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34" autoAdjust="0"/>
    <p:restoredTop sz="94660"/>
  </p:normalViewPr>
  <p:slideViewPr>
    <p:cSldViewPr snapToGrid="0">
      <p:cViewPr varScale="1">
        <p:scale>
          <a:sx n="52" d="100"/>
          <a:sy n="52" d="100"/>
        </p:scale>
        <p:origin x="2016" y="84"/>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1DA600D6-4065-4029-AEA9-6EA3FAFF839D}" type="datetimeFigureOut">
              <a:rPr kumimoji="1" lang="ja-JP" altLang="en-US" smtClean="0"/>
              <a:t>2022/12/21</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120111A-B5D1-4FED-A48A-530B0A4AEBA9}" type="slidenum">
              <a:rPr kumimoji="1" lang="ja-JP" altLang="en-US" smtClean="0"/>
              <a:t>‹#›</a:t>
            </a:fld>
            <a:endParaRPr kumimoji="1" lang="ja-JP" altLang="en-US"/>
          </a:p>
        </p:txBody>
      </p:sp>
    </p:spTree>
    <p:extLst>
      <p:ext uri="{BB962C8B-B14F-4D97-AF65-F5344CB8AC3E}">
        <p14:creationId xmlns:p14="http://schemas.microsoft.com/office/powerpoint/2010/main" val="20738547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6BC0E39-BCC2-4F32-A753-8D96A4F6A91F}" type="datetime1">
              <a:rPr kumimoji="1" lang="ja-JP" altLang="en-US" smtClean="0"/>
              <a:t>2022/12/21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346481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474805C-C6DE-453D-B010-81B347788C29}" type="datetime1">
              <a:rPr kumimoji="1" lang="ja-JP" altLang="en-US" smtClean="0"/>
              <a:t>2022/12/21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9561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A3C81E-74B0-47E8-B208-F581E3BFB9FF}" type="datetime1">
              <a:rPr kumimoji="1" lang="ja-JP" altLang="en-US" smtClean="0"/>
              <a:t>2022/12/21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2711757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48427F7-5692-40CD-82EF-CE6EE6037ABE}" type="datetime1">
              <a:rPr kumimoji="1" lang="ja-JP" altLang="en-US" smtClean="0"/>
              <a:t>2022/12/21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3037571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D70D410-51CE-4A70-AB04-3F479185CCA5}" type="datetime1">
              <a:rPr kumimoji="1" lang="ja-JP" altLang="en-US" smtClean="0"/>
              <a:t>2022/12/21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422800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30D6B82-D360-4C46-A26B-5FAAC6E9CBA3}" type="datetime1">
              <a:rPr kumimoji="1" lang="ja-JP" altLang="en-US" smtClean="0"/>
              <a:t>2022/12/21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489583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D19F7DD-5882-480A-A20E-E76BD4188E3D}" type="datetime1">
              <a:rPr kumimoji="1" lang="ja-JP" altLang="en-US" smtClean="0"/>
              <a:t>2022/12/21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414292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83D913F-C454-4324-8C6C-731BB0508F5C}" type="datetime1">
              <a:rPr kumimoji="1" lang="ja-JP" altLang="en-US" smtClean="0"/>
              <a:t>2022/12/21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387304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E3D2A7-FFCB-4E23-87F9-0099E9EDC4DD}" type="datetime1">
              <a:rPr kumimoji="1" lang="ja-JP" altLang="en-US" smtClean="0"/>
              <a:t>2022/12/21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1031742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4C45118-ED81-468B-A7A6-DE5ABD57DDD6}" type="datetime1">
              <a:rPr kumimoji="1" lang="ja-JP" altLang="en-US" smtClean="0"/>
              <a:t>2022/12/21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1368720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A4C8751-367B-4721-8379-E9E36AA63D93}" type="datetime1">
              <a:rPr kumimoji="1" lang="ja-JP" altLang="en-US" smtClean="0"/>
              <a:t>2022/12/21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3898713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C1D78C3-AAF9-4836-81A3-16AA590F5E8E}" type="datetime1">
              <a:rPr kumimoji="1" lang="ja-JP" altLang="en-US" smtClean="0"/>
              <a:t>2022/12/21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3056526-E98A-401E-AF49-A975B53CCCD3}" type="slidenum">
              <a:rPr kumimoji="1" lang="ja-JP" altLang="en-US" smtClean="0"/>
              <a:t>‹#›</a:t>
            </a:fld>
            <a:endParaRPr kumimoji="1" lang="ja-JP" altLang="en-US"/>
          </a:p>
        </p:txBody>
      </p:sp>
    </p:spTree>
    <p:extLst>
      <p:ext uri="{BB962C8B-B14F-4D97-AF65-F5344CB8AC3E}">
        <p14:creationId xmlns:p14="http://schemas.microsoft.com/office/powerpoint/2010/main" val="17465452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0"/>
            <a:ext cx="6858000" cy="369332"/>
          </a:xfrm>
          <a:prstGeom prst="rect">
            <a:avLst/>
          </a:prstGeom>
          <a:solidFill>
            <a:schemeClr val="accent1">
              <a:lumMod val="75000"/>
            </a:schemeClr>
          </a:solidFill>
        </p:spPr>
        <p:txBody>
          <a:bodyPr wrap="square" rtlCol="0">
            <a:spAutoFit/>
          </a:bodyPr>
          <a:lstStyle/>
          <a:p>
            <a:pPr algn="ctr"/>
            <a:r>
              <a:rPr kumimoji="1" lang="ja-JP" altLang="en-US" b="1" dirty="0" smtClean="0">
                <a:solidFill>
                  <a:schemeClr val="bg1"/>
                </a:solidFill>
                <a:latin typeface="Meiryo UI" panose="020B0604030504040204" pitchFamily="50" charset="-128"/>
                <a:ea typeface="Meiryo UI" panose="020B0604030504040204" pitchFamily="50" charset="-128"/>
              </a:rPr>
              <a:t>第２次大阪府教育振興基本計画　素案（概要）</a:t>
            </a:r>
            <a:endParaRPr kumimoji="1" lang="ja-JP" altLang="en-US" b="1"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0" y="506613"/>
            <a:ext cx="4481848" cy="307777"/>
          </a:xfrm>
          <a:prstGeom prst="rect">
            <a:avLst/>
          </a:prstGeom>
          <a:solidFill>
            <a:srgbClr val="0070C0"/>
          </a:solidFill>
        </p:spPr>
        <p:txBody>
          <a:bodyPr wrap="square" rtlCol="0">
            <a:spAutoFit/>
          </a:bodyPr>
          <a:lstStyle/>
          <a:p>
            <a:r>
              <a:rPr kumimoji="1" lang="ja-JP" altLang="en-US" sz="1400" b="1" dirty="0" smtClean="0">
                <a:solidFill>
                  <a:schemeClr val="bg1"/>
                </a:solidFill>
                <a:latin typeface="Meiryo UI" panose="020B0604030504040204" pitchFamily="50" charset="-128"/>
                <a:ea typeface="Meiryo UI" panose="020B0604030504040204" pitchFamily="50" charset="-128"/>
              </a:rPr>
              <a:t>第２次計画策定の趣旨等　（第１章）</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8" name="正方形/長方形 7"/>
          <p:cNvSpPr/>
          <p:nvPr/>
        </p:nvSpPr>
        <p:spPr>
          <a:xfrm>
            <a:off x="0" y="870323"/>
            <a:ext cx="6680718" cy="773289"/>
          </a:xfrm>
          <a:prstGeom prst="rect">
            <a:avLst/>
          </a:prstGeom>
        </p:spPr>
        <p:txBody>
          <a:bodyPr wrap="square">
            <a:spAutoFit/>
          </a:bodyPr>
          <a:lstStyle/>
          <a:p>
            <a:pPr marL="133350" marR="66675" algn="just">
              <a:lnSpc>
                <a:spcPts val="1800"/>
              </a:lnSpc>
              <a:spcAft>
                <a:spcPts val="0"/>
              </a:spcAft>
            </a:pP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策定の趣旨</a:t>
            </a: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｜大阪の教育がはぐくむ人物像を示し、その実現に向けた羅針盤として策定する。</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133350" marR="66675" algn="just">
              <a:lnSpc>
                <a:spcPts val="1800"/>
              </a:lnSpc>
              <a:spcAft>
                <a:spcPts val="0"/>
              </a:spcAft>
            </a:pP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位置づけ　</a:t>
            </a: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「教育基本法」第１７条第２項及び「大阪府教育行政基本条例」第３条</a:t>
            </a:r>
          </a:p>
          <a:p>
            <a:pPr marL="133350" marR="66675" algn="just">
              <a:lnSpc>
                <a:spcPts val="1800"/>
              </a:lnSpc>
              <a:spcAft>
                <a:spcPts val="600"/>
              </a:spcAft>
            </a:pP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計画期間　</a:t>
            </a: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令和５～１４年度までの１０年間</a:t>
            </a:r>
          </a:p>
        </p:txBody>
      </p:sp>
      <p:sp>
        <p:nvSpPr>
          <p:cNvPr id="9" name="テキスト ボックス 8"/>
          <p:cNvSpPr txBox="1"/>
          <p:nvPr/>
        </p:nvSpPr>
        <p:spPr>
          <a:xfrm>
            <a:off x="0" y="1736867"/>
            <a:ext cx="6158204" cy="307777"/>
          </a:xfrm>
          <a:prstGeom prst="rect">
            <a:avLst/>
          </a:prstGeom>
          <a:solidFill>
            <a:srgbClr val="0070C0"/>
          </a:solidFill>
        </p:spPr>
        <p:txBody>
          <a:bodyPr wrap="square" rtlCol="0">
            <a:spAutoFit/>
          </a:bodyPr>
          <a:lstStyle/>
          <a:p>
            <a:r>
              <a:rPr kumimoji="1" lang="ja-JP" altLang="en-US" sz="1400" b="1" dirty="0">
                <a:solidFill>
                  <a:schemeClr val="bg1"/>
                </a:solidFill>
                <a:latin typeface="Meiryo UI" panose="020B0604030504040204" pitchFamily="50" charset="-128"/>
                <a:ea typeface="Meiryo UI" panose="020B0604030504040204" pitchFamily="50" charset="-128"/>
              </a:rPr>
              <a:t>第１次計画（平成</a:t>
            </a:r>
            <a:r>
              <a:rPr kumimoji="1" lang="en-US" altLang="ja-JP" sz="1400" b="1" dirty="0">
                <a:solidFill>
                  <a:schemeClr val="bg1"/>
                </a:solidFill>
                <a:latin typeface="Meiryo UI" panose="020B0604030504040204" pitchFamily="50" charset="-128"/>
                <a:ea typeface="Meiryo UI" panose="020B0604030504040204" pitchFamily="50" charset="-128"/>
              </a:rPr>
              <a:t>25</a:t>
            </a:r>
            <a:r>
              <a:rPr kumimoji="1" lang="ja-JP" altLang="en-US" sz="1400" b="1" dirty="0">
                <a:solidFill>
                  <a:schemeClr val="bg1"/>
                </a:solidFill>
                <a:latin typeface="Meiryo UI" panose="020B0604030504040204" pitchFamily="50" charset="-128"/>
                <a:ea typeface="Meiryo UI" panose="020B0604030504040204" pitchFamily="50" charset="-128"/>
              </a:rPr>
              <a:t>年度から令和４年度）の振り返り　（第２章関連）</a:t>
            </a:r>
          </a:p>
        </p:txBody>
      </p:sp>
      <p:graphicFrame>
        <p:nvGraphicFramePr>
          <p:cNvPr id="10" name="表 9"/>
          <p:cNvGraphicFramePr>
            <a:graphicFrameLocks noGrp="1"/>
          </p:cNvGraphicFramePr>
          <p:nvPr>
            <p:extLst>
              <p:ext uri="{D42A27DB-BD31-4B8C-83A1-F6EECF244321}">
                <p14:modId xmlns:p14="http://schemas.microsoft.com/office/powerpoint/2010/main" val="851709956"/>
              </p:ext>
            </p:extLst>
          </p:nvPr>
        </p:nvGraphicFramePr>
        <p:xfrm>
          <a:off x="209939" y="2108636"/>
          <a:ext cx="6480000" cy="7230808"/>
        </p:xfrm>
        <a:graphic>
          <a:graphicData uri="http://schemas.openxmlformats.org/drawingml/2006/table">
            <a:tbl>
              <a:tblPr firstRow="1" firstCol="1" bandRow="1"/>
              <a:tblGrid>
                <a:gridCol w="784174">
                  <a:extLst>
                    <a:ext uri="{9D8B030D-6E8A-4147-A177-3AD203B41FA5}">
                      <a16:colId xmlns:a16="http://schemas.microsoft.com/office/drawing/2014/main" val="3142009620"/>
                    </a:ext>
                  </a:extLst>
                </a:gridCol>
                <a:gridCol w="5695826">
                  <a:extLst>
                    <a:ext uri="{9D8B030D-6E8A-4147-A177-3AD203B41FA5}">
                      <a16:colId xmlns:a16="http://schemas.microsoft.com/office/drawing/2014/main" val="3862992703"/>
                    </a:ext>
                  </a:extLst>
                </a:gridCol>
              </a:tblGrid>
              <a:tr h="1510301">
                <a:tc>
                  <a:txBody>
                    <a:bodyPr/>
                    <a:lstStyle/>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学力</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向上</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133350" indent="-133350" algn="just">
                        <a:lnSpc>
                          <a:spcPts val="1600"/>
                        </a:lnSpc>
                        <a:spcAft>
                          <a:spcPts val="0"/>
                        </a:spcAft>
                      </a:pPr>
                      <a:r>
                        <a:rPr lang="ja-JP"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en-US"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小学生</a:t>
                      </a:r>
                      <a:r>
                        <a:rPr 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すくすく</a:t>
                      </a:r>
                      <a:r>
                        <a:rPr lang="ja-JP" sz="1000" kern="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ウォッチや中学生チャレンジテスト</a:t>
                      </a:r>
                      <a:r>
                        <a:rPr 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など</a:t>
                      </a:r>
                      <a:r>
                        <a:rPr lang="ja-JP" altLang="en-US"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府</a:t>
                      </a:r>
                      <a:r>
                        <a:rPr lang="ja-JP" sz="1000" kern="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独自の学力テスト・アンケートを実施し</a:t>
                      </a:r>
                      <a:r>
                        <a:rPr 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子ども</a:t>
                      </a:r>
                      <a:r>
                        <a:rPr lang="ja-JP" sz="1000" kern="0" spc="5"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一人ひとりの状況把握、指導例の共有等に</a:t>
                      </a:r>
                      <a:r>
                        <a:rPr lang="ja-JP"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よ</a:t>
                      </a:r>
                      <a:r>
                        <a:rPr lang="ja-JP" altLang="en-US"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り、</a:t>
                      </a:r>
                      <a:r>
                        <a:rPr lang="ja-JP"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きめ</a:t>
                      </a:r>
                      <a:r>
                        <a:rPr lang="ja-JP" sz="1000" kern="0" spc="5"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細やかな</a:t>
                      </a:r>
                      <a:r>
                        <a:rPr lang="ja-JP"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指導</a:t>
                      </a:r>
                      <a:r>
                        <a:rPr lang="ja-JP" altLang="en-US"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が充実</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33350" algn="just">
                        <a:lnSpc>
                          <a:spcPts val="1600"/>
                        </a:lnSpc>
                        <a:spcAft>
                          <a:spcPts val="500"/>
                        </a:spcAft>
                      </a:pPr>
                      <a:r>
                        <a:rPr lang="en-US"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将来を生き抜く力や自ら考える力等の確かな学力の定着と、多様な機関との連携等に</a:t>
                      </a:r>
                      <a:r>
                        <a:rPr 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よる</a:t>
                      </a:r>
                      <a:r>
                        <a:rPr lang="en-US" alt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
                      </a:r>
                      <a:br>
                        <a:rPr lang="en-US" alt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br>
                      <a:r>
                        <a:rPr lang="ja-JP" altLang="en-US"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　</a:t>
                      </a:r>
                      <a:r>
                        <a:rPr 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学びの</a:t>
                      </a: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深化をめざす</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33350" indent="-133350" algn="just">
                        <a:lnSpc>
                          <a:spcPts val="1600"/>
                        </a:lnSpc>
                        <a:spcAft>
                          <a:spcPts val="0"/>
                        </a:spcAft>
                      </a:pPr>
                      <a:r>
                        <a:rPr lang="ja-JP"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府立高校では、学校生活に関する満足度や卒業後の希望進路の実現率が向上</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33350" indent="-133350" algn="just">
                        <a:lnSpc>
                          <a:spcPts val="1600"/>
                        </a:lnSpc>
                        <a:spcAft>
                          <a:spcPts val="0"/>
                        </a:spcAft>
                      </a:pPr>
                      <a:r>
                        <a:rPr lang="ja-JP"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府立高校の志願</a:t>
                      </a:r>
                      <a:r>
                        <a:rPr lang="ja-JP" sz="1000" kern="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ニーズが二極化していることから</a:t>
                      </a:r>
                      <a:r>
                        <a:rPr 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、特色化</a:t>
                      </a:r>
                      <a:r>
                        <a:rPr lang="ja-JP" sz="1000" kern="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・魅力化のさらなる</a:t>
                      </a:r>
                      <a:r>
                        <a:rPr 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推進</a:t>
                      </a:r>
                      <a:r>
                        <a:rPr lang="ja-JP" altLang="en-US"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が必要</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33350" indent="-133350" algn="just">
                        <a:lnSpc>
                          <a:spcPts val="1600"/>
                        </a:lnSpc>
                        <a:spcAft>
                          <a:spcPts val="500"/>
                        </a:spcAft>
                      </a:pPr>
                      <a:r>
                        <a:rPr lang="ja-JP" sz="1000" kern="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　</a:t>
                      </a:r>
                      <a:r>
                        <a:rPr lang="en-US"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i="1" kern="0" spc="5" dirty="0">
                          <a:effectLst/>
                          <a:latin typeface="メイリオ" panose="020B0604030504040204" pitchFamily="50" charset="-128"/>
                          <a:ea typeface="メイリオ" panose="020B0604030504040204" pitchFamily="50" charset="-128"/>
                          <a:cs typeface="ＭＳ 明朝" panose="02020609040205080304" pitchFamily="17" charset="-128"/>
                        </a:rPr>
                        <a:t>各府立高校の特色ある</a:t>
                      </a:r>
                      <a:r>
                        <a:rPr lang="ja-JP" sz="1000" b="1" i="1" kern="0" spc="5" dirty="0" smtClean="0">
                          <a:effectLst/>
                          <a:latin typeface="メイリオ" panose="020B0604030504040204" pitchFamily="50" charset="-128"/>
                          <a:ea typeface="メイリオ" panose="020B0604030504040204" pitchFamily="50" charset="-128"/>
                          <a:cs typeface="ＭＳ 明朝" panose="02020609040205080304" pitchFamily="17" charset="-128"/>
                        </a:rPr>
                        <a:t>魅力づくり</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835863130"/>
                  </a:ext>
                </a:extLst>
              </a:tr>
              <a:tr h="1078786">
                <a:tc>
                  <a:txBody>
                    <a:bodyPr/>
                    <a:lstStyle/>
                    <a:p>
                      <a:pPr algn="ctr">
                        <a:lnSpc>
                          <a:spcPts val="1800"/>
                        </a:lnSpc>
                        <a:spcAft>
                          <a:spcPts val="0"/>
                        </a:spcAft>
                      </a:pPr>
                      <a:r>
                        <a:rPr lang="ja-JP" altLang="en-US" sz="1000" b="1" kern="100" dirty="0" smtClean="0">
                          <a:effectLst/>
                          <a:latin typeface="メイリオ" panose="020B0604030504040204" pitchFamily="50" charset="-128"/>
                          <a:ea typeface="メイリオ" panose="020B0604030504040204" pitchFamily="50" charset="-128"/>
                          <a:cs typeface="Times New Roman" panose="02020603050405020304" pitchFamily="18" charset="0"/>
                        </a:rPr>
                        <a:t>支援教育</a:t>
                      </a:r>
                      <a:endParaRPr 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33350" indent="-133350" algn="just">
                        <a:lnSpc>
                          <a:spcPts val="1600"/>
                        </a:lnSpc>
                        <a:spcAft>
                          <a:spcPts val="0"/>
                        </a:spcAft>
                      </a:pPr>
                      <a:r>
                        <a:rPr lang="ja-JP" altLang="en-US"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・幼稚園等や小・中学校では、障がいのある子どもたちの受け入れに対する支援を実施</a:t>
                      </a:r>
                      <a:endParaRPr lang="en-US" altLang="ja-JP"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marL="133350" indent="-133350" algn="just">
                        <a:lnSpc>
                          <a:spcPts val="1600"/>
                        </a:lnSpc>
                        <a:spcAft>
                          <a:spcPts val="0"/>
                        </a:spcAft>
                      </a:pPr>
                      <a:r>
                        <a:rPr lang="ja-JP" altLang="ja-JP"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en-US"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府立高校の知的</a:t>
                      </a:r>
                      <a:r>
                        <a:rPr lang="ja-JP" altLang="en-US" sz="1000" kern="0" dirty="0" err="1"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障がい</a:t>
                      </a:r>
                      <a:r>
                        <a:rPr lang="ja-JP" altLang="en-US"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生徒自立支援コースや共生推進校の設置、通級による指導の充実</a:t>
                      </a:r>
                      <a:endParaRPr lang="ja-JP" altLang="ja-JP" sz="1000" kern="100" dirty="0" smtClean="0">
                        <a:effectLst/>
                        <a:latin typeface="メイリオ" panose="020B0604030504040204" pitchFamily="50" charset="-128"/>
                        <a:ea typeface="メイリオ" panose="020B0604030504040204" pitchFamily="50" charset="-128"/>
                        <a:cs typeface="Times New Roman" panose="02020603050405020304" pitchFamily="18" charset="0"/>
                      </a:endParaRPr>
                    </a:p>
                    <a:p>
                      <a:pPr marL="133350" indent="-133350" algn="just">
                        <a:lnSpc>
                          <a:spcPts val="1600"/>
                        </a:lnSpc>
                        <a:spcAft>
                          <a:spcPts val="500"/>
                        </a:spcAft>
                      </a:pPr>
                      <a:r>
                        <a:rPr lang="ja-JP" altLang="ja-JP" sz="1000" kern="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　</a:t>
                      </a:r>
                      <a:r>
                        <a:rPr lang="en-US" altLang="ja-JP"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「ともに学び、ともに育つ」教育のさらなる深化と子どもたち一人ひとりに応じた学びの充実</a:t>
                      </a:r>
                      <a:endParaRPr lang="en-US" alt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endParaRPr>
                    </a:p>
                    <a:p>
                      <a:pPr algn="just">
                        <a:lnSpc>
                          <a:spcPts val="1600"/>
                        </a:lnSpc>
                        <a:spcAft>
                          <a:spcPts val="0"/>
                        </a:spcAft>
                      </a:pPr>
                      <a:r>
                        <a:rPr lang="ja-JP" altLang="ja-JP" sz="1000" b="0" kern="0" dirty="0" smtClean="0">
                          <a:effectLst/>
                          <a:latin typeface="メイリオ" panose="020B0604030504040204" pitchFamily="50" charset="-128"/>
                          <a:ea typeface="メイリオ" panose="020B0604030504040204" pitchFamily="50" charset="-128"/>
                          <a:cs typeface="ＭＳ 明朝" panose="02020609040205080304" pitchFamily="17" charset="-128"/>
                        </a:rPr>
                        <a:t>・</a:t>
                      </a:r>
                      <a:r>
                        <a:rPr lang="ja-JP" altLang="en-US" sz="1000" b="0" kern="0" dirty="0" smtClean="0">
                          <a:effectLst/>
                          <a:latin typeface="メイリオ" panose="020B0604030504040204" pitchFamily="50" charset="-128"/>
                          <a:ea typeface="メイリオ" panose="020B0604030504040204" pitchFamily="50" charset="-128"/>
                          <a:cs typeface="ＭＳ 明朝" panose="02020609040205080304" pitchFamily="17" charset="-128"/>
                        </a:rPr>
                        <a:t>支援を必要とする子どもたちの増加への対応</a:t>
                      </a:r>
                      <a:endParaRPr lang="ja-JP" altLang="ja-JP" sz="1000" b="0" kern="100" dirty="0" smtClean="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600"/>
                        </a:lnSpc>
                        <a:spcAft>
                          <a:spcPts val="500"/>
                        </a:spcAft>
                      </a:pPr>
                      <a:r>
                        <a:rPr lang="ja-JP" altLang="ja-JP"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　</a:t>
                      </a:r>
                      <a:r>
                        <a:rPr lang="ja-JP" altLang="en-US" sz="1000" b="1"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➤支援学校の教室不足への対応等の教育環境の整備</a:t>
                      </a:r>
                      <a:endParaRPr lang="ja-JP" altLang="ja-JP" sz="1000" b="1" kern="100" dirty="0" smtClean="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extLst>
                  <a:ext uri="{0D108BD9-81ED-4DB2-BD59-A6C34878D82A}">
                    <a16:rowId xmlns:a16="http://schemas.microsoft.com/office/drawing/2014/main" val="3263986294"/>
                  </a:ext>
                </a:extLst>
              </a:tr>
              <a:tr h="863029">
                <a:tc>
                  <a:txBody>
                    <a:bodyPr/>
                    <a:lstStyle/>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心の</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教育</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just">
                        <a:lnSpc>
                          <a:spcPts val="1600"/>
                        </a:lnSpc>
                        <a:spcAft>
                          <a:spcPts val="0"/>
                        </a:spcAft>
                      </a:pPr>
                      <a:r>
                        <a:rPr lang="ja-JP"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0" spc="5"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「自分には良いところがある」と思う小中学生の</a:t>
                      </a:r>
                      <a:r>
                        <a:rPr lang="ja-JP"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割合上昇</a:t>
                      </a:r>
                      <a:r>
                        <a:rPr lang="ja-JP" sz="1000" kern="0" spc="5"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、府立高校での不登校生徒数</a:t>
                      </a:r>
                      <a:r>
                        <a:rPr lang="ja-JP"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の減少</a:t>
                      </a:r>
                      <a:endParaRPr lang="en-US" altLang="ja-JP" sz="1000" kern="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algn="just">
                        <a:lnSpc>
                          <a:spcPts val="1600"/>
                        </a:lnSpc>
                        <a:spcAft>
                          <a:spcPts val="0"/>
                        </a:spcAft>
                      </a:pPr>
                      <a:r>
                        <a:rPr lang="ja-JP"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小中学校における不登校の増加やいじめ事案への対応、ヤングケアラーの支援等</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33350" algn="just">
                        <a:lnSpc>
                          <a:spcPts val="1600"/>
                        </a:lnSpc>
                        <a:spcAft>
                          <a:spcPts val="0"/>
                        </a:spcAft>
                      </a:pPr>
                      <a:r>
                        <a:rPr lang="en-US"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社会とのつながりを意識した人権教育や道徳教育、いじめの未然防止につながる人間</a:t>
                      </a:r>
                      <a:r>
                        <a:rPr 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関係</a:t>
                      </a:r>
                      <a:r>
                        <a:rPr lang="en-US" alt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
                      </a:r>
                      <a:br>
                        <a:rPr lang="en-US" alt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br>
                      <a:r>
                        <a:rPr lang="ja-JP" altLang="en-US"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　</a:t>
                      </a:r>
                      <a:r>
                        <a:rPr 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づくり、子ども</a:t>
                      </a: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たちが安心して学ぶことができる支援体制づくり</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643135753"/>
                  </a:ext>
                </a:extLst>
              </a:tr>
              <a:tr h="647272">
                <a:tc>
                  <a:txBody>
                    <a:bodyPr/>
                    <a:lstStyle/>
                    <a:p>
                      <a:pPr algn="ctr">
                        <a:lnSpc>
                          <a:spcPts val="1800"/>
                        </a:lnSpc>
                        <a:spcAft>
                          <a:spcPts val="0"/>
                        </a:spcAft>
                      </a:pP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体力向上</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800"/>
                        </a:lnSpc>
                        <a:spcAft>
                          <a:spcPts val="0"/>
                        </a:spcAft>
                      </a:pP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健康づくり</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91440" indent="-91440" algn="just">
                        <a:lnSpc>
                          <a:spcPts val="1600"/>
                        </a:lnSpc>
                        <a:spcAft>
                          <a:spcPts val="0"/>
                        </a:spcAft>
                      </a:pPr>
                      <a:r>
                        <a:rPr lang="ja-JP"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コロナ禍の影響等に</a:t>
                      </a:r>
                      <a:r>
                        <a:rPr lang="ja-JP"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よ</a:t>
                      </a:r>
                      <a:r>
                        <a:rPr lang="ja-JP" altLang="en-US"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り</a:t>
                      </a:r>
                      <a:r>
                        <a:rPr lang="ja-JP"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子どもたち</a:t>
                      </a:r>
                      <a:r>
                        <a:rPr lang="ja-JP" altLang="en-US"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が</a:t>
                      </a:r>
                      <a:r>
                        <a:rPr lang="ja-JP"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運動不足</a:t>
                      </a:r>
                      <a:endParaRPr lang="en-US" altLang="ja-JP"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marL="91440" indent="-91440" algn="just">
                        <a:lnSpc>
                          <a:spcPts val="1600"/>
                        </a:lnSpc>
                        <a:spcAft>
                          <a:spcPts val="0"/>
                        </a:spcAft>
                      </a:pPr>
                      <a:r>
                        <a:rPr lang="ja-JP" altLang="en-US"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より</a:t>
                      </a: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良い生活習慣の獲得に向けた取組みの充実</a:t>
                      </a:r>
                      <a:endParaRPr lang="ja-JP" sz="1000" kern="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just">
                        <a:lnSpc>
                          <a:spcPts val="1600"/>
                        </a:lnSpc>
                        <a:spcAft>
                          <a:spcPts val="500"/>
                        </a:spcAft>
                      </a:pP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　</a:t>
                      </a:r>
                      <a:r>
                        <a:rPr lang="en-US"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kern="0" spc="5" dirty="0">
                          <a:effectLst/>
                          <a:latin typeface="メイリオ" panose="020B0604030504040204" pitchFamily="50" charset="-128"/>
                          <a:ea typeface="メイリオ" panose="020B0604030504040204" pitchFamily="50" charset="-128"/>
                          <a:cs typeface="ＭＳ 明朝" panose="02020609040205080304" pitchFamily="17" charset="-128"/>
                        </a:rPr>
                        <a:t>運動・スポーツの機会、環境の設定とより良い生活習慣の定着による健やかな体の育成</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extLst>
                  <a:ext uri="{0D108BD9-81ED-4DB2-BD59-A6C34878D82A}">
                    <a16:rowId xmlns:a16="http://schemas.microsoft.com/office/drawing/2014/main" val="1602754465"/>
                  </a:ext>
                </a:extLst>
              </a:tr>
              <a:tr h="864000">
                <a:tc>
                  <a:txBody>
                    <a:bodyPr/>
                    <a:lstStyle/>
                    <a:p>
                      <a:pPr algn="ctr">
                        <a:lnSpc>
                          <a:spcPts val="1800"/>
                        </a:lnSpc>
                        <a:spcAft>
                          <a:spcPts val="0"/>
                        </a:spcAft>
                      </a:pPr>
                      <a:r>
                        <a:rPr lang="ja-JP" sz="1000" b="1" kern="100" dirty="0" smtClean="0">
                          <a:effectLst/>
                          <a:latin typeface="メイリオ" panose="020B0604030504040204" pitchFamily="50" charset="-128"/>
                          <a:ea typeface="メイリオ" panose="020B0604030504040204" pitchFamily="50" charset="-128"/>
                          <a:cs typeface="ＭＳ 明朝" panose="02020609040205080304" pitchFamily="17" charset="-128"/>
                        </a:rPr>
                        <a:t>教員</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91440" indent="-91440" algn="just">
                        <a:lnSpc>
                          <a:spcPts val="1600"/>
                        </a:lnSpc>
                        <a:spcAft>
                          <a:spcPts val="0"/>
                        </a:spcAft>
                      </a:pPr>
                      <a:r>
                        <a:rPr lang="ja-JP"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en-US"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ミドルリーダーの育成や</a:t>
                      </a:r>
                      <a:r>
                        <a:rPr lang="ja-JP" altLang="en-US"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バランスの取れた年齢構成に向けた採用、欠員が生じないよう教員を確保することが必要</a:t>
                      </a:r>
                    </a:p>
                    <a:p>
                      <a:pPr marL="91440" indent="-91440" algn="just">
                        <a:lnSpc>
                          <a:spcPts val="1600"/>
                        </a:lnSpc>
                        <a:spcAft>
                          <a:spcPts val="0"/>
                        </a:spcAft>
                      </a:pPr>
                      <a:r>
                        <a:rPr lang="ja-JP" sz="1000" kern="100" dirty="0" smtClean="0">
                          <a:solidFill>
                            <a:srgbClr val="000000"/>
                          </a:solidFill>
                          <a:effectLst/>
                          <a:latin typeface="メイリオ" panose="020B0604030504040204" pitchFamily="50" charset="-128"/>
                          <a:ea typeface="メイリオ" panose="020B0604030504040204" pitchFamily="50" charset="-128"/>
                          <a:cs typeface="Cambria Math" panose="02040503050406030204" pitchFamily="18" charset="0"/>
                        </a:rPr>
                        <a:t>・</a:t>
                      </a: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時間外在校等時間が部活動等を背景に長時間化している</a:t>
                      </a:r>
                      <a:r>
                        <a:rPr lang="ja-JP"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教員</a:t>
                      </a: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が多数存在</a:t>
                      </a:r>
                      <a:endParaRPr lang="ja-JP" sz="1000" kern="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133350" indent="-133350" algn="just">
                        <a:lnSpc>
                          <a:spcPts val="1600"/>
                        </a:lnSpc>
                        <a:spcAft>
                          <a:spcPts val="500"/>
                        </a:spcAft>
                      </a:pP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　</a:t>
                      </a:r>
                      <a:r>
                        <a:rPr lang="en-US"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熱意ある優秀な教員の確保と資質・能力の向上のための育成、働き方改革の一層の推進</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3686813293"/>
                  </a:ext>
                </a:extLst>
              </a:tr>
              <a:tr h="1116000">
                <a:tc>
                  <a:txBody>
                    <a:bodyPr/>
                    <a:lstStyle/>
                    <a:p>
                      <a:pPr algn="ctr">
                        <a:lnSpc>
                          <a:spcPts val="1800"/>
                        </a:lnSpc>
                        <a:spcAft>
                          <a:spcPts val="0"/>
                        </a:spcAft>
                      </a:pP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地域との</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800"/>
                        </a:lnSpc>
                        <a:spcAft>
                          <a:spcPts val="0"/>
                        </a:spcAft>
                      </a:pP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つながり</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33350" indent="-133350" algn="just">
                        <a:lnSpc>
                          <a:spcPts val="1600"/>
                        </a:lnSpc>
                        <a:spcAft>
                          <a:spcPts val="0"/>
                        </a:spcAft>
                      </a:pPr>
                      <a:r>
                        <a:rPr lang="ja-JP"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学校に対するニーズや学校現場におけるニーズの多様化に対応するため</a:t>
                      </a:r>
                      <a:r>
                        <a:rPr lang="ja-JP"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1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地域と連携した体験活動の実施</a:t>
                      </a:r>
                      <a:r>
                        <a:rPr lang="ja-JP"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など</a:t>
                      </a:r>
                      <a:r>
                        <a:rPr lang="ja-JP" altLang="en-US"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kern="100" spc="5"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多様</a:t>
                      </a:r>
                      <a:r>
                        <a:rPr lang="ja-JP" sz="1000" kern="100" spc="5"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な人材との連携を進めてきた</a:t>
                      </a:r>
                      <a:endParaRPr lang="ja-JP" sz="1000" kern="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90170" indent="-90170" algn="just">
                        <a:lnSpc>
                          <a:spcPts val="1600"/>
                        </a:lnSpc>
                        <a:spcAft>
                          <a:spcPts val="500"/>
                        </a:spcAft>
                      </a:pPr>
                      <a:r>
                        <a:rPr lang="ja-JP" sz="1000" kern="100" dirty="0">
                          <a:effectLst/>
                          <a:latin typeface="メイリオ" panose="020B0604030504040204" pitchFamily="50" charset="-128"/>
                          <a:ea typeface="メイリオ" panose="020B0604030504040204" pitchFamily="50" charset="-128"/>
                          <a:cs typeface="Arial" panose="020B0604020202020204" pitchFamily="34" charset="0"/>
                        </a:rPr>
                        <a:t>　</a:t>
                      </a:r>
                      <a:r>
                        <a:rPr lang="en-US"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大学や地域、企業等、学校の外部の多様な機関・人材とのつながりの拡充</a:t>
                      </a:r>
                      <a:endParaRPr lang="ja-JP" sz="1000" kern="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91440" indent="-91440" algn="just">
                        <a:lnSpc>
                          <a:spcPts val="1600"/>
                        </a:lnSpc>
                        <a:spcAft>
                          <a:spcPts val="0"/>
                        </a:spcAft>
                      </a:pPr>
                      <a:r>
                        <a:rPr lang="ja-JP" sz="1000" kern="100" dirty="0">
                          <a:effectLst/>
                          <a:latin typeface="メイリオ" panose="020B0604030504040204" pitchFamily="50" charset="-128"/>
                          <a:ea typeface="メイリオ" panose="020B0604030504040204" pitchFamily="50" charset="-128"/>
                          <a:cs typeface="Arial" panose="020B0604020202020204" pitchFamily="34" charset="0"/>
                        </a:rPr>
                        <a:t>・幼児教育センターを中心に、各幼稚園等の教育内容の充実</a:t>
                      </a:r>
                      <a:endParaRPr lang="ja-JP" sz="1000" kern="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90170" indent="-90170" algn="just">
                        <a:lnSpc>
                          <a:spcPts val="1600"/>
                        </a:lnSpc>
                        <a:spcAft>
                          <a:spcPts val="500"/>
                        </a:spcAft>
                      </a:pPr>
                      <a:r>
                        <a:rPr lang="ja-JP" sz="1000" kern="100" dirty="0">
                          <a:effectLst/>
                          <a:latin typeface="メイリオ" panose="020B0604030504040204" pitchFamily="50" charset="-128"/>
                          <a:ea typeface="メイリオ" panose="020B0604030504040204" pitchFamily="50" charset="-128"/>
                          <a:cs typeface="Arial" panose="020B0604020202020204" pitchFamily="34" charset="0"/>
                        </a:rPr>
                        <a:t>　</a:t>
                      </a:r>
                      <a:r>
                        <a:rPr lang="en-US" sz="1000" kern="12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各幼稚園等の教育機能を向上させ、幼児教育を充実</a:t>
                      </a:r>
                      <a:endParaRPr lang="ja-JP" sz="1000" kern="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extLst>
                  <a:ext uri="{0D108BD9-81ED-4DB2-BD59-A6C34878D82A}">
                    <a16:rowId xmlns:a16="http://schemas.microsoft.com/office/drawing/2014/main" val="3428440611"/>
                  </a:ext>
                </a:extLst>
              </a:tr>
              <a:tr h="647272">
                <a:tc>
                  <a:txBody>
                    <a:bodyPr/>
                    <a:lstStyle/>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学校</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施設</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just">
                        <a:lnSpc>
                          <a:spcPts val="1600"/>
                        </a:lnSpc>
                        <a:spcAft>
                          <a:spcPts val="0"/>
                        </a:spcAft>
                      </a:pPr>
                      <a:r>
                        <a:rPr lang="ja-JP" sz="1000" kern="100" dirty="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000" kern="0" dirty="0">
                          <a:effectLst/>
                          <a:latin typeface="メイリオ" panose="020B0604030504040204" pitchFamily="50" charset="-128"/>
                          <a:ea typeface="メイリオ" panose="020B0604030504040204" pitchFamily="50" charset="-128"/>
                          <a:cs typeface="ＭＳ 明朝" panose="02020609040205080304" pitchFamily="17" charset="-128"/>
                        </a:rPr>
                        <a:t>耐震改修や</a:t>
                      </a:r>
                      <a:r>
                        <a:rPr lang="en-US" sz="1000" kern="0" dirty="0">
                          <a:effectLst/>
                          <a:latin typeface="メイリオ" panose="020B0604030504040204" pitchFamily="50" charset="-128"/>
                          <a:ea typeface="メイリオ" panose="020B0604030504040204" pitchFamily="50" charset="-128"/>
                          <a:cs typeface="ＭＳ 明朝" panose="02020609040205080304" pitchFamily="17" charset="-128"/>
                        </a:rPr>
                        <a:t>ICT</a:t>
                      </a:r>
                      <a:r>
                        <a:rPr lang="ja-JP" sz="1000" kern="0" dirty="0">
                          <a:effectLst/>
                          <a:latin typeface="メイリオ" panose="020B0604030504040204" pitchFamily="50" charset="-128"/>
                          <a:ea typeface="メイリオ" panose="020B0604030504040204" pitchFamily="50" charset="-128"/>
                          <a:cs typeface="ＭＳ 明朝" panose="02020609040205080304" pitchFamily="17" charset="-128"/>
                        </a:rPr>
                        <a:t>環境の充実</a:t>
                      </a:r>
                      <a:r>
                        <a:rPr lang="ja-JP"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など</a:t>
                      </a:r>
                      <a:r>
                        <a:rPr lang="ja-JP" altLang="en-US"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子ども</a:t>
                      </a:r>
                      <a:r>
                        <a:rPr lang="ja-JP" altLang="en-US"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たち</a:t>
                      </a:r>
                      <a:r>
                        <a:rPr lang="ja-JP"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が</a:t>
                      </a:r>
                      <a:r>
                        <a:rPr lang="ja-JP" sz="1000" kern="0" dirty="0">
                          <a:effectLst/>
                          <a:latin typeface="メイリオ" panose="020B0604030504040204" pitchFamily="50" charset="-128"/>
                          <a:ea typeface="メイリオ" panose="020B0604030504040204" pitchFamily="50" charset="-128"/>
                          <a:cs typeface="ＭＳ 明朝" panose="02020609040205080304" pitchFamily="17" charset="-128"/>
                        </a:rPr>
                        <a:t>快適に学ぶことができる環境を整備して</a:t>
                      </a:r>
                      <a:r>
                        <a:rPr lang="ja-JP"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きた</a:t>
                      </a:r>
                      <a:endParaRPr lang="en-US" altLang="ja-JP" sz="1000" kern="0" dirty="0" smtClean="0">
                        <a:effectLst/>
                        <a:latin typeface="メイリオ" panose="020B0604030504040204" pitchFamily="50" charset="-128"/>
                        <a:ea typeface="メイリオ" panose="020B0604030504040204" pitchFamily="50" charset="-128"/>
                        <a:cs typeface="ＭＳ 明朝" panose="02020609040205080304" pitchFamily="17" charset="-128"/>
                      </a:endParaRPr>
                    </a:p>
                    <a:p>
                      <a:pPr algn="just">
                        <a:lnSpc>
                          <a:spcPts val="1600"/>
                        </a:lnSpc>
                        <a:spcAft>
                          <a:spcPts val="0"/>
                        </a:spcAft>
                      </a:pPr>
                      <a:r>
                        <a:rPr lang="ja-JP" altLang="en-US" sz="1000" kern="0" dirty="0" smtClean="0">
                          <a:effectLst/>
                          <a:latin typeface="メイリオ" panose="020B0604030504040204" pitchFamily="50" charset="-128"/>
                          <a:ea typeface="メイリオ" panose="020B0604030504040204" pitchFamily="50" charset="-128"/>
                          <a:cs typeface="Times New Roman" panose="02020603050405020304" pitchFamily="18" charset="0"/>
                        </a:rPr>
                        <a:t>・府立学校（主校舎）の約</a:t>
                      </a:r>
                      <a:r>
                        <a:rPr lang="en-US" altLang="ja-JP" sz="1000" kern="0" dirty="0" smtClean="0">
                          <a:effectLst/>
                          <a:latin typeface="メイリオ" panose="020B0604030504040204" pitchFamily="50" charset="-128"/>
                          <a:ea typeface="メイリオ" panose="020B0604030504040204" pitchFamily="50" charset="-128"/>
                          <a:cs typeface="Times New Roman" panose="02020603050405020304" pitchFamily="18" charset="0"/>
                        </a:rPr>
                        <a:t>70</a:t>
                      </a:r>
                      <a:r>
                        <a:rPr lang="ja-JP" altLang="en-US" sz="1000" kern="0" dirty="0" smtClean="0">
                          <a:effectLst/>
                          <a:latin typeface="メイリオ" panose="020B0604030504040204" pitchFamily="50" charset="-128"/>
                          <a:ea typeface="メイリオ" panose="020B0604030504040204" pitchFamily="50" charset="-128"/>
                          <a:cs typeface="Times New Roman" panose="02020603050405020304" pitchFamily="18" charset="0"/>
                        </a:rPr>
                        <a:t>％が築後</a:t>
                      </a:r>
                      <a:r>
                        <a:rPr lang="en-US" altLang="ja-JP" sz="1000" kern="0" dirty="0" smtClean="0">
                          <a:effectLst/>
                          <a:latin typeface="メイリオ" panose="020B0604030504040204" pitchFamily="50" charset="-128"/>
                          <a:ea typeface="メイリオ" panose="020B0604030504040204" pitchFamily="50" charset="-128"/>
                          <a:cs typeface="Times New Roman" panose="02020603050405020304" pitchFamily="18" charset="0"/>
                        </a:rPr>
                        <a:t>40</a:t>
                      </a:r>
                      <a:r>
                        <a:rPr lang="ja-JP" altLang="en-US" sz="1000" kern="0" dirty="0" smtClean="0">
                          <a:effectLst/>
                          <a:latin typeface="メイリオ" panose="020B0604030504040204" pitchFamily="50" charset="-128"/>
                          <a:ea typeface="メイリオ" panose="020B0604030504040204" pitchFamily="50" charset="-128"/>
                          <a:cs typeface="Times New Roman" panose="02020603050405020304" pitchFamily="18" charset="0"/>
                        </a:rPr>
                        <a:t>年以上であり、老朽化が進行</a:t>
                      </a:r>
                      <a:endParaRPr lang="en-US" altLang="ja-JP" sz="1000" kern="0" dirty="0" smtClean="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600"/>
                        </a:lnSpc>
                        <a:spcAft>
                          <a:spcPts val="0"/>
                        </a:spcAft>
                      </a:pPr>
                      <a:r>
                        <a:rPr lang="ja-JP" sz="1000" kern="0" dirty="0">
                          <a:effectLst/>
                          <a:latin typeface="メイリオ" panose="020B0604030504040204" pitchFamily="50" charset="-128"/>
                          <a:ea typeface="メイリオ" panose="020B0604030504040204" pitchFamily="50" charset="-128"/>
                          <a:cs typeface="ＭＳ 明朝" panose="02020609040205080304" pitchFamily="17" charset="-128"/>
                        </a:rPr>
                        <a:t>　</a:t>
                      </a:r>
                      <a:r>
                        <a:rPr lang="en-US"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引き続き</a:t>
                      </a:r>
                      <a:r>
                        <a:rPr lang="ja-JP" altLang="en-US"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計画的</a:t>
                      </a:r>
                      <a:r>
                        <a:rPr lang="ja-JP" sz="1000" b="1" kern="0" dirty="0">
                          <a:effectLst/>
                          <a:latin typeface="メイリオ" panose="020B0604030504040204" pitchFamily="50" charset="-128"/>
                          <a:ea typeface="メイリオ" panose="020B0604030504040204" pitchFamily="50" charset="-128"/>
                          <a:cs typeface="ＭＳ 明朝" panose="02020609040205080304" pitchFamily="17" charset="-128"/>
                        </a:rPr>
                        <a:t>な府立学校の整備</a:t>
                      </a:r>
                      <a:r>
                        <a:rPr lang="ja-JP" sz="1000" b="1" kern="0" dirty="0" smtClean="0">
                          <a:effectLst/>
                          <a:latin typeface="メイリオ" panose="020B0604030504040204" pitchFamily="50" charset="-128"/>
                          <a:ea typeface="メイリオ" panose="020B0604030504040204" pitchFamily="50" charset="-128"/>
                          <a:cs typeface="ＭＳ 明朝" panose="02020609040205080304" pitchFamily="17" charset="-128"/>
                        </a:rPr>
                        <a:t>に取り組む</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652321025"/>
                  </a:ext>
                </a:extLst>
              </a:tr>
              <a:tr h="503434">
                <a:tc>
                  <a:txBody>
                    <a:bodyPr/>
                    <a:lstStyle/>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私学</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800"/>
                        </a:lnSpc>
                        <a:spcAft>
                          <a:spcPts val="0"/>
                        </a:spcAft>
                      </a:pPr>
                      <a:r>
                        <a:rPr lang="ja-JP" sz="1000" b="1" kern="100" dirty="0">
                          <a:effectLst/>
                          <a:latin typeface="メイリオ" panose="020B0604030504040204" pitchFamily="50" charset="-128"/>
                          <a:ea typeface="メイリオ" panose="020B0604030504040204" pitchFamily="50" charset="-128"/>
                          <a:cs typeface="ＭＳ 明朝" panose="02020609040205080304" pitchFamily="17" charset="-128"/>
                        </a:rPr>
                        <a:t>振興</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ts val="1600"/>
                        </a:lnSpc>
                        <a:spcAft>
                          <a:spcPts val="0"/>
                        </a:spcAft>
                      </a:pPr>
                      <a:r>
                        <a:rPr lang="ja-JP" sz="1000" kern="100" dirty="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000" kern="0" dirty="0">
                          <a:effectLst/>
                          <a:latin typeface="メイリオ" panose="020B0604030504040204" pitchFamily="50" charset="-128"/>
                          <a:ea typeface="メイリオ" panose="020B0604030504040204" pitchFamily="50" charset="-128"/>
                          <a:cs typeface="ＭＳ 明朝" panose="02020609040205080304" pitchFamily="17" charset="-128"/>
                        </a:rPr>
                        <a:t>建学の精神に基づく特色ある教育を支援し、振興や私立高校生等に対する授業料無償化の</a:t>
                      </a:r>
                      <a:r>
                        <a:rPr lang="ja-JP" sz="1000" kern="0" dirty="0" smtClean="0">
                          <a:effectLst/>
                          <a:latin typeface="メイリオ" panose="020B0604030504040204" pitchFamily="50" charset="-128"/>
                          <a:ea typeface="メイリオ" panose="020B0604030504040204" pitchFamily="50" charset="-128"/>
                          <a:cs typeface="ＭＳ 明朝" panose="02020609040205080304" pitchFamily="17" charset="-128"/>
                        </a:rPr>
                        <a:t>実施</a:t>
                      </a:r>
                      <a:r>
                        <a:rPr lang="ja-JP" sz="1000" kern="100" dirty="0">
                          <a:effectLst/>
                          <a:latin typeface="メイリオ" panose="020B0604030504040204" pitchFamily="50" charset="-128"/>
                          <a:ea typeface="メイリオ" panose="020B0604030504040204" pitchFamily="50" charset="-128"/>
                          <a:cs typeface="ＭＳ 明朝" panose="02020609040205080304" pitchFamily="17" charset="-128"/>
                        </a:rPr>
                        <a:t>　</a:t>
                      </a:r>
                      <a:r>
                        <a:rPr lang="ja-JP" altLang="en-US" sz="1000" kern="100" dirty="0" smtClean="0">
                          <a:effectLst/>
                          <a:latin typeface="メイリオ" panose="020B0604030504040204" pitchFamily="50" charset="-128"/>
                          <a:ea typeface="メイリオ" panose="020B0604030504040204" pitchFamily="50" charset="-128"/>
                          <a:cs typeface="ＭＳ 明朝" panose="02020609040205080304" pitchFamily="17" charset="-128"/>
                        </a:rPr>
                        <a:t>　</a:t>
                      </a:r>
                      <a:endParaRPr lang="en-US" altLang="ja-JP" sz="1000" kern="100" dirty="0" smtClean="0">
                        <a:effectLst/>
                        <a:latin typeface="メイリオ" panose="020B0604030504040204" pitchFamily="50" charset="-128"/>
                        <a:ea typeface="メイリオ" panose="020B0604030504040204" pitchFamily="50" charset="-128"/>
                        <a:cs typeface="ＭＳ 明朝" panose="02020609040205080304" pitchFamily="17" charset="-128"/>
                      </a:endParaRPr>
                    </a:p>
                    <a:p>
                      <a:pPr algn="just">
                        <a:lnSpc>
                          <a:spcPts val="1600"/>
                        </a:lnSpc>
                        <a:spcAft>
                          <a:spcPts val="0"/>
                        </a:spcAft>
                      </a:pPr>
                      <a:r>
                        <a:rPr lang="ja-JP" altLang="en-US" sz="1000" kern="1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　</a:t>
                      </a:r>
                      <a:r>
                        <a:rPr lang="ja-JP" altLang="en-US" sz="1000" kern="1200" dirty="0" smtClean="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sz="1000" b="1" kern="0" spc="5" dirty="0" smtClean="0">
                          <a:effectLst/>
                          <a:latin typeface="メイリオ" panose="020B0604030504040204" pitchFamily="50" charset="-128"/>
                          <a:ea typeface="メイリオ" panose="020B0604030504040204" pitchFamily="50" charset="-128"/>
                          <a:cs typeface="ＭＳ 明朝" panose="02020609040205080304" pitchFamily="17" charset="-128"/>
                        </a:rPr>
                        <a:t>私立</a:t>
                      </a:r>
                      <a:r>
                        <a:rPr lang="ja-JP" sz="1000" b="1" kern="0" spc="5" dirty="0">
                          <a:effectLst/>
                          <a:latin typeface="メイリオ" panose="020B0604030504040204" pitchFamily="50" charset="-128"/>
                          <a:ea typeface="メイリオ" panose="020B0604030504040204" pitchFamily="50" charset="-128"/>
                          <a:cs typeface="ＭＳ 明朝" panose="02020609040205080304" pitchFamily="17" charset="-128"/>
                        </a:rPr>
                        <a:t>学校の特色ある教育への支援とともに、子どもたちの自由な学校選択の機会を保障</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1348" marR="51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68469554"/>
                  </a:ext>
                </a:extLst>
              </a:tr>
            </a:tbl>
          </a:graphicData>
        </a:graphic>
      </p:graphicFrame>
      <p:sp>
        <p:nvSpPr>
          <p:cNvPr id="11" name="正方形/長方形 10"/>
          <p:cNvSpPr/>
          <p:nvPr/>
        </p:nvSpPr>
        <p:spPr>
          <a:xfrm>
            <a:off x="993814" y="9417223"/>
            <a:ext cx="4940710" cy="477054"/>
          </a:xfrm>
          <a:prstGeom prst="rect">
            <a:avLst/>
          </a:prstGeom>
        </p:spPr>
        <p:txBody>
          <a:bodyPr wrap="square">
            <a:spAutoFit/>
          </a:bodyPr>
          <a:lstStyle/>
          <a:p>
            <a:pPr marL="133985" indent="-635" algn="ctr">
              <a:lnSpc>
                <a:spcPts val="1200"/>
              </a:lnSpc>
            </a:pP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200" b="1" u="dotted" kern="100" dirty="0">
                <a:latin typeface="メイリオ" panose="020B0604030504040204" pitchFamily="50" charset="-128"/>
                <a:ea typeface="メイリオ" panose="020B0604030504040204" pitchFamily="50" charset="-128"/>
                <a:cs typeface="Times New Roman" panose="02020603050405020304" pitchFamily="18" charset="0"/>
              </a:rPr>
              <a:t>第１次計画に基づく取組みの成果をより伸ばしつつ</a:t>
            </a:r>
            <a:r>
              <a:rPr lang="ja-JP" altLang="ja-JP" sz="1200" b="1" u="dotted" kern="100" dirty="0" smtClean="0">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200" b="1" u="dotted"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marL="133985" indent="-635" algn="ctr">
              <a:lnSpc>
                <a:spcPts val="1200"/>
              </a:lnSpc>
              <a:spcBef>
                <a:spcPts val="600"/>
              </a:spcBef>
              <a:spcAft>
                <a:spcPts val="1200"/>
              </a:spcAft>
            </a:pPr>
            <a:r>
              <a:rPr lang="ja-JP" altLang="en-US" sz="12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b="1" u="dotted" kern="100" dirty="0">
                <a:latin typeface="メイリオ" panose="020B0604030504040204" pitchFamily="50" charset="-128"/>
                <a:ea typeface="メイリオ" panose="020B0604030504040204" pitchFamily="50" charset="-128"/>
                <a:cs typeface="Times New Roman" panose="02020603050405020304" pitchFamily="18" charset="0"/>
              </a:rPr>
              <a:t>継続して取り組むべき課題について</a:t>
            </a:r>
            <a:r>
              <a:rPr lang="ja-JP" altLang="en-US" sz="1200" b="1" u="dotted" kern="100" dirty="0" smtClean="0">
                <a:latin typeface="メイリオ" panose="020B0604030504040204" pitchFamily="50" charset="-128"/>
                <a:ea typeface="メイリオ" panose="020B0604030504040204" pitchFamily="50" charset="-128"/>
                <a:cs typeface="Times New Roman" panose="02020603050405020304" pitchFamily="18" charset="0"/>
              </a:rPr>
              <a:t>は</a:t>
            </a:r>
            <a:r>
              <a:rPr lang="ja-JP" altLang="ja-JP" sz="1200" b="1" u="dotted" kern="100" dirty="0" smtClean="0">
                <a:latin typeface="メイリオ" panose="020B0604030504040204" pitchFamily="50" charset="-128"/>
                <a:ea typeface="メイリオ" panose="020B0604030504040204" pitchFamily="50" charset="-128"/>
                <a:cs typeface="Times New Roman" panose="02020603050405020304" pitchFamily="18" charset="0"/>
              </a:rPr>
              <a:t>引き続き</a:t>
            </a:r>
            <a:r>
              <a:rPr lang="ja-JP" altLang="ja-JP" sz="1200" b="1" u="dotted" kern="100" dirty="0">
                <a:latin typeface="メイリオ" panose="020B0604030504040204" pitchFamily="50" charset="-128"/>
                <a:ea typeface="メイリオ" panose="020B0604030504040204" pitchFamily="50" charset="-128"/>
                <a:cs typeface="Times New Roman" panose="02020603050405020304" pitchFamily="18" charset="0"/>
              </a:rPr>
              <a:t>対応</a:t>
            </a:r>
            <a:endParaRPr lang="ja-JP" altLang="ja-JP" sz="11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 name="正方形/長方形 12"/>
          <p:cNvSpPr/>
          <p:nvPr/>
        </p:nvSpPr>
        <p:spPr>
          <a:xfrm>
            <a:off x="5899355" y="40462"/>
            <a:ext cx="935091" cy="250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資料３</a:t>
            </a:r>
            <a:endParaRPr kumimoji="1" lang="ja-JP" altLang="en-US" sz="1400" dirty="0">
              <a:solidFill>
                <a:schemeClr val="tx1"/>
              </a:solidFill>
            </a:endParaRPr>
          </a:p>
        </p:txBody>
      </p:sp>
      <p:sp>
        <p:nvSpPr>
          <p:cNvPr id="2" name="スライド番号プレースホルダー 1"/>
          <p:cNvSpPr>
            <a:spLocks noGrp="1"/>
          </p:cNvSpPr>
          <p:nvPr>
            <p:ph type="sldNum" sz="quarter" idx="12"/>
          </p:nvPr>
        </p:nvSpPr>
        <p:spPr>
          <a:xfrm>
            <a:off x="6483510" y="9378597"/>
            <a:ext cx="293576" cy="527403"/>
          </a:xfrm>
        </p:spPr>
        <p:txBody>
          <a:bodyPr/>
          <a:lstStyle/>
          <a:p>
            <a:r>
              <a:rPr kumimoji="1" lang="ja-JP" altLang="en-US" sz="2100" dirty="0">
                <a:solidFill>
                  <a:schemeClr val="tx1"/>
                </a:solidFill>
                <a:latin typeface="+mj-lt"/>
              </a:rPr>
              <a:t>１</a:t>
            </a:r>
          </a:p>
        </p:txBody>
      </p:sp>
    </p:spTree>
    <p:extLst>
      <p:ext uri="{BB962C8B-B14F-4D97-AF65-F5344CB8AC3E}">
        <p14:creationId xmlns:p14="http://schemas.microsoft.com/office/powerpoint/2010/main" val="1244083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0"/>
            <a:ext cx="6858000" cy="369332"/>
          </a:xfrm>
          <a:prstGeom prst="rect">
            <a:avLst/>
          </a:prstGeom>
          <a:solidFill>
            <a:schemeClr val="accent1">
              <a:lumMod val="75000"/>
            </a:schemeClr>
          </a:solidFill>
        </p:spPr>
        <p:txBody>
          <a:bodyPr wrap="square" rtlCol="0">
            <a:spAutoFit/>
          </a:bodyPr>
          <a:lstStyle/>
          <a:p>
            <a:pPr algn="ctr"/>
            <a:r>
              <a:rPr kumimoji="1" lang="ja-JP" altLang="en-US" b="1" dirty="0" smtClean="0">
                <a:solidFill>
                  <a:schemeClr val="bg1"/>
                </a:solidFill>
                <a:latin typeface="Meiryo UI" panose="020B0604030504040204" pitchFamily="50" charset="-128"/>
                <a:ea typeface="Meiryo UI" panose="020B0604030504040204" pitchFamily="50" charset="-128"/>
              </a:rPr>
              <a:t>第２次大阪府教育振興基本計画　素案（概要）</a:t>
            </a:r>
            <a:endParaRPr kumimoji="1" lang="ja-JP" altLang="en-US" b="1"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0" y="506613"/>
            <a:ext cx="4481848" cy="307777"/>
          </a:xfrm>
          <a:prstGeom prst="rect">
            <a:avLst/>
          </a:prstGeom>
          <a:solidFill>
            <a:srgbClr val="0070C0"/>
          </a:solidFill>
        </p:spPr>
        <p:txBody>
          <a:bodyPr wrap="square" rtlCol="0">
            <a:spAutoFit/>
          </a:bodyPr>
          <a:lstStyle/>
          <a:p>
            <a:r>
              <a:rPr kumimoji="1" lang="ja-JP" altLang="en-US" sz="1400" b="1" dirty="0">
                <a:solidFill>
                  <a:schemeClr val="bg1"/>
                </a:solidFill>
                <a:latin typeface="Meiryo UI" panose="020B0604030504040204" pitchFamily="50" charset="-128"/>
                <a:ea typeface="Meiryo UI" panose="020B0604030504040204" pitchFamily="50" charset="-128"/>
              </a:rPr>
              <a:t>大阪の教育を取り巻く</a:t>
            </a:r>
            <a:r>
              <a:rPr kumimoji="1" lang="ja-JP" altLang="en-US" sz="1400" b="1" dirty="0" smtClean="0">
                <a:solidFill>
                  <a:schemeClr val="bg1"/>
                </a:solidFill>
                <a:latin typeface="Meiryo UI" panose="020B0604030504040204" pitchFamily="50" charset="-128"/>
                <a:ea typeface="Meiryo UI" panose="020B0604030504040204" pitchFamily="50" charset="-128"/>
              </a:rPr>
              <a:t>状況　（第３章）</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8" name="正方形/長方形 7"/>
          <p:cNvSpPr/>
          <p:nvPr/>
        </p:nvSpPr>
        <p:spPr>
          <a:xfrm>
            <a:off x="0" y="1267069"/>
            <a:ext cx="6680718" cy="2913618"/>
          </a:xfrm>
          <a:prstGeom prst="rect">
            <a:avLst/>
          </a:prstGeom>
        </p:spPr>
        <p:txBody>
          <a:bodyPr wrap="square">
            <a:spAutoFit/>
          </a:bodyPr>
          <a:lstStyle/>
          <a:p>
            <a:pPr marL="133350" algn="just">
              <a:lnSpc>
                <a:spcPts val="1400"/>
              </a:lnSpc>
              <a:spcAft>
                <a:spcPts val="0"/>
              </a:spcAft>
            </a:pPr>
            <a:r>
              <a:rPr lang="ja-JP" altLang="ja-JP" sz="1200" b="1" kern="100" dirty="0">
                <a:latin typeface="メイリオ" panose="020B0604030504040204" pitchFamily="50" charset="-128"/>
                <a:ea typeface="メイリオ" panose="020B0604030504040204" pitchFamily="50" charset="-128"/>
                <a:cs typeface="ＭＳ 明朝" panose="02020609040205080304" pitchFamily="17" charset="-128"/>
              </a:rPr>
              <a:t>➤人口減少・少子高齢化の進行</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66700" algn="just">
              <a:lnSpc>
                <a:spcPts val="1400"/>
              </a:lnSpc>
              <a:spcAft>
                <a:spcPts val="600"/>
              </a:spcAft>
            </a:pP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社会活力を維持・発展させるため、一人ひとりのポテンシャルを最大限発揮することにあわせ、個人の資質・能力をさらに向上させるとともに、ライフステージの各段階で活躍しつづける人材の育成が重要。</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133350" algn="just">
              <a:lnSpc>
                <a:spcPts val="1400"/>
              </a:lnSpc>
              <a:spcAft>
                <a:spcPts val="0"/>
              </a:spcAft>
            </a:pPr>
            <a:r>
              <a:rPr lang="ja-JP" altLang="ja-JP" sz="1200" b="1" kern="100" dirty="0">
                <a:latin typeface="メイリオ" panose="020B0604030504040204" pitchFamily="50" charset="-128"/>
                <a:ea typeface="メイリオ" panose="020B0604030504040204" pitchFamily="50" charset="-128"/>
                <a:cs typeface="ＭＳ 明朝" panose="02020609040205080304" pitchFamily="17" charset="-128"/>
              </a:rPr>
              <a:t>➤グローバル化の進展</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65113" indent="1588" algn="just">
              <a:lnSpc>
                <a:spcPts val="1400"/>
              </a:lnSpc>
              <a:spcAft>
                <a:spcPts val="600"/>
              </a:spcAft>
            </a:pP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国際社会でグローバルな視野を持って活躍するには、コミュニケーションツールで</a:t>
            </a:r>
            <a:r>
              <a:rPr lang="ja-JP" altLang="ja-JP" sz="1200" kern="100" dirty="0" smtClean="0">
                <a:latin typeface="メイリオ" panose="020B0604030504040204" pitchFamily="50" charset="-128"/>
                <a:ea typeface="メイリオ" panose="020B0604030504040204" pitchFamily="50" charset="-128"/>
                <a:cs typeface="ＭＳ 明朝" panose="02020609040205080304" pitchFamily="17" charset="-128"/>
              </a:rPr>
              <a:t>ある英語</a:t>
            </a: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の習得が重要。</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133350" algn="just">
              <a:lnSpc>
                <a:spcPts val="1400"/>
              </a:lnSpc>
              <a:spcAft>
                <a:spcPts val="0"/>
              </a:spcAft>
            </a:pPr>
            <a:r>
              <a:rPr lang="ja-JP" altLang="ja-JP" sz="1200" b="1" kern="100" dirty="0">
                <a:latin typeface="メイリオ" panose="020B0604030504040204" pitchFamily="50" charset="-128"/>
                <a:ea typeface="メイリオ" panose="020B0604030504040204" pitchFamily="50" charset="-128"/>
                <a:cs typeface="ＭＳ 明朝" panose="02020609040205080304" pitchFamily="17" charset="-128"/>
              </a:rPr>
              <a:t>➤先端技術による社会の変革</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65113" indent="1588" algn="just">
              <a:lnSpc>
                <a:spcPts val="1400"/>
              </a:lnSpc>
              <a:spcAft>
                <a:spcPts val="600"/>
              </a:spcAft>
            </a:pP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次々と生み出される社会に変革をもたらす先端技術を使いこなし、生活を豊かにする力の習得が重要。</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133350" algn="just">
              <a:lnSpc>
                <a:spcPts val="1400"/>
              </a:lnSpc>
              <a:spcAft>
                <a:spcPts val="0"/>
              </a:spcAft>
            </a:pPr>
            <a:r>
              <a:rPr lang="ja-JP" altLang="ja-JP" sz="1200" b="1" kern="100" dirty="0">
                <a:latin typeface="メイリオ" panose="020B0604030504040204" pitchFamily="50" charset="-128"/>
                <a:ea typeface="メイリオ" panose="020B0604030504040204" pitchFamily="50" charset="-128"/>
                <a:cs typeface="ＭＳ 明朝" panose="02020609040205080304" pitchFamily="17" charset="-128"/>
              </a:rPr>
              <a:t>➤コロナ禍等を背景とした新たな課題</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66700" algn="just">
              <a:lnSpc>
                <a:spcPts val="1400"/>
              </a:lnSpc>
              <a:spcAft>
                <a:spcPts val="0"/>
              </a:spcAft>
            </a:pPr>
            <a:r>
              <a:rPr lang="en-US" altLang="ja-JP" sz="1200" kern="100" dirty="0">
                <a:latin typeface="メイリオ" panose="020B0604030504040204" pitchFamily="50" charset="-128"/>
                <a:ea typeface="メイリオ" panose="020B0604030504040204" pitchFamily="50" charset="-128"/>
                <a:cs typeface="ＭＳ 明朝" panose="02020609040205080304" pitchFamily="17" charset="-128"/>
              </a:rPr>
              <a:t>ICT</a:t>
            </a: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を学びの保障、継続のための手段にとどめることなく学びの深化を進めることが重要。</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66700" algn="just">
              <a:lnSpc>
                <a:spcPts val="1400"/>
              </a:lnSpc>
              <a:spcAft>
                <a:spcPts val="1200"/>
              </a:spcAft>
            </a:pPr>
            <a:r>
              <a:rPr lang="ja-JP" altLang="ja-JP" sz="1200" kern="100" dirty="0">
                <a:latin typeface="メイリオ" panose="020B0604030504040204" pitchFamily="50" charset="-128"/>
                <a:ea typeface="メイリオ" panose="020B0604030504040204" pitchFamily="50" charset="-128"/>
                <a:cs typeface="ＭＳ 明朝" panose="02020609040205080304" pitchFamily="17" charset="-128"/>
              </a:rPr>
              <a:t>ヤングケアラーへの支援をはじめ、学校と地域が連携し、子どもたちの健やかな学びを保障することが重要。</a:t>
            </a:r>
            <a:endPar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テキスト ボックス 8"/>
          <p:cNvSpPr txBox="1"/>
          <p:nvPr/>
        </p:nvSpPr>
        <p:spPr>
          <a:xfrm>
            <a:off x="-1" y="4086959"/>
            <a:ext cx="6316579" cy="307777"/>
          </a:xfrm>
          <a:prstGeom prst="rect">
            <a:avLst/>
          </a:prstGeom>
          <a:solidFill>
            <a:srgbClr val="0070C0"/>
          </a:solidFill>
        </p:spPr>
        <p:txBody>
          <a:bodyPr wrap="square" rtlCol="0">
            <a:spAutoFit/>
          </a:bodyPr>
          <a:lstStyle/>
          <a:p>
            <a:r>
              <a:rPr kumimoji="1" lang="ja-JP" altLang="en-US" sz="1400" b="1" dirty="0">
                <a:solidFill>
                  <a:schemeClr val="bg1"/>
                </a:solidFill>
                <a:latin typeface="Meiryo UI" panose="020B0604030504040204" pitchFamily="50" charset="-128"/>
                <a:ea typeface="Meiryo UI" panose="020B0604030504040204" pitchFamily="50" charset="-128"/>
              </a:rPr>
              <a:t>第２次大阪府教育振興基本計画でめざすもの　（第４章関連）</a:t>
            </a:r>
          </a:p>
        </p:txBody>
      </p:sp>
      <p:sp>
        <p:nvSpPr>
          <p:cNvPr id="2" name="正方形/長方形 1"/>
          <p:cNvSpPr/>
          <p:nvPr/>
        </p:nvSpPr>
        <p:spPr>
          <a:xfrm>
            <a:off x="0" y="866275"/>
            <a:ext cx="1704313" cy="330860"/>
          </a:xfrm>
          <a:prstGeom prst="rect">
            <a:avLst/>
          </a:prstGeom>
          <a:solidFill>
            <a:schemeClr val="bg1">
              <a:lumMod val="95000"/>
            </a:schemeClr>
          </a:solidFill>
        </p:spPr>
        <p:txBody>
          <a:bodyPr wrap="none">
            <a:spAutoFit/>
          </a:bodyPr>
          <a:lstStyle/>
          <a:p>
            <a:pPr marL="133350">
              <a:lnSpc>
                <a:spcPts val="2000"/>
              </a:lnSpc>
              <a:spcAft>
                <a:spcPts val="600"/>
              </a:spcAft>
            </a:pPr>
            <a:r>
              <a:rPr lang="ja-JP" altLang="ja-JP" sz="1200" b="1" kern="100" dirty="0">
                <a:latin typeface="Tw Cen MT Condensed" panose="020B0606020104020203" pitchFamily="34" charset="0"/>
                <a:ea typeface="メイリオ" panose="020B0604030504040204" pitchFamily="50" charset="-128"/>
                <a:cs typeface="Times New Roman" panose="02020603050405020304" pitchFamily="18" charset="0"/>
              </a:rPr>
              <a:t>社会経済状況の変化</a:t>
            </a:r>
            <a:endParaRPr lang="ja-JP" altLang="ja-JP" sz="1400" b="1" kern="100" dirty="0">
              <a:effectLst/>
              <a:latin typeface="Tw Cen MT Condensed" panose="020B0606020104020203" pitchFamily="34" charset="0"/>
              <a:ea typeface="メイリオ" panose="020B0604030504040204" pitchFamily="50" charset="-128"/>
              <a:cs typeface="Times New Roman" panose="02020603050405020304" pitchFamily="18" charset="0"/>
            </a:endParaRPr>
          </a:p>
        </p:txBody>
      </p:sp>
      <p:sp>
        <p:nvSpPr>
          <p:cNvPr id="3" name="正方形/長方形 2"/>
          <p:cNvSpPr/>
          <p:nvPr/>
        </p:nvSpPr>
        <p:spPr>
          <a:xfrm>
            <a:off x="0" y="4828006"/>
            <a:ext cx="6858000" cy="1246495"/>
          </a:xfrm>
          <a:prstGeom prst="rect">
            <a:avLst/>
          </a:prstGeom>
        </p:spPr>
        <p:txBody>
          <a:bodyPr wrap="square">
            <a:spAutoFit/>
          </a:bodyPr>
          <a:lstStyle/>
          <a:p>
            <a:pPr marL="84138" marR="66675">
              <a:lnSpc>
                <a:spcPts val="1400"/>
              </a:lnSpc>
              <a:spcAft>
                <a:spcPts val="0"/>
              </a:spcAft>
            </a:pP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・大阪の都市発展の歴史を振り返ると、「民の力」が大きな原動力となり</a:t>
            </a:r>
            <a:r>
              <a:rPr lang="ja-JP"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marL="84138" marR="66675">
              <a:lnSpc>
                <a:spcPts val="14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大阪</a:t>
            </a: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を</a:t>
            </a:r>
            <a:r>
              <a:rPr lang="ja-JP"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発展</a:t>
            </a: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させてきた。</a:t>
            </a:r>
          </a:p>
          <a:p>
            <a:pPr marL="84138" marR="66675">
              <a:lnSpc>
                <a:spcPts val="1400"/>
              </a:lnSpc>
              <a:spcAft>
                <a:spcPts val="600"/>
              </a:spcAft>
              <a:tabLst>
                <a:tab pos="84138" algn="l"/>
              </a:tabLst>
            </a:pP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・大阪の人や街が持つ特色を「良さ」として捉え、大阪の発展につなげることが重要。</a:t>
            </a:r>
          </a:p>
          <a:p>
            <a:pPr marL="266700" marR="66675" indent="-133350" algn="just">
              <a:lnSpc>
                <a:spcPts val="1400"/>
              </a:lnSpc>
              <a:spcAft>
                <a:spcPts val="600"/>
              </a:spcAft>
            </a:pP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200" b="1" u="dotted" kern="100" dirty="0">
                <a:latin typeface="メイリオ" panose="020B0604030504040204" pitchFamily="50" charset="-128"/>
                <a:ea typeface="メイリオ" panose="020B0604030504040204" pitchFamily="50" charset="-128"/>
                <a:cs typeface="Times New Roman" panose="02020603050405020304" pitchFamily="18" charset="0"/>
              </a:rPr>
              <a:t>子どもたちが大阪の良さを継承しつつ、時代の変化を乗り越えるとともに、将来を生き抜く力を身につけられるよう、大阪の教育がはぐくむ人物像として、以下の３つを掲げ、子どもたちの資質・能力を育成。</a:t>
            </a:r>
            <a:endPar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 name="正方形/長方形 12"/>
          <p:cNvSpPr/>
          <p:nvPr/>
        </p:nvSpPr>
        <p:spPr>
          <a:xfrm>
            <a:off x="-1" y="4411113"/>
            <a:ext cx="2319866" cy="330860"/>
          </a:xfrm>
          <a:prstGeom prst="rect">
            <a:avLst/>
          </a:prstGeom>
          <a:solidFill>
            <a:schemeClr val="bg1">
              <a:lumMod val="95000"/>
            </a:schemeClr>
          </a:solidFill>
        </p:spPr>
        <p:txBody>
          <a:bodyPr wrap="none">
            <a:spAutoFit/>
          </a:bodyPr>
          <a:lstStyle/>
          <a:p>
            <a:pPr marL="133350">
              <a:lnSpc>
                <a:spcPts val="2000"/>
              </a:lnSpc>
              <a:spcAft>
                <a:spcPts val="600"/>
              </a:spcAft>
            </a:pPr>
            <a:r>
              <a:rPr lang="ja-JP" altLang="en-US" sz="1200" b="1" kern="100" dirty="0">
                <a:latin typeface="Tw Cen MT Condensed" panose="020B0606020104020203" pitchFamily="34" charset="0"/>
                <a:ea typeface="メイリオ" panose="020B0604030504040204" pitchFamily="50" charset="-128"/>
                <a:cs typeface="Times New Roman" panose="02020603050405020304" pitchFamily="18" charset="0"/>
              </a:rPr>
              <a:t>大阪の教育がはぐくむ人物像</a:t>
            </a:r>
            <a:endParaRPr lang="ja-JP" altLang="ja-JP" sz="1400" b="1" kern="100" dirty="0">
              <a:effectLst/>
              <a:latin typeface="Tw Cen MT Condensed" panose="020B0606020104020203" pitchFamily="34" charset="0"/>
              <a:ea typeface="メイリオ" panose="020B0604030504040204" pitchFamily="50" charset="-128"/>
              <a:cs typeface="Times New Roman" panose="02020603050405020304" pitchFamily="18" charset="0"/>
            </a:endParaRPr>
          </a:p>
        </p:txBody>
      </p:sp>
      <p:sp>
        <p:nvSpPr>
          <p:cNvPr id="14" name="正方形/長方形 13"/>
          <p:cNvSpPr/>
          <p:nvPr/>
        </p:nvSpPr>
        <p:spPr>
          <a:xfrm>
            <a:off x="0" y="6669717"/>
            <a:ext cx="3858749" cy="330860"/>
          </a:xfrm>
          <a:prstGeom prst="rect">
            <a:avLst/>
          </a:prstGeom>
          <a:solidFill>
            <a:schemeClr val="bg1">
              <a:lumMod val="95000"/>
            </a:schemeClr>
          </a:solidFill>
        </p:spPr>
        <p:txBody>
          <a:bodyPr wrap="none">
            <a:spAutoFit/>
          </a:bodyPr>
          <a:lstStyle/>
          <a:p>
            <a:pPr marL="133350">
              <a:lnSpc>
                <a:spcPts val="2000"/>
              </a:lnSpc>
              <a:spcAft>
                <a:spcPts val="600"/>
              </a:spcAft>
            </a:pPr>
            <a:r>
              <a:rPr lang="ja-JP" altLang="en-US" sz="1200" b="1" kern="100" dirty="0">
                <a:latin typeface="Tw Cen MT Condensed" panose="020B0606020104020203" pitchFamily="34" charset="0"/>
                <a:ea typeface="メイリオ" panose="020B0604030504040204" pitchFamily="50" charset="-128"/>
                <a:cs typeface="Times New Roman" panose="02020603050405020304" pitchFamily="18" charset="0"/>
              </a:rPr>
              <a:t>第２次大阪府教育振興基本計画を進めるにあたって</a:t>
            </a:r>
            <a:endParaRPr lang="ja-JP" altLang="ja-JP" sz="1400" b="1" kern="100" dirty="0">
              <a:effectLst/>
              <a:latin typeface="Tw Cen MT Condensed" panose="020B0606020104020203" pitchFamily="34" charset="0"/>
              <a:ea typeface="メイリオ" panose="020B0604030504040204" pitchFamily="50" charset="-128"/>
              <a:cs typeface="Times New Roman" panose="02020603050405020304" pitchFamily="18" charset="0"/>
            </a:endParaRPr>
          </a:p>
        </p:txBody>
      </p:sp>
      <p:sp>
        <p:nvSpPr>
          <p:cNvPr id="4" name="正方形/長方形 3"/>
          <p:cNvSpPr/>
          <p:nvPr/>
        </p:nvSpPr>
        <p:spPr>
          <a:xfrm>
            <a:off x="-164121" y="7000577"/>
            <a:ext cx="7106342" cy="913070"/>
          </a:xfrm>
          <a:prstGeom prst="rect">
            <a:avLst/>
          </a:prstGeom>
        </p:spPr>
        <p:txBody>
          <a:bodyPr wrap="square">
            <a:spAutoFit/>
          </a:bodyPr>
          <a:lstStyle/>
          <a:p>
            <a:pPr marL="133350" indent="133350" algn="just">
              <a:lnSpc>
                <a:spcPts val="1600"/>
              </a:lnSpc>
              <a:spcAft>
                <a:spcPts val="0"/>
              </a:spcAft>
            </a:pPr>
            <a:r>
              <a:rPr lang="en-US" altLang="ja-JP" sz="1200" b="1" kern="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子どもたちの資質・能力を育成するにあたり、施策等の方向性の基と</a:t>
            </a:r>
            <a:r>
              <a:rPr lang="ja-JP"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rPr>
              <a:t>なる７つ</a:t>
            </a: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の基本方針</a:t>
            </a:r>
            <a:r>
              <a:rPr lang="ja-JP"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rPr>
              <a:t>を</a:t>
            </a:r>
            <a:endParaRPr lang="en-US"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marL="133350" indent="133350" algn="just">
              <a:lnSpc>
                <a:spcPts val="1600"/>
              </a:lnSpc>
              <a:spcAft>
                <a:spcPts val="0"/>
              </a:spcAft>
            </a:pPr>
            <a:r>
              <a:rPr lang="ja-JP" altLang="en-US" sz="12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rPr>
              <a:t>設定</a:t>
            </a: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133350" indent="133350" algn="just">
              <a:lnSpc>
                <a:spcPts val="1600"/>
              </a:lnSpc>
              <a:spcAft>
                <a:spcPts val="0"/>
              </a:spcAft>
            </a:pPr>
            <a:r>
              <a:rPr lang="en-US" altLang="ja-JP" sz="1200" b="1" kern="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一貫した教育の方向性を示すため、小学校・中学校・高校・支援学校等</a:t>
            </a:r>
            <a:r>
              <a:rPr lang="ja-JP"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rPr>
              <a:t>の校</a:t>
            </a: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種を</a:t>
            </a:r>
            <a:r>
              <a:rPr lang="ja-JP"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rPr>
              <a:t>超えて</a:t>
            </a:r>
            <a:endParaRPr lang="en-US"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marL="133350" indent="133350" algn="just">
              <a:lnSpc>
                <a:spcPts val="1600"/>
              </a:lnSpc>
              <a:spcAft>
                <a:spcPts val="0"/>
              </a:spcAft>
            </a:pPr>
            <a:r>
              <a:rPr lang="ja-JP" altLang="en-US" sz="12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b="1" kern="100" dirty="0" smtClean="0">
                <a:latin typeface="メイリオ" panose="020B0604030504040204" pitchFamily="50" charset="-128"/>
                <a:ea typeface="メイリオ" panose="020B0604030504040204" pitchFamily="50" charset="-128"/>
                <a:cs typeface="Times New Roman" panose="02020603050405020304" pitchFamily="18" charset="0"/>
              </a:rPr>
              <a:t>取組</a:t>
            </a:r>
            <a:r>
              <a:rPr lang="ja-JP"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をとりまとめ。</a:t>
            </a:r>
            <a:endParaRPr lang="ja-JP"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15" name="図 14"/>
          <p:cNvPicPr/>
          <p:nvPr/>
        </p:nvPicPr>
        <p:blipFill rotWithShape="1">
          <a:blip r:embed="rId2" cstate="print">
            <a:extLst>
              <a:ext uri="{28A0092B-C50C-407E-A947-70E740481C1C}">
                <a14:useLocalDpi xmlns:a14="http://schemas.microsoft.com/office/drawing/2010/main" val="0"/>
              </a:ext>
            </a:extLst>
          </a:blip>
          <a:srcRect t="19799"/>
          <a:stretch/>
        </p:blipFill>
        <p:spPr bwMode="auto">
          <a:xfrm>
            <a:off x="1258901" y="7703401"/>
            <a:ext cx="4499812" cy="2108182"/>
          </a:xfrm>
          <a:prstGeom prst="rect">
            <a:avLst/>
          </a:prstGeom>
          <a:noFill/>
          <a:ln>
            <a:noFill/>
          </a:ln>
          <a:extLst>
            <a:ext uri="{53640926-AAD7-44D8-BBD7-CCE9431645EC}">
              <a14:shadowObscured xmlns:a14="http://schemas.microsoft.com/office/drawing/2010/main"/>
            </a:ext>
          </a:extLst>
        </p:spPr>
      </p:pic>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733" y="6048139"/>
            <a:ext cx="6481136" cy="505092"/>
          </a:xfrm>
          <a:prstGeom prst="rect">
            <a:avLst/>
          </a:prstGeom>
        </p:spPr>
      </p:pic>
      <p:sp>
        <p:nvSpPr>
          <p:cNvPr id="10" name="スライド番号プレースホルダー 9"/>
          <p:cNvSpPr>
            <a:spLocks noGrp="1"/>
          </p:cNvSpPr>
          <p:nvPr>
            <p:ph type="sldNum" sz="quarter" idx="12"/>
          </p:nvPr>
        </p:nvSpPr>
        <p:spPr>
          <a:xfrm>
            <a:off x="5261606" y="9373121"/>
            <a:ext cx="1543050" cy="527403"/>
          </a:xfrm>
        </p:spPr>
        <p:txBody>
          <a:bodyPr/>
          <a:lstStyle/>
          <a:p>
            <a:r>
              <a:rPr kumimoji="1" lang="en-US" altLang="ja-JP" sz="2100" dirty="0" smtClean="0">
                <a:solidFill>
                  <a:schemeClr val="tx1"/>
                </a:solidFill>
              </a:rPr>
              <a:t>2</a:t>
            </a:r>
            <a:endParaRPr kumimoji="1" lang="ja-JP" altLang="en-US" sz="2100" dirty="0">
              <a:solidFill>
                <a:schemeClr val="tx1"/>
              </a:solidFill>
            </a:endParaRPr>
          </a:p>
        </p:txBody>
      </p:sp>
    </p:spTree>
    <p:extLst>
      <p:ext uri="{BB962C8B-B14F-4D97-AF65-F5344CB8AC3E}">
        <p14:creationId xmlns:p14="http://schemas.microsoft.com/office/powerpoint/2010/main" val="21608965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0"/>
            <a:ext cx="6858000" cy="369332"/>
          </a:xfrm>
          <a:prstGeom prst="rect">
            <a:avLst/>
          </a:prstGeom>
          <a:solidFill>
            <a:schemeClr val="accent1">
              <a:lumMod val="75000"/>
            </a:schemeClr>
          </a:solidFill>
        </p:spPr>
        <p:txBody>
          <a:bodyPr wrap="square" rtlCol="0">
            <a:spAutoFit/>
          </a:bodyPr>
          <a:lstStyle/>
          <a:p>
            <a:pPr algn="ctr"/>
            <a:r>
              <a:rPr kumimoji="1" lang="ja-JP" altLang="en-US" b="1" dirty="0" smtClean="0">
                <a:solidFill>
                  <a:schemeClr val="bg1"/>
                </a:solidFill>
                <a:latin typeface="Meiryo UI" panose="020B0604030504040204" pitchFamily="50" charset="-128"/>
                <a:ea typeface="Meiryo UI" panose="020B0604030504040204" pitchFamily="50" charset="-128"/>
              </a:rPr>
              <a:t>第２次大阪府教育振興基本計画　素案（概要）</a:t>
            </a:r>
            <a:endParaRPr kumimoji="1" lang="ja-JP" altLang="en-US" b="1"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 y="506613"/>
            <a:ext cx="6316579" cy="307777"/>
          </a:xfrm>
          <a:prstGeom prst="rect">
            <a:avLst/>
          </a:prstGeom>
          <a:solidFill>
            <a:srgbClr val="0070C0"/>
          </a:solidFill>
        </p:spPr>
        <p:txBody>
          <a:bodyPr wrap="square" rtlCol="0">
            <a:spAutoFit/>
          </a:bodyPr>
          <a:lstStyle/>
          <a:p>
            <a:r>
              <a:rPr kumimoji="1" lang="ja-JP" altLang="en-US" sz="1400" b="1" dirty="0">
                <a:solidFill>
                  <a:schemeClr val="bg1"/>
                </a:solidFill>
                <a:latin typeface="Meiryo UI" panose="020B0604030504040204" pitchFamily="50" charset="-128"/>
                <a:ea typeface="Meiryo UI" panose="020B0604030504040204" pitchFamily="50" charset="-128"/>
              </a:rPr>
              <a:t>第２次大阪府教育振興基本計画における基本方針と重点取組（第５章関連） </a:t>
            </a:r>
          </a:p>
        </p:txBody>
      </p:sp>
      <p:grpSp>
        <p:nvGrpSpPr>
          <p:cNvPr id="21" name="グループ化 20"/>
          <p:cNvGrpSpPr/>
          <p:nvPr/>
        </p:nvGrpSpPr>
        <p:grpSpPr>
          <a:xfrm>
            <a:off x="88129" y="951671"/>
            <a:ext cx="6577366" cy="1366550"/>
            <a:chOff x="88129" y="951671"/>
            <a:chExt cx="6577366" cy="1366550"/>
          </a:xfrm>
        </p:grpSpPr>
        <p:sp>
          <p:nvSpPr>
            <p:cNvPr id="18" name="正方形/長方形 17"/>
            <p:cNvSpPr/>
            <p:nvPr/>
          </p:nvSpPr>
          <p:spPr>
            <a:xfrm>
              <a:off x="146256" y="1233565"/>
              <a:ext cx="6519239" cy="1084656"/>
            </a:xfrm>
            <a:prstGeom prst="rect">
              <a:avLst/>
            </a:prstGeom>
            <a:solidFill>
              <a:schemeClr val="accent1">
                <a:lumMod val="20000"/>
                <a:lumOff val="80000"/>
              </a:schemeClr>
            </a:solidFill>
          </p:spPr>
          <p:txBody>
            <a:bodyPr wrap="square">
              <a:spAutoFit/>
            </a:bodyPr>
            <a:lstStyle/>
            <a:p>
              <a:pPr marL="84138" indent="-84138">
                <a:lnSpc>
                  <a:spcPts val="2000"/>
                </a:lnSpc>
              </a:pPr>
              <a:r>
                <a:rPr lang="ja-JP" altLang="en-US" sz="1200" dirty="0">
                  <a:latin typeface="Meiryo UI" panose="020B0604030504040204" pitchFamily="50" charset="-128"/>
                  <a:ea typeface="Meiryo UI" panose="020B0604030504040204" pitchFamily="50" charset="-128"/>
                </a:rPr>
                <a:t>・すべての学びの基礎となる確かな学力を定着させ、自ら考え将来を生き抜く力を育成します。</a:t>
              </a:r>
            </a:p>
            <a:p>
              <a:pPr marL="84138" indent="-84138">
                <a:lnSpc>
                  <a:spcPts val="2000"/>
                </a:lnSpc>
              </a:pPr>
              <a:r>
                <a:rPr lang="ja-JP" altLang="en-US" sz="1200" dirty="0">
                  <a:latin typeface="Meiryo UI" panose="020B0604030504040204" pitchFamily="50" charset="-128"/>
                  <a:ea typeface="Meiryo UI" panose="020B0604030504040204" pitchFamily="50" charset="-128"/>
                </a:rPr>
                <a:t>・国際社会で活躍する人材の育成や学び直しの提供など、多様化するニーズに応じた学びを実現します。</a:t>
              </a:r>
            </a:p>
            <a:p>
              <a:pPr marL="84138" indent="-84138">
                <a:lnSpc>
                  <a:spcPts val="2000"/>
                </a:lnSpc>
              </a:pPr>
              <a:r>
                <a:rPr lang="ja-JP" altLang="en-US" sz="1200" dirty="0">
                  <a:latin typeface="Meiryo UI" panose="020B0604030504040204" pitchFamily="50" charset="-128"/>
                  <a:ea typeface="Meiryo UI" panose="020B0604030504040204" pitchFamily="50" charset="-128"/>
                </a:rPr>
                <a:t>・個々の障がいの状況に応じた合理的配慮を的確に行うとともに、子どもたちの多様性や教育ニーズに適切に対応した学びを提供します。</a:t>
              </a:r>
            </a:p>
          </p:txBody>
        </p:sp>
        <p:sp>
          <p:nvSpPr>
            <p:cNvPr id="19" name="テキスト ボックス 18"/>
            <p:cNvSpPr txBox="1"/>
            <p:nvPr/>
          </p:nvSpPr>
          <p:spPr>
            <a:xfrm>
              <a:off x="88129" y="951671"/>
              <a:ext cx="3425092" cy="27699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1200" b="1" dirty="0" smtClean="0">
                  <a:latin typeface="Meiryo UI" panose="020B0604030504040204" pitchFamily="50" charset="-128"/>
                  <a:ea typeface="Meiryo UI" panose="020B0604030504040204" pitchFamily="50" charset="-128"/>
                </a:rPr>
                <a:t>基本方針１　確かな学力の定着と学びの深化</a:t>
              </a:r>
              <a:endParaRPr kumimoji="1" lang="ja-JP" altLang="en-US" sz="1200" b="1" dirty="0">
                <a:latin typeface="Meiryo UI" panose="020B0604030504040204" pitchFamily="50" charset="-128"/>
                <a:ea typeface="Meiryo UI" panose="020B0604030504040204" pitchFamily="50" charset="-128"/>
              </a:endParaRPr>
            </a:p>
          </p:txBody>
        </p:sp>
      </p:grpSp>
      <p:graphicFrame>
        <p:nvGraphicFramePr>
          <p:cNvPr id="20" name="表 19"/>
          <p:cNvGraphicFramePr>
            <a:graphicFrameLocks noGrp="1"/>
          </p:cNvGraphicFramePr>
          <p:nvPr>
            <p:extLst>
              <p:ext uri="{D42A27DB-BD31-4B8C-83A1-F6EECF244321}">
                <p14:modId xmlns:p14="http://schemas.microsoft.com/office/powerpoint/2010/main" val="2285924095"/>
              </p:ext>
            </p:extLst>
          </p:nvPr>
        </p:nvGraphicFramePr>
        <p:xfrm>
          <a:off x="88128" y="2375965"/>
          <a:ext cx="6577367" cy="1944103"/>
        </p:xfrm>
        <a:graphic>
          <a:graphicData uri="http://schemas.openxmlformats.org/drawingml/2006/table">
            <a:tbl>
              <a:tblPr firstRow="1" firstCol="1" bandRow="1"/>
              <a:tblGrid>
                <a:gridCol w="6577367">
                  <a:extLst>
                    <a:ext uri="{9D8B030D-6E8A-4147-A177-3AD203B41FA5}">
                      <a16:colId xmlns:a16="http://schemas.microsoft.com/office/drawing/2014/main" val="3080655590"/>
                    </a:ext>
                  </a:extLst>
                </a:gridCol>
              </a:tblGrid>
              <a:tr h="226929">
                <a:tc>
                  <a:txBody>
                    <a:bodyPr/>
                    <a:lstStyle/>
                    <a:p>
                      <a:pPr algn="just">
                        <a:lnSpc>
                          <a:spcPts val="1400"/>
                        </a:lnSpc>
                        <a:spcAft>
                          <a:spcPts val="0"/>
                        </a:spcAft>
                      </a:pPr>
                      <a:r>
                        <a:rPr lang="ja-JP" sz="1200" b="1" kern="10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＜重点取組＞</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61299416"/>
                  </a:ext>
                </a:extLst>
              </a:tr>
              <a:tr h="226929">
                <a:tc>
                  <a:txBody>
                    <a:bodyPr/>
                    <a:lstStyle/>
                    <a:p>
                      <a:pPr indent="133350" algn="just">
                        <a:lnSpc>
                          <a:spcPts val="1400"/>
                        </a:lnSpc>
                        <a:spcAft>
                          <a:spcPts val="0"/>
                        </a:spcAft>
                      </a:pPr>
                      <a:r>
                        <a:rPr lang="ja-JP" sz="1200" kern="10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①</a:t>
                      </a:r>
                      <a:r>
                        <a:rPr lang="ja-JP" sz="1200" kern="10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個別最適な学びと協働的な学びによる学びの深化</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3598681232"/>
                  </a:ext>
                </a:extLst>
              </a:tr>
              <a:tr h="226929">
                <a:tc>
                  <a:txBody>
                    <a:bodyPr/>
                    <a:lstStyle/>
                    <a:p>
                      <a:pPr indent="13335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②</a:t>
                      </a:r>
                      <a:r>
                        <a:rPr lang="ja-JP" sz="1200" kern="100" dirty="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社会や地域とつながる探究的な学習の実践</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2215453297"/>
                  </a:ext>
                </a:extLst>
              </a:tr>
              <a:tr h="226929">
                <a:tc>
                  <a:txBody>
                    <a:bodyPr/>
                    <a:lstStyle/>
                    <a:p>
                      <a:pPr indent="133350" algn="just">
                        <a:lnSpc>
                          <a:spcPts val="1400"/>
                        </a:lnSpc>
                        <a:spcAft>
                          <a:spcPts val="0"/>
                        </a:spcAft>
                      </a:pPr>
                      <a:r>
                        <a:rPr lang="ja-JP" sz="12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③</a:t>
                      </a:r>
                      <a:r>
                        <a:rPr lang="ja-JP" sz="1200" kern="100" dirty="0" smtClean="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0" dirty="0" smtClean="0">
                          <a:effectLst/>
                          <a:latin typeface="メイリオ" panose="020B0604030504040204" pitchFamily="50" charset="-128"/>
                          <a:ea typeface="メイリオ" panose="020B0604030504040204" pitchFamily="50" charset="-128"/>
                          <a:cs typeface="Times New Roman" panose="02020603050405020304" pitchFamily="18" charset="0"/>
                        </a:rPr>
                        <a:t>グローバル社会を見据えた英語</a:t>
                      </a:r>
                      <a:r>
                        <a:rPr lang="ja-JP" altLang="en-US" sz="1200" kern="0" dirty="0" smtClean="0">
                          <a:effectLst/>
                          <a:latin typeface="メイリオ" panose="020B0604030504040204" pitchFamily="50" charset="-128"/>
                          <a:ea typeface="メイリオ" panose="020B0604030504040204" pitchFamily="50" charset="-128"/>
                          <a:cs typeface="Times New Roman" panose="02020603050405020304" pitchFamily="18" charset="0"/>
                        </a:rPr>
                        <a:t>教育</a:t>
                      </a:r>
                      <a:r>
                        <a:rPr lang="ja-JP" sz="1200" kern="0" dirty="0" smtClean="0">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200" kern="0" dirty="0" smtClean="0">
                          <a:effectLst/>
                          <a:latin typeface="メイリオ" panose="020B0604030504040204" pitchFamily="50" charset="-128"/>
                          <a:ea typeface="メイリオ" panose="020B0604030504040204" pitchFamily="50" charset="-128"/>
                          <a:cs typeface="Times New Roman" panose="02020603050405020304" pitchFamily="18" charset="0"/>
                        </a:rPr>
                        <a:t>ICT</a:t>
                      </a:r>
                      <a:r>
                        <a:rPr lang="ja-JP" altLang="en-US" sz="1200" kern="0" dirty="0" smtClean="0">
                          <a:effectLst/>
                          <a:latin typeface="メイリオ" panose="020B0604030504040204" pitchFamily="50" charset="-128"/>
                          <a:ea typeface="メイリオ" panose="020B0604030504040204" pitchFamily="50" charset="-128"/>
                          <a:cs typeface="Times New Roman" panose="02020603050405020304" pitchFamily="18" charset="0"/>
                        </a:rPr>
                        <a:t>活用</a:t>
                      </a:r>
                      <a:r>
                        <a:rPr lang="ja-JP" sz="1200" kern="0" dirty="0" smtClean="0">
                          <a:effectLst/>
                          <a:latin typeface="メイリオ" panose="020B0604030504040204" pitchFamily="50" charset="-128"/>
                          <a:ea typeface="メイリオ" panose="020B0604030504040204" pitchFamily="50" charset="-128"/>
                          <a:cs typeface="Times New Roman" panose="02020603050405020304" pitchFamily="18" charset="0"/>
                        </a:rPr>
                        <a:t>の推進</a:t>
                      </a:r>
                      <a:endParaRPr lang="en-US" altLang="ja-JP" sz="1200" kern="0" dirty="0" smtClean="0">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33350" algn="just" defTabSz="685800" rtl="0" eaLnBrk="1" fontAlgn="auto" latinLnBrk="0" hangingPunct="1">
                        <a:lnSpc>
                          <a:spcPts val="1400"/>
                        </a:lnSpc>
                        <a:spcBef>
                          <a:spcPts val="0"/>
                        </a:spcBef>
                        <a:spcAft>
                          <a:spcPts val="0"/>
                        </a:spcAft>
                        <a:buClrTx/>
                        <a:buSzTx/>
                        <a:buFontTx/>
                        <a:buNone/>
                        <a:tabLst/>
                        <a:defRPr/>
                      </a:pPr>
                      <a:r>
                        <a:rPr lang="ja-JP" altLang="en-US" sz="1200" kern="0" dirty="0" smtClean="0">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（実践的な英語を身につける機会の拡充）</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1993963734"/>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④</a:t>
                      </a:r>
                      <a:r>
                        <a:rPr lang="ja-JP" sz="1200" kern="100" dirty="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0" dirty="0">
                          <a:effectLst/>
                          <a:latin typeface="メイリオ" panose="020B0604030504040204" pitchFamily="50" charset="-128"/>
                          <a:ea typeface="メイリオ" panose="020B0604030504040204" pitchFamily="50" charset="-128"/>
                          <a:cs typeface="Times New Roman" panose="02020603050405020304" pitchFamily="18" charset="0"/>
                        </a:rPr>
                        <a:t>障がいのある子どもたちの教育の充実</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4100041647"/>
                  </a:ext>
                </a:extLst>
              </a:tr>
              <a:tr h="226929">
                <a:tc>
                  <a:txBody>
                    <a:bodyPr/>
                    <a:lstStyle/>
                    <a:p>
                      <a:pPr indent="133350" algn="just">
                        <a:lnSpc>
                          <a:spcPts val="1400"/>
                        </a:lnSpc>
                        <a:spcAft>
                          <a:spcPts val="0"/>
                        </a:spcAft>
                      </a:pPr>
                      <a:r>
                        <a:rPr lang="ja-JP" sz="1200" kern="100">
                          <a:effectLst/>
                          <a:latin typeface="メイリオ" panose="020B0604030504040204" pitchFamily="50" charset="-128"/>
                          <a:ea typeface="メイリオ" panose="020B0604030504040204" pitchFamily="50" charset="-128"/>
                          <a:cs typeface="Times New Roman" panose="02020603050405020304" pitchFamily="18" charset="0"/>
                        </a:rPr>
                        <a:t>⑤</a:t>
                      </a:r>
                      <a:r>
                        <a:rPr lang="ja-JP" sz="1200" kern="10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0">
                          <a:effectLst/>
                          <a:latin typeface="メイリオ" panose="020B0604030504040204" pitchFamily="50" charset="-128"/>
                          <a:ea typeface="メイリオ" panose="020B0604030504040204" pitchFamily="50" charset="-128"/>
                          <a:cs typeface="Times New Roman" panose="02020603050405020304" pitchFamily="18" charset="0"/>
                        </a:rPr>
                        <a:t>配慮や支援が必要な子どもたちへの指導の充実</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3445667057"/>
                  </a:ext>
                </a:extLst>
              </a:tr>
              <a:tr h="226929">
                <a:tc>
                  <a:txBody>
                    <a:bodyPr/>
                    <a:lstStyle/>
                    <a:p>
                      <a:pPr indent="133350" algn="just">
                        <a:lnSpc>
                          <a:spcPts val="1400"/>
                        </a:lnSpc>
                        <a:spcAft>
                          <a:spcPts val="0"/>
                        </a:spcAft>
                      </a:pPr>
                      <a:r>
                        <a:rPr lang="ja-JP" sz="1200" kern="100">
                          <a:effectLst/>
                          <a:latin typeface="メイリオ" panose="020B0604030504040204" pitchFamily="50" charset="-128"/>
                          <a:ea typeface="メイリオ" panose="020B0604030504040204" pitchFamily="50" charset="-128"/>
                          <a:cs typeface="Times New Roman" panose="02020603050405020304" pitchFamily="18" charset="0"/>
                        </a:rPr>
                        <a:t>⑥</a:t>
                      </a:r>
                      <a:r>
                        <a:rPr lang="ja-JP" sz="1200" kern="10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0">
                          <a:effectLst/>
                          <a:latin typeface="メイリオ" panose="020B0604030504040204" pitchFamily="50" charset="-128"/>
                          <a:ea typeface="メイリオ" panose="020B0604030504040204" pitchFamily="50" charset="-128"/>
                          <a:cs typeface="Times New Roman" panose="02020603050405020304" pitchFamily="18" charset="0"/>
                        </a:rPr>
                        <a:t>特色・魅力ある府立高校づくりの推進</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1565717144"/>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⑦</a:t>
                      </a:r>
                      <a:r>
                        <a:rPr lang="ja-JP" sz="1200" kern="100" dirty="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0" dirty="0">
                          <a:effectLst/>
                          <a:latin typeface="メイリオ" panose="020B0604030504040204" pitchFamily="50" charset="-128"/>
                          <a:ea typeface="メイリオ" panose="020B0604030504040204" pitchFamily="50" charset="-128"/>
                          <a:cs typeface="Times New Roman" panose="02020603050405020304" pitchFamily="18" charset="0"/>
                        </a:rPr>
                        <a:t>活力ある学校づくりをめざす府立高校の再編整備の推進</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4145022550"/>
                  </a:ext>
                </a:extLst>
              </a:tr>
            </a:tbl>
          </a:graphicData>
        </a:graphic>
      </p:graphicFrame>
      <p:grpSp>
        <p:nvGrpSpPr>
          <p:cNvPr id="22" name="グループ化 21"/>
          <p:cNvGrpSpPr/>
          <p:nvPr/>
        </p:nvGrpSpPr>
        <p:grpSpPr>
          <a:xfrm>
            <a:off x="88129" y="4334536"/>
            <a:ext cx="6577366" cy="1467965"/>
            <a:chOff x="88129" y="951671"/>
            <a:chExt cx="6577366" cy="1467965"/>
          </a:xfrm>
        </p:grpSpPr>
        <p:sp>
          <p:nvSpPr>
            <p:cNvPr id="23" name="正方形/長方形 22"/>
            <p:cNvSpPr/>
            <p:nvPr/>
          </p:nvSpPr>
          <p:spPr>
            <a:xfrm>
              <a:off x="146256" y="1245597"/>
              <a:ext cx="6519239" cy="1174039"/>
            </a:xfrm>
            <a:prstGeom prst="rect">
              <a:avLst/>
            </a:prstGeom>
            <a:solidFill>
              <a:schemeClr val="accent1">
                <a:lumMod val="20000"/>
                <a:lumOff val="80000"/>
              </a:schemeClr>
            </a:solidFill>
          </p:spPr>
          <p:txBody>
            <a:bodyPr wrap="square">
              <a:spAutoFit/>
            </a:bodyPr>
            <a:lstStyle/>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・命の大切さや他者への思いやり、相手を尊重し認め合う心を学ぶことにより、豊かな心や人権意識をはぐくみます。</a:t>
              </a:r>
            </a:p>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・専門家や福祉機関等とも連携し、いじめや不登校等の子どもたちが抱える問題の解決、ヤングケアラーへの支援に取り組みます。</a:t>
              </a:r>
            </a:p>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・より良い運動習慣や生活習慣の定着を通して、健やかな体を育成します。</a:t>
              </a:r>
            </a:p>
          </p:txBody>
        </p:sp>
        <p:sp>
          <p:nvSpPr>
            <p:cNvPr id="24" name="テキスト ボックス 23"/>
            <p:cNvSpPr txBox="1"/>
            <p:nvPr/>
          </p:nvSpPr>
          <p:spPr>
            <a:xfrm>
              <a:off x="88129" y="951671"/>
              <a:ext cx="3425092" cy="27699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基本方針２　豊かな心と健やかな体の育成</a:t>
              </a:r>
            </a:p>
          </p:txBody>
        </p:sp>
      </p:grpSp>
      <p:graphicFrame>
        <p:nvGraphicFramePr>
          <p:cNvPr id="25" name="表 24"/>
          <p:cNvGraphicFramePr>
            <a:graphicFrameLocks noGrp="1"/>
          </p:cNvGraphicFramePr>
          <p:nvPr>
            <p:extLst>
              <p:ext uri="{D42A27DB-BD31-4B8C-83A1-F6EECF244321}">
                <p14:modId xmlns:p14="http://schemas.microsoft.com/office/powerpoint/2010/main" val="2397123536"/>
              </p:ext>
            </p:extLst>
          </p:nvPr>
        </p:nvGraphicFramePr>
        <p:xfrm>
          <a:off x="88129" y="5845669"/>
          <a:ext cx="5915025" cy="1134645"/>
        </p:xfrm>
        <a:graphic>
          <a:graphicData uri="http://schemas.openxmlformats.org/drawingml/2006/table">
            <a:tbl>
              <a:tblPr firstRow="1" firstCol="1" bandRow="1"/>
              <a:tblGrid>
                <a:gridCol w="5915025">
                  <a:extLst>
                    <a:ext uri="{9D8B030D-6E8A-4147-A177-3AD203B41FA5}">
                      <a16:colId xmlns:a16="http://schemas.microsoft.com/office/drawing/2014/main" val="1176323911"/>
                    </a:ext>
                  </a:extLst>
                </a:gridCol>
              </a:tblGrid>
              <a:tr h="226929">
                <a:tc>
                  <a:txBody>
                    <a:bodyPr/>
                    <a:lstStyle/>
                    <a:p>
                      <a:pPr algn="just">
                        <a:lnSpc>
                          <a:spcPts val="1400"/>
                        </a:lnSpc>
                        <a:spcAft>
                          <a:spcPts val="0"/>
                        </a:spcAft>
                      </a:pPr>
                      <a:r>
                        <a:rPr lang="ja-JP" sz="1200" b="1" kern="10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＜重点取組＞</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3207679328"/>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⑧｜豊かな心のはぐくみ</a:t>
                      </a:r>
                    </a:p>
                  </a:txBody>
                  <a:tcPr marL="61734" marR="61734" marT="0" marB="0" anchor="b">
                    <a:lnL>
                      <a:noFill/>
                    </a:lnL>
                    <a:lnR>
                      <a:noFill/>
                    </a:lnR>
                    <a:lnT>
                      <a:noFill/>
                    </a:lnT>
                    <a:lnB>
                      <a:noFill/>
                    </a:lnB>
                  </a:tcPr>
                </a:tc>
                <a:extLst>
                  <a:ext uri="{0D108BD9-81ED-4DB2-BD59-A6C34878D82A}">
                    <a16:rowId xmlns:a16="http://schemas.microsoft.com/office/drawing/2014/main" val="3556417371"/>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⑨｜セーフティネットとなる居場所づくりの推進</a:t>
                      </a:r>
                    </a:p>
                  </a:txBody>
                  <a:tcPr marL="61734" marR="61734" marT="0" marB="0" anchor="b">
                    <a:lnL>
                      <a:noFill/>
                    </a:lnL>
                    <a:lnR>
                      <a:noFill/>
                    </a:lnR>
                    <a:lnT>
                      <a:noFill/>
                    </a:lnT>
                    <a:lnB>
                      <a:noFill/>
                    </a:lnB>
                  </a:tcPr>
                </a:tc>
                <a:extLst>
                  <a:ext uri="{0D108BD9-81ED-4DB2-BD59-A6C34878D82A}">
                    <a16:rowId xmlns:a16="http://schemas.microsoft.com/office/drawing/2014/main" val="4092595171"/>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⑩</a:t>
                      </a:r>
                      <a:r>
                        <a:rPr lang="ja-JP" sz="1200" kern="100" dirty="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運動への興味・関心の向上と運動による体力づくりの推進</a:t>
                      </a:r>
                    </a:p>
                  </a:txBody>
                  <a:tcPr marL="61734" marR="61734" marT="0" marB="0" anchor="b">
                    <a:lnL>
                      <a:noFill/>
                    </a:lnL>
                    <a:lnR>
                      <a:noFill/>
                    </a:lnR>
                    <a:lnT>
                      <a:noFill/>
                    </a:lnT>
                    <a:lnB>
                      <a:noFill/>
                    </a:lnB>
                  </a:tcPr>
                </a:tc>
                <a:extLst>
                  <a:ext uri="{0D108BD9-81ED-4DB2-BD59-A6C34878D82A}">
                    <a16:rowId xmlns:a16="http://schemas.microsoft.com/office/drawing/2014/main" val="672306179"/>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⑪</a:t>
                      </a:r>
                      <a:r>
                        <a:rPr lang="ja-JP" sz="1200" kern="100" dirty="0">
                          <a:effectLst/>
                          <a:latin typeface="メイリオ" panose="020B0604030504040204" pitchFamily="50" charset="-128"/>
                          <a:ea typeface="メイリオ" panose="020B0604030504040204" pitchFamily="50" charset="-128"/>
                          <a:cs typeface="ＭＳ 明朝" panose="02020609040205080304" pitchFamily="17" charset="-128"/>
                        </a:rPr>
                        <a:t>｜</a:t>
                      </a: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健康を保持・増進する生活習慣づくりの推進</a:t>
                      </a:r>
                    </a:p>
                  </a:txBody>
                  <a:tcPr marL="61734" marR="61734" marT="0" marB="0" anchor="b">
                    <a:lnL>
                      <a:noFill/>
                    </a:lnL>
                    <a:lnR>
                      <a:noFill/>
                    </a:lnR>
                    <a:lnT>
                      <a:noFill/>
                    </a:lnT>
                    <a:lnB>
                      <a:noFill/>
                    </a:lnB>
                  </a:tcPr>
                </a:tc>
                <a:extLst>
                  <a:ext uri="{0D108BD9-81ED-4DB2-BD59-A6C34878D82A}">
                    <a16:rowId xmlns:a16="http://schemas.microsoft.com/office/drawing/2014/main" val="1719082900"/>
                  </a:ext>
                </a:extLst>
              </a:tr>
            </a:tbl>
          </a:graphicData>
        </a:graphic>
      </p:graphicFrame>
      <p:grpSp>
        <p:nvGrpSpPr>
          <p:cNvPr id="26" name="グループ化 25"/>
          <p:cNvGrpSpPr/>
          <p:nvPr/>
        </p:nvGrpSpPr>
        <p:grpSpPr>
          <a:xfrm>
            <a:off x="95503" y="7191129"/>
            <a:ext cx="6577366" cy="1031949"/>
            <a:chOff x="88129" y="951671"/>
            <a:chExt cx="6577366" cy="1031949"/>
          </a:xfrm>
        </p:grpSpPr>
        <p:sp>
          <p:nvSpPr>
            <p:cNvPr id="27" name="正方形/長方形 26"/>
            <p:cNvSpPr/>
            <p:nvPr/>
          </p:nvSpPr>
          <p:spPr>
            <a:xfrm>
              <a:off x="146256" y="1245597"/>
              <a:ext cx="6519239" cy="738023"/>
            </a:xfrm>
            <a:prstGeom prst="rect">
              <a:avLst/>
            </a:prstGeom>
            <a:solidFill>
              <a:schemeClr val="accent1">
                <a:lumMod val="20000"/>
                <a:lumOff val="80000"/>
              </a:schemeClr>
            </a:solidFill>
          </p:spPr>
          <p:txBody>
            <a:bodyPr wrap="square">
              <a:spAutoFit/>
            </a:bodyPr>
            <a:lstStyle/>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・幼児教育の質を向上させ、学校教育との円滑な接続を図ります。</a:t>
              </a:r>
            </a:p>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・実社会とつながるキャリア教育を幼児教育から高校での教育まで一貫して推進し、粘り強くあきらめない自主性・自立性を育成します。</a:t>
              </a:r>
            </a:p>
          </p:txBody>
        </p:sp>
        <p:sp>
          <p:nvSpPr>
            <p:cNvPr id="28" name="テキスト ボックス 27"/>
            <p:cNvSpPr txBox="1"/>
            <p:nvPr/>
          </p:nvSpPr>
          <p:spPr>
            <a:xfrm>
              <a:off x="88129" y="951671"/>
              <a:ext cx="3605566" cy="27699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基本方針３　将来をみすえた自主性・自立性の育成</a:t>
              </a:r>
            </a:p>
          </p:txBody>
        </p:sp>
      </p:grpSp>
      <p:graphicFrame>
        <p:nvGraphicFramePr>
          <p:cNvPr id="29" name="表 28"/>
          <p:cNvGraphicFramePr>
            <a:graphicFrameLocks noGrp="1"/>
          </p:cNvGraphicFramePr>
          <p:nvPr>
            <p:extLst>
              <p:ext uri="{D42A27DB-BD31-4B8C-83A1-F6EECF244321}">
                <p14:modId xmlns:p14="http://schemas.microsoft.com/office/powerpoint/2010/main" val="1343925468"/>
              </p:ext>
            </p:extLst>
          </p:nvPr>
        </p:nvGraphicFramePr>
        <p:xfrm>
          <a:off x="95503" y="8270129"/>
          <a:ext cx="5915025" cy="680787"/>
        </p:xfrm>
        <a:graphic>
          <a:graphicData uri="http://schemas.openxmlformats.org/drawingml/2006/table">
            <a:tbl>
              <a:tblPr firstRow="1" firstCol="1" bandRow="1"/>
              <a:tblGrid>
                <a:gridCol w="5915025">
                  <a:extLst>
                    <a:ext uri="{9D8B030D-6E8A-4147-A177-3AD203B41FA5}">
                      <a16:colId xmlns:a16="http://schemas.microsoft.com/office/drawing/2014/main" val="188717471"/>
                    </a:ext>
                  </a:extLst>
                </a:gridCol>
              </a:tblGrid>
              <a:tr h="226929">
                <a:tc>
                  <a:txBody>
                    <a:bodyPr/>
                    <a:lstStyle/>
                    <a:p>
                      <a:pPr algn="just">
                        <a:lnSpc>
                          <a:spcPts val="1400"/>
                        </a:lnSpc>
                        <a:spcAft>
                          <a:spcPts val="0"/>
                        </a:spcAft>
                      </a:pPr>
                      <a:r>
                        <a:rPr lang="ja-JP" sz="1200" b="1" kern="10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＜重点取組＞</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830542906"/>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⑫｜人格形成の基礎を培う幼児教育の充実</a:t>
                      </a:r>
                    </a:p>
                  </a:txBody>
                  <a:tcPr marL="61734" marR="61734" marT="0" marB="0" anchor="b">
                    <a:lnL>
                      <a:noFill/>
                    </a:lnL>
                    <a:lnR>
                      <a:noFill/>
                    </a:lnR>
                    <a:lnT>
                      <a:noFill/>
                    </a:lnT>
                    <a:lnB>
                      <a:noFill/>
                    </a:lnB>
                  </a:tcPr>
                </a:tc>
                <a:extLst>
                  <a:ext uri="{0D108BD9-81ED-4DB2-BD59-A6C34878D82A}">
                    <a16:rowId xmlns:a16="http://schemas.microsoft.com/office/drawing/2014/main" val="3595644035"/>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⑬｜夢や志を持って粘り強くチャレンジする姿勢の育成</a:t>
                      </a:r>
                    </a:p>
                  </a:txBody>
                  <a:tcPr marL="61734" marR="61734" marT="0" marB="0" anchor="b">
                    <a:lnL>
                      <a:noFill/>
                    </a:lnL>
                    <a:lnR>
                      <a:noFill/>
                    </a:lnR>
                    <a:lnT>
                      <a:noFill/>
                    </a:lnT>
                    <a:lnB>
                      <a:noFill/>
                    </a:lnB>
                  </a:tcPr>
                </a:tc>
                <a:extLst>
                  <a:ext uri="{0D108BD9-81ED-4DB2-BD59-A6C34878D82A}">
                    <a16:rowId xmlns:a16="http://schemas.microsoft.com/office/drawing/2014/main" val="1029815061"/>
                  </a:ext>
                </a:extLst>
              </a:tr>
            </a:tbl>
          </a:graphicData>
        </a:graphic>
      </p:graphicFrame>
      <p:sp>
        <p:nvSpPr>
          <p:cNvPr id="2" name="スライド番号プレースホルダー 1"/>
          <p:cNvSpPr>
            <a:spLocks noGrp="1"/>
          </p:cNvSpPr>
          <p:nvPr>
            <p:ph type="sldNum" sz="quarter" idx="12"/>
          </p:nvPr>
        </p:nvSpPr>
        <p:spPr>
          <a:xfrm>
            <a:off x="5283086" y="9378229"/>
            <a:ext cx="1543050" cy="527403"/>
          </a:xfrm>
        </p:spPr>
        <p:txBody>
          <a:bodyPr/>
          <a:lstStyle/>
          <a:p>
            <a:r>
              <a:rPr kumimoji="1" lang="en-US" altLang="ja-JP" sz="2100" dirty="0" smtClean="0">
                <a:solidFill>
                  <a:schemeClr val="tx1"/>
                </a:solidFill>
              </a:rPr>
              <a:t>3</a:t>
            </a:r>
            <a:endParaRPr kumimoji="1" lang="ja-JP" altLang="en-US" sz="2100" dirty="0">
              <a:solidFill>
                <a:schemeClr val="tx1"/>
              </a:solidFill>
            </a:endParaRPr>
          </a:p>
        </p:txBody>
      </p:sp>
    </p:spTree>
    <p:extLst>
      <p:ext uri="{BB962C8B-B14F-4D97-AF65-F5344CB8AC3E}">
        <p14:creationId xmlns:p14="http://schemas.microsoft.com/office/powerpoint/2010/main" val="2717288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0"/>
            <a:ext cx="6858000" cy="369332"/>
          </a:xfrm>
          <a:prstGeom prst="rect">
            <a:avLst/>
          </a:prstGeom>
          <a:solidFill>
            <a:schemeClr val="accent1">
              <a:lumMod val="75000"/>
            </a:schemeClr>
          </a:solidFill>
        </p:spPr>
        <p:txBody>
          <a:bodyPr wrap="square" rtlCol="0">
            <a:spAutoFit/>
          </a:bodyPr>
          <a:lstStyle/>
          <a:p>
            <a:pPr algn="ctr"/>
            <a:r>
              <a:rPr kumimoji="1" lang="ja-JP" altLang="en-US" b="1" dirty="0" smtClean="0">
                <a:solidFill>
                  <a:schemeClr val="bg1"/>
                </a:solidFill>
                <a:latin typeface="Meiryo UI" panose="020B0604030504040204" pitchFamily="50" charset="-128"/>
                <a:ea typeface="Meiryo UI" panose="020B0604030504040204" pitchFamily="50" charset="-128"/>
              </a:rPr>
              <a:t>第２次大阪府教育振興基本計画　素案（概要）</a:t>
            </a:r>
            <a:endParaRPr kumimoji="1" lang="ja-JP" altLang="en-US" b="1"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 y="506613"/>
            <a:ext cx="6316579" cy="307777"/>
          </a:xfrm>
          <a:prstGeom prst="rect">
            <a:avLst/>
          </a:prstGeom>
          <a:solidFill>
            <a:srgbClr val="0070C0"/>
          </a:solidFill>
        </p:spPr>
        <p:txBody>
          <a:bodyPr wrap="square" rtlCol="0">
            <a:spAutoFit/>
          </a:bodyPr>
          <a:lstStyle/>
          <a:p>
            <a:r>
              <a:rPr kumimoji="1" lang="ja-JP" altLang="en-US" sz="1400" b="1" dirty="0">
                <a:solidFill>
                  <a:schemeClr val="bg1"/>
                </a:solidFill>
                <a:latin typeface="Meiryo UI" panose="020B0604030504040204" pitchFamily="50" charset="-128"/>
                <a:ea typeface="Meiryo UI" panose="020B0604030504040204" pitchFamily="50" charset="-128"/>
              </a:rPr>
              <a:t>第２次大阪府教育振興基本計画における基本方針と重点取組（第５章関連） </a:t>
            </a:r>
          </a:p>
        </p:txBody>
      </p:sp>
      <p:grpSp>
        <p:nvGrpSpPr>
          <p:cNvPr id="21" name="グループ化 20"/>
          <p:cNvGrpSpPr/>
          <p:nvPr/>
        </p:nvGrpSpPr>
        <p:grpSpPr>
          <a:xfrm>
            <a:off x="88129" y="951671"/>
            <a:ext cx="6577366" cy="1039537"/>
            <a:chOff x="88129" y="951671"/>
            <a:chExt cx="6577366" cy="1039537"/>
          </a:xfrm>
        </p:grpSpPr>
        <p:sp>
          <p:nvSpPr>
            <p:cNvPr id="18" name="正方形/長方形 17"/>
            <p:cNvSpPr/>
            <p:nvPr/>
          </p:nvSpPr>
          <p:spPr>
            <a:xfrm>
              <a:off x="146256" y="1233565"/>
              <a:ext cx="6519239" cy="757643"/>
            </a:xfrm>
            <a:prstGeom prst="rect">
              <a:avLst/>
            </a:prstGeom>
            <a:solidFill>
              <a:schemeClr val="accent1">
                <a:lumMod val="20000"/>
                <a:lumOff val="80000"/>
              </a:schemeClr>
            </a:solidFill>
          </p:spPr>
          <p:txBody>
            <a:bodyPr wrap="square">
              <a:spAutoFit/>
            </a:bodyPr>
            <a:lstStyle/>
            <a:p>
              <a:pPr marL="84138" indent="-84138">
                <a:lnSpc>
                  <a:spcPts val="1800"/>
                </a:lnSpc>
              </a:pPr>
              <a:r>
                <a:rPr lang="ja-JP" altLang="en-US" sz="1200" dirty="0">
                  <a:latin typeface="Meiryo UI" panose="020B0604030504040204" pitchFamily="50" charset="-128"/>
                  <a:ea typeface="Meiryo UI" panose="020B0604030504040204" pitchFamily="50" charset="-128"/>
                </a:rPr>
                <a:t>・様々な体験を通じて学びを深め、学ぶ意義を実感するとともに、子どもたちに地域や社会の一員としての自覚と行動を促すよう、多様な主体と協働します。</a:t>
              </a:r>
            </a:p>
            <a:p>
              <a:pPr marL="84138" indent="-84138">
                <a:lnSpc>
                  <a:spcPts val="1800"/>
                </a:lnSpc>
              </a:pPr>
              <a:r>
                <a:rPr lang="ja-JP" altLang="en-US" sz="1200" dirty="0">
                  <a:latin typeface="Meiryo UI" panose="020B0604030504040204" pitchFamily="50" charset="-128"/>
                  <a:ea typeface="Meiryo UI" panose="020B0604030504040204" pitchFamily="50" charset="-128"/>
                </a:rPr>
                <a:t>・学校が担う福祉的役割が十分発揮されるよう、専門人材と協働した「チーム学校」を構築します</a:t>
              </a:r>
              <a:r>
                <a:rPr lang="ja-JP" altLang="en-US" sz="1200" dirty="0" smtClean="0">
                  <a:latin typeface="Meiryo UI" panose="020B0604030504040204" pitchFamily="50" charset="-128"/>
                  <a:ea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88129" y="951671"/>
              <a:ext cx="3425092" cy="27699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基本方針４　多様な主体との協働</a:t>
              </a:r>
            </a:p>
          </p:txBody>
        </p:sp>
      </p:grpSp>
      <p:grpSp>
        <p:nvGrpSpPr>
          <p:cNvPr id="22" name="グループ化 21"/>
          <p:cNvGrpSpPr/>
          <p:nvPr/>
        </p:nvGrpSpPr>
        <p:grpSpPr>
          <a:xfrm>
            <a:off x="88129" y="3111556"/>
            <a:ext cx="6577366" cy="1249957"/>
            <a:chOff x="88129" y="951671"/>
            <a:chExt cx="6577366" cy="1249957"/>
          </a:xfrm>
        </p:grpSpPr>
        <p:sp>
          <p:nvSpPr>
            <p:cNvPr id="23" name="正方形/長方形 22"/>
            <p:cNvSpPr/>
            <p:nvPr/>
          </p:nvSpPr>
          <p:spPr>
            <a:xfrm>
              <a:off x="146256" y="1245597"/>
              <a:ext cx="6519239" cy="956031"/>
            </a:xfrm>
            <a:prstGeom prst="rect">
              <a:avLst/>
            </a:prstGeom>
            <a:solidFill>
              <a:schemeClr val="accent1">
                <a:lumMod val="20000"/>
                <a:lumOff val="80000"/>
              </a:schemeClr>
            </a:solidFill>
          </p:spPr>
          <p:txBody>
            <a:bodyPr wrap="square">
              <a:spAutoFit/>
            </a:bodyPr>
            <a:lstStyle/>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教職を</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魅力あるものとし、熱意ある優秀な教員</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を計画的に確保</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・育成します。</a:t>
              </a:r>
            </a:p>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・多様な機関や人材と連携した学校経営、学校組織づくりを進めます。</a:t>
              </a:r>
            </a:p>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・働き方改革により、子どもたちに向き合う時間や、自己研鑽、ワークライフバランスの充実に充てる時間を創出し、指導力やモチベーションの向上に繋げます。</a:t>
              </a:r>
            </a:p>
          </p:txBody>
        </p:sp>
        <p:sp>
          <p:nvSpPr>
            <p:cNvPr id="24" name="テキスト ボックス 23"/>
            <p:cNvSpPr txBox="1"/>
            <p:nvPr/>
          </p:nvSpPr>
          <p:spPr>
            <a:xfrm>
              <a:off x="88129" y="951671"/>
              <a:ext cx="3605566" cy="27699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基本方針５　力と熱意を備えた教員と学校組織づくり</a:t>
              </a:r>
            </a:p>
          </p:txBody>
        </p:sp>
      </p:grpSp>
      <p:grpSp>
        <p:nvGrpSpPr>
          <p:cNvPr id="26" name="グループ化 25"/>
          <p:cNvGrpSpPr/>
          <p:nvPr/>
        </p:nvGrpSpPr>
        <p:grpSpPr>
          <a:xfrm>
            <a:off x="102444" y="5674229"/>
            <a:ext cx="6577366" cy="813940"/>
            <a:chOff x="88129" y="951671"/>
            <a:chExt cx="6577366" cy="813940"/>
          </a:xfrm>
        </p:grpSpPr>
        <p:sp>
          <p:nvSpPr>
            <p:cNvPr id="27" name="正方形/長方形 26"/>
            <p:cNvSpPr/>
            <p:nvPr/>
          </p:nvSpPr>
          <p:spPr>
            <a:xfrm>
              <a:off x="146256" y="1245597"/>
              <a:ext cx="6519239" cy="520014"/>
            </a:xfrm>
            <a:prstGeom prst="rect">
              <a:avLst/>
            </a:prstGeom>
            <a:solidFill>
              <a:schemeClr val="accent1">
                <a:lumMod val="20000"/>
                <a:lumOff val="80000"/>
              </a:schemeClr>
            </a:solidFill>
          </p:spPr>
          <p:txBody>
            <a:bodyPr wrap="square">
              <a:spAutoFit/>
            </a:bodyPr>
            <a:lstStyle/>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・安全・安心の確保やユニバーサル・デザイン、環境配慮の観点を加えた学校施設の整備をめざします。</a:t>
              </a:r>
            </a:p>
          </p:txBody>
        </p:sp>
        <p:sp>
          <p:nvSpPr>
            <p:cNvPr id="28" name="テキスト ボックス 27"/>
            <p:cNvSpPr txBox="1"/>
            <p:nvPr/>
          </p:nvSpPr>
          <p:spPr>
            <a:xfrm>
              <a:off x="88129" y="951671"/>
              <a:ext cx="3605566" cy="27699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基本方針６　学びを支える環境整備</a:t>
              </a:r>
            </a:p>
          </p:txBody>
        </p:sp>
      </p:grpSp>
      <p:graphicFrame>
        <p:nvGraphicFramePr>
          <p:cNvPr id="2" name="表 1"/>
          <p:cNvGraphicFramePr>
            <a:graphicFrameLocks noGrp="1"/>
          </p:cNvGraphicFramePr>
          <p:nvPr>
            <p:extLst>
              <p:ext uri="{D42A27DB-BD31-4B8C-83A1-F6EECF244321}">
                <p14:modId xmlns:p14="http://schemas.microsoft.com/office/powerpoint/2010/main" val="774473359"/>
              </p:ext>
            </p:extLst>
          </p:nvPr>
        </p:nvGraphicFramePr>
        <p:xfrm>
          <a:off x="133915" y="2041850"/>
          <a:ext cx="6557618" cy="907716"/>
        </p:xfrm>
        <a:graphic>
          <a:graphicData uri="http://schemas.openxmlformats.org/drawingml/2006/table">
            <a:tbl>
              <a:tblPr firstRow="1" firstCol="1" bandRow="1"/>
              <a:tblGrid>
                <a:gridCol w="6557618">
                  <a:extLst>
                    <a:ext uri="{9D8B030D-6E8A-4147-A177-3AD203B41FA5}">
                      <a16:colId xmlns:a16="http://schemas.microsoft.com/office/drawing/2014/main" val="2977397061"/>
                    </a:ext>
                  </a:extLst>
                </a:gridCol>
              </a:tblGrid>
              <a:tr h="226929">
                <a:tc>
                  <a:txBody>
                    <a:bodyPr/>
                    <a:lstStyle/>
                    <a:p>
                      <a:pPr algn="just">
                        <a:lnSpc>
                          <a:spcPts val="1400"/>
                        </a:lnSpc>
                        <a:spcAft>
                          <a:spcPts val="0"/>
                        </a:spcAft>
                      </a:pPr>
                      <a:r>
                        <a:rPr lang="ja-JP" sz="1200" b="1" kern="10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＜重点取組＞</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4194372145"/>
                  </a:ext>
                </a:extLst>
              </a:tr>
              <a:tr h="226929">
                <a:tc>
                  <a:txBody>
                    <a:bodyPr/>
                    <a:lstStyle/>
                    <a:p>
                      <a:pPr indent="13335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⑭｜地域・大学・企業等との連携や多様な人材との</a:t>
                      </a: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連携</a:t>
                      </a:r>
                      <a:r>
                        <a:rPr lang="ja-JP" altLang="en-US"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（多様な人材・資源の活用の充実）</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3801133395"/>
                  </a:ext>
                </a:extLst>
              </a:tr>
              <a:tr h="226929">
                <a:tc>
                  <a:txBody>
                    <a:bodyPr/>
                    <a:lstStyle/>
                    <a:p>
                      <a:pPr indent="13335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⑮｜教育コミュニティづくりをはじめとする社会教育の推進</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1684460106"/>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⑯｜子ども・保護者・府民への魅力・情報発信の推進</a:t>
                      </a:r>
                    </a:p>
                  </a:txBody>
                  <a:tcPr marL="61734" marR="61734" marT="0" marB="0" anchor="b">
                    <a:lnL>
                      <a:noFill/>
                    </a:lnL>
                    <a:lnR>
                      <a:noFill/>
                    </a:lnR>
                    <a:lnT>
                      <a:noFill/>
                    </a:lnT>
                    <a:lnB>
                      <a:noFill/>
                    </a:lnB>
                  </a:tcPr>
                </a:tc>
                <a:extLst>
                  <a:ext uri="{0D108BD9-81ED-4DB2-BD59-A6C34878D82A}">
                    <a16:rowId xmlns:a16="http://schemas.microsoft.com/office/drawing/2014/main" val="2571737712"/>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900008980"/>
              </p:ext>
            </p:extLst>
          </p:nvPr>
        </p:nvGraphicFramePr>
        <p:xfrm>
          <a:off x="123299" y="4417987"/>
          <a:ext cx="6519239" cy="1036387"/>
        </p:xfrm>
        <a:graphic>
          <a:graphicData uri="http://schemas.openxmlformats.org/drawingml/2006/table">
            <a:tbl>
              <a:tblPr firstRow="1" firstCol="1" bandRow="1"/>
              <a:tblGrid>
                <a:gridCol w="6519239">
                  <a:extLst>
                    <a:ext uri="{9D8B030D-6E8A-4147-A177-3AD203B41FA5}">
                      <a16:colId xmlns:a16="http://schemas.microsoft.com/office/drawing/2014/main" val="2579842938"/>
                    </a:ext>
                  </a:extLst>
                </a:gridCol>
              </a:tblGrid>
              <a:tr h="226929">
                <a:tc>
                  <a:txBody>
                    <a:bodyPr/>
                    <a:lstStyle/>
                    <a:p>
                      <a:pPr algn="just">
                        <a:lnSpc>
                          <a:spcPts val="1400"/>
                        </a:lnSpc>
                        <a:spcAft>
                          <a:spcPts val="0"/>
                        </a:spcAft>
                      </a:pPr>
                      <a:r>
                        <a:rPr lang="ja-JP" sz="1200" b="1"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＜重点取組＞</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1510568268"/>
                  </a:ext>
                </a:extLst>
              </a:tr>
              <a:tr h="320102">
                <a:tc>
                  <a:txBody>
                    <a:bodyPr/>
                    <a:lstStyle/>
                    <a:p>
                      <a:pPr marL="400050" indent="-26670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⑰｜子どもたちや保護者の個々のニーズ、社会や教育現場の変革に向き合う資質・能力を備えた教員の確保・育成</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3059662805"/>
                  </a:ext>
                </a:extLst>
              </a:tr>
              <a:tr h="226929">
                <a:tc>
                  <a:txBody>
                    <a:bodyPr/>
                    <a:lstStyle/>
                    <a:p>
                      <a:pPr indent="13335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⑱｜経営感覚を持った学校組織づくりの推進</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498890338"/>
                  </a:ext>
                </a:extLst>
              </a:tr>
              <a:tr h="226929">
                <a:tc>
                  <a:txBody>
                    <a:bodyPr/>
                    <a:lstStyle/>
                    <a:p>
                      <a:pPr indent="133350" algn="just">
                        <a:lnSpc>
                          <a:spcPts val="1400"/>
                        </a:lnSpc>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⑲｜</a:t>
                      </a:r>
                      <a:r>
                        <a:rPr lang="ja-JP" sz="12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教</a:t>
                      </a:r>
                      <a:r>
                        <a:rPr lang="ja-JP" altLang="en-US" sz="12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職</a:t>
                      </a:r>
                      <a:r>
                        <a:rPr lang="ja-JP" sz="12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員</a:t>
                      </a: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の働き方改革の推進</a:t>
                      </a:r>
                    </a:p>
                  </a:txBody>
                  <a:tcPr marL="61734" marR="61734" marT="0" marB="0" anchor="b">
                    <a:lnL>
                      <a:noFill/>
                    </a:lnL>
                    <a:lnR>
                      <a:noFill/>
                    </a:lnR>
                    <a:lnT>
                      <a:noFill/>
                    </a:lnT>
                    <a:lnB>
                      <a:noFill/>
                    </a:lnB>
                  </a:tcPr>
                </a:tc>
                <a:extLst>
                  <a:ext uri="{0D108BD9-81ED-4DB2-BD59-A6C34878D82A}">
                    <a16:rowId xmlns:a16="http://schemas.microsoft.com/office/drawing/2014/main" val="3872589054"/>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587977151"/>
              </p:ext>
            </p:extLst>
          </p:nvPr>
        </p:nvGraphicFramePr>
        <p:xfrm>
          <a:off x="123299" y="6591410"/>
          <a:ext cx="6556511" cy="680787"/>
        </p:xfrm>
        <a:graphic>
          <a:graphicData uri="http://schemas.openxmlformats.org/drawingml/2006/table">
            <a:tbl>
              <a:tblPr firstRow="1" firstCol="1" bandRow="1"/>
              <a:tblGrid>
                <a:gridCol w="6556511">
                  <a:extLst>
                    <a:ext uri="{9D8B030D-6E8A-4147-A177-3AD203B41FA5}">
                      <a16:colId xmlns:a16="http://schemas.microsoft.com/office/drawing/2014/main" val="1886236409"/>
                    </a:ext>
                  </a:extLst>
                </a:gridCol>
              </a:tblGrid>
              <a:tr h="226929">
                <a:tc>
                  <a:txBody>
                    <a:bodyPr/>
                    <a:lstStyle/>
                    <a:p>
                      <a:pPr algn="just">
                        <a:lnSpc>
                          <a:spcPts val="1400"/>
                        </a:lnSpc>
                        <a:spcAft>
                          <a:spcPts val="0"/>
                        </a:spcAft>
                      </a:pPr>
                      <a:r>
                        <a:rPr lang="ja-JP" sz="1200" b="1" kern="10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＜重点取組＞</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505206160"/>
                  </a:ext>
                </a:extLst>
              </a:tr>
              <a:tr h="226929">
                <a:tc>
                  <a:txBody>
                    <a:bodyPr/>
                    <a:lstStyle/>
                    <a:p>
                      <a:pPr marL="400050" indent="-26670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⑳｜施設等の計画的な整備の</a:t>
                      </a: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推進</a:t>
                      </a:r>
                      <a:r>
                        <a:rPr lang="ja-JP" altLang="en-US"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（在校者数の増加にあわせた支援学校等の環境整備）</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681587337"/>
                  </a:ext>
                </a:extLst>
              </a:tr>
              <a:tr h="226929">
                <a:tc>
                  <a:txBody>
                    <a:bodyPr/>
                    <a:lstStyle/>
                    <a:p>
                      <a:pPr indent="13335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㉑｜災害時の備えの充実と安全・安心な教育環境の確保</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3558308381"/>
                  </a:ext>
                </a:extLst>
              </a:tr>
            </a:tbl>
          </a:graphicData>
        </a:graphic>
      </p:graphicFrame>
      <p:grpSp>
        <p:nvGrpSpPr>
          <p:cNvPr id="30" name="グループ化 29"/>
          <p:cNvGrpSpPr/>
          <p:nvPr/>
        </p:nvGrpSpPr>
        <p:grpSpPr>
          <a:xfrm>
            <a:off x="88129" y="7483226"/>
            <a:ext cx="6577366" cy="1031949"/>
            <a:chOff x="88129" y="951671"/>
            <a:chExt cx="6577366" cy="1031949"/>
          </a:xfrm>
        </p:grpSpPr>
        <p:sp>
          <p:nvSpPr>
            <p:cNvPr id="31" name="正方形/長方形 30"/>
            <p:cNvSpPr/>
            <p:nvPr/>
          </p:nvSpPr>
          <p:spPr>
            <a:xfrm>
              <a:off x="146256" y="1245597"/>
              <a:ext cx="6519239" cy="738023"/>
            </a:xfrm>
            <a:prstGeom prst="rect">
              <a:avLst/>
            </a:prstGeom>
            <a:solidFill>
              <a:schemeClr val="accent1">
                <a:lumMod val="20000"/>
                <a:lumOff val="80000"/>
              </a:schemeClr>
            </a:solidFill>
          </p:spPr>
          <p:txBody>
            <a:bodyPr wrap="square">
              <a:spAutoFit/>
            </a:bodyPr>
            <a:lstStyle/>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・私立学校が特色・魅力ある教育を実践できるよう、支援を行います。</a:t>
              </a:r>
            </a:p>
            <a:p>
              <a:pPr marL="133350" marR="66675" indent="-133350" algn="just">
                <a:lnSpc>
                  <a:spcPts val="17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・子どもたちの自由な学校選択できる機会を保障するとともに、大阪の教育力の向上を図ります。</a:t>
              </a:r>
            </a:p>
          </p:txBody>
        </p:sp>
        <p:sp>
          <p:nvSpPr>
            <p:cNvPr id="32" name="テキスト ボックス 31"/>
            <p:cNvSpPr txBox="1"/>
            <p:nvPr/>
          </p:nvSpPr>
          <p:spPr>
            <a:xfrm>
              <a:off x="88129" y="951671"/>
              <a:ext cx="3605566" cy="27699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基本方針７　私立学校の振興</a:t>
              </a:r>
            </a:p>
          </p:txBody>
        </p:sp>
      </p:grpSp>
      <p:graphicFrame>
        <p:nvGraphicFramePr>
          <p:cNvPr id="5" name="表 4"/>
          <p:cNvGraphicFramePr>
            <a:graphicFrameLocks noGrp="1"/>
          </p:cNvGraphicFramePr>
          <p:nvPr>
            <p:extLst>
              <p:ext uri="{D42A27DB-BD31-4B8C-83A1-F6EECF244321}">
                <p14:modId xmlns:p14="http://schemas.microsoft.com/office/powerpoint/2010/main" val="2331484075"/>
              </p:ext>
            </p:extLst>
          </p:nvPr>
        </p:nvGraphicFramePr>
        <p:xfrm>
          <a:off x="123298" y="8623525"/>
          <a:ext cx="5915025" cy="631658"/>
        </p:xfrm>
        <a:graphic>
          <a:graphicData uri="http://schemas.openxmlformats.org/drawingml/2006/table">
            <a:tbl>
              <a:tblPr firstRow="1" firstCol="1" bandRow="1"/>
              <a:tblGrid>
                <a:gridCol w="5915025">
                  <a:extLst>
                    <a:ext uri="{9D8B030D-6E8A-4147-A177-3AD203B41FA5}">
                      <a16:colId xmlns:a16="http://schemas.microsoft.com/office/drawing/2014/main" val="1896054822"/>
                    </a:ext>
                  </a:extLst>
                </a:gridCol>
              </a:tblGrid>
              <a:tr h="226929">
                <a:tc>
                  <a:txBody>
                    <a:bodyPr/>
                    <a:lstStyle/>
                    <a:p>
                      <a:pPr algn="just">
                        <a:lnSpc>
                          <a:spcPts val="1400"/>
                        </a:lnSpc>
                        <a:spcAft>
                          <a:spcPts val="0"/>
                        </a:spcAft>
                      </a:pPr>
                      <a:r>
                        <a:rPr lang="ja-JP" sz="1200" b="1"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＜重点取組＞</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1618778327"/>
                  </a:ext>
                </a:extLst>
              </a:tr>
              <a:tr h="226929">
                <a:tc>
                  <a:txBody>
                    <a:bodyPr/>
                    <a:lstStyle/>
                    <a:p>
                      <a:pPr indent="13335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㉒｜さらなる特色・魅力づくりへの支援</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1364894966"/>
                  </a:ext>
                </a:extLst>
              </a:tr>
              <a:tr h="160051">
                <a:tc>
                  <a:txBody>
                    <a:bodyPr/>
                    <a:lstStyle/>
                    <a:p>
                      <a:pPr indent="133350" algn="just">
                        <a:lnSpc>
                          <a:spcPts val="14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㉓｜公私を問わない自由な学校選択の機会の保障</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1734" marR="61734" marT="0" marB="0" anchor="b">
                    <a:lnL>
                      <a:noFill/>
                    </a:lnL>
                    <a:lnR>
                      <a:noFill/>
                    </a:lnR>
                    <a:lnT>
                      <a:noFill/>
                    </a:lnT>
                    <a:lnB>
                      <a:noFill/>
                    </a:lnB>
                  </a:tcPr>
                </a:tc>
                <a:extLst>
                  <a:ext uri="{0D108BD9-81ED-4DB2-BD59-A6C34878D82A}">
                    <a16:rowId xmlns:a16="http://schemas.microsoft.com/office/drawing/2014/main" val="847469792"/>
                  </a:ext>
                </a:extLst>
              </a:tr>
            </a:tbl>
          </a:graphicData>
        </a:graphic>
      </p:graphicFrame>
      <p:sp>
        <p:nvSpPr>
          <p:cNvPr id="8" name="スライド番号プレースホルダー 7"/>
          <p:cNvSpPr>
            <a:spLocks noGrp="1"/>
          </p:cNvSpPr>
          <p:nvPr>
            <p:ph type="sldNum" sz="quarter" idx="12"/>
          </p:nvPr>
        </p:nvSpPr>
        <p:spPr>
          <a:xfrm>
            <a:off x="5266798" y="9378597"/>
            <a:ext cx="1543050" cy="527403"/>
          </a:xfrm>
        </p:spPr>
        <p:txBody>
          <a:bodyPr/>
          <a:lstStyle/>
          <a:p>
            <a:r>
              <a:rPr kumimoji="1" lang="en-US" altLang="ja-JP" sz="2100" dirty="0" smtClean="0">
                <a:solidFill>
                  <a:schemeClr val="tx1"/>
                </a:solidFill>
              </a:rPr>
              <a:t>4</a:t>
            </a:r>
            <a:endParaRPr kumimoji="1" lang="ja-JP" altLang="en-US" sz="2100" dirty="0">
              <a:solidFill>
                <a:schemeClr val="tx1"/>
              </a:solidFill>
            </a:endParaRPr>
          </a:p>
        </p:txBody>
      </p:sp>
    </p:spTree>
    <p:extLst>
      <p:ext uri="{BB962C8B-B14F-4D97-AF65-F5344CB8AC3E}">
        <p14:creationId xmlns:p14="http://schemas.microsoft.com/office/powerpoint/2010/main" val="6922027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TotalTime>
  <Words>2089</Words>
  <Application>Microsoft Office PowerPoint</Application>
  <PresentationFormat>A4 210 x 297 mm</PresentationFormat>
  <Paragraphs>136</Paragraphs>
  <Slides>4</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4</vt:i4>
      </vt:variant>
    </vt:vector>
  </HeadingPairs>
  <TitlesOfParts>
    <vt:vector size="17" baseType="lpstr">
      <vt:lpstr>Meiryo UI</vt:lpstr>
      <vt:lpstr>ＭＳ Ｐゴシック</vt:lpstr>
      <vt:lpstr>ＭＳ 明朝</vt:lpstr>
      <vt:lpstr>メイリオ</vt:lpstr>
      <vt:lpstr>游ゴシック</vt:lpstr>
      <vt:lpstr>游ゴシック Light</vt:lpstr>
      <vt:lpstr>Arial</vt:lpstr>
      <vt:lpstr>Calibri</vt:lpstr>
      <vt:lpstr>Calibri Light</vt:lpstr>
      <vt:lpstr>Cambria Math</vt:lpstr>
      <vt:lpstr>Times New Roman</vt:lpstr>
      <vt:lpstr>Tw Cen MT Condensed</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角　晃輔</dc:creator>
  <cp:lastModifiedBy>角　晃輔</cp:lastModifiedBy>
  <cp:revision>36</cp:revision>
  <cp:lastPrinted>2022-12-19T08:34:11Z</cp:lastPrinted>
  <dcterms:created xsi:type="dcterms:W3CDTF">2022-12-14T09:28:51Z</dcterms:created>
  <dcterms:modified xsi:type="dcterms:W3CDTF">2022-12-21T08:12:16Z</dcterms:modified>
</cp:coreProperties>
</file>