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95" r:id="rId2"/>
    <p:sldId id="265" r:id="rId3"/>
    <p:sldId id="287" r:id="rId4"/>
    <p:sldId id="294" r:id="rId5"/>
    <p:sldId id="270" r:id="rId6"/>
    <p:sldId id="268" r:id="rId7"/>
    <p:sldId id="273" r:id="rId8"/>
    <p:sldId id="267" r:id="rId9"/>
    <p:sldId id="271" r:id="rId10"/>
    <p:sldId id="285"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4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10" autoAdjust="0"/>
    <p:restoredTop sz="94369" autoAdjust="0"/>
  </p:normalViewPr>
  <p:slideViewPr>
    <p:cSldViewPr snapToGrid="0">
      <p:cViewPr varScale="1">
        <p:scale>
          <a:sx n="70" d="100"/>
          <a:sy n="70" d="100"/>
        </p:scale>
        <p:origin x="159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gimoto yoshifumi" userId="9978892e5b3faaaf" providerId="LiveId" clId="{3DB8BC41-37C3-4467-8CF8-D655BAB55A4E}"/>
    <pc:docChg chg="modSld">
      <pc:chgData name="sugimoto yoshifumi" userId="9978892e5b3faaaf" providerId="LiveId" clId="{3DB8BC41-37C3-4467-8CF8-D655BAB55A4E}" dt="2022-10-30T14:49:59.782" v="115" actId="20577"/>
      <pc:docMkLst>
        <pc:docMk/>
      </pc:docMkLst>
      <pc:sldChg chg="modSp mod">
        <pc:chgData name="sugimoto yoshifumi" userId="9978892e5b3faaaf" providerId="LiveId" clId="{3DB8BC41-37C3-4467-8CF8-D655BAB55A4E}" dt="2022-10-30T13:39:04.494" v="93" actId="20577"/>
        <pc:sldMkLst>
          <pc:docMk/>
          <pc:sldMk cId="540959323" sldId="265"/>
        </pc:sldMkLst>
        <pc:spChg chg="mod">
          <ac:chgData name="sugimoto yoshifumi" userId="9978892e5b3faaaf" providerId="LiveId" clId="{3DB8BC41-37C3-4467-8CF8-D655BAB55A4E}" dt="2022-10-30T13:39:04.494" v="93" actId="20577"/>
          <ac:spMkLst>
            <pc:docMk/>
            <pc:sldMk cId="540959323" sldId="265"/>
            <ac:spMk id="28" creationId="{00000000-0000-0000-0000-000000000000}"/>
          </ac:spMkLst>
        </pc:spChg>
      </pc:sldChg>
      <pc:sldChg chg="modSp mod">
        <pc:chgData name="sugimoto yoshifumi" userId="9978892e5b3faaaf" providerId="LiveId" clId="{3DB8BC41-37C3-4467-8CF8-D655BAB55A4E}" dt="2022-10-30T12:52:20.457" v="55" actId="207"/>
        <pc:sldMkLst>
          <pc:docMk/>
          <pc:sldMk cId="2127408919" sldId="274"/>
        </pc:sldMkLst>
        <pc:spChg chg="mod">
          <ac:chgData name="sugimoto yoshifumi" userId="9978892e5b3faaaf" providerId="LiveId" clId="{3DB8BC41-37C3-4467-8CF8-D655BAB55A4E}" dt="2022-10-30T12:52:20.457" v="55" actId="207"/>
          <ac:spMkLst>
            <pc:docMk/>
            <pc:sldMk cId="2127408919" sldId="274"/>
            <ac:spMk id="16" creationId="{00000000-0000-0000-0000-000000000000}"/>
          </ac:spMkLst>
        </pc:spChg>
      </pc:sldChg>
      <pc:sldChg chg="modSp mod">
        <pc:chgData name="sugimoto yoshifumi" userId="9978892e5b3faaaf" providerId="LiveId" clId="{3DB8BC41-37C3-4467-8CF8-D655BAB55A4E}" dt="2022-10-30T14:49:59.782" v="115" actId="20577"/>
        <pc:sldMkLst>
          <pc:docMk/>
          <pc:sldMk cId="1255329349" sldId="276"/>
        </pc:sldMkLst>
        <pc:spChg chg="mod">
          <ac:chgData name="sugimoto yoshifumi" userId="9978892e5b3faaaf" providerId="LiveId" clId="{3DB8BC41-37C3-4467-8CF8-D655BAB55A4E}" dt="2022-10-30T14:49:45.268" v="105" actId="20577"/>
          <ac:spMkLst>
            <pc:docMk/>
            <pc:sldMk cId="1255329349" sldId="276"/>
            <ac:spMk id="3" creationId="{F7F7ED37-91CB-E214-B72F-5CFAD2F7A212}"/>
          </ac:spMkLst>
        </pc:spChg>
        <pc:spChg chg="mod">
          <ac:chgData name="sugimoto yoshifumi" userId="9978892e5b3faaaf" providerId="LiveId" clId="{3DB8BC41-37C3-4467-8CF8-D655BAB55A4E}" dt="2022-10-30T14:49:59.782" v="115" actId="20577"/>
          <ac:spMkLst>
            <pc:docMk/>
            <pc:sldMk cId="1255329349" sldId="276"/>
            <ac:spMk id="9" creationId="{41DA577F-B963-8D86-2E1B-69E67AB1E53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6350" cap="rnd">
              <a:solidFill>
                <a:schemeClr val="tx1"/>
              </a:solidFill>
              <a:round/>
            </a:ln>
            <a:effectLst/>
          </c:spPr>
          <c:marker>
            <c:symbol val="diamond"/>
            <c:size val="8"/>
            <c:spPr>
              <a:solidFill>
                <a:schemeClr val="tx1">
                  <a:lumMod val="65000"/>
                  <a:lumOff val="35000"/>
                </a:schemeClr>
              </a:solidFill>
              <a:ln w="9525">
                <a:solidFill>
                  <a:schemeClr val="tx1"/>
                </a:solidFill>
              </a:ln>
              <a:effectLst/>
            </c:spPr>
          </c:marker>
          <c:dLbls>
            <c:dLbl>
              <c:idx val="0"/>
              <c:layout>
                <c:manualLayout>
                  <c:x val="-8.8661944444444446E-2"/>
                  <c:y val="6.5639830508474564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D95-482B-8524-403EA8E7F35B}"/>
                </c:ext>
              </c:extLst>
            </c:dLbl>
            <c:dLbl>
              <c:idx val="1"/>
              <c:delete val="1"/>
              <c:extLst>
                <c:ext xmlns:c15="http://schemas.microsoft.com/office/drawing/2012/chart" uri="{CE6537A1-D6FC-4f65-9D91-7224C49458BB}"/>
                <c:ext xmlns:c16="http://schemas.microsoft.com/office/drawing/2014/chart" uri="{C3380CC4-5D6E-409C-BE32-E72D297353CC}">
                  <c16:uniqueId val="{00000001-FD95-482B-8524-403EA8E7F35B}"/>
                </c:ext>
              </c:extLst>
            </c:dLbl>
            <c:dLbl>
              <c:idx val="2"/>
              <c:delete val="1"/>
              <c:extLst>
                <c:ext xmlns:c15="http://schemas.microsoft.com/office/drawing/2012/chart" uri="{CE6537A1-D6FC-4f65-9D91-7224C49458BB}"/>
                <c:ext xmlns:c16="http://schemas.microsoft.com/office/drawing/2014/chart" uri="{C3380CC4-5D6E-409C-BE32-E72D297353CC}">
                  <c16:uniqueId val="{00000002-FD95-482B-8524-403EA8E7F35B}"/>
                </c:ext>
              </c:extLst>
            </c:dLbl>
            <c:dLbl>
              <c:idx val="3"/>
              <c:delete val="1"/>
              <c:extLst>
                <c:ext xmlns:c15="http://schemas.microsoft.com/office/drawing/2012/chart" uri="{CE6537A1-D6FC-4f65-9D91-7224C49458BB}"/>
                <c:ext xmlns:c16="http://schemas.microsoft.com/office/drawing/2014/chart" uri="{C3380CC4-5D6E-409C-BE32-E72D297353CC}">
                  <c16:uniqueId val="{00000003-FD95-482B-8524-403EA8E7F35B}"/>
                </c:ext>
              </c:extLst>
            </c:dLbl>
            <c:dLbl>
              <c:idx val="4"/>
              <c:delete val="1"/>
              <c:extLst>
                <c:ext xmlns:c15="http://schemas.microsoft.com/office/drawing/2012/chart" uri="{CE6537A1-D6FC-4f65-9D91-7224C49458BB}"/>
                <c:ext xmlns:c16="http://schemas.microsoft.com/office/drawing/2014/chart" uri="{C3380CC4-5D6E-409C-BE32-E72D297353CC}">
                  <c16:uniqueId val="{00000004-FD95-482B-8524-403EA8E7F35B}"/>
                </c:ext>
              </c:extLst>
            </c:dLbl>
            <c:dLbl>
              <c:idx val="5"/>
              <c:delete val="1"/>
              <c:extLst>
                <c:ext xmlns:c15="http://schemas.microsoft.com/office/drawing/2012/chart" uri="{CE6537A1-D6FC-4f65-9D91-7224C49458BB}"/>
                <c:ext xmlns:c16="http://schemas.microsoft.com/office/drawing/2014/chart" uri="{C3380CC4-5D6E-409C-BE32-E72D297353CC}">
                  <c16:uniqueId val="{00000005-FD95-482B-8524-403EA8E7F35B}"/>
                </c:ext>
              </c:extLst>
            </c:dLbl>
            <c:dLbl>
              <c:idx val="6"/>
              <c:layout>
                <c:manualLayout>
                  <c:x val="-1.7670555555555554E-2"/>
                  <c:y val="6.4770715630885017E-2"/>
                </c:manualLayout>
              </c:layout>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D95-482B-8524-403EA8E7F35B}"/>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Sheet1!$H$3:$N$3</c:f>
              <c:strCache>
                <c:ptCount val="7"/>
                <c:pt idx="0">
                  <c:v>H27</c:v>
                </c:pt>
                <c:pt idx="1">
                  <c:v>H28</c:v>
                </c:pt>
                <c:pt idx="2">
                  <c:v>H29</c:v>
                </c:pt>
                <c:pt idx="3">
                  <c:v>H30</c:v>
                </c:pt>
                <c:pt idx="4">
                  <c:v>R1</c:v>
                </c:pt>
                <c:pt idx="5">
                  <c:v>R2</c:v>
                </c:pt>
                <c:pt idx="6">
                  <c:v>R3</c:v>
                </c:pt>
              </c:strCache>
            </c:strRef>
          </c:cat>
          <c:val>
            <c:numRef>
              <c:f>Sheet1!$H$10:$N$10</c:f>
              <c:numCache>
                <c:formatCode>#,##0_);[Red]\(#,##0\)</c:formatCode>
                <c:ptCount val="7"/>
                <c:pt idx="0">
                  <c:v>78304</c:v>
                </c:pt>
                <c:pt idx="1">
                  <c:v>78035</c:v>
                </c:pt>
                <c:pt idx="2">
                  <c:v>76574</c:v>
                </c:pt>
                <c:pt idx="3">
                  <c:v>71329</c:v>
                </c:pt>
                <c:pt idx="4">
                  <c:v>71116</c:v>
                </c:pt>
                <c:pt idx="5">
                  <c:v>68558</c:v>
                </c:pt>
                <c:pt idx="6">
                  <c:v>63831</c:v>
                </c:pt>
              </c:numCache>
            </c:numRef>
          </c:val>
          <c:smooth val="0"/>
          <c:extLst>
            <c:ext xmlns:c16="http://schemas.microsoft.com/office/drawing/2014/chart" uri="{C3380CC4-5D6E-409C-BE32-E72D297353CC}">
              <c16:uniqueId val="{00000000-FD95-482B-8524-403EA8E7F35B}"/>
            </c:ext>
          </c:extLst>
        </c:ser>
        <c:dLbls>
          <c:showLegendKey val="0"/>
          <c:showVal val="0"/>
          <c:showCatName val="0"/>
          <c:showSerName val="0"/>
          <c:showPercent val="0"/>
          <c:showBubbleSize val="0"/>
        </c:dLbls>
        <c:marker val="1"/>
        <c:smooth val="0"/>
        <c:axId val="587616304"/>
        <c:axId val="587615888"/>
      </c:lineChart>
      <c:catAx>
        <c:axId val="5876163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87615888"/>
        <c:crosses val="autoZero"/>
        <c:auto val="1"/>
        <c:lblAlgn val="ctr"/>
        <c:lblOffset val="100"/>
        <c:noMultiLvlLbl val="0"/>
      </c:catAx>
      <c:valAx>
        <c:axId val="587615888"/>
        <c:scaling>
          <c:orientation val="minMax"/>
          <c:min val="50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87616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時間外在校「等」時間!$B$2</c:f>
              <c:strCache>
                <c:ptCount val="1"/>
                <c:pt idx="0">
                  <c:v>H30年度</c:v>
                </c:pt>
              </c:strCache>
            </c:strRef>
          </c:tx>
          <c:cat>
            <c:strRef>
              <c:f>時間外在校「等」時間!$A$3:$A$5</c:f>
              <c:strCache>
                <c:ptCount val="3"/>
                <c:pt idx="0">
                  <c:v>360時間以内</c:v>
                </c:pt>
                <c:pt idx="1">
                  <c:v>360時間超～720時間以内</c:v>
                </c:pt>
                <c:pt idx="2">
                  <c:v>720時間超</c:v>
                </c:pt>
              </c:strCache>
            </c:strRef>
          </c:cat>
          <c:val>
            <c:numRef>
              <c:f>時間外在校「等」時間!$B$3:$B$5</c:f>
            </c:numRef>
          </c:val>
          <c:extLst>
            <c:ext xmlns:c16="http://schemas.microsoft.com/office/drawing/2014/chart" uri="{C3380CC4-5D6E-409C-BE32-E72D297353CC}">
              <c16:uniqueId val="{00000000-D47F-4206-8E37-A188B1074845}"/>
            </c:ext>
          </c:extLst>
        </c:ser>
        <c:ser>
          <c:idx val="1"/>
          <c:order val="1"/>
          <c:tx>
            <c:strRef>
              <c:f>時間外在校「等」時間!$C$2</c:f>
              <c:strCache>
                <c:ptCount val="1"/>
                <c:pt idx="0">
                  <c:v>R1年度</c:v>
                </c:pt>
              </c:strCache>
            </c:strRef>
          </c:tx>
          <c:cat>
            <c:strRef>
              <c:f>時間外在校「等」時間!$A$3:$A$5</c:f>
              <c:strCache>
                <c:ptCount val="3"/>
                <c:pt idx="0">
                  <c:v>360時間以内</c:v>
                </c:pt>
                <c:pt idx="1">
                  <c:v>360時間超～720時間以内</c:v>
                </c:pt>
                <c:pt idx="2">
                  <c:v>720時間超</c:v>
                </c:pt>
              </c:strCache>
            </c:strRef>
          </c:cat>
          <c:val>
            <c:numRef>
              <c:f>時間外在校「等」時間!$C$3:$C$5</c:f>
            </c:numRef>
          </c:val>
          <c:extLst>
            <c:ext xmlns:c16="http://schemas.microsoft.com/office/drawing/2014/chart" uri="{C3380CC4-5D6E-409C-BE32-E72D297353CC}">
              <c16:uniqueId val="{00000001-D47F-4206-8E37-A188B1074845}"/>
            </c:ext>
          </c:extLst>
        </c:ser>
        <c:ser>
          <c:idx val="2"/>
          <c:order val="2"/>
          <c:tx>
            <c:strRef>
              <c:f>時間外在校「等」時間!$D$2</c:f>
              <c:strCache>
                <c:ptCount val="1"/>
                <c:pt idx="0">
                  <c:v>R2年度</c:v>
                </c:pt>
              </c:strCache>
            </c:strRef>
          </c:tx>
          <c:cat>
            <c:strRef>
              <c:f>時間外在校「等」時間!$A$3:$A$5</c:f>
              <c:strCache>
                <c:ptCount val="3"/>
                <c:pt idx="0">
                  <c:v>360時間以内</c:v>
                </c:pt>
                <c:pt idx="1">
                  <c:v>360時間超～720時間以内</c:v>
                </c:pt>
                <c:pt idx="2">
                  <c:v>720時間超</c:v>
                </c:pt>
              </c:strCache>
            </c:strRef>
          </c:cat>
          <c:val>
            <c:numRef>
              <c:f>時間外在校「等」時間!$D$3:$D$5</c:f>
            </c:numRef>
          </c:val>
          <c:extLst>
            <c:ext xmlns:c16="http://schemas.microsoft.com/office/drawing/2014/chart" uri="{C3380CC4-5D6E-409C-BE32-E72D297353CC}">
              <c16:uniqueId val="{00000002-D47F-4206-8E37-A188B1074845}"/>
            </c:ext>
          </c:extLst>
        </c:ser>
        <c:ser>
          <c:idx val="3"/>
          <c:order val="3"/>
          <c:tx>
            <c:strRef>
              <c:f>'「等」時間 (高校のみ) (総合教育会議資料用)'!$E$2</c:f>
              <c:strCache>
                <c:ptCount val="1"/>
                <c:pt idx="0">
                  <c:v>R3年度</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4-D47F-4206-8E37-A188B1074845}"/>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6-D47F-4206-8E37-A188B1074845}"/>
              </c:ext>
            </c:extLst>
          </c:dPt>
          <c:dPt>
            <c:idx val="2"/>
            <c:bubble3D val="0"/>
            <c:spPr>
              <a:solidFill>
                <a:schemeClr val="accent6"/>
              </a:solidFill>
              <a:ln w="44450">
                <a:solidFill>
                  <a:schemeClr val="tx1"/>
                </a:solidFill>
              </a:ln>
              <a:effectLst/>
              <a:sp3d contourW="25400">
                <a:contourClr>
                  <a:srgbClr val="FF0000"/>
                </a:contourClr>
              </a:sp3d>
            </c:spPr>
            <c:extLst>
              <c:ext xmlns:c16="http://schemas.microsoft.com/office/drawing/2014/chart" uri="{C3380CC4-5D6E-409C-BE32-E72D297353CC}">
                <c16:uniqueId val="{00000008-D47F-4206-8E37-A188B1074845}"/>
              </c:ext>
            </c:extLst>
          </c:dPt>
          <c:dLbls>
            <c:dLbl>
              <c:idx val="0"/>
              <c:layout>
                <c:manualLayout>
                  <c:x val="-8.9748462293277154E-2"/>
                  <c:y val="1.7910832818252634E-2"/>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lnSpc>
                      <a:spcPts val="1600"/>
                    </a:lnSpc>
                    <a:defRPr sz="12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40932117527862211"/>
                      <c:h val="0.27499431171786115"/>
                    </c:manualLayout>
                  </c15:layout>
                </c:ext>
                <c:ext xmlns:c16="http://schemas.microsoft.com/office/drawing/2014/chart" uri="{C3380CC4-5D6E-409C-BE32-E72D297353CC}">
                  <c16:uniqueId val="{00000004-D47F-4206-8E37-A188B1074845}"/>
                </c:ext>
              </c:extLst>
            </c:dLbl>
            <c:dLbl>
              <c:idx val="1"/>
              <c:layout>
                <c:manualLayout>
                  <c:x val="9.7264437689969604E-2"/>
                  <c:y val="-0.16330948651137306"/>
                </c:manualLayout>
              </c:layout>
              <c:numFmt formatCode="0.0%" sourceLinked="0"/>
              <c:spPr>
                <a:noFill/>
                <a:ln>
                  <a:noFill/>
                </a:ln>
                <a:effectLst/>
              </c:spPr>
              <c:txPr>
                <a:bodyPr rot="0" spcFirstLastPara="1" vertOverflow="ellipsis" vert="horz" wrap="square" lIns="38100" tIns="19050" rIns="38100" bIns="19050" anchor="ctr" anchorCtr="1">
                  <a:noAutofit/>
                </a:bodyPr>
                <a:lstStyle/>
                <a:p>
                  <a:pPr>
                    <a:lnSpc>
                      <a:spcPts val="1600"/>
                    </a:lnSpc>
                    <a:defRPr sz="12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37571229128273859"/>
                      <c:h val="0.35576791808873715"/>
                    </c:manualLayout>
                  </c15:layout>
                </c:ext>
                <c:ext xmlns:c16="http://schemas.microsoft.com/office/drawing/2014/chart" uri="{C3380CC4-5D6E-409C-BE32-E72D297353CC}">
                  <c16:uniqueId val="{00000006-D47F-4206-8E37-A188B1074845}"/>
                </c:ext>
              </c:extLst>
            </c:dLbl>
            <c:dLbl>
              <c:idx val="2"/>
              <c:layout>
                <c:manualLayout>
                  <c:x val="0.17162402572018923"/>
                  <c:y val="0.10921071834212144"/>
                </c:manualLayout>
              </c:layout>
              <c:numFmt formatCode="0.0%" sourceLinked="0"/>
              <c:spPr>
                <a:noFill/>
                <a:ln w="38100">
                  <a:noFill/>
                </a:ln>
                <a:effectLst/>
              </c:spPr>
              <c:txPr>
                <a:bodyPr rot="0" spcFirstLastPara="1" vertOverflow="ellipsis" vert="horz" wrap="square" lIns="38100" tIns="19050" rIns="38100" bIns="19050" anchor="ctr" anchorCtr="1">
                  <a:noAutofit/>
                </a:bodyPr>
                <a:lstStyle/>
                <a:p>
                  <a:pPr>
                    <a:lnSpc>
                      <a:spcPts val="1600"/>
                    </a:lnSpc>
                    <a:defRPr sz="1200" b="1" i="0" u="none" strike="noStrike" kern="1200" baseline="0">
                      <a:solidFill>
                        <a:schemeClr val="tx1"/>
                      </a:solidFill>
                      <a:latin typeface="+mn-lt"/>
                      <a:ea typeface="+mn-ea"/>
                      <a:cs typeface="+mn-cs"/>
                    </a:defRPr>
                  </a:pPr>
                  <a:endParaRPr lang="ja-JP"/>
                </a:p>
              </c:txPr>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39864251011176788"/>
                      <c:h val="0.25224107498442616"/>
                    </c:manualLayout>
                  </c15:layout>
                </c:ext>
                <c:ext xmlns:c16="http://schemas.microsoft.com/office/drawing/2014/chart" uri="{C3380CC4-5D6E-409C-BE32-E72D297353CC}">
                  <c16:uniqueId val="{00000008-D47F-4206-8E37-A188B107484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lnSpc>
                    <a:spcPts val="1600"/>
                  </a:lnSpc>
                  <a:defRPr sz="1200" b="1" i="0" u="none" strike="noStrike" kern="1200" baseline="0">
                    <a:solidFill>
                      <a:schemeClr val="tx1"/>
                    </a:solidFill>
                    <a:latin typeface="+mn-lt"/>
                    <a:ea typeface="+mn-ea"/>
                    <a:cs typeface="+mn-cs"/>
                  </a:defRPr>
                </a:pPr>
                <a:endParaRPr lang="ja-JP"/>
              </a:p>
            </c:txPr>
            <c:dLblPos val="in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'「等」時間 (高校のみ) (総合教育会議資料用)'!$A$3:$A$5</c:f>
              <c:strCache>
                <c:ptCount val="3"/>
                <c:pt idx="0">
                  <c:v>360時間以内</c:v>
                </c:pt>
                <c:pt idx="1">
                  <c:v>360時間超～720時間以内</c:v>
                </c:pt>
                <c:pt idx="2">
                  <c:v>720時間超</c:v>
                </c:pt>
              </c:strCache>
            </c:strRef>
          </c:cat>
          <c:val>
            <c:numRef>
              <c:f>'「等」時間 (高校のみ) (総合教育会議資料用)'!$E$3:$E$5</c:f>
              <c:numCache>
                <c:formatCode>#,##0_);[Red]\(#,##0\)</c:formatCode>
                <c:ptCount val="3"/>
                <c:pt idx="0">
                  <c:v>4035</c:v>
                </c:pt>
                <c:pt idx="1">
                  <c:v>2780</c:v>
                </c:pt>
                <c:pt idx="2">
                  <c:v>1140</c:v>
                </c:pt>
              </c:numCache>
            </c:numRef>
          </c:val>
          <c:extLst>
            <c:ext xmlns:c16="http://schemas.microsoft.com/office/drawing/2014/chart" uri="{C3380CC4-5D6E-409C-BE32-E72D297353CC}">
              <c16:uniqueId val="{00000009-D47F-4206-8E37-A188B107484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758F899-4667-4185-8F91-3CB11DE05B2B}" type="datetimeFigureOut">
              <a:rPr kumimoji="1" lang="ja-JP" altLang="en-US" smtClean="0"/>
              <a:t>2022/11/7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88060F4-37FE-452E-86B0-3CF0967DADAA}" type="slidenum">
              <a:rPr kumimoji="1" lang="ja-JP" altLang="en-US" smtClean="0"/>
              <a:t>‹#›</a:t>
            </a:fld>
            <a:endParaRPr kumimoji="1" lang="ja-JP" altLang="en-US"/>
          </a:p>
        </p:txBody>
      </p:sp>
    </p:spTree>
    <p:extLst>
      <p:ext uri="{BB962C8B-B14F-4D97-AF65-F5344CB8AC3E}">
        <p14:creationId xmlns:p14="http://schemas.microsoft.com/office/powerpoint/2010/main" val="38916688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8060F4-37FE-452E-86B0-3CF0967DADAA}" type="slidenum">
              <a:rPr kumimoji="1" lang="ja-JP" altLang="en-US" smtClean="0"/>
              <a:t>10</a:t>
            </a:fld>
            <a:endParaRPr kumimoji="1" lang="ja-JP" altLang="en-US"/>
          </a:p>
        </p:txBody>
      </p:sp>
    </p:spTree>
    <p:extLst>
      <p:ext uri="{BB962C8B-B14F-4D97-AF65-F5344CB8AC3E}">
        <p14:creationId xmlns:p14="http://schemas.microsoft.com/office/powerpoint/2010/main" val="9975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914611-B8D1-4649-BEA1-435644B0C463}" type="datetime1">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2953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6DB0E4D-CC4F-493A-B93C-D4E802CB0971}" type="datetime1">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4169668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8609DEC-CA0A-4CF3-AF40-3B57BCFBD4C4}" type="datetime1">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411127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A03D20-E40E-44B5-A490-592A536E7F28}" type="datetime1">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2901421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E77282-44DB-4A3A-B667-65629AC05717}" type="datetime1">
              <a:rPr kumimoji="1" lang="ja-JP" altLang="en-US" smtClean="0"/>
              <a:t>2022/11/7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104859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E6030E9-7F4D-4553-827A-67B6DD949D95}" type="datetime1">
              <a:rPr kumimoji="1" lang="ja-JP" altLang="en-US" smtClean="0"/>
              <a:t>2022/11/7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2043100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121A33F-D24E-405D-ADB3-9F0835CF383B}" type="datetime1">
              <a:rPr kumimoji="1" lang="ja-JP" altLang="en-US" smtClean="0"/>
              <a:t>2022/11/7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48491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2DC2762-C428-4CEF-B1DC-9F21315422A5}" type="datetime1">
              <a:rPr kumimoji="1" lang="ja-JP" altLang="en-US" smtClean="0"/>
              <a:t>2022/11/7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7939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F2CFB-E310-414A-A86B-819A0560B812}" type="datetime1">
              <a:rPr kumimoji="1" lang="ja-JP" altLang="en-US" smtClean="0"/>
              <a:t>2022/11/7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261194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29454D-3659-40EE-8F46-9CFED2F1876B}" type="datetime1">
              <a:rPr kumimoji="1" lang="ja-JP" altLang="en-US" smtClean="0"/>
              <a:t>2022/11/7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258093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65A44C4-D6DB-4814-AAB8-B49DCBE36A4C}" type="datetime1">
              <a:rPr kumimoji="1" lang="ja-JP" altLang="en-US" smtClean="0"/>
              <a:t>2022/11/7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313438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50010-7537-40CD-8FC0-B4FE1189C950}" type="datetime1">
              <a:rPr kumimoji="1" lang="ja-JP" altLang="en-US" smtClean="0"/>
              <a:t>2022/11/7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48735-44DC-4D9A-A2F7-8BD178C0887F}" type="slidenum">
              <a:rPr kumimoji="1" lang="ja-JP" altLang="en-US" smtClean="0"/>
              <a:t>‹#›</a:t>
            </a:fld>
            <a:endParaRPr kumimoji="1" lang="ja-JP" altLang="en-US"/>
          </a:p>
        </p:txBody>
      </p:sp>
    </p:spTree>
    <p:extLst>
      <p:ext uri="{BB962C8B-B14F-4D97-AF65-F5344CB8AC3E}">
        <p14:creationId xmlns:p14="http://schemas.microsoft.com/office/powerpoint/2010/main" val="1026459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792871" y="191068"/>
            <a:ext cx="1228299" cy="369332"/>
          </a:xfrm>
          <a:prstGeom prst="rect">
            <a:avLst/>
          </a:prstGeom>
          <a:noFill/>
          <a:ln>
            <a:solidFill>
              <a:schemeClr val="tx1"/>
            </a:solidFill>
          </a:ln>
        </p:spPr>
        <p:txBody>
          <a:bodyPr wrap="square" rtlCol="0">
            <a:spAutoFit/>
          </a:bodyPr>
          <a:lstStyle/>
          <a:p>
            <a:pPr algn="ctr"/>
            <a:r>
              <a:rPr kumimoji="1" lang="ja-JP" altLang="en-US" dirty="0" smtClean="0"/>
              <a:t>資料３</a:t>
            </a:r>
            <a:endParaRPr kumimoji="1" lang="ja-JP" altLang="en-US" dirty="0"/>
          </a:p>
        </p:txBody>
      </p:sp>
      <p:sp>
        <p:nvSpPr>
          <p:cNvPr id="4" name="テキスト ボックス 3"/>
          <p:cNvSpPr txBox="1"/>
          <p:nvPr/>
        </p:nvSpPr>
        <p:spPr>
          <a:xfrm>
            <a:off x="0" y="191068"/>
            <a:ext cx="5882185" cy="369332"/>
          </a:xfrm>
          <a:prstGeom prst="rect">
            <a:avLst/>
          </a:prstGeom>
          <a:noFill/>
        </p:spPr>
        <p:txBody>
          <a:bodyPr wrap="square" rtlCol="0">
            <a:spAutoFit/>
          </a:bodyPr>
          <a:lstStyle/>
          <a:p>
            <a:r>
              <a:rPr kumimoji="1" lang="ja-JP" altLang="en-US" dirty="0" smtClean="0"/>
              <a:t>令和４年度　第２回総合教育会議　資料</a:t>
            </a:r>
            <a:endParaRPr kumimoji="1" lang="ja-JP" altLang="en-US" dirty="0"/>
          </a:p>
        </p:txBody>
      </p:sp>
      <p:sp>
        <p:nvSpPr>
          <p:cNvPr id="5" name="テキスト ボックス 4"/>
          <p:cNvSpPr txBox="1"/>
          <p:nvPr/>
        </p:nvSpPr>
        <p:spPr>
          <a:xfrm>
            <a:off x="0" y="2784143"/>
            <a:ext cx="9144000" cy="1938992"/>
          </a:xfrm>
          <a:prstGeom prst="rect">
            <a:avLst/>
          </a:prstGeom>
          <a:noFill/>
        </p:spPr>
        <p:txBody>
          <a:bodyPr wrap="square" rtlCol="0">
            <a:spAutoFit/>
          </a:bodyPr>
          <a:lstStyle/>
          <a:p>
            <a:pPr algn="ctr"/>
            <a:r>
              <a:rPr kumimoji="1" lang="ja-JP" altLang="en-US" sz="6000" dirty="0" smtClean="0"/>
              <a:t>府立高校における</a:t>
            </a:r>
            <a:endParaRPr kumimoji="1" lang="en-US" altLang="ja-JP" sz="6000" dirty="0" smtClean="0"/>
          </a:p>
          <a:p>
            <a:pPr algn="ctr"/>
            <a:r>
              <a:rPr kumimoji="1" lang="ja-JP" altLang="en-US" sz="6000" dirty="0" smtClean="0"/>
              <a:t>部活動の改革について</a:t>
            </a:r>
            <a:endParaRPr kumimoji="1" lang="ja-JP" altLang="en-US" sz="6000" dirty="0"/>
          </a:p>
        </p:txBody>
      </p:sp>
    </p:spTree>
    <p:extLst>
      <p:ext uri="{BB962C8B-B14F-4D97-AF65-F5344CB8AC3E}">
        <p14:creationId xmlns:p14="http://schemas.microsoft.com/office/powerpoint/2010/main" val="4214394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349896" y="994656"/>
            <a:ext cx="8391922" cy="797531"/>
          </a:xfrm>
          <a:prstGeom prst="rect">
            <a:avLst/>
          </a:prstGeom>
          <a:solidFill>
            <a:schemeClr val="accent3">
              <a:lumMod val="20000"/>
              <a:lumOff val="80000"/>
            </a:schemeClr>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nSpc>
                <a:spcPts val="2700"/>
              </a:lnSpc>
            </a:pPr>
            <a:endParaRPr kumimoji="1" lang="ja-JP" altLang="en-US" sz="1600" dirty="0">
              <a:latin typeface="HG創英角ｺﾞｼｯｸUB" panose="020B0909000000000000" pitchFamily="49" charset="-128"/>
              <a:ea typeface="HG創英角ｺﾞｼｯｸUB" panose="020B0909000000000000" pitchFamily="49" charset="-128"/>
            </a:endParaRPr>
          </a:p>
        </p:txBody>
      </p:sp>
      <p:sp>
        <p:nvSpPr>
          <p:cNvPr id="19" name="右矢印 18"/>
          <p:cNvSpPr/>
          <p:nvPr/>
        </p:nvSpPr>
        <p:spPr>
          <a:xfrm rot="5400000">
            <a:off x="4157063" y="1802245"/>
            <a:ext cx="515930" cy="2416532"/>
          </a:xfrm>
          <a:prstGeom prst="rightArrow">
            <a:avLst/>
          </a:prstGeom>
          <a:solidFill>
            <a:schemeClr val="accent1">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右矢印 51"/>
          <p:cNvSpPr/>
          <p:nvPr/>
        </p:nvSpPr>
        <p:spPr>
          <a:xfrm rot="5400000">
            <a:off x="4157063" y="3157372"/>
            <a:ext cx="515930" cy="2416532"/>
          </a:xfrm>
          <a:prstGeom prst="rightArrow">
            <a:avLst/>
          </a:prstGeom>
          <a:solidFill>
            <a:schemeClr val="accent1">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右矢印 52"/>
          <p:cNvSpPr/>
          <p:nvPr/>
        </p:nvSpPr>
        <p:spPr>
          <a:xfrm rot="5400000">
            <a:off x="4157063" y="4512191"/>
            <a:ext cx="515930" cy="2416532"/>
          </a:xfrm>
          <a:prstGeom prst="rightArrow">
            <a:avLst/>
          </a:prstGeom>
          <a:solidFill>
            <a:schemeClr val="accent1">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rot="5400000">
            <a:off x="5944823" y="3114587"/>
            <a:ext cx="3516228" cy="2206027"/>
          </a:xfrm>
          <a:prstGeom prst="rightArrow">
            <a:avLst>
              <a:gd name="adj1" fmla="val 50000"/>
              <a:gd name="adj2" fmla="val 2139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スライド番号プレースホルダー 5">
            <a:extLst>
              <a:ext uri="{FF2B5EF4-FFF2-40B4-BE49-F238E27FC236}">
                <a16:creationId xmlns:a16="http://schemas.microsoft.com/office/drawing/2014/main" id="{32A5AC9B-6AF2-49DF-BED8-70020E23B2BC}"/>
              </a:ext>
            </a:extLst>
          </p:cNvPr>
          <p:cNvSpPr>
            <a:spLocks noGrp="1"/>
          </p:cNvSpPr>
          <p:nvPr>
            <p:ph type="sldNum" sz="quarter" idx="12"/>
          </p:nvPr>
        </p:nvSpPr>
        <p:spPr>
          <a:xfrm>
            <a:off x="7158794" y="6589476"/>
            <a:ext cx="2057400" cy="365125"/>
          </a:xfrm>
        </p:spPr>
        <p:txBody>
          <a:bodyPr/>
          <a:lstStyle/>
          <a:p>
            <a:r>
              <a:rPr kumimoji="1" lang="en-US" altLang="ja-JP" dirty="0" smtClean="0"/>
              <a:t>9</a:t>
            </a:r>
            <a:endParaRPr kumimoji="1" lang="ja-JP" altLang="en-US" dirty="0"/>
          </a:p>
        </p:txBody>
      </p:sp>
      <p:sp>
        <p:nvSpPr>
          <p:cNvPr id="13" name="テキスト ボックス 12"/>
          <p:cNvSpPr txBox="1"/>
          <p:nvPr/>
        </p:nvSpPr>
        <p:spPr>
          <a:xfrm>
            <a:off x="218941" y="483186"/>
            <a:ext cx="4794724" cy="338554"/>
          </a:xfrm>
          <a:prstGeom prst="rect">
            <a:avLst/>
          </a:prstGeom>
          <a:noFill/>
        </p:spPr>
        <p:txBody>
          <a:bodyPr wrap="square" rtlCol="0">
            <a:spAutoFit/>
          </a:bodyPr>
          <a:lstStyle/>
          <a:p>
            <a:r>
              <a:rPr kumimoji="1" lang="en-US" altLang="ja-JP" sz="1600" b="1" dirty="0"/>
              <a:t>3-4</a:t>
            </a:r>
            <a:r>
              <a:rPr kumimoji="1" lang="ja-JP" altLang="en-US" sz="1600" b="1" dirty="0" err="1"/>
              <a:t>．</a:t>
            </a:r>
            <a:r>
              <a:rPr kumimoji="1" lang="ja-JP" altLang="en-US" sz="1600" b="1" dirty="0"/>
              <a:t>「部活動大阪モデル」のスムーズな実現に向けて</a:t>
            </a:r>
            <a:endParaRPr kumimoji="1" lang="en-US" altLang="ja-JP" sz="1600" b="1" dirty="0"/>
          </a:p>
        </p:txBody>
      </p:sp>
      <p:grpSp>
        <p:nvGrpSpPr>
          <p:cNvPr id="21" name="グループ化 20"/>
          <p:cNvGrpSpPr/>
          <p:nvPr/>
        </p:nvGrpSpPr>
        <p:grpSpPr>
          <a:xfrm>
            <a:off x="349899" y="3268784"/>
            <a:ext cx="6126712" cy="842024"/>
            <a:chOff x="349899" y="2987031"/>
            <a:chExt cx="6126712" cy="842024"/>
          </a:xfrm>
          <a:solidFill>
            <a:schemeClr val="bg1"/>
          </a:solidFill>
        </p:grpSpPr>
        <p:sp>
          <p:nvSpPr>
            <p:cNvPr id="23" name="角丸四角形 22"/>
            <p:cNvSpPr/>
            <p:nvPr/>
          </p:nvSpPr>
          <p:spPr>
            <a:xfrm>
              <a:off x="349899" y="2987031"/>
              <a:ext cx="6126712" cy="842024"/>
            </a:xfrm>
            <a:prstGeom prst="roundRect">
              <a:avLst/>
            </a:prstGeom>
            <a:grp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4"/>
              <a:r>
                <a:rPr kumimoji="1" lang="ja-JP" altLang="en-US" sz="1600" dirty="0">
                  <a:solidFill>
                    <a:schemeClr val="tx1"/>
                  </a:solidFill>
                  <a:latin typeface="+mn-ea"/>
                </a:rPr>
                <a:t>練習：土日・長期休業中においてペアで実施</a:t>
              </a:r>
              <a:endParaRPr kumimoji="1" lang="en-US" altLang="ja-JP" sz="1600" dirty="0">
                <a:solidFill>
                  <a:schemeClr val="tx1"/>
                </a:solidFill>
                <a:latin typeface="+mn-ea"/>
              </a:endParaRPr>
            </a:p>
            <a:p>
              <a:pPr lvl="4"/>
              <a:r>
                <a:rPr kumimoji="1" lang="ja-JP" altLang="en-US" sz="1600" dirty="0">
                  <a:solidFill>
                    <a:schemeClr val="tx1"/>
                  </a:solidFill>
                  <a:latin typeface="+mn-ea"/>
                </a:rPr>
                <a:t>大会：学校単位</a:t>
              </a:r>
              <a:endParaRPr kumimoji="1" lang="en-US" altLang="ja-JP" sz="1600" dirty="0">
                <a:solidFill>
                  <a:schemeClr val="tx1"/>
                </a:solidFill>
                <a:latin typeface="+mn-ea"/>
              </a:endParaRPr>
            </a:p>
            <a:p>
              <a:pPr lvl="4"/>
              <a:r>
                <a:rPr kumimoji="1" lang="ja-JP" altLang="en-US" sz="1600" dirty="0">
                  <a:solidFill>
                    <a:schemeClr val="tx1"/>
                  </a:solidFill>
                  <a:latin typeface="+mn-ea"/>
                </a:rPr>
                <a:t>部活動指導員</a:t>
              </a:r>
              <a:r>
                <a:rPr kumimoji="1" lang="ja-JP" altLang="en-US" sz="1600" dirty="0" smtClean="0">
                  <a:solidFill>
                    <a:schemeClr val="tx1"/>
                  </a:solidFill>
                  <a:latin typeface="+mn-ea"/>
                </a:rPr>
                <a:t>等</a:t>
              </a:r>
              <a:r>
                <a:rPr kumimoji="1" lang="en-US" altLang="ja-JP" sz="1600" dirty="0" smtClean="0">
                  <a:solidFill>
                    <a:schemeClr val="tx1"/>
                  </a:solidFill>
                  <a:latin typeface="+mn-ea"/>
                </a:rPr>
                <a:t>150</a:t>
              </a:r>
              <a:r>
                <a:rPr kumimoji="1" lang="ja-JP" altLang="en-US" sz="1600" dirty="0" smtClean="0">
                  <a:solidFill>
                    <a:schemeClr val="tx1"/>
                  </a:solidFill>
                  <a:latin typeface="+mn-ea"/>
                </a:rPr>
                <a:t>人</a:t>
              </a:r>
              <a:r>
                <a:rPr kumimoji="1" lang="ja-JP" altLang="en-US" sz="1600" dirty="0" smtClean="0">
                  <a:solidFill>
                    <a:schemeClr val="tx1"/>
                  </a:solidFill>
                  <a:latin typeface="+mn-ea"/>
                </a:rPr>
                <a:t>程度の増員が</a:t>
              </a:r>
              <a:r>
                <a:rPr kumimoji="1" lang="ja-JP" altLang="en-US" sz="1600" dirty="0">
                  <a:solidFill>
                    <a:schemeClr val="tx1"/>
                  </a:solidFill>
                  <a:latin typeface="+mn-ea"/>
                </a:rPr>
                <a:t>必要</a:t>
              </a:r>
            </a:p>
          </p:txBody>
        </p:sp>
        <p:sp>
          <p:nvSpPr>
            <p:cNvPr id="29" name="正方形/長方形 28"/>
            <p:cNvSpPr/>
            <p:nvPr/>
          </p:nvSpPr>
          <p:spPr>
            <a:xfrm>
              <a:off x="482747" y="3121847"/>
              <a:ext cx="1373347" cy="571500"/>
            </a:xfrm>
            <a:prstGeom prst="rect">
              <a:avLst/>
            </a:prstGeom>
            <a:solidFill>
              <a:schemeClr val="accent1">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ステージ１</a:t>
              </a:r>
            </a:p>
          </p:txBody>
        </p:sp>
      </p:grpSp>
      <p:cxnSp>
        <p:nvCxnSpPr>
          <p:cNvPr id="26" name="直線コネクタ 25"/>
          <p:cNvCxnSpPr/>
          <p:nvPr/>
        </p:nvCxnSpPr>
        <p:spPr>
          <a:xfrm flipV="1">
            <a:off x="218941" y="826926"/>
            <a:ext cx="4695959" cy="10203"/>
          </a:xfrm>
          <a:prstGeom prst="line">
            <a:avLst/>
          </a:prstGeom>
        </p:spPr>
        <p:style>
          <a:lnRef idx="1">
            <a:schemeClr val="dk1"/>
          </a:lnRef>
          <a:fillRef idx="0">
            <a:schemeClr val="dk1"/>
          </a:fillRef>
          <a:effectRef idx="0">
            <a:schemeClr val="dk1"/>
          </a:effectRef>
          <a:fontRef idx="minor">
            <a:schemeClr val="tx1"/>
          </a:fontRef>
        </p:style>
      </p:cxnSp>
      <p:sp>
        <p:nvSpPr>
          <p:cNvPr id="16" name="テキスト ボックス 15"/>
          <p:cNvSpPr txBox="1"/>
          <p:nvPr/>
        </p:nvSpPr>
        <p:spPr>
          <a:xfrm>
            <a:off x="6534608" y="1978695"/>
            <a:ext cx="1742617" cy="461665"/>
          </a:xfrm>
          <a:prstGeom prst="rect">
            <a:avLst/>
          </a:prstGeom>
          <a:noFill/>
        </p:spPr>
        <p:txBody>
          <a:bodyPr wrap="square" rtlCol="0">
            <a:spAutoFit/>
          </a:bodyPr>
          <a:lstStyle/>
          <a:p>
            <a:r>
              <a:rPr kumimoji="1" lang="ja-JP" altLang="en-US" sz="1200" b="1" dirty="0"/>
              <a:t>大会への参加要件等の制度改正を要請</a:t>
            </a:r>
          </a:p>
        </p:txBody>
      </p:sp>
      <p:grpSp>
        <p:nvGrpSpPr>
          <p:cNvPr id="17" name="グループ化 16"/>
          <p:cNvGrpSpPr/>
          <p:nvPr/>
        </p:nvGrpSpPr>
        <p:grpSpPr>
          <a:xfrm>
            <a:off x="349896" y="4622558"/>
            <a:ext cx="6126715" cy="842024"/>
            <a:chOff x="349896" y="5091503"/>
            <a:chExt cx="6126715" cy="842024"/>
          </a:xfrm>
          <a:solidFill>
            <a:schemeClr val="bg1"/>
          </a:solidFill>
        </p:grpSpPr>
        <p:sp>
          <p:nvSpPr>
            <p:cNvPr id="44" name="角丸四角形 43"/>
            <p:cNvSpPr/>
            <p:nvPr/>
          </p:nvSpPr>
          <p:spPr>
            <a:xfrm>
              <a:off x="349896" y="5091503"/>
              <a:ext cx="6126715" cy="842024"/>
            </a:xfrm>
            <a:prstGeom prst="roundRect">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4"/>
              <a:r>
                <a:rPr kumimoji="1" lang="ja-JP" altLang="en-US" sz="1600" dirty="0">
                  <a:solidFill>
                    <a:schemeClr val="tx1"/>
                  </a:solidFill>
                  <a:latin typeface="+mn-ea"/>
                </a:rPr>
                <a:t>練習：ペアで</a:t>
              </a:r>
              <a:r>
                <a:rPr kumimoji="1" lang="ja-JP" altLang="en-US" sz="1600" dirty="0" smtClean="0">
                  <a:solidFill>
                    <a:schemeClr val="tx1"/>
                  </a:solidFill>
                  <a:latin typeface="+mn-ea"/>
                </a:rPr>
                <a:t>実施（平日・土日、長期休業中）</a:t>
              </a:r>
              <a:endParaRPr kumimoji="1" lang="en-US" altLang="ja-JP" sz="1600" dirty="0">
                <a:solidFill>
                  <a:schemeClr val="tx1"/>
                </a:solidFill>
                <a:latin typeface="+mn-ea"/>
              </a:endParaRPr>
            </a:p>
            <a:p>
              <a:pPr lvl="4"/>
              <a:r>
                <a:rPr kumimoji="1" lang="ja-JP" altLang="en-US" sz="1600" dirty="0">
                  <a:solidFill>
                    <a:schemeClr val="tx1"/>
                  </a:solidFill>
                  <a:latin typeface="+mn-ea"/>
                </a:rPr>
                <a:t>大会：学校単位</a:t>
              </a:r>
            </a:p>
            <a:p>
              <a:pPr lvl="4"/>
              <a:r>
                <a:rPr kumimoji="1" lang="ja-JP" altLang="en-US" sz="1600" dirty="0">
                  <a:solidFill>
                    <a:schemeClr val="tx1"/>
                  </a:solidFill>
                  <a:latin typeface="+mn-ea"/>
                </a:rPr>
                <a:t>部活動指導員</a:t>
              </a:r>
              <a:r>
                <a:rPr kumimoji="1" lang="ja-JP" altLang="en-US" sz="1600" dirty="0" smtClean="0">
                  <a:solidFill>
                    <a:schemeClr val="tx1"/>
                  </a:solidFill>
                  <a:latin typeface="+mn-ea"/>
                </a:rPr>
                <a:t>等</a:t>
              </a:r>
              <a:r>
                <a:rPr kumimoji="1" lang="en-US" altLang="ja-JP" sz="1600" dirty="0" smtClean="0">
                  <a:solidFill>
                    <a:schemeClr val="tx1"/>
                  </a:solidFill>
                  <a:latin typeface="+mn-ea"/>
                </a:rPr>
                <a:t>250</a:t>
              </a:r>
              <a:r>
                <a:rPr kumimoji="1" lang="ja-JP" altLang="en-US" sz="1600" dirty="0" smtClean="0">
                  <a:solidFill>
                    <a:schemeClr val="tx1"/>
                  </a:solidFill>
                  <a:latin typeface="+mn-ea"/>
                </a:rPr>
                <a:t>人</a:t>
              </a:r>
              <a:r>
                <a:rPr kumimoji="1" lang="ja-JP" altLang="en-US" sz="1600" dirty="0" smtClean="0">
                  <a:solidFill>
                    <a:schemeClr val="tx1"/>
                  </a:solidFill>
                  <a:latin typeface="+mn-ea"/>
                </a:rPr>
                <a:t>程度の増員が</a:t>
              </a:r>
              <a:r>
                <a:rPr kumimoji="1" lang="ja-JP" altLang="en-US" sz="1600" dirty="0">
                  <a:solidFill>
                    <a:schemeClr val="tx1"/>
                  </a:solidFill>
                  <a:latin typeface="+mn-ea"/>
                </a:rPr>
                <a:t>必要</a:t>
              </a:r>
            </a:p>
          </p:txBody>
        </p:sp>
        <p:sp>
          <p:nvSpPr>
            <p:cNvPr id="37" name="正方形/長方形 36"/>
            <p:cNvSpPr/>
            <p:nvPr/>
          </p:nvSpPr>
          <p:spPr>
            <a:xfrm>
              <a:off x="482747" y="5218745"/>
              <a:ext cx="1373347" cy="596900"/>
            </a:xfrm>
            <a:prstGeom prst="rect">
              <a:avLst/>
            </a:prstGeom>
            <a:solidFill>
              <a:schemeClr val="accent1">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ステージ２</a:t>
              </a:r>
            </a:p>
          </p:txBody>
        </p:sp>
      </p:grpSp>
      <p:grpSp>
        <p:nvGrpSpPr>
          <p:cNvPr id="46" name="グループ化 45"/>
          <p:cNvGrpSpPr/>
          <p:nvPr/>
        </p:nvGrpSpPr>
        <p:grpSpPr>
          <a:xfrm>
            <a:off x="349896" y="1915010"/>
            <a:ext cx="6121907" cy="842024"/>
            <a:chOff x="349896" y="5091503"/>
            <a:chExt cx="6121907" cy="842024"/>
          </a:xfrm>
          <a:solidFill>
            <a:schemeClr val="bg1"/>
          </a:solidFill>
        </p:grpSpPr>
        <p:sp>
          <p:nvSpPr>
            <p:cNvPr id="47" name="角丸四角形 46"/>
            <p:cNvSpPr/>
            <p:nvPr/>
          </p:nvSpPr>
          <p:spPr>
            <a:xfrm>
              <a:off x="349896" y="5091503"/>
              <a:ext cx="6121907" cy="842024"/>
            </a:xfrm>
            <a:prstGeom prst="roundRect">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4">
                <a:lnSpc>
                  <a:spcPct val="150000"/>
                </a:lnSpc>
              </a:pPr>
              <a:r>
                <a:rPr kumimoji="1" lang="ja-JP" altLang="en-US" sz="1600" dirty="0">
                  <a:solidFill>
                    <a:schemeClr val="tx1"/>
                  </a:solidFill>
                  <a:latin typeface="+mn-ea"/>
                </a:rPr>
                <a:t>練習：学校単位　　　　</a:t>
              </a:r>
              <a:endParaRPr kumimoji="1" lang="en-US" altLang="ja-JP" sz="1600" dirty="0">
                <a:solidFill>
                  <a:schemeClr val="tx1"/>
                </a:solidFill>
                <a:latin typeface="+mn-ea"/>
              </a:endParaRPr>
            </a:p>
            <a:p>
              <a:pPr lvl="4">
                <a:lnSpc>
                  <a:spcPct val="150000"/>
                </a:lnSpc>
              </a:pPr>
              <a:r>
                <a:rPr kumimoji="1" lang="ja-JP" altLang="en-US" sz="1600" dirty="0">
                  <a:solidFill>
                    <a:schemeClr val="tx1"/>
                  </a:solidFill>
                  <a:latin typeface="+mn-ea"/>
                </a:rPr>
                <a:t>大会：学校単位</a:t>
              </a:r>
            </a:p>
          </p:txBody>
        </p:sp>
        <p:sp>
          <p:nvSpPr>
            <p:cNvPr id="48" name="正方形/長方形 47"/>
            <p:cNvSpPr/>
            <p:nvPr/>
          </p:nvSpPr>
          <p:spPr>
            <a:xfrm>
              <a:off x="482747" y="5227473"/>
              <a:ext cx="1373347" cy="592370"/>
            </a:xfrm>
            <a:prstGeom prst="rect">
              <a:avLst/>
            </a:prstGeom>
            <a:solidFill>
              <a:schemeClr val="accent1">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現　　状</a:t>
              </a:r>
            </a:p>
          </p:txBody>
        </p:sp>
      </p:grpSp>
      <p:grpSp>
        <p:nvGrpSpPr>
          <p:cNvPr id="49" name="グループ化 48"/>
          <p:cNvGrpSpPr/>
          <p:nvPr/>
        </p:nvGrpSpPr>
        <p:grpSpPr>
          <a:xfrm>
            <a:off x="349896" y="5976332"/>
            <a:ext cx="8378611" cy="842024"/>
            <a:chOff x="349897" y="5091503"/>
            <a:chExt cx="5948770" cy="842024"/>
          </a:xfrm>
          <a:solidFill>
            <a:schemeClr val="accent1"/>
          </a:solidFill>
        </p:grpSpPr>
        <p:sp>
          <p:nvSpPr>
            <p:cNvPr id="50" name="角丸四角形 49"/>
            <p:cNvSpPr/>
            <p:nvPr/>
          </p:nvSpPr>
          <p:spPr>
            <a:xfrm>
              <a:off x="349897" y="5091503"/>
              <a:ext cx="5948770" cy="842024"/>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4"/>
              <a:r>
                <a:rPr kumimoji="1" lang="ja-JP" altLang="en-US" sz="1600" dirty="0">
                  <a:solidFill>
                    <a:schemeClr val="tx1"/>
                  </a:solidFill>
                  <a:latin typeface="+mn-ea"/>
                </a:rPr>
                <a:t>練習：ペアで実施</a:t>
              </a:r>
              <a:endParaRPr kumimoji="1" lang="en-US" altLang="ja-JP" sz="1600" dirty="0">
                <a:solidFill>
                  <a:schemeClr val="tx1"/>
                </a:solidFill>
                <a:latin typeface="+mn-ea"/>
              </a:endParaRPr>
            </a:p>
            <a:p>
              <a:pPr lvl="4"/>
              <a:r>
                <a:rPr kumimoji="1" lang="ja-JP" altLang="en-US" sz="1600" dirty="0">
                  <a:solidFill>
                    <a:schemeClr val="tx1"/>
                  </a:solidFill>
                  <a:latin typeface="+mn-ea"/>
                </a:rPr>
                <a:t>大会：ペアで出場</a:t>
              </a:r>
            </a:p>
            <a:p>
              <a:pPr lvl="4"/>
              <a:r>
                <a:rPr kumimoji="1" lang="ja-JP" altLang="en-US" sz="1600" dirty="0">
                  <a:solidFill>
                    <a:schemeClr val="tx1"/>
                  </a:solidFill>
                  <a:latin typeface="+mn-ea"/>
                </a:rPr>
                <a:t>部活動指導員</a:t>
              </a:r>
              <a:r>
                <a:rPr kumimoji="1" lang="ja-JP" altLang="en-US" sz="1600" dirty="0" smtClean="0">
                  <a:solidFill>
                    <a:schemeClr val="tx1"/>
                  </a:solidFill>
                  <a:latin typeface="+mn-ea"/>
                </a:rPr>
                <a:t>等</a:t>
              </a:r>
              <a:r>
                <a:rPr kumimoji="1" lang="en-US" altLang="ja-JP" sz="1600" dirty="0" smtClean="0">
                  <a:solidFill>
                    <a:schemeClr val="tx1"/>
                  </a:solidFill>
                  <a:latin typeface="+mn-ea"/>
                </a:rPr>
                <a:t>250</a:t>
              </a:r>
              <a:r>
                <a:rPr kumimoji="1" lang="ja-JP" altLang="en-US" sz="1600" dirty="0" smtClean="0">
                  <a:solidFill>
                    <a:schemeClr val="tx1"/>
                  </a:solidFill>
                  <a:latin typeface="+mn-ea"/>
                </a:rPr>
                <a:t>人</a:t>
              </a:r>
              <a:r>
                <a:rPr kumimoji="1" lang="ja-JP" altLang="en-US" sz="1600" dirty="0" smtClean="0">
                  <a:solidFill>
                    <a:schemeClr val="tx1"/>
                  </a:solidFill>
                  <a:latin typeface="+mn-ea"/>
                </a:rPr>
                <a:t>程度の増員が</a:t>
              </a:r>
              <a:r>
                <a:rPr kumimoji="1" lang="ja-JP" altLang="en-US" sz="1600" dirty="0">
                  <a:solidFill>
                    <a:schemeClr val="tx1"/>
                  </a:solidFill>
                  <a:latin typeface="+mn-ea"/>
                </a:rPr>
                <a:t>必要</a:t>
              </a:r>
            </a:p>
          </p:txBody>
        </p:sp>
        <p:sp>
          <p:nvSpPr>
            <p:cNvPr id="51" name="正方形/長方形 50"/>
            <p:cNvSpPr/>
            <p:nvPr/>
          </p:nvSpPr>
          <p:spPr>
            <a:xfrm>
              <a:off x="482747" y="5211171"/>
              <a:ext cx="936543" cy="622300"/>
            </a:xfrm>
            <a:prstGeom prst="rect">
              <a:avLst/>
            </a:prstGeom>
            <a:solidFill>
              <a:schemeClr val="accent1">
                <a:lumMod val="60000"/>
                <a:lumOff val="4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ステージ３</a:t>
              </a:r>
            </a:p>
          </p:txBody>
        </p:sp>
      </p:grpSp>
      <p:sp>
        <p:nvSpPr>
          <p:cNvPr id="55" name="角丸四角形 54"/>
          <p:cNvSpPr/>
          <p:nvPr/>
        </p:nvSpPr>
        <p:spPr>
          <a:xfrm>
            <a:off x="6599924" y="1914393"/>
            <a:ext cx="2070587" cy="842024"/>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4"/>
            <a:endParaRPr kumimoji="1" lang="ja-JP" altLang="en-US" sz="1600" b="1" dirty="0">
              <a:solidFill>
                <a:schemeClr val="tx1"/>
              </a:solidFill>
              <a:latin typeface="+mn-ea"/>
            </a:endParaRPr>
          </a:p>
        </p:txBody>
      </p:sp>
      <p:sp>
        <p:nvSpPr>
          <p:cNvPr id="24" name="正方形/長方形 23"/>
          <p:cNvSpPr/>
          <p:nvPr/>
        </p:nvSpPr>
        <p:spPr>
          <a:xfrm>
            <a:off x="6541928" y="2027797"/>
            <a:ext cx="2193899" cy="646331"/>
          </a:xfrm>
          <a:prstGeom prst="rect">
            <a:avLst/>
          </a:prstGeom>
        </p:spPr>
        <p:txBody>
          <a:bodyPr wrap="square">
            <a:spAutoFit/>
          </a:bodyPr>
          <a:lstStyle/>
          <a:p>
            <a:pPr algn="ctr"/>
            <a:r>
              <a:rPr kumimoji="1" lang="ja-JP" altLang="en-US" b="1" dirty="0">
                <a:latin typeface="Meiryo UI" panose="020B0604030504040204" pitchFamily="50" charset="-128"/>
                <a:ea typeface="Meiryo UI" panose="020B0604030504040204" pitchFamily="50" charset="-128"/>
              </a:rPr>
              <a:t>合同チームによる</a:t>
            </a:r>
            <a:endParaRPr kumimoji="1" lang="en-US" altLang="ja-JP"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大会参加に向けて</a:t>
            </a:r>
            <a:endParaRPr lang="ja-JP" altLang="en-US" b="1"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7252963" y="2871450"/>
            <a:ext cx="851515" cy="2788208"/>
          </a:xfrm>
          <a:prstGeom prst="rect">
            <a:avLst/>
          </a:prstGeom>
          <a:noFill/>
        </p:spPr>
        <p:txBody>
          <a:bodyPr vert="eaVert" wrap="square" rtlCol="0">
            <a:spAutoFit/>
          </a:bodyPr>
          <a:lstStyle/>
          <a:p>
            <a:pPr>
              <a:lnSpc>
                <a:spcPts val="2600"/>
              </a:lnSpc>
            </a:pPr>
            <a:r>
              <a:rPr kumimoji="1" lang="ja-JP" altLang="en-US" sz="2000" b="1" dirty="0">
                <a:solidFill>
                  <a:schemeClr val="bg1"/>
                </a:solidFill>
              </a:rPr>
              <a:t>大会への参加要件等の制度改正を要望</a:t>
            </a:r>
          </a:p>
        </p:txBody>
      </p:sp>
      <p:sp>
        <p:nvSpPr>
          <p:cNvPr id="43" name="テキスト ボックス 42"/>
          <p:cNvSpPr txBox="1"/>
          <p:nvPr/>
        </p:nvSpPr>
        <p:spPr>
          <a:xfrm>
            <a:off x="717914" y="1003219"/>
            <a:ext cx="7952597" cy="7848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ts val="2700"/>
              </a:lnSpc>
            </a:pPr>
            <a:r>
              <a:rPr kumimoji="1" lang="ja-JP" altLang="en-US" sz="2000" dirty="0">
                <a:latin typeface="HG創英角ｺﾞｼｯｸUB" panose="020B0909000000000000" pitchFamily="49" charset="-128"/>
                <a:ea typeface="HG創英角ｺﾞｼｯｸUB" panose="020B0909000000000000" pitchFamily="49" charset="-128"/>
              </a:rPr>
              <a:t>まずは、令和５年度から「ステージ１」を実施</a:t>
            </a:r>
            <a:endParaRPr kumimoji="1" lang="en-US" altLang="ja-JP" sz="2000" dirty="0">
              <a:latin typeface="HG創英角ｺﾞｼｯｸUB" panose="020B0909000000000000" pitchFamily="49" charset="-128"/>
              <a:ea typeface="HG創英角ｺﾞｼｯｸUB" panose="020B0909000000000000" pitchFamily="49" charset="-128"/>
            </a:endParaRPr>
          </a:p>
          <a:p>
            <a:pPr>
              <a:lnSpc>
                <a:spcPts val="2700"/>
              </a:lnSpc>
            </a:pPr>
            <a:r>
              <a:rPr kumimoji="1" lang="ja-JP" altLang="en-US" sz="2000" dirty="0">
                <a:latin typeface="HG創英角ｺﾞｼｯｸUB" panose="020B0909000000000000" pitchFamily="49" charset="-128"/>
                <a:ea typeface="HG創英角ｺﾞｼｯｸUB" panose="020B0909000000000000" pitchFamily="49" charset="-128"/>
              </a:rPr>
              <a:t>その状況を踏まえ、順次「ステージ２」以降に移行</a:t>
            </a:r>
          </a:p>
        </p:txBody>
      </p:sp>
      <p:sp>
        <p:nvSpPr>
          <p:cNvPr id="31" name="正方形/長方形 30"/>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32" name="テキスト ボックス 31"/>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Tree>
    <p:extLst>
      <p:ext uri="{BB962C8B-B14F-4D97-AF65-F5344CB8AC3E}">
        <p14:creationId xmlns:p14="http://schemas.microsoft.com/office/powerpoint/2010/main" val="902829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府立高校における部活動の改革に</a:t>
            </a:r>
            <a:r>
              <a:rPr kumimoji="1" lang="ja-JP" altLang="en-US" sz="1600" b="1" dirty="0"/>
              <a:t>ついて</a:t>
            </a:r>
          </a:p>
        </p:txBody>
      </p:sp>
      <p:sp>
        <p:nvSpPr>
          <p:cNvPr id="5" name="テキスト ボックス 4"/>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
        <p:nvSpPr>
          <p:cNvPr id="6" name="スライド番号プレースホルダー 5">
            <a:extLst>
              <a:ext uri="{FF2B5EF4-FFF2-40B4-BE49-F238E27FC236}">
                <a16:creationId xmlns:a16="http://schemas.microsoft.com/office/drawing/2014/main" id="{32A5AC9B-6AF2-49DF-BED8-70020E23B2BC}"/>
              </a:ext>
            </a:extLst>
          </p:cNvPr>
          <p:cNvSpPr>
            <a:spLocks noGrp="1"/>
          </p:cNvSpPr>
          <p:nvPr>
            <p:ph type="sldNum" sz="quarter" idx="12"/>
          </p:nvPr>
        </p:nvSpPr>
        <p:spPr>
          <a:xfrm>
            <a:off x="7177278" y="6599562"/>
            <a:ext cx="2057400" cy="365125"/>
          </a:xfrm>
        </p:spPr>
        <p:txBody>
          <a:bodyPr/>
          <a:lstStyle/>
          <a:p>
            <a:r>
              <a:rPr kumimoji="1" lang="en-US" altLang="ja-JP" dirty="0" smtClean="0"/>
              <a:t>1</a:t>
            </a:r>
            <a:endParaRPr kumimoji="1" lang="ja-JP" altLang="en-US" dirty="0"/>
          </a:p>
        </p:txBody>
      </p:sp>
      <p:sp>
        <p:nvSpPr>
          <p:cNvPr id="13" name="正方形/長方形 12"/>
          <p:cNvSpPr/>
          <p:nvPr/>
        </p:nvSpPr>
        <p:spPr>
          <a:xfrm>
            <a:off x="197209" y="1055598"/>
            <a:ext cx="8767604" cy="2192625"/>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10651" y="525638"/>
            <a:ext cx="4161098" cy="338554"/>
          </a:xfrm>
          <a:prstGeom prst="rect">
            <a:avLst/>
          </a:prstGeom>
          <a:noFill/>
        </p:spPr>
        <p:txBody>
          <a:bodyPr wrap="square" rtlCol="0">
            <a:spAutoFit/>
          </a:bodyPr>
          <a:lstStyle/>
          <a:p>
            <a:r>
              <a:rPr kumimoji="1" lang="en-US" altLang="ja-JP" sz="1600" b="1" dirty="0"/>
              <a:t>1-1</a:t>
            </a:r>
            <a:r>
              <a:rPr kumimoji="1" lang="ja-JP" altLang="en-US" sz="1600" b="1" dirty="0" err="1"/>
              <a:t>．</a:t>
            </a:r>
            <a:r>
              <a:rPr kumimoji="1" lang="ja-JP" altLang="en-US" sz="1600" b="1" dirty="0"/>
              <a:t>部活動のあり方を検討するに至った背景</a:t>
            </a:r>
          </a:p>
        </p:txBody>
      </p:sp>
      <p:cxnSp>
        <p:nvCxnSpPr>
          <p:cNvPr id="15" name="直線コネクタ 14"/>
          <p:cNvCxnSpPr/>
          <p:nvPr/>
        </p:nvCxnSpPr>
        <p:spPr>
          <a:xfrm flipV="1">
            <a:off x="210857" y="828675"/>
            <a:ext cx="3903943" cy="11975"/>
          </a:xfrm>
          <a:prstGeom prst="line">
            <a:avLst/>
          </a:prstGeom>
        </p:spPr>
        <p:style>
          <a:lnRef idx="1">
            <a:schemeClr val="dk1"/>
          </a:lnRef>
          <a:fillRef idx="0">
            <a:schemeClr val="dk1"/>
          </a:fillRef>
          <a:effectRef idx="0">
            <a:schemeClr val="dk1"/>
          </a:effectRef>
          <a:fontRef idx="minor">
            <a:schemeClr val="tx1"/>
          </a:fontRef>
        </p:style>
      </p:cxnSp>
      <p:sp>
        <p:nvSpPr>
          <p:cNvPr id="16" name="テキスト ボックス 15"/>
          <p:cNvSpPr txBox="1"/>
          <p:nvPr/>
        </p:nvSpPr>
        <p:spPr>
          <a:xfrm>
            <a:off x="210109" y="1248398"/>
            <a:ext cx="8933890" cy="1908215"/>
          </a:xfrm>
          <a:prstGeom prst="rect">
            <a:avLst/>
          </a:prstGeom>
          <a:noFill/>
        </p:spPr>
        <p:txBody>
          <a:bodyPr wrap="square" rtlCol="0">
            <a:spAutoFit/>
          </a:bodyPr>
          <a:lstStyle/>
          <a:p>
            <a:r>
              <a:rPr kumimoji="1" lang="ja-JP" altLang="en-US" sz="1600" dirty="0"/>
              <a:t>◆　</a:t>
            </a:r>
            <a:r>
              <a:rPr kumimoji="1" lang="ja-JP" altLang="en-US" sz="1400" dirty="0"/>
              <a:t>生徒の自主的、自発的な参加により行われる「部活動」については、スポーツや文化、科学等に親しませ、学習</a:t>
            </a:r>
            <a:endParaRPr kumimoji="1" lang="en-US" altLang="ja-JP" sz="1400" dirty="0"/>
          </a:p>
          <a:p>
            <a:r>
              <a:rPr kumimoji="1" lang="ja-JP" altLang="en-US" sz="1400" dirty="0"/>
              <a:t>　　　意欲の向上や責任感、連帯感の涵養等、学校教育が目指す資質・能力の育成に資するもの</a:t>
            </a:r>
            <a:r>
              <a:rPr kumimoji="1" lang="ja-JP" altLang="en-US" sz="1600" dirty="0"/>
              <a:t>　　　　　　　　　　　　　　　　　　　　　　　　　　　　　　　　　　　　　　　　　</a:t>
            </a:r>
            <a:endParaRPr kumimoji="1" lang="en-US" altLang="ja-JP" sz="1600" dirty="0"/>
          </a:p>
          <a:p>
            <a:r>
              <a:rPr kumimoji="1" lang="ja-JP" altLang="en-US" sz="1600" dirty="0"/>
              <a:t>　　　　　　　　　　　　　　　　　　　　　　　　　　　　　　　　　　　　　　　　　　　</a:t>
            </a:r>
            <a:r>
              <a:rPr kumimoji="1" lang="ja-JP" altLang="en-US" sz="1200" dirty="0"/>
              <a:t>（高等学校学習指導要領　</a:t>
            </a:r>
            <a:r>
              <a:rPr kumimoji="1" lang="en-US" altLang="ja-JP" sz="1200" dirty="0"/>
              <a:t>H29</a:t>
            </a:r>
            <a:r>
              <a:rPr kumimoji="1" lang="ja-JP" altLang="en-US" sz="1200" dirty="0"/>
              <a:t>改定）</a:t>
            </a:r>
            <a:endParaRPr kumimoji="1" lang="en-US" altLang="ja-JP" sz="1200" dirty="0"/>
          </a:p>
          <a:p>
            <a:endParaRPr kumimoji="1" lang="en-US" altLang="ja-JP" sz="400" dirty="0"/>
          </a:p>
          <a:p>
            <a:r>
              <a:rPr kumimoji="1" lang="ja-JP" altLang="en-US" sz="1600" dirty="0"/>
              <a:t>◆　</a:t>
            </a:r>
            <a:r>
              <a:rPr kumimoji="1" lang="ja-JP" altLang="en-US" sz="1400" dirty="0"/>
              <a:t>「部活動」は、体力や技能の向上を図る目的以外にも、異年齢との交流の中で、生徒同士や生徒と教師等との</a:t>
            </a:r>
            <a:endParaRPr kumimoji="1" lang="en-US" altLang="ja-JP" sz="1400" dirty="0"/>
          </a:p>
          <a:p>
            <a:r>
              <a:rPr kumimoji="1" lang="ja-JP" altLang="en-US" sz="1400" dirty="0"/>
              <a:t>　　　好ましい人間関係の構築を図ったり、学習意欲の向上や自己肯定感、責任感、連帯感の涵養に資する</a:t>
            </a:r>
            <a:endParaRPr kumimoji="1" lang="en-US" altLang="ja-JP" sz="1400" dirty="0"/>
          </a:p>
          <a:p>
            <a:r>
              <a:rPr kumimoji="1" lang="ja-JP" altLang="en-US" sz="1400" dirty="0"/>
              <a:t>　　　　　　　　　　　　　　　　　　　　　　　　　　　　　　　　　　　　　　　　　　　　　　　　　　　　　　</a:t>
            </a:r>
            <a:r>
              <a:rPr kumimoji="1" lang="ja-JP" altLang="en-US" sz="1200" dirty="0"/>
              <a:t>（スポーツ庁ガイドライン　</a:t>
            </a:r>
            <a:r>
              <a:rPr kumimoji="1" lang="en-US" altLang="ja-JP" sz="1200" dirty="0"/>
              <a:t>H30</a:t>
            </a:r>
            <a:r>
              <a:rPr kumimoji="1" lang="ja-JP" altLang="en-US" sz="1200" dirty="0"/>
              <a:t>）</a:t>
            </a:r>
            <a:endParaRPr kumimoji="1" lang="en-US" altLang="ja-JP" sz="1200" dirty="0"/>
          </a:p>
          <a:p>
            <a:endParaRPr kumimoji="1" lang="en-US" altLang="ja-JP" sz="400" dirty="0"/>
          </a:p>
          <a:p>
            <a:r>
              <a:rPr kumimoji="1" lang="ja-JP" altLang="en-US" sz="1600" dirty="0"/>
              <a:t>▶　「</a:t>
            </a:r>
            <a:r>
              <a:rPr kumimoji="1" lang="ja-JP" altLang="en-US" sz="1600" b="1" u="sng" dirty="0"/>
              <a:t>部活動」は、人と人との交流を通じた生徒の多様な「学びの場」として、教育的意義が大きい活動</a:t>
            </a:r>
            <a:endParaRPr kumimoji="1" lang="en-US" altLang="ja-JP" sz="1600" b="1" dirty="0"/>
          </a:p>
        </p:txBody>
      </p:sp>
      <p:sp>
        <p:nvSpPr>
          <p:cNvPr id="22" name="角丸四角形 21"/>
          <p:cNvSpPr/>
          <p:nvPr/>
        </p:nvSpPr>
        <p:spPr>
          <a:xfrm>
            <a:off x="301010" y="888644"/>
            <a:ext cx="1541438" cy="345507"/>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部活動の意義</a:t>
            </a:r>
          </a:p>
        </p:txBody>
      </p:sp>
      <p:sp>
        <p:nvSpPr>
          <p:cNvPr id="27" name="正方形/長方形 26"/>
          <p:cNvSpPr/>
          <p:nvPr/>
        </p:nvSpPr>
        <p:spPr>
          <a:xfrm>
            <a:off x="197209" y="3491407"/>
            <a:ext cx="8753956" cy="2920904"/>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41685" y="4102162"/>
            <a:ext cx="5232369" cy="1977464"/>
          </a:xfrm>
          <a:prstGeom prst="rect">
            <a:avLst/>
          </a:prstGeom>
          <a:noFill/>
        </p:spPr>
        <p:txBody>
          <a:bodyPr wrap="square" rtlCol="0">
            <a:spAutoFit/>
          </a:bodyPr>
          <a:lstStyle/>
          <a:p>
            <a:pPr>
              <a:lnSpc>
                <a:spcPts val="2100"/>
              </a:lnSpc>
            </a:pPr>
            <a:r>
              <a:rPr kumimoji="1" lang="ja-JP" altLang="en-US" sz="1600" dirty="0"/>
              <a:t>◆　</a:t>
            </a:r>
            <a:r>
              <a:rPr kumimoji="1" lang="ja-JP" altLang="en-US" sz="1400" dirty="0"/>
              <a:t>少子化の影響による生徒数の減少に伴い、部活動に加入する</a:t>
            </a:r>
            <a:endParaRPr kumimoji="1" lang="en-US" altLang="ja-JP" sz="1400" dirty="0"/>
          </a:p>
          <a:p>
            <a:pPr>
              <a:lnSpc>
                <a:spcPts val="2100"/>
              </a:lnSpc>
            </a:pPr>
            <a:r>
              <a:rPr kumimoji="1" lang="ja-JP" altLang="en-US" sz="1400" dirty="0"/>
              <a:t>　　　生徒が減少</a:t>
            </a:r>
            <a:endParaRPr kumimoji="1" lang="en-US" altLang="ja-JP" sz="1400" dirty="0"/>
          </a:p>
          <a:p>
            <a:pPr>
              <a:lnSpc>
                <a:spcPts val="2100"/>
              </a:lnSpc>
            </a:pPr>
            <a:endParaRPr kumimoji="1" lang="en-US" altLang="ja-JP" sz="400" dirty="0"/>
          </a:p>
          <a:p>
            <a:pPr>
              <a:lnSpc>
                <a:spcPts val="2100"/>
              </a:lnSpc>
            </a:pPr>
            <a:r>
              <a:rPr kumimoji="1" lang="ja-JP" altLang="en-US" sz="1600" dirty="0"/>
              <a:t>◆　</a:t>
            </a:r>
            <a:r>
              <a:rPr kumimoji="1" lang="ja-JP" altLang="en-US" sz="1400" dirty="0"/>
              <a:t>このため、部員数が少ない部活が増加傾向（別紙参照）</a:t>
            </a:r>
            <a:endParaRPr kumimoji="1" lang="en-US" altLang="ja-JP" sz="1400" dirty="0"/>
          </a:p>
          <a:p>
            <a:pPr>
              <a:lnSpc>
                <a:spcPts val="2100"/>
              </a:lnSpc>
            </a:pPr>
            <a:r>
              <a:rPr kumimoji="1" lang="ja-JP" altLang="en-US" sz="1200" dirty="0">
                <a:latin typeface="+mn-ea"/>
              </a:rPr>
              <a:t>　</a:t>
            </a:r>
            <a:endParaRPr kumimoji="1" lang="en-US" altLang="ja-JP" sz="400" dirty="0">
              <a:latin typeface="+mn-ea"/>
            </a:endParaRPr>
          </a:p>
          <a:p>
            <a:pPr>
              <a:lnSpc>
                <a:spcPts val="2100"/>
              </a:lnSpc>
            </a:pPr>
            <a:r>
              <a:rPr kumimoji="1" lang="ja-JP" altLang="en-US" sz="1600" dirty="0"/>
              <a:t>▶　</a:t>
            </a:r>
            <a:r>
              <a:rPr kumimoji="1" lang="ja-JP" altLang="en-US" sz="1600" u="sng" spc="-30" dirty="0"/>
              <a:t>このままでは、交流の機会が減少し、本来、部活動がもつ</a:t>
            </a:r>
            <a:endParaRPr kumimoji="1" lang="en-US" altLang="ja-JP" sz="1600" u="sng" spc="-30" dirty="0"/>
          </a:p>
          <a:p>
            <a:pPr>
              <a:lnSpc>
                <a:spcPts val="2100"/>
              </a:lnSpc>
            </a:pPr>
            <a:r>
              <a:rPr kumimoji="1" lang="ja-JP" altLang="en-US" sz="1600" dirty="0"/>
              <a:t>　　 </a:t>
            </a:r>
            <a:r>
              <a:rPr kumimoji="1" lang="ja-JP" altLang="en-US" sz="1600" b="1" u="sng" dirty="0"/>
              <a:t>教育的意義が損なわれる可能性</a:t>
            </a:r>
            <a:endParaRPr kumimoji="1" lang="en-US" altLang="ja-JP" sz="1600" b="1" dirty="0"/>
          </a:p>
        </p:txBody>
      </p:sp>
      <p:sp>
        <p:nvSpPr>
          <p:cNvPr id="29" name="テキスト ボックス 28"/>
          <p:cNvSpPr txBox="1"/>
          <p:nvPr/>
        </p:nvSpPr>
        <p:spPr>
          <a:xfrm>
            <a:off x="365641" y="3724910"/>
            <a:ext cx="2794210" cy="338554"/>
          </a:xfrm>
          <a:prstGeom prst="rect">
            <a:avLst/>
          </a:prstGeom>
          <a:noFill/>
        </p:spPr>
        <p:txBody>
          <a:bodyPr wrap="square" rtlCol="0">
            <a:spAutoFit/>
          </a:bodyPr>
          <a:lstStyle/>
          <a:p>
            <a:r>
              <a:rPr kumimoji="1" lang="ja-JP" altLang="en-US" sz="1600" b="1" dirty="0"/>
              <a:t>部活動に加入する生徒の減少</a:t>
            </a:r>
          </a:p>
        </p:txBody>
      </p:sp>
      <p:sp>
        <p:nvSpPr>
          <p:cNvPr id="21" name="角丸四角形 20"/>
          <p:cNvSpPr/>
          <p:nvPr/>
        </p:nvSpPr>
        <p:spPr>
          <a:xfrm>
            <a:off x="293475" y="3313813"/>
            <a:ext cx="2938543" cy="345507"/>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府立高校における部活動の現状</a:t>
            </a:r>
          </a:p>
        </p:txBody>
      </p:sp>
      <p:sp>
        <p:nvSpPr>
          <p:cNvPr id="30" name="テキスト ボックス 29"/>
          <p:cNvSpPr txBox="1"/>
          <p:nvPr/>
        </p:nvSpPr>
        <p:spPr>
          <a:xfrm>
            <a:off x="5575651" y="3681264"/>
            <a:ext cx="3477110" cy="260137"/>
          </a:xfrm>
          <a:prstGeom prst="rect">
            <a:avLst/>
          </a:prstGeom>
          <a:noFill/>
        </p:spPr>
        <p:txBody>
          <a:bodyPr wrap="square" rtlCol="0">
            <a:spAutoFit/>
          </a:bodyPr>
          <a:lstStyle/>
          <a:p>
            <a:r>
              <a:rPr kumimoji="1" lang="ja-JP" altLang="en-US" sz="1050" b="1" dirty="0"/>
              <a:t>「府立高校において部活動に加入する生徒数の経年変化」</a:t>
            </a:r>
            <a:endParaRPr kumimoji="1" lang="en-US" altLang="ja-JP" sz="1050" b="1" dirty="0"/>
          </a:p>
        </p:txBody>
      </p:sp>
      <p:sp>
        <p:nvSpPr>
          <p:cNvPr id="32" name="正方形/長方形 31">
            <a:extLst>
              <a:ext uri="{FF2B5EF4-FFF2-40B4-BE49-F238E27FC236}">
                <a16:creationId xmlns:a16="http://schemas.microsoft.com/office/drawing/2014/main" id="{41DA577F-B963-8D86-2E1B-69E67AB1E53C}"/>
              </a:ext>
            </a:extLst>
          </p:cNvPr>
          <p:cNvSpPr/>
          <p:nvPr/>
        </p:nvSpPr>
        <p:spPr>
          <a:xfrm>
            <a:off x="195022" y="6467116"/>
            <a:ext cx="8753956" cy="359376"/>
          </a:xfrm>
          <a:prstGeom prst="rect">
            <a:avLst/>
          </a:prstGeom>
          <a:solidFill>
            <a:schemeClr val="accent2">
              <a:lumMod val="40000"/>
              <a:lumOff val="60000"/>
            </a:schemeClr>
          </a:solidFill>
          <a:ln w="38100" cmpd="sng"/>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a:t>▶府立高校における「部活動のあり方」</a:t>
            </a:r>
            <a:r>
              <a:rPr kumimoji="1" lang="ja-JP" altLang="en-US" sz="1600" dirty="0" smtClean="0"/>
              <a:t>を見直す</a:t>
            </a:r>
            <a:r>
              <a:rPr kumimoji="1" lang="ja-JP" altLang="en-US" sz="1600" dirty="0"/>
              <a:t>ことにより、生徒の多様な「学びの場」を確保する</a:t>
            </a:r>
          </a:p>
        </p:txBody>
      </p:sp>
      <p:graphicFrame>
        <p:nvGraphicFramePr>
          <p:cNvPr id="24" name="グラフ 23"/>
          <p:cNvGraphicFramePr>
            <a:graphicFrameLocks/>
          </p:cNvGraphicFramePr>
          <p:nvPr>
            <p:extLst>
              <p:ext uri="{D42A27DB-BD31-4B8C-83A1-F6EECF244321}">
                <p14:modId xmlns:p14="http://schemas.microsoft.com/office/powerpoint/2010/main" val="3213313514"/>
              </p:ext>
            </p:extLst>
          </p:nvPr>
        </p:nvGraphicFramePr>
        <p:xfrm>
          <a:off x="5154967" y="3914105"/>
          <a:ext cx="3600000" cy="212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正方形/長方形 1"/>
          <p:cNvSpPr/>
          <p:nvPr/>
        </p:nvSpPr>
        <p:spPr>
          <a:xfrm>
            <a:off x="7721408" y="5217787"/>
            <a:ext cx="1353712" cy="4263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tx1"/>
                </a:solidFill>
              </a:rPr>
              <a:t>H27</a:t>
            </a:r>
            <a:r>
              <a:rPr kumimoji="1" lang="ja-JP" altLang="en-US" sz="1000" dirty="0">
                <a:solidFill>
                  <a:schemeClr val="tx1"/>
                </a:solidFill>
              </a:rPr>
              <a:t>と比較して</a:t>
            </a:r>
            <a:r>
              <a:rPr kumimoji="1" lang="en-US" altLang="ja-JP" sz="1000" b="1" dirty="0">
                <a:solidFill>
                  <a:schemeClr val="tx1"/>
                </a:solidFill>
              </a:rPr>
              <a:t>18.5%</a:t>
            </a:r>
            <a:r>
              <a:rPr kumimoji="1" lang="ja-JP" altLang="en-US" sz="1000" b="1" dirty="0">
                <a:solidFill>
                  <a:schemeClr val="tx1"/>
                </a:solidFill>
              </a:rPr>
              <a:t>減</a:t>
            </a:r>
          </a:p>
        </p:txBody>
      </p:sp>
    </p:spTree>
    <p:extLst>
      <p:ext uri="{BB962C8B-B14F-4D97-AF65-F5344CB8AC3E}">
        <p14:creationId xmlns:p14="http://schemas.microsoft.com/office/powerpoint/2010/main" val="54095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グループ化 29"/>
          <p:cNvGrpSpPr/>
          <p:nvPr/>
        </p:nvGrpSpPr>
        <p:grpSpPr>
          <a:xfrm>
            <a:off x="40693" y="5005867"/>
            <a:ext cx="9035066" cy="1688356"/>
            <a:chOff x="40693" y="911182"/>
            <a:chExt cx="9035066" cy="1688356"/>
          </a:xfrm>
        </p:grpSpPr>
        <p:sp>
          <p:nvSpPr>
            <p:cNvPr id="31" name="正方形/長方形 30"/>
            <p:cNvSpPr/>
            <p:nvPr/>
          </p:nvSpPr>
          <p:spPr>
            <a:xfrm>
              <a:off x="40693" y="1127111"/>
              <a:ext cx="9035066" cy="14724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95020" y="911182"/>
              <a:ext cx="3244215"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t>一定規模のある部活動の割合</a:t>
              </a:r>
              <a:endParaRPr kumimoji="1" lang="ja-JP" altLang="en-US" sz="1600" dirty="0"/>
            </a:p>
          </p:txBody>
        </p:sp>
      </p:grpSp>
      <p:grpSp>
        <p:nvGrpSpPr>
          <p:cNvPr id="15" name="グループ化 14"/>
          <p:cNvGrpSpPr/>
          <p:nvPr/>
        </p:nvGrpSpPr>
        <p:grpSpPr>
          <a:xfrm>
            <a:off x="40693" y="829294"/>
            <a:ext cx="9035066" cy="4116766"/>
            <a:chOff x="40693" y="829294"/>
            <a:chExt cx="9035066" cy="4116766"/>
          </a:xfrm>
        </p:grpSpPr>
        <p:sp>
          <p:nvSpPr>
            <p:cNvPr id="12" name="正方形/長方形 11"/>
            <p:cNvSpPr/>
            <p:nvPr/>
          </p:nvSpPr>
          <p:spPr>
            <a:xfrm>
              <a:off x="40693" y="1017732"/>
              <a:ext cx="9035066" cy="3928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95021" y="829294"/>
              <a:ext cx="3244215"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t>小規模化している部活動の割合</a:t>
              </a:r>
              <a:endParaRPr kumimoji="1" lang="ja-JP" altLang="en-US" sz="1600" dirty="0"/>
            </a:p>
          </p:txBody>
        </p:sp>
      </p:grpSp>
      <p:sp>
        <p:nvSpPr>
          <p:cNvPr id="2" name="スライド番号プレースホルダー 1"/>
          <p:cNvSpPr>
            <a:spLocks noGrp="1"/>
          </p:cNvSpPr>
          <p:nvPr>
            <p:ph type="sldNum" sz="quarter" idx="12"/>
          </p:nvPr>
        </p:nvSpPr>
        <p:spPr>
          <a:xfrm>
            <a:off x="7171141" y="6596247"/>
            <a:ext cx="2057400" cy="365125"/>
          </a:xfrm>
        </p:spPr>
        <p:txBody>
          <a:bodyPr/>
          <a:lstStyle/>
          <a:p>
            <a:r>
              <a:rPr kumimoji="1" lang="en-US" altLang="ja-JP" dirty="0" smtClean="0"/>
              <a:t>2</a:t>
            </a:r>
            <a:endParaRPr kumimoji="1" lang="ja-JP" altLang="en-US" dirty="0"/>
          </a:p>
        </p:txBody>
      </p:sp>
      <p:sp>
        <p:nvSpPr>
          <p:cNvPr id="3" name="正方形/長方形 2"/>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4" name="テキスト ボックス 3"/>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
        <p:nvSpPr>
          <p:cNvPr id="5" name="テキスト ボックス 4"/>
          <p:cNvSpPr txBox="1"/>
          <p:nvPr/>
        </p:nvSpPr>
        <p:spPr>
          <a:xfrm>
            <a:off x="108933" y="454062"/>
            <a:ext cx="5364767" cy="338554"/>
          </a:xfrm>
          <a:prstGeom prst="rect">
            <a:avLst/>
          </a:prstGeom>
          <a:noFill/>
        </p:spPr>
        <p:txBody>
          <a:bodyPr wrap="square" rtlCol="0">
            <a:spAutoFit/>
          </a:bodyPr>
          <a:lstStyle/>
          <a:p>
            <a:r>
              <a:rPr kumimoji="1" lang="en-US" altLang="ja-JP" sz="1600" b="1" dirty="0"/>
              <a:t>【</a:t>
            </a:r>
            <a:r>
              <a:rPr kumimoji="1" lang="ja-JP" altLang="en-US" sz="1600" b="1" dirty="0"/>
              <a:t>参考</a:t>
            </a:r>
            <a:r>
              <a:rPr kumimoji="1" lang="en-US" altLang="ja-JP" sz="1600" b="1" dirty="0"/>
              <a:t>】</a:t>
            </a:r>
            <a:r>
              <a:rPr kumimoji="1" lang="ja-JP" altLang="en-US" sz="1600" b="1" dirty="0"/>
              <a:t>府立高校における部活動の活動状況（Ｒ４）</a:t>
            </a:r>
          </a:p>
        </p:txBody>
      </p:sp>
      <p:grpSp>
        <p:nvGrpSpPr>
          <p:cNvPr id="43" name="グループ化 42"/>
          <p:cNvGrpSpPr/>
          <p:nvPr/>
        </p:nvGrpSpPr>
        <p:grpSpPr>
          <a:xfrm>
            <a:off x="210784" y="1277678"/>
            <a:ext cx="8728495" cy="1088897"/>
            <a:chOff x="101600" y="991070"/>
            <a:chExt cx="8728495" cy="1088897"/>
          </a:xfrm>
        </p:grpSpPr>
        <p:grpSp>
          <p:nvGrpSpPr>
            <p:cNvPr id="39" name="グループ化 38"/>
            <p:cNvGrpSpPr/>
            <p:nvPr/>
          </p:nvGrpSpPr>
          <p:grpSpPr>
            <a:xfrm>
              <a:off x="101600" y="991070"/>
              <a:ext cx="8644772" cy="1088897"/>
              <a:chOff x="101600" y="991070"/>
              <a:chExt cx="8644772" cy="1088897"/>
            </a:xfrm>
          </p:grpSpPr>
          <p:sp>
            <p:nvSpPr>
              <p:cNvPr id="6" name="正方形/長方形 5"/>
              <p:cNvSpPr/>
              <p:nvPr/>
            </p:nvSpPr>
            <p:spPr>
              <a:xfrm>
                <a:off x="101600" y="1107967"/>
                <a:ext cx="8644772" cy="972000"/>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76909" y="991070"/>
                <a:ext cx="4063987" cy="324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r>
                  <a:rPr kumimoji="1" lang="ja-JP" altLang="en-US" sz="1600" dirty="0">
                    <a:latin typeface="+mn-ea"/>
                  </a:rPr>
                  <a:t>単独では試合人数を</a:t>
                </a:r>
                <a:r>
                  <a:rPr kumimoji="1" lang="ja-JP" altLang="en-US" sz="1600" dirty="0" smtClean="0">
                    <a:latin typeface="+mn-ea"/>
                  </a:rPr>
                  <a:t>満たさない</a:t>
                </a:r>
                <a:r>
                  <a:rPr kumimoji="1" lang="ja-JP" altLang="en-US" sz="1600" dirty="0">
                    <a:latin typeface="+mn-ea"/>
                  </a:rPr>
                  <a:t>部活動</a:t>
                </a:r>
                <a:endParaRPr kumimoji="1" lang="en-US" altLang="ja-JP" sz="1600" dirty="0">
                  <a:latin typeface="+mn-ea"/>
                </a:endParaRPr>
              </a:p>
            </p:txBody>
          </p:sp>
        </p:grpSp>
        <p:sp>
          <p:nvSpPr>
            <p:cNvPr id="9" name="正方形/長方形 8"/>
            <p:cNvSpPr/>
            <p:nvPr/>
          </p:nvSpPr>
          <p:spPr>
            <a:xfrm>
              <a:off x="111797" y="1300064"/>
              <a:ext cx="8718298" cy="707886"/>
            </a:xfrm>
            <a:prstGeom prst="rect">
              <a:avLst/>
            </a:prstGeom>
          </p:spPr>
          <p:txBody>
            <a:bodyPr wrap="square">
              <a:spAutoFit/>
            </a:bodyPr>
            <a:lstStyle/>
            <a:p>
              <a:pPr marL="180000">
                <a:lnSpc>
                  <a:spcPts val="2400"/>
                </a:lnSpc>
              </a:pPr>
              <a:r>
                <a:rPr kumimoji="1" lang="ja-JP" altLang="en-US" spc="-70" dirty="0">
                  <a:latin typeface="+mn-ea"/>
                </a:rPr>
                <a:t>▶</a:t>
              </a:r>
              <a:r>
                <a:rPr kumimoji="1" lang="ja-JP" altLang="en-US" sz="1600" spc="-70" dirty="0">
                  <a:latin typeface="+mn-ea"/>
                </a:rPr>
                <a:t>ラグビー部　</a:t>
              </a:r>
              <a:r>
                <a:rPr kumimoji="1" lang="en-US" altLang="ja-JP" sz="1600" spc="-70" dirty="0">
                  <a:latin typeface="+mn-ea"/>
                </a:rPr>
                <a:t>69.0</a:t>
              </a:r>
              <a:r>
                <a:rPr kumimoji="1" lang="ja-JP" altLang="en-US" sz="1600" spc="-70" dirty="0">
                  <a:latin typeface="+mn-ea"/>
                </a:rPr>
                <a:t>％、女子ソフトボール部　</a:t>
              </a:r>
              <a:r>
                <a:rPr kumimoji="1" lang="en-US" altLang="ja-JP" sz="1600" spc="-70" dirty="0">
                  <a:latin typeface="+mn-ea"/>
                </a:rPr>
                <a:t>53.4</a:t>
              </a:r>
              <a:r>
                <a:rPr kumimoji="1" lang="ja-JP" altLang="en-US" sz="1600" spc="-70" dirty="0">
                  <a:latin typeface="+mn-ea"/>
                </a:rPr>
                <a:t>％、女子ハンドボール部　</a:t>
              </a:r>
              <a:r>
                <a:rPr kumimoji="1" lang="en-US" altLang="ja-JP" sz="1600" spc="-70" dirty="0">
                  <a:latin typeface="+mn-ea"/>
                </a:rPr>
                <a:t>29.8</a:t>
              </a:r>
              <a:r>
                <a:rPr kumimoji="1" lang="en-US" altLang="ja-JP" sz="1600" spc="-70" dirty="0" smtClean="0">
                  <a:latin typeface="+mn-ea"/>
                </a:rPr>
                <a:t>%</a:t>
              </a:r>
              <a:r>
                <a:rPr kumimoji="1" lang="ja-JP" altLang="en-US" sz="1600" spc="-70" dirty="0" err="1">
                  <a:latin typeface="+mn-ea"/>
                </a:rPr>
                <a:t>、</a:t>
              </a:r>
              <a:r>
                <a:rPr kumimoji="1" lang="ja-JP" altLang="en-US" sz="1600" spc="-70" dirty="0" smtClean="0">
                  <a:latin typeface="+mn-ea"/>
                </a:rPr>
                <a:t>サッカー部</a:t>
              </a:r>
              <a:r>
                <a:rPr kumimoji="1" lang="ja-JP" altLang="en-US" sz="1600" spc="-70" dirty="0">
                  <a:latin typeface="+mn-ea"/>
                </a:rPr>
                <a:t>　</a:t>
              </a:r>
              <a:r>
                <a:rPr kumimoji="1" lang="en-US" altLang="ja-JP" sz="1600" spc="-70" dirty="0">
                  <a:latin typeface="+mn-ea"/>
                </a:rPr>
                <a:t>18.4%</a:t>
              </a:r>
              <a:r>
                <a:rPr kumimoji="1" lang="ja-JP" altLang="en-US" sz="1600" spc="-70" dirty="0" err="1" smtClean="0">
                  <a:latin typeface="+mn-ea"/>
                </a:rPr>
                <a:t>、</a:t>
              </a:r>
              <a:endParaRPr kumimoji="1" lang="en-US" altLang="ja-JP" sz="1600" spc="-70" dirty="0" smtClean="0">
                <a:latin typeface="+mn-ea"/>
              </a:endParaRPr>
            </a:p>
            <a:p>
              <a:pPr marL="396000">
                <a:lnSpc>
                  <a:spcPts val="2400"/>
                </a:lnSpc>
              </a:pPr>
              <a:r>
                <a:rPr kumimoji="1" lang="ja-JP" altLang="en-US" sz="1600" spc="-70" dirty="0" smtClean="0">
                  <a:latin typeface="+mn-ea"/>
                </a:rPr>
                <a:t>硬式</a:t>
              </a:r>
              <a:r>
                <a:rPr kumimoji="1" lang="ja-JP" altLang="en-US" sz="1600" spc="-70" dirty="0">
                  <a:latin typeface="+mn-ea"/>
                </a:rPr>
                <a:t>野球部　</a:t>
              </a:r>
              <a:r>
                <a:rPr kumimoji="1" lang="en-US" altLang="ja-JP" sz="1600" spc="-70" dirty="0">
                  <a:latin typeface="+mn-ea"/>
                </a:rPr>
                <a:t>16.5</a:t>
              </a:r>
              <a:r>
                <a:rPr kumimoji="1" lang="ja-JP" altLang="en-US" sz="1600" spc="-70" dirty="0">
                  <a:latin typeface="+mn-ea"/>
                </a:rPr>
                <a:t>％</a:t>
              </a:r>
              <a:r>
                <a:rPr kumimoji="1" lang="ja-JP" altLang="en-US" sz="1600" spc="-70" dirty="0" smtClean="0">
                  <a:latin typeface="+mn-ea"/>
                </a:rPr>
                <a:t>、男子ハンドボール　</a:t>
              </a:r>
              <a:r>
                <a:rPr kumimoji="1" lang="en-US" altLang="ja-JP" sz="1600" spc="-70" dirty="0" smtClean="0">
                  <a:latin typeface="+mn-ea"/>
                </a:rPr>
                <a:t>15.7%</a:t>
              </a:r>
              <a:r>
                <a:rPr kumimoji="1" lang="ja-JP" altLang="en-US" sz="1600" spc="-70" dirty="0" err="1" smtClean="0">
                  <a:latin typeface="+mn-ea"/>
                </a:rPr>
                <a:t>、</a:t>
              </a:r>
              <a:r>
                <a:rPr kumimoji="1" lang="ja-JP" altLang="en-US" sz="1600" spc="-70" dirty="0" smtClean="0">
                  <a:latin typeface="+mn-ea"/>
                </a:rPr>
                <a:t>女子バスケットボール</a:t>
              </a:r>
              <a:r>
                <a:rPr kumimoji="1" lang="ja-JP" altLang="en-US" sz="1600" spc="-70" dirty="0">
                  <a:latin typeface="+mn-ea"/>
                </a:rPr>
                <a:t>　</a:t>
              </a:r>
              <a:r>
                <a:rPr kumimoji="1" lang="en-US" altLang="ja-JP" sz="1600" spc="-70" dirty="0" smtClean="0">
                  <a:latin typeface="+mn-ea"/>
                </a:rPr>
                <a:t>15.0%</a:t>
              </a:r>
            </a:p>
          </p:txBody>
        </p:sp>
      </p:grpSp>
      <p:grpSp>
        <p:nvGrpSpPr>
          <p:cNvPr id="45" name="グループ化 44"/>
          <p:cNvGrpSpPr/>
          <p:nvPr/>
        </p:nvGrpSpPr>
        <p:grpSpPr>
          <a:xfrm>
            <a:off x="210784" y="3707268"/>
            <a:ext cx="8644772" cy="1103811"/>
            <a:chOff x="101600" y="3889294"/>
            <a:chExt cx="8644772" cy="1103811"/>
          </a:xfrm>
        </p:grpSpPr>
        <p:grpSp>
          <p:nvGrpSpPr>
            <p:cNvPr id="41" name="グループ化 40"/>
            <p:cNvGrpSpPr/>
            <p:nvPr/>
          </p:nvGrpSpPr>
          <p:grpSpPr>
            <a:xfrm>
              <a:off x="101600" y="3889294"/>
              <a:ext cx="8644772" cy="1103811"/>
              <a:chOff x="101600" y="3889294"/>
              <a:chExt cx="8644772" cy="1103811"/>
            </a:xfrm>
          </p:grpSpPr>
          <p:sp>
            <p:nvSpPr>
              <p:cNvPr id="13" name="正方形/長方形 12"/>
              <p:cNvSpPr/>
              <p:nvPr/>
            </p:nvSpPr>
            <p:spPr>
              <a:xfrm>
                <a:off x="101600" y="4021105"/>
                <a:ext cx="8644772" cy="972000"/>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276909" y="3889294"/>
                <a:ext cx="4063987" cy="324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r>
                  <a:rPr kumimoji="1" lang="ja-JP" altLang="en-US" sz="1600" dirty="0">
                    <a:latin typeface="+mn-ea"/>
                  </a:rPr>
                  <a:t>単独では試合形式の練習が</a:t>
                </a:r>
                <a:r>
                  <a:rPr kumimoji="1" lang="ja-JP" altLang="en-US" sz="1600" dirty="0" smtClean="0">
                    <a:latin typeface="+mn-ea"/>
                  </a:rPr>
                  <a:t>できない部活動</a:t>
                </a:r>
                <a:endParaRPr kumimoji="1" lang="en-US" altLang="ja-JP" sz="1600" dirty="0">
                  <a:latin typeface="+mn-ea"/>
                </a:endParaRPr>
              </a:p>
            </p:txBody>
          </p:sp>
        </p:grpSp>
        <p:sp>
          <p:nvSpPr>
            <p:cNvPr id="22" name="正方形/長方形 21"/>
            <p:cNvSpPr/>
            <p:nvPr/>
          </p:nvSpPr>
          <p:spPr>
            <a:xfrm>
              <a:off x="111796" y="4215893"/>
              <a:ext cx="8634575" cy="707886"/>
            </a:xfrm>
            <a:prstGeom prst="rect">
              <a:avLst/>
            </a:prstGeom>
          </p:spPr>
          <p:txBody>
            <a:bodyPr wrap="square">
              <a:spAutoFit/>
            </a:bodyPr>
            <a:lstStyle/>
            <a:p>
              <a:pPr marL="180000">
                <a:lnSpc>
                  <a:spcPts val="2400"/>
                </a:lnSpc>
              </a:pPr>
              <a:r>
                <a:rPr kumimoji="1" lang="ja-JP" altLang="en-US" sz="1600" spc="-70" dirty="0">
                  <a:latin typeface="+mn-ea"/>
                </a:rPr>
                <a:t>▶ラグビー部　</a:t>
              </a:r>
              <a:r>
                <a:rPr kumimoji="1" lang="en-US" altLang="ja-JP" sz="1600" spc="-70" dirty="0">
                  <a:latin typeface="+mn-ea"/>
                </a:rPr>
                <a:t>97.9%</a:t>
              </a:r>
              <a:r>
                <a:rPr kumimoji="1" lang="ja-JP" altLang="en-US" sz="1600" spc="-70" dirty="0" err="1">
                  <a:latin typeface="+mn-ea"/>
                </a:rPr>
                <a:t>、</a:t>
              </a:r>
              <a:r>
                <a:rPr kumimoji="1" lang="ja-JP" altLang="en-US" sz="1600" spc="-70" dirty="0">
                  <a:latin typeface="+mn-ea"/>
                </a:rPr>
                <a:t>女子ソフトボール部　</a:t>
              </a:r>
              <a:r>
                <a:rPr kumimoji="1" lang="en-US" altLang="ja-JP" sz="1600" spc="-70" dirty="0">
                  <a:latin typeface="+mn-ea"/>
                </a:rPr>
                <a:t>84.7%</a:t>
              </a:r>
              <a:r>
                <a:rPr kumimoji="1" lang="ja-JP" altLang="en-US" sz="1600" spc="-70" dirty="0" err="1" smtClean="0">
                  <a:latin typeface="+mn-ea"/>
                </a:rPr>
                <a:t>、</a:t>
              </a:r>
              <a:r>
                <a:rPr kumimoji="1" lang="ja-JP" altLang="en-US" sz="1600" spc="-70" dirty="0" smtClean="0">
                  <a:latin typeface="+mn-ea"/>
                </a:rPr>
                <a:t>女子ハンドボール部　</a:t>
              </a:r>
              <a:r>
                <a:rPr kumimoji="1" lang="en-US" altLang="ja-JP" sz="1600" spc="-70" dirty="0" smtClean="0">
                  <a:latin typeface="+mn-ea"/>
                </a:rPr>
                <a:t>48.9%</a:t>
              </a:r>
              <a:r>
                <a:rPr kumimoji="1" lang="ja-JP" altLang="en-US" sz="1600" spc="-70" dirty="0" err="1" smtClean="0">
                  <a:latin typeface="+mn-ea"/>
                </a:rPr>
                <a:t>、</a:t>
              </a:r>
              <a:r>
                <a:rPr kumimoji="1" lang="ja-JP" altLang="en-US" sz="1600" spc="-70" dirty="0" smtClean="0">
                  <a:latin typeface="+mn-ea"/>
                </a:rPr>
                <a:t>硬式野球　</a:t>
              </a:r>
              <a:r>
                <a:rPr kumimoji="1" lang="en-US" altLang="ja-JP" sz="1600" spc="-70" dirty="0" smtClean="0">
                  <a:latin typeface="+mn-ea"/>
                </a:rPr>
                <a:t>45.9%</a:t>
              </a:r>
              <a:r>
                <a:rPr kumimoji="1" lang="ja-JP" altLang="en-US" sz="1600" spc="-70" dirty="0" err="1" smtClean="0">
                  <a:latin typeface="+mn-ea"/>
                </a:rPr>
                <a:t>、</a:t>
              </a:r>
              <a:endParaRPr kumimoji="1" lang="en-US" altLang="ja-JP" sz="1600" spc="-70" dirty="0" smtClean="0">
                <a:latin typeface="+mn-ea"/>
              </a:endParaRPr>
            </a:p>
            <a:p>
              <a:pPr marL="360000">
                <a:lnSpc>
                  <a:spcPts val="2400"/>
                </a:lnSpc>
              </a:pPr>
              <a:r>
                <a:rPr kumimoji="1" lang="ja-JP" altLang="en-US" sz="1600" spc="-70" dirty="0" smtClean="0">
                  <a:latin typeface="+mn-ea"/>
                </a:rPr>
                <a:t>サッカー部</a:t>
              </a:r>
              <a:r>
                <a:rPr kumimoji="1" lang="ja-JP" altLang="en-US" sz="1600" spc="-70" dirty="0">
                  <a:latin typeface="+mn-ea"/>
                </a:rPr>
                <a:t>　</a:t>
              </a:r>
              <a:r>
                <a:rPr kumimoji="1" lang="en-US" altLang="ja-JP" sz="1600" spc="-70" dirty="0">
                  <a:latin typeface="+mn-ea"/>
                </a:rPr>
                <a:t>44.7</a:t>
              </a:r>
              <a:r>
                <a:rPr kumimoji="1" lang="en-US" altLang="ja-JP" sz="1600" spc="-70" dirty="0" smtClean="0">
                  <a:latin typeface="+mn-ea"/>
                </a:rPr>
                <a:t>%</a:t>
              </a:r>
              <a:r>
                <a:rPr kumimoji="1" lang="ja-JP" altLang="en-US" sz="1600" spc="-70" dirty="0" err="1">
                  <a:latin typeface="+mn-ea"/>
                </a:rPr>
                <a:t>、</a:t>
              </a:r>
              <a:r>
                <a:rPr kumimoji="1" lang="ja-JP" altLang="en-US" sz="1600" spc="-70" dirty="0" smtClean="0">
                  <a:latin typeface="+mn-ea"/>
                </a:rPr>
                <a:t>男子</a:t>
              </a:r>
              <a:r>
                <a:rPr kumimoji="1" lang="ja-JP" altLang="en-US" sz="1600" spc="-70" dirty="0">
                  <a:latin typeface="+mn-ea"/>
                </a:rPr>
                <a:t>ハンドボール部　</a:t>
              </a:r>
              <a:r>
                <a:rPr kumimoji="1" lang="en-US" altLang="ja-JP" sz="1600" spc="-70" dirty="0">
                  <a:latin typeface="+mn-ea"/>
                </a:rPr>
                <a:t>33.3%</a:t>
              </a:r>
              <a:r>
                <a:rPr kumimoji="1" lang="ja-JP" altLang="en-US" sz="1600" spc="-70" dirty="0" err="1">
                  <a:latin typeface="+mn-ea"/>
                </a:rPr>
                <a:t>、</a:t>
              </a:r>
              <a:r>
                <a:rPr kumimoji="1" lang="ja-JP" altLang="en-US" sz="1600" spc="-70" dirty="0">
                  <a:latin typeface="+mn-ea"/>
                </a:rPr>
                <a:t> 女子バスケットボール　</a:t>
              </a:r>
              <a:r>
                <a:rPr kumimoji="1" lang="en-US" altLang="ja-JP" sz="1600" spc="-70" dirty="0">
                  <a:latin typeface="+mn-ea"/>
                </a:rPr>
                <a:t>27.8</a:t>
              </a:r>
              <a:r>
                <a:rPr kumimoji="1" lang="en-US" altLang="ja-JP" sz="1600" spc="-70" dirty="0" smtClean="0">
                  <a:latin typeface="+mn-ea"/>
                </a:rPr>
                <a:t>%</a:t>
              </a:r>
            </a:p>
          </p:txBody>
        </p:sp>
      </p:grpSp>
      <p:grpSp>
        <p:nvGrpSpPr>
          <p:cNvPr id="46" name="グループ化 45"/>
          <p:cNvGrpSpPr/>
          <p:nvPr/>
        </p:nvGrpSpPr>
        <p:grpSpPr>
          <a:xfrm>
            <a:off x="210784" y="5419456"/>
            <a:ext cx="8644772" cy="1160725"/>
            <a:chOff x="101600" y="5174016"/>
            <a:chExt cx="8644772" cy="1160725"/>
          </a:xfrm>
        </p:grpSpPr>
        <p:grpSp>
          <p:nvGrpSpPr>
            <p:cNvPr id="42" name="グループ化 41"/>
            <p:cNvGrpSpPr/>
            <p:nvPr/>
          </p:nvGrpSpPr>
          <p:grpSpPr>
            <a:xfrm>
              <a:off x="101600" y="5174016"/>
              <a:ext cx="8644772" cy="1160725"/>
              <a:chOff x="101600" y="5174016"/>
              <a:chExt cx="8644772" cy="1160725"/>
            </a:xfrm>
          </p:grpSpPr>
          <p:sp>
            <p:nvSpPr>
              <p:cNvPr id="25" name="正方形/長方形 24"/>
              <p:cNvSpPr/>
              <p:nvPr/>
            </p:nvSpPr>
            <p:spPr>
              <a:xfrm>
                <a:off x="101600" y="5362741"/>
                <a:ext cx="8644772" cy="972000"/>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276909" y="5174016"/>
                <a:ext cx="4063987" cy="324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r>
                  <a:rPr kumimoji="1" lang="ja-JP" altLang="en-US" sz="1600" dirty="0">
                    <a:latin typeface="+mn-ea"/>
                  </a:rPr>
                  <a:t>学年単位で試合人数を満たして</a:t>
                </a:r>
                <a:r>
                  <a:rPr kumimoji="1" lang="ja-JP" altLang="en-US" sz="1600" dirty="0" smtClean="0">
                    <a:latin typeface="+mn-ea"/>
                  </a:rPr>
                  <a:t>いる</a:t>
                </a:r>
                <a:r>
                  <a:rPr kumimoji="1" lang="ja-JP" altLang="en-US" sz="1600" dirty="0">
                    <a:latin typeface="+mn-ea"/>
                  </a:rPr>
                  <a:t>部活動</a:t>
                </a:r>
                <a:endParaRPr kumimoji="1" lang="en-US" altLang="ja-JP" sz="1600" dirty="0">
                  <a:latin typeface="+mn-ea"/>
                </a:endParaRPr>
              </a:p>
            </p:txBody>
          </p:sp>
        </p:grpSp>
        <p:sp>
          <p:nvSpPr>
            <p:cNvPr id="27" name="正方形/長方形 26"/>
            <p:cNvSpPr/>
            <p:nvPr/>
          </p:nvSpPr>
          <p:spPr>
            <a:xfrm>
              <a:off x="111797" y="5512455"/>
              <a:ext cx="8634574" cy="707886"/>
            </a:xfrm>
            <a:prstGeom prst="rect">
              <a:avLst/>
            </a:prstGeom>
          </p:spPr>
          <p:txBody>
            <a:bodyPr wrap="square">
              <a:spAutoFit/>
            </a:bodyPr>
            <a:lstStyle/>
            <a:p>
              <a:pPr marL="180000">
                <a:lnSpc>
                  <a:spcPts val="2400"/>
                </a:lnSpc>
              </a:pPr>
              <a:r>
                <a:rPr kumimoji="1" lang="ja-JP" altLang="en-US" sz="1600" spc="-70" dirty="0">
                  <a:latin typeface="+mn-ea"/>
                </a:rPr>
                <a:t>▶女子ソフトボール部　</a:t>
              </a:r>
              <a:r>
                <a:rPr kumimoji="1" lang="en-US" altLang="ja-JP" sz="1600" spc="-70" dirty="0">
                  <a:latin typeface="+mn-ea"/>
                </a:rPr>
                <a:t>3.4%</a:t>
              </a:r>
              <a:r>
                <a:rPr kumimoji="1" lang="ja-JP" altLang="en-US" sz="1600" spc="-70" dirty="0" err="1">
                  <a:latin typeface="+mn-ea"/>
                </a:rPr>
                <a:t>、</a:t>
              </a:r>
              <a:r>
                <a:rPr kumimoji="1" lang="ja-JP" altLang="en-US" sz="1600" spc="-70" dirty="0">
                  <a:latin typeface="+mn-ea"/>
                </a:rPr>
                <a:t>硬式野球部　</a:t>
              </a:r>
              <a:r>
                <a:rPr kumimoji="1" lang="en-US" altLang="ja-JP" sz="1600" spc="-70" dirty="0">
                  <a:latin typeface="+mn-ea"/>
                </a:rPr>
                <a:t>21.3%</a:t>
              </a:r>
              <a:r>
                <a:rPr kumimoji="1" lang="ja-JP" altLang="en-US" sz="1600" spc="-70" dirty="0" err="1">
                  <a:latin typeface="+mn-ea"/>
                </a:rPr>
                <a:t>、</a:t>
              </a:r>
              <a:r>
                <a:rPr kumimoji="1" lang="ja-JP" altLang="en-US" sz="1600" spc="-70" dirty="0">
                  <a:latin typeface="+mn-ea"/>
                </a:rPr>
                <a:t>サッカー部　</a:t>
              </a:r>
              <a:r>
                <a:rPr kumimoji="1" lang="en-US" altLang="ja-JP" sz="1600" spc="-70" dirty="0">
                  <a:latin typeface="+mn-ea"/>
                </a:rPr>
                <a:t>36.2%</a:t>
              </a:r>
              <a:r>
                <a:rPr kumimoji="1" lang="ja-JP" altLang="en-US" sz="1600" spc="-70" dirty="0" err="1" smtClean="0">
                  <a:latin typeface="+mn-ea"/>
                </a:rPr>
                <a:t>、</a:t>
              </a:r>
              <a:r>
                <a:rPr kumimoji="1" lang="ja-JP" altLang="en-US" sz="1600" spc="-70" dirty="0" smtClean="0">
                  <a:latin typeface="+mn-ea"/>
                </a:rPr>
                <a:t>女子ハンドボール部　</a:t>
              </a:r>
              <a:r>
                <a:rPr kumimoji="1" lang="en-US" altLang="ja-JP" sz="1600" spc="-70" dirty="0" smtClean="0">
                  <a:latin typeface="+mn-ea"/>
                </a:rPr>
                <a:t>36.2</a:t>
              </a:r>
              <a:r>
                <a:rPr kumimoji="1" lang="ja-JP" altLang="en-US" sz="1600" spc="-70" dirty="0" smtClean="0">
                  <a:latin typeface="+mn-ea"/>
                </a:rPr>
                <a:t>％、</a:t>
              </a:r>
              <a:endParaRPr kumimoji="1" lang="en-US" altLang="ja-JP" sz="1600" spc="-70" dirty="0">
                <a:latin typeface="+mn-ea"/>
              </a:endParaRPr>
            </a:p>
            <a:p>
              <a:pPr marL="180000">
                <a:lnSpc>
                  <a:spcPts val="2400"/>
                </a:lnSpc>
              </a:pPr>
              <a:r>
                <a:rPr kumimoji="1" lang="ja-JP" altLang="en-US" sz="1600" spc="-70" dirty="0">
                  <a:latin typeface="+mn-ea"/>
                </a:rPr>
                <a:t>　 女子バレーボール部　</a:t>
              </a:r>
              <a:r>
                <a:rPr kumimoji="1" lang="en-US" altLang="ja-JP" sz="1600" spc="-70" dirty="0">
                  <a:latin typeface="+mn-ea"/>
                </a:rPr>
                <a:t>46.7</a:t>
              </a:r>
              <a:r>
                <a:rPr kumimoji="1" lang="ja-JP" altLang="en-US" sz="1600" spc="-70" dirty="0">
                  <a:latin typeface="+mn-ea"/>
                </a:rPr>
                <a:t>％</a:t>
              </a:r>
              <a:r>
                <a:rPr kumimoji="1" lang="ja-JP" altLang="en-US" sz="1600" spc="-70" dirty="0" smtClean="0">
                  <a:latin typeface="+mn-ea"/>
                </a:rPr>
                <a:t>、女子バスケットボール部　</a:t>
              </a:r>
              <a:r>
                <a:rPr kumimoji="1" lang="en-US" altLang="ja-JP" sz="1600" spc="-70" dirty="0" smtClean="0">
                  <a:latin typeface="+mn-ea"/>
                </a:rPr>
                <a:t>49.6%</a:t>
              </a:r>
              <a:r>
                <a:rPr kumimoji="1" lang="ja-JP" altLang="en-US" sz="1600" spc="-70" dirty="0" err="1" smtClean="0">
                  <a:latin typeface="+mn-ea"/>
                </a:rPr>
                <a:t>、</a:t>
              </a:r>
              <a:r>
                <a:rPr kumimoji="1" lang="ja-JP" altLang="en-US" sz="1600" spc="-70" dirty="0" smtClean="0">
                  <a:latin typeface="+mn-ea"/>
                </a:rPr>
                <a:t>男子</a:t>
              </a:r>
              <a:r>
                <a:rPr kumimoji="1" lang="ja-JP" altLang="en-US" sz="1600" spc="-70" dirty="0">
                  <a:latin typeface="+mn-ea"/>
                </a:rPr>
                <a:t>バスケットボール部　</a:t>
              </a:r>
              <a:r>
                <a:rPr kumimoji="1" lang="en-US" altLang="ja-JP" sz="1600" spc="-70" dirty="0">
                  <a:latin typeface="+mn-ea"/>
                </a:rPr>
                <a:t>66.0%</a:t>
              </a:r>
            </a:p>
          </p:txBody>
        </p:sp>
      </p:grpSp>
      <p:grpSp>
        <p:nvGrpSpPr>
          <p:cNvPr id="16" name="グループ化 15"/>
          <p:cNvGrpSpPr/>
          <p:nvPr/>
        </p:nvGrpSpPr>
        <p:grpSpPr>
          <a:xfrm>
            <a:off x="210784" y="2483847"/>
            <a:ext cx="8728495" cy="1092501"/>
            <a:chOff x="210784" y="2538439"/>
            <a:chExt cx="8728495" cy="1092501"/>
          </a:xfrm>
        </p:grpSpPr>
        <p:grpSp>
          <p:nvGrpSpPr>
            <p:cNvPr id="44" name="グループ化 43"/>
            <p:cNvGrpSpPr/>
            <p:nvPr/>
          </p:nvGrpSpPr>
          <p:grpSpPr>
            <a:xfrm>
              <a:off x="210784" y="2538439"/>
              <a:ext cx="8644772" cy="1092501"/>
              <a:chOff x="101600" y="2413593"/>
              <a:chExt cx="8644772" cy="1092501"/>
            </a:xfrm>
          </p:grpSpPr>
          <p:grpSp>
            <p:nvGrpSpPr>
              <p:cNvPr id="40" name="グループ化 39"/>
              <p:cNvGrpSpPr/>
              <p:nvPr/>
            </p:nvGrpSpPr>
            <p:grpSpPr>
              <a:xfrm>
                <a:off x="101600" y="2413593"/>
                <a:ext cx="8644772" cy="1092501"/>
                <a:chOff x="101600" y="2413593"/>
                <a:chExt cx="8644772" cy="1092501"/>
              </a:xfrm>
            </p:grpSpPr>
            <p:sp>
              <p:nvSpPr>
                <p:cNvPr id="10" name="正方形/長方形 9"/>
                <p:cNvSpPr/>
                <p:nvPr/>
              </p:nvSpPr>
              <p:spPr>
                <a:xfrm>
                  <a:off x="101600" y="2534094"/>
                  <a:ext cx="8644772" cy="972000"/>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276909" y="2413593"/>
                  <a:ext cx="4063987" cy="324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r>
                    <a:rPr kumimoji="1" lang="ja-JP" altLang="en-US" sz="1600" dirty="0">
                      <a:latin typeface="+mn-ea"/>
                    </a:rPr>
                    <a:t>単独では団体戦への出場が</a:t>
                  </a:r>
                  <a:r>
                    <a:rPr kumimoji="1" lang="ja-JP" altLang="en-US" sz="1600" dirty="0" smtClean="0">
                      <a:latin typeface="+mn-ea"/>
                    </a:rPr>
                    <a:t>できない部活動</a:t>
                  </a:r>
                  <a:endParaRPr kumimoji="1" lang="ja-JP" altLang="en-US" sz="1600" dirty="0">
                    <a:latin typeface="+mn-ea"/>
                  </a:endParaRPr>
                </a:p>
              </p:txBody>
            </p:sp>
          </p:grpSp>
          <p:sp>
            <p:nvSpPr>
              <p:cNvPr id="17" name="正方形/長方形 16"/>
              <p:cNvSpPr/>
              <p:nvPr/>
            </p:nvSpPr>
            <p:spPr>
              <a:xfrm>
                <a:off x="111797" y="2735256"/>
                <a:ext cx="8634574" cy="707886"/>
              </a:xfrm>
              <a:prstGeom prst="rect">
                <a:avLst/>
              </a:prstGeom>
            </p:spPr>
            <p:txBody>
              <a:bodyPr wrap="square">
                <a:spAutoFit/>
              </a:bodyPr>
              <a:lstStyle/>
              <a:p>
                <a:pPr marL="180000">
                  <a:lnSpc>
                    <a:spcPts val="2400"/>
                  </a:lnSpc>
                </a:pPr>
                <a:r>
                  <a:rPr kumimoji="1" lang="ja-JP" altLang="en-US" sz="1600" spc="-70" dirty="0">
                    <a:latin typeface="+mn-ea"/>
                  </a:rPr>
                  <a:t>▶</a:t>
                </a:r>
                <a:r>
                  <a:rPr kumimoji="1" lang="ja-JP" altLang="en-US" sz="1600" dirty="0">
                    <a:latin typeface="+mn-ea"/>
                  </a:rPr>
                  <a:t>柔道部　</a:t>
                </a:r>
                <a:r>
                  <a:rPr kumimoji="1" lang="en-US" altLang="ja-JP" sz="1600" dirty="0">
                    <a:latin typeface="+mn-ea"/>
                  </a:rPr>
                  <a:t>70.2%</a:t>
                </a:r>
                <a:r>
                  <a:rPr kumimoji="1" lang="ja-JP" altLang="en-US" sz="1600" dirty="0" err="1">
                    <a:latin typeface="+mn-ea"/>
                  </a:rPr>
                  <a:t>、</a:t>
                </a:r>
                <a:r>
                  <a:rPr kumimoji="1" lang="ja-JP" altLang="en-US" sz="1600" dirty="0">
                    <a:latin typeface="+mn-ea"/>
                  </a:rPr>
                  <a:t>剣道部　</a:t>
                </a:r>
                <a:r>
                  <a:rPr kumimoji="1" lang="en-US" altLang="ja-JP" sz="1600" dirty="0">
                    <a:latin typeface="+mn-ea"/>
                  </a:rPr>
                  <a:t>42.1%</a:t>
                </a:r>
                <a:r>
                  <a:rPr kumimoji="1" lang="ja-JP" altLang="en-US" sz="1600" dirty="0" err="1" smtClean="0">
                    <a:latin typeface="+mn-ea"/>
                  </a:rPr>
                  <a:t>、</a:t>
                </a:r>
                <a:r>
                  <a:rPr kumimoji="1" lang="ja-JP" altLang="en-US" sz="1600" dirty="0" smtClean="0">
                    <a:latin typeface="+mn-ea"/>
                  </a:rPr>
                  <a:t>空手道部　</a:t>
                </a:r>
                <a:r>
                  <a:rPr kumimoji="1" lang="en-US" altLang="ja-JP" sz="1600" dirty="0" smtClean="0">
                    <a:latin typeface="+mn-ea"/>
                  </a:rPr>
                  <a:t>33.3</a:t>
                </a:r>
                <a:r>
                  <a:rPr kumimoji="1" lang="ja-JP" altLang="en-US" sz="1600" dirty="0" smtClean="0">
                    <a:latin typeface="+mn-ea"/>
                  </a:rPr>
                  <a:t>％、水泳部</a:t>
                </a:r>
                <a:r>
                  <a:rPr kumimoji="1" lang="ja-JP" altLang="en-US" sz="1600" dirty="0">
                    <a:latin typeface="+mn-ea"/>
                  </a:rPr>
                  <a:t>　</a:t>
                </a:r>
                <a:r>
                  <a:rPr kumimoji="1" lang="en-US" altLang="ja-JP" sz="1600" dirty="0">
                    <a:latin typeface="+mn-ea"/>
                  </a:rPr>
                  <a:t>13.7</a:t>
                </a:r>
                <a:r>
                  <a:rPr kumimoji="1" lang="ja-JP" altLang="en-US" sz="1600" dirty="0">
                    <a:latin typeface="+mn-ea"/>
                  </a:rPr>
                  <a:t>％</a:t>
                </a:r>
                <a:r>
                  <a:rPr kumimoji="1" lang="ja-JP" altLang="en-US" sz="1600" dirty="0" smtClean="0">
                    <a:latin typeface="+mn-ea"/>
                  </a:rPr>
                  <a:t>、卓球部　</a:t>
                </a:r>
                <a:r>
                  <a:rPr kumimoji="1" lang="en-US" altLang="ja-JP" sz="1600" dirty="0" smtClean="0">
                    <a:latin typeface="+mn-ea"/>
                  </a:rPr>
                  <a:t>13.2%</a:t>
                </a:r>
                <a:r>
                  <a:rPr kumimoji="1" lang="ja-JP" altLang="en-US" sz="1600" dirty="0" err="1" smtClean="0">
                    <a:latin typeface="+mn-ea"/>
                  </a:rPr>
                  <a:t>、</a:t>
                </a:r>
                <a:endParaRPr kumimoji="1" lang="en-US" altLang="ja-JP" sz="1600" dirty="0" smtClean="0">
                  <a:latin typeface="+mn-ea"/>
                </a:endParaRPr>
              </a:p>
              <a:p>
                <a:pPr marL="396000">
                  <a:lnSpc>
                    <a:spcPts val="2400"/>
                  </a:lnSpc>
                </a:pPr>
                <a:r>
                  <a:rPr kumimoji="1" lang="ja-JP" altLang="en-US" sz="1600" dirty="0" smtClean="0">
                    <a:latin typeface="+mn-ea"/>
                  </a:rPr>
                  <a:t>テニス部　</a:t>
                </a:r>
                <a:r>
                  <a:rPr kumimoji="1" lang="en-US" altLang="ja-JP" sz="1600" dirty="0" smtClean="0">
                    <a:latin typeface="+mn-ea"/>
                  </a:rPr>
                  <a:t>12.1%</a:t>
                </a:r>
                <a:r>
                  <a:rPr kumimoji="1" lang="ja-JP" altLang="en-US" sz="1600" dirty="0" err="1" smtClean="0">
                    <a:latin typeface="+mn-ea"/>
                  </a:rPr>
                  <a:t>、</a:t>
                </a:r>
                <a:r>
                  <a:rPr kumimoji="1" lang="ja-JP" altLang="en-US" sz="1600" dirty="0" smtClean="0">
                    <a:latin typeface="+mn-ea"/>
                  </a:rPr>
                  <a:t>陸上部</a:t>
                </a:r>
                <a:r>
                  <a:rPr kumimoji="1" lang="ja-JP" altLang="en-US" sz="1600" dirty="0">
                    <a:latin typeface="+mn-ea"/>
                  </a:rPr>
                  <a:t>　</a:t>
                </a:r>
                <a:r>
                  <a:rPr kumimoji="1" lang="en-US" altLang="ja-JP" sz="1600" dirty="0">
                    <a:latin typeface="+mn-ea"/>
                  </a:rPr>
                  <a:t>9.6</a:t>
                </a:r>
                <a:r>
                  <a:rPr kumimoji="1" lang="ja-JP" altLang="en-US" sz="1600" dirty="0">
                    <a:latin typeface="+mn-ea"/>
                  </a:rPr>
                  <a:t>％</a:t>
                </a:r>
                <a:endParaRPr kumimoji="1" lang="en-US" altLang="ja-JP" sz="1600" dirty="0">
                  <a:latin typeface="+mn-ea"/>
                </a:endParaRPr>
              </a:p>
            </p:txBody>
          </p:sp>
        </p:grpSp>
        <p:sp>
          <p:nvSpPr>
            <p:cNvPr id="47" name="テキスト ボックス 46"/>
            <p:cNvSpPr txBox="1"/>
            <p:nvPr/>
          </p:nvSpPr>
          <p:spPr>
            <a:xfrm>
              <a:off x="5250316" y="3284500"/>
              <a:ext cx="3688963" cy="307777"/>
            </a:xfrm>
            <a:prstGeom prst="rect">
              <a:avLst/>
            </a:prstGeom>
            <a:noFill/>
          </p:spPr>
          <p:txBody>
            <a:bodyPr wrap="square" rtlCol="0">
              <a:spAutoFit/>
            </a:bodyPr>
            <a:lstStyle/>
            <a:p>
              <a:r>
                <a:rPr kumimoji="1" lang="en-US" altLang="ja-JP" sz="1400" dirty="0"/>
                <a:t>※</a:t>
              </a:r>
              <a:r>
                <a:rPr kumimoji="1" lang="ja-JP" altLang="en-US" sz="1400" dirty="0"/>
                <a:t>水泳</a:t>
              </a:r>
              <a:r>
                <a:rPr kumimoji="1" lang="ja-JP" altLang="en-US" sz="1400" dirty="0" smtClean="0"/>
                <a:t>部と</a:t>
              </a:r>
              <a:r>
                <a:rPr kumimoji="1" lang="ja-JP" altLang="en-US" sz="1400" dirty="0"/>
                <a:t>陸</a:t>
              </a:r>
              <a:r>
                <a:rPr kumimoji="1" lang="ja-JP" altLang="en-US" sz="1400" dirty="0" smtClean="0"/>
                <a:t>上部</a:t>
              </a:r>
              <a:r>
                <a:rPr kumimoji="1" lang="ja-JP" altLang="en-US" sz="1400" dirty="0"/>
                <a:t>はリレー種目を想定</a:t>
              </a:r>
            </a:p>
          </p:txBody>
        </p:sp>
      </p:grpSp>
    </p:spTree>
    <p:extLst>
      <p:ext uri="{BB962C8B-B14F-4D97-AF65-F5344CB8AC3E}">
        <p14:creationId xmlns:p14="http://schemas.microsoft.com/office/powerpoint/2010/main" val="571443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4C248735-44DC-4D9A-A2F7-8BD178C0887F}" type="slidenum">
              <a:rPr kumimoji="1" lang="ja-JP" altLang="en-US" smtClean="0"/>
              <a:t>4</a:t>
            </a:fld>
            <a:endParaRPr kumimoji="1" lang="ja-JP" altLang="en-US"/>
          </a:p>
        </p:txBody>
      </p:sp>
      <p:sp>
        <p:nvSpPr>
          <p:cNvPr id="3" name="正方形/長方形 2"/>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4" name="テキスト ボックス 3"/>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
        <p:nvSpPr>
          <p:cNvPr id="7" name="テキスト ボックス 6"/>
          <p:cNvSpPr txBox="1"/>
          <p:nvPr/>
        </p:nvSpPr>
        <p:spPr>
          <a:xfrm>
            <a:off x="110651" y="430102"/>
            <a:ext cx="4161098" cy="338554"/>
          </a:xfrm>
          <a:prstGeom prst="rect">
            <a:avLst/>
          </a:prstGeom>
          <a:noFill/>
        </p:spPr>
        <p:txBody>
          <a:bodyPr wrap="square" rtlCol="0">
            <a:spAutoFit/>
          </a:bodyPr>
          <a:lstStyle/>
          <a:p>
            <a:r>
              <a:rPr kumimoji="1" lang="en-US" altLang="ja-JP" sz="1600" b="1" dirty="0"/>
              <a:t>1-2</a:t>
            </a:r>
            <a:r>
              <a:rPr kumimoji="1" lang="ja-JP" altLang="en-US" sz="1600" b="1" dirty="0" err="1"/>
              <a:t>．</a:t>
            </a:r>
            <a:r>
              <a:rPr kumimoji="1" lang="ja-JP" altLang="en-US" sz="1600" b="1" dirty="0"/>
              <a:t>部活動のあり方を検討するに至った背景</a:t>
            </a:r>
          </a:p>
        </p:txBody>
      </p:sp>
      <p:cxnSp>
        <p:nvCxnSpPr>
          <p:cNvPr id="8" name="直線コネクタ 7"/>
          <p:cNvCxnSpPr/>
          <p:nvPr/>
        </p:nvCxnSpPr>
        <p:spPr>
          <a:xfrm flipV="1">
            <a:off x="210857" y="1033392"/>
            <a:ext cx="3903943" cy="11975"/>
          </a:xfrm>
          <a:prstGeom prst="line">
            <a:avLst/>
          </a:prstGeom>
        </p:spPr>
        <p:style>
          <a:lnRef idx="1">
            <a:schemeClr val="dk1"/>
          </a:lnRef>
          <a:fillRef idx="0">
            <a:schemeClr val="dk1"/>
          </a:fillRef>
          <a:effectRef idx="0">
            <a:schemeClr val="dk1"/>
          </a:effectRef>
          <a:fontRef idx="minor">
            <a:schemeClr val="tx1"/>
          </a:fontRef>
        </p:style>
      </p:cxnSp>
      <p:sp>
        <p:nvSpPr>
          <p:cNvPr id="9" name="正方形/長方形 8"/>
          <p:cNvSpPr/>
          <p:nvPr/>
        </p:nvSpPr>
        <p:spPr>
          <a:xfrm>
            <a:off x="106530" y="917047"/>
            <a:ext cx="8753956" cy="3019542"/>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587006" y="3060369"/>
            <a:ext cx="5906634" cy="830997"/>
          </a:xfrm>
          <a:prstGeom prst="rect">
            <a:avLst/>
          </a:prstGeom>
          <a:noFill/>
        </p:spPr>
        <p:txBody>
          <a:bodyPr wrap="square" rtlCol="0">
            <a:spAutoFit/>
          </a:bodyPr>
          <a:lstStyle/>
          <a:p>
            <a:r>
              <a:rPr kumimoji="1" lang="ja-JP" altLang="en-US" sz="1600" dirty="0">
                <a:latin typeface="+mn-ea"/>
              </a:rPr>
              <a:t>◆　業務量の適切な管理等に関する規則等で定める</a:t>
            </a:r>
            <a:endParaRPr kumimoji="1" lang="en-US" altLang="ja-JP" sz="1600" dirty="0">
              <a:latin typeface="+mn-ea"/>
            </a:endParaRPr>
          </a:p>
          <a:p>
            <a:r>
              <a:rPr kumimoji="1" lang="en-US" altLang="ja-JP" sz="1600" dirty="0">
                <a:latin typeface="+mn-ea"/>
              </a:rPr>
              <a:t>     </a:t>
            </a:r>
            <a:r>
              <a:rPr kumimoji="1" lang="ja-JP" altLang="en-US" sz="1600" dirty="0">
                <a:latin typeface="+mn-ea"/>
              </a:rPr>
              <a:t>上限時間の原則は</a:t>
            </a:r>
            <a:r>
              <a:rPr kumimoji="1" lang="en-US" altLang="ja-JP" sz="1600" dirty="0">
                <a:latin typeface="+mn-ea"/>
              </a:rPr>
              <a:t>360</a:t>
            </a:r>
            <a:r>
              <a:rPr kumimoji="1" lang="ja-JP" altLang="en-US" sz="1600" dirty="0">
                <a:latin typeface="+mn-ea"/>
              </a:rPr>
              <a:t>時間</a:t>
            </a:r>
            <a:endParaRPr kumimoji="1" lang="en-US" altLang="ja-JP" sz="1600" dirty="0">
              <a:latin typeface="+mn-ea"/>
            </a:endParaRPr>
          </a:p>
          <a:p>
            <a:r>
              <a:rPr kumimoji="1" lang="ja-JP" altLang="en-US" sz="1600" dirty="0">
                <a:latin typeface="+mn-ea"/>
              </a:rPr>
              <a:t>◆　その中でも時間外が</a:t>
            </a:r>
            <a:r>
              <a:rPr kumimoji="1" lang="en-US" altLang="ja-JP" sz="1600" dirty="0">
                <a:latin typeface="+mn-ea"/>
              </a:rPr>
              <a:t>720</a:t>
            </a:r>
            <a:r>
              <a:rPr kumimoji="1" lang="ja-JP" altLang="en-US" sz="1600" dirty="0">
                <a:latin typeface="+mn-ea"/>
              </a:rPr>
              <a:t>時間を超える教員は約</a:t>
            </a:r>
            <a:r>
              <a:rPr kumimoji="1" lang="en-US" altLang="ja-JP" sz="1600" dirty="0">
                <a:latin typeface="+mn-ea"/>
              </a:rPr>
              <a:t>14.3</a:t>
            </a:r>
            <a:r>
              <a:rPr kumimoji="1" lang="ja-JP" altLang="en-US" sz="1600" dirty="0">
                <a:latin typeface="+mn-ea"/>
              </a:rPr>
              <a:t>％</a:t>
            </a:r>
            <a:endParaRPr kumimoji="1" lang="en-US" altLang="ja-JP" sz="1600" dirty="0">
              <a:latin typeface="+mn-ea"/>
            </a:endParaRPr>
          </a:p>
        </p:txBody>
      </p:sp>
      <p:sp>
        <p:nvSpPr>
          <p:cNvPr id="11" name="テキスト ボックス 10"/>
          <p:cNvSpPr txBox="1"/>
          <p:nvPr/>
        </p:nvSpPr>
        <p:spPr>
          <a:xfrm>
            <a:off x="3487733" y="2771143"/>
            <a:ext cx="5004953" cy="338554"/>
          </a:xfrm>
          <a:prstGeom prst="rect">
            <a:avLst/>
          </a:prstGeom>
          <a:noFill/>
        </p:spPr>
        <p:txBody>
          <a:bodyPr wrap="square" rtlCol="0">
            <a:spAutoFit/>
          </a:bodyPr>
          <a:lstStyle/>
          <a:p>
            <a:r>
              <a:rPr kumimoji="1" lang="ja-JP" altLang="en-US" sz="1600" b="1" dirty="0"/>
              <a:t>時間外が</a:t>
            </a:r>
            <a:r>
              <a:rPr kumimoji="1" lang="en-US" altLang="ja-JP" sz="1600" b="1" dirty="0"/>
              <a:t>360</a:t>
            </a:r>
            <a:r>
              <a:rPr kumimoji="1" lang="ja-JP" altLang="en-US" sz="1600" b="1" dirty="0"/>
              <a:t>時間を超える教員は約半数</a:t>
            </a:r>
          </a:p>
        </p:txBody>
      </p:sp>
      <p:sp>
        <p:nvSpPr>
          <p:cNvPr id="12" name="角丸四角形 11"/>
          <p:cNvSpPr/>
          <p:nvPr/>
        </p:nvSpPr>
        <p:spPr>
          <a:xfrm>
            <a:off x="202796" y="801385"/>
            <a:ext cx="4340630" cy="3072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Ｒ３年度  府立高校教員の時間外</a:t>
            </a:r>
            <a:r>
              <a:rPr kumimoji="1" lang="en-US" altLang="ja-JP" sz="1600" b="1" dirty="0">
                <a:solidFill>
                  <a:schemeClr val="bg1"/>
                </a:solidFill>
                <a:latin typeface="+mn-ea"/>
              </a:rPr>
              <a:t>※</a:t>
            </a:r>
            <a:r>
              <a:rPr kumimoji="1" lang="ja-JP" altLang="en-US" sz="1600" b="1" dirty="0">
                <a:solidFill>
                  <a:schemeClr val="bg1"/>
                </a:solidFill>
                <a:latin typeface="+mn-ea"/>
              </a:rPr>
              <a:t>の状況</a:t>
            </a:r>
          </a:p>
        </p:txBody>
      </p:sp>
      <p:sp>
        <p:nvSpPr>
          <p:cNvPr id="13" name="正方形/長方形 12">
            <a:extLst>
              <a:ext uri="{FF2B5EF4-FFF2-40B4-BE49-F238E27FC236}">
                <a16:creationId xmlns:a16="http://schemas.microsoft.com/office/drawing/2014/main" id="{41DA577F-B963-8D86-2E1B-69E67AB1E53C}"/>
              </a:ext>
            </a:extLst>
          </p:cNvPr>
          <p:cNvSpPr/>
          <p:nvPr/>
        </p:nvSpPr>
        <p:spPr>
          <a:xfrm>
            <a:off x="106529" y="6389239"/>
            <a:ext cx="8753956" cy="359376"/>
          </a:xfrm>
          <a:prstGeom prst="rect">
            <a:avLst/>
          </a:prstGeom>
          <a:solidFill>
            <a:schemeClr val="accent2">
              <a:lumMod val="40000"/>
              <a:lumOff val="60000"/>
            </a:schemeClr>
          </a:solidFill>
          <a:ln w="38100" cmpd="sng"/>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600" dirty="0"/>
              <a:t>▶府立高校教員の「部活動指導業務に対する負担軽減」が必要</a:t>
            </a:r>
          </a:p>
        </p:txBody>
      </p:sp>
      <p:graphicFrame>
        <p:nvGraphicFramePr>
          <p:cNvPr id="14" name="グラフ 13"/>
          <p:cNvGraphicFramePr>
            <a:graphicFrameLocks/>
          </p:cNvGraphicFramePr>
          <p:nvPr/>
        </p:nvGraphicFramePr>
        <p:xfrm>
          <a:off x="151649" y="1253767"/>
          <a:ext cx="3133725" cy="26791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566470330"/>
              </p:ext>
            </p:extLst>
          </p:nvPr>
        </p:nvGraphicFramePr>
        <p:xfrm>
          <a:off x="3451456" y="1505677"/>
          <a:ext cx="4954428" cy="1190625"/>
        </p:xfrm>
        <a:graphic>
          <a:graphicData uri="http://schemas.openxmlformats.org/drawingml/2006/table">
            <a:tbl>
              <a:tblPr/>
              <a:tblGrid>
                <a:gridCol w="2615969">
                  <a:extLst>
                    <a:ext uri="{9D8B030D-6E8A-4147-A177-3AD203B41FA5}">
                      <a16:colId xmlns:a16="http://schemas.microsoft.com/office/drawing/2014/main" val="2094937734"/>
                    </a:ext>
                  </a:extLst>
                </a:gridCol>
                <a:gridCol w="1195980">
                  <a:extLst>
                    <a:ext uri="{9D8B030D-6E8A-4147-A177-3AD203B41FA5}">
                      <a16:colId xmlns:a16="http://schemas.microsoft.com/office/drawing/2014/main" val="842040513"/>
                    </a:ext>
                  </a:extLst>
                </a:gridCol>
                <a:gridCol w="1142479">
                  <a:extLst>
                    <a:ext uri="{9D8B030D-6E8A-4147-A177-3AD203B41FA5}">
                      <a16:colId xmlns:a16="http://schemas.microsoft.com/office/drawing/2014/main" val="2111959219"/>
                    </a:ext>
                  </a:extLst>
                </a:gridCol>
              </a:tblGrid>
              <a:tr h="238125">
                <a:tc>
                  <a:txBody>
                    <a:bodyPr/>
                    <a:lstStyle/>
                    <a:p>
                      <a:pPr algn="ctr" fontAlgn="b"/>
                      <a:r>
                        <a:rPr lang="ja-JP" altLang="en-US" sz="1400" b="0" i="0" u="none" strike="noStrike" dirty="0">
                          <a:solidFill>
                            <a:srgbClr val="000000"/>
                          </a:solidFill>
                          <a:effectLst/>
                          <a:latin typeface="+mn-ea"/>
                          <a:ea typeface="+mn-ea"/>
                        </a:rPr>
                        <a:t>区　分</a:t>
                      </a:r>
                      <a:endParaRPr lang="en-US" altLang="ja-JP" sz="1400" b="0" i="0" u="none" strike="noStrike" dirty="0">
                        <a:solidFill>
                          <a:srgbClr val="000000"/>
                        </a:solidFill>
                        <a:effectLst/>
                        <a:latin typeface="+mn-ea"/>
                        <a:ea typeface="+mn-ea"/>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marL="72000" algn="r" fontAlgn="b"/>
                      <a:r>
                        <a:rPr lang="ja-JP" altLang="en-US" sz="1400" b="0" i="0" u="none" strike="noStrike" dirty="0">
                          <a:solidFill>
                            <a:srgbClr val="000000"/>
                          </a:solidFill>
                          <a:effectLst/>
                          <a:latin typeface="+mn-ea"/>
                          <a:ea typeface="+mn-ea"/>
                        </a:rPr>
                        <a:t>教員数</a:t>
                      </a:r>
                      <a:r>
                        <a:rPr lang="ja-JP" altLang="en-US" sz="1000" b="0" i="0" u="none" strike="noStrike" dirty="0">
                          <a:solidFill>
                            <a:srgbClr val="000000"/>
                          </a:solidFill>
                          <a:effectLst/>
                          <a:latin typeface="+mn-ea"/>
                          <a:ea typeface="+mn-ea"/>
                        </a:rPr>
                        <a:t>（人）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marL="108000" algn="r" fontAlgn="b"/>
                      <a:r>
                        <a:rPr lang="ja-JP" altLang="en-US" sz="1400" b="0" i="0" u="none" strike="noStrike" dirty="0">
                          <a:solidFill>
                            <a:srgbClr val="000000"/>
                          </a:solidFill>
                          <a:effectLst/>
                          <a:latin typeface="+mn-ea"/>
                          <a:ea typeface="+mn-ea"/>
                        </a:rPr>
                        <a:t>割  合</a:t>
                      </a:r>
                      <a:r>
                        <a:rPr lang="ja-JP" altLang="en-US" sz="1000" b="0" i="0" u="none" strike="noStrike" dirty="0">
                          <a:solidFill>
                            <a:srgbClr val="000000"/>
                          </a:solidFill>
                          <a:effectLst/>
                          <a:latin typeface="+mn-ea"/>
                          <a:ea typeface="+mn-ea"/>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071136377"/>
                  </a:ext>
                </a:extLst>
              </a:tr>
              <a:tr h="238125">
                <a:tc>
                  <a:txBody>
                    <a:bodyPr/>
                    <a:lstStyle/>
                    <a:p>
                      <a:pPr algn="l" fontAlgn="b"/>
                      <a:r>
                        <a:rPr lang="en-US" altLang="ja-JP" sz="1400" b="0" i="0" u="none" strike="noStrike" dirty="0">
                          <a:solidFill>
                            <a:srgbClr val="000000"/>
                          </a:solidFill>
                          <a:effectLst/>
                          <a:latin typeface="+mn-ea"/>
                          <a:ea typeface="+mn-ea"/>
                        </a:rPr>
                        <a:t> 360</a:t>
                      </a:r>
                      <a:r>
                        <a:rPr lang="ja-JP" altLang="en-US" sz="1400" b="0" i="0" u="none" strike="noStrike" dirty="0">
                          <a:solidFill>
                            <a:srgbClr val="000000"/>
                          </a:solidFill>
                          <a:effectLst/>
                          <a:latin typeface="+mn-ea"/>
                          <a:ea typeface="+mn-ea"/>
                        </a:rPr>
                        <a:t>時間以内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altLang="ja-JP" sz="1400" b="0" i="0" u="none" strike="noStrike" dirty="0">
                          <a:solidFill>
                            <a:srgbClr val="000000"/>
                          </a:solidFill>
                          <a:effectLst/>
                          <a:latin typeface="+mn-ea"/>
                          <a:ea typeface="+mn-ea"/>
                        </a:rPr>
                        <a:t>4,035  </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altLang="ja-JP" sz="1400" b="0" i="0" u="none" strike="noStrike" dirty="0">
                          <a:solidFill>
                            <a:srgbClr val="000000"/>
                          </a:solidFill>
                          <a:effectLst/>
                          <a:latin typeface="+mn-ea"/>
                          <a:ea typeface="+mn-ea"/>
                        </a:rPr>
                        <a:t>50.7</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83407844"/>
                  </a:ext>
                </a:extLst>
              </a:tr>
              <a:tr h="238125">
                <a:tc>
                  <a:txBody>
                    <a:bodyPr/>
                    <a:lstStyle/>
                    <a:p>
                      <a:pPr algn="l" fontAlgn="b"/>
                      <a:r>
                        <a:rPr lang="en-US" altLang="zh-TW" sz="1400" b="0" i="0" u="none" strike="noStrike" dirty="0">
                          <a:solidFill>
                            <a:srgbClr val="000000"/>
                          </a:solidFill>
                          <a:effectLst/>
                          <a:latin typeface="+mn-ea"/>
                          <a:ea typeface="+mn-ea"/>
                        </a:rPr>
                        <a:t> 360</a:t>
                      </a:r>
                      <a:r>
                        <a:rPr lang="zh-TW" altLang="en-US" sz="1400" b="0" i="0" u="none" strike="noStrike" dirty="0">
                          <a:solidFill>
                            <a:srgbClr val="000000"/>
                          </a:solidFill>
                          <a:effectLst/>
                          <a:latin typeface="+mn-ea"/>
                          <a:ea typeface="+mn-ea"/>
                        </a:rPr>
                        <a:t>時間超～</a:t>
                      </a:r>
                      <a:r>
                        <a:rPr lang="en-US" altLang="zh-TW" sz="1400" b="0" i="0" u="none" strike="noStrike" dirty="0">
                          <a:solidFill>
                            <a:srgbClr val="000000"/>
                          </a:solidFill>
                          <a:effectLst/>
                          <a:latin typeface="+mn-ea"/>
                          <a:ea typeface="+mn-ea"/>
                        </a:rPr>
                        <a:t>720</a:t>
                      </a:r>
                      <a:r>
                        <a:rPr lang="zh-TW" altLang="en-US" sz="1400" b="0" i="0" u="none" strike="noStrike" dirty="0">
                          <a:solidFill>
                            <a:srgbClr val="000000"/>
                          </a:solidFill>
                          <a:effectLst/>
                          <a:latin typeface="+mn-ea"/>
                          <a:ea typeface="+mn-ea"/>
                        </a:rPr>
                        <a:t>時間以内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altLang="ja-JP" sz="1400" b="0" i="0" u="none" strike="noStrike" dirty="0">
                          <a:solidFill>
                            <a:srgbClr val="000000"/>
                          </a:solidFill>
                          <a:effectLst/>
                          <a:latin typeface="+mn-ea"/>
                          <a:ea typeface="+mn-ea"/>
                        </a:rPr>
                        <a:t>2,780</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altLang="ja-JP" sz="1400" b="0" i="0" u="none" strike="noStrike" dirty="0">
                          <a:solidFill>
                            <a:srgbClr val="000000"/>
                          </a:solidFill>
                          <a:effectLst/>
                          <a:latin typeface="+mn-ea"/>
                          <a:ea typeface="+mn-ea"/>
                        </a:rPr>
                        <a:t>34.9</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29115305"/>
                  </a:ext>
                </a:extLst>
              </a:tr>
              <a:tr h="238125">
                <a:tc>
                  <a:txBody>
                    <a:bodyPr/>
                    <a:lstStyle/>
                    <a:p>
                      <a:pPr algn="l" fontAlgn="b"/>
                      <a:r>
                        <a:rPr lang="en-US" altLang="ja-JP" sz="1400" b="0" i="0" u="none" strike="noStrike" dirty="0">
                          <a:solidFill>
                            <a:srgbClr val="000000"/>
                          </a:solidFill>
                          <a:effectLst/>
                          <a:latin typeface="+mn-ea"/>
                          <a:ea typeface="+mn-ea"/>
                        </a:rPr>
                        <a:t> 720</a:t>
                      </a:r>
                      <a:r>
                        <a:rPr lang="ja-JP" altLang="en-US" sz="1400" b="0" i="0" u="none" strike="noStrike" dirty="0">
                          <a:solidFill>
                            <a:srgbClr val="000000"/>
                          </a:solidFill>
                          <a:effectLst/>
                          <a:latin typeface="+mn-ea"/>
                          <a:ea typeface="+mn-ea"/>
                        </a:rPr>
                        <a:t>時間超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altLang="ja-JP" sz="1400" b="0" i="0" u="none" strike="noStrike" dirty="0">
                          <a:solidFill>
                            <a:srgbClr val="000000"/>
                          </a:solidFill>
                          <a:effectLst/>
                          <a:latin typeface="+mn-ea"/>
                          <a:ea typeface="+mn-ea"/>
                        </a:rPr>
                        <a:t>1,140</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altLang="ja-JP" sz="1400" b="0" i="0" u="none" strike="noStrike" dirty="0">
                          <a:solidFill>
                            <a:srgbClr val="000000"/>
                          </a:solidFill>
                          <a:effectLst/>
                          <a:latin typeface="+mn-ea"/>
                          <a:ea typeface="+mn-ea"/>
                        </a:rPr>
                        <a:t>14.3</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81911549"/>
                  </a:ext>
                </a:extLst>
              </a:tr>
              <a:tr h="238125">
                <a:tc>
                  <a:txBody>
                    <a:bodyPr/>
                    <a:lstStyle/>
                    <a:p>
                      <a:pPr algn="l" fontAlgn="b"/>
                      <a:r>
                        <a:rPr lang="ja-JP" altLang="en-US" sz="1400" b="0" i="0" u="none" strike="noStrike" dirty="0">
                          <a:solidFill>
                            <a:srgbClr val="000000"/>
                          </a:solidFill>
                          <a:effectLst/>
                          <a:latin typeface="+mn-ea"/>
                          <a:ea typeface="+mn-ea"/>
                        </a:rPr>
                        <a:t> 合計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altLang="ja-JP" sz="1400" b="0" i="0" u="none" strike="noStrike" dirty="0">
                          <a:solidFill>
                            <a:srgbClr val="000000"/>
                          </a:solidFill>
                          <a:effectLst/>
                          <a:latin typeface="+mn-ea"/>
                          <a:ea typeface="+mn-ea"/>
                        </a:rPr>
                        <a:t>7,955</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altLang="ja-JP" sz="1400" b="0" i="0" u="none" strike="noStrike" dirty="0">
                          <a:solidFill>
                            <a:srgbClr val="000000"/>
                          </a:solidFill>
                          <a:effectLst/>
                          <a:latin typeface="+mn-ea"/>
                          <a:ea typeface="+mn-ea"/>
                        </a:rPr>
                        <a:t>100</a:t>
                      </a:r>
                    </a:p>
                  </a:txBody>
                  <a:tcPr marL="9525" marR="108000"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06806136"/>
                  </a:ext>
                </a:extLst>
              </a:tr>
            </a:tbl>
          </a:graphicData>
        </a:graphic>
      </p:graphicFrame>
      <p:sp>
        <p:nvSpPr>
          <p:cNvPr id="16" name="正方形/長方形 15"/>
          <p:cNvSpPr/>
          <p:nvPr/>
        </p:nvSpPr>
        <p:spPr>
          <a:xfrm>
            <a:off x="106529" y="4236796"/>
            <a:ext cx="8753956" cy="1999606"/>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53707" y="4653772"/>
            <a:ext cx="8682031" cy="1323439"/>
          </a:xfrm>
          <a:prstGeom prst="rect">
            <a:avLst/>
          </a:prstGeom>
          <a:noFill/>
        </p:spPr>
        <p:txBody>
          <a:bodyPr wrap="square" rtlCol="0">
            <a:spAutoFit/>
          </a:bodyPr>
          <a:lstStyle/>
          <a:p>
            <a:r>
              <a:rPr kumimoji="1" lang="ja-JP" altLang="en-US" sz="1600" dirty="0">
                <a:latin typeface="+mn-ea"/>
              </a:rPr>
              <a:t>◆　学校管理職へのヒアリング結果では、</a:t>
            </a:r>
            <a:r>
              <a:rPr kumimoji="1" lang="ja-JP" altLang="en-US" sz="1600" b="1" dirty="0">
                <a:latin typeface="+mn-ea"/>
              </a:rPr>
              <a:t>時間外の主な要因として部活動指導業務と認識している</a:t>
            </a:r>
            <a:endParaRPr kumimoji="1" lang="en-US" altLang="ja-JP" sz="1600" b="1" dirty="0">
              <a:latin typeface="+mn-ea"/>
            </a:endParaRPr>
          </a:p>
          <a:p>
            <a:pPr marL="360000"/>
            <a:r>
              <a:rPr kumimoji="1" lang="ja-JP" altLang="en-US" sz="1600" b="1" dirty="0">
                <a:latin typeface="+mn-ea"/>
              </a:rPr>
              <a:t>管理職が半数以上</a:t>
            </a:r>
            <a:endParaRPr kumimoji="1" lang="en-US" altLang="ja-JP" sz="1600" b="1" dirty="0">
              <a:latin typeface="+mn-ea"/>
            </a:endParaRPr>
          </a:p>
          <a:p>
            <a:pPr marL="360000" indent="-271463"/>
            <a:r>
              <a:rPr kumimoji="1" lang="ja-JP" altLang="en-US" sz="1600" dirty="0">
                <a:latin typeface="+mn-ea"/>
              </a:rPr>
              <a:t>　　その内容は、平日では「</a:t>
            </a:r>
            <a:r>
              <a:rPr kumimoji="1" lang="ja-JP" altLang="en-US" sz="1600" u="sng" dirty="0">
                <a:latin typeface="+mn-ea"/>
              </a:rPr>
              <a:t>早朝練習や放課後の指導</a:t>
            </a:r>
            <a:r>
              <a:rPr kumimoji="1" lang="ja-JP" altLang="en-US" sz="1600" dirty="0">
                <a:latin typeface="+mn-ea"/>
              </a:rPr>
              <a:t>」、休日では「</a:t>
            </a:r>
            <a:r>
              <a:rPr kumimoji="1" lang="ja-JP" altLang="en-US" sz="1600" u="sng" dirty="0">
                <a:latin typeface="+mn-ea"/>
              </a:rPr>
              <a:t>練習試合や対抗試合</a:t>
            </a:r>
            <a:r>
              <a:rPr kumimoji="1" lang="ja-JP" altLang="en-US" sz="1600" dirty="0">
                <a:latin typeface="+mn-ea"/>
              </a:rPr>
              <a:t>」　など</a:t>
            </a:r>
            <a:endParaRPr kumimoji="1" lang="en-US" altLang="ja-JP" sz="1600" dirty="0">
              <a:latin typeface="+mn-ea"/>
            </a:endParaRPr>
          </a:p>
          <a:p>
            <a:pPr marL="360000" indent="-271463"/>
            <a:r>
              <a:rPr kumimoji="1" lang="ja-JP" altLang="en-US" sz="1600" dirty="0">
                <a:latin typeface="+mn-ea"/>
              </a:rPr>
              <a:t>　　また、校長協会</a:t>
            </a:r>
            <a:r>
              <a:rPr kumimoji="1" lang="ja-JP" altLang="en-US" sz="1200" dirty="0">
                <a:latin typeface="+mn-ea"/>
              </a:rPr>
              <a:t>（</a:t>
            </a:r>
            <a:r>
              <a:rPr kumimoji="1" lang="en-US" altLang="ja-JP" sz="1200" dirty="0">
                <a:latin typeface="+mn-ea"/>
              </a:rPr>
              <a:t> R4.9</a:t>
            </a:r>
            <a:r>
              <a:rPr kumimoji="1" lang="ja-JP" altLang="en-US" sz="1200" dirty="0">
                <a:latin typeface="+mn-ea"/>
              </a:rPr>
              <a:t>開催）</a:t>
            </a:r>
            <a:r>
              <a:rPr kumimoji="1" lang="ja-JP" altLang="en-US" sz="1600" dirty="0">
                <a:latin typeface="+mn-ea"/>
              </a:rPr>
              <a:t>意見では、「部活動指導については、時間外が長時間となる要因の一つ</a:t>
            </a:r>
            <a:endParaRPr kumimoji="1" lang="en-US" altLang="ja-JP" sz="1600" dirty="0">
              <a:latin typeface="+mn-ea"/>
            </a:endParaRPr>
          </a:p>
          <a:p>
            <a:pPr marL="360000" indent="-271463"/>
            <a:r>
              <a:rPr kumimoji="1" lang="ja-JP" altLang="en-US" sz="1600" dirty="0">
                <a:latin typeface="+mn-ea"/>
              </a:rPr>
              <a:t>　　であることは以前から明らか」</a:t>
            </a:r>
            <a:endParaRPr kumimoji="1" lang="en-US" altLang="ja-JP" sz="1600" dirty="0">
              <a:latin typeface="+mn-ea"/>
            </a:endParaRPr>
          </a:p>
        </p:txBody>
      </p:sp>
      <p:sp>
        <p:nvSpPr>
          <p:cNvPr id="18" name="角丸四角形 17"/>
          <p:cNvSpPr/>
          <p:nvPr/>
        </p:nvSpPr>
        <p:spPr>
          <a:xfrm>
            <a:off x="210857" y="4135370"/>
            <a:ext cx="2932393" cy="328013"/>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時間外が長時間となる要因</a:t>
            </a:r>
          </a:p>
        </p:txBody>
      </p:sp>
      <p:sp>
        <p:nvSpPr>
          <p:cNvPr id="19" name="テキスト ボックス 18"/>
          <p:cNvSpPr txBox="1"/>
          <p:nvPr/>
        </p:nvSpPr>
        <p:spPr>
          <a:xfrm>
            <a:off x="2421850" y="1191017"/>
            <a:ext cx="4036100" cy="307777"/>
          </a:xfrm>
          <a:prstGeom prst="rect">
            <a:avLst/>
          </a:prstGeom>
          <a:noFill/>
        </p:spPr>
        <p:txBody>
          <a:bodyPr wrap="square" rtlCol="0">
            <a:spAutoFit/>
          </a:bodyPr>
          <a:lstStyle/>
          <a:p>
            <a:r>
              <a:rPr kumimoji="1" lang="ja-JP" altLang="en-US" sz="1400" b="1" dirty="0"/>
              <a:t>Ｒ３年度　府立高校時間外の状況（年間）</a:t>
            </a:r>
            <a:endParaRPr kumimoji="1" lang="en-US" altLang="ja-JP" sz="1400" b="1" dirty="0"/>
          </a:p>
        </p:txBody>
      </p:sp>
      <p:cxnSp>
        <p:nvCxnSpPr>
          <p:cNvPr id="21" name="直線コネクタ 20"/>
          <p:cNvCxnSpPr/>
          <p:nvPr/>
        </p:nvCxnSpPr>
        <p:spPr>
          <a:xfrm flipV="1">
            <a:off x="137510" y="747073"/>
            <a:ext cx="4093295" cy="12557"/>
          </a:xfrm>
          <a:prstGeom prst="line">
            <a:avLst/>
          </a:prstGeom>
        </p:spPr>
        <p:style>
          <a:lnRef idx="1">
            <a:schemeClr val="dk1"/>
          </a:lnRef>
          <a:fillRef idx="0">
            <a:schemeClr val="dk1"/>
          </a:fillRef>
          <a:effectRef idx="0">
            <a:schemeClr val="dk1"/>
          </a:effectRef>
          <a:fontRef idx="minor">
            <a:schemeClr val="tx1"/>
          </a:fontRef>
        </p:style>
      </p:cxnSp>
      <p:sp>
        <p:nvSpPr>
          <p:cNvPr id="23" name="スライド番号プレースホルダー 5">
            <a:extLst>
              <a:ext uri="{FF2B5EF4-FFF2-40B4-BE49-F238E27FC236}">
                <a16:creationId xmlns:a16="http://schemas.microsoft.com/office/drawing/2014/main" id="{32A5AC9B-6AF2-49DF-BED8-70020E23B2BC}"/>
              </a:ext>
            </a:extLst>
          </p:cNvPr>
          <p:cNvSpPr txBox="1">
            <a:spLocks/>
          </p:cNvSpPr>
          <p:nvPr/>
        </p:nvSpPr>
        <p:spPr>
          <a:xfrm>
            <a:off x="7190527" y="6590006"/>
            <a:ext cx="203831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dirty="0"/>
              <a:t>3</a:t>
            </a:r>
            <a:endParaRPr kumimoji="1" lang="ja-JP" altLang="en-US" dirty="0"/>
          </a:p>
        </p:txBody>
      </p:sp>
      <p:sp>
        <p:nvSpPr>
          <p:cNvPr id="22" name="正方形/長方形 21"/>
          <p:cNvSpPr/>
          <p:nvPr/>
        </p:nvSpPr>
        <p:spPr>
          <a:xfrm>
            <a:off x="4662550" y="930579"/>
            <a:ext cx="4135837" cy="307777"/>
          </a:xfrm>
          <a:prstGeom prst="rect">
            <a:avLst/>
          </a:prstGeom>
        </p:spPr>
        <p:txBody>
          <a:bodyPr wrap="square">
            <a:spAutoFit/>
          </a:bodyPr>
          <a:lstStyle/>
          <a:p>
            <a:r>
              <a:rPr kumimoji="1" lang="en-US" altLang="ja-JP" sz="1400" dirty="0">
                <a:latin typeface="+mn-ea"/>
              </a:rPr>
              <a:t>※</a:t>
            </a:r>
            <a:r>
              <a:rPr kumimoji="1" lang="ja-JP" altLang="en-US" sz="1400" dirty="0">
                <a:latin typeface="+mn-ea"/>
              </a:rPr>
              <a:t>本資料では「時間外在校等時間」を「時間外」と記述</a:t>
            </a:r>
            <a:endParaRPr lang="ja-JP" altLang="en-US" sz="1400" dirty="0"/>
          </a:p>
        </p:txBody>
      </p:sp>
    </p:spTree>
    <p:extLst>
      <p:ext uri="{BB962C8B-B14F-4D97-AF65-F5344CB8AC3E}">
        <p14:creationId xmlns:p14="http://schemas.microsoft.com/office/powerpoint/2010/main" val="4285865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下矢印 1"/>
          <p:cNvSpPr/>
          <p:nvPr/>
        </p:nvSpPr>
        <p:spPr>
          <a:xfrm>
            <a:off x="1897039" y="3425588"/>
            <a:ext cx="5213445" cy="750627"/>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5" name="テキスト ボックス 4"/>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
        <p:nvSpPr>
          <p:cNvPr id="6" name="スライド番号プレースホルダー 5">
            <a:extLst>
              <a:ext uri="{FF2B5EF4-FFF2-40B4-BE49-F238E27FC236}">
                <a16:creationId xmlns:a16="http://schemas.microsoft.com/office/drawing/2014/main" id="{32A5AC9B-6AF2-49DF-BED8-70020E23B2BC}"/>
              </a:ext>
            </a:extLst>
          </p:cNvPr>
          <p:cNvSpPr>
            <a:spLocks noGrp="1"/>
          </p:cNvSpPr>
          <p:nvPr>
            <p:ph type="sldNum" sz="quarter" idx="12"/>
          </p:nvPr>
        </p:nvSpPr>
        <p:spPr>
          <a:xfrm>
            <a:off x="7172501" y="6586618"/>
            <a:ext cx="2057400" cy="365125"/>
          </a:xfrm>
        </p:spPr>
        <p:txBody>
          <a:bodyPr/>
          <a:lstStyle/>
          <a:p>
            <a:r>
              <a:rPr kumimoji="1" lang="en-US" altLang="ja-JP" dirty="0" smtClean="0"/>
              <a:t>4</a:t>
            </a:r>
            <a:endParaRPr kumimoji="1" lang="ja-JP" altLang="en-US" dirty="0"/>
          </a:p>
        </p:txBody>
      </p:sp>
      <p:sp>
        <p:nvSpPr>
          <p:cNvPr id="13" name="正方形/長方形 12"/>
          <p:cNvSpPr/>
          <p:nvPr/>
        </p:nvSpPr>
        <p:spPr>
          <a:xfrm>
            <a:off x="239441" y="980104"/>
            <a:ext cx="8644772" cy="2445484"/>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10651" y="525638"/>
            <a:ext cx="2257899" cy="338554"/>
          </a:xfrm>
          <a:prstGeom prst="rect">
            <a:avLst/>
          </a:prstGeom>
          <a:noFill/>
        </p:spPr>
        <p:txBody>
          <a:bodyPr wrap="square" rtlCol="0">
            <a:spAutoFit/>
          </a:bodyPr>
          <a:lstStyle/>
          <a:p>
            <a:r>
              <a:rPr kumimoji="1" lang="en-US" altLang="ja-JP" sz="1600" b="1" dirty="0"/>
              <a:t>2</a:t>
            </a:r>
            <a:r>
              <a:rPr kumimoji="1" lang="ja-JP" altLang="en-US" sz="1600" b="1" dirty="0" err="1"/>
              <a:t>．</a:t>
            </a:r>
            <a:r>
              <a:rPr kumimoji="1" lang="ja-JP" altLang="en-US" sz="1600" b="1" dirty="0"/>
              <a:t>検討の方向性</a:t>
            </a:r>
            <a:r>
              <a:rPr kumimoji="1" lang="ja-JP" altLang="en-US" sz="1600" b="1" dirty="0">
                <a:solidFill>
                  <a:srgbClr val="FF0000"/>
                </a:solidFill>
              </a:rPr>
              <a:t>　　</a:t>
            </a:r>
          </a:p>
        </p:txBody>
      </p:sp>
      <p:cxnSp>
        <p:nvCxnSpPr>
          <p:cNvPr id="15" name="直線コネクタ 14"/>
          <p:cNvCxnSpPr/>
          <p:nvPr/>
        </p:nvCxnSpPr>
        <p:spPr>
          <a:xfrm>
            <a:off x="210857" y="843859"/>
            <a:ext cx="2193277" cy="0"/>
          </a:xfrm>
          <a:prstGeom prst="line">
            <a:avLst/>
          </a:prstGeom>
        </p:spPr>
        <p:style>
          <a:lnRef idx="1">
            <a:schemeClr val="dk1"/>
          </a:lnRef>
          <a:fillRef idx="0">
            <a:schemeClr val="dk1"/>
          </a:fillRef>
          <a:effectRef idx="0">
            <a:schemeClr val="dk1"/>
          </a:effectRef>
          <a:fontRef idx="minor">
            <a:schemeClr val="tx1"/>
          </a:fontRef>
        </p:style>
      </p:cxnSp>
      <p:sp>
        <p:nvSpPr>
          <p:cNvPr id="16" name="テキスト ボックス 15"/>
          <p:cNvSpPr txBox="1"/>
          <p:nvPr/>
        </p:nvSpPr>
        <p:spPr>
          <a:xfrm>
            <a:off x="239441" y="1095592"/>
            <a:ext cx="8180616" cy="2308324"/>
          </a:xfrm>
          <a:prstGeom prst="rect">
            <a:avLst/>
          </a:prstGeom>
          <a:noFill/>
        </p:spPr>
        <p:txBody>
          <a:bodyPr wrap="square" rtlCol="0">
            <a:spAutoFit/>
          </a:bodyPr>
          <a:lstStyle/>
          <a:p>
            <a:r>
              <a:rPr kumimoji="1" lang="ja-JP" altLang="en-US" sz="1600" b="1" dirty="0"/>
              <a:t>部活動の「学びの場」としての教育的意義に鑑み、</a:t>
            </a:r>
            <a:endParaRPr kumimoji="1" lang="en-US" altLang="ja-JP" sz="1600" b="1" dirty="0"/>
          </a:p>
          <a:p>
            <a:endParaRPr kumimoji="1" lang="en-US" altLang="ja-JP" sz="1600" dirty="0">
              <a:latin typeface="+mn-ea"/>
            </a:endParaRPr>
          </a:p>
          <a:p>
            <a:r>
              <a:rPr kumimoji="1" lang="ja-JP" altLang="en-US" sz="1600" dirty="0">
                <a:latin typeface="+mn-ea"/>
              </a:rPr>
              <a:t>　◆　少人数の部活動の活性化を図る　　　　　　　</a:t>
            </a:r>
            <a:endParaRPr kumimoji="1" lang="en-US" altLang="ja-JP" sz="1600" dirty="0">
              <a:latin typeface="+mn-ea"/>
            </a:endParaRPr>
          </a:p>
          <a:p>
            <a:endParaRPr kumimoji="1" lang="en-US" altLang="ja-JP" sz="1600" dirty="0">
              <a:latin typeface="+mn-ea"/>
            </a:endParaRPr>
          </a:p>
          <a:p>
            <a:r>
              <a:rPr kumimoji="1" lang="ja-JP" altLang="en-US" sz="1600" dirty="0">
                <a:latin typeface="+mn-ea"/>
              </a:rPr>
              <a:t>　◆　生徒同士、生徒と指導者等との多様な交流の場を確保する</a:t>
            </a:r>
            <a:endParaRPr kumimoji="1" lang="en-US" altLang="ja-JP" sz="1600" dirty="0">
              <a:latin typeface="+mn-ea"/>
            </a:endParaRPr>
          </a:p>
          <a:p>
            <a:endParaRPr kumimoji="1" lang="en-US" altLang="ja-JP" sz="1600" b="1" dirty="0"/>
          </a:p>
          <a:p>
            <a:r>
              <a:rPr kumimoji="1" lang="ja-JP" altLang="en-US" sz="1600" b="1" dirty="0"/>
              <a:t>持続可能な部活動運営を行うため、</a:t>
            </a:r>
            <a:endParaRPr kumimoji="1" lang="en-US" altLang="ja-JP" sz="1600" b="1" dirty="0"/>
          </a:p>
          <a:p>
            <a:endParaRPr kumimoji="1" lang="en-US" altLang="ja-JP" sz="1600" dirty="0">
              <a:latin typeface="+mn-ea"/>
            </a:endParaRPr>
          </a:p>
          <a:p>
            <a:r>
              <a:rPr kumimoji="1" lang="ja-JP" altLang="en-US" sz="1600" dirty="0">
                <a:latin typeface="+mn-ea"/>
              </a:rPr>
              <a:t>　◆　部活動に携わる教員の負担を軽減する</a:t>
            </a:r>
            <a:endParaRPr kumimoji="1" lang="en-US" altLang="ja-JP" sz="1600" dirty="0">
              <a:latin typeface="+mn-ea"/>
            </a:endParaRPr>
          </a:p>
        </p:txBody>
      </p:sp>
      <p:sp>
        <p:nvSpPr>
          <p:cNvPr id="21" name="正方形/長方形 20">
            <a:extLst>
              <a:ext uri="{FF2B5EF4-FFF2-40B4-BE49-F238E27FC236}">
                <a16:creationId xmlns:a16="http://schemas.microsoft.com/office/drawing/2014/main" id="{41DA577F-B963-8D86-2E1B-69E67AB1E53C}"/>
              </a:ext>
            </a:extLst>
          </p:cNvPr>
          <p:cNvSpPr/>
          <p:nvPr/>
        </p:nvSpPr>
        <p:spPr>
          <a:xfrm>
            <a:off x="239441" y="4285616"/>
            <a:ext cx="8673357" cy="956086"/>
          </a:xfrm>
          <a:prstGeom prst="rect">
            <a:avLst/>
          </a:prstGeom>
          <a:solidFill>
            <a:schemeClr val="accent2">
              <a:lumMod val="40000"/>
              <a:lumOff val="60000"/>
            </a:schemeClr>
          </a:solidFill>
          <a:ln w="38100" cmpd="sng"/>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dirty="0"/>
              <a:t>▶　</a:t>
            </a:r>
            <a:r>
              <a:rPr kumimoji="1" lang="ja-JP" altLang="en-US" b="1" u="sng" dirty="0" smtClean="0"/>
              <a:t>複数校</a:t>
            </a:r>
            <a:r>
              <a:rPr kumimoji="1" lang="ja-JP" altLang="en-US" b="1" u="sng" dirty="0"/>
              <a:t>による</a:t>
            </a:r>
            <a:r>
              <a:rPr kumimoji="1" lang="ja-JP" altLang="en-US" u="sng" dirty="0"/>
              <a:t>部活動の合同実施を促進</a:t>
            </a:r>
            <a:endParaRPr kumimoji="1" lang="en-US" altLang="ja-JP" u="sng" dirty="0"/>
          </a:p>
          <a:p>
            <a:r>
              <a:rPr kumimoji="1" lang="ja-JP" altLang="en-US" b="1" dirty="0">
                <a:latin typeface="+mn-ea"/>
              </a:rPr>
              <a:t>　　（大阪府独自の取組みである「部活動大阪モデル」）</a:t>
            </a:r>
            <a:endParaRPr kumimoji="1" lang="en-US" altLang="ja-JP" b="1" dirty="0">
              <a:latin typeface="+mn-ea"/>
            </a:endParaRPr>
          </a:p>
        </p:txBody>
      </p:sp>
    </p:spTree>
    <p:extLst>
      <p:ext uri="{BB962C8B-B14F-4D97-AF65-F5344CB8AC3E}">
        <p14:creationId xmlns:p14="http://schemas.microsoft.com/office/powerpoint/2010/main" val="284149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5" name="テキスト ボックス 4"/>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
        <p:nvSpPr>
          <p:cNvPr id="8" name="テキスト ボックス 7"/>
          <p:cNvSpPr txBox="1"/>
          <p:nvPr/>
        </p:nvSpPr>
        <p:spPr>
          <a:xfrm>
            <a:off x="132472" y="491692"/>
            <a:ext cx="3563228" cy="338554"/>
          </a:xfrm>
          <a:prstGeom prst="rect">
            <a:avLst/>
          </a:prstGeom>
          <a:noFill/>
        </p:spPr>
        <p:txBody>
          <a:bodyPr wrap="square" rtlCol="0">
            <a:spAutoFit/>
          </a:bodyPr>
          <a:lstStyle/>
          <a:p>
            <a:r>
              <a:rPr kumimoji="1" lang="en-US" altLang="ja-JP" sz="1600" b="1" dirty="0"/>
              <a:t>3-1</a:t>
            </a:r>
            <a:r>
              <a:rPr kumimoji="1" lang="ja-JP" altLang="en-US" sz="1600" b="1" dirty="0" err="1"/>
              <a:t>．</a:t>
            </a:r>
            <a:r>
              <a:rPr kumimoji="1" lang="ja-JP" altLang="en-US" sz="1600" b="1" dirty="0"/>
              <a:t>「部活動大阪モデル」の考え方</a:t>
            </a:r>
          </a:p>
        </p:txBody>
      </p:sp>
      <p:sp>
        <p:nvSpPr>
          <p:cNvPr id="10" name="正方形/長方形 9"/>
          <p:cNvSpPr/>
          <p:nvPr/>
        </p:nvSpPr>
        <p:spPr>
          <a:xfrm>
            <a:off x="132472" y="1122259"/>
            <a:ext cx="8765868" cy="2210146"/>
          </a:xfrm>
          <a:prstGeom prst="rect">
            <a:avLst/>
          </a:prstGeom>
          <a:solidFill>
            <a:schemeClr val="accent3">
              <a:lumMod val="20000"/>
              <a:lumOff val="80000"/>
            </a:schemeClr>
          </a:solidFill>
          <a:ln w="571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600" dirty="0">
                <a:solidFill>
                  <a:schemeClr val="tx1"/>
                </a:solidFill>
                <a:latin typeface="+mn-ea"/>
              </a:rPr>
              <a:t>　  ◆　原則、</a:t>
            </a:r>
            <a:r>
              <a:rPr kumimoji="1" lang="ja-JP" altLang="en-US" sz="1600" b="1" dirty="0">
                <a:solidFill>
                  <a:schemeClr val="tx1"/>
                </a:solidFill>
                <a:latin typeface="+mn-ea"/>
              </a:rPr>
              <a:t>すべての高校</a:t>
            </a:r>
            <a:r>
              <a:rPr kumimoji="1" lang="ja-JP" altLang="en-US" sz="1600" dirty="0">
                <a:solidFill>
                  <a:schemeClr val="tx1"/>
                </a:solidFill>
                <a:latin typeface="+mn-ea"/>
              </a:rPr>
              <a:t>で合同部活動のための</a:t>
            </a:r>
            <a:r>
              <a:rPr kumimoji="1" lang="ja-JP" altLang="en-US" sz="1600" b="1" dirty="0">
                <a:solidFill>
                  <a:schemeClr val="tx1"/>
                </a:solidFill>
                <a:latin typeface="+mn-ea"/>
              </a:rPr>
              <a:t>ペアリング</a:t>
            </a:r>
            <a:r>
              <a:rPr kumimoji="1" lang="ja-JP" altLang="en-US" sz="1600" dirty="0">
                <a:solidFill>
                  <a:schemeClr val="tx1"/>
                </a:solidFill>
                <a:latin typeface="+mn-ea"/>
              </a:rPr>
              <a:t>を検討</a:t>
            </a:r>
            <a:endParaRPr kumimoji="1" lang="en-US" altLang="ja-JP" sz="1600" dirty="0">
              <a:solidFill>
                <a:schemeClr val="tx1"/>
              </a:solidFill>
              <a:latin typeface="+mn-ea"/>
            </a:endParaRPr>
          </a:p>
          <a:p>
            <a:r>
              <a:rPr kumimoji="1" lang="ja-JP" altLang="en-US" sz="1600" dirty="0">
                <a:solidFill>
                  <a:schemeClr val="tx1"/>
                </a:solidFill>
                <a:latin typeface="+mn-ea"/>
              </a:rPr>
              <a:t>　</a:t>
            </a:r>
            <a:endParaRPr kumimoji="1" lang="en-US" altLang="ja-JP" sz="1600" dirty="0">
              <a:solidFill>
                <a:schemeClr val="tx1"/>
              </a:solidFill>
              <a:latin typeface="+mn-ea"/>
            </a:endParaRPr>
          </a:p>
          <a:p>
            <a:r>
              <a:rPr kumimoji="1" lang="ja-JP" altLang="en-US" sz="1600" dirty="0">
                <a:solidFill>
                  <a:schemeClr val="tx1"/>
                </a:solidFill>
                <a:latin typeface="+mn-ea"/>
              </a:rPr>
              <a:t>　　◆　ペアが成立した高校の部活動については</a:t>
            </a:r>
            <a:r>
              <a:rPr kumimoji="1" lang="ja-JP" altLang="en-US" sz="1600" dirty="0" smtClean="0">
                <a:solidFill>
                  <a:schemeClr val="tx1"/>
                </a:solidFill>
                <a:latin typeface="+mn-ea"/>
              </a:rPr>
              <a:t>、</a:t>
            </a:r>
            <a:r>
              <a:rPr kumimoji="1" lang="ja-JP" altLang="en-US" sz="1600" b="1" u="sng" dirty="0" smtClean="0">
                <a:solidFill>
                  <a:schemeClr val="tx1"/>
                </a:solidFill>
                <a:latin typeface="+mn-ea"/>
              </a:rPr>
              <a:t>練習</a:t>
            </a:r>
            <a:r>
              <a:rPr kumimoji="1" lang="ja-JP" altLang="en-US" sz="1600" u="sng" dirty="0">
                <a:solidFill>
                  <a:schemeClr val="tx1"/>
                </a:solidFill>
                <a:latin typeface="+mn-ea"/>
              </a:rPr>
              <a:t>を合同で</a:t>
            </a:r>
            <a:r>
              <a:rPr kumimoji="1" lang="ja-JP" altLang="en-US" sz="1600" u="sng" dirty="0" smtClean="0">
                <a:solidFill>
                  <a:schemeClr val="tx1"/>
                </a:solidFill>
                <a:latin typeface="+mn-ea"/>
              </a:rPr>
              <a:t>実施</a:t>
            </a:r>
            <a:endParaRPr kumimoji="1" lang="ja-JP" altLang="en-US" sz="1600" u="sng" dirty="0">
              <a:solidFill>
                <a:schemeClr val="tx1"/>
              </a:solidFill>
              <a:latin typeface="+mn-ea"/>
            </a:endParaRPr>
          </a:p>
          <a:p>
            <a:endParaRPr kumimoji="1" lang="en-US" altLang="ja-JP" sz="1600" dirty="0">
              <a:solidFill>
                <a:schemeClr val="tx1"/>
              </a:solidFill>
              <a:latin typeface="+mn-ea"/>
            </a:endParaRPr>
          </a:p>
          <a:p>
            <a:r>
              <a:rPr kumimoji="1" lang="ja-JP" altLang="en-US" sz="1600" dirty="0">
                <a:solidFill>
                  <a:schemeClr val="tx1"/>
                </a:solidFill>
                <a:latin typeface="+mn-ea"/>
              </a:rPr>
              <a:t>　　◆　ペアが成立しなかった高校についても、公式大会等への参加機会を確保するため、</a:t>
            </a:r>
            <a:endParaRPr kumimoji="1" lang="en-US" altLang="ja-JP" sz="1600" dirty="0">
              <a:solidFill>
                <a:schemeClr val="tx1"/>
              </a:solidFill>
              <a:latin typeface="+mn-ea"/>
            </a:endParaRPr>
          </a:p>
          <a:p>
            <a:pPr marL="612000" lvl="1"/>
            <a:r>
              <a:rPr kumimoji="1" lang="ja-JP" altLang="en-US" sz="1600" dirty="0">
                <a:solidFill>
                  <a:schemeClr val="tx1"/>
                </a:solidFill>
                <a:latin typeface="+mn-ea"/>
              </a:rPr>
              <a:t>一定の条件のもと、</a:t>
            </a:r>
            <a:r>
              <a:rPr kumimoji="1" lang="ja-JP" altLang="en-US" sz="1600" b="1" u="sng" dirty="0">
                <a:solidFill>
                  <a:schemeClr val="tx1"/>
                </a:solidFill>
                <a:latin typeface="+mn-ea"/>
              </a:rPr>
              <a:t>土日中心の合同部活動</a:t>
            </a:r>
            <a:r>
              <a:rPr kumimoji="1" lang="ja-JP" altLang="en-US" sz="1600" dirty="0">
                <a:solidFill>
                  <a:schemeClr val="tx1"/>
                </a:solidFill>
                <a:latin typeface="+mn-ea"/>
              </a:rPr>
              <a:t>の実施を検討</a:t>
            </a:r>
            <a:endParaRPr kumimoji="1" lang="en-US" altLang="ja-JP" sz="1600" dirty="0">
              <a:solidFill>
                <a:schemeClr val="tx1"/>
              </a:solidFill>
              <a:latin typeface="+mn-ea"/>
            </a:endParaRPr>
          </a:p>
        </p:txBody>
      </p:sp>
      <p:sp>
        <p:nvSpPr>
          <p:cNvPr id="6" name="スライド番号プレースホルダー 5">
            <a:extLst>
              <a:ext uri="{FF2B5EF4-FFF2-40B4-BE49-F238E27FC236}">
                <a16:creationId xmlns:a16="http://schemas.microsoft.com/office/drawing/2014/main" id="{32A5AC9B-6AF2-49DF-BED8-70020E23B2BC}"/>
              </a:ext>
            </a:extLst>
          </p:cNvPr>
          <p:cNvSpPr>
            <a:spLocks noGrp="1"/>
          </p:cNvSpPr>
          <p:nvPr>
            <p:ph type="sldNum" sz="quarter" idx="12"/>
          </p:nvPr>
        </p:nvSpPr>
        <p:spPr>
          <a:xfrm>
            <a:off x="7161379" y="6586899"/>
            <a:ext cx="2057400" cy="365125"/>
          </a:xfrm>
        </p:spPr>
        <p:txBody>
          <a:bodyPr/>
          <a:lstStyle/>
          <a:p>
            <a:r>
              <a:rPr kumimoji="1" lang="en-US" altLang="ja-JP" dirty="0"/>
              <a:t>5</a:t>
            </a:r>
            <a:endParaRPr kumimoji="1" lang="ja-JP" altLang="en-US" dirty="0"/>
          </a:p>
        </p:txBody>
      </p:sp>
      <p:cxnSp>
        <p:nvCxnSpPr>
          <p:cNvPr id="11" name="直線コネクタ 10"/>
          <p:cNvCxnSpPr/>
          <p:nvPr/>
        </p:nvCxnSpPr>
        <p:spPr>
          <a:xfrm>
            <a:off x="132472" y="830246"/>
            <a:ext cx="3115553" cy="0"/>
          </a:xfrm>
          <a:prstGeom prst="line">
            <a:avLst/>
          </a:prstGeom>
        </p:spPr>
        <p:style>
          <a:lnRef idx="1">
            <a:schemeClr val="dk1"/>
          </a:lnRef>
          <a:fillRef idx="0">
            <a:schemeClr val="dk1"/>
          </a:fillRef>
          <a:effectRef idx="0">
            <a:schemeClr val="dk1"/>
          </a:effectRef>
          <a:fontRef idx="minor">
            <a:schemeClr val="tx1"/>
          </a:fontRef>
        </p:style>
      </p:cxnSp>
      <p:sp>
        <p:nvSpPr>
          <p:cNvPr id="12" name="正方形/長方形 11"/>
          <p:cNvSpPr/>
          <p:nvPr/>
        </p:nvSpPr>
        <p:spPr>
          <a:xfrm>
            <a:off x="132472" y="3759712"/>
            <a:ext cx="8765868" cy="289202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600" b="1" dirty="0">
                <a:solidFill>
                  <a:schemeClr val="tx1"/>
                </a:solidFill>
              </a:rPr>
              <a:t>　　</a:t>
            </a:r>
            <a:endParaRPr kumimoji="1" lang="en-US" altLang="ja-JP" sz="1600" dirty="0">
              <a:solidFill>
                <a:schemeClr val="tx1"/>
              </a:solidFill>
            </a:endParaRPr>
          </a:p>
          <a:p>
            <a:r>
              <a:rPr kumimoji="1" lang="ja-JP" altLang="en-US" sz="1600" dirty="0">
                <a:solidFill>
                  <a:schemeClr val="tx1"/>
                </a:solidFill>
              </a:rPr>
              <a:t>　　◆　</a:t>
            </a:r>
            <a:r>
              <a:rPr kumimoji="1" lang="ja-JP" altLang="en-US" sz="1600" b="1" u="sng" dirty="0">
                <a:solidFill>
                  <a:schemeClr val="tx1"/>
                </a:solidFill>
              </a:rPr>
              <a:t>全日制の課程の高校</a:t>
            </a:r>
            <a:r>
              <a:rPr kumimoji="1" lang="ja-JP" altLang="en-US" sz="1600" dirty="0">
                <a:solidFill>
                  <a:schemeClr val="tx1"/>
                </a:solidFill>
              </a:rPr>
              <a:t>を対象</a:t>
            </a:r>
            <a:endParaRPr kumimoji="1" lang="en-US" altLang="ja-JP" sz="1600" dirty="0">
              <a:solidFill>
                <a:schemeClr val="tx1"/>
              </a:solidFill>
            </a:endParaRPr>
          </a:p>
          <a:p>
            <a:r>
              <a:rPr kumimoji="1" lang="ja-JP" altLang="en-US" sz="1600" dirty="0">
                <a:solidFill>
                  <a:schemeClr val="tx1"/>
                </a:solidFill>
              </a:rPr>
              <a:t>　　　　 ただし、部活動が授業と連動している体育科設置校等一部の高校を除く</a:t>
            </a:r>
            <a:endParaRPr kumimoji="1" lang="en-US" altLang="ja-JP" sz="1600" dirty="0">
              <a:solidFill>
                <a:schemeClr val="tx1"/>
              </a:solidFill>
            </a:endParaRPr>
          </a:p>
          <a:p>
            <a:r>
              <a:rPr kumimoji="1" lang="ja-JP" altLang="en-US" sz="1600" dirty="0">
                <a:solidFill>
                  <a:schemeClr val="tx1"/>
                </a:solidFill>
              </a:rPr>
              <a:t>　　</a:t>
            </a:r>
            <a:endParaRPr kumimoji="1" lang="en-US" altLang="ja-JP" sz="1600" dirty="0">
              <a:solidFill>
                <a:schemeClr val="tx1"/>
              </a:solidFill>
            </a:endParaRPr>
          </a:p>
          <a:p>
            <a:r>
              <a:rPr kumimoji="1" lang="ja-JP" altLang="en-US" sz="1600" dirty="0">
                <a:solidFill>
                  <a:schemeClr val="tx1"/>
                </a:solidFill>
              </a:rPr>
              <a:t>　　◆　</a:t>
            </a:r>
            <a:r>
              <a:rPr kumimoji="1" lang="ja-JP" altLang="en-US" sz="1600" spc="-60" dirty="0" smtClean="0">
                <a:solidFill>
                  <a:schemeClr val="tx1"/>
                </a:solidFill>
              </a:rPr>
              <a:t>ペアリングにより人数が多くなりすぎると</a:t>
            </a:r>
            <a:r>
              <a:rPr kumimoji="1" lang="ja-JP" altLang="en-US" sz="1600" spc="-60" dirty="0">
                <a:solidFill>
                  <a:schemeClr val="tx1"/>
                </a:solidFill>
              </a:rPr>
              <a:t>、</a:t>
            </a:r>
            <a:r>
              <a:rPr kumimoji="1" lang="ja-JP" altLang="en-US" sz="1600" spc="-60" dirty="0" smtClean="0">
                <a:solidFill>
                  <a:schemeClr val="tx1"/>
                </a:solidFill>
              </a:rPr>
              <a:t>生徒の</a:t>
            </a:r>
            <a:r>
              <a:rPr kumimoji="1" lang="ja-JP" altLang="en-US" sz="1600" spc="-60" dirty="0">
                <a:solidFill>
                  <a:schemeClr val="tx1"/>
                </a:solidFill>
              </a:rPr>
              <a:t>十分</a:t>
            </a:r>
            <a:r>
              <a:rPr kumimoji="1" lang="ja-JP" altLang="en-US" sz="1600" spc="-60" dirty="0" smtClean="0">
                <a:solidFill>
                  <a:schemeClr val="tx1"/>
                </a:solidFill>
              </a:rPr>
              <a:t>な活動内容を確保</a:t>
            </a:r>
            <a:r>
              <a:rPr kumimoji="1" lang="ja-JP" altLang="en-US" sz="1600" spc="-60" dirty="0">
                <a:solidFill>
                  <a:schemeClr val="tx1"/>
                </a:solidFill>
              </a:rPr>
              <a:t>できなく</a:t>
            </a:r>
            <a:r>
              <a:rPr kumimoji="1" lang="ja-JP" altLang="en-US" sz="1600" spc="-60" dirty="0" smtClean="0">
                <a:solidFill>
                  <a:schemeClr val="tx1"/>
                </a:solidFill>
              </a:rPr>
              <a:t>なる可能性があるため、</a:t>
            </a:r>
            <a:endParaRPr kumimoji="1" lang="en-US" altLang="ja-JP" sz="1600" spc="-60" dirty="0" smtClean="0">
              <a:solidFill>
                <a:schemeClr val="tx1"/>
              </a:solidFill>
            </a:endParaRPr>
          </a:p>
          <a:p>
            <a:pPr marL="612000" lvl="1"/>
            <a:r>
              <a:rPr kumimoji="1" lang="ja-JP" altLang="en-US" sz="1600" b="1" u="sng" dirty="0" smtClean="0">
                <a:solidFill>
                  <a:schemeClr val="tx1"/>
                </a:solidFill>
              </a:rPr>
              <a:t>単独で部員数</a:t>
            </a:r>
            <a:r>
              <a:rPr kumimoji="1" lang="ja-JP" altLang="en-US" sz="1600" dirty="0" smtClean="0">
                <a:solidFill>
                  <a:schemeClr val="tx1"/>
                </a:solidFill>
              </a:rPr>
              <a:t>が一定規模を超える高校</a:t>
            </a:r>
            <a:r>
              <a:rPr kumimoji="1" lang="ja-JP" altLang="en-US" sz="1600" dirty="0">
                <a:solidFill>
                  <a:schemeClr val="tx1"/>
                </a:solidFill>
              </a:rPr>
              <a:t>を除く</a:t>
            </a:r>
            <a:endParaRPr kumimoji="1" lang="en-US" altLang="ja-JP" sz="1600" dirty="0">
              <a:solidFill>
                <a:schemeClr val="tx1"/>
              </a:solidFill>
            </a:endParaRPr>
          </a:p>
          <a:p>
            <a:endParaRPr kumimoji="1" lang="en-US" altLang="ja-JP" sz="1600" dirty="0">
              <a:solidFill>
                <a:schemeClr val="tx1"/>
              </a:solidFill>
            </a:endParaRPr>
          </a:p>
          <a:p>
            <a:r>
              <a:rPr kumimoji="1" lang="ja-JP" altLang="en-US" sz="1600" dirty="0">
                <a:solidFill>
                  <a:schemeClr val="tx1"/>
                </a:solidFill>
              </a:rPr>
              <a:t>　　◆　移動にかかる生徒の負担を減らすため、高校間の移動時間が</a:t>
            </a:r>
            <a:r>
              <a:rPr kumimoji="1" lang="ja-JP" altLang="en-US" sz="1600" b="1" u="sng" dirty="0">
                <a:solidFill>
                  <a:schemeClr val="tx1"/>
                </a:solidFill>
              </a:rPr>
              <a:t>自転車で</a:t>
            </a:r>
            <a:r>
              <a:rPr kumimoji="1" lang="en-US" altLang="ja-JP" sz="1600" b="1" u="sng" dirty="0">
                <a:solidFill>
                  <a:schemeClr val="tx1"/>
                </a:solidFill>
              </a:rPr>
              <a:t>15</a:t>
            </a:r>
            <a:r>
              <a:rPr kumimoji="1" lang="ja-JP" altLang="en-US" sz="1600" b="1" u="sng" dirty="0">
                <a:solidFill>
                  <a:schemeClr val="tx1"/>
                </a:solidFill>
              </a:rPr>
              <a:t>分以内でペアリング</a:t>
            </a:r>
            <a:endParaRPr kumimoji="1" lang="en-US" altLang="ja-JP" sz="1600" b="1" u="sng" dirty="0">
              <a:solidFill>
                <a:schemeClr val="tx1"/>
              </a:solidFill>
            </a:endParaRPr>
          </a:p>
          <a:p>
            <a:endParaRPr kumimoji="1" lang="en-US" altLang="ja-JP" sz="1600" dirty="0">
              <a:solidFill>
                <a:schemeClr val="tx1"/>
              </a:solidFill>
            </a:endParaRPr>
          </a:p>
          <a:p>
            <a:r>
              <a:rPr kumimoji="1" lang="ja-JP" altLang="en-US" sz="1600" dirty="0">
                <a:solidFill>
                  <a:schemeClr val="tx1"/>
                </a:solidFill>
              </a:rPr>
              <a:t>　　　</a:t>
            </a:r>
            <a:r>
              <a:rPr kumimoji="1" lang="en-US" altLang="ja-JP" sz="1600" dirty="0">
                <a:solidFill>
                  <a:schemeClr val="tx1"/>
                </a:solidFill>
              </a:rPr>
              <a:t>※</a:t>
            </a:r>
            <a:r>
              <a:rPr kumimoji="1" lang="ja-JP" altLang="en-US" sz="1600" dirty="0">
                <a:solidFill>
                  <a:schemeClr val="tx1"/>
                </a:solidFill>
              </a:rPr>
              <a:t>　実施にあたっては、教員の負担軽減のために部活動指導員等の</a:t>
            </a:r>
            <a:r>
              <a:rPr kumimoji="1" lang="ja-JP" altLang="en-US" sz="1600" b="1" u="sng" dirty="0">
                <a:solidFill>
                  <a:schemeClr val="tx1"/>
                </a:solidFill>
              </a:rPr>
              <a:t>専門的指導者の配置</a:t>
            </a:r>
            <a:r>
              <a:rPr kumimoji="1" lang="ja-JP" altLang="en-US" sz="1600" dirty="0">
                <a:solidFill>
                  <a:schemeClr val="tx1"/>
                </a:solidFill>
              </a:rPr>
              <a:t>を検討</a:t>
            </a:r>
            <a:endParaRPr kumimoji="1" lang="en-US" altLang="ja-JP" sz="1600" dirty="0">
              <a:solidFill>
                <a:schemeClr val="tx1"/>
              </a:solidFill>
            </a:endParaRPr>
          </a:p>
        </p:txBody>
      </p:sp>
      <p:sp>
        <p:nvSpPr>
          <p:cNvPr id="14" name="角丸四角形 13"/>
          <p:cNvSpPr/>
          <p:nvPr/>
        </p:nvSpPr>
        <p:spPr>
          <a:xfrm>
            <a:off x="221372" y="909813"/>
            <a:ext cx="2756515" cy="345507"/>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「部活動大阪モデル」の概要</a:t>
            </a:r>
          </a:p>
        </p:txBody>
      </p:sp>
      <p:sp>
        <p:nvSpPr>
          <p:cNvPr id="15" name="角丸四角形 14"/>
          <p:cNvSpPr/>
          <p:nvPr/>
        </p:nvSpPr>
        <p:spPr>
          <a:xfrm>
            <a:off x="221371" y="3552656"/>
            <a:ext cx="2180636" cy="345507"/>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ペアリングの条件</a:t>
            </a:r>
          </a:p>
        </p:txBody>
      </p:sp>
    </p:spTree>
    <p:extLst>
      <p:ext uri="{BB962C8B-B14F-4D97-AF65-F5344CB8AC3E}">
        <p14:creationId xmlns:p14="http://schemas.microsoft.com/office/powerpoint/2010/main" val="126944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5" name="テキスト ボックス 4"/>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
        <p:nvSpPr>
          <p:cNvPr id="6" name="スライド番号プレースホルダー 5">
            <a:extLst>
              <a:ext uri="{FF2B5EF4-FFF2-40B4-BE49-F238E27FC236}">
                <a16:creationId xmlns:a16="http://schemas.microsoft.com/office/drawing/2014/main" id="{32A5AC9B-6AF2-49DF-BED8-70020E23B2BC}"/>
              </a:ext>
            </a:extLst>
          </p:cNvPr>
          <p:cNvSpPr>
            <a:spLocks noGrp="1"/>
          </p:cNvSpPr>
          <p:nvPr>
            <p:ph type="sldNum" sz="quarter" idx="12"/>
          </p:nvPr>
        </p:nvSpPr>
        <p:spPr>
          <a:xfrm>
            <a:off x="7166585" y="6596326"/>
            <a:ext cx="2057400" cy="365125"/>
          </a:xfrm>
        </p:spPr>
        <p:txBody>
          <a:bodyPr/>
          <a:lstStyle/>
          <a:p>
            <a:r>
              <a:rPr kumimoji="1" lang="en-US" altLang="ja-JP" dirty="0" smtClean="0"/>
              <a:t>6</a:t>
            </a:r>
            <a:endParaRPr kumimoji="1" lang="ja-JP" altLang="en-US" dirty="0"/>
          </a:p>
        </p:txBody>
      </p:sp>
      <p:sp>
        <p:nvSpPr>
          <p:cNvPr id="24" name="正方形/長方形 23"/>
          <p:cNvSpPr/>
          <p:nvPr/>
        </p:nvSpPr>
        <p:spPr>
          <a:xfrm>
            <a:off x="145944" y="3005386"/>
            <a:ext cx="8754047" cy="181228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300" dirty="0">
                <a:solidFill>
                  <a:schemeClr val="tx1"/>
                </a:solidFill>
                <a:latin typeface="+mn-ea"/>
              </a:rPr>
              <a:t>　　</a:t>
            </a:r>
            <a:r>
              <a:rPr kumimoji="1" lang="ja-JP" altLang="en-US" sz="1600" dirty="0">
                <a:solidFill>
                  <a:schemeClr val="tx1"/>
                </a:solidFill>
                <a:latin typeface="+mn-ea"/>
              </a:rPr>
              <a:t>◆　移動の課題があるため、平日の練習が難しいが、試合参加の観点から、少人数の部活について</a:t>
            </a:r>
            <a:endParaRPr kumimoji="1" lang="en-US" altLang="ja-JP" sz="1600" dirty="0">
              <a:solidFill>
                <a:schemeClr val="tx1"/>
              </a:solidFill>
              <a:latin typeface="+mn-ea"/>
            </a:endParaRPr>
          </a:p>
          <a:p>
            <a:pPr marL="540000" lvl="1"/>
            <a:r>
              <a:rPr kumimoji="1" lang="ja-JP" altLang="en-US" sz="1600" dirty="0">
                <a:solidFill>
                  <a:schemeClr val="tx1"/>
                </a:solidFill>
                <a:latin typeface="+mn-ea"/>
              </a:rPr>
              <a:t>高校間の移動距離に関わらず、</a:t>
            </a:r>
            <a:r>
              <a:rPr kumimoji="1" lang="ja-JP" altLang="en-US" sz="1600" u="sng" dirty="0">
                <a:solidFill>
                  <a:schemeClr val="tx1"/>
                </a:solidFill>
                <a:latin typeface="+mn-ea"/>
              </a:rPr>
              <a:t>土日を中心に</a:t>
            </a:r>
            <a:r>
              <a:rPr kumimoji="1" lang="ja-JP" altLang="en-US" sz="1600" dirty="0">
                <a:solidFill>
                  <a:schemeClr val="tx1"/>
                </a:solidFill>
                <a:latin typeface="+mn-ea"/>
              </a:rPr>
              <a:t>合同で練習を実施</a:t>
            </a:r>
            <a:endParaRPr kumimoji="1" lang="en-US" altLang="ja-JP" sz="1600" dirty="0">
              <a:solidFill>
                <a:schemeClr val="tx1"/>
              </a:solidFill>
              <a:latin typeface="+mn-ea"/>
            </a:endParaRPr>
          </a:p>
          <a:p>
            <a:r>
              <a:rPr kumimoji="1" lang="ja-JP" altLang="en-US" sz="1600" dirty="0">
                <a:solidFill>
                  <a:schemeClr val="tx1"/>
                </a:solidFill>
                <a:latin typeface="+mn-ea"/>
              </a:rPr>
              <a:t>　　　　　　　　　　　　　　　　　　　　　　　　　　　　　　　（学校単位ではなく</a:t>
            </a:r>
            <a:r>
              <a:rPr kumimoji="1" lang="ja-JP" altLang="en-US" sz="1600" b="1" dirty="0">
                <a:solidFill>
                  <a:schemeClr val="tx1"/>
                </a:solidFill>
                <a:latin typeface="+mn-ea"/>
              </a:rPr>
              <a:t>個別の部活動単位</a:t>
            </a:r>
            <a:r>
              <a:rPr kumimoji="1" lang="ja-JP" altLang="en-US" sz="1600" dirty="0">
                <a:solidFill>
                  <a:schemeClr val="tx1"/>
                </a:solidFill>
                <a:latin typeface="+mn-ea"/>
              </a:rPr>
              <a:t>で合同実施）</a:t>
            </a:r>
            <a:endParaRPr kumimoji="1" lang="en-US" altLang="ja-JP" sz="1600" dirty="0">
              <a:solidFill>
                <a:schemeClr val="tx1"/>
              </a:solidFill>
              <a:latin typeface="+mn-ea"/>
            </a:endParaRPr>
          </a:p>
          <a:p>
            <a:r>
              <a:rPr kumimoji="1" lang="ja-JP" altLang="en-US" sz="1600" dirty="0">
                <a:solidFill>
                  <a:schemeClr val="tx1"/>
                </a:solidFill>
                <a:latin typeface="+mn-ea"/>
              </a:rPr>
              <a:t>　　</a:t>
            </a:r>
            <a:endParaRPr kumimoji="1" lang="en-US" altLang="ja-JP" sz="1600" dirty="0">
              <a:solidFill>
                <a:schemeClr val="tx1"/>
              </a:solidFill>
              <a:latin typeface="+mn-ea"/>
            </a:endParaRPr>
          </a:p>
          <a:p>
            <a:r>
              <a:rPr kumimoji="1" lang="ja-JP" altLang="en-US" sz="1600" dirty="0">
                <a:solidFill>
                  <a:schemeClr val="tx1"/>
                </a:solidFill>
                <a:latin typeface="+mn-ea"/>
              </a:rPr>
              <a:t>　 </a:t>
            </a:r>
            <a:r>
              <a:rPr kumimoji="1" lang="en-US" altLang="ja-JP" sz="1600" dirty="0">
                <a:solidFill>
                  <a:schemeClr val="tx1"/>
                </a:solidFill>
                <a:latin typeface="+mn-ea"/>
              </a:rPr>
              <a:t>※</a:t>
            </a:r>
            <a:r>
              <a:rPr kumimoji="1" lang="ja-JP" altLang="en-US" sz="1600" dirty="0">
                <a:solidFill>
                  <a:schemeClr val="tx1"/>
                </a:solidFill>
                <a:latin typeface="+mn-ea"/>
              </a:rPr>
              <a:t>　実施にあたっては、優先的に部活動</a:t>
            </a:r>
            <a:r>
              <a:rPr kumimoji="1" lang="ja-JP" altLang="en-US" sz="1600" dirty="0" smtClean="0">
                <a:solidFill>
                  <a:schemeClr val="tx1"/>
                </a:solidFill>
                <a:latin typeface="+mn-ea"/>
              </a:rPr>
              <a:t>指導員等の</a:t>
            </a:r>
            <a:r>
              <a:rPr kumimoji="1" lang="ja-JP" altLang="en-US" sz="1600" dirty="0">
                <a:solidFill>
                  <a:schemeClr val="tx1"/>
                </a:solidFill>
                <a:latin typeface="+mn-ea"/>
              </a:rPr>
              <a:t>配置を検討</a:t>
            </a:r>
            <a:endParaRPr kumimoji="1" lang="en-US" altLang="ja-JP" sz="1600" b="1" u="sng" dirty="0">
              <a:solidFill>
                <a:schemeClr val="tx1"/>
              </a:solidFill>
            </a:endParaRPr>
          </a:p>
        </p:txBody>
      </p:sp>
      <p:sp>
        <p:nvSpPr>
          <p:cNvPr id="12" name="角丸四角形 11"/>
          <p:cNvSpPr/>
          <p:nvPr/>
        </p:nvSpPr>
        <p:spPr>
          <a:xfrm>
            <a:off x="267722" y="2832632"/>
            <a:ext cx="3132844" cy="345507"/>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ペアリングが成立しなかった高校</a:t>
            </a:r>
          </a:p>
        </p:txBody>
      </p:sp>
      <p:sp>
        <p:nvSpPr>
          <p:cNvPr id="10" name="正方形/長方形 9"/>
          <p:cNvSpPr/>
          <p:nvPr/>
        </p:nvSpPr>
        <p:spPr>
          <a:xfrm>
            <a:off x="143341" y="894519"/>
            <a:ext cx="8754047" cy="139829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kumimoji="1" lang="ja-JP" altLang="en-US" sz="1600" dirty="0">
                <a:solidFill>
                  <a:schemeClr val="tx1"/>
                </a:solidFill>
                <a:latin typeface="+mn-ea"/>
              </a:rPr>
              <a:t>　 ◆　ペアとなった高校間で、部活動ごとに部員が移動し、合同で練習を実施</a:t>
            </a:r>
            <a:endParaRPr kumimoji="1" lang="en-US" altLang="ja-JP" sz="1600" dirty="0">
              <a:solidFill>
                <a:schemeClr val="tx1"/>
              </a:solidFill>
              <a:latin typeface="+mn-ea"/>
            </a:endParaRPr>
          </a:p>
          <a:p>
            <a:r>
              <a:rPr kumimoji="1" lang="ja-JP" altLang="en-US" sz="1600" dirty="0">
                <a:solidFill>
                  <a:schemeClr val="tx1"/>
                </a:solidFill>
                <a:latin typeface="+mn-ea"/>
              </a:rPr>
              <a:t>　</a:t>
            </a:r>
            <a:endParaRPr kumimoji="1" lang="en-US" altLang="ja-JP" sz="1600" dirty="0">
              <a:solidFill>
                <a:schemeClr val="tx1"/>
              </a:solidFill>
              <a:latin typeface="+mn-ea"/>
            </a:endParaRPr>
          </a:p>
          <a:p>
            <a:r>
              <a:rPr kumimoji="1" lang="ja-JP" altLang="en-US" sz="1600" dirty="0">
                <a:solidFill>
                  <a:schemeClr val="tx1"/>
                </a:solidFill>
                <a:latin typeface="+mn-ea"/>
              </a:rPr>
              <a:t>　 ◆　文化部については、可能な範囲でオンラインでの活動を併用して実施</a:t>
            </a:r>
          </a:p>
        </p:txBody>
      </p:sp>
      <p:sp>
        <p:nvSpPr>
          <p:cNvPr id="13" name="角丸四角形 12"/>
          <p:cNvSpPr/>
          <p:nvPr/>
        </p:nvSpPr>
        <p:spPr>
          <a:xfrm>
            <a:off x="267722" y="746789"/>
            <a:ext cx="3075980" cy="345507"/>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ペアリングが成立した高校</a:t>
            </a:r>
          </a:p>
        </p:txBody>
      </p:sp>
    </p:spTree>
    <p:extLst>
      <p:ext uri="{BB962C8B-B14F-4D97-AF65-F5344CB8AC3E}">
        <p14:creationId xmlns:p14="http://schemas.microsoft.com/office/powerpoint/2010/main" val="3690150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5" name="テキスト ボックス 4"/>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
        <p:nvSpPr>
          <p:cNvPr id="6" name="スライド番号プレースホルダー 5">
            <a:extLst>
              <a:ext uri="{FF2B5EF4-FFF2-40B4-BE49-F238E27FC236}">
                <a16:creationId xmlns:a16="http://schemas.microsoft.com/office/drawing/2014/main" id="{32A5AC9B-6AF2-49DF-BED8-70020E23B2BC}"/>
              </a:ext>
            </a:extLst>
          </p:cNvPr>
          <p:cNvSpPr>
            <a:spLocks noGrp="1"/>
          </p:cNvSpPr>
          <p:nvPr>
            <p:ph type="sldNum" sz="quarter" idx="12"/>
          </p:nvPr>
        </p:nvSpPr>
        <p:spPr>
          <a:xfrm>
            <a:off x="7177278" y="6599562"/>
            <a:ext cx="2057400" cy="365125"/>
          </a:xfrm>
        </p:spPr>
        <p:txBody>
          <a:bodyPr/>
          <a:lstStyle/>
          <a:p>
            <a:r>
              <a:rPr kumimoji="1" lang="en-US" altLang="ja-JP" dirty="0" smtClean="0"/>
              <a:t>7</a:t>
            </a:r>
            <a:endParaRPr kumimoji="1" lang="ja-JP" altLang="en-US" dirty="0"/>
          </a:p>
        </p:txBody>
      </p:sp>
      <p:sp>
        <p:nvSpPr>
          <p:cNvPr id="13" name="正方形/長方形 12"/>
          <p:cNvSpPr/>
          <p:nvPr/>
        </p:nvSpPr>
        <p:spPr>
          <a:xfrm>
            <a:off x="239441" y="1072797"/>
            <a:ext cx="8644772" cy="2269838"/>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481692" y="1273816"/>
            <a:ext cx="7662183" cy="2062103"/>
          </a:xfrm>
          <a:prstGeom prst="rect">
            <a:avLst/>
          </a:prstGeom>
          <a:noFill/>
        </p:spPr>
        <p:txBody>
          <a:bodyPr wrap="square" rtlCol="0">
            <a:spAutoFit/>
          </a:bodyPr>
          <a:lstStyle/>
          <a:p>
            <a:r>
              <a:rPr kumimoji="1" lang="en-US" altLang="ja-JP" sz="1600" dirty="0"/>
              <a:t>【</a:t>
            </a:r>
            <a:r>
              <a:rPr kumimoji="1" lang="ja-JP" altLang="en-US" sz="1600" dirty="0"/>
              <a:t>生徒</a:t>
            </a:r>
            <a:r>
              <a:rPr kumimoji="1" lang="en-US" altLang="ja-JP" sz="1600" dirty="0"/>
              <a:t>】</a:t>
            </a:r>
            <a:r>
              <a:rPr kumimoji="1" lang="ja-JP" altLang="en-US" sz="1600" dirty="0"/>
              <a:t>　</a:t>
            </a:r>
            <a:endParaRPr kumimoji="1" lang="en-US" altLang="ja-JP" sz="1600" dirty="0"/>
          </a:p>
          <a:p>
            <a:r>
              <a:rPr kumimoji="1" lang="ja-JP" altLang="en-US" sz="1600" dirty="0"/>
              <a:t>　・　練習相手が確保でき、練習の幅が広がる</a:t>
            </a:r>
            <a:endParaRPr kumimoji="1" lang="en-US" altLang="ja-JP" sz="1600" dirty="0"/>
          </a:p>
          <a:p>
            <a:r>
              <a:rPr kumimoji="1" lang="ja-JP" altLang="en-US" sz="1600" dirty="0"/>
              <a:t>　・　一定の規模を確保することにより、練習機会や公式大会等への参加機会を確保できる</a:t>
            </a:r>
            <a:endParaRPr kumimoji="1" lang="en-US" altLang="ja-JP" sz="1600" dirty="0"/>
          </a:p>
          <a:p>
            <a:r>
              <a:rPr kumimoji="1" lang="ja-JP" altLang="en-US" sz="1600" dirty="0"/>
              <a:t>　・　他校との交流を図ることで、生徒のモチベーションの向上につながる</a:t>
            </a:r>
            <a:endParaRPr kumimoji="1" lang="en-US" altLang="ja-JP" sz="1600" dirty="0"/>
          </a:p>
          <a:p>
            <a:r>
              <a:rPr kumimoji="1" lang="ja-JP" altLang="en-US" sz="1600" dirty="0"/>
              <a:t>　・　専門性のある教員から専門的な指導を教授してもらうことができる</a:t>
            </a:r>
            <a:endParaRPr kumimoji="1" lang="en-US" altLang="ja-JP" sz="1600" dirty="0"/>
          </a:p>
          <a:p>
            <a:endParaRPr kumimoji="1" lang="en-US" altLang="ja-JP" sz="1600" dirty="0"/>
          </a:p>
          <a:p>
            <a:r>
              <a:rPr kumimoji="1" lang="en-US" altLang="ja-JP" sz="1600" dirty="0"/>
              <a:t>【</a:t>
            </a:r>
            <a:r>
              <a:rPr kumimoji="1" lang="ja-JP" altLang="en-US" sz="1600" dirty="0"/>
              <a:t>教員</a:t>
            </a:r>
            <a:r>
              <a:rPr kumimoji="1" lang="en-US" altLang="ja-JP" sz="1600" dirty="0"/>
              <a:t>】</a:t>
            </a:r>
          </a:p>
          <a:p>
            <a:r>
              <a:rPr kumimoji="1" lang="ja-JP" altLang="en-US" sz="1600" dirty="0">
                <a:solidFill>
                  <a:prstClr val="black"/>
                </a:solidFill>
              </a:rPr>
              <a:t>　・　２校を１校の教員で担当することにより、教員の負担を軽減できる</a:t>
            </a:r>
            <a:endParaRPr kumimoji="1" lang="en-US" altLang="ja-JP" sz="1600" dirty="0"/>
          </a:p>
        </p:txBody>
      </p:sp>
      <p:sp>
        <p:nvSpPr>
          <p:cNvPr id="22" name="角丸四角形 21"/>
          <p:cNvSpPr/>
          <p:nvPr/>
        </p:nvSpPr>
        <p:spPr>
          <a:xfrm>
            <a:off x="301009" y="902577"/>
            <a:ext cx="1008000" cy="360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メリット</a:t>
            </a:r>
          </a:p>
        </p:txBody>
      </p:sp>
      <p:sp>
        <p:nvSpPr>
          <p:cNvPr id="12" name="正方形/長方形 11"/>
          <p:cNvSpPr/>
          <p:nvPr/>
        </p:nvSpPr>
        <p:spPr>
          <a:xfrm>
            <a:off x="249614" y="3576884"/>
            <a:ext cx="8644772" cy="3253820"/>
          </a:xfrm>
          <a:prstGeom prst="rect">
            <a:avLst/>
          </a:prstGeom>
          <a:solidFill>
            <a:schemeClr val="accent3">
              <a:lumMod val="20000"/>
              <a:lumOff val="80000"/>
            </a:schemeClr>
          </a:solid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63310" y="3788965"/>
            <a:ext cx="8412694" cy="3046988"/>
          </a:xfrm>
          <a:prstGeom prst="rect">
            <a:avLst/>
          </a:prstGeom>
          <a:noFill/>
        </p:spPr>
        <p:txBody>
          <a:bodyPr wrap="square" rtlCol="0">
            <a:spAutoFit/>
          </a:bodyPr>
          <a:lstStyle/>
          <a:p>
            <a:r>
              <a:rPr kumimoji="1" lang="en-US" altLang="ja-JP" sz="1600" dirty="0"/>
              <a:t>【</a:t>
            </a:r>
            <a:r>
              <a:rPr kumimoji="1" lang="ja-JP" altLang="en-US" sz="1600" dirty="0"/>
              <a:t>生徒</a:t>
            </a:r>
            <a:r>
              <a:rPr kumimoji="1" lang="en-US" altLang="ja-JP" sz="1600" dirty="0"/>
              <a:t>】</a:t>
            </a:r>
          </a:p>
          <a:p>
            <a:r>
              <a:rPr kumimoji="1" lang="ja-JP" altLang="en-US" sz="1600" dirty="0"/>
              <a:t>　・　時間的、経済的な負担が大きくなる（移動上の問題）</a:t>
            </a:r>
            <a:endParaRPr kumimoji="1" lang="en-US" altLang="ja-JP" sz="1600" dirty="0"/>
          </a:p>
          <a:p>
            <a:r>
              <a:rPr kumimoji="1" lang="ja-JP" altLang="en-US" sz="1600" dirty="0"/>
              <a:t>　　　➡　自転車で</a:t>
            </a:r>
            <a:r>
              <a:rPr kumimoji="1" lang="en-US" altLang="ja-JP" sz="1600" dirty="0"/>
              <a:t>15</a:t>
            </a:r>
            <a:r>
              <a:rPr kumimoji="1" lang="ja-JP" altLang="en-US" sz="1600" dirty="0"/>
              <a:t>分以内となるようペアリング</a:t>
            </a:r>
            <a:endParaRPr kumimoji="1" lang="en-US" altLang="ja-JP" sz="1600" dirty="0"/>
          </a:p>
          <a:p>
            <a:r>
              <a:rPr kumimoji="1" lang="ja-JP" altLang="en-US" sz="1600" dirty="0"/>
              <a:t>　・　部員が増えるため、練習や試合での一人当たりの活動機会が減る（活動機会の問題）</a:t>
            </a:r>
            <a:endParaRPr kumimoji="1" lang="en-US" altLang="ja-JP" sz="1600" dirty="0"/>
          </a:p>
          <a:p>
            <a:r>
              <a:rPr kumimoji="1" lang="ja-JP" altLang="en-US" sz="1600" dirty="0"/>
              <a:t>　　　➡　単独で大規模の部活動が多い高校は除く</a:t>
            </a:r>
            <a:endParaRPr kumimoji="1" lang="en-US" altLang="ja-JP" sz="1600" dirty="0"/>
          </a:p>
          <a:p>
            <a:r>
              <a:rPr kumimoji="1" lang="ja-JP" altLang="en-US" sz="1600" dirty="0"/>
              <a:t>　・　合同チームを編成して府大会への参加が認められているのは単独チームの編成が困難な場合</a:t>
            </a:r>
            <a:endParaRPr kumimoji="1" lang="en-US" altLang="ja-JP" sz="1600" dirty="0"/>
          </a:p>
          <a:p>
            <a:r>
              <a:rPr kumimoji="1" lang="ja-JP" altLang="en-US" sz="1600" dirty="0"/>
              <a:t>　　　のみ（大会出場の問題）</a:t>
            </a:r>
            <a:endParaRPr kumimoji="1" lang="en-US" altLang="ja-JP" sz="1600" dirty="0"/>
          </a:p>
          <a:p>
            <a:r>
              <a:rPr kumimoji="1" lang="ja-JP" altLang="en-US" sz="1600" dirty="0"/>
              <a:t>　　　➡　府のみでの対応が困難　</a:t>
            </a:r>
            <a:r>
              <a:rPr kumimoji="1" lang="en-US" altLang="ja-JP" sz="1600" dirty="0"/>
              <a:t>【</a:t>
            </a:r>
            <a:r>
              <a:rPr kumimoji="1" lang="ja-JP" altLang="en-US" sz="1600" dirty="0"/>
              <a:t>次ページ参照</a:t>
            </a:r>
            <a:r>
              <a:rPr kumimoji="1" lang="en-US" altLang="ja-JP" sz="1600" dirty="0"/>
              <a:t>】</a:t>
            </a:r>
          </a:p>
          <a:p>
            <a:pPr lvl="0"/>
            <a:endParaRPr kumimoji="1" lang="en-US" altLang="ja-JP" sz="1600" dirty="0"/>
          </a:p>
          <a:p>
            <a:pPr lvl="0"/>
            <a:r>
              <a:rPr kumimoji="1" lang="en-US" altLang="ja-JP" sz="1600" dirty="0"/>
              <a:t>【</a:t>
            </a:r>
            <a:r>
              <a:rPr kumimoji="1" lang="ja-JP" altLang="en-US" sz="1600" dirty="0"/>
              <a:t>教員</a:t>
            </a:r>
            <a:r>
              <a:rPr kumimoji="1" lang="en-US" altLang="ja-JP" sz="1600" dirty="0"/>
              <a:t>】</a:t>
            </a:r>
            <a:endParaRPr kumimoji="1" lang="en-US" altLang="ja-JP" sz="1600" dirty="0">
              <a:solidFill>
                <a:prstClr val="black"/>
              </a:solidFill>
            </a:endParaRPr>
          </a:p>
          <a:p>
            <a:pPr lvl="0"/>
            <a:r>
              <a:rPr kumimoji="1" lang="ja-JP" altLang="en-US" sz="1600" dirty="0">
                <a:solidFill>
                  <a:prstClr val="black"/>
                </a:solidFill>
              </a:rPr>
              <a:t>　・　特定の教員の負担が増える可能性</a:t>
            </a:r>
            <a:endParaRPr kumimoji="1" lang="en-US" altLang="ja-JP" sz="1600" dirty="0">
              <a:solidFill>
                <a:prstClr val="black"/>
              </a:solidFill>
            </a:endParaRPr>
          </a:p>
          <a:p>
            <a:pPr lvl="0"/>
            <a:r>
              <a:rPr kumimoji="1" lang="ja-JP" altLang="en-US" sz="1600" dirty="0">
                <a:solidFill>
                  <a:prstClr val="black"/>
                </a:solidFill>
              </a:rPr>
              <a:t>　　　➡　部活動指導員等の専門的指導者の配置を検討　</a:t>
            </a:r>
            <a:endParaRPr kumimoji="1" lang="en-US" altLang="ja-JP" sz="1600" dirty="0"/>
          </a:p>
        </p:txBody>
      </p:sp>
      <p:sp>
        <p:nvSpPr>
          <p:cNvPr id="18" name="角丸四角形 17"/>
          <p:cNvSpPr/>
          <p:nvPr/>
        </p:nvSpPr>
        <p:spPr>
          <a:xfrm>
            <a:off x="301008" y="3403686"/>
            <a:ext cx="1104711" cy="360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mn-ea"/>
              </a:rPr>
              <a:t>デメリット</a:t>
            </a:r>
          </a:p>
        </p:txBody>
      </p:sp>
      <p:sp>
        <p:nvSpPr>
          <p:cNvPr id="19" name="テキスト ボックス 18"/>
          <p:cNvSpPr txBox="1"/>
          <p:nvPr/>
        </p:nvSpPr>
        <p:spPr>
          <a:xfrm>
            <a:off x="239441" y="535249"/>
            <a:ext cx="4794724" cy="338554"/>
          </a:xfrm>
          <a:prstGeom prst="rect">
            <a:avLst/>
          </a:prstGeom>
          <a:noFill/>
        </p:spPr>
        <p:txBody>
          <a:bodyPr wrap="square" rtlCol="0">
            <a:spAutoFit/>
          </a:bodyPr>
          <a:lstStyle/>
          <a:p>
            <a:r>
              <a:rPr kumimoji="1" lang="en-US" altLang="ja-JP" sz="1600" b="1" dirty="0"/>
              <a:t>3-2</a:t>
            </a:r>
            <a:r>
              <a:rPr kumimoji="1" lang="ja-JP" altLang="en-US" sz="1600" b="1" dirty="0" err="1"/>
              <a:t>．</a:t>
            </a:r>
            <a:r>
              <a:rPr kumimoji="1" lang="ja-JP" altLang="en-US" sz="1600" b="1" dirty="0"/>
              <a:t>複数校での部活動のメリット・デメリット</a:t>
            </a:r>
          </a:p>
        </p:txBody>
      </p:sp>
      <p:cxnSp>
        <p:nvCxnSpPr>
          <p:cNvPr id="24" name="直線コネクタ 23"/>
          <p:cNvCxnSpPr/>
          <p:nvPr/>
        </p:nvCxnSpPr>
        <p:spPr>
          <a:xfrm>
            <a:off x="210856" y="840649"/>
            <a:ext cx="3996000" cy="1683"/>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2974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flipV="1">
            <a:off x="218941" y="827251"/>
            <a:ext cx="4546374" cy="9877"/>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242640224"/>
              </p:ext>
            </p:extLst>
          </p:nvPr>
        </p:nvGraphicFramePr>
        <p:xfrm>
          <a:off x="4765315" y="1144903"/>
          <a:ext cx="3951375" cy="4057946"/>
        </p:xfrm>
        <a:graphic>
          <a:graphicData uri="http://schemas.openxmlformats.org/drawingml/2006/table">
            <a:tbl>
              <a:tblPr firstRow="1" bandRow="1">
                <a:tableStyleId>{5940675A-B579-460E-94D1-54222C63F5DA}</a:tableStyleId>
              </a:tblPr>
              <a:tblGrid>
                <a:gridCol w="1312773">
                  <a:extLst>
                    <a:ext uri="{9D8B030D-6E8A-4147-A177-3AD203B41FA5}">
                      <a16:colId xmlns:a16="http://schemas.microsoft.com/office/drawing/2014/main" val="121435865"/>
                    </a:ext>
                  </a:extLst>
                </a:gridCol>
                <a:gridCol w="1283906">
                  <a:extLst>
                    <a:ext uri="{9D8B030D-6E8A-4147-A177-3AD203B41FA5}">
                      <a16:colId xmlns:a16="http://schemas.microsoft.com/office/drawing/2014/main" val="126506936"/>
                    </a:ext>
                  </a:extLst>
                </a:gridCol>
                <a:gridCol w="1354696">
                  <a:extLst>
                    <a:ext uri="{9D8B030D-6E8A-4147-A177-3AD203B41FA5}">
                      <a16:colId xmlns:a16="http://schemas.microsoft.com/office/drawing/2014/main" val="2053442877"/>
                    </a:ext>
                  </a:extLst>
                </a:gridCol>
              </a:tblGrid>
              <a:tr h="579706">
                <a:tc rowSpan="2">
                  <a:txBody>
                    <a:bodyPr/>
                    <a:lstStyle/>
                    <a:p>
                      <a:pPr algn="ctr"/>
                      <a:r>
                        <a:rPr kumimoji="1" lang="ja-JP" altLang="en-US" sz="1200" dirty="0"/>
                        <a:t>種　　目</a:t>
                      </a:r>
                    </a:p>
                  </a:txBody>
                  <a:tcPr anchor="ctr"/>
                </a:tc>
                <a:tc gridSpan="2">
                  <a:txBody>
                    <a:bodyPr/>
                    <a:lstStyle/>
                    <a:p>
                      <a:pPr algn="ctr"/>
                      <a:r>
                        <a:rPr kumimoji="1" lang="ja-JP" altLang="en-US" sz="1200" dirty="0"/>
                        <a:t>合同チームによる</a:t>
                      </a:r>
                      <a:endParaRPr kumimoji="1" lang="en-US" altLang="ja-JP" sz="1200" dirty="0"/>
                    </a:p>
                    <a:p>
                      <a:pPr algn="ctr"/>
                      <a:r>
                        <a:rPr kumimoji="1" lang="ja-JP" altLang="en-US" sz="1200" dirty="0"/>
                        <a:t>大会の参加可否</a:t>
                      </a:r>
                    </a:p>
                  </a:txBody>
                  <a:tcPr anchor="ctr"/>
                </a:tc>
                <a:tc hMerge="1">
                  <a:txBody>
                    <a:bodyPr/>
                    <a:lstStyle/>
                    <a:p>
                      <a:endParaRPr kumimoji="1" lang="ja-JP" altLang="en-US" dirty="0"/>
                    </a:p>
                  </a:txBody>
                  <a:tcPr/>
                </a:tc>
                <a:extLst>
                  <a:ext uri="{0D108BD9-81ED-4DB2-BD59-A6C34878D82A}">
                    <a16:rowId xmlns:a16="http://schemas.microsoft.com/office/drawing/2014/main" val="2916722585"/>
                  </a:ext>
                </a:extLst>
              </a:tr>
              <a:tr h="347824">
                <a:tc vMerge="1">
                  <a:txBody>
                    <a:bodyPr/>
                    <a:lstStyle/>
                    <a:p>
                      <a:endParaRPr kumimoji="1" lang="ja-JP" altLang="en-US" dirty="0"/>
                    </a:p>
                  </a:txBody>
                  <a:tcPr anchor="ctr"/>
                </a:tc>
                <a:tc>
                  <a:txBody>
                    <a:bodyPr/>
                    <a:lstStyle/>
                    <a:p>
                      <a:pPr algn="ctr"/>
                      <a:r>
                        <a:rPr kumimoji="1" lang="ja-JP" altLang="en-US" sz="1200" dirty="0"/>
                        <a:t>府大会</a:t>
                      </a:r>
                    </a:p>
                  </a:txBody>
                  <a:tcPr anchor="ctr"/>
                </a:tc>
                <a:tc>
                  <a:txBody>
                    <a:bodyPr/>
                    <a:lstStyle/>
                    <a:p>
                      <a:pPr algn="ctr"/>
                      <a:r>
                        <a:rPr kumimoji="1" lang="ja-JP" altLang="en-US" sz="1200" dirty="0"/>
                        <a:t>近畿・全国大会</a:t>
                      </a:r>
                    </a:p>
                  </a:txBody>
                  <a:tcPr anchor="ctr"/>
                </a:tc>
                <a:extLst>
                  <a:ext uri="{0D108BD9-81ED-4DB2-BD59-A6C34878D82A}">
                    <a16:rowId xmlns:a16="http://schemas.microsoft.com/office/drawing/2014/main" val="3998513695"/>
                  </a:ext>
                </a:extLst>
              </a:tr>
              <a:tr h="347824">
                <a:tc>
                  <a:txBody>
                    <a:bodyPr/>
                    <a:lstStyle/>
                    <a:p>
                      <a:r>
                        <a:rPr kumimoji="1" lang="ja-JP" altLang="en-US" sz="1200" dirty="0"/>
                        <a:t>バスケットボール</a:t>
                      </a:r>
                    </a:p>
                  </a:txBody>
                  <a:tcPr anchor="ctr"/>
                </a:tc>
                <a:tc>
                  <a:txBody>
                    <a:bodyPr/>
                    <a:lstStyle/>
                    <a:p>
                      <a:pPr algn="ctr"/>
                      <a:r>
                        <a:rPr kumimoji="1" lang="ja-JP" altLang="en-US" sz="1200" dirty="0"/>
                        <a:t>〇</a:t>
                      </a:r>
                    </a:p>
                  </a:txBody>
                  <a:tcPr anchor="ctr"/>
                </a:tc>
                <a:tc>
                  <a:txBody>
                    <a:bodyPr/>
                    <a:lstStyle/>
                    <a:p>
                      <a:pPr algn="ctr"/>
                      <a:r>
                        <a:rPr kumimoji="1" lang="en-US" altLang="ja-JP" sz="1200" dirty="0"/>
                        <a:t>×</a:t>
                      </a:r>
                      <a:endParaRPr kumimoji="1" lang="ja-JP" altLang="en-US" sz="1200" dirty="0"/>
                    </a:p>
                  </a:txBody>
                  <a:tcPr anchor="ctr"/>
                </a:tc>
                <a:extLst>
                  <a:ext uri="{0D108BD9-81ED-4DB2-BD59-A6C34878D82A}">
                    <a16:rowId xmlns:a16="http://schemas.microsoft.com/office/drawing/2014/main" val="2360303816"/>
                  </a:ext>
                </a:extLst>
              </a:tr>
              <a:tr h="347824">
                <a:tc>
                  <a:txBody>
                    <a:bodyPr/>
                    <a:lstStyle/>
                    <a:p>
                      <a:r>
                        <a:rPr kumimoji="1" lang="ja-JP" altLang="en-US" sz="1200" dirty="0"/>
                        <a:t>バレーボール</a:t>
                      </a:r>
                    </a:p>
                  </a:txBody>
                  <a:tcPr anchor="ctr"/>
                </a:tc>
                <a:tc>
                  <a:txBody>
                    <a:bodyPr/>
                    <a:lstStyle/>
                    <a:p>
                      <a:pPr algn="ctr"/>
                      <a:r>
                        <a:rPr kumimoji="1" lang="ja-JP" altLang="en-US" sz="1200" dirty="0"/>
                        <a:t>〇</a:t>
                      </a:r>
                    </a:p>
                  </a:txBody>
                  <a:tcPr anchor="ctr"/>
                </a:tc>
                <a:tc>
                  <a:txBody>
                    <a:bodyPr/>
                    <a:lstStyle/>
                    <a:p>
                      <a:pPr algn="ctr"/>
                      <a:r>
                        <a:rPr kumimoji="1" lang="en-US" altLang="ja-JP" sz="1200" dirty="0"/>
                        <a:t>×</a:t>
                      </a:r>
                      <a:endParaRPr kumimoji="1" lang="ja-JP" altLang="en-US" sz="1200" dirty="0"/>
                    </a:p>
                  </a:txBody>
                  <a:tcPr anchor="ctr"/>
                </a:tc>
                <a:extLst>
                  <a:ext uri="{0D108BD9-81ED-4DB2-BD59-A6C34878D82A}">
                    <a16:rowId xmlns:a16="http://schemas.microsoft.com/office/drawing/2014/main" val="1316970075"/>
                  </a:ext>
                </a:extLst>
              </a:tr>
              <a:tr h="347824">
                <a:tc>
                  <a:txBody>
                    <a:bodyPr/>
                    <a:lstStyle/>
                    <a:p>
                      <a:r>
                        <a:rPr kumimoji="1" lang="ja-JP" altLang="en-US" sz="1200" dirty="0"/>
                        <a:t>サッカー</a:t>
                      </a:r>
                    </a:p>
                  </a:txBody>
                  <a:tcPr anchor="ctr"/>
                </a:tc>
                <a:tc>
                  <a:txBody>
                    <a:bodyPr/>
                    <a:lstStyle/>
                    <a:p>
                      <a:pPr algn="ctr"/>
                      <a:r>
                        <a:rPr kumimoji="1" lang="ja-JP" altLang="en-US" sz="1200" dirty="0"/>
                        <a:t>〇</a:t>
                      </a:r>
                    </a:p>
                  </a:txBody>
                  <a:tcPr anchor="ctr"/>
                </a:tc>
                <a:tc>
                  <a:txBody>
                    <a:bodyPr/>
                    <a:lstStyle/>
                    <a:p>
                      <a:pPr algn="ctr"/>
                      <a:r>
                        <a:rPr kumimoji="1" lang="en-US" altLang="ja-JP" sz="1200" dirty="0"/>
                        <a:t>×</a:t>
                      </a:r>
                      <a:endParaRPr kumimoji="1" lang="ja-JP" altLang="en-US" sz="1200" dirty="0"/>
                    </a:p>
                  </a:txBody>
                  <a:tcPr anchor="ctr"/>
                </a:tc>
                <a:extLst>
                  <a:ext uri="{0D108BD9-81ED-4DB2-BD59-A6C34878D82A}">
                    <a16:rowId xmlns:a16="http://schemas.microsoft.com/office/drawing/2014/main" val="3692318723"/>
                  </a:ext>
                </a:extLst>
              </a:tr>
              <a:tr h="347824">
                <a:tc>
                  <a:txBody>
                    <a:bodyPr/>
                    <a:lstStyle/>
                    <a:p>
                      <a:r>
                        <a:rPr kumimoji="1" lang="ja-JP" altLang="en-US" sz="1200" dirty="0"/>
                        <a:t>ラグビー</a:t>
                      </a:r>
                    </a:p>
                  </a:txBody>
                  <a:tcPr anchor="ctr"/>
                </a:tc>
                <a:tc>
                  <a:txBody>
                    <a:bodyPr/>
                    <a:lstStyle/>
                    <a:p>
                      <a:pPr algn="ctr"/>
                      <a:r>
                        <a:rPr kumimoji="1" lang="ja-JP" altLang="en-US" sz="1200" dirty="0"/>
                        <a:t>〇</a:t>
                      </a:r>
                    </a:p>
                  </a:txBody>
                  <a:tcPr anchor="ctr"/>
                </a:tc>
                <a:tc>
                  <a:txBody>
                    <a:bodyPr/>
                    <a:lstStyle/>
                    <a:p>
                      <a:pPr algn="ctr"/>
                      <a:r>
                        <a:rPr kumimoji="1" lang="en-US" altLang="ja-JP" sz="1200" dirty="0"/>
                        <a:t>×</a:t>
                      </a:r>
                      <a:endParaRPr kumimoji="1" lang="ja-JP" altLang="en-US" sz="1200" dirty="0"/>
                    </a:p>
                  </a:txBody>
                  <a:tcPr anchor="ctr"/>
                </a:tc>
                <a:extLst>
                  <a:ext uri="{0D108BD9-81ED-4DB2-BD59-A6C34878D82A}">
                    <a16:rowId xmlns:a16="http://schemas.microsoft.com/office/drawing/2014/main" val="4144139474"/>
                  </a:ext>
                </a:extLst>
              </a:tr>
              <a:tr h="347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ハンドボール</a:t>
                      </a:r>
                    </a:p>
                  </a:txBody>
                  <a:tcPr anchor="ctr"/>
                </a:tc>
                <a:tc>
                  <a:txBody>
                    <a:bodyPr/>
                    <a:lstStyle/>
                    <a:p>
                      <a:pPr algn="ctr"/>
                      <a:r>
                        <a:rPr kumimoji="1" lang="ja-JP" altLang="en-US" sz="1200" dirty="0"/>
                        <a:t>〇</a:t>
                      </a:r>
                    </a:p>
                  </a:txBody>
                  <a:tcPr anchor="ctr"/>
                </a:tc>
                <a:tc>
                  <a:txBody>
                    <a:bodyPr/>
                    <a:lstStyle/>
                    <a:p>
                      <a:pPr algn="ctr"/>
                      <a:r>
                        <a:rPr kumimoji="1" lang="en-US" altLang="ja-JP" sz="1200" dirty="0"/>
                        <a:t>×</a:t>
                      </a:r>
                      <a:endParaRPr kumimoji="1" lang="ja-JP" altLang="en-US" sz="1200" dirty="0"/>
                    </a:p>
                  </a:txBody>
                  <a:tcPr anchor="ctr"/>
                </a:tc>
                <a:extLst>
                  <a:ext uri="{0D108BD9-81ED-4DB2-BD59-A6C34878D82A}">
                    <a16:rowId xmlns:a16="http://schemas.microsoft.com/office/drawing/2014/main" val="2971143551"/>
                  </a:ext>
                </a:extLst>
              </a:tr>
              <a:tr h="347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ソフトボール</a:t>
                      </a:r>
                    </a:p>
                  </a:txBody>
                  <a:tcPr anchor="ctr"/>
                </a:tc>
                <a:tc>
                  <a:txBody>
                    <a:bodyPr/>
                    <a:lstStyle/>
                    <a:p>
                      <a:pPr algn="ctr"/>
                      <a:r>
                        <a:rPr kumimoji="1" lang="ja-JP" altLang="en-US" sz="1200" dirty="0"/>
                        <a:t>〇</a:t>
                      </a:r>
                    </a:p>
                  </a:txBody>
                  <a:tcPr anchor="ctr"/>
                </a:tc>
                <a:tc>
                  <a:txBody>
                    <a:bodyPr/>
                    <a:lstStyle/>
                    <a:p>
                      <a:pPr algn="ctr"/>
                      <a:r>
                        <a:rPr kumimoji="1" lang="en-US" altLang="ja-JP" sz="1200" dirty="0"/>
                        <a:t>×</a:t>
                      </a:r>
                      <a:endParaRPr kumimoji="1" lang="ja-JP" altLang="en-US" sz="1200" dirty="0"/>
                    </a:p>
                  </a:txBody>
                  <a:tcPr anchor="ctr"/>
                </a:tc>
                <a:extLst>
                  <a:ext uri="{0D108BD9-81ED-4DB2-BD59-A6C34878D82A}">
                    <a16:rowId xmlns:a16="http://schemas.microsoft.com/office/drawing/2014/main" val="740139228"/>
                  </a:ext>
                </a:extLst>
              </a:tr>
              <a:tr h="347824">
                <a:tc>
                  <a:txBody>
                    <a:bodyPr/>
                    <a:lstStyle/>
                    <a:p>
                      <a:r>
                        <a:rPr kumimoji="1" lang="ja-JP" altLang="en-US" sz="1200" dirty="0"/>
                        <a:t>登山</a:t>
                      </a:r>
                    </a:p>
                  </a:txBody>
                  <a:tcPr anchor="ctr"/>
                </a:tc>
                <a:tc>
                  <a:txBody>
                    <a:bodyPr/>
                    <a:lstStyle/>
                    <a:p>
                      <a:pPr algn="ctr"/>
                      <a:r>
                        <a:rPr kumimoji="1" lang="ja-JP" altLang="en-US" sz="1200" dirty="0"/>
                        <a:t>〇</a:t>
                      </a:r>
                    </a:p>
                  </a:txBody>
                  <a:tcPr anchor="ctr"/>
                </a:tc>
                <a:tc>
                  <a:txBody>
                    <a:bodyPr/>
                    <a:lstStyle/>
                    <a:p>
                      <a:pPr algn="ctr"/>
                      <a:r>
                        <a:rPr kumimoji="1" lang="en-US" altLang="ja-JP" sz="1200" dirty="0"/>
                        <a:t>×</a:t>
                      </a:r>
                      <a:endParaRPr kumimoji="1" lang="ja-JP" altLang="en-US" sz="1200" dirty="0"/>
                    </a:p>
                  </a:txBody>
                  <a:tcPr anchor="ctr"/>
                </a:tc>
                <a:extLst>
                  <a:ext uri="{0D108BD9-81ED-4DB2-BD59-A6C34878D82A}">
                    <a16:rowId xmlns:a16="http://schemas.microsoft.com/office/drawing/2014/main" val="1213911105"/>
                  </a:ext>
                </a:extLst>
              </a:tr>
              <a:tr h="347824">
                <a:tc>
                  <a:txBody>
                    <a:bodyPr/>
                    <a:lstStyle/>
                    <a:p>
                      <a:r>
                        <a:rPr kumimoji="1" lang="ja-JP" altLang="en-US" sz="1200" dirty="0"/>
                        <a:t>軟式野球</a:t>
                      </a:r>
                    </a:p>
                  </a:txBody>
                  <a:tcPr anchor="ctr"/>
                </a:tc>
                <a:tc>
                  <a:txBody>
                    <a:bodyPr/>
                    <a:lstStyle/>
                    <a:p>
                      <a:pPr algn="ctr"/>
                      <a:r>
                        <a:rPr kumimoji="1" lang="ja-JP" altLang="en-US" sz="1200" dirty="0"/>
                        <a:t>〇</a:t>
                      </a:r>
                    </a:p>
                  </a:txBody>
                  <a:tcPr anchor="ctr"/>
                </a:tc>
                <a:tc>
                  <a:txBody>
                    <a:bodyPr/>
                    <a:lstStyle/>
                    <a:p>
                      <a:pPr algn="ctr"/>
                      <a:r>
                        <a:rPr kumimoji="1" lang="ja-JP" altLang="en-US" sz="1200" dirty="0"/>
                        <a:t>〇</a:t>
                      </a:r>
                    </a:p>
                  </a:txBody>
                  <a:tcPr anchor="ctr"/>
                </a:tc>
                <a:extLst>
                  <a:ext uri="{0D108BD9-81ED-4DB2-BD59-A6C34878D82A}">
                    <a16:rowId xmlns:a16="http://schemas.microsoft.com/office/drawing/2014/main" val="2377804719"/>
                  </a:ext>
                </a:extLst>
              </a:tr>
              <a:tr h="347824">
                <a:tc>
                  <a:txBody>
                    <a:bodyPr/>
                    <a:lstStyle/>
                    <a:p>
                      <a:r>
                        <a:rPr kumimoji="1" lang="ja-JP" altLang="en-US" sz="1200" dirty="0"/>
                        <a:t>硬式野球</a:t>
                      </a: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200" dirty="0"/>
                        <a:t>〇</a:t>
                      </a: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200" dirty="0"/>
                        <a:t>〇</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3273710"/>
                  </a:ext>
                </a:extLst>
              </a:tr>
            </a:tbl>
          </a:graphicData>
        </a:graphic>
      </p:graphicFrame>
      <p:sp>
        <p:nvSpPr>
          <p:cNvPr id="10" name="正方形/長方形 9"/>
          <p:cNvSpPr/>
          <p:nvPr/>
        </p:nvSpPr>
        <p:spPr>
          <a:xfrm>
            <a:off x="293507" y="1144905"/>
            <a:ext cx="4408308" cy="405794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u"/>
            </a:pPr>
            <a:endParaRPr kumimoji="1" lang="en-US" altLang="ja-JP" sz="1600" dirty="0">
              <a:solidFill>
                <a:schemeClr val="tx1"/>
              </a:solidFill>
            </a:endParaRPr>
          </a:p>
          <a:p>
            <a:pPr marL="285750" indent="-285750">
              <a:buFont typeface="Wingdings" panose="05000000000000000000" pitchFamily="2" charset="2"/>
              <a:buChar char="u"/>
            </a:pPr>
            <a:r>
              <a:rPr kumimoji="1" lang="ja-JP" altLang="en-US" sz="1600" spc="-20" dirty="0">
                <a:solidFill>
                  <a:schemeClr val="tx1"/>
                </a:solidFill>
              </a:rPr>
              <a:t>ほとんどの団体競技種目の</a:t>
            </a:r>
            <a:r>
              <a:rPr kumimoji="1" lang="ja-JP" altLang="en-US" sz="1600" b="1" spc="-20" dirty="0">
                <a:solidFill>
                  <a:schemeClr val="tx1"/>
                </a:solidFill>
              </a:rPr>
              <a:t>「公式大会」において、</a:t>
            </a:r>
            <a:r>
              <a:rPr kumimoji="1" lang="ja-JP" altLang="en-US" sz="1600" b="1" dirty="0">
                <a:solidFill>
                  <a:schemeClr val="tx1"/>
                </a:solidFill>
              </a:rPr>
              <a:t>合同チームでの参加が認められていない</a:t>
            </a:r>
            <a:endParaRPr kumimoji="1" lang="en-US" altLang="ja-JP" sz="1600" b="1" dirty="0">
              <a:solidFill>
                <a:schemeClr val="tx1"/>
              </a:solidFill>
            </a:endParaRPr>
          </a:p>
          <a:p>
            <a:r>
              <a:rPr kumimoji="1" lang="ja-JP" altLang="en-US" sz="1600" dirty="0">
                <a:solidFill>
                  <a:schemeClr val="tx1"/>
                </a:solidFill>
              </a:rPr>
              <a:t>　</a:t>
            </a:r>
            <a:endParaRPr kumimoji="1" lang="en-US" altLang="ja-JP" sz="1600" dirty="0">
              <a:solidFill>
                <a:schemeClr val="tx1"/>
              </a:solidFill>
            </a:endParaRPr>
          </a:p>
          <a:p>
            <a:pPr marL="285750" indent="-285750">
              <a:buFont typeface="Wingdings" panose="05000000000000000000" pitchFamily="2" charset="2"/>
              <a:buChar char="u"/>
            </a:pPr>
            <a:r>
              <a:rPr kumimoji="1" lang="ja-JP" altLang="en-US" sz="1600" dirty="0">
                <a:solidFill>
                  <a:schemeClr val="tx1"/>
                </a:solidFill>
              </a:rPr>
              <a:t>例外として、一部の競技種目で、単独では試合人数に満たない学校同士の合同チームについて、府大会に限り出場可</a:t>
            </a:r>
            <a:endParaRPr kumimoji="1" lang="en-US" altLang="ja-JP" sz="1600" dirty="0">
              <a:solidFill>
                <a:schemeClr val="tx1"/>
              </a:solidFill>
            </a:endParaRPr>
          </a:p>
          <a:p>
            <a:r>
              <a:rPr kumimoji="1" lang="ja-JP" altLang="en-US" sz="1600" b="1" dirty="0">
                <a:solidFill>
                  <a:schemeClr val="tx1"/>
                </a:solidFill>
              </a:rPr>
              <a:t>　</a:t>
            </a:r>
            <a:endParaRPr kumimoji="1" lang="en-US" altLang="ja-JP" sz="1600" b="1" dirty="0">
              <a:solidFill>
                <a:schemeClr val="tx1"/>
              </a:solidFill>
            </a:endParaRPr>
          </a:p>
          <a:p>
            <a:r>
              <a:rPr kumimoji="1" lang="ja-JP" altLang="en-US" sz="1600" dirty="0">
                <a:solidFill>
                  <a:schemeClr val="tx1"/>
                </a:solidFill>
              </a:rPr>
              <a:t>　（➡近畿大会やインターハイなどの全国大会への</a:t>
            </a:r>
            <a:endParaRPr kumimoji="1" lang="en-US" altLang="ja-JP" sz="1600" dirty="0">
              <a:solidFill>
                <a:schemeClr val="tx1"/>
              </a:solidFill>
            </a:endParaRPr>
          </a:p>
          <a:p>
            <a:r>
              <a:rPr kumimoji="1" lang="ja-JP" altLang="en-US" sz="1600" dirty="0">
                <a:solidFill>
                  <a:schemeClr val="tx1"/>
                </a:solidFill>
              </a:rPr>
              <a:t>　　 出場は認められていない）</a:t>
            </a:r>
            <a:r>
              <a:rPr kumimoji="1" lang="en-US" altLang="ja-JP" sz="1600" b="1" dirty="0">
                <a:solidFill>
                  <a:schemeClr val="tx1"/>
                </a:solidFill>
              </a:rPr>
              <a:t/>
            </a:r>
            <a:br>
              <a:rPr kumimoji="1" lang="en-US" altLang="ja-JP" sz="1600" b="1" dirty="0">
                <a:solidFill>
                  <a:schemeClr val="tx1"/>
                </a:solidFill>
              </a:rPr>
            </a:br>
            <a:endParaRPr kumimoji="1" lang="en-US" altLang="ja-JP" sz="1600" b="1" dirty="0">
              <a:solidFill>
                <a:schemeClr val="tx1"/>
              </a:solidFill>
            </a:endParaRPr>
          </a:p>
          <a:p>
            <a:endParaRPr kumimoji="1" lang="en-US" altLang="ja-JP" sz="1600" dirty="0">
              <a:solidFill>
                <a:schemeClr val="tx1"/>
              </a:solidFill>
            </a:endParaRPr>
          </a:p>
          <a:p>
            <a:r>
              <a:rPr kumimoji="1" lang="ja-JP" altLang="en-US" sz="1600" dirty="0">
                <a:solidFill>
                  <a:schemeClr val="tx1"/>
                </a:solidFill>
              </a:rPr>
              <a:t>　　　　</a:t>
            </a:r>
            <a:endParaRPr kumimoji="1" lang="en-US" altLang="ja-JP" sz="1600" dirty="0">
              <a:solidFill>
                <a:schemeClr val="tx1"/>
              </a:solidFill>
            </a:endParaRPr>
          </a:p>
          <a:p>
            <a:endParaRPr kumimoji="1" lang="en-US" altLang="ja-JP" sz="1600" dirty="0">
              <a:solidFill>
                <a:schemeClr val="tx1"/>
              </a:solidFill>
            </a:endParaRPr>
          </a:p>
          <a:p>
            <a:pPr marL="285750" indent="-285750">
              <a:buFont typeface="Wingdings" panose="05000000000000000000" pitchFamily="2" charset="2"/>
              <a:buChar char="u"/>
            </a:pPr>
            <a:endParaRPr kumimoji="1" lang="ja-JP" altLang="en-US" sz="1600" dirty="0">
              <a:solidFill>
                <a:schemeClr val="tx1"/>
              </a:solidFill>
            </a:endParaRPr>
          </a:p>
        </p:txBody>
      </p:sp>
      <p:sp>
        <p:nvSpPr>
          <p:cNvPr id="6" name="スライド番号プレースホルダー 5">
            <a:extLst>
              <a:ext uri="{FF2B5EF4-FFF2-40B4-BE49-F238E27FC236}">
                <a16:creationId xmlns:a16="http://schemas.microsoft.com/office/drawing/2014/main" id="{32A5AC9B-6AF2-49DF-BED8-70020E23B2BC}"/>
              </a:ext>
            </a:extLst>
          </p:cNvPr>
          <p:cNvSpPr>
            <a:spLocks noGrp="1"/>
          </p:cNvSpPr>
          <p:nvPr>
            <p:ph type="sldNum" sz="quarter" idx="12"/>
          </p:nvPr>
        </p:nvSpPr>
        <p:spPr>
          <a:xfrm>
            <a:off x="7164121" y="6581005"/>
            <a:ext cx="2057400" cy="365125"/>
          </a:xfrm>
        </p:spPr>
        <p:txBody>
          <a:bodyPr/>
          <a:lstStyle/>
          <a:p>
            <a:r>
              <a:rPr kumimoji="1" lang="en-US" altLang="ja-JP" dirty="0"/>
              <a:t>8</a:t>
            </a:r>
            <a:endParaRPr kumimoji="1" lang="ja-JP" altLang="en-US" dirty="0"/>
          </a:p>
        </p:txBody>
      </p:sp>
      <p:sp>
        <p:nvSpPr>
          <p:cNvPr id="13" name="テキスト ボックス 12"/>
          <p:cNvSpPr txBox="1"/>
          <p:nvPr/>
        </p:nvSpPr>
        <p:spPr>
          <a:xfrm>
            <a:off x="218939" y="483186"/>
            <a:ext cx="7286761" cy="338554"/>
          </a:xfrm>
          <a:prstGeom prst="rect">
            <a:avLst/>
          </a:prstGeom>
          <a:noFill/>
        </p:spPr>
        <p:txBody>
          <a:bodyPr wrap="square" rtlCol="0">
            <a:spAutoFit/>
          </a:bodyPr>
          <a:lstStyle/>
          <a:p>
            <a:r>
              <a:rPr kumimoji="1" lang="en-US" altLang="ja-JP" sz="1600" b="1" dirty="0"/>
              <a:t>3-3</a:t>
            </a:r>
            <a:r>
              <a:rPr kumimoji="1" lang="ja-JP" altLang="en-US" sz="1600" b="1" dirty="0" err="1"/>
              <a:t>．</a:t>
            </a:r>
            <a:r>
              <a:rPr kumimoji="1" lang="ja-JP" altLang="en-US" sz="1600" b="1" dirty="0"/>
              <a:t>合同部活動による公式大会への出場について</a:t>
            </a:r>
          </a:p>
        </p:txBody>
      </p:sp>
      <p:sp>
        <p:nvSpPr>
          <p:cNvPr id="14" name="正方形/長方形 13">
            <a:extLst>
              <a:ext uri="{FF2B5EF4-FFF2-40B4-BE49-F238E27FC236}">
                <a16:creationId xmlns:a16="http://schemas.microsoft.com/office/drawing/2014/main" id="{41DA577F-B963-8D86-2E1B-69E67AB1E53C}"/>
              </a:ext>
            </a:extLst>
          </p:cNvPr>
          <p:cNvSpPr/>
          <p:nvPr/>
        </p:nvSpPr>
        <p:spPr>
          <a:xfrm>
            <a:off x="293507" y="5510624"/>
            <a:ext cx="8423183" cy="748329"/>
          </a:xfrm>
          <a:prstGeom prst="rect">
            <a:avLst/>
          </a:prstGeom>
          <a:solidFill>
            <a:schemeClr val="accent2">
              <a:lumMod val="40000"/>
              <a:lumOff val="60000"/>
            </a:schemeClr>
          </a:solidFill>
          <a:ln w="38100" cmpd="sng"/>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dirty="0">
                <a:latin typeface="+mn-ea"/>
              </a:rPr>
              <a:t>▶　</a:t>
            </a:r>
            <a:r>
              <a:rPr kumimoji="1" lang="ja-JP" altLang="en-US" sz="1600" dirty="0"/>
              <a:t>「公式大会」への参加要件等の制度改正について、関係省庁や高体連等の大会主催者に対し、</a:t>
            </a:r>
            <a:endParaRPr kumimoji="1" lang="en-US" altLang="ja-JP" sz="1600" dirty="0"/>
          </a:p>
          <a:p>
            <a:r>
              <a:rPr kumimoji="1" lang="ja-JP" altLang="en-US" sz="1600" dirty="0"/>
              <a:t>　　　働きかけを行う</a:t>
            </a:r>
            <a:endParaRPr kumimoji="1" lang="ja-JP" altLang="en-US" sz="1600" dirty="0">
              <a:latin typeface="+mn-ea"/>
            </a:endParaRPr>
          </a:p>
        </p:txBody>
      </p:sp>
      <p:sp>
        <p:nvSpPr>
          <p:cNvPr id="11" name="正方形/長方形 10"/>
          <p:cNvSpPr/>
          <p:nvPr/>
        </p:nvSpPr>
        <p:spPr>
          <a:xfrm>
            <a:off x="0" y="1"/>
            <a:ext cx="9144000" cy="4121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府立高校における部活動の改革について</a:t>
            </a:r>
          </a:p>
        </p:txBody>
      </p:sp>
      <p:sp>
        <p:nvSpPr>
          <p:cNvPr id="12" name="テキスト ボックス 11"/>
          <p:cNvSpPr txBox="1"/>
          <p:nvPr/>
        </p:nvSpPr>
        <p:spPr>
          <a:xfrm>
            <a:off x="7547019" y="52174"/>
            <a:ext cx="1596980" cy="307777"/>
          </a:xfrm>
          <a:prstGeom prst="rect">
            <a:avLst/>
          </a:prstGeom>
          <a:noFill/>
        </p:spPr>
        <p:txBody>
          <a:bodyPr wrap="square" rtlCol="0">
            <a:spAutoFit/>
          </a:bodyPr>
          <a:lstStyle/>
          <a:p>
            <a:r>
              <a:rPr kumimoji="1" lang="en-US" altLang="ja-JP" sz="1400" dirty="0">
                <a:solidFill>
                  <a:schemeClr val="bg1"/>
                </a:solidFill>
              </a:rPr>
              <a:t>2022.11</a:t>
            </a:r>
            <a:r>
              <a:rPr kumimoji="1" lang="ja-JP" altLang="en-US" sz="1400" dirty="0">
                <a:solidFill>
                  <a:schemeClr val="bg1"/>
                </a:solidFill>
              </a:rPr>
              <a:t>　教育庁</a:t>
            </a:r>
          </a:p>
        </p:txBody>
      </p:sp>
    </p:spTree>
    <p:extLst>
      <p:ext uri="{BB962C8B-B14F-4D97-AF65-F5344CB8AC3E}">
        <p14:creationId xmlns:p14="http://schemas.microsoft.com/office/powerpoint/2010/main" val="3475798237"/>
      </p:ext>
    </p:extLst>
  </p:cSld>
  <p:clrMapOvr>
    <a:masterClrMapping/>
  </p:clrMapOvr>
</p:sld>
</file>

<file path=ppt/theme/theme1.xml><?xml version="1.0" encoding="utf-8"?>
<a:theme xmlns:a="http://schemas.openxmlformats.org/drawingml/2006/main" name="Office テーマ">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6549</TotalTime>
  <Words>2187</Words>
  <Application>Microsoft Office PowerPoint</Application>
  <PresentationFormat>画面に合わせる (4:3)</PresentationFormat>
  <Paragraphs>232</Paragraphs>
  <Slides>10</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HG創英角ｺﾞｼｯｸUB</vt:lpstr>
      <vt:lpstr>Meiryo UI</vt:lpstr>
      <vt:lpstr>游ゴシック</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仲谷　元伸</dc:creator>
  <cp:lastModifiedBy>大中　真太郎</cp:lastModifiedBy>
  <cp:revision>632</cp:revision>
  <cp:lastPrinted>2022-11-07T09:43:18Z</cp:lastPrinted>
  <dcterms:created xsi:type="dcterms:W3CDTF">2022-09-06T07:38:46Z</dcterms:created>
  <dcterms:modified xsi:type="dcterms:W3CDTF">2022-11-07T09:44:48Z</dcterms:modified>
</cp:coreProperties>
</file>