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Lst>
  <p:notesMasterIdLst>
    <p:notesMasterId r:id="rId18"/>
  </p:notesMasterIdLst>
  <p:handoutMasterIdLst>
    <p:handoutMasterId r:id="rId19"/>
  </p:handoutMasterIdLst>
  <p:sldIdLst>
    <p:sldId id="256" r:id="rId5"/>
    <p:sldId id="352" r:id="rId6"/>
    <p:sldId id="258" r:id="rId7"/>
    <p:sldId id="345" r:id="rId8"/>
    <p:sldId id="389" r:id="rId9"/>
    <p:sldId id="336" r:id="rId10"/>
    <p:sldId id="287" r:id="rId11"/>
    <p:sldId id="438" r:id="rId12"/>
    <p:sldId id="439" r:id="rId13"/>
    <p:sldId id="425" r:id="rId14"/>
    <p:sldId id="427" r:id="rId15"/>
    <p:sldId id="437" r:id="rId16"/>
    <p:sldId id="422" r:id="rId17"/>
  </p:sldIdLst>
  <p:sldSz cx="9144000" cy="6858000" type="screen4x3"/>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ECF1F8"/>
    <a:srgbClr val="DEF2F2"/>
    <a:srgbClr val="FFFFBE"/>
    <a:srgbClr val="FFFFFF"/>
    <a:srgbClr val="FF66FF"/>
    <a:srgbClr val="FFA3FF"/>
    <a:srgbClr val="FFCDFF"/>
    <a:srgbClr val="56BA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46" autoAdjust="0"/>
    <p:restoredTop sz="95214" autoAdjust="0"/>
  </p:normalViewPr>
  <p:slideViewPr>
    <p:cSldViewPr>
      <p:cViewPr varScale="1">
        <p:scale>
          <a:sx n="74" d="100"/>
          <a:sy n="74" d="100"/>
        </p:scale>
        <p:origin x="1194" y="54"/>
      </p:cViewPr>
      <p:guideLst>
        <p:guide orient="horz" pos="2160"/>
        <p:guide pos="2880"/>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8625\Desktop\&#9312;&#24220;&#21942;&#20844;&#22290;&#26045;&#35373;&#21033;&#29992;&#23455;&#32318;.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Sheet1!$B$11:$B$16</c:f>
              <c:strCache>
                <c:ptCount val="6"/>
                <c:pt idx="0">
                  <c:v>2014年度</c:v>
                </c:pt>
                <c:pt idx="1">
                  <c:v>2015年度</c:v>
                </c:pt>
                <c:pt idx="2">
                  <c:v>2016年度</c:v>
                </c:pt>
                <c:pt idx="3">
                  <c:v>2017年度</c:v>
                </c:pt>
                <c:pt idx="4">
                  <c:v>2018年度</c:v>
                </c:pt>
                <c:pt idx="5">
                  <c:v>2019年度</c:v>
                </c:pt>
              </c:strCache>
            </c:strRef>
          </c:cat>
          <c:val>
            <c:numRef>
              <c:f>Sheet1!$C$11:$C$16</c:f>
              <c:numCache>
                <c:formatCode>#,##0_);[Red]\(#,##0\)</c:formatCode>
                <c:ptCount val="6"/>
                <c:pt idx="0">
                  <c:v>42835</c:v>
                </c:pt>
                <c:pt idx="1">
                  <c:v>50449</c:v>
                </c:pt>
                <c:pt idx="2">
                  <c:v>50920</c:v>
                </c:pt>
                <c:pt idx="3">
                  <c:v>50618</c:v>
                </c:pt>
                <c:pt idx="4">
                  <c:v>47576</c:v>
                </c:pt>
                <c:pt idx="5">
                  <c:v>51003</c:v>
                </c:pt>
              </c:numCache>
            </c:numRef>
          </c:val>
          <c:smooth val="0"/>
          <c:extLst>
            <c:ext xmlns:c16="http://schemas.microsoft.com/office/drawing/2014/chart" uri="{C3380CC4-5D6E-409C-BE32-E72D297353CC}">
              <c16:uniqueId val="{00000000-72DE-48C5-A982-F87049007AC5}"/>
            </c:ext>
          </c:extLst>
        </c:ser>
        <c:dLbls>
          <c:showLegendKey val="0"/>
          <c:showVal val="0"/>
          <c:showCatName val="0"/>
          <c:showSerName val="0"/>
          <c:showPercent val="0"/>
          <c:showBubbleSize val="0"/>
        </c:dLbls>
        <c:smooth val="0"/>
        <c:axId val="376399216"/>
        <c:axId val="376403920"/>
      </c:lineChart>
      <c:catAx>
        <c:axId val="37639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76403920"/>
        <c:crosses val="autoZero"/>
        <c:auto val="1"/>
        <c:lblAlgn val="ctr"/>
        <c:lblOffset val="100"/>
        <c:noMultiLvlLbl val="0"/>
      </c:catAx>
      <c:valAx>
        <c:axId val="376403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dirty="0"/>
                  <a:t>年間入園者数</a:t>
                </a:r>
                <a:r>
                  <a:rPr lang="en-US" altLang="ja-JP" dirty="0"/>
                  <a:t>(</a:t>
                </a:r>
                <a:r>
                  <a:rPr lang="ja-JP" altLang="en-US" dirty="0"/>
                  <a:t>人）</a:t>
                </a:r>
                <a:endParaRPr lang="en-US" altLang="ja-JP"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76399216"/>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7906" cy="340746"/>
          </a:xfrm>
          <a:prstGeom prst="rect">
            <a:avLst/>
          </a:prstGeom>
        </p:spPr>
        <p:txBody>
          <a:bodyPr vert="horz" lIns="92592" tIns="46297" rIns="92592" bIns="4629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091" y="0"/>
            <a:ext cx="4307905" cy="340746"/>
          </a:xfrm>
          <a:prstGeom prst="rect">
            <a:avLst/>
          </a:prstGeom>
        </p:spPr>
        <p:txBody>
          <a:bodyPr vert="horz" lIns="92592" tIns="46297" rIns="92592" bIns="46297" rtlCol="0"/>
          <a:lstStyle>
            <a:lvl1pPr algn="r">
              <a:defRPr sz="1200"/>
            </a:lvl1pPr>
          </a:lstStyle>
          <a:p>
            <a:fld id="{B1F81CF1-7818-4397-849A-1106ACC1BC1F}" type="datetimeFigureOut">
              <a:rPr kumimoji="1" lang="ja-JP" altLang="en-US" smtClean="0"/>
              <a:t>2022/11/28</a:t>
            </a:fld>
            <a:endParaRPr kumimoji="1" lang="ja-JP" altLang="en-US"/>
          </a:p>
        </p:txBody>
      </p:sp>
      <p:sp>
        <p:nvSpPr>
          <p:cNvPr id="4" name="フッター プレースホルダー 3"/>
          <p:cNvSpPr>
            <a:spLocks noGrp="1"/>
          </p:cNvSpPr>
          <p:nvPr>
            <p:ph type="ftr" sz="quarter" idx="2"/>
          </p:nvPr>
        </p:nvSpPr>
        <p:spPr>
          <a:xfrm>
            <a:off x="1" y="6465352"/>
            <a:ext cx="4307906" cy="340746"/>
          </a:xfrm>
          <a:prstGeom prst="rect">
            <a:avLst/>
          </a:prstGeom>
        </p:spPr>
        <p:txBody>
          <a:bodyPr vert="horz" lIns="92592" tIns="46297" rIns="92592" bIns="4629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091" y="6465352"/>
            <a:ext cx="4307905" cy="340746"/>
          </a:xfrm>
          <a:prstGeom prst="rect">
            <a:avLst/>
          </a:prstGeom>
        </p:spPr>
        <p:txBody>
          <a:bodyPr vert="horz" lIns="92592" tIns="46297" rIns="92592" bIns="46297" rtlCol="0" anchor="b"/>
          <a:lstStyle>
            <a:lvl1pPr algn="r">
              <a:defRPr sz="1200"/>
            </a:lvl1pPr>
          </a:lstStyle>
          <a:p>
            <a:fld id="{2A1DB4A7-9CB0-4DC8-ABD9-5976C985DE73}" type="slidenum">
              <a:rPr kumimoji="1" lang="ja-JP" altLang="en-US" smtClean="0"/>
              <a:t>‹#›</a:t>
            </a:fld>
            <a:endParaRPr kumimoji="1" lang="ja-JP" altLang="en-US"/>
          </a:p>
        </p:txBody>
      </p:sp>
    </p:spTree>
    <p:extLst>
      <p:ext uri="{BB962C8B-B14F-4D97-AF65-F5344CB8AC3E}">
        <p14:creationId xmlns:p14="http://schemas.microsoft.com/office/powerpoint/2010/main" val="1244743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307047" cy="340360"/>
          </a:xfrm>
          <a:prstGeom prst="rect">
            <a:avLst/>
          </a:prstGeom>
        </p:spPr>
        <p:txBody>
          <a:bodyPr vert="horz" lIns="92592" tIns="46297" rIns="92592" bIns="46297"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2" y="1"/>
            <a:ext cx="4307047" cy="340360"/>
          </a:xfrm>
          <a:prstGeom prst="rect">
            <a:avLst/>
          </a:prstGeom>
        </p:spPr>
        <p:txBody>
          <a:bodyPr vert="horz" lIns="92592" tIns="46297" rIns="92592" bIns="46297" rtlCol="0"/>
          <a:lstStyle>
            <a:lvl1pPr algn="r">
              <a:defRPr sz="1200"/>
            </a:lvl1pPr>
          </a:lstStyle>
          <a:p>
            <a:fld id="{292360CA-328D-4EA2-AA55-8B9B6E6D8AA5}" type="datetimeFigureOut">
              <a:rPr kumimoji="1" lang="ja-JP" altLang="en-US" smtClean="0"/>
              <a:t>2022/11/28</a:t>
            </a:fld>
            <a:endParaRPr kumimoji="1" lang="ja-JP" altLang="en-US"/>
          </a:p>
        </p:txBody>
      </p:sp>
      <p:sp>
        <p:nvSpPr>
          <p:cNvPr id="4" name="スライド イメージ プレースホルダー 3"/>
          <p:cNvSpPr>
            <a:spLocks noGrp="1" noRot="1" noChangeAspect="1"/>
          </p:cNvSpPr>
          <p:nvPr>
            <p:ph type="sldImg" idx="2"/>
          </p:nvPr>
        </p:nvSpPr>
        <p:spPr>
          <a:xfrm>
            <a:off x="3267075" y="509588"/>
            <a:ext cx="3405188" cy="2552700"/>
          </a:xfrm>
          <a:prstGeom prst="rect">
            <a:avLst/>
          </a:prstGeom>
          <a:noFill/>
          <a:ln w="12700">
            <a:solidFill>
              <a:prstClr val="black"/>
            </a:solidFill>
          </a:ln>
        </p:spPr>
        <p:txBody>
          <a:bodyPr vert="horz" lIns="92592" tIns="46297" rIns="92592" bIns="46297" rtlCol="0" anchor="ctr"/>
          <a:lstStyle/>
          <a:p>
            <a:endParaRPr lang="ja-JP" altLang="en-US"/>
          </a:p>
        </p:txBody>
      </p:sp>
      <p:sp>
        <p:nvSpPr>
          <p:cNvPr id="5" name="ノート プレースホルダー 4"/>
          <p:cNvSpPr>
            <a:spLocks noGrp="1"/>
          </p:cNvSpPr>
          <p:nvPr>
            <p:ph type="body" sz="quarter" idx="3"/>
          </p:nvPr>
        </p:nvSpPr>
        <p:spPr>
          <a:xfrm>
            <a:off x="993935" y="3233421"/>
            <a:ext cx="7951470" cy="3063240"/>
          </a:xfrm>
          <a:prstGeom prst="rect">
            <a:avLst/>
          </a:prstGeom>
        </p:spPr>
        <p:txBody>
          <a:bodyPr vert="horz" lIns="92592" tIns="46297" rIns="92592" bIns="4629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6465660"/>
            <a:ext cx="4307047" cy="340360"/>
          </a:xfrm>
          <a:prstGeom prst="rect">
            <a:avLst/>
          </a:prstGeom>
        </p:spPr>
        <p:txBody>
          <a:bodyPr vert="horz" lIns="92592" tIns="46297" rIns="92592" bIns="4629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2" y="6465660"/>
            <a:ext cx="4307047" cy="340360"/>
          </a:xfrm>
          <a:prstGeom prst="rect">
            <a:avLst/>
          </a:prstGeom>
        </p:spPr>
        <p:txBody>
          <a:bodyPr vert="horz" lIns="92592" tIns="46297" rIns="92592" bIns="46297" rtlCol="0" anchor="b"/>
          <a:lstStyle>
            <a:lvl1pPr algn="r">
              <a:defRPr sz="1200"/>
            </a:lvl1pPr>
          </a:lstStyle>
          <a:p>
            <a:fld id="{995078C6-6E3A-4679-A4E0-6115572FA63C}" type="slidenum">
              <a:rPr kumimoji="1" lang="ja-JP" altLang="en-US" smtClean="0"/>
              <a:t>‹#›</a:t>
            </a:fld>
            <a:endParaRPr kumimoji="1" lang="ja-JP" altLang="en-US"/>
          </a:p>
        </p:txBody>
      </p:sp>
    </p:spTree>
    <p:extLst>
      <p:ext uri="{BB962C8B-B14F-4D97-AF65-F5344CB8AC3E}">
        <p14:creationId xmlns:p14="http://schemas.microsoft.com/office/powerpoint/2010/main" val="35224319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95078C6-6E3A-4679-A4E0-6115572FA63C}" type="slidenum">
              <a:rPr kumimoji="1" lang="ja-JP" altLang="en-US" smtClean="0"/>
              <a:t>0</a:t>
            </a:fld>
            <a:endParaRPr kumimoji="1" lang="ja-JP" altLang="en-US"/>
          </a:p>
        </p:txBody>
      </p:sp>
    </p:spTree>
    <p:extLst>
      <p:ext uri="{BB962C8B-B14F-4D97-AF65-F5344CB8AC3E}">
        <p14:creationId xmlns:p14="http://schemas.microsoft.com/office/powerpoint/2010/main" val="322985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95078C6-6E3A-4679-A4E0-6115572FA63C}" type="slidenum">
              <a:rPr kumimoji="1" lang="ja-JP" altLang="en-US" smtClean="0"/>
              <a:t>9</a:t>
            </a:fld>
            <a:endParaRPr kumimoji="1" lang="ja-JP" altLang="en-US"/>
          </a:p>
        </p:txBody>
      </p:sp>
    </p:spTree>
    <p:extLst>
      <p:ext uri="{BB962C8B-B14F-4D97-AF65-F5344CB8AC3E}">
        <p14:creationId xmlns:p14="http://schemas.microsoft.com/office/powerpoint/2010/main" val="2630267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95078C6-6E3A-4679-A4E0-6115572FA63C}" type="slidenum">
              <a:rPr kumimoji="1" lang="ja-JP" altLang="en-US" smtClean="0"/>
              <a:t>10</a:t>
            </a:fld>
            <a:endParaRPr kumimoji="1" lang="ja-JP" altLang="en-US"/>
          </a:p>
        </p:txBody>
      </p:sp>
    </p:spTree>
    <p:extLst>
      <p:ext uri="{BB962C8B-B14F-4D97-AF65-F5344CB8AC3E}">
        <p14:creationId xmlns:p14="http://schemas.microsoft.com/office/powerpoint/2010/main" val="864399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95078C6-6E3A-4679-A4E0-6115572FA63C}" type="slidenum">
              <a:rPr kumimoji="1" lang="ja-JP" altLang="en-US" smtClean="0"/>
              <a:t>11</a:t>
            </a:fld>
            <a:endParaRPr kumimoji="1" lang="ja-JP" altLang="en-US"/>
          </a:p>
        </p:txBody>
      </p:sp>
    </p:spTree>
    <p:extLst>
      <p:ext uri="{BB962C8B-B14F-4D97-AF65-F5344CB8AC3E}">
        <p14:creationId xmlns:p14="http://schemas.microsoft.com/office/powerpoint/2010/main" val="3329788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95078C6-6E3A-4679-A4E0-6115572FA63C}" type="slidenum">
              <a:rPr kumimoji="1" lang="ja-JP" altLang="en-US" smtClean="0"/>
              <a:t>12</a:t>
            </a:fld>
            <a:endParaRPr kumimoji="1" lang="ja-JP" altLang="en-US"/>
          </a:p>
        </p:txBody>
      </p:sp>
    </p:spTree>
    <p:extLst>
      <p:ext uri="{BB962C8B-B14F-4D97-AF65-F5344CB8AC3E}">
        <p14:creationId xmlns:p14="http://schemas.microsoft.com/office/powerpoint/2010/main" val="1832124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5078C6-6E3A-4679-A4E0-6115572FA63C}" type="slidenum">
              <a:rPr kumimoji="1" lang="ja-JP" altLang="en-US" smtClean="0"/>
              <a:t>1</a:t>
            </a:fld>
            <a:endParaRPr kumimoji="1" lang="ja-JP" altLang="en-US"/>
          </a:p>
        </p:txBody>
      </p:sp>
    </p:spTree>
    <p:extLst>
      <p:ext uri="{BB962C8B-B14F-4D97-AF65-F5344CB8AC3E}">
        <p14:creationId xmlns:p14="http://schemas.microsoft.com/office/powerpoint/2010/main" val="1109890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95078C6-6E3A-4679-A4E0-6115572FA63C}" type="slidenum">
              <a:rPr kumimoji="1" lang="ja-JP" altLang="en-US" smtClean="0"/>
              <a:t>2</a:t>
            </a:fld>
            <a:endParaRPr kumimoji="1" lang="ja-JP" altLang="en-US"/>
          </a:p>
        </p:txBody>
      </p:sp>
    </p:spTree>
    <p:extLst>
      <p:ext uri="{BB962C8B-B14F-4D97-AF65-F5344CB8AC3E}">
        <p14:creationId xmlns:p14="http://schemas.microsoft.com/office/powerpoint/2010/main" val="1714903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95078C6-6E3A-4679-A4E0-6115572FA63C}" type="slidenum">
              <a:rPr kumimoji="1" lang="ja-JP" altLang="en-US" smtClean="0"/>
              <a:t>3</a:t>
            </a:fld>
            <a:endParaRPr kumimoji="1" lang="ja-JP" altLang="en-US"/>
          </a:p>
        </p:txBody>
      </p:sp>
    </p:spTree>
    <p:extLst>
      <p:ext uri="{BB962C8B-B14F-4D97-AF65-F5344CB8AC3E}">
        <p14:creationId xmlns:p14="http://schemas.microsoft.com/office/powerpoint/2010/main" val="1273265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95078C6-6E3A-4679-A4E0-6115572FA63C}" type="slidenum">
              <a:rPr kumimoji="1" lang="ja-JP" altLang="en-US" smtClean="0"/>
              <a:t>4</a:t>
            </a:fld>
            <a:endParaRPr kumimoji="1" lang="ja-JP" altLang="en-US"/>
          </a:p>
        </p:txBody>
      </p:sp>
    </p:spTree>
    <p:extLst>
      <p:ext uri="{BB962C8B-B14F-4D97-AF65-F5344CB8AC3E}">
        <p14:creationId xmlns:p14="http://schemas.microsoft.com/office/powerpoint/2010/main" val="2658259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95078C6-6E3A-4679-A4E0-6115572FA63C}" type="slidenum">
              <a:rPr kumimoji="1" lang="ja-JP" altLang="en-US" smtClean="0"/>
              <a:t>5</a:t>
            </a:fld>
            <a:endParaRPr kumimoji="1" lang="ja-JP" altLang="en-US"/>
          </a:p>
        </p:txBody>
      </p:sp>
    </p:spTree>
    <p:extLst>
      <p:ext uri="{BB962C8B-B14F-4D97-AF65-F5344CB8AC3E}">
        <p14:creationId xmlns:p14="http://schemas.microsoft.com/office/powerpoint/2010/main" val="3682373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95078C6-6E3A-4679-A4E0-6115572FA63C}" type="slidenum">
              <a:rPr kumimoji="1" lang="ja-JP" altLang="en-US" smtClean="0"/>
              <a:t>6</a:t>
            </a:fld>
            <a:endParaRPr kumimoji="1" lang="ja-JP" altLang="en-US"/>
          </a:p>
        </p:txBody>
      </p:sp>
    </p:spTree>
    <p:extLst>
      <p:ext uri="{BB962C8B-B14F-4D97-AF65-F5344CB8AC3E}">
        <p14:creationId xmlns:p14="http://schemas.microsoft.com/office/powerpoint/2010/main" val="1296471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95078C6-6E3A-4679-A4E0-6115572FA63C}" type="slidenum">
              <a:rPr kumimoji="1" lang="ja-JP" altLang="en-US" smtClean="0"/>
              <a:t>7</a:t>
            </a:fld>
            <a:endParaRPr kumimoji="1" lang="ja-JP" altLang="en-US"/>
          </a:p>
        </p:txBody>
      </p:sp>
    </p:spTree>
    <p:extLst>
      <p:ext uri="{BB962C8B-B14F-4D97-AF65-F5344CB8AC3E}">
        <p14:creationId xmlns:p14="http://schemas.microsoft.com/office/powerpoint/2010/main" val="2974569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E58CE9-3176-4D97-871A-58BD6362DEB3}" type="slidenum">
              <a:rPr kumimoji="1" lang="ja-JP" altLang="en-US" smtClean="0"/>
              <a:t>8</a:t>
            </a:fld>
            <a:endParaRPr kumimoji="1" lang="ja-JP" altLang="en-US"/>
          </a:p>
        </p:txBody>
      </p:sp>
    </p:spTree>
    <p:extLst>
      <p:ext uri="{BB962C8B-B14F-4D97-AF65-F5344CB8AC3E}">
        <p14:creationId xmlns:p14="http://schemas.microsoft.com/office/powerpoint/2010/main" val="2810148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9074EB4-0E76-4F3A-84CE-BC4BEB98569B}" type="datetime1">
              <a:rPr kumimoji="1" lang="ja-JP" altLang="en-US" smtClean="0"/>
              <a:t>2022/11/28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A317581-3077-4AAC-87F7-3299EE257FCF}" type="slidenum">
              <a:rPr kumimoji="1" lang="ja-JP" altLang="en-US" smtClean="0"/>
              <a:t>‹#›</a:t>
            </a:fld>
            <a:endParaRPr kumimoji="1" lang="ja-JP" altLang="en-US"/>
          </a:p>
        </p:txBody>
      </p:sp>
    </p:spTree>
    <p:extLst>
      <p:ext uri="{BB962C8B-B14F-4D97-AF65-F5344CB8AC3E}">
        <p14:creationId xmlns:p14="http://schemas.microsoft.com/office/powerpoint/2010/main" val="1412755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7BE818A-86C1-421C-9B16-7593AA61D9DA}" type="datetime1">
              <a:rPr kumimoji="1" lang="ja-JP" altLang="en-US" smtClean="0"/>
              <a:t>2022/11/28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A317581-3077-4AAC-87F7-3299EE257FCF}" type="slidenum">
              <a:rPr kumimoji="1" lang="ja-JP" altLang="en-US" smtClean="0"/>
              <a:t>‹#›</a:t>
            </a:fld>
            <a:endParaRPr kumimoji="1" lang="ja-JP" altLang="en-US"/>
          </a:p>
        </p:txBody>
      </p:sp>
    </p:spTree>
    <p:extLst>
      <p:ext uri="{BB962C8B-B14F-4D97-AF65-F5344CB8AC3E}">
        <p14:creationId xmlns:p14="http://schemas.microsoft.com/office/powerpoint/2010/main" val="4220014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FEF5028-7F94-4B27-92D7-D60ED76F65D5}" type="datetime1">
              <a:rPr kumimoji="1" lang="ja-JP" altLang="en-US" smtClean="0"/>
              <a:t>2022/11/28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A317581-3077-4AAC-87F7-3299EE257FCF}" type="slidenum">
              <a:rPr kumimoji="1" lang="ja-JP" altLang="en-US" smtClean="0"/>
              <a:t>‹#›</a:t>
            </a:fld>
            <a:endParaRPr kumimoji="1" lang="ja-JP" altLang="en-US"/>
          </a:p>
        </p:txBody>
      </p:sp>
    </p:spTree>
    <p:extLst>
      <p:ext uri="{BB962C8B-B14F-4D97-AF65-F5344CB8AC3E}">
        <p14:creationId xmlns:p14="http://schemas.microsoft.com/office/powerpoint/2010/main" val="3588107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0F042BF-94DF-4B4F-B5EA-0BDEBF93941D}" type="datetime1">
              <a:rPr kumimoji="1" lang="ja-JP" altLang="en-US" smtClean="0"/>
              <a:t>2022/11/28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A317581-3077-4AAC-87F7-3299EE257FCF}" type="slidenum">
              <a:rPr kumimoji="1" lang="ja-JP" altLang="en-US" smtClean="0"/>
              <a:t>‹#›</a:t>
            </a:fld>
            <a:endParaRPr kumimoji="1" lang="ja-JP" altLang="en-US"/>
          </a:p>
        </p:txBody>
      </p:sp>
    </p:spTree>
    <p:extLst>
      <p:ext uri="{BB962C8B-B14F-4D97-AF65-F5344CB8AC3E}">
        <p14:creationId xmlns:p14="http://schemas.microsoft.com/office/powerpoint/2010/main" val="2163593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BC52A0E-B0F8-4A58-9BF4-E041BA20C60B}" type="datetime1">
              <a:rPr kumimoji="1" lang="ja-JP" altLang="en-US" smtClean="0"/>
              <a:t>2022/11/28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A317581-3077-4AAC-87F7-3299EE257FCF}" type="slidenum">
              <a:rPr kumimoji="1" lang="ja-JP" altLang="en-US" smtClean="0"/>
              <a:t>‹#›</a:t>
            </a:fld>
            <a:endParaRPr kumimoji="1" lang="ja-JP" altLang="en-US"/>
          </a:p>
        </p:txBody>
      </p:sp>
    </p:spTree>
    <p:extLst>
      <p:ext uri="{BB962C8B-B14F-4D97-AF65-F5344CB8AC3E}">
        <p14:creationId xmlns:p14="http://schemas.microsoft.com/office/powerpoint/2010/main" val="4203918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7E6B540-3968-4FD3-B182-47A5B8AE2C58}" type="datetime1">
              <a:rPr kumimoji="1" lang="ja-JP" altLang="en-US" smtClean="0"/>
              <a:t>2022/11/28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A317581-3077-4AAC-87F7-3299EE257FCF}" type="slidenum">
              <a:rPr kumimoji="1" lang="ja-JP" altLang="en-US" smtClean="0"/>
              <a:t>‹#›</a:t>
            </a:fld>
            <a:endParaRPr kumimoji="1" lang="ja-JP" altLang="en-US"/>
          </a:p>
        </p:txBody>
      </p:sp>
    </p:spTree>
    <p:extLst>
      <p:ext uri="{BB962C8B-B14F-4D97-AF65-F5344CB8AC3E}">
        <p14:creationId xmlns:p14="http://schemas.microsoft.com/office/powerpoint/2010/main" val="3108929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05FF31B-1CBE-4051-85AD-EAB04503B347}" type="datetime1">
              <a:rPr kumimoji="1" lang="ja-JP" altLang="en-US" smtClean="0"/>
              <a:t>2022/11/28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A317581-3077-4AAC-87F7-3299EE257FCF}" type="slidenum">
              <a:rPr kumimoji="1" lang="ja-JP" altLang="en-US" smtClean="0"/>
              <a:t>‹#›</a:t>
            </a:fld>
            <a:endParaRPr kumimoji="1" lang="ja-JP" altLang="en-US"/>
          </a:p>
        </p:txBody>
      </p:sp>
    </p:spTree>
    <p:extLst>
      <p:ext uri="{BB962C8B-B14F-4D97-AF65-F5344CB8AC3E}">
        <p14:creationId xmlns:p14="http://schemas.microsoft.com/office/powerpoint/2010/main" val="377337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3485C83-BF17-4762-9E75-8A107DC7B90E}" type="datetime1">
              <a:rPr kumimoji="1" lang="ja-JP" altLang="en-US" smtClean="0"/>
              <a:t>2022/11/28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A317581-3077-4AAC-87F7-3299EE257FCF}" type="slidenum">
              <a:rPr kumimoji="1" lang="ja-JP" altLang="en-US" smtClean="0"/>
              <a:t>‹#›</a:t>
            </a:fld>
            <a:endParaRPr kumimoji="1" lang="ja-JP" altLang="en-US"/>
          </a:p>
        </p:txBody>
      </p:sp>
    </p:spTree>
    <p:extLst>
      <p:ext uri="{BB962C8B-B14F-4D97-AF65-F5344CB8AC3E}">
        <p14:creationId xmlns:p14="http://schemas.microsoft.com/office/powerpoint/2010/main" val="414155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463FFE5-8BDA-4C96-BE68-80A46CEE2D2B}" type="datetime1">
              <a:rPr kumimoji="1" lang="ja-JP" altLang="en-US" smtClean="0"/>
              <a:t>2022/11/28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A317581-3077-4AAC-87F7-3299EE257FCF}" type="slidenum">
              <a:rPr kumimoji="1" lang="ja-JP" altLang="en-US" smtClean="0"/>
              <a:t>‹#›</a:t>
            </a:fld>
            <a:endParaRPr kumimoji="1" lang="ja-JP" altLang="en-US"/>
          </a:p>
        </p:txBody>
      </p:sp>
    </p:spTree>
    <p:extLst>
      <p:ext uri="{BB962C8B-B14F-4D97-AF65-F5344CB8AC3E}">
        <p14:creationId xmlns:p14="http://schemas.microsoft.com/office/powerpoint/2010/main" val="1256336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460EAC4-91E0-4B9E-A936-5D22B84752E6}" type="datetime1">
              <a:rPr kumimoji="1" lang="ja-JP" altLang="en-US" smtClean="0"/>
              <a:t>2022/11/28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A317581-3077-4AAC-87F7-3299EE257FCF}" type="slidenum">
              <a:rPr kumimoji="1" lang="ja-JP" altLang="en-US" smtClean="0"/>
              <a:t>‹#›</a:t>
            </a:fld>
            <a:endParaRPr kumimoji="1" lang="ja-JP" altLang="en-US"/>
          </a:p>
        </p:txBody>
      </p:sp>
    </p:spTree>
    <p:extLst>
      <p:ext uri="{BB962C8B-B14F-4D97-AF65-F5344CB8AC3E}">
        <p14:creationId xmlns:p14="http://schemas.microsoft.com/office/powerpoint/2010/main" val="1722107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68215AB-7B1F-4C78-A3F0-6180A0BBA7C0}" type="datetime1">
              <a:rPr kumimoji="1" lang="ja-JP" altLang="en-US" smtClean="0"/>
              <a:t>2022/11/28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A317581-3077-4AAC-87F7-3299EE257FCF}" type="slidenum">
              <a:rPr kumimoji="1" lang="ja-JP" altLang="en-US" smtClean="0"/>
              <a:t>‹#›</a:t>
            </a:fld>
            <a:endParaRPr kumimoji="1" lang="ja-JP" altLang="en-US"/>
          </a:p>
        </p:txBody>
      </p:sp>
    </p:spTree>
    <p:extLst>
      <p:ext uri="{BB962C8B-B14F-4D97-AF65-F5344CB8AC3E}">
        <p14:creationId xmlns:p14="http://schemas.microsoft.com/office/powerpoint/2010/main" val="897824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187EFD-B8C4-4676-AE5C-C4FEDC3337C1}" type="datetime1">
              <a:rPr kumimoji="1" lang="ja-JP" altLang="en-US" smtClean="0"/>
              <a:t>2022/11/28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17581-3077-4AAC-87F7-3299EE257FCF}" type="slidenum">
              <a:rPr kumimoji="1" lang="ja-JP" altLang="en-US" smtClean="0"/>
              <a:t>‹#›</a:t>
            </a:fld>
            <a:endParaRPr kumimoji="1" lang="ja-JP" altLang="en-US"/>
          </a:p>
        </p:txBody>
      </p:sp>
    </p:spTree>
    <p:extLst>
      <p:ext uri="{BB962C8B-B14F-4D97-AF65-F5344CB8AC3E}">
        <p14:creationId xmlns:p14="http://schemas.microsoft.com/office/powerpoint/2010/main" val="154888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0" y="332656"/>
            <a:ext cx="9143999" cy="576064"/>
          </a:xfrm>
          <a:prstGeom prst="rect">
            <a:avLst/>
          </a:prstGeom>
          <a:solidFill>
            <a:schemeClr val="tx2"/>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solidFill>
                  <a:schemeClr val="bg1"/>
                </a:solidFill>
              </a:rPr>
              <a:t>令和４年度</a:t>
            </a:r>
            <a:r>
              <a:rPr lang="ja-JP" altLang="en-US" sz="2800" dirty="0">
                <a:solidFill>
                  <a:schemeClr val="bg1"/>
                </a:solidFill>
              </a:rPr>
              <a:t>建設事業評価（公園事業）</a:t>
            </a:r>
          </a:p>
        </p:txBody>
      </p:sp>
      <p:sp>
        <p:nvSpPr>
          <p:cNvPr id="8" name="Rectangle 3"/>
          <p:cNvSpPr>
            <a:spLocks noGrp="1" noChangeArrowheads="1"/>
          </p:cNvSpPr>
          <p:nvPr>
            <p:ph type="subTitle" idx="1"/>
          </p:nvPr>
        </p:nvSpPr>
        <p:spPr>
          <a:xfrm>
            <a:off x="755576" y="1916832"/>
            <a:ext cx="7704856" cy="3672408"/>
          </a:xfrm>
        </p:spPr>
        <p:txBody>
          <a:bodyPr>
            <a:normAutofit/>
          </a:bodyPr>
          <a:lstStyle/>
          <a:p>
            <a:pPr eaLnBrk="1" hangingPunct="1"/>
            <a:r>
              <a:rPr lang="ja-JP" altLang="en-US" sz="2000" dirty="0">
                <a:solidFill>
                  <a:schemeClr val="tx1"/>
                </a:solidFill>
                <a:latin typeface="Arial" panose="020B0604020202020204" pitchFamily="34" charset="0"/>
                <a:cs typeface="Arial" panose="020B0604020202020204" pitchFamily="34" charset="0"/>
              </a:rPr>
              <a:t>いずみさの　きゅうりょうり</a:t>
            </a:r>
            <a:r>
              <a:rPr lang="ja-JP" altLang="en-US" sz="2000" dirty="0" err="1">
                <a:solidFill>
                  <a:schemeClr val="tx1"/>
                </a:solidFill>
                <a:latin typeface="Arial" panose="020B0604020202020204" pitchFamily="34" charset="0"/>
                <a:cs typeface="Arial" panose="020B0604020202020204" pitchFamily="34" charset="0"/>
              </a:rPr>
              <a:t>ょ</a:t>
            </a:r>
            <a:r>
              <a:rPr lang="ja-JP" altLang="en-US" sz="2000" dirty="0">
                <a:solidFill>
                  <a:schemeClr val="tx1"/>
                </a:solidFill>
                <a:latin typeface="Arial" panose="020B0604020202020204" pitchFamily="34" charset="0"/>
                <a:cs typeface="Arial" panose="020B0604020202020204" pitchFamily="34" charset="0"/>
              </a:rPr>
              <a:t>くち　せいびじぎょう</a:t>
            </a:r>
            <a:endParaRPr lang="en-US" altLang="ja-JP" sz="2000" dirty="0">
              <a:solidFill>
                <a:schemeClr val="tx1"/>
              </a:solidFill>
              <a:latin typeface="Arial" panose="020B0604020202020204" pitchFamily="34" charset="0"/>
              <a:cs typeface="Arial" panose="020B0604020202020204" pitchFamily="34" charset="0"/>
            </a:endParaRPr>
          </a:p>
          <a:p>
            <a:pPr eaLnBrk="1" hangingPunct="1"/>
            <a:r>
              <a:rPr lang="ja-JP" altLang="en-US" sz="4000" dirty="0">
                <a:solidFill>
                  <a:schemeClr val="tx1"/>
                </a:solidFill>
                <a:latin typeface="Arial" panose="020B0604020202020204" pitchFamily="34" charset="0"/>
                <a:cs typeface="Arial" panose="020B0604020202020204" pitchFamily="34" charset="0"/>
              </a:rPr>
              <a:t>泉佐野丘陵緑地整備事業</a:t>
            </a:r>
            <a:endParaRPr lang="en-US" altLang="ja-JP" sz="4000" dirty="0">
              <a:solidFill>
                <a:schemeClr val="tx1"/>
              </a:solidFill>
              <a:latin typeface="Arial" panose="020B0604020202020204" pitchFamily="34" charset="0"/>
              <a:cs typeface="Arial" panose="020B0604020202020204" pitchFamily="34" charset="0"/>
            </a:endParaRPr>
          </a:p>
          <a:p>
            <a:pPr eaLnBrk="1" hangingPunct="1"/>
            <a:r>
              <a:rPr lang="ja-JP" altLang="en-US" sz="3200" dirty="0">
                <a:solidFill>
                  <a:schemeClr val="tx1"/>
                </a:solidFill>
                <a:latin typeface="Arial" panose="020B0604020202020204" pitchFamily="34" charset="0"/>
                <a:cs typeface="Arial" panose="020B0604020202020204" pitchFamily="34" charset="0"/>
              </a:rPr>
              <a:t>［泉佐野市］</a:t>
            </a:r>
            <a:br>
              <a:rPr lang="ja-JP" altLang="en-US" sz="3200" dirty="0">
                <a:solidFill>
                  <a:schemeClr val="tx1"/>
                </a:solidFill>
                <a:latin typeface="Arial" panose="020B0604020202020204" pitchFamily="34" charset="0"/>
                <a:cs typeface="Arial" panose="020B0604020202020204" pitchFamily="34" charset="0"/>
              </a:rPr>
            </a:br>
            <a:endParaRPr lang="ja-JP" altLang="en-US" sz="3200" dirty="0">
              <a:solidFill>
                <a:schemeClr val="tx1"/>
              </a:solidFill>
              <a:latin typeface="Arial" panose="020B0604020202020204" pitchFamily="34" charset="0"/>
              <a:cs typeface="Arial" panose="020B0604020202020204" pitchFamily="34" charset="0"/>
            </a:endParaRPr>
          </a:p>
          <a:p>
            <a:pPr eaLnBrk="1" hangingPunct="1"/>
            <a:r>
              <a:rPr lang="en-US" altLang="ja-JP" sz="3200" dirty="0">
                <a:solidFill>
                  <a:schemeClr val="tx1"/>
                </a:solidFill>
                <a:latin typeface="Arial" panose="020B0604020202020204" pitchFamily="34" charset="0"/>
                <a:cs typeface="Arial" panose="020B0604020202020204" pitchFamily="34" charset="0"/>
              </a:rPr>
              <a:t>【</a:t>
            </a:r>
            <a:r>
              <a:rPr lang="ja-JP" altLang="en-US" sz="3200" dirty="0">
                <a:solidFill>
                  <a:schemeClr val="tx1"/>
                </a:solidFill>
                <a:latin typeface="Arial" panose="020B0604020202020204" pitchFamily="34" charset="0"/>
                <a:cs typeface="Arial" panose="020B0604020202020204" pitchFamily="34" charset="0"/>
              </a:rPr>
              <a:t>再評価</a:t>
            </a:r>
            <a:r>
              <a:rPr lang="en-US" altLang="ja-JP" sz="3200" dirty="0">
                <a:solidFill>
                  <a:schemeClr val="tx1"/>
                </a:solidFill>
                <a:latin typeface="Arial" panose="020B0604020202020204" pitchFamily="34" charset="0"/>
                <a:cs typeface="Arial" panose="020B0604020202020204" pitchFamily="34" charset="0"/>
              </a:rPr>
              <a:t>】</a:t>
            </a:r>
            <a:br>
              <a:rPr lang="en-US" altLang="ja-JP" sz="3200" dirty="0">
                <a:solidFill>
                  <a:schemeClr val="tx1"/>
                </a:solidFill>
                <a:latin typeface="Arial" panose="020B0604020202020204" pitchFamily="34" charset="0"/>
                <a:cs typeface="Arial" panose="020B0604020202020204" pitchFamily="34" charset="0"/>
              </a:rPr>
            </a:br>
            <a:r>
              <a:rPr lang="en-US" altLang="ja-JP" sz="2800" dirty="0">
                <a:solidFill>
                  <a:schemeClr val="tx1"/>
                </a:solidFill>
                <a:latin typeface="Arial" panose="020B0604020202020204" pitchFamily="34" charset="0"/>
                <a:cs typeface="Arial" panose="020B0604020202020204" pitchFamily="34" charset="0"/>
              </a:rPr>
              <a:t>(</a:t>
            </a:r>
            <a:r>
              <a:rPr lang="ja-JP" altLang="en-US" sz="2800" dirty="0">
                <a:solidFill>
                  <a:schemeClr val="tx1"/>
                </a:solidFill>
                <a:latin typeface="Arial" panose="020B0604020202020204" pitchFamily="34" charset="0"/>
                <a:cs typeface="Arial" panose="020B0604020202020204" pitchFamily="34" charset="0"/>
              </a:rPr>
              <a:t>前回再評価後５年間を経過した時点で継続中</a:t>
            </a:r>
            <a:r>
              <a:rPr lang="en-US" altLang="ja-JP" sz="2800" dirty="0">
                <a:solidFill>
                  <a:schemeClr val="tx1"/>
                </a:solidFill>
                <a:latin typeface="Arial" panose="020B0604020202020204" pitchFamily="34" charset="0"/>
                <a:cs typeface="Arial" panose="020B0604020202020204" pitchFamily="34" charset="0"/>
              </a:rPr>
              <a:t>)</a:t>
            </a:r>
          </a:p>
        </p:txBody>
      </p:sp>
      <p:sp>
        <p:nvSpPr>
          <p:cNvPr id="9" name="スライド番号プレースホルダー 3">
            <a:extLst>
              <a:ext uri="{FF2B5EF4-FFF2-40B4-BE49-F238E27FC236}">
                <a16:creationId xmlns:a16="http://schemas.microsoft.com/office/drawing/2014/main" id="{326361DB-2958-4ECE-AC85-F39BE07491C0}"/>
              </a:ext>
            </a:extLst>
          </p:cNvPr>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Garamond" pitchFamily="18" charset="0"/>
                <a:ea typeface="ＭＳ Ｐゴシック" pitchFamily="50" charset="-128"/>
              </a:defRPr>
            </a:lvl1pPr>
            <a:lvl2pPr marL="742950" indent="-285750" eaLnBrk="0" hangingPunct="0">
              <a:defRPr kumimoji="1" sz="2400">
                <a:solidFill>
                  <a:schemeClr val="tx1"/>
                </a:solidFill>
                <a:latin typeface="Garamond" pitchFamily="18" charset="0"/>
                <a:ea typeface="ＭＳ Ｐゴシック" pitchFamily="50" charset="-128"/>
              </a:defRPr>
            </a:lvl2pPr>
            <a:lvl3pPr marL="1143000" indent="-228600" eaLnBrk="0" hangingPunct="0">
              <a:defRPr kumimoji="1" sz="2400">
                <a:solidFill>
                  <a:schemeClr val="tx1"/>
                </a:solidFill>
                <a:latin typeface="Garamond" pitchFamily="18" charset="0"/>
                <a:ea typeface="ＭＳ Ｐゴシック" pitchFamily="50" charset="-128"/>
              </a:defRPr>
            </a:lvl3pPr>
            <a:lvl4pPr marL="1600200" indent="-228600" eaLnBrk="0" hangingPunct="0">
              <a:defRPr kumimoji="1" sz="2400">
                <a:solidFill>
                  <a:schemeClr val="tx1"/>
                </a:solidFill>
                <a:latin typeface="Garamond" pitchFamily="18" charset="0"/>
                <a:ea typeface="ＭＳ Ｐゴシック" pitchFamily="50" charset="-128"/>
              </a:defRPr>
            </a:lvl4pPr>
            <a:lvl5pPr marL="2057400" indent="-228600" eaLnBrk="0" hangingPunct="0">
              <a:defRPr kumimoji="1" sz="24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9pPr>
          </a:lstStyle>
          <a:p>
            <a:pPr algn="r" eaLnBrk="1" hangingPunct="1"/>
            <a:fld id="{9D858312-4E3C-4268-94B3-6063FFE24E5C}" type="slidenum">
              <a:rPr lang="en-US" altLang="ja-JP" sz="2000" smtClean="0">
                <a:latin typeface="Arial Unicode MS" pitchFamily="50" charset="-128"/>
                <a:ea typeface="Arial Unicode MS" pitchFamily="50" charset="-128"/>
                <a:cs typeface="Arial Unicode MS" pitchFamily="50" charset="-128"/>
              </a:rPr>
              <a:pPr algn="r" eaLnBrk="1" hangingPunct="1"/>
              <a:t>0</a:t>
            </a:fld>
            <a:endParaRPr lang="en-US" altLang="ja-JP" sz="2000" dirty="0">
              <a:latin typeface="Arial Unicode MS" pitchFamily="50" charset="-128"/>
              <a:ea typeface="Arial Unicode MS" pitchFamily="50" charset="-128"/>
              <a:cs typeface="Arial Unicode MS" pitchFamily="50" charset="-128"/>
            </a:endParaRPr>
          </a:p>
        </p:txBody>
      </p:sp>
      <p:sp>
        <p:nvSpPr>
          <p:cNvPr id="6" name="正方形/長方形 5">
            <a:extLst>
              <a:ext uri="{FF2B5EF4-FFF2-40B4-BE49-F238E27FC236}">
                <a16:creationId xmlns:a16="http://schemas.microsoft.com/office/drawing/2014/main" id="{9B3255F9-8370-4D9A-B3BA-7E7139A467B1}"/>
              </a:ext>
            </a:extLst>
          </p:cNvPr>
          <p:cNvSpPr/>
          <p:nvPr/>
        </p:nvSpPr>
        <p:spPr>
          <a:xfrm>
            <a:off x="7668344" y="418356"/>
            <a:ext cx="1368871" cy="404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latin typeface="游ゴシック" panose="020B0400000000000000" pitchFamily="50" charset="-128"/>
                <a:ea typeface="游ゴシック" panose="020B0400000000000000" pitchFamily="50" charset="-128"/>
              </a:rPr>
              <a:t>資料</a:t>
            </a:r>
            <a:r>
              <a:rPr kumimoji="1" lang="ja-JP" altLang="en-US" b="1" dirty="0" smtClean="0">
                <a:latin typeface="游ゴシック" panose="020B0400000000000000" pitchFamily="50" charset="-128"/>
                <a:ea typeface="游ゴシック" panose="020B0400000000000000" pitchFamily="50" charset="-128"/>
              </a:rPr>
              <a:t>３－２</a:t>
            </a:r>
            <a:endParaRPr kumimoji="1" lang="ja-JP" altLang="en-US" b="1" dirty="0">
              <a:latin typeface="游ゴシック" panose="020B0400000000000000" pitchFamily="50" charset="-128"/>
              <a:ea typeface="游ゴシック" panose="020B0400000000000000" pitchFamily="50" charset="-128"/>
            </a:endParaRPr>
          </a:p>
        </p:txBody>
      </p:sp>
      <p:sp>
        <p:nvSpPr>
          <p:cNvPr id="2" name="テキスト ボックス 1"/>
          <p:cNvSpPr txBox="1"/>
          <p:nvPr/>
        </p:nvSpPr>
        <p:spPr>
          <a:xfrm>
            <a:off x="6300192" y="938057"/>
            <a:ext cx="2736304" cy="338554"/>
          </a:xfrm>
          <a:prstGeom prst="rect">
            <a:avLst/>
          </a:prstGeom>
          <a:noFill/>
          <a:ln w="12700">
            <a:solidFill>
              <a:schemeClr val="tx1"/>
            </a:solidFill>
          </a:ln>
        </p:spPr>
        <p:txBody>
          <a:bodyPr wrap="square" rtlCol="0">
            <a:spAutoFit/>
          </a:bodyPr>
          <a:lstStyle/>
          <a:p>
            <a:pPr algn="ctr"/>
            <a:r>
              <a:rPr kumimoji="1" lang="ja-JP" altLang="en-US" sz="1600" b="1" u="sng" dirty="0" smtClean="0">
                <a:solidFill>
                  <a:srgbClr val="FF0000"/>
                </a:solidFill>
                <a:latin typeface="HGPｺﾞｼｯｸE" panose="020B0900000000000000" pitchFamily="50" charset="-128"/>
                <a:ea typeface="HGPｺﾞｼｯｸE" panose="020B0900000000000000" pitchFamily="50" charset="-128"/>
              </a:rPr>
              <a:t>令和４年</a:t>
            </a:r>
            <a:r>
              <a:rPr kumimoji="1" lang="en-US" altLang="ja-JP" sz="1600" b="1" u="sng" dirty="0" smtClean="0">
                <a:solidFill>
                  <a:srgbClr val="FF0000"/>
                </a:solidFill>
                <a:latin typeface="HGPｺﾞｼｯｸE" panose="020B0900000000000000" pitchFamily="50" charset="-128"/>
                <a:ea typeface="HGPｺﾞｼｯｸE" panose="020B0900000000000000" pitchFamily="50" charset="-128"/>
              </a:rPr>
              <a:t>11</a:t>
            </a:r>
            <a:r>
              <a:rPr kumimoji="1" lang="ja-JP" altLang="en-US" sz="1600" b="1" u="sng" dirty="0" smtClean="0">
                <a:solidFill>
                  <a:srgbClr val="FF0000"/>
                </a:solidFill>
                <a:latin typeface="HGPｺﾞｼｯｸE" panose="020B0900000000000000" pitchFamily="50" charset="-128"/>
                <a:ea typeface="HGPｺﾞｼｯｸE" panose="020B0900000000000000" pitchFamily="50" charset="-128"/>
              </a:rPr>
              <a:t>月</a:t>
            </a:r>
            <a:r>
              <a:rPr kumimoji="1" lang="en-US" altLang="ja-JP" sz="1600" b="1" u="sng" dirty="0" smtClean="0">
                <a:solidFill>
                  <a:srgbClr val="FF0000"/>
                </a:solidFill>
                <a:latin typeface="HGPｺﾞｼｯｸE" panose="020B0900000000000000" pitchFamily="50" charset="-128"/>
                <a:ea typeface="HGPｺﾞｼｯｸE" panose="020B0900000000000000" pitchFamily="50" charset="-128"/>
              </a:rPr>
              <a:t>29</a:t>
            </a:r>
            <a:r>
              <a:rPr kumimoji="1" lang="ja-JP" altLang="en-US" sz="1600" b="1" u="sng" dirty="0" smtClean="0">
                <a:solidFill>
                  <a:srgbClr val="FF0000"/>
                </a:solidFill>
                <a:latin typeface="HGPｺﾞｼｯｸE" panose="020B0900000000000000" pitchFamily="50" charset="-128"/>
                <a:ea typeface="HGPｺﾞｼｯｸE" panose="020B0900000000000000" pitchFamily="50" charset="-128"/>
              </a:rPr>
              <a:t>日一部修正</a:t>
            </a:r>
            <a:endParaRPr kumimoji="1" lang="ja-JP" altLang="en-US" sz="1600" b="1" u="sng" dirty="0">
              <a:solidFill>
                <a:srgbClr val="FF000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97664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スライド番号プレースホルダー 3"/>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Garamond" pitchFamily="18" charset="0"/>
                <a:ea typeface="ＭＳ Ｐゴシック" pitchFamily="50" charset="-128"/>
              </a:defRPr>
            </a:lvl1pPr>
            <a:lvl2pPr marL="742950" indent="-285750" eaLnBrk="0" hangingPunct="0">
              <a:defRPr kumimoji="1" sz="2400">
                <a:solidFill>
                  <a:schemeClr val="tx1"/>
                </a:solidFill>
                <a:latin typeface="Garamond" pitchFamily="18" charset="0"/>
                <a:ea typeface="ＭＳ Ｐゴシック" pitchFamily="50" charset="-128"/>
              </a:defRPr>
            </a:lvl2pPr>
            <a:lvl3pPr marL="1143000" indent="-228600" eaLnBrk="0" hangingPunct="0">
              <a:defRPr kumimoji="1" sz="2400">
                <a:solidFill>
                  <a:schemeClr val="tx1"/>
                </a:solidFill>
                <a:latin typeface="Garamond" pitchFamily="18" charset="0"/>
                <a:ea typeface="ＭＳ Ｐゴシック" pitchFamily="50" charset="-128"/>
              </a:defRPr>
            </a:lvl3pPr>
            <a:lvl4pPr marL="1600200" indent="-228600" eaLnBrk="0" hangingPunct="0">
              <a:defRPr kumimoji="1" sz="2400">
                <a:solidFill>
                  <a:schemeClr val="tx1"/>
                </a:solidFill>
                <a:latin typeface="Garamond" pitchFamily="18" charset="0"/>
                <a:ea typeface="ＭＳ Ｐゴシック" pitchFamily="50" charset="-128"/>
              </a:defRPr>
            </a:lvl4pPr>
            <a:lvl5pPr marL="2057400" indent="-228600" eaLnBrk="0" hangingPunct="0">
              <a:defRPr kumimoji="1" sz="24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9pPr>
          </a:lstStyle>
          <a:p>
            <a:pPr algn="r" eaLnBrk="1" hangingPunct="1"/>
            <a:fld id="{9D858312-4E3C-4268-94B3-6063FFE24E5C}" type="slidenum">
              <a:rPr lang="en-US" altLang="ja-JP" sz="2000">
                <a:latin typeface="Arial Unicode MS" pitchFamily="50" charset="-128"/>
                <a:ea typeface="Arial Unicode MS" pitchFamily="50" charset="-128"/>
                <a:cs typeface="Arial Unicode MS" pitchFamily="50" charset="-128"/>
              </a:rPr>
              <a:pPr algn="r" eaLnBrk="1" hangingPunct="1"/>
              <a:t>9</a:t>
            </a:fld>
            <a:endParaRPr lang="en-US" altLang="ja-JP" sz="2000" dirty="0">
              <a:latin typeface="Arial Unicode MS" pitchFamily="50" charset="-128"/>
              <a:ea typeface="Arial Unicode MS" pitchFamily="50" charset="-128"/>
              <a:cs typeface="Arial Unicode MS" pitchFamily="50" charset="-128"/>
            </a:endParaRPr>
          </a:p>
        </p:txBody>
      </p:sp>
      <p:sp>
        <p:nvSpPr>
          <p:cNvPr id="37" name="正方形/長方形 36">
            <a:extLst>
              <a:ext uri="{FF2B5EF4-FFF2-40B4-BE49-F238E27FC236}">
                <a16:creationId xmlns:a16="http://schemas.microsoft.com/office/drawing/2014/main" id="{738A20DD-4423-4C2E-BBBC-9BCBD9909BE4}"/>
              </a:ext>
            </a:extLst>
          </p:cNvPr>
          <p:cNvSpPr/>
          <p:nvPr/>
        </p:nvSpPr>
        <p:spPr>
          <a:xfrm>
            <a:off x="104628" y="117023"/>
            <a:ext cx="8928991" cy="7606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B536F4FE-B799-466B-87A7-114868B66049}"/>
              </a:ext>
            </a:extLst>
          </p:cNvPr>
          <p:cNvSpPr txBox="1"/>
          <p:nvPr/>
        </p:nvSpPr>
        <p:spPr>
          <a:xfrm>
            <a:off x="251520" y="312662"/>
            <a:ext cx="5616624" cy="369332"/>
          </a:xfrm>
          <a:prstGeom prst="rect">
            <a:avLst/>
          </a:prstGeom>
          <a:noFill/>
          <a:ln w="12700">
            <a:noFill/>
          </a:ln>
        </p:spPr>
        <p:txBody>
          <a:bodyPr wrap="square" lIns="0" tIns="0" rIns="0" bIns="0" rtlCol="0">
            <a:spAutoFit/>
          </a:bodyPr>
          <a:lstStyle/>
          <a:p>
            <a:r>
              <a:rPr lang="ja-JP" altLang="en-US" sz="2400" dirty="0">
                <a:solidFill>
                  <a:schemeClr val="bg1"/>
                </a:solidFill>
                <a:latin typeface="HGPｺﾞｼｯｸE" panose="020B0900000000000000" pitchFamily="50" charset="-128"/>
                <a:ea typeface="HGPｺﾞｼｯｸE" panose="020B0900000000000000" pitchFamily="50" charset="-128"/>
              </a:rPr>
              <a:t>参考．泉佐野市におけるまちづくりの考え方</a:t>
            </a:r>
          </a:p>
        </p:txBody>
      </p:sp>
      <p:sp>
        <p:nvSpPr>
          <p:cNvPr id="8" name="テキスト ボックス 7"/>
          <p:cNvSpPr txBox="1"/>
          <p:nvPr/>
        </p:nvSpPr>
        <p:spPr>
          <a:xfrm>
            <a:off x="3244362" y="5881430"/>
            <a:ext cx="1865731" cy="603820"/>
          </a:xfrm>
          <a:prstGeom prst="rect">
            <a:avLst/>
          </a:prstGeom>
          <a:solidFill>
            <a:schemeClr val="bg1"/>
          </a:solidFill>
          <a:ln w="6350">
            <a:noFill/>
            <a:prstDash val="solid"/>
          </a:ln>
        </p:spPr>
        <p:txBody>
          <a:bodyPr wrap="square" rtlCol="0">
            <a:spAutoFit/>
          </a:bodyPr>
          <a:lstStyle/>
          <a:p>
            <a:r>
              <a:rPr lang="ja-JP" altLang="en-US" sz="1108" dirty="0">
                <a:ea typeface="HG丸ｺﾞｼｯｸM-PRO" panose="020F0600000000000000" pitchFamily="50" charset="-128"/>
              </a:rPr>
              <a:t>参考）研究関連施設、交流・業務、従業員住宅等による土地利用を計画。</a:t>
            </a:r>
            <a:endParaRPr lang="en-US" altLang="ja-JP" sz="1108" dirty="0">
              <a:ea typeface="HG丸ｺﾞｼｯｸM-PRO" panose="020F0600000000000000" pitchFamily="50" charset="-128"/>
            </a:endParaRPr>
          </a:p>
        </p:txBody>
      </p:sp>
      <p:sp>
        <p:nvSpPr>
          <p:cNvPr id="11" name="正方形/長方形 10"/>
          <p:cNvSpPr/>
          <p:nvPr/>
        </p:nvSpPr>
        <p:spPr>
          <a:xfrm>
            <a:off x="580293" y="987823"/>
            <a:ext cx="7781191" cy="9082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2" name="テキスト ボックス 11"/>
          <p:cNvSpPr txBox="1"/>
          <p:nvPr/>
        </p:nvSpPr>
        <p:spPr>
          <a:xfrm>
            <a:off x="610884" y="1073839"/>
            <a:ext cx="7781192" cy="1092607"/>
          </a:xfrm>
          <a:prstGeom prst="rect">
            <a:avLst/>
          </a:prstGeom>
          <a:noFill/>
        </p:spPr>
        <p:txBody>
          <a:bodyPr wrap="square" rtlCol="0">
            <a:spAutoFit/>
          </a:bodyPr>
          <a:lstStyle/>
          <a:p>
            <a:pPr defTabSz="342909">
              <a:lnSpc>
                <a:spcPts val="1846"/>
              </a:lnSpc>
            </a:pPr>
            <a:r>
              <a:rPr lang="ja-JP" altLang="en-US" sz="1292" b="1" dirty="0">
                <a:latin typeface="Meiryo UI" panose="020B0604030504040204" pitchFamily="50" charset="-128"/>
                <a:ea typeface="Meiryo UI" panose="020B0604030504040204" pitchFamily="50" charset="-128"/>
              </a:rPr>
              <a:t>○東・西地区を産業用地化</a:t>
            </a:r>
            <a:r>
              <a:rPr lang="ja-JP" altLang="en-US" sz="1292" dirty="0">
                <a:latin typeface="Meiryo UI" panose="020B0604030504040204" pitchFamily="50" charset="-128"/>
                <a:ea typeface="Meiryo UI" panose="020B0604030504040204" pitchFamily="50" charset="-128"/>
              </a:rPr>
              <a:t>することで、新たな産業拠点を形成し、</a:t>
            </a:r>
            <a:r>
              <a:rPr lang="ja-JP" altLang="en-US" sz="1292" b="1" dirty="0">
                <a:latin typeface="Meiryo UI" panose="020B0604030504040204" pitchFamily="50" charset="-128"/>
                <a:ea typeface="Meiryo UI" panose="020B0604030504040204" pitchFamily="50" charset="-128"/>
              </a:rPr>
              <a:t>既設の中地区は</a:t>
            </a:r>
            <a:r>
              <a:rPr lang="ja-JP" altLang="en-US" sz="1292" dirty="0">
                <a:latin typeface="Meiryo UI" panose="020B0604030504040204" pitchFamily="50" charset="-128"/>
                <a:ea typeface="Meiryo UI" panose="020B0604030504040204" pitchFamily="50" charset="-128"/>
              </a:rPr>
              <a:t>地域と産業用地をつなぐ</a:t>
            </a:r>
            <a:r>
              <a:rPr lang="ja-JP" altLang="en-US" sz="1292" b="1" dirty="0">
                <a:latin typeface="Meiryo UI" panose="020B0604030504040204" pitchFamily="50" charset="-128"/>
                <a:ea typeface="Meiryo UI" panose="020B0604030504040204" pitchFamily="50" charset="-128"/>
              </a:rPr>
              <a:t>公園と</a:t>
            </a:r>
            <a:endParaRPr lang="en-US" altLang="ja-JP" sz="1292" b="1" dirty="0">
              <a:latin typeface="Meiryo UI" panose="020B0604030504040204" pitchFamily="50" charset="-128"/>
              <a:ea typeface="Meiryo UI" panose="020B0604030504040204" pitchFamily="50" charset="-128"/>
            </a:endParaRPr>
          </a:p>
          <a:p>
            <a:pPr defTabSz="342909">
              <a:lnSpc>
                <a:spcPts val="1846"/>
              </a:lnSpc>
            </a:pPr>
            <a:r>
              <a:rPr lang="ja-JP" altLang="en-US" sz="1292" b="1" dirty="0">
                <a:latin typeface="Meiryo UI" panose="020B0604030504040204" pitchFamily="50" charset="-128"/>
                <a:ea typeface="Meiryo UI" panose="020B0604030504040204" pitchFamily="50" charset="-128"/>
              </a:rPr>
              <a:t>　して活用</a:t>
            </a:r>
            <a:r>
              <a:rPr lang="ja-JP" altLang="en-US" sz="1292" dirty="0">
                <a:latin typeface="Meiryo UI" panose="020B0604030504040204" pitchFamily="50" charset="-128"/>
                <a:ea typeface="Meiryo UI" panose="020B0604030504040204" pitchFamily="50" charset="-128"/>
              </a:rPr>
              <a:t>することで、地域の活性化を図り、持続可能なまちづくりを進める</a:t>
            </a:r>
            <a:endParaRPr lang="en-US" altLang="ja-JP" sz="1292" dirty="0">
              <a:latin typeface="Meiryo UI" panose="020B0604030504040204" pitchFamily="50" charset="-128"/>
              <a:ea typeface="Meiryo UI" panose="020B0604030504040204" pitchFamily="50" charset="-128"/>
            </a:endParaRPr>
          </a:p>
          <a:p>
            <a:pPr defTabSz="342909">
              <a:lnSpc>
                <a:spcPts val="1846"/>
              </a:lnSpc>
            </a:pPr>
            <a:r>
              <a:rPr lang="ja-JP" altLang="en-US" sz="1292" dirty="0">
                <a:latin typeface="Meiryo UI" panose="020B0604030504040204" pitchFamily="50" charset="-128"/>
                <a:ea typeface="Meiryo UI" panose="020B0604030504040204" pitchFamily="50" charset="-128"/>
              </a:rPr>
              <a:t>　　→市「都市計画マスタープラン」を改定（</a:t>
            </a:r>
            <a:r>
              <a:rPr lang="en-US" altLang="ja-JP" sz="1292" dirty="0">
                <a:latin typeface="Meiryo UI" panose="020B0604030504040204" pitchFamily="50" charset="-128"/>
                <a:ea typeface="Meiryo UI" panose="020B0604030504040204" pitchFamily="50" charset="-128"/>
              </a:rPr>
              <a:t>R4.7</a:t>
            </a:r>
            <a:r>
              <a:rPr lang="ja-JP" altLang="en-US" sz="1292" dirty="0">
                <a:latin typeface="Meiryo UI" panose="020B0604030504040204" pitchFamily="50" charset="-128"/>
                <a:ea typeface="Meiryo UI" panose="020B0604030504040204" pitchFamily="50" charset="-128"/>
              </a:rPr>
              <a:t>　市都市計画審議会で審議の後、市決定）</a:t>
            </a:r>
            <a:endParaRPr lang="en-US" altLang="ja-JP" sz="1292" dirty="0">
              <a:latin typeface="Meiryo UI" panose="020B0604030504040204" pitchFamily="50" charset="-128"/>
              <a:ea typeface="Meiryo UI" panose="020B0604030504040204" pitchFamily="50" charset="-128"/>
            </a:endParaRPr>
          </a:p>
          <a:p>
            <a:pPr defTabSz="342909">
              <a:lnSpc>
                <a:spcPts val="2400"/>
              </a:lnSpc>
            </a:pPr>
            <a:endParaRPr lang="ja-JP" altLang="en-US" sz="1292" dirty="0">
              <a:latin typeface="Meiryo UI" panose="020B0604030504040204" pitchFamily="50" charset="-128"/>
              <a:ea typeface="Meiryo UI" panose="020B0604030504040204" pitchFamily="50" charset="-128"/>
            </a:endParaRPr>
          </a:p>
        </p:txBody>
      </p:sp>
      <p:grpSp>
        <p:nvGrpSpPr>
          <p:cNvPr id="14" name="グループ化 13"/>
          <p:cNvGrpSpPr/>
          <p:nvPr/>
        </p:nvGrpSpPr>
        <p:grpSpPr>
          <a:xfrm>
            <a:off x="175847" y="1976615"/>
            <a:ext cx="5877658" cy="2955870"/>
            <a:chOff x="885826" y="829046"/>
            <a:chExt cx="8128367" cy="5833521"/>
          </a:xfrm>
        </p:grpSpPr>
        <p:pic>
          <p:nvPicPr>
            <p:cNvPr id="15" name="図 14"/>
            <p:cNvPicPr>
              <a:picLocks noChangeAspect="1"/>
            </p:cNvPicPr>
            <p:nvPr/>
          </p:nvPicPr>
          <p:blipFill rotWithShape="1">
            <a:blip r:embed="rId3" cstate="print">
              <a:extLst>
                <a:ext uri="{28A0092B-C50C-407E-A947-70E740481C1C}">
                  <a14:useLocalDpi xmlns:a14="http://schemas.microsoft.com/office/drawing/2010/main" val="0"/>
                </a:ext>
              </a:extLst>
            </a:blip>
            <a:srcRect l="13508" t="16212" r="12783" b="18354"/>
            <a:stretch/>
          </p:blipFill>
          <p:spPr bwMode="auto">
            <a:xfrm>
              <a:off x="885826" y="829046"/>
              <a:ext cx="8128367" cy="5833521"/>
            </a:xfrm>
            <a:prstGeom prst="rect">
              <a:avLst/>
            </a:prstGeom>
            <a:ln>
              <a:noFill/>
            </a:ln>
            <a:extLst>
              <a:ext uri="{53640926-AAD7-44D8-BBD7-CCE9431645EC}">
                <a14:shadowObscured xmlns:a14="http://schemas.microsoft.com/office/drawing/2010/main"/>
              </a:ext>
            </a:extLst>
          </p:spPr>
        </p:pic>
        <p:grpSp>
          <p:nvGrpSpPr>
            <p:cNvPr id="16" name="グループ化 15"/>
            <p:cNvGrpSpPr/>
            <p:nvPr/>
          </p:nvGrpSpPr>
          <p:grpSpPr>
            <a:xfrm>
              <a:off x="1940652" y="1737429"/>
              <a:ext cx="6229680" cy="4158690"/>
              <a:chOff x="0" y="0"/>
              <a:chExt cx="4781550" cy="2790825"/>
            </a:xfrm>
          </p:grpSpPr>
          <p:grpSp>
            <p:nvGrpSpPr>
              <p:cNvPr id="17" name="グループ化 16"/>
              <p:cNvGrpSpPr/>
              <p:nvPr/>
            </p:nvGrpSpPr>
            <p:grpSpPr>
              <a:xfrm>
                <a:off x="0" y="571500"/>
                <a:ext cx="1847850" cy="2219325"/>
                <a:chOff x="0" y="0"/>
                <a:chExt cx="1847850" cy="2219325"/>
              </a:xfrm>
            </p:grpSpPr>
            <p:sp>
              <p:nvSpPr>
                <p:cNvPr id="28" name="ドーナツ 27"/>
                <p:cNvSpPr/>
                <p:nvPr/>
              </p:nvSpPr>
              <p:spPr>
                <a:xfrm>
                  <a:off x="0" y="0"/>
                  <a:ext cx="1847850" cy="2219325"/>
                </a:xfrm>
                <a:prstGeom prst="donut">
                  <a:avLst>
                    <a:gd name="adj" fmla="val 11598"/>
                  </a:avLst>
                </a:prstGeom>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endParaRPr lang="ja-JP" altLang="en-US" sz="1662" b="1">
                    <a:latin typeface="Meiryo UI" panose="020B0604030504040204" pitchFamily="50" charset="-128"/>
                    <a:ea typeface="Meiryo UI" panose="020B0604030504040204" pitchFamily="50" charset="-128"/>
                  </a:endParaRPr>
                </a:p>
              </p:txBody>
            </p:sp>
            <p:sp>
              <p:nvSpPr>
                <p:cNvPr id="29" name="角丸四角形 28"/>
                <p:cNvSpPr/>
                <p:nvPr/>
              </p:nvSpPr>
              <p:spPr>
                <a:xfrm>
                  <a:off x="428625" y="1828800"/>
                  <a:ext cx="1000125" cy="371475"/>
                </a:xfrm>
                <a:prstGeom prst="roundRect">
                  <a:avLst/>
                </a:prstGeom>
                <a:ln>
                  <a:noFill/>
                </a:ln>
              </p:spPr>
              <p:style>
                <a:lnRef idx="2">
                  <a:schemeClr val="accent6"/>
                </a:lnRef>
                <a:fillRef idx="1">
                  <a:schemeClr val="lt1"/>
                </a:fillRef>
                <a:effectRef idx="0">
                  <a:schemeClr val="accent6"/>
                </a:effectRef>
                <a:fontRef idx="minor">
                  <a:schemeClr val="dk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a:r>
                    <a:rPr lang="ja-JP" altLang="en-US" sz="1108" b="1" kern="100" dirty="0">
                      <a:latin typeface="Meiryo UI" panose="020B0604030504040204" pitchFamily="50" charset="-128"/>
                      <a:ea typeface="Meiryo UI" panose="020B0604030504040204" pitchFamily="50" charset="-128"/>
                      <a:cs typeface="Times New Roman" panose="02020603050405020304" pitchFamily="18" charset="0"/>
                    </a:rPr>
                    <a:t>西地区</a:t>
                  </a:r>
                  <a:endParaRPr lang="ja-JP" altLang="en-US" sz="969"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 name="楕円 29"/>
                <p:cNvSpPr/>
                <p:nvPr/>
              </p:nvSpPr>
              <p:spPr>
                <a:xfrm>
                  <a:off x="381000" y="914400"/>
                  <a:ext cx="1162050" cy="63817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altLang="en-US" sz="969"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製造業等</a:t>
                  </a:r>
                  <a:endParaRPr lang="en-US" altLang="ja-JP" sz="969"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en-US" sz="969"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の集積</a:t>
                  </a:r>
                  <a:endParaRPr lang="ja-JP" altLang="en-US" sz="969" b="1" kern="100" dirty="0">
                    <a:latin typeface="Meiryo UI" panose="020B0604030504040204" pitchFamily="50" charset="-128"/>
                    <a:ea typeface="Meiryo UI" panose="020B0604030504040204" pitchFamily="50" charset="-128"/>
                    <a:cs typeface="Times New Roman" panose="02020603050405020304" pitchFamily="18" charset="0"/>
                  </a:endParaRPr>
                </a:p>
              </p:txBody>
            </p:sp>
          </p:grpSp>
          <p:grpSp>
            <p:nvGrpSpPr>
              <p:cNvPr id="18" name="グループ化 17"/>
              <p:cNvGrpSpPr/>
              <p:nvPr/>
            </p:nvGrpSpPr>
            <p:grpSpPr>
              <a:xfrm>
                <a:off x="1466850" y="390525"/>
                <a:ext cx="1847850" cy="2266950"/>
                <a:chOff x="0" y="0"/>
                <a:chExt cx="1847850" cy="2266950"/>
              </a:xfrm>
            </p:grpSpPr>
            <p:sp>
              <p:nvSpPr>
                <p:cNvPr id="24" name="ドーナツ 23"/>
                <p:cNvSpPr/>
                <p:nvPr/>
              </p:nvSpPr>
              <p:spPr>
                <a:xfrm>
                  <a:off x="0" y="0"/>
                  <a:ext cx="1847850" cy="2219325"/>
                </a:xfrm>
                <a:prstGeom prst="donut">
                  <a:avLst>
                    <a:gd name="adj" fmla="val 11598"/>
                  </a:avLst>
                </a:prstGeom>
                <a:solidFill>
                  <a:srgbClr val="5B9BD5"/>
                </a:solidFill>
                <a:ln w="12700" cap="flat" cmpd="sng" algn="ctr">
                  <a:noFill/>
                  <a:prstDash val="solid"/>
                  <a:miter lim="800000"/>
                </a:ln>
                <a:effectLst>
                  <a:softEdge rad="63500"/>
                </a:effectLst>
              </p:spPr>
              <p:txBody>
                <a:bodyPr rot="0" spcFirstLastPara="0" vert="horz" wrap="square" lIns="84406" tIns="42203" rIns="84406" bIns="42203" numCol="1" spcCol="0" rtlCol="0" fromWordArt="0" anchor="ctr" anchorCtr="0" forceAA="0" compatLnSpc="1">
                  <a:prstTxWarp prst="textNoShape">
                    <a:avLst/>
                  </a:prstTxWarp>
                  <a:noAutofit/>
                </a:bodyPr>
                <a:lstStyle/>
                <a:p>
                  <a:endParaRPr lang="ja-JP" altLang="en-US" sz="1662" b="1">
                    <a:latin typeface="Meiryo UI" panose="020B0604030504040204" pitchFamily="50" charset="-128"/>
                    <a:ea typeface="Meiryo UI" panose="020B0604030504040204" pitchFamily="50" charset="-128"/>
                  </a:endParaRPr>
                </a:p>
              </p:txBody>
            </p:sp>
            <p:sp>
              <p:nvSpPr>
                <p:cNvPr id="25" name="角丸四角形 24"/>
                <p:cNvSpPr/>
                <p:nvPr/>
              </p:nvSpPr>
              <p:spPr>
                <a:xfrm>
                  <a:off x="514350" y="1895475"/>
                  <a:ext cx="1000125" cy="371475"/>
                </a:xfrm>
                <a:prstGeom prst="roundRect">
                  <a:avLst/>
                </a:prstGeom>
                <a:solidFill>
                  <a:sysClr val="window" lastClr="FFFFFF"/>
                </a:solidFill>
                <a:ln w="1270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a:r>
                    <a:rPr lang="ja-JP" altLang="en-US" sz="1108" b="1" kern="100">
                      <a:latin typeface="Meiryo UI" panose="020B0604030504040204" pitchFamily="50" charset="-128"/>
                      <a:ea typeface="Meiryo UI" panose="020B0604030504040204" pitchFamily="50" charset="-128"/>
                      <a:cs typeface="Times New Roman" panose="02020603050405020304" pitchFamily="18" charset="0"/>
                    </a:rPr>
                    <a:t>中地区</a:t>
                  </a:r>
                  <a:endParaRPr lang="ja-JP" altLang="en-US" sz="969" b="1" kern="10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6" name="楕円 25"/>
                <p:cNvSpPr/>
                <p:nvPr/>
              </p:nvSpPr>
              <p:spPr>
                <a:xfrm>
                  <a:off x="400050" y="238125"/>
                  <a:ext cx="962025" cy="828675"/>
                </a:xfrm>
                <a:prstGeom prst="ellipse">
                  <a:avLst/>
                </a:prstGeom>
                <a:solidFill>
                  <a:schemeClr val="accent6"/>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r>
                    <a:rPr lang="ja-JP" altLang="en-US" sz="969"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公園</a:t>
                  </a:r>
                  <a:endParaRPr lang="ja-JP" altLang="en-US" sz="969"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楕円 26"/>
                <p:cNvSpPr/>
                <p:nvPr/>
              </p:nvSpPr>
              <p:spPr>
                <a:xfrm>
                  <a:off x="457200" y="1095375"/>
                  <a:ext cx="962025" cy="447675"/>
                </a:xfrm>
                <a:prstGeom prst="ellipse">
                  <a:avLst/>
                </a:prstGeom>
                <a:solidFill>
                  <a:schemeClr val="accent6">
                    <a:lumMod val="40000"/>
                    <a:lumOff val="60000"/>
                  </a:schemeClr>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r>
                    <a:rPr lang="ja-JP" altLang="en-US" sz="969"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民活地</a:t>
                  </a:r>
                  <a:endParaRPr lang="ja-JP" altLang="en-US" sz="969" b="1" kern="100" dirty="0">
                    <a:latin typeface="Meiryo UI" panose="020B0604030504040204" pitchFamily="50" charset="-128"/>
                    <a:ea typeface="Meiryo UI" panose="020B0604030504040204" pitchFamily="50" charset="-128"/>
                    <a:cs typeface="Times New Roman" panose="02020603050405020304" pitchFamily="18" charset="0"/>
                  </a:endParaRPr>
                </a:p>
              </p:txBody>
            </p:sp>
          </p:grpSp>
          <p:grpSp>
            <p:nvGrpSpPr>
              <p:cNvPr id="19" name="グループ化 18"/>
              <p:cNvGrpSpPr/>
              <p:nvPr/>
            </p:nvGrpSpPr>
            <p:grpSpPr>
              <a:xfrm>
                <a:off x="2933700" y="0"/>
                <a:ext cx="1847850" cy="2276475"/>
                <a:chOff x="0" y="0"/>
                <a:chExt cx="1847850" cy="2276475"/>
              </a:xfrm>
            </p:grpSpPr>
            <p:sp>
              <p:nvSpPr>
                <p:cNvPr id="20" name="ドーナツ 19"/>
                <p:cNvSpPr/>
                <p:nvPr/>
              </p:nvSpPr>
              <p:spPr>
                <a:xfrm>
                  <a:off x="0" y="0"/>
                  <a:ext cx="1847850" cy="2219325"/>
                </a:xfrm>
                <a:prstGeom prst="donut">
                  <a:avLst>
                    <a:gd name="adj" fmla="val 11598"/>
                  </a:avLst>
                </a:prstGeom>
                <a:solidFill>
                  <a:srgbClr val="5B9BD5"/>
                </a:solidFill>
                <a:ln w="12700" cap="flat" cmpd="sng" algn="ctr">
                  <a:noFill/>
                  <a:prstDash val="solid"/>
                  <a:miter lim="800000"/>
                </a:ln>
                <a:effectLst>
                  <a:softEdge rad="63500"/>
                </a:effectLst>
              </p:spPr>
              <p:txBody>
                <a:bodyPr rot="0" spcFirstLastPara="0" vert="horz" wrap="square" lIns="84406" tIns="42203" rIns="84406" bIns="42203" numCol="1" spcCol="0" rtlCol="0" fromWordArt="0" anchor="ctr" anchorCtr="0" forceAA="0" compatLnSpc="1">
                  <a:prstTxWarp prst="textNoShape">
                    <a:avLst/>
                  </a:prstTxWarp>
                  <a:noAutofit/>
                </a:bodyPr>
                <a:lstStyle/>
                <a:p>
                  <a:endParaRPr lang="ja-JP" altLang="en-US" sz="1662" b="1">
                    <a:latin typeface="Meiryo UI" panose="020B0604030504040204" pitchFamily="50" charset="-128"/>
                    <a:ea typeface="Meiryo UI" panose="020B0604030504040204" pitchFamily="50" charset="-128"/>
                  </a:endParaRPr>
                </a:p>
              </p:txBody>
            </p:sp>
            <p:sp>
              <p:nvSpPr>
                <p:cNvPr id="21" name="角丸四角形 20"/>
                <p:cNvSpPr/>
                <p:nvPr/>
              </p:nvSpPr>
              <p:spPr>
                <a:xfrm>
                  <a:off x="514350" y="1905000"/>
                  <a:ext cx="1000125" cy="371475"/>
                </a:xfrm>
                <a:prstGeom prst="roundRect">
                  <a:avLst/>
                </a:prstGeom>
                <a:solidFill>
                  <a:sysClr val="window" lastClr="FFFFFF"/>
                </a:solidFill>
                <a:ln w="12700" cap="flat" cmpd="sng" algn="ctr">
                  <a:noFill/>
                  <a:prstDash val="solid"/>
                  <a:miter lim="800000"/>
                </a:ln>
                <a:effectLst/>
              </p:spPr>
              <p:txBody>
                <a:bodyPr rot="0" spcFirstLastPara="0" vert="horz" wrap="square" lIns="84406" tIns="42203" rIns="84406" bIns="42203" numCol="1" spcCol="0" rtlCol="0" fromWordArt="0" anchor="ctr" anchorCtr="0" forceAA="0" compatLnSpc="1">
                  <a:prstTxWarp prst="textNoShape">
                    <a:avLst/>
                  </a:prstTxWarp>
                  <a:noAutofit/>
                </a:bodyPr>
                <a:lstStyle/>
                <a:p>
                  <a:pPr algn="ctr"/>
                  <a:r>
                    <a:rPr lang="ja-JP" altLang="en-US" sz="1108" b="1" kern="100">
                      <a:latin typeface="Meiryo UI" panose="020B0604030504040204" pitchFamily="50" charset="-128"/>
                      <a:ea typeface="Meiryo UI" panose="020B0604030504040204" pitchFamily="50" charset="-128"/>
                      <a:cs typeface="Times New Roman" panose="02020603050405020304" pitchFamily="18" charset="0"/>
                    </a:rPr>
                    <a:t>東地区</a:t>
                  </a:r>
                  <a:endParaRPr lang="ja-JP" altLang="en-US" sz="969" b="1" kern="10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楕円 21"/>
                <p:cNvSpPr/>
                <p:nvPr/>
              </p:nvSpPr>
              <p:spPr>
                <a:xfrm>
                  <a:off x="361950" y="571500"/>
                  <a:ext cx="1285875" cy="1181100"/>
                </a:xfrm>
                <a:prstGeom prst="ellipse">
                  <a:avLst/>
                </a:prstGeom>
                <a:solidFill>
                  <a:schemeClr val="accent1">
                    <a:lumMod val="20000"/>
                    <a:lumOff val="80000"/>
                  </a:schemeClr>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r>
                    <a:rPr lang="ja-JP" altLang="en-US" sz="969"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物流施設・他施設の有機的連携</a:t>
                  </a:r>
                  <a:endParaRPr lang="ja-JP" altLang="en-US" sz="969" b="1" kern="100" dirty="0">
                    <a:latin typeface="Meiryo UI" panose="020B0604030504040204" pitchFamily="50" charset="-128"/>
                    <a:ea typeface="Meiryo UI" panose="020B0604030504040204" pitchFamily="50" charset="-128"/>
                    <a:cs typeface="Times New Roman" panose="02020603050405020304" pitchFamily="18" charset="0"/>
                  </a:endParaRPr>
                </a:p>
                <a:p>
                  <a:pPr algn="ctr"/>
                  <a:r>
                    <a:rPr lang="en-US" sz="969"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endParaRPr lang="ja-JP" altLang="en-US" sz="969"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楕円 22"/>
                <p:cNvSpPr/>
                <p:nvPr/>
              </p:nvSpPr>
              <p:spPr>
                <a:xfrm>
                  <a:off x="587495" y="1409700"/>
                  <a:ext cx="819150" cy="243315"/>
                </a:xfrm>
                <a:prstGeom prst="ellipse">
                  <a:avLst/>
                </a:prstGeom>
                <a:solidFill>
                  <a:schemeClr val="accent1">
                    <a:lumMod val="20000"/>
                    <a:lumOff val="80000"/>
                  </a:schemeClr>
                </a:solidFill>
                <a:ln w="12700" cap="flat" cmpd="sng" algn="ctr">
                  <a:noFill/>
                  <a:prstDash val="dash"/>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r>
                    <a:rPr lang="ja-JP" altLang="en-US" sz="646"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ごみ処理施設</a:t>
                  </a:r>
                  <a:endParaRPr lang="ja-JP" altLang="en-US" sz="969" b="1" kern="100" dirty="0">
                    <a:latin typeface="Meiryo UI" panose="020B0604030504040204" pitchFamily="50" charset="-128"/>
                    <a:ea typeface="Meiryo UI" panose="020B0604030504040204" pitchFamily="50" charset="-128"/>
                    <a:cs typeface="Times New Roman" panose="02020603050405020304" pitchFamily="18" charset="0"/>
                  </a:endParaRPr>
                </a:p>
              </p:txBody>
            </p:sp>
          </p:grpSp>
        </p:grpSp>
      </p:grpSp>
      <p:sp>
        <p:nvSpPr>
          <p:cNvPr id="31" name="正方形/長方形 30"/>
          <p:cNvSpPr/>
          <p:nvPr/>
        </p:nvSpPr>
        <p:spPr>
          <a:xfrm flipH="1">
            <a:off x="175846" y="2005909"/>
            <a:ext cx="1776046" cy="251692"/>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b="1" dirty="0">
                <a:solidFill>
                  <a:sysClr val="windowText" lastClr="000000"/>
                </a:solidFill>
                <a:latin typeface="Meiryo UI" panose="020B0604030504040204" pitchFamily="50" charset="-128"/>
                <a:ea typeface="Meiryo UI" panose="020B0604030504040204" pitchFamily="50" charset="-128"/>
              </a:rPr>
              <a:t>土地利用のイメージ（案）</a:t>
            </a:r>
          </a:p>
        </p:txBody>
      </p:sp>
      <p:pic>
        <p:nvPicPr>
          <p:cNvPr id="33" name="図 32"/>
          <p:cNvPicPr>
            <a:picLocks noChangeAspect="1"/>
          </p:cNvPicPr>
          <p:nvPr/>
        </p:nvPicPr>
        <p:blipFill>
          <a:blip r:embed="rId4"/>
          <a:stretch>
            <a:fillRect/>
          </a:stretch>
        </p:blipFill>
        <p:spPr>
          <a:xfrm rot="10800000">
            <a:off x="5027645" y="4932485"/>
            <a:ext cx="3849011" cy="1505307"/>
          </a:xfrm>
          <a:prstGeom prst="rect">
            <a:avLst/>
          </a:prstGeom>
        </p:spPr>
      </p:pic>
      <p:sp>
        <p:nvSpPr>
          <p:cNvPr id="34" name="正方形/長方形 33"/>
          <p:cNvSpPr/>
          <p:nvPr/>
        </p:nvSpPr>
        <p:spPr>
          <a:xfrm flipH="1">
            <a:off x="5027645" y="4651499"/>
            <a:ext cx="3710758" cy="240735"/>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8" b="1" dirty="0">
                <a:solidFill>
                  <a:sysClr val="windowText" lastClr="000000"/>
                </a:solidFill>
                <a:latin typeface="Meiryo UI" panose="020B0604030504040204" pitchFamily="50" charset="-128"/>
                <a:ea typeface="Meiryo UI" panose="020B0604030504040204" pitchFamily="50" charset="-128"/>
              </a:rPr>
              <a:t>旧泉佐野コスモポリスのイメージ</a:t>
            </a:r>
          </a:p>
        </p:txBody>
      </p:sp>
      <p:sp>
        <p:nvSpPr>
          <p:cNvPr id="35" name="テキスト ボックス 34"/>
          <p:cNvSpPr txBox="1"/>
          <p:nvPr/>
        </p:nvSpPr>
        <p:spPr>
          <a:xfrm>
            <a:off x="5817363" y="6324152"/>
            <a:ext cx="3326637" cy="234360"/>
          </a:xfrm>
          <a:prstGeom prst="rect">
            <a:avLst/>
          </a:prstGeom>
          <a:solidFill>
            <a:schemeClr val="bg1"/>
          </a:solidFill>
          <a:ln w="6350">
            <a:noFill/>
            <a:prstDash val="solid"/>
          </a:ln>
        </p:spPr>
        <p:txBody>
          <a:bodyPr wrap="square" rtlCol="0">
            <a:spAutoFit/>
          </a:bodyPr>
          <a:lstStyle/>
          <a:p>
            <a:r>
              <a:rPr lang="ja-JP" altLang="en-US" sz="923" dirty="0">
                <a:ea typeface="HG丸ｺﾞｼｯｸM-PRO" panose="020F0600000000000000" pitchFamily="50" charset="-128"/>
              </a:rPr>
              <a:t>出典）大阪府主要プロジェクト集（</a:t>
            </a:r>
            <a:r>
              <a:rPr lang="en-US" altLang="ja-JP" sz="923" dirty="0">
                <a:ea typeface="HG丸ｺﾞｼｯｸM-PRO" panose="020F0600000000000000" pitchFamily="50" charset="-128"/>
              </a:rPr>
              <a:t>H6.3</a:t>
            </a:r>
            <a:r>
              <a:rPr lang="ja-JP" altLang="en-US" sz="923" dirty="0" err="1">
                <a:ea typeface="HG丸ｺﾞｼｯｸM-PRO" panose="020F0600000000000000" pitchFamily="50" charset="-128"/>
              </a:rPr>
              <a:t>、</a:t>
            </a:r>
            <a:r>
              <a:rPr lang="ja-JP" altLang="en-US" sz="923" dirty="0">
                <a:ea typeface="HG丸ｺﾞｼｯｸM-PRO" panose="020F0600000000000000" pitchFamily="50" charset="-128"/>
              </a:rPr>
              <a:t>大阪府企画室）</a:t>
            </a:r>
            <a:endParaRPr lang="en-US" altLang="ja-JP" sz="923" dirty="0">
              <a:ea typeface="HG丸ｺﾞｼｯｸM-PRO" panose="020F0600000000000000" pitchFamily="50" charset="-128"/>
            </a:endParaRPr>
          </a:p>
        </p:txBody>
      </p:sp>
      <p:sp>
        <p:nvSpPr>
          <p:cNvPr id="36" name="左右矢印 35"/>
          <p:cNvSpPr/>
          <p:nvPr/>
        </p:nvSpPr>
        <p:spPr>
          <a:xfrm>
            <a:off x="2214577" y="3422186"/>
            <a:ext cx="659423" cy="404637"/>
          </a:xfrm>
          <a:prstGeom prst="leftRightArrow">
            <a:avLst>
              <a:gd name="adj1" fmla="val 4173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8" name="左右矢印 37"/>
          <p:cNvSpPr/>
          <p:nvPr/>
        </p:nvSpPr>
        <p:spPr>
          <a:xfrm>
            <a:off x="3527589" y="3229623"/>
            <a:ext cx="659423" cy="404637"/>
          </a:xfrm>
          <a:prstGeom prst="leftRightArrow">
            <a:avLst>
              <a:gd name="adj1" fmla="val 4173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9" name="テキスト ボックス 38"/>
          <p:cNvSpPr txBox="1"/>
          <p:nvPr/>
        </p:nvSpPr>
        <p:spPr>
          <a:xfrm>
            <a:off x="3597661" y="3285518"/>
            <a:ext cx="635827" cy="291170"/>
          </a:xfrm>
          <a:prstGeom prst="rect">
            <a:avLst/>
          </a:prstGeom>
          <a:noFill/>
        </p:spPr>
        <p:txBody>
          <a:bodyPr wrap="square" rtlCol="0">
            <a:spAutoFit/>
          </a:bodyPr>
          <a:lstStyle/>
          <a:p>
            <a:r>
              <a:rPr lang="ja-JP" altLang="en-US" sz="1292" b="1" dirty="0">
                <a:solidFill>
                  <a:schemeClr val="bg1"/>
                </a:solidFill>
                <a:latin typeface="HG創英角ｺﾞｼｯｸUB" panose="020B0909000000000000" pitchFamily="49" charset="-128"/>
                <a:ea typeface="HG創英角ｺﾞｼｯｸUB" panose="020B0909000000000000" pitchFamily="49" charset="-128"/>
              </a:rPr>
              <a:t>連携</a:t>
            </a:r>
          </a:p>
        </p:txBody>
      </p:sp>
      <p:sp>
        <p:nvSpPr>
          <p:cNvPr id="40" name="テキスト ボックス 39"/>
          <p:cNvSpPr txBox="1"/>
          <p:nvPr/>
        </p:nvSpPr>
        <p:spPr>
          <a:xfrm>
            <a:off x="2300987" y="3466357"/>
            <a:ext cx="635827" cy="291170"/>
          </a:xfrm>
          <a:prstGeom prst="rect">
            <a:avLst/>
          </a:prstGeom>
          <a:noFill/>
        </p:spPr>
        <p:txBody>
          <a:bodyPr wrap="square" rtlCol="0">
            <a:spAutoFit/>
          </a:bodyPr>
          <a:lstStyle/>
          <a:p>
            <a:r>
              <a:rPr lang="ja-JP" altLang="en-US" sz="1292" b="1" dirty="0">
                <a:solidFill>
                  <a:schemeClr val="bg1"/>
                </a:solidFill>
                <a:latin typeface="HG創英角ｺﾞｼｯｸUB" panose="020B0909000000000000" pitchFamily="49" charset="-128"/>
                <a:ea typeface="HG創英角ｺﾞｼｯｸUB" panose="020B0909000000000000" pitchFamily="49" charset="-128"/>
              </a:rPr>
              <a:t>連携</a:t>
            </a:r>
          </a:p>
        </p:txBody>
      </p:sp>
    </p:spTree>
    <p:extLst>
      <p:ext uri="{BB962C8B-B14F-4D97-AF65-F5344CB8AC3E}">
        <p14:creationId xmlns:p14="http://schemas.microsoft.com/office/powerpoint/2010/main" val="1350554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スライド番号プレースホルダー 3"/>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Garamond" pitchFamily="18" charset="0"/>
                <a:ea typeface="ＭＳ Ｐゴシック" pitchFamily="50" charset="-128"/>
              </a:defRPr>
            </a:lvl1pPr>
            <a:lvl2pPr marL="742950" indent="-285750" eaLnBrk="0" hangingPunct="0">
              <a:defRPr kumimoji="1" sz="2400">
                <a:solidFill>
                  <a:schemeClr val="tx1"/>
                </a:solidFill>
                <a:latin typeface="Garamond" pitchFamily="18" charset="0"/>
                <a:ea typeface="ＭＳ Ｐゴシック" pitchFamily="50" charset="-128"/>
              </a:defRPr>
            </a:lvl2pPr>
            <a:lvl3pPr marL="1143000" indent="-228600" eaLnBrk="0" hangingPunct="0">
              <a:defRPr kumimoji="1" sz="2400">
                <a:solidFill>
                  <a:schemeClr val="tx1"/>
                </a:solidFill>
                <a:latin typeface="Garamond" pitchFamily="18" charset="0"/>
                <a:ea typeface="ＭＳ Ｐゴシック" pitchFamily="50" charset="-128"/>
              </a:defRPr>
            </a:lvl3pPr>
            <a:lvl4pPr marL="1600200" indent="-228600" eaLnBrk="0" hangingPunct="0">
              <a:defRPr kumimoji="1" sz="2400">
                <a:solidFill>
                  <a:schemeClr val="tx1"/>
                </a:solidFill>
                <a:latin typeface="Garamond" pitchFamily="18" charset="0"/>
                <a:ea typeface="ＭＳ Ｐゴシック" pitchFamily="50" charset="-128"/>
              </a:defRPr>
            </a:lvl4pPr>
            <a:lvl5pPr marL="2057400" indent="-228600" eaLnBrk="0" hangingPunct="0">
              <a:defRPr kumimoji="1" sz="24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9pPr>
          </a:lstStyle>
          <a:p>
            <a:pPr algn="r" eaLnBrk="1" hangingPunct="1"/>
            <a:fld id="{9D858312-4E3C-4268-94B3-6063FFE24E5C}" type="slidenum">
              <a:rPr lang="en-US" altLang="ja-JP" sz="2000">
                <a:latin typeface="Arial Unicode MS" pitchFamily="50" charset="-128"/>
                <a:ea typeface="Arial Unicode MS" pitchFamily="50" charset="-128"/>
                <a:cs typeface="Arial Unicode MS" pitchFamily="50" charset="-128"/>
              </a:rPr>
              <a:pPr algn="r" eaLnBrk="1" hangingPunct="1"/>
              <a:t>10</a:t>
            </a:fld>
            <a:endParaRPr lang="en-US" altLang="ja-JP" sz="2000" dirty="0">
              <a:latin typeface="Arial Unicode MS" pitchFamily="50" charset="-128"/>
              <a:ea typeface="Arial Unicode MS" pitchFamily="50" charset="-128"/>
              <a:cs typeface="Arial Unicode MS" pitchFamily="50" charset="-128"/>
            </a:endParaRPr>
          </a:p>
        </p:txBody>
      </p:sp>
      <p:sp>
        <p:nvSpPr>
          <p:cNvPr id="27" name="正方形/長方形 26">
            <a:extLst>
              <a:ext uri="{FF2B5EF4-FFF2-40B4-BE49-F238E27FC236}">
                <a16:creationId xmlns:a16="http://schemas.microsoft.com/office/drawing/2014/main" id="{0AEA4140-F222-4E06-83DC-6B833C66684A}"/>
              </a:ext>
            </a:extLst>
          </p:cNvPr>
          <p:cNvSpPr/>
          <p:nvPr/>
        </p:nvSpPr>
        <p:spPr>
          <a:xfrm>
            <a:off x="104628" y="117023"/>
            <a:ext cx="8928991" cy="7606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 name="グループ化 39">
            <a:extLst>
              <a:ext uri="{FF2B5EF4-FFF2-40B4-BE49-F238E27FC236}">
                <a16:creationId xmlns:a16="http://schemas.microsoft.com/office/drawing/2014/main" id="{6F225D29-9A89-45F6-8C12-3A878A05AC87}"/>
              </a:ext>
            </a:extLst>
          </p:cNvPr>
          <p:cNvGrpSpPr/>
          <p:nvPr/>
        </p:nvGrpSpPr>
        <p:grpSpPr>
          <a:xfrm>
            <a:off x="611560" y="3366994"/>
            <a:ext cx="7920880" cy="3229680"/>
            <a:chOff x="611560" y="3085385"/>
            <a:chExt cx="7920880" cy="3229680"/>
          </a:xfrm>
        </p:grpSpPr>
        <p:grpSp>
          <p:nvGrpSpPr>
            <p:cNvPr id="31" name="グループ化 30">
              <a:extLst>
                <a:ext uri="{FF2B5EF4-FFF2-40B4-BE49-F238E27FC236}">
                  <a16:creationId xmlns:a16="http://schemas.microsoft.com/office/drawing/2014/main" id="{DD31141A-E2DC-4DDD-85E2-A60DD8194D53}"/>
                </a:ext>
              </a:extLst>
            </p:cNvPr>
            <p:cNvGrpSpPr/>
            <p:nvPr/>
          </p:nvGrpSpPr>
          <p:grpSpPr>
            <a:xfrm>
              <a:off x="863588" y="3449377"/>
              <a:ext cx="7416824" cy="2501696"/>
              <a:chOff x="863588" y="3388350"/>
              <a:chExt cx="7416824" cy="2501696"/>
            </a:xfrm>
          </p:grpSpPr>
          <p:grpSp>
            <p:nvGrpSpPr>
              <p:cNvPr id="15" name="グループ化 14"/>
              <p:cNvGrpSpPr/>
              <p:nvPr/>
            </p:nvGrpSpPr>
            <p:grpSpPr>
              <a:xfrm>
                <a:off x="1007604" y="3388350"/>
                <a:ext cx="7128792" cy="369332"/>
                <a:chOff x="1259632" y="3068960"/>
                <a:chExt cx="7128792" cy="369332"/>
              </a:xfrm>
            </p:grpSpPr>
            <p:sp>
              <p:nvSpPr>
                <p:cNvPr id="9" name="テキスト ボックス 8"/>
                <p:cNvSpPr txBox="1"/>
                <p:nvPr/>
              </p:nvSpPr>
              <p:spPr>
                <a:xfrm>
                  <a:off x="1259632" y="3068960"/>
                  <a:ext cx="720080" cy="369332"/>
                </a:xfrm>
                <a:prstGeom prst="rect">
                  <a:avLst/>
                </a:prstGeom>
                <a:solidFill>
                  <a:schemeClr val="accent6"/>
                </a:solidFill>
              </p:spPr>
              <p:txBody>
                <a:bodyPr wrap="square" rtlCol="0">
                  <a:spAutoFit/>
                </a:bodyPr>
                <a:lstStyle/>
                <a:p>
                  <a:pPr algn="ctr"/>
                  <a:r>
                    <a:rPr kumimoji="1" lang="ja-JP" altLang="en-US" dirty="0">
                      <a:solidFill>
                        <a:schemeClr val="bg1"/>
                      </a:solidFill>
                    </a:rPr>
                    <a:t>便益</a:t>
                  </a:r>
                </a:p>
              </p:txBody>
            </p:sp>
            <p:sp>
              <p:nvSpPr>
                <p:cNvPr id="10" name="テキスト ボックス 9"/>
                <p:cNvSpPr txBox="1"/>
                <p:nvPr/>
              </p:nvSpPr>
              <p:spPr>
                <a:xfrm>
                  <a:off x="1979712" y="3068960"/>
                  <a:ext cx="6408712" cy="369332"/>
                </a:xfrm>
                <a:prstGeom prst="rect">
                  <a:avLst/>
                </a:prstGeom>
                <a:noFill/>
              </p:spPr>
              <p:txBody>
                <a:bodyPr wrap="square" rtlCol="0">
                  <a:spAutoFit/>
                </a:bodyPr>
                <a:lstStyle/>
                <a:p>
                  <a:r>
                    <a:rPr lang="ja-JP" altLang="en-US" dirty="0"/>
                    <a:t> </a:t>
                  </a:r>
                  <a:r>
                    <a:rPr kumimoji="1" lang="ja-JP" altLang="en-US" dirty="0"/>
                    <a:t>公園整備によってもたらされる価値を</a:t>
                  </a:r>
                  <a:r>
                    <a:rPr lang="ja-JP" altLang="en-US" dirty="0"/>
                    <a:t>貨幣</a:t>
                  </a:r>
                  <a:r>
                    <a:rPr kumimoji="1" lang="ja-JP" altLang="en-US" dirty="0"/>
                    <a:t>に換算したもの</a:t>
                  </a:r>
                </a:p>
              </p:txBody>
            </p:sp>
          </p:grpSp>
          <p:grpSp>
            <p:nvGrpSpPr>
              <p:cNvPr id="3" name="グループ化 2"/>
              <p:cNvGrpSpPr/>
              <p:nvPr/>
            </p:nvGrpSpPr>
            <p:grpSpPr>
              <a:xfrm>
                <a:off x="1007604" y="3892406"/>
                <a:ext cx="7128792" cy="369332"/>
                <a:chOff x="1259632" y="3573016"/>
                <a:chExt cx="7128792" cy="369332"/>
              </a:xfrm>
            </p:grpSpPr>
            <p:sp>
              <p:nvSpPr>
                <p:cNvPr id="11" name="テキスト ボックス 10"/>
                <p:cNvSpPr txBox="1"/>
                <p:nvPr/>
              </p:nvSpPr>
              <p:spPr>
                <a:xfrm>
                  <a:off x="1259632" y="3573016"/>
                  <a:ext cx="720080" cy="369332"/>
                </a:xfrm>
                <a:prstGeom prst="rect">
                  <a:avLst/>
                </a:prstGeom>
                <a:solidFill>
                  <a:schemeClr val="accent5"/>
                </a:solidFill>
              </p:spPr>
              <p:txBody>
                <a:bodyPr wrap="square" rtlCol="0">
                  <a:spAutoFit/>
                </a:bodyPr>
                <a:lstStyle/>
                <a:p>
                  <a:pPr algn="ctr"/>
                  <a:r>
                    <a:rPr kumimoji="1" lang="ja-JP" altLang="en-US" dirty="0">
                      <a:solidFill>
                        <a:schemeClr val="bg1"/>
                      </a:solidFill>
                    </a:rPr>
                    <a:t>費用</a:t>
                  </a:r>
                </a:p>
              </p:txBody>
            </p:sp>
            <p:sp>
              <p:nvSpPr>
                <p:cNvPr id="12" name="テキスト ボックス 11"/>
                <p:cNvSpPr txBox="1"/>
                <p:nvPr/>
              </p:nvSpPr>
              <p:spPr>
                <a:xfrm>
                  <a:off x="1979712" y="3573016"/>
                  <a:ext cx="6408712" cy="369332"/>
                </a:xfrm>
                <a:prstGeom prst="rect">
                  <a:avLst/>
                </a:prstGeom>
                <a:noFill/>
              </p:spPr>
              <p:txBody>
                <a:bodyPr wrap="square" rtlCol="0">
                  <a:spAutoFit/>
                </a:bodyPr>
                <a:lstStyle/>
                <a:p>
                  <a:r>
                    <a:rPr lang="ja-JP" altLang="en-US" dirty="0"/>
                    <a:t> </a:t>
                  </a:r>
                  <a:r>
                    <a:rPr kumimoji="1" lang="ja-JP" altLang="en-US" dirty="0"/>
                    <a:t>公園整備に要する整備費（用地費＋施設費）、維持管理費</a:t>
                  </a:r>
                </a:p>
              </p:txBody>
            </p:sp>
          </p:grpSp>
          <p:grpSp>
            <p:nvGrpSpPr>
              <p:cNvPr id="2" name="グループ化 1"/>
              <p:cNvGrpSpPr/>
              <p:nvPr/>
            </p:nvGrpSpPr>
            <p:grpSpPr>
              <a:xfrm>
                <a:off x="863588" y="4593902"/>
                <a:ext cx="7416824" cy="1296144"/>
                <a:chOff x="827584" y="4365104"/>
                <a:chExt cx="7416824" cy="1296144"/>
              </a:xfrm>
            </p:grpSpPr>
            <p:sp>
              <p:nvSpPr>
                <p:cNvPr id="25" name="正方形/長方形 24"/>
                <p:cNvSpPr/>
                <p:nvPr/>
              </p:nvSpPr>
              <p:spPr>
                <a:xfrm>
                  <a:off x="827584" y="4365104"/>
                  <a:ext cx="7416824" cy="129614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1403648" y="4571836"/>
                  <a:ext cx="720080" cy="369332"/>
                </a:xfrm>
                <a:prstGeom prst="rect">
                  <a:avLst/>
                </a:prstGeom>
                <a:solidFill>
                  <a:schemeClr val="accent6"/>
                </a:solidFill>
              </p:spPr>
              <p:txBody>
                <a:bodyPr wrap="square" rtlCol="0">
                  <a:spAutoFit/>
                </a:bodyPr>
                <a:lstStyle/>
                <a:p>
                  <a:pPr algn="ctr"/>
                  <a:r>
                    <a:rPr kumimoji="1" lang="ja-JP" altLang="en-US" dirty="0">
                      <a:solidFill>
                        <a:schemeClr val="bg1"/>
                      </a:solidFill>
                    </a:rPr>
                    <a:t>便益</a:t>
                  </a:r>
                </a:p>
              </p:txBody>
            </p:sp>
            <p:sp>
              <p:nvSpPr>
                <p:cNvPr id="14" name="テキスト ボックス 13"/>
                <p:cNvSpPr txBox="1"/>
                <p:nvPr/>
              </p:nvSpPr>
              <p:spPr>
                <a:xfrm>
                  <a:off x="1403648" y="5075892"/>
                  <a:ext cx="720080" cy="369332"/>
                </a:xfrm>
                <a:prstGeom prst="rect">
                  <a:avLst/>
                </a:prstGeom>
                <a:solidFill>
                  <a:schemeClr val="accent5"/>
                </a:solidFill>
              </p:spPr>
              <p:txBody>
                <a:bodyPr wrap="square" rtlCol="0">
                  <a:spAutoFit/>
                </a:bodyPr>
                <a:lstStyle/>
                <a:p>
                  <a:pPr algn="ctr"/>
                  <a:r>
                    <a:rPr kumimoji="1" lang="ja-JP" altLang="en-US" dirty="0">
                      <a:solidFill>
                        <a:schemeClr val="bg1"/>
                      </a:solidFill>
                    </a:rPr>
                    <a:t>費用</a:t>
                  </a:r>
                </a:p>
              </p:txBody>
            </p:sp>
            <p:cxnSp>
              <p:nvCxnSpPr>
                <p:cNvPr id="16" name="直線コネクタ 15"/>
                <p:cNvCxnSpPr/>
                <p:nvPr/>
              </p:nvCxnSpPr>
              <p:spPr>
                <a:xfrm>
                  <a:off x="1259632" y="5003884"/>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339752" y="4850576"/>
                  <a:ext cx="504056" cy="369332"/>
                </a:xfrm>
                <a:prstGeom prst="rect">
                  <a:avLst/>
                </a:prstGeom>
                <a:noFill/>
              </p:spPr>
              <p:txBody>
                <a:bodyPr wrap="square" rtlCol="0">
                  <a:spAutoFit/>
                </a:bodyPr>
                <a:lstStyle/>
                <a:p>
                  <a:pPr algn="ctr"/>
                  <a:r>
                    <a:rPr kumimoji="1" lang="ja-JP" altLang="en-US" dirty="0"/>
                    <a:t>＝</a:t>
                  </a:r>
                </a:p>
              </p:txBody>
            </p:sp>
            <p:cxnSp>
              <p:nvCxnSpPr>
                <p:cNvPr id="19" name="直線コネクタ 18"/>
                <p:cNvCxnSpPr/>
                <p:nvPr/>
              </p:nvCxnSpPr>
              <p:spPr>
                <a:xfrm>
                  <a:off x="3003948" y="5003884"/>
                  <a:ext cx="46643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角丸四角形 20"/>
                <p:cNvSpPr/>
                <p:nvPr/>
              </p:nvSpPr>
              <p:spPr>
                <a:xfrm>
                  <a:off x="3203848" y="4571836"/>
                  <a:ext cx="1800200" cy="36004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直接利用価値</a:t>
                  </a:r>
                </a:p>
              </p:txBody>
            </p:sp>
            <p:sp>
              <p:nvSpPr>
                <p:cNvPr id="22" name="角丸四角形 21"/>
                <p:cNvSpPr/>
                <p:nvPr/>
              </p:nvSpPr>
              <p:spPr>
                <a:xfrm>
                  <a:off x="5508104" y="4571836"/>
                  <a:ext cx="1800200" cy="36004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間接利用価値</a:t>
                  </a:r>
                </a:p>
              </p:txBody>
            </p:sp>
            <p:sp>
              <p:nvSpPr>
                <p:cNvPr id="23" name="テキスト ボックス 22"/>
                <p:cNvSpPr txBox="1"/>
                <p:nvPr/>
              </p:nvSpPr>
              <p:spPr>
                <a:xfrm>
                  <a:off x="5004048" y="4585059"/>
                  <a:ext cx="504056" cy="369332"/>
                </a:xfrm>
                <a:prstGeom prst="rect">
                  <a:avLst/>
                </a:prstGeom>
                <a:noFill/>
              </p:spPr>
              <p:txBody>
                <a:bodyPr wrap="square" rtlCol="0">
                  <a:spAutoFit/>
                </a:bodyPr>
                <a:lstStyle/>
                <a:p>
                  <a:pPr algn="ctr"/>
                  <a:r>
                    <a:rPr kumimoji="1" lang="ja-JP" altLang="en-US" dirty="0"/>
                    <a:t>＋</a:t>
                  </a:r>
                </a:p>
              </p:txBody>
            </p:sp>
            <p:sp>
              <p:nvSpPr>
                <p:cNvPr id="24" name="テキスト ボックス 23"/>
                <p:cNvSpPr txBox="1"/>
                <p:nvPr/>
              </p:nvSpPr>
              <p:spPr>
                <a:xfrm>
                  <a:off x="3923928" y="5075892"/>
                  <a:ext cx="2880320" cy="369332"/>
                </a:xfrm>
                <a:prstGeom prst="rect">
                  <a:avLst/>
                </a:prstGeom>
                <a:noFill/>
              </p:spPr>
              <p:txBody>
                <a:bodyPr wrap="square" rtlCol="0">
                  <a:spAutoFit/>
                </a:bodyPr>
                <a:lstStyle/>
                <a:p>
                  <a:pPr algn="ctr"/>
                  <a:r>
                    <a:rPr kumimoji="1" lang="ja-JP" altLang="en-US" dirty="0"/>
                    <a:t>整備費用　＋　維持管理費</a:t>
                  </a:r>
                </a:p>
              </p:txBody>
            </p:sp>
          </p:grpSp>
        </p:grpSp>
        <p:sp>
          <p:nvSpPr>
            <p:cNvPr id="30" name="四角形: 角を丸くする 29">
              <a:extLst>
                <a:ext uri="{FF2B5EF4-FFF2-40B4-BE49-F238E27FC236}">
                  <a16:creationId xmlns:a16="http://schemas.microsoft.com/office/drawing/2014/main" id="{1A9D869B-DAFC-4016-8749-F59E27C9E427}"/>
                </a:ext>
              </a:extLst>
            </p:cNvPr>
            <p:cNvSpPr/>
            <p:nvPr/>
          </p:nvSpPr>
          <p:spPr>
            <a:xfrm>
              <a:off x="611560" y="3085385"/>
              <a:ext cx="7920880" cy="3229680"/>
            </a:xfrm>
            <a:prstGeom prst="roundRect">
              <a:avLst>
                <a:gd name="adj" fmla="val 6169"/>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テキスト ボックス 32">
            <a:extLst>
              <a:ext uri="{FF2B5EF4-FFF2-40B4-BE49-F238E27FC236}">
                <a16:creationId xmlns:a16="http://schemas.microsoft.com/office/drawing/2014/main" id="{270F8F61-6E7B-4917-A528-D00427515218}"/>
              </a:ext>
            </a:extLst>
          </p:cNvPr>
          <p:cNvSpPr txBox="1"/>
          <p:nvPr/>
        </p:nvSpPr>
        <p:spPr>
          <a:xfrm>
            <a:off x="251520" y="131730"/>
            <a:ext cx="4464496" cy="677108"/>
          </a:xfrm>
          <a:prstGeom prst="rect">
            <a:avLst/>
          </a:prstGeom>
          <a:noFill/>
          <a:ln w="12700">
            <a:noFill/>
          </a:ln>
        </p:spPr>
        <p:txBody>
          <a:bodyPr wrap="square" lIns="0" tIns="0" rIns="0" bIns="0" rtlCol="0">
            <a:spAutoFit/>
          </a:bodyPr>
          <a:lstStyle/>
          <a:p>
            <a:r>
              <a:rPr lang="ja-JP" altLang="en-US" sz="2400" dirty="0">
                <a:solidFill>
                  <a:schemeClr val="bg1"/>
                </a:solidFill>
                <a:latin typeface="HGPｺﾞｼｯｸE" panose="020B0900000000000000" pitchFamily="50" charset="-128"/>
                <a:ea typeface="HGPｺﾞｼｯｸE" panose="020B0900000000000000" pitchFamily="50" charset="-128"/>
              </a:rPr>
              <a:t>２．事業の必要性等に関する視点</a:t>
            </a:r>
            <a:endParaRPr lang="en-US" altLang="ja-JP" sz="2400" dirty="0">
              <a:solidFill>
                <a:schemeClr val="bg1"/>
              </a:solidFill>
              <a:latin typeface="HGPｺﾞｼｯｸE" panose="020B0900000000000000" pitchFamily="50" charset="-128"/>
              <a:ea typeface="HGPｺﾞｼｯｸE" panose="020B0900000000000000" pitchFamily="50" charset="-128"/>
            </a:endParaRPr>
          </a:p>
          <a:p>
            <a:r>
              <a:rPr lang="en-US" altLang="ja-JP" sz="2000" dirty="0" smtClean="0">
                <a:solidFill>
                  <a:schemeClr val="bg1"/>
                </a:solidFill>
                <a:latin typeface="HGPｺﾞｼｯｸE" panose="020B0900000000000000" pitchFamily="50" charset="-128"/>
                <a:ea typeface="HGPｺﾞｼｯｸE" panose="020B0900000000000000" pitchFamily="50" charset="-128"/>
              </a:rPr>
              <a:t>(3)</a:t>
            </a:r>
            <a:r>
              <a:rPr lang="ja-JP" altLang="en-US" sz="2000" dirty="0" smtClean="0">
                <a:solidFill>
                  <a:schemeClr val="bg1"/>
                </a:solidFill>
                <a:latin typeface="HGPｺﾞｼｯｸE" panose="020B0900000000000000" pitchFamily="50" charset="-128"/>
                <a:ea typeface="HGPｺﾞｼｯｸE" panose="020B0900000000000000" pitchFamily="50" charset="-128"/>
              </a:rPr>
              <a:t>費用対効果分析</a:t>
            </a:r>
            <a:endParaRPr kumimoji="1" lang="ja-JP" altLang="en-US" sz="2000" dirty="0">
              <a:solidFill>
                <a:schemeClr val="bg1"/>
              </a:solidFill>
              <a:latin typeface="HGPｺﾞｼｯｸE" panose="020B0900000000000000" pitchFamily="50" charset="-128"/>
              <a:ea typeface="HGPｺﾞｼｯｸE" panose="020B0900000000000000" pitchFamily="50" charset="-128"/>
            </a:endParaRPr>
          </a:p>
        </p:txBody>
      </p:sp>
      <p:grpSp>
        <p:nvGrpSpPr>
          <p:cNvPr id="37" name="グループ化 36">
            <a:extLst>
              <a:ext uri="{FF2B5EF4-FFF2-40B4-BE49-F238E27FC236}">
                <a16:creationId xmlns:a16="http://schemas.microsoft.com/office/drawing/2014/main" id="{3FA92E25-F32A-481E-82E6-249A9B4794A5}"/>
              </a:ext>
            </a:extLst>
          </p:cNvPr>
          <p:cNvGrpSpPr/>
          <p:nvPr/>
        </p:nvGrpSpPr>
        <p:grpSpPr>
          <a:xfrm>
            <a:off x="104628" y="1020257"/>
            <a:ext cx="8928990" cy="1120499"/>
            <a:chOff x="104628" y="1267278"/>
            <a:chExt cx="8928990" cy="717802"/>
          </a:xfrm>
        </p:grpSpPr>
        <p:sp>
          <p:nvSpPr>
            <p:cNvPr id="35" name="正方形/長方形 34">
              <a:extLst>
                <a:ext uri="{FF2B5EF4-FFF2-40B4-BE49-F238E27FC236}">
                  <a16:creationId xmlns:a16="http://schemas.microsoft.com/office/drawing/2014/main" id="{7F8118F6-290F-4B96-AEC1-3D942332FA2F}"/>
                </a:ext>
              </a:extLst>
            </p:cNvPr>
            <p:cNvSpPr/>
            <p:nvPr/>
          </p:nvSpPr>
          <p:spPr>
            <a:xfrm>
              <a:off x="104628" y="1267278"/>
              <a:ext cx="8928990" cy="717802"/>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タイトル 3">
              <a:extLst>
                <a:ext uri="{FF2B5EF4-FFF2-40B4-BE49-F238E27FC236}">
                  <a16:creationId xmlns:a16="http://schemas.microsoft.com/office/drawing/2014/main" id="{BFD24CE2-5B0F-49A9-9009-2817648B12B8}"/>
                </a:ext>
              </a:extLst>
            </p:cNvPr>
            <p:cNvSpPr txBox="1">
              <a:spLocks/>
            </p:cNvSpPr>
            <p:nvPr/>
          </p:nvSpPr>
          <p:spPr bwMode="auto">
            <a:xfrm>
              <a:off x="178074" y="1348658"/>
              <a:ext cx="8782098" cy="5550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ja-JP" altLang="en-US" sz="1800" b="1" kern="0" dirty="0">
                  <a:solidFill>
                    <a:schemeClr val="tx1"/>
                  </a:solidFill>
                  <a:latin typeface="ＭＳ ゴシック" panose="020B0609070205080204" pitchFamily="49" charset="-128"/>
                  <a:ea typeface="ＭＳ ゴシック" panose="020B0609070205080204" pitchFamily="49" charset="-128"/>
                </a:rPr>
                <a:t>「改訂第</a:t>
              </a:r>
              <a:r>
                <a:rPr lang="en-US" altLang="ja-JP" sz="1800" b="1" kern="0" dirty="0">
                  <a:solidFill>
                    <a:schemeClr val="tx1"/>
                  </a:solidFill>
                  <a:latin typeface="ＭＳ ゴシック" panose="020B0609070205080204" pitchFamily="49" charset="-128"/>
                  <a:ea typeface="ＭＳ ゴシック" panose="020B0609070205080204" pitchFamily="49" charset="-128"/>
                </a:rPr>
                <a:t>4</a:t>
              </a:r>
              <a:r>
                <a:rPr lang="ja-JP" altLang="en-US" sz="1800" b="1" kern="0" dirty="0">
                  <a:solidFill>
                    <a:schemeClr val="tx1"/>
                  </a:solidFill>
                  <a:latin typeface="ＭＳ ゴシック" panose="020B0609070205080204" pitchFamily="49" charset="-128"/>
                  <a:ea typeface="ＭＳ ゴシック" panose="020B0609070205080204" pitchFamily="49" charset="-128"/>
                </a:rPr>
                <a:t>版 大規模公園費用対効果分析手法マニュアル（</a:t>
              </a:r>
              <a:r>
                <a:rPr lang="ja-JP" altLang="en-US" sz="1800" kern="0" dirty="0">
                  <a:solidFill>
                    <a:schemeClr val="tx1"/>
                  </a:solidFill>
                  <a:latin typeface="ＭＳ ゴシック" panose="020B0609070205080204" pitchFamily="49" charset="-128"/>
                  <a:ea typeface="ＭＳ ゴシック" panose="020B0609070205080204" pitchFamily="49" charset="-128"/>
                </a:rPr>
                <a:t>国土交通省 都市局 公園緑地・景観課監修</a:t>
              </a:r>
              <a:r>
                <a:rPr lang="ja-JP" altLang="en-US" sz="1800" b="1" kern="0" dirty="0">
                  <a:solidFill>
                    <a:schemeClr val="tx1"/>
                  </a:solidFill>
                  <a:latin typeface="ＭＳ ゴシック" panose="020B0609070205080204" pitchFamily="49" charset="-128"/>
                  <a:ea typeface="ＭＳ ゴシック" panose="020B0609070205080204" pitchFamily="49" charset="-128"/>
                </a:rPr>
                <a:t>）」</a:t>
              </a:r>
              <a:r>
                <a:rPr lang="ja-JP" altLang="en-US" sz="1800" kern="0" dirty="0">
                  <a:solidFill>
                    <a:schemeClr val="tx1"/>
                  </a:solidFill>
                  <a:latin typeface="ＭＳ ゴシック" panose="020B0609070205080204" pitchFamily="49" charset="-128"/>
                  <a:ea typeface="ＭＳ ゴシック" panose="020B0609070205080204" pitchFamily="49" charset="-128"/>
                </a:rPr>
                <a:t>に基づき、公園利用圏域の人口、該当公園までの移動費用、公園の整備費用など様々な要因を加味し費用対効果分析を実施した。</a:t>
              </a:r>
            </a:p>
          </p:txBody>
        </p:sp>
      </p:grpSp>
      <p:sp>
        <p:nvSpPr>
          <p:cNvPr id="38" name="テキスト ボックス 37">
            <a:extLst>
              <a:ext uri="{FF2B5EF4-FFF2-40B4-BE49-F238E27FC236}">
                <a16:creationId xmlns:a16="http://schemas.microsoft.com/office/drawing/2014/main" id="{000DBD50-D7E4-4F86-AB4F-788D455A4356}"/>
              </a:ext>
            </a:extLst>
          </p:cNvPr>
          <p:cNvSpPr txBox="1"/>
          <p:nvPr/>
        </p:nvSpPr>
        <p:spPr>
          <a:xfrm>
            <a:off x="251520" y="2235835"/>
            <a:ext cx="4536504" cy="400110"/>
          </a:xfrm>
          <a:prstGeom prst="rect">
            <a:avLst/>
          </a:prstGeom>
          <a:noFill/>
        </p:spPr>
        <p:txBody>
          <a:bodyPr wrap="square" rtlCol="0">
            <a:spAutoFit/>
          </a:bodyPr>
          <a:lstStyle/>
          <a:p>
            <a:r>
              <a:rPr lang="ja-JP" altLang="en-US" sz="2000" b="1" dirty="0">
                <a:solidFill>
                  <a:schemeClr val="accent1"/>
                </a:solidFill>
              </a:rPr>
              <a:t>▮</a:t>
            </a:r>
            <a:r>
              <a:rPr lang="ja-JP" altLang="en-US" sz="2000" b="1" dirty="0"/>
              <a:t>費用値効果の考え方</a:t>
            </a:r>
            <a:endParaRPr kumimoji="1" lang="ja-JP" altLang="en-US" sz="2000" b="1" dirty="0"/>
          </a:p>
        </p:txBody>
      </p:sp>
      <p:sp>
        <p:nvSpPr>
          <p:cNvPr id="39" name="正方形/長方形 38">
            <a:extLst>
              <a:ext uri="{FF2B5EF4-FFF2-40B4-BE49-F238E27FC236}">
                <a16:creationId xmlns:a16="http://schemas.microsoft.com/office/drawing/2014/main" id="{ADC0747C-C2A0-4D89-A1AB-2FC9F3EAB7AC}"/>
              </a:ext>
            </a:extLst>
          </p:cNvPr>
          <p:cNvSpPr/>
          <p:nvPr/>
        </p:nvSpPr>
        <p:spPr>
          <a:xfrm>
            <a:off x="362918" y="2569209"/>
            <a:ext cx="8781082" cy="923330"/>
          </a:xfrm>
          <a:prstGeom prst="rect">
            <a:avLst/>
          </a:prstGeom>
        </p:spPr>
        <p:txBody>
          <a:bodyPr wrap="square">
            <a:spAutoFit/>
          </a:bodyPr>
          <a:lstStyle/>
          <a:p>
            <a:r>
              <a:rPr lang="ja-JP" altLang="en-US" dirty="0">
                <a:latin typeface="MS-Mincho"/>
              </a:rPr>
              <a:t>　泉佐野丘陵緑地の便益を費用で除すことで、費用便益比を算出し費用対効果を分析する。すなわち費用便益比が１．０以上であれば、費用以上の便益が見込まれることを示す。</a:t>
            </a:r>
            <a:endParaRPr lang="en-US" altLang="ja-JP" dirty="0">
              <a:latin typeface="MS-Mincho"/>
            </a:endParaRPr>
          </a:p>
          <a:p>
            <a:endParaRPr lang="en-US" altLang="ja-JP" dirty="0">
              <a:latin typeface="MS-Mincho"/>
            </a:endParaRPr>
          </a:p>
        </p:txBody>
      </p:sp>
    </p:spTree>
    <p:extLst>
      <p:ext uri="{BB962C8B-B14F-4D97-AF65-F5344CB8AC3E}">
        <p14:creationId xmlns:p14="http://schemas.microsoft.com/office/powerpoint/2010/main" val="2687203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スライド番号プレースホルダー 3"/>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Garamond" pitchFamily="18" charset="0"/>
                <a:ea typeface="ＭＳ Ｐゴシック" pitchFamily="50" charset="-128"/>
              </a:defRPr>
            </a:lvl1pPr>
            <a:lvl2pPr marL="742950" indent="-285750" eaLnBrk="0" hangingPunct="0">
              <a:defRPr kumimoji="1" sz="2400">
                <a:solidFill>
                  <a:schemeClr val="tx1"/>
                </a:solidFill>
                <a:latin typeface="Garamond" pitchFamily="18" charset="0"/>
                <a:ea typeface="ＭＳ Ｐゴシック" pitchFamily="50" charset="-128"/>
              </a:defRPr>
            </a:lvl2pPr>
            <a:lvl3pPr marL="1143000" indent="-228600" eaLnBrk="0" hangingPunct="0">
              <a:defRPr kumimoji="1" sz="2400">
                <a:solidFill>
                  <a:schemeClr val="tx1"/>
                </a:solidFill>
                <a:latin typeface="Garamond" pitchFamily="18" charset="0"/>
                <a:ea typeface="ＭＳ Ｐゴシック" pitchFamily="50" charset="-128"/>
              </a:defRPr>
            </a:lvl3pPr>
            <a:lvl4pPr marL="1600200" indent="-228600" eaLnBrk="0" hangingPunct="0">
              <a:defRPr kumimoji="1" sz="2400">
                <a:solidFill>
                  <a:schemeClr val="tx1"/>
                </a:solidFill>
                <a:latin typeface="Garamond" pitchFamily="18" charset="0"/>
                <a:ea typeface="ＭＳ Ｐゴシック" pitchFamily="50" charset="-128"/>
              </a:defRPr>
            </a:lvl4pPr>
            <a:lvl5pPr marL="2057400" indent="-228600" eaLnBrk="0" hangingPunct="0">
              <a:defRPr kumimoji="1" sz="24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9pPr>
          </a:lstStyle>
          <a:p>
            <a:pPr algn="r" eaLnBrk="1" hangingPunct="1"/>
            <a:fld id="{9D858312-4E3C-4268-94B3-6063FFE24E5C}" type="slidenum">
              <a:rPr lang="en-US" altLang="ja-JP" sz="2000">
                <a:latin typeface="Arial Unicode MS" pitchFamily="50" charset="-128"/>
                <a:ea typeface="Arial Unicode MS" pitchFamily="50" charset="-128"/>
                <a:cs typeface="Arial Unicode MS" pitchFamily="50" charset="-128"/>
              </a:rPr>
              <a:pPr algn="r" eaLnBrk="1" hangingPunct="1"/>
              <a:t>11</a:t>
            </a:fld>
            <a:endParaRPr lang="en-US" altLang="ja-JP" sz="2000" dirty="0">
              <a:latin typeface="Arial Unicode MS" pitchFamily="50" charset="-128"/>
              <a:ea typeface="Arial Unicode MS" pitchFamily="50" charset="-128"/>
              <a:cs typeface="Arial Unicode MS" pitchFamily="50" charset="-128"/>
            </a:endParaRPr>
          </a:p>
        </p:txBody>
      </p:sp>
      <p:sp>
        <p:nvSpPr>
          <p:cNvPr id="37" name="正方形/長方形 36">
            <a:extLst>
              <a:ext uri="{FF2B5EF4-FFF2-40B4-BE49-F238E27FC236}">
                <a16:creationId xmlns:a16="http://schemas.microsoft.com/office/drawing/2014/main" id="{738A20DD-4423-4C2E-BBBC-9BCBD9909BE4}"/>
              </a:ext>
            </a:extLst>
          </p:cNvPr>
          <p:cNvSpPr/>
          <p:nvPr/>
        </p:nvSpPr>
        <p:spPr>
          <a:xfrm>
            <a:off x="104628" y="117023"/>
            <a:ext cx="8928991" cy="7606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B454444D-6AAC-4322-A55A-07D661D488D9}"/>
              </a:ext>
            </a:extLst>
          </p:cNvPr>
          <p:cNvSpPr txBox="1"/>
          <p:nvPr/>
        </p:nvSpPr>
        <p:spPr>
          <a:xfrm>
            <a:off x="180828" y="1635069"/>
            <a:ext cx="7128792" cy="400110"/>
          </a:xfrm>
          <a:prstGeom prst="rect">
            <a:avLst/>
          </a:prstGeom>
          <a:noFill/>
        </p:spPr>
        <p:txBody>
          <a:bodyPr wrap="square" rtlCol="0">
            <a:spAutoFit/>
          </a:bodyPr>
          <a:lstStyle/>
          <a:p>
            <a:r>
              <a:rPr lang="ja-JP" altLang="en-US" sz="2000" b="1" dirty="0">
                <a:solidFill>
                  <a:schemeClr val="accent1"/>
                </a:solidFill>
              </a:rPr>
              <a:t>▮</a:t>
            </a:r>
            <a:r>
              <a:rPr lang="ja-JP" altLang="en-US" sz="2000" b="1" dirty="0"/>
              <a:t>中地区の費用対効果</a:t>
            </a:r>
            <a:r>
              <a:rPr lang="ja-JP" altLang="en-US" sz="2000" b="1" dirty="0" smtClean="0"/>
              <a:t>分析</a:t>
            </a:r>
            <a:r>
              <a:rPr lang="en-US" altLang="ja-JP" sz="1050" b="1" dirty="0" smtClean="0"/>
              <a:t>※</a:t>
            </a:r>
            <a:r>
              <a:rPr lang="ja-JP" altLang="en-US" sz="1050" b="1" dirty="0" smtClean="0"/>
              <a:t>参考</a:t>
            </a:r>
            <a:endParaRPr kumimoji="1" lang="ja-JP" altLang="en-US" sz="2000" b="1" dirty="0"/>
          </a:p>
        </p:txBody>
      </p:sp>
      <p:sp>
        <p:nvSpPr>
          <p:cNvPr id="13" name="タイトル 3">
            <a:extLst>
              <a:ext uri="{FF2B5EF4-FFF2-40B4-BE49-F238E27FC236}">
                <a16:creationId xmlns:a16="http://schemas.microsoft.com/office/drawing/2014/main" id="{613F3D6E-4B5C-4310-93CF-5DAACE2D1D8E}"/>
              </a:ext>
            </a:extLst>
          </p:cNvPr>
          <p:cNvSpPr txBox="1">
            <a:spLocks/>
          </p:cNvSpPr>
          <p:nvPr/>
        </p:nvSpPr>
        <p:spPr bwMode="auto">
          <a:xfrm>
            <a:off x="252837" y="1893271"/>
            <a:ext cx="8568952" cy="12561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ja-JP" altLang="en-US" sz="1600" kern="0" dirty="0">
                <a:solidFill>
                  <a:schemeClr val="tx1"/>
                </a:solidFill>
                <a:latin typeface="+mn-ea"/>
                <a:ea typeface="+mn-ea"/>
              </a:rPr>
              <a:t>　</a:t>
            </a:r>
            <a:r>
              <a:rPr lang="en-US" altLang="ja-JP" sz="1600" kern="0" dirty="0">
                <a:solidFill>
                  <a:schemeClr val="tx1"/>
                </a:solidFill>
                <a:latin typeface="+mn-ea"/>
                <a:ea typeface="+mn-ea"/>
              </a:rPr>
              <a:t>2014</a:t>
            </a:r>
            <a:r>
              <a:rPr lang="ja-JP" altLang="en-US" sz="1600" kern="0" dirty="0">
                <a:solidFill>
                  <a:schemeClr val="tx1"/>
                </a:solidFill>
                <a:latin typeface="+mn-ea"/>
                <a:ea typeface="+mn-ea"/>
              </a:rPr>
              <a:t>年から部分供用が開始され</a:t>
            </a:r>
            <a:r>
              <a:rPr lang="en-US" altLang="ja-JP" sz="1600" kern="0" dirty="0">
                <a:solidFill>
                  <a:schemeClr val="tx1"/>
                </a:solidFill>
                <a:latin typeface="+mn-ea"/>
                <a:ea typeface="+mn-ea"/>
              </a:rPr>
              <a:t>2020</a:t>
            </a:r>
            <a:r>
              <a:rPr lang="ja-JP" altLang="en-US" sz="1600" kern="0" dirty="0">
                <a:solidFill>
                  <a:schemeClr val="tx1"/>
                </a:solidFill>
                <a:latin typeface="+mn-ea"/>
                <a:ea typeface="+mn-ea"/>
              </a:rPr>
              <a:t>年で中地区の整備が終了すると仮定し便益を算出した。</a:t>
            </a:r>
            <a:endParaRPr lang="en-US" altLang="ja-JP" sz="1600" kern="0" dirty="0">
              <a:solidFill>
                <a:schemeClr val="tx1"/>
              </a:solidFill>
              <a:latin typeface="+mn-ea"/>
              <a:ea typeface="+mn-ea"/>
            </a:endParaRPr>
          </a:p>
          <a:p>
            <a:r>
              <a:rPr lang="ja-JP" altLang="en-US" sz="1600" kern="0" dirty="0">
                <a:solidFill>
                  <a:schemeClr val="tx1"/>
                </a:solidFill>
                <a:latin typeface="+mn-ea"/>
                <a:ea typeface="+mn-ea"/>
              </a:rPr>
              <a:t>　費用のうち用地費は、全地区を合わせた総面積を中地区の面積で按分した。また、施設費は</a:t>
            </a:r>
            <a:r>
              <a:rPr lang="en-US" altLang="ja-JP" sz="1600" kern="0" dirty="0">
                <a:solidFill>
                  <a:schemeClr val="tx1"/>
                </a:solidFill>
                <a:latin typeface="+mn-ea"/>
                <a:ea typeface="+mn-ea"/>
              </a:rPr>
              <a:t>2020</a:t>
            </a:r>
            <a:r>
              <a:rPr lang="ja-JP" altLang="en-US" sz="1600" kern="0" dirty="0">
                <a:solidFill>
                  <a:schemeClr val="tx1"/>
                </a:solidFill>
                <a:latin typeface="+mn-ea"/>
                <a:ea typeface="+mn-ea"/>
              </a:rPr>
              <a:t>年までの費用を加算、維持管理費は</a:t>
            </a:r>
            <a:r>
              <a:rPr lang="en-US" altLang="ja-JP" sz="1600" kern="0" dirty="0">
                <a:solidFill>
                  <a:schemeClr val="tx1"/>
                </a:solidFill>
                <a:latin typeface="+mn-ea"/>
                <a:ea typeface="+mn-ea"/>
              </a:rPr>
              <a:t>2020</a:t>
            </a:r>
            <a:r>
              <a:rPr lang="ja-JP" altLang="en-US" sz="1600" kern="0" dirty="0">
                <a:solidFill>
                  <a:schemeClr val="tx1"/>
                </a:solidFill>
                <a:latin typeface="+mn-ea"/>
                <a:ea typeface="+mn-ea"/>
              </a:rPr>
              <a:t>年の管理費がプロジェクトライフ終了時まで継続するものと想定し費用便益比（</a:t>
            </a:r>
            <a:r>
              <a:rPr lang="en-US" altLang="ja-JP" sz="1600" kern="0" dirty="0">
                <a:solidFill>
                  <a:schemeClr val="tx1"/>
                </a:solidFill>
                <a:latin typeface="+mn-ea"/>
                <a:ea typeface="+mn-ea"/>
              </a:rPr>
              <a:t>B/C</a:t>
            </a:r>
            <a:r>
              <a:rPr lang="ja-JP" altLang="en-US" sz="1600" kern="0" dirty="0">
                <a:solidFill>
                  <a:schemeClr val="tx1"/>
                </a:solidFill>
                <a:latin typeface="+mn-ea"/>
                <a:ea typeface="+mn-ea"/>
              </a:rPr>
              <a:t>）を算出した。</a:t>
            </a:r>
            <a:endParaRPr lang="en-US" altLang="ja-JP" sz="1600" kern="0" dirty="0">
              <a:solidFill>
                <a:schemeClr val="tx1"/>
              </a:solidFill>
              <a:latin typeface="+mn-ea"/>
              <a:ea typeface="+mn-ea"/>
            </a:endParaRPr>
          </a:p>
        </p:txBody>
      </p:sp>
      <p:graphicFrame>
        <p:nvGraphicFramePr>
          <p:cNvPr id="41" name="表 36">
            <a:extLst>
              <a:ext uri="{FF2B5EF4-FFF2-40B4-BE49-F238E27FC236}">
                <a16:creationId xmlns:a16="http://schemas.microsoft.com/office/drawing/2014/main" id="{2169B752-1D69-4FED-9435-5807BFF119B0}"/>
              </a:ext>
            </a:extLst>
          </p:cNvPr>
          <p:cNvGraphicFramePr>
            <a:graphicFrameLocks noGrp="1"/>
          </p:cNvGraphicFramePr>
          <p:nvPr>
            <p:extLst/>
          </p:nvPr>
        </p:nvGraphicFramePr>
        <p:xfrm>
          <a:off x="572556" y="3068960"/>
          <a:ext cx="7851749" cy="1112520"/>
        </p:xfrm>
        <a:graphic>
          <a:graphicData uri="http://schemas.openxmlformats.org/drawingml/2006/table">
            <a:tbl>
              <a:tblPr firstRow="1" bandRow="1">
                <a:tableStyleId>{5C22544A-7EE6-4342-B048-85BDC9FD1C3A}</a:tableStyleId>
              </a:tblPr>
              <a:tblGrid>
                <a:gridCol w="5172917">
                  <a:extLst>
                    <a:ext uri="{9D8B030D-6E8A-4147-A177-3AD203B41FA5}">
                      <a16:colId xmlns:a16="http://schemas.microsoft.com/office/drawing/2014/main" val="4135527686"/>
                    </a:ext>
                  </a:extLst>
                </a:gridCol>
                <a:gridCol w="2678832">
                  <a:extLst>
                    <a:ext uri="{9D8B030D-6E8A-4147-A177-3AD203B41FA5}">
                      <a16:colId xmlns:a16="http://schemas.microsoft.com/office/drawing/2014/main" val="3425334375"/>
                    </a:ext>
                  </a:extLst>
                </a:gridCol>
              </a:tblGrid>
              <a:tr h="370840">
                <a:tc>
                  <a:txBody>
                    <a:bodyPr/>
                    <a:lstStyle/>
                    <a:p>
                      <a:r>
                        <a:rPr kumimoji="1" lang="ja-JP" altLang="en-US" b="0" dirty="0">
                          <a:solidFill>
                            <a:schemeClr val="tx1"/>
                          </a:solidFill>
                        </a:rPr>
                        <a:t>割引後総便益（百万円）：</a:t>
                      </a:r>
                      <a:r>
                        <a:rPr kumimoji="1" lang="en-US" altLang="ja-JP" b="0" dirty="0">
                          <a:solidFill>
                            <a:schemeClr val="tx1"/>
                          </a:solidFill>
                        </a:rPr>
                        <a:t>Benefit</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b="0" dirty="0">
                          <a:solidFill>
                            <a:schemeClr val="tx1"/>
                          </a:solidFill>
                        </a:rPr>
                        <a:t>35,423</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8397158"/>
                  </a:ext>
                </a:extLst>
              </a:tr>
              <a:tr h="370840">
                <a:tc>
                  <a:txBody>
                    <a:bodyPr/>
                    <a:lstStyle/>
                    <a:p>
                      <a:r>
                        <a:rPr kumimoji="1" lang="ja-JP" altLang="en-US" b="0" dirty="0">
                          <a:solidFill>
                            <a:schemeClr val="tx1"/>
                          </a:solidFill>
                        </a:rPr>
                        <a:t>割引後総費用（百万円）：</a:t>
                      </a:r>
                      <a:r>
                        <a:rPr kumimoji="1" lang="en-US" altLang="ja-JP" b="0" dirty="0">
                          <a:solidFill>
                            <a:schemeClr val="tx1"/>
                          </a:solidFill>
                        </a:rPr>
                        <a:t>Cost</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b="0" dirty="0">
                          <a:solidFill>
                            <a:schemeClr val="tx1"/>
                          </a:solidFill>
                        </a:rPr>
                        <a:t>7,439</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1452324"/>
                  </a:ext>
                </a:extLst>
              </a:tr>
              <a:tr h="370840">
                <a:tc>
                  <a:txBody>
                    <a:bodyPr/>
                    <a:lstStyle/>
                    <a:p>
                      <a:r>
                        <a:rPr kumimoji="1" lang="ja-JP" altLang="en-US" b="0" dirty="0">
                          <a:solidFill>
                            <a:schemeClr val="tx1"/>
                          </a:solidFill>
                        </a:rPr>
                        <a:t>費用便益比：</a:t>
                      </a:r>
                      <a:r>
                        <a:rPr kumimoji="1" lang="en-US" altLang="ja-JP" b="0" dirty="0">
                          <a:solidFill>
                            <a:schemeClr val="tx1"/>
                          </a:solidFill>
                        </a:rPr>
                        <a:t>B/C</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b="0" dirty="0">
                          <a:solidFill>
                            <a:schemeClr val="tx1"/>
                          </a:solidFill>
                        </a:rPr>
                        <a:t>4.76</a:t>
                      </a:r>
                      <a:endParaRPr kumimoji="1" lang="ja-JP" altLang="en-US" b="0"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5129348"/>
                  </a:ext>
                </a:extLst>
              </a:tr>
            </a:tbl>
          </a:graphicData>
        </a:graphic>
      </p:graphicFrame>
      <p:sp>
        <p:nvSpPr>
          <p:cNvPr id="8" name="テキスト ボックス 7">
            <a:extLst>
              <a:ext uri="{FF2B5EF4-FFF2-40B4-BE49-F238E27FC236}">
                <a16:creationId xmlns:a16="http://schemas.microsoft.com/office/drawing/2014/main" id="{38E61135-06BC-4F46-BD2F-18975B6C8346}"/>
              </a:ext>
            </a:extLst>
          </p:cNvPr>
          <p:cNvSpPr txBox="1"/>
          <p:nvPr/>
        </p:nvSpPr>
        <p:spPr>
          <a:xfrm>
            <a:off x="251520" y="131730"/>
            <a:ext cx="8136904" cy="677108"/>
          </a:xfrm>
          <a:prstGeom prst="rect">
            <a:avLst/>
          </a:prstGeom>
          <a:noFill/>
          <a:ln w="12700">
            <a:noFill/>
          </a:ln>
        </p:spPr>
        <p:txBody>
          <a:bodyPr wrap="square" lIns="0" tIns="0" rIns="0" bIns="0" rtlCol="0">
            <a:spAutoFit/>
          </a:bodyPr>
          <a:lstStyle/>
          <a:p>
            <a:r>
              <a:rPr lang="ja-JP" altLang="en-US" sz="2400" dirty="0" smtClean="0">
                <a:solidFill>
                  <a:schemeClr val="bg1"/>
                </a:solidFill>
                <a:latin typeface="HGPｺﾞｼｯｸE" panose="020B0900000000000000" pitchFamily="50" charset="-128"/>
                <a:ea typeface="HGPｺﾞｼｯｸE" panose="020B0900000000000000" pitchFamily="50" charset="-128"/>
              </a:rPr>
              <a:t>２</a:t>
            </a:r>
            <a:r>
              <a:rPr lang="ja-JP" altLang="en-US" sz="2400" dirty="0">
                <a:solidFill>
                  <a:schemeClr val="bg1"/>
                </a:solidFill>
                <a:latin typeface="HGPｺﾞｼｯｸE" panose="020B0900000000000000" pitchFamily="50" charset="-128"/>
                <a:ea typeface="HGPｺﾞｼｯｸE" panose="020B0900000000000000" pitchFamily="50" charset="-128"/>
              </a:rPr>
              <a:t>．事業の必要性等に関する視点</a:t>
            </a:r>
            <a:endParaRPr lang="en-US" altLang="ja-JP" sz="2400" dirty="0">
              <a:solidFill>
                <a:schemeClr val="bg1"/>
              </a:solidFill>
              <a:latin typeface="HGPｺﾞｼｯｸE" panose="020B0900000000000000" pitchFamily="50" charset="-128"/>
              <a:ea typeface="HGPｺﾞｼｯｸE" panose="020B0900000000000000" pitchFamily="50" charset="-128"/>
            </a:endParaRPr>
          </a:p>
          <a:p>
            <a:r>
              <a:rPr lang="en-US" altLang="ja-JP" sz="2000" dirty="0" smtClean="0">
                <a:solidFill>
                  <a:schemeClr val="bg1"/>
                </a:solidFill>
                <a:latin typeface="HGPｺﾞｼｯｸE" panose="020B0900000000000000" pitchFamily="50" charset="-128"/>
                <a:ea typeface="HGPｺﾞｼｯｸE" panose="020B0900000000000000" pitchFamily="50" charset="-128"/>
              </a:rPr>
              <a:t>(3)</a:t>
            </a:r>
            <a:r>
              <a:rPr lang="ja-JP" altLang="en-US" sz="2000" dirty="0">
                <a:solidFill>
                  <a:schemeClr val="bg1"/>
                </a:solidFill>
                <a:latin typeface="HGPｺﾞｼｯｸE" panose="020B0900000000000000" pitchFamily="50" charset="-128"/>
                <a:ea typeface="HGPｺﾞｼｯｸE" panose="020B0900000000000000" pitchFamily="50" charset="-128"/>
              </a:rPr>
              <a:t>費用対効果</a:t>
            </a:r>
            <a:r>
              <a:rPr lang="ja-JP" altLang="en-US" sz="2000" dirty="0" smtClean="0">
                <a:solidFill>
                  <a:schemeClr val="bg1"/>
                </a:solidFill>
                <a:latin typeface="HGPｺﾞｼｯｸE" panose="020B0900000000000000" pitchFamily="50" charset="-128"/>
                <a:ea typeface="HGPｺﾞｼｯｸE" panose="020B0900000000000000" pitchFamily="50" charset="-128"/>
              </a:rPr>
              <a:t>分析（</a:t>
            </a:r>
            <a:r>
              <a:rPr lang="en-US" altLang="ja-JP" sz="2000" dirty="0" smtClean="0">
                <a:solidFill>
                  <a:schemeClr val="bg1"/>
                </a:solidFill>
                <a:latin typeface="HGPｺﾞｼｯｸE" panose="020B0900000000000000" pitchFamily="50" charset="-128"/>
                <a:ea typeface="HGPｺﾞｼｯｸE" panose="020B0900000000000000" pitchFamily="50" charset="-128"/>
              </a:rPr>
              <a:t>※</a:t>
            </a:r>
            <a:r>
              <a:rPr lang="ja-JP" altLang="en-US" sz="2000" dirty="0" smtClean="0">
                <a:solidFill>
                  <a:schemeClr val="bg1"/>
                </a:solidFill>
                <a:latin typeface="HGPｺﾞｼｯｸE" panose="020B0900000000000000" pitchFamily="50" charset="-128"/>
                <a:ea typeface="HGPｺﾞｼｯｸE" panose="020B0900000000000000" pitchFamily="50" charset="-128"/>
              </a:rPr>
              <a:t>東西地区を除く中地区のみの場合</a:t>
            </a:r>
            <a:r>
              <a:rPr lang="ja-JP" altLang="en-US" sz="2000" dirty="0">
                <a:solidFill>
                  <a:schemeClr val="bg1"/>
                </a:solidFill>
                <a:latin typeface="HGPｺﾞｼｯｸE" panose="020B0900000000000000" pitchFamily="50" charset="-128"/>
                <a:ea typeface="HGPｺﾞｼｯｸE" panose="020B0900000000000000" pitchFamily="50" charset="-128"/>
              </a:rPr>
              <a:t>）</a:t>
            </a:r>
            <a:endParaRPr lang="en-US" altLang="ja-JP" sz="2000" dirty="0" smtClean="0">
              <a:solidFill>
                <a:schemeClr val="bg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153352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スライド番号プレースホルダー 3"/>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Garamond" pitchFamily="18" charset="0"/>
                <a:ea typeface="ＭＳ Ｐゴシック" pitchFamily="50" charset="-128"/>
              </a:defRPr>
            </a:lvl1pPr>
            <a:lvl2pPr marL="742950" indent="-285750" eaLnBrk="0" hangingPunct="0">
              <a:defRPr kumimoji="1" sz="2400">
                <a:solidFill>
                  <a:schemeClr val="tx1"/>
                </a:solidFill>
                <a:latin typeface="Garamond" pitchFamily="18" charset="0"/>
                <a:ea typeface="ＭＳ Ｐゴシック" pitchFamily="50" charset="-128"/>
              </a:defRPr>
            </a:lvl2pPr>
            <a:lvl3pPr marL="1143000" indent="-228600" eaLnBrk="0" hangingPunct="0">
              <a:defRPr kumimoji="1" sz="2400">
                <a:solidFill>
                  <a:schemeClr val="tx1"/>
                </a:solidFill>
                <a:latin typeface="Garamond" pitchFamily="18" charset="0"/>
                <a:ea typeface="ＭＳ Ｐゴシック" pitchFamily="50" charset="-128"/>
              </a:defRPr>
            </a:lvl3pPr>
            <a:lvl4pPr marL="1600200" indent="-228600" eaLnBrk="0" hangingPunct="0">
              <a:defRPr kumimoji="1" sz="2400">
                <a:solidFill>
                  <a:schemeClr val="tx1"/>
                </a:solidFill>
                <a:latin typeface="Garamond" pitchFamily="18" charset="0"/>
                <a:ea typeface="ＭＳ Ｐゴシック" pitchFamily="50" charset="-128"/>
              </a:defRPr>
            </a:lvl4pPr>
            <a:lvl5pPr marL="2057400" indent="-228600" eaLnBrk="0" hangingPunct="0">
              <a:defRPr kumimoji="1" sz="24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9pPr>
          </a:lstStyle>
          <a:p>
            <a:pPr algn="r" eaLnBrk="1" hangingPunct="1"/>
            <a:fld id="{9D858312-4E3C-4268-94B3-6063FFE24E5C}" type="slidenum">
              <a:rPr lang="en-US" altLang="ja-JP" sz="2000">
                <a:latin typeface="Arial Unicode MS" pitchFamily="50" charset="-128"/>
                <a:ea typeface="Arial Unicode MS" pitchFamily="50" charset="-128"/>
                <a:cs typeface="Arial Unicode MS" pitchFamily="50" charset="-128"/>
              </a:rPr>
              <a:pPr algn="r" eaLnBrk="1" hangingPunct="1"/>
              <a:t>12</a:t>
            </a:fld>
            <a:endParaRPr lang="en-US" altLang="ja-JP" sz="2000" dirty="0">
              <a:latin typeface="Arial Unicode MS" pitchFamily="50" charset="-128"/>
              <a:ea typeface="Arial Unicode MS" pitchFamily="50" charset="-128"/>
              <a:cs typeface="Arial Unicode MS" pitchFamily="50" charset="-128"/>
            </a:endParaRPr>
          </a:p>
        </p:txBody>
      </p:sp>
      <p:sp>
        <p:nvSpPr>
          <p:cNvPr id="37" name="正方形/長方形 36">
            <a:extLst>
              <a:ext uri="{FF2B5EF4-FFF2-40B4-BE49-F238E27FC236}">
                <a16:creationId xmlns:a16="http://schemas.microsoft.com/office/drawing/2014/main" id="{738A20DD-4423-4C2E-BBBC-9BCBD9909BE4}"/>
              </a:ext>
            </a:extLst>
          </p:cNvPr>
          <p:cNvSpPr/>
          <p:nvPr/>
        </p:nvSpPr>
        <p:spPr>
          <a:xfrm>
            <a:off x="104628" y="117023"/>
            <a:ext cx="8928991" cy="7606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B536F4FE-B799-466B-87A7-114868B66049}"/>
              </a:ext>
            </a:extLst>
          </p:cNvPr>
          <p:cNvSpPr txBox="1"/>
          <p:nvPr/>
        </p:nvSpPr>
        <p:spPr>
          <a:xfrm>
            <a:off x="251520" y="312662"/>
            <a:ext cx="5616624" cy="369332"/>
          </a:xfrm>
          <a:prstGeom prst="rect">
            <a:avLst/>
          </a:prstGeom>
          <a:noFill/>
          <a:ln w="12700">
            <a:noFill/>
          </a:ln>
        </p:spPr>
        <p:txBody>
          <a:bodyPr wrap="square" lIns="0" tIns="0" rIns="0" bIns="0" rtlCol="0">
            <a:spAutoFit/>
          </a:bodyPr>
          <a:lstStyle/>
          <a:p>
            <a:r>
              <a:rPr lang="ja-JP" altLang="en-US" sz="2400" dirty="0" smtClean="0">
                <a:solidFill>
                  <a:schemeClr val="bg1"/>
                </a:solidFill>
                <a:latin typeface="HGPｺﾞｼｯｸE" panose="020B0900000000000000" pitchFamily="50" charset="-128"/>
                <a:ea typeface="HGPｺﾞｼｯｸE" panose="020B0900000000000000" pitchFamily="50" charset="-128"/>
              </a:rPr>
              <a:t>■対応方針</a:t>
            </a:r>
            <a:r>
              <a:rPr lang="ja-JP" altLang="en-US" sz="2000" dirty="0" smtClean="0">
                <a:solidFill>
                  <a:schemeClr val="bg1"/>
                </a:solidFill>
                <a:latin typeface="HGPｺﾞｼｯｸE" panose="020B0900000000000000" pitchFamily="50" charset="-128"/>
                <a:ea typeface="HGPｺﾞｼｯｸE" panose="020B0900000000000000" pitchFamily="50" charset="-128"/>
              </a:rPr>
              <a:t>（原案）</a:t>
            </a:r>
            <a:endParaRPr lang="en-US" altLang="ja-JP" sz="2800" dirty="0">
              <a:solidFill>
                <a:schemeClr val="bg1"/>
              </a:solidFill>
              <a:latin typeface="HGPｺﾞｼｯｸE" panose="020B0900000000000000" pitchFamily="50" charset="-128"/>
              <a:ea typeface="HGPｺﾞｼｯｸE" panose="020B0900000000000000" pitchFamily="50" charset="-128"/>
            </a:endParaRPr>
          </a:p>
        </p:txBody>
      </p:sp>
      <p:sp>
        <p:nvSpPr>
          <p:cNvPr id="9" name="テキスト ボックス 8">
            <a:extLst>
              <a:ext uri="{FF2B5EF4-FFF2-40B4-BE49-F238E27FC236}">
                <a16:creationId xmlns:a16="http://schemas.microsoft.com/office/drawing/2014/main" id="{B454444D-6AAC-4322-A55A-07D661D488D9}"/>
              </a:ext>
            </a:extLst>
          </p:cNvPr>
          <p:cNvSpPr txBox="1"/>
          <p:nvPr/>
        </p:nvSpPr>
        <p:spPr>
          <a:xfrm>
            <a:off x="251520" y="1052736"/>
            <a:ext cx="8640960" cy="5632311"/>
          </a:xfrm>
          <a:prstGeom prst="rect">
            <a:avLst/>
          </a:prstGeom>
          <a:noFill/>
        </p:spPr>
        <p:txBody>
          <a:bodyPr wrap="square" rtlCol="0">
            <a:spAutoFit/>
          </a:bodyPr>
          <a:lstStyle/>
          <a:p>
            <a:r>
              <a:rPr lang="ja-JP" altLang="en-US" sz="2000" b="1" dirty="0" smtClean="0"/>
              <a:t>〇</a:t>
            </a:r>
            <a:r>
              <a:rPr lang="ja-JP" altLang="ja-JP" sz="2000" b="1" dirty="0" smtClean="0"/>
              <a:t>事業</a:t>
            </a:r>
            <a:r>
              <a:rPr lang="ja-JP" altLang="ja-JP" sz="2000" b="1" dirty="0"/>
              <a:t>一部中止（東西地区は公園事業中止、中地区は概成</a:t>
            </a:r>
            <a:r>
              <a:rPr lang="ja-JP" altLang="ja-JP" sz="2000" b="1" dirty="0" smtClean="0"/>
              <a:t>）</a:t>
            </a:r>
            <a:endParaRPr lang="en-US" altLang="ja-JP" sz="2000" b="1" dirty="0" smtClean="0"/>
          </a:p>
          <a:p>
            <a:endParaRPr lang="ja-JP" altLang="ja-JP" sz="2000" dirty="0"/>
          </a:p>
          <a:p>
            <a:r>
              <a:rPr lang="ja-JP" altLang="en-US" sz="2000" dirty="0" smtClean="0"/>
              <a:t>＜判断の</a:t>
            </a:r>
            <a:r>
              <a:rPr lang="ja-JP" altLang="ja-JP" sz="2000" dirty="0" smtClean="0"/>
              <a:t>理由</a:t>
            </a:r>
            <a:r>
              <a:rPr lang="ja-JP" altLang="en-US" sz="2000" dirty="0" smtClean="0"/>
              <a:t>＞</a:t>
            </a:r>
            <a:endParaRPr lang="en-US" altLang="ja-JP" sz="2000" dirty="0" smtClean="0"/>
          </a:p>
          <a:p>
            <a:r>
              <a:rPr lang="ja-JP" altLang="en-US" sz="2000" dirty="0"/>
              <a:t>・泉佐野市からの要望を踏まえ、府として、土地利用の促進、産業用地の確保、地域経済の振興といった観点を踏まえ、検討を行い、東・西地区については産業集積用地に変更し、中地区については、市に移管するという方針について、府・市で合意したところ。</a:t>
            </a:r>
          </a:p>
          <a:p>
            <a:endParaRPr lang="ja-JP" altLang="en-US" sz="2000" dirty="0"/>
          </a:p>
          <a:p>
            <a:r>
              <a:rPr lang="ja-JP" altLang="en-US" sz="2000" dirty="0"/>
              <a:t>・その合意を踏まえ、既に、市において東地区の</a:t>
            </a:r>
            <a:r>
              <a:rPr lang="ja-JP" altLang="en-US" sz="2000" kern="0" dirty="0">
                <a:latin typeface="+mn-ea"/>
              </a:rPr>
              <a:t>事業実施に向け、</a:t>
            </a:r>
            <a:r>
              <a:rPr lang="ja-JP" altLang="en-US" sz="2000" dirty="0"/>
              <a:t>手続きを開始したところ。</a:t>
            </a:r>
          </a:p>
          <a:p>
            <a:endParaRPr lang="ja-JP" altLang="en-US" sz="2000" dirty="0"/>
          </a:p>
          <a:p>
            <a:r>
              <a:rPr lang="ja-JP" altLang="en-US" sz="2000" dirty="0"/>
              <a:t>・中地区については、３地区の中核ゾーンとして整備され、概成している。市の意向である、「東、西地区の産業集積地区と併せて、一体的なまちづくりを進めたい」との意向を踏まえ、市営公園としての移管に向けて、協議調整を開始したところ。</a:t>
            </a:r>
          </a:p>
          <a:p>
            <a:endParaRPr lang="en-US" altLang="ja-JP" sz="2000" dirty="0"/>
          </a:p>
          <a:p>
            <a:r>
              <a:rPr lang="ja-JP" altLang="en-US" sz="2000" dirty="0"/>
              <a:t>・なお、泉佐野丘陵緑地における理念等は、中地区において</a:t>
            </a:r>
            <a:r>
              <a:rPr lang="ja-JP" altLang="en-US" sz="2000" dirty="0" smtClean="0"/>
              <a:t>、公園</a:t>
            </a:r>
            <a:r>
              <a:rPr lang="ja-JP" altLang="en-US" sz="2000" dirty="0"/>
              <a:t>移管後も継承されるよう、協議調整を進めていく。</a:t>
            </a:r>
            <a:endParaRPr lang="en-US" altLang="ja-JP" sz="2000" dirty="0"/>
          </a:p>
        </p:txBody>
      </p:sp>
    </p:spTree>
    <p:extLst>
      <p:ext uri="{BB962C8B-B14F-4D97-AF65-F5344CB8AC3E}">
        <p14:creationId xmlns:p14="http://schemas.microsoft.com/office/powerpoint/2010/main" val="1797181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公園緑地配置図(H17,3,10)">
            <a:extLst>
              <a:ext uri="{FF2B5EF4-FFF2-40B4-BE49-F238E27FC236}">
                <a16:creationId xmlns:a16="http://schemas.microsoft.com/office/drawing/2014/main" id="{9AEA4E39-0F19-4B4E-9D5B-56C480AEC8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4372" y="1970104"/>
            <a:ext cx="3659247" cy="484312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104628" y="983780"/>
            <a:ext cx="4104456" cy="400110"/>
          </a:xfrm>
          <a:prstGeom prst="rect">
            <a:avLst/>
          </a:prstGeom>
          <a:noFill/>
        </p:spPr>
        <p:txBody>
          <a:bodyPr wrap="square" rtlCol="0">
            <a:spAutoFit/>
          </a:bodyPr>
          <a:lstStyle/>
          <a:p>
            <a:r>
              <a:rPr lang="ja-JP" altLang="en-US" sz="2000" b="1" dirty="0">
                <a:solidFill>
                  <a:schemeClr val="accent1"/>
                </a:solidFill>
              </a:rPr>
              <a:t>▮</a:t>
            </a:r>
            <a:r>
              <a:rPr kumimoji="1" lang="ja-JP" altLang="en-US" sz="2000" b="1" dirty="0"/>
              <a:t>事業目的</a:t>
            </a:r>
          </a:p>
        </p:txBody>
      </p:sp>
      <p:sp>
        <p:nvSpPr>
          <p:cNvPr id="19" name="スライド番号プレースホルダー 3"/>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Garamond" pitchFamily="18" charset="0"/>
                <a:ea typeface="ＭＳ Ｐゴシック" pitchFamily="50" charset="-128"/>
              </a:defRPr>
            </a:lvl1pPr>
            <a:lvl2pPr marL="742950" indent="-285750" eaLnBrk="0" hangingPunct="0">
              <a:defRPr kumimoji="1" sz="2400">
                <a:solidFill>
                  <a:schemeClr val="tx1"/>
                </a:solidFill>
                <a:latin typeface="Garamond" pitchFamily="18" charset="0"/>
                <a:ea typeface="ＭＳ Ｐゴシック" pitchFamily="50" charset="-128"/>
              </a:defRPr>
            </a:lvl2pPr>
            <a:lvl3pPr marL="1143000" indent="-228600" eaLnBrk="0" hangingPunct="0">
              <a:defRPr kumimoji="1" sz="2400">
                <a:solidFill>
                  <a:schemeClr val="tx1"/>
                </a:solidFill>
                <a:latin typeface="Garamond" pitchFamily="18" charset="0"/>
                <a:ea typeface="ＭＳ Ｐゴシック" pitchFamily="50" charset="-128"/>
              </a:defRPr>
            </a:lvl3pPr>
            <a:lvl4pPr marL="1600200" indent="-228600" eaLnBrk="0" hangingPunct="0">
              <a:defRPr kumimoji="1" sz="2400">
                <a:solidFill>
                  <a:schemeClr val="tx1"/>
                </a:solidFill>
                <a:latin typeface="Garamond" pitchFamily="18" charset="0"/>
                <a:ea typeface="ＭＳ Ｐゴシック" pitchFamily="50" charset="-128"/>
              </a:defRPr>
            </a:lvl4pPr>
            <a:lvl5pPr marL="2057400" indent="-228600" eaLnBrk="0" hangingPunct="0">
              <a:defRPr kumimoji="1" sz="24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9pPr>
          </a:lstStyle>
          <a:p>
            <a:pPr algn="r" eaLnBrk="1" hangingPunct="1"/>
            <a:fld id="{9D858312-4E3C-4268-94B3-6063FFE24E5C}" type="slidenum">
              <a:rPr lang="en-US" altLang="ja-JP" sz="2000" smtClean="0">
                <a:latin typeface="Arial Unicode MS" pitchFamily="50" charset="-128"/>
                <a:ea typeface="Arial Unicode MS" pitchFamily="50" charset="-128"/>
                <a:cs typeface="Arial Unicode MS" pitchFamily="50" charset="-128"/>
              </a:rPr>
              <a:pPr algn="r" eaLnBrk="1" hangingPunct="1"/>
              <a:t>1</a:t>
            </a:fld>
            <a:endParaRPr lang="en-US" altLang="ja-JP" sz="2000" dirty="0">
              <a:latin typeface="Arial Unicode MS" pitchFamily="50" charset="-128"/>
              <a:ea typeface="Arial Unicode MS" pitchFamily="50" charset="-128"/>
              <a:cs typeface="Arial Unicode MS" pitchFamily="50" charset="-128"/>
            </a:endParaRPr>
          </a:p>
        </p:txBody>
      </p:sp>
      <p:sp>
        <p:nvSpPr>
          <p:cNvPr id="27" name="テキスト ボックス 26"/>
          <p:cNvSpPr txBox="1"/>
          <p:nvPr/>
        </p:nvSpPr>
        <p:spPr>
          <a:xfrm>
            <a:off x="251520" y="1271812"/>
            <a:ext cx="8666898" cy="646331"/>
          </a:xfrm>
          <a:prstGeom prst="rect">
            <a:avLst/>
          </a:prstGeom>
          <a:noFill/>
        </p:spPr>
        <p:txBody>
          <a:bodyPr wrap="square" rtlCol="0">
            <a:spAutoFit/>
          </a:bodyPr>
          <a:lstStyle/>
          <a:p>
            <a:r>
              <a:rPr kumimoji="1" lang="en-US" altLang="ja-JP" dirty="0">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泉佐野コスモポリス事業</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の跡地を活用し、多くの大阪府民が活用できる空間を創出するため、都市公園として整備された府営公園である。</a:t>
            </a:r>
            <a:endParaRPr kumimoji="1" lang="ja-JP" altLang="en-US" dirty="0">
              <a:latin typeface="ＭＳ ゴシック" panose="020B0609070205080204" pitchFamily="49" charset="-128"/>
              <a:ea typeface="ＭＳ ゴシック" panose="020B0609070205080204" pitchFamily="49" charset="-128"/>
            </a:endParaRPr>
          </a:p>
        </p:txBody>
      </p:sp>
      <p:sp>
        <p:nvSpPr>
          <p:cNvPr id="35" name="正方形/長方形 34">
            <a:extLst>
              <a:ext uri="{FF2B5EF4-FFF2-40B4-BE49-F238E27FC236}">
                <a16:creationId xmlns:a16="http://schemas.microsoft.com/office/drawing/2014/main" id="{5D3B23B0-5127-4410-BCA4-38AFA36A945A}"/>
              </a:ext>
            </a:extLst>
          </p:cNvPr>
          <p:cNvSpPr/>
          <p:nvPr/>
        </p:nvSpPr>
        <p:spPr>
          <a:xfrm>
            <a:off x="104628" y="117023"/>
            <a:ext cx="8928991" cy="7606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60C71D62-1FF1-46E8-BD6B-24BEA9BF8317}"/>
              </a:ext>
            </a:extLst>
          </p:cNvPr>
          <p:cNvSpPr txBox="1"/>
          <p:nvPr/>
        </p:nvSpPr>
        <p:spPr>
          <a:xfrm>
            <a:off x="251520" y="131730"/>
            <a:ext cx="4464496" cy="677108"/>
          </a:xfrm>
          <a:prstGeom prst="rect">
            <a:avLst/>
          </a:prstGeom>
          <a:noFill/>
          <a:ln w="12700">
            <a:noFill/>
          </a:ln>
        </p:spPr>
        <p:txBody>
          <a:bodyPr wrap="square" lIns="0" tIns="0" rIns="0" bIns="0" rtlCol="0">
            <a:spAutoFit/>
          </a:bodyPr>
          <a:lstStyle/>
          <a:p>
            <a:r>
              <a:rPr lang="ja-JP" altLang="en-US" sz="2400" dirty="0">
                <a:solidFill>
                  <a:schemeClr val="bg1"/>
                </a:solidFill>
                <a:latin typeface="HGPｺﾞｼｯｸE" panose="020B0900000000000000" pitchFamily="50" charset="-128"/>
                <a:ea typeface="HGPｺﾞｼｯｸE" panose="020B0900000000000000" pitchFamily="50" charset="-128"/>
              </a:rPr>
              <a:t>１．</a:t>
            </a:r>
            <a:r>
              <a:rPr lang="ja-JP" altLang="en-US" sz="2400" dirty="0" smtClean="0">
                <a:solidFill>
                  <a:schemeClr val="bg1"/>
                </a:solidFill>
                <a:latin typeface="HGPｺﾞｼｯｸE" panose="020B0900000000000000" pitchFamily="50" charset="-128"/>
                <a:ea typeface="HGPｺﾞｼｯｸE" panose="020B0900000000000000" pitchFamily="50" charset="-128"/>
              </a:rPr>
              <a:t>事業概要</a:t>
            </a:r>
            <a:endParaRPr lang="ja-JP" altLang="en-US" sz="2400" dirty="0">
              <a:solidFill>
                <a:schemeClr val="bg1"/>
              </a:solidFill>
              <a:latin typeface="HGPｺﾞｼｯｸE" panose="020B0900000000000000" pitchFamily="50" charset="-128"/>
              <a:ea typeface="HGPｺﾞｼｯｸE" panose="020B0900000000000000" pitchFamily="50" charset="-128"/>
            </a:endParaRPr>
          </a:p>
          <a:p>
            <a:r>
              <a:rPr lang="ja-JP" altLang="en-US" sz="2000" dirty="0">
                <a:solidFill>
                  <a:schemeClr val="bg1"/>
                </a:solidFill>
                <a:latin typeface="HGPｺﾞｼｯｸE" panose="020B0900000000000000" pitchFamily="50" charset="-128"/>
                <a:ea typeface="HGPｺﾞｼｯｸE" panose="020B0900000000000000" pitchFamily="50" charset="-128"/>
              </a:rPr>
              <a:t>（１）泉佐野丘陵緑地の概要</a:t>
            </a:r>
            <a:endParaRPr kumimoji="1" lang="ja-JP" altLang="en-US" sz="2000" dirty="0">
              <a:solidFill>
                <a:schemeClr val="bg1"/>
              </a:solidFill>
              <a:latin typeface="HGPｺﾞｼｯｸE" panose="020B0900000000000000" pitchFamily="50" charset="-128"/>
              <a:ea typeface="HGPｺﾞｼｯｸE" panose="020B0900000000000000" pitchFamily="50" charset="-128"/>
            </a:endParaRPr>
          </a:p>
        </p:txBody>
      </p:sp>
      <p:sp>
        <p:nvSpPr>
          <p:cNvPr id="37" name="テキスト ボックス 36">
            <a:extLst>
              <a:ext uri="{FF2B5EF4-FFF2-40B4-BE49-F238E27FC236}">
                <a16:creationId xmlns:a16="http://schemas.microsoft.com/office/drawing/2014/main" id="{05590792-27E3-4E34-8B30-16073C312CC9}"/>
              </a:ext>
            </a:extLst>
          </p:cNvPr>
          <p:cNvSpPr txBox="1"/>
          <p:nvPr/>
        </p:nvSpPr>
        <p:spPr>
          <a:xfrm>
            <a:off x="6647938" y="6176491"/>
            <a:ext cx="1300618" cy="276999"/>
          </a:xfrm>
          <a:prstGeom prst="rect">
            <a:avLst/>
          </a:prstGeom>
          <a:solidFill>
            <a:schemeClr val="bg1"/>
          </a:solidFill>
          <a:ln w="19050">
            <a:solidFill>
              <a:srgbClr val="FF0000"/>
            </a:solidFill>
          </a:ln>
        </p:spPr>
        <p:txBody>
          <a:bodyPr wrap="square" rtlCol="0">
            <a:spAutoFit/>
          </a:bodyPr>
          <a:lstStyle/>
          <a:p>
            <a:pPr algn="ctr"/>
            <a:r>
              <a:rPr kumimoji="1" lang="ja-JP" altLang="en-US" sz="1200" dirty="0">
                <a:solidFill>
                  <a:srgbClr val="FF0000"/>
                </a:solidFill>
                <a:latin typeface="HGP創英角ｺﾞｼｯｸUB" panose="020B0900000000000000" pitchFamily="50" charset="-128"/>
                <a:ea typeface="HGP創英角ｺﾞｼｯｸUB" panose="020B0900000000000000" pitchFamily="50" charset="-128"/>
              </a:rPr>
              <a:t>泉佐野丘陵緑地</a:t>
            </a:r>
          </a:p>
        </p:txBody>
      </p:sp>
      <p:sp>
        <p:nvSpPr>
          <p:cNvPr id="38" name="星: 5 pt 37">
            <a:extLst>
              <a:ext uri="{FF2B5EF4-FFF2-40B4-BE49-F238E27FC236}">
                <a16:creationId xmlns:a16="http://schemas.microsoft.com/office/drawing/2014/main" id="{098396B3-B160-46A4-9CF6-198993098FD8}"/>
              </a:ext>
            </a:extLst>
          </p:cNvPr>
          <p:cNvSpPr/>
          <p:nvPr/>
        </p:nvSpPr>
        <p:spPr>
          <a:xfrm>
            <a:off x="6581874" y="5987592"/>
            <a:ext cx="160819" cy="160819"/>
          </a:xfrm>
          <a:prstGeom prst="star5">
            <a:avLst>
              <a:gd name="adj" fmla="val 23717"/>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C765041C-7BD8-48FA-8A3B-1968A0FE4C2A}"/>
              </a:ext>
            </a:extLst>
          </p:cNvPr>
          <p:cNvSpPr txBox="1"/>
          <p:nvPr/>
        </p:nvSpPr>
        <p:spPr>
          <a:xfrm>
            <a:off x="5186268" y="1904406"/>
            <a:ext cx="1395606" cy="400110"/>
          </a:xfrm>
          <a:prstGeom prst="rect">
            <a:avLst/>
          </a:prstGeom>
          <a:solidFill>
            <a:schemeClr val="bg1"/>
          </a:solidFill>
        </p:spPr>
        <p:txBody>
          <a:bodyPr wrap="square" rtlCol="0">
            <a:spAutoFit/>
          </a:bodyPr>
          <a:lstStyle/>
          <a:p>
            <a:pPr algn="ctr"/>
            <a:r>
              <a:rPr kumimoji="1" lang="ja-JP" altLang="en-US" sz="2000" dirty="0">
                <a:solidFill>
                  <a:schemeClr val="accent1"/>
                </a:solidFill>
              </a:rPr>
              <a:t>■位置図</a:t>
            </a:r>
          </a:p>
        </p:txBody>
      </p:sp>
      <p:sp>
        <p:nvSpPr>
          <p:cNvPr id="40" name="テキスト ボックス 39">
            <a:extLst>
              <a:ext uri="{FF2B5EF4-FFF2-40B4-BE49-F238E27FC236}">
                <a16:creationId xmlns:a16="http://schemas.microsoft.com/office/drawing/2014/main" id="{5922C0CD-6B4C-4F83-B19D-25490B537D83}"/>
              </a:ext>
            </a:extLst>
          </p:cNvPr>
          <p:cNvSpPr txBox="1"/>
          <p:nvPr/>
        </p:nvSpPr>
        <p:spPr>
          <a:xfrm>
            <a:off x="104628" y="1802229"/>
            <a:ext cx="3853105" cy="646331"/>
          </a:xfrm>
          <a:prstGeom prst="rect">
            <a:avLst/>
          </a:prstGeom>
          <a:noFill/>
        </p:spPr>
        <p:txBody>
          <a:bodyPr wrap="square" rtlCol="0">
            <a:spAutoFit/>
          </a:bodyPr>
          <a:lstStyle/>
          <a:p>
            <a:r>
              <a:rPr kumimoji="1" lang="ja-JP" altLang="en-US" sz="2000" b="1" dirty="0">
                <a:solidFill>
                  <a:schemeClr val="accent1"/>
                </a:solidFill>
              </a:rPr>
              <a:t>▮</a:t>
            </a:r>
            <a:r>
              <a:rPr kumimoji="1" lang="ja-JP" altLang="en-US" sz="2000" b="1" dirty="0"/>
              <a:t>泉佐野丘陵緑地の</a:t>
            </a:r>
            <a:r>
              <a:rPr kumimoji="1" lang="ja-JP" altLang="en-US" sz="3600" b="1" dirty="0">
                <a:solidFill>
                  <a:schemeClr val="accent1"/>
                </a:solidFill>
              </a:rPr>
              <a:t>３</a:t>
            </a:r>
            <a:r>
              <a:rPr kumimoji="1" lang="ja-JP" altLang="en-US" sz="2000" b="1" dirty="0"/>
              <a:t>つの理念</a:t>
            </a:r>
          </a:p>
        </p:txBody>
      </p:sp>
      <p:grpSp>
        <p:nvGrpSpPr>
          <p:cNvPr id="18" name="グループ化 17">
            <a:extLst>
              <a:ext uri="{FF2B5EF4-FFF2-40B4-BE49-F238E27FC236}">
                <a16:creationId xmlns:a16="http://schemas.microsoft.com/office/drawing/2014/main" id="{E70CC8E1-8266-446A-8072-16BE4A47B702}"/>
              </a:ext>
            </a:extLst>
          </p:cNvPr>
          <p:cNvGrpSpPr/>
          <p:nvPr/>
        </p:nvGrpSpPr>
        <p:grpSpPr>
          <a:xfrm>
            <a:off x="215829" y="2370730"/>
            <a:ext cx="5158543" cy="1360768"/>
            <a:chOff x="215829" y="2370730"/>
            <a:chExt cx="5158543" cy="1360768"/>
          </a:xfrm>
        </p:grpSpPr>
        <p:sp>
          <p:nvSpPr>
            <p:cNvPr id="29" name="テキスト ボックス 28"/>
            <p:cNvSpPr txBox="1"/>
            <p:nvPr/>
          </p:nvSpPr>
          <p:spPr>
            <a:xfrm>
              <a:off x="454935" y="2900501"/>
              <a:ext cx="4731333" cy="830997"/>
            </a:xfrm>
            <a:prstGeom prst="rect">
              <a:avLst/>
            </a:prstGeom>
            <a:noFill/>
            <a:ln>
              <a:noFill/>
            </a:ln>
          </p:spPr>
          <p:txBody>
            <a:bodyPr wrap="square" rtlCol="0">
              <a:spAutoFit/>
            </a:bodyPr>
            <a:lstStyle/>
            <a:p>
              <a:r>
                <a:rPr lang="ja-JP" altLang="en-US" sz="1600" dirty="0"/>
                <a:t>　日根荘等の歴史的資源や自然植生、関西国際空港を一望できる景観など</a:t>
              </a:r>
              <a:r>
                <a:rPr lang="ja-JP" altLang="ja-JP" sz="1600" dirty="0"/>
                <a:t>を保全しつつ、将来を含めた府民の貴重な財産である泉佐野丘陵部の利活用を図る</a:t>
              </a:r>
              <a:r>
                <a:rPr lang="ja-JP" altLang="en-US" sz="1600" dirty="0"/>
                <a:t>。</a:t>
              </a:r>
              <a:endParaRPr lang="en-US" altLang="ja-JP" sz="1600" dirty="0"/>
            </a:p>
          </p:txBody>
        </p:sp>
        <p:sp>
          <p:nvSpPr>
            <p:cNvPr id="30" name="テキスト ボックス 29"/>
            <p:cNvSpPr txBox="1"/>
            <p:nvPr/>
          </p:nvSpPr>
          <p:spPr>
            <a:xfrm>
              <a:off x="582299" y="2511793"/>
              <a:ext cx="4792073" cy="369332"/>
            </a:xfrm>
            <a:prstGeom prst="rect">
              <a:avLst/>
            </a:prstGeom>
            <a:noFill/>
          </p:spPr>
          <p:txBody>
            <a:bodyPr wrap="square" rtlCol="0">
              <a:spAutoFit/>
            </a:bodyPr>
            <a:lstStyle/>
            <a:p>
              <a:r>
                <a:rPr kumimoji="1" lang="en-US" altLang="ja-JP" b="1" dirty="0">
                  <a:latin typeface="ＭＳ ゴシック" panose="020B0609070205080204" pitchFamily="49" charset="-128"/>
                  <a:ea typeface="ＭＳ ゴシック" panose="020B0609070205080204" pitchFamily="49" charset="-128"/>
                </a:rPr>
                <a:t>『</a:t>
              </a:r>
              <a:r>
                <a:rPr lang="ja-JP" altLang="en-US" b="1" dirty="0">
                  <a:latin typeface="ＭＳ ゴシック" panose="020B0609070205080204" pitchFamily="49" charset="-128"/>
                  <a:ea typeface="ＭＳ ゴシック" panose="020B0609070205080204" pitchFamily="49" charset="-128"/>
                </a:rPr>
                <a:t>優れた景観、豊かな環境を保全</a:t>
              </a:r>
              <a:r>
                <a:rPr lang="en-US" altLang="ja-JP" b="1" dirty="0">
                  <a:latin typeface="ＭＳ ゴシック" panose="020B0609070205080204" pitchFamily="49" charset="-128"/>
                  <a:ea typeface="ＭＳ ゴシック" panose="020B0609070205080204" pitchFamily="49" charset="-128"/>
                </a:rPr>
                <a:t>』</a:t>
              </a:r>
              <a:endParaRPr kumimoji="1" lang="ja-JP" altLang="en-US" b="1" dirty="0">
                <a:latin typeface="ＭＳ ゴシック" panose="020B0609070205080204" pitchFamily="49" charset="-128"/>
                <a:ea typeface="ＭＳ ゴシック" panose="020B0609070205080204" pitchFamily="49" charset="-128"/>
              </a:endParaRPr>
            </a:p>
          </p:txBody>
        </p:sp>
        <p:sp>
          <p:nvSpPr>
            <p:cNvPr id="41" name="テキスト ボックス 40">
              <a:extLst>
                <a:ext uri="{FF2B5EF4-FFF2-40B4-BE49-F238E27FC236}">
                  <a16:creationId xmlns:a16="http://schemas.microsoft.com/office/drawing/2014/main" id="{90B3DBA2-1DF1-4C93-9977-B1917CCEA257}"/>
                </a:ext>
              </a:extLst>
            </p:cNvPr>
            <p:cNvSpPr txBox="1"/>
            <p:nvPr/>
          </p:nvSpPr>
          <p:spPr>
            <a:xfrm>
              <a:off x="215829" y="2370730"/>
              <a:ext cx="496901" cy="584775"/>
            </a:xfrm>
            <a:prstGeom prst="rect">
              <a:avLst/>
            </a:prstGeom>
            <a:noFill/>
          </p:spPr>
          <p:txBody>
            <a:bodyPr wrap="square" rtlCol="0">
              <a:spAutoFit/>
            </a:bodyPr>
            <a:lstStyle/>
            <a:p>
              <a:r>
                <a:rPr lang="ja-JP" altLang="en-US" sz="3200" b="1" dirty="0">
                  <a:solidFill>
                    <a:schemeClr val="accent1"/>
                  </a:solidFill>
                  <a:latin typeface="HGPｺﾞｼｯｸE" panose="020B0900000000000000" pitchFamily="50" charset="-128"/>
                  <a:ea typeface="HGPｺﾞｼｯｸE" panose="020B0900000000000000" pitchFamily="50" charset="-128"/>
                </a:rPr>
                <a:t>１</a:t>
              </a:r>
              <a:r>
                <a:rPr kumimoji="1" lang="en-US" altLang="ja-JP" sz="3200" b="1" dirty="0">
                  <a:latin typeface="HGPｺﾞｼｯｸE" panose="020B0900000000000000" pitchFamily="50" charset="-128"/>
                  <a:ea typeface="HGPｺﾞｼｯｸE" panose="020B0900000000000000" pitchFamily="50" charset="-128"/>
                </a:rPr>
                <a:t>.</a:t>
              </a:r>
              <a:endParaRPr kumimoji="1" lang="ja-JP" altLang="en-US" sz="3200" b="1" dirty="0">
                <a:latin typeface="HGPｺﾞｼｯｸE" panose="020B0900000000000000" pitchFamily="50" charset="-128"/>
                <a:ea typeface="HGPｺﾞｼｯｸE" panose="020B0900000000000000" pitchFamily="50" charset="-128"/>
              </a:endParaRPr>
            </a:p>
          </p:txBody>
        </p:sp>
        <p:cxnSp>
          <p:nvCxnSpPr>
            <p:cNvPr id="12" name="直線コネクタ 11">
              <a:extLst>
                <a:ext uri="{FF2B5EF4-FFF2-40B4-BE49-F238E27FC236}">
                  <a16:creationId xmlns:a16="http://schemas.microsoft.com/office/drawing/2014/main" id="{5295A7C8-BEB9-407C-A883-0786D0B031FE}"/>
                </a:ext>
              </a:extLst>
            </p:cNvPr>
            <p:cNvCxnSpPr>
              <a:cxnSpLocks/>
            </p:cNvCxnSpPr>
            <p:nvPr/>
          </p:nvCxnSpPr>
          <p:spPr>
            <a:xfrm>
              <a:off x="770591" y="2852865"/>
              <a:ext cx="3556512"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0" name="グループ化 19">
            <a:extLst>
              <a:ext uri="{FF2B5EF4-FFF2-40B4-BE49-F238E27FC236}">
                <a16:creationId xmlns:a16="http://schemas.microsoft.com/office/drawing/2014/main" id="{639EF398-1990-40C6-ADB3-57240AA0C9D8}"/>
              </a:ext>
            </a:extLst>
          </p:cNvPr>
          <p:cNvGrpSpPr/>
          <p:nvPr/>
        </p:nvGrpSpPr>
        <p:grpSpPr>
          <a:xfrm>
            <a:off x="215829" y="3666314"/>
            <a:ext cx="5158543" cy="1605921"/>
            <a:chOff x="215829" y="3652412"/>
            <a:chExt cx="5158543" cy="1605921"/>
          </a:xfrm>
        </p:grpSpPr>
        <p:sp>
          <p:nvSpPr>
            <p:cNvPr id="32" name="テキスト ボックス 31"/>
            <p:cNvSpPr txBox="1"/>
            <p:nvPr/>
          </p:nvSpPr>
          <p:spPr>
            <a:xfrm>
              <a:off x="454935" y="4181115"/>
              <a:ext cx="4809056" cy="1077218"/>
            </a:xfrm>
            <a:prstGeom prst="rect">
              <a:avLst/>
            </a:prstGeom>
            <a:noFill/>
            <a:ln>
              <a:noFill/>
            </a:ln>
          </p:spPr>
          <p:txBody>
            <a:bodyPr wrap="square" rtlCol="0">
              <a:spAutoFit/>
            </a:bodyPr>
            <a:lstStyle/>
            <a:p>
              <a:r>
                <a:rPr lang="ja-JP" altLang="en-US" sz="1600" dirty="0"/>
                <a:t>　「シナリオ型事業スキーム」による</a:t>
              </a:r>
              <a:r>
                <a:rPr lang="ja-JP" altLang="ja-JP" sz="1600" dirty="0"/>
                <a:t>新しいタイプの公園づくりを目指して、</a:t>
              </a:r>
              <a:r>
                <a:rPr lang="ja-JP" altLang="en-US" sz="1600" dirty="0"/>
                <a:t>計画段階から整備・管理運営まで多様な主体（府民、専門家、企業、ボランティアなど）と連携しながら、社会情勢の変化に柔軟に対応する。</a:t>
              </a:r>
            </a:p>
          </p:txBody>
        </p:sp>
        <p:sp>
          <p:nvSpPr>
            <p:cNvPr id="44" name="テキスト ボックス 43">
              <a:extLst>
                <a:ext uri="{FF2B5EF4-FFF2-40B4-BE49-F238E27FC236}">
                  <a16:creationId xmlns:a16="http://schemas.microsoft.com/office/drawing/2014/main" id="{B52F393C-3BAE-4E73-9FBF-36ACFDFF174B}"/>
                </a:ext>
              </a:extLst>
            </p:cNvPr>
            <p:cNvSpPr txBox="1"/>
            <p:nvPr/>
          </p:nvSpPr>
          <p:spPr>
            <a:xfrm>
              <a:off x="582299" y="3793475"/>
              <a:ext cx="4792073" cy="369332"/>
            </a:xfrm>
            <a:prstGeom prst="rect">
              <a:avLst/>
            </a:prstGeom>
            <a:noFill/>
          </p:spPr>
          <p:txBody>
            <a:bodyPr wrap="square" rtlCol="0">
              <a:spAutoFit/>
            </a:bodyPr>
            <a:lstStyle/>
            <a:p>
              <a:r>
                <a:rPr kumimoji="1" lang="en-US" altLang="ja-JP" b="1" dirty="0">
                  <a:latin typeface="ＭＳ ゴシック" panose="020B0609070205080204" pitchFamily="49" charset="-128"/>
                  <a:ea typeface="ＭＳ ゴシック" panose="020B0609070205080204" pitchFamily="49" charset="-128"/>
                </a:rPr>
                <a:t>『</a:t>
              </a:r>
              <a:r>
                <a:rPr kumimoji="1" lang="ja-JP" altLang="en-US" b="1" dirty="0">
                  <a:latin typeface="ＭＳ ゴシック" panose="020B0609070205080204" pitchFamily="49" charset="-128"/>
                  <a:ea typeface="ＭＳ ゴシック" panose="020B0609070205080204" pitchFamily="49" charset="-128"/>
                </a:rPr>
                <a:t>「シナリオ型」</a:t>
              </a:r>
              <a:r>
                <a:rPr kumimoji="1" lang="en-US" altLang="ja-JP" b="1" baseline="30000" dirty="0">
                  <a:latin typeface="ＭＳ ゴシック" panose="020B0609070205080204" pitchFamily="49" charset="-128"/>
                  <a:ea typeface="ＭＳ ゴシック" panose="020B0609070205080204" pitchFamily="49" charset="-128"/>
                </a:rPr>
                <a:t>※</a:t>
              </a:r>
              <a:r>
                <a:rPr kumimoji="1" lang="ja-JP" altLang="en-US" b="1" dirty="0">
                  <a:latin typeface="ＭＳ ゴシック" panose="020B0609070205080204" pitchFamily="49" charset="-128"/>
                  <a:ea typeface="ＭＳ ゴシック" panose="020B0609070205080204" pitchFamily="49" charset="-128"/>
                </a:rPr>
                <a:t>による公園づくり</a:t>
              </a:r>
              <a:r>
                <a:rPr lang="en-US" altLang="ja-JP" b="1" dirty="0">
                  <a:latin typeface="ＭＳ ゴシック" panose="020B0609070205080204" pitchFamily="49" charset="-128"/>
                  <a:ea typeface="ＭＳ ゴシック" panose="020B0609070205080204" pitchFamily="49" charset="-128"/>
                </a:rPr>
                <a:t>』</a:t>
              </a:r>
              <a:endParaRPr kumimoji="1" lang="ja-JP" altLang="en-US" b="1" dirty="0">
                <a:latin typeface="ＭＳ ゴシック" panose="020B0609070205080204" pitchFamily="49" charset="-128"/>
                <a:ea typeface="ＭＳ ゴシック" panose="020B0609070205080204" pitchFamily="49" charset="-128"/>
              </a:endParaRPr>
            </a:p>
          </p:txBody>
        </p:sp>
        <p:sp>
          <p:nvSpPr>
            <p:cNvPr id="45" name="テキスト ボックス 44">
              <a:extLst>
                <a:ext uri="{FF2B5EF4-FFF2-40B4-BE49-F238E27FC236}">
                  <a16:creationId xmlns:a16="http://schemas.microsoft.com/office/drawing/2014/main" id="{1393BCAC-F372-4779-ACEC-394FA1DCB57E}"/>
                </a:ext>
              </a:extLst>
            </p:cNvPr>
            <p:cNvSpPr txBox="1"/>
            <p:nvPr/>
          </p:nvSpPr>
          <p:spPr>
            <a:xfrm>
              <a:off x="215829" y="3652412"/>
              <a:ext cx="496901" cy="584775"/>
            </a:xfrm>
            <a:prstGeom prst="rect">
              <a:avLst/>
            </a:prstGeom>
            <a:noFill/>
          </p:spPr>
          <p:txBody>
            <a:bodyPr wrap="square" rtlCol="0">
              <a:spAutoFit/>
            </a:bodyPr>
            <a:lstStyle/>
            <a:p>
              <a:r>
                <a:rPr kumimoji="1" lang="ja-JP" altLang="en-US" sz="3200" b="1" dirty="0">
                  <a:solidFill>
                    <a:schemeClr val="accent1"/>
                  </a:solidFill>
                  <a:latin typeface="HGPｺﾞｼｯｸE" panose="020B0900000000000000" pitchFamily="50" charset="-128"/>
                  <a:ea typeface="HGPｺﾞｼｯｸE" panose="020B0900000000000000" pitchFamily="50" charset="-128"/>
                </a:rPr>
                <a:t>２</a:t>
              </a:r>
              <a:r>
                <a:rPr kumimoji="1" lang="en-US" altLang="ja-JP" sz="3200" b="1" dirty="0">
                  <a:latin typeface="HGPｺﾞｼｯｸE" panose="020B0900000000000000" pitchFamily="50" charset="-128"/>
                  <a:ea typeface="HGPｺﾞｼｯｸE" panose="020B0900000000000000" pitchFamily="50" charset="-128"/>
                </a:rPr>
                <a:t>.</a:t>
              </a:r>
              <a:endParaRPr kumimoji="1" lang="ja-JP" altLang="en-US" sz="3200" b="1" dirty="0">
                <a:latin typeface="HGPｺﾞｼｯｸE" panose="020B0900000000000000" pitchFamily="50" charset="-128"/>
                <a:ea typeface="HGPｺﾞｼｯｸE" panose="020B0900000000000000" pitchFamily="50" charset="-128"/>
              </a:endParaRPr>
            </a:p>
          </p:txBody>
        </p:sp>
        <p:cxnSp>
          <p:nvCxnSpPr>
            <p:cNvPr id="46" name="直線コネクタ 45">
              <a:extLst>
                <a:ext uri="{FF2B5EF4-FFF2-40B4-BE49-F238E27FC236}">
                  <a16:creationId xmlns:a16="http://schemas.microsoft.com/office/drawing/2014/main" id="{4CA284CD-4851-4505-BA54-C4BA83CFFE10}"/>
                </a:ext>
              </a:extLst>
            </p:cNvPr>
            <p:cNvCxnSpPr>
              <a:cxnSpLocks/>
            </p:cNvCxnSpPr>
            <p:nvPr/>
          </p:nvCxnSpPr>
          <p:spPr>
            <a:xfrm>
              <a:off x="770591" y="4134547"/>
              <a:ext cx="3729401"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1" name="グループ化 20">
            <a:extLst>
              <a:ext uri="{FF2B5EF4-FFF2-40B4-BE49-F238E27FC236}">
                <a16:creationId xmlns:a16="http://schemas.microsoft.com/office/drawing/2014/main" id="{41718590-95D0-41BB-8031-29D649BB835C}"/>
              </a:ext>
            </a:extLst>
          </p:cNvPr>
          <p:cNvGrpSpPr/>
          <p:nvPr/>
        </p:nvGrpSpPr>
        <p:grpSpPr>
          <a:xfrm>
            <a:off x="215829" y="5253217"/>
            <a:ext cx="5158543" cy="1569696"/>
            <a:chOff x="215829" y="5160792"/>
            <a:chExt cx="5158543" cy="1569696"/>
          </a:xfrm>
        </p:grpSpPr>
        <p:sp>
          <p:nvSpPr>
            <p:cNvPr id="34" name="テキスト ボックス 33"/>
            <p:cNvSpPr txBox="1"/>
            <p:nvPr/>
          </p:nvSpPr>
          <p:spPr>
            <a:xfrm>
              <a:off x="454935" y="5653270"/>
              <a:ext cx="4809056" cy="1077218"/>
            </a:xfrm>
            <a:prstGeom prst="rect">
              <a:avLst/>
            </a:prstGeom>
            <a:noFill/>
            <a:ln>
              <a:noFill/>
            </a:ln>
          </p:spPr>
          <p:txBody>
            <a:bodyPr wrap="square" rtlCol="0">
              <a:spAutoFit/>
            </a:bodyPr>
            <a:lstStyle>
              <a:defPPr>
                <a:defRPr lang="ja-JP"/>
              </a:defPPr>
              <a:lvl1pPr>
                <a:defRPr sz="1600"/>
              </a:lvl1pPr>
            </a:lstStyle>
            <a:p>
              <a:r>
                <a:rPr lang="ja-JP" altLang="en-US" dirty="0"/>
                <a:t>　利用者にとって必要不可欠な施設のみを初期段階で設置するとともに、</a:t>
              </a:r>
              <a:r>
                <a:rPr lang="ja-JP" altLang="ja-JP" dirty="0"/>
                <a:t>府民、ＮＰＯ、企業等との連携・協働により</a:t>
              </a:r>
              <a:r>
                <a:rPr lang="ja-JP" altLang="en-US" dirty="0"/>
                <a:t>、利用者ニーズや時代の要請に対応した日々進化する「つくり続ける公園」を実現する。</a:t>
              </a:r>
            </a:p>
          </p:txBody>
        </p:sp>
        <p:sp>
          <p:nvSpPr>
            <p:cNvPr id="51" name="テキスト ボックス 50">
              <a:extLst>
                <a:ext uri="{FF2B5EF4-FFF2-40B4-BE49-F238E27FC236}">
                  <a16:creationId xmlns:a16="http://schemas.microsoft.com/office/drawing/2014/main" id="{02F39071-2C3C-428E-B8C1-94F53DF9C83F}"/>
                </a:ext>
              </a:extLst>
            </p:cNvPr>
            <p:cNvSpPr txBox="1"/>
            <p:nvPr/>
          </p:nvSpPr>
          <p:spPr>
            <a:xfrm>
              <a:off x="582299" y="5301855"/>
              <a:ext cx="4792073" cy="369332"/>
            </a:xfrm>
            <a:prstGeom prst="rect">
              <a:avLst/>
            </a:prstGeom>
            <a:noFill/>
          </p:spPr>
          <p:txBody>
            <a:bodyPr wrap="square" rtlCol="0">
              <a:spAutoFit/>
            </a:bodyPr>
            <a:lstStyle/>
            <a:p>
              <a:r>
                <a:rPr kumimoji="1" lang="en-US" altLang="ja-JP" b="1" dirty="0">
                  <a:latin typeface="ＭＳ ゴシック" panose="020B0609070205080204" pitchFamily="49" charset="-128"/>
                  <a:ea typeface="ＭＳ ゴシック" panose="020B0609070205080204" pitchFamily="49" charset="-128"/>
                </a:rPr>
                <a:t>『</a:t>
              </a:r>
              <a:r>
                <a:rPr kumimoji="1" lang="ja-JP" altLang="en-US" b="1" dirty="0">
                  <a:latin typeface="ＭＳ ゴシック" panose="020B0609070205080204" pitchFamily="49" charset="-128"/>
                  <a:ea typeface="ＭＳ ゴシック" panose="020B0609070205080204" pitchFamily="49" charset="-128"/>
                </a:rPr>
                <a:t>地域の方々と</a:t>
              </a:r>
              <a:r>
                <a:rPr lang="ja-JP" altLang="en-US" b="1" dirty="0">
                  <a:latin typeface="ＭＳ ゴシック" panose="020B0609070205080204" pitchFamily="49" charset="-128"/>
                  <a:ea typeface="ＭＳ ゴシック" panose="020B0609070205080204" pitchFamily="49" charset="-128"/>
                </a:rPr>
                <a:t>つくり続ける公園</a:t>
              </a:r>
              <a:r>
                <a:rPr lang="en-US" altLang="ja-JP" b="1" dirty="0">
                  <a:latin typeface="ＭＳ ゴシック" panose="020B0609070205080204" pitchFamily="49" charset="-128"/>
                  <a:ea typeface="ＭＳ ゴシック" panose="020B0609070205080204" pitchFamily="49" charset="-128"/>
                </a:rPr>
                <a:t>』</a:t>
              </a:r>
              <a:endParaRPr kumimoji="1" lang="ja-JP" altLang="en-US" b="1" dirty="0">
                <a:latin typeface="ＭＳ ゴシック" panose="020B0609070205080204" pitchFamily="49" charset="-128"/>
                <a:ea typeface="ＭＳ ゴシック" panose="020B0609070205080204" pitchFamily="49" charset="-128"/>
              </a:endParaRPr>
            </a:p>
          </p:txBody>
        </p:sp>
        <p:sp>
          <p:nvSpPr>
            <p:cNvPr id="52" name="テキスト ボックス 51">
              <a:extLst>
                <a:ext uri="{FF2B5EF4-FFF2-40B4-BE49-F238E27FC236}">
                  <a16:creationId xmlns:a16="http://schemas.microsoft.com/office/drawing/2014/main" id="{28D3F59D-3CC5-4484-9431-905853F13BF0}"/>
                </a:ext>
              </a:extLst>
            </p:cNvPr>
            <p:cNvSpPr txBox="1"/>
            <p:nvPr/>
          </p:nvSpPr>
          <p:spPr>
            <a:xfrm>
              <a:off x="215829" y="5160792"/>
              <a:ext cx="496901" cy="584775"/>
            </a:xfrm>
            <a:prstGeom prst="rect">
              <a:avLst/>
            </a:prstGeom>
            <a:noFill/>
          </p:spPr>
          <p:txBody>
            <a:bodyPr wrap="square" rtlCol="0">
              <a:spAutoFit/>
            </a:bodyPr>
            <a:lstStyle/>
            <a:p>
              <a:r>
                <a:rPr lang="ja-JP" altLang="en-US" sz="3200" b="1" dirty="0">
                  <a:solidFill>
                    <a:schemeClr val="accent1"/>
                  </a:solidFill>
                  <a:latin typeface="HGPｺﾞｼｯｸE" panose="020B0900000000000000" pitchFamily="50" charset="-128"/>
                  <a:ea typeface="HGPｺﾞｼｯｸE" panose="020B0900000000000000" pitchFamily="50" charset="-128"/>
                </a:rPr>
                <a:t>３</a:t>
              </a:r>
              <a:r>
                <a:rPr kumimoji="1" lang="en-US" altLang="ja-JP" sz="3200" b="1" dirty="0">
                  <a:latin typeface="HGPｺﾞｼｯｸE" panose="020B0900000000000000" pitchFamily="50" charset="-128"/>
                  <a:ea typeface="HGPｺﾞｼｯｸE" panose="020B0900000000000000" pitchFamily="50" charset="-128"/>
                </a:rPr>
                <a:t>.</a:t>
              </a:r>
              <a:endParaRPr kumimoji="1" lang="ja-JP" altLang="en-US" sz="3200" b="1" dirty="0">
                <a:latin typeface="HGPｺﾞｼｯｸE" panose="020B0900000000000000" pitchFamily="50" charset="-128"/>
                <a:ea typeface="HGPｺﾞｼｯｸE" panose="020B0900000000000000" pitchFamily="50" charset="-128"/>
              </a:endParaRPr>
            </a:p>
          </p:txBody>
        </p:sp>
        <p:cxnSp>
          <p:nvCxnSpPr>
            <p:cNvPr id="53" name="直線コネクタ 52">
              <a:extLst>
                <a:ext uri="{FF2B5EF4-FFF2-40B4-BE49-F238E27FC236}">
                  <a16:creationId xmlns:a16="http://schemas.microsoft.com/office/drawing/2014/main" id="{1C0B807C-08F1-4144-BBAC-2777265D37BC}"/>
                </a:ext>
              </a:extLst>
            </p:cNvPr>
            <p:cNvCxnSpPr>
              <a:cxnSpLocks/>
            </p:cNvCxnSpPr>
            <p:nvPr/>
          </p:nvCxnSpPr>
          <p:spPr>
            <a:xfrm>
              <a:off x="770591" y="5639087"/>
              <a:ext cx="3438493"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 name="テキスト ボックス 1">
            <a:extLst>
              <a:ext uri="{FF2B5EF4-FFF2-40B4-BE49-F238E27FC236}">
                <a16:creationId xmlns:a16="http://schemas.microsoft.com/office/drawing/2014/main" id="{E50DD8B9-0289-4F9C-9B75-19F5F2660A4F}"/>
              </a:ext>
            </a:extLst>
          </p:cNvPr>
          <p:cNvSpPr txBox="1"/>
          <p:nvPr/>
        </p:nvSpPr>
        <p:spPr>
          <a:xfrm>
            <a:off x="3877940" y="5146798"/>
            <a:ext cx="1313197" cy="246221"/>
          </a:xfrm>
          <a:prstGeom prst="rect">
            <a:avLst/>
          </a:prstGeom>
          <a:noFill/>
          <a:ln w="12700">
            <a:noFill/>
          </a:ln>
        </p:spPr>
        <p:txBody>
          <a:bodyPr wrap="square" rtlCol="0">
            <a:spAutoFit/>
          </a:bodyPr>
          <a:lstStyle/>
          <a:p>
            <a:r>
              <a:rPr lang="en-US" altLang="ja-JP" sz="1000" dirty="0">
                <a:latin typeface="+mn-ea"/>
              </a:rPr>
              <a:t>※P.3</a:t>
            </a:r>
            <a:r>
              <a:rPr lang="ja-JP" altLang="en-US" sz="1000" dirty="0">
                <a:latin typeface="+mn-ea"/>
              </a:rPr>
              <a:t>で詳細を紹介</a:t>
            </a:r>
            <a:endParaRPr kumimoji="1" lang="ja-JP" altLang="en-US" sz="1000" dirty="0">
              <a:latin typeface="+mn-ea"/>
            </a:endParaRPr>
          </a:p>
        </p:txBody>
      </p:sp>
    </p:spTree>
    <p:extLst>
      <p:ext uri="{BB962C8B-B14F-4D97-AF65-F5344CB8AC3E}">
        <p14:creationId xmlns:p14="http://schemas.microsoft.com/office/powerpoint/2010/main" val="835753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スライド番号プレースホルダー 3"/>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Garamond" pitchFamily="18" charset="0"/>
                <a:ea typeface="ＭＳ Ｐゴシック" pitchFamily="50" charset="-128"/>
              </a:defRPr>
            </a:lvl1pPr>
            <a:lvl2pPr marL="742950" indent="-285750" eaLnBrk="0" hangingPunct="0">
              <a:defRPr kumimoji="1" sz="2400">
                <a:solidFill>
                  <a:schemeClr val="tx1"/>
                </a:solidFill>
                <a:latin typeface="Garamond" pitchFamily="18" charset="0"/>
                <a:ea typeface="ＭＳ Ｐゴシック" pitchFamily="50" charset="-128"/>
              </a:defRPr>
            </a:lvl2pPr>
            <a:lvl3pPr marL="1143000" indent="-228600" eaLnBrk="0" hangingPunct="0">
              <a:defRPr kumimoji="1" sz="2400">
                <a:solidFill>
                  <a:schemeClr val="tx1"/>
                </a:solidFill>
                <a:latin typeface="Garamond" pitchFamily="18" charset="0"/>
                <a:ea typeface="ＭＳ Ｐゴシック" pitchFamily="50" charset="-128"/>
              </a:defRPr>
            </a:lvl3pPr>
            <a:lvl4pPr marL="1600200" indent="-228600" eaLnBrk="0" hangingPunct="0">
              <a:defRPr kumimoji="1" sz="2400">
                <a:solidFill>
                  <a:schemeClr val="tx1"/>
                </a:solidFill>
                <a:latin typeface="Garamond" pitchFamily="18" charset="0"/>
                <a:ea typeface="ＭＳ Ｐゴシック" pitchFamily="50" charset="-128"/>
              </a:defRPr>
            </a:lvl4pPr>
            <a:lvl5pPr marL="2057400" indent="-228600" eaLnBrk="0" hangingPunct="0">
              <a:defRPr kumimoji="1" sz="24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9pPr>
          </a:lstStyle>
          <a:p>
            <a:pPr algn="r" eaLnBrk="1" hangingPunct="1"/>
            <a:fld id="{9D858312-4E3C-4268-94B3-6063FFE24E5C}" type="slidenum">
              <a:rPr lang="en-US" altLang="ja-JP" sz="2000">
                <a:latin typeface="Arial Unicode MS" pitchFamily="50" charset="-128"/>
                <a:ea typeface="Arial Unicode MS" pitchFamily="50" charset="-128"/>
                <a:cs typeface="Arial Unicode MS" pitchFamily="50" charset="-128"/>
              </a:rPr>
              <a:pPr algn="r" eaLnBrk="1" hangingPunct="1"/>
              <a:t>2</a:t>
            </a:fld>
            <a:endParaRPr lang="en-US" altLang="ja-JP" sz="2000" dirty="0">
              <a:latin typeface="Arial Unicode MS" pitchFamily="50" charset="-128"/>
              <a:ea typeface="Arial Unicode MS" pitchFamily="50" charset="-128"/>
              <a:cs typeface="Arial Unicode MS" pitchFamily="50" charset="-128"/>
            </a:endParaRPr>
          </a:p>
        </p:txBody>
      </p:sp>
      <p:sp>
        <p:nvSpPr>
          <p:cNvPr id="8" name="Rectangle 3"/>
          <p:cNvSpPr txBox="1">
            <a:spLocks noChangeArrowheads="1"/>
          </p:cNvSpPr>
          <p:nvPr/>
        </p:nvSpPr>
        <p:spPr>
          <a:xfrm>
            <a:off x="179512" y="1359992"/>
            <a:ext cx="4464496" cy="1880677"/>
          </a:xfrm>
          <a:prstGeom prst="rect">
            <a:avLst/>
          </a:prstGeom>
          <a:ln w="25400">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800" b="1" dirty="0"/>
              <a:t>平成</a:t>
            </a:r>
            <a:r>
              <a:rPr lang="en-US" altLang="ja-JP" sz="1800" b="1" dirty="0"/>
              <a:t>19</a:t>
            </a:r>
            <a:r>
              <a:rPr lang="ja-JP" altLang="en-US" sz="1800" b="1" dirty="0"/>
              <a:t>年度　事業採択</a:t>
            </a:r>
            <a:endParaRPr lang="en-US" altLang="ja-JP" sz="1800" b="1" dirty="0"/>
          </a:p>
          <a:p>
            <a:pPr marL="0" indent="0">
              <a:buNone/>
            </a:pPr>
            <a:r>
              <a:rPr lang="en-US" altLang="ja-JP" sz="1400" dirty="0"/>
              <a:t>※</a:t>
            </a:r>
            <a:r>
              <a:rPr lang="ja-JP" altLang="en-US" sz="1400" dirty="0"/>
              <a:t>　（　）内の数値は前回評価時（</a:t>
            </a:r>
            <a:r>
              <a:rPr lang="en-US" altLang="ja-JP" sz="1400" dirty="0"/>
              <a:t>H28</a:t>
            </a:r>
            <a:r>
              <a:rPr lang="ja-JP" altLang="en-US" sz="1400" dirty="0"/>
              <a:t>）のもの</a:t>
            </a:r>
            <a:endParaRPr lang="en-US" altLang="ja-JP" sz="1400" dirty="0"/>
          </a:p>
          <a:p>
            <a:pPr marL="0" indent="0">
              <a:buNone/>
            </a:pPr>
            <a:r>
              <a:rPr lang="ja-JP" altLang="en-US" sz="1800" b="1" dirty="0"/>
              <a:t>○規模</a:t>
            </a:r>
            <a:endParaRPr lang="en-US" altLang="ja-JP" sz="1800" b="1" dirty="0"/>
          </a:p>
          <a:p>
            <a:pPr marL="0" indent="0">
              <a:buNone/>
            </a:pPr>
            <a:r>
              <a:rPr lang="ja-JP" altLang="en-US" sz="1600" dirty="0"/>
              <a:t>　全体計画面積　　　  　</a:t>
            </a:r>
            <a:r>
              <a:rPr lang="en-US" altLang="ja-JP" sz="1600" dirty="0"/>
              <a:t>74.5ha</a:t>
            </a:r>
            <a:r>
              <a:rPr lang="ja-JP" altLang="en-US" sz="1600" dirty="0"/>
              <a:t>（</a:t>
            </a:r>
            <a:r>
              <a:rPr lang="en-US" altLang="ja-JP" sz="1600" dirty="0"/>
              <a:t>74.9ha</a:t>
            </a:r>
            <a:r>
              <a:rPr lang="ja-JP" altLang="en-US" sz="1600" dirty="0"/>
              <a:t>）</a:t>
            </a:r>
            <a:endParaRPr lang="en-US" altLang="ja-JP" sz="1600" dirty="0">
              <a:solidFill>
                <a:srgbClr val="FF0000"/>
              </a:solidFill>
            </a:endParaRPr>
          </a:p>
          <a:p>
            <a:pPr marL="0" indent="0">
              <a:buNone/>
            </a:pPr>
            <a:r>
              <a:rPr lang="ja-JP" altLang="en-US" sz="1600" dirty="0"/>
              <a:t>　・開設済面積　　  　  　</a:t>
            </a:r>
            <a:r>
              <a:rPr lang="en-US" altLang="ja-JP" sz="1600" dirty="0"/>
              <a:t>14.9ha</a:t>
            </a:r>
            <a:r>
              <a:rPr lang="ja-JP" altLang="en-US" sz="1600" dirty="0"/>
              <a:t>（令和</a:t>
            </a:r>
            <a:r>
              <a:rPr lang="en-US" altLang="ja-JP" sz="1600" dirty="0"/>
              <a:t>2</a:t>
            </a:r>
            <a:r>
              <a:rPr lang="ja-JP" altLang="en-US" sz="1600" dirty="0"/>
              <a:t>年</a:t>
            </a:r>
            <a:r>
              <a:rPr lang="en-US" altLang="ja-JP" sz="1600" dirty="0"/>
              <a:t>5</a:t>
            </a:r>
            <a:r>
              <a:rPr lang="ja-JP" altLang="en-US" sz="1600" dirty="0"/>
              <a:t>月時点）</a:t>
            </a:r>
            <a:endParaRPr lang="en-US" altLang="ja-JP" sz="1600" dirty="0"/>
          </a:p>
          <a:p>
            <a:pPr marL="0" indent="0">
              <a:buNone/>
            </a:pPr>
            <a:r>
              <a:rPr lang="ja-JP" altLang="en-US" sz="1600" dirty="0">
                <a:solidFill>
                  <a:srgbClr val="FF0000"/>
                </a:solidFill>
              </a:rPr>
              <a:t>　</a:t>
            </a:r>
            <a:r>
              <a:rPr lang="ja-JP" altLang="en-US" sz="1600" dirty="0"/>
              <a:t>・未開設区域面積　 　</a:t>
            </a:r>
            <a:r>
              <a:rPr lang="en-US" altLang="ja-JP" sz="1600" dirty="0"/>
              <a:t>59.6ha</a:t>
            </a: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461" y="1233126"/>
            <a:ext cx="3982322" cy="2613399"/>
          </a:xfrm>
          <a:prstGeom prst="rect">
            <a:avLst/>
          </a:prstGeom>
        </p:spPr>
      </p:pic>
      <p:cxnSp>
        <p:nvCxnSpPr>
          <p:cNvPr id="3" name="直線コネクタ 2">
            <a:extLst>
              <a:ext uri="{FF2B5EF4-FFF2-40B4-BE49-F238E27FC236}">
                <a16:creationId xmlns:a16="http://schemas.microsoft.com/office/drawing/2014/main" id="{4895ECF5-B1D2-43A5-96F8-3C857C53B2AB}"/>
              </a:ext>
            </a:extLst>
          </p:cNvPr>
          <p:cNvCxnSpPr>
            <a:cxnSpLocks/>
          </p:cNvCxnSpPr>
          <p:nvPr/>
        </p:nvCxnSpPr>
        <p:spPr>
          <a:xfrm>
            <a:off x="323528" y="2251472"/>
            <a:ext cx="3672408"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23" name="グループ化 22">
            <a:extLst>
              <a:ext uri="{FF2B5EF4-FFF2-40B4-BE49-F238E27FC236}">
                <a16:creationId xmlns:a16="http://schemas.microsoft.com/office/drawing/2014/main" id="{FB3DE12A-D251-4389-BBDF-63FA8A975F21}"/>
              </a:ext>
            </a:extLst>
          </p:cNvPr>
          <p:cNvGrpSpPr/>
          <p:nvPr/>
        </p:nvGrpSpPr>
        <p:grpSpPr>
          <a:xfrm>
            <a:off x="179512" y="3228924"/>
            <a:ext cx="4908926" cy="1600438"/>
            <a:chOff x="179512" y="3152730"/>
            <a:chExt cx="4908926" cy="1600438"/>
          </a:xfrm>
        </p:grpSpPr>
        <p:sp>
          <p:nvSpPr>
            <p:cNvPr id="21" name="正方形/長方形 20">
              <a:extLst>
                <a:ext uri="{FF2B5EF4-FFF2-40B4-BE49-F238E27FC236}">
                  <a16:creationId xmlns:a16="http://schemas.microsoft.com/office/drawing/2014/main" id="{566B440E-4667-43A2-8440-9CA9367AEA09}"/>
                </a:ext>
              </a:extLst>
            </p:cNvPr>
            <p:cNvSpPr/>
            <p:nvPr/>
          </p:nvSpPr>
          <p:spPr>
            <a:xfrm>
              <a:off x="179512" y="3152730"/>
              <a:ext cx="4908926" cy="1600438"/>
            </a:xfrm>
            <a:prstGeom prst="rect">
              <a:avLst/>
            </a:prstGeom>
          </p:spPr>
          <p:txBody>
            <a:bodyPr wrap="square">
              <a:spAutoFit/>
            </a:bodyPr>
            <a:lstStyle/>
            <a:p>
              <a:r>
                <a:rPr lang="ja-JP" altLang="en-US" b="1" dirty="0"/>
                <a:t>○事業費</a:t>
              </a:r>
              <a:endParaRPr lang="en-US" altLang="ja-JP" b="1" dirty="0"/>
            </a:p>
            <a:p>
              <a:r>
                <a:rPr lang="ja-JP" altLang="en-US" sz="1600" dirty="0"/>
                <a:t>　全体事業費　　</a:t>
              </a:r>
              <a:r>
                <a:rPr lang="en-US" altLang="ja-JP" sz="1600" dirty="0"/>
                <a:t>175.0</a:t>
              </a:r>
              <a:r>
                <a:rPr lang="ja-JP" altLang="en-US" sz="1600" dirty="0"/>
                <a:t>億円　（</a:t>
              </a:r>
              <a:r>
                <a:rPr lang="en-US" altLang="ja-JP" sz="1600" dirty="0"/>
                <a:t>175.0</a:t>
              </a:r>
              <a:r>
                <a:rPr lang="ja-JP" altLang="en-US" sz="1600" dirty="0"/>
                <a:t>億円）</a:t>
              </a:r>
              <a:endParaRPr lang="en-US" altLang="ja-JP" sz="1600" dirty="0"/>
            </a:p>
            <a:p>
              <a:r>
                <a:rPr lang="ja-JP" altLang="en-US" sz="1600" dirty="0"/>
                <a:t>　　　　　　　　　　</a:t>
              </a:r>
              <a:r>
                <a:rPr lang="en-US" altLang="ja-JP" sz="1600" dirty="0"/>
                <a:t>〔</a:t>
              </a:r>
              <a:r>
                <a:rPr lang="ja-JP" altLang="en-US" sz="1600" dirty="0"/>
                <a:t>国：</a:t>
              </a:r>
              <a:r>
                <a:rPr lang="en-US" altLang="ja-JP" sz="1600" dirty="0"/>
                <a:t>22.6</a:t>
              </a:r>
              <a:r>
                <a:rPr lang="ja-JP" altLang="en-US" sz="1600" dirty="0"/>
                <a:t>億円　府：</a:t>
              </a:r>
              <a:r>
                <a:rPr lang="en-US" altLang="ja-JP" sz="1600" dirty="0"/>
                <a:t>152.4</a:t>
              </a:r>
              <a:r>
                <a:rPr lang="ja-JP" altLang="en-US" sz="1600" dirty="0"/>
                <a:t>億円</a:t>
              </a:r>
              <a:r>
                <a:rPr lang="en-US" altLang="ja-JP" sz="1600" dirty="0"/>
                <a:t>〕</a:t>
              </a:r>
            </a:p>
            <a:p>
              <a:r>
                <a:rPr lang="ja-JP" altLang="en-US" sz="1600" dirty="0"/>
                <a:t>　（内訳）</a:t>
              </a:r>
              <a:endParaRPr lang="en-US" altLang="ja-JP" sz="1600" dirty="0"/>
            </a:p>
            <a:p>
              <a:r>
                <a:rPr lang="ja-JP" altLang="en-US" sz="1600" dirty="0"/>
                <a:t>　　　　用地費　　</a:t>
              </a:r>
              <a:r>
                <a:rPr lang="en-US" altLang="ja-JP" sz="1600" dirty="0"/>
                <a:t>150.3</a:t>
              </a:r>
              <a:r>
                <a:rPr lang="ja-JP" altLang="en-US" sz="1600" dirty="0"/>
                <a:t>億円　（</a:t>
              </a:r>
              <a:r>
                <a:rPr lang="en-US" altLang="ja-JP" sz="1600" dirty="0"/>
                <a:t>150.3</a:t>
              </a:r>
              <a:r>
                <a:rPr lang="ja-JP" altLang="en-US" sz="1600" dirty="0"/>
                <a:t>億円）</a:t>
              </a:r>
              <a:endParaRPr lang="en-US" altLang="ja-JP" sz="1600" dirty="0"/>
            </a:p>
            <a:p>
              <a:r>
                <a:rPr lang="ja-JP" altLang="en-US" sz="1600" dirty="0"/>
                <a:t>　　　　工事費　　　</a:t>
              </a:r>
              <a:r>
                <a:rPr lang="en-US" altLang="ja-JP" sz="1600" dirty="0"/>
                <a:t>24.7</a:t>
              </a:r>
              <a:r>
                <a:rPr lang="ja-JP" altLang="en-US" sz="1600" dirty="0"/>
                <a:t>億円　（ </a:t>
              </a:r>
              <a:r>
                <a:rPr lang="en-US" altLang="ja-JP" sz="1600" dirty="0"/>
                <a:t>24.7</a:t>
              </a:r>
              <a:r>
                <a:rPr lang="ja-JP" altLang="en-US" sz="1600" dirty="0"/>
                <a:t>億円）</a:t>
              </a:r>
            </a:p>
          </p:txBody>
        </p:sp>
        <p:cxnSp>
          <p:nvCxnSpPr>
            <p:cNvPr id="18" name="直線コネクタ 17">
              <a:extLst>
                <a:ext uri="{FF2B5EF4-FFF2-40B4-BE49-F238E27FC236}">
                  <a16:creationId xmlns:a16="http://schemas.microsoft.com/office/drawing/2014/main" id="{E2528F5C-6360-4DF7-AE60-ED1E10DD0B8D}"/>
                </a:ext>
              </a:extLst>
            </p:cNvPr>
            <p:cNvCxnSpPr>
              <a:cxnSpLocks/>
            </p:cNvCxnSpPr>
            <p:nvPr/>
          </p:nvCxnSpPr>
          <p:spPr>
            <a:xfrm>
              <a:off x="323528" y="3463052"/>
              <a:ext cx="3672408"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0" name="正方形/長方形 19">
            <a:extLst>
              <a:ext uri="{FF2B5EF4-FFF2-40B4-BE49-F238E27FC236}">
                <a16:creationId xmlns:a16="http://schemas.microsoft.com/office/drawing/2014/main" id="{02A9B9A3-016C-433F-938A-D194A45B65A5}"/>
              </a:ext>
            </a:extLst>
          </p:cNvPr>
          <p:cNvSpPr/>
          <p:nvPr/>
        </p:nvSpPr>
        <p:spPr>
          <a:xfrm>
            <a:off x="104628" y="999890"/>
            <a:ext cx="2121093" cy="400110"/>
          </a:xfrm>
          <a:prstGeom prst="rect">
            <a:avLst/>
          </a:prstGeom>
        </p:spPr>
        <p:txBody>
          <a:bodyPr wrap="none">
            <a:spAutoFit/>
          </a:bodyPr>
          <a:lstStyle/>
          <a:p>
            <a:r>
              <a:rPr lang="ja-JP" altLang="en-US" sz="2000" b="1" dirty="0">
                <a:solidFill>
                  <a:schemeClr val="accent1"/>
                </a:solidFill>
              </a:rPr>
              <a:t>▮</a:t>
            </a:r>
            <a:r>
              <a:rPr lang="ja-JP" altLang="en-US" sz="2000" b="1" dirty="0"/>
              <a:t>公園整備の概要</a:t>
            </a:r>
            <a:endParaRPr lang="en-US" altLang="ja-JP" sz="2000" b="1" dirty="0"/>
          </a:p>
        </p:txBody>
      </p:sp>
      <p:grpSp>
        <p:nvGrpSpPr>
          <p:cNvPr id="24" name="グループ化 23">
            <a:extLst>
              <a:ext uri="{FF2B5EF4-FFF2-40B4-BE49-F238E27FC236}">
                <a16:creationId xmlns:a16="http://schemas.microsoft.com/office/drawing/2014/main" id="{5ED1585F-75A7-483C-80C2-70578CFBBCCF}"/>
              </a:ext>
            </a:extLst>
          </p:cNvPr>
          <p:cNvGrpSpPr/>
          <p:nvPr/>
        </p:nvGrpSpPr>
        <p:grpSpPr>
          <a:xfrm>
            <a:off x="179512" y="5033598"/>
            <a:ext cx="4572000" cy="1107996"/>
            <a:chOff x="179512" y="4944010"/>
            <a:chExt cx="4572000" cy="1107996"/>
          </a:xfrm>
        </p:grpSpPr>
        <p:cxnSp>
          <p:nvCxnSpPr>
            <p:cNvPr id="19" name="直線コネクタ 18">
              <a:extLst>
                <a:ext uri="{FF2B5EF4-FFF2-40B4-BE49-F238E27FC236}">
                  <a16:creationId xmlns:a16="http://schemas.microsoft.com/office/drawing/2014/main" id="{46402CCB-127C-41B5-B28D-46B0DFB0A20E}"/>
                </a:ext>
              </a:extLst>
            </p:cNvPr>
            <p:cNvCxnSpPr>
              <a:cxnSpLocks/>
            </p:cNvCxnSpPr>
            <p:nvPr/>
          </p:nvCxnSpPr>
          <p:spPr>
            <a:xfrm>
              <a:off x="323528" y="5246132"/>
              <a:ext cx="367240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78C22D97-8954-418C-8D90-60333E71F2E9}"/>
                </a:ext>
              </a:extLst>
            </p:cNvPr>
            <p:cNvSpPr/>
            <p:nvPr/>
          </p:nvSpPr>
          <p:spPr>
            <a:xfrm>
              <a:off x="179512" y="4944010"/>
              <a:ext cx="4572000" cy="1107996"/>
            </a:xfrm>
            <a:prstGeom prst="rect">
              <a:avLst/>
            </a:prstGeom>
          </p:spPr>
          <p:txBody>
            <a:bodyPr>
              <a:spAutoFit/>
            </a:bodyPr>
            <a:lstStyle/>
            <a:p>
              <a:r>
                <a:rPr lang="ja-JP" altLang="en-US" b="1" dirty="0"/>
                <a:t>○進捗状況</a:t>
              </a:r>
              <a:endParaRPr lang="en-US" altLang="ja-JP" b="1" dirty="0"/>
            </a:p>
            <a:p>
              <a:r>
                <a:rPr lang="ja-JP" altLang="en-US" sz="1600" dirty="0"/>
                <a:t>　全体　　</a:t>
              </a:r>
              <a:r>
                <a:rPr lang="en-US" altLang="ja-JP" sz="1600" dirty="0"/>
                <a:t>93</a:t>
              </a:r>
              <a:r>
                <a:rPr lang="ja-JP" altLang="en-US" sz="1600" dirty="0"/>
                <a:t>％　</a:t>
              </a:r>
              <a:r>
                <a:rPr lang="en-US" altLang="ja-JP" sz="1600" dirty="0"/>
                <a:t>【163.0</a:t>
              </a:r>
              <a:r>
                <a:rPr lang="ja-JP" altLang="en-US" sz="1600" dirty="0"/>
                <a:t>億円／</a:t>
              </a:r>
              <a:r>
                <a:rPr lang="en-US" altLang="ja-JP" sz="1600" dirty="0"/>
                <a:t>175.0</a:t>
              </a:r>
              <a:r>
                <a:rPr lang="ja-JP" altLang="en-US" sz="1600" dirty="0"/>
                <a:t>億円</a:t>
              </a:r>
              <a:r>
                <a:rPr lang="en-US" altLang="ja-JP" sz="1600" dirty="0"/>
                <a:t>】</a:t>
              </a:r>
            </a:p>
            <a:p>
              <a:r>
                <a:rPr lang="ja-JP" altLang="en-US" sz="1600" dirty="0"/>
                <a:t>　用地　</a:t>
              </a:r>
              <a:r>
                <a:rPr lang="en-US" altLang="ja-JP" sz="1600" dirty="0"/>
                <a:t>100</a:t>
              </a:r>
              <a:r>
                <a:rPr lang="ja-JP" altLang="en-US" sz="1600" dirty="0"/>
                <a:t>％　 </a:t>
              </a:r>
              <a:r>
                <a:rPr lang="en-US" altLang="ja-JP" sz="1600" dirty="0"/>
                <a:t>【150.3</a:t>
              </a:r>
              <a:r>
                <a:rPr lang="ja-JP" altLang="en-US" sz="1600" dirty="0"/>
                <a:t>億円／</a:t>
              </a:r>
              <a:r>
                <a:rPr lang="en-US" altLang="ja-JP" sz="1600" dirty="0"/>
                <a:t>150.3</a:t>
              </a:r>
              <a:r>
                <a:rPr lang="ja-JP" altLang="en-US" sz="1600" dirty="0"/>
                <a:t>億円</a:t>
              </a:r>
              <a:r>
                <a:rPr lang="en-US" altLang="ja-JP" sz="1600" dirty="0"/>
                <a:t>】</a:t>
              </a:r>
            </a:p>
            <a:p>
              <a:r>
                <a:rPr lang="ja-JP" altLang="en-US" sz="1600" dirty="0"/>
                <a:t>　工事　　</a:t>
              </a:r>
              <a:r>
                <a:rPr lang="en-US" altLang="ja-JP" sz="1600" dirty="0"/>
                <a:t>51</a:t>
              </a:r>
              <a:r>
                <a:rPr lang="ja-JP" altLang="en-US" sz="1600" dirty="0"/>
                <a:t>％　</a:t>
              </a:r>
              <a:r>
                <a:rPr lang="en-US" altLang="ja-JP" sz="1600" dirty="0"/>
                <a:t>【  12.7</a:t>
              </a:r>
              <a:r>
                <a:rPr lang="ja-JP" altLang="en-US" sz="1600" dirty="0"/>
                <a:t>億円／   </a:t>
              </a:r>
              <a:r>
                <a:rPr lang="en-US" altLang="ja-JP" sz="1600" dirty="0"/>
                <a:t>24.7</a:t>
              </a:r>
              <a:r>
                <a:rPr lang="ja-JP" altLang="en-US" sz="1600" dirty="0"/>
                <a:t>億円</a:t>
              </a:r>
              <a:r>
                <a:rPr lang="en-US" altLang="ja-JP" sz="1600" dirty="0"/>
                <a:t>】</a:t>
              </a:r>
            </a:p>
          </p:txBody>
        </p:sp>
      </p:grpSp>
      <p:graphicFrame>
        <p:nvGraphicFramePr>
          <p:cNvPr id="26" name="グラフ 25">
            <a:extLst>
              <a:ext uri="{FF2B5EF4-FFF2-40B4-BE49-F238E27FC236}">
                <a16:creationId xmlns:a16="http://schemas.microsoft.com/office/drawing/2014/main" id="{D22612F7-81CC-404F-AFEC-BAB3EFC1DEF8}"/>
              </a:ext>
            </a:extLst>
          </p:cNvPr>
          <p:cNvGraphicFramePr>
            <a:graphicFrameLocks/>
          </p:cNvGraphicFramePr>
          <p:nvPr>
            <p:extLst>
              <p:ext uri="{D42A27DB-BD31-4B8C-83A1-F6EECF244321}">
                <p14:modId xmlns:p14="http://schemas.microsoft.com/office/powerpoint/2010/main" val="2297503139"/>
              </p:ext>
            </p:extLst>
          </p:nvPr>
        </p:nvGraphicFramePr>
        <p:xfrm>
          <a:off x="4627212" y="4023509"/>
          <a:ext cx="4406407"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8" name="正方形/長方形 27">
            <a:extLst>
              <a:ext uri="{FF2B5EF4-FFF2-40B4-BE49-F238E27FC236}">
                <a16:creationId xmlns:a16="http://schemas.microsoft.com/office/drawing/2014/main" id="{3EA26E81-2F24-4AA3-B59A-46A4A6C875EC}"/>
              </a:ext>
            </a:extLst>
          </p:cNvPr>
          <p:cNvSpPr/>
          <p:nvPr/>
        </p:nvSpPr>
        <p:spPr>
          <a:xfrm>
            <a:off x="104628" y="117023"/>
            <a:ext cx="8928991" cy="7606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FC51109C-898D-475B-BECE-1E07CBF53D6F}"/>
              </a:ext>
            </a:extLst>
          </p:cNvPr>
          <p:cNvSpPr txBox="1"/>
          <p:nvPr/>
        </p:nvSpPr>
        <p:spPr>
          <a:xfrm>
            <a:off x="251520" y="131730"/>
            <a:ext cx="4464496" cy="677108"/>
          </a:xfrm>
          <a:prstGeom prst="rect">
            <a:avLst/>
          </a:prstGeom>
          <a:noFill/>
          <a:ln w="12700">
            <a:noFill/>
          </a:ln>
        </p:spPr>
        <p:txBody>
          <a:bodyPr wrap="square" lIns="0" tIns="0" rIns="0" bIns="0" rtlCol="0">
            <a:spAutoFit/>
          </a:bodyPr>
          <a:lstStyle/>
          <a:p>
            <a:r>
              <a:rPr lang="ja-JP" altLang="en-US" sz="2400" dirty="0">
                <a:solidFill>
                  <a:schemeClr val="bg1"/>
                </a:solidFill>
                <a:latin typeface="HGPｺﾞｼｯｸE" panose="020B0900000000000000" pitchFamily="50" charset="-128"/>
                <a:ea typeface="HGPｺﾞｼｯｸE" panose="020B0900000000000000" pitchFamily="50" charset="-128"/>
              </a:rPr>
              <a:t>１．</a:t>
            </a:r>
            <a:r>
              <a:rPr lang="ja-JP" altLang="en-US" sz="2400" dirty="0" smtClean="0">
                <a:solidFill>
                  <a:schemeClr val="bg1"/>
                </a:solidFill>
                <a:latin typeface="HGPｺﾞｼｯｸE" panose="020B0900000000000000" pitchFamily="50" charset="-128"/>
                <a:ea typeface="HGPｺﾞｼｯｸE" panose="020B0900000000000000" pitchFamily="50" charset="-128"/>
              </a:rPr>
              <a:t>事業概要</a:t>
            </a:r>
            <a:endParaRPr lang="ja-JP" altLang="en-US" sz="2400" dirty="0">
              <a:solidFill>
                <a:schemeClr val="bg1"/>
              </a:solidFill>
              <a:latin typeface="HGPｺﾞｼｯｸE" panose="020B0900000000000000" pitchFamily="50" charset="-128"/>
              <a:ea typeface="HGPｺﾞｼｯｸE" panose="020B0900000000000000" pitchFamily="50" charset="-128"/>
            </a:endParaRPr>
          </a:p>
          <a:p>
            <a:r>
              <a:rPr lang="ja-JP" altLang="en-US" sz="2000" dirty="0">
                <a:solidFill>
                  <a:schemeClr val="bg1"/>
                </a:solidFill>
                <a:latin typeface="HGPｺﾞｼｯｸE" panose="020B0900000000000000" pitchFamily="50" charset="-128"/>
                <a:ea typeface="HGPｺﾞｼｯｸE" panose="020B0900000000000000" pitchFamily="50" charset="-128"/>
              </a:rPr>
              <a:t>（２）公園整備の概要</a:t>
            </a:r>
            <a:endParaRPr kumimoji="1" lang="ja-JP" altLang="en-US" sz="2000" dirty="0">
              <a:solidFill>
                <a:schemeClr val="bg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923733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図 53">
            <a:extLst>
              <a:ext uri="{FF2B5EF4-FFF2-40B4-BE49-F238E27FC236}">
                <a16:creationId xmlns:a16="http://schemas.microsoft.com/office/drawing/2014/main" id="{95743FC8-A7FA-4DDD-A47C-F82DCB8C674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659" y="1071685"/>
            <a:ext cx="7588928" cy="5813152"/>
          </a:xfrm>
          <a:prstGeom prst="rect">
            <a:avLst/>
          </a:prstGeom>
          <a:noFill/>
          <a:ln>
            <a:noFill/>
          </a:ln>
        </p:spPr>
      </p:pic>
      <p:sp>
        <p:nvSpPr>
          <p:cNvPr id="58" name="スライド番号プレースホルダー 3">
            <a:extLst>
              <a:ext uri="{FF2B5EF4-FFF2-40B4-BE49-F238E27FC236}">
                <a16:creationId xmlns:a16="http://schemas.microsoft.com/office/drawing/2014/main" id="{7AE426FB-9F60-4D25-A740-FB514EE307E5}"/>
              </a:ext>
            </a:extLst>
          </p:cNvPr>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Garamond" pitchFamily="18" charset="0"/>
                <a:ea typeface="ＭＳ Ｐゴシック" pitchFamily="50" charset="-128"/>
              </a:defRPr>
            </a:lvl1pPr>
            <a:lvl2pPr marL="742950" indent="-285750" eaLnBrk="0" hangingPunct="0">
              <a:defRPr kumimoji="1" sz="2400">
                <a:solidFill>
                  <a:schemeClr val="tx1"/>
                </a:solidFill>
                <a:latin typeface="Garamond" pitchFamily="18" charset="0"/>
                <a:ea typeface="ＭＳ Ｐゴシック" pitchFamily="50" charset="-128"/>
              </a:defRPr>
            </a:lvl2pPr>
            <a:lvl3pPr marL="1143000" indent="-228600" eaLnBrk="0" hangingPunct="0">
              <a:defRPr kumimoji="1" sz="2400">
                <a:solidFill>
                  <a:schemeClr val="tx1"/>
                </a:solidFill>
                <a:latin typeface="Garamond" pitchFamily="18" charset="0"/>
                <a:ea typeface="ＭＳ Ｐゴシック" pitchFamily="50" charset="-128"/>
              </a:defRPr>
            </a:lvl3pPr>
            <a:lvl4pPr marL="1600200" indent="-228600" eaLnBrk="0" hangingPunct="0">
              <a:defRPr kumimoji="1" sz="2400">
                <a:solidFill>
                  <a:schemeClr val="tx1"/>
                </a:solidFill>
                <a:latin typeface="Garamond" pitchFamily="18" charset="0"/>
                <a:ea typeface="ＭＳ Ｐゴシック" pitchFamily="50" charset="-128"/>
              </a:defRPr>
            </a:lvl4pPr>
            <a:lvl5pPr marL="2057400" indent="-228600" eaLnBrk="0" hangingPunct="0">
              <a:defRPr kumimoji="1" sz="24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9pPr>
          </a:lstStyle>
          <a:p>
            <a:pPr algn="r" eaLnBrk="1" hangingPunct="1"/>
            <a:fld id="{9D858312-4E3C-4268-94B3-6063FFE24E5C}" type="slidenum">
              <a:rPr lang="en-US" altLang="ja-JP" sz="2000">
                <a:latin typeface="Arial Unicode MS" pitchFamily="50" charset="-128"/>
                <a:ea typeface="Arial Unicode MS" pitchFamily="50" charset="-128"/>
                <a:cs typeface="Arial Unicode MS" pitchFamily="50" charset="-128"/>
              </a:rPr>
              <a:pPr algn="r" eaLnBrk="1" hangingPunct="1"/>
              <a:t>3</a:t>
            </a:fld>
            <a:endParaRPr lang="en-US" altLang="ja-JP" sz="2000" dirty="0">
              <a:latin typeface="Arial Unicode MS" pitchFamily="50" charset="-128"/>
              <a:ea typeface="Arial Unicode MS" pitchFamily="50" charset="-128"/>
              <a:cs typeface="Arial Unicode MS" pitchFamily="50" charset="-128"/>
            </a:endParaRPr>
          </a:p>
        </p:txBody>
      </p:sp>
      <p:sp>
        <p:nvSpPr>
          <p:cNvPr id="3" name="テキスト ボックス 2">
            <a:extLst>
              <a:ext uri="{FF2B5EF4-FFF2-40B4-BE49-F238E27FC236}">
                <a16:creationId xmlns:a16="http://schemas.microsoft.com/office/drawing/2014/main" id="{2B09CEA1-12DC-4802-AB23-96D254D26899}"/>
              </a:ext>
            </a:extLst>
          </p:cNvPr>
          <p:cNvSpPr txBox="1"/>
          <p:nvPr/>
        </p:nvSpPr>
        <p:spPr>
          <a:xfrm>
            <a:off x="3447163" y="1386313"/>
            <a:ext cx="1368152" cy="288147"/>
          </a:xfrm>
          <a:prstGeom prst="rect">
            <a:avLst/>
          </a:prstGeom>
          <a:solidFill>
            <a:schemeClr val="bg1"/>
          </a:solidFill>
          <a:ln w="12700">
            <a:solidFill>
              <a:schemeClr val="tx1"/>
            </a:solidFill>
          </a:ln>
        </p:spPr>
        <p:txBody>
          <a:bodyPr wrap="square" lIns="36000" tIns="36000" rIns="36000" bIns="36000" rtlCol="0">
            <a:spAutoFit/>
          </a:bodyPr>
          <a:lstStyle/>
          <a:p>
            <a:r>
              <a:rPr lang="ja-JP" altLang="en-US" sz="1400" dirty="0">
                <a:latin typeface="HGPｺﾞｼｯｸE" panose="020B0900000000000000" pitchFamily="50" charset="-128"/>
                <a:ea typeface="HGPｺﾞｼｯｸE" panose="020B0900000000000000" pitchFamily="50" charset="-128"/>
              </a:rPr>
              <a:t>府民活動の拠点</a:t>
            </a:r>
            <a:endParaRPr kumimoji="1" lang="ja-JP" altLang="en-US" sz="1400" dirty="0">
              <a:latin typeface="HGPｺﾞｼｯｸE" panose="020B0900000000000000" pitchFamily="50" charset="-128"/>
              <a:ea typeface="HGPｺﾞｼｯｸE" panose="020B0900000000000000" pitchFamily="50" charset="-128"/>
            </a:endParaRPr>
          </a:p>
        </p:txBody>
      </p:sp>
      <p:sp>
        <p:nvSpPr>
          <p:cNvPr id="60" name="テキスト ボックス 59">
            <a:extLst>
              <a:ext uri="{FF2B5EF4-FFF2-40B4-BE49-F238E27FC236}">
                <a16:creationId xmlns:a16="http://schemas.microsoft.com/office/drawing/2014/main" id="{A8D8A525-E85B-4076-86DE-4B684A7E9219}"/>
              </a:ext>
            </a:extLst>
          </p:cNvPr>
          <p:cNvSpPr txBox="1"/>
          <p:nvPr/>
        </p:nvSpPr>
        <p:spPr>
          <a:xfrm>
            <a:off x="6096967" y="4829438"/>
            <a:ext cx="1580728" cy="503590"/>
          </a:xfrm>
          <a:prstGeom prst="rect">
            <a:avLst/>
          </a:prstGeom>
          <a:solidFill>
            <a:schemeClr val="bg1"/>
          </a:solidFill>
          <a:ln w="12700">
            <a:solidFill>
              <a:schemeClr val="tx1"/>
            </a:solidFill>
          </a:ln>
        </p:spPr>
        <p:txBody>
          <a:bodyPr wrap="square" lIns="36000" tIns="36000" rIns="36000" bIns="36000" rtlCol="0">
            <a:spAutoFit/>
          </a:bodyPr>
          <a:lstStyle/>
          <a:p>
            <a:r>
              <a:rPr lang="ja-JP" altLang="en-US" sz="1400" dirty="0">
                <a:latin typeface="HGPｺﾞｼｯｸE" panose="020B0900000000000000" pitchFamily="50" charset="-128"/>
                <a:ea typeface="HGPｺﾞｼｯｸE" panose="020B0900000000000000" pitchFamily="50" charset="-128"/>
              </a:rPr>
              <a:t>公園の景観資源を巡る自然散策の場</a:t>
            </a:r>
            <a:endParaRPr kumimoji="1" lang="ja-JP" altLang="en-US" sz="1400" dirty="0">
              <a:latin typeface="HGPｺﾞｼｯｸE" panose="020B0900000000000000" pitchFamily="50" charset="-128"/>
              <a:ea typeface="HGPｺﾞｼｯｸE" panose="020B0900000000000000" pitchFamily="50" charset="-128"/>
            </a:endParaRPr>
          </a:p>
        </p:txBody>
      </p:sp>
      <p:sp>
        <p:nvSpPr>
          <p:cNvPr id="61" name="テキスト ボックス 60">
            <a:extLst>
              <a:ext uri="{FF2B5EF4-FFF2-40B4-BE49-F238E27FC236}">
                <a16:creationId xmlns:a16="http://schemas.microsoft.com/office/drawing/2014/main" id="{193934D0-943F-4AE5-A1A1-17E334B12391}"/>
              </a:ext>
            </a:extLst>
          </p:cNvPr>
          <p:cNvSpPr txBox="1"/>
          <p:nvPr/>
        </p:nvSpPr>
        <p:spPr>
          <a:xfrm>
            <a:off x="1075711" y="4497633"/>
            <a:ext cx="1251651" cy="503590"/>
          </a:xfrm>
          <a:prstGeom prst="rect">
            <a:avLst/>
          </a:prstGeom>
          <a:solidFill>
            <a:schemeClr val="bg1"/>
          </a:solidFill>
          <a:ln w="12700">
            <a:solidFill>
              <a:schemeClr val="tx1"/>
            </a:solidFill>
          </a:ln>
        </p:spPr>
        <p:txBody>
          <a:bodyPr wrap="square" lIns="36000" tIns="36000" rIns="36000" bIns="36000" rtlCol="0">
            <a:spAutoFit/>
          </a:bodyPr>
          <a:lstStyle/>
          <a:p>
            <a:r>
              <a:rPr lang="ja-JP" altLang="en-US" sz="1400" dirty="0">
                <a:latin typeface="HGPｺﾞｼｯｸE" panose="020B0900000000000000" pitchFamily="50" charset="-128"/>
                <a:ea typeface="HGPｺﾞｼｯｸE" panose="020B0900000000000000" pitchFamily="50" charset="-128"/>
              </a:rPr>
              <a:t>自然学習や環境学習の場</a:t>
            </a:r>
            <a:endParaRPr kumimoji="1" lang="ja-JP" altLang="en-US" sz="1400" dirty="0">
              <a:latin typeface="HGPｺﾞｼｯｸE" panose="020B0900000000000000" pitchFamily="50" charset="-128"/>
              <a:ea typeface="HGPｺﾞｼｯｸE" panose="020B0900000000000000" pitchFamily="50" charset="-128"/>
            </a:endParaRPr>
          </a:p>
        </p:txBody>
      </p:sp>
      <p:pic>
        <p:nvPicPr>
          <p:cNvPr id="7" name="図 6">
            <a:extLst>
              <a:ext uri="{FF2B5EF4-FFF2-40B4-BE49-F238E27FC236}">
                <a16:creationId xmlns:a16="http://schemas.microsoft.com/office/drawing/2014/main" id="{E67047DD-7E41-477F-AE0A-C2A09B90F0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9457" y="2650659"/>
            <a:ext cx="1219202" cy="1405131"/>
          </a:xfrm>
          <a:prstGeom prst="rect">
            <a:avLst/>
          </a:prstGeom>
        </p:spPr>
      </p:pic>
      <p:sp>
        <p:nvSpPr>
          <p:cNvPr id="8" name="正方形/長方形 7">
            <a:extLst>
              <a:ext uri="{FF2B5EF4-FFF2-40B4-BE49-F238E27FC236}">
                <a16:creationId xmlns:a16="http://schemas.microsoft.com/office/drawing/2014/main" id="{F9C69A72-006F-4B59-AADB-CB0E9B23B8BF}"/>
              </a:ext>
            </a:extLst>
          </p:cNvPr>
          <p:cNvSpPr/>
          <p:nvPr/>
        </p:nvSpPr>
        <p:spPr>
          <a:xfrm>
            <a:off x="1000813" y="6093296"/>
            <a:ext cx="464767" cy="201638"/>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947F28C6-A64C-4F8C-947D-B52C6E14D3EE}"/>
              </a:ext>
            </a:extLst>
          </p:cNvPr>
          <p:cNvSpPr txBox="1"/>
          <p:nvPr/>
        </p:nvSpPr>
        <p:spPr>
          <a:xfrm>
            <a:off x="1233196" y="6056460"/>
            <a:ext cx="1944216" cy="253916"/>
          </a:xfrm>
          <a:prstGeom prst="rect">
            <a:avLst/>
          </a:prstGeom>
          <a:noFill/>
          <a:ln w="12700">
            <a:noFill/>
          </a:ln>
        </p:spPr>
        <p:txBody>
          <a:bodyPr wrap="square" rtlCol="0">
            <a:spAutoFit/>
          </a:bodyPr>
          <a:lstStyle/>
          <a:p>
            <a:pPr algn="ctr"/>
            <a:r>
              <a:rPr kumimoji="1" lang="ja-JP" altLang="en-US" sz="1050" dirty="0">
                <a:latin typeface="ＭＳ ゴシック" panose="020B0609070205080204" pitchFamily="49" charset="-128"/>
                <a:ea typeface="ＭＳ ゴシック" panose="020B0609070205080204" pitchFamily="49" charset="-128"/>
              </a:rPr>
              <a:t>開設済み面積：</a:t>
            </a:r>
            <a:r>
              <a:rPr kumimoji="1" lang="en-US" altLang="ja-JP" sz="1050" dirty="0">
                <a:latin typeface="ＭＳ ゴシック" panose="020B0609070205080204" pitchFamily="49" charset="-128"/>
                <a:ea typeface="ＭＳ ゴシック" panose="020B0609070205080204" pitchFamily="49" charset="-128"/>
              </a:rPr>
              <a:t>14.9ha</a:t>
            </a:r>
            <a:endParaRPr kumimoji="1" lang="ja-JP" altLang="en-US" sz="1050" dirty="0">
              <a:latin typeface="ＭＳ ゴシック" panose="020B0609070205080204" pitchFamily="49" charset="-128"/>
              <a:ea typeface="ＭＳ ゴシック" panose="020B0609070205080204" pitchFamily="49" charset="-128"/>
            </a:endParaRPr>
          </a:p>
        </p:txBody>
      </p:sp>
      <p:grpSp>
        <p:nvGrpSpPr>
          <p:cNvPr id="13" name="グループ化 12">
            <a:extLst>
              <a:ext uri="{FF2B5EF4-FFF2-40B4-BE49-F238E27FC236}">
                <a16:creationId xmlns:a16="http://schemas.microsoft.com/office/drawing/2014/main" id="{16695069-C0D7-44A2-93A1-9EDDE1635E0E}"/>
              </a:ext>
            </a:extLst>
          </p:cNvPr>
          <p:cNvGrpSpPr/>
          <p:nvPr/>
        </p:nvGrpSpPr>
        <p:grpSpPr>
          <a:xfrm>
            <a:off x="6228167" y="5391920"/>
            <a:ext cx="1564465" cy="325534"/>
            <a:chOff x="-1528969" y="2801536"/>
            <a:chExt cx="1564465" cy="325534"/>
          </a:xfrm>
        </p:grpSpPr>
        <p:sp>
          <p:nvSpPr>
            <p:cNvPr id="1159" name="正方形/長方形 1158">
              <a:extLst>
                <a:ext uri="{FF2B5EF4-FFF2-40B4-BE49-F238E27FC236}">
                  <a16:creationId xmlns:a16="http://schemas.microsoft.com/office/drawing/2014/main" id="{B8E6AA3B-F7F3-4686-818E-DE1476C9337E}"/>
                </a:ext>
              </a:extLst>
            </p:cNvPr>
            <p:cNvSpPr/>
            <p:nvPr/>
          </p:nvSpPr>
          <p:spPr>
            <a:xfrm>
              <a:off x="-1415010" y="2993408"/>
              <a:ext cx="232922" cy="665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0" name="正方形/長方形 1159">
              <a:extLst>
                <a:ext uri="{FF2B5EF4-FFF2-40B4-BE49-F238E27FC236}">
                  <a16:creationId xmlns:a16="http://schemas.microsoft.com/office/drawing/2014/main" id="{DC4BC6EB-BE04-49AB-A41C-FB26CA90E1AE}"/>
                </a:ext>
              </a:extLst>
            </p:cNvPr>
            <p:cNvSpPr/>
            <p:nvPr/>
          </p:nvSpPr>
          <p:spPr>
            <a:xfrm>
              <a:off x="-1182088" y="3060564"/>
              <a:ext cx="232922" cy="665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1" name="正方形/長方形 1160">
              <a:extLst>
                <a:ext uri="{FF2B5EF4-FFF2-40B4-BE49-F238E27FC236}">
                  <a16:creationId xmlns:a16="http://schemas.microsoft.com/office/drawing/2014/main" id="{17854ABE-3B25-4F73-B070-B86545021A8B}"/>
                </a:ext>
              </a:extLst>
            </p:cNvPr>
            <p:cNvSpPr/>
            <p:nvPr/>
          </p:nvSpPr>
          <p:spPr>
            <a:xfrm>
              <a:off x="-949166" y="2993408"/>
              <a:ext cx="730279" cy="665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4F201D44-63E8-482B-AF7D-20A656453060}"/>
                </a:ext>
              </a:extLst>
            </p:cNvPr>
            <p:cNvSpPr txBox="1"/>
            <p:nvPr/>
          </p:nvSpPr>
          <p:spPr>
            <a:xfrm>
              <a:off x="-1528969" y="2801536"/>
              <a:ext cx="216024" cy="184666"/>
            </a:xfrm>
            <a:prstGeom prst="rect">
              <a:avLst/>
            </a:prstGeom>
            <a:noFill/>
            <a:ln w="12700">
              <a:noFill/>
            </a:ln>
          </p:spPr>
          <p:txBody>
            <a:bodyPr wrap="square" lIns="0" tIns="0" rIns="0" bIns="0" rtlCol="0">
              <a:spAutoFit/>
            </a:bodyPr>
            <a:lstStyle/>
            <a:p>
              <a:pPr algn="ctr"/>
              <a:r>
                <a:rPr kumimoji="1" lang="en-US" altLang="ja-JP" sz="1200" dirty="0">
                  <a:latin typeface="HGPｺﾞｼｯｸE" panose="020B0900000000000000" pitchFamily="50" charset="-128"/>
                  <a:ea typeface="HGPｺﾞｼｯｸE" panose="020B0900000000000000" pitchFamily="50" charset="-128"/>
                </a:rPr>
                <a:t>0</a:t>
              </a:r>
            </a:p>
          </p:txBody>
        </p:sp>
        <p:sp>
          <p:nvSpPr>
            <p:cNvPr id="1162" name="テキスト ボックス 1161">
              <a:extLst>
                <a:ext uri="{FF2B5EF4-FFF2-40B4-BE49-F238E27FC236}">
                  <a16:creationId xmlns:a16="http://schemas.microsoft.com/office/drawing/2014/main" id="{E0FCB392-DC25-4FAF-BCAA-0CC09598FEAB}"/>
                </a:ext>
              </a:extLst>
            </p:cNvPr>
            <p:cNvSpPr txBox="1"/>
            <p:nvPr/>
          </p:nvSpPr>
          <p:spPr>
            <a:xfrm>
              <a:off x="-468560" y="2801536"/>
              <a:ext cx="504056" cy="184666"/>
            </a:xfrm>
            <a:prstGeom prst="rect">
              <a:avLst/>
            </a:prstGeom>
            <a:noFill/>
            <a:ln w="12700">
              <a:noFill/>
            </a:ln>
          </p:spPr>
          <p:txBody>
            <a:bodyPr wrap="square" lIns="0" tIns="0" rIns="0" bIns="0" rtlCol="0">
              <a:spAutoFit/>
            </a:bodyPr>
            <a:lstStyle/>
            <a:p>
              <a:pPr algn="ctr"/>
              <a:r>
                <a:rPr kumimoji="1" lang="en-US" altLang="ja-JP" sz="1200" dirty="0">
                  <a:latin typeface="HGPｺﾞｼｯｸE" panose="020B0900000000000000" pitchFamily="50" charset="-128"/>
                  <a:ea typeface="HGPｺﾞｼｯｸE" panose="020B0900000000000000" pitchFamily="50" charset="-128"/>
                </a:rPr>
                <a:t>500m</a:t>
              </a:r>
            </a:p>
          </p:txBody>
        </p:sp>
        <p:sp>
          <p:nvSpPr>
            <p:cNvPr id="1163" name="テキスト ボックス 1162">
              <a:extLst>
                <a:ext uri="{FF2B5EF4-FFF2-40B4-BE49-F238E27FC236}">
                  <a16:creationId xmlns:a16="http://schemas.microsoft.com/office/drawing/2014/main" id="{37D7311C-BD6E-4275-9CF3-B8DF0E883A93}"/>
                </a:ext>
              </a:extLst>
            </p:cNvPr>
            <p:cNvSpPr txBox="1"/>
            <p:nvPr/>
          </p:nvSpPr>
          <p:spPr>
            <a:xfrm>
              <a:off x="-1320128" y="2801536"/>
              <a:ext cx="251176" cy="184666"/>
            </a:xfrm>
            <a:prstGeom prst="rect">
              <a:avLst/>
            </a:prstGeom>
            <a:noFill/>
            <a:ln w="12700">
              <a:noFill/>
            </a:ln>
          </p:spPr>
          <p:txBody>
            <a:bodyPr wrap="square" lIns="0" tIns="0" rIns="0" bIns="0" rtlCol="0">
              <a:spAutoFit/>
            </a:bodyPr>
            <a:lstStyle/>
            <a:p>
              <a:pPr algn="ctr"/>
              <a:r>
                <a:rPr kumimoji="1" lang="en-US" altLang="ja-JP" sz="1200" dirty="0">
                  <a:latin typeface="HGPｺﾞｼｯｸE" panose="020B0900000000000000" pitchFamily="50" charset="-128"/>
                  <a:ea typeface="HGPｺﾞｼｯｸE" panose="020B0900000000000000" pitchFamily="50" charset="-128"/>
                </a:rPr>
                <a:t>100</a:t>
              </a:r>
            </a:p>
          </p:txBody>
        </p:sp>
        <p:sp>
          <p:nvSpPr>
            <p:cNvPr id="1164" name="テキスト ボックス 1163">
              <a:extLst>
                <a:ext uri="{FF2B5EF4-FFF2-40B4-BE49-F238E27FC236}">
                  <a16:creationId xmlns:a16="http://schemas.microsoft.com/office/drawing/2014/main" id="{BD1B6E68-4BB6-433F-9E7A-106050AB52F1}"/>
                </a:ext>
              </a:extLst>
            </p:cNvPr>
            <p:cNvSpPr txBox="1"/>
            <p:nvPr/>
          </p:nvSpPr>
          <p:spPr>
            <a:xfrm>
              <a:off x="-1019932" y="2801536"/>
              <a:ext cx="251176" cy="184666"/>
            </a:xfrm>
            <a:prstGeom prst="rect">
              <a:avLst/>
            </a:prstGeom>
            <a:noFill/>
            <a:ln w="12700">
              <a:noFill/>
            </a:ln>
          </p:spPr>
          <p:txBody>
            <a:bodyPr wrap="square" lIns="0" tIns="0" rIns="0" bIns="0" rtlCol="0">
              <a:spAutoFit/>
            </a:bodyPr>
            <a:lstStyle/>
            <a:p>
              <a:pPr algn="ctr"/>
              <a:r>
                <a:rPr lang="en-US" altLang="ja-JP" sz="1200" dirty="0">
                  <a:latin typeface="HGPｺﾞｼｯｸE" panose="020B0900000000000000" pitchFamily="50" charset="-128"/>
                  <a:ea typeface="HGPｺﾞｼｯｸE" panose="020B0900000000000000" pitchFamily="50" charset="-128"/>
                </a:rPr>
                <a:t>2</a:t>
              </a:r>
              <a:r>
                <a:rPr kumimoji="1" lang="en-US" altLang="ja-JP" sz="1200" dirty="0">
                  <a:latin typeface="HGPｺﾞｼｯｸE" panose="020B0900000000000000" pitchFamily="50" charset="-128"/>
                  <a:ea typeface="HGPｺﾞｼｯｸE" panose="020B0900000000000000" pitchFamily="50" charset="-128"/>
                </a:rPr>
                <a:t>00</a:t>
              </a:r>
            </a:p>
          </p:txBody>
        </p:sp>
      </p:grpSp>
      <p:sp>
        <p:nvSpPr>
          <p:cNvPr id="17" name="楕円 16">
            <a:extLst>
              <a:ext uri="{FF2B5EF4-FFF2-40B4-BE49-F238E27FC236}">
                <a16:creationId xmlns:a16="http://schemas.microsoft.com/office/drawing/2014/main" id="{C3B05467-A401-4F9D-AA9A-08C0DD6F20BF}"/>
              </a:ext>
            </a:extLst>
          </p:cNvPr>
          <p:cNvSpPr/>
          <p:nvPr/>
        </p:nvSpPr>
        <p:spPr>
          <a:xfrm>
            <a:off x="7792900" y="5245747"/>
            <a:ext cx="432048" cy="43204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a:extLst>
              <a:ext uri="{FF2B5EF4-FFF2-40B4-BE49-F238E27FC236}">
                <a16:creationId xmlns:a16="http://schemas.microsoft.com/office/drawing/2014/main" id="{E8A6EE03-E4C4-42F0-9435-7D2DBAAB4068}"/>
              </a:ext>
            </a:extLst>
          </p:cNvPr>
          <p:cNvCxnSpPr>
            <a:cxnSpLocks/>
          </p:cNvCxnSpPr>
          <p:nvPr/>
        </p:nvCxnSpPr>
        <p:spPr>
          <a:xfrm>
            <a:off x="8008924" y="5241844"/>
            <a:ext cx="0" cy="219927"/>
          </a:xfrm>
          <a:prstGeom prst="line">
            <a:avLst/>
          </a:prstGeom>
          <a:ln w="28575"/>
        </p:spPr>
        <p:style>
          <a:lnRef idx="1">
            <a:schemeClr val="dk1"/>
          </a:lnRef>
          <a:fillRef idx="0">
            <a:schemeClr val="dk1"/>
          </a:fillRef>
          <a:effectRef idx="0">
            <a:schemeClr val="dk1"/>
          </a:effectRef>
          <a:fontRef idx="minor">
            <a:schemeClr val="tx1"/>
          </a:fontRef>
        </p:style>
      </p:cxnSp>
      <p:sp>
        <p:nvSpPr>
          <p:cNvPr id="1165" name="テキスト ボックス 1164">
            <a:extLst>
              <a:ext uri="{FF2B5EF4-FFF2-40B4-BE49-F238E27FC236}">
                <a16:creationId xmlns:a16="http://schemas.microsoft.com/office/drawing/2014/main" id="{BBEB072D-6759-42C5-8E93-4F47093AC1C4}"/>
              </a:ext>
            </a:extLst>
          </p:cNvPr>
          <p:cNvSpPr txBox="1"/>
          <p:nvPr/>
        </p:nvSpPr>
        <p:spPr>
          <a:xfrm>
            <a:off x="7883336" y="5057178"/>
            <a:ext cx="251176" cy="184666"/>
          </a:xfrm>
          <a:prstGeom prst="rect">
            <a:avLst/>
          </a:prstGeom>
          <a:noFill/>
          <a:ln w="12700">
            <a:noFill/>
          </a:ln>
        </p:spPr>
        <p:txBody>
          <a:bodyPr wrap="square" lIns="0" tIns="0" rIns="0" bIns="0" rtlCol="0">
            <a:spAutoFit/>
          </a:bodyPr>
          <a:lstStyle/>
          <a:p>
            <a:pPr algn="ctr"/>
            <a:r>
              <a:rPr lang="en-US" altLang="ja-JP" sz="1200" dirty="0">
                <a:latin typeface="HGPｺﾞｼｯｸE" panose="020B0900000000000000" pitchFamily="50" charset="-128"/>
                <a:ea typeface="HGPｺﾞｼｯｸE" panose="020B0900000000000000" pitchFamily="50" charset="-128"/>
              </a:rPr>
              <a:t>N</a:t>
            </a:r>
            <a:endParaRPr kumimoji="1" lang="en-US" altLang="ja-JP" sz="1200" dirty="0">
              <a:latin typeface="HGPｺﾞｼｯｸE" panose="020B0900000000000000" pitchFamily="50" charset="-128"/>
              <a:ea typeface="HGPｺﾞｼｯｸE" panose="020B0900000000000000" pitchFamily="50" charset="-128"/>
            </a:endParaRPr>
          </a:p>
        </p:txBody>
      </p:sp>
      <p:sp>
        <p:nvSpPr>
          <p:cNvPr id="24" name="正方形/長方形 23">
            <a:extLst>
              <a:ext uri="{FF2B5EF4-FFF2-40B4-BE49-F238E27FC236}">
                <a16:creationId xmlns:a16="http://schemas.microsoft.com/office/drawing/2014/main" id="{968F0EB7-B043-4AB1-8D82-E5AA6C43D57A}"/>
              </a:ext>
            </a:extLst>
          </p:cNvPr>
          <p:cNvSpPr/>
          <p:nvPr/>
        </p:nvSpPr>
        <p:spPr>
          <a:xfrm>
            <a:off x="104628" y="117023"/>
            <a:ext cx="8928991" cy="7606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DA8BA4A8-4FBA-4860-A352-02A52DE9DBD7}"/>
              </a:ext>
            </a:extLst>
          </p:cNvPr>
          <p:cNvSpPr txBox="1"/>
          <p:nvPr/>
        </p:nvSpPr>
        <p:spPr>
          <a:xfrm>
            <a:off x="251520" y="131730"/>
            <a:ext cx="4464496" cy="677108"/>
          </a:xfrm>
          <a:prstGeom prst="rect">
            <a:avLst/>
          </a:prstGeom>
          <a:noFill/>
          <a:ln w="12700">
            <a:noFill/>
          </a:ln>
        </p:spPr>
        <p:txBody>
          <a:bodyPr wrap="square" lIns="0" tIns="0" rIns="0" bIns="0" rtlCol="0">
            <a:spAutoFit/>
          </a:bodyPr>
          <a:lstStyle/>
          <a:p>
            <a:r>
              <a:rPr lang="ja-JP" altLang="en-US" sz="2400" dirty="0">
                <a:solidFill>
                  <a:schemeClr val="bg1"/>
                </a:solidFill>
                <a:latin typeface="HGPｺﾞｼｯｸE" panose="020B0900000000000000" pitchFamily="50" charset="-128"/>
                <a:ea typeface="HGPｺﾞｼｯｸE" panose="020B0900000000000000" pitchFamily="50" charset="-128"/>
              </a:rPr>
              <a:t>１．</a:t>
            </a:r>
            <a:r>
              <a:rPr lang="ja-JP" altLang="en-US" sz="2400" dirty="0" smtClean="0">
                <a:solidFill>
                  <a:schemeClr val="bg1"/>
                </a:solidFill>
                <a:latin typeface="HGPｺﾞｼｯｸE" panose="020B0900000000000000" pitchFamily="50" charset="-128"/>
                <a:ea typeface="HGPｺﾞｼｯｸE" panose="020B0900000000000000" pitchFamily="50" charset="-128"/>
              </a:rPr>
              <a:t>事業概要</a:t>
            </a:r>
            <a:endParaRPr lang="en-US" altLang="ja-JP" sz="2400" dirty="0">
              <a:solidFill>
                <a:schemeClr val="bg1"/>
              </a:solidFill>
              <a:latin typeface="HGPｺﾞｼｯｸE" panose="020B0900000000000000" pitchFamily="50" charset="-128"/>
              <a:ea typeface="HGPｺﾞｼｯｸE" panose="020B0900000000000000" pitchFamily="50" charset="-128"/>
            </a:endParaRPr>
          </a:p>
          <a:p>
            <a:r>
              <a:rPr lang="ja-JP" altLang="en-US" sz="2000" dirty="0">
                <a:solidFill>
                  <a:schemeClr val="bg1"/>
                </a:solidFill>
                <a:latin typeface="HGPｺﾞｼｯｸE" panose="020B0900000000000000" pitchFamily="50" charset="-128"/>
                <a:ea typeface="HGPｺﾞｼｯｸE" panose="020B0900000000000000" pitchFamily="50" charset="-128"/>
              </a:rPr>
              <a:t>（２）公園整備の概要</a:t>
            </a:r>
            <a:endParaRPr kumimoji="1" lang="ja-JP" altLang="en-US" sz="2000" dirty="0">
              <a:solidFill>
                <a:schemeClr val="bg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68393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Garamond" pitchFamily="18" charset="0"/>
                <a:ea typeface="ＭＳ Ｐゴシック" pitchFamily="50" charset="-128"/>
              </a:defRPr>
            </a:lvl1pPr>
            <a:lvl2pPr marL="742950" indent="-285750" eaLnBrk="0" hangingPunct="0">
              <a:defRPr kumimoji="1" sz="2400">
                <a:solidFill>
                  <a:schemeClr val="tx1"/>
                </a:solidFill>
                <a:latin typeface="Garamond" pitchFamily="18" charset="0"/>
                <a:ea typeface="ＭＳ Ｐゴシック" pitchFamily="50" charset="-128"/>
              </a:defRPr>
            </a:lvl2pPr>
            <a:lvl3pPr marL="1143000" indent="-228600" eaLnBrk="0" hangingPunct="0">
              <a:defRPr kumimoji="1" sz="2400">
                <a:solidFill>
                  <a:schemeClr val="tx1"/>
                </a:solidFill>
                <a:latin typeface="Garamond" pitchFamily="18" charset="0"/>
                <a:ea typeface="ＭＳ Ｐゴシック" pitchFamily="50" charset="-128"/>
              </a:defRPr>
            </a:lvl3pPr>
            <a:lvl4pPr marL="1600200" indent="-228600" eaLnBrk="0" hangingPunct="0">
              <a:defRPr kumimoji="1" sz="2400">
                <a:solidFill>
                  <a:schemeClr val="tx1"/>
                </a:solidFill>
                <a:latin typeface="Garamond" pitchFamily="18" charset="0"/>
                <a:ea typeface="ＭＳ Ｐゴシック" pitchFamily="50" charset="-128"/>
              </a:defRPr>
            </a:lvl4pPr>
            <a:lvl5pPr marL="2057400" indent="-228600" eaLnBrk="0" hangingPunct="0">
              <a:defRPr kumimoji="1" sz="24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9pPr>
          </a:lstStyle>
          <a:p>
            <a:pPr algn="r" eaLnBrk="1" hangingPunct="1"/>
            <a:fld id="{9D858312-4E3C-4268-94B3-6063FFE24E5C}" type="slidenum">
              <a:rPr lang="en-US" altLang="ja-JP" sz="2000">
                <a:latin typeface="Arial Unicode MS" pitchFamily="50" charset="-128"/>
                <a:ea typeface="Arial Unicode MS" pitchFamily="50" charset="-128"/>
                <a:cs typeface="Arial Unicode MS" pitchFamily="50" charset="-128"/>
              </a:rPr>
              <a:pPr algn="r" eaLnBrk="1" hangingPunct="1"/>
              <a:t>4</a:t>
            </a:fld>
            <a:endParaRPr lang="en-US" altLang="ja-JP" sz="2000" dirty="0">
              <a:latin typeface="Arial Unicode MS" pitchFamily="50" charset="-128"/>
              <a:ea typeface="Arial Unicode MS" pitchFamily="50" charset="-128"/>
              <a:cs typeface="Arial Unicode MS" pitchFamily="50" charset="-128"/>
            </a:endParaRPr>
          </a:p>
        </p:txBody>
      </p:sp>
      <p:sp>
        <p:nvSpPr>
          <p:cNvPr id="5" name="テキスト ボックス 4"/>
          <p:cNvSpPr txBox="1"/>
          <p:nvPr/>
        </p:nvSpPr>
        <p:spPr>
          <a:xfrm>
            <a:off x="251520" y="960301"/>
            <a:ext cx="3384376" cy="400110"/>
          </a:xfrm>
          <a:prstGeom prst="rect">
            <a:avLst/>
          </a:prstGeom>
          <a:noFill/>
        </p:spPr>
        <p:txBody>
          <a:bodyPr wrap="square" rtlCol="0">
            <a:spAutoFit/>
          </a:bodyPr>
          <a:lstStyle/>
          <a:p>
            <a:r>
              <a:rPr lang="ja-JP" altLang="en-US" sz="2000" b="1" dirty="0" smtClean="0">
                <a:solidFill>
                  <a:schemeClr val="accent1"/>
                </a:solidFill>
              </a:rPr>
              <a:t>▮</a:t>
            </a:r>
            <a:r>
              <a:rPr kumimoji="1" lang="ja-JP" altLang="en-US" sz="2000" b="1" dirty="0" smtClean="0"/>
              <a:t>事業費</a:t>
            </a:r>
            <a:endParaRPr kumimoji="1" lang="ja-JP" altLang="en-US" sz="2000" b="1" dirty="0"/>
          </a:p>
        </p:txBody>
      </p:sp>
      <p:graphicFrame>
        <p:nvGraphicFramePr>
          <p:cNvPr id="8" name="表 7">
            <a:extLst>
              <a:ext uri="{FF2B5EF4-FFF2-40B4-BE49-F238E27FC236}">
                <a16:creationId xmlns:a16="http://schemas.microsoft.com/office/drawing/2014/main" id="{FC0528B8-2200-4F69-B9F3-98EDA46B3957}"/>
              </a:ext>
            </a:extLst>
          </p:cNvPr>
          <p:cNvGraphicFramePr>
            <a:graphicFrameLocks noGrp="1"/>
          </p:cNvGraphicFramePr>
          <p:nvPr/>
        </p:nvGraphicFramePr>
        <p:xfrm>
          <a:off x="104627" y="1396401"/>
          <a:ext cx="8928991" cy="4178648"/>
        </p:xfrm>
        <a:graphic>
          <a:graphicData uri="http://schemas.openxmlformats.org/drawingml/2006/table">
            <a:tbl>
              <a:tblPr firstRow="1" bandRow="1" bandCol="1">
                <a:tableStyleId>{5C22544A-7EE6-4342-B048-85BDC9FD1C3A}</a:tableStyleId>
              </a:tblPr>
              <a:tblGrid>
                <a:gridCol w="434923">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2880320">
                  <a:extLst>
                    <a:ext uri="{9D8B030D-6E8A-4147-A177-3AD203B41FA5}">
                      <a16:colId xmlns:a16="http://schemas.microsoft.com/office/drawing/2014/main" val="20002"/>
                    </a:ext>
                  </a:extLst>
                </a:gridCol>
                <a:gridCol w="3240360">
                  <a:extLst>
                    <a:ext uri="{9D8B030D-6E8A-4147-A177-3AD203B41FA5}">
                      <a16:colId xmlns:a16="http://schemas.microsoft.com/office/drawing/2014/main" val="20003"/>
                    </a:ext>
                  </a:extLst>
                </a:gridCol>
                <a:gridCol w="1293268">
                  <a:extLst>
                    <a:ext uri="{9D8B030D-6E8A-4147-A177-3AD203B41FA5}">
                      <a16:colId xmlns:a16="http://schemas.microsoft.com/office/drawing/2014/main" val="20004"/>
                    </a:ext>
                  </a:extLst>
                </a:gridCol>
              </a:tblGrid>
              <a:tr h="401222">
                <a:tc gridSpan="2">
                  <a:txBody>
                    <a:bodyPr/>
                    <a:lstStyle/>
                    <a:p>
                      <a:pPr algn="ct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kumimoji="1" lang="ja-JP" altLang="en-US" dirty="0"/>
                    </a:p>
                  </a:txBody>
                  <a:tcPr/>
                </a:tc>
                <a:tc>
                  <a:txBody>
                    <a:bodyPr/>
                    <a:lstStyle/>
                    <a:p>
                      <a:pPr algn="ctr"/>
                      <a:r>
                        <a:rPr kumimoji="1" lang="ja-JP" altLang="en-US" dirty="0">
                          <a:solidFill>
                            <a:schemeClr val="tx1"/>
                          </a:solidFill>
                        </a:rPr>
                        <a:t>平成</a:t>
                      </a:r>
                      <a:r>
                        <a:rPr kumimoji="1" lang="en-US" altLang="ja-JP" dirty="0">
                          <a:solidFill>
                            <a:schemeClr val="tx1"/>
                          </a:solidFill>
                        </a:rPr>
                        <a:t>18</a:t>
                      </a:r>
                      <a:r>
                        <a:rPr kumimoji="1" lang="ja-JP" altLang="en-US" dirty="0">
                          <a:solidFill>
                            <a:schemeClr val="tx1"/>
                          </a:solidFill>
                        </a:rPr>
                        <a:t>年～令和</a:t>
                      </a:r>
                      <a:r>
                        <a:rPr kumimoji="1" lang="en-US" altLang="ja-JP" dirty="0">
                          <a:solidFill>
                            <a:schemeClr val="tx1"/>
                          </a:solidFill>
                        </a:rPr>
                        <a:t>2</a:t>
                      </a:r>
                      <a:r>
                        <a:rPr kumimoji="1" lang="ja-JP" altLang="en-US" dirty="0">
                          <a:solidFill>
                            <a:schemeClr val="tx1"/>
                          </a:solidFill>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dirty="0">
                          <a:solidFill>
                            <a:schemeClr val="tx1"/>
                          </a:solidFill>
                        </a:rPr>
                        <a:t>令和</a:t>
                      </a:r>
                      <a:r>
                        <a:rPr kumimoji="1" lang="en-US" altLang="ja-JP" dirty="0">
                          <a:solidFill>
                            <a:schemeClr val="tx1"/>
                          </a:solidFill>
                        </a:rPr>
                        <a:t>2</a:t>
                      </a:r>
                      <a:r>
                        <a:rPr kumimoji="1" lang="ja-JP" altLang="en-US" dirty="0">
                          <a:solidFill>
                            <a:schemeClr val="tx1"/>
                          </a:solidFill>
                        </a:rPr>
                        <a:t>年～令和</a:t>
                      </a:r>
                      <a:r>
                        <a:rPr kumimoji="1" lang="en-US" altLang="ja-JP" dirty="0">
                          <a:solidFill>
                            <a:schemeClr val="tx1"/>
                          </a:solidFill>
                        </a:rPr>
                        <a:t>10</a:t>
                      </a:r>
                      <a:r>
                        <a:rPr kumimoji="1" lang="ja-JP" altLang="en-US" dirty="0">
                          <a:solidFill>
                            <a:schemeClr val="tx1"/>
                          </a:solidFill>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dirty="0">
                          <a:solidFill>
                            <a:schemeClr val="tx1"/>
                          </a:solidFill>
                        </a:rPr>
                        <a:t>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401222">
                <a:tc gridSpan="2">
                  <a:txBody>
                    <a:bodyPr/>
                    <a:lstStyle/>
                    <a:p>
                      <a:pPr lvl="0" algn="ctr"/>
                      <a:r>
                        <a:rPr kumimoji="1" lang="ja-JP" altLang="en-US" dirty="0"/>
                        <a:t>用地費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dirty="0"/>
                    </a:p>
                  </a:txBody>
                  <a:tcPr/>
                </a:tc>
                <a:tc>
                  <a:txBody>
                    <a:bodyPr/>
                    <a:lstStyle/>
                    <a:p>
                      <a:pPr lvl="0" algn="ctr"/>
                      <a:r>
                        <a:rPr kumimoji="1" lang="en-US" altLang="ja-JP" dirty="0"/>
                        <a:t>150.3</a:t>
                      </a:r>
                      <a:r>
                        <a:rPr kumimoji="1" lang="ja-JP" altLang="en-US" dirty="0"/>
                        <a:t>億円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r>
                        <a:rPr kumimoji="1" lang="en-US" altLang="ja-JP" dirty="0"/>
                        <a:t>150.3</a:t>
                      </a:r>
                      <a:r>
                        <a:rPr kumimoji="1" lang="ja-JP" altLang="en-US" dirty="0"/>
                        <a:t>億円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27605">
                <a:tc rowSpan="4">
                  <a:txBody>
                    <a:bodyPr/>
                    <a:lstStyle/>
                    <a:p>
                      <a:pPr lvl="0" algn="ctr"/>
                      <a:r>
                        <a:rPr kumimoji="1" lang="ja-JP" altLang="en-US" dirty="0"/>
                        <a:t>工事費</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r>
                        <a:rPr kumimoji="1" lang="ja-JP" altLang="en-US" dirty="0"/>
                        <a:t>中地区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r>
                        <a:rPr kumimoji="1" lang="en-US" altLang="ja-JP" dirty="0"/>
                        <a:t>12.7</a:t>
                      </a:r>
                      <a:r>
                        <a:rPr kumimoji="1" lang="ja-JP" altLang="en-US" dirty="0"/>
                        <a:t>億円</a:t>
                      </a:r>
                      <a:endParaRPr kumimoji="1" lang="en-US" altLang="ja-JP" dirty="0"/>
                    </a:p>
                    <a:p>
                      <a:pPr lvl="0" algn="l"/>
                      <a:r>
                        <a:rPr kumimoji="1" lang="ja-JP" altLang="en-US" dirty="0"/>
                        <a:t>・パークセンター</a:t>
                      </a:r>
                      <a:endParaRPr kumimoji="1" lang="en-US" altLang="ja-JP" dirty="0"/>
                    </a:p>
                    <a:p>
                      <a:pPr lvl="0" algn="l"/>
                      <a:r>
                        <a:rPr kumimoji="1" lang="ja-JP" altLang="en-US" dirty="0"/>
                        <a:t>・郷の館（休憩所）</a:t>
                      </a:r>
                      <a:endParaRPr kumimoji="1" lang="en-US" altLang="ja-JP" dirty="0"/>
                    </a:p>
                    <a:p>
                      <a:pPr lvl="0" algn="l"/>
                      <a:r>
                        <a:rPr kumimoji="1" lang="ja-JP" altLang="en-US" dirty="0"/>
                        <a:t>・安全対策（柵等）等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r>
                        <a:rPr kumimoji="1" lang="en-US" altLang="ja-JP" dirty="0"/>
                        <a:t>12.7</a:t>
                      </a:r>
                      <a:r>
                        <a:rPr kumimoji="1" lang="ja-JP" altLang="en-US" dirty="0"/>
                        <a:t>億円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92520">
                <a:tc vMerge="1">
                  <a:txBody>
                    <a:bodyPr/>
                    <a:lstStyle/>
                    <a:p>
                      <a:endParaRPr kumimoji="1" lang="ja-JP" altLang="en-US" dirty="0"/>
                    </a:p>
                  </a:txBody>
                  <a:tcPr/>
                </a:tc>
                <a:tc>
                  <a:txBody>
                    <a:bodyPr/>
                    <a:lstStyle/>
                    <a:p>
                      <a:pPr lvl="0" algn="ctr"/>
                      <a:r>
                        <a:rPr kumimoji="1" lang="ja-JP" altLang="en-US" dirty="0"/>
                        <a:t>東地区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r>
                        <a:rPr kumimoji="1" lang="en-US" altLang="ja-JP" dirty="0"/>
                        <a:t>5.1</a:t>
                      </a:r>
                      <a:r>
                        <a:rPr kumimoji="1" lang="ja-JP" altLang="en-US" dirty="0"/>
                        <a:t>億円</a:t>
                      </a:r>
                      <a:endParaRPr kumimoji="1" lang="en-US" altLang="ja-JP" dirty="0"/>
                    </a:p>
                    <a:p>
                      <a:pPr lvl="0" algn="l"/>
                      <a:r>
                        <a:rPr kumimoji="1" lang="ja-JP" altLang="en-US" dirty="0"/>
                        <a:t>・散策路、トイレ、多目的広場等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r>
                        <a:rPr kumimoji="1" lang="en-US" altLang="ja-JP" dirty="0"/>
                        <a:t>5.1</a:t>
                      </a:r>
                      <a:r>
                        <a:rPr kumimoji="1" lang="ja-JP" altLang="en-US" dirty="0"/>
                        <a:t>億円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92520">
                <a:tc vMerge="1">
                  <a:txBody>
                    <a:bodyPr/>
                    <a:lstStyle/>
                    <a:p>
                      <a:endParaRPr kumimoji="1" lang="ja-JP" altLang="en-US" dirty="0"/>
                    </a:p>
                  </a:txBody>
                  <a:tcPr/>
                </a:tc>
                <a:tc>
                  <a:txBody>
                    <a:bodyPr/>
                    <a:lstStyle/>
                    <a:p>
                      <a:pPr lvl="0" algn="ctr"/>
                      <a:r>
                        <a:rPr kumimoji="1" lang="ja-JP" altLang="en-US" dirty="0"/>
                        <a:t>西地区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r>
                        <a:rPr kumimoji="1" lang="en-US" altLang="ja-JP" dirty="0"/>
                        <a:t>6.9</a:t>
                      </a:r>
                      <a:r>
                        <a:rPr kumimoji="1" lang="ja-JP" altLang="en-US" dirty="0"/>
                        <a:t>億円</a:t>
                      </a:r>
                      <a:endParaRPr kumimoji="1" lang="en-US" altLang="ja-JP" dirty="0"/>
                    </a:p>
                    <a:p>
                      <a:pPr lvl="0" algn="l"/>
                      <a:r>
                        <a:rPr kumimoji="1" lang="ja-JP" altLang="en-US" dirty="0"/>
                        <a:t>・散策路、トイレ、多目的広場等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r>
                        <a:rPr kumimoji="1" lang="en-US" altLang="ja-JP" dirty="0"/>
                        <a:t>6.9</a:t>
                      </a:r>
                      <a:r>
                        <a:rPr kumimoji="1" lang="ja-JP" altLang="en-US" dirty="0"/>
                        <a:t>億円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01222">
                <a:tc vMerge="1">
                  <a:txBody>
                    <a:bodyPr/>
                    <a:lstStyle/>
                    <a:p>
                      <a:endParaRPr kumimoji="1" lang="ja-JP" altLang="en-US" dirty="0"/>
                    </a:p>
                  </a:txBody>
                  <a:tcPr/>
                </a:tc>
                <a:tc>
                  <a:txBody>
                    <a:bodyPr/>
                    <a:lstStyle/>
                    <a:p>
                      <a:pPr lvl="0" algn="ctr"/>
                      <a:r>
                        <a:rPr kumimoji="1" lang="ja-JP" altLang="en-US" dirty="0"/>
                        <a:t>小計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r>
                        <a:rPr kumimoji="1" lang="en-US" altLang="ja-JP" dirty="0"/>
                        <a:t>12.7</a:t>
                      </a:r>
                      <a:r>
                        <a:rPr kumimoji="1" lang="ja-JP" altLang="en-US" dirty="0"/>
                        <a:t>億円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r>
                        <a:rPr kumimoji="1" lang="en-US" altLang="ja-JP" dirty="0"/>
                        <a:t>12.0</a:t>
                      </a:r>
                      <a:r>
                        <a:rPr kumimoji="1" lang="ja-JP" altLang="en-US" dirty="0"/>
                        <a:t>億円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r>
                        <a:rPr kumimoji="1" lang="en-US" altLang="ja-JP" dirty="0"/>
                        <a:t>24.7</a:t>
                      </a:r>
                      <a:r>
                        <a:rPr kumimoji="1" lang="ja-JP" altLang="en-US" dirty="0"/>
                        <a:t>億円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01222">
                <a:tc gridSpan="2">
                  <a:txBody>
                    <a:bodyPr/>
                    <a:lstStyle/>
                    <a:p>
                      <a:pPr lvl="0" algn="ctr"/>
                      <a:r>
                        <a:rPr kumimoji="1" lang="ja-JP" altLang="en-US" dirty="0"/>
                        <a:t>合計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dirty="0"/>
                    </a:p>
                  </a:txBody>
                  <a:tcPr/>
                </a:tc>
                <a:tc>
                  <a:txBody>
                    <a:bodyPr/>
                    <a:lstStyle/>
                    <a:p>
                      <a:pPr lvl="0" algn="ctr"/>
                      <a:r>
                        <a:rPr kumimoji="1" lang="en-US" altLang="ja-JP" dirty="0"/>
                        <a:t>163.0</a:t>
                      </a:r>
                      <a:r>
                        <a:rPr kumimoji="1" lang="ja-JP" altLang="en-US" dirty="0"/>
                        <a:t>億円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r>
                        <a:rPr kumimoji="1" lang="en-US" altLang="ja-JP" dirty="0"/>
                        <a:t>12.0</a:t>
                      </a:r>
                      <a:r>
                        <a:rPr kumimoji="1" lang="ja-JP" altLang="en-US" dirty="0"/>
                        <a:t>億円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r>
                        <a:rPr kumimoji="1" lang="en-US" altLang="ja-JP" dirty="0"/>
                        <a:t>175.0</a:t>
                      </a:r>
                      <a:r>
                        <a:rPr kumimoji="1" lang="ja-JP" altLang="en-US" dirty="0"/>
                        <a:t>億円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7" name="正方形/長方形 6">
            <a:extLst>
              <a:ext uri="{FF2B5EF4-FFF2-40B4-BE49-F238E27FC236}">
                <a16:creationId xmlns:a16="http://schemas.microsoft.com/office/drawing/2014/main" id="{5E15D3FA-F3F8-4095-B782-6DD79EFD03E7}"/>
              </a:ext>
            </a:extLst>
          </p:cNvPr>
          <p:cNvSpPr/>
          <p:nvPr/>
        </p:nvSpPr>
        <p:spPr>
          <a:xfrm>
            <a:off x="104628" y="117023"/>
            <a:ext cx="8928991" cy="7606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FEBFB67-15B2-44FA-A89B-48A102772553}"/>
              </a:ext>
            </a:extLst>
          </p:cNvPr>
          <p:cNvSpPr txBox="1"/>
          <p:nvPr/>
        </p:nvSpPr>
        <p:spPr>
          <a:xfrm>
            <a:off x="251520" y="131730"/>
            <a:ext cx="4464496" cy="677108"/>
          </a:xfrm>
          <a:prstGeom prst="rect">
            <a:avLst/>
          </a:prstGeom>
          <a:noFill/>
          <a:ln w="12700">
            <a:noFill/>
          </a:ln>
        </p:spPr>
        <p:txBody>
          <a:bodyPr wrap="square" lIns="0" tIns="0" rIns="0" bIns="0" rtlCol="0">
            <a:spAutoFit/>
          </a:bodyPr>
          <a:lstStyle/>
          <a:p>
            <a:r>
              <a:rPr lang="ja-JP" altLang="en-US" sz="2400" dirty="0">
                <a:solidFill>
                  <a:schemeClr val="bg1"/>
                </a:solidFill>
                <a:latin typeface="HGPｺﾞｼｯｸE" panose="020B0900000000000000" pitchFamily="50" charset="-128"/>
                <a:ea typeface="HGPｺﾞｼｯｸE" panose="020B0900000000000000" pitchFamily="50" charset="-128"/>
              </a:rPr>
              <a:t>１．</a:t>
            </a:r>
            <a:r>
              <a:rPr lang="ja-JP" altLang="en-US" sz="2400" dirty="0" smtClean="0">
                <a:solidFill>
                  <a:schemeClr val="bg1"/>
                </a:solidFill>
                <a:latin typeface="HGPｺﾞｼｯｸE" panose="020B0900000000000000" pitchFamily="50" charset="-128"/>
                <a:ea typeface="HGPｺﾞｼｯｸE" panose="020B0900000000000000" pitchFamily="50" charset="-128"/>
              </a:rPr>
              <a:t>事業概要</a:t>
            </a:r>
            <a:endParaRPr lang="en-US" altLang="ja-JP" sz="2400" dirty="0">
              <a:solidFill>
                <a:schemeClr val="bg1"/>
              </a:solidFill>
              <a:latin typeface="HGPｺﾞｼｯｸE" panose="020B0900000000000000" pitchFamily="50" charset="-128"/>
              <a:ea typeface="HGPｺﾞｼｯｸE" panose="020B0900000000000000" pitchFamily="50" charset="-128"/>
            </a:endParaRPr>
          </a:p>
          <a:p>
            <a:r>
              <a:rPr lang="ja-JP" altLang="en-US" sz="2000" dirty="0">
                <a:solidFill>
                  <a:schemeClr val="bg1"/>
                </a:solidFill>
                <a:latin typeface="HGPｺﾞｼｯｸE" panose="020B0900000000000000" pitchFamily="50" charset="-128"/>
                <a:ea typeface="HGPｺﾞｼｯｸE" panose="020B0900000000000000" pitchFamily="50" charset="-128"/>
              </a:rPr>
              <a:t>（２）公園整備の概要</a:t>
            </a:r>
            <a:endParaRPr kumimoji="1" lang="ja-JP" altLang="en-US" sz="2000" dirty="0">
              <a:solidFill>
                <a:schemeClr val="bg1"/>
              </a:solidFill>
              <a:latin typeface="HGPｺﾞｼｯｸE" panose="020B0900000000000000" pitchFamily="50" charset="-128"/>
              <a:ea typeface="HGPｺﾞｼｯｸE" panose="020B0900000000000000" pitchFamily="50" charset="-128"/>
            </a:endParaRPr>
          </a:p>
        </p:txBody>
      </p:sp>
      <p:graphicFrame>
        <p:nvGraphicFramePr>
          <p:cNvPr id="13" name="表 12">
            <a:extLst>
              <a:ext uri="{FF2B5EF4-FFF2-40B4-BE49-F238E27FC236}">
                <a16:creationId xmlns:a16="http://schemas.microsoft.com/office/drawing/2014/main" id="{5C3E9C01-86EA-4777-BE79-C0EBFBDE699A}"/>
              </a:ext>
            </a:extLst>
          </p:cNvPr>
          <p:cNvGraphicFramePr>
            <a:graphicFrameLocks noGrp="1"/>
          </p:cNvGraphicFramePr>
          <p:nvPr>
            <p:extLst>
              <p:ext uri="{D42A27DB-BD31-4B8C-83A1-F6EECF244321}">
                <p14:modId xmlns:p14="http://schemas.microsoft.com/office/powerpoint/2010/main" val="344849724"/>
              </p:ext>
            </p:extLst>
          </p:nvPr>
        </p:nvGraphicFramePr>
        <p:xfrm>
          <a:off x="104627" y="5651531"/>
          <a:ext cx="7635725" cy="692520"/>
        </p:xfrm>
        <a:graphic>
          <a:graphicData uri="http://schemas.openxmlformats.org/drawingml/2006/table">
            <a:tbl>
              <a:tblPr firstRow="1" bandRow="1">
                <a:tableStyleId>{5C22544A-7EE6-4342-B048-85BDC9FD1C3A}</a:tableStyleId>
              </a:tblPr>
              <a:tblGrid>
                <a:gridCol w="1515045">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3240360">
                  <a:extLst>
                    <a:ext uri="{9D8B030D-6E8A-4147-A177-3AD203B41FA5}">
                      <a16:colId xmlns:a16="http://schemas.microsoft.com/office/drawing/2014/main" val="20002"/>
                    </a:ext>
                  </a:extLst>
                </a:gridCol>
              </a:tblGrid>
              <a:tr h="692520">
                <a:tc>
                  <a:txBody>
                    <a:bodyPr/>
                    <a:lstStyle/>
                    <a:p>
                      <a:pPr lvl="0" algn="ctr"/>
                      <a:r>
                        <a:rPr kumimoji="1" lang="ja-JP" altLang="en-US" b="0" dirty="0">
                          <a:solidFill>
                            <a:schemeClr val="tx1"/>
                          </a:solidFill>
                        </a:rPr>
                        <a:t>維持</a:t>
                      </a:r>
                      <a:r>
                        <a:rPr kumimoji="1" lang="ja-JP" altLang="en-US" b="0" dirty="0" smtClean="0">
                          <a:solidFill>
                            <a:schemeClr val="tx1"/>
                          </a:solidFill>
                        </a:rPr>
                        <a:t>管理費</a:t>
                      </a:r>
                      <a:endParaRPr kumimoji="1" lang="en-US" altLang="ja-JP" b="0" dirty="0" smtClean="0">
                        <a:solidFill>
                          <a:schemeClr val="tx1"/>
                        </a:solidFill>
                      </a:endParaRPr>
                    </a:p>
                    <a:p>
                      <a:pPr lvl="0" algn="ctr"/>
                      <a:r>
                        <a:rPr kumimoji="1" lang="en-US" altLang="ja-JP" b="0" dirty="0" smtClean="0">
                          <a:solidFill>
                            <a:schemeClr val="tx1"/>
                          </a:solidFill>
                        </a:rPr>
                        <a:t>(R3</a:t>
                      </a:r>
                      <a:r>
                        <a:rPr kumimoji="1" lang="ja-JP" altLang="en-US" b="0" dirty="0" smtClean="0">
                          <a:solidFill>
                            <a:schemeClr val="tx1"/>
                          </a:solidFill>
                        </a:rPr>
                        <a:t>実績</a:t>
                      </a:r>
                      <a:r>
                        <a:rPr kumimoji="1" lang="en-US" altLang="ja-JP" b="0" dirty="0" smtClean="0">
                          <a:solidFill>
                            <a:schemeClr val="tx1"/>
                          </a:solidFill>
                        </a:rPr>
                        <a:t>)</a:t>
                      </a:r>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0" dirty="0" smtClean="0">
                          <a:solidFill>
                            <a:schemeClr val="tx1"/>
                          </a:solidFill>
                        </a:rPr>
                        <a:t>5,000</a:t>
                      </a:r>
                      <a:r>
                        <a:rPr kumimoji="1" lang="ja-JP" altLang="en-US" b="0" dirty="0">
                          <a:solidFill>
                            <a:schemeClr val="tx1"/>
                          </a:solidFill>
                        </a:rPr>
                        <a:t>万円</a:t>
                      </a:r>
                      <a:r>
                        <a:rPr kumimoji="1" lang="en-US" altLang="ja-JP" b="0" dirty="0">
                          <a:solidFill>
                            <a:schemeClr val="tx1"/>
                          </a:solidFill>
                        </a:rPr>
                        <a:t>/</a:t>
                      </a:r>
                      <a:r>
                        <a:rPr kumimoji="1" lang="ja-JP" altLang="en-US" b="0" dirty="0">
                          <a:solidFill>
                            <a:schemeClr val="tx1"/>
                          </a:solidFill>
                        </a:rPr>
                        <a:t>年</a:t>
                      </a:r>
                      <a:endParaRPr kumimoji="1" lang="en-US" altLang="ja-JP"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smtClean="0">
                          <a:solidFill>
                            <a:schemeClr val="tx1"/>
                          </a:solidFill>
                        </a:rPr>
                        <a:t>　　　・</a:t>
                      </a:r>
                      <a:r>
                        <a:rPr kumimoji="1" lang="ja-JP" altLang="en-US" b="0" dirty="0">
                          <a:solidFill>
                            <a:schemeClr val="tx1"/>
                          </a:solidFill>
                        </a:rPr>
                        <a:t>草地環境</a:t>
                      </a:r>
                      <a:r>
                        <a:rPr kumimoji="1" lang="ja-JP" altLang="en-US" b="0" dirty="0" smtClean="0">
                          <a:solidFill>
                            <a:schemeClr val="tx1"/>
                          </a:solidFill>
                        </a:rPr>
                        <a:t>整備　　　　　</a:t>
                      </a:r>
                      <a:endParaRPr kumimoji="1" lang="en-US" altLang="ja-JP"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smtClean="0">
                          <a:solidFill>
                            <a:schemeClr val="tx1"/>
                          </a:solidFill>
                        </a:rPr>
                        <a:t>　　　・</a:t>
                      </a:r>
                      <a:r>
                        <a:rPr kumimoji="1" lang="ja-JP" altLang="en-US" b="0" dirty="0">
                          <a:solidFill>
                            <a:schemeClr val="tx1"/>
                          </a:solidFill>
                        </a:rPr>
                        <a:t>樹木管理</a:t>
                      </a:r>
                      <a:r>
                        <a:rPr kumimoji="1" lang="ja-JP" altLang="en-US" b="0" baseline="0" dirty="0">
                          <a:solidFill>
                            <a:schemeClr val="tx1"/>
                          </a:solidFill>
                        </a:rPr>
                        <a:t>     </a:t>
                      </a:r>
                      <a:r>
                        <a:rPr kumimoji="1" lang="ja-JP" altLang="en-US" b="0" baseline="0" dirty="0" smtClean="0">
                          <a:solidFill>
                            <a:schemeClr val="tx1"/>
                          </a:solidFill>
                        </a:rPr>
                        <a:t>　　　</a:t>
                      </a:r>
                      <a:r>
                        <a:rPr kumimoji="1" lang="ja-JP" altLang="en-US" b="0" dirty="0" smtClean="0">
                          <a:solidFill>
                            <a:schemeClr val="tx1"/>
                          </a:solidFill>
                        </a:rPr>
                        <a:t>等</a:t>
                      </a:r>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20856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Garamond" pitchFamily="18" charset="0"/>
                <a:ea typeface="ＭＳ Ｐゴシック" pitchFamily="50" charset="-128"/>
              </a:defRPr>
            </a:lvl1pPr>
            <a:lvl2pPr marL="742950" indent="-285750" eaLnBrk="0" hangingPunct="0">
              <a:defRPr kumimoji="1" sz="2400">
                <a:solidFill>
                  <a:schemeClr val="tx1"/>
                </a:solidFill>
                <a:latin typeface="Garamond" pitchFamily="18" charset="0"/>
                <a:ea typeface="ＭＳ Ｐゴシック" pitchFamily="50" charset="-128"/>
              </a:defRPr>
            </a:lvl2pPr>
            <a:lvl3pPr marL="1143000" indent="-228600" eaLnBrk="0" hangingPunct="0">
              <a:defRPr kumimoji="1" sz="2400">
                <a:solidFill>
                  <a:schemeClr val="tx1"/>
                </a:solidFill>
                <a:latin typeface="Garamond" pitchFamily="18" charset="0"/>
                <a:ea typeface="ＭＳ Ｐゴシック" pitchFamily="50" charset="-128"/>
              </a:defRPr>
            </a:lvl3pPr>
            <a:lvl4pPr marL="1600200" indent="-228600" eaLnBrk="0" hangingPunct="0">
              <a:defRPr kumimoji="1" sz="2400">
                <a:solidFill>
                  <a:schemeClr val="tx1"/>
                </a:solidFill>
                <a:latin typeface="Garamond" pitchFamily="18" charset="0"/>
                <a:ea typeface="ＭＳ Ｐゴシック" pitchFamily="50" charset="-128"/>
              </a:defRPr>
            </a:lvl4pPr>
            <a:lvl5pPr marL="2057400" indent="-228600" eaLnBrk="0" hangingPunct="0">
              <a:defRPr kumimoji="1" sz="24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9pPr>
          </a:lstStyle>
          <a:p>
            <a:pPr algn="r" eaLnBrk="1" hangingPunct="1"/>
            <a:fld id="{9D858312-4E3C-4268-94B3-6063FFE24E5C}" type="slidenum">
              <a:rPr lang="en-US" altLang="ja-JP" sz="2000">
                <a:latin typeface="Arial Unicode MS" pitchFamily="50" charset="-128"/>
                <a:ea typeface="Arial Unicode MS" pitchFamily="50" charset="-128"/>
                <a:cs typeface="Arial Unicode MS" pitchFamily="50" charset="-128"/>
              </a:rPr>
              <a:pPr algn="r" eaLnBrk="1" hangingPunct="1"/>
              <a:t>5</a:t>
            </a:fld>
            <a:endParaRPr lang="en-US" altLang="ja-JP" sz="2000" dirty="0">
              <a:latin typeface="Arial Unicode MS" pitchFamily="50" charset="-128"/>
              <a:ea typeface="Arial Unicode MS" pitchFamily="50" charset="-128"/>
              <a:cs typeface="Arial Unicode MS" pitchFamily="50" charset="-128"/>
            </a:endParaRPr>
          </a:p>
        </p:txBody>
      </p:sp>
      <p:sp>
        <p:nvSpPr>
          <p:cNvPr id="5" name="テキスト ボックス 4"/>
          <p:cNvSpPr txBox="1"/>
          <p:nvPr/>
        </p:nvSpPr>
        <p:spPr>
          <a:xfrm>
            <a:off x="251520" y="855850"/>
            <a:ext cx="5688632" cy="400110"/>
          </a:xfrm>
          <a:prstGeom prst="rect">
            <a:avLst/>
          </a:prstGeom>
          <a:noFill/>
        </p:spPr>
        <p:txBody>
          <a:bodyPr wrap="square" rtlCol="0">
            <a:spAutoFit/>
          </a:bodyPr>
          <a:lstStyle/>
          <a:p>
            <a:r>
              <a:rPr kumimoji="1" lang="ja-JP" altLang="en-US" sz="2000" b="1" dirty="0">
                <a:solidFill>
                  <a:schemeClr val="accent1"/>
                </a:solidFill>
              </a:rPr>
              <a:t>▮</a:t>
            </a:r>
            <a:r>
              <a:rPr kumimoji="1" lang="ja-JP" altLang="en-US" sz="2000" b="1" dirty="0"/>
              <a:t>開設済区域の概要（中地区）</a:t>
            </a:r>
          </a:p>
        </p:txBody>
      </p:sp>
      <p:sp>
        <p:nvSpPr>
          <p:cNvPr id="12" name="テキスト ボックス 11"/>
          <p:cNvSpPr txBox="1"/>
          <p:nvPr/>
        </p:nvSpPr>
        <p:spPr>
          <a:xfrm>
            <a:off x="677843" y="3707454"/>
            <a:ext cx="1607546" cy="338554"/>
          </a:xfrm>
          <a:prstGeom prst="rect">
            <a:avLst/>
          </a:prstGeom>
          <a:noFill/>
        </p:spPr>
        <p:txBody>
          <a:bodyPr wrap="square" rtlCol="0">
            <a:spAutoFit/>
          </a:bodyPr>
          <a:lstStyle/>
          <a:p>
            <a:pPr algn="just"/>
            <a:r>
              <a:rPr lang="ja-JP" altLang="en-US" sz="1600" b="1" dirty="0"/>
              <a:t>パークセンター</a:t>
            </a:r>
            <a:endParaRPr kumimoji="1" lang="ja-JP" altLang="en-US" sz="1600" b="1" dirty="0"/>
          </a:p>
        </p:txBody>
      </p:sp>
      <p:sp>
        <p:nvSpPr>
          <p:cNvPr id="13" name="テキスト ボックス 12"/>
          <p:cNvSpPr txBox="1"/>
          <p:nvPr/>
        </p:nvSpPr>
        <p:spPr>
          <a:xfrm>
            <a:off x="7763179" y="3701596"/>
            <a:ext cx="747848" cy="338554"/>
          </a:xfrm>
          <a:prstGeom prst="rect">
            <a:avLst/>
          </a:prstGeom>
          <a:noFill/>
        </p:spPr>
        <p:txBody>
          <a:bodyPr wrap="square" rtlCol="0">
            <a:spAutoFit/>
          </a:bodyPr>
          <a:lstStyle/>
          <a:p>
            <a:pPr algn="just"/>
            <a:r>
              <a:rPr lang="ja-JP" altLang="en-US" sz="1600" b="1" dirty="0"/>
              <a:t>園路</a:t>
            </a:r>
            <a:endParaRPr kumimoji="1" lang="ja-JP" altLang="en-US" sz="1600" b="1" dirty="0"/>
          </a:p>
        </p:txBody>
      </p:sp>
      <p:sp>
        <p:nvSpPr>
          <p:cNvPr id="14" name="テキスト ボックス 13"/>
          <p:cNvSpPr txBox="1"/>
          <p:nvPr/>
        </p:nvSpPr>
        <p:spPr>
          <a:xfrm>
            <a:off x="632973" y="6519534"/>
            <a:ext cx="1607546" cy="338554"/>
          </a:xfrm>
          <a:prstGeom prst="rect">
            <a:avLst/>
          </a:prstGeom>
          <a:noFill/>
        </p:spPr>
        <p:txBody>
          <a:bodyPr wrap="square" rtlCol="0">
            <a:spAutoFit/>
          </a:bodyPr>
          <a:lstStyle/>
          <a:p>
            <a:pPr algn="just"/>
            <a:r>
              <a:rPr lang="ja-JP" altLang="en-US" sz="1600" b="1" dirty="0"/>
              <a:t>郷の棚田</a:t>
            </a:r>
            <a:endParaRPr kumimoji="1" lang="ja-JP" altLang="en-US" sz="1600" b="1" dirty="0"/>
          </a:p>
        </p:txBody>
      </p:sp>
      <p:sp>
        <p:nvSpPr>
          <p:cNvPr id="15" name="テキスト ボックス 14"/>
          <p:cNvSpPr txBox="1"/>
          <p:nvPr/>
        </p:nvSpPr>
        <p:spPr>
          <a:xfrm>
            <a:off x="6673983" y="6494684"/>
            <a:ext cx="2128233" cy="338554"/>
          </a:xfrm>
          <a:prstGeom prst="rect">
            <a:avLst/>
          </a:prstGeom>
          <a:noFill/>
        </p:spPr>
        <p:txBody>
          <a:bodyPr wrap="square" rtlCol="0">
            <a:spAutoFit/>
          </a:bodyPr>
          <a:lstStyle/>
          <a:p>
            <a:pPr algn="ctr"/>
            <a:r>
              <a:rPr lang="ja-JP" altLang="en-US" sz="1600" b="1" dirty="0"/>
              <a:t>郷の館（休憩所）</a:t>
            </a:r>
            <a:endParaRPr kumimoji="1" lang="ja-JP" altLang="en-US" sz="1600" b="1" dirty="0"/>
          </a:p>
        </p:txBody>
      </p:sp>
      <p:sp>
        <p:nvSpPr>
          <p:cNvPr id="16" name="正方形/長方形 15">
            <a:extLst>
              <a:ext uri="{FF2B5EF4-FFF2-40B4-BE49-F238E27FC236}">
                <a16:creationId xmlns:a16="http://schemas.microsoft.com/office/drawing/2014/main" id="{780CAF3E-F009-4107-B774-C3A528FC7046}"/>
              </a:ext>
            </a:extLst>
          </p:cNvPr>
          <p:cNvSpPr/>
          <p:nvPr/>
        </p:nvSpPr>
        <p:spPr>
          <a:xfrm>
            <a:off x="104628" y="117023"/>
            <a:ext cx="8928991" cy="7606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AFF3AD20-32DB-4BBB-9FB5-DBAE597CAF81}"/>
              </a:ext>
            </a:extLst>
          </p:cNvPr>
          <p:cNvSpPr txBox="1"/>
          <p:nvPr/>
        </p:nvSpPr>
        <p:spPr>
          <a:xfrm>
            <a:off x="251520" y="131730"/>
            <a:ext cx="4464496" cy="677108"/>
          </a:xfrm>
          <a:prstGeom prst="rect">
            <a:avLst/>
          </a:prstGeom>
          <a:noFill/>
          <a:ln w="12700">
            <a:noFill/>
          </a:ln>
        </p:spPr>
        <p:txBody>
          <a:bodyPr wrap="square" lIns="0" tIns="0" rIns="0" bIns="0" rtlCol="0">
            <a:spAutoFit/>
          </a:bodyPr>
          <a:lstStyle/>
          <a:p>
            <a:r>
              <a:rPr lang="ja-JP" altLang="en-US" sz="2400" dirty="0">
                <a:solidFill>
                  <a:schemeClr val="bg1"/>
                </a:solidFill>
                <a:latin typeface="HGPｺﾞｼｯｸE" panose="020B0900000000000000" pitchFamily="50" charset="-128"/>
                <a:ea typeface="HGPｺﾞｼｯｸE" panose="020B0900000000000000" pitchFamily="50" charset="-128"/>
              </a:rPr>
              <a:t>１．事業の概要</a:t>
            </a:r>
            <a:endParaRPr lang="en-US" altLang="ja-JP" sz="2400" dirty="0">
              <a:solidFill>
                <a:schemeClr val="bg1"/>
              </a:solidFill>
              <a:latin typeface="HGPｺﾞｼｯｸE" panose="020B0900000000000000" pitchFamily="50" charset="-128"/>
              <a:ea typeface="HGPｺﾞｼｯｸE" panose="020B0900000000000000" pitchFamily="50" charset="-128"/>
            </a:endParaRPr>
          </a:p>
          <a:p>
            <a:r>
              <a:rPr lang="ja-JP" altLang="en-US" sz="2000" dirty="0">
                <a:solidFill>
                  <a:schemeClr val="bg1"/>
                </a:solidFill>
                <a:latin typeface="HGPｺﾞｼｯｸE" panose="020B0900000000000000" pitchFamily="50" charset="-128"/>
                <a:ea typeface="HGPｺﾞｼｯｸE" panose="020B0900000000000000" pitchFamily="50" charset="-128"/>
              </a:rPr>
              <a:t>（２）公園整備の概要</a:t>
            </a:r>
            <a:endParaRPr kumimoji="1" lang="ja-JP" altLang="en-US" sz="2000" dirty="0">
              <a:solidFill>
                <a:schemeClr val="bg1"/>
              </a:solidFill>
              <a:latin typeface="HGPｺﾞｼｯｸE" panose="020B0900000000000000" pitchFamily="50" charset="-128"/>
              <a:ea typeface="HGPｺﾞｼｯｸE" panose="020B0900000000000000" pitchFamily="50" charset="-128"/>
            </a:endParaRPr>
          </a:p>
        </p:txBody>
      </p:sp>
      <p:pic>
        <p:nvPicPr>
          <p:cNvPr id="21" name="図 20" descr="屋外, 建物, 道路, 記号 が含まれている画像&#10;&#10;自動的に生成された説明">
            <a:extLst>
              <a:ext uri="{FF2B5EF4-FFF2-40B4-BE49-F238E27FC236}">
                <a16:creationId xmlns:a16="http://schemas.microsoft.com/office/drawing/2014/main" id="{B2EA7DED-87D3-4CE8-8D85-3CB3101FA0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78" r="10303"/>
          <a:stretch/>
        </p:blipFill>
        <p:spPr>
          <a:xfrm>
            <a:off x="683568" y="1201581"/>
            <a:ext cx="3572439" cy="2511370"/>
          </a:xfrm>
          <a:prstGeom prst="rect">
            <a:avLst/>
          </a:prstGeom>
        </p:spPr>
      </p:pic>
      <p:pic>
        <p:nvPicPr>
          <p:cNvPr id="23" name="図 22">
            <a:extLst>
              <a:ext uri="{FF2B5EF4-FFF2-40B4-BE49-F238E27FC236}">
                <a16:creationId xmlns:a16="http://schemas.microsoft.com/office/drawing/2014/main" id="{0F41FB67-10E4-4BD5-900B-9A7F9181A6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23" r="13804"/>
          <a:stretch/>
        </p:blipFill>
        <p:spPr>
          <a:xfrm>
            <a:off x="4892489" y="3999982"/>
            <a:ext cx="3567943" cy="2512800"/>
          </a:xfrm>
          <a:prstGeom prst="rect">
            <a:avLst/>
          </a:prstGeom>
        </p:spPr>
      </p:pic>
      <p:pic>
        <p:nvPicPr>
          <p:cNvPr id="25" name="図 24">
            <a:extLst>
              <a:ext uri="{FF2B5EF4-FFF2-40B4-BE49-F238E27FC236}">
                <a16:creationId xmlns:a16="http://schemas.microsoft.com/office/drawing/2014/main" id="{22C4AFF0-69AB-48C5-873B-44B24C7A1B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6" t="4809" r="-276" b="1829"/>
          <a:stretch/>
        </p:blipFill>
        <p:spPr>
          <a:xfrm>
            <a:off x="684187" y="3993077"/>
            <a:ext cx="3571200" cy="2499798"/>
          </a:xfrm>
          <a:prstGeom prst="rect">
            <a:avLst/>
          </a:prstGeom>
        </p:spPr>
      </p:pic>
      <p:pic>
        <p:nvPicPr>
          <p:cNvPr id="28" name="図 27">
            <a:extLst>
              <a:ext uri="{FF2B5EF4-FFF2-40B4-BE49-F238E27FC236}">
                <a16:creationId xmlns:a16="http://schemas.microsoft.com/office/drawing/2014/main" id="{891D5B7B-79BE-4E4E-9C22-F10B5115CF53}"/>
              </a:ext>
            </a:extLst>
          </p:cNvPr>
          <p:cNvPicPr>
            <a:picLocks noChangeAspect="1"/>
          </p:cNvPicPr>
          <p:nvPr/>
        </p:nvPicPr>
        <p:blipFill rotWithShape="1">
          <a:blip r:embed="rId6"/>
          <a:srcRect t="5588" b="303"/>
          <a:stretch/>
        </p:blipFill>
        <p:spPr>
          <a:xfrm>
            <a:off x="4908410" y="1201580"/>
            <a:ext cx="3552022" cy="2507105"/>
          </a:xfrm>
          <a:prstGeom prst="rect">
            <a:avLst/>
          </a:prstGeom>
        </p:spPr>
      </p:pic>
    </p:spTree>
    <p:extLst>
      <p:ext uri="{BB962C8B-B14F-4D97-AF65-F5344CB8AC3E}">
        <p14:creationId xmlns:p14="http://schemas.microsoft.com/office/powerpoint/2010/main" val="1366219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95536" y="1269352"/>
            <a:ext cx="8638083" cy="215964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スライド番号プレースホルダー 3"/>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Garamond" pitchFamily="18" charset="0"/>
                <a:ea typeface="ＭＳ Ｐゴシック" pitchFamily="50" charset="-128"/>
              </a:defRPr>
            </a:lvl1pPr>
            <a:lvl2pPr marL="742950" indent="-285750" eaLnBrk="0" hangingPunct="0">
              <a:defRPr kumimoji="1" sz="2400">
                <a:solidFill>
                  <a:schemeClr val="tx1"/>
                </a:solidFill>
                <a:latin typeface="Garamond" pitchFamily="18" charset="0"/>
                <a:ea typeface="ＭＳ Ｐゴシック" pitchFamily="50" charset="-128"/>
              </a:defRPr>
            </a:lvl2pPr>
            <a:lvl3pPr marL="1143000" indent="-228600" eaLnBrk="0" hangingPunct="0">
              <a:defRPr kumimoji="1" sz="2400">
                <a:solidFill>
                  <a:schemeClr val="tx1"/>
                </a:solidFill>
                <a:latin typeface="Garamond" pitchFamily="18" charset="0"/>
                <a:ea typeface="ＭＳ Ｐゴシック" pitchFamily="50" charset="-128"/>
              </a:defRPr>
            </a:lvl3pPr>
            <a:lvl4pPr marL="1600200" indent="-228600" eaLnBrk="0" hangingPunct="0">
              <a:defRPr kumimoji="1" sz="2400">
                <a:solidFill>
                  <a:schemeClr val="tx1"/>
                </a:solidFill>
                <a:latin typeface="Garamond" pitchFamily="18" charset="0"/>
                <a:ea typeface="ＭＳ Ｐゴシック" pitchFamily="50" charset="-128"/>
              </a:defRPr>
            </a:lvl4pPr>
            <a:lvl5pPr marL="2057400" indent="-228600" eaLnBrk="0" hangingPunct="0">
              <a:defRPr kumimoji="1" sz="24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9pPr>
          </a:lstStyle>
          <a:p>
            <a:pPr algn="r" eaLnBrk="1" hangingPunct="1"/>
            <a:fld id="{9D858312-4E3C-4268-94B3-6063FFE24E5C}" type="slidenum">
              <a:rPr lang="en-US" altLang="ja-JP" sz="2000">
                <a:latin typeface="Arial Unicode MS" pitchFamily="50" charset="-128"/>
                <a:ea typeface="Arial Unicode MS" pitchFamily="50" charset="-128"/>
                <a:cs typeface="Arial Unicode MS" pitchFamily="50" charset="-128"/>
              </a:rPr>
              <a:pPr algn="r" eaLnBrk="1" hangingPunct="1"/>
              <a:t>6</a:t>
            </a:fld>
            <a:endParaRPr lang="en-US" altLang="ja-JP" sz="2000" dirty="0">
              <a:latin typeface="Arial Unicode MS" pitchFamily="50" charset="-128"/>
              <a:ea typeface="Arial Unicode MS" pitchFamily="50" charset="-128"/>
              <a:cs typeface="Arial Unicode MS" pitchFamily="50" charset="-128"/>
            </a:endParaRPr>
          </a:p>
        </p:txBody>
      </p:sp>
      <p:sp>
        <p:nvSpPr>
          <p:cNvPr id="15" name="テキスト ボックス 14"/>
          <p:cNvSpPr txBox="1"/>
          <p:nvPr/>
        </p:nvSpPr>
        <p:spPr>
          <a:xfrm>
            <a:off x="386870" y="1275061"/>
            <a:ext cx="8369625" cy="2190343"/>
          </a:xfrm>
          <a:prstGeom prst="rect">
            <a:avLst/>
          </a:prstGeom>
          <a:noFill/>
        </p:spPr>
        <p:txBody>
          <a:bodyPr wrap="square" rtlCol="0">
            <a:spAutoFit/>
          </a:bodyPr>
          <a:lstStyle/>
          <a:p>
            <a:pPr algn="just"/>
            <a:r>
              <a:rPr lang="ja-JP" altLang="en-US" sz="1600" b="1" dirty="0"/>
              <a:t>〇パーククラブ概要</a:t>
            </a:r>
            <a:endParaRPr lang="en-US" altLang="ja-JP" sz="1600" b="1" dirty="0"/>
          </a:p>
          <a:p>
            <a:pPr algn="just"/>
            <a:r>
              <a:rPr lang="ja-JP" altLang="en-US" sz="1600" dirty="0"/>
              <a:t>　公園ボランティア「泉佐野丘陵緑地パーククラブ」が「つくり続ける公園」を実現する大きな原動力となっている。　　（会員</a:t>
            </a:r>
            <a:r>
              <a:rPr lang="en-US" altLang="ja-JP" sz="1600" dirty="0" smtClean="0"/>
              <a:t>103</a:t>
            </a:r>
            <a:r>
              <a:rPr lang="ja-JP" altLang="en-US" sz="1600" dirty="0" smtClean="0"/>
              <a:t>名</a:t>
            </a:r>
            <a:r>
              <a:rPr lang="ja-JP" altLang="en-US" sz="1600" dirty="0"/>
              <a:t>）</a:t>
            </a:r>
            <a:r>
              <a:rPr lang="ja-JP" altLang="en-US" sz="1600" dirty="0" smtClean="0"/>
              <a:t>（</a:t>
            </a:r>
            <a:r>
              <a:rPr lang="en-US" altLang="ja-JP" sz="1600" dirty="0" smtClean="0"/>
              <a:t>R3</a:t>
            </a:r>
            <a:r>
              <a:rPr lang="ja-JP" altLang="en-US" sz="1600" dirty="0" smtClean="0"/>
              <a:t>年度</a:t>
            </a:r>
            <a:r>
              <a:rPr lang="ja-JP" altLang="en-US" sz="1600" dirty="0"/>
              <a:t>活動：約</a:t>
            </a:r>
            <a:r>
              <a:rPr lang="en-US" altLang="ja-JP" sz="1600" dirty="0" smtClean="0"/>
              <a:t>113</a:t>
            </a:r>
            <a:r>
              <a:rPr lang="ja-JP" altLang="en-US" sz="1600" dirty="0" smtClean="0"/>
              <a:t>日</a:t>
            </a:r>
            <a:r>
              <a:rPr lang="ja-JP" altLang="en-US" sz="1600" dirty="0"/>
              <a:t>）</a:t>
            </a:r>
            <a:endParaRPr lang="en-US" altLang="ja-JP" sz="1600" dirty="0"/>
          </a:p>
          <a:p>
            <a:pPr algn="just">
              <a:lnSpc>
                <a:spcPts val="1000"/>
              </a:lnSpc>
            </a:pPr>
            <a:endParaRPr lang="en-US" altLang="ja-JP" sz="1000" dirty="0"/>
          </a:p>
          <a:p>
            <a:pPr algn="just"/>
            <a:r>
              <a:rPr lang="ja-JP" altLang="en-US" sz="1600" b="1" dirty="0"/>
              <a:t>　</a:t>
            </a:r>
            <a:r>
              <a:rPr lang="en-US" altLang="ja-JP" sz="1600" b="1" dirty="0"/>
              <a:t>【</a:t>
            </a:r>
            <a:r>
              <a:rPr lang="ja-JP" altLang="en-US" sz="1600" b="1" dirty="0"/>
              <a:t>主な活動内容（６チームに分かれて活動中）</a:t>
            </a:r>
            <a:r>
              <a:rPr lang="en-US" altLang="ja-JP" sz="1600" b="1" dirty="0"/>
              <a:t>】</a:t>
            </a:r>
            <a:endParaRPr kumimoji="1" lang="en-US" altLang="ja-JP" sz="1600" b="1" dirty="0"/>
          </a:p>
          <a:p>
            <a:pPr algn="just"/>
            <a:r>
              <a:rPr lang="ja-JP" altLang="en-US" sz="1600" b="1" dirty="0"/>
              <a:t>　・公園整備</a:t>
            </a:r>
            <a:endParaRPr lang="en-US" altLang="ja-JP" sz="1600" b="1" dirty="0"/>
          </a:p>
          <a:p>
            <a:pPr algn="just"/>
            <a:r>
              <a:rPr kumimoji="1" lang="ja-JP" altLang="en-US" sz="1600" dirty="0"/>
              <a:t>　　</a:t>
            </a:r>
            <a:r>
              <a:rPr lang="ja-JP" altLang="en-US" sz="1600" dirty="0"/>
              <a:t>重機を極力使わず、府との協働で園路や階段等の整備を行う。</a:t>
            </a:r>
            <a:endParaRPr kumimoji="1" lang="en-US" altLang="ja-JP" sz="1600" dirty="0"/>
          </a:p>
          <a:p>
            <a:pPr algn="just"/>
            <a:r>
              <a:rPr lang="ja-JP" altLang="en-US" sz="1600" dirty="0"/>
              <a:t>　・</a:t>
            </a:r>
            <a:r>
              <a:rPr lang="ja-JP" altLang="en-US" sz="1600" b="1" dirty="0"/>
              <a:t>体験型プログラム</a:t>
            </a:r>
            <a:endParaRPr lang="en-US" altLang="ja-JP" sz="1600" b="1" dirty="0"/>
          </a:p>
          <a:p>
            <a:pPr algn="just"/>
            <a:r>
              <a:rPr kumimoji="1" lang="ja-JP" altLang="en-US" sz="1600" dirty="0"/>
              <a:t>　　来園者に対し、農体験や工作体験</a:t>
            </a:r>
            <a:r>
              <a:rPr lang="ja-JP" altLang="en-US" sz="1600" dirty="0"/>
              <a:t>等のプログラムを提供する。</a:t>
            </a:r>
            <a:endParaRPr lang="en-US" altLang="ja-JP" sz="1600" dirty="0"/>
          </a:p>
        </p:txBody>
      </p:sp>
      <p:pic>
        <p:nvPicPr>
          <p:cNvPr id="2" name="図 1"/>
          <p:cNvPicPr>
            <a:picLocks noChangeAspect="1"/>
          </p:cNvPicPr>
          <p:nvPr/>
        </p:nvPicPr>
        <p:blipFill>
          <a:blip r:embed="rId3"/>
          <a:stretch>
            <a:fillRect/>
          </a:stretch>
        </p:blipFill>
        <p:spPr>
          <a:xfrm>
            <a:off x="6490147" y="1867886"/>
            <a:ext cx="2212560" cy="1469278"/>
          </a:xfrm>
          <a:prstGeom prst="rect">
            <a:avLst/>
          </a:prstGeom>
        </p:spPr>
      </p:pic>
      <p:sp>
        <p:nvSpPr>
          <p:cNvPr id="16" name="テキスト ボックス 15">
            <a:extLst>
              <a:ext uri="{FF2B5EF4-FFF2-40B4-BE49-F238E27FC236}">
                <a16:creationId xmlns:a16="http://schemas.microsoft.com/office/drawing/2014/main" id="{B3311C78-C66B-44C1-AEDB-7DE0012B6AA0}"/>
              </a:ext>
            </a:extLst>
          </p:cNvPr>
          <p:cNvSpPr txBox="1"/>
          <p:nvPr/>
        </p:nvSpPr>
        <p:spPr>
          <a:xfrm>
            <a:off x="251520" y="919258"/>
            <a:ext cx="5184576" cy="400110"/>
          </a:xfrm>
          <a:prstGeom prst="rect">
            <a:avLst/>
          </a:prstGeom>
          <a:noFill/>
        </p:spPr>
        <p:txBody>
          <a:bodyPr wrap="square" rtlCol="0">
            <a:spAutoFit/>
          </a:bodyPr>
          <a:lstStyle/>
          <a:p>
            <a:r>
              <a:rPr lang="ja-JP" altLang="en-US" sz="2000" b="1" dirty="0">
                <a:solidFill>
                  <a:schemeClr val="accent1"/>
                </a:solidFill>
              </a:rPr>
              <a:t>▮</a:t>
            </a:r>
            <a:r>
              <a:rPr lang="ja-JP" altLang="en-US" sz="2000" b="1" dirty="0"/>
              <a:t>「泉佐野丘陵緑地パーククラブ」</a:t>
            </a:r>
            <a:endParaRPr kumimoji="1" lang="ja-JP" altLang="en-US" sz="2000" b="1" dirty="0"/>
          </a:p>
        </p:txBody>
      </p:sp>
      <p:sp>
        <p:nvSpPr>
          <p:cNvPr id="12" name="正方形/長方形 11">
            <a:extLst>
              <a:ext uri="{FF2B5EF4-FFF2-40B4-BE49-F238E27FC236}">
                <a16:creationId xmlns:a16="http://schemas.microsoft.com/office/drawing/2014/main" id="{8274809E-B533-4741-93F4-D9F260FC9015}"/>
              </a:ext>
            </a:extLst>
          </p:cNvPr>
          <p:cNvSpPr/>
          <p:nvPr/>
        </p:nvSpPr>
        <p:spPr>
          <a:xfrm>
            <a:off x="104628" y="117023"/>
            <a:ext cx="8928991" cy="7606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7FA79893-607D-4F85-83AA-1EBA5B192852}"/>
              </a:ext>
            </a:extLst>
          </p:cNvPr>
          <p:cNvSpPr txBox="1"/>
          <p:nvPr/>
        </p:nvSpPr>
        <p:spPr>
          <a:xfrm>
            <a:off x="251520" y="3579041"/>
            <a:ext cx="5184576" cy="400110"/>
          </a:xfrm>
          <a:prstGeom prst="rect">
            <a:avLst/>
          </a:prstGeom>
          <a:noFill/>
        </p:spPr>
        <p:txBody>
          <a:bodyPr wrap="square" rtlCol="0">
            <a:spAutoFit/>
          </a:bodyPr>
          <a:lstStyle/>
          <a:p>
            <a:r>
              <a:rPr lang="ja-JP" altLang="en-US" sz="2000" b="1" dirty="0">
                <a:solidFill>
                  <a:schemeClr val="accent1"/>
                </a:solidFill>
              </a:rPr>
              <a:t>▮</a:t>
            </a:r>
            <a:r>
              <a:rPr lang="ja-JP" altLang="en-US" sz="2000" b="1" dirty="0"/>
              <a:t>「公募プログラム、地元市の協力」</a:t>
            </a:r>
            <a:endParaRPr kumimoji="1" lang="ja-JP" altLang="en-US" sz="2000" b="1" dirty="0"/>
          </a:p>
        </p:txBody>
      </p:sp>
      <p:sp>
        <p:nvSpPr>
          <p:cNvPr id="24" name="テキスト ボックス 23">
            <a:extLst>
              <a:ext uri="{FF2B5EF4-FFF2-40B4-BE49-F238E27FC236}">
                <a16:creationId xmlns:a16="http://schemas.microsoft.com/office/drawing/2014/main" id="{78C17CCF-0B3D-4467-BECA-999B83D573EE}"/>
              </a:ext>
            </a:extLst>
          </p:cNvPr>
          <p:cNvSpPr txBox="1"/>
          <p:nvPr/>
        </p:nvSpPr>
        <p:spPr>
          <a:xfrm>
            <a:off x="420116" y="3998859"/>
            <a:ext cx="3816424" cy="2467342"/>
          </a:xfrm>
          <a:prstGeom prst="rect">
            <a:avLst/>
          </a:prstGeom>
          <a:noFill/>
          <a:ln>
            <a:noFill/>
          </a:ln>
        </p:spPr>
        <p:txBody>
          <a:bodyPr wrap="square" rtlCol="0">
            <a:spAutoFit/>
          </a:bodyPr>
          <a:lstStyle/>
          <a:p>
            <a:pPr algn="just"/>
            <a:r>
              <a:rPr lang="ja-JP" altLang="en-US" b="1" dirty="0"/>
              <a:t>〇公募プログラム</a:t>
            </a:r>
            <a:endParaRPr lang="en-US" altLang="ja-JP" b="1" dirty="0"/>
          </a:p>
          <a:p>
            <a:pPr algn="just"/>
            <a:r>
              <a:rPr lang="ja-JP" altLang="en-US" sz="1600" dirty="0"/>
              <a:t>　泉佐野丘陵緑地における活動を公募し、来園者へプログラムとして提供。</a:t>
            </a:r>
            <a:endParaRPr lang="en-US" altLang="ja-JP" sz="1600" dirty="0"/>
          </a:p>
          <a:p>
            <a:pPr algn="just">
              <a:lnSpc>
                <a:spcPts val="1000"/>
              </a:lnSpc>
            </a:pPr>
            <a:endParaRPr lang="en-US" altLang="ja-JP" sz="1000" dirty="0"/>
          </a:p>
          <a:p>
            <a:pPr algn="just"/>
            <a:r>
              <a:rPr lang="en-US" altLang="ja-JP" sz="1600" b="1" dirty="0"/>
              <a:t>【</a:t>
            </a:r>
            <a:r>
              <a:rPr lang="ja-JP" altLang="en-US" sz="1600" b="1" dirty="0"/>
              <a:t>プログラム例</a:t>
            </a:r>
            <a:r>
              <a:rPr lang="en-US" altLang="ja-JP" sz="1600" b="1" dirty="0"/>
              <a:t>】</a:t>
            </a:r>
          </a:p>
          <a:p>
            <a:pPr algn="just"/>
            <a:r>
              <a:rPr lang="ja-JP" altLang="en-US" sz="1600" dirty="0"/>
              <a:t>・人形を園内に設置する養成の森</a:t>
            </a:r>
            <a:endParaRPr lang="en-US" altLang="ja-JP" sz="1600" dirty="0"/>
          </a:p>
          <a:p>
            <a:pPr algn="just"/>
            <a:r>
              <a:rPr lang="ja-JP" altLang="en-US" sz="1600" dirty="0"/>
              <a:t>・ヨガ教室</a:t>
            </a:r>
            <a:endParaRPr lang="en-US" altLang="ja-JP" sz="1600" dirty="0"/>
          </a:p>
          <a:p>
            <a:pPr algn="just"/>
            <a:r>
              <a:rPr lang="ja-JP" altLang="en-US" sz="1600" dirty="0"/>
              <a:t>・地元産タオルを使ったクラフト</a:t>
            </a:r>
            <a:endParaRPr lang="en-US" altLang="ja-JP" sz="1600" dirty="0"/>
          </a:p>
          <a:p>
            <a:pPr algn="just"/>
            <a:r>
              <a:rPr lang="ja-JP" altLang="en-US" sz="1600" dirty="0"/>
              <a:t>・郷の棚田での植物栽培</a:t>
            </a:r>
            <a:endParaRPr lang="en-US" altLang="ja-JP" sz="1600" dirty="0"/>
          </a:p>
          <a:p>
            <a:pPr algn="just"/>
            <a:r>
              <a:rPr lang="ja-JP" altLang="en-US" sz="1600" dirty="0"/>
              <a:t>など</a:t>
            </a:r>
            <a:endParaRPr lang="en-US" altLang="ja-JP" sz="1600" dirty="0"/>
          </a:p>
        </p:txBody>
      </p:sp>
      <p:sp>
        <p:nvSpPr>
          <p:cNvPr id="25" name="テキスト ボックス 24">
            <a:extLst>
              <a:ext uri="{FF2B5EF4-FFF2-40B4-BE49-F238E27FC236}">
                <a16:creationId xmlns:a16="http://schemas.microsoft.com/office/drawing/2014/main" id="{4A6EB0D8-8195-449A-82FB-8329DF3CFF24}"/>
              </a:ext>
            </a:extLst>
          </p:cNvPr>
          <p:cNvSpPr txBox="1"/>
          <p:nvPr/>
        </p:nvSpPr>
        <p:spPr>
          <a:xfrm>
            <a:off x="4788024" y="3825240"/>
            <a:ext cx="3816424" cy="1677382"/>
          </a:xfrm>
          <a:prstGeom prst="rect">
            <a:avLst/>
          </a:prstGeom>
          <a:noFill/>
        </p:spPr>
        <p:txBody>
          <a:bodyPr wrap="square" rtlCol="0">
            <a:spAutoFit/>
          </a:bodyPr>
          <a:lstStyle/>
          <a:p>
            <a:pPr algn="just"/>
            <a:endParaRPr lang="en-US" altLang="ja-JP" sz="1050" b="1" dirty="0"/>
          </a:p>
          <a:p>
            <a:pPr algn="just"/>
            <a:r>
              <a:rPr lang="ja-JP" altLang="en-US" b="1" dirty="0"/>
              <a:t>○地元市の協力</a:t>
            </a:r>
            <a:endParaRPr lang="en-US" altLang="ja-JP" b="1" dirty="0"/>
          </a:p>
          <a:p>
            <a:pPr algn="just"/>
            <a:r>
              <a:rPr kumimoji="1" lang="ja-JP" altLang="en-US" sz="1600" b="1" dirty="0"/>
              <a:t>　</a:t>
            </a:r>
            <a:r>
              <a:rPr lang="ja-JP" altLang="en-US" sz="1600" dirty="0"/>
              <a:t>コミュニティバスの運行</a:t>
            </a:r>
            <a:endParaRPr lang="en-US" altLang="ja-JP" sz="1600" dirty="0"/>
          </a:p>
          <a:p>
            <a:pPr algn="just"/>
            <a:r>
              <a:rPr kumimoji="1" lang="ja-JP" altLang="en-US" sz="1600" dirty="0"/>
              <a:t>　（パークセンター前に停車）</a:t>
            </a:r>
            <a:endParaRPr kumimoji="1" lang="en-US" altLang="ja-JP" sz="1600" dirty="0"/>
          </a:p>
          <a:p>
            <a:pPr algn="just"/>
            <a:r>
              <a:rPr lang="ja-JP" altLang="en-US" sz="1600" dirty="0"/>
              <a:t>・いずみさのコミュニティバス　Ｈ</a:t>
            </a:r>
            <a:r>
              <a:rPr lang="en-US" altLang="ja-JP" sz="1600" dirty="0"/>
              <a:t>27</a:t>
            </a:r>
            <a:r>
              <a:rPr lang="ja-JP" altLang="en-US" sz="1600" dirty="0" err="1"/>
              <a:t>．</a:t>
            </a:r>
            <a:r>
              <a:rPr lang="en-US" altLang="ja-JP" sz="1600" dirty="0"/>
              <a:t>10</a:t>
            </a:r>
            <a:r>
              <a:rPr lang="ja-JP" altLang="en-US" sz="1600" dirty="0"/>
              <a:t>～</a:t>
            </a:r>
            <a:endParaRPr kumimoji="1" lang="en-US" altLang="ja-JP" sz="1600" dirty="0"/>
          </a:p>
          <a:p>
            <a:pPr algn="just"/>
            <a:r>
              <a:rPr lang="ja-JP" altLang="en-US" sz="1600" dirty="0"/>
              <a:t>・観光周遊バス　Ｈ</a:t>
            </a:r>
            <a:r>
              <a:rPr lang="en-US" altLang="ja-JP" sz="1600" dirty="0"/>
              <a:t>27</a:t>
            </a:r>
            <a:r>
              <a:rPr lang="ja-JP" altLang="en-US" sz="1600" dirty="0" err="1"/>
              <a:t>．</a:t>
            </a:r>
            <a:r>
              <a:rPr lang="en-US" altLang="ja-JP" sz="1600" dirty="0"/>
              <a:t>12</a:t>
            </a:r>
            <a:r>
              <a:rPr lang="ja-JP" altLang="en-US" sz="1600" dirty="0"/>
              <a:t>～</a:t>
            </a:r>
            <a:endParaRPr lang="en-US" altLang="ja-JP" sz="1600" dirty="0"/>
          </a:p>
          <a:p>
            <a:pPr algn="just"/>
            <a:endParaRPr lang="en-US" altLang="ja-JP" sz="1050" dirty="0"/>
          </a:p>
        </p:txBody>
      </p:sp>
      <p:pic>
        <p:nvPicPr>
          <p:cNvPr id="28" name="図 27">
            <a:extLst>
              <a:ext uri="{FF2B5EF4-FFF2-40B4-BE49-F238E27FC236}">
                <a16:creationId xmlns:a16="http://schemas.microsoft.com/office/drawing/2014/main" id="{28E77E67-CF8E-4B5D-8E64-0C88A57278FA}"/>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11776" t="8337" r="18210" b="-874"/>
          <a:stretch/>
        </p:blipFill>
        <p:spPr>
          <a:xfrm>
            <a:off x="3733700" y="5405164"/>
            <a:ext cx="1189741" cy="1048303"/>
          </a:xfrm>
          <a:prstGeom prst="rect">
            <a:avLst/>
          </a:prstGeom>
        </p:spPr>
      </p:pic>
      <p:pic>
        <p:nvPicPr>
          <p:cNvPr id="30" name="図 29">
            <a:extLst>
              <a:ext uri="{FF2B5EF4-FFF2-40B4-BE49-F238E27FC236}">
                <a16:creationId xmlns:a16="http://schemas.microsoft.com/office/drawing/2014/main" id="{102F4A5A-B4FC-4F5A-A4D2-5423E0FA664F}"/>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l="25598" t="14561" r="7581" b="8219"/>
          <a:stretch/>
        </p:blipFill>
        <p:spPr>
          <a:xfrm>
            <a:off x="5055562" y="5405163"/>
            <a:ext cx="1209494" cy="1048303"/>
          </a:xfrm>
          <a:prstGeom prst="rect">
            <a:avLst/>
          </a:prstGeom>
        </p:spPr>
      </p:pic>
      <p:pic>
        <p:nvPicPr>
          <p:cNvPr id="31" name="図 30">
            <a:extLst>
              <a:ext uri="{FF2B5EF4-FFF2-40B4-BE49-F238E27FC236}">
                <a16:creationId xmlns:a16="http://schemas.microsoft.com/office/drawing/2014/main" id="{E97296DD-8EBA-43D0-AAFA-59308DA6635D}"/>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t="1" r="14172" b="1823"/>
          <a:stretch/>
        </p:blipFill>
        <p:spPr>
          <a:xfrm>
            <a:off x="6397177" y="5405162"/>
            <a:ext cx="1221932" cy="1048304"/>
          </a:xfrm>
          <a:prstGeom prst="rect">
            <a:avLst/>
          </a:prstGeom>
        </p:spPr>
      </p:pic>
      <p:sp>
        <p:nvSpPr>
          <p:cNvPr id="32" name="正方形/長方形 31">
            <a:extLst>
              <a:ext uri="{FF2B5EF4-FFF2-40B4-BE49-F238E27FC236}">
                <a16:creationId xmlns:a16="http://schemas.microsoft.com/office/drawing/2014/main" id="{783D630F-4264-4E79-BED1-62C4A20CC168}"/>
              </a:ext>
            </a:extLst>
          </p:cNvPr>
          <p:cNvSpPr/>
          <p:nvPr/>
        </p:nvSpPr>
        <p:spPr>
          <a:xfrm>
            <a:off x="395536" y="3941508"/>
            <a:ext cx="8638083" cy="260383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4" name="図 33">
            <a:extLst>
              <a:ext uri="{FF2B5EF4-FFF2-40B4-BE49-F238E27FC236}">
                <a16:creationId xmlns:a16="http://schemas.microsoft.com/office/drawing/2014/main" id="{88450C64-FB6E-453F-B758-6DE1A5107A61}"/>
              </a:ext>
            </a:extLst>
          </p:cNvPr>
          <p:cNvPicPr>
            <a:picLocks noChangeAspect="1"/>
          </p:cNvPicPr>
          <p:nvPr/>
        </p:nvPicPr>
        <p:blipFill rotWithShape="1">
          <a:blip r:embed="rId7"/>
          <a:srcRect l="18051" t="1577" r="7869" b="2897"/>
          <a:stretch/>
        </p:blipFill>
        <p:spPr>
          <a:xfrm>
            <a:off x="7751229" y="5405163"/>
            <a:ext cx="1205209" cy="1048303"/>
          </a:xfrm>
          <a:prstGeom prst="rect">
            <a:avLst/>
          </a:prstGeom>
        </p:spPr>
      </p:pic>
      <p:sp>
        <p:nvSpPr>
          <p:cNvPr id="35" name="テキスト ボックス 34">
            <a:extLst>
              <a:ext uri="{FF2B5EF4-FFF2-40B4-BE49-F238E27FC236}">
                <a16:creationId xmlns:a16="http://schemas.microsoft.com/office/drawing/2014/main" id="{D9C30384-575A-4F08-872A-99A8B0DB9596}"/>
              </a:ext>
            </a:extLst>
          </p:cNvPr>
          <p:cNvSpPr txBox="1"/>
          <p:nvPr/>
        </p:nvSpPr>
        <p:spPr>
          <a:xfrm>
            <a:off x="251520" y="131730"/>
            <a:ext cx="7776864" cy="677108"/>
          </a:xfrm>
          <a:prstGeom prst="rect">
            <a:avLst/>
          </a:prstGeom>
          <a:noFill/>
          <a:ln w="12700">
            <a:noFill/>
          </a:ln>
        </p:spPr>
        <p:txBody>
          <a:bodyPr wrap="square" lIns="0" tIns="0" rIns="0" bIns="0" rtlCol="0">
            <a:spAutoFit/>
          </a:bodyPr>
          <a:lstStyle/>
          <a:p>
            <a:r>
              <a:rPr lang="ja-JP" altLang="en-US" sz="2400" dirty="0" smtClean="0">
                <a:solidFill>
                  <a:schemeClr val="bg1"/>
                </a:solidFill>
                <a:latin typeface="HGPｺﾞｼｯｸE" panose="020B0900000000000000" pitchFamily="50" charset="-128"/>
                <a:ea typeface="HGPｺﾞｼｯｸE" panose="020B0900000000000000" pitchFamily="50" charset="-128"/>
              </a:rPr>
              <a:t>２．事業</a:t>
            </a:r>
            <a:r>
              <a:rPr lang="ja-JP" altLang="en-US" sz="2400" dirty="0">
                <a:solidFill>
                  <a:schemeClr val="bg1"/>
                </a:solidFill>
                <a:latin typeface="HGPｺﾞｼｯｸE" panose="020B0900000000000000" pitchFamily="50" charset="-128"/>
                <a:ea typeface="HGPｺﾞｼｯｸE" panose="020B0900000000000000" pitchFamily="50" charset="-128"/>
              </a:rPr>
              <a:t>の必要性等に関する</a:t>
            </a:r>
            <a:r>
              <a:rPr lang="ja-JP" altLang="en-US" sz="2400" dirty="0" smtClean="0">
                <a:solidFill>
                  <a:schemeClr val="bg1"/>
                </a:solidFill>
                <a:latin typeface="HGPｺﾞｼｯｸE" panose="020B0900000000000000" pitchFamily="50" charset="-128"/>
                <a:ea typeface="HGPｺﾞｼｯｸE" panose="020B0900000000000000" pitchFamily="50" charset="-128"/>
              </a:rPr>
              <a:t>視点</a:t>
            </a:r>
            <a:endParaRPr lang="en-US" altLang="ja-JP" sz="2400" dirty="0" smtClean="0">
              <a:solidFill>
                <a:schemeClr val="bg1"/>
              </a:solidFill>
              <a:latin typeface="HGPｺﾞｼｯｸE" panose="020B0900000000000000" pitchFamily="50" charset="-128"/>
              <a:ea typeface="HGPｺﾞｼｯｸE" panose="020B0900000000000000" pitchFamily="50" charset="-128"/>
            </a:endParaRPr>
          </a:p>
          <a:p>
            <a:r>
              <a:rPr kumimoji="1" lang="en-US" altLang="ja-JP" sz="2000" dirty="0" smtClean="0">
                <a:solidFill>
                  <a:schemeClr val="bg1"/>
                </a:solidFill>
                <a:latin typeface="HGPｺﾞｼｯｸE" panose="020B0900000000000000" pitchFamily="50" charset="-128"/>
                <a:ea typeface="HGPｺﾞｼｯｸE" panose="020B0900000000000000" pitchFamily="50" charset="-128"/>
              </a:rPr>
              <a:t>(1)</a:t>
            </a:r>
            <a:r>
              <a:rPr kumimoji="1" lang="ja-JP" altLang="en-US" sz="2000" dirty="0" smtClean="0">
                <a:solidFill>
                  <a:schemeClr val="bg1"/>
                </a:solidFill>
                <a:latin typeface="HGPｺﾞｼｯｸE" panose="020B0900000000000000" pitchFamily="50" charset="-128"/>
                <a:ea typeface="HGPｺﾞｼｯｸE" panose="020B0900000000000000" pitchFamily="50" charset="-128"/>
              </a:rPr>
              <a:t>地元の協力体制等</a:t>
            </a:r>
            <a:endParaRPr kumimoji="1" lang="ja-JP" altLang="en-US" sz="2000" dirty="0">
              <a:solidFill>
                <a:schemeClr val="bg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753530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スライド番号プレースホルダー 3"/>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Garamond" pitchFamily="18" charset="0"/>
                <a:ea typeface="ＭＳ Ｐゴシック" pitchFamily="50" charset="-128"/>
              </a:defRPr>
            </a:lvl1pPr>
            <a:lvl2pPr marL="742950" indent="-285750" eaLnBrk="0" hangingPunct="0">
              <a:defRPr kumimoji="1" sz="2400">
                <a:solidFill>
                  <a:schemeClr val="tx1"/>
                </a:solidFill>
                <a:latin typeface="Garamond" pitchFamily="18" charset="0"/>
                <a:ea typeface="ＭＳ Ｐゴシック" pitchFamily="50" charset="-128"/>
              </a:defRPr>
            </a:lvl2pPr>
            <a:lvl3pPr marL="1143000" indent="-228600" eaLnBrk="0" hangingPunct="0">
              <a:defRPr kumimoji="1" sz="2400">
                <a:solidFill>
                  <a:schemeClr val="tx1"/>
                </a:solidFill>
                <a:latin typeface="Garamond" pitchFamily="18" charset="0"/>
                <a:ea typeface="ＭＳ Ｐゴシック" pitchFamily="50" charset="-128"/>
              </a:defRPr>
            </a:lvl3pPr>
            <a:lvl4pPr marL="1600200" indent="-228600" eaLnBrk="0" hangingPunct="0">
              <a:defRPr kumimoji="1" sz="2400">
                <a:solidFill>
                  <a:schemeClr val="tx1"/>
                </a:solidFill>
                <a:latin typeface="Garamond" pitchFamily="18" charset="0"/>
                <a:ea typeface="ＭＳ Ｐゴシック" pitchFamily="50" charset="-128"/>
              </a:defRPr>
            </a:lvl4pPr>
            <a:lvl5pPr marL="2057400" indent="-228600" eaLnBrk="0" hangingPunct="0">
              <a:defRPr kumimoji="1" sz="24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9pPr>
          </a:lstStyle>
          <a:p>
            <a:pPr algn="r" eaLnBrk="1" hangingPunct="1"/>
            <a:fld id="{9D858312-4E3C-4268-94B3-6063FFE24E5C}" type="slidenum">
              <a:rPr lang="en-US" altLang="ja-JP" sz="2000">
                <a:latin typeface="Arial Unicode MS" pitchFamily="50" charset="-128"/>
                <a:ea typeface="Arial Unicode MS" pitchFamily="50" charset="-128"/>
                <a:cs typeface="Arial Unicode MS" pitchFamily="50" charset="-128"/>
              </a:rPr>
              <a:pPr algn="r" eaLnBrk="1" hangingPunct="1"/>
              <a:t>7</a:t>
            </a:fld>
            <a:endParaRPr lang="en-US" altLang="ja-JP" sz="2000" dirty="0">
              <a:latin typeface="Arial Unicode MS" pitchFamily="50" charset="-128"/>
              <a:ea typeface="Arial Unicode MS" pitchFamily="50" charset="-128"/>
              <a:cs typeface="Arial Unicode MS" pitchFamily="50" charset="-128"/>
            </a:endParaRPr>
          </a:p>
        </p:txBody>
      </p:sp>
      <p:sp>
        <p:nvSpPr>
          <p:cNvPr id="37" name="正方形/長方形 36">
            <a:extLst>
              <a:ext uri="{FF2B5EF4-FFF2-40B4-BE49-F238E27FC236}">
                <a16:creationId xmlns:a16="http://schemas.microsoft.com/office/drawing/2014/main" id="{738A20DD-4423-4C2E-BBBC-9BCBD9909BE4}"/>
              </a:ext>
            </a:extLst>
          </p:cNvPr>
          <p:cNvSpPr/>
          <p:nvPr/>
        </p:nvSpPr>
        <p:spPr>
          <a:xfrm>
            <a:off x="104628" y="117023"/>
            <a:ext cx="8928991" cy="7606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B536F4FE-B799-466B-87A7-114868B66049}"/>
              </a:ext>
            </a:extLst>
          </p:cNvPr>
          <p:cNvSpPr txBox="1"/>
          <p:nvPr/>
        </p:nvSpPr>
        <p:spPr>
          <a:xfrm>
            <a:off x="251520" y="146725"/>
            <a:ext cx="5616624" cy="677108"/>
          </a:xfrm>
          <a:prstGeom prst="rect">
            <a:avLst/>
          </a:prstGeom>
          <a:noFill/>
          <a:ln w="12700">
            <a:noFill/>
          </a:ln>
        </p:spPr>
        <p:txBody>
          <a:bodyPr wrap="square" lIns="0" tIns="0" rIns="0" bIns="0" rtlCol="0">
            <a:spAutoFit/>
          </a:bodyPr>
          <a:lstStyle/>
          <a:p>
            <a:r>
              <a:rPr lang="ja-JP" altLang="en-US" sz="2400" dirty="0">
                <a:solidFill>
                  <a:schemeClr val="bg1"/>
                </a:solidFill>
                <a:latin typeface="HGPｺﾞｼｯｸE" panose="020B0900000000000000" pitchFamily="50" charset="-128"/>
                <a:ea typeface="HGPｺﾞｼｯｸE" panose="020B0900000000000000" pitchFamily="50" charset="-128"/>
              </a:rPr>
              <a:t>２．事業の必要性等に関する視点</a:t>
            </a:r>
            <a:endParaRPr lang="en-US" altLang="ja-JP" sz="2400" dirty="0">
              <a:solidFill>
                <a:schemeClr val="bg1"/>
              </a:solidFill>
              <a:latin typeface="HGPｺﾞｼｯｸE" panose="020B0900000000000000" pitchFamily="50" charset="-128"/>
              <a:ea typeface="HGPｺﾞｼｯｸE" panose="020B0900000000000000" pitchFamily="50" charset="-128"/>
            </a:endParaRPr>
          </a:p>
          <a:p>
            <a:r>
              <a:rPr lang="en-US" altLang="ja-JP" sz="2000" dirty="0" smtClean="0">
                <a:solidFill>
                  <a:schemeClr val="bg1"/>
                </a:solidFill>
                <a:latin typeface="HGPｺﾞｼｯｸE" panose="020B0900000000000000" pitchFamily="50" charset="-128"/>
                <a:ea typeface="HGPｺﾞｼｯｸE" panose="020B0900000000000000" pitchFamily="50" charset="-128"/>
              </a:rPr>
              <a:t>(2)</a:t>
            </a:r>
            <a:r>
              <a:rPr lang="ja-JP" altLang="en-US" sz="2000" dirty="0" smtClean="0">
                <a:solidFill>
                  <a:schemeClr val="bg1"/>
                </a:solidFill>
                <a:latin typeface="HGPｺﾞｼｯｸE" panose="020B0900000000000000" pitchFamily="50" charset="-128"/>
                <a:ea typeface="HGPｺﾞｼｯｸE" panose="020B0900000000000000" pitchFamily="50" charset="-128"/>
              </a:rPr>
              <a:t>事業をめぐる社会経済情勢等の変化</a:t>
            </a:r>
            <a:endParaRPr lang="ja-JP" altLang="en-US" sz="2000" dirty="0">
              <a:solidFill>
                <a:schemeClr val="bg1"/>
              </a:solidFill>
              <a:latin typeface="HGPｺﾞｼｯｸE" panose="020B0900000000000000" pitchFamily="50" charset="-128"/>
              <a:ea typeface="HGPｺﾞｼｯｸE" panose="020B0900000000000000" pitchFamily="50" charset="-128"/>
            </a:endParaRPr>
          </a:p>
        </p:txBody>
      </p:sp>
      <p:sp>
        <p:nvSpPr>
          <p:cNvPr id="9" name="テキスト ボックス 8">
            <a:extLst>
              <a:ext uri="{FF2B5EF4-FFF2-40B4-BE49-F238E27FC236}">
                <a16:creationId xmlns:a16="http://schemas.microsoft.com/office/drawing/2014/main" id="{B454444D-6AAC-4322-A55A-07D661D488D9}"/>
              </a:ext>
            </a:extLst>
          </p:cNvPr>
          <p:cNvSpPr txBox="1"/>
          <p:nvPr/>
        </p:nvSpPr>
        <p:spPr>
          <a:xfrm>
            <a:off x="251520" y="866542"/>
            <a:ext cx="7128792" cy="400110"/>
          </a:xfrm>
          <a:prstGeom prst="rect">
            <a:avLst/>
          </a:prstGeom>
          <a:noFill/>
        </p:spPr>
        <p:txBody>
          <a:bodyPr wrap="square" rtlCol="0">
            <a:spAutoFit/>
          </a:bodyPr>
          <a:lstStyle/>
          <a:p>
            <a:r>
              <a:rPr lang="ja-JP" altLang="en-US" sz="2000" b="1" dirty="0" smtClean="0">
                <a:solidFill>
                  <a:schemeClr val="accent1"/>
                </a:solidFill>
              </a:rPr>
              <a:t>▮</a:t>
            </a:r>
            <a:r>
              <a:rPr lang="ja-JP" altLang="en-US" sz="2000" b="1" dirty="0" smtClean="0"/>
              <a:t>状況</a:t>
            </a:r>
            <a:endParaRPr kumimoji="1" lang="ja-JP" altLang="en-US" sz="2000" b="1" dirty="0"/>
          </a:p>
        </p:txBody>
      </p:sp>
      <p:sp>
        <p:nvSpPr>
          <p:cNvPr id="13" name="タイトル 3">
            <a:extLst>
              <a:ext uri="{FF2B5EF4-FFF2-40B4-BE49-F238E27FC236}">
                <a16:creationId xmlns:a16="http://schemas.microsoft.com/office/drawing/2014/main" id="{613F3D6E-4B5C-4310-93CF-5DAACE2D1D8E}"/>
              </a:ext>
            </a:extLst>
          </p:cNvPr>
          <p:cNvSpPr txBox="1">
            <a:spLocks/>
          </p:cNvSpPr>
          <p:nvPr/>
        </p:nvSpPr>
        <p:spPr bwMode="auto">
          <a:xfrm>
            <a:off x="323529" y="1205204"/>
            <a:ext cx="8424935" cy="26558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ja-JP" altLang="en-US" sz="1600" kern="0" dirty="0">
                <a:solidFill>
                  <a:schemeClr val="tx1"/>
                </a:solidFill>
                <a:latin typeface="+mn-ea"/>
              </a:rPr>
              <a:t>・泉佐野市からの要望を踏まえ、府として、土地利用の促進、産業用地の確保、地域経済の振興といった観点を踏まえ、検討を行い、東・西地区については産業集積用地に変更し、中地区については、市に移管するという方針について、府・市で合意したところ。</a:t>
            </a:r>
            <a:endParaRPr lang="en-US" altLang="ja-JP" sz="1600" kern="0" dirty="0">
              <a:solidFill>
                <a:schemeClr val="tx1"/>
              </a:solidFill>
              <a:latin typeface="+mn-ea"/>
            </a:endParaRPr>
          </a:p>
          <a:p>
            <a:endParaRPr lang="ja-JP" altLang="en-US" sz="1600" kern="0" dirty="0">
              <a:solidFill>
                <a:schemeClr val="tx1"/>
              </a:solidFill>
              <a:latin typeface="+mn-ea"/>
            </a:endParaRPr>
          </a:p>
          <a:p>
            <a:r>
              <a:rPr lang="ja-JP" altLang="en-US" sz="1600" kern="0" dirty="0">
                <a:solidFill>
                  <a:schemeClr val="tx1"/>
                </a:solidFill>
                <a:latin typeface="+mn-ea"/>
              </a:rPr>
              <a:t>・その合意を踏まえ、既に、市において東地区の事業実施に向け、手続きを開始したところ。</a:t>
            </a:r>
            <a:endParaRPr lang="en-US" altLang="ja-JP" sz="1600" kern="0" dirty="0">
              <a:solidFill>
                <a:schemeClr val="tx1"/>
              </a:solidFill>
              <a:latin typeface="+mn-ea"/>
            </a:endParaRPr>
          </a:p>
          <a:p>
            <a:endParaRPr lang="ja-JP" altLang="en-US" sz="1600" kern="0" dirty="0">
              <a:solidFill>
                <a:schemeClr val="tx1"/>
              </a:solidFill>
              <a:latin typeface="+mn-ea"/>
            </a:endParaRPr>
          </a:p>
          <a:p>
            <a:r>
              <a:rPr lang="ja-JP" altLang="en-US" sz="1600" kern="0" dirty="0">
                <a:solidFill>
                  <a:schemeClr val="tx1"/>
                </a:solidFill>
                <a:latin typeface="+mn-ea"/>
              </a:rPr>
              <a:t>・中地区については、３地区の中核ゾーンとして整備され、概成している。市の意向である、「東、西地区の産業集積地区と併せて、一体的なまちづくりを進めたい」との意向を踏まえ、市営公園としての移管に向けて、協議調整を開始したところ。</a:t>
            </a:r>
          </a:p>
        </p:txBody>
      </p:sp>
      <p:pic>
        <p:nvPicPr>
          <p:cNvPr id="39" name="図 3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3863984"/>
            <a:ext cx="3862645" cy="2857614"/>
          </a:xfrm>
          <a:prstGeom prst="rect">
            <a:avLst/>
          </a:prstGeom>
          <a:noFill/>
          <a:ln w="3175">
            <a:solidFill>
              <a:schemeClr val="tx1"/>
            </a:solidFill>
          </a:ln>
        </p:spPr>
      </p:pic>
    </p:spTree>
    <p:extLst>
      <p:ext uri="{BB962C8B-B14F-4D97-AF65-F5344CB8AC3E}">
        <p14:creationId xmlns:p14="http://schemas.microsoft.com/office/powerpoint/2010/main" val="1637638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6548" y="836712"/>
            <a:ext cx="1035861" cy="348109"/>
          </a:xfrm>
          <a:prstGeom prst="rect">
            <a:avLst/>
          </a:prstGeom>
        </p:spPr>
        <p:txBody>
          <a:bodyPr wrap="none">
            <a:spAutoFit/>
          </a:bodyPr>
          <a:lstStyle/>
          <a:p>
            <a:pPr algn="just"/>
            <a:r>
              <a:rPr lang="ja-JP" altLang="ja-JP" sz="1662"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62" b="1" kern="100" dirty="0">
                <a:latin typeface="Meiryo UI" panose="020B0604030504040204" pitchFamily="50" charset="-128"/>
                <a:ea typeface="Meiryo UI" panose="020B0604030504040204" pitchFamily="50" charset="-128"/>
                <a:cs typeface="Times New Roman" panose="02020603050405020304" pitchFamily="18" charset="0"/>
              </a:rPr>
              <a:t>大阪府</a:t>
            </a:r>
            <a:r>
              <a:rPr lang="ja-JP" altLang="ja-JP" sz="1662" b="1" kern="100" dirty="0">
                <a:latin typeface="Meiryo UI" panose="020B0604030504040204" pitchFamily="50" charset="-128"/>
                <a:ea typeface="Meiryo UI" panose="020B0604030504040204" pitchFamily="50" charset="-128"/>
                <a:cs typeface="Times New Roman" panose="02020603050405020304" pitchFamily="18" charset="0"/>
              </a:rPr>
              <a:t>】</a:t>
            </a:r>
            <a:endParaRPr lang="ja-JP" altLang="ja-JP" sz="1662" kern="100" dirty="0">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5" name="直線コネクタ 4"/>
          <p:cNvCxnSpPr/>
          <p:nvPr/>
        </p:nvCxnSpPr>
        <p:spPr>
          <a:xfrm>
            <a:off x="4603821" y="868123"/>
            <a:ext cx="1" cy="5697315"/>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09249" y="1199939"/>
            <a:ext cx="8925889" cy="887422"/>
          </a:xfrm>
          <a:prstGeom prst="rect">
            <a:avLst/>
          </a:prstGeom>
          <a:solidFill>
            <a:schemeClr val="bg1"/>
          </a:solidFill>
          <a:ln w="6350">
            <a:solidFill>
              <a:prstClr val="black"/>
            </a:solidFill>
            <a:prstDash val="solid"/>
          </a:ln>
        </p:spPr>
        <p:txBody>
          <a:bodyPr wrap="square" rtlCol="0">
            <a:spAutoFit/>
          </a:bodyPr>
          <a:lstStyle/>
          <a:p>
            <a:pPr>
              <a:lnSpc>
                <a:spcPts val="1385"/>
              </a:lnSpc>
            </a:pPr>
            <a:r>
              <a:rPr lang="ja-JP" altLang="en-US" sz="1292" b="1" dirty="0">
                <a:ea typeface="HG丸ｺﾞｼｯｸM-PRO" panose="020F0600000000000000" pitchFamily="50" charset="-128"/>
              </a:rPr>
              <a:t>Ｓ</a:t>
            </a:r>
            <a:r>
              <a:rPr lang="en-US" altLang="ja-JP" sz="1292" b="1" dirty="0">
                <a:ea typeface="HG丸ｺﾞｼｯｸM-PRO" panose="020F0600000000000000" pitchFamily="50" charset="-128"/>
              </a:rPr>
              <a:t>62</a:t>
            </a:r>
            <a:r>
              <a:rPr lang="ja-JP" altLang="en-US" sz="1292" b="1" dirty="0">
                <a:ea typeface="HG丸ｺﾞｼｯｸM-PRO" panose="020F0600000000000000" pitchFamily="50" charset="-128"/>
              </a:rPr>
              <a:t>｜（株）泉佐野コスモポリス設立（府出資金</a:t>
            </a:r>
            <a:r>
              <a:rPr lang="en-US" altLang="ja-JP" sz="1292" b="1" dirty="0">
                <a:ea typeface="HG丸ｺﾞｼｯｸM-PRO" panose="020F0600000000000000" pitchFamily="50" charset="-128"/>
              </a:rPr>
              <a:t>1.6</a:t>
            </a:r>
            <a:r>
              <a:rPr lang="ja-JP" altLang="en-US" sz="1292" b="1" dirty="0">
                <a:ea typeface="HG丸ｺﾞｼｯｸM-PRO" panose="020F0600000000000000" pitchFamily="50" charset="-128"/>
              </a:rPr>
              <a:t>億円）</a:t>
            </a:r>
          </a:p>
          <a:p>
            <a:pPr>
              <a:lnSpc>
                <a:spcPts val="1385"/>
              </a:lnSpc>
            </a:pPr>
            <a:r>
              <a:rPr lang="ja-JP" altLang="en-US" sz="1662" dirty="0">
                <a:ea typeface="HG丸ｺﾞｼｯｸM-PRO" panose="020F0600000000000000" pitchFamily="50" charset="-128"/>
              </a:rPr>
              <a:t>       </a:t>
            </a:r>
            <a:r>
              <a:rPr lang="ja-JP" altLang="en-US" sz="1015" dirty="0">
                <a:ea typeface="HG丸ｺﾞｼｯｸM-PRO" panose="020F0600000000000000" pitchFamily="50" charset="-128"/>
              </a:rPr>
              <a:t>⇒経営破綻（</a:t>
            </a:r>
            <a:r>
              <a:rPr lang="en-US" altLang="ja-JP" sz="1015" dirty="0">
                <a:ea typeface="HG丸ｺﾞｼｯｸM-PRO" panose="020F0600000000000000" pitchFamily="50" charset="-128"/>
              </a:rPr>
              <a:t>H</a:t>
            </a:r>
            <a:r>
              <a:rPr lang="ja-JP" altLang="en-US" sz="1015" dirty="0">
                <a:ea typeface="HG丸ｺﾞｼｯｸM-PRO" panose="020F0600000000000000" pitchFamily="50" charset="-128"/>
              </a:rPr>
              <a:t>７）、府の貸付金放棄（</a:t>
            </a:r>
            <a:r>
              <a:rPr lang="en-US" altLang="ja-JP" sz="1015" dirty="0">
                <a:ea typeface="HG丸ｺﾞｼｯｸM-PRO" panose="020F0600000000000000" pitchFamily="50" charset="-128"/>
              </a:rPr>
              <a:t>H10</a:t>
            </a:r>
            <a:r>
              <a:rPr lang="ja-JP" altLang="en-US" sz="1015" dirty="0">
                <a:ea typeface="HG丸ｺﾞｼｯｸM-PRO" panose="020F0600000000000000" pitchFamily="50" charset="-128"/>
              </a:rPr>
              <a:t>　総額約</a:t>
            </a:r>
            <a:r>
              <a:rPr lang="en-US" altLang="ja-JP" sz="1015" dirty="0">
                <a:ea typeface="HG丸ｺﾞｼｯｸM-PRO" panose="020F0600000000000000" pitchFamily="50" charset="-128"/>
              </a:rPr>
              <a:t>99</a:t>
            </a:r>
            <a:r>
              <a:rPr lang="ja-JP" altLang="en-US" sz="1015" dirty="0">
                <a:ea typeface="HG丸ｺﾞｼｯｸM-PRO" panose="020F0600000000000000" pitchFamily="50" charset="-128"/>
              </a:rPr>
              <a:t>億</a:t>
            </a:r>
            <a:r>
              <a:rPr lang="en-US" altLang="ja-JP" sz="1015" dirty="0">
                <a:ea typeface="HG丸ｺﾞｼｯｸM-PRO" panose="020F0600000000000000" pitchFamily="50" charset="-128"/>
              </a:rPr>
              <a:t>5</a:t>
            </a:r>
            <a:r>
              <a:rPr lang="ja-JP" altLang="en-US" sz="1015" dirty="0">
                <a:ea typeface="HG丸ｺﾞｼｯｸM-PRO" panose="020F0600000000000000" pitchFamily="50" charset="-128"/>
              </a:rPr>
              <a:t>千万円）（銀行団　債権約</a:t>
            </a:r>
            <a:r>
              <a:rPr lang="en-US" altLang="ja-JP" sz="1015" dirty="0">
                <a:ea typeface="HG丸ｺﾞｼｯｸM-PRO" panose="020F0600000000000000" pitchFamily="50" charset="-128"/>
              </a:rPr>
              <a:t>607.35</a:t>
            </a:r>
            <a:r>
              <a:rPr lang="ja-JP" altLang="en-US" sz="1015" dirty="0">
                <a:ea typeface="HG丸ｺﾞｼｯｸM-PRO" panose="020F0600000000000000" pitchFamily="50" charset="-128"/>
              </a:rPr>
              <a:t>億円）</a:t>
            </a:r>
            <a:endParaRPr lang="en-US" altLang="ja-JP" sz="1015" dirty="0">
              <a:ea typeface="HG丸ｺﾞｼｯｸM-PRO" panose="020F0600000000000000" pitchFamily="50" charset="-128"/>
            </a:endParaRPr>
          </a:p>
          <a:p>
            <a:pPr>
              <a:lnSpc>
                <a:spcPts val="646"/>
              </a:lnSpc>
            </a:pPr>
            <a:endParaRPr lang="en-US" altLang="ja-JP" sz="462" dirty="0">
              <a:ea typeface="HG丸ｺﾞｼｯｸM-PRO" panose="020F0600000000000000" pitchFamily="50" charset="-128"/>
            </a:endParaRPr>
          </a:p>
          <a:p>
            <a:pPr>
              <a:lnSpc>
                <a:spcPts val="1385"/>
              </a:lnSpc>
            </a:pPr>
            <a:r>
              <a:rPr lang="ja-JP" altLang="en-US" sz="1292" b="1" dirty="0">
                <a:ea typeface="HG丸ｺﾞｼｯｸM-PRO" panose="020F0600000000000000" pitchFamily="50" charset="-128"/>
              </a:rPr>
              <a:t>Ｈ</a:t>
            </a:r>
            <a:r>
              <a:rPr lang="en-US" altLang="ja-JP" sz="1292" b="1" dirty="0">
                <a:ea typeface="HG丸ｺﾞｼｯｸM-PRO" panose="020F0600000000000000" pitchFamily="50" charset="-128"/>
              </a:rPr>
              <a:t>10</a:t>
            </a:r>
            <a:r>
              <a:rPr lang="ja-JP" altLang="en-US" sz="1292" b="1" dirty="0">
                <a:ea typeface="HG丸ｺﾞｼｯｸM-PRO" panose="020F0600000000000000" pitchFamily="50" charset="-128"/>
              </a:rPr>
              <a:t>｜民事調停に基づき、府市が（株）泉佐野コスモポリス所有地を買収</a:t>
            </a:r>
            <a:endParaRPr lang="en-US" altLang="ja-JP" sz="1292" b="1" dirty="0">
              <a:ea typeface="HG丸ｺﾞｼｯｸM-PRO" panose="020F0600000000000000" pitchFamily="50" charset="-128"/>
            </a:endParaRPr>
          </a:p>
          <a:p>
            <a:pPr>
              <a:lnSpc>
                <a:spcPts val="1385"/>
              </a:lnSpc>
            </a:pPr>
            <a:r>
              <a:rPr lang="ja-JP" altLang="en-US" sz="1292" dirty="0">
                <a:ea typeface="HG丸ｺﾞｼｯｸM-PRO" panose="020F0600000000000000" pitchFamily="50" charset="-128"/>
              </a:rPr>
              <a:t> 　   </a:t>
            </a:r>
            <a:r>
              <a:rPr lang="ja-JP" altLang="en-US" sz="1015" dirty="0">
                <a:ea typeface="HG丸ｺﾞｼｯｸM-PRO" panose="020F0600000000000000" pitchFamily="50" charset="-128"/>
              </a:rPr>
              <a:t>⇒土地開発公社資金を活用（府：</a:t>
            </a:r>
            <a:r>
              <a:rPr lang="en-US" altLang="ja-JP" sz="1015" dirty="0">
                <a:ea typeface="HG丸ｺﾞｼｯｸM-PRO" panose="020F0600000000000000" pitchFamily="50" charset="-128"/>
              </a:rPr>
              <a:t>76.5ha</a:t>
            </a:r>
            <a:r>
              <a:rPr lang="ja-JP" altLang="en-US" sz="1015" dirty="0">
                <a:ea typeface="HG丸ｺﾞｼｯｸM-PRO" panose="020F0600000000000000" pitchFamily="50" charset="-128"/>
              </a:rPr>
              <a:t>、約</a:t>
            </a:r>
            <a:r>
              <a:rPr lang="en-US" altLang="ja-JP" sz="1015" dirty="0">
                <a:ea typeface="HG丸ｺﾞｼｯｸM-PRO" panose="020F0600000000000000" pitchFamily="50" charset="-128"/>
              </a:rPr>
              <a:t>130.5</a:t>
            </a:r>
            <a:r>
              <a:rPr lang="ja-JP" altLang="en-US" sz="1015" dirty="0">
                <a:ea typeface="HG丸ｺﾞｼｯｸM-PRO" panose="020F0600000000000000" pitchFamily="50" charset="-128"/>
              </a:rPr>
              <a:t>億円、　市：</a:t>
            </a:r>
            <a:r>
              <a:rPr lang="en-US" altLang="ja-JP" sz="1015" dirty="0">
                <a:ea typeface="HG丸ｺﾞｼｯｸM-PRO" panose="020F0600000000000000" pitchFamily="50" charset="-128"/>
              </a:rPr>
              <a:t>8.8ha</a:t>
            </a:r>
            <a:r>
              <a:rPr lang="ja-JP" altLang="en-US" sz="1015" dirty="0" err="1">
                <a:ea typeface="HG丸ｺﾞｼｯｸM-PRO" panose="020F0600000000000000" pitchFamily="50" charset="-128"/>
              </a:rPr>
              <a:t>、</a:t>
            </a:r>
            <a:r>
              <a:rPr lang="ja-JP" altLang="en-US" sz="1015" dirty="0">
                <a:ea typeface="HG丸ｺﾞｼｯｸM-PRO" panose="020F0600000000000000" pitchFamily="50" charset="-128"/>
              </a:rPr>
              <a:t>約</a:t>
            </a:r>
            <a:r>
              <a:rPr lang="en-US" altLang="ja-JP" sz="1015" dirty="0">
                <a:ea typeface="HG丸ｺﾞｼｯｸM-PRO" panose="020F0600000000000000" pitchFamily="50" charset="-128"/>
              </a:rPr>
              <a:t>11.8</a:t>
            </a:r>
            <a:r>
              <a:rPr lang="ja-JP" altLang="en-US" sz="1015" dirty="0">
                <a:ea typeface="HG丸ｺﾞｼｯｸM-PRO" panose="020F0600000000000000" pitchFamily="50" charset="-128"/>
              </a:rPr>
              <a:t>億円）、㈱泉佐野コスモポリス解散、</a:t>
            </a:r>
            <a:r>
              <a:rPr lang="en-US" altLang="ja-JP" sz="1015" dirty="0">
                <a:ea typeface="HG丸ｺﾞｼｯｸM-PRO" panose="020F0600000000000000" pitchFamily="50" charset="-128"/>
              </a:rPr>
              <a:t>H11</a:t>
            </a:r>
            <a:r>
              <a:rPr lang="ja-JP" altLang="en-US" sz="1015" dirty="0">
                <a:ea typeface="HG丸ｺﾞｼｯｸM-PRO" panose="020F0600000000000000" pitchFamily="50" charset="-128"/>
              </a:rPr>
              <a:t>特別清算手続き終結　</a:t>
            </a:r>
            <a:endParaRPr lang="en-US" altLang="ja-JP" sz="1015" dirty="0">
              <a:ea typeface="HG丸ｺﾞｼｯｸM-PRO" panose="020F0600000000000000" pitchFamily="50" charset="-128"/>
            </a:endParaRPr>
          </a:p>
        </p:txBody>
      </p:sp>
      <p:sp>
        <p:nvSpPr>
          <p:cNvPr id="34" name="テキスト ボックス 33"/>
          <p:cNvSpPr txBox="1"/>
          <p:nvPr/>
        </p:nvSpPr>
        <p:spPr>
          <a:xfrm>
            <a:off x="121369" y="2170993"/>
            <a:ext cx="4374576" cy="1246752"/>
          </a:xfrm>
          <a:prstGeom prst="rect">
            <a:avLst/>
          </a:prstGeom>
          <a:solidFill>
            <a:schemeClr val="bg1"/>
          </a:solidFill>
          <a:ln w="6350">
            <a:solidFill>
              <a:prstClr val="black"/>
            </a:solidFill>
            <a:prstDash val="solid"/>
          </a:ln>
        </p:spPr>
        <p:txBody>
          <a:bodyPr wrap="square" rtlCol="0">
            <a:spAutoFit/>
          </a:bodyPr>
          <a:lstStyle/>
          <a:p>
            <a:r>
              <a:rPr lang="ja-JP" altLang="en-US" sz="1292" b="1" dirty="0">
                <a:ea typeface="HG丸ｺﾞｼｯｸM-PRO" panose="020F0600000000000000" pitchFamily="50" charset="-128"/>
              </a:rPr>
              <a:t>Ｈ</a:t>
            </a:r>
            <a:r>
              <a:rPr lang="en-US" altLang="ja-JP" sz="1292" b="1" dirty="0">
                <a:ea typeface="HG丸ｺﾞｼｯｸM-PRO" panose="020F0600000000000000" pitchFamily="50" charset="-128"/>
              </a:rPr>
              <a:t>18</a:t>
            </a:r>
            <a:r>
              <a:rPr lang="ja-JP" altLang="en-US" sz="1292" b="1" dirty="0">
                <a:ea typeface="HG丸ｺﾞｼｯｸM-PRO" panose="020F0600000000000000" pitchFamily="50" charset="-128"/>
              </a:rPr>
              <a:t>｜土地利用計画策定</a:t>
            </a:r>
            <a:r>
              <a:rPr lang="ja-JP" altLang="en-US" sz="1015" dirty="0">
                <a:ea typeface="HG丸ｺﾞｼｯｸM-PRO" panose="020F0600000000000000" pitchFamily="50" charset="-128"/>
              </a:rPr>
              <a:t>（事務局：商工労働部）</a:t>
            </a:r>
            <a:endParaRPr lang="en-US" altLang="ja-JP" sz="1015" dirty="0">
              <a:ea typeface="HG丸ｺﾞｼｯｸM-PRO" panose="020F0600000000000000" pitchFamily="50" charset="-128"/>
            </a:endParaRPr>
          </a:p>
          <a:p>
            <a:pPr>
              <a:lnSpc>
                <a:spcPts val="1385"/>
              </a:lnSpc>
            </a:pPr>
            <a:r>
              <a:rPr lang="ja-JP" altLang="en-US" sz="1292" b="1" dirty="0">
                <a:ea typeface="HG丸ｺﾞｼｯｸM-PRO" panose="020F0600000000000000" pitchFamily="50" charset="-128"/>
              </a:rPr>
              <a:t>　　⇒府が都市公園事業として整備することを決定</a:t>
            </a:r>
          </a:p>
          <a:p>
            <a:pPr>
              <a:lnSpc>
                <a:spcPts val="1385"/>
              </a:lnSpc>
            </a:pPr>
            <a:r>
              <a:rPr lang="ja-JP" altLang="en-US" sz="1662" dirty="0">
                <a:ea typeface="HG丸ｺﾞｼｯｸM-PRO" panose="020F0600000000000000" pitchFamily="50" charset="-128"/>
              </a:rPr>
              <a:t>       </a:t>
            </a:r>
            <a:r>
              <a:rPr lang="ja-JP" altLang="en-US" sz="1015" dirty="0">
                <a:ea typeface="HG丸ｺﾞｼｯｸM-PRO" panose="020F0600000000000000" pitchFamily="50" charset="-128"/>
              </a:rPr>
              <a:t>⇒府土地開発公社所有地を府が買戻し</a:t>
            </a:r>
            <a:endParaRPr lang="en-US" altLang="ja-JP" sz="1015" dirty="0">
              <a:ea typeface="HG丸ｺﾞｼｯｸM-PRO" panose="020F0600000000000000" pitchFamily="50" charset="-128"/>
            </a:endParaRPr>
          </a:p>
          <a:p>
            <a:r>
              <a:rPr lang="ja-JP" altLang="en-US" sz="1292" b="1" dirty="0">
                <a:ea typeface="HG丸ｺﾞｼｯｸM-PRO" panose="020F0600000000000000" pitchFamily="50" charset="-128"/>
              </a:rPr>
              <a:t>Ｈ</a:t>
            </a:r>
            <a:r>
              <a:rPr lang="en-US" altLang="ja-JP" sz="1292" b="1" dirty="0">
                <a:ea typeface="HG丸ｺﾞｼｯｸM-PRO" panose="020F0600000000000000" pitchFamily="50" charset="-128"/>
              </a:rPr>
              <a:t>19</a:t>
            </a:r>
            <a:r>
              <a:rPr lang="ja-JP" altLang="en-US" sz="1292" b="1" dirty="0">
                <a:ea typeface="HG丸ｺﾞｼｯｸM-PRO" panose="020F0600000000000000" pitchFamily="50" charset="-128"/>
              </a:rPr>
              <a:t>｜土地利用計画に基づき泉佐野丘陵緑地基本計画を</a:t>
            </a:r>
            <a:endParaRPr lang="en-US" altLang="ja-JP" sz="1292" b="1" dirty="0">
              <a:ea typeface="HG丸ｺﾞｼｯｸM-PRO" panose="020F0600000000000000" pitchFamily="50" charset="-128"/>
            </a:endParaRPr>
          </a:p>
          <a:p>
            <a:r>
              <a:rPr lang="ja-JP" altLang="en-US" sz="1292" b="1" dirty="0">
                <a:ea typeface="HG丸ｺﾞｼｯｸM-PRO" panose="020F0600000000000000" pitchFamily="50" charset="-128"/>
              </a:rPr>
              <a:t>　　　策定</a:t>
            </a:r>
            <a:r>
              <a:rPr lang="ja-JP" altLang="en-US" sz="1015" dirty="0">
                <a:ea typeface="HG丸ｺﾞｼｯｸM-PRO" panose="020F0600000000000000" pitchFamily="50" charset="-128"/>
              </a:rPr>
              <a:t>（事務局：都市整備部）</a:t>
            </a:r>
            <a:endParaRPr lang="en-US" altLang="ja-JP" sz="1015" dirty="0">
              <a:ea typeface="HG丸ｺﾞｼｯｸM-PRO" panose="020F0600000000000000" pitchFamily="50" charset="-128"/>
            </a:endParaRPr>
          </a:p>
          <a:p>
            <a:r>
              <a:rPr lang="ja-JP" altLang="en-US" sz="1292" b="1" dirty="0">
                <a:ea typeface="HG丸ｺﾞｼｯｸM-PRO" panose="020F0600000000000000" pitchFamily="50" charset="-128"/>
              </a:rPr>
              <a:t>Ｈ</a:t>
            </a:r>
            <a:r>
              <a:rPr lang="en-US" altLang="ja-JP" sz="1292" b="1" dirty="0">
                <a:ea typeface="HG丸ｺﾞｼｯｸM-PRO" panose="020F0600000000000000" pitchFamily="50" charset="-128"/>
              </a:rPr>
              <a:t>26</a:t>
            </a:r>
            <a:r>
              <a:rPr lang="ja-JP" altLang="en-US" sz="1292" b="1" dirty="0">
                <a:ea typeface="HG丸ｺﾞｼｯｸM-PRO" panose="020F0600000000000000" pitchFamily="50" charset="-128"/>
              </a:rPr>
              <a:t>｜中地区の一部を開園</a:t>
            </a:r>
            <a:endParaRPr lang="en-US" altLang="ja-JP" sz="1015" dirty="0">
              <a:ea typeface="HG丸ｺﾞｼｯｸM-PRO" panose="020F0600000000000000" pitchFamily="50" charset="-128"/>
            </a:endParaRPr>
          </a:p>
        </p:txBody>
      </p:sp>
      <p:sp>
        <p:nvSpPr>
          <p:cNvPr id="36" name="テキスト ボックス 35"/>
          <p:cNvSpPr txBox="1"/>
          <p:nvPr/>
        </p:nvSpPr>
        <p:spPr>
          <a:xfrm>
            <a:off x="4660562" y="3394713"/>
            <a:ext cx="4374576" cy="759760"/>
          </a:xfrm>
          <a:prstGeom prst="rect">
            <a:avLst/>
          </a:prstGeom>
          <a:solidFill>
            <a:schemeClr val="bg1"/>
          </a:solidFill>
          <a:ln w="6350">
            <a:solidFill>
              <a:prstClr val="black"/>
            </a:solidFill>
            <a:prstDash val="solid"/>
          </a:ln>
        </p:spPr>
        <p:txBody>
          <a:bodyPr wrap="square" rtlCol="0">
            <a:spAutoFit/>
          </a:bodyPr>
          <a:lstStyle/>
          <a:p>
            <a:r>
              <a:rPr lang="en-US" altLang="ja-JP" sz="1292" b="1" dirty="0">
                <a:ea typeface="HG丸ｺﾞｼｯｸM-PRO" panose="020F0600000000000000" pitchFamily="50" charset="-128"/>
              </a:rPr>
              <a:t>R1.8</a:t>
            </a:r>
            <a:r>
              <a:rPr lang="ja-JP" altLang="en-US" sz="1292" b="1" dirty="0" err="1">
                <a:ea typeface="HG丸ｺﾞｼｯｸM-PRO" panose="020F0600000000000000" pitchFamily="50" charset="-128"/>
              </a:rPr>
              <a:t>，</a:t>
            </a:r>
            <a:r>
              <a:rPr lang="en-US" altLang="ja-JP" sz="1292" b="1" dirty="0" smtClean="0">
                <a:ea typeface="HG丸ｺﾞｼｯｸM-PRO" panose="020F0600000000000000" pitchFamily="50" charset="-128"/>
              </a:rPr>
              <a:t>R2.1</a:t>
            </a:r>
            <a:r>
              <a:rPr lang="ja-JP" altLang="en-US" sz="1292" b="1" dirty="0" smtClean="0">
                <a:ea typeface="HG丸ｺﾞｼｯｸM-PRO" panose="020F0600000000000000" pitchFamily="50" charset="-128"/>
              </a:rPr>
              <a:t>｜</a:t>
            </a:r>
            <a:r>
              <a:rPr lang="ja-JP" altLang="en-US" sz="1292" b="1" dirty="0">
                <a:ea typeface="HG丸ｺﾞｼｯｸM-PRO" panose="020F0600000000000000" pitchFamily="50" charset="-128"/>
              </a:rPr>
              <a:t>泉佐野市から要望</a:t>
            </a:r>
            <a:endParaRPr lang="en-US" altLang="ja-JP" sz="1292" b="1" dirty="0">
              <a:ea typeface="HG丸ｺﾞｼｯｸM-PRO" panose="020F0600000000000000" pitchFamily="50" charset="-128"/>
            </a:endParaRPr>
          </a:p>
          <a:p>
            <a:r>
              <a:rPr lang="ja-JP" altLang="en-US" sz="1015" dirty="0">
                <a:ea typeface="HG丸ｺﾞｼｯｸM-PRO" panose="020F0600000000000000" pitchFamily="50" charset="-128"/>
              </a:rPr>
              <a:t> 　⇒「泉佐野丘陵緑地における土地利用方針の抜本見直しについて」</a:t>
            </a:r>
            <a:endParaRPr lang="en-US" altLang="ja-JP" sz="1015" dirty="0">
              <a:ea typeface="HG丸ｺﾞｼｯｸM-PRO" panose="020F0600000000000000" pitchFamily="50" charset="-128"/>
            </a:endParaRPr>
          </a:p>
          <a:p>
            <a:r>
              <a:rPr lang="ja-JP" altLang="en-US" sz="1015" dirty="0">
                <a:ea typeface="HG丸ｺﾞｼｯｸM-PRO" panose="020F0600000000000000" pitchFamily="50" charset="-128"/>
              </a:rPr>
              <a:t>　　地域経済の活性化、人口減少対策等から、同丘陵緑地の土地利用を</a:t>
            </a:r>
            <a:endParaRPr lang="en-US" altLang="ja-JP" sz="1015" dirty="0">
              <a:ea typeface="HG丸ｺﾞｼｯｸM-PRO" panose="020F0600000000000000" pitchFamily="50" charset="-128"/>
            </a:endParaRPr>
          </a:p>
          <a:p>
            <a:r>
              <a:rPr lang="ja-JP" altLang="en-US" sz="1015" dirty="0">
                <a:ea typeface="HG丸ｺﾞｼｯｸM-PRO" panose="020F0600000000000000" pitchFamily="50" charset="-128"/>
              </a:rPr>
              <a:t>　　転換し、産業集積地を創出。</a:t>
            </a:r>
            <a:endParaRPr lang="en-US" altLang="ja-JP" sz="1015" dirty="0">
              <a:ea typeface="HG丸ｺﾞｼｯｸM-PRO" panose="020F0600000000000000" pitchFamily="50" charset="-128"/>
            </a:endParaRPr>
          </a:p>
        </p:txBody>
      </p:sp>
      <p:sp>
        <p:nvSpPr>
          <p:cNvPr id="37" name="テキスト ボックス 36"/>
          <p:cNvSpPr txBox="1"/>
          <p:nvPr/>
        </p:nvSpPr>
        <p:spPr>
          <a:xfrm>
            <a:off x="4660562" y="4230194"/>
            <a:ext cx="4374576" cy="688843"/>
          </a:xfrm>
          <a:prstGeom prst="rect">
            <a:avLst/>
          </a:prstGeom>
          <a:solidFill>
            <a:schemeClr val="bg1"/>
          </a:solidFill>
          <a:ln w="6350">
            <a:solidFill>
              <a:prstClr val="black"/>
            </a:solidFill>
            <a:prstDash val="solid"/>
          </a:ln>
        </p:spPr>
        <p:txBody>
          <a:bodyPr wrap="square" rtlCol="0">
            <a:spAutoFit/>
          </a:bodyPr>
          <a:lstStyle/>
          <a:p>
            <a:r>
              <a:rPr lang="en-US" altLang="ja-JP" sz="1292" b="1" dirty="0">
                <a:ea typeface="HG丸ｺﾞｼｯｸM-PRO" panose="020F0600000000000000" pitchFamily="50" charset="-128"/>
              </a:rPr>
              <a:t>R3</a:t>
            </a:r>
            <a:r>
              <a:rPr lang="ja-JP" altLang="en-US" sz="1292" b="1" dirty="0">
                <a:ea typeface="HG丸ｺﾞｼｯｸM-PRO" panose="020F0600000000000000" pitchFamily="50" charset="-128"/>
              </a:rPr>
              <a:t>～</a:t>
            </a:r>
            <a:r>
              <a:rPr lang="en-US" altLang="ja-JP" sz="1292" b="1" dirty="0">
                <a:ea typeface="HG丸ｺﾞｼｯｸM-PRO" panose="020F0600000000000000" pitchFamily="50" charset="-128"/>
              </a:rPr>
              <a:t>4</a:t>
            </a:r>
            <a:r>
              <a:rPr lang="ja-JP" altLang="en-US" sz="1292" b="1" dirty="0">
                <a:ea typeface="HG丸ｺﾞｼｯｸM-PRO" panose="020F0600000000000000" pitchFamily="50" charset="-128"/>
              </a:rPr>
              <a:t>｜泉佐野市に</a:t>
            </a:r>
            <a:r>
              <a:rPr lang="ja-JP" altLang="en-US" sz="1292" b="1" dirty="0" smtClean="0">
                <a:ea typeface="HG丸ｺﾞｼｯｸM-PRO" panose="020F0600000000000000" pitchFamily="50" charset="-128"/>
              </a:rPr>
              <a:t>おいて事業化検討調査</a:t>
            </a:r>
            <a:r>
              <a:rPr lang="ja-JP" altLang="en-US" sz="1292" b="1" dirty="0">
                <a:ea typeface="HG丸ｺﾞｼｯｸM-PRO" panose="020F0600000000000000" pitchFamily="50" charset="-128"/>
              </a:rPr>
              <a:t>等を実施</a:t>
            </a:r>
            <a:endParaRPr lang="en-US" altLang="ja-JP" sz="1292" b="1" dirty="0">
              <a:ea typeface="HG丸ｺﾞｼｯｸM-PRO" panose="020F0600000000000000" pitchFamily="50" charset="-128"/>
            </a:endParaRPr>
          </a:p>
          <a:p>
            <a:r>
              <a:rPr lang="en-US" altLang="ja-JP" sz="1292" b="1" dirty="0">
                <a:ea typeface="HG丸ｺﾞｼｯｸM-PRO" panose="020F0600000000000000" pitchFamily="50" charset="-128"/>
              </a:rPr>
              <a:t>R4.6</a:t>
            </a:r>
            <a:r>
              <a:rPr lang="ja-JP" altLang="en-US" sz="1292" b="1" dirty="0">
                <a:ea typeface="HG丸ｺﾞｼｯｸM-PRO" panose="020F0600000000000000" pitchFamily="50" charset="-128"/>
              </a:rPr>
              <a:t>｜泉佐野市　土地利用見直し基本方針を決定</a:t>
            </a:r>
            <a:endParaRPr lang="en-US" altLang="ja-JP" sz="1292" b="1" dirty="0">
              <a:ea typeface="HG丸ｺﾞｼｯｸM-PRO" panose="020F0600000000000000" pitchFamily="50" charset="-128"/>
            </a:endParaRPr>
          </a:p>
          <a:p>
            <a:r>
              <a:rPr lang="en-US" altLang="ja-JP" sz="1292" b="1" dirty="0" smtClean="0">
                <a:ea typeface="HG丸ｺﾞｼｯｸM-PRO" panose="020F0600000000000000" pitchFamily="50" charset="-128"/>
              </a:rPr>
              <a:t>R4.8</a:t>
            </a:r>
            <a:r>
              <a:rPr lang="ja-JP" altLang="en-US" sz="1292" b="1" dirty="0" smtClean="0">
                <a:ea typeface="HG丸ｺﾞｼｯｸM-PRO" panose="020F0600000000000000" pitchFamily="50" charset="-128"/>
              </a:rPr>
              <a:t>｜</a:t>
            </a:r>
            <a:r>
              <a:rPr lang="ja-JP" altLang="en-US" sz="1292" b="1" dirty="0">
                <a:ea typeface="HG丸ｺﾞｼｯｸM-PRO" panose="020F0600000000000000" pitchFamily="50" charset="-128"/>
              </a:rPr>
              <a:t>泉佐野市都市計画マスタープランを改定</a:t>
            </a:r>
            <a:endParaRPr lang="en-US" altLang="ja-JP" sz="1292" b="1" dirty="0">
              <a:ea typeface="HG丸ｺﾞｼｯｸM-PRO" panose="020F0600000000000000" pitchFamily="50" charset="-128"/>
            </a:endParaRPr>
          </a:p>
        </p:txBody>
      </p:sp>
      <p:sp>
        <p:nvSpPr>
          <p:cNvPr id="38" name="テキスト ボックス 37"/>
          <p:cNvSpPr txBox="1"/>
          <p:nvPr/>
        </p:nvSpPr>
        <p:spPr>
          <a:xfrm>
            <a:off x="4660562" y="4956300"/>
            <a:ext cx="4374576" cy="291170"/>
          </a:xfrm>
          <a:prstGeom prst="rect">
            <a:avLst/>
          </a:prstGeom>
          <a:solidFill>
            <a:schemeClr val="bg1"/>
          </a:solidFill>
          <a:ln w="6350">
            <a:solidFill>
              <a:prstClr val="black"/>
            </a:solidFill>
            <a:prstDash val="solid"/>
          </a:ln>
        </p:spPr>
        <p:txBody>
          <a:bodyPr wrap="square" rtlCol="0">
            <a:spAutoFit/>
          </a:bodyPr>
          <a:lstStyle/>
          <a:p>
            <a:r>
              <a:rPr lang="en-US" altLang="ja-JP" sz="1292" b="1" dirty="0">
                <a:ea typeface="HG丸ｺﾞｼｯｸM-PRO" panose="020F0600000000000000" pitchFamily="50" charset="-128"/>
              </a:rPr>
              <a:t>R4.1</a:t>
            </a:r>
            <a:r>
              <a:rPr lang="ja-JP" altLang="en-US" sz="1292" b="1" dirty="0">
                <a:ea typeface="HG丸ｺﾞｼｯｸM-PRO" panose="020F0600000000000000" pitchFamily="50" charset="-128"/>
              </a:rPr>
              <a:t>｜</a:t>
            </a:r>
            <a:r>
              <a:rPr lang="ja-JP" altLang="en-US" sz="1200" b="1" dirty="0">
                <a:ea typeface="HG丸ｺﾞｼｯｸM-PRO" panose="020F0600000000000000" pitchFamily="50" charset="-128"/>
              </a:rPr>
              <a:t>泉佐野市・</a:t>
            </a:r>
            <a:r>
              <a:rPr lang="ja-JP" altLang="en-US" sz="1200" b="1" dirty="0" smtClean="0">
                <a:ea typeface="HG丸ｺﾞｼｯｸM-PRO" panose="020F0600000000000000" pitchFamily="50" charset="-128"/>
              </a:rPr>
              <a:t>田尻町清掃施設組合 環境</a:t>
            </a:r>
            <a:r>
              <a:rPr lang="ja-JP" altLang="en-US" sz="1200" b="1" dirty="0">
                <a:ea typeface="HG丸ｺﾞｼｯｸM-PRO" panose="020F0600000000000000" pitchFamily="50" charset="-128"/>
              </a:rPr>
              <a:t>アセス方法書作成</a:t>
            </a:r>
            <a:endParaRPr lang="en-US" altLang="ja-JP" sz="1200" b="1" dirty="0">
              <a:ea typeface="HG丸ｺﾞｼｯｸM-PRO" panose="020F0600000000000000" pitchFamily="50" charset="-128"/>
            </a:endParaRPr>
          </a:p>
        </p:txBody>
      </p:sp>
      <p:sp>
        <p:nvSpPr>
          <p:cNvPr id="40" name="テキスト ボックス 39"/>
          <p:cNvSpPr txBox="1"/>
          <p:nvPr/>
        </p:nvSpPr>
        <p:spPr>
          <a:xfrm>
            <a:off x="169247" y="4942958"/>
            <a:ext cx="4374576" cy="291170"/>
          </a:xfrm>
          <a:prstGeom prst="rect">
            <a:avLst/>
          </a:prstGeom>
          <a:solidFill>
            <a:schemeClr val="bg1"/>
          </a:solidFill>
          <a:ln w="6350">
            <a:solidFill>
              <a:prstClr val="black"/>
            </a:solidFill>
            <a:prstDash val="solid"/>
          </a:ln>
        </p:spPr>
        <p:txBody>
          <a:bodyPr wrap="square" rtlCol="0">
            <a:spAutoFit/>
          </a:bodyPr>
          <a:lstStyle/>
          <a:p>
            <a:r>
              <a:rPr lang="en-US" altLang="ja-JP" sz="1292" b="1" dirty="0">
                <a:ea typeface="HG丸ｺﾞｼｯｸM-PRO" panose="020F0600000000000000" pitchFamily="50" charset="-128"/>
              </a:rPr>
              <a:t>R4.8</a:t>
            </a:r>
            <a:r>
              <a:rPr lang="ja-JP" altLang="en-US" sz="1292" b="1" dirty="0">
                <a:ea typeface="HG丸ｺﾞｼｯｸM-PRO" panose="020F0600000000000000" pitchFamily="50" charset="-128"/>
              </a:rPr>
              <a:t>｜環境アセス方法書への知事意見申述</a:t>
            </a:r>
            <a:r>
              <a:rPr lang="ja-JP" altLang="en-US" sz="1015" dirty="0">
                <a:ea typeface="HG丸ｺﾞｼｯｸM-PRO" panose="020F0600000000000000" pitchFamily="50" charset="-128"/>
              </a:rPr>
              <a:t>　</a:t>
            </a:r>
            <a:endParaRPr lang="en-US" altLang="ja-JP" sz="1015" dirty="0">
              <a:ea typeface="HG丸ｺﾞｼｯｸM-PRO" panose="020F0600000000000000" pitchFamily="50" charset="-128"/>
            </a:endParaRPr>
          </a:p>
        </p:txBody>
      </p:sp>
      <p:sp>
        <p:nvSpPr>
          <p:cNvPr id="41" name="テキスト ボックス 40"/>
          <p:cNvSpPr txBox="1"/>
          <p:nvPr/>
        </p:nvSpPr>
        <p:spPr>
          <a:xfrm>
            <a:off x="140877" y="5298396"/>
            <a:ext cx="8894261" cy="451406"/>
          </a:xfrm>
          <a:prstGeom prst="rect">
            <a:avLst/>
          </a:prstGeom>
          <a:solidFill>
            <a:schemeClr val="bg1"/>
          </a:solidFill>
          <a:ln w="6350">
            <a:solidFill>
              <a:prstClr val="black"/>
            </a:solidFill>
            <a:prstDash val="solid"/>
          </a:ln>
        </p:spPr>
        <p:txBody>
          <a:bodyPr wrap="square" rtlCol="0">
            <a:spAutoFit/>
          </a:bodyPr>
          <a:lstStyle/>
          <a:p>
            <a:pPr>
              <a:lnSpc>
                <a:spcPts val="1385"/>
              </a:lnSpc>
            </a:pPr>
            <a:r>
              <a:rPr lang="en-US" altLang="ja-JP" sz="1292" b="1" dirty="0">
                <a:ea typeface="HG丸ｺﾞｼｯｸM-PRO" panose="020F0600000000000000" pitchFamily="50" charset="-128"/>
              </a:rPr>
              <a:t>R4.9</a:t>
            </a:r>
            <a:r>
              <a:rPr lang="ja-JP" altLang="en-US" sz="1292" b="1" dirty="0">
                <a:ea typeface="HG丸ｺﾞｼｯｸM-PRO" panose="020F0600000000000000" pitchFamily="50" charset="-128"/>
              </a:rPr>
              <a:t>｜土地利用方針の変更に係る府・市の覚書を締結</a:t>
            </a:r>
            <a:endParaRPr lang="en-US" altLang="ja-JP" sz="1292" b="1" dirty="0">
              <a:ea typeface="HG丸ｺﾞｼｯｸM-PRO" panose="020F0600000000000000" pitchFamily="50" charset="-128"/>
            </a:endParaRPr>
          </a:p>
          <a:p>
            <a:pPr>
              <a:lnSpc>
                <a:spcPts val="1385"/>
              </a:lnSpc>
            </a:pPr>
            <a:r>
              <a:rPr lang="ja-JP" altLang="en-US" sz="1015" dirty="0">
                <a:ea typeface="HG丸ｺﾞｼｯｸM-PRO" panose="020F0600000000000000" pitchFamily="50" charset="-128"/>
              </a:rPr>
              <a:t>　⇒東西地区の産業用地化への土地利用方針を変更、将来的な中地区の市への移管等について、府・市基本合意。</a:t>
            </a:r>
            <a:endParaRPr lang="en-US" altLang="ja-JP" sz="1015" dirty="0">
              <a:ea typeface="HG丸ｺﾞｼｯｸM-PRO" panose="020F0600000000000000" pitchFamily="50" charset="-128"/>
            </a:endParaRPr>
          </a:p>
        </p:txBody>
      </p:sp>
      <p:sp>
        <p:nvSpPr>
          <p:cNvPr id="42" name="テキスト ボックス 41"/>
          <p:cNvSpPr txBox="1"/>
          <p:nvPr/>
        </p:nvSpPr>
        <p:spPr>
          <a:xfrm>
            <a:off x="169247" y="4568674"/>
            <a:ext cx="4374576" cy="291170"/>
          </a:xfrm>
          <a:prstGeom prst="rect">
            <a:avLst/>
          </a:prstGeom>
          <a:solidFill>
            <a:schemeClr val="bg1"/>
          </a:solidFill>
          <a:ln w="6350">
            <a:solidFill>
              <a:prstClr val="black"/>
            </a:solidFill>
            <a:prstDash val="solid"/>
          </a:ln>
        </p:spPr>
        <p:txBody>
          <a:bodyPr wrap="square" rtlCol="0">
            <a:spAutoFit/>
          </a:bodyPr>
          <a:lstStyle/>
          <a:p>
            <a:r>
              <a:rPr lang="en-US" altLang="ja-JP" sz="1292" b="1" dirty="0">
                <a:ea typeface="HG丸ｺﾞｼｯｸM-PRO" panose="020F0600000000000000" pitchFamily="50" charset="-128"/>
              </a:rPr>
              <a:t>R4</a:t>
            </a:r>
            <a:r>
              <a:rPr lang="ja-JP" altLang="en-US" sz="1292" b="1" dirty="0">
                <a:ea typeface="HG丸ｺﾞｼｯｸM-PRO" panose="020F0600000000000000" pitchFamily="50" charset="-128"/>
              </a:rPr>
              <a:t>｜大阪府において泉佐野市</a:t>
            </a:r>
            <a:r>
              <a:rPr lang="ja-JP" altLang="en-US" sz="1292" b="1" dirty="0" smtClean="0">
                <a:ea typeface="HG丸ｺﾞｼｯｸM-PRO" panose="020F0600000000000000" pitchFamily="50" charset="-128"/>
              </a:rPr>
              <a:t>の事業化検討調査</a:t>
            </a:r>
            <a:r>
              <a:rPr lang="ja-JP" altLang="en-US" sz="1292" b="1" dirty="0">
                <a:ea typeface="HG丸ｺﾞｼｯｸM-PRO" panose="020F0600000000000000" pitchFamily="50" charset="-128"/>
              </a:rPr>
              <a:t>等を検証</a:t>
            </a:r>
            <a:endParaRPr lang="en-US" altLang="ja-JP" sz="1292" b="1" dirty="0">
              <a:ea typeface="HG丸ｺﾞｼｯｸM-PRO" panose="020F0600000000000000" pitchFamily="50" charset="-128"/>
            </a:endParaRPr>
          </a:p>
        </p:txBody>
      </p:sp>
      <p:sp>
        <p:nvSpPr>
          <p:cNvPr id="43" name="テキスト ボックス 42"/>
          <p:cNvSpPr txBox="1"/>
          <p:nvPr/>
        </p:nvSpPr>
        <p:spPr>
          <a:xfrm>
            <a:off x="4660562" y="5810090"/>
            <a:ext cx="4374576" cy="490006"/>
          </a:xfrm>
          <a:prstGeom prst="rect">
            <a:avLst/>
          </a:prstGeom>
          <a:solidFill>
            <a:schemeClr val="bg1"/>
          </a:solidFill>
          <a:ln w="6350">
            <a:solidFill>
              <a:prstClr val="black"/>
            </a:solidFill>
            <a:prstDash val="solid"/>
          </a:ln>
        </p:spPr>
        <p:txBody>
          <a:bodyPr wrap="square" rtlCol="0">
            <a:spAutoFit/>
          </a:bodyPr>
          <a:lstStyle/>
          <a:p>
            <a:r>
              <a:rPr lang="en-US" altLang="ja-JP" sz="1292" b="1" dirty="0">
                <a:ea typeface="HG丸ｺﾞｼｯｸM-PRO" panose="020F0600000000000000" pitchFamily="50" charset="-128"/>
              </a:rPr>
              <a:t>R4.10</a:t>
            </a:r>
            <a:r>
              <a:rPr lang="ja-JP" altLang="en-US" sz="1292" b="1" dirty="0">
                <a:ea typeface="HG丸ｺﾞｼｯｸM-PRO" panose="020F0600000000000000" pitchFamily="50" charset="-128"/>
              </a:rPr>
              <a:t>｜東地区の土地区画整理事業施行のため、</a:t>
            </a:r>
            <a:endParaRPr lang="en-US" altLang="ja-JP" sz="1292" b="1" dirty="0">
              <a:ea typeface="HG丸ｺﾞｼｯｸM-PRO" panose="020F0600000000000000" pitchFamily="50" charset="-128"/>
            </a:endParaRPr>
          </a:p>
          <a:p>
            <a:r>
              <a:rPr lang="ja-JP" altLang="en-US" sz="1292" b="1" dirty="0">
                <a:ea typeface="HG丸ｺﾞｼｯｸM-PRO" panose="020F0600000000000000" pitchFamily="50" charset="-128"/>
              </a:rPr>
              <a:t>　　　包括委託事業予定者の公募を開始</a:t>
            </a:r>
            <a:endParaRPr lang="en-US" altLang="ja-JP" sz="1200" b="1" dirty="0">
              <a:ea typeface="HG丸ｺﾞｼｯｸM-PRO" panose="020F0600000000000000" pitchFamily="50" charset="-128"/>
            </a:endParaRPr>
          </a:p>
        </p:txBody>
      </p:sp>
      <p:sp>
        <p:nvSpPr>
          <p:cNvPr id="44" name="テキスト ボックス 43"/>
          <p:cNvSpPr txBox="1"/>
          <p:nvPr/>
        </p:nvSpPr>
        <p:spPr>
          <a:xfrm>
            <a:off x="140877" y="6360640"/>
            <a:ext cx="8679595" cy="271869"/>
          </a:xfrm>
          <a:prstGeom prst="rect">
            <a:avLst/>
          </a:prstGeom>
          <a:solidFill>
            <a:schemeClr val="bg1"/>
          </a:solidFill>
          <a:ln w="6350">
            <a:solidFill>
              <a:prstClr val="black"/>
            </a:solidFill>
            <a:prstDash val="sysDash"/>
          </a:ln>
        </p:spPr>
        <p:txBody>
          <a:bodyPr wrap="square" rtlCol="0">
            <a:spAutoFit/>
          </a:bodyPr>
          <a:lstStyle/>
          <a:p>
            <a:pPr>
              <a:lnSpc>
                <a:spcPts val="1385"/>
              </a:lnSpc>
            </a:pPr>
            <a:r>
              <a:rPr lang="en-US" altLang="ja-JP" sz="1108" dirty="0">
                <a:ea typeface="HG丸ｺﾞｼｯｸM-PRO" panose="020F0600000000000000" pitchFamily="50" charset="-128"/>
              </a:rPr>
              <a:t>※</a:t>
            </a:r>
            <a:r>
              <a:rPr lang="ja-JP" altLang="en-US" sz="1108" dirty="0">
                <a:ea typeface="HG丸ｺﾞｼｯｸM-PRO" panose="020F0600000000000000" pitchFamily="50" charset="-128"/>
              </a:rPr>
              <a:t>今後、必要となる都市計画等の手続きを進め、東西の産業用地化、中地区の市への移管を図る。</a:t>
            </a:r>
            <a:endParaRPr lang="en-US" altLang="ja-JP" sz="1108" dirty="0">
              <a:ea typeface="HG丸ｺﾞｼｯｸM-PRO" panose="020F0600000000000000" pitchFamily="50" charset="-128"/>
            </a:endParaRPr>
          </a:p>
        </p:txBody>
      </p:sp>
      <p:sp>
        <p:nvSpPr>
          <p:cNvPr id="45" name="正方形/長方形 44"/>
          <p:cNvSpPr/>
          <p:nvPr/>
        </p:nvSpPr>
        <p:spPr>
          <a:xfrm>
            <a:off x="4597211" y="876035"/>
            <a:ext cx="1249060" cy="348109"/>
          </a:xfrm>
          <a:prstGeom prst="rect">
            <a:avLst/>
          </a:prstGeom>
        </p:spPr>
        <p:txBody>
          <a:bodyPr wrap="none">
            <a:spAutoFit/>
          </a:bodyPr>
          <a:lstStyle/>
          <a:p>
            <a:pPr algn="just"/>
            <a:r>
              <a:rPr lang="ja-JP" altLang="ja-JP" sz="1662"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62" b="1" kern="100" dirty="0">
                <a:latin typeface="Meiryo UI" panose="020B0604030504040204" pitchFamily="50" charset="-128"/>
                <a:ea typeface="Meiryo UI" panose="020B0604030504040204" pitchFamily="50" charset="-128"/>
                <a:cs typeface="Times New Roman" panose="02020603050405020304" pitchFamily="18" charset="0"/>
              </a:rPr>
              <a:t>泉佐野市</a:t>
            </a:r>
            <a:r>
              <a:rPr lang="ja-JP" altLang="ja-JP" sz="1662" b="1" kern="100" dirty="0">
                <a:latin typeface="Meiryo UI" panose="020B0604030504040204" pitchFamily="50" charset="-128"/>
                <a:ea typeface="Meiryo UI" panose="020B0604030504040204" pitchFamily="50" charset="-128"/>
                <a:cs typeface="Times New Roman" panose="02020603050405020304" pitchFamily="18" charset="0"/>
              </a:rPr>
              <a:t>】</a:t>
            </a:r>
            <a:endParaRPr lang="ja-JP" altLang="ja-JP" sz="1662"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正方形/長方形 16">
            <a:extLst>
              <a:ext uri="{FF2B5EF4-FFF2-40B4-BE49-F238E27FC236}">
                <a16:creationId xmlns:a16="http://schemas.microsoft.com/office/drawing/2014/main" id="{738A20DD-4423-4C2E-BBBC-9BCBD9909BE4}"/>
              </a:ext>
            </a:extLst>
          </p:cNvPr>
          <p:cNvSpPr/>
          <p:nvPr/>
        </p:nvSpPr>
        <p:spPr>
          <a:xfrm>
            <a:off x="79327" y="115363"/>
            <a:ext cx="8928991" cy="7606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B536F4FE-B799-466B-87A7-114868B66049}"/>
              </a:ext>
            </a:extLst>
          </p:cNvPr>
          <p:cNvSpPr txBox="1"/>
          <p:nvPr/>
        </p:nvSpPr>
        <p:spPr>
          <a:xfrm>
            <a:off x="251520" y="312662"/>
            <a:ext cx="8756798" cy="738664"/>
          </a:xfrm>
          <a:prstGeom prst="rect">
            <a:avLst/>
          </a:prstGeom>
          <a:noFill/>
          <a:ln w="12700">
            <a:noFill/>
          </a:ln>
        </p:spPr>
        <p:txBody>
          <a:bodyPr wrap="square" lIns="0" tIns="0" rIns="0" bIns="0" rtlCol="0">
            <a:spAutoFit/>
          </a:bodyPr>
          <a:lstStyle/>
          <a:p>
            <a:r>
              <a:rPr lang="ja-JP" altLang="en-US" sz="2400" dirty="0">
                <a:solidFill>
                  <a:schemeClr val="bg1"/>
                </a:solidFill>
                <a:latin typeface="HGPｺﾞｼｯｸE" panose="020B0900000000000000" pitchFamily="50" charset="-128"/>
                <a:ea typeface="HGPｺﾞｼｯｸE" panose="020B0900000000000000" pitchFamily="50" charset="-128"/>
              </a:rPr>
              <a:t>参考．泉佐野</a:t>
            </a:r>
            <a:r>
              <a:rPr lang="ja-JP" altLang="en-US" sz="2400" dirty="0" smtClean="0">
                <a:solidFill>
                  <a:schemeClr val="bg1"/>
                </a:solidFill>
                <a:latin typeface="HGPｺﾞｼｯｸE" panose="020B0900000000000000" pitchFamily="50" charset="-128"/>
                <a:ea typeface="HGPｺﾞｼｯｸE" panose="020B0900000000000000" pitchFamily="50" charset="-128"/>
              </a:rPr>
              <a:t>丘陵地における土地利用方針の変更について</a:t>
            </a:r>
            <a:endParaRPr lang="ja-JP" altLang="en-US" sz="2400" dirty="0">
              <a:solidFill>
                <a:schemeClr val="bg1"/>
              </a:solidFill>
              <a:latin typeface="HGPｺﾞｼｯｸE" panose="020B0900000000000000" pitchFamily="50" charset="-128"/>
              <a:ea typeface="HGPｺﾞｼｯｸE" panose="020B0900000000000000" pitchFamily="50" charset="-128"/>
            </a:endParaRPr>
          </a:p>
          <a:p>
            <a:endParaRPr lang="en-US" altLang="ja-JP" sz="2400" dirty="0">
              <a:solidFill>
                <a:schemeClr val="bg1"/>
              </a:solidFill>
              <a:latin typeface="HGPｺﾞｼｯｸE" panose="020B0900000000000000" pitchFamily="50" charset="-128"/>
              <a:ea typeface="HGPｺﾞｼｯｸE" panose="020B0900000000000000" pitchFamily="50" charset="-128"/>
            </a:endParaRPr>
          </a:p>
        </p:txBody>
      </p:sp>
      <p:sp>
        <p:nvSpPr>
          <p:cNvPr id="2" name="スライド番号プレースホルダー 1"/>
          <p:cNvSpPr>
            <a:spLocks noGrp="1"/>
          </p:cNvSpPr>
          <p:nvPr>
            <p:ph type="sldNum" sz="quarter" idx="12"/>
          </p:nvPr>
        </p:nvSpPr>
        <p:spPr>
          <a:xfrm>
            <a:off x="7010400" y="6492875"/>
            <a:ext cx="2133600" cy="365125"/>
          </a:xfrm>
        </p:spPr>
        <p:txBody>
          <a:bodyPr/>
          <a:lstStyle/>
          <a:p>
            <a:fld id="{3A317581-3077-4AAC-87F7-3299EE257FCF}" type="slidenum">
              <a:rPr kumimoji="1" lang="ja-JP" altLang="en-US" sz="200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8</a:t>
            </a:fld>
            <a:endParaRPr kumimoji="1" lang="ja-JP" altLang="en-US" sz="20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4172970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4">
            <a:lumMod val="60000"/>
            <a:lumOff val="40000"/>
          </a:schemeClr>
        </a:solidFill>
        <a:ln w="12700">
          <a:solidFill>
            <a:schemeClr val="tx1"/>
          </a:solidFill>
        </a:ln>
      </a:spPr>
      <a:bodyPr wrap="square" rtlCol="0">
        <a:spAutoFit/>
      </a:bodyPr>
      <a:lstStyle>
        <a:defPPr algn="ctr">
          <a:defRPr sz="1600" dirty="0">
            <a:latin typeface="HGPｺﾞｼｯｸE" panose="020B0900000000000000" pitchFamily="50" charset="-128"/>
            <a:ea typeface="HGPｺﾞｼｯｸE" panose="020B0900000000000000"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1" ma:contentTypeDescription="新しいドキュメントを作成します。" ma:contentTypeScope="" ma:versionID="17a047c5ff0483f8bed5e9b271a4b474">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0CCD98A-64E3-454F-B25F-7E9D784E898E}">
  <ds:schemaRefs>
    <ds:schemaRef ds:uri="http://schemas.microsoft.com/sharepoint/v3/contenttype/forms"/>
  </ds:schemaRefs>
</ds:datastoreItem>
</file>

<file path=customXml/itemProps2.xml><?xml version="1.0" encoding="utf-8"?>
<ds:datastoreItem xmlns:ds="http://schemas.openxmlformats.org/officeDocument/2006/customXml" ds:itemID="{F66C981F-D725-4D28-A309-D89D47B736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8FCB1B-0295-4B7D-9C4E-E21073CD8862}">
  <ds:schemaRefs>
    <ds:schemaRef ds:uri="http://www.w3.org/XML/1998/namespace"/>
    <ds:schemaRef ds:uri="http://purl.org/dc/terms/"/>
    <ds:schemaRef ds:uri="http://schemas.microsoft.com/sharepoint/v3"/>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13953</TotalTime>
  <Words>2248</Words>
  <Application>Microsoft Office PowerPoint</Application>
  <PresentationFormat>画面に合わせる (4:3)</PresentationFormat>
  <Paragraphs>251</Paragraphs>
  <Slides>13</Slides>
  <Notes>13</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13</vt:i4>
      </vt:variant>
    </vt:vector>
  </HeadingPairs>
  <TitlesOfParts>
    <vt:vector size="27" baseType="lpstr">
      <vt:lpstr>Arial Unicode MS</vt:lpstr>
      <vt:lpstr>HGPｺﾞｼｯｸE</vt:lpstr>
      <vt:lpstr>HGP創英角ｺﾞｼｯｸUB</vt:lpstr>
      <vt:lpstr>HG丸ｺﾞｼｯｸM-PRO</vt:lpstr>
      <vt:lpstr>HG創英角ｺﾞｼｯｸUB</vt:lpstr>
      <vt:lpstr>Meiryo UI</vt:lpstr>
      <vt:lpstr>ＭＳ Ｐゴシック</vt:lpstr>
      <vt:lpstr>ＭＳ ゴシック</vt:lpstr>
      <vt:lpstr>MS-Mincho</vt:lpstr>
      <vt:lpstr>游ゴシック</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takero</dc:creator>
  <cp:lastModifiedBy>岸本　遼太</cp:lastModifiedBy>
  <cp:revision>702</cp:revision>
  <cp:lastPrinted>2022-11-11T09:04:45Z</cp:lastPrinted>
  <dcterms:created xsi:type="dcterms:W3CDTF">2015-03-04T00:06:31Z</dcterms:created>
  <dcterms:modified xsi:type="dcterms:W3CDTF">2022-11-28T01:17:46Z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