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handoutMasterIdLst>
    <p:handoutMasterId r:id="rId26"/>
  </p:handoutMasterIdLst>
  <p:sldIdLst>
    <p:sldId id="306" r:id="rId5"/>
    <p:sldId id="455" r:id="rId6"/>
    <p:sldId id="458" r:id="rId7"/>
    <p:sldId id="445" r:id="rId8"/>
    <p:sldId id="454" r:id="rId9"/>
    <p:sldId id="443" r:id="rId10"/>
    <p:sldId id="309" r:id="rId11"/>
    <p:sldId id="456" r:id="rId12"/>
    <p:sldId id="464" r:id="rId13"/>
    <p:sldId id="364" r:id="rId14"/>
    <p:sldId id="460" r:id="rId15"/>
    <p:sldId id="459" r:id="rId16"/>
    <p:sldId id="462" r:id="rId17"/>
    <p:sldId id="463" r:id="rId18"/>
    <p:sldId id="371" r:id="rId19"/>
    <p:sldId id="315" r:id="rId20"/>
    <p:sldId id="461" r:id="rId21"/>
    <p:sldId id="318" r:id="rId22"/>
    <p:sldId id="319" r:id="rId23"/>
    <p:sldId id="320" r:id="rId2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松本 公一" initials="松本" lastIdx="1" clrIdx="0">
    <p:extLst>
      <p:ext uri="{19B8F6BF-5375-455C-9EA6-DF929625EA0E}">
        <p15:presenceInfo xmlns:p15="http://schemas.microsoft.com/office/powerpoint/2012/main" userId="89c57c8bb027e0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DE64"/>
    <a:srgbClr val="0ED078"/>
    <a:srgbClr val="FF00FF"/>
    <a:srgbClr val="0DC572"/>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51" autoAdjust="0"/>
    <p:restoredTop sz="94434" autoAdjust="0"/>
  </p:normalViewPr>
  <p:slideViewPr>
    <p:cSldViewPr>
      <p:cViewPr varScale="1">
        <p:scale>
          <a:sx n="116" d="100"/>
          <a:sy n="116" d="100"/>
        </p:scale>
        <p:origin x="1620"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25" tIns="45714" rIns="91425" bIns="4571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0" y="2"/>
            <a:ext cx="2949575" cy="498475"/>
          </a:xfrm>
          <a:prstGeom prst="rect">
            <a:avLst/>
          </a:prstGeom>
        </p:spPr>
        <p:txBody>
          <a:bodyPr vert="horz" lIns="91425" tIns="45714" rIns="91425" bIns="45714" rtlCol="0"/>
          <a:lstStyle>
            <a:lvl1pPr algn="r">
              <a:defRPr sz="1200"/>
            </a:lvl1pPr>
          </a:lstStyle>
          <a:p>
            <a:fld id="{74F47096-9476-4089-BC53-5F4623B72CFC}" type="datetimeFigureOut">
              <a:rPr kumimoji="1" lang="ja-JP" altLang="en-US" smtClean="0"/>
              <a:t>2022/10/13</a:t>
            </a:fld>
            <a:endParaRPr kumimoji="1" lang="ja-JP" altLang="en-US"/>
          </a:p>
        </p:txBody>
      </p:sp>
      <p:sp>
        <p:nvSpPr>
          <p:cNvPr id="4" name="フッター プレースホルダー 3"/>
          <p:cNvSpPr>
            <a:spLocks noGrp="1"/>
          </p:cNvSpPr>
          <p:nvPr>
            <p:ph type="ftr" sz="quarter" idx="2"/>
          </p:nvPr>
        </p:nvSpPr>
        <p:spPr>
          <a:xfrm>
            <a:off x="2" y="9440863"/>
            <a:ext cx="2949575" cy="498475"/>
          </a:xfrm>
          <a:prstGeom prst="rect">
            <a:avLst/>
          </a:prstGeom>
        </p:spPr>
        <p:txBody>
          <a:bodyPr vert="horz" lIns="91425" tIns="45714" rIns="91425" bIns="4571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3"/>
            <a:ext cx="2949575" cy="498475"/>
          </a:xfrm>
          <a:prstGeom prst="rect">
            <a:avLst/>
          </a:prstGeom>
        </p:spPr>
        <p:txBody>
          <a:bodyPr vert="horz" lIns="91425" tIns="45714" rIns="91425" bIns="45714" rtlCol="0" anchor="b"/>
          <a:lstStyle>
            <a:lvl1pPr algn="r">
              <a:defRPr sz="1200"/>
            </a:lvl1pPr>
          </a:lstStyle>
          <a:p>
            <a:fld id="{3ACB8C76-53F8-405A-AD4C-01878B7F1F85}" type="slidenum">
              <a:rPr kumimoji="1" lang="ja-JP" altLang="en-US" smtClean="0"/>
              <a:t>‹#›</a:t>
            </a:fld>
            <a:endParaRPr kumimoji="1" lang="ja-JP" altLang="en-US"/>
          </a:p>
        </p:txBody>
      </p:sp>
    </p:spTree>
    <p:extLst>
      <p:ext uri="{BB962C8B-B14F-4D97-AF65-F5344CB8AC3E}">
        <p14:creationId xmlns:p14="http://schemas.microsoft.com/office/powerpoint/2010/main" val="2994869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2949787" cy="496967"/>
          </a:xfrm>
          <a:prstGeom prst="rect">
            <a:avLst/>
          </a:prstGeom>
        </p:spPr>
        <p:txBody>
          <a:bodyPr vert="horz" lIns="91417" tIns="45711" rIns="91417"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1" y="3"/>
            <a:ext cx="2949787" cy="496967"/>
          </a:xfrm>
          <a:prstGeom prst="rect">
            <a:avLst/>
          </a:prstGeom>
        </p:spPr>
        <p:txBody>
          <a:bodyPr vert="horz" lIns="91417" tIns="45711" rIns="91417" bIns="45711" rtlCol="0"/>
          <a:lstStyle>
            <a:lvl1pPr algn="r">
              <a:defRPr sz="1200"/>
            </a:lvl1pPr>
          </a:lstStyle>
          <a:p>
            <a:fld id="{2BA1C464-FEAE-4865-B57F-56DDADEE69B6}" type="datetimeFigureOut">
              <a:rPr kumimoji="1" lang="ja-JP" altLang="en-US" smtClean="0"/>
              <a:t>2022/10/13</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17" tIns="45711" rIns="91417" bIns="45711"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17" tIns="45711" rIns="91417" bIns="457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9"/>
            <a:ext cx="2949787" cy="496967"/>
          </a:xfrm>
          <a:prstGeom prst="rect">
            <a:avLst/>
          </a:prstGeom>
        </p:spPr>
        <p:txBody>
          <a:bodyPr vert="horz" lIns="91417" tIns="45711" rIns="91417"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1" y="9440649"/>
            <a:ext cx="2949787" cy="496967"/>
          </a:xfrm>
          <a:prstGeom prst="rect">
            <a:avLst/>
          </a:prstGeom>
        </p:spPr>
        <p:txBody>
          <a:bodyPr vert="horz" lIns="91417" tIns="45711" rIns="91417" bIns="45711" rtlCol="0" anchor="b"/>
          <a:lstStyle>
            <a:lvl1pPr algn="r">
              <a:defRPr sz="1200"/>
            </a:lvl1pPr>
          </a:lstStyle>
          <a:p>
            <a:fld id="{49DE7A10-D343-446F-8C4C-FB9E5F5B82D7}" type="slidenum">
              <a:rPr kumimoji="1" lang="ja-JP" altLang="en-US" smtClean="0"/>
              <a:t>‹#›</a:t>
            </a:fld>
            <a:endParaRPr kumimoji="1" lang="ja-JP" altLang="en-US"/>
          </a:p>
        </p:txBody>
      </p:sp>
    </p:spTree>
    <p:extLst>
      <p:ext uri="{BB962C8B-B14F-4D97-AF65-F5344CB8AC3E}">
        <p14:creationId xmlns:p14="http://schemas.microsoft.com/office/powerpoint/2010/main" val="33558776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9DE7A10-D343-446F-8C4C-FB9E5F5B82D7}" type="slidenum">
              <a:rPr kumimoji="1" lang="ja-JP" altLang="en-US" smtClean="0"/>
              <a:t>1</a:t>
            </a:fld>
            <a:endParaRPr kumimoji="1" lang="ja-JP" altLang="en-US"/>
          </a:p>
        </p:txBody>
      </p:sp>
    </p:spTree>
    <p:extLst>
      <p:ext uri="{BB962C8B-B14F-4D97-AF65-F5344CB8AC3E}">
        <p14:creationId xmlns:p14="http://schemas.microsoft.com/office/powerpoint/2010/main" val="1043795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2738" y="676275"/>
            <a:ext cx="6181725" cy="4637088"/>
          </a:xfrm>
        </p:spPr>
      </p:sp>
      <p:sp>
        <p:nvSpPr>
          <p:cNvPr id="3" name="ノート プレースホルダー 2"/>
          <p:cNvSpPr>
            <a:spLocks noGrp="1"/>
          </p:cNvSpPr>
          <p:nvPr>
            <p:ph type="body" idx="1"/>
          </p:nvPr>
        </p:nvSpPr>
        <p:spPr/>
        <p:txBody>
          <a:bodyPr/>
          <a:lstStyle/>
          <a:p>
            <a:endParaRPr lang="ja-JP" altLang="en-US" dirty="0">
              <a:latin typeface="+mn-ea"/>
            </a:endParaRPr>
          </a:p>
        </p:txBody>
      </p:sp>
      <p:sp>
        <p:nvSpPr>
          <p:cNvPr id="4" name="スライド番号プレースホルダー 3"/>
          <p:cNvSpPr>
            <a:spLocks noGrp="1"/>
          </p:cNvSpPr>
          <p:nvPr>
            <p:ph type="sldNum" sz="quarter" idx="10"/>
          </p:nvPr>
        </p:nvSpPr>
        <p:spPr/>
        <p:txBody>
          <a:bodyPr/>
          <a:lstStyle/>
          <a:p>
            <a:fld id="{D1A9E091-B89A-442B-B13A-A2AD37DC8C97}" type="slidenum">
              <a:rPr kumimoji="1" lang="ja-JP" altLang="en-US" smtClean="0"/>
              <a:t>2</a:t>
            </a:fld>
            <a:endParaRPr kumimoji="1" lang="ja-JP" altLang="en-US"/>
          </a:p>
        </p:txBody>
      </p:sp>
    </p:spTree>
    <p:extLst>
      <p:ext uri="{BB962C8B-B14F-4D97-AF65-F5344CB8AC3E}">
        <p14:creationId xmlns:p14="http://schemas.microsoft.com/office/powerpoint/2010/main" val="4140276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2738" y="676275"/>
            <a:ext cx="6181725" cy="4637088"/>
          </a:xfrm>
        </p:spPr>
      </p:sp>
      <p:sp>
        <p:nvSpPr>
          <p:cNvPr id="3" name="ノート プレースホルダー 2"/>
          <p:cNvSpPr>
            <a:spLocks noGrp="1"/>
          </p:cNvSpPr>
          <p:nvPr>
            <p:ph type="body" idx="1"/>
          </p:nvPr>
        </p:nvSpPr>
        <p:spPr/>
        <p:txBody>
          <a:bodyPr/>
          <a:lstStyle/>
          <a:p>
            <a:endParaRPr lang="ja-JP" altLang="en-US" dirty="0">
              <a:latin typeface="+mn-ea"/>
            </a:endParaRPr>
          </a:p>
        </p:txBody>
      </p:sp>
      <p:sp>
        <p:nvSpPr>
          <p:cNvPr id="4" name="スライド番号プレースホルダー 3"/>
          <p:cNvSpPr>
            <a:spLocks noGrp="1"/>
          </p:cNvSpPr>
          <p:nvPr>
            <p:ph type="sldNum" sz="quarter" idx="10"/>
          </p:nvPr>
        </p:nvSpPr>
        <p:spPr/>
        <p:txBody>
          <a:bodyPr/>
          <a:lstStyle/>
          <a:p>
            <a:fld id="{D1A9E091-B89A-442B-B13A-A2AD37DC8C97}" type="slidenum">
              <a:rPr kumimoji="1" lang="ja-JP" altLang="en-US" smtClean="0"/>
              <a:t>3</a:t>
            </a:fld>
            <a:endParaRPr kumimoji="1" lang="ja-JP" altLang="en-US"/>
          </a:p>
        </p:txBody>
      </p:sp>
    </p:spTree>
    <p:extLst>
      <p:ext uri="{BB962C8B-B14F-4D97-AF65-F5344CB8AC3E}">
        <p14:creationId xmlns:p14="http://schemas.microsoft.com/office/powerpoint/2010/main" val="2795808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198289-1A2B-4FD9-A32D-F5E33EF27DDB}" type="slidenum">
              <a:rPr kumimoji="1" lang="ja-JP" altLang="en-US" smtClean="0"/>
              <a:t>4</a:t>
            </a:fld>
            <a:endParaRPr kumimoji="1" lang="ja-JP" altLang="en-US"/>
          </a:p>
        </p:txBody>
      </p:sp>
    </p:spTree>
    <p:extLst>
      <p:ext uri="{BB962C8B-B14F-4D97-AF65-F5344CB8AC3E}">
        <p14:creationId xmlns:p14="http://schemas.microsoft.com/office/powerpoint/2010/main" val="3461269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1" y="5602173"/>
            <a:ext cx="5506083" cy="3687870"/>
          </a:xfrm>
        </p:spPr>
        <p:txBody>
          <a:bodyPr/>
          <a:lstStyle/>
          <a:p>
            <a:endParaRPr kumimoji="1" lang="ja-JP" altLang="en-US" dirty="0">
              <a:solidFill>
                <a:schemeClr val="tx1"/>
              </a:solidFill>
              <a:latin typeface="+mn-ea"/>
              <a:ea typeface="+mn-ea"/>
            </a:endParaRPr>
          </a:p>
        </p:txBody>
      </p:sp>
      <p:sp>
        <p:nvSpPr>
          <p:cNvPr id="4" name="スライド番号プレースホルダー 3"/>
          <p:cNvSpPr>
            <a:spLocks noGrp="1"/>
          </p:cNvSpPr>
          <p:nvPr>
            <p:ph type="sldNum" sz="quarter" idx="10"/>
          </p:nvPr>
        </p:nvSpPr>
        <p:spPr>
          <a:xfrm>
            <a:off x="3856826" y="9440372"/>
            <a:ext cx="2950375" cy="498966"/>
          </a:xfrm>
        </p:spPr>
        <p:txBody>
          <a:bodyPr/>
          <a:lstStyle/>
          <a:p>
            <a:pPr defTabSz="922216" fontAlgn="base">
              <a:spcBef>
                <a:spcPct val="0"/>
              </a:spcBef>
              <a:spcAft>
                <a:spcPct val="0"/>
              </a:spcAft>
              <a:defRPr/>
            </a:pPr>
            <a:fld id="{D1A9E091-B89A-442B-B13A-A2AD37DC8C97}" type="slidenum">
              <a:rPr lang="ja-JP" altLang="en-US">
                <a:solidFill>
                  <a:srgbClr val="000000"/>
                </a:solidFill>
                <a:latin typeface="Times New Roman" pitchFamily="18" charset="0"/>
                <a:ea typeface="ＭＳ Ｐゴシック" pitchFamily="50" charset="-128"/>
              </a:rPr>
              <a:pPr defTabSz="922216" fontAlgn="base">
                <a:spcBef>
                  <a:spcPct val="0"/>
                </a:spcBef>
                <a:spcAft>
                  <a:spcPct val="0"/>
                </a:spcAft>
                <a:defRPr/>
              </a:pPr>
              <a:t>6</a:t>
            </a:fld>
            <a:endParaRPr lang="ja-JP" altLang="en-US">
              <a:solidFill>
                <a:srgbClr val="000000"/>
              </a:solidFill>
              <a:latin typeface="Times New Roman" pitchFamily="18" charset="0"/>
              <a:ea typeface="ＭＳ Ｐゴシック" pitchFamily="50" charset="-128"/>
            </a:endParaRPr>
          </a:p>
        </p:txBody>
      </p:sp>
      <p:sp>
        <p:nvSpPr>
          <p:cNvPr id="5" name="スライド イメージ プレースホルダー 4"/>
          <p:cNvSpPr>
            <a:spLocks noGrp="1" noRot="1" noChangeAspect="1"/>
          </p:cNvSpPr>
          <p:nvPr>
            <p:ph type="sldImg"/>
          </p:nvPr>
        </p:nvSpPr>
        <p:spPr/>
      </p:sp>
    </p:spTree>
    <p:extLst>
      <p:ext uri="{BB962C8B-B14F-4D97-AF65-F5344CB8AC3E}">
        <p14:creationId xmlns:p14="http://schemas.microsoft.com/office/powerpoint/2010/main" val="3425582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a:ln/>
        </p:spPr>
      </p:sp>
      <p:sp>
        <p:nvSpPr>
          <p:cNvPr id="86019" name="ノート プレースホルダー 2"/>
          <p:cNvSpPr>
            <a:spLocks noGrp="1"/>
          </p:cNvSpPr>
          <p:nvPr>
            <p:ph type="body" idx="1"/>
          </p:nvPr>
        </p:nvSpPr>
        <p:spPr>
          <a:noFill/>
        </p:spPr>
        <p:txBody>
          <a:bodyPr/>
          <a:lstStyle/>
          <a:p>
            <a:endParaRPr lang="ja-JP" altLang="en-US" dirty="0">
              <a:latin typeface="Arial" pitchFamily="34" charset="0"/>
            </a:endParaRPr>
          </a:p>
        </p:txBody>
      </p:sp>
      <p:sp>
        <p:nvSpPr>
          <p:cNvPr id="86020" name="スライド番号プレースホルダー 3"/>
          <p:cNvSpPr>
            <a:spLocks noGrp="1"/>
          </p:cNvSpPr>
          <p:nvPr>
            <p:ph type="sldNum" sz="quarter" idx="5"/>
          </p:nvPr>
        </p:nvSpPr>
        <p:spPr>
          <a:noFill/>
        </p:spPr>
        <p:txBody>
          <a:bodyPr/>
          <a:lstStyle>
            <a:lvl1pPr defTabSz="912598" eaLnBrk="0" hangingPunct="0">
              <a:spcBef>
                <a:spcPct val="30000"/>
              </a:spcBef>
              <a:defRPr kumimoji="1" sz="1200">
                <a:solidFill>
                  <a:schemeClr val="tx1"/>
                </a:solidFill>
                <a:latin typeface="Arial" pitchFamily="34" charset="0"/>
                <a:ea typeface="ＭＳ Ｐ明朝" pitchFamily="18" charset="-128"/>
              </a:defRPr>
            </a:lvl1pPr>
            <a:lvl2pPr marL="742776" indent="-285683" defTabSz="912598" eaLnBrk="0" hangingPunct="0">
              <a:spcBef>
                <a:spcPct val="30000"/>
              </a:spcBef>
              <a:defRPr kumimoji="1" sz="1200">
                <a:solidFill>
                  <a:schemeClr val="tx1"/>
                </a:solidFill>
                <a:latin typeface="Arial" pitchFamily="34" charset="0"/>
                <a:ea typeface="ＭＳ Ｐ明朝" pitchFamily="18" charset="-128"/>
              </a:defRPr>
            </a:lvl2pPr>
            <a:lvl3pPr marL="1142732" indent="-228546" defTabSz="912598" eaLnBrk="0" hangingPunct="0">
              <a:spcBef>
                <a:spcPct val="30000"/>
              </a:spcBef>
              <a:defRPr kumimoji="1" sz="1200">
                <a:solidFill>
                  <a:schemeClr val="tx1"/>
                </a:solidFill>
                <a:latin typeface="Arial" pitchFamily="34" charset="0"/>
                <a:ea typeface="ＭＳ Ｐ明朝" pitchFamily="18" charset="-128"/>
              </a:defRPr>
            </a:lvl3pPr>
            <a:lvl4pPr marL="1599825" indent="-228546" defTabSz="912598" eaLnBrk="0" hangingPunct="0">
              <a:spcBef>
                <a:spcPct val="30000"/>
              </a:spcBef>
              <a:defRPr kumimoji="1" sz="1200">
                <a:solidFill>
                  <a:schemeClr val="tx1"/>
                </a:solidFill>
                <a:latin typeface="Arial" pitchFamily="34" charset="0"/>
                <a:ea typeface="ＭＳ Ｐ明朝" pitchFamily="18" charset="-128"/>
              </a:defRPr>
            </a:lvl4pPr>
            <a:lvl5pPr marL="2056917" indent="-228546" defTabSz="912598" eaLnBrk="0" hangingPunct="0">
              <a:spcBef>
                <a:spcPct val="30000"/>
              </a:spcBef>
              <a:defRPr kumimoji="1" sz="1200">
                <a:solidFill>
                  <a:schemeClr val="tx1"/>
                </a:solidFill>
                <a:latin typeface="Arial" pitchFamily="34" charset="0"/>
                <a:ea typeface="ＭＳ Ｐ明朝" pitchFamily="18" charset="-128"/>
              </a:defRPr>
            </a:lvl5pPr>
            <a:lvl6pPr marL="2514009" indent="-228546" defTabSz="912598"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102" indent="-228546" defTabSz="912598"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8194" indent="-228546" defTabSz="912598"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5287" indent="-228546" defTabSz="912598"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eaLnBrk="1" hangingPunct="1">
              <a:spcBef>
                <a:spcPct val="0"/>
              </a:spcBef>
            </a:pPr>
            <a:fld id="{87A66FDB-3B58-473E-8CC5-217D8DB799C4}" type="slidenum">
              <a:rPr lang="ja-JP" altLang="en-US" smtClean="0">
                <a:ea typeface="ＭＳ Ｐゴシック" pitchFamily="50" charset="-128"/>
              </a:rPr>
              <a:pPr eaLnBrk="1" hangingPunct="1">
                <a:spcBef>
                  <a:spcPct val="0"/>
                </a:spcBef>
              </a:pPr>
              <a:t>7</a:t>
            </a:fld>
            <a:endParaRPr lang="ja-JP" altLang="en-US">
              <a:ea typeface="ＭＳ Ｐゴシック" pitchFamily="50" charset="-128"/>
            </a:endParaRPr>
          </a:p>
        </p:txBody>
      </p:sp>
    </p:spTree>
    <p:extLst>
      <p:ext uri="{BB962C8B-B14F-4D97-AF65-F5344CB8AC3E}">
        <p14:creationId xmlns:p14="http://schemas.microsoft.com/office/powerpoint/2010/main" val="2588406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a:ln/>
        </p:spPr>
      </p:sp>
      <p:sp>
        <p:nvSpPr>
          <p:cNvPr id="86019" name="ノート プレースホルダー 2"/>
          <p:cNvSpPr>
            <a:spLocks noGrp="1"/>
          </p:cNvSpPr>
          <p:nvPr>
            <p:ph type="body" idx="1"/>
          </p:nvPr>
        </p:nvSpPr>
        <p:spPr>
          <a:noFill/>
        </p:spPr>
        <p:txBody>
          <a:bodyPr/>
          <a:lstStyle/>
          <a:p>
            <a:endParaRPr lang="ja-JP" altLang="en-US" dirty="0">
              <a:latin typeface="Arial" pitchFamily="34" charset="0"/>
            </a:endParaRPr>
          </a:p>
        </p:txBody>
      </p:sp>
      <p:sp>
        <p:nvSpPr>
          <p:cNvPr id="86020" name="スライド番号プレースホルダー 3"/>
          <p:cNvSpPr>
            <a:spLocks noGrp="1"/>
          </p:cNvSpPr>
          <p:nvPr>
            <p:ph type="sldNum" sz="quarter" idx="5"/>
          </p:nvPr>
        </p:nvSpPr>
        <p:spPr>
          <a:noFill/>
        </p:spPr>
        <p:txBody>
          <a:bodyPr/>
          <a:lstStyle>
            <a:lvl1pPr defTabSz="912598" eaLnBrk="0" hangingPunct="0">
              <a:spcBef>
                <a:spcPct val="30000"/>
              </a:spcBef>
              <a:defRPr kumimoji="1" sz="1200">
                <a:solidFill>
                  <a:schemeClr val="tx1"/>
                </a:solidFill>
                <a:latin typeface="Arial" pitchFamily="34" charset="0"/>
                <a:ea typeface="ＭＳ Ｐ明朝" pitchFamily="18" charset="-128"/>
              </a:defRPr>
            </a:lvl1pPr>
            <a:lvl2pPr marL="742776" indent="-285683" defTabSz="912598" eaLnBrk="0" hangingPunct="0">
              <a:spcBef>
                <a:spcPct val="30000"/>
              </a:spcBef>
              <a:defRPr kumimoji="1" sz="1200">
                <a:solidFill>
                  <a:schemeClr val="tx1"/>
                </a:solidFill>
                <a:latin typeface="Arial" pitchFamily="34" charset="0"/>
                <a:ea typeface="ＭＳ Ｐ明朝" pitchFamily="18" charset="-128"/>
              </a:defRPr>
            </a:lvl2pPr>
            <a:lvl3pPr marL="1142732" indent="-228546" defTabSz="912598" eaLnBrk="0" hangingPunct="0">
              <a:spcBef>
                <a:spcPct val="30000"/>
              </a:spcBef>
              <a:defRPr kumimoji="1" sz="1200">
                <a:solidFill>
                  <a:schemeClr val="tx1"/>
                </a:solidFill>
                <a:latin typeface="Arial" pitchFamily="34" charset="0"/>
                <a:ea typeface="ＭＳ Ｐ明朝" pitchFamily="18" charset="-128"/>
              </a:defRPr>
            </a:lvl3pPr>
            <a:lvl4pPr marL="1599825" indent="-228546" defTabSz="912598" eaLnBrk="0" hangingPunct="0">
              <a:spcBef>
                <a:spcPct val="30000"/>
              </a:spcBef>
              <a:defRPr kumimoji="1" sz="1200">
                <a:solidFill>
                  <a:schemeClr val="tx1"/>
                </a:solidFill>
                <a:latin typeface="Arial" pitchFamily="34" charset="0"/>
                <a:ea typeface="ＭＳ Ｐ明朝" pitchFamily="18" charset="-128"/>
              </a:defRPr>
            </a:lvl4pPr>
            <a:lvl5pPr marL="2056917" indent="-228546" defTabSz="912598" eaLnBrk="0" hangingPunct="0">
              <a:spcBef>
                <a:spcPct val="30000"/>
              </a:spcBef>
              <a:defRPr kumimoji="1" sz="1200">
                <a:solidFill>
                  <a:schemeClr val="tx1"/>
                </a:solidFill>
                <a:latin typeface="Arial" pitchFamily="34" charset="0"/>
                <a:ea typeface="ＭＳ Ｐ明朝" pitchFamily="18" charset="-128"/>
              </a:defRPr>
            </a:lvl5pPr>
            <a:lvl6pPr marL="2514009" indent="-228546" defTabSz="912598"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102" indent="-228546" defTabSz="912598"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8194" indent="-228546" defTabSz="912598"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5287" indent="-228546" defTabSz="912598"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eaLnBrk="1" hangingPunct="1">
              <a:spcBef>
                <a:spcPct val="0"/>
              </a:spcBef>
            </a:pPr>
            <a:fld id="{87A66FDB-3B58-473E-8CC5-217D8DB799C4}" type="slidenum">
              <a:rPr lang="ja-JP" altLang="en-US" smtClean="0">
                <a:ea typeface="ＭＳ Ｐゴシック" pitchFamily="50" charset="-128"/>
              </a:rPr>
              <a:pPr eaLnBrk="1" hangingPunct="1">
                <a:spcBef>
                  <a:spcPct val="0"/>
                </a:spcBef>
              </a:pPr>
              <a:t>8</a:t>
            </a:fld>
            <a:endParaRPr lang="ja-JP" altLang="en-US">
              <a:ea typeface="ＭＳ Ｐゴシック" pitchFamily="50" charset="-128"/>
            </a:endParaRPr>
          </a:p>
        </p:txBody>
      </p:sp>
    </p:spTree>
    <p:extLst>
      <p:ext uri="{BB962C8B-B14F-4D97-AF65-F5344CB8AC3E}">
        <p14:creationId xmlns:p14="http://schemas.microsoft.com/office/powerpoint/2010/main" val="2928854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a:ln/>
        </p:spPr>
      </p:sp>
      <p:sp>
        <p:nvSpPr>
          <p:cNvPr id="86019" name="ノート プレースホルダー 2"/>
          <p:cNvSpPr>
            <a:spLocks noGrp="1"/>
          </p:cNvSpPr>
          <p:nvPr>
            <p:ph type="body" idx="1"/>
          </p:nvPr>
        </p:nvSpPr>
        <p:spPr>
          <a:noFill/>
        </p:spPr>
        <p:txBody>
          <a:bodyPr/>
          <a:lstStyle/>
          <a:p>
            <a:endParaRPr lang="ja-JP" altLang="en-US" dirty="0">
              <a:latin typeface="Arial" pitchFamily="34" charset="0"/>
            </a:endParaRPr>
          </a:p>
        </p:txBody>
      </p:sp>
      <p:sp>
        <p:nvSpPr>
          <p:cNvPr id="86020" name="スライド番号プレースホルダー 3"/>
          <p:cNvSpPr>
            <a:spLocks noGrp="1"/>
          </p:cNvSpPr>
          <p:nvPr>
            <p:ph type="sldNum" sz="quarter" idx="5"/>
          </p:nvPr>
        </p:nvSpPr>
        <p:spPr>
          <a:noFill/>
        </p:spPr>
        <p:txBody>
          <a:bodyPr/>
          <a:lstStyle>
            <a:lvl1pPr defTabSz="912598" eaLnBrk="0" hangingPunct="0">
              <a:spcBef>
                <a:spcPct val="30000"/>
              </a:spcBef>
              <a:defRPr kumimoji="1" sz="1200">
                <a:solidFill>
                  <a:schemeClr val="tx1"/>
                </a:solidFill>
                <a:latin typeface="Arial" pitchFamily="34" charset="0"/>
                <a:ea typeface="ＭＳ Ｐ明朝" pitchFamily="18" charset="-128"/>
              </a:defRPr>
            </a:lvl1pPr>
            <a:lvl2pPr marL="742776" indent="-285683" defTabSz="912598" eaLnBrk="0" hangingPunct="0">
              <a:spcBef>
                <a:spcPct val="30000"/>
              </a:spcBef>
              <a:defRPr kumimoji="1" sz="1200">
                <a:solidFill>
                  <a:schemeClr val="tx1"/>
                </a:solidFill>
                <a:latin typeface="Arial" pitchFamily="34" charset="0"/>
                <a:ea typeface="ＭＳ Ｐ明朝" pitchFamily="18" charset="-128"/>
              </a:defRPr>
            </a:lvl2pPr>
            <a:lvl3pPr marL="1142732" indent="-228546" defTabSz="912598" eaLnBrk="0" hangingPunct="0">
              <a:spcBef>
                <a:spcPct val="30000"/>
              </a:spcBef>
              <a:defRPr kumimoji="1" sz="1200">
                <a:solidFill>
                  <a:schemeClr val="tx1"/>
                </a:solidFill>
                <a:latin typeface="Arial" pitchFamily="34" charset="0"/>
                <a:ea typeface="ＭＳ Ｐ明朝" pitchFamily="18" charset="-128"/>
              </a:defRPr>
            </a:lvl3pPr>
            <a:lvl4pPr marL="1599825" indent="-228546" defTabSz="912598" eaLnBrk="0" hangingPunct="0">
              <a:spcBef>
                <a:spcPct val="30000"/>
              </a:spcBef>
              <a:defRPr kumimoji="1" sz="1200">
                <a:solidFill>
                  <a:schemeClr val="tx1"/>
                </a:solidFill>
                <a:latin typeface="Arial" pitchFamily="34" charset="0"/>
                <a:ea typeface="ＭＳ Ｐ明朝" pitchFamily="18" charset="-128"/>
              </a:defRPr>
            </a:lvl4pPr>
            <a:lvl5pPr marL="2056917" indent="-228546" defTabSz="912598" eaLnBrk="0" hangingPunct="0">
              <a:spcBef>
                <a:spcPct val="30000"/>
              </a:spcBef>
              <a:defRPr kumimoji="1" sz="1200">
                <a:solidFill>
                  <a:schemeClr val="tx1"/>
                </a:solidFill>
                <a:latin typeface="Arial" pitchFamily="34" charset="0"/>
                <a:ea typeface="ＭＳ Ｐ明朝" pitchFamily="18" charset="-128"/>
              </a:defRPr>
            </a:lvl5pPr>
            <a:lvl6pPr marL="2514009" indent="-228546" defTabSz="912598"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102" indent="-228546" defTabSz="912598"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8194" indent="-228546" defTabSz="912598"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5287" indent="-228546" defTabSz="912598"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eaLnBrk="1" hangingPunct="1">
              <a:spcBef>
                <a:spcPct val="0"/>
              </a:spcBef>
            </a:pPr>
            <a:fld id="{87A66FDB-3B58-473E-8CC5-217D8DB799C4}" type="slidenum">
              <a:rPr lang="ja-JP" altLang="en-US" smtClean="0">
                <a:ea typeface="ＭＳ Ｐゴシック" pitchFamily="50" charset="-128"/>
              </a:rPr>
              <a:pPr eaLnBrk="1" hangingPunct="1">
                <a:spcBef>
                  <a:spcPct val="0"/>
                </a:spcBef>
              </a:pPr>
              <a:t>9</a:t>
            </a:fld>
            <a:endParaRPr lang="ja-JP" altLang="en-US">
              <a:ea typeface="ＭＳ Ｐゴシック" pitchFamily="50" charset="-128"/>
            </a:endParaRPr>
          </a:p>
        </p:txBody>
      </p:sp>
    </p:spTree>
    <p:extLst>
      <p:ext uri="{BB962C8B-B14F-4D97-AF65-F5344CB8AC3E}">
        <p14:creationId xmlns:p14="http://schemas.microsoft.com/office/powerpoint/2010/main" val="2400062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安全にも配慮した街づくり</a:t>
            </a:r>
            <a:endParaRPr kumimoji="1" lang="ja-JP" altLang="en-US" dirty="0"/>
          </a:p>
        </p:txBody>
      </p:sp>
      <p:sp>
        <p:nvSpPr>
          <p:cNvPr id="4" name="スライド番号プレースホルダー 3"/>
          <p:cNvSpPr>
            <a:spLocks noGrp="1"/>
          </p:cNvSpPr>
          <p:nvPr>
            <p:ph type="sldNum" sz="quarter" idx="10"/>
          </p:nvPr>
        </p:nvSpPr>
        <p:spPr/>
        <p:txBody>
          <a:bodyPr/>
          <a:lstStyle/>
          <a:p>
            <a:fld id="{49DE7A10-D343-446F-8C4C-FB9E5F5B82D7}" type="slidenum">
              <a:rPr kumimoji="1" lang="ja-JP" altLang="en-US" smtClean="0"/>
              <a:t>17</a:t>
            </a:fld>
            <a:endParaRPr kumimoji="1" lang="ja-JP" altLang="en-US"/>
          </a:p>
        </p:txBody>
      </p:sp>
    </p:spTree>
    <p:extLst>
      <p:ext uri="{BB962C8B-B14F-4D97-AF65-F5344CB8AC3E}">
        <p14:creationId xmlns:p14="http://schemas.microsoft.com/office/powerpoint/2010/main" val="67416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9DCEB19E-A5CE-4C4D-960E-E4123C7E1B7E}" type="datetime1">
              <a:rPr kumimoji="1" lang="ja-JP" altLang="en-US" smtClean="0"/>
              <a:t>2022/10/13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FF1C00BD-2AE8-426A-B91C-F22C350A1766}" type="datetime1">
              <a:rPr kumimoji="1" lang="ja-JP" altLang="en-US" smtClean="0"/>
              <a:t>2022/10/13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F58B8C6-4B29-4AB9-ACF1-5B0B06355914}" type="datetime1">
              <a:rPr kumimoji="1" lang="ja-JP" altLang="en-US" smtClean="0"/>
              <a:t>2022/10/13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00F5B04-A138-4EFB-AD14-0B16A5F4B4F7}" type="datetime1">
              <a:rPr kumimoji="1" lang="ja-JP" altLang="en-US" smtClean="0"/>
              <a:t>2022/10/13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90563E74-AAC7-49EF-9C65-1B50304422C8}" type="datetime1">
              <a:rPr kumimoji="1" lang="ja-JP" altLang="en-US" smtClean="0"/>
              <a:t>2022/10/13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4B8ABC50-FF33-433B-831F-9EC42471CA64}" type="datetime1">
              <a:rPr kumimoji="1" lang="ja-JP" altLang="en-US" smtClean="0"/>
              <a:t>2022/10/13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2668C0A1-5140-4F6D-A0BC-7CC60FBC088E}" type="datetime1">
              <a:rPr kumimoji="1" lang="ja-JP" altLang="en-US" smtClean="0"/>
              <a:t>2022/10/13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37943961-5C82-44A1-9281-AB200184489C}" type="datetime1">
              <a:rPr kumimoji="1" lang="ja-JP" altLang="en-US" smtClean="0"/>
              <a:t>2022/10/13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5B14A36-99E1-45F0-B2E5-E3427362C961}" type="datetime1">
              <a:rPr kumimoji="1" lang="ja-JP" altLang="en-US" smtClean="0"/>
              <a:t>2022/10/13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a:xfrm>
            <a:off x="7017965" y="6499225"/>
            <a:ext cx="2133600" cy="365125"/>
          </a:xfrm>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264204E3-79EA-4208-BE79-7C1460251815}" type="datetime1">
              <a:rPr kumimoji="1" lang="ja-JP" altLang="en-US" smtClean="0"/>
              <a:t>2022/10/13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653ECF8C-6C92-4B77-ACE4-671B2A347CB5}" type="datetime1">
              <a:rPr kumimoji="1" lang="ja-JP" altLang="en-US" smtClean="0"/>
              <a:t>2022/10/13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C99B7-8D38-4367-829B-6AAD1112203B}" type="datetime1">
              <a:rPr kumimoji="1" lang="ja-JP" altLang="en-US" smtClean="0"/>
              <a:t>2022/10/13</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21764" y="-12636"/>
            <a:ext cx="9165764" cy="562074"/>
          </a:xfrm>
          <a:prstGeom prst="rect">
            <a:avLst/>
          </a:prstGeom>
          <a:gradFill rotWithShape="1">
            <a:gsLst>
              <a:gs pos="1000">
                <a:schemeClr val="accent6">
                  <a:lumMod val="60000"/>
                  <a:lumOff val="40000"/>
                </a:schemeClr>
              </a:gs>
              <a:gs pos="50000">
                <a:schemeClr val="bg1"/>
              </a:gs>
              <a:gs pos="100000">
                <a:schemeClr val="accent6">
                  <a:lumMod val="60000"/>
                  <a:lumOff val="40000"/>
                </a:schemeClr>
              </a:gs>
            </a:gsLst>
            <a:lin ang="5400000" scaled="1"/>
          </a:gradFill>
          <a:ln>
            <a:noFill/>
          </a:ln>
          <a:effectLst/>
        </p:spPr>
        <p:txBody>
          <a:bodyPr wrap="none" lIns="91435" tIns="45717" rIns="91435" bIns="45717" anchor="ctr">
            <a:normAutofit/>
          </a:bodyPr>
          <a:lstStyle>
            <a:defPPr>
              <a:defRPr lang="ja-JP"/>
            </a:defPPr>
            <a:lvl1pPr algn="ctr" rtl="0" fontAlgn="base">
              <a:spcBef>
                <a:spcPct val="0"/>
              </a:spcBef>
              <a:spcAft>
                <a:spcPct val="0"/>
              </a:spcAft>
              <a:defRPr kumimoji="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a:defRPr/>
            </a:pPr>
            <a:r>
              <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令和４年度建設事業評価</a:t>
            </a:r>
            <a:r>
              <a:rPr lang="ja-JP" altLang="en-US" sz="2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（連続立体交差事業）</a:t>
            </a:r>
          </a:p>
        </p:txBody>
      </p:sp>
      <p:graphicFrame>
        <p:nvGraphicFramePr>
          <p:cNvPr id="14338" name="オブジェクト 3"/>
          <p:cNvGraphicFramePr>
            <a:graphicFrameLocks noChangeAspect="1"/>
          </p:cNvGraphicFramePr>
          <p:nvPr>
            <p:extLst>
              <p:ext uri="{D42A27DB-BD31-4B8C-83A1-F6EECF244321}">
                <p14:modId xmlns:p14="http://schemas.microsoft.com/office/powerpoint/2010/main" val="3780200674"/>
              </p:ext>
            </p:extLst>
          </p:nvPr>
        </p:nvGraphicFramePr>
        <p:xfrm>
          <a:off x="225425" y="2060848"/>
          <a:ext cx="8693150" cy="4891087"/>
        </p:xfrm>
        <a:graphic>
          <a:graphicData uri="http://schemas.openxmlformats.org/presentationml/2006/ole">
            <mc:AlternateContent xmlns:mc="http://schemas.openxmlformats.org/markup-compatibility/2006">
              <mc:Choice xmlns:v="urn:schemas-microsoft-com:vml" Requires="v">
                <p:oleObj spid="_x0000_s1140" name="文書" r:id="rId4" imgW="9119669" imgH="5181096" progId="Word.Document.12">
                  <p:embed/>
                </p:oleObj>
              </mc:Choice>
              <mc:Fallback>
                <p:oleObj name="文書" r:id="rId4" imgW="9119669" imgH="5181096" progId="Word.Document.12">
                  <p:embed/>
                  <p:pic>
                    <p:nvPicPr>
                      <p:cNvPr id="0" name=""/>
                      <p:cNvPicPr>
                        <a:picLocks noChangeAspect="1" noChangeArrowheads="1"/>
                      </p:cNvPicPr>
                      <p:nvPr/>
                    </p:nvPicPr>
                    <p:blipFill>
                      <a:blip r:embed="rId5"/>
                      <a:srcRect/>
                      <a:stretch>
                        <a:fillRect/>
                      </a:stretch>
                    </p:blipFill>
                    <p:spPr bwMode="auto">
                      <a:xfrm>
                        <a:off x="225425" y="2060848"/>
                        <a:ext cx="8693150" cy="4891087"/>
                      </a:xfrm>
                      <a:prstGeom prst="rect">
                        <a:avLst/>
                      </a:prstGeom>
                      <a:noFill/>
                      <a:ln>
                        <a:noFill/>
                      </a:ln>
                    </p:spPr>
                  </p:pic>
                </p:oleObj>
              </mc:Fallback>
            </mc:AlternateContent>
          </a:graphicData>
        </a:graphic>
      </p:graphicFrame>
      <p:sp>
        <p:nvSpPr>
          <p:cNvPr id="5" name="テキスト ボックス 1"/>
          <p:cNvSpPr txBox="1">
            <a:spLocks noChangeArrowheads="1"/>
          </p:cNvSpPr>
          <p:nvPr/>
        </p:nvSpPr>
        <p:spPr bwMode="auto">
          <a:xfrm>
            <a:off x="7649359" y="580678"/>
            <a:ext cx="1498600" cy="400050"/>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000" b="1" dirty="0" smtClean="0">
                <a:latin typeface="Arial" panose="020B0604020202020204" pitchFamily="34" charset="0"/>
              </a:rPr>
              <a:t>資料１</a:t>
            </a:r>
            <a:r>
              <a:rPr lang="en-US" altLang="ja-JP" sz="2000" b="1" dirty="0" smtClean="0">
                <a:latin typeface="Arial" panose="020B0604020202020204" pitchFamily="34" charset="0"/>
              </a:rPr>
              <a:t>-</a:t>
            </a:r>
            <a:r>
              <a:rPr lang="ja-JP" altLang="en-US" sz="2000" b="1" dirty="0">
                <a:latin typeface="Arial" panose="020B0604020202020204" pitchFamily="34" charset="0"/>
              </a:rPr>
              <a:t>２</a:t>
            </a:r>
          </a:p>
        </p:txBody>
      </p:sp>
      <p:sp>
        <p:nvSpPr>
          <p:cNvPr id="8" name="Rectangle 2"/>
          <p:cNvSpPr>
            <a:spLocks noChangeArrowheads="1"/>
          </p:cNvSpPr>
          <p:nvPr/>
        </p:nvSpPr>
        <p:spPr bwMode="auto">
          <a:xfrm>
            <a:off x="6951663" y="1071193"/>
            <a:ext cx="2187575"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Font typeface="Arial" panose="020B0604020202020204" pitchFamily="34" charset="0"/>
              <a:buNone/>
            </a:pPr>
            <a:r>
              <a:rPr lang="ja-JP" altLang="en-US" sz="1200" dirty="0" smtClean="0">
                <a:solidFill>
                  <a:srgbClr val="000000"/>
                </a:solidFill>
                <a:latin typeface="HGPｺﾞｼｯｸM" panose="020B0600000000000000" pitchFamily="50" charset="-128"/>
                <a:ea typeface="HGPｺﾞｼｯｸM" panose="020B0600000000000000" pitchFamily="50" charset="-128"/>
              </a:rPr>
              <a:t>令和</a:t>
            </a:r>
            <a:r>
              <a:rPr lang="en-US" altLang="ja-JP" sz="1200" dirty="0">
                <a:solidFill>
                  <a:srgbClr val="000000"/>
                </a:solidFill>
                <a:latin typeface="HGPｺﾞｼｯｸM" panose="020B0600000000000000" pitchFamily="50" charset="-128"/>
                <a:ea typeface="HGPｺﾞｼｯｸM" panose="020B0600000000000000" pitchFamily="50" charset="-128"/>
              </a:rPr>
              <a:t>4</a:t>
            </a:r>
            <a:r>
              <a:rPr lang="ja-JP" altLang="en-US" sz="1200" dirty="0" smtClean="0">
                <a:solidFill>
                  <a:srgbClr val="000000"/>
                </a:solidFill>
                <a:latin typeface="HGPｺﾞｼｯｸM" panose="020B0600000000000000" pitchFamily="50" charset="-128"/>
                <a:ea typeface="HGPｺﾞｼｯｸM" panose="020B0600000000000000" pitchFamily="50" charset="-128"/>
              </a:rPr>
              <a:t>年度 第</a:t>
            </a:r>
            <a:r>
              <a:rPr lang="ja-JP" altLang="en-US" sz="1200" dirty="0">
                <a:solidFill>
                  <a:srgbClr val="000000"/>
                </a:solidFill>
                <a:latin typeface="HGPｺﾞｼｯｸM" panose="020B0600000000000000" pitchFamily="50" charset="-128"/>
                <a:ea typeface="HGPｺﾞｼｯｸM" panose="020B0600000000000000" pitchFamily="50" charset="-128"/>
              </a:rPr>
              <a:t>５</a:t>
            </a:r>
            <a:r>
              <a:rPr lang="ja-JP" altLang="en-US" sz="1200" dirty="0" smtClean="0">
                <a:solidFill>
                  <a:srgbClr val="000000"/>
                </a:solidFill>
                <a:latin typeface="HGPｺﾞｼｯｸM" panose="020B0600000000000000" pitchFamily="50" charset="-128"/>
                <a:ea typeface="HGPｺﾞｼｯｸM" panose="020B0600000000000000" pitchFamily="50" charset="-128"/>
              </a:rPr>
              <a:t>回</a:t>
            </a:r>
            <a:r>
              <a:rPr lang="ja-JP" altLang="en-US" sz="1200" dirty="0">
                <a:solidFill>
                  <a:srgbClr val="000000"/>
                </a:solidFill>
                <a:latin typeface="HGPｺﾞｼｯｸM" panose="020B0600000000000000" pitchFamily="50" charset="-128"/>
                <a:ea typeface="HGPｺﾞｼｯｸM" panose="020B0600000000000000" pitchFamily="50" charset="-128"/>
              </a:rPr>
              <a:t>（</a:t>
            </a:r>
            <a:r>
              <a:rPr lang="en-US" altLang="ja-JP" sz="1200" dirty="0" smtClean="0">
                <a:solidFill>
                  <a:srgbClr val="000000"/>
                </a:solidFill>
                <a:latin typeface="HGPｺﾞｼｯｸM" panose="020B0600000000000000" pitchFamily="50" charset="-128"/>
                <a:ea typeface="HGPｺﾞｼｯｸM" panose="020B0600000000000000" pitchFamily="50" charset="-128"/>
              </a:rPr>
              <a:t>R4.10.</a:t>
            </a:r>
            <a:r>
              <a:rPr lang="en-US" altLang="ja-JP" sz="1200" dirty="0">
                <a:solidFill>
                  <a:srgbClr val="000000"/>
                </a:solidFill>
                <a:latin typeface="HGPｺﾞｼｯｸM" panose="020B0600000000000000" pitchFamily="50" charset="-128"/>
                <a:ea typeface="HGPｺﾞｼｯｸM" panose="020B0600000000000000" pitchFamily="50" charset="-128"/>
              </a:rPr>
              <a:t>14</a:t>
            </a:r>
            <a:r>
              <a:rPr lang="ja-JP" altLang="en-US" sz="1200" dirty="0" smtClean="0">
                <a:solidFill>
                  <a:srgbClr val="000000"/>
                </a:solidFill>
                <a:latin typeface="HGPｺﾞｼｯｸM" panose="020B0600000000000000" pitchFamily="50" charset="-128"/>
                <a:ea typeface="HGPｺﾞｼｯｸM" panose="020B0600000000000000" pitchFamily="50" charset="-128"/>
              </a:rPr>
              <a:t>）</a:t>
            </a:r>
            <a:endParaRPr lang="en-US" altLang="ja-JP" sz="1200" dirty="0">
              <a:solidFill>
                <a:srgbClr val="000000"/>
              </a:solidFill>
              <a:latin typeface="HGPｺﾞｼｯｸM" panose="020B0600000000000000" pitchFamily="50" charset="-128"/>
              <a:ea typeface="HGPｺﾞｼｯｸM" panose="020B0600000000000000" pitchFamily="50" charset="-128"/>
            </a:endParaRPr>
          </a:p>
          <a:p>
            <a:pPr>
              <a:buFont typeface="Arial" panose="020B0604020202020204" pitchFamily="34" charset="0"/>
              <a:buNone/>
            </a:pPr>
            <a:r>
              <a:rPr lang="ja-JP" altLang="en-US" sz="1200" dirty="0">
                <a:solidFill>
                  <a:srgbClr val="000000"/>
                </a:solidFill>
                <a:latin typeface="HGPｺﾞｼｯｸM" panose="020B0600000000000000" pitchFamily="50" charset="-128"/>
                <a:ea typeface="HGPｺﾞｼｯｸM" panose="020B0600000000000000" pitchFamily="50" charset="-128"/>
              </a:rPr>
              <a:t>大阪府建設事業評価審議会　都市整備部会</a:t>
            </a:r>
            <a:endParaRPr lang="ja-JP" altLang="en-US" sz="1600" dirty="0">
              <a:solidFill>
                <a:srgbClr val="000000"/>
              </a:solidFill>
              <a:latin typeface="HGPｺﾞｼｯｸM" panose="020B0600000000000000" pitchFamily="50" charset="-128"/>
              <a:ea typeface="HGPｺﾞｼｯｸM" panose="020B0600000000000000" pitchFamily="50" charset="-128"/>
            </a:endParaRPr>
          </a:p>
        </p:txBody>
      </p:sp>
      <p:sp>
        <p:nvSpPr>
          <p:cNvPr id="2" name="スライド番号プレースホルダー 1"/>
          <p:cNvSpPr>
            <a:spLocks noGrp="1"/>
          </p:cNvSpPr>
          <p:nvPr>
            <p:ph type="sldNum" sz="quarter" idx="12"/>
          </p:nvPr>
        </p:nvSpPr>
        <p:spPr>
          <a:xfrm>
            <a:off x="7037586" y="6560095"/>
            <a:ext cx="2133600" cy="365125"/>
          </a:xfrm>
        </p:spPr>
        <p:txBody>
          <a:bodyPr/>
          <a:lstStyle/>
          <a:p>
            <a:fld id="{D2D8002D-B5B0-4BAC-B1F6-782DDCCE6D9C}" type="slidenum">
              <a:rPr kumimoji="1" lang="ja-JP" altLang="en-US" smtClean="0"/>
              <a:t>1</a:t>
            </a:fld>
            <a:endParaRPr kumimoji="1" lang="ja-JP" altLang="en-US" dirty="0"/>
          </a:p>
        </p:txBody>
      </p:sp>
    </p:spTree>
    <p:extLst>
      <p:ext uri="{BB962C8B-B14F-4D97-AF65-F5344CB8AC3E}">
        <p14:creationId xmlns:p14="http://schemas.microsoft.com/office/powerpoint/2010/main" val="1639222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21764" y="-12636"/>
            <a:ext cx="9165764" cy="562074"/>
          </a:xfrm>
          <a:prstGeom prst="rect">
            <a:avLst/>
          </a:prstGeom>
          <a:gradFill rotWithShape="1">
            <a:gsLst>
              <a:gs pos="1000">
                <a:schemeClr val="accent6">
                  <a:lumMod val="60000"/>
                  <a:lumOff val="40000"/>
                </a:schemeClr>
              </a:gs>
              <a:gs pos="50000">
                <a:schemeClr val="bg1"/>
              </a:gs>
              <a:gs pos="100000">
                <a:schemeClr val="accent6">
                  <a:lumMod val="60000"/>
                  <a:lumOff val="40000"/>
                </a:schemeClr>
              </a:gs>
            </a:gsLst>
            <a:lin ang="5400000" scaled="1"/>
          </a:gradFill>
          <a:ln>
            <a:noFill/>
          </a:ln>
          <a:effectLst/>
        </p:spPr>
        <p:txBody>
          <a:bodyPr wrap="none" lIns="91435" tIns="45717" rIns="91435" bIns="45717" anchor="ctr"/>
          <a:lstStyle>
            <a:defPPr>
              <a:defRPr lang="ja-JP"/>
            </a:defPPr>
            <a:lvl1pPr algn="ctr" rtl="0" fontAlgn="base">
              <a:spcBef>
                <a:spcPct val="0"/>
              </a:spcBef>
              <a:spcAft>
                <a:spcPct val="0"/>
              </a:spcAft>
              <a:defRPr kumimoji="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a:defRPr/>
            </a:pPr>
            <a:r>
              <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２．事業の必要性等に関する視点</a:t>
            </a:r>
          </a:p>
        </p:txBody>
      </p:sp>
      <p:sp>
        <p:nvSpPr>
          <p:cNvPr id="37" name="正方形/長方形 5"/>
          <p:cNvSpPr>
            <a:spLocks noChangeArrowheads="1"/>
          </p:cNvSpPr>
          <p:nvPr/>
        </p:nvSpPr>
        <p:spPr bwMode="auto">
          <a:xfrm>
            <a:off x="35496" y="579985"/>
            <a:ext cx="35397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latin typeface="HGSｺﾞｼｯｸM" panose="020B0600000000000000" pitchFamily="50" charset="-128"/>
                <a:ea typeface="HGSｺﾞｼｯｸM" panose="020B0600000000000000" pitchFamily="50" charset="-128"/>
              </a:rPr>
              <a:t>■事業を巡る社会経済情勢等</a:t>
            </a:r>
            <a:endParaRPr lang="en-US" altLang="ja-JP" sz="2000" b="1" dirty="0">
              <a:latin typeface="HGSｺﾞｼｯｸM" panose="020B0600000000000000" pitchFamily="50" charset="-128"/>
              <a:ea typeface="HGSｺﾞｼｯｸM" panose="020B0600000000000000" pitchFamily="50" charset="-128"/>
            </a:endParaRPr>
          </a:p>
        </p:txBody>
      </p:sp>
      <p:sp>
        <p:nvSpPr>
          <p:cNvPr id="18" name="正方形/長方形 17">
            <a:extLst>
              <a:ext uri="{FF2B5EF4-FFF2-40B4-BE49-F238E27FC236}">
                <a16:creationId xmlns:a16="http://schemas.microsoft.com/office/drawing/2014/main" id="{1E7C5293-92E2-40EB-9D24-D5A48BEABFA6}"/>
              </a:ext>
            </a:extLst>
          </p:cNvPr>
          <p:cNvSpPr/>
          <p:nvPr/>
        </p:nvSpPr>
        <p:spPr>
          <a:xfrm>
            <a:off x="0" y="892175"/>
            <a:ext cx="9144000" cy="1168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ja-JP" altLang="en-US" sz="2400" dirty="0">
                <a:solidFill>
                  <a:schemeClr val="tx1"/>
                </a:solidFill>
              </a:rPr>
              <a:t>　</a:t>
            </a:r>
            <a:r>
              <a:rPr lang="ja-JP" altLang="en-US" b="1" dirty="0">
                <a:solidFill>
                  <a:schemeClr val="tx1"/>
                </a:solidFill>
              </a:rPr>
              <a:t> </a:t>
            </a:r>
            <a:r>
              <a:rPr lang="ja-JP" altLang="en-US" b="1" u="sng" dirty="0">
                <a:solidFill>
                  <a:schemeClr val="tx1"/>
                </a:solidFill>
              </a:rPr>
              <a:t>◆マニュアルの変更点</a:t>
            </a:r>
            <a:r>
              <a:rPr lang="ja-JP" altLang="en-US" b="1" u="sng" dirty="0" smtClean="0">
                <a:solidFill>
                  <a:schemeClr val="tx1"/>
                </a:solidFill>
              </a:rPr>
              <a:t>等</a:t>
            </a:r>
            <a:endParaRPr lang="en-US" altLang="ja-JP" b="1" u="sng" dirty="0" smtClean="0">
              <a:solidFill>
                <a:schemeClr val="tx1"/>
              </a:solidFill>
            </a:endParaRPr>
          </a:p>
          <a:p>
            <a:pPr eaLnBrk="1" hangingPunct="1">
              <a:defRPr/>
            </a:pPr>
            <a:r>
              <a:rPr lang="ja-JP" altLang="en-US" dirty="0">
                <a:solidFill>
                  <a:schemeClr val="tx1"/>
                </a:solidFill>
              </a:rPr>
              <a:t>　</a:t>
            </a:r>
            <a:r>
              <a:rPr lang="ja-JP" altLang="en-US" dirty="0" smtClean="0">
                <a:solidFill>
                  <a:schemeClr val="tx1"/>
                </a:solidFill>
              </a:rPr>
              <a:t>　　令和４年２月に費用便益分析マニュアルが改定（旧マニュアルは平成３０年２月）され</a:t>
            </a:r>
            <a:endParaRPr lang="en-US" altLang="ja-JP" dirty="0" smtClean="0">
              <a:solidFill>
                <a:schemeClr val="tx1"/>
              </a:solidFill>
            </a:endParaRPr>
          </a:p>
          <a:p>
            <a:pPr eaLnBrk="1" hangingPunct="1">
              <a:defRPr/>
            </a:pPr>
            <a:r>
              <a:rPr lang="ja-JP" altLang="en-US" dirty="0">
                <a:solidFill>
                  <a:schemeClr val="tx1"/>
                </a:solidFill>
              </a:rPr>
              <a:t>　</a:t>
            </a:r>
            <a:r>
              <a:rPr lang="ja-JP" altLang="en-US" dirty="0" smtClean="0">
                <a:solidFill>
                  <a:schemeClr val="tx1"/>
                </a:solidFill>
              </a:rPr>
              <a:t>　　主に</a:t>
            </a:r>
            <a:r>
              <a:rPr lang="ja-JP" altLang="en-US" dirty="0" err="1" smtClean="0">
                <a:solidFill>
                  <a:schemeClr val="tx1"/>
                </a:solidFill>
              </a:rPr>
              <a:t>な</a:t>
            </a:r>
            <a:r>
              <a:rPr lang="ja-JP" altLang="en-US" dirty="0" smtClean="0">
                <a:solidFill>
                  <a:schemeClr val="tx1"/>
                </a:solidFill>
              </a:rPr>
              <a:t>変更点は下記のとおりである。</a:t>
            </a:r>
            <a:endParaRPr lang="ja-JP" altLang="en-US" dirty="0">
              <a:solidFill>
                <a:schemeClr val="tx1"/>
              </a:solidFill>
            </a:endParaRPr>
          </a:p>
        </p:txBody>
      </p:sp>
      <p:sp>
        <p:nvSpPr>
          <p:cNvPr id="7" name="正方形/長方形 6">
            <a:extLst>
              <a:ext uri="{FF2B5EF4-FFF2-40B4-BE49-F238E27FC236}">
                <a16:creationId xmlns:a16="http://schemas.microsoft.com/office/drawing/2014/main" id="{1E7C5293-92E2-40EB-9D24-D5A48BEABFA6}"/>
              </a:ext>
            </a:extLst>
          </p:cNvPr>
          <p:cNvSpPr/>
          <p:nvPr/>
        </p:nvSpPr>
        <p:spPr>
          <a:xfrm>
            <a:off x="242836" y="2132856"/>
            <a:ext cx="8912297" cy="1168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dirty="0" smtClean="0">
                <a:solidFill>
                  <a:schemeClr val="tx1"/>
                </a:solidFill>
              </a:rPr>
              <a:t>　①移動時間短縮便益（</a:t>
            </a:r>
            <a:r>
              <a:rPr lang="ja-JP" altLang="en-US" dirty="0">
                <a:solidFill>
                  <a:schemeClr val="tx1"/>
                </a:solidFill>
              </a:rPr>
              <a:t>自動車・歩</a:t>
            </a:r>
            <a:r>
              <a:rPr lang="ja-JP" altLang="en-US" dirty="0" smtClean="0">
                <a:solidFill>
                  <a:schemeClr val="tx1"/>
                </a:solidFill>
              </a:rPr>
              <a:t>行者・</a:t>
            </a:r>
            <a:r>
              <a:rPr lang="ja-JP" altLang="en-US" dirty="0">
                <a:solidFill>
                  <a:schemeClr val="tx1"/>
                </a:solidFill>
              </a:rPr>
              <a:t>自転車</a:t>
            </a:r>
            <a:r>
              <a:rPr lang="ja-JP" altLang="en-US" dirty="0" smtClean="0">
                <a:solidFill>
                  <a:schemeClr val="tx1"/>
                </a:solidFill>
              </a:rPr>
              <a:t>）算出時に用いる時間価値原単位の上昇</a:t>
            </a:r>
            <a:endParaRPr lang="en-US" altLang="ja-JP" dirty="0" smtClean="0">
              <a:solidFill>
                <a:schemeClr val="tx1"/>
              </a:solidFill>
            </a:endParaRPr>
          </a:p>
          <a:p>
            <a:pPr eaLnBrk="1" hangingPunct="1">
              <a:defRPr/>
            </a:pPr>
            <a:endParaRPr lang="en-US" altLang="ja-JP" dirty="0">
              <a:solidFill>
                <a:schemeClr val="tx1"/>
              </a:solidFill>
            </a:endParaRPr>
          </a:p>
          <a:p>
            <a:pPr eaLnBrk="1" hangingPunct="1">
              <a:defRPr/>
            </a:pPr>
            <a:r>
              <a:rPr lang="ja-JP" altLang="en-US" dirty="0" smtClean="0">
                <a:solidFill>
                  <a:schemeClr val="tx1"/>
                </a:solidFill>
              </a:rPr>
              <a:t>　②走行経費減少便益（自動車）算出時に用いる走行経費原単位の</a:t>
            </a:r>
            <a:r>
              <a:rPr lang="ja-JP" altLang="en-US" dirty="0">
                <a:solidFill>
                  <a:schemeClr val="tx1"/>
                </a:solidFill>
              </a:rPr>
              <a:t>上昇</a:t>
            </a:r>
            <a:endParaRPr lang="en-US" altLang="ja-JP" dirty="0" smtClean="0">
              <a:solidFill>
                <a:schemeClr val="tx1"/>
              </a:solidFill>
            </a:endParaRPr>
          </a:p>
          <a:p>
            <a:pPr eaLnBrk="1" hangingPunct="1">
              <a:defRPr/>
            </a:pPr>
            <a:endParaRPr lang="en-US" altLang="ja-JP" dirty="0">
              <a:solidFill>
                <a:schemeClr val="tx1"/>
              </a:solidFill>
            </a:endParaRPr>
          </a:p>
          <a:p>
            <a:pPr eaLnBrk="1" hangingPunct="1">
              <a:defRPr/>
            </a:pPr>
            <a:r>
              <a:rPr lang="ja-JP" altLang="en-US" dirty="0" smtClean="0">
                <a:solidFill>
                  <a:schemeClr val="tx1"/>
                </a:solidFill>
              </a:rPr>
              <a:t>　③交通事故減少便益（自動車）算出式の変更</a:t>
            </a:r>
            <a:endParaRPr lang="ja-JP" altLang="en-US" dirty="0">
              <a:solidFill>
                <a:schemeClr val="tx1"/>
              </a:solidFill>
            </a:endParaRPr>
          </a:p>
        </p:txBody>
      </p:sp>
      <p:pic>
        <p:nvPicPr>
          <p:cNvPr id="2" name="図 1"/>
          <p:cNvPicPr>
            <a:picLocks noChangeAspect="1"/>
          </p:cNvPicPr>
          <p:nvPr/>
        </p:nvPicPr>
        <p:blipFill>
          <a:blip r:embed="rId2"/>
          <a:stretch>
            <a:fillRect/>
          </a:stretch>
        </p:blipFill>
        <p:spPr>
          <a:xfrm>
            <a:off x="6084168" y="3113679"/>
            <a:ext cx="2736304" cy="3542536"/>
          </a:xfrm>
          <a:prstGeom prst="rect">
            <a:avLst/>
          </a:prstGeom>
          <a:ln w="3175">
            <a:solidFill>
              <a:schemeClr val="tx1"/>
            </a:solidFill>
          </a:ln>
        </p:spPr>
      </p:pic>
      <p:sp>
        <p:nvSpPr>
          <p:cNvPr id="3" name="スライド番号プレースホルダー 2"/>
          <p:cNvSpPr>
            <a:spLocks noGrp="1"/>
          </p:cNvSpPr>
          <p:nvPr>
            <p:ph type="sldNum" sz="quarter" idx="12"/>
          </p:nvPr>
        </p:nvSpPr>
        <p:spPr>
          <a:xfrm>
            <a:off x="7021533" y="6544394"/>
            <a:ext cx="2133600" cy="365125"/>
          </a:xfrm>
        </p:spPr>
        <p:txBody>
          <a:bodyPr/>
          <a:lstStyle/>
          <a:p>
            <a:fld id="{D2D8002D-B5B0-4BAC-B1F6-782DDCCE6D9C}" type="slidenum">
              <a:rPr kumimoji="1" lang="ja-JP" altLang="en-US" smtClean="0"/>
              <a:t>10</a:t>
            </a:fld>
            <a:endParaRPr kumimoji="1" lang="ja-JP" altLang="en-US" dirty="0"/>
          </a:p>
        </p:txBody>
      </p:sp>
    </p:spTree>
    <p:extLst>
      <p:ext uri="{BB962C8B-B14F-4D97-AF65-F5344CB8AC3E}">
        <p14:creationId xmlns:p14="http://schemas.microsoft.com/office/powerpoint/2010/main" val="10821610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21764" y="-12636"/>
            <a:ext cx="9165764" cy="562074"/>
          </a:xfrm>
          <a:prstGeom prst="rect">
            <a:avLst/>
          </a:prstGeom>
          <a:gradFill rotWithShape="1">
            <a:gsLst>
              <a:gs pos="1000">
                <a:schemeClr val="accent6">
                  <a:lumMod val="60000"/>
                  <a:lumOff val="40000"/>
                </a:schemeClr>
              </a:gs>
              <a:gs pos="50000">
                <a:schemeClr val="bg1"/>
              </a:gs>
              <a:gs pos="100000">
                <a:schemeClr val="accent6">
                  <a:lumMod val="60000"/>
                  <a:lumOff val="40000"/>
                </a:schemeClr>
              </a:gs>
            </a:gsLst>
            <a:lin ang="5400000" scaled="1"/>
          </a:gradFill>
          <a:ln>
            <a:noFill/>
          </a:ln>
          <a:effectLst/>
        </p:spPr>
        <p:txBody>
          <a:bodyPr wrap="none" lIns="91435" tIns="45717" rIns="91435" bIns="45717" anchor="ctr"/>
          <a:lstStyle>
            <a:defPPr>
              <a:defRPr lang="ja-JP"/>
            </a:defPPr>
            <a:lvl1pPr algn="ctr" rtl="0" fontAlgn="base">
              <a:spcBef>
                <a:spcPct val="0"/>
              </a:spcBef>
              <a:spcAft>
                <a:spcPct val="0"/>
              </a:spcAft>
              <a:defRPr kumimoji="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a:defRPr/>
            </a:pPr>
            <a:r>
              <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２．事業の必要性等に関する視点</a:t>
            </a:r>
          </a:p>
        </p:txBody>
      </p:sp>
      <p:sp>
        <p:nvSpPr>
          <p:cNvPr id="3" name="スライド番号プレースホルダー 2"/>
          <p:cNvSpPr>
            <a:spLocks noGrp="1"/>
          </p:cNvSpPr>
          <p:nvPr>
            <p:ph type="sldNum" sz="quarter" idx="12"/>
          </p:nvPr>
        </p:nvSpPr>
        <p:spPr>
          <a:xfrm>
            <a:off x="7021533" y="6544394"/>
            <a:ext cx="2133600" cy="365125"/>
          </a:xfrm>
        </p:spPr>
        <p:txBody>
          <a:bodyPr/>
          <a:lstStyle/>
          <a:p>
            <a:fld id="{D2D8002D-B5B0-4BAC-B1F6-782DDCCE6D9C}" type="slidenum">
              <a:rPr kumimoji="1" lang="ja-JP" altLang="en-US" smtClean="0"/>
              <a:t>11</a:t>
            </a:fld>
            <a:endParaRPr kumimoji="1" lang="ja-JP" altLang="en-US" dirty="0"/>
          </a:p>
        </p:txBody>
      </p:sp>
      <p:grpSp>
        <p:nvGrpSpPr>
          <p:cNvPr id="8" name="グループ化 7"/>
          <p:cNvGrpSpPr/>
          <p:nvPr/>
        </p:nvGrpSpPr>
        <p:grpSpPr>
          <a:xfrm>
            <a:off x="532905" y="4742652"/>
            <a:ext cx="8035676" cy="2011362"/>
            <a:chOff x="532905" y="4742652"/>
            <a:chExt cx="8035676" cy="2011362"/>
          </a:xfrm>
        </p:grpSpPr>
        <p:grpSp>
          <p:nvGrpSpPr>
            <p:cNvPr id="9" name="グループ化 16"/>
            <p:cNvGrpSpPr>
              <a:grpSpLocks/>
            </p:cNvGrpSpPr>
            <p:nvPr/>
          </p:nvGrpSpPr>
          <p:grpSpPr bwMode="auto">
            <a:xfrm>
              <a:off x="532905" y="4742652"/>
              <a:ext cx="8035676" cy="2011362"/>
              <a:chOff x="703262" y="4812249"/>
              <a:chExt cx="8035753" cy="2011700"/>
            </a:xfrm>
          </p:grpSpPr>
          <p:grpSp>
            <p:nvGrpSpPr>
              <p:cNvPr id="25" name="グループ化 12"/>
              <p:cNvGrpSpPr>
                <a:grpSpLocks/>
              </p:cNvGrpSpPr>
              <p:nvPr/>
            </p:nvGrpSpPr>
            <p:grpSpPr bwMode="auto">
              <a:xfrm>
                <a:off x="3039442" y="4886325"/>
                <a:ext cx="4458047" cy="1906862"/>
                <a:chOff x="2562225" y="4886325"/>
                <a:chExt cx="4458047" cy="1906862"/>
              </a:xfrm>
            </p:grpSpPr>
            <p:grpSp>
              <p:nvGrpSpPr>
                <p:cNvPr id="28" name="グループ化 9"/>
                <p:cNvGrpSpPr>
                  <a:grpSpLocks/>
                </p:cNvGrpSpPr>
                <p:nvPr/>
              </p:nvGrpSpPr>
              <p:grpSpPr bwMode="auto">
                <a:xfrm>
                  <a:off x="3727209" y="6608490"/>
                  <a:ext cx="3293063" cy="184697"/>
                  <a:chOff x="3727209" y="6608490"/>
                  <a:chExt cx="3293063" cy="184697"/>
                </a:xfrm>
              </p:grpSpPr>
              <p:sp>
                <p:nvSpPr>
                  <p:cNvPr id="30" name="テキスト ボックス 17"/>
                  <p:cNvSpPr txBox="1">
                    <a:spLocks noChangeArrowheads="1"/>
                  </p:cNvSpPr>
                  <p:nvPr/>
                </p:nvSpPr>
                <p:spPr bwMode="auto">
                  <a:xfrm>
                    <a:off x="3727209" y="6608490"/>
                    <a:ext cx="805171" cy="1846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dirty="0">
                        <a:solidFill>
                          <a:schemeClr val="tx2"/>
                        </a:solidFill>
                        <a:latin typeface="Arial" panose="020B0604020202020204" pitchFamily="34" charset="0"/>
                      </a:rPr>
                      <a:t>整備なし</a:t>
                    </a:r>
                  </a:p>
                </p:txBody>
              </p:sp>
              <p:sp>
                <p:nvSpPr>
                  <p:cNvPr id="31" name="テキスト ボックス 18"/>
                  <p:cNvSpPr txBox="1">
                    <a:spLocks noChangeArrowheads="1"/>
                  </p:cNvSpPr>
                  <p:nvPr/>
                </p:nvSpPr>
                <p:spPr bwMode="auto">
                  <a:xfrm>
                    <a:off x="6215101" y="6608490"/>
                    <a:ext cx="805171" cy="1846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dirty="0">
                        <a:solidFill>
                          <a:schemeClr val="tx2"/>
                        </a:solidFill>
                        <a:latin typeface="Arial" panose="020B0604020202020204" pitchFamily="34" charset="0"/>
                      </a:rPr>
                      <a:t>整備あり</a:t>
                    </a:r>
                  </a:p>
                </p:txBody>
              </p:sp>
            </p:grpSp>
            <p:sp>
              <p:nvSpPr>
                <p:cNvPr id="29" name="テキスト ボックス 12"/>
                <p:cNvSpPr txBox="1">
                  <a:spLocks noChangeArrowheads="1"/>
                </p:cNvSpPr>
                <p:nvPr/>
              </p:nvSpPr>
              <p:spPr bwMode="auto">
                <a:xfrm rot="5400000">
                  <a:off x="1906587" y="5541963"/>
                  <a:ext cx="1814513" cy="503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400">
                    <a:solidFill>
                      <a:schemeClr val="tx2"/>
                    </a:solidFill>
                    <a:latin typeface="Meiryo UI" panose="020B0604030504040204" pitchFamily="50" charset="-128"/>
                    <a:ea typeface="Meiryo UI" panose="020B0604030504040204" pitchFamily="50" charset="-128"/>
                  </a:endParaRPr>
                </a:p>
              </p:txBody>
            </p:sp>
          </p:grpSp>
          <p:sp>
            <p:nvSpPr>
              <p:cNvPr id="26" name="正方形/長方形 25"/>
              <p:cNvSpPr/>
              <p:nvPr/>
            </p:nvSpPr>
            <p:spPr>
              <a:xfrm>
                <a:off x="703262" y="4812249"/>
                <a:ext cx="8035753" cy="2011700"/>
              </a:xfrm>
              <a:prstGeom prst="rect">
                <a:avLst/>
              </a:prstGeom>
              <a:noFill/>
              <a:ln w="25400" cmpd="sng">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7" name="正方形/長方形 26"/>
              <p:cNvSpPr/>
              <p:nvPr/>
            </p:nvSpPr>
            <p:spPr>
              <a:xfrm>
                <a:off x="703262" y="4812249"/>
                <a:ext cx="1404951" cy="33819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hangingPunct="1">
                  <a:defRPr/>
                </a:pPr>
                <a:r>
                  <a:rPr lang="ja-JP" altLang="en-US" sz="1600" b="1" dirty="0">
                    <a:solidFill>
                      <a:schemeClr val="tx1"/>
                    </a:solidFill>
                  </a:rPr>
                  <a:t>便益の考え方</a:t>
                </a:r>
              </a:p>
            </p:txBody>
          </p:sp>
        </p:grpSp>
        <p:cxnSp>
          <p:nvCxnSpPr>
            <p:cNvPr id="10" name="直線コネクタ 9"/>
            <p:cNvCxnSpPr/>
            <p:nvPr/>
          </p:nvCxnSpPr>
          <p:spPr>
            <a:xfrm>
              <a:off x="3372296" y="6515528"/>
              <a:ext cx="44400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3688855" y="5589240"/>
              <a:ext cx="1531217" cy="926288"/>
            </a:xfrm>
            <a:prstGeom prst="rect">
              <a:avLst/>
            </a:prstGeom>
            <a:solidFill>
              <a:schemeClr val="tx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走行時間</a:t>
              </a:r>
              <a:endParaRPr kumimoji="1" lang="ja-JP" altLang="en-US" sz="1400" dirty="0">
                <a:solidFill>
                  <a:schemeClr val="tx1"/>
                </a:solidFill>
              </a:endParaRPr>
            </a:p>
          </p:txBody>
        </p:sp>
        <p:sp>
          <p:nvSpPr>
            <p:cNvPr id="12" name="正方形/長方形 11"/>
            <p:cNvSpPr/>
            <p:nvPr/>
          </p:nvSpPr>
          <p:spPr>
            <a:xfrm>
              <a:off x="3688855" y="5155608"/>
              <a:ext cx="1531217" cy="438152"/>
            </a:xfrm>
            <a:prstGeom prst="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走行経費</a:t>
              </a:r>
              <a:endParaRPr kumimoji="1" lang="ja-JP" altLang="en-US" sz="1400" dirty="0">
                <a:solidFill>
                  <a:schemeClr val="tx1"/>
                </a:solidFill>
              </a:endParaRPr>
            </a:p>
          </p:txBody>
        </p:sp>
        <p:sp>
          <p:nvSpPr>
            <p:cNvPr id="13" name="正方形/長方形 12"/>
            <p:cNvSpPr/>
            <p:nvPr/>
          </p:nvSpPr>
          <p:spPr>
            <a:xfrm>
              <a:off x="3688855" y="4869159"/>
              <a:ext cx="1531217" cy="293139"/>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rPr>
                <a:t>交通事故</a:t>
              </a:r>
              <a:endParaRPr kumimoji="1" lang="ja-JP" altLang="en-US" sz="1400" dirty="0">
                <a:solidFill>
                  <a:schemeClr val="tx1"/>
                </a:solidFill>
              </a:endParaRPr>
            </a:p>
          </p:txBody>
        </p:sp>
        <p:sp>
          <p:nvSpPr>
            <p:cNvPr id="14" name="正方形/長方形 13"/>
            <p:cNvSpPr/>
            <p:nvPr/>
          </p:nvSpPr>
          <p:spPr>
            <a:xfrm>
              <a:off x="6139826" y="5985237"/>
              <a:ext cx="1531217" cy="528143"/>
            </a:xfrm>
            <a:prstGeom prst="rect">
              <a:avLst/>
            </a:prstGeom>
            <a:solidFill>
              <a:schemeClr val="tx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走行時間</a:t>
              </a:r>
              <a:endParaRPr kumimoji="1" lang="ja-JP" altLang="en-US" sz="1400" dirty="0">
                <a:solidFill>
                  <a:schemeClr val="tx1"/>
                </a:solidFill>
              </a:endParaRPr>
            </a:p>
          </p:txBody>
        </p:sp>
        <p:sp>
          <p:nvSpPr>
            <p:cNvPr id="15" name="正方形/長方形 14"/>
            <p:cNvSpPr/>
            <p:nvPr/>
          </p:nvSpPr>
          <p:spPr>
            <a:xfrm>
              <a:off x="6139826" y="5661247"/>
              <a:ext cx="1531217" cy="341589"/>
            </a:xfrm>
            <a:prstGeom prst="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走行経費</a:t>
              </a:r>
              <a:endParaRPr kumimoji="1" lang="ja-JP" altLang="en-US" sz="1400" dirty="0">
                <a:solidFill>
                  <a:schemeClr val="tx1"/>
                </a:solidFill>
              </a:endParaRPr>
            </a:p>
          </p:txBody>
        </p:sp>
        <p:sp>
          <p:nvSpPr>
            <p:cNvPr id="16" name="正方形/長方形 15"/>
            <p:cNvSpPr/>
            <p:nvPr/>
          </p:nvSpPr>
          <p:spPr>
            <a:xfrm>
              <a:off x="6139826" y="5422762"/>
              <a:ext cx="1531217" cy="243360"/>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rPr>
                <a:t>交通事故</a:t>
              </a:r>
              <a:endParaRPr kumimoji="1" lang="ja-JP" altLang="en-US" sz="1400" dirty="0">
                <a:solidFill>
                  <a:schemeClr val="tx1"/>
                </a:solidFill>
              </a:endParaRPr>
            </a:p>
          </p:txBody>
        </p:sp>
        <p:cxnSp>
          <p:nvCxnSpPr>
            <p:cNvPr id="17" name="直線コネクタ 16"/>
            <p:cNvCxnSpPr/>
            <p:nvPr/>
          </p:nvCxnSpPr>
          <p:spPr>
            <a:xfrm>
              <a:off x="5220072" y="4869159"/>
              <a:ext cx="919754" cy="5536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5208964" y="5162298"/>
              <a:ext cx="930862" cy="5126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5208964" y="5589239"/>
              <a:ext cx="930862" cy="42246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テキスト ボックス 17"/>
            <p:cNvSpPr txBox="1">
              <a:spLocks noChangeArrowheads="1"/>
            </p:cNvSpPr>
            <p:nvPr/>
          </p:nvSpPr>
          <p:spPr bwMode="auto">
            <a:xfrm rot="1497110">
              <a:off x="5491807" y="5602622"/>
              <a:ext cx="415311" cy="184666"/>
            </a:xfrm>
            <a:prstGeom prst="rect">
              <a:avLst/>
            </a:prstGeom>
            <a:noFill/>
            <a:ln>
              <a:noFill/>
            </a:ln>
            <a:extLst/>
          </p:spPr>
          <p:txBody>
            <a:bodyPr wrap="square" lIns="0" tIns="0" rIns="0" bIns="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dirty="0" smtClean="0">
                  <a:solidFill>
                    <a:srgbClr val="FF0000"/>
                  </a:solidFill>
                  <a:latin typeface="Arial" panose="020B0604020202020204" pitchFamily="34" charset="0"/>
                </a:rPr>
                <a:t>短縮</a:t>
              </a:r>
              <a:endParaRPr lang="ja-JP" altLang="en-US" sz="1200" b="1" dirty="0">
                <a:solidFill>
                  <a:srgbClr val="FF0000"/>
                </a:solidFill>
                <a:latin typeface="Arial" panose="020B0604020202020204" pitchFamily="34" charset="0"/>
              </a:endParaRPr>
            </a:p>
          </p:txBody>
        </p:sp>
        <p:sp>
          <p:nvSpPr>
            <p:cNvPr id="22" name="テキスト ボックス 17"/>
            <p:cNvSpPr txBox="1">
              <a:spLocks noChangeArrowheads="1"/>
            </p:cNvSpPr>
            <p:nvPr/>
          </p:nvSpPr>
          <p:spPr bwMode="auto">
            <a:xfrm rot="1744892">
              <a:off x="5500798" y="5222543"/>
              <a:ext cx="415311" cy="184666"/>
            </a:xfrm>
            <a:prstGeom prst="rect">
              <a:avLst/>
            </a:prstGeom>
            <a:noFill/>
            <a:ln>
              <a:noFill/>
            </a:ln>
            <a:extLst/>
          </p:spPr>
          <p:txBody>
            <a:bodyPr wrap="square" lIns="0" tIns="0" rIns="0" bIns="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dirty="0" smtClean="0">
                  <a:solidFill>
                    <a:srgbClr val="FF0000"/>
                  </a:solidFill>
                  <a:latin typeface="Arial" panose="020B0604020202020204" pitchFamily="34" charset="0"/>
                </a:rPr>
                <a:t>減少</a:t>
              </a:r>
              <a:endParaRPr lang="ja-JP" altLang="en-US" sz="1200" b="1" dirty="0">
                <a:solidFill>
                  <a:srgbClr val="FF0000"/>
                </a:solidFill>
                <a:latin typeface="Arial" panose="020B0604020202020204" pitchFamily="34" charset="0"/>
              </a:endParaRPr>
            </a:p>
          </p:txBody>
        </p:sp>
        <p:sp>
          <p:nvSpPr>
            <p:cNvPr id="23" name="テキスト ボックス 17"/>
            <p:cNvSpPr txBox="1">
              <a:spLocks noChangeArrowheads="1"/>
            </p:cNvSpPr>
            <p:nvPr/>
          </p:nvSpPr>
          <p:spPr bwMode="auto">
            <a:xfrm rot="1877118">
              <a:off x="5561663" y="4976851"/>
              <a:ext cx="415311" cy="184666"/>
            </a:xfrm>
            <a:prstGeom prst="rect">
              <a:avLst/>
            </a:prstGeom>
            <a:noFill/>
            <a:ln>
              <a:noFill/>
            </a:ln>
            <a:extLst/>
          </p:spPr>
          <p:txBody>
            <a:bodyPr wrap="square" lIns="0" tIns="0" rIns="0" bIns="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dirty="0" smtClean="0">
                  <a:solidFill>
                    <a:srgbClr val="FF0000"/>
                  </a:solidFill>
                  <a:latin typeface="Arial" panose="020B0604020202020204" pitchFamily="34" charset="0"/>
                </a:rPr>
                <a:t>減少</a:t>
              </a:r>
              <a:endParaRPr lang="ja-JP" altLang="en-US" sz="1200" b="1" dirty="0">
                <a:solidFill>
                  <a:srgbClr val="FF0000"/>
                </a:solidFill>
                <a:latin typeface="Arial" panose="020B0604020202020204" pitchFamily="34" charset="0"/>
              </a:endParaRPr>
            </a:p>
          </p:txBody>
        </p:sp>
        <p:sp>
          <p:nvSpPr>
            <p:cNvPr id="24" name="正方形/長方形 23"/>
            <p:cNvSpPr/>
            <p:nvPr/>
          </p:nvSpPr>
          <p:spPr>
            <a:xfrm>
              <a:off x="6139826" y="4865140"/>
              <a:ext cx="1531217" cy="561230"/>
            </a:xfrm>
            <a:prstGeom prst="rect">
              <a:avLst/>
            </a:prstGeom>
            <a:solidFill>
              <a:srgbClr val="FF0000">
                <a:alpha val="24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rPr>
                <a:t>便　益</a:t>
              </a:r>
              <a:endParaRPr kumimoji="1" lang="ja-JP" altLang="en-US" sz="1400" dirty="0">
                <a:solidFill>
                  <a:schemeClr val="tx1"/>
                </a:solidFill>
              </a:endParaRPr>
            </a:p>
          </p:txBody>
        </p:sp>
      </p:grpSp>
      <p:sp>
        <p:nvSpPr>
          <p:cNvPr id="32" name="正方形/長方形 31"/>
          <p:cNvSpPr/>
          <p:nvPr/>
        </p:nvSpPr>
        <p:spPr>
          <a:xfrm>
            <a:off x="0" y="892175"/>
            <a:ext cx="9144000" cy="19394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ja-JP" altLang="en-US" sz="2400" dirty="0">
                <a:solidFill>
                  <a:schemeClr val="tx1"/>
                </a:solidFill>
              </a:rPr>
              <a:t>　</a:t>
            </a:r>
            <a:r>
              <a:rPr lang="ja-JP" altLang="en-US" b="1" dirty="0">
                <a:solidFill>
                  <a:schemeClr val="tx1"/>
                </a:solidFill>
              </a:rPr>
              <a:t> </a:t>
            </a:r>
            <a:r>
              <a:rPr lang="ja-JP" altLang="en-US" b="1" u="sng" dirty="0">
                <a:solidFill>
                  <a:schemeClr val="tx1"/>
                </a:solidFill>
              </a:rPr>
              <a:t>◆費用便益比とは</a:t>
            </a:r>
            <a:endParaRPr lang="en-US" altLang="ja-JP" b="1" u="sng" dirty="0">
              <a:solidFill>
                <a:schemeClr val="tx1"/>
              </a:solidFill>
            </a:endParaRPr>
          </a:p>
          <a:p>
            <a:pPr eaLnBrk="1" hangingPunct="1">
              <a:defRPr/>
            </a:pPr>
            <a:r>
              <a:rPr lang="ja-JP" altLang="en-US" dirty="0">
                <a:solidFill>
                  <a:schemeClr val="tx1"/>
                </a:solidFill>
              </a:rPr>
              <a:t>　　　　 ＜便益＞を＜費用＞ で割ったものであり、値が大きいほど投資効果が大きい。</a:t>
            </a:r>
          </a:p>
          <a:p>
            <a:pPr eaLnBrk="1" hangingPunct="1">
              <a:defRPr/>
            </a:pPr>
            <a:r>
              <a:rPr lang="ja-JP" altLang="en-US" sz="2400" b="1" dirty="0">
                <a:solidFill>
                  <a:schemeClr val="tx1"/>
                </a:solidFill>
              </a:rPr>
              <a:t>　 </a:t>
            </a:r>
            <a:r>
              <a:rPr lang="ja-JP" altLang="en-US" b="1" u="sng" dirty="0" smtClean="0">
                <a:solidFill>
                  <a:schemeClr val="tx1"/>
                </a:solidFill>
              </a:rPr>
              <a:t>◆連続立体交差事業</a:t>
            </a:r>
            <a:r>
              <a:rPr lang="ja-JP" altLang="en-US" b="1" u="sng" dirty="0">
                <a:solidFill>
                  <a:schemeClr val="tx1"/>
                </a:solidFill>
              </a:rPr>
              <a:t>の費用便益比</a:t>
            </a:r>
            <a:r>
              <a:rPr lang="ja-JP" altLang="en-US" b="1" u="sng" dirty="0">
                <a:solidFill>
                  <a:schemeClr val="tx1"/>
                </a:solidFill>
                <a:latin typeface="ＭＳ Ｐゴシック" pitchFamily="50" charset="-128"/>
              </a:rPr>
              <a:t>（</a:t>
            </a:r>
            <a:r>
              <a:rPr lang="en-US" altLang="ja-JP" b="1" u="sng" dirty="0">
                <a:solidFill>
                  <a:schemeClr val="tx1"/>
                </a:solidFill>
                <a:latin typeface="ＭＳ Ｐゴシック" pitchFamily="50" charset="-128"/>
              </a:rPr>
              <a:t>B</a:t>
            </a:r>
            <a:r>
              <a:rPr lang="ja-JP" altLang="en-US" b="1" u="sng" dirty="0">
                <a:solidFill>
                  <a:schemeClr val="tx1"/>
                </a:solidFill>
                <a:latin typeface="ＭＳ Ｐゴシック" pitchFamily="50" charset="-128"/>
              </a:rPr>
              <a:t>／</a:t>
            </a:r>
            <a:r>
              <a:rPr lang="en-US" altLang="ja-JP" b="1" u="sng" dirty="0">
                <a:solidFill>
                  <a:schemeClr val="tx1"/>
                </a:solidFill>
                <a:latin typeface="ＭＳ Ｐゴシック" pitchFamily="50" charset="-128"/>
              </a:rPr>
              <a:t>C</a:t>
            </a:r>
            <a:r>
              <a:rPr lang="ja-JP" altLang="en-US" b="1" u="sng" dirty="0">
                <a:solidFill>
                  <a:schemeClr val="tx1"/>
                </a:solidFill>
                <a:latin typeface="ＭＳ Ｐゴシック" pitchFamily="50" charset="-128"/>
              </a:rPr>
              <a:t>）</a:t>
            </a:r>
            <a:endParaRPr lang="en-US" altLang="ja-JP" b="1" u="sng" dirty="0">
              <a:solidFill>
                <a:schemeClr val="tx1"/>
              </a:solidFill>
            </a:endParaRPr>
          </a:p>
          <a:p>
            <a:pPr eaLnBrk="1" hangingPunct="1">
              <a:defRPr/>
            </a:pPr>
            <a:r>
              <a:rPr lang="ja-JP" altLang="en-US" dirty="0">
                <a:solidFill>
                  <a:schemeClr val="tx1"/>
                </a:solidFill>
              </a:rPr>
              <a:t>　　　　　費用：道路整備に要する事業費＋維持管理に要する費用（</a:t>
            </a:r>
            <a:r>
              <a:rPr lang="en-US" altLang="ja-JP" dirty="0">
                <a:solidFill>
                  <a:schemeClr val="tx1"/>
                </a:solidFill>
              </a:rPr>
              <a:t>C</a:t>
            </a:r>
            <a:r>
              <a:rPr lang="ja-JP" altLang="en-US" dirty="0">
                <a:solidFill>
                  <a:schemeClr val="tx1"/>
                </a:solidFill>
              </a:rPr>
              <a:t>：コスト）</a:t>
            </a:r>
          </a:p>
          <a:p>
            <a:pPr eaLnBrk="1" hangingPunct="1">
              <a:defRPr/>
            </a:pPr>
            <a:r>
              <a:rPr lang="ja-JP" altLang="en-US" dirty="0">
                <a:solidFill>
                  <a:schemeClr val="tx1"/>
                </a:solidFill>
              </a:rPr>
              <a:t>　　　　　便益：整備効果を貨幣価値に換算したもの（</a:t>
            </a:r>
            <a:r>
              <a:rPr lang="en-US" altLang="ja-JP" dirty="0">
                <a:solidFill>
                  <a:schemeClr val="tx1"/>
                </a:solidFill>
              </a:rPr>
              <a:t>B</a:t>
            </a:r>
            <a:r>
              <a:rPr lang="ja-JP" altLang="en-US" dirty="0">
                <a:solidFill>
                  <a:schemeClr val="tx1"/>
                </a:solidFill>
              </a:rPr>
              <a:t>：ベネフィット）</a:t>
            </a:r>
            <a:endParaRPr lang="en-US" altLang="ja-JP" dirty="0">
              <a:solidFill>
                <a:schemeClr val="tx1"/>
              </a:solidFill>
            </a:endParaRPr>
          </a:p>
          <a:p>
            <a:pPr eaLnBrk="1" hangingPunct="1">
              <a:defRPr/>
            </a:pPr>
            <a:r>
              <a:rPr lang="ja-JP" altLang="en-US" sz="2000" dirty="0">
                <a:solidFill>
                  <a:schemeClr val="tx1"/>
                </a:solidFill>
              </a:rPr>
              <a:t>　　　　　　　</a:t>
            </a:r>
            <a:r>
              <a:rPr lang="ja-JP" altLang="en-US" dirty="0">
                <a:solidFill>
                  <a:schemeClr val="tx1"/>
                </a:solidFill>
              </a:rPr>
              <a:t>　</a:t>
            </a:r>
            <a:r>
              <a:rPr lang="ja-JP" altLang="en-US" u="sng" dirty="0">
                <a:solidFill>
                  <a:schemeClr val="tx1"/>
                </a:solidFill>
              </a:rPr>
              <a:t>走行時間短縮</a:t>
            </a:r>
            <a:r>
              <a:rPr lang="ja-JP" altLang="en-US" dirty="0">
                <a:solidFill>
                  <a:schemeClr val="tx1"/>
                </a:solidFill>
              </a:rPr>
              <a:t>便益＋</a:t>
            </a:r>
            <a:r>
              <a:rPr lang="ja-JP" altLang="en-US" u="sng" dirty="0">
                <a:solidFill>
                  <a:schemeClr val="tx1"/>
                </a:solidFill>
              </a:rPr>
              <a:t>走行経費減少</a:t>
            </a:r>
            <a:r>
              <a:rPr lang="ja-JP" altLang="en-US" dirty="0">
                <a:solidFill>
                  <a:schemeClr val="tx1"/>
                </a:solidFill>
              </a:rPr>
              <a:t>便益＋</a:t>
            </a:r>
            <a:r>
              <a:rPr lang="ja-JP" altLang="en-US" u="sng" dirty="0">
                <a:solidFill>
                  <a:schemeClr val="tx1"/>
                </a:solidFill>
              </a:rPr>
              <a:t>交通事故減少</a:t>
            </a:r>
            <a:r>
              <a:rPr lang="ja-JP" altLang="en-US" dirty="0">
                <a:solidFill>
                  <a:schemeClr val="tx1"/>
                </a:solidFill>
              </a:rPr>
              <a:t>便益　</a:t>
            </a:r>
            <a:endParaRPr lang="en-US" altLang="ja-JP" dirty="0">
              <a:solidFill>
                <a:schemeClr val="tx1"/>
              </a:solidFill>
            </a:endParaRPr>
          </a:p>
          <a:p>
            <a:pPr eaLnBrk="1" hangingPunct="1">
              <a:defRPr/>
            </a:pPr>
            <a:endParaRPr lang="en-US" altLang="ja-JP" sz="700" b="1" dirty="0">
              <a:solidFill>
                <a:schemeClr val="tx1"/>
              </a:solidFill>
            </a:endParaRPr>
          </a:p>
          <a:p>
            <a:pPr eaLnBrk="1" hangingPunct="1">
              <a:defRPr/>
            </a:pPr>
            <a:r>
              <a:rPr lang="ja-JP" altLang="en-US" sz="2000" b="1" dirty="0">
                <a:solidFill>
                  <a:schemeClr val="tx1"/>
                </a:solidFill>
              </a:rPr>
              <a:t>　　　</a:t>
            </a:r>
            <a:endParaRPr lang="ja-JP" altLang="en-US" b="1" u="sng" dirty="0">
              <a:solidFill>
                <a:schemeClr val="tx1"/>
              </a:solidFill>
            </a:endParaRPr>
          </a:p>
        </p:txBody>
      </p:sp>
      <p:sp>
        <p:nvSpPr>
          <p:cNvPr id="33" name="正方形/長方形 4"/>
          <p:cNvSpPr>
            <a:spLocks noChangeArrowheads="1"/>
          </p:cNvSpPr>
          <p:nvPr/>
        </p:nvSpPr>
        <p:spPr bwMode="auto">
          <a:xfrm>
            <a:off x="0" y="563563"/>
            <a:ext cx="4057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b="1">
                <a:latin typeface="HGSｺﾞｼｯｸM" panose="020B0600000000000000" pitchFamily="50" charset="-128"/>
                <a:ea typeface="HGSｺﾞｼｯｸM" panose="020B0600000000000000" pitchFamily="50" charset="-128"/>
              </a:rPr>
              <a:t>■</a:t>
            </a:r>
            <a:r>
              <a:rPr lang="ja-JP" altLang="en-US" sz="2000" b="1">
                <a:latin typeface="Arial" panose="020B0604020202020204" pitchFamily="34" charset="0"/>
              </a:rPr>
              <a:t>事業の投資効果（費用便益分析）</a:t>
            </a:r>
          </a:p>
        </p:txBody>
      </p:sp>
      <p:grpSp>
        <p:nvGrpSpPr>
          <p:cNvPr id="34" name="グループ化 33"/>
          <p:cNvGrpSpPr/>
          <p:nvPr/>
        </p:nvGrpSpPr>
        <p:grpSpPr>
          <a:xfrm>
            <a:off x="532905" y="2862263"/>
            <a:ext cx="8035676" cy="1790700"/>
            <a:chOff x="532905" y="2862263"/>
            <a:chExt cx="8035676" cy="1790700"/>
          </a:xfrm>
        </p:grpSpPr>
        <p:grpSp>
          <p:nvGrpSpPr>
            <p:cNvPr id="35" name="グループ化 19"/>
            <p:cNvGrpSpPr>
              <a:grpSpLocks/>
            </p:cNvGrpSpPr>
            <p:nvPr/>
          </p:nvGrpSpPr>
          <p:grpSpPr bwMode="auto">
            <a:xfrm>
              <a:off x="532905" y="2862263"/>
              <a:ext cx="8035676" cy="1790700"/>
              <a:chOff x="712787" y="2921001"/>
              <a:chExt cx="8035752" cy="1791443"/>
            </a:xfrm>
          </p:grpSpPr>
          <p:sp>
            <p:nvSpPr>
              <p:cNvPr id="44" name="正方形/長方形 43"/>
              <p:cNvSpPr/>
              <p:nvPr/>
            </p:nvSpPr>
            <p:spPr>
              <a:xfrm>
                <a:off x="712787" y="2921001"/>
                <a:ext cx="8035752" cy="1791443"/>
              </a:xfrm>
              <a:prstGeom prst="rect">
                <a:avLst/>
              </a:prstGeom>
              <a:noFill/>
              <a:ln w="25400" cmpd="sng">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nvGrpSpPr>
              <p:cNvPr id="45" name="グループ化 6"/>
              <p:cNvGrpSpPr>
                <a:grpSpLocks/>
              </p:cNvGrpSpPr>
              <p:nvPr/>
            </p:nvGrpSpPr>
            <p:grpSpPr bwMode="auto">
              <a:xfrm>
                <a:off x="3851303" y="3016291"/>
                <a:ext cx="3873537" cy="1615157"/>
                <a:chOff x="3851303" y="2944645"/>
                <a:chExt cx="3873537" cy="1615157"/>
              </a:xfrm>
            </p:grpSpPr>
            <p:sp>
              <p:nvSpPr>
                <p:cNvPr id="47" name="テキスト ボックス 46"/>
                <p:cNvSpPr txBox="1"/>
                <p:nvPr/>
              </p:nvSpPr>
              <p:spPr bwMode="auto">
                <a:xfrm>
                  <a:off x="3868767" y="2944645"/>
                  <a:ext cx="3856073" cy="308103"/>
                </a:xfrm>
                <a:prstGeom prst="rect">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defRPr/>
                  </a:pPr>
                  <a:r>
                    <a:rPr lang="ja-JP" altLang="en-US" sz="1400" dirty="0">
                      <a:latin typeface="Meiryo UI" pitchFamily="50" charset="-128"/>
                      <a:ea typeface="Meiryo UI" pitchFamily="50" charset="-128"/>
                      <a:cs typeface="Meiryo UI" pitchFamily="50" charset="-128"/>
                    </a:rPr>
                    <a:t>整備効果を貨幣価値に換算したもの（</a:t>
                  </a:r>
                  <a:r>
                    <a:rPr lang="en-US" altLang="ja-JP" sz="1400" dirty="0">
                      <a:latin typeface="Meiryo UI" pitchFamily="50" charset="-128"/>
                      <a:ea typeface="Meiryo UI" pitchFamily="50" charset="-128"/>
                      <a:cs typeface="Meiryo UI" pitchFamily="50" charset="-128"/>
                    </a:rPr>
                    <a:t>B</a:t>
                  </a:r>
                  <a:r>
                    <a:rPr lang="ja-JP" altLang="en-US" sz="1400" dirty="0">
                      <a:latin typeface="Meiryo UI" pitchFamily="50" charset="-128"/>
                      <a:ea typeface="Meiryo UI" pitchFamily="50" charset="-128"/>
                      <a:cs typeface="Meiryo UI" pitchFamily="50" charset="-128"/>
                    </a:rPr>
                    <a:t>）</a:t>
                  </a:r>
                </a:p>
              </p:txBody>
            </p:sp>
            <p:sp>
              <p:nvSpPr>
                <p:cNvPr id="48" name="テキスト ボックス 47"/>
                <p:cNvSpPr txBox="1"/>
                <p:nvPr/>
              </p:nvSpPr>
              <p:spPr bwMode="auto">
                <a:xfrm>
                  <a:off x="3851303" y="4251699"/>
                  <a:ext cx="3856074" cy="308103"/>
                </a:xfrm>
                <a:prstGeom prst="rect">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defRPr/>
                  </a:pPr>
                  <a:r>
                    <a:rPr lang="ja-JP" altLang="en-US" sz="1400" dirty="0">
                      <a:latin typeface="Meiryo UI" pitchFamily="50" charset="-128"/>
                      <a:ea typeface="Meiryo UI" pitchFamily="50" charset="-128"/>
                      <a:cs typeface="Meiryo UI" pitchFamily="50" charset="-128"/>
                    </a:rPr>
                    <a:t>事業</a:t>
                  </a:r>
                  <a:r>
                    <a:rPr lang="zh-TW" altLang="en-US" sz="1400" dirty="0">
                      <a:latin typeface="Meiryo UI" pitchFamily="50" charset="-128"/>
                      <a:ea typeface="Meiryo UI" pitchFamily="50" charset="-128"/>
                      <a:cs typeface="Meiryo UI" pitchFamily="50" charset="-128"/>
                    </a:rPr>
                    <a:t>費、維持管理費</a:t>
                  </a:r>
                  <a:r>
                    <a:rPr lang="ja-JP" altLang="en-US" sz="1400" dirty="0">
                      <a:latin typeface="Meiryo UI" pitchFamily="50" charset="-128"/>
                      <a:ea typeface="Meiryo UI" pitchFamily="50" charset="-128"/>
                      <a:cs typeface="Meiryo UI" pitchFamily="50" charset="-128"/>
                    </a:rPr>
                    <a:t>（</a:t>
                  </a:r>
                  <a:r>
                    <a:rPr lang="en-US" altLang="ja-JP" sz="1400" dirty="0">
                      <a:latin typeface="Meiryo UI" pitchFamily="50" charset="-128"/>
                      <a:ea typeface="Meiryo UI" pitchFamily="50" charset="-128"/>
                      <a:cs typeface="Meiryo UI" pitchFamily="50" charset="-128"/>
                    </a:rPr>
                    <a:t>C</a:t>
                  </a:r>
                  <a:r>
                    <a:rPr lang="ja-JP" altLang="en-US" sz="1400" dirty="0">
                      <a:latin typeface="Meiryo UI" pitchFamily="50" charset="-128"/>
                      <a:ea typeface="Meiryo UI" pitchFamily="50" charset="-128"/>
                      <a:cs typeface="Meiryo UI" pitchFamily="50" charset="-128"/>
                    </a:rPr>
                    <a:t>）</a:t>
                  </a:r>
                </a:p>
              </p:txBody>
            </p:sp>
            <p:grpSp>
              <p:nvGrpSpPr>
                <p:cNvPr id="49" name="グループ化 4"/>
                <p:cNvGrpSpPr>
                  <a:grpSpLocks/>
                </p:cNvGrpSpPr>
                <p:nvPr/>
              </p:nvGrpSpPr>
              <p:grpSpPr bwMode="auto">
                <a:xfrm>
                  <a:off x="4211960" y="3789040"/>
                  <a:ext cx="3096344" cy="432048"/>
                  <a:chOff x="4211960" y="3789040"/>
                  <a:chExt cx="3096344" cy="432048"/>
                </a:xfrm>
              </p:grpSpPr>
              <p:sp>
                <p:nvSpPr>
                  <p:cNvPr id="50" name="正方形/長方形 49"/>
                  <p:cNvSpPr/>
                  <p:nvPr/>
                </p:nvSpPr>
                <p:spPr>
                  <a:xfrm>
                    <a:off x="4211670" y="3789545"/>
                    <a:ext cx="3097241" cy="431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51" name="テキスト ボックス 3"/>
                  <p:cNvSpPr txBox="1">
                    <a:spLocks noChangeArrowheads="1"/>
                  </p:cNvSpPr>
                  <p:nvPr/>
                </p:nvSpPr>
                <p:spPr bwMode="auto">
                  <a:xfrm>
                    <a:off x="4355976" y="3840014"/>
                    <a:ext cx="972000" cy="36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100" b="1" dirty="0">
                        <a:solidFill>
                          <a:schemeClr val="tx2"/>
                        </a:solidFill>
                        <a:latin typeface="Arial" panose="020B0604020202020204" pitchFamily="34" charset="0"/>
                      </a:rPr>
                      <a:t>事業費</a:t>
                    </a:r>
                  </a:p>
                </p:txBody>
              </p:sp>
              <p:sp>
                <p:nvSpPr>
                  <p:cNvPr id="52" name="テキスト ボックス 13"/>
                  <p:cNvSpPr txBox="1">
                    <a:spLocks noChangeArrowheads="1"/>
                  </p:cNvSpPr>
                  <p:nvPr/>
                </p:nvSpPr>
                <p:spPr bwMode="auto">
                  <a:xfrm>
                    <a:off x="5940152" y="3840014"/>
                    <a:ext cx="972000" cy="36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100" b="1" dirty="0">
                        <a:solidFill>
                          <a:schemeClr val="tx2"/>
                        </a:solidFill>
                        <a:latin typeface="Arial" panose="020B0604020202020204" pitchFamily="34" charset="0"/>
                      </a:rPr>
                      <a:t>維持管理費</a:t>
                    </a:r>
                  </a:p>
                </p:txBody>
              </p:sp>
              <p:sp>
                <p:nvSpPr>
                  <p:cNvPr id="53" name="テキスト ボックス 14"/>
                  <p:cNvSpPr txBox="1">
                    <a:spLocks noChangeArrowheads="1"/>
                  </p:cNvSpPr>
                  <p:nvPr/>
                </p:nvSpPr>
                <p:spPr bwMode="auto">
                  <a:xfrm>
                    <a:off x="5471025" y="3899516"/>
                    <a:ext cx="3385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dirty="0">
                        <a:solidFill>
                          <a:schemeClr val="tx2"/>
                        </a:solidFill>
                        <a:latin typeface="Arial" panose="020B0604020202020204" pitchFamily="34" charset="0"/>
                      </a:rPr>
                      <a:t>＋</a:t>
                    </a:r>
                  </a:p>
                </p:txBody>
              </p:sp>
            </p:grpSp>
          </p:grpSp>
          <p:sp>
            <p:nvSpPr>
              <p:cNvPr id="46" name="正方形/長方形 45"/>
              <p:cNvSpPr/>
              <p:nvPr/>
            </p:nvSpPr>
            <p:spPr>
              <a:xfrm>
                <a:off x="712787" y="2921001"/>
                <a:ext cx="1219212" cy="33827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hangingPunct="1">
                  <a:defRPr/>
                </a:pPr>
                <a:r>
                  <a:rPr lang="ja-JP" altLang="en-US" sz="1600" b="1" dirty="0">
                    <a:solidFill>
                      <a:schemeClr val="tx1"/>
                    </a:solidFill>
                  </a:rPr>
                  <a:t>費用便益比</a:t>
                </a:r>
              </a:p>
            </p:txBody>
          </p:sp>
        </p:grpSp>
        <p:sp>
          <p:nvSpPr>
            <p:cNvPr id="36" name="正方形/長方形 35"/>
            <p:cNvSpPr/>
            <p:nvPr/>
          </p:nvSpPr>
          <p:spPr>
            <a:xfrm>
              <a:off x="682157" y="3667884"/>
              <a:ext cx="1729937" cy="215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eaLnBrk="1" hangingPunct="1">
                <a:defRPr/>
              </a:pPr>
              <a:r>
                <a:rPr lang="ja-JP" altLang="en-US" sz="1400" dirty="0" smtClean="0">
                  <a:solidFill>
                    <a:schemeClr val="tx1"/>
                  </a:solidFill>
                </a:rPr>
                <a:t>費用便益比（Ｂ／Ｃ）＝</a:t>
              </a:r>
              <a:endParaRPr lang="ja-JP" altLang="en-US" sz="1100" b="1" u="sng" dirty="0">
                <a:solidFill>
                  <a:schemeClr val="tx1"/>
                </a:solidFill>
              </a:endParaRPr>
            </a:p>
          </p:txBody>
        </p:sp>
        <p:cxnSp>
          <p:nvCxnSpPr>
            <p:cNvPr id="38" name="直線コネクタ 37"/>
            <p:cNvCxnSpPr/>
            <p:nvPr/>
          </p:nvCxnSpPr>
          <p:spPr>
            <a:xfrm>
              <a:off x="2519909" y="3768133"/>
              <a:ext cx="5904656"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39" name="テキスト ボックス 3"/>
            <p:cNvSpPr txBox="1">
              <a:spLocks noChangeArrowheads="1"/>
            </p:cNvSpPr>
            <p:nvPr/>
          </p:nvSpPr>
          <p:spPr bwMode="auto">
            <a:xfrm>
              <a:off x="2573249" y="3344048"/>
              <a:ext cx="1710099" cy="363854"/>
            </a:xfrm>
            <a:prstGeom prst="rect">
              <a:avLst/>
            </a:prstGeom>
            <a:solidFill>
              <a:schemeClr val="tx2">
                <a:lumMod val="20000"/>
                <a:lumOff val="80000"/>
              </a:schemeClr>
            </a:solidFill>
            <a:ln w="9525">
              <a:solidFill>
                <a:schemeClr val="tx1"/>
              </a:solidFill>
              <a:miter lim="800000"/>
              <a:headEnd/>
              <a:tailEnd/>
            </a:ln>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050" b="1" dirty="0" smtClean="0">
                  <a:latin typeface="Arial" panose="020B0604020202020204" pitchFamily="34" charset="0"/>
                </a:rPr>
                <a:t>走行時間短縮便益</a:t>
              </a:r>
              <a:endParaRPr lang="en-US" altLang="ja-JP" sz="1050" b="1" dirty="0" smtClean="0">
                <a:latin typeface="Arial" panose="020B0604020202020204" pitchFamily="34" charset="0"/>
              </a:endParaRPr>
            </a:p>
            <a:p>
              <a:pPr algn="ctr">
                <a:spcBef>
                  <a:spcPct val="0"/>
                </a:spcBef>
                <a:buNone/>
              </a:pPr>
              <a:r>
                <a:rPr lang="ja-JP" altLang="en-US" sz="1050" b="1" dirty="0" smtClean="0">
                  <a:latin typeface="Arial" panose="020B0604020202020204" pitchFamily="34" charset="0"/>
                </a:rPr>
                <a:t>（</a:t>
              </a:r>
              <a:r>
                <a:rPr lang="ja-JP" altLang="en-US" sz="1050" b="1" dirty="0">
                  <a:latin typeface="Arial" panose="020B0604020202020204" pitchFamily="34" charset="0"/>
                </a:rPr>
                <a:t>自動車・歩</a:t>
              </a:r>
              <a:r>
                <a:rPr lang="ja-JP" altLang="en-US" sz="1050" b="1" dirty="0" smtClean="0">
                  <a:latin typeface="Arial" panose="020B0604020202020204" pitchFamily="34" charset="0"/>
                </a:rPr>
                <a:t>行者</a:t>
              </a:r>
              <a:r>
                <a:rPr lang="ja-JP" altLang="en-US" sz="1050" b="1" dirty="0">
                  <a:latin typeface="Arial" panose="020B0604020202020204" pitchFamily="34" charset="0"/>
                </a:rPr>
                <a:t>・</a:t>
              </a:r>
              <a:r>
                <a:rPr lang="ja-JP" altLang="en-US" sz="1050" b="1" dirty="0" smtClean="0">
                  <a:latin typeface="Arial" panose="020B0604020202020204" pitchFamily="34" charset="0"/>
                </a:rPr>
                <a:t>自転車）</a:t>
              </a:r>
              <a:endParaRPr lang="ja-JP" altLang="en-US" sz="1050" b="1" dirty="0">
                <a:latin typeface="Arial" panose="020B0604020202020204" pitchFamily="34" charset="0"/>
              </a:endParaRPr>
            </a:p>
          </p:txBody>
        </p:sp>
        <p:sp>
          <p:nvSpPr>
            <p:cNvPr id="40" name="テキスト ボックス 3"/>
            <p:cNvSpPr txBox="1">
              <a:spLocks noChangeArrowheads="1"/>
            </p:cNvSpPr>
            <p:nvPr/>
          </p:nvSpPr>
          <p:spPr bwMode="auto">
            <a:xfrm>
              <a:off x="4627756" y="3344048"/>
              <a:ext cx="1710099" cy="363854"/>
            </a:xfrm>
            <a:prstGeom prst="rect">
              <a:avLst/>
            </a:prstGeom>
            <a:solidFill>
              <a:schemeClr val="accent3">
                <a:lumMod val="40000"/>
                <a:lumOff val="60000"/>
              </a:schemeClr>
            </a:solidFill>
            <a:ln w="9525">
              <a:solidFill>
                <a:schemeClr val="tx1"/>
              </a:solidFill>
              <a:miter lim="800000"/>
              <a:headEnd/>
              <a:tailEnd/>
            </a:ln>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050" b="1" dirty="0" smtClean="0">
                  <a:latin typeface="Arial" panose="020B0604020202020204" pitchFamily="34" charset="0"/>
                </a:rPr>
                <a:t>走行経費減少便益</a:t>
              </a:r>
              <a:endParaRPr lang="en-US" altLang="ja-JP" sz="1050" b="1" dirty="0" smtClean="0">
                <a:latin typeface="Arial" panose="020B0604020202020204" pitchFamily="34" charset="0"/>
              </a:endParaRPr>
            </a:p>
            <a:p>
              <a:pPr algn="ctr" eaLnBrk="1" hangingPunct="1">
                <a:spcBef>
                  <a:spcPct val="0"/>
                </a:spcBef>
                <a:buFontTx/>
                <a:buNone/>
              </a:pPr>
              <a:r>
                <a:rPr lang="ja-JP" altLang="en-US" sz="1050" b="1" dirty="0" smtClean="0">
                  <a:latin typeface="Arial" panose="020B0604020202020204" pitchFamily="34" charset="0"/>
                </a:rPr>
                <a:t>（自動車）</a:t>
              </a:r>
              <a:endParaRPr lang="ja-JP" altLang="en-US" sz="1050" b="1" dirty="0">
                <a:latin typeface="Arial" panose="020B0604020202020204" pitchFamily="34" charset="0"/>
              </a:endParaRPr>
            </a:p>
          </p:txBody>
        </p:sp>
        <p:sp>
          <p:nvSpPr>
            <p:cNvPr id="41" name="テキスト ボックス 3"/>
            <p:cNvSpPr txBox="1">
              <a:spLocks noChangeArrowheads="1"/>
            </p:cNvSpPr>
            <p:nvPr/>
          </p:nvSpPr>
          <p:spPr bwMode="auto">
            <a:xfrm>
              <a:off x="6665577" y="3344048"/>
              <a:ext cx="1710099" cy="363854"/>
            </a:xfrm>
            <a:prstGeom prst="rect">
              <a:avLst/>
            </a:prstGeom>
            <a:solidFill>
              <a:schemeClr val="accent4">
                <a:lumMod val="40000"/>
                <a:lumOff val="60000"/>
              </a:schemeClr>
            </a:solidFill>
            <a:ln w="9525">
              <a:solidFill>
                <a:schemeClr val="tx1"/>
              </a:solidFill>
              <a:miter lim="800000"/>
              <a:headEnd/>
              <a:tailEnd/>
            </a:ln>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050" b="1" dirty="0" smtClean="0">
                  <a:latin typeface="Arial" panose="020B0604020202020204" pitchFamily="34" charset="0"/>
                </a:rPr>
                <a:t>交通事故減少便益</a:t>
              </a:r>
              <a:endParaRPr lang="en-US" altLang="ja-JP" sz="1050" b="1" dirty="0" smtClean="0">
                <a:latin typeface="Arial" panose="020B0604020202020204" pitchFamily="34" charset="0"/>
              </a:endParaRPr>
            </a:p>
            <a:p>
              <a:pPr algn="ctr">
                <a:spcBef>
                  <a:spcPct val="0"/>
                </a:spcBef>
                <a:buNone/>
              </a:pPr>
              <a:r>
                <a:rPr lang="ja-JP" altLang="en-US" sz="1050" b="1" dirty="0">
                  <a:latin typeface="Arial" panose="020B0604020202020204" pitchFamily="34" charset="0"/>
                </a:rPr>
                <a:t>（自動車</a:t>
              </a:r>
              <a:r>
                <a:rPr lang="ja-JP" altLang="en-US" sz="1050" b="1" dirty="0" smtClean="0">
                  <a:latin typeface="Arial" panose="020B0604020202020204" pitchFamily="34" charset="0"/>
                </a:rPr>
                <a:t>・歩行者</a:t>
              </a:r>
              <a:r>
                <a:rPr lang="ja-JP" altLang="en-US" sz="1050" b="1" dirty="0">
                  <a:latin typeface="Arial" panose="020B0604020202020204" pitchFamily="34" charset="0"/>
                </a:rPr>
                <a:t>・</a:t>
              </a:r>
              <a:r>
                <a:rPr lang="ja-JP" altLang="en-US" sz="1050" b="1" dirty="0" smtClean="0">
                  <a:latin typeface="Arial" panose="020B0604020202020204" pitchFamily="34" charset="0"/>
                </a:rPr>
                <a:t>自転車 ）</a:t>
              </a:r>
              <a:endParaRPr lang="ja-JP" altLang="en-US" sz="1050" b="1" dirty="0">
                <a:latin typeface="Arial" panose="020B0604020202020204" pitchFamily="34" charset="0"/>
              </a:endParaRPr>
            </a:p>
          </p:txBody>
        </p:sp>
        <p:sp>
          <p:nvSpPr>
            <p:cNvPr id="42" name="テキスト ボックス 14"/>
            <p:cNvSpPr txBox="1">
              <a:spLocks noChangeArrowheads="1"/>
            </p:cNvSpPr>
            <p:nvPr/>
          </p:nvSpPr>
          <p:spPr bwMode="auto">
            <a:xfrm>
              <a:off x="4290110" y="3394784"/>
              <a:ext cx="338552" cy="27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dirty="0">
                  <a:solidFill>
                    <a:schemeClr val="tx2"/>
                  </a:solidFill>
                  <a:latin typeface="Arial" panose="020B0604020202020204" pitchFamily="34" charset="0"/>
                </a:rPr>
                <a:t>＋</a:t>
              </a:r>
            </a:p>
          </p:txBody>
        </p:sp>
        <p:sp>
          <p:nvSpPr>
            <p:cNvPr id="43" name="テキスト ボックス 14"/>
            <p:cNvSpPr txBox="1">
              <a:spLocks noChangeArrowheads="1"/>
            </p:cNvSpPr>
            <p:nvPr/>
          </p:nvSpPr>
          <p:spPr bwMode="auto">
            <a:xfrm>
              <a:off x="6343684" y="3400153"/>
              <a:ext cx="338552" cy="27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dirty="0">
                  <a:solidFill>
                    <a:schemeClr val="tx2"/>
                  </a:solidFill>
                  <a:latin typeface="Arial" panose="020B0604020202020204" pitchFamily="34" charset="0"/>
                </a:rPr>
                <a:t>＋</a:t>
              </a:r>
            </a:p>
          </p:txBody>
        </p:sp>
      </p:grpSp>
    </p:spTree>
    <p:extLst>
      <p:ext uri="{BB962C8B-B14F-4D97-AF65-F5344CB8AC3E}">
        <p14:creationId xmlns:p14="http://schemas.microsoft.com/office/powerpoint/2010/main" val="1838681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正方形/長方形 8"/>
          <p:cNvSpPr>
            <a:spLocks noChangeArrowheads="1"/>
          </p:cNvSpPr>
          <p:nvPr/>
        </p:nvSpPr>
        <p:spPr bwMode="auto">
          <a:xfrm>
            <a:off x="179512" y="533400"/>
            <a:ext cx="34964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b="1" dirty="0" smtClean="0">
                <a:latin typeface="Arial" panose="020B0604020202020204" pitchFamily="34" charset="0"/>
              </a:rPr>
              <a:t>■将来交通量推計結果（</a:t>
            </a:r>
            <a:r>
              <a:rPr lang="en-US" altLang="ja-JP" sz="2000" b="1" dirty="0" smtClean="0">
                <a:latin typeface="Arial" panose="020B0604020202020204" pitchFamily="34" charset="0"/>
              </a:rPr>
              <a:t>R12</a:t>
            </a:r>
            <a:r>
              <a:rPr lang="ja-JP" altLang="en-US" sz="2000" b="1" dirty="0" smtClean="0">
                <a:latin typeface="Arial" panose="020B0604020202020204" pitchFamily="34" charset="0"/>
              </a:rPr>
              <a:t>）</a:t>
            </a:r>
            <a:endParaRPr lang="ja-JP" altLang="en-US" sz="2000" b="1" dirty="0">
              <a:latin typeface="Arial" panose="020B0604020202020204" pitchFamily="34" charset="0"/>
            </a:endParaRPr>
          </a:p>
        </p:txBody>
      </p:sp>
      <p:sp>
        <p:nvSpPr>
          <p:cNvPr id="26628" name="テキスト ボックス 9"/>
          <p:cNvSpPr txBox="1">
            <a:spLocks noChangeArrowheads="1"/>
          </p:cNvSpPr>
          <p:nvPr/>
        </p:nvSpPr>
        <p:spPr bwMode="auto">
          <a:xfrm>
            <a:off x="4720352" y="966402"/>
            <a:ext cx="4177506" cy="349702"/>
          </a:xfrm>
          <a:prstGeom prst="rect">
            <a:avLst/>
          </a:prstGeom>
          <a:solidFill>
            <a:schemeClr val="bg1"/>
          </a:solidFill>
          <a:ln w="9525">
            <a:noFill/>
            <a:miter lim="800000"/>
            <a:headEnd/>
            <a:tailEnd/>
          </a:ln>
        </p:spPr>
        <p:txBody>
          <a:bodyPr wrap="square" tIns="36000" bIns="36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800" dirty="0" smtClean="0">
                <a:latin typeface="Arial" panose="020B0604020202020204" pitchFamily="34" charset="0"/>
              </a:rPr>
              <a:t>【</a:t>
            </a:r>
            <a:r>
              <a:rPr lang="ja-JP" altLang="en-US" sz="1800" dirty="0" smtClean="0">
                <a:latin typeface="Arial" panose="020B0604020202020204" pitchFamily="34" charset="0"/>
              </a:rPr>
              <a:t>交通量差分図</a:t>
            </a:r>
            <a:r>
              <a:rPr lang="en-US" altLang="ja-JP" sz="1800" dirty="0" smtClean="0">
                <a:latin typeface="Arial" panose="020B0604020202020204" pitchFamily="34" charset="0"/>
              </a:rPr>
              <a:t>】</a:t>
            </a:r>
            <a:endParaRPr lang="en-US" altLang="ja-JP" sz="1800" dirty="0">
              <a:latin typeface="Arial" panose="020B0604020202020204" pitchFamily="34" charset="0"/>
            </a:endParaRPr>
          </a:p>
        </p:txBody>
      </p:sp>
      <p:sp>
        <p:nvSpPr>
          <p:cNvPr id="70" name="テキスト ボックス 4"/>
          <p:cNvSpPr txBox="1">
            <a:spLocks noChangeArrowheads="1"/>
          </p:cNvSpPr>
          <p:nvPr/>
        </p:nvSpPr>
        <p:spPr bwMode="auto">
          <a:xfrm>
            <a:off x="6995001" y="1440411"/>
            <a:ext cx="2022959" cy="648997"/>
          </a:xfrm>
          <a:prstGeom prst="rect">
            <a:avLst/>
          </a:prstGeom>
          <a:solidFill>
            <a:schemeClr val="bg1"/>
          </a:solidFill>
          <a:ln w="9525">
            <a:solidFill>
              <a:schemeClr val="tx1"/>
            </a:solidFill>
            <a:miter lim="800000"/>
            <a:headEnd/>
            <a:tailEnd/>
          </a:ln>
        </p:spPr>
        <p:txBody>
          <a:bodyPr wrap="square" tIns="108000" bIns="108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Arial" panose="020B0604020202020204" pitchFamily="34" charset="0"/>
              </a:rPr>
              <a:t>・将来交通量予測（</a:t>
            </a:r>
            <a:r>
              <a:rPr lang="en-US" altLang="ja-JP" sz="1400" dirty="0">
                <a:latin typeface="Arial" panose="020B0604020202020204" pitchFamily="34" charset="0"/>
              </a:rPr>
              <a:t>R12</a:t>
            </a:r>
            <a:r>
              <a:rPr lang="ja-JP" altLang="en-US" sz="1400" dirty="0">
                <a:latin typeface="Arial" panose="020B0604020202020204" pitchFamily="34" charset="0"/>
              </a:rPr>
              <a:t>）</a:t>
            </a:r>
            <a:endParaRPr lang="en-US" altLang="ja-JP" sz="1400" dirty="0">
              <a:latin typeface="Arial" panose="020B0604020202020204" pitchFamily="34" charset="0"/>
            </a:endParaRPr>
          </a:p>
          <a:p>
            <a:pPr eaLnBrk="1" hangingPunct="1">
              <a:spcBef>
                <a:spcPct val="0"/>
              </a:spcBef>
              <a:buFontTx/>
              <a:buNone/>
            </a:pPr>
            <a:r>
              <a:rPr lang="ja-JP" altLang="en-US" sz="1400" dirty="0">
                <a:latin typeface="Arial" panose="020B0604020202020204" pitchFamily="34" charset="0"/>
              </a:rPr>
              <a:t>・単位：（百台</a:t>
            </a:r>
            <a:r>
              <a:rPr lang="en-US" altLang="ja-JP" sz="1400" dirty="0">
                <a:latin typeface="Arial" panose="020B0604020202020204" pitchFamily="34" charset="0"/>
              </a:rPr>
              <a:t>/</a:t>
            </a:r>
            <a:r>
              <a:rPr lang="ja-JP" altLang="en-US" sz="1400" dirty="0">
                <a:latin typeface="Arial" panose="020B0604020202020204" pitchFamily="34" charset="0"/>
              </a:rPr>
              <a:t>日）</a:t>
            </a:r>
            <a:endParaRPr lang="en-US" altLang="ja-JP" sz="1400" dirty="0">
              <a:latin typeface="Arial" panose="020B0604020202020204" pitchFamily="34" charset="0"/>
            </a:endParaRPr>
          </a:p>
        </p:txBody>
      </p:sp>
      <p:sp>
        <p:nvSpPr>
          <p:cNvPr id="19" name="スライド番号プレースホルダー 18"/>
          <p:cNvSpPr>
            <a:spLocks noGrp="1"/>
          </p:cNvSpPr>
          <p:nvPr>
            <p:ph type="sldNum" sz="quarter" idx="12"/>
          </p:nvPr>
        </p:nvSpPr>
        <p:spPr>
          <a:xfrm>
            <a:off x="7010400" y="6556891"/>
            <a:ext cx="2133600" cy="365125"/>
          </a:xfrm>
        </p:spPr>
        <p:txBody>
          <a:bodyPr/>
          <a:lstStyle/>
          <a:p>
            <a:fld id="{D2D8002D-B5B0-4BAC-B1F6-782DDCCE6D9C}" type="slidenum">
              <a:rPr kumimoji="1" lang="ja-JP" altLang="en-US" smtClean="0"/>
              <a:t>12</a:t>
            </a:fld>
            <a:endParaRPr kumimoji="1" lang="ja-JP" altLang="en-US"/>
          </a:p>
        </p:txBody>
      </p:sp>
      <p:sp>
        <p:nvSpPr>
          <p:cNvPr id="67" name="Rectangle 2"/>
          <p:cNvSpPr>
            <a:spLocks noGrp="1" noChangeArrowheads="1"/>
          </p:cNvSpPr>
          <p:nvPr>
            <p:ph type="title"/>
          </p:nvPr>
        </p:nvSpPr>
        <p:spPr bwMode="auto">
          <a:xfrm>
            <a:off x="-21764" y="-12636"/>
            <a:ext cx="9165764" cy="562074"/>
          </a:xfrm>
          <a:prstGeom prst="rect">
            <a:avLst/>
          </a:prstGeom>
          <a:gradFill rotWithShape="1">
            <a:gsLst>
              <a:gs pos="1000">
                <a:schemeClr val="accent6">
                  <a:lumMod val="60000"/>
                  <a:lumOff val="40000"/>
                </a:schemeClr>
              </a:gs>
              <a:gs pos="50000">
                <a:schemeClr val="bg1"/>
              </a:gs>
              <a:gs pos="100000">
                <a:schemeClr val="accent6">
                  <a:lumMod val="60000"/>
                  <a:lumOff val="40000"/>
                </a:schemeClr>
              </a:gs>
            </a:gsLst>
            <a:lin ang="5400000" scaled="1"/>
          </a:gradFill>
          <a:ln>
            <a:noFill/>
          </a:ln>
          <a:effectLst/>
        </p:spPr>
        <p:txBody>
          <a:bodyPr wrap="none" lIns="91435" tIns="45717" rIns="91435" bIns="45717" anchor="ctr"/>
          <a:lstStyle>
            <a:defPPr>
              <a:defRPr lang="ja-JP"/>
            </a:defPPr>
            <a:lvl1pPr algn="ctr" rtl="0" fontAlgn="base">
              <a:spcBef>
                <a:spcPct val="0"/>
              </a:spcBef>
              <a:spcAft>
                <a:spcPct val="0"/>
              </a:spcAft>
              <a:defRPr kumimoji="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a:defRPr/>
            </a:pPr>
            <a:r>
              <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２．事業の必要性等に関する視点</a:t>
            </a:r>
          </a:p>
        </p:txBody>
      </p:sp>
      <p:pic>
        <p:nvPicPr>
          <p:cNvPr id="26" name="図 25"/>
          <p:cNvPicPr>
            <a:picLocks noChangeAspect="1"/>
          </p:cNvPicPr>
          <p:nvPr/>
        </p:nvPicPr>
        <p:blipFill rotWithShape="1">
          <a:blip r:embed="rId2"/>
          <a:srcRect l="9442" r="10203"/>
          <a:stretch/>
        </p:blipFill>
        <p:spPr>
          <a:xfrm>
            <a:off x="60999" y="2120025"/>
            <a:ext cx="4422686" cy="3945530"/>
          </a:xfrm>
          <a:prstGeom prst="rect">
            <a:avLst/>
          </a:prstGeom>
        </p:spPr>
      </p:pic>
      <p:pic>
        <p:nvPicPr>
          <p:cNvPr id="27" name="図 26"/>
          <p:cNvPicPr>
            <a:picLocks noChangeAspect="1"/>
          </p:cNvPicPr>
          <p:nvPr/>
        </p:nvPicPr>
        <p:blipFill rotWithShape="1">
          <a:blip r:embed="rId3"/>
          <a:srcRect l="9591" r="11085"/>
          <a:stretch/>
        </p:blipFill>
        <p:spPr>
          <a:xfrm>
            <a:off x="4685895" y="2120607"/>
            <a:ext cx="4365985" cy="3931209"/>
          </a:xfrm>
          <a:prstGeom prst="rect">
            <a:avLst/>
          </a:prstGeom>
        </p:spPr>
      </p:pic>
      <p:sp>
        <p:nvSpPr>
          <p:cNvPr id="72" name="円/楕円 24"/>
          <p:cNvSpPr/>
          <p:nvPr/>
        </p:nvSpPr>
        <p:spPr>
          <a:xfrm>
            <a:off x="7066879" y="5320725"/>
            <a:ext cx="1992168" cy="662140"/>
          </a:xfrm>
          <a:prstGeom prst="ellipse">
            <a:avLst/>
          </a:prstGeom>
          <a:solidFill>
            <a:schemeClr val="tx2">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26647" name="テキスト ボックス 25"/>
          <p:cNvSpPr txBox="1">
            <a:spLocks noChangeArrowheads="1"/>
          </p:cNvSpPr>
          <p:nvPr/>
        </p:nvSpPr>
        <p:spPr bwMode="auto">
          <a:xfrm>
            <a:off x="6371000" y="5427398"/>
            <a:ext cx="3321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dirty="0">
                <a:latin typeface="Arial" panose="020B0604020202020204" pitchFamily="34" charset="0"/>
              </a:rPr>
              <a:t>交通量が減少している</a:t>
            </a:r>
            <a:endParaRPr lang="en-US" altLang="ja-JP" sz="1200" dirty="0">
              <a:latin typeface="Arial" panose="020B0604020202020204" pitchFamily="34" charset="0"/>
            </a:endParaRPr>
          </a:p>
          <a:p>
            <a:pPr algn="ctr" eaLnBrk="1" hangingPunct="1">
              <a:spcBef>
                <a:spcPct val="0"/>
              </a:spcBef>
              <a:buFontTx/>
              <a:buNone/>
            </a:pPr>
            <a:r>
              <a:rPr lang="ja-JP" altLang="en-US" sz="1200" dirty="0">
                <a:latin typeface="Arial" panose="020B0604020202020204" pitchFamily="34" charset="0"/>
              </a:rPr>
              <a:t>箇所は、</a:t>
            </a:r>
            <a:r>
              <a:rPr lang="ja-JP" altLang="en-US" sz="1200" b="1" dirty="0">
                <a:solidFill>
                  <a:srgbClr val="0000FF"/>
                </a:solidFill>
                <a:latin typeface="Arial" panose="020B0604020202020204" pitchFamily="34" charset="0"/>
              </a:rPr>
              <a:t>＋便益</a:t>
            </a:r>
            <a:r>
              <a:rPr lang="ja-JP" altLang="en-US" sz="1200" dirty="0">
                <a:latin typeface="Arial" panose="020B0604020202020204" pitchFamily="34" charset="0"/>
              </a:rPr>
              <a:t>が発生</a:t>
            </a:r>
            <a:endParaRPr lang="en-US" altLang="ja-JP" sz="1200" dirty="0">
              <a:latin typeface="Arial" panose="020B0604020202020204" pitchFamily="34" charset="0"/>
            </a:endParaRPr>
          </a:p>
        </p:txBody>
      </p:sp>
      <p:sp>
        <p:nvSpPr>
          <p:cNvPr id="168" name="テキスト ボックス 9"/>
          <p:cNvSpPr txBox="1">
            <a:spLocks noChangeArrowheads="1"/>
          </p:cNvSpPr>
          <p:nvPr/>
        </p:nvSpPr>
        <p:spPr bwMode="auto">
          <a:xfrm>
            <a:off x="56116" y="966402"/>
            <a:ext cx="4177506" cy="349702"/>
          </a:xfrm>
          <a:prstGeom prst="rect">
            <a:avLst/>
          </a:prstGeom>
          <a:solidFill>
            <a:schemeClr val="bg1"/>
          </a:solidFill>
          <a:ln w="9525">
            <a:noFill/>
            <a:miter lim="800000"/>
            <a:headEnd/>
            <a:tailEnd/>
          </a:ln>
        </p:spPr>
        <p:txBody>
          <a:bodyPr wrap="square" tIns="36000" bIns="36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800" dirty="0" smtClean="0">
                <a:latin typeface="Arial" panose="020B0604020202020204" pitchFamily="34" charset="0"/>
              </a:rPr>
              <a:t>【</a:t>
            </a:r>
            <a:r>
              <a:rPr lang="ja-JP" altLang="en-US" sz="1800" dirty="0" smtClean="0">
                <a:latin typeface="Arial" panose="020B0604020202020204" pitchFamily="34" charset="0"/>
              </a:rPr>
              <a:t>交通量推計</a:t>
            </a:r>
            <a:r>
              <a:rPr lang="ja-JP" altLang="en-US" sz="1800" dirty="0">
                <a:latin typeface="Arial" panose="020B0604020202020204" pitchFamily="34" charset="0"/>
              </a:rPr>
              <a:t>図</a:t>
            </a:r>
            <a:r>
              <a:rPr lang="en-US" altLang="ja-JP" sz="1800" dirty="0" smtClean="0">
                <a:latin typeface="Arial" panose="020B0604020202020204" pitchFamily="34" charset="0"/>
              </a:rPr>
              <a:t>】</a:t>
            </a:r>
            <a:endParaRPr lang="en-US" altLang="ja-JP" sz="1800" dirty="0">
              <a:latin typeface="Arial" panose="020B0604020202020204" pitchFamily="34" charset="0"/>
            </a:endParaRPr>
          </a:p>
        </p:txBody>
      </p:sp>
      <p:sp>
        <p:nvSpPr>
          <p:cNvPr id="169" name="テキスト ボックス 9"/>
          <p:cNvSpPr txBox="1">
            <a:spLocks noChangeArrowheads="1"/>
          </p:cNvSpPr>
          <p:nvPr/>
        </p:nvSpPr>
        <p:spPr bwMode="auto">
          <a:xfrm>
            <a:off x="4720352" y="6175396"/>
            <a:ext cx="4331528" cy="565146"/>
          </a:xfrm>
          <a:prstGeom prst="rect">
            <a:avLst/>
          </a:prstGeom>
          <a:solidFill>
            <a:schemeClr val="bg1"/>
          </a:solidFill>
          <a:ln w="9525">
            <a:noFill/>
            <a:miter lim="800000"/>
            <a:headEnd/>
            <a:tailEnd/>
          </a:ln>
        </p:spPr>
        <p:txBody>
          <a:bodyPr wrap="square" tIns="36000" bIns="36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600" dirty="0" smtClean="0">
                <a:latin typeface="Arial" panose="020B0604020202020204" pitchFamily="34" charset="0"/>
              </a:rPr>
              <a:t>※</a:t>
            </a:r>
            <a:r>
              <a:rPr lang="ja-JP" altLang="en-US" sz="1600" dirty="0" smtClean="0">
                <a:latin typeface="Arial" panose="020B0604020202020204" pitchFamily="34" charset="0"/>
              </a:rPr>
              <a:t>差分図</a:t>
            </a:r>
            <a:r>
              <a:rPr lang="ja-JP" altLang="en-US" sz="1600" dirty="0">
                <a:latin typeface="Arial" panose="020B0604020202020204" pitchFamily="34" charset="0"/>
              </a:rPr>
              <a:t>：各リンクについて、本事業の整備</a:t>
            </a:r>
            <a:r>
              <a:rPr lang="ja-JP" altLang="en-US" sz="1600" dirty="0" smtClean="0">
                <a:latin typeface="Arial" panose="020B0604020202020204" pitchFamily="34" charset="0"/>
              </a:rPr>
              <a:t>有無</a:t>
            </a:r>
            <a:endParaRPr lang="en-US" altLang="ja-JP" sz="1600" dirty="0" smtClean="0">
              <a:latin typeface="Arial" panose="020B0604020202020204" pitchFamily="34" charset="0"/>
            </a:endParaRPr>
          </a:p>
          <a:p>
            <a:pPr eaLnBrk="1" hangingPunct="1">
              <a:spcBef>
                <a:spcPct val="0"/>
              </a:spcBef>
              <a:buFontTx/>
              <a:buNone/>
            </a:pPr>
            <a:r>
              <a:rPr lang="ja-JP" altLang="en-US" sz="1600" dirty="0">
                <a:latin typeface="Arial" panose="020B0604020202020204" pitchFamily="34" charset="0"/>
              </a:rPr>
              <a:t>　</a:t>
            </a:r>
            <a:r>
              <a:rPr lang="ja-JP" altLang="en-US" sz="1600" dirty="0" smtClean="0">
                <a:latin typeface="Arial" panose="020B0604020202020204" pitchFamily="34" charset="0"/>
              </a:rPr>
              <a:t>　　　　　 に</a:t>
            </a:r>
            <a:r>
              <a:rPr lang="ja-JP" altLang="en-US" sz="1600" dirty="0">
                <a:latin typeface="Arial" panose="020B0604020202020204" pitchFamily="34" charset="0"/>
              </a:rPr>
              <a:t>よる交通量の差を図化した</a:t>
            </a:r>
            <a:r>
              <a:rPr lang="ja-JP" altLang="en-US" sz="1600" dirty="0" smtClean="0">
                <a:latin typeface="Arial" panose="020B0604020202020204" pitchFamily="34" charset="0"/>
              </a:rPr>
              <a:t>もの</a:t>
            </a:r>
            <a:endParaRPr lang="en-US" altLang="ja-JP" sz="1600" dirty="0">
              <a:latin typeface="Arial" panose="020B0604020202020204" pitchFamily="34" charset="0"/>
            </a:endParaRPr>
          </a:p>
        </p:txBody>
      </p:sp>
      <p:grpSp>
        <p:nvGrpSpPr>
          <p:cNvPr id="73" name="グループ化 72"/>
          <p:cNvGrpSpPr/>
          <p:nvPr/>
        </p:nvGrpSpPr>
        <p:grpSpPr>
          <a:xfrm>
            <a:off x="4685896" y="1435523"/>
            <a:ext cx="2079767" cy="928337"/>
            <a:chOff x="4910511" y="4062144"/>
            <a:chExt cx="2303462" cy="1087140"/>
          </a:xfrm>
        </p:grpSpPr>
        <p:sp>
          <p:nvSpPr>
            <p:cNvPr id="77" name="正方形/長方形 76"/>
            <p:cNvSpPr/>
            <p:nvPr/>
          </p:nvSpPr>
          <p:spPr bwMode="auto">
            <a:xfrm>
              <a:off x="4910511" y="4062148"/>
              <a:ext cx="2303462" cy="1087136"/>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p>
          </p:txBody>
        </p:sp>
        <p:cxnSp>
          <p:nvCxnSpPr>
            <p:cNvPr id="78" name="直線コネクタ 77"/>
            <p:cNvCxnSpPr/>
            <p:nvPr/>
          </p:nvCxnSpPr>
          <p:spPr bwMode="auto">
            <a:xfrm>
              <a:off x="5080886" y="4571044"/>
              <a:ext cx="503237" cy="0"/>
            </a:xfrm>
            <a:prstGeom prst="line">
              <a:avLst/>
            </a:prstGeom>
            <a:ln w="38100">
              <a:solidFill>
                <a:srgbClr val="0000FF"/>
              </a:solidFill>
              <a:prstDash val="solid"/>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bwMode="auto">
            <a:xfrm>
              <a:off x="5074071" y="4252658"/>
              <a:ext cx="503238"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80" name="テキスト ボックス 11"/>
            <p:cNvSpPr txBox="1">
              <a:spLocks noChangeArrowheads="1"/>
            </p:cNvSpPr>
            <p:nvPr/>
          </p:nvSpPr>
          <p:spPr bwMode="auto">
            <a:xfrm>
              <a:off x="5766509" y="4062144"/>
              <a:ext cx="12105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600" dirty="0">
                  <a:latin typeface="Arial" pitchFamily="34" charset="0"/>
                </a:rPr>
                <a:t>交通量増加</a:t>
              </a:r>
            </a:p>
          </p:txBody>
        </p:sp>
        <p:sp>
          <p:nvSpPr>
            <p:cNvPr id="81" name="テキスト ボックス 19"/>
            <p:cNvSpPr txBox="1">
              <a:spLocks noChangeArrowheads="1"/>
            </p:cNvSpPr>
            <p:nvPr/>
          </p:nvSpPr>
          <p:spPr bwMode="auto">
            <a:xfrm>
              <a:off x="5766509" y="4382046"/>
              <a:ext cx="12105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600" dirty="0">
                  <a:latin typeface="Arial" pitchFamily="34" charset="0"/>
                </a:rPr>
                <a:t>交通量減少</a:t>
              </a:r>
            </a:p>
          </p:txBody>
        </p:sp>
        <p:cxnSp>
          <p:nvCxnSpPr>
            <p:cNvPr id="82" name="直線コネクタ 81"/>
            <p:cNvCxnSpPr/>
            <p:nvPr/>
          </p:nvCxnSpPr>
          <p:spPr bwMode="auto">
            <a:xfrm>
              <a:off x="5075610" y="4915361"/>
              <a:ext cx="503237" cy="0"/>
            </a:xfrm>
            <a:prstGeom prst="line">
              <a:avLst/>
            </a:prstGeom>
            <a:ln w="69850" cmpd="dbl">
              <a:solidFill>
                <a:srgbClr val="00FF00"/>
              </a:solidFill>
            </a:ln>
          </p:spPr>
          <p:style>
            <a:lnRef idx="1">
              <a:schemeClr val="accent1"/>
            </a:lnRef>
            <a:fillRef idx="0">
              <a:schemeClr val="accent1"/>
            </a:fillRef>
            <a:effectRef idx="0">
              <a:schemeClr val="accent1"/>
            </a:effectRef>
            <a:fontRef idx="minor">
              <a:schemeClr val="tx1"/>
            </a:fontRef>
          </p:style>
        </p:cxnSp>
        <p:sp>
          <p:nvSpPr>
            <p:cNvPr id="83" name="テキスト ボックス 19"/>
            <p:cNvSpPr txBox="1">
              <a:spLocks noChangeArrowheads="1"/>
            </p:cNvSpPr>
            <p:nvPr/>
          </p:nvSpPr>
          <p:spPr bwMode="auto">
            <a:xfrm>
              <a:off x="5750888" y="4727560"/>
              <a:ext cx="10054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600" dirty="0">
                  <a:latin typeface="Arial" pitchFamily="34" charset="0"/>
                </a:rPr>
                <a:t>事業箇所</a:t>
              </a:r>
            </a:p>
          </p:txBody>
        </p:sp>
      </p:grpSp>
      <p:sp>
        <p:nvSpPr>
          <p:cNvPr id="170" name="テキスト ボックス 4"/>
          <p:cNvSpPr txBox="1">
            <a:spLocks noChangeArrowheads="1"/>
          </p:cNvSpPr>
          <p:nvPr/>
        </p:nvSpPr>
        <p:spPr bwMode="auto">
          <a:xfrm>
            <a:off x="2440723" y="1440411"/>
            <a:ext cx="2022959" cy="648997"/>
          </a:xfrm>
          <a:prstGeom prst="rect">
            <a:avLst/>
          </a:prstGeom>
          <a:solidFill>
            <a:schemeClr val="bg1"/>
          </a:solidFill>
          <a:ln w="9525">
            <a:solidFill>
              <a:schemeClr val="tx1"/>
            </a:solidFill>
            <a:miter lim="800000"/>
            <a:headEnd/>
            <a:tailEnd/>
          </a:ln>
        </p:spPr>
        <p:txBody>
          <a:bodyPr wrap="square" tIns="108000" bIns="108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Arial" panose="020B0604020202020204" pitchFamily="34" charset="0"/>
              </a:rPr>
              <a:t>・将来交通量予測（</a:t>
            </a:r>
            <a:r>
              <a:rPr lang="en-US" altLang="ja-JP" sz="1400" dirty="0">
                <a:latin typeface="Arial" panose="020B0604020202020204" pitchFamily="34" charset="0"/>
              </a:rPr>
              <a:t>R12</a:t>
            </a:r>
            <a:r>
              <a:rPr lang="ja-JP" altLang="en-US" sz="1400" dirty="0">
                <a:latin typeface="Arial" panose="020B0604020202020204" pitchFamily="34" charset="0"/>
              </a:rPr>
              <a:t>）</a:t>
            </a:r>
            <a:endParaRPr lang="en-US" altLang="ja-JP" sz="1400" dirty="0">
              <a:latin typeface="Arial" panose="020B0604020202020204" pitchFamily="34" charset="0"/>
            </a:endParaRPr>
          </a:p>
          <a:p>
            <a:pPr eaLnBrk="1" hangingPunct="1">
              <a:spcBef>
                <a:spcPct val="0"/>
              </a:spcBef>
              <a:buFontTx/>
              <a:buNone/>
            </a:pPr>
            <a:r>
              <a:rPr lang="ja-JP" altLang="en-US" sz="1400" dirty="0">
                <a:latin typeface="Arial" panose="020B0604020202020204" pitchFamily="34" charset="0"/>
              </a:rPr>
              <a:t>・単位：（百台</a:t>
            </a:r>
            <a:r>
              <a:rPr lang="en-US" altLang="ja-JP" sz="1400" dirty="0">
                <a:latin typeface="Arial" panose="020B0604020202020204" pitchFamily="34" charset="0"/>
              </a:rPr>
              <a:t>/</a:t>
            </a:r>
            <a:r>
              <a:rPr lang="ja-JP" altLang="en-US" sz="1400" dirty="0">
                <a:latin typeface="Arial" panose="020B0604020202020204" pitchFamily="34" charset="0"/>
              </a:rPr>
              <a:t>日）</a:t>
            </a:r>
            <a:endParaRPr lang="en-US" altLang="ja-JP" sz="1400" dirty="0">
              <a:latin typeface="Arial" panose="020B0604020202020204" pitchFamily="34" charset="0"/>
            </a:endParaRPr>
          </a:p>
        </p:txBody>
      </p:sp>
    </p:spTree>
    <p:extLst>
      <p:ext uri="{BB962C8B-B14F-4D97-AF65-F5344CB8AC3E}">
        <p14:creationId xmlns:p14="http://schemas.microsoft.com/office/powerpoint/2010/main" val="3698071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スライド番号プレースホルダー 18"/>
          <p:cNvSpPr>
            <a:spLocks noGrp="1"/>
          </p:cNvSpPr>
          <p:nvPr>
            <p:ph type="sldNum" sz="quarter" idx="12"/>
          </p:nvPr>
        </p:nvSpPr>
        <p:spPr>
          <a:xfrm>
            <a:off x="7010400" y="6556891"/>
            <a:ext cx="2133600" cy="365125"/>
          </a:xfrm>
        </p:spPr>
        <p:txBody>
          <a:bodyPr/>
          <a:lstStyle/>
          <a:p>
            <a:fld id="{D2D8002D-B5B0-4BAC-B1F6-782DDCCE6D9C}" type="slidenum">
              <a:rPr kumimoji="1" lang="ja-JP" altLang="en-US" smtClean="0"/>
              <a:t>13</a:t>
            </a:fld>
            <a:endParaRPr kumimoji="1" lang="ja-JP" altLang="en-US"/>
          </a:p>
        </p:txBody>
      </p:sp>
      <p:sp>
        <p:nvSpPr>
          <p:cNvPr id="67" name="Rectangle 2"/>
          <p:cNvSpPr>
            <a:spLocks noGrp="1" noChangeArrowheads="1"/>
          </p:cNvSpPr>
          <p:nvPr>
            <p:ph type="title"/>
          </p:nvPr>
        </p:nvSpPr>
        <p:spPr bwMode="auto">
          <a:xfrm>
            <a:off x="-21764" y="-12636"/>
            <a:ext cx="9165764" cy="562074"/>
          </a:xfrm>
          <a:prstGeom prst="rect">
            <a:avLst/>
          </a:prstGeom>
          <a:gradFill rotWithShape="1">
            <a:gsLst>
              <a:gs pos="1000">
                <a:schemeClr val="accent6">
                  <a:lumMod val="60000"/>
                  <a:lumOff val="40000"/>
                </a:schemeClr>
              </a:gs>
              <a:gs pos="50000">
                <a:schemeClr val="bg1"/>
              </a:gs>
              <a:gs pos="100000">
                <a:schemeClr val="accent6">
                  <a:lumMod val="60000"/>
                  <a:lumOff val="40000"/>
                </a:schemeClr>
              </a:gs>
            </a:gsLst>
            <a:lin ang="5400000" scaled="1"/>
          </a:gradFill>
          <a:ln>
            <a:noFill/>
          </a:ln>
          <a:effectLst/>
        </p:spPr>
        <p:txBody>
          <a:bodyPr wrap="none" lIns="91435" tIns="45717" rIns="91435" bIns="45717" anchor="ctr"/>
          <a:lstStyle>
            <a:defPPr>
              <a:defRPr lang="ja-JP"/>
            </a:defPPr>
            <a:lvl1pPr algn="ctr" rtl="0" fontAlgn="base">
              <a:spcBef>
                <a:spcPct val="0"/>
              </a:spcBef>
              <a:spcAft>
                <a:spcPct val="0"/>
              </a:spcAft>
              <a:defRPr kumimoji="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a:defRPr/>
            </a:pPr>
            <a:r>
              <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２．事業の必要性等に関する視点</a:t>
            </a:r>
          </a:p>
        </p:txBody>
      </p:sp>
      <p:sp>
        <p:nvSpPr>
          <p:cNvPr id="68" name="正方形/長方形 67"/>
          <p:cNvSpPr/>
          <p:nvPr/>
        </p:nvSpPr>
        <p:spPr>
          <a:xfrm>
            <a:off x="34925" y="630238"/>
            <a:ext cx="8713788" cy="1069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000" b="1" u="sng" dirty="0">
                <a:solidFill>
                  <a:schemeClr val="tx1"/>
                </a:solidFill>
              </a:rPr>
              <a:t>◆走行時間短縮便益とは</a:t>
            </a:r>
            <a:endParaRPr lang="en-US" altLang="ja-JP" sz="2000" b="1" u="sng" dirty="0">
              <a:solidFill>
                <a:schemeClr val="tx1"/>
              </a:solidFill>
            </a:endParaRPr>
          </a:p>
          <a:p>
            <a:pPr>
              <a:defRPr/>
            </a:pPr>
            <a:r>
              <a:rPr lang="ja-JP" altLang="en-US" b="1" dirty="0">
                <a:solidFill>
                  <a:schemeClr val="tx1"/>
                </a:solidFill>
              </a:rPr>
              <a:t>　　</a:t>
            </a:r>
            <a:r>
              <a:rPr lang="ja-JP" altLang="en-US" dirty="0">
                <a:solidFill>
                  <a:schemeClr val="tx1"/>
                </a:solidFill>
              </a:rPr>
              <a:t>連立事業及び関連道路の整備・改良に伴い自動車交通が円滑化し、走行時間が</a:t>
            </a:r>
            <a:r>
              <a:rPr lang="ja-JP" altLang="en-US" dirty="0" smtClean="0">
                <a:solidFill>
                  <a:schemeClr val="tx1"/>
                </a:solidFill>
              </a:rPr>
              <a:t>短縮</a:t>
            </a:r>
            <a:endParaRPr lang="en-US" altLang="ja-JP" dirty="0" smtClean="0">
              <a:solidFill>
                <a:schemeClr val="tx1"/>
              </a:solidFill>
            </a:endParaRPr>
          </a:p>
          <a:p>
            <a:pPr>
              <a:defRPr/>
            </a:pPr>
            <a:r>
              <a:rPr lang="ja-JP" altLang="en-US" dirty="0">
                <a:solidFill>
                  <a:schemeClr val="tx1"/>
                </a:solidFill>
              </a:rPr>
              <a:t>　</a:t>
            </a:r>
            <a:r>
              <a:rPr lang="ja-JP" altLang="en-US" dirty="0" smtClean="0">
                <a:solidFill>
                  <a:schemeClr val="tx1"/>
                </a:solidFill>
              </a:rPr>
              <a:t>　される</a:t>
            </a:r>
            <a:r>
              <a:rPr lang="ja-JP" altLang="en-US" dirty="0">
                <a:solidFill>
                  <a:schemeClr val="tx1"/>
                </a:solidFill>
              </a:rPr>
              <a:t>ことに</a:t>
            </a:r>
            <a:r>
              <a:rPr lang="ja-JP" altLang="en-US" dirty="0" smtClean="0">
                <a:solidFill>
                  <a:schemeClr val="tx1"/>
                </a:solidFill>
              </a:rPr>
              <a:t>より道路</a:t>
            </a:r>
            <a:r>
              <a:rPr lang="ja-JP" altLang="en-US" dirty="0">
                <a:solidFill>
                  <a:schemeClr val="tx1"/>
                </a:solidFill>
              </a:rPr>
              <a:t>利用者の得られる利益を貨幣換算したもの。　</a:t>
            </a:r>
          </a:p>
        </p:txBody>
      </p:sp>
      <p:sp>
        <p:nvSpPr>
          <p:cNvPr id="69" name="テキスト ボックス 68"/>
          <p:cNvSpPr txBox="1"/>
          <p:nvPr/>
        </p:nvSpPr>
        <p:spPr bwMode="auto">
          <a:xfrm>
            <a:off x="12700" y="1876425"/>
            <a:ext cx="9023350" cy="831850"/>
          </a:xfrm>
          <a:prstGeom prst="rect">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p>
            <a:pPr eaLnBrk="1" hangingPunct="1">
              <a:defRPr/>
            </a:pPr>
            <a:r>
              <a:rPr lang="ja-JP" altLang="en-US" sz="1600" dirty="0">
                <a:solidFill>
                  <a:schemeClr val="tx1"/>
                </a:solidFill>
                <a:latin typeface="Meiryo UI" pitchFamily="50" charset="-128"/>
                <a:ea typeface="Meiryo UI" pitchFamily="50" charset="-128"/>
                <a:cs typeface="Meiryo UI" pitchFamily="50" charset="-128"/>
              </a:rPr>
              <a:t>　○整備の有無による走行時間費用の年間の総和の差により算出</a:t>
            </a:r>
          </a:p>
          <a:p>
            <a:pPr eaLnBrk="1" hangingPunct="1">
              <a:defRPr/>
            </a:pPr>
            <a:r>
              <a:rPr lang="ja-JP" altLang="en-US" sz="1600" dirty="0">
                <a:solidFill>
                  <a:schemeClr val="tx1"/>
                </a:solidFill>
                <a:latin typeface="Meiryo UI" pitchFamily="50" charset="-128"/>
                <a:ea typeface="Meiryo UI" pitchFamily="50" charset="-128"/>
                <a:cs typeface="Meiryo UI" pitchFamily="50" charset="-128"/>
              </a:rPr>
              <a:t>　　　走行時間費用</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円</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年</a:t>
            </a:r>
            <a:r>
              <a:rPr lang="en-US" altLang="ja-JP" sz="1600" dirty="0">
                <a:solidFill>
                  <a:schemeClr val="tx1"/>
                </a:solidFill>
                <a:latin typeface="Meiryo UI" pitchFamily="50" charset="-128"/>
                <a:ea typeface="Meiryo UI" pitchFamily="50" charset="-128"/>
                <a:cs typeface="Meiryo UI" pitchFamily="50" charset="-128"/>
              </a:rPr>
              <a:t>)</a:t>
            </a:r>
          </a:p>
          <a:p>
            <a:pPr eaLnBrk="1" hangingPunct="1">
              <a:defRPr/>
            </a:pPr>
            <a:r>
              <a:rPr lang="ja-JP" altLang="en-US" sz="1600" dirty="0">
                <a:solidFill>
                  <a:schemeClr val="tx1"/>
                </a:solidFill>
                <a:latin typeface="Meiryo UI" pitchFamily="50" charset="-128"/>
                <a:ea typeface="Meiryo UI" pitchFamily="50" charset="-128"/>
                <a:cs typeface="Meiryo UI" pitchFamily="50" charset="-128"/>
              </a:rPr>
              <a:t>　　　　　　　　　　＝交通量（台</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日）</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走行時間（分）</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時間価値原単位（円</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台・分）</a:t>
            </a:r>
            <a:r>
              <a:rPr lang="en-US" altLang="ja-JP" sz="1600" dirty="0">
                <a:solidFill>
                  <a:schemeClr val="tx1"/>
                </a:solidFill>
                <a:latin typeface="Meiryo UI" pitchFamily="50" charset="-128"/>
                <a:ea typeface="Meiryo UI" pitchFamily="50" charset="-128"/>
                <a:cs typeface="Meiryo UI" pitchFamily="50" charset="-128"/>
              </a:rPr>
              <a:t>×365(</a:t>
            </a:r>
            <a:r>
              <a:rPr lang="ja-JP" altLang="en-US" sz="1600" dirty="0">
                <a:solidFill>
                  <a:schemeClr val="tx1"/>
                </a:solidFill>
                <a:latin typeface="Meiryo UI" pitchFamily="50" charset="-128"/>
                <a:ea typeface="Meiryo UI" pitchFamily="50" charset="-128"/>
                <a:cs typeface="Meiryo UI" pitchFamily="50" charset="-128"/>
              </a:rPr>
              <a:t>日</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年</a:t>
            </a:r>
            <a:r>
              <a:rPr lang="en-US" altLang="ja-JP" sz="1600" dirty="0">
                <a:solidFill>
                  <a:schemeClr val="tx1"/>
                </a:solidFill>
                <a:latin typeface="Meiryo UI" pitchFamily="50" charset="-128"/>
                <a:ea typeface="Meiryo UI" pitchFamily="50" charset="-128"/>
                <a:cs typeface="Meiryo UI" pitchFamily="50" charset="-128"/>
              </a:rPr>
              <a:t>)</a:t>
            </a:r>
            <a:endParaRPr lang="ja-JP" altLang="en-US" sz="1600" dirty="0">
              <a:solidFill>
                <a:schemeClr val="tx1"/>
              </a:solidFill>
              <a:latin typeface="Meiryo UI" pitchFamily="50" charset="-128"/>
              <a:ea typeface="Meiryo UI" pitchFamily="50" charset="-128"/>
              <a:cs typeface="Meiryo UI" pitchFamily="50" charset="-128"/>
            </a:endParaRPr>
          </a:p>
        </p:txBody>
      </p:sp>
      <p:grpSp>
        <p:nvGrpSpPr>
          <p:cNvPr id="71" name="グループ化 1"/>
          <p:cNvGrpSpPr>
            <a:grpSpLocks/>
          </p:cNvGrpSpPr>
          <p:nvPr/>
        </p:nvGrpSpPr>
        <p:grpSpPr bwMode="auto">
          <a:xfrm>
            <a:off x="4284663" y="2898775"/>
            <a:ext cx="4751387" cy="1609725"/>
            <a:chOff x="1190624" y="4381641"/>
            <a:chExt cx="6762750" cy="1885950"/>
          </a:xfrm>
        </p:grpSpPr>
        <p:grpSp>
          <p:nvGrpSpPr>
            <p:cNvPr id="74" name="グループ化 3"/>
            <p:cNvGrpSpPr>
              <a:grpSpLocks/>
            </p:cNvGrpSpPr>
            <p:nvPr/>
          </p:nvGrpSpPr>
          <p:grpSpPr bwMode="auto">
            <a:xfrm>
              <a:off x="1190624" y="4381641"/>
              <a:ext cx="6762750" cy="1885950"/>
              <a:chOff x="1049338" y="1109663"/>
              <a:chExt cx="6762750" cy="1885950"/>
            </a:xfrm>
          </p:grpSpPr>
          <p:pic>
            <p:nvPicPr>
              <p:cNvPr id="76" name="図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9338" y="1109663"/>
                <a:ext cx="67627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右矢印 83"/>
              <p:cNvSpPr/>
              <p:nvPr/>
            </p:nvSpPr>
            <p:spPr>
              <a:xfrm>
                <a:off x="3758505" y="2657109"/>
                <a:ext cx="1254036" cy="230629"/>
              </a:xfrm>
              <a:prstGeom prst="rightArrow">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85" name="テキスト ボックス 11"/>
              <p:cNvSpPr txBox="1">
                <a:spLocks noChangeArrowheads="1"/>
              </p:cNvSpPr>
              <p:nvPr/>
            </p:nvSpPr>
            <p:spPr bwMode="auto">
              <a:xfrm>
                <a:off x="1979710" y="2613512"/>
                <a:ext cx="1215681" cy="3497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a:latin typeface="Arial" panose="020B0604020202020204" pitchFamily="34" charset="0"/>
                  </a:rPr>
                  <a:t>整備なし</a:t>
                </a:r>
              </a:p>
            </p:txBody>
          </p:sp>
          <p:sp>
            <p:nvSpPr>
              <p:cNvPr id="86" name="テキスト ボックス 14"/>
              <p:cNvSpPr txBox="1">
                <a:spLocks noChangeArrowheads="1"/>
              </p:cNvSpPr>
              <p:nvPr/>
            </p:nvSpPr>
            <p:spPr bwMode="auto">
              <a:xfrm>
                <a:off x="5857850" y="2613512"/>
                <a:ext cx="1215681" cy="3497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a:latin typeface="Arial" panose="020B0604020202020204" pitchFamily="34" charset="0"/>
                  </a:rPr>
                  <a:t>整備あり</a:t>
                </a:r>
              </a:p>
            </p:txBody>
          </p:sp>
        </p:grpSp>
        <p:sp>
          <p:nvSpPr>
            <p:cNvPr id="75" name="正方形/長方形 74"/>
            <p:cNvSpPr/>
            <p:nvPr/>
          </p:nvSpPr>
          <p:spPr bwMode="auto">
            <a:xfrm>
              <a:off x="3899791" y="5395293"/>
              <a:ext cx="1254036" cy="43149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spAutoFit/>
            </a:bodyPr>
            <a:lstStyle/>
            <a:p>
              <a:pPr algn="ctr" eaLnBrk="1" hangingPunct="1">
                <a:defRPr/>
              </a:pPr>
              <a:r>
                <a:rPr lang="ja-JP" altLang="en-US" sz="900" b="1" dirty="0">
                  <a:solidFill>
                    <a:schemeClr val="tx1"/>
                  </a:solidFill>
                </a:rPr>
                <a:t>渋滞解消による</a:t>
              </a:r>
              <a:endParaRPr lang="en-US" altLang="ja-JP" sz="900" b="1" dirty="0">
                <a:solidFill>
                  <a:schemeClr val="tx1"/>
                </a:solidFill>
              </a:endParaRPr>
            </a:p>
            <a:p>
              <a:pPr algn="ctr" eaLnBrk="1" hangingPunct="1">
                <a:defRPr/>
              </a:pPr>
              <a:r>
                <a:rPr lang="ja-JP" altLang="en-US" sz="900" b="1" dirty="0">
                  <a:solidFill>
                    <a:schemeClr val="tx1"/>
                  </a:solidFill>
                </a:rPr>
                <a:t>走行時間短縮</a:t>
              </a:r>
            </a:p>
          </p:txBody>
        </p:sp>
      </p:grpSp>
      <p:grpSp>
        <p:nvGrpSpPr>
          <p:cNvPr id="95" name="グループ化 9"/>
          <p:cNvGrpSpPr>
            <a:grpSpLocks/>
          </p:cNvGrpSpPr>
          <p:nvPr/>
        </p:nvGrpSpPr>
        <p:grpSpPr bwMode="auto">
          <a:xfrm>
            <a:off x="136525" y="3067050"/>
            <a:ext cx="4489450" cy="1441450"/>
            <a:chOff x="1434599" y="3226719"/>
            <a:chExt cx="6264696" cy="2411405"/>
          </a:xfrm>
        </p:grpSpPr>
        <p:pic>
          <p:nvPicPr>
            <p:cNvPr id="96"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4599" y="3226719"/>
              <a:ext cx="6264696" cy="241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正方形/長方形 104"/>
            <p:cNvSpPr/>
            <p:nvPr/>
          </p:nvSpPr>
          <p:spPr>
            <a:xfrm>
              <a:off x="3441606" y="4520062"/>
              <a:ext cx="1911752" cy="7223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hangingPunct="1">
                <a:defRPr/>
              </a:pPr>
              <a:r>
                <a:rPr lang="ja-JP" altLang="en-US" sz="1100" b="1" dirty="0">
                  <a:solidFill>
                    <a:schemeClr val="tx1"/>
                  </a:solidFill>
                </a:rPr>
                <a:t>バイパス整備による</a:t>
              </a:r>
            </a:p>
            <a:p>
              <a:pPr algn="ctr" eaLnBrk="1" hangingPunct="1">
                <a:defRPr/>
              </a:pPr>
              <a:r>
                <a:rPr lang="ja-JP" altLang="en-US" sz="1100" b="1" dirty="0">
                  <a:solidFill>
                    <a:schemeClr val="tx1"/>
                  </a:solidFill>
                </a:rPr>
                <a:t>走行時間短縮</a:t>
              </a:r>
            </a:p>
          </p:txBody>
        </p:sp>
      </p:grpSp>
      <p:sp>
        <p:nvSpPr>
          <p:cNvPr id="106" name="テキスト ボックス 15"/>
          <p:cNvSpPr txBox="1">
            <a:spLocks noChangeArrowheads="1"/>
          </p:cNvSpPr>
          <p:nvPr/>
        </p:nvSpPr>
        <p:spPr bwMode="auto">
          <a:xfrm>
            <a:off x="49213" y="3027363"/>
            <a:ext cx="703262"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latin typeface="Arial" panose="020B0604020202020204" pitchFamily="34" charset="0"/>
              </a:rPr>
              <a:t>例①</a:t>
            </a:r>
          </a:p>
        </p:txBody>
      </p:sp>
      <p:sp>
        <p:nvSpPr>
          <p:cNvPr id="107" name="テキスト ボックス 16"/>
          <p:cNvSpPr txBox="1">
            <a:spLocks noChangeArrowheads="1"/>
          </p:cNvSpPr>
          <p:nvPr/>
        </p:nvSpPr>
        <p:spPr bwMode="auto">
          <a:xfrm>
            <a:off x="4284663" y="2995613"/>
            <a:ext cx="898525"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latin typeface="Arial" panose="020B0604020202020204" pitchFamily="34" charset="0"/>
              </a:rPr>
              <a:t>例②</a:t>
            </a:r>
          </a:p>
        </p:txBody>
      </p:sp>
      <p:sp>
        <p:nvSpPr>
          <p:cNvPr id="108" name="テキスト ボックス 107">
            <a:extLst>
              <a:ext uri="{FF2B5EF4-FFF2-40B4-BE49-F238E27FC236}">
                <a16:creationId xmlns:a16="http://schemas.microsoft.com/office/drawing/2014/main" id="{AD2D7BFB-D77F-4347-9932-6BB940D3CC28}"/>
              </a:ext>
            </a:extLst>
          </p:cNvPr>
          <p:cNvSpPr txBox="1">
            <a:spLocks noChangeArrowheads="1"/>
          </p:cNvSpPr>
          <p:nvPr/>
        </p:nvSpPr>
        <p:spPr bwMode="auto">
          <a:xfrm>
            <a:off x="136525" y="5305013"/>
            <a:ext cx="8932863" cy="774700"/>
          </a:xfrm>
          <a:prstGeom prst="rect">
            <a:avLst/>
          </a:prstGeom>
          <a:noFill/>
          <a:ln w="3175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36000" tIns="108000" rIns="36000" bIns="108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Meiryo UI" panose="020B0604030504040204" pitchFamily="50" charset="-128"/>
                <a:ea typeface="Meiryo UI" panose="020B0604030504040204" pitchFamily="50" charset="-128"/>
              </a:rPr>
              <a:t>⇒この整備</a:t>
            </a:r>
            <a:r>
              <a:rPr lang="ja-JP" altLang="en-US" sz="1800" b="1" dirty="0">
                <a:latin typeface="Meiryo UI" panose="020B0604030504040204" pitchFamily="50" charset="-128"/>
                <a:ea typeface="Meiryo UI" panose="020B0604030504040204" pitchFamily="50" charset="-128"/>
              </a:rPr>
              <a:t>無</a:t>
            </a:r>
            <a:r>
              <a:rPr lang="ja-JP" altLang="en-US" sz="1800" b="1" dirty="0" err="1">
                <a:latin typeface="Meiryo UI" panose="020B0604030504040204" pitchFamily="50" charset="-128"/>
                <a:ea typeface="Meiryo UI" panose="020B0604030504040204" pitchFamily="50" charset="-128"/>
              </a:rPr>
              <a:t>し</a:t>
            </a:r>
            <a:r>
              <a:rPr lang="ja-JP" altLang="en-US" sz="1800" dirty="0" err="1">
                <a:latin typeface="Meiryo UI" panose="020B0604030504040204" pitchFamily="50" charset="-128"/>
                <a:ea typeface="Meiryo UI" panose="020B0604030504040204" pitchFamily="50" charset="-128"/>
              </a:rPr>
              <a:t>と</a:t>
            </a:r>
            <a:r>
              <a:rPr lang="ja-JP" altLang="en-US" sz="1800" b="1" dirty="0">
                <a:latin typeface="Meiryo UI" panose="020B0604030504040204" pitchFamily="50" charset="-128"/>
                <a:ea typeface="Meiryo UI" panose="020B0604030504040204" pitchFamily="50" charset="-128"/>
              </a:rPr>
              <a:t>有り</a:t>
            </a:r>
            <a:r>
              <a:rPr lang="ja-JP" altLang="en-US" sz="1800" dirty="0">
                <a:latin typeface="Meiryo UI" panose="020B0604030504040204" pitchFamily="50" charset="-128"/>
                <a:ea typeface="Meiryo UI" panose="020B0604030504040204" pitchFamily="50" charset="-128"/>
              </a:rPr>
              <a:t>の費用の差を、リンクごとに集計し、さらに供用後</a:t>
            </a:r>
            <a:r>
              <a:rPr lang="en-US" altLang="ja-JP" sz="1800" dirty="0">
                <a:latin typeface="Meiryo UI" panose="020B0604030504040204" pitchFamily="50" charset="-128"/>
                <a:ea typeface="Meiryo UI" panose="020B0604030504040204" pitchFamily="50" charset="-128"/>
              </a:rPr>
              <a:t>50</a:t>
            </a:r>
            <a:r>
              <a:rPr lang="ja-JP" altLang="en-US" sz="1800" dirty="0">
                <a:latin typeface="Meiryo UI" panose="020B0604030504040204" pitchFamily="50" charset="-128"/>
                <a:ea typeface="Meiryo UI" panose="020B0604030504040204" pitchFamily="50" charset="-128"/>
              </a:rPr>
              <a:t>年間分を合計することで、</a:t>
            </a:r>
            <a:endParaRPr lang="en-US" altLang="ja-JP" sz="18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800" dirty="0">
                <a:latin typeface="Meiryo UI" panose="020B0604030504040204" pitchFamily="50" charset="-128"/>
                <a:ea typeface="Meiryo UI" panose="020B0604030504040204" pitchFamily="50" charset="-128"/>
              </a:rPr>
              <a:t>　 本事業の</a:t>
            </a:r>
            <a:r>
              <a:rPr lang="ja-JP" altLang="en-US" sz="1800" b="1" dirty="0">
                <a:latin typeface="Meiryo UI" panose="020B0604030504040204" pitchFamily="50" charset="-128"/>
                <a:ea typeface="Meiryo UI" panose="020B0604030504040204" pitchFamily="50" charset="-128"/>
              </a:rPr>
              <a:t>走行時間短縮便益 </a:t>
            </a:r>
            <a:r>
              <a:rPr lang="en-US" altLang="ja-JP" sz="1800" b="1" dirty="0" smtClean="0">
                <a:latin typeface="Meiryo UI" panose="020B0604030504040204" pitchFamily="50" charset="-128"/>
                <a:ea typeface="Meiryo UI" panose="020B0604030504040204" pitchFamily="50" charset="-128"/>
              </a:rPr>
              <a:t>1103.2</a:t>
            </a:r>
            <a:r>
              <a:rPr lang="ja-JP" altLang="en-US" sz="1800" b="1" dirty="0" smtClean="0">
                <a:latin typeface="Meiryo UI" panose="020B0604030504040204" pitchFamily="50" charset="-128"/>
                <a:ea typeface="Meiryo UI" panose="020B0604030504040204" pitchFamily="50" charset="-128"/>
              </a:rPr>
              <a:t>億円</a:t>
            </a:r>
            <a:r>
              <a:rPr lang="ja-JP" altLang="en-US" sz="1800" dirty="0">
                <a:latin typeface="Meiryo UI" panose="020B0604030504040204" pitchFamily="50" charset="-128"/>
                <a:ea typeface="Meiryo UI" panose="020B0604030504040204" pitchFamily="50" charset="-128"/>
              </a:rPr>
              <a:t>が算出される。</a:t>
            </a:r>
          </a:p>
        </p:txBody>
      </p:sp>
    </p:spTree>
    <p:extLst>
      <p:ext uri="{BB962C8B-B14F-4D97-AF65-F5344CB8AC3E}">
        <p14:creationId xmlns:p14="http://schemas.microsoft.com/office/powerpoint/2010/main" val="2216243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スライド番号プレースホルダー 18"/>
          <p:cNvSpPr>
            <a:spLocks noGrp="1"/>
          </p:cNvSpPr>
          <p:nvPr>
            <p:ph type="sldNum" sz="quarter" idx="12"/>
          </p:nvPr>
        </p:nvSpPr>
        <p:spPr>
          <a:xfrm>
            <a:off x="7010400" y="6556891"/>
            <a:ext cx="2133600" cy="365125"/>
          </a:xfrm>
        </p:spPr>
        <p:txBody>
          <a:bodyPr/>
          <a:lstStyle/>
          <a:p>
            <a:fld id="{D2D8002D-B5B0-4BAC-B1F6-782DDCCE6D9C}" type="slidenum">
              <a:rPr kumimoji="1" lang="ja-JP" altLang="en-US" smtClean="0"/>
              <a:t>14</a:t>
            </a:fld>
            <a:endParaRPr kumimoji="1" lang="ja-JP" altLang="en-US"/>
          </a:p>
        </p:txBody>
      </p:sp>
      <p:sp>
        <p:nvSpPr>
          <p:cNvPr id="67" name="Rectangle 2"/>
          <p:cNvSpPr>
            <a:spLocks noGrp="1" noChangeArrowheads="1"/>
          </p:cNvSpPr>
          <p:nvPr>
            <p:ph type="title"/>
          </p:nvPr>
        </p:nvSpPr>
        <p:spPr bwMode="auto">
          <a:xfrm>
            <a:off x="-21764" y="-12636"/>
            <a:ext cx="9165764" cy="562074"/>
          </a:xfrm>
          <a:prstGeom prst="rect">
            <a:avLst/>
          </a:prstGeom>
          <a:gradFill rotWithShape="1">
            <a:gsLst>
              <a:gs pos="1000">
                <a:schemeClr val="accent6">
                  <a:lumMod val="60000"/>
                  <a:lumOff val="40000"/>
                </a:schemeClr>
              </a:gs>
              <a:gs pos="50000">
                <a:schemeClr val="bg1"/>
              </a:gs>
              <a:gs pos="100000">
                <a:schemeClr val="accent6">
                  <a:lumMod val="60000"/>
                  <a:lumOff val="40000"/>
                </a:schemeClr>
              </a:gs>
            </a:gsLst>
            <a:lin ang="5400000" scaled="1"/>
          </a:gradFill>
          <a:ln>
            <a:noFill/>
          </a:ln>
          <a:effectLst/>
        </p:spPr>
        <p:txBody>
          <a:bodyPr wrap="none" lIns="91435" tIns="45717" rIns="91435" bIns="45717" anchor="ctr"/>
          <a:lstStyle>
            <a:defPPr>
              <a:defRPr lang="ja-JP"/>
            </a:defPPr>
            <a:lvl1pPr algn="ctr" rtl="0" fontAlgn="base">
              <a:spcBef>
                <a:spcPct val="0"/>
              </a:spcBef>
              <a:spcAft>
                <a:spcPct val="0"/>
              </a:spcAft>
              <a:defRPr kumimoji="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a:defRPr/>
            </a:pPr>
            <a:r>
              <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２．事業の必要性等に関する視点</a:t>
            </a:r>
          </a:p>
        </p:txBody>
      </p:sp>
      <p:sp>
        <p:nvSpPr>
          <p:cNvPr id="20" name="正方形/長方形 19"/>
          <p:cNvSpPr/>
          <p:nvPr/>
        </p:nvSpPr>
        <p:spPr>
          <a:xfrm>
            <a:off x="34925" y="549275"/>
            <a:ext cx="864235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000" b="1" u="sng" dirty="0">
                <a:solidFill>
                  <a:schemeClr val="tx1"/>
                </a:solidFill>
                <a:latin typeface="ＭＳ Ｐゴシック" pitchFamily="50" charset="-128"/>
              </a:rPr>
              <a:t>◆</a:t>
            </a:r>
            <a:r>
              <a:rPr lang="zh-TW" altLang="en-US" sz="2000" b="1" u="sng" dirty="0">
                <a:solidFill>
                  <a:schemeClr val="tx1"/>
                </a:solidFill>
                <a:latin typeface="ＭＳ Ｐゴシック" pitchFamily="50" charset="-128"/>
                <a:ea typeface="ＭＳ Ｐゴシック" pitchFamily="50" charset="-128"/>
              </a:rPr>
              <a:t>走行経費減少便益</a:t>
            </a:r>
            <a:r>
              <a:rPr lang="ja-JP" altLang="en-US" sz="2000" b="1" u="sng" dirty="0">
                <a:solidFill>
                  <a:schemeClr val="tx1"/>
                </a:solidFill>
                <a:latin typeface="ＭＳ Ｐゴシック" pitchFamily="50" charset="-128"/>
              </a:rPr>
              <a:t>とは</a:t>
            </a:r>
            <a:endParaRPr lang="en-US" altLang="ja-JP" sz="2000" b="1" u="sng" dirty="0">
              <a:solidFill>
                <a:schemeClr val="tx1"/>
              </a:solidFill>
              <a:latin typeface="ＭＳ Ｐゴシック" pitchFamily="50" charset="-128"/>
            </a:endParaRPr>
          </a:p>
          <a:p>
            <a:pPr>
              <a:defRPr/>
            </a:pPr>
            <a:r>
              <a:rPr lang="ja-JP" altLang="en-US" b="1" dirty="0">
                <a:solidFill>
                  <a:schemeClr val="tx1"/>
                </a:solidFill>
                <a:latin typeface="ＭＳ Ｐゴシック" pitchFamily="50" charset="-128"/>
              </a:rPr>
              <a:t>　　</a:t>
            </a:r>
            <a:r>
              <a:rPr lang="ja-JP" altLang="en-US" dirty="0">
                <a:solidFill>
                  <a:schemeClr val="tx1"/>
                </a:solidFill>
              </a:rPr>
              <a:t>連立事業及び関連道路の整備・改良に伴い自動車交通が円滑化し、</a:t>
            </a:r>
            <a:r>
              <a:rPr lang="ja-JP" altLang="en-US" dirty="0">
                <a:solidFill>
                  <a:schemeClr val="tx1"/>
                </a:solidFill>
                <a:latin typeface="ＭＳ Ｐゴシック" pitchFamily="50" charset="-128"/>
              </a:rPr>
              <a:t>燃費が向上</a:t>
            </a:r>
            <a:r>
              <a:rPr lang="ja-JP" altLang="en-US" dirty="0" smtClean="0">
                <a:solidFill>
                  <a:schemeClr val="tx1"/>
                </a:solidFill>
                <a:latin typeface="ＭＳ Ｐゴシック" pitchFamily="50" charset="-128"/>
              </a:rPr>
              <a:t>する</a:t>
            </a:r>
            <a:endParaRPr lang="en-US" altLang="ja-JP" dirty="0" smtClean="0">
              <a:solidFill>
                <a:schemeClr val="tx1"/>
              </a:solidFill>
              <a:latin typeface="ＭＳ Ｐゴシック" pitchFamily="50" charset="-128"/>
            </a:endParaRPr>
          </a:p>
          <a:p>
            <a:pPr>
              <a:defRPr/>
            </a:pPr>
            <a:r>
              <a:rPr lang="ja-JP" altLang="en-US" dirty="0">
                <a:solidFill>
                  <a:schemeClr val="tx1"/>
                </a:solidFill>
                <a:latin typeface="ＭＳ Ｐゴシック" pitchFamily="50" charset="-128"/>
              </a:rPr>
              <a:t>　</a:t>
            </a:r>
            <a:r>
              <a:rPr lang="ja-JP" altLang="en-US" dirty="0" smtClean="0">
                <a:solidFill>
                  <a:schemeClr val="tx1"/>
                </a:solidFill>
                <a:latin typeface="ＭＳ Ｐゴシック" pitchFamily="50" charset="-128"/>
              </a:rPr>
              <a:t>　など</a:t>
            </a:r>
            <a:r>
              <a:rPr lang="ja-JP" altLang="en-US" dirty="0">
                <a:solidFill>
                  <a:schemeClr val="tx1"/>
                </a:solidFill>
                <a:latin typeface="ＭＳ Ｐゴシック" pitchFamily="50" charset="-128"/>
              </a:rPr>
              <a:t>走行経費（</a:t>
            </a:r>
            <a:r>
              <a:rPr lang="en-US" altLang="ja-JP" dirty="0">
                <a:solidFill>
                  <a:schemeClr val="tx1"/>
                </a:solidFill>
                <a:latin typeface="ＭＳ Ｐゴシック" pitchFamily="50" charset="-128"/>
              </a:rPr>
              <a:t>※</a:t>
            </a:r>
            <a:r>
              <a:rPr lang="ja-JP" altLang="en-US" dirty="0">
                <a:solidFill>
                  <a:schemeClr val="tx1"/>
                </a:solidFill>
                <a:latin typeface="ＭＳ Ｐゴシック" pitchFamily="50" charset="-128"/>
              </a:rPr>
              <a:t>）</a:t>
            </a:r>
            <a:r>
              <a:rPr lang="ja-JP" altLang="en-US" dirty="0" smtClean="0">
                <a:solidFill>
                  <a:schemeClr val="tx1"/>
                </a:solidFill>
                <a:latin typeface="ＭＳ Ｐゴシック" pitchFamily="50" charset="-128"/>
              </a:rPr>
              <a:t>が節約</a:t>
            </a:r>
            <a:r>
              <a:rPr lang="ja-JP" altLang="en-US" dirty="0">
                <a:solidFill>
                  <a:schemeClr val="tx1"/>
                </a:solidFill>
                <a:latin typeface="ＭＳ Ｐゴシック" pitchFamily="50" charset="-128"/>
              </a:rPr>
              <a:t>されることにより、</a:t>
            </a:r>
            <a:r>
              <a:rPr lang="ja-JP" altLang="en-US" dirty="0">
                <a:solidFill>
                  <a:schemeClr val="tx1"/>
                </a:solidFill>
              </a:rPr>
              <a:t>道路利用者の得られる利益を貨幣</a:t>
            </a:r>
            <a:r>
              <a:rPr lang="ja-JP" altLang="en-US" dirty="0" smtClean="0">
                <a:solidFill>
                  <a:schemeClr val="tx1"/>
                </a:solidFill>
              </a:rPr>
              <a:t>換算</a:t>
            </a:r>
            <a:endParaRPr lang="en-US" altLang="ja-JP" dirty="0" smtClean="0">
              <a:solidFill>
                <a:schemeClr val="tx1"/>
              </a:solidFill>
            </a:endParaRPr>
          </a:p>
          <a:p>
            <a:pPr>
              <a:defRPr/>
            </a:pPr>
            <a:r>
              <a:rPr lang="ja-JP" altLang="en-US" dirty="0">
                <a:solidFill>
                  <a:schemeClr val="tx1"/>
                </a:solidFill>
              </a:rPr>
              <a:t>　</a:t>
            </a:r>
            <a:r>
              <a:rPr lang="ja-JP" altLang="en-US" dirty="0" smtClean="0">
                <a:solidFill>
                  <a:schemeClr val="tx1"/>
                </a:solidFill>
              </a:rPr>
              <a:t>　 した</a:t>
            </a:r>
            <a:r>
              <a:rPr lang="ja-JP" altLang="en-US" dirty="0">
                <a:solidFill>
                  <a:schemeClr val="tx1"/>
                </a:solidFill>
              </a:rPr>
              <a:t>もの。</a:t>
            </a:r>
            <a:endParaRPr lang="ja-JP" altLang="en-US" dirty="0">
              <a:solidFill>
                <a:schemeClr val="tx1"/>
              </a:solidFill>
              <a:latin typeface="ＭＳ Ｐゴシック" pitchFamily="50" charset="-128"/>
            </a:endParaRPr>
          </a:p>
        </p:txBody>
      </p:sp>
      <p:sp>
        <p:nvSpPr>
          <p:cNvPr id="21" name="正方形/長方形 20"/>
          <p:cNvSpPr/>
          <p:nvPr/>
        </p:nvSpPr>
        <p:spPr>
          <a:xfrm>
            <a:off x="373063" y="1638463"/>
            <a:ext cx="8678862" cy="555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ltLang="ja-JP" sz="1600" dirty="0">
                <a:solidFill>
                  <a:schemeClr val="tx1"/>
                </a:solidFill>
              </a:rPr>
              <a:t>※</a:t>
            </a:r>
            <a:r>
              <a:rPr lang="ja-JP" altLang="en-US" sz="1600" dirty="0">
                <a:solidFill>
                  <a:schemeClr val="tx1"/>
                </a:solidFill>
              </a:rPr>
              <a:t>走行経費：燃料費、タイヤ・チューブ費、車両整備（維持・修繕）費など</a:t>
            </a:r>
            <a:endParaRPr lang="en-US" altLang="ja-JP" sz="1600" dirty="0">
              <a:solidFill>
                <a:schemeClr val="tx1"/>
              </a:solidFill>
            </a:endParaRPr>
          </a:p>
        </p:txBody>
      </p:sp>
      <p:sp>
        <p:nvSpPr>
          <p:cNvPr id="22" name="テキスト ボックス 21"/>
          <p:cNvSpPr txBox="1"/>
          <p:nvPr/>
        </p:nvSpPr>
        <p:spPr bwMode="auto">
          <a:xfrm>
            <a:off x="373063" y="2390775"/>
            <a:ext cx="8397875" cy="831850"/>
          </a:xfrm>
          <a:prstGeom prst="rect">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p>
            <a:pPr eaLnBrk="1" hangingPunct="1">
              <a:defRPr/>
            </a:pPr>
            <a:r>
              <a:rPr lang="ja-JP" altLang="en-US" sz="1600" dirty="0">
                <a:solidFill>
                  <a:schemeClr val="tx1"/>
                </a:solidFill>
                <a:latin typeface="Meiryo UI" pitchFamily="50" charset="-128"/>
                <a:ea typeface="Meiryo UI" pitchFamily="50" charset="-128"/>
                <a:cs typeface="Meiryo UI" pitchFamily="50" charset="-128"/>
              </a:rPr>
              <a:t>　○整備の有無による走行費用の年間の総和の差により算出</a:t>
            </a:r>
          </a:p>
          <a:p>
            <a:pPr eaLnBrk="1" hangingPunct="1">
              <a:defRPr/>
            </a:pPr>
            <a:r>
              <a:rPr lang="ja-JP" altLang="en-US" sz="1600" dirty="0">
                <a:solidFill>
                  <a:schemeClr val="tx1"/>
                </a:solidFill>
                <a:latin typeface="Meiryo UI" pitchFamily="50" charset="-128"/>
                <a:ea typeface="Meiryo UI" pitchFamily="50" charset="-128"/>
                <a:cs typeface="Meiryo UI" pitchFamily="50" charset="-128"/>
              </a:rPr>
              <a:t>　　　走行費用</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円</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年</a:t>
            </a:r>
            <a:r>
              <a:rPr lang="en-US" altLang="ja-JP" sz="1600" dirty="0">
                <a:solidFill>
                  <a:schemeClr val="tx1"/>
                </a:solidFill>
                <a:latin typeface="Meiryo UI" pitchFamily="50" charset="-128"/>
                <a:ea typeface="Meiryo UI" pitchFamily="50" charset="-128"/>
                <a:cs typeface="Meiryo UI" pitchFamily="50" charset="-128"/>
              </a:rPr>
              <a:t>)</a:t>
            </a:r>
          </a:p>
          <a:p>
            <a:pPr eaLnBrk="1" hangingPunct="1">
              <a:defRPr/>
            </a:pPr>
            <a:r>
              <a:rPr lang="ja-JP" altLang="en-US" sz="1600" dirty="0">
                <a:solidFill>
                  <a:schemeClr val="tx1"/>
                </a:solidFill>
                <a:latin typeface="Meiryo UI" pitchFamily="50" charset="-128"/>
                <a:ea typeface="Meiryo UI" pitchFamily="50" charset="-128"/>
                <a:cs typeface="Meiryo UI" pitchFamily="50" charset="-128"/>
              </a:rPr>
              <a:t>　　　　　　　　＝交通量</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台</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日</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リンク延長</a:t>
            </a:r>
            <a:r>
              <a:rPr lang="en-US" altLang="ja-JP" sz="1600" dirty="0">
                <a:solidFill>
                  <a:schemeClr val="tx1"/>
                </a:solidFill>
                <a:latin typeface="Meiryo UI" pitchFamily="50" charset="-128"/>
                <a:ea typeface="Meiryo UI" pitchFamily="50" charset="-128"/>
                <a:cs typeface="Meiryo UI" pitchFamily="50" charset="-128"/>
              </a:rPr>
              <a:t>(km)×</a:t>
            </a:r>
            <a:r>
              <a:rPr lang="ja-JP" altLang="en-US" sz="1600" dirty="0">
                <a:solidFill>
                  <a:schemeClr val="tx1"/>
                </a:solidFill>
                <a:latin typeface="Meiryo UI" pitchFamily="50" charset="-128"/>
                <a:ea typeface="Meiryo UI" pitchFamily="50" charset="-128"/>
                <a:cs typeface="Meiryo UI" pitchFamily="50" charset="-128"/>
              </a:rPr>
              <a:t>走行経費原単位</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円</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台・</a:t>
            </a:r>
            <a:r>
              <a:rPr lang="en-US" altLang="ja-JP" sz="1600" dirty="0">
                <a:solidFill>
                  <a:schemeClr val="tx1"/>
                </a:solidFill>
                <a:latin typeface="Meiryo UI" pitchFamily="50" charset="-128"/>
                <a:ea typeface="Meiryo UI" pitchFamily="50" charset="-128"/>
                <a:cs typeface="Meiryo UI" pitchFamily="50" charset="-128"/>
              </a:rPr>
              <a:t>km)×365(</a:t>
            </a:r>
            <a:r>
              <a:rPr lang="ja-JP" altLang="en-US" sz="1600" dirty="0">
                <a:solidFill>
                  <a:schemeClr val="tx1"/>
                </a:solidFill>
                <a:latin typeface="Meiryo UI" pitchFamily="50" charset="-128"/>
                <a:ea typeface="Meiryo UI" pitchFamily="50" charset="-128"/>
                <a:cs typeface="Meiryo UI" pitchFamily="50" charset="-128"/>
              </a:rPr>
              <a:t>日</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年</a:t>
            </a:r>
            <a:r>
              <a:rPr lang="en-US" altLang="ja-JP" sz="1600" dirty="0">
                <a:solidFill>
                  <a:schemeClr val="tx1"/>
                </a:solidFill>
                <a:latin typeface="Meiryo UI" pitchFamily="50" charset="-128"/>
                <a:ea typeface="Meiryo UI" pitchFamily="50" charset="-128"/>
                <a:cs typeface="Meiryo UI" pitchFamily="50" charset="-128"/>
              </a:rPr>
              <a:t>)</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23" name="テキスト ボックス 7"/>
          <p:cNvSpPr txBox="1">
            <a:spLocks noChangeArrowheads="1"/>
          </p:cNvSpPr>
          <p:nvPr/>
        </p:nvSpPr>
        <p:spPr bwMode="auto">
          <a:xfrm>
            <a:off x="106363" y="4311650"/>
            <a:ext cx="8931275" cy="772107"/>
          </a:xfrm>
          <a:prstGeom prst="rect">
            <a:avLst/>
          </a:prstGeom>
          <a:noFill/>
          <a:ln w="3175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36000" tIns="108000" rIns="36000" bIns="108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Meiryo UI" panose="020B0604030504040204" pitchFamily="50" charset="-128"/>
                <a:ea typeface="Meiryo UI" panose="020B0604030504040204" pitchFamily="50" charset="-128"/>
              </a:rPr>
              <a:t>⇒この整備</a:t>
            </a:r>
            <a:r>
              <a:rPr lang="ja-JP" altLang="en-US" sz="1800" b="1" dirty="0">
                <a:latin typeface="Meiryo UI" panose="020B0604030504040204" pitchFamily="50" charset="-128"/>
                <a:ea typeface="Meiryo UI" panose="020B0604030504040204" pitchFamily="50" charset="-128"/>
              </a:rPr>
              <a:t>無</a:t>
            </a:r>
            <a:r>
              <a:rPr lang="ja-JP" altLang="en-US" sz="1800" b="1" dirty="0" err="1">
                <a:latin typeface="Meiryo UI" panose="020B0604030504040204" pitchFamily="50" charset="-128"/>
                <a:ea typeface="Meiryo UI" panose="020B0604030504040204" pitchFamily="50" charset="-128"/>
              </a:rPr>
              <a:t>し</a:t>
            </a:r>
            <a:r>
              <a:rPr lang="ja-JP" altLang="en-US" sz="1800" dirty="0" err="1">
                <a:latin typeface="Meiryo UI" panose="020B0604030504040204" pitchFamily="50" charset="-128"/>
                <a:ea typeface="Meiryo UI" panose="020B0604030504040204" pitchFamily="50" charset="-128"/>
              </a:rPr>
              <a:t>と</a:t>
            </a:r>
            <a:r>
              <a:rPr lang="ja-JP" altLang="en-US" sz="1800" b="1" dirty="0">
                <a:latin typeface="Meiryo UI" panose="020B0604030504040204" pitchFamily="50" charset="-128"/>
                <a:ea typeface="Meiryo UI" panose="020B0604030504040204" pitchFamily="50" charset="-128"/>
              </a:rPr>
              <a:t>有り</a:t>
            </a:r>
            <a:r>
              <a:rPr lang="ja-JP" altLang="en-US" sz="1800" dirty="0">
                <a:latin typeface="Meiryo UI" panose="020B0604030504040204" pitchFamily="50" charset="-128"/>
                <a:ea typeface="Meiryo UI" panose="020B0604030504040204" pitchFamily="50" charset="-128"/>
              </a:rPr>
              <a:t>の費用の差を、リンクごとに集計し、さらに供用後</a:t>
            </a:r>
            <a:r>
              <a:rPr lang="en-US" altLang="ja-JP" sz="1800" dirty="0">
                <a:latin typeface="Meiryo UI" panose="020B0604030504040204" pitchFamily="50" charset="-128"/>
                <a:ea typeface="Meiryo UI" panose="020B0604030504040204" pitchFamily="50" charset="-128"/>
              </a:rPr>
              <a:t>50</a:t>
            </a:r>
            <a:r>
              <a:rPr lang="ja-JP" altLang="en-US" sz="1800" dirty="0">
                <a:latin typeface="Meiryo UI" panose="020B0604030504040204" pitchFamily="50" charset="-128"/>
                <a:ea typeface="Meiryo UI" panose="020B0604030504040204" pitchFamily="50" charset="-128"/>
              </a:rPr>
              <a:t>年間分を合計することで、</a:t>
            </a:r>
            <a:endParaRPr lang="en-US" altLang="ja-JP" sz="18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800" dirty="0">
                <a:latin typeface="Meiryo UI" panose="020B0604030504040204" pitchFamily="50" charset="-128"/>
                <a:ea typeface="Meiryo UI" panose="020B0604030504040204" pitchFamily="50" charset="-128"/>
              </a:rPr>
              <a:t>　 本事業の</a:t>
            </a:r>
            <a:r>
              <a:rPr lang="ja-JP" altLang="en-US" sz="1800" b="1" dirty="0">
                <a:latin typeface="Meiryo UI" panose="020B0604030504040204" pitchFamily="50" charset="-128"/>
                <a:ea typeface="Meiryo UI" panose="020B0604030504040204" pitchFamily="50" charset="-128"/>
              </a:rPr>
              <a:t>走行経費減少便益</a:t>
            </a:r>
            <a:r>
              <a:rPr lang="en-US" altLang="ja-JP" sz="1800" b="1" dirty="0">
                <a:latin typeface="Meiryo UI" panose="020B0604030504040204" pitchFamily="50" charset="-128"/>
                <a:ea typeface="Meiryo UI" panose="020B0604030504040204" pitchFamily="50" charset="-128"/>
              </a:rPr>
              <a:t> </a:t>
            </a:r>
            <a:r>
              <a:rPr lang="en-US" altLang="ja-JP" sz="1800" b="1" dirty="0" smtClean="0">
                <a:latin typeface="Meiryo UI" panose="020B0604030504040204" pitchFamily="50" charset="-128"/>
                <a:ea typeface="Meiryo UI" panose="020B0604030504040204" pitchFamily="50" charset="-128"/>
              </a:rPr>
              <a:t>86.6</a:t>
            </a:r>
            <a:r>
              <a:rPr lang="ja-JP" altLang="en-US" sz="1800" b="1" dirty="0" smtClean="0">
                <a:latin typeface="Meiryo UI" panose="020B0604030504040204" pitchFamily="50" charset="-128"/>
                <a:ea typeface="Meiryo UI" panose="020B0604030504040204" pitchFamily="50" charset="-128"/>
              </a:rPr>
              <a:t>億</a:t>
            </a:r>
            <a:r>
              <a:rPr lang="ja-JP" altLang="en-US" sz="1800" b="1" dirty="0">
                <a:latin typeface="Meiryo UI" panose="020B0604030504040204" pitchFamily="50" charset="-128"/>
                <a:ea typeface="Meiryo UI" panose="020B0604030504040204" pitchFamily="50" charset="-128"/>
              </a:rPr>
              <a:t>円</a:t>
            </a:r>
            <a:r>
              <a:rPr lang="ja-JP" altLang="en-US" sz="1800" dirty="0">
                <a:latin typeface="Meiryo UI" panose="020B0604030504040204" pitchFamily="50" charset="-128"/>
                <a:ea typeface="Meiryo UI" panose="020B0604030504040204" pitchFamily="50" charset="-128"/>
              </a:rPr>
              <a:t>が算出される。</a:t>
            </a:r>
          </a:p>
        </p:txBody>
      </p:sp>
    </p:spTree>
    <p:extLst>
      <p:ext uri="{BB962C8B-B14F-4D97-AF65-F5344CB8AC3E}">
        <p14:creationId xmlns:p14="http://schemas.microsoft.com/office/powerpoint/2010/main" val="3044057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グループ化 3"/>
          <p:cNvGrpSpPr>
            <a:grpSpLocks/>
          </p:cNvGrpSpPr>
          <p:nvPr/>
        </p:nvGrpSpPr>
        <p:grpSpPr bwMode="auto">
          <a:xfrm>
            <a:off x="203200" y="3521950"/>
            <a:ext cx="8258175" cy="1785937"/>
            <a:chOff x="346075" y="4842141"/>
            <a:chExt cx="8258175" cy="1786350"/>
          </a:xfrm>
        </p:grpSpPr>
        <p:grpSp>
          <p:nvGrpSpPr>
            <p:cNvPr id="31355" name="グループ化 1"/>
            <p:cNvGrpSpPr>
              <a:grpSpLocks/>
            </p:cNvGrpSpPr>
            <p:nvPr/>
          </p:nvGrpSpPr>
          <p:grpSpPr bwMode="auto">
            <a:xfrm>
              <a:off x="346075" y="4842141"/>
              <a:ext cx="8258175" cy="1786350"/>
              <a:chOff x="346075" y="3851121"/>
              <a:chExt cx="8258175" cy="1786350"/>
            </a:xfrm>
          </p:grpSpPr>
          <p:pic>
            <p:nvPicPr>
              <p:cNvPr id="31358" name="Picture 2"/>
              <p:cNvPicPr>
                <a:picLocks noChangeAspect="1" noChangeArrowheads="1"/>
              </p:cNvPicPr>
              <p:nvPr/>
            </p:nvPicPr>
            <p:blipFill>
              <a:blip r:embed="rId2">
                <a:extLst>
                  <a:ext uri="{28A0092B-C50C-407E-A947-70E740481C1C}">
                    <a14:useLocalDpi xmlns:a14="http://schemas.microsoft.com/office/drawing/2010/main" val="0"/>
                  </a:ext>
                </a:extLst>
              </a:blip>
              <a:srcRect b="8351"/>
              <a:stretch>
                <a:fillRect/>
              </a:stretch>
            </p:blipFill>
            <p:spPr bwMode="auto">
              <a:xfrm>
                <a:off x="346075" y="3851121"/>
                <a:ext cx="8258175" cy="1700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359" name="テキスト ボックス 1665"/>
              <p:cNvSpPr txBox="1">
                <a:spLocks noChangeArrowheads="1"/>
              </p:cNvSpPr>
              <p:nvPr/>
            </p:nvSpPr>
            <p:spPr bwMode="auto">
              <a:xfrm>
                <a:off x="2123728" y="5142279"/>
                <a:ext cx="1008112" cy="4377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bIns="14400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latin typeface="Arial" panose="020B0604020202020204" pitchFamily="34" charset="0"/>
                  </a:rPr>
                  <a:t>整備なし</a:t>
                </a:r>
              </a:p>
            </p:txBody>
          </p:sp>
          <p:sp>
            <p:nvSpPr>
              <p:cNvPr id="31360" name="テキスト ボックス 1666"/>
              <p:cNvSpPr txBox="1">
                <a:spLocks noChangeArrowheads="1"/>
              </p:cNvSpPr>
              <p:nvPr/>
            </p:nvSpPr>
            <p:spPr bwMode="auto">
              <a:xfrm>
                <a:off x="6611044" y="5199677"/>
                <a:ext cx="1008112" cy="4377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bIns="14400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600" b="1">
                    <a:latin typeface="Arial" panose="020B0604020202020204" pitchFamily="34" charset="0"/>
                  </a:rPr>
                  <a:t>整備あり</a:t>
                </a:r>
              </a:p>
            </p:txBody>
          </p:sp>
        </p:grpSp>
        <p:sp>
          <p:nvSpPr>
            <p:cNvPr id="7" name="正方形/長方形 6"/>
            <p:cNvSpPr/>
            <p:nvPr/>
          </p:nvSpPr>
          <p:spPr bwMode="auto">
            <a:xfrm>
              <a:off x="4402138" y="5917127"/>
              <a:ext cx="1104900" cy="522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spAutoFit/>
            </a:bodyPr>
            <a:lstStyle/>
            <a:p>
              <a:pPr algn="ctr" eaLnBrk="1" hangingPunct="1">
                <a:defRPr/>
              </a:pPr>
              <a:r>
                <a:rPr lang="ja-JP" altLang="en-US" sz="1400" b="1" dirty="0">
                  <a:solidFill>
                    <a:schemeClr val="tx1"/>
                  </a:solidFill>
                </a:rPr>
                <a:t>　　　　　　</a:t>
              </a:r>
              <a:endParaRPr lang="en-US" altLang="ja-JP" sz="1400" b="1" dirty="0">
                <a:solidFill>
                  <a:schemeClr val="tx1"/>
                </a:solidFill>
              </a:endParaRPr>
            </a:p>
            <a:p>
              <a:pPr algn="ctr" eaLnBrk="1" hangingPunct="1">
                <a:defRPr/>
              </a:pPr>
              <a:r>
                <a:rPr lang="ja-JP" altLang="en-US" sz="1400" b="1" dirty="0">
                  <a:solidFill>
                    <a:schemeClr val="tx1"/>
                  </a:solidFill>
                </a:rPr>
                <a:t>　　　</a:t>
              </a:r>
            </a:p>
          </p:txBody>
        </p:sp>
        <p:sp>
          <p:nvSpPr>
            <p:cNvPr id="8" name="右矢印 7"/>
            <p:cNvSpPr/>
            <p:nvPr/>
          </p:nvSpPr>
          <p:spPr>
            <a:xfrm>
              <a:off x="4643438" y="5745637"/>
              <a:ext cx="701675" cy="320749"/>
            </a:xfrm>
            <a:prstGeom prst="rightArrow">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grpSp>
        <p:nvGrpSpPr>
          <p:cNvPr id="29699" name="グループ化 11"/>
          <p:cNvGrpSpPr>
            <a:grpSpLocks/>
          </p:cNvGrpSpPr>
          <p:nvPr/>
        </p:nvGrpSpPr>
        <p:grpSpPr bwMode="auto">
          <a:xfrm>
            <a:off x="1000125" y="1057275"/>
            <a:ext cx="0" cy="0"/>
            <a:chOff x="0" y="0"/>
            <a:chExt cx="345" cy="104"/>
          </a:xfrm>
        </p:grpSpPr>
        <p:sp>
          <p:nvSpPr>
            <p:cNvPr id="31081" name="Freeform 1710"/>
            <p:cNvSpPr>
              <a:spLocks/>
            </p:cNvSpPr>
            <p:nvPr/>
          </p:nvSpPr>
          <p:spPr bwMode="auto">
            <a:xfrm>
              <a:off x="0" y="70"/>
              <a:ext cx="80" cy="33"/>
            </a:xfrm>
            <a:custGeom>
              <a:avLst/>
              <a:gdLst>
                <a:gd name="T0" fmla="*/ 80 w 80"/>
                <a:gd name="T1" fmla="*/ 20 h 33"/>
                <a:gd name="T2" fmla="*/ 76 w 80"/>
                <a:gd name="T3" fmla="*/ 28 h 33"/>
                <a:gd name="T4" fmla="*/ 69 w 80"/>
                <a:gd name="T5" fmla="*/ 33 h 33"/>
                <a:gd name="T6" fmla="*/ 49 w 80"/>
                <a:gd name="T7" fmla="*/ 33 h 33"/>
                <a:gd name="T8" fmla="*/ 41 w 80"/>
                <a:gd name="T9" fmla="*/ 26 h 33"/>
                <a:gd name="T10" fmla="*/ 37 w 80"/>
                <a:gd name="T11" fmla="*/ 16 h 33"/>
                <a:gd name="T12" fmla="*/ 10 w 80"/>
                <a:gd name="T13" fmla="*/ 16 h 33"/>
                <a:gd name="T14" fmla="*/ 8 w 80"/>
                <a:gd name="T15" fmla="*/ 12 h 33"/>
                <a:gd name="T16" fmla="*/ 7 w 80"/>
                <a:gd name="T17" fmla="*/ 12 h 33"/>
                <a:gd name="T18" fmla="*/ 7 w 80"/>
                <a:gd name="T19" fmla="*/ 11 h 33"/>
                <a:gd name="T20" fmla="*/ 5 w 80"/>
                <a:gd name="T21" fmla="*/ 11 h 33"/>
                <a:gd name="T22" fmla="*/ 4 w 80"/>
                <a:gd name="T23" fmla="*/ 10 h 33"/>
                <a:gd name="T24" fmla="*/ 2 w 80"/>
                <a:gd name="T25" fmla="*/ 10 h 33"/>
                <a:gd name="T26" fmla="*/ 1 w 80"/>
                <a:gd name="T27" fmla="*/ 3 h 33"/>
                <a:gd name="T28" fmla="*/ 0 w 80"/>
                <a:gd name="T29" fmla="*/ 3 h 33"/>
                <a:gd name="T30" fmla="*/ 0 w 80"/>
                <a:gd name="T31" fmla="*/ 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0" h="33">
                  <a:moveTo>
                    <a:pt x="80" y="20"/>
                  </a:moveTo>
                  <a:lnTo>
                    <a:pt x="76" y="28"/>
                  </a:lnTo>
                  <a:lnTo>
                    <a:pt x="69" y="33"/>
                  </a:lnTo>
                  <a:lnTo>
                    <a:pt x="49" y="33"/>
                  </a:lnTo>
                  <a:lnTo>
                    <a:pt x="41" y="26"/>
                  </a:lnTo>
                  <a:lnTo>
                    <a:pt x="37" y="16"/>
                  </a:lnTo>
                  <a:lnTo>
                    <a:pt x="10" y="16"/>
                  </a:lnTo>
                  <a:lnTo>
                    <a:pt x="8" y="12"/>
                  </a:lnTo>
                  <a:lnTo>
                    <a:pt x="7" y="12"/>
                  </a:lnTo>
                  <a:lnTo>
                    <a:pt x="7" y="11"/>
                  </a:lnTo>
                  <a:lnTo>
                    <a:pt x="5" y="11"/>
                  </a:lnTo>
                  <a:lnTo>
                    <a:pt x="4" y="10"/>
                  </a:lnTo>
                  <a:lnTo>
                    <a:pt x="2" y="10"/>
                  </a:lnTo>
                  <a:lnTo>
                    <a:pt x="1" y="3"/>
                  </a:lnTo>
                  <a:lnTo>
                    <a:pt x="0" y="3"/>
                  </a:lnTo>
                  <a:lnTo>
                    <a:pt x="0" y="0"/>
                  </a:lnTo>
                </a:path>
              </a:pathLst>
            </a:custGeom>
            <a:solidFill>
              <a:srgbClr val="FF0000"/>
            </a:solidFill>
            <a:ln w="0" cap="flat" cmpd="sng">
              <a:solidFill>
                <a:srgbClr val="000000"/>
              </a:solidFill>
              <a:prstDash val="solid"/>
              <a:round/>
              <a:headEnd type="none" w="med" len="med"/>
              <a:tailEnd type="none" w="med" len="med"/>
            </a:ln>
          </p:spPr>
          <p:txBody>
            <a:bodyPr/>
            <a:lstStyle/>
            <a:p>
              <a:endParaRPr lang="ja-JP" altLang="en-US"/>
            </a:p>
          </p:txBody>
        </p:sp>
        <p:sp>
          <p:nvSpPr>
            <p:cNvPr id="31082" name="Freeform 1711"/>
            <p:cNvSpPr>
              <a:spLocks/>
            </p:cNvSpPr>
            <p:nvPr/>
          </p:nvSpPr>
          <p:spPr bwMode="auto">
            <a:xfrm>
              <a:off x="0" y="0"/>
              <a:ext cx="345" cy="103"/>
            </a:xfrm>
            <a:custGeom>
              <a:avLst/>
              <a:gdLst>
                <a:gd name="T0" fmla="*/ 3 w 345"/>
                <a:gd name="T1" fmla="*/ 68 h 103"/>
                <a:gd name="T2" fmla="*/ 3 w 345"/>
                <a:gd name="T3" fmla="*/ 64 h 103"/>
                <a:gd name="T4" fmla="*/ 4 w 345"/>
                <a:gd name="T5" fmla="*/ 53 h 103"/>
                <a:gd name="T6" fmla="*/ 6 w 345"/>
                <a:gd name="T7" fmla="*/ 46 h 103"/>
                <a:gd name="T8" fmla="*/ 11 w 345"/>
                <a:gd name="T9" fmla="*/ 43 h 103"/>
                <a:gd name="T10" fmla="*/ 84 w 345"/>
                <a:gd name="T11" fmla="*/ 38 h 103"/>
                <a:gd name="T12" fmla="*/ 93 w 345"/>
                <a:gd name="T13" fmla="*/ 36 h 103"/>
                <a:gd name="T14" fmla="*/ 99 w 345"/>
                <a:gd name="T15" fmla="*/ 37 h 103"/>
                <a:gd name="T16" fmla="*/ 135 w 345"/>
                <a:gd name="T17" fmla="*/ 5 h 103"/>
                <a:gd name="T18" fmla="*/ 135 w 345"/>
                <a:gd name="T19" fmla="*/ 5 h 103"/>
                <a:gd name="T20" fmla="*/ 135 w 345"/>
                <a:gd name="T21" fmla="*/ 4 h 103"/>
                <a:gd name="T22" fmla="*/ 136 w 345"/>
                <a:gd name="T23" fmla="*/ 5 h 103"/>
                <a:gd name="T24" fmla="*/ 140 w 345"/>
                <a:gd name="T25" fmla="*/ 2 h 103"/>
                <a:gd name="T26" fmla="*/ 148 w 345"/>
                <a:gd name="T27" fmla="*/ 1 h 103"/>
                <a:gd name="T28" fmla="*/ 165 w 345"/>
                <a:gd name="T29" fmla="*/ 0 h 103"/>
                <a:gd name="T30" fmla="*/ 195 w 345"/>
                <a:gd name="T31" fmla="*/ 0 h 103"/>
                <a:gd name="T32" fmla="*/ 248 w 345"/>
                <a:gd name="T33" fmla="*/ 2 h 103"/>
                <a:gd name="T34" fmla="*/ 258 w 345"/>
                <a:gd name="T35" fmla="*/ 5 h 103"/>
                <a:gd name="T36" fmla="*/ 296 w 345"/>
                <a:gd name="T37" fmla="*/ 32 h 103"/>
                <a:gd name="T38" fmla="*/ 300 w 345"/>
                <a:gd name="T39" fmla="*/ 33 h 103"/>
                <a:gd name="T40" fmla="*/ 301 w 345"/>
                <a:gd name="T41" fmla="*/ 34 h 103"/>
                <a:gd name="T42" fmla="*/ 336 w 345"/>
                <a:gd name="T43" fmla="*/ 37 h 103"/>
                <a:gd name="T44" fmla="*/ 338 w 345"/>
                <a:gd name="T45" fmla="*/ 41 h 103"/>
                <a:gd name="T46" fmla="*/ 339 w 345"/>
                <a:gd name="T47" fmla="*/ 48 h 103"/>
                <a:gd name="T48" fmla="*/ 339 w 345"/>
                <a:gd name="T49" fmla="*/ 50 h 103"/>
                <a:gd name="T50" fmla="*/ 338 w 345"/>
                <a:gd name="T51" fmla="*/ 62 h 103"/>
                <a:gd name="T52" fmla="*/ 340 w 345"/>
                <a:gd name="T53" fmla="*/ 66 h 103"/>
                <a:gd name="T54" fmla="*/ 345 w 345"/>
                <a:gd name="T55" fmla="*/ 71 h 103"/>
                <a:gd name="T56" fmla="*/ 338 w 345"/>
                <a:gd name="T57" fmla="*/ 77 h 103"/>
                <a:gd name="T58" fmla="*/ 334 w 345"/>
                <a:gd name="T59" fmla="*/ 81 h 103"/>
                <a:gd name="T60" fmla="*/ 283 w 345"/>
                <a:gd name="T61" fmla="*/ 93 h 103"/>
                <a:gd name="T62" fmla="*/ 274 w 345"/>
                <a:gd name="T63" fmla="*/ 103 h 103"/>
                <a:gd name="T64" fmla="*/ 249 w 345"/>
                <a:gd name="T65" fmla="*/ 99 h 103"/>
                <a:gd name="T66" fmla="*/ 80 w 345"/>
                <a:gd name="T67" fmla="*/ 90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5" h="103">
                  <a:moveTo>
                    <a:pt x="0" y="70"/>
                  </a:moveTo>
                  <a:lnTo>
                    <a:pt x="3" y="68"/>
                  </a:lnTo>
                  <a:lnTo>
                    <a:pt x="4" y="68"/>
                  </a:lnTo>
                  <a:lnTo>
                    <a:pt x="3" y="64"/>
                  </a:lnTo>
                  <a:lnTo>
                    <a:pt x="4" y="59"/>
                  </a:lnTo>
                  <a:lnTo>
                    <a:pt x="4" y="53"/>
                  </a:lnTo>
                  <a:lnTo>
                    <a:pt x="5" y="48"/>
                  </a:lnTo>
                  <a:lnTo>
                    <a:pt x="6" y="46"/>
                  </a:lnTo>
                  <a:lnTo>
                    <a:pt x="8" y="45"/>
                  </a:lnTo>
                  <a:lnTo>
                    <a:pt x="11" y="43"/>
                  </a:lnTo>
                  <a:lnTo>
                    <a:pt x="44" y="40"/>
                  </a:lnTo>
                  <a:lnTo>
                    <a:pt x="84" y="38"/>
                  </a:lnTo>
                  <a:lnTo>
                    <a:pt x="92" y="37"/>
                  </a:lnTo>
                  <a:lnTo>
                    <a:pt x="93" y="36"/>
                  </a:lnTo>
                  <a:lnTo>
                    <a:pt x="94" y="35"/>
                  </a:lnTo>
                  <a:lnTo>
                    <a:pt x="99" y="37"/>
                  </a:lnTo>
                  <a:lnTo>
                    <a:pt x="136" y="6"/>
                  </a:lnTo>
                  <a:lnTo>
                    <a:pt x="135" y="5"/>
                  </a:lnTo>
                  <a:lnTo>
                    <a:pt x="135" y="4"/>
                  </a:lnTo>
                  <a:lnTo>
                    <a:pt x="136" y="5"/>
                  </a:lnTo>
                  <a:lnTo>
                    <a:pt x="138" y="3"/>
                  </a:lnTo>
                  <a:lnTo>
                    <a:pt x="140" y="2"/>
                  </a:lnTo>
                  <a:lnTo>
                    <a:pt x="143" y="2"/>
                  </a:lnTo>
                  <a:lnTo>
                    <a:pt x="148" y="1"/>
                  </a:lnTo>
                  <a:lnTo>
                    <a:pt x="151" y="1"/>
                  </a:lnTo>
                  <a:lnTo>
                    <a:pt x="165" y="0"/>
                  </a:lnTo>
                  <a:lnTo>
                    <a:pt x="181" y="0"/>
                  </a:lnTo>
                  <a:lnTo>
                    <a:pt x="195" y="0"/>
                  </a:lnTo>
                  <a:lnTo>
                    <a:pt x="243" y="2"/>
                  </a:lnTo>
                  <a:lnTo>
                    <a:pt x="248" y="2"/>
                  </a:lnTo>
                  <a:lnTo>
                    <a:pt x="254" y="4"/>
                  </a:lnTo>
                  <a:lnTo>
                    <a:pt x="258" y="5"/>
                  </a:lnTo>
                  <a:lnTo>
                    <a:pt x="259" y="6"/>
                  </a:lnTo>
                  <a:lnTo>
                    <a:pt x="296" y="32"/>
                  </a:lnTo>
                  <a:lnTo>
                    <a:pt x="299" y="32"/>
                  </a:lnTo>
                  <a:lnTo>
                    <a:pt x="300" y="33"/>
                  </a:lnTo>
                  <a:lnTo>
                    <a:pt x="299" y="33"/>
                  </a:lnTo>
                  <a:lnTo>
                    <a:pt x="301" y="34"/>
                  </a:lnTo>
                  <a:lnTo>
                    <a:pt x="334" y="37"/>
                  </a:lnTo>
                  <a:lnTo>
                    <a:pt x="336" y="37"/>
                  </a:lnTo>
                  <a:lnTo>
                    <a:pt x="337" y="39"/>
                  </a:lnTo>
                  <a:lnTo>
                    <a:pt x="338" y="41"/>
                  </a:lnTo>
                  <a:lnTo>
                    <a:pt x="339" y="44"/>
                  </a:lnTo>
                  <a:lnTo>
                    <a:pt x="339" y="48"/>
                  </a:lnTo>
                  <a:lnTo>
                    <a:pt x="339" y="49"/>
                  </a:lnTo>
                  <a:lnTo>
                    <a:pt x="339" y="50"/>
                  </a:lnTo>
                  <a:lnTo>
                    <a:pt x="339" y="53"/>
                  </a:lnTo>
                  <a:lnTo>
                    <a:pt x="338" y="62"/>
                  </a:lnTo>
                  <a:lnTo>
                    <a:pt x="338" y="66"/>
                  </a:lnTo>
                  <a:lnTo>
                    <a:pt x="340" y="66"/>
                  </a:lnTo>
                  <a:lnTo>
                    <a:pt x="345" y="68"/>
                  </a:lnTo>
                  <a:lnTo>
                    <a:pt x="345" y="71"/>
                  </a:lnTo>
                  <a:lnTo>
                    <a:pt x="342" y="76"/>
                  </a:lnTo>
                  <a:lnTo>
                    <a:pt x="338" y="77"/>
                  </a:lnTo>
                  <a:lnTo>
                    <a:pt x="336" y="79"/>
                  </a:lnTo>
                  <a:lnTo>
                    <a:pt x="334" y="81"/>
                  </a:lnTo>
                  <a:lnTo>
                    <a:pt x="286" y="86"/>
                  </a:lnTo>
                  <a:lnTo>
                    <a:pt x="283" y="93"/>
                  </a:lnTo>
                  <a:lnTo>
                    <a:pt x="279" y="99"/>
                  </a:lnTo>
                  <a:lnTo>
                    <a:pt x="274" y="103"/>
                  </a:lnTo>
                  <a:lnTo>
                    <a:pt x="255" y="103"/>
                  </a:lnTo>
                  <a:lnTo>
                    <a:pt x="249" y="99"/>
                  </a:lnTo>
                  <a:lnTo>
                    <a:pt x="243" y="90"/>
                  </a:lnTo>
                  <a:lnTo>
                    <a:pt x="80" y="90"/>
                  </a:lnTo>
                </a:path>
              </a:pathLst>
            </a:custGeom>
            <a:solidFill>
              <a:srgbClr val="FF0000"/>
            </a:solidFill>
            <a:ln w="0" cap="flat" cmpd="sng">
              <a:solidFill>
                <a:srgbClr val="000000"/>
              </a:solidFill>
              <a:prstDash val="solid"/>
              <a:round/>
              <a:headEnd type="none" w="med" len="med"/>
              <a:tailEnd type="none" w="med" len="med"/>
            </a:ln>
          </p:spPr>
          <p:txBody>
            <a:bodyPr/>
            <a:lstStyle/>
            <a:p>
              <a:endParaRPr lang="ja-JP" altLang="en-US"/>
            </a:p>
          </p:txBody>
        </p:sp>
        <p:sp>
          <p:nvSpPr>
            <p:cNvPr id="31083" name="Line 1712"/>
            <p:cNvSpPr>
              <a:spLocks noChangeShapeType="1"/>
            </p:cNvSpPr>
            <p:nvPr/>
          </p:nvSpPr>
          <p:spPr bwMode="auto">
            <a:xfrm>
              <a:off x="49" y="103"/>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84" name="Line 1713"/>
            <p:cNvSpPr>
              <a:spLocks noChangeShapeType="1"/>
            </p:cNvSpPr>
            <p:nvPr/>
          </p:nvSpPr>
          <p:spPr bwMode="auto">
            <a:xfrm>
              <a:off x="255" y="103"/>
              <a:ext cx="1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85" name="Line 1714"/>
            <p:cNvSpPr>
              <a:spLocks noChangeShapeType="1"/>
            </p:cNvSpPr>
            <p:nvPr/>
          </p:nvSpPr>
          <p:spPr bwMode="auto">
            <a:xfrm>
              <a:off x="301" y="34"/>
              <a:ext cx="33"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86" name="Line 1715"/>
            <p:cNvSpPr>
              <a:spLocks noChangeShapeType="1"/>
            </p:cNvSpPr>
            <p:nvPr/>
          </p:nvSpPr>
          <p:spPr bwMode="auto">
            <a:xfrm flipH="1">
              <a:off x="114" y="37"/>
              <a:ext cx="14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87" name="Line 1716"/>
            <p:cNvSpPr>
              <a:spLocks noChangeShapeType="1"/>
            </p:cNvSpPr>
            <p:nvPr/>
          </p:nvSpPr>
          <p:spPr bwMode="auto">
            <a:xfrm flipV="1">
              <a:off x="330" y="49"/>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88" name="Line 1717"/>
            <p:cNvSpPr>
              <a:spLocks noChangeShapeType="1"/>
            </p:cNvSpPr>
            <p:nvPr/>
          </p:nvSpPr>
          <p:spPr bwMode="auto">
            <a:xfrm flipV="1">
              <a:off x="331" y="50"/>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89" name="Line 1718"/>
            <p:cNvSpPr>
              <a:spLocks noChangeShapeType="1"/>
            </p:cNvSpPr>
            <p:nvPr/>
          </p:nvSpPr>
          <p:spPr bwMode="auto">
            <a:xfrm flipH="1">
              <a:off x="32" y="50"/>
              <a:ext cx="298"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90" name="Line 1719"/>
            <p:cNvSpPr>
              <a:spLocks noChangeShapeType="1"/>
            </p:cNvSpPr>
            <p:nvPr/>
          </p:nvSpPr>
          <p:spPr bwMode="auto">
            <a:xfrm flipH="1">
              <a:off x="179" y="42"/>
              <a:ext cx="14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91" name="Line 1720"/>
            <p:cNvSpPr>
              <a:spLocks noChangeShapeType="1"/>
            </p:cNvSpPr>
            <p:nvPr/>
          </p:nvSpPr>
          <p:spPr bwMode="auto">
            <a:xfrm flipH="1">
              <a:off x="28" y="44"/>
              <a:ext cx="15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92" name="Freeform 1721"/>
            <p:cNvSpPr>
              <a:spLocks/>
            </p:cNvSpPr>
            <p:nvPr/>
          </p:nvSpPr>
          <p:spPr bwMode="auto">
            <a:xfrm>
              <a:off x="38" y="56"/>
              <a:ext cx="42" cy="9"/>
            </a:xfrm>
            <a:custGeom>
              <a:avLst/>
              <a:gdLst>
                <a:gd name="T0" fmla="*/ 42 w 42"/>
                <a:gd name="T1" fmla="*/ 9 h 9"/>
                <a:gd name="T2" fmla="*/ 37 w 42"/>
                <a:gd name="T3" fmla="*/ 4 h 9"/>
                <a:gd name="T4" fmla="*/ 31 w 42"/>
                <a:gd name="T5" fmla="*/ 1 h 9"/>
                <a:gd name="T6" fmla="*/ 24 w 42"/>
                <a:gd name="T7" fmla="*/ 0 h 9"/>
                <a:gd name="T8" fmla="*/ 18 w 42"/>
                <a:gd name="T9" fmla="*/ 0 h 9"/>
                <a:gd name="T10" fmla="*/ 11 w 42"/>
                <a:gd name="T11" fmla="*/ 1 h 9"/>
                <a:gd name="T12" fmla="*/ 6 w 42"/>
                <a:gd name="T13" fmla="*/ 4 h 9"/>
                <a:gd name="T14" fmla="*/ 0 w 42"/>
                <a:gd name="T15" fmla="*/ 9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9">
                  <a:moveTo>
                    <a:pt x="42" y="9"/>
                  </a:moveTo>
                  <a:lnTo>
                    <a:pt x="37" y="4"/>
                  </a:lnTo>
                  <a:lnTo>
                    <a:pt x="31" y="1"/>
                  </a:lnTo>
                  <a:lnTo>
                    <a:pt x="24" y="0"/>
                  </a:lnTo>
                  <a:lnTo>
                    <a:pt x="18" y="0"/>
                  </a:lnTo>
                  <a:lnTo>
                    <a:pt x="11" y="1"/>
                  </a:lnTo>
                  <a:lnTo>
                    <a:pt x="6" y="4"/>
                  </a:lnTo>
                  <a:lnTo>
                    <a:pt x="0" y="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93" name="Freeform 1722"/>
            <p:cNvSpPr>
              <a:spLocks/>
            </p:cNvSpPr>
            <p:nvPr/>
          </p:nvSpPr>
          <p:spPr bwMode="auto">
            <a:xfrm>
              <a:off x="37" y="58"/>
              <a:ext cx="44" cy="45"/>
            </a:xfrm>
            <a:custGeom>
              <a:avLst/>
              <a:gdLst>
                <a:gd name="T0" fmla="*/ 32 w 44"/>
                <a:gd name="T1" fmla="*/ 45 h 45"/>
                <a:gd name="T2" fmla="*/ 37 w 44"/>
                <a:gd name="T3" fmla="*/ 42 h 45"/>
                <a:gd name="T4" fmla="*/ 41 w 44"/>
                <a:gd name="T5" fmla="*/ 37 h 45"/>
                <a:gd name="T6" fmla="*/ 43 w 44"/>
                <a:gd name="T7" fmla="*/ 31 h 45"/>
                <a:gd name="T8" fmla="*/ 44 w 44"/>
                <a:gd name="T9" fmla="*/ 25 h 45"/>
                <a:gd name="T10" fmla="*/ 43 w 44"/>
                <a:gd name="T11" fmla="*/ 19 h 45"/>
                <a:gd name="T12" fmla="*/ 41 w 44"/>
                <a:gd name="T13" fmla="*/ 13 h 45"/>
                <a:gd name="T14" fmla="*/ 38 w 44"/>
                <a:gd name="T15" fmla="*/ 8 h 45"/>
                <a:gd name="T16" fmla="*/ 33 w 44"/>
                <a:gd name="T17" fmla="*/ 4 h 45"/>
                <a:gd name="T18" fmla="*/ 28 w 44"/>
                <a:gd name="T19" fmla="*/ 1 h 45"/>
                <a:gd name="T20" fmla="*/ 22 w 44"/>
                <a:gd name="T21" fmla="*/ 0 h 45"/>
                <a:gd name="T22" fmla="*/ 16 w 44"/>
                <a:gd name="T23" fmla="*/ 1 h 45"/>
                <a:gd name="T24" fmla="*/ 11 w 44"/>
                <a:gd name="T25" fmla="*/ 4 h 45"/>
                <a:gd name="T26" fmla="*/ 6 w 44"/>
                <a:gd name="T27" fmla="*/ 8 h 45"/>
                <a:gd name="T28" fmla="*/ 2 w 44"/>
                <a:gd name="T29" fmla="*/ 13 h 45"/>
                <a:gd name="T30" fmla="*/ 0 w 44"/>
                <a:gd name="T31" fmla="*/ 19 h 45"/>
                <a:gd name="T32" fmla="*/ 0 w 44"/>
                <a:gd name="T33" fmla="*/ 25 h 45"/>
                <a:gd name="T34" fmla="*/ 1 w 44"/>
                <a:gd name="T35" fmla="*/ 31 h 45"/>
                <a:gd name="T36" fmla="*/ 3 w 44"/>
                <a:gd name="T37" fmla="*/ 37 h 45"/>
                <a:gd name="T38" fmla="*/ 7 w 44"/>
                <a:gd name="T39" fmla="*/ 42 h 45"/>
                <a:gd name="T40" fmla="*/ 12 w 44"/>
                <a:gd name="T41" fmla="*/ 45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4" h="45">
                  <a:moveTo>
                    <a:pt x="32" y="45"/>
                  </a:moveTo>
                  <a:lnTo>
                    <a:pt x="37" y="42"/>
                  </a:lnTo>
                  <a:lnTo>
                    <a:pt x="41" y="37"/>
                  </a:lnTo>
                  <a:lnTo>
                    <a:pt x="43" y="31"/>
                  </a:lnTo>
                  <a:lnTo>
                    <a:pt x="44" y="25"/>
                  </a:lnTo>
                  <a:lnTo>
                    <a:pt x="43" y="19"/>
                  </a:lnTo>
                  <a:lnTo>
                    <a:pt x="41" y="13"/>
                  </a:lnTo>
                  <a:lnTo>
                    <a:pt x="38" y="8"/>
                  </a:lnTo>
                  <a:lnTo>
                    <a:pt x="33" y="4"/>
                  </a:lnTo>
                  <a:lnTo>
                    <a:pt x="28" y="1"/>
                  </a:lnTo>
                  <a:lnTo>
                    <a:pt x="22" y="0"/>
                  </a:lnTo>
                  <a:lnTo>
                    <a:pt x="16" y="1"/>
                  </a:lnTo>
                  <a:lnTo>
                    <a:pt x="11" y="4"/>
                  </a:lnTo>
                  <a:lnTo>
                    <a:pt x="6" y="8"/>
                  </a:lnTo>
                  <a:lnTo>
                    <a:pt x="2" y="13"/>
                  </a:lnTo>
                  <a:lnTo>
                    <a:pt x="0" y="19"/>
                  </a:lnTo>
                  <a:lnTo>
                    <a:pt x="0" y="25"/>
                  </a:lnTo>
                  <a:lnTo>
                    <a:pt x="1" y="31"/>
                  </a:lnTo>
                  <a:lnTo>
                    <a:pt x="3" y="37"/>
                  </a:lnTo>
                  <a:lnTo>
                    <a:pt x="7" y="42"/>
                  </a:lnTo>
                  <a:lnTo>
                    <a:pt x="12" y="4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94" name="Freeform 1723"/>
            <p:cNvSpPr>
              <a:spLocks/>
            </p:cNvSpPr>
            <p:nvPr/>
          </p:nvSpPr>
          <p:spPr bwMode="auto">
            <a:xfrm>
              <a:off x="274" y="62"/>
              <a:ext cx="12" cy="41"/>
            </a:xfrm>
            <a:custGeom>
              <a:avLst/>
              <a:gdLst>
                <a:gd name="T0" fmla="*/ 0 w 12"/>
                <a:gd name="T1" fmla="*/ 41 h 41"/>
                <a:gd name="T2" fmla="*/ 5 w 12"/>
                <a:gd name="T3" fmla="*/ 38 h 41"/>
                <a:gd name="T4" fmla="*/ 9 w 12"/>
                <a:gd name="T5" fmla="*/ 33 h 41"/>
                <a:gd name="T6" fmla="*/ 11 w 12"/>
                <a:gd name="T7" fmla="*/ 27 h 41"/>
                <a:gd name="T8" fmla="*/ 12 w 12"/>
                <a:gd name="T9" fmla="*/ 21 h 41"/>
                <a:gd name="T10" fmla="*/ 12 w 12"/>
                <a:gd name="T11" fmla="*/ 14 h 41"/>
                <a:gd name="T12" fmla="*/ 9 w 12"/>
                <a:gd name="T13" fmla="*/ 9 h 41"/>
                <a:gd name="T14" fmla="*/ 6 w 12"/>
                <a:gd name="T15" fmla="*/ 3 h 41"/>
                <a:gd name="T16" fmla="*/ 1 w 12"/>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41">
                  <a:moveTo>
                    <a:pt x="0" y="41"/>
                  </a:moveTo>
                  <a:lnTo>
                    <a:pt x="5" y="38"/>
                  </a:lnTo>
                  <a:lnTo>
                    <a:pt x="9" y="33"/>
                  </a:lnTo>
                  <a:lnTo>
                    <a:pt x="11" y="27"/>
                  </a:lnTo>
                  <a:lnTo>
                    <a:pt x="12" y="21"/>
                  </a:lnTo>
                  <a:lnTo>
                    <a:pt x="12" y="14"/>
                  </a:lnTo>
                  <a:lnTo>
                    <a:pt x="9" y="9"/>
                  </a:lnTo>
                  <a:lnTo>
                    <a:pt x="6" y="3"/>
                  </a:lnTo>
                  <a:lnTo>
                    <a:pt x="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95" name="Freeform 1724"/>
            <p:cNvSpPr>
              <a:spLocks/>
            </p:cNvSpPr>
            <p:nvPr/>
          </p:nvSpPr>
          <p:spPr bwMode="auto">
            <a:xfrm>
              <a:off x="242" y="66"/>
              <a:ext cx="13" cy="37"/>
            </a:xfrm>
            <a:custGeom>
              <a:avLst/>
              <a:gdLst>
                <a:gd name="T0" fmla="*/ 6 w 13"/>
                <a:gd name="T1" fmla="*/ 0 h 37"/>
                <a:gd name="T2" fmla="*/ 2 w 13"/>
                <a:gd name="T3" fmla="*/ 5 h 37"/>
                <a:gd name="T4" fmla="*/ 0 w 13"/>
                <a:gd name="T5" fmla="*/ 11 h 37"/>
                <a:gd name="T6" fmla="*/ 0 w 13"/>
                <a:gd name="T7" fmla="*/ 18 h 37"/>
                <a:gd name="T8" fmla="*/ 1 w 13"/>
                <a:gd name="T9" fmla="*/ 24 h 37"/>
                <a:gd name="T10" fmla="*/ 4 w 13"/>
                <a:gd name="T11" fmla="*/ 29 h 37"/>
                <a:gd name="T12" fmla="*/ 8 w 13"/>
                <a:gd name="T13" fmla="*/ 34 h 37"/>
                <a:gd name="T14" fmla="*/ 13 w 13"/>
                <a:gd name="T15" fmla="*/ 37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37">
                  <a:moveTo>
                    <a:pt x="6" y="0"/>
                  </a:moveTo>
                  <a:lnTo>
                    <a:pt x="2" y="5"/>
                  </a:lnTo>
                  <a:lnTo>
                    <a:pt x="0" y="11"/>
                  </a:lnTo>
                  <a:lnTo>
                    <a:pt x="0" y="18"/>
                  </a:lnTo>
                  <a:lnTo>
                    <a:pt x="1" y="24"/>
                  </a:lnTo>
                  <a:lnTo>
                    <a:pt x="4" y="29"/>
                  </a:lnTo>
                  <a:lnTo>
                    <a:pt x="8" y="34"/>
                  </a:lnTo>
                  <a:lnTo>
                    <a:pt x="13" y="3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96" name="Freeform 1725"/>
            <p:cNvSpPr>
              <a:spLocks/>
            </p:cNvSpPr>
            <p:nvPr/>
          </p:nvSpPr>
          <p:spPr bwMode="auto">
            <a:xfrm>
              <a:off x="243" y="60"/>
              <a:ext cx="11" cy="9"/>
            </a:xfrm>
            <a:custGeom>
              <a:avLst/>
              <a:gdLst>
                <a:gd name="T0" fmla="*/ 11 w 11"/>
                <a:gd name="T1" fmla="*/ 0 h 9"/>
                <a:gd name="T2" fmla="*/ 7 w 11"/>
                <a:gd name="T3" fmla="*/ 2 h 9"/>
                <a:gd name="T4" fmla="*/ 3 w 11"/>
                <a:gd name="T5" fmla="*/ 5 h 9"/>
                <a:gd name="T6" fmla="*/ 0 w 11"/>
                <a:gd name="T7" fmla="*/ 9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9">
                  <a:moveTo>
                    <a:pt x="11" y="0"/>
                  </a:moveTo>
                  <a:lnTo>
                    <a:pt x="7" y="2"/>
                  </a:lnTo>
                  <a:lnTo>
                    <a:pt x="3" y="5"/>
                  </a:lnTo>
                  <a:lnTo>
                    <a:pt x="0" y="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97" name="Freeform 1726"/>
            <p:cNvSpPr>
              <a:spLocks/>
            </p:cNvSpPr>
            <p:nvPr/>
          </p:nvSpPr>
          <p:spPr bwMode="auto">
            <a:xfrm>
              <a:off x="234" y="69"/>
              <a:ext cx="9" cy="21"/>
            </a:xfrm>
            <a:custGeom>
              <a:avLst/>
              <a:gdLst>
                <a:gd name="T0" fmla="*/ 9 w 9"/>
                <a:gd name="T1" fmla="*/ 0 h 21"/>
                <a:gd name="T2" fmla="*/ 4 w 9"/>
                <a:gd name="T3" fmla="*/ 10 h 21"/>
                <a:gd name="T4" fmla="*/ 0 w 9"/>
                <a:gd name="T5" fmla="*/ 21 h 21"/>
                <a:gd name="T6" fmla="*/ 0 60000 65536"/>
                <a:gd name="T7" fmla="*/ 0 60000 65536"/>
                <a:gd name="T8" fmla="*/ 0 60000 65536"/>
              </a:gdLst>
              <a:ahLst/>
              <a:cxnLst>
                <a:cxn ang="T6">
                  <a:pos x="T0" y="T1"/>
                </a:cxn>
                <a:cxn ang="T7">
                  <a:pos x="T2" y="T3"/>
                </a:cxn>
                <a:cxn ang="T8">
                  <a:pos x="T4" y="T5"/>
                </a:cxn>
              </a:cxnLst>
              <a:rect l="0" t="0" r="r" b="b"/>
              <a:pathLst>
                <a:path w="9" h="21">
                  <a:moveTo>
                    <a:pt x="9" y="0"/>
                  </a:moveTo>
                  <a:lnTo>
                    <a:pt x="4" y="10"/>
                  </a:lnTo>
                  <a:lnTo>
                    <a:pt x="0" y="2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98" name="Line 1727"/>
            <p:cNvSpPr>
              <a:spLocks noChangeShapeType="1"/>
            </p:cNvSpPr>
            <p:nvPr/>
          </p:nvSpPr>
          <p:spPr bwMode="auto">
            <a:xfrm flipH="1" flipV="1">
              <a:off x="288" y="70"/>
              <a:ext cx="7"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99" name="Freeform 1728"/>
            <p:cNvSpPr>
              <a:spLocks/>
            </p:cNvSpPr>
            <p:nvPr/>
          </p:nvSpPr>
          <p:spPr bwMode="auto">
            <a:xfrm>
              <a:off x="33" y="65"/>
              <a:ext cx="5" cy="19"/>
            </a:xfrm>
            <a:custGeom>
              <a:avLst/>
              <a:gdLst>
                <a:gd name="T0" fmla="*/ 5 w 5"/>
                <a:gd name="T1" fmla="*/ 0 h 19"/>
                <a:gd name="T2" fmla="*/ 2 w 5"/>
                <a:gd name="T3" fmla="*/ 9 h 19"/>
                <a:gd name="T4" fmla="*/ 0 w 5"/>
                <a:gd name="T5" fmla="*/ 19 h 19"/>
                <a:gd name="T6" fmla="*/ 0 60000 65536"/>
                <a:gd name="T7" fmla="*/ 0 60000 65536"/>
                <a:gd name="T8" fmla="*/ 0 60000 65536"/>
              </a:gdLst>
              <a:ahLst/>
              <a:cxnLst>
                <a:cxn ang="T6">
                  <a:pos x="T0" y="T1"/>
                </a:cxn>
                <a:cxn ang="T7">
                  <a:pos x="T2" y="T3"/>
                </a:cxn>
                <a:cxn ang="T8">
                  <a:pos x="T4" y="T5"/>
                </a:cxn>
              </a:cxnLst>
              <a:rect l="0" t="0" r="r" b="b"/>
              <a:pathLst>
                <a:path w="5" h="19">
                  <a:moveTo>
                    <a:pt x="5" y="0"/>
                  </a:moveTo>
                  <a:lnTo>
                    <a:pt x="2"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00" name="Freeform 1729"/>
            <p:cNvSpPr>
              <a:spLocks/>
            </p:cNvSpPr>
            <p:nvPr/>
          </p:nvSpPr>
          <p:spPr bwMode="auto">
            <a:xfrm>
              <a:off x="80" y="65"/>
              <a:ext cx="12" cy="24"/>
            </a:xfrm>
            <a:custGeom>
              <a:avLst/>
              <a:gdLst>
                <a:gd name="T0" fmla="*/ 12 w 12"/>
                <a:gd name="T1" fmla="*/ 24 h 24"/>
                <a:gd name="T2" fmla="*/ 7 w 12"/>
                <a:gd name="T3" fmla="*/ 11 h 24"/>
                <a:gd name="T4" fmla="*/ 0 w 12"/>
                <a:gd name="T5" fmla="*/ 0 h 24"/>
                <a:gd name="T6" fmla="*/ 0 60000 65536"/>
                <a:gd name="T7" fmla="*/ 0 60000 65536"/>
                <a:gd name="T8" fmla="*/ 0 60000 65536"/>
              </a:gdLst>
              <a:ahLst/>
              <a:cxnLst>
                <a:cxn ang="T6">
                  <a:pos x="T0" y="T1"/>
                </a:cxn>
                <a:cxn ang="T7">
                  <a:pos x="T2" y="T3"/>
                </a:cxn>
                <a:cxn ang="T8">
                  <a:pos x="T4" y="T5"/>
                </a:cxn>
              </a:cxnLst>
              <a:rect l="0" t="0" r="r" b="b"/>
              <a:pathLst>
                <a:path w="12" h="24">
                  <a:moveTo>
                    <a:pt x="12" y="24"/>
                  </a:moveTo>
                  <a:lnTo>
                    <a:pt x="7" y="1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01" name="Line 1730"/>
            <p:cNvSpPr>
              <a:spLocks noChangeShapeType="1"/>
            </p:cNvSpPr>
            <p:nvPr/>
          </p:nvSpPr>
          <p:spPr bwMode="auto">
            <a:xfrm flipH="1">
              <a:off x="92" y="88"/>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02" name="Line 1731"/>
            <p:cNvSpPr>
              <a:spLocks noChangeShapeType="1"/>
            </p:cNvSpPr>
            <p:nvPr/>
          </p:nvSpPr>
          <p:spPr bwMode="auto">
            <a:xfrm>
              <a:off x="114" y="88"/>
              <a:ext cx="8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03" name="Line 1732"/>
            <p:cNvSpPr>
              <a:spLocks noChangeShapeType="1"/>
            </p:cNvSpPr>
            <p:nvPr/>
          </p:nvSpPr>
          <p:spPr bwMode="auto">
            <a:xfrm>
              <a:off x="201" y="88"/>
              <a:ext cx="3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04" name="Line 1733"/>
            <p:cNvSpPr>
              <a:spLocks noChangeShapeType="1"/>
            </p:cNvSpPr>
            <p:nvPr/>
          </p:nvSpPr>
          <p:spPr bwMode="auto">
            <a:xfrm>
              <a:off x="92" y="90"/>
              <a:ext cx="14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05" name="Freeform 1734"/>
            <p:cNvSpPr>
              <a:spLocks/>
            </p:cNvSpPr>
            <p:nvPr/>
          </p:nvSpPr>
          <p:spPr bwMode="auto">
            <a:xfrm>
              <a:off x="31" y="84"/>
              <a:ext cx="2" cy="2"/>
            </a:xfrm>
            <a:custGeom>
              <a:avLst/>
              <a:gdLst>
                <a:gd name="T0" fmla="*/ 0 w 2"/>
                <a:gd name="T1" fmla="*/ 2 h 2"/>
                <a:gd name="T2" fmla="*/ 1 w 2"/>
                <a:gd name="T3" fmla="*/ 2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2"/>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06" name="Line 1735"/>
            <p:cNvSpPr>
              <a:spLocks noChangeShapeType="1"/>
            </p:cNvSpPr>
            <p:nvPr/>
          </p:nvSpPr>
          <p:spPr bwMode="auto">
            <a:xfrm flipH="1">
              <a:off x="10" y="86"/>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07" name="Line 1736"/>
            <p:cNvSpPr>
              <a:spLocks noChangeShapeType="1"/>
            </p:cNvSpPr>
            <p:nvPr/>
          </p:nvSpPr>
          <p:spPr bwMode="auto">
            <a:xfrm>
              <a:off x="0" y="73"/>
              <a:ext cx="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08" name="Line 1737"/>
            <p:cNvSpPr>
              <a:spLocks noChangeShapeType="1"/>
            </p:cNvSpPr>
            <p:nvPr/>
          </p:nvSpPr>
          <p:spPr bwMode="auto">
            <a:xfrm>
              <a:off x="0" y="71"/>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09" name="Line 1738"/>
            <p:cNvSpPr>
              <a:spLocks noChangeShapeType="1"/>
            </p:cNvSpPr>
            <p:nvPr/>
          </p:nvSpPr>
          <p:spPr bwMode="auto">
            <a:xfrm>
              <a:off x="10" y="67"/>
              <a:ext cx="2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10" name="Line 1739"/>
            <p:cNvSpPr>
              <a:spLocks noChangeShapeType="1"/>
            </p:cNvSpPr>
            <p:nvPr/>
          </p:nvSpPr>
          <p:spPr bwMode="auto">
            <a:xfrm>
              <a:off x="10" y="68"/>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11" name="Line 1740"/>
            <p:cNvSpPr>
              <a:spLocks noChangeShapeType="1"/>
            </p:cNvSpPr>
            <p:nvPr/>
          </p:nvSpPr>
          <p:spPr bwMode="auto">
            <a:xfrm>
              <a:off x="5" y="79"/>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12" name="Line 1741"/>
            <p:cNvSpPr>
              <a:spLocks noChangeShapeType="1"/>
            </p:cNvSpPr>
            <p:nvPr/>
          </p:nvSpPr>
          <p:spPr bwMode="auto">
            <a:xfrm>
              <a:off x="7" y="8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13" name="Line 1742"/>
            <p:cNvSpPr>
              <a:spLocks noChangeShapeType="1"/>
            </p:cNvSpPr>
            <p:nvPr/>
          </p:nvSpPr>
          <p:spPr bwMode="auto">
            <a:xfrm>
              <a:off x="8" y="82"/>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14" name="Line 1743"/>
            <p:cNvSpPr>
              <a:spLocks noChangeShapeType="1"/>
            </p:cNvSpPr>
            <p:nvPr/>
          </p:nvSpPr>
          <p:spPr bwMode="auto">
            <a:xfrm>
              <a:off x="4" y="77"/>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15" name="Line 1744"/>
            <p:cNvSpPr>
              <a:spLocks noChangeShapeType="1"/>
            </p:cNvSpPr>
            <p:nvPr/>
          </p:nvSpPr>
          <p:spPr bwMode="auto">
            <a:xfrm flipH="1" flipV="1">
              <a:off x="3" y="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16" name="Freeform 1745"/>
            <p:cNvSpPr>
              <a:spLocks/>
            </p:cNvSpPr>
            <p:nvPr/>
          </p:nvSpPr>
          <p:spPr bwMode="auto">
            <a:xfrm>
              <a:off x="3" y="77"/>
              <a:ext cx="1" cy="2"/>
            </a:xfrm>
            <a:custGeom>
              <a:avLst/>
              <a:gdLst>
                <a:gd name="T0" fmla="*/ 1 w 1"/>
                <a:gd name="T1" fmla="*/ 0 h 2"/>
                <a:gd name="T2" fmla="*/ 0 w 1"/>
                <a:gd name="T3" fmla="*/ 0 h 2"/>
                <a:gd name="T4" fmla="*/ 0 w 1"/>
                <a:gd name="T5" fmla="*/ 1 h 2"/>
                <a:gd name="T6" fmla="*/ 1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lnTo>
                    <a:pt x="0" y="0"/>
                  </a:lnTo>
                  <a:lnTo>
                    <a:pt x="0" y="1"/>
                  </a:lnTo>
                  <a:lnTo>
                    <a:pt x="1"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17" name="Line 1746"/>
            <p:cNvSpPr>
              <a:spLocks noChangeShapeType="1"/>
            </p:cNvSpPr>
            <p:nvPr/>
          </p:nvSpPr>
          <p:spPr bwMode="auto">
            <a:xfrm flipH="1">
              <a:off x="33" y="6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18" name="Line 1747"/>
            <p:cNvSpPr>
              <a:spLocks noChangeShapeType="1"/>
            </p:cNvSpPr>
            <p:nvPr/>
          </p:nvSpPr>
          <p:spPr bwMode="auto">
            <a:xfrm>
              <a:off x="13" y="77"/>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19" name="Line 1748"/>
            <p:cNvSpPr>
              <a:spLocks noChangeShapeType="1"/>
            </p:cNvSpPr>
            <p:nvPr/>
          </p:nvSpPr>
          <p:spPr bwMode="auto">
            <a:xfrm>
              <a:off x="15" y="7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20" name="Line 1749"/>
            <p:cNvSpPr>
              <a:spLocks noChangeShapeType="1"/>
            </p:cNvSpPr>
            <p:nvPr/>
          </p:nvSpPr>
          <p:spPr bwMode="auto">
            <a:xfrm>
              <a:off x="17" y="8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21" name="Freeform 1750"/>
            <p:cNvSpPr>
              <a:spLocks/>
            </p:cNvSpPr>
            <p:nvPr/>
          </p:nvSpPr>
          <p:spPr bwMode="auto">
            <a:xfrm>
              <a:off x="4" y="77"/>
              <a:ext cx="25" cy="1"/>
            </a:xfrm>
            <a:custGeom>
              <a:avLst/>
              <a:gdLst>
                <a:gd name="T0" fmla="*/ 25 w 25"/>
                <a:gd name="T1" fmla="*/ 1 h 1"/>
                <a:gd name="T2" fmla="*/ 12 w 25"/>
                <a:gd name="T3" fmla="*/ 0 h 1"/>
                <a:gd name="T4" fmla="*/ 0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25" y="1"/>
                  </a:moveTo>
                  <a:lnTo>
                    <a:pt x="12"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22" name="Freeform 1751"/>
            <p:cNvSpPr>
              <a:spLocks/>
            </p:cNvSpPr>
            <p:nvPr/>
          </p:nvSpPr>
          <p:spPr bwMode="auto">
            <a:xfrm>
              <a:off x="10" y="47"/>
              <a:ext cx="3" cy="22"/>
            </a:xfrm>
            <a:custGeom>
              <a:avLst/>
              <a:gdLst>
                <a:gd name="T0" fmla="*/ 3 w 3"/>
                <a:gd name="T1" fmla="*/ 0 h 22"/>
                <a:gd name="T2" fmla="*/ 1 w 3"/>
                <a:gd name="T3" fmla="*/ 7 h 22"/>
                <a:gd name="T4" fmla="*/ 0 w 3"/>
                <a:gd name="T5" fmla="*/ 14 h 22"/>
                <a:gd name="T6" fmla="*/ 0 w 3"/>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2">
                  <a:moveTo>
                    <a:pt x="3" y="0"/>
                  </a:moveTo>
                  <a:lnTo>
                    <a:pt x="1" y="7"/>
                  </a:lnTo>
                  <a:lnTo>
                    <a:pt x="0" y="14"/>
                  </a:lnTo>
                  <a:lnTo>
                    <a:pt x="0"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23" name="Freeform 1752"/>
            <p:cNvSpPr>
              <a:spLocks/>
            </p:cNvSpPr>
            <p:nvPr/>
          </p:nvSpPr>
          <p:spPr bwMode="auto">
            <a:xfrm>
              <a:off x="9" y="48"/>
              <a:ext cx="2" cy="20"/>
            </a:xfrm>
            <a:custGeom>
              <a:avLst/>
              <a:gdLst>
                <a:gd name="T0" fmla="*/ 2 w 2"/>
                <a:gd name="T1" fmla="*/ 0 h 20"/>
                <a:gd name="T2" fmla="*/ 0 w 2"/>
                <a:gd name="T3" fmla="*/ 10 h 20"/>
                <a:gd name="T4" fmla="*/ 0 w 2"/>
                <a:gd name="T5" fmla="*/ 20 h 20"/>
                <a:gd name="T6" fmla="*/ 0 60000 65536"/>
                <a:gd name="T7" fmla="*/ 0 60000 65536"/>
                <a:gd name="T8" fmla="*/ 0 60000 65536"/>
              </a:gdLst>
              <a:ahLst/>
              <a:cxnLst>
                <a:cxn ang="T6">
                  <a:pos x="T0" y="T1"/>
                </a:cxn>
                <a:cxn ang="T7">
                  <a:pos x="T2" y="T3"/>
                </a:cxn>
                <a:cxn ang="T8">
                  <a:pos x="T4" y="T5"/>
                </a:cxn>
              </a:cxnLst>
              <a:rect l="0" t="0" r="r" b="b"/>
              <a:pathLst>
                <a:path w="2" h="20">
                  <a:moveTo>
                    <a:pt x="2" y="0"/>
                  </a:moveTo>
                  <a:lnTo>
                    <a:pt x="0" y="10"/>
                  </a:lnTo>
                  <a:lnTo>
                    <a:pt x="0" y="2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24" name="Freeform 1753"/>
            <p:cNvSpPr>
              <a:spLocks/>
            </p:cNvSpPr>
            <p:nvPr/>
          </p:nvSpPr>
          <p:spPr bwMode="auto">
            <a:xfrm>
              <a:off x="3" y="46"/>
              <a:ext cx="3" cy="22"/>
            </a:xfrm>
            <a:custGeom>
              <a:avLst/>
              <a:gdLst>
                <a:gd name="T0" fmla="*/ 3 w 3"/>
                <a:gd name="T1" fmla="*/ 0 h 22"/>
                <a:gd name="T2" fmla="*/ 1 w 3"/>
                <a:gd name="T3" fmla="*/ 7 h 22"/>
                <a:gd name="T4" fmla="*/ 0 w 3"/>
                <a:gd name="T5" fmla="*/ 15 h 22"/>
                <a:gd name="T6" fmla="*/ 1 w 3"/>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2">
                  <a:moveTo>
                    <a:pt x="3" y="0"/>
                  </a:moveTo>
                  <a:lnTo>
                    <a:pt x="1" y="7"/>
                  </a:lnTo>
                  <a:lnTo>
                    <a:pt x="0" y="15"/>
                  </a:lnTo>
                  <a:lnTo>
                    <a:pt x="1"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25" name="Line 1754"/>
            <p:cNvSpPr>
              <a:spLocks noChangeShapeType="1"/>
            </p:cNvSpPr>
            <p:nvPr/>
          </p:nvSpPr>
          <p:spPr bwMode="auto">
            <a:xfrm flipH="1" flipV="1">
              <a:off x="10" y="46"/>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26" name="Line 1755"/>
            <p:cNvSpPr>
              <a:spLocks noChangeShapeType="1"/>
            </p:cNvSpPr>
            <p:nvPr/>
          </p:nvSpPr>
          <p:spPr bwMode="auto">
            <a:xfrm>
              <a:off x="7" y="45"/>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27" name="Line 1756"/>
            <p:cNvSpPr>
              <a:spLocks noChangeShapeType="1"/>
            </p:cNvSpPr>
            <p:nvPr/>
          </p:nvSpPr>
          <p:spPr bwMode="auto">
            <a:xfrm flipH="1">
              <a:off x="6" y="43"/>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28" name="Line 1757"/>
            <p:cNvSpPr>
              <a:spLocks noChangeShapeType="1"/>
            </p:cNvSpPr>
            <p:nvPr/>
          </p:nvSpPr>
          <p:spPr bwMode="auto">
            <a:xfrm flipH="1" flipV="1">
              <a:off x="11" y="43"/>
              <a:ext cx="2"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29" name="Line 1758"/>
            <p:cNvSpPr>
              <a:spLocks noChangeShapeType="1"/>
            </p:cNvSpPr>
            <p:nvPr/>
          </p:nvSpPr>
          <p:spPr bwMode="auto">
            <a:xfrm>
              <a:off x="9" y="69"/>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30" name="Line 1759"/>
            <p:cNvSpPr>
              <a:spLocks noChangeShapeType="1"/>
            </p:cNvSpPr>
            <p:nvPr/>
          </p:nvSpPr>
          <p:spPr bwMode="auto">
            <a:xfrm>
              <a:off x="5" y="4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31" name="Freeform 1760"/>
            <p:cNvSpPr>
              <a:spLocks/>
            </p:cNvSpPr>
            <p:nvPr/>
          </p:nvSpPr>
          <p:spPr bwMode="auto">
            <a:xfrm>
              <a:off x="5" y="49"/>
              <a:ext cx="2" cy="19"/>
            </a:xfrm>
            <a:custGeom>
              <a:avLst/>
              <a:gdLst>
                <a:gd name="T0" fmla="*/ 2 w 2"/>
                <a:gd name="T1" fmla="*/ 0 h 19"/>
                <a:gd name="T2" fmla="*/ 1 w 2"/>
                <a:gd name="T3" fmla="*/ 9 h 19"/>
                <a:gd name="T4" fmla="*/ 0 w 2"/>
                <a:gd name="T5" fmla="*/ 19 h 19"/>
                <a:gd name="T6" fmla="*/ 0 60000 65536"/>
                <a:gd name="T7" fmla="*/ 0 60000 65536"/>
                <a:gd name="T8" fmla="*/ 0 60000 65536"/>
              </a:gdLst>
              <a:ahLst/>
              <a:cxnLst>
                <a:cxn ang="T6">
                  <a:pos x="T0" y="T1"/>
                </a:cxn>
                <a:cxn ang="T7">
                  <a:pos x="T2" y="T3"/>
                </a:cxn>
                <a:cxn ang="T8">
                  <a:pos x="T4" y="T5"/>
                </a:cxn>
              </a:cxnLst>
              <a:rect l="0" t="0" r="r" b="b"/>
              <a:pathLst>
                <a:path w="2" h="19">
                  <a:moveTo>
                    <a:pt x="2" y="0"/>
                  </a:moveTo>
                  <a:lnTo>
                    <a:pt x="1"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32" name="Freeform 1761"/>
            <p:cNvSpPr>
              <a:spLocks/>
            </p:cNvSpPr>
            <p:nvPr/>
          </p:nvSpPr>
          <p:spPr bwMode="auto">
            <a:xfrm>
              <a:off x="7" y="49"/>
              <a:ext cx="1" cy="19"/>
            </a:xfrm>
            <a:custGeom>
              <a:avLst/>
              <a:gdLst>
                <a:gd name="T0" fmla="*/ 1 w 1"/>
                <a:gd name="T1" fmla="*/ 0 h 19"/>
                <a:gd name="T2" fmla="*/ 0 w 1"/>
                <a:gd name="T3" fmla="*/ 9 h 19"/>
                <a:gd name="T4" fmla="*/ 0 w 1"/>
                <a:gd name="T5" fmla="*/ 19 h 19"/>
                <a:gd name="T6" fmla="*/ 0 60000 65536"/>
                <a:gd name="T7" fmla="*/ 0 60000 65536"/>
                <a:gd name="T8" fmla="*/ 0 60000 65536"/>
              </a:gdLst>
              <a:ahLst/>
              <a:cxnLst>
                <a:cxn ang="T6">
                  <a:pos x="T0" y="T1"/>
                </a:cxn>
                <a:cxn ang="T7">
                  <a:pos x="T2" y="T3"/>
                </a:cxn>
                <a:cxn ang="T8">
                  <a:pos x="T4" y="T5"/>
                </a:cxn>
              </a:cxnLst>
              <a:rect l="0" t="0" r="r" b="b"/>
              <a:pathLst>
                <a:path w="1" h="19">
                  <a:moveTo>
                    <a:pt x="1" y="0"/>
                  </a:moveTo>
                  <a:lnTo>
                    <a:pt x="0"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33" name="Line 1762"/>
            <p:cNvSpPr>
              <a:spLocks noChangeShapeType="1"/>
            </p:cNvSpPr>
            <p:nvPr/>
          </p:nvSpPr>
          <p:spPr bwMode="auto">
            <a:xfrm>
              <a:off x="4" y="5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34" name="Line 1763"/>
            <p:cNvSpPr>
              <a:spLocks noChangeShapeType="1"/>
            </p:cNvSpPr>
            <p:nvPr/>
          </p:nvSpPr>
          <p:spPr bwMode="auto">
            <a:xfrm>
              <a:off x="3" y="6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35" name="Freeform 1764"/>
            <p:cNvSpPr>
              <a:spLocks/>
            </p:cNvSpPr>
            <p:nvPr/>
          </p:nvSpPr>
          <p:spPr bwMode="auto">
            <a:xfrm>
              <a:off x="7" y="49"/>
              <a:ext cx="2" cy="19"/>
            </a:xfrm>
            <a:custGeom>
              <a:avLst/>
              <a:gdLst>
                <a:gd name="T0" fmla="*/ 2 w 2"/>
                <a:gd name="T1" fmla="*/ 0 h 19"/>
                <a:gd name="T2" fmla="*/ 0 w 2"/>
                <a:gd name="T3" fmla="*/ 9 h 19"/>
                <a:gd name="T4" fmla="*/ 1 w 2"/>
                <a:gd name="T5" fmla="*/ 19 h 19"/>
                <a:gd name="T6" fmla="*/ 0 60000 65536"/>
                <a:gd name="T7" fmla="*/ 0 60000 65536"/>
                <a:gd name="T8" fmla="*/ 0 60000 65536"/>
              </a:gdLst>
              <a:ahLst/>
              <a:cxnLst>
                <a:cxn ang="T6">
                  <a:pos x="T0" y="T1"/>
                </a:cxn>
                <a:cxn ang="T7">
                  <a:pos x="T2" y="T3"/>
                </a:cxn>
                <a:cxn ang="T8">
                  <a:pos x="T4" y="T5"/>
                </a:cxn>
              </a:cxnLst>
              <a:rect l="0" t="0" r="r" b="b"/>
              <a:pathLst>
                <a:path w="2" h="19">
                  <a:moveTo>
                    <a:pt x="2" y="0"/>
                  </a:moveTo>
                  <a:lnTo>
                    <a:pt x="0" y="9"/>
                  </a:lnTo>
                  <a:lnTo>
                    <a:pt x="1"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36" name="Line 1765"/>
            <p:cNvSpPr>
              <a:spLocks noChangeShapeType="1"/>
            </p:cNvSpPr>
            <p:nvPr/>
          </p:nvSpPr>
          <p:spPr bwMode="auto">
            <a:xfrm>
              <a:off x="4" y="5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37" name="Line 1766"/>
            <p:cNvSpPr>
              <a:spLocks noChangeShapeType="1"/>
            </p:cNvSpPr>
            <p:nvPr/>
          </p:nvSpPr>
          <p:spPr bwMode="auto">
            <a:xfrm>
              <a:off x="111" y="73"/>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38" name="Line 1767"/>
            <p:cNvSpPr>
              <a:spLocks noChangeShapeType="1"/>
            </p:cNvSpPr>
            <p:nvPr/>
          </p:nvSpPr>
          <p:spPr bwMode="auto">
            <a:xfrm>
              <a:off x="90" y="82"/>
              <a:ext cx="14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39" name="Line 1768"/>
            <p:cNvSpPr>
              <a:spLocks noChangeShapeType="1"/>
            </p:cNvSpPr>
            <p:nvPr/>
          </p:nvSpPr>
          <p:spPr bwMode="auto">
            <a:xfrm>
              <a:off x="94" y="92"/>
              <a:ext cx="1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40" name="Freeform 1769"/>
            <p:cNvSpPr>
              <a:spLocks/>
            </p:cNvSpPr>
            <p:nvPr/>
          </p:nvSpPr>
          <p:spPr bwMode="auto">
            <a:xfrm>
              <a:off x="82" y="87"/>
              <a:ext cx="8" cy="2"/>
            </a:xfrm>
            <a:custGeom>
              <a:avLst/>
              <a:gdLst>
                <a:gd name="T0" fmla="*/ 8 w 8"/>
                <a:gd name="T1" fmla="*/ 0 h 2"/>
                <a:gd name="T2" fmla="*/ 4 w 8"/>
                <a:gd name="T3" fmla="*/ 0 h 2"/>
                <a:gd name="T4" fmla="*/ 0 w 8"/>
                <a:gd name="T5" fmla="*/ 2 h 2"/>
                <a:gd name="T6" fmla="*/ 0 60000 65536"/>
                <a:gd name="T7" fmla="*/ 0 60000 65536"/>
                <a:gd name="T8" fmla="*/ 0 60000 65536"/>
              </a:gdLst>
              <a:ahLst/>
              <a:cxnLst>
                <a:cxn ang="T6">
                  <a:pos x="T0" y="T1"/>
                </a:cxn>
                <a:cxn ang="T7">
                  <a:pos x="T2" y="T3"/>
                </a:cxn>
                <a:cxn ang="T8">
                  <a:pos x="T4" y="T5"/>
                </a:cxn>
              </a:cxnLst>
              <a:rect l="0" t="0" r="r" b="b"/>
              <a:pathLst>
                <a:path w="8" h="2">
                  <a:moveTo>
                    <a:pt x="8" y="0"/>
                  </a:moveTo>
                  <a:lnTo>
                    <a:pt x="4"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41" name="Freeform 1770"/>
            <p:cNvSpPr>
              <a:spLocks/>
            </p:cNvSpPr>
            <p:nvPr/>
          </p:nvSpPr>
          <p:spPr bwMode="auto">
            <a:xfrm>
              <a:off x="88" y="89"/>
              <a:ext cx="7" cy="2"/>
            </a:xfrm>
            <a:custGeom>
              <a:avLst/>
              <a:gdLst>
                <a:gd name="T0" fmla="*/ 0 w 7"/>
                <a:gd name="T1" fmla="*/ 0 h 2"/>
                <a:gd name="T2" fmla="*/ 3 w 7"/>
                <a:gd name="T3" fmla="*/ 2 h 2"/>
                <a:gd name="T4" fmla="*/ 7 w 7"/>
                <a:gd name="T5" fmla="*/ 2 h 2"/>
                <a:gd name="T6" fmla="*/ 0 60000 65536"/>
                <a:gd name="T7" fmla="*/ 0 60000 65536"/>
                <a:gd name="T8" fmla="*/ 0 60000 65536"/>
              </a:gdLst>
              <a:ahLst/>
              <a:cxnLst>
                <a:cxn ang="T6">
                  <a:pos x="T0" y="T1"/>
                </a:cxn>
                <a:cxn ang="T7">
                  <a:pos x="T2" y="T3"/>
                </a:cxn>
                <a:cxn ang="T8">
                  <a:pos x="T4" y="T5"/>
                </a:cxn>
              </a:cxnLst>
              <a:rect l="0" t="0" r="r" b="b"/>
              <a:pathLst>
                <a:path w="7" h="2">
                  <a:moveTo>
                    <a:pt x="0" y="0"/>
                  </a:moveTo>
                  <a:lnTo>
                    <a:pt x="3" y="2"/>
                  </a:lnTo>
                  <a:lnTo>
                    <a:pt x="7"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42" name="Freeform 1771"/>
            <p:cNvSpPr>
              <a:spLocks/>
            </p:cNvSpPr>
            <p:nvPr/>
          </p:nvSpPr>
          <p:spPr bwMode="auto">
            <a:xfrm>
              <a:off x="207" y="91"/>
              <a:ext cx="6" cy="1"/>
            </a:xfrm>
            <a:custGeom>
              <a:avLst/>
              <a:gdLst>
                <a:gd name="T0" fmla="*/ 0 w 6"/>
                <a:gd name="T1" fmla="*/ 0 h 1"/>
                <a:gd name="T2" fmla="*/ 2 w 6"/>
                <a:gd name="T3" fmla="*/ 1 h 1"/>
                <a:gd name="T4" fmla="*/ 4 w 6"/>
                <a:gd name="T5" fmla="*/ 1 h 1"/>
                <a:gd name="T6" fmla="*/ 6 w 6"/>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0" y="0"/>
                  </a:moveTo>
                  <a:lnTo>
                    <a:pt x="2" y="1"/>
                  </a:lnTo>
                  <a:lnTo>
                    <a:pt x="4" y="1"/>
                  </a:lnTo>
                  <a:lnTo>
                    <a:pt x="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43" name="Freeform 1772"/>
            <p:cNvSpPr>
              <a:spLocks/>
            </p:cNvSpPr>
            <p:nvPr/>
          </p:nvSpPr>
          <p:spPr bwMode="auto">
            <a:xfrm>
              <a:off x="213" y="91"/>
              <a:ext cx="11" cy="1"/>
            </a:xfrm>
            <a:custGeom>
              <a:avLst/>
              <a:gdLst>
                <a:gd name="T0" fmla="*/ 0 w 11"/>
                <a:gd name="T1" fmla="*/ 0 h 1"/>
                <a:gd name="T2" fmla="*/ 3 w 11"/>
                <a:gd name="T3" fmla="*/ 1 h 1"/>
                <a:gd name="T4" fmla="*/ 7 w 11"/>
                <a:gd name="T5" fmla="*/ 1 h 1"/>
                <a:gd name="T6" fmla="*/ 11 w 1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0" y="0"/>
                  </a:moveTo>
                  <a:lnTo>
                    <a:pt x="3" y="1"/>
                  </a:lnTo>
                  <a:lnTo>
                    <a:pt x="7" y="1"/>
                  </a:lnTo>
                  <a:lnTo>
                    <a:pt x="1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44" name="Freeform 1773"/>
            <p:cNvSpPr>
              <a:spLocks/>
            </p:cNvSpPr>
            <p:nvPr/>
          </p:nvSpPr>
          <p:spPr bwMode="auto">
            <a:xfrm>
              <a:off x="224" y="91"/>
              <a:ext cx="6" cy="1"/>
            </a:xfrm>
            <a:custGeom>
              <a:avLst/>
              <a:gdLst>
                <a:gd name="T0" fmla="*/ 0 w 6"/>
                <a:gd name="T1" fmla="*/ 0 h 1"/>
                <a:gd name="T2" fmla="*/ 3 w 6"/>
                <a:gd name="T3" fmla="*/ 1 h 1"/>
                <a:gd name="T4" fmla="*/ 6 w 6"/>
                <a:gd name="T5" fmla="*/ 1 h 1"/>
                <a:gd name="T6" fmla="*/ 0 60000 65536"/>
                <a:gd name="T7" fmla="*/ 0 60000 65536"/>
                <a:gd name="T8" fmla="*/ 0 60000 65536"/>
              </a:gdLst>
              <a:ahLst/>
              <a:cxnLst>
                <a:cxn ang="T6">
                  <a:pos x="T0" y="T1"/>
                </a:cxn>
                <a:cxn ang="T7">
                  <a:pos x="T2" y="T3"/>
                </a:cxn>
                <a:cxn ang="T8">
                  <a:pos x="T4" y="T5"/>
                </a:cxn>
              </a:cxnLst>
              <a:rect l="0" t="0" r="r" b="b"/>
              <a:pathLst>
                <a:path w="6" h="1">
                  <a:moveTo>
                    <a:pt x="0" y="0"/>
                  </a:moveTo>
                  <a:lnTo>
                    <a:pt x="3" y="1"/>
                  </a:lnTo>
                  <a:lnTo>
                    <a:pt x="6"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45" name="Line 1774"/>
            <p:cNvSpPr>
              <a:spLocks noChangeShapeType="1"/>
            </p:cNvSpPr>
            <p:nvPr/>
          </p:nvSpPr>
          <p:spPr bwMode="auto">
            <a:xfrm flipV="1">
              <a:off x="230" y="91"/>
              <a:ext cx="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46" name="Freeform 1775"/>
            <p:cNvSpPr>
              <a:spLocks/>
            </p:cNvSpPr>
            <p:nvPr/>
          </p:nvSpPr>
          <p:spPr bwMode="auto">
            <a:xfrm>
              <a:off x="240" y="43"/>
              <a:ext cx="8" cy="2"/>
            </a:xfrm>
            <a:custGeom>
              <a:avLst/>
              <a:gdLst>
                <a:gd name="T0" fmla="*/ 8 w 8"/>
                <a:gd name="T1" fmla="*/ 2 h 2"/>
                <a:gd name="T2" fmla="*/ 5 w 8"/>
                <a:gd name="T3" fmla="*/ 0 h 2"/>
                <a:gd name="T4" fmla="*/ 2 w 8"/>
                <a:gd name="T5" fmla="*/ 1 h 2"/>
                <a:gd name="T6" fmla="*/ 0 w 8"/>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
                  <a:moveTo>
                    <a:pt x="8" y="2"/>
                  </a:moveTo>
                  <a:lnTo>
                    <a:pt x="5" y="0"/>
                  </a:lnTo>
                  <a:lnTo>
                    <a:pt x="2" y="1"/>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47" name="Freeform 1776"/>
            <p:cNvSpPr>
              <a:spLocks/>
            </p:cNvSpPr>
            <p:nvPr/>
          </p:nvSpPr>
          <p:spPr bwMode="auto">
            <a:xfrm>
              <a:off x="240" y="48"/>
              <a:ext cx="8" cy="1"/>
            </a:xfrm>
            <a:custGeom>
              <a:avLst/>
              <a:gdLst>
                <a:gd name="T0" fmla="*/ 0 w 8"/>
                <a:gd name="T1" fmla="*/ 0 h 1"/>
                <a:gd name="T2" fmla="*/ 3 w 8"/>
                <a:gd name="T3" fmla="*/ 1 h 1"/>
                <a:gd name="T4" fmla="*/ 6 w 8"/>
                <a:gd name="T5" fmla="*/ 1 h 1"/>
                <a:gd name="T6" fmla="*/ 8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3" y="1"/>
                  </a:lnTo>
                  <a:lnTo>
                    <a:pt x="6" y="1"/>
                  </a:lnTo>
                  <a:lnTo>
                    <a:pt x="8"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48" name="Freeform 1777"/>
            <p:cNvSpPr>
              <a:spLocks/>
            </p:cNvSpPr>
            <p:nvPr/>
          </p:nvSpPr>
          <p:spPr bwMode="auto">
            <a:xfrm>
              <a:off x="249" y="44"/>
              <a:ext cx="3" cy="4"/>
            </a:xfrm>
            <a:custGeom>
              <a:avLst/>
              <a:gdLst>
                <a:gd name="T0" fmla="*/ 0 w 3"/>
                <a:gd name="T1" fmla="*/ 3 h 4"/>
                <a:gd name="T2" fmla="*/ 2 w 3"/>
                <a:gd name="T3" fmla="*/ 4 h 4"/>
                <a:gd name="T4" fmla="*/ 2 w 3"/>
                <a:gd name="T5" fmla="*/ 3 h 4"/>
                <a:gd name="T6" fmla="*/ 3 w 3"/>
                <a:gd name="T7" fmla="*/ 2 h 4"/>
                <a:gd name="T8" fmla="*/ 2 w 3"/>
                <a:gd name="T9" fmla="*/ 1 h 4"/>
                <a:gd name="T10" fmla="*/ 1 w 3"/>
                <a:gd name="T11" fmla="*/ 0 h 4"/>
                <a:gd name="T12" fmla="*/ 0 w 3"/>
                <a:gd name="T13" fmla="*/ 1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4">
                  <a:moveTo>
                    <a:pt x="0" y="3"/>
                  </a:moveTo>
                  <a:lnTo>
                    <a:pt x="2" y="4"/>
                  </a:lnTo>
                  <a:lnTo>
                    <a:pt x="2" y="3"/>
                  </a:lnTo>
                  <a:lnTo>
                    <a:pt x="3" y="2"/>
                  </a:lnTo>
                  <a:lnTo>
                    <a:pt x="2" y="1"/>
                  </a:lnTo>
                  <a:lnTo>
                    <a:pt x="1"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49" name="Freeform 1778"/>
            <p:cNvSpPr>
              <a:spLocks/>
            </p:cNvSpPr>
            <p:nvPr/>
          </p:nvSpPr>
          <p:spPr bwMode="auto">
            <a:xfrm>
              <a:off x="251" y="47"/>
              <a:ext cx="5" cy="6"/>
            </a:xfrm>
            <a:custGeom>
              <a:avLst/>
              <a:gdLst>
                <a:gd name="T0" fmla="*/ 0 w 5"/>
                <a:gd name="T1" fmla="*/ 6 h 6"/>
                <a:gd name="T2" fmla="*/ 2 w 5"/>
                <a:gd name="T3" fmla="*/ 5 h 6"/>
                <a:gd name="T4" fmla="*/ 4 w 5"/>
                <a:gd name="T5" fmla="*/ 3 h 6"/>
                <a:gd name="T6" fmla="*/ 5 w 5"/>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0" y="6"/>
                  </a:moveTo>
                  <a:lnTo>
                    <a:pt x="2" y="5"/>
                  </a:lnTo>
                  <a:lnTo>
                    <a:pt x="4" y="3"/>
                  </a:lnTo>
                  <a:lnTo>
                    <a:pt x="5"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50" name="Freeform 1779"/>
            <p:cNvSpPr>
              <a:spLocks/>
            </p:cNvSpPr>
            <p:nvPr/>
          </p:nvSpPr>
          <p:spPr bwMode="auto">
            <a:xfrm>
              <a:off x="44" y="66"/>
              <a:ext cx="30" cy="32"/>
            </a:xfrm>
            <a:custGeom>
              <a:avLst/>
              <a:gdLst>
                <a:gd name="T0" fmla="*/ 30 w 30"/>
                <a:gd name="T1" fmla="*/ 16 h 32"/>
                <a:gd name="T2" fmla="*/ 29 w 30"/>
                <a:gd name="T3" fmla="*/ 11 h 32"/>
                <a:gd name="T4" fmla="*/ 27 w 30"/>
                <a:gd name="T5" fmla="*/ 7 h 32"/>
                <a:gd name="T6" fmla="*/ 24 w 30"/>
                <a:gd name="T7" fmla="*/ 3 h 32"/>
                <a:gd name="T8" fmla="*/ 19 w 30"/>
                <a:gd name="T9" fmla="*/ 1 h 32"/>
                <a:gd name="T10" fmla="*/ 15 w 30"/>
                <a:gd name="T11" fmla="*/ 0 h 32"/>
                <a:gd name="T12" fmla="*/ 10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0 w 30"/>
                <a:gd name="T29" fmla="*/ 31 h 32"/>
                <a:gd name="T30" fmla="*/ 15 w 30"/>
                <a:gd name="T31" fmla="*/ 32 h 32"/>
                <a:gd name="T32" fmla="*/ 19 w 30"/>
                <a:gd name="T33" fmla="*/ 31 h 32"/>
                <a:gd name="T34" fmla="*/ 24 w 30"/>
                <a:gd name="T35" fmla="*/ 29 h 32"/>
                <a:gd name="T36" fmla="*/ 27 w 30"/>
                <a:gd name="T37" fmla="*/ 25 h 32"/>
                <a:gd name="T38" fmla="*/ 29 w 30"/>
                <a:gd name="T39" fmla="*/ 21 h 32"/>
                <a:gd name="T40" fmla="*/ 30 w 30"/>
                <a:gd name="T41" fmla="*/ 1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32">
                  <a:moveTo>
                    <a:pt x="30" y="16"/>
                  </a:moveTo>
                  <a:lnTo>
                    <a:pt x="29" y="11"/>
                  </a:lnTo>
                  <a:lnTo>
                    <a:pt x="27" y="7"/>
                  </a:lnTo>
                  <a:lnTo>
                    <a:pt x="24" y="3"/>
                  </a:lnTo>
                  <a:lnTo>
                    <a:pt x="19" y="1"/>
                  </a:lnTo>
                  <a:lnTo>
                    <a:pt x="15" y="0"/>
                  </a:lnTo>
                  <a:lnTo>
                    <a:pt x="10" y="1"/>
                  </a:lnTo>
                  <a:lnTo>
                    <a:pt x="6" y="3"/>
                  </a:lnTo>
                  <a:lnTo>
                    <a:pt x="3" y="7"/>
                  </a:lnTo>
                  <a:lnTo>
                    <a:pt x="1" y="11"/>
                  </a:lnTo>
                  <a:lnTo>
                    <a:pt x="0" y="16"/>
                  </a:lnTo>
                  <a:lnTo>
                    <a:pt x="1" y="21"/>
                  </a:lnTo>
                  <a:lnTo>
                    <a:pt x="3" y="25"/>
                  </a:lnTo>
                  <a:lnTo>
                    <a:pt x="6" y="29"/>
                  </a:lnTo>
                  <a:lnTo>
                    <a:pt x="10" y="31"/>
                  </a:lnTo>
                  <a:lnTo>
                    <a:pt x="15" y="32"/>
                  </a:lnTo>
                  <a:lnTo>
                    <a:pt x="19" y="31"/>
                  </a:lnTo>
                  <a:lnTo>
                    <a:pt x="24" y="29"/>
                  </a:lnTo>
                  <a:lnTo>
                    <a:pt x="27" y="25"/>
                  </a:lnTo>
                  <a:lnTo>
                    <a:pt x="29" y="21"/>
                  </a:lnTo>
                  <a:lnTo>
                    <a:pt x="30" y="16"/>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51" name="Freeform 1780"/>
            <p:cNvSpPr>
              <a:spLocks/>
            </p:cNvSpPr>
            <p:nvPr/>
          </p:nvSpPr>
          <p:spPr bwMode="auto">
            <a:xfrm>
              <a:off x="49" y="71"/>
              <a:ext cx="20" cy="22"/>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52" name="Freeform 1781"/>
            <p:cNvSpPr>
              <a:spLocks/>
            </p:cNvSpPr>
            <p:nvPr/>
          </p:nvSpPr>
          <p:spPr bwMode="auto">
            <a:xfrm>
              <a:off x="249" y="66"/>
              <a:ext cx="30" cy="32"/>
            </a:xfrm>
            <a:custGeom>
              <a:avLst/>
              <a:gdLst>
                <a:gd name="T0" fmla="*/ 30 w 30"/>
                <a:gd name="T1" fmla="*/ 16 h 32"/>
                <a:gd name="T2" fmla="*/ 29 w 30"/>
                <a:gd name="T3" fmla="*/ 11 h 32"/>
                <a:gd name="T4" fmla="*/ 27 w 30"/>
                <a:gd name="T5" fmla="*/ 7 h 32"/>
                <a:gd name="T6" fmla="*/ 24 w 30"/>
                <a:gd name="T7" fmla="*/ 3 h 32"/>
                <a:gd name="T8" fmla="*/ 20 w 30"/>
                <a:gd name="T9" fmla="*/ 1 h 32"/>
                <a:gd name="T10" fmla="*/ 15 w 30"/>
                <a:gd name="T11" fmla="*/ 0 h 32"/>
                <a:gd name="T12" fmla="*/ 11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1 w 30"/>
                <a:gd name="T29" fmla="*/ 31 h 32"/>
                <a:gd name="T30" fmla="*/ 15 w 30"/>
                <a:gd name="T31" fmla="*/ 32 h 32"/>
                <a:gd name="T32" fmla="*/ 20 w 30"/>
                <a:gd name="T33" fmla="*/ 31 h 32"/>
                <a:gd name="T34" fmla="*/ 24 w 30"/>
                <a:gd name="T35" fmla="*/ 29 h 32"/>
                <a:gd name="T36" fmla="*/ 27 w 30"/>
                <a:gd name="T37" fmla="*/ 25 h 32"/>
                <a:gd name="T38" fmla="*/ 29 w 30"/>
                <a:gd name="T39" fmla="*/ 21 h 32"/>
                <a:gd name="T40" fmla="*/ 30 w 30"/>
                <a:gd name="T41" fmla="*/ 1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32">
                  <a:moveTo>
                    <a:pt x="30" y="16"/>
                  </a:moveTo>
                  <a:lnTo>
                    <a:pt x="29" y="11"/>
                  </a:lnTo>
                  <a:lnTo>
                    <a:pt x="27" y="7"/>
                  </a:lnTo>
                  <a:lnTo>
                    <a:pt x="24" y="3"/>
                  </a:lnTo>
                  <a:lnTo>
                    <a:pt x="20" y="1"/>
                  </a:lnTo>
                  <a:lnTo>
                    <a:pt x="15" y="0"/>
                  </a:lnTo>
                  <a:lnTo>
                    <a:pt x="11" y="1"/>
                  </a:lnTo>
                  <a:lnTo>
                    <a:pt x="6" y="3"/>
                  </a:lnTo>
                  <a:lnTo>
                    <a:pt x="3" y="7"/>
                  </a:lnTo>
                  <a:lnTo>
                    <a:pt x="1" y="11"/>
                  </a:lnTo>
                  <a:lnTo>
                    <a:pt x="0" y="16"/>
                  </a:lnTo>
                  <a:lnTo>
                    <a:pt x="1" y="21"/>
                  </a:lnTo>
                  <a:lnTo>
                    <a:pt x="3" y="25"/>
                  </a:lnTo>
                  <a:lnTo>
                    <a:pt x="6" y="29"/>
                  </a:lnTo>
                  <a:lnTo>
                    <a:pt x="11" y="31"/>
                  </a:lnTo>
                  <a:lnTo>
                    <a:pt x="15" y="32"/>
                  </a:lnTo>
                  <a:lnTo>
                    <a:pt x="20" y="31"/>
                  </a:lnTo>
                  <a:lnTo>
                    <a:pt x="24" y="29"/>
                  </a:lnTo>
                  <a:lnTo>
                    <a:pt x="27" y="25"/>
                  </a:lnTo>
                  <a:lnTo>
                    <a:pt x="29" y="21"/>
                  </a:lnTo>
                  <a:lnTo>
                    <a:pt x="30" y="16"/>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53" name="Freeform 1782"/>
            <p:cNvSpPr>
              <a:spLocks/>
            </p:cNvSpPr>
            <p:nvPr/>
          </p:nvSpPr>
          <p:spPr bwMode="auto">
            <a:xfrm>
              <a:off x="254" y="71"/>
              <a:ext cx="20" cy="22"/>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54" name="Line 1783"/>
            <p:cNvSpPr>
              <a:spLocks noChangeShapeType="1"/>
            </p:cNvSpPr>
            <p:nvPr/>
          </p:nvSpPr>
          <p:spPr bwMode="auto">
            <a:xfrm flipV="1">
              <a:off x="291" y="87"/>
              <a:ext cx="3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55" name="Line 1784"/>
            <p:cNvSpPr>
              <a:spLocks noChangeShapeType="1"/>
            </p:cNvSpPr>
            <p:nvPr/>
          </p:nvSpPr>
          <p:spPr bwMode="auto">
            <a:xfrm>
              <a:off x="286" y="89"/>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56" name="Freeform 1785"/>
            <p:cNvSpPr>
              <a:spLocks/>
            </p:cNvSpPr>
            <p:nvPr/>
          </p:nvSpPr>
          <p:spPr bwMode="auto">
            <a:xfrm>
              <a:off x="321" y="83"/>
              <a:ext cx="6" cy="4"/>
            </a:xfrm>
            <a:custGeom>
              <a:avLst/>
              <a:gdLst>
                <a:gd name="T0" fmla="*/ 0 w 6"/>
                <a:gd name="T1" fmla="*/ 4 h 4"/>
                <a:gd name="T2" fmla="*/ 4 w 6"/>
                <a:gd name="T3" fmla="*/ 2 h 4"/>
                <a:gd name="T4" fmla="*/ 6 w 6"/>
                <a:gd name="T5" fmla="*/ 0 h 4"/>
                <a:gd name="T6" fmla="*/ 0 60000 65536"/>
                <a:gd name="T7" fmla="*/ 0 60000 65536"/>
                <a:gd name="T8" fmla="*/ 0 60000 65536"/>
              </a:gdLst>
              <a:ahLst/>
              <a:cxnLst>
                <a:cxn ang="T6">
                  <a:pos x="T0" y="T1"/>
                </a:cxn>
                <a:cxn ang="T7">
                  <a:pos x="T2" y="T3"/>
                </a:cxn>
                <a:cxn ang="T8">
                  <a:pos x="T4" y="T5"/>
                </a:cxn>
              </a:cxnLst>
              <a:rect l="0" t="0" r="r" b="b"/>
              <a:pathLst>
                <a:path w="6" h="4">
                  <a:moveTo>
                    <a:pt x="0" y="4"/>
                  </a:moveTo>
                  <a:lnTo>
                    <a:pt x="4" y="2"/>
                  </a:lnTo>
                  <a:lnTo>
                    <a:pt x="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57" name="Freeform 1786"/>
            <p:cNvSpPr>
              <a:spLocks/>
            </p:cNvSpPr>
            <p:nvPr/>
          </p:nvSpPr>
          <p:spPr bwMode="auto">
            <a:xfrm>
              <a:off x="272" y="60"/>
              <a:ext cx="16" cy="10"/>
            </a:xfrm>
            <a:custGeom>
              <a:avLst/>
              <a:gdLst>
                <a:gd name="T0" fmla="*/ 16 w 16"/>
                <a:gd name="T1" fmla="*/ 10 h 10"/>
                <a:gd name="T2" fmla="*/ 13 w 16"/>
                <a:gd name="T3" fmla="*/ 6 h 10"/>
                <a:gd name="T4" fmla="*/ 9 w 16"/>
                <a:gd name="T5" fmla="*/ 3 h 10"/>
                <a:gd name="T6" fmla="*/ 5 w 16"/>
                <a:gd name="T7" fmla="*/ 1 h 10"/>
                <a:gd name="T8" fmla="*/ 0 w 16"/>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0">
                  <a:moveTo>
                    <a:pt x="16" y="10"/>
                  </a:moveTo>
                  <a:lnTo>
                    <a:pt x="13" y="6"/>
                  </a:lnTo>
                  <a:lnTo>
                    <a:pt x="9" y="3"/>
                  </a:lnTo>
                  <a:lnTo>
                    <a:pt x="5"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58" name="Freeform 1787"/>
            <p:cNvSpPr>
              <a:spLocks/>
            </p:cNvSpPr>
            <p:nvPr/>
          </p:nvSpPr>
          <p:spPr bwMode="auto">
            <a:xfrm>
              <a:off x="254" y="59"/>
              <a:ext cx="18" cy="1"/>
            </a:xfrm>
            <a:custGeom>
              <a:avLst/>
              <a:gdLst>
                <a:gd name="T0" fmla="*/ 18 w 18"/>
                <a:gd name="T1" fmla="*/ 1 h 1"/>
                <a:gd name="T2" fmla="*/ 9 w 18"/>
                <a:gd name="T3" fmla="*/ 0 h 1"/>
                <a:gd name="T4" fmla="*/ 0 w 18"/>
                <a:gd name="T5" fmla="*/ 1 h 1"/>
                <a:gd name="T6" fmla="*/ 0 60000 65536"/>
                <a:gd name="T7" fmla="*/ 0 60000 65536"/>
                <a:gd name="T8" fmla="*/ 0 60000 65536"/>
              </a:gdLst>
              <a:ahLst/>
              <a:cxnLst>
                <a:cxn ang="T6">
                  <a:pos x="T0" y="T1"/>
                </a:cxn>
                <a:cxn ang="T7">
                  <a:pos x="T2" y="T3"/>
                </a:cxn>
                <a:cxn ang="T8">
                  <a:pos x="T4" y="T5"/>
                </a:cxn>
              </a:cxnLst>
              <a:rect l="0" t="0" r="r" b="b"/>
              <a:pathLst>
                <a:path w="18" h="1">
                  <a:moveTo>
                    <a:pt x="18" y="1"/>
                  </a:moveTo>
                  <a:lnTo>
                    <a:pt x="9"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59" name="Freeform 1788"/>
            <p:cNvSpPr>
              <a:spLocks/>
            </p:cNvSpPr>
            <p:nvPr/>
          </p:nvSpPr>
          <p:spPr bwMode="auto">
            <a:xfrm>
              <a:off x="33" y="84"/>
              <a:ext cx="3" cy="4"/>
            </a:xfrm>
            <a:custGeom>
              <a:avLst/>
              <a:gdLst>
                <a:gd name="T0" fmla="*/ 0 w 3"/>
                <a:gd name="T1" fmla="*/ 0 h 4"/>
                <a:gd name="T2" fmla="*/ 0 w 3"/>
                <a:gd name="T3" fmla="*/ 2 h 4"/>
                <a:gd name="T4" fmla="*/ 1 w 3"/>
                <a:gd name="T5" fmla="*/ 4 h 4"/>
                <a:gd name="T6" fmla="*/ 3 w 3"/>
                <a:gd name="T7" fmla="*/ 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4">
                  <a:moveTo>
                    <a:pt x="0" y="0"/>
                  </a:moveTo>
                  <a:lnTo>
                    <a:pt x="0" y="2"/>
                  </a:lnTo>
                  <a:lnTo>
                    <a:pt x="1" y="4"/>
                  </a:lnTo>
                  <a:lnTo>
                    <a:pt x="3"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60" name="Line 1789"/>
            <p:cNvSpPr>
              <a:spLocks noChangeShapeType="1"/>
            </p:cNvSpPr>
            <p:nvPr/>
          </p:nvSpPr>
          <p:spPr bwMode="auto">
            <a:xfrm>
              <a:off x="82" y="68"/>
              <a:ext cx="16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61" name="Line 1790"/>
            <p:cNvSpPr>
              <a:spLocks noChangeShapeType="1"/>
            </p:cNvSpPr>
            <p:nvPr/>
          </p:nvSpPr>
          <p:spPr bwMode="auto">
            <a:xfrm>
              <a:off x="84" y="70"/>
              <a:ext cx="15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62" name="Line 1791"/>
            <p:cNvSpPr>
              <a:spLocks noChangeShapeType="1"/>
            </p:cNvSpPr>
            <p:nvPr/>
          </p:nvSpPr>
          <p:spPr bwMode="auto">
            <a:xfrm>
              <a:off x="85" y="73"/>
              <a:ext cx="1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63" name="Freeform 1792"/>
            <p:cNvSpPr>
              <a:spLocks/>
            </p:cNvSpPr>
            <p:nvPr/>
          </p:nvSpPr>
          <p:spPr bwMode="auto">
            <a:xfrm>
              <a:off x="242" y="59"/>
              <a:ext cx="7" cy="8"/>
            </a:xfrm>
            <a:custGeom>
              <a:avLst/>
              <a:gdLst>
                <a:gd name="T0" fmla="*/ 7 w 7"/>
                <a:gd name="T1" fmla="*/ 0 h 8"/>
                <a:gd name="T2" fmla="*/ 3 w 7"/>
                <a:gd name="T3" fmla="*/ 3 h 8"/>
                <a:gd name="T4" fmla="*/ 0 w 7"/>
                <a:gd name="T5" fmla="*/ 8 h 8"/>
                <a:gd name="T6" fmla="*/ 0 60000 65536"/>
                <a:gd name="T7" fmla="*/ 0 60000 65536"/>
                <a:gd name="T8" fmla="*/ 0 60000 65536"/>
              </a:gdLst>
              <a:ahLst/>
              <a:cxnLst>
                <a:cxn ang="T6">
                  <a:pos x="T0" y="T1"/>
                </a:cxn>
                <a:cxn ang="T7">
                  <a:pos x="T2" y="T3"/>
                </a:cxn>
                <a:cxn ang="T8">
                  <a:pos x="T4" y="T5"/>
                </a:cxn>
              </a:cxnLst>
              <a:rect l="0" t="0" r="r" b="b"/>
              <a:pathLst>
                <a:path w="7" h="8">
                  <a:moveTo>
                    <a:pt x="7" y="0"/>
                  </a:moveTo>
                  <a:lnTo>
                    <a:pt x="3" y="3"/>
                  </a:lnTo>
                  <a:lnTo>
                    <a:pt x="0" y="8"/>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64" name="Line 1793"/>
            <p:cNvSpPr>
              <a:spLocks noChangeShapeType="1"/>
            </p:cNvSpPr>
            <p:nvPr/>
          </p:nvSpPr>
          <p:spPr bwMode="auto">
            <a:xfrm>
              <a:off x="204" y="6"/>
              <a:ext cx="2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65" name="Line 1794"/>
            <p:cNvSpPr>
              <a:spLocks noChangeShapeType="1"/>
            </p:cNvSpPr>
            <p:nvPr/>
          </p:nvSpPr>
          <p:spPr bwMode="auto">
            <a:xfrm flipV="1">
              <a:off x="290" y="68"/>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66" name="Line 1795"/>
            <p:cNvSpPr>
              <a:spLocks noChangeShapeType="1"/>
            </p:cNvSpPr>
            <p:nvPr/>
          </p:nvSpPr>
          <p:spPr bwMode="auto">
            <a:xfrm flipV="1">
              <a:off x="288" y="71"/>
              <a:ext cx="5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67" name="Line 1796"/>
            <p:cNvSpPr>
              <a:spLocks noChangeShapeType="1"/>
            </p:cNvSpPr>
            <p:nvPr/>
          </p:nvSpPr>
          <p:spPr bwMode="auto">
            <a:xfrm flipV="1">
              <a:off x="292" y="76"/>
              <a:ext cx="5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68" name="Line 1797"/>
            <p:cNvSpPr>
              <a:spLocks noChangeShapeType="1"/>
            </p:cNvSpPr>
            <p:nvPr/>
          </p:nvSpPr>
          <p:spPr bwMode="auto">
            <a:xfrm flipV="1">
              <a:off x="296" y="81"/>
              <a:ext cx="38"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69" name="Line 1798"/>
            <p:cNvSpPr>
              <a:spLocks noChangeShapeType="1"/>
            </p:cNvSpPr>
            <p:nvPr/>
          </p:nvSpPr>
          <p:spPr bwMode="auto">
            <a:xfrm flipH="1" flipV="1">
              <a:off x="233" y="7"/>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70" name="Line 1799"/>
            <p:cNvSpPr>
              <a:spLocks noChangeShapeType="1"/>
            </p:cNvSpPr>
            <p:nvPr/>
          </p:nvSpPr>
          <p:spPr bwMode="auto">
            <a:xfrm flipH="1">
              <a:off x="205" y="4"/>
              <a:ext cx="1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71" name="Line 1800"/>
            <p:cNvSpPr>
              <a:spLocks noChangeShapeType="1"/>
            </p:cNvSpPr>
            <p:nvPr/>
          </p:nvSpPr>
          <p:spPr bwMode="auto">
            <a:xfrm flipH="1" flipV="1">
              <a:off x="233" y="9"/>
              <a:ext cx="9"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72" name="Line 1801"/>
            <p:cNvSpPr>
              <a:spLocks noChangeShapeType="1"/>
            </p:cNvSpPr>
            <p:nvPr/>
          </p:nvSpPr>
          <p:spPr bwMode="auto">
            <a:xfrm flipH="1" flipV="1">
              <a:off x="233" y="10"/>
              <a:ext cx="7"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73" name="Line 1802"/>
            <p:cNvSpPr>
              <a:spLocks noChangeShapeType="1"/>
            </p:cNvSpPr>
            <p:nvPr/>
          </p:nvSpPr>
          <p:spPr bwMode="auto">
            <a:xfrm flipH="1" flipV="1">
              <a:off x="204" y="5"/>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74" name="Line 1803"/>
            <p:cNvSpPr>
              <a:spLocks noChangeShapeType="1"/>
            </p:cNvSpPr>
            <p:nvPr/>
          </p:nvSpPr>
          <p:spPr bwMode="auto">
            <a:xfrm flipH="1" flipV="1">
              <a:off x="230" y="9"/>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75" name="Freeform 1804"/>
            <p:cNvSpPr>
              <a:spLocks/>
            </p:cNvSpPr>
            <p:nvPr/>
          </p:nvSpPr>
          <p:spPr bwMode="auto">
            <a:xfrm>
              <a:off x="242" y="15"/>
              <a:ext cx="15" cy="22"/>
            </a:xfrm>
            <a:custGeom>
              <a:avLst/>
              <a:gdLst>
                <a:gd name="T0" fmla="*/ 15 w 15"/>
                <a:gd name="T1" fmla="*/ 22 h 22"/>
                <a:gd name="T2" fmla="*/ 8 w 15"/>
                <a:gd name="T3" fmla="*/ 11 h 22"/>
                <a:gd name="T4" fmla="*/ 0 w 15"/>
                <a:gd name="T5" fmla="*/ 0 h 22"/>
                <a:gd name="T6" fmla="*/ 0 60000 65536"/>
                <a:gd name="T7" fmla="*/ 0 60000 65536"/>
                <a:gd name="T8" fmla="*/ 0 60000 65536"/>
              </a:gdLst>
              <a:ahLst/>
              <a:cxnLst>
                <a:cxn ang="T6">
                  <a:pos x="T0" y="T1"/>
                </a:cxn>
                <a:cxn ang="T7">
                  <a:pos x="T2" y="T3"/>
                </a:cxn>
                <a:cxn ang="T8">
                  <a:pos x="T4" y="T5"/>
                </a:cxn>
              </a:cxnLst>
              <a:rect l="0" t="0" r="r" b="b"/>
              <a:pathLst>
                <a:path w="15" h="22">
                  <a:moveTo>
                    <a:pt x="15" y="22"/>
                  </a:moveTo>
                  <a:lnTo>
                    <a:pt x="8" y="1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76" name="Freeform 1805"/>
            <p:cNvSpPr>
              <a:spLocks/>
            </p:cNvSpPr>
            <p:nvPr/>
          </p:nvSpPr>
          <p:spPr bwMode="auto">
            <a:xfrm>
              <a:off x="256" y="36"/>
              <a:ext cx="2" cy="2"/>
            </a:xfrm>
            <a:custGeom>
              <a:avLst/>
              <a:gdLst>
                <a:gd name="T0" fmla="*/ 0 w 2"/>
                <a:gd name="T1" fmla="*/ 1 h 2"/>
                <a:gd name="T2" fmla="*/ 1 w 2"/>
                <a:gd name="T3" fmla="*/ 2 h 2"/>
                <a:gd name="T4" fmla="*/ 2 w 2"/>
                <a:gd name="T5" fmla="*/ 1 h 2"/>
                <a:gd name="T6" fmla="*/ 2 w 2"/>
                <a:gd name="T7" fmla="*/ 0 h 2"/>
                <a:gd name="T8" fmla="*/ 2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1"/>
                  </a:moveTo>
                  <a:lnTo>
                    <a:pt x="1" y="2"/>
                  </a:lnTo>
                  <a:lnTo>
                    <a:pt x="2"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77" name="Line 1806"/>
            <p:cNvSpPr>
              <a:spLocks noChangeShapeType="1"/>
            </p:cNvSpPr>
            <p:nvPr/>
          </p:nvSpPr>
          <p:spPr bwMode="auto">
            <a:xfrm flipH="1">
              <a:off x="0" y="68"/>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78" name="Line 1807"/>
            <p:cNvSpPr>
              <a:spLocks noChangeShapeType="1"/>
            </p:cNvSpPr>
            <p:nvPr/>
          </p:nvSpPr>
          <p:spPr bwMode="auto">
            <a:xfrm flipV="1">
              <a:off x="0" y="70"/>
              <a:ext cx="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79" name="Line 1808"/>
            <p:cNvSpPr>
              <a:spLocks noChangeShapeType="1"/>
            </p:cNvSpPr>
            <p:nvPr/>
          </p:nvSpPr>
          <p:spPr bwMode="auto">
            <a:xfrm>
              <a:off x="1" y="73"/>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80" name="Freeform 1809"/>
            <p:cNvSpPr>
              <a:spLocks/>
            </p:cNvSpPr>
            <p:nvPr/>
          </p:nvSpPr>
          <p:spPr bwMode="auto">
            <a:xfrm>
              <a:off x="2" y="79"/>
              <a:ext cx="3" cy="1"/>
            </a:xfrm>
            <a:custGeom>
              <a:avLst/>
              <a:gdLst>
                <a:gd name="T0" fmla="*/ 0 w 3"/>
                <a:gd name="T1" fmla="*/ 1 h 1"/>
                <a:gd name="T2" fmla="*/ 2 w 3"/>
                <a:gd name="T3" fmla="*/ 1 h 1"/>
                <a:gd name="T4" fmla="*/ 2 w 3"/>
                <a:gd name="T5" fmla="*/ 0 h 1"/>
                <a:gd name="T6" fmla="*/ 3 w 3"/>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0" y="1"/>
                  </a:moveTo>
                  <a:lnTo>
                    <a:pt x="2" y="1"/>
                  </a:lnTo>
                  <a:lnTo>
                    <a:pt x="2" y="0"/>
                  </a:lnTo>
                  <a:lnTo>
                    <a:pt x="3"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81" name="Line 1810"/>
            <p:cNvSpPr>
              <a:spLocks noChangeShapeType="1"/>
            </p:cNvSpPr>
            <p:nvPr/>
          </p:nvSpPr>
          <p:spPr bwMode="auto">
            <a:xfrm>
              <a:off x="5" y="7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82" name="Line 1811"/>
            <p:cNvSpPr>
              <a:spLocks noChangeShapeType="1"/>
            </p:cNvSpPr>
            <p:nvPr/>
          </p:nvSpPr>
          <p:spPr bwMode="auto">
            <a:xfrm>
              <a:off x="5" y="81"/>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83" name="Line 1812"/>
            <p:cNvSpPr>
              <a:spLocks noChangeShapeType="1"/>
            </p:cNvSpPr>
            <p:nvPr/>
          </p:nvSpPr>
          <p:spPr bwMode="auto">
            <a:xfrm>
              <a:off x="7" y="8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84" name="Line 1813"/>
            <p:cNvSpPr>
              <a:spLocks noChangeShapeType="1"/>
            </p:cNvSpPr>
            <p:nvPr/>
          </p:nvSpPr>
          <p:spPr bwMode="auto">
            <a:xfrm>
              <a:off x="7" y="8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85" name="Line 1814"/>
            <p:cNvSpPr>
              <a:spLocks noChangeShapeType="1"/>
            </p:cNvSpPr>
            <p:nvPr/>
          </p:nvSpPr>
          <p:spPr bwMode="auto">
            <a:xfrm>
              <a:off x="8" y="82"/>
              <a:ext cx="2"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86" name="Line 1815"/>
            <p:cNvSpPr>
              <a:spLocks noChangeShapeType="1"/>
            </p:cNvSpPr>
            <p:nvPr/>
          </p:nvSpPr>
          <p:spPr bwMode="auto">
            <a:xfrm>
              <a:off x="4" y="6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87" name="Line 1816"/>
            <p:cNvSpPr>
              <a:spLocks noChangeShapeType="1"/>
            </p:cNvSpPr>
            <p:nvPr/>
          </p:nvSpPr>
          <p:spPr bwMode="auto">
            <a:xfrm flipH="1" flipV="1">
              <a:off x="3" y="6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88" name="Freeform 1817"/>
            <p:cNvSpPr>
              <a:spLocks/>
            </p:cNvSpPr>
            <p:nvPr/>
          </p:nvSpPr>
          <p:spPr bwMode="auto">
            <a:xfrm>
              <a:off x="13" y="51"/>
              <a:ext cx="2" cy="1"/>
            </a:xfrm>
            <a:custGeom>
              <a:avLst/>
              <a:gdLst>
                <a:gd name="T0" fmla="*/ 2 w 2"/>
                <a:gd name="T1" fmla="*/ 0 h 1"/>
                <a:gd name="T2" fmla="*/ 1 w 2"/>
                <a:gd name="T3" fmla="*/ 0 h 1"/>
                <a:gd name="T4" fmla="*/ 0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0"/>
                  </a:moveTo>
                  <a:lnTo>
                    <a:pt x="1"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89" name="Line 1818"/>
            <p:cNvSpPr>
              <a:spLocks noChangeShapeType="1"/>
            </p:cNvSpPr>
            <p:nvPr/>
          </p:nvSpPr>
          <p:spPr bwMode="auto">
            <a:xfrm flipH="1">
              <a:off x="15" y="51"/>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90" name="Freeform 1819"/>
            <p:cNvSpPr>
              <a:spLocks/>
            </p:cNvSpPr>
            <p:nvPr/>
          </p:nvSpPr>
          <p:spPr bwMode="auto">
            <a:xfrm>
              <a:off x="29" y="52"/>
              <a:ext cx="2" cy="3"/>
            </a:xfrm>
            <a:custGeom>
              <a:avLst/>
              <a:gdLst>
                <a:gd name="T0" fmla="*/ 2 w 2"/>
                <a:gd name="T1" fmla="*/ 3 h 3"/>
                <a:gd name="T2" fmla="*/ 1 w 2"/>
                <a:gd name="T3" fmla="*/ 1 h 3"/>
                <a:gd name="T4" fmla="*/ 0 w 2"/>
                <a:gd name="T5" fmla="*/ 0 h 3"/>
                <a:gd name="T6" fmla="*/ 0 60000 65536"/>
                <a:gd name="T7" fmla="*/ 0 60000 65536"/>
                <a:gd name="T8" fmla="*/ 0 60000 65536"/>
              </a:gdLst>
              <a:ahLst/>
              <a:cxnLst>
                <a:cxn ang="T6">
                  <a:pos x="T0" y="T1"/>
                </a:cxn>
                <a:cxn ang="T7">
                  <a:pos x="T2" y="T3"/>
                </a:cxn>
                <a:cxn ang="T8">
                  <a:pos x="T4" y="T5"/>
                </a:cxn>
              </a:cxnLst>
              <a:rect l="0" t="0" r="r" b="b"/>
              <a:pathLst>
                <a:path w="2" h="3">
                  <a:moveTo>
                    <a:pt x="2" y="3"/>
                  </a:moveTo>
                  <a:lnTo>
                    <a:pt x="1"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91" name="Freeform 1820"/>
            <p:cNvSpPr>
              <a:spLocks/>
            </p:cNvSpPr>
            <p:nvPr/>
          </p:nvSpPr>
          <p:spPr bwMode="auto">
            <a:xfrm>
              <a:off x="28" y="62"/>
              <a:ext cx="2" cy="2"/>
            </a:xfrm>
            <a:custGeom>
              <a:avLst/>
              <a:gdLst>
                <a:gd name="T0" fmla="*/ 0 w 2"/>
                <a:gd name="T1" fmla="*/ 2 h 2"/>
                <a:gd name="T2" fmla="*/ 1 w 2"/>
                <a:gd name="T3" fmla="*/ 1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92" name="Line 1821"/>
            <p:cNvSpPr>
              <a:spLocks noChangeShapeType="1"/>
            </p:cNvSpPr>
            <p:nvPr/>
          </p:nvSpPr>
          <p:spPr bwMode="auto">
            <a:xfrm>
              <a:off x="13" y="64"/>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93" name="Line 1822"/>
            <p:cNvSpPr>
              <a:spLocks noChangeShapeType="1"/>
            </p:cNvSpPr>
            <p:nvPr/>
          </p:nvSpPr>
          <p:spPr bwMode="auto">
            <a:xfrm>
              <a:off x="19" y="64"/>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94" name="Freeform 1823"/>
            <p:cNvSpPr>
              <a:spLocks/>
            </p:cNvSpPr>
            <p:nvPr/>
          </p:nvSpPr>
          <p:spPr bwMode="auto">
            <a:xfrm>
              <a:off x="12" y="62"/>
              <a:ext cx="1" cy="2"/>
            </a:xfrm>
            <a:custGeom>
              <a:avLst/>
              <a:gdLst>
                <a:gd name="T0" fmla="*/ 0 w 1"/>
                <a:gd name="T1" fmla="*/ 0 h 2"/>
                <a:gd name="T2" fmla="*/ 0 w 1"/>
                <a:gd name="T3" fmla="*/ 1 h 2"/>
                <a:gd name="T4" fmla="*/ 1 w 1"/>
                <a:gd name="T5" fmla="*/ 2 h 2"/>
                <a:gd name="T6" fmla="*/ 0 60000 65536"/>
                <a:gd name="T7" fmla="*/ 0 60000 65536"/>
                <a:gd name="T8" fmla="*/ 0 60000 65536"/>
              </a:gdLst>
              <a:ahLst/>
              <a:cxnLst>
                <a:cxn ang="T6">
                  <a:pos x="T0" y="T1"/>
                </a:cxn>
                <a:cxn ang="T7">
                  <a:pos x="T2" y="T3"/>
                </a:cxn>
                <a:cxn ang="T8">
                  <a:pos x="T4" y="T5"/>
                </a:cxn>
              </a:cxnLst>
              <a:rect l="0" t="0" r="r" b="b"/>
              <a:pathLst>
                <a:path w="1" h="2">
                  <a:moveTo>
                    <a:pt x="0" y="0"/>
                  </a:moveTo>
                  <a:lnTo>
                    <a:pt x="0" y="1"/>
                  </a:lnTo>
                  <a:lnTo>
                    <a:pt x="1"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95" name="Line 1824"/>
            <p:cNvSpPr>
              <a:spLocks noChangeShapeType="1"/>
            </p:cNvSpPr>
            <p:nvPr/>
          </p:nvSpPr>
          <p:spPr bwMode="auto">
            <a:xfrm>
              <a:off x="19" y="5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96" name="Line 1825"/>
            <p:cNvSpPr>
              <a:spLocks noChangeShapeType="1"/>
            </p:cNvSpPr>
            <p:nvPr/>
          </p:nvSpPr>
          <p:spPr bwMode="auto">
            <a:xfrm>
              <a:off x="19" y="59"/>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97" name="Line 1826"/>
            <p:cNvSpPr>
              <a:spLocks noChangeShapeType="1"/>
            </p:cNvSpPr>
            <p:nvPr/>
          </p:nvSpPr>
          <p:spPr bwMode="auto">
            <a:xfrm flipV="1">
              <a:off x="19" y="62"/>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98" name="Freeform 1827"/>
            <p:cNvSpPr>
              <a:spLocks/>
            </p:cNvSpPr>
            <p:nvPr/>
          </p:nvSpPr>
          <p:spPr bwMode="auto">
            <a:xfrm>
              <a:off x="15" y="65"/>
              <a:ext cx="2" cy="1"/>
            </a:xfrm>
            <a:custGeom>
              <a:avLst/>
              <a:gdLst>
                <a:gd name="T0" fmla="*/ 0 w 2"/>
                <a:gd name="T1" fmla="*/ 0 h 1"/>
                <a:gd name="T2" fmla="*/ 1 w 2"/>
                <a:gd name="T3" fmla="*/ 0 h 1"/>
                <a:gd name="T4" fmla="*/ 2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0" y="0"/>
                  </a:moveTo>
                  <a:lnTo>
                    <a:pt x="1" y="0"/>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99" name="Freeform 1828"/>
            <p:cNvSpPr>
              <a:spLocks/>
            </p:cNvSpPr>
            <p:nvPr/>
          </p:nvSpPr>
          <p:spPr bwMode="auto">
            <a:xfrm>
              <a:off x="16" y="62"/>
              <a:ext cx="1" cy="3"/>
            </a:xfrm>
            <a:custGeom>
              <a:avLst/>
              <a:gdLst>
                <a:gd name="T0" fmla="*/ 1 w 1"/>
                <a:gd name="T1" fmla="*/ 3 h 3"/>
                <a:gd name="T2" fmla="*/ 1 w 1"/>
                <a:gd name="T3" fmla="*/ 2 h 3"/>
                <a:gd name="T4" fmla="*/ 0 w 1"/>
                <a:gd name="T5" fmla="*/ 0 h 3"/>
                <a:gd name="T6" fmla="*/ 0 60000 65536"/>
                <a:gd name="T7" fmla="*/ 0 60000 65536"/>
                <a:gd name="T8" fmla="*/ 0 60000 65536"/>
              </a:gdLst>
              <a:ahLst/>
              <a:cxnLst>
                <a:cxn ang="T6">
                  <a:pos x="T0" y="T1"/>
                </a:cxn>
                <a:cxn ang="T7">
                  <a:pos x="T2" y="T3"/>
                </a:cxn>
                <a:cxn ang="T8">
                  <a:pos x="T4" y="T5"/>
                </a:cxn>
              </a:cxnLst>
              <a:rect l="0" t="0" r="r" b="b"/>
              <a:pathLst>
                <a:path w="1" h="3">
                  <a:moveTo>
                    <a:pt x="1" y="3"/>
                  </a:moveTo>
                  <a:lnTo>
                    <a:pt x="1" y="2"/>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00" name="Freeform 1829"/>
            <p:cNvSpPr>
              <a:spLocks/>
            </p:cNvSpPr>
            <p:nvPr/>
          </p:nvSpPr>
          <p:spPr bwMode="auto">
            <a:xfrm>
              <a:off x="15" y="61"/>
              <a:ext cx="1" cy="1"/>
            </a:xfrm>
            <a:custGeom>
              <a:avLst/>
              <a:gdLst>
                <a:gd name="T0" fmla="*/ 1 w 1"/>
                <a:gd name="T1" fmla="*/ 1 h 1"/>
                <a:gd name="T2" fmla="*/ 1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1"/>
                  </a:moveTo>
                  <a:lnTo>
                    <a:pt x="1"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01" name="Line 1830"/>
            <p:cNvSpPr>
              <a:spLocks noChangeShapeType="1"/>
            </p:cNvSpPr>
            <p:nvPr/>
          </p:nvSpPr>
          <p:spPr bwMode="auto">
            <a:xfrm flipH="1">
              <a:off x="12" y="61"/>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02" name="Freeform 1831"/>
            <p:cNvSpPr>
              <a:spLocks/>
            </p:cNvSpPr>
            <p:nvPr/>
          </p:nvSpPr>
          <p:spPr bwMode="auto">
            <a:xfrm>
              <a:off x="12" y="61"/>
              <a:ext cx="1" cy="1"/>
            </a:xfrm>
            <a:custGeom>
              <a:avLst/>
              <a:gdLst>
                <a:gd name="T0" fmla="*/ 0 w 1"/>
                <a:gd name="T1" fmla="*/ 0 h 1"/>
                <a:gd name="T2" fmla="*/ 0 w 1"/>
                <a:gd name="T3" fmla="*/ 1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03" name="Line 1832"/>
            <p:cNvSpPr>
              <a:spLocks noChangeShapeType="1"/>
            </p:cNvSpPr>
            <p:nvPr/>
          </p:nvSpPr>
          <p:spPr bwMode="auto">
            <a:xfrm>
              <a:off x="12" y="6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04" name="Freeform 1833"/>
            <p:cNvSpPr>
              <a:spLocks/>
            </p:cNvSpPr>
            <p:nvPr/>
          </p:nvSpPr>
          <p:spPr bwMode="auto">
            <a:xfrm>
              <a:off x="14" y="62"/>
              <a:ext cx="1" cy="1"/>
            </a:xfrm>
            <a:custGeom>
              <a:avLst/>
              <a:gdLst>
                <a:gd name="T0" fmla="*/ 0 w 1"/>
                <a:gd name="T1" fmla="*/ 1 h 1"/>
                <a:gd name="T2" fmla="*/ 0 w 1"/>
                <a:gd name="T3" fmla="*/ 1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05" name="Freeform 1834"/>
            <p:cNvSpPr>
              <a:spLocks/>
            </p:cNvSpPr>
            <p:nvPr/>
          </p:nvSpPr>
          <p:spPr bwMode="auto">
            <a:xfrm>
              <a:off x="14" y="63"/>
              <a:ext cx="1" cy="1"/>
            </a:xfrm>
            <a:custGeom>
              <a:avLst/>
              <a:gdLst>
                <a:gd name="T0" fmla="*/ 0 w 1"/>
                <a:gd name="T1" fmla="*/ 0 h 1"/>
                <a:gd name="T2" fmla="*/ 0 w 1"/>
                <a:gd name="T3" fmla="*/ 0 h 1"/>
                <a:gd name="T4" fmla="*/ 1 w 1"/>
                <a:gd name="T5" fmla="*/ 1 h 1"/>
                <a:gd name="T6" fmla="*/ 1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lnTo>
                    <a:pt x="1"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06" name="Line 1835"/>
            <p:cNvSpPr>
              <a:spLocks noChangeShapeType="1"/>
            </p:cNvSpPr>
            <p:nvPr/>
          </p:nvSpPr>
          <p:spPr bwMode="auto">
            <a:xfrm flipV="1">
              <a:off x="15" y="6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07" name="Line 1836"/>
            <p:cNvSpPr>
              <a:spLocks noChangeShapeType="1"/>
            </p:cNvSpPr>
            <p:nvPr/>
          </p:nvSpPr>
          <p:spPr bwMode="auto">
            <a:xfrm flipH="1">
              <a:off x="18" y="41"/>
              <a:ext cx="52"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08" name="Freeform 1837"/>
            <p:cNvSpPr>
              <a:spLocks/>
            </p:cNvSpPr>
            <p:nvPr/>
          </p:nvSpPr>
          <p:spPr bwMode="auto">
            <a:xfrm>
              <a:off x="11" y="38"/>
              <a:ext cx="66" cy="5"/>
            </a:xfrm>
            <a:custGeom>
              <a:avLst/>
              <a:gdLst>
                <a:gd name="T0" fmla="*/ 66 w 66"/>
                <a:gd name="T1" fmla="*/ 0 h 5"/>
                <a:gd name="T2" fmla="*/ 33 w 66"/>
                <a:gd name="T3" fmla="*/ 2 h 5"/>
                <a:gd name="T4" fmla="*/ 0 w 66"/>
                <a:gd name="T5" fmla="*/ 5 h 5"/>
                <a:gd name="T6" fmla="*/ 0 60000 65536"/>
                <a:gd name="T7" fmla="*/ 0 60000 65536"/>
                <a:gd name="T8" fmla="*/ 0 60000 65536"/>
              </a:gdLst>
              <a:ahLst/>
              <a:cxnLst>
                <a:cxn ang="T6">
                  <a:pos x="T0" y="T1"/>
                </a:cxn>
                <a:cxn ang="T7">
                  <a:pos x="T2" y="T3"/>
                </a:cxn>
                <a:cxn ang="T8">
                  <a:pos x="T4" y="T5"/>
                </a:cxn>
              </a:cxnLst>
              <a:rect l="0" t="0" r="r" b="b"/>
              <a:pathLst>
                <a:path w="66" h="5">
                  <a:moveTo>
                    <a:pt x="66" y="0"/>
                  </a:moveTo>
                  <a:lnTo>
                    <a:pt x="33" y="2"/>
                  </a:lnTo>
                  <a:lnTo>
                    <a:pt x="0" y="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09" name="Line 1838"/>
            <p:cNvSpPr>
              <a:spLocks noChangeShapeType="1"/>
            </p:cNvSpPr>
            <p:nvPr/>
          </p:nvSpPr>
          <p:spPr bwMode="auto">
            <a:xfrm flipH="1">
              <a:off x="20" y="5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10" name="Line 1839"/>
            <p:cNvSpPr>
              <a:spLocks noChangeShapeType="1"/>
            </p:cNvSpPr>
            <p:nvPr/>
          </p:nvSpPr>
          <p:spPr bwMode="auto">
            <a:xfrm flipH="1">
              <a:off x="21" y="4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11" name="Line 1840"/>
            <p:cNvSpPr>
              <a:spLocks noChangeShapeType="1"/>
            </p:cNvSpPr>
            <p:nvPr/>
          </p:nvSpPr>
          <p:spPr bwMode="auto">
            <a:xfrm flipH="1">
              <a:off x="22" y="45"/>
              <a:ext cx="2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12" name="Freeform 1841"/>
            <p:cNvSpPr>
              <a:spLocks/>
            </p:cNvSpPr>
            <p:nvPr/>
          </p:nvSpPr>
          <p:spPr bwMode="auto">
            <a:xfrm>
              <a:off x="23" y="48"/>
              <a:ext cx="1" cy="3"/>
            </a:xfrm>
            <a:custGeom>
              <a:avLst/>
              <a:gdLst>
                <a:gd name="T0" fmla="*/ 1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1"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13" name="Freeform 1842"/>
            <p:cNvSpPr>
              <a:spLocks/>
            </p:cNvSpPr>
            <p:nvPr/>
          </p:nvSpPr>
          <p:spPr bwMode="auto">
            <a:xfrm>
              <a:off x="77" y="59"/>
              <a:ext cx="8" cy="9"/>
            </a:xfrm>
            <a:custGeom>
              <a:avLst/>
              <a:gdLst>
                <a:gd name="T0" fmla="*/ 8 w 8"/>
                <a:gd name="T1" fmla="*/ 9 h 9"/>
                <a:gd name="T2" fmla="*/ 4 w 8"/>
                <a:gd name="T3" fmla="*/ 4 h 9"/>
                <a:gd name="T4" fmla="*/ 0 w 8"/>
                <a:gd name="T5" fmla="*/ 0 h 9"/>
                <a:gd name="T6" fmla="*/ 0 60000 65536"/>
                <a:gd name="T7" fmla="*/ 0 60000 65536"/>
                <a:gd name="T8" fmla="*/ 0 60000 65536"/>
              </a:gdLst>
              <a:ahLst/>
              <a:cxnLst>
                <a:cxn ang="T6">
                  <a:pos x="T0" y="T1"/>
                </a:cxn>
                <a:cxn ang="T7">
                  <a:pos x="T2" y="T3"/>
                </a:cxn>
                <a:cxn ang="T8">
                  <a:pos x="T4" y="T5"/>
                </a:cxn>
              </a:cxnLst>
              <a:rect l="0" t="0" r="r" b="b"/>
              <a:pathLst>
                <a:path w="8" h="9">
                  <a:moveTo>
                    <a:pt x="8" y="9"/>
                  </a:moveTo>
                  <a:lnTo>
                    <a:pt x="4" y="4"/>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14" name="Freeform 1843"/>
            <p:cNvSpPr>
              <a:spLocks/>
            </p:cNvSpPr>
            <p:nvPr/>
          </p:nvSpPr>
          <p:spPr bwMode="auto">
            <a:xfrm>
              <a:off x="44" y="54"/>
              <a:ext cx="33" cy="5"/>
            </a:xfrm>
            <a:custGeom>
              <a:avLst/>
              <a:gdLst>
                <a:gd name="T0" fmla="*/ 33 w 33"/>
                <a:gd name="T1" fmla="*/ 5 h 5"/>
                <a:gd name="T2" fmla="*/ 27 w 33"/>
                <a:gd name="T3" fmla="*/ 2 h 5"/>
                <a:gd name="T4" fmla="*/ 20 w 33"/>
                <a:gd name="T5" fmla="*/ 0 h 5"/>
                <a:gd name="T6" fmla="*/ 13 w 33"/>
                <a:gd name="T7" fmla="*/ 0 h 5"/>
                <a:gd name="T8" fmla="*/ 7 w 33"/>
                <a:gd name="T9" fmla="*/ 1 h 5"/>
                <a:gd name="T10" fmla="*/ 0 w 33"/>
                <a:gd name="T11" fmla="*/ 3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5">
                  <a:moveTo>
                    <a:pt x="33" y="5"/>
                  </a:moveTo>
                  <a:lnTo>
                    <a:pt x="27" y="2"/>
                  </a:lnTo>
                  <a:lnTo>
                    <a:pt x="20" y="0"/>
                  </a:lnTo>
                  <a:lnTo>
                    <a:pt x="13" y="0"/>
                  </a:lnTo>
                  <a:lnTo>
                    <a:pt x="7"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15" name="Freeform 1844"/>
            <p:cNvSpPr>
              <a:spLocks/>
            </p:cNvSpPr>
            <p:nvPr/>
          </p:nvSpPr>
          <p:spPr bwMode="auto">
            <a:xfrm>
              <a:off x="107" y="53"/>
              <a:ext cx="2" cy="15"/>
            </a:xfrm>
            <a:custGeom>
              <a:avLst/>
              <a:gdLst>
                <a:gd name="T0" fmla="*/ 1 w 2"/>
                <a:gd name="T1" fmla="*/ 0 h 15"/>
                <a:gd name="T2" fmla="*/ 0 w 2"/>
                <a:gd name="T3" fmla="*/ 8 h 15"/>
                <a:gd name="T4" fmla="*/ 2 w 2"/>
                <a:gd name="T5" fmla="*/ 15 h 15"/>
                <a:gd name="T6" fmla="*/ 0 60000 65536"/>
                <a:gd name="T7" fmla="*/ 0 60000 65536"/>
                <a:gd name="T8" fmla="*/ 0 60000 65536"/>
              </a:gdLst>
              <a:ahLst/>
              <a:cxnLst>
                <a:cxn ang="T6">
                  <a:pos x="T0" y="T1"/>
                </a:cxn>
                <a:cxn ang="T7">
                  <a:pos x="T2" y="T3"/>
                </a:cxn>
                <a:cxn ang="T8">
                  <a:pos x="T4" y="T5"/>
                </a:cxn>
              </a:cxnLst>
              <a:rect l="0" t="0" r="r" b="b"/>
              <a:pathLst>
                <a:path w="2" h="15">
                  <a:moveTo>
                    <a:pt x="1" y="0"/>
                  </a:moveTo>
                  <a:lnTo>
                    <a:pt x="0" y="8"/>
                  </a:lnTo>
                  <a:lnTo>
                    <a:pt x="2" y="1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16" name="Line 1845"/>
            <p:cNvSpPr>
              <a:spLocks noChangeShapeType="1"/>
            </p:cNvSpPr>
            <p:nvPr/>
          </p:nvSpPr>
          <p:spPr bwMode="auto">
            <a:xfrm>
              <a:off x="109" y="6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17" name="Line 1846"/>
            <p:cNvSpPr>
              <a:spLocks noChangeShapeType="1"/>
            </p:cNvSpPr>
            <p:nvPr/>
          </p:nvSpPr>
          <p:spPr bwMode="auto">
            <a:xfrm flipH="1" flipV="1">
              <a:off x="109" y="70"/>
              <a:ext cx="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18" name="Line 1847"/>
            <p:cNvSpPr>
              <a:spLocks noChangeShapeType="1"/>
            </p:cNvSpPr>
            <p:nvPr/>
          </p:nvSpPr>
          <p:spPr bwMode="auto">
            <a:xfrm flipV="1">
              <a:off x="77" y="37"/>
              <a:ext cx="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19" name="Line 1848"/>
            <p:cNvSpPr>
              <a:spLocks noChangeShapeType="1"/>
            </p:cNvSpPr>
            <p:nvPr/>
          </p:nvSpPr>
          <p:spPr bwMode="auto">
            <a:xfrm flipH="1">
              <a:off x="89" y="37"/>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20" name="Freeform 1849"/>
            <p:cNvSpPr>
              <a:spLocks/>
            </p:cNvSpPr>
            <p:nvPr/>
          </p:nvSpPr>
          <p:spPr bwMode="auto">
            <a:xfrm>
              <a:off x="103" y="34"/>
              <a:ext cx="2" cy="1"/>
            </a:xfrm>
            <a:custGeom>
              <a:avLst/>
              <a:gdLst>
                <a:gd name="T0" fmla="*/ 2 w 2"/>
                <a:gd name="T1" fmla="*/ 0 h 1"/>
                <a:gd name="T2" fmla="*/ 1 w 2"/>
                <a:gd name="T3" fmla="*/ 0 h 1"/>
                <a:gd name="T4" fmla="*/ 0 w 2"/>
                <a:gd name="T5" fmla="*/ 0 h 1"/>
                <a:gd name="T6" fmla="*/ 0 w 2"/>
                <a:gd name="T7" fmla="*/ 1 h 1"/>
                <a:gd name="T8" fmla="*/ 1 w 2"/>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lnTo>
                    <a:pt x="1" y="0"/>
                  </a:lnTo>
                  <a:lnTo>
                    <a:pt x="0" y="0"/>
                  </a:lnTo>
                  <a:lnTo>
                    <a:pt x="0" y="1"/>
                  </a:lnTo>
                  <a:lnTo>
                    <a:pt x="1"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21" name="Line 1850"/>
            <p:cNvSpPr>
              <a:spLocks noChangeShapeType="1"/>
            </p:cNvSpPr>
            <p:nvPr/>
          </p:nvSpPr>
          <p:spPr bwMode="auto">
            <a:xfrm>
              <a:off x="105" y="34"/>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22" name="Line 1851"/>
            <p:cNvSpPr>
              <a:spLocks noChangeShapeType="1"/>
            </p:cNvSpPr>
            <p:nvPr/>
          </p:nvSpPr>
          <p:spPr bwMode="auto">
            <a:xfrm flipH="1" flipV="1">
              <a:off x="104" y="35"/>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23" name="Line 1852"/>
            <p:cNvSpPr>
              <a:spLocks noChangeShapeType="1"/>
            </p:cNvSpPr>
            <p:nvPr/>
          </p:nvSpPr>
          <p:spPr bwMode="auto">
            <a:xfrm flipH="1">
              <a:off x="116" y="9"/>
              <a:ext cx="23"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24" name="Freeform 1853"/>
            <p:cNvSpPr>
              <a:spLocks/>
            </p:cNvSpPr>
            <p:nvPr/>
          </p:nvSpPr>
          <p:spPr bwMode="auto">
            <a:xfrm>
              <a:off x="112" y="34"/>
              <a:ext cx="4" cy="2"/>
            </a:xfrm>
            <a:custGeom>
              <a:avLst/>
              <a:gdLst>
                <a:gd name="T0" fmla="*/ 0 w 4"/>
                <a:gd name="T1" fmla="*/ 2 h 2"/>
                <a:gd name="T2" fmla="*/ 2 w 4"/>
                <a:gd name="T3" fmla="*/ 2 h 2"/>
                <a:gd name="T4" fmla="*/ 4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0" y="2"/>
                  </a:moveTo>
                  <a:lnTo>
                    <a:pt x="2" y="2"/>
                  </a:lnTo>
                  <a:lnTo>
                    <a:pt x="4"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25" name="Freeform 1854"/>
            <p:cNvSpPr>
              <a:spLocks/>
            </p:cNvSpPr>
            <p:nvPr/>
          </p:nvSpPr>
          <p:spPr bwMode="auto">
            <a:xfrm>
              <a:off x="109" y="36"/>
              <a:ext cx="3" cy="3"/>
            </a:xfrm>
            <a:custGeom>
              <a:avLst/>
              <a:gdLst>
                <a:gd name="T0" fmla="*/ 3 w 3"/>
                <a:gd name="T1" fmla="*/ 0 h 3"/>
                <a:gd name="T2" fmla="*/ 1 w 3"/>
                <a:gd name="T3" fmla="*/ 1 h 3"/>
                <a:gd name="T4" fmla="*/ 0 w 3"/>
                <a:gd name="T5" fmla="*/ 3 h 3"/>
                <a:gd name="T6" fmla="*/ 0 60000 65536"/>
                <a:gd name="T7" fmla="*/ 0 60000 65536"/>
                <a:gd name="T8" fmla="*/ 0 60000 65536"/>
              </a:gdLst>
              <a:ahLst/>
              <a:cxnLst>
                <a:cxn ang="T6">
                  <a:pos x="T0" y="T1"/>
                </a:cxn>
                <a:cxn ang="T7">
                  <a:pos x="T2" y="T3"/>
                </a:cxn>
                <a:cxn ang="T8">
                  <a:pos x="T4" y="T5"/>
                </a:cxn>
              </a:cxnLst>
              <a:rect l="0" t="0" r="r" b="b"/>
              <a:pathLst>
                <a:path w="3" h="3">
                  <a:moveTo>
                    <a:pt x="3" y="0"/>
                  </a:moveTo>
                  <a:lnTo>
                    <a:pt x="1"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26" name="Freeform 1855"/>
            <p:cNvSpPr>
              <a:spLocks/>
            </p:cNvSpPr>
            <p:nvPr/>
          </p:nvSpPr>
          <p:spPr bwMode="auto">
            <a:xfrm>
              <a:off x="105" y="37"/>
              <a:ext cx="5" cy="1"/>
            </a:xfrm>
            <a:custGeom>
              <a:avLst/>
              <a:gdLst>
                <a:gd name="T0" fmla="*/ 0 w 5"/>
                <a:gd name="T1" fmla="*/ 1 h 1"/>
                <a:gd name="T2" fmla="*/ 3 w 5"/>
                <a:gd name="T3" fmla="*/ 1 h 1"/>
                <a:gd name="T4" fmla="*/ 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1"/>
                  </a:moveTo>
                  <a:lnTo>
                    <a:pt x="3" y="1"/>
                  </a:lnTo>
                  <a:lnTo>
                    <a:pt x="5"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27" name="Line 1856"/>
            <p:cNvSpPr>
              <a:spLocks noChangeShapeType="1"/>
            </p:cNvSpPr>
            <p:nvPr/>
          </p:nvSpPr>
          <p:spPr bwMode="auto">
            <a:xfrm>
              <a:off x="94" y="35"/>
              <a:ext cx="1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28" name="Line 1857"/>
            <p:cNvSpPr>
              <a:spLocks noChangeShapeType="1"/>
            </p:cNvSpPr>
            <p:nvPr/>
          </p:nvSpPr>
          <p:spPr bwMode="auto">
            <a:xfrm flipV="1">
              <a:off x="91" y="35"/>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29" name="Freeform 1858"/>
            <p:cNvSpPr>
              <a:spLocks/>
            </p:cNvSpPr>
            <p:nvPr/>
          </p:nvSpPr>
          <p:spPr bwMode="auto">
            <a:xfrm>
              <a:off x="118" y="38"/>
              <a:ext cx="56" cy="2"/>
            </a:xfrm>
            <a:custGeom>
              <a:avLst/>
              <a:gdLst>
                <a:gd name="T0" fmla="*/ 0 w 56"/>
                <a:gd name="T1" fmla="*/ 2 h 2"/>
                <a:gd name="T2" fmla="*/ 28 w 56"/>
                <a:gd name="T3" fmla="*/ 2 h 2"/>
                <a:gd name="T4" fmla="*/ 56 w 56"/>
                <a:gd name="T5" fmla="*/ 0 h 2"/>
                <a:gd name="T6" fmla="*/ 0 60000 65536"/>
                <a:gd name="T7" fmla="*/ 0 60000 65536"/>
                <a:gd name="T8" fmla="*/ 0 60000 65536"/>
              </a:gdLst>
              <a:ahLst/>
              <a:cxnLst>
                <a:cxn ang="T6">
                  <a:pos x="T0" y="T1"/>
                </a:cxn>
                <a:cxn ang="T7">
                  <a:pos x="T2" y="T3"/>
                </a:cxn>
                <a:cxn ang="T8">
                  <a:pos x="T4" y="T5"/>
                </a:cxn>
              </a:cxnLst>
              <a:rect l="0" t="0" r="r" b="b"/>
              <a:pathLst>
                <a:path w="56" h="2">
                  <a:moveTo>
                    <a:pt x="0" y="2"/>
                  </a:moveTo>
                  <a:lnTo>
                    <a:pt x="28" y="2"/>
                  </a:lnTo>
                  <a:lnTo>
                    <a:pt x="5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30" name="Freeform 1859"/>
            <p:cNvSpPr>
              <a:spLocks/>
            </p:cNvSpPr>
            <p:nvPr/>
          </p:nvSpPr>
          <p:spPr bwMode="auto">
            <a:xfrm>
              <a:off x="108" y="42"/>
              <a:ext cx="6" cy="11"/>
            </a:xfrm>
            <a:custGeom>
              <a:avLst/>
              <a:gdLst>
                <a:gd name="T0" fmla="*/ 6 w 6"/>
                <a:gd name="T1" fmla="*/ 0 h 11"/>
                <a:gd name="T2" fmla="*/ 3 w 6"/>
                <a:gd name="T3" fmla="*/ 2 h 11"/>
                <a:gd name="T4" fmla="*/ 1 w 6"/>
                <a:gd name="T5" fmla="*/ 5 h 11"/>
                <a:gd name="T6" fmla="*/ 0 w 6"/>
                <a:gd name="T7" fmla="*/ 8 h 11"/>
                <a:gd name="T8" fmla="*/ 0 w 6"/>
                <a:gd name="T9" fmla="*/ 11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1">
                  <a:moveTo>
                    <a:pt x="6" y="0"/>
                  </a:moveTo>
                  <a:lnTo>
                    <a:pt x="3" y="2"/>
                  </a:lnTo>
                  <a:lnTo>
                    <a:pt x="1" y="5"/>
                  </a:lnTo>
                  <a:lnTo>
                    <a:pt x="0" y="8"/>
                  </a:lnTo>
                  <a:lnTo>
                    <a:pt x="0" y="1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31" name="Freeform 1860"/>
            <p:cNvSpPr>
              <a:spLocks/>
            </p:cNvSpPr>
            <p:nvPr/>
          </p:nvSpPr>
          <p:spPr bwMode="auto">
            <a:xfrm>
              <a:off x="114" y="40"/>
              <a:ext cx="2" cy="2"/>
            </a:xfrm>
            <a:custGeom>
              <a:avLst/>
              <a:gdLst>
                <a:gd name="T0" fmla="*/ 0 w 2"/>
                <a:gd name="T1" fmla="*/ 2 h 2"/>
                <a:gd name="T2" fmla="*/ 1 w 2"/>
                <a:gd name="T3" fmla="*/ 1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32" name="Line 1861"/>
            <p:cNvSpPr>
              <a:spLocks noChangeShapeType="1"/>
            </p:cNvSpPr>
            <p:nvPr/>
          </p:nvSpPr>
          <p:spPr bwMode="auto">
            <a:xfrm flipH="1">
              <a:off x="42" y="42"/>
              <a:ext cx="7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33" name="Line 1862"/>
            <p:cNvSpPr>
              <a:spLocks noChangeShapeType="1"/>
            </p:cNvSpPr>
            <p:nvPr/>
          </p:nvSpPr>
          <p:spPr bwMode="auto">
            <a:xfrm flipH="1" flipV="1">
              <a:off x="108" y="41"/>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34" name="Line 1863"/>
            <p:cNvSpPr>
              <a:spLocks noChangeShapeType="1"/>
            </p:cNvSpPr>
            <p:nvPr/>
          </p:nvSpPr>
          <p:spPr bwMode="auto">
            <a:xfrm flipV="1">
              <a:off x="108" y="3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35" name="Freeform 1864"/>
            <p:cNvSpPr>
              <a:spLocks/>
            </p:cNvSpPr>
            <p:nvPr/>
          </p:nvSpPr>
          <p:spPr bwMode="auto">
            <a:xfrm>
              <a:off x="112" y="8"/>
              <a:ext cx="30" cy="33"/>
            </a:xfrm>
            <a:custGeom>
              <a:avLst/>
              <a:gdLst>
                <a:gd name="T0" fmla="*/ 30 w 30"/>
                <a:gd name="T1" fmla="*/ 0 h 33"/>
                <a:gd name="T2" fmla="*/ 14 w 30"/>
                <a:gd name="T3" fmla="*/ 16 h 33"/>
                <a:gd name="T4" fmla="*/ 0 w 30"/>
                <a:gd name="T5" fmla="*/ 33 h 33"/>
                <a:gd name="T6" fmla="*/ 0 60000 65536"/>
                <a:gd name="T7" fmla="*/ 0 60000 65536"/>
                <a:gd name="T8" fmla="*/ 0 60000 65536"/>
              </a:gdLst>
              <a:ahLst/>
              <a:cxnLst>
                <a:cxn ang="T6">
                  <a:pos x="T0" y="T1"/>
                </a:cxn>
                <a:cxn ang="T7">
                  <a:pos x="T2" y="T3"/>
                </a:cxn>
                <a:cxn ang="T8">
                  <a:pos x="T4" y="T5"/>
                </a:cxn>
              </a:cxnLst>
              <a:rect l="0" t="0" r="r" b="b"/>
              <a:pathLst>
                <a:path w="30" h="33">
                  <a:moveTo>
                    <a:pt x="30" y="0"/>
                  </a:moveTo>
                  <a:lnTo>
                    <a:pt x="14" y="16"/>
                  </a:lnTo>
                  <a:lnTo>
                    <a:pt x="0" y="3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36" name="Freeform 1865"/>
            <p:cNvSpPr>
              <a:spLocks/>
            </p:cNvSpPr>
            <p:nvPr/>
          </p:nvSpPr>
          <p:spPr bwMode="auto">
            <a:xfrm>
              <a:off x="116" y="11"/>
              <a:ext cx="25" cy="29"/>
            </a:xfrm>
            <a:custGeom>
              <a:avLst/>
              <a:gdLst>
                <a:gd name="T0" fmla="*/ 25 w 25"/>
                <a:gd name="T1" fmla="*/ 0 h 29"/>
                <a:gd name="T2" fmla="*/ 12 w 25"/>
                <a:gd name="T3" fmla="*/ 14 h 29"/>
                <a:gd name="T4" fmla="*/ 0 w 25"/>
                <a:gd name="T5" fmla="*/ 29 h 29"/>
                <a:gd name="T6" fmla="*/ 0 60000 65536"/>
                <a:gd name="T7" fmla="*/ 0 60000 65536"/>
                <a:gd name="T8" fmla="*/ 0 60000 65536"/>
              </a:gdLst>
              <a:ahLst/>
              <a:cxnLst>
                <a:cxn ang="T6">
                  <a:pos x="T0" y="T1"/>
                </a:cxn>
                <a:cxn ang="T7">
                  <a:pos x="T2" y="T3"/>
                </a:cxn>
                <a:cxn ang="T8">
                  <a:pos x="T4" y="T5"/>
                </a:cxn>
              </a:cxnLst>
              <a:rect l="0" t="0" r="r" b="b"/>
              <a:pathLst>
                <a:path w="25" h="29">
                  <a:moveTo>
                    <a:pt x="25" y="0"/>
                  </a:moveTo>
                  <a:lnTo>
                    <a:pt x="12" y="14"/>
                  </a:lnTo>
                  <a:lnTo>
                    <a:pt x="0" y="2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37" name="Line 1866"/>
            <p:cNvSpPr>
              <a:spLocks noChangeShapeType="1"/>
            </p:cNvSpPr>
            <p:nvPr/>
          </p:nvSpPr>
          <p:spPr bwMode="auto">
            <a:xfrm flipH="1">
              <a:off x="141" y="1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38" name="Freeform 1867"/>
            <p:cNvSpPr>
              <a:spLocks/>
            </p:cNvSpPr>
            <p:nvPr/>
          </p:nvSpPr>
          <p:spPr bwMode="auto">
            <a:xfrm>
              <a:off x="141" y="6"/>
              <a:ext cx="6" cy="3"/>
            </a:xfrm>
            <a:custGeom>
              <a:avLst/>
              <a:gdLst>
                <a:gd name="T0" fmla="*/ 6 w 6"/>
                <a:gd name="T1" fmla="*/ 0 h 3"/>
                <a:gd name="T2" fmla="*/ 3 w 6"/>
                <a:gd name="T3" fmla="*/ 1 h 3"/>
                <a:gd name="T4" fmla="*/ 0 w 6"/>
                <a:gd name="T5" fmla="*/ 3 h 3"/>
                <a:gd name="T6" fmla="*/ 0 60000 65536"/>
                <a:gd name="T7" fmla="*/ 0 60000 65536"/>
                <a:gd name="T8" fmla="*/ 0 60000 65536"/>
              </a:gdLst>
              <a:ahLst/>
              <a:cxnLst>
                <a:cxn ang="T6">
                  <a:pos x="T0" y="T1"/>
                </a:cxn>
                <a:cxn ang="T7">
                  <a:pos x="T2" y="T3"/>
                </a:cxn>
                <a:cxn ang="T8">
                  <a:pos x="T4" y="T5"/>
                </a:cxn>
              </a:cxnLst>
              <a:rect l="0" t="0" r="r" b="b"/>
              <a:pathLst>
                <a:path w="6" h="3">
                  <a:moveTo>
                    <a:pt x="6"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39" name="Freeform 1868"/>
            <p:cNvSpPr>
              <a:spLocks/>
            </p:cNvSpPr>
            <p:nvPr/>
          </p:nvSpPr>
          <p:spPr bwMode="auto">
            <a:xfrm>
              <a:off x="139" y="5"/>
              <a:ext cx="7" cy="4"/>
            </a:xfrm>
            <a:custGeom>
              <a:avLst/>
              <a:gdLst>
                <a:gd name="T0" fmla="*/ 7 w 7"/>
                <a:gd name="T1" fmla="*/ 0 h 4"/>
                <a:gd name="T2" fmla="*/ 4 w 7"/>
                <a:gd name="T3" fmla="*/ 1 h 4"/>
                <a:gd name="T4" fmla="*/ 0 w 7"/>
                <a:gd name="T5" fmla="*/ 4 h 4"/>
                <a:gd name="T6" fmla="*/ 0 60000 65536"/>
                <a:gd name="T7" fmla="*/ 0 60000 65536"/>
                <a:gd name="T8" fmla="*/ 0 60000 65536"/>
              </a:gdLst>
              <a:ahLst/>
              <a:cxnLst>
                <a:cxn ang="T6">
                  <a:pos x="T0" y="T1"/>
                </a:cxn>
                <a:cxn ang="T7">
                  <a:pos x="T2" y="T3"/>
                </a:cxn>
                <a:cxn ang="T8">
                  <a:pos x="T4" y="T5"/>
                </a:cxn>
              </a:cxnLst>
              <a:rect l="0" t="0" r="r" b="b"/>
              <a:pathLst>
                <a:path w="7" h="4">
                  <a:moveTo>
                    <a:pt x="7" y="0"/>
                  </a:moveTo>
                  <a:lnTo>
                    <a:pt x="4" y="1"/>
                  </a:lnTo>
                  <a:lnTo>
                    <a:pt x="0"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40" name="Line 1869"/>
            <p:cNvSpPr>
              <a:spLocks noChangeShapeType="1"/>
            </p:cNvSpPr>
            <p:nvPr/>
          </p:nvSpPr>
          <p:spPr bwMode="auto">
            <a:xfrm flipH="1">
              <a:off x="147" y="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41" name="Line 1870"/>
            <p:cNvSpPr>
              <a:spLocks noChangeShapeType="1"/>
            </p:cNvSpPr>
            <p:nvPr/>
          </p:nvSpPr>
          <p:spPr bwMode="auto">
            <a:xfrm flipH="1">
              <a:off x="146" y="4"/>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42" name="Freeform 1871"/>
            <p:cNvSpPr>
              <a:spLocks/>
            </p:cNvSpPr>
            <p:nvPr/>
          </p:nvSpPr>
          <p:spPr bwMode="auto">
            <a:xfrm>
              <a:off x="136" y="2"/>
              <a:ext cx="7" cy="3"/>
            </a:xfrm>
            <a:custGeom>
              <a:avLst/>
              <a:gdLst>
                <a:gd name="T0" fmla="*/ 7 w 7"/>
                <a:gd name="T1" fmla="*/ 0 h 3"/>
                <a:gd name="T2" fmla="*/ 3 w 7"/>
                <a:gd name="T3" fmla="*/ 1 h 3"/>
                <a:gd name="T4" fmla="*/ 0 w 7"/>
                <a:gd name="T5" fmla="*/ 3 h 3"/>
                <a:gd name="T6" fmla="*/ 0 60000 65536"/>
                <a:gd name="T7" fmla="*/ 0 60000 65536"/>
                <a:gd name="T8" fmla="*/ 0 60000 65536"/>
              </a:gdLst>
              <a:ahLst/>
              <a:cxnLst>
                <a:cxn ang="T6">
                  <a:pos x="T0" y="T1"/>
                </a:cxn>
                <a:cxn ang="T7">
                  <a:pos x="T2" y="T3"/>
                </a:cxn>
                <a:cxn ang="T8">
                  <a:pos x="T4" y="T5"/>
                </a:cxn>
              </a:cxnLst>
              <a:rect l="0" t="0" r="r" b="b"/>
              <a:pathLst>
                <a:path w="7" h="3">
                  <a:moveTo>
                    <a:pt x="7"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43" name="Line 1872"/>
            <p:cNvSpPr>
              <a:spLocks noChangeShapeType="1"/>
            </p:cNvSpPr>
            <p:nvPr/>
          </p:nvSpPr>
          <p:spPr bwMode="auto">
            <a:xfrm flipV="1">
              <a:off x="258" y="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44" name="Line 1873"/>
            <p:cNvSpPr>
              <a:spLocks noChangeShapeType="1"/>
            </p:cNvSpPr>
            <p:nvPr/>
          </p:nvSpPr>
          <p:spPr bwMode="auto">
            <a:xfrm flipH="1" flipV="1">
              <a:off x="258" y="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45" name="Freeform 1874"/>
            <p:cNvSpPr>
              <a:spLocks/>
            </p:cNvSpPr>
            <p:nvPr/>
          </p:nvSpPr>
          <p:spPr bwMode="auto">
            <a:xfrm>
              <a:off x="256" y="5"/>
              <a:ext cx="2" cy="3"/>
            </a:xfrm>
            <a:custGeom>
              <a:avLst/>
              <a:gdLst>
                <a:gd name="T0" fmla="*/ 2 w 2"/>
                <a:gd name="T1" fmla="*/ 0 h 3"/>
                <a:gd name="T2" fmla="*/ 0 w 2"/>
                <a:gd name="T3" fmla="*/ 1 h 3"/>
                <a:gd name="T4" fmla="*/ 0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2"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46" name="Line 1875"/>
            <p:cNvSpPr>
              <a:spLocks noChangeShapeType="1"/>
            </p:cNvSpPr>
            <p:nvPr/>
          </p:nvSpPr>
          <p:spPr bwMode="auto">
            <a:xfrm flipH="1">
              <a:off x="143" y="1"/>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47" name="Freeform 1876"/>
            <p:cNvSpPr>
              <a:spLocks/>
            </p:cNvSpPr>
            <p:nvPr/>
          </p:nvSpPr>
          <p:spPr bwMode="auto">
            <a:xfrm>
              <a:off x="243" y="2"/>
              <a:ext cx="15" cy="3"/>
            </a:xfrm>
            <a:custGeom>
              <a:avLst/>
              <a:gdLst>
                <a:gd name="T0" fmla="*/ 15 w 15"/>
                <a:gd name="T1" fmla="*/ 3 h 3"/>
                <a:gd name="T2" fmla="*/ 7 w 15"/>
                <a:gd name="T3" fmla="*/ 1 h 3"/>
                <a:gd name="T4" fmla="*/ 0 w 15"/>
                <a:gd name="T5" fmla="*/ 0 h 3"/>
                <a:gd name="T6" fmla="*/ 0 60000 65536"/>
                <a:gd name="T7" fmla="*/ 0 60000 65536"/>
                <a:gd name="T8" fmla="*/ 0 60000 65536"/>
              </a:gdLst>
              <a:ahLst/>
              <a:cxnLst>
                <a:cxn ang="T6">
                  <a:pos x="T0" y="T1"/>
                </a:cxn>
                <a:cxn ang="T7">
                  <a:pos x="T2" y="T3"/>
                </a:cxn>
                <a:cxn ang="T8">
                  <a:pos x="T4" y="T5"/>
                </a:cxn>
              </a:cxnLst>
              <a:rect l="0" t="0" r="r" b="b"/>
              <a:pathLst>
                <a:path w="15" h="3">
                  <a:moveTo>
                    <a:pt x="15" y="3"/>
                  </a:moveTo>
                  <a:lnTo>
                    <a:pt x="7"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48" name="Line 1877"/>
            <p:cNvSpPr>
              <a:spLocks noChangeShapeType="1"/>
            </p:cNvSpPr>
            <p:nvPr/>
          </p:nvSpPr>
          <p:spPr bwMode="auto">
            <a:xfrm>
              <a:off x="219" y="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49" name="Freeform 1878"/>
            <p:cNvSpPr>
              <a:spLocks/>
            </p:cNvSpPr>
            <p:nvPr/>
          </p:nvSpPr>
          <p:spPr bwMode="auto">
            <a:xfrm>
              <a:off x="151" y="0"/>
              <a:ext cx="68" cy="1"/>
            </a:xfrm>
            <a:custGeom>
              <a:avLst/>
              <a:gdLst>
                <a:gd name="T0" fmla="*/ 68 w 68"/>
                <a:gd name="T1" fmla="*/ 1 h 1"/>
                <a:gd name="T2" fmla="*/ 34 w 68"/>
                <a:gd name="T3" fmla="*/ 0 h 1"/>
                <a:gd name="T4" fmla="*/ 0 w 68"/>
                <a:gd name="T5" fmla="*/ 1 h 1"/>
                <a:gd name="T6" fmla="*/ 0 60000 65536"/>
                <a:gd name="T7" fmla="*/ 0 60000 65536"/>
                <a:gd name="T8" fmla="*/ 0 60000 65536"/>
              </a:gdLst>
              <a:ahLst/>
              <a:cxnLst>
                <a:cxn ang="T6">
                  <a:pos x="T0" y="T1"/>
                </a:cxn>
                <a:cxn ang="T7">
                  <a:pos x="T2" y="T3"/>
                </a:cxn>
                <a:cxn ang="T8">
                  <a:pos x="T4" y="T5"/>
                </a:cxn>
              </a:cxnLst>
              <a:rect l="0" t="0" r="r" b="b"/>
              <a:pathLst>
                <a:path w="68" h="1">
                  <a:moveTo>
                    <a:pt x="68" y="1"/>
                  </a:moveTo>
                  <a:lnTo>
                    <a:pt x="34"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50" name="Line 1879"/>
            <p:cNvSpPr>
              <a:spLocks noChangeShapeType="1"/>
            </p:cNvSpPr>
            <p:nvPr/>
          </p:nvSpPr>
          <p:spPr bwMode="auto">
            <a:xfrm flipH="1">
              <a:off x="155" y="4"/>
              <a:ext cx="5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51" name="Freeform 1880"/>
            <p:cNvSpPr>
              <a:spLocks/>
            </p:cNvSpPr>
            <p:nvPr/>
          </p:nvSpPr>
          <p:spPr bwMode="auto">
            <a:xfrm>
              <a:off x="153" y="5"/>
              <a:ext cx="51" cy="1"/>
            </a:xfrm>
            <a:custGeom>
              <a:avLst/>
              <a:gdLst>
                <a:gd name="T0" fmla="*/ 51 w 51"/>
                <a:gd name="T1" fmla="*/ 0 h 1"/>
                <a:gd name="T2" fmla="*/ 25 w 51"/>
                <a:gd name="T3" fmla="*/ 0 h 1"/>
                <a:gd name="T4" fmla="*/ 0 w 51"/>
                <a:gd name="T5" fmla="*/ 0 h 1"/>
                <a:gd name="T6" fmla="*/ 0 60000 65536"/>
                <a:gd name="T7" fmla="*/ 0 60000 65536"/>
                <a:gd name="T8" fmla="*/ 0 60000 65536"/>
              </a:gdLst>
              <a:ahLst/>
              <a:cxnLst>
                <a:cxn ang="T6">
                  <a:pos x="T0" y="T1"/>
                </a:cxn>
                <a:cxn ang="T7">
                  <a:pos x="T2" y="T3"/>
                </a:cxn>
                <a:cxn ang="T8">
                  <a:pos x="T4" y="T5"/>
                </a:cxn>
              </a:cxnLst>
              <a:rect l="0" t="0" r="r" b="b"/>
              <a:pathLst>
                <a:path w="51" h="1">
                  <a:moveTo>
                    <a:pt x="51" y="0"/>
                  </a:moveTo>
                  <a:lnTo>
                    <a:pt x="25"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52" name="Freeform 1881"/>
            <p:cNvSpPr>
              <a:spLocks/>
            </p:cNvSpPr>
            <p:nvPr/>
          </p:nvSpPr>
          <p:spPr bwMode="auto">
            <a:xfrm>
              <a:off x="142" y="7"/>
              <a:ext cx="6" cy="3"/>
            </a:xfrm>
            <a:custGeom>
              <a:avLst/>
              <a:gdLst>
                <a:gd name="T0" fmla="*/ 6 w 6"/>
                <a:gd name="T1" fmla="*/ 0 h 3"/>
                <a:gd name="T2" fmla="*/ 3 w 6"/>
                <a:gd name="T3" fmla="*/ 1 h 3"/>
                <a:gd name="T4" fmla="*/ 0 w 6"/>
                <a:gd name="T5" fmla="*/ 3 h 3"/>
                <a:gd name="T6" fmla="*/ 0 60000 65536"/>
                <a:gd name="T7" fmla="*/ 0 60000 65536"/>
                <a:gd name="T8" fmla="*/ 0 60000 65536"/>
              </a:gdLst>
              <a:ahLst/>
              <a:cxnLst>
                <a:cxn ang="T6">
                  <a:pos x="T0" y="T1"/>
                </a:cxn>
                <a:cxn ang="T7">
                  <a:pos x="T2" y="T3"/>
                </a:cxn>
                <a:cxn ang="T8">
                  <a:pos x="T4" y="T5"/>
                </a:cxn>
              </a:cxnLst>
              <a:rect l="0" t="0" r="r" b="b"/>
              <a:pathLst>
                <a:path w="6" h="3">
                  <a:moveTo>
                    <a:pt x="6"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53" name="Freeform 1882"/>
            <p:cNvSpPr>
              <a:spLocks/>
            </p:cNvSpPr>
            <p:nvPr/>
          </p:nvSpPr>
          <p:spPr bwMode="auto">
            <a:xfrm>
              <a:off x="19" y="51"/>
              <a:ext cx="1" cy="13"/>
            </a:xfrm>
            <a:custGeom>
              <a:avLst/>
              <a:gdLst>
                <a:gd name="T0" fmla="*/ 1 w 1"/>
                <a:gd name="T1" fmla="*/ 0 h 13"/>
                <a:gd name="T2" fmla="*/ 0 w 1"/>
                <a:gd name="T3" fmla="*/ 6 h 13"/>
                <a:gd name="T4" fmla="*/ 0 w 1"/>
                <a:gd name="T5" fmla="*/ 13 h 13"/>
                <a:gd name="T6" fmla="*/ 0 60000 65536"/>
                <a:gd name="T7" fmla="*/ 0 60000 65536"/>
                <a:gd name="T8" fmla="*/ 0 60000 65536"/>
              </a:gdLst>
              <a:ahLst/>
              <a:cxnLst>
                <a:cxn ang="T6">
                  <a:pos x="T0" y="T1"/>
                </a:cxn>
                <a:cxn ang="T7">
                  <a:pos x="T2" y="T3"/>
                </a:cxn>
                <a:cxn ang="T8">
                  <a:pos x="T4" y="T5"/>
                </a:cxn>
              </a:cxnLst>
              <a:rect l="0" t="0" r="r" b="b"/>
              <a:pathLst>
                <a:path w="1" h="13">
                  <a:moveTo>
                    <a:pt x="1" y="0"/>
                  </a:moveTo>
                  <a:lnTo>
                    <a:pt x="0" y="6"/>
                  </a:lnTo>
                  <a:lnTo>
                    <a:pt x="0" y="1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54" name="Line 1883"/>
            <p:cNvSpPr>
              <a:spLocks noChangeShapeType="1"/>
            </p:cNvSpPr>
            <p:nvPr/>
          </p:nvSpPr>
          <p:spPr bwMode="auto">
            <a:xfrm flipV="1">
              <a:off x="30" y="55"/>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55" name="Line 1884"/>
            <p:cNvSpPr>
              <a:spLocks noChangeShapeType="1"/>
            </p:cNvSpPr>
            <p:nvPr/>
          </p:nvSpPr>
          <p:spPr bwMode="auto">
            <a:xfrm>
              <a:off x="20" y="52"/>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56" name="Line 1885"/>
            <p:cNvSpPr>
              <a:spLocks noChangeShapeType="1"/>
            </p:cNvSpPr>
            <p:nvPr/>
          </p:nvSpPr>
          <p:spPr bwMode="auto">
            <a:xfrm flipH="1" flipV="1">
              <a:off x="20" y="51"/>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57" name="Freeform 1886"/>
            <p:cNvSpPr>
              <a:spLocks/>
            </p:cNvSpPr>
            <p:nvPr/>
          </p:nvSpPr>
          <p:spPr bwMode="auto">
            <a:xfrm>
              <a:off x="12" y="50"/>
              <a:ext cx="1" cy="12"/>
            </a:xfrm>
            <a:custGeom>
              <a:avLst/>
              <a:gdLst>
                <a:gd name="T0" fmla="*/ 1 w 1"/>
                <a:gd name="T1" fmla="*/ 0 h 12"/>
                <a:gd name="T2" fmla="*/ 0 w 1"/>
                <a:gd name="T3" fmla="*/ 6 h 12"/>
                <a:gd name="T4" fmla="*/ 0 w 1"/>
                <a:gd name="T5" fmla="*/ 12 h 12"/>
                <a:gd name="T6" fmla="*/ 0 60000 65536"/>
                <a:gd name="T7" fmla="*/ 0 60000 65536"/>
                <a:gd name="T8" fmla="*/ 0 60000 65536"/>
              </a:gdLst>
              <a:ahLst/>
              <a:cxnLst>
                <a:cxn ang="T6">
                  <a:pos x="T0" y="T1"/>
                </a:cxn>
                <a:cxn ang="T7">
                  <a:pos x="T2" y="T3"/>
                </a:cxn>
                <a:cxn ang="T8">
                  <a:pos x="T4" y="T5"/>
                </a:cxn>
              </a:cxnLst>
              <a:rect l="0" t="0" r="r" b="b"/>
              <a:pathLst>
                <a:path w="1" h="12">
                  <a:moveTo>
                    <a:pt x="1" y="0"/>
                  </a:moveTo>
                  <a:lnTo>
                    <a:pt x="0" y="6"/>
                  </a:lnTo>
                  <a:lnTo>
                    <a:pt x="0" y="1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58" name="Freeform 1887"/>
            <p:cNvSpPr>
              <a:spLocks/>
            </p:cNvSpPr>
            <p:nvPr/>
          </p:nvSpPr>
          <p:spPr bwMode="auto">
            <a:xfrm>
              <a:off x="13" y="46"/>
              <a:ext cx="5" cy="4"/>
            </a:xfrm>
            <a:custGeom>
              <a:avLst/>
              <a:gdLst>
                <a:gd name="T0" fmla="*/ 5 w 5"/>
                <a:gd name="T1" fmla="*/ 0 h 4"/>
                <a:gd name="T2" fmla="*/ 2 w 5"/>
                <a:gd name="T3" fmla="*/ 2 h 4"/>
                <a:gd name="T4" fmla="*/ 0 w 5"/>
                <a:gd name="T5" fmla="*/ 4 h 4"/>
                <a:gd name="T6" fmla="*/ 0 60000 65536"/>
                <a:gd name="T7" fmla="*/ 0 60000 65536"/>
                <a:gd name="T8" fmla="*/ 0 60000 65536"/>
              </a:gdLst>
              <a:ahLst/>
              <a:cxnLst>
                <a:cxn ang="T6">
                  <a:pos x="T0" y="T1"/>
                </a:cxn>
                <a:cxn ang="T7">
                  <a:pos x="T2" y="T3"/>
                </a:cxn>
                <a:cxn ang="T8">
                  <a:pos x="T4" y="T5"/>
                </a:cxn>
              </a:cxnLst>
              <a:rect l="0" t="0" r="r" b="b"/>
              <a:pathLst>
                <a:path w="5" h="4">
                  <a:moveTo>
                    <a:pt x="5" y="0"/>
                  </a:moveTo>
                  <a:lnTo>
                    <a:pt x="2" y="2"/>
                  </a:lnTo>
                  <a:lnTo>
                    <a:pt x="0"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59" name="Line 1888"/>
            <p:cNvSpPr>
              <a:spLocks noChangeShapeType="1"/>
            </p:cNvSpPr>
            <p:nvPr/>
          </p:nvSpPr>
          <p:spPr bwMode="auto">
            <a:xfrm flipH="1">
              <a:off x="24" y="46"/>
              <a:ext cx="15"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60" name="Line 1889"/>
            <p:cNvSpPr>
              <a:spLocks noChangeShapeType="1"/>
            </p:cNvSpPr>
            <p:nvPr/>
          </p:nvSpPr>
          <p:spPr bwMode="auto">
            <a:xfrm flipH="1">
              <a:off x="70" y="40"/>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61" name="Freeform 1890"/>
            <p:cNvSpPr>
              <a:spLocks/>
            </p:cNvSpPr>
            <p:nvPr/>
          </p:nvSpPr>
          <p:spPr bwMode="auto">
            <a:xfrm>
              <a:off x="36" y="57"/>
              <a:ext cx="8" cy="10"/>
            </a:xfrm>
            <a:custGeom>
              <a:avLst/>
              <a:gdLst>
                <a:gd name="T0" fmla="*/ 8 w 8"/>
                <a:gd name="T1" fmla="*/ 0 h 10"/>
                <a:gd name="T2" fmla="*/ 5 w 8"/>
                <a:gd name="T3" fmla="*/ 2 h 10"/>
                <a:gd name="T4" fmla="*/ 2 w 8"/>
                <a:gd name="T5" fmla="*/ 6 h 10"/>
                <a:gd name="T6" fmla="*/ 0 w 8"/>
                <a:gd name="T7" fmla="*/ 1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0">
                  <a:moveTo>
                    <a:pt x="8" y="0"/>
                  </a:moveTo>
                  <a:lnTo>
                    <a:pt x="5" y="2"/>
                  </a:lnTo>
                  <a:lnTo>
                    <a:pt x="2" y="6"/>
                  </a:lnTo>
                  <a:lnTo>
                    <a:pt x="0" y="1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62" name="Line 1891"/>
            <p:cNvSpPr>
              <a:spLocks noChangeShapeType="1"/>
            </p:cNvSpPr>
            <p:nvPr/>
          </p:nvSpPr>
          <p:spPr bwMode="auto">
            <a:xfrm flipV="1">
              <a:off x="104" y="32"/>
              <a:ext cx="1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63" name="Line 1892"/>
            <p:cNvSpPr>
              <a:spLocks noChangeShapeType="1"/>
            </p:cNvSpPr>
            <p:nvPr/>
          </p:nvSpPr>
          <p:spPr bwMode="auto">
            <a:xfrm flipH="1">
              <a:off x="99" y="6"/>
              <a:ext cx="37"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64" name="Freeform 1893"/>
            <p:cNvSpPr>
              <a:spLocks/>
            </p:cNvSpPr>
            <p:nvPr/>
          </p:nvSpPr>
          <p:spPr bwMode="auto">
            <a:xfrm>
              <a:off x="243" y="14"/>
              <a:ext cx="15" cy="22"/>
            </a:xfrm>
            <a:custGeom>
              <a:avLst/>
              <a:gdLst>
                <a:gd name="T0" fmla="*/ 15 w 15"/>
                <a:gd name="T1" fmla="*/ 22 h 22"/>
                <a:gd name="T2" fmla="*/ 8 w 15"/>
                <a:gd name="T3" fmla="*/ 10 h 22"/>
                <a:gd name="T4" fmla="*/ 0 w 15"/>
                <a:gd name="T5" fmla="*/ 0 h 22"/>
                <a:gd name="T6" fmla="*/ 0 60000 65536"/>
                <a:gd name="T7" fmla="*/ 0 60000 65536"/>
                <a:gd name="T8" fmla="*/ 0 60000 65536"/>
              </a:gdLst>
              <a:ahLst/>
              <a:cxnLst>
                <a:cxn ang="T6">
                  <a:pos x="T0" y="T1"/>
                </a:cxn>
                <a:cxn ang="T7">
                  <a:pos x="T2" y="T3"/>
                </a:cxn>
                <a:cxn ang="T8">
                  <a:pos x="T4" y="T5"/>
                </a:cxn>
              </a:cxnLst>
              <a:rect l="0" t="0" r="r" b="b"/>
              <a:pathLst>
                <a:path w="15" h="22">
                  <a:moveTo>
                    <a:pt x="15" y="22"/>
                  </a:moveTo>
                  <a:lnTo>
                    <a:pt x="8" y="1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65" name="Freeform 1894"/>
            <p:cNvSpPr>
              <a:spLocks/>
            </p:cNvSpPr>
            <p:nvPr/>
          </p:nvSpPr>
          <p:spPr bwMode="auto">
            <a:xfrm>
              <a:off x="240" y="20"/>
              <a:ext cx="14" cy="17"/>
            </a:xfrm>
            <a:custGeom>
              <a:avLst/>
              <a:gdLst>
                <a:gd name="T0" fmla="*/ 14 w 14"/>
                <a:gd name="T1" fmla="*/ 17 h 17"/>
                <a:gd name="T2" fmla="*/ 8 w 14"/>
                <a:gd name="T3" fmla="*/ 8 h 17"/>
                <a:gd name="T4" fmla="*/ 0 w 14"/>
                <a:gd name="T5" fmla="*/ 0 h 17"/>
                <a:gd name="T6" fmla="*/ 0 60000 65536"/>
                <a:gd name="T7" fmla="*/ 0 60000 65536"/>
                <a:gd name="T8" fmla="*/ 0 60000 65536"/>
              </a:gdLst>
              <a:ahLst/>
              <a:cxnLst>
                <a:cxn ang="T6">
                  <a:pos x="T0" y="T1"/>
                </a:cxn>
                <a:cxn ang="T7">
                  <a:pos x="T2" y="T3"/>
                </a:cxn>
                <a:cxn ang="T8">
                  <a:pos x="T4" y="T5"/>
                </a:cxn>
              </a:cxnLst>
              <a:rect l="0" t="0" r="r" b="b"/>
              <a:pathLst>
                <a:path w="14" h="17">
                  <a:moveTo>
                    <a:pt x="14" y="17"/>
                  </a:moveTo>
                  <a:lnTo>
                    <a:pt x="8" y="8"/>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66" name="Line 1895"/>
            <p:cNvSpPr>
              <a:spLocks noChangeShapeType="1"/>
            </p:cNvSpPr>
            <p:nvPr/>
          </p:nvSpPr>
          <p:spPr bwMode="auto">
            <a:xfrm>
              <a:off x="232" y="10"/>
              <a:ext cx="1"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67" name="Line 1896"/>
            <p:cNvSpPr>
              <a:spLocks noChangeShapeType="1"/>
            </p:cNvSpPr>
            <p:nvPr/>
          </p:nvSpPr>
          <p:spPr bwMode="auto">
            <a:xfrm flipH="1" flipV="1">
              <a:off x="182" y="6"/>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68" name="Line 1897"/>
            <p:cNvSpPr>
              <a:spLocks noChangeShapeType="1"/>
            </p:cNvSpPr>
            <p:nvPr/>
          </p:nvSpPr>
          <p:spPr bwMode="auto">
            <a:xfrm flipH="1">
              <a:off x="148" y="6"/>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69" name="Freeform 1898"/>
            <p:cNvSpPr>
              <a:spLocks/>
            </p:cNvSpPr>
            <p:nvPr/>
          </p:nvSpPr>
          <p:spPr bwMode="auto">
            <a:xfrm>
              <a:off x="222" y="4"/>
              <a:ext cx="11" cy="3"/>
            </a:xfrm>
            <a:custGeom>
              <a:avLst/>
              <a:gdLst>
                <a:gd name="T0" fmla="*/ 11 w 11"/>
                <a:gd name="T1" fmla="*/ 3 h 3"/>
                <a:gd name="T2" fmla="*/ 6 w 11"/>
                <a:gd name="T3" fmla="*/ 1 h 3"/>
                <a:gd name="T4" fmla="*/ 0 w 11"/>
                <a:gd name="T5" fmla="*/ 0 h 3"/>
                <a:gd name="T6" fmla="*/ 0 60000 65536"/>
                <a:gd name="T7" fmla="*/ 0 60000 65536"/>
                <a:gd name="T8" fmla="*/ 0 60000 65536"/>
              </a:gdLst>
              <a:ahLst/>
              <a:cxnLst>
                <a:cxn ang="T6">
                  <a:pos x="T0" y="T1"/>
                </a:cxn>
                <a:cxn ang="T7">
                  <a:pos x="T2" y="T3"/>
                </a:cxn>
                <a:cxn ang="T8">
                  <a:pos x="T4" y="T5"/>
                </a:cxn>
              </a:cxnLst>
              <a:rect l="0" t="0" r="r" b="b"/>
              <a:pathLst>
                <a:path w="11" h="3">
                  <a:moveTo>
                    <a:pt x="11" y="3"/>
                  </a:moveTo>
                  <a:lnTo>
                    <a:pt x="6"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70" name="Freeform 1899"/>
            <p:cNvSpPr>
              <a:spLocks/>
            </p:cNvSpPr>
            <p:nvPr/>
          </p:nvSpPr>
          <p:spPr bwMode="auto">
            <a:xfrm>
              <a:off x="224" y="6"/>
              <a:ext cx="9" cy="3"/>
            </a:xfrm>
            <a:custGeom>
              <a:avLst/>
              <a:gdLst>
                <a:gd name="T0" fmla="*/ 9 w 9"/>
                <a:gd name="T1" fmla="*/ 3 h 3"/>
                <a:gd name="T2" fmla="*/ 5 w 9"/>
                <a:gd name="T3" fmla="*/ 1 h 3"/>
                <a:gd name="T4" fmla="*/ 0 w 9"/>
                <a:gd name="T5" fmla="*/ 0 h 3"/>
                <a:gd name="T6" fmla="*/ 0 60000 65536"/>
                <a:gd name="T7" fmla="*/ 0 60000 65536"/>
                <a:gd name="T8" fmla="*/ 0 60000 65536"/>
              </a:gdLst>
              <a:ahLst/>
              <a:cxnLst>
                <a:cxn ang="T6">
                  <a:pos x="T0" y="T1"/>
                </a:cxn>
                <a:cxn ang="T7">
                  <a:pos x="T2" y="T3"/>
                </a:cxn>
                <a:cxn ang="T8">
                  <a:pos x="T4" y="T5"/>
                </a:cxn>
              </a:cxnLst>
              <a:rect l="0" t="0" r="r" b="b"/>
              <a:pathLst>
                <a:path w="9" h="3">
                  <a:moveTo>
                    <a:pt x="9" y="3"/>
                  </a:moveTo>
                  <a:lnTo>
                    <a:pt x="5"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71" name="Freeform 1900"/>
            <p:cNvSpPr>
              <a:spLocks/>
            </p:cNvSpPr>
            <p:nvPr/>
          </p:nvSpPr>
          <p:spPr bwMode="auto">
            <a:xfrm>
              <a:off x="225" y="8"/>
              <a:ext cx="8" cy="2"/>
            </a:xfrm>
            <a:custGeom>
              <a:avLst/>
              <a:gdLst>
                <a:gd name="T0" fmla="*/ 8 w 8"/>
                <a:gd name="T1" fmla="*/ 2 h 2"/>
                <a:gd name="T2" fmla="*/ 4 w 8"/>
                <a:gd name="T3" fmla="*/ 0 h 2"/>
                <a:gd name="T4" fmla="*/ 0 w 8"/>
                <a:gd name="T5" fmla="*/ 0 h 2"/>
                <a:gd name="T6" fmla="*/ 0 60000 65536"/>
                <a:gd name="T7" fmla="*/ 0 60000 65536"/>
                <a:gd name="T8" fmla="*/ 0 60000 65536"/>
              </a:gdLst>
              <a:ahLst/>
              <a:cxnLst>
                <a:cxn ang="T6">
                  <a:pos x="T0" y="T1"/>
                </a:cxn>
                <a:cxn ang="T7">
                  <a:pos x="T2" y="T3"/>
                </a:cxn>
                <a:cxn ang="T8">
                  <a:pos x="T4" y="T5"/>
                </a:cxn>
              </a:cxnLst>
              <a:rect l="0" t="0" r="r" b="b"/>
              <a:pathLst>
                <a:path w="8" h="2">
                  <a:moveTo>
                    <a:pt x="8"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72" name="Line 1901"/>
            <p:cNvSpPr>
              <a:spLocks noChangeShapeType="1"/>
            </p:cNvSpPr>
            <p:nvPr/>
          </p:nvSpPr>
          <p:spPr bwMode="auto">
            <a:xfrm>
              <a:off x="183" y="37"/>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73" name="Freeform 1902"/>
            <p:cNvSpPr>
              <a:spLocks/>
            </p:cNvSpPr>
            <p:nvPr/>
          </p:nvSpPr>
          <p:spPr bwMode="auto">
            <a:xfrm>
              <a:off x="184" y="24"/>
              <a:ext cx="6" cy="3"/>
            </a:xfrm>
            <a:custGeom>
              <a:avLst/>
              <a:gdLst>
                <a:gd name="T0" fmla="*/ 6 w 6"/>
                <a:gd name="T1" fmla="*/ 1 h 3"/>
                <a:gd name="T2" fmla="*/ 4 w 6"/>
                <a:gd name="T3" fmla="*/ 0 h 3"/>
                <a:gd name="T4" fmla="*/ 1 w 6"/>
                <a:gd name="T5" fmla="*/ 1 h 3"/>
                <a:gd name="T6" fmla="*/ 0 w 6"/>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
                  <a:moveTo>
                    <a:pt x="6" y="1"/>
                  </a:moveTo>
                  <a:lnTo>
                    <a:pt x="4" y="0"/>
                  </a:lnTo>
                  <a:lnTo>
                    <a:pt x="1"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74" name="Line 1903"/>
            <p:cNvSpPr>
              <a:spLocks noChangeShapeType="1"/>
            </p:cNvSpPr>
            <p:nvPr/>
          </p:nvSpPr>
          <p:spPr bwMode="auto">
            <a:xfrm>
              <a:off x="184" y="27"/>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75" name="Freeform 1904"/>
            <p:cNvSpPr>
              <a:spLocks/>
            </p:cNvSpPr>
            <p:nvPr/>
          </p:nvSpPr>
          <p:spPr bwMode="auto">
            <a:xfrm>
              <a:off x="184" y="33"/>
              <a:ext cx="2" cy="3"/>
            </a:xfrm>
            <a:custGeom>
              <a:avLst/>
              <a:gdLst>
                <a:gd name="T0" fmla="*/ 0 w 2"/>
                <a:gd name="T1" fmla="*/ 0 h 3"/>
                <a:gd name="T2" fmla="*/ 1 w 2"/>
                <a:gd name="T3" fmla="*/ 2 h 3"/>
                <a:gd name="T4" fmla="*/ 2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0" y="0"/>
                  </a:moveTo>
                  <a:lnTo>
                    <a:pt x="1" y="2"/>
                  </a:lnTo>
                  <a:lnTo>
                    <a:pt x="2"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76" name="Line 1905"/>
            <p:cNvSpPr>
              <a:spLocks noChangeShapeType="1"/>
            </p:cNvSpPr>
            <p:nvPr/>
          </p:nvSpPr>
          <p:spPr bwMode="auto">
            <a:xfrm flipH="1" flipV="1">
              <a:off x="190" y="25"/>
              <a:ext cx="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77" name="Line 1906"/>
            <p:cNvSpPr>
              <a:spLocks noChangeShapeType="1"/>
            </p:cNvSpPr>
            <p:nvPr/>
          </p:nvSpPr>
          <p:spPr bwMode="auto">
            <a:xfrm flipV="1">
              <a:off x="192" y="27"/>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78" name="Line 1907"/>
            <p:cNvSpPr>
              <a:spLocks noChangeShapeType="1"/>
            </p:cNvSpPr>
            <p:nvPr/>
          </p:nvSpPr>
          <p:spPr bwMode="auto">
            <a:xfrm flipV="1">
              <a:off x="190" y="28"/>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79" name="Freeform 1908"/>
            <p:cNvSpPr>
              <a:spLocks/>
            </p:cNvSpPr>
            <p:nvPr/>
          </p:nvSpPr>
          <p:spPr bwMode="auto">
            <a:xfrm>
              <a:off x="190" y="25"/>
              <a:ext cx="1" cy="3"/>
            </a:xfrm>
            <a:custGeom>
              <a:avLst/>
              <a:gdLst>
                <a:gd name="T0" fmla="*/ 0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80" name="Freeform 1909"/>
            <p:cNvSpPr>
              <a:spLocks/>
            </p:cNvSpPr>
            <p:nvPr/>
          </p:nvSpPr>
          <p:spPr bwMode="auto">
            <a:xfrm>
              <a:off x="178" y="39"/>
              <a:ext cx="1" cy="13"/>
            </a:xfrm>
            <a:custGeom>
              <a:avLst/>
              <a:gdLst>
                <a:gd name="T0" fmla="*/ 0 w 1"/>
                <a:gd name="T1" fmla="*/ 13 h 13"/>
                <a:gd name="T2" fmla="*/ 1 w 1"/>
                <a:gd name="T3" fmla="*/ 7 h 13"/>
                <a:gd name="T4" fmla="*/ 1 w 1"/>
                <a:gd name="T5" fmla="*/ 0 h 13"/>
                <a:gd name="T6" fmla="*/ 0 60000 65536"/>
                <a:gd name="T7" fmla="*/ 0 60000 65536"/>
                <a:gd name="T8" fmla="*/ 0 60000 65536"/>
              </a:gdLst>
              <a:ahLst/>
              <a:cxnLst>
                <a:cxn ang="T6">
                  <a:pos x="T0" y="T1"/>
                </a:cxn>
                <a:cxn ang="T7">
                  <a:pos x="T2" y="T3"/>
                </a:cxn>
                <a:cxn ang="T8">
                  <a:pos x="T4" y="T5"/>
                </a:cxn>
              </a:cxnLst>
              <a:rect l="0" t="0" r="r" b="b"/>
              <a:pathLst>
                <a:path w="1" h="13">
                  <a:moveTo>
                    <a:pt x="0" y="13"/>
                  </a:moveTo>
                  <a:lnTo>
                    <a:pt x="1" y="7"/>
                  </a:lnTo>
                  <a:lnTo>
                    <a:pt x="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81" name="Freeform 1910"/>
            <p:cNvSpPr>
              <a:spLocks/>
            </p:cNvSpPr>
            <p:nvPr/>
          </p:nvSpPr>
          <p:spPr bwMode="auto">
            <a:xfrm>
              <a:off x="178" y="52"/>
              <a:ext cx="2" cy="30"/>
            </a:xfrm>
            <a:custGeom>
              <a:avLst/>
              <a:gdLst>
                <a:gd name="T0" fmla="*/ 0 w 2"/>
                <a:gd name="T1" fmla="*/ 0 h 30"/>
                <a:gd name="T2" fmla="*/ 0 w 2"/>
                <a:gd name="T3" fmla="*/ 15 h 30"/>
                <a:gd name="T4" fmla="*/ 2 w 2"/>
                <a:gd name="T5" fmla="*/ 30 h 30"/>
                <a:gd name="T6" fmla="*/ 0 60000 65536"/>
                <a:gd name="T7" fmla="*/ 0 60000 65536"/>
                <a:gd name="T8" fmla="*/ 0 60000 65536"/>
              </a:gdLst>
              <a:ahLst/>
              <a:cxnLst>
                <a:cxn ang="T6">
                  <a:pos x="T0" y="T1"/>
                </a:cxn>
                <a:cxn ang="T7">
                  <a:pos x="T2" y="T3"/>
                </a:cxn>
                <a:cxn ang="T8">
                  <a:pos x="T4" y="T5"/>
                </a:cxn>
              </a:cxnLst>
              <a:rect l="0" t="0" r="r" b="b"/>
              <a:pathLst>
                <a:path w="2" h="30">
                  <a:moveTo>
                    <a:pt x="0" y="0"/>
                  </a:moveTo>
                  <a:lnTo>
                    <a:pt x="0" y="15"/>
                  </a:lnTo>
                  <a:lnTo>
                    <a:pt x="2" y="3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82" name="Line 1911"/>
            <p:cNvSpPr>
              <a:spLocks noChangeShapeType="1"/>
            </p:cNvSpPr>
            <p:nvPr/>
          </p:nvSpPr>
          <p:spPr bwMode="auto">
            <a:xfrm flipH="1">
              <a:off x="176" y="6"/>
              <a:ext cx="3"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83" name="Line 1912"/>
            <p:cNvSpPr>
              <a:spLocks noChangeShapeType="1"/>
            </p:cNvSpPr>
            <p:nvPr/>
          </p:nvSpPr>
          <p:spPr bwMode="auto">
            <a:xfrm>
              <a:off x="182" y="6"/>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84" name="Line 1913"/>
            <p:cNvSpPr>
              <a:spLocks noChangeShapeType="1"/>
            </p:cNvSpPr>
            <p:nvPr/>
          </p:nvSpPr>
          <p:spPr bwMode="auto">
            <a:xfrm flipV="1">
              <a:off x="179" y="5"/>
              <a:ext cx="2" cy="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85" name="Freeform 1914"/>
            <p:cNvSpPr>
              <a:spLocks/>
            </p:cNvSpPr>
            <p:nvPr/>
          </p:nvSpPr>
          <p:spPr bwMode="auto">
            <a:xfrm>
              <a:off x="275" y="57"/>
              <a:ext cx="11" cy="8"/>
            </a:xfrm>
            <a:custGeom>
              <a:avLst/>
              <a:gdLst>
                <a:gd name="T0" fmla="*/ 11 w 11"/>
                <a:gd name="T1" fmla="*/ 8 h 8"/>
                <a:gd name="T2" fmla="*/ 8 w 11"/>
                <a:gd name="T3" fmla="*/ 4 h 8"/>
                <a:gd name="T4" fmla="*/ 4 w 11"/>
                <a:gd name="T5" fmla="*/ 2 h 8"/>
                <a:gd name="T6" fmla="*/ 0 w 11"/>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8">
                  <a:moveTo>
                    <a:pt x="11" y="8"/>
                  </a:moveTo>
                  <a:lnTo>
                    <a:pt x="8" y="4"/>
                  </a:lnTo>
                  <a:lnTo>
                    <a:pt x="4" y="2"/>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86" name="Freeform 1915"/>
            <p:cNvSpPr>
              <a:spLocks/>
            </p:cNvSpPr>
            <p:nvPr/>
          </p:nvSpPr>
          <p:spPr bwMode="auto">
            <a:xfrm>
              <a:off x="249" y="57"/>
              <a:ext cx="26" cy="2"/>
            </a:xfrm>
            <a:custGeom>
              <a:avLst/>
              <a:gdLst>
                <a:gd name="T0" fmla="*/ 26 w 26"/>
                <a:gd name="T1" fmla="*/ 0 h 2"/>
                <a:gd name="T2" fmla="*/ 17 w 26"/>
                <a:gd name="T3" fmla="*/ 0 h 2"/>
                <a:gd name="T4" fmla="*/ 9 w 26"/>
                <a:gd name="T5" fmla="*/ 0 h 2"/>
                <a:gd name="T6" fmla="*/ 0 w 26"/>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
                  <a:moveTo>
                    <a:pt x="26" y="0"/>
                  </a:moveTo>
                  <a:lnTo>
                    <a:pt x="17" y="0"/>
                  </a:lnTo>
                  <a:lnTo>
                    <a:pt x="9"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87" name="Freeform 1916"/>
            <p:cNvSpPr>
              <a:spLocks/>
            </p:cNvSpPr>
            <p:nvPr/>
          </p:nvSpPr>
          <p:spPr bwMode="auto">
            <a:xfrm>
              <a:off x="232" y="60"/>
              <a:ext cx="10" cy="22"/>
            </a:xfrm>
            <a:custGeom>
              <a:avLst/>
              <a:gdLst>
                <a:gd name="T0" fmla="*/ 10 w 10"/>
                <a:gd name="T1" fmla="*/ 0 h 22"/>
                <a:gd name="T2" fmla="*/ 5 w 10"/>
                <a:gd name="T3" fmla="*/ 6 h 22"/>
                <a:gd name="T4" fmla="*/ 2 w 10"/>
                <a:gd name="T5" fmla="*/ 14 h 22"/>
                <a:gd name="T6" fmla="*/ 0 w 10"/>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2">
                  <a:moveTo>
                    <a:pt x="10" y="0"/>
                  </a:moveTo>
                  <a:lnTo>
                    <a:pt x="5" y="6"/>
                  </a:lnTo>
                  <a:lnTo>
                    <a:pt x="2" y="14"/>
                  </a:lnTo>
                  <a:lnTo>
                    <a:pt x="0"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88" name="Line 1917"/>
            <p:cNvSpPr>
              <a:spLocks noChangeShapeType="1"/>
            </p:cNvSpPr>
            <p:nvPr/>
          </p:nvSpPr>
          <p:spPr bwMode="auto">
            <a:xfrm flipV="1">
              <a:off x="242" y="56"/>
              <a:ext cx="4"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89" name="Line 1918"/>
            <p:cNvSpPr>
              <a:spLocks noChangeShapeType="1"/>
            </p:cNvSpPr>
            <p:nvPr/>
          </p:nvSpPr>
          <p:spPr bwMode="auto">
            <a:xfrm flipV="1">
              <a:off x="256" y="38"/>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90" name="Line 1919"/>
            <p:cNvSpPr>
              <a:spLocks noChangeShapeType="1"/>
            </p:cNvSpPr>
            <p:nvPr/>
          </p:nvSpPr>
          <p:spPr bwMode="auto">
            <a:xfrm flipH="1">
              <a:off x="246" y="53"/>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91" name="Line 1920"/>
            <p:cNvSpPr>
              <a:spLocks noChangeShapeType="1"/>
            </p:cNvSpPr>
            <p:nvPr/>
          </p:nvSpPr>
          <p:spPr bwMode="auto">
            <a:xfrm flipH="1" flipV="1">
              <a:off x="334" y="41"/>
              <a:ext cx="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92" name="Line 1921"/>
            <p:cNvSpPr>
              <a:spLocks noChangeShapeType="1"/>
            </p:cNvSpPr>
            <p:nvPr/>
          </p:nvSpPr>
          <p:spPr bwMode="auto">
            <a:xfrm>
              <a:off x="289" y="35"/>
              <a:ext cx="4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93" name="Freeform 1922"/>
            <p:cNvSpPr>
              <a:spLocks/>
            </p:cNvSpPr>
            <p:nvPr/>
          </p:nvSpPr>
          <p:spPr bwMode="auto">
            <a:xfrm>
              <a:off x="327" y="50"/>
              <a:ext cx="3" cy="2"/>
            </a:xfrm>
            <a:custGeom>
              <a:avLst/>
              <a:gdLst>
                <a:gd name="T0" fmla="*/ 3 w 3"/>
                <a:gd name="T1" fmla="*/ 0 h 2"/>
                <a:gd name="T2" fmla="*/ 1 w 3"/>
                <a:gd name="T3" fmla="*/ 0 h 2"/>
                <a:gd name="T4" fmla="*/ 0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3" y="0"/>
                  </a:moveTo>
                  <a:lnTo>
                    <a:pt x="1"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94" name="Line 1923"/>
            <p:cNvSpPr>
              <a:spLocks noChangeShapeType="1"/>
            </p:cNvSpPr>
            <p:nvPr/>
          </p:nvSpPr>
          <p:spPr bwMode="auto">
            <a:xfrm flipH="1">
              <a:off x="326" y="52"/>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95" name="Line 1924"/>
            <p:cNvSpPr>
              <a:spLocks noChangeShapeType="1"/>
            </p:cNvSpPr>
            <p:nvPr/>
          </p:nvSpPr>
          <p:spPr bwMode="auto">
            <a:xfrm>
              <a:off x="328" y="6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96" name="Line 1925"/>
            <p:cNvSpPr>
              <a:spLocks noChangeShapeType="1"/>
            </p:cNvSpPr>
            <p:nvPr/>
          </p:nvSpPr>
          <p:spPr bwMode="auto">
            <a:xfrm>
              <a:off x="328" y="54"/>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97" name="Line 1926"/>
            <p:cNvSpPr>
              <a:spLocks noChangeShapeType="1"/>
            </p:cNvSpPr>
            <p:nvPr/>
          </p:nvSpPr>
          <p:spPr bwMode="auto">
            <a:xfrm>
              <a:off x="327" y="5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98" name="Line 1927"/>
            <p:cNvSpPr>
              <a:spLocks noChangeShapeType="1"/>
            </p:cNvSpPr>
            <p:nvPr/>
          </p:nvSpPr>
          <p:spPr bwMode="auto">
            <a:xfrm>
              <a:off x="327" y="57"/>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99" name="Line 1928"/>
            <p:cNvSpPr>
              <a:spLocks noChangeShapeType="1"/>
            </p:cNvSpPr>
            <p:nvPr/>
          </p:nvSpPr>
          <p:spPr bwMode="auto">
            <a:xfrm>
              <a:off x="327" y="5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00" name="Line 1929"/>
            <p:cNvSpPr>
              <a:spLocks noChangeShapeType="1"/>
            </p:cNvSpPr>
            <p:nvPr/>
          </p:nvSpPr>
          <p:spPr bwMode="auto">
            <a:xfrm>
              <a:off x="327" y="60"/>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01" name="Freeform 1930"/>
            <p:cNvSpPr>
              <a:spLocks/>
            </p:cNvSpPr>
            <p:nvPr/>
          </p:nvSpPr>
          <p:spPr bwMode="auto">
            <a:xfrm>
              <a:off x="327" y="53"/>
              <a:ext cx="1" cy="7"/>
            </a:xfrm>
            <a:custGeom>
              <a:avLst/>
              <a:gdLst>
                <a:gd name="T0" fmla="*/ 1 w 1"/>
                <a:gd name="T1" fmla="*/ 0 h 7"/>
                <a:gd name="T2" fmla="*/ 0 w 1"/>
                <a:gd name="T3" fmla="*/ 3 h 7"/>
                <a:gd name="T4" fmla="*/ 0 w 1"/>
                <a:gd name="T5" fmla="*/ 7 h 7"/>
                <a:gd name="T6" fmla="*/ 0 60000 65536"/>
                <a:gd name="T7" fmla="*/ 0 60000 65536"/>
                <a:gd name="T8" fmla="*/ 0 60000 65536"/>
              </a:gdLst>
              <a:ahLst/>
              <a:cxnLst>
                <a:cxn ang="T6">
                  <a:pos x="T0" y="T1"/>
                </a:cxn>
                <a:cxn ang="T7">
                  <a:pos x="T2" y="T3"/>
                </a:cxn>
                <a:cxn ang="T8">
                  <a:pos x="T4" y="T5"/>
                </a:cxn>
              </a:cxnLst>
              <a:rect l="0" t="0" r="r" b="b"/>
              <a:pathLst>
                <a:path w="1" h="7">
                  <a:moveTo>
                    <a:pt x="1" y="0"/>
                  </a:moveTo>
                  <a:lnTo>
                    <a:pt x="0" y="3"/>
                  </a:lnTo>
                  <a:lnTo>
                    <a:pt x="0" y="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02" name="Freeform 1931"/>
            <p:cNvSpPr>
              <a:spLocks/>
            </p:cNvSpPr>
            <p:nvPr/>
          </p:nvSpPr>
          <p:spPr bwMode="auto">
            <a:xfrm>
              <a:off x="328" y="51"/>
              <a:ext cx="3" cy="2"/>
            </a:xfrm>
            <a:custGeom>
              <a:avLst/>
              <a:gdLst>
                <a:gd name="T0" fmla="*/ 3 w 3"/>
                <a:gd name="T1" fmla="*/ 0 h 2"/>
                <a:gd name="T2" fmla="*/ 1 w 3"/>
                <a:gd name="T3" fmla="*/ 0 h 2"/>
                <a:gd name="T4" fmla="*/ 0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3" y="0"/>
                  </a:moveTo>
                  <a:lnTo>
                    <a:pt x="1"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03" name="Line 1932"/>
            <p:cNvSpPr>
              <a:spLocks noChangeShapeType="1"/>
            </p:cNvSpPr>
            <p:nvPr/>
          </p:nvSpPr>
          <p:spPr bwMode="auto">
            <a:xfrm>
              <a:off x="339" y="5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04" name="Line 1933"/>
            <p:cNvSpPr>
              <a:spLocks noChangeShapeType="1"/>
            </p:cNvSpPr>
            <p:nvPr/>
          </p:nvSpPr>
          <p:spPr bwMode="auto">
            <a:xfrm>
              <a:off x="339" y="5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05" name="Line 1934"/>
            <p:cNvSpPr>
              <a:spLocks noChangeShapeType="1"/>
            </p:cNvSpPr>
            <p:nvPr/>
          </p:nvSpPr>
          <p:spPr bwMode="auto">
            <a:xfrm>
              <a:off x="338" y="6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06" name="Line 1935"/>
            <p:cNvSpPr>
              <a:spLocks noChangeShapeType="1"/>
            </p:cNvSpPr>
            <p:nvPr/>
          </p:nvSpPr>
          <p:spPr bwMode="auto">
            <a:xfrm>
              <a:off x="337" y="6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07" name="Line 1936"/>
            <p:cNvSpPr>
              <a:spLocks noChangeShapeType="1"/>
            </p:cNvSpPr>
            <p:nvPr/>
          </p:nvSpPr>
          <p:spPr bwMode="auto">
            <a:xfrm>
              <a:off x="338" y="5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08" name="Line 1937"/>
            <p:cNvSpPr>
              <a:spLocks noChangeShapeType="1"/>
            </p:cNvSpPr>
            <p:nvPr/>
          </p:nvSpPr>
          <p:spPr bwMode="auto">
            <a:xfrm>
              <a:off x="338" y="55"/>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09" name="Line 1938"/>
            <p:cNvSpPr>
              <a:spLocks noChangeShapeType="1"/>
            </p:cNvSpPr>
            <p:nvPr/>
          </p:nvSpPr>
          <p:spPr bwMode="auto">
            <a:xfrm flipV="1">
              <a:off x="339" y="5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10" name="Line 1939"/>
            <p:cNvSpPr>
              <a:spLocks noChangeShapeType="1"/>
            </p:cNvSpPr>
            <p:nvPr/>
          </p:nvSpPr>
          <p:spPr bwMode="auto">
            <a:xfrm>
              <a:off x="328" y="6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11" name="Line 1940"/>
            <p:cNvSpPr>
              <a:spLocks noChangeShapeType="1"/>
            </p:cNvSpPr>
            <p:nvPr/>
          </p:nvSpPr>
          <p:spPr bwMode="auto">
            <a:xfrm>
              <a:off x="326" y="6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12" name="Line 1941"/>
            <p:cNvSpPr>
              <a:spLocks noChangeShapeType="1"/>
            </p:cNvSpPr>
            <p:nvPr/>
          </p:nvSpPr>
          <p:spPr bwMode="auto">
            <a:xfrm>
              <a:off x="328" y="5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13" name="Line 1942"/>
            <p:cNvSpPr>
              <a:spLocks noChangeShapeType="1"/>
            </p:cNvSpPr>
            <p:nvPr/>
          </p:nvSpPr>
          <p:spPr bwMode="auto">
            <a:xfrm>
              <a:off x="339" y="4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14" name="Freeform 1943"/>
            <p:cNvSpPr>
              <a:spLocks/>
            </p:cNvSpPr>
            <p:nvPr/>
          </p:nvSpPr>
          <p:spPr bwMode="auto">
            <a:xfrm>
              <a:off x="336" y="38"/>
              <a:ext cx="3" cy="11"/>
            </a:xfrm>
            <a:custGeom>
              <a:avLst/>
              <a:gdLst>
                <a:gd name="T0" fmla="*/ 3 w 3"/>
                <a:gd name="T1" fmla="*/ 11 h 11"/>
                <a:gd name="T2" fmla="*/ 3 w 3"/>
                <a:gd name="T3" fmla="*/ 5 h 11"/>
                <a:gd name="T4" fmla="*/ 0 w 3"/>
                <a:gd name="T5" fmla="*/ 0 h 11"/>
                <a:gd name="T6" fmla="*/ 0 60000 65536"/>
                <a:gd name="T7" fmla="*/ 0 60000 65536"/>
                <a:gd name="T8" fmla="*/ 0 60000 65536"/>
              </a:gdLst>
              <a:ahLst/>
              <a:cxnLst>
                <a:cxn ang="T6">
                  <a:pos x="T0" y="T1"/>
                </a:cxn>
                <a:cxn ang="T7">
                  <a:pos x="T2" y="T3"/>
                </a:cxn>
                <a:cxn ang="T8">
                  <a:pos x="T4" y="T5"/>
                </a:cxn>
              </a:cxnLst>
              <a:rect l="0" t="0" r="r" b="b"/>
              <a:pathLst>
                <a:path w="3" h="11">
                  <a:moveTo>
                    <a:pt x="3" y="11"/>
                  </a:moveTo>
                  <a:lnTo>
                    <a:pt x="3" y="5"/>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15" name="Freeform 1944"/>
            <p:cNvSpPr>
              <a:spLocks/>
            </p:cNvSpPr>
            <p:nvPr/>
          </p:nvSpPr>
          <p:spPr bwMode="auto">
            <a:xfrm>
              <a:off x="330" y="39"/>
              <a:ext cx="4" cy="2"/>
            </a:xfrm>
            <a:custGeom>
              <a:avLst/>
              <a:gdLst>
                <a:gd name="T0" fmla="*/ 4 w 4"/>
                <a:gd name="T1" fmla="*/ 2 h 2"/>
                <a:gd name="T2" fmla="*/ 2 w 4"/>
                <a:gd name="T3" fmla="*/ 0 h 2"/>
                <a:gd name="T4" fmla="*/ 0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4" y="2"/>
                  </a:moveTo>
                  <a:lnTo>
                    <a:pt x="2"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16" name="Freeform 1945"/>
            <p:cNvSpPr>
              <a:spLocks/>
            </p:cNvSpPr>
            <p:nvPr/>
          </p:nvSpPr>
          <p:spPr bwMode="auto">
            <a:xfrm>
              <a:off x="334" y="37"/>
              <a:ext cx="4" cy="3"/>
            </a:xfrm>
            <a:custGeom>
              <a:avLst/>
              <a:gdLst>
                <a:gd name="T0" fmla="*/ 4 w 4"/>
                <a:gd name="T1" fmla="*/ 3 h 3"/>
                <a:gd name="T2" fmla="*/ 2 w 4"/>
                <a:gd name="T3" fmla="*/ 1 h 3"/>
                <a:gd name="T4" fmla="*/ 0 w 4"/>
                <a:gd name="T5" fmla="*/ 0 h 3"/>
                <a:gd name="T6" fmla="*/ 0 60000 65536"/>
                <a:gd name="T7" fmla="*/ 0 60000 65536"/>
                <a:gd name="T8" fmla="*/ 0 60000 65536"/>
              </a:gdLst>
              <a:ahLst/>
              <a:cxnLst>
                <a:cxn ang="T6">
                  <a:pos x="T0" y="T1"/>
                </a:cxn>
                <a:cxn ang="T7">
                  <a:pos x="T2" y="T3"/>
                </a:cxn>
                <a:cxn ang="T8">
                  <a:pos x="T4" y="T5"/>
                </a:cxn>
              </a:cxnLst>
              <a:rect l="0" t="0" r="r" b="b"/>
              <a:pathLst>
                <a:path w="4" h="3">
                  <a:moveTo>
                    <a:pt x="4" y="3"/>
                  </a:moveTo>
                  <a:lnTo>
                    <a:pt x="2"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17" name="Line 1946"/>
            <p:cNvSpPr>
              <a:spLocks noChangeShapeType="1"/>
            </p:cNvSpPr>
            <p:nvPr/>
          </p:nvSpPr>
          <p:spPr bwMode="auto">
            <a:xfrm>
              <a:off x="338" y="6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18" name="Freeform 1947"/>
            <p:cNvSpPr>
              <a:spLocks/>
            </p:cNvSpPr>
            <p:nvPr/>
          </p:nvSpPr>
          <p:spPr bwMode="auto">
            <a:xfrm>
              <a:off x="338" y="66"/>
              <a:ext cx="7" cy="2"/>
            </a:xfrm>
            <a:custGeom>
              <a:avLst/>
              <a:gdLst>
                <a:gd name="T0" fmla="*/ 7 w 7"/>
                <a:gd name="T1" fmla="*/ 2 h 2"/>
                <a:gd name="T2" fmla="*/ 4 w 7"/>
                <a:gd name="T3" fmla="*/ 0 h 2"/>
                <a:gd name="T4" fmla="*/ 0 w 7"/>
                <a:gd name="T5" fmla="*/ 0 h 2"/>
                <a:gd name="T6" fmla="*/ 0 60000 65536"/>
                <a:gd name="T7" fmla="*/ 0 60000 65536"/>
                <a:gd name="T8" fmla="*/ 0 60000 65536"/>
              </a:gdLst>
              <a:ahLst/>
              <a:cxnLst>
                <a:cxn ang="T6">
                  <a:pos x="T0" y="T1"/>
                </a:cxn>
                <a:cxn ang="T7">
                  <a:pos x="T2" y="T3"/>
                </a:cxn>
                <a:cxn ang="T8">
                  <a:pos x="T4" y="T5"/>
                </a:cxn>
              </a:cxnLst>
              <a:rect l="0" t="0" r="r" b="b"/>
              <a:pathLst>
                <a:path w="7" h="2">
                  <a:moveTo>
                    <a:pt x="7"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19" name="Freeform 1948"/>
            <p:cNvSpPr>
              <a:spLocks/>
            </p:cNvSpPr>
            <p:nvPr/>
          </p:nvSpPr>
          <p:spPr bwMode="auto">
            <a:xfrm>
              <a:off x="342" y="68"/>
              <a:ext cx="3" cy="8"/>
            </a:xfrm>
            <a:custGeom>
              <a:avLst/>
              <a:gdLst>
                <a:gd name="T0" fmla="*/ 0 w 3"/>
                <a:gd name="T1" fmla="*/ 8 h 8"/>
                <a:gd name="T2" fmla="*/ 2 w 3"/>
                <a:gd name="T3" fmla="*/ 4 h 8"/>
                <a:gd name="T4" fmla="*/ 3 w 3"/>
                <a:gd name="T5" fmla="*/ 0 h 8"/>
                <a:gd name="T6" fmla="*/ 0 60000 65536"/>
                <a:gd name="T7" fmla="*/ 0 60000 65536"/>
                <a:gd name="T8" fmla="*/ 0 60000 65536"/>
              </a:gdLst>
              <a:ahLst/>
              <a:cxnLst>
                <a:cxn ang="T6">
                  <a:pos x="T0" y="T1"/>
                </a:cxn>
                <a:cxn ang="T7">
                  <a:pos x="T2" y="T3"/>
                </a:cxn>
                <a:cxn ang="T8">
                  <a:pos x="T4" y="T5"/>
                </a:cxn>
              </a:cxnLst>
              <a:rect l="0" t="0" r="r" b="b"/>
              <a:pathLst>
                <a:path w="3" h="8">
                  <a:moveTo>
                    <a:pt x="0" y="8"/>
                  </a:moveTo>
                  <a:lnTo>
                    <a:pt x="2" y="4"/>
                  </a:lnTo>
                  <a:lnTo>
                    <a:pt x="3"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20" name="Freeform 1949"/>
            <p:cNvSpPr>
              <a:spLocks/>
            </p:cNvSpPr>
            <p:nvPr/>
          </p:nvSpPr>
          <p:spPr bwMode="auto">
            <a:xfrm>
              <a:off x="334" y="76"/>
              <a:ext cx="8" cy="5"/>
            </a:xfrm>
            <a:custGeom>
              <a:avLst/>
              <a:gdLst>
                <a:gd name="T0" fmla="*/ 8 w 8"/>
                <a:gd name="T1" fmla="*/ 0 h 5"/>
                <a:gd name="T2" fmla="*/ 5 w 8"/>
                <a:gd name="T3" fmla="*/ 1 h 5"/>
                <a:gd name="T4" fmla="*/ 2 w 8"/>
                <a:gd name="T5" fmla="*/ 3 h 5"/>
                <a:gd name="T6" fmla="*/ 0 w 8"/>
                <a:gd name="T7" fmla="*/ 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5">
                  <a:moveTo>
                    <a:pt x="8" y="0"/>
                  </a:moveTo>
                  <a:lnTo>
                    <a:pt x="5" y="1"/>
                  </a:lnTo>
                  <a:lnTo>
                    <a:pt x="2" y="3"/>
                  </a:lnTo>
                  <a:lnTo>
                    <a:pt x="0" y="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21" name="Freeform 1950"/>
            <p:cNvSpPr>
              <a:spLocks/>
            </p:cNvSpPr>
            <p:nvPr/>
          </p:nvSpPr>
          <p:spPr bwMode="auto">
            <a:xfrm>
              <a:off x="261" y="14"/>
              <a:ext cx="20" cy="17"/>
            </a:xfrm>
            <a:custGeom>
              <a:avLst/>
              <a:gdLst>
                <a:gd name="T0" fmla="*/ 0 w 20"/>
                <a:gd name="T1" fmla="*/ 0 h 17"/>
                <a:gd name="T2" fmla="*/ 10 w 20"/>
                <a:gd name="T3" fmla="*/ 9 h 17"/>
                <a:gd name="T4" fmla="*/ 20 w 20"/>
                <a:gd name="T5" fmla="*/ 17 h 17"/>
                <a:gd name="T6" fmla="*/ 0 60000 65536"/>
                <a:gd name="T7" fmla="*/ 0 60000 65536"/>
                <a:gd name="T8" fmla="*/ 0 60000 65536"/>
              </a:gdLst>
              <a:ahLst/>
              <a:cxnLst>
                <a:cxn ang="T6">
                  <a:pos x="T0" y="T1"/>
                </a:cxn>
                <a:cxn ang="T7">
                  <a:pos x="T2" y="T3"/>
                </a:cxn>
                <a:cxn ang="T8">
                  <a:pos x="T4" y="T5"/>
                </a:cxn>
              </a:cxnLst>
              <a:rect l="0" t="0" r="r" b="b"/>
              <a:pathLst>
                <a:path w="20" h="17">
                  <a:moveTo>
                    <a:pt x="0" y="0"/>
                  </a:moveTo>
                  <a:lnTo>
                    <a:pt x="10" y="9"/>
                  </a:lnTo>
                  <a:lnTo>
                    <a:pt x="20" y="1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22" name="Line 1951"/>
            <p:cNvSpPr>
              <a:spLocks noChangeShapeType="1"/>
            </p:cNvSpPr>
            <p:nvPr/>
          </p:nvSpPr>
          <p:spPr bwMode="auto">
            <a:xfrm>
              <a:off x="258" y="10"/>
              <a:ext cx="3"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23" name="Freeform 1952"/>
            <p:cNvSpPr>
              <a:spLocks/>
            </p:cNvSpPr>
            <p:nvPr/>
          </p:nvSpPr>
          <p:spPr bwMode="auto">
            <a:xfrm>
              <a:off x="281" y="31"/>
              <a:ext cx="8" cy="2"/>
            </a:xfrm>
            <a:custGeom>
              <a:avLst/>
              <a:gdLst>
                <a:gd name="T0" fmla="*/ 0 w 8"/>
                <a:gd name="T1" fmla="*/ 0 h 2"/>
                <a:gd name="T2" fmla="*/ 4 w 8"/>
                <a:gd name="T3" fmla="*/ 1 h 2"/>
                <a:gd name="T4" fmla="*/ 8 w 8"/>
                <a:gd name="T5" fmla="*/ 2 h 2"/>
                <a:gd name="T6" fmla="*/ 0 60000 65536"/>
                <a:gd name="T7" fmla="*/ 0 60000 65536"/>
                <a:gd name="T8" fmla="*/ 0 60000 65536"/>
              </a:gdLst>
              <a:ahLst/>
              <a:cxnLst>
                <a:cxn ang="T6">
                  <a:pos x="T0" y="T1"/>
                </a:cxn>
                <a:cxn ang="T7">
                  <a:pos x="T2" y="T3"/>
                </a:cxn>
                <a:cxn ang="T8">
                  <a:pos x="T4" y="T5"/>
                </a:cxn>
              </a:cxnLst>
              <a:rect l="0" t="0" r="r" b="b"/>
              <a:pathLst>
                <a:path w="8" h="2">
                  <a:moveTo>
                    <a:pt x="0" y="0"/>
                  </a:moveTo>
                  <a:lnTo>
                    <a:pt x="4" y="1"/>
                  </a:lnTo>
                  <a:lnTo>
                    <a:pt x="8"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24" name="Freeform 1953"/>
            <p:cNvSpPr>
              <a:spLocks/>
            </p:cNvSpPr>
            <p:nvPr/>
          </p:nvSpPr>
          <p:spPr bwMode="auto">
            <a:xfrm>
              <a:off x="256" y="8"/>
              <a:ext cx="1" cy="3"/>
            </a:xfrm>
            <a:custGeom>
              <a:avLst/>
              <a:gdLst>
                <a:gd name="T0" fmla="*/ 0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25" name="Freeform 1954"/>
            <p:cNvSpPr>
              <a:spLocks/>
            </p:cNvSpPr>
            <p:nvPr/>
          </p:nvSpPr>
          <p:spPr bwMode="auto">
            <a:xfrm>
              <a:off x="256" y="11"/>
              <a:ext cx="25" cy="21"/>
            </a:xfrm>
            <a:custGeom>
              <a:avLst/>
              <a:gdLst>
                <a:gd name="T0" fmla="*/ 0 w 25"/>
                <a:gd name="T1" fmla="*/ 0 h 21"/>
                <a:gd name="T2" fmla="*/ 12 w 25"/>
                <a:gd name="T3" fmla="*/ 11 h 21"/>
                <a:gd name="T4" fmla="*/ 25 w 25"/>
                <a:gd name="T5" fmla="*/ 21 h 21"/>
                <a:gd name="T6" fmla="*/ 0 60000 65536"/>
                <a:gd name="T7" fmla="*/ 0 60000 65536"/>
                <a:gd name="T8" fmla="*/ 0 60000 65536"/>
              </a:gdLst>
              <a:ahLst/>
              <a:cxnLst>
                <a:cxn ang="T6">
                  <a:pos x="T0" y="T1"/>
                </a:cxn>
                <a:cxn ang="T7">
                  <a:pos x="T2" y="T3"/>
                </a:cxn>
                <a:cxn ang="T8">
                  <a:pos x="T4" y="T5"/>
                </a:cxn>
              </a:cxnLst>
              <a:rect l="0" t="0" r="r" b="b"/>
              <a:pathLst>
                <a:path w="25" h="21">
                  <a:moveTo>
                    <a:pt x="0" y="0"/>
                  </a:moveTo>
                  <a:lnTo>
                    <a:pt x="12" y="11"/>
                  </a:lnTo>
                  <a:lnTo>
                    <a:pt x="25" y="2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26" name="Line 1955"/>
            <p:cNvSpPr>
              <a:spLocks noChangeShapeType="1"/>
            </p:cNvSpPr>
            <p:nvPr/>
          </p:nvSpPr>
          <p:spPr bwMode="auto">
            <a:xfrm>
              <a:off x="281" y="32"/>
              <a:ext cx="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27" name="Line 1956"/>
            <p:cNvSpPr>
              <a:spLocks noChangeShapeType="1"/>
            </p:cNvSpPr>
            <p:nvPr/>
          </p:nvSpPr>
          <p:spPr bwMode="auto">
            <a:xfrm flipH="1" flipV="1">
              <a:off x="299" y="3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28" name="Line 1957"/>
            <p:cNvSpPr>
              <a:spLocks noChangeShapeType="1"/>
            </p:cNvSpPr>
            <p:nvPr/>
          </p:nvSpPr>
          <p:spPr bwMode="auto">
            <a:xfrm>
              <a:off x="299" y="33"/>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29" name="Line 1958"/>
            <p:cNvSpPr>
              <a:spLocks noChangeShapeType="1"/>
            </p:cNvSpPr>
            <p:nvPr/>
          </p:nvSpPr>
          <p:spPr bwMode="auto">
            <a:xfrm flipH="1">
              <a:off x="289" y="32"/>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30" name="Line 1959"/>
            <p:cNvSpPr>
              <a:spLocks noChangeShapeType="1"/>
            </p:cNvSpPr>
            <p:nvPr/>
          </p:nvSpPr>
          <p:spPr bwMode="auto">
            <a:xfrm flipV="1">
              <a:off x="289" y="3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31" name="Freeform 1960"/>
            <p:cNvSpPr>
              <a:spLocks/>
            </p:cNvSpPr>
            <p:nvPr/>
          </p:nvSpPr>
          <p:spPr bwMode="auto">
            <a:xfrm>
              <a:off x="259" y="6"/>
              <a:ext cx="37" cy="26"/>
            </a:xfrm>
            <a:custGeom>
              <a:avLst/>
              <a:gdLst>
                <a:gd name="T0" fmla="*/ 37 w 37"/>
                <a:gd name="T1" fmla="*/ 26 h 26"/>
                <a:gd name="T2" fmla="*/ 19 w 37"/>
                <a:gd name="T3" fmla="*/ 13 h 26"/>
                <a:gd name="T4" fmla="*/ 0 w 37"/>
                <a:gd name="T5" fmla="*/ 0 h 26"/>
                <a:gd name="T6" fmla="*/ 0 60000 65536"/>
                <a:gd name="T7" fmla="*/ 0 60000 65536"/>
                <a:gd name="T8" fmla="*/ 0 60000 65536"/>
              </a:gdLst>
              <a:ahLst/>
              <a:cxnLst>
                <a:cxn ang="T6">
                  <a:pos x="T0" y="T1"/>
                </a:cxn>
                <a:cxn ang="T7">
                  <a:pos x="T2" y="T3"/>
                </a:cxn>
                <a:cxn ang="T8">
                  <a:pos x="T4" y="T5"/>
                </a:cxn>
              </a:cxnLst>
              <a:rect l="0" t="0" r="r" b="b"/>
              <a:pathLst>
                <a:path w="37" h="26">
                  <a:moveTo>
                    <a:pt x="37" y="26"/>
                  </a:moveTo>
                  <a:lnTo>
                    <a:pt x="19" y="13"/>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32" name="Freeform 1961"/>
            <p:cNvSpPr>
              <a:spLocks/>
            </p:cNvSpPr>
            <p:nvPr/>
          </p:nvSpPr>
          <p:spPr bwMode="auto">
            <a:xfrm>
              <a:off x="257" y="7"/>
              <a:ext cx="1" cy="3"/>
            </a:xfrm>
            <a:custGeom>
              <a:avLst/>
              <a:gdLst>
                <a:gd name="T0" fmla="*/ 1 w 1"/>
                <a:gd name="T1" fmla="*/ 0 h 3"/>
                <a:gd name="T2" fmla="*/ 0 w 1"/>
                <a:gd name="T3" fmla="*/ 2 h 3"/>
                <a:gd name="T4" fmla="*/ 1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1" y="0"/>
                  </a:moveTo>
                  <a:lnTo>
                    <a:pt x="0" y="2"/>
                  </a:lnTo>
                  <a:lnTo>
                    <a:pt x="1"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33" name="Line 1962"/>
            <p:cNvSpPr>
              <a:spLocks noChangeShapeType="1"/>
            </p:cNvSpPr>
            <p:nvPr/>
          </p:nvSpPr>
          <p:spPr bwMode="auto">
            <a:xfrm flipV="1">
              <a:off x="285" y="66"/>
              <a:ext cx="5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34" name="Line 1963"/>
            <p:cNvSpPr>
              <a:spLocks noChangeShapeType="1"/>
            </p:cNvSpPr>
            <p:nvPr/>
          </p:nvSpPr>
          <p:spPr bwMode="auto">
            <a:xfrm flipH="1" flipV="1">
              <a:off x="135" y="4"/>
              <a:ext cx="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35" name="Line 1964"/>
            <p:cNvSpPr>
              <a:spLocks noChangeShapeType="1"/>
            </p:cNvSpPr>
            <p:nvPr/>
          </p:nvSpPr>
          <p:spPr bwMode="auto">
            <a:xfrm flipH="1" flipV="1">
              <a:off x="135" y="5"/>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36" name="Freeform 1965"/>
            <p:cNvSpPr>
              <a:spLocks/>
            </p:cNvSpPr>
            <p:nvPr/>
          </p:nvSpPr>
          <p:spPr bwMode="auto">
            <a:xfrm>
              <a:off x="135" y="4"/>
              <a:ext cx="1" cy="2"/>
            </a:xfrm>
            <a:custGeom>
              <a:avLst/>
              <a:gdLst>
                <a:gd name="T0" fmla="*/ 0 w 1"/>
                <a:gd name="T1" fmla="*/ 0 h 2"/>
                <a:gd name="T2" fmla="*/ 0 w 1"/>
                <a:gd name="T3" fmla="*/ 0 h 2"/>
                <a:gd name="T4" fmla="*/ 0 w 1"/>
                <a:gd name="T5" fmla="*/ 1 h 2"/>
                <a:gd name="T6" fmla="*/ 0 w 1"/>
                <a:gd name="T7" fmla="*/ 1 h 2"/>
                <a:gd name="T8" fmla="*/ 0 w 1"/>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0"/>
                  </a:moveTo>
                  <a:lnTo>
                    <a:pt x="0" y="0"/>
                  </a:lnTo>
                  <a:lnTo>
                    <a:pt x="0" y="1"/>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37" name="Line 1966"/>
            <p:cNvSpPr>
              <a:spLocks noChangeShapeType="1"/>
            </p:cNvSpPr>
            <p:nvPr/>
          </p:nvSpPr>
          <p:spPr bwMode="auto">
            <a:xfrm flipV="1">
              <a:off x="128" y="29"/>
              <a:ext cx="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38" name="Line 1967"/>
            <p:cNvSpPr>
              <a:spLocks noChangeShapeType="1"/>
            </p:cNvSpPr>
            <p:nvPr/>
          </p:nvSpPr>
          <p:spPr bwMode="auto">
            <a:xfrm>
              <a:off x="128" y="36"/>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39" name="Line 1968"/>
            <p:cNvSpPr>
              <a:spLocks noChangeShapeType="1"/>
            </p:cNvSpPr>
            <p:nvPr/>
          </p:nvSpPr>
          <p:spPr bwMode="auto">
            <a:xfrm flipV="1">
              <a:off x="121" y="36"/>
              <a:ext cx="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40" name="Line 1969"/>
            <p:cNvSpPr>
              <a:spLocks noChangeShapeType="1"/>
            </p:cNvSpPr>
            <p:nvPr/>
          </p:nvSpPr>
          <p:spPr bwMode="auto">
            <a:xfrm flipV="1">
              <a:off x="120" y="31"/>
              <a:ext cx="4"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41" name="Line 1970"/>
            <p:cNvSpPr>
              <a:spLocks noChangeShapeType="1"/>
            </p:cNvSpPr>
            <p:nvPr/>
          </p:nvSpPr>
          <p:spPr bwMode="auto">
            <a:xfrm>
              <a:off x="121" y="3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42" name="Freeform 1971"/>
            <p:cNvSpPr>
              <a:spLocks/>
            </p:cNvSpPr>
            <p:nvPr/>
          </p:nvSpPr>
          <p:spPr bwMode="auto">
            <a:xfrm>
              <a:off x="163" y="49"/>
              <a:ext cx="8" cy="1"/>
            </a:xfrm>
            <a:custGeom>
              <a:avLst/>
              <a:gdLst>
                <a:gd name="T0" fmla="*/ 0 w 8"/>
                <a:gd name="T1" fmla="*/ 0 h 1"/>
                <a:gd name="T2" fmla="*/ 3 w 8"/>
                <a:gd name="T3" fmla="*/ 1 h 1"/>
                <a:gd name="T4" fmla="*/ 5 w 8"/>
                <a:gd name="T5" fmla="*/ 1 h 1"/>
                <a:gd name="T6" fmla="*/ 8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3" y="1"/>
                  </a:lnTo>
                  <a:lnTo>
                    <a:pt x="5" y="1"/>
                  </a:lnTo>
                  <a:lnTo>
                    <a:pt x="8"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43" name="Freeform 1972"/>
            <p:cNvSpPr>
              <a:spLocks/>
            </p:cNvSpPr>
            <p:nvPr/>
          </p:nvSpPr>
          <p:spPr bwMode="auto">
            <a:xfrm>
              <a:off x="164" y="45"/>
              <a:ext cx="7" cy="2"/>
            </a:xfrm>
            <a:custGeom>
              <a:avLst/>
              <a:gdLst>
                <a:gd name="T0" fmla="*/ 7 w 7"/>
                <a:gd name="T1" fmla="*/ 1 h 2"/>
                <a:gd name="T2" fmla="*/ 5 w 7"/>
                <a:gd name="T3" fmla="*/ 0 h 2"/>
                <a:gd name="T4" fmla="*/ 2 w 7"/>
                <a:gd name="T5" fmla="*/ 0 h 2"/>
                <a:gd name="T6" fmla="*/ 0 w 7"/>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
                  <a:moveTo>
                    <a:pt x="7" y="1"/>
                  </a:moveTo>
                  <a:lnTo>
                    <a:pt x="5" y="0"/>
                  </a:lnTo>
                  <a:lnTo>
                    <a:pt x="2"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44" name="Freeform 1973"/>
            <p:cNvSpPr>
              <a:spLocks/>
            </p:cNvSpPr>
            <p:nvPr/>
          </p:nvSpPr>
          <p:spPr bwMode="auto">
            <a:xfrm>
              <a:off x="238" y="45"/>
              <a:ext cx="11" cy="2"/>
            </a:xfrm>
            <a:custGeom>
              <a:avLst/>
              <a:gdLst>
                <a:gd name="T0" fmla="*/ 0 w 11"/>
                <a:gd name="T1" fmla="*/ 1 h 2"/>
                <a:gd name="T2" fmla="*/ 0 w 11"/>
                <a:gd name="T3" fmla="*/ 2 h 2"/>
                <a:gd name="T4" fmla="*/ 11 w 11"/>
                <a:gd name="T5" fmla="*/ 2 h 2"/>
                <a:gd name="T6" fmla="*/ 11 w 11"/>
                <a:gd name="T7" fmla="*/ 0 h 2"/>
                <a:gd name="T8" fmla="*/ 0 w 11"/>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
                  <a:moveTo>
                    <a:pt x="0" y="1"/>
                  </a:moveTo>
                  <a:lnTo>
                    <a:pt x="0" y="2"/>
                  </a:lnTo>
                  <a:lnTo>
                    <a:pt x="11" y="2"/>
                  </a:lnTo>
                  <a:lnTo>
                    <a:pt x="11" y="0"/>
                  </a:lnTo>
                  <a:lnTo>
                    <a:pt x="0" y="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45" name="Line 1974"/>
            <p:cNvSpPr>
              <a:spLocks noChangeShapeType="1"/>
            </p:cNvSpPr>
            <p:nvPr/>
          </p:nvSpPr>
          <p:spPr bwMode="auto">
            <a:xfrm flipV="1">
              <a:off x="227" y="84"/>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46" name="Freeform 1975"/>
            <p:cNvSpPr>
              <a:spLocks/>
            </p:cNvSpPr>
            <p:nvPr/>
          </p:nvSpPr>
          <p:spPr bwMode="auto">
            <a:xfrm>
              <a:off x="226" y="84"/>
              <a:ext cx="5" cy="2"/>
            </a:xfrm>
            <a:custGeom>
              <a:avLst/>
              <a:gdLst>
                <a:gd name="T0" fmla="*/ 5 w 5"/>
                <a:gd name="T1" fmla="*/ 0 h 2"/>
                <a:gd name="T2" fmla="*/ 4 w 5"/>
                <a:gd name="T3" fmla="*/ 2 h 2"/>
                <a:gd name="T4" fmla="*/ 0 w 5"/>
                <a:gd name="T5" fmla="*/ 2 h 2"/>
                <a:gd name="T6" fmla="*/ 0 60000 65536"/>
                <a:gd name="T7" fmla="*/ 0 60000 65536"/>
                <a:gd name="T8" fmla="*/ 0 60000 65536"/>
              </a:gdLst>
              <a:ahLst/>
              <a:cxnLst>
                <a:cxn ang="T6">
                  <a:pos x="T0" y="T1"/>
                </a:cxn>
                <a:cxn ang="T7">
                  <a:pos x="T2" y="T3"/>
                </a:cxn>
                <a:cxn ang="T8">
                  <a:pos x="T4" y="T5"/>
                </a:cxn>
              </a:cxnLst>
              <a:rect l="0" t="0" r="r" b="b"/>
              <a:pathLst>
                <a:path w="5" h="2">
                  <a:moveTo>
                    <a:pt x="5" y="0"/>
                  </a:moveTo>
                  <a:lnTo>
                    <a:pt x="4" y="2"/>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47" name="Line 1976"/>
            <p:cNvSpPr>
              <a:spLocks noChangeShapeType="1"/>
            </p:cNvSpPr>
            <p:nvPr/>
          </p:nvSpPr>
          <p:spPr bwMode="auto">
            <a:xfrm flipV="1">
              <a:off x="226" y="8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48" name="Rectangle 1977"/>
            <p:cNvSpPr>
              <a:spLocks noChangeArrowheads="1"/>
            </p:cNvSpPr>
            <p:nvPr/>
          </p:nvSpPr>
          <p:spPr bwMode="auto">
            <a:xfrm>
              <a:off x="161" y="47"/>
              <a:ext cx="13" cy="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chemeClr val="tx2"/>
                </a:solidFill>
                <a:latin typeface="Arial" panose="020B0604020202020204" pitchFamily="34" charset="0"/>
              </a:endParaRPr>
            </a:p>
          </p:txBody>
        </p:sp>
        <p:sp>
          <p:nvSpPr>
            <p:cNvPr id="31349" name="Freeform 1978"/>
            <p:cNvSpPr>
              <a:spLocks/>
            </p:cNvSpPr>
            <p:nvPr/>
          </p:nvSpPr>
          <p:spPr bwMode="auto">
            <a:xfrm>
              <a:off x="103" y="84"/>
              <a:ext cx="4" cy="2"/>
            </a:xfrm>
            <a:custGeom>
              <a:avLst/>
              <a:gdLst>
                <a:gd name="T0" fmla="*/ 0 w 4"/>
                <a:gd name="T1" fmla="*/ 0 h 2"/>
                <a:gd name="T2" fmla="*/ 0 w 4"/>
                <a:gd name="T3" fmla="*/ 2 h 2"/>
                <a:gd name="T4" fmla="*/ 4 w 4"/>
                <a:gd name="T5" fmla="*/ 2 h 2"/>
                <a:gd name="T6" fmla="*/ 0 60000 65536"/>
                <a:gd name="T7" fmla="*/ 0 60000 65536"/>
                <a:gd name="T8" fmla="*/ 0 60000 65536"/>
              </a:gdLst>
              <a:ahLst/>
              <a:cxnLst>
                <a:cxn ang="T6">
                  <a:pos x="T0" y="T1"/>
                </a:cxn>
                <a:cxn ang="T7">
                  <a:pos x="T2" y="T3"/>
                </a:cxn>
                <a:cxn ang="T8">
                  <a:pos x="T4" y="T5"/>
                </a:cxn>
              </a:cxnLst>
              <a:rect l="0" t="0" r="r" b="b"/>
              <a:pathLst>
                <a:path w="4" h="2">
                  <a:moveTo>
                    <a:pt x="0" y="0"/>
                  </a:moveTo>
                  <a:lnTo>
                    <a:pt x="0" y="2"/>
                  </a:lnTo>
                  <a:lnTo>
                    <a:pt x="4"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50" name="Freeform 1979"/>
            <p:cNvSpPr>
              <a:spLocks/>
            </p:cNvSpPr>
            <p:nvPr/>
          </p:nvSpPr>
          <p:spPr bwMode="auto">
            <a:xfrm>
              <a:off x="103" y="84"/>
              <a:ext cx="4" cy="2"/>
            </a:xfrm>
            <a:custGeom>
              <a:avLst/>
              <a:gdLst>
                <a:gd name="T0" fmla="*/ 4 w 4"/>
                <a:gd name="T1" fmla="*/ 2 h 2"/>
                <a:gd name="T2" fmla="*/ 4 w 4"/>
                <a:gd name="T3" fmla="*/ 0 h 2"/>
                <a:gd name="T4" fmla="*/ 0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4"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51" name="Freeform 1980"/>
            <p:cNvSpPr>
              <a:spLocks/>
            </p:cNvSpPr>
            <p:nvPr/>
          </p:nvSpPr>
          <p:spPr bwMode="auto">
            <a:xfrm>
              <a:off x="125" y="28"/>
              <a:ext cx="7" cy="10"/>
            </a:xfrm>
            <a:custGeom>
              <a:avLst/>
              <a:gdLst>
                <a:gd name="T0" fmla="*/ 0 w 7"/>
                <a:gd name="T1" fmla="*/ 8 h 10"/>
                <a:gd name="T2" fmla="*/ 0 w 7"/>
                <a:gd name="T3" fmla="*/ 3 h 10"/>
                <a:gd name="T4" fmla="*/ 2 w 7"/>
                <a:gd name="T5" fmla="*/ 1 h 10"/>
                <a:gd name="T6" fmla="*/ 2 w 7"/>
                <a:gd name="T7" fmla="*/ 0 h 10"/>
                <a:gd name="T8" fmla="*/ 3 w 7"/>
                <a:gd name="T9" fmla="*/ 0 h 10"/>
                <a:gd name="T10" fmla="*/ 7 w 7"/>
                <a:gd name="T11" fmla="*/ 1 h 10"/>
                <a:gd name="T12" fmla="*/ 7 w 7"/>
                <a:gd name="T13" fmla="*/ 8 h 10"/>
                <a:gd name="T14" fmla="*/ 7 w 7"/>
                <a:gd name="T15" fmla="*/ 8 h 10"/>
                <a:gd name="T16" fmla="*/ 6 w 7"/>
                <a:gd name="T17" fmla="*/ 9 h 10"/>
                <a:gd name="T18" fmla="*/ 3 w 7"/>
                <a:gd name="T19" fmla="*/ 10 h 10"/>
                <a:gd name="T20" fmla="*/ 0 w 7"/>
                <a:gd name="T21" fmla="*/ 8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 h="10">
                  <a:moveTo>
                    <a:pt x="0" y="8"/>
                  </a:moveTo>
                  <a:lnTo>
                    <a:pt x="0" y="3"/>
                  </a:lnTo>
                  <a:lnTo>
                    <a:pt x="2" y="1"/>
                  </a:lnTo>
                  <a:lnTo>
                    <a:pt x="2" y="0"/>
                  </a:lnTo>
                  <a:lnTo>
                    <a:pt x="3" y="0"/>
                  </a:lnTo>
                  <a:lnTo>
                    <a:pt x="7" y="1"/>
                  </a:lnTo>
                  <a:lnTo>
                    <a:pt x="7" y="8"/>
                  </a:lnTo>
                  <a:lnTo>
                    <a:pt x="6" y="9"/>
                  </a:lnTo>
                  <a:lnTo>
                    <a:pt x="3" y="10"/>
                  </a:lnTo>
                  <a:lnTo>
                    <a:pt x="0" y="8"/>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52" name="Freeform 1981"/>
            <p:cNvSpPr>
              <a:spLocks/>
            </p:cNvSpPr>
            <p:nvPr/>
          </p:nvSpPr>
          <p:spPr bwMode="auto">
            <a:xfrm>
              <a:off x="128" y="29"/>
              <a:ext cx="2" cy="8"/>
            </a:xfrm>
            <a:custGeom>
              <a:avLst/>
              <a:gdLst>
                <a:gd name="T0" fmla="*/ 0 w 2"/>
                <a:gd name="T1" fmla="*/ 8 h 8"/>
                <a:gd name="T2" fmla="*/ 2 w 2"/>
                <a:gd name="T3" fmla="*/ 7 h 8"/>
                <a:gd name="T4" fmla="*/ 2 w 2"/>
                <a:gd name="T5" fmla="*/ 1 h 8"/>
                <a:gd name="T6" fmla="*/ 0 w 2"/>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8">
                  <a:moveTo>
                    <a:pt x="0" y="8"/>
                  </a:moveTo>
                  <a:lnTo>
                    <a:pt x="2" y="7"/>
                  </a:lnTo>
                  <a:lnTo>
                    <a:pt x="2"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53" name="Freeform 1982"/>
            <p:cNvSpPr>
              <a:spLocks/>
            </p:cNvSpPr>
            <p:nvPr/>
          </p:nvSpPr>
          <p:spPr bwMode="auto">
            <a:xfrm>
              <a:off x="125" y="31"/>
              <a:ext cx="3" cy="5"/>
            </a:xfrm>
            <a:custGeom>
              <a:avLst/>
              <a:gdLst>
                <a:gd name="T0" fmla="*/ 0 w 3"/>
                <a:gd name="T1" fmla="*/ 5 h 5"/>
                <a:gd name="T2" fmla="*/ 3 w 3"/>
                <a:gd name="T3" fmla="*/ 4 h 5"/>
                <a:gd name="T4" fmla="*/ 3 w 3"/>
                <a:gd name="T5" fmla="*/ 0 h 5"/>
                <a:gd name="T6" fmla="*/ 0 w 3"/>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5">
                  <a:moveTo>
                    <a:pt x="0" y="5"/>
                  </a:moveTo>
                  <a:lnTo>
                    <a:pt x="3" y="4"/>
                  </a:lnTo>
                  <a:lnTo>
                    <a:pt x="3"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54" name="Freeform 1983"/>
            <p:cNvSpPr>
              <a:spLocks/>
            </p:cNvSpPr>
            <p:nvPr/>
          </p:nvSpPr>
          <p:spPr bwMode="auto">
            <a:xfrm>
              <a:off x="9" y="38"/>
              <a:ext cx="1" cy="6"/>
            </a:xfrm>
            <a:custGeom>
              <a:avLst/>
              <a:gdLst>
                <a:gd name="T0" fmla="*/ 0 w 1"/>
                <a:gd name="T1" fmla="*/ 6 h 6"/>
                <a:gd name="T2" fmla="*/ 0 w 1"/>
                <a:gd name="T3" fmla="*/ 5 h 6"/>
                <a:gd name="T4" fmla="*/ 0 w 1"/>
                <a:gd name="T5" fmla="*/ 4 h 6"/>
                <a:gd name="T6" fmla="*/ 0 w 1"/>
                <a:gd name="T7" fmla="*/ 4 h 6"/>
                <a:gd name="T8" fmla="*/ 0 w 1"/>
                <a:gd name="T9" fmla="*/ 3 h 6"/>
                <a:gd name="T10" fmla="*/ 0 w 1"/>
                <a:gd name="T11" fmla="*/ 2 h 6"/>
                <a:gd name="T12" fmla="*/ 0 w 1"/>
                <a:gd name="T13" fmla="*/ 1 h 6"/>
                <a:gd name="T14" fmla="*/ 0 w 1"/>
                <a:gd name="T15" fmla="*/ 0 h 6"/>
                <a:gd name="T16" fmla="*/ 1 w 1"/>
                <a:gd name="T17" fmla="*/ 1 h 6"/>
                <a:gd name="T18" fmla="*/ 0 w 1"/>
                <a:gd name="T19" fmla="*/ 4 h 6"/>
                <a:gd name="T20" fmla="*/ 0 w 1"/>
                <a:gd name="T21" fmla="*/ 3 h 6"/>
                <a:gd name="T22" fmla="*/ 0 w 1"/>
                <a:gd name="T23" fmla="*/ 5 h 6"/>
                <a:gd name="T24" fmla="*/ 0 w 1"/>
                <a:gd name="T25" fmla="*/ 6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 h="6">
                  <a:moveTo>
                    <a:pt x="0" y="6"/>
                  </a:moveTo>
                  <a:lnTo>
                    <a:pt x="0" y="5"/>
                  </a:lnTo>
                  <a:lnTo>
                    <a:pt x="0" y="4"/>
                  </a:lnTo>
                  <a:lnTo>
                    <a:pt x="0" y="3"/>
                  </a:lnTo>
                  <a:lnTo>
                    <a:pt x="0" y="2"/>
                  </a:lnTo>
                  <a:lnTo>
                    <a:pt x="0" y="1"/>
                  </a:lnTo>
                  <a:lnTo>
                    <a:pt x="0" y="0"/>
                  </a:lnTo>
                  <a:lnTo>
                    <a:pt x="1" y="1"/>
                  </a:lnTo>
                  <a:lnTo>
                    <a:pt x="0" y="4"/>
                  </a:lnTo>
                  <a:lnTo>
                    <a:pt x="0" y="3"/>
                  </a:lnTo>
                  <a:lnTo>
                    <a:pt x="0" y="5"/>
                  </a:lnTo>
                  <a:lnTo>
                    <a:pt x="0" y="6"/>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29700" name="グループ化 286"/>
          <p:cNvGrpSpPr>
            <a:grpSpLocks/>
          </p:cNvGrpSpPr>
          <p:nvPr/>
        </p:nvGrpSpPr>
        <p:grpSpPr bwMode="auto">
          <a:xfrm>
            <a:off x="1000125" y="1057275"/>
            <a:ext cx="0" cy="0"/>
            <a:chOff x="0" y="0"/>
            <a:chExt cx="345" cy="104"/>
          </a:xfrm>
        </p:grpSpPr>
        <p:sp>
          <p:nvSpPr>
            <p:cNvPr id="30807" name="Freeform 1710"/>
            <p:cNvSpPr>
              <a:spLocks/>
            </p:cNvSpPr>
            <p:nvPr/>
          </p:nvSpPr>
          <p:spPr bwMode="auto">
            <a:xfrm>
              <a:off x="0" y="70"/>
              <a:ext cx="80" cy="33"/>
            </a:xfrm>
            <a:custGeom>
              <a:avLst/>
              <a:gdLst>
                <a:gd name="T0" fmla="*/ 80 w 80"/>
                <a:gd name="T1" fmla="*/ 20 h 33"/>
                <a:gd name="T2" fmla="*/ 76 w 80"/>
                <a:gd name="T3" fmla="*/ 28 h 33"/>
                <a:gd name="T4" fmla="*/ 69 w 80"/>
                <a:gd name="T5" fmla="*/ 33 h 33"/>
                <a:gd name="T6" fmla="*/ 49 w 80"/>
                <a:gd name="T7" fmla="*/ 33 h 33"/>
                <a:gd name="T8" fmla="*/ 41 w 80"/>
                <a:gd name="T9" fmla="*/ 26 h 33"/>
                <a:gd name="T10" fmla="*/ 37 w 80"/>
                <a:gd name="T11" fmla="*/ 16 h 33"/>
                <a:gd name="T12" fmla="*/ 10 w 80"/>
                <a:gd name="T13" fmla="*/ 16 h 33"/>
                <a:gd name="T14" fmla="*/ 8 w 80"/>
                <a:gd name="T15" fmla="*/ 12 h 33"/>
                <a:gd name="T16" fmla="*/ 7 w 80"/>
                <a:gd name="T17" fmla="*/ 12 h 33"/>
                <a:gd name="T18" fmla="*/ 7 w 80"/>
                <a:gd name="T19" fmla="*/ 11 h 33"/>
                <a:gd name="T20" fmla="*/ 5 w 80"/>
                <a:gd name="T21" fmla="*/ 11 h 33"/>
                <a:gd name="T22" fmla="*/ 4 w 80"/>
                <a:gd name="T23" fmla="*/ 10 h 33"/>
                <a:gd name="T24" fmla="*/ 2 w 80"/>
                <a:gd name="T25" fmla="*/ 10 h 33"/>
                <a:gd name="T26" fmla="*/ 1 w 80"/>
                <a:gd name="T27" fmla="*/ 3 h 33"/>
                <a:gd name="T28" fmla="*/ 0 w 80"/>
                <a:gd name="T29" fmla="*/ 3 h 33"/>
                <a:gd name="T30" fmla="*/ 0 w 80"/>
                <a:gd name="T31" fmla="*/ 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0" h="33">
                  <a:moveTo>
                    <a:pt x="80" y="20"/>
                  </a:moveTo>
                  <a:lnTo>
                    <a:pt x="76" y="28"/>
                  </a:lnTo>
                  <a:lnTo>
                    <a:pt x="69" y="33"/>
                  </a:lnTo>
                  <a:lnTo>
                    <a:pt x="49" y="33"/>
                  </a:lnTo>
                  <a:lnTo>
                    <a:pt x="41" y="26"/>
                  </a:lnTo>
                  <a:lnTo>
                    <a:pt x="37" y="16"/>
                  </a:lnTo>
                  <a:lnTo>
                    <a:pt x="10" y="16"/>
                  </a:lnTo>
                  <a:lnTo>
                    <a:pt x="8" y="12"/>
                  </a:lnTo>
                  <a:lnTo>
                    <a:pt x="7" y="12"/>
                  </a:lnTo>
                  <a:lnTo>
                    <a:pt x="7" y="11"/>
                  </a:lnTo>
                  <a:lnTo>
                    <a:pt x="5" y="11"/>
                  </a:lnTo>
                  <a:lnTo>
                    <a:pt x="4" y="10"/>
                  </a:lnTo>
                  <a:lnTo>
                    <a:pt x="2" y="10"/>
                  </a:lnTo>
                  <a:lnTo>
                    <a:pt x="1" y="3"/>
                  </a:lnTo>
                  <a:lnTo>
                    <a:pt x="0" y="3"/>
                  </a:lnTo>
                  <a:lnTo>
                    <a:pt x="0" y="0"/>
                  </a:lnTo>
                </a:path>
              </a:pathLst>
            </a:custGeom>
            <a:solidFill>
              <a:srgbClr val="FF0000"/>
            </a:solidFill>
            <a:ln w="0" cap="flat" cmpd="sng">
              <a:solidFill>
                <a:srgbClr val="000000"/>
              </a:solidFill>
              <a:prstDash val="solid"/>
              <a:round/>
              <a:headEnd type="none" w="med" len="med"/>
              <a:tailEnd type="none" w="med" len="med"/>
            </a:ln>
          </p:spPr>
          <p:txBody>
            <a:bodyPr/>
            <a:lstStyle/>
            <a:p>
              <a:endParaRPr lang="ja-JP" altLang="en-US"/>
            </a:p>
          </p:txBody>
        </p:sp>
        <p:sp>
          <p:nvSpPr>
            <p:cNvPr id="30808" name="Freeform 1711"/>
            <p:cNvSpPr>
              <a:spLocks/>
            </p:cNvSpPr>
            <p:nvPr/>
          </p:nvSpPr>
          <p:spPr bwMode="auto">
            <a:xfrm>
              <a:off x="0" y="0"/>
              <a:ext cx="345" cy="103"/>
            </a:xfrm>
            <a:custGeom>
              <a:avLst/>
              <a:gdLst>
                <a:gd name="T0" fmla="*/ 3 w 345"/>
                <a:gd name="T1" fmla="*/ 68 h 103"/>
                <a:gd name="T2" fmla="*/ 3 w 345"/>
                <a:gd name="T3" fmla="*/ 64 h 103"/>
                <a:gd name="T4" fmla="*/ 4 w 345"/>
                <a:gd name="T5" fmla="*/ 53 h 103"/>
                <a:gd name="T6" fmla="*/ 6 w 345"/>
                <a:gd name="T7" fmla="*/ 46 h 103"/>
                <a:gd name="T8" fmla="*/ 11 w 345"/>
                <a:gd name="T9" fmla="*/ 43 h 103"/>
                <a:gd name="T10" fmla="*/ 84 w 345"/>
                <a:gd name="T11" fmla="*/ 38 h 103"/>
                <a:gd name="T12" fmla="*/ 93 w 345"/>
                <a:gd name="T13" fmla="*/ 36 h 103"/>
                <a:gd name="T14" fmla="*/ 99 w 345"/>
                <a:gd name="T15" fmla="*/ 37 h 103"/>
                <a:gd name="T16" fmla="*/ 135 w 345"/>
                <a:gd name="T17" fmla="*/ 5 h 103"/>
                <a:gd name="T18" fmla="*/ 135 w 345"/>
                <a:gd name="T19" fmla="*/ 5 h 103"/>
                <a:gd name="T20" fmla="*/ 135 w 345"/>
                <a:gd name="T21" fmla="*/ 4 h 103"/>
                <a:gd name="T22" fmla="*/ 136 w 345"/>
                <a:gd name="T23" fmla="*/ 5 h 103"/>
                <a:gd name="T24" fmla="*/ 140 w 345"/>
                <a:gd name="T25" fmla="*/ 2 h 103"/>
                <a:gd name="T26" fmla="*/ 148 w 345"/>
                <a:gd name="T27" fmla="*/ 1 h 103"/>
                <a:gd name="T28" fmla="*/ 165 w 345"/>
                <a:gd name="T29" fmla="*/ 0 h 103"/>
                <a:gd name="T30" fmla="*/ 195 w 345"/>
                <a:gd name="T31" fmla="*/ 0 h 103"/>
                <a:gd name="T32" fmla="*/ 248 w 345"/>
                <a:gd name="T33" fmla="*/ 2 h 103"/>
                <a:gd name="T34" fmla="*/ 258 w 345"/>
                <a:gd name="T35" fmla="*/ 5 h 103"/>
                <a:gd name="T36" fmla="*/ 296 w 345"/>
                <a:gd name="T37" fmla="*/ 32 h 103"/>
                <a:gd name="T38" fmla="*/ 300 w 345"/>
                <a:gd name="T39" fmla="*/ 33 h 103"/>
                <a:gd name="T40" fmla="*/ 301 w 345"/>
                <a:gd name="T41" fmla="*/ 34 h 103"/>
                <a:gd name="T42" fmla="*/ 336 w 345"/>
                <a:gd name="T43" fmla="*/ 37 h 103"/>
                <a:gd name="T44" fmla="*/ 338 w 345"/>
                <a:gd name="T45" fmla="*/ 41 h 103"/>
                <a:gd name="T46" fmla="*/ 339 w 345"/>
                <a:gd name="T47" fmla="*/ 48 h 103"/>
                <a:gd name="T48" fmla="*/ 339 w 345"/>
                <a:gd name="T49" fmla="*/ 50 h 103"/>
                <a:gd name="T50" fmla="*/ 338 w 345"/>
                <a:gd name="T51" fmla="*/ 62 h 103"/>
                <a:gd name="T52" fmla="*/ 340 w 345"/>
                <a:gd name="T53" fmla="*/ 66 h 103"/>
                <a:gd name="T54" fmla="*/ 345 w 345"/>
                <a:gd name="T55" fmla="*/ 71 h 103"/>
                <a:gd name="T56" fmla="*/ 338 w 345"/>
                <a:gd name="T57" fmla="*/ 77 h 103"/>
                <a:gd name="T58" fmla="*/ 334 w 345"/>
                <a:gd name="T59" fmla="*/ 81 h 103"/>
                <a:gd name="T60" fmla="*/ 283 w 345"/>
                <a:gd name="T61" fmla="*/ 93 h 103"/>
                <a:gd name="T62" fmla="*/ 274 w 345"/>
                <a:gd name="T63" fmla="*/ 103 h 103"/>
                <a:gd name="T64" fmla="*/ 249 w 345"/>
                <a:gd name="T65" fmla="*/ 99 h 103"/>
                <a:gd name="T66" fmla="*/ 80 w 345"/>
                <a:gd name="T67" fmla="*/ 90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5" h="103">
                  <a:moveTo>
                    <a:pt x="0" y="70"/>
                  </a:moveTo>
                  <a:lnTo>
                    <a:pt x="3" y="68"/>
                  </a:lnTo>
                  <a:lnTo>
                    <a:pt x="4" y="68"/>
                  </a:lnTo>
                  <a:lnTo>
                    <a:pt x="3" y="64"/>
                  </a:lnTo>
                  <a:lnTo>
                    <a:pt x="4" y="59"/>
                  </a:lnTo>
                  <a:lnTo>
                    <a:pt x="4" y="53"/>
                  </a:lnTo>
                  <a:lnTo>
                    <a:pt x="5" y="48"/>
                  </a:lnTo>
                  <a:lnTo>
                    <a:pt x="6" y="46"/>
                  </a:lnTo>
                  <a:lnTo>
                    <a:pt x="8" y="45"/>
                  </a:lnTo>
                  <a:lnTo>
                    <a:pt x="11" y="43"/>
                  </a:lnTo>
                  <a:lnTo>
                    <a:pt x="44" y="40"/>
                  </a:lnTo>
                  <a:lnTo>
                    <a:pt x="84" y="38"/>
                  </a:lnTo>
                  <a:lnTo>
                    <a:pt x="92" y="37"/>
                  </a:lnTo>
                  <a:lnTo>
                    <a:pt x="93" y="36"/>
                  </a:lnTo>
                  <a:lnTo>
                    <a:pt x="94" y="35"/>
                  </a:lnTo>
                  <a:lnTo>
                    <a:pt x="99" y="37"/>
                  </a:lnTo>
                  <a:lnTo>
                    <a:pt x="136" y="6"/>
                  </a:lnTo>
                  <a:lnTo>
                    <a:pt x="135" y="5"/>
                  </a:lnTo>
                  <a:lnTo>
                    <a:pt x="135" y="4"/>
                  </a:lnTo>
                  <a:lnTo>
                    <a:pt x="136" y="5"/>
                  </a:lnTo>
                  <a:lnTo>
                    <a:pt x="138" y="3"/>
                  </a:lnTo>
                  <a:lnTo>
                    <a:pt x="140" y="2"/>
                  </a:lnTo>
                  <a:lnTo>
                    <a:pt x="143" y="2"/>
                  </a:lnTo>
                  <a:lnTo>
                    <a:pt x="148" y="1"/>
                  </a:lnTo>
                  <a:lnTo>
                    <a:pt x="151" y="1"/>
                  </a:lnTo>
                  <a:lnTo>
                    <a:pt x="165" y="0"/>
                  </a:lnTo>
                  <a:lnTo>
                    <a:pt x="181" y="0"/>
                  </a:lnTo>
                  <a:lnTo>
                    <a:pt x="195" y="0"/>
                  </a:lnTo>
                  <a:lnTo>
                    <a:pt x="243" y="2"/>
                  </a:lnTo>
                  <a:lnTo>
                    <a:pt x="248" y="2"/>
                  </a:lnTo>
                  <a:lnTo>
                    <a:pt x="254" y="4"/>
                  </a:lnTo>
                  <a:lnTo>
                    <a:pt x="258" y="5"/>
                  </a:lnTo>
                  <a:lnTo>
                    <a:pt x="259" y="6"/>
                  </a:lnTo>
                  <a:lnTo>
                    <a:pt x="296" y="32"/>
                  </a:lnTo>
                  <a:lnTo>
                    <a:pt x="299" y="32"/>
                  </a:lnTo>
                  <a:lnTo>
                    <a:pt x="300" y="33"/>
                  </a:lnTo>
                  <a:lnTo>
                    <a:pt x="299" y="33"/>
                  </a:lnTo>
                  <a:lnTo>
                    <a:pt x="301" y="34"/>
                  </a:lnTo>
                  <a:lnTo>
                    <a:pt x="334" y="37"/>
                  </a:lnTo>
                  <a:lnTo>
                    <a:pt x="336" y="37"/>
                  </a:lnTo>
                  <a:lnTo>
                    <a:pt x="337" y="39"/>
                  </a:lnTo>
                  <a:lnTo>
                    <a:pt x="338" y="41"/>
                  </a:lnTo>
                  <a:lnTo>
                    <a:pt x="339" y="44"/>
                  </a:lnTo>
                  <a:lnTo>
                    <a:pt x="339" y="48"/>
                  </a:lnTo>
                  <a:lnTo>
                    <a:pt x="339" y="49"/>
                  </a:lnTo>
                  <a:lnTo>
                    <a:pt x="339" y="50"/>
                  </a:lnTo>
                  <a:lnTo>
                    <a:pt x="339" y="53"/>
                  </a:lnTo>
                  <a:lnTo>
                    <a:pt x="338" y="62"/>
                  </a:lnTo>
                  <a:lnTo>
                    <a:pt x="338" y="66"/>
                  </a:lnTo>
                  <a:lnTo>
                    <a:pt x="340" y="66"/>
                  </a:lnTo>
                  <a:lnTo>
                    <a:pt x="345" y="68"/>
                  </a:lnTo>
                  <a:lnTo>
                    <a:pt x="345" y="71"/>
                  </a:lnTo>
                  <a:lnTo>
                    <a:pt x="342" y="76"/>
                  </a:lnTo>
                  <a:lnTo>
                    <a:pt x="338" y="77"/>
                  </a:lnTo>
                  <a:lnTo>
                    <a:pt x="336" y="79"/>
                  </a:lnTo>
                  <a:lnTo>
                    <a:pt x="334" y="81"/>
                  </a:lnTo>
                  <a:lnTo>
                    <a:pt x="286" y="86"/>
                  </a:lnTo>
                  <a:lnTo>
                    <a:pt x="283" y="93"/>
                  </a:lnTo>
                  <a:lnTo>
                    <a:pt x="279" y="99"/>
                  </a:lnTo>
                  <a:lnTo>
                    <a:pt x="274" y="103"/>
                  </a:lnTo>
                  <a:lnTo>
                    <a:pt x="255" y="103"/>
                  </a:lnTo>
                  <a:lnTo>
                    <a:pt x="249" y="99"/>
                  </a:lnTo>
                  <a:lnTo>
                    <a:pt x="243" y="90"/>
                  </a:lnTo>
                  <a:lnTo>
                    <a:pt x="80" y="90"/>
                  </a:lnTo>
                </a:path>
              </a:pathLst>
            </a:custGeom>
            <a:solidFill>
              <a:srgbClr val="FF0000"/>
            </a:solidFill>
            <a:ln w="0" cap="flat" cmpd="sng">
              <a:solidFill>
                <a:srgbClr val="000000"/>
              </a:solidFill>
              <a:prstDash val="solid"/>
              <a:round/>
              <a:headEnd type="none" w="med" len="med"/>
              <a:tailEnd type="none" w="med" len="med"/>
            </a:ln>
          </p:spPr>
          <p:txBody>
            <a:bodyPr/>
            <a:lstStyle/>
            <a:p>
              <a:endParaRPr lang="ja-JP" altLang="en-US"/>
            </a:p>
          </p:txBody>
        </p:sp>
        <p:sp>
          <p:nvSpPr>
            <p:cNvPr id="30809" name="Line 1712"/>
            <p:cNvSpPr>
              <a:spLocks noChangeShapeType="1"/>
            </p:cNvSpPr>
            <p:nvPr/>
          </p:nvSpPr>
          <p:spPr bwMode="auto">
            <a:xfrm>
              <a:off x="49" y="103"/>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10" name="Line 1713"/>
            <p:cNvSpPr>
              <a:spLocks noChangeShapeType="1"/>
            </p:cNvSpPr>
            <p:nvPr/>
          </p:nvSpPr>
          <p:spPr bwMode="auto">
            <a:xfrm>
              <a:off x="255" y="103"/>
              <a:ext cx="1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11" name="Line 1714"/>
            <p:cNvSpPr>
              <a:spLocks noChangeShapeType="1"/>
            </p:cNvSpPr>
            <p:nvPr/>
          </p:nvSpPr>
          <p:spPr bwMode="auto">
            <a:xfrm>
              <a:off x="301" y="34"/>
              <a:ext cx="33"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12" name="Line 1715"/>
            <p:cNvSpPr>
              <a:spLocks noChangeShapeType="1"/>
            </p:cNvSpPr>
            <p:nvPr/>
          </p:nvSpPr>
          <p:spPr bwMode="auto">
            <a:xfrm flipH="1">
              <a:off x="114" y="37"/>
              <a:ext cx="14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13" name="Line 1716"/>
            <p:cNvSpPr>
              <a:spLocks noChangeShapeType="1"/>
            </p:cNvSpPr>
            <p:nvPr/>
          </p:nvSpPr>
          <p:spPr bwMode="auto">
            <a:xfrm flipV="1">
              <a:off x="330" y="49"/>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14" name="Line 1717"/>
            <p:cNvSpPr>
              <a:spLocks noChangeShapeType="1"/>
            </p:cNvSpPr>
            <p:nvPr/>
          </p:nvSpPr>
          <p:spPr bwMode="auto">
            <a:xfrm flipV="1">
              <a:off x="331" y="50"/>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15" name="Line 1718"/>
            <p:cNvSpPr>
              <a:spLocks noChangeShapeType="1"/>
            </p:cNvSpPr>
            <p:nvPr/>
          </p:nvSpPr>
          <p:spPr bwMode="auto">
            <a:xfrm flipH="1">
              <a:off x="32" y="50"/>
              <a:ext cx="298"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16" name="Line 1719"/>
            <p:cNvSpPr>
              <a:spLocks noChangeShapeType="1"/>
            </p:cNvSpPr>
            <p:nvPr/>
          </p:nvSpPr>
          <p:spPr bwMode="auto">
            <a:xfrm flipH="1">
              <a:off x="179" y="42"/>
              <a:ext cx="14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17" name="Line 1720"/>
            <p:cNvSpPr>
              <a:spLocks noChangeShapeType="1"/>
            </p:cNvSpPr>
            <p:nvPr/>
          </p:nvSpPr>
          <p:spPr bwMode="auto">
            <a:xfrm flipH="1">
              <a:off x="28" y="44"/>
              <a:ext cx="15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18" name="Freeform 1721"/>
            <p:cNvSpPr>
              <a:spLocks/>
            </p:cNvSpPr>
            <p:nvPr/>
          </p:nvSpPr>
          <p:spPr bwMode="auto">
            <a:xfrm>
              <a:off x="38" y="56"/>
              <a:ext cx="42" cy="9"/>
            </a:xfrm>
            <a:custGeom>
              <a:avLst/>
              <a:gdLst>
                <a:gd name="T0" fmla="*/ 42 w 42"/>
                <a:gd name="T1" fmla="*/ 9 h 9"/>
                <a:gd name="T2" fmla="*/ 37 w 42"/>
                <a:gd name="T3" fmla="*/ 4 h 9"/>
                <a:gd name="T4" fmla="*/ 31 w 42"/>
                <a:gd name="T5" fmla="*/ 1 h 9"/>
                <a:gd name="T6" fmla="*/ 24 w 42"/>
                <a:gd name="T7" fmla="*/ 0 h 9"/>
                <a:gd name="T8" fmla="*/ 18 w 42"/>
                <a:gd name="T9" fmla="*/ 0 h 9"/>
                <a:gd name="T10" fmla="*/ 11 w 42"/>
                <a:gd name="T11" fmla="*/ 1 h 9"/>
                <a:gd name="T12" fmla="*/ 6 w 42"/>
                <a:gd name="T13" fmla="*/ 4 h 9"/>
                <a:gd name="T14" fmla="*/ 0 w 42"/>
                <a:gd name="T15" fmla="*/ 9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9">
                  <a:moveTo>
                    <a:pt x="42" y="9"/>
                  </a:moveTo>
                  <a:lnTo>
                    <a:pt x="37" y="4"/>
                  </a:lnTo>
                  <a:lnTo>
                    <a:pt x="31" y="1"/>
                  </a:lnTo>
                  <a:lnTo>
                    <a:pt x="24" y="0"/>
                  </a:lnTo>
                  <a:lnTo>
                    <a:pt x="18" y="0"/>
                  </a:lnTo>
                  <a:lnTo>
                    <a:pt x="11" y="1"/>
                  </a:lnTo>
                  <a:lnTo>
                    <a:pt x="6" y="4"/>
                  </a:lnTo>
                  <a:lnTo>
                    <a:pt x="0" y="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19" name="Freeform 1722"/>
            <p:cNvSpPr>
              <a:spLocks/>
            </p:cNvSpPr>
            <p:nvPr/>
          </p:nvSpPr>
          <p:spPr bwMode="auto">
            <a:xfrm>
              <a:off x="37" y="58"/>
              <a:ext cx="44" cy="45"/>
            </a:xfrm>
            <a:custGeom>
              <a:avLst/>
              <a:gdLst>
                <a:gd name="T0" fmla="*/ 32 w 44"/>
                <a:gd name="T1" fmla="*/ 45 h 45"/>
                <a:gd name="T2" fmla="*/ 37 w 44"/>
                <a:gd name="T3" fmla="*/ 42 h 45"/>
                <a:gd name="T4" fmla="*/ 41 w 44"/>
                <a:gd name="T5" fmla="*/ 37 h 45"/>
                <a:gd name="T6" fmla="*/ 43 w 44"/>
                <a:gd name="T7" fmla="*/ 31 h 45"/>
                <a:gd name="T8" fmla="*/ 44 w 44"/>
                <a:gd name="T9" fmla="*/ 25 h 45"/>
                <a:gd name="T10" fmla="*/ 43 w 44"/>
                <a:gd name="T11" fmla="*/ 19 h 45"/>
                <a:gd name="T12" fmla="*/ 41 w 44"/>
                <a:gd name="T13" fmla="*/ 13 h 45"/>
                <a:gd name="T14" fmla="*/ 38 w 44"/>
                <a:gd name="T15" fmla="*/ 8 h 45"/>
                <a:gd name="T16" fmla="*/ 33 w 44"/>
                <a:gd name="T17" fmla="*/ 4 h 45"/>
                <a:gd name="T18" fmla="*/ 28 w 44"/>
                <a:gd name="T19" fmla="*/ 1 h 45"/>
                <a:gd name="T20" fmla="*/ 22 w 44"/>
                <a:gd name="T21" fmla="*/ 0 h 45"/>
                <a:gd name="T22" fmla="*/ 16 w 44"/>
                <a:gd name="T23" fmla="*/ 1 h 45"/>
                <a:gd name="T24" fmla="*/ 11 w 44"/>
                <a:gd name="T25" fmla="*/ 4 h 45"/>
                <a:gd name="T26" fmla="*/ 6 w 44"/>
                <a:gd name="T27" fmla="*/ 8 h 45"/>
                <a:gd name="T28" fmla="*/ 2 w 44"/>
                <a:gd name="T29" fmla="*/ 13 h 45"/>
                <a:gd name="T30" fmla="*/ 0 w 44"/>
                <a:gd name="T31" fmla="*/ 19 h 45"/>
                <a:gd name="T32" fmla="*/ 0 w 44"/>
                <a:gd name="T33" fmla="*/ 25 h 45"/>
                <a:gd name="T34" fmla="*/ 1 w 44"/>
                <a:gd name="T35" fmla="*/ 31 h 45"/>
                <a:gd name="T36" fmla="*/ 3 w 44"/>
                <a:gd name="T37" fmla="*/ 37 h 45"/>
                <a:gd name="T38" fmla="*/ 7 w 44"/>
                <a:gd name="T39" fmla="*/ 42 h 45"/>
                <a:gd name="T40" fmla="*/ 12 w 44"/>
                <a:gd name="T41" fmla="*/ 45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4" h="45">
                  <a:moveTo>
                    <a:pt x="32" y="45"/>
                  </a:moveTo>
                  <a:lnTo>
                    <a:pt x="37" y="42"/>
                  </a:lnTo>
                  <a:lnTo>
                    <a:pt x="41" y="37"/>
                  </a:lnTo>
                  <a:lnTo>
                    <a:pt x="43" y="31"/>
                  </a:lnTo>
                  <a:lnTo>
                    <a:pt x="44" y="25"/>
                  </a:lnTo>
                  <a:lnTo>
                    <a:pt x="43" y="19"/>
                  </a:lnTo>
                  <a:lnTo>
                    <a:pt x="41" y="13"/>
                  </a:lnTo>
                  <a:lnTo>
                    <a:pt x="38" y="8"/>
                  </a:lnTo>
                  <a:lnTo>
                    <a:pt x="33" y="4"/>
                  </a:lnTo>
                  <a:lnTo>
                    <a:pt x="28" y="1"/>
                  </a:lnTo>
                  <a:lnTo>
                    <a:pt x="22" y="0"/>
                  </a:lnTo>
                  <a:lnTo>
                    <a:pt x="16" y="1"/>
                  </a:lnTo>
                  <a:lnTo>
                    <a:pt x="11" y="4"/>
                  </a:lnTo>
                  <a:lnTo>
                    <a:pt x="6" y="8"/>
                  </a:lnTo>
                  <a:lnTo>
                    <a:pt x="2" y="13"/>
                  </a:lnTo>
                  <a:lnTo>
                    <a:pt x="0" y="19"/>
                  </a:lnTo>
                  <a:lnTo>
                    <a:pt x="0" y="25"/>
                  </a:lnTo>
                  <a:lnTo>
                    <a:pt x="1" y="31"/>
                  </a:lnTo>
                  <a:lnTo>
                    <a:pt x="3" y="37"/>
                  </a:lnTo>
                  <a:lnTo>
                    <a:pt x="7" y="42"/>
                  </a:lnTo>
                  <a:lnTo>
                    <a:pt x="12" y="4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20" name="Freeform 1723"/>
            <p:cNvSpPr>
              <a:spLocks/>
            </p:cNvSpPr>
            <p:nvPr/>
          </p:nvSpPr>
          <p:spPr bwMode="auto">
            <a:xfrm>
              <a:off x="274" y="62"/>
              <a:ext cx="12" cy="41"/>
            </a:xfrm>
            <a:custGeom>
              <a:avLst/>
              <a:gdLst>
                <a:gd name="T0" fmla="*/ 0 w 12"/>
                <a:gd name="T1" fmla="*/ 41 h 41"/>
                <a:gd name="T2" fmla="*/ 5 w 12"/>
                <a:gd name="T3" fmla="*/ 38 h 41"/>
                <a:gd name="T4" fmla="*/ 9 w 12"/>
                <a:gd name="T5" fmla="*/ 33 h 41"/>
                <a:gd name="T6" fmla="*/ 11 w 12"/>
                <a:gd name="T7" fmla="*/ 27 h 41"/>
                <a:gd name="T8" fmla="*/ 12 w 12"/>
                <a:gd name="T9" fmla="*/ 21 h 41"/>
                <a:gd name="T10" fmla="*/ 12 w 12"/>
                <a:gd name="T11" fmla="*/ 14 h 41"/>
                <a:gd name="T12" fmla="*/ 9 w 12"/>
                <a:gd name="T13" fmla="*/ 9 h 41"/>
                <a:gd name="T14" fmla="*/ 6 w 12"/>
                <a:gd name="T15" fmla="*/ 3 h 41"/>
                <a:gd name="T16" fmla="*/ 1 w 12"/>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41">
                  <a:moveTo>
                    <a:pt x="0" y="41"/>
                  </a:moveTo>
                  <a:lnTo>
                    <a:pt x="5" y="38"/>
                  </a:lnTo>
                  <a:lnTo>
                    <a:pt x="9" y="33"/>
                  </a:lnTo>
                  <a:lnTo>
                    <a:pt x="11" y="27"/>
                  </a:lnTo>
                  <a:lnTo>
                    <a:pt x="12" y="21"/>
                  </a:lnTo>
                  <a:lnTo>
                    <a:pt x="12" y="14"/>
                  </a:lnTo>
                  <a:lnTo>
                    <a:pt x="9" y="9"/>
                  </a:lnTo>
                  <a:lnTo>
                    <a:pt x="6" y="3"/>
                  </a:lnTo>
                  <a:lnTo>
                    <a:pt x="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21" name="Freeform 1724"/>
            <p:cNvSpPr>
              <a:spLocks/>
            </p:cNvSpPr>
            <p:nvPr/>
          </p:nvSpPr>
          <p:spPr bwMode="auto">
            <a:xfrm>
              <a:off x="242" y="66"/>
              <a:ext cx="13" cy="37"/>
            </a:xfrm>
            <a:custGeom>
              <a:avLst/>
              <a:gdLst>
                <a:gd name="T0" fmla="*/ 6 w 13"/>
                <a:gd name="T1" fmla="*/ 0 h 37"/>
                <a:gd name="T2" fmla="*/ 2 w 13"/>
                <a:gd name="T3" fmla="*/ 5 h 37"/>
                <a:gd name="T4" fmla="*/ 0 w 13"/>
                <a:gd name="T5" fmla="*/ 11 h 37"/>
                <a:gd name="T6" fmla="*/ 0 w 13"/>
                <a:gd name="T7" fmla="*/ 18 h 37"/>
                <a:gd name="T8" fmla="*/ 1 w 13"/>
                <a:gd name="T9" fmla="*/ 24 h 37"/>
                <a:gd name="T10" fmla="*/ 4 w 13"/>
                <a:gd name="T11" fmla="*/ 29 h 37"/>
                <a:gd name="T12" fmla="*/ 8 w 13"/>
                <a:gd name="T13" fmla="*/ 34 h 37"/>
                <a:gd name="T14" fmla="*/ 13 w 13"/>
                <a:gd name="T15" fmla="*/ 37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37">
                  <a:moveTo>
                    <a:pt x="6" y="0"/>
                  </a:moveTo>
                  <a:lnTo>
                    <a:pt x="2" y="5"/>
                  </a:lnTo>
                  <a:lnTo>
                    <a:pt x="0" y="11"/>
                  </a:lnTo>
                  <a:lnTo>
                    <a:pt x="0" y="18"/>
                  </a:lnTo>
                  <a:lnTo>
                    <a:pt x="1" y="24"/>
                  </a:lnTo>
                  <a:lnTo>
                    <a:pt x="4" y="29"/>
                  </a:lnTo>
                  <a:lnTo>
                    <a:pt x="8" y="34"/>
                  </a:lnTo>
                  <a:lnTo>
                    <a:pt x="13" y="3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22" name="Freeform 1725"/>
            <p:cNvSpPr>
              <a:spLocks/>
            </p:cNvSpPr>
            <p:nvPr/>
          </p:nvSpPr>
          <p:spPr bwMode="auto">
            <a:xfrm>
              <a:off x="243" y="60"/>
              <a:ext cx="11" cy="9"/>
            </a:xfrm>
            <a:custGeom>
              <a:avLst/>
              <a:gdLst>
                <a:gd name="T0" fmla="*/ 11 w 11"/>
                <a:gd name="T1" fmla="*/ 0 h 9"/>
                <a:gd name="T2" fmla="*/ 7 w 11"/>
                <a:gd name="T3" fmla="*/ 2 h 9"/>
                <a:gd name="T4" fmla="*/ 3 w 11"/>
                <a:gd name="T5" fmla="*/ 5 h 9"/>
                <a:gd name="T6" fmla="*/ 0 w 11"/>
                <a:gd name="T7" fmla="*/ 9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9">
                  <a:moveTo>
                    <a:pt x="11" y="0"/>
                  </a:moveTo>
                  <a:lnTo>
                    <a:pt x="7" y="2"/>
                  </a:lnTo>
                  <a:lnTo>
                    <a:pt x="3" y="5"/>
                  </a:lnTo>
                  <a:lnTo>
                    <a:pt x="0" y="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23" name="Freeform 1726"/>
            <p:cNvSpPr>
              <a:spLocks/>
            </p:cNvSpPr>
            <p:nvPr/>
          </p:nvSpPr>
          <p:spPr bwMode="auto">
            <a:xfrm>
              <a:off x="234" y="69"/>
              <a:ext cx="9" cy="21"/>
            </a:xfrm>
            <a:custGeom>
              <a:avLst/>
              <a:gdLst>
                <a:gd name="T0" fmla="*/ 9 w 9"/>
                <a:gd name="T1" fmla="*/ 0 h 21"/>
                <a:gd name="T2" fmla="*/ 4 w 9"/>
                <a:gd name="T3" fmla="*/ 10 h 21"/>
                <a:gd name="T4" fmla="*/ 0 w 9"/>
                <a:gd name="T5" fmla="*/ 21 h 21"/>
                <a:gd name="T6" fmla="*/ 0 60000 65536"/>
                <a:gd name="T7" fmla="*/ 0 60000 65536"/>
                <a:gd name="T8" fmla="*/ 0 60000 65536"/>
              </a:gdLst>
              <a:ahLst/>
              <a:cxnLst>
                <a:cxn ang="T6">
                  <a:pos x="T0" y="T1"/>
                </a:cxn>
                <a:cxn ang="T7">
                  <a:pos x="T2" y="T3"/>
                </a:cxn>
                <a:cxn ang="T8">
                  <a:pos x="T4" y="T5"/>
                </a:cxn>
              </a:cxnLst>
              <a:rect l="0" t="0" r="r" b="b"/>
              <a:pathLst>
                <a:path w="9" h="21">
                  <a:moveTo>
                    <a:pt x="9" y="0"/>
                  </a:moveTo>
                  <a:lnTo>
                    <a:pt x="4" y="10"/>
                  </a:lnTo>
                  <a:lnTo>
                    <a:pt x="0" y="2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24" name="Line 1727"/>
            <p:cNvSpPr>
              <a:spLocks noChangeShapeType="1"/>
            </p:cNvSpPr>
            <p:nvPr/>
          </p:nvSpPr>
          <p:spPr bwMode="auto">
            <a:xfrm flipH="1" flipV="1">
              <a:off x="288" y="70"/>
              <a:ext cx="7"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25" name="Freeform 1728"/>
            <p:cNvSpPr>
              <a:spLocks/>
            </p:cNvSpPr>
            <p:nvPr/>
          </p:nvSpPr>
          <p:spPr bwMode="auto">
            <a:xfrm>
              <a:off x="33" y="65"/>
              <a:ext cx="5" cy="19"/>
            </a:xfrm>
            <a:custGeom>
              <a:avLst/>
              <a:gdLst>
                <a:gd name="T0" fmla="*/ 5 w 5"/>
                <a:gd name="T1" fmla="*/ 0 h 19"/>
                <a:gd name="T2" fmla="*/ 2 w 5"/>
                <a:gd name="T3" fmla="*/ 9 h 19"/>
                <a:gd name="T4" fmla="*/ 0 w 5"/>
                <a:gd name="T5" fmla="*/ 19 h 19"/>
                <a:gd name="T6" fmla="*/ 0 60000 65536"/>
                <a:gd name="T7" fmla="*/ 0 60000 65536"/>
                <a:gd name="T8" fmla="*/ 0 60000 65536"/>
              </a:gdLst>
              <a:ahLst/>
              <a:cxnLst>
                <a:cxn ang="T6">
                  <a:pos x="T0" y="T1"/>
                </a:cxn>
                <a:cxn ang="T7">
                  <a:pos x="T2" y="T3"/>
                </a:cxn>
                <a:cxn ang="T8">
                  <a:pos x="T4" y="T5"/>
                </a:cxn>
              </a:cxnLst>
              <a:rect l="0" t="0" r="r" b="b"/>
              <a:pathLst>
                <a:path w="5" h="19">
                  <a:moveTo>
                    <a:pt x="5" y="0"/>
                  </a:moveTo>
                  <a:lnTo>
                    <a:pt x="2"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26" name="Freeform 1729"/>
            <p:cNvSpPr>
              <a:spLocks/>
            </p:cNvSpPr>
            <p:nvPr/>
          </p:nvSpPr>
          <p:spPr bwMode="auto">
            <a:xfrm>
              <a:off x="80" y="65"/>
              <a:ext cx="12" cy="24"/>
            </a:xfrm>
            <a:custGeom>
              <a:avLst/>
              <a:gdLst>
                <a:gd name="T0" fmla="*/ 12 w 12"/>
                <a:gd name="T1" fmla="*/ 24 h 24"/>
                <a:gd name="T2" fmla="*/ 7 w 12"/>
                <a:gd name="T3" fmla="*/ 11 h 24"/>
                <a:gd name="T4" fmla="*/ 0 w 12"/>
                <a:gd name="T5" fmla="*/ 0 h 24"/>
                <a:gd name="T6" fmla="*/ 0 60000 65536"/>
                <a:gd name="T7" fmla="*/ 0 60000 65536"/>
                <a:gd name="T8" fmla="*/ 0 60000 65536"/>
              </a:gdLst>
              <a:ahLst/>
              <a:cxnLst>
                <a:cxn ang="T6">
                  <a:pos x="T0" y="T1"/>
                </a:cxn>
                <a:cxn ang="T7">
                  <a:pos x="T2" y="T3"/>
                </a:cxn>
                <a:cxn ang="T8">
                  <a:pos x="T4" y="T5"/>
                </a:cxn>
              </a:cxnLst>
              <a:rect l="0" t="0" r="r" b="b"/>
              <a:pathLst>
                <a:path w="12" h="24">
                  <a:moveTo>
                    <a:pt x="12" y="24"/>
                  </a:moveTo>
                  <a:lnTo>
                    <a:pt x="7" y="1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27" name="Line 1730"/>
            <p:cNvSpPr>
              <a:spLocks noChangeShapeType="1"/>
            </p:cNvSpPr>
            <p:nvPr/>
          </p:nvSpPr>
          <p:spPr bwMode="auto">
            <a:xfrm flipH="1">
              <a:off x="92" y="88"/>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28" name="Line 1731"/>
            <p:cNvSpPr>
              <a:spLocks noChangeShapeType="1"/>
            </p:cNvSpPr>
            <p:nvPr/>
          </p:nvSpPr>
          <p:spPr bwMode="auto">
            <a:xfrm>
              <a:off x="114" y="88"/>
              <a:ext cx="8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29" name="Line 1732"/>
            <p:cNvSpPr>
              <a:spLocks noChangeShapeType="1"/>
            </p:cNvSpPr>
            <p:nvPr/>
          </p:nvSpPr>
          <p:spPr bwMode="auto">
            <a:xfrm>
              <a:off x="201" y="88"/>
              <a:ext cx="3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30" name="Line 1733"/>
            <p:cNvSpPr>
              <a:spLocks noChangeShapeType="1"/>
            </p:cNvSpPr>
            <p:nvPr/>
          </p:nvSpPr>
          <p:spPr bwMode="auto">
            <a:xfrm>
              <a:off x="92" y="90"/>
              <a:ext cx="14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31" name="Freeform 1734"/>
            <p:cNvSpPr>
              <a:spLocks/>
            </p:cNvSpPr>
            <p:nvPr/>
          </p:nvSpPr>
          <p:spPr bwMode="auto">
            <a:xfrm>
              <a:off x="31" y="84"/>
              <a:ext cx="2" cy="2"/>
            </a:xfrm>
            <a:custGeom>
              <a:avLst/>
              <a:gdLst>
                <a:gd name="T0" fmla="*/ 0 w 2"/>
                <a:gd name="T1" fmla="*/ 2 h 2"/>
                <a:gd name="T2" fmla="*/ 1 w 2"/>
                <a:gd name="T3" fmla="*/ 2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2"/>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32" name="Line 1735"/>
            <p:cNvSpPr>
              <a:spLocks noChangeShapeType="1"/>
            </p:cNvSpPr>
            <p:nvPr/>
          </p:nvSpPr>
          <p:spPr bwMode="auto">
            <a:xfrm flipH="1">
              <a:off x="10" y="86"/>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33" name="Line 1736"/>
            <p:cNvSpPr>
              <a:spLocks noChangeShapeType="1"/>
            </p:cNvSpPr>
            <p:nvPr/>
          </p:nvSpPr>
          <p:spPr bwMode="auto">
            <a:xfrm>
              <a:off x="0" y="73"/>
              <a:ext cx="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34" name="Line 1737"/>
            <p:cNvSpPr>
              <a:spLocks noChangeShapeType="1"/>
            </p:cNvSpPr>
            <p:nvPr/>
          </p:nvSpPr>
          <p:spPr bwMode="auto">
            <a:xfrm>
              <a:off x="0" y="71"/>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35" name="Line 1738"/>
            <p:cNvSpPr>
              <a:spLocks noChangeShapeType="1"/>
            </p:cNvSpPr>
            <p:nvPr/>
          </p:nvSpPr>
          <p:spPr bwMode="auto">
            <a:xfrm>
              <a:off x="10" y="67"/>
              <a:ext cx="2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36" name="Line 1739"/>
            <p:cNvSpPr>
              <a:spLocks noChangeShapeType="1"/>
            </p:cNvSpPr>
            <p:nvPr/>
          </p:nvSpPr>
          <p:spPr bwMode="auto">
            <a:xfrm>
              <a:off x="10" y="68"/>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37" name="Line 1740"/>
            <p:cNvSpPr>
              <a:spLocks noChangeShapeType="1"/>
            </p:cNvSpPr>
            <p:nvPr/>
          </p:nvSpPr>
          <p:spPr bwMode="auto">
            <a:xfrm>
              <a:off x="5" y="79"/>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38" name="Line 1741"/>
            <p:cNvSpPr>
              <a:spLocks noChangeShapeType="1"/>
            </p:cNvSpPr>
            <p:nvPr/>
          </p:nvSpPr>
          <p:spPr bwMode="auto">
            <a:xfrm>
              <a:off x="7" y="8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39" name="Line 1742"/>
            <p:cNvSpPr>
              <a:spLocks noChangeShapeType="1"/>
            </p:cNvSpPr>
            <p:nvPr/>
          </p:nvSpPr>
          <p:spPr bwMode="auto">
            <a:xfrm>
              <a:off x="8" y="82"/>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40" name="Line 1743"/>
            <p:cNvSpPr>
              <a:spLocks noChangeShapeType="1"/>
            </p:cNvSpPr>
            <p:nvPr/>
          </p:nvSpPr>
          <p:spPr bwMode="auto">
            <a:xfrm>
              <a:off x="4" y="77"/>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41" name="Line 1744"/>
            <p:cNvSpPr>
              <a:spLocks noChangeShapeType="1"/>
            </p:cNvSpPr>
            <p:nvPr/>
          </p:nvSpPr>
          <p:spPr bwMode="auto">
            <a:xfrm flipH="1" flipV="1">
              <a:off x="3" y="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42" name="Freeform 1745"/>
            <p:cNvSpPr>
              <a:spLocks/>
            </p:cNvSpPr>
            <p:nvPr/>
          </p:nvSpPr>
          <p:spPr bwMode="auto">
            <a:xfrm>
              <a:off x="3" y="77"/>
              <a:ext cx="1" cy="2"/>
            </a:xfrm>
            <a:custGeom>
              <a:avLst/>
              <a:gdLst>
                <a:gd name="T0" fmla="*/ 1 w 1"/>
                <a:gd name="T1" fmla="*/ 0 h 2"/>
                <a:gd name="T2" fmla="*/ 0 w 1"/>
                <a:gd name="T3" fmla="*/ 0 h 2"/>
                <a:gd name="T4" fmla="*/ 0 w 1"/>
                <a:gd name="T5" fmla="*/ 1 h 2"/>
                <a:gd name="T6" fmla="*/ 1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lnTo>
                    <a:pt x="0" y="0"/>
                  </a:lnTo>
                  <a:lnTo>
                    <a:pt x="0" y="1"/>
                  </a:lnTo>
                  <a:lnTo>
                    <a:pt x="1"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43" name="Line 1746"/>
            <p:cNvSpPr>
              <a:spLocks noChangeShapeType="1"/>
            </p:cNvSpPr>
            <p:nvPr/>
          </p:nvSpPr>
          <p:spPr bwMode="auto">
            <a:xfrm flipH="1">
              <a:off x="33" y="6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44" name="Line 1747"/>
            <p:cNvSpPr>
              <a:spLocks noChangeShapeType="1"/>
            </p:cNvSpPr>
            <p:nvPr/>
          </p:nvSpPr>
          <p:spPr bwMode="auto">
            <a:xfrm>
              <a:off x="13" y="77"/>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45" name="Line 1748"/>
            <p:cNvSpPr>
              <a:spLocks noChangeShapeType="1"/>
            </p:cNvSpPr>
            <p:nvPr/>
          </p:nvSpPr>
          <p:spPr bwMode="auto">
            <a:xfrm>
              <a:off x="15" y="7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46" name="Line 1749"/>
            <p:cNvSpPr>
              <a:spLocks noChangeShapeType="1"/>
            </p:cNvSpPr>
            <p:nvPr/>
          </p:nvSpPr>
          <p:spPr bwMode="auto">
            <a:xfrm>
              <a:off x="17" y="8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47" name="Freeform 1750"/>
            <p:cNvSpPr>
              <a:spLocks/>
            </p:cNvSpPr>
            <p:nvPr/>
          </p:nvSpPr>
          <p:spPr bwMode="auto">
            <a:xfrm>
              <a:off x="4" y="77"/>
              <a:ext cx="25" cy="1"/>
            </a:xfrm>
            <a:custGeom>
              <a:avLst/>
              <a:gdLst>
                <a:gd name="T0" fmla="*/ 25 w 25"/>
                <a:gd name="T1" fmla="*/ 1 h 1"/>
                <a:gd name="T2" fmla="*/ 12 w 25"/>
                <a:gd name="T3" fmla="*/ 0 h 1"/>
                <a:gd name="T4" fmla="*/ 0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25" y="1"/>
                  </a:moveTo>
                  <a:lnTo>
                    <a:pt x="12"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48" name="Freeform 1751"/>
            <p:cNvSpPr>
              <a:spLocks/>
            </p:cNvSpPr>
            <p:nvPr/>
          </p:nvSpPr>
          <p:spPr bwMode="auto">
            <a:xfrm>
              <a:off x="10" y="47"/>
              <a:ext cx="3" cy="22"/>
            </a:xfrm>
            <a:custGeom>
              <a:avLst/>
              <a:gdLst>
                <a:gd name="T0" fmla="*/ 3 w 3"/>
                <a:gd name="T1" fmla="*/ 0 h 22"/>
                <a:gd name="T2" fmla="*/ 1 w 3"/>
                <a:gd name="T3" fmla="*/ 7 h 22"/>
                <a:gd name="T4" fmla="*/ 0 w 3"/>
                <a:gd name="T5" fmla="*/ 14 h 22"/>
                <a:gd name="T6" fmla="*/ 0 w 3"/>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2">
                  <a:moveTo>
                    <a:pt x="3" y="0"/>
                  </a:moveTo>
                  <a:lnTo>
                    <a:pt x="1" y="7"/>
                  </a:lnTo>
                  <a:lnTo>
                    <a:pt x="0" y="14"/>
                  </a:lnTo>
                  <a:lnTo>
                    <a:pt x="0"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49" name="Freeform 1752"/>
            <p:cNvSpPr>
              <a:spLocks/>
            </p:cNvSpPr>
            <p:nvPr/>
          </p:nvSpPr>
          <p:spPr bwMode="auto">
            <a:xfrm>
              <a:off x="9" y="48"/>
              <a:ext cx="2" cy="20"/>
            </a:xfrm>
            <a:custGeom>
              <a:avLst/>
              <a:gdLst>
                <a:gd name="T0" fmla="*/ 2 w 2"/>
                <a:gd name="T1" fmla="*/ 0 h 20"/>
                <a:gd name="T2" fmla="*/ 0 w 2"/>
                <a:gd name="T3" fmla="*/ 10 h 20"/>
                <a:gd name="T4" fmla="*/ 0 w 2"/>
                <a:gd name="T5" fmla="*/ 20 h 20"/>
                <a:gd name="T6" fmla="*/ 0 60000 65536"/>
                <a:gd name="T7" fmla="*/ 0 60000 65536"/>
                <a:gd name="T8" fmla="*/ 0 60000 65536"/>
              </a:gdLst>
              <a:ahLst/>
              <a:cxnLst>
                <a:cxn ang="T6">
                  <a:pos x="T0" y="T1"/>
                </a:cxn>
                <a:cxn ang="T7">
                  <a:pos x="T2" y="T3"/>
                </a:cxn>
                <a:cxn ang="T8">
                  <a:pos x="T4" y="T5"/>
                </a:cxn>
              </a:cxnLst>
              <a:rect l="0" t="0" r="r" b="b"/>
              <a:pathLst>
                <a:path w="2" h="20">
                  <a:moveTo>
                    <a:pt x="2" y="0"/>
                  </a:moveTo>
                  <a:lnTo>
                    <a:pt x="0" y="10"/>
                  </a:lnTo>
                  <a:lnTo>
                    <a:pt x="0" y="2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50" name="Freeform 1753"/>
            <p:cNvSpPr>
              <a:spLocks/>
            </p:cNvSpPr>
            <p:nvPr/>
          </p:nvSpPr>
          <p:spPr bwMode="auto">
            <a:xfrm>
              <a:off x="3" y="46"/>
              <a:ext cx="3" cy="22"/>
            </a:xfrm>
            <a:custGeom>
              <a:avLst/>
              <a:gdLst>
                <a:gd name="T0" fmla="*/ 3 w 3"/>
                <a:gd name="T1" fmla="*/ 0 h 22"/>
                <a:gd name="T2" fmla="*/ 1 w 3"/>
                <a:gd name="T3" fmla="*/ 7 h 22"/>
                <a:gd name="T4" fmla="*/ 0 w 3"/>
                <a:gd name="T5" fmla="*/ 15 h 22"/>
                <a:gd name="T6" fmla="*/ 1 w 3"/>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2">
                  <a:moveTo>
                    <a:pt x="3" y="0"/>
                  </a:moveTo>
                  <a:lnTo>
                    <a:pt x="1" y="7"/>
                  </a:lnTo>
                  <a:lnTo>
                    <a:pt x="0" y="15"/>
                  </a:lnTo>
                  <a:lnTo>
                    <a:pt x="1"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51" name="Line 1754"/>
            <p:cNvSpPr>
              <a:spLocks noChangeShapeType="1"/>
            </p:cNvSpPr>
            <p:nvPr/>
          </p:nvSpPr>
          <p:spPr bwMode="auto">
            <a:xfrm flipH="1" flipV="1">
              <a:off x="10" y="46"/>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52" name="Line 1755"/>
            <p:cNvSpPr>
              <a:spLocks noChangeShapeType="1"/>
            </p:cNvSpPr>
            <p:nvPr/>
          </p:nvSpPr>
          <p:spPr bwMode="auto">
            <a:xfrm>
              <a:off x="7" y="45"/>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53" name="Line 1756"/>
            <p:cNvSpPr>
              <a:spLocks noChangeShapeType="1"/>
            </p:cNvSpPr>
            <p:nvPr/>
          </p:nvSpPr>
          <p:spPr bwMode="auto">
            <a:xfrm flipH="1">
              <a:off x="6" y="43"/>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54" name="Line 1757"/>
            <p:cNvSpPr>
              <a:spLocks noChangeShapeType="1"/>
            </p:cNvSpPr>
            <p:nvPr/>
          </p:nvSpPr>
          <p:spPr bwMode="auto">
            <a:xfrm flipH="1" flipV="1">
              <a:off x="11" y="43"/>
              <a:ext cx="2"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55" name="Line 1758"/>
            <p:cNvSpPr>
              <a:spLocks noChangeShapeType="1"/>
            </p:cNvSpPr>
            <p:nvPr/>
          </p:nvSpPr>
          <p:spPr bwMode="auto">
            <a:xfrm>
              <a:off x="9" y="69"/>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56" name="Line 1759"/>
            <p:cNvSpPr>
              <a:spLocks noChangeShapeType="1"/>
            </p:cNvSpPr>
            <p:nvPr/>
          </p:nvSpPr>
          <p:spPr bwMode="auto">
            <a:xfrm>
              <a:off x="5" y="4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57" name="Freeform 1760"/>
            <p:cNvSpPr>
              <a:spLocks/>
            </p:cNvSpPr>
            <p:nvPr/>
          </p:nvSpPr>
          <p:spPr bwMode="auto">
            <a:xfrm>
              <a:off x="5" y="49"/>
              <a:ext cx="2" cy="19"/>
            </a:xfrm>
            <a:custGeom>
              <a:avLst/>
              <a:gdLst>
                <a:gd name="T0" fmla="*/ 2 w 2"/>
                <a:gd name="T1" fmla="*/ 0 h 19"/>
                <a:gd name="T2" fmla="*/ 1 w 2"/>
                <a:gd name="T3" fmla="*/ 9 h 19"/>
                <a:gd name="T4" fmla="*/ 0 w 2"/>
                <a:gd name="T5" fmla="*/ 19 h 19"/>
                <a:gd name="T6" fmla="*/ 0 60000 65536"/>
                <a:gd name="T7" fmla="*/ 0 60000 65536"/>
                <a:gd name="T8" fmla="*/ 0 60000 65536"/>
              </a:gdLst>
              <a:ahLst/>
              <a:cxnLst>
                <a:cxn ang="T6">
                  <a:pos x="T0" y="T1"/>
                </a:cxn>
                <a:cxn ang="T7">
                  <a:pos x="T2" y="T3"/>
                </a:cxn>
                <a:cxn ang="T8">
                  <a:pos x="T4" y="T5"/>
                </a:cxn>
              </a:cxnLst>
              <a:rect l="0" t="0" r="r" b="b"/>
              <a:pathLst>
                <a:path w="2" h="19">
                  <a:moveTo>
                    <a:pt x="2" y="0"/>
                  </a:moveTo>
                  <a:lnTo>
                    <a:pt x="1"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58" name="Freeform 1761"/>
            <p:cNvSpPr>
              <a:spLocks/>
            </p:cNvSpPr>
            <p:nvPr/>
          </p:nvSpPr>
          <p:spPr bwMode="auto">
            <a:xfrm>
              <a:off x="7" y="49"/>
              <a:ext cx="1" cy="19"/>
            </a:xfrm>
            <a:custGeom>
              <a:avLst/>
              <a:gdLst>
                <a:gd name="T0" fmla="*/ 1 w 1"/>
                <a:gd name="T1" fmla="*/ 0 h 19"/>
                <a:gd name="T2" fmla="*/ 0 w 1"/>
                <a:gd name="T3" fmla="*/ 9 h 19"/>
                <a:gd name="T4" fmla="*/ 0 w 1"/>
                <a:gd name="T5" fmla="*/ 19 h 19"/>
                <a:gd name="T6" fmla="*/ 0 60000 65536"/>
                <a:gd name="T7" fmla="*/ 0 60000 65536"/>
                <a:gd name="T8" fmla="*/ 0 60000 65536"/>
              </a:gdLst>
              <a:ahLst/>
              <a:cxnLst>
                <a:cxn ang="T6">
                  <a:pos x="T0" y="T1"/>
                </a:cxn>
                <a:cxn ang="T7">
                  <a:pos x="T2" y="T3"/>
                </a:cxn>
                <a:cxn ang="T8">
                  <a:pos x="T4" y="T5"/>
                </a:cxn>
              </a:cxnLst>
              <a:rect l="0" t="0" r="r" b="b"/>
              <a:pathLst>
                <a:path w="1" h="19">
                  <a:moveTo>
                    <a:pt x="1" y="0"/>
                  </a:moveTo>
                  <a:lnTo>
                    <a:pt x="0"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59" name="Line 1762"/>
            <p:cNvSpPr>
              <a:spLocks noChangeShapeType="1"/>
            </p:cNvSpPr>
            <p:nvPr/>
          </p:nvSpPr>
          <p:spPr bwMode="auto">
            <a:xfrm>
              <a:off x="4" y="5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60" name="Line 1763"/>
            <p:cNvSpPr>
              <a:spLocks noChangeShapeType="1"/>
            </p:cNvSpPr>
            <p:nvPr/>
          </p:nvSpPr>
          <p:spPr bwMode="auto">
            <a:xfrm>
              <a:off x="3" y="6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61" name="Freeform 1764"/>
            <p:cNvSpPr>
              <a:spLocks/>
            </p:cNvSpPr>
            <p:nvPr/>
          </p:nvSpPr>
          <p:spPr bwMode="auto">
            <a:xfrm>
              <a:off x="7" y="49"/>
              <a:ext cx="2" cy="19"/>
            </a:xfrm>
            <a:custGeom>
              <a:avLst/>
              <a:gdLst>
                <a:gd name="T0" fmla="*/ 2 w 2"/>
                <a:gd name="T1" fmla="*/ 0 h 19"/>
                <a:gd name="T2" fmla="*/ 0 w 2"/>
                <a:gd name="T3" fmla="*/ 9 h 19"/>
                <a:gd name="T4" fmla="*/ 1 w 2"/>
                <a:gd name="T5" fmla="*/ 19 h 19"/>
                <a:gd name="T6" fmla="*/ 0 60000 65536"/>
                <a:gd name="T7" fmla="*/ 0 60000 65536"/>
                <a:gd name="T8" fmla="*/ 0 60000 65536"/>
              </a:gdLst>
              <a:ahLst/>
              <a:cxnLst>
                <a:cxn ang="T6">
                  <a:pos x="T0" y="T1"/>
                </a:cxn>
                <a:cxn ang="T7">
                  <a:pos x="T2" y="T3"/>
                </a:cxn>
                <a:cxn ang="T8">
                  <a:pos x="T4" y="T5"/>
                </a:cxn>
              </a:cxnLst>
              <a:rect l="0" t="0" r="r" b="b"/>
              <a:pathLst>
                <a:path w="2" h="19">
                  <a:moveTo>
                    <a:pt x="2" y="0"/>
                  </a:moveTo>
                  <a:lnTo>
                    <a:pt x="0" y="9"/>
                  </a:lnTo>
                  <a:lnTo>
                    <a:pt x="1"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62" name="Line 1765"/>
            <p:cNvSpPr>
              <a:spLocks noChangeShapeType="1"/>
            </p:cNvSpPr>
            <p:nvPr/>
          </p:nvSpPr>
          <p:spPr bwMode="auto">
            <a:xfrm>
              <a:off x="4" y="5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63" name="Line 1766"/>
            <p:cNvSpPr>
              <a:spLocks noChangeShapeType="1"/>
            </p:cNvSpPr>
            <p:nvPr/>
          </p:nvSpPr>
          <p:spPr bwMode="auto">
            <a:xfrm>
              <a:off x="111" y="73"/>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64" name="Line 1767"/>
            <p:cNvSpPr>
              <a:spLocks noChangeShapeType="1"/>
            </p:cNvSpPr>
            <p:nvPr/>
          </p:nvSpPr>
          <p:spPr bwMode="auto">
            <a:xfrm>
              <a:off x="90" y="82"/>
              <a:ext cx="14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65" name="Line 1768"/>
            <p:cNvSpPr>
              <a:spLocks noChangeShapeType="1"/>
            </p:cNvSpPr>
            <p:nvPr/>
          </p:nvSpPr>
          <p:spPr bwMode="auto">
            <a:xfrm>
              <a:off x="94" y="92"/>
              <a:ext cx="1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66" name="Freeform 1769"/>
            <p:cNvSpPr>
              <a:spLocks/>
            </p:cNvSpPr>
            <p:nvPr/>
          </p:nvSpPr>
          <p:spPr bwMode="auto">
            <a:xfrm>
              <a:off x="82" y="87"/>
              <a:ext cx="8" cy="2"/>
            </a:xfrm>
            <a:custGeom>
              <a:avLst/>
              <a:gdLst>
                <a:gd name="T0" fmla="*/ 8 w 8"/>
                <a:gd name="T1" fmla="*/ 0 h 2"/>
                <a:gd name="T2" fmla="*/ 4 w 8"/>
                <a:gd name="T3" fmla="*/ 0 h 2"/>
                <a:gd name="T4" fmla="*/ 0 w 8"/>
                <a:gd name="T5" fmla="*/ 2 h 2"/>
                <a:gd name="T6" fmla="*/ 0 60000 65536"/>
                <a:gd name="T7" fmla="*/ 0 60000 65536"/>
                <a:gd name="T8" fmla="*/ 0 60000 65536"/>
              </a:gdLst>
              <a:ahLst/>
              <a:cxnLst>
                <a:cxn ang="T6">
                  <a:pos x="T0" y="T1"/>
                </a:cxn>
                <a:cxn ang="T7">
                  <a:pos x="T2" y="T3"/>
                </a:cxn>
                <a:cxn ang="T8">
                  <a:pos x="T4" y="T5"/>
                </a:cxn>
              </a:cxnLst>
              <a:rect l="0" t="0" r="r" b="b"/>
              <a:pathLst>
                <a:path w="8" h="2">
                  <a:moveTo>
                    <a:pt x="8" y="0"/>
                  </a:moveTo>
                  <a:lnTo>
                    <a:pt x="4"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67" name="Freeform 1770"/>
            <p:cNvSpPr>
              <a:spLocks/>
            </p:cNvSpPr>
            <p:nvPr/>
          </p:nvSpPr>
          <p:spPr bwMode="auto">
            <a:xfrm>
              <a:off x="88" y="89"/>
              <a:ext cx="7" cy="2"/>
            </a:xfrm>
            <a:custGeom>
              <a:avLst/>
              <a:gdLst>
                <a:gd name="T0" fmla="*/ 0 w 7"/>
                <a:gd name="T1" fmla="*/ 0 h 2"/>
                <a:gd name="T2" fmla="*/ 3 w 7"/>
                <a:gd name="T3" fmla="*/ 2 h 2"/>
                <a:gd name="T4" fmla="*/ 7 w 7"/>
                <a:gd name="T5" fmla="*/ 2 h 2"/>
                <a:gd name="T6" fmla="*/ 0 60000 65536"/>
                <a:gd name="T7" fmla="*/ 0 60000 65536"/>
                <a:gd name="T8" fmla="*/ 0 60000 65536"/>
              </a:gdLst>
              <a:ahLst/>
              <a:cxnLst>
                <a:cxn ang="T6">
                  <a:pos x="T0" y="T1"/>
                </a:cxn>
                <a:cxn ang="T7">
                  <a:pos x="T2" y="T3"/>
                </a:cxn>
                <a:cxn ang="T8">
                  <a:pos x="T4" y="T5"/>
                </a:cxn>
              </a:cxnLst>
              <a:rect l="0" t="0" r="r" b="b"/>
              <a:pathLst>
                <a:path w="7" h="2">
                  <a:moveTo>
                    <a:pt x="0" y="0"/>
                  </a:moveTo>
                  <a:lnTo>
                    <a:pt x="3" y="2"/>
                  </a:lnTo>
                  <a:lnTo>
                    <a:pt x="7"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68" name="Freeform 1771"/>
            <p:cNvSpPr>
              <a:spLocks/>
            </p:cNvSpPr>
            <p:nvPr/>
          </p:nvSpPr>
          <p:spPr bwMode="auto">
            <a:xfrm>
              <a:off x="207" y="91"/>
              <a:ext cx="6" cy="1"/>
            </a:xfrm>
            <a:custGeom>
              <a:avLst/>
              <a:gdLst>
                <a:gd name="T0" fmla="*/ 0 w 6"/>
                <a:gd name="T1" fmla="*/ 0 h 1"/>
                <a:gd name="T2" fmla="*/ 2 w 6"/>
                <a:gd name="T3" fmla="*/ 1 h 1"/>
                <a:gd name="T4" fmla="*/ 4 w 6"/>
                <a:gd name="T5" fmla="*/ 1 h 1"/>
                <a:gd name="T6" fmla="*/ 6 w 6"/>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0" y="0"/>
                  </a:moveTo>
                  <a:lnTo>
                    <a:pt x="2" y="1"/>
                  </a:lnTo>
                  <a:lnTo>
                    <a:pt x="4" y="1"/>
                  </a:lnTo>
                  <a:lnTo>
                    <a:pt x="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69" name="Freeform 1772"/>
            <p:cNvSpPr>
              <a:spLocks/>
            </p:cNvSpPr>
            <p:nvPr/>
          </p:nvSpPr>
          <p:spPr bwMode="auto">
            <a:xfrm>
              <a:off x="213" y="91"/>
              <a:ext cx="11" cy="1"/>
            </a:xfrm>
            <a:custGeom>
              <a:avLst/>
              <a:gdLst>
                <a:gd name="T0" fmla="*/ 0 w 11"/>
                <a:gd name="T1" fmla="*/ 0 h 1"/>
                <a:gd name="T2" fmla="*/ 3 w 11"/>
                <a:gd name="T3" fmla="*/ 1 h 1"/>
                <a:gd name="T4" fmla="*/ 7 w 11"/>
                <a:gd name="T5" fmla="*/ 1 h 1"/>
                <a:gd name="T6" fmla="*/ 11 w 1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0" y="0"/>
                  </a:moveTo>
                  <a:lnTo>
                    <a:pt x="3" y="1"/>
                  </a:lnTo>
                  <a:lnTo>
                    <a:pt x="7" y="1"/>
                  </a:lnTo>
                  <a:lnTo>
                    <a:pt x="1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70" name="Freeform 1773"/>
            <p:cNvSpPr>
              <a:spLocks/>
            </p:cNvSpPr>
            <p:nvPr/>
          </p:nvSpPr>
          <p:spPr bwMode="auto">
            <a:xfrm>
              <a:off x="224" y="91"/>
              <a:ext cx="6" cy="1"/>
            </a:xfrm>
            <a:custGeom>
              <a:avLst/>
              <a:gdLst>
                <a:gd name="T0" fmla="*/ 0 w 6"/>
                <a:gd name="T1" fmla="*/ 0 h 1"/>
                <a:gd name="T2" fmla="*/ 3 w 6"/>
                <a:gd name="T3" fmla="*/ 1 h 1"/>
                <a:gd name="T4" fmla="*/ 6 w 6"/>
                <a:gd name="T5" fmla="*/ 1 h 1"/>
                <a:gd name="T6" fmla="*/ 0 60000 65536"/>
                <a:gd name="T7" fmla="*/ 0 60000 65536"/>
                <a:gd name="T8" fmla="*/ 0 60000 65536"/>
              </a:gdLst>
              <a:ahLst/>
              <a:cxnLst>
                <a:cxn ang="T6">
                  <a:pos x="T0" y="T1"/>
                </a:cxn>
                <a:cxn ang="T7">
                  <a:pos x="T2" y="T3"/>
                </a:cxn>
                <a:cxn ang="T8">
                  <a:pos x="T4" y="T5"/>
                </a:cxn>
              </a:cxnLst>
              <a:rect l="0" t="0" r="r" b="b"/>
              <a:pathLst>
                <a:path w="6" h="1">
                  <a:moveTo>
                    <a:pt x="0" y="0"/>
                  </a:moveTo>
                  <a:lnTo>
                    <a:pt x="3" y="1"/>
                  </a:lnTo>
                  <a:lnTo>
                    <a:pt x="6"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71" name="Line 1774"/>
            <p:cNvSpPr>
              <a:spLocks noChangeShapeType="1"/>
            </p:cNvSpPr>
            <p:nvPr/>
          </p:nvSpPr>
          <p:spPr bwMode="auto">
            <a:xfrm flipV="1">
              <a:off x="230" y="91"/>
              <a:ext cx="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72" name="Freeform 1775"/>
            <p:cNvSpPr>
              <a:spLocks/>
            </p:cNvSpPr>
            <p:nvPr/>
          </p:nvSpPr>
          <p:spPr bwMode="auto">
            <a:xfrm>
              <a:off x="240" y="43"/>
              <a:ext cx="8" cy="2"/>
            </a:xfrm>
            <a:custGeom>
              <a:avLst/>
              <a:gdLst>
                <a:gd name="T0" fmla="*/ 8 w 8"/>
                <a:gd name="T1" fmla="*/ 2 h 2"/>
                <a:gd name="T2" fmla="*/ 5 w 8"/>
                <a:gd name="T3" fmla="*/ 0 h 2"/>
                <a:gd name="T4" fmla="*/ 2 w 8"/>
                <a:gd name="T5" fmla="*/ 1 h 2"/>
                <a:gd name="T6" fmla="*/ 0 w 8"/>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
                  <a:moveTo>
                    <a:pt x="8" y="2"/>
                  </a:moveTo>
                  <a:lnTo>
                    <a:pt x="5" y="0"/>
                  </a:lnTo>
                  <a:lnTo>
                    <a:pt x="2" y="1"/>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73" name="Freeform 1776"/>
            <p:cNvSpPr>
              <a:spLocks/>
            </p:cNvSpPr>
            <p:nvPr/>
          </p:nvSpPr>
          <p:spPr bwMode="auto">
            <a:xfrm>
              <a:off x="240" y="48"/>
              <a:ext cx="8" cy="1"/>
            </a:xfrm>
            <a:custGeom>
              <a:avLst/>
              <a:gdLst>
                <a:gd name="T0" fmla="*/ 0 w 8"/>
                <a:gd name="T1" fmla="*/ 0 h 1"/>
                <a:gd name="T2" fmla="*/ 3 w 8"/>
                <a:gd name="T3" fmla="*/ 1 h 1"/>
                <a:gd name="T4" fmla="*/ 6 w 8"/>
                <a:gd name="T5" fmla="*/ 1 h 1"/>
                <a:gd name="T6" fmla="*/ 8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3" y="1"/>
                  </a:lnTo>
                  <a:lnTo>
                    <a:pt x="6" y="1"/>
                  </a:lnTo>
                  <a:lnTo>
                    <a:pt x="8"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74" name="Freeform 1777"/>
            <p:cNvSpPr>
              <a:spLocks/>
            </p:cNvSpPr>
            <p:nvPr/>
          </p:nvSpPr>
          <p:spPr bwMode="auto">
            <a:xfrm>
              <a:off x="249" y="44"/>
              <a:ext cx="3" cy="4"/>
            </a:xfrm>
            <a:custGeom>
              <a:avLst/>
              <a:gdLst>
                <a:gd name="T0" fmla="*/ 0 w 3"/>
                <a:gd name="T1" fmla="*/ 3 h 4"/>
                <a:gd name="T2" fmla="*/ 2 w 3"/>
                <a:gd name="T3" fmla="*/ 4 h 4"/>
                <a:gd name="T4" fmla="*/ 2 w 3"/>
                <a:gd name="T5" fmla="*/ 3 h 4"/>
                <a:gd name="T6" fmla="*/ 3 w 3"/>
                <a:gd name="T7" fmla="*/ 2 h 4"/>
                <a:gd name="T8" fmla="*/ 2 w 3"/>
                <a:gd name="T9" fmla="*/ 1 h 4"/>
                <a:gd name="T10" fmla="*/ 1 w 3"/>
                <a:gd name="T11" fmla="*/ 0 h 4"/>
                <a:gd name="T12" fmla="*/ 0 w 3"/>
                <a:gd name="T13" fmla="*/ 1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4">
                  <a:moveTo>
                    <a:pt x="0" y="3"/>
                  </a:moveTo>
                  <a:lnTo>
                    <a:pt x="2" y="4"/>
                  </a:lnTo>
                  <a:lnTo>
                    <a:pt x="2" y="3"/>
                  </a:lnTo>
                  <a:lnTo>
                    <a:pt x="3" y="2"/>
                  </a:lnTo>
                  <a:lnTo>
                    <a:pt x="2" y="1"/>
                  </a:lnTo>
                  <a:lnTo>
                    <a:pt x="1"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75" name="Freeform 1778"/>
            <p:cNvSpPr>
              <a:spLocks/>
            </p:cNvSpPr>
            <p:nvPr/>
          </p:nvSpPr>
          <p:spPr bwMode="auto">
            <a:xfrm>
              <a:off x="251" y="47"/>
              <a:ext cx="5" cy="6"/>
            </a:xfrm>
            <a:custGeom>
              <a:avLst/>
              <a:gdLst>
                <a:gd name="T0" fmla="*/ 0 w 5"/>
                <a:gd name="T1" fmla="*/ 6 h 6"/>
                <a:gd name="T2" fmla="*/ 2 w 5"/>
                <a:gd name="T3" fmla="*/ 5 h 6"/>
                <a:gd name="T4" fmla="*/ 4 w 5"/>
                <a:gd name="T5" fmla="*/ 3 h 6"/>
                <a:gd name="T6" fmla="*/ 5 w 5"/>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0" y="6"/>
                  </a:moveTo>
                  <a:lnTo>
                    <a:pt x="2" y="5"/>
                  </a:lnTo>
                  <a:lnTo>
                    <a:pt x="4" y="3"/>
                  </a:lnTo>
                  <a:lnTo>
                    <a:pt x="5"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76" name="Freeform 1779"/>
            <p:cNvSpPr>
              <a:spLocks/>
            </p:cNvSpPr>
            <p:nvPr/>
          </p:nvSpPr>
          <p:spPr bwMode="auto">
            <a:xfrm>
              <a:off x="44" y="66"/>
              <a:ext cx="30" cy="32"/>
            </a:xfrm>
            <a:custGeom>
              <a:avLst/>
              <a:gdLst>
                <a:gd name="T0" fmla="*/ 30 w 30"/>
                <a:gd name="T1" fmla="*/ 16 h 32"/>
                <a:gd name="T2" fmla="*/ 29 w 30"/>
                <a:gd name="T3" fmla="*/ 11 h 32"/>
                <a:gd name="T4" fmla="*/ 27 w 30"/>
                <a:gd name="T5" fmla="*/ 7 h 32"/>
                <a:gd name="T6" fmla="*/ 24 w 30"/>
                <a:gd name="T7" fmla="*/ 3 h 32"/>
                <a:gd name="T8" fmla="*/ 19 w 30"/>
                <a:gd name="T9" fmla="*/ 1 h 32"/>
                <a:gd name="T10" fmla="*/ 15 w 30"/>
                <a:gd name="T11" fmla="*/ 0 h 32"/>
                <a:gd name="T12" fmla="*/ 10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0 w 30"/>
                <a:gd name="T29" fmla="*/ 31 h 32"/>
                <a:gd name="T30" fmla="*/ 15 w 30"/>
                <a:gd name="T31" fmla="*/ 32 h 32"/>
                <a:gd name="T32" fmla="*/ 19 w 30"/>
                <a:gd name="T33" fmla="*/ 31 h 32"/>
                <a:gd name="T34" fmla="*/ 24 w 30"/>
                <a:gd name="T35" fmla="*/ 29 h 32"/>
                <a:gd name="T36" fmla="*/ 27 w 30"/>
                <a:gd name="T37" fmla="*/ 25 h 32"/>
                <a:gd name="T38" fmla="*/ 29 w 30"/>
                <a:gd name="T39" fmla="*/ 21 h 32"/>
                <a:gd name="T40" fmla="*/ 30 w 30"/>
                <a:gd name="T41" fmla="*/ 1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32">
                  <a:moveTo>
                    <a:pt x="30" y="16"/>
                  </a:moveTo>
                  <a:lnTo>
                    <a:pt x="29" y="11"/>
                  </a:lnTo>
                  <a:lnTo>
                    <a:pt x="27" y="7"/>
                  </a:lnTo>
                  <a:lnTo>
                    <a:pt x="24" y="3"/>
                  </a:lnTo>
                  <a:lnTo>
                    <a:pt x="19" y="1"/>
                  </a:lnTo>
                  <a:lnTo>
                    <a:pt x="15" y="0"/>
                  </a:lnTo>
                  <a:lnTo>
                    <a:pt x="10" y="1"/>
                  </a:lnTo>
                  <a:lnTo>
                    <a:pt x="6" y="3"/>
                  </a:lnTo>
                  <a:lnTo>
                    <a:pt x="3" y="7"/>
                  </a:lnTo>
                  <a:lnTo>
                    <a:pt x="1" y="11"/>
                  </a:lnTo>
                  <a:lnTo>
                    <a:pt x="0" y="16"/>
                  </a:lnTo>
                  <a:lnTo>
                    <a:pt x="1" y="21"/>
                  </a:lnTo>
                  <a:lnTo>
                    <a:pt x="3" y="25"/>
                  </a:lnTo>
                  <a:lnTo>
                    <a:pt x="6" y="29"/>
                  </a:lnTo>
                  <a:lnTo>
                    <a:pt x="10" y="31"/>
                  </a:lnTo>
                  <a:lnTo>
                    <a:pt x="15" y="32"/>
                  </a:lnTo>
                  <a:lnTo>
                    <a:pt x="19" y="31"/>
                  </a:lnTo>
                  <a:lnTo>
                    <a:pt x="24" y="29"/>
                  </a:lnTo>
                  <a:lnTo>
                    <a:pt x="27" y="25"/>
                  </a:lnTo>
                  <a:lnTo>
                    <a:pt x="29" y="21"/>
                  </a:lnTo>
                  <a:lnTo>
                    <a:pt x="30" y="16"/>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77" name="Freeform 1780"/>
            <p:cNvSpPr>
              <a:spLocks/>
            </p:cNvSpPr>
            <p:nvPr/>
          </p:nvSpPr>
          <p:spPr bwMode="auto">
            <a:xfrm>
              <a:off x="49" y="71"/>
              <a:ext cx="20" cy="22"/>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78" name="Freeform 1781"/>
            <p:cNvSpPr>
              <a:spLocks/>
            </p:cNvSpPr>
            <p:nvPr/>
          </p:nvSpPr>
          <p:spPr bwMode="auto">
            <a:xfrm>
              <a:off x="249" y="66"/>
              <a:ext cx="30" cy="32"/>
            </a:xfrm>
            <a:custGeom>
              <a:avLst/>
              <a:gdLst>
                <a:gd name="T0" fmla="*/ 30 w 30"/>
                <a:gd name="T1" fmla="*/ 16 h 32"/>
                <a:gd name="T2" fmla="*/ 29 w 30"/>
                <a:gd name="T3" fmla="*/ 11 h 32"/>
                <a:gd name="T4" fmla="*/ 27 w 30"/>
                <a:gd name="T5" fmla="*/ 7 h 32"/>
                <a:gd name="T6" fmla="*/ 24 w 30"/>
                <a:gd name="T7" fmla="*/ 3 h 32"/>
                <a:gd name="T8" fmla="*/ 20 w 30"/>
                <a:gd name="T9" fmla="*/ 1 h 32"/>
                <a:gd name="T10" fmla="*/ 15 w 30"/>
                <a:gd name="T11" fmla="*/ 0 h 32"/>
                <a:gd name="T12" fmla="*/ 11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1 w 30"/>
                <a:gd name="T29" fmla="*/ 31 h 32"/>
                <a:gd name="T30" fmla="*/ 15 w 30"/>
                <a:gd name="T31" fmla="*/ 32 h 32"/>
                <a:gd name="T32" fmla="*/ 20 w 30"/>
                <a:gd name="T33" fmla="*/ 31 h 32"/>
                <a:gd name="T34" fmla="*/ 24 w 30"/>
                <a:gd name="T35" fmla="*/ 29 h 32"/>
                <a:gd name="T36" fmla="*/ 27 w 30"/>
                <a:gd name="T37" fmla="*/ 25 h 32"/>
                <a:gd name="T38" fmla="*/ 29 w 30"/>
                <a:gd name="T39" fmla="*/ 21 h 32"/>
                <a:gd name="T40" fmla="*/ 30 w 30"/>
                <a:gd name="T41" fmla="*/ 1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32">
                  <a:moveTo>
                    <a:pt x="30" y="16"/>
                  </a:moveTo>
                  <a:lnTo>
                    <a:pt x="29" y="11"/>
                  </a:lnTo>
                  <a:lnTo>
                    <a:pt x="27" y="7"/>
                  </a:lnTo>
                  <a:lnTo>
                    <a:pt x="24" y="3"/>
                  </a:lnTo>
                  <a:lnTo>
                    <a:pt x="20" y="1"/>
                  </a:lnTo>
                  <a:lnTo>
                    <a:pt x="15" y="0"/>
                  </a:lnTo>
                  <a:lnTo>
                    <a:pt x="11" y="1"/>
                  </a:lnTo>
                  <a:lnTo>
                    <a:pt x="6" y="3"/>
                  </a:lnTo>
                  <a:lnTo>
                    <a:pt x="3" y="7"/>
                  </a:lnTo>
                  <a:lnTo>
                    <a:pt x="1" y="11"/>
                  </a:lnTo>
                  <a:lnTo>
                    <a:pt x="0" y="16"/>
                  </a:lnTo>
                  <a:lnTo>
                    <a:pt x="1" y="21"/>
                  </a:lnTo>
                  <a:lnTo>
                    <a:pt x="3" y="25"/>
                  </a:lnTo>
                  <a:lnTo>
                    <a:pt x="6" y="29"/>
                  </a:lnTo>
                  <a:lnTo>
                    <a:pt x="11" y="31"/>
                  </a:lnTo>
                  <a:lnTo>
                    <a:pt x="15" y="32"/>
                  </a:lnTo>
                  <a:lnTo>
                    <a:pt x="20" y="31"/>
                  </a:lnTo>
                  <a:lnTo>
                    <a:pt x="24" y="29"/>
                  </a:lnTo>
                  <a:lnTo>
                    <a:pt x="27" y="25"/>
                  </a:lnTo>
                  <a:lnTo>
                    <a:pt x="29" y="21"/>
                  </a:lnTo>
                  <a:lnTo>
                    <a:pt x="30" y="16"/>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79" name="Freeform 1782"/>
            <p:cNvSpPr>
              <a:spLocks/>
            </p:cNvSpPr>
            <p:nvPr/>
          </p:nvSpPr>
          <p:spPr bwMode="auto">
            <a:xfrm>
              <a:off x="254" y="71"/>
              <a:ext cx="20" cy="22"/>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80" name="Line 1783"/>
            <p:cNvSpPr>
              <a:spLocks noChangeShapeType="1"/>
            </p:cNvSpPr>
            <p:nvPr/>
          </p:nvSpPr>
          <p:spPr bwMode="auto">
            <a:xfrm flipV="1">
              <a:off x="291" y="87"/>
              <a:ext cx="3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81" name="Line 1784"/>
            <p:cNvSpPr>
              <a:spLocks noChangeShapeType="1"/>
            </p:cNvSpPr>
            <p:nvPr/>
          </p:nvSpPr>
          <p:spPr bwMode="auto">
            <a:xfrm>
              <a:off x="286" y="89"/>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82" name="Freeform 1785"/>
            <p:cNvSpPr>
              <a:spLocks/>
            </p:cNvSpPr>
            <p:nvPr/>
          </p:nvSpPr>
          <p:spPr bwMode="auto">
            <a:xfrm>
              <a:off x="321" y="83"/>
              <a:ext cx="6" cy="4"/>
            </a:xfrm>
            <a:custGeom>
              <a:avLst/>
              <a:gdLst>
                <a:gd name="T0" fmla="*/ 0 w 6"/>
                <a:gd name="T1" fmla="*/ 4 h 4"/>
                <a:gd name="T2" fmla="*/ 4 w 6"/>
                <a:gd name="T3" fmla="*/ 2 h 4"/>
                <a:gd name="T4" fmla="*/ 6 w 6"/>
                <a:gd name="T5" fmla="*/ 0 h 4"/>
                <a:gd name="T6" fmla="*/ 0 60000 65536"/>
                <a:gd name="T7" fmla="*/ 0 60000 65536"/>
                <a:gd name="T8" fmla="*/ 0 60000 65536"/>
              </a:gdLst>
              <a:ahLst/>
              <a:cxnLst>
                <a:cxn ang="T6">
                  <a:pos x="T0" y="T1"/>
                </a:cxn>
                <a:cxn ang="T7">
                  <a:pos x="T2" y="T3"/>
                </a:cxn>
                <a:cxn ang="T8">
                  <a:pos x="T4" y="T5"/>
                </a:cxn>
              </a:cxnLst>
              <a:rect l="0" t="0" r="r" b="b"/>
              <a:pathLst>
                <a:path w="6" h="4">
                  <a:moveTo>
                    <a:pt x="0" y="4"/>
                  </a:moveTo>
                  <a:lnTo>
                    <a:pt x="4" y="2"/>
                  </a:lnTo>
                  <a:lnTo>
                    <a:pt x="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83" name="Freeform 1786"/>
            <p:cNvSpPr>
              <a:spLocks/>
            </p:cNvSpPr>
            <p:nvPr/>
          </p:nvSpPr>
          <p:spPr bwMode="auto">
            <a:xfrm>
              <a:off x="272" y="60"/>
              <a:ext cx="16" cy="10"/>
            </a:xfrm>
            <a:custGeom>
              <a:avLst/>
              <a:gdLst>
                <a:gd name="T0" fmla="*/ 16 w 16"/>
                <a:gd name="T1" fmla="*/ 10 h 10"/>
                <a:gd name="T2" fmla="*/ 13 w 16"/>
                <a:gd name="T3" fmla="*/ 6 h 10"/>
                <a:gd name="T4" fmla="*/ 9 w 16"/>
                <a:gd name="T5" fmla="*/ 3 h 10"/>
                <a:gd name="T6" fmla="*/ 5 w 16"/>
                <a:gd name="T7" fmla="*/ 1 h 10"/>
                <a:gd name="T8" fmla="*/ 0 w 16"/>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0">
                  <a:moveTo>
                    <a:pt x="16" y="10"/>
                  </a:moveTo>
                  <a:lnTo>
                    <a:pt x="13" y="6"/>
                  </a:lnTo>
                  <a:lnTo>
                    <a:pt x="9" y="3"/>
                  </a:lnTo>
                  <a:lnTo>
                    <a:pt x="5"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84" name="Freeform 1787"/>
            <p:cNvSpPr>
              <a:spLocks/>
            </p:cNvSpPr>
            <p:nvPr/>
          </p:nvSpPr>
          <p:spPr bwMode="auto">
            <a:xfrm>
              <a:off x="254" y="59"/>
              <a:ext cx="18" cy="1"/>
            </a:xfrm>
            <a:custGeom>
              <a:avLst/>
              <a:gdLst>
                <a:gd name="T0" fmla="*/ 18 w 18"/>
                <a:gd name="T1" fmla="*/ 1 h 1"/>
                <a:gd name="T2" fmla="*/ 9 w 18"/>
                <a:gd name="T3" fmla="*/ 0 h 1"/>
                <a:gd name="T4" fmla="*/ 0 w 18"/>
                <a:gd name="T5" fmla="*/ 1 h 1"/>
                <a:gd name="T6" fmla="*/ 0 60000 65536"/>
                <a:gd name="T7" fmla="*/ 0 60000 65536"/>
                <a:gd name="T8" fmla="*/ 0 60000 65536"/>
              </a:gdLst>
              <a:ahLst/>
              <a:cxnLst>
                <a:cxn ang="T6">
                  <a:pos x="T0" y="T1"/>
                </a:cxn>
                <a:cxn ang="T7">
                  <a:pos x="T2" y="T3"/>
                </a:cxn>
                <a:cxn ang="T8">
                  <a:pos x="T4" y="T5"/>
                </a:cxn>
              </a:cxnLst>
              <a:rect l="0" t="0" r="r" b="b"/>
              <a:pathLst>
                <a:path w="18" h="1">
                  <a:moveTo>
                    <a:pt x="18" y="1"/>
                  </a:moveTo>
                  <a:lnTo>
                    <a:pt x="9"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85" name="Freeform 1788"/>
            <p:cNvSpPr>
              <a:spLocks/>
            </p:cNvSpPr>
            <p:nvPr/>
          </p:nvSpPr>
          <p:spPr bwMode="auto">
            <a:xfrm>
              <a:off x="33" y="84"/>
              <a:ext cx="3" cy="4"/>
            </a:xfrm>
            <a:custGeom>
              <a:avLst/>
              <a:gdLst>
                <a:gd name="T0" fmla="*/ 0 w 3"/>
                <a:gd name="T1" fmla="*/ 0 h 4"/>
                <a:gd name="T2" fmla="*/ 0 w 3"/>
                <a:gd name="T3" fmla="*/ 2 h 4"/>
                <a:gd name="T4" fmla="*/ 1 w 3"/>
                <a:gd name="T5" fmla="*/ 4 h 4"/>
                <a:gd name="T6" fmla="*/ 3 w 3"/>
                <a:gd name="T7" fmla="*/ 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4">
                  <a:moveTo>
                    <a:pt x="0" y="0"/>
                  </a:moveTo>
                  <a:lnTo>
                    <a:pt x="0" y="2"/>
                  </a:lnTo>
                  <a:lnTo>
                    <a:pt x="1" y="4"/>
                  </a:lnTo>
                  <a:lnTo>
                    <a:pt x="3"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86" name="Line 1789"/>
            <p:cNvSpPr>
              <a:spLocks noChangeShapeType="1"/>
            </p:cNvSpPr>
            <p:nvPr/>
          </p:nvSpPr>
          <p:spPr bwMode="auto">
            <a:xfrm>
              <a:off x="82" y="68"/>
              <a:ext cx="16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87" name="Line 1790"/>
            <p:cNvSpPr>
              <a:spLocks noChangeShapeType="1"/>
            </p:cNvSpPr>
            <p:nvPr/>
          </p:nvSpPr>
          <p:spPr bwMode="auto">
            <a:xfrm>
              <a:off x="84" y="70"/>
              <a:ext cx="15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88" name="Line 1791"/>
            <p:cNvSpPr>
              <a:spLocks noChangeShapeType="1"/>
            </p:cNvSpPr>
            <p:nvPr/>
          </p:nvSpPr>
          <p:spPr bwMode="auto">
            <a:xfrm>
              <a:off x="85" y="73"/>
              <a:ext cx="1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89" name="Freeform 1792"/>
            <p:cNvSpPr>
              <a:spLocks/>
            </p:cNvSpPr>
            <p:nvPr/>
          </p:nvSpPr>
          <p:spPr bwMode="auto">
            <a:xfrm>
              <a:off x="242" y="59"/>
              <a:ext cx="7" cy="8"/>
            </a:xfrm>
            <a:custGeom>
              <a:avLst/>
              <a:gdLst>
                <a:gd name="T0" fmla="*/ 7 w 7"/>
                <a:gd name="T1" fmla="*/ 0 h 8"/>
                <a:gd name="T2" fmla="*/ 3 w 7"/>
                <a:gd name="T3" fmla="*/ 3 h 8"/>
                <a:gd name="T4" fmla="*/ 0 w 7"/>
                <a:gd name="T5" fmla="*/ 8 h 8"/>
                <a:gd name="T6" fmla="*/ 0 60000 65536"/>
                <a:gd name="T7" fmla="*/ 0 60000 65536"/>
                <a:gd name="T8" fmla="*/ 0 60000 65536"/>
              </a:gdLst>
              <a:ahLst/>
              <a:cxnLst>
                <a:cxn ang="T6">
                  <a:pos x="T0" y="T1"/>
                </a:cxn>
                <a:cxn ang="T7">
                  <a:pos x="T2" y="T3"/>
                </a:cxn>
                <a:cxn ang="T8">
                  <a:pos x="T4" y="T5"/>
                </a:cxn>
              </a:cxnLst>
              <a:rect l="0" t="0" r="r" b="b"/>
              <a:pathLst>
                <a:path w="7" h="8">
                  <a:moveTo>
                    <a:pt x="7" y="0"/>
                  </a:moveTo>
                  <a:lnTo>
                    <a:pt x="3" y="3"/>
                  </a:lnTo>
                  <a:lnTo>
                    <a:pt x="0" y="8"/>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90" name="Line 1793"/>
            <p:cNvSpPr>
              <a:spLocks noChangeShapeType="1"/>
            </p:cNvSpPr>
            <p:nvPr/>
          </p:nvSpPr>
          <p:spPr bwMode="auto">
            <a:xfrm>
              <a:off x="204" y="6"/>
              <a:ext cx="2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91" name="Line 1794"/>
            <p:cNvSpPr>
              <a:spLocks noChangeShapeType="1"/>
            </p:cNvSpPr>
            <p:nvPr/>
          </p:nvSpPr>
          <p:spPr bwMode="auto">
            <a:xfrm flipV="1">
              <a:off x="290" y="68"/>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92" name="Line 1795"/>
            <p:cNvSpPr>
              <a:spLocks noChangeShapeType="1"/>
            </p:cNvSpPr>
            <p:nvPr/>
          </p:nvSpPr>
          <p:spPr bwMode="auto">
            <a:xfrm flipV="1">
              <a:off x="288" y="71"/>
              <a:ext cx="5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93" name="Line 1796"/>
            <p:cNvSpPr>
              <a:spLocks noChangeShapeType="1"/>
            </p:cNvSpPr>
            <p:nvPr/>
          </p:nvSpPr>
          <p:spPr bwMode="auto">
            <a:xfrm flipV="1">
              <a:off x="292" y="76"/>
              <a:ext cx="5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94" name="Line 1797"/>
            <p:cNvSpPr>
              <a:spLocks noChangeShapeType="1"/>
            </p:cNvSpPr>
            <p:nvPr/>
          </p:nvSpPr>
          <p:spPr bwMode="auto">
            <a:xfrm flipV="1">
              <a:off x="296" y="81"/>
              <a:ext cx="38"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95" name="Line 1798"/>
            <p:cNvSpPr>
              <a:spLocks noChangeShapeType="1"/>
            </p:cNvSpPr>
            <p:nvPr/>
          </p:nvSpPr>
          <p:spPr bwMode="auto">
            <a:xfrm flipH="1" flipV="1">
              <a:off x="233" y="7"/>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96" name="Line 1799"/>
            <p:cNvSpPr>
              <a:spLocks noChangeShapeType="1"/>
            </p:cNvSpPr>
            <p:nvPr/>
          </p:nvSpPr>
          <p:spPr bwMode="auto">
            <a:xfrm flipH="1">
              <a:off x="205" y="4"/>
              <a:ext cx="1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97" name="Line 1800"/>
            <p:cNvSpPr>
              <a:spLocks noChangeShapeType="1"/>
            </p:cNvSpPr>
            <p:nvPr/>
          </p:nvSpPr>
          <p:spPr bwMode="auto">
            <a:xfrm flipH="1" flipV="1">
              <a:off x="233" y="9"/>
              <a:ext cx="9"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98" name="Line 1801"/>
            <p:cNvSpPr>
              <a:spLocks noChangeShapeType="1"/>
            </p:cNvSpPr>
            <p:nvPr/>
          </p:nvSpPr>
          <p:spPr bwMode="auto">
            <a:xfrm flipH="1" flipV="1">
              <a:off x="233" y="10"/>
              <a:ext cx="7"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99" name="Line 1802"/>
            <p:cNvSpPr>
              <a:spLocks noChangeShapeType="1"/>
            </p:cNvSpPr>
            <p:nvPr/>
          </p:nvSpPr>
          <p:spPr bwMode="auto">
            <a:xfrm flipH="1" flipV="1">
              <a:off x="204" y="5"/>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00" name="Line 1803"/>
            <p:cNvSpPr>
              <a:spLocks noChangeShapeType="1"/>
            </p:cNvSpPr>
            <p:nvPr/>
          </p:nvSpPr>
          <p:spPr bwMode="auto">
            <a:xfrm flipH="1" flipV="1">
              <a:off x="230" y="9"/>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01" name="Freeform 1804"/>
            <p:cNvSpPr>
              <a:spLocks/>
            </p:cNvSpPr>
            <p:nvPr/>
          </p:nvSpPr>
          <p:spPr bwMode="auto">
            <a:xfrm>
              <a:off x="242" y="15"/>
              <a:ext cx="15" cy="22"/>
            </a:xfrm>
            <a:custGeom>
              <a:avLst/>
              <a:gdLst>
                <a:gd name="T0" fmla="*/ 15 w 15"/>
                <a:gd name="T1" fmla="*/ 22 h 22"/>
                <a:gd name="T2" fmla="*/ 8 w 15"/>
                <a:gd name="T3" fmla="*/ 11 h 22"/>
                <a:gd name="T4" fmla="*/ 0 w 15"/>
                <a:gd name="T5" fmla="*/ 0 h 22"/>
                <a:gd name="T6" fmla="*/ 0 60000 65536"/>
                <a:gd name="T7" fmla="*/ 0 60000 65536"/>
                <a:gd name="T8" fmla="*/ 0 60000 65536"/>
              </a:gdLst>
              <a:ahLst/>
              <a:cxnLst>
                <a:cxn ang="T6">
                  <a:pos x="T0" y="T1"/>
                </a:cxn>
                <a:cxn ang="T7">
                  <a:pos x="T2" y="T3"/>
                </a:cxn>
                <a:cxn ang="T8">
                  <a:pos x="T4" y="T5"/>
                </a:cxn>
              </a:cxnLst>
              <a:rect l="0" t="0" r="r" b="b"/>
              <a:pathLst>
                <a:path w="15" h="22">
                  <a:moveTo>
                    <a:pt x="15" y="22"/>
                  </a:moveTo>
                  <a:lnTo>
                    <a:pt x="8" y="1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02" name="Freeform 1805"/>
            <p:cNvSpPr>
              <a:spLocks/>
            </p:cNvSpPr>
            <p:nvPr/>
          </p:nvSpPr>
          <p:spPr bwMode="auto">
            <a:xfrm>
              <a:off x="256" y="36"/>
              <a:ext cx="2" cy="2"/>
            </a:xfrm>
            <a:custGeom>
              <a:avLst/>
              <a:gdLst>
                <a:gd name="T0" fmla="*/ 0 w 2"/>
                <a:gd name="T1" fmla="*/ 1 h 2"/>
                <a:gd name="T2" fmla="*/ 1 w 2"/>
                <a:gd name="T3" fmla="*/ 2 h 2"/>
                <a:gd name="T4" fmla="*/ 2 w 2"/>
                <a:gd name="T5" fmla="*/ 1 h 2"/>
                <a:gd name="T6" fmla="*/ 2 w 2"/>
                <a:gd name="T7" fmla="*/ 0 h 2"/>
                <a:gd name="T8" fmla="*/ 2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1"/>
                  </a:moveTo>
                  <a:lnTo>
                    <a:pt x="1" y="2"/>
                  </a:lnTo>
                  <a:lnTo>
                    <a:pt x="2"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03" name="Line 1806"/>
            <p:cNvSpPr>
              <a:spLocks noChangeShapeType="1"/>
            </p:cNvSpPr>
            <p:nvPr/>
          </p:nvSpPr>
          <p:spPr bwMode="auto">
            <a:xfrm flipH="1">
              <a:off x="0" y="68"/>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04" name="Line 1807"/>
            <p:cNvSpPr>
              <a:spLocks noChangeShapeType="1"/>
            </p:cNvSpPr>
            <p:nvPr/>
          </p:nvSpPr>
          <p:spPr bwMode="auto">
            <a:xfrm flipV="1">
              <a:off x="0" y="70"/>
              <a:ext cx="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05" name="Line 1808"/>
            <p:cNvSpPr>
              <a:spLocks noChangeShapeType="1"/>
            </p:cNvSpPr>
            <p:nvPr/>
          </p:nvSpPr>
          <p:spPr bwMode="auto">
            <a:xfrm>
              <a:off x="1" y="73"/>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06" name="Freeform 1809"/>
            <p:cNvSpPr>
              <a:spLocks/>
            </p:cNvSpPr>
            <p:nvPr/>
          </p:nvSpPr>
          <p:spPr bwMode="auto">
            <a:xfrm>
              <a:off x="2" y="79"/>
              <a:ext cx="3" cy="1"/>
            </a:xfrm>
            <a:custGeom>
              <a:avLst/>
              <a:gdLst>
                <a:gd name="T0" fmla="*/ 0 w 3"/>
                <a:gd name="T1" fmla="*/ 1 h 1"/>
                <a:gd name="T2" fmla="*/ 2 w 3"/>
                <a:gd name="T3" fmla="*/ 1 h 1"/>
                <a:gd name="T4" fmla="*/ 2 w 3"/>
                <a:gd name="T5" fmla="*/ 0 h 1"/>
                <a:gd name="T6" fmla="*/ 3 w 3"/>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0" y="1"/>
                  </a:moveTo>
                  <a:lnTo>
                    <a:pt x="2" y="1"/>
                  </a:lnTo>
                  <a:lnTo>
                    <a:pt x="2" y="0"/>
                  </a:lnTo>
                  <a:lnTo>
                    <a:pt x="3"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07" name="Line 1810"/>
            <p:cNvSpPr>
              <a:spLocks noChangeShapeType="1"/>
            </p:cNvSpPr>
            <p:nvPr/>
          </p:nvSpPr>
          <p:spPr bwMode="auto">
            <a:xfrm>
              <a:off x="5" y="7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08" name="Line 1811"/>
            <p:cNvSpPr>
              <a:spLocks noChangeShapeType="1"/>
            </p:cNvSpPr>
            <p:nvPr/>
          </p:nvSpPr>
          <p:spPr bwMode="auto">
            <a:xfrm>
              <a:off x="5" y="81"/>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09" name="Line 1812"/>
            <p:cNvSpPr>
              <a:spLocks noChangeShapeType="1"/>
            </p:cNvSpPr>
            <p:nvPr/>
          </p:nvSpPr>
          <p:spPr bwMode="auto">
            <a:xfrm>
              <a:off x="7" y="8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10" name="Line 1813"/>
            <p:cNvSpPr>
              <a:spLocks noChangeShapeType="1"/>
            </p:cNvSpPr>
            <p:nvPr/>
          </p:nvSpPr>
          <p:spPr bwMode="auto">
            <a:xfrm>
              <a:off x="7" y="8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11" name="Line 1814"/>
            <p:cNvSpPr>
              <a:spLocks noChangeShapeType="1"/>
            </p:cNvSpPr>
            <p:nvPr/>
          </p:nvSpPr>
          <p:spPr bwMode="auto">
            <a:xfrm>
              <a:off x="8" y="82"/>
              <a:ext cx="2"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12" name="Line 1815"/>
            <p:cNvSpPr>
              <a:spLocks noChangeShapeType="1"/>
            </p:cNvSpPr>
            <p:nvPr/>
          </p:nvSpPr>
          <p:spPr bwMode="auto">
            <a:xfrm>
              <a:off x="4" y="6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13" name="Line 1816"/>
            <p:cNvSpPr>
              <a:spLocks noChangeShapeType="1"/>
            </p:cNvSpPr>
            <p:nvPr/>
          </p:nvSpPr>
          <p:spPr bwMode="auto">
            <a:xfrm flipH="1" flipV="1">
              <a:off x="3" y="6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14" name="Freeform 1817"/>
            <p:cNvSpPr>
              <a:spLocks/>
            </p:cNvSpPr>
            <p:nvPr/>
          </p:nvSpPr>
          <p:spPr bwMode="auto">
            <a:xfrm>
              <a:off x="13" y="51"/>
              <a:ext cx="2" cy="1"/>
            </a:xfrm>
            <a:custGeom>
              <a:avLst/>
              <a:gdLst>
                <a:gd name="T0" fmla="*/ 2 w 2"/>
                <a:gd name="T1" fmla="*/ 0 h 1"/>
                <a:gd name="T2" fmla="*/ 1 w 2"/>
                <a:gd name="T3" fmla="*/ 0 h 1"/>
                <a:gd name="T4" fmla="*/ 0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0"/>
                  </a:moveTo>
                  <a:lnTo>
                    <a:pt x="1"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15" name="Line 1818"/>
            <p:cNvSpPr>
              <a:spLocks noChangeShapeType="1"/>
            </p:cNvSpPr>
            <p:nvPr/>
          </p:nvSpPr>
          <p:spPr bwMode="auto">
            <a:xfrm flipH="1">
              <a:off x="15" y="51"/>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16" name="Freeform 1819"/>
            <p:cNvSpPr>
              <a:spLocks/>
            </p:cNvSpPr>
            <p:nvPr/>
          </p:nvSpPr>
          <p:spPr bwMode="auto">
            <a:xfrm>
              <a:off x="29" y="52"/>
              <a:ext cx="2" cy="3"/>
            </a:xfrm>
            <a:custGeom>
              <a:avLst/>
              <a:gdLst>
                <a:gd name="T0" fmla="*/ 2 w 2"/>
                <a:gd name="T1" fmla="*/ 3 h 3"/>
                <a:gd name="T2" fmla="*/ 1 w 2"/>
                <a:gd name="T3" fmla="*/ 1 h 3"/>
                <a:gd name="T4" fmla="*/ 0 w 2"/>
                <a:gd name="T5" fmla="*/ 0 h 3"/>
                <a:gd name="T6" fmla="*/ 0 60000 65536"/>
                <a:gd name="T7" fmla="*/ 0 60000 65536"/>
                <a:gd name="T8" fmla="*/ 0 60000 65536"/>
              </a:gdLst>
              <a:ahLst/>
              <a:cxnLst>
                <a:cxn ang="T6">
                  <a:pos x="T0" y="T1"/>
                </a:cxn>
                <a:cxn ang="T7">
                  <a:pos x="T2" y="T3"/>
                </a:cxn>
                <a:cxn ang="T8">
                  <a:pos x="T4" y="T5"/>
                </a:cxn>
              </a:cxnLst>
              <a:rect l="0" t="0" r="r" b="b"/>
              <a:pathLst>
                <a:path w="2" h="3">
                  <a:moveTo>
                    <a:pt x="2" y="3"/>
                  </a:moveTo>
                  <a:lnTo>
                    <a:pt x="1"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17" name="Freeform 1820"/>
            <p:cNvSpPr>
              <a:spLocks/>
            </p:cNvSpPr>
            <p:nvPr/>
          </p:nvSpPr>
          <p:spPr bwMode="auto">
            <a:xfrm>
              <a:off x="28" y="62"/>
              <a:ext cx="2" cy="2"/>
            </a:xfrm>
            <a:custGeom>
              <a:avLst/>
              <a:gdLst>
                <a:gd name="T0" fmla="*/ 0 w 2"/>
                <a:gd name="T1" fmla="*/ 2 h 2"/>
                <a:gd name="T2" fmla="*/ 1 w 2"/>
                <a:gd name="T3" fmla="*/ 1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18" name="Line 1821"/>
            <p:cNvSpPr>
              <a:spLocks noChangeShapeType="1"/>
            </p:cNvSpPr>
            <p:nvPr/>
          </p:nvSpPr>
          <p:spPr bwMode="auto">
            <a:xfrm>
              <a:off x="13" y="64"/>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19" name="Line 1822"/>
            <p:cNvSpPr>
              <a:spLocks noChangeShapeType="1"/>
            </p:cNvSpPr>
            <p:nvPr/>
          </p:nvSpPr>
          <p:spPr bwMode="auto">
            <a:xfrm>
              <a:off x="19" y="64"/>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20" name="Freeform 1823"/>
            <p:cNvSpPr>
              <a:spLocks/>
            </p:cNvSpPr>
            <p:nvPr/>
          </p:nvSpPr>
          <p:spPr bwMode="auto">
            <a:xfrm>
              <a:off x="12" y="62"/>
              <a:ext cx="1" cy="2"/>
            </a:xfrm>
            <a:custGeom>
              <a:avLst/>
              <a:gdLst>
                <a:gd name="T0" fmla="*/ 0 w 1"/>
                <a:gd name="T1" fmla="*/ 0 h 2"/>
                <a:gd name="T2" fmla="*/ 0 w 1"/>
                <a:gd name="T3" fmla="*/ 1 h 2"/>
                <a:gd name="T4" fmla="*/ 1 w 1"/>
                <a:gd name="T5" fmla="*/ 2 h 2"/>
                <a:gd name="T6" fmla="*/ 0 60000 65536"/>
                <a:gd name="T7" fmla="*/ 0 60000 65536"/>
                <a:gd name="T8" fmla="*/ 0 60000 65536"/>
              </a:gdLst>
              <a:ahLst/>
              <a:cxnLst>
                <a:cxn ang="T6">
                  <a:pos x="T0" y="T1"/>
                </a:cxn>
                <a:cxn ang="T7">
                  <a:pos x="T2" y="T3"/>
                </a:cxn>
                <a:cxn ang="T8">
                  <a:pos x="T4" y="T5"/>
                </a:cxn>
              </a:cxnLst>
              <a:rect l="0" t="0" r="r" b="b"/>
              <a:pathLst>
                <a:path w="1" h="2">
                  <a:moveTo>
                    <a:pt x="0" y="0"/>
                  </a:moveTo>
                  <a:lnTo>
                    <a:pt x="0" y="1"/>
                  </a:lnTo>
                  <a:lnTo>
                    <a:pt x="1"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21" name="Line 1824"/>
            <p:cNvSpPr>
              <a:spLocks noChangeShapeType="1"/>
            </p:cNvSpPr>
            <p:nvPr/>
          </p:nvSpPr>
          <p:spPr bwMode="auto">
            <a:xfrm>
              <a:off x="19" y="5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22" name="Line 1825"/>
            <p:cNvSpPr>
              <a:spLocks noChangeShapeType="1"/>
            </p:cNvSpPr>
            <p:nvPr/>
          </p:nvSpPr>
          <p:spPr bwMode="auto">
            <a:xfrm>
              <a:off x="19" y="59"/>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23" name="Line 1826"/>
            <p:cNvSpPr>
              <a:spLocks noChangeShapeType="1"/>
            </p:cNvSpPr>
            <p:nvPr/>
          </p:nvSpPr>
          <p:spPr bwMode="auto">
            <a:xfrm flipV="1">
              <a:off x="19" y="62"/>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24" name="Freeform 1827"/>
            <p:cNvSpPr>
              <a:spLocks/>
            </p:cNvSpPr>
            <p:nvPr/>
          </p:nvSpPr>
          <p:spPr bwMode="auto">
            <a:xfrm>
              <a:off x="15" y="65"/>
              <a:ext cx="2" cy="1"/>
            </a:xfrm>
            <a:custGeom>
              <a:avLst/>
              <a:gdLst>
                <a:gd name="T0" fmla="*/ 0 w 2"/>
                <a:gd name="T1" fmla="*/ 0 h 1"/>
                <a:gd name="T2" fmla="*/ 1 w 2"/>
                <a:gd name="T3" fmla="*/ 0 h 1"/>
                <a:gd name="T4" fmla="*/ 2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0" y="0"/>
                  </a:moveTo>
                  <a:lnTo>
                    <a:pt x="1" y="0"/>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25" name="Freeform 1828"/>
            <p:cNvSpPr>
              <a:spLocks/>
            </p:cNvSpPr>
            <p:nvPr/>
          </p:nvSpPr>
          <p:spPr bwMode="auto">
            <a:xfrm>
              <a:off x="16" y="62"/>
              <a:ext cx="1" cy="3"/>
            </a:xfrm>
            <a:custGeom>
              <a:avLst/>
              <a:gdLst>
                <a:gd name="T0" fmla="*/ 1 w 1"/>
                <a:gd name="T1" fmla="*/ 3 h 3"/>
                <a:gd name="T2" fmla="*/ 1 w 1"/>
                <a:gd name="T3" fmla="*/ 2 h 3"/>
                <a:gd name="T4" fmla="*/ 0 w 1"/>
                <a:gd name="T5" fmla="*/ 0 h 3"/>
                <a:gd name="T6" fmla="*/ 0 60000 65536"/>
                <a:gd name="T7" fmla="*/ 0 60000 65536"/>
                <a:gd name="T8" fmla="*/ 0 60000 65536"/>
              </a:gdLst>
              <a:ahLst/>
              <a:cxnLst>
                <a:cxn ang="T6">
                  <a:pos x="T0" y="T1"/>
                </a:cxn>
                <a:cxn ang="T7">
                  <a:pos x="T2" y="T3"/>
                </a:cxn>
                <a:cxn ang="T8">
                  <a:pos x="T4" y="T5"/>
                </a:cxn>
              </a:cxnLst>
              <a:rect l="0" t="0" r="r" b="b"/>
              <a:pathLst>
                <a:path w="1" h="3">
                  <a:moveTo>
                    <a:pt x="1" y="3"/>
                  </a:moveTo>
                  <a:lnTo>
                    <a:pt x="1" y="2"/>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26" name="Freeform 1829"/>
            <p:cNvSpPr>
              <a:spLocks/>
            </p:cNvSpPr>
            <p:nvPr/>
          </p:nvSpPr>
          <p:spPr bwMode="auto">
            <a:xfrm>
              <a:off x="15" y="61"/>
              <a:ext cx="1" cy="1"/>
            </a:xfrm>
            <a:custGeom>
              <a:avLst/>
              <a:gdLst>
                <a:gd name="T0" fmla="*/ 1 w 1"/>
                <a:gd name="T1" fmla="*/ 1 h 1"/>
                <a:gd name="T2" fmla="*/ 1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1"/>
                  </a:moveTo>
                  <a:lnTo>
                    <a:pt x="1"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27" name="Line 1830"/>
            <p:cNvSpPr>
              <a:spLocks noChangeShapeType="1"/>
            </p:cNvSpPr>
            <p:nvPr/>
          </p:nvSpPr>
          <p:spPr bwMode="auto">
            <a:xfrm flipH="1">
              <a:off x="12" y="61"/>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28" name="Freeform 1831"/>
            <p:cNvSpPr>
              <a:spLocks/>
            </p:cNvSpPr>
            <p:nvPr/>
          </p:nvSpPr>
          <p:spPr bwMode="auto">
            <a:xfrm>
              <a:off x="12" y="61"/>
              <a:ext cx="1" cy="1"/>
            </a:xfrm>
            <a:custGeom>
              <a:avLst/>
              <a:gdLst>
                <a:gd name="T0" fmla="*/ 0 w 1"/>
                <a:gd name="T1" fmla="*/ 0 h 1"/>
                <a:gd name="T2" fmla="*/ 0 w 1"/>
                <a:gd name="T3" fmla="*/ 1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29" name="Line 1832"/>
            <p:cNvSpPr>
              <a:spLocks noChangeShapeType="1"/>
            </p:cNvSpPr>
            <p:nvPr/>
          </p:nvSpPr>
          <p:spPr bwMode="auto">
            <a:xfrm>
              <a:off x="12" y="6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30" name="Freeform 1833"/>
            <p:cNvSpPr>
              <a:spLocks/>
            </p:cNvSpPr>
            <p:nvPr/>
          </p:nvSpPr>
          <p:spPr bwMode="auto">
            <a:xfrm>
              <a:off x="14" y="62"/>
              <a:ext cx="1" cy="1"/>
            </a:xfrm>
            <a:custGeom>
              <a:avLst/>
              <a:gdLst>
                <a:gd name="T0" fmla="*/ 0 w 1"/>
                <a:gd name="T1" fmla="*/ 1 h 1"/>
                <a:gd name="T2" fmla="*/ 0 w 1"/>
                <a:gd name="T3" fmla="*/ 1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31" name="Freeform 1834"/>
            <p:cNvSpPr>
              <a:spLocks/>
            </p:cNvSpPr>
            <p:nvPr/>
          </p:nvSpPr>
          <p:spPr bwMode="auto">
            <a:xfrm>
              <a:off x="14" y="63"/>
              <a:ext cx="1" cy="1"/>
            </a:xfrm>
            <a:custGeom>
              <a:avLst/>
              <a:gdLst>
                <a:gd name="T0" fmla="*/ 0 w 1"/>
                <a:gd name="T1" fmla="*/ 0 h 1"/>
                <a:gd name="T2" fmla="*/ 0 w 1"/>
                <a:gd name="T3" fmla="*/ 0 h 1"/>
                <a:gd name="T4" fmla="*/ 1 w 1"/>
                <a:gd name="T5" fmla="*/ 1 h 1"/>
                <a:gd name="T6" fmla="*/ 1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lnTo>
                    <a:pt x="1"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32" name="Line 1835"/>
            <p:cNvSpPr>
              <a:spLocks noChangeShapeType="1"/>
            </p:cNvSpPr>
            <p:nvPr/>
          </p:nvSpPr>
          <p:spPr bwMode="auto">
            <a:xfrm flipV="1">
              <a:off x="15" y="6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33" name="Line 1836"/>
            <p:cNvSpPr>
              <a:spLocks noChangeShapeType="1"/>
            </p:cNvSpPr>
            <p:nvPr/>
          </p:nvSpPr>
          <p:spPr bwMode="auto">
            <a:xfrm flipH="1">
              <a:off x="18" y="41"/>
              <a:ext cx="52"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34" name="Freeform 1837"/>
            <p:cNvSpPr>
              <a:spLocks/>
            </p:cNvSpPr>
            <p:nvPr/>
          </p:nvSpPr>
          <p:spPr bwMode="auto">
            <a:xfrm>
              <a:off x="11" y="38"/>
              <a:ext cx="66" cy="5"/>
            </a:xfrm>
            <a:custGeom>
              <a:avLst/>
              <a:gdLst>
                <a:gd name="T0" fmla="*/ 66 w 66"/>
                <a:gd name="T1" fmla="*/ 0 h 5"/>
                <a:gd name="T2" fmla="*/ 33 w 66"/>
                <a:gd name="T3" fmla="*/ 2 h 5"/>
                <a:gd name="T4" fmla="*/ 0 w 66"/>
                <a:gd name="T5" fmla="*/ 5 h 5"/>
                <a:gd name="T6" fmla="*/ 0 60000 65536"/>
                <a:gd name="T7" fmla="*/ 0 60000 65536"/>
                <a:gd name="T8" fmla="*/ 0 60000 65536"/>
              </a:gdLst>
              <a:ahLst/>
              <a:cxnLst>
                <a:cxn ang="T6">
                  <a:pos x="T0" y="T1"/>
                </a:cxn>
                <a:cxn ang="T7">
                  <a:pos x="T2" y="T3"/>
                </a:cxn>
                <a:cxn ang="T8">
                  <a:pos x="T4" y="T5"/>
                </a:cxn>
              </a:cxnLst>
              <a:rect l="0" t="0" r="r" b="b"/>
              <a:pathLst>
                <a:path w="66" h="5">
                  <a:moveTo>
                    <a:pt x="66" y="0"/>
                  </a:moveTo>
                  <a:lnTo>
                    <a:pt x="33" y="2"/>
                  </a:lnTo>
                  <a:lnTo>
                    <a:pt x="0" y="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35" name="Line 1838"/>
            <p:cNvSpPr>
              <a:spLocks noChangeShapeType="1"/>
            </p:cNvSpPr>
            <p:nvPr/>
          </p:nvSpPr>
          <p:spPr bwMode="auto">
            <a:xfrm flipH="1">
              <a:off x="20" y="5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36" name="Line 1839"/>
            <p:cNvSpPr>
              <a:spLocks noChangeShapeType="1"/>
            </p:cNvSpPr>
            <p:nvPr/>
          </p:nvSpPr>
          <p:spPr bwMode="auto">
            <a:xfrm flipH="1">
              <a:off x="21" y="4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37" name="Line 1840"/>
            <p:cNvSpPr>
              <a:spLocks noChangeShapeType="1"/>
            </p:cNvSpPr>
            <p:nvPr/>
          </p:nvSpPr>
          <p:spPr bwMode="auto">
            <a:xfrm flipH="1">
              <a:off x="22" y="45"/>
              <a:ext cx="2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38" name="Freeform 1841"/>
            <p:cNvSpPr>
              <a:spLocks/>
            </p:cNvSpPr>
            <p:nvPr/>
          </p:nvSpPr>
          <p:spPr bwMode="auto">
            <a:xfrm>
              <a:off x="23" y="48"/>
              <a:ext cx="1" cy="3"/>
            </a:xfrm>
            <a:custGeom>
              <a:avLst/>
              <a:gdLst>
                <a:gd name="T0" fmla="*/ 1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1"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39" name="Freeform 1842"/>
            <p:cNvSpPr>
              <a:spLocks/>
            </p:cNvSpPr>
            <p:nvPr/>
          </p:nvSpPr>
          <p:spPr bwMode="auto">
            <a:xfrm>
              <a:off x="77" y="59"/>
              <a:ext cx="8" cy="9"/>
            </a:xfrm>
            <a:custGeom>
              <a:avLst/>
              <a:gdLst>
                <a:gd name="T0" fmla="*/ 8 w 8"/>
                <a:gd name="T1" fmla="*/ 9 h 9"/>
                <a:gd name="T2" fmla="*/ 4 w 8"/>
                <a:gd name="T3" fmla="*/ 4 h 9"/>
                <a:gd name="T4" fmla="*/ 0 w 8"/>
                <a:gd name="T5" fmla="*/ 0 h 9"/>
                <a:gd name="T6" fmla="*/ 0 60000 65536"/>
                <a:gd name="T7" fmla="*/ 0 60000 65536"/>
                <a:gd name="T8" fmla="*/ 0 60000 65536"/>
              </a:gdLst>
              <a:ahLst/>
              <a:cxnLst>
                <a:cxn ang="T6">
                  <a:pos x="T0" y="T1"/>
                </a:cxn>
                <a:cxn ang="T7">
                  <a:pos x="T2" y="T3"/>
                </a:cxn>
                <a:cxn ang="T8">
                  <a:pos x="T4" y="T5"/>
                </a:cxn>
              </a:cxnLst>
              <a:rect l="0" t="0" r="r" b="b"/>
              <a:pathLst>
                <a:path w="8" h="9">
                  <a:moveTo>
                    <a:pt x="8" y="9"/>
                  </a:moveTo>
                  <a:lnTo>
                    <a:pt x="4" y="4"/>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40" name="Freeform 1843"/>
            <p:cNvSpPr>
              <a:spLocks/>
            </p:cNvSpPr>
            <p:nvPr/>
          </p:nvSpPr>
          <p:spPr bwMode="auto">
            <a:xfrm>
              <a:off x="44" y="54"/>
              <a:ext cx="33" cy="5"/>
            </a:xfrm>
            <a:custGeom>
              <a:avLst/>
              <a:gdLst>
                <a:gd name="T0" fmla="*/ 33 w 33"/>
                <a:gd name="T1" fmla="*/ 5 h 5"/>
                <a:gd name="T2" fmla="*/ 27 w 33"/>
                <a:gd name="T3" fmla="*/ 2 h 5"/>
                <a:gd name="T4" fmla="*/ 20 w 33"/>
                <a:gd name="T5" fmla="*/ 0 h 5"/>
                <a:gd name="T6" fmla="*/ 13 w 33"/>
                <a:gd name="T7" fmla="*/ 0 h 5"/>
                <a:gd name="T8" fmla="*/ 7 w 33"/>
                <a:gd name="T9" fmla="*/ 1 h 5"/>
                <a:gd name="T10" fmla="*/ 0 w 33"/>
                <a:gd name="T11" fmla="*/ 3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5">
                  <a:moveTo>
                    <a:pt x="33" y="5"/>
                  </a:moveTo>
                  <a:lnTo>
                    <a:pt x="27" y="2"/>
                  </a:lnTo>
                  <a:lnTo>
                    <a:pt x="20" y="0"/>
                  </a:lnTo>
                  <a:lnTo>
                    <a:pt x="13" y="0"/>
                  </a:lnTo>
                  <a:lnTo>
                    <a:pt x="7"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41" name="Freeform 1844"/>
            <p:cNvSpPr>
              <a:spLocks/>
            </p:cNvSpPr>
            <p:nvPr/>
          </p:nvSpPr>
          <p:spPr bwMode="auto">
            <a:xfrm>
              <a:off x="107" y="53"/>
              <a:ext cx="2" cy="15"/>
            </a:xfrm>
            <a:custGeom>
              <a:avLst/>
              <a:gdLst>
                <a:gd name="T0" fmla="*/ 1 w 2"/>
                <a:gd name="T1" fmla="*/ 0 h 15"/>
                <a:gd name="T2" fmla="*/ 0 w 2"/>
                <a:gd name="T3" fmla="*/ 8 h 15"/>
                <a:gd name="T4" fmla="*/ 2 w 2"/>
                <a:gd name="T5" fmla="*/ 15 h 15"/>
                <a:gd name="T6" fmla="*/ 0 60000 65536"/>
                <a:gd name="T7" fmla="*/ 0 60000 65536"/>
                <a:gd name="T8" fmla="*/ 0 60000 65536"/>
              </a:gdLst>
              <a:ahLst/>
              <a:cxnLst>
                <a:cxn ang="T6">
                  <a:pos x="T0" y="T1"/>
                </a:cxn>
                <a:cxn ang="T7">
                  <a:pos x="T2" y="T3"/>
                </a:cxn>
                <a:cxn ang="T8">
                  <a:pos x="T4" y="T5"/>
                </a:cxn>
              </a:cxnLst>
              <a:rect l="0" t="0" r="r" b="b"/>
              <a:pathLst>
                <a:path w="2" h="15">
                  <a:moveTo>
                    <a:pt x="1" y="0"/>
                  </a:moveTo>
                  <a:lnTo>
                    <a:pt x="0" y="8"/>
                  </a:lnTo>
                  <a:lnTo>
                    <a:pt x="2" y="1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42" name="Line 1845"/>
            <p:cNvSpPr>
              <a:spLocks noChangeShapeType="1"/>
            </p:cNvSpPr>
            <p:nvPr/>
          </p:nvSpPr>
          <p:spPr bwMode="auto">
            <a:xfrm>
              <a:off x="109" y="6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43" name="Line 1846"/>
            <p:cNvSpPr>
              <a:spLocks noChangeShapeType="1"/>
            </p:cNvSpPr>
            <p:nvPr/>
          </p:nvSpPr>
          <p:spPr bwMode="auto">
            <a:xfrm flipH="1" flipV="1">
              <a:off x="109" y="70"/>
              <a:ext cx="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44" name="Line 1847"/>
            <p:cNvSpPr>
              <a:spLocks noChangeShapeType="1"/>
            </p:cNvSpPr>
            <p:nvPr/>
          </p:nvSpPr>
          <p:spPr bwMode="auto">
            <a:xfrm flipV="1">
              <a:off x="77" y="37"/>
              <a:ext cx="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45" name="Line 1848"/>
            <p:cNvSpPr>
              <a:spLocks noChangeShapeType="1"/>
            </p:cNvSpPr>
            <p:nvPr/>
          </p:nvSpPr>
          <p:spPr bwMode="auto">
            <a:xfrm flipH="1">
              <a:off x="89" y="37"/>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46" name="Freeform 1849"/>
            <p:cNvSpPr>
              <a:spLocks/>
            </p:cNvSpPr>
            <p:nvPr/>
          </p:nvSpPr>
          <p:spPr bwMode="auto">
            <a:xfrm>
              <a:off x="103" y="34"/>
              <a:ext cx="2" cy="1"/>
            </a:xfrm>
            <a:custGeom>
              <a:avLst/>
              <a:gdLst>
                <a:gd name="T0" fmla="*/ 2 w 2"/>
                <a:gd name="T1" fmla="*/ 0 h 1"/>
                <a:gd name="T2" fmla="*/ 1 w 2"/>
                <a:gd name="T3" fmla="*/ 0 h 1"/>
                <a:gd name="T4" fmla="*/ 0 w 2"/>
                <a:gd name="T5" fmla="*/ 0 h 1"/>
                <a:gd name="T6" fmla="*/ 0 w 2"/>
                <a:gd name="T7" fmla="*/ 1 h 1"/>
                <a:gd name="T8" fmla="*/ 1 w 2"/>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lnTo>
                    <a:pt x="1" y="0"/>
                  </a:lnTo>
                  <a:lnTo>
                    <a:pt x="0" y="0"/>
                  </a:lnTo>
                  <a:lnTo>
                    <a:pt x="0" y="1"/>
                  </a:lnTo>
                  <a:lnTo>
                    <a:pt x="1"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47" name="Line 1850"/>
            <p:cNvSpPr>
              <a:spLocks noChangeShapeType="1"/>
            </p:cNvSpPr>
            <p:nvPr/>
          </p:nvSpPr>
          <p:spPr bwMode="auto">
            <a:xfrm>
              <a:off x="105" y="34"/>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48" name="Line 1851"/>
            <p:cNvSpPr>
              <a:spLocks noChangeShapeType="1"/>
            </p:cNvSpPr>
            <p:nvPr/>
          </p:nvSpPr>
          <p:spPr bwMode="auto">
            <a:xfrm flipH="1" flipV="1">
              <a:off x="104" y="35"/>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49" name="Line 1852"/>
            <p:cNvSpPr>
              <a:spLocks noChangeShapeType="1"/>
            </p:cNvSpPr>
            <p:nvPr/>
          </p:nvSpPr>
          <p:spPr bwMode="auto">
            <a:xfrm flipH="1">
              <a:off x="116" y="9"/>
              <a:ext cx="23"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50" name="Freeform 1853"/>
            <p:cNvSpPr>
              <a:spLocks/>
            </p:cNvSpPr>
            <p:nvPr/>
          </p:nvSpPr>
          <p:spPr bwMode="auto">
            <a:xfrm>
              <a:off x="112" y="34"/>
              <a:ext cx="4" cy="2"/>
            </a:xfrm>
            <a:custGeom>
              <a:avLst/>
              <a:gdLst>
                <a:gd name="T0" fmla="*/ 0 w 4"/>
                <a:gd name="T1" fmla="*/ 2 h 2"/>
                <a:gd name="T2" fmla="*/ 2 w 4"/>
                <a:gd name="T3" fmla="*/ 2 h 2"/>
                <a:gd name="T4" fmla="*/ 4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0" y="2"/>
                  </a:moveTo>
                  <a:lnTo>
                    <a:pt x="2" y="2"/>
                  </a:lnTo>
                  <a:lnTo>
                    <a:pt x="4"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51" name="Freeform 1854"/>
            <p:cNvSpPr>
              <a:spLocks/>
            </p:cNvSpPr>
            <p:nvPr/>
          </p:nvSpPr>
          <p:spPr bwMode="auto">
            <a:xfrm>
              <a:off x="109" y="36"/>
              <a:ext cx="3" cy="3"/>
            </a:xfrm>
            <a:custGeom>
              <a:avLst/>
              <a:gdLst>
                <a:gd name="T0" fmla="*/ 3 w 3"/>
                <a:gd name="T1" fmla="*/ 0 h 3"/>
                <a:gd name="T2" fmla="*/ 1 w 3"/>
                <a:gd name="T3" fmla="*/ 1 h 3"/>
                <a:gd name="T4" fmla="*/ 0 w 3"/>
                <a:gd name="T5" fmla="*/ 3 h 3"/>
                <a:gd name="T6" fmla="*/ 0 60000 65536"/>
                <a:gd name="T7" fmla="*/ 0 60000 65536"/>
                <a:gd name="T8" fmla="*/ 0 60000 65536"/>
              </a:gdLst>
              <a:ahLst/>
              <a:cxnLst>
                <a:cxn ang="T6">
                  <a:pos x="T0" y="T1"/>
                </a:cxn>
                <a:cxn ang="T7">
                  <a:pos x="T2" y="T3"/>
                </a:cxn>
                <a:cxn ang="T8">
                  <a:pos x="T4" y="T5"/>
                </a:cxn>
              </a:cxnLst>
              <a:rect l="0" t="0" r="r" b="b"/>
              <a:pathLst>
                <a:path w="3" h="3">
                  <a:moveTo>
                    <a:pt x="3" y="0"/>
                  </a:moveTo>
                  <a:lnTo>
                    <a:pt x="1"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52" name="Freeform 1855"/>
            <p:cNvSpPr>
              <a:spLocks/>
            </p:cNvSpPr>
            <p:nvPr/>
          </p:nvSpPr>
          <p:spPr bwMode="auto">
            <a:xfrm>
              <a:off x="105" y="37"/>
              <a:ext cx="5" cy="1"/>
            </a:xfrm>
            <a:custGeom>
              <a:avLst/>
              <a:gdLst>
                <a:gd name="T0" fmla="*/ 0 w 5"/>
                <a:gd name="T1" fmla="*/ 1 h 1"/>
                <a:gd name="T2" fmla="*/ 3 w 5"/>
                <a:gd name="T3" fmla="*/ 1 h 1"/>
                <a:gd name="T4" fmla="*/ 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1"/>
                  </a:moveTo>
                  <a:lnTo>
                    <a:pt x="3" y="1"/>
                  </a:lnTo>
                  <a:lnTo>
                    <a:pt x="5"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53" name="Line 1856"/>
            <p:cNvSpPr>
              <a:spLocks noChangeShapeType="1"/>
            </p:cNvSpPr>
            <p:nvPr/>
          </p:nvSpPr>
          <p:spPr bwMode="auto">
            <a:xfrm>
              <a:off x="94" y="35"/>
              <a:ext cx="1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54" name="Line 1857"/>
            <p:cNvSpPr>
              <a:spLocks noChangeShapeType="1"/>
            </p:cNvSpPr>
            <p:nvPr/>
          </p:nvSpPr>
          <p:spPr bwMode="auto">
            <a:xfrm flipV="1">
              <a:off x="91" y="35"/>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55" name="Freeform 1858"/>
            <p:cNvSpPr>
              <a:spLocks/>
            </p:cNvSpPr>
            <p:nvPr/>
          </p:nvSpPr>
          <p:spPr bwMode="auto">
            <a:xfrm>
              <a:off x="118" y="38"/>
              <a:ext cx="56" cy="2"/>
            </a:xfrm>
            <a:custGeom>
              <a:avLst/>
              <a:gdLst>
                <a:gd name="T0" fmla="*/ 0 w 56"/>
                <a:gd name="T1" fmla="*/ 2 h 2"/>
                <a:gd name="T2" fmla="*/ 28 w 56"/>
                <a:gd name="T3" fmla="*/ 2 h 2"/>
                <a:gd name="T4" fmla="*/ 56 w 56"/>
                <a:gd name="T5" fmla="*/ 0 h 2"/>
                <a:gd name="T6" fmla="*/ 0 60000 65536"/>
                <a:gd name="T7" fmla="*/ 0 60000 65536"/>
                <a:gd name="T8" fmla="*/ 0 60000 65536"/>
              </a:gdLst>
              <a:ahLst/>
              <a:cxnLst>
                <a:cxn ang="T6">
                  <a:pos x="T0" y="T1"/>
                </a:cxn>
                <a:cxn ang="T7">
                  <a:pos x="T2" y="T3"/>
                </a:cxn>
                <a:cxn ang="T8">
                  <a:pos x="T4" y="T5"/>
                </a:cxn>
              </a:cxnLst>
              <a:rect l="0" t="0" r="r" b="b"/>
              <a:pathLst>
                <a:path w="56" h="2">
                  <a:moveTo>
                    <a:pt x="0" y="2"/>
                  </a:moveTo>
                  <a:lnTo>
                    <a:pt x="28" y="2"/>
                  </a:lnTo>
                  <a:lnTo>
                    <a:pt x="5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56" name="Freeform 1859"/>
            <p:cNvSpPr>
              <a:spLocks/>
            </p:cNvSpPr>
            <p:nvPr/>
          </p:nvSpPr>
          <p:spPr bwMode="auto">
            <a:xfrm>
              <a:off x="108" y="42"/>
              <a:ext cx="6" cy="11"/>
            </a:xfrm>
            <a:custGeom>
              <a:avLst/>
              <a:gdLst>
                <a:gd name="T0" fmla="*/ 6 w 6"/>
                <a:gd name="T1" fmla="*/ 0 h 11"/>
                <a:gd name="T2" fmla="*/ 3 w 6"/>
                <a:gd name="T3" fmla="*/ 2 h 11"/>
                <a:gd name="T4" fmla="*/ 1 w 6"/>
                <a:gd name="T5" fmla="*/ 5 h 11"/>
                <a:gd name="T6" fmla="*/ 0 w 6"/>
                <a:gd name="T7" fmla="*/ 8 h 11"/>
                <a:gd name="T8" fmla="*/ 0 w 6"/>
                <a:gd name="T9" fmla="*/ 11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1">
                  <a:moveTo>
                    <a:pt x="6" y="0"/>
                  </a:moveTo>
                  <a:lnTo>
                    <a:pt x="3" y="2"/>
                  </a:lnTo>
                  <a:lnTo>
                    <a:pt x="1" y="5"/>
                  </a:lnTo>
                  <a:lnTo>
                    <a:pt x="0" y="8"/>
                  </a:lnTo>
                  <a:lnTo>
                    <a:pt x="0" y="1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57" name="Freeform 1860"/>
            <p:cNvSpPr>
              <a:spLocks/>
            </p:cNvSpPr>
            <p:nvPr/>
          </p:nvSpPr>
          <p:spPr bwMode="auto">
            <a:xfrm>
              <a:off x="114" y="40"/>
              <a:ext cx="2" cy="2"/>
            </a:xfrm>
            <a:custGeom>
              <a:avLst/>
              <a:gdLst>
                <a:gd name="T0" fmla="*/ 0 w 2"/>
                <a:gd name="T1" fmla="*/ 2 h 2"/>
                <a:gd name="T2" fmla="*/ 1 w 2"/>
                <a:gd name="T3" fmla="*/ 1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58" name="Line 1861"/>
            <p:cNvSpPr>
              <a:spLocks noChangeShapeType="1"/>
            </p:cNvSpPr>
            <p:nvPr/>
          </p:nvSpPr>
          <p:spPr bwMode="auto">
            <a:xfrm flipH="1">
              <a:off x="42" y="42"/>
              <a:ext cx="7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59" name="Line 1862"/>
            <p:cNvSpPr>
              <a:spLocks noChangeShapeType="1"/>
            </p:cNvSpPr>
            <p:nvPr/>
          </p:nvSpPr>
          <p:spPr bwMode="auto">
            <a:xfrm flipH="1" flipV="1">
              <a:off x="108" y="41"/>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60" name="Line 1863"/>
            <p:cNvSpPr>
              <a:spLocks noChangeShapeType="1"/>
            </p:cNvSpPr>
            <p:nvPr/>
          </p:nvSpPr>
          <p:spPr bwMode="auto">
            <a:xfrm flipV="1">
              <a:off x="108" y="3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61" name="Freeform 1864"/>
            <p:cNvSpPr>
              <a:spLocks/>
            </p:cNvSpPr>
            <p:nvPr/>
          </p:nvSpPr>
          <p:spPr bwMode="auto">
            <a:xfrm>
              <a:off x="112" y="8"/>
              <a:ext cx="30" cy="33"/>
            </a:xfrm>
            <a:custGeom>
              <a:avLst/>
              <a:gdLst>
                <a:gd name="T0" fmla="*/ 30 w 30"/>
                <a:gd name="T1" fmla="*/ 0 h 33"/>
                <a:gd name="T2" fmla="*/ 14 w 30"/>
                <a:gd name="T3" fmla="*/ 16 h 33"/>
                <a:gd name="T4" fmla="*/ 0 w 30"/>
                <a:gd name="T5" fmla="*/ 33 h 33"/>
                <a:gd name="T6" fmla="*/ 0 60000 65536"/>
                <a:gd name="T7" fmla="*/ 0 60000 65536"/>
                <a:gd name="T8" fmla="*/ 0 60000 65536"/>
              </a:gdLst>
              <a:ahLst/>
              <a:cxnLst>
                <a:cxn ang="T6">
                  <a:pos x="T0" y="T1"/>
                </a:cxn>
                <a:cxn ang="T7">
                  <a:pos x="T2" y="T3"/>
                </a:cxn>
                <a:cxn ang="T8">
                  <a:pos x="T4" y="T5"/>
                </a:cxn>
              </a:cxnLst>
              <a:rect l="0" t="0" r="r" b="b"/>
              <a:pathLst>
                <a:path w="30" h="33">
                  <a:moveTo>
                    <a:pt x="30" y="0"/>
                  </a:moveTo>
                  <a:lnTo>
                    <a:pt x="14" y="16"/>
                  </a:lnTo>
                  <a:lnTo>
                    <a:pt x="0" y="3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62" name="Freeform 1865"/>
            <p:cNvSpPr>
              <a:spLocks/>
            </p:cNvSpPr>
            <p:nvPr/>
          </p:nvSpPr>
          <p:spPr bwMode="auto">
            <a:xfrm>
              <a:off x="116" y="11"/>
              <a:ext cx="25" cy="29"/>
            </a:xfrm>
            <a:custGeom>
              <a:avLst/>
              <a:gdLst>
                <a:gd name="T0" fmla="*/ 25 w 25"/>
                <a:gd name="T1" fmla="*/ 0 h 29"/>
                <a:gd name="T2" fmla="*/ 12 w 25"/>
                <a:gd name="T3" fmla="*/ 14 h 29"/>
                <a:gd name="T4" fmla="*/ 0 w 25"/>
                <a:gd name="T5" fmla="*/ 29 h 29"/>
                <a:gd name="T6" fmla="*/ 0 60000 65536"/>
                <a:gd name="T7" fmla="*/ 0 60000 65536"/>
                <a:gd name="T8" fmla="*/ 0 60000 65536"/>
              </a:gdLst>
              <a:ahLst/>
              <a:cxnLst>
                <a:cxn ang="T6">
                  <a:pos x="T0" y="T1"/>
                </a:cxn>
                <a:cxn ang="T7">
                  <a:pos x="T2" y="T3"/>
                </a:cxn>
                <a:cxn ang="T8">
                  <a:pos x="T4" y="T5"/>
                </a:cxn>
              </a:cxnLst>
              <a:rect l="0" t="0" r="r" b="b"/>
              <a:pathLst>
                <a:path w="25" h="29">
                  <a:moveTo>
                    <a:pt x="25" y="0"/>
                  </a:moveTo>
                  <a:lnTo>
                    <a:pt x="12" y="14"/>
                  </a:lnTo>
                  <a:lnTo>
                    <a:pt x="0" y="2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63" name="Line 1866"/>
            <p:cNvSpPr>
              <a:spLocks noChangeShapeType="1"/>
            </p:cNvSpPr>
            <p:nvPr/>
          </p:nvSpPr>
          <p:spPr bwMode="auto">
            <a:xfrm flipH="1">
              <a:off x="141" y="1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64" name="Freeform 1867"/>
            <p:cNvSpPr>
              <a:spLocks/>
            </p:cNvSpPr>
            <p:nvPr/>
          </p:nvSpPr>
          <p:spPr bwMode="auto">
            <a:xfrm>
              <a:off x="141" y="6"/>
              <a:ext cx="6" cy="3"/>
            </a:xfrm>
            <a:custGeom>
              <a:avLst/>
              <a:gdLst>
                <a:gd name="T0" fmla="*/ 6 w 6"/>
                <a:gd name="T1" fmla="*/ 0 h 3"/>
                <a:gd name="T2" fmla="*/ 3 w 6"/>
                <a:gd name="T3" fmla="*/ 1 h 3"/>
                <a:gd name="T4" fmla="*/ 0 w 6"/>
                <a:gd name="T5" fmla="*/ 3 h 3"/>
                <a:gd name="T6" fmla="*/ 0 60000 65536"/>
                <a:gd name="T7" fmla="*/ 0 60000 65536"/>
                <a:gd name="T8" fmla="*/ 0 60000 65536"/>
              </a:gdLst>
              <a:ahLst/>
              <a:cxnLst>
                <a:cxn ang="T6">
                  <a:pos x="T0" y="T1"/>
                </a:cxn>
                <a:cxn ang="T7">
                  <a:pos x="T2" y="T3"/>
                </a:cxn>
                <a:cxn ang="T8">
                  <a:pos x="T4" y="T5"/>
                </a:cxn>
              </a:cxnLst>
              <a:rect l="0" t="0" r="r" b="b"/>
              <a:pathLst>
                <a:path w="6" h="3">
                  <a:moveTo>
                    <a:pt x="6"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65" name="Freeform 1868"/>
            <p:cNvSpPr>
              <a:spLocks/>
            </p:cNvSpPr>
            <p:nvPr/>
          </p:nvSpPr>
          <p:spPr bwMode="auto">
            <a:xfrm>
              <a:off x="139" y="5"/>
              <a:ext cx="7" cy="4"/>
            </a:xfrm>
            <a:custGeom>
              <a:avLst/>
              <a:gdLst>
                <a:gd name="T0" fmla="*/ 7 w 7"/>
                <a:gd name="T1" fmla="*/ 0 h 4"/>
                <a:gd name="T2" fmla="*/ 4 w 7"/>
                <a:gd name="T3" fmla="*/ 1 h 4"/>
                <a:gd name="T4" fmla="*/ 0 w 7"/>
                <a:gd name="T5" fmla="*/ 4 h 4"/>
                <a:gd name="T6" fmla="*/ 0 60000 65536"/>
                <a:gd name="T7" fmla="*/ 0 60000 65536"/>
                <a:gd name="T8" fmla="*/ 0 60000 65536"/>
              </a:gdLst>
              <a:ahLst/>
              <a:cxnLst>
                <a:cxn ang="T6">
                  <a:pos x="T0" y="T1"/>
                </a:cxn>
                <a:cxn ang="T7">
                  <a:pos x="T2" y="T3"/>
                </a:cxn>
                <a:cxn ang="T8">
                  <a:pos x="T4" y="T5"/>
                </a:cxn>
              </a:cxnLst>
              <a:rect l="0" t="0" r="r" b="b"/>
              <a:pathLst>
                <a:path w="7" h="4">
                  <a:moveTo>
                    <a:pt x="7" y="0"/>
                  </a:moveTo>
                  <a:lnTo>
                    <a:pt x="4" y="1"/>
                  </a:lnTo>
                  <a:lnTo>
                    <a:pt x="0"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66" name="Line 1869"/>
            <p:cNvSpPr>
              <a:spLocks noChangeShapeType="1"/>
            </p:cNvSpPr>
            <p:nvPr/>
          </p:nvSpPr>
          <p:spPr bwMode="auto">
            <a:xfrm flipH="1">
              <a:off x="147" y="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67" name="Line 1870"/>
            <p:cNvSpPr>
              <a:spLocks noChangeShapeType="1"/>
            </p:cNvSpPr>
            <p:nvPr/>
          </p:nvSpPr>
          <p:spPr bwMode="auto">
            <a:xfrm flipH="1">
              <a:off x="146" y="4"/>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68" name="Freeform 1871"/>
            <p:cNvSpPr>
              <a:spLocks/>
            </p:cNvSpPr>
            <p:nvPr/>
          </p:nvSpPr>
          <p:spPr bwMode="auto">
            <a:xfrm>
              <a:off x="136" y="2"/>
              <a:ext cx="7" cy="3"/>
            </a:xfrm>
            <a:custGeom>
              <a:avLst/>
              <a:gdLst>
                <a:gd name="T0" fmla="*/ 7 w 7"/>
                <a:gd name="T1" fmla="*/ 0 h 3"/>
                <a:gd name="T2" fmla="*/ 3 w 7"/>
                <a:gd name="T3" fmla="*/ 1 h 3"/>
                <a:gd name="T4" fmla="*/ 0 w 7"/>
                <a:gd name="T5" fmla="*/ 3 h 3"/>
                <a:gd name="T6" fmla="*/ 0 60000 65536"/>
                <a:gd name="T7" fmla="*/ 0 60000 65536"/>
                <a:gd name="T8" fmla="*/ 0 60000 65536"/>
              </a:gdLst>
              <a:ahLst/>
              <a:cxnLst>
                <a:cxn ang="T6">
                  <a:pos x="T0" y="T1"/>
                </a:cxn>
                <a:cxn ang="T7">
                  <a:pos x="T2" y="T3"/>
                </a:cxn>
                <a:cxn ang="T8">
                  <a:pos x="T4" y="T5"/>
                </a:cxn>
              </a:cxnLst>
              <a:rect l="0" t="0" r="r" b="b"/>
              <a:pathLst>
                <a:path w="7" h="3">
                  <a:moveTo>
                    <a:pt x="7"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69" name="Line 1872"/>
            <p:cNvSpPr>
              <a:spLocks noChangeShapeType="1"/>
            </p:cNvSpPr>
            <p:nvPr/>
          </p:nvSpPr>
          <p:spPr bwMode="auto">
            <a:xfrm flipV="1">
              <a:off x="258" y="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70" name="Line 1873"/>
            <p:cNvSpPr>
              <a:spLocks noChangeShapeType="1"/>
            </p:cNvSpPr>
            <p:nvPr/>
          </p:nvSpPr>
          <p:spPr bwMode="auto">
            <a:xfrm flipH="1" flipV="1">
              <a:off x="258" y="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71" name="Freeform 1874"/>
            <p:cNvSpPr>
              <a:spLocks/>
            </p:cNvSpPr>
            <p:nvPr/>
          </p:nvSpPr>
          <p:spPr bwMode="auto">
            <a:xfrm>
              <a:off x="256" y="5"/>
              <a:ext cx="2" cy="3"/>
            </a:xfrm>
            <a:custGeom>
              <a:avLst/>
              <a:gdLst>
                <a:gd name="T0" fmla="*/ 2 w 2"/>
                <a:gd name="T1" fmla="*/ 0 h 3"/>
                <a:gd name="T2" fmla="*/ 0 w 2"/>
                <a:gd name="T3" fmla="*/ 1 h 3"/>
                <a:gd name="T4" fmla="*/ 0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2"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72" name="Line 1875"/>
            <p:cNvSpPr>
              <a:spLocks noChangeShapeType="1"/>
            </p:cNvSpPr>
            <p:nvPr/>
          </p:nvSpPr>
          <p:spPr bwMode="auto">
            <a:xfrm flipH="1">
              <a:off x="143" y="1"/>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73" name="Freeform 1876"/>
            <p:cNvSpPr>
              <a:spLocks/>
            </p:cNvSpPr>
            <p:nvPr/>
          </p:nvSpPr>
          <p:spPr bwMode="auto">
            <a:xfrm>
              <a:off x="243" y="2"/>
              <a:ext cx="15" cy="3"/>
            </a:xfrm>
            <a:custGeom>
              <a:avLst/>
              <a:gdLst>
                <a:gd name="T0" fmla="*/ 15 w 15"/>
                <a:gd name="T1" fmla="*/ 3 h 3"/>
                <a:gd name="T2" fmla="*/ 7 w 15"/>
                <a:gd name="T3" fmla="*/ 1 h 3"/>
                <a:gd name="T4" fmla="*/ 0 w 15"/>
                <a:gd name="T5" fmla="*/ 0 h 3"/>
                <a:gd name="T6" fmla="*/ 0 60000 65536"/>
                <a:gd name="T7" fmla="*/ 0 60000 65536"/>
                <a:gd name="T8" fmla="*/ 0 60000 65536"/>
              </a:gdLst>
              <a:ahLst/>
              <a:cxnLst>
                <a:cxn ang="T6">
                  <a:pos x="T0" y="T1"/>
                </a:cxn>
                <a:cxn ang="T7">
                  <a:pos x="T2" y="T3"/>
                </a:cxn>
                <a:cxn ang="T8">
                  <a:pos x="T4" y="T5"/>
                </a:cxn>
              </a:cxnLst>
              <a:rect l="0" t="0" r="r" b="b"/>
              <a:pathLst>
                <a:path w="15" h="3">
                  <a:moveTo>
                    <a:pt x="15" y="3"/>
                  </a:moveTo>
                  <a:lnTo>
                    <a:pt x="7"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74" name="Line 1877"/>
            <p:cNvSpPr>
              <a:spLocks noChangeShapeType="1"/>
            </p:cNvSpPr>
            <p:nvPr/>
          </p:nvSpPr>
          <p:spPr bwMode="auto">
            <a:xfrm>
              <a:off x="219" y="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75" name="Freeform 1878"/>
            <p:cNvSpPr>
              <a:spLocks/>
            </p:cNvSpPr>
            <p:nvPr/>
          </p:nvSpPr>
          <p:spPr bwMode="auto">
            <a:xfrm>
              <a:off x="151" y="0"/>
              <a:ext cx="68" cy="1"/>
            </a:xfrm>
            <a:custGeom>
              <a:avLst/>
              <a:gdLst>
                <a:gd name="T0" fmla="*/ 68 w 68"/>
                <a:gd name="T1" fmla="*/ 1 h 1"/>
                <a:gd name="T2" fmla="*/ 34 w 68"/>
                <a:gd name="T3" fmla="*/ 0 h 1"/>
                <a:gd name="T4" fmla="*/ 0 w 68"/>
                <a:gd name="T5" fmla="*/ 1 h 1"/>
                <a:gd name="T6" fmla="*/ 0 60000 65536"/>
                <a:gd name="T7" fmla="*/ 0 60000 65536"/>
                <a:gd name="T8" fmla="*/ 0 60000 65536"/>
              </a:gdLst>
              <a:ahLst/>
              <a:cxnLst>
                <a:cxn ang="T6">
                  <a:pos x="T0" y="T1"/>
                </a:cxn>
                <a:cxn ang="T7">
                  <a:pos x="T2" y="T3"/>
                </a:cxn>
                <a:cxn ang="T8">
                  <a:pos x="T4" y="T5"/>
                </a:cxn>
              </a:cxnLst>
              <a:rect l="0" t="0" r="r" b="b"/>
              <a:pathLst>
                <a:path w="68" h="1">
                  <a:moveTo>
                    <a:pt x="68" y="1"/>
                  </a:moveTo>
                  <a:lnTo>
                    <a:pt x="34"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76" name="Line 1879"/>
            <p:cNvSpPr>
              <a:spLocks noChangeShapeType="1"/>
            </p:cNvSpPr>
            <p:nvPr/>
          </p:nvSpPr>
          <p:spPr bwMode="auto">
            <a:xfrm flipH="1">
              <a:off x="155" y="4"/>
              <a:ext cx="5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77" name="Freeform 1880"/>
            <p:cNvSpPr>
              <a:spLocks/>
            </p:cNvSpPr>
            <p:nvPr/>
          </p:nvSpPr>
          <p:spPr bwMode="auto">
            <a:xfrm>
              <a:off x="153" y="5"/>
              <a:ext cx="51" cy="1"/>
            </a:xfrm>
            <a:custGeom>
              <a:avLst/>
              <a:gdLst>
                <a:gd name="T0" fmla="*/ 51 w 51"/>
                <a:gd name="T1" fmla="*/ 0 h 1"/>
                <a:gd name="T2" fmla="*/ 25 w 51"/>
                <a:gd name="T3" fmla="*/ 0 h 1"/>
                <a:gd name="T4" fmla="*/ 0 w 51"/>
                <a:gd name="T5" fmla="*/ 0 h 1"/>
                <a:gd name="T6" fmla="*/ 0 60000 65536"/>
                <a:gd name="T7" fmla="*/ 0 60000 65536"/>
                <a:gd name="T8" fmla="*/ 0 60000 65536"/>
              </a:gdLst>
              <a:ahLst/>
              <a:cxnLst>
                <a:cxn ang="T6">
                  <a:pos x="T0" y="T1"/>
                </a:cxn>
                <a:cxn ang="T7">
                  <a:pos x="T2" y="T3"/>
                </a:cxn>
                <a:cxn ang="T8">
                  <a:pos x="T4" y="T5"/>
                </a:cxn>
              </a:cxnLst>
              <a:rect l="0" t="0" r="r" b="b"/>
              <a:pathLst>
                <a:path w="51" h="1">
                  <a:moveTo>
                    <a:pt x="51" y="0"/>
                  </a:moveTo>
                  <a:lnTo>
                    <a:pt x="25"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78" name="Freeform 1881"/>
            <p:cNvSpPr>
              <a:spLocks/>
            </p:cNvSpPr>
            <p:nvPr/>
          </p:nvSpPr>
          <p:spPr bwMode="auto">
            <a:xfrm>
              <a:off x="142" y="7"/>
              <a:ext cx="6" cy="3"/>
            </a:xfrm>
            <a:custGeom>
              <a:avLst/>
              <a:gdLst>
                <a:gd name="T0" fmla="*/ 6 w 6"/>
                <a:gd name="T1" fmla="*/ 0 h 3"/>
                <a:gd name="T2" fmla="*/ 3 w 6"/>
                <a:gd name="T3" fmla="*/ 1 h 3"/>
                <a:gd name="T4" fmla="*/ 0 w 6"/>
                <a:gd name="T5" fmla="*/ 3 h 3"/>
                <a:gd name="T6" fmla="*/ 0 60000 65536"/>
                <a:gd name="T7" fmla="*/ 0 60000 65536"/>
                <a:gd name="T8" fmla="*/ 0 60000 65536"/>
              </a:gdLst>
              <a:ahLst/>
              <a:cxnLst>
                <a:cxn ang="T6">
                  <a:pos x="T0" y="T1"/>
                </a:cxn>
                <a:cxn ang="T7">
                  <a:pos x="T2" y="T3"/>
                </a:cxn>
                <a:cxn ang="T8">
                  <a:pos x="T4" y="T5"/>
                </a:cxn>
              </a:cxnLst>
              <a:rect l="0" t="0" r="r" b="b"/>
              <a:pathLst>
                <a:path w="6" h="3">
                  <a:moveTo>
                    <a:pt x="6"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79" name="Freeform 1882"/>
            <p:cNvSpPr>
              <a:spLocks/>
            </p:cNvSpPr>
            <p:nvPr/>
          </p:nvSpPr>
          <p:spPr bwMode="auto">
            <a:xfrm>
              <a:off x="19" y="51"/>
              <a:ext cx="1" cy="13"/>
            </a:xfrm>
            <a:custGeom>
              <a:avLst/>
              <a:gdLst>
                <a:gd name="T0" fmla="*/ 1 w 1"/>
                <a:gd name="T1" fmla="*/ 0 h 13"/>
                <a:gd name="T2" fmla="*/ 0 w 1"/>
                <a:gd name="T3" fmla="*/ 6 h 13"/>
                <a:gd name="T4" fmla="*/ 0 w 1"/>
                <a:gd name="T5" fmla="*/ 13 h 13"/>
                <a:gd name="T6" fmla="*/ 0 60000 65536"/>
                <a:gd name="T7" fmla="*/ 0 60000 65536"/>
                <a:gd name="T8" fmla="*/ 0 60000 65536"/>
              </a:gdLst>
              <a:ahLst/>
              <a:cxnLst>
                <a:cxn ang="T6">
                  <a:pos x="T0" y="T1"/>
                </a:cxn>
                <a:cxn ang="T7">
                  <a:pos x="T2" y="T3"/>
                </a:cxn>
                <a:cxn ang="T8">
                  <a:pos x="T4" y="T5"/>
                </a:cxn>
              </a:cxnLst>
              <a:rect l="0" t="0" r="r" b="b"/>
              <a:pathLst>
                <a:path w="1" h="13">
                  <a:moveTo>
                    <a:pt x="1" y="0"/>
                  </a:moveTo>
                  <a:lnTo>
                    <a:pt x="0" y="6"/>
                  </a:lnTo>
                  <a:lnTo>
                    <a:pt x="0" y="1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80" name="Line 1883"/>
            <p:cNvSpPr>
              <a:spLocks noChangeShapeType="1"/>
            </p:cNvSpPr>
            <p:nvPr/>
          </p:nvSpPr>
          <p:spPr bwMode="auto">
            <a:xfrm flipV="1">
              <a:off x="30" y="55"/>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81" name="Line 1884"/>
            <p:cNvSpPr>
              <a:spLocks noChangeShapeType="1"/>
            </p:cNvSpPr>
            <p:nvPr/>
          </p:nvSpPr>
          <p:spPr bwMode="auto">
            <a:xfrm>
              <a:off x="20" y="52"/>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82" name="Line 1885"/>
            <p:cNvSpPr>
              <a:spLocks noChangeShapeType="1"/>
            </p:cNvSpPr>
            <p:nvPr/>
          </p:nvSpPr>
          <p:spPr bwMode="auto">
            <a:xfrm flipH="1" flipV="1">
              <a:off x="20" y="51"/>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83" name="Freeform 1886"/>
            <p:cNvSpPr>
              <a:spLocks/>
            </p:cNvSpPr>
            <p:nvPr/>
          </p:nvSpPr>
          <p:spPr bwMode="auto">
            <a:xfrm>
              <a:off x="12" y="50"/>
              <a:ext cx="1" cy="12"/>
            </a:xfrm>
            <a:custGeom>
              <a:avLst/>
              <a:gdLst>
                <a:gd name="T0" fmla="*/ 1 w 1"/>
                <a:gd name="T1" fmla="*/ 0 h 12"/>
                <a:gd name="T2" fmla="*/ 0 w 1"/>
                <a:gd name="T3" fmla="*/ 6 h 12"/>
                <a:gd name="T4" fmla="*/ 0 w 1"/>
                <a:gd name="T5" fmla="*/ 12 h 12"/>
                <a:gd name="T6" fmla="*/ 0 60000 65536"/>
                <a:gd name="T7" fmla="*/ 0 60000 65536"/>
                <a:gd name="T8" fmla="*/ 0 60000 65536"/>
              </a:gdLst>
              <a:ahLst/>
              <a:cxnLst>
                <a:cxn ang="T6">
                  <a:pos x="T0" y="T1"/>
                </a:cxn>
                <a:cxn ang="T7">
                  <a:pos x="T2" y="T3"/>
                </a:cxn>
                <a:cxn ang="T8">
                  <a:pos x="T4" y="T5"/>
                </a:cxn>
              </a:cxnLst>
              <a:rect l="0" t="0" r="r" b="b"/>
              <a:pathLst>
                <a:path w="1" h="12">
                  <a:moveTo>
                    <a:pt x="1" y="0"/>
                  </a:moveTo>
                  <a:lnTo>
                    <a:pt x="0" y="6"/>
                  </a:lnTo>
                  <a:lnTo>
                    <a:pt x="0" y="1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84" name="Freeform 1887"/>
            <p:cNvSpPr>
              <a:spLocks/>
            </p:cNvSpPr>
            <p:nvPr/>
          </p:nvSpPr>
          <p:spPr bwMode="auto">
            <a:xfrm>
              <a:off x="13" y="46"/>
              <a:ext cx="5" cy="4"/>
            </a:xfrm>
            <a:custGeom>
              <a:avLst/>
              <a:gdLst>
                <a:gd name="T0" fmla="*/ 5 w 5"/>
                <a:gd name="T1" fmla="*/ 0 h 4"/>
                <a:gd name="T2" fmla="*/ 2 w 5"/>
                <a:gd name="T3" fmla="*/ 2 h 4"/>
                <a:gd name="T4" fmla="*/ 0 w 5"/>
                <a:gd name="T5" fmla="*/ 4 h 4"/>
                <a:gd name="T6" fmla="*/ 0 60000 65536"/>
                <a:gd name="T7" fmla="*/ 0 60000 65536"/>
                <a:gd name="T8" fmla="*/ 0 60000 65536"/>
              </a:gdLst>
              <a:ahLst/>
              <a:cxnLst>
                <a:cxn ang="T6">
                  <a:pos x="T0" y="T1"/>
                </a:cxn>
                <a:cxn ang="T7">
                  <a:pos x="T2" y="T3"/>
                </a:cxn>
                <a:cxn ang="T8">
                  <a:pos x="T4" y="T5"/>
                </a:cxn>
              </a:cxnLst>
              <a:rect l="0" t="0" r="r" b="b"/>
              <a:pathLst>
                <a:path w="5" h="4">
                  <a:moveTo>
                    <a:pt x="5" y="0"/>
                  </a:moveTo>
                  <a:lnTo>
                    <a:pt x="2" y="2"/>
                  </a:lnTo>
                  <a:lnTo>
                    <a:pt x="0"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85" name="Line 1888"/>
            <p:cNvSpPr>
              <a:spLocks noChangeShapeType="1"/>
            </p:cNvSpPr>
            <p:nvPr/>
          </p:nvSpPr>
          <p:spPr bwMode="auto">
            <a:xfrm flipH="1">
              <a:off x="24" y="46"/>
              <a:ext cx="15"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86" name="Line 1889"/>
            <p:cNvSpPr>
              <a:spLocks noChangeShapeType="1"/>
            </p:cNvSpPr>
            <p:nvPr/>
          </p:nvSpPr>
          <p:spPr bwMode="auto">
            <a:xfrm flipH="1">
              <a:off x="70" y="40"/>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87" name="Freeform 1890"/>
            <p:cNvSpPr>
              <a:spLocks/>
            </p:cNvSpPr>
            <p:nvPr/>
          </p:nvSpPr>
          <p:spPr bwMode="auto">
            <a:xfrm>
              <a:off x="36" y="57"/>
              <a:ext cx="8" cy="10"/>
            </a:xfrm>
            <a:custGeom>
              <a:avLst/>
              <a:gdLst>
                <a:gd name="T0" fmla="*/ 8 w 8"/>
                <a:gd name="T1" fmla="*/ 0 h 10"/>
                <a:gd name="T2" fmla="*/ 5 w 8"/>
                <a:gd name="T3" fmla="*/ 2 h 10"/>
                <a:gd name="T4" fmla="*/ 2 w 8"/>
                <a:gd name="T5" fmla="*/ 6 h 10"/>
                <a:gd name="T6" fmla="*/ 0 w 8"/>
                <a:gd name="T7" fmla="*/ 1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0">
                  <a:moveTo>
                    <a:pt x="8" y="0"/>
                  </a:moveTo>
                  <a:lnTo>
                    <a:pt x="5" y="2"/>
                  </a:lnTo>
                  <a:lnTo>
                    <a:pt x="2" y="6"/>
                  </a:lnTo>
                  <a:lnTo>
                    <a:pt x="0" y="1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88" name="Line 1891"/>
            <p:cNvSpPr>
              <a:spLocks noChangeShapeType="1"/>
            </p:cNvSpPr>
            <p:nvPr/>
          </p:nvSpPr>
          <p:spPr bwMode="auto">
            <a:xfrm flipV="1">
              <a:off x="104" y="32"/>
              <a:ext cx="1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89" name="Line 1892"/>
            <p:cNvSpPr>
              <a:spLocks noChangeShapeType="1"/>
            </p:cNvSpPr>
            <p:nvPr/>
          </p:nvSpPr>
          <p:spPr bwMode="auto">
            <a:xfrm flipH="1">
              <a:off x="99" y="6"/>
              <a:ext cx="37"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90" name="Freeform 1893"/>
            <p:cNvSpPr>
              <a:spLocks/>
            </p:cNvSpPr>
            <p:nvPr/>
          </p:nvSpPr>
          <p:spPr bwMode="auto">
            <a:xfrm>
              <a:off x="243" y="14"/>
              <a:ext cx="15" cy="22"/>
            </a:xfrm>
            <a:custGeom>
              <a:avLst/>
              <a:gdLst>
                <a:gd name="T0" fmla="*/ 15 w 15"/>
                <a:gd name="T1" fmla="*/ 22 h 22"/>
                <a:gd name="T2" fmla="*/ 8 w 15"/>
                <a:gd name="T3" fmla="*/ 10 h 22"/>
                <a:gd name="T4" fmla="*/ 0 w 15"/>
                <a:gd name="T5" fmla="*/ 0 h 22"/>
                <a:gd name="T6" fmla="*/ 0 60000 65536"/>
                <a:gd name="T7" fmla="*/ 0 60000 65536"/>
                <a:gd name="T8" fmla="*/ 0 60000 65536"/>
              </a:gdLst>
              <a:ahLst/>
              <a:cxnLst>
                <a:cxn ang="T6">
                  <a:pos x="T0" y="T1"/>
                </a:cxn>
                <a:cxn ang="T7">
                  <a:pos x="T2" y="T3"/>
                </a:cxn>
                <a:cxn ang="T8">
                  <a:pos x="T4" y="T5"/>
                </a:cxn>
              </a:cxnLst>
              <a:rect l="0" t="0" r="r" b="b"/>
              <a:pathLst>
                <a:path w="15" h="22">
                  <a:moveTo>
                    <a:pt x="15" y="22"/>
                  </a:moveTo>
                  <a:lnTo>
                    <a:pt x="8" y="1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91" name="Freeform 1894"/>
            <p:cNvSpPr>
              <a:spLocks/>
            </p:cNvSpPr>
            <p:nvPr/>
          </p:nvSpPr>
          <p:spPr bwMode="auto">
            <a:xfrm>
              <a:off x="240" y="20"/>
              <a:ext cx="14" cy="17"/>
            </a:xfrm>
            <a:custGeom>
              <a:avLst/>
              <a:gdLst>
                <a:gd name="T0" fmla="*/ 14 w 14"/>
                <a:gd name="T1" fmla="*/ 17 h 17"/>
                <a:gd name="T2" fmla="*/ 8 w 14"/>
                <a:gd name="T3" fmla="*/ 8 h 17"/>
                <a:gd name="T4" fmla="*/ 0 w 14"/>
                <a:gd name="T5" fmla="*/ 0 h 17"/>
                <a:gd name="T6" fmla="*/ 0 60000 65536"/>
                <a:gd name="T7" fmla="*/ 0 60000 65536"/>
                <a:gd name="T8" fmla="*/ 0 60000 65536"/>
              </a:gdLst>
              <a:ahLst/>
              <a:cxnLst>
                <a:cxn ang="T6">
                  <a:pos x="T0" y="T1"/>
                </a:cxn>
                <a:cxn ang="T7">
                  <a:pos x="T2" y="T3"/>
                </a:cxn>
                <a:cxn ang="T8">
                  <a:pos x="T4" y="T5"/>
                </a:cxn>
              </a:cxnLst>
              <a:rect l="0" t="0" r="r" b="b"/>
              <a:pathLst>
                <a:path w="14" h="17">
                  <a:moveTo>
                    <a:pt x="14" y="17"/>
                  </a:moveTo>
                  <a:lnTo>
                    <a:pt x="8" y="8"/>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92" name="Line 1895"/>
            <p:cNvSpPr>
              <a:spLocks noChangeShapeType="1"/>
            </p:cNvSpPr>
            <p:nvPr/>
          </p:nvSpPr>
          <p:spPr bwMode="auto">
            <a:xfrm>
              <a:off x="232" y="10"/>
              <a:ext cx="1"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93" name="Line 1896"/>
            <p:cNvSpPr>
              <a:spLocks noChangeShapeType="1"/>
            </p:cNvSpPr>
            <p:nvPr/>
          </p:nvSpPr>
          <p:spPr bwMode="auto">
            <a:xfrm flipH="1" flipV="1">
              <a:off x="182" y="6"/>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94" name="Line 1897"/>
            <p:cNvSpPr>
              <a:spLocks noChangeShapeType="1"/>
            </p:cNvSpPr>
            <p:nvPr/>
          </p:nvSpPr>
          <p:spPr bwMode="auto">
            <a:xfrm flipH="1">
              <a:off x="148" y="6"/>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95" name="Freeform 1898"/>
            <p:cNvSpPr>
              <a:spLocks/>
            </p:cNvSpPr>
            <p:nvPr/>
          </p:nvSpPr>
          <p:spPr bwMode="auto">
            <a:xfrm>
              <a:off x="222" y="4"/>
              <a:ext cx="11" cy="3"/>
            </a:xfrm>
            <a:custGeom>
              <a:avLst/>
              <a:gdLst>
                <a:gd name="T0" fmla="*/ 11 w 11"/>
                <a:gd name="T1" fmla="*/ 3 h 3"/>
                <a:gd name="T2" fmla="*/ 6 w 11"/>
                <a:gd name="T3" fmla="*/ 1 h 3"/>
                <a:gd name="T4" fmla="*/ 0 w 11"/>
                <a:gd name="T5" fmla="*/ 0 h 3"/>
                <a:gd name="T6" fmla="*/ 0 60000 65536"/>
                <a:gd name="T7" fmla="*/ 0 60000 65536"/>
                <a:gd name="T8" fmla="*/ 0 60000 65536"/>
              </a:gdLst>
              <a:ahLst/>
              <a:cxnLst>
                <a:cxn ang="T6">
                  <a:pos x="T0" y="T1"/>
                </a:cxn>
                <a:cxn ang="T7">
                  <a:pos x="T2" y="T3"/>
                </a:cxn>
                <a:cxn ang="T8">
                  <a:pos x="T4" y="T5"/>
                </a:cxn>
              </a:cxnLst>
              <a:rect l="0" t="0" r="r" b="b"/>
              <a:pathLst>
                <a:path w="11" h="3">
                  <a:moveTo>
                    <a:pt x="11" y="3"/>
                  </a:moveTo>
                  <a:lnTo>
                    <a:pt x="6"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96" name="Freeform 1899"/>
            <p:cNvSpPr>
              <a:spLocks/>
            </p:cNvSpPr>
            <p:nvPr/>
          </p:nvSpPr>
          <p:spPr bwMode="auto">
            <a:xfrm>
              <a:off x="224" y="6"/>
              <a:ext cx="9" cy="3"/>
            </a:xfrm>
            <a:custGeom>
              <a:avLst/>
              <a:gdLst>
                <a:gd name="T0" fmla="*/ 9 w 9"/>
                <a:gd name="T1" fmla="*/ 3 h 3"/>
                <a:gd name="T2" fmla="*/ 5 w 9"/>
                <a:gd name="T3" fmla="*/ 1 h 3"/>
                <a:gd name="T4" fmla="*/ 0 w 9"/>
                <a:gd name="T5" fmla="*/ 0 h 3"/>
                <a:gd name="T6" fmla="*/ 0 60000 65536"/>
                <a:gd name="T7" fmla="*/ 0 60000 65536"/>
                <a:gd name="T8" fmla="*/ 0 60000 65536"/>
              </a:gdLst>
              <a:ahLst/>
              <a:cxnLst>
                <a:cxn ang="T6">
                  <a:pos x="T0" y="T1"/>
                </a:cxn>
                <a:cxn ang="T7">
                  <a:pos x="T2" y="T3"/>
                </a:cxn>
                <a:cxn ang="T8">
                  <a:pos x="T4" y="T5"/>
                </a:cxn>
              </a:cxnLst>
              <a:rect l="0" t="0" r="r" b="b"/>
              <a:pathLst>
                <a:path w="9" h="3">
                  <a:moveTo>
                    <a:pt x="9" y="3"/>
                  </a:moveTo>
                  <a:lnTo>
                    <a:pt x="5"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97" name="Freeform 1900"/>
            <p:cNvSpPr>
              <a:spLocks/>
            </p:cNvSpPr>
            <p:nvPr/>
          </p:nvSpPr>
          <p:spPr bwMode="auto">
            <a:xfrm>
              <a:off x="225" y="8"/>
              <a:ext cx="8" cy="2"/>
            </a:xfrm>
            <a:custGeom>
              <a:avLst/>
              <a:gdLst>
                <a:gd name="T0" fmla="*/ 8 w 8"/>
                <a:gd name="T1" fmla="*/ 2 h 2"/>
                <a:gd name="T2" fmla="*/ 4 w 8"/>
                <a:gd name="T3" fmla="*/ 0 h 2"/>
                <a:gd name="T4" fmla="*/ 0 w 8"/>
                <a:gd name="T5" fmla="*/ 0 h 2"/>
                <a:gd name="T6" fmla="*/ 0 60000 65536"/>
                <a:gd name="T7" fmla="*/ 0 60000 65536"/>
                <a:gd name="T8" fmla="*/ 0 60000 65536"/>
              </a:gdLst>
              <a:ahLst/>
              <a:cxnLst>
                <a:cxn ang="T6">
                  <a:pos x="T0" y="T1"/>
                </a:cxn>
                <a:cxn ang="T7">
                  <a:pos x="T2" y="T3"/>
                </a:cxn>
                <a:cxn ang="T8">
                  <a:pos x="T4" y="T5"/>
                </a:cxn>
              </a:cxnLst>
              <a:rect l="0" t="0" r="r" b="b"/>
              <a:pathLst>
                <a:path w="8" h="2">
                  <a:moveTo>
                    <a:pt x="8"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98" name="Line 1901"/>
            <p:cNvSpPr>
              <a:spLocks noChangeShapeType="1"/>
            </p:cNvSpPr>
            <p:nvPr/>
          </p:nvSpPr>
          <p:spPr bwMode="auto">
            <a:xfrm>
              <a:off x="183" y="37"/>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99" name="Freeform 1902"/>
            <p:cNvSpPr>
              <a:spLocks/>
            </p:cNvSpPr>
            <p:nvPr/>
          </p:nvSpPr>
          <p:spPr bwMode="auto">
            <a:xfrm>
              <a:off x="184" y="24"/>
              <a:ext cx="6" cy="3"/>
            </a:xfrm>
            <a:custGeom>
              <a:avLst/>
              <a:gdLst>
                <a:gd name="T0" fmla="*/ 6 w 6"/>
                <a:gd name="T1" fmla="*/ 1 h 3"/>
                <a:gd name="T2" fmla="*/ 4 w 6"/>
                <a:gd name="T3" fmla="*/ 0 h 3"/>
                <a:gd name="T4" fmla="*/ 1 w 6"/>
                <a:gd name="T5" fmla="*/ 1 h 3"/>
                <a:gd name="T6" fmla="*/ 0 w 6"/>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
                  <a:moveTo>
                    <a:pt x="6" y="1"/>
                  </a:moveTo>
                  <a:lnTo>
                    <a:pt x="4" y="0"/>
                  </a:lnTo>
                  <a:lnTo>
                    <a:pt x="1"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00" name="Line 1903"/>
            <p:cNvSpPr>
              <a:spLocks noChangeShapeType="1"/>
            </p:cNvSpPr>
            <p:nvPr/>
          </p:nvSpPr>
          <p:spPr bwMode="auto">
            <a:xfrm>
              <a:off x="184" y="27"/>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01" name="Freeform 1904"/>
            <p:cNvSpPr>
              <a:spLocks/>
            </p:cNvSpPr>
            <p:nvPr/>
          </p:nvSpPr>
          <p:spPr bwMode="auto">
            <a:xfrm>
              <a:off x="184" y="33"/>
              <a:ext cx="2" cy="3"/>
            </a:xfrm>
            <a:custGeom>
              <a:avLst/>
              <a:gdLst>
                <a:gd name="T0" fmla="*/ 0 w 2"/>
                <a:gd name="T1" fmla="*/ 0 h 3"/>
                <a:gd name="T2" fmla="*/ 1 w 2"/>
                <a:gd name="T3" fmla="*/ 2 h 3"/>
                <a:gd name="T4" fmla="*/ 2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0" y="0"/>
                  </a:moveTo>
                  <a:lnTo>
                    <a:pt x="1" y="2"/>
                  </a:lnTo>
                  <a:lnTo>
                    <a:pt x="2"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02" name="Line 1905"/>
            <p:cNvSpPr>
              <a:spLocks noChangeShapeType="1"/>
            </p:cNvSpPr>
            <p:nvPr/>
          </p:nvSpPr>
          <p:spPr bwMode="auto">
            <a:xfrm flipH="1" flipV="1">
              <a:off x="190" y="25"/>
              <a:ext cx="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03" name="Line 1906"/>
            <p:cNvSpPr>
              <a:spLocks noChangeShapeType="1"/>
            </p:cNvSpPr>
            <p:nvPr/>
          </p:nvSpPr>
          <p:spPr bwMode="auto">
            <a:xfrm flipV="1">
              <a:off x="192" y="27"/>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04" name="Line 1907"/>
            <p:cNvSpPr>
              <a:spLocks noChangeShapeType="1"/>
            </p:cNvSpPr>
            <p:nvPr/>
          </p:nvSpPr>
          <p:spPr bwMode="auto">
            <a:xfrm flipV="1">
              <a:off x="190" y="28"/>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05" name="Freeform 1908"/>
            <p:cNvSpPr>
              <a:spLocks/>
            </p:cNvSpPr>
            <p:nvPr/>
          </p:nvSpPr>
          <p:spPr bwMode="auto">
            <a:xfrm>
              <a:off x="190" y="25"/>
              <a:ext cx="1" cy="3"/>
            </a:xfrm>
            <a:custGeom>
              <a:avLst/>
              <a:gdLst>
                <a:gd name="T0" fmla="*/ 0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06" name="Freeform 1909"/>
            <p:cNvSpPr>
              <a:spLocks/>
            </p:cNvSpPr>
            <p:nvPr/>
          </p:nvSpPr>
          <p:spPr bwMode="auto">
            <a:xfrm>
              <a:off x="178" y="39"/>
              <a:ext cx="1" cy="13"/>
            </a:xfrm>
            <a:custGeom>
              <a:avLst/>
              <a:gdLst>
                <a:gd name="T0" fmla="*/ 0 w 1"/>
                <a:gd name="T1" fmla="*/ 13 h 13"/>
                <a:gd name="T2" fmla="*/ 1 w 1"/>
                <a:gd name="T3" fmla="*/ 7 h 13"/>
                <a:gd name="T4" fmla="*/ 1 w 1"/>
                <a:gd name="T5" fmla="*/ 0 h 13"/>
                <a:gd name="T6" fmla="*/ 0 60000 65536"/>
                <a:gd name="T7" fmla="*/ 0 60000 65536"/>
                <a:gd name="T8" fmla="*/ 0 60000 65536"/>
              </a:gdLst>
              <a:ahLst/>
              <a:cxnLst>
                <a:cxn ang="T6">
                  <a:pos x="T0" y="T1"/>
                </a:cxn>
                <a:cxn ang="T7">
                  <a:pos x="T2" y="T3"/>
                </a:cxn>
                <a:cxn ang="T8">
                  <a:pos x="T4" y="T5"/>
                </a:cxn>
              </a:cxnLst>
              <a:rect l="0" t="0" r="r" b="b"/>
              <a:pathLst>
                <a:path w="1" h="13">
                  <a:moveTo>
                    <a:pt x="0" y="13"/>
                  </a:moveTo>
                  <a:lnTo>
                    <a:pt x="1" y="7"/>
                  </a:lnTo>
                  <a:lnTo>
                    <a:pt x="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07" name="Freeform 1910"/>
            <p:cNvSpPr>
              <a:spLocks/>
            </p:cNvSpPr>
            <p:nvPr/>
          </p:nvSpPr>
          <p:spPr bwMode="auto">
            <a:xfrm>
              <a:off x="178" y="52"/>
              <a:ext cx="2" cy="30"/>
            </a:xfrm>
            <a:custGeom>
              <a:avLst/>
              <a:gdLst>
                <a:gd name="T0" fmla="*/ 0 w 2"/>
                <a:gd name="T1" fmla="*/ 0 h 30"/>
                <a:gd name="T2" fmla="*/ 0 w 2"/>
                <a:gd name="T3" fmla="*/ 15 h 30"/>
                <a:gd name="T4" fmla="*/ 2 w 2"/>
                <a:gd name="T5" fmla="*/ 30 h 30"/>
                <a:gd name="T6" fmla="*/ 0 60000 65536"/>
                <a:gd name="T7" fmla="*/ 0 60000 65536"/>
                <a:gd name="T8" fmla="*/ 0 60000 65536"/>
              </a:gdLst>
              <a:ahLst/>
              <a:cxnLst>
                <a:cxn ang="T6">
                  <a:pos x="T0" y="T1"/>
                </a:cxn>
                <a:cxn ang="T7">
                  <a:pos x="T2" y="T3"/>
                </a:cxn>
                <a:cxn ang="T8">
                  <a:pos x="T4" y="T5"/>
                </a:cxn>
              </a:cxnLst>
              <a:rect l="0" t="0" r="r" b="b"/>
              <a:pathLst>
                <a:path w="2" h="30">
                  <a:moveTo>
                    <a:pt x="0" y="0"/>
                  </a:moveTo>
                  <a:lnTo>
                    <a:pt x="0" y="15"/>
                  </a:lnTo>
                  <a:lnTo>
                    <a:pt x="2" y="3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08" name="Line 1911"/>
            <p:cNvSpPr>
              <a:spLocks noChangeShapeType="1"/>
            </p:cNvSpPr>
            <p:nvPr/>
          </p:nvSpPr>
          <p:spPr bwMode="auto">
            <a:xfrm flipH="1">
              <a:off x="176" y="6"/>
              <a:ext cx="3"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09" name="Line 1912"/>
            <p:cNvSpPr>
              <a:spLocks noChangeShapeType="1"/>
            </p:cNvSpPr>
            <p:nvPr/>
          </p:nvSpPr>
          <p:spPr bwMode="auto">
            <a:xfrm>
              <a:off x="182" y="6"/>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10" name="Line 1913"/>
            <p:cNvSpPr>
              <a:spLocks noChangeShapeType="1"/>
            </p:cNvSpPr>
            <p:nvPr/>
          </p:nvSpPr>
          <p:spPr bwMode="auto">
            <a:xfrm flipV="1">
              <a:off x="179" y="5"/>
              <a:ext cx="2" cy="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11" name="Freeform 1914"/>
            <p:cNvSpPr>
              <a:spLocks/>
            </p:cNvSpPr>
            <p:nvPr/>
          </p:nvSpPr>
          <p:spPr bwMode="auto">
            <a:xfrm>
              <a:off x="275" y="57"/>
              <a:ext cx="11" cy="8"/>
            </a:xfrm>
            <a:custGeom>
              <a:avLst/>
              <a:gdLst>
                <a:gd name="T0" fmla="*/ 11 w 11"/>
                <a:gd name="T1" fmla="*/ 8 h 8"/>
                <a:gd name="T2" fmla="*/ 8 w 11"/>
                <a:gd name="T3" fmla="*/ 4 h 8"/>
                <a:gd name="T4" fmla="*/ 4 w 11"/>
                <a:gd name="T5" fmla="*/ 2 h 8"/>
                <a:gd name="T6" fmla="*/ 0 w 11"/>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8">
                  <a:moveTo>
                    <a:pt x="11" y="8"/>
                  </a:moveTo>
                  <a:lnTo>
                    <a:pt x="8" y="4"/>
                  </a:lnTo>
                  <a:lnTo>
                    <a:pt x="4" y="2"/>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12" name="Freeform 1915"/>
            <p:cNvSpPr>
              <a:spLocks/>
            </p:cNvSpPr>
            <p:nvPr/>
          </p:nvSpPr>
          <p:spPr bwMode="auto">
            <a:xfrm>
              <a:off x="249" y="57"/>
              <a:ext cx="26" cy="2"/>
            </a:xfrm>
            <a:custGeom>
              <a:avLst/>
              <a:gdLst>
                <a:gd name="T0" fmla="*/ 26 w 26"/>
                <a:gd name="T1" fmla="*/ 0 h 2"/>
                <a:gd name="T2" fmla="*/ 17 w 26"/>
                <a:gd name="T3" fmla="*/ 0 h 2"/>
                <a:gd name="T4" fmla="*/ 9 w 26"/>
                <a:gd name="T5" fmla="*/ 0 h 2"/>
                <a:gd name="T6" fmla="*/ 0 w 26"/>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
                  <a:moveTo>
                    <a:pt x="26" y="0"/>
                  </a:moveTo>
                  <a:lnTo>
                    <a:pt x="17" y="0"/>
                  </a:lnTo>
                  <a:lnTo>
                    <a:pt x="9"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13" name="Freeform 1916"/>
            <p:cNvSpPr>
              <a:spLocks/>
            </p:cNvSpPr>
            <p:nvPr/>
          </p:nvSpPr>
          <p:spPr bwMode="auto">
            <a:xfrm>
              <a:off x="232" y="60"/>
              <a:ext cx="10" cy="22"/>
            </a:xfrm>
            <a:custGeom>
              <a:avLst/>
              <a:gdLst>
                <a:gd name="T0" fmla="*/ 10 w 10"/>
                <a:gd name="T1" fmla="*/ 0 h 22"/>
                <a:gd name="T2" fmla="*/ 5 w 10"/>
                <a:gd name="T3" fmla="*/ 6 h 22"/>
                <a:gd name="T4" fmla="*/ 2 w 10"/>
                <a:gd name="T5" fmla="*/ 14 h 22"/>
                <a:gd name="T6" fmla="*/ 0 w 10"/>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2">
                  <a:moveTo>
                    <a:pt x="10" y="0"/>
                  </a:moveTo>
                  <a:lnTo>
                    <a:pt x="5" y="6"/>
                  </a:lnTo>
                  <a:lnTo>
                    <a:pt x="2" y="14"/>
                  </a:lnTo>
                  <a:lnTo>
                    <a:pt x="0"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14" name="Line 1917"/>
            <p:cNvSpPr>
              <a:spLocks noChangeShapeType="1"/>
            </p:cNvSpPr>
            <p:nvPr/>
          </p:nvSpPr>
          <p:spPr bwMode="auto">
            <a:xfrm flipV="1">
              <a:off x="242" y="56"/>
              <a:ext cx="4"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15" name="Line 1918"/>
            <p:cNvSpPr>
              <a:spLocks noChangeShapeType="1"/>
            </p:cNvSpPr>
            <p:nvPr/>
          </p:nvSpPr>
          <p:spPr bwMode="auto">
            <a:xfrm flipV="1">
              <a:off x="256" y="38"/>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16" name="Line 1919"/>
            <p:cNvSpPr>
              <a:spLocks noChangeShapeType="1"/>
            </p:cNvSpPr>
            <p:nvPr/>
          </p:nvSpPr>
          <p:spPr bwMode="auto">
            <a:xfrm flipH="1">
              <a:off x="246" y="53"/>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17" name="Line 1920"/>
            <p:cNvSpPr>
              <a:spLocks noChangeShapeType="1"/>
            </p:cNvSpPr>
            <p:nvPr/>
          </p:nvSpPr>
          <p:spPr bwMode="auto">
            <a:xfrm flipH="1" flipV="1">
              <a:off x="334" y="41"/>
              <a:ext cx="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18" name="Line 1921"/>
            <p:cNvSpPr>
              <a:spLocks noChangeShapeType="1"/>
            </p:cNvSpPr>
            <p:nvPr/>
          </p:nvSpPr>
          <p:spPr bwMode="auto">
            <a:xfrm>
              <a:off x="289" y="35"/>
              <a:ext cx="4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19" name="Freeform 1922"/>
            <p:cNvSpPr>
              <a:spLocks/>
            </p:cNvSpPr>
            <p:nvPr/>
          </p:nvSpPr>
          <p:spPr bwMode="auto">
            <a:xfrm>
              <a:off x="327" y="50"/>
              <a:ext cx="3" cy="2"/>
            </a:xfrm>
            <a:custGeom>
              <a:avLst/>
              <a:gdLst>
                <a:gd name="T0" fmla="*/ 3 w 3"/>
                <a:gd name="T1" fmla="*/ 0 h 2"/>
                <a:gd name="T2" fmla="*/ 1 w 3"/>
                <a:gd name="T3" fmla="*/ 0 h 2"/>
                <a:gd name="T4" fmla="*/ 0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3" y="0"/>
                  </a:moveTo>
                  <a:lnTo>
                    <a:pt x="1"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20" name="Line 1923"/>
            <p:cNvSpPr>
              <a:spLocks noChangeShapeType="1"/>
            </p:cNvSpPr>
            <p:nvPr/>
          </p:nvSpPr>
          <p:spPr bwMode="auto">
            <a:xfrm flipH="1">
              <a:off x="326" y="52"/>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21" name="Line 1924"/>
            <p:cNvSpPr>
              <a:spLocks noChangeShapeType="1"/>
            </p:cNvSpPr>
            <p:nvPr/>
          </p:nvSpPr>
          <p:spPr bwMode="auto">
            <a:xfrm>
              <a:off x="328" y="6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22" name="Line 1925"/>
            <p:cNvSpPr>
              <a:spLocks noChangeShapeType="1"/>
            </p:cNvSpPr>
            <p:nvPr/>
          </p:nvSpPr>
          <p:spPr bwMode="auto">
            <a:xfrm>
              <a:off x="328" y="54"/>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23" name="Line 1926"/>
            <p:cNvSpPr>
              <a:spLocks noChangeShapeType="1"/>
            </p:cNvSpPr>
            <p:nvPr/>
          </p:nvSpPr>
          <p:spPr bwMode="auto">
            <a:xfrm>
              <a:off x="327" y="5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24" name="Line 1927"/>
            <p:cNvSpPr>
              <a:spLocks noChangeShapeType="1"/>
            </p:cNvSpPr>
            <p:nvPr/>
          </p:nvSpPr>
          <p:spPr bwMode="auto">
            <a:xfrm>
              <a:off x="327" y="57"/>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25" name="Line 1928"/>
            <p:cNvSpPr>
              <a:spLocks noChangeShapeType="1"/>
            </p:cNvSpPr>
            <p:nvPr/>
          </p:nvSpPr>
          <p:spPr bwMode="auto">
            <a:xfrm>
              <a:off x="327" y="5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26" name="Line 1929"/>
            <p:cNvSpPr>
              <a:spLocks noChangeShapeType="1"/>
            </p:cNvSpPr>
            <p:nvPr/>
          </p:nvSpPr>
          <p:spPr bwMode="auto">
            <a:xfrm>
              <a:off x="327" y="60"/>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27" name="Freeform 1930"/>
            <p:cNvSpPr>
              <a:spLocks/>
            </p:cNvSpPr>
            <p:nvPr/>
          </p:nvSpPr>
          <p:spPr bwMode="auto">
            <a:xfrm>
              <a:off x="327" y="53"/>
              <a:ext cx="1" cy="7"/>
            </a:xfrm>
            <a:custGeom>
              <a:avLst/>
              <a:gdLst>
                <a:gd name="T0" fmla="*/ 1 w 1"/>
                <a:gd name="T1" fmla="*/ 0 h 7"/>
                <a:gd name="T2" fmla="*/ 0 w 1"/>
                <a:gd name="T3" fmla="*/ 3 h 7"/>
                <a:gd name="T4" fmla="*/ 0 w 1"/>
                <a:gd name="T5" fmla="*/ 7 h 7"/>
                <a:gd name="T6" fmla="*/ 0 60000 65536"/>
                <a:gd name="T7" fmla="*/ 0 60000 65536"/>
                <a:gd name="T8" fmla="*/ 0 60000 65536"/>
              </a:gdLst>
              <a:ahLst/>
              <a:cxnLst>
                <a:cxn ang="T6">
                  <a:pos x="T0" y="T1"/>
                </a:cxn>
                <a:cxn ang="T7">
                  <a:pos x="T2" y="T3"/>
                </a:cxn>
                <a:cxn ang="T8">
                  <a:pos x="T4" y="T5"/>
                </a:cxn>
              </a:cxnLst>
              <a:rect l="0" t="0" r="r" b="b"/>
              <a:pathLst>
                <a:path w="1" h="7">
                  <a:moveTo>
                    <a:pt x="1" y="0"/>
                  </a:moveTo>
                  <a:lnTo>
                    <a:pt x="0" y="3"/>
                  </a:lnTo>
                  <a:lnTo>
                    <a:pt x="0" y="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28" name="Freeform 1931"/>
            <p:cNvSpPr>
              <a:spLocks/>
            </p:cNvSpPr>
            <p:nvPr/>
          </p:nvSpPr>
          <p:spPr bwMode="auto">
            <a:xfrm>
              <a:off x="328" y="51"/>
              <a:ext cx="3" cy="2"/>
            </a:xfrm>
            <a:custGeom>
              <a:avLst/>
              <a:gdLst>
                <a:gd name="T0" fmla="*/ 3 w 3"/>
                <a:gd name="T1" fmla="*/ 0 h 2"/>
                <a:gd name="T2" fmla="*/ 1 w 3"/>
                <a:gd name="T3" fmla="*/ 0 h 2"/>
                <a:gd name="T4" fmla="*/ 0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3" y="0"/>
                  </a:moveTo>
                  <a:lnTo>
                    <a:pt x="1"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29" name="Line 1932"/>
            <p:cNvSpPr>
              <a:spLocks noChangeShapeType="1"/>
            </p:cNvSpPr>
            <p:nvPr/>
          </p:nvSpPr>
          <p:spPr bwMode="auto">
            <a:xfrm>
              <a:off x="339" y="5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30" name="Line 1933"/>
            <p:cNvSpPr>
              <a:spLocks noChangeShapeType="1"/>
            </p:cNvSpPr>
            <p:nvPr/>
          </p:nvSpPr>
          <p:spPr bwMode="auto">
            <a:xfrm>
              <a:off x="339" y="5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31" name="Line 1934"/>
            <p:cNvSpPr>
              <a:spLocks noChangeShapeType="1"/>
            </p:cNvSpPr>
            <p:nvPr/>
          </p:nvSpPr>
          <p:spPr bwMode="auto">
            <a:xfrm>
              <a:off x="338" y="6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32" name="Line 1935"/>
            <p:cNvSpPr>
              <a:spLocks noChangeShapeType="1"/>
            </p:cNvSpPr>
            <p:nvPr/>
          </p:nvSpPr>
          <p:spPr bwMode="auto">
            <a:xfrm>
              <a:off x="337" y="6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33" name="Line 1936"/>
            <p:cNvSpPr>
              <a:spLocks noChangeShapeType="1"/>
            </p:cNvSpPr>
            <p:nvPr/>
          </p:nvSpPr>
          <p:spPr bwMode="auto">
            <a:xfrm>
              <a:off x="338" y="5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34" name="Line 1937"/>
            <p:cNvSpPr>
              <a:spLocks noChangeShapeType="1"/>
            </p:cNvSpPr>
            <p:nvPr/>
          </p:nvSpPr>
          <p:spPr bwMode="auto">
            <a:xfrm>
              <a:off x="338" y="55"/>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35" name="Line 1938"/>
            <p:cNvSpPr>
              <a:spLocks noChangeShapeType="1"/>
            </p:cNvSpPr>
            <p:nvPr/>
          </p:nvSpPr>
          <p:spPr bwMode="auto">
            <a:xfrm flipV="1">
              <a:off x="339" y="5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36" name="Line 1939"/>
            <p:cNvSpPr>
              <a:spLocks noChangeShapeType="1"/>
            </p:cNvSpPr>
            <p:nvPr/>
          </p:nvSpPr>
          <p:spPr bwMode="auto">
            <a:xfrm>
              <a:off x="328" y="6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37" name="Line 1940"/>
            <p:cNvSpPr>
              <a:spLocks noChangeShapeType="1"/>
            </p:cNvSpPr>
            <p:nvPr/>
          </p:nvSpPr>
          <p:spPr bwMode="auto">
            <a:xfrm>
              <a:off x="326" y="6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38" name="Line 1941"/>
            <p:cNvSpPr>
              <a:spLocks noChangeShapeType="1"/>
            </p:cNvSpPr>
            <p:nvPr/>
          </p:nvSpPr>
          <p:spPr bwMode="auto">
            <a:xfrm>
              <a:off x="328" y="5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39" name="Line 1942"/>
            <p:cNvSpPr>
              <a:spLocks noChangeShapeType="1"/>
            </p:cNvSpPr>
            <p:nvPr/>
          </p:nvSpPr>
          <p:spPr bwMode="auto">
            <a:xfrm>
              <a:off x="339" y="4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40" name="Freeform 1943"/>
            <p:cNvSpPr>
              <a:spLocks/>
            </p:cNvSpPr>
            <p:nvPr/>
          </p:nvSpPr>
          <p:spPr bwMode="auto">
            <a:xfrm>
              <a:off x="336" y="38"/>
              <a:ext cx="3" cy="11"/>
            </a:xfrm>
            <a:custGeom>
              <a:avLst/>
              <a:gdLst>
                <a:gd name="T0" fmla="*/ 3 w 3"/>
                <a:gd name="T1" fmla="*/ 11 h 11"/>
                <a:gd name="T2" fmla="*/ 3 w 3"/>
                <a:gd name="T3" fmla="*/ 5 h 11"/>
                <a:gd name="T4" fmla="*/ 0 w 3"/>
                <a:gd name="T5" fmla="*/ 0 h 11"/>
                <a:gd name="T6" fmla="*/ 0 60000 65536"/>
                <a:gd name="T7" fmla="*/ 0 60000 65536"/>
                <a:gd name="T8" fmla="*/ 0 60000 65536"/>
              </a:gdLst>
              <a:ahLst/>
              <a:cxnLst>
                <a:cxn ang="T6">
                  <a:pos x="T0" y="T1"/>
                </a:cxn>
                <a:cxn ang="T7">
                  <a:pos x="T2" y="T3"/>
                </a:cxn>
                <a:cxn ang="T8">
                  <a:pos x="T4" y="T5"/>
                </a:cxn>
              </a:cxnLst>
              <a:rect l="0" t="0" r="r" b="b"/>
              <a:pathLst>
                <a:path w="3" h="11">
                  <a:moveTo>
                    <a:pt x="3" y="11"/>
                  </a:moveTo>
                  <a:lnTo>
                    <a:pt x="3" y="5"/>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41" name="Freeform 1944"/>
            <p:cNvSpPr>
              <a:spLocks/>
            </p:cNvSpPr>
            <p:nvPr/>
          </p:nvSpPr>
          <p:spPr bwMode="auto">
            <a:xfrm>
              <a:off x="330" y="39"/>
              <a:ext cx="4" cy="2"/>
            </a:xfrm>
            <a:custGeom>
              <a:avLst/>
              <a:gdLst>
                <a:gd name="T0" fmla="*/ 4 w 4"/>
                <a:gd name="T1" fmla="*/ 2 h 2"/>
                <a:gd name="T2" fmla="*/ 2 w 4"/>
                <a:gd name="T3" fmla="*/ 0 h 2"/>
                <a:gd name="T4" fmla="*/ 0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4" y="2"/>
                  </a:moveTo>
                  <a:lnTo>
                    <a:pt x="2"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42" name="Freeform 1945"/>
            <p:cNvSpPr>
              <a:spLocks/>
            </p:cNvSpPr>
            <p:nvPr/>
          </p:nvSpPr>
          <p:spPr bwMode="auto">
            <a:xfrm>
              <a:off x="334" y="37"/>
              <a:ext cx="4" cy="3"/>
            </a:xfrm>
            <a:custGeom>
              <a:avLst/>
              <a:gdLst>
                <a:gd name="T0" fmla="*/ 4 w 4"/>
                <a:gd name="T1" fmla="*/ 3 h 3"/>
                <a:gd name="T2" fmla="*/ 2 w 4"/>
                <a:gd name="T3" fmla="*/ 1 h 3"/>
                <a:gd name="T4" fmla="*/ 0 w 4"/>
                <a:gd name="T5" fmla="*/ 0 h 3"/>
                <a:gd name="T6" fmla="*/ 0 60000 65536"/>
                <a:gd name="T7" fmla="*/ 0 60000 65536"/>
                <a:gd name="T8" fmla="*/ 0 60000 65536"/>
              </a:gdLst>
              <a:ahLst/>
              <a:cxnLst>
                <a:cxn ang="T6">
                  <a:pos x="T0" y="T1"/>
                </a:cxn>
                <a:cxn ang="T7">
                  <a:pos x="T2" y="T3"/>
                </a:cxn>
                <a:cxn ang="T8">
                  <a:pos x="T4" y="T5"/>
                </a:cxn>
              </a:cxnLst>
              <a:rect l="0" t="0" r="r" b="b"/>
              <a:pathLst>
                <a:path w="4" h="3">
                  <a:moveTo>
                    <a:pt x="4" y="3"/>
                  </a:moveTo>
                  <a:lnTo>
                    <a:pt x="2"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43" name="Line 1946"/>
            <p:cNvSpPr>
              <a:spLocks noChangeShapeType="1"/>
            </p:cNvSpPr>
            <p:nvPr/>
          </p:nvSpPr>
          <p:spPr bwMode="auto">
            <a:xfrm>
              <a:off x="338" y="6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44" name="Freeform 1947"/>
            <p:cNvSpPr>
              <a:spLocks/>
            </p:cNvSpPr>
            <p:nvPr/>
          </p:nvSpPr>
          <p:spPr bwMode="auto">
            <a:xfrm>
              <a:off x="338" y="66"/>
              <a:ext cx="7" cy="2"/>
            </a:xfrm>
            <a:custGeom>
              <a:avLst/>
              <a:gdLst>
                <a:gd name="T0" fmla="*/ 7 w 7"/>
                <a:gd name="T1" fmla="*/ 2 h 2"/>
                <a:gd name="T2" fmla="*/ 4 w 7"/>
                <a:gd name="T3" fmla="*/ 0 h 2"/>
                <a:gd name="T4" fmla="*/ 0 w 7"/>
                <a:gd name="T5" fmla="*/ 0 h 2"/>
                <a:gd name="T6" fmla="*/ 0 60000 65536"/>
                <a:gd name="T7" fmla="*/ 0 60000 65536"/>
                <a:gd name="T8" fmla="*/ 0 60000 65536"/>
              </a:gdLst>
              <a:ahLst/>
              <a:cxnLst>
                <a:cxn ang="T6">
                  <a:pos x="T0" y="T1"/>
                </a:cxn>
                <a:cxn ang="T7">
                  <a:pos x="T2" y="T3"/>
                </a:cxn>
                <a:cxn ang="T8">
                  <a:pos x="T4" y="T5"/>
                </a:cxn>
              </a:cxnLst>
              <a:rect l="0" t="0" r="r" b="b"/>
              <a:pathLst>
                <a:path w="7" h="2">
                  <a:moveTo>
                    <a:pt x="7"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45" name="Freeform 1948"/>
            <p:cNvSpPr>
              <a:spLocks/>
            </p:cNvSpPr>
            <p:nvPr/>
          </p:nvSpPr>
          <p:spPr bwMode="auto">
            <a:xfrm>
              <a:off x="342" y="68"/>
              <a:ext cx="3" cy="8"/>
            </a:xfrm>
            <a:custGeom>
              <a:avLst/>
              <a:gdLst>
                <a:gd name="T0" fmla="*/ 0 w 3"/>
                <a:gd name="T1" fmla="*/ 8 h 8"/>
                <a:gd name="T2" fmla="*/ 2 w 3"/>
                <a:gd name="T3" fmla="*/ 4 h 8"/>
                <a:gd name="T4" fmla="*/ 3 w 3"/>
                <a:gd name="T5" fmla="*/ 0 h 8"/>
                <a:gd name="T6" fmla="*/ 0 60000 65536"/>
                <a:gd name="T7" fmla="*/ 0 60000 65536"/>
                <a:gd name="T8" fmla="*/ 0 60000 65536"/>
              </a:gdLst>
              <a:ahLst/>
              <a:cxnLst>
                <a:cxn ang="T6">
                  <a:pos x="T0" y="T1"/>
                </a:cxn>
                <a:cxn ang="T7">
                  <a:pos x="T2" y="T3"/>
                </a:cxn>
                <a:cxn ang="T8">
                  <a:pos x="T4" y="T5"/>
                </a:cxn>
              </a:cxnLst>
              <a:rect l="0" t="0" r="r" b="b"/>
              <a:pathLst>
                <a:path w="3" h="8">
                  <a:moveTo>
                    <a:pt x="0" y="8"/>
                  </a:moveTo>
                  <a:lnTo>
                    <a:pt x="2" y="4"/>
                  </a:lnTo>
                  <a:lnTo>
                    <a:pt x="3"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46" name="Freeform 1949"/>
            <p:cNvSpPr>
              <a:spLocks/>
            </p:cNvSpPr>
            <p:nvPr/>
          </p:nvSpPr>
          <p:spPr bwMode="auto">
            <a:xfrm>
              <a:off x="334" y="76"/>
              <a:ext cx="8" cy="5"/>
            </a:xfrm>
            <a:custGeom>
              <a:avLst/>
              <a:gdLst>
                <a:gd name="T0" fmla="*/ 8 w 8"/>
                <a:gd name="T1" fmla="*/ 0 h 5"/>
                <a:gd name="T2" fmla="*/ 5 w 8"/>
                <a:gd name="T3" fmla="*/ 1 h 5"/>
                <a:gd name="T4" fmla="*/ 2 w 8"/>
                <a:gd name="T5" fmla="*/ 3 h 5"/>
                <a:gd name="T6" fmla="*/ 0 w 8"/>
                <a:gd name="T7" fmla="*/ 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5">
                  <a:moveTo>
                    <a:pt x="8" y="0"/>
                  </a:moveTo>
                  <a:lnTo>
                    <a:pt x="5" y="1"/>
                  </a:lnTo>
                  <a:lnTo>
                    <a:pt x="2" y="3"/>
                  </a:lnTo>
                  <a:lnTo>
                    <a:pt x="0" y="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47" name="Freeform 1950"/>
            <p:cNvSpPr>
              <a:spLocks/>
            </p:cNvSpPr>
            <p:nvPr/>
          </p:nvSpPr>
          <p:spPr bwMode="auto">
            <a:xfrm>
              <a:off x="261" y="14"/>
              <a:ext cx="20" cy="17"/>
            </a:xfrm>
            <a:custGeom>
              <a:avLst/>
              <a:gdLst>
                <a:gd name="T0" fmla="*/ 0 w 20"/>
                <a:gd name="T1" fmla="*/ 0 h 17"/>
                <a:gd name="T2" fmla="*/ 10 w 20"/>
                <a:gd name="T3" fmla="*/ 9 h 17"/>
                <a:gd name="T4" fmla="*/ 20 w 20"/>
                <a:gd name="T5" fmla="*/ 17 h 17"/>
                <a:gd name="T6" fmla="*/ 0 60000 65536"/>
                <a:gd name="T7" fmla="*/ 0 60000 65536"/>
                <a:gd name="T8" fmla="*/ 0 60000 65536"/>
              </a:gdLst>
              <a:ahLst/>
              <a:cxnLst>
                <a:cxn ang="T6">
                  <a:pos x="T0" y="T1"/>
                </a:cxn>
                <a:cxn ang="T7">
                  <a:pos x="T2" y="T3"/>
                </a:cxn>
                <a:cxn ang="T8">
                  <a:pos x="T4" y="T5"/>
                </a:cxn>
              </a:cxnLst>
              <a:rect l="0" t="0" r="r" b="b"/>
              <a:pathLst>
                <a:path w="20" h="17">
                  <a:moveTo>
                    <a:pt x="0" y="0"/>
                  </a:moveTo>
                  <a:lnTo>
                    <a:pt x="10" y="9"/>
                  </a:lnTo>
                  <a:lnTo>
                    <a:pt x="20" y="1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48" name="Line 1951"/>
            <p:cNvSpPr>
              <a:spLocks noChangeShapeType="1"/>
            </p:cNvSpPr>
            <p:nvPr/>
          </p:nvSpPr>
          <p:spPr bwMode="auto">
            <a:xfrm>
              <a:off x="258" y="10"/>
              <a:ext cx="3"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49" name="Freeform 1952"/>
            <p:cNvSpPr>
              <a:spLocks/>
            </p:cNvSpPr>
            <p:nvPr/>
          </p:nvSpPr>
          <p:spPr bwMode="auto">
            <a:xfrm>
              <a:off x="281" y="31"/>
              <a:ext cx="8" cy="2"/>
            </a:xfrm>
            <a:custGeom>
              <a:avLst/>
              <a:gdLst>
                <a:gd name="T0" fmla="*/ 0 w 8"/>
                <a:gd name="T1" fmla="*/ 0 h 2"/>
                <a:gd name="T2" fmla="*/ 4 w 8"/>
                <a:gd name="T3" fmla="*/ 1 h 2"/>
                <a:gd name="T4" fmla="*/ 8 w 8"/>
                <a:gd name="T5" fmla="*/ 2 h 2"/>
                <a:gd name="T6" fmla="*/ 0 60000 65536"/>
                <a:gd name="T7" fmla="*/ 0 60000 65536"/>
                <a:gd name="T8" fmla="*/ 0 60000 65536"/>
              </a:gdLst>
              <a:ahLst/>
              <a:cxnLst>
                <a:cxn ang="T6">
                  <a:pos x="T0" y="T1"/>
                </a:cxn>
                <a:cxn ang="T7">
                  <a:pos x="T2" y="T3"/>
                </a:cxn>
                <a:cxn ang="T8">
                  <a:pos x="T4" y="T5"/>
                </a:cxn>
              </a:cxnLst>
              <a:rect l="0" t="0" r="r" b="b"/>
              <a:pathLst>
                <a:path w="8" h="2">
                  <a:moveTo>
                    <a:pt x="0" y="0"/>
                  </a:moveTo>
                  <a:lnTo>
                    <a:pt x="4" y="1"/>
                  </a:lnTo>
                  <a:lnTo>
                    <a:pt x="8"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50" name="Freeform 1953"/>
            <p:cNvSpPr>
              <a:spLocks/>
            </p:cNvSpPr>
            <p:nvPr/>
          </p:nvSpPr>
          <p:spPr bwMode="auto">
            <a:xfrm>
              <a:off x="256" y="8"/>
              <a:ext cx="1" cy="3"/>
            </a:xfrm>
            <a:custGeom>
              <a:avLst/>
              <a:gdLst>
                <a:gd name="T0" fmla="*/ 0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51" name="Freeform 1954"/>
            <p:cNvSpPr>
              <a:spLocks/>
            </p:cNvSpPr>
            <p:nvPr/>
          </p:nvSpPr>
          <p:spPr bwMode="auto">
            <a:xfrm>
              <a:off x="256" y="11"/>
              <a:ext cx="25" cy="21"/>
            </a:xfrm>
            <a:custGeom>
              <a:avLst/>
              <a:gdLst>
                <a:gd name="T0" fmla="*/ 0 w 25"/>
                <a:gd name="T1" fmla="*/ 0 h 21"/>
                <a:gd name="T2" fmla="*/ 12 w 25"/>
                <a:gd name="T3" fmla="*/ 11 h 21"/>
                <a:gd name="T4" fmla="*/ 25 w 25"/>
                <a:gd name="T5" fmla="*/ 21 h 21"/>
                <a:gd name="T6" fmla="*/ 0 60000 65536"/>
                <a:gd name="T7" fmla="*/ 0 60000 65536"/>
                <a:gd name="T8" fmla="*/ 0 60000 65536"/>
              </a:gdLst>
              <a:ahLst/>
              <a:cxnLst>
                <a:cxn ang="T6">
                  <a:pos x="T0" y="T1"/>
                </a:cxn>
                <a:cxn ang="T7">
                  <a:pos x="T2" y="T3"/>
                </a:cxn>
                <a:cxn ang="T8">
                  <a:pos x="T4" y="T5"/>
                </a:cxn>
              </a:cxnLst>
              <a:rect l="0" t="0" r="r" b="b"/>
              <a:pathLst>
                <a:path w="25" h="21">
                  <a:moveTo>
                    <a:pt x="0" y="0"/>
                  </a:moveTo>
                  <a:lnTo>
                    <a:pt x="12" y="11"/>
                  </a:lnTo>
                  <a:lnTo>
                    <a:pt x="25" y="2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52" name="Line 1955"/>
            <p:cNvSpPr>
              <a:spLocks noChangeShapeType="1"/>
            </p:cNvSpPr>
            <p:nvPr/>
          </p:nvSpPr>
          <p:spPr bwMode="auto">
            <a:xfrm>
              <a:off x="281" y="32"/>
              <a:ext cx="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53" name="Line 1956"/>
            <p:cNvSpPr>
              <a:spLocks noChangeShapeType="1"/>
            </p:cNvSpPr>
            <p:nvPr/>
          </p:nvSpPr>
          <p:spPr bwMode="auto">
            <a:xfrm flipH="1" flipV="1">
              <a:off x="299" y="3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54" name="Line 1957"/>
            <p:cNvSpPr>
              <a:spLocks noChangeShapeType="1"/>
            </p:cNvSpPr>
            <p:nvPr/>
          </p:nvSpPr>
          <p:spPr bwMode="auto">
            <a:xfrm>
              <a:off x="299" y="33"/>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55" name="Line 1958"/>
            <p:cNvSpPr>
              <a:spLocks noChangeShapeType="1"/>
            </p:cNvSpPr>
            <p:nvPr/>
          </p:nvSpPr>
          <p:spPr bwMode="auto">
            <a:xfrm flipH="1">
              <a:off x="289" y="32"/>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56" name="Line 1959"/>
            <p:cNvSpPr>
              <a:spLocks noChangeShapeType="1"/>
            </p:cNvSpPr>
            <p:nvPr/>
          </p:nvSpPr>
          <p:spPr bwMode="auto">
            <a:xfrm flipV="1">
              <a:off x="289" y="3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57" name="Freeform 1960"/>
            <p:cNvSpPr>
              <a:spLocks/>
            </p:cNvSpPr>
            <p:nvPr/>
          </p:nvSpPr>
          <p:spPr bwMode="auto">
            <a:xfrm>
              <a:off x="259" y="6"/>
              <a:ext cx="37" cy="26"/>
            </a:xfrm>
            <a:custGeom>
              <a:avLst/>
              <a:gdLst>
                <a:gd name="T0" fmla="*/ 37 w 37"/>
                <a:gd name="T1" fmla="*/ 26 h 26"/>
                <a:gd name="T2" fmla="*/ 19 w 37"/>
                <a:gd name="T3" fmla="*/ 13 h 26"/>
                <a:gd name="T4" fmla="*/ 0 w 37"/>
                <a:gd name="T5" fmla="*/ 0 h 26"/>
                <a:gd name="T6" fmla="*/ 0 60000 65536"/>
                <a:gd name="T7" fmla="*/ 0 60000 65536"/>
                <a:gd name="T8" fmla="*/ 0 60000 65536"/>
              </a:gdLst>
              <a:ahLst/>
              <a:cxnLst>
                <a:cxn ang="T6">
                  <a:pos x="T0" y="T1"/>
                </a:cxn>
                <a:cxn ang="T7">
                  <a:pos x="T2" y="T3"/>
                </a:cxn>
                <a:cxn ang="T8">
                  <a:pos x="T4" y="T5"/>
                </a:cxn>
              </a:cxnLst>
              <a:rect l="0" t="0" r="r" b="b"/>
              <a:pathLst>
                <a:path w="37" h="26">
                  <a:moveTo>
                    <a:pt x="37" y="26"/>
                  </a:moveTo>
                  <a:lnTo>
                    <a:pt x="19" y="13"/>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58" name="Freeform 1961"/>
            <p:cNvSpPr>
              <a:spLocks/>
            </p:cNvSpPr>
            <p:nvPr/>
          </p:nvSpPr>
          <p:spPr bwMode="auto">
            <a:xfrm>
              <a:off x="257" y="7"/>
              <a:ext cx="1" cy="3"/>
            </a:xfrm>
            <a:custGeom>
              <a:avLst/>
              <a:gdLst>
                <a:gd name="T0" fmla="*/ 1 w 1"/>
                <a:gd name="T1" fmla="*/ 0 h 3"/>
                <a:gd name="T2" fmla="*/ 0 w 1"/>
                <a:gd name="T3" fmla="*/ 2 h 3"/>
                <a:gd name="T4" fmla="*/ 1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1" y="0"/>
                  </a:moveTo>
                  <a:lnTo>
                    <a:pt x="0" y="2"/>
                  </a:lnTo>
                  <a:lnTo>
                    <a:pt x="1"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59" name="Line 1962"/>
            <p:cNvSpPr>
              <a:spLocks noChangeShapeType="1"/>
            </p:cNvSpPr>
            <p:nvPr/>
          </p:nvSpPr>
          <p:spPr bwMode="auto">
            <a:xfrm flipV="1">
              <a:off x="285" y="66"/>
              <a:ext cx="5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60" name="Line 1963"/>
            <p:cNvSpPr>
              <a:spLocks noChangeShapeType="1"/>
            </p:cNvSpPr>
            <p:nvPr/>
          </p:nvSpPr>
          <p:spPr bwMode="auto">
            <a:xfrm flipH="1" flipV="1">
              <a:off x="135" y="4"/>
              <a:ext cx="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61" name="Line 1964"/>
            <p:cNvSpPr>
              <a:spLocks noChangeShapeType="1"/>
            </p:cNvSpPr>
            <p:nvPr/>
          </p:nvSpPr>
          <p:spPr bwMode="auto">
            <a:xfrm flipH="1" flipV="1">
              <a:off x="135" y="5"/>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62" name="Freeform 1965"/>
            <p:cNvSpPr>
              <a:spLocks/>
            </p:cNvSpPr>
            <p:nvPr/>
          </p:nvSpPr>
          <p:spPr bwMode="auto">
            <a:xfrm>
              <a:off x="135" y="4"/>
              <a:ext cx="1" cy="2"/>
            </a:xfrm>
            <a:custGeom>
              <a:avLst/>
              <a:gdLst>
                <a:gd name="T0" fmla="*/ 0 w 1"/>
                <a:gd name="T1" fmla="*/ 0 h 2"/>
                <a:gd name="T2" fmla="*/ 0 w 1"/>
                <a:gd name="T3" fmla="*/ 0 h 2"/>
                <a:gd name="T4" fmla="*/ 0 w 1"/>
                <a:gd name="T5" fmla="*/ 1 h 2"/>
                <a:gd name="T6" fmla="*/ 0 w 1"/>
                <a:gd name="T7" fmla="*/ 1 h 2"/>
                <a:gd name="T8" fmla="*/ 0 w 1"/>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0"/>
                  </a:moveTo>
                  <a:lnTo>
                    <a:pt x="0" y="0"/>
                  </a:lnTo>
                  <a:lnTo>
                    <a:pt x="0" y="1"/>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63" name="Line 1966"/>
            <p:cNvSpPr>
              <a:spLocks noChangeShapeType="1"/>
            </p:cNvSpPr>
            <p:nvPr/>
          </p:nvSpPr>
          <p:spPr bwMode="auto">
            <a:xfrm flipV="1">
              <a:off x="128" y="29"/>
              <a:ext cx="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64" name="Line 1967"/>
            <p:cNvSpPr>
              <a:spLocks noChangeShapeType="1"/>
            </p:cNvSpPr>
            <p:nvPr/>
          </p:nvSpPr>
          <p:spPr bwMode="auto">
            <a:xfrm>
              <a:off x="128" y="36"/>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65" name="Line 1968"/>
            <p:cNvSpPr>
              <a:spLocks noChangeShapeType="1"/>
            </p:cNvSpPr>
            <p:nvPr/>
          </p:nvSpPr>
          <p:spPr bwMode="auto">
            <a:xfrm flipV="1">
              <a:off x="121" y="36"/>
              <a:ext cx="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66" name="Line 1969"/>
            <p:cNvSpPr>
              <a:spLocks noChangeShapeType="1"/>
            </p:cNvSpPr>
            <p:nvPr/>
          </p:nvSpPr>
          <p:spPr bwMode="auto">
            <a:xfrm flipV="1">
              <a:off x="120" y="31"/>
              <a:ext cx="4"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67" name="Line 1970"/>
            <p:cNvSpPr>
              <a:spLocks noChangeShapeType="1"/>
            </p:cNvSpPr>
            <p:nvPr/>
          </p:nvSpPr>
          <p:spPr bwMode="auto">
            <a:xfrm>
              <a:off x="121" y="3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68" name="Freeform 1971"/>
            <p:cNvSpPr>
              <a:spLocks/>
            </p:cNvSpPr>
            <p:nvPr/>
          </p:nvSpPr>
          <p:spPr bwMode="auto">
            <a:xfrm>
              <a:off x="163" y="49"/>
              <a:ext cx="8" cy="1"/>
            </a:xfrm>
            <a:custGeom>
              <a:avLst/>
              <a:gdLst>
                <a:gd name="T0" fmla="*/ 0 w 8"/>
                <a:gd name="T1" fmla="*/ 0 h 1"/>
                <a:gd name="T2" fmla="*/ 3 w 8"/>
                <a:gd name="T3" fmla="*/ 1 h 1"/>
                <a:gd name="T4" fmla="*/ 5 w 8"/>
                <a:gd name="T5" fmla="*/ 1 h 1"/>
                <a:gd name="T6" fmla="*/ 8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3" y="1"/>
                  </a:lnTo>
                  <a:lnTo>
                    <a:pt x="5" y="1"/>
                  </a:lnTo>
                  <a:lnTo>
                    <a:pt x="8"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69" name="Freeform 1972"/>
            <p:cNvSpPr>
              <a:spLocks/>
            </p:cNvSpPr>
            <p:nvPr/>
          </p:nvSpPr>
          <p:spPr bwMode="auto">
            <a:xfrm>
              <a:off x="164" y="45"/>
              <a:ext cx="7" cy="2"/>
            </a:xfrm>
            <a:custGeom>
              <a:avLst/>
              <a:gdLst>
                <a:gd name="T0" fmla="*/ 7 w 7"/>
                <a:gd name="T1" fmla="*/ 1 h 2"/>
                <a:gd name="T2" fmla="*/ 5 w 7"/>
                <a:gd name="T3" fmla="*/ 0 h 2"/>
                <a:gd name="T4" fmla="*/ 2 w 7"/>
                <a:gd name="T5" fmla="*/ 0 h 2"/>
                <a:gd name="T6" fmla="*/ 0 w 7"/>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
                  <a:moveTo>
                    <a:pt x="7" y="1"/>
                  </a:moveTo>
                  <a:lnTo>
                    <a:pt x="5" y="0"/>
                  </a:lnTo>
                  <a:lnTo>
                    <a:pt x="2"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70" name="Freeform 1973"/>
            <p:cNvSpPr>
              <a:spLocks/>
            </p:cNvSpPr>
            <p:nvPr/>
          </p:nvSpPr>
          <p:spPr bwMode="auto">
            <a:xfrm>
              <a:off x="238" y="45"/>
              <a:ext cx="11" cy="2"/>
            </a:xfrm>
            <a:custGeom>
              <a:avLst/>
              <a:gdLst>
                <a:gd name="T0" fmla="*/ 0 w 11"/>
                <a:gd name="T1" fmla="*/ 1 h 2"/>
                <a:gd name="T2" fmla="*/ 0 w 11"/>
                <a:gd name="T3" fmla="*/ 2 h 2"/>
                <a:gd name="T4" fmla="*/ 11 w 11"/>
                <a:gd name="T5" fmla="*/ 2 h 2"/>
                <a:gd name="T6" fmla="*/ 11 w 11"/>
                <a:gd name="T7" fmla="*/ 0 h 2"/>
                <a:gd name="T8" fmla="*/ 0 w 11"/>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
                  <a:moveTo>
                    <a:pt x="0" y="1"/>
                  </a:moveTo>
                  <a:lnTo>
                    <a:pt x="0" y="2"/>
                  </a:lnTo>
                  <a:lnTo>
                    <a:pt x="11" y="2"/>
                  </a:lnTo>
                  <a:lnTo>
                    <a:pt x="11" y="0"/>
                  </a:lnTo>
                  <a:lnTo>
                    <a:pt x="0" y="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71" name="Line 1974"/>
            <p:cNvSpPr>
              <a:spLocks noChangeShapeType="1"/>
            </p:cNvSpPr>
            <p:nvPr/>
          </p:nvSpPr>
          <p:spPr bwMode="auto">
            <a:xfrm flipV="1">
              <a:off x="227" y="84"/>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72" name="Freeform 1975"/>
            <p:cNvSpPr>
              <a:spLocks/>
            </p:cNvSpPr>
            <p:nvPr/>
          </p:nvSpPr>
          <p:spPr bwMode="auto">
            <a:xfrm>
              <a:off x="226" y="84"/>
              <a:ext cx="5" cy="2"/>
            </a:xfrm>
            <a:custGeom>
              <a:avLst/>
              <a:gdLst>
                <a:gd name="T0" fmla="*/ 5 w 5"/>
                <a:gd name="T1" fmla="*/ 0 h 2"/>
                <a:gd name="T2" fmla="*/ 4 w 5"/>
                <a:gd name="T3" fmla="*/ 2 h 2"/>
                <a:gd name="T4" fmla="*/ 0 w 5"/>
                <a:gd name="T5" fmla="*/ 2 h 2"/>
                <a:gd name="T6" fmla="*/ 0 60000 65536"/>
                <a:gd name="T7" fmla="*/ 0 60000 65536"/>
                <a:gd name="T8" fmla="*/ 0 60000 65536"/>
              </a:gdLst>
              <a:ahLst/>
              <a:cxnLst>
                <a:cxn ang="T6">
                  <a:pos x="T0" y="T1"/>
                </a:cxn>
                <a:cxn ang="T7">
                  <a:pos x="T2" y="T3"/>
                </a:cxn>
                <a:cxn ang="T8">
                  <a:pos x="T4" y="T5"/>
                </a:cxn>
              </a:cxnLst>
              <a:rect l="0" t="0" r="r" b="b"/>
              <a:pathLst>
                <a:path w="5" h="2">
                  <a:moveTo>
                    <a:pt x="5" y="0"/>
                  </a:moveTo>
                  <a:lnTo>
                    <a:pt x="4" y="2"/>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73" name="Line 1976"/>
            <p:cNvSpPr>
              <a:spLocks noChangeShapeType="1"/>
            </p:cNvSpPr>
            <p:nvPr/>
          </p:nvSpPr>
          <p:spPr bwMode="auto">
            <a:xfrm flipV="1">
              <a:off x="226" y="8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74" name="Rectangle 1977"/>
            <p:cNvSpPr>
              <a:spLocks noChangeArrowheads="1"/>
            </p:cNvSpPr>
            <p:nvPr/>
          </p:nvSpPr>
          <p:spPr bwMode="auto">
            <a:xfrm>
              <a:off x="161" y="47"/>
              <a:ext cx="13" cy="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chemeClr val="tx2"/>
                </a:solidFill>
                <a:latin typeface="Arial" panose="020B0604020202020204" pitchFamily="34" charset="0"/>
              </a:endParaRPr>
            </a:p>
          </p:txBody>
        </p:sp>
        <p:sp>
          <p:nvSpPr>
            <p:cNvPr id="31075" name="Freeform 1978"/>
            <p:cNvSpPr>
              <a:spLocks/>
            </p:cNvSpPr>
            <p:nvPr/>
          </p:nvSpPr>
          <p:spPr bwMode="auto">
            <a:xfrm>
              <a:off x="103" y="84"/>
              <a:ext cx="4" cy="2"/>
            </a:xfrm>
            <a:custGeom>
              <a:avLst/>
              <a:gdLst>
                <a:gd name="T0" fmla="*/ 0 w 4"/>
                <a:gd name="T1" fmla="*/ 0 h 2"/>
                <a:gd name="T2" fmla="*/ 0 w 4"/>
                <a:gd name="T3" fmla="*/ 2 h 2"/>
                <a:gd name="T4" fmla="*/ 4 w 4"/>
                <a:gd name="T5" fmla="*/ 2 h 2"/>
                <a:gd name="T6" fmla="*/ 0 60000 65536"/>
                <a:gd name="T7" fmla="*/ 0 60000 65536"/>
                <a:gd name="T8" fmla="*/ 0 60000 65536"/>
              </a:gdLst>
              <a:ahLst/>
              <a:cxnLst>
                <a:cxn ang="T6">
                  <a:pos x="T0" y="T1"/>
                </a:cxn>
                <a:cxn ang="T7">
                  <a:pos x="T2" y="T3"/>
                </a:cxn>
                <a:cxn ang="T8">
                  <a:pos x="T4" y="T5"/>
                </a:cxn>
              </a:cxnLst>
              <a:rect l="0" t="0" r="r" b="b"/>
              <a:pathLst>
                <a:path w="4" h="2">
                  <a:moveTo>
                    <a:pt x="0" y="0"/>
                  </a:moveTo>
                  <a:lnTo>
                    <a:pt x="0" y="2"/>
                  </a:lnTo>
                  <a:lnTo>
                    <a:pt x="4"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76" name="Freeform 1979"/>
            <p:cNvSpPr>
              <a:spLocks/>
            </p:cNvSpPr>
            <p:nvPr/>
          </p:nvSpPr>
          <p:spPr bwMode="auto">
            <a:xfrm>
              <a:off x="103" y="84"/>
              <a:ext cx="4" cy="2"/>
            </a:xfrm>
            <a:custGeom>
              <a:avLst/>
              <a:gdLst>
                <a:gd name="T0" fmla="*/ 4 w 4"/>
                <a:gd name="T1" fmla="*/ 2 h 2"/>
                <a:gd name="T2" fmla="*/ 4 w 4"/>
                <a:gd name="T3" fmla="*/ 0 h 2"/>
                <a:gd name="T4" fmla="*/ 0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4"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77" name="Freeform 1980"/>
            <p:cNvSpPr>
              <a:spLocks/>
            </p:cNvSpPr>
            <p:nvPr/>
          </p:nvSpPr>
          <p:spPr bwMode="auto">
            <a:xfrm>
              <a:off x="125" y="28"/>
              <a:ext cx="7" cy="10"/>
            </a:xfrm>
            <a:custGeom>
              <a:avLst/>
              <a:gdLst>
                <a:gd name="T0" fmla="*/ 0 w 7"/>
                <a:gd name="T1" fmla="*/ 8 h 10"/>
                <a:gd name="T2" fmla="*/ 0 w 7"/>
                <a:gd name="T3" fmla="*/ 3 h 10"/>
                <a:gd name="T4" fmla="*/ 2 w 7"/>
                <a:gd name="T5" fmla="*/ 1 h 10"/>
                <a:gd name="T6" fmla="*/ 2 w 7"/>
                <a:gd name="T7" fmla="*/ 0 h 10"/>
                <a:gd name="T8" fmla="*/ 3 w 7"/>
                <a:gd name="T9" fmla="*/ 0 h 10"/>
                <a:gd name="T10" fmla="*/ 7 w 7"/>
                <a:gd name="T11" fmla="*/ 1 h 10"/>
                <a:gd name="T12" fmla="*/ 7 w 7"/>
                <a:gd name="T13" fmla="*/ 8 h 10"/>
                <a:gd name="T14" fmla="*/ 7 w 7"/>
                <a:gd name="T15" fmla="*/ 8 h 10"/>
                <a:gd name="T16" fmla="*/ 6 w 7"/>
                <a:gd name="T17" fmla="*/ 9 h 10"/>
                <a:gd name="T18" fmla="*/ 3 w 7"/>
                <a:gd name="T19" fmla="*/ 10 h 10"/>
                <a:gd name="T20" fmla="*/ 0 w 7"/>
                <a:gd name="T21" fmla="*/ 8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 h="10">
                  <a:moveTo>
                    <a:pt x="0" y="8"/>
                  </a:moveTo>
                  <a:lnTo>
                    <a:pt x="0" y="3"/>
                  </a:lnTo>
                  <a:lnTo>
                    <a:pt x="2" y="1"/>
                  </a:lnTo>
                  <a:lnTo>
                    <a:pt x="2" y="0"/>
                  </a:lnTo>
                  <a:lnTo>
                    <a:pt x="3" y="0"/>
                  </a:lnTo>
                  <a:lnTo>
                    <a:pt x="7" y="1"/>
                  </a:lnTo>
                  <a:lnTo>
                    <a:pt x="7" y="8"/>
                  </a:lnTo>
                  <a:lnTo>
                    <a:pt x="6" y="9"/>
                  </a:lnTo>
                  <a:lnTo>
                    <a:pt x="3" y="10"/>
                  </a:lnTo>
                  <a:lnTo>
                    <a:pt x="0" y="8"/>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78" name="Freeform 1981"/>
            <p:cNvSpPr>
              <a:spLocks/>
            </p:cNvSpPr>
            <p:nvPr/>
          </p:nvSpPr>
          <p:spPr bwMode="auto">
            <a:xfrm>
              <a:off x="128" y="29"/>
              <a:ext cx="2" cy="8"/>
            </a:xfrm>
            <a:custGeom>
              <a:avLst/>
              <a:gdLst>
                <a:gd name="T0" fmla="*/ 0 w 2"/>
                <a:gd name="T1" fmla="*/ 8 h 8"/>
                <a:gd name="T2" fmla="*/ 2 w 2"/>
                <a:gd name="T3" fmla="*/ 7 h 8"/>
                <a:gd name="T4" fmla="*/ 2 w 2"/>
                <a:gd name="T5" fmla="*/ 1 h 8"/>
                <a:gd name="T6" fmla="*/ 0 w 2"/>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8">
                  <a:moveTo>
                    <a:pt x="0" y="8"/>
                  </a:moveTo>
                  <a:lnTo>
                    <a:pt x="2" y="7"/>
                  </a:lnTo>
                  <a:lnTo>
                    <a:pt x="2"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79" name="Freeform 1982"/>
            <p:cNvSpPr>
              <a:spLocks/>
            </p:cNvSpPr>
            <p:nvPr/>
          </p:nvSpPr>
          <p:spPr bwMode="auto">
            <a:xfrm>
              <a:off x="125" y="31"/>
              <a:ext cx="3" cy="5"/>
            </a:xfrm>
            <a:custGeom>
              <a:avLst/>
              <a:gdLst>
                <a:gd name="T0" fmla="*/ 0 w 3"/>
                <a:gd name="T1" fmla="*/ 5 h 5"/>
                <a:gd name="T2" fmla="*/ 3 w 3"/>
                <a:gd name="T3" fmla="*/ 4 h 5"/>
                <a:gd name="T4" fmla="*/ 3 w 3"/>
                <a:gd name="T5" fmla="*/ 0 h 5"/>
                <a:gd name="T6" fmla="*/ 0 w 3"/>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5">
                  <a:moveTo>
                    <a:pt x="0" y="5"/>
                  </a:moveTo>
                  <a:lnTo>
                    <a:pt x="3" y="4"/>
                  </a:lnTo>
                  <a:lnTo>
                    <a:pt x="3"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80" name="Freeform 1983"/>
            <p:cNvSpPr>
              <a:spLocks/>
            </p:cNvSpPr>
            <p:nvPr/>
          </p:nvSpPr>
          <p:spPr bwMode="auto">
            <a:xfrm>
              <a:off x="9" y="38"/>
              <a:ext cx="1" cy="6"/>
            </a:xfrm>
            <a:custGeom>
              <a:avLst/>
              <a:gdLst>
                <a:gd name="T0" fmla="*/ 0 w 1"/>
                <a:gd name="T1" fmla="*/ 6 h 6"/>
                <a:gd name="T2" fmla="*/ 0 w 1"/>
                <a:gd name="T3" fmla="*/ 5 h 6"/>
                <a:gd name="T4" fmla="*/ 0 w 1"/>
                <a:gd name="T5" fmla="*/ 4 h 6"/>
                <a:gd name="T6" fmla="*/ 0 w 1"/>
                <a:gd name="T7" fmla="*/ 4 h 6"/>
                <a:gd name="T8" fmla="*/ 0 w 1"/>
                <a:gd name="T9" fmla="*/ 3 h 6"/>
                <a:gd name="T10" fmla="*/ 0 w 1"/>
                <a:gd name="T11" fmla="*/ 2 h 6"/>
                <a:gd name="T12" fmla="*/ 0 w 1"/>
                <a:gd name="T13" fmla="*/ 1 h 6"/>
                <a:gd name="T14" fmla="*/ 0 w 1"/>
                <a:gd name="T15" fmla="*/ 0 h 6"/>
                <a:gd name="T16" fmla="*/ 1 w 1"/>
                <a:gd name="T17" fmla="*/ 1 h 6"/>
                <a:gd name="T18" fmla="*/ 0 w 1"/>
                <a:gd name="T19" fmla="*/ 4 h 6"/>
                <a:gd name="T20" fmla="*/ 0 w 1"/>
                <a:gd name="T21" fmla="*/ 3 h 6"/>
                <a:gd name="T22" fmla="*/ 0 w 1"/>
                <a:gd name="T23" fmla="*/ 5 h 6"/>
                <a:gd name="T24" fmla="*/ 0 w 1"/>
                <a:gd name="T25" fmla="*/ 6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 h="6">
                  <a:moveTo>
                    <a:pt x="0" y="6"/>
                  </a:moveTo>
                  <a:lnTo>
                    <a:pt x="0" y="5"/>
                  </a:lnTo>
                  <a:lnTo>
                    <a:pt x="0" y="4"/>
                  </a:lnTo>
                  <a:lnTo>
                    <a:pt x="0" y="3"/>
                  </a:lnTo>
                  <a:lnTo>
                    <a:pt x="0" y="2"/>
                  </a:lnTo>
                  <a:lnTo>
                    <a:pt x="0" y="1"/>
                  </a:lnTo>
                  <a:lnTo>
                    <a:pt x="0" y="0"/>
                  </a:lnTo>
                  <a:lnTo>
                    <a:pt x="1" y="1"/>
                  </a:lnTo>
                  <a:lnTo>
                    <a:pt x="0" y="4"/>
                  </a:lnTo>
                  <a:lnTo>
                    <a:pt x="0" y="3"/>
                  </a:lnTo>
                  <a:lnTo>
                    <a:pt x="0" y="5"/>
                  </a:lnTo>
                  <a:lnTo>
                    <a:pt x="0" y="6"/>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29701" name="グループ化 561"/>
          <p:cNvGrpSpPr>
            <a:grpSpLocks/>
          </p:cNvGrpSpPr>
          <p:nvPr/>
        </p:nvGrpSpPr>
        <p:grpSpPr bwMode="auto">
          <a:xfrm>
            <a:off x="1000125" y="1057275"/>
            <a:ext cx="0" cy="0"/>
            <a:chOff x="0" y="0"/>
            <a:chExt cx="345" cy="104"/>
          </a:xfrm>
        </p:grpSpPr>
        <p:sp>
          <p:nvSpPr>
            <p:cNvPr id="30533" name="Freeform 1710"/>
            <p:cNvSpPr>
              <a:spLocks/>
            </p:cNvSpPr>
            <p:nvPr/>
          </p:nvSpPr>
          <p:spPr bwMode="auto">
            <a:xfrm>
              <a:off x="0" y="70"/>
              <a:ext cx="80" cy="33"/>
            </a:xfrm>
            <a:custGeom>
              <a:avLst/>
              <a:gdLst>
                <a:gd name="T0" fmla="*/ 80 w 80"/>
                <a:gd name="T1" fmla="*/ 20 h 33"/>
                <a:gd name="T2" fmla="*/ 76 w 80"/>
                <a:gd name="T3" fmla="*/ 28 h 33"/>
                <a:gd name="T4" fmla="*/ 69 w 80"/>
                <a:gd name="T5" fmla="*/ 33 h 33"/>
                <a:gd name="T6" fmla="*/ 49 w 80"/>
                <a:gd name="T7" fmla="*/ 33 h 33"/>
                <a:gd name="T8" fmla="*/ 41 w 80"/>
                <a:gd name="T9" fmla="*/ 26 h 33"/>
                <a:gd name="T10" fmla="*/ 37 w 80"/>
                <a:gd name="T11" fmla="*/ 16 h 33"/>
                <a:gd name="T12" fmla="*/ 10 w 80"/>
                <a:gd name="T13" fmla="*/ 16 h 33"/>
                <a:gd name="T14" fmla="*/ 8 w 80"/>
                <a:gd name="T15" fmla="*/ 12 h 33"/>
                <a:gd name="T16" fmla="*/ 7 w 80"/>
                <a:gd name="T17" fmla="*/ 12 h 33"/>
                <a:gd name="T18" fmla="*/ 7 w 80"/>
                <a:gd name="T19" fmla="*/ 11 h 33"/>
                <a:gd name="T20" fmla="*/ 5 w 80"/>
                <a:gd name="T21" fmla="*/ 11 h 33"/>
                <a:gd name="T22" fmla="*/ 4 w 80"/>
                <a:gd name="T23" fmla="*/ 10 h 33"/>
                <a:gd name="T24" fmla="*/ 2 w 80"/>
                <a:gd name="T25" fmla="*/ 10 h 33"/>
                <a:gd name="T26" fmla="*/ 1 w 80"/>
                <a:gd name="T27" fmla="*/ 3 h 33"/>
                <a:gd name="T28" fmla="*/ 0 w 80"/>
                <a:gd name="T29" fmla="*/ 3 h 33"/>
                <a:gd name="T30" fmla="*/ 0 w 80"/>
                <a:gd name="T31" fmla="*/ 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0" h="33">
                  <a:moveTo>
                    <a:pt x="80" y="20"/>
                  </a:moveTo>
                  <a:lnTo>
                    <a:pt x="76" y="28"/>
                  </a:lnTo>
                  <a:lnTo>
                    <a:pt x="69" y="33"/>
                  </a:lnTo>
                  <a:lnTo>
                    <a:pt x="49" y="33"/>
                  </a:lnTo>
                  <a:lnTo>
                    <a:pt x="41" y="26"/>
                  </a:lnTo>
                  <a:lnTo>
                    <a:pt x="37" y="16"/>
                  </a:lnTo>
                  <a:lnTo>
                    <a:pt x="10" y="16"/>
                  </a:lnTo>
                  <a:lnTo>
                    <a:pt x="8" y="12"/>
                  </a:lnTo>
                  <a:lnTo>
                    <a:pt x="7" y="12"/>
                  </a:lnTo>
                  <a:lnTo>
                    <a:pt x="7" y="11"/>
                  </a:lnTo>
                  <a:lnTo>
                    <a:pt x="5" y="11"/>
                  </a:lnTo>
                  <a:lnTo>
                    <a:pt x="4" y="10"/>
                  </a:lnTo>
                  <a:lnTo>
                    <a:pt x="2" y="10"/>
                  </a:lnTo>
                  <a:lnTo>
                    <a:pt x="1" y="3"/>
                  </a:lnTo>
                  <a:lnTo>
                    <a:pt x="0" y="3"/>
                  </a:lnTo>
                  <a:lnTo>
                    <a:pt x="0" y="0"/>
                  </a:lnTo>
                </a:path>
              </a:pathLst>
            </a:custGeom>
            <a:solidFill>
              <a:srgbClr val="FF0000"/>
            </a:solidFill>
            <a:ln w="0" cap="flat" cmpd="sng">
              <a:solidFill>
                <a:srgbClr val="000000"/>
              </a:solidFill>
              <a:prstDash val="solid"/>
              <a:round/>
              <a:headEnd type="none" w="med" len="med"/>
              <a:tailEnd type="none" w="med" len="med"/>
            </a:ln>
          </p:spPr>
          <p:txBody>
            <a:bodyPr/>
            <a:lstStyle/>
            <a:p>
              <a:endParaRPr lang="ja-JP" altLang="en-US"/>
            </a:p>
          </p:txBody>
        </p:sp>
        <p:sp>
          <p:nvSpPr>
            <p:cNvPr id="30534" name="Freeform 1711"/>
            <p:cNvSpPr>
              <a:spLocks/>
            </p:cNvSpPr>
            <p:nvPr/>
          </p:nvSpPr>
          <p:spPr bwMode="auto">
            <a:xfrm>
              <a:off x="0" y="0"/>
              <a:ext cx="345" cy="103"/>
            </a:xfrm>
            <a:custGeom>
              <a:avLst/>
              <a:gdLst>
                <a:gd name="T0" fmla="*/ 3 w 345"/>
                <a:gd name="T1" fmla="*/ 68 h 103"/>
                <a:gd name="T2" fmla="*/ 3 w 345"/>
                <a:gd name="T3" fmla="*/ 64 h 103"/>
                <a:gd name="T4" fmla="*/ 4 w 345"/>
                <a:gd name="T5" fmla="*/ 53 h 103"/>
                <a:gd name="T6" fmla="*/ 6 w 345"/>
                <a:gd name="T7" fmla="*/ 46 h 103"/>
                <a:gd name="T8" fmla="*/ 11 w 345"/>
                <a:gd name="T9" fmla="*/ 43 h 103"/>
                <a:gd name="T10" fmla="*/ 84 w 345"/>
                <a:gd name="T11" fmla="*/ 38 h 103"/>
                <a:gd name="T12" fmla="*/ 93 w 345"/>
                <a:gd name="T13" fmla="*/ 36 h 103"/>
                <a:gd name="T14" fmla="*/ 99 w 345"/>
                <a:gd name="T15" fmla="*/ 37 h 103"/>
                <a:gd name="T16" fmla="*/ 135 w 345"/>
                <a:gd name="T17" fmla="*/ 5 h 103"/>
                <a:gd name="T18" fmla="*/ 135 w 345"/>
                <a:gd name="T19" fmla="*/ 5 h 103"/>
                <a:gd name="T20" fmla="*/ 135 w 345"/>
                <a:gd name="T21" fmla="*/ 4 h 103"/>
                <a:gd name="T22" fmla="*/ 136 w 345"/>
                <a:gd name="T23" fmla="*/ 5 h 103"/>
                <a:gd name="T24" fmla="*/ 140 w 345"/>
                <a:gd name="T25" fmla="*/ 2 h 103"/>
                <a:gd name="T26" fmla="*/ 148 w 345"/>
                <a:gd name="T27" fmla="*/ 1 h 103"/>
                <a:gd name="T28" fmla="*/ 165 w 345"/>
                <a:gd name="T29" fmla="*/ 0 h 103"/>
                <a:gd name="T30" fmla="*/ 195 w 345"/>
                <a:gd name="T31" fmla="*/ 0 h 103"/>
                <a:gd name="T32" fmla="*/ 248 w 345"/>
                <a:gd name="T33" fmla="*/ 2 h 103"/>
                <a:gd name="T34" fmla="*/ 258 w 345"/>
                <a:gd name="T35" fmla="*/ 5 h 103"/>
                <a:gd name="T36" fmla="*/ 296 w 345"/>
                <a:gd name="T37" fmla="*/ 32 h 103"/>
                <a:gd name="T38" fmla="*/ 300 w 345"/>
                <a:gd name="T39" fmla="*/ 33 h 103"/>
                <a:gd name="T40" fmla="*/ 301 w 345"/>
                <a:gd name="T41" fmla="*/ 34 h 103"/>
                <a:gd name="T42" fmla="*/ 336 w 345"/>
                <a:gd name="T43" fmla="*/ 37 h 103"/>
                <a:gd name="T44" fmla="*/ 338 w 345"/>
                <a:gd name="T45" fmla="*/ 41 h 103"/>
                <a:gd name="T46" fmla="*/ 339 w 345"/>
                <a:gd name="T47" fmla="*/ 48 h 103"/>
                <a:gd name="T48" fmla="*/ 339 w 345"/>
                <a:gd name="T49" fmla="*/ 50 h 103"/>
                <a:gd name="T50" fmla="*/ 338 w 345"/>
                <a:gd name="T51" fmla="*/ 62 h 103"/>
                <a:gd name="T52" fmla="*/ 340 w 345"/>
                <a:gd name="T53" fmla="*/ 66 h 103"/>
                <a:gd name="T54" fmla="*/ 345 w 345"/>
                <a:gd name="T55" fmla="*/ 71 h 103"/>
                <a:gd name="T56" fmla="*/ 338 w 345"/>
                <a:gd name="T57" fmla="*/ 77 h 103"/>
                <a:gd name="T58" fmla="*/ 334 w 345"/>
                <a:gd name="T59" fmla="*/ 81 h 103"/>
                <a:gd name="T60" fmla="*/ 283 w 345"/>
                <a:gd name="T61" fmla="*/ 93 h 103"/>
                <a:gd name="T62" fmla="*/ 274 w 345"/>
                <a:gd name="T63" fmla="*/ 103 h 103"/>
                <a:gd name="T64" fmla="*/ 249 w 345"/>
                <a:gd name="T65" fmla="*/ 99 h 103"/>
                <a:gd name="T66" fmla="*/ 80 w 345"/>
                <a:gd name="T67" fmla="*/ 90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5" h="103">
                  <a:moveTo>
                    <a:pt x="0" y="70"/>
                  </a:moveTo>
                  <a:lnTo>
                    <a:pt x="3" y="68"/>
                  </a:lnTo>
                  <a:lnTo>
                    <a:pt x="4" y="68"/>
                  </a:lnTo>
                  <a:lnTo>
                    <a:pt x="3" y="64"/>
                  </a:lnTo>
                  <a:lnTo>
                    <a:pt x="4" y="59"/>
                  </a:lnTo>
                  <a:lnTo>
                    <a:pt x="4" y="53"/>
                  </a:lnTo>
                  <a:lnTo>
                    <a:pt x="5" y="48"/>
                  </a:lnTo>
                  <a:lnTo>
                    <a:pt x="6" y="46"/>
                  </a:lnTo>
                  <a:lnTo>
                    <a:pt x="8" y="45"/>
                  </a:lnTo>
                  <a:lnTo>
                    <a:pt x="11" y="43"/>
                  </a:lnTo>
                  <a:lnTo>
                    <a:pt x="44" y="40"/>
                  </a:lnTo>
                  <a:lnTo>
                    <a:pt x="84" y="38"/>
                  </a:lnTo>
                  <a:lnTo>
                    <a:pt x="92" y="37"/>
                  </a:lnTo>
                  <a:lnTo>
                    <a:pt x="93" y="36"/>
                  </a:lnTo>
                  <a:lnTo>
                    <a:pt x="94" y="35"/>
                  </a:lnTo>
                  <a:lnTo>
                    <a:pt x="99" y="37"/>
                  </a:lnTo>
                  <a:lnTo>
                    <a:pt x="136" y="6"/>
                  </a:lnTo>
                  <a:lnTo>
                    <a:pt x="135" y="5"/>
                  </a:lnTo>
                  <a:lnTo>
                    <a:pt x="135" y="4"/>
                  </a:lnTo>
                  <a:lnTo>
                    <a:pt x="136" y="5"/>
                  </a:lnTo>
                  <a:lnTo>
                    <a:pt x="138" y="3"/>
                  </a:lnTo>
                  <a:lnTo>
                    <a:pt x="140" y="2"/>
                  </a:lnTo>
                  <a:lnTo>
                    <a:pt x="143" y="2"/>
                  </a:lnTo>
                  <a:lnTo>
                    <a:pt x="148" y="1"/>
                  </a:lnTo>
                  <a:lnTo>
                    <a:pt x="151" y="1"/>
                  </a:lnTo>
                  <a:lnTo>
                    <a:pt x="165" y="0"/>
                  </a:lnTo>
                  <a:lnTo>
                    <a:pt x="181" y="0"/>
                  </a:lnTo>
                  <a:lnTo>
                    <a:pt x="195" y="0"/>
                  </a:lnTo>
                  <a:lnTo>
                    <a:pt x="243" y="2"/>
                  </a:lnTo>
                  <a:lnTo>
                    <a:pt x="248" y="2"/>
                  </a:lnTo>
                  <a:lnTo>
                    <a:pt x="254" y="4"/>
                  </a:lnTo>
                  <a:lnTo>
                    <a:pt x="258" y="5"/>
                  </a:lnTo>
                  <a:lnTo>
                    <a:pt x="259" y="6"/>
                  </a:lnTo>
                  <a:lnTo>
                    <a:pt x="296" y="32"/>
                  </a:lnTo>
                  <a:lnTo>
                    <a:pt x="299" y="32"/>
                  </a:lnTo>
                  <a:lnTo>
                    <a:pt x="300" y="33"/>
                  </a:lnTo>
                  <a:lnTo>
                    <a:pt x="299" y="33"/>
                  </a:lnTo>
                  <a:lnTo>
                    <a:pt x="301" y="34"/>
                  </a:lnTo>
                  <a:lnTo>
                    <a:pt x="334" y="37"/>
                  </a:lnTo>
                  <a:lnTo>
                    <a:pt x="336" y="37"/>
                  </a:lnTo>
                  <a:lnTo>
                    <a:pt x="337" y="39"/>
                  </a:lnTo>
                  <a:lnTo>
                    <a:pt x="338" y="41"/>
                  </a:lnTo>
                  <a:lnTo>
                    <a:pt x="339" y="44"/>
                  </a:lnTo>
                  <a:lnTo>
                    <a:pt x="339" y="48"/>
                  </a:lnTo>
                  <a:lnTo>
                    <a:pt x="339" y="49"/>
                  </a:lnTo>
                  <a:lnTo>
                    <a:pt x="339" y="50"/>
                  </a:lnTo>
                  <a:lnTo>
                    <a:pt x="339" y="53"/>
                  </a:lnTo>
                  <a:lnTo>
                    <a:pt x="338" y="62"/>
                  </a:lnTo>
                  <a:lnTo>
                    <a:pt x="338" y="66"/>
                  </a:lnTo>
                  <a:lnTo>
                    <a:pt x="340" y="66"/>
                  </a:lnTo>
                  <a:lnTo>
                    <a:pt x="345" y="68"/>
                  </a:lnTo>
                  <a:lnTo>
                    <a:pt x="345" y="71"/>
                  </a:lnTo>
                  <a:lnTo>
                    <a:pt x="342" y="76"/>
                  </a:lnTo>
                  <a:lnTo>
                    <a:pt x="338" y="77"/>
                  </a:lnTo>
                  <a:lnTo>
                    <a:pt x="336" y="79"/>
                  </a:lnTo>
                  <a:lnTo>
                    <a:pt x="334" y="81"/>
                  </a:lnTo>
                  <a:lnTo>
                    <a:pt x="286" y="86"/>
                  </a:lnTo>
                  <a:lnTo>
                    <a:pt x="283" y="93"/>
                  </a:lnTo>
                  <a:lnTo>
                    <a:pt x="279" y="99"/>
                  </a:lnTo>
                  <a:lnTo>
                    <a:pt x="274" y="103"/>
                  </a:lnTo>
                  <a:lnTo>
                    <a:pt x="255" y="103"/>
                  </a:lnTo>
                  <a:lnTo>
                    <a:pt x="249" y="99"/>
                  </a:lnTo>
                  <a:lnTo>
                    <a:pt x="243" y="90"/>
                  </a:lnTo>
                  <a:lnTo>
                    <a:pt x="80" y="90"/>
                  </a:lnTo>
                </a:path>
              </a:pathLst>
            </a:custGeom>
            <a:solidFill>
              <a:srgbClr val="FF0000"/>
            </a:solidFill>
            <a:ln w="0" cap="flat" cmpd="sng">
              <a:solidFill>
                <a:srgbClr val="000000"/>
              </a:solidFill>
              <a:prstDash val="solid"/>
              <a:round/>
              <a:headEnd type="none" w="med" len="med"/>
              <a:tailEnd type="none" w="med" len="med"/>
            </a:ln>
          </p:spPr>
          <p:txBody>
            <a:bodyPr/>
            <a:lstStyle/>
            <a:p>
              <a:endParaRPr lang="ja-JP" altLang="en-US"/>
            </a:p>
          </p:txBody>
        </p:sp>
        <p:sp>
          <p:nvSpPr>
            <p:cNvPr id="30535" name="Line 1712"/>
            <p:cNvSpPr>
              <a:spLocks noChangeShapeType="1"/>
            </p:cNvSpPr>
            <p:nvPr/>
          </p:nvSpPr>
          <p:spPr bwMode="auto">
            <a:xfrm>
              <a:off x="49" y="103"/>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36" name="Line 1713"/>
            <p:cNvSpPr>
              <a:spLocks noChangeShapeType="1"/>
            </p:cNvSpPr>
            <p:nvPr/>
          </p:nvSpPr>
          <p:spPr bwMode="auto">
            <a:xfrm>
              <a:off x="255" y="103"/>
              <a:ext cx="1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37" name="Line 1714"/>
            <p:cNvSpPr>
              <a:spLocks noChangeShapeType="1"/>
            </p:cNvSpPr>
            <p:nvPr/>
          </p:nvSpPr>
          <p:spPr bwMode="auto">
            <a:xfrm>
              <a:off x="301" y="34"/>
              <a:ext cx="33"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38" name="Line 1715"/>
            <p:cNvSpPr>
              <a:spLocks noChangeShapeType="1"/>
            </p:cNvSpPr>
            <p:nvPr/>
          </p:nvSpPr>
          <p:spPr bwMode="auto">
            <a:xfrm flipH="1">
              <a:off x="114" y="37"/>
              <a:ext cx="14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39" name="Line 1716"/>
            <p:cNvSpPr>
              <a:spLocks noChangeShapeType="1"/>
            </p:cNvSpPr>
            <p:nvPr/>
          </p:nvSpPr>
          <p:spPr bwMode="auto">
            <a:xfrm flipV="1">
              <a:off x="330" y="49"/>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40" name="Line 1717"/>
            <p:cNvSpPr>
              <a:spLocks noChangeShapeType="1"/>
            </p:cNvSpPr>
            <p:nvPr/>
          </p:nvSpPr>
          <p:spPr bwMode="auto">
            <a:xfrm flipV="1">
              <a:off x="331" y="50"/>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41" name="Line 1718"/>
            <p:cNvSpPr>
              <a:spLocks noChangeShapeType="1"/>
            </p:cNvSpPr>
            <p:nvPr/>
          </p:nvSpPr>
          <p:spPr bwMode="auto">
            <a:xfrm flipH="1">
              <a:off x="32" y="50"/>
              <a:ext cx="298"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42" name="Line 1719"/>
            <p:cNvSpPr>
              <a:spLocks noChangeShapeType="1"/>
            </p:cNvSpPr>
            <p:nvPr/>
          </p:nvSpPr>
          <p:spPr bwMode="auto">
            <a:xfrm flipH="1">
              <a:off x="179" y="42"/>
              <a:ext cx="14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43" name="Line 1720"/>
            <p:cNvSpPr>
              <a:spLocks noChangeShapeType="1"/>
            </p:cNvSpPr>
            <p:nvPr/>
          </p:nvSpPr>
          <p:spPr bwMode="auto">
            <a:xfrm flipH="1">
              <a:off x="28" y="44"/>
              <a:ext cx="15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44" name="Freeform 1721"/>
            <p:cNvSpPr>
              <a:spLocks/>
            </p:cNvSpPr>
            <p:nvPr/>
          </p:nvSpPr>
          <p:spPr bwMode="auto">
            <a:xfrm>
              <a:off x="38" y="56"/>
              <a:ext cx="42" cy="9"/>
            </a:xfrm>
            <a:custGeom>
              <a:avLst/>
              <a:gdLst>
                <a:gd name="T0" fmla="*/ 42 w 42"/>
                <a:gd name="T1" fmla="*/ 9 h 9"/>
                <a:gd name="T2" fmla="*/ 37 w 42"/>
                <a:gd name="T3" fmla="*/ 4 h 9"/>
                <a:gd name="T4" fmla="*/ 31 w 42"/>
                <a:gd name="T5" fmla="*/ 1 h 9"/>
                <a:gd name="T6" fmla="*/ 24 w 42"/>
                <a:gd name="T7" fmla="*/ 0 h 9"/>
                <a:gd name="T8" fmla="*/ 18 w 42"/>
                <a:gd name="T9" fmla="*/ 0 h 9"/>
                <a:gd name="T10" fmla="*/ 11 w 42"/>
                <a:gd name="T11" fmla="*/ 1 h 9"/>
                <a:gd name="T12" fmla="*/ 6 w 42"/>
                <a:gd name="T13" fmla="*/ 4 h 9"/>
                <a:gd name="T14" fmla="*/ 0 w 42"/>
                <a:gd name="T15" fmla="*/ 9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9">
                  <a:moveTo>
                    <a:pt x="42" y="9"/>
                  </a:moveTo>
                  <a:lnTo>
                    <a:pt x="37" y="4"/>
                  </a:lnTo>
                  <a:lnTo>
                    <a:pt x="31" y="1"/>
                  </a:lnTo>
                  <a:lnTo>
                    <a:pt x="24" y="0"/>
                  </a:lnTo>
                  <a:lnTo>
                    <a:pt x="18" y="0"/>
                  </a:lnTo>
                  <a:lnTo>
                    <a:pt x="11" y="1"/>
                  </a:lnTo>
                  <a:lnTo>
                    <a:pt x="6" y="4"/>
                  </a:lnTo>
                  <a:lnTo>
                    <a:pt x="0" y="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45" name="Freeform 1722"/>
            <p:cNvSpPr>
              <a:spLocks/>
            </p:cNvSpPr>
            <p:nvPr/>
          </p:nvSpPr>
          <p:spPr bwMode="auto">
            <a:xfrm>
              <a:off x="37" y="58"/>
              <a:ext cx="44" cy="45"/>
            </a:xfrm>
            <a:custGeom>
              <a:avLst/>
              <a:gdLst>
                <a:gd name="T0" fmla="*/ 32 w 44"/>
                <a:gd name="T1" fmla="*/ 45 h 45"/>
                <a:gd name="T2" fmla="*/ 37 w 44"/>
                <a:gd name="T3" fmla="*/ 42 h 45"/>
                <a:gd name="T4" fmla="*/ 41 w 44"/>
                <a:gd name="T5" fmla="*/ 37 h 45"/>
                <a:gd name="T6" fmla="*/ 43 w 44"/>
                <a:gd name="T7" fmla="*/ 31 h 45"/>
                <a:gd name="T8" fmla="*/ 44 w 44"/>
                <a:gd name="T9" fmla="*/ 25 h 45"/>
                <a:gd name="T10" fmla="*/ 43 w 44"/>
                <a:gd name="T11" fmla="*/ 19 h 45"/>
                <a:gd name="T12" fmla="*/ 41 w 44"/>
                <a:gd name="T13" fmla="*/ 13 h 45"/>
                <a:gd name="T14" fmla="*/ 38 w 44"/>
                <a:gd name="T15" fmla="*/ 8 h 45"/>
                <a:gd name="T16" fmla="*/ 33 w 44"/>
                <a:gd name="T17" fmla="*/ 4 h 45"/>
                <a:gd name="T18" fmla="*/ 28 w 44"/>
                <a:gd name="T19" fmla="*/ 1 h 45"/>
                <a:gd name="T20" fmla="*/ 22 w 44"/>
                <a:gd name="T21" fmla="*/ 0 h 45"/>
                <a:gd name="T22" fmla="*/ 16 w 44"/>
                <a:gd name="T23" fmla="*/ 1 h 45"/>
                <a:gd name="T24" fmla="*/ 11 w 44"/>
                <a:gd name="T25" fmla="*/ 4 h 45"/>
                <a:gd name="T26" fmla="*/ 6 w 44"/>
                <a:gd name="T27" fmla="*/ 8 h 45"/>
                <a:gd name="T28" fmla="*/ 2 w 44"/>
                <a:gd name="T29" fmla="*/ 13 h 45"/>
                <a:gd name="T30" fmla="*/ 0 w 44"/>
                <a:gd name="T31" fmla="*/ 19 h 45"/>
                <a:gd name="T32" fmla="*/ 0 w 44"/>
                <a:gd name="T33" fmla="*/ 25 h 45"/>
                <a:gd name="T34" fmla="*/ 1 w 44"/>
                <a:gd name="T35" fmla="*/ 31 h 45"/>
                <a:gd name="T36" fmla="*/ 3 w 44"/>
                <a:gd name="T37" fmla="*/ 37 h 45"/>
                <a:gd name="T38" fmla="*/ 7 w 44"/>
                <a:gd name="T39" fmla="*/ 42 h 45"/>
                <a:gd name="T40" fmla="*/ 12 w 44"/>
                <a:gd name="T41" fmla="*/ 45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4" h="45">
                  <a:moveTo>
                    <a:pt x="32" y="45"/>
                  </a:moveTo>
                  <a:lnTo>
                    <a:pt x="37" y="42"/>
                  </a:lnTo>
                  <a:lnTo>
                    <a:pt x="41" y="37"/>
                  </a:lnTo>
                  <a:lnTo>
                    <a:pt x="43" y="31"/>
                  </a:lnTo>
                  <a:lnTo>
                    <a:pt x="44" y="25"/>
                  </a:lnTo>
                  <a:lnTo>
                    <a:pt x="43" y="19"/>
                  </a:lnTo>
                  <a:lnTo>
                    <a:pt x="41" y="13"/>
                  </a:lnTo>
                  <a:lnTo>
                    <a:pt x="38" y="8"/>
                  </a:lnTo>
                  <a:lnTo>
                    <a:pt x="33" y="4"/>
                  </a:lnTo>
                  <a:lnTo>
                    <a:pt x="28" y="1"/>
                  </a:lnTo>
                  <a:lnTo>
                    <a:pt x="22" y="0"/>
                  </a:lnTo>
                  <a:lnTo>
                    <a:pt x="16" y="1"/>
                  </a:lnTo>
                  <a:lnTo>
                    <a:pt x="11" y="4"/>
                  </a:lnTo>
                  <a:lnTo>
                    <a:pt x="6" y="8"/>
                  </a:lnTo>
                  <a:lnTo>
                    <a:pt x="2" y="13"/>
                  </a:lnTo>
                  <a:lnTo>
                    <a:pt x="0" y="19"/>
                  </a:lnTo>
                  <a:lnTo>
                    <a:pt x="0" y="25"/>
                  </a:lnTo>
                  <a:lnTo>
                    <a:pt x="1" y="31"/>
                  </a:lnTo>
                  <a:lnTo>
                    <a:pt x="3" y="37"/>
                  </a:lnTo>
                  <a:lnTo>
                    <a:pt x="7" y="42"/>
                  </a:lnTo>
                  <a:lnTo>
                    <a:pt x="12" y="4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46" name="Freeform 1723"/>
            <p:cNvSpPr>
              <a:spLocks/>
            </p:cNvSpPr>
            <p:nvPr/>
          </p:nvSpPr>
          <p:spPr bwMode="auto">
            <a:xfrm>
              <a:off x="274" y="62"/>
              <a:ext cx="12" cy="41"/>
            </a:xfrm>
            <a:custGeom>
              <a:avLst/>
              <a:gdLst>
                <a:gd name="T0" fmla="*/ 0 w 12"/>
                <a:gd name="T1" fmla="*/ 41 h 41"/>
                <a:gd name="T2" fmla="*/ 5 w 12"/>
                <a:gd name="T3" fmla="*/ 38 h 41"/>
                <a:gd name="T4" fmla="*/ 9 w 12"/>
                <a:gd name="T5" fmla="*/ 33 h 41"/>
                <a:gd name="T6" fmla="*/ 11 w 12"/>
                <a:gd name="T7" fmla="*/ 27 h 41"/>
                <a:gd name="T8" fmla="*/ 12 w 12"/>
                <a:gd name="T9" fmla="*/ 21 h 41"/>
                <a:gd name="T10" fmla="*/ 12 w 12"/>
                <a:gd name="T11" fmla="*/ 14 h 41"/>
                <a:gd name="T12" fmla="*/ 9 w 12"/>
                <a:gd name="T13" fmla="*/ 9 h 41"/>
                <a:gd name="T14" fmla="*/ 6 w 12"/>
                <a:gd name="T15" fmla="*/ 3 h 41"/>
                <a:gd name="T16" fmla="*/ 1 w 12"/>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41">
                  <a:moveTo>
                    <a:pt x="0" y="41"/>
                  </a:moveTo>
                  <a:lnTo>
                    <a:pt x="5" y="38"/>
                  </a:lnTo>
                  <a:lnTo>
                    <a:pt x="9" y="33"/>
                  </a:lnTo>
                  <a:lnTo>
                    <a:pt x="11" y="27"/>
                  </a:lnTo>
                  <a:lnTo>
                    <a:pt x="12" y="21"/>
                  </a:lnTo>
                  <a:lnTo>
                    <a:pt x="12" y="14"/>
                  </a:lnTo>
                  <a:lnTo>
                    <a:pt x="9" y="9"/>
                  </a:lnTo>
                  <a:lnTo>
                    <a:pt x="6" y="3"/>
                  </a:lnTo>
                  <a:lnTo>
                    <a:pt x="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47" name="Freeform 1724"/>
            <p:cNvSpPr>
              <a:spLocks/>
            </p:cNvSpPr>
            <p:nvPr/>
          </p:nvSpPr>
          <p:spPr bwMode="auto">
            <a:xfrm>
              <a:off x="242" y="66"/>
              <a:ext cx="13" cy="37"/>
            </a:xfrm>
            <a:custGeom>
              <a:avLst/>
              <a:gdLst>
                <a:gd name="T0" fmla="*/ 6 w 13"/>
                <a:gd name="T1" fmla="*/ 0 h 37"/>
                <a:gd name="T2" fmla="*/ 2 w 13"/>
                <a:gd name="T3" fmla="*/ 5 h 37"/>
                <a:gd name="T4" fmla="*/ 0 w 13"/>
                <a:gd name="T5" fmla="*/ 11 h 37"/>
                <a:gd name="T6" fmla="*/ 0 w 13"/>
                <a:gd name="T7" fmla="*/ 18 h 37"/>
                <a:gd name="T8" fmla="*/ 1 w 13"/>
                <a:gd name="T9" fmla="*/ 24 h 37"/>
                <a:gd name="T10" fmla="*/ 4 w 13"/>
                <a:gd name="T11" fmla="*/ 29 h 37"/>
                <a:gd name="T12" fmla="*/ 8 w 13"/>
                <a:gd name="T13" fmla="*/ 34 h 37"/>
                <a:gd name="T14" fmla="*/ 13 w 13"/>
                <a:gd name="T15" fmla="*/ 37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37">
                  <a:moveTo>
                    <a:pt x="6" y="0"/>
                  </a:moveTo>
                  <a:lnTo>
                    <a:pt x="2" y="5"/>
                  </a:lnTo>
                  <a:lnTo>
                    <a:pt x="0" y="11"/>
                  </a:lnTo>
                  <a:lnTo>
                    <a:pt x="0" y="18"/>
                  </a:lnTo>
                  <a:lnTo>
                    <a:pt x="1" y="24"/>
                  </a:lnTo>
                  <a:lnTo>
                    <a:pt x="4" y="29"/>
                  </a:lnTo>
                  <a:lnTo>
                    <a:pt x="8" y="34"/>
                  </a:lnTo>
                  <a:lnTo>
                    <a:pt x="13" y="3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48" name="Freeform 1725"/>
            <p:cNvSpPr>
              <a:spLocks/>
            </p:cNvSpPr>
            <p:nvPr/>
          </p:nvSpPr>
          <p:spPr bwMode="auto">
            <a:xfrm>
              <a:off x="243" y="60"/>
              <a:ext cx="11" cy="9"/>
            </a:xfrm>
            <a:custGeom>
              <a:avLst/>
              <a:gdLst>
                <a:gd name="T0" fmla="*/ 11 w 11"/>
                <a:gd name="T1" fmla="*/ 0 h 9"/>
                <a:gd name="T2" fmla="*/ 7 w 11"/>
                <a:gd name="T3" fmla="*/ 2 h 9"/>
                <a:gd name="T4" fmla="*/ 3 w 11"/>
                <a:gd name="T5" fmla="*/ 5 h 9"/>
                <a:gd name="T6" fmla="*/ 0 w 11"/>
                <a:gd name="T7" fmla="*/ 9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9">
                  <a:moveTo>
                    <a:pt x="11" y="0"/>
                  </a:moveTo>
                  <a:lnTo>
                    <a:pt x="7" y="2"/>
                  </a:lnTo>
                  <a:lnTo>
                    <a:pt x="3" y="5"/>
                  </a:lnTo>
                  <a:lnTo>
                    <a:pt x="0" y="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49" name="Freeform 1726"/>
            <p:cNvSpPr>
              <a:spLocks/>
            </p:cNvSpPr>
            <p:nvPr/>
          </p:nvSpPr>
          <p:spPr bwMode="auto">
            <a:xfrm>
              <a:off x="234" y="69"/>
              <a:ext cx="9" cy="21"/>
            </a:xfrm>
            <a:custGeom>
              <a:avLst/>
              <a:gdLst>
                <a:gd name="T0" fmla="*/ 9 w 9"/>
                <a:gd name="T1" fmla="*/ 0 h 21"/>
                <a:gd name="T2" fmla="*/ 4 w 9"/>
                <a:gd name="T3" fmla="*/ 10 h 21"/>
                <a:gd name="T4" fmla="*/ 0 w 9"/>
                <a:gd name="T5" fmla="*/ 21 h 21"/>
                <a:gd name="T6" fmla="*/ 0 60000 65536"/>
                <a:gd name="T7" fmla="*/ 0 60000 65536"/>
                <a:gd name="T8" fmla="*/ 0 60000 65536"/>
              </a:gdLst>
              <a:ahLst/>
              <a:cxnLst>
                <a:cxn ang="T6">
                  <a:pos x="T0" y="T1"/>
                </a:cxn>
                <a:cxn ang="T7">
                  <a:pos x="T2" y="T3"/>
                </a:cxn>
                <a:cxn ang="T8">
                  <a:pos x="T4" y="T5"/>
                </a:cxn>
              </a:cxnLst>
              <a:rect l="0" t="0" r="r" b="b"/>
              <a:pathLst>
                <a:path w="9" h="21">
                  <a:moveTo>
                    <a:pt x="9" y="0"/>
                  </a:moveTo>
                  <a:lnTo>
                    <a:pt x="4" y="10"/>
                  </a:lnTo>
                  <a:lnTo>
                    <a:pt x="0" y="2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50" name="Line 1727"/>
            <p:cNvSpPr>
              <a:spLocks noChangeShapeType="1"/>
            </p:cNvSpPr>
            <p:nvPr/>
          </p:nvSpPr>
          <p:spPr bwMode="auto">
            <a:xfrm flipH="1" flipV="1">
              <a:off x="288" y="70"/>
              <a:ext cx="7"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51" name="Freeform 1728"/>
            <p:cNvSpPr>
              <a:spLocks/>
            </p:cNvSpPr>
            <p:nvPr/>
          </p:nvSpPr>
          <p:spPr bwMode="auto">
            <a:xfrm>
              <a:off x="33" y="65"/>
              <a:ext cx="5" cy="19"/>
            </a:xfrm>
            <a:custGeom>
              <a:avLst/>
              <a:gdLst>
                <a:gd name="T0" fmla="*/ 5 w 5"/>
                <a:gd name="T1" fmla="*/ 0 h 19"/>
                <a:gd name="T2" fmla="*/ 2 w 5"/>
                <a:gd name="T3" fmla="*/ 9 h 19"/>
                <a:gd name="T4" fmla="*/ 0 w 5"/>
                <a:gd name="T5" fmla="*/ 19 h 19"/>
                <a:gd name="T6" fmla="*/ 0 60000 65536"/>
                <a:gd name="T7" fmla="*/ 0 60000 65536"/>
                <a:gd name="T8" fmla="*/ 0 60000 65536"/>
              </a:gdLst>
              <a:ahLst/>
              <a:cxnLst>
                <a:cxn ang="T6">
                  <a:pos x="T0" y="T1"/>
                </a:cxn>
                <a:cxn ang="T7">
                  <a:pos x="T2" y="T3"/>
                </a:cxn>
                <a:cxn ang="T8">
                  <a:pos x="T4" y="T5"/>
                </a:cxn>
              </a:cxnLst>
              <a:rect l="0" t="0" r="r" b="b"/>
              <a:pathLst>
                <a:path w="5" h="19">
                  <a:moveTo>
                    <a:pt x="5" y="0"/>
                  </a:moveTo>
                  <a:lnTo>
                    <a:pt x="2"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52" name="Freeform 1729"/>
            <p:cNvSpPr>
              <a:spLocks/>
            </p:cNvSpPr>
            <p:nvPr/>
          </p:nvSpPr>
          <p:spPr bwMode="auto">
            <a:xfrm>
              <a:off x="80" y="65"/>
              <a:ext cx="12" cy="24"/>
            </a:xfrm>
            <a:custGeom>
              <a:avLst/>
              <a:gdLst>
                <a:gd name="T0" fmla="*/ 12 w 12"/>
                <a:gd name="T1" fmla="*/ 24 h 24"/>
                <a:gd name="T2" fmla="*/ 7 w 12"/>
                <a:gd name="T3" fmla="*/ 11 h 24"/>
                <a:gd name="T4" fmla="*/ 0 w 12"/>
                <a:gd name="T5" fmla="*/ 0 h 24"/>
                <a:gd name="T6" fmla="*/ 0 60000 65536"/>
                <a:gd name="T7" fmla="*/ 0 60000 65536"/>
                <a:gd name="T8" fmla="*/ 0 60000 65536"/>
              </a:gdLst>
              <a:ahLst/>
              <a:cxnLst>
                <a:cxn ang="T6">
                  <a:pos x="T0" y="T1"/>
                </a:cxn>
                <a:cxn ang="T7">
                  <a:pos x="T2" y="T3"/>
                </a:cxn>
                <a:cxn ang="T8">
                  <a:pos x="T4" y="T5"/>
                </a:cxn>
              </a:cxnLst>
              <a:rect l="0" t="0" r="r" b="b"/>
              <a:pathLst>
                <a:path w="12" h="24">
                  <a:moveTo>
                    <a:pt x="12" y="24"/>
                  </a:moveTo>
                  <a:lnTo>
                    <a:pt x="7" y="1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53" name="Line 1730"/>
            <p:cNvSpPr>
              <a:spLocks noChangeShapeType="1"/>
            </p:cNvSpPr>
            <p:nvPr/>
          </p:nvSpPr>
          <p:spPr bwMode="auto">
            <a:xfrm flipH="1">
              <a:off x="92" y="88"/>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54" name="Line 1731"/>
            <p:cNvSpPr>
              <a:spLocks noChangeShapeType="1"/>
            </p:cNvSpPr>
            <p:nvPr/>
          </p:nvSpPr>
          <p:spPr bwMode="auto">
            <a:xfrm>
              <a:off x="114" y="88"/>
              <a:ext cx="8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55" name="Line 1732"/>
            <p:cNvSpPr>
              <a:spLocks noChangeShapeType="1"/>
            </p:cNvSpPr>
            <p:nvPr/>
          </p:nvSpPr>
          <p:spPr bwMode="auto">
            <a:xfrm>
              <a:off x="201" y="88"/>
              <a:ext cx="3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56" name="Line 1733"/>
            <p:cNvSpPr>
              <a:spLocks noChangeShapeType="1"/>
            </p:cNvSpPr>
            <p:nvPr/>
          </p:nvSpPr>
          <p:spPr bwMode="auto">
            <a:xfrm>
              <a:off x="92" y="90"/>
              <a:ext cx="14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57" name="Freeform 1734"/>
            <p:cNvSpPr>
              <a:spLocks/>
            </p:cNvSpPr>
            <p:nvPr/>
          </p:nvSpPr>
          <p:spPr bwMode="auto">
            <a:xfrm>
              <a:off x="31" y="84"/>
              <a:ext cx="2" cy="2"/>
            </a:xfrm>
            <a:custGeom>
              <a:avLst/>
              <a:gdLst>
                <a:gd name="T0" fmla="*/ 0 w 2"/>
                <a:gd name="T1" fmla="*/ 2 h 2"/>
                <a:gd name="T2" fmla="*/ 1 w 2"/>
                <a:gd name="T3" fmla="*/ 2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2"/>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58" name="Line 1735"/>
            <p:cNvSpPr>
              <a:spLocks noChangeShapeType="1"/>
            </p:cNvSpPr>
            <p:nvPr/>
          </p:nvSpPr>
          <p:spPr bwMode="auto">
            <a:xfrm flipH="1">
              <a:off x="10" y="86"/>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59" name="Line 1736"/>
            <p:cNvSpPr>
              <a:spLocks noChangeShapeType="1"/>
            </p:cNvSpPr>
            <p:nvPr/>
          </p:nvSpPr>
          <p:spPr bwMode="auto">
            <a:xfrm>
              <a:off x="0" y="73"/>
              <a:ext cx="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60" name="Line 1737"/>
            <p:cNvSpPr>
              <a:spLocks noChangeShapeType="1"/>
            </p:cNvSpPr>
            <p:nvPr/>
          </p:nvSpPr>
          <p:spPr bwMode="auto">
            <a:xfrm>
              <a:off x="0" y="71"/>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61" name="Line 1738"/>
            <p:cNvSpPr>
              <a:spLocks noChangeShapeType="1"/>
            </p:cNvSpPr>
            <p:nvPr/>
          </p:nvSpPr>
          <p:spPr bwMode="auto">
            <a:xfrm>
              <a:off x="10" y="67"/>
              <a:ext cx="2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62" name="Line 1739"/>
            <p:cNvSpPr>
              <a:spLocks noChangeShapeType="1"/>
            </p:cNvSpPr>
            <p:nvPr/>
          </p:nvSpPr>
          <p:spPr bwMode="auto">
            <a:xfrm>
              <a:off x="10" y="68"/>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63" name="Line 1740"/>
            <p:cNvSpPr>
              <a:spLocks noChangeShapeType="1"/>
            </p:cNvSpPr>
            <p:nvPr/>
          </p:nvSpPr>
          <p:spPr bwMode="auto">
            <a:xfrm>
              <a:off x="5" y="79"/>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64" name="Line 1741"/>
            <p:cNvSpPr>
              <a:spLocks noChangeShapeType="1"/>
            </p:cNvSpPr>
            <p:nvPr/>
          </p:nvSpPr>
          <p:spPr bwMode="auto">
            <a:xfrm>
              <a:off x="7" y="8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65" name="Line 1742"/>
            <p:cNvSpPr>
              <a:spLocks noChangeShapeType="1"/>
            </p:cNvSpPr>
            <p:nvPr/>
          </p:nvSpPr>
          <p:spPr bwMode="auto">
            <a:xfrm>
              <a:off x="8" y="82"/>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66" name="Line 1743"/>
            <p:cNvSpPr>
              <a:spLocks noChangeShapeType="1"/>
            </p:cNvSpPr>
            <p:nvPr/>
          </p:nvSpPr>
          <p:spPr bwMode="auto">
            <a:xfrm>
              <a:off x="4" y="77"/>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67" name="Line 1744"/>
            <p:cNvSpPr>
              <a:spLocks noChangeShapeType="1"/>
            </p:cNvSpPr>
            <p:nvPr/>
          </p:nvSpPr>
          <p:spPr bwMode="auto">
            <a:xfrm flipH="1" flipV="1">
              <a:off x="3" y="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68" name="Freeform 1745"/>
            <p:cNvSpPr>
              <a:spLocks/>
            </p:cNvSpPr>
            <p:nvPr/>
          </p:nvSpPr>
          <p:spPr bwMode="auto">
            <a:xfrm>
              <a:off x="3" y="77"/>
              <a:ext cx="1" cy="2"/>
            </a:xfrm>
            <a:custGeom>
              <a:avLst/>
              <a:gdLst>
                <a:gd name="T0" fmla="*/ 1 w 1"/>
                <a:gd name="T1" fmla="*/ 0 h 2"/>
                <a:gd name="T2" fmla="*/ 0 w 1"/>
                <a:gd name="T3" fmla="*/ 0 h 2"/>
                <a:gd name="T4" fmla="*/ 0 w 1"/>
                <a:gd name="T5" fmla="*/ 1 h 2"/>
                <a:gd name="T6" fmla="*/ 1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lnTo>
                    <a:pt x="0" y="0"/>
                  </a:lnTo>
                  <a:lnTo>
                    <a:pt x="0" y="1"/>
                  </a:lnTo>
                  <a:lnTo>
                    <a:pt x="1"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69" name="Line 1746"/>
            <p:cNvSpPr>
              <a:spLocks noChangeShapeType="1"/>
            </p:cNvSpPr>
            <p:nvPr/>
          </p:nvSpPr>
          <p:spPr bwMode="auto">
            <a:xfrm flipH="1">
              <a:off x="33" y="6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70" name="Line 1747"/>
            <p:cNvSpPr>
              <a:spLocks noChangeShapeType="1"/>
            </p:cNvSpPr>
            <p:nvPr/>
          </p:nvSpPr>
          <p:spPr bwMode="auto">
            <a:xfrm>
              <a:off x="13" y="77"/>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71" name="Line 1748"/>
            <p:cNvSpPr>
              <a:spLocks noChangeShapeType="1"/>
            </p:cNvSpPr>
            <p:nvPr/>
          </p:nvSpPr>
          <p:spPr bwMode="auto">
            <a:xfrm>
              <a:off x="15" y="7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72" name="Line 1749"/>
            <p:cNvSpPr>
              <a:spLocks noChangeShapeType="1"/>
            </p:cNvSpPr>
            <p:nvPr/>
          </p:nvSpPr>
          <p:spPr bwMode="auto">
            <a:xfrm>
              <a:off x="17" y="8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73" name="Freeform 1750"/>
            <p:cNvSpPr>
              <a:spLocks/>
            </p:cNvSpPr>
            <p:nvPr/>
          </p:nvSpPr>
          <p:spPr bwMode="auto">
            <a:xfrm>
              <a:off x="4" y="77"/>
              <a:ext cx="25" cy="1"/>
            </a:xfrm>
            <a:custGeom>
              <a:avLst/>
              <a:gdLst>
                <a:gd name="T0" fmla="*/ 25 w 25"/>
                <a:gd name="T1" fmla="*/ 1 h 1"/>
                <a:gd name="T2" fmla="*/ 12 w 25"/>
                <a:gd name="T3" fmla="*/ 0 h 1"/>
                <a:gd name="T4" fmla="*/ 0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25" y="1"/>
                  </a:moveTo>
                  <a:lnTo>
                    <a:pt x="12"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74" name="Freeform 1751"/>
            <p:cNvSpPr>
              <a:spLocks/>
            </p:cNvSpPr>
            <p:nvPr/>
          </p:nvSpPr>
          <p:spPr bwMode="auto">
            <a:xfrm>
              <a:off x="10" y="47"/>
              <a:ext cx="3" cy="22"/>
            </a:xfrm>
            <a:custGeom>
              <a:avLst/>
              <a:gdLst>
                <a:gd name="T0" fmla="*/ 3 w 3"/>
                <a:gd name="T1" fmla="*/ 0 h 22"/>
                <a:gd name="T2" fmla="*/ 1 w 3"/>
                <a:gd name="T3" fmla="*/ 7 h 22"/>
                <a:gd name="T4" fmla="*/ 0 w 3"/>
                <a:gd name="T5" fmla="*/ 14 h 22"/>
                <a:gd name="T6" fmla="*/ 0 w 3"/>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2">
                  <a:moveTo>
                    <a:pt x="3" y="0"/>
                  </a:moveTo>
                  <a:lnTo>
                    <a:pt x="1" y="7"/>
                  </a:lnTo>
                  <a:lnTo>
                    <a:pt x="0" y="14"/>
                  </a:lnTo>
                  <a:lnTo>
                    <a:pt x="0"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75" name="Freeform 1752"/>
            <p:cNvSpPr>
              <a:spLocks/>
            </p:cNvSpPr>
            <p:nvPr/>
          </p:nvSpPr>
          <p:spPr bwMode="auto">
            <a:xfrm>
              <a:off x="9" y="48"/>
              <a:ext cx="2" cy="20"/>
            </a:xfrm>
            <a:custGeom>
              <a:avLst/>
              <a:gdLst>
                <a:gd name="T0" fmla="*/ 2 w 2"/>
                <a:gd name="T1" fmla="*/ 0 h 20"/>
                <a:gd name="T2" fmla="*/ 0 w 2"/>
                <a:gd name="T3" fmla="*/ 10 h 20"/>
                <a:gd name="T4" fmla="*/ 0 w 2"/>
                <a:gd name="T5" fmla="*/ 20 h 20"/>
                <a:gd name="T6" fmla="*/ 0 60000 65536"/>
                <a:gd name="T7" fmla="*/ 0 60000 65536"/>
                <a:gd name="T8" fmla="*/ 0 60000 65536"/>
              </a:gdLst>
              <a:ahLst/>
              <a:cxnLst>
                <a:cxn ang="T6">
                  <a:pos x="T0" y="T1"/>
                </a:cxn>
                <a:cxn ang="T7">
                  <a:pos x="T2" y="T3"/>
                </a:cxn>
                <a:cxn ang="T8">
                  <a:pos x="T4" y="T5"/>
                </a:cxn>
              </a:cxnLst>
              <a:rect l="0" t="0" r="r" b="b"/>
              <a:pathLst>
                <a:path w="2" h="20">
                  <a:moveTo>
                    <a:pt x="2" y="0"/>
                  </a:moveTo>
                  <a:lnTo>
                    <a:pt x="0" y="10"/>
                  </a:lnTo>
                  <a:lnTo>
                    <a:pt x="0" y="2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76" name="Freeform 1753"/>
            <p:cNvSpPr>
              <a:spLocks/>
            </p:cNvSpPr>
            <p:nvPr/>
          </p:nvSpPr>
          <p:spPr bwMode="auto">
            <a:xfrm>
              <a:off x="3" y="46"/>
              <a:ext cx="3" cy="22"/>
            </a:xfrm>
            <a:custGeom>
              <a:avLst/>
              <a:gdLst>
                <a:gd name="T0" fmla="*/ 3 w 3"/>
                <a:gd name="T1" fmla="*/ 0 h 22"/>
                <a:gd name="T2" fmla="*/ 1 w 3"/>
                <a:gd name="T3" fmla="*/ 7 h 22"/>
                <a:gd name="T4" fmla="*/ 0 w 3"/>
                <a:gd name="T5" fmla="*/ 15 h 22"/>
                <a:gd name="T6" fmla="*/ 1 w 3"/>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2">
                  <a:moveTo>
                    <a:pt x="3" y="0"/>
                  </a:moveTo>
                  <a:lnTo>
                    <a:pt x="1" y="7"/>
                  </a:lnTo>
                  <a:lnTo>
                    <a:pt x="0" y="15"/>
                  </a:lnTo>
                  <a:lnTo>
                    <a:pt x="1"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77" name="Line 1754"/>
            <p:cNvSpPr>
              <a:spLocks noChangeShapeType="1"/>
            </p:cNvSpPr>
            <p:nvPr/>
          </p:nvSpPr>
          <p:spPr bwMode="auto">
            <a:xfrm flipH="1" flipV="1">
              <a:off x="10" y="46"/>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78" name="Line 1755"/>
            <p:cNvSpPr>
              <a:spLocks noChangeShapeType="1"/>
            </p:cNvSpPr>
            <p:nvPr/>
          </p:nvSpPr>
          <p:spPr bwMode="auto">
            <a:xfrm>
              <a:off x="7" y="45"/>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79" name="Line 1756"/>
            <p:cNvSpPr>
              <a:spLocks noChangeShapeType="1"/>
            </p:cNvSpPr>
            <p:nvPr/>
          </p:nvSpPr>
          <p:spPr bwMode="auto">
            <a:xfrm flipH="1">
              <a:off x="6" y="43"/>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80" name="Line 1757"/>
            <p:cNvSpPr>
              <a:spLocks noChangeShapeType="1"/>
            </p:cNvSpPr>
            <p:nvPr/>
          </p:nvSpPr>
          <p:spPr bwMode="auto">
            <a:xfrm flipH="1" flipV="1">
              <a:off x="11" y="43"/>
              <a:ext cx="2"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81" name="Line 1758"/>
            <p:cNvSpPr>
              <a:spLocks noChangeShapeType="1"/>
            </p:cNvSpPr>
            <p:nvPr/>
          </p:nvSpPr>
          <p:spPr bwMode="auto">
            <a:xfrm>
              <a:off x="9" y="69"/>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82" name="Line 1759"/>
            <p:cNvSpPr>
              <a:spLocks noChangeShapeType="1"/>
            </p:cNvSpPr>
            <p:nvPr/>
          </p:nvSpPr>
          <p:spPr bwMode="auto">
            <a:xfrm>
              <a:off x="5" y="4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83" name="Freeform 1760"/>
            <p:cNvSpPr>
              <a:spLocks/>
            </p:cNvSpPr>
            <p:nvPr/>
          </p:nvSpPr>
          <p:spPr bwMode="auto">
            <a:xfrm>
              <a:off x="5" y="49"/>
              <a:ext cx="2" cy="19"/>
            </a:xfrm>
            <a:custGeom>
              <a:avLst/>
              <a:gdLst>
                <a:gd name="T0" fmla="*/ 2 w 2"/>
                <a:gd name="T1" fmla="*/ 0 h 19"/>
                <a:gd name="T2" fmla="*/ 1 w 2"/>
                <a:gd name="T3" fmla="*/ 9 h 19"/>
                <a:gd name="T4" fmla="*/ 0 w 2"/>
                <a:gd name="T5" fmla="*/ 19 h 19"/>
                <a:gd name="T6" fmla="*/ 0 60000 65536"/>
                <a:gd name="T7" fmla="*/ 0 60000 65536"/>
                <a:gd name="T8" fmla="*/ 0 60000 65536"/>
              </a:gdLst>
              <a:ahLst/>
              <a:cxnLst>
                <a:cxn ang="T6">
                  <a:pos x="T0" y="T1"/>
                </a:cxn>
                <a:cxn ang="T7">
                  <a:pos x="T2" y="T3"/>
                </a:cxn>
                <a:cxn ang="T8">
                  <a:pos x="T4" y="T5"/>
                </a:cxn>
              </a:cxnLst>
              <a:rect l="0" t="0" r="r" b="b"/>
              <a:pathLst>
                <a:path w="2" h="19">
                  <a:moveTo>
                    <a:pt x="2" y="0"/>
                  </a:moveTo>
                  <a:lnTo>
                    <a:pt x="1"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84" name="Freeform 1761"/>
            <p:cNvSpPr>
              <a:spLocks/>
            </p:cNvSpPr>
            <p:nvPr/>
          </p:nvSpPr>
          <p:spPr bwMode="auto">
            <a:xfrm>
              <a:off x="7" y="49"/>
              <a:ext cx="1" cy="19"/>
            </a:xfrm>
            <a:custGeom>
              <a:avLst/>
              <a:gdLst>
                <a:gd name="T0" fmla="*/ 1 w 1"/>
                <a:gd name="T1" fmla="*/ 0 h 19"/>
                <a:gd name="T2" fmla="*/ 0 w 1"/>
                <a:gd name="T3" fmla="*/ 9 h 19"/>
                <a:gd name="T4" fmla="*/ 0 w 1"/>
                <a:gd name="T5" fmla="*/ 19 h 19"/>
                <a:gd name="T6" fmla="*/ 0 60000 65536"/>
                <a:gd name="T7" fmla="*/ 0 60000 65536"/>
                <a:gd name="T8" fmla="*/ 0 60000 65536"/>
              </a:gdLst>
              <a:ahLst/>
              <a:cxnLst>
                <a:cxn ang="T6">
                  <a:pos x="T0" y="T1"/>
                </a:cxn>
                <a:cxn ang="T7">
                  <a:pos x="T2" y="T3"/>
                </a:cxn>
                <a:cxn ang="T8">
                  <a:pos x="T4" y="T5"/>
                </a:cxn>
              </a:cxnLst>
              <a:rect l="0" t="0" r="r" b="b"/>
              <a:pathLst>
                <a:path w="1" h="19">
                  <a:moveTo>
                    <a:pt x="1" y="0"/>
                  </a:moveTo>
                  <a:lnTo>
                    <a:pt x="0"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85" name="Line 1762"/>
            <p:cNvSpPr>
              <a:spLocks noChangeShapeType="1"/>
            </p:cNvSpPr>
            <p:nvPr/>
          </p:nvSpPr>
          <p:spPr bwMode="auto">
            <a:xfrm>
              <a:off x="4" y="5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86" name="Line 1763"/>
            <p:cNvSpPr>
              <a:spLocks noChangeShapeType="1"/>
            </p:cNvSpPr>
            <p:nvPr/>
          </p:nvSpPr>
          <p:spPr bwMode="auto">
            <a:xfrm>
              <a:off x="3" y="6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87" name="Freeform 1764"/>
            <p:cNvSpPr>
              <a:spLocks/>
            </p:cNvSpPr>
            <p:nvPr/>
          </p:nvSpPr>
          <p:spPr bwMode="auto">
            <a:xfrm>
              <a:off x="7" y="49"/>
              <a:ext cx="2" cy="19"/>
            </a:xfrm>
            <a:custGeom>
              <a:avLst/>
              <a:gdLst>
                <a:gd name="T0" fmla="*/ 2 w 2"/>
                <a:gd name="T1" fmla="*/ 0 h 19"/>
                <a:gd name="T2" fmla="*/ 0 w 2"/>
                <a:gd name="T3" fmla="*/ 9 h 19"/>
                <a:gd name="T4" fmla="*/ 1 w 2"/>
                <a:gd name="T5" fmla="*/ 19 h 19"/>
                <a:gd name="T6" fmla="*/ 0 60000 65536"/>
                <a:gd name="T7" fmla="*/ 0 60000 65536"/>
                <a:gd name="T8" fmla="*/ 0 60000 65536"/>
              </a:gdLst>
              <a:ahLst/>
              <a:cxnLst>
                <a:cxn ang="T6">
                  <a:pos x="T0" y="T1"/>
                </a:cxn>
                <a:cxn ang="T7">
                  <a:pos x="T2" y="T3"/>
                </a:cxn>
                <a:cxn ang="T8">
                  <a:pos x="T4" y="T5"/>
                </a:cxn>
              </a:cxnLst>
              <a:rect l="0" t="0" r="r" b="b"/>
              <a:pathLst>
                <a:path w="2" h="19">
                  <a:moveTo>
                    <a:pt x="2" y="0"/>
                  </a:moveTo>
                  <a:lnTo>
                    <a:pt x="0" y="9"/>
                  </a:lnTo>
                  <a:lnTo>
                    <a:pt x="1"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88" name="Line 1765"/>
            <p:cNvSpPr>
              <a:spLocks noChangeShapeType="1"/>
            </p:cNvSpPr>
            <p:nvPr/>
          </p:nvSpPr>
          <p:spPr bwMode="auto">
            <a:xfrm>
              <a:off x="4" y="5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89" name="Line 1766"/>
            <p:cNvSpPr>
              <a:spLocks noChangeShapeType="1"/>
            </p:cNvSpPr>
            <p:nvPr/>
          </p:nvSpPr>
          <p:spPr bwMode="auto">
            <a:xfrm>
              <a:off x="111" y="73"/>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90" name="Line 1767"/>
            <p:cNvSpPr>
              <a:spLocks noChangeShapeType="1"/>
            </p:cNvSpPr>
            <p:nvPr/>
          </p:nvSpPr>
          <p:spPr bwMode="auto">
            <a:xfrm>
              <a:off x="90" y="82"/>
              <a:ext cx="14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91" name="Line 1768"/>
            <p:cNvSpPr>
              <a:spLocks noChangeShapeType="1"/>
            </p:cNvSpPr>
            <p:nvPr/>
          </p:nvSpPr>
          <p:spPr bwMode="auto">
            <a:xfrm>
              <a:off x="94" y="92"/>
              <a:ext cx="1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92" name="Freeform 1769"/>
            <p:cNvSpPr>
              <a:spLocks/>
            </p:cNvSpPr>
            <p:nvPr/>
          </p:nvSpPr>
          <p:spPr bwMode="auto">
            <a:xfrm>
              <a:off x="82" y="87"/>
              <a:ext cx="8" cy="2"/>
            </a:xfrm>
            <a:custGeom>
              <a:avLst/>
              <a:gdLst>
                <a:gd name="T0" fmla="*/ 8 w 8"/>
                <a:gd name="T1" fmla="*/ 0 h 2"/>
                <a:gd name="T2" fmla="*/ 4 w 8"/>
                <a:gd name="T3" fmla="*/ 0 h 2"/>
                <a:gd name="T4" fmla="*/ 0 w 8"/>
                <a:gd name="T5" fmla="*/ 2 h 2"/>
                <a:gd name="T6" fmla="*/ 0 60000 65536"/>
                <a:gd name="T7" fmla="*/ 0 60000 65536"/>
                <a:gd name="T8" fmla="*/ 0 60000 65536"/>
              </a:gdLst>
              <a:ahLst/>
              <a:cxnLst>
                <a:cxn ang="T6">
                  <a:pos x="T0" y="T1"/>
                </a:cxn>
                <a:cxn ang="T7">
                  <a:pos x="T2" y="T3"/>
                </a:cxn>
                <a:cxn ang="T8">
                  <a:pos x="T4" y="T5"/>
                </a:cxn>
              </a:cxnLst>
              <a:rect l="0" t="0" r="r" b="b"/>
              <a:pathLst>
                <a:path w="8" h="2">
                  <a:moveTo>
                    <a:pt x="8" y="0"/>
                  </a:moveTo>
                  <a:lnTo>
                    <a:pt x="4"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93" name="Freeform 1770"/>
            <p:cNvSpPr>
              <a:spLocks/>
            </p:cNvSpPr>
            <p:nvPr/>
          </p:nvSpPr>
          <p:spPr bwMode="auto">
            <a:xfrm>
              <a:off x="88" y="89"/>
              <a:ext cx="7" cy="2"/>
            </a:xfrm>
            <a:custGeom>
              <a:avLst/>
              <a:gdLst>
                <a:gd name="T0" fmla="*/ 0 w 7"/>
                <a:gd name="T1" fmla="*/ 0 h 2"/>
                <a:gd name="T2" fmla="*/ 3 w 7"/>
                <a:gd name="T3" fmla="*/ 2 h 2"/>
                <a:gd name="T4" fmla="*/ 7 w 7"/>
                <a:gd name="T5" fmla="*/ 2 h 2"/>
                <a:gd name="T6" fmla="*/ 0 60000 65536"/>
                <a:gd name="T7" fmla="*/ 0 60000 65536"/>
                <a:gd name="T8" fmla="*/ 0 60000 65536"/>
              </a:gdLst>
              <a:ahLst/>
              <a:cxnLst>
                <a:cxn ang="T6">
                  <a:pos x="T0" y="T1"/>
                </a:cxn>
                <a:cxn ang="T7">
                  <a:pos x="T2" y="T3"/>
                </a:cxn>
                <a:cxn ang="T8">
                  <a:pos x="T4" y="T5"/>
                </a:cxn>
              </a:cxnLst>
              <a:rect l="0" t="0" r="r" b="b"/>
              <a:pathLst>
                <a:path w="7" h="2">
                  <a:moveTo>
                    <a:pt x="0" y="0"/>
                  </a:moveTo>
                  <a:lnTo>
                    <a:pt x="3" y="2"/>
                  </a:lnTo>
                  <a:lnTo>
                    <a:pt x="7"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94" name="Freeform 1771"/>
            <p:cNvSpPr>
              <a:spLocks/>
            </p:cNvSpPr>
            <p:nvPr/>
          </p:nvSpPr>
          <p:spPr bwMode="auto">
            <a:xfrm>
              <a:off x="207" y="91"/>
              <a:ext cx="6" cy="1"/>
            </a:xfrm>
            <a:custGeom>
              <a:avLst/>
              <a:gdLst>
                <a:gd name="T0" fmla="*/ 0 w 6"/>
                <a:gd name="T1" fmla="*/ 0 h 1"/>
                <a:gd name="T2" fmla="*/ 2 w 6"/>
                <a:gd name="T3" fmla="*/ 1 h 1"/>
                <a:gd name="T4" fmla="*/ 4 w 6"/>
                <a:gd name="T5" fmla="*/ 1 h 1"/>
                <a:gd name="T6" fmla="*/ 6 w 6"/>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0" y="0"/>
                  </a:moveTo>
                  <a:lnTo>
                    <a:pt x="2" y="1"/>
                  </a:lnTo>
                  <a:lnTo>
                    <a:pt x="4" y="1"/>
                  </a:lnTo>
                  <a:lnTo>
                    <a:pt x="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95" name="Freeform 1772"/>
            <p:cNvSpPr>
              <a:spLocks/>
            </p:cNvSpPr>
            <p:nvPr/>
          </p:nvSpPr>
          <p:spPr bwMode="auto">
            <a:xfrm>
              <a:off x="213" y="91"/>
              <a:ext cx="11" cy="1"/>
            </a:xfrm>
            <a:custGeom>
              <a:avLst/>
              <a:gdLst>
                <a:gd name="T0" fmla="*/ 0 w 11"/>
                <a:gd name="T1" fmla="*/ 0 h 1"/>
                <a:gd name="T2" fmla="*/ 3 w 11"/>
                <a:gd name="T3" fmla="*/ 1 h 1"/>
                <a:gd name="T4" fmla="*/ 7 w 11"/>
                <a:gd name="T5" fmla="*/ 1 h 1"/>
                <a:gd name="T6" fmla="*/ 11 w 1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0" y="0"/>
                  </a:moveTo>
                  <a:lnTo>
                    <a:pt x="3" y="1"/>
                  </a:lnTo>
                  <a:lnTo>
                    <a:pt x="7" y="1"/>
                  </a:lnTo>
                  <a:lnTo>
                    <a:pt x="1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96" name="Freeform 1773"/>
            <p:cNvSpPr>
              <a:spLocks/>
            </p:cNvSpPr>
            <p:nvPr/>
          </p:nvSpPr>
          <p:spPr bwMode="auto">
            <a:xfrm>
              <a:off x="224" y="91"/>
              <a:ext cx="6" cy="1"/>
            </a:xfrm>
            <a:custGeom>
              <a:avLst/>
              <a:gdLst>
                <a:gd name="T0" fmla="*/ 0 w 6"/>
                <a:gd name="T1" fmla="*/ 0 h 1"/>
                <a:gd name="T2" fmla="*/ 3 w 6"/>
                <a:gd name="T3" fmla="*/ 1 h 1"/>
                <a:gd name="T4" fmla="*/ 6 w 6"/>
                <a:gd name="T5" fmla="*/ 1 h 1"/>
                <a:gd name="T6" fmla="*/ 0 60000 65536"/>
                <a:gd name="T7" fmla="*/ 0 60000 65536"/>
                <a:gd name="T8" fmla="*/ 0 60000 65536"/>
              </a:gdLst>
              <a:ahLst/>
              <a:cxnLst>
                <a:cxn ang="T6">
                  <a:pos x="T0" y="T1"/>
                </a:cxn>
                <a:cxn ang="T7">
                  <a:pos x="T2" y="T3"/>
                </a:cxn>
                <a:cxn ang="T8">
                  <a:pos x="T4" y="T5"/>
                </a:cxn>
              </a:cxnLst>
              <a:rect l="0" t="0" r="r" b="b"/>
              <a:pathLst>
                <a:path w="6" h="1">
                  <a:moveTo>
                    <a:pt x="0" y="0"/>
                  </a:moveTo>
                  <a:lnTo>
                    <a:pt x="3" y="1"/>
                  </a:lnTo>
                  <a:lnTo>
                    <a:pt x="6"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97" name="Line 1774"/>
            <p:cNvSpPr>
              <a:spLocks noChangeShapeType="1"/>
            </p:cNvSpPr>
            <p:nvPr/>
          </p:nvSpPr>
          <p:spPr bwMode="auto">
            <a:xfrm flipV="1">
              <a:off x="230" y="91"/>
              <a:ext cx="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98" name="Freeform 1775"/>
            <p:cNvSpPr>
              <a:spLocks/>
            </p:cNvSpPr>
            <p:nvPr/>
          </p:nvSpPr>
          <p:spPr bwMode="auto">
            <a:xfrm>
              <a:off x="240" y="43"/>
              <a:ext cx="8" cy="2"/>
            </a:xfrm>
            <a:custGeom>
              <a:avLst/>
              <a:gdLst>
                <a:gd name="T0" fmla="*/ 8 w 8"/>
                <a:gd name="T1" fmla="*/ 2 h 2"/>
                <a:gd name="T2" fmla="*/ 5 w 8"/>
                <a:gd name="T3" fmla="*/ 0 h 2"/>
                <a:gd name="T4" fmla="*/ 2 w 8"/>
                <a:gd name="T5" fmla="*/ 1 h 2"/>
                <a:gd name="T6" fmla="*/ 0 w 8"/>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
                  <a:moveTo>
                    <a:pt x="8" y="2"/>
                  </a:moveTo>
                  <a:lnTo>
                    <a:pt x="5" y="0"/>
                  </a:lnTo>
                  <a:lnTo>
                    <a:pt x="2" y="1"/>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99" name="Freeform 1776"/>
            <p:cNvSpPr>
              <a:spLocks/>
            </p:cNvSpPr>
            <p:nvPr/>
          </p:nvSpPr>
          <p:spPr bwMode="auto">
            <a:xfrm>
              <a:off x="240" y="48"/>
              <a:ext cx="8" cy="1"/>
            </a:xfrm>
            <a:custGeom>
              <a:avLst/>
              <a:gdLst>
                <a:gd name="T0" fmla="*/ 0 w 8"/>
                <a:gd name="T1" fmla="*/ 0 h 1"/>
                <a:gd name="T2" fmla="*/ 3 w 8"/>
                <a:gd name="T3" fmla="*/ 1 h 1"/>
                <a:gd name="T4" fmla="*/ 6 w 8"/>
                <a:gd name="T5" fmla="*/ 1 h 1"/>
                <a:gd name="T6" fmla="*/ 8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3" y="1"/>
                  </a:lnTo>
                  <a:lnTo>
                    <a:pt x="6" y="1"/>
                  </a:lnTo>
                  <a:lnTo>
                    <a:pt x="8"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00" name="Freeform 1777"/>
            <p:cNvSpPr>
              <a:spLocks/>
            </p:cNvSpPr>
            <p:nvPr/>
          </p:nvSpPr>
          <p:spPr bwMode="auto">
            <a:xfrm>
              <a:off x="249" y="44"/>
              <a:ext cx="3" cy="4"/>
            </a:xfrm>
            <a:custGeom>
              <a:avLst/>
              <a:gdLst>
                <a:gd name="T0" fmla="*/ 0 w 3"/>
                <a:gd name="T1" fmla="*/ 3 h 4"/>
                <a:gd name="T2" fmla="*/ 2 w 3"/>
                <a:gd name="T3" fmla="*/ 4 h 4"/>
                <a:gd name="T4" fmla="*/ 2 w 3"/>
                <a:gd name="T5" fmla="*/ 3 h 4"/>
                <a:gd name="T6" fmla="*/ 3 w 3"/>
                <a:gd name="T7" fmla="*/ 2 h 4"/>
                <a:gd name="T8" fmla="*/ 2 w 3"/>
                <a:gd name="T9" fmla="*/ 1 h 4"/>
                <a:gd name="T10" fmla="*/ 1 w 3"/>
                <a:gd name="T11" fmla="*/ 0 h 4"/>
                <a:gd name="T12" fmla="*/ 0 w 3"/>
                <a:gd name="T13" fmla="*/ 1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4">
                  <a:moveTo>
                    <a:pt x="0" y="3"/>
                  </a:moveTo>
                  <a:lnTo>
                    <a:pt x="2" y="4"/>
                  </a:lnTo>
                  <a:lnTo>
                    <a:pt x="2" y="3"/>
                  </a:lnTo>
                  <a:lnTo>
                    <a:pt x="3" y="2"/>
                  </a:lnTo>
                  <a:lnTo>
                    <a:pt x="2" y="1"/>
                  </a:lnTo>
                  <a:lnTo>
                    <a:pt x="1"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01" name="Freeform 1778"/>
            <p:cNvSpPr>
              <a:spLocks/>
            </p:cNvSpPr>
            <p:nvPr/>
          </p:nvSpPr>
          <p:spPr bwMode="auto">
            <a:xfrm>
              <a:off x="251" y="47"/>
              <a:ext cx="5" cy="6"/>
            </a:xfrm>
            <a:custGeom>
              <a:avLst/>
              <a:gdLst>
                <a:gd name="T0" fmla="*/ 0 w 5"/>
                <a:gd name="T1" fmla="*/ 6 h 6"/>
                <a:gd name="T2" fmla="*/ 2 w 5"/>
                <a:gd name="T3" fmla="*/ 5 h 6"/>
                <a:gd name="T4" fmla="*/ 4 w 5"/>
                <a:gd name="T5" fmla="*/ 3 h 6"/>
                <a:gd name="T6" fmla="*/ 5 w 5"/>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0" y="6"/>
                  </a:moveTo>
                  <a:lnTo>
                    <a:pt x="2" y="5"/>
                  </a:lnTo>
                  <a:lnTo>
                    <a:pt x="4" y="3"/>
                  </a:lnTo>
                  <a:lnTo>
                    <a:pt x="5"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02" name="Freeform 1779"/>
            <p:cNvSpPr>
              <a:spLocks/>
            </p:cNvSpPr>
            <p:nvPr/>
          </p:nvSpPr>
          <p:spPr bwMode="auto">
            <a:xfrm>
              <a:off x="44" y="66"/>
              <a:ext cx="30" cy="32"/>
            </a:xfrm>
            <a:custGeom>
              <a:avLst/>
              <a:gdLst>
                <a:gd name="T0" fmla="*/ 30 w 30"/>
                <a:gd name="T1" fmla="*/ 16 h 32"/>
                <a:gd name="T2" fmla="*/ 29 w 30"/>
                <a:gd name="T3" fmla="*/ 11 h 32"/>
                <a:gd name="T4" fmla="*/ 27 w 30"/>
                <a:gd name="T5" fmla="*/ 7 h 32"/>
                <a:gd name="T6" fmla="*/ 24 w 30"/>
                <a:gd name="T7" fmla="*/ 3 h 32"/>
                <a:gd name="T8" fmla="*/ 19 w 30"/>
                <a:gd name="T9" fmla="*/ 1 h 32"/>
                <a:gd name="T10" fmla="*/ 15 w 30"/>
                <a:gd name="T11" fmla="*/ 0 h 32"/>
                <a:gd name="T12" fmla="*/ 10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0 w 30"/>
                <a:gd name="T29" fmla="*/ 31 h 32"/>
                <a:gd name="T30" fmla="*/ 15 w 30"/>
                <a:gd name="T31" fmla="*/ 32 h 32"/>
                <a:gd name="T32" fmla="*/ 19 w 30"/>
                <a:gd name="T33" fmla="*/ 31 h 32"/>
                <a:gd name="T34" fmla="*/ 24 w 30"/>
                <a:gd name="T35" fmla="*/ 29 h 32"/>
                <a:gd name="T36" fmla="*/ 27 w 30"/>
                <a:gd name="T37" fmla="*/ 25 h 32"/>
                <a:gd name="T38" fmla="*/ 29 w 30"/>
                <a:gd name="T39" fmla="*/ 21 h 32"/>
                <a:gd name="T40" fmla="*/ 30 w 30"/>
                <a:gd name="T41" fmla="*/ 1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32">
                  <a:moveTo>
                    <a:pt x="30" y="16"/>
                  </a:moveTo>
                  <a:lnTo>
                    <a:pt x="29" y="11"/>
                  </a:lnTo>
                  <a:lnTo>
                    <a:pt x="27" y="7"/>
                  </a:lnTo>
                  <a:lnTo>
                    <a:pt x="24" y="3"/>
                  </a:lnTo>
                  <a:lnTo>
                    <a:pt x="19" y="1"/>
                  </a:lnTo>
                  <a:lnTo>
                    <a:pt x="15" y="0"/>
                  </a:lnTo>
                  <a:lnTo>
                    <a:pt x="10" y="1"/>
                  </a:lnTo>
                  <a:lnTo>
                    <a:pt x="6" y="3"/>
                  </a:lnTo>
                  <a:lnTo>
                    <a:pt x="3" y="7"/>
                  </a:lnTo>
                  <a:lnTo>
                    <a:pt x="1" y="11"/>
                  </a:lnTo>
                  <a:lnTo>
                    <a:pt x="0" y="16"/>
                  </a:lnTo>
                  <a:lnTo>
                    <a:pt x="1" y="21"/>
                  </a:lnTo>
                  <a:lnTo>
                    <a:pt x="3" y="25"/>
                  </a:lnTo>
                  <a:lnTo>
                    <a:pt x="6" y="29"/>
                  </a:lnTo>
                  <a:lnTo>
                    <a:pt x="10" y="31"/>
                  </a:lnTo>
                  <a:lnTo>
                    <a:pt x="15" y="32"/>
                  </a:lnTo>
                  <a:lnTo>
                    <a:pt x="19" y="31"/>
                  </a:lnTo>
                  <a:lnTo>
                    <a:pt x="24" y="29"/>
                  </a:lnTo>
                  <a:lnTo>
                    <a:pt x="27" y="25"/>
                  </a:lnTo>
                  <a:lnTo>
                    <a:pt x="29" y="21"/>
                  </a:lnTo>
                  <a:lnTo>
                    <a:pt x="30" y="16"/>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03" name="Freeform 1780"/>
            <p:cNvSpPr>
              <a:spLocks/>
            </p:cNvSpPr>
            <p:nvPr/>
          </p:nvSpPr>
          <p:spPr bwMode="auto">
            <a:xfrm>
              <a:off x="49" y="71"/>
              <a:ext cx="20" cy="22"/>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04" name="Freeform 1781"/>
            <p:cNvSpPr>
              <a:spLocks/>
            </p:cNvSpPr>
            <p:nvPr/>
          </p:nvSpPr>
          <p:spPr bwMode="auto">
            <a:xfrm>
              <a:off x="249" y="66"/>
              <a:ext cx="30" cy="32"/>
            </a:xfrm>
            <a:custGeom>
              <a:avLst/>
              <a:gdLst>
                <a:gd name="T0" fmla="*/ 30 w 30"/>
                <a:gd name="T1" fmla="*/ 16 h 32"/>
                <a:gd name="T2" fmla="*/ 29 w 30"/>
                <a:gd name="T3" fmla="*/ 11 h 32"/>
                <a:gd name="T4" fmla="*/ 27 w 30"/>
                <a:gd name="T5" fmla="*/ 7 h 32"/>
                <a:gd name="T6" fmla="*/ 24 w 30"/>
                <a:gd name="T7" fmla="*/ 3 h 32"/>
                <a:gd name="T8" fmla="*/ 20 w 30"/>
                <a:gd name="T9" fmla="*/ 1 h 32"/>
                <a:gd name="T10" fmla="*/ 15 w 30"/>
                <a:gd name="T11" fmla="*/ 0 h 32"/>
                <a:gd name="T12" fmla="*/ 11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1 w 30"/>
                <a:gd name="T29" fmla="*/ 31 h 32"/>
                <a:gd name="T30" fmla="*/ 15 w 30"/>
                <a:gd name="T31" fmla="*/ 32 h 32"/>
                <a:gd name="T32" fmla="*/ 20 w 30"/>
                <a:gd name="T33" fmla="*/ 31 h 32"/>
                <a:gd name="T34" fmla="*/ 24 w 30"/>
                <a:gd name="T35" fmla="*/ 29 h 32"/>
                <a:gd name="T36" fmla="*/ 27 w 30"/>
                <a:gd name="T37" fmla="*/ 25 h 32"/>
                <a:gd name="T38" fmla="*/ 29 w 30"/>
                <a:gd name="T39" fmla="*/ 21 h 32"/>
                <a:gd name="T40" fmla="*/ 30 w 30"/>
                <a:gd name="T41" fmla="*/ 1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32">
                  <a:moveTo>
                    <a:pt x="30" y="16"/>
                  </a:moveTo>
                  <a:lnTo>
                    <a:pt x="29" y="11"/>
                  </a:lnTo>
                  <a:lnTo>
                    <a:pt x="27" y="7"/>
                  </a:lnTo>
                  <a:lnTo>
                    <a:pt x="24" y="3"/>
                  </a:lnTo>
                  <a:lnTo>
                    <a:pt x="20" y="1"/>
                  </a:lnTo>
                  <a:lnTo>
                    <a:pt x="15" y="0"/>
                  </a:lnTo>
                  <a:lnTo>
                    <a:pt x="11" y="1"/>
                  </a:lnTo>
                  <a:lnTo>
                    <a:pt x="6" y="3"/>
                  </a:lnTo>
                  <a:lnTo>
                    <a:pt x="3" y="7"/>
                  </a:lnTo>
                  <a:lnTo>
                    <a:pt x="1" y="11"/>
                  </a:lnTo>
                  <a:lnTo>
                    <a:pt x="0" y="16"/>
                  </a:lnTo>
                  <a:lnTo>
                    <a:pt x="1" y="21"/>
                  </a:lnTo>
                  <a:lnTo>
                    <a:pt x="3" y="25"/>
                  </a:lnTo>
                  <a:lnTo>
                    <a:pt x="6" y="29"/>
                  </a:lnTo>
                  <a:lnTo>
                    <a:pt x="11" y="31"/>
                  </a:lnTo>
                  <a:lnTo>
                    <a:pt x="15" y="32"/>
                  </a:lnTo>
                  <a:lnTo>
                    <a:pt x="20" y="31"/>
                  </a:lnTo>
                  <a:lnTo>
                    <a:pt x="24" y="29"/>
                  </a:lnTo>
                  <a:lnTo>
                    <a:pt x="27" y="25"/>
                  </a:lnTo>
                  <a:lnTo>
                    <a:pt x="29" y="21"/>
                  </a:lnTo>
                  <a:lnTo>
                    <a:pt x="30" y="16"/>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05" name="Freeform 1782"/>
            <p:cNvSpPr>
              <a:spLocks/>
            </p:cNvSpPr>
            <p:nvPr/>
          </p:nvSpPr>
          <p:spPr bwMode="auto">
            <a:xfrm>
              <a:off x="254" y="71"/>
              <a:ext cx="20" cy="22"/>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06" name="Line 1783"/>
            <p:cNvSpPr>
              <a:spLocks noChangeShapeType="1"/>
            </p:cNvSpPr>
            <p:nvPr/>
          </p:nvSpPr>
          <p:spPr bwMode="auto">
            <a:xfrm flipV="1">
              <a:off x="291" y="87"/>
              <a:ext cx="3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07" name="Line 1784"/>
            <p:cNvSpPr>
              <a:spLocks noChangeShapeType="1"/>
            </p:cNvSpPr>
            <p:nvPr/>
          </p:nvSpPr>
          <p:spPr bwMode="auto">
            <a:xfrm>
              <a:off x="286" y="89"/>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08" name="Freeform 1785"/>
            <p:cNvSpPr>
              <a:spLocks/>
            </p:cNvSpPr>
            <p:nvPr/>
          </p:nvSpPr>
          <p:spPr bwMode="auto">
            <a:xfrm>
              <a:off x="321" y="83"/>
              <a:ext cx="6" cy="4"/>
            </a:xfrm>
            <a:custGeom>
              <a:avLst/>
              <a:gdLst>
                <a:gd name="T0" fmla="*/ 0 w 6"/>
                <a:gd name="T1" fmla="*/ 4 h 4"/>
                <a:gd name="T2" fmla="*/ 4 w 6"/>
                <a:gd name="T3" fmla="*/ 2 h 4"/>
                <a:gd name="T4" fmla="*/ 6 w 6"/>
                <a:gd name="T5" fmla="*/ 0 h 4"/>
                <a:gd name="T6" fmla="*/ 0 60000 65536"/>
                <a:gd name="T7" fmla="*/ 0 60000 65536"/>
                <a:gd name="T8" fmla="*/ 0 60000 65536"/>
              </a:gdLst>
              <a:ahLst/>
              <a:cxnLst>
                <a:cxn ang="T6">
                  <a:pos x="T0" y="T1"/>
                </a:cxn>
                <a:cxn ang="T7">
                  <a:pos x="T2" y="T3"/>
                </a:cxn>
                <a:cxn ang="T8">
                  <a:pos x="T4" y="T5"/>
                </a:cxn>
              </a:cxnLst>
              <a:rect l="0" t="0" r="r" b="b"/>
              <a:pathLst>
                <a:path w="6" h="4">
                  <a:moveTo>
                    <a:pt x="0" y="4"/>
                  </a:moveTo>
                  <a:lnTo>
                    <a:pt x="4" y="2"/>
                  </a:lnTo>
                  <a:lnTo>
                    <a:pt x="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09" name="Freeform 1786"/>
            <p:cNvSpPr>
              <a:spLocks/>
            </p:cNvSpPr>
            <p:nvPr/>
          </p:nvSpPr>
          <p:spPr bwMode="auto">
            <a:xfrm>
              <a:off x="272" y="60"/>
              <a:ext cx="16" cy="10"/>
            </a:xfrm>
            <a:custGeom>
              <a:avLst/>
              <a:gdLst>
                <a:gd name="T0" fmla="*/ 16 w 16"/>
                <a:gd name="T1" fmla="*/ 10 h 10"/>
                <a:gd name="T2" fmla="*/ 13 w 16"/>
                <a:gd name="T3" fmla="*/ 6 h 10"/>
                <a:gd name="T4" fmla="*/ 9 w 16"/>
                <a:gd name="T5" fmla="*/ 3 h 10"/>
                <a:gd name="T6" fmla="*/ 5 w 16"/>
                <a:gd name="T7" fmla="*/ 1 h 10"/>
                <a:gd name="T8" fmla="*/ 0 w 16"/>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0">
                  <a:moveTo>
                    <a:pt x="16" y="10"/>
                  </a:moveTo>
                  <a:lnTo>
                    <a:pt x="13" y="6"/>
                  </a:lnTo>
                  <a:lnTo>
                    <a:pt x="9" y="3"/>
                  </a:lnTo>
                  <a:lnTo>
                    <a:pt x="5"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10" name="Freeform 1787"/>
            <p:cNvSpPr>
              <a:spLocks/>
            </p:cNvSpPr>
            <p:nvPr/>
          </p:nvSpPr>
          <p:spPr bwMode="auto">
            <a:xfrm>
              <a:off x="254" y="59"/>
              <a:ext cx="18" cy="1"/>
            </a:xfrm>
            <a:custGeom>
              <a:avLst/>
              <a:gdLst>
                <a:gd name="T0" fmla="*/ 18 w 18"/>
                <a:gd name="T1" fmla="*/ 1 h 1"/>
                <a:gd name="T2" fmla="*/ 9 w 18"/>
                <a:gd name="T3" fmla="*/ 0 h 1"/>
                <a:gd name="T4" fmla="*/ 0 w 18"/>
                <a:gd name="T5" fmla="*/ 1 h 1"/>
                <a:gd name="T6" fmla="*/ 0 60000 65536"/>
                <a:gd name="T7" fmla="*/ 0 60000 65536"/>
                <a:gd name="T8" fmla="*/ 0 60000 65536"/>
              </a:gdLst>
              <a:ahLst/>
              <a:cxnLst>
                <a:cxn ang="T6">
                  <a:pos x="T0" y="T1"/>
                </a:cxn>
                <a:cxn ang="T7">
                  <a:pos x="T2" y="T3"/>
                </a:cxn>
                <a:cxn ang="T8">
                  <a:pos x="T4" y="T5"/>
                </a:cxn>
              </a:cxnLst>
              <a:rect l="0" t="0" r="r" b="b"/>
              <a:pathLst>
                <a:path w="18" h="1">
                  <a:moveTo>
                    <a:pt x="18" y="1"/>
                  </a:moveTo>
                  <a:lnTo>
                    <a:pt x="9"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11" name="Freeform 1788"/>
            <p:cNvSpPr>
              <a:spLocks/>
            </p:cNvSpPr>
            <p:nvPr/>
          </p:nvSpPr>
          <p:spPr bwMode="auto">
            <a:xfrm>
              <a:off x="33" y="84"/>
              <a:ext cx="3" cy="4"/>
            </a:xfrm>
            <a:custGeom>
              <a:avLst/>
              <a:gdLst>
                <a:gd name="T0" fmla="*/ 0 w 3"/>
                <a:gd name="T1" fmla="*/ 0 h 4"/>
                <a:gd name="T2" fmla="*/ 0 w 3"/>
                <a:gd name="T3" fmla="*/ 2 h 4"/>
                <a:gd name="T4" fmla="*/ 1 w 3"/>
                <a:gd name="T5" fmla="*/ 4 h 4"/>
                <a:gd name="T6" fmla="*/ 3 w 3"/>
                <a:gd name="T7" fmla="*/ 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4">
                  <a:moveTo>
                    <a:pt x="0" y="0"/>
                  </a:moveTo>
                  <a:lnTo>
                    <a:pt x="0" y="2"/>
                  </a:lnTo>
                  <a:lnTo>
                    <a:pt x="1" y="4"/>
                  </a:lnTo>
                  <a:lnTo>
                    <a:pt x="3"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12" name="Line 1789"/>
            <p:cNvSpPr>
              <a:spLocks noChangeShapeType="1"/>
            </p:cNvSpPr>
            <p:nvPr/>
          </p:nvSpPr>
          <p:spPr bwMode="auto">
            <a:xfrm>
              <a:off x="82" y="68"/>
              <a:ext cx="16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13" name="Line 1790"/>
            <p:cNvSpPr>
              <a:spLocks noChangeShapeType="1"/>
            </p:cNvSpPr>
            <p:nvPr/>
          </p:nvSpPr>
          <p:spPr bwMode="auto">
            <a:xfrm>
              <a:off x="84" y="70"/>
              <a:ext cx="15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14" name="Line 1791"/>
            <p:cNvSpPr>
              <a:spLocks noChangeShapeType="1"/>
            </p:cNvSpPr>
            <p:nvPr/>
          </p:nvSpPr>
          <p:spPr bwMode="auto">
            <a:xfrm>
              <a:off x="85" y="73"/>
              <a:ext cx="1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15" name="Freeform 1792"/>
            <p:cNvSpPr>
              <a:spLocks/>
            </p:cNvSpPr>
            <p:nvPr/>
          </p:nvSpPr>
          <p:spPr bwMode="auto">
            <a:xfrm>
              <a:off x="242" y="59"/>
              <a:ext cx="7" cy="8"/>
            </a:xfrm>
            <a:custGeom>
              <a:avLst/>
              <a:gdLst>
                <a:gd name="T0" fmla="*/ 7 w 7"/>
                <a:gd name="T1" fmla="*/ 0 h 8"/>
                <a:gd name="T2" fmla="*/ 3 w 7"/>
                <a:gd name="T3" fmla="*/ 3 h 8"/>
                <a:gd name="T4" fmla="*/ 0 w 7"/>
                <a:gd name="T5" fmla="*/ 8 h 8"/>
                <a:gd name="T6" fmla="*/ 0 60000 65536"/>
                <a:gd name="T7" fmla="*/ 0 60000 65536"/>
                <a:gd name="T8" fmla="*/ 0 60000 65536"/>
              </a:gdLst>
              <a:ahLst/>
              <a:cxnLst>
                <a:cxn ang="T6">
                  <a:pos x="T0" y="T1"/>
                </a:cxn>
                <a:cxn ang="T7">
                  <a:pos x="T2" y="T3"/>
                </a:cxn>
                <a:cxn ang="T8">
                  <a:pos x="T4" y="T5"/>
                </a:cxn>
              </a:cxnLst>
              <a:rect l="0" t="0" r="r" b="b"/>
              <a:pathLst>
                <a:path w="7" h="8">
                  <a:moveTo>
                    <a:pt x="7" y="0"/>
                  </a:moveTo>
                  <a:lnTo>
                    <a:pt x="3" y="3"/>
                  </a:lnTo>
                  <a:lnTo>
                    <a:pt x="0" y="8"/>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16" name="Line 1793"/>
            <p:cNvSpPr>
              <a:spLocks noChangeShapeType="1"/>
            </p:cNvSpPr>
            <p:nvPr/>
          </p:nvSpPr>
          <p:spPr bwMode="auto">
            <a:xfrm>
              <a:off x="204" y="6"/>
              <a:ext cx="2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17" name="Line 1794"/>
            <p:cNvSpPr>
              <a:spLocks noChangeShapeType="1"/>
            </p:cNvSpPr>
            <p:nvPr/>
          </p:nvSpPr>
          <p:spPr bwMode="auto">
            <a:xfrm flipV="1">
              <a:off x="290" y="68"/>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18" name="Line 1795"/>
            <p:cNvSpPr>
              <a:spLocks noChangeShapeType="1"/>
            </p:cNvSpPr>
            <p:nvPr/>
          </p:nvSpPr>
          <p:spPr bwMode="auto">
            <a:xfrm flipV="1">
              <a:off x="288" y="71"/>
              <a:ext cx="5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19" name="Line 1796"/>
            <p:cNvSpPr>
              <a:spLocks noChangeShapeType="1"/>
            </p:cNvSpPr>
            <p:nvPr/>
          </p:nvSpPr>
          <p:spPr bwMode="auto">
            <a:xfrm flipV="1">
              <a:off x="292" y="76"/>
              <a:ext cx="5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20" name="Line 1797"/>
            <p:cNvSpPr>
              <a:spLocks noChangeShapeType="1"/>
            </p:cNvSpPr>
            <p:nvPr/>
          </p:nvSpPr>
          <p:spPr bwMode="auto">
            <a:xfrm flipV="1">
              <a:off x="296" y="81"/>
              <a:ext cx="38"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21" name="Line 1798"/>
            <p:cNvSpPr>
              <a:spLocks noChangeShapeType="1"/>
            </p:cNvSpPr>
            <p:nvPr/>
          </p:nvSpPr>
          <p:spPr bwMode="auto">
            <a:xfrm flipH="1" flipV="1">
              <a:off x="233" y="7"/>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22" name="Line 1799"/>
            <p:cNvSpPr>
              <a:spLocks noChangeShapeType="1"/>
            </p:cNvSpPr>
            <p:nvPr/>
          </p:nvSpPr>
          <p:spPr bwMode="auto">
            <a:xfrm flipH="1">
              <a:off x="205" y="4"/>
              <a:ext cx="1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23" name="Line 1800"/>
            <p:cNvSpPr>
              <a:spLocks noChangeShapeType="1"/>
            </p:cNvSpPr>
            <p:nvPr/>
          </p:nvSpPr>
          <p:spPr bwMode="auto">
            <a:xfrm flipH="1" flipV="1">
              <a:off x="233" y="9"/>
              <a:ext cx="9"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24" name="Line 1801"/>
            <p:cNvSpPr>
              <a:spLocks noChangeShapeType="1"/>
            </p:cNvSpPr>
            <p:nvPr/>
          </p:nvSpPr>
          <p:spPr bwMode="auto">
            <a:xfrm flipH="1" flipV="1">
              <a:off x="233" y="10"/>
              <a:ext cx="7"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25" name="Line 1802"/>
            <p:cNvSpPr>
              <a:spLocks noChangeShapeType="1"/>
            </p:cNvSpPr>
            <p:nvPr/>
          </p:nvSpPr>
          <p:spPr bwMode="auto">
            <a:xfrm flipH="1" flipV="1">
              <a:off x="204" y="5"/>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26" name="Line 1803"/>
            <p:cNvSpPr>
              <a:spLocks noChangeShapeType="1"/>
            </p:cNvSpPr>
            <p:nvPr/>
          </p:nvSpPr>
          <p:spPr bwMode="auto">
            <a:xfrm flipH="1" flipV="1">
              <a:off x="230" y="9"/>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27" name="Freeform 1804"/>
            <p:cNvSpPr>
              <a:spLocks/>
            </p:cNvSpPr>
            <p:nvPr/>
          </p:nvSpPr>
          <p:spPr bwMode="auto">
            <a:xfrm>
              <a:off x="242" y="15"/>
              <a:ext cx="15" cy="22"/>
            </a:xfrm>
            <a:custGeom>
              <a:avLst/>
              <a:gdLst>
                <a:gd name="T0" fmla="*/ 15 w 15"/>
                <a:gd name="T1" fmla="*/ 22 h 22"/>
                <a:gd name="T2" fmla="*/ 8 w 15"/>
                <a:gd name="T3" fmla="*/ 11 h 22"/>
                <a:gd name="T4" fmla="*/ 0 w 15"/>
                <a:gd name="T5" fmla="*/ 0 h 22"/>
                <a:gd name="T6" fmla="*/ 0 60000 65536"/>
                <a:gd name="T7" fmla="*/ 0 60000 65536"/>
                <a:gd name="T8" fmla="*/ 0 60000 65536"/>
              </a:gdLst>
              <a:ahLst/>
              <a:cxnLst>
                <a:cxn ang="T6">
                  <a:pos x="T0" y="T1"/>
                </a:cxn>
                <a:cxn ang="T7">
                  <a:pos x="T2" y="T3"/>
                </a:cxn>
                <a:cxn ang="T8">
                  <a:pos x="T4" y="T5"/>
                </a:cxn>
              </a:cxnLst>
              <a:rect l="0" t="0" r="r" b="b"/>
              <a:pathLst>
                <a:path w="15" h="22">
                  <a:moveTo>
                    <a:pt x="15" y="22"/>
                  </a:moveTo>
                  <a:lnTo>
                    <a:pt x="8" y="1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28" name="Freeform 1805"/>
            <p:cNvSpPr>
              <a:spLocks/>
            </p:cNvSpPr>
            <p:nvPr/>
          </p:nvSpPr>
          <p:spPr bwMode="auto">
            <a:xfrm>
              <a:off x="256" y="36"/>
              <a:ext cx="2" cy="2"/>
            </a:xfrm>
            <a:custGeom>
              <a:avLst/>
              <a:gdLst>
                <a:gd name="T0" fmla="*/ 0 w 2"/>
                <a:gd name="T1" fmla="*/ 1 h 2"/>
                <a:gd name="T2" fmla="*/ 1 w 2"/>
                <a:gd name="T3" fmla="*/ 2 h 2"/>
                <a:gd name="T4" fmla="*/ 2 w 2"/>
                <a:gd name="T5" fmla="*/ 1 h 2"/>
                <a:gd name="T6" fmla="*/ 2 w 2"/>
                <a:gd name="T7" fmla="*/ 0 h 2"/>
                <a:gd name="T8" fmla="*/ 2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1"/>
                  </a:moveTo>
                  <a:lnTo>
                    <a:pt x="1" y="2"/>
                  </a:lnTo>
                  <a:lnTo>
                    <a:pt x="2"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29" name="Line 1806"/>
            <p:cNvSpPr>
              <a:spLocks noChangeShapeType="1"/>
            </p:cNvSpPr>
            <p:nvPr/>
          </p:nvSpPr>
          <p:spPr bwMode="auto">
            <a:xfrm flipH="1">
              <a:off x="0" y="68"/>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30" name="Line 1807"/>
            <p:cNvSpPr>
              <a:spLocks noChangeShapeType="1"/>
            </p:cNvSpPr>
            <p:nvPr/>
          </p:nvSpPr>
          <p:spPr bwMode="auto">
            <a:xfrm flipV="1">
              <a:off x="0" y="70"/>
              <a:ext cx="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31" name="Line 1808"/>
            <p:cNvSpPr>
              <a:spLocks noChangeShapeType="1"/>
            </p:cNvSpPr>
            <p:nvPr/>
          </p:nvSpPr>
          <p:spPr bwMode="auto">
            <a:xfrm>
              <a:off x="1" y="73"/>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32" name="Freeform 1809"/>
            <p:cNvSpPr>
              <a:spLocks/>
            </p:cNvSpPr>
            <p:nvPr/>
          </p:nvSpPr>
          <p:spPr bwMode="auto">
            <a:xfrm>
              <a:off x="2" y="79"/>
              <a:ext cx="3" cy="1"/>
            </a:xfrm>
            <a:custGeom>
              <a:avLst/>
              <a:gdLst>
                <a:gd name="T0" fmla="*/ 0 w 3"/>
                <a:gd name="T1" fmla="*/ 1 h 1"/>
                <a:gd name="T2" fmla="*/ 2 w 3"/>
                <a:gd name="T3" fmla="*/ 1 h 1"/>
                <a:gd name="T4" fmla="*/ 2 w 3"/>
                <a:gd name="T5" fmla="*/ 0 h 1"/>
                <a:gd name="T6" fmla="*/ 3 w 3"/>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0" y="1"/>
                  </a:moveTo>
                  <a:lnTo>
                    <a:pt x="2" y="1"/>
                  </a:lnTo>
                  <a:lnTo>
                    <a:pt x="2" y="0"/>
                  </a:lnTo>
                  <a:lnTo>
                    <a:pt x="3"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33" name="Line 1810"/>
            <p:cNvSpPr>
              <a:spLocks noChangeShapeType="1"/>
            </p:cNvSpPr>
            <p:nvPr/>
          </p:nvSpPr>
          <p:spPr bwMode="auto">
            <a:xfrm>
              <a:off x="5" y="7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34" name="Line 1811"/>
            <p:cNvSpPr>
              <a:spLocks noChangeShapeType="1"/>
            </p:cNvSpPr>
            <p:nvPr/>
          </p:nvSpPr>
          <p:spPr bwMode="auto">
            <a:xfrm>
              <a:off x="5" y="81"/>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35" name="Line 1812"/>
            <p:cNvSpPr>
              <a:spLocks noChangeShapeType="1"/>
            </p:cNvSpPr>
            <p:nvPr/>
          </p:nvSpPr>
          <p:spPr bwMode="auto">
            <a:xfrm>
              <a:off x="7" y="8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36" name="Line 1813"/>
            <p:cNvSpPr>
              <a:spLocks noChangeShapeType="1"/>
            </p:cNvSpPr>
            <p:nvPr/>
          </p:nvSpPr>
          <p:spPr bwMode="auto">
            <a:xfrm>
              <a:off x="7" y="8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37" name="Line 1814"/>
            <p:cNvSpPr>
              <a:spLocks noChangeShapeType="1"/>
            </p:cNvSpPr>
            <p:nvPr/>
          </p:nvSpPr>
          <p:spPr bwMode="auto">
            <a:xfrm>
              <a:off x="8" y="82"/>
              <a:ext cx="2"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38" name="Line 1815"/>
            <p:cNvSpPr>
              <a:spLocks noChangeShapeType="1"/>
            </p:cNvSpPr>
            <p:nvPr/>
          </p:nvSpPr>
          <p:spPr bwMode="auto">
            <a:xfrm>
              <a:off x="4" y="6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39" name="Line 1816"/>
            <p:cNvSpPr>
              <a:spLocks noChangeShapeType="1"/>
            </p:cNvSpPr>
            <p:nvPr/>
          </p:nvSpPr>
          <p:spPr bwMode="auto">
            <a:xfrm flipH="1" flipV="1">
              <a:off x="3" y="6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40" name="Freeform 1817"/>
            <p:cNvSpPr>
              <a:spLocks/>
            </p:cNvSpPr>
            <p:nvPr/>
          </p:nvSpPr>
          <p:spPr bwMode="auto">
            <a:xfrm>
              <a:off x="13" y="51"/>
              <a:ext cx="2" cy="1"/>
            </a:xfrm>
            <a:custGeom>
              <a:avLst/>
              <a:gdLst>
                <a:gd name="T0" fmla="*/ 2 w 2"/>
                <a:gd name="T1" fmla="*/ 0 h 1"/>
                <a:gd name="T2" fmla="*/ 1 w 2"/>
                <a:gd name="T3" fmla="*/ 0 h 1"/>
                <a:gd name="T4" fmla="*/ 0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0"/>
                  </a:moveTo>
                  <a:lnTo>
                    <a:pt x="1"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41" name="Line 1818"/>
            <p:cNvSpPr>
              <a:spLocks noChangeShapeType="1"/>
            </p:cNvSpPr>
            <p:nvPr/>
          </p:nvSpPr>
          <p:spPr bwMode="auto">
            <a:xfrm flipH="1">
              <a:off x="15" y="51"/>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42" name="Freeform 1819"/>
            <p:cNvSpPr>
              <a:spLocks/>
            </p:cNvSpPr>
            <p:nvPr/>
          </p:nvSpPr>
          <p:spPr bwMode="auto">
            <a:xfrm>
              <a:off x="29" y="52"/>
              <a:ext cx="2" cy="3"/>
            </a:xfrm>
            <a:custGeom>
              <a:avLst/>
              <a:gdLst>
                <a:gd name="T0" fmla="*/ 2 w 2"/>
                <a:gd name="T1" fmla="*/ 3 h 3"/>
                <a:gd name="T2" fmla="*/ 1 w 2"/>
                <a:gd name="T3" fmla="*/ 1 h 3"/>
                <a:gd name="T4" fmla="*/ 0 w 2"/>
                <a:gd name="T5" fmla="*/ 0 h 3"/>
                <a:gd name="T6" fmla="*/ 0 60000 65536"/>
                <a:gd name="T7" fmla="*/ 0 60000 65536"/>
                <a:gd name="T8" fmla="*/ 0 60000 65536"/>
              </a:gdLst>
              <a:ahLst/>
              <a:cxnLst>
                <a:cxn ang="T6">
                  <a:pos x="T0" y="T1"/>
                </a:cxn>
                <a:cxn ang="T7">
                  <a:pos x="T2" y="T3"/>
                </a:cxn>
                <a:cxn ang="T8">
                  <a:pos x="T4" y="T5"/>
                </a:cxn>
              </a:cxnLst>
              <a:rect l="0" t="0" r="r" b="b"/>
              <a:pathLst>
                <a:path w="2" h="3">
                  <a:moveTo>
                    <a:pt x="2" y="3"/>
                  </a:moveTo>
                  <a:lnTo>
                    <a:pt x="1"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43" name="Freeform 1820"/>
            <p:cNvSpPr>
              <a:spLocks/>
            </p:cNvSpPr>
            <p:nvPr/>
          </p:nvSpPr>
          <p:spPr bwMode="auto">
            <a:xfrm>
              <a:off x="28" y="62"/>
              <a:ext cx="2" cy="2"/>
            </a:xfrm>
            <a:custGeom>
              <a:avLst/>
              <a:gdLst>
                <a:gd name="T0" fmla="*/ 0 w 2"/>
                <a:gd name="T1" fmla="*/ 2 h 2"/>
                <a:gd name="T2" fmla="*/ 1 w 2"/>
                <a:gd name="T3" fmla="*/ 1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44" name="Line 1821"/>
            <p:cNvSpPr>
              <a:spLocks noChangeShapeType="1"/>
            </p:cNvSpPr>
            <p:nvPr/>
          </p:nvSpPr>
          <p:spPr bwMode="auto">
            <a:xfrm>
              <a:off x="13" y="64"/>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45" name="Line 1822"/>
            <p:cNvSpPr>
              <a:spLocks noChangeShapeType="1"/>
            </p:cNvSpPr>
            <p:nvPr/>
          </p:nvSpPr>
          <p:spPr bwMode="auto">
            <a:xfrm>
              <a:off x="19" y="64"/>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46" name="Freeform 1823"/>
            <p:cNvSpPr>
              <a:spLocks/>
            </p:cNvSpPr>
            <p:nvPr/>
          </p:nvSpPr>
          <p:spPr bwMode="auto">
            <a:xfrm>
              <a:off x="12" y="62"/>
              <a:ext cx="1" cy="2"/>
            </a:xfrm>
            <a:custGeom>
              <a:avLst/>
              <a:gdLst>
                <a:gd name="T0" fmla="*/ 0 w 1"/>
                <a:gd name="T1" fmla="*/ 0 h 2"/>
                <a:gd name="T2" fmla="*/ 0 w 1"/>
                <a:gd name="T3" fmla="*/ 1 h 2"/>
                <a:gd name="T4" fmla="*/ 1 w 1"/>
                <a:gd name="T5" fmla="*/ 2 h 2"/>
                <a:gd name="T6" fmla="*/ 0 60000 65536"/>
                <a:gd name="T7" fmla="*/ 0 60000 65536"/>
                <a:gd name="T8" fmla="*/ 0 60000 65536"/>
              </a:gdLst>
              <a:ahLst/>
              <a:cxnLst>
                <a:cxn ang="T6">
                  <a:pos x="T0" y="T1"/>
                </a:cxn>
                <a:cxn ang="T7">
                  <a:pos x="T2" y="T3"/>
                </a:cxn>
                <a:cxn ang="T8">
                  <a:pos x="T4" y="T5"/>
                </a:cxn>
              </a:cxnLst>
              <a:rect l="0" t="0" r="r" b="b"/>
              <a:pathLst>
                <a:path w="1" h="2">
                  <a:moveTo>
                    <a:pt x="0" y="0"/>
                  </a:moveTo>
                  <a:lnTo>
                    <a:pt x="0" y="1"/>
                  </a:lnTo>
                  <a:lnTo>
                    <a:pt x="1"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47" name="Line 1824"/>
            <p:cNvSpPr>
              <a:spLocks noChangeShapeType="1"/>
            </p:cNvSpPr>
            <p:nvPr/>
          </p:nvSpPr>
          <p:spPr bwMode="auto">
            <a:xfrm>
              <a:off x="19" y="5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48" name="Line 1825"/>
            <p:cNvSpPr>
              <a:spLocks noChangeShapeType="1"/>
            </p:cNvSpPr>
            <p:nvPr/>
          </p:nvSpPr>
          <p:spPr bwMode="auto">
            <a:xfrm>
              <a:off x="19" y="59"/>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49" name="Line 1826"/>
            <p:cNvSpPr>
              <a:spLocks noChangeShapeType="1"/>
            </p:cNvSpPr>
            <p:nvPr/>
          </p:nvSpPr>
          <p:spPr bwMode="auto">
            <a:xfrm flipV="1">
              <a:off x="19" y="62"/>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50" name="Freeform 1827"/>
            <p:cNvSpPr>
              <a:spLocks/>
            </p:cNvSpPr>
            <p:nvPr/>
          </p:nvSpPr>
          <p:spPr bwMode="auto">
            <a:xfrm>
              <a:off x="15" y="65"/>
              <a:ext cx="2" cy="1"/>
            </a:xfrm>
            <a:custGeom>
              <a:avLst/>
              <a:gdLst>
                <a:gd name="T0" fmla="*/ 0 w 2"/>
                <a:gd name="T1" fmla="*/ 0 h 1"/>
                <a:gd name="T2" fmla="*/ 1 w 2"/>
                <a:gd name="T3" fmla="*/ 0 h 1"/>
                <a:gd name="T4" fmla="*/ 2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0" y="0"/>
                  </a:moveTo>
                  <a:lnTo>
                    <a:pt x="1" y="0"/>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51" name="Freeform 1828"/>
            <p:cNvSpPr>
              <a:spLocks/>
            </p:cNvSpPr>
            <p:nvPr/>
          </p:nvSpPr>
          <p:spPr bwMode="auto">
            <a:xfrm>
              <a:off x="16" y="62"/>
              <a:ext cx="1" cy="3"/>
            </a:xfrm>
            <a:custGeom>
              <a:avLst/>
              <a:gdLst>
                <a:gd name="T0" fmla="*/ 1 w 1"/>
                <a:gd name="T1" fmla="*/ 3 h 3"/>
                <a:gd name="T2" fmla="*/ 1 w 1"/>
                <a:gd name="T3" fmla="*/ 2 h 3"/>
                <a:gd name="T4" fmla="*/ 0 w 1"/>
                <a:gd name="T5" fmla="*/ 0 h 3"/>
                <a:gd name="T6" fmla="*/ 0 60000 65536"/>
                <a:gd name="T7" fmla="*/ 0 60000 65536"/>
                <a:gd name="T8" fmla="*/ 0 60000 65536"/>
              </a:gdLst>
              <a:ahLst/>
              <a:cxnLst>
                <a:cxn ang="T6">
                  <a:pos x="T0" y="T1"/>
                </a:cxn>
                <a:cxn ang="T7">
                  <a:pos x="T2" y="T3"/>
                </a:cxn>
                <a:cxn ang="T8">
                  <a:pos x="T4" y="T5"/>
                </a:cxn>
              </a:cxnLst>
              <a:rect l="0" t="0" r="r" b="b"/>
              <a:pathLst>
                <a:path w="1" h="3">
                  <a:moveTo>
                    <a:pt x="1" y="3"/>
                  </a:moveTo>
                  <a:lnTo>
                    <a:pt x="1" y="2"/>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52" name="Freeform 1829"/>
            <p:cNvSpPr>
              <a:spLocks/>
            </p:cNvSpPr>
            <p:nvPr/>
          </p:nvSpPr>
          <p:spPr bwMode="auto">
            <a:xfrm>
              <a:off x="15" y="61"/>
              <a:ext cx="1" cy="1"/>
            </a:xfrm>
            <a:custGeom>
              <a:avLst/>
              <a:gdLst>
                <a:gd name="T0" fmla="*/ 1 w 1"/>
                <a:gd name="T1" fmla="*/ 1 h 1"/>
                <a:gd name="T2" fmla="*/ 1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1"/>
                  </a:moveTo>
                  <a:lnTo>
                    <a:pt x="1"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53" name="Line 1830"/>
            <p:cNvSpPr>
              <a:spLocks noChangeShapeType="1"/>
            </p:cNvSpPr>
            <p:nvPr/>
          </p:nvSpPr>
          <p:spPr bwMode="auto">
            <a:xfrm flipH="1">
              <a:off x="12" y="61"/>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54" name="Freeform 1831"/>
            <p:cNvSpPr>
              <a:spLocks/>
            </p:cNvSpPr>
            <p:nvPr/>
          </p:nvSpPr>
          <p:spPr bwMode="auto">
            <a:xfrm>
              <a:off x="12" y="61"/>
              <a:ext cx="1" cy="1"/>
            </a:xfrm>
            <a:custGeom>
              <a:avLst/>
              <a:gdLst>
                <a:gd name="T0" fmla="*/ 0 w 1"/>
                <a:gd name="T1" fmla="*/ 0 h 1"/>
                <a:gd name="T2" fmla="*/ 0 w 1"/>
                <a:gd name="T3" fmla="*/ 1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55" name="Line 1832"/>
            <p:cNvSpPr>
              <a:spLocks noChangeShapeType="1"/>
            </p:cNvSpPr>
            <p:nvPr/>
          </p:nvSpPr>
          <p:spPr bwMode="auto">
            <a:xfrm>
              <a:off x="12" y="6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56" name="Freeform 1833"/>
            <p:cNvSpPr>
              <a:spLocks/>
            </p:cNvSpPr>
            <p:nvPr/>
          </p:nvSpPr>
          <p:spPr bwMode="auto">
            <a:xfrm>
              <a:off x="14" y="62"/>
              <a:ext cx="1" cy="1"/>
            </a:xfrm>
            <a:custGeom>
              <a:avLst/>
              <a:gdLst>
                <a:gd name="T0" fmla="*/ 0 w 1"/>
                <a:gd name="T1" fmla="*/ 1 h 1"/>
                <a:gd name="T2" fmla="*/ 0 w 1"/>
                <a:gd name="T3" fmla="*/ 1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57" name="Freeform 1834"/>
            <p:cNvSpPr>
              <a:spLocks/>
            </p:cNvSpPr>
            <p:nvPr/>
          </p:nvSpPr>
          <p:spPr bwMode="auto">
            <a:xfrm>
              <a:off x="14" y="63"/>
              <a:ext cx="1" cy="1"/>
            </a:xfrm>
            <a:custGeom>
              <a:avLst/>
              <a:gdLst>
                <a:gd name="T0" fmla="*/ 0 w 1"/>
                <a:gd name="T1" fmla="*/ 0 h 1"/>
                <a:gd name="T2" fmla="*/ 0 w 1"/>
                <a:gd name="T3" fmla="*/ 0 h 1"/>
                <a:gd name="T4" fmla="*/ 1 w 1"/>
                <a:gd name="T5" fmla="*/ 1 h 1"/>
                <a:gd name="T6" fmla="*/ 1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lnTo>
                    <a:pt x="1"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58" name="Line 1835"/>
            <p:cNvSpPr>
              <a:spLocks noChangeShapeType="1"/>
            </p:cNvSpPr>
            <p:nvPr/>
          </p:nvSpPr>
          <p:spPr bwMode="auto">
            <a:xfrm flipV="1">
              <a:off x="15" y="6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59" name="Line 1836"/>
            <p:cNvSpPr>
              <a:spLocks noChangeShapeType="1"/>
            </p:cNvSpPr>
            <p:nvPr/>
          </p:nvSpPr>
          <p:spPr bwMode="auto">
            <a:xfrm flipH="1">
              <a:off x="18" y="41"/>
              <a:ext cx="52"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60" name="Freeform 1837"/>
            <p:cNvSpPr>
              <a:spLocks/>
            </p:cNvSpPr>
            <p:nvPr/>
          </p:nvSpPr>
          <p:spPr bwMode="auto">
            <a:xfrm>
              <a:off x="11" y="38"/>
              <a:ext cx="66" cy="5"/>
            </a:xfrm>
            <a:custGeom>
              <a:avLst/>
              <a:gdLst>
                <a:gd name="T0" fmla="*/ 66 w 66"/>
                <a:gd name="T1" fmla="*/ 0 h 5"/>
                <a:gd name="T2" fmla="*/ 33 w 66"/>
                <a:gd name="T3" fmla="*/ 2 h 5"/>
                <a:gd name="T4" fmla="*/ 0 w 66"/>
                <a:gd name="T5" fmla="*/ 5 h 5"/>
                <a:gd name="T6" fmla="*/ 0 60000 65536"/>
                <a:gd name="T7" fmla="*/ 0 60000 65536"/>
                <a:gd name="T8" fmla="*/ 0 60000 65536"/>
              </a:gdLst>
              <a:ahLst/>
              <a:cxnLst>
                <a:cxn ang="T6">
                  <a:pos x="T0" y="T1"/>
                </a:cxn>
                <a:cxn ang="T7">
                  <a:pos x="T2" y="T3"/>
                </a:cxn>
                <a:cxn ang="T8">
                  <a:pos x="T4" y="T5"/>
                </a:cxn>
              </a:cxnLst>
              <a:rect l="0" t="0" r="r" b="b"/>
              <a:pathLst>
                <a:path w="66" h="5">
                  <a:moveTo>
                    <a:pt x="66" y="0"/>
                  </a:moveTo>
                  <a:lnTo>
                    <a:pt x="33" y="2"/>
                  </a:lnTo>
                  <a:lnTo>
                    <a:pt x="0" y="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61" name="Line 1838"/>
            <p:cNvSpPr>
              <a:spLocks noChangeShapeType="1"/>
            </p:cNvSpPr>
            <p:nvPr/>
          </p:nvSpPr>
          <p:spPr bwMode="auto">
            <a:xfrm flipH="1">
              <a:off x="20" y="5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62" name="Line 1839"/>
            <p:cNvSpPr>
              <a:spLocks noChangeShapeType="1"/>
            </p:cNvSpPr>
            <p:nvPr/>
          </p:nvSpPr>
          <p:spPr bwMode="auto">
            <a:xfrm flipH="1">
              <a:off x="21" y="4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63" name="Line 1840"/>
            <p:cNvSpPr>
              <a:spLocks noChangeShapeType="1"/>
            </p:cNvSpPr>
            <p:nvPr/>
          </p:nvSpPr>
          <p:spPr bwMode="auto">
            <a:xfrm flipH="1">
              <a:off x="22" y="45"/>
              <a:ext cx="2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64" name="Freeform 1841"/>
            <p:cNvSpPr>
              <a:spLocks/>
            </p:cNvSpPr>
            <p:nvPr/>
          </p:nvSpPr>
          <p:spPr bwMode="auto">
            <a:xfrm>
              <a:off x="23" y="48"/>
              <a:ext cx="1" cy="3"/>
            </a:xfrm>
            <a:custGeom>
              <a:avLst/>
              <a:gdLst>
                <a:gd name="T0" fmla="*/ 1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1"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65" name="Freeform 1842"/>
            <p:cNvSpPr>
              <a:spLocks/>
            </p:cNvSpPr>
            <p:nvPr/>
          </p:nvSpPr>
          <p:spPr bwMode="auto">
            <a:xfrm>
              <a:off x="77" y="59"/>
              <a:ext cx="8" cy="9"/>
            </a:xfrm>
            <a:custGeom>
              <a:avLst/>
              <a:gdLst>
                <a:gd name="T0" fmla="*/ 8 w 8"/>
                <a:gd name="T1" fmla="*/ 9 h 9"/>
                <a:gd name="T2" fmla="*/ 4 w 8"/>
                <a:gd name="T3" fmla="*/ 4 h 9"/>
                <a:gd name="T4" fmla="*/ 0 w 8"/>
                <a:gd name="T5" fmla="*/ 0 h 9"/>
                <a:gd name="T6" fmla="*/ 0 60000 65536"/>
                <a:gd name="T7" fmla="*/ 0 60000 65536"/>
                <a:gd name="T8" fmla="*/ 0 60000 65536"/>
              </a:gdLst>
              <a:ahLst/>
              <a:cxnLst>
                <a:cxn ang="T6">
                  <a:pos x="T0" y="T1"/>
                </a:cxn>
                <a:cxn ang="T7">
                  <a:pos x="T2" y="T3"/>
                </a:cxn>
                <a:cxn ang="T8">
                  <a:pos x="T4" y="T5"/>
                </a:cxn>
              </a:cxnLst>
              <a:rect l="0" t="0" r="r" b="b"/>
              <a:pathLst>
                <a:path w="8" h="9">
                  <a:moveTo>
                    <a:pt x="8" y="9"/>
                  </a:moveTo>
                  <a:lnTo>
                    <a:pt x="4" y="4"/>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66" name="Freeform 1843"/>
            <p:cNvSpPr>
              <a:spLocks/>
            </p:cNvSpPr>
            <p:nvPr/>
          </p:nvSpPr>
          <p:spPr bwMode="auto">
            <a:xfrm>
              <a:off x="44" y="54"/>
              <a:ext cx="33" cy="5"/>
            </a:xfrm>
            <a:custGeom>
              <a:avLst/>
              <a:gdLst>
                <a:gd name="T0" fmla="*/ 33 w 33"/>
                <a:gd name="T1" fmla="*/ 5 h 5"/>
                <a:gd name="T2" fmla="*/ 27 w 33"/>
                <a:gd name="T3" fmla="*/ 2 h 5"/>
                <a:gd name="T4" fmla="*/ 20 w 33"/>
                <a:gd name="T5" fmla="*/ 0 h 5"/>
                <a:gd name="T6" fmla="*/ 13 w 33"/>
                <a:gd name="T7" fmla="*/ 0 h 5"/>
                <a:gd name="T8" fmla="*/ 7 w 33"/>
                <a:gd name="T9" fmla="*/ 1 h 5"/>
                <a:gd name="T10" fmla="*/ 0 w 33"/>
                <a:gd name="T11" fmla="*/ 3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5">
                  <a:moveTo>
                    <a:pt x="33" y="5"/>
                  </a:moveTo>
                  <a:lnTo>
                    <a:pt x="27" y="2"/>
                  </a:lnTo>
                  <a:lnTo>
                    <a:pt x="20" y="0"/>
                  </a:lnTo>
                  <a:lnTo>
                    <a:pt x="13" y="0"/>
                  </a:lnTo>
                  <a:lnTo>
                    <a:pt x="7"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67" name="Freeform 1844"/>
            <p:cNvSpPr>
              <a:spLocks/>
            </p:cNvSpPr>
            <p:nvPr/>
          </p:nvSpPr>
          <p:spPr bwMode="auto">
            <a:xfrm>
              <a:off x="107" y="53"/>
              <a:ext cx="2" cy="15"/>
            </a:xfrm>
            <a:custGeom>
              <a:avLst/>
              <a:gdLst>
                <a:gd name="T0" fmla="*/ 1 w 2"/>
                <a:gd name="T1" fmla="*/ 0 h 15"/>
                <a:gd name="T2" fmla="*/ 0 w 2"/>
                <a:gd name="T3" fmla="*/ 8 h 15"/>
                <a:gd name="T4" fmla="*/ 2 w 2"/>
                <a:gd name="T5" fmla="*/ 15 h 15"/>
                <a:gd name="T6" fmla="*/ 0 60000 65536"/>
                <a:gd name="T7" fmla="*/ 0 60000 65536"/>
                <a:gd name="T8" fmla="*/ 0 60000 65536"/>
              </a:gdLst>
              <a:ahLst/>
              <a:cxnLst>
                <a:cxn ang="T6">
                  <a:pos x="T0" y="T1"/>
                </a:cxn>
                <a:cxn ang="T7">
                  <a:pos x="T2" y="T3"/>
                </a:cxn>
                <a:cxn ang="T8">
                  <a:pos x="T4" y="T5"/>
                </a:cxn>
              </a:cxnLst>
              <a:rect l="0" t="0" r="r" b="b"/>
              <a:pathLst>
                <a:path w="2" h="15">
                  <a:moveTo>
                    <a:pt x="1" y="0"/>
                  </a:moveTo>
                  <a:lnTo>
                    <a:pt x="0" y="8"/>
                  </a:lnTo>
                  <a:lnTo>
                    <a:pt x="2" y="1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68" name="Line 1845"/>
            <p:cNvSpPr>
              <a:spLocks noChangeShapeType="1"/>
            </p:cNvSpPr>
            <p:nvPr/>
          </p:nvSpPr>
          <p:spPr bwMode="auto">
            <a:xfrm>
              <a:off x="109" y="6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69" name="Line 1846"/>
            <p:cNvSpPr>
              <a:spLocks noChangeShapeType="1"/>
            </p:cNvSpPr>
            <p:nvPr/>
          </p:nvSpPr>
          <p:spPr bwMode="auto">
            <a:xfrm flipH="1" flipV="1">
              <a:off x="109" y="70"/>
              <a:ext cx="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70" name="Line 1847"/>
            <p:cNvSpPr>
              <a:spLocks noChangeShapeType="1"/>
            </p:cNvSpPr>
            <p:nvPr/>
          </p:nvSpPr>
          <p:spPr bwMode="auto">
            <a:xfrm flipV="1">
              <a:off x="77" y="37"/>
              <a:ext cx="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71" name="Line 1848"/>
            <p:cNvSpPr>
              <a:spLocks noChangeShapeType="1"/>
            </p:cNvSpPr>
            <p:nvPr/>
          </p:nvSpPr>
          <p:spPr bwMode="auto">
            <a:xfrm flipH="1">
              <a:off x="89" y="37"/>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72" name="Freeform 1849"/>
            <p:cNvSpPr>
              <a:spLocks/>
            </p:cNvSpPr>
            <p:nvPr/>
          </p:nvSpPr>
          <p:spPr bwMode="auto">
            <a:xfrm>
              <a:off x="103" y="34"/>
              <a:ext cx="2" cy="1"/>
            </a:xfrm>
            <a:custGeom>
              <a:avLst/>
              <a:gdLst>
                <a:gd name="T0" fmla="*/ 2 w 2"/>
                <a:gd name="T1" fmla="*/ 0 h 1"/>
                <a:gd name="T2" fmla="*/ 1 w 2"/>
                <a:gd name="T3" fmla="*/ 0 h 1"/>
                <a:gd name="T4" fmla="*/ 0 w 2"/>
                <a:gd name="T5" fmla="*/ 0 h 1"/>
                <a:gd name="T6" fmla="*/ 0 w 2"/>
                <a:gd name="T7" fmla="*/ 1 h 1"/>
                <a:gd name="T8" fmla="*/ 1 w 2"/>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lnTo>
                    <a:pt x="1" y="0"/>
                  </a:lnTo>
                  <a:lnTo>
                    <a:pt x="0" y="0"/>
                  </a:lnTo>
                  <a:lnTo>
                    <a:pt x="0" y="1"/>
                  </a:lnTo>
                  <a:lnTo>
                    <a:pt x="1"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73" name="Line 1850"/>
            <p:cNvSpPr>
              <a:spLocks noChangeShapeType="1"/>
            </p:cNvSpPr>
            <p:nvPr/>
          </p:nvSpPr>
          <p:spPr bwMode="auto">
            <a:xfrm>
              <a:off x="105" y="34"/>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74" name="Line 1851"/>
            <p:cNvSpPr>
              <a:spLocks noChangeShapeType="1"/>
            </p:cNvSpPr>
            <p:nvPr/>
          </p:nvSpPr>
          <p:spPr bwMode="auto">
            <a:xfrm flipH="1" flipV="1">
              <a:off x="104" y="35"/>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75" name="Line 1852"/>
            <p:cNvSpPr>
              <a:spLocks noChangeShapeType="1"/>
            </p:cNvSpPr>
            <p:nvPr/>
          </p:nvSpPr>
          <p:spPr bwMode="auto">
            <a:xfrm flipH="1">
              <a:off x="116" y="9"/>
              <a:ext cx="23"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76" name="Freeform 1853"/>
            <p:cNvSpPr>
              <a:spLocks/>
            </p:cNvSpPr>
            <p:nvPr/>
          </p:nvSpPr>
          <p:spPr bwMode="auto">
            <a:xfrm>
              <a:off x="112" y="34"/>
              <a:ext cx="4" cy="2"/>
            </a:xfrm>
            <a:custGeom>
              <a:avLst/>
              <a:gdLst>
                <a:gd name="T0" fmla="*/ 0 w 4"/>
                <a:gd name="T1" fmla="*/ 2 h 2"/>
                <a:gd name="T2" fmla="*/ 2 w 4"/>
                <a:gd name="T3" fmla="*/ 2 h 2"/>
                <a:gd name="T4" fmla="*/ 4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0" y="2"/>
                  </a:moveTo>
                  <a:lnTo>
                    <a:pt x="2" y="2"/>
                  </a:lnTo>
                  <a:lnTo>
                    <a:pt x="4"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77" name="Freeform 1854"/>
            <p:cNvSpPr>
              <a:spLocks/>
            </p:cNvSpPr>
            <p:nvPr/>
          </p:nvSpPr>
          <p:spPr bwMode="auto">
            <a:xfrm>
              <a:off x="109" y="36"/>
              <a:ext cx="3" cy="3"/>
            </a:xfrm>
            <a:custGeom>
              <a:avLst/>
              <a:gdLst>
                <a:gd name="T0" fmla="*/ 3 w 3"/>
                <a:gd name="T1" fmla="*/ 0 h 3"/>
                <a:gd name="T2" fmla="*/ 1 w 3"/>
                <a:gd name="T3" fmla="*/ 1 h 3"/>
                <a:gd name="T4" fmla="*/ 0 w 3"/>
                <a:gd name="T5" fmla="*/ 3 h 3"/>
                <a:gd name="T6" fmla="*/ 0 60000 65536"/>
                <a:gd name="T7" fmla="*/ 0 60000 65536"/>
                <a:gd name="T8" fmla="*/ 0 60000 65536"/>
              </a:gdLst>
              <a:ahLst/>
              <a:cxnLst>
                <a:cxn ang="T6">
                  <a:pos x="T0" y="T1"/>
                </a:cxn>
                <a:cxn ang="T7">
                  <a:pos x="T2" y="T3"/>
                </a:cxn>
                <a:cxn ang="T8">
                  <a:pos x="T4" y="T5"/>
                </a:cxn>
              </a:cxnLst>
              <a:rect l="0" t="0" r="r" b="b"/>
              <a:pathLst>
                <a:path w="3" h="3">
                  <a:moveTo>
                    <a:pt x="3" y="0"/>
                  </a:moveTo>
                  <a:lnTo>
                    <a:pt x="1"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78" name="Freeform 1855"/>
            <p:cNvSpPr>
              <a:spLocks/>
            </p:cNvSpPr>
            <p:nvPr/>
          </p:nvSpPr>
          <p:spPr bwMode="auto">
            <a:xfrm>
              <a:off x="105" y="37"/>
              <a:ext cx="5" cy="1"/>
            </a:xfrm>
            <a:custGeom>
              <a:avLst/>
              <a:gdLst>
                <a:gd name="T0" fmla="*/ 0 w 5"/>
                <a:gd name="T1" fmla="*/ 1 h 1"/>
                <a:gd name="T2" fmla="*/ 3 w 5"/>
                <a:gd name="T3" fmla="*/ 1 h 1"/>
                <a:gd name="T4" fmla="*/ 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1"/>
                  </a:moveTo>
                  <a:lnTo>
                    <a:pt x="3" y="1"/>
                  </a:lnTo>
                  <a:lnTo>
                    <a:pt x="5"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79" name="Line 1856"/>
            <p:cNvSpPr>
              <a:spLocks noChangeShapeType="1"/>
            </p:cNvSpPr>
            <p:nvPr/>
          </p:nvSpPr>
          <p:spPr bwMode="auto">
            <a:xfrm>
              <a:off x="94" y="35"/>
              <a:ext cx="1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80" name="Line 1857"/>
            <p:cNvSpPr>
              <a:spLocks noChangeShapeType="1"/>
            </p:cNvSpPr>
            <p:nvPr/>
          </p:nvSpPr>
          <p:spPr bwMode="auto">
            <a:xfrm flipV="1">
              <a:off x="91" y="35"/>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81" name="Freeform 1858"/>
            <p:cNvSpPr>
              <a:spLocks/>
            </p:cNvSpPr>
            <p:nvPr/>
          </p:nvSpPr>
          <p:spPr bwMode="auto">
            <a:xfrm>
              <a:off x="118" y="38"/>
              <a:ext cx="56" cy="2"/>
            </a:xfrm>
            <a:custGeom>
              <a:avLst/>
              <a:gdLst>
                <a:gd name="T0" fmla="*/ 0 w 56"/>
                <a:gd name="T1" fmla="*/ 2 h 2"/>
                <a:gd name="T2" fmla="*/ 28 w 56"/>
                <a:gd name="T3" fmla="*/ 2 h 2"/>
                <a:gd name="T4" fmla="*/ 56 w 56"/>
                <a:gd name="T5" fmla="*/ 0 h 2"/>
                <a:gd name="T6" fmla="*/ 0 60000 65536"/>
                <a:gd name="T7" fmla="*/ 0 60000 65536"/>
                <a:gd name="T8" fmla="*/ 0 60000 65536"/>
              </a:gdLst>
              <a:ahLst/>
              <a:cxnLst>
                <a:cxn ang="T6">
                  <a:pos x="T0" y="T1"/>
                </a:cxn>
                <a:cxn ang="T7">
                  <a:pos x="T2" y="T3"/>
                </a:cxn>
                <a:cxn ang="T8">
                  <a:pos x="T4" y="T5"/>
                </a:cxn>
              </a:cxnLst>
              <a:rect l="0" t="0" r="r" b="b"/>
              <a:pathLst>
                <a:path w="56" h="2">
                  <a:moveTo>
                    <a:pt x="0" y="2"/>
                  </a:moveTo>
                  <a:lnTo>
                    <a:pt x="28" y="2"/>
                  </a:lnTo>
                  <a:lnTo>
                    <a:pt x="5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82" name="Freeform 1859"/>
            <p:cNvSpPr>
              <a:spLocks/>
            </p:cNvSpPr>
            <p:nvPr/>
          </p:nvSpPr>
          <p:spPr bwMode="auto">
            <a:xfrm>
              <a:off x="108" y="42"/>
              <a:ext cx="6" cy="11"/>
            </a:xfrm>
            <a:custGeom>
              <a:avLst/>
              <a:gdLst>
                <a:gd name="T0" fmla="*/ 6 w 6"/>
                <a:gd name="T1" fmla="*/ 0 h 11"/>
                <a:gd name="T2" fmla="*/ 3 w 6"/>
                <a:gd name="T3" fmla="*/ 2 h 11"/>
                <a:gd name="T4" fmla="*/ 1 w 6"/>
                <a:gd name="T5" fmla="*/ 5 h 11"/>
                <a:gd name="T6" fmla="*/ 0 w 6"/>
                <a:gd name="T7" fmla="*/ 8 h 11"/>
                <a:gd name="T8" fmla="*/ 0 w 6"/>
                <a:gd name="T9" fmla="*/ 11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1">
                  <a:moveTo>
                    <a:pt x="6" y="0"/>
                  </a:moveTo>
                  <a:lnTo>
                    <a:pt x="3" y="2"/>
                  </a:lnTo>
                  <a:lnTo>
                    <a:pt x="1" y="5"/>
                  </a:lnTo>
                  <a:lnTo>
                    <a:pt x="0" y="8"/>
                  </a:lnTo>
                  <a:lnTo>
                    <a:pt x="0" y="1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83" name="Freeform 1860"/>
            <p:cNvSpPr>
              <a:spLocks/>
            </p:cNvSpPr>
            <p:nvPr/>
          </p:nvSpPr>
          <p:spPr bwMode="auto">
            <a:xfrm>
              <a:off x="114" y="40"/>
              <a:ext cx="2" cy="2"/>
            </a:xfrm>
            <a:custGeom>
              <a:avLst/>
              <a:gdLst>
                <a:gd name="T0" fmla="*/ 0 w 2"/>
                <a:gd name="T1" fmla="*/ 2 h 2"/>
                <a:gd name="T2" fmla="*/ 1 w 2"/>
                <a:gd name="T3" fmla="*/ 1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84" name="Line 1861"/>
            <p:cNvSpPr>
              <a:spLocks noChangeShapeType="1"/>
            </p:cNvSpPr>
            <p:nvPr/>
          </p:nvSpPr>
          <p:spPr bwMode="auto">
            <a:xfrm flipH="1">
              <a:off x="42" y="42"/>
              <a:ext cx="7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85" name="Line 1862"/>
            <p:cNvSpPr>
              <a:spLocks noChangeShapeType="1"/>
            </p:cNvSpPr>
            <p:nvPr/>
          </p:nvSpPr>
          <p:spPr bwMode="auto">
            <a:xfrm flipH="1" flipV="1">
              <a:off x="108" y="41"/>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86" name="Line 1863"/>
            <p:cNvSpPr>
              <a:spLocks noChangeShapeType="1"/>
            </p:cNvSpPr>
            <p:nvPr/>
          </p:nvSpPr>
          <p:spPr bwMode="auto">
            <a:xfrm flipV="1">
              <a:off x="108" y="3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87" name="Freeform 1864"/>
            <p:cNvSpPr>
              <a:spLocks/>
            </p:cNvSpPr>
            <p:nvPr/>
          </p:nvSpPr>
          <p:spPr bwMode="auto">
            <a:xfrm>
              <a:off x="112" y="8"/>
              <a:ext cx="30" cy="33"/>
            </a:xfrm>
            <a:custGeom>
              <a:avLst/>
              <a:gdLst>
                <a:gd name="T0" fmla="*/ 30 w 30"/>
                <a:gd name="T1" fmla="*/ 0 h 33"/>
                <a:gd name="T2" fmla="*/ 14 w 30"/>
                <a:gd name="T3" fmla="*/ 16 h 33"/>
                <a:gd name="T4" fmla="*/ 0 w 30"/>
                <a:gd name="T5" fmla="*/ 33 h 33"/>
                <a:gd name="T6" fmla="*/ 0 60000 65536"/>
                <a:gd name="T7" fmla="*/ 0 60000 65536"/>
                <a:gd name="T8" fmla="*/ 0 60000 65536"/>
              </a:gdLst>
              <a:ahLst/>
              <a:cxnLst>
                <a:cxn ang="T6">
                  <a:pos x="T0" y="T1"/>
                </a:cxn>
                <a:cxn ang="T7">
                  <a:pos x="T2" y="T3"/>
                </a:cxn>
                <a:cxn ang="T8">
                  <a:pos x="T4" y="T5"/>
                </a:cxn>
              </a:cxnLst>
              <a:rect l="0" t="0" r="r" b="b"/>
              <a:pathLst>
                <a:path w="30" h="33">
                  <a:moveTo>
                    <a:pt x="30" y="0"/>
                  </a:moveTo>
                  <a:lnTo>
                    <a:pt x="14" y="16"/>
                  </a:lnTo>
                  <a:lnTo>
                    <a:pt x="0" y="3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88" name="Freeform 1865"/>
            <p:cNvSpPr>
              <a:spLocks/>
            </p:cNvSpPr>
            <p:nvPr/>
          </p:nvSpPr>
          <p:spPr bwMode="auto">
            <a:xfrm>
              <a:off x="116" y="11"/>
              <a:ext cx="25" cy="29"/>
            </a:xfrm>
            <a:custGeom>
              <a:avLst/>
              <a:gdLst>
                <a:gd name="T0" fmla="*/ 25 w 25"/>
                <a:gd name="T1" fmla="*/ 0 h 29"/>
                <a:gd name="T2" fmla="*/ 12 w 25"/>
                <a:gd name="T3" fmla="*/ 14 h 29"/>
                <a:gd name="T4" fmla="*/ 0 w 25"/>
                <a:gd name="T5" fmla="*/ 29 h 29"/>
                <a:gd name="T6" fmla="*/ 0 60000 65536"/>
                <a:gd name="T7" fmla="*/ 0 60000 65536"/>
                <a:gd name="T8" fmla="*/ 0 60000 65536"/>
              </a:gdLst>
              <a:ahLst/>
              <a:cxnLst>
                <a:cxn ang="T6">
                  <a:pos x="T0" y="T1"/>
                </a:cxn>
                <a:cxn ang="T7">
                  <a:pos x="T2" y="T3"/>
                </a:cxn>
                <a:cxn ang="T8">
                  <a:pos x="T4" y="T5"/>
                </a:cxn>
              </a:cxnLst>
              <a:rect l="0" t="0" r="r" b="b"/>
              <a:pathLst>
                <a:path w="25" h="29">
                  <a:moveTo>
                    <a:pt x="25" y="0"/>
                  </a:moveTo>
                  <a:lnTo>
                    <a:pt x="12" y="14"/>
                  </a:lnTo>
                  <a:lnTo>
                    <a:pt x="0" y="2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89" name="Line 1866"/>
            <p:cNvSpPr>
              <a:spLocks noChangeShapeType="1"/>
            </p:cNvSpPr>
            <p:nvPr/>
          </p:nvSpPr>
          <p:spPr bwMode="auto">
            <a:xfrm flipH="1">
              <a:off x="141" y="1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90" name="Freeform 1867"/>
            <p:cNvSpPr>
              <a:spLocks/>
            </p:cNvSpPr>
            <p:nvPr/>
          </p:nvSpPr>
          <p:spPr bwMode="auto">
            <a:xfrm>
              <a:off x="141" y="6"/>
              <a:ext cx="6" cy="3"/>
            </a:xfrm>
            <a:custGeom>
              <a:avLst/>
              <a:gdLst>
                <a:gd name="T0" fmla="*/ 6 w 6"/>
                <a:gd name="T1" fmla="*/ 0 h 3"/>
                <a:gd name="T2" fmla="*/ 3 w 6"/>
                <a:gd name="T3" fmla="*/ 1 h 3"/>
                <a:gd name="T4" fmla="*/ 0 w 6"/>
                <a:gd name="T5" fmla="*/ 3 h 3"/>
                <a:gd name="T6" fmla="*/ 0 60000 65536"/>
                <a:gd name="T7" fmla="*/ 0 60000 65536"/>
                <a:gd name="T8" fmla="*/ 0 60000 65536"/>
              </a:gdLst>
              <a:ahLst/>
              <a:cxnLst>
                <a:cxn ang="T6">
                  <a:pos x="T0" y="T1"/>
                </a:cxn>
                <a:cxn ang="T7">
                  <a:pos x="T2" y="T3"/>
                </a:cxn>
                <a:cxn ang="T8">
                  <a:pos x="T4" y="T5"/>
                </a:cxn>
              </a:cxnLst>
              <a:rect l="0" t="0" r="r" b="b"/>
              <a:pathLst>
                <a:path w="6" h="3">
                  <a:moveTo>
                    <a:pt x="6"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91" name="Freeform 1868"/>
            <p:cNvSpPr>
              <a:spLocks/>
            </p:cNvSpPr>
            <p:nvPr/>
          </p:nvSpPr>
          <p:spPr bwMode="auto">
            <a:xfrm>
              <a:off x="139" y="5"/>
              <a:ext cx="7" cy="4"/>
            </a:xfrm>
            <a:custGeom>
              <a:avLst/>
              <a:gdLst>
                <a:gd name="T0" fmla="*/ 7 w 7"/>
                <a:gd name="T1" fmla="*/ 0 h 4"/>
                <a:gd name="T2" fmla="*/ 4 w 7"/>
                <a:gd name="T3" fmla="*/ 1 h 4"/>
                <a:gd name="T4" fmla="*/ 0 w 7"/>
                <a:gd name="T5" fmla="*/ 4 h 4"/>
                <a:gd name="T6" fmla="*/ 0 60000 65536"/>
                <a:gd name="T7" fmla="*/ 0 60000 65536"/>
                <a:gd name="T8" fmla="*/ 0 60000 65536"/>
              </a:gdLst>
              <a:ahLst/>
              <a:cxnLst>
                <a:cxn ang="T6">
                  <a:pos x="T0" y="T1"/>
                </a:cxn>
                <a:cxn ang="T7">
                  <a:pos x="T2" y="T3"/>
                </a:cxn>
                <a:cxn ang="T8">
                  <a:pos x="T4" y="T5"/>
                </a:cxn>
              </a:cxnLst>
              <a:rect l="0" t="0" r="r" b="b"/>
              <a:pathLst>
                <a:path w="7" h="4">
                  <a:moveTo>
                    <a:pt x="7" y="0"/>
                  </a:moveTo>
                  <a:lnTo>
                    <a:pt x="4" y="1"/>
                  </a:lnTo>
                  <a:lnTo>
                    <a:pt x="0"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92" name="Line 1869"/>
            <p:cNvSpPr>
              <a:spLocks noChangeShapeType="1"/>
            </p:cNvSpPr>
            <p:nvPr/>
          </p:nvSpPr>
          <p:spPr bwMode="auto">
            <a:xfrm flipH="1">
              <a:off x="147" y="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93" name="Line 1870"/>
            <p:cNvSpPr>
              <a:spLocks noChangeShapeType="1"/>
            </p:cNvSpPr>
            <p:nvPr/>
          </p:nvSpPr>
          <p:spPr bwMode="auto">
            <a:xfrm flipH="1">
              <a:off x="146" y="4"/>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94" name="Freeform 1871"/>
            <p:cNvSpPr>
              <a:spLocks/>
            </p:cNvSpPr>
            <p:nvPr/>
          </p:nvSpPr>
          <p:spPr bwMode="auto">
            <a:xfrm>
              <a:off x="136" y="2"/>
              <a:ext cx="7" cy="3"/>
            </a:xfrm>
            <a:custGeom>
              <a:avLst/>
              <a:gdLst>
                <a:gd name="T0" fmla="*/ 7 w 7"/>
                <a:gd name="T1" fmla="*/ 0 h 3"/>
                <a:gd name="T2" fmla="*/ 3 w 7"/>
                <a:gd name="T3" fmla="*/ 1 h 3"/>
                <a:gd name="T4" fmla="*/ 0 w 7"/>
                <a:gd name="T5" fmla="*/ 3 h 3"/>
                <a:gd name="T6" fmla="*/ 0 60000 65536"/>
                <a:gd name="T7" fmla="*/ 0 60000 65536"/>
                <a:gd name="T8" fmla="*/ 0 60000 65536"/>
              </a:gdLst>
              <a:ahLst/>
              <a:cxnLst>
                <a:cxn ang="T6">
                  <a:pos x="T0" y="T1"/>
                </a:cxn>
                <a:cxn ang="T7">
                  <a:pos x="T2" y="T3"/>
                </a:cxn>
                <a:cxn ang="T8">
                  <a:pos x="T4" y="T5"/>
                </a:cxn>
              </a:cxnLst>
              <a:rect l="0" t="0" r="r" b="b"/>
              <a:pathLst>
                <a:path w="7" h="3">
                  <a:moveTo>
                    <a:pt x="7"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95" name="Line 1872"/>
            <p:cNvSpPr>
              <a:spLocks noChangeShapeType="1"/>
            </p:cNvSpPr>
            <p:nvPr/>
          </p:nvSpPr>
          <p:spPr bwMode="auto">
            <a:xfrm flipV="1">
              <a:off x="258" y="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96" name="Line 1873"/>
            <p:cNvSpPr>
              <a:spLocks noChangeShapeType="1"/>
            </p:cNvSpPr>
            <p:nvPr/>
          </p:nvSpPr>
          <p:spPr bwMode="auto">
            <a:xfrm flipH="1" flipV="1">
              <a:off x="258" y="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97" name="Freeform 1874"/>
            <p:cNvSpPr>
              <a:spLocks/>
            </p:cNvSpPr>
            <p:nvPr/>
          </p:nvSpPr>
          <p:spPr bwMode="auto">
            <a:xfrm>
              <a:off x="256" y="5"/>
              <a:ext cx="2" cy="3"/>
            </a:xfrm>
            <a:custGeom>
              <a:avLst/>
              <a:gdLst>
                <a:gd name="T0" fmla="*/ 2 w 2"/>
                <a:gd name="T1" fmla="*/ 0 h 3"/>
                <a:gd name="T2" fmla="*/ 0 w 2"/>
                <a:gd name="T3" fmla="*/ 1 h 3"/>
                <a:gd name="T4" fmla="*/ 0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2"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98" name="Line 1875"/>
            <p:cNvSpPr>
              <a:spLocks noChangeShapeType="1"/>
            </p:cNvSpPr>
            <p:nvPr/>
          </p:nvSpPr>
          <p:spPr bwMode="auto">
            <a:xfrm flipH="1">
              <a:off x="143" y="1"/>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99" name="Freeform 1876"/>
            <p:cNvSpPr>
              <a:spLocks/>
            </p:cNvSpPr>
            <p:nvPr/>
          </p:nvSpPr>
          <p:spPr bwMode="auto">
            <a:xfrm>
              <a:off x="243" y="2"/>
              <a:ext cx="15" cy="3"/>
            </a:xfrm>
            <a:custGeom>
              <a:avLst/>
              <a:gdLst>
                <a:gd name="T0" fmla="*/ 15 w 15"/>
                <a:gd name="T1" fmla="*/ 3 h 3"/>
                <a:gd name="T2" fmla="*/ 7 w 15"/>
                <a:gd name="T3" fmla="*/ 1 h 3"/>
                <a:gd name="T4" fmla="*/ 0 w 15"/>
                <a:gd name="T5" fmla="*/ 0 h 3"/>
                <a:gd name="T6" fmla="*/ 0 60000 65536"/>
                <a:gd name="T7" fmla="*/ 0 60000 65536"/>
                <a:gd name="T8" fmla="*/ 0 60000 65536"/>
              </a:gdLst>
              <a:ahLst/>
              <a:cxnLst>
                <a:cxn ang="T6">
                  <a:pos x="T0" y="T1"/>
                </a:cxn>
                <a:cxn ang="T7">
                  <a:pos x="T2" y="T3"/>
                </a:cxn>
                <a:cxn ang="T8">
                  <a:pos x="T4" y="T5"/>
                </a:cxn>
              </a:cxnLst>
              <a:rect l="0" t="0" r="r" b="b"/>
              <a:pathLst>
                <a:path w="15" h="3">
                  <a:moveTo>
                    <a:pt x="15" y="3"/>
                  </a:moveTo>
                  <a:lnTo>
                    <a:pt x="7"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00" name="Line 1877"/>
            <p:cNvSpPr>
              <a:spLocks noChangeShapeType="1"/>
            </p:cNvSpPr>
            <p:nvPr/>
          </p:nvSpPr>
          <p:spPr bwMode="auto">
            <a:xfrm>
              <a:off x="219" y="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01" name="Freeform 1878"/>
            <p:cNvSpPr>
              <a:spLocks/>
            </p:cNvSpPr>
            <p:nvPr/>
          </p:nvSpPr>
          <p:spPr bwMode="auto">
            <a:xfrm>
              <a:off x="151" y="0"/>
              <a:ext cx="68" cy="1"/>
            </a:xfrm>
            <a:custGeom>
              <a:avLst/>
              <a:gdLst>
                <a:gd name="T0" fmla="*/ 68 w 68"/>
                <a:gd name="T1" fmla="*/ 1 h 1"/>
                <a:gd name="T2" fmla="*/ 34 w 68"/>
                <a:gd name="T3" fmla="*/ 0 h 1"/>
                <a:gd name="T4" fmla="*/ 0 w 68"/>
                <a:gd name="T5" fmla="*/ 1 h 1"/>
                <a:gd name="T6" fmla="*/ 0 60000 65536"/>
                <a:gd name="T7" fmla="*/ 0 60000 65536"/>
                <a:gd name="T8" fmla="*/ 0 60000 65536"/>
              </a:gdLst>
              <a:ahLst/>
              <a:cxnLst>
                <a:cxn ang="T6">
                  <a:pos x="T0" y="T1"/>
                </a:cxn>
                <a:cxn ang="T7">
                  <a:pos x="T2" y="T3"/>
                </a:cxn>
                <a:cxn ang="T8">
                  <a:pos x="T4" y="T5"/>
                </a:cxn>
              </a:cxnLst>
              <a:rect l="0" t="0" r="r" b="b"/>
              <a:pathLst>
                <a:path w="68" h="1">
                  <a:moveTo>
                    <a:pt x="68" y="1"/>
                  </a:moveTo>
                  <a:lnTo>
                    <a:pt x="34"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02" name="Line 1879"/>
            <p:cNvSpPr>
              <a:spLocks noChangeShapeType="1"/>
            </p:cNvSpPr>
            <p:nvPr/>
          </p:nvSpPr>
          <p:spPr bwMode="auto">
            <a:xfrm flipH="1">
              <a:off x="155" y="4"/>
              <a:ext cx="5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03" name="Freeform 1880"/>
            <p:cNvSpPr>
              <a:spLocks/>
            </p:cNvSpPr>
            <p:nvPr/>
          </p:nvSpPr>
          <p:spPr bwMode="auto">
            <a:xfrm>
              <a:off x="153" y="5"/>
              <a:ext cx="51" cy="1"/>
            </a:xfrm>
            <a:custGeom>
              <a:avLst/>
              <a:gdLst>
                <a:gd name="T0" fmla="*/ 51 w 51"/>
                <a:gd name="T1" fmla="*/ 0 h 1"/>
                <a:gd name="T2" fmla="*/ 25 w 51"/>
                <a:gd name="T3" fmla="*/ 0 h 1"/>
                <a:gd name="T4" fmla="*/ 0 w 51"/>
                <a:gd name="T5" fmla="*/ 0 h 1"/>
                <a:gd name="T6" fmla="*/ 0 60000 65536"/>
                <a:gd name="T7" fmla="*/ 0 60000 65536"/>
                <a:gd name="T8" fmla="*/ 0 60000 65536"/>
              </a:gdLst>
              <a:ahLst/>
              <a:cxnLst>
                <a:cxn ang="T6">
                  <a:pos x="T0" y="T1"/>
                </a:cxn>
                <a:cxn ang="T7">
                  <a:pos x="T2" y="T3"/>
                </a:cxn>
                <a:cxn ang="T8">
                  <a:pos x="T4" y="T5"/>
                </a:cxn>
              </a:cxnLst>
              <a:rect l="0" t="0" r="r" b="b"/>
              <a:pathLst>
                <a:path w="51" h="1">
                  <a:moveTo>
                    <a:pt x="51" y="0"/>
                  </a:moveTo>
                  <a:lnTo>
                    <a:pt x="25"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04" name="Freeform 1881"/>
            <p:cNvSpPr>
              <a:spLocks/>
            </p:cNvSpPr>
            <p:nvPr/>
          </p:nvSpPr>
          <p:spPr bwMode="auto">
            <a:xfrm>
              <a:off x="142" y="7"/>
              <a:ext cx="6" cy="3"/>
            </a:xfrm>
            <a:custGeom>
              <a:avLst/>
              <a:gdLst>
                <a:gd name="T0" fmla="*/ 6 w 6"/>
                <a:gd name="T1" fmla="*/ 0 h 3"/>
                <a:gd name="T2" fmla="*/ 3 w 6"/>
                <a:gd name="T3" fmla="*/ 1 h 3"/>
                <a:gd name="T4" fmla="*/ 0 w 6"/>
                <a:gd name="T5" fmla="*/ 3 h 3"/>
                <a:gd name="T6" fmla="*/ 0 60000 65536"/>
                <a:gd name="T7" fmla="*/ 0 60000 65536"/>
                <a:gd name="T8" fmla="*/ 0 60000 65536"/>
              </a:gdLst>
              <a:ahLst/>
              <a:cxnLst>
                <a:cxn ang="T6">
                  <a:pos x="T0" y="T1"/>
                </a:cxn>
                <a:cxn ang="T7">
                  <a:pos x="T2" y="T3"/>
                </a:cxn>
                <a:cxn ang="T8">
                  <a:pos x="T4" y="T5"/>
                </a:cxn>
              </a:cxnLst>
              <a:rect l="0" t="0" r="r" b="b"/>
              <a:pathLst>
                <a:path w="6" h="3">
                  <a:moveTo>
                    <a:pt x="6"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05" name="Freeform 1882"/>
            <p:cNvSpPr>
              <a:spLocks/>
            </p:cNvSpPr>
            <p:nvPr/>
          </p:nvSpPr>
          <p:spPr bwMode="auto">
            <a:xfrm>
              <a:off x="19" y="51"/>
              <a:ext cx="1" cy="13"/>
            </a:xfrm>
            <a:custGeom>
              <a:avLst/>
              <a:gdLst>
                <a:gd name="T0" fmla="*/ 1 w 1"/>
                <a:gd name="T1" fmla="*/ 0 h 13"/>
                <a:gd name="T2" fmla="*/ 0 w 1"/>
                <a:gd name="T3" fmla="*/ 6 h 13"/>
                <a:gd name="T4" fmla="*/ 0 w 1"/>
                <a:gd name="T5" fmla="*/ 13 h 13"/>
                <a:gd name="T6" fmla="*/ 0 60000 65536"/>
                <a:gd name="T7" fmla="*/ 0 60000 65536"/>
                <a:gd name="T8" fmla="*/ 0 60000 65536"/>
              </a:gdLst>
              <a:ahLst/>
              <a:cxnLst>
                <a:cxn ang="T6">
                  <a:pos x="T0" y="T1"/>
                </a:cxn>
                <a:cxn ang="T7">
                  <a:pos x="T2" y="T3"/>
                </a:cxn>
                <a:cxn ang="T8">
                  <a:pos x="T4" y="T5"/>
                </a:cxn>
              </a:cxnLst>
              <a:rect l="0" t="0" r="r" b="b"/>
              <a:pathLst>
                <a:path w="1" h="13">
                  <a:moveTo>
                    <a:pt x="1" y="0"/>
                  </a:moveTo>
                  <a:lnTo>
                    <a:pt x="0" y="6"/>
                  </a:lnTo>
                  <a:lnTo>
                    <a:pt x="0" y="1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06" name="Line 1883"/>
            <p:cNvSpPr>
              <a:spLocks noChangeShapeType="1"/>
            </p:cNvSpPr>
            <p:nvPr/>
          </p:nvSpPr>
          <p:spPr bwMode="auto">
            <a:xfrm flipV="1">
              <a:off x="30" y="55"/>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07" name="Line 1884"/>
            <p:cNvSpPr>
              <a:spLocks noChangeShapeType="1"/>
            </p:cNvSpPr>
            <p:nvPr/>
          </p:nvSpPr>
          <p:spPr bwMode="auto">
            <a:xfrm>
              <a:off x="20" y="52"/>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08" name="Line 1885"/>
            <p:cNvSpPr>
              <a:spLocks noChangeShapeType="1"/>
            </p:cNvSpPr>
            <p:nvPr/>
          </p:nvSpPr>
          <p:spPr bwMode="auto">
            <a:xfrm flipH="1" flipV="1">
              <a:off x="20" y="51"/>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09" name="Freeform 1886"/>
            <p:cNvSpPr>
              <a:spLocks/>
            </p:cNvSpPr>
            <p:nvPr/>
          </p:nvSpPr>
          <p:spPr bwMode="auto">
            <a:xfrm>
              <a:off x="12" y="50"/>
              <a:ext cx="1" cy="12"/>
            </a:xfrm>
            <a:custGeom>
              <a:avLst/>
              <a:gdLst>
                <a:gd name="T0" fmla="*/ 1 w 1"/>
                <a:gd name="T1" fmla="*/ 0 h 12"/>
                <a:gd name="T2" fmla="*/ 0 w 1"/>
                <a:gd name="T3" fmla="*/ 6 h 12"/>
                <a:gd name="T4" fmla="*/ 0 w 1"/>
                <a:gd name="T5" fmla="*/ 12 h 12"/>
                <a:gd name="T6" fmla="*/ 0 60000 65536"/>
                <a:gd name="T7" fmla="*/ 0 60000 65536"/>
                <a:gd name="T8" fmla="*/ 0 60000 65536"/>
              </a:gdLst>
              <a:ahLst/>
              <a:cxnLst>
                <a:cxn ang="T6">
                  <a:pos x="T0" y="T1"/>
                </a:cxn>
                <a:cxn ang="T7">
                  <a:pos x="T2" y="T3"/>
                </a:cxn>
                <a:cxn ang="T8">
                  <a:pos x="T4" y="T5"/>
                </a:cxn>
              </a:cxnLst>
              <a:rect l="0" t="0" r="r" b="b"/>
              <a:pathLst>
                <a:path w="1" h="12">
                  <a:moveTo>
                    <a:pt x="1" y="0"/>
                  </a:moveTo>
                  <a:lnTo>
                    <a:pt x="0" y="6"/>
                  </a:lnTo>
                  <a:lnTo>
                    <a:pt x="0" y="1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10" name="Freeform 1887"/>
            <p:cNvSpPr>
              <a:spLocks/>
            </p:cNvSpPr>
            <p:nvPr/>
          </p:nvSpPr>
          <p:spPr bwMode="auto">
            <a:xfrm>
              <a:off x="13" y="46"/>
              <a:ext cx="5" cy="4"/>
            </a:xfrm>
            <a:custGeom>
              <a:avLst/>
              <a:gdLst>
                <a:gd name="T0" fmla="*/ 5 w 5"/>
                <a:gd name="T1" fmla="*/ 0 h 4"/>
                <a:gd name="T2" fmla="*/ 2 w 5"/>
                <a:gd name="T3" fmla="*/ 2 h 4"/>
                <a:gd name="T4" fmla="*/ 0 w 5"/>
                <a:gd name="T5" fmla="*/ 4 h 4"/>
                <a:gd name="T6" fmla="*/ 0 60000 65536"/>
                <a:gd name="T7" fmla="*/ 0 60000 65536"/>
                <a:gd name="T8" fmla="*/ 0 60000 65536"/>
              </a:gdLst>
              <a:ahLst/>
              <a:cxnLst>
                <a:cxn ang="T6">
                  <a:pos x="T0" y="T1"/>
                </a:cxn>
                <a:cxn ang="T7">
                  <a:pos x="T2" y="T3"/>
                </a:cxn>
                <a:cxn ang="T8">
                  <a:pos x="T4" y="T5"/>
                </a:cxn>
              </a:cxnLst>
              <a:rect l="0" t="0" r="r" b="b"/>
              <a:pathLst>
                <a:path w="5" h="4">
                  <a:moveTo>
                    <a:pt x="5" y="0"/>
                  </a:moveTo>
                  <a:lnTo>
                    <a:pt x="2" y="2"/>
                  </a:lnTo>
                  <a:lnTo>
                    <a:pt x="0"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11" name="Line 1888"/>
            <p:cNvSpPr>
              <a:spLocks noChangeShapeType="1"/>
            </p:cNvSpPr>
            <p:nvPr/>
          </p:nvSpPr>
          <p:spPr bwMode="auto">
            <a:xfrm flipH="1">
              <a:off x="24" y="46"/>
              <a:ext cx="15"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12" name="Line 1889"/>
            <p:cNvSpPr>
              <a:spLocks noChangeShapeType="1"/>
            </p:cNvSpPr>
            <p:nvPr/>
          </p:nvSpPr>
          <p:spPr bwMode="auto">
            <a:xfrm flipH="1">
              <a:off x="70" y="40"/>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13" name="Freeform 1890"/>
            <p:cNvSpPr>
              <a:spLocks/>
            </p:cNvSpPr>
            <p:nvPr/>
          </p:nvSpPr>
          <p:spPr bwMode="auto">
            <a:xfrm>
              <a:off x="36" y="57"/>
              <a:ext cx="8" cy="10"/>
            </a:xfrm>
            <a:custGeom>
              <a:avLst/>
              <a:gdLst>
                <a:gd name="T0" fmla="*/ 8 w 8"/>
                <a:gd name="T1" fmla="*/ 0 h 10"/>
                <a:gd name="T2" fmla="*/ 5 w 8"/>
                <a:gd name="T3" fmla="*/ 2 h 10"/>
                <a:gd name="T4" fmla="*/ 2 w 8"/>
                <a:gd name="T5" fmla="*/ 6 h 10"/>
                <a:gd name="T6" fmla="*/ 0 w 8"/>
                <a:gd name="T7" fmla="*/ 1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0">
                  <a:moveTo>
                    <a:pt x="8" y="0"/>
                  </a:moveTo>
                  <a:lnTo>
                    <a:pt x="5" y="2"/>
                  </a:lnTo>
                  <a:lnTo>
                    <a:pt x="2" y="6"/>
                  </a:lnTo>
                  <a:lnTo>
                    <a:pt x="0" y="1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14" name="Line 1891"/>
            <p:cNvSpPr>
              <a:spLocks noChangeShapeType="1"/>
            </p:cNvSpPr>
            <p:nvPr/>
          </p:nvSpPr>
          <p:spPr bwMode="auto">
            <a:xfrm flipV="1">
              <a:off x="104" y="32"/>
              <a:ext cx="1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15" name="Line 1892"/>
            <p:cNvSpPr>
              <a:spLocks noChangeShapeType="1"/>
            </p:cNvSpPr>
            <p:nvPr/>
          </p:nvSpPr>
          <p:spPr bwMode="auto">
            <a:xfrm flipH="1">
              <a:off x="99" y="6"/>
              <a:ext cx="37"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16" name="Freeform 1893"/>
            <p:cNvSpPr>
              <a:spLocks/>
            </p:cNvSpPr>
            <p:nvPr/>
          </p:nvSpPr>
          <p:spPr bwMode="auto">
            <a:xfrm>
              <a:off x="243" y="14"/>
              <a:ext cx="15" cy="22"/>
            </a:xfrm>
            <a:custGeom>
              <a:avLst/>
              <a:gdLst>
                <a:gd name="T0" fmla="*/ 15 w 15"/>
                <a:gd name="T1" fmla="*/ 22 h 22"/>
                <a:gd name="T2" fmla="*/ 8 w 15"/>
                <a:gd name="T3" fmla="*/ 10 h 22"/>
                <a:gd name="T4" fmla="*/ 0 w 15"/>
                <a:gd name="T5" fmla="*/ 0 h 22"/>
                <a:gd name="T6" fmla="*/ 0 60000 65536"/>
                <a:gd name="T7" fmla="*/ 0 60000 65536"/>
                <a:gd name="T8" fmla="*/ 0 60000 65536"/>
              </a:gdLst>
              <a:ahLst/>
              <a:cxnLst>
                <a:cxn ang="T6">
                  <a:pos x="T0" y="T1"/>
                </a:cxn>
                <a:cxn ang="T7">
                  <a:pos x="T2" y="T3"/>
                </a:cxn>
                <a:cxn ang="T8">
                  <a:pos x="T4" y="T5"/>
                </a:cxn>
              </a:cxnLst>
              <a:rect l="0" t="0" r="r" b="b"/>
              <a:pathLst>
                <a:path w="15" h="22">
                  <a:moveTo>
                    <a:pt x="15" y="22"/>
                  </a:moveTo>
                  <a:lnTo>
                    <a:pt x="8" y="1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17" name="Freeform 1894"/>
            <p:cNvSpPr>
              <a:spLocks/>
            </p:cNvSpPr>
            <p:nvPr/>
          </p:nvSpPr>
          <p:spPr bwMode="auto">
            <a:xfrm>
              <a:off x="240" y="20"/>
              <a:ext cx="14" cy="17"/>
            </a:xfrm>
            <a:custGeom>
              <a:avLst/>
              <a:gdLst>
                <a:gd name="T0" fmla="*/ 14 w 14"/>
                <a:gd name="T1" fmla="*/ 17 h 17"/>
                <a:gd name="T2" fmla="*/ 8 w 14"/>
                <a:gd name="T3" fmla="*/ 8 h 17"/>
                <a:gd name="T4" fmla="*/ 0 w 14"/>
                <a:gd name="T5" fmla="*/ 0 h 17"/>
                <a:gd name="T6" fmla="*/ 0 60000 65536"/>
                <a:gd name="T7" fmla="*/ 0 60000 65536"/>
                <a:gd name="T8" fmla="*/ 0 60000 65536"/>
              </a:gdLst>
              <a:ahLst/>
              <a:cxnLst>
                <a:cxn ang="T6">
                  <a:pos x="T0" y="T1"/>
                </a:cxn>
                <a:cxn ang="T7">
                  <a:pos x="T2" y="T3"/>
                </a:cxn>
                <a:cxn ang="T8">
                  <a:pos x="T4" y="T5"/>
                </a:cxn>
              </a:cxnLst>
              <a:rect l="0" t="0" r="r" b="b"/>
              <a:pathLst>
                <a:path w="14" h="17">
                  <a:moveTo>
                    <a:pt x="14" y="17"/>
                  </a:moveTo>
                  <a:lnTo>
                    <a:pt x="8" y="8"/>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18" name="Line 1895"/>
            <p:cNvSpPr>
              <a:spLocks noChangeShapeType="1"/>
            </p:cNvSpPr>
            <p:nvPr/>
          </p:nvSpPr>
          <p:spPr bwMode="auto">
            <a:xfrm>
              <a:off x="232" y="10"/>
              <a:ext cx="1"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19" name="Line 1896"/>
            <p:cNvSpPr>
              <a:spLocks noChangeShapeType="1"/>
            </p:cNvSpPr>
            <p:nvPr/>
          </p:nvSpPr>
          <p:spPr bwMode="auto">
            <a:xfrm flipH="1" flipV="1">
              <a:off x="182" y="6"/>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20" name="Line 1897"/>
            <p:cNvSpPr>
              <a:spLocks noChangeShapeType="1"/>
            </p:cNvSpPr>
            <p:nvPr/>
          </p:nvSpPr>
          <p:spPr bwMode="auto">
            <a:xfrm flipH="1">
              <a:off x="148" y="6"/>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21" name="Freeform 1898"/>
            <p:cNvSpPr>
              <a:spLocks/>
            </p:cNvSpPr>
            <p:nvPr/>
          </p:nvSpPr>
          <p:spPr bwMode="auto">
            <a:xfrm>
              <a:off x="222" y="4"/>
              <a:ext cx="11" cy="3"/>
            </a:xfrm>
            <a:custGeom>
              <a:avLst/>
              <a:gdLst>
                <a:gd name="T0" fmla="*/ 11 w 11"/>
                <a:gd name="T1" fmla="*/ 3 h 3"/>
                <a:gd name="T2" fmla="*/ 6 w 11"/>
                <a:gd name="T3" fmla="*/ 1 h 3"/>
                <a:gd name="T4" fmla="*/ 0 w 11"/>
                <a:gd name="T5" fmla="*/ 0 h 3"/>
                <a:gd name="T6" fmla="*/ 0 60000 65536"/>
                <a:gd name="T7" fmla="*/ 0 60000 65536"/>
                <a:gd name="T8" fmla="*/ 0 60000 65536"/>
              </a:gdLst>
              <a:ahLst/>
              <a:cxnLst>
                <a:cxn ang="T6">
                  <a:pos x="T0" y="T1"/>
                </a:cxn>
                <a:cxn ang="T7">
                  <a:pos x="T2" y="T3"/>
                </a:cxn>
                <a:cxn ang="T8">
                  <a:pos x="T4" y="T5"/>
                </a:cxn>
              </a:cxnLst>
              <a:rect l="0" t="0" r="r" b="b"/>
              <a:pathLst>
                <a:path w="11" h="3">
                  <a:moveTo>
                    <a:pt x="11" y="3"/>
                  </a:moveTo>
                  <a:lnTo>
                    <a:pt x="6"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22" name="Freeform 1899"/>
            <p:cNvSpPr>
              <a:spLocks/>
            </p:cNvSpPr>
            <p:nvPr/>
          </p:nvSpPr>
          <p:spPr bwMode="auto">
            <a:xfrm>
              <a:off x="224" y="6"/>
              <a:ext cx="9" cy="3"/>
            </a:xfrm>
            <a:custGeom>
              <a:avLst/>
              <a:gdLst>
                <a:gd name="T0" fmla="*/ 9 w 9"/>
                <a:gd name="T1" fmla="*/ 3 h 3"/>
                <a:gd name="T2" fmla="*/ 5 w 9"/>
                <a:gd name="T3" fmla="*/ 1 h 3"/>
                <a:gd name="T4" fmla="*/ 0 w 9"/>
                <a:gd name="T5" fmla="*/ 0 h 3"/>
                <a:gd name="T6" fmla="*/ 0 60000 65536"/>
                <a:gd name="T7" fmla="*/ 0 60000 65536"/>
                <a:gd name="T8" fmla="*/ 0 60000 65536"/>
              </a:gdLst>
              <a:ahLst/>
              <a:cxnLst>
                <a:cxn ang="T6">
                  <a:pos x="T0" y="T1"/>
                </a:cxn>
                <a:cxn ang="T7">
                  <a:pos x="T2" y="T3"/>
                </a:cxn>
                <a:cxn ang="T8">
                  <a:pos x="T4" y="T5"/>
                </a:cxn>
              </a:cxnLst>
              <a:rect l="0" t="0" r="r" b="b"/>
              <a:pathLst>
                <a:path w="9" h="3">
                  <a:moveTo>
                    <a:pt x="9" y="3"/>
                  </a:moveTo>
                  <a:lnTo>
                    <a:pt x="5"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23" name="Freeform 1900"/>
            <p:cNvSpPr>
              <a:spLocks/>
            </p:cNvSpPr>
            <p:nvPr/>
          </p:nvSpPr>
          <p:spPr bwMode="auto">
            <a:xfrm>
              <a:off x="225" y="8"/>
              <a:ext cx="8" cy="2"/>
            </a:xfrm>
            <a:custGeom>
              <a:avLst/>
              <a:gdLst>
                <a:gd name="T0" fmla="*/ 8 w 8"/>
                <a:gd name="T1" fmla="*/ 2 h 2"/>
                <a:gd name="T2" fmla="*/ 4 w 8"/>
                <a:gd name="T3" fmla="*/ 0 h 2"/>
                <a:gd name="T4" fmla="*/ 0 w 8"/>
                <a:gd name="T5" fmla="*/ 0 h 2"/>
                <a:gd name="T6" fmla="*/ 0 60000 65536"/>
                <a:gd name="T7" fmla="*/ 0 60000 65536"/>
                <a:gd name="T8" fmla="*/ 0 60000 65536"/>
              </a:gdLst>
              <a:ahLst/>
              <a:cxnLst>
                <a:cxn ang="T6">
                  <a:pos x="T0" y="T1"/>
                </a:cxn>
                <a:cxn ang="T7">
                  <a:pos x="T2" y="T3"/>
                </a:cxn>
                <a:cxn ang="T8">
                  <a:pos x="T4" y="T5"/>
                </a:cxn>
              </a:cxnLst>
              <a:rect l="0" t="0" r="r" b="b"/>
              <a:pathLst>
                <a:path w="8" h="2">
                  <a:moveTo>
                    <a:pt x="8"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24" name="Line 1901"/>
            <p:cNvSpPr>
              <a:spLocks noChangeShapeType="1"/>
            </p:cNvSpPr>
            <p:nvPr/>
          </p:nvSpPr>
          <p:spPr bwMode="auto">
            <a:xfrm>
              <a:off x="183" y="37"/>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25" name="Freeform 1902"/>
            <p:cNvSpPr>
              <a:spLocks/>
            </p:cNvSpPr>
            <p:nvPr/>
          </p:nvSpPr>
          <p:spPr bwMode="auto">
            <a:xfrm>
              <a:off x="184" y="24"/>
              <a:ext cx="6" cy="3"/>
            </a:xfrm>
            <a:custGeom>
              <a:avLst/>
              <a:gdLst>
                <a:gd name="T0" fmla="*/ 6 w 6"/>
                <a:gd name="T1" fmla="*/ 1 h 3"/>
                <a:gd name="T2" fmla="*/ 4 w 6"/>
                <a:gd name="T3" fmla="*/ 0 h 3"/>
                <a:gd name="T4" fmla="*/ 1 w 6"/>
                <a:gd name="T5" fmla="*/ 1 h 3"/>
                <a:gd name="T6" fmla="*/ 0 w 6"/>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
                  <a:moveTo>
                    <a:pt x="6" y="1"/>
                  </a:moveTo>
                  <a:lnTo>
                    <a:pt x="4" y="0"/>
                  </a:lnTo>
                  <a:lnTo>
                    <a:pt x="1"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26" name="Line 1903"/>
            <p:cNvSpPr>
              <a:spLocks noChangeShapeType="1"/>
            </p:cNvSpPr>
            <p:nvPr/>
          </p:nvSpPr>
          <p:spPr bwMode="auto">
            <a:xfrm>
              <a:off x="184" y="27"/>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27" name="Freeform 1904"/>
            <p:cNvSpPr>
              <a:spLocks/>
            </p:cNvSpPr>
            <p:nvPr/>
          </p:nvSpPr>
          <p:spPr bwMode="auto">
            <a:xfrm>
              <a:off x="184" y="33"/>
              <a:ext cx="2" cy="3"/>
            </a:xfrm>
            <a:custGeom>
              <a:avLst/>
              <a:gdLst>
                <a:gd name="T0" fmla="*/ 0 w 2"/>
                <a:gd name="T1" fmla="*/ 0 h 3"/>
                <a:gd name="T2" fmla="*/ 1 w 2"/>
                <a:gd name="T3" fmla="*/ 2 h 3"/>
                <a:gd name="T4" fmla="*/ 2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0" y="0"/>
                  </a:moveTo>
                  <a:lnTo>
                    <a:pt x="1" y="2"/>
                  </a:lnTo>
                  <a:lnTo>
                    <a:pt x="2"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28" name="Line 1905"/>
            <p:cNvSpPr>
              <a:spLocks noChangeShapeType="1"/>
            </p:cNvSpPr>
            <p:nvPr/>
          </p:nvSpPr>
          <p:spPr bwMode="auto">
            <a:xfrm flipH="1" flipV="1">
              <a:off x="190" y="25"/>
              <a:ext cx="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29" name="Line 1906"/>
            <p:cNvSpPr>
              <a:spLocks noChangeShapeType="1"/>
            </p:cNvSpPr>
            <p:nvPr/>
          </p:nvSpPr>
          <p:spPr bwMode="auto">
            <a:xfrm flipV="1">
              <a:off x="192" y="27"/>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30" name="Line 1907"/>
            <p:cNvSpPr>
              <a:spLocks noChangeShapeType="1"/>
            </p:cNvSpPr>
            <p:nvPr/>
          </p:nvSpPr>
          <p:spPr bwMode="auto">
            <a:xfrm flipV="1">
              <a:off x="190" y="28"/>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31" name="Freeform 1908"/>
            <p:cNvSpPr>
              <a:spLocks/>
            </p:cNvSpPr>
            <p:nvPr/>
          </p:nvSpPr>
          <p:spPr bwMode="auto">
            <a:xfrm>
              <a:off x="190" y="25"/>
              <a:ext cx="1" cy="3"/>
            </a:xfrm>
            <a:custGeom>
              <a:avLst/>
              <a:gdLst>
                <a:gd name="T0" fmla="*/ 0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32" name="Freeform 1909"/>
            <p:cNvSpPr>
              <a:spLocks/>
            </p:cNvSpPr>
            <p:nvPr/>
          </p:nvSpPr>
          <p:spPr bwMode="auto">
            <a:xfrm>
              <a:off x="178" y="39"/>
              <a:ext cx="1" cy="13"/>
            </a:xfrm>
            <a:custGeom>
              <a:avLst/>
              <a:gdLst>
                <a:gd name="T0" fmla="*/ 0 w 1"/>
                <a:gd name="T1" fmla="*/ 13 h 13"/>
                <a:gd name="T2" fmla="*/ 1 w 1"/>
                <a:gd name="T3" fmla="*/ 7 h 13"/>
                <a:gd name="T4" fmla="*/ 1 w 1"/>
                <a:gd name="T5" fmla="*/ 0 h 13"/>
                <a:gd name="T6" fmla="*/ 0 60000 65536"/>
                <a:gd name="T7" fmla="*/ 0 60000 65536"/>
                <a:gd name="T8" fmla="*/ 0 60000 65536"/>
              </a:gdLst>
              <a:ahLst/>
              <a:cxnLst>
                <a:cxn ang="T6">
                  <a:pos x="T0" y="T1"/>
                </a:cxn>
                <a:cxn ang="T7">
                  <a:pos x="T2" y="T3"/>
                </a:cxn>
                <a:cxn ang="T8">
                  <a:pos x="T4" y="T5"/>
                </a:cxn>
              </a:cxnLst>
              <a:rect l="0" t="0" r="r" b="b"/>
              <a:pathLst>
                <a:path w="1" h="13">
                  <a:moveTo>
                    <a:pt x="0" y="13"/>
                  </a:moveTo>
                  <a:lnTo>
                    <a:pt x="1" y="7"/>
                  </a:lnTo>
                  <a:lnTo>
                    <a:pt x="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33" name="Freeform 1910"/>
            <p:cNvSpPr>
              <a:spLocks/>
            </p:cNvSpPr>
            <p:nvPr/>
          </p:nvSpPr>
          <p:spPr bwMode="auto">
            <a:xfrm>
              <a:off x="178" y="52"/>
              <a:ext cx="2" cy="30"/>
            </a:xfrm>
            <a:custGeom>
              <a:avLst/>
              <a:gdLst>
                <a:gd name="T0" fmla="*/ 0 w 2"/>
                <a:gd name="T1" fmla="*/ 0 h 30"/>
                <a:gd name="T2" fmla="*/ 0 w 2"/>
                <a:gd name="T3" fmla="*/ 15 h 30"/>
                <a:gd name="T4" fmla="*/ 2 w 2"/>
                <a:gd name="T5" fmla="*/ 30 h 30"/>
                <a:gd name="T6" fmla="*/ 0 60000 65536"/>
                <a:gd name="T7" fmla="*/ 0 60000 65536"/>
                <a:gd name="T8" fmla="*/ 0 60000 65536"/>
              </a:gdLst>
              <a:ahLst/>
              <a:cxnLst>
                <a:cxn ang="T6">
                  <a:pos x="T0" y="T1"/>
                </a:cxn>
                <a:cxn ang="T7">
                  <a:pos x="T2" y="T3"/>
                </a:cxn>
                <a:cxn ang="T8">
                  <a:pos x="T4" y="T5"/>
                </a:cxn>
              </a:cxnLst>
              <a:rect l="0" t="0" r="r" b="b"/>
              <a:pathLst>
                <a:path w="2" h="30">
                  <a:moveTo>
                    <a:pt x="0" y="0"/>
                  </a:moveTo>
                  <a:lnTo>
                    <a:pt x="0" y="15"/>
                  </a:lnTo>
                  <a:lnTo>
                    <a:pt x="2" y="3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34" name="Line 1911"/>
            <p:cNvSpPr>
              <a:spLocks noChangeShapeType="1"/>
            </p:cNvSpPr>
            <p:nvPr/>
          </p:nvSpPr>
          <p:spPr bwMode="auto">
            <a:xfrm flipH="1">
              <a:off x="176" y="6"/>
              <a:ext cx="3"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35" name="Line 1912"/>
            <p:cNvSpPr>
              <a:spLocks noChangeShapeType="1"/>
            </p:cNvSpPr>
            <p:nvPr/>
          </p:nvSpPr>
          <p:spPr bwMode="auto">
            <a:xfrm>
              <a:off x="182" y="6"/>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36" name="Line 1913"/>
            <p:cNvSpPr>
              <a:spLocks noChangeShapeType="1"/>
            </p:cNvSpPr>
            <p:nvPr/>
          </p:nvSpPr>
          <p:spPr bwMode="auto">
            <a:xfrm flipV="1">
              <a:off x="179" y="5"/>
              <a:ext cx="2" cy="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37" name="Freeform 1914"/>
            <p:cNvSpPr>
              <a:spLocks/>
            </p:cNvSpPr>
            <p:nvPr/>
          </p:nvSpPr>
          <p:spPr bwMode="auto">
            <a:xfrm>
              <a:off x="275" y="57"/>
              <a:ext cx="11" cy="8"/>
            </a:xfrm>
            <a:custGeom>
              <a:avLst/>
              <a:gdLst>
                <a:gd name="T0" fmla="*/ 11 w 11"/>
                <a:gd name="T1" fmla="*/ 8 h 8"/>
                <a:gd name="T2" fmla="*/ 8 w 11"/>
                <a:gd name="T3" fmla="*/ 4 h 8"/>
                <a:gd name="T4" fmla="*/ 4 w 11"/>
                <a:gd name="T5" fmla="*/ 2 h 8"/>
                <a:gd name="T6" fmla="*/ 0 w 11"/>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8">
                  <a:moveTo>
                    <a:pt x="11" y="8"/>
                  </a:moveTo>
                  <a:lnTo>
                    <a:pt x="8" y="4"/>
                  </a:lnTo>
                  <a:lnTo>
                    <a:pt x="4" y="2"/>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38" name="Freeform 1915"/>
            <p:cNvSpPr>
              <a:spLocks/>
            </p:cNvSpPr>
            <p:nvPr/>
          </p:nvSpPr>
          <p:spPr bwMode="auto">
            <a:xfrm>
              <a:off x="249" y="57"/>
              <a:ext cx="26" cy="2"/>
            </a:xfrm>
            <a:custGeom>
              <a:avLst/>
              <a:gdLst>
                <a:gd name="T0" fmla="*/ 26 w 26"/>
                <a:gd name="T1" fmla="*/ 0 h 2"/>
                <a:gd name="T2" fmla="*/ 17 w 26"/>
                <a:gd name="T3" fmla="*/ 0 h 2"/>
                <a:gd name="T4" fmla="*/ 9 w 26"/>
                <a:gd name="T5" fmla="*/ 0 h 2"/>
                <a:gd name="T6" fmla="*/ 0 w 26"/>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
                  <a:moveTo>
                    <a:pt x="26" y="0"/>
                  </a:moveTo>
                  <a:lnTo>
                    <a:pt x="17" y="0"/>
                  </a:lnTo>
                  <a:lnTo>
                    <a:pt x="9"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39" name="Freeform 1916"/>
            <p:cNvSpPr>
              <a:spLocks/>
            </p:cNvSpPr>
            <p:nvPr/>
          </p:nvSpPr>
          <p:spPr bwMode="auto">
            <a:xfrm>
              <a:off x="232" y="60"/>
              <a:ext cx="10" cy="22"/>
            </a:xfrm>
            <a:custGeom>
              <a:avLst/>
              <a:gdLst>
                <a:gd name="T0" fmla="*/ 10 w 10"/>
                <a:gd name="T1" fmla="*/ 0 h 22"/>
                <a:gd name="T2" fmla="*/ 5 w 10"/>
                <a:gd name="T3" fmla="*/ 6 h 22"/>
                <a:gd name="T4" fmla="*/ 2 w 10"/>
                <a:gd name="T5" fmla="*/ 14 h 22"/>
                <a:gd name="T6" fmla="*/ 0 w 10"/>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2">
                  <a:moveTo>
                    <a:pt x="10" y="0"/>
                  </a:moveTo>
                  <a:lnTo>
                    <a:pt x="5" y="6"/>
                  </a:lnTo>
                  <a:lnTo>
                    <a:pt x="2" y="14"/>
                  </a:lnTo>
                  <a:lnTo>
                    <a:pt x="0"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40" name="Line 1917"/>
            <p:cNvSpPr>
              <a:spLocks noChangeShapeType="1"/>
            </p:cNvSpPr>
            <p:nvPr/>
          </p:nvSpPr>
          <p:spPr bwMode="auto">
            <a:xfrm flipV="1">
              <a:off x="242" y="56"/>
              <a:ext cx="4"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41" name="Line 1918"/>
            <p:cNvSpPr>
              <a:spLocks noChangeShapeType="1"/>
            </p:cNvSpPr>
            <p:nvPr/>
          </p:nvSpPr>
          <p:spPr bwMode="auto">
            <a:xfrm flipV="1">
              <a:off x="256" y="38"/>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42" name="Line 1919"/>
            <p:cNvSpPr>
              <a:spLocks noChangeShapeType="1"/>
            </p:cNvSpPr>
            <p:nvPr/>
          </p:nvSpPr>
          <p:spPr bwMode="auto">
            <a:xfrm flipH="1">
              <a:off x="246" y="53"/>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43" name="Line 1920"/>
            <p:cNvSpPr>
              <a:spLocks noChangeShapeType="1"/>
            </p:cNvSpPr>
            <p:nvPr/>
          </p:nvSpPr>
          <p:spPr bwMode="auto">
            <a:xfrm flipH="1" flipV="1">
              <a:off x="334" y="41"/>
              <a:ext cx="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44" name="Line 1921"/>
            <p:cNvSpPr>
              <a:spLocks noChangeShapeType="1"/>
            </p:cNvSpPr>
            <p:nvPr/>
          </p:nvSpPr>
          <p:spPr bwMode="auto">
            <a:xfrm>
              <a:off x="289" y="35"/>
              <a:ext cx="4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45" name="Freeform 1922"/>
            <p:cNvSpPr>
              <a:spLocks/>
            </p:cNvSpPr>
            <p:nvPr/>
          </p:nvSpPr>
          <p:spPr bwMode="auto">
            <a:xfrm>
              <a:off x="327" y="50"/>
              <a:ext cx="3" cy="2"/>
            </a:xfrm>
            <a:custGeom>
              <a:avLst/>
              <a:gdLst>
                <a:gd name="T0" fmla="*/ 3 w 3"/>
                <a:gd name="T1" fmla="*/ 0 h 2"/>
                <a:gd name="T2" fmla="*/ 1 w 3"/>
                <a:gd name="T3" fmla="*/ 0 h 2"/>
                <a:gd name="T4" fmla="*/ 0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3" y="0"/>
                  </a:moveTo>
                  <a:lnTo>
                    <a:pt x="1"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46" name="Line 1923"/>
            <p:cNvSpPr>
              <a:spLocks noChangeShapeType="1"/>
            </p:cNvSpPr>
            <p:nvPr/>
          </p:nvSpPr>
          <p:spPr bwMode="auto">
            <a:xfrm flipH="1">
              <a:off x="326" y="52"/>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47" name="Line 1924"/>
            <p:cNvSpPr>
              <a:spLocks noChangeShapeType="1"/>
            </p:cNvSpPr>
            <p:nvPr/>
          </p:nvSpPr>
          <p:spPr bwMode="auto">
            <a:xfrm>
              <a:off x="328" y="6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48" name="Line 1925"/>
            <p:cNvSpPr>
              <a:spLocks noChangeShapeType="1"/>
            </p:cNvSpPr>
            <p:nvPr/>
          </p:nvSpPr>
          <p:spPr bwMode="auto">
            <a:xfrm>
              <a:off x="328" y="54"/>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49" name="Line 1926"/>
            <p:cNvSpPr>
              <a:spLocks noChangeShapeType="1"/>
            </p:cNvSpPr>
            <p:nvPr/>
          </p:nvSpPr>
          <p:spPr bwMode="auto">
            <a:xfrm>
              <a:off x="327" y="5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50" name="Line 1927"/>
            <p:cNvSpPr>
              <a:spLocks noChangeShapeType="1"/>
            </p:cNvSpPr>
            <p:nvPr/>
          </p:nvSpPr>
          <p:spPr bwMode="auto">
            <a:xfrm>
              <a:off x="327" y="57"/>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51" name="Line 1928"/>
            <p:cNvSpPr>
              <a:spLocks noChangeShapeType="1"/>
            </p:cNvSpPr>
            <p:nvPr/>
          </p:nvSpPr>
          <p:spPr bwMode="auto">
            <a:xfrm>
              <a:off x="327" y="5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52" name="Line 1929"/>
            <p:cNvSpPr>
              <a:spLocks noChangeShapeType="1"/>
            </p:cNvSpPr>
            <p:nvPr/>
          </p:nvSpPr>
          <p:spPr bwMode="auto">
            <a:xfrm>
              <a:off x="327" y="60"/>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53" name="Freeform 1930"/>
            <p:cNvSpPr>
              <a:spLocks/>
            </p:cNvSpPr>
            <p:nvPr/>
          </p:nvSpPr>
          <p:spPr bwMode="auto">
            <a:xfrm>
              <a:off x="327" y="53"/>
              <a:ext cx="1" cy="7"/>
            </a:xfrm>
            <a:custGeom>
              <a:avLst/>
              <a:gdLst>
                <a:gd name="T0" fmla="*/ 1 w 1"/>
                <a:gd name="T1" fmla="*/ 0 h 7"/>
                <a:gd name="T2" fmla="*/ 0 w 1"/>
                <a:gd name="T3" fmla="*/ 3 h 7"/>
                <a:gd name="T4" fmla="*/ 0 w 1"/>
                <a:gd name="T5" fmla="*/ 7 h 7"/>
                <a:gd name="T6" fmla="*/ 0 60000 65536"/>
                <a:gd name="T7" fmla="*/ 0 60000 65536"/>
                <a:gd name="T8" fmla="*/ 0 60000 65536"/>
              </a:gdLst>
              <a:ahLst/>
              <a:cxnLst>
                <a:cxn ang="T6">
                  <a:pos x="T0" y="T1"/>
                </a:cxn>
                <a:cxn ang="T7">
                  <a:pos x="T2" y="T3"/>
                </a:cxn>
                <a:cxn ang="T8">
                  <a:pos x="T4" y="T5"/>
                </a:cxn>
              </a:cxnLst>
              <a:rect l="0" t="0" r="r" b="b"/>
              <a:pathLst>
                <a:path w="1" h="7">
                  <a:moveTo>
                    <a:pt x="1" y="0"/>
                  </a:moveTo>
                  <a:lnTo>
                    <a:pt x="0" y="3"/>
                  </a:lnTo>
                  <a:lnTo>
                    <a:pt x="0" y="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54" name="Freeform 1931"/>
            <p:cNvSpPr>
              <a:spLocks/>
            </p:cNvSpPr>
            <p:nvPr/>
          </p:nvSpPr>
          <p:spPr bwMode="auto">
            <a:xfrm>
              <a:off x="328" y="51"/>
              <a:ext cx="3" cy="2"/>
            </a:xfrm>
            <a:custGeom>
              <a:avLst/>
              <a:gdLst>
                <a:gd name="T0" fmla="*/ 3 w 3"/>
                <a:gd name="T1" fmla="*/ 0 h 2"/>
                <a:gd name="T2" fmla="*/ 1 w 3"/>
                <a:gd name="T3" fmla="*/ 0 h 2"/>
                <a:gd name="T4" fmla="*/ 0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3" y="0"/>
                  </a:moveTo>
                  <a:lnTo>
                    <a:pt x="1"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55" name="Line 1932"/>
            <p:cNvSpPr>
              <a:spLocks noChangeShapeType="1"/>
            </p:cNvSpPr>
            <p:nvPr/>
          </p:nvSpPr>
          <p:spPr bwMode="auto">
            <a:xfrm>
              <a:off x="339" y="5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56" name="Line 1933"/>
            <p:cNvSpPr>
              <a:spLocks noChangeShapeType="1"/>
            </p:cNvSpPr>
            <p:nvPr/>
          </p:nvSpPr>
          <p:spPr bwMode="auto">
            <a:xfrm>
              <a:off x="339" y="5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57" name="Line 1934"/>
            <p:cNvSpPr>
              <a:spLocks noChangeShapeType="1"/>
            </p:cNvSpPr>
            <p:nvPr/>
          </p:nvSpPr>
          <p:spPr bwMode="auto">
            <a:xfrm>
              <a:off x="338" y="6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58" name="Line 1935"/>
            <p:cNvSpPr>
              <a:spLocks noChangeShapeType="1"/>
            </p:cNvSpPr>
            <p:nvPr/>
          </p:nvSpPr>
          <p:spPr bwMode="auto">
            <a:xfrm>
              <a:off x="337" y="6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59" name="Line 1936"/>
            <p:cNvSpPr>
              <a:spLocks noChangeShapeType="1"/>
            </p:cNvSpPr>
            <p:nvPr/>
          </p:nvSpPr>
          <p:spPr bwMode="auto">
            <a:xfrm>
              <a:off x="338" y="5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60" name="Line 1937"/>
            <p:cNvSpPr>
              <a:spLocks noChangeShapeType="1"/>
            </p:cNvSpPr>
            <p:nvPr/>
          </p:nvSpPr>
          <p:spPr bwMode="auto">
            <a:xfrm>
              <a:off x="338" y="55"/>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61" name="Line 1938"/>
            <p:cNvSpPr>
              <a:spLocks noChangeShapeType="1"/>
            </p:cNvSpPr>
            <p:nvPr/>
          </p:nvSpPr>
          <p:spPr bwMode="auto">
            <a:xfrm flipV="1">
              <a:off x="339" y="5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62" name="Line 1939"/>
            <p:cNvSpPr>
              <a:spLocks noChangeShapeType="1"/>
            </p:cNvSpPr>
            <p:nvPr/>
          </p:nvSpPr>
          <p:spPr bwMode="auto">
            <a:xfrm>
              <a:off x="328" y="6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63" name="Line 1940"/>
            <p:cNvSpPr>
              <a:spLocks noChangeShapeType="1"/>
            </p:cNvSpPr>
            <p:nvPr/>
          </p:nvSpPr>
          <p:spPr bwMode="auto">
            <a:xfrm>
              <a:off x="326" y="6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64" name="Line 1941"/>
            <p:cNvSpPr>
              <a:spLocks noChangeShapeType="1"/>
            </p:cNvSpPr>
            <p:nvPr/>
          </p:nvSpPr>
          <p:spPr bwMode="auto">
            <a:xfrm>
              <a:off x="328" y="5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65" name="Line 1942"/>
            <p:cNvSpPr>
              <a:spLocks noChangeShapeType="1"/>
            </p:cNvSpPr>
            <p:nvPr/>
          </p:nvSpPr>
          <p:spPr bwMode="auto">
            <a:xfrm>
              <a:off x="339" y="4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66" name="Freeform 1943"/>
            <p:cNvSpPr>
              <a:spLocks/>
            </p:cNvSpPr>
            <p:nvPr/>
          </p:nvSpPr>
          <p:spPr bwMode="auto">
            <a:xfrm>
              <a:off x="336" y="38"/>
              <a:ext cx="3" cy="11"/>
            </a:xfrm>
            <a:custGeom>
              <a:avLst/>
              <a:gdLst>
                <a:gd name="T0" fmla="*/ 3 w 3"/>
                <a:gd name="T1" fmla="*/ 11 h 11"/>
                <a:gd name="T2" fmla="*/ 3 w 3"/>
                <a:gd name="T3" fmla="*/ 5 h 11"/>
                <a:gd name="T4" fmla="*/ 0 w 3"/>
                <a:gd name="T5" fmla="*/ 0 h 11"/>
                <a:gd name="T6" fmla="*/ 0 60000 65536"/>
                <a:gd name="T7" fmla="*/ 0 60000 65536"/>
                <a:gd name="T8" fmla="*/ 0 60000 65536"/>
              </a:gdLst>
              <a:ahLst/>
              <a:cxnLst>
                <a:cxn ang="T6">
                  <a:pos x="T0" y="T1"/>
                </a:cxn>
                <a:cxn ang="T7">
                  <a:pos x="T2" y="T3"/>
                </a:cxn>
                <a:cxn ang="T8">
                  <a:pos x="T4" y="T5"/>
                </a:cxn>
              </a:cxnLst>
              <a:rect l="0" t="0" r="r" b="b"/>
              <a:pathLst>
                <a:path w="3" h="11">
                  <a:moveTo>
                    <a:pt x="3" y="11"/>
                  </a:moveTo>
                  <a:lnTo>
                    <a:pt x="3" y="5"/>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67" name="Freeform 1944"/>
            <p:cNvSpPr>
              <a:spLocks/>
            </p:cNvSpPr>
            <p:nvPr/>
          </p:nvSpPr>
          <p:spPr bwMode="auto">
            <a:xfrm>
              <a:off x="330" y="39"/>
              <a:ext cx="4" cy="2"/>
            </a:xfrm>
            <a:custGeom>
              <a:avLst/>
              <a:gdLst>
                <a:gd name="T0" fmla="*/ 4 w 4"/>
                <a:gd name="T1" fmla="*/ 2 h 2"/>
                <a:gd name="T2" fmla="*/ 2 w 4"/>
                <a:gd name="T3" fmla="*/ 0 h 2"/>
                <a:gd name="T4" fmla="*/ 0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4" y="2"/>
                  </a:moveTo>
                  <a:lnTo>
                    <a:pt x="2"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68" name="Freeform 1945"/>
            <p:cNvSpPr>
              <a:spLocks/>
            </p:cNvSpPr>
            <p:nvPr/>
          </p:nvSpPr>
          <p:spPr bwMode="auto">
            <a:xfrm>
              <a:off x="334" y="37"/>
              <a:ext cx="4" cy="3"/>
            </a:xfrm>
            <a:custGeom>
              <a:avLst/>
              <a:gdLst>
                <a:gd name="T0" fmla="*/ 4 w 4"/>
                <a:gd name="T1" fmla="*/ 3 h 3"/>
                <a:gd name="T2" fmla="*/ 2 w 4"/>
                <a:gd name="T3" fmla="*/ 1 h 3"/>
                <a:gd name="T4" fmla="*/ 0 w 4"/>
                <a:gd name="T5" fmla="*/ 0 h 3"/>
                <a:gd name="T6" fmla="*/ 0 60000 65536"/>
                <a:gd name="T7" fmla="*/ 0 60000 65536"/>
                <a:gd name="T8" fmla="*/ 0 60000 65536"/>
              </a:gdLst>
              <a:ahLst/>
              <a:cxnLst>
                <a:cxn ang="T6">
                  <a:pos x="T0" y="T1"/>
                </a:cxn>
                <a:cxn ang="T7">
                  <a:pos x="T2" y="T3"/>
                </a:cxn>
                <a:cxn ang="T8">
                  <a:pos x="T4" y="T5"/>
                </a:cxn>
              </a:cxnLst>
              <a:rect l="0" t="0" r="r" b="b"/>
              <a:pathLst>
                <a:path w="4" h="3">
                  <a:moveTo>
                    <a:pt x="4" y="3"/>
                  </a:moveTo>
                  <a:lnTo>
                    <a:pt x="2"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69" name="Line 1946"/>
            <p:cNvSpPr>
              <a:spLocks noChangeShapeType="1"/>
            </p:cNvSpPr>
            <p:nvPr/>
          </p:nvSpPr>
          <p:spPr bwMode="auto">
            <a:xfrm>
              <a:off x="338" y="6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70" name="Freeform 1947"/>
            <p:cNvSpPr>
              <a:spLocks/>
            </p:cNvSpPr>
            <p:nvPr/>
          </p:nvSpPr>
          <p:spPr bwMode="auto">
            <a:xfrm>
              <a:off x="338" y="66"/>
              <a:ext cx="7" cy="2"/>
            </a:xfrm>
            <a:custGeom>
              <a:avLst/>
              <a:gdLst>
                <a:gd name="T0" fmla="*/ 7 w 7"/>
                <a:gd name="T1" fmla="*/ 2 h 2"/>
                <a:gd name="T2" fmla="*/ 4 w 7"/>
                <a:gd name="T3" fmla="*/ 0 h 2"/>
                <a:gd name="T4" fmla="*/ 0 w 7"/>
                <a:gd name="T5" fmla="*/ 0 h 2"/>
                <a:gd name="T6" fmla="*/ 0 60000 65536"/>
                <a:gd name="T7" fmla="*/ 0 60000 65536"/>
                <a:gd name="T8" fmla="*/ 0 60000 65536"/>
              </a:gdLst>
              <a:ahLst/>
              <a:cxnLst>
                <a:cxn ang="T6">
                  <a:pos x="T0" y="T1"/>
                </a:cxn>
                <a:cxn ang="T7">
                  <a:pos x="T2" y="T3"/>
                </a:cxn>
                <a:cxn ang="T8">
                  <a:pos x="T4" y="T5"/>
                </a:cxn>
              </a:cxnLst>
              <a:rect l="0" t="0" r="r" b="b"/>
              <a:pathLst>
                <a:path w="7" h="2">
                  <a:moveTo>
                    <a:pt x="7"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71" name="Freeform 1948"/>
            <p:cNvSpPr>
              <a:spLocks/>
            </p:cNvSpPr>
            <p:nvPr/>
          </p:nvSpPr>
          <p:spPr bwMode="auto">
            <a:xfrm>
              <a:off x="342" y="68"/>
              <a:ext cx="3" cy="8"/>
            </a:xfrm>
            <a:custGeom>
              <a:avLst/>
              <a:gdLst>
                <a:gd name="T0" fmla="*/ 0 w 3"/>
                <a:gd name="T1" fmla="*/ 8 h 8"/>
                <a:gd name="T2" fmla="*/ 2 w 3"/>
                <a:gd name="T3" fmla="*/ 4 h 8"/>
                <a:gd name="T4" fmla="*/ 3 w 3"/>
                <a:gd name="T5" fmla="*/ 0 h 8"/>
                <a:gd name="T6" fmla="*/ 0 60000 65536"/>
                <a:gd name="T7" fmla="*/ 0 60000 65536"/>
                <a:gd name="T8" fmla="*/ 0 60000 65536"/>
              </a:gdLst>
              <a:ahLst/>
              <a:cxnLst>
                <a:cxn ang="T6">
                  <a:pos x="T0" y="T1"/>
                </a:cxn>
                <a:cxn ang="T7">
                  <a:pos x="T2" y="T3"/>
                </a:cxn>
                <a:cxn ang="T8">
                  <a:pos x="T4" y="T5"/>
                </a:cxn>
              </a:cxnLst>
              <a:rect l="0" t="0" r="r" b="b"/>
              <a:pathLst>
                <a:path w="3" h="8">
                  <a:moveTo>
                    <a:pt x="0" y="8"/>
                  </a:moveTo>
                  <a:lnTo>
                    <a:pt x="2" y="4"/>
                  </a:lnTo>
                  <a:lnTo>
                    <a:pt x="3"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72" name="Freeform 1949"/>
            <p:cNvSpPr>
              <a:spLocks/>
            </p:cNvSpPr>
            <p:nvPr/>
          </p:nvSpPr>
          <p:spPr bwMode="auto">
            <a:xfrm>
              <a:off x="334" y="76"/>
              <a:ext cx="8" cy="5"/>
            </a:xfrm>
            <a:custGeom>
              <a:avLst/>
              <a:gdLst>
                <a:gd name="T0" fmla="*/ 8 w 8"/>
                <a:gd name="T1" fmla="*/ 0 h 5"/>
                <a:gd name="T2" fmla="*/ 5 w 8"/>
                <a:gd name="T3" fmla="*/ 1 h 5"/>
                <a:gd name="T4" fmla="*/ 2 w 8"/>
                <a:gd name="T5" fmla="*/ 3 h 5"/>
                <a:gd name="T6" fmla="*/ 0 w 8"/>
                <a:gd name="T7" fmla="*/ 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5">
                  <a:moveTo>
                    <a:pt x="8" y="0"/>
                  </a:moveTo>
                  <a:lnTo>
                    <a:pt x="5" y="1"/>
                  </a:lnTo>
                  <a:lnTo>
                    <a:pt x="2" y="3"/>
                  </a:lnTo>
                  <a:lnTo>
                    <a:pt x="0" y="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73" name="Freeform 1950"/>
            <p:cNvSpPr>
              <a:spLocks/>
            </p:cNvSpPr>
            <p:nvPr/>
          </p:nvSpPr>
          <p:spPr bwMode="auto">
            <a:xfrm>
              <a:off x="261" y="14"/>
              <a:ext cx="20" cy="17"/>
            </a:xfrm>
            <a:custGeom>
              <a:avLst/>
              <a:gdLst>
                <a:gd name="T0" fmla="*/ 0 w 20"/>
                <a:gd name="T1" fmla="*/ 0 h 17"/>
                <a:gd name="T2" fmla="*/ 10 w 20"/>
                <a:gd name="T3" fmla="*/ 9 h 17"/>
                <a:gd name="T4" fmla="*/ 20 w 20"/>
                <a:gd name="T5" fmla="*/ 17 h 17"/>
                <a:gd name="T6" fmla="*/ 0 60000 65536"/>
                <a:gd name="T7" fmla="*/ 0 60000 65536"/>
                <a:gd name="T8" fmla="*/ 0 60000 65536"/>
              </a:gdLst>
              <a:ahLst/>
              <a:cxnLst>
                <a:cxn ang="T6">
                  <a:pos x="T0" y="T1"/>
                </a:cxn>
                <a:cxn ang="T7">
                  <a:pos x="T2" y="T3"/>
                </a:cxn>
                <a:cxn ang="T8">
                  <a:pos x="T4" y="T5"/>
                </a:cxn>
              </a:cxnLst>
              <a:rect l="0" t="0" r="r" b="b"/>
              <a:pathLst>
                <a:path w="20" h="17">
                  <a:moveTo>
                    <a:pt x="0" y="0"/>
                  </a:moveTo>
                  <a:lnTo>
                    <a:pt x="10" y="9"/>
                  </a:lnTo>
                  <a:lnTo>
                    <a:pt x="20" y="1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74" name="Line 1951"/>
            <p:cNvSpPr>
              <a:spLocks noChangeShapeType="1"/>
            </p:cNvSpPr>
            <p:nvPr/>
          </p:nvSpPr>
          <p:spPr bwMode="auto">
            <a:xfrm>
              <a:off x="258" y="10"/>
              <a:ext cx="3"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75" name="Freeform 1952"/>
            <p:cNvSpPr>
              <a:spLocks/>
            </p:cNvSpPr>
            <p:nvPr/>
          </p:nvSpPr>
          <p:spPr bwMode="auto">
            <a:xfrm>
              <a:off x="281" y="31"/>
              <a:ext cx="8" cy="2"/>
            </a:xfrm>
            <a:custGeom>
              <a:avLst/>
              <a:gdLst>
                <a:gd name="T0" fmla="*/ 0 w 8"/>
                <a:gd name="T1" fmla="*/ 0 h 2"/>
                <a:gd name="T2" fmla="*/ 4 w 8"/>
                <a:gd name="T3" fmla="*/ 1 h 2"/>
                <a:gd name="T4" fmla="*/ 8 w 8"/>
                <a:gd name="T5" fmla="*/ 2 h 2"/>
                <a:gd name="T6" fmla="*/ 0 60000 65536"/>
                <a:gd name="T7" fmla="*/ 0 60000 65536"/>
                <a:gd name="T8" fmla="*/ 0 60000 65536"/>
              </a:gdLst>
              <a:ahLst/>
              <a:cxnLst>
                <a:cxn ang="T6">
                  <a:pos x="T0" y="T1"/>
                </a:cxn>
                <a:cxn ang="T7">
                  <a:pos x="T2" y="T3"/>
                </a:cxn>
                <a:cxn ang="T8">
                  <a:pos x="T4" y="T5"/>
                </a:cxn>
              </a:cxnLst>
              <a:rect l="0" t="0" r="r" b="b"/>
              <a:pathLst>
                <a:path w="8" h="2">
                  <a:moveTo>
                    <a:pt x="0" y="0"/>
                  </a:moveTo>
                  <a:lnTo>
                    <a:pt x="4" y="1"/>
                  </a:lnTo>
                  <a:lnTo>
                    <a:pt x="8"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76" name="Freeform 1953"/>
            <p:cNvSpPr>
              <a:spLocks/>
            </p:cNvSpPr>
            <p:nvPr/>
          </p:nvSpPr>
          <p:spPr bwMode="auto">
            <a:xfrm>
              <a:off x="256" y="8"/>
              <a:ext cx="1" cy="3"/>
            </a:xfrm>
            <a:custGeom>
              <a:avLst/>
              <a:gdLst>
                <a:gd name="T0" fmla="*/ 0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77" name="Freeform 1954"/>
            <p:cNvSpPr>
              <a:spLocks/>
            </p:cNvSpPr>
            <p:nvPr/>
          </p:nvSpPr>
          <p:spPr bwMode="auto">
            <a:xfrm>
              <a:off x="256" y="11"/>
              <a:ext cx="25" cy="21"/>
            </a:xfrm>
            <a:custGeom>
              <a:avLst/>
              <a:gdLst>
                <a:gd name="T0" fmla="*/ 0 w 25"/>
                <a:gd name="T1" fmla="*/ 0 h 21"/>
                <a:gd name="T2" fmla="*/ 12 w 25"/>
                <a:gd name="T3" fmla="*/ 11 h 21"/>
                <a:gd name="T4" fmla="*/ 25 w 25"/>
                <a:gd name="T5" fmla="*/ 21 h 21"/>
                <a:gd name="T6" fmla="*/ 0 60000 65536"/>
                <a:gd name="T7" fmla="*/ 0 60000 65536"/>
                <a:gd name="T8" fmla="*/ 0 60000 65536"/>
              </a:gdLst>
              <a:ahLst/>
              <a:cxnLst>
                <a:cxn ang="T6">
                  <a:pos x="T0" y="T1"/>
                </a:cxn>
                <a:cxn ang="T7">
                  <a:pos x="T2" y="T3"/>
                </a:cxn>
                <a:cxn ang="T8">
                  <a:pos x="T4" y="T5"/>
                </a:cxn>
              </a:cxnLst>
              <a:rect l="0" t="0" r="r" b="b"/>
              <a:pathLst>
                <a:path w="25" h="21">
                  <a:moveTo>
                    <a:pt x="0" y="0"/>
                  </a:moveTo>
                  <a:lnTo>
                    <a:pt x="12" y="11"/>
                  </a:lnTo>
                  <a:lnTo>
                    <a:pt x="25" y="2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78" name="Line 1955"/>
            <p:cNvSpPr>
              <a:spLocks noChangeShapeType="1"/>
            </p:cNvSpPr>
            <p:nvPr/>
          </p:nvSpPr>
          <p:spPr bwMode="auto">
            <a:xfrm>
              <a:off x="281" y="32"/>
              <a:ext cx="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79" name="Line 1956"/>
            <p:cNvSpPr>
              <a:spLocks noChangeShapeType="1"/>
            </p:cNvSpPr>
            <p:nvPr/>
          </p:nvSpPr>
          <p:spPr bwMode="auto">
            <a:xfrm flipH="1" flipV="1">
              <a:off x="299" y="3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80" name="Line 1957"/>
            <p:cNvSpPr>
              <a:spLocks noChangeShapeType="1"/>
            </p:cNvSpPr>
            <p:nvPr/>
          </p:nvSpPr>
          <p:spPr bwMode="auto">
            <a:xfrm>
              <a:off x="299" y="33"/>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81" name="Line 1958"/>
            <p:cNvSpPr>
              <a:spLocks noChangeShapeType="1"/>
            </p:cNvSpPr>
            <p:nvPr/>
          </p:nvSpPr>
          <p:spPr bwMode="auto">
            <a:xfrm flipH="1">
              <a:off x="289" y="32"/>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82" name="Line 1959"/>
            <p:cNvSpPr>
              <a:spLocks noChangeShapeType="1"/>
            </p:cNvSpPr>
            <p:nvPr/>
          </p:nvSpPr>
          <p:spPr bwMode="auto">
            <a:xfrm flipV="1">
              <a:off x="289" y="3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83" name="Freeform 1960"/>
            <p:cNvSpPr>
              <a:spLocks/>
            </p:cNvSpPr>
            <p:nvPr/>
          </p:nvSpPr>
          <p:spPr bwMode="auto">
            <a:xfrm>
              <a:off x="259" y="6"/>
              <a:ext cx="37" cy="26"/>
            </a:xfrm>
            <a:custGeom>
              <a:avLst/>
              <a:gdLst>
                <a:gd name="T0" fmla="*/ 37 w 37"/>
                <a:gd name="T1" fmla="*/ 26 h 26"/>
                <a:gd name="T2" fmla="*/ 19 w 37"/>
                <a:gd name="T3" fmla="*/ 13 h 26"/>
                <a:gd name="T4" fmla="*/ 0 w 37"/>
                <a:gd name="T5" fmla="*/ 0 h 26"/>
                <a:gd name="T6" fmla="*/ 0 60000 65536"/>
                <a:gd name="T7" fmla="*/ 0 60000 65536"/>
                <a:gd name="T8" fmla="*/ 0 60000 65536"/>
              </a:gdLst>
              <a:ahLst/>
              <a:cxnLst>
                <a:cxn ang="T6">
                  <a:pos x="T0" y="T1"/>
                </a:cxn>
                <a:cxn ang="T7">
                  <a:pos x="T2" y="T3"/>
                </a:cxn>
                <a:cxn ang="T8">
                  <a:pos x="T4" y="T5"/>
                </a:cxn>
              </a:cxnLst>
              <a:rect l="0" t="0" r="r" b="b"/>
              <a:pathLst>
                <a:path w="37" h="26">
                  <a:moveTo>
                    <a:pt x="37" y="26"/>
                  </a:moveTo>
                  <a:lnTo>
                    <a:pt x="19" y="13"/>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84" name="Freeform 1961"/>
            <p:cNvSpPr>
              <a:spLocks/>
            </p:cNvSpPr>
            <p:nvPr/>
          </p:nvSpPr>
          <p:spPr bwMode="auto">
            <a:xfrm>
              <a:off x="257" y="7"/>
              <a:ext cx="1" cy="3"/>
            </a:xfrm>
            <a:custGeom>
              <a:avLst/>
              <a:gdLst>
                <a:gd name="T0" fmla="*/ 1 w 1"/>
                <a:gd name="T1" fmla="*/ 0 h 3"/>
                <a:gd name="T2" fmla="*/ 0 w 1"/>
                <a:gd name="T3" fmla="*/ 2 h 3"/>
                <a:gd name="T4" fmla="*/ 1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1" y="0"/>
                  </a:moveTo>
                  <a:lnTo>
                    <a:pt x="0" y="2"/>
                  </a:lnTo>
                  <a:lnTo>
                    <a:pt x="1"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85" name="Line 1962"/>
            <p:cNvSpPr>
              <a:spLocks noChangeShapeType="1"/>
            </p:cNvSpPr>
            <p:nvPr/>
          </p:nvSpPr>
          <p:spPr bwMode="auto">
            <a:xfrm flipV="1">
              <a:off x="285" y="66"/>
              <a:ext cx="5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86" name="Line 1963"/>
            <p:cNvSpPr>
              <a:spLocks noChangeShapeType="1"/>
            </p:cNvSpPr>
            <p:nvPr/>
          </p:nvSpPr>
          <p:spPr bwMode="auto">
            <a:xfrm flipH="1" flipV="1">
              <a:off x="135" y="4"/>
              <a:ext cx="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87" name="Line 1964"/>
            <p:cNvSpPr>
              <a:spLocks noChangeShapeType="1"/>
            </p:cNvSpPr>
            <p:nvPr/>
          </p:nvSpPr>
          <p:spPr bwMode="auto">
            <a:xfrm flipH="1" flipV="1">
              <a:off x="135" y="5"/>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88" name="Freeform 1965"/>
            <p:cNvSpPr>
              <a:spLocks/>
            </p:cNvSpPr>
            <p:nvPr/>
          </p:nvSpPr>
          <p:spPr bwMode="auto">
            <a:xfrm>
              <a:off x="135" y="4"/>
              <a:ext cx="1" cy="2"/>
            </a:xfrm>
            <a:custGeom>
              <a:avLst/>
              <a:gdLst>
                <a:gd name="T0" fmla="*/ 0 w 1"/>
                <a:gd name="T1" fmla="*/ 0 h 2"/>
                <a:gd name="T2" fmla="*/ 0 w 1"/>
                <a:gd name="T3" fmla="*/ 0 h 2"/>
                <a:gd name="T4" fmla="*/ 0 w 1"/>
                <a:gd name="T5" fmla="*/ 1 h 2"/>
                <a:gd name="T6" fmla="*/ 0 w 1"/>
                <a:gd name="T7" fmla="*/ 1 h 2"/>
                <a:gd name="T8" fmla="*/ 0 w 1"/>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0"/>
                  </a:moveTo>
                  <a:lnTo>
                    <a:pt x="0" y="0"/>
                  </a:lnTo>
                  <a:lnTo>
                    <a:pt x="0" y="1"/>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89" name="Line 1966"/>
            <p:cNvSpPr>
              <a:spLocks noChangeShapeType="1"/>
            </p:cNvSpPr>
            <p:nvPr/>
          </p:nvSpPr>
          <p:spPr bwMode="auto">
            <a:xfrm flipV="1">
              <a:off x="128" y="29"/>
              <a:ext cx="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90" name="Line 1967"/>
            <p:cNvSpPr>
              <a:spLocks noChangeShapeType="1"/>
            </p:cNvSpPr>
            <p:nvPr/>
          </p:nvSpPr>
          <p:spPr bwMode="auto">
            <a:xfrm>
              <a:off x="128" y="36"/>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91" name="Line 1968"/>
            <p:cNvSpPr>
              <a:spLocks noChangeShapeType="1"/>
            </p:cNvSpPr>
            <p:nvPr/>
          </p:nvSpPr>
          <p:spPr bwMode="auto">
            <a:xfrm flipV="1">
              <a:off x="121" y="36"/>
              <a:ext cx="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92" name="Line 1969"/>
            <p:cNvSpPr>
              <a:spLocks noChangeShapeType="1"/>
            </p:cNvSpPr>
            <p:nvPr/>
          </p:nvSpPr>
          <p:spPr bwMode="auto">
            <a:xfrm flipV="1">
              <a:off x="120" y="31"/>
              <a:ext cx="4"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93" name="Line 1970"/>
            <p:cNvSpPr>
              <a:spLocks noChangeShapeType="1"/>
            </p:cNvSpPr>
            <p:nvPr/>
          </p:nvSpPr>
          <p:spPr bwMode="auto">
            <a:xfrm>
              <a:off x="121" y="3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94" name="Freeform 1971"/>
            <p:cNvSpPr>
              <a:spLocks/>
            </p:cNvSpPr>
            <p:nvPr/>
          </p:nvSpPr>
          <p:spPr bwMode="auto">
            <a:xfrm>
              <a:off x="163" y="49"/>
              <a:ext cx="8" cy="1"/>
            </a:xfrm>
            <a:custGeom>
              <a:avLst/>
              <a:gdLst>
                <a:gd name="T0" fmla="*/ 0 w 8"/>
                <a:gd name="T1" fmla="*/ 0 h 1"/>
                <a:gd name="T2" fmla="*/ 3 w 8"/>
                <a:gd name="T3" fmla="*/ 1 h 1"/>
                <a:gd name="T4" fmla="*/ 5 w 8"/>
                <a:gd name="T5" fmla="*/ 1 h 1"/>
                <a:gd name="T6" fmla="*/ 8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3" y="1"/>
                  </a:lnTo>
                  <a:lnTo>
                    <a:pt x="5" y="1"/>
                  </a:lnTo>
                  <a:lnTo>
                    <a:pt x="8"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95" name="Freeform 1972"/>
            <p:cNvSpPr>
              <a:spLocks/>
            </p:cNvSpPr>
            <p:nvPr/>
          </p:nvSpPr>
          <p:spPr bwMode="auto">
            <a:xfrm>
              <a:off x="164" y="45"/>
              <a:ext cx="7" cy="2"/>
            </a:xfrm>
            <a:custGeom>
              <a:avLst/>
              <a:gdLst>
                <a:gd name="T0" fmla="*/ 7 w 7"/>
                <a:gd name="T1" fmla="*/ 1 h 2"/>
                <a:gd name="T2" fmla="*/ 5 w 7"/>
                <a:gd name="T3" fmla="*/ 0 h 2"/>
                <a:gd name="T4" fmla="*/ 2 w 7"/>
                <a:gd name="T5" fmla="*/ 0 h 2"/>
                <a:gd name="T6" fmla="*/ 0 w 7"/>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
                  <a:moveTo>
                    <a:pt x="7" y="1"/>
                  </a:moveTo>
                  <a:lnTo>
                    <a:pt x="5" y="0"/>
                  </a:lnTo>
                  <a:lnTo>
                    <a:pt x="2"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96" name="Freeform 1973"/>
            <p:cNvSpPr>
              <a:spLocks/>
            </p:cNvSpPr>
            <p:nvPr/>
          </p:nvSpPr>
          <p:spPr bwMode="auto">
            <a:xfrm>
              <a:off x="238" y="45"/>
              <a:ext cx="11" cy="2"/>
            </a:xfrm>
            <a:custGeom>
              <a:avLst/>
              <a:gdLst>
                <a:gd name="T0" fmla="*/ 0 w 11"/>
                <a:gd name="T1" fmla="*/ 1 h 2"/>
                <a:gd name="T2" fmla="*/ 0 w 11"/>
                <a:gd name="T3" fmla="*/ 2 h 2"/>
                <a:gd name="T4" fmla="*/ 11 w 11"/>
                <a:gd name="T5" fmla="*/ 2 h 2"/>
                <a:gd name="T6" fmla="*/ 11 w 11"/>
                <a:gd name="T7" fmla="*/ 0 h 2"/>
                <a:gd name="T8" fmla="*/ 0 w 11"/>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
                  <a:moveTo>
                    <a:pt x="0" y="1"/>
                  </a:moveTo>
                  <a:lnTo>
                    <a:pt x="0" y="2"/>
                  </a:lnTo>
                  <a:lnTo>
                    <a:pt x="11" y="2"/>
                  </a:lnTo>
                  <a:lnTo>
                    <a:pt x="11" y="0"/>
                  </a:lnTo>
                  <a:lnTo>
                    <a:pt x="0" y="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97" name="Line 1974"/>
            <p:cNvSpPr>
              <a:spLocks noChangeShapeType="1"/>
            </p:cNvSpPr>
            <p:nvPr/>
          </p:nvSpPr>
          <p:spPr bwMode="auto">
            <a:xfrm flipV="1">
              <a:off x="227" y="84"/>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98" name="Freeform 1975"/>
            <p:cNvSpPr>
              <a:spLocks/>
            </p:cNvSpPr>
            <p:nvPr/>
          </p:nvSpPr>
          <p:spPr bwMode="auto">
            <a:xfrm>
              <a:off x="226" y="84"/>
              <a:ext cx="5" cy="2"/>
            </a:xfrm>
            <a:custGeom>
              <a:avLst/>
              <a:gdLst>
                <a:gd name="T0" fmla="*/ 5 w 5"/>
                <a:gd name="T1" fmla="*/ 0 h 2"/>
                <a:gd name="T2" fmla="*/ 4 w 5"/>
                <a:gd name="T3" fmla="*/ 2 h 2"/>
                <a:gd name="T4" fmla="*/ 0 w 5"/>
                <a:gd name="T5" fmla="*/ 2 h 2"/>
                <a:gd name="T6" fmla="*/ 0 60000 65536"/>
                <a:gd name="T7" fmla="*/ 0 60000 65536"/>
                <a:gd name="T8" fmla="*/ 0 60000 65536"/>
              </a:gdLst>
              <a:ahLst/>
              <a:cxnLst>
                <a:cxn ang="T6">
                  <a:pos x="T0" y="T1"/>
                </a:cxn>
                <a:cxn ang="T7">
                  <a:pos x="T2" y="T3"/>
                </a:cxn>
                <a:cxn ang="T8">
                  <a:pos x="T4" y="T5"/>
                </a:cxn>
              </a:cxnLst>
              <a:rect l="0" t="0" r="r" b="b"/>
              <a:pathLst>
                <a:path w="5" h="2">
                  <a:moveTo>
                    <a:pt x="5" y="0"/>
                  </a:moveTo>
                  <a:lnTo>
                    <a:pt x="4" y="2"/>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99" name="Line 1976"/>
            <p:cNvSpPr>
              <a:spLocks noChangeShapeType="1"/>
            </p:cNvSpPr>
            <p:nvPr/>
          </p:nvSpPr>
          <p:spPr bwMode="auto">
            <a:xfrm flipV="1">
              <a:off x="226" y="8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00" name="Rectangle 1977"/>
            <p:cNvSpPr>
              <a:spLocks noChangeArrowheads="1"/>
            </p:cNvSpPr>
            <p:nvPr/>
          </p:nvSpPr>
          <p:spPr bwMode="auto">
            <a:xfrm>
              <a:off x="161" y="47"/>
              <a:ext cx="13" cy="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chemeClr val="tx2"/>
                </a:solidFill>
                <a:latin typeface="Arial" panose="020B0604020202020204" pitchFamily="34" charset="0"/>
              </a:endParaRPr>
            </a:p>
          </p:txBody>
        </p:sp>
        <p:sp>
          <p:nvSpPr>
            <p:cNvPr id="30801" name="Freeform 1978"/>
            <p:cNvSpPr>
              <a:spLocks/>
            </p:cNvSpPr>
            <p:nvPr/>
          </p:nvSpPr>
          <p:spPr bwMode="auto">
            <a:xfrm>
              <a:off x="103" y="84"/>
              <a:ext cx="4" cy="2"/>
            </a:xfrm>
            <a:custGeom>
              <a:avLst/>
              <a:gdLst>
                <a:gd name="T0" fmla="*/ 0 w 4"/>
                <a:gd name="T1" fmla="*/ 0 h 2"/>
                <a:gd name="T2" fmla="*/ 0 w 4"/>
                <a:gd name="T3" fmla="*/ 2 h 2"/>
                <a:gd name="T4" fmla="*/ 4 w 4"/>
                <a:gd name="T5" fmla="*/ 2 h 2"/>
                <a:gd name="T6" fmla="*/ 0 60000 65536"/>
                <a:gd name="T7" fmla="*/ 0 60000 65536"/>
                <a:gd name="T8" fmla="*/ 0 60000 65536"/>
              </a:gdLst>
              <a:ahLst/>
              <a:cxnLst>
                <a:cxn ang="T6">
                  <a:pos x="T0" y="T1"/>
                </a:cxn>
                <a:cxn ang="T7">
                  <a:pos x="T2" y="T3"/>
                </a:cxn>
                <a:cxn ang="T8">
                  <a:pos x="T4" y="T5"/>
                </a:cxn>
              </a:cxnLst>
              <a:rect l="0" t="0" r="r" b="b"/>
              <a:pathLst>
                <a:path w="4" h="2">
                  <a:moveTo>
                    <a:pt x="0" y="0"/>
                  </a:moveTo>
                  <a:lnTo>
                    <a:pt x="0" y="2"/>
                  </a:lnTo>
                  <a:lnTo>
                    <a:pt x="4"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02" name="Freeform 1979"/>
            <p:cNvSpPr>
              <a:spLocks/>
            </p:cNvSpPr>
            <p:nvPr/>
          </p:nvSpPr>
          <p:spPr bwMode="auto">
            <a:xfrm>
              <a:off x="103" y="84"/>
              <a:ext cx="4" cy="2"/>
            </a:xfrm>
            <a:custGeom>
              <a:avLst/>
              <a:gdLst>
                <a:gd name="T0" fmla="*/ 4 w 4"/>
                <a:gd name="T1" fmla="*/ 2 h 2"/>
                <a:gd name="T2" fmla="*/ 4 w 4"/>
                <a:gd name="T3" fmla="*/ 0 h 2"/>
                <a:gd name="T4" fmla="*/ 0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4"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03" name="Freeform 1980"/>
            <p:cNvSpPr>
              <a:spLocks/>
            </p:cNvSpPr>
            <p:nvPr/>
          </p:nvSpPr>
          <p:spPr bwMode="auto">
            <a:xfrm>
              <a:off x="125" y="28"/>
              <a:ext cx="7" cy="10"/>
            </a:xfrm>
            <a:custGeom>
              <a:avLst/>
              <a:gdLst>
                <a:gd name="T0" fmla="*/ 0 w 7"/>
                <a:gd name="T1" fmla="*/ 8 h 10"/>
                <a:gd name="T2" fmla="*/ 0 w 7"/>
                <a:gd name="T3" fmla="*/ 3 h 10"/>
                <a:gd name="T4" fmla="*/ 2 w 7"/>
                <a:gd name="T5" fmla="*/ 1 h 10"/>
                <a:gd name="T6" fmla="*/ 2 w 7"/>
                <a:gd name="T7" fmla="*/ 0 h 10"/>
                <a:gd name="T8" fmla="*/ 3 w 7"/>
                <a:gd name="T9" fmla="*/ 0 h 10"/>
                <a:gd name="T10" fmla="*/ 7 w 7"/>
                <a:gd name="T11" fmla="*/ 1 h 10"/>
                <a:gd name="T12" fmla="*/ 7 w 7"/>
                <a:gd name="T13" fmla="*/ 8 h 10"/>
                <a:gd name="T14" fmla="*/ 7 w 7"/>
                <a:gd name="T15" fmla="*/ 8 h 10"/>
                <a:gd name="T16" fmla="*/ 6 w 7"/>
                <a:gd name="T17" fmla="*/ 9 h 10"/>
                <a:gd name="T18" fmla="*/ 3 w 7"/>
                <a:gd name="T19" fmla="*/ 10 h 10"/>
                <a:gd name="T20" fmla="*/ 0 w 7"/>
                <a:gd name="T21" fmla="*/ 8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 h="10">
                  <a:moveTo>
                    <a:pt x="0" y="8"/>
                  </a:moveTo>
                  <a:lnTo>
                    <a:pt x="0" y="3"/>
                  </a:lnTo>
                  <a:lnTo>
                    <a:pt x="2" y="1"/>
                  </a:lnTo>
                  <a:lnTo>
                    <a:pt x="2" y="0"/>
                  </a:lnTo>
                  <a:lnTo>
                    <a:pt x="3" y="0"/>
                  </a:lnTo>
                  <a:lnTo>
                    <a:pt x="7" y="1"/>
                  </a:lnTo>
                  <a:lnTo>
                    <a:pt x="7" y="8"/>
                  </a:lnTo>
                  <a:lnTo>
                    <a:pt x="6" y="9"/>
                  </a:lnTo>
                  <a:lnTo>
                    <a:pt x="3" y="10"/>
                  </a:lnTo>
                  <a:lnTo>
                    <a:pt x="0" y="8"/>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04" name="Freeform 1981"/>
            <p:cNvSpPr>
              <a:spLocks/>
            </p:cNvSpPr>
            <p:nvPr/>
          </p:nvSpPr>
          <p:spPr bwMode="auto">
            <a:xfrm>
              <a:off x="128" y="29"/>
              <a:ext cx="2" cy="8"/>
            </a:xfrm>
            <a:custGeom>
              <a:avLst/>
              <a:gdLst>
                <a:gd name="T0" fmla="*/ 0 w 2"/>
                <a:gd name="T1" fmla="*/ 8 h 8"/>
                <a:gd name="T2" fmla="*/ 2 w 2"/>
                <a:gd name="T3" fmla="*/ 7 h 8"/>
                <a:gd name="T4" fmla="*/ 2 w 2"/>
                <a:gd name="T5" fmla="*/ 1 h 8"/>
                <a:gd name="T6" fmla="*/ 0 w 2"/>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8">
                  <a:moveTo>
                    <a:pt x="0" y="8"/>
                  </a:moveTo>
                  <a:lnTo>
                    <a:pt x="2" y="7"/>
                  </a:lnTo>
                  <a:lnTo>
                    <a:pt x="2"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05" name="Freeform 1982"/>
            <p:cNvSpPr>
              <a:spLocks/>
            </p:cNvSpPr>
            <p:nvPr/>
          </p:nvSpPr>
          <p:spPr bwMode="auto">
            <a:xfrm>
              <a:off x="125" y="31"/>
              <a:ext cx="3" cy="5"/>
            </a:xfrm>
            <a:custGeom>
              <a:avLst/>
              <a:gdLst>
                <a:gd name="T0" fmla="*/ 0 w 3"/>
                <a:gd name="T1" fmla="*/ 5 h 5"/>
                <a:gd name="T2" fmla="*/ 3 w 3"/>
                <a:gd name="T3" fmla="*/ 4 h 5"/>
                <a:gd name="T4" fmla="*/ 3 w 3"/>
                <a:gd name="T5" fmla="*/ 0 h 5"/>
                <a:gd name="T6" fmla="*/ 0 w 3"/>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5">
                  <a:moveTo>
                    <a:pt x="0" y="5"/>
                  </a:moveTo>
                  <a:lnTo>
                    <a:pt x="3" y="4"/>
                  </a:lnTo>
                  <a:lnTo>
                    <a:pt x="3"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06" name="Freeform 1983"/>
            <p:cNvSpPr>
              <a:spLocks/>
            </p:cNvSpPr>
            <p:nvPr/>
          </p:nvSpPr>
          <p:spPr bwMode="auto">
            <a:xfrm>
              <a:off x="9" y="38"/>
              <a:ext cx="1" cy="6"/>
            </a:xfrm>
            <a:custGeom>
              <a:avLst/>
              <a:gdLst>
                <a:gd name="T0" fmla="*/ 0 w 1"/>
                <a:gd name="T1" fmla="*/ 6 h 6"/>
                <a:gd name="T2" fmla="*/ 0 w 1"/>
                <a:gd name="T3" fmla="*/ 5 h 6"/>
                <a:gd name="T4" fmla="*/ 0 w 1"/>
                <a:gd name="T5" fmla="*/ 4 h 6"/>
                <a:gd name="T6" fmla="*/ 0 w 1"/>
                <a:gd name="T7" fmla="*/ 4 h 6"/>
                <a:gd name="T8" fmla="*/ 0 w 1"/>
                <a:gd name="T9" fmla="*/ 3 h 6"/>
                <a:gd name="T10" fmla="*/ 0 w 1"/>
                <a:gd name="T11" fmla="*/ 2 h 6"/>
                <a:gd name="T12" fmla="*/ 0 w 1"/>
                <a:gd name="T13" fmla="*/ 1 h 6"/>
                <a:gd name="T14" fmla="*/ 0 w 1"/>
                <a:gd name="T15" fmla="*/ 0 h 6"/>
                <a:gd name="T16" fmla="*/ 1 w 1"/>
                <a:gd name="T17" fmla="*/ 1 h 6"/>
                <a:gd name="T18" fmla="*/ 0 w 1"/>
                <a:gd name="T19" fmla="*/ 4 h 6"/>
                <a:gd name="T20" fmla="*/ 0 w 1"/>
                <a:gd name="T21" fmla="*/ 3 h 6"/>
                <a:gd name="T22" fmla="*/ 0 w 1"/>
                <a:gd name="T23" fmla="*/ 5 h 6"/>
                <a:gd name="T24" fmla="*/ 0 w 1"/>
                <a:gd name="T25" fmla="*/ 6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 h="6">
                  <a:moveTo>
                    <a:pt x="0" y="6"/>
                  </a:moveTo>
                  <a:lnTo>
                    <a:pt x="0" y="5"/>
                  </a:lnTo>
                  <a:lnTo>
                    <a:pt x="0" y="4"/>
                  </a:lnTo>
                  <a:lnTo>
                    <a:pt x="0" y="3"/>
                  </a:lnTo>
                  <a:lnTo>
                    <a:pt x="0" y="2"/>
                  </a:lnTo>
                  <a:lnTo>
                    <a:pt x="0" y="1"/>
                  </a:lnTo>
                  <a:lnTo>
                    <a:pt x="0" y="0"/>
                  </a:lnTo>
                  <a:lnTo>
                    <a:pt x="1" y="1"/>
                  </a:lnTo>
                  <a:lnTo>
                    <a:pt x="0" y="4"/>
                  </a:lnTo>
                  <a:lnTo>
                    <a:pt x="0" y="3"/>
                  </a:lnTo>
                  <a:lnTo>
                    <a:pt x="0" y="5"/>
                  </a:lnTo>
                  <a:lnTo>
                    <a:pt x="0" y="6"/>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29702" name="グループ化 836"/>
          <p:cNvGrpSpPr>
            <a:grpSpLocks/>
          </p:cNvGrpSpPr>
          <p:nvPr/>
        </p:nvGrpSpPr>
        <p:grpSpPr bwMode="auto">
          <a:xfrm>
            <a:off x="1000125" y="1057275"/>
            <a:ext cx="0" cy="0"/>
            <a:chOff x="0" y="0"/>
            <a:chExt cx="345" cy="104"/>
          </a:xfrm>
        </p:grpSpPr>
        <p:sp>
          <p:nvSpPr>
            <p:cNvPr id="30259" name="Freeform 1710"/>
            <p:cNvSpPr>
              <a:spLocks/>
            </p:cNvSpPr>
            <p:nvPr/>
          </p:nvSpPr>
          <p:spPr bwMode="auto">
            <a:xfrm>
              <a:off x="0" y="70"/>
              <a:ext cx="80" cy="33"/>
            </a:xfrm>
            <a:custGeom>
              <a:avLst/>
              <a:gdLst>
                <a:gd name="T0" fmla="*/ 80 w 80"/>
                <a:gd name="T1" fmla="*/ 20 h 33"/>
                <a:gd name="T2" fmla="*/ 76 w 80"/>
                <a:gd name="T3" fmla="*/ 28 h 33"/>
                <a:gd name="T4" fmla="*/ 69 w 80"/>
                <a:gd name="T5" fmla="*/ 33 h 33"/>
                <a:gd name="T6" fmla="*/ 49 w 80"/>
                <a:gd name="T7" fmla="*/ 33 h 33"/>
                <a:gd name="T8" fmla="*/ 41 w 80"/>
                <a:gd name="T9" fmla="*/ 26 h 33"/>
                <a:gd name="T10" fmla="*/ 37 w 80"/>
                <a:gd name="T11" fmla="*/ 16 h 33"/>
                <a:gd name="T12" fmla="*/ 10 w 80"/>
                <a:gd name="T13" fmla="*/ 16 h 33"/>
                <a:gd name="T14" fmla="*/ 8 w 80"/>
                <a:gd name="T15" fmla="*/ 12 h 33"/>
                <a:gd name="T16" fmla="*/ 7 w 80"/>
                <a:gd name="T17" fmla="*/ 12 h 33"/>
                <a:gd name="T18" fmla="*/ 7 w 80"/>
                <a:gd name="T19" fmla="*/ 11 h 33"/>
                <a:gd name="T20" fmla="*/ 5 w 80"/>
                <a:gd name="T21" fmla="*/ 11 h 33"/>
                <a:gd name="T22" fmla="*/ 4 w 80"/>
                <a:gd name="T23" fmla="*/ 10 h 33"/>
                <a:gd name="T24" fmla="*/ 2 w 80"/>
                <a:gd name="T25" fmla="*/ 10 h 33"/>
                <a:gd name="T26" fmla="*/ 1 w 80"/>
                <a:gd name="T27" fmla="*/ 3 h 33"/>
                <a:gd name="T28" fmla="*/ 0 w 80"/>
                <a:gd name="T29" fmla="*/ 3 h 33"/>
                <a:gd name="T30" fmla="*/ 0 w 80"/>
                <a:gd name="T31" fmla="*/ 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0" h="33">
                  <a:moveTo>
                    <a:pt x="80" y="20"/>
                  </a:moveTo>
                  <a:lnTo>
                    <a:pt x="76" y="28"/>
                  </a:lnTo>
                  <a:lnTo>
                    <a:pt x="69" y="33"/>
                  </a:lnTo>
                  <a:lnTo>
                    <a:pt x="49" y="33"/>
                  </a:lnTo>
                  <a:lnTo>
                    <a:pt x="41" y="26"/>
                  </a:lnTo>
                  <a:lnTo>
                    <a:pt x="37" y="16"/>
                  </a:lnTo>
                  <a:lnTo>
                    <a:pt x="10" y="16"/>
                  </a:lnTo>
                  <a:lnTo>
                    <a:pt x="8" y="12"/>
                  </a:lnTo>
                  <a:lnTo>
                    <a:pt x="7" y="12"/>
                  </a:lnTo>
                  <a:lnTo>
                    <a:pt x="7" y="11"/>
                  </a:lnTo>
                  <a:lnTo>
                    <a:pt x="5" y="11"/>
                  </a:lnTo>
                  <a:lnTo>
                    <a:pt x="4" y="10"/>
                  </a:lnTo>
                  <a:lnTo>
                    <a:pt x="2" y="10"/>
                  </a:lnTo>
                  <a:lnTo>
                    <a:pt x="1" y="3"/>
                  </a:lnTo>
                  <a:lnTo>
                    <a:pt x="0" y="3"/>
                  </a:lnTo>
                  <a:lnTo>
                    <a:pt x="0" y="0"/>
                  </a:lnTo>
                </a:path>
              </a:pathLst>
            </a:custGeom>
            <a:solidFill>
              <a:srgbClr val="FF0000"/>
            </a:solidFill>
            <a:ln w="0" cap="flat" cmpd="sng">
              <a:solidFill>
                <a:srgbClr val="000000"/>
              </a:solidFill>
              <a:prstDash val="solid"/>
              <a:round/>
              <a:headEnd type="none" w="med" len="med"/>
              <a:tailEnd type="none" w="med" len="med"/>
            </a:ln>
          </p:spPr>
          <p:txBody>
            <a:bodyPr/>
            <a:lstStyle/>
            <a:p>
              <a:endParaRPr lang="ja-JP" altLang="en-US"/>
            </a:p>
          </p:txBody>
        </p:sp>
        <p:sp>
          <p:nvSpPr>
            <p:cNvPr id="30260" name="Freeform 1711"/>
            <p:cNvSpPr>
              <a:spLocks/>
            </p:cNvSpPr>
            <p:nvPr/>
          </p:nvSpPr>
          <p:spPr bwMode="auto">
            <a:xfrm>
              <a:off x="0" y="0"/>
              <a:ext cx="345" cy="103"/>
            </a:xfrm>
            <a:custGeom>
              <a:avLst/>
              <a:gdLst>
                <a:gd name="T0" fmla="*/ 3 w 345"/>
                <a:gd name="T1" fmla="*/ 68 h 103"/>
                <a:gd name="T2" fmla="*/ 3 w 345"/>
                <a:gd name="T3" fmla="*/ 64 h 103"/>
                <a:gd name="T4" fmla="*/ 4 w 345"/>
                <a:gd name="T5" fmla="*/ 53 h 103"/>
                <a:gd name="T6" fmla="*/ 6 w 345"/>
                <a:gd name="T7" fmla="*/ 46 h 103"/>
                <a:gd name="T8" fmla="*/ 11 w 345"/>
                <a:gd name="T9" fmla="*/ 43 h 103"/>
                <a:gd name="T10" fmla="*/ 84 w 345"/>
                <a:gd name="T11" fmla="*/ 38 h 103"/>
                <a:gd name="T12" fmla="*/ 93 w 345"/>
                <a:gd name="T13" fmla="*/ 36 h 103"/>
                <a:gd name="T14" fmla="*/ 99 w 345"/>
                <a:gd name="T15" fmla="*/ 37 h 103"/>
                <a:gd name="T16" fmla="*/ 135 w 345"/>
                <a:gd name="T17" fmla="*/ 5 h 103"/>
                <a:gd name="T18" fmla="*/ 135 w 345"/>
                <a:gd name="T19" fmla="*/ 5 h 103"/>
                <a:gd name="T20" fmla="*/ 135 w 345"/>
                <a:gd name="T21" fmla="*/ 4 h 103"/>
                <a:gd name="T22" fmla="*/ 136 w 345"/>
                <a:gd name="T23" fmla="*/ 5 h 103"/>
                <a:gd name="T24" fmla="*/ 140 w 345"/>
                <a:gd name="T25" fmla="*/ 2 h 103"/>
                <a:gd name="T26" fmla="*/ 148 w 345"/>
                <a:gd name="T27" fmla="*/ 1 h 103"/>
                <a:gd name="T28" fmla="*/ 165 w 345"/>
                <a:gd name="T29" fmla="*/ 0 h 103"/>
                <a:gd name="T30" fmla="*/ 195 w 345"/>
                <a:gd name="T31" fmla="*/ 0 h 103"/>
                <a:gd name="T32" fmla="*/ 248 w 345"/>
                <a:gd name="T33" fmla="*/ 2 h 103"/>
                <a:gd name="T34" fmla="*/ 258 w 345"/>
                <a:gd name="T35" fmla="*/ 5 h 103"/>
                <a:gd name="T36" fmla="*/ 296 w 345"/>
                <a:gd name="T37" fmla="*/ 32 h 103"/>
                <a:gd name="T38" fmla="*/ 300 w 345"/>
                <a:gd name="T39" fmla="*/ 33 h 103"/>
                <a:gd name="T40" fmla="*/ 301 w 345"/>
                <a:gd name="T41" fmla="*/ 34 h 103"/>
                <a:gd name="T42" fmla="*/ 336 w 345"/>
                <a:gd name="T43" fmla="*/ 37 h 103"/>
                <a:gd name="T44" fmla="*/ 338 w 345"/>
                <a:gd name="T45" fmla="*/ 41 h 103"/>
                <a:gd name="T46" fmla="*/ 339 w 345"/>
                <a:gd name="T47" fmla="*/ 48 h 103"/>
                <a:gd name="T48" fmla="*/ 339 w 345"/>
                <a:gd name="T49" fmla="*/ 50 h 103"/>
                <a:gd name="T50" fmla="*/ 338 w 345"/>
                <a:gd name="T51" fmla="*/ 62 h 103"/>
                <a:gd name="T52" fmla="*/ 340 w 345"/>
                <a:gd name="T53" fmla="*/ 66 h 103"/>
                <a:gd name="T54" fmla="*/ 345 w 345"/>
                <a:gd name="T55" fmla="*/ 71 h 103"/>
                <a:gd name="T56" fmla="*/ 338 w 345"/>
                <a:gd name="T57" fmla="*/ 77 h 103"/>
                <a:gd name="T58" fmla="*/ 334 w 345"/>
                <a:gd name="T59" fmla="*/ 81 h 103"/>
                <a:gd name="T60" fmla="*/ 283 w 345"/>
                <a:gd name="T61" fmla="*/ 93 h 103"/>
                <a:gd name="T62" fmla="*/ 274 w 345"/>
                <a:gd name="T63" fmla="*/ 103 h 103"/>
                <a:gd name="T64" fmla="*/ 249 w 345"/>
                <a:gd name="T65" fmla="*/ 99 h 103"/>
                <a:gd name="T66" fmla="*/ 80 w 345"/>
                <a:gd name="T67" fmla="*/ 90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5" h="103">
                  <a:moveTo>
                    <a:pt x="0" y="70"/>
                  </a:moveTo>
                  <a:lnTo>
                    <a:pt x="3" y="68"/>
                  </a:lnTo>
                  <a:lnTo>
                    <a:pt x="4" y="68"/>
                  </a:lnTo>
                  <a:lnTo>
                    <a:pt x="3" y="64"/>
                  </a:lnTo>
                  <a:lnTo>
                    <a:pt x="4" y="59"/>
                  </a:lnTo>
                  <a:lnTo>
                    <a:pt x="4" y="53"/>
                  </a:lnTo>
                  <a:lnTo>
                    <a:pt x="5" y="48"/>
                  </a:lnTo>
                  <a:lnTo>
                    <a:pt x="6" y="46"/>
                  </a:lnTo>
                  <a:lnTo>
                    <a:pt x="8" y="45"/>
                  </a:lnTo>
                  <a:lnTo>
                    <a:pt x="11" y="43"/>
                  </a:lnTo>
                  <a:lnTo>
                    <a:pt x="44" y="40"/>
                  </a:lnTo>
                  <a:lnTo>
                    <a:pt x="84" y="38"/>
                  </a:lnTo>
                  <a:lnTo>
                    <a:pt x="92" y="37"/>
                  </a:lnTo>
                  <a:lnTo>
                    <a:pt x="93" y="36"/>
                  </a:lnTo>
                  <a:lnTo>
                    <a:pt x="94" y="35"/>
                  </a:lnTo>
                  <a:lnTo>
                    <a:pt x="99" y="37"/>
                  </a:lnTo>
                  <a:lnTo>
                    <a:pt x="136" y="6"/>
                  </a:lnTo>
                  <a:lnTo>
                    <a:pt x="135" y="5"/>
                  </a:lnTo>
                  <a:lnTo>
                    <a:pt x="135" y="4"/>
                  </a:lnTo>
                  <a:lnTo>
                    <a:pt x="136" y="5"/>
                  </a:lnTo>
                  <a:lnTo>
                    <a:pt x="138" y="3"/>
                  </a:lnTo>
                  <a:lnTo>
                    <a:pt x="140" y="2"/>
                  </a:lnTo>
                  <a:lnTo>
                    <a:pt x="143" y="2"/>
                  </a:lnTo>
                  <a:lnTo>
                    <a:pt x="148" y="1"/>
                  </a:lnTo>
                  <a:lnTo>
                    <a:pt x="151" y="1"/>
                  </a:lnTo>
                  <a:lnTo>
                    <a:pt x="165" y="0"/>
                  </a:lnTo>
                  <a:lnTo>
                    <a:pt x="181" y="0"/>
                  </a:lnTo>
                  <a:lnTo>
                    <a:pt x="195" y="0"/>
                  </a:lnTo>
                  <a:lnTo>
                    <a:pt x="243" y="2"/>
                  </a:lnTo>
                  <a:lnTo>
                    <a:pt x="248" y="2"/>
                  </a:lnTo>
                  <a:lnTo>
                    <a:pt x="254" y="4"/>
                  </a:lnTo>
                  <a:lnTo>
                    <a:pt x="258" y="5"/>
                  </a:lnTo>
                  <a:lnTo>
                    <a:pt x="259" y="6"/>
                  </a:lnTo>
                  <a:lnTo>
                    <a:pt x="296" y="32"/>
                  </a:lnTo>
                  <a:lnTo>
                    <a:pt x="299" y="32"/>
                  </a:lnTo>
                  <a:lnTo>
                    <a:pt x="300" y="33"/>
                  </a:lnTo>
                  <a:lnTo>
                    <a:pt x="299" y="33"/>
                  </a:lnTo>
                  <a:lnTo>
                    <a:pt x="301" y="34"/>
                  </a:lnTo>
                  <a:lnTo>
                    <a:pt x="334" y="37"/>
                  </a:lnTo>
                  <a:lnTo>
                    <a:pt x="336" y="37"/>
                  </a:lnTo>
                  <a:lnTo>
                    <a:pt x="337" y="39"/>
                  </a:lnTo>
                  <a:lnTo>
                    <a:pt x="338" y="41"/>
                  </a:lnTo>
                  <a:lnTo>
                    <a:pt x="339" y="44"/>
                  </a:lnTo>
                  <a:lnTo>
                    <a:pt x="339" y="48"/>
                  </a:lnTo>
                  <a:lnTo>
                    <a:pt x="339" y="49"/>
                  </a:lnTo>
                  <a:lnTo>
                    <a:pt x="339" y="50"/>
                  </a:lnTo>
                  <a:lnTo>
                    <a:pt x="339" y="53"/>
                  </a:lnTo>
                  <a:lnTo>
                    <a:pt x="338" y="62"/>
                  </a:lnTo>
                  <a:lnTo>
                    <a:pt x="338" y="66"/>
                  </a:lnTo>
                  <a:lnTo>
                    <a:pt x="340" y="66"/>
                  </a:lnTo>
                  <a:lnTo>
                    <a:pt x="345" y="68"/>
                  </a:lnTo>
                  <a:lnTo>
                    <a:pt x="345" y="71"/>
                  </a:lnTo>
                  <a:lnTo>
                    <a:pt x="342" y="76"/>
                  </a:lnTo>
                  <a:lnTo>
                    <a:pt x="338" y="77"/>
                  </a:lnTo>
                  <a:lnTo>
                    <a:pt x="336" y="79"/>
                  </a:lnTo>
                  <a:lnTo>
                    <a:pt x="334" y="81"/>
                  </a:lnTo>
                  <a:lnTo>
                    <a:pt x="286" y="86"/>
                  </a:lnTo>
                  <a:lnTo>
                    <a:pt x="283" y="93"/>
                  </a:lnTo>
                  <a:lnTo>
                    <a:pt x="279" y="99"/>
                  </a:lnTo>
                  <a:lnTo>
                    <a:pt x="274" y="103"/>
                  </a:lnTo>
                  <a:lnTo>
                    <a:pt x="255" y="103"/>
                  </a:lnTo>
                  <a:lnTo>
                    <a:pt x="249" y="99"/>
                  </a:lnTo>
                  <a:lnTo>
                    <a:pt x="243" y="90"/>
                  </a:lnTo>
                  <a:lnTo>
                    <a:pt x="80" y="90"/>
                  </a:lnTo>
                </a:path>
              </a:pathLst>
            </a:custGeom>
            <a:solidFill>
              <a:srgbClr val="FF0000"/>
            </a:solidFill>
            <a:ln w="0" cap="flat" cmpd="sng">
              <a:solidFill>
                <a:srgbClr val="000000"/>
              </a:solidFill>
              <a:prstDash val="solid"/>
              <a:round/>
              <a:headEnd type="none" w="med" len="med"/>
              <a:tailEnd type="none" w="med" len="med"/>
            </a:ln>
          </p:spPr>
          <p:txBody>
            <a:bodyPr/>
            <a:lstStyle/>
            <a:p>
              <a:endParaRPr lang="ja-JP" altLang="en-US"/>
            </a:p>
          </p:txBody>
        </p:sp>
        <p:sp>
          <p:nvSpPr>
            <p:cNvPr id="30261" name="Line 1712"/>
            <p:cNvSpPr>
              <a:spLocks noChangeShapeType="1"/>
            </p:cNvSpPr>
            <p:nvPr/>
          </p:nvSpPr>
          <p:spPr bwMode="auto">
            <a:xfrm>
              <a:off x="49" y="103"/>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62" name="Line 1713"/>
            <p:cNvSpPr>
              <a:spLocks noChangeShapeType="1"/>
            </p:cNvSpPr>
            <p:nvPr/>
          </p:nvSpPr>
          <p:spPr bwMode="auto">
            <a:xfrm>
              <a:off x="255" y="103"/>
              <a:ext cx="1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63" name="Line 1714"/>
            <p:cNvSpPr>
              <a:spLocks noChangeShapeType="1"/>
            </p:cNvSpPr>
            <p:nvPr/>
          </p:nvSpPr>
          <p:spPr bwMode="auto">
            <a:xfrm>
              <a:off x="301" y="34"/>
              <a:ext cx="33"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64" name="Line 1715"/>
            <p:cNvSpPr>
              <a:spLocks noChangeShapeType="1"/>
            </p:cNvSpPr>
            <p:nvPr/>
          </p:nvSpPr>
          <p:spPr bwMode="auto">
            <a:xfrm flipH="1">
              <a:off x="114" y="37"/>
              <a:ext cx="14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65" name="Line 1716"/>
            <p:cNvSpPr>
              <a:spLocks noChangeShapeType="1"/>
            </p:cNvSpPr>
            <p:nvPr/>
          </p:nvSpPr>
          <p:spPr bwMode="auto">
            <a:xfrm flipV="1">
              <a:off x="330" y="49"/>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66" name="Line 1717"/>
            <p:cNvSpPr>
              <a:spLocks noChangeShapeType="1"/>
            </p:cNvSpPr>
            <p:nvPr/>
          </p:nvSpPr>
          <p:spPr bwMode="auto">
            <a:xfrm flipV="1">
              <a:off x="331" y="50"/>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67" name="Line 1718"/>
            <p:cNvSpPr>
              <a:spLocks noChangeShapeType="1"/>
            </p:cNvSpPr>
            <p:nvPr/>
          </p:nvSpPr>
          <p:spPr bwMode="auto">
            <a:xfrm flipH="1">
              <a:off x="32" y="50"/>
              <a:ext cx="298"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68" name="Line 1719"/>
            <p:cNvSpPr>
              <a:spLocks noChangeShapeType="1"/>
            </p:cNvSpPr>
            <p:nvPr/>
          </p:nvSpPr>
          <p:spPr bwMode="auto">
            <a:xfrm flipH="1">
              <a:off x="179" y="42"/>
              <a:ext cx="14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69" name="Line 1720"/>
            <p:cNvSpPr>
              <a:spLocks noChangeShapeType="1"/>
            </p:cNvSpPr>
            <p:nvPr/>
          </p:nvSpPr>
          <p:spPr bwMode="auto">
            <a:xfrm flipH="1">
              <a:off x="28" y="44"/>
              <a:ext cx="15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70" name="Freeform 1721"/>
            <p:cNvSpPr>
              <a:spLocks/>
            </p:cNvSpPr>
            <p:nvPr/>
          </p:nvSpPr>
          <p:spPr bwMode="auto">
            <a:xfrm>
              <a:off x="38" y="56"/>
              <a:ext cx="42" cy="9"/>
            </a:xfrm>
            <a:custGeom>
              <a:avLst/>
              <a:gdLst>
                <a:gd name="T0" fmla="*/ 42 w 42"/>
                <a:gd name="T1" fmla="*/ 9 h 9"/>
                <a:gd name="T2" fmla="*/ 37 w 42"/>
                <a:gd name="T3" fmla="*/ 4 h 9"/>
                <a:gd name="T4" fmla="*/ 31 w 42"/>
                <a:gd name="T5" fmla="*/ 1 h 9"/>
                <a:gd name="T6" fmla="*/ 24 w 42"/>
                <a:gd name="T7" fmla="*/ 0 h 9"/>
                <a:gd name="T8" fmla="*/ 18 w 42"/>
                <a:gd name="T9" fmla="*/ 0 h 9"/>
                <a:gd name="T10" fmla="*/ 11 w 42"/>
                <a:gd name="T11" fmla="*/ 1 h 9"/>
                <a:gd name="T12" fmla="*/ 6 w 42"/>
                <a:gd name="T13" fmla="*/ 4 h 9"/>
                <a:gd name="T14" fmla="*/ 0 w 42"/>
                <a:gd name="T15" fmla="*/ 9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9">
                  <a:moveTo>
                    <a:pt x="42" y="9"/>
                  </a:moveTo>
                  <a:lnTo>
                    <a:pt x="37" y="4"/>
                  </a:lnTo>
                  <a:lnTo>
                    <a:pt x="31" y="1"/>
                  </a:lnTo>
                  <a:lnTo>
                    <a:pt x="24" y="0"/>
                  </a:lnTo>
                  <a:lnTo>
                    <a:pt x="18" y="0"/>
                  </a:lnTo>
                  <a:lnTo>
                    <a:pt x="11" y="1"/>
                  </a:lnTo>
                  <a:lnTo>
                    <a:pt x="6" y="4"/>
                  </a:lnTo>
                  <a:lnTo>
                    <a:pt x="0" y="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271" name="Freeform 1722"/>
            <p:cNvSpPr>
              <a:spLocks/>
            </p:cNvSpPr>
            <p:nvPr/>
          </p:nvSpPr>
          <p:spPr bwMode="auto">
            <a:xfrm>
              <a:off x="37" y="58"/>
              <a:ext cx="44" cy="45"/>
            </a:xfrm>
            <a:custGeom>
              <a:avLst/>
              <a:gdLst>
                <a:gd name="T0" fmla="*/ 32 w 44"/>
                <a:gd name="T1" fmla="*/ 45 h 45"/>
                <a:gd name="T2" fmla="*/ 37 w 44"/>
                <a:gd name="T3" fmla="*/ 42 h 45"/>
                <a:gd name="T4" fmla="*/ 41 w 44"/>
                <a:gd name="T5" fmla="*/ 37 h 45"/>
                <a:gd name="T6" fmla="*/ 43 w 44"/>
                <a:gd name="T7" fmla="*/ 31 h 45"/>
                <a:gd name="T8" fmla="*/ 44 w 44"/>
                <a:gd name="T9" fmla="*/ 25 h 45"/>
                <a:gd name="T10" fmla="*/ 43 w 44"/>
                <a:gd name="T11" fmla="*/ 19 h 45"/>
                <a:gd name="T12" fmla="*/ 41 w 44"/>
                <a:gd name="T13" fmla="*/ 13 h 45"/>
                <a:gd name="T14" fmla="*/ 38 w 44"/>
                <a:gd name="T15" fmla="*/ 8 h 45"/>
                <a:gd name="T16" fmla="*/ 33 w 44"/>
                <a:gd name="T17" fmla="*/ 4 h 45"/>
                <a:gd name="T18" fmla="*/ 28 w 44"/>
                <a:gd name="T19" fmla="*/ 1 h 45"/>
                <a:gd name="T20" fmla="*/ 22 w 44"/>
                <a:gd name="T21" fmla="*/ 0 h 45"/>
                <a:gd name="T22" fmla="*/ 16 w 44"/>
                <a:gd name="T23" fmla="*/ 1 h 45"/>
                <a:gd name="T24" fmla="*/ 11 w 44"/>
                <a:gd name="T25" fmla="*/ 4 h 45"/>
                <a:gd name="T26" fmla="*/ 6 w 44"/>
                <a:gd name="T27" fmla="*/ 8 h 45"/>
                <a:gd name="T28" fmla="*/ 2 w 44"/>
                <a:gd name="T29" fmla="*/ 13 h 45"/>
                <a:gd name="T30" fmla="*/ 0 w 44"/>
                <a:gd name="T31" fmla="*/ 19 h 45"/>
                <a:gd name="T32" fmla="*/ 0 w 44"/>
                <a:gd name="T33" fmla="*/ 25 h 45"/>
                <a:gd name="T34" fmla="*/ 1 w 44"/>
                <a:gd name="T35" fmla="*/ 31 h 45"/>
                <a:gd name="T36" fmla="*/ 3 w 44"/>
                <a:gd name="T37" fmla="*/ 37 h 45"/>
                <a:gd name="T38" fmla="*/ 7 w 44"/>
                <a:gd name="T39" fmla="*/ 42 h 45"/>
                <a:gd name="T40" fmla="*/ 12 w 44"/>
                <a:gd name="T41" fmla="*/ 45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4" h="45">
                  <a:moveTo>
                    <a:pt x="32" y="45"/>
                  </a:moveTo>
                  <a:lnTo>
                    <a:pt x="37" y="42"/>
                  </a:lnTo>
                  <a:lnTo>
                    <a:pt x="41" y="37"/>
                  </a:lnTo>
                  <a:lnTo>
                    <a:pt x="43" y="31"/>
                  </a:lnTo>
                  <a:lnTo>
                    <a:pt x="44" y="25"/>
                  </a:lnTo>
                  <a:lnTo>
                    <a:pt x="43" y="19"/>
                  </a:lnTo>
                  <a:lnTo>
                    <a:pt x="41" y="13"/>
                  </a:lnTo>
                  <a:lnTo>
                    <a:pt x="38" y="8"/>
                  </a:lnTo>
                  <a:lnTo>
                    <a:pt x="33" y="4"/>
                  </a:lnTo>
                  <a:lnTo>
                    <a:pt x="28" y="1"/>
                  </a:lnTo>
                  <a:lnTo>
                    <a:pt x="22" y="0"/>
                  </a:lnTo>
                  <a:lnTo>
                    <a:pt x="16" y="1"/>
                  </a:lnTo>
                  <a:lnTo>
                    <a:pt x="11" y="4"/>
                  </a:lnTo>
                  <a:lnTo>
                    <a:pt x="6" y="8"/>
                  </a:lnTo>
                  <a:lnTo>
                    <a:pt x="2" y="13"/>
                  </a:lnTo>
                  <a:lnTo>
                    <a:pt x="0" y="19"/>
                  </a:lnTo>
                  <a:lnTo>
                    <a:pt x="0" y="25"/>
                  </a:lnTo>
                  <a:lnTo>
                    <a:pt x="1" y="31"/>
                  </a:lnTo>
                  <a:lnTo>
                    <a:pt x="3" y="37"/>
                  </a:lnTo>
                  <a:lnTo>
                    <a:pt x="7" y="42"/>
                  </a:lnTo>
                  <a:lnTo>
                    <a:pt x="12" y="4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272" name="Freeform 1723"/>
            <p:cNvSpPr>
              <a:spLocks/>
            </p:cNvSpPr>
            <p:nvPr/>
          </p:nvSpPr>
          <p:spPr bwMode="auto">
            <a:xfrm>
              <a:off x="274" y="62"/>
              <a:ext cx="12" cy="41"/>
            </a:xfrm>
            <a:custGeom>
              <a:avLst/>
              <a:gdLst>
                <a:gd name="T0" fmla="*/ 0 w 12"/>
                <a:gd name="T1" fmla="*/ 41 h 41"/>
                <a:gd name="T2" fmla="*/ 5 w 12"/>
                <a:gd name="T3" fmla="*/ 38 h 41"/>
                <a:gd name="T4" fmla="*/ 9 w 12"/>
                <a:gd name="T5" fmla="*/ 33 h 41"/>
                <a:gd name="T6" fmla="*/ 11 w 12"/>
                <a:gd name="T7" fmla="*/ 27 h 41"/>
                <a:gd name="T8" fmla="*/ 12 w 12"/>
                <a:gd name="T9" fmla="*/ 21 h 41"/>
                <a:gd name="T10" fmla="*/ 12 w 12"/>
                <a:gd name="T11" fmla="*/ 14 h 41"/>
                <a:gd name="T12" fmla="*/ 9 w 12"/>
                <a:gd name="T13" fmla="*/ 9 h 41"/>
                <a:gd name="T14" fmla="*/ 6 w 12"/>
                <a:gd name="T15" fmla="*/ 3 h 41"/>
                <a:gd name="T16" fmla="*/ 1 w 12"/>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41">
                  <a:moveTo>
                    <a:pt x="0" y="41"/>
                  </a:moveTo>
                  <a:lnTo>
                    <a:pt x="5" y="38"/>
                  </a:lnTo>
                  <a:lnTo>
                    <a:pt x="9" y="33"/>
                  </a:lnTo>
                  <a:lnTo>
                    <a:pt x="11" y="27"/>
                  </a:lnTo>
                  <a:lnTo>
                    <a:pt x="12" y="21"/>
                  </a:lnTo>
                  <a:lnTo>
                    <a:pt x="12" y="14"/>
                  </a:lnTo>
                  <a:lnTo>
                    <a:pt x="9" y="9"/>
                  </a:lnTo>
                  <a:lnTo>
                    <a:pt x="6" y="3"/>
                  </a:lnTo>
                  <a:lnTo>
                    <a:pt x="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273" name="Freeform 1724"/>
            <p:cNvSpPr>
              <a:spLocks/>
            </p:cNvSpPr>
            <p:nvPr/>
          </p:nvSpPr>
          <p:spPr bwMode="auto">
            <a:xfrm>
              <a:off x="242" y="66"/>
              <a:ext cx="13" cy="37"/>
            </a:xfrm>
            <a:custGeom>
              <a:avLst/>
              <a:gdLst>
                <a:gd name="T0" fmla="*/ 6 w 13"/>
                <a:gd name="T1" fmla="*/ 0 h 37"/>
                <a:gd name="T2" fmla="*/ 2 w 13"/>
                <a:gd name="T3" fmla="*/ 5 h 37"/>
                <a:gd name="T4" fmla="*/ 0 w 13"/>
                <a:gd name="T5" fmla="*/ 11 h 37"/>
                <a:gd name="T6" fmla="*/ 0 w 13"/>
                <a:gd name="T7" fmla="*/ 18 h 37"/>
                <a:gd name="T8" fmla="*/ 1 w 13"/>
                <a:gd name="T9" fmla="*/ 24 h 37"/>
                <a:gd name="T10" fmla="*/ 4 w 13"/>
                <a:gd name="T11" fmla="*/ 29 h 37"/>
                <a:gd name="T12" fmla="*/ 8 w 13"/>
                <a:gd name="T13" fmla="*/ 34 h 37"/>
                <a:gd name="T14" fmla="*/ 13 w 13"/>
                <a:gd name="T15" fmla="*/ 37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37">
                  <a:moveTo>
                    <a:pt x="6" y="0"/>
                  </a:moveTo>
                  <a:lnTo>
                    <a:pt x="2" y="5"/>
                  </a:lnTo>
                  <a:lnTo>
                    <a:pt x="0" y="11"/>
                  </a:lnTo>
                  <a:lnTo>
                    <a:pt x="0" y="18"/>
                  </a:lnTo>
                  <a:lnTo>
                    <a:pt x="1" y="24"/>
                  </a:lnTo>
                  <a:lnTo>
                    <a:pt x="4" y="29"/>
                  </a:lnTo>
                  <a:lnTo>
                    <a:pt x="8" y="34"/>
                  </a:lnTo>
                  <a:lnTo>
                    <a:pt x="13" y="3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274" name="Freeform 1725"/>
            <p:cNvSpPr>
              <a:spLocks/>
            </p:cNvSpPr>
            <p:nvPr/>
          </p:nvSpPr>
          <p:spPr bwMode="auto">
            <a:xfrm>
              <a:off x="243" y="60"/>
              <a:ext cx="11" cy="9"/>
            </a:xfrm>
            <a:custGeom>
              <a:avLst/>
              <a:gdLst>
                <a:gd name="T0" fmla="*/ 11 w 11"/>
                <a:gd name="T1" fmla="*/ 0 h 9"/>
                <a:gd name="T2" fmla="*/ 7 w 11"/>
                <a:gd name="T3" fmla="*/ 2 h 9"/>
                <a:gd name="T4" fmla="*/ 3 w 11"/>
                <a:gd name="T5" fmla="*/ 5 h 9"/>
                <a:gd name="T6" fmla="*/ 0 w 11"/>
                <a:gd name="T7" fmla="*/ 9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9">
                  <a:moveTo>
                    <a:pt x="11" y="0"/>
                  </a:moveTo>
                  <a:lnTo>
                    <a:pt x="7" y="2"/>
                  </a:lnTo>
                  <a:lnTo>
                    <a:pt x="3" y="5"/>
                  </a:lnTo>
                  <a:lnTo>
                    <a:pt x="0" y="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275" name="Freeform 1726"/>
            <p:cNvSpPr>
              <a:spLocks/>
            </p:cNvSpPr>
            <p:nvPr/>
          </p:nvSpPr>
          <p:spPr bwMode="auto">
            <a:xfrm>
              <a:off x="234" y="69"/>
              <a:ext cx="9" cy="21"/>
            </a:xfrm>
            <a:custGeom>
              <a:avLst/>
              <a:gdLst>
                <a:gd name="T0" fmla="*/ 9 w 9"/>
                <a:gd name="T1" fmla="*/ 0 h 21"/>
                <a:gd name="T2" fmla="*/ 4 w 9"/>
                <a:gd name="T3" fmla="*/ 10 h 21"/>
                <a:gd name="T4" fmla="*/ 0 w 9"/>
                <a:gd name="T5" fmla="*/ 21 h 21"/>
                <a:gd name="T6" fmla="*/ 0 60000 65536"/>
                <a:gd name="T7" fmla="*/ 0 60000 65536"/>
                <a:gd name="T8" fmla="*/ 0 60000 65536"/>
              </a:gdLst>
              <a:ahLst/>
              <a:cxnLst>
                <a:cxn ang="T6">
                  <a:pos x="T0" y="T1"/>
                </a:cxn>
                <a:cxn ang="T7">
                  <a:pos x="T2" y="T3"/>
                </a:cxn>
                <a:cxn ang="T8">
                  <a:pos x="T4" y="T5"/>
                </a:cxn>
              </a:cxnLst>
              <a:rect l="0" t="0" r="r" b="b"/>
              <a:pathLst>
                <a:path w="9" h="21">
                  <a:moveTo>
                    <a:pt x="9" y="0"/>
                  </a:moveTo>
                  <a:lnTo>
                    <a:pt x="4" y="10"/>
                  </a:lnTo>
                  <a:lnTo>
                    <a:pt x="0" y="2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276" name="Line 1727"/>
            <p:cNvSpPr>
              <a:spLocks noChangeShapeType="1"/>
            </p:cNvSpPr>
            <p:nvPr/>
          </p:nvSpPr>
          <p:spPr bwMode="auto">
            <a:xfrm flipH="1" flipV="1">
              <a:off x="288" y="70"/>
              <a:ext cx="7"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77" name="Freeform 1728"/>
            <p:cNvSpPr>
              <a:spLocks/>
            </p:cNvSpPr>
            <p:nvPr/>
          </p:nvSpPr>
          <p:spPr bwMode="auto">
            <a:xfrm>
              <a:off x="33" y="65"/>
              <a:ext cx="5" cy="19"/>
            </a:xfrm>
            <a:custGeom>
              <a:avLst/>
              <a:gdLst>
                <a:gd name="T0" fmla="*/ 5 w 5"/>
                <a:gd name="T1" fmla="*/ 0 h 19"/>
                <a:gd name="T2" fmla="*/ 2 w 5"/>
                <a:gd name="T3" fmla="*/ 9 h 19"/>
                <a:gd name="T4" fmla="*/ 0 w 5"/>
                <a:gd name="T5" fmla="*/ 19 h 19"/>
                <a:gd name="T6" fmla="*/ 0 60000 65536"/>
                <a:gd name="T7" fmla="*/ 0 60000 65536"/>
                <a:gd name="T8" fmla="*/ 0 60000 65536"/>
              </a:gdLst>
              <a:ahLst/>
              <a:cxnLst>
                <a:cxn ang="T6">
                  <a:pos x="T0" y="T1"/>
                </a:cxn>
                <a:cxn ang="T7">
                  <a:pos x="T2" y="T3"/>
                </a:cxn>
                <a:cxn ang="T8">
                  <a:pos x="T4" y="T5"/>
                </a:cxn>
              </a:cxnLst>
              <a:rect l="0" t="0" r="r" b="b"/>
              <a:pathLst>
                <a:path w="5" h="19">
                  <a:moveTo>
                    <a:pt x="5" y="0"/>
                  </a:moveTo>
                  <a:lnTo>
                    <a:pt x="2"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278" name="Freeform 1729"/>
            <p:cNvSpPr>
              <a:spLocks/>
            </p:cNvSpPr>
            <p:nvPr/>
          </p:nvSpPr>
          <p:spPr bwMode="auto">
            <a:xfrm>
              <a:off x="80" y="65"/>
              <a:ext cx="12" cy="24"/>
            </a:xfrm>
            <a:custGeom>
              <a:avLst/>
              <a:gdLst>
                <a:gd name="T0" fmla="*/ 12 w 12"/>
                <a:gd name="T1" fmla="*/ 24 h 24"/>
                <a:gd name="T2" fmla="*/ 7 w 12"/>
                <a:gd name="T3" fmla="*/ 11 h 24"/>
                <a:gd name="T4" fmla="*/ 0 w 12"/>
                <a:gd name="T5" fmla="*/ 0 h 24"/>
                <a:gd name="T6" fmla="*/ 0 60000 65536"/>
                <a:gd name="T7" fmla="*/ 0 60000 65536"/>
                <a:gd name="T8" fmla="*/ 0 60000 65536"/>
              </a:gdLst>
              <a:ahLst/>
              <a:cxnLst>
                <a:cxn ang="T6">
                  <a:pos x="T0" y="T1"/>
                </a:cxn>
                <a:cxn ang="T7">
                  <a:pos x="T2" y="T3"/>
                </a:cxn>
                <a:cxn ang="T8">
                  <a:pos x="T4" y="T5"/>
                </a:cxn>
              </a:cxnLst>
              <a:rect l="0" t="0" r="r" b="b"/>
              <a:pathLst>
                <a:path w="12" h="24">
                  <a:moveTo>
                    <a:pt x="12" y="24"/>
                  </a:moveTo>
                  <a:lnTo>
                    <a:pt x="7" y="1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279" name="Line 1730"/>
            <p:cNvSpPr>
              <a:spLocks noChangeShapeType="1"/>
            </p:cNvSpPr>
            <p:nvPr/>
          </p:nvSpPr>
          <p:spPr bwMode="auto">
            <a:xfrm flipH="1">
              <a:off x="92" y="88"/>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80" name="Line 1731"/>
            <p:cNvSpPr>
              <a:spLocks noChangeShapeType="1"/>
            </p:cNvSpPr>
            <p:nvPr/>
          </p:nvSpPr>
          <p:spPr bwMode="auto">
            <a:xfrm>
              <a:off x="114" y="88"/>
              <a:ext cx="8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81" name="Line 1732"/>
            <p:cNvSpPr>
              <a:spLocks noChangeShapeType="1"/>
            </p:cNvSpPr>
            <p:nvPr/>
          </p:nvSpPr>
          <p:spPr bwMode="auto">
            <a:xfrm>
              <a:off x="201" y="88"/>
              <a:ext cx="3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82" name="Line 1733"/>
            <p:cNvSpPr>
              <a:spLocks noChangeShapeType="1"/>
            </p:cNvSpPr>
            <p:nvPr/>
          </p:nvSpPr>
          <p:spPr bwMode="auto">
            <a:xfrm>
              <a:off x="92" y="90"/>
              <a:ext cx="14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83" name="Freeform 1734"/>
            <p:cNvSpPr>
              <a:spLocks/>
            </p:cNvSpPr>
            <p:nvPr/>
          </p:nvSpPr>
          <p:spPr bwMode="auto">
            <a:xfrm>
              <a:off x="31" y="84"/>
              <a:ext cx="2" cy="2"/>
            </a:xfrm>
            <a:custGeom>
              <a:avLst/>
              <a:gdLst>
                <a:gd name="T0" fmla="*/ 0 w 2"/>
                <a:gd name="T1" fmla="*/ 2 h 2"/>
                <a:gd name="T2" fmla="*/ 1 w 2"/>
                <a:gd name="T3" fmla="*/ 2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2"/>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284" name="Line 1735"/>
            <p:cNvSpPr>
              <a:spLocks noChangeShapeType="1"/>
            </p:cNvSpPr>
            <p:nvPr/>
          </p:nvSpPr>
          <p:spPr bwMode="auto">
            <a:xfrm flipH="1">
              <a:off x="10" y="86"/>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85" name="Line 1736"/>
            <p:cNvSpPr>
              <a:spLocks noChangeShapeType="1"/>
            </p:cNvSpPr>
            <p:nvPr/>
          </p:nvSpPr>
          <p:spPr bwMode="auto">
            <a:xfrm>
              <a:off x="0" y="73"/>
              <a:ext cx="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86" name="Line 1737"/>
            <p:cNvSpPr>
              <a:spLocks noChangeShapeType="1"/>
            </p:cNvSpPr>
            <p:nvPr/>
          </p:nvSpPr>
          <p:spPr bwMode="auto">
            <a:xfrm>
              <a:off x="0" y="71"/>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87" name="Line 1738"/>
            <p:cNvSpPr>
              <a:spLocks noChangeShapeType="1"/>
            </p:cNvSpPr>
            <p:nvPr/>
          </p:nvSpPr>
          <p:spPr bwMode="auto">
            <a:xfrm>
              <a:off x="10" y="67"/>
              <a:ext cx="2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88" name="Line 1739"/>
            <p:cNvSpPr>
              <a:spLocks noChangeShapeType="1"/>
            </p:cNvSpPr>
            <p:nvPr/>
          </p:nvSpPr>
          <p:spPr bwMode="auto">
            <a:xfrm>
              <a:off x="10" y="68"/>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89" name="Line 1740"/>
            <p:cNvSpPr>
              <a:spLocks noChangeShapeType="1"/>
            </p:cNvSpPr>
            <p:nvPr/>
          </p:nvSpPr>
          <p:spPr bwMode="auto">
            <a:xfrm>
              <a:off x="5" y="79"/>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90" name="Line 1741"/>
            <p:cNvSpPr>
              <a:spLocks noChangeShapeType="1"/>
            </p:cNvSpPr>
            <p:nvPr/>
          </p:nvSpPr>
          <p:spPr bwMode="auto">
            <a:xfrm>
              <a:off x="7" y="8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91" name="Line 1742"/>
            <p:cNvSpPr>
              <a:spLocks noChangeShapeType="1"/>
            </p:cNvSpPr>
            <p:nvPr/>
          </p:nvSpPr>
          <p:spPr bwMode="auto">
            <a:xfrm>
              <a:off x="8" y="82"/>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92" name="Line 1743"/>
            <p:cNvSpPr>
              <a:spLocks noChangeShapeType="1"/>
            </p:cNvSpPr>
            <p:nvPr/>
          </p:nvSpPr>
          <p:spPr bwMode="auto">
            <a:xfrm>
              <a:off x="4" y="77"/>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93" name="Line 1744"/>
            <p:cNvSpPr>
              <a:spLocks noChangeShapeType="1"/>
            </p:cNvSpPr>
            <p:nvPr/>
          </p:nvSpPr>
          <p:spPr bwMode="auto">
            <a:xfrm flipH="1" flipV="1">
              <a:off x="3" y="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94" name="Freeform 1745"/>
            <p:cNvSpPr>
              <a:spLocks/>
            </p:cNvSpPr>
            <p:nvPr/>
          </p:nvSpPr>
          <p:spPr bwMode="auto">
            <a:xfrm>
              <a:off x="3" y="77"/>
              <a:ext cx="1" cy="2"/>
            </a:xfrm>
            <a:custGeom>
              <a:avLst/>
              <a:gdLst>
                <a:gd name="T0" fmla="*/ 1 w 1"/>
                <a:gd name="T1" fmla="*/ 0 h 2"/>
                <a:gd name="T2" fmla="*/ 0 w 1"/>
                <a:gd name="T3" fmla="*/ 0 h 2"/>
                <a:gd name="T4" fmla="*/ 0 w 1"/>
                <a:gd name="T5" fmla="*/ 1 h 2"/>
                <a:gd name="T6" fmla="*/ 1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lnTo>
                    <a:pt x="0" y="0"/>
                  </a:lnTo>
                  <a:lnTo>
                    <a:pt x="0" y="1"/>
                  </a:lnTo>
                  <a:lnTo>
                    <a:pt x="1"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295" name="Line 1746"/>
            <p:cNvSpPr>
              <a:spLocks noChangeShapeType="1"/>
            </p:cNvSpPr>
            <p:nvPr/>
          </p:nvSpPr>
          <p:spPr bwMode="auto">
            <a:xfrm flipH="1">
              <a:off x="33" y="6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96" name="Line 1747"/>
            <p:cNvSpPr>
              <a:spLocks noChangeShapeType="1"/>
            </p:cNvSpPr>
            <p:nvPr/>
          </p:nvSpPr>
          <p:spPr bwMode="auto">
            <a:xfrm>
              <a:off x="13" y="77"/>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97" name="Line 1748"/>
            <p:cNvSpPr>
              <a:spLocks noChangeShapeType="1"/>
            </p:cNvSpPr>
            <p:nvPr/>
          </p:nvSpPr>
          <p:spPr bwMode="auto">
            <a:xfrm>
              <a:off x="15" y="7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98" name="Line 1749"/>
            <p:cNvSpPr>
              <a:spLocks noChangeShapeType="1"/>
            </p:cNvSpPr>
            <p:nvPr/>
          </p:nvSpPr>
          <p:spPr bwMode="auto">
            <a:xfrm>
              <a:off x="17" y="8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99" name="Freeform 1750"/>
            <p:cNvSpPr>
              <a:spLocks/>
            </p:cNvSpPr>
            <p:nvPr/>
          </p:nvSpPr>
          <p:spPr bwMode="auto">
            <a:xfrm>
              <a:off x="4" y="77"/>
              <a:ext cx="25" cy="1"/>
            </a:xfrm>
            <a:custGeom>
              <a:avLst/>
              <a:gdLst>
                <a:gd name="T0" fmla="*/ 25 w 25"/>
                <a:gd name="T1" fmla="*/ 1 h 1"/>
                <a:gd name="T2" fmla="*/ 12 w 25"/>
                <a:gd name="T3" fmla="*/ 0 h 1"/>
                <a:gd name="T4" fmla="*/ 0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25" y="1"/>
                  </a:moveTo>
                  <a:lnTo>
                    <a:pt x="12"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00" name="Freeform 1751"/>
            <p:cNvSpPr>
              <a:spLocks/>
            </p:cNvSpPr>
            <p:nvPr/>
          </p:nvSpPr>
          <p:spPr bwMode="auto">
            <a:xfrm>
              <a:off x="10" y="47"/>
              <a:ext cx="3" cy="22"/>
            </a:xfrm>
            <a:custGeom>
              <a:avLst/>
              <a:gdLst>
                <a:gd name="T0" fmla="*/ 3 w 3"/>
                <a:gd name="T1" fmla="*/ 0 h 22"/>
                <a:gd name="T2" fmla="*/ 1 w 3"/>
                <a:gd name="T3" fmla="*/ 7 h 22"/>
                <a:gd name="T4" fmla="*/ 0 w 3"/>
                <a:gd name="T5" fmla="*/ 14 h 22"/>
                <a:gd name="T6" fmla="*/ 0 w 3"/>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2">
                  <a:moveTo>
                    <a:pt x="3" y="0"/>
                  </a:moveTo>
                  <a:lnTo>
                    <a:pt x="1" y="7"/>
                  </a:lnTo>
                  <a:lnTo>
                    <a:pt x="0" y="14"/>
                  </a:lnTo>
                  <a:lnTo>
                    <a:pt x="0"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01" name="Freeform 1752"/>
            <p:cNvSpPr>
              <a:spLocks/>
            </p:cNvSpPr>
            <p:nvPr/>
          </p:nvSpPr>
          <p:spPr bwMode="auto">
            <a:xfrm>
              <a:off x="9" y="48"/>
              <a:ext cx="2" cy="20"/>
            </a:xfrm>
            <a:custGeom>
              <a:avLst/>
              <a:gdLst>
                <a:gd name="T0" fmla="*/ 2 w 2"/>
                <a:gd name="T1" fmla="*/ 0 h 20"/>
                <a:gd name="T2" fmla="*/ 0 w 2"/>
                <a:gd name="T3" fmla="*/ 10 h 20"/>
                <a:gd name="T4" fmla="*/ 0 w 2"/>
                <a:gd name="T5" fmla="*/ 20 h 20"/>
                <a:gd name="T6" fmla="*/ 0 60000 65536"/>
                <a:gd name="T7" fmla="*/ 0 60000 65536"/>
                <a:gd name="T8" fmla="*/ 0 60000 65536"/>
              </a:gdLst>
              <a:ahLst/>
              <a:cxnLst>
                <a:cxn ang="T6">
                  <a:pos x="T0" y="T1"/>
                </a:cxn>
                <a:cxn ang="T7">
                  <a:pos x="T2" y="T3"/>
                </a:cxn>
                <a:cxn ang="T8">
                  <a:pos x="T4" y="T5"/>
                </a:cxn>
              </a:cxnLst>
              <a:rect l="0" t="0" r="r" b="b"/>
              <a:pathLst>
                <a:path w="2" h="20">
                  <a:moveTo>
                    <a:pt x="2" y="0"/>
                  </a:moveTo>
                  <a:lnTo>
                    <a:pt x="0" y="10"/>
                  </a:lnTo>
                  <a:lnTo>
                    <a:pt x="0" y="2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02" name="Freeform 1753"/>
            <p:cNvSpPr>
              <a:spLocks/>
            </p:cNvSpPr>
            <p:nvPr/>
          </p:nvSpPr>
          <p:spPr bwMode="auto">
            <a:xfrm>
              <a:off x="3" y="46"/>
              <a:ext cx="3" cy="22"/>
            </a:xfrm>
            <a:custGeom>
              <a:avLst/>
              <a:gdLst>
                <a:gd name="T0" fmla="*/ 3 w 3"/>
                <a:gd name="T1" fmla="*/ 0 h 22"/>
                <a:gd name="T2" fmla="*/ 1 w 3"/>
                <a:gd name="T3" fmla="*/ 7 h 22"/>
                <a:gd name="T4" fmla="*/ 0 w 3"/>
                <a:gd name="T5" fmla="*/ 15 h 22"/>
                <a:gd name="T6" fmla="*/ 1 w 3"/>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2">
                  <a:moveTo>
                    <a:pt x="3" y="0"/>
                  </a:moveTo>
                  <a:lnTo>
                    <a:pt x="1" y="7"/>
                  </a:lnTo>
                  <a:lnTo>
                    <a:pt x="0" y="15"/>
                  </a:lnTo>
                  <a:lnTo>
                    <a:pt x="1"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03" name="Line 1754"/>
            <p:cNvSpPr>
              <a:spLocks noChangeShapeType="1"/>
            </p:cNvSpPr>
            <p:nvPr/>
          </p:nvSpPr>
          <p:spPr bwMode="auto">
            <a:xfrm flipH="1" flipV="1">
              <a:off x="10" y="46"/>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04" name="Line 1755"/>
            <p:cNvSpPr>
              <a:spLocks noChangeShapeType="1"/>
            </p:cNvSpPr>
            <p:nvPr/>
          </p:nvSpPr>
          <p:spPr bwMode="auto">
            <a:xfrm>
              <a:off x="7" y="45"/>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05" name="Line 1756"/>
            <p:cNvSpPr>
              <a:spLocks noChangeShapeType="1"/>
            </p:cNvSpPr>
            <p:nvPr/>
          </p:nvSpPr>
          <p:spPr bwMode="auto">
            <a:xfrm flipH="1">
              <a:off x="6" y="43"/>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06" name="Line 1757"/>
            <p:cNvSpPr>
              <a:spLocks noChangeShapeType="1"/>
            </p:cNvSpPr>
            <p:nvPr/>
          </p:nvSpPr>
          <p:spPr bwMode="auto">
            <a:xfrm flipH="1" flipV="1">
              <a:off x="11" y="43"/>
              <a:ext cx="2"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07" name="Line 1758"/>
            <p:cNvSpPr>
              <a:spLocks noChangeShapeType="1"/>
            </p:cNvSpPr>
            <p:nvPr/>
          </p:nvSpPr>
          <p:spPr bwMode="auto">
            <a:xfrm>
              <a:off x="9" y="69"/>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08" name="Line 1759"/>
            <p:cNvSpPr>
              <a:spLocks noChangeShapeType="1"/>
            </p:cNvSpPr>
            <p:nvPr/>
          </p:nvSpPr>
          <p:spPr bwMode="auto">
            <a:xfrm>
              <a:off x="5" y="4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09" name="Freeform 1760"/>
            <p:cNvSpPr>
              <a:spLocks/>
            </p:cNvSpPr>
            <p:nvPr/>
          </p:nvSpPr>
          <p:spPr bwMode="auto">
            <a:xfrm>
              <a:off x="5" y="49"/>
              <a:ext cx="2" cy="19"/>
            </a:xfrm>
            <a:custGeom>
              <a:avLst/>
              <a:gdLst>
                <a:gd name="T0" fmla="*/ 2 w 2"/>
                <a:gd name="T1" fmla="*/ 0 h 19"/>
                <a:gd name="T2" fmla="*/ 1 w 2"/>
                <a:gd name="T3" fmla="*/ 9 h 19"/>
                <a:gd name="T4" fmla="*/ 0 w 2"/>
                <a:gd name="T5" fmla="*/ 19 h 19"/>
                <a:gd name="T6" fmla="*/ 0 60000 65536"/>
                <a:gd name="T7" fmla="*/ 0 60000 65536"/>
                <a:gd name="T8" fmla="*/ 0 60000 65536"/>
              </a:gdLst>
              <a:ahLst/>
              <a:cxnLst>
                <a:cxn ang="T6">
                  <a:pos x="T0" y="T1"/>
                </a:cxn>
                <a:cxn ang="T7">
                  <a:pos x="T2" y="T3"/>
                </a:cxn>
                <a:cxn ang="T8">
                  <a:pos x="T4" y="T5"/>
                </a:cxn>
              </a:cxnLst>
              <a:rect l="0" t="0" r="r" b="b"/>
              <a:pathLst>
                <a:path w="2" h="19">
                  <a:moveTo>
                    <a:pt x="2" y="0"/>
                  </a:moveTo>
                  <a:lnTo>
                    <a:pt x="1"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10" name="Freeform 1761"/>
            <p:cNvSpPr>
              <a:spLocks/>
            </p:cNvSpPr>
            <p:nvPr/>
          </p:nvSpPr>
          <p:spPr bwMode="auto">
            <a:xfrm>
              <a:off x="7" y="49"/>
              <a:ext cx="1" cy="19"/>
            </a:xfrm>
            <a:custGeom>
              <a:avLst/>
              <a:gdLst>
                <a:gd name="T0" fmla="*/ 1 w 1"/>
                <a:gd name="T1" fmla="*/ 0 h 19"/>
                <a:gd name="T2" fmla="*/ 0 w 1"/>
                <a:gd name="T3" fmla="*/ 9 h 19"/>
                <a:gd name="T4" fmla="*/ 0 w 1"/>
                <a:gd name="T5" fmla="*/ 19 h 19"/>
                <a:gd name="T6" fmla="*/ 0 60000 65536"/>
                <a:gd name="T7" fmla="*/ 0 60000 65536"/>
                <a:gd name="T8" fmla="*/ 0 60000 65536"/>
              </a:gdLst>
              <a:ahLst/>
              <a:cxnLst>
                <a:cxn ang="T6">
                  <a:pos x="T0" y="T1"/>
                </a:cxn>
                <a:cxn ang="T7">
                  <a:pos x="T2" y="T3"/>
                </a:cxn>
                <a:cxn ang="T8">
                  <a:pos x="T4" y="T5"/>
                </a:cxn>
              </a:cxnLst>
              <a:rect l="0" t="0" r="r" b="b"/>
              <a:pathLst>
                <a:path w="1" h="19">
                  <a:moveTo>
                    <a:pt x="1" y="0"/>
                  </a:moveTo>
                  <a:lnTo>
                    <a:pt x="0"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11" name="Line 1762"/>
            <p:cNvSpPr>
              <a:spLocks noChangeShapeType="1"/>
            </p:cNvSpPr>
            <p:nvPr/>
          </p:nvSpPr>
          <p:spPr bwMode="auto">
            <a:xfrm>
              <a:off x="4" y="5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12" name="Line 1763"/>
            <p:cNvSpPr>
              <a:spLocks noChangeShapeType="1"/>
            </p:cNvSpPr>
            <p:nvPr/>
          </p:nvSpPr>
          <p:spPr bwMode="auto">
            <a:xfrm>
              <a:off x="3" y="6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13" name="Freeform 1764"/>
            <p:cNvSpPr>
              <a:spLocks/>
            </p:cNvSpPr>
            <p:nvPr/>
          </p:nvSpPr>
          <p:spPr bwMode="auto">
            <a:xfrm>
              <a:off x="7" y="49"/>
              <a:ext cx="2" cy="19"/>
            </a:xfrm>
            <a:custGeom>
              <a:avLst/>
              <a:gdLst>
                <a:gd name="T0" fmla="*/ 2 w 2"/>
                <a:gd name="T1" fmla="*/ 0 h 19"/>
                <a:gd name="T2" fmla="*/ 0 w 2"/>
                <a:gd name="T3" fmla="*/ 9 h 19"/>
                <a:gd name="T4" fmla="*/ 1 w 2"/>
                <a:gd name="T5" fmla="*/ 19 h 19"/>
                <a:gd name="T6" fmla="*/ 0 60000 65536"/>
                <a:gd name="T7" fmla="*/ 0 60000 65536"/>
                <a:gd name="T8" fmla="*/ 0 60000 65536"/>
              </a:gdLst>
              <a:ahLst/>
              <a:cxnLst>
                <a:cxn ang="T6">
                  <a:pos x="T0" y="T1"/>
                </a:cxn>
                <a:cxn ang="T7">
                  <a:pos x="T2" y="T3"/>
                </a:cxn>
                <a:cxn ang="T8">
                  <a:pos x="T4" y="T5"/>
                </a:cxn>
              </a:cxnLst>
              <a:rect l="0" t="0" r="r" b="b"/>
              <a:pathLst>
                <a:path w="2" h="19">
                  <a:moveTo>
                    <a:pt x="2" y="0"/>
                  </a:moveTo>
                  <a:lnTo>
                    <a:pt x="0" y="9"/>
                  </a:lnTo>
                  <a:lnTo>
                    <a:pt x="1"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14" name="Line 1765"/>
            <p:cNvSpPr>
              <a:spLocks noChangeShapeType="1"/>
            </p:cNvSpPr>
            <p:nvPr/>
          </p:nvSpPr>
          <p:spPr bwMode="auto">
            <a:xfrm>
              <a:off x="4" y="5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15" name="Line 1766"/>
            <p:cNvSpPr>
              <a:spLocks noChangeShapeType="1"/>
            </p:cNvSpPr>
            <p:nvPr/>
          </p:nvSpPr>
          <p:spPr bwMode="auto">
            <a:xfrm>
              <a:off x="111" y="73"/>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16" name="Line 1767"/>
            <p:cNvSpPr>
              <a:spLocks noChangeShapeType="1"/>
            </p:cNvSpPr>
            <p:nvPr/>
          </p:nvSpPr>
          <p:spPr bwMode="auto">
            <a:xfrm>
              <a:off x="90" y="82"/>
              <a:ext cx="14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17" name="Line 1768"/>
            <p:cNvSpPr>
              <a:spLocks noChangeShapeType="1"/>
            </p:cNvSpPr>
            <p:nvPr/>
          </p:nvSpPr>
          <p:spPr bwMode="auto">
            <a:xfrm>
              <a:off x="94" y="92"/>
              <a:ext cx="1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18" name="Freeform 1769"/>
            <p:cNvSpPr>
              <a:spLocks/>
            </p:cNvSpPr>
            <p:nvPr/>
          </p:nvSpPr>
          <p:spPr bwMode="auto">
            <a:xfrm>
              <a:off x="82" y="87"/>
              <a:ext cx="8" cy="2"/>
            </a:xfrm>
            <a:custGeom>
              <a:avLst/>
              <a:gdLst>
                <a:gd name="T0" fmla="*/ 8 w 8"/>
                <a:gd name="T1" fmla="*/ 0 h 2"/>
                <a:gd name="T2" fmla="*/ 4 w 8"/>
                <a:gd name="T3" fmla="*/ 0 h 2"/>
                <a:gd name="T4" fmla="*/ 0 w 8"/>
                <a:gd name="T5" fmla="*/ 2 h 2"/>
                <a:gd name="T6" fmla="*/ 0 60000 65536"/>
                <a:gd name="T7" fmla="*/ 0 60000 65536"/>
                <a:gd name="T8" fmla="*/ 0 60000 65536"/>
              </a:gdLst>
              <a:ahLst/>
              <a:cxnLst>
                <a:cxn ang="T6">
                  <a:pos x="T0" y="T1"/>
                </a:cxn>
                <a:cxn ang="T7">
                  <a:pos x="T2" y="T3"/>
                </a:cxn>
                <a:cxn ang="T8">
                  <a:pos x="T4" y="T5"/>
                </a:cxn>
              </a:cxnLst>
              <a:rect l="0" t="0" r="r" b="b"/>
              <a:pathLst>
                <a:path w="8" h="2">
                  <a:moveTo>
                    <a:pt x="8" y="0"/>
                  </a:moveTo>
                  <a:lnTo>
                    <a:pt x="4"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19" name="Freeform 1770"/>
            <p:cNvSpPr>
              <a:spLocks/>
            </p:cNvSpPr>
            <p:nvPr/>
          </p:nvSpPr>
          <p:spPr bwMode="auto">
            <a:xfrm>
              <a:off x="88" y="89"/>
              <a:ext cx="7" cy="2"/>
            </a:xfrm>
            <a:custGeom>
              <a:avLst/>
              <a:gdLst>
                <a:gd name="T0" fmla="*/ 0 w 7"/>
                <a:gd name="T1" fmla="*/ 0 h 2"/>
                <a:gd name="T2" fmla="*/ 3 w 7"/>
                <a:gd name="T3" fmla="*/ 2 h 2"/>
                <a:gd name="T4" fmla="*/ 7 w 7"/>
                <a:gd name="T5" fmla="*/ 2 h 2"/>
                <a:gd name="T6" fmla="*/ 0 60000 65536"/>
                <a:gd name="T7" fmla="*/ 0 60000 65536"/>
                <a:gd name="T8" fmla="*/ 0 60000 65536"/>
              </a:gdLst>
              <a:ahLst/>
              <a:cxnLst>
                <a:cxn ang="T6">
                  <a:pos x="T0" y="T1"/>
                </a:cxn>
                <a:cxn ang="T7">
                  <a:pos x="T2" y="T3"/>
                </a:cxn>
                <a:cxn ang="T8">
                  <a:pos x="T4" y="T5"/>
                </a:cxn>
              </a:cxnLst>
              <a:rect l="0" t="0" r="r" b="b"/>
              <a:pathLst>
                <a:path w="7" h="2">
                  <a:moveTo>
                    <a:pt x="0" y="0"/>
                  </a:moveTo>
                  <a:lnTo>
                    <a:pt x="3" y="2"/>
                  </a:lnTo>
                  <a:lnTo>
                    <a:pt x="7"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20" name="Freeform 1771"/>
            <p:cNvSpPr>
              <a:spLocks/>
            </p:cNvSpPr>
            <p:nvPr/>
          </p:nvSpPr>
          <p:spPr bwMode="auto">
            <a:xfrm>
              <a:off x="207" y="91"/>
              <a:ext cx="6" cy="1"/>
            </a:xfrm>
            <a:custGeom>
              <a:avLst/>
              <a:gdLst>
                <a:gd name="T0" fmla="*/ 0 w 6"/>
                <a:gd name="T1" fmla="*/ 0 h 1"/>
                <a:gd name="T2" fmla="*/ 2 w 6"/>
                <a:gd name="T3" fmla="*/ 1 h 1"/>
                <a:gd name="T4" fmla="*/ 4 w 6"/>
                <a:gd name="T5" fmla="*/ 1 h 1"/>
                <a:gd name="T6" fmla="*/ 6 w 6"/>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0" y="0"/>
                  </a:moveTo>
                  <a:lnTo>
                    <a:pt x="2" y="1"/>
                  </a:lnTo>
                  <a:lnTo>
                    <a:pt x="4" y="1"/>
                  </a:lnTo>
                  <a:lnTo>
                    <a:pt x="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21" name="Freeform 1772"/>
            <p:cNvSpPr>
              <a:spLocks/>
            </p:cNvSpPr>
            <p:nvPr/>
          </p:nvSpPr>
          <p:spPr bwMode="auto">
            <a:xfrm>
              <a:off x="213" y="91"/>
              <a:ext cx="11" cy="1"/>
            </a:xfrm>
            <a:custGeom>
              <a:avLst/>
              <a:gdLst>
                <a:gd name="T0" fmla="*/ 0 w 11"/>
                <a:gd name="T1" fmla="*/ 0 h 1"/>
                <a:gd name="T2" fmla="*/ 3 w 11"/>
                <a:gd name="T3" fmla="*/ 1 h 1"/>
                <a:gd name="T4" fmla="*/ 7 w 11"/>
                <a:gd name="T5" fmla="*/ 1 h 1"/>
                <a:gd name="T6" fmla="*/ 11 w 1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0" y="0"/>
                  </a:moveTo>
                  <a:lnTo>
                    <a:pt x="3" y="1"/>
                  </a:lnTo>
                  <a:lnTo>
                    <a:pt x="7" y="1"/>
                  </a:lnTo>
                  <a:lnTo>
                    <a:pt x="1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22" name="Freeform 1773"/>
            <p:cNvSpPr>
              <a:spLocks/>
            </p:cNvSpPr>
            <p:nvPr/>
          </p:nvSpPr>
          <p:spPr bwMode="auto">
            <a:xfrm>
              <a:off x="224" y="91"/>
              <a:ext cx="6" cy="1"/>
            </a:xfrm>
            <a:custGeom>
              <a:avLst/>
              <a:gdLst>
                <a:gd name="T0" fmla="*/ 0 w 6"/>
                <a:gd name="T1" fmla="*/ 0 h 1"/>
                <a:gd name="T2" fmla="*/ 3 w 6"/>
                <a:gd name="T3" fmla="*/ 1 h 1"/>
                <a:gd name="T4" fmla="*/ 6 w 6"/>
                <a:gd name="T5" fmla="*/ 1 h 1"/>
                <a:gd name="T6" fmla="*/ 0 60000 65536"/>
                <a:gd name="T7" fmla="*/ 0 60000 65536"/>
                <a:gd name="T8" fmla="*/ 0 60000 65536"/>
              </a:gdLst>
              <a:ahLst/>
              <a:cxnLst>
                <a:cxn ang="T6">
                  <a:pos x="T0" y="T1"/>
                </a:cxn>
                <a:cxn ang="T7">
                  <a:pos x="T2" y="T3"/>
                </a:cxn>
                <a:cxn ang="T8">
                  <a:pos x="T4" y="T5"/>
                </a:cxn>
              </a:cxnLst>
              <a:rect l="0" t="0" r="r" b="b"/>
              <a:pathLst>
                <a:path w="6" h="1">
                  <a:moveTo>
                    <a:pt x="0" y="0"/>
                  </a:moveTo>
                  <a:lnTo>
                    <a:pt x="3" y="1"/>
                  </a:lnTo>
                  <a:lnTo>
                    <a:pt x="6"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23" name="Line 1774"/>
            <p:cNvSpPr>
              <a:spLocks noChangeShapeType="1"/>
            </p:cNvSpPr>
            <p:nvPr/>
          </p:nvSpPr>
          <p:spPr bwMode="auto">
            <a:xfrm flipV="1">
              <a:off x="230" y="91"/>
              <a:ext cx="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24" name="Freeform 1775"/>
            <p:cNvSpPr>
              <a:spLocks/>
            </p:cNvSpPr>
            <p:nvPr/>
          </p:nvSpPr>
          <p:spPr bwMode="auto">
            <a:xfrm>
              <a:off x="240" y="43"/>
              <a:ext cx="8" cy="2"/>
            </a:xfrm>
            <a:custGeom>
              <a:avLst/>
              <a:gdLst>
                <a:gd name="T0" fmla="*/ 8 w 8"/>
                <a:gd name="T1" fmla="*/ 2 h 2"/>
                <a:gd name="T2" fmla="*/ 5 w 8"/>
                <a:gd name="T3" fmla="*/ 0 h 2"/>
                <a:gd name="T4" fmla="*/ 2 w 8"/>
                <a:gd name="T5" fmla="*/ 1 h 2"/>
                <a:gd name="T6" fmla="*/ 0 w 8"/>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
                  <a:moveTo>
                    <a:pt x="8" y="2"/>
                  </a:moveTo>
                  <a:lnTo>
                    <a:pt x="5" y="0"/>
                  </a:lnTo>
                  <a:lnTo>
                    <a:pt x="2" y="1"/>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25" name="Freeform 1776"/>
            <p:cNvSpPr>
              <a:spLocks/>
            </p:cNvSpPr>
            <p:nvPr/>
          </p:nvSpPr>
          <p:spPr bwMode="auto">
            <a:xfrm>
              <a:off x="240" y="48"/>
              <a:ext cx="8" cy="1"/>
            </a:xfrm>
            <a:custGeom>
              <a:avLst/>
              <a:gdLst>
                <a:gd name="T0" fmla="*/ 0 w 8"/>
                <a:gd name="T1" fmla="*/ 0 h 1"/>
                <a:gd name="T2" fmla="*/ 3 w 8"/>
                <a:gd name="T3" fmla="*/ 1 h 1"/>
                <a:gd name="T4" fmla="*/ 6 w 8"/>
                <a:gd name="T5" fmla="*/ 1 h 1"/>
                <a:gd name="T6" fmla="*/ 8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3" y="1"/>
                  </a:lnTo>
                  <a:lnTo>
                    <a:pt x="6" y="1"/>
                  </a:lnTo>
                  <a:lnTo>
                    <a:pt x="8"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26" name="Freeform 1777"/>
            <p:cNvSpPr>
              <a:spLocks/>
            </p:cNvSpPr>
            <p:nvPr/>
          </p:nvSpPr>
          <p:spPr bwMode="auto">
            <a:xfrm>
              <a:off x="249" y="44"/>
              <a:ext cx="3" cy="4"/>
            </a:xfrm>
            <a:custGeom>
              <a:avLst/>
              <a:gdLst>
                <a:gd name="T0" fmla="*/ 0 w 3"/>
                <a:gd name="T1" fmla="*/ 3 h 4"/>
                <a:gd name="T2" fmla="*/ 2 w 3"/>
                <a:gd name="T3" fmla="*/ 4 h 4"/>
                <a:gd name="T4" fmla="*/ 2 w 3"/>
                <a:gd name="T5" fmla="*/ 3 h 4"/>
                <a:gd name="T6" fmla="*/ 3 w 3"/>
                <a:gd name="T7" fmla="*/ 2 h 4"/>
                <a:gd name="T8" fmla="*/ 2 w 3"/>
                <a:gd name="T9" fmla="*/ 1 h 4"/>
                <a:gd name="T10" fmla="*/ 1 w 3"/>
                <a:gd name="T11" fmla="*/ 0 h 4"/>
                <a:gd name="T12" fmla="*/ 0 w 3"/>
                <a:gd name="T13" fmla="*/ 1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4">
                  <a:moveTo>
                    <a:pt x="0" y="3"/>
                  </a:moveTo>
                  <a:lnTo>
                    <a:pt x="2" y="4"/>
                  </a:lnTo>
                  <a:lnTo>
                    <a:pt x="2" y="3"/>
                  </a:lnTo>
                  <a:lnTo>
                    <a:pt x="3" y="2"/>
                  </a:lnTo>
                  <a:lnTo>
                    <a:pt x="2" y="1"/>
                  </a:lnTo>
                  <a:lnTo>
                    <a:pt x="1"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27" name="Freeform 1778"/>
            <p:cNvSpPr>
              <a:spLocks/>
            </p:cNvSpPr>
            <p:nvPr/>
          </p:nvSpPr>
          <p:spPr bwMode="auto">
            <a:xfrm>
              <a:off x="251" y="47"/>
              <a:ext cx="5" cy="6"/>
            </a:xfrm>
            <a:custGeom>
              <a:avLst/>
              <a:gdLst>
                <a:gd name="T0" fmla="*/ 0 w 5"/>
                <a:gd name="T1" fmla="*/ 6 h 6"/>
                <a:gd name="T2" fmla="*/ 2 w 5"/>
                <a:gd name="T3" fmla="*/ 5 h 6"/>
                <a:gd name="T4" fmla="*/ 4 w 5"/>
                <a:gd name="T5" fmla="*/ 3 h 6"/>
                <a:gd name="T6" fmla="*/ 5 w 5"/>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0" y="6"/>
                  </a:moveTo>
                  <a:lnTo>
                    <a:pt x="2" y="5"/>
                  </a:lnTo>
                  <a:lnTo>
                    <a:pt x="4" y="3"/>
                  </a:lnTo>
                  <a:lnTo>
                    <a:pt x="5"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28" name="Freeform 1779"/>
            <p:cNvSpPr>
              <a:spLocks/>
            </p:cNvSpPr>
            <p:nvPr/>
          </p:nvSpPr>
          <p:spPr bwMode="auto">
            <a:xfrm>
              <a:off x="44" y="66"/>
              <a:ext cx="30" cy="32"/>
            </a:xfrm>
            <a:custGeom>
              <a:avLst/>
              <a:gdLst>
                <a:gd name="T0" fmla="*/ 30 w 30"/>
                <a:gd name="T1" fmla="*/ 16 h 32"/>
                <a:gd name="T2" fmla="*/ 29 w 30"/>
                <a:gd name="T3" fmla="*/ 11 h 32"/>
                <a:gd name="T4" fmla="*/ 27 w 30"/>
                <a:gd name="T5" fmla="*/ 7 h 32"/>
                <a:gd name="T6" fmla="*/ 24 w 30"/>
                <a:gd name="T7" fmla="*/ 3 h 32"/>
                <a:gd name="T8" fmla="*/ 19 w 30"/>
                <a:gd name="T9" fmla="*/ 1 h 32"/>
                <a:gd name="T10" fmla="*/ 15 w 30"/>
                <a:gd name="T11" fmla="*/ 0 h 32"/>
                <a:gd name="T12" fmla="*/ 10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0 w 30"/>
                <a:gd name="T29" fmla="*/ 31 h 32"/>
                <a:gd name="T30" fmla="*/ 15 w 30"/>
                <a:gd name="T31" fmla="*/ 32 h 32"/>
                <a:gd name="T32" fmla="*/ 19 w 30"/>
                <a:gd name="T33" fmla="*/ 31 h 32"/>
                <a:gd name="T34" fmla="*/ 24 w 30"/>
                <a:gd name="T35" fmla="*/ 29 h 32"/>
                <a:gd name="T36" fmla="*/ 27 w 30"/>
                <a:gd name="T37" fmla="*/ 25 h 32"/>
                <a:gd name="T38" fmla="*/ 29 w 30"/>
                <a:gd name="T39" fmla="*/ 21 h 32"/>
                <a:gd name="T40" fmla="*/ 30 w 30"/>
                <a:gd name="T41" fmla="*/ 1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32">
                  <a:moveTo>
                    <a:pt x="30" y="16"/>
                  </a:moveTo>
                  <a:lnTo>
                    <a:pt x="29" y="11"/>
                  </a:lnTo>
                  <a:lnTo>
                    <a:pt x="27" y="7"/>
                  </a:lnTo>
                  <a:lnTo>
                    <a:pt x="24" y="3"/>
                  </a:lnTo>
                  <a:lnTo>
                    <a:pt x="19" y="1"/>
                  </a:lnTo>
                  <a:lnTo>
                    <a:pt x="15" y="0"/>
                  </a:lnTo>
                  <a:lnTo>
                    <a:pt x="10" y="1"/>
                  </a:lnTo>
                  <a:lnTo>
                    <a:pt x="6" y="3"/>
                  </a:lnTo>
                  <a:lnTo>
                    <a:pt x="3" y="7"/>
                  </a:lnTo>
                  <a:lnTo>
                    <a:pt x="1" y="11"/>
                  </a:lnTo>
                  <a:lnTo>
                    <a:pt x="0" y="16"/>
                  </a:lnTo>
                  <a:lnTo>
                    <a:pt x="1" y="21"/>
                  </a:lnTo>
                  <a:lnTo>
                    <a:pt x="3" y="25"/>
                  </a:lnTo>
                  <a:lnTo>
                    <a:pt x="6" y="29"/>
                  </a:lnTo>
                  <a:lnTo>
                    <a:pt x="10" y="31"/>
                  </a:lnTo>
                  <a:lnTo>
                    <a:pt x="15" y="32"/>
                  </a:lnTo>
                  <a:lnTo>
                    <a:pt x="19" y="31"/>
                  </a:lnTo>
                  <a:lnTo>
                    <a:pt x="24" y="29"/>
                  </a:lnTo>
                  <a:lnTo>
                    <a:pt x="27" y="25"/>
                  </a:lnTo>
                  <a:lnTo>
                    <a:pt x="29" y="21"/>
                  </a:lnTo>
                  <a:lnTo>
                    <a:pt x="30" y="16"/>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29" name="Freeform 1780"/>
            <p:cNvSpPr>
              <a:spLocks/>
            </p:cNvSpPr>
            <p:nvPr/>
          </p:nvSpPr>
          <p:spPr bwMode="auto">
            <a:xfrm>
              <a:off x="49" y="71"/>
              <a:ext cx="20" cy="22"/>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30" name="Freeform 1781"/>
            <p:cNvSpPr>
              <a:spLocks/>
            </p:cNvSpPr>
            <p:nvPr/>
          </p:nvSpPr>
          <p:spPr bwMode="auto">
            <a:xfrm>
              <a:off x="249" y="66"/>
              <a:ext cx="30" cy="32"/>
            </a:xfrm>
            <a:custGeom>
              <a:avLst/>
              <a:gdLst>
                <a:gd name="T0" fmla="*/ 30 w 30"/>
                <a:gd name="T1" fmla="*/ 16 h 32"/>
                <a:gd name="T2" fmla="*/ 29 w 30"/>
                <a:gd name="T3" fmla="*/ 11 h 32"/>
                <a:gd name="T4" fmla="*/ 27 w 30"/>
                <a:gd name="T5" fmla="*/ 7 h 32"/>
                <a:gd name="T6" fmla="*/ 24 w 30"/>
                <a:gd name="T7" fmla="*/ 3 h 32"/>
                <a:gd name="T8" fmla="*/ 20 w 30"/>
                <a:gd name="T9" fmla="*/ 1 h 32"/>
                <a:gd name="T10" fmla="*/ 15 w 30"/>
                <a:gd name="T11" fmla="*/ 0 h 32"/>
                <a:gd name="T12" fmla="*/ 11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1 w 30"/>
                <a:gd name="T29" fmla="*/ 31 h 32"/>
                <a:gd name="T30" fmla="*/ 15 w 30"/>
                <a:gd name="T31" fmla="*/ 32 h 32"/>
                <a:gd name="T32" fmla="*/ 20 w 30"/>
                <a:gd name="T33" fmla="*/ 31 h 32"/>
                <a:gd name="T34" fmla="*/ 24 w 30"/>
                <a:gd name="T35" fmla="*/ 29 h 32"/>
                <a:gd name="T36" fmla="*/ 27 w 30"/>
                <a:gd name="T37" fmla="*/ 25 h 32"/>
                <a:gd name="T38" fmla="*/ 29 w 30"/>
                <a:gd name="T39" fmla="*/ 21 h 32"/>
                <a:gd name="T40" fmla="*/ 30 w 30"/>
                <a:gd name="T41" fmla="*/ 1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32">
                  <a:moveTo>
                    <a:pt x="30" y="16"/>
                  </a:moveTo>
                  <a:lnTo>
                    <a:pt x="29" y="11"/>
                  </a:lnTo>
                  <a:lnTo>
                    <a:pt x="27" y="7"/>
                  </a:lnTo>
                  <a:lnTo>
                    <a:pt x="24" y="3"/>
                  </a:lnTo>
                  <a:lnTo>
                    <a:pt x="20" y="1"/>
                  </a:lnTo>
                  <a:lnTo>
                    <a:pt x="15" y="0"/>
                  </a:lnTo>
                  <a:lnTo>
                    <a:pt x="11" y="1"/>
                  </a:lnTo>
                  <a:lnTo>
                    <a:pt x="6" y="3"/>
                  </a:lnTo>
                  <a:lnTo>
                    <a:pt x="3" y="7"/>
                  </a:lnTo>
                  <a:lnTo>
                    <a:pt x="1" y="11"/>
                  </a:lnTo>
                  <a:lnTo>
                    <a:pt x="0" y="16"/>
                  </a:lnTo>
                  <a:lnTo>
                    <a:pt x="1" y="21"/>
                  </a:lnTo>
                  <a:lnTo>
                    <a:pt x="3" y="25"/>
                  </a:lnTo>
                  <a:lnTo>
                    <a:pt x="6" y="29"/>
                  </a:lnTo>
                  <a:lnTo>
                    <a:pt x="11" y="31"/>
                  </a:lnTo>
                  <a:lnTo>
                    <a:pt x="15" y="32"/>
                  </a:lnTo>
                  <a:lnTo>
                    <a:pt x="20" y="31"/>
                  </a:lnTo>
                  <a:lnTo>
                    <a:pt x="24" y="29"/>
                  </a:lnTo>
                  <a:lnTo>
                    <a:pt x="27" y="25"/>
                  </a:lnTo>
                  <a:lnTo>
                    <a:pt x="29" y="21"/>
                  </a:lnTo>
                  <a:lnTo>
                    <a:pt x="30" y="16"/>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31" name="Freeform 1782"/>
            <p:cNvSpPr>
              <a:spLocks/>
            </p:cNvSpPr>
            <p:nvPr/>
          </p:nvSpPr>
          <p:spPr bwMode="auto">
            <a:xfrm>
              <a:off x="254" y="71"/>
              <a:ext cx="20" cy="22"/>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32" name="Line 1783"/>
            <p:cNvSpPr>
              <a:spLocks noChangeShapeType="1"/>
            </p:cNvSpPr>
            <p:nvPr/>
          </p:nvSpPr>
          <p:spPr bwMode="auto">
            <a:xfrm flipV="1">
              <a:off x="291" y="87"/>
              <a:ext cx="3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33" name="Line 1784"/>
            <p:cNvSpPr>
              <a:spLocks noChangeShapeType="1"/>
            </p:cNvSpPr>
            <p:nvPr/>
          </p:nvSpPr>
          <p:spPr bwMode="auto">
            <a:xfrm>
              <a:off x="286" y="89"/>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34" name="Freeform 1785"/>
            <p:cNvSpPr>
              <a:spLocks/>
            </p:cNvSpPr>
            <p:nvPr/>
          </p:nvSpPr>
          <p:spPr bwMode="auto">
            <a:xfrm>
              <a:off x="321" y="83"/>
              <a:ext cx="6" cy="4"/>
            </a:xfrm>
            <a:custGeom>
              <a:avLst/>
              <a:gdLst>
                <a:gd name="T0" fmla="*/ 0 w 6"/>
                <a:gd name="T1" fmla="*/ 4 h 4"/>
                <a:gd name="T2" fmla="*/ 4 w 6"/>
                <a:gd name="T3" fmla="*/ 2 h 4"/>
                <a:gd name="T4" fmla="*/ 6 w 6"/>
                <a:gd name="T5" fmla="*/ 0 h 4"/>
                <a:gd name="T6" fmla="*/ 0 60000 65536"/>
                <a:gd name="T7" fmla="*/ 0 60000 65536"/>
                <a:gd name="T8" fmla="*/ 0 60000 65536"/>
              </a:gdLst>
              <a:ahLst/>
              <a:cxnLst>
                <a:cxn ang="T6">
                  <a:pos x="T0" y="T1"/>
                </a:cxn>
                <a:cxn ang="T7">
                  <a:pos x="T2" y="T3"/>
                </a:cxn>
                <a:cxn ang="T8">
                  <a:pos x="T4" y="T5"/>
                </a:cxn>
              </a:cxnLst>
              <a:rect l="0" t="0" r="r" b="b"/>
              <a:pathLst>
                <a:path w="6" h="4">
                  <a:moveTo>
                    <a:pt x="0" y="4"/>
                  </a:moveTo>
                  <a:lnTo>
                    <a:pt x="4" y="2"/>
                  </a:lnTo>
                  <a:lnTo>
                    <a:pt x="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35" name="Freeform 1786"/>
            <p:cNvSpPr>
              <a:spLocks/>
            </p:cNvSpPr>
            <p:nvPr/>
          </p:nvSpPr>
          <p:spPr bwMode="auto">
            <a:xfrm>
              <a:off x="272" y="60"/>
              <a:ext cx="16" cy="10"/>
            </a:xfrm>
            <a:custGeom>
              <a:avLst/>
              <a:gdLst>
                <a:gd name="T0" fmla="*/ 16 w 16"/>
                <a:gd name="T1" fmla="*/ 10 h 10"/>
                <a:gd name="T2" fmla="*/ 13 w 16"/>
                <a:gd name="T3" fmla="*/ 6 h 10"/>
                <a:gd name="T4" fmla="*/ 9 w 16"/>
                <a:gd name="T5" fmla="*/ 3 h 10"/>
                <a:gd name="T6" fmla="*/ 5 w 16"/>
                <a:gd name="T7" fmla="*/ 1 h 10"/>
                <a:gd name="T8" fmla="*/ 0 w 16"/>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0">
                  <a:moveTo>
                    <a:pt x="16" y="10"/>
                  </a:moveTo>
                  <a:lnTo>
                    <a:pt x="13" y="6"/>
                  </a:lnTo>
                  <a:lnTo>
                    <a:pt x="9" y="3"/>
                  </a:lnTo>
                  <a:lnTo>
                    <a:pt x="5"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36" name="Freeform 1787"/>
            <p:cNvSpPr>
              <a:spLocks/>
            </p:cNvSpPr>
            <p:nvPr/>
          </p:nvSpPr>
          <p:spPr bwMode="auto">
            <a:xfrm>
              <a:off x="254" y="59"/>
              <a:ext cx="18" cy="1"/>
            </a:xfrm>
            <a:custGeom>
              <a:avLst/>
              <a:gdLst>
                <a:gd name="T0" fmla="*/ 18 w 18"/>
                <a:gd name="T1" fmla="*/ 1 h 1"/>
                <a:gd name="T2" fmla="*/ 9 w 18"/>
                <a:gd name="T3" fmla="*/ 0 h 1"/>
                <a:gd name="T4" fmla="*/ 0 w 18"/>
                <a:gd name="T5" fmla="*/ 1 h 1"/>
                <a:gd name="T6" fmla="*/ 0 60000 65536"/>
                <a:gd name="T7" fmla="*/ 0 60000 65536"/>
                <a:gd name="T8" fmla="*/ 0 60000 65536"/>
              </a:gdLst>
              <a:ahLst/>
              <a:cxnLst>
                <a:cxn ang="T6">
                  <a:pos x="T0" y="T1"/>
                </a:cxn>
                <a:cxn ang="T7">
                  <a:pos x="T2" y="T3"/>
                </a:cxn>
                <a:cxn ang="T8">
                  <a:pos x="T4" y="T5"/>
                </a:cxn>
              </a:cxnLst>
              <a:rect l="0" t="0" r="r" b="b"/>
              <a:pathLst>
                <a:path w="18" h="1">
                  <a:moveTo>
                    <a:pt x="18" y="1"/>
                  </a:moveTo>
                  <a:lnTo>
                    <a:pt x="9"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37" name="Freeform 1788"/>
            <p:cNvSpPr>
              <a:spLocks/>
            </p:cNvSpPr>
            <p:nvPr/>
          </p:nvSpPr>
          <p:spPr bwMode="auto">
            <a:xfrm>
              <a:off x="33" y="84"/>
              <a:ext cx="3" cy="4"/>
            </a:xfrm>
            <a:custGeom>
              <a:avLst/>
              <a:gdLst>
                <a:gd name="T0" fmla="*/ 0 w 3"/>
                <a:gd name="T1" fmla="*/ 0 h 4"/>
                <a:gd name="T2" fmla="*/ 0 w 3"/>
                <a:gd name="T3" fmla="*/ 2 h 4"/>
                <a:gd name="T4" fmla="*/ 1 w 3"/>
                <a:gd name="T5" fmla="*/ 4 h 4"/>
                <a:gd name="T6" fmla="*/ 3 w 3"/>
                <a:gd name="T7" fmla="*/ 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4">
                  <a:moveTo>
                    <a:pt x="0" y="0"/>
                  </a:moveTo>
                  <a:lnTo>
                    <a:pt x="0" y="2"/>
                  </a:lnTo>
                  <a:lnTo>
                    <a:pt x="1" y="4"/>
                  </a:lnTo>
                  <a:lnTo>
                    <a:pt x="3"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38" name="Line 1789"/>
            <p:cNvSpPr>
              <a:spLocks noChangeShapeType="1"/>
            </p:cNvSpPr>
            <p:nvPr/>
          </p:nvSpPr>
          <p:spPr bwMode="auto">
            <a:xfrm>
              <a:off x="82" y="68"/>
              <a:ext cx="16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39" name="Line 1790"/>
            <p:cNvSpPr>
              <a:spLocks noChangeShapeType="1"/>
            </p:cNvSpPr>
            <p:nvPr/>
          </p:nvSpPr>
          <p:spPr bwMode="auto">
            <a:xfrm>
              <a:off x="84" y="70"/>
              <a:ext cx="15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40" name="Line 1791"/>
            <p:cNvSpPr>
              <a:spLocks noChangeShapeType="1"/>
            </p:cNvSpPr>
            <p:nvPr/>
          </p:nvSpPr>
          <p:spPr bwMode="auto">
            <a:xfrm>
              <a:off x="85" y="73"/>
              <a:ext cx="1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41" name="Freeform 1792"/>
            <p:cNvSpPr>
              <a:spLocks/>
            </p:cNvSpPr>
            <p:nvPr/>
          </p:nvSpPr>
          <p:spPr bwMode="auto">
            <a:xfrm>
              <a:off x="242" y="59"/>
              <a:ext cx="7" cy="8"/>
            </a:xfrm>
            <a:custGeom>
              <a:avLst/>
              <a:gdLst>
                <a:gd name="T0" fmla="*/ 7 w 7"/>
                <a:gd name="T1" fmla="*/ 0 h 8"/>
                <a:gd name="T2" fmla="*/ 3 w 7"/>
                <a:gd name="T3" fmla="*/ 3 h 8"/>
                <a:gd name="T4" fmla="*/ 0 w 7"/>
                <a:gd name="T5" fmla="*/ 8 h 8"/>
                <a:gd name="T6" fmla="*/ 0 60000 65536"/>
                <a:gd name="T7" fmla="*/ 0 60000 65536"/>
                <a:gd name="T8" fmla="*/ 0 60000 65536"/>
              </a:gdLst>
              <a:ahLst/>
              <a:cxnLst>
                <a:cxn ang="T6">
                  <a:pos x="T0" y="T1"/>
                </a:cxn>
                <a:cxn ang="T7">
                  <a:pos x="T2" y="T3"/>
                </a:cxn>
                <a:cxn ang="T8">
                  <a:pos x="T4" y="T5"/>
                </a:cxn>
              </a:cxnLst>
              <a:rect l="0" t="0" r="r" b="b"/>
              <a:pathLst>
                <a:path w="7" h="8">
                  <a:moveTo>
                    <a:pt x="7" y="0"/>
                  </a:moveTo>
                  <a:lnTo>
                    <a:pt x="3" y="3"/>
                  </a:lnTo>
                  <a:lnTo>
                    <a:pt x="0" y="8"/>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42" name="Line 1793"/>
            <p:cNvSpPr>
              <a:spLocks noChangeShapeType="1"/>
            </p:cNvSpPr>
            <p:nvPr/>
          </p:nvSpPr>
          <p:spPr bwMode="auto">
            <a:xfrm>
              <a:off x="204" y="6"/>
              <a:ext cx="2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43" name="Line 1794"/>
            <p:cNvSpPr>
              <a:spLocks noChangeShapeType="1"/>
            </p:cNvSpPr>
            <p:nvPr/>
          </p:nvSpPr>
          <p:spPr bwMode="auto">
            <a:xfrm flipV="1">
              <a:off x="290" y="68"/>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44" name="Line 1795"/>
            <p:cNvSpPr>
              <a:spLocks noChangeShapeType="1"/>
            </p:cNvSpPr>
            <p:nvPr/>
          </p:nvSpPr>
          <p:spPr bwMode="auto">
            <a:xfrm flipV="1">
              <a:off x="288" y="71"/>
              <a:ext cx="5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45" name="Line 1796"/>
            <p:cNvSpPr>
              <a:spLocks noChangeShapeType="1"/>
            </p:cNvSpPr>
            <p:nvPr/>
          </p:nvSpPr>
          <p:spPr bwMode="auto">
            <a:xfrm flipV="1">
              <a:off x="292" y="76"/>
              <a:ext cx="5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46" name="Line 1797"/>
            <p:cNvSpPr>
              <a:spLocks noChangeShapeType="1"/>
            </p:cNvSpPr>
            <p:nvPr/>
          </p:nvSpPr>
          <p:spPr bwMode="auto">
            <a:xfrm flipV="1">
              <a:off x="296" y="81"/>
              <a:ext cx="38"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47" name="Line 1798"/>
            <p:cNvSpPr>
              <a:spLocks noChangeShapeType="1"/>
            </p:cNvSpPr>
            <p:nvPr/>
          </p:nvSpPr>
          <p:spPr bwMode="auto">
            <a:xfrm flipH="1" flipV="1">
              <a:off x="233" y="7"/>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48" name="Line 1799"/>
            <p:cNvSpPr>
              <a:spLocks noChangeShapeType="1"/>
            </p:cNvSpPr>
            <p:nvPr/>
          </p:nvSpPr>
          <p:spPr bwMode="auto">
            <a:xfrm flipH="1">
              <a:off x="205" y="4"/>
              <a:ext cx="1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49" name="Line 1800"/>
            <p:cNvSpPr>
              <a:spLocks noChangeShapeType="1"/>
            </p:cNvSpPr>
            <p:nvPr/>
          </p:nvSpPr>
          <p:spPr bwMode="auto">
            <a:xfrm flipH="1" flipV="1">
              <a:off x="233" y="9"/>
              <a:ext cx="9"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50" name="Line 1801"/>
            <p:cNvSpPr>
              <a:spLocks noChangeShapeType="1"/>
            </p:cNvSpPr>
            <p:nvPr/>
          </p:nvSpPr>
          <p:spPr bwMode="auto">
            <a:xfrm flipH="1" flipV="1">
              <a:off x="233" y="10"/>
              <a:ext cx="7"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51" name="Line 1802"/>
            <p:cNvSpPr>
              <a:spLocks noChangeShapeType="1"/>
            </p:cNvSpPr>
            <p:nvPr/>
          </p:nvSpPr>
          <p:spPr bwMode="auto">
            <a:xfrm flipH="1" flipV="1">
              <a:off x="204" y="5"/>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52" name="Line 1803"/>
            <p:cNvSpPr>
              <a:spLocks noChangeShapeType="1"/>
            </p:cNvSpPr>
            <p:nvPr/>
          </p:nvSpPr>
          <p:spPr bwMode="auto">
            <a:xfrm flipH="1" flipV="1">
              <a:off x="230" y="9"/>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53" name="Freeform 1804"/>
            <p:cNvSpPr>
              <a:spLocks/>
            </p:cNvSpPr>
            <p:nvPr/>
          </p:nvSpPr>
          <p:spPr bwMode="auto">
            <a:xfrm>
              <a:off x="242" y="15"/>
              <a:ext cx="15" cy="22"/>
            </a:xfrm>
            <a:custGeom>
              <a:avLst/>
              <a:gdLst>
                <a:gd name="T0" fmla="*/ 15 w 15"/>
                <a:gd name="T1" fmla="*/ 22 h 22"/>
                <a:gd name="T2" fmla="*/ 8 w 15"/>
                <a:gd name="T3" fmla="*/ 11 h 22"/>
                <a:gd name="T4" fmla="*/ 0 w 15"/>
                <a:gd name="T5" fmla="*/ 0 h 22"/>
                <a:gd name="T6" fmla="*/ 0 60000 65536"/>
                <a:gd name="T7" fmla="*/ 0 60000 65536"/>
                <a:gd name="T8" fmla="*/ 0 60000 65536"/>
              </a:gdLst>
              <a:ahLst/>
              <a:cxnLst>
                <a:cxn ang="T6">
                  <a:pos x="T0" y="T1"/>
                </a:cxn>
                <a:cxn ang="T7">
                  <a:pos x="T2" y="T3"/>
                </a:cxn>
                <a:cxn ang="T8">
                  <a:pos x="T4" y="T5"/>
                </a:cxn>
              </a:cxnLst>
              <a:rect l="0" t="0" r="r" b="b"/>
              <a:pathLst>
                <a:path w="15" h="22">
                  <a:moveTo>
                    <a:pt x="15" y="22"/>
                  </a:moveTo>
                  <a:lnTo>
                    <a:pt x="8" y="1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54" name="Freeform 1805"/>
            <p:cNvSpPr>
              <a:spLocks/>
            </p:cNvSpPr>
            <p:nvPr/>
          </p:nvSpPr>
          <p:spPr bwMode="auto">
            <a:xfrm>
              <a:off x="256" y="36"/>
              <a:ext cx="2" cy="2"/>
            </a:xfrm>
            <a:custGeom>
              <a:avLst/>
              <a:gdLst>
                <a:gd name="T0" fmla="*/ 0 w 2"/>
                <a:gd name="T1" fmla="*/ 1 h 2"/>
                <a:gd name="T2" fmla="*/ 1 w 2"/>
                <a:gd name="T3" fmla="*/ 2 h 2"/>
                <a:gd name="T4" fmla="*/ 2 w 2"/>
                <a:gd name="T5" fmla="*/ 1 h 2"/>
                <a:gd name="T6" fmla="*/ 2 w 2"/>
                <a:gd name="T7" fmla="*/ 0 h 2"/>
                <a:gd name="T8" fmla="*/ 2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1"/>
                  </a:moveTo>
                  <a:lnTo>
                    <a:pt x="1" y="2"/>
                  </a:lnTo>
                  <a:lnTo>
                    <a:pt x="2"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55" name="Line 1806"/>
            <p:cNvSpPr>
              <a:spLocks noChangeShapeType="1"/>
            </p:cNvSpPr>
            <p:nvPr/>
          </p:nvSpPr>
          <p:spPr bwMode="auto">
            <a:xfrm flipH="1">
              <a:off x="0" y="68"/>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56" name="Line 1807"/>
            <p:cNvSpPr>
              <a:spLocks noChangeShapeType="1"/>
            </p:cNvSpPr>
            <p:nvPr/>
          </p:nvSpPr>
          <p:spPr bwMode="auto">
            <a:xfrm flipV="1">
              <a:off x="0" y="70"/>
              <a:ext cx="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57" name="Line 1808"/>
            <p:cNvSpPr>
              <a:spLocks noChangeShapeType="1"/>
            </p:cNvSpPr>
            <p:nvPr/>
          </p:nvSpPr>
          <p:spPr bwMode="auto">
            <a:xfrm>
              <a:off x="1" y="73"/>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58" name="Freeform 1809"/>
            <p:cNvSpPr>
              <a:spLocks/>
            </p:cNvSpPr>
            <p:nvPr/>
          </p:nvSpPr>
          <p:spPr bwMode="auto">
            <a:xfrm>
              <a:off x="2" y="79"/>
              <a:ext cx="3" cy="1"/>
            </a:xfrm>
            <a:custGeom>
              <a:avLst/>
              <a:gdLst>
                <a:gd name="T0" fmla="*/ 0 w 3"/>
                <a:gd name="T1" fmla="*/ 1 h 1"/>
                <a:gd name="T2" fmla="*/ 2 w 3"/>
                <a:gd name="T3" fmla="*/ 1 h 1"/>
                <a:gd name="T4" fmla="*/ 2 w 3"/>
                <a:gd name="T5" fmla="*/ 0 h 1"/>
                <a:gd name="T6" fmla="*/ 3 w 3"/>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0" y="1"/>
                  </a:moveTo>
                  <a:lnTo>
                    <a:pt x="2" y="1"/>
                  </a:lnTo>
                  <a:lnTo>
                    <a:pt x="2" y="0"/>
                  </a:lnTo>
                  <a:lnTo>
                    <a:pt x="3"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59" name="Line 1810"/>
            <p:cNvSpPr>
              <a:spLocks noChangeShapeType="1"/>
            </p:cNvSpPr>
            <p:nvPr/>
          </p:nvSpPr>
          <p:spPr bwMode="auto">
            <a:xfrm>
              <a:off x="5" y="7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60" name="Line 1811"/>
            <p:cNvSpPr>
              <a:spLocks noChangeShapeType="1"/>
            </p:cNvSpPr>
            <p:nvPr/>
          </p:nvSpPr>
          <p:spPr bwMode="auto">
            <a:xfrm>
              <a:off x="5" y="81"/>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61" name="Line 1812"/>
            <p:cNvSpPr>
              <a:spLocks noChangeShapeType="1"/>
            </p:cNvSpPr>
            <p:nvPr/>
          </p:nvSpPr>
          <p:spPr bwMode="auto">
            <a:xfrm>
              <a:off x="7" y="8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62" name="Line 1813"/>
            <p:cNvSpPr>
              <a:spLocks noChangeShapeType="1"/>
            </p:cNvSpPr>
            <p:nvPr/>
          </p:nvSpPr>
          <p:spPr bwMode="auto">
            <a:xfrm>
              <a:off x="7" y="8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63" name="Line 1814"/>
            <p:cNvSpPr>
              <a:spLocks noChangeShapeType="1"/>
            </p:cNvSpPr>
            <p:nvPr/>
          </p:nvSpPr>
          <p:spPr bwMode="auto">
            <a:xfrm>
              <a:off x="8" y="82"/>
              <a:ext cx="2"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64" name="Line 1815"/>
            <p:cNvSpPr>
              <a:spLocks noChangeShapeType="1"/>
            </p:cNvSpPr>
            <p:nvPr/>
          </p:nvSpPr>
          <p:spPr bwMode="auto">
            <a:xfrm>
              <a:off x="4" y="6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65" name="Line 1816"/>
            <p:cNvSpPr>
              <a:spLocks noChangeShapeType="1"/>
            </p:cNvSpPr>
            <p:nvPr/>
          </p:nvSpPr>
          <p:spPr bwMode="auto">
            <a:xfrm flipH="1" flipV="1">
              <a:off x="3" y="6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66" name="Freeform 1817"/>
            <p:cNvSpPr>
              <a:spLocks/>
            </p:cNvSpPr>
            <p:nvPr/>
          </p:nvSpPr>
          <p:spPr bwMode="auto">
            <a:xfrm>
              <a:off x="13" y="51"/>
              <a:ext cx="2" cy="1"/>
            </a:xfrm>
            <a:custGeom>
              <a:avLst/>
              <a:gdLst>
                <a:gd name="T0" fmla="*/ 2 w 2"/>
                <a:gd name="T1" fmla="*/ 0 h 1"/>
                <a:gd name="T2" fmla="*/ 1 w 2"/>
                <a:gd name="T3" fmla="*/ 0 h 1"/>
                <a:gd name="T4" fmla="*/ 0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0"/>
                  </a:moveTo>
                  <a:lnTo>
                    <a:pt x="1"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67" name="Line 1818"/>
            <p:cNvSpPr>
              <a:spLocks noChangeShapeType="1"/>
            </p:cNvSpPr>
            <p:nvPr/>
          </p:nvSpPr>
          <p:spPr bwMode="auto">
            <a:xfrm flipH="1">
              <a:off x="15" y="51"/>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68" name="Freeform 1819"/>
            <p:cNvSpPr>
              <a:spLocks/>
            </p:cNvSpPr>
            <p:nvPr/>
          </p:nvSpPr>
          <p:spPr bwMode="auto">
            <a:xfrm>
              <a:off x="29" y="52"/>
              <a:ext cx="2" cy="3"/>
            </a:xfrm>
            <a:custGeom>
              <a:avLst/>
              <a:gdLst>
                <a:gd name="T0" fmla="*/ 2 w 2"/>
                <a:gd name="T1" fmla="*/ 3 h 3"/>
                <a:gd name="T2" fmla="*/ 1 w 2"/>
                <a:gd name="T3" fmla="*/ 1 h 3"/>
                <a:gd name="T4" fmla="*/ 0 w 2"/>
                <a:gd name="T5" fmla="*/ 0 h 3"/>
                <a:gd name="T6" fmla="*/ 0 60000 65536"/>
                <a:gd name="T7" fmla="*/ 0 60000 65536"/>
                <a:gd name="T8" fmla="*/ 0 60000 65536"/>
              </a:gdLst>
              <a:ahLst/>
              <a:cxnLst>
                <a:cxn ang="T6">
                  <a:pos x="T0" y="T1"/>
                </a:cxn>
                <a:cxn ang="T7">
                  <a:pos x="T2" y="T3"/>
                </a:cxn>
                <a:cxn ang="T8">
                  <a:pos x="T4" y="T5"/>
                </a:cxn>
              </a:cxnLst>
              <a:rect l="0" t="0" r="r" b="b"/>
              <a:pathLst>
                <a:path w="2" h="3">
                  <a:moveTo>
                    <a:pt x="2" y="3"/>
                  </a:moveTo>
                  <a:lnTo>
                    <a:pt x="1"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69" name="Freeform 1820"/>
            <p:cNvSpPr>
              <a:spLocks/>
            </p:cNvSpPr>
            <p:nvPr/>
          </p:nvSpPr>
          <p:spPr bwMode="auto">
            <a:xfrm>
              <a:off x="28" y="62"/>
              <a:ext cx="2" cy="2"/>
            </a:xfrm>
            <a:custGeom>
              <a:avLst/>
              <a:gdLst>
                <a:gd name="T0" fmla="*/ 0 w 2"/>
                <a:gd name="T1" fmla="*/ 2 h 2"/>
                <a:gd name="T2" fmla="*/ 1 w 2"/>
                <a:gd name="T3" fmla="*/ 1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70" name="Line 1821"/>
            <p:cNvSpPr>
              <a:spLocks noChangeShapeType="1"/>
            </p:cNvSpPr>
            <p:nvPr/>
          </p:nvSpPr>
          <p:spPr bwMode="auto">
            <a:xfrm>
              <a:off x="13" y="64"/>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71" name="Line 1822"/>
            <p:cNvSpPr>
              <a:spLocks noChangeShapeType="1"/>
            </p:cNvSpPr>
            <p:nvPr/>
          </p:nvSpPr>
          <p:spPr bwMode="auto">
            <a:xfrm>
              <a:off x="19" y="64"/>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72" name="Freeform 1823"/>
            <p:cNvSpPr>
              <a:spLocks/>
            </p:cNvSpPr>
            <p:nvPr/>
          </p:nvSpPr>
          <p:spPr bwMode="auto">
            <a:xfrm>
              <a:off x="12" y="62"/>
              <a:ext cx="1" cy="2"/>
            </a:xfrm>
            <a:custGeom>
              <a:avLst/>
              <a:gdLst>
                <a:gd name="T0" fmla="*/ 0 w 1"/>
                <a:gd name="T1" fmla="*/ 0 h 2"/>
                <a:gd name="T2" fmla="*/ 0 w 1"/>
                <a:gd name="T3" fmla="*/ 1 h 2"/>
                <a:gd name="T4" fmla="*/ 1 w 1"/>
                <a:gd name="T5" fmla="*/ 2 h 2"/>
                <a:gd name="T6" fmla="*/ 0 60000 65536"/>
                <a:gd name="T7" fmla="*/ 0 60000 65536"/>
                <a:gd name="T8" fmla="*/ 0 60000 65536"/>
              </a:gdLst>
              <a:ahLst/>
              <a:cxnLst>
                <a:cxn ang="T6">
                  <a:pos x="T0" y="T1"/>
                </a:cxn>
                <a:cxn ang="T7">
                  <a:pos x="T2" y="T3"/>
                </a:cxn>
                <a:cxn ang="T8">
                  <a:pos x="T4" y="T5"/>
                </a:cxn>
              </a:cxnLst>
              <a:rect l="0" t="0" r="r" b="b"/>
              <a:pathLst>
                <a:path w="1" h="2">
                  <a:moveTo>
                    <a:pt x="0" y="0"/>
                  </a:moveTo>
                  <a:lnTo>
                    <a:pt x="0" y="1"/>
                  </a:lnTo>
                  <a:lnTo>
                    <a:pt x="1"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73" name="Line 1824"/>
            <p:cNvSpPr>
              <a:spLocks noChangeShapeType="1"/>
            </p:cNvSpPr>
            <p:nvPr/>
          </p:nvSpPr>
          <p:spPr bwMode="auto">
            <a:xfrm>
              <a:off x="19" y="5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74" name="Line 1825"/>
            <p:cNvSpPr>
              <a:spLocks noChangeShapeType="1"/>
            </p:cNvSpPr>
            <p:nvPr/>
          </p:nvSpPr>
          <p:spPr bwMode="auto">
            <a:xfrm>
              <a:off x="19" y="59"/>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75" name="Line 1826"/>
            <p:cNvSpPr>
              <a:spLocks noChangeShapeType="1"/>
            </p:cNvSpPr>
            <p:nvPr/>
          </p:nvSpPr>
          <p:spPr bwMode="auto">
            <a:xfrm flipV="1">
              <a:off x="19" y="62"/>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76" name="Freeform 1827"/>
            <p:cNvSpPr>
              <a:spLocks/>
            </p:cNvSpPr>
            <p:nvPr/>
          </p:nvSpPr>
          <p:spPr bwMode="auto">
            <a:xfrm>
              <a:off x="15" y="65"/>
              <a:ext cx="2" cy="1"/>
            </a:xfrm>
            <a:custGeom>
              <a:avLst/>
              <a:gdLst>
                <a:gd name="T0" fmla="*/ 0 w 2"/>
                <a:gd name="T1" fmla="*/ 0 h 1"/>
                <a:gd name="T2" fmla="*/ 1 w 2"/>
                <a:gd name="T3" fmla="*/ 0 h 1"/>
                <a:gd name="T4" fmla="*/ 2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0" y="0"/>
                  </a:moveTo>
                  <a:lnTo>
                    <a:pt x="1" y="0"/>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77" name="Freeform 1828"/>
            <p:cNvSpPr>
              <a:spLocks/>
            </p:cNvSpPr>
            <p:nvPr/>
          </p:nvSpPr>
          <p:spPr bwMode="auto">
            <a:xfrm>
              <a:off x="16" y="62"/>
              <a:ext cx="1" cy="3"/>
            </a:xfrm>
            <a:custGeom>
              <a:avLst/>
              <a:gdLst>
                <a:gd name="T0" fmla="*/ 1 w 1"/>
                <a:gd name="T1" fmla="*/ 3 h 3"/>
                <a:gd name="T2" fmla="*/ 1 w 1"/>
                <a:gd name="T3" fmla="*/ 2 h 3"/>
                <a:gd name="T4" fmla="*/ 0 w 1"/>
                <a:gd name="T5" fmla="*/ 0 h 3"/>
                <a:gd name="T6" fmla="*/ 0 60000 65536"/>
                <a:gd name="T7" fmla="*/ 0 60000 65536"/>
                <a:gd name="T8" fmla="*/ 0 60000 65536"/>
              </a:gdLst>
              <a:ahLst/>
              <a:cxnLst>
                <a:cxn ang="T6">
                  <a:pos x="T0" y="T1"/>
                </a:cxn>
                <a:cxn ang="T7">
                  <a:pos x="T2" y="T3"/>
                </a:cxn>
                <a:cxn ang="T8">
                  <a:pos x="T4" y="T5"/>
                </a:cxn>
              </a:cxnLst>
              <a:rect l="0" t="0" r="r" b="b"/>
              <a:pathLst>
                <a:path w="1" h="3">
                  <a:moveTo>
                    <a:pt x="1" y="3"/>
                  </a:moveTo>
                  <a:lnTo>
                    <a:pt x="1" y="2"/>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78" name="Freeform 1829"/>
            <p:cNvSpPr>
              <a:spLocks/>
            </p:cNvSpPr>
            <p:nvPr/>
          </p:nvSpPr>
          <p:spPr bwMode="auto">
            <a:xfrm>
              <a:off x="15" y="61"/>
              <a:ext cx="1" cy="1"/>
            </a:xfrm>
            <a:custGeom>
              <a:avLst/>
              <a:gdLst>
                <a:gd name="T0" fmla="*/ 1 w 1"/>
                <a:gd name="T1" fmla="*/ 1 h 1"/>
                <a:gd name="T2" fmla="*/ 1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1"/>
                  </a:moveTo>
                  <a:lnTo>
                    <a:pt x="1"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79" name="Line 1830"/>
            <p:cNvSpPr>
              <a:spLocks noChangeShapeType="1"/>
            </p:cNvSpPr>
            <p:nvPr/>
          </p:nvSpPr>
          <p:spPr bwMode="auto">
            <a:xfrm flipH="1">
              <a:off x="12" y="61"/>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80" name="Freeform 1831"/>
            <p:cNvSpPr>
              <a:spLocks/>
            </p:cNvSpPr>
            <p:nvPr/>
          </p:nvSpPr>
          <p:spPr bwMode="auto">
            <a:xfrm>
              <a:off x="12" y="61"/>
              <a:ext cx="1" cy="1"/>
            </a:xfrm>
            <a:custGeom>
              <a:avLst/>
              <a:gdLst>
                <a:gd name="T0" fmla="*/ 0 w 1"/>
                <a:gd name="T1" fmla="*/ 0 h 1"/>
                <a:gd name="T2" fmla="*/ 0 w 1"/>
                <a:gd name="T3" fmla="*/ 1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81" name="Line 1832"/>
            <p:cNvSpPr>
              <a:spLocks noChangeShapeType="1"/>
            </p:cNvSpPr>
            <p:nvPr/>
          </p:nvSpPr>
          <p:spPr bwMode="auto">
            <a:xfrm>
              <a:off x="12" y="6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82" name="Freeform 1833"/>
            <p:cNvSpPr>
              <a:spLocks/>
            </p:cNvSpPr>
            <p:nvPr/>
          </p:nvSpPr>
          <p:spPr bwMode="auto">
            <a:xfrm>
              <a:off x="14" y="62"/>
              <a:ext cx="1" cy="1"/>
            </a:xfrm>
            <a:custGeom>
              <a:avLst/>
              <a:gdLst>
                <a:gd name="T0" fmla="*/ 0 w 1"/>
                <a:gd name="T1" fmla="*/ 1 h 1"/>
                <a:gd name="T2" fmla="*/ 0 w 1"/>
                <a:gd name="T3" fmla="*/ 1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83" name="Freeform 1834"/>
            <p:cNvSpPr>
              <a:spLocks/>
            </p:cNvSpPr>
            <p:nvPr/>
          </p:nvSpPr>
          <p:spPr bwMode="auto">
            <a:xfrm>
              <a:off x="14" y="63"/>
              <a:ext cx="1" cy="1"/>
            </a:xfrm>
            <a:custGeom>
              <a:avLst/>
              <a:gdLst>
                <a:gd name="T0" fmla="*/ 0 w 1"/>
                <a:gd name="T1" fmla="*/ 0 h 1"/>
                <a:gd name="T2" fmla="*/ 0 w 1"/>
                <a:gd name="T3" fmla="*/ 0 h 1"/>
                <a:gd name="T4" fmla="*/ 1 w 1"/>
                <a:gd name="T5" fmla="*/ 1 h 1"/>
                <a:gd name="T6" fmla="*/ 1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lnTo>
                    <a:pt x="1"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84" name="Line 1835"/>
            <p:cNvSpPr>
              <a:spLocks noChangeShapeType="1"/>
            </p:cNvSpPr>
            <p:nvPr/>
          </p:nvSpPr>
          <p:spPr bwMode="auto">
            <a:xfrm flipV="1">
              <a:off x="15" y="6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85" name="Line 1836"/>
            <p:cNvSpPr>
              <a:spLocks noChangeShapeType="1"/>
            </p:cNvSpPr>
            <p:nvPr/>
          </p:nvSpPr>
          <p:spPr bwMode="auto">
            <a:xfrm flipH="1">
              <a:off x="18" y="41"/>
              <a:ext cx="52"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86" name="Freeform 1837"/>
            <p:cNvSpPr>
              <a:spLocks/>
            </p:cNvSpPr>
            <p:nvPr/>
          </p:nvSpPr>
          <p:spPr bwMode="auto">
            <a:xfrm>
              <a:off x="11" y="38"/>
              <a:ext cx="66" cy="5"/>
            </a:xfrm>
            <a:custGeom>
              <a:avLst/>
              <a:gdLst>
                <a:gd name="T0" fmla="*/ 66 w 66"/>
                <a:gd name="T1" fmla="*/ 0 h 5"/>
                <a:gd name="T2" fmla="*/ 33 w 66"/>
                <a:gd name="T3" fmla="*/ 2 h 5"/>
                <a:gd name="T4" fmla="*/ 0 w 66"/>
                <a:gd name="T5" fmla="*/ 5 h 5"/>
                <a:gd name="T6" fmla="*/ 0 60000 65536"/>
                <a:gd name="T7" fmla="*/ 0 60000 65536"/>
                <a:gd name="T8" fmla="*/ 0 60000 65536"/>
              </a:gdLst>
              <a:ahLst/>
              <a:cxnLst>
                <a:cxn ang="T6">
                  <a:pos x="T0" y="T1"/>
                </a:cxn>
                <a:cxn ang="T7">
                  <a:pos x="T2" y="T3"/>
                </a:cxn>
                <a:cxn ang="T8">
                  <a:pos x="T4" y="T5"/>
                </a:cxn>
              </a:cxnLst>
              <a:rect l="0" t="0" r="r" b="b"/>
              <a:pathLst>
                <a:path w="66" h="5">
                  <a:moveTo>
                    <a:pt x="66" y="0"/>
                  </a:moveTo>
                  <a:lnTo>
                    <a:pt x="33" y="2"/>
                  </a:lnTo>
                  <a:lnTo>
                    <a:pt x="0" y="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87" name="Line 1838"/>
            <p:cNvSpPr>
              <a:spLocks noChangeShapeType="1"/>
            </p:cNvSpPr>
            <p:nvPr/>
          </p:nvSpPr>
          <p:spPr bwMode="auto">
            <a:xfrm flipH="1">
              <a:off x="20" y="5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88" name="Line 1839"/>
            <p:cNvSpPr>
              <a:spLocks noChangeShapeType="1"/>
            </p:cNvSpPr>
            <p:nvPr/>
          </p:nvSpPr>
          <p:spPr bwMode="auto">
            <a:xfrm flipH="1">
              <a:off x="21" y="4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89" name="Line 1840"/>
            <p:cNvSpPr>
              <a:spLocks noChangeShapeType="1"/>
            </p:cNvSpPr>
            <p:nvPr/>
          </p:nvSpPr>
          <p:spPr bwMode="auto">
            <a:xfrm flipH="1">
              <a:off x="22" y="45"/>
              <a:ext cx="2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90" name="Freeform 1841"/>
            <p:cNvSpPr>
              <a:spLocks/>
            </p:cNvSpPr>
            <p:nvPr/>
          </p:nvSpPr>
          <p:spPr bwMode="auto">
            <a:xfrm>
              <a:off x="23" y="48"/>
              <a:ext cx="1" cy="3"/>
            </a:xfrm>
            <a:custGeom>
              <a:avLst/>
              <a:gdLst>
                <a:gd name="T0" fmla="*/ 1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1"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91" name="Freeform 1842"/>
            <p:cNvSpPr>
              <a:spLocks/>
            </p:cNvSpPr>
            <p:nvPr/>
          </p:nvSpPr>
          <p:spPr bwMode="auto">
            <a:xfrm>
              <a:off x="77" y="59"/>
              <a:ext cx="8" cy="9"/>
            </a:xfrm>
            <a:custGeom>
              <a:avLst/>
              <a:gdLst>
                <a:gd name="T0" fmla="*/ 8 w 8"/>
                <a:gd name="T1" fmla="*/ 9 h 9"/>
                <a:gd name="T2" fmla="*/ 4 w 8"/>
                <a:gd name="T3" fmla="*/ 4 h 9"/>
                <a:gd name="T4" fmla="*/ 0 w 8"/>
                <a:gd name="T5" fmla="*/ 0 h 9"/>
                <a:gd name="T6" fmla="*/ 0 60000 65536"/>
                <a:gd name="T7" fmla="*/ 0 60000 65536"/>
                <a:gd name="T8" fmla="*/ 0 60000 65536"/>
              </a:gdLst>
              <a:ahLst/>
              <a:cxnLst>
                <a:cxn ang="T6">
                  <a:pos x="T0" y="T1"/>
                </a:cxn>
                <a:cxn ang="T7">
                  <a:pos x="T2" y="T3"/>
                </a:cxn>
                <a:cxn ang="T8">
                  <a:pos x="T4" y="T5"/>
                </a:cxn>
              </a:cxnLst>
              <a:rect l="0" t="0" r="r" b="b"/>
              <a:pathLst>
                <a:path w="8" h="9">
                  <a:moveTo>
                    <a:pt x="8" y="9"/>
                  </a:moveTo>
                  <a:lnTo>
                    <a:pt x="4" y="4"/>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92" name="Freeform 1843"/>
            <p:cNvSpPr>
              <a:spLocks/>
            </p:cNvSpPr>
            <p:nvPr/>
          </p:nvSpPr>
          <p:spPr bwMode="auto">
            <a:xfrm>
              <a:off x="44" y="54"/>
              <a:ext cx="33" cy="5"/>
            </a:xfrm>
            <a:custGeom>
              <a:avLst/>
              <a:gdLst>
                <a:gd name="T0" fmla="*/ 33 w 33"/>
                <a:gd name="T1" fmla="*/ 5 h 5"/>
                <a:gd name="T2" fmla="*/ 27 w 33"/>
                <a:gd name="T3" fmla="*/ 2 h 5"/>
                <a:gd name="T4" fmla="*/ 20 w 33"/>
                <a:gd name="T5" fmla="*/ 0 h 5"/>
                <a:gd name="T6" fmla="*/ 13 w 33"/>
                <a:gd name="T7" fmla="*/ 0 h 5"/>
                <a:gd name="T8" fmla="*/ 7 w 33"/>
                <a:gd name="T9" fmla="*/ 1 h 5"/>
                <a:gd name="T10" fmla="*/ 0 w 33"/>
                <a:gd name="T11" fmla="*/ 3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5">
                  <a:moveTo>
                    <a:pt x="33" y="5"/>
                  </a:moveTo>
                  <a:lnTo>
                    <a:pt x="27" y="2"/>
                  </a:lnTo>
                  <a:lnTo>
                    <a:pt x="20" y="0"/>
                  </a:lnTo>
                  <a:lnTo>
                    <a:pt x="13" y="0"/>
                  </a:lnTo>
                  <a:lnTo>
                    <a:pt x="7"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93" name="Freeform 1844"/>
            <p:cNvSpPr>
              <a:spLocks/>
            </p:cNvSpPr>
            <p:nvPr/>
          </p:nvSpPr>
          <p:spPr bwMode="auto">
            <a:xfrm>
              <a:off x="107" y="53"/>
              <a:ext cx="2" cy="15"/>
            </a:xfrm>
            <a:custGeom>
              <a:avLst/>
              <a:gdLst>
                <a:gd name="T0" fmla="*/ 1 w 2"/>
                <a:gd name="T1" fmla="*/ 0 h 15"/>
                <a:gd name="T2" fmla="*/ 0 w 2"/>
                <a:gd name="T3" fmla="*/ 8 h 15"/>
                <a:gd name="T4" fmla="*/ 2 w 2"/>
                <a:gd name="T5" fmla="*/ 15 h 15"/>
                <a:gd name="T6" fmla="*/ 0 60000 65536"/>
                <a:gd name="T7" fmla="*/ 0 60000 65536"/>
                <a:gd name="T8" fmla="*/ 0 60000 65536"/>
              </a:gdLst>
              <a:ahLst/>
              <a:cxnLst>
                <a:cxn ang="T6">
                  <a:pos x="T0" y="T1"/>
                </a:cxn>
                <a:cxn ang="T7">
                  <a:pos x="T2" y="T3"/>
                </a:cxn>
                <a:cxn ang="T8">
                  <a:pos x="T4" y="T5"/>
                </a:cxn>
              </a:cxnLst>
              <a:rect l="0" t="0" r="r" b="b"/>
              <a:pathLst>
                <a:path w="2" h="15">
                  <a:moveTo>
                    <a:pt x="1" y="0"/>
                  </a:moveTo>
                  <a:lnTo>
                    <a:pt x="0" y="8"/>
                  </a:lnTo>
                  <a:lnTo>
                    <a:pt x="2" y="1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94" name="Line 1845"/>
            <p:cNvSpPr>
              <a:spLocks noChangeShapeType="1"/>
            </p:cNvSpPr>
            <p:nvPr/>
          </p:nvSpPr>
          <p:spPr bwMode="auto">
            <a:xfrm>
              <a:off x="109" y="6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95" name="Line 1846"/>
            <p:cNvSpPr>
              <a:spLocks noChangeShapeType="1"/>
            </p:cNvSpPr>
            <p:nvPr/>
          </p:nvSpPr>
          <p:spPr bwMode="auto">
            <a:xfrm flipH="1" flipV="1">
              <a:off x="109" y="70"/>
              <a:ext cx="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96" name="Line 1847"/>
            <p:cNvSpPr>
              <a:spLocks noChangeShapeType="1"/>
            </p:cNvSpPr>
            <p:nvPr/>
          </p:nvSpPr>
          <p:spPr bwMode="auto">
            <a:xfrm flipV="1">
              <a:off x="77" y="37"/>
              <a:ext cx="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97" name="Line 1848"/>
            <p:cNvSpPr>
              <a:spLocks noChangeShapeType="1"/>
            </p:cNvSpPr>
            <p:nvPr/>
          </p:nvSpPr>
          <p:spPr bwMode="auto">
            <a:xfrm flipH="1">
              <a:off x="89" y="37"/>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98" name="Freeform 1849"/>
            <p:cNvSpPr>
              <a:spLocks/>
            </p:cNvSpPr>
            <p:nvPr/>
          </p:nvSpPr>
          <p:spPr bwMode="auto">
            <a:xfrm>
              <a:off x="103" y="34"/>
              <a:ext cx="2" cy="1"/>
            </a:xfrm>
            <a:custGeom>
              <a:avLst/>
              <a:gdLst>
                <a:gd name="T0" fmla="*/ 2 w 2"/>
                <a:gd name="T1" fmla="*/ 0 h 1"/>
                <a:gd name="T2" fmla="*/ 1 w 2"/>
                <a:gd name="T3" fmla="*/ 0 h 1"/>
                <a:gd name="T4" fmla="*/ 0 w 2"/>
                <a:gd name="T5" fmla="*/ 0 h 1"/>
                <a:gd name="T6" fmla="*/ 0 w 2"/>
                <a:gd name="T7" fmla="*/ 1 h 1"/>
                <a:gd name="T8" fmla="*/ 1 w 2"/>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lnTo>
                    <a:pt x="1" y="0"/>
                  </a:lnTo>
                  <a:lnTo>
                    <a:pt x="0" y="0"/>
                  </a:lnTo>
                  <a:lnTo>
                    <a:pt x="0" y="1"/>
                  </a:lnTo>
                  <a:lnTo>
                    <a:pt x="1"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99" name="Line 1850"/>
            <p:cNvSpPr>
              <a:spLocks noChangeShapeType="1"/>
            </p:cNvSpPr>
            <p:nvPr/>
          </p:nvSpPr>
          <p:spPr bwMode="auto">
            <a:xfrm>
              <a:off x="105" y="34"/>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00" name="Line 1851"/>
            <p:cNvSpPr>
              <a:spLocks noChangeShapeType="1"/>
            </p:cNvSpPr>
            <p:nvPr/>
          </p:nvSpPr>
          <p:spPr bwMode="auto">
            <a:xfrm flipH="1" flipV="1">
              <a:off x="104" y="35"/>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01" name="Line 1852"/>
            <p:cNvSpPr>
              <a:spLocks noChangeShapeType="1"/>
            </p:cNvSpPr>
            <p:nvPr/>
          </p:nvSpPr>
          <p:spPr bwMode="auto">
            <a:xfrm flipH="1">
              <a:off x="116" y="9"/>
              <a:ext cx="23"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02" name="Freeform 1853"/>
            <p:cNvSpPr>
              <a:spLocks/>
            </p:cNvSpPr>
            <p:nvPr/>
          </p:nvSpPr>
          <p:spPr bwMode="auto">
            <a:xfrm>
              <a:off x="112" y="34"/>
              <a:ext cx="4" cy="2"/>
            </a:xfrm>
            <a:custGeom>
              <a:avLst/>
              <a:gdLst>
                <a:gd name="T0" fmla="*/ 0 w 4"/>
                <a:gd name="T1" fmla="*/ 2 h 2"/>
                <a:gd name="T2" fmla="*/ 2 w 4"/>
                <a:gd name="T3" fmla="*/ 2 h 2"/>
                <a:gd name="T4" fmla="*/ 4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0" y="2"/>
                  </a:moveTo>
                  <a:lnTo>
                    <a:pt x="2" y="2"/>
                  </a:lnTo>
                  <a:lnTo>
                    <a:pt x="4"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03" name="Freeform 1854"/>
            <p:cNvSpPr>
              <a:spLocks/>
            </p:cNvSpPr>
            <p:nvPr/>
          </p:nvSpPr>
          <p:spPr bwMode="auto">
            <a:xfrm>
              <a:off x="109" y="36"/>
              <a:ext cx="3" cy="3"/>
            </a:xfrm>
            <a:custGeom>
              <a:avLst/>
              <a:gdLst>
                <a:gd name="T0" fmla="*/ 3 w 3"/>
                <a:gd name="T1" fmla="*/ 0 h 3"/>
                <a:gd name="T2" fmla="*/ 1 w 3"/>
                <a:gd name="T3" fmla="*/ 1 h 3"/>
                <a:gd name="T4" fmla="*/ 0 w 3"/>
                <a:gd name="T5" fmla="*/ 3 h 3"/>
                <a:gd name="T6" fmla="*/ 0 60000 65536"/>
                <a:gd name="T7" fmla="*/ 0 60000 65536"/>
                <a:gd name="T8" fmla="*/ 0 60000 65536"/>
              </a:gdLst>
              <a:ahLst/>
              <a:cxnLst>
                <a:cxn ang="T6">
                  <a:pos x="T0" y="T1"/>
                </a:cxn>
                <a:cxn ang="T7">
                  <a:pos x="T2" y="T3"/>
                </a:cxn>
                <a:cxn ang="T8">
                  <a:pos x="T4" y="T5"/>
                </a:cxn>
              </a:cxnLst>
              <a:rect l="0" t="0" r="r" b="b"/>
              <a:pathLst>
                <a:path w="3" h="3">
                  <a:moveTo>
                    <a:pt x="3" y="0"/>
                  </a:moveTo>
                  <a:lnTo>
                    <a:pt x="1"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04" name="Freeform 1855"/>
            <p:cNvSpPr>
              <a:spLocks/>
            </p:cNvSpPr>
            <p:nvPr/>
          </p:nvSpPr>
          <p:spPr bwMode="auto">
            <a:xfrm>
              <a:off x="105" y="37"/>
              <a:ext cx="5" cy="1"/>
            </a:xfrm>
            <a:custGeom>
              <a:avLst/>
              <a:gdLst>
                <a:gd name="T0" fmla="*/ 0 w 5"/>
                <a:gd name="T1" fmla="*/ 1 h 1"/>
                <a:gd name="T2" fmla="*/ 3 w 5"/>
                <a:gd name="T3" fmla="*/ 1 h 1"/>
                <a:gd name="T4" fmla="*/ 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1"/>
                  </a:moveTo>
                  <a:lnTo>
                    <a:pt x="3" y="1"/>
                  </a:lnTo>
                  <a:lnTo>
                    <a:pt x="5"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05" name="Line 1856"/>
            <p:cNvSpPr>
              <a:spLocks noChangeShapeType="1"/>
            </p:cNvSpPr>
            <p:nvPr/>
          </p:nvSpPr>
          <p:spPr bwMode="auto">
            <a:xfrm>
              <a:off x="94" y="35"/>
              <a:ext cx="1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06" name="Line 1857"/>
            <p:cNvSpPr>
              <a:spLocks noChangeShapeType="1"/>
            </p:cNvSpPr>
            <p:nvPr/>
          </p:nvSpPr>
          <p:spPr bwMode="auto">
            <a:xfrm flipV="1">
              <a:off x="91" y="35"/>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07" name="Freeform 1858"/>
            <p:cNvSpPr>
              <a:spLocks/>
            </p:cNvSpPr>
            <p:nvPr/>
          </p:nvSpPr>
          <p:spPr bwMode="auto">
            <a:xfrm>
              <a:off x="118" y="38"/>
              <a:ext cx="56" cy="2"/>
            </a:xfrm>
            <a:custGeom>
              <a:avLst/>
              <a:gdLst>
                <a:gd name="T0" fmla="*/ 0 w 56"/>
                <a:gd name="T1" fmla="*/ 2 h 2"/>
                <a:gd name="T2" fmla="*/ 28 w 56"/>
                <a:gd name="T3" fmla="*/ 2 h 2"/>
                <a:gd name="T4" fmla="*/ 56 w 56"/>
                <a:gd name="T5" fmla="*/ 0 h 2"/>
                <a:gd name="T6" fmla="*/ 0 60000 65536"/>
                <a:gd name="T7" fmla="*/ 0 60000 65536"/>
                <a:gd name="T8" fmla="*/ 0 60000 65536"/>
              </a:gdLst>
              <a:ahLst/>
              <a:cxnLst>
                <a:cxn ang="T6">
                  <a:pos x="T0" y="T1"/>
                </a:cxn>
                <a:cxn ang="T7">
                  <a:pos x="T2" y="T3"/>
                </a:cxn>
                <a:cxn ang="T8">
                  <a:pos x="T4" y="T5"/>
                </a:cxn>
              </a:cxnLst>
              <a:rect l="0" t="0" r="r" b="b"/>
              <a:pathLst>
                <a:path w="56" h="2">
                  <a:moveTo>
                    <a:pt x="0" y="2"/>
                  </a:moveTo>
                  <a:lnTo>
                    <a:pt x="28" y="2"/>
                  </a:lnTo>
                  <a:lnTo>
                    <a:pt x="5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08" name="Freeform 1859"/>
            <p:cNvSpPr>
              <a:spLocks/>
            </p:cNvSpPr>
            <p:nvPr/>
          </p:nvSpPr>
          <p:spPr bwMode="auto">
            <a:xfrm>
              <a:off x="108" y="42"/>
              <a:ext cx="6" cy="11"/>
            </a:xfrm>
            <a:custGeom>
              <a:avLst/>
              <a:gdLst>
                <a:gd name="T0" fmla="*/ 6 w 6"/>
                <a:gd name="T1" fmla="*/ 0 h 11"/>
                <a:gd name="T2" fmla="*/ 3 w 6"/>
                <a:gd name="T3" fmla="*/ 2 h 11"/>
                <a:gd name="T4" fmla="*/ 1 w 6"/>
                <a:gd name="T5" fmla="*/ 5 h 11"/>
                <a:gd name="T6" fmla="*/ 0 w 6"/>
                <a:gd name="T7" fmla="*/ 8 h 11"/>
                <a:gd name="T8" fmla="*/ 0 w 6"/>
                <a:gd name="T9" fmla="*/ 11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1">
                  <a:moveTo>
                    <a:pt x="6" y="0"/>
                  </a:moveTo>
                  <a:lnTo>
                    <a:pt x="3" y="2"/>
                  </a:lnTo>
                  <a:lnTo>
                    <a:pt x="1" y="5"/>
                  </a:lnTo>
                  <a:lnTo>
                    <a:pt x="0" y="8"/>
                  </a:lnTo>
                  <a:lnTo>
                    <a:pt x="0" y="1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09" name="Freeform 1860"/>
            <p:cNvSpPr>
              <a:spLocks/>
            </p:cNvSpPr>
            <p:nvPr/>
          </p:nvSpPr>
          <p:spPr bwMode="auto">
            <a:xfrm>
              <a:off x="114" y="40"/>
              <a:ext cx="2" cy="2"/>
            </a:xfrm>
            <a:custGeom>
              <a:avLst/>
              <a:gdLst>
                <a:gd name="T0" fmla="*/ 0 w 2"/>
                <a:gd name="T1" fmla="*/ 2 h 2"/>
                <a:gd name="T2" fmla="*/ 1 w 2"/>
                <a:gd name="T3" fmla="*/ 1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10" name="Line 1861"/>
            <p:cNvSpPr>
              <a:spLocks noChangeShapeType="1"/>
            </p:cNvSpPr>
            <p:nvPr/>
          </p:nvSpPr>
          <p:spPr bwMode="auto">
            <a:xfrm flipH="1">
              <a:off x="42" y="42"/>
              <a:ext cx="7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11" name="Line 1862"/>
            <p:cNvSpPr>
              <a:spLocks noChangeShapeType="1"/>
            </p:cNvSpPr>
            <p:nvPr/>
          </p:nvSpPr>
          <p:spPr bwMode="auto">
            <a:xfrm flipH="1" flipV="1">
              <a:off x="108" y="41"/>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12" name="Line 1863"/>
            <p:cNvSpPr>
              <a:spLocks noChangeShapeType="1"/>
            </p:cNvSpPr>
            <p:nvPr/>
          </p:nvSpPr>
          <p:spPr bwMode="auto">
            <a:xfrm flipV="1">
              <a:off x="108" y="3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13" name="Freeform 1864"/>
            <p:cNvSpPr>
              <a:spLocks/>
            </p:cNvSpPr>
            <p:nvPr/>
          </p:nvSpPr>
          <p:spPr bwMode="auto">
            <a:xfrm>
              <a:off x="112" y="8"/>
              <a:ext cx="30" cy="33"/>
            </a:xfrm>
            <a:custGeom>
              <a:avLst/>
              <a:gdLst>
                <a:gd name="T0" fmla="*/ 30 w 30"/>
                <a:gd name="T1" fmla="*/ 0 h 33"/>
                <a:gd name="T2" fmla="*/ 14 w 30"/>
                <a:gd name="T3" fmla="*/ 16 h 33"/>
                <a:gd name="T4" fmla="*/ 0 w 30"/>
                <a:gd name="T5" fmla="*/ 33 h 33"/>
                <a:gd name="T6" fmla="*/ 0 60000 65536"/>
                <a:gd name="T7" fmla="*/ 0 60000 65536"/>
                <a:gd name="T8" fmla="*/ 0 60000 65536"/>
              </a:gdLst>
              <a:ahLst/>
              <a:cxnLst>
                <a:cxn ang="T6">
                  <a:pos x="T0" y="T1"/>
                </a:cxn>
                <a:cxn ang="T7">
                  <a:pos x="T2" y="T3"/>
                </a:cxn>
                <a:cxn ang="T8">
                  <a:pos x="T4" y="T5"/>
                </a:cxn>
              </a:cxnLst>
              <a:rect l="0" t="0" r="r" b="b"/>
              <a:pathLst>
                <a:path w="30" h="33">
                  <a:moveTo>
                    <a:pt x="30" y="0"/>
                  </a:moveTo>
                  <a:lnTo>
                    <a:pt x="14" y="16"/>
                  </a:lnTo>
                  <a:lnTo>
                    <a:pt x="0" y="3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14" name="Freeform 1865"/>
            <p:cNvSpPr>
              <a:spLocks/>
            </p:cNvSpPr>
            <p:nvPr/>
          </p:nvSpPr>
          <p:spPr bwMode="auto">
            <a:xfrm>
              <a:off x="116" y="11"/>
              <a:ext cx="25" cy="29"/>
            </a:xfrm>
            <a:custGeom>
              <a:avLst/>
              <a:gdLst>
                <a:gd name="T0" fmla="*/ 25 w 25"/>
                <a:gd name="T1" fmla="*/ 0 h 29"/>
                <a:gd name="T2" fmla="*/ 12 w 25"/>
                <a:gd name="T3" fmla="*/ 14 h 29"/>
                <a:gd name="T4" fmla="*/ 0 w 25"/>
                <a:gd name="T5" fmla="*/ 29 h 29"/>
                <a:gd name="T6" fmla="*/ 0 60000 65536"/>
                <a:gd name="T7" fmla="*/ 0 60000 65536"/>
                <a:gd name="T8" fmla="*/ 0 60000 65536"/>
              </a:gdLst>
              <a:ahLst/>
              <a:cxnLst>
                <a:cxn ang="T6">
                  <a:pos x="T0" y="T1"/>
                </a:cxn>
                <a:cxn ang="T7">
                  <a:pos x="T2" y="T3"/>
                </a:cxn>
                <a:cxn ang="T8">
                  <a:pos x="T4" y="T5"/>
                </a:cxn>
              </a:cxnLst>
              <a:rect l="0" t="0" r="r" b="b"/>
              <a:pathLst>
                <a:path w="25" h="29">
                  <a:moveTo>
                    <a:pt x="25" y="0"/>
                  </a:moveTo>
                  <a:lnTo>
                    <a:pt x="12" y="14"/>
                  </a:lnTo>
                  <a:lnTo>
                    <a:pt x="0" y="2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15" name="Line 1866"/>
            <p:cNvSpPr>
              <a:spLocks noChangeShapeType="1"/>
            </p:cNvSpPr>
            <p:nvPr/>
          </p:nvSpPr>
          <p:spPr bwMode="auto">
            <a:xfrm flipH="1">
              <a:off x="141" y="1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16" name="Freeform 1867"/>
            <p:cNvSpPr>
              <a:spLocks/>
            </p:cNvSpPr>
            <p:nvPr/>
          </p:nvSpPr>
          <p:spPr bwMode="auto">
            <a:xfrm>
              <a:off x="141" y="6"/>
              <a:ext cx="6" cy="3"/>
            </a:xfrm>
            <a:custGeom>
              <a:avLst/>
              <a:gdLst>
                <a:gd name="T0" fmla="*/ 6 w 6"/>
                <a:gd name="T1" fmla="*/ 0 h 3"/>
                <a:gd name="T2" fmla="*/ 3 w 6"/>
                <a:gd name="T3" fmla="*/ 1 h 3"/>
                <a:gd name="T4" fmla="*/ 0 w 6"/>
                <a:gd name="T5" fmla="*/ 3 h 3"/>
                <a:gd name="T6" fmla="*/ 0 60000 65536"/>
                <a:gd name="T7" fmla="*/ 0 60000 65536"/>
                <a:gd name="T8" fmla="*/ 0 60000 65536"/>
              </a:gdLst>
              <a:ahLst/>
              <a:cxnLst>
                <a:cxn ang="T6">
                  <a:pos x="T0" y="T1"/>
                </a:cxn>
                <a:cxn ang="T7">
                  <a:pos x="T2" y="T3"/>
                </a:cxn>
                <a:cxn ang="T8">
                  <a:pos x="T4" y="T5"/>
                </a:cxn>
              </a:cxnLst>
              <a:rect l="0" t="0" r="r" b="b"/>
              <a:pathLst>
                <a:path w="6" h="3">
                  <a:moveTo>
                    <a:pt x="6"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17" name="Freeform 1868"/>
            <p:cNvSpPr>
              <a:spLocks/>
            </p:cNvSpPr>
            <p:nvPr/>
          </p:nvSpPr>
          <p:spPr bwMode="auto">
            <a:xfrm>
              <a:off x="139" y="5"/>
              <a:ext cx="7" cy="4"/>
            </a:xfrm>
            <a:custGeom>
              <a:avLst/>
              <a:gdLst>
                <a:gd name="T0" fmla="*/ 7 w 7"/>
                <a:gd name="T1" fmla="*/ 0 h 4"/>
                <a:gd name="T2" fmla="*/ 4 w 7"/>
                <a:gd name="T3" fmla="*/ 1 h 4"/>
                <a:gd name="T4" fmla="*/ 0 w 7"/>
                <a:gd name="T5" fmla="*/ 4 h 4"/>
                <a:gd name="T6" fmla="*/ 0 60000 65536"/>
                <a:gd name="T7" fmla="*/ 0 60000 65536"/>
                <a:gd name="T8" fmla="*/ 0 60000 65536"/>
              </a:gdLst>
              <a:ahLst/>
              <a:cxnLst>
                <a:cxn ang="T6">
                  <a:pos x="T0" y="T1"/>
                </a:cxn>
                <a:cxn ang="T7">
                  <a:pos x="T2" y="T3"/>
                </a:cxn>
                <a:cxn ang="T8">
                  <a:pos x="T4" y="T5"/>
                </a:cxn>
              </a:cxnLst>
              <a:rect l="0" t="0" r="r" b="b"/>
              <a:pathLst>
                <a:path w="7" h="4">
                  <a:moveTo>
                    <a:pt x="7" y="0"/>
                  </a:moveTo>
                  <a:lnTo>
                    <a:pt x="4" y="1"/>
                  </a:lnTo>
                  <a:lnTo>
                    <a:pt x="0"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18" name="Line 1869"/>
            <p:cNvSpPr>
              <a:spLocks noChangeShapeType="1"/>
            </p:cNvSpPr>
            <p:nvPr/>
          </p:nvSpPr>
          <p:spPr bwMode="auto">
            <a:xfrm flipH="1">
              <a:off x="147" y="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19" name="Line 1870"/>
            <p:cNvSpPr>
              <a:spLocks noChangeShapeType="1"/>
            </p:cNvSpPr>
            <p:nvPr/>
          </p:nvSpPr>
          <p:spPr bwMode="auto">
            <a:xfrm flipH="1">
              <a:off x="146" y="4"/>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20" name="Freeform 1871"/>
            <p:cNvSpPr>
              <a:spLocks/>
            </p:cNvSpPr>
            <p:nvPr/>
          </p:nvSpPr>
          <p:spPr bwMode="auto">
            <a:xfrm>
              <a:off x="136" y="2"/>
              <a:ext cx="7" cy="3"/>
            </a:xfrm>
            <a:custGeom>
              <a:avLst/>
              <a:gdLst>
                <a:gd name="T0" fmla="*/ 7 w 7"/>
                <a:gd name="T1" fmla="*/ 0 h 3"/>
                <a:gd name="T2" fmla="*/ 3 w 7"/>
                <a:gd name="T3" fmla="*/ 1 h 3"/>
                <a:gd name="T4" fmla="*/ 0 w 7"/>
                <a:gd name="T5" fmla="*/ 3 h 3"/>
                <a:gd name="T6" fmla="*/ 0 60000 65536"/>
                <a:gd name="T7" fmla="*/ 0 60000 65536"/>
                <a:gd name="T8" fmla="*/ 0 60000 65536"/>
              </a:gdLst>
              <a:ahLst/>
              <a:cxnLst>
                <a:cxn ang="T6">
                  <a:pos x="T0" y="T1"/>
                </a:cxn>
                <a:cxn ang="T7">
                  <a:pos x="T2" y="T3"/>
                </a:cxn>
                <a:cxn ang="T8">
                  <a:pos x="T4" y="T5"/>
                </a:cxn>
              </a:cxnLst>
              <a:rect l="0" t="0" r="r" b="b"/>
              <a:pathLst>
                <a:path w="7" h="3">
                  <a:moveTo>
                    <a:pt x="7"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21" name="Line 1872"/>
            <p:cNvSpPr>
              <a:spLocks noChangeShapeType="1"/>
            </p:cNvSpPr>
            <p:nvPr/>
          </p:nvSpPr>
          <p:spPr bwMode="auto">
            <a:xfrm flipV="1">
              <a:off x="258" y="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22" name="Line 1873"/>
            <p:cNvSpPr>
              <a:spLocks noChangeShapeType="1"/>
            </p:cNvSpPr>
            <p:nvPr/>
          </p:nvSpPr>
          <p:spPr bwMode="auto">
            <a:xfrm flipH="1" flipV="1">
              <a:off x="258" y="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23" name="Freeform 1874"/>
            <p:cNvSpPr>
              <a:spLocks/>
            </p:cNvSpPr>
            <p:nvPr/>
          </p:nvSpPr>
          <p:spPr bwMode="auto">
            <a:xfrm>
              <a:off x="256" y="5"/>
              <a:ext cx="2" cy="3"/>
            </a:xfrm>
            <a:custGeom>
              <a:avLst/>
              <a:gdLst>
                <a:gd name="T0" fmla="*/ 2 w 2"/>
                <a:gd name="T1" fmla="*/ 0 h 3"/>
                <a:gd name="T2" fmla="*/ 0 w 2"/>
                <a:gd name="T3" fmla="*/ 1 h 3"/>
                <a:gd name="T4" fmla="*/ 0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2"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24" name="Line 1875"/>
            <p:cNvSpPr>
              <a:spLocks noChangeShapeType="1"/>
            </p:cNvSpPr>
            <p:nvPr/>
          </p:nvSpPr>
          <p:spPr bwMode="auto">
            <a:xfrm flipH="1">
              <a:off x="143" y="1"/>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25" name="Freeform 1876"/>
            <p:cNvSpPr>
              <a:spLocks/>
            </p:cNvSpPr>
            <p:nvPr/>
          </p:nvSpPr>
          <p:spPr bwMode="auto">
            <a:xfrm>
              <a:off x="243" y="2"/>
              <a:ext cx="15" cy="3"/>
            </a:xfrm>
            <a:custGeom>
              <a:avLst/>
              <a:gdLst>
                <a:gd name="T0" fmla="*/ 15 w 15"/>
                <a:gd name="T1" fmla="*/ 3 h 3"/>
                <a:gd name="T2" fmla="*/ 7 w 15"/>
                <a:gd name="T3" fmla="*/ 1 h 3"/>
                <a:gd name="T4" fmla="*/ 0 w 15"/>
                <a:gd name="T5" fmla="*/ 0 h 3"/>
                <a:gd name="T6" fmla="*/ 0 60000 65536"/>
                <a:gd name="T7" fmla="*/ 0 60000 65536"/>
                <a:gd name="T8" fmla="*/ 0 60000 65536"/>
              </a:gdLst>
              <a:ahLst/>
              <a:cxnLst>
                <a:cxn ang="T6">
                  <a:pos x="T0" y="T1"/>
                </a:cxn>
                <a:cxn ang="T7">
                  <a:pos x="T2" y="T3"/>
                </a:cxn>
                <a:cxn ang="T8">
                  <a:pos x="T4" y="T5"/>
                </a:cxn>
              </a:cxnLst>
              <a:rect l="0" t="0" r="r" b="b"/>
              <a:pathLst>
                <a:path w="15" h="3">
                  <a:moveTo>
                    <a:pt x="15" y="3"/>
                  </a:moveTo>
                  <a:lnTo>
                    <a:pt x="7"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26" name="Line 1877"/>
            <p:cNvSpPr>
              <a:spLocks noChangeShapeType="1"/>
            </p:cNvSpPr>
            <p:nvPr/>
          </p:nvSpPr>
          <p:spPr bwMode="auto">
            <a:xfrm>
              <a:off x="219" y="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27" name="Freeform 1878"/>
            <p:cNvSpPr>
              <a:spLocks/>
            </p:cNvSpPr>
            <p:nvPr/>
          </p:nvSpPr>
          <p:spPr bwMode="auto">
            <a:xfrm>
              <a:off x="151" y="0"/>
              <a:ext cx="68" cy="1"/>
            </a:xfrm>
            <a:custGeom>
              <a:avLst/>
              <a:gdLst>
                <a:gd name="T0" fmla="*/ 68 w 68"/>
                <a:gd name="T1" fmla="*/ 1 h 1"/>
                <a:gd name="T2" fmla="*/ 34 w 68"/>
                <a:gd name="T3" fmla="*/ 0 h 1"/>
                <a:gd name="T4" fmla="*/ 0 w 68"/>
                <a:gd name="T5" fmla="*/ 1 h 1"/>
                <a:gd name="T6" fmla="*/ 0 60000 65536"/>
                <a:gd name="T7" fmla="*/ 0 60000 65536"/>
                <a:gd name="T8" fmla="*/ 0 60000 65536"/>
              </a:gdLst>
              <a:ahLst/>
              <a:cxnLst>
                <a:cxn ang="T6">
                  <a:pos x="T0" y="T1"/>
                </a:cxn>
                <a:cxn ang="T7">
                  <a:pos x="T2" y="T3"/>
                </a:cxn>
                <a:cxn ang="T8">
                  <a:pos x="T4" y="T5"/>
                </a:cxn>
              </a:cxnLst>
              <a:rect l="0" t="0" r="r" b="b"/>
              <a:pathLst>
                <a:path w="68" h="1">
                  <a:moveTo>
                    <a:pt x="68" y="1"/>
                  </a:moveTo>
                  <a:lnTo>
                    <a:pt x="34"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28" name="Line 1879"/>
            <p:cNvSpPr>
              <a:spLocks noChangeShapeType="1"/>
            </p:cNvSpPr>
            <p:nvPr/>
          </p:nvSpPr>
          <p:spPr bwMode="auto">
            <a:xfrm flipH="1">
              <a:off x="155" y="4"/>
              <a:ext cx="5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29" name="Freeform 1880"/>
            <p:cNvSpPr>
              <a:spLocks/>
            </p:cNvSpPr>
            <p:nvPr/>
          </p:nvSpPr>
          <p:spPr bwMode="auto">
            <a:xfrm>
              <a:off x="153" y="5"/>
              <a:ext cx="51" cy="1"/>
            </a:xfrm>
            <a:custGeom>
              <a:avLst/>
              <a:gdLst>
                <a:gd name="T0" fmla="*/ 51 w 51"/>
                <a:gd name="T1" fmla="*/ 0 h 1"/>
                <a:gd name="T2" fmla="*/ 25 w 51"/>
                <a:gd name="T3" fmla="*/ 0 h 1"/>
                <a:gd name="T4" fmla="*/ 0 w 51"/>
                <a:gd name="T5" fmla="*/ 0 h 1"/>
                <a:gd name="T6" fmla="*/ 0 60000 65536"/>
                <a:gd name="T7" fmla="*/ 0 60000 65536"/>
                <a:gd name="T8" fmla="*/ 0 60000 65536"/>
              </a:gdLst>
              <a:ahLst/>
              <a:cxnLst>
                <a:cxn ang="T6">
                  <a:pos x="T0" y="T1"/>
                </a:cxn>
                <a:cxn ang="T7">
                  <a:pos x="T2" y="T3"/>
                </a:cxn>
                <a:cxn ang="T8">
                  <a:pos x="T4" y="T5"/>
                </a:cxn>
              </a:cxnLst>
              <a:rect l="0" t="0" r="r" b="b"/>
              <a:pathLst>
                <a:path w="51" h="1">
                  <a:moveTo>
                    <a:pt x="51" y="0"/>
                  </a:moveTo>
                  <a:lnTo>
                    <a:pt x="25"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30" name="Freeform 1881"/>
            <p:cNvSpPr>
              <a:spLocks/>
            </p:cNvSpPr>
            <p:nvPr/>
          </p:nvSpPr>
          <p:spPr bwMode="auto">
            <a:xfrm>
              <a:off x="142" y="7"/>
              <a:ext cx="6" cy="3"/>
            </a:xfrm>
            <a:custGeom>
              <a:avLst/>
              <a:gdLst>
                <a:gd name="T0" fmla="*/ 6 w 6"/>
                <a:gd name="T1" fmla="*/ 0 h 3"/>
                <a:gd name="T2" fmla="*/ 3 w 6"/>
                <a:gd name="T3" fmla="*/ 1 h 3"/>
                <a:gd name="T4" fmla="*/ 0 w 6"/>
                <a:gd name="T5" fmla="*/ 3 h 3"/>
                <a:gd name="T6" fmla="*/ 0 60000 65536"/>
                <a:gd name="T7" fmla="*/ 0 60000 65536"/>
                <a:gd name="T8" fmla="*/ 0 60000 65536"/>
              </a:gdLst>
              <a:ahLst/>
              <a:cxnLst>
                <a:cxn ang="T6">
                  <a:pos x="T0" y="T1"/>
                </a:cxn>
                <a:cxn ang="T7">
                  <a:pos x="T2" y="T3"/>
                </a:cxn>
                <a:cxn ang="T8">
                  <a:pos x="T4" y="T5"/>
                </a:cxn>
              </a:cxnLst>
              <a:rect l="0" t="0" r="r" b="b"/>
              <a:pathLst>
                <a:path w="6" h="3">
                  <a:moveTo>
                    <a:pt x="6"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31" name="Freeform 1882"/>
            <p:cNvSpPr>
              <a:spLocks/>
            </p:cNvSpPr>
            <p:nvPr/>
          </p:nvSpPr>
          <p:spPr bwMode="auto">
            <a:xfrm>
              <a:off x="19" y="51"/>
              <a:ext cx="1" cy="13"/>
            </a:xfrm>
            <a:custGeom>
              <a:avLst/>
              <a:gdLst>
                <a:gd name="T0" fmla="*/ 1 w 1"/>
                <a:gd name="T1" fmla="*/ 0 h 13"/>
                <a:gd name="T2" fmla="*/ 0 w 1"/>
                <a:gd name="T3" fmla="*/ 6 h 13"/>
                <a:gd name="T4" fmla="*/ 0 w 1"/>
                <a:gd name="T5" fmla="*/ 13 h 13"/>
                <a:gd name="T6" fmla="*/ 0 60000 65536"/>
                <a:gd name="T7" fmla="*/ 0 60000 65536"/>
                <a:gd name="T8" fmla="*/ 0 60000 65536"/>
              </a:gdLst>
              <a:ahLst/>
              <a:cxnLst>
                <a:cxn ang="T6">
                  <a:pos x="T0" y="T1"/>
                </a:cxn>
                <a:cxn ang="T7">
                  <a:pos x="T2" y="T3"/>
                </a:cxn>
                <a:cxn ang="T8">
                  <a:pos x="T4" y="T5"/>
                </a:cxn>
              </a:cxnLst>
              <a:rect l="0" t="0" r="r" b="b"/>
              <a:pathLst>
                <a:path w="1" h="13">
                  <a:moveTo>
                    <a:pt x="1" y="0"/>
                  </a:moveTo>
                  <a:lnTo>
                    <a:pt x="0" y="6"/>
                  </a:lnTo>
                  <a:lnTo>
                    <a:pt x="0" y="1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32" name="Line 1883"/>
            <p:cNvSpPr>
              <a:spLocks noChangeShapeType="1"/>
            </p:cNvSpPr>
            <p:nvPr/>
          </p:nvSpPr>
          <p:spPr bwMode="auto">
            <a:xfrm flipV="1">
              <a:off x="30" y="55"/>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33" name="Line 1884"/>
            <p:cNvSpPr>
              <a:spLocks noChangeShapeType="1"/>
            </p:cNvSpPr>
            <p:nvPr/>
          </p:nvSpPr>
          <p:spPr bwMode="auto">
            <a:xfrm>
              <a:off x="20" y="52"/>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34" name="Line 1885"/>
            <p:cNvSpPr>
              <a:spLocks noChangeShapeType="1"/>
            </p:cNvSpPr>
            <p:nvPr/>
          </p:nvSpPr>
          <p:spPr bwMode="auto">
            <a:xfrm flipH="1" flipV="1">
              <a:off x="20" y="51"/>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35" name="Freeform 1886"/>
            <p:cNvSpPr>
              <a:spLocks/>
            </p:cNvSpPr>
            <p:nvPr/>
          </p:nvSpPr>
          <p:spPr bwMode="auto">
            <a:xfrm>
              <a:off x="12" y="50"/>
              <a:ext cx="1" cy="12"/>
            </a:xfrm>
            <a:custGeom>
              <a:avLst/>
              <a:gdLst>
                <a:gd name="T0" fmla="*/ 1 w 1"/>
                <a:gd name="T1" fmla="*/ 0 h 12"/>
                <a:gd name="T2" fmla="*/ 0 w 1"/>
                <a:gd name="T3" fmla="*/ 6 h 12"/>
                <a:gd name="T4" fmla="*/ 0 w 1"/>
                <a:gd name="T5" fmla="*/ 12 h 12"/>
                <a:gd name="T6" fmla="*/ 0 60000 65536"/>
                <a:gd name="T7" fmla="*/ 0 60000 65536"/>
                <a:gd name="T8" fmla="*/ 0 60000 65536"/>
              </a:gdLst>
              <a:ahLst/>
              <a:cxnLst>
                <a:cxn ang="T6">
                  <a:pos x="T0" y="T1"/>
                </a:cxn>
                <a:cxn ang="T7">
                  <a:pos x="T2" y="T3"/>
                </a:cxn>
                <a:cxn ang="T8">
                  <a:pos x="T4" y="T5"/>
                </a:cxn>
              </a:cxnLst>
              <a:rect l="0" t="0" r="r" b="b"/>
              <a:pathLst>
                <a:path w="1" h="12">
                  <a:moveTo>
                    <a:pt x="1" y="0"/>
                  </a:moveTo>
                  <a:lnTo>
                    <a:pt x="0" y="6"/>
                  </a:lnTo>
                  <a:lnTo>
                    <a:pt x="0" y="1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36" name="Freeform 1887"/>
            <p:cNvSpPr>
              <a:spLocks/>
            </p:cNvSpPr>
            <p:nvPr/>
          </p:nvSpPr>
          <p:spPr bwMode="auto">
            <a:xfrm>
              <a:off x="13" y="46"/>
              <a:ext cx="5" cy="4"/>
            </a:xfrm>
            <a:custGeom>
              <a:avLst/>
              <a:gdLst>
                <a:gd name="T0" fmla="*/ 5 w 5"/>
                <a:gd name="T1" fmla="*/ 0 h 4"/>
                <a:gd name="T2" fmla="*/ 2 w 5"/>
                <a:gd name="T3" fmla="*/ 2 h 4"/>
                <a:gd name="T4" fmla="*/ 0 w 5"/>
                <a:gd name="T5" fmla="*/ 4 h 4"/>
                <a:gd name="T6" fmla="*/ 0 60000 65536"/>
                <a:gd name="T7" fmla="*/ 0 60000 65536"/>
                <a:gd name="T8" fmla="*/ 0 60000 65536"/>
              </a:gdLst>
              <a:ahLst/>
              <a:cxnLst>
                <a:cxn ang="T6">
                  <a:pos x="T0" y="T1"/>
                </a:cxn>
                <a:cxn ang="T7">
                  <a:pos x="T2" y="T3"/>
                </a:cxn>
                <a:cxn ang="T8">
                  <a:pos x="T4" y="T5"/>
                </a:cxn>
              </a:cxnLst>
              <a:rect l="0" t="0" r="r" b="b"/>
              <a:pathLst>
                <a:path w="5" h="4">
                  <a:moveTo>
                    <a:pt x="5" y="0"/>
                  </a:moveTo>
                  <a:lnTo>
                    <a:pt x="2" y="2"/>
                  </a:lnTo>
                  <a:lnTo>
                    <a:pt x="0"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37" name="Line 1888"/>
            <p:cNvSpPr>
              <a:spLocks noChangeShapeType="1"/>
            </p:cNvSpPr>
            <p:nvPr/>
          </p:nvSpPr>
          <p:spPr bwMode="auto">
            <a:xfrm flipH="1">
              <a:off x="24" y="46"/>
              <a:ext cx="15"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38" name="Line 1889"/>
            <p:cNvSpPr>
              <a:spLocks noChangeShapeType="1"/>
            </p:cNvSpPr>
            <p:nvPr/>
          </p:nvSpPr>
          <p:spPr bwMode="auto">
            <a:xfrm flipH="1">
              <a:off x="70" y="40"/>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39" name="Freeform 1890"/>
            <p:cNvSpPr>
              <a:spLocks/>
            </p:cNvSpPr>
            <p:nvPr/>
          </p:nvSpPr>
          <p:spPr bwMode="auto">
            <a:xfrm>
              <a:off x="36" y="57"/>
              <a:ext cx="8" cy="10"/>
            </a:xfrm>
            <a:custGeom>
              <a:avLst/>
              <a:gdLst>
                <a:gd name="T0" fmla="*/ 8 w 8"/>
                <a:gd name="T1" fmla="*/ 0 h 10"/>
                <a:gd name="T2" fmla="*/ 5 w 8"/>
                <a:gd name="T3" fmla="*/ 2 h 10"/>
                <a:gd name="T4" fmla="*/ 2 w 8"/>
                <a:gd name="T5" fmla="*/ 6 h 10"/>
                <a:gd name="T6" fmla="*/ 0 w 8"/>
                <a:gd name="T7" fmla="*/ 1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0">
                  <a:moveTo>
                    <a:pt x="8" y="0"/>
                  </a:moveTo>
                  <a:lnTo>
                    <a:pt x="5" y="2"/>
                  </a:lnTo>
                  <a:lnTo>
                    <a:pt x="2" y="6"/>
                  </a:lnTo>
                  <a:lnTo>
                    <a:pt x="0" y="1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40" name="Line 1891"/>
            <p:cNvSpPr>
              <a:spLocks noChangeShapeType="1"/>
            </p:cNvSpPr>
            <p:nvPr/>
          </p:nvSpPr>
          <p:spPr bwMode="auto">
            <a:xfrm flipV="1">
              <a:off x="104" y="32"/>
              <a:ext cx="1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41" name="Line 1892"/>
            <p:cNvSpPr>
              <a:spLocks noChangeShapeType="1"/>
            </p:cNvSpPr>
            <p:nvPr/>
          </p:nvSpPr>
          <p:spPr bwMode="auto">
            <a:xfrm flipH="1">
              <a:off x="99" y="6"/>
              <a:ext cx="37"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42" name="Freeform 1893"/>
            <p:cNvSpPr>
              <a:spLocks/>
            </p:cNvSpPr>
            <p:nvPr/>
          </p:nvSpPr>
          <p:spPr bwMode="auto">
            <a:xfrm>
              <a:off x="243" y="14"/>
              <a:ext cx="15" cy="22"/>
            </a:xfrm>
            <a:custGeom>
              <a:avLst/>
              <a:gdLst>
                <a:gd name="T0" fmla="*/ 15 w 15"/>
                <a:gd name="T1" fmla="*/ 22 h 22"/>
                <a:gd name="T2" fmla="*/ 8 w 15"/>
                <a:gd name="T3" fmla="*/ 10 h 22"/>
                <a:gd name="T4" fmla="*/ 0 w 15"/>
                <a:gd name="T5" fmla="*/ 0 h 22"/>
                <a:gd name="T6" fmla="*/ 0 60000 65536"/>
                <a:gd name="T7" fmla="*/ 0 60000 65536"/>
                <a:gd name="T8" fmla="*/ 0 60000 65536"/>
              </a:gdLst>
              <a:ahLst/>
              <a:cxnLst>
                <a:cxn ang="T6">
                  <a:pos x="T0" y="T1"/>
                </a:cxn>
                <a:cxn ang="T7">
                  <a:pos x="T2" y="T3"/>
                </a:cxn>
                <a:cxn ang="T8">
                  <a:pos x="T4" y="T5"/>
                </a:cxn>
              </a:cxnLst>
              <a:rect l="0" t="0" r="r" b="b"/>
              <a:pathLst>
                <a:path w="15" h="22">
                  <a:moveTo>
                    <a:pt x="15" y="22"/>
                  </a:moveTo>
                  <a:lnTo>
                    <a:pt x="8" y="1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43" name="Freeform 1894"/>
            <p:cNvSpPr>
              <a:spLocks/>
            </p:cNvSpPr>
            <p:nvPr/>
          </p:nvSpPr>
          <p:spPr bwMode="auto">
            <a:xfrm>
              <a:off x="240" y="20"/>
              <a:ext cx="14" cy="17"/>
            </a:xfrm>
            <a:custGeom>
              <a:avLst/>
              <a:gdLst>
                <a:gd name="T0" fmla="*/ 14 w 14"/>
                <a:gd name="T1" fmla="*/ 17 h 17"/>
                <a:gd name="T2" fmla="*/ 8 w 14"/>
                <a:gd name="T3" fmla="*/ 8 h 17"/>
                <a:gd name="T4" fmla="*/ 0 w 14"/>
                <a:gd name="T5" fmla="*/ 0 h 17"/>
                <a:gd name="T6" fmla="*/ 0 60000 65536"/>
                <a:gd name="T7" fmla="*/ 0 60000 65536"/>
                <a:gd name="T8" fmla="*/ 0 60000 65536"/>
              </a:gdLst>
              <a:ahLst/>
              <a:cxnLst>
                <a:cxn ang="T6">
                  <a:pos x="T0" y="T1"/>
                </a:cxn>
                <a:cxn ang="T7">
                  <a:pos x="T2" y="T3"/>
                </a:cxn>
                <a:cxn ang="T8">
                  <a:pos x="T4" y="T5"/>
                </a:cxn>
              </a:cxnLst>
              <a:rect l="0" t="0" r="r" b="b"/>
              <a:pathLst>
                <a:path w="14" h="17">
                  <a:moveTo>
                    <a:pt x="14" y="17"/>
                  </a:moveTo>
                  <a:lnTo>
                    <a:pt x="8" y="8"/>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44" name="Line 1895"/>
            <p:cNvSpPr>
              <a:spLocks noChangeShapeType="1"/>
            </p:cNvSpPr>
            <p:nvPr/>
          </p:nvSpPr>
          <p:spPr bwMode="auto">
            <a:xfrm>
              <a:off x="232" y="10"/>
              <a:ext cx="1"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45" name="Line 1896"/>
            <p:cNvSpPr>
              <a:spLocks noChangeShapeType="1"/>
            </p:cNvSpPr>
            <p:nvPr/>
          </p:nvSpPr>
          <p:spPr bwMode="auto">
            <a:xfrm flipH="1" flipV="1">
              <a:off x="182" y="6"/>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46" name="Line 1897"/>
            <p:cNvSpPr>
              <a:spLocks noChangeShapeType="1"/>
            </p:cNvSpPr>
            <p:nvPr/>
          </p:nvSpPr>
          <p:spPr bwMode="auto">
            <a:xfrm flipH="1">
              <a:off x="148" y="6"/>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47" name="Freeform 1898"/>
            <p:cNvSpPr>
              <a:spLocks/>
            </p:cNvSpPr>
            <p:nvPr/>
          </p:nvSpPr>
          <p:spPr bwMode="auto">
            <a:xfrm>
              <a:off x="222" y="4"/>
              <a:ext cx="11" cy="3"/>
            </a:xfrm>
            <a:custGeom>
              <a:avLst/>
              <a:gdLst>
                <a:gd name="T0" fmla="*/ 11 w 11"/>
                <a:gd name="T1" fmla="*/ 3 h 3"/>
                <a:gd name="T2" fmla="*/ 6 w 11"/>
                <a:gd name="T3" fmla="*/ 1 h 3"/>
                <a:gd name="T4" fmla="*/ 0 w 11"/>
                <a:gd name="T5" fmla="*/ 0 h 3"/>
                <a:gd name="T6" fmla="*/ 0 60000 65536"/>
                <a:gd name="T7" fmla="*/ 0 60000 65536"/>
                <a:gd name="T8" fmla="*/ 0 60000 65536"/>
              </a:gdLst>
              <a:ahLst/>
              <a:cxnLst>
                <a:cxn ang="T6">
                  <a:pos x="T0" y="T1"/>
                </a:cxn>
                <a:cxn ang="T7">
                  <a:pos x="T2" y="T3"/>
                </a:cxn>
                <a:cxn ang="T8">
                  <a:pos x="T4" y="T5"/>
                </a:cxn>
              </a:cxnLst>
              <a:rect l="0" t="0" r="r" b="b"/>
              <a:pathLst>
                <a:path w="11" h="3">
                  <a:moveTo>
                    <a:pt x="11" y="3"/>
                  </a:moveTo>
                  <a:lnTo>
                    <a:pt x="6"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48" name="Freeform 1899"/>
            <p:cNvSpPr>
              <a:spLocks/>
            </p:cNvSpPr>
            <p:nvPr/>
          </p:nvSpPr>
          <p:spPr bwMode="auto">
            <a:xfrm>
              <a:off x="224" y="6"/>
              <a:ext cx="9" cy="3"/>
            </a:xfrm>
            <a:custGeom>
              <a:avLst/>
              <a:gdLst>
                <a:gd name="T0" fmla="*/ 9 w 9"/>
                <a:gd name="T1" fmla="*/ 3 h 3"/>
                <a:gd name="T2" fmla="*/ 5 w 9"/>
                <a:gd name="T3" fmla="*/ 1 h 3"/>
                <a:gd name="T4" fmla="*/ 0 w 9"/>
                <a:gd name="T5" fmla="*/ 0 h 3"/>
                <a:gd name="T6" fmla="*/ 0 60000 65536"/>
                <a:gd name="T7" fmla="*/ 0 60000 65536"/>
                <a:gd name="T8" fmla="*/ 0 60000 65536"/>
              </a:gdLst>
              <a:ahLst/>
              <a:cxnLst>
                <a:cxn ang="T6">
                  <a:pos x="T0" y="T1"/>
                </a:cxn>
                <a:cxn ang="T7">
                  <a:pos x="T2" y="T3"/>
                </a:cxn>
                <a:cxn ang="T8">
                  <a:pos x="T4" y="T5"/>
                </a:cxn>
              </a:cxnLst>
              <a:rect l="0" t="0" r="r" b="b"/>
              <a:pathLst>
                <a:path w="9" h="3">
                  <a:moveTo>
                    <a:pt x="9" y="3"/>
                  </a:moveTo>
                  <a:lnTo>
                    <a:pt x="5"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49" name="Freeform 1900"/>
            <p:cNvSpPr>
              <a:spLocks/>
            </p:cNvSpPr>
            <p:nvPr/>
          </p:nvSpPr>
          <p:spPr bwMode="auto">
            <a:xfrm>
              <a:off x="225" y="8"/>
              <a:ext cx="8" cy="2"/>
            </a:xfrm>
            <a:custGeom>
              <a:avLst/>
              <a:gdLst>
                <a:gd name="T0" fmla="*/ 8 w 8"/>
                <a:gd name="T1" fmla="*/ 2 h 2"/>
                <a:gd name="T2" fmla="*/ 4 w 8"/>
                <a:gd name="T3" fmla="*/ 0 h 2"/>
                <a:gd name="T4" fmla="*/ 0 w 8"/>
                <a:gd name="T5" fmla="*/ 0 h 2"/>
                <a:gd name="T6" fmla="*/ 0 60000 65536"/>
                <a:gd name="T7" fmla="*/ 0 60000 65536"/>
                <a:gd name="T8" fmla="*/ 0 60000 65536"/>
              </a:gdLst>
              <a:ahLst/>
              <a:cxnLst>
                <a:cxn ang="T6">
                  <a:pos x="T0" y="T1"/>
                </a:cxn>
                <a:cxn ang="T7">
                  <a:pos x="T2" y="T3"/>
                </a:cxn>
                <a:cxn ang="T8">
                  <a:pos x="T4" y="T5"/>
                </a:cxn>
              </a:cxnLst>
              <a:rect l="0" t="0" r="r" b="b"/>
              <a:pathLst>
                <a:path w="8" h="2">
                  <a:moveTo>
                    <a:pt x="8"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50" name="Line 1901"/>
            <p:cNvSpPr>
              <a:spLocks noChangeShapeType="1"/>
            </p:cNvSpPr>
            <p:nvPr/>
          </p:nvSpPr>
          <p:spPr bwMode="auto">
            <a:xfrm>
              <a:off x="183" y="37"/>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51" name="Freeform 1902"/>
            <p:cNvSpPr>
              <a:spLocks/>
            </p:cNvSpPr>
            <p:nvPr/>
          </p:nvSpPr>
          <p:spPr bwMode="auto">
            <a:xfrm>
              <a:off x="184" y="24"/>
              <a:ext cx="6" cy="3"/>
            </a:xfrm>
            <a:custGeom>
              <a:avLst/>
              <a:gdLst>
                <a:gd name="T0" fmla="*/ 6 w 6"/>
                <a:gd name="T1" fmla="*/ 1 h 3"/>
                <a:gd name="T2" fmla="*/ 4 w 6"/>
                <a:gd name="T3" fmla="*/ 0 h 3"/>
                <a:gd name="T4" fmla="*/ 1 w 6"/>
                <a:gd name="T5" fmla="*/ 1 h 3"/>
                <a:gd name="T6" fmla="*/ 0 w 6"/>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
                  <a:moveTo>
                    <a:pt x="6" y="1"/>
                  </a:moveTo>
                  <a:lnTo>
                    <a:pt x="4" y="0"/>
                  </a:lnTo>
                  <a:lnTo>
                    <a:pt x="1"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52" name="Line 1903"/>
            <p:cNvSpPr>
              <a:spLocks noChangeShapeType="1"/>
            </p:cNvSpPr>
            <p:nvPr/>
          </p:nvSpPr>
          <p:spPr bwMode="auto">
            <a:xfrm>
              <a:off x="184" y="27"/>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53" name="Freeform 1904"/>
            <p:cNvSpPr>
              <a:spLocks/>
            </p:cNvSpPr>
            <p:nvPr/>
          </p:nvSpPr>
          <p:spPr bwMode="auto">
            <a:xfrm>
              <a:off x="184" y="33"/>
              <a:ext cx="2" cy="3"/>
            </a:xfrm>
            <a:custGeom>
              <a:avLst/>
              <a:gdLst>
                <a:gd name="T0" fmla="*/ 0 w 2"/>
                <a:gd name="T1" fmla="*/ 0 h 3"/>
                <a:gd name="T2" fmla="*/ 1 w 2"/>
                <a:gd name="T3" fmla="*/ 2 h 3"/>
                <a:gd name="T4" fmla="*/ 2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0" y="0"/>
                  </a:moveTo>
                  <a:lnTo>
                    <a:pt x="1" y="2"/>
                  </a:lnTo>
                  <a:lnTo>
                    <a:pt x="2"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54" name="Line 1905"/>
            <p:cNvSpPr>
              <a:spLocks noChangeShapeType="1"/>
            </p:cNvSpPr>
            <p:nvPr/>
          </p:nvSpPr>
          <p:spPr bwMode="auto">
            <a:xfrm flipH="1" flipV="1">
              <a:off x="190" y="25"/>
              <a:ext cx="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55" name="Line 1906"/>
            <p:cNvSpPr>
              <a:spLocks noChangeShapeType="1"/>
            </p:cNvSpPr>
            <p:nvPr/>
          </p:nvSpPr>
          <p:spPr bwMode="auto">
            <a:xfrm flipV="1">
              <a:off x="192" y="27"/>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56" name="Line 1907"/>
            <p:cNvSpPr>
              <a:spLocks noChangeShapeType="1"/>
            </p:cNvSpPr>
            <p:nvPr/>
          </p:nvSpPr>
          <p:spPr bwMode="auto">
            <a:xfrm flipV="1">
              <a:off x="190" y="28"/>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57" name="Freeform 1908"/>
            <p:cNvSpPr>
              <a:spLocks/>
            </p:cNvSpPr>
            <p:nvPr/>
          </p:nvSpPr>
          <p:spPr bwMode="auto">
            <a:xfrm>
              <a:off x="190" y="25"/>
              <a:ext cx="1" cy="3"/>
            </a:xfrm>
            <a:custGeom>
              <a:avLst/>
              <a:gdLst>
                <a:gd name="T0" fmla="*/ 0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58" name="Freeform 1909"/>
            <p:cNvSpPr>
              <a:spLocks/>
            </p:cNvSpPr>
            <p:nvPr/>
          </p:nvSpPr>
          <p:spPr bwMode="auto">
            <a:xfrm>
              <a:off x="178" y="39"/>
              <a:ext cx="1" cy="13"/>
            </a:xfrm>
            <a:custGeom>
              <a:avLst/>
              <a:gdLst>
                <a:gd name="T0" fmla="*/ 0 w 1"/>
                <a:gd name="T1" fmla="*/ 13 h 13"/>
                <a:gd name="T2" fmla="*/ 1 w 1"/>
                <a:gd name="T3" fmla="*/ 7 h 13"/>
                <a:gd name="T4" fmla="*/ 1 w 1"/>
                <a:gd name="T5" fmla="*/ 0 h 13"/>
                <a:gd name="T6" fmla="*/ 0 60000 65536"/>
                <a:gd name="T7" fmla="*/ 0 60000 65536"/>
                <a:gd name="T8" fmla="*/ 0 60000 65536"/>
              </a:gdLst>
              <a:ahLst/>
              <a:cxnLst>
                <a:cxn ang="T6">
                  <a:pos x="T0" y="T1"/>
                </a:cxn>
                <a:cxn ang="T7">
                  <a:pos x="T2" y="T3"/>
                </a:cxn>
                <a:cxn ang="T8">
                  <a:pos x="T4" y="T5"/>
                </a:cxn>
              </a:cxnLst>
              <a:rect l="0" t="0" r="r" b="b"/>
              <a:pathLst>
                <a:path w="1" h="13">
                  <a:moveTo>
                    <a:pt x="0" y="13"/>
                  </a:moveTo>
                  <a:lnTo>
                    <a:pt x="1" y="7"/>
                  </a:lnTo>
                  <a:lnTo>
                    <a:pt x="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59" name="Freeform 1910"/>
            <p:cNvSpPr>
              <a:spLocks/>
            </p:cNvSpPr>
            <p:nvPr/>
          </p:nvSpPr>
          <p:spPr bwMode="auto">
            <a:xfrm>
              <a:off x="178" y="52"/>
              <a:ext cx="2" cy="30"/>
            </a:xfrm>
            <a:custGeom>
              <a:avLst/>
              <a:gdLst>
                <a:gd name="T0" fmla="*/ 0 w 2"/>
                <a:gd name="T1" fmla="*/ 0 h 30"/>
                <a:gd name="T2" fmla="*/ 0 w 2"/>
                <a:gd name="T3" fmla="*/ 15 h 30"/>
                <a:gd name="T4" fmla="*/ 2 w 2"/>
                <a:gd name="T5" fmla="*/ 30 h 30"/>
                <a:gd name="T6" fmla="*/ 0 60000 65536"/>
                <a:gd name="T7" fmla="*/ 0 60000 65536"/>
                <a:gd name="T8" fmla="*/ 0 60000 65536"/>
              </a:gdLst>
              <a:ahLst/>
              <a:cxnLst>
                <a:cxn ang="T6">
                  <a:pos x="T0" y="T1"/>
                </a:cxn>
                <a:cxn ang="T7">
                  <a:pos x="T2" y="T3"/>
                </a:cxn>
                <a:cxn ang="T8">
                  <a:pos x="T4" y="T5"/>
                </a:cxn>
              </a:cxnLst>
              <a:rect l="0" t="0" r="r" b="b"/>
              <a:pathLst>
                <a:path w="2" h="30">
                  <a:moveTo>
                    <a:pt x="0" y="0"/>
                  </a:moveTo>
                  <a:lnTo>
                    <a:pt x="0" y="15"/>
                  </a:lnTo>
                  <a:lnTo>
                    <a:pt x="2" y="3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60" name="Line 1911"/>
            <p:cNvSpPr>
              <a:spLocks noChangeShapeType="1"/>
            </p:cNvSpPr>
            <p:nvPr/>
          </p:nvSpPr>
          <p:spPr bwMode="auto">
            <a:xfrm flipH="1">
              <a:off x="176" y="6"/>
              <a:ext cx="3"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61" name="Line 1912"/>
            <p:cNvSpPr>
              <a:spLocks noChangeShapeType="1"/>
            </p:cNvSpPr>
            <p:nvPr/>
          </p:nvSpPr>
          <p:spPr bwMode="auto">
            <a:xfrm>
              <a:off x="182" y="6"/>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62" name="Line 1913"/>
            <p:cNvSpPr>
              <a:spLocks noChangeShapeType="1"/>
            </p:cNvSpPr>
            <p:nvPr/>
          </p:nvSpPr>
          <p:spPr bwMode="auto">
            <a:xfrm flipV="1">
              <a:off x="179" y="5"/>
              <a:ext cx="2" cy="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63" name="Freeform 1914"/>
            <p:cNvSpPr>
              <a:spLocks/>
            </p:cNvSpPr>
            <p:nvPr/>
          </p:nvSpPr>
          <p:spPr bwMode="auto">
            <a:xfrm>
              <a:off x="275" y="57"/>
              <a:ext cx="11" cy="8"/>
            </a:xfrm>
            <a:custGeom>
              <a:avLst/>
              <a:gdLst>
                <a:gd name="T0" fmla="*/ 11 w 11"/>
                <a:gd name="T1" fmla="*/ 8 h 8"/>
                <a:gd name="T2" fmla="*/ 8 w 11"/>
                <a:gd name="T3" fmla="*/ 4 h 8"/>
                <a:gd name="T4" fmla="*/ 4 w 11"/>
                <a:gd name="T5" fmla="*/ 2 h 8"/>
                <a:gd name="T6" fmla="*/ 0 w 11"/>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8">
                  <a:moveTo>
                    <a:pt x="11" y="8"/>
                  </a:moveTo>
                  <a:lnTo>
                    <a:pt x="8" y="4"/>
                  </a:lnTo>
                  <a:lnTo>
                    <a:pt x="4" y="2"/>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64" name="Freeform 1915"/>
            <p:cNvSpPr>
              <a:spLocks/>
            </p:cNvSpPr>
            <p:nvPr/>
          </p:nvSpPr>
          <p:spPr bwMode="auto">
            <a:xfrm>
              <a:off x="249" y="57"/>
              <a:ext cx="26" cy="2"/>
            </a:xfrm>
            <a:custGeom>
              <a:avLst/>
              <a:gdLst>
                <a:gd name="T0" fmla="*/ 26 w 26"/>
                <a:gd name="T1" fmla="*/ 0 h 2"/>
                <a:gd name="T2" fmla="*/ 17 w 26"/>
                <a:gd name="T3" fmla="*/ 0 h 2"/>
                <a:gd name="T4" fmla="*/ 9 w 26"/>
                <a:gd name="T5" fmla="*/ 0 h 2"/>
                <a:gd name="T6" fmla="*/ 0 w 26"/>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
                  <a:moveTo>
                    <a:pt x="26" y="0"/>
                  </a:moveTo>
                  <a:lnTo>
                    <a:pt x="17" y="0"/>
                  </a:lnTo>
                  <a:lnTo>
                    <a:pt x="9"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65" name="Freeform 1916"/>
            <p:cNvSpPr>
              <a:spLocks/>
            </p:cNvSpPr>
            <p:nvPr/>
          </p:nvSpPr>
          <p:spPr bwMode="auto">
            <a:xfrm>
              <a:off x="232" y="60"/>
              <a:ext cx="10" cy="22"/>
            </a:xfrm>
            <a:custGeom>
              <a:avLst/>
              <a:gdLst>
                <a:gd name="T0" fmla="*/ 10 w 10"/>
                <a:gd name="T1" fmla="*/ 0 h 22"/>
                <a:gd name="T2" fmla="*/ 5 w 10"/>
                <a:gd name="T3" fmla="*/ 6 h 22"/>
                <a:gd name="T4" fmla="*/ 2 w 10"/>
                <a:gd name="T5" fmla="*/ 14 h 22"/>
                <a:gd name="T6" fmla="*/ 0 w 10"/>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2">
                  <a:moveTo>
                    <a:pt x="10" y="0"/>
                  </a:moveTo>
                  <a:lnTo>
                    <a:pt x="5" y="6"/>
                  </a:lnTo>
                  <a:lnTo>
                    <a:pt x="2" y="14"/>
                  </a:lnTo>
                  <a:lnTo>
                    <a:pt x="0"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66" name="Line 1917"/>
            <p:cNvSpPr>
              <a:spLocks noChangeShapeType="1"/>
            </p:cNvSpPr>
            <p:nvPr/>
          </p:nvSpPr>
          <p:spPr bwMode="auto">
            <a:xfrm flipV="1">
              <a:off x="242" y="56"/>
              <a:ext cx="4"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67" name="Line 1918"/>
            <p:cNvSpPr>
              <a:spLocks noChangeShapeType="1"/>
            </p:cNvSpPr>
            <p:nvPr/>
          </p:nvSpPr>
          <p:spPr bwMode="auto">
            <a:xfrm flipV="1">
              <a:off x="256" y="38"/>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68" name="Line 1919"/>
            <p:cNvSpPr>
              <a:spLocks noChangeShapeType="1"/>
            </p:cNvSpPr>
            <p:nvPr/>
          </p:nvSpPr>
          <p:spPr bwMode="auto">
            <a:xfrm flipH="1">
              <a:off x="246" y="53"/>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69" name="Line 1920"/>
            <p:cNvSpPr>
              <a:spLocks noChangeShapeType="1"/>
            </p:cNvSpPr>
            <p:nvPr/>
          </p:nvSpPr>
          <p:spPr bwMode="auto">
            <a:xfrm flipH="1" flipV="1">
              <a:off x="334" y="41"/>
              <a:ext cx="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70" name="Line 1921"/>
            <p:cNvSpPr>
              <a:spLocks noChangeShapeType="1"/>
            </p:cNvSpPr>
            <p:nvPr/>
          </p:nvSpPr>
          <p:spPr bwMode="auto">
            <a:xfrm>
              <a:off x="289" y="35"/>
              <a:ext cx="4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71" name="Freeform 1922"/>
            <p:cNvSpPr>
              <a:spLocks/>
            </p:cNvSpPr>
            <p:nvPr/>
          </p:nvSpPr>
          <p:spPr bwMode="auto">
            <a:xfrm>
              <a:off x="327" y="50"/>
              <a:ext cx="3" cy="2"/>
            </a:xfrm>
            <a:custGeom>
              <a:avLst/>
              <a:gdLst>
                <a:gd name="T0" fmla="*/ 3 w 3"/>
                <a:gd name="T1" fmla="*/ 0 h 2"/>
                <a:gd name="T2" fmla="*/ 1 w 3"/>
                <a:gd name="T3" fmla="*/ 0 h 2"/>
                <a:gd name="T4" fmla="*/ 0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3" y="0"/>
                  </a:moveTo>
                  <a:lnTo>
                    <a:pt x="1"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72" name="Line 1923"/>
            <p:cNvSpPr>
              <a:spLocks noChangeShapeType="1"/>
            </p:cNvSpPr>
            <p:nvPr/>
          </p:nvSpPr>
          <p:spPr bwMode="auto">
            <a:xfrm flipH="1">
              <a:off x="326" y="52"/>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73" name="Line 1924"/>
            <p:cNvSpPr>
              <a:spLocks noChangeShapeType="1"/>
            </p:cNvSpPr>
            <p:nvPr/>
          </p:nvSpPr>
          <p:spPr bwMode="auto">
            <a:xfrm>
              <a:off x="328" y="6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74" name="Line 1925"/>
            <p:cNvSpPr>
              <a:spLocks noChangeShapeType="1"/>
            </p:cNvSpPr>
            <p:nvPr/>
          </p:nvSpPr>
          <p:spPr bwMode="auto">
            <a:xfrm>
              <a:off x="328" y="54"/>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75" name="Line 1926"/>
            <p:cNvSpPr>
              <a:spLocks noChangeShapeType="1"/>
            </p:cNvSpPr>
            <p:nvPr/>
          </p:nvSpPr>
          <p:spPr bwMode="auto">
            <a:xfrm>
              <a:off x="327" y="5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76" name="Line 1927"/>
            <p:cNvSpPr>
              <a:spLocks noChangeShapeType="1"/>
            </p:cNvSpPr>
            <p:nvPr/>
          </p:nvSpPr>
          <p:spPr bwMode="auto">
            <a:xfrm>
              <a:off x="327" y="57"/>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77" name="Line 1928"/>
            <p:cNvSpPr>
              <a:spLocks noChangeShapeType="1"/>
            </p:cNvSpPr>
            <p:nvPr/>
          </p:nvSpPr>
          <p:spPr bwMode="auto">
            <a:xfrm>
              <a:off x="327" y="5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78" name="Line 1929"/>
            <p:cNvSpPr>
              <a:spLocks noChangeShapeType="1"/>
            </p:cNvSpPr>
            <p:nvPr/>
          </p:nvSpPr>
          <p:spPr bwMode="auto">
            <a:xfrm>
              <a:off x="327" y="60"/>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79" name="Freeform 1930"/>
            <p:cNvSpPr>
              <a:spLocks/>
            </p:cNvSpPr>
            <p:nvPr/>
          </p:nvSpPr>
          <p:spPr bwMode="auto">
            <a:xfrm>
              <a:off x="327" y="53"/>
              <a:ext cx="1" cy="7"/>
            </a:xfrm>
            <a:custGeom>
              <a:avLst/>
              <a:gdLst>
                <a:gd name="T0" fmla="*/ 1 w 1"/>
                <a:gd name="T1" fmla="*/ 0 h 7"/>
                <a:gd name="T2" fmla="*/ 0 w 1"/>
                <a:gd name="T3" fmla="*/ 3 h 7"/>
                <a:gd name="T4" fmla="*/ 0 w 1"/>
                <a:gd name="T5" fmla="*/ 7 h 7"/>
                <a:gd name="T6" fmla="*/ 0 60000 65536"/>
                <a:gd name="T7" fmla="*/ 0 60000 65536"/>
                <a:gd name="T8" fmla="*/ 0 60000 65536"/>
              </a:gdLst>
              <a:ahLst/>
              <a:cxnLst>
                <a:cxn ang="T6">
                  <a:pos x="T0" y="T1"/>
                </a:cxn>
                <a:cxn ang="T7">
                  <a:pos x="T2" y="T3"/>
                </a:cxn>
                <a:cxn ang="T8">
                  <a:pos x="T4" y="T5"/>
                </a:cxn>
              </a:cxnLst>
              <a:rect l="0" t="0" r="r" b="b"/>
              <a:pathLst>
                <a:path w="1" h="7">
                  <a:moveTo>
                    <a:pt x="1" y="0"/>
                  </a:moveTo>
                  <a:lnTo>
                    <a:pt x="0" y="3"/>
                  </a:lnTo>
                  <a:lnTo>
                    <a:pt x="0" y="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80" name="Freeform 1931"/>
            <p:cNvSpPr>
              <a:spLocks/>
            </p:cNvSpPr>
            <p:nvPr/>
          </p:nvSpPr>
          <p:spPr bwMode="auto">
            <a:xfrm>
              <a:off x="328" y="51"/>
              <a:ext cx="3" cy="2"/>
            </a:xfrm>
            <a:custGeom>
              <a:avLst/>
              <a:gdLst>
                <a:gd name="T0" fmla="*/ 3 w 3"/>
                <a:gd name="T1" fmla="*/ 0 h 2"/>
                <a:gd name="T2" fmla="*/ 1 w 3"/>
                <a:gd name="T3" fmla="*/ 0 h 2"/>
                <a:gd name="T4" fmla="*/ 0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3" y="0"/>
                  </a:moveTo>
                  <a:lnTo>
                    <a:pt x="1"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81" name="Line 1932"/>
            <p:cNvSpPr>
              <a:spLocks noChangeShapeType="1"/>
            </p:cNvSpPr>
            <p:nvPr/>
          </p:nvSpPr>
          <p:spPr bwMode="auto">
            <a:xfrm>
              <a:off x="339" y="5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82" name="Line 1933"/>
            <p:cNvSpPr>
              <a:spLocks noChangeShapeType="1"/>
            </p:cNvSpPr>
            <p:nvPr/>
          </p:nvSpPr>
          <p:spPr bwMode="auto">
            <a:xfrm>
              <a:off x="339" y="5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83" name="Line 1934"/>
            <p:cNvSpPr>
              <a:spLocks noChangeShapeType="1"/>
            </p:cNvSpPr>
            <p:nvPr/>
          </p:nvSpPr>
          <p:spPr bwMode="auto">
            <a:xfrm>
              <a:off x="338" y="6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84" name="Line 1935"/>
            <p:cNvSpPr>
              <a:spLocks noChangeShapeType="1"/>
            </p:cNvSpPr>
            <p:nvPr/>
          </p:nvSpPr>
          <p:spPr bwMode="auto">
            <a:xfrm>
              <a:off x="337" y="6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85" name="Line 1936"/>
            <p:cNvSpPr>
              <a:spLocks noChangeShapeType="1"/>
            </p:cNvSpPr>
            <p:nvPr/>
          </p:nvSpPr>
          <p:spPr bwMode="auto">
            <a:xfrm>
              <a:off x="338" y="5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86" name="Line 1937"/>
            <p:cNvSpPr>
              <a:spLocks noChangeShapeType="1"/>
            </p:cNvSpPr>
            <p:nvPr/>
          </p:nvSpPr>
          <p:spPr bwMode="auto">
            <a:xfrm>
              <a:off x="338" y="55"/>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87" name="Line 1938"/>
            <p:cNvSpPr>
              <a:spLocks noChangeShapeType="1"/>
            </p:cNvSpPr>
            <p:nvPr/>
          </p:nvSpPr>
          <p:spPr bwMode="auto">
            <a:xfrm flipV="1">
              <a:off x="339" y="5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88" name="Line 1939"/>
            <p:cNvSpPr>
              <a:spLocks noChangeShapeType="1"/>
            </p:cNvSpPr>
            <p:nvPr/>
          </p:nvSpPr>
          <p:spPr bwMode="auto">
            <a:xfrm>
              <a:off x="328" y="6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89" name="Line 1940"/>
            <p:cNvSpPr>
              <a:spLocks noChangeShapeType="1"/>
            </p:cNvSpPr>
            <p:nvPr/>
          </p:nvSpPr>
          <p:spPr bwMode="auto">
            <a:xfrm>
              <a:off x="326" y="6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90" name="Line 1941"/>
            <p:cNvSpPr>
              <a:spLocks noChangeShapeType="1"/>
            </p:cNvSpPr>
            <p:nvPr/>
          </p:nvSpPr>
          <p:spPr bwMode="auto">
            <a:xfrm>
              <a:off x="328" y="5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91" name="Line 1942"/>
            <p:cNvSpPr>
              <a:spLocks noChangeShapeType="1"/>
            </p:cNvSpPr>
            <p:nvPr/>
          </p:nvSpPr>
          <p:spPr bwMode="auto">
            <a:xfrm>
              <a:off x="339" y="4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92" name="Freeform 1943"/>
            <p:cNvSpPr>
              <a:spLocks/>
            </p:cNvSpPr>
            <p:nvPr/>
          </p:nvSpPr>
          <p:spPr bwMode="auto">
            <a:xfrm>
              <a:off x="336" y="38"/>
              <a:ext cx="3" cy="11"/>
            </a:xfrm>
            <a:custGeom>
              <a:avLst/>
              <a:gdLst>
                <a:gd name="T0" fmla="*/ 3 w 3"/>
                <a:gd name="T1" fmla="*/ 11 h 11"/>
                <a:gd name="T2" fmla="*/ 3 w 3"/>
                <a:gd name="T3" fmla="*/ 5 h 11"/>
                <a:gd name="T4" fmla="*/ 0 w 3"/>
                <a:gd name="T5" fmla="*/ 0 h 11"/>
                <a:gd name="T6" fmla="*/ 0 60000 65536"/>
                <a:gd name="T7" fmla="*/ 0 60000 65536"/>
                <a:gd name="T8" fmla="*/ 0 60000 65536"/>
              </a:gdLst>
              <a:ahLst/>
              <a:cxnLst>
                <a:cxn ang="T6">
                  <a:pos x="T0" y="T1"/>
                </a:cxn>
                <a:cxn ang="T7">
                  <a:pos x="T2" y="T3"/>
                </a:cxn>
                <a:cxn ang="T8">
                  <a:pos x="T4" y="T5"/>
                </a:cxn>
              </a:cxnLst>
              <a:rect l="0" t="0" r="r" b="b"/>
              <a:pathLst>
                <a:path w="3" h="11">
                  <a:moveTo>
                    <a:pt x="3" y="11"/>
                  </a:moveTo>
                  <a:lnTo>
                    <a:pt x="3" y="5"/>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93" name="Freeform 1944"/>
            <p:cNvSpPr>
              <a:spLocks/>
            </p:cNvSpPr>
            <p:nvPr/>
          </p:nvSpPr>
          <p:spPr bwMode="auto">
            <a:xfrm>
              <a:off x="330" y="39"/>
              <a:ext cx="4" cy="2"/>
            </a:xfrm>
            <a:custGeom>
              <a:avLst/>
              <a:gdLst>
                <a:gd name="T0" fmla="*/ 4 w 4"/>
                <a:gd name="T1" fmla="*/ 2 h 2"/>
                <a:gd name="T2" fmla="*/ 2 w 4"/>
                <a:gd name="T3" fmla="*/ 0 h 2"/>
                <a:gd name="T4" fmla="*/ 0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4" y="2"/>
                  </a:moveTo>
                  <a:lnTo>
                    <a:pt x="2"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94" name="Freeform 1945"/>
            <p:cNvSpPr>
              <a:spLocks/>
            </p:cNvSpPr>
            <p:nvPr/>
          </p:nvSpPr>
          <p:spPr bwMode="auto">
            <a:xfrm>
              <a:off x="334" y="37"/>
              <a:ext cx="4" cy="3"/>
            </a:xfrm>
            <a:custGeom>
              <a:avLst/>
              <a:gdLst>
                <a:gd name="T0" fmla="*/ 4 w 4"/>
                <a:gd name="T1" fmla="*/ 3 h 3"/>
                <a:gd name="T2" fmla="*/ 2 w 4"/>
                <a:gd name="T3" fmla="*/ 1 h 3"/>
                <a:gd name="T4" fmla="*/ 0 w 4"/>
                <a:gd name="T5" fmla="*/ 0 h 3"/>
                <a:gd name="T6" fmla="*/ 0 60000 65536"/>
                <a:gd name="T7" fmla="*/ 0 60000 65536"/>
                <a:gd name="T8" fmla="*/ 0 60000 65536"/>
              </a:gdLst>
              <a:ahLst/>
              <a:cxnLst>
                <a:cxn ang="T6">
                  <a:pos x="T0" y="T1"/>
                </a:cxn>
                <a:cxn ang="T7">
                  <a:pos x="T2" y="T3"/>
                </a:cxn>
                <a:cxn ang="T8">
                  <a:pos x="T4" y="T5"/>
                </a:cxn>
              </a:cxnLst>
              <a:rect l="0" t="0" r="r" b="b"/>
              <a:pathLst>
                <a:path w="4" h="3">
                  <a:moveTo>
                    <a:pt x="4" y="3"/>
                  </a:moveTo>
                  <a:lnTo>
                    <a:pt x="2"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95" name="Line 1946"/>
            <p:cNvSpPr>
              <a:spLocks noChangeShapeType="1"/>
            </p:cNvSpPr>
            <p:nvPr/>
          </p:nvSpPr>
          <p:spPr bwMode="auto">
            <a:xfrm>
              <a:off x="338" y="6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96" name="Freeform 1947"/>
            <p:cNvSpPr>
              <a:spLocks/>
            </p:cNvSpPr>
            <p:nvPr/>
          </p:nvSpPr>
          <p:spPr bwMode="auto">
            <a:xfrm>
              <a:off x="338" y="66"/>
              <a:ext cx="7" cy="2"/>
            </a:xfrm>
            <a:custGeom>
              <a:avLst/>
              <a:gdLst>
                <a:gd name="T0" fmla="*/ 7 w 7"/>
                <a:gd name="T1" fmla="*/ 2 h 2"/>
                <a:gd name="T2" fmla="*/ 4 w 7"/>
                <a:gd name="T3" fmla="*/ 0 h 2"/>
                <a:gd name="T4" fmla="*/ 0 w 7"/>
                <a:gd name="T5" fmla="*/ 0 h 2"/>
                <a:gd name="T6" fmla="*/ 0 60000 65536"/>
                <a:gd name="T7" fmla="*/ 0 60000 65536"/>
                <a:gd name="T8" fmla="*/ 0 60000 65536"/>
              </a:gdLst>
              <a:ahLst/>
              <a:cxnLst>
                <a:cxn ang="T6">
                  <a:pos x="T0" y="T1"/>
                </a:cxn>
                <a:cxn ang="T7">
                  <a:pos x="T2" y="T3"/>
                </a:cxn>
                <a:cxn ang="T8">
                  <a:pos x="T4" y="T5"/>
                </a:cxn>
              </a:cxnLst>
              <a:rect l="0" t="0" r="r" b="b"/>
              <a:pathLst>
                <a:path w="7" h="2">
                  <a:moveTo>
                    <a:pt x="7"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97" name="Freeform 1948"/>
            <p:cNvSpPr>
              <a:spLocks/>
            </p:cNvSpPr>
            <p:nvPr/>
          </p:nvSpPr>
          <p:spPr bwMode="auto">
            <a:xfrm>
              <a:off x="342" y="68"/>
              <a:ext cx="3" cy="8"/>
            </a:xfrm>
            <a:custGeom>
              <a:avLst/>
              <a:gdLst>
                <a:gd name="T0" fmla="*/ 0 w 3"/>
                <a:gd name="T1" fmla="*/ 8 h 8"/>
                <a:gd name="T2" fmla="*/ 2 w 3"/>
                <a:gd name="T3" fmla="*/ 4 h 8"/>
                <a:gd name="T4" fmla="*/ 3 w 3"/>
                <a:gd name="T5" fmla="*/ 0 h 8"/>
                <a:gd name="T6" fmla="*/ 0 60000 65536"/>
                <a:gd name="T7" fmla="*/ 0 60000 65536"/>
                <a:gd name="T8" fmla="*/ 0 60000 65536"/>
              </a:gdLst>
              <a:ahLst/>
              <a:cxnLst>
                <a:cxn ang="T6">
                  <a:pos x="T0" y="T1"/>
                </a:cxn>
                <a:cxn ang="T7">
                  <a:pos x="T2" y="T3"/>
                </a:cxn>
                <a:cxn ang="T8">
                  <a:pos x="T4" y="T5"/>
                </a:cxn>
              </a:cxnLst>
              <a:rect l="0" t="0" r="r" b="b"/>
              <a:pathLst>
                <a:path w="3" h="8">
                  <a:moveTo>
                    <a:pt x="0" y="8"/>
                  </a:moveTo>
                  <a:lnTo>
                    <a:pt x="2" y="4"/>
                  </a:lnTo>
                  <a:lnTo>
                    <a:pt x="3"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98" name="Freeform 1949"/>
            <p:cNvSpPr>
              <a:spLocks/>
            </p:cNvSpPr>
            <p:nvPr/>
          </p:nvSpPr>
          <p:spPr bwMode="auto">
            <a:xfrm>
              <a:off x="334" y="76"/>
              <a:ext cx="8" cy="5"/>
            </a:xfrm>
            <a:custGeom>
              <a:avLst/>
              <a:gdLst>
                <a:gd name="T0" fmla="*/ 8 w 8"/>
                <a:gd name="T1" fmla="*/ 0 h 5"/>
                <a:gd name="T2" fmla="*/ 5 w 8"/>
                <a:gd name="T3" fmla="*/ 1 h 5"/>
                <a:gd name="T4" fmla="*/ 2 w 8"/>
                <a:gd name="T5" fmla="*/ 3 h 5"/>
                <a:gd name="T6" fmla="*/ 0 w 8"/>
                <a:gd name="T7" fmla="*/ 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5">
                  <a:moveTo>
                    <a:pt x="8" y="0"/>
                  </a:moveTo>
                  <a:lnTo>
                    <a:pt x="5" y="1"/>
                  </a:lnTo>
                  <a:lnTo>
                    <a:pt x="2" y="3"/>
                  </a:lnTo>
                  <a:lnTo>
                    <a:pt x="0" y="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99" name="Freeform 1950"/>
            <p:cNvSpPr>
              <a:spLocks/>
            </p:cNvSpPr>
            <p:nvPr/>
          </p:nvSpPr>
          <p:spPr bwMode="auto">
            <a:xfrm>
              <a:off x="261" y="14"/>
              <a:ext cx="20" cy="17"/>
            </a:xfrm>
            <a:custGeom>
              <a:avLst/>
              <a:gdLst>
                <a:gd name="T0" fmla="*/ 0 w 20"/>
                <a:gd name="T1" fmla="*/ 0 h 17"/>
                <a:gd name="T2" fmla="*/ 10 w 20"/>
                <a:gd name="T3" fmla="*/ 9 h 17"/>
                <a:gd name="T4" fmla="*/ 20 w 20"/>
                <a:gd name="T5" fmla="*/ 17 h 17"/>
                <a:gd name="T6" fmla="*/ 0 60000 65536"/>
                <a:gd name="T7" fmla="*/ 0 60000 65536"/>
                <a:gd name="T8" fmla="*/ 0 60000 65536"/>
              </a:gdLst>
              <a:ahLst/>
              <a:cxnLst>
                <a:cxn ang="T6">
                  <a:pos x="T0" y="T1"/>
                </a:cxn>
                <a:cxn ang="T7">
                  <a:pos x="T2" y="T3"/>
                </a:cxn>
                <a:cxn ang="T8">
                  <a:pos x="T4" y="T5"/>
                </a:cxn>
              </a:cxnLst>
              <a:rect l="0" t="0" r="r" b="b"/>
              <a:pathLst>
                <a:path w="20" h="17">
                  <a:moveTo>
                    <a:pt x="0" y="0"/>
                  </a:moveTo>
                  <a:lnTo>
                    <a:pt x="10" y="9"/>
                  </a:lnTo>
                  <a:lnTo>
                    <a:pt x="20" y="1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00" name="Line 1951"/>
            <p:cNvSpPr>
              <a:spLocks noChangeShapeType="1"/>
            </p:cNvSpPr>
            <p:nvPr/>
          </p:nvSpPr>
          <p:spPr bwMode="auto">
            <a:xfrm>
              <a:off x="258" y="10"/>
              <a:ext cx="3"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01" name="Freeform 1952"/>
            <p:cNvSpPr>
              <a:spLocks/>
            </p:cNvSpPr>
            <p:nvPr/>
          </p:nvSpPr>
          <p:spPr bwMode="auto">
            <a:xfrm>
              <a:off x="281" y="31"/>
              <a:ext cx="8" cy="2"/>
            </a:xfrm>
            <a:custGeom>
              <a:avLst/>
              <a:gdLst>
                <a:gd name="T0" fmla="*/ 0 w 8"/>
                <a:gd name="T1" fmla="*/ 0 h 2"/>
                <a:gd name="T2" fmla="*/ 4 w 8"/>
                <a:gd name="T3" fmla="*/ 1 h 2"/>
                <a:gd name="T4" fmla="*/ 8 w 8"/>
                <a:gd name="T5" fmla="*/ 2 h 2"/>
                <a:gd name="T6" fmla="*/ 0 60000 65536"/>
                <a:gd name="T7" fmla="*/ 0 60000 65536"/>
                <a:gd name="T8" fmla="*/ 0 60000 65536"/>
              </a:gdLst>
              <a:ahLst/>
              <a:cxnLst>
                <a:cxn ang="T6">
                  <a:pos x="T0" y="T1"/>
                </a:cxn>
                <a:cxn ang="T7">
                  <a:pos x="T2" y="T3"/>
                </a:cxn>
                <a:cxn ang="T8">
                  <a:pos x="T4" y="T5"/>
                </a:cxn>
              </a:cxnLst>
              <a:rect l="0" t="0" r="r" b="b"/>
              <a:pathLst>
                <a:path w="8" h="2">
                  <a:moveTo>
                    <a:pt x="0" y="0"/>
                  </a:moveTo>
                  <a:lnTo>
                    <a:pt x="4" y="1"/>
                  </a:lnTo>
                  <a:lnTo>
                    <a:pt x="8"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02" name="Freeform 1953"/>
            <p:cNvSpPr>
              <a:spLocks/>
            </p:cNvSpPr>
            <p:nvPr/>
          </p:nvSpPr>
          <p:spPr bwMode="auto">
            <a:xfrm>
              <a:off x="256" y="8"/>
              <a:ext cx="1" cy="3"/>
            </a:xfrm>
            <a:custGeom>
              <a:avLst/>
              <a:gdLst>
                <a:gd name="T0" fmla="*/ 0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03" name="Freeform 1954"/>
            <p:cNvSpPr>
              <a:spLocks/>
            </p:cNvSpPr>
            <p:nvPr/>
          </p:nvSpPr>
          <p:spPr bwMode="auto">
            <a:xfrm>
              <a:off x="256" y="11"/>
              <a:ext cx="25" cy="21"/>
            </a:xfrm>
            <a:custGeom>
              <a:avLst/>
              <a:gdLst>
                <a:gd name="T0" fmla="*/ 0 w 25"/>
                <a:gd name="T1" fmla="*/ 0 h 21"/>
                <a:gd name="T2" fmla="*/ 12 w 25"/>
                <a:gd name="T3" fmla="*/ 11 h 21"/>
                <a:gd name="T4" fmla="*/ 25 w 25"/>
                <a:gd name="T5" fmla="*/ 21 h 21"/>
                <a:gd name="T6" fmla="*/ 0 60000 65536"/>
                <a:gd name="T7" fmla="*/ 0 60000 65536"/>
                <a:gd name="T8" fmla="*/ 0 60000 65536"/>
              </a:gdLst>
              <a:ahLst/>
              <a:cxnLst>
                <a:cxn ang="T6">
                  <a:pos x="T0" y="T1"/>
                </a:cxn>
                <a:cxn ang="T7">
                  <a:pos x="T2" y="T3"/>
                </a:cxn>
                <a:cxn ang="T8">
                  <a:pos x="T4" y="T5"/>
                </a:cxn>
              </a:cxnLst>
              <a:rect l="0" t="0" r="r" b="b"/>
              <a:pathLst>
                <a:path w="25" h="21">
                  <a:moveTo>
                    <a:pt x="0" y="0"/>
                  </a:moveTo>
                  <a:lnTo>
                    <a:pt x="12" y="11"/>
                  </a:lnTo>
                  <a:lnTo>
                    <a:pt x="25" y="2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04" name="Line 1955"/>
            <p:cNvSpPr>
              <a:spLocks noChangeShapeType="1"/>
            </p:cNvSpPr>
            <p:nvPr/>
          </p:nvSpPr>
          <p:spPr bwMode="auto">
            <a:xfrm>
              <a:off x="281" y="32"/>
              <a:ext cx="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05" name="Line 1956"/>
            <p:cNvSpPr>
              <a:spLocks noChangeShapeType="1"/>
            </p:cNvSpPr>
            <p:nvPr/>
          </p:nvSpPr>
          <p:spPr bwMode="auto">
            <a:xfrm flipH="1" flipV="1">
              <a:off x="299" y="3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06" name="Line 1957"/>
            <p:cNvSpPr>
              <a:spLocks noChangeShapeType="1"/>
            </p:cNvSpPr>
            <p:nvPr/>
          </p:nvSpPr>
          <p:spPr bwMode="auto">
            <a:xfrm>
              <a:off x="299" y="33"/>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07" name="Line 1958"/>
            <p:cNvSpPr>
              <a:spLocks noChangeShapeType="1"/>
            </p:cNvSpPr>
            <p:nvPr/>
          </p:nvSpPr>
          <p:spPr bwMode="auto">
            <a:xfrm flipH="1">
              <a:off x="289" y="32"/>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08" name="Line 1959"/>
            <p:cNvSpPr>
              <a:spLocks noChangeShapeType="1"/>
            </p:cNvSpPr>
            <p:nvPr/>
          </p:nvSpPr>
          <p:spPr bwMode="auto">
            <a:xfrm flipV="1">
              <a:off x="289" y="3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09" name="Freeform 1960"/>
            <p:cNvSpPr>
              <a:spLocks/>
            </p:cNvSpPr>
            <p:nvPr/>
          </p:nvSpPr>
          <p:spPr bwMode="auto">
            <a:xfrm>
              <a:off x="259" y="6"/>
              <a:ext cx="37" cy="26"/>
            </a:xfrm>
            <a:custGeom>
              <a:avLst/>
              <a:gdLst>
                <a:gd name="T0" fmla="*/ 37 w 37"/>
                <a:gd name="T1" fmla="*/ 26 h 26"/>
                <a:gd name="T2" fmla="*/ 19 w 37"/>
                <a:gd name="T3" fmla="*/ 13 h 26"/>
                <a:gd name="T4" fmla="*/ 0 w 37"/>
                <a:gd name="T5" fmla="*/ 0 h 26"/>
                <a:gd name="T6" fmla="*/ 0 60000 65536"/>
                <a:gd name="T7" fmla="*/ 0 60000 65536"/>
                <a:gd name="T8" fmla="*/ 0 60000 65536"/>
              </a:gdLst>
              <a:ahLst/>
              <a:cxnLst>
                <a:cxn ang="T6">
                  <a:pos x="T0" y="T1"/>
                </a:cxn>
                <a:cxn ang="T7">
                  <a:pos x="T2" y="T3"/>
                </a:cxn>
                <a:cxn ang="T8">
                  <a:pos x="T4" y="T5"/>
                </a:cxn>
              </a:cxnLst>
              <a:rect l="0" t="0" r="r" b="b"/>
              <a:pathLst>
                <a:path w="37" h="26">
                  <a:moveTo>
                    <a:pt x="37" y="26"/>
                  </a:moveTo>
                  <a:lnTo>
                    <a:pt x="19" y="13"/>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10" name="Freeform 1961"/>
            <p:cNvSpPr>
              <a:spLocks/>
            </p:cNvSpPr>
            <p:nvPr/>
          </p:nvSpPr>
          <p:spPr bwMode="auto">
            <a:xfrm>
              <a:off x="257" y="7"/>
              <a:ext cx="1" cy="3"/>
            </a:xfrm>
            <a:custGeom>
              <a:avLst/>
              <a:gdLst>
                <a:gd name="T0" fmla="*/ 1 w 1"/>
                <a:gd name="T1" fmla="*/ 0 h 3"/>
                <a:gd name="T2" fmla="*/ 0 w 1"/>
                <a:gd name="T3" fmla="*/ 2 h 3"/>
                <a:gd name="T4" fmla="*/ 1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1" y="0"/>
                  </a:moveTo>
                  <a:lnTo>
                    <a:pt x="0" y="2"/>
                  </a:lnTo>
                  <a:lnTo>
                    <a:pt x="1"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11" name="Line 1962"/>
            <p:cNvSpPr>
              <a:spLocks noChangeShapeType="1"/>
            </p:cNvSpPr>
            <p:nvPr/>
          </p:nvSpPr>
          <p:spPr bwMode="auto">
            <a:xfrm flipV="1">
              <a:off x="285" y="66"/>
              <a:ext cx="5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12" name="Line 1963"/>
            <p:cNvSpPr>
              <a:spLocks noChangeShapeType="1"/>
            </p:cNvSpPr>
            <p:nvPr/>
          </p:nvSpPr>
          <p:spPr bwMode="auto">
            <a:xfrm flipH="1" flipV="1">
              <a:off x="135" y="4"/>
              <a:ext cx="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13" name="Line 1964"/>
            <p:cNvSpPr>
              <a:spLocks noChangeShapeType="1"/>
            </p:cNvSpPr>
            <p:nvPr/>
          </p:nvSpPr>
          <p:spPr bwMode="auto">
            <a:xfrm flipH="1" flipV="1">
              <a:off x="135" y="5"/>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14" name="Freeform 1965"/>
            <p:cNvSpPr>
              <a:spLocks/>
            </p:cNvSpPr>
            <p:nvPr/>
          </p:nvSpPr>
          <p:spPr bwMode="auto">
            <a:xfrm>
              <a:off x="135" y="4"/>
              <a:ext cx="1" cy="2"/>
            </a:xfrm>
            <a:custGeom>
              <a:avLst/>
              <a:gdLst>
                <a:gd name="T0" fmla="*/ 0 w 1"/>
                <a:gd name="T1" fmla="*/ 0 h 2"/>
                <a:gd name="T2" fmla="*/ 0 w 1"/>
                <a:gd name="T3" fmla="*/ 0 h 2"/>
                <a:gd name="T4" fmla="*/ 0 w 1"/>
                <a:gd name="T5" fmla="*/ 1 h 2"/>
                <a:gd name="T6" fmla="*/ 0 w 1"/>
                <a:gd name="T7" fmla="*/ 1 h 2"/>
                <a:gd name="T8" fmla="*/ 0 w 1"/>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0"/>
                  </a:moveTo>
                  <a:lnTo>
                    <a:pt x="0" y="0"/>
                  </a:lnTo>
                  <a:lnTo>
                    <a:pt x="0" y="1"/>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15" name="Line 1966"/>
            <p:cNvSpPr>
              <a:spLocks noChangeShapeType="1"/>
            </p:cNvSpPr>
            <p:nvPr/>
          </p:nvSpPr>
          <p:spPr bwMode="auto">
            <a:xfrm flipV="1">
              <a:off x="128" y="29"/>
              <a:ext cx="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16" name="Line 1967"/>
            <p:cNvSpPr>
              <a:spLocks noChangeShapeType="1"/>
            </p:cNvSpPr>
            <p:nvPr/>
          </p:nvSpPr>
          <p:spPr bwMode="auto">
            <a:xfrm>
              <a:off x="128" y="36"/>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17" name="Line 1968"/>
            <p:cNvSpPr>
              <a:spLocks noChangeShapeType="1"/>
            </p:cNvSpPr>
            <p:nvPr/>
          </p:nvSpPr>
          <p:spPr bwMode="auto">
            <a:xfrm flipV="1">
              <a:off x="121" y="36"/>
              <a:ext cx="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18" name="Line 1969"/>
            <p:cNvSpPr>
              <a:spLocks noChangeShapeType="1"/>
            </p:cNvSpPr>
            <p:nvPr/>
          </p:nvSpPr>
          <p:spPr bwMode="auto">
            <a:xfrm flipV="1">
              <a:off x="120" y="31"/>
              <a:ext cx="4"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19" name="Line 1970"/>
            <p:cNvSpPr>
              <a:spLocks noChangeShapeType="1"/>
            </p:cNvSpPr>
            <p:nvPr/>
          </p:nvSpPr>
          <p:spPr bwMode="auto">
            <a:xfrm>
              <a:off x="121" y="3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20" name="Freeform 1971"/>
            <p:cNvSpPr>
              <a:spLocks/>
            </p:cNvSpPr>
            <p:nvPr/>
          </p:nvSpPr>
          <p:spPr bwMode="auto">
            <a:xfrm>
              <a:off x="163" y="49"/>
              <a:ext cx="8" cy="1"/>
            </a:xfrm>
            <a:custGeom>
              <a:avLst/>
              <a:gdLst>
                <a:gd name="T0" fmla="*/ 0 w 8"/>
                <a:gd name="T1" fmla="*/ 0 h 1"/>
                <a:gd name="T2" fmla="*/ 3 w 8"/>
                <a:gd name="T3" fmla="*/ 1 h 1"/>
                <a:gd name="T4" fmla="*/ 5 w 8"/>
                <a:gd name="T5" fmla="*/ 1 h 1"/>
                <a:gd name="T6" fmla="*/ 8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3" y="1"/>
                  </a:lnTo>
                  <a:lnTo>
                    <a:pt x="5" y="1"/>
                  </a:lnTo>
                  <a:lnTo>
                    <a:pt x="8"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21" name="Freeform 1972"/>
            <p:cNvSpPr>
              <a:spLocks/>
            </p:cNvSpPr>
            <p:nvPr/>
          </p:nvSpPr>
          <p:spPr bwMode="auto">
            <a:xfrm>
              <a:off x="164" y="45"/>
              <a:ext cx="7" cy="2"/>
            </a:xfrm>
            <a:custGeom>
              <a:avLst/>
              <a:gdLst>
                <a:gd name="T0" fmla="*/ 7 w 7"/>
                <a:gd name="T1" fmla="*/ 1 h 2"/>
                <a:gd name="T2" fmla="*/ 5 w 7"/>
                <a:gd name="T3" fmla="*/ 0 h 2"/>
                <a:gd name="T4" fmla="*/ 2 w 7"/>
                <a:gd name="T5" fmla="*/ 0 h 2"/>
                <a:gd name="T6" fmla="*/ 0 w 7"/>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
                  <a:moveTo>
                    <a:pt x="7" y="1"/>
                  </a:moveTo>
                  <a:lnTo>
                    <a:pt x="5" y="0"/>
                  </a:lnTo>
                  <a:lnTo>
                    <a:pt x="2"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22" name="Freeform 1973"/>
            <p:cNvSpPr>
              <a:spLocks/>
            </p:cNvSpPr>
            <p:nvPr/>
          </p:nvSpPr>
          <p:spPr bwMode="auto">
            <a:xfrm>
              <a:off x="238" y="45"/>
              <a:ext cx="11" cy="2"/>
            </a:xfrm>
            <a:custGeom>
              <a:avLst/>
              <a:gdLst>
                <a:gd name="T0" fmla="*/ 0 w 11"/>
                <a:gd name="T1" fmla="*/ 1 h 2"/>
                <a:gd name="T2" fmla="*/ 0 w 11"/>
                <a:gd name="T3" fmla="*/ 2 h 2"/>
                <a:gd name="T4" fmla="*/ 11 w 11"/>
                <a:gd name="T5" fmla="*/ 2 h 2"/>
                <a:gd name="T6" fmla="*/ 11 w 11"/>
                <a:gd name="T7" fmla="*/ 0 h 2"/>
                <a:gd name="T8" fmla="*/ 0 w 11"/>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
                  <a:moveTo>
                    <a:pt x="0" y="1"/>
                  </a:moveTo>
                  <a:lnTo>
                    <a:pt x="0" y="2"/>
                  </a:lnTo>
                  <a:lnTo>
                    <a:pt x="11" y="2"/>
                  </a:lnTo>
                  <a:lnTo>
                    <a:pt x="11" y="0"/>
                  </a:lnTo>
                  <a:lnTo>
                    <a:pt x="0" y="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23" name="Line 1974"/>
            <p:cNvSpPr>
              <a:spLocks noChangeShapeType="1"/>
            </p:cNvSpPr>
            <p:nvPr/>
          </p:nvSpPr>
          <p:spPr bwMode="auto">
            <a:xfrm flipV="1">
              <a:off x="227" y="84"/>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24" name="Freeform 1975"/>
            <p:cNvSpPr>
              <a:spLocks/>
            </p:cNvSpPr>
            <p:nvPr/>
          </p:nvSpPr>
          <p:spPr bwMode="auto">
            <a:xfrm>
              <a:off x="226" y="84"/>
              <a:ext cx="5" cy="2"/>
            </a:xfrm>
            <a:custGeom>
              <a:avLst/>
              <a:gdLst>
                <a:gd name="T0" fmla="*/ 5 w 5"/>
                <a:gd name="T1" fmla="*/ 0 h 2"/>
                <a:gd name="T2" fmla="*/ 4 w 5"/>
                <a:gd name="T3" fmla="*/ 2 h 2"/>
                <a:gd name="T4" fmla="*/ 0 w 5"/>
                <a:gd name="T5" fmla="*/ 2 h 2"/>
                <a:gd name="T6" fmla="*/ 0 60000 65536"/>
                <a:gd name="T7" fmla="*/ 0 60000 65536"/>
                <a:gd name="T8" fmla="*/ 0 60000 65536"/>
              </a:gdLst>
              <a:ahLst/>
              <a:cxnLst>
                <a:cxn ang="T6">
                  <a:pos x="T0" y="T1"/>
                </a:cxn>
                <a:cxn ang="T7">
                  <a:pos x="T2" y="T3"/>
                </a:cxn>
                <a:cxn ang="T8">
                  <a:pos x="T4" y="T5"/>
                </a:cxn>
              </a:cxnLst>
              <a:rect l="0" t="0" r="r" b="b"/>
              <a:pathLst>
                <a:path w="5" h="2">
                  <a:moveTo>
                    <a:pt x="5" y="0"/>
                  </a:moveTo>
                  <a:lnTo>
                    <a:pt x="4" y="2"/>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25" name="Line 1976"/>
            <p:cNvSpPr>
              <a:spLocks noChangeShapeType="1"/>
            </p:cNvSpPr>
            <p:nvPr/>
          </p:nvSpPr>
          <p:spPr bwMode="auto">
            <a:xfrm flipV="1">
              <a:off x="226" y="8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26" name="Rectangle 1977"/>
            <p:cNvSpPr>
              <a:spLocks noChangeArrowheads="1"/>
            </p:cNvSpPr>
            <p:nvPr/>
          </p:nvSpPr>
          <p:spPr bwMode="auto">
            <a:xfrm>
              <a:off x="161" y="47"/>
              <a:ext cx="13" cy="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chemeClr val="tx2"/>
                </a:solidFill>
                <a:latin typeface="Arial" panose="020B0604020202020204" pitchFamily="34" charset="0"/>
              </a:endParaRPr>
            </a:p>
          </p:txBody>
        </p:sp>
        <p:sp>
          <p:nvSpPr>
            <p:cNvPr id="30527" name="Freeform 1978"/>
            <p:cNvSpPr>
              <a:spLocks/>
            </p:cNvSpPr>
            <p:nvPr/>
          </p:nvSpPr>
          <p:spPr bwMode="auto">
            <a:xfrm>
              <a:off x="103" y="84"/>
              <a:ext cx="4" cy="2"/>
            </a:xfrm>
            <a:custGeom>
              <a:avLst/>
              <a:gdLst>
                <a:gd name="T0" fmla="*/ 0 w 4"/>
                <a:gd name="T1" fmla="*/ 0 h 2"/>
                <a:gd name="T2" fmla="*/ 0 w 4"/>
                <a:gd name="T3" fmla="*/ 2 h 2"/>
                <a:gd name="T4" fmla="*/ 4 w 4"/>
                <a:gd name="T5" fmla="*/ 2 h 2"/>
                <a:gd name="T6" fmla="*/ 0 60000 65536"/>
                <a:gd name="T7" fmla="*/ 0 60000 65536"/>
                <a:gd name="T8" fmla="*/ 0 60000 65536"/>
              </a:gdLst>
              <a:ahLst/>
              <a:cxnLst>
                <a:cxn ang="T6">
                  <a:pos x="T0" y="T1"/>
                </a:cxn>
                <a:cxn ang="T7">
                  <a:pos x="T2" y="T3"/>
                </a:cxn>
                <a:cxn ang="T8">
                  <a:pos x="T4" y="T5"/>
                </a:cxn>
              </a:cxnLst>
              <a:rect l="0" t="0" r="r" b="b"/>
              <a:pathLst>
                <a:path w="4" h="2">
                  <a:moveTo>
                    <a:pt x="0" y="0"/>
                  </a:moveTo>
                  <a:lnTo>
                    <a:pt x="0" y="2"/>
                  </a:lnTo>
                  <a:lnTo>
                    <a:pt x="4"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28" name="Freeform 1979"/>
            <p:cNvSpPr>
              <a:spLocks/>
            </p:cNvSpPr>
            <p:nvPr/>
          </p:nvSpPr>
          <p:spPr bwMode="auto">
            <a:xfrm>
              <a:off x="103" y="84"/>
              <a:ext cx="4" cy="2"/>
            </a:xfrm>
            <a:custGeom>
              <a:avLst/>
              <a:gdLst>
                <a:gd name="T0" fmla="*/ 4 w 4"/>
                <a:gd name="T1" fmla="*/ 2 h 2"/>
                <a:gd name="T2" fmla="*/ 4 w 4"/>
                <a:gd name="T3" fmla="*/ 0 h 2"/>
                <a:gd name="T4" fmla="*/ 0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4"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29" name="Freeform 1980"/>
            <p:cNvSpPr>
              <a:spLocks/>
            </p:cNvSpPr>
            <p:nvPr/>
          </p:nvSpPr>
          <p:spPr bwMode="auto">
            <a:xfrm>
              <a:off x="125" y="28"/>
              <a:ext cx="7" cy="10"/>
            </a:xfrm>
            <a:custGeom>
              <a:avLst/>
              <a:gdLst>
                <a:gd name="T0" fmla="*/ 0 w 7"/>
                <a:gd name="T1" fmla="*/ 8 h 10"/>
                <a:gd name="T2" fmla="*/ 0 w 7"/>
                <a:gd name="T3" fmla="*/ 3 h 10"/>
                <a:gd name="T4" fmla="*/ 2 w 7"/>
                <a:gd name="T5" fmla="*/ 1 h 10"/>
                <a:gd name="T6" fmla="*/ 2 w 7"/>
                <a:gd name="T7" fmla="*/ 0 h 10"/>
                <a:gd name="T8" fmla="*/ 3 w 7"/>
                <a:gd name="T9" fmla="*/ 0 h 10"/>
                <a:gd name="T10" fmla="*/ 7 w 7"/>
                <a:gd name="T11" fmla="*/ 1 h 10"/>
                <a:gd name="T12" fmla="*/ 7 w 7"/>
                <a:gd name="T13" fmla="*/ 8 h 10"/>
                <a:gd name="T14" fmla="*/ 7 w 7"/>
                <a:gd name="T15" fmla="*/ 8 h 10"/>
                <a:gd name="T16" fmla="*/ 6 w 7"/>
                <a:gd name="T17" fmla="*/ 9 h 10"/>
                <a:gd name="T18" fmla="*/ 3 w 7"/>
                <a:gd name="T19" fmla="*/ 10 h 10"/>
                <a:gd name="T20" fmla="*/ 0 w 7"/>
                <a:gd name="T21" fmla="*/ 8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 h="10">
                  <a:moveTo>
                    <a:pt x="0" y="8"/>
                  </a:moveTo>
                  <a:lnTo>
                    <a:pt x="0" y="3"/>
                  </a:lnTo>
                  <a:lnTo>
                    <a:pt x="2" y="1"/>
                  </a:lnTo>
                  <a:lnTo>
                    <a:pt x="2" y="0"/>
                  </a:lnTo>
                  <a:lnTo>
                    <a:pt x="3" y="0"/>
                  </a:lnTo>
                  <a:lnTo>
                    <a:pt x="7" y="1"/>
                  </a:lnTo>
                  <a:lnTo>
                    <a:pt x="7" y="8"/>
                  </a:lnTo>
                  <a:lnTo>
                    <a:pt x="6" y="9"/>
                  </a:lnTo>
                  <a:lnTo>
                    <a:pt x="3" y="10"/>
                  </a:lnTo>
                  <a:lnTo>
                    <a:pt x="0" y="8"/>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30" name="Freeform 1981"/>
            <p:cNvSpPr>
              <a:spLocks/>
            </p:cNvSpPr>
            <p:nvPr/>
          </p:nvSpPr>
          <p:spPr bwMode="auto">
            <a:xfrm>
              <a:off x="128" y="29"/>
              <a:ext cx="2" cy="8"/>
            </a:xfrm>
            <a:custGeom>
              <a:avLst/>
              <a:gdLst>
                <a:gd name="T0" fmla="*/ 0 w 2"/>
                <a:gd name="T1" fmla="*/ 8 h 8"/>
                <a:gd name="T2" fmla="*/ 2 w 2"/>
                <a:gd name="T3" fmla="*/ 7 h 8"/>
                <a:gd name="T4" fmla="*/ 2 w 2"/>
                <a:gd name="T5" fmla="*/ 1 h 8"/>
                <a:gd name="T6" fmla="*/ 0 w 2"/>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8">
                  <a:moveTo>
                    <a:pt x="0" y="8"/>
                  </a:moveTo>
                  <a:lnTo>
                    <a:pt x="2" y="7"/>
                  </a:lnTo>
                  <a:lnTo>
                    <a:pt x="2"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31" name="Freeform 1982"/>
            <p:cNvSpPr>
              <a:spLocks/>
            </p:cNvSpPr>
            <p:nvPr/>
          </p:nvSpPr>
          <p:spPr bwMode="auto">
            <a:xfrm>
              <a:off x="125" y="31"/>
              <a:ext cx="3" cy="5"/>
            </a:xfrm>
            <a:custGeom>
              <a:avLst/>
              <a:gdLst>
                <a:gd name="T0" fmla="*/ 0 w 3"/>
                <a:gd name="T1" fmla="*/ 5 h 5"/>
                <a:gd name="T2" fmla="*/ 3 w 3"/>
                <a:gd name="T3" fmla="*/ 4 h 5"/>
                <a:gd name="T4" fmla="*/ 3 w 3"/>
                <a:gd name="T5" fmla="*/ 0 h 5"/>
                <a:gd name="T6" fmla="*/ 0 w 3"/>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5">
                  <a:moveTo>
                    <a:pt x="0" y="5"/>
                  </a:moveTo>
                  <a:lnTo>
                    <a:pt x="3" y="4"/>
                  </a:lnTo>
                  <a:lnTo>
                    <a:pt x="3"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32" name="Freeform 1983"/>
            <p:cNvSpPr>
              <a:spLocks/>
            </p:cNvSpPr>
            <p:nvPr/>
          </p:nvSpPr>
          <p:spPr bwMode="auto">
            <a:xfrm>
              <a:off x="9" y="38"/>
              <a:ext cx="1" cy="6"/>
            </a:xfrm>
            <a:custGeom>
              <a:avLst/>
              <a:gdLst>
                <a:gd name="T0" fmla="*/ 0 w 1"/>
                <a:gd name="T1" fmla="*/ 6 h 6"/>
                <a:gd name="T2" fmla="*/ 0 w 1"/>
                <a:gd name="T3" fmla="*/ 5 h 6"/>
                <a:gd name="T4" fmla="*/ 0 w 1"/>
                <a:gd name="T5" fmla="*/ 4 h 6"/>
                <a:gd name="T6" fmla="*/ 0 w 1"/>
                <a:gd name="T7" fmla="*/ 4 h 6"/>
                <a:gd name="T8" fmla="*/ 0 w 1"/>
                <a:gd name="T9" fmla="*/ 3 h 6"/>
                <a:gd name="T10" fmla="*/ 0 w 1"/>
                <a:gd name="T11" fmla="*/ 2 h 6"/>
                <a:gd name="T12" fmla="*/ 0 w 1"/>
                <a:gd name="T13" fmla="*/ 1 h 6"/>
                <a:gd name="T14" fmla="*/ 0 w 1"/>
                <a:gd name="T15" fmla="*/ 0 h 6"/>
                <a:gd name="T16" fmla="*/ 1 w 1"/>
                <a:gd name="T17" fmla="*/ 1 h 6"/>
                <a:gd name="T18" fmla="*/ 0 w 1"/>
                <a:gd name="T19" fmla="*/ 4 h 6"/>
                <a:gd name="T20" fmla="*/ 0 w 1"/>
                <a:gd name="T21" fmla="*/ 3 h 6"/>
                <a:gd name="T22" fmla="*/ 0 w 1"/>
                <a:gd name="T23" fmla="*/ 5 h 6"/>
                <a:gd name="T24" fmla="*/ 0 w 1"/>
                <a:gd name="T25" fmla="*/ 6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 h="6">
                  <a:moveTo>
                    <a:pt x="0" y="6"/>
                  </a:moveTo>
                  <a:lnTo>
                    <a:pt x="0" y="5"/>
                  </a:lnTo>
                  <a:lnTo>
                    <a:pt x="0" y="4"/>
                  </a:lnTo>
                  <a:lnTo>
                    <a:pt x="0" y="3"/>
                  </a:lnTo>
                  <a:lnTo>
                    <a:pt x="0" y="2"/>
                  </a:lnTo>
                  <a:lnTo>
                    <a:pt x="0" y="1"/>
                  </a:lnTo>
                  <a:lnTo>
                    <a:pt x="0" y="0"/>
                  </a:lnTo>
                  <a:lnTo>
                    <a:pt x="1" y="1"/>
                  </a:lnTo>
                  <a:lnTo>
                    <a:pt x="0" y="4"/>
                  </a:lnTo>
                  <a:lnTo>
                    <a:pt x="0" y="3"/>
                  </a:lnTo>
                  <a:lnTo>
                    <a:pt x="0" y="5"/>
                  </a:lnTo>
                  <a:lnTo>
                    <a:pt x="0" y="6"/>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29703" name="グループ化 1111"/>
          <p:cNvGrpSpPr>
            <a:grpSpLocks/>
          </p:cNvGrpSpPr>
          <p:nvPr/>
        </p:nvGrpSpPr>
        <p:grpSpPr bwMode="auto">
          <a:xfrm>
            <a:off x="1000125" y="1057275"/>
            <a:ext cx="0" cy="0"/>
            <a:chOff x="0" y="0"/>
            <a:chExt cx="345" cy="104"/>
          </a:xfrm>
        </p:grpSpPr>
        <p:sp>
          <p:nvSpPr>
            <p:cNvPr id="1113" name="Freeform 1710"/>
            <p:cNvSpPr>
              <a:spLocks/>
            </p:cNvSpPr>
            <p:nvPr/>
          </p:nvSpPr>
          <p:spPr bwMode="auto">
            <a:xfrm>
              <a:off x="1000125" y="1057275"/>
              <a:ext cx="0" cy="0"/>
            </a:xfrm>
            <a:custGeom>
              <a:avLst/>
              <a:gdLst>
                <a:gd name="T0" fmla="*/ 80 w 80"/>
                <a:gd name="T1" fmla="*/ 20 h 33"/>
                <a:gd name="T2" fmla="*/ 76 w 80"/>
                <a:gd name="T3" fmla="*/ 28 h 33"/>
                <a:gd name="T4" fmla="*/ 69 w 80"/>
                <a:gd name="T5" fmla="*/ 33 h 33"/>
                <a:gd name="T6" fmla="*/ 49 w 80"/>
                <a:gd name="T7" fmla="*/ 33 h 33"/>
                <a:gd name="T8" fmla="*/ 41 w 80"/>
                <a:gd name="T9" fmla="*/ 26 h 33"/>
                <a:gd name="T10" fmla="*/ 37 w 80"/>
                <a:gd name="T11" fmla="*/ 16 h 33"/>
                <a:gd name="T12" fmla="*/ 10 w 80"/>
                <a:gd name="T13" fmla="*/ 16 h 33"/>
                <a:gd name="T14" fmla="*/ 8 w 80"/>
                <a:gd name="T15" fmla="*/ 12 h 33"/>
                <a:gd name="T16" fmla="*/ 7 w 80"/>
                <a:gd name="T17" fmla="*/ 12 h 33"/>
                <a:gd name="T18" fmla="*/ 7 w 80"/>
                <a:gd name="T19" fmla="*/ 11 h 33"/>
                <a:gd name="T20" fmla="*/ 5 w 80"/>
                <a:gd name="T21" fmla="*/ 11 h 33"/>
                <a:gd name="T22" fmla="*/ 4 w 80"/>
                <a:gd name="T23" fmla="*/ 10 h 33"/>
                <a:gd name="T24" fmla="*/ 2 w 80"/>
                <a:gd name="T25" fmla="*/ 10 h 33"/>
                <a:gd name="T26" fmla="*/ 1 w 80"/>
                <a:gd name="T27" fmla="*/ 3 h 33"/>
                <a:gd name="T28" fmla="*/ 0 w 80"/>
                <a:gd name="T29" fmla="*/ 3 h 33"/>
                <a:gd name="T30" fmla="*/ 0 w 80"/>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33">
                  <a:moveTo>
                    <a:pt x="80" y="20"/>
                  </a:moveTo>
                  <a:lnTo>
                    <a:pt x="76" y="28"/>
                  </a:lnTo>
                  <a:lnTo>
                    <a:pt x="69" y="33"/>
                  </a:lnTo>
                  <a:lnTo>
                    <a:pt x="49" y="33"/>
                  </a:lnTo>
                  <a:lnTo>
                    <a:pt x="41" y="26"/>
                  </a:lnTo>
                  <a:lnTo>
                    <a:pt x="37" y="16"/>
                  </a:lnTo>
                  <a:lnTo>
                    <a:pt x="10" y="16"/>
                  </a:lnTo>
                  <a:lnTo>
                    <a:pt x="8" y="12"/>
                  </a:lnTo>
                  <a:lnTo>
                    <a:pt x="7" y="12"/>
                  </a:lnTo>
                  <a:lnTo>
                    <a:pt x="7" y="11"/>
                  </a:lnTo>
                  <a:lnTo>
                    <a:pt x="5" y="11"/>
                  </a:lnTo>
                  <a:lnTo>
                    <a:pt x="4" y="10"/>
                  </a:lnTo>
                  <a:lnTo>
                    <a:pt x="2" y="10"/>
                  </a:lnTo>
                  <a:lnTo>
                    <a:pt x="1" y="3"/>
                  </a:lnTo>
                  <a:lnTo>
                    <a:pt x="0" y="3"/>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14" name="Freeform 1711"/>
            <p:cNvSpPr>
              <a:spLocks/>
            </p:cNvSpPr>
            <p:nvPr/>
          </p:nvSpPr>
          <p:spPr bwMode="auto">
            <a:xfrm>
              <a:off x="1000125" y="1057275"/>
              <a:ext cx="0" cy="0"/>
            </a:xfrm>
            <a:custGeom>
              <a:avLst/>
              <a:gdLst>
                <a:gd name="T0" fmla="*/ 3 w 345"/>
                <a:gd name="T1" fmla="*/ 68 h 103"/>
                <a:gd name="T2" fmla="*/ 3 w 345"/>
                <a:gd name="T3" fmla="*/ 64 h 103"/>
                <a:gd name="T4" fmla="*/ 4 w 345"/>
                <a:gd name="T5" fmla="*/ 53 h 103"/>
                <a:gd name="T6" fmla="*/ 6 w 345"/>
                <a:gd name="T7" fmla="*/ 46 h 103"/>
                <a:gd name="T8" fmla="*/ 11 w 345"/>
                <a:gd name="T9" fmla="*/ 43 h 103"/>
                <a:gd name="T10" fmla="*/ 84 w 345"/>
                <a:gd name="T11" fmla="*/ 38 h 103"/>
                <a:gd name="T12" fmla="*/ 93 w 345"/>
                <a:gd name="T13" fmla="*/ 36 h 103"/>
                <a:gd name="T14" fmla="*/ 99 w 345"/>
                <a:gd name="T15" fmla="*/ 37 h 103"/>
                <a:gd name="T16" fmla="*/ 135 w 345"/>
                <a:gd name="T17" fmla="*/ 5 h 103"/>
                <a:gd name="T18" fmla="*/ 135 w 345"/>
                <a:gd name="T19" fmla="*/ 5 h 103"/>
                <a:gd name="T20" fmla="*/ 135 w 345"/>
                <a:gd name="T21" fmla="*/ 4 h 103"/>
                <a:gd name="T22" fmla="*/ 136 w 345"/>
                <a:gd name="T23" fmla="*/ 5 h 103"/>
                <a:gd name="T24" fmla="*/ 140 w 345"/>
                <a:gd name="T25" fmla="*/ 2 h 103"/>
                <a:gd name="T26" fmla="*/ 148 w 345"/>
                <a:gd name="T27" fmla="*/ 1 h 103"/>
                <a:gd name="T28" fmla="*/ 165 w 345"/>
                <a:gd name="T29" fmla="*/ 0 h 103"/>
                <a:gd name="T30" fmla="*/ 195 w 345"/>
                <a:gd name="T31" fmla="*/ 0 h 103"/>
                <a:gd name="T32" fmla="*/ 248 w 345"/>
                <a:gd name="T33" fmla="*/ 2 h 103"/>
                <a:gd name="T34" fmla="*/ 258 w 345"/>
                <a:gd name="T35" fmla="*/ 5 h 103"/>
                <a:gd name="T36" fmla="*/ 296 w 345"/>
                <a:gd name="T37" fmla="*/ 32 h 103"/>
                <a:gd name="T38" fmla="*/ 300 w 345"/>
                <a:gd name="T39" fmla="*/ 33 h 103"/>
                <a:gd name="T40" fmla="*/ 301 w 345"/>
                <a:gd name="T41" fmla="*/ 34 h 103"/>
                <a:gd name="T42" fmla="*/ 336 w 345"/>
                <a:gd name="T43" fmla="*/ 37 h 103"/>
                <a:gd name="T44" fmla="*/ 338 w 345"/>
                <a:gd name="T45" fmla="*/ 41 h 103"/>
                <a:gd name="T46" fmla="*/ 339 w 345"/>
                <a:gd name="T47" fmla="*/ 48 h 103"/>
                <a:gd name="T48" fmla="*/ 339 w 345"/>
                <a:gd name="T49" fmla="*/ 50 h 103"/>
                <a:gd name="T50" fmla="*/ 338 w 345"/>
                <a:gd name="T51" fmla="*/ 62 h 103"/>
                <a:gd name="T52" fmla="*/ 340 w 345"/>
                <a:gd name="T53" fmla="*/ 66 h 103"/>
                <a:gd name="T54" fmla="*/ 345 w 345"/>
                <a:gd name="T55" fmla="*/ 71 h 103"/>
                <a:gd name="T56" fmla="*/ 338 w 345"/>
                <a:gd name="T57" fmla="*/ 77 h 103"/>
                <a:gd name="T58" fmla="*/ 334 w 345"/>
                <a:gd name="T59" fmla="*/ 81 h 103"/>
                <a:gd name="T60" fmla="*/ 283 w 345"/>
                <a:gd name="T61" fmla="*/ 93 h 103"/>
                <a:gd name="T62" fmla="*/ 274 w 345"/>
                <a:gd name="T63" fmla="*/ 103 h 103"/>
                <a:gd name="T64" fmla="*/ 249 w 345"/>
                <a:gd name="T65" fmla="*/ 99 h 103"/>
                <a:gd name="T66" fmla="*/ 80 w 345"/>
                <a:gd name="T67" fmla="*/ 9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5" h="103">
                  <a:moveTo>
                    <a:pt x="0" y="70"/>
                  </a:moveTo>
                  <a:lnTo>
                    <a:pt x="3" y="68"/>
                  </a:lnTo>
                  <a:lnTo>
                    <a:pt x="4" y="68"/>
                  </a:lnTo>
                  <a:lnTo>
                    <a:pt x="3" y="64"/>
                  </a:lnTo>
                  <a:lnTo>
                    <a:pt x="4" y="59"/>
                  </a:lnTo>
                  <a:lnTo>
                    <a:pt x="4" y="53"/>
                  </a:lnTo>
                  <a:lnTo>
                    <a:pt x="5" y="48"/>
                  </a:lnTo>
                  <a:lnTo>
                    <a:pt x="6" y="46"/>
                  </a:lnTo>
                  <a:lnTo>
                    <a:pt x="8" y="45"/>
                  </a:lnTo>
                  <a:lnTo>
                    <a:pt x="11" y="43"/>
                  </a:lnTo>
                  <a:lnTo>
                    <a:pt x="44" y="40"/>
                  </a:lnTo>
                  <a:lnTo>
                    <a:pt x="84" y="38"/>
                  </a:lnTo>
                  <a:lnTo>
                    <a:pt x="92" y="37"/>
                  </a:lnTo>
                  <a:lnTo>
                    <a:pt x="93" y="36"/>
                  </a:lnTo>
                  <a:lnTo>
                    <a:pt x="94" y="35"/>
                  </a:lnTo>
                  <a:lnTo>
                    <a:pt x="99" y="37"/>
                  </a:lnTo>
                  <a:lnTo>
                    <a:pt x="136" y="6"/>
                  </a:lnTo>
                  <a:lnTo>
                    <a:pt x="135" y="5"/>
                  </a:lnTo>
                  <a:lnTo>
                    <a:pt x="135" y="5"/>
                  </a:lnTo>
                  <a:lnTo>
                    <a:pt x="135" y="5"/>
                  </a:lnTo>
                  <a:lnTo>
                    <a:pt x="135" y="5"/>
                  </a:lnTo>
                  <a:lnTo>
                    <a:pt x="135" y="4"/>
                  </a:lnTo>
                  <a:lnTo>
                    <a:pt x="135" y="4"/>
                  </a:lnTo>
                  <a:lnTo>
                    <a:pt x="136" y="5"/>
                  </a:lnTo>
                  <a:lnTo>
                    <a:pt x="138" y="3"/>
                  </a:lnTo>
                  <a:lnTo>
                    <a:pt x="140" y="2"/>
                  </a:lnTo>
                  <a:lnTo>
                    <a:pt x="143" y="2"/>
                  </a:lnTo>
                  <a:lnTo>
                    <a:pt x="148" y="1"/>
                  </a:lnTo>
                  <a:lnTo>
                    <a:pt x="151" y="1"/>
                  </a:lnTo>
                  <a:lnTo>
                    <a:pt x="165" y="0"/>
                  </a:lnTo>
                  <a:lnTo>
                    <a:pt x="181" y="0"/>
                  </a:lnTo>
                  <a:lnTo>
                    <a:pt x="195" y="0"/>
                  </a:lnTo>
                  <a:lnTo>
                    <a:pt x="243" y="2"/>
                  </a:lnTo>
                  <a:lnTo>
                    <a:pt x="248" y="2"/>
                  </a:lnTo>
                  <a:lnTo>
                    <a:pt x="254" y="4"/>
                  </a:lnTo>
                  <a:lnTo>
                    <a:pt x="258" y="5"/>
                  </a:lnTo>
                  <a:lnTo>
                    <a:pt x="259" y="6"/>
                  </a:lnTo>
                  <a:lnTo>
                    <a:pt x="296" y="32"/>
                  </a:lnTo>
                  <a:lnTo>
                    <a:pt x="299" y="32"/>
                  </a:lnTo>
                  <a:lnTo>
                    <a:pt x="300" y="33"/>
                  </a:lnTo>
                  <a:lnTo>
                    <a:pt x="299" y="33"/>
                  </a:lnTo>
                  <a:lnTo>
                    <a:pt x="301" y="34"/>
                  </a:lnTo>
                  <a:lnTo>
                    <a:pt x="334" y="37"/>
                  </a:lnTo>
                  <a:lnTo>
                    <a:pt x="336" y="37"/>
                  </a:lnTo>
                  <a:lnTo>
                    <a:pt x="337" y="39"/>
                  </a:lnTo>
                  <a:lnTo>
                    <a:pt x="338" y="41"/>
                  </a:lnTo>
                  <a:lnTo>
                    <a:pt x="339" y="44"/>
                  </a:lnTo>
                  <a:lnTo>
                    <a:pt x="339" y="48"/>
                  </a:lnTo>
                  <a:lnTo>
                    <a:pt x="339" y="49"/>
                  </a:lnTo>
                  <a:lnTo>
                    <a:pt x="339" y="50"/>
                  </a:lnTo>
                  <a:lnTo>
                    <a:pt x="339" y="53"/>
                  </a:lnTo>
                  <a:lnTo>
                    <a:pt x="338" y="62"/>
                  </a:lnTo>
                  <a:lnTo>
                    <a:pt x="338" y="66"/>
                  </a:lnTo>
                  <a:lnTo>
                    <a:pt x="340" y="66"/>
                  </a:lnTo>
                  <a:lnTo>
                    <a:pt x="345" y="68"/>
                  </a:lnTo>
                  <a:lnTo>
                    <a:pt x="345" y="71"/>
                  </a:lnTo>
                  <a:lnTo>
                    <a:pt x="342" y="76"/>
                  </a:lnTo>
                  <a:lnTo>
                    <a:pt x="338" y="77"/>
                  </a:lnTo>
                  <a:lnTo>
                    <a:pt x="336" y="79"/>
                  </a:lnTo>
                  <a:lnTo>
                    <a:pt x="334" y="81"/>
                  </a:lnTo>
                  <a:lnTo>
                    <a:pt x="286" y="86"/>
                  </a:lnTo>
                  <a:lnTo>
                    <a:pt x="283" y="93"/>
                  </a:lnTo>
                  <a:lnTo>
                    <a:pt x="279" y="99"/>
                  </a:lnTo>
                  <a:lnTo>
                    <a:pt x="274" y="103"/>
                  </a:lnTo>
                  <a:lnTo>
                    <a:pt x="255" y="103"/>
                  </a:lnTo>
                  <a:lnTo>
                    <a:pt x="249" y="99"/>
                  </a:lnTo>
                  <a:lnTo>
                    <a:pt x="243" y="90"/>
                  </a:lnTo>
                  <a:lnTo>
                    <a:pt x="80" y="9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15" name="Line 171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16" name="Line 171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17" name="Line 1714"/>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18" name="Line 1715"/>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19" name="Line 1716"/>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20" name="Line 1717"/>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21" name="Line 1718"/>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22" name="Line 1719"/>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23" name="Line 1720"/>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24" name="Freeform 1721"/>
            <p:cNvSpPr>
              <a:spLocks/>
            </p:cNvSpPr>
            <p:nvPr/>
          </p:nvSpPr>
          <p:spPr bwMode="auto">
            <a:xfrm>
              <a:off x="1000125" y="1057275"/>
              <a:ext cx="0" cy="0"/>
            </a:xfrm>
            <a:custGeom>
              <a:avLst/>
              <a:gdLst>
                <a:gd name="T0" fmla="*/ 42 w 42"/>
                <a:gd name="T1" fmla="*/ 9 h 9"/>
                <a:gd name="T2" fmla="*/ 37 w 42"/>
                <a:gd name="T3" fmla="*/ 4 h 9"/>
                <a:gd name="T4" fmla="*/ 31 w 42"/>
                <a:gd name="T5" fmla="*/ 1 h 9"/>
                <a:gd name="T6" fmla="*/ 24 w 42"/>
                <a:gd name="T7" fmla="*/ 0 h 9"/>
                <a:gd name="T8" fmla="*/ 18 w 42"/>
                <a:gd name="T9" fmla="*/ 0 h 9"/>
                <a:gd name="T10" fmla="*/ 11 w 42"/>
                <a:gd name="T11" fmla="*/ 1 h 9"/>
                <a:gd name="T12" fmla="*/ 6 w 42"/>
                <a:gd name="T13" fmla="*/ 4 h 9"/>
                <a:gd name="T14" fmla="*/ 0 w 4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9">
                  <a:moveTo>
                    <a:pt x="42" y="9"/>
                  </a:moveTo>
                  <a:lnTo>
                    <a:pt x="37" y="4"/>
                  </a:lnTo>
                  <a:lnTo>
                    <a:pt x="31" y="1"/>
                  </a:lnTo>
                  <a:lnTo>
                    <a:pt x="24" y="0"/>
                  </a:lnTo>
                  <a:lnTo>
                    <a:pt x="18" y="0"/>
                  </a:lnTo>
                  <a:lnTo>
                    <a:pt x="11" y="1"/>
                  </a:lnTo>
                  <a:lnTo>
                    <a:pt x="6" y="4"/>
                  </a:lnTo>
                  <a:lnTo>
                    <a:pt x="0" y="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25" name="Freeform 1722"/>
            <p:cNvSpPr>
              <a:spLocks/>
            </p:cNvSpPr>
            <p:nvPr/>
          </p:nvSpPr>
          <p:spPr bwMode="auto">
            <a:xfrm>
              <a:off x="1000125" y="1057275"/>
              <a:ext cx="0" cy="0"/>
            </a:xfrm>
            <a:custGeom>
              <a:avLst/>
              <a:gdLst>
                <a:gd name="T0" fmla="*/ 32 w 44"/>
                <a:gd name="T1" fmla="*/ 45 h 45"/>
                <a:gd name="T2" fmla="*/ 37 w 44"/>
                <a:gd name="T3" fmla="*/ 42 h 45"/>
                <a:gd name="T4" fmla="*/ 41 w 44"/>
                <a:gd name="T5" fmla="*/ 37 h 45"/>
                <a:gd name="T6" fmla="*/ 43 w 44"/>
                <a:gd name="T7" fmla="*/ 31 h 45"/>
                <a:gd name="T8" fmla="*/ 44 w 44"/>
                <a:gd name="T9" fmla="*/ 25 h 45"/>
                <a:gd name="T10" fmla="*/ 43 w 44"/>
                <a:gd name="T11" fmla="*/ 19 h 45"/>
                <a:gd name="T12" fmla="*/ 41 w 44"/>
                <a:gd name="T13" fmla="*/ 13 h 45"/>
                <a:gd name="T14" fmla="*/ 38 w 44"/>
                <a:gd name="T15" fmla="*/ 8 h 45"/>
                <a:gd name="T16" fmla="*/ 33 w 44"/>
                <a:gd name="T17" fmla="*/ 4 h 45"/>
                <a:gd name="T18" fmla="*/ 28 w 44"/>
                <a:gd name="T19" fmla="*/ 1 h 45"/>
                <a:gd name="T20" fmla="*/ 22 w 44"/>
                <a:gd name="T21" fmla="*/ 0 h 45"/>
                <a:gd name="T22" fmla="*/ 16 w 44"/>
                <a:gd name="T23" fmla="*/ 1 h 45"/>
                <a:gd name="T24" fmla="*/ 11 w 44"/>
                <a:gd name="T25" fmla="*/ 4 h 45"/>
                <a:gd name="T26" fmla="*/ 6 w 44"/>
                <a:gd name="T27" fmla="*/ 8 h 45"/>
                <a:gd name="T28" fmla="*/ 2 w 44"/>
                <a:gd name="T29" fmla="*/ 13 h 45"/>
                <a:gd name="T30" fmla="*/ 0 w 44"/>
                <a:gd name="T31" fmla="*/ 19 h 45"/>
                <a:gd name="T32" fmla="*/ 0 w 44"/>
                <a:gd name="T33" fmla="*/ 25 h 45"/>
                <a:gd name="T34" fmla="*/ 1 w 44"/>
                <a:gd name="T35" fmla="*/ 31 h 45"/>
                <a:gd name="T36" fmla="*/ 3 w 44"/>
                <a:gd name="T37" fmla="*/ 37 h 45"/>
                <a:gd name="T38" fmla="*/ 7 w 44"/>
                <a:gd name="T39" fmla="*/ 42 h 45"/>
                <a:gd name="T40" fmla="*/ 12 w 44"/>
                <a:gd name="T4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45">
                  <a:moveTo>
                    <a:pt x="32" y="45"/>
                  </a:moveTo>
                  <a:lnTo>
                    <a:pt x="37" y="42"/>
                  </a:lnTo>
                  <a:lnTo>
                    <a:pt x="41" y="37"/>
                  </a:lnTo>
                  <a:lnTo>
                    <a:pt x="43" y="31"/>
                  </a:lnTo>
                  <a:lnTo>
                    <a:pt x="44" y="25"/>
                  </a:lnTo>
                  <a:lnTo>
                    <a:pt x="43" y="19"/>
                  </a:lnTo>
                  <a:lnTo>
                    <a:pt x="41" y="13"/>
                  </a:lnTo>
                  <a:lnTo>
                    <a:pt x="38" y="8"/>
                  </a:lnTo>
                  <a:lnTo>
                    <a:pt x="33" y="4"/>
                  </a:lnTo>
                  <a:lnTo>
                    <a:pt x="28" y="1"/>
                  </a:lnTo>
                  <a:lnTo>
                    <a:pt x="22" y="0"/>
                  </a:lnTo>
                  <a:lnTo>
                    <a:pt x="16" y="1"/>
                  </a:lnTo>
                  <a:lnTo>
                    <a:pt x="11" y="4"/>
                  </a:lnTo>
                  <a:lnTo>
                    <a:pt x="6" y="8"/>
                  </a:lnTo>
                  <a:lnTo>
                    <a:pt x="2" y="13"/>
                  </a:lnTo>
                  <a:lnTo>
                    <a:pt x="0" y="19"/>
                  </a:lnTo>
                  <a:lnTo>
                    <a:pt x="0" y="25"/>
                  </a:lnTo>
                  <a:lnTo>
                    <a:pt x="1" y="31"/>
                  </a:lnTo>
                  <a:lnTo>
                    <a:pt x="3" y="37"/>
                  </a:lnTo>
                  <a:lnTo>
                    <a:pt x="7" y="42"/>
                  </a:lnTo>
                  <a:lnTo>
                    <a:pt x="12" y="45"/>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26" name="Freeform 1723"/>
            <p:cNvSpPr>
              <a:spLocks/>
            </p:cNvSpPr>
            <p:nvPr/>
          </p:nvSpPr>
          <p:spPr bwMode="auto">
            <a:xfrm>
              <a:off x="1000125" y="1057275"/>
              <a:ext cx="0" cy="0"/>
            </a:xfrm>
            <a:custGeom>
              <a:avLst/>
              <a:gdLst>
                <a:gd name="T0" fmla="*/ 0 w 12"/>
                <a:gd name="T1" fmla="*/ 41 h 41"/>
                <a:gd name="T2" fmla="*/ 5 w 12"/>
                <a:gd name="T3" fmla="*/ 38 h 41"/>
                <a:gd name="T4" fmla="*/ 9 w 12"/>
                <a:gd name="T5" fmla="*/ 33 h 41"/>
                <a:gd name="T6" fmla="*/ 11 w 12"/>
                <a:gd name="T7" fmla="*/ 27 h 41"/>
                <a:gd name="T8" fmla="*/ 12 w 12"/>
                <a:gd name="T9" fmla="*/ 21 h 41"/>
                <a:gd name="T10" fmla="*/ 12 w 12"/>
                <a:gd name="T11" fmla="*/ 14 h 41"/>
                <a:gd name="T12" fmla="*/ 9 w 12"/>
                <a:gd name="T13" fmla="*/ 9 h 41"/>
                <a:gd name="T14" fmla="*/ 6 w 12"/>
                <a:gd name="T15" fmla="*/ 3 h 41"/>
                <a:gd name="T16" fmla="*/ 1 w 12"/>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1">
                  <a:moveTo>
                    <a:pt x="0" y="41"/>
                  </a:moveTo>
                  <a:lnTo>
                    <a:pt x="5" y="38"/>
                  </a:lnTo>
                  <a:lnTo>
                    <a:pt x="9" y="33"/>
                  </a:lnTo>
                  <a:lnTo>
                    <a:pt x="11" y="27"/>
                  </a:lnTo>
                  <a:lnTo>
                    <a:pt x="12" y="21"/>
                  </a:lnTo>
                  <a:lnTo>
                    <a:pt x="12" y="14"/>
                  </a:lnTo>
                  <a:lnTo>
                    <a:pt x="9" y="9"/>
                  </a:lnTo>
                  <a:lnTo>
                    <a:pt x="6" y="3"/>
                  </a:lnTo>
                  <a:lnTo>
                    <a:pt x="1"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27" name="Freeform 1724"/>
            <p:cNvSpPr>
              <a:spLocks/>
            </p:cNvSpPr>
            <p:nvPr/>
          </p:nvSpPr>
          <p:spPr bwMode="auto">
            <a:xfrm>
              <a:off x="1000125" y="1057275"/>
              <a:ext cx="0" cy="0"/>
            </a:xfrm>
            <a:custGeom>
              <a:avLst/>
              <a:gdLst>
                <a:gd name="T0" fmla="*/ 6 w 13"/>
                <a:gd name="T1" fmla="*/ 0 h 37"/>
                <a:gd name="T2" fmla="*/ 2 w 13"/>
                <a:gd name="T3" fmla="*/ 5 h 37"/>
                <a:gd name="T4" fmla="*/ 0 w 13"/>
                <a:gd name="T5" fmla="*/ 11 h 37"/>
                <a:gd name="T6" fmla="*/ 0 w 13"/>
                <a:gd name="T7" fmla="*/ 18 h 37"/>
                <a:gd name="T8" fmla="*/ 1 w 13"/>
                <a:gd name="T9" fmla="*/ 24 h 37"/>
                <a:gd name="T10" fmla="*/ 4 w 13"/>
                <a:gd name="T11" fmla="*/ 29 h 37"/>
                <a:gd name="T12" fmla="*/ 8 w 13"/>
                <a:gd name="T13" fmla="*/ 34 h 37"/>
                <a:gd name="T14" fmla="*/ 13 w 13"/>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7">
                  <a:moveTo>
                    <a:pt x="6" y="0"/>
                  </a:moveTo>
                  <a:lnTo>
                    <a:pt x="2" y="5"/>
                  </a:lnTo>
                  <a:lnTo>
                    <a:pt x="0" y="11"/>
                  </a:lnTo>
                  <a:lnTo>
                    <a:pt x="0" y="18"/>
                  </a:lnTo>
                  <a:lnTo>
                    <a:pt x="1" y="24"/>
                  </a:lnTo>
                  <a:lnTo>
                    <a:pt x="4" y="29"/>
                  </a:lnTo>
                  <a:lnTo>
                    <a:pt x="8" y="34"/>
                  </a:lnTo>
                  <a:lnTo>
                    <a:pt x="13" y="37"/>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28" name="Freeform 1725"/>
            <p:cNvSpPr>
              <a:spLocks/>
            </p:cNvSpPr>
            <p:nvPr/>
          </p:nvSpPr>
          <p:spPr bwMode="auto">
            <a:xfrm>
              <a:off x="1000125" y="1057275"/>
              <a:ext cx="0" cy="0"/>
            </a:xfrm>
            <a:custGeom>
              <a:avLst/>
              <a:gdLst>
                <a:gd name="T0" fmla="*/ 11 w 11"/>
                <a:gd name="T1" fmla="*/ 0 h 9"/>
                <a:gd name="T2" fmla="*/ 7 w 11"/>
                <a:gd name="T3" fmla="*/ 2 h 9"/>
                <a:gd name="T4" fmla="*/ 3 w 11"/>
                <a:gd name="T5" fmla="*/ 5 h 9"/>
                <a:gd name="T6" fmla="*/ 0 w 11"/>
                <a:gd name="T7" fmla="*/ 9 h 9"/>
              </a:gdLst>
              <a:ahLst/>
              <a:cxnLst>
                <a:cxn ang="0">
                  <a:pos x="T0" y="T1"/>
                </a:cxn>
                <a:cxn ang="0">
                  <a:pos x="T2" y="T3"/>
                </a:cxn>
                <a:cxn ang="0">
                  <a:pos x="T4" y="T5"/>
                </a:cxn>
                <a:cxn ang="0">
                  <a:pos x="T6" y="T7"/>
                </a:cxn>
              </a:cxnLst>
              <a:rect l="0" t="0" r="r" b="b"/>
              <a:pathLst>
                <a:path w="11" h="9">
                  <a:moveTo>
                    <a:pt x="11" y="0"/>
                  </a:moveTo>
                  <a:lnTo>
                    <a:pt x="7" y="2"/>
                  </a:lnTo>
                  <a:lnTo>
                    <a:pt x="3" y="5"/>
                  </a:lnTo>
                  <a:lnTo>
                    <a:pt x="0" y="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29" name="Freeform 1726"/>
            <p:cNvSpPr>
              <a:spLocks/>
            </p:cNvSpPr>
            <p:nvPr/>
          </p:nvSpPr>
          <p:spPr bwMode="auto">
            <a:xfrm>
              <a:off x="1000125" y="1057275"/>
              <a:ext cx="0" cy="0"/>
            </a:xfrm>
            <a:custGeom>
              <a:avLst/>
              <a:gdLst>
                <a:gd name="T0" fmla="*/ 9 w 9"/>
                <a:gd name="T1" fmla="*/ 0 h 21"/>
                <a:gd name="T2" fmla="*/ 4 w 9"/>
                <a:gd name="T3" fmla="*/ 10 h 21"/>
                <a:gd name="T4" fmla="*/ 0 w 9"/>
                <a:gd name="T5" fmla="*/ 21 h 21"/>
              </a:gdLst>
              <a:ahLst/>
              <a:cxnLst>
                <a:cxn ang="0">
                  <a:pos x="T0" y="T1"/>
                </a:cxn>
                <a:cxn ang="0">
                  <a:pos x="T2" y="T3"/>
                </a:cxn>
                <a:cxn ang="0">
                  <a:pos x="T4" y="T5"/>
                </a:cxn>
              </a:cxnLst>
              <a:rect l="0" t="0" r="r" b="b"/>
              <a:pathLst>
                <a:path w="9" h="21">
                  <a:moveTo>
                    <a:pt x="9" y="0"/>
                  </a:moveTo>
                  <a:lnTo>
                    <a:pt x="4" y="10"/>
                  </a:lnTo>
                  <a:lnTo>
                    <a:pt x="0" y="2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30" name="Line 1727"/>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31" name="Freeform 1728"/>
            <p:cNvSpPr>
              <a:spLocks/>
            </p:cNvSpPr>
            <p:nvPr/>
          </p:nvSpPr>
          <p:spPr bwMode="auto">
            <a:xfrm>
              <a:off x="1000125" y="1057275"/>
              <a:ext cx="0" cy="0"/>
            </a:xfrm>
            <a:custGeom>
              <a:avLst/>
              <a:gdLst>
                <a:gd name="T0" fmla="*/ 5 w 5"/>
                <a:gd name="T1" fmla="*/ 0 h 19"/>
                <a:gd name="T2" fmla="*/ 2 w 5"/>
                <a:gd name="T3" fmla="*/ 9 h 19"/>
                <a:gd name="T4" fmla="*/ 0 w 5"/>
                <a:gd name="T5" fmla="*/ 19 h 19"/>
              </a:gdLst>
              <a:ahLst/>
              <a:cxnLst>
                <a:cxn ang="0">
                  <a:pos x="T0" y="T1"/>
                </a:cxn>
                <a:cxn ang="0">
                  <a:pos x="T2" y="T3"/>
                </a:cxn>
                <a:cxn ang="0">
                  <a:pos x="T4" y="T5"/>
                </a:cxn>
              </a:cxnLst>
              <a:rect l="0" t="0" r="r" b="b"/>
              <a:pathLst>
                <a:path w="5" h="19">
                  <a:moveTo>
                    <a:pt x="5" y="0"/>
                  </a:moveTo>
                  <a:lnTo>
                    <a:pt x="2" y="9"/>
                  </a:lnTo>
                  <a:lnTo>
                    <a:pt x="0" y="1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32" name="Freeform 1729"/>
            <p:cNvSpPr>
              <a:spLocks/>
            </p:cNvSpPr>
            <p:nvPr/>
          </p:nvSpPr>
          <p:spPr bwMode="auto">
            <a:xfrm>
              <a:off x="1000125" y="1057275"/>
              <a:ext cx="0" cy="0"/>
            </a:xfrm>
            <a:custGeom>
              <a:avLst/>
              <a:gdLst>
                <a:gd name="T0" fmla="*/ 12 w 12"/>
                <a:gd name="T1" fmla="*/ 24 h 24"/>
                <a:gd name="T2" fmla="*/ 7 w 12"/>
                <a:gd name="T3" fmla="*/ 11 h 24"/>
                <a:gd name="T4" fmla="*/ 0 w 12"/>
                <a:gd name="T5" fmla="*/ 0 h 24"/>
              </a:gdLst>
              <a:ahLst/>
              <a:cxnLst>
                <a:cxn ang="0">
                  <a:pos x="T0" y="T1"/>
                </a:cxn>
                <a:cxn ang="0">
                  <a:pos x="T2" y="T3"/>
                </a:cxn>
                <a:cxn ang="0">
                  <a:pos x="T4" y="T5"/>
                </a:cxn>
              </a:cxnLst>
              <a:rect l="0" t="0" r="r" b="b"/>
              <a:pathLst>
                <a:path w="12" h="24">
                  <a:moveTo>
                    <a:pt x="12" y="24"/>
                  </a:moveTo>
                  <a:lnTo>
                    <a:pt x="7" y="1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33" name="Line 1730"/>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34" name="Line 173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35" name="Line 173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36" name="Line 173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37" name="Freeform 1734"/>
            <p:cNvSpPr>
              <a:spLocks/>
            </p:cNvSpPr>
            <p:nvPr/>
          </p:nvSpPr>
          <p:spPr bwMode="auto">
            <a:xfrm>
              <a:off x="1000125" y="1057275"/>
              <a:ext cx="0" cy="0"/>
            </a:xfrm>
            <a:custGeom>
              <a:avLst/>
              <a:gdLst>
                <a:gd name="T0" fmla="*/ 0 w 2"/>
                <a:gd name="T1" fmla="*/ 2 h 2"/>
                <a:gd name="T2" fmla="*/ 1 w 2"/>
                <a:gd name="T3" fmla="*/ 2 h 2"/>
                <a:gd name="T4" fmla="*/ 2 w 2"/>
                <a:gd name="T5" fmla="*/ 0 h 2"/>
              </a:gdLst>
              <a:ahLst/>
              <a:cxnLst>
                <a:cxn ang="0">
                  <a:pos x="T0" y="T1"/>
                </a:cxn>
                <a:cxn ang="0">
                  <a:pos x="T2" y="T3"/>
                </a:cxn>
                <a:cxn ang="0">
                  <a:pos x="T4" y="T5"/>
                </a:cxn>
              </a:cxnLst>
              <a:rect l="0" t="0" r="r" b="b"/>
              <a:pathLst>
                <a:path w="2" h="2">
                  <a:moveTo>
                    <a:pt x="0" y="2"/>
                  </a:moveTo>
                  <a:lnTo>
                    <a:pt x="1" y="2"/>
                  </a:lnTo>
                  <a:lnTo>
                    <a:pt x="2"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38" name="Line 1735"/>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39" name="Line 1736"/>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40" name="Line 173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41" name="Line 1738"/>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42" name="Line 1739"/>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43" name="Line 1740"/>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44" name="Line 174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45" name="Line 174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46" name="Line 174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47" name="Line 1744"/>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48" name="Freeform 1745"/>
            <p:cNvSpPr>
              <a:spLocks/>
            </p:cNvSpPr>
            <p:nvPr/>
          </p:nvSpPr>
          <p:spPr bwMode="auto">
            <a:xfrm>
              <a:off x="1000125" y="1057275"/>
              <a:ext cx="0" cy="0"/>
            </a:xfrm>
            <a:custGeom>
              <a:avLst/>
              <a:gdLst>
                <a:gd name="T0" fmla="*/ 1 w 1"/>
                <a:gd name="T1" fmla="*/ 0 h 2"/>
                <a:gd name="T2" fmla="*/ 0 w 1"/>
                <a:gd name="T3" fmla="*/ 0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0"/>
                  </a:moveTo>
                  <a:lnTo>
                    <a:pt x="0" y="0"/>
                  </a:lnTo>
                  <a:lnTo>
                    <a:pt x="0" y="1"/>
                  </a:lnTo>
                  <a:lnTo>
                    <a:pt x="1"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49" name="Line 1746"/>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50" name="Line 174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51" name="Line 1748"/>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52" name="Line 1749"/>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53" name="Freeform 1750"/>
            <p:cNvSpPr>
              <a:spLocks/>
            </p:cNvSpPr>
            <p:nvPr/>
          </p:nvSpPr>
          <p:spPr bwMode="auto">
            <a:xfrm>
              <a:off x="1000125" y="1057275"/>
              <a:ext cx="0" cy="0"/>
            </a:xfrm>
            <a:custGeom>
              <a:avLst/>
              <a:gdLst>
                <a:gd name="T0" fmla="*/ 25 w 25"/>
                <a:gd name="T1" fmla="*/ 1 h 1"/>
                <a:gd name="T2" fmla="*/ 12 w 25"/>
                <a:gd name="T3" fmla="*/ 0 h 1"/>
                <a:gd name="T4" fmla="*/ 0 w 25"/>
                <a:gd name="T5" fmla="*/ 0 h 1"/>
              </a:gdLst>
              <a:ahLst/>
              <a:cxnLst>
                <a:cxn ang="0">
                  <a:pos x="T0" y="T1"/>
                </a:cxn>
                <a:cxn ang="0">
                  <a:pos x="T2" y="T3"/>
                </a:cxn>
                <a:cxn ang="0">
                  <a:pos x="T4" y="T5"/>
                </a:cxn>
              </a:cxnLst>
              <a:rect l="0" t="0" r="r" b="b"/>
              <a:pathLst>
                <a:path w="25" h="1">
                  <a:moveTo>
                    <a:pt x="25" y="1"/>
                  </a:moveTo>
                  <a:lnTo>
                    <a:pt x="12"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54" name="Freeform 1751"/>
            <p:cNvSpPr>
              <a:spLocks/>
            </p:cNvSpPr>
            <p:nvPr/>
          </p:nvSpPr>
          <p:spPr bwMode="auto">
            <a:xfrm>
              <a:off x="1000125" y="1057275"/>
              <a:ext cx="0" cy="0"/>
            </a:xfrm>
            <a:custGeom>
              <a:avLst/>
              <a:gdLst>
                <a:gd name="T0" fmla="*/ 3 w 3"/>
                <a:gd name="T1" fmla="*/ 0 h 22"/>
                <a:gd name="T2" fmla="*/ 1 w 3"/>
                <a:gd name="T3" fmla="*/ 7 h 22"/>
                <a:gd name="T4" fmla="*/ 0 w 3"/>
                <a:gd name="T5" fmla="*/ 14 h 22"/>
                <a:gd name="T6" fmla="*/ 0 w 3"/>
                <a:gd name="T7" fmla="*/ 22 h 22"/>
              </a:gdLst>
              <a:ahLst/>
              <a:cxnLst>
                <a:cxn ang="0">
                  <a:pos x="T0" y="T1"/>
                </a:cxn>
                <a:cxn ang="0">
                  <a:pos x="T2" y="T3"/>
                </a:cxn>
                <a:cxn ang="0">
                  <a:pos x="T4" y="T5"/>
                </a:cxn>
                <a:cxn ang="0">
                  <a:pos x="T6" y="T7"/>
                </a:cxn>
              </a:cxnLst>
              <a:rect l="0" t="0" r="r" b="b"/>
              <a:pathLst>
                <a:path w="3" h="22">
                  <a:moveTo>
                    <a:pt x="3" y="0"/>
                  </a:moveTo>
                  <a:lnTo>
                    <a:pt x="1" y="7"/>
                  </a:lnTo>
                  <a:lnTo>
                    <a:pt x="0" y="14"/>
                  </a:lnTo>
                  <a:lnTo>
                    <a:pt x="0" y="2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55" name="Freeform 1752"/>
            <p:cNvSpPr>
              <a:spLocks/>
            </p:cNvSpPr>
            <p:nvPr/>
          </p:nvSpPr>
          <p:spPr bwMode="auto">
            <a:xfrm>
              <a:off x="1000125" y="1057275"/>
              <a:ext cx="0" cy="0"/>
            </a:xfrm>
            <a:custGeom>
              <a:avLst/>
              <a:gdLst>
                <a:gd name="T0" fmla="*/ 2 w 2"/>
                <a:gd name="T1" fmla="*/ 0 h 20"/>
                <a:gd name="T2" fmla="*/ 0 w 2"/>
                <a:gd name="T3" fmla="*/ 10 h 20"/>
                <a:gd name="T4" fmla="*/ 0 w 2"/>
                <a:gd name="T5" fmla="*/ 20 h 20"/>
              </a:gdLst>
              <a:ahLst/>
              <a:cxnLst>
                <a:cxn ang="0">
                  <a:pos x="T0" y="T1"/>
                </a:cxn>
                <a:cxn ang="0">
                  <a:pos x="T2" y="T3"/>
                </a:cxn>
                <a:cxn ang="0">
                  <a:pos x="T4" y="T5"/>
                </a:cxn>
              </a:cxnLst>
              <a:rect l="0" t="0" r="r" b="b"/>
              <a:pathLst>
                <a:path w="2" h="20">
                  <a:moveTo>
                    <a:pt x="2" y="0"/>
                  </a:moveTo>
                  <a:lnTo>
                    <a:pt x="0" y="10"/>
                  </a:lnTo>
                  <a:lnTo>
                    <a:pt x="0" y="2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56" name="Freeform 1753"/>
            <p:cNvSpPr>
              <a:spLocks/>
            </p:cNvSpPr>
            <p:nvPr/>
          </p:nvSpPr>
          <p:spPr bwMode="auto">
            <a:xfrm>
              <a:off x="1000125" y="1057275"/>
              <a:ext cx="0" cy="0"/>
            </a:xfrm>
            <a:custGeom>
              <a:avLst/>
              <a:gdLst>
                <a:gd name="T0" fmla="*/ 3 w 3"/>
                <a:gd name="T1" fmla="*/ 0 h 22"/>
                <a:gd name="T2" fmla="*/ 1 w 3"/>
                <a:gd name="T3" fmla="*/ 7 h 22"/>
                <a:gd name="T4" fmla="*/ 0 w 3"/>
                <a:gd name="T5" fmla="*/ 15 h 22"/>
                <a:gd name="T6" fmla="*/ 1 w 3"/>
                <a:gd name="T7" fmla="*/ 22 h 22"/>
              </a:gdLst>
              <a:ahLst/>
              <a:cxnLst>
                <a:cxn ang="0">
                  <a:pos x="T0" y="T1"/>
                </a:cxn>
                <a:cxn ang="0">
                  <a:pos x="T2" y="T3"/>
                </a:cxn>
                <a:cxn ang="0">
                  <a:pos x="T4" y="T5"/>
                </a:cxn>
                <a:cxn ang="0">
                  <a:pos x="T6" y="T7"/>
                </a:cxn>
              </a:cxnLst>
              <a:rect l="0" t="0" r="r" b="b"/>
              <a:pathLst>
                <a:path w="3" h="22">
                  <a:moveTo>
                    <a:pt x="3" y="0"/>
                  </a:moveTo>
                  <a:lnTo>
                    <a:pt x="1" y="7"/>
                  </a:lnTo>
                  <a:lnTo>
                    <a:pt x="0" y="15"/>
                  </a:lnTo>
                  <a:lnTo>
                    <a:pt x="1" y="2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57" name="Line 1754"/>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58" name="Line 175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59" name="Line 1756"/>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60" name="Line 1757"/>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61" name="Line 1758"/>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62" name="Line 1759"/>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63" name="Freeform 1760"/>
            <p:cNvSpPr>
              <a:spLocks/>
            </p:cNvSpPr>
            <p:nvPr/>
          </p:nvSpPr>
          <p:spPr bwMode="auto">
            <a:xfrm>
              <a:off x="1000125" y="1057275"/>
              <a:ext cx="0" cy="0"/>
            </a:xfrm>
            <a:custGeom>
              <a:avLst/>
              <a:gdLst>
                <a:gd name="T0" fmla="*/ 2 w 2"/>
                <a:gd name="T1" fmla="*/ 0 h 19"/>
                <a:gd name="T2" fmla="*/ 1 w 2"/>
                <a:gd name="T3" fmla="*/ 9 h 19"/>
                <a:gd name="T4" fmla="*/ 0 w 2"/>
                <a:gd name="T5" fmla="*/ 19 h 19"/>
              </a:gdLst>
              <a:ahLst/>
              <a:cxnLst>
                <a:cxn ang="0">
                  <a:pos x="T0" y="T1"/>
                </a:cxn>
                <a:cxn ang="0">
                  <a:pos x="T2" y="T3"/>
                </a:cxn>
                <a:cxn ang="0">
                  <a:pos x="T4" y="T5"/>
                </a:cxn>
              </a:cxnLst>
              <a:rect l="0" t="0" r="r" b="b"/>
              <a:pathLst>
                <a:path w="2" h="19">
                  <a:moveTo>
                    <a:pt x="2" y="0"/>
                  </a:moveTo>
                  <a:lnTo>
                    <a:pt x="1" y="9"/>
                  </a:lnTo>
                  <a:lnTo>
                    <a:pt x="0" y="1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64" name="Freeform 1761"/>
            <p:cNvSpPr>
              <a:spLocks/>
            </p:cNvSpPr>
            <p:nvPr/>
          </p:nvSpPr>
          <p:spPr bwMode="auto">
            <a:xfrm>
              <a:off x="1000125" y="1057275"/>
              <a:ext cx="0" cy="0"/>
            </a:xfrm>
            <a:custGeom>
              <a:avLst/>
              <a:gdLst>
                <a:gd name="T0" fmla="*/ 1 w 1"/>
                <a:gd name="T1" fmla="*/ 0 h 19"/>
                <a:gd name="T2" fmla="*/ 0 w 1"/>
                <a:gd name="T3" fmla="*/ 9 h 19"/>
                <a:gd name="T4" fmla="*/ 0 w 1"/>
                <a:gd name="T5" fmla="*/ 19 h 19"/>
              </a:gdLst>
              <a:ahLst/>
              <a:cxnLst>
                <a:cxn ang="0">
                  <a:pos x="T0" y="T1"/>
                </a:cxn>
                <a:cxn ang="0">
                  <a:pos x="T2" y="T3"/>
                </a:cxn>
                <a:cxn ang="0">
                  <a:pos x="T4" y="T5"/>
                </a:cxn>
              </a:cxnLst>
              <a:rect l="0" t="0" r="r" b="b"/>
              <a:pathLst>
                <a:path w="1" h="19">
                  <a:moveTo>
                    <a:pt x="1" y="0"/>
                  </a:moveTo>
                  <a:lnTo>
                    <a:pt x="0" y="9"/>
                  </a:lnTo>
                  <a:lnTo>
                    <a:pt x="0" y="1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65" name="Line 176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66" name="Line 176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67" name="Freeform 1764"/>
            <p:cNvSpPr>
              <a:spLocks/>
            </p:cNvSpPr>
            <p:nvPr/>
          </p:nvSpPr>
          <p:spPr bwMode="auto">
            <a:xfrm>
              <a:off x="1000125" y="1057275"/>
              <a:ext cx="0" cy="0"/>
            </a:xfrm>
            <a:custGeom>
              <a:avLst/>
              <a:gdLst>
                <a:gd name="T0" fmla="*/ 2 w 2"/>
                <a:gd name="T1" fmla="*/ 0 h 19"/>
                <a:gd name="T2" fmla="*/ 0 w 2"/>
                <a:gd name="T3" fmla="*/ 9 h 19"/>
                <a:gd name="T4" fmla="*/ 1 w 2"/>
                <a:gd name="T5" fmla="*/ 19 h 19"/>
              </a:gdLst>
              <a:ahLst/>
              <a:cxnLst>
                <a:cxn ang="0">
                  <a:pos x="T0" y="T1"/>
                </a:cxn>
                <a:cxn ang="0">
                  <a:pos x="T2" y="T3"/>
                </a:cxn>
                <a:cxn ang="0">
                  <a:pos x="T4" y="T5"/>
                </a:cxn>
              </a:cxnLst>
              <a:rect l="0" t="0" r="r" b="b"/>
              <a:pathLst>
                <a:path w="2" h="19">
                  <a:moveTo>
                    <a:pt x="2" y="0"/>
                  </a:moveTo>
                  <a:lnTo>
                    <a:pt x="0" y="9"/>
                  </a:lnTo>
                  <a:lnTo>
                    <a:pt x="1" y="1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68" name="Line 176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69" name="Line 1766"/>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70" name="Line 176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71" name="Line 1768"/>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72" name="Freeform 1769"/>
            <p:cNvSpPr>
              <a:spLocks/>
            </p:cNvSpPr>
            <p:nvPr/>
          </p:nvSpPr>
          <p:spPr bwMode="auto">
            <a:xfrm>
              <a:off x="1000125" y="1057275"/>
              <a:ext cx="0" cy="0"/>
            </a:xfrm>
            <a:custGeom>
              <a:avLst/>
              <a:gdLst>
                <a:gd name="T0" fmla="*/ 8 w 8"/>
                <a:gd name="T1" fmla="*/ 0 h 2"/>
                <a:gd name="T2" fmla="*/ 4 w 8"/>
                <a:gd name="T3" fmla="*/ 0 h 2"/>
                <a:gd name="T4" fmla="*/ 0 w 8"/>
                <a:gd name="T5" fmla="*/ 2 h 2"/>
              </a:gdLst>
              <a:ahLst/>
              <a:cxnLst>
                <a:cxn ang="0">
                  <a:pos x="T0" y="T1"/>
                </a:cxn>
                <a:cxn ang="0">
                  <a:pos x="T2" y="T3"/>
                </a:cxn>
                <a:cxn ang="0">
                  <a:pos x="T4" y="T5"/>
                </a:cxn>
              </a:cxnLst>
              <a:rect l="0" t="0" r="r" b="b"/>
              <a:pathLst>
                <a:path w="8" h="2">
                  <a:moveTo>
                    <a:pt x="8" y="0"/>
                  </a:moveTo>
                  <a:lnTo>
                    <a:pt x="4" y="0"/>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73" name="Freeform 1770"/>
            <p:cNvSpPr>
              <a:spLocks/>
            </p:cNvSpPr>
            <p:nvPr/>
          </p:nvSpPr>
          <p:spPr bwMode="auto">
            <a:xfrm>
              <a:off x="1000125" y="1057275"/>
              <a:ext cx="0" cy="0"/>
            </a:xfrm>
            <a:custGeom>
              <a:avLst/>
              <a:gdLst>
                <a:gd name="T0" fmla="*/ 0 w 7"/>
                <a:gd name="T1" fmla="*/ 0 h 2"/>
                <a:gd name="T2" fmla="*/ 3 w 7"/>
                <a:gd name="T3" fmla="*/ 2 h 2"/>
                <a:gd name="T4" fmla="*/ 7 w 7"/>
                <a:gd name="T5" fmla="*/ 2 h 2"/>
              </a:gdLst>
              <a:ahLst/>
              <a:cxnLst>
                <a:cxn ang="0">
                  <a:pos x="T0" y="T1"/>
                </a:cxn>
                <a:cxn ang="0">
                  <a:pos x="T2" y="T3"/>
                </a:cxn>
                <a:cxn ang="0">
                  <a:pos x="T4" y="T5"/>
                </a:cxn>
              </a:cxnLst>
              <a:rect l="0" t="0" r="r" b="b"/>
              <a:pathLst>
                <a:path w="7" h="2">
                  <a:moveTo>
                    <a:pt x="0" y="0"/>
                  </a:moveTo>
                  <a:lnTo>
                    <a:pt x="3" y="2"/>
                  </a:lnTo>
                  <a:lnTo>
                    <a:pt x="7"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74" name="Freeform 1771"/>
            <p:cNvSpPr>
              <a:spLocks/>
            </p:cNvSpPr>
            <p:nvPr/>
          </p:nvSpPr>
          <p:spPr bwMode="auto">
            <a:xfrm>
              <a:off x="1000125" y="1057275"/>
              <a:ext cx="0" cy="0"/>
            </a:xfrm>
            <a:custGeom>
              <a:avLst/>
              <a:gdLst>
                <a:gd name="T0" fmla="*/ 0 w 6"/>
                <a:gd name="T1" fmla="*/ 0 h 1"/>
                <a:gd name="T2" fmla="*/ 2 w 6"/>
                <a:gd name="T3" fmla="*/ 1 h 1"/>
                <a:gd name="T4" fmla="*/ 4 w 6"/>
                <a:gd name="T5" fmla="*/ 1 h 1"/>
                <a:gd name="T6" fmla="*/ 6 w 6"/>
                <a:gd name="T7" fmla="*/ 0 h 1"/>
              </a:gdLst>
              <a:ahLst/>
              <a:cxnLst>
                <a:cxn ang="0">
                  <a:pos x="T0" y="T1"/>
                </a:cxn>
                <a:cxn ang="0">
                  <a:pos x="T2" y="T3"/>
                </a:cxn>
                <a:cxn ang="0">
                  <a:pos x="T4" y="T5"/>
                </a:cxn>
                <a:cxn ang="0">
                  <a:pos x="T6" y="T7"/>
                </a:cxn>
              </a:cxnLst>
              <a:rect l="0" t="0" r="r" b="b"/>
              <a:pathLst>
                <a:path w="6" h="1">
                  <a:moveTo>
                    <a:pt x="0" y="0"/>
                  </a:moveTo>
                  <a:lnTo>
                    <a:pt x="2" y="1"/>
                  </a:lnTo>
                  <a:lnTo>
                    <a:pt x="4" y="1"/>
                  </a:lnTo>
                  <a:lnTo>
                    <a:pt x="6"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75" name="Freeform 1772"/>
            <p:cNvSpPr>
              <a:spLocks/>
            </p:cNvSpPr>
            <p:nvPr/>
          </p:nvSpPr>
          <p:spPr bwMode="auto">
            <a:xfrm>
              <a:off x="1000125" y="1057275"/>
              <a:ext cx="0" cy="0"/>
            </a:xfrm>
            <a:custGeom>
              <a:avLst/>
              <a:gdLst>
                <a:gd name="T0" fmla="*/ 0 w 11"/>
                <a:gd name="T1" fmla="*/ 0 h 1"/>
                <a:gd name="T2" fmla="*/ 3 w 11"/>
                <a:gd name="T3" fmla="*/ 1 h 1"/>
                <a:gd name="T4" fmla="*/ 7 w 11"/>
                <a:gd name="T5" fmla="*/ 1 h 1"/>
                <a:gd name="T6" fmla="*/ 11 w 11"/>
                <a:gd name="T7" fmla="*/ 0 h 1"/>
              </a:gdLst>
              <a:ahLst/>
              <a:cxnLst>
                <a:cxn ang="0">
                  <a:pos x="T0" y="T1"/>
                </a:cxn>
                <a:cxn ang="0">
                  <a:pos x="T2" y="T3"/>
                </a:cxn>
                <a:cxn ang="0">
                  <a:pos x="T4" y="T5"/>
                </a:cxn>
                <a:cxn ang="0">
                  <a:pos x="T6" y="T7"/>
                </a:cxn>
              </a:cxnLst>
              <a:rect l="0" t="0" r="r" b="b"/>
              <a:pathLst>
                <a:path w="11" h="1">
                  <a:moveTo>
                    <a:pt x="0" y="0"/>
                  </a:moveTo>
                  <a:lnTo>
                    <a:pt x="3" y="1"/>
                  </a:lnTo>
                  <a:lnTo>
                    <a:pt x="7" y="1"/>
                  </a:lnTo>
                  <a:lnTo>
                    <a:pt x="11"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76" name="Freeform 1773"/>
            <p:cNvSpPr>
              <a:spLocks/>
            </p:cNvSpPr>
            <p:nvPr/>
          </p:nvSpPr>
          <p:spPr bwMode="auto">
            <a:xfrm>
              <a:off x="1000125" y="1057275"/>
              <a:ext cx="0" cy="0"/>
            </a:xfrm>
            <a:custGeom>
              <a:avLst/>
              <a:gdLst>
                <a:gd name="T0" fmla="*/ 0 w 6"/>
                <a:gd name="T1" fmla="*/ 0 h 1"/>
                <a:gd name="T2" fmla="*/ 3 w 6"/>
                <a:gd name="T3" fmla="*/ 1 h 1"/>
                <a:gd name="T4" fmla="*/ 6 w 6"/>
                <a:gd name="T5" fmla="*/ 1 h 1"/>
              </a:gdLst>
              <a:ahLst/>
              <a:cxnLst>
                <a:cxn ang="0">
                  <a:pos x="T0" y="T1"/>
                </a:cxn>
                <a:cxn ang="0">
                  <a:pos x="T2" y="T3"/>
                </a:cxn>
                <a:cxn ang="0">
                  <a:pos x="T4" y="T5"/>
                </a:cxn>
              </a:cxnLst>
              <a:rect l="0" t="0" r="r" b="b"/>
              <a:pathLst>
                <a:path w="6" h="1">
                  <a:moveTo>
                    <a:pt x="0" y="0"/>
                  </a:moveTo>
                  <a:lnTo>
                    <a:pt x="3" y="1"/>
                  </a:lnTo>
                  <a:lnTo>
                    <a:pt x="6"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77" name="Line 1774"/>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78" name="Freeform 1775"/>
            <p:cNvSpPr>
              <a:spLocks/>
            </p:cNvSpPr>
            <p:nvPr/>
          </p:nvSpPr>
          <p:spPr bwMode="auto">
            <a:xfrm>
              <a:off x="1000125" y="1057275"/>
              <a:ext cx="0" cy="0"/>
            </a:xfrm>
            <a:custGeom>
              <a:avLst/>
              <a:gdLst>
                <a:gd name="T0" fmla="*/ 8 w 8"/>
                <a:gd name="T1" fmla="*/ 2 h 2"/>
                <a:gd name="T2" fmla="*/ 5 w 8"/>
                <a:gd name="T3" fmla="*/ 0 h 2"/>
                <a:gd name="T4" fmla="*/ 2 w 8"/>
                <a:gd name="T5" fmla="*/ 1 h 2"/>
                <a:gd name="T6" fmla="*/ 0 w 8"/>
                <a:gd name="T7" fmla="*/ 2 h 2"/>
              </a:gdLst>
              <a:ahLst/>
              <a:cxnLst>
                <a:cxn ang="0">
                  <a:pos x="T0" y="T1"/>
                </a:cxn>
                <a:cxn ang="0">
                  <a:pos x="T2" y="T3"/>
                </a:cxn>
                <a:cxn ang="0">
                  <a:pos x="T4" y="T5"/>
                </a:cxn>
                <a:cxn ang="0">
                  <a:pos x="T6" y="T7"/>
                </a:cxn>
              </a:cxnLst>
              <a:rect l="0" t="0" r="r" b="b"/>
              <a:pathLst>
                <a:path w="8" h="2">
                  <a:moveTo>
                    <a:pt x="8" y="2"/>
                  </a:moveTo>
                  <a:lnTo>
                    <a:pt x="5" y="0"/>
                  </a:lnTo>
                  <a:lnTo>
                    <a:pt x="2" y="1"/>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79" name="Freeform 1776"/>
            <p:cNvSpPr>
              <a:spLocks/>
            </p:cNvSpPr>
            <p:nvPr/>
          </p:nvSpPr>
          <p:spPr bwMode="auto">
            <a:xfrm>
              <a:off x="1000125" y="1057275"/>
              <a:ext cx="0" cy="0"/>
            </a:xfrm>
            <a:custGeom>
              <a:avLst/>
              <a:gdLst>
                <a:gd name="T0" fmla="*/ 0 w 8"/>
                <a:gd name="T1" fmla="*/ 0 h 1"/>
                <a:gd name="T2" fmla="*/ 3 w 8"/>
                <a:gd name="T3" fmla="*/ 1 h 1"/>
                <a:gd name="T4" fmla="*/ 6 w 8"/>
                <a:gd name="T5" fmla="*/ 1 h 1"/>
                <a:gd name="T6" fmla="*/ 8 w 8"/>
                <a:gd name="T7" fmla="*/ 0 h 1"/>
              </a:gdLst>
              <a:ahLst/>
              <a:cxnLst>
                <a:cxn ang="0">
                  <a:pos x="T0" y="T1"/>
                </a:cxn>
                <a:cxn ang="0">
                  <a:pos x="T2" y="T3"/>
                </a:cxn>
                <a:cxn ang="0">
                  <a:pos x="T4" y="T5"/>
                </a:cxn>
                <a:cxn ang="0">
                  <a:pos x="T6" y="T7"/>
                </a:cxn>
              </a:cxnLst>
              <a:rect l="0" t="0" r="r" b="b"/>
              <a:pathLst>
                <a:path w="8" h="1">
                  <a:moveTo>
                    <a:pt x="0" y="0"/>
                  </a:moveTo>
                  <a:lnTo>
                    <a:pt x="3" y="1"/>
                  </a:lnTo>
                  <a:lnTo>
                    <a:pt x="6" y="1"/>
                  </a:lnTo>
                  <a:lnTo>
                    <a:pt x="8"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80" name="Freeform 1777"/>
            <p:cNvSpPr>
              <a:spLocks/>
            </p:cNvSpPr>
            <p:nvPr/>
          </p:nvSpPr>
          <p:spPr bwMode="auto">
            <a:xfrm>
              <a:off x="1000125" y="1057275"/>
              <a:ext cx="0" cy="0"/>
            </a:xfrm>
            <a:custGeom>
              <a:avLst/>
              <a:gdLst>
                <a:gd name="T0" fmla="*/ 0 w 3"/>
                <a:gd name="T1" fmla="*/ 3 h 4"/>
                <a:gd name="T2" fmla="*/ 2 w 3"/>
                <a:gd name="T3" fmla="*/ 4 h 4"/>
                <a:gd name="T4" fmla="*/ 2 w 3"/>
                <a:gd name="T5" fmla="*/ 3 h 4"/>
                <a:gd name="T6" fmla="*/ 3 w 3"/>
                <a:gd name="T7" fmla="*/ 2 h 4"/>
                <a:gd name="T8" fmla="*/ 2 w 3"/>
                <a:gd name="T9" fmla="*/ 1 h 4"/>
                <a:gd name="T10" fmla="*/ 1 w 3"/>
                <a:gd name="T11" fmla="*/ 0 h 4"/>
                <a:gd name="T12" fmla="*/ 0 w 3"/>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0" y="3"/>
                  </a:moveTo>
                  <a:lnTo>
                    <a:pt x="2" y="4"/>
                  </a:lnTo>
                  <a:lnTo>
                    <a:pt x="2" y="3"/>
                  </a:lnTo>
                  <a:lnTo>
                    <a:pt x="3" y="2"/>
                  </a:lnTo>
                  <a:lnTo>
                    <a:pt x="2" y="1"/>
                  </a:lnTo>
                  <a:lnTo>
                    <a:pt x="1" y="0"/>
                  </a:lnTo>
                  <a:lnTo>
                    <a:pt x="0"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81" name="Freeform 1778"/>
            <p:cNvSpPr>
              <a:spLocks/>
            </p:cNvSpPr>
            <p:nvPr/>
          </p:nvSpPr>
          <p:spPr bwMode="auto">
            <a:xfrm>
              <a:off x="1000125" y="1057275"/>
              <a:ext cx="0" cy="0"/>
            </a:xfrm>
            <a:custGeom>
              <a:avLst/>
              <a:gdLst>
                <a:gd name="T0" fmla="*/ 0 w 5"/>
                <a:gd name="T1" fmla="*/ 6 h 6"/>
                <a:gd name="T2" fmla="*/ 2 w 5"/>
                <a:gd name="T3" fmla="*/ 5 h 6"/>
                <a:gd name="T4" fmla="*/ 4 w 5"/>
                <a:gd name="T5" fmla="*/ 3 h 6"/>
                <a:gd name="T6" fmla="*/ 5 w 5"/>
                <a:gd name="T7" fmla="*/ 0 h 6"/>
              </a:gdLst>
              <a:ahLst/>
              <a:cxnLst>
                <a:cxn ang="0">
                  <a:pos x="T0" y="T1"/>
                </a:cxn>
                <a:cxn ang="0">
                  <a:pos x="T2" y="T3"/>
                </a:cxn>
                <a:cxn ang="0">
                  <a:pos x="T4" y="T5"/>
                </a:cxn>
                <a:cxn ang="0">
                  <a:pos x="T6" y="T7"/>
                </a:cxn>
              </a:cxnLst>
              <a:rect l="0" t="0" r="r" b="b"/>
              <a:pathLst>
                <a:path w="5" h="6">
                  <a:moveTo>
                    <a:pt x="0" y="6"/>
                  </a:moveTo>
                  <a:lnTo>
                    <a:pt x="2" y="5"/>
                  </a:lnTo>
                  <a:lnTo>
                    <a:pt x="4" y="3"/>
                  </a:lnTo>
                  <a:lnTo>
                    <a:pt x="5"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82" name="Freeform 1779"/>
            <p:cNvSpPr>
              <a:spLocks/>
            </p:cNvSpPr>
            <p:nvPr/>
          </p:nvSpPr>
          <p:spPr bwMode="auto">
            <a:xfrm>
              <a:off x="1000125" y="1057275"/>
              <a:ext cx="0" cy="0"/>
            </a:xfrm>
            <a:custGeom>
              <a:avLst/>
              <a:gdLst>
                <a:gd name="T0" fmla="*/ 30 w 30"/>
                <a:gd name="T1" fmla="*/ 16 h 32"/>
                <a:gd name="T2" fmla="*/ 29 w 30"/>
                <a:gd name="T3" fmla="*/ 11 h 32"/>
                <a:gd name="T4" fmla="*/ 27 w 30"/>
                <a:gd name="T5" fmla="*/ 7 h 32"/>
                <a:gd name="T6" fmla="*/ 24 w 30"/>
                <a:gd name="T7" fmla="*/ 3 h 32"/>
                <a:gd name="T8" fmla="*/ 19 w 30"/>
                <a:gd name="T9" fmla="*/ 1 h 32"/>
                <a:gd name="T10" fmla="*/ 15 w 30"/>
                <a:gd name="T11" fmla="*/ 0 h 32"/>
                <a:gd name="T12" fmla="*/ 10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0 w 30"/>
                <a:gd name="T29" fmla="*/ 31 h 32"/>
                <a:gd name="T30" fmla="*/ 15 w 30"/>
                <a:gd name="T31" fmla="*/ 32 h 32"/>
                <a:gd name="T32" fmla="*/ 19 w 30"/>
                <a:gd name="T33" fmla="*/ 31 h 32"/>
                <a:gd name="T34" fmla="*/ 24 w 30"/>
                <a:gd name="T35" fmla="*/ 29 h 32"/>
                <a:gd name="T36" fmla="*/ 27 w 30"/>
                <a:gd name="T37" fmla="*/ 25 h 32"/>
                <a:gd name="T38" fmla="*/ 29 w 30"/>
                <a:gd name="T39" fmla="*/ 21 h 32"/>
                <a:gd name="T40" fmla="*/ 30 w 30"/>
                <a:gd name="T41"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2">
                  <a:moveTo>
                    <a:pt x="30" y="16"/>
                  </a:moveTo>
                  <a:lnTo>
                    <a:pt x="29" y="11"/>
                  </a:lnTo>
                  <a:lnTo>
                    <a:pt x="27" y="7"/>
                  </a:lnTo>
                  <a:lnTo>
                    <a:pt x="24" y="3"/>
                  </a:lnTo>
                  <a:lnTo>
                    <a:pt x="19" y="1"/>
                  </a:lnTo>
                  <a:lnTo>
                    <a:pt x="15" y="0"/>
                  </a:lnTo>
                  <a:lnTo>
                    <a:pt x="10" y="1"/>
                  </a:lnTo>
                  <a:lnTo>
                    <a:pt x="6" y="3"/>
                  </a:lnTo>
                  <a:lnTo>
                    <a:pt x="3" y="7"/>
                  </a:lnTo>
                  <a:lnTo>
                    <a:pt x="1" y="11"/>
                  </a:lnTo>
                  <a:lnTo>
                    <a:pt x="0" y="16"/>
                  </a:lnTo>
                  <a:lnTo>
                    <a:pt x="1" y="21"/>
                  </a:lnTo>
                  <a:lnTo>
                    <a:pt x="3" y="25"/>
                  </a:lnTo>
                  <a:lnTo>
                    <a:pt x="6" y="29"/>
                  </a:lnTo>
                  <a:lnTo>
                    <a:pt x="10" y="31"/>
                  </a:lnTo>
                  <a:lnTo>
                    <a:pt x="15" y="32"/>
                  </a:lnTo>
                  <a:lnTo>
                    <a:pt x="19" y="31"/>
                  </a:lnTo>
                  <a:lnTo>
                    <a:pt x="24" y="29"/>
                  </a:lnTo>
                  <a:lnTo>
                    <a:pt x="27" y="25"/>
                  </a:lnTo>
                  <a:lnTo>
                    <a:pt x="29" y="21"/>
                  </a:lnTo>
                  <a:lnTo>
                    <a:pt x="30" y="16"/>
                  </a:lnTo>
                  <a:close/>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a:tailEnd/>
            </a:ln>
          </p:spPr>
          <p:txBody>
            <a:bodyPr/>
            <a:lstStyle/>
            <a:p>
              <a:pPr eaLnBrk="1" hangingPunct="1">
                <a:defRPr/>
              </a:pPr>
              <a:endParaRPr lang="ja-JP" altLang="en-US">
                <a:latin typeface="Arial" charset="0"/>
              </a:endParaRPr>
            </a:p>
          </p:txBody>
        </p:sp>
        <p:sp>
          <p:nvSpPr>
            <p:cNvPr id="1183" name="Freeform 1780"/>
            <p:cNvSpPr>
              <a:spLocks/>
            </p:cNvSpPr>
            <p:nvPr/>
          </p:nvSpPr>
          <p:spPr bwMode="auto">
            <a:xfrm>
              <a:off x="1000125" y="1057275"/>
              <a:ext cx="0" cy="0"/>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a:tailEnd/>
            </a:ln>
          </p:spPr>
          <p:txBody>
            <a:bodyPr/>
            <a:lstStyle/>
            <a:p>
              <a:pPr eaLnBrk="1" hangingPunct="1">
                <a:defRPr/>
              </a:pPr>
              <a:endParaRPr lang="ja-JP" altLang="en-US">
                <a:latin typeface="Arial" charset="0"/>
              </a:endParaRPr>
            </a:p>
          </p:txBody>
        </p:sp>
        <p:sp>
          <p:nvSpPr>
            <p:cNvPr id="1184" name="Freeform 1781"/>
            <p:cNvSpPr>
              <a:spLocks/>
            </p:cNvSpPr>
            <p:nvPr/>
          </p:nvSpPr>
          <p:spPr bwMode="auto">
            <a:xfrm>
              <a:off x="1000125" y="1057275"/>
              <a:ext cx="0" cy="0"/>
            </a:xfrm>
            <a:custGeom>
              <a:avLst/>
              <a:gdLst>
                <a:gd name="T0" fmla="*/ 30 w 30"/>
                <a:gd name="T1" fmla="*/ 16 h 32"/>
                <a:gd name="T2" fmla="*/ 29 w 30"/>
                <a:gd name="T3" fmla="*/ 11 h 32"/>
                <a:gd name="T4" fmla="*/ 27 w 30"/>
                <a:gd name="T5" fmla="*/ 7 h 32"/>
                <a:gd name="T6" fmla="*/ 24 w 30"/>
                <a:gd name="T7" fmla="*/ 3 h 32"/>
                <a:gd name="T8" fmla="*/ 20 w 30"/>
                <a:gd name="T9" fmla="*/ 1 h 32"/>
                <a:gd name="T10" fmla="*/ 15 w 30"/>
                <a:gd name="T11" fmla="*/ 0 h 32"/>
                <a:gd name="T12" fmla="*/ 11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1 w 30"/>
                <a:gd name="T29" fmla="*/ 31 h 32"/>
                <a:gd name="T30" fmla="*/ 15 w 30"/>
                <a:gd name="T31" fmla="*/ 32 h 32"/>
                <a:gd name="T32" fmla="*/ 20 w 30"/>
                <a:gd name="T33" fmla="*/ 31 h 32"/>
                <a:gd name="T34" fmla="*/ 24 w 30"/>
                <a:gd name="T35" fmla="*/ 29 h 32"/>
                <a:gd name="T36" fmla="*/ 27 w 30"/>
                <a:gd name="T37" fmla="*/ 25 h 32"/>
                <a:gd name="T38" fmla="*/ 29 w 30"/>
                <a:gd name="T39" fmla="*/ 21 h 32"/>
                <a:gd name="T40" fmla="*/ 30 w 30"/>
                <a:gd name="T41"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2">
                  <a:moveTo>
                    <a:pt x="30" y="16"/>
                  </a:moveTo>
                  <a:lnTo>
                    <a:pt x="29" y="11"/>
                  </a:lnTo>
                  <a:lnTo>
                    <a:pt x="27" y="7"/>
                  </a:lnTo>
                  <a:lnTo>
                    <a:pt x="24" y="3"/>
                  </a:lnTo>
                  <a:lnTo>
                    <a:pt x="20" y="1"/>
                  </a:lnTo>
                  <a:lnTo>
                    <a:pt x="15" y="0"/>
                  </a:lnTo>
                  <a:lnTo>
                    <a:pt x="11" y="1"/>
                  </a:lnTo>
                  <a:lnTo>
                    <a:pt x="6" y="3"/>
                  </a:lnTo>
                  <a:lnTo>
                    <a:pt x="3" y="7"/>
                  </a:lnTo>
                  <a:lnTo>
                    <a:pt x="1" y="11"/>
                  </a:lnTo>
                  <a:lnTo>
                    <a:pt x="0" y="16"/>
                  </a:lnTo>
                  <a:lnTo>
                    <a:pt x="1" y="21"/>
                  </a:lnTo>
                  <a:lnTo>
                    <a:pt x="3" y="25"/>
                  </a:lnTo>
                  <a:lnTo>
                    <a:pt x="6" y="29"/>
                  </a:lnTo>
                  <a:lnTo>
                    <a:pt x="11" y="31"/>
                  </a:lnTo>
                  <a:lnTo>
                    <a:pt x="15" y="32"/>
                  </a:lnTo>
                  <a:lnTo>
                    <a:pt x="20" y="31"/>
                  </a:lnTo>
                  <a:lnTo>
                    <a:pt x="24" y="29"/>
                  </a:lnTo>
                  <a:lnTo>
                    <a:pt x="27" y="25"/>
                  </a:lnTo>
                  <a:lnTo>
                    <a:pt x="29" y="21"/>
                  </a:lnTo>
                  <a:lnTo>
                    <a:pt x="30" y="16"/>
                  </a:lnTo>
                  <a:close/>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a:tailEnd/>
            </a:ln>
          </p:spPr>
          <p:txBody>
            <a:bodyPr/>
            <a:lstStyle/>
            <a:p>
              <a:pPr eaLnBrk="1" hangingPunct="1">
                <a:defRPr/>
              </a:pPr>
              <a:endParaRPr lang="ja-JP" altLang="en-US">
                <a:latin typeface="Arial" charset="0"/>
              </a:endParaRPr>
            </a:p>
          </p:txBody>
        </p:sp>
        <p:sp>
          <p:nvSpPr>
            <p:cNvPr id="1185" name="Freeform 1782"/>
            <p:cNvSpPr>
              <a:spLocks/>
            </p:cNvSpPr>
            <p:nvPr/>
          </p:nvSpPr>
          <p:spPr bwMode="auto">
            <a:xfrm>
              <a:off x="1000125" y="1057275"/>
              <a:ext cx="0" cy="0"/>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a:tailEnd/>
            </a:ln>
          </p:spPr>
          <p:txBody>
            <a:bodyPr/>
            <a:lstStyle/>
            <a:p>
              <a:pPr eaLnBrk="1" hangingPunct="1">
                <a:defRPr/>
              </a:pPr>
              <a:endParaRPr lang="ja-JP" altLang="en-US">
                <a:latin typeface="Arial" charset="0"/>
              </a:endParaRPr>
            </a:p>
          </p:txBody>
        </p:sp>
        <p:sp>
          <p:nvSpPr>
            <p:cNvPr id="1186" name="Line 1783"/>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87" name="Line 1784"/>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88" name="Freeform 1785"/>
            <p:cNvSpPr>
              <a:spLocks/>
            </p:cNvSpPr>
            <p:nvPr/>
          </p:nvSpPr>
          <p:spPr bwMode="auto">
            <a:xfrm>
              <a:off x="1000125" y="1057275"/>
              <a:ext cx="0" cy="0"/>
            </a:xfrm>
            <a:custGeom>
              <a:avLst/>
              <a:gdLst>
                <a:gd name="T0" fmla="*/ 0 w 6"/>
                <a:gd name="T1" fmla="*/ 4 h 4"/>
                <a:gd name="T2" fmla="*/ 4 w 6"/>
                <a:gd name="T3" fmla="*/ 2 h 4"/>
                <a:gd name="T4" fmla="*/ 6 w 6"/>
                <a:gd name="T5" fmla="*/ 0 h 4"/>
              </a:gdLst>
              <a:ahLst/>
              <a:cxnLst>
                <a:cxn ang="0">
                  <a:pos x="T0" y="T1"/>
                </a:cxn>
                <a:cxn ang="0">
                  <a:pos x="T2" y="T3"/>
                </a:cxn>
                <a:cxn ang="0">
                  <a:pos x="T4" y="T5"/>
                </a:cxn>
              </a:cxnLst>
              <a:rect l="0" t="0" r="r" b="b"/>
              <a:pathLst>
                <a:path w="6" h="4">
                  <a:moveTo>
                    <a:pt x="0" y="4"/>
                  </a:moveTo>
                  <a:lnTo>
                    <a:pt x="4" y="2"/>
                  </a:lnTo>
                  <a:lnTo>
                    <a:pt x="6"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89" name="Freeform 1786"/>
            <p:cNvSpPr>
              <a:spLocks/>
            </p:cNvSpPr>
            <p:nvPr/>
          </p:nvSpPr>
          <p:spPr bwMode="auto">
            <a:xfrm>
              <a:off x="1000125" y="1057275"/>
              <a:ext cx="0" cy="0"/>
            </a:xfrm>
            <a:custGeom>
              <a:avLst/>
              <a:gdLst>
                <a:gd name="T0" fmla="*/ 16 w 16"/>
                <a:gd name="T1" fmla="*/ 10 h 10"/>
                <a:gd name="T2" fmla="*/ 13 w 16"/>
                <a:gd name="T3" fmla="*/ 6 h 10"/>
                <a:gd name="T4" fmla="*/ 9 w 16"/>
                <a:gd name="T5" fmla="*/ 3 h 10"/>
                <a:gd name="T6" fmla="*/ 5 w 16"/>
                <a:gd name="T7" fmla="*/ 1 h 10"/>
                <a:gd name="T8" fmla="*/ 0 w 16"/>
                <a:gd name="T9" fmla="*/ 0 h 10"/>
              </a:gdLst>
              <a:ahLst/>
              <a:cxnLst>
                <a:cxn ang="0">
                  <a:pos x="T0" y="T1"/>
                </a:cxn>
                <a:cxn ang="0">
                  <a:pos x="T2" y="T3"/>
                </a:cxn>
                <a:cxn ang="0">
                  <a:pos x="T4" y="T5"/>
                </a:cxn>
                <a:cxn ang="0">
                  <a:pos x="T6" y="T7"/>
                </a:cxn>
                <a:cxn ang="0">
                  <a:pos x="T8" y="T9"/>
                </a:cxn>
              </a:cxnLst>
              <a:rect l="0" t="0" r="r" b="b"/>
              <a:pathLst>
                <a:path w="16" h="10">
                  <a:moveTo>
                    <a:pt x="16" y="10"/>
                  </a:moveTo>
                  <a:lnTo>
                    <a:pt x="13" y="6"/>
                  </a:lnTo>
                  <a:lnTo>
                    <a:pt x="9" y="3"/>
                  </a:lnTo>
                  <a:lnTo>
                    <a:pt x="5"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90" name="Freeform 1787"/>
            <p:cNvSpPr>
              <a:spLocks/>
            </p:cNvSpPr>
            <p:nvPr/>
          </p:nvSpPr>
          <p:spPr bwMode="auto">
            <a:xfrm>
              <a:off x="1000125" y="1057275"/>
              <a:ext cx="0" cy="0"/>
            </a:xfrm>
            <a:custGeom>
              <a:avLst/>
              <a:gdLst>
                <a:gd name="T0" fmla="*/ 18 w 18"/>
                <a:gd name="T1" fmla="*/ 1 h 1"/>
                <a:gd name="T2" fmla="*/ 9 w 18"/>
                <a:gd name="T3" fmla="*/ 0 h 1"/>
                <a:gd name="T4" fmla="*/ 0 w 18"/>
                <a:gd name="T5" fmla="*/ 1 h 1"/>
              </a:gdLst>
              <a:ahLst/>
              <a:cxnLst>
                <a:cxn ang="0">
                  <a:pos x="T0" y="T1"/>
                </a:cxn>
                <a:cxn ang="0">
                  <a:pos x="T2" y="T3"/>
                </a:cxn>
                <a:cxn ang="0">
                  <a:pos x="T4" y="T5"/>
                </a:cxn>
              </a:cxnLst>
              <a:rect l="0" t="0" r="r" b="b"/>
              <a:pathLst>
                <a:path w="18" h="1">
                  <a:moveTo>
                    <a:pt x="18" y="1"/>
                  </a:moveTo>
                  <a:lnTo>
                    <a:pt x="9" y="0"/>
                  </a:lnTo>
                  <a:lnTo>
                    <a:pt x="0"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91" name="Freeform 1788"/>
            <p:cNvSpPr>
              <a:spLocks/>
            </p:cNvSpPr>
            <p:nvPr/>
          </p:nvSpPr>
          <p:spPr bwMode="auto">
            <a:xfrm>
              <a:off x="1000125" y="1057275"/>
              <a:ext cx="0" cy="0"/>
            </a:xfrm>
            <a:custGeom>
              <a:avLst/>
              <a:gdLst>
                <a:gd name="T0" fmla="*/ 0 w 3"/>
                <a:gd name="T1" fmla="*/ 0 h 4"/>
                <a:gd name="T2" fmla="*/ 0 w 3"/>
                <a:gd name="T3" fmla="*/ 2 h 4"/>
                <a:gd name="T4" fmla="*/ 1 w 3"/>
                <a:gd name="T5" fmla="*/ 4 h 4"/>
                <a:gd name="T6" fmla="*/ 3 w 3"/>
                <a:gd name="T7" fmla="*/ 4 h 4"/>
              </a:gdLst>
              <a:ahLst/>
              <a:cxnLst>
                <a:cxn ang="0">
                  <a:pos x="T0" y="T1"/>
                </a:cxn>
                <a:cxn ang="0">
                  <a:pos x="T2" y="T3"/>
                </a:cxn>
                <a:cxn ang="0">
                  <a:pos x="T4" y="T5"/>
                </a:cxn>
                <a:cxn ang="0">
                  <a:pos x="T6" y="T7"/>
                </a:cxn>
              </a:cxnLst>
              <a:rect l="0" t="0" r="r" b="b"/>
              <a:pathLst>
                <a:path w="3" h="4">
                  <a:moveTo>
                    <a:pt x="0" y="0"/>
                  </a:moveTo>
                  <a:lnTo>
                    <a:pt x="0" y="2"/>
                  </a:lnTo>
                  <a:lnTo>
                    <a:pt x="1" y="4"/>
                  </a:lnTo>
                  <a:lnTo>
                    <a:pt x="3" y="4"/>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92" name="Line 1789"/>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93" name="Line 1790"/>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94" name="Line 179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95" name="Freeform 1792"/>
            <p:cNvSpPr>
              <a:spLocks/>
            </p:cNvSpPr>
            <p:nvPr/>
          </p:nvSpPr>
          <p:spPr bwMode="auto">
            <a:xfrm>
              <a:off x="1000125" y="1057275"/>
              <a:ext cx="0" cy="0"/>
            </a:xfrm>
            <a:custGeom>
              <a:avLst/>
              <a:gdLst>
                <a:gd name="T0" fmla="*/ 7 w 7"/>
                <a:gd name="T1" fmla="*/ 0 h 8"/>
                <a:gd name="T2" fmla="*/ 3 w 7"/>
                <a:gd name="T3" fmla="*/ 3 h 8"/>
                <a:gd name="T4" fmla="*/ 0 w 7"/>
                <a:gd name="T5" fmla="*/ 8 h 8"/>
              </a:gdLst>
              <a:ahLst/>
              <a:cxnLst>
                <a:cxn ang="0">
                  <a:pos x="T0" y="T1"/>
                </a:cxn>
                <a:cxn ang="0">
                  <a:pos x="T2" y="T3"/>
                </a:cxn>
                <a:cxn ang="0">
                  <a:pos x="T4" y="T5"/>
                </a:cxn>
              </a:cxnLst>
              <a:rect l="0" t="0" r="r" b="b"/>
              <a:pathLst>
                <a:path w="7" h="8">
                  <a:moveTo>
                    <a:pt x="7" y="0"/>
                  </a:moveTo>
                  <a:lnTo>
                    <a:pt x="3" y="3"/>
                  </a:lnTo>
                  <a:lnTo>
                    <a:pt x="0" y="8"/>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96" name="Line 179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97" name="Line 1794"/>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98" name="Line 1795"/>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99" name="Line 1796"/>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00" name="Line 1797"/>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01" name="Line 1798"/>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02" name="Line 1799"/>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03" name="Line 1800"/>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04" name="Line 1801"/>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05" name="Line 1802"/>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06" name="Line 1803"/>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07" name="Freeform 1804"/>
            <p:cNvSpPr>
              <a:spLocks/>
            </p:cNvSpPr>
            <p:nvPr/>
          </p:nvSpPr>
          <p:spPr bwMode="auto">
            <a:xfrm>
              <a:off x="1000125" y="1057275"/>
              <a:ext cx="0" cy="0"/>
            </a:xfrm>
            <a:custGeom>
              <a:avLst/>
              <a:gdLst>
                <a:gd name="T0" fmla="*/ 15 w 15"/>
                <a:gd name="T1" fmla="*/ 22 h 22"/>
                <a:gd name="T2" fmla="*/ 8 w 15"/>
                <a:gd name="T3" fmla="*/ 11 h 22"/>
                <a:gd name="T4" fmla="*/ 0 w 15"/>
                <a:gd name="T5" fmla="*/ 0 h 22"/>
              </a:gdLst>
              <a:ahLst/>
              <a:cxnLst>
                <a:cxn ang="0">
                  <a:pos x="T0" y="T1"/>
                </a:cxn>
                <a:cxn ang="0">
                  <a:pos x="T2" y="T3"/>
                </a:cxn>
                <a:cxn ang="0">
                  <a:pos x="T4" y="T5"/>
                </a:cxn>
              </a:cxnLst>
              <a:rect l="0" t="0" r="r" b="b"/>
              <a:pathLst>
                <a:path w="15" h="22">
                  <a:moveTo>
                    <a:pt x="15" y="22"/>
                  </a:moveTo>
                  <a:lnTo>
                    <a:pt x="8" y="1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08" name="Freeform 1805"/>
            <p:cNvSpPr>
              <a:spLocks/>
            </p:cNvSpPr>
            <p:nvPr/>
          </p:nvSpPr>
          <p:spPr bwMode="auto">
            <a:xfrm>
              <a:off x="1000125" y="1057275"/>
              <a:ext cx="0" cy="0"/>
            </a:xfrm>
            <a:custGeom>
              <a:avLst/>
              <a:gdLst>
                <a:gd name="T0" fmla="*/ 0 w 2"/>
                <a:gd name="T1" fmla="*/ 1 h 2"/>
                <a:gd name="T2" fmla="*/ 1 w 2"/>
                <a:gd name="T3" fmla="*/ 2 h 2"/>
                <a:gd name="T4" fmla="*/ 2 w 2"/>
                <a:gd name="T5" fmla="*/ 1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0" y="1"/>
                  </a:moveTo>
                  <a:lnTo>
                    <a:pt x="1" y="2"/>
                  </a:lnTo>
                  <a:lnTo>
                    <a:pt x="2" y="1"/>
                  </a:lnTo>
                  <a:lnTo>
                    <a:pt x="2" y="0"/>
                  </a:lnTo>
                  <a:lnTo>
                    <a:pt x="2"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09" name="Line 1806"/>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10" name="Line 1807"/>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11" name="Line 1808"/>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12" name="Freeform 1809"/>
            <p:cNvSpPr>
              <a:spLocks/>
            </p:cNvSpPr>
            <p:nvPr/>
          </p:nvSpPr>
          <p:spPr bwMode="auto">
            <a:xfrm>
              <a:off x="1000125" y="1057275"/>
              <a:ext cx="0" cy="0"/>
            </a:xfrm>
            <a:custGeom>
              <a:avLst/>
              <a:gdLst>
                <a:gd name="T0" fmla="*/ 0 w 3"/>
                <a:gd name="T1" fmla="*/ 1 h 1"/>
                <a:gd name="T2" fmla="*/ 2 w 3"/>
                <a:gd name="T3" fmla="*/ 1 h 1"/>
                <a:gd name="T4" fmla="*/ 2 w 3"/>
                <a:gd name="T5" fmla="*/ 0 h 1"/>
                <a:gd name="T6" fmla="*/ 3 w 3"/>
                <a:gd name="T7" fmla="*/ 0 h 1"/>
              </a:gdLst>
              <a:ahLst/>
              <a:cxnLst>
                <a:cxn ang="0">
                  <a:pos x="T0" y="T1"/>
                </a:cxn>
                <a:cxn ang="0">
                  <a:pos x="T2" y="T3"/>
                </a:cxn>
                <a:cxn ang="0">
                  <a:pos x="T4" y="T5"/>
                </a:cxn>
                <a:cxn ang="0">
                  <a:pos x="T6" y="T7"/>
                </a:cxn>
              </a:cxnLst>
              <a:rect l="0" t="0" r="r" b="b"/>
              <a:pathLst>
                <a:path w="3" h="1">
                  <a:moveTo>
                    <a:pt x="0" y="1"/>
                  </a:moveTo>
                  <a:lnTo>
                    <a:pt x="2" y="1"/>
                  </a:lnTo>
                  <a:lnTo>
                    <a:pt x="2" y="0"/>
                  </a:lnTo>
                  <a:lnTo>
                    <a:pt x="3"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13" name="Line 1810"/>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14" name="Line 181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15" name="Line 181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16" name="Line 181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17" name="Line 1814"/>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18" name="Line 181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19" name="Line 1816"/>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20" name="Freeform 1817"/>
            <p:cNvSpPr>
              <a:spLocks/>
            </p:cNvSpPr>
            <p:nvPr/>
          </p:nvSpPr>
          <p:spPr bwMode="auto">
            <a:xfrm>
              <a:off x="1000125" y="1057275"/>
              <a:ext cx="0" cy="0"/>
            </a:xfrm>
            <a:custGeom>
              <a:avLst/>
              <a:gdLst>
                <a:gd name="T0" fmla="*/ 2 w 2"/>
                <a:gd name="T1" fmla="*/ 0 h 1"/>
                <a:gd name="T2" fmla="*/ 1 w 2"/>
                <a:gd name="T3" fmla="*/ 0 h 1"/>
                <a:gd name="T4" fmla="*/ 0 w 2"/>
                <a:gd name="T5" fmla="*/ 1 h 1"/>
              </a:gdLst>
              <a:ahLst/>
              <a:cxnLst>
                <a:cxn ang="0">
                  <a:pos x="T0" y="T1"/>
                </a:cxn>
                <a:cxn ang="0">
                  <a:pos x="T2" y="T3"/>
                </a:cxn>
                <a:cxn ang="0">
                  <a:pos x="T4" y="T5"/>
                </a:cxn>
              </a:cxnLst>
              <a:rect l="0" t="0" r="r" b="b"/>
              <a:pathLst>
                <a:path w="2" h="1">
                  <a:moveTo>
                    <a:pt x="2" y="0"/>
                  </a:moveTo>
                  <a:lnTo>
                    <a:pt x="1" y="0"/>
                  </a:lnTo>
                  <a:lnTo>
                    <a:pt x="0"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21" name="Line 1818"/>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22" name="Freeform 1819"/>
            <p:cNvSpPr>
              <a:spLocks/>
            </p:cNvSpPr>
            <p:nvPr/>
          </p:nvSpPr>
          <p:spPr bwMode="auto">
            <a:xfrm>
              <a:off x="1000125" y="1057275"/>
              <a:ext cx="0" cy="0"/>
            </a:xfrm>
            <a:custGeom>
              <a:avLst/>
              <a:gdLst>
                <a:gd name="T0" fmla="*/ 2 w 2"/>
                <a:gd name="T1" fmla="*/ 3 h 3"/>
                <a:gd name="T2" fmla="*/ 1 w 2"/>
                <a:gd name="T3" fmla="*/ 1 h 3"/>
                <a:gd name="T4" fmla="*/ 0 w 2"/>
                <a:gd name="T5" fmla="*/ 0 h 3"/>
              </a:gdLst>
              <a:ahLst/>
              <a:cxnLst>
                <a:cxn ang="0">
                  <a:pos x="T0" y="T1"/>
                </a:cxn>
                <a:cxn ang="0">
                  <a:pos x="T2" y="T3"/>
                </a:cxn>
                <a:cxn ang="0">
                  <a:pos x="T4" y="T5"/>
                </a:cxn>
              </a:cxnLst>
              <a:rect l="0" t="0" r="r" b="b"/>
              <a:pathLst>
                <a:path w="2" h="3">
                  <a:moveTo>
                    <a:pt x="2" y="3"/>
                  </a:moveTo>
                  <a:lnTo>
                    <a:pt x="1"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23" name="Freeform 1820"/>
            <p:cNvSpPr>
              <a:spLocks/>
            </p:cNvSpPr>
            <p:nvPr/>
          </p:nvSpPr>
          <p:spPr bwMode="auto">
            <a:xfrm>
              <a:off x="1000125" y="1057275"/>
              <a:ext cx="0" cy="0"/>
            </a:xfrm>
            <a:custGeom>
              <a:avLst/>
              <a:gdLst>
                <a:gd name="T0" fmla="*/ 0 w 2"/>
                <a:gd name="T1" fmla="*/ 2 h 2"/>
                <a:gd name="T2" fmla="*/ 1 w 2"/>
                <a:gd name="T3" fmla="*/ 1 h 2"/>
                <a:gd name="T4" fmla="*/ 2 w 2"/>
                <a:gd name="T5" fmla="*/ 0 h 2"/>
              </a:gdLst>
              <a:ahLst/>
              <a:cxnLst>
                <a:cxn ang="0">
                  <a:pos x="T0" y="T1"/>
                </a:cxn>
                <a:cxn ang="0">
                  <a:pos x="T2" y="T3"/>
                </a:cxn>
                <a:cxn ang="0">
                  <a:pos x="T4" y="T5"/>
                </a:cxn>
              </a:cxnLst>
              <a:rect l="0" t="0" r="r" b="b"/>
              <a:pathLst>
                <a:path w="2" h="2">
                  <a:moveTo>
                    <a:pt x="0" y="2"/>
                  </a:moveTo>
                  <a:lnTo>
                    <a:pt x="1" y="1"/>
                  </a:lnTo>
                  <a:lnTo>
                    <a:pt x="2"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24" name="Line 182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25" name="Line 182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26" name="Freeform 1823"/>
            <p:cNvSpPr>
              <a:spLocks/>
            </p:cNvSpPr>
            <p:nvPr/>
          </p:nvSpPr>
          <p:spPr bwMode="auto">
            <a:xfrm>
              <a:off x="1000125" y="1057275"/>
              <a:ext cx="0" cy="0"/>
            </a:xfrm>
            <a:custGeom>
              <a:avLst/>
              <a:gdLst>
                <a:gd name="T0" fmla="*/ 0 w 1"/>
                <a:gd name="T1" fmla="*/ 0 h 2"/>
                <a:gd name="T2" fmla="*/ 0 w 1"/>
                <a:gd name="T3" fmla="*/ 1 h 2"/>
                <a:gd name="T4" fmla="*/ 1 w 1"/>
                <a:gd name="T5" fmla="*/ 2 h 2"/>
              </a:gdLst>
              <a:ahLst/>
              <a:cxnLst>
                <a:cxn ang="0">
                  <a:pos x="T0" y="T1"/>
                </a:cxn>
                <a:cxn ang="0">
                  <a:pos x="T2" y="T3"/>
                </a:cxn>
                <a:cxn ang="0">
                  <a:pos x="T4" y="T5"/>
                </a:cxn>
              </a:cxnLst>
              <a:rect l="0" t="0" r="r" b="b"/>
              <a:pathLst>
                <a:path w="1" h="2">
                  <a:moveTo>
                    <a:pt x="0" y="0"/>
                  </a:moveTo>
                  <a:lnTo>
                    <a:pt x="0" y="1"/>
                  </a:lnTo>
                  <a:lnTo>
                    <a:pt x="1"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27" name="Line 1824"/>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28" name="Line 182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29" name="Line 1826"/>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30" name="Freeform 1827"/>
            <p:cNvSpPr>
              <a:spLocks/>
            </p:cNvSpPr>
            <p:nvPr/>
          </p:nvSpPr>
          <p:spPr bwMode="auto">
            <a:xfrm>
              <a:off x="1000125" y="1057275"/>
              <a:ext cx="0" cy="0"/>
            </a:xfrm>
            <a:custGeom>
              <a:avLst/>
              <a:gdLst>
                <a:gd name="T0" fmla="*/ 0 w 2"/>
                <a:gd name="T1" fmla="*/ 1 w 2"/>
                <a:gd name="T2" fmla="*/ 2 w 2"/>
              </a:gdLst>
              <a:ahLst/>
              <a:cxnLst>
                <a:cxn ang="0">
                  <a:pos x="T0" y="0"/>
                </a:cxn>
                <a:cxn ang="0">
                  <a:pos x="T1" y="0"/>
                </a:cxn>
                <a:cxn ang="0">
                  <a:pos x="T2" y="0"/>
                </a:cxn>
              </a:cxnLst>
              <a:rect l="0" t="0" r="r" b="b"/>
              <a:pathLst>
                <a:path w="2">
                  <a:moveTo>
                    <a:pt x="0" y="0"/>
                  </a:moveTo>
                  <a:lnTo>
                    <a:pt x="1" y="0"/>
                  </a:lnTo>
                  <a:lnTo>
                    <a:pt x="2"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31" name="Freeform 1828"/>
            <p:cNvSpPr>
              <a:spLocks/>
            </p:cNvSpPr>
            <p:nvPr/>
          </p:nvSpPr>
          <p:spPr bwMode="auto">
            <a:xfrm>
              <a:off x="1000125" y="1057275"/>
              <a:ext cx="0" cy="0"/>
            </a:xfrm>
            <a:custGeom>
              <a:avLst/>
              <a:gdLst>
                <a:gd name="T0" fmla="*/ 1 w 1"/>
                <a:gd name="T1" fmla="*/ 3 h 3"/>
                <a:gd name="T2" fmla="*/ 1 w 1"/>
                <a:gd name="T3" fmla="*/ 2 h 3"/>
                <a:gd name="T4" fmla="*/ 0 w 1"/>
                <a:gd name="T5" fmla="*/ 0 h 3"/>
              </a:gdLst>
              <a:ahLst/>
              <a:cxnLst>
                <a:cxn ang="0">
                  <a:pos x="T0" y="T1"/>
                </a:cxn>
                <a:cxn ang="0">
                  <a:pos x="T2" y="T3"/>
                </a:cxn>
                <a:cxn ang="0">
                  <a:pos x="T4" y="T5"/>
                </a:cxn>
              </a:cxnLst>
              <a:rect l="0" t="0" r="r" b="b"/>
              <a:pathLst>
                <a:path w="1" h="3">
                  <a:moveTo>
                    <a:pt x="1" y="3"/>
                  </a:moveTo>
                  <a:lnTo>
                    <a:pt x="1" y="2"/>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32" name="Freeform 1829"/>
            <p:cNvSpPr>
              <a:spLocks/>
            </p:cNvSpPr>
            <p:nvPr/>
          </p:nvSpPr>
          <p:spPr bwMode="auto">
            <a:xfrm>
              <a:off x="1000125" y="1057275"/>
              <a:ext cx="0" cy="0"/>
            </a:xfrm>
            <a:custGeom>
              <a:avLst/>
              <a:gdLst>
                <a:gd name="T0" fmla="*/ 1 w 1"/>
                <a:gd name="T1" fmla="*/ 1 h 1"/>
                <a:gd name="T2" fmla="*/ 1 w 1"/>
                <a:gd name="T3" fmla="*/ 0 h 1"/>
                <a:gd name="T4" fmla="*/ 0 w 1"/>
                <a:gd name="T5" fmla="*/ 0 h 1"/>
              </a:gdLst>
              <a:ahLst/>
              <a:cxnLst>
                <a:cxn ang="0">
                  <a:pos x="T0" y="T1"/>
                </a:cxn>
                <a:cxn ang="0">
                  <a:pos x="T2" y="T3"/>
                </a:cxn>
                <a:cxn ang="0">
                  <a:pos x="T4" y="T5"/>
                </a:cxn>
              </a:cxnLst>
              <a:rect l="0" t="0" r="r" b="b"/>
              <a:pathLst>
                <a:path w="1" h="1">
                  <a:moveTo>
                    <a:pt x="1" y="1"/>
                  </a:moveTo>
                  <a:lnTo>
                    <a:pt x="1"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33" name="Line 1830"/>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34" name="Freeform 1831"/>
            <p:cNvSpPr>
              <a:spLocks/>
            </p:cNvSpPr>
            <p:nvPr/>
          </p:nvSpPr>
          <p:spPr bwMode="auto">
            <a:xfrm>
              <a:off x="1000125" y="1057275"/>
              <a:ext cx="0" cy="0"/>
            </a:xfrm>
            <a:custGeom>
              <a:avLst/>
              <a:gdLst>
                <a:gd name="T0" fmla="*/ 0 h 1"/>
                <a:gd name="T1" fmla="*/ 1 h 1"/>
                <a:gd name="T2" fmla="*/ 1 h 1"/>
              </a:gdLst>
              <a:ahLst/>
              <a:cxnLst>
                <a:cxn ang="0">
                  <a:pos x="0" y="T0"/>
                </a:cxn>
                <a:cxn ang="0">
                  <a:pos x="0" y="T1"/>
                </a:cxn>
                <a:cxn ang="0">
                  <a:pos x="0" y="T2"/>
                </a:cxn>
              </a:cxnLst>
              <a:rect l="0" t="0" r="r" b="b"/>
              <a:pathLst>
                <a:path h="1">
                  <a:moveTo>
                    <a:pt x="0" y="0"/>
                  </a:moveTo>
                  <a:lnTo>
                    <a:pt x="0" y="1"/>
                  </a:lnTo>
                  <a:lnTo>
                    <a:pt x="0"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35" name="Line 183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36" name="Freeform 1833"/>
            <p:cNvSpPr>
              <a:spLocks/>
            </p:cNvSpPr>
            <p:nvPr/>
          </p:nvSpPr>
          <p:spPr bwMode="auto">
            <a:xfrm>
              <a:off x="1000125" y="1057275"/>
              <a:ext cx="0" cy="0"/>
            </a:xfrm>
            <a:custGeom>
              <a:avLst/>
              <a:gdLst>
                <a:gd name="T0" fmla="*/ 1 h 1"/>
                <a:gd name="T1" fmla="*/ 1 h 1"/>
                <a:gd name="T2" fmla="*/ 0 h 1"/>
                <a:gd name="T3" fmla="*/ 0 h 1"/>
              </a:gdLst>
              <a:ahLst/>
              <a:cxnLst>
                <a:cxn ang="0">
                  <a:pos x="0" y="T0"/>
                </a:cxn>
                <a:cxn ang="0">
                  <a:pos x="0" y="T1"/>
                </a:cxn>
                <a:cxn ang="0">
                  <a:pos x="0" y="T2"/>
                </a:cxn>
                <a:cxn ang="0">
                  <a:pos x="0" y="T3"/>
                </a:cxn>
              </a:cxnLst>
              <a:rect l="0" t="0" r="r" b="b"/>
              <a:pathLst>
                <a:path h="1">
                  <a:moveTo>
                    <a:pt x="0" y="1"/>
                  </a:moveTo>
                  <a:lnTo>
                    <a:pt x="0" y="1"/>
                  </a:lnTo>
                  <a:lnTo>
                    <a:pt x="0"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37" name="Freeform 1834"/>
            <p:cNvSpPr>
              <a:spLocks/>
            </p:cNvSpPr>
            <p:nvPr/>
          </p:nvSpPr>
          <p:spPr bwMode="auto">
            <a:xfrm>
              <a:off x="1000125" y="1057275"/>
              <a:ext cx="0" cy="0"/>
            </a:xfrm>
            <a:custGeom>
              <a:avLst/>
              <a:gdLst>
                <a:gd name="T0" fmla="*/ 0 w 1"/>
                <a:gd name="T1" fmla="*/ 0 h 1"/>
                <a:gd name="T2" fmla="*/ 0 w 1"/>
                <a:gd name="T3" fmla="*/ 0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0" y="0"/>
                  </a:moveTo>
                  <a:lnTo>
                    <a:pt x="0" y="0"/>
                  </a:lnTo>
                  <a:lnTo>
                    <a:pt x="1" y="1"/>
                  </a:lnTo>
                  <a:lnTo>
                    <a:pt x="1"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38" name="Line 1835"/>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39" name="Line 1836"/>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40" name="Freeform 1837"/>
            <p:cNvSpPr>
              <a:spLocks/>
            </p:cNvSpPr>
            <p:nvPr/>
          </p:nvSpPr>
          <p:spPr bwMode="auto">
            <a:xfrm>
              <a:off x="1000125" y="1057275"/>
              <a:ext cx="0" cy="0"/>
            </a:xfrm>
            <a:custGeom>
              <a:avLst/>
              <a:gdLst>
                <a:gd name="T0" fmla="*/ 66 w 66"/>
                <a:gd name="T1" fmla="*/ 0 h 5"/>
                <a:gd name="T2" fmla="*/ 33 w 66"/>
                <a:gd name="T3" fmla="*/ 2 h 5"/>
                <a:gd name="T4" fmla="*/ 0 w 66"/>
                <a:gd name="T5" fmla="*/ 5 h 5"/>
              </a:gdLst>
              <a:ahLst/>
              <a:cxnLst>
                <a:cxn ang="0">
                  <a:pos x="T0" y="T1"/>
                </a:cxn>
                <a:cxn ang="0">
                  <a:pos x="T2" y="T3"/>
                </a:cxn>
                <a:cxn ang="0">
                  <a:pos x="T4" y="T5"/>
                </a:cxn>
              </a:cxnLst>
              <a:rect l="0" t="0" r="r" b="b"/>
              <a:pathLst>
                <a:path w="66" h="5">
                  <a:moveTo>
                    <a:pt x="66" y="0"/>
                  </a:moveTo>
                  <a:lnTo>
                    <a:pt x="33" y="2"/>
                  </a:lnTo>
                  <a:lnTo>
                    <a:pt x="0" y="5"/>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41" name="Line 1838"/>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42" name="Line 1839"/>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43" name="Line 1840"/>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44" name="Freeform 1841"/>
            <p:cNvSpPr>
              <a:spLocks/>
            </p:cNvSpPr>
            <p:nvPr/>
          </p:nvSpPr>
          <p:spPr bwMode="auto">
            <a:xfrm>
              <a:off x="1000125" y="1057275"/>
              <a:ext cx="0" cy="0"/>
            </a:xfrm>
            <a:custGeom>
              <a:avLst/>
              <a:gdLst>
                <a:gd name="T0" fmla="*/ 1 w 1"/>
                <a:gd name="T1" fmla="*/ 0 h 3"/>
                <a:gd name="T2" fmla="*/ 0 w 1"/>
                <a:gd name="T3" fmla="*/ 1 h 3"/>
                <a:gd name="T4" fmla="*/ 0 w 1"/>
                <a:gd name="T5" fmla="*/ 3 h 3"/>
              </a:gdLst>
              <a:ahLst/>
              <a:cxnLst>
                <a:cxn ang="0">
                  <a:pos x="T0" y="T1"/>
                </a:cxn>
                <a:cxn ang="0">
                  <a:pos x="T2" y="T3"/>
                </a:cxn>
                <a:cxn ang="0">
                  <a:pos x="T4" y="T5"/>
                </a:cxn>
              </a:cxnLst>
              <a:rect l="0" t="0" r="r" b="b"/>
              <a:pathLst>
                <a:path w="1" h="3">
                  <a:moveTo>
                    <a:pt x="1" y="0"/>
                  </a:moveTo>
                  <a:lnTo>
                    <a:pt x="0"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45" name="Freeform 1842"/>
            <p:cNvSpPr>
              <a:spLocks/>
            </p:cNvSpPr>
            <p:nvPr/>
          </p:nvSpPr>
          <p:spPr bwMode="auto">
            <a:xfrm>
              <a:off x="1000125" y="1057275"/>
              <a:ext cx="0" cy="0"/>
            </a:xfrm>
            <a:custGeom>
              <a:avLst/>
              <a:gdLst>
                <a:gd name="T0" fmla="*/ 8 w 8"/>
                <a:gd name="T1" fmla="*/ 9 h 9"/>
                <a:gd name="T2" fmla="*/ 4 w 8"/>
                <a:gd name="T3" fmla="*/ 4 h 9"/>
                <a:gd name="T4" fmla="*/ 0 w 8"/>
                <a:gd name="T5" fmla="*/ 0 h 9"/>
              </a:gdLst>
              <a:ahLst/>
              <a:cxnLst>
                <a:cxn ang="0">
                  <a:pos x="T0" y="T1"/>
                </a:cxn>
                <a:cxn ang="0">
                  <a:pos x="T2" y="T3"/>
                </a:cxn>
                <a:cxn ang="0">
                  <a:pos x="T4" y="T5"/>
                </a:cxn>
              </a:cxnLst>
              <a:rect l="0" t="0" r="r" b="b"/>
              <a:pathLst>
                <a:path w="8" h="9">
                  <a:moveTo>
                    <a:pt x="8" y="9"/>
                  </a:moveTo>
                  <a:lnTo>
                    <a:pt x="4" y="4"/>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46" name="Freeform 1843"/>
            <p:cNvSpPr>
              <a:spLocks/>
            </p:cNvSpPr>
            <p:nvPr/>
          </p:nvSpPr>
          <p:spPr bwMode="auto">
            <a:xfrm>
              <a:off x="1000125" y="1057275"/>
              <a:ext cx="0" cy="0"/>
            </a:xfrm>
            <a:custGeom>
              <a:avLst/>
              <a:gdLst>
                <a:gd name="T0" fmla="*/ 33 w 33"/>
                <a:gd name="T1" fmla="*/ 5 h 5"/>
                <a:gd name="T2" fmla="*/ 27 w 33"/>
                <a:gd name="T3" fmla="*/ 2 h 5"/>
                <a:gd name="T4" fmla="*/ 20 w 33"/>
                <a:gd name="T5" fmla="*/ 0 h 5"/>
                <a:gd name="T6" fmla="*/ 13 w 33"/>
                <a:gd name="T7" fmla="*/ 0 h 5"/>
                <a:gd name="T8" fmla="*/ 7 w 33"/>
                <a:gd name="T9" fmla="*/ 1 h 5"/>
                <a:gd name="T10" fmla="*/ 0 w 33"/>
                <a:gd name="T11" fmla="*/ 3 h 5"/>
              </a:gdLst>
              <a:ahLst/>
              <a:cxnLst>
                <a:cxn ang="0">
                  <a:pos x="T0" y="T1"/>
                </a:cxn>
                <a:cxn ang="0">
                  <a:pos x="T2" y="T3"/>
                </a:cxn>
                <a:cxn ang="0">
                  <a:pos x="T4" y="T5"/>
                </a:cxn>
                <a:cxn ang="0">
                  <a:pos x="T6" y="T7"/>
                </a:cxn>
                <a:cxn ang="0">
                  <a:pos x="T8" y="T9"/>
                </a:cxn>
                <a:cxn ang="0">
                  <a:pos x="T10" y="T11"/>
                </a:cxn>
              </a:cxnLst>
              <a:rect l="0" t="0" r="r" b="b"/>
              <a:pathLst>
                <a:path w="33" h="5">
                  <a:moveTo>
                    <a:pt x="33" y="5"/>
                  </a:moveTo>
                  <a:lnTo>
                    <a:pt x="27" y="2"/>
                  </a:lnTo>
                  <a:lnTo>
                    <a:pt x="20" y="0"/>
                  </a:lnTo>
                  <a:lnTo>
                    <a:pt x="13" y="0"/>
                  </a:lnTo>
                  <a:lnTo>
                    <a:pt x="7"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47" name="Freeform 1844"/>
            <p:cNvSpPr>
              <a:spLocks/>
            </p:cNvSpPr>
            <p:nvPr/>
          </p:nvSpPr>
          <p:spPr bwMode="auto">
            <a:xfrm>
              <a:off x="1000125" y="1057275"/>
              <a:ext cx="0" cy="0"/>
            </a:xfrm>
            <a:custGeom>
              <a:avLst/>
              <a:gdLst>
                <a:gd name="T0" fmla="*/ 1 w 2"/>
                <a:gd name="T1" fmla="*/ 0 h 15"/>
                <a:gd name="T2" fmla="*/ 0 w 2"/>
                <a:gd name="T3" fmla="*/ 8 h 15"/>
                <a:gd name="T4" fmla="*/ 2 w 2"/>
                <a:gd name="T5" fmla="*/ 15 h 15"/>
              </a:gdLst>
              <a:ahLst/>
              <a:cxnLst>
                <a:cxn ang="0">
                  <a:pos x="T0" y="T1"/>
                </a:cxn>
                <a:cxn ang="0">
                  <a:pos x="T2" y="T3"/>
                </a:cxn>
                <a:cxn ang="0">
                  <a:pos x="T4" y="T5"/>
                </a:cxn>
              </a:cxnLst>
              <a:rect l="0" t="0" r="r" b="b"/>
              <a:pathLst>
                <a:path w="2" h="15">
                  <a:moveTo>
                    <a:pt x="1" y="0"/>
                  </a:moveTo>
                  <a:lnTo>
                    <a:pt x="0" y="8"/>
                  </a:lnTo>
                  <a:lnTo>
                    <a:pt x="2" y="15"/>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48" name="Line 184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49" name="Line 1846"/>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50" name="Line 1847"/>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51" name="Line 1848"/>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52" name="Freeform 1849"/>
            <p:cNvSpPr>
              <a:spLocks/>
            </p:cNvSpPr>
            <p:nvPr/>
          </p:nvSpPr>
          <p:spPr bwMode="auto">
            <a:xfrm>
              <a:off x="1000125" y="1057275"/>
              <a:ext cx="0" cy="0"/>
            </a:xfrm>
            <a:custGeom>
              <a:avLst/>
              <a:gdLst>
                <a:gd name="T0" fmla="*/ 2 w 2"/>
                <a:gd name="T1" fmla="*/ 0 h 1"/>
                <a:gd name="T2" fmla="*/ 1 w 2"/>
                <a:gd name="T3" fmla="*/ 0 h 1"/>
                <a:gd name="T4" fmla="*/ 0 w 2"/>
                <a:gd name="T5" fmla="*/ 0 h 1"/>
                <a:gd name="T6" fmla="*/ 0 w 2"/>
                <a:gd name="T7" fmla="*/ 1 h 1"/>
                <a:gd name="T8" fmla="*/ 1 w 2"/>
                <a:gd name="T9" fmla="*/ 1 h 1"/>
              </a:gdLst>
              <a:ahLst/>
              <a:cxnLst>
                <a:cxn ang="0">
                  <a:pos x="T0" y="T1"/>
                </a:cxn>
                <a:cxn ang="0">
                  <a:pos x="T2" y="T3"/>
                </a:cxn>
                <a:cxn ang="0">
                  <a:pos x="T4" y="T5"/>
                </a:cxn>
                <a:cxn ang="0">
                  <a:pos x="T6" y="T7"/>
                </a:cxn>
                <a:cxn ang="0">
                  <a:pos x="T8" y="T9"/>
                </a:cxn>
              </a:cxnLst>
              <a:rect l="0" t="0" r="r" b="b"/>
              <a:pathLst>
                <a:path w="2" h="1">
                  <a:moveTo>
                    <a:pt x="2" y="0"/>
                  </a:moveTo>
                  <a:lnTo>
                    <a:pt x="1" y="0"/>
                  </a:lnTo>
                  <a:lnTo>
                    <a:pt x="0" y="0"/>
                  </a:lnTo>
                  <a:lnTo>
                    <a:pt x="0" y="1"/>
                  </a:lnTo>
                  <a:lnTo>
                    <a:pt x="1"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53" name="Line 1850"/>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54" name="Line 1851"/>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55" name="Line 1852"/>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56" name="Freeform 1853"/>
            <p:cNvSpPr>
              <a:spLocks/>
            </p:cNvSpPr>
            <p:nvPr/>
          </p:nvSpPr>
          <p:spPr bwMode="auto">
            <a:xfrm>
              <a:off x="1000125" y="1057275"/>
              <a:ext cx="0" cy="0"/>
            </a:xfrm>
            <a:custGeom>
              <a:avLst/>
              <a:gdLst>
                <a:gd name="T0" fmla="*/ 0 w 4"/>
                <a:gd name="T1" fmla="*/ 2 h 2"/>
                <a:gd name="T2" fmla="*/ 2 w 4"/>
                <a:gd name="T3" fmla="*/ 2 h 2"/>
                <a:gd name="T4" fmla="*/ 4 w 4"/>
                <a:gd name="T5" fmla="*/ 0 h 2"/>
              </a:gdLst>
              <a:ahLst/>
              <a:cxnLst>
                <a:cxn ang="0">
                  <a:pos x="T0" y="T1"/>
                </a:cxn>
                <a:cxn ang="0">
                  <a:pos x="T2" y="T3"/>
                </a:cxn>
                <a:cxn ang="0">
                  <a:pos x="T4" y="T5"/>
                </a:cxn>
              </a:cxnLst>
              <a:rect l="0" t="0" r="r" b="b"/>
              <a:pathLst>
                <a:path w="4" h="2">
                  <a:moveTo>
                    <a:pt x="0" y="2"/>
                  </a:moveTo>
                  <a:lnTo>
                    <a:pt x="2" y="2"/>
                  </a:lnTo>
                  <a:lnTo>
                    <a:pt x="4"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57" name="Freeform 1854"/>
            <p:cNvSpPr>
              <a:spLocks/>
            </p:cNvSpPr>
            <p:nvPr/>
          </p:nvSpPr>
          <p:spPr bwMode="auto">
            <a:xfrm>
              <a:off x="1000125" y="1057275"/>
              <a:ext cx="0" cy="0"/>
            </a:xfrm>
            <a:custGeom>
              <a:avLst/>
              <a:gdLst>
                <a:gd name="T0" fmla="*/ 3 w 3"/>
                <a:gd name="T1" fmla="*/ 0 h 3"/>
                <a:gd name="T2" fmla="*/ 1 w 3"/>
                <a:gd name="T3" fmla="*/ 1 h 3"/>
                <a:gd name="T4" fmla="*/ 0 w 3"/>
                <a:gd name="T5" fmla="*/ 3 h 3"/>
              </a:gdLst>
              <a:ahLst/>
              <a:cxnLst>
                <a:cxn ang="0">
                  <a:pos x="T0" y="T1"/>
                </a:cxn>
                <a:cxn ang="0">
                  <a:pos x="T2" y="T3"/>
                </a:cxn>
                <a:cxn ang="0">
                  <a:pos x="T4" y="T5"/>
                </a:cxn>
              </a:cxnLst>
              <a:rect l="0" t="0" r="r" b="b"/>
              <a:pathLst>
                <a:path w="3" h="3">
                  <a:moveTo>
                    <a:pt x="3" y="0"/>
                  </a:moveTo>
                  <a:lnTo>
                    <a:pt x="1"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58" name="Freeform 1855"/>
            <p:cNvSpPr>
              <a:spLocks/>
            </p:cNvSpPr>
            <p:nvPr/>
          </p:nvSpPr>
          <p:spPr bwMode="auto">
            <a:xfrm>
              <a:off x="1000125" y="1057275"/>
              <a:ext cx="0" cy="0"/>
            </a:xfrm>
            <a:custGeom>
              <a:avLst/>
              <a:gdLst>
                <a:gd name="T0" fmla="*/ 0 w 5"/>
                <a:gd name="T1" fmla="*/ 1 h 1"/>
                <a:gd name="T2" fmla="*/ 3 w 5"/>
                <a:gd name="T3" fmla="*/ 1 h 1"/>
                <a:gd name="T4" fmla="*/ 5 w 5"/>
                <a:gd name="T5" fmla="*/ 0 h 1"/>
              </a:gdLst>
              <a:ahLst/>
              <a:cxnLst>
                <a:cxn ang="0">
                  <a:pos x="T0" y="T1"/>
                </a:cxn>
                <a:cxn ang="0">
                  <a:pos x="T2" y="T3"/>
                </a:cxn>
                <a:cxn ang="0">
                  <a:pos x="T4" y="T5"/>
                </a:cxn>
              </a:cxnLst>
              <a:rect l="0" t="0" r="r" b="b"/>
              <a:pathLst>
                <a:path w="5" h="1">
                  <a:moveTo>
                    <a:pt x="0" y="1"/>
                  </a:moveTo>
                  <a:lnTo>
                    <a:pt x="3" y="1"/>
                  </a:lnTo>
                  <a:lnTo>
                    <a:pt x="5"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59" name="Line 1856"/>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60" name="Line 1857"/>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61" name="Freeform 1858"/>
            <p:cNvSpPr>
              <a:spLocks/>
            </p:cNvSpPr>
            <p:nvPr/>
          </p:nvSpPr>
          <p:spPr bwMode="auto">
            <a:xfrm>
              <a:off x="1000125" y="1057275"/>
              <a:ext cx="0" cy="0"/>
            </a:xfrm>
            <a:custGeom>
              <a:avLst/>
              <a:gdLst>
                <a:gd name="T0" fmla="*/ 0 w 56"/>
                <a:gd name="T1" fmla="*/ 2 h 2"/>
                <a:gd name="T2" fmla="*/ 28 w 56"/>
                <a:gd name="T3" fmla="*/ 2 h 2"/>
                <a:gd name="T4" fmla="*/ 56 w 56"/>
                <a:gd name="T5" fmla="*/ 0 h 2"/>
              </a:gdLst>
              <a:ahLst/>
              <a:cxnLst>
                <a:cxn ang="0">
                  <a:pos x="T0" y="T1"/>
                </a:cxn>
                <a:cxn ang="0">
                  <a:pos x="T2" y="T3"/>
                </a:cxn>
                <a:cxn ang="0">
                  <a:pos x="T4" y="T5"/>
                </a:cxn>
              </a:cxnLst>
              <a:rect l="0" t="0" r="r" b="b"/>
              <a:pathLst>
                <a:path w="56" h="2">
                  <a:moveTo>
                    <a:pt x="0" y="2"/>
                  </a:moveTo>
                  <a:lnTo>
                    <a:pt x="28" y="2"/>
                  </a:lnTo>
                  <a:lnTo>
                    <a:pt x="56"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62" name="Freeform 1859"/>
            <p:cNvSpPr>
              <a:spLocks/>
            </p:cNvSpPr>
            <p:nvPr/>
          </p:nvSpPr>
          <p:spPr bwMode="auto">
            <a:xfrm>
              <a:off x="1000125" y="1057275"/>
              <a:ext cx="0" cy="0"/>
            </a:xfrm>
            <a:custGeom>
              <a:avLst/>
              <a:gdLst>
                <a:gd name="T0" fmla="*/ 6 w 6"/>
                <a:gd name="T1" fmla="*/ 0 h 11"/>
                <a:gd name="T2" fmla="*/ 3 w 6"/>
                <a:gd name="T3" fmla="*/ 2 h 11"/>
                <a:gd name="T4" fmla="*/ 1 w 6"/>
                <a:gd name="T5" fmla="*/ 5 h 11"/>
                <a:gd name="T6" fmla="*/ 0 w 6"/>
                <a:gd name="T7" fmla="*/ 8 h 11"/>
                <a:gd name="T8" fmla="*/ 0 w 6"/>
                <a:gd name="T9" fmla="*/ 11 h 11"/>
              </a:gdLst>
              <a:ahLst/>
              <a:cxnLst>
                <a:cxn ang="0">
                  <a:pos x="T0" y="T1"/>
                </a:cxn>
                <a:cxn ang="0">
                  <a:pos x="T2" y="T3"/>
                </a:cxn>
                <a:cxn ang="0">
                  <a:pos x="T4" y="T5"/>
                </a:cxn>
                <a:cxn ang="0">
                  <a:pos x="T6" y="T7"/>
                </a:cxn>
                <a:cxn ang="0">
                  <a:pos x="T8" y="T9"/>
                </a:cxn>
              </a:cxnLst>
              <a:rect l="0" t="0" r="r" b="b"/>
              <a:pathLst>
                <a:path w="6" h="11">
                  <a:moveTo>
                    <a:pt x="6" y="0"/>
                  </a:moveTo>
                  <a:lnTo>
                    <a:pt x="3" y="2"/>
                  </a:lnTo>
                  <a:lnTo>
                    <a:pt x="1" y="5"/>
                  </a:lnTo>
                  <a:lnTo>
                    <a:pt x="0" y="8"/>
                  </a:lnTo>
                  <a:lnTo>
                    <a:pt x="0" y="1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63" name="Freeform 1860"/>
            <p:cNvSpPr>
              <a:spLocks/>
            </p:cNvSpPr>
            <p:nvPr/>
          </p:nvSpPr>
          <p:spPr bwMode="auto">
            <a:xfrm>
              <a:off x="1000125" y="1057275"/>
              <a:ext cx="0" cy="0"/>
            </a:xfrm>
            <a:custGeom>
              <a:avLst/>
              <a:gdLst>
                <a:gd name="T0" fmla="*/ 0 w 2"/>
                <a:gd name="T1" fmla="*/ 2 h 2"/>
                <a:gd name="T2" fmla="*/ 1 w 2"/>
                <a:gd name="T3" fmla="*/ 1 h 2"/>
                <a:gd name="T4" fmla="*/ 2 w 2"/>
                <a:gd name="T5" fmla="*/ 0 h 2"/>
              </a:gdLst>
              <a:ahLst/>
              <a:cxnLst>
                <a:cxn ang="0">
                  <a:pos x="T0" y="T1"/>
                </a:cxn>
                <a:cxn ang="0">
                  <a:pos x="T2" y="T3"/>
                </a:cxn>
                <a:cxn ang="0">
                  <a:pos x="T4" y="T5"/>
                </a:cxn>
              </a:cxnLst>
              <a:rect l="0" t="0" r="r" b="b"/>
              <a:pathLst>
                <a:path w="2" h="2">
                  <a:moveTo>
                    <a:pt x="0" y="2"/>
                  </a:moveTo>
                  <a:lnTo>
                    <a:pt x="1" y="1"/>
                  </a:lnTo>
                  <a:lnTo>
                    <a:pt x="2"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64" name="Line 1861"/>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65" name="Line 1862"/>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66" name="Line 1863"/>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67" name="Freeform 1864"/>
            <p:cNvSpPr>
              <a:spLocks/>
            </p:cNvSpPr>
            <p:nvPr/>
          </p:nvSpPr>
          <p:spPr bwMode="auto">
            <a:xfrm>
              <a:off x="1000125" y="1057275"/>
              <a:ext cx="0" cy="0"/>
            </a:xfrm>
            <a:custGeom>
              <a:avLst/>
              <a:gdLst>
                <a:gd name="T0" fmla="*/ 30 w 30"/>
                <a:gd name="T1" fmla="*/ 0 h 33"/>
                <a:gd name="T2" fmla="*/ 14 w 30"/>
                <a:gd name="T3" fmla="*/ 16 h 33"/>
                <a:gd name="T4" fmla="*/ 0 w 30"/>
                <a:gd name="T5" fmla="*/ 33 h 33"/>
              </a:gdLst>
              <a:ahLst/>
              <a:cxnLst>
                <a:cxn ang="0">
                  <a:pos x="T0" y="T1"/>
                </a:cxn>
                <a:cxn ang="0">
                  <a:pos x="T2" y="T3"/>
                </a:cxn>
                <a:cxn ang="0">
                  <a:pos x="T4" y="T5"/>
                </a:cxn>
              </a:cxnLst>
              <a:rect l="0" t="0" r="r" b="b"/>
              <a:pathLst>
                <a:path w="30" h="33">
                  <a:moveTo>
                    <a:pt x="30" y="0"/>
                  </a:moveTo>
                  <a:lnTo>
                    <a:pt x="14" y="16"/>
                  </a:lnTo>
                  <a:lnTo>
                    <a:pt x="0" y="3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68" name="Freeform 1865"/>
            <p:cNvSpPr>
              <a:spLocks/>
            </p:cNvSpPr>
            <p:nvPr/>
          </p:nvSpPr>
          <p:spPr bwMode="auto">
            <a:xfrm>
              <a:off x="1000125" y="1057275"/>
              <a:ext cx="0" cy="0"/>
            </a:xfrm>
            <a:custGeom>
              <a:avLst/>
              <a:gdLst>
                <a:gd name="T0" fmla="*/ 25 w 25"/>
                <a:gd name="T1" fmla="*/ 0 h 29"/>
                <a:gd name="T2" fmla="*/ 12 w 25"/>
                <a:gd name="T3" fmla="*/ 14 h 29"/>
                <a:gd name="T4" fmla="*/ 0 w 25"/>
                <a:gd name="T5" fmla="*/ 29 h 29"/>
              </a:gdLst>
              <a:ahLst/>
              <a:cxnLst>
                <a:cxn ang="0">
                  <a:pos x="T0" y="T1"/>
                </a:cxn>
                <a:cxn ang="0">
                  <a:pos x="T2" y="T3"/>
                </a:cxn>
                <a:cxn ang="0">
                  <a:pos x="T4" y="T5"/>
                </a:cxn>
              </a:cxnLst>
              <a:rect l="0" t="0" r="r" b="b"/>
              <a:pathLst>
                <a:path w="25" h="29">
                  <a:moveTo>
                    <a:pt x="25" y="0"/>
                  </a:moveTo>
                  <a:lnTo>
                    <a:pt x="12" y="14"/>
                  </a:lnTo>
                  <a:lnTo>
                    <a:pt x="0" y="2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69" name="Line 1866"/>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70" name="Freeform 1867"/>
            <p:cNvSpPr>
              <a:spLocks/>
            </p:cNvSpPr>
            <p:nvPr/>
          </p:nvSpPr>
          <p:spPr bwMode="auto">
            <a:xfrm>
              <a:off x="1000125" y="1057275"/>
              <a:ext cx="0" cy="0"/>
            </a:xfrm>
            <a:custGeom>
              <a:avLst/>
              <a:gdLst>
                <a:gd name="T0" fmla="*/ 6 w 6"/>
                <a:gd name="T1" fmla="*/ 0 h 3"/>
                <a:gd name="T2" fmla="*/ 3 w 6"/>
                <a:gd name="T3" fmla="*/ 1 h 3"/>
                <a:gd name="T4" fmla="*/ 0 w 6"/>
                <a:gd name="T5" fmla="*/ 3 h 3"/>
              </a:gdLst>
              <a:ahLst/>
              <a:cxnLst>
                <a:cxn ang="0">
                  <a:pos x="T0" y="T1"/>
                </a:cxn>
                <a:cxn ang="0">
                  <a:pos x="T2" y="T3"/>
                </a:cxn>
                <a:cxn ang="0">
                  <a:pos x="T4" y="T5"/>
                </a:cxn>
              </a:cxnLst>
              <a:rect l="0" t="0" r="r" b="b"/>
              <a:pathLst>
                <a:path w="6" h="3">
                  <a:moveTo>
                    <a:pt x="6" y="0"/>
                  </a:moveTo>
                  <a:lnTo>
                    <a:pt x="3"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71" name="Freeform 1868"/>
            <p:cNvSpPr>
              <a:spLocks/>
            </p:cNvSpPr>
            <p:nvPr/>
          </p:nvSpPr>
          <p:spPr bwMode="auto">
            <a:xfrm>
              <a:off x="1000125" y="1057275"/>
              <a:ext cx="0" cy="0"/>
            </a:xfrm>
            <a:custGeom>
              <a:avLst/>
              <a:gdLst>
                <a:gd name="T0" fmla="*/ 7 w 7"/>
                <a:gd name="T1" fmla="*/ 0 h 4"/>
                <a:gd name="T2" fmla="*/ 4 w 7"/>
                <a:gd name="T3" fmla="*/ 1 h 4"/>
                <a:gd name="T4" fmla="*/ 0 w 7"/>
                <a:gd name="T5" fmla="*/ 4 h 4"/>
              </a:gdLst>
              <a:ahLst/>
              <a:cxnLst>
                <a:cxn ang="0">
                  <a:pos x="T0" y="T1"/>
                </a:cxn>
                <a:cxn ang="0">
                  <a:pos x="T2" y="T3"/>
                </a:cxn>
                <a:cxn ang="0">
                  <a:pos x="T4" y="T5"/>
                </a:cxn>
              </a:cxnLst>
              <a:rect l="0" t="0" r="r" b="b"/>
              <a:pathLst>
                <a:path w="7" h="4">
                  <a:moveTo>
                    <a:pt x="7" y="0"/>
                  </a:moveTo>
                  <a:lnTo>
                    <a:pt x="4" y="1"/>
                  </a:lnTo>
                  <a:lnTo>
                    <a:pt x="0" y="4"/>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72" name="Line 1869"/>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73" name="Line 1870"/>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74" name="Freeform 1871"/>
            <p:cNvSpPr>
              <a:spLocks/>
            </p:cNvSpPr>
            <p:nvPr/>
          </p:nvSpPr>
          <p:spPr bwMode="auto">
            <a:xfrm>
              <a:off x="1000125" y="1057275"/>
              <a:ext cx="0" cy="0"/>
            </a:xfrm>
            <a:custGeom>
              <a:avLst/>
              <a:gdLst>
                <a:gd name="T0" fmla="*/ 7 w 7"/>
                <a:gd name="T1" fmla="*/ 0 h 3"/>
                <a:gd name="T2" fmla="*/ 3 w 7"/>
                <a:gd name="T3" fmla="*/ 1 h 3"/>
                <a:gd name="T4" fmla="*/ 0 w 7"/>
                <a:gd name="T5" fmla="*/ 3 h 3"/>
              </a:gdLst>
              <a:ahLst/>
              <a:cxnLst>
                <a:cxn ang="0">
                  <a:pos x="T0" y="T1"/>
                </a:cxn>
                <a:cxn ang="0">
                  <a:pos x="T2" y="T3"/>
                </a:cxn>
                <a:cxn ang="0">
                  <a:pos x="T4" y="T5"/>
                </a:cxn>
              </a:cxnLst>
              <a:rect l="0" t="0" r="r" b="b"/>
              <a:pathLst>
                <a:path w="7" h="3">
                  <a:moveTo>
                    <a:pt x="7" y="0"/>
                  </a:moveTo>
                  <a:lnTo>
                    <a:pt x="3"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75" name="Line 1872"/>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76" name="Line 1873"/>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77" name="Freeform 1874"/>
            <p:cNvSpPr>
              <a:spLocks/>
            </p:cNvSpPr>
            <p:nvPr/>
          </p:nvSpPr>
          <p:spPr bwMode="auto">
            <a:xfrm>
              <a:off x="1000125" y="1057275"/>
              <a:ext cx="0" cy="0"/>
            </a:xfrm>
            <a:custGeom>
              <a:avLst/>
              <a:gdLst>
                <a:gd name="T0" fmla="*/ 2 w 2"/>
                <a:gd name="T1" fmla="*/ 0 h 3"/>
                <a:gd name="T2" fmla="*/ 0 w 2"/>
                <a:gd name="T3" fmla="*/ 1 h 3"/>
                <a:gd name="T4" fmla="*/ 0 w 2"/>
                <a:gd name="T5" fmla="*/ 3 h 3"/>
              </a:gdLst>
              <a:ahLst/>
              <a:cxnLst>
                <a:cxn ang="0">
                  <a:pos x="T0" y="T1"/>
                </a:cxn>
                <a:cxn ang="0">
                  <a:pos x="T2" y="T3"/>
                </a:cxn>
                <a:cxn ang="0">
                  <a:pos x="T4" y="T5"/>
                </a:cxn>
              </a:cxnLst>
              <a:rect l="0" t="0" r="r" b="b"/>
              <a:pathLst>
                <a:path w="2" h="3">
                  <a:moveTo>
                    <a:pt x="2" y="0"/>
                  </a:moveTo>
                  <a:lnTo>
                    <a:pt x="0"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78" name="Line 1875"/>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79" name="Freeform 1876"/>
            <p:cNvSpPr>
              <a:spLocks/>
            </p:cNvSpPr>
            <p:nvPr/>
          </p:nvSpPr>
          <p:spPr bwMode="auto">
            <a:xfrm>
              <a:off x="1000125" y="1057275"/>
              <a:ext cx="0" cy="0"/>
            </a:xfrm>
            <a:custGeom>
              <a:avLst/>
              <a:gdLst>
                <a:gd name="T0" fmla="*/ 15 w 15"/>
                <a:gd name="T1" fmla="*/ 3 h 3"/>
                <a:gd name="T2" fmla="*/ 7 w 15"/>
                <a:gd name="T3" fmla="*/ 1 h 3"/>
                <a:gd name="T4" fmla="*/ 0 w 15"/>
                <a:gd name="T5" fmla="*/ 0 h 3"/>
              </a:gdLst>
              <a:ahLst/>
              <a:cxnLst>
                <a:cxn ang="0">
                  <a:pos x="T0" y="T1"/>
                </a:cxn>
                <a:cxn ang="0">
                  <a:pos x="T2" y="T3"/>
                </a:cxn>
                <a:cxn ang="0">
                  <a:pos x="T4" y="T5"/>
                </a:cxn>
              </a:cxnLst>
              <a:rect l="0" t="0" r="r" b="b"/>
              <a:pathLst>
                <a:path w="15" h="3">
                  <a:moveTo>
                    <a:pt x="15" y="3"/>
                  </a:moveTo>
                  <a:lnTo>
                    <a:pt x="7"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80" name="Line 187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81" name="Freeform 1878"/>
            <p:cNvSpPr>
              <a:spLocks/>
            </p:cNvSpPr>
            <p:nvPr/>
          </p:nvSpPr>
          <p:spPr bwMode="auto">
            <a:xfrm>
              <a:off x="1000125" y="1057275"/>
              <a:ext cx="0" cy="0"/>
            </a:xfrm>
            <a:custGeom>
              <a:avLst/>
              <a:gdLst>
                <a:gd name="T0" fmla="*/ 68 w 68"/>
                <a:gd name="T1" fmla="*/ 1 h 1"/>
                <a:gd name="T2" fmla="*/ 34 w 68"/>
                <a:gd name="T3" fmla="*/ 0 h 1"/>
                <a:gd name="T4" fmla="*/ 0 w 68"/>
                <a:gd name="T5" fmla="*/ 1 h 1"/>
              </a:gdLst>
              <a:ahLst/>
              <a:cxnLst>
                <a:cxn ang="0">
                  <a:pos x="T0" y="T1"/>
                </a:cxn>
                <a:cxn ang="0">
                  <a:pos x="T2" y="T3"/>
                </a:cxn>
                <a:cxn ang="0">
                  <a:pos x="T4" y="T5"/>
                </a:cxn>
              </a:cxnLst>
              <a:rect l="0" t="0" r="r" b="b"/>
              <a:pathLst>
                <a:path w="68" h="1">
                  <a:moveTo>
                    <a:pt x="68" y="1"/>
                  </a:moveTo>
                  <a:lnTo>
                    <a:pt x="34" y="0"/>
                  </a:lnTo>
                  <a:lnTo>
                    <a:pt x="0"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82" name="Line 1879"/>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83" name="Freeform 1880"/>
            <p:cNvSpPr>
              <a:spLocks/>
            </p:cNvSpPr>
            <p:nvPr/>
          </p:nvSpPr>
          <p:spPr bwMode="auto">
            <a:xfrm>
              <a:off x="1000125" y="1057275"/>
              <a:ext cx="0" cy="0"/>
            </a:xfrm>
            <a:custGeom>
              <a:avLst/>
              <a:gdLst>
                <a:gd name="T0" fmla="*/ 51 w 51"/>
                <a:gd name="T1" fmla="*/ 25 w 51"/>
                <a:gd name="T2" fmla="*/ 0 w 51"/>
              </a:gdLst>
              <a:ahLst/>
              <a:cxnLst>
                <a:cxn ang="0">
                  <a:pos x="T0" y="0"/>
                </a:cxn>
                <a:cxn ang="0">
                  <a:pos x="T1" y="0"/>
                </a:cxn>
                <a:cxn ang="0">
                  <a:pos x="T2" y="0"/>
                </a:cxn>
              </a:cxnLst>
              <a:rect l="0" t="0" r="r" b="b"/>
              <a:pathLst>
                <a:path w="51">
                  <a:moveTo>
                    <a:pt x="51" y="0"/>
                  </a:moveTo>
                  <a:lnTo>
                    <a:pt x="25"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84" name="Freeform 1881"/>
            <p:cNvSpPr>
              <a:spLocks/>
            </p:cNvSpPr>
            <p:nvPr/>
          </p:nvSpPr>
          <p:spPr bwMode="auto">
            <a:xfrm>
              <a:off x="1000125" y="1057275"/>
              <a:ext cx="0" cy="0"/>
            </a:xfrm>
            <a:custGeom>
              <a:avLst/>
              <a:gdLst>
                <a:gd name="T0" fmla="*/ 6 w 6"/>
                <a:gd name="T1" fmla="*/ 0 h 3"/>
                <a:gd name="T2" fmla="*/ 3 w 6"/>
                <a:gd name="T3" fmla="*/ 1 h 3"/>
                <a:gd name="T4" fmla="*/ 0 w 6"/>
                <a:gd name="T5" fmla="*/ 3 h 3"/>
              </a:gdLst>
              <a:ahLst/>
              <a:cxnLst>
                <a:cxn ang="0">
                  <a:pos x="T0" y="T1"/>
                </a:cxn>
                <a:cxn ang="0">
                  <a:pos x="T2" y="T3"/>
                </a:cxn>
                <a:cxn ang="0">
                  <a:pos x="T4" y="T5"/>
                </a:cxn>
              </a:cxnLst>
              <a:rect l="0" t="0" r="r" b="b"/>
              <a:pathLst>
                <a:path w="6" h="3">
                  <a:moveTo>
                    <a:pt x="6" y="0"/>
                  </a:moveTo>
                  <a:lnTo>
                    <a:pt x="3"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85" name="Freeform 1882"/>
            <p:cNvSpPr>
              <a:spLocks/>
            </p:cNvSpPr>
            <p:nvPr/>
          </p:nvSpPr>
          <p:spPr bwMode="auto">
            <a:xfrm>
              <a:off x="1000125" y="1057275"/>
              <a:ext cx="0" cy="0"/>
            </a:xfrm>
            <a:custGeom>
              <a:avLst/>
              <a:gdLst>
                <a:gd name="T0" fmla="*/ 1 w 1"/>
                <a:gd name="T1" fmla="*/ 0 h 13"/>
                <a:gd name="T2" fmla="*/ 0 w 1"/>
                <a:gd name="T3" fmla="*/ 6 h 13"/>
                <a:gd name="T4" fmla="*/ 0 w 1"/>
                <a:gd name="T5" fmla="*/ 13 h 13"/>
              </a:gdLst>
              <a:ahLst/>
              <a:cxnLst>
                <a:cxn ang="0">
                  <a:pos x="T0" y="T1"/>
                </a:cxn>
                <a:cxn ang="0">
                  <a:pos x="T2" y="T3"/>
                </a:cxn>
                <a:cxn ang="0">
                  <a:pos x="T4" y="T5"/>
                </a:cxn>
              </a:cxnLst>
              <a:rect l="0" t="0" r="r" b="b"/>
              <a:pathLst>
                <a:path w="1" h="13">
                  <a:moveTo>
                    <a:pt x="1" y="0"/>
                  </a:moveTo>
                  <a:lnTo>
                    <a:pt x="0" y="6"/>
                  </a:lnTo>
                  <a:lnTo>
                    <a:pt x="0" y="1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86" name="Line 1883"/>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87" name="Line 1884"/>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88" name="Line 1885"/>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89" name="Freeform 1886"/>
            <p:cNvSpPr>
              <a:spLocks/>
            </p:cNvSpPr>
            <p:nvPr/>
          </p:nvSpPr>
          <p:spPr bwMode="auto">
            <a:xfrm>
              <a:off x="1000125" y="1057275"/>
              <a:ext cx="0" cy="0"/>
            </a:xfrm>
            <a:custGeom>
              <a:avLst/>
              <a:gdLst>
                <a:gd name="T0" fmla="*/ 1 w 1"/>
                <a:gd name="T1" fmla="*/ 0 h 12"/>
                <a:gd name="T2" fmla="*/ 0 w 1"/>
                <a:gd name="T3" fmla="*/ 6 h 12"/>
                <a:gd name="T4" fmla="*/ 0 w 1"/>
                <a:gd name="T5" fmla="*/ 12 h 12"/>
              </a:gdLst>
              <a:ahLst/>
              <a:cxnLst>
                <a:cxn ang="0">
                  <a:pos x="T0" y="T1"/>
                </a:cxn>
                <a:cxn ang="0">
                  <a:pos x="T2" y="T3"/>
                </a:cxn>
                <a:cxn ang="0">
                  <a:pos x="T4" y="T5"/>
                </a:cxn>
              </a:cxnLst>
              <a:rect l="0" t="0" r="r" b="b"/>
              <a:pathLst>
                <a:path w="1" h="12">
                  <a:moveTo>
                    <a:pt x="1" y="0"/>
                  </a:moveTo>
                  <a:lnTo>
                    <a:pt x="0" y="6"/>
                  </a:lnTo>
                  <a:lnTo>
                    <a:pt x="0" y="1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90" name="Freeform 1887"/>
            <p:cNvSpPr>
              <a:spLocks/>
            </p:cNvSpPr>
            <p:nvPr/>
          </p:nvSpPr>
          <p:spPr bwMode="auto">
            <a:xfrm>
              <a:off x="1000125" y="1057275"/>
              <a:ext cx="0" cy="0"/>
            </a:xfrm>
            <a:custGeom>
              <a:avLst/>
              <a:gdLst>
                <a:gd name="T0" fmla="*/ 5 w 5"/>
                <a:gd name="T1" fmla="*/ 0 h 4"/>
                <a:gd name="T2" fmla="*/ 2 w 5"/>
                <a:gd name="T3" fmla="*/ 2 h 4"/>
                <a:gd name="T4" fmla="*/ 0 w 5"/>
                <a:gd name="T5" fmla="*/ 4 h 4"/>
              </a:gdLst>
              <a:ahLst/>
              <a:cxnLst>
                <a:cxn ang="0">
                  <a:pos x="T0" y="T1"/>
                </a:cxn>
                <a:cxn ang="0">
                  <a:pos x="T2" y="T3"/>
                </a:cxn>
                <a:cxn ang="0">
                  <a:pos x="T4" y="T5"/>
                </a:cxn>
              </a:cxnLst>
              <a:rect l="0" t="0" r="r" b="b"/>
              <a:pathLst>
                <a:path w="5" h="4">
                  <a:moveTo>
                    <a:pt x="5" y="0"/>
                  </a:moveTo>
                  <a:lnTo>
                    <a:pt x="2" y="2"/>
                  </a:lnTo>
                  <a:lnTo>
                    <a:pt x="0" y="4"/>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91" name="Line 1888"/>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92" name="Line 1889"/>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93" name="Freeform 1890"/>
            <p:cNvSpPr>
              <a:spLocks/>
            </p:cNvSpPr>
            <p:nvPr/>
          </p:nvSpPr>
          <p:spPr bwMode="auto">
            <a:xfrm>
              <a:off x="1000125" y="1057275"/>
              <a:ext cx="0" cy="0"/>
            </a:xfrm>
            <a:custGeom>
              <a:avLst/>
              <a:gdLst>
                <a:gd name="T0" fmla="*/ 8 w 8"/>
                <a:gd name="T1" fmla="*/ 0 h 10"/>
                <a:gd name="T2" fmla="*/ 5 w 8"/>
                <a:gd name="T3" fmla="*/ 2 h 10"/>
                <a:gd name="T4" fmla="*/ 2 w 8"/>
                <a:gd name="T5" fmla="*/ 6 h 10"/>
                <a:gd name="T6" fmla="*/ 0 w 8"/>
                <a:gd name="T7" fmla="*/ 10 h 10"/>
              </a:gdLst>
              <a:ahLst/>
              <a:cxnLst>
                <a:cxn ang="0">
                  <a:pos x="T0" y="T1"/>
                </a:cxn>
                <a:cxn ang="0">
                  <a:pos x="T2" y="T3"/>
                </a:cxn>
                <a:cxn ang="0">
                  <a:pos x="T4" y="T5"/>
                </a:cxn>
                <a:cxn ang="0">
                  <a:pos x="T6" y="T7"/>
                </a:cxn>
              </a:cxnLst>
              <a:rect l="0" t="0" r="r" b="b"/>
              <a:pathLst>
                <a:path w="8" h="10">
                  <a:moveTo>
                    <a:pt x="8" y="0"/>
                  </a:moveTo>
                  <a:lnTo>
                    <a:pt x="5" y="2"/>
                  </a:lnTo>
                  <a:lnTo>
                    <a:pt x="2" y="6"/>
                  </a:lnTo>
                  <a:lnTo>
                    <a:pt x="0" y="1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94" name="Line 1891"/>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95" name="Line 1892"/>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96" name="Freeform 1893"/>
            <p:cNvSpPr>
              <a:spLocks/>
            </p:cNvSpPr>
            <p:nvPr/>
          </p:nvSpPr>
          <p:spPr bwMode="auto">
            <a:xfrm>
              <a:off x="1000125" y="1057275"/>
              <a:ext cx="0" cy="0"/>
            </a:xfrm>
            <a:custGeom>
              <a:avLst/>
              <a:gdLst>
                <a:gd name="T0" fmla="*/ 15 w 15"/>
                <a:gd name="T1" fmla="*/ 22 h 22"/>
                <a:gd name="T2" fmla="*/ 8 w 15"/>
                <a:gd name="T3" fmla="*/ 10 h 22"/>
                <a:gd name="T4" fmla="*/ 0 w 15"/>
                <a:gd name="T5" fmla="*/ 0 h 22"/>
              </a:gdLst>
              <a:ahLst/>
              <a:cxnLst>
                <a:cxn ang="0">
                  <a:pos x="T0" y="T1"/>
                </a:cxn>
                <a:cxn ang="0">
                  <a:pos x="T2" y="T3"/>
                </a:cxn>
                <a:cxn ang="0">
                  <a:pos x="T4" y="T5"/>
                </a:cxn>
              </a:cxnLst>
              <a:rect l="0" t="0" r="r" b="b"/>
              <a:pathLst>
                <a:path w="15" h="22">
                  <a:moveTo>
                    <a:pt x="15" y="22"/>
                  </a:moveTo>
                  <a:lnTo>
                    <a:pt x="8" y="1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97" name="Freeform 1894"/>
            <p:cNvSpPr>
              <a:spLocks/>
            </p:cNvSpPr>
            <p:nvPr/>
          </p:nvSpPr>
          <p:spPr bwMode="auto">
            <a:xfrm>
              <a:off x="1000125" y="1057275"/>
              <a:ext cx="0" cy="0"/>
            </a:xfrm>
            <a:custGeom>
              <a:avLst/>
              <a:gdLst>
                <a:gd name="T0" fmla="*/ 14 w 14"/>
                <a:gd name="T1" fmla="*/ 17 h 17"/>
                <a:gd name="T2" fmla="*/ 8 w 14"/>
                <a:gd name="T3" fmla="*/ 8 h 17"/>
                <a:gd name="T4" fmla="*/ 0 w 14"/>
                <a:gd name="T5" fmla="*/ 0 h 17"/>
              </a:gdLst>
              <a:ahLst/>
              <a:cxnLst>
                <a:cxn ang="0">
                  <a:pos x="T0" y="T1"/>
                </a:cxn>
                <a:cxn ang="0">
                  <a:pos x="T2" y="T3"/>
                </a:cxn>
                <a:cxn ang="0">
                  <a:pos x="T4" y="T5"/>
                </a:cxn>
              </a:cxnLst>
              <a:rect l="0" t="0" r="r" b="b"/>
              <a:pathLst>
                <a:path w="14" h="17">
                  <a:moveTo>
                    <a:pt x="14" y="17"/>
                  </a:moveTo>
                  <a:lnTo>
                    <a:pt x="8" y="8"/>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98" name="Line 189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99" name="Line 1896"/>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00" name="Line 1897"/>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01" name="Freeform 1898"/>
            <p:cNvSpPr>
              <a:spLocks/>
            </p:cNvSpPr>
            <p:nvPr/>
          </p:nvSpPr>
          <p:spPr bwMode="auto">
            <a:xfrm>
              <a:off x="1000125" y="1057275"/>
              <a:ext cx="0" cy="0"/>
            </a:xfrm>
            <a:custGeom>
              <a:avLst/>
              <a:gdLst>
                <a:gd name="T0" fmla="*/ 11 w 11"/>
                <a:gd name="T1" fmla="*/ 3 h 3"/>
                <a:gd name="T2" fmla="*/ 6 w 11"/>
                <a:gd name="T3" fmla="*/ 1 h 3"/>
                <a:gd name="T4" fmla="*/ 0 w 11"/>
                <a:gd name="T5" fmla="*/ 0 h 3"/>
              </a:gdLst>
              <a:ahLst/>
              <a:cxnLst>
                <a:cxn ang="0">
                  <a:pos x="T0" y="T1"/>
                </a:cxn>
                <a:cxn ang="0">
                  <a:pos x="T2" y="T3"/>
                </a:cxn>
                <a:cxn ang="0">
                  <a:pos x="T4" y="T5"/>
                </a:cxn>
              </a:cxnLst>
              <a:rect l="0" t="0" r="r" b="b"/>
              <a:pathLst>
                <a:path w="11" h="3">
                  <a:moveTo>
                    <a:pt x="11" y="3"/>
                  </a:moveTo>
                  <a:lnTo>
                    <a:pt x="6"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02" name="Freeform 1899"/>
            <p:cNvSpPr>
              <a:spLocks/>
            </p:cNvSpPr>
            <p:nvPr/>
          </p:nvSpPr>
          <p:spPr bwMode="auto">
            <a:xfrm>
              <a:off x="1000125" y="1057275"/>
              <a:ext cx="0" cy="0"/>
            </a:xfrm>
            <a:custGeom>
              <a:avLst/>
              <a:gdLst>
                <a:gd name="T0" fmla="*/ 9 w 9"/>
                <a:gd name="T1" fmla="*/ 3 h 3"/>
                <a:gd name="T2" fmla="*/ 5 w 9"/>
                <a:gd name="T3" fmla="*/ 1 h 3"/>
                <a:gd name="T4" fmla="*/ 0 w 9"/>
                <a:gd name="T5" fmla="*/ 0 h 3"/>
              </a:gdLst>
              <a:ahLst/>
              <a:cxnLst>
                <a:cxn ang="0">
                  <a:pos x="T0" y="T1"/>
                </a:cxn>
                <a:cxn ang="0">
                  <a:pos x="T2" y="T3"/>
                </a:cxn>
                <a:cxn ang="0">
                  <a:pos x="T4" y="T5"/>
                </a:cxn>
              </a:cxnLst>
              <a:rect l="0" t="0" r="r" b="b"/>
              <a:pathLst>
                <a:path w="9" h="3">
                  <a:moveTo>
                    <a:pt x="9" y="3"/>
                  </a:moveTo>
                  <a:lnTo>
                    <a:pt x="5"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03" name="Freeform 1900"/>
            <p:cNvSpPr>
              <a:spLocks/>
            </p:cNvSpPr>
            <p:nvPr/>
          </p:nvSpPr>
          <p:spPr bwMode="auto">
            <a:xfrm>
              <a:off x="1000125" y="1057275"/>
              <a:ext cx="0" cy="0"/>
            </a:xfrm>
            <a:custGeom>
              <a:avLst/>
              <a:gdLst>
                <a:gd name="T0" fmla="*/ 8 w 8"/>
                <a:gd name="T1" fmla="*/ 2 h 2"/>
                <a:gd name="T2" fmla="*/ 4 w 8"/>
                <a:gd name="T3" fmla="*/ 0 h 2"/>
                <a:gd name="T4" fmla="*/ 0 w 8"/>
                <a:gd name="T5" fmla="*/ 0 h 2"/>
              </a:gdLst>
              <a:ahLst/>
              <a:cxnLst>
                <a:cxn ang="0">
                  <a:pos x="T0" y="T1"/>
                </a:cxn>
                <a:cxn ang="0">
                  <a:pos x="T2" y="T3"/>
                </a:cxn>
                <a:cxn ang="0">
                  <a:pos x="T4" y="T5"/>
                </a:cxn>
              </a:cxnLst>
              <a:rect l="0" t="0" r="r" b="b"/>
              <a:pathLst>
                <a:path w="8" h="2">
                  <a:moveTo>
                    <a:pt x="8" y="2"/>
                  </a:moveTo>
                  <a:lnTo>
                    <a:pt x="4"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04" name="Line 190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05" name="Freeform 1902"/>
            <p:cNvSpPr>
              <a:spLocks/>
            </p:cNvSpPr>
            <p:nvPr/>
          </p:nvSpPr>
          <p:spPr bwMode="auto">
            <a:xfrm>
              <a:off x="1000125" y="1057275"/>
              <a:ext cx="0" cy="0"/>
            </a:xfrm>
            <a:custGeom>
              <a:avLst/>
              <a:gdLst>
                <a:gd name="T0" fmla="*/ 6 w 6"/>
                <a:gd name="T1" fmla="*/ 1 h 3"/>
                <a:gd name="T2" fmla="*/ 4 w 6"/>
                <a:gd name="T3" fmla="*/ 0 h 3"/>
                <a:gd name="T4" fmla="*/ 1 w 6"/>
                <a:gd name="T5" fmla="*/ 1 h 3"/>
                <a:gd name="T6" fmla="*/ 0 w 6"/>
                <a:gd name="T7" fmla="*/ 3 h 3"/>
              </a:gdLst>
              <a:ahLst/>
              <a:cxnLst>
                <a:cxn ang="0">
                  <a:pos x="T0" y="T1"/>
                </a:cxn>
                <a:cxn ang="0">
                  <a:pos x="T2" y="T3"/>
                </a:cxn>
                <a:cxn ang="0">
                  <a:pos x="T4" y="T5"/>
                </a:cxn>
                <a:cxn ang="0">
                  <a:pos x="T6" y="T7"/>
                </a:cxn>
              </a:cxnLst>
              <a:rect l="0" t="0" r="r" b="b"/>
              <a:pathLst>
                <a:path w="6" h="3">
                  <a:moveTo>
                    <a:pt x="6" y="1"/>
                  </a:moveTo>
                  <a:lnTo>
                    <a:pt x="4" y="0"/>
                  </a:lnTo>
                  <a:lnTo>
                    <a:pt x="1"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06" name="Line 190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07" name="Freeform 1904"/>
            <p:cNvSpPr>
              <a:spLocks/>
            </p:cNvSpPr>
            <p:nvPr/>
          </p:nvSpPr>
          <p:spPr bwMode="auto">
            <a:xfrm>
              <a:off x="1000125" y="1057275"/>
              <a:ext cx="0" cy="0"/>
            </a:xfrm>
            <a:custGeom>
              <a:avLst/>
              <a:gdLst>
                <a:gd name="T0" fmla="*/ 0 w 2"/>
                <a:gd name="T1" fmla="*/ 0 h 3"/>
                <a:gd name="T2" fmla="*/ 1 w 2"/>
                <a:gd name="T3" fmla="*/ 2 h 3"/>
                <a:gd name="T4" fmla="*/ 2 w 2"/>
                <a:gd name="T5" fmla="*/ 3 h 3"/>
              </a:gdLst>
              <a:ahLst/>
              <a:cxnLst>
                <a:cxn ang="0">
                  <a:pos x="T0" y="T1"/>
                </a:cxn>
                <a:cxn ang="0">
                  <a:pos x="T2" y="T3"/>
                </a:cxn>
                <a:cxn ang="0">
                  <a:pos x="T4" y="T5"/>
                </a:cxn>
              </a:cxnLst>
              <a:rect l="0" t="0" r="r" b="b"/>
              <a:pathLst>
                <a:path w="2" h="3">
                  <a:moveTo>
                    <a:pt x="0" y="0"/>
                  </a:moveTo>
                  <a:lnTo>
                    <a:pt x="1" y="2"/>
                  </a:lnTo>
                  <a:lnTo>
                    <a:pt x="2"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08" name="Line 1905"/>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09" name="Line 1906"/>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10" name="Line 1907"/>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11" name="Freeform 1908"/>
            <p:cNvSpPr>
              <a:spLocks/>
            </p:cNvSpPr>
            <p:nvPr/>
          </p:nvSpPr>
          <p:spPr bwMode="auto">
            <a:xfrm>
              <a:off x="1000125" y="1057275"/>
              <a:ext cx="0" cy="0"/>
            </a:xfrm>
            <a:custGeom>
              <a:avLst/>
              <a:gdLst>
                <a:gd name="T0" fmla="*/ 0 h 3"/>
                <a:gd name="T1" fmla="*/ 1 h 3"/>
                <a:gd name="T2" fmla="*/ 3 h 3"/>
              </a:gdLst>
              <a:ahLst/>
              <a:cxnLst>
                <a:cxn ang="0">
                  <a:pos x="0" y="T0"/>
                </a:cxn>
                <a:cxn ang="0">
                  <a:pos x="0" y="T1"/>
                </a:cxn>
                <a:cxn ang="0">
                  <a:pos x="0" y="T2"/>
                </a:cxn>
              </a:cxnLst>
              <a:rect l="0" t="0" r="r" b="b"/>
              <a:pathLst>
                <a:path h="3">
                  <a:moveTo>
                    <a:pt x="0" y="0"/>
                  </a:moveTo>
                  <a:lnTo>
                    <a:pt x="0"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12" name="Freeform 1909"/>
            <p:cNvSpPr>
              <a:spLocks/>
            </p:cNvSpPr>
            <p:nvPr/>
          </p:nvSpPr>
          <p:spPr bwMode="auto">
            <a:xfrm>
              <a:off x="1000125" y="1057275"/>
              <a:ext cx="0" cy="0"/>
            </a:xfrm>
            <a:custGeom>
              <a:avLst/>
              <a:gdLst>
                <a:gd name="T0" fmla="*/ 0 w 1"/>
                <a:gd name="T1" fmla="*/ 13 h 13"/>
                <a:gd name="T2" fmla="*/ 1 w 1"/>
                <a:gd name="T3" fmla="*/ 7 h 13"/>
                <a:gd name="T4" fmla="*/ 1 w 1"/>
                <a:gd name="T5" fmla="*/ 0 h 13"/>
              </a:gdLst>
              <a:ahLst/>
              <a:cxnLst>
                <a:cxn ang="0">
                  <a:pos x="T0" y="T1"/>
                </a:cxn>
                <a:cxn ang="0">
                  <a:pos x="T2" y="T3"/>
                </a:cxn>
                <a:cxn ang="0">
                  <a:pos x="T4" y="T5"/>
                </a:cxn>
              </a:cxnLst>
              <a:rect l="0" t="0" r="r" b="b"/>
              <a:pathLst>
                <a:path w="1" h="13">
                  <a:moveTo>
                    <a:pt x="0" y="13"/>
                  </a:moveTo>
                  <a:lnTo>
                    <a:pt x="1" y="7"/>
                  </a:lnTo>
                  <a:lnTo>
                    <a:pt x="1"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13" name="Freeform 1910"/>
            <p:cNvSpPr>
              <a:spLocks/>
            </p:cNvSpPr>
            <p:nvPr/>
          </p:nvSpPr>
          <p:spPr bwMode="auto">
            <a:xfrm>
              <a:off x="1000125" y="1057275"/>
              <a:ext cx="0" cy="0"/>
            </a:xfrm>
            <a:custGeom>
              <a:avLst/>
              <a:gdLst>
                <a:gd name="T0" fmla="*/ 0 w 2"/>
                <a:gd name="T1" fmla="*/ 0 h 30"/>
                <a:gd name="T2" fmla="*/ 0 w 2"/>
                <a:gd name="T3" fmla="*/ 15 h 30"/>
                <a:gd name="T4" fmla="*/ 2 w 2"/>
                <a:gd name="T5" fmla="*/ 30 h 30"/>
              </a:gdLst>
              <a:ahLst/>
              <a:cxnLst>
                <a:cxn ang="0">
                  <a:pos x="T0" y="T1"/>
                </a:cxn>
                <a:cxn ang="0">
                  <a:pos x="T2" y="T3"/>
                </a:cxn>
                <a:cxn ang="0">
                  <a:pos x="T4" y="T5"/>
                </a:cxn>
              </a:cxnLst>
              <a:rect l="0" t="0" r="r" b="b"/>
              <a:pathLst>
                <a:path w="2" h="30">
                  <a:moveTo>
                    <a:pt x="0" y="0"/>
                  </a:moveTo>
                  <a:lnTo>
                    <a:pt x="0" y="15"/>
                  </a:lnTo>
                  <a:lnTo>
                    <a:pt x="2" y="3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14" name="Line 1911"/>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15" name="Line 191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16" name="Line 1913"/>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17" name="Freeform 1914"/>
            <p:cNvSpPr>
              <a:spLocks/>
            </p:cNvSpPr>
            <p:nvPr/>
          </p:nvSpPr>
          <p:spPr bwMode="auto">
            <a:xfrm>
              <a:off x="1000125" y="1057275"/>
              <a:ext cx="0" cy="0"/>
            </a:xfrm>
            <a:custGeom>
              <a:avLst/>
              <a:gdLst>
                <a:gd name="T0" fmla="*/ 11 w 11"/>
                <a:gd name="T1" fmla="*/ 8 h 8"/>
                <a:gd name="T2" fmla="*/ 8 w 11"/>
                <a:gd name="T3" fmla="*/ 4 h 8"/>
                <a:gd name="T4" fmla="*/ 4 w 11"/>
                <a:gd name="T5" fmla="*/ 2 h 8"/>
                <a:gd name="T6" fmla="*/ 0 w 11"/>
                <a:gd name="T7" fmla="*/ 0 h 8"/>
              </a:gdLst>
              <a:ahLst/>
              <a:cxnLst>
                <a:cxn ang="0">
                  <a:pos x="T0" y="T1"/>
                </a:cxn>
                <a:cxn ang="0">
                  <a:pos x="T2" y="T3"/>
                </a:cxn>
                <a:cxn ang="0">
                  <a:pos x="T4" y="T5"/>
                </a:cxn>
                <a:cxn ang="0">
                  <a:pos x="T6" y="T7"/>
                </a:cxn>
              </a:cxnLst>
              <a:rect l="0" t="0" r="r" b="b"/>
              <a:pathLst>
                <a:path w="11" h="8">
                  <a:moveTo>
                    <a:pt x="11" y="8"/>
                  </a:moveTo>
                  <a:lnTo>
                    <a:pt x="8" y="4"/>
                  </a:lnTo>
                  <a:lnTo>
                    <a:pt x="4" y="2"/>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18" name="Freeform 1915"/>
            <p:cNvSpPr>
              <a:spLocks/>
            </p:cNvSpPr>
            <p:nvPr/>
          </p:nvSpPr>
          <p:spPr bwMode="auto">
            <a:xfrm>
              <a:off x="1000125" y="1057275"/>
              <a:ext cx="0" cy="0"/>
            </a:xfrm>
            <a:custGeom>
              <a:avLst/>
              <a:gdLst>
                <a:gd name="T0" fmla="*/ 26 w 26"/>
                <a:gd name="T1" fmla="*/ 0 h 2"/>
                <a:gd name="T2" fmla="*/ 17 w 26"/>
                <a:gd name="T3" fmla="*/ 0 h 2"/>
                <a:gd name="T4" fmla="*/ 9 w 26"/>
                <a:gd name="T5" fmla="*/ 0 h 2"/>
                <a:gd name="T6" fmla="*/ 0 w 26"/>
                <a:gd name="T7" fmla="*/ 2 h 2"/>
              </a:gdLst>
              <a:ahLst/>
              <a:cxnLst>
                <a:cxn ang="0">
                  <a:pos x="T0" y="T1"/>
                </a:cxn>
                <a:cxn ang="0">
                  <a:pos x="T2" y="T3"/>
                </a:cxn>
                <a:cxn ang="0">
                  <a:pos x="T4" y="T5"/>
                </a:cxn>
                <a:cxn ang="0">
                  <a:pos x="T6" y="T7"/>
                </a:cxn>
              </a:cxnLst>
              <a:rect l="0" t="0" r="r" b="b"/>
              <a:pathLst>
                <a:path w="26" h="2">
                  <a:moveTo>
                    <a:pt x="26" y="0"/>
                  </a:moveTo>
                  <a:lnTo>
                    <a:pt x="17" y="0"/>
                  </a:lnTo>
                  <a:lnTo>
                    <a:pt x="9" y="0"/>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19" name="Freeform 1916"/>
            <p:cNvSpPr>
              <a:spLocks/>
            </p:cNvSpPr>
            <p:nvPr/>
          </p:nvSpPr>
          <p:spPr bwMode="auto">
            <a:xfrm>
              <a:off x="1000125" y="1057275"/>
              <a:ext cx="0" cy="0"/>
            </a:xfrm>
            <a:custGeom>
              <a:avLst/>
              <a:gdLst>
                <a:gd name="T0" fmla="*/ 10 w 10"/>
                <a:gd name="T1" fmla="*/ 0 h 22"/>
                <a:gd name="T2" fmla="*/ 5 w 10"/>
                <a:gd name="T3" fmla="*/ 6 h 22"/>
                <a:gd name="T4" fmla="*/ 2 w 10"/>
                <a:gd name="T5" fmla="*/ 14 h 22"/>
                <a:gd name="T6" fmla="*/ 0 w 10"/>
                <a:gd name="T7" fmla="*/ 22 h 22"/>
              </a:gdLst>
              <a:ahLst/>
              <a:cxnLst>
                <a:cxn ang="0">
                  <a:pos x="T0" y="T1"/>
                </a:cxn>
                <a:cxn ang="0">
                  <a:pos x="T2" y="T3"/>
                </a:cxn>
                <a:cxn ang="0">
                  <a:pos x="T4" y="T5"/>
                </a:cxn>
                <a:cxn ang="0">
                  <a:pos x="T6" y="T7"/>
                </a:cxn>
              </a:cxnLst>
              <a:rect l="0" t="0" r="r" b="b"/>
              <a:pathLst>
                <a:path w="10" h="22">
                  <a:moveTo>
                    <a:pt x="10" y="0"/>
                  </a:moveTo>
                  <a:lnTo>
                    <a:pt x="5" y="6"/>
                  </a:lnTo>
                  <a:lnTo>
                    <a:pt x="2" y="14"/>
                  </a:lnTo>
                  <a:lnTo>
                    <a:pt x="0" y="2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20" name="Line 1917"/>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21" name="Line 1918"/>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22" name="Line 1919"/>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23" name="Line 1920"/>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24" name="Line 192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25" name="Freeform 1922"/>
            <p:cNvSpPr>
              <a:spLocks/>
            </p:cNvSpPr>
            <p:nvPr/>
          </p:nvSpPr>
          <p:spPr bwMode="auto">
            <a:xfrm>
              <a:off x="1000125" y="1057275"/>
              <a:ext cx="0" cy="0"/>
            </a:xfrm>
            <a:custGeom>
              <a:avLst/>
              <a:gdLst>
                <a:gd name="T0" fmla="*/ 3 w 3"/>
                <a:gd name="T1" fmla="*/ 0 h 2"/>
                <a:gd name="T2" fmla="*/ 1 w 3"/>
                <a:gd name="T3" fmla="*/ 0 h 2"/>
                <a:gd name="T4" fmla="*/ 0 w 3"/>
                <a:gd name="T5" fmla="*/ 2 h 2"/>
              </a:gdLst>
              <a:ahLst/>
              <a:cxnLst>
                <a:cxn ang="0">
                  <a:pos x="T0" y="T1"/>
                </a:cxn>
                <a:cxn ang="0">
                  <a:pos x="T2" y="T3"/>
                </a:cxn>
                <a:cxn ang="0">
                  <a:pos x="T4" y="T5"/>
                </a:cxn>
              </a:cxnLst>
              <a:rect l="0" t="0" r="r" b="b"/>
              <a:pathLst>
                <a:path w="3" h="2">
                  <a:moveTo>
                    <a:pt x="3" y="0"/>
                  </a:moveTo>
                  <a:lnTo>
                    <a:pt x="1" y="0"/>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26" name="Line 1923"/>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27" name="Line 1924"/>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28" name="Line 192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29" name="Line 1926"/>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30" name="Line 192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31" name="Line 1928"/>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32" name="Line 1929"/>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33" name="Freeform 1930"/>
            <p:cNvSpPr>
              <a:spLocks/>
            </p:cNvSpPr>
            <p:nvPr/>
          </p:nvSpPr>
          <p:spPr bwMode="auto">
            <a:xfrm>
              <a:off x="1000125" y="1057275"/>
              <a:ext cx="0" cy="0"/>
            </a:xfrm>
            <a:custGeom>
              <a:avLst/>
              <a:gdLst>
                <a:gd name="T0" fmla="*/ 1 w 1"/>
                <a:gd name="T1" fmla="*/ 0 h 7"/>
                <a:gd name="T2" fmla="*/ 0 w 1"/>
                <a:gd name="T3" fmla="*/ 3 h 7"/>
                <a:gd name="T4" fmla="*/ 0 w 1"/>
                <a:gd name="T5" fmla="*/ 7 h 7"/>
              </a:gdLst>
              <a:ahLst/>
              <a:cxnLst>
                <a:cxn ang="0">
                  <a:pos x="T0" y="T1"/>
                </a:cxn>
                <a:cxn ang="0">
                  <a:pos x="T2" y="T3"/>
                </a:cxn>
                <a:cxn ang="0">
                  <a:pos x="T4" y="T5"/>
                </a:cxn>
              </a:cxnLst>
              <a:rect l="0" t="0" r="r" b="b"/>
              <a:pathLst>
                <a:path w="1" h="7">
                  <a:moveTo>
                    <a:pt x="1" y="0"/>
                  </a:moveTo>
                  <a:lnTo>
                    <a:pt x="0" y="3"/>
                  </a:lnTo>
                  <a:lnTo>
                    <a:pt x="0" y="7"/>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34" name="Freeform 1931"/>
            <p:cNvSpPr>
              <a:spLocks/>
            </p:cNvSpPr>
            <p:nvPr/>
          </p:nvSpPr>
          <p:spPr bwMode="auto">
            <a:xfrm>
              <a:off x="1000125" y="1057275"/>
              <a:ext cx="0" cy="0"/>
            </a:xfrm>
            <a:custGeom>
              <a:avLst/>
              <a:gdLst>
                <a:gd name="T0" fmla="*/ 3 w 3"/>
                <a:gd name="T1" fmla="*/ 0 h 2"/>
                <a:gd name="T2" fmla="*/ 1 w 3"/>
                <a:gd name="T3" fmla="*/ 0 h 2"/>
                <a:gd name="T4" fmla="*/ 0 w 3"/>
                <a:gd name="T5" fmla="*/ 2 h 2"/>
              </a:gdLst>
              <a:ahLst/>
              <a:cxnLst>
                <a:cxn ang="0">
                  <a:pos x="T0" y="T1"/>
                </a:cxn>
                <a:cxn ang="0">
                  <a:pos x="T2" y="T3"/>
                </a:cxn>
                <a:cxn ang="0">
                  <a:pos x="T4" y="T5"/>
                </a:cxn>
              </a:cxnLst>
              <a:rect l="0" t="0" r="r" b="b"/>
              <a:pathLst>
                <a:path w="3" h="2">
                  <a:moveTo>
                    <a:pt x="3" y="0"/>
                  </a:moveTo>
                  <a:lnTo>
                    <a:pt x="1" y="0"/>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35" name="Line 193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36" name="Line 193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37" name="Line 1934"/>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38" name="Line 193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39" name="Line 1936"/>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40" name="Line 193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41" name="Line 1938"/>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42" name="Line 1939"/>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43" name="Line 1940"/>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44" name="Line 194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45" name="Line 194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46" name="Freeform 1943"/>
            <p:cNvSpPr>
              <a:spLocks/>
            </p:cNvSpPr>
            <p:nvPr/>
          </p:nvSpPr>
          <p:spPr bwMode="auto">
            <a:xfrm>
              <a:off x="1000125" y="1057275"/>
              <a:ext cx="0" cy="0"/>
            </a:xfrm>
            <a:custGeom>
              <a:avLst/>
              <a:gdLst>
                <a:gd name="T0" fmla="*/ 3 w 3"/>
                <a:gd name="T1" fmla="*/ 11 h 11"/>
                <a:gd name="T2" fmla="*/ 3 w 3"/>
                <a:gd name="T3" fmla="*/ 5 h 11"/>
                <a:gd name="T4" fmla="*/ 0 w 3"/>
                <a:gd name="T5" fmla="*/ 0 h 11"/>
              </a:gdLst>
              <a:ahLst/>
              <a:cxnLst>
                <a:cxn ang="0">
                  <a:pos x="T0" y="T1"/>
                </a:cxn>
                <a:cxn ang="0">
                  <a:pos x="T2" y="T3"/>
                </a:cxn>
                <a:cxn ang="0">
                  <a:pos x="T4" y="T5"/>
                </a:cxn>
              </a:cxnLst>
              <a:rect l="0" t="0" r="r" b="b"/>
              <a:pathLst>
                <a:path w="3" h="11">
                  <a:moveTo>
                    <a:pt x="3" y="11"/>
                  </a:moveTo>
                  <a:lnTo>
                    <a:pt x="3" y="5"/>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47" name="Freeform 1944"/>
            <p:cNvSpPr>
              <a:spLocks/>
            </p:cNvSpPr>
            <p:nvPr/>
          </p:nvSpPr>
          <p:spPr bwMode="auto">
            <a:xfrm>
              <a:off x="1000125" y="1057275"/>
              <a:ext cx="0" cy="0"/>
            </a:xfrm>
            <a:custGeom>
              <a:avLst/>
              <a:gdLst>
                <a:gd name="T0" fmla="*/ 4 w 4"/>
                <a:gd name="T1" fmla="*/ 2 h 2"/>
                <a:gd name="T2" fmla="*/ 2 w 4"/>
                <a:gd name="T3" fmla="*/ 0 h 2"/>
                <a:gd name="T4" fmla="*/ 0 w 4"/>
                <a:gd name="T5" fmla="*/ 0 h 2"/>
              </a:gdLst>
              <a:ahLst/>
              <a:cxnLst>
                <a:cxn ang="0">
                  <a:pos x="T0" y="T1"/>
                </a:cxn>
                <a:cxn ang="0">
                  <a:pos x="T2" y="T3"/>
                </a:cxn>
                <a:cxn ang="0">
                  <a:pos x="T4" y="T5"/>
                </a:cxn>
              </a:cxnLst>
              <a:rect l="0" t="0" r="r" b="b"/>
              <a:pathLst>
                <a:path w="4" h="2">
                  <a:moveTo>
                    <a:pt x="4" y="2"/>
                  </a:moveTo>
                  <a:lnTo>
                    <a:pt x="2"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48" name="Freeform 1945"/>
            <p:cNvSpPr>
              <a:spLocks/>
            </p:cNvSpPr>
            <p:nvPr/>
          </p:nvSpPr>
          <p:spPr bwMode="auto">
            <a:xfrm>
              <a:off x="1000125" y="1057275"/>
              <a:ext cx="0" cy="0"/>
            </a:xfrm>
            <a:custGeom>
              <a:avLst/>
              <a:gdLst>
                <a:gd name="T0" fmla="*/ 4 w 4"/>
                <a:gd name="T1" fmla="*/ 3 h 3"/>
                <a:gd name="T2" fmla="*/ 2 w 4"/>
                <a:gd name="T3" fmla="*/ 1 h 3"/>
                <a:gd name="T4" fmla="*/ 0 w 4"/>
                <a:gd name="T5" fmla="*/ 0 h 3"/>
              </a:gdLst>
              <a:ahLst/>
              <a:cxnLst>
                <a:cxn ang="0">
                  <a:pos x="T0" y="T1"/>
                </a:cxn>
                <a:cxn ang="0">
                  <a:pos x="T2" y="T3"/>
                </a:cxn>
                <a:cxn ang="0">
                  <a:pos x="T4" y="T5"/>
                </a:cxn>
              </a:cxnLst>
              <a:rect l="0" t="0" r="r" b="b"/>
              <a:pathLst>
                <a:path w="4" h="3">
                  <a:moveTo>
                    <a:pt x="4" y="3"/>
                  </a:moveTo>
                  <a:lnTo>
                    <a:pt x="2"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49" name="Line 1946"/>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50" name="Freeform 1947"/>
            <p:cNvSpPr>
              <a:spLocks/>
            </p:cNvSpPr>
            <p:nvPr/>
          </p:nvSpPr>
          <p:spPr bwMode="auto">
            <a:xfrm>
              <a:off x="1000125" y="1057275"/>
              <a:ext cx="0" cy="0"/>
            </a:xfrm>
            <a:custGeom>
              <a:avLst/>
              <a:gdLst>
                <a:gd name="T0" fmla="*/ 7 w 7"/>
                <a:gd name="T1" fmla="*/ 2 h 2"/>
                <a:gd name="T2" fmla="*/ 4 w 7"/>
                <a:gd name="T3" fmla="*/ 0 h 2"/>
                <a:gd name="T4" fmla="*/ 0 w 7"/>
                <a:gd name="T5" fmla="*/ 0 h 2"/>
              </a:gdLst>
              <a:ahLst/>
              <a:cxnLst>
                <a:cxn ang="0">
                  <a:pos x="T0" y="T1"/>
                </a:cxn>
                <a:cxn ang="0">
                  <a:pos x="T2" y="T3"/>
                </a:cxn>
                <a:cxn ang="0">
                  <a:pos x="T4" y="T5"/>
                </a:cxn>
              </a:cxnLst>
              <a:rect l="0" t="0" r="r" b="b"/>
              <a:pathLst>
                <a:path w="7" h="2">
                  <a:moveTo>
                    <a:pt x="7" y="2"/>
                  </a:moveTo>
                  <a:lnTo>
                    <a:pt x="4"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51" name="Freeform 1948"/>
            <p:cNvSpPr>
              <a:spLocks/>
            </p:cNvSpPr>
            <p:nvPr/>
          </p:nvSpPr>
          <p:spPr bwMode="auto">
            <a:xfrm>
              <a:off x="1000125" y="1057275"/>
              <a:ext cx="0" cy="0"/>
            </a:xfrm>
            <a:custGeom>
              <a:avLst/>
              <a:gdLst>
                <a:gd name="T0" fmla="*/ 0 w 3"/>
                <a:gd name="T1" fmla="*/ 8 h 8"/>
                <a:gd name="T2" fmla="*/ 2 w 3"/>
                <a:gd name="T3" fmla="*/ 4 h 8"/>
                <a:gd name="T4" fmla="*/ 3 w 3"/>
                <a:gd name="T5" fmla="*/ 0 h 8"/>
              </a:gdLst>
              <a:ahLst/>
              <a:cxnLst>
                <a:cxn ang="0">
                  <a:pos x="T0" y="T1"/>
                </a:cxn>
                <a:cxn ang="0">
                  <a:pos x="T2" y="T3"/>
                </a:cxn>
                <a:cxn ang="0">
                  <a:pos x="T4" y="T5"/>
                </a:cxn>
              </a:cxnLst>
              <a:rect l="0" t="0" r="r" b="b"/>
              <a:pathLst>
                <a:path w="3" h="8">
                  <a:moveTo>
                    <a:pt x="0" y="8"/>
                  </a:moveTo>
                  <a:lnTo>
                    <a:pt x="2" y="4"/>
                  </a:lnTo>
                  <a:lnTo>
                    <a:pt x="3"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52" name="Freeform 1949"/>
            <p:cNvSpPr>
              <a:spLocks/>
            </p:cNvSpPr>
            <p:nvPr/>
          </p:nvSpPr>
          <p:spPr bwMode="auto">
            <a:xfrm>
              <a:off x="1000125" y="1057275"/>
              <a:ext cx="0" cy="0"/>
            </a:xfrm>
            <a:custGeom>
              <a:avLst/>
              <a:gdLst>
                <a:gd name="T0" fmla="*/ 8 w 8"/>
                <a:gd name="T1" fmla="*/ 0 h 5"/>
                <a:gd name="T2" fmla="*/ 5 w 8"/>
                <a:gd name="T3" fmla="*/ 1 h 5"/>
                <a:gd name="T4" fmla="*/ 2 w 8"/>
                <a:gd name="T5" fmla="*/ 3 h 5"/>
                <a:gd name="T6" fmla="*/ 0 w 8"/>
                <a:gd name="T7" fmla="*/ 5 h 5"/>
              </a:gdLst>
              <a:ahLst/>
              <a:cxnLst>
                <a:cxn ang="0">
                  <a:pos x="T0" y="T1"/>
                </a:cxn>
                <a:cxn ang="0">
                  <a:pos x="T2" y="T3"/>
                </a:cxn>
                <a:cxn ang="0">
                  <a:pos x="T4" y="T5"/>
                </a:cxn>
                <a:cxn ang="0">
                  <a:pos x="T6" y="T7"/>
                </a:cxn>
              </a:cxnLst>
              <a:rect l="0" t="0" r="r" b="b"/>
              <a:pathLst>
                <a:path w="8" h="5">
                  <a:moveTo>
                    <a:pt x="8" y="0"/>
                  </a:moveTo>
                  <a:lnTo>
                    <a:pt x="5" y="1"/>
                  </a:lnTo>
                  <a:lnTo>
                    <a:pt x="2" y="3"/>
                  </a:lnTo>
                  <a:lnTo>
                    <a:pt x="0" y="5"/>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53" name="Freeform 1950"/>
            <p:cNvSpPr>
              <a:spLocks/>
            </p:cNvSpPr>
            <p:nvPr/>
          </p:nvSpPr>
          <p:spPr bwMode="auto">
            <a:xfrm>
              <a:off x="1000125" y="1057275"/>
              <a:ext cx="0" cy="0"/>
            </a:xfrm>
            <a:custGeom>
              <a:avLst/>
              <a:gdLst>
                <a:gd name="T0" fmla="*/ 0 w 20"/>
                <a:gd name="T1" fmla="*/ 0 h 17"/>
                <a:gd name="T2" fmla="*/ 10 w 20"/>
                <a:gd name="T3" fmla="*/ 9 h 17"/>
                <a:gd name="T4" fmla="*/ 20 w 20"/>
                <a:gd name="T5" fmla="*/ 17 h 17"/>
              </a:gdLst>
              <a:ahLst/>
              <a:cxnLst>
                <a:cxn ang="0">
                  <a:pos x="T0" y="T1"/>
                </a:cxn>
                <a:cxn ang="0">
                  <a:pos x="T2" y="T3"/>
                </a:cxn>
                <a:cxn ang="0">
                  <a:pos x="T4" y="T5"/>
                </a:cxn>
              </a:cxnLst>
              <a:rect l="0" t="0" r="r" b="b"/>
              <a:pathLst>
                <a:path w="20" h="17">
                  <a:moveTo>
                    <a:pt x="0" y="0"/>
                  </a:moveTo>
                  <a:lnTo>
                    <a:pt x="10" y="9"/>
                  </a:lnTo>
                  <a:lnTo>
                    <a:pt x="20" y="17"/>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54" name="Line 195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55" name="Freeform 1952"/>
            <p:cNvSpPr>
              <a:spLocks/>
            </p:cNvSpPr>
            <p:nvPr/>
          </p:nvSpPr>
          <p:spPr bwMode="auto">
            <a:xfrm>
              <a:off x="1000125" y="1057275"/>
              <a:ext cx="0" cy="0"/>
            </a:xfrm>
            <a:custGeom>
              <a:avLst/>
              <a:gdLst>
                <a:gd name="T0" fmla="*/ 0 w 8"/>
                <a:gd name="T1" fmla="*/ 0 h 2"/>
                <a:gd name="T2" fmla="*/ 4 w 8"/>
                <a:gd name="T3" fmla="*/ 1 h 2"/>
                <a:gd name="T4" fmla="*/ 8 w 8"/>
                <a:gd name="T5" fmla="*/ 2 h 2"/>
              </a:gdLst>
              <a:ahLst/>
              <a:cxnLst>
                <a:cxn ang="0">
                  <a:pos x="T0" y="T1"/>
                </a:cxn>
                <a:cxn ang="0">
                  <a:pos x="T2" y="T3"/>
                </a:cxn>
                <a:cxn ang="0">
                  <a:pos x="T4" y="T5"/>
                </a:cxn>
              </a:cxnLst>
              <a:rect l="0" t="0" r="r" b="b"/>
              <a:pathLst>
                <a:path w="8" h="2">
                  <a:moveTo>
                    <a:pt x="0" y="0"/>
                  </a:moveTo>
                  <a:lnTo>
                    <a:pt x="4" y="1"/>
                  </a:lnTo>
                  <a:lnTo>
                    <a:pt x="8"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56" name="Freeform 1953"/>
            <p:cNvSpPr>
              <a:spLocks/>
            </p:cNvSpPr>
            <p:nvPr/>
          </p:nvSpPr>
          <p:spPr bwMode="auto">
            <a:xfrm>
              <a:off x="1000125" y="1057275"/>
              <a:ext cx="0" cy="0"/>
            </a:xfrm>
            <a:custGeom>
              <a:avLst/>
              <a:gdLst>
                <a:gd name="T0" fmla="*/ 0 h 3"/>
                <a:gd name="T1" fmla="*/ 1 h 3"/>
                <a:gd name="T2" fmla="*/ 3 h 3"/>
              </a:gdLst>
              <a:ahLst/>
              <a:cxnLst>
                <a:cxn ang="0">
                  <a:pos x="0" y="T0"/>
                </a:cxn>
                <a:cxn ang="0">
                  <a:pos x="0" y="T1"/>
                </a:cxn>
                <a:cxn ang="0">
                  <a:pos x="0" y="T2"/>
                </a:cxn>
              </a:cxnLst>
              <a:rect l="0" t="0" r="r" b="b"/>
              <a:pathLst>
                <a:path h="3">
                  <a:moveTo>
                    <a:pt x="0" y="0"/>
                  </a:moveTo>
                  <a:lnTo>
                    <a:pt x="0"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57" name="Freeform 1954"/>
            <p:cNvSpPr>
              <a:spLocks/>
            </p:cNvSpPr>
            <p:nvPr/>
          </p:nvSpPr>
          <p:spPr bwMode="auto">
            <a:xfrm>
              <a:off x="1000125" y="1057275"/>
              <a:ext cx="0" cy="0"/>
            </a:xfrm>
            <a:custGeom>
              <a:avLst/>
              <a:gdLst>
                <a:gd name="T0" fmla="*/ 0 w 25"/>
                <a:gd name="T1" fmla="*/ 0 h 21"/>
                <a:gd name="T2" fmla="*/ 12 w 25"/>
                <a:gd name="T3" fmla="*/ 11 h 21"/>
                <a:gd name="T4" fmla="*/ 25 w 25"/>
                <a:gd name="T5" fmla="*/ 21 h 21"/>
              </a:gdLst>
              <a:ahLst/>
              <a:cxnLst>
                <a:cxn ang="0">
                  <a:pos x="T0" y="T1"/>
                </a:cxn>
                <a:cxn ang="0">
                  <a:pos x="T2" y="T3"/>
                </a:cxn>
                <a:cxn ang="0">
                  <a:pos x="T4" y="T5"/>
                </a:cxn>
              </a:cxnLst>
              <a:rect l="0" t="0" r="r" b="b"/>
              <a:pathLst>
                <a:path w="25" h="21">
                  <a:moveTo>
                    <a:pt x="0" y="0"/>
                  </a:moveTo>
                  <a:lnTo>
                    <a:pt x="12" y="11"/>
                  </a:lnTo>
                  <a:lnTo>
                    <a:pt x="25" y="2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58" name="Line 195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59" name="Line 1956"/>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60" name="Line 195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61" name="Line 1958"/>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62" name="Line 1959"/>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63" name="Freeform 1960"/>
            <p:cNvSpPr>
              <a:spLocks/>
            </p:cNvSpPr>
            <p:nvPr/>
          </p:nvSpPr>
          <p:spPr bwMode="auto">
            <a:xfrm>
              <a:off x="1000125" y="1057275"/>
              <a:ext cx="0" cy="0"/>
            </a:xfrm>
            <a:custGeom>
              <a:avLst/>
              <a:gdLst>
                <a:gd name="T0" fmla="*/ 37 w 37"/>
                <a:gd name="T1" fmla="*/ 26 h 26"/>
                <a:gd name="T2" fmla="*/ 19 w 37"/>
                <a:gd name="T3" fmla="*/ 13 h 26"/>
                <a:gd name="T4" fmla="*/ 0 w 37"/>
                <a:gd name="T5" fmla="*/ 0 h 26"/>
              </a:gdLst>
              <a:ahLst/>
              <a:cxnLst>
                <a:cxn ang="0">
                  <a:pos x="T0" y="T1"/>
                </a:cxn>
                <a:cxn ang="0">
                  <a:pos x="T2" y="T3"/>
                </a:cxn>
                <a:cxn ang="0">
                  <a:pos x="T4" y="T5"/>
                </a:cxn>
              </a:cxnLst>
              <a:rect l="0" t="0" r="r" b="b"/>
              <a:pathLst>
                <a:path w="37" h="26">
                  <a:moveTo>
                    <a:pt x="37" y="26"/>
                  </a:moveTo>
                  <a:lnTo>
                    <a:pt x="19" y="13"/>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64" name="Freeform 1961"/>
            <p:cNvSpPr>
              <a:spLocks/>
            </p:cNvSpPr>
            <p:nvPr/>
          </p:nvSpPr>
          <p:spPr bwMode="auto">
            <a:xfrm>
              <a:off x="1000125" y="1057275"/>
              <a:ext cx="0" cy="0"/>
            </a:xfrm>
            <a:custGeom>
              <a:avLst/>
              <a:gdLst>
                <a:gd name="T0" fmla="*/ 1 w 1"/>
                <a:gd name="T1" fmla="*/ 0 h 3"/>
                <a:gd name="T2" fmla="*/ 0 w 1"/>
                <a:gd name="T3" fmla="*/ 2 h 3"/>
                <a:gd name="T4" fmla="*/ 1 w 1"/>
                <a:gd name="T5" fmla="*/ 3 h 3"/>
              </a:gdLst>
              <a:ahLst/>
              <a:cxnLst>
                <a:cxn ang="0">
                  <a:pos x="T0" y="T1"/>
                </a:cxn>
                <a:cxn ang="0">
                  <a:pos x="T2" y="T3"/>
                </a:cxn>
                <a:cxn ang="0">
                  <a:pos x="T4" y="T5"/>
                </a:cxn>
              </a:cxnLst>
              <a:rect l="0" t="0" r="r" b="b"/>
              <a:pathLst>
                <a:path w="1" h="3">
                  <a:moveTo>
                    <a:pt x="1" y="0"/>
                  </a:moveTo>
                  <a:lnTo>
                    <a:pt x="0" y="2"/>
                  </a:lnTo>
                  <a:lnTo>
                    <a:pt x="1"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65" name="Line 1962"/>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66" name="Line 1963"/>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67" name="Line 1964"/>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68" name="Freeform 1965"/>
            <p:cNvSpPr>
              <a:spLocks/>
            </p:cNvSpPr>
            <p:nvPr/>
          </p:nvSpPr>
          <p:spPr bwMode="auto">
            <a:xfrm>
              <a:off x="1000125" y="1057275"/>
              <a:ext cx="0" cy="0"/>
            </a:xfrm>
            <a:custGeom>
              <a:avLst/>
              <a:gdLst>
                <a:gd name="T0" fmla="*/ 0 h 2"/>
                <a:gd name="T1" fmla="*/ 0 h 2"/>
                <a:gd name="T2" fmla="*/ 1 h 2"/>
                <a:gd name="T3" fmla="*/ 1 h 2"/>
                <a:gd name="T4" fmla="*/ 2 h 2"/>
              </a:gdLst>
              <a:ahLst/>
              <a:cxnLst>
                <a:cxn ang="0">
                  <a:pos x="0" y="T0"/>
                </a:cxn>
                <a:cxn ang="0">
                  <a:pos x="0" y="T1"/>
                </a:cxn>
                <a:cxn ang="0">
                  <a:pos x="0" y="T2"/>
                </a:cxn>
                <a:cxn ang="0">
                  <a:pos x="0" y="T3"/>
                </a:cxn>
                <a:cxn ang="0">
                  <a:pos x="0" y="T4"/>
                </a:cxn>
              </a:cxnLst>
              <a:rect l="0" t="0" r="r" b="b"/>
              <a:pathLst>
                <a:path h="2">
                  <a:moveTo>
                    <a:pt x="0" y="0"/>
                  </a:moveTo>
                  <a:lnTo>
                    <a:pt x="0" y="0"/>
                  </a:lnTo>
                  <a:lnTo>
                    <a:pt x="0" y="1"/>
                  </a:lnTo>
                  <a:lnTo>
                    <a:pt x="0" y="1"/>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69" name="Line 1966"/>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70" name="Line 196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71" name="Line 1968"/>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72" name="Line 1969"/>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73" name="Line 1970"/>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74" name="Freeform 1971"/>
            <p:cNvSpPr>
              <a:spLocks/>
            </p:cNvSpPr>
            <p:nvPr/>
          </p:nvSpPr>
          <p:spPr bwMode="auto">
            <a:xfrm>
              <a:off x="1000125" y="1057275"/>
              <a:ext cx="0" cy="0"/>
            </a:xfrm>
            <a:custGeom>
              <a:avLst/>
              <a:gdLst>
                <a:gd name="T0" fmla="*/ 0 w 8"/>
                <a:gd name="T1" fmla="*/ 0 h 1"/>
                <a:gd name="T2" fmla="*/ 3 w 8"/>
                <a:gd name="T3" fmla="*/ 1 h 1"/>
                <a:gd name="T4" fmla="*/ 5 w 8"/>
                <a:gd name="T5" fmla="*/ 1 h 1"/>
                <a:gd name="T6" fmla="*/ 8 w 8"/>
                <a:gd name="T7" fmla="*/ 0 h 1"/>
              </a:gdLst>
              <a:ahLst/>
              <a:cxnLst>
                <a:cxn ang="0">
                  <a:pos x="T0" y="T1"/>
                </a:cxn>
                <a:cxn ang="0">
                  <a:pos x="T2" y="T3"/>
                </a:cxn>
                <a:cxn ang="0">
                  <a:pos x="T4" y="T5"/>
                </a:cxn>
                <a:cxn ang="0">
                  <a:pos x="T6" y="T7"/>
                </a:cxn>
              </a:cxnLst>
              <a:rect l="0" t="0" r="r" b="b"/>
              <a:pathLst>
                <a:path w="8" h="1">
                  <a:moveTo>
                    <a:pt x="0" y="0"/>
                  </a:moveTo>
                  <a:lnTo>
                    <a:pt x="3" y="1"/>
                  </a:lnTo>
                  <a:lnTo>
                    <a:pt x="5" y="1"/>
                  </a:lnTo>
                  <a:lnTo>
                    <a:pt x="8"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75" name="Freeform 1972"/>
            <p:cNvSpPr>
              <a:spLocks/>
            </p:cNvSpPr>
            <p:nvPr/>
          </p:nvSpPr>
          <p:spPr bwMode="auto">
            <a:xfrm>
              <a:off x="1000125" y="1057275"/>
              <a:ext cx="0" cy="0"/>
            </a:xfrm>
            <a:custGeom>
              <a:avLst/>
              <a:gdLst>
                <a:gd name="T0" fmla="*/ 7 w 7"/>
                <a:gd name="T1" fmla="*/ 1 h 2"/>
                <a:gd name="T2" fmla="*/ 5 w 7"/>
                <a:gd name="T3" fmla="*/ 0 h 2"/>
                <a:gd name="T4" fmla="*/ 2 w 7"/>
                <a:gd name="T5" fmla="*/ 0 h 2"/>
                <a:gd name="T6" fmla="*/ 0 w 7"/>
                <a:gd name="T7" fmla="*/ 2 h 2"/>
              </a:gdLst>
              <a:ahLst/>
              <a:cxnLst>
                <a:cxn ang="0">
                  <a:pos x="T0" y="T1"/>
                </a:cxn>
                <a:cxn ang="0">
                  <a:pos x="T2" y="T3"/>
                </a:cxn>
                <a:cxn ang="0">
                  <a:pos x="T4" y="T5"/>
                </a:cxn>
                <a:cxn ang="0">
                  <a:pos x="T6" y="T7"/>
                </a:cxn>
              </a:cxnLst>
              <a:rect l="0" t="0" r="r" b="b"/>
              <a:pathLst>
                <a:path w="7" h="2">
                  <a:moveTo>
                    <a:pt x="7" y="1"/>
                  </a:moveTo>
                  <a:lnTo>
                    <a:pt x="5" y="0"/>
                  </a:lnTo>
                  <a:lnTo>
                    <a:pt x="2" y="0"/>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76" name="Freeform 1973"/>
            <p:cNvSpPr>
              <a:spLocks/>
            </p:cNvSpPr>
            <p:nvPr/>
          </p:nvSpPr>
          <p:spPr bwMode="auto">
            <a:xfrm>
              <a:off x="1000125" y="1057275"/>
              <a:ext cx="0" cy="0"/>
            </a:xfrm>
            <a:custGeom>
              <a:avLst/>
              <a:gdLst>
                <a:gd name="T0" fmla="*/ 0 w 11"/>
                <a:gd name="T1" fmla="*/ 1 h 2"/>
                <a:gd name="T2" fmla="*/ 0 w 11"/>
                <a:gd name="T3" fmla="*/ 2 h 2"/>
                <a:gd name="T4" fmla="*/ 11 w 11"/>
                <a:gd name="T5" fmla="*/ 2 h 2"/>
                <a:gd name="T6" fmla="*/ 11 w 11"/>
                <a:gd name="T7" fmla="*/ 0 h 2"/>
                <a:gd name="T8" fmla="*/ 0 w 11"/>
                <a:gd name="T9" fmla="*/ 1 h 2"/>
              </a:gdLst>
              <a:ahLst/>
              <a:cxnLst>
                <a:cxn ang="0">
                  <a:pos x="T0" y="T1"/>
                </a:cxn>
                <a:cxn ang="0">
                  <a:pos x="T2" y="T3"/>
                </a:cxn>
                <a:cxn ang="0">
                  <a:pos x="T4" y="T5"/>
                </a:cxn>
                <a:cxn ang="0">
                  <a:pos x="T6" y="T7"/>
                </a:cxn>
                <a:cxn ang="0">
                  <a:pos x="T8" y="T9"/>
                </a:cxn>
              </a:cxnLst>
              <a:rect l="0" t="0" r="r" b="b"/>
              <a:pathLst>
                <a:path w="11" h="2">
                  <a:moveTo>
                    <a:pt x="0" y="1"/>
                  </a:moveTo>
                  <a:lnTo>
                    <a:pt x="0" y="2"/>
                  </a:lnTo>
                  <a:lnTo>
                    <a:pt x="11" y="2"/>
                  </a:lnTo>
                  <a:lnTo>
                    <a:pt x="11" y="0"/>
                  </a:lnTo>
                  <a:lnTo>
                    <a:pt x="0" y="1"/>
                  </a:lnTo>
                  <a:close/>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a:tailEnd/>
            </a:ln>
          </p:spPr>
          <p:txBody>
            <a:bodyPr/>
            <a:lstStyle/>
            <a:p>
              <a:pPr eaLnBrk="1" hangingPunct="1">
                <a:defRPr/>
              </a:pPr>
              <a:endParaRPr lang="ja-JP" altLang="en-US">
                <a:latin typeface="Arial" charset="0"/>
              </a:endParaRPr>
            </a:p>
          </p:txBody>
        </p:sp>
        <p:sp>
          <p:nvSpPr>
            <p:cNvPr id="1377" name="Line 1974"/>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78" name="Freeform 1975"/>
            <p:cNvSpPr>
              <a:spLocks/>
            </p:cNvSpPr>
            <p:nvPr/>
          </p:nvSpPr>
          <p:spPr bwMode="auto">
            <a:xfrm>
              <a:off x="1000125" y="1057275"/>
              <a:ext cx="0" cy="0"/>
            </a:xfrm>
            <a:custGeom>
              <a:avLst/>
              <a:gdLst>
                <a:gd name="T0" fmla="*/ 5 w 5"/>
                <a:gd name="T1" fmla="*/ 0 h 2"/>
                <a:gd name="T2" fmla="*/ 4 w 5"/>
                <a:gd name="T3" fmla="*/ 2 h 2"/>
                <a:gd name="T4" fmla="*/ 0 w 5"/>
                <a:gd name="T5" fmla="*/ 2 h 2"/>
              </a:gdLst>
              <a:ahLst/>
              <a:cxnLst>
                <a:cxn ang="0">
                  <a:pos x="T0" y="T1"/>
                </a:cxn>
                <a:cxn ang="0">
                  <a:pos x="T2" y="T3"/>
                </a:cxn>
                <a:cxn ang="0">
                  <a:pos x="T4" y="T5"/>
                </a:cxn>
              </a:cxnLst>
              <a:rect l="0" t="0" r="r" b="b"/>
              <a:pathLst>
                <a:path w="5" h="2">
                  <a:moveTo>
                    <a:pt x="5" y="0"/>
                  </a:moveTo>
                  <a:lnTo>
                    <a:pt x="4" y="2"/>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79" name="Line 1976"/>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80" name="Rectangle 1977"/>
            <p:cNvSpPr>
              <a:spLocks noChangeArrowheads="1"/>
            </p:cNvSpPr>
            <p:nvPr/>
          </p:nvSpPr>
          <p:spPr bwMode="auto">
            <a:xfrm>
              <a:off x="1002792" y="1057656"/>
              <a:ext cx="0" cy="0"/>
            </a:xfrm>
            <a:prstGeom prst="rect">
              <a:avLst/>
            </a:prstGeom>
            <a:grpFill/>
            <a:ln w="0">
              <a:solidFill>
                <a:srgbClr xmlns:mc="http://schemas.openxmlformats.org/markup-compatibility/2006" xmlns:a14="http://schemas.microsoft.com/office/drawing/2010/main" val="000000" mc:Ignorable="a14" a14:legacySpreadsheetColorIndex="8"/>
              </a:solidFill>
              <a:miter lim="800000"/>
              <a:headEnd/>
              <a:tailEnd/>
            </a:ln>
          </p:spPr>
          <p:txBody>
            <a:bodyPr/>
            <a:lstStyle/>
            <a:p>
              <a:pPr eaLnBrk="1" hangingPunct="1">
                <a:defRPr/>
              </a:pPr>
              <a:endParaRPr lang="ja-JP" altLang="en-US">
                <a:latin typeface="Arial" charset="0"/>
              </a:endParaRPr>
            </a:p>
          </p:txBody>
        </p:sp>
        <p:sp>
          <p:nvSpPr>
            <p:cNvPr id="1381" name="Freeform 1978"/>
            <p:cNvSpPr>
              <a:spLocks/>
            </p:cNvSpPr>
            <p:nvPr/>
          </p:nvSpPr>
          <p:spPr bwMode="auto">
            <a:xfrm>
              <a:off x="1000125" y="1057275"/>
              <a:ext cx="0" cy="0"/>
            </a:xfrm>
            <a:custGeom>
              <a:avLst/>
              <a:gdLst>
                <a:gd name="T0" fmla="*/ 0 w 4"/>
                <a:gd name="T1" fmla="*/ 0 h 2"/>
                <a:gd name="T2" fmla="*/ 0 w 4"/>
                <a:gd name="T3" fmla="*/ 2 h 2"/>
                <a:gd name="T4" fmla="*/ 4 w 4"/>
                <a:gd name="T5" fmla="*/ 2 h 2"/>
              </a:gdLst>
              <a:ahLst/>
              <a:cxnLst>
                <a:cxn ang="0">
                  <a:pos x="T0" y="T1"/>
                </a:cxn>
                <a:cxn ang="0">
                  <a:pos x="T2" y="T3"/>
                </a:cxn>
                <a:cxn ang="0">
                  <a:pos x="T4" y="T5"/>
                </a:cxn>
              </a:cxnLst>
              <a:rect l="0" t="0" r="r" b="b"/>
              <a:pathLst>
                <a:path w="4" h="2">
                  <a:moveTo>
                    <a:pt x="0" y="0"/>
                  </a:moveTo>
                  <a:lnTo>
                    <a:pt x="0" y="2"/>
                  </a:lnTo>
                  <a:lnTo>
                    <a:pt x="4"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82" name="Freeform 1979"/>
            <p:cNvSpPr>
              <a:spLocks/>
            </p:cNvSpPr>
            <p:nvPr/>
          </p:nvSpPr>
          <p:spPr bwMode="auto">
            <a:xfrm>
              <a:off x="1000125" y="1057275"/>
              <a:ext cx="0" cy="0"/>
            </a:xfrm>
            <a:custGeom>
              <a:avLst/>
              <a:gdLst>
                <a:gd name="T0" fmla="*/ 4 w 4"/>
                <a:gd name="T1" fmla="*/ 2 h 2"/>
                <a:gd name="T2" fmla="*/ 4 w 4"/>
                <a:gd name="T3" fmla="*/ 0 h 2"/>
                <a:gd name="T4" fmla="*/ 0 w 4"/>
                <a:gd name="T5" fmla="*/ 0 h 2"/>
              </a:gdLst>
              <a:ahLst/>
              <a:cxnLst>
                <a:cxn ang="0">
                  <a:pos x="T0" y="T1"/>
                </a:cxn>
                <a:cxn ang="0">
                  <a:pos x="T2" y="T3"/>
                </a:cxn>
                <a:cxn ang="0">
                  <a:pos x="T4" y="T5"/>
                </a:cxn>
              </a:cxnLst>
              <a:rect l="0" t="0" r="r" b="b"/>
              <a:pathLst>
                <a:path w="4" h="2">
                  <a:moveTo>
                    <a:pt x="4" y="2"/>
                  </a:moveTo>
                  <a:lnTo>
                    <a:pt x="4"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83" name="Freeform 1980"/>
            <p:cNvSpPr>
              <a:spLocks/>
            </p:cNvSpPr>
            <p:nvPr/>
          </p:nvSpPr>
          <p:spPr bwMode="auto">
            <a:xfrm>
              <a:off x="1000125" y="1057275"/>
              <a:ext cx="0" cy="0"/>
            </a:xfrm>
            <a:custGeom>
              <a:avLst/>
              <a:gdLst>
                <a:gd name="T0" fmla="*/ 0 w 7"/>
                <a:gd name="T1" fmla="*/ 8 h 10"/>
                <a:gd name="T2" fmla="*/ 0 w 7"/>
                <a:gd name="T3" fmla="*/ 3 h 10"/>
                <a:gd name="T4" fmla="*/ 2 w 7"/>
                <a:gd name="T5" fmla="*/ 1 h 10"/>
                <a:gd name="T6" fmla="*/ 2 w 7"/>
                <a:gd name="T7" fmla="*/ 0 h 10"/>
                <a:gd name="T8" fmla="*/ 3 w 7"/>
                <a:gd name="T9" fmla="*/ 0 h 10"/>
                <a:gd name="T10" fmla="*/ 7 w 7"/>
                <a:gd name="T11" fmla="*/ 1 h 10"/>
                <a:gd name="T12" fmla="*/ 7 w 7"/>
                <a:gd name="T13" fmla="*/ 8 h 10"/>
                <a:gd name="T14" fmla="*/ 7 w 7"/>
                <a:gd name="T15" fmla="*/ 8 h 10"/>
                <a:gd name="T16" fmla="*/ 6 w 7"/>
                <a:gd name="T17" fmla="*/ 9 h 10"/>
                <a:gd name="T18" fmla="*/ 3 w 7"/>
                <a:gd name="T19" fmla="*/ 10 h 10"/>
                <a:gd name="T20" fmla="*/ 0 w 7"/>
                <a:gd name="T21"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0">
                  <a:moveTo>
                    <a:pt x="0" y="8"/>
                  </a:moveTo>
                  <a:lnTo>
                    <a:pt x="0" y="3"/>
                  </a:lnTo>
                  <a:lnTo>
                    <a:pt x="2" y="1"/>
                  </a:lnTo>
                  <a:lnTo>
                    <a:pt x="2" y="0"/>
                  </a:lnTo>
                  <a:lnTo>
                    <a:pt x="3" y="0"/>
                  </a:lnTo>
                  <a:lnTo>
                    <a:pt x="7" y="1"/>
                  </a:lnTo>
                  <a:lnTo>
                    <a:pt x="7" y="8"/>
                  </a:lnTo>
                  <a:lnTo>
                    <a:pt x="7" y="8"/>
                  </a:lnTo>
                  <a:lnTo>
                    <a:pt x="6" y="9"/>
                  </a:lnTo>
                  <a:lnTo>
                    <a:pt x="3" y="10"/>
                  </a:lnTo>
                  <a:lnTo>
                    <a:pt x="0" y="8"/>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84" name="Freeform 1981"/>
            <p:cNvSpPr>
              <a:spLocks/>
            </p:cNvSpPr>
            <p:nvPr/>
          </p:nvSpPr>
          <p:spPr bwMode="auto">
            <a:xfrm>
              <a:off x="1000125" y="1057275"/>
              <a:ext cx="0" cy="0"/>
            </a:xfrm>
            <a:custGeom>
              <a:avLst/>
              <a:gdLst>
                <a:gd name="T0" fmla="*/ 0 w 2"/>
                <a:gd name="T1" fmla="*/ 8 h 8"/>
                <a:gd name="T2" fmla="*/ 2 w 2"/>
                <a:gd name="T3" fmla="*/ 7 h 8"/>
                <a:gd name="T4" fmla="*/ 2 w 2"/>
                <a:gd name="T5" fmla="*/ 1 h 8"/>
                <a:gd name="T6" fmla="*/ 0 w 2"/>
                <a:gd name="T7" fmla="*/ 0 h 8"/>
              </a:gdLst>
              <a:ahLst/>
              <a:cxnLst>
                <a:cxn ang="0">
                  <a:pos x="T0" y="T1"/>
                </a:cxn>
                <a:cxn ang="0">
                  <a:pos x="T2" y="T3"/>
                </a:cxn>
                <a:cxn ang="0">
                  <a:pos x="T4" y="T5"/>
                </a:cxn>
                <a:cxn ang="0">
                  <a:pos x="T6" y="T7"/>
                </a:cxn>
              </a:cxnLst>
              <a:rect l="0" t="0" r="r" b="b"/>
              <a:pathLst>
                <a:path w="2" h="8">
                  <a:moveTo>
                    <a:pt x="0" y="8"/>
                  </a:moveTo>
                  <a:lnTo>
                    <a:pt x="2" y="7"/>
                  </a:lnTo>
                  <a:lnTo>
                    <a:pt x="2"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85" name="Freeform 1982"/>
            <p:cNvSpPr>
              <a:spLocks/>
            </p:cNvSpPr>
            <p:nvPr/>
          </p:nvSpPr>
          <p:spPr bwMode="auto">
            <a:xfrm>
              <a:off x="1000125" y="1057275"/>
              <a:ext cx="0" cy="0"/>
            </a:xfrm>
            <a:custGeom>
              <a:avLst/>
              <a:gdLst>
                <a:gd name="T0" fmla="*/ 0 w 3"/>
                <a:gd name="T1" fmla="*/ 5 h 5"/>
                <a:gd name="T2" fmla="*/ 3 w 3"/>
                <a:gd name="T3" fmla="*/ 4 h 5"/>
                <a:gd name="T4" fmla="*/ 3 w 3"/>
                <a:gd name="T5" fmla="*/ 0 h 5"/>
                <a:gd name="T6" fmla="*/ 0 w 3"/>
                <a:gd name="T7" fmla="*/ 0 h 5"/>
              </a:gdLst>
              <a:ahLst/>
              <a:cxnLst>
                <a:cxn ang="0">
                  <a:pos x="T0" y="T1"/>
                </a:cxn>
                <a:cxn ang="0">
                  <a:pos x="T2" y="T3"/>
                </a:cxn>
                <a:cxn ang="0">
                  <a:pos x="T4" y="T5"/>
                </a:cxn>
                <a:cxn ang="0">
                  <a:pos x="T6" y="T7"/>
                </a:cxn>
              </a:cxnLst>
              <a:rect l="0" t="0" r="r" b="b"/>
              <a:pathLst>
                <a:path w="3" h="5">
                  <a:moveTo>
                    <a:pt x="0" y="5"/>
                  </a:moveTo>
                  <a:lnTo>
                    <a:pt x="3" y="4"/>
                  </a:lnTo>
                  <a:lnTo>
                    <a:pt x="3"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86" name="Freeform 1983"/>
            <p:cNvSpPr>
              <a:spLocks/>
            </p:cNvSpPr>
            <p:nvPr/>
          </p:nvSpPr>
          <p:spPr bwMode="auto">
            <a:xfrm>
              <a:off x="1000125" y="1057275"/>
              <a:ext cx="0" cy="0"/>
            </a:xfrm>
            <a:custGeom>
              <a:avLst/>
              <a:gdLst>
                <a:gd name="T0" fmla="*/ 0 w 1"/>
                <a:gd name="T1" fmla="*/ 6 h 6"/>
                <a:gd name="T2" fmla="*/ 0 w 1"/>
                <a:gd name="T3" fmla="*/ 5 h 6"/>
                <a:gd name="T4" fmla="*/ 0 w 1"/>
                <a:gd name="T5" fmla="*/ 4 h 6"/>
                <a:gd name="T6" fmla="*/ 0 w 1"/>
                <a:gd name="T7" fmla="*/ 4 h 6"/>
                <a:gd name="T8" fmla="*/ 0 w 1"/>
                <a:gd name="T9" fmla="*/ 3 h 6"/>
                <a:gd name="T10" fmla="*/ 0 w 1"/>
                <a:gd name="T11" fmla="*/ 2 h 6"/>
                <a:gd name="T12" fmla="*/ 0 w 1"/>
                <a:gd name="T13" fmla="*/ 1 h 6"/>
                <a:gd name="T14" fmla="*/ 0 w 1"/>
                <a:gd name="T15" fmla="*/ 0 h 6"/>
                <a:gd name="T16" fmla="*/ 1 w 1"/>
                <a:gd name="T17" fmla="*/ 1 h 6"/>
                <a:gd name="T18" fmla="*/ 0 w 1"/>
                <a:gd name="T19" fmla="*/ 4 h 6"/>
                <a:gd name="T20" fmla="*/ 0 w 1"/>
                <a:gd name="T21" fmla="*/ 3 h 6"/>
                <a:gd name="T22" fmla="*/ 0 w 1"/>
                <a:gd name="T23" fmla="*/ 5 h 6"/>
                <a:gd name="T24" fmla="*/ 0 w 1"/>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6">
                  <a:moveTo>
                    <a:pt x="0" y="6"/>
                  </a:moveTo>
                  <a:lnTo>
                    <a:pt x="0" y="5"/>
                  </a:lnTo>
                  <a:lnTo>
                    <a:pt x="0" y="4"/>
                  </a:lnTo>
                  <a:lnTo>
                    <a:pt x="0" y="4"/>
                  </a:lnTo>
                  <a:lnTo>
                    <a:pt x="0" y="3"/>
                  </a:lnTo>
                  <a:lnTo>
                    <a:pt x="0" y="2"/>
                  </a:lnTo>
                  <a:lnTo>
                    <a:pt x="0" y="1"/>
                  </a:lnTo>
                  <a:lnTo>
                    <a:pt x="0" y="0"/>
                  </a:lnTo>
                  <a:lnTo>
                    <a:pt x="1" y="1"/>
                  </a:lnTo>
                  <a:lnTo>
                    <a:pt x="0" y="4"/>
                  </a:lnTo>
                  <a:lnTo>
                    <a:pt x="0" y="3"/>
                  </a:lnTo>
                  <a:lnTo>
                    <a:pt x="0" y="5"/>
                  </a:lnTo>
                  <a:lnTo>
                    <a:pt x="0" y="6"/>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grpSp>
      <p:grpSp>
        <p:nvGrpSpPr>
          <p:cNvPr id="29704" name="グループ化 1386"/>
          <p:cNvGrpSpPr>
            <a:grpSpLocks/>
          </p:cNvGrpSpPr>
          <p:nvPr/>
        </p:nvGrpSpPr>
        <p:grpSpPr bwMode="auto">
          <a:xfrm>
            <a:off x="1000125" y="1057275"/>
            <a:ext cx="0" cy="0"/>
            <a:chOff x="0" y="0"/>
            <a:chExt cx="345" cy="104"/>
          </a:xfrm>
        </p:grpSpPr>
        <p:sp>
          <p:nvSpPr>
            <p:cNvPr id="1388" name="Freeform 1710"/>
            <p:cNvSpPr>
              <a:spLocks/>
            </p:cNvSpPr>
            <p:nvPr/>
          </p:nvSpPr>
          <p:spPr bwMode="auto">
            <a:xfrm>
              <a:off x="1000125" y="1057275"/>
              <a:ext cx="0" cy="0"/>
            </a:xfrm>
            <a:custGeom>
              <a:avLst/>
              <a:gdLst>
                <a:gd name="T0" fmla="*/ 80 w 80"/>
                <a:gd name="T1" fmla="*/ 20 h 33"/>
                <a:gd name="T2" fmla="*/ 76 w 80"/>
                <a:gd name="T3" fmla="*/ 28 h 33"/>
                <a:gd name="T4" fmla="*/ 69 w 80"/>
                <a:gd name="T5" fmla="*/ 33 h 33"/>
                <a:gd name="T6" fmla="*/ 49 w 80"/>
                <a:gd name="T7" fmla="*/ 33 h 33"/>
                <a:gd name="T8" fmla="*/ 41 w 80"/>
                <a:gd name="T9" fmla="*/ 26 h 33"/>
                <a:gd name="T10" fmla="*/ 37 w 80"/>
                <a:gd name="T11" fmla="*/ 16 h 33"/>
                <a:gd name="T12" fmla="*/ 10 w 80"/>
                <a:gd name="T13" fmla="*/ 16 h 33"/>
                <a:gd name="T14" fmla="*/ 8 w 80"/>
                <a:gd name="T15" fmla="*/ 12 h 33"/>
                <a:gd name="T16" fmla="*/ 7 w 80"/>
                <a:gd name="T17" fmla="*/ 12 h 33"/>
                <a:gd name="T18" fmla="*/ 7 w 80"/>
                <a:gd name="T19" fmla="*/ 11 h 33"/>
                <a:gd name="T20" fmla="*/ 5 w 80"/>
                <a:gd name="T21" fmla="*/ 11 h 33"/>
                <a:gd name="T22" fmla="*/ 4 w 80"/>
                <a:gd name="T23" fmla="*/ 10 h 33"/>
                <a:gd name="T24" fmla="*/ 2 w 80"/>
                <a:gd name="T25" fmla="*/ 10 h 33"/>
                <a:gd name="T26" fmla="*/ 1 w 80"/>
                <a:gd name="T27" fmla="*/ 3 h 33"/>
                <a:gd name="T28" fmla="*/ 0 w 80"/>
                <a:gd name="T29" fmla="*/ 3 h 33"/>
                <a:gd name="T30" fmla="*/ 0 w 80"/>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33">
                  <a:moveTo>
                    <a:pt x="80" y="20"/>
                  </a:moveTo>
                  <a:lnTo>
                    <a:pt x="76" y="28"/>
                  </a:lnTo>
                  <a:lnTo>
                    <a:pt x="69" y="33"/>
                  </a:lnTo>
                  <a:lnTo>
                    <a:pt x="49" y="33"/>
                  </a:lnTo>
                  <a:lnTo>
                    <a:pt x="41" y="26"/>
                  </a:lnTo>
                  <a:lnTo>
                    <a:pt x="37" y="16"/>
                  </a:lnTo>
                  <a:lnTo>
                    <a:pt x="10" y="16"/>
                  </a:lnTo>
                  <a:lnTo>
                    <a:pt x="8" y="12"/>
                  </a:lnTo>
                  <a:lnTo>
                    <a:pt x="7" y="12"/>
                  </a:lnTo>
                  <a:lnTo>
                    <a:pt x="7" y="11"/>
                  </a:lnTo>
                  <a:lnTo>
                    <a:pt x="5" y="11"/>
                  </a:lnTo>
                  <a:lnTo>
                    <a:pt x="4" y="10"/>
                  </a:lnTo>
                  <a:lnTo>
                    <a:pt x="2" y="10"/>
                  </a:lnTo>
                  <a:lnTo>
                    <a:pt x="1" y="3"/>
                  </a:lnTo>
                  <a:lnTo>
                    <a:pt x="0" y="3"/>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89" name="Freeform 1711"/>
            <p:cNvSpPr>
              <a:spLocks/>
            </p:cNvSpPr>
            <p:nvPr/>
          </p:nvSpPr>
          <p:spPr bwMode="auto">
            <a:xfrm>
              <a:off x="1000125" y="1057275"/>
              <a:ext cx="0" cy="0"/>
            </a:xfrm>
            <a:custGeom>
              <a:avLst/>
              <a:gdLst>
                <a:gd name="T0" fmla="*/ 3 w 345"/>
                <a:gd name="T1" fmla="*/ 68 h 103"/>
                <a:gd name="T2" fmla="*/ 3 w 345"/>
                <a:gd name="T3" fmla="*/ 64 h 103"/>
                <a:gd name="T4" fmla="*/ 4 w 345"/>
                <a:gd name="T5" fmla="*/ 53 h 103"/>
                <a:gd name="T6" fmla="*/ 6 w 345"/>
                <a:gd name="T7" fmla="*/ 46 h 103"/>
                <a:gd name="T8" fmla="*/ 11 w 345"/>
                <a:gd name="T9" fmla="*/ 43 h 103"/>
                <a:gd name="T10" fmla="*/ 84 w 345"/>
                <a:gd name="T11" fmla="*/ 38 h 103"/>
                <a:gd name="T12" fmla="*/ 93 w 345"/>
                <a:gd name="T13" fmla="*/ 36 h 103"/>
                <a:gd name="T14" fmla="*/ 99 w 345"/>
                <a:gd name="T15" fmla="*/ 37 h 103"/>
                <a:gd name="T16" fmla="*/ 135 w 345"/>
                <a:gd name="T17" fmla="*/ 5 h 103"/>
                <a:gd name="T18" fmla="*/ 135 w 345"/>
                <a:gd name="T19" fmla="*/ 5 h 103"/>
                <a:gd name="T20" fmla="*/ 135 w 345"/>
                <a:gd name="T21" fmla="*/ 4 h 103"/>
                <a:gd name="T22" fmla="*/ 136 w 345"/>
                <a:gd name="T23" fmla="*/ 5 h 103"/>
                <a:gd name="T24" fmla="*/ 140 w 345"/>
                <a:gd name="T25" fmla="*/ 2 h 103"/>
                <a:gd name="T26" fmla="*/ 148 w 345"/>
                <a:gd name="T27" fmla="*/ 1 h 103"/>
                <a:gd name="T28" fmla="*/ 165 w 345"/>
                <a:gd name="T29" fmla="*/ 0 h 103"/>
                <a:gd name="T30" fmla="*/ 195 w 345"/>
                <a:gd name="T31" fmla="*/ 0 h 103"/>
                <a:gd name="T32" fmla="*/ 248 w 345"/>
                <a:gd name="T33" fmla="*/ 2 h 103"/>
                <a:gd name="T34" fmla="*/ 258 w 345"/>
                <a:gd name="T35" fmla="*/ 5 h 103"/>
                <a:gd name="T36" fmla="*/ 296 w 345"/>
                <a:gd name="T37" fmla="*/ 32 h 103"/>
                <a:gd name="T38" fmla="*/ 300 w 345"/>
                <a:gd name="T39" fmla="*/ 33 h 103"/>
                <a:gd name="T40" fmla="*/ 301 w 345"/>
                <a:gd name="T41" fmla="*/ 34 h 103"/>
                <a:gd name="T42" fmla="*/ 336 w 345"/>
                <a:gd name="T43" fmla="*/ 37 h 103"/>
                <a:gd name="T44" fmla="*/ 338 w 345"/>
                <a:gd name="T45" fmla="*/ 41 h 103"/>
                <a:gd name="T46" fmla="*/ 339 w 345"/>
                <a:gd name="T47" fmla="*/ 48 h 103"/>
                <a:gd name="T48" fmla="*/ 339 w 345"/>
                <a:gd name="T49" fmla="*/ 50 h 103"/>
                <a:gd name="T50" fmla="*/ 338 w 345"/>
                <a:gd name="T51" fmla="*/ 62 h 103"/>
                <a:gd name="T52" fmla="*/ 340 w 345"/>
                <a:gd name="T53" fmla="*/ 66 h 103"/>
                <a:gd name="T54" fmla="*/ 345 w 345"/>
                <a:gd name="T55" fmla="*/ 71 h 103"/>
                <a:gd name="T56" fmla="*/ 338 w 345"/>
                <a:gd name="T57" fmla="*/ 77 h 103"/>
                <a:gd name="T58" fmla="*/ 334 w 345"/>
                <a:gd name="T59" fmla="*/ 81 h 103"/>
                <a:gd name="T60" fmla="*/ 283 w 345"/>
                <a:gd name="T61" fmla="*/ 93 h 103"/>
                <a:gd name="T62" fmla="*/ 274 w 345"/>
                <a:gd name="T63" fmla="*/ 103 h 103"/>
                <a:gd name="T64" fmla="*/ 249 w 345"/>
                <a:gd name="T65" fmla="*/ 99 h 103"/>
                <a:gd name="T66" fmla="*/ 80 w 345"/>
                <a:gd name="T67" fmla="*/ 9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5" h="103">
                  <a:moveTo>
                    <a:pt x="0" y="70"/>
                  </a:moveTo>
                  <a:lnTo>
                    <a:pt x="3" y="68"/>
                  </a:lnTo>
                  <a:lnTo>
                    <a:pt x="4" y="68"/>
                  </a:lnTo>
                  <a:lnTo>
                    <a:pt x="3" y="64"/>
                  </a:lnTo>
                  <a:lnTo>
                    <a:pt x="4" y="59"/>
                  </a:lnTo>
                  <a:lnTo>
                    <a:pt x="4" y="53"/>
                  </a:lnTo>
                  <a:lnTo>
                    <a:pt x="5" y="48"/>
                  </a:lnTo>
                  <a:lnTo>
                    <a:pt x="6" y="46"/>
                  </a:lnTo>
                  <a:lnTo>
                    <a:pt x="8" y="45"/>
                  </a:lnTo>
                  <a:lnTo>
                    <a:pt x="11" y="43"/>
                  </a:lnTo>
                  <a:lnTo>
                    <a:pt x="44" y="40"/>
                  </a:lnTo>
                  <a:lnTo>
                    <a:pt x="84" y="38"/>
                  </a:lnTo>
                  <a:lnTo>
                    <a:pt x="92" y="37"/>
                  </a:lnTo>
                  <a:lnTo>
                    <a:pt x="93" y="36"/>
                  </a:lnTo>
                  <a:lnTo>
                    <a:pt x="94" y="35"/>
                  </a:lnTo>
                  <a:lnTo>
                    <a:pt x="99" y="37"/>
                  </a:lnTo>
                  <a:lnTo>
                    <a:pt x="136" y="6"/>
                  </a:lnTo>
                  <a:lnTo>
                    <a:pt x="135" y="5"/>
                  </a:lnTo>
                  <a:lnTo>
                    <a:pt x="135" y="5"/>
                  </a:lnTo>
                  <a:lnTo>
                    <a:pt x="135" y="5"/>
                  </a:lnTo>
                  <a:lnTo>
                    <a:pt x="135" y="5"/>
                  </a:lnTo>
                  <a:lnTo>
                    <a:pt x="135" y="4"/>
                  </a:lnTo>
                  <a:lnTo>
                    <a:pt x="135" y="4"/>
                  </a:lnTo>
                  <a:lnTo>
                    <a:pt x="136" y="5"/>
                  </a:lnTo>
                  <a:lnTo>
                    <a:pt x="138" y="3"/>
                  </a:lnTo>
                  <a:lnTo>
                    <a:pt x="140" y="2"/>
                  </a:lnTo>
                  <a:lnTo>
                    <a:pt x="143" y="2"/>
                  </a:lnTo>
                  <a:lnTo>
                    <a:pt x="148" y="1"/>
                  </a:lnTo>
                  <a:lnTo>
                    <a:pt x="151" y="1"/>
                  </a:lnTo>
                  <a:lnTo>
                    <a:pt x="165" y="0"/>
                  </a:lnTo>
                  <a:lnTo>
                    <a:pt x="181" y="0"/>
                  </a:lnTo>
                  <a:lnTo>
                    <a:pt x="195" y="0"/>
                  </a:lnTo>
                  <a:lnTo>
                    <a:pt x="243" y="2"/>
                  </a:lnTo>
                  <a:lnTo>
                    <a:pt x="248" y="2"/>
                  </a:lnTo>
                  <a:lnTo>
                    <a:pt x="254" y="4"/>
                  </a:lnTo>
                  <a:lnTo>
                    <a:pt x="258" y="5"/>
                  </a:lnTo>
                  <a:lnTo>
                    <a:pt x="259" y="6"/>
                  </a:lnTo>
                  <a:lnTo>
                    <a:pt x="296" y="32"/>
                  </a:lnTo>
                  <a:lnTo>
                    <a:pt x="299" y="32"/>
                  </a:lnTo>
                  <a:lnTo>
                    <a:pt x="300" y="33"/>
                  </a:lnTo>
                  <a:lnTo>
                    <a:pt x="299" y="33"/>
                  </a:lnTo>
                  <a:lnTo>
                    <a:pt x="301" y="34"/>
                  </a:lnTo>
                  <a:lnTo>
                    <a:pt x="334" y="37"/>
                  </a:lnTo>
                  <a:lnTo>
                    <a:pt x="336" y="37"/>
                  </a:lnTo>
                  <a:lnTo>
                    <a:pt x="337" y="39"/>
                  </a:lnTo>
                  <a:lnTo>
                    <a:pt x="338" y="41"/>
                  </a:lnTo>
                  <a:lnTo>
                    <a:pt x="339" y="44"/>
                  </a:lnTo>
                  <a:lnTo>
                    <a:pt x="339" y="48"/>
                  </a:lnTo>
                  <a:lnTo>
                    <a:pt x="339" y="49"/>
                  </a:lnTo>
                  <a:lnTo>
                    <a:pt x="339" y="50"/>
                  </a:lnTo>
                  <a:lnTo>
                    <a:pt x="339" y="53"/>
                  </a:lnTo>
                  <a:lnTo>
                    <a:pt x="338" y="62"/>
                  </a:lnTo>
                  <a:lnTo>
                    <a:pt x="338" y="66"/>
                  </a:lnTo>
                  <a:lnTo>
                    <a:pt x="340" y="66"/>
                  </a:lnTo>
                  <a:lnTo>
                    <a:pt x="345" y="68"/>
                  </a:lnTo>
                  <a:lnTo>
                    <a:pt x="345" y="71"/>
                  </a:lnTo>
                  <a:lnTo>
                    <a:pt x="342" y="76"/>
                  </a:lnTo>
                  <a:lnTo>
                    <a:pt x="338" y="77"/>
                  </a:lnTo>
                  <a:lnTo>
                    <a:pt x="336" y="79"/>
                  </a:lnTo>
                  <a:lnTo>
                    <a:pt x="334" y="81"/>
                  </a:lnTo>
                  <a:lnTo>
                    <a:pt x="286" y="86"/>
                  </a:lnTo>
                  <a:lnTo>
                    <a:pt x="283" y="93"/>
                  </a:lnTo>
                  <a:lnTo>
                    <a:pt x="279" y="99"/>
                  </a:lnTo>
                  <a:lnTo>
                    <a:pt x="274" y="103"/>
                  </a:lnTo>
                  <a:lnTo>
                    <a:pt x="255" y="103"/>
                  </a:lnTo>
                  <a:lnTo>
                    <a:pt x="249" y="99"/>
                  </a:lnTo>
                  <a:lnTo>
                    <a:pt x="243" y="90"/>
                  </a:lnTo>
                  <a:lnTo>
                    <a:pt x="80" y="9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90" name="Line 171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91" name="Line 171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92" name="Line 1714"/>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93" name="Line 1715"/>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94" name="Line 1716"/>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95" name="Line 1717"/>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96" name="Line 1718"/>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97" name="Line 1719"/>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98" name="Line 1720"/>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99" name="Freeform 1721"/>
            <p:cNvSpPr>
              <a:spLocks/>
            </p:cNvSpPr>
            <p:nvPr/>
          </p:nvSpPr>
          <p:spPr bwMode="auto">
            <a:xfrm>
              <a:off x="1000125" y="1057275"/>
              <a:ext cx="0" cy="0"/>
            </a:xfrm>
            <a:custGeom>
              <a:avLst/>
              <a:gdLst>
                <a:gd name="T0" fmla="*/ 42 w 42"/>
                <a:gd name="T1" fmla="*/ 9 h 9"/>
                <a:gd name="T2" fmla="*/ 37 w 42"/>
                <a:gd name="T3" fmla="*/ 4 h 9"/>
                <a:gd name="T4" fmla="*/ 31 w 42"/>
                <a:gd name="T5" fmla="*/ 1 h 9"/>
                <a:gd name="T6" fmla="*/ 24 w 42"/>
                <a:gd name="T7" fmla="*/ 0 h 9"/>
                <a:gd name="T8" fmla="*/ 18 w 42"/>
                <a:gd name="T9" fmla="*/ 0 h 9"/>
                <a:gd name="T10" fmla="*/ 11 w 42"/>
                <a:gd name="T11" fmla="*/ 1 h 9"/>
                <a:gd name="T12" fmla="*/ 6 w 42"/>
                <a:gd name="T13" fmla="*/ 4 h 9"/>
                <a:gd name="T14" fmla="*/ 0 w 4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9">
                  <a:moveTo>
                    <a:pt x="42" y="9"/>
                  </a:moveTo>
                  <a:lnTo>
                    <a:pt x="37" y="4"/>
                  </a:lnTo>
                  <a:lnTo>
                    <a:pt x="31" y="1"/>
                  </a:lnTo>
                  <a:lnTo>
                    <a:pt x="24" y="0"/>
                  </a:lnTo>
                  <a:lnTo>
                    <a:pt x="18" y="0"/>
                  </a:lnTo>
                  <a:lnTo>
                    <a:pt x="11" y="1"/>
                  </a:lnTo>
                  <a:lnTo>
                    <a:pt x="6" y="4"/>
                  </a:lnTo>
                  <a:lnTo>
                    <a:pt x="0" y="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00" name="Freeform 1722"/>
            <p:cNvSpPr>
              <a:spLocks/>
            </p:cNvSpPr>
            <p:nvPr/>
          </p:nvSpPr>
          <p:spPr bwMode="auto">
            <a:xfrm>
              <a:off x="1000125" y="1057275"/>
              <a:ext cx="0" cy="0"/>
            </a:xfrm>
            <a:custGeom>
              <a:avLst/>
              <a:gdLst>
                <a:gd name="T0" fmla="*/ 32 w 44"/>
                <a:gd name="T1" fmla="*/ 45 h 45"/>
                <a:gd name="T2" fmla="*/ 37 w 44"/>
                <a:gd name="T3" fmla="*/ 42 h 45"/>
                <a:gd name="T4" fmla="*/ 41 w 44"/>
                <a:gd name="T5" fmla="*/ 37 h 45"/>
                <a:gd name="T6" fmla="*/ 43 w 44"/>
                <a:gd name="T7" fmla="*/ 31 h 45"/>
                <a:gd name="T8" fmla="*/ 44 w 44"/>
                <a:gd name="T9" fmla="*/ 25 h 45"/>
                <a:gd name="T10" fmla="*/ 43 w 44"/>
                <a:gd name="T11" fmla="*/ 19 h 45"/>
                <a:gd name="T12" fmla="*/ 41 w 44"/>
                <a:gd name="T13" fmla="*/ 13 h 45"/>
                <a:gd name="T14" fmla="*/ 38 w 44"/>
                <a:gd name="T15" fmla="*/ 8 h 45"/>
                <a:gd name="T16" fmla="*/ 33 w 44"/>
                <a:gd name="T17" fmla="*/ 4 h 45"/>
                <a:gd name="T18" fmla="*/ 28 w 44"/>
                <a:gd name="T19" fmla="*/ 1 h 45"/>
                <a:gd name="T20" fmla="*/ 22 w 44"/>
                <a:gd name="T21" fmla="*/ 0 h 45"/>
                <a:gd name="T22" fmla="*/ 16 w 44"/>
                <a:gd name="T23" fmla="*/ 1 h 45"/>
                <a:gd name="T24" fmla="*/ 11 w 44"/>
                <a:gd name="T25" fmla="*/ 4 h 45"/>
                <a:gd name="T26" fmla="*/ 6 w 44"/>
                <a:gd name="T27" fmla="*/ 8 h 45"/>
                <a:gd name="T28" fmla="*/ 2 w 44"/>
                <a:gd name="T29" fmla="*/ 13 h 45"/>
                <a:gd name="T30" fmla="*/ 0 w 44"/>
                <a:gd name="T31" fmla="*/ 19 h 45"/>
                <a:gd name="T32" fmla="*/ 0 w 44"/>
                <a:gd name="T33" fmla="*/ 25 h 45"/>
                <a:gd name="T34" fmla="*/ 1 w 44"/>
                <a:gd name="T35" fmla="*/ 31 h 45"/>
                <a:gd name="T36" fmla="*/ 3 w 44"/>
                <a:gd name="T37" fmla="*/ 37 h 45"/>
                <a:gd name="T38" fmla="*/ 7 w 44"/>
                <a:gd name="T39" fmla="*/ 42 h 45"/>
                <a:gd name="T40" fmla="*/ 12 w 44"/>
                <a:gd name="T4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45">
                  <a:moveTo>
                    <a:pt x="32" y="45"/>
                  </a:moveTo>
                  <a:lnTo>
                    <a:pt x="37" y="42"/>
                  </a:lnTo>
                  <a:lnTo>
                    <a:pt x="41" y="37"/>
                  </a:lnTo>
                  <a:lnTo>
                    <a:pt x="43" y="31"/>
                  </a:lnTo>
                  <a:lnTo>
                    <a:pt x="44" y="25"/>
                  </a:lnTo>
                  <a:lnTo>
                    <a:pt x="43" y="19"/>
                  </a:lnTo>
                  <a:lnTo>
                    <a:pt x="41" y="13"/>
                  </a:lnTo>
                  <a:lnTo>
                    <a:pt x="38" y="8"/>
                  </a:lnTo>
                  <a:lnTo>
                    <a:pt x="33" y="4"/>
                  </a:lnTo>
                  <a:lnTo>
                    <a:pt x="28" y="1"/>
                  </a:lnTo>
                  <a:lnTo>
                    <a:pt x="22" y="0"/>
                  </a:lnTo>
                  <a:lnTo>
                    <a:pt x="16" y="1"/>
                  </a:lnTo>
                  <a:lnTo>
                    <a:pt x="11" y="4"/>
                  </a:lnTo>
                  <a:lnTo>
                    <a:pt x="6" y="8"/>
                  </a:lnTo>
                  <a:lnTo>
                    <a:pt x="2" y="13"/>
                  </a:lnTo>
                  <a:lnTo>
                    <a:pt x="0" y="19"/>
                  </a:lnTo>
                  <a:lnTo>
                    <a:pt x="0" y="25"/>
                  </a:lnTo>
                  <a:lnTo>
                    <a:pt x="1" y="31"/>
                  </a:lnTo>
                  <a:lnTo>
                    <a:pt x="3" y="37"/>
                  </a:lnTo>
                  <a:lnTo>
                    <a:pt x="7" y="42"/>
                  </a:lnTo>
                  <a:lnTo>
                    <a:pt x="12" y="45"/>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01" name="Freeform 1723"/>
            <p:cNvSpPr>
              <a:spLocks/>
            </p:cNvSpPr>
            <p:nvPr/>
          </p:nvSpPr>
          <p:spPr bwMode="auto">
            <a:xfrm>
              <a:off x="1000125" y="1057275"/>
              <a:ext cx="0" cy="0"/>
            </a:xfrm>
            <a:custGeom>
              <a:avLst/>
              <a:gdLst>
                <a:gd name="T0" fmla="*/ 0 w 12"/>
                <a:gd name="T1" fmla="*/ 41 h 41"/>
                <a:gd name="T2" fmla="*/ 5 w 12"/>
                <a:gd name="T3" fmla="*/ 38 h 41"/>
                <a:gd name="T4" fmla="*/ 9 w 12"/>
                <a:gd name="T5" fmla="*/ 33 h 41"/>
                <a:gd name="T6" fmla="*/ 11 w 12"/>
                <a:gd name="T7" fmla="*/ 27 h 41"/>
                <a:gd name="T8" fmla="*/ 12 w 12"/>
                <a:gd name="T9" fmla="*/ 21 h 41"/>
                <a:gd name="T10" fmla="*/ 12 w 12"/>
                <a:gd name="T11" fmla="*/ 14 h 41"/>
                <a:gd name="T12" fmla="*/ 9 w 12"/>
                <a:gd name="T13" fmla="*/ 9 h 41"/>
                <a:gd name="T14" fmla="*/ 6 w 12"/>
                <a:gd name="T15" fmla="*/ 3 h 41"/>
                <a:gd name="T16" fmla="*/ 1 w 12"/>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1">
                  <a:moveTo>
                    <a:pt x="0" y="41"/>
                  </a:moveTo>
                  <a:lnTo>
                    <a:pt x="5" y="38"/>
                  </a:lnTo>
                  <a:lnTo>
                    <a:pt x="9" y="33"/>
                  </a:lnTo>
                  <a:lnTo>
                    <a:pt x="11" y="27"/>
                  </a:lnTo>
                  <a:lnTo>
                    <a:pt x="12" y="21"/>
                  </a:lnTo>
                  <a:lnTo>
                    <a:pt x="12" y="14"/>
                  </a:lnTo>
                  <a:lnTo>
                    <a:pt x="9" y="9"/>
                  </a:lnTo>
                  <a:lnTo>
                    <a:pt x="6" y="3"/>
                  </a:lnTo>
                  <a:lnTo>
                    <a:pt x="1"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02" name="Freeform 1724"/>
            <p:cNvSpPr>
              <a:spLocks/>
            </p:cNvSpPr>
            <p:nvPr/>
          </p:nvSpPr>
          <p:spPr bwMode="auto">
            <a:xfrm>
              <a:off x="1000125" y="1057275"/>
              <a:ext cx="0" cy="0"/>
            </a:xfrm>
            <a:custGeom>
              <a:avLst/>
              <a:gdLst>
                <a:gd name="T0" fmla="*/ 6 w 13"/>
                <a:gd name="T1" fmla="*/ 0 h 37"/>
                <a:gd name="T2" fmla="*/ 2 w 13"/>
                <a:gd name="T3" fmla="*/ 5 h 37"/>
                <a:gd name="T4" fmla="*/ 0 w 13"/>
                <a:gd name="T5" fmla="*/ 11 h 37"/>
                <a:gd name="T6" fmla="*/ 0 w 13"/>
                <a:gd name="T7" fmla="*/ 18 h 37"/>
                <a:gd name="T8" fmla="*/ 1 w 13"/>
                <a:gd name="T9" fmla="*/ 24 h 37"/>
                <a:gd name="T10" fmla="*/ 4 w 13"/>
                <a:gd name="T11" fmla="*/ 29 h 37"/>
                <a:gd name="T12" fmla="*/ 8 w 13"/>
                <a:gd name="T13" fmla="*/ 34 h 37"/>
                <a:gd name="T14" fmla="*/ 13 w 13"/>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7">
                  <a:moveTo>
                    <a:pt x="6" y="0"/>
                  </a:moveTo>
                  <a:lnTo>
                    <a:pt x="2" y="5"/>
                  </a:lnTo>
                  <a:lnTo>
                    <a:pt x="0" y="11"/>
                  </a:lnTo>
                  <a:lnTo>
                    <a:pt x="0" y="18"/>
                  </a:lnTo>
                  <a:lnTo>
                    <a:pt x="1" y="24"/>
                  </a:lnTo>
                  <a:lnTo>
                    <a:pt x="4" y="29"/>
                  </a:lnTo>
                  <a:lnTo>
                    <a:pt x="8" y="34"/>
                  </a:lnTo>
                  <a:lnTo>
                    <a:pt x="13" y="37"/>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03" name="Freeform 1725"/>
            <p:cNvSpPr>
              <a:spLocks/>
            </p:cNvSpPr>
            <p:nvPr/>
          </p:nvSpPr>
          <p:spPr bwMode="auto">
            <a:xfrm>
              <a:off x="1000125" y="1057275"/>
              <a:ext cx="0" cy="0"/>
            </a:xfrm>
            <a:custGeom>
              <a:avLst/>
              <a:gdLst>
                <a:gd name="T0" fmla="*/ 11 w 11"/>
                <a:gd name="T1" fmla="*/ 0 h 9"/>
                <a:gd name="T2" fmla="*/ 7 w 11"/>
                <a:gd name="T3" fmla="*/ 2 h 9"/>
                <a:gd name="T4" fmla="*/ 3 w 11"/>
                <a:gd name="T5" fmla="*/ 5 h 9"/>
                <a:gd name="T6" fmla="*/ 0 w 11"/>
                <a:gd name="T7" fmla="*/ 9 h 9"/>
              </a:gdLst>
              <a:ahLst/>
              <a:cxnLst>
                <a:cxn ang="0">
                  <a:pos x="T0" y="T1"/>
                </a:cxn>
                <a:cxn ang="0">
                  <a:pos x="T2" y="T3"/>
                </a:cxn>
                <a:cxn ang="0">
                  <a:pos x="T4" y="T5"/>
                </a:cxn>
                <a:cxn ang="0">
                  <a:pos x="T6" y="T7"/>
                </a:cxn>
              </a:cxnLst>
              <a:rect l="0" t="0" r="r" b="b"/>
              <a:pathLst>
                <a:path w="11" h="9">
                  <a:moveTo>
                    <a:pt x="11" y="0"/>
                  </a:moveTo>
                  <a:lnTo>
                    <a:pt x="7" y="2"/>
                  </a:lnTo>
                  <a:lnTo>
                    <a:pt x="3" y="5"/>
                  </a:lnTo>
                  <a:lnTo>
                    <a:pt x="0" y="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04" name="Freeform 1726"/>
            <p:cNvSpPr>
              <a:spLocks/>
            </p:cNvSpPr>
            <p:nvPr/>
          </p:nvSpPr>
          <p:spPr bwMode="auto">
            <a:xfrm>
              <a:off x="1000125" y="1057275"/>
              <a:ext cx="0" cy="0"/>
            </a:xfrm>
            <a:custGeom>
              <a:avLst/>
              <a:gdLst>
                <a:gd name="T0" fmla="*/ 9 w 9"/>
                <a:gd name="T1" fmla="*/ 0 h 21"/>
                <a:gd name="T2" fmla="*/ 4 w 9"/>
                <a:gd name="T3" fmla="*/ 10 h 21"/>
                <a:gd name="T4" fmla="*/ 0 w 9"/>
                <a:gd name="T5" fmla="*/ 21 h 21"/>
              </a:gdLst>
              <a:ahLst/>
              <a:cxnLst>
                <a:cxn ang="0">
                  <a:pos x="T0" y="T1"/>
                </a:cxn>
                <a:cxn ang="0">
                  <a:pos x="T2" y="T3"/>
                </a:cxn>
                <a:cxn ang="0">
                  <a:pos x="T4" y="T5"/>
                </a:cxn>
              </a:cxnLst>
              <a:rect l="0" t="0" r="r" b="b"/>
              <a:pathLst>
                <a:path w="9" h="21">
                  <a:moveTo>
                    <a:pt x="9" y="0"/>
                  </a:moveTo>
                  <a:lnTo>
                    <a:pt x="4" y="10"/>
                  </a:lnTo>
                  <a:lnTo>
                    <a:pt x="0" y="2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05" name="Line 1727"/>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06" name="Freeform 1728"/>
            <p:cNvSpPr>
              <a:spLocks/>
            </p:cNvSpPr>
            <p:nvPr/>
          </p:nvSpPr>
          <p:spPr bwMode="auto">
            <a:xfrm>
              <a:off x="1000125" y="1057275"/>
              <a:ext cx="0" cy="0"/>
            </a:xfrm>
            <a:custGeom>
              <a:avLst/>
              <a:gdLst>
                <a:gd name="T0" fmla="*/ 5 w 5"/>
                <a:gd name="T1" fmla="*/ 0 h 19"/>
                <a:gd name="T2" fmla="*/ 2 w 5"/>
                <a:gd name="T3" fmla="*/ 9 h 19"/>
                <a:gd name="T4" fmla="*/ 0 w 5"/>
                <a:gd name="T5" fmla="*/ 19 h 19"/>
              </a:gdLst>
              <a:ahLst/>
              <a:cxnLst>
                <a:cxn ang="0">
                  <a:pos x="T0" y="T1"/>
                </a:cxn>
                <a:cxn ang="0">
                  <a:pos x="T2" y="T3"/>
                </a:cxn>
                <a:cxn ang="0">
                  <a:pos x="T4" y="T5"/>
                </a:cxn>
              </a:cxnLst>
              <a:rect l="0" t="0" r="r" b="b"/>
              <a:pathLst>
                <a:path w="5" h="19">
                  <a:moveTo>
                    <a:pt x="5" y="0"/>
                  </a:moveTo>
                  <a:lnTo>
                    <a:pt x="2" y="9"/>
                  </a:lnTo>
                  <a:lnTo>
                    <a:pt x="0" y="1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07" name="Freeform 1729"/>
            <p:cNvSpPr>
              <a:spLocks/>
            </p:cNvSpPr>
            <p:nvPr/>
          </p:nvSpPr>
          <p:spPr bwMode="auto">
            <a:xfrm>
              <a:off x="1000125" y="1057275"/>
              <a:ext cx="0" cy="0"/>
            </a:xfrm>
            <a:custGeom>
              <a:avLst/>
              <a:gdLst>
                <a:gd name="T0" fmla="*/ 12 w 12"/>
                <a:gd name="T1" fmla="*/ 24 h 24"/>
                <a:gd name="T2" fmla="*/ 7 w 12"/>
                <a:gd name="T3" fmla="*/ 11 h 24"/>
                <a:gd name="T4" fmla="*/ 0 w 12"/>
                <a:gd name="T5" fmla="*/ 0 h 24"/>
              </a:gdLst>
              <a:ahLst/>
              <a:cxnLst>
                <a:cxn ang="0">
                  <a:pos x="T0" y="T1"/>
                </a:cxn>
                <a:cxn ang="0">
                  <a:pos x="T2" y="T3"/>
                </a:cxn>
                <a:cxn ang="0">
                  <a:pos x="T4" y="T5"/>
                </a:cxn>
              </a:cxnLst>
              <a:rect l="0" t="0" r="r" b="b"/>
              <a:pathLst>
                <a:path w="12" h="24">
                  <a:moveTo>
                    <a:pt x="12" y="24"/>
                  </a:moveTo>
                  <a:lnTo>
                    <a:pt x="7" y="1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08" name="Line 1730"/>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09" name="Line 173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10" name="Line 173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11" name="Line 173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12" name="Freeform 1734"/>
            <p:cNvSpPr>
              <a:spLocks/>
            </p:cNvSpPr>
            <p:nvPr/>
          </p:nvSpPr>
          <p:spPr bwMode="auto">
            <a:xfrm>
              <a:off x="1000125" y="1057275"/>
              <a:ext cx="0" cy="0"/>
            </a:xfrm>
            <a:custGeom>
              <a:avLst/>
              <a:gdLst>
                <a:gd name="T0" fmla="*/ 0 w 2"/>
                <a:gd name="T1" fmla="*/ 2 h 2"/>
                <a:gd name="T2" fmla="*/ 1 w 2"/>
                <a:gd name="T3" fmla="*/ 2 h 2"/>
                <a:gd name="T4" fmla="*/ 2 w 2"/>
                <a:gd name="T5" fmla="*/ 0 h 2"/>
              </a:gdLst>
              <a:ahLst/>
              <a:cxnLst>
                <a:cxn ang="0">
                  <a:pos x="T0" y="T1"/>
                </a:cxn>
                <a:cxn ang="0">
                  <a:pos x="T2" y="T3"/>
                </a:cxn>
                <a:cxn ang="0">
                  <a:pos x="T4" y="T5"/>
                </a:cxn>
              </a:cxnLst>
              <a:rect l="0" t="0" r="r" b="b"/>
              <a:pathLst>
                <a:path w="2" h="2">
                  <a:moveTo>
                    <a:pt x="0" y="2"/>
                  </a:moveTo>
                  <a:lnTo>
                    <a:pt x="1" y="2"/>
                  </a:lnTo>
                  <a:lnTo>
                    <a:pt x="2"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13" name="Line 1735"/>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14" name="Line 1736"/>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15" name="Line 173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16" name="Line 1738"/>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17" name="Line 1739"/>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18" name="Line 1740"/>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19" name="Line 174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20" name="Line 174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21" name="Line 174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22" name="Line 1744"/>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23" name="Freeform 1745"/>
            <p:cNvSpPr>
              <a:spLocks/>
            </p:cNvSpPr>
            <p:nvPr/>
          </p:nvSpPr>
          <p:spPr bwMode="auto">
            <a:xfrm>
              <a:off x="1000125" y="1057275"/>
              <a:ext cx="0" cy="0"/>
            </a:xfrm>
            <a:custGeom>
              <a:avLst/>
              <a:gdLst>
                <a:gd name="T0" fmla="*/ 1 w 1"/>
                <a:gd name="T1" fmla="*/ 0 h 2"/>
                <a:gd name="T2" fmla="*/ 0 w 1"/>
                <a:gd name="T3" fmla="*/ 0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0"/>
                  </a:moveTo>
                  <a:lnTo>
                    <a:pt x="0" y="0"/>
                  </a:lnTo>
                  <a:lnTo>
                    <a:pt x="0" y="1"/>
                  </a:lnTo>
                  <a:lnTo>
                    <a:pt x="1"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24" name="Line 1746"/>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25" name="Line 174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26" name="Line 1748"/>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27" name="Line 1749"/>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28" name="Freeform 1750"/>
            <p:cNvSpPr>
              <a:spLocks/>
            </p:cNvSpPr>
            <p:nvPr/>
          </p:nvSpPr>
          <p:spPr bwMode="auto">
            <a:xfrm>
              <a:off x="1000125" y="1057275"/>
              <a:ext cx="0" cy="0"/>
            </a:xfrm>
            <a:custGeom>
              <a:avLst/>
              <a:gdLst>
                <a:gd name="T0" fmla="*/ 25 w 25"/>
                <a:gd name="T1" fmla="*/ 1 h 1"/>
                <a:gd name="T2" fmla="*/ 12 w 25"/>
                <a:gd name="T3" fmla="*/ 0 h 1"/>
                <a:gd name="T4" fmla="*/ 0 w 25"/>
                <a:gd name="T5" fmla="*/ 0 h 1"/>
              </a:gdLst>
              <a:ahLst/>
              <a:cxnLst>
                <a:cxn ang="0">
                  <a:pos x="T0" y="T1"/>
                </a:cxn>
                <a:cxn ang="0">
                  <a:pos x="T2" y="T3"/>
                </a:cxn>
                <a:cxn ang="0">
                  <a:pos x="T4" y="T5"/>
                </a:cxn>
              </a:cxnLst>
              <a:rect l="0" t="0" r="r" b="b"/>
              <a:pathLst>
                <a:path w="25" h="1">
                  <a:moveTo>
                    <a:pt x="25" y="1"/>
                  </a:moveTo>
                  <a:lnTo>
                    <a:pt x="12"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29" name="Freeform 1751"/>
            <p:cNvSpPr>
              <a:spLocks/>
            </p:cNvSpPr>
            <p:nvPr/>
          </p:nvSpPr>
          <p:spPr bwMode="auto">
            <a:xfrm>
              <a:off x="1000125" y="1057275"/>
              <a:ext cx="0" cy="0"/>
            </a:xfrm>
            <a:custGeom>
              <a:avLst/>
              <a:gdLst>
                <a:gd name="T0" fmla="*/ 3 w 3"/>
                <a:gd name="T1" fmla="*/ 0 h 22"/>
                <a:gd name="T2" fmla="*/ 1 w 3"/>
                <a:gd name="T3" fmla="*/ 7 h 22"/>
                <a:gd name="T4" fmla="*/ 0 w 3"/>
                <a:gd name="T5" fmla="*/ 14 h 22"/>
                <a:gd name="T6" fmla="*/ 0 w 3"/>
                <a:gd name="T7" fmla="*/ 22 h 22"/>
              </a:gdLst>
              <a:ahLst/>
              <a:cxnLst>
                <a:cxn ang="0">
                  <a:pos x="T0" y="T1"/>
                </a:cxn>
                <a:cxn ang="0">
                  <a:pos x="T2" y="T3"/>
                </a:cxn>
                <a:cxn ang="0">
                  <a:pos x="T4" y="T5"/>
                </a:cxn>
                <a:cxn ang="0">
                  <a:pos x="T6" y="T7"/>
                </a:cxn>
              </a:cxnLst>
              <a:rect l="0" t="0" r="r" b="b"/>
              <a:pathLst>
                <a:path w="3" h="22">
                  <a:moveTo>
                    <a:pt x="3" y="0"/>
                  </a:moveTo>
                  <a:lnTo>
                    <a:pt x="1" y="7"/>
                  </a:lnTo>
                  <a:lnTo>
                    <a:pt x="0" y="14"/>
                  </a:lnTo>
                  <a:lnTo>
                    <a:pt x="0" y="2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30" name="Freeform 1752"/>
            <p:cNvSpPr>
              <a:spLocks/>
            </p:cNvSpPr>
            <p:nvPr/>
          </p:nvSpPr>
          <p:spPr bwMode="auto">
            <a:xfrm>
              <a:off x="1000125" y="1057275"/>
              <a:ext cx="0" cy="0"/>
            </a:xfrm>
            <a:custGeom>
              <a:avLst/>
              <a:gdLst>
                <a:gd name="T0" fmla="*/ 2 w 2"/>
                <a:gd name="T1" fmla="*/ 0 h 20"/>
                <a:gd name="T2" fmla="*/ 0 w 2"/>
                <a:gd name="T3" fmla="*/ 10 h 20"/>
                <a:gd name="T4" fmla="*/ 0 w 2"/>
                <a:gd name="T5" fmla="*/ 20 h 20"/>
              </a:gdLst>
              <a:ahLst/>
              <a:cxnLst>
                <a:cxn ang="0">
                  <a:pos x="T0" y="T1"/>
                </a:cxn>
                <a:cxn ang="0">
                  <a:pos x="T2" y="T3"/>
                </a:cxn>
                <a:cxn ang="0">
                  <a:pos x="T4" y="T5"/>
                </a:cxn>
              </a:cxnLst>
              <a:rect l="0" t="0" r="r" b="b"/>
              <a:pathLst>
                <a:path w="2" h="20">
                  <a:moveTo>
                    <a:pt x="2" y="0"/>
                  </a:moveTo>
                  <a:lnTo>
                    <a:pt x="0" y="10"/>
                  </a:lnTo>
                  <a:lnTo>
                    <a:pt x="0" y="2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31" name="Freeform 1753"/>
            <p:cNvSpPr>
              <a:spLocks/>
            </p:cNvSpPr>
            <p:nvPr/>
          </p:nvSpPr>
          <p:spPr bwMode="auto">
            <a:xfrm>
              <a:off x="1000125" y="1057275"/>
              <a:ext cx="0" cy="0"/>
            </a:xfrm>
            <a:custGeom>
              <a:avLst/>
              <a:gdLst>
                <a:gd name="T0" fmla="*/ 3 w 3"/>
                <a:gd name="T1" fmla="*/ 0 h 22"/>
                <a:gd name="T2" fmla="*/ 1 w 3"/>
                <a:gd name="T3" fmla="*/ 7 h 22"/>
                <a:gd name="T4" fmla="*/ 0 w 3"/>
                <a:gd name="T5" fmla="*/ 15 h 22"/>
                <a:gd name="T6" fmla="*/ 1 w 3"/>
                <a:gd name="T7" fmla="*/ 22 h 22"/>
              </a:gdLst>
              <a:ahLst/>
              <a:cxnLst>
                <a:cxn ang="0">
                  <a:pos x="T0" y="T1"/>
                </a:cxn>
                <a:cxn ang="0">
                  <a:pos x="T2" y="T3"/>
                </a:cxn>
                <a:cxn ang="0">
                  <a:pos x="T4" y="T5"/>
                </a:cxn>
                <a:cxn ang="0">
                  <a:pos x="T6" y="T7"/>
                </a:cxn>
              </a:cxnLst>
              <a:rect l="0" t="0" r="r" b="b"/>
              <a:pathLst>
                <a:path w="3" h="22">
                  <a:moveTo>
                    <a:pt x="3" y="0"/>
                  </a:moveTo>
                  <a:lnTo>
                    <a:pt x="1" y="7"/>
                  </a:lnTo>
                  <a:lnTo>
                    <a:pt x="0" y="15"/>
                  </a:lnTo>
                  <a:lnTo>
                    <a:pt x="1" y="2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32" name="Line 1754"/>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33" name="Line 175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34" name="Line 1756"/>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35" name="Line 1757"/>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36" name="Line 1758"/>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37" name="Line 1759"/>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38" name="Freeform 1760"/>
            <p:cNvSpPr>
              <a:spLocks/>
            </p:cNvSpPr>
            <p:nvPr/>
          </p:nvSpPr>
          <p:spPr bwMode="auto">
            <a:xfrm>
              <a:off x="1000125" y="1057275"/>
              <a:ext cx="0" cy="0"/>
            </a:xfrm>
            <a:custGeom>
              <a:avLst/>
              <a:gdLst>
                <a:gd name="T0" fmla="*/ 2 w 2"/>
                <a:gd name="T1" fmla="*/ 0 h 19"/>
                <a:gd name="T2" fmla="*/ 1 w 2"/>
                <a:gd name="T3" fmla="*/ 9 h 19"/>
                <a:gd name="T4" fmla="*/ 0 w 2"/>
                <a:gd name="T5" fmla="*/ 19 h 19"/>
              </a:gdLst>
              <a:ahLst/>
              <a:cxnLst>
                <a:cxn ang="0">
                  <a:pos x="T0" y="T1"/>
                </a:cxn>
                <a:cxn ang="0">
                  <a:pos x="T2" y="T3"/>
                </a:cxn>
                <a:cxn ang="0">
                  <a:pos x="T4" y="T5"/>
                </a:cxn>
              </a:cxnLst>
              <a:rect l="0" t="0" r="r" b="b"/>
              <a:pathLst>
                <a:path w="2" h="19">
                  <a:moveTo>
                    <a:pt x="2" y="0"/>
                  </a:moveTo>
                  <a:lnTo>
                    <a:pt x="1" y="9"/>
                  </a:lnTo>
                  <a:lnTo>
                    <a:pt x="0" y="1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39" name="Freeform 1761"/>
            <p:cNvSpPr>
              <a:spLocks/>
            </p:cNvSpPr>
            <p:nvPr/>
          </p:nvSpPr>
          <p:spPr bwMode="auto">
            <a:xfrm>
              <a:off x="1000125" y="1057275"/>
              <a:ext cx="0" cy="0"/>
            </a:xfrm>
            <a:custGeom>
              <a:avLst/>
              <a:gdLst>
                <a:gd name="T0" fmla="*/ 1 w 1"/>
                <a:gd name="T1" fmla="*/ 0 h 19"/>
                <a:gd name="T2" fmla="*/ 0 w 1"/>
                <a:gd name="T3" fmla="*/ 9 h 19"/>
                <a:gd name="T4" fmla="*/ 0 w 1"/>
                <a:gd name="T5" fmla="*/ 19 h 19"/>
              </a:gdLst>
              <a:ahLst/>
              <a:cxnLst>
                <a:cxn ang="0">
                  <a:pos x="T0" y="T1"/>
                </a:cxn>
                <a:cxn ang="0">
                  <a:pos x="T2" y="T3"/>
                </a:cxn>
                <a:cxn ang="0">
                  <a:pos x="T4" y="T5"/>
                </a:cxn>
              </a:cxnLst>
              <a:rect l="0" t="0" r="r" b="b"/>
              <a:pathLst>
                <a:path w="1" h="19">
                  <a:moveTo>
                    <a:pt x="1" y="0"/>
                  </a:moveTo>
                  <a:lnTo>
                    <a:pt x="0" y="9"/>
                  </a:lnTo>
                  <a:lnTo>
                    <a:pt x="0" y="1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40" name="Line 176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41" name="Line 176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42" name="Freeform 1764"/>
            <p:cNvSpPr>
              <a:spLocks/>
            </p:cNvSpPr>
            <p:nvPr/>
          </p:nvSpPr>
          <p:spPr bwMode="auto">
            <a:xfrm>
              <a:off x="1000125" y="1057275"/>
              <a:ext cx="0" cy="0"/>
            </a:xfrm>
            <a:custGeom>
              <a:avLst/>
              <a:gdLst>
                <a:gd name="T0" fmla="*/ 2 w 2"/>
                <a:gd name="T1" fmla="*/ 0 h 19"/>
                <a:gd name="T2" fmla="*/ 0 w 2"/>
                <a:gd name="T3" fmla="*/ 9 h 19"/>
                <a:gd name="T4" fmla="*/ 1 w 2"/>
                <a:gd name="T5" fmla="*/ 19 h 19"/>
              </a:gdLst>
              <a:ahLst/>
              <a:cxnLst>
                <a:cxn ang="0">
                  <a:pos x="T0" y="T1"/>
                </a:cxn>
                <a:cxn ang="0">
                  <a:pos x="T2" y="T3"/>
                </a:cxn>
                <a:cxn ang="0">
                  <a:pos x="T4" y="T5"/>
                </a:cxn>
              </a:cxnLst>
              <a:rect l="0" t="0" r="r" b="b"/>
              <a:pathLst>
                <a:path w="2" h="19">
                  <a:moveTo>
                    <a:pt x="2" y="0"/>
                  </a:moveTo>
                  <a:lnTo>
                    <a:pt x="0" y="9"/>
                  </a:lnTo>
                  <a:lnTo>
                    <a:pt x="1" y="1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43" name="Line 176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44" name="Line 1766"/>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45" name="Line 176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46" name="Line 1768"/>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47" name="Freeform 1769"/>
            <p:cNvSpPr>
              <a:spLocks/>
            </p:cNvSpPr>
            <p:nvPr/>
          </p:nvSpPr>
          <p:spPr bwMode="auto">
            <a:xfrm>
              <a:off x="1000125" y="1057275"/>
              <a:ext cx="0" cy="0"/>
            </a:xfrm>
            <a:custGeom>
              <a:avLst/>
              <a:gdLst>
                <a:gd name="T0" fmla="*/ 8 w 8"/>
                <a:gd name="T1" fmla="*/ 0 h 2"/>
                <a:gd name="T2" fmla="*/ 4 w 8"/>
                <a:gd name="T3" fmla="*/ 0 h 2"/>
                <a:gd name="T4" fmla="*/ 0 w 8"/>
                <a:gd name="T5" fmla="*/ 2 h 2"/>
              </a:gdLst>
              <a:ahLst/>
              <a:cxnLst>
                <a:cxn ang="0">
                  <a:pos x="T0" y="T1"/>
                </a:cxn>
                <a:cxn ang="0">
                  <a:pos x="T2" y="T3"/>
                </a:cxn>
                <a:cxn ang="0">
                  <a:pos x="T4" y="T5"/>
                </a:cxn>
              </a:cxnLst>
              <a:rect l="0" t="0" r="r" b="b"/>
              <a:pathLst>
                <a:path w="8" h="2">
                  <a:moveTo>
                    <a:pt x="8" y="0"/>
                  </a:moveTo>
                  <a:lnTo>
                    <a:pt x="4" y="0"/>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48" name="Freeform 1770"/>
            <p:cNvSpPr>
              <a:spLocks/>
            </p:cNvSpPr>
            <p:nvPr/>
          </p:nvSpPr>
          <p:spPr bwMode="auto">
            <a:xfrm>
              <a:off x="1000125" y="1057275"/>
              <a:ext cx="0" cy="0"/>
            </a:xfrm>
            <a:custGeom>
              <a:avLst/>
              <a:gdLst>
                <a:gd name="T0" fmla="*/ 0 w 7"/>
                <a:gd name="T1" fmla="*/ 0 h 2"/>
                <a:gd name="T2" fmla="*/ 3 w 7"/>
                <a:gd name="T3" fmla="*/ 2 h 2"/>
                <a:gd name="T4" fmla="*/ 7 w 7"/>
                <a:gd name="T5" fmla="*/ 2 h 2"/>
              </a:gdLst>
              <a:ahLst/>
              <a:cxnLst>
                <a:cxn ang="0">
                  <a:pos x="T0" y="T1"/>
                </a:cxn>
                <a:cxn ang="0">
                  <a:pos x="T2" y="T3"/>
                </a:cxn>
                <a:cxn ang="0">
                  <a:pos x="T4" y="T5"/>
                </a:cxn>
              </a:cxnLst>
              <a:rect l="0" t="0" r="r" b="b"/>
              <a:pathLst>
                <a:path w="7" h="2">
                  <a:moveTo>
                    <a:pt x="0" y="0"/>
                  </a:moveTo>
                  <a:lnTo>
                    <a:pt x="3" y="2"/>
                  </a:lnTo>
                  <a:lnTo>
                    <a:pt x="7"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49" name="Freeform 1771"/>
            <p:cNvSpPr>
              <a:spLocks/>
            </p:cNvSpPr>
            <p:nvPr/>
          </p:nvSpPr>
          <p:spPr bwMode="auto">
            <a:xfrm>
              <a:off x="1000125" y="1057275"/>
              <a:ext cx="0" cy="0"/>
            </a:xfrm>
            <a:custGeom>
              <a:avLst/>
              <a:gdLst>
                <a:gd name="T0" fmla="*/ 0 w 6"/>
                <a:gd name="T1" fmla="*/ 0 h 1"/>
                <a:gd name="T2" fmla="*/ 2 w 6"/>
                <a:gd name="T3" fmla="*/ 1 h 1"/>
                <a:gd name="T4" fmla="*/ 4 w 6"/>
                <a:gd name="T5" fmla="*/ 1 h 1"/>
                <a:gd name="T6" fmla="*/ 6 w 6"/>
                <a:gd name="T7" fmla="*/ 0 h 1"/>
              </a:gdLst>
              <a:ahLst/>
              <a:cxnLst>
                <a:cxn ang="0">
                  <a:pos x="T0" y="T1"/>
                </a:cxn>
                <a:cxn ang="0">
                  <a:pos x="T2" y="T3"/>
                </a:cxn>
                <a:cxn ang="0">
                  <a:pos x="T4" y="T5"/>
                </a:cxn>
                <a:cxn ang="0">
                  <a:pos x="T6" y="T7"/>
                </a:cxn>
              </a:cxnLst>
              <a:rect l="0" t="0" r="r" b="b"/>
              <a:pathLst>
                <a:path w="6" h="1">
                  <a:moveTo>
                    <a:pt x="0" y="0"/>
                  </a:moveTo>
                  <a:lnTo>
                    <a:pt x="2" y="1"/>
                  </a:lnTo>
                  <a:lnTo>
                    <a:pt x="4" y="1"/>
                  </a:lnTo>
                  <a:lnTo>
                    <a:pt x="6"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50" name="Freeform 1772"/>
            <p:cNvSpPr>
              <a:spLocks/>
            </p:cNvSpPr>
            <p:nvPr/>
          </p:nvSpPr>
          <p:spPr bwMode="auto">
            <a:xfrm>
              <a:off x="1000125" y="1057275"/>
              <a:ext cx="0" cy="0"/>
            </a:xfrm>
            <a:custGeom>
              <a:avLst/>
              <a:gdLst>
                <a:gd name="T0" fmla="*/ 0 w 11"/>
                <a:gd name="T1" fmla="*/ 0 h 1"/>
                <a:gd name="T2" fmla="*/ 3 w 11"/>
                <a:gd name="T3" fmla="*/ 1 h 1"/>
                <a:gd name="T4" fmla="*/ 7 w 11"/>
                <a:gd name="T5" fmla="*/ 1 h 1"/>
                <a:gd name="T6" fmla="*/ 11 w 11"/>
                <a:gd name="T7" fmla="*/ 0 h 1"/>
              </a:gdLst>
              <a:ahLst/>
              <a:cxnLst>
                <a:cxn ang="0">
                  <a:pos x="T0" y="T1"/>
                </a:cxn>
                <a:cxn ang="0">
                  <a:pos x="T2" y="T3"/>
                </a:cxn>
                <a:cxn ang="0">
                  <a:pos x="T4" y="T5"/>
                </a:cxn>
                <a:cxn ang="0">
                  <a:pos x="T6" y="T7"/>
                </a:cxn>
              </a:cxnLst>
              <a:rect l="0" t="0" r="r" b="b"/>
              <a:pathLst>
                <a:path w="11" h="1">
                  <a:moveTo>
                    <a:pt x="0" y="0"/>
                  </a:moveTo>
                  <a:lnTo>
                    <a:pt x="3" y="1"/>
                  </a:lnTo>
                  <a:lnTo>
                    <a:pt x="7" y="1"/>
                  </a:lnTo>
                  <a:lnTo>
                    <a:pt x="11"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51" name="Freeform 1773"/>
            <p:cNvSpPr>
              <a:spLocks/>
            </p:cNvSpPr>
            <p:nvPr/>
          </p:nvSpPr>
          <p:spPr bwMode="auto">
            <a:xfrm>
              <a:off x="1000125" y="1057275"/>
              <a:ext cx="0" cy="0"/>
            </a:xfrm>
            <a:custGeom>
              <a:avLst/>
              <a:gdLst>
                <a:gd name="T0" fmla="*/ 0 w 6"/>
                <a:gd name="T1" fmla="*/ 0 h 1"/>
                <a:gd name="T2" fmla="*/ 3 w 6"/>
                <a:gd name="T3" fmla="*/ 1 h 1"/>
                <a:gd name="T4" fmla="*/ 6 w 6"/>
                <a:gd name="T5" fmla="*/ 1 h 1"/>
              </a:gdLst>
              <a:ahLst/>
              <a:cxnLst>
                <a:cxn ang="0">
                  <a:pos x="T0" y="T1"/>
                </a:cxn>
                <a:cxn ang="0">
                  <a:pos x="T2" y="T3"/>
                </a:cxn>
                <a:cxn ang="0">
                  <a:pos x="T4" y="T5"/>
                </a:cxn>
              </a:cxnLst>
              <a:rect l="0" t="0" r="r" b="b"/>
              <a:pathLst>
                <a:path w="6" h="1">
                  <a:moveTo>
                    <a:pt x="0" y="0"/>
                  </a:moveTo>
                  <a:lnTo>
                    <a:pt x="3" y="1"/>
                  </a:lnTo>
                  <a:lnTo>
                    <a:pt x="6"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52" name="Line 1774"/>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53" name="Freeform 1775"/>
            <p:cNvSpPr>
              <a:spLocks/>
            </p:cNvSpPr>
            <p:nvPr/>
          </p:nvSpPr>
          <p:spPr bwMode="auto">
            <a:xfrm>
              <a:off x="1000125" y="1057275"/>
              <a:ext cx="0" cy="0"/>
            </a:xfrm>
            <a:custGeom>
              <a:avLst/>
              <a:gdLst>
                <a:gd name="T0" fmla="*/ 8 w 8"/>
                <a:gd name="T1" fmla="*/ 2 h 2"/>
                <a:gd name="T2" fmla="*/ 5 w 8"/>
                <a:gd name="T3" fmla="*/ 0 h 2"/>
                <a:gd name="T4" fmla="*/ 2 w 8"/>
                <a:gd name="T5" fmla="*/ 1 h 2"/>
                <a:gd name="T6" fmla="*/ 0 w 8"/>
                <a:gd name="T7" fmla="*/ 2 h 2"/>
              </a:gdLst>
              <a:ahLst/>
              <a:cxnLst>
                <a:cxn ang="0">
                  <a:pos x="T0" y="T1"/>
                </a:cxn>
                <a:cxn ang="0">
                  <a:pos x="T2" y="T3"/>
                </a:cxn>
                <a:cxn ang="0">
                  <a:pos x="T4" y="T5"/>
                </a:cxn>
                <a:cxn ang="0">
                  <a:pos x="T6" y="T7"/>
                </a:cxn>
              </a:cxnLst>
              <a:rect l="0" t="0" r="r" b="b"/>
              <a:pathLst>
                <a:path w="8" h="2">
                  <a:moveTo>
                    <a:pt x="8" y="2"/>
                  </a:moveTo>
                  <a:lnTo>
                    <a:pt x="5" y="0"/>
                  </a:lnTo>
                  <a:lnTo>
                    <a:pt x="2" y="1"/>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54" name="Freeform 1776"/>
            <p:cNvSpPr>
              <a:spLocks/>
            </p:cNvSpPr>
            <p:nvPr/>
          </p:nvSpPr>
          <p:spPr bwMode="auto">
            <a:xfrm>
              <a:off x="1000125" y="1057275"/>
              <a:ext cx="0" cy="0"/>
            </a:xfrm>
            <a:custGeom>
              <a:avLst/>
              <a:gdLst>
                <a:gd name="T0" fmla="*/ 0 w 8"/>
                <a:gd name="T1" fmla="*/ 0 h 1"/>
                <a:gd name="T2" fmla="*/ 3 w 8"/>
                <a:gd name="T3" fmla="*/ 1 h 1"/>
                <a:gd name="T4" fmla="*/ 6 w 8"/>
                <a:gd name="T5" fmla="*/ 1 h 1"/>
                <a:gd name="T6" fmla="*/ 8 w 8"/>
                <a:gd name="T7" fmla="*/ 0 h 1"/>
              </a:gdLst>
              <a:ahLst/>
              <a:cxnLst>
                <a:cxn ang="0">
                  <a:pos x="T0" y="T1"/>
                </a:cxn>
                <a:cxn ang="0">
                  <a:pos x="T2" y="T3"/>
                </a:cxn>
                <a:cxn ang="0">
                  <a:pos x="T4" y="T5"/>
                </a:cxn>
                <a:cxn ang="0">
                  <a:pos x="T6" y="T7"/>
                </a:cxn>
              </a:cxnLst>
              <a:rect l="0" t="0" r="r" b="b"/>
              <a:pathLst>
                <a:path w="8" h="1">
                  <a:moveTo>
                    <a:pt x="0" y="0"/>
                  </a:moveTo>
                  <a:lnTo>
                    <a:pt x="3" y="1"/>
                  </a:lnTo>
                  <a:lnTo>
                    <a:pt x="6" y="1"/>
                  </a:lnTo>
                  <a:lnTo>
                    <a:pt x="8"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55" name="Freeform 1777"/>
            <p:cNvSpPr>
              <a:spLocks/>
            </p:cNvSpPr>
            <p:nvPr/>
          </p:nvSpPr>
          <p:spPr bwMode="auto">
            <a:xfrm>
              <a:off x="1000125" y="1057275"/>
              <a:ext cx="0" cy="0"/>
            </a:xfrm>
            <a:custGeom>
              <a:avLst/>
              <a:gdLst>
                <a:gd name="T0" fmla="*/ 0 w 3"/>
                <a:gd name="T1" fmla="*/ 3 h 4"/>
                <a:gd name="T2" fmla="*/ 2 w 3"/>
                <a:gd name="T3" fmla="*/ 4 h 4"/>
                <a:gd name="T4" fmla="*/ 2 w 3"/>
                <a:gd name="T5" fmla="*/ 3 h 4"/>
                <a:gd name="T6" fmla="*/ 3 w 3"/>
                <a:gd name="T7" fmla="*/ 2 h 4"/>
                <a:gd name="T8" fmla="*/ 2 w 3"/>
                <a:gd name="T9" fmla="*/ 1 h 4"/>
                <a:gd name="T10" fmla="*/ 1 w 3"/>
                <a:gd name="T11" fmla="*/ 0 h 4"/>
                <a:gd name="T12" fmla="*/ 0 w 3"/>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0" y="3"/>
                  </a:moveTo>
                  <a:lnTo>
                    <a:pt x="2" y="4"/>
                  </a:lnTo>
                  <a:lnTo>
                    <a:pt x="2" y="3"/>
                  </a:lnTo>
                  <a:lnTo>
                    <a:pt x="3" y="2"/>
                  </a:lnTo>
                  <a:lnTo>
                    <a:pt x="2" y="1"/>
                  </a:lnTo>
                  <a:lnTo>
                    <a:pt x="1" y="0"/>
                  </a:lnTo>
                  <a:lnTo>
                    <a:pt x="0"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56" name="Freeform 1778"/>
            <p:cNvSpPr>
              <a:spLocks/>
            </p:cNvSpPr>
            <p:nvPr/>
          </p:nvSpPr>
          <p:spPr bwMode="auto">
            <a:xfrm>
              <a:off x="1000125" y="1057275"/>
              <a:ext cx="0" cy="0"/>
            </a:xfrm>
            <a:custGeom>
              <a:avLst/>
              <a:gdLst>
                <a:gd name="T0" fmla="*/ 0 w 5"/>
                <a:gd name="T1" fmla="*/ 6 h 6"/>
                <a:gd name="T2" fmla="*/ 2 w 5"/>
                <a:gd name="T3" fmla="*/ 5 h 6"/>
                <a:gd name="T4" fmla="*/ 4 w 5"/>
                <a:gd name="T5" fmla="*/ 3 h 6"/>
                <a:gd name="T6" fmla="*/ 5 w 5"/>
                <a:gd name="T7" fmla="*/ 0 h 6"/>
              </a:gdLst>
              <a:ahLst/>
              <a:cxnLst>
                <a:cxn ang="0">
                  <a:pos x="T0" y="T1"/>
                </a:cxn>
                <a:cxn ang="0">
                  <a:pos x="T2" y="T3"/>
                </a:cxn>
                <a:cxn ang="0">
                  <a:pos x="T4" y="T5"/>
                </a:cxn>
                <a:cxn ang="0">
                  <a:pos x="T6" y="T7"/>
                </a:cxn>
              </a:cxnLst>
              <a:rect l="0" t="0" r="r" b="b"/>
              <a:pathLst>
                <a:path w="5" h="6">
                  <a:moveTo>
                    <a:pt x="0" y="6"/>
                  </a:moveTo>
                  <a:lnTo>
                    <a:pt x="2" y="5"/>
                  </a:lnTo>
                  <a:lnTo>
                    <a:pt x="4" y="3"/>
                  </a:lnTo>
                  <a:lnTo>
                    <a:pt x="5"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57" name="Freeform 1779"/>
            <p:cNvSpPr>
              <a:spLocks/>
            </p:cNvSpPr>
            <p:nvPr/>
          </p:nvSpPr>
          <p:spPr bwMode="auto">
            <a:xfrm>
              <a:off x="1000125" y="1057275"/>
              <a:ext cx="0" cy="0"/>
            </a:xfrm>
            <a:custGeom>
              <a:avLst/>
              <a:gdLst>
                <a:gd name="T0" fmla="*/ 30 w 30"/>
                <a:gd name="T1" fmla="*/ 16 h 32"/>
                <a:gd name="T2" fmla="*/ 29 w 30"/>
                <a:gd name="T3" fmla="*/ 11 h 32"/>
                <a:gd name="T4" fmla="*/ 27 w 30"/>
                <a:gd name="T5" fmla="*/ 7 h 32"/>
                <a:gd name="T6" fmla="*/ 24 w 30"/>
                <a:gd name="T7" fmla="*/ 3 h 32"/>
                <a:gd name="T8" fmla="*/ 19 w 30"/>
                <a:gd name="T9" fmla="*/ 1 h 32"/>
                <a:gd name="T10" fmla="*/ 15 w 30"/>
                <a:gd name="T11" fmla="*/ 0 h 32"/>
                <a:gd name="T12" fmla="*/ 10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0 w 30"/>
                <a:gd name="T29" fmla="*/ 31 h 32"/>
                <a:gd name="T30" fmla="*/ 15 w 30"/>
                <a:gd name="T31" fmla="*/ 32 h 32"/>
                <a:gd name="T32" fmla="*/ 19 w 30"/>
                <a:gd name="T33" fmla="*/ 31 h 32"/>
                <a:gd name="T34" fmla="*/ 24 w 30"/>
                <a:gd name="T35" fmla="*/ 29 h 32"/>
                <a:gd name="T36" fmla="*/ 27 w 30"/>
                <a:gd name="T37" fmla="*/ 25 h 32"/>
                <a:gd name="T38" fmla="*/ 29 w 30"/>
                <a:gd name="T39" fmla="*/ 21 h 32"/>
                <a:gd name="T40" fmla="*/ 30 w 30"/>
                <a:gd name="T41"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2">
                  <a:moveTo>
                    <a:pt x="30" y="16"/>
                  </a:moveTo>
                  <a:lnTo>
                    <a:pt x="29" y="11"/>
                  </a:lnTo>
                  <a:lnTo>
                    <a:pt x="27" y="7"/>
                  </a:lnTo>
                  <a:lnTo>
                    <a:pt x="24" y="3"/>
                  </a:lnTo>
                  <a:lnTo>
                    <a:pt x="19" y="1"/>
                  </a:lnTo>
                  <a:lnTo>
                    <a:pt x="15" y="0"/>
                  </a:lnTo>
                  <a:lnTo>
                    <a:pt x="10" y="1"/>
                  </a:lnTo>
                  <a:lnTo>
                    <a:pt x="6" y="3"/>
                  </a:lnTo>
                  <a:lnTo>
                    <a:pt x="3" y="7"/>
                  </a:lnTo>
                  <a:lnTo>
                    <a:pt x="1" y="11"/>
                  </a:lnTo>
                  <a:lnTo>
                    <a:pt x="0" y="16"/>
                  </a:lnTo>
                  <a:lnTo>
                    <a:pt x="1" y="21"/>
                  </a:lnTo>
                  <a:lnTo>
                    <a:pt x="3" y="25"/>
                  </a:lnTo>
                  <a:lnTo>
                    <a:pt x="6" y="29"/>
                  </a:lnTo>
                  <a:lnTo>
                    <a:pt x="10" y="31"/>
                  </a:lnTo>
                  <a:lnTo>
                    <a:pt x="15" y="32"/>
                  </a:lnTo>
                  <a:lnTo>
                    <a:pt x="19" y="31"/>
                  </a:lnTo>
                  <a:lnTo>
                    <a:pt x="24" y="29"/>
                  </a:lnTo>
                  <a:lnTo>
                    <a:pt x="27" y="25"/>
                  </a:lnTo>
                  <a:lnTo>
                    <a:pt x="29" y="21"/>
                  </a:lnTo>
                  <a:lnTo>
                    <a:pt x="30" y="16"/>
                  </a:lnTo>
                  <a:close/>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a:tailEnd/>
            </a:ln>
          </p:spPr>
          <p:txBody>
            <a:bodyPr/>
            <a:lstStyle/>
            <a:p>
              <a:pPr eaLnBrk="1" hangingPunct="1">
                <a:defRPr/>
              </a:pPr>
              <a:endParaRPr lang="ja-JP" altLang="en-US">
                <a:latin typeface="Arial" charset="0"/>
              </a:endParaRPr>
            </a:p>
          </p:txBody>
        </p:sp>
        <p:sp>
          <p:nvSpPr>
            <p:cNvPr id="1458" name="Freeform 1780"/>
            <p:cNvSpPr>
              <a:spLocks/>
            </p:cNvSpPr>
            <p:nvPr/>
          </p:nvSpPr>
          <p:spPr bwMode="auto">
            <a:xfrm>
              <a:off x="1000125" y="1057275"/>
              <a:ext cx="0" cy="0"/>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a:tailEnd/>
            </a:ln>
          </p:spPr>
          <p:txBody>
            <a:bodyPr/>
            <a:lstStyle/>
            <a:p>
              <a:pPr eaLnBrk="1" hangingPunct="1">
                <a:defRPr/>
              </a:pPr>
              <a:endParaRPr lang="ja-JP" altLang="en-US">
                <a:latin typeface="Arial" charset="0"/>
              </a:endParaRPr>
            </a:p>
          </p:txBody>
        </p:sp>
        <p:sp>
          <p:nvSpPr>
            <p:cNvPr id="1459" name="Freeform 1781"/>
            <p:cNvSpPr>
              <a:spLocks/>
            </p:cNvSpPr>
            <p:nvPr/>
          </p:nvSpPr>
          <p:spPr bwMode="auto">
            <a:xfrm>
              <a:off x="1000125" y="1057275"/>
              <a:ext cx="0" cy="0"/>
            </a:xfrm>
            <a:custGeom>
              <a:avLst/>
              <a:gdLst>
                <a:gd name="T0" fmla="*/ 30 w 30"/>
                <a:gd name="T1" fmla="*/ 16 h 32"/>
                <a:gd name="T2" fmla="*/ 29 w 30"/>
                <a:gd name="T3" fmla="*/ 11 h 32"/>
                <a:gd name="T4" fmla="*/ 27 w 30"/>
                <a:gd name="T5" fmla="*/ 7 h 32"/>
                <a:gd name="T6" fmla="*/ 24 w 30"/>
                <a:gd name="T7" fmla="*/ 3 h 32"/>
                <a:gd name="T8" fmla="*/ 20 w 30"/>
                <a:gd name="T9" fmla="*/ 1 h 32"/>
                <a:gd name="T10" fmla="*/ 15 w 30"/>
                <a:gd name="T11" fmla="*/ 0 h 32"/>
                <a:gd name="T12" fmla="*/ 11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1 w 30"/>
                <a:gd name="T29" fmla="*/ 31 h 32"/>
                <a:gd name="T30" fmla="*/ 15 w 30"/>
                <a:gd name="T31" fmla="*/ 32 h 32"/>
                <a:gd name="T32" fmla="*/ 20 w 30"/>
                <a:gd name="T33" fmla="*/ 31 h 32"/>
                <a:gd name="T34" fmla="*/ 24 w 30"/>
                <a:gd name="T35" fmla="*/ 29 h 32"/>
                <a:gd name="T36" fmla="*/ 27 w 30"/>
                <a:gd name="T37" fmla="*/ 25 h 32"/>
                <a:gd name="T38" fmla="*/ 29 w 30"/>
                <a:gd name="T39" fmla="*/ 21 h 32"/>
                <a:gd name="T40" fmla="*/ 30 w 30"/>
                <a:gd name="T41"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2">
                  <a:moveTo>
                    <a:pt x="30" y="16"/>
                  </a:moveTo>
                  <a:lnTo>
                    <a:pt x="29" y="11"/>
                  </a:lnTo>
                  <a:lnTo>
                    <a:pt x="27" y="7"/>
                  </a:lnTo>
                  <a:lnTo>
                    <a:pt x="24" y="3"/>
                  </a:lnTo>
                  <a:lnTo>
                    <a:pt x="20" y="1"/>
                  </a:lnTo>
                  <a:lnTo>
                    <a:pt x="15" y="0"/>
                  </a:lnTo>
                  <a:lnTo>
                    <a:pt x="11" y="1"/>
                  </a:lnTo>
                  <a:lnTo>
                    <a:pt x="6" y="3"/>
                  </a:lnTo>
                  <a:lnTo>
                    <a:pt x="3" y="7"/>
                  </a:lnTo>
                  <a:lnTo>
                    <a:pt x="1" y="11"/>
                  </a:lnTo>
                  <a:lnTo>
                    <a:pt x="0" y="16"/>
                  </a:lnTo>
                  <a:lnTo>
                    <a:pt x="1" y="21"/>
                  </a:lnTo>
                  <a:lnTo>
                    <a:pt x="3" y="25"/>
                  </a:lnTo>
                  <a:lnTo>
                    <a:pt x="6" y="29"/>
                  </a:lnTo>
                  <a:lnTo>
                    <a:pt x="11" y="31"/>
                  </a:lnTo>
                  <a:lnTo>
                    <a:pt x="15" y="32"/>
                  </a:lnTo>
                  <a:lnTo>
                    <a:pt x="20" y="31"/>
                  </a:lnTo>
                  <a:lnTo>
                    <a:pt x="24" y="29"/>
                  </a:lnTo>
                  <a:lnTo>
                    <a:pt x="27" y="25"/>
                  </a:lnTo>
                  <a:lnTo>
                    <a:pt x="29" y="21"/>
                  </a:lnTo>
                  <a:lnTo>
                    <a:pt x="30" y="16"/>
                  </a:lnTo>
                  <a:close/>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a:tailEnd/>
            </a:ln>
          </p:spPr>
          <p:txBody>
            <a:bodyPr/>
            <a:lstStyle/>
            <a:p>
              <a:pPr eaLnBrk="1" hangingPunct="1">
                <a:defRPr/>
              </a:pPr>
              <a:endParaRPr lang="ja-JP" altLang="en-US">
                <a:latin typeface="Arial" charset="0"/>
              </a:endParaRPr>
            </a:p>
          </p:txBody>
        </p:sp>
        <p:sp>
          <p:nvSpPr>
            <p:cNvPr id="1460" name="Freeform 1782"/>
            <p:cNvSpPr>
              <a:spLocks/>
            </p:cNvSpPr>
            <p:nvPr/>
          </p:nvSpPr>
          <p:spPr bwMode="auto">
            <a:xfrm>
              <a:off x="1000125" y="1057275"/>
              <a:ext cx="0" cy="0"/>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a:tailEnd/>
            </a:ln>
          </p:spPr>
          <p:txBody>
            <a:bodyPr/>
            <a:lstStyle/>
            <a:p>
              <a:pPr eaLnBrk="1" hangingPunct="1">
                <a:defRPr/>
              </a:pPr>
              <a:endParaRPr lang="ja-JP" altLang="en-US">
                <a:latin typeface="Arial" charset="0"/>
              </a:endParaRPr>
            </a:p>
          </p:txBody>
        </p:sp>
        <p:sp>
          <p:nvSpPr>
            <p:cNvPr id="1461" name="Line 1783"/>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62" name="Line 1784"/>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63" name="Freeform 1785"/>
            <p:cNvSpPr>
              <a:spLocks/>
            </p:cNvSpPr>
            <p:nvPr/>
          </p:nvSpPr>
          <p:spPr bwMode="auto">
            <a:xfrm>
              <a:off x="1000125" y="1057275"/>
              <a:ext cx="0" cy="0"/>
            </a:xfrm>
            <a:custGeom>
              <a:avLst/>
              <a:gdLst>
                <a:gd name="T0" fmla="*/ 0 w 6"/>
                <a:gd name="T1" fmla="*/ 4 h 4"/>
                <a:gd name="T2" fmla="*/ 4 w 6"/>
                <a:gd name="T3" fmla="*/ 2 h 4"/>
                <a:gd name="T4" fmla="*/ 6 w 6"/>
                <a:gd name="T5" fmla="*/ 0 h 4"/>
              </a:gdLst>
              <a:ahLst/>
              <a:cxnLst>
                <a:cxn ang="0">
                  <a:pos x="T0" y="T1"/>
                </a:cxn>
                <a:cxn ang="0">
                  <a:pos x="T2" y="T3"/>
                </a:cxn>
                <a:cxn ang="0">
                  <a:pos x="T4" y="T5"/>
                </a:cxn>
              </a:cxnLst>
              <a:rect l="0" t="0" r="r" b="b"/>
              <a:pathLst>
                <a:path w="6" h="4">
                  <a:moveTo>
                    <a:pt x="0" y="4"/>
                  </a:moveTo>
                  <a:lnTo>
                    <a:pt x="4" y="2"/>
                  </a:lnTo>
                  <a:lnTo>
                    <a:pt x="6"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64" name="Freeform 1786"/>
            <p:cNvSpPr>
              <a:spLocks/>
            </p:cNvSpPr>
            <p:nvPr/>
          </p:nvSpPr>
          <p:spPr bwMode="auto">
            <a:xfrm>
              <a:off x="1000125" y="1057275"/>
              <a:ext cx="0" cy="0"/>
            </a:xfrm>
            <a:custGeom>
              <a:avLst/>
              <a:gdLst>
                <a:gd name="T0" fmla="*/ 16 w 16"/>
                <a:gd name="T1" fmla="*/ 10 h 10"/>
                <a:gd name="T2" fmla="*/ 13 w 16"/>
                <a:gd name="T3" fmla="*/ 6 h 10"/>
                <a:gd name="T4" fmla="*/ 9 w 16"/>
                <a:gd name="T5" fmla="*/ 3 h 10"/>
                <a:gd name="T6" fmla="*/ 5 w 16"/>
                <a:gd name="T7" fmla="*/ 1 h 10"/>
                <a:gd name="T8" fmla="*/ 0 w 16"/>
                <a:gd name="T9" fmla="*/ 0 h 10"/>
              </a:gdLst>
              <a:ahLst/>
              <a:cxnLst>
                <a:cxn ang="0">
                  <a:pos x="T0" y="T1"/>
                </a:cxn>
                <a:cxn ang="0">
                  <a:pos x="T2" y="T3"/>
                </a:cxn>
                <a:cxn ang="0">
                  <a:pos x="T4" y="T5"/>
                </a:cxn>
                <a:cxn ang="0">
                  <a:pos x="T6" y="T7"/>
                </a:cxn>
                <a:cxn ang="0">
                  <a:pos x="T8" y="T9"/>
                </a:cxn>
              </a:cxnLst>
              <a:rect l="0" t="0" r="r" b="b"/>
              <a:pathLst>
                <a:path w="16" h="10">
                  <a:moveTo>
                    <a:pt x="16" y="10"/>
                  </a:moveTo>
                  <a:lnTo>
                    <a:pt x="13" y="6"/>
                  </a:lnTo>
                  <a:lnTo>
                    <a:pt x="9" y="3"/>
                  </a:lnTo>
                  <a:lnTo>
                    <a:pt x="5"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65" name="Freeform 1787"/>
            <p:cNvSpPr>
              <a:spLocks/>
            </p:cNvSpPr>
            <p:nvPr/>
          </p:nvSpPr>
          <p:spPr bwMode="auto">
            <a:xfrm>
              <a:off x="1000125" y="1057275"/>
              <a:ext cx="0" cy="0"/>
            </a:xfrm>
            <a:custGeom>
              <a:avLst/>
              <a:gdLst>
                <a:gd name="T0" fmla="*/ 18 w 18"/>
                <a:gd name="T1" fmla="*/ 1 h 1"/>
                <a:gd name="T2" fmla="*/ 9 w 18"/>
                <a:gd name="T3" fmla="*/ 0 h 1"/>
                <a:gd name="T4" fmla="*/ 0 w 18"/>
                <a:gd name="T5" fmla="*/ 1 h 1"/>
              </a:gdLst>
              <a:ahLst/>
              <a:cxnLst>
                <a:cxn ang="0">
                  <a:pos x="T0" y="T1"/>
                </a:cxn>
                <a:cxn ang="0">
                  <a:pos x="T2" y="T3"/>
                </a:cxn>
                <a:cxn ang="0">
                  <a:pos x="T4" y="T5"/>
                </a:cxn>
              </a:cxnLst>
              <a:rect l="0" t="0" r="r" b="b"/>
              <a:pathLst>
                <a:path w="18" h="1">
                  <a:moveTo>
                    <a:pt x="18" y="1"/>
                  </a:moveTo>
                  <a:lnTo>
                    <a:pt x="9" y="0"/>
                  </a:lnTo>
                  <a:lnTo>
                    <a:pt x="0"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66" name="Freeform 1788"/>
            <p:cNvSpPr>
              <a:spLocks/>
            </p:cNvSpPr>
            <p:nvPr/>
          </p:nvSpPr>
          <p:spPr bwMode="auto">
            <a:xfrm>
              <a:off x="1000125" y="1057275"/>
              <a:ext cx="0" cy="0"/>
            </a:xfrm>
            <a:custGeom>
              <a:avLst/>
              <a:gdLst>
                <a:gd name="T0" fmla="*/ 0 w 3"/>
                <a:gd name="T1" fmla="*/ 0 h 4"/>
                <a:gd name="T2" fmla="*/ 0 w 3"/>
                <a:gd name="T3" fmla="*/ 2 h 4"/>
                <a:gd name="T4" fmla="*/ 1 w 3"/>
                <a:gd name="T5" fmla="*/ 4 h 4"/>
                <a:gd name="T6" fmla="*/ 3 w 3"/>
                <a:gd name="T7" fmla="*/ 4 h 4"/>
              </a:gdLst>
              <a:ahLst/>
              <a:cxnLst>
                <a:cxn ang="0">
                  <a:pos x="T0" y="T1"/>
                </a:cxn>
                <a:cxn ang="0">
                  <a:pos x="T2" y="T3"/>
                </a:cxn>
                <a:cxn ang="0">
                  <a:pos x="T4" y="T5"/>
                </a:cxn>
                <a:cxn ang="0">
                  <a:pos x="T6" y="T7"/>
                </a:cxn>
              </a:cxnLst>
              <a:rect l="0" t="0" r="r" b="b"/>
              <a:pathLst>
                <a:path w="3" h="4">
                  <a:moveTo>
                    <a:pt x="0" y="0"/>
                  </a:moveTo>
                  <a:lnTo>
                    <a:pt x="0" y="2"/>
                  </a:lnTo>
                  <a:lnTo>
                    <a:pt x="1" y="4"/>
                  </a:lnTo>
                  <a:lnTo>
                    <a:pt x="3" y="4"/>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67" name="Line 1789"/>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68" name="Line 1790"/>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69" name="Line 179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70" name="Freeform 1792"/>
            <p:cNvSpPr>
              <a:spLocks/>
            </p:cNvSpPr>
            <p:nvPr/>
          </p:nvSpPr>
          <p:spPr bwMode="auto">
            <a:xfrm>
              <a:off x="1000125" y="1057275"/>
              <a:ext cx="0" cy="0"/>
            </a:xfrm>
            <a:custGeom>
              <a:avLst/>
              <a:gdLst>
                <a:gd name="T0" fmla="*/ 7 w 7"/>
                <a:gd name="T1" fmla="*/ 0 h 8"/>
                <a:gd name="T2" fmla="*/ 3 w 7"/>
                <a:gd name="T3" fmla="*/ 3 h 8"/>
                <a:gd name="T4" fmla="*/ 0 w 7"/>
                <a:gd name="T5" fmla="*/ 8 h 8"/>
              </a:gdLst>
              <a:ahLst/>
              <a:cxnLst>
                <a:cxn ang="0">
                  <a:pos x="T0" y="T1"/>
                </a:cxn>
                <a:cxn ang="0">
                  <a:pos x="T2" y="T3"/>
                </a:cxn>
                <a:cxn ang="0">
                  <a:pos x="T4" y="T5"/>
                </a:cxn>
              </a:cxnLst>
              <a:rect l="0" t="0" r="r" b="b"/>
              <a:pathLst>
                <a:path w="7" h="8">
                  <a:moveTo>
                    <a:pt x="7" y="0"/>
                  </a:moveTo>
                  <a:lnTo>
                    <a:pt x="3" y="3"/>
                  </a:lnTo>
                  <a:lnTo>
                    <a:pt x="0" y="8"/>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71" name="Line 179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72" name="Line 1794"/>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73" name="Line 1795"/>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74" name="Line 1796"/>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75" name="Line 1797"/>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76" name="Line 1798"/>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77" name="Line 1799"/>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78" name="Line 1800"/>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79" name="Line 1801"/>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80" name="Line 1802"/>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81" name="Line 1803"/>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82" name="Freeform 1804"/>
            <p:cNvSpPr>
              <a:spLocks/>
            </p:cNvSpPr>
            <p:nvPr/>
          </p:nvSpPr>
          <p:spPr bwMode="auto">
            <a:xfrm>
              <a:off x="1000125" y="1057275"/>
              <a:ext cx="0" cy="0"/>
            </a:xfrm>
            <a:custGeom>
              <a:avLst/>
              <a:gdLst>
                <a:gd name="T0" fmla="*/ 15 w 15"/>
                <a:gd name="T1" fmla="*/ 22 h 22"/>
                <a:gd name="T2" fmla="*/ 8 w 15"/>
                <a:gd name="T3" fmla="*/ 11 h 22"/>
                <a:gd name="T4" fmla="*/ 0 w 15"/>
                <a:gd name="T5" fmla="*/ 0 h 22"/>
              </a:gdLst>
              <a:ahLst/>
              <a:cxnLst>
                <a:cxn ang="0">
                  <a:pos x="T0" y="T1"/>
                </a:cxn>
                <a:cxn ang="0">
                  <a:pos x="T2" y="T3"/>
                </a:cxn>
                <a:cxn ang="0">
                  <a:pos x="T4" y="T5"/>
                </a:cxn>
              </a:cxnLst>
              <a:rect l="0" t="0" r="r" b="b"/>
              <a:pathLst>
                <a:path w="15" h="22">
                  <a:moveTo>
                    <a:pt x="15" y="22"/>
                  </a:moveTo>
                  <a:lnTo>
                    <a:pt x="8" y="1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83" name="Freeform 1805"/>
            <p:cNvSpPr>
              <a:spLocks/>
            </p:cNvSpPr>
            <p:nvPr/>
          </p:nvSpPr>
          <p:spPr bwMode="auto">
            <a:xfrm>
              <a:off x="1000125" y="1057275"/>
              <a:ext cx="0" cy="0"/>
            </a:xfrm>
            <a:custGeom>
              <a:avLst/>
              <a:gdLst>
                <a:gd name="T0" fmla="*/ 0 w 2"/>
                <a:gd name="T1" fmla="*/ 1 h 2"/>
                <a:gd name="T2" fmla="*/ 1 w 2"/>
                <a:gd name="T3" fmla="*/ 2 h 2"/>
                <a:gd name="T4" fmla="*/ 2 w 2"/>
                <a:gd name="T5" fmla="*/ 1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0" y="1"/>
                  </a:moveTo>
                  <a:lnTo>
                    <a:pt x="1" y="2"/>
                  </a:lnTo>
                  <a:lnTo>
                    <a:pt x="2" y="1"/>
                  </a:lnTo>
                  <a:lnTo>
                    <a:pt x="2" y="0"/>
                  </a:lnTo>
                  <a:lnTo>
                    <a:pt x="2"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84" name="Line 1806"/>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85" name="Line 1807"/>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86" name="Line 1808"/>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87" name="Freeform 1809"/>
            <p:cNvSpPr>
              <a:spLocks/>
            </p:cNvSpPr>
            <p:nvPr/>
          </p:nvSpPr>
          <p:spPr bwMode="auto">
            <a:xfrm>
              <a:off x="1000125" y="1057275"/>
              <a:ext cx="0" cy="0"/>
            </a:xfrm>
            <a:custGeom>
              <a:avLst/>
              <a:gdLst>
                <a:gd name="T0" fmla="*/ 0 w 3"/>
                <a:gd name="T1" fmla="*/ 1 h 1"/>
                <a:gd name="T2" fmla="*/ 2 w 3"/>
                <a:gd name="T3" fmla="*/ 1 h 1"/>
                <a:gd name="T4" fmla="*/ 2 w 3"/>
                <a:gd name="T5" fmla="*/ 0 h 1"/>
                <a:gd name="T6" fmla="*/ 3 w 3"/>
                <a:gd name="T7" fmla="*/ 0 h 1"/>
              </a:gdLst>
              <a:ahLst/>
              <a:cxnLst>
                <a:cxn ang="0">
                  <a:pos x="T0" y="T1"/>
                </a:cxn>
                <a:cxn ang="0">
                  <a:pos x="T2" y="T3"/>
                </a:cxn>
                <a:cxn ang="0">
                  <a:pos x="T4" y="T5"/>
                </a:cxn>
                <a:cxn ang="0">
                  <a:pos x="T6" y="T7"/>
                </a:cxn>
              </a:cxnLst>
              <a:rect l="0" t="0" r="r" b="b"/>
              <a:pathLst>
                <a:path w="3" h="1">
                  <a:moveTo>
                    <a:pt x="0" y="1"/>
                  </a:moveTo>
                  <a:lnTo>
                    <a:pt x="2" y="1"/>
                  </a:lnTo>
                  <a:lnTo>
                    <a:pt x="2" y="0"/>
                  </a:lnTo>
                  <a:lnTo>
                    <a:pt x="3"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88" name="Line 1810"/>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89" name="Line 181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90" name="Line 181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91" name="Line 181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92" name="Line 1814"/>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93" name="Line 181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94" name="Line 1816"/>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95" name="Freeform 1817"/>
            <p:cNvSpPr>
              <a:spLocks/>
            </p:cNvSpPr>
            <p:nvPr/>
          </p:nvSpPr>
          <p:spPr bwMode="auto">
            <a:xfrm>
              <a:off x="1000125" y="1057275"/>
              <a:ext cx="0" cy="0"/>
            </a:xfrm>
            <a:custGeom>
              <a:avLst/>
              <a:gdLst>
                <a:gd name="T0" fmla="*/ 2 w 2"/>
                <a:gd name="T1" fmla="*/ 0 h 1"/>
                <a:gd name="T2" fmla="*/ 1 w 2"/>
                <a:gd name="T3" fmla="*/ 0 h 1"/>
                <a:gd name="T4" fmla="*/ 0 w 2"/>
                <a:gd name="T5" fmla="*/ 1 h 1"/>
              </a:gdLst>
              <a:ahLst/>
              <a:cxnLst>
                <a:cxn ang="0">
                  <a:pos x="T0" y="T1"/>
                </a:cxn>
                <a:cxn ang="0">
                  <a:pos x="T2" y="T3"/>
                </a:cxn>
                <a:cxn ang="0">
                  <a:pos x="T4" y="T5"/>
                </a:cxn>
              </a:cxnLst>
              <a:rect l="0" t="0" r="r" b="b"/>
              <a:pathLst>
                <a:path w="2" h="1">
                  <a:moveTo>
                    <a:pt x="2" y="0"/>
                  </a:moveTo>
                  <a:lnTo>
                    <a:pt x="1" y="0"/>
                  </a:lnTo>
                  <a:lnTo>
                    <a:pt x="0"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96" name="Line 1818"/>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97" name="Freeform 1819"/>
            <p:cNvSpPr>
              <a:spLocks/>
            </p:cNvSpPr>
            <p:nvPr/>
          </p:nvSpPr>
          <p:spPr bwMode="auto">
            <a:xfrm>
              <a:off x="1000125" y="1057275"/>
              <a:ext cx="0" cy="0"/>
            </a:xfrm>
            <a:custGeom>
              <a:avLst/>
              <a:gdLst>
                <a:gd name="T0" fmla="*/ 2 w 2"/>
                <a:gd name="T1" fmla="*/ 3 h 3"/>
                <a:gd name="T2" fmla="*/ 1 w 2"/>
                <a:gd name="T3" fmla="*/ 1 h 3"/>
                <a:gd name="T4" fmla="*/ 0 w 2"/>
                <a:gd name="T5" fmla="*/ 0 h 3"/>
              </a:gdLst>
              <a:ahLst/>
              <a:cxnLst>
                <a:cxn ang="0">
                  <a:pos x="T0" y="T1"/>
                </a:cxn>
                <a:cxn ang="0">
                  <a:pos x="T2" y="T3"/>
                </a:cxn>
                <a:cxn ang="0">
                  <a:pos x="T4" y="T5"/>
                </a:cxn>
              </a:cxnLst>
              <a:rect l="0" t="0" r="r" b="b"/>
              <a:pathLst>
                <a:path w="2" h="3">
                  <a:moveTo>
                    <a:pt x="2" y="3"/>
                  </a:moveTo>
                  <a:lnTo>
                    <a:pt x="1"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98" name="Freeform 1820"/>
            <p:cNvSpPr>
              <a:spLocks/>
            </p:cNvSpPr>
            <p:nvPr/>
          </p:nvSpPr>
          <p:spPr bwMode="auto">
            <a:xfrm>
              <a:off x="1000125" y="1057275"/>
              <a:ext cx="0" cy="0"/>
            </a:xfrm>
            <a:custGeom>
              <a:avLst/>
              <a:gdLst>
                <a:gd name="T0" fmla="*/ 0 w 2"/>
                <a:gd name="T1" fmla="*/ 2 h 2"/>
                <a:gd name="T2" fmla="*/ 1 w 2"/>
                <a:gd name="T3" fmla="*/ 1 h 2"/>
                <a:gd name="T4" fmla="*/ 2 w 2"/>
                <a:gd name="T5" fmla="*/ 0 h 2"/>
              </a:gdLst>
              <a:ahLst/>
              <a:cxnLst>
                <a:cxn ang="0">
                  <a:pos x="T0" y="T1"/>
                </a:cxn>
                <a:cxn ang="0">
                  <a:pos x="T2" y="T3"/>
                </a:cxn>
                <a:cxn ang="0">
                  <a:pos x="T4" y="T5"/>
                </a:cxn>
              </a:cxnLst>
              <a:rect l="0" t="0" r="r" b="b"/>
              <a:pathLst>
                <a:path w="2" h="2">
                  <a:moveTo>
                    <a:pt x="0" y="2"/>
                  </a:moveTo>
                  <a:lnTo>
                    <a:pt x="1" y="1"/>
                  </a:lnTo>
                  <a:lnTo>
                    <a:pt x="2"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99" name="Line 182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00" name="Line 182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01" name="Freeform 1823"/>
            <p:cNvSpPr>
              <a:spLocks/>
            </p:cNvSpPr>
            <p:nvPr/>
          </p:nvSpPr>
          <p:spPr bwMode="auto">
            <a:xfrm>
              <a:off x="1000125" y="1057275"/>
              <a:ext cx="0" cy="0"/>
            </a:xfrm>
            <a:custGeom>
              <a:avLst/>
              <a:gdLst>
                <a:gd name="T0" fmla="*/ 0 w 1"/>
                <a:gd name="T1" fmla="*/ 0 h 2"/>
                <a:gd name="T2" fmla="*/ 0 w 1"/>
                <a:gd name="T3" fmla="*/ 1 h 2"/>
                <a:gd name="T4" fmla="*/ 1 w 1"/>
                <a:gd name="T5" fmla="*/ 2 h 2"/>
              </a:gdLst>
              <a:ahLst/>
              <a:cxnLst>
                <a:cxn ang="0">
                  <a:pos x="T0" y="T1"/>
                </a:cxn>
                <a:cxn ang="0">
                  <a:pos x="T2" y="T3"/>
                </a:cxn>
                <a:cxn ang="0">
                  <a:pos x="T4" y="T5"/>
                </a:cxn>
              </a:cxnLst>
              <a:rect l="0" t="0" r="r" b="b"/>
              <a:pathLst>
                <a:path w="1" h="2">
                  <a:moveTo>
                    <a:pt x="0" y="0"/>
                  </a:moveTo>
                  <a:lnTo>
                    <a:pt x="0" y="1"/>
                  </a:lnTo>
                  <a:lnTo>
                    <a:pt x="1"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02" name="Line 1824"/>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03" name="Line 182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04" name="Line 1826"/>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05" name="Freeform 1827"/>
            <p:cNvSpPr>
              <a:spLocks/>
            </p:cNvSpPr>
            <p:nvPr/>
          </p:nvSpPr>
          <p:spPr bwMode="auto">
            <a:xfrm>
              <a:off x="1000125" y="1057275"/>
              <a:ext cx="0" cy="0"/>
            </a:xfrm>
            <a:custGeom>
              <a:avLst/>
              <a:gdLst>
                <a:gd name="T0" fmla="*/ 0 w 2"/>
                <a:gd name="T1" fmla="*/ 1 w 2"/>
                <a:gd name="T2" fmla="*/ 2 w 2"/>
              </a:gdLst>
              <a:ahLst/>
              <a:cxnLst>
                <a:cxn ang="0">
                  <a:pos x="T0" y="0"/>
                </a:cxn>
                <a:cxn ang="0">
                  <a:pos x="T1" y="0"/>
                </a:cxn>
                <a:cxn ang="0">
                  <a:pos x="T2" y="0"/>
                </a:cxn>
              </a:cxnLst>
              <a:rect l="0" t="0" r="r" b="b"/>
              <a:pathLst>
                <a:path w="2">
                  <a:moveTo>
                    <a:pt x="0" y="0"/>
                  </a:moveTo>
                  <a:lnTo>
                    <a:pt x="1" y="0"/>
                  </a:lnTo>
                  <a:lnTo>
                    <a:pt x="2"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06" name="Freeform 1828"/>
            <p:cNvSpPr>
              <a:spLocks/>
            </p:cNvSpPr>
            <p:nvPr/>
          </p:nvSpPr>
          <p:spPr bwMode="auto">
            <a:xfrm>
              <a:off x="1000125" y="1057275"/>
              <a:ext cx="0" cy="0"/>
            </a:xfrm>
            <a:custGeom>
              <a:avLst/>
              <a:gdLst>
                <a:gd name="T0" fmla="*/ 1 w 1"/>
                <a:gd name="T1" fmla="*/ 3 h 3"/>
                <a:gd name="T2" fmla="*/ 1 w 1"/>
                <a:gd name="T3" fmla="*/ 2 h 3"/>
                <a:gd name="T4" fmla="*/ 0 w 1"/>
                <a:gd name="T5" fmla="*/ 0 h 3"/>
              </a:gdLst>
              <a:ahLst/>
              <a:cxnLst>
                <a:cxn ang="0">
                  <a:pos x="T0" y="T1"/>
                </a:cxn>
                <a:cxn ang="0">
                  <a:pos x="T2" y="T3"/>
                </a:cxn>
                <a:cxn ang="0">
                  <a:pos x="T4" y="T5"/>
                </a:cxn>
              </a:cxnLst>
              <a:rect l="0" t="0" r="r" b="b"/>
              <a:pathLst>
                <a:path w="1" h="3">
                  <a:moveTo>
                    <a:pt x="1" y="3"/>
                  </a:moveTo>
                  <a:lnTo>
                    <a:pt x="1" y="2"/>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07" name="Freeform 1829"/>
            <p:cNvSpPr>
              <a:spLocks/>
            </p:cNvSpPr>
            <p:nvPr/>
          </p:nvSpPr>
          <p:spPr bwMode="auto">
            <a:xfrm>
              <a:off x="1000125" y="1057275"/>
              <a:ext cx="0" cy="0"/>
            </a:xfrm>
            <a:custGeom>
              <a:avLst/>
              <a:gdLst>
                <a:gd name="T0" fmla="*/ 1 w 1"/>
                <a:gd name="T1" fmla="*/ 1 h 1"/>
                <a:gd name="T2" fmla="*/ 1 w 1"/>
                <a:gd name="T3" fmla="*/ 0 h 1"/>
                <a:gd name="T4" fmla="*/ 0 w 1"/>
                <a:gd name="T5" fmla="*/ 0 h 1"/>
              </a:gdLst>
              <a:ahLst/>
              <a:cxnLst>
                <a:cxn ang="0">
                  <a:pos x="T0" y="T1"/>
                </a:cxn>
                <a:cxn ang="0">
                  <a:pos x="T2" y="T3"/>
                </a:cxn>
                <a:cxn ang="0">
                  <a:pos x="T4" y="T5"/>
                </a:cxn>
              </a:cxnLst>
              <a:rect l="0" t="0" r="r" b="b"/>
              <a:pathLst>
                <a:path w="1" h="1">
                  <a:moveTo>
                    <a:pt x="1" y="1"/>
                  </a:moveTo>
                  <a:lnTo>
                    <a:pt x="1"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08" name="Line 1830"/>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09" name="Freeform 1831"/>
            <p:cNvSpPr>
              <a:spLocks/>
            </p:cNvSpPr>
            <p:nvPr/>
          </p:nvSpPr>
          <p:spPr bwMode="auto">
            <a:xfrm>
              <a:off x="1000125" y="1057275"/>
              <a:ext cx="0" cy="0"/>
            </a:xfrm>
            <a:custGeom>
              <a:avLst/>
              <a:gdLst>
                <a:gd name="T0" fmla="*/ 0 h 1"/>
                <a:gd name="T1" fmla="*/ 1 h 1"/>
                <a:gd name="T2" fmla="*/ 1 h 1"/>
              </a:gdLst>
              <a:ahLst/>
              <a:cxnLst>
                <a:cxn ang="0">
                  <a:pos x="0" y="T0"/>
                </a:cxn>
                <a:cxn ang="0">
                  <a:pos x="0" y="T1"/>
                </a:cxn>
                <a:cxn ang="0">
                  <a:pos x="0" y="T2"/>
                </a:cxn>
              </a:cxnLst>
              <a:rect l="0" t="0" r="r" b="b"/>
              <a:pathLst>
                <a:path h="1">
                  <a:moveTo>
                    <a:pt x="0" y="0"/>
                  </a:moveTo>
                  <a:lnTo>
                    <a:pt x="0" y="1"/>
                  </a:lnTo>
                  <a:lnTo>
                    <a:pt x="0"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10" name="Line 183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11" name="Freeform 1833"/>
            <p:cNvSpPr>
              <a:spLocks/>
            </p:cNvSpPr>
            <p:nvPr/>
          </p:nvSpPr>
          <p:spPr bwMode="auto">
            <a:xfrm>
              <a:off x="1000125" y="1057275"/>
              <a:ext cx="0" cy="0"/>
            </a:xfrm>
            <a:custGeom>
              <a:avLst/>
              <a:gdLst>
                <a:gd name="T0" fmla="*/ 1 h 1"/>
                <a:gd name="T1" fmla="*/ 1 h 1"/>
                <a:gd name="T2" fmla="*/ 0 h 1"/>
                <a:gd name="T3" fmla="*/ 0 h 1"/>
              </a:gdLst>
              <a:ahLst/>
              <a:cxnLst>
                <a:cxn ang="0">
                  <a:pos x="0" y="T0"/>
                </a:cxn>
                <a:cxn ang="0">
                  <a:pos x="0" y="T1"/>
                </a:cxn>
                <a:cxn ang="0">
                  <a:pos x="0" y="T2"/>
                </a:cxn>
                <a:cxn ang="0">
                  <a:pos x="0" y="T3"/>
                </a:cxn>
              </a:cxnLst>
              <a:rect l="0" t="0" r="r" b="b"/>
              <a:pathLst>
                <a:path h="1">
                  <a:moveTo>
                    <a:pt x="0" y="1"/>
                  </a:moveTo>
                  <a:lnTo>
                    <a:pt x="0" y="1"/>
                  </a:lnTo>
                  <a:lnTo>
                    <a:pt x="0"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12" name="Freeform 1834"/>
            <p:cNvSpPr>
              <a:spLocks/>
            </p:cNvSpPr>
            <p:nvPr/>
          </p:nvSpPr>
          <p:spPr bwMode="auto">
            <a:xfrm>
              <a:off x="1000125" y="1057275"/>
              <a:ext cx="0" cy="0"/>
            </a:xfrm>
            <a:custGeom>
              <a:avLst/>
              <a:gdLst>
                <a:gd name="T0" fmla="*/ 0 w 1"/>
                <a:gd name="T1" fmla="*/ 0 h 1"/>
                <a:gd name="T2" fmla="*/ 0 w 1"/>
                <a:gd name="T3" fmla="*/ 0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0" y="0"/>
                  </a:moveTo>
                  <a:lnTo>
                    <a:pt x="0" y="0"/>
                  </a:lnTo>
                  <a:lnTo>
                    <a:pt x="1" y="1"/>
                  </a:lnTo>
                  <a:lnTo>
                    <a:pt x="1"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13" name="Line 1835"/>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14" name="Line 1836"/>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15" name="Freeform 1837"/>
            <p:cNvSpPr>
              <a:spLocks/>
            </p:cNvSpPr>
            <p:nvPr/>
          </p:nvSpPr>
          <p:spPr bwMode="auto">
            <a:xfrm>
              <a:off x="1000125" y="1057275"/>
              <a:ext cx="0" cy="0"/>
            </a:xfrm>
            <a:custGeom>
              <a:avLst/>
              <a:gdLst>
                <a:gd name="T0" fmla="*/ 66 w 66"/>
                <a:gd name="T1" fmla="*/ 0 h 5"/>
                <a:gd name="T2" fmla="*/ 33 w 66"/>
                <a:gd name="T3" fmla="*/ 2 h 5"/>
                <a:gd name="T4" fmla="*/ 0 w 66"/>
                <a:gd name="T5" fmla="*/ 5 h 5"/>
              </a:gdLst>
              <a:ahLst/>
              <a:cxnLst>
                <a:cxn ang="0">
                  <a:pos x="T0" y="T1"/>
                </a:cxn>
                <a:cxn ang="0">
                  <a:pos x="T2" y="T3"/>
                </a:cxn>
                <a:cxn ang="0">
                  <a:pos x="T4" y="T5"/>
                </a:cxn>
              </a:cxnLst>
              <a:rect l="0" t="0" r="r" b="b"/>
              <a:pathLst>
                <a:path w="66" h="5">
                  <a:moveTo>
                    <a:pt x="66" y="0"/>
                  </a:moveTo>
                  <a:lnTo>
                    <a:pt x="33" y="2"/>
                  </a:lnTo>
                  <a:lnTo>
                    <a:pt x="0" y="5"/>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16" name="Line 1838"/>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17" name="Line 1839"/>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18" name="Line 1840"/>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19" name="Freeform 1841"/>
            <p:cNvSpPr>
              <a:spLocks/>
            </p:cNvSpPr>
            <p:nvPr/>
          </p:nvSpPr>
          <p:spPr bwMode="auto">
            <a:xfrm>
              <a:off x="1000125" y="1057275"/>
              <a:ext cx="0" cy="0"/>
            </a:xfrm>
            <a:custGeom>
              <a:avLst/>
              <a:gdLst>
                <a:gd name="T0" fmla="*/ 1 w 1"/>
                <a:gd name="T1" fmla="*/ 0 h 3"/>
                <a:gd name="T2" fmla="*/ 0 w 1"/>
                <a:gd name="T3" fmla="*/ 1 h 3"/>
                <a:gd name="T4" fmla="*/ 0 w 1"/>
                <a:gd name="T5" fmla="*/ 3 h 3"/>
              </a:gdLst>
              <a:ahLst/>
              <a:cxnLst>
                <a:cxn ang="0">
                  <a:pos x="T0" y="T1"/>
                </a:cxn>
                <a:cxn ang="0">
                  <a:pos x="T2" y="T3"/>
                </a:cxn>
                <a:cxn ang="0">
                  <a:pos x="T4" y="T5"/>
                </a:cxn>
              </a:cxnLst>
              <a:rect l="0" t="0" r="r" b="b"/>
              <a:pathLst>
                <a:path w="1" h="3">
                  <a:moveTo>
                    <a:pt x="1" y="0"/>
                  </a:moveTo>
                  <a:lnTo>
                    <a:pt x="0"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20" name="Freeform 1842"/>
            <p:cNvSpPr>
              <a:spLocks/>
            </p:cNvSpPr>
            <p:nvPr/>
          </p:nvSpPr>
          <p:spPr bwMode="auto">
            <a:xfrm>
              <a:off x="1000125" y="1057275"/>
              <a:ext cx="0" cy="0"/>
            </a:xfrm>
            <a:custGeom>
              <a:avLst/>
              <a:gdLst>
                <a:gd name="T0" fmla="*/ 8 w 8"/>
                <a:gd name="T1" fmla="*/ 9 h 9"/>
                <a:gd name="T2" fmla="*/ 4 w 8"/>
                <a:gd name="T3" fmla="*/ 4 h 9"/>
                <a:gd name="T4" fmla="*/ 0 w 8"/>
                <a:gd name="T5" fmla="*/ 0 h 9"/>
              </a:gdLst>
              <a:ahLst/>
              <a:cxnLst>
                <a:cxn ang="0">
                  <a:pos x="T0" y="T1"/>
                </a:cxn>
                <a:cxn ang="0">
                  <a:pos x="T2" y="T3"/>
                </a:cxn>
                <a:cxn ang="0">
                  <a:pos x="T4" y="T5"/>
                </a:cxn>
              </a:cxnLst>
              <a:rect l="0" t="0" r="r" b="b"/>
              <a:pathLst>
                <a:path w="8" h="9">
                  <a:moveTo>
                    <a:pt x="8" y="9"/>
                  </a:moveTo>
                  <a:lnTo>
                    <a:pt x="4" y="4"/>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21" name="Freeform 1843"/>
            <p:cNvSpPr>
              <a:spLocks/>
            </p:cNvSpPr>
            <p:nvPr/>
          </p:nvSpPr>
          <p:spPr bwMode="auto">
            <a:xfrm>
              <a:off x="1000125" y="1057275"/>
              <a:ext cx="0" cy="0"/>
            </a:xfrm>
            <a:custGeom>
              <a:avLst/>
              <a:gdLst>
                <a:gd name="T0" fmla="*/ 33 w 33"/>
                <a:gd name="T1" fmla="*/ 5 h 5"/>
                <a:gd name="T2" fmla="*/ 27 w 33"/>
                <a:gd name="T3" fmla="*/ 2 h 5"/>
                <a:gd name="T4" fmla="*/ 20 w 33"/>
                <a:gd name="T5" fmla="*/ 0 h 5"/>
                <a:gd name="T6" fmla="*/ 13 w 33"/>
                <a:gd name="T7" fmla="*/ 0 h 5"/>
                <a:gd name="T8" fmla="*/ 7 w 33"/>
                <a:gd name="T9" fmla="*/ 1 h 5"/>
                <a:gd name="T10" fmla="*/ 0 w 33"/>
                <a:gd name="T11" fmla="*/ 3 h 5"/>
              </a:gdLst>
              <a:ahLst/>
              <a:cxnLst>
                <a:cxn ang="0">
                  <a:pos x="T0" y="T1"/>
                </a:cxn>
                <a:cxn ang="0">
                  <a:pos x="T2" y="T3"/>
                </a:cxn>
                <a:cxn ang="0">
                  <a:pos x="T4" y="T5"/>
                </a:cxn>
                <a:cxn ang="0">
                  <a:pos x="T6" y="T7"/>
                </a:cxn>
                <a:cxn ang="0">
                  <a:pos x="T8" y="T9"/>
                </a:cxn>
                <a:cxn ang="0">
                  <a:pos x="T10" y="T11"/>
                </a:cxn>
              </a:cxnLst>
              <a:rect l="0" t="0" r="r" b="b"/>
              <a:pathLst>
                <a:path w="33" h="5">
                  <a:moveTo>
                    <a:pt x="33" y="5"/>
                  </a:moveTo>
                  <a:lnTo>
                    <a:pt x="27" y="2"/>
                  </a:lnTo>
                  <a:lnTo>
                    <a:pt x="20" y="0"/>
                  </a:lnTo>
                  <a:lnTo>
                    <a:pt x="13" y="0"/>
                  </a:lnTo>
                  <a:lnTo>
                    <a:pt x="7"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22" name="Freeform 1844"/>
            <p:cNvSpPr>
              <a:spLocks/>
            </p:cNvSpPr>
            <p:nvPr/>
          </p:nvSpPr>
          <p:spPr bwMode="auto">
            <a:xfrm>
              <a:off x="1000125" y="1057275"/>
              <a:ext cx="0" cy="0"/>
            </a:xfrm>
            <a:custGeom>
              <a:avLst/>
              <a:gdLst>
                <a:gd name="T0" fmla="*/ 1 w 2"/>
                <a:gd name="T1" fmla="*/ 0 h 15"/>
                <a:gd name="T2" fmla="*/ 0 w 2"/>
                <a:gd name="T3" fmla="*/ 8 h 15"/>
                <a:gd name="T4" fmla="*/ 2 w 2"/>
                <a:gd name="T5" fmla="*/ 15 h 15"/>
              </a:gdLst>
              <a:ahLst/>
              <a:cxnLst>
                <a:cxn ang="0">
                  <a:pos x="T0" y="T1"/>
                </a:cxn>
                <a:cxn ang="0">
                  <a:pos x="T2" y="T3"/>
                </a:cxn>
                <a:cxn ang="0">
                  <a:pos x="T4" y="T5"/>
                </a:cxn>
              </a:cxnLst>
              <a:rect l="0" t="0" r="r" b="b"/>
              <a:pathLst>
                <a:path w="2" h="15">
                  <a:moveTo>
                    <a:pt x="1" y="0"/>
                  </a:moveTo>
                  <a:lnTo>
                    <a:pt x="0" y="8"/>
                  </a:lnTo>
                  <a:lnTo>
                    <a:pt x="2" y="15"/>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23" name="Line 184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24" name="Line 1846"/>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25" name="Line 1847"/>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26" name="Line 1848"/>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27" name="Freeform 1849"/>
            <p:cNvSpPr>
              <a:spLocks/>
            </p:cNvSpPr>
            <p:nvPr/>
          </p:nvSpPr>
          <p:spPr bwMode="auto">
            <a:xfrm>
              <a:off x="1000125" y="1057275"/>
              <a:ext cx="0" cy="0"/>
            </a:xfrm>
            <a:custGeom>
              <a:avLst/>
              <a:gdLst>
                <a:gd name="T0" fmla="*/ 2 w 2"/>
                <a:gd name="T1" fmla="*/ 0 h 1"/>
                <a:gd name="T2" fmla="*/ 1 w 2"/>
                <a:gd name="T3" fmla="*/ 0 h 1"/>
                <a:gd name="T4" fmla="*/ 0 w 2"/>
                <a:gd name="T5" fmla="*/ 0 h 1"/>
                <a:gd name="T6" fmla="*/ 0 w 2"/>
                <a:gd name="T7" fmla="*/ 1 h 1"/>
                <a:gd name="T8" fmla="*/ 1 w 2"/>
                <a:gd name="T9" fmla="*/ 1 h 1"/>
              </a:gdLst>
              <a:ahLst/>
              <a:cxnLst>
                <a:cxn ang="0">
                  <a:pos x="T0" y="T1"/>
                </a:cxn>
                <a:cxn ang="0">
                  <a:pos x="T2" y="T3"/>
                </a:cxn>
                <a:cxn ang="0">
                  <a:pos x="T4" y="T5"/>
                </a:cxn>
                <a:cxn ang="0">
                  <a:pos x="T6" y="T7"/>
                </a:cxn>
                <a:cxn ang="0">
                  <a:pos x="T8" y="T9"/>
                </a:cxn>
              </a:cxnLst>
              <a:rect l="0" t="0" r="r" b="b"/>
              <a:pathLst>
                <a:path w="2" h="1">
                  <a:moveTo>
                    <a:pt x="2" y="0"/>
                  </a:moveTo>
                  <a:lnTo>
                    <a:pt x="1" y="0"/>
                  </a:lnTo>
                  <a:lnTo>
                    <a:pt x="0" y="0"/>
                  </a:lnTo>
                  <a:lnTo>
                    <a:pt x="0" y="1"/>
                  </a:lnTo>
                  <a:lnTo>
                    <a:pt x="1"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28" name="Line 1850"/>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29" name="Line 1851"/>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30" name="Line 1852"/>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31" name="Freeform 1853"/>
            <p:cNvSpPr>
              <a:spLocks/>
            </p:cNvSpPr>
            <p:nvPr/>
          </p:nvSpPr>
          <p:spPr bwMode="auto">
            <a:xfrm>
              <a:off x="1000125" y="1057275"/>
              <a:ext cx="0" cy="0"/>
            </a:xfrm>
            <a:custGeom>
              <a:avLst/>
              <a:gdLst>
                <a:gd name="T0" fmla="*/ 0 w 4"/>
                <a:gd name="T1" fmla="*/ 2 h 2"/>
                <a:gd name="T2" fmla="*/ 2 w 4"/>
                <a:gd name="T3" fmla="*/ 2 h 2"/>
                <a:gd name="T4" fmla="*/ 4 w 4"/>
                <a:gd name="T5" fmla="*/ 0 h 2"/>
              </a:gdLst>
              <a:ahLst/>
              <a:cxnLst>
                <a:cxn ang="0">
                  <a:pos x="T0" y="T1"/>
                </a:cxn>
                <a:cxn ang="0">
                  <a:pos x="T2" y="T3"/>
                </a:cxn>
                <a:cxn ang="0">
                  <a:pos x="T4" y="T5"/>
                </a:cxn>
              </a:cxnLst>
              <a:rect l="0" t="0" r="r" b="b"/>
              <a:pathLst>
                <a:path w="4" h="2">
                  <a:moveTo>
                    <a:pt x="0" y="2"/>
                  </a:moveTo>
                  <a:lnTo>
                    <a:pt x="2" y="2"/>
                  </a:lnTo>
                  <a:lnTo>
                    <a:pt x="4"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32" name="Freeform 1854"/>
            <p:cNvSpPr>
              <a:spLocks/>
            </p:cNvSpPr>
            <p:nvPr/>
          </p:nvSpPr>
          <p:spPr bwMode="auto">
            <a:xfrm>
              <a:off x="1000125" y="1057275"/>
              <a:ext cx="0" cy="0"/>
            </a:xfrm>
            <a:custGeom>
              <a:avLst/>
              <a:gdLst>
                <a:gd name="T0" fmla="*/ 3 w 3"/>
                <a:gd name="T1" fmla="*/ 0 h 3"/>
                <a:gd name="T2" fmla="*/ 1 w 3"/>
                <a:gd name="T3" fmla="*/ 1 h 3"/>
                <a:gd name="T4" fmla="*/ 0 w 3"/>
                <a:gd name="T5" fmla="*/ 3 h 3"/>
              </a:gdLst>
              <a:ahLst/>
              <a:cxnLst>
                <a:cxn ang="0">
                  <a:pos x="T0" y="T1"/>
                </a:cxn>
                <a:cxn ang="0">
                  <a:pos x="T2" y="T3"/>
                </a:cxn>
                <a:cxn ang="0">
                  <a:pos x="T4" y="T5"/>
                </a:cxn>
              </a:cxnLst>
              <a:rect l="0" t="0" r="r" b="b"/>
              <a:pathLst>
                <a:path w="3" h="3">
                  <a:moveTo>
                    <a:pt x="3" y="0"/>
                  </a:moveTo>
                  <a:lnTo>
                    <a:pt x="1"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33" name="Freeform 1855"/>
            <p:cNvSpPr>
              <a:spLocks/>
            </p:cNvSpPr>
            <p:nvPr/>
          </p:nvSpPr>
          <p:spPr bwMode="auto">
            <a:xfrm>
              <a:off x="1000125" y="1057275"/>
              <a:ext cx="0" cy="0"/>
            </a:xfrm>
            <a:custGeom>
              <a:avLst/>
              <a:gdLst>
                <a:gd name="T0" fmla="*/ 0 w 5"/>
                <a:gd name="T1" fmla="*/ 1 h 1"/>
                <a:gd name="T2" fmla="*/ 3 w 5"/>
                <a:gd name="T3" fmla="*/ 1 h 1"/>
                <a:gd name="T4" fmla="*/ 5 w 5"/>
                <a:gd name="T5" fmla="*/ 0 h 1"/>
              </a:gdLst>
              <a:ahLst/>
              <a:cxnLst>
                <a:cxn ang="0">
                  <a:pos x="T0" y="T1"/>
                </a:cxn>
                <a:cxn ang="0">
                  <a:pos x="T2" y="T3"/>
                </a:cxn>
                <a:cxn ang="0">
                  <a:pos x="T4" y="T5"/>
                </a:cxn>
              </a:cxnLst>
              <a:rect l="0" t="0" r="r" b="b"/>
              <a:pathLst>
                <a:path w="5" h="1">
                  <a:moveTo>
                    <a:pt x="0" y="1"/>
                  </a:moveTo>
                  <a:lnTo>
                    <a:pt x="3" y="1"/>
                  </a:lnTo>
                  <a:lnTo>
                    <a:pt x="5"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34" name="Line 1856"/>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35" name="Line 1857"/>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36" name="Freeform 1858"/>
            <p:cNvSpPr>
              <a:spLocks/>
            </p:cNvSpPr>
            <p:nvPr/>
          </p:nvSpPr>
          <p:spPr bwMode="auto">
            <a:xfrm>
              <a:off x="1000125" y="1057275"/>
              <a:ext cx="0" cy="0"/>
            </a:xfrm>
            <a:custGeom>
              <a:avLst/>
              <a:gdLst>
                <a:gd name="T0" fmla="*/ 0 w 56"/>
                <a:gd name="T1" fmla="*/ 2 h 2"/>
                <a:gd name="T2" fmla="*/ 28 w 56"/>
                <a:gd name="T3" fmla="*/ 2 h 2"/>
                <a:gd name="T4" fmla="*/ 56 w 56"/>
                <a:gd name="T5" fmla="*/ 0 h 2"/>
              </a:gdLst>
              <a:ahLst/>
              <a:cxnLst>
                <a:cxn ang="0">
                  <a:pos x="T0" y="T1"/>
                </a:cxn>
                <a:cxn ang="0">
                  <a:pos x="T2" y="T3"/>
                </a:cxn>
                <a:cxn ang="0">
                  <a:pos x="T4" y="T5"/>
                </a:cxn>
              </a:cxnLst>
              <a:rect l="0" t="0" r="r" b="b"/>
              <a:pathLst>
                <a:path w="56" h="2">
                  <a:moveTo>
                    <a:pt x="0" y="2"/>
                  </a:moveTo>
                  <a:lnTo>
                    <a:pt x="28" y="2"/>
                  </a:lnTo>
                  <a:lnTo>
                    <a:pt x="56"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37" name="Freeform 1859"/>
            <p:cNvSpPr>
              <a:spLocks/>
            </p:cNvSpPr>
            <p:nvPr/>
          </p:nvSpPr>
          <p:spPr bwMode="auto">
            <a:xfrm>
              <a:off x="1000125" y="1057275"/>
              <a:ext cx="0" cy="0"/>
            </a:xfrm>
            <a:custGeom>
              <a:avLst/>
              <a:gdLst>
                <a:gd name="T0" fmla="*/ 6 w 6"/>
                <a:gd name="T1" fmla="*/ 0 h 11"/>
                <a:gd name="T2" fmla="*/ 3 w 6"/>
                <a:gd name="T3" fmla="*/ 2 h 11"/>
                <a:gd name="T4" fmla="*/ 1 w 6"/>
                <a:gd name="T5" fmla="*/ 5 h 11"/>
                <a:gd name="T6" fmla="*/ 0 w 6"/>
                <a:gd name="T7" fmla="*/ 8 h 11"/>
                <a:gd name="T8" fmla="*/ 0 w 6"/>
                <a:gd name="T9" fmla="*/ 11 h 11"/>
              </a:gdLst>
              <a:ahLst/>
              <a:cxnLst>
                <a:cxn ang="0">
                  <a:pos x="T0" y="T1"/>
                </a:cxn>
                <a:cxn ang="0">
                  <a:pos x="T2" y="T3"/>
                </a:cxn>
                <a:cxn ang="0">
                  <a:pos x="T4" y="T5"/>
                </a:cxn>
                <a:cxn ang="0">
                  <a:pos x="T6" y="T7"/>
                </a:cxn>
                <a:cxn ang="0">
                  <a:pos x="T8" y="T9"/>
                </a:cxn>
              </a:cxnLst>
              <a:rect l="0" t="0" r="r" b="b"/>
              <a:pathLst>
                <a:path w="6" h="11">
                  <a:moveTo>
                    <a:pt x="6" y="0"/>
                  </a:moveTo>
                  <a:lnTo>
                    <a:pt x="3" y="2"/>
                  </a:lnTo>
                  <a:lnTo>
                    <a:pt x="1" y="5"/>
                  </a:lnTo>
                  <a:lnTo>
                    <a:pt x="0" y="8"/>
                  </a:lnTo>
                  <a:lnTo>
                    <a:pt x="0" y="1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38" name="Freeform 1860"/>
            <p:cNvSpPr>
              <a:spLocks/>
            </p:cNvSpPr>
            <p:nvPr/>
          </p:nvSpPr>
          <p:spPr bwMode="auto">
            <a:xfrm>
              <a:off x="1000125" y="1057275"/>
              <a:ext cx="0" cy="0"/>
            </a:xfrm>
            <a:custGeom>
              <a:avLst/>
              <a:gdLst>
                <a:gd name="T0" fmla="*/ 0 w 2"/>
                <a:gd name="T1" fmla="*/ 2 h 2"/>
                <a:gd name="T2" fmla="*/ 1 w 2"/>
                <a:gd name="T3" fmla="*/ 1 h 2"/>
                <a:gd name="T4" fmla="*/ 2 w 2"/>
                <a:gd name="T5" fmla="*/ 0 h 2"/>
              </a:gdLst>
              <a:ahLst/>
              <a:cxnLst>
                <a:cxn ang="0">
                  <a:pos x="T0" y="T1"/>
                </a:cxn>
                <a:cxn ang="0">
                  <a:pos x="T2" y="T3"/>
                </a:cxn>
                <a:cxn ang="0">
                  <a:pos x="T4" y="T5"/>
                </a:cxn>
              </a:cxnLst>
              <a:rect l="0" t="0" r="r" b="b"/>
              <a:pathLst>
                <a:path w="2" h="2">
                  <a:moveTo>
                    <a:pt x="0" y="2"/>
                  </a:moveTo>
                  <a:lnTo>
                    <a:pt x="1" y="1"/>
                  </a:lnTo>
                  <a:lnTo>
                    <a:pt x="2"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39" name="Line 1861"/>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40" name="Line 1862"/>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41" name="Line 1863"/>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42" name="Freeform 1864"/>
            <p:cNvSpPr>
              <a:spLocks/>
            </p:cNvSpPr>
            <p:nvPr/>
          </p:nvSpPr>
          <p:spPr bwMode="auto">
            <a:xfrm>
              <a:off x="1000125" y="1057275"/>
              <a:ext cx="0" cy="0"/>
            </a:xfrm>
            <a:custGeom>
              <a:avLst/>
              <a:gdLst>
                <a:gd name="T0" fmla="*/ 30 w 30"/>
                <a:gd name="T1" fmla="*/ 0 h 33"/>
                <a:gd name="T2" fmla="*/ 14 w 30"/>
                <a:gd name="T3" fmla="*/ 16 h 33"/>
                <a:gd name="T4" fmla="*/ 0 w 30"/>
                <a:gd name="T5" fmla="*/ 33 h 33"/>
              </a:gdLst>
              <a:ahLst/>
              <a:cxnLst>
                <a:cxn ang="0">
                  <a:pos x="T0" y="T1"/>
                </a:cxn>
                <a:cxn ang="0">
                  <a:pos x="T2" y="T3"/>
                </a:cxn>
                <a:cxn ang="0">
                  <a:pos x="T4" y="T5"/>
                </a:cxn>
              </a:cxnLst>
              <a:rect l="0" t="0" r="r" b="b"/>
              <a:pathLst>
                <a:path w="30" h="33">
                  <a:moveTo>
                    <a:pt x="30" y="0"/>
                  </a:moveTo>
                  <a:lnTo>
                    <a:pt x="14" y="16"/>
                  </a:lnTo>
                  <a:lnTo>
                    <a:pt x="0" y="3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43" name="Freeform 1865"/>
            <p:cNvSpPr>
              <a:spLocks/>
            </p:cNvSpPr>
            <p:nvPr/>
          </p:nvSpPr>
          <p:spPr bwMode="auto">
            <a:xfrm>
              <a:off x="1000125" y="1057275"/>
              <a:ext cx="0" cy="0"/>
            </a:xfrm>
            <a:custGeom>
              <a:avLst/>
              <a:gdLst>
                <a:gd name="T0" fmla="*/ 25 w 25"/>
                <a:gd name="T1" fmla="*/ 0 h 29"/>
                <a:gd name="T2" fmla="*/ 12 w 25"/>
                <a:gd name="T3" fmla="*/ 14 h 29"/>
                <a:gd name="T4" fmla="*/ 0 w 25"/>
                <a:gd name="T5" fmla="*/ 29 h 29"/>
              </a:gdLst>
              <a:ahLst/>
              <a:cxnLst>
                <a:cxn ang="0">
                  <a:pos x="T0" y="T1"/>
                </a:cxn>
                <a:cxn ang="0">
                  <a:pos x="T2" y="T3"/>
                </a:cxn>
                <a:cxn ang="0">
                  <a:pos x="T4" y="T5"/>
                </a:cxn>
              </a:cxnLst>
              <a:rect l="0" t="0" r="r" b="b"/>
              <a:pathLst>
                <a:path w="25" h="29">
                  <a:moveTo>
                    <a:pt x="25" y="0"/>
                  </a:moveTo>
                  <a:lnTo>
                    <a:pt x="12" y="14"/>
                  </a:lnTo>
                  <a:lnTo>
                    <a:pt x="0" y="2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44" name="Line 1866"/>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45" name="Freeform 1867"/>
            <p:cNvSpPr>
              <a:spLocks/>
            </p:cNvSpPr>
            <p:nvPr/>
          </p:nvSpPr>
          <p:spPr bwMode="auto">
            <a:xfrm>
              <a:off x="1000125" y="1057275"/>
              <a:ext cx="0" cy="0"/>
            </a:xfrm>
            <a:custGeom>
              <a:avLst/>
              <a:gdLst>
                <a:gd name="T0" fmla="*/ 6 w 6"/>
                <a:gd name="T1" fmla="*/ 0 h 3"/>
                <a:gd name="T2" fmla="*/ 3 w 6"/>
                <a:gd name="T3" fmla="*/ 1 h 3"/>
                <a:gd name="T4" fmla="*/ 0 w 6"/>
                <a:gd name="T5" fmla="*/ 3 h 3"/>
              </a:gdLst>
              <a:ahLst/>
              <a:cxnLst>
                <a:cxn ang="0">
                  <a:pos x="T0" y="T1"/>
                </a:cxn>
                <a:cxn ang="0">
                  <a:pos x="T2" y="T3"/>
                </a:cxn>
                <a:cxn ang="0">
                  <a:pos x="T4" y="T5"/>
                </a:cxn>
              </a:cxnLst>
              <a:rect l="0" t="0" r="r" b="b"/>
              <a:pathLst>
                <a:path w="6" h="3">
                  <a:moveTo>
                    <a:pt x="6" y="0"/>
                  </a:moveTo>
                  <a:lnTo>
                    <a:pt x="3"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46" name="Freeform 1868"/>
            <p:cNvSpPr>
              <a:spLocks/>
            </p:cNvSpPr>
            <p:nvPr/>
          </p:nvSpPr>
          <p:spPr bwMode="auto">
            <a:xfrm>
              <a:off x="1000125" y="1057275"/>
              <a:ext cx="0" cy="0"/>
            </a:xfrm>
            <a:custGeom>
              <a:avLst/>
              <a:gdLst>
                <a:gd name="T0" fmla="*/ 7 w 7"/>
                <a:gd name="T1" fmla="*/ 0 h 4"/>
                <a:gd name="T2" fmla="*/ 4 w 7"/>
                <a:gd name="T3" fmla="*/ 1 h 4"/>
                <a:gd name="T4" fmla="*/ 0 w 7"/>
                <a:gd name="T5" fmla="*/ 4 h 4"/>
              </a:gdLst>
              <a:ahLst/>
              <a:cxnLst>
                <a:cxn ang="0">
                  <a:pos x="T0" y="T1"/>
                </a:cxn>
                <a:cxn ang="0">
                  <a:pos x="T2" y="T3"/>
                </a:cxn>
                <a:cxn ang="0">
                  <a:pos x="T4" y="T5"/>
                </a:cxn>
              </a:cxnLst>
              <a:rect l="0" t="0" r="r" b="b"/>
              <a:pathLst>
                <a:path w="7" h="4">
                  <a:moveTo>
                    <a:pt x="7" y="0"/>
                  </a:moveTo>
                  <a:lnTo>
                    <a:pt x="4" y="1"/>
                  </a:lnTo>
                  <a:lnTo>
                    <a:pt x="0" y="4"/>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47" name="Line 1869"/>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48" name="Line 1870"/>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49" name="Freeform 1871"/>
            <p:cNvSpPr>
              <a:spLocks/>
            </p:cNvSpPr>
            <p:nvPr/>
          </p:nvSpPr>
          <p:spPr bwMode="auto">
            <a:xfrm>
              <a:off x="1000125" y="1057275"/>
              <a:ext cx="0" cy="0"/>
            </a:xfrm>
            <a:custGeom>
              <a:avLst/>
              <a:gdLst>
                <a:gd name="T0" fmla="*/ 7 w 7"/>
                <a:gd name="T1" fmla="*/ 0 h 3"/>
                <a:gd name="T2" fmla="*/ 3 w 7"/>
                <a:gd name="T3" fmla="*/ 1 h 3"/>
                <a:gd name="T4" fmla="*/ 0 w 7"/>
                <a:gd name="T5" fmla="*/ 3 h 3"/>
              </a:gdLst>
              <a:ahLst/>
              <a:cxnLst>
                <a:cxn ang="0">
                  <a:pos x="T0" y="T1"/>
                </a:cxn>
                <a:cxn ang="0">
                  <a:pos x="T2" y="T3"/>
                </a:cxn>
                <a:cxn ang="0">
                  <a:pos x="T4" y="T5"/>
                </a:cxn>
              </a:cxnLst>
              <a:rect l="0" t="0" r="r" b="b"/>
              <a:pathLst>
                <a:path w="7" h="3">
                  <a:moveTo>
                    <a:pt x="7" y="0"/>
                  </a:moveTo>
                  <a:lnTo>
                    <a:pt x="3"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50" name="Line 1872"/>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51" name="Line 1873"/>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52" name="Freeform 1874"/>
            <p:cNvSpPr>
              <a:spLocks/>
            </p:cNvSpPr>
            <p:nvPr/>
          </p:nvSpPr>
          <p:spPr bwMode="auto">
            <a:xfrm>
              <a:off x="1000125" y="1057275"/>
              <a:ext cx="0" cy="0"/>
            </a:xfrm>
            <a:custGeom>
              <a:avLst/>
              <a:gdLst>
                <a:gd name="T0" fmla="*/ 2 w 2"/>
                <a:gd name="T1" fmla="*/ 0 h 3"/>
                <a:gd name="T2" fmla="*/ 0 w 2"/>
                <a:gd name="T3" fmla="*/ 1 h 3"/>
                <a:gd name="T4" fmla="*/ 0 w 2"/>
                <a:gd name="T5" fmla="*/ 3 h 3"/>
              </a:gdLst>
              <a:ahLst/>
              <a:cxnLst>
                <a:cxn ang="0">
                  <a:pos x="T0" y="T1"/>
                </a:cxn>
                <a:cxn ang="0">
                  <a:pos x="T2" y="T3"/>
                </a:cxn>
                <a:cxn ang="0">
                  <a:pos x="T4" y="T5"/>
                </a:cxn>
              </a:cxnLst>
              <a:rect l="0" t="0" r="r" b="b"/>
              <a:pathLst>
                <a:path w="2" h="3">
                  <a:moveTo>
                    <a:pt x="2" y="0"/>
                  </a:moveTo>
                  <a:lnTo>
                    <a:pt x="0"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53" name="Line 1875"/>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54" name="Freeform 1876"/>
            <p:cNvSpPr>
              <a:spLocks/>
            </p:cNvSpPr>
            <p:nvPr/>
          </p:nvSpPr>
          <p:spPr bwMode="auto">
            <a:xfrm>
              <a:off x="1000125" y="1057275"/>
              <a:ext cx="0" cy="0"/>
            </a:xfrm>
            <a:custGeom>
              <a:avLst/>
              <a:gdLst>
                <a:gd name="T0" fmla="*/ 15 w 15"/>
                <a:gd name="T1" fmla="*/ 3 h 3"/>
                <a:gd name="T2" fmla="*/ 7 w 15"/>
                <a:gd name="T3" fmla="*/ 1 h 3"/>
                <a:gd name="T4" fmla="*/ 0 w 15"/>
                <a:gd name="T5" fmla="*/ 0 h 3"/>
              </a:gdLst>
              <a:ahLst/>
              <a:cxnLst>
                <a:cxn ang="0">
                  <a:pos x="T0" y="T1"/>
                </a:cxn>
                <a:cxn ang="0">
                  <a:pos x="T2" y="T3"/>
                </a:cxn>
                <a:cxn ang="0">
                  <a:pos x="T4" y="T5"/>
                </a:cxn>
              </a:cxnLst>
              <a:rect l="0" t="0" r="r" b="b"/>
              <a:pathLst>
                <a:path w="15" h="3">
                  <a:moveTo>
                    <a:pt x="15" y="3"/>
                  </a:moveTo>
                  <a:lnTo>
                    <a:pt x="7"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55" name="Line 187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56" name="Freeform 1878"/>
            <p:cNvSpPr>
              <a:spLocks/>
            </p:cNvSpPr>
            <p:nvPr/>
          </p:nvSpPr>
          <p:spPr bwMode="auto">
            <a:xfrm>
              <a:off x="1000125" y="1057275"/>
              <a:ext cx="0" cy="0"/>
            </a:xfrm>
            <a:custGeom>
              <a:avLst/>
              <a:gdLst>
                <a:gd name="T0" fmla="*/ 68 w 68"/>
                <a:gd name="T1" fmla="*/ 1 h 1"/>
                <a:gd name="T2" fmla="*/ 34 w 68"/>
                <a:gd name="T3" fmla="*/ 0 h 1"/>
                <a:gd name="T4" fmla="*/ 0 w 68"/>
                <a:gd name="T5" fmla="*/ 1 h 1"/>
              </a:gdLst>
              <a:ahLst/>
              <a:cxnLst>
                <a:cxn ang="0">
                  <a:pos x="T0" y="T1"/>
                </a:cxn>
                <a:cxn ang="0">
                  <a:pos x="T2" y="T3"/>
                </a:cxn>
                <a:cxn ang="0">
                  <a:pos x="T4" y="T5"/>
                </a:cxn>
              </a:cxnLst>
              <a:rect l="0" t="0" r="r" b="b"/>
              <a:pathLst>
                <a:path w="68" h="1">
                  <a:moveTo>
                    <a:pt x="68" y="1"/>
                  </a:moveTo>
                  <a:lnTo>
                    <a:pt x="34" y="0"/>
                  </a:lnTo>
                  <a:lnTo>
                    <a:pt x="0"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57" name="Line 1879"/>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58" name="Freeform 1880"/>
            <p:cNvSpPr>
              <a:spLocks/>
            </p:cNvSpPr>
            <p:nvPr/>
          </p:nvSpPr>
          <p:spPr bwMode="auto">
            <a:xfrm>
              <a:off x="1000125" y="1057275"/>
              <a:ext cx="0" cy="0"/>
            </a:xfrm>
            <a:custGeom>
              <a:avLst/>
              <a:gdLst>
                <a:gd name="T0" fmla="*/ 51 w 51"/>
                <a:gd name="T1" fmla="*/ 25 w 51"/>
                <a:gd name="T2" fmla="*/ 0 w 51"/>
              </a:gdLst>
              <a:ahLst/>
              <a:cxnLst>
                <a:cxn ang="0">
                  <a:pos x="T0" y="0"/>
                </a:cxn>
                <a:cxn ang="0">
                  <a:pos x="T1" y="0"/>
                </a:cxn>
                <a:cxn ang="0">
                  <a:pos x="T2" y="0"/>
                </a:cxn>
              </a:cxnLst>
              <a:rect l="0" t="0" r="r" b="b"/>
              <a:pathLst>
                <a:path w="51">
                  <a:moveTo>
                    <a:pt x="51" y="0"/>
                  </a:moveTo>
                  <a:lnTo>
                    <a:pt x="25"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59" name="Freeform 1881"/>
            <p:cNvSpPr>
              <a:spLocks/>
            </p:cNvSpPr>
            <p:nvPr/>
          </p:nvSpPr>
          <p:spPr bwMode="auto">
            <a:xfrm>
              <a:off x="1000125" y="1057275"/>
              <a:ext cx="0" cy="0"/>
            </a:xfrm>
            <a:custGeom>
              <a:avLst/>
              <a:gdLst>
                <a:gd name="T0" fmla="*/ 6 w 6"/>
                <a:gd name="T1" fmla="*/ 0 h 3"/>
                <a:gd name="T2" fmla="*/ 3 w 6"/>
                <a:gd name="T3" fmla="*/ 1 h 3"/>
                <a:gd name="T4" fmla="*/ 0 w 6"/>
                <a:gd name="T5" fmla="*/ 3 h 3"/>
              </a:gdLst>
              <a:ahLst/>
              <a:cxnLst>
                <a:cxn ang="0">
                  <a:pos x="T0" y="T1"/>
                </a:cxn>
                <a:cxn ang="0">
                  <a:pos x="T2" y="T3"/>
                </a:cxn>
                <a:cxn ang="0">
                  <a:pos x="T4" y="T5"/>
                </a:cxn>
              </a:cxnLst>
              <a:rect l="0" t="0" r="r" b="b"/>
              <a:pathLst>
                <a:path w="6" h="3">
                  <a:moveTo>
                    <a:pt x="6" y="0"/>
                  </a:moveTo>
                  <a:lnTo>
                    <a:pt x="3"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60" name="Freeform 1882"/>
            <p:cNvSpPr>
              <a:spLocks/>
            </p:cNvSpPr>
            <p:nvPr/>
          </p:nvSpPr>
          <p:spPr bwMode="auto">
            <a:xfrm>
              <a:off x="1000125" y="1057275"/>
              <a:ext cx="0" cy="0"/>
            </a:xfrm>
            <a:custGeom>
              <a:avLst/>
              <a:gdLst>
                <a:gd name="T0" fmla="*/ 1 w 1"/>
                <a:gd name="T1" fmla="*/ 0 h 13"/>
                <a:gd name="T2" fmla="*/ 0 w 1"/>
                <a:gd name="T3" fmla="*/ 6 h 13"/>
                <a:gd name="T4" fmla="*/ 0 w 1"/>
                <a:gd name="T5" fmla="*/ 13 h 13"/>
              </a:gdLst>
              <a:ahLst/>
              <a:cxnLst>
                <a:cxn ang="0">
                  <a:pos x="T0" y="T1"/>
                </a:cxn>
                <a:cxn ang="0">
                  <a:pos x="T2" y="T3"/>
                </a:cxn>
                <a:cxn ang="0">
                  <a:pos x="T4" y="T5"/>
                </a:cxn>
              </a:cxnLst>
              <a:rect l="0" t="0" r="r" b="b"/>
              <a:pathLst>
                <a:path w="1" h="13">
                  <a:moveTo>
                    <a:pt x="1" y="0"/>
                  </a:moveTo>
                  <a:lnTo>
                    <a:pt x="0" y="6"/>
                  </a:lnTo>
                  <a:lnTo>
                    <a:pt x="0" y="1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61" name="Line 1883"/>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62" name="Line 1884"/>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63" name="Line 1885"/>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64" name="Freeform 1886"/>
            <p:cNvSpPr>
              <a:spLocks/>
            </p:cNvSpPr>
            <p:nvPr/>
          </p:nvSpPr>
          <p:spPr bwMode="auto">
            <a:xfrm>
              <a:off x="1000125" y="1057275"/>
              <a:ext cx="0" cy="0"/>
            </a:xfrm>
            <a:custGeom>
              <a:avLst/>
              <a:gdLst>
                <a:gd name="T0" fmla="*/ 1 w 1"/>
                <a:gd name="T1" fmla="*/ 0 h 12"/>
                <a:gd name="T2" fmla="*/ 0 w 1"/>
                <a:gd name="T3" fmla="*/ 6 h 12"/>
                <a:gd name="T4" fmla="*/ 0 w 1"/>
                <a:gd name="T5" fmla="*/ 12 h 12"/>
              </a:gdLst>
              <a:ahLst/>
              <a:cxnLst>
                <a:cxn ang="0">
                  <a:pos x="T0" y="T1"/>
                </a:cxn>
                <a:cxn ang="0">
                  <a:pos x="T2" y="T3"/>
                </a:cxn>
                <a:cxn ang="0">
                  <a:pos x="T4" y="T5"/>
                </a:cxn>
              </a:cxnLst>
              <a:rect l="0" t="0" r="r" b="b"/>
              <a:pathLst>
                <a:path w="1" h="12">
                  <a:moveTo>
                    <a:pt x="1" y="0"/>
                  </a:moveTo>
                  <a:lnTo>
                    <a:pt x="0" y="6"/>
                  </a:lnTo>
                  <a:lnTo>
                    <a:pt x="0" y="1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65" name="Freeform 1887"/>
            <p:cNvSpPr>
              <a:spLocks/>
            </p:cNvSpPr>
            <p:nvPr/>
          </p:nvSpPr>
          <p:spPr bwMode="auto">
            <a:xfrm>
              <a:off x="1000125" y="1057275"/>
              <a:ext cx="0" cy="0"/>
            </a:xfrm>
            <a:custGeom>
              <a:avLst/>
              <a:gdLst>
                <a:gd name="T0" fmla="*/ 5 w 5"/>
                <a:gd name="T1" fmla="*/ 0 h 4"/>
                <a:gd name="T2" fmla="*/ 2 w 5"/>
                <a:gd name="T3" fmla="*/ 2 h 4"/>
                <a:gd name="T4" fmla="*/ 0 w 5"/>
                <a:gd name="T5" fmla="*/ 4 h 4"/>
              </a:gdLst>
              <a:ahLst/>
              <a:cxnLst>
                <a:cxn ang="0">
                  <a:pos x="T0" y="T1"/>
                </a:cxn>
                <a:cxn ang="0">
                  <a:pos x="T2" y="T3"/>
                </a:cxn>
                <a:cxn ang="0">
                  <a:pos x="T4" y="T5"/>
                </a:cxn>
              </a:cxnLst>
              <a:rect l="0" t="0" r="r" b="b"/>
              <a:pathLst>
                <a:path w="5" h="4">
                  <a:moveTo>
                    <a:pt x="5" y="0"/>
                  </a:moveTo>
                  <a:lnTo>
                    <a:pt x="2" y="2"/>
                  </a:lnTo>
                  <a:lnTo>
                    <a:pt x="0" y="4"/>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66" name="Line 1888"/>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67" name="Line 1889"/>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68" name="Freeform 1890"/>
            <p:cNvSpPr>
              <a:spLocks/>
            </p:cNvSpPr>
            <p:nvPr/>
          </p:nvSpPr>
          <p:spPr bwMode="auto">
            <a:xfrm>
              <a:off x="1000125" y="1057275"/>
              <a:ext cx="0" cy="0"/>
            </a:xfrm>
            <a:custGeom>
              <a:avLst/>
              <a:gdLst>
                <a:gd name="T0" fmla="*/ 8 w 8"/>
                <a:gd name="T1" fmla="*/ 0 h 10"/>
                <a:gd name="T2" fmla="*/ 5 w 8"/>
                <a:gd name="T3" fmla="*/ 2 h 10"/>
                <a:gd name="T4" fmla="*/ 2 w 8"/>
                <a:gd name="T5" fmla="*/ 6 h 10"/>
                <a:gd name="T6" fmla="*/ 0 w 8"/>
                <a:gd name="T7" fmla="*/ 10 h 10"/>
              </a:gdLst>
              <a:ahLst/>
              <a:cxnLst>
                <a:cxn ang="0">
                  <a:pos x="T0" y="T1"/>
                </a:cxn>
                <a:cxn ang="0">
                  <a:pos x="T2" y="T3"/>
                </a:cxn>
                <a:cxn ang="0">
                  <a:pos x="T4" y="T5"/>
                </a:cxn>
                <a:cxn ang="0">
                  <a:pos x="T6" y="T7"/>
                </a:cxn>
              </a:cxnLst>
              <a:rect l="0" t="0" r="r" b="b"/>
              <a:pathLst>
                <a:path w="8" h="10">
                  <a:moveTo>
                    <a:pt x="8" y="0"/>
                  </a:moveTo>
                  <a:lnTo>
                    <a:pt x="5" y="2"/>
                  </a:lnTo>
                  <a:lnTo>
                    <a:pt x="2" y="6"/>
                  </a:lnTo>
                  <a:lnTo>
                    <a:pt x="0" y="1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69" name="Line 1891"/>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70" name="Line 1892"/>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71" name="Freeform 1893"/>
            <p:cNvSpPr>
              <a:spLocks/>
            </p:cNvSpPr>
            <p:nvPr/>
          </p:nvSpPr>
          <p:spPr bwMode="auto">
            <a:xfrm>
              <a:off x="1000125" y="1057275"/>
              <a:ext cx="0" cy="0"/>
            </a:xfrm>
            <a:custGeom>
              <a:avLst/>
              <a:gdLst>
                <a:gd name="T0" fmla="*/ 15 w 15"/>
                <a:gd name="T1" fmla="*/ 22 h 22"/>
                <a:gd name="T2" fmla="*/ 8 w 15"/>
                <a:gd name="T3" fmla="*/ 10 h 22"/>
                <a:gd name="T4" fmla="*/ 0 w 15"/>
                <a:gd name="T5" fmla="*/ 0 h 22"/>
              </a:gdLst>
              <a:ahLst/>
              <a:cxnLst>
                <a:cxn ang="0">
                  <a:pos x="T0" y="T1"/>
                </a:cxn>
                <a:cxn ang="0">
                  <a:pos x="T2" y="T3"/>
                </a:cxn>
                <a:cxn ang="0">
                  <a:pos x="T4" y="T5"/>
                </a:cxn>
              </a:cxnLst>
              <a:rect l="0" t="0" r="r" b="b"/>
              <a:pathLst>
                <a:path w="15" h="22">
                  <a:moveTo>
                    <a:pt x="15" y="22"/>
                  </a:moveTo>
                  <a:lnTo>
                    <a:pt x="8" y="1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72" name="Freeform 1894"/>
            <p:cNvSpPr>
              <a:spLocks/>
            </p:cNvSpPr>
            <p:nvPr/>
          </p:nvSpPr>
          <p:spPr bwMode="auto">
            <a:xfrm>
              <a:off x="1000125" y="1057275"/>
              <a:ext cx="0" cy="0"/>
            </a:xfrm>
            <a:custGeom>
              <a:avLst/>
              <a:gdLst>
                <a:gd name="T0" fmla="*/ 14 w 14"/>
                <a:gd name="T1" fmla="*/ 17 h 17"/>
                <a:gd name="T2" fmla="*/ 8 w 14"/>
                <a:gd name="T3" fmla="*/ 8 h 17"/>
                <a:gd name="T4" fmla="*/ 0 w 14"/>
                <a:gd name="T5" fmla="*/ 0 h 17"/>
              </a:gdLst>
              <a:ahLst/>
              <a:cxnLst>
                <a:cxn ang="0">
                  <a:pos x="T0" y="T1"/>
                </a:cxn>
                <a:cxn ang="0">
                  <a:pos x="T2" y="T3"/>
                </a:cxn>
                <a:cxn ang="0">
                  <a:pos x="T4" y="T5"/>
                </a:cxn>
              </a:cxnLst>
              <a:rect l="0" t="0" r="r" b="b"/>
              <a:pathLst>
                <a:path w="14" h="17">
                  <a:moveTo>
                    <a:pt x="14" y="17"/>
                  </a:moveTo>
                  <a:lnTo>
                    <a:pt x="8" y="8"/>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73" name="Line 189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74" name="Line 1896"/>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75" name="Line 1897"/>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76" name="Freeform 1898"/>
            <p:cNvSpPr>
              <a:spLocks/>
            </p:cNvSpPr>
            <p:nvPr/>
          </p:nvSpPr>
          <p:spPr bwMode="auto">
            <a:xfrm>
              <a:off x="1000125" y="1057275"/>
              <a:ext cx="0" cy="0"/>
            </a:xfrm>
            <a:custGeom>
              <a:avLst/>
              <a:gdLst>
                <a:gd name="T0" fmla="*/ 11 w 11"/>
                <a:gd name="T1" fmla="*/ 3 h 3"/>
                <a:gd name="T2" fmla="*/ 6 w 11"/>
                <a:gd name="T3" fmla="*/ 1 h 3"/>
                <a:gd name="T4" fmla="*/ 0 w 11"/>
                <a:gd name="T5" fmla="*/ 0 h 3"/>
              </a:gdLst>
              <a:ahLst/>
              <a:cxnLst>
                <a:cxn ang="0">
                  <a:pos x="T0" y="T1"/>
                </a:cxn>
                <a:cxn ang="0">
                  <a:pos x="T2" y="T3"/>
                </a:cxn>
                <a:cxn ang="0">
                  <a:pos x="T4" y="T5"/>
                </a:cxn>
              </a:cxnLst>
              <a:rect l="0" t="0" r="r" b="b"/>
              <a:pathLst>
                <a:path w="11" h="3">
                  <a:moveTo>
                    <a:pt x="11" y="3"/>
                  </a:moveTo>
                  <a:lnTo>
                    <a:pt x="6"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77" name="Freeform 1899"/>
            <p:cNvSpPr>
              <a:spLocks/>
            </p:cNvSpPr>
            <p:nvPr/>
          </p:nvSpPr>
          <p:spPr bwMode="auto">
            <a:xfrm>
              <a:off x="1000125" y="1057275"/>
              <a:ext cx="0" cy="0"/>
            </a:xfrm>
            <a:custGeom>
              <a:avLst/>
              <a:gdLst>
                <a:gd name="T0" fmla="*/ 9 w 9"/>
                <a:gd name="T1" fmla="*/ 3 h 3"/>
                <a:gd name="T2" fmla="*/ 5 w 9"/>
                <a:gd name="T3" fmla="*/ 1 h 3"/>
                <a:gd name="T4" fmla="*/ 0 w 9"/>
                <a:gd name="T5" fmla="*/ 0 h 3"/>
              </a:gdLst>
              <a:ahLst/>
              <a:cxnLst>
                <a:cxn ang="0">
                  <a:pos x="T0" y="T1"/>
                </a:cxn>
                <a:cxn ang="0">
                  <a:pos x="T2" y="T3"/>
                </a:cxn>
                <a:cxn ang="0">
                  <a:pos x="T4" y="T5"/>
                </a:cxn>
              </a:cxnLst>
              <a:rect l="0" t="0" r="r" b="b"/>
              <a:pathLst>
                <a:path w="9" h="3">
                  <a:moveTo>
                    <a:pt x="9" y="3"/>
                  </a:moveTo>
                  <a:lnTo>
                    <a:pt x="5"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78" name="Freeform 1900"/>
            <p:cNvSpPr>
              <a:spLocks/>
            </p:cNvSpPr>
            <p:nvPr/>
          </p:nvSpPr>
          <p:spPr bwMode="auto">
            <a:xfrm>
              <a:off x="1000125" y="1057275"/>
              <a:ext cx="0" cy="0"/>
            </a:xfrm>
            <a:custGeom>
              <a:avLst/>
              <a:gdLst>
                <a:gd name="T0" fmla="*/ 8 w 8"/>
                <a:gd name="T1" fmla="*/ 2 h 2"/>
                <a:gd name="T2" fmla="*/ 4 w 8"/>
                <a:gd name="T3" fmla="*/ 0 h 2"/>
                <a:gd name="T4" fmla="*/ 0 w 8"/>
                <a:gd name="T5" fmla="*/ 0 h 2"/>
              </a:gdLst>
              <a:ahLst/>
              <a:cxnLst>
                <a:cxn ang="0">
                  <a:pos x="T0" y="T1"/>
                </a:cxn>
                <a:cxn ang="0">
                  <a:pos x="T2" y="T3"/>
                </a:cxn>
                <a:cxn ang="0">
                  <a:pos x="T4" y="T5"/>
                </a:cxn>
              </a:cxnLst>
              <a:rect l="0" t="0" r="r" b="b"/>
              <a:pathLst>
                <a:path w="8" h="2">
                  <a:moveTo>
                    <a:pt x="8" y="2"/>
                  </a:moveTo>
                  <a:lnTo>
                    <a:pt x="4"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79" name="Line 190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80" name="Freeform 1902"/>
            <p:cNvSpPr>
              <a:spLocks/>
            </p:cNvSpPr>
            <p:nvPr/>
          </p:nvSpPr>
          <p:spPr bwMode="auto">
            <a:xfrm>
              <a:off x="1000125" y="1057275"/>
              <a:ext cx="0" cy="0"/>
            </a:xfrm>
            <a:custGeom>
              <a:avLst/>
              <a:gdLst>
                <a:gd name="T0" fmla="*/ 6 w 6"/>
                <a:gd name="T1" fmla="*/ 1 h 3"/>
                <a:gd name="T2" fmla="*/ 4 w 6"/>
                <a:gd name="T3" fmla="*/ 0 h 3"/>
                <a:gd name="T4" fmla="*/ 1 w 6"/>
                <a:gd name="T5" fmla="*/ 1 h 3"/>
                <a:gd name="T6" fmla="*/ 0 w 6"/>
                <a:gd name="T7" fmla="*/ 3 h 3"/>
              </a:gdLst>
              <a:ahLst/>
              <a:cxnLst>
                <a:cxn ang="0">
                  <a:pos x="T0" y="T1"/>
                </a:cxn>
                <a:cxn ang="0">
                  <a:pos x="T2" y="T3"/>
                </a:cxn>
                <a:cxn ang="0">
                  <a:pos x="T4" y="T5"/>
                </a:cxn>
                <a:cxn ang="0">
                  <a:pos x="T6" y="T7"/>
                </a:cxn>
              </a:cxnLst>
              <a:rect l="0" t="0" r="r" b="b"/>
              <a:pathLst>
                <a:path w="6" h="3">
                  <a:moveTo>
                    <a:pt x="6" y="1"/>
                  </a:moveTo>
                  <a:lnTo>
                    <a:pt x="4" y="0"/>
                  </a:lnTo>
                  <a:lnTo>
                    <a:pt x="1"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81" name="Line 190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82" name="Freeform 1904"/>
            <p:cNvSpPr>
              <a:spLocks/>
            </p:cNvSpPr>
            <p:nvPr/>
          </p:nvSpPr>
          <p:spPr bwMode="auto">
            <a:xfrm>
              <a:off x="1000125" y="1057275"/>
              <a:ext cx="0" cy="0"/>
            </a:xfrm>
            <a:custGeom>
              <a:avLst/>
              <a:gdLst>
                <a:gd name="T0" fmla="*/ 0 w 2"/>
                <a:gd name="T1" fmla="*/ 0 h 3"/>
                <a:gd name="T2" fmla="*/ 1 w 2"/>
                <a:gd name="T3" fmla="*/ 2 h 3"/>
                <a:gd name="T4" fmla="*/ 2 w 2"/>
                <a:gd name="T5" fmla="*/ 3 h 3"/>
              </a:gdLst>
              <a:ahLst/>
              <a:cxnLst>
                <a:cxn ang="0">
                  <a:pos x="T0" y="T1"/>
                </a:cxn>
                <a:cxn ang="0">
                  <a:pos x="T2" y="T3"/>
                </a:cxn>
                <a:cxn ang="0">
                  <a:pos x="T4" y="T5"/>
                </a:cxn>
              </a:cxnLst>
              <a:rect l="0" t="0" r="r" b="b"/>
              <a:pathLst>
                <a:path w="2" h="3">
                  <a:moveTo>
                    <a:pt x="0" y="0"/>
                  </a:moveTo>
                  <a:lnTo>
                    <a:pt x="1" y="2"/>
                  </a:lnTo>
                  <a:lnTo>
                    <a:pt x="2"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83" name="Line 1905"/>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84" name="Line 1906"/>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85" name="Line 1907"/>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86" name="Freeform 1908"/>
            <p:cNvSpPr>
              <a:spLocks/>
            </p:cNvSpPr>
            <p:nvPr/>
          </p:nvSpPr>
          <p:spPr bwMode="auto">
            <a:xfrm>
              <a:off x="1000125" y="1057275"/>
              <a:ext cx="0" cy="0"/>
            </a:xfrm>
            <a:custGeom>
              <a:avLst/>
              <a:gdLst>
                <a:gd name="T0" fmla="*/ 0 h 3"/>
                <a:gd name="T1" fmla="*/ 1 h 3"/>
                <a:gd name="T2" fmla="*/ 3 h 3"/>
              </a:gdLst>
              <a:ahLst/>
              <a:cxnLst>
                <a:cxn ang="0">
                  <a:pos x="0" y="T0"/>
                </a:cxn>
                <a:cxn ang="0">
                  <a:pos x="0" y="T1"/>
                </a:cxn>
                <a:cxn ang="0">
                  <a:pos x="0" y="T2"/>
                </a:cxn>
              </a:cxnLst>
              <a:rect l="0" t="0" r="r" b="b"/>
              <a:pathLst>
                <a:path h="3">
                  <a:moveTo>
                    <a:pt x="0" y="0"/>
                  </a:moveTo>
                  <a:lnTo>
                    <a:pt x="0"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87" name="Freeform 1909"/>
            <p:cNvSpPr>
              <a:spLocks/>
            </p:cNvSpPr>
            <p:nvPr/>
          </p:nvSpPr>
          <p:spPr bwMode="auto">
            <a:xfrm>
              <a:off x="1000125" y="1057275"/>
              <a:ext cx="0" cy="0"/>
            </a:xfrm>
            <a:custGeom>
              <a:avLst/>
              <a:gdLst>
                <a:gd name="T0" fmla="*/ 0 w 1"/>
                <a:gd name="T1" fmla="*/ 13 h 13"/>
                <a:gd name="T2" fmla="*/ 1 w 1"/>
                <a:gd name="T3" fmla="*/ 7 h 13"/>
                <a:gd name="T4" fmla="*/ 1 w 1"/>
                <a:gd name="T5" fmla="*/ 0 h 13"/>
              </a:gdLst>
              <a:ahLst/>
              <a:cxnLst>
                <a:cxn ang="0">
                  <a:pos x="T0" y="T1"/>
                </a:cxn>
                <a:cxn ang="0">
                  <a:pos x="T2" y="T3"/>
                </a:cxn>
                <a:cxn ang="0">
                  <a:pos x="T4" y="T5"/>
                </a:cxn>
              </a:cxnLst>
              <a:rect l="0" t="0" r="r" b="b"/>
              <a:pathLst>
                <a:path w="1" h="13">
                  <a:moveTo>
                    <a:pt x="0" y="13"/>
                  </a:moveTo>
                  <a:lnTo>
                    <a:pt x="1" y="7"/>
                  </a:lnTo>
                  <a:lnTo>
                    <a:pt x="1"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88" name="Freeform 1910"/>
            <p:cNvSpPr>
              <a:spLocks/>
            </p:cNvSpPr>
            <p:nvPr/>
          </p:nvSpPr>
          <p:spPr bwMode="auto">
            <a:xfrm>
              <a:off x="1000125" y="1057275"/>
              <a:ext cx="0" cy="0"/>
            </a:xfrm>
            <a:custGeom>
              <a:avLst/>
              <a:gdLst>
                <a:gd name="T0" fmla="*/ 0 w 2"/>
                <a:gd name="T1" fmla="*/ 0 h 30"/>
                <a:gd name="T2" fmla="*/ 0 w 2"/>
                <a:gd name="T3" fmla="*/ 15 h 30"/>
                <a:gd name="T4" fmla="*/ 2 w 2"/>
                <a:gd name="T5" fmla="*/ 30 h 30"/>
              </a:gdLst>
              <a:ahLst/>
              <a:cxnLst>
                <a:cxn ang="0">
                  <a:pos x="T0" y="T1"/>
                </a:cxn>
                <a:cxn ang="0">
                  <a:pos x="T2" y="T3"/>
                </a:cxn>
                <a:cxn ang="0">
                  <a:pos x="T4" y="T5"/>
                </a:cxn>
              </a:cxnLst>
              <a:rect l="0" t="0" r="r" b="b"/>
              <a:pathLst>
                <a:path w="2" h="30">
                  <a:moveTo>
                    <a:pt x="0" y="0"/>
                  </a:moveTo>
                  <a:lnTo>
                    <a:pt x="0" y="15"/>
                  </a:lnTo>
                  <a:lnTo>
                    <a:pt x="2" y="3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89" name="Line 1911"/>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90" name="Line 191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91" name="Line 1913"/>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92" name="Freeform 1914"/>
            <p:cNvSpPr>
              <a:spLocks/>
            </p:cNvSpPr>
            <p:nvPr/>
          </p:nvSpPr>
          <p:spPr bwMode="auto">
            <a:xfrm>
              <a:off x="1000125" y="1057275"/>
              <a:ext cx="0" cy="0"/>
            </a:xfrm>
            <a:custGeom>
              <a:avLst/>
              <a:gdLst>
                <a:gd name="T0" fmla="*/ 11 w 11"/>
                <a:gd name="T1" fmla="*/ 8 h 8"/>
                <a:gd name="T2" fmla="*/ 8 w 11"/>
                <a:gd name="T3" fmla="*/ 4 h 8"/>
                <a:gd name="T4" fmla="*/ 4 w 11"/>
                <a:gd name="T5" fmla="*/ 2 h 8"/>
                <a:gd name="T6" fmla="*/ 0 w 11"/>
                <a:gd name="T7" fmla="*/ 0 h 8"/>
              </a:gdLst>
              <a:ahLst/>
              <a:cxnLst>
                <a:cxn ang="0">
                  <a:pos x="T0" y="T1"/>
                </a:cxn>
                <a:cxn ang="0">
                  <a:pos x="T2" y="T3"/>
                </a:cxn>
                <a:cxn ang="0">
                  <a:pos x="T4" y="T5"/>
                </a:cxn>
                <a:cxn ang="0">
                  <a:pos x="T6" y="T7"/>
                </a:cxn>
              </a:cxnLst>
              <a:rect l="0" t="0" r="r" b="b"/>
              <a:pathLst>
                <a:path w="11" h="8">
                  <a:moveTo>
                    <a:pt x="11" y="8"/>
                  </a:moveTo>
                  <a:lnTo>
                    <a:pt x="8" y="4"/>
                  </a:lnTo>
                  <a:lnTo>
                    <a:pt x="4" y="2"/>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93" name="Freeform 1915"/>
            <p:cNvSpPr>
              <a:spLocks/>
            </p:cNvSpPr>
            <p:nvPr/>
          </p:nvSpPr>
          <p:spPr bwMode="auto">
            <a:xfrm>
              <a:off x="1000125" y="1057275"/>
              <a:ext cx="0" cy="0"/>
            </a:xfrm>
            <a:custGeom>
              <a:avLst/>
              <a:gdLst>
                <a:gd name="T0" fmla="*/ 26 w 26"/>
                <a:gd name="T1" fmla="*/ 0 h 2"/>
                <a:gd name="T2" fmla="*/ 17 w 26"/>
                <a:gd name="T3" fmla="*/ 0 h 2"/>
                <a:gd name="T4" fmla="*/ 9 w 26"/>
                <a:gd name="T5" fmla="*/ 0 h 2"/>
                <a:gd name="T6" fmla="*/ 0 w 26"/>
                <a:gd name="T7" fmla="*/ 2 h 2"/>
              </a:gdLst>
              <a:ahLst/>
              <a:cxnLst>
                <a:cxn ang="0">
                  <a:pos x="T0" y="T1"/>
                </a:cxn>
                <a:cxn ang="0">
                  <a:pos x="T2" y="T3"/>
                </a:cxn>
                <a:cxn ang="0">
                  <a:pos x="T4" y="T5"/>
                </a:cxn>
                <a:cxn ang="0">
                  <a:pos x="T6" y="T7"/>
                </a:cxn>
              </a:cxnLst>
              <a:rect l="0" t="0" r="r" b="b"/>
              <a:pathLst>
                <a:path w="26" h="2">
                  <a:moveTo>
                    <a:pt x="26" y="0"/>
                  </a:moveTo>
                  <a:lnTo>
                    <a:pt x="17" y="0"/>
                  </a:lnTo>
                  <a:lnTo>
                    <a:pt x="9" y="0"/>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94" name="Freeform 1916"/>
            <p:cNvSpPr>
              <a:spLocks/>
            </p:cNvSpPr>
            <p:nvPr/>
          </p:nvSpPr>
          <p:spPr bwMode="auto">
            <a:xfrm>
              <a:off x="1000125" y="1057275"/>
              <a:ext cx="0" cy="0"/>
            </a:xfrm>
            <a:custGeom>
              <a:avLst/>
              <a:gdLst>
                <a:gd name="T0" fmla="*/ 10 w 10"/>
                <a:gd name="T1" fmla="*/ 0 h 22"/>
                <a:gd name="T2" fmla="*/ 5 w 10"/>
                <a:gd name="T3" fmla="*/ 6 h 22"/>
                <a:gd name="T4" fmla="*/ 2 w 10"/>
                <a:gd name="T5" fmla="*/ 14 h 22"/>
                <a:gd name="T6" fmla="*/ 0 w 10"/>
                <a:gd name="T7" fmla="*/ 22 h 22"/>
              </a:gdLst>
              <a:ahLst/>
              <a:cxnLst>
                <a:cxn ang="0">
                  <a:pos x="T0" y="T1"/>
                </a:cxn>
                <a:cxn ang="0">
                  <a:pos x="T2" y="T3"/>
                </a:cxn>
                <a:cxn ang="0">
                  <a:pos x="T4" y="T5"/>
                </a:cxn>
                <a:cxn ang="0">
                  <a:pos x="T6" y="T7"/>
                </a:cxn>
              </a:cxnLst>
              <a:rect l="0" t="0" r="r" b="b"/>
              <a:pathLst>
                <a:path w="10" h="22">
                  <a:moveTo>
                    <a:pt x="10" y="0"/>
                  </a:moveTo>
                  <a:lnTo>
                    <a:pt x="5" y="6"/>
                  </a:lnTo>
                  <a:lnTo>
                    <a:pt x="2" y="14"/>
                  </a:lnTo>
                  <a:lnTo>
                    <a:pt x="0" y="2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95" name="Line 1917"/>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96" name="Line 1918"/>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97" name="Line 1919"/>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98" name="Line 1920"/>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99" name="Line 192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00" name="Freeform 1922"/>
            <p:cNvSpPr>
              <a:spLocks/>
            </p:cNvSpPr>
            <p:nvPr/>
          </p:nvSpPr>
          <p:spPr bwMode="auto">
            <a:xfrm>
              <a:off x="1000125" y="1057275"/>
              <a:ext cx="0" cy="0"/>
            </a:xfrm>
            <a:custGeom>
              <a:avLst/>
              <a:gdLst>
                <a:gd name="T0" fmla="*/ 3 w 3"/>
                <a:gd name="T1" fmla="*/ 0 h 2"/>
                <a:gd name="T2" fmla="*/ 1 w 3"/>
                <a:gd name="T3" fmla="*/ 0 h 2"/>
                <a:gd name="T4" fmla="*/ 0 w 3"/>
                <a:gd name="T5" fmla="*/ 2 h 2"/>
              </a:gdLst>
              <a:ahLst/>
              <a:cxnLst>
                <a:cxn ang="0">
                  <a:pos x="T0" y="T1"/>
                </a:cxn>
                <a:cxn ang="0">
                  <a:pos x="T2" y="T3"/>
                </a:cxn>
                <a:cxn ang="0">
                  <a:pos x="T4" y="T5"/>
                </a:cxn>
              </a:cxnLst>
              <a:rect l="0" t="0" r="r" b="b"/>
              <a:pathLst>
                <a:path w="3" h="2">
                  <a:moveTo>
                    <a:pt x="3" y="0"/>
                  </a:moveTo>
                  <a:lnTo>
                    <a:pt x="1" y="0"/>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01" name="Line 1923"/>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02" name="Line 1924"/>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03" name="Line 192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04" name="Line 1926"/>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05" name="Line 192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06" name="Line 1928"/>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07" name="Line 1929"/>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08" name="Freeform 1930"/>
            <p:cNvSpPr>
              <a:spLocks/>
            </p:cNvSpPr>
            <p:nvPr/>
          </p:nvSpPr>
          <p:spPr bwMode="auto">
            <a:xfrm>
              <a:off x="1000125" y="1057275"/>
              <a:ext cx="0" cy="0"/>
            </a:xfrm>
            <a:custGeom>
              <a:avLst/>
              <a:gdLst>
                <a:gd name="T0" fmla="*/ 1 w 1"/>
                <a:gd name="T1" fmla="*/ 0 h 7"/>
                <a:gd name="T2" fmla="*/ 0 w 1"/>
                <a:gd name="T3" fmla="*/ 3 h 7"/>
                <a:gd name="T4" fmla="*/ 0 w 1"/>
                <a:gd name="T5" fmla="*/ 7 h 7"/>
              </a:gdLst>
              <a:ahLst/>
              <a:cxnLst>
                <a:cxn ang="0">
                  <a:pos x="T0" y="T1"/>
                </a:cxn>
                <a:cxn ang="0">
                  <a:pos x="T2" y="T3"/>
                </a:cxn>
                <a:cxn ang="0">
                  <a:pos x="T4" y="T5"/>
                </a:cxn>
              </a:cxnLst>
              <a:rect l="0" t="0" r="r" b="b"/>
              <a:pathLst>
                <a:path w="1" h="7">
                  <a:moveTo>
                    <a:pt x="1" y="0"/>
                  </a:moveTo>
                  <a:lnTo>
                    <a:pt x="0" y="3"/>
                  </a:lnTo>
                  <a:lnTo>
                    <a:pt x="0" y="7"/>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09" name="Freeform 1931"/>
            <p:cNvSpPr>
              <a:spLocks/>
            </p:cNvSpPr>
            <p:nvPr/>
          </p:nvSpPr>
          <p:spPr bwMode="auto">
            <a:xfrm>
              <a:off x="1000125" y="1057275"/>
              <a:ext cx="0" cy="0"/>
            </a:xfrm>
            <a:custGeom>
              <a:avLst/>
              <a:gdLst>
                <a:gd name="T0" fmla="*/ 3 w 3"/>
                <a:gd name="T1" fmla="*/ 0 h 2"/>
                <a:gd name="T2" fmla="*/ 1 w 3"/>
                <a:gd name="T3" fmla="*/ 0 h 2"/>
                <a:gd name="T4" fmla="*/ 0 w 3"/>
                <a:gd name="T5" fmla="*/ 2 h 2"/>
              </a:gdLst>
              <a:ahLst/>
              <a:cxnLst>
                <a:cxn ang="0">
                  <a:pos x="T0" y="T1"/>
                </a:cxn>
                <a:cxn ang="0">
                  <a:pos x="T2" y="T3"/>
                </a:cxn>
                <a:cxn ang="0">
                  <a:pos x="T4" y="T5"/>
                </a:cxn>
              </a:cxnLst>
              <a:rect l="0" t="0" r="r" b="b"/>
              <a:pathLst>
                <a:path w="3" h="2">
                  <a:moveTo>
                    <a:pt x="3" y="0"/>
                  </a:moveTo>
                  <a:lnTo>
                    <a:pt x="1" y="0"/>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10" name="Line 193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11" name="Line 193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12" name="Line 1934"/>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13" name="Line 193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14" name="Line 1936"/>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15" name="Line 193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16" name="Line 1938"/>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17" name="Line 1939"/>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18" name="Line 1940"/>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19" name="Line 194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20" name="Line 194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21" name="Freeform 1943"/>
            <p:cNvSpPr>
              <a:spLocks/>
            </p:cNvSpPr>
            <p:nvPr/>
          </p:nvSpPr>
          <p:spPr bwMode="auto">
            <a:xfrm>
              <a:off x="1000125" y="1057275"/>
              <a:ext cx="0" cy="0"/>
            </a:xfrm>
            <a:custGeom>
              <a:avLst/>
              <a:gdLst>
                <a:gd name="T0" fmla="*/ 3 w 3"/>
                <a:gd name="T1" fmla="*/ 11 h 11"/>
                <a:gd name="T2" fmla="*/ 3 w 3"/>
                <a:gd name="T3" fmla="*/ 5 h 11"/>
                <a:gd name="T4" fmla="*/ 0 w 3"/>
                <a:gd name="T5" fmla="*/ 0 h 11"/>
              </a:gdLst>
              <a:ahLst/>
              <a:cxnLst>
                <a:cxn ang="0">
                  <a:pos x="T0" y="T1"/>
                </a:cxn>
                <a:cxn ang="0">
                  <a:pos x="T2" y="T3"/>
                </a:cxn>
                <a:cxn ang="0">
                  <a:pos x="T4" y="T5"/>
                </a:cxn>
              </a:cxnLst>
              <a:rect l="0" t="0" r="r" b="b"/>
              <a:pathLst>
                <a:path w="3" h="11">
                  <a:moveTo>
                    <a:pt x="3" y="11"/>
                  </a:moveTo>
                  <a:lnTo>
                    <a:pt x="3" y="5"/>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22" name="Freeform 1944"/>
            <p:cNvSpPr>
              <a:spLocks/>
            </p:cNvSpPr>
            <p:nvPr/>
          </p:nvSpPr>
          <p:spPr bwMode="auto">
            <a:xfrm>
              <a:off x="1000125" y="1057275"/>
              <a:ext cx="0" cy="0"/>
            </a:xfrm>
            <a:custGeom>
              <a:avLst/>
              <a:gdLst>
                <a:gd name="T0" fmla="*/ 4 w 4"/>
                <a:gd name="T1" fmla="*/ 2 h 2"/>
                <a:gd name="T2" fmla="*/ 2 w 4"/>
                <a:gd name="T3" fmla="*/ 0 h 2"/>
                <a:gd name="T4" fmla="*/ 0 w 4"/>
                <a:gd name="T5" fmla="*/ 0 h 2"/>
              </a:gdLst>
              <a:ahLst/>
              <a:cxnLst>
                <a:cxn ang="0">
                  <a:pos x="T0" y="T1"/>
                </a:cxn>
                <a:cxn ang="0">
                  <a:pos x="T2" y="T3"/>
                </a:cxn>
                <a:cxn ang="0">
                  <a:pos x="T4" y="T5"/>
                </a:cxn>
              </a:cxnLst>
              <a:rect l="0" t="0" r="r" b="b"/>
              <a:pathLst>
                <a:path w="4" h="2">
                  <a:moveTo>
                    <a:pt x="4" y="2"/>
                  </a:moveTo>
                  <a:lnTo>
                    <a:pt x="2"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23" name="Freeform 1945"/>
            <p:cNvSpPr>
              <a:spLocks/>
            </p:cNvSpPr>
            <p:nvPr/>
          </p:nvSpPr>
          <p:spPr bwMode="auto">
            <a:xfrm>
              <a:off x="1000125" y="1057275"/>
              <a:ext cx="0" cy="0"/>
            </a:xfrm>
            <a:custGeom>
              <a:avLst/>
              <a:gdLst>
                <a:gd name="T0" fmla="*/ 4 w 4"/>
                <a:gd name="T1" fmla="*/ 3 h 3"/>
                <a:gd name="T2" fmla="*/ 2 w 4"/>
                <a:gd name="T3" fmla="*/ 1 h 3"/>
                <a:gd name="T4" fmla="*/ 0 w 4"/>
                <a:gd name="T5" fmla="*/ 0 h 3"/>
              </a:gdLst>
              <a:ahLst/>
              <a:cxnLst>
                <a:cxn ang="0">
                  <a:pos x="T0" y="T1"/>
                </a:cxn>
                <a:cxn ang="0">
                  <a:pos x="T2" y="T3"/>
                </a:cxn>
                <a:cxn ang="0">
                  <a:pos x="T4" y="T5"/>
                </a:cxn>
              </a:cxnLst>
              <a:rect l="0" t="0" r="r" b="b"/>
              <a:pathLst>
                <a:path w="4" h="3">
                  <a:moveTo>
                    <a:pt x="4" y="3"/>
                  </a:moveTo>
                  <a:lnTo>
                    <a:pt x="2"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24" name="Line 1946"/>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25" name="Freeform 1947"/>
            <p:cNvSpPr>
              <a:spLocks/>
            </p:cNvSpPr>
            <p:nvPr/>
          </p:nvSpPr>
          <p:spPr bwMode="auto">
            <a:xfrm>
              <a:off x="1000125" y="1057275"/>
              <a:ext cx="0" cy="0"/>
            </a:xfrm>
            <a:custGeom>
              <a:avLst/>
              <a:gdLst>
                <a:gd name="T0" fmla="*/ 7 w 7"/>
                <a:gd name="T1" fmla="*/ 2 h 2"/>
                <a:gd name="T2" fmla="*/ 4 w 7"/>
                <a:gd name="T3" fmla="*/ 0 h 2"/>
                <a:gd name="T4" fmla="*/ 0 w 7"/>
                <a:gd name="T5" fmla="*/ 0 h 2"/>
              </a:gdLst>
              <a:ahLst/>
              <a:cxnLst>
                <a:cxn ang="0">
                  <a:pos x="T0" y="T1"/>
                </a:cxn>
                <a:cxn ang="0">
                  <a:pos x="T2" y="T3"/>
                </a:cxn>
                <a:cxn ang="0">
                  <a:pos x="T4" y="T5"/>
                </a:cxn>
              </a:cxnLst>
              <a:rect l="0" t="0" r="r" b="b"/>
              <a:pathLst>
                <a:path w="7" h="2">
                  <a:moveTo>
                    <a:pt x="7" y="2"/>
                  </a:moveTo>
                  <a:lnTo>
                    <a:pt x="4"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26" name="Freeform 1948"/>
            <p:cNvSpPr>
              <a:spLocks/>
            </p:cNvSpPr>
            <p:nvPr/>
          </p:nvSpPr>
          <p:spPr bwMode="auto">
            <a:xfrm>
              <a:off x="1000125" y="1057275"/>
              <a:ext cx="0" cy="0"/>
            </a:xfrm>
            <a:custGeom>
              <a:avLst/>
              <a:gdLst>
                <a:gd name="T0" fmla="*/ 0 w 3"/>
                <a:gd name="T1" fmla="*/ 8 h 8"/>
                <a:gd name="T2" fmla="*/ 2 w 3"/>
                <a:gd name="T3" fmla="*/ 4 h 8"/>
                <a:gd name="T4" fmla="*/ 3 w 3"/>
                <a:gd name="T5" fmla="*/ 0 h 8"/>
              </a:gdLst>
              <a:ahLst/>
              <a:cxnLst>
                <a:cxn ang="0">
                  <a:pos x="T0" y="T1"/>
                </a:cxn>
                <a:cxn ang="0">
                  <a:pos x="T2" y="T3"/>
                </a:cxn>
                <a:cxn ang="0">
                  <a:pos x="T4" y="T5"/>
                </a:cxn>
              </a:cxnLst>
              <a:rect l="0" t="0" r="r" b="b"/>
              <a:pathLst>
                <a:path w="3" h="8">
                  <a:moveTo>
                    <a:pt x="0" y="8"/>
                  </a:moveTo>
                  <a:lnTo>
                    <a:pt x="2" y="4"/>
                  </a:lnTo>
                  <a:lnTo>
                    <a:pt x="3"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27" name="Freeform 1949"/>
            <p:cNvSpPr>
              <a:spLocks/>
            </p:cNvSpPr>
            <p:nvPr/>
          </p:nvSpPr>
          <p:spPr bwMode="auto">
            <a:xfrm>
              <a:off x="1000125" y="1057275"/>
              <a:ext cx="0" cy="0"/>
            </a:xfrm>
            <a:custGeom>
              <a:avLst/>
              <a:gdLst>
                <a:gd name="T0" fmla="*/ 8 w 8"/>
                <a:gd name="T1" fmla="*/ 0 h 5"/>
                <a:gd name="T2" fmla="*/ 5 w 8"/>
                <a:gd name="T3" fmla="*/ 1 h 5"/>
                <a:gd name="T4" fmla="*/ 2 w 8"/>
                <a:gd name="T5" fmla="*/ 3 h 5"/>
                <a:gd name="T6" fmla="*/ 0 w 8"/>
                <a:gd name="T7" fmla="*/ 5 h 5"/>
              </a:gdLst>
              <a:ahLst/>
              <a:cxnLst>
                <a:cxn ang="0">
                  <a:pos x="T0" y="T1"/>
                </a:cxn>
                <a:cxn ang="0">
                  <a:pos x="T2" y="T3"/>
                </a:cxn>
                <a:cxn ang="0">
                  <a:pos x="T4" y="T5"/>
                </a:cxn>
                <a:cxn ang="0">
                  <a:pos x="T6" y="T7"/>
                </a:cxn>
              </a:cxnLst>
              <a:rect l="0" t="0" r="r" b="b"/>
              <a:pathLst>
                <a:path w="8" h="5">
                  <a:moveTo>
                    <a:pt x="8" y="0"/>
                  </a:moveTo>
                  <a:lnTo>
                    <a:pt x="5" y="1"/>
                  </a:lnTo>
                  <a:lnTo>
                    <a:pt x="2" y="3"/>
                  </a:lnTo>
                  <a:lnTo>
                    <a:pt x="0" y="5"/>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28" name="Freeform 1950"/>
            <p:cNvSpPr>
              <a:spLocks/>
            </p:cNvSpPr>
            <p:nvPr/>
          </p:nvSpPr>
          <p:spPr bwMode="auto">
            <a:xfrm>
              <a:off x="1000125" y="1057275"/>
              <a:ext cx="0" cy="0"/>
            </a:xfrm>
            <a:custGeom>
              <a:avLst/>
              <a:gdLst>
                <a:gd name="T0" fmla="*/ 0 w 20"/>
                <a:gd name="T1" fmla="*/ 0 h 17"/>
                <a:gd name="T2" fmla="*/ 10 w 20"/>
                <a:gd name="T3" fmla="*/ 9 h 17"/>
                <a:gd name="T4" fmla="*/ 20 w 20"/>
                <a:gd name="T5" fmla="*/ 17 h 17"/>
              </a:gdLst>
              <a:ahLst/>
              <a:cxnLst>
                <a:cxn ang="0">
                  <a:pos x="T0" y="T1"/>
                </a:cxn>
                <a:cxn ang="0">
                  <a:pos x="T2" y="T3"/>
                </a:cxn>
                <a:cxn ang="0">
                  <a:pos x="T4" y="T5"/>
                </a:cxn>
              </a:cxnLst>
              <a:rect l="0" t="0" r="r" b="b"/>
              <a:pathLst>
                <a:path w="20" h="17">
                  <a:moveTo>
                    <a:pt x="0" y="0"/>
                  </a:moveTo>
                  <a:lnTo>
                    <a:pt x="10" y="9"/>
                  </a:lnTo>
                  <a:lnTo>
                    <a:pt x="20" y="17"/>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29" name="Line 195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30" name="Freeform 1952"/>
            <p:cNvSpPr>
              <a:spLocks/>
            </p:cNvSpPr>
            <p:nvPr/>
          </p:nvSpPr>
          <p:spPr bwMode="auto">
            <a:xfrm>
              <a:off x="1000125" y="1057275"/>
              <a:ext cx="0" cy="0"/>
            </a:xfrm>
            <a:custGeom>
              <a:avLst/>
              <a:gdLst>
                <a:gd name="T0" fmla="*/ 0 w 8"/>
                <a:gd name="T1" fmla="*/ 0 h 2"/>
                <a:gd name="T2" fmla="*/ 4 w 8"/>
                <a:gd name="T3" fmla="*/ 1 h 2"/>
                <a:gd name="T4" fmla="*/ 8 w 8"/>
                <a:gd name="T5" fmla="*/ 2 h 2"/>
              </a:gdLst>
              <a:ahLst/>
              <a:cxnLst>
                <a:cxn ang="0">
                  <a:pos x="T0" y="T1"/>
                </a:cxn>
                <a:cxn ang="0">
                  <a:pos x="T2" y="T3"/>
                </a:cxn>
                <a:cxn ang="0">
                  <a:pos x="T4" y="T5"/>
                </a:cxn>
              </a:cxnLst>
              <a:rect l="0" t="0" r="r" b="b"/>
              <a:pathLst>
                <a:path w="8" h="2">
                  <a:moveTo>
                    <a:pt x="0" y="0"/>
                  </a:moveTo>
                  <a:lnTo>
                    <a:pt x="4" y="1"/>
                  </a:lnTo>
                  <a:lnTo>
                    <a:pt x="8"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31" name="Freeform 1953"/>
            <p:cNvSpPr>
              <a:spLocks/>
            </p:cNvSpPr>
            <p:nvPr/>
          </p:nvSpPr>
          <p:spPr bwMode="auto">
            <a:xfrm>
              <a:off x="1000125" y="1057275"/>
              <a:ext cx="0" cy="0"/>
            </a:xfrm>
            <a:custGeom>
              <a:avLst/>
              <a:gdLst>
                <a:gd name="T0" fmla="*/ 0 h 3"/>
                <a:gd name="T1" fmla="*/ 1 h 3"/>
                <a:gd name="T2" fmla="*/ 3 h 3"/>
              </a:gdLst>
              <a:ahLst/>
              <a:cxnLst>
                <a:cxn ang="0">
                  <a:pos x="0" y="T0"/>
                </a:cxn>
                <a:cxn ang="0">
                  <a:pos x="0" y="T1"/>
                </a:cxn>
                <a:cxn ang="0">
                  <a:pos x="0" y="T2"/>
                </a:cxn>
              </a:cxnLst>
              <a:rect l="0" t="0" r="r" b="b"/>
              <a:pathLst>
                <a:path h="3">
                  <a:moveTo>
                    <a:pt x="0" y="0"/>
                  </a:moveTo>
                  <a:lnTo>
                    <a:pt x="0"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32" name="Freeform 1954"/>
            <p:cNvSpPr>
              <a:spLocks/>
            </p:cNvSpPr>
            <p:nvPr/>
          </p:nvSpPr>
          <p:spPr bwMode="auto">
            <a:xfrm>
              <a:off x="1000125" y="1057275"/>
              <a:ext cx="0" cy="0"/>
            </a:xfrm>
            <a:custGeom>
              <a:avLst/>
              <a:gdLst>
                <a:gd name="T0" fmla="*/ 0 w 25"/>
                <a:gd name="T1" fmla="*/ 0 h 21"/>
                <a:gd name="T2" fmla="*/ 12 w 25"/>
                <a:gd name="T3" fmla="*/ 11 h 21"/>
                <a:gd name="T4" fmla="*/ 25 w 25"/>
                <a:gd name="T5" fmla="*/ 21 h 21"/>
              </a:gdLst>
              <a:ahLst/>
              <a:cxnLst>
                <a:cxn ang="0">
                  <a:pos x="T0" y="T1"/>
                </a:cxn>
                <a:cxn ang="0">
                  <a:pos x="T2" y="T3"/>
                </a:cxn>
                <a:cxn ang="0">
                  <a:pos x="T4" y="T5"/>
                </a:cxn>
              </a:cxnLst>
              <a:rect l="0" t="0" r="r" b="b"/>
              <a:pathLst>
                <a:path w="25" h="21">
                  <a:moveTo>
                    <a:pt x="0" y="0"/>
                  </a:moveTo>
                  <a:lnTo>
                    <a:pt x="12" y="11"/>
                  </a:lnTo>
                  <a:lnTo>
                    <a:pt x="25" y="2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33" name="Line 195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34" name="Line 1956"/>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35" name="Line 195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36" name="Line 1958"/>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37" name="Line 1959"/>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38" name="Freeform 1960"/>
            <p:cNvSpPr>
              <a:spLocks/>
            </p:cNvSpPr>
            <p:nvPr/>
          </p:nvSpPr>
          <p:spPr bwMode="auto">
            <a:xfrm>
              <a:off x="1000125" y="1057275"/>
              <a:ext cx="0" cy="0"/>
            </a:xfrm>
            <a:custGeom>
              <a:avLst/>
              <a:gdLst>
                <a:gd name="T0" fmla="*/ 37 w 37"/>
                <a:gd name="T1" fmla="*/ 26 h 26"/>
                <a:gd name="T2" fmla="*/ 19 w 37"/>
                <a:gd name="T3" fmla="*/ 13 h 26"/>
                <a:gd name="T4" fmla="*/ 0 w 37"/>
                <a:gd name="T5" fmla="*/ 0 h 26"/>
              </a:gdLst>
              <a:ahLst/>
              <a:cxnLst>
                <a:cxn ang="0">
                  <a:pos x="T0" y="T1"/>
                </a:cxn>
                <a:cxn ang="0">
                  <a:pos x="T2" y="T3"/>
                </a:cxn>
                <a:cxn ang="0">
                  <a:pos x="T4" y="T5"/>
                </a:cxn>
              </a:cxnLst>
              <a:rect l="0" t="0" r="r" b="b"/>
              <a:pathLst>
                <a:path w="37" h="26">
                  <a:moveTo>
                    <a:pt x="37" y="26"/>
                  </a:moveTo>
                  <a:lnTo>
                    <a:pt x="19" y="13"/>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39" name="Freeform 1961"/>
            <p:cNvSpPr>
              <a:spLocks/>
            </p:cNvSpPr>
            <p:nvPr/>
          </p:nvSpPr>
          <p:spPr bwMode="auto">
            <a:xfrm>
              <a:off x="1000125" y="1057275"/>
              <a:ext cx="0" cy="0"/>
            </a:xfrm>
            <a:custGeom>
              <a:avLst/>
              <a:gdLst>
                <a:gd name="T0" fmla="*/ 1 w 1"/>
                <a:gd name="T1" fmla="*/ 0 h 3"/>
                <a:gd name="T2" fmla="*/ 0 w 1"/>
                <a:gd name="T3" fmla="*/ 2 h 3"/>
                <a:gd name="T4" fmla="*/ 1 w 1"/>
                <a:gd name="T5" fmla="*/ 3 h 3"/>
              </a:gdLst>
              <a:ahLst/>
              <a:cxnLst>
                <a:cxn ang="0">
                  <a:pos x="T0" y="T1"/>
                </a:cxn>
                <a:cxn ang="0">
                  <a:pos x="T2" y="T3"/>
                </a:cxn>
                <a:cxn ang="0">
                  <a:pos x="T4" y="T5"/>
                </a:cxn>
              </a:cxnLst>
              <a:rect l="0" t="0" r="r" b="b"/>
              <a:pathLst>
                <a:path w="1" h="3">
                  <a:moveTo>
                    <a:pt x="1" y="0"/>
                  </a:moveTo>
                  <a:lnTo>
                    <a:pt x="0" y="2"/>
                  </a:lnTo>
                  <a:lnTo>
                    <a:pt x="1"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40" name="Line 1962"/>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41" name="Line 1963"/>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42" name="Line 1964"/>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43" name="Freeform 1965"/>
            <p:cNvSpPr>
              <a:spLocks/>
            </p:cNvSpPr>
            <p:nvPr/>
          </p:nvSpPr>
          <p:spPr bwMode="auto">
            <a:xfrm>
              <a:off x="1000125" y="1057275"/>
              <a:ext cx="0" cy="0"/>
            </a:xfrm>
            <a:custGeom>
              <a:avLst/>
              <a:gdLst>
                <a:gd name="T0" fmla="*/ 0 h 2"/>
                <a:gd name="T1" fmla="*/ 0 h 2"/>
                <a:gd name="T2" fmla="*/ 1 h 2"/>
                <a:gd name="T3" fmla="*/ 1 h 2"/>
                <a:gd name="T4" fmla="*/ 2 h 2"/>
              </a:gdLst>
              <a:ahLst/>
              <a:cxnLst>
                <a:cxn ang="0">
                  <a:pos x="0" y="T0"/>
                </a:cxn>
                <a:cxn ang="0">
                  <a:pos x="0" y="T1"/>
                </a:cxn>
                <a:cxn ang="0">
                  <a:pos x="0" y="T2"/>
                </a:cxn>
                <a:cxn ang="0">
                  <a:pos x="0" y="T3"/>
                </a:cxn>
                <a:cxn ang="0">
                  <a:pos x="0" y="T4"/>
                </a:cxn>
              </a:cxnLst>
              <a:rect l="0" t="0" r="r" b="b"/>
              <a:pathLst>
                <a:path h="2">
                  <a:moveTo>
                    <a:pt x="0" y="0"/>
                  </a:moveTo>
                  <a:lnTo>
                    <a:pt x="0" y="0"/>
                  </a:lnTo>
                  <a:lnTo>
                    <a:pt x="0" y="1"/>
                  </a:lnTo>
                  <a:lnTo>
                    <a:pt x="0" y="1"/>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44" name="Line 1966"/>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45" name="Line 196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46" name="Line 1968"/>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47" name="Line 1969"/>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48" name="Line 1970"/>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49" name="Freeform 1971"/>
            <p:cNvSpPr>
              <a:spLocks/>
            </p:cNvSpPr>
            <p:nvPr/>
          </p:nvSpPr>
          <p:spPr bwMode="auto">
            <a:xfrm>
              <a:off x="1000125" y="1057275"/>
              <a:ext cx="0" cy="0"/>
            </a:xfrm>
            <a:custGeom>
              <a:avLst/>
              <a:gdLst>
                <a:gd name="T0" fmla="*/ 0 w 8"/>
                <a:gd name="T1" fmla="*/ 0 h 1"/>
                <a:gd name="T2" fmla="*/ 3 w 8"/>
                <a:gd name="T3" fmla="*/ 1 h 1"/>
                <a:gd name="T4" fmla="*/ 5 w 8"/>
                <a:gd name="T5" fmla="*/ 1 h 1"/>
                <a:gd name="T6" fmla="*/ 8 w 8"/>
                <a:gd name="T7" fmla="*/ 0 h 1"/>
              </a:gdLst>
              <a:ahLst/>
              <a:cxnLst>
                <a:cxn ang="0">
                  <a:pos x="T0" y="T1"/>
                </a:cxn>
                <a:cxn ang="0">
                  <a:pos x="T2" y="T3"/>
                </a:cxn>
                <a:cxn ang="0">
                  <a:pos x="T4" y="T5"/>
                </a:cxn>
                <a:cxn ang="0">
                  <a:pos x="T6" y="T7"/>
                </a:cxn>
              </a:cxnLst>
              <a:rect l="0" t="0" r="r" b="b"/>
              <a:pathLst>
                <a:path w="8" h="1">
                  <a:moveTo>
                    <a:pt x="0" y="0"/>
                  </a:moveTo>
                  <a:lnTo>
                    <a:pt x="3" y="1"/>
                  </a:lnTo>
                  <a:lnTo>
                    <a:pt x="5" y="1"/>
                  </a:lnTo>
                  <a:lnTo>
                    <a:pt x="8"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50" name="Freeform 1972"/>
            <p:cNvSpPr>
              <a:spLocks/>
            </p:cNvSpPr>
            <p:nvPr/>
          </p:nvSpPr>
          <p:spPr bwMode="auto">
            <a:xfrm>
              <a:off x="1000125" y="1057275"/>
              <a:ext cx="0" cy="0"/>
            </a:xfrm>
            <a:custGeom>
              <a:avLst/>
              <a:gdLst>
                <a:gd name="T0" fmla="*/ 7 w 7"/>
                <a:gd name="T1" fmla="*/ 1 h 2"/>
                <a:gd name="T2" fmla="*/ 5 w 7"/>
                <a:gd name="T3" fmla="*/ 0 h 2"/>
                <a:gd name="T4" fmla="*/ 2 w 7"/>
                <a:gd name="T5" fmla="*/ 0 h 2"/>
                <a:gd name="T6" fmla="*/ 0 w 7"/>
                <a:gd name="T7" fmla="*/ 2 h 2"/>
              </a:gdLst>
              <a:ahLst/>
              <a:cxnLst>
                <a:cxn ang="0">
                  <a:pos x="T0" y="T1"/>
                </a:cxn>
                <a:cxn ang="0">
                  <a:pos x="T2" y="T3"/>
                </a:cxn>
                <a:cxn ang="0">
                  <a:pos x="T4" y="T5"/>
                </a:cxn>
                <a:cxn ang="0">
                  <a:pos x="T6" y="T7"/>
                </a:cxn>
              </a:cxnLst>
              <a:rect l="0" t="0" r="r" b="b"/>
              <a:pathLst>
                <a:path w="7" h="2">
                  <a:moveTo>
                    <a:pt x="7" y="1"/>
                  </a:moveTo>
                  <a:lnTo>
                    <a:pt x="5" y="0"/>
                  </a:lnTo>
                  <a:lnTo>
                    <a:pt x="2" y="0"/>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51" name="Freeform 1973"/>
            <p:cNvSpPr>
              <a:spLocks/>
            </p:cNvSpPr>
            <p:nvPr/>
          </p:nvSpPr>
          <p:spPr bwMode="auto">
            <a:xfrm>
              <a:off x="1000125" y="1057275"/>
              <a:ext cx="0" cy="0"/>
            </a:xfrm>
            <a:custGeom>
              <a:avLst/>
              <a:gdLst>
                <a:gd name="T0" fmla="*/ 0 w 11"/>
                <a:gd name="T1" fmla="*/ 1 h 2"/>
                <a:gd name="T2" fmla="*/ 0 w 11"/>
                <a:gd name="T3" fmla="*/ 2 h 2"/>
                <a:gd name="T4" fmla="*/ 11 w 11"/>
                <a:gd name="T5" fmla="*/ 2 h 2"/>
                <a:gd name="T6" fmla="*/ 11 w 11"/>
                <a:gd name="T7" fmla="*/ 0 h 2"/>
                <a:gd name="T8" fmla="*/ 0 w 11"/>
                <a:gd name="T9" fmla="*/ 1 h 2"/>
              </a:gdLst>
              <a:ahLst/>
              <a:cxnLst>
                <a:cxn ang="0">
                  <a:pos x="T0" y="T1"/>
                </a:cxn>
                <a:cxn ang="0">
                  <a:pos x="T2" y="T3"/>
                </a:cxn>
                <a:cxn ang="0">
                  <a:pos x="T4" y="T5"/>
                </a:cxn>
                <a:cxn ang="0">
                  <a:pos x="T6" y="T7"/>
                </a:cxn>
                <a:cxn ang="0">
                  <a:pos x="T8" y="T9"/>
                </a:cxn>
              </a:cxnLst>
              <a:rect l="0" t="0" r="r" b="b"/>
              <a:pathLst>
                <a:path w="11" h="2">
                  <a:moveTo>
                    <a:pt x="0" y="1"/>
                  </a:moveTo>
                  <a:lnTo>
                    <a:pt x="0" y="2"/>
                  </a:lnTo>
                  <a:lnTo>
                    <a:pt x="11" y="2"/>
                  </a:lnTo>
                  <a:lnTo>
                    <a:pt x="11" y="0"/>
                  </a:lnTo>
                  <a:lnTo>
                    <a:pt x="0" y="1"/>
                  </a:lnTo>
                  <a:close/>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a:tailEnd/>
            </a:ln>
          </p:spPr>
          <p:txBody>
            <a:bodyPr/>
            <a:lstStyle/>
            <a:p>
              <a:pPr eaLnBrk="1" hangingPunct="1">
                <a:defRPr/>
              </a:pPr>
              <a:endParaRPr lang="ja-JP" altLang="en-US">
                <a:latin typeface="Arial" charset="0"/>
              </a:endParaRPr>
            </a:p>
          </p:txBody>
        </p:sp>
        <p:sp>
          <p:nvSpPr>
            <p:cNvPr id="1652" name="Line 1974"/>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53" name="Freeform 1975"/>
            <p:cNvSpPr>
              <a:spLocks/>
            </p:cNvSpPr>
            <p:nvPr/>
          </p:nvSpPr>
          <p:spPr bwMode="auto">
            <a:xfrm>
              <a:off x="1000125" y="1057275"/>
              <a:ext cx="0" cy="0"/>
            </a:xfrm>
            <a:custGeom>
              <a:avLst/>
              <a:gdLst>
                <a:gd name="T0" fmla="*/ 5 w 5"/>
                <a:gd name="T1" fmla="*/ 0 h 2"/>
                <a:gd name="T2" fmla="*/ 4 w 5"/>
                <a:gd name="T3" fmla="*/ 2 h 2"/>
                <a:gd name="T4" fmla="*/ 0 w 5"/>
                <a:gd name="T5" fmla="*/ 2 h 2"/>
              </a:gdLst>
              <a:ahLst/>
              <a:cxnLst>
                <a:cxn ang="0">
                  <a:pos x="T0" y="T1"/>
                </a:cxn>
                <a:cxn ang="0">
                  <a:pos x="T2" y="T3"/>
                </a:cxn>
                <a:cxn ang="0">
                  <a:pos x="T4" y="T5"/>
                </a:cxn>
              </a:cxnLst>
              <a:rect l="0" t="0" r="r" b="b"/>
              <a:pathLst>
                <a:path w="5" h="2">
                  <a:moveTo>
                    <a:pt x="5" y="0"/>
                  </a:moveTo>
                  <a:lnTo>
                    <a:pt x="4" y="2"/>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54" name="Line 1976"/>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55" name="Rectangle 1977"/>
            <p:cNvSpPr>
              <a:spLocks noChangeArrowheads="1"/>
            </p:cNvSpPr>
            <p:nvPr/>
          </p:nvSpPr>
          <p:spPr bwMode="auto">
            <a:xfrm>
              <a:off x="1002792" y="1057656"/>
              <a:ext cx="0" cy="0"/>
            </a:xfrm>
            <a:prstGeom prst="rect">
              <a:avLst/>
            </a:prstGeom>
            <a:grpFill/>
            <a:ln w="0">
              <a:solidFill>
                <a:srgbClr xmlns:mc="http://schemas.openxmlformats.org/markup-compatibility/2006" xmlns:a14="http://schemas.microsoft.com/office/drawing/2010/main" val="000000" mc:Ignorable="a14" a14:legacySpreadsheetColorIndex="8"/>
              </a:solidFill>
              <a:miter lim="800000"/>
              <a:headEnd/>
              <a:tailEnd/>
            </a:ln>
          </p:spPr>
          <p:txBody>
            <a:bodyPr/>
            <a:lstStyle/>
            <a:p>
              <a:pPr eaLnBrk="1" hangingPunct="1">
                <a:defRPr/>
              </a:pPr>
              <a:endParaRPr lang="ja-JP" altLang="en-US">
                <a:latin typeface="Arial" charset="0"/>
              </a:endParaRPr>
            </a:p>
          </p:txBody>
        </p:sp>
        <p:sp>
          <p:nvSpPr>
            <p:cNvPr id="1656" name="Freeform 1978"/>
            <p:cNvSpPr>
              <a:spLocks/>
            </p:cNvSpPr>
            <p:nvPr/>
          </p:nvSpPr>
          <p:spPr bwMode="auto">
            <a:xfrm>
              <a:off x="1000125" y="1057275"/>
              <a:ext cx="0" cy="0"/>
            </a:xfrm>
            <a:custGeom>
              <a:avLst/>
              <a:gdLst>
                <a:gd name="T0" fmla="*/ 0 w 4"/>
                <a:gd name="T1" fmla="*/ 0 h 2"/>
                <a:gd name="T2" fmla="*/ 0 w 4"/>
                <a:gd name="T3" fmla="*/ 2 h 2"/>
                <a:gd name="T4" fmla="*/ 4 w 4"/>
                <a:gd name="T5" fmla="*/ 2 h 2"/>
              </a:gdLst>
              <a:ahLst/>
              <a:cxnLst>
                <a:cxn ang="0">
                  <a:pos x="T0" y="T1"/>
                </a:cxn>
                <a:cxn ang="0">
                  <a:pos x="T2" y="T3"/>
                </a:cxn>
                <a:cxn ang="0">
                  <a:pos x="T4" y="T5"/>
                </a:cxn>
              </a:cxnLst>
              <a:rect l="0" t="0" r="r" b="b"/>
              <a:pathLst>
                <a:path w="4" h="2">
                  <a:moveTo>
                    <a:pt x="0" y="0"/>
                  </a:moveTo>
                  <a:lnTo>
                    <a:pt x="0" y="2"/>
                  </a:lnTo>
                  <a:lnTo>
                    <a:pt x="4"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57" name="Freeform 1979"/>
            <p:cNvSpPr>
              <a:spLocks/>
            </p:cNvSpPr>
            <p:nvPr/>
          </p:nvSpPr>
          <p:spPr bwMode="auto">
            <a:xfrm>
              <a:off x="1000125" y="1057275"/>
              <a:ext cx="0" cy="0"/>
            </a:xfrm>
            <a:custGeom>
              <a:avLst/>
              <a:gdLst>
                <a:gd name="T0" fmla="*/ 4 w 4"/>
                <a:gd name="T1" fmla="*/ 2 h 2"/>
                <a:gd name="T2" fmla="*/ 4 w 4"/>
                <a:gd name="T3" fmla="*/ 0 h 2"/>
                <a:gd name="T4" fmla="*/ 0 w 4"/>
                <a:gd name="T5" fmla="*/ 0 h 2"/>
              </a:gdLst>
              <a:ahLst/>
              <a:cxnLst>
                <a:cxn ang="0">
                  <a:pos x="T0" y="T1"/>
                </a:cxn>
                <a:cxn ang="0">
                  <a:pos x="T2" y="T3"/>
                </a:cxn>
                <a:cxn ang="0">
                  <a:pos x="T4" y="T5"/>
                </a:cxn>
              </a:cxnLst>
              <a:rect l="0" t="0" r="r" b="b"/>
              <a:pathLst>
                <a:path w="4" h="2">
                  <a:moveTo>
                    <a:pt x="4" y="2"/>
                  </a:moveTo>
                  <a:lnTo>
                    <a:pt x="4"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58" name="Freeform 1980"/>
            <p:cNvSpPr>
              <a:spLocks/>
            </p:cNvSpPr>
            <p:nvPr/>
          </p:nvSpPr>
          <p:spPr bwMode="auto">
            <a:xfrm>
              <a:off x="1000125" y="1057275"/>
              <a:ext cx="0" cy="0"/>
            </a:xfrm>
            <a:custGeom>
              <a:avLst/>
              <a:gdLst>
                <a:gd name="T0" fmla="*/ 0 w 7"/>
                <a:gd name="T1" fmla="*/ 8 h 10"/>
                <a:gd name="T2" fmla="*/ 0 w 7"/>
                <a:gd name="T3" fmla="*/ 3 h 10"/>
                <a:gd name="T4" fmla="*/ 2 w 7"/>
                <a:gd name="T5" fmla="*/ 1 h 10"/>
                <a:gd name="T6" fmla="*/ 2 w 7"/>
                <a:gd name="T7" fmla="*/ 0 h 10"/>
                <a:gd name="T8" fmla="*/ 3 w 7"/>
                <a:gd name="T9" fmla="*/ 0 h 10"/>
                <a:gd name="T10" fmla="*/ 7 w 7"/>
                <a:gd name="T11" fmla="*/ 1 h 10"/>
                <a:gd name="T12" fmla="*/ 7 w 7"/>
                <a:gd name="T13" fmla="*/ 8 h 10"/>
                <a:gd name="T14" fmla="*/ 7 w 7"/>
                <a:gd name="T15" fmla="*/ 8 h 10"/>
                <a:gd name="T16" fmla="*/ 6 w 7"/>
                <a:gd name="T17" fmla="*/ 9 h 10"/>
                <a:gd name="T18" fmla="*/ 3 w 7"/>
                <a:gd name="T19" fmla="*/ 10 h 10"/>
                <a:gd name="T20" fmla="*/ 0 w 7"/>
                <a:gd name="T21"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0">
                  <a:moveTo>
                    <a:pt x="0" y="8"/>
                  </a:moveTo>
                  <a:lnTo>
                    <a:pt x="0" y="3"/>
                  </a:lnTo>
                  <a:lnTo>
                    <a:pt x="2" y="1"/>
                  </a:lnTo>
                  <a:lnTo>
                    <a:pt x="2" y="0"/>
                  </a:lnTo>
                  <a:lnTo>
                    <a:pt x="3" y="0"/>
                  </a:lnTo>
                  <a:lnTo>
                    <a:pt x="7" y="1"/>
                  </a:lnTo>
                  <a:lnTo>
                    <a:pt x="7" y="8"/>
                  </a:lnTo>
                  <a:lnTo>
                    <a:pt x="7" y="8"/>
                  </a:lnTo>
                  <a:lnTo>
                    <a:pt x="6" y="9"/>
                  </a:lnTo>
                  <a:lnTo>
                    <a:pt x="3" y="10"/>
                  </a:lnTo>
                  <a:lnTo>
                    <a:pt x="0" y="8"/>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59" name="Freeform 1981"/>
            <p:cNvSpPr>
              <a:spLocks/>
            </p:cNvSpPr>
            <p:nvPr/>
          </p:nvSpPr>
          <p:spPr bwMode="auto">
            <a:xfrm>
              <a:off x="1000125" y="1057275"/>
              <a:ext cx="0" cy="0"/>
            </a:xfrm>
            <a:custGeom>
              <a:avLst/>
              <a:gdLst>
                <a:gd name="T0" fmla="*/ 0 w 2"/>
                <a:gd name="T1" fmla="*/ 8 h 8"/>
                <a:gd name="T2" fmla="*/ 2 w 2"/>
                <a:gd name="T3" fmla="*/ 7 h 8"/>
                <a:gd name="T4" fmla="*/ 2 w 2"/>
                <a:gd name="T5" fmla="*/ 1 h 8"/>
                <a:gd name="T6" fmla="*/ 0 w 2"/>
                <a:gd name="T7" fmla="*/ 0 h 8"/>
              </a:gdLst>
              <a:ahLst/>
              <a:cxnLst>
                <a:cxn ang="0">
                  <a:pos x="T0" y="T1"/>
                </a:cxn>
                <a:cxn ang="0">
                  <a:pos x="T2" y="T3"/>
                </a:cxn>
                <a:cxn ang="0">
                  <a:pos x="T4" y="T5"/>
                </a:cxn>
                <a:cxn ang="0">
                  <a:pos x="T6" y="T7"/>
                </a:cxn>
              </a:cxnLst>
              <a:rect l="0" t="0" r="r" b="b"/>
              <a:pathLst>
                <a:path w="2" h="8">
                  <a:moveTo>
                    <a:pt x="0" y="8"/>
                  </a:moveTo>
                  <a:lnTo>
                    <a:pt x="2" y="7"/>
                  </a:lnTo>
                  <a:lnTo>
                    <a:pt x="2"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60" name="Freeform 1982"/>
            <p:cNvSpPr>
              <a:spLocks/>
            </p:cNvSpPr>
            <p:nvPr/>
          </p:nvSpPr>
          <p:spPr bwMode="auto">
            <a:xfrm>
              <a:off x="1000125" y="1057275"/>
              <a:ext cx="0" cy="0"/>
            </a:xfrm>
            <a:custGeom>
              <a:avLst/>
              <a:gdLst>
                <a:gd name="T0" fmla="*/ 0 w 3"/>
                <a:gd name="T1" fmla="*/ 5 h 5"/>
                <a:gd name="T2" fmla="*/ 3 w 3"/>
                <a:gd name="T3" fmla="*/ 4 h 5"/>
                <a:gd name="T4" fmla="*/ 3 w 3"/>
                <a:gd name="T5" fmla="*/ 0 h 5"/>
                <a:gd name="T6" fmla="*/ 0 w 3"/>
                <a:gd name="T7" fmla="*/ 0 h 5"/>
              </a:gdLst>
              <a:ahLst/>
              <a:cxnLst>
                <a:cxn ang="0">
                  <a:pos x="T0" y="T1"/>
                </a:cxn>
                <a:cxn ang="0">
                  <a:pos x="T2" y="T3"/>
                </a:cxn>
                <a:cxn ang="0">
                  <a:pos x="T4" y="T5"/>
                </a:cxn>
                <a:cxn ang="0">
                  <a:pos x="T6" y="T7"/>
                </a:cxn>
              </a:cxnLst>
              <a:rect l="0" t="0" r="r" b="b"/>
              <a:pathLst>
                <a:path w="3" h="5">
                  <a:moveTo>
                    <a:pt x="0" y="5"/>
                  </a:moveTo>
                  <a:lnTo>
                    <a:pt x="3" y="4"/>
                  </a:lnTo>
                  <a:lnTo>
                    <a:pt x="3"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61" name="Freeform 1983"/>
            <p:cNvSpPr>
              <a:spLocks/>
            </p:cNvSpPr>
            <p:nvPr/>
          </p:nvSpPr>
          <p:spPr bwMode="auto">
            <a:xfrm>
              <a:off x="1000125" y="1057275"/>
              <a:ext cx="0" cy="0"/>
            </a:xfrm>
            <a:custGeom>
              <a:avLst/>
              <a:gdLst>
                <a:gd name="T0" fmla="*/ 0 w 1"/>
                <a:gd name="T1" fmla="*/ 6 h 6"/>
                <a:gd name="T2" fmla="*/ 0 w 1"/>
                <a:gd name="T3" fmla="*/ 5 h 6"/>
                <a:gd name="T4" fmla="*/ 0 w 1"/>
                <a:gd name="T5" fmla="*/ 4 h 6"/>
                <a:gd name="T6" fmla="*/ 0 w 1"/>
                <a:gd name="T7" fmla="*/ 4 h 6"/>
                <a:gd name="T8" fmla="*/ 0 w 1"/>
                <a:gd name="T9" fmla="*/ 3 h 6"/>
                <a:gd name="T10" fmla="*/ 0 w 1"/>
                <a:gd name="T11" fmla="*/ 2 h 6"/>
                <a:gd name="T12" fmla="*/ 0 w 1"/>
                <a:gd name="T13" fmla="*/ 1 h 6"/>
                <a:gd name="T14" fmla="*/ 0 w 1"/>
                <a:gd name="T15" fmla="*/ 0 h 6"/>
                <a:gd name="T16" fmla="*/ 1 w 1"/>
                <a:gd name="T17" fmla="*/ 1 h 6"/>
                <a:gd name="T18" fmla="*/ 0 w 1"/>
                <a:gd name="T19" fmla="*/ 4 h 6"/>
                <a:gd name="T20" fmla="*/ 0 w 1"/>
                <a:gd name="T21" fmla="*/ 3 h 6"/>
                <a:gd name="T22" fmla="*/ 0 w 1"/>
                <a:gd name="T23" fmla="*/ 5 h 6"/>
                <a:gd name="T24" fmla="*/ 0 w 1"/>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6">
                  <a:moveTo>
                    <a:pt x="0" y="6"/>
                  </a:moveTo>
                  <a:lnTo>
                    <a:pt x="0" y="5"/>
                  </a:lnTo>
                  <a:lnTo>
                    <a:pt x="0" y="4"/>
                  </a:lnTo>
                  <a:lnTo>
                    <a:pt x="0" y="4"/>
                  </a:lnTo>
                  <a:lnTo>
                    <a:pt x="0" y="3"/>
                  </a:lnTo>
                  <a:lnTo>
                    <a:pt x="0" y="2"/>
                  </a:lnTo>
                  <a:lnTo>
                    <a:pt x="0" y="1"/>
                  </a:lnTo>
                  <a:lnTo>
                    <a:pt x="0" y="0"/>
                  </a:lnTo>
                  <a:lnTo>
                    <a:pt x="1" y="1"/>
                  </a:lnTo>
                  <a:lnTo>
                    <a:pt x="0" y="4"/>
                  </a:lnTo>
                  <a:lnTo>
                    <a:pt x="0" y="3"/>
                  </a:lnTo>
                  <a:lnTo>
                    <a:pt x="0" y="5"/>
                  </a:lnTo>
                  <a:lnTo>
                    <a:pt x="0" y="6"/>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grpSp>
      <p:sp>
        <p:nvSpPr>
          <p:cNvPr id="1662" name="正方形/長方形 1661"/>
          <p:cNvSpPr/>
          <p:nvPr/>
        </p:nvSpPr>
        <p:spPr>
          <a:xfrm>
            <a:off x="325438" y="1778875"/>
            <a:ext cx="8351837" cy="792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ltLang="ja-JP" sz="1600" dirty="0">
                <a:solidFill>
                  <a:schemeClr val="tx1"/>
                </a:solidFill>
              </a:rPr>
              <a:t>※</a:t>
            </a:r>
            <a:r>
              <a:rPr lang="ja-JP" altLang="en-US" sz="1600" dirty="0">
                <a:solidFill>
                  <a:schemeClr val="tx1"/>
                </a:solidFill>
              </a:rPr>
              <a:t>社会的損失：人的損害額（運転者、同乗者、歩行者など）、物的損害額（車両、構造物の事故</a:t>
            </a:r>
            <a:endParaRPr lang="en-US" altLang="ja-JP" sz="1600" dirty="0">
              <a:solidFill>
                <a:schemeClr val="tx1"/>
              </a:solidFill>
            </a:endParaRPr>
          </a:p>
          <a:p>
            <a:pPr eaLnBrk="1" hangingPunct="1">
              <a:defRPr/>
            </a:pPr>
            <a:r>
              <a:rPr lang="ja-JP" altLang="en-US" sz="1600" dirty="0">
                <a:solidFill>
                  <a:schemeClr val="tx1"/>
                </a:solidFill>
              </a:rPr>
              <a:t>　　損失）、事故渋滞による損失額</a:t>
            </a:r>
            <a:r>
              <a:rPr lang="ja-JP" altLang="en-US" sz="1600" b="1" dirty="0">
                <a:solidFill>
                  <a:schemeClr val="tx1"/>
                </a:solidFill>
              </a:rPr>
              <a:t>　　　　　　</a:t>
            </a:r>
            <a:endParaRPr lang="en-US" altLang="ja-JP" sz="1600" b="1" dirty="0">
              <a:solidFill>
                <a:schemeClr val="tx1"/>
              </a:solidFill>
            </a:endParaRPr>
          </a:p>
        </p:txBody>
      </p:sp>
      <p:sp>
        <p:nvSpPr>
          <p:cNvPr id="1663" name="正方形/長方形 1662"/>
          <p:cNvSpPr/>
          <p:nvPr/>
        </p:nvSpPr>
        <p:spPr>
          <a:xfrm>
            <a:off x="34925" y="547688"/>
            <a:ext cx="8642350" cy="1152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000" b="1" u="sng" dirty="0">
                <a:solidFill>
                  <a:schemeClr val="tx1"/>
                </a:solidFill>
                <a:latin typeface="ＭＳ Ｐゴシック" pitchFamily="50" charset="-128"/>
              </a:rPr>
              <a:t>◆</a:t>
            </a:r>
            <a:r>
              <a:rPr lang="zh-TW" altLang="en-US" sz="2000" b="1" u="sng" dirty="0">
                <a:solidFill>
                  <a:schemeClr val="tx1"/>
                </a:solidFill>
                <a:latin typeface="ＭＳ Ｐゴシック" pitchFamily="50" charset="-128"/>
                <a:ea typeface="ＭＳ Ｐゴシック" pitchFamily="50" charset="-128"/>
              </a:rPr>
              <a:t>交通事故減少便益</a:t>
            </a:r>
            <a:r>
              <a:rPr lang="ja-JP" altLang="en-US" sz="2000" b="1" u="sng" dirty="0">
                <a:solidFill>
                  <a:schemeClr val="tx1"/>
                </a:solidFill>
                <a:latin typeface="ＭＳ Ｐゴシック" pitchFamily="50" charset="-128"/>
              </a:rPr>
              <a:t>とは</a:t>
            </a:r>
            <a:endParaRPr lang="en-US" altLang="ja-JP" sz="2000" b="1" u="sng" dirty="0">
              <a:solidFill>
                <a:schemeClr val="tx1"/>
              </a:solidFill>
              <a:latin typeface="ＭＳ Ｐゴシック" pitchFamily="50" charset="-128"/>
            </a:endParaRPr>
          </a:p>
          <a:p>
            <a:pPr eaLnBrk="1" hangingPunct="1">
              <a:defRPr/>
            </a:pPr>
            <a:r>
              <a:rPr lang="ja-JP" altLang="en-US" b="1" dirty="0">
                <a:solidFill>
                  <a:schemeClr val="tx1"/>
                </a:solidFill>
                <a:latin typeface="ＭＳ Ｐゴシック" pitchFamily="50" charset="-128"/>
              </a:rPr>
              <a:t>　　</a:t>
            </a:r>
            <a:r>
              <a:rPr lang="ja-JP" altLang="en-US" dirty="0" smtClean="0">
                <a:solidFill>
                  <a:schemeClr val="tx1"/>
                </a:solidFill>
                <a:latin typeface="ＭＳ Ｐゴシック" pitchFamily="50" charset="-128"/>
              </a:rPr>
              <a:t>鉄道高架化による踏切除却や道路</a:t>
            </a:r>
            <a:r>
              <a:rPr lang="ja-JP" altLang="en-US" dirty="0">
                <a:solidFill>
                  <a:schemeClr val="tx1"/>
                </a:solidFill>
              </a:rPr>
              <a:t>整備・改良に</a:t>
            </a:r>
            <a:r>
              <a:rPr lang="ja-JP" altLang="en-US" dirty="0" smtClean="0">
                <a:solidFill>
                  <a:schemeClr val="tx1"/>
                </a:solidFill>
              </a:rPr>
              <a:t>伴う自動車</a:t>
            </a:r>
            <a:r>
              <a:rPr lang="ja-JP" altLang="en-US" dirty="0">
                <a:solidFill>
                  <a:schemeClr val="tx1"/>
                </a:solidFill>
              </a:rPr>
              <a:t>交通の</a:t>
            </a:r>
            <a:r>
              <a:rPr lang="ja-JP" altLang="en-US" dirty="0" smtClean="0">
                <a:solidFill>
                  <a:schemeClr val="tx1"/>
                </a:solidFill>
              </a:rPr>
              <a:t>分散化により</a:t>
            </a:r>
            <a:endParaRPr lang="en-US" altLang="ja-JP" dirty="0" smtClean="0">
              <a:solidFill>
                <a:schemeClr val="tx1"/>
              </a:solidFill>
            </a:endParaRPr>
          </a:p>
          <a:p>
            <a:pPr eaLnBrk="1" hangingPunct="1">
              <a:defRPr/>
            </a:pPr>
            <a:r>
              <a:rPr lang="ja-JP" altLang="en-US" dirty="0">
                <a:solidFill>
                  <a:schemeClr val="tx1"/>
                </a:solidFill>
                <a:latin typeface="ＭＳ Ｐゴシック" pitchFamily="50" charset="-128"/>
              </a:rPr>
              <a:t>　</a:t>
            </a:r>
            <a:r>
              <a:rPr lang="ja-JP" altLang="en-US" dirty="0" smtClean="0">
                <a:solidFill>
                  <a:schemeClr val="tx1"/>
                </a:solidFill>
                <a:latin typeface="ＭＳ Ｐゴシック" pitchFamily="50" charset="-128"/>
              </a:rPr>
              <a:t>　</a:t>
            </a:r>
            <a:r>
              <a:rPr lang="ja-JP" altLang="en-US" dirty="0">
                <a:solidFill>
                  <a:schemeClr val="tx1"/>
                </a:solidFill>
                <a:latin typeface="ＭＳ Ｐゴシック" pitchFamily="50" charset="-128"/>
              </a:rPr>
              <a:t>解消</a:t>
            </a:r>
            <a:r>
              <a:rPr lang="ja-JP" altLang="en-US" dirty="0" smtClean="0">
                <a:solidFill>
                  <a:schemeClr val="tx1"/>
                </a:solidFill>
                <a:latin typeface="ＭＳ Ｐゴシック" pitchFamily="50" charset="-128"/>
              </a:rPr>
              <a:t>する交通</a:t>
            </a:r>
            <a:r>
              <a:rPr lang="ja-JP" altLang="en-US" dirty="0">
                <a:solidFill>
                  <a:schemeClr val="tx1"/>
                </a:solidFill>
                <a:latin typeface="ＭＳ Ｐゴシック" pitchFamily="50" charset="-128"/>
              </a:rPr>
              <a:t>事故による社会的損失　</a:t>
            </a:r>
            <a:r>
              <a:rPr lang="ja-JP" altLang="en-US" dirty="0" smtClean="0">
                <a:solidFill>
                  <a:schemeClr val="tx1"/>
                </a:solidFill>
                <a:latin typeface="ＭＳ Ｐゴシック" pitchFamily="50" charset="-128"/>
              </a:rPr>
              <a:t>（</a:t>
            </a:r>
            <a:r>
              <a:rPr lang="en-US" altLang="ja-JP" dirty="0">
                <a:solidFill>
                  <a:schemeClr val="tx1"/>
                </a:solidFill>
                <a:latin typeface="ＭＳ Ｐゴシック" pitchFamily="50" charset="-128"/>
              </a:rPr>
              <a:t>※</a:t>
            </a:r>
            <a:r>
              <a:rPr lang="ja-JP" altLang="en-US" dirty="0" smtClean="0">
                <a:solidFill>
                  <a:schemeClr val="tx1"/>
                </a:solidFill>
                <a:latin typeface="ＭＳ Ｐゴシック" pitchFamily="50" charset="-128"/>
              </a:rPr>
              <a:t>）</a:t>
            </a:r>
            <a:r>
              <a:rPr lang="ja-JP" altLang="en-US" dirty="0" smtClean="0">
                <a:solidFill>
                  <a:schemeClr val="tx1"/>
                </a:solidFill>
              </a:rPr>
              <a:t>を</a:t>
            </a:r>
            <a:r>
              <a:rPr lang="ja-JP" altLang="en-US" dirty="0">
                <a:solidFill>
                  <a:schemeClr val="tx1"/>
                </a:solidFill>
              </a:rPr>
              <a:t>貨幣換算したもの</a:t>
            </a:r>
            <a:r>
              <a:rPr lang="ja-JP" altLang="en-US" dirty="0">
                <a:solidFill>
                  <a:schemeClr val="tx1"/>
                </a:solidFill>
                <a:latin typeface="ＭＳ Ｐゴシック" pitchFamily="50" charset="-128"/>
              </a:rPr>
              <a:t>。</a:t>
            </a:r>
          </a:p>
        </p:txBody>
      </p:sp>
      <p:sp>
        <p:nvSpPr>
          <p:cNvPr id="1664" name="テキスト ボックス 1663"/>
          <p:cNvSpPr txBox="1"/>
          <p:nvPr/>
        </p:nvSpPr>
        <p:spPr bwMode="auto">
          <a:xfrm>
            <a:off x="468313" y="2644062"/>
            <a:ext cx="7540625" cy="830263"/>
          </a:xfrm>
          <a:prstGeom prst="rect">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0">
            <a:spAutoFit/>
          </a:bodyPr>
          <a:lstStyle/>
          <a:p>
            <a:pPr eaLnBrk="1" hangingPunct="1">
              <a:defRPr/>
            </a:pPr>
            <a:r>
              <a:rPr lang="ja-JP" altLang="en-US" sz="1600" dirty="0">
                <a:solidFill>
                  <a:schemeClr val="tx1"/>
                </a:solidFill>
                <a:latin typeface="Meiryo UI" pitchFamily="50" charset="-128"/>
                <a:ea typeface="Meiryo UI" pitchFamily="50" charset="-128"/>
                <a:cs typeface="Meiryo UI" pitchFamily="50" charset="-128"/>
              </a:rPr>
              <a:t>○整備の有無による損失の年間の総和の差により算出</a:t>
            </a:r>
          </a:p>
          <a:p>
            <a:pPr eaLnBrk="1" hangingPunct="1">
              <a:defRPr/>
            </a:pPr>
            <a:r>
              <a:rPr lang="ja-JP" altLang="en-US" sz="1600" dirty="0">
                <a:solidFill>
                  <a:schemeClr val="tx1"/>
                </a:solidFill>
                <a:latin typeface="Meiryo UI" pitchFamily="50" charset="-128"/>
                <a:ea typeface="Meiryo UI" pitchFamily="50" charset="-128"/>
                <a:cs typeface="Meiryo UI" pitchFamily="50" charset="-128"/>
              </a:rPr>
              <a:t>　　損失</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円</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年</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＝ﾘﾝｸ交通量</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台･</a:t>
            </a:r>
            <a:r>
              <a:rPr lang="en-US" altLang="ja-JP" sz="1600" dirty="0">
                <a:solidFill>
                  <a:schemeClr val="tx1"/>
                </a:solidFill>
                <a:latin typeface="Meiryo UI" pitchFamily="50" charset="-128"/>
                <a:ea typeface="Meiryo UI" pitchFamily="50" charset="-128"/>
                <a:cs typeface="Meiryo UI" pitchFamily="50" charset="-128"/>
              </a:rPr>
              <a:t>km/</a:t>
            </a:r>
            <a:r>
              <a:rPr lang="ja-JP" altLang="en-US" sz="1600" dirty="0">
                <a:solidFill>
                  <a:schemeClr val="tx1"/>
                </a:solidFill>
                <a:latin typeface="Meiryo UI" pitchFamily="50" charset="-128"/>
                <a:ea typeface="Meiryo UI" pitchFamily="50" charset="-128"/>
                <a:cs typeface="Meiryo UI" pitchFamily="50" charset="-128"/>
              </a:rPr>
              <a:t>日</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係数</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円</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台･</a:t>
            </a:r>
            <a:r>
              <a:rPr lang="en-US" altLang="ja-JP" sz="1600" dirty="0">
                <a:solidFill>
                  <a:schemeClr val="tx1"/>
                </a:solidFill>
                <a:latin typeface="Meiryo UI" pitchFamily="50" charset="-128"/>
                <a:ea typeface="Meiryo UI" pitchFamily="50" charset="-128"/>
                <a:cs typeface="Meiryo UI" pitchFamily="50" charset="-128"/>
              </a:rPr>
              <a:t>km)×365(</a:t>
            </a:r>
            <a:r>
              <a:rPr lang="ja-JP" altLang="en-US" sz="1600" dirty="0">
                <a:solidFill>
                  <a:schemeClr val="tx1"/>
                </a:solidFill>
                <a:latin typeface="Meiryo UI" pitchFamily="50" charset="-128"/>
                <a:ea typeface="Meiryo UI" pitchFamily="50" charset="-128"/>
                <a:cs typeface="Meiryo UI" pitchFamily="50" charset="-128"/>
              </a:rPr>
              <a:t>日</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年</a:t>
            </a:r>
            <a:r>
              <a:rPr lang="en-US" altLang="ja-JP" sz="1600" dirty="0">
                <a:solidFill>
                  <a:schemeClr val="tx1"/>
                </a:solidFill>
                <a:latin typeface="Meiryo UI" pitchFamily="50" charset="-128"/>
                <a:ea typeface="Meiryo UI" pitchFamily="50" charset="-128"/>
                <a:cs typeface="Meiryo UI" pitchFamily="50" charset="-128"/>
              </a:rPr>
              <a:t>)</a:t>
            </a:r>
            <a:endParaRPr lang="ja-JP" altLang="en-US" sz="1600" dirty="0">
              <a:solidFill>
                <a:schemeClr val="tx1"/>
              </a:solidFill>
              <a:latin typeface="Meiryo UI" pitchFamily="50" charset="-128"/>
              <a:ea typeface="Meiryo UI" pitchFamily="50" charset="-128"/>
              <a:cs typeface="Meiryo UI" pitchFamily="50" charset="-128"/>
            </a:endParaRPr>
          </a:p>
          <a:p>
            <a:pPr eaLnBrk="1" hangingPunct="1">
              <a:defRPr/>
            </a:pPr>
            <a:r>
              <a:rPr lang="ja-JP" altLang="en-US" sz="1600" dirty="0">
                <a:solidFill>
                  <a:schemeClr val="tx1"/>
                </a:solidFill>
                <a:latin typeface="Meiryo UI" pitchFamily="50" charset="-128"/>
                <a:ea typeface="Meiryo UI" pitchFamily="50" charset="-128"/>
                <a:cs typeface="Meiryo UI" pitchFamily="50" charset="-128"/>
              </a:rPr>
              <a:t>　　　　　　　　　　＋ﾘﾝｸ交差点箇所数 </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台・箇所</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日</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係数</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円</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台・箇所</a:t>
            </a:r>
            <a:r>
              <a:rPr lang="en-US" altLang="ja-JP" sz="1600" dirty="0">
                <a:solidFill>
                  <a:schemeClr val="tx1"/>
                </a:solidFill>
                <a:latin typeface="Meiryo UI" pitchFamily="50" charset="-128"/>
                <a:ea typeface="Meiryo UI" pitchFamily="50" charset="-128"/>
                <a:cs typeface="Meiryo UI" pitchFamily="50" charset="-128"/>
              </a:rPr>
              <a:t>) ×365(</a:t>
            </a:r>
            <a:r>
              <a:rPr lang="ja-JP" altLang="en-US" sz="1600" dirty="0">
                <a:solidFill>
                  <a:schemeClr val="tx1"/>
                </a:solidFill>
                <a:latin typeface="Meiryo UI" pitchFamily="50" charset="-128"/>
                <a:ea typeface="Meiryo UI" pitchFamily="50" charset="-128"/>
                <a:cs typeface="Meiryo UI" pitchFamily="50" charset="-128"/>
              </a:rPr>
              <a:t>日</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年</a:t>
            </a:r>
            <a:r>
              <a:rPr lang="en-US" altLang="ja-JP" sz="1600" dirty="0">
                <a:solidFill>
                  <a:schemeClr val="tx1"/>
                </a:solidFill>
                <a:latin typeface="Meiryo UI" pitchFamily="50" charset="-128"/>
                <a:ea typeface="Meiryo UI" pitchFamily="50" charset="-128"/>
                <a:cs typeface="Meiryo UI" pitchFamily="50" charset="-128"/>
              </a:rPr>
              <a:t>)</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29709" name="テキスト ボックス 1665"/>
          <p:cNvSpPr txBox="1">
            <a:spLocks noChangeArrowheads="1"/>
          </p:cNvSpPr>
          <p:nvPr/>
        </p:nvSpPr>
        <p:spPr bwMode="auto">
          <a:xfrm>
            <a:off x="115888" y="5392738"/>
            <a:ext cx="8932862" cy="772107"/>
          </a:xfrm>
          <a:prstGeom prst="rect">
            <a:avLst/>
          </a:prstGeom>
          <a:noFill/>
          <a:ln w="3175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36000" tIns="108000" rIns="36000" bIns="108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Meiryo UI" panose="020B0604030504040204" pitchFamily="50" charset="-128"/>
                <a:ea typeface="Meiryo UI" panose="020B0604030504040204" pitchFamily="50" charset="-128"/>
              </a:rPr>
              <a:t>⇒この整備</a:t>
            </a:r>
            <a:r>
              <a:rPr lang="ja-JP" altLang="en-US" sz="1800" b="1" dirty="0">
                <a:latin typeface="Meiryo UI" panose="020B0604030504040204" pitchFamily="50" charset="-128"/>
                <a:ea typeface="Meiryo UI" panose="020B0604030504040204" pitchFamily="50" charset="-128"/>
              </a:rPr>
              <a:t>無</a:t>
            </a:r>
            <a:r>
              <a:rPr lang="ja-JP" altLang="en-US" sz="1800" b="1" dirty="0" err="1">
                <a:latin typeface="Meiryo UI" panose="020B0604030504040204" pitchFamily="50" charset="-128"/>
                <a:ea typeface="Meiryo UI" panose="020B0604030504040204" pitchFamily="50" charset="-128"/>
              </a:rPr>
              <a:t>し</a:t>
            </a:r>
            <a:r>
              <a:rPr lang="ja-JP" altLang="en-US" sz="1800" dirty="0" err="1">
                <a:latin typeface="Meiryo UI" panose="020B0604030504040204" pitchFamily="50" charset="-128"/>
                <a:ea typeface="Meiryo UI" panose="020B0604030504040204" pitchFamily="50" charset="-128"/>
              </a:rPr>
              <a:t>と</a:t>
            </a:r>
            <a:r>
              <a:rPr lang="ja-JP" altLang="en-US" sz="1800" b="1" dirty="0">
                <a:latin typeface="Meiryo UI" panose="020B0604030504040204" pitchFamily="50" charset="-128"/>
                <a:ea typeface="Meiryo UI" panose="020B0604030504040204" pitchFamily="50" charset="-128"/>
              </a:rPr>
              <a:t>有り</a:t>
            </a:r>
            <a:r>
              <a:rPr lang="ja-JP" altLang="en-US" sz="1800" dirty="0">
                <a:latin typeface="Meiryo UI" panose="020B0604030504040204" pitchFamily="50" charset="-128"/>
                <a:ea typeface="Meiryo UI" panose="020B0604030504040204" pitchFamily="50" charset="-128"/>
              </a:rPr>
              <a:t>の費用の差を、リンクごとに集計し、さらに供用後</a:t>
            </a:r>
            <a:r>
              <a:rPr lang="en-US" altLang="ja-JP" sz="1800" dirty="0">
                <a:latin typeface="Meiryo UI" panose="020B0604030504040204" pitchFamily="50" charset="-128"/>
                <a:ea typeface="Meiryo UI" panose="020B0604030504040204" pitchFamily="50" charset="-128"/>
              </a:rPr>
              <a:t>50</a:t>
            </a:r>
            <a:r>
              <a:rPr lang="ja-JP" altLang="en-US" sz="1800" dirty="0">
                <a:latin typeface="Meiryo UI" panose="020B0604030504040204" pitchFamily="50" charset="-128"/>
                <a:ea typeface="Meiryo UI" panose="020B0604030504040204" pitchFamily="50" charset="-128"/>
              </a:rPr>
              <a:t>年間分を合計することで、</a:t>
            </a:r>
            <a:endParaRPr lang="en-US" altLang="ja-JP" sz="18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本事業</a:t>
            </a:r>
            <a:r>
              <a:rPr lang="ja-JP" altLang="en-US" sz="1800" dirty="0">
                <a:latin typeface="Meiryo UI" panose="020B0604030504040204" pitchFamily="50" charset="-128"/>
                <a:ea typeface="Meiryo UI" panose="020B0604030504040204" pitchFamily="50" charset="-128"/>
              </a:rPr>
              <a:t>の</a:t>
            </a:r>
            <a:r>
              <a:rPr lang="ja-JP" altLang="en-US" sz="1800" b="1" dirty="0">
                <a:latin typeface="Meiryo UI" panose="020B0604030504040204" pitchFamily="50" charset="-128"/>
                <a:ea typeface="Meiryo UI" panose="020B0604030504040204" pitchFamily="50" charset="-128"/>
              </a:rPr>
              <a:t>交通事故減少便益</a:t>
            </a:r>
            <a:r>
              <a:rPr lang="en-US" altLang="ja-JP" sz="1800" b="1" dirty="0">
                <a:latin typeface="Meiryo UI" panose="020B0604030504040204" pitchFamily="50" charset="-128"/>
                <a:ea typeface="Meiryo UI" panose="020B0604030504040204" pitchFamily="50" charset="-128"/>
              </a:rPr>
              <a:t> </a:t>
            </a:r>
            <a:r>
              <a:rPr lang="en-US" altLang="ja-JP" sz="1800" b="1" dirty="0" smtClean="0">
                <a:latin typeface="Meiryo UI" panose="020B0604030504040204" pitchFamily="50" charset="-128"/>
                <a:ea typeface="Meiryo UI" panose="020B0604030504040204" pitchFamily="50" charset="-128"/>
              </a:rPr>
              <a:t>50.6</a:t>
            </a:r>
            <a:r>
              <a:rPr lang="ja-JP" altLang="en-US" sz="1800" b="1" dirty="0" smtClean="0">
                <a:latin typeface="Meiryo UI" panose="020B0604030504040204" pitchFamily="50" charset="-128"/>
                <a:ea typeface="Meiryo UI" panose="020B0604030504040204" pitchFamily="50" charset="-128"/>
              </a:rPr>
              <a:t>億</a:t>
            </a:r>
            <a:r>
              <a:rPr lang="ja-JP" altLang="en-US" sz="1800" b="1" dirty="0">
                <a:latin typeface="Meiryo UI" panose="020B0604030504040204" pitchFamily="50" charset="-128"/>
                <a:ea typeface="Meiryo UI" panose="020B0604030504040204" pitchFamily="50" charset="-128"/>
              </a:rPr>
              <a:t>円</a:t>
            </a:r>
            <a:r>
              <a:rPr lang="ja-JP" altLang="en-US" sz="1800" dirty="0">
                <a:latin typeface="Meiryo UI" panose="020B0604030504040204" pitchFamily="50" charset="-128"/>
                <a:ea typeface="Meiryo UI" panose="020B0604030504040204" pitchFamily="50" charset="-128"/>
              </a:rPr>
              <a:t>が算出される</a:t>
            </a:r>
            <a:r>
              <a:rPr lang="ja-JP" altLang="en-US" sz="18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踏切事故減少便益</a:t>
            </a:r>
            <a:r>
              <a:rPr lang="en-US" altLang="ja-JP" sz="1600" dirty="0">
                <a:latin typeface="Meiryo UI" panose="020B0604030504040204" pitchFamily="50" charset="-128"/>
                <a:ea typeface="Meiryo UI" panose="020B0604030504040204" pitchFamily="50" charset="-128"/>
              </a:rPr>
              <a:t>49.6</a:t>
            </a:r>
            <a:r>
              <a:rPr lang="ja-JP" altLang="en-US" sz="1600" dirty="0" smtClean="0">
                <a:latin typeface="Meiryo UI" panose="020B0604030504040204" pitchFamily="50" charset="-128"/>
                <a:ea typeface="Meiryo UI" panose="020B0604030504040204" pitchFamily="50" charset="-128"/>
              </a:rPr>
              <a:t>億円含む）</a:t>
            </a:r>
            <a:endParaRPr lang="en-US" altLang="ja-JP" sz="18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017965" y="6537325"/>
            <a:ext cx="2133600" cy="365125"/>
          </a:xfrm>
        </p:spPr>
        <p:txBody>
          <a:bodyPr/>
          <a:lstStyle/>
          <a:p>
            <a:fld id="{D2D8002D-B5B0-4BAC-B1F6-782DDCCE6D9C}" type="slidenum">
              <a:rPr kumimoji="1" lang="ja-JP" altLang="en-US" smtClean="0"/>
              <a:t>15</a:t>
            </a:fld>
            <a:endParaRPr kumimoji="1" lang="ja-JP" altLang="en-US" dirty="0"/>
          </a:p>
        </p:txBody>
      </p:sp>
      <p:sp>
        <p:nvSpPr>
          <p:cNvPr id="1666" name="Rectangle 2"/>
          <p:cNvSpPr txBox="1">
            <a:spLocks noChangeArrowheads="1"/>
          </p:cNvSpPr>
          <p:nvPr/>
        </p:nvSpPr>
        <p:spPr bwMode="auto">
          <a:xfrm>
            <a:off x="-21764" y="-12636"/>
            <a:ext cx="9165764" cy="562074"/>
          </a:xfrm>
          <a:prstGeom prst="rect">
            <a:avLst/>
          </a:prstGeom>
          <a:gradFill rotWithShape="1">
            <a:gsLst>
              <a:gs pos="1000">
                <a:schemeClr val="accent6">
                  <a:lumMod val="60000"/>
                  <a:lumOff val="40000"/>
                </a:schemeClr>
              </a:gs>
              <a:gs pos="50000">
                <a:schemeClr val="bg1"/>
              </a:gs>
              <a:gs pos="100000">
                <a:schemeClr val="accent6">
                  <a:lumMod val="60000"/>
                  <a:lumOff val="40000"/>
                </a:schemeClr>
              </a:gs>
            </a:gsLst>
            <a:lin ang="5400000" scaled="1"/>
          </a:gradFill>
          <a:ln>
            <a:noFill/>
          </a:ln>
          <a:effectLst/>
        </p:spPr>
        <p:txBody>
          <a:bodyPr wrap="none" lIns="91435" tIns="45717" rIns="91435" bIns="45717" anchor="ctr"/>
          <a:lstStyle>
            <a:defPPr>
              <a:defRPr lang="ja-JP"/>
            </a:defPPr>
            <a:lvl1pPr algn="ctr" defTabSz="914400" rtl="0" eaLnBrk="1" fontAlgn="base" latinLnBrk="0" hangingPunct="1">
              <a:spcBef>
                <a:spcPct val="0"/>
              </a:spcBef>
              <a:spcAft>
                <a:spcPct val="0"/>
              </a:spcAft>
              <a:buNone/>
              <a:defRPr kumimoji="1" sz="44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a:defRPr/>
            </a:pPr>
            <a:r>
              <a:rPr lang="ja-JP" altLang="en-US" sz="28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２．事業の必要性等に関する視点</a:t>
            </a:r>
            <a:endPar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33710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4355976" y="1815921"/>
            <a:ext cx="4681736" cy="4247317"/>
          </a:xfrm>
          <a:prstGeom prst="rect">
            <a:avLst/>
          </a:prstGeom>
          <a:ln>
            <a:solidFill>
              <a:schemeClr val="tx2">
                <a:lumMod val="50000"/>
              </a:schemeClr>
            </a:solidFill>
          </a:ln>
        </p:spPr>
        <p:txBody>
          <a:bodyPr wrap="square">
            <a:spAutoFit/>
          </a:bodyPr>
          <a:lstStyle/>
          <a:p>
            <a:pPr>
              <a:lnSpc>
                <a:spcPct val="150000"/>
              </a:lnSpc>
              <a:tabLst>
                <a:tab pos="1968500" algn="l"/>
              </a:tabLst>
              <a:defRPr/>
            </a:pPr>
            <a:r>
              <a:rPr lang="ja-JP" altLang="en-US" b="1" dirty="0">
                <a:latin typeface="+mj-ea"/>
              </a:rPr>
              <a:t>○算出条件等</a:t>
            </a:r>
          </a:p>
          <a:p>
            <a:pPr>
              <a:lnSpc>
                <a:spcPct val="150000"/>
              </a:lnSpc>
              <a:tabLst>
                <a:tab pos="1968500" algn="l"/>
              </a:tabLst>
              <a:defRPr/>
            </a:pPr>
            <a:r>
              <a:rPr lang="ja-JP" altLang="en-US" dirty="0">
                <a:latin typeface="ＭＳ Ｐゴシック" panose="020B0600070205080204" pitchFamily="50" charset="-128"/>
              </a:rPr>
              <a:t>使用</a:t>
            </a:r>
            <a:r>
              <a:rPr lang="ja-JP" altLang="en-US" dirty="0">
                <a:latin typeface="+mn-ea"/>
              </a:rPr>
              <a:t>マニュアル</a:t>
            </a:r>
            <a:r>
              <a:rPr lang="en-US" altLang="ja-JP" dirty="0">
                <a:latin typeface="+mn-ea"/>
              </a:rPr>
              <a:t>	</a:t>
            </a:r>
            <a:r>
              <a:rPr lang="ja-JP" altLang="en-US" dirty="0">
                <a:latin typeface="+mn-ea"/>
              </a:rPr>
              <a:t>：費用便益分析マニュアル</a:t>
            </a:r>
          </a:p>
          <a:p>
            <a:pPr algn="r">
              <a:lnSpc>
                <a:spcPct val="150000"/>
              </a:lnSpc>
              <a:tabLst>
                <a:tab pos="1968500" algn="l"/>
              </a:tabLst>
              <a:defRPr/>
            </a:pPr>
            <a:r>
              <a:rPr lang="ja-JP" altLang="en-US" dirty="0">
                <a:latin typeface="+mn-ea"/>
              </a:rPr>
              <a:t>　　　　　</a:t>
            </a:r>
            <a:r>
              <a:rPr lang="en-US" altLang="zh-CN" dirty="0">
                <a:latin typeface="ＭＳ Ｐゴシック" panose="020B0600070205080204" pitchFamily="50" charset="-128"/>
                <a:ea typeface="ＭＳ Ｐゴシック" panose="020B0600070205080204" pitchFamily="50" charset="-128"/>
              </a:rPr>
              <a:t> </a:t>
            </a:r>
            <a:r>
              <a:rPr lang="zh-CN" altLang="en-US" dirty="0">
                <a:latin typeface="ＭＳ Ｐゴシック" panose="020B0600070205080204" pitchFamily="50" charset="-128"/>
                <a:ea typeface="ＭＳ Ｐゴシック" panose="020B0600070205080204" pitchFamily="50" charset="-128"/>
              </a:rPr>
              <a:t>（国土交通省</a:t>
            </a:r>
            <a:r>
              <a:rPr lang="ja-JP" altLang="en-US" dirty="0" smtClean="0">
                <a:latin typeface="ＭＳ Ｐゴシック" panose="020B0600070205080204" pitchFamily="50" charset="-128"/>
                <a:ea typeface="ＭＳ Ｐゴシック" panose="020B0600070205080204" pitchFamily="50" charset="-128"/>
              </a:rPr>
              <a:t>令和</a:t>
            </a:r>
            <a:r>
              <a:rPr lang="en-US" altLang="ja-JP" dirty="0" smtClean="0">
                <a:latin typeface="ＭＳ Ｐゴシック" panose="020B0600070205080204" pitchFamily="50" charset="-128"/>
                <a:ea typeface="ＭＳ Ｐゴシック" panose="020B0600070205080204" pitchFamily="50" charset="-128"/>
              </a:rPr>
              <a:t>4</a:t>
            </a:r>
            <a:r>
              <a:rPr lang="zh-CN" altLang="en-US" dirty="0" smtClean="0">
                <a:latin typeface="ＭＳ Ｐゴシック" panose="020B0600070205080204" pitchFamily="50" charset="-128"/>
                <a:ea typeface="ＭＳ Ｐゴシック" panose="020B0600070205080204" pitchFamily="50" charset="-128"/>
              </a:rPr>
              <a:t>年</a:t>
            </a:r>
            <a:r>
              <a:rPr lang="en-US" altLang="zh-CN" dirty="0">
                <a:latin typeface="ＭＳ Ｐゴシック" panose="020B0600070205080204" pitchFamily="50" charset="-128"/>
                <a:ea typeface="ＭＳ Ｐゴシック" panose="020B0600070205080204" pitchFamily="50" charset="-128"/>
              </a:rPr>
              <a:t>2</a:t>
            </a:r>
            <a:r>
              <a:rPr lang="zh-CN" altLang="en-US" dirty="0" smtClean="0">
                <a:latin typeface="ＭＳ Ｐゴシック" panose="020B0600070205080204" pitchFamily="50" charset="-128"/>
                <a:ea typeface="ＭＳ Ｐゴシック" panose="020B0600070205080204" pitchFamily="50" charset="-128"/>
              </a:rPr>
              <a:t>月</a:t>
            </a:r>
            <a:r>
              <a:rPr lang="zh-CN" altLang="en-US" dirty="0">
                <a:latin typeface="ＭＳ Ｐゴシック" panose="020B0600070205080204" pitchFamily="50" charset="-128"/>
                <a:ea typeface="ＭＳ Ｐゴシック" panose="020B0600070205080204" pitchFamily="50" charset="-128"/>
              </a:rPr>
              <a:t>）</a:t>
            </a:r>
          </a:p>
          <a:p>
            <a:pPr>
              <a:lnSpc>
                <a:spcPct val="150000"/>
              </a:lnSpc>
              <a:tabLst>
                <a:tab pos="1968500" algn="l"/>
              </a:tabLst>
              <a:defRPr/>
            </a:pPr>
            <a:r>
              <a:rPr lang="zh-TW" altLang="en-US" dirty="0">
                <a:latin typeface="ＭＳ Ｐゴシック" panose="020B0600070205080204" pitchFamily="50" charset="-128"/>
                <a:ea typeface="ＭＳ Ｐゴシック" panose="020B0600070205080204" pitchFamily="50" charset="-128"/>
              </a:rPr>
              <a:t>基準年</a:t>
            </a:r>
            <a:r>
              <a:rPr lang="ja-JP" altLang="en-US" dirty="0">
                <a:latin typeface="ＭＳ Ｐゴシック" panose="020B0600070205080204" pitchFamily="50" charset="-128"/>
                <a:ea typeface="ＭＳ Ｐゴシック" panose="020B0600070205080204" pitchFamily="50" charset="-128"/>
              </a:rPr>
              <a:t>　　　　　　　　 </a:t>
            </a:r>
            <a:r>
              <a:rPr lang="zh-TW" altLang="en-US"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令和４</a:t>
            </a:r>
            <a:r>
              <a:rPr lang="zh-TW" altLang="en-US" dirty="0">
                <a:latin typeface="ＭＳ Ｐゴシック" panose="020B0600070205080204" pitchFamily="50" charset="-128"/>
                <a:ea typeface="ＭＳ Ｐゴシック" panose="020B0600070205080204" pitchFamily="50" charset="-128"/>
              </a:rPr>
              <a:t>年度</a:t>
            </a:r>
          </a:p>
          <a:p>
            <a:pPr>
              <a:lnSpc>
                <a:spcPct val="150000"/>
              </a:lnSpc>
              <a:tabLst>
                <a:tab pos="1968500" algn="l"/>
              </a:tabLst>
              <a:defRPr/>
            </a:pPr>
            <a:r>
              <a:rPr lang="zh-TW" altLang="en-US" dirty="0">
                <a:latin typeface="ＭＳ Ｐゴシック" panose="020B0600070205080204" pitchFamily="50" charset="-128"/>
                <a:ea typeface="ＭＳ Ｐゴシック" panose="020B0600070205080204" pitchFamily="50" charset="-128"/>
              </a:rPr>
              <a:t>検討期間</a:t>
            </a:r>
            <a:r>
              <a:rPr lang="ja-JP" altLang="en-US" dirty="0">
                <a:latin typeface="ＭＳ Ｐゴシック" panose="020B0600070205080204" pitchFamily="50" charset="-128"/>
                <a:ea typeface="ＭＳ Ｐゴシック" panose="020B0600070205080204" pitchFamily="50" charset="-128"/>
              </a:rPr>
              <a:t>　　　　　　  </a:t>
            </a:r>
            <a:r>
              <a:rPr lang="zh-TW" altLang="en-US" dirty="0">
                <a:latin typeface="ＭＳ Ｐゴシック" panose="020B0600070205080204" pitchFamily="50" charset="-128"/>
                <a:ea typeface="ＭＳ Ｐゴシック" panose="020B0600070205080204" pitchFamily="50" charset="-128"/>
              </a:rPr>
              <a:t>：</a:t>
            </a:r>
            <a:r>
              <a:rPr lang="en-US" altLang="zh-TW" dirty="0">
                <a:latin typeface="ＭＳ Ｐゴシック" panose="020B0600070205080204" pitchFamily="50" charset="-128"/>
                <a:ea typeface="ＭＳ Ｐゴシック" panose="020B0600070205080204" pitchFamily="50" charset="-128"/>
              </a:rPr>
              <a:t>50</a:t>
            </a:r>
            <a:r>
              <a:rPr lang="zh-TW" altLang="en-US" dirty="0">
                <a:latin typeface="ＭＳ Ｐゴシック" panose="020B0600070205080204" pitchFamily="50" charset="-128"/>
                <a:ea typeface="ＭＳ Ｐゴシック" panose="020B0600070205080204" pitchFamily="50" charset="-128"/>
              </a:rPr>
              <a:t>年間</a:t>
            </a:r>
          </a:p>
          <a:p>
            <a:pPr>
              <a:lnSpc>
                <a:spcPct val="150000"/>
              </a:lnSpc>
              <a:tabLst>
                <a:tab pos="1968500" algn="l"/>
              </a:tabLst>
              <a:defRPr/>
            </a:pPr>
            <a:r>
              <a:rPr lang="zh-CN" altLang="en-US" dirty="0">
                <a:latin typeface="ＭＳ Ｐゴシック" panose="020B0600070205080204" pitchFamily="50" charset="-128"/>
                <a:ea typeface="ＭＳ Ｐゴシック" panose="020B0600070205080204" pitchFamily="50" charset="-128"/>
              </a:rPr>
              <a:t>社会的割引率</a:t>
            </a:r>
            <a:r>
              <a:rPr lang="en-US" altLang="zh-CN" dirty="0">
                <a:latin typeface="ＭＳ Ｐゴシック" panose="020B0600070205080204" pitchFamily="50" charset="-128"/>
                <a:ea typeface="ＭＳ Ｐゴシック" panose="020B0600070205080204" pitchFamily="50" charset="-128"/>
              </a:rPr>
              <a:t>	</a:t>
            </a:r>
            <a:r>
              <a:rPr lang="ja-JP" altLang="en-US" dirty="0" smtClean="0">
                <a:latin typeface="ＭＳ Ｐゴシック" panose="020B0600070205080204" pitchFamily="50" charset="-128"/>
                <a:ea typeface="ＭＳ Ｐゴシック" panose="020B0600070205080204" pitchFamily="50" charset="-128"/>
              </a:rPr>
              <a:t>：</a:t>
            </a:r>
            <a:r>
              <a:rPr lang="en-US" altLang="ja-JP" dirty="0" smtClean="0">
                <a:latin typeface="ＭＳ Ｐゴシック" panose="020B0600070205080204" pitchFamily="50" charset="-128"/>
                <a:ea typeface="ＭＳ Ｐゴシック" panose="020B0600070205080204" pitchFamily="50" charset="-128"/>
              </a:rPr>
              <a:t>4</a:t>
            </a:r>
            <a:r>
              <a:rPr lang="zh-CN" altLang="en-US" dirty="0" smtClean="0">
                <a:latin typeface="ＭＳ Ｐゴシック" panose="020B0600070205080204" pitchFamily="50" charset="-128"/>
                <a:ea typeface="ＭＳ Ｐゴシック" panose="020B0600070205080204" pitchFamily="50" charset="-128"/>
              </a:rPr>
              <a:t>％</a:t>
            </a:r>
            <a:endParaRPr lang="zh-CN" altLang="en-US" dirty="0">
              <a:latin typeface="ＭＳ Ｐゴシック" panose="020B0600070205080204" pitchFamily="50" charset="-128"/>
              <a:ea typeface="ＭＳ Ｐゴシック" panose="020B0600070205080204" pitchFamily="50" charset="-128"/>
            </a:endParaRPr>
          </a:p>
          <a:p>
            <a:pPr>
              <a:lnSpc>
                <a:spcPct val="150000"/>
              </a:lnSpc>
              <a:tabLst>
                <a:tab pos="1968500" algn="l"/>
              </a:tabLst>
              <a:defRPr/>
            </a:pPr>
            <a:r>
              <a:rPr lang="zh-TW" altLang="en-US" dirty="0">
                <a:latin typeface="ＭＳ Ｐゴシック" panose="020B0600070205080204" pitchFamily="50" charset="-128"/>
                <a:ea typeface="ＭＳ Ｐゴシック" panose="020B0600070205080204" pitchFamily="50" charset="-128"/>
              </a:rPr>
              <a:t>交通量推計時点</a:t>
            </a:r>
            <a:r>
              <a:rPr lang="ja-JP" altLang="en-US" dirty="0">
                <a:latin typeface="ＭＳ Ｐゴシック" panose="020B0600070205080204" pitchFamily="50" charset="-128"/>
                <a:ea typeface="ＭＳ Ｐゴシック" panose="020B0600070205080204" pitchFamily="50" charset="-128"/>
              </a:rPr>
              <a:t>　　 </a:t>
            </a:r>
            <a:r>
              <a:rPr lang="zh-TW" altLang="en-US" dirty="0">
                <a:latin typeface="ＭＳ Ｐゴシック" panose="020B0600070205080204" pitchFamily="50" charset="-128"/>
                <a:ea typeface="ＭＳ Ｐゴシック" panose="020B0600070205080204" pitchFamily="50" charset="-128"/>
              </a:rPr>
              <a:t>：</a:t>
            </a:r>
            <a:r>
              <a:rPr lang="ja-JP" altLang="en-US" dirty="0" smtClean="0">
                <a:latin typeface="ＭＳ Ｐゴシック" panose="020B0600070205080204" pitchFamily="50" charset="-128"/>
                <a:ea typeface="ＭＳ Ｐゴシック" panose="020B0600070205080204" pitchFamily="50" charset="-128"/>
              </a:rPr>
              <a:t>令和</a:t>
            </a:r>
            <a:r>
              <a:rPr lang="en-US" altLang="ja-JP" dirty="0" smtClean="0">
                <a:latin typeface="ＭＳ Ｐゴシック" panose="020B0600070205080204" pitchFamily="50" charset="-128"/>
                <a:ea typeface="ＭＳ Ｐゴシック" panose="020B0600070205080204" pitchFamily="50" charset="-128"/>
              </a:rPr>
              <a:t>12</a:t>
            </a:r>
            <a:r>
              <a:rPr lang="ja-JP" altLang="en-US" dirty="0" smtClean="0">
                <a:latin typeface="ＭＳ Ｐゴシック" panose="020B0600070205080204" pitchFamily="50" charset="-128"/>
                <a:ea typeface="ＭＳ Ｐゴシック" panose="020B0600070205080204" pitchFamily="50" charset="-128"/>
              </a:rPr>
              <a:t>年度</a:t>
            </a:r>
            <a:endParaRPr lang="en-US" altLang="ja-JP" dirty="0">
              <a:latin typeface="ＭＳ Ｐゴシック" panose="020B0600070205080204" pitchFamily="50" charset="-128"/>
              <a:ea typeface="ＭＳ Ｐゴシック" panose="020B0600070205080204" pitchFamily="50" charset="-128"/>
            </a:endParaRPr>
          </a:p>
          <a:p>
            <a:pPr>
              <a:lnSpc>
                <a:spcPct val="150000"/>
              </a:lnSpc>
              <a:tabLst>
                <a:tab pos="1968500" algn="l"/>
              </a:tabLst>
              <a:defRPr/>
            </a:pPr>
            <a:r>
              <a:rPr lang="ja-JP" altLang="en-US" dirty="0">
                <a:latin typeface="ＭＳ Ｐゴシック" panose="020B0600070205080204" pitchFamily="50" charset="-128"/>
                <a:ea typeface="ＭＳ Ｐゴシック" panose="020B0600070205080204" pitchFamily="50" charset="-128"/>
              </a:rPr>
              <a:t>推計に用いた資料　：</a:t>
            </a:r>
            <a:r>
              <a:rPr lang="ja-JP" altLang="en-US" dirty="0" smtClean="0">
                <a:latin typeface="ＭＳ Ｐゴシック" panose="020B0600070205080204" pitchFamily="50" charset="-128"/>
                <a:ea typeface="ＭＳ Ｐゴシック" panose="020B0600070205080204" pitchFamily="50" charset="-128"/>
              </a:rPr>
              <a:t>平成</a:t>
            </a:r>
            <a:r>
              <a:rPr lang="en-US" altLang="ja-JP" dirty="0" smtClean="0">
                <a:latin typeface="ＭＳ Ｐゴシック" panose="020B0600070205080204" pitchFamily="50" charset="-128"/>
                <a:ea typeface="ＭＳ Ｐゴシック" panose="020B0600070205080204" pitchFamily="50" charset="-128"/>
              </a:rPr>
              <a:t>22</a:t>
            </a:r>
            <a:r>
              <a:rPr lang="ja-JP" altLang="en-US" dirty="0" smtClean="0">
                <a:latin typeface="ＭＳ Ｐゴシック" panose="020B0600070205080204" pitchFamily="50" charset="-128"/>
                <a:ea typeface="ＭＳ Ｐゴシック" panose="020B0600070205080204" pitchFamily="50" charset="-128"/>
              </a:rPr>
              <a:t>年度</a:t>
            </a:r>
            <a:r>
              <a:rPr lang="ja-JP" altLang="en-US" dirty="0">
                <a:latin typeface="ＭＳ Ｐゴシック" panose="020B0600070205080204" pitchFamily="50" charset="-128"/>
                <a:ea typeface="ＭＳ Ｐゴシック" panose="020B0600070205080204" pitchFamily="50" charset="-128"/>
              </a:rPr>
              <a:t>交通ｾﾝｻｽ</a:t>
            </a:r>
            <a:endParaRPr lang="en-US" altLang="ja-JP" dirty="0">
              <a:latin typeface="ＭＳ Ｐゴシック" panose="020B0600070205080204" pitchFamily="50" charset="-128"/>
              <a:ea typeface="ＭＳ Ｐゴシック" panose="020B0600070205080204" pitchFamily="50" charset="-128"/>
            </a:endParaRPr>
          </a:p>
          <a:p>
            <a:pPr>
              <a:lnSpc>
                <a:spcPct val="150000"/>
              </a:lnSpc>
              <a:tabLst>
                <a:tab pos="1968500" algn="l"/>
              </a:tabLst>
              <a:defRPr/>
            </a:pPr>
            <a:r>
              <a:rPr lang="zh-TW" altLang="en-US" dirty="0">
                <a:latin typeface="ＭＳ Ｐゴシック" panose="020B0600070205080204" pitchFamily="50" charset="-128"/>
                <a:ea typeface="ＭＳ Ｐゴシック" panose="020B0600070205080204" pitchFamily="50" charset="-128"/>
              </a:rPr>
              <a:t>事業費</a:t>
            </a:r>
            <a:r>
              <a:rPr lang="en-US" altLang="zh-TW" dirty="0">
                <a:latin typeface="ＭＳ Ｐゴシック" panose="020B0600070205080204" pitchFamily="50" charset="-128"/>
                <a:ea typeface="ＭＳ Ｐゴシック" panose="020B0600070205080204" pitchFamily="50" charset="-128"/>
              </a:rPr>
              <a:t>	</a:t>
            </a:r>
            <a:r>
              <a:rPr lang="zh-TW" altLang="en-US" dirty="0">
                <a:latin typeface="ＭＳ Ｐゴシック" panose="020B0600070205080204" pitchFamily="50" charset="-128"/>
                <a:ea typeface="ＭＳ Ｐゴシック" panose="020B0600070205080204" pitchFamily="50" charset="-128"/>
              </a:rPr>
              <a:t>：</a:t>
            </a:r>
            <a:r>
              <a:rPr lang="ja-JP" altLang="en-US" dirty="0" smtClean="0">
                <a:latin typeface="ＭＳ Ｐゴシック" panose="020B0600070205080204" pitchFamily="50" charset="-128"/>
                <a:ea typeface="ＭＳ Ｐゴシック" panose="020B0600070205080204" pitchFamily="50" charset="-128"/>
              </a:rPr>
              <a:t>約</a:t>
            </a:r>
            <a:r>
              <a:rPr lang="en-US" altLang="ja-JP" dirty="0" smtClean="0">
                <a:latin typeface="ＭＳ Ｐゴシック" panose="020B0600070205080204" pitchFamily="50" charset="-128"/>
                <a:ea typeface="ＭＳ Ｐゴシック" panose="020B0600070205080204" pitchFamily="50" charset="-128"/>
              </a:rPr>
              <a:t>966.9</a:t>
            </a:r>
            <a:r>
              <a:rPr lang="ja-JP" altLang="en-US" dirty="0" smtClean="0">
                <a:latin typeface="ＭＳ Ｐゴシック" panose="020B0600070205080204" pitchFamily="50" charset="-128"/>
                <a:ea typeface="ＭＳ Ｐゴシック" panose="020B0600070205080204" pitchFamily="50" charset="-128"/>
              </a:rPr>
              <a:t>億円</a:t>
            </a:r>
            <a:r>
              <a:rPr lang="ja-JP" altLang="en-US" sz="1600" dirty="0">
                <a:latin typeface="ＭＳ Ｐゴシック" panose="020B0600070205080204" pitchFamily="50" charset="-128"/>
                <a:ea typeface="ＭＳ Ｐゴシック" panose="020B0600070205080204" pitchFamily="50" charset="-128"/>
              </a:rPr>
              <a:t>（単純価値）</a:t>
            </a:r>
            <a:endParaRPr lang="zh-TW" altLang="en-US" sz="1600" dirty="0">
              <a:latin typeface="ＭＳ Ｐゴシック" panose="020B0600070205080204" pitchFamily="50" charset="-128"/>
              <a:ea typeface="ＭＳ Ｐゴシック" panose="020B0600070205080204" pitchFamily="50" charset="-128"/>
            </a:endParaRPr>
          </a:p>
          <a:p>
            <a:pPr>
              <a:lnSpc>
                <a:spcPct val="150000"/>
              </a:lnSpc>
              <a:tabLst>
                <a:tab pos="1968500" algn="l"/>
              </a:tabLst>
              <a:defRPr/>
            </a:pPr>
            <a:r>
              <a:rPr lang="ja-JP" altLang="en-US" dirty="0">
                <a:latin typeface="ＭＳ Ｐゴシック" panose="020B0600070205080204" pitchFamily="50" charset="-128"/>
                <a:ea typeface="ＭＳ Ｐゴシック" panose="020B0600070205080204" pitchFamily="50" charset="-128"/>
              </a:rPr>
              <a:t>維持管理費</a:t>
            </a:r>
            <a:r>
              <a:rPr lang="en-US"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a:t>
            </a:r>
            <a:r>
              <a:rPr lang="ja-JP" altLang="en-US" dirty="0" smtClean="0">
                <a:latin typeface="ＭＳ Ｐゴシック" panose="020B0600070205080204" pitchFamily="50" charset="-128"/>
                <a:ea typeface="ＭＳ Ｐゴシック" panose="020B0600070205080204" pitchFamily="50" charset="-128"/>
              </a:rPr>
              <a:t>約</a:t>
            </a:r>
            <a:r>
              <a:rPr lang="en-US" altLang="ja-JP" dirty="0" smtClean="0">
                <a:latin typeface="ＭＳ Ｐゴシック" panose="020B0600070205080204" pitchFamily="50" charset="-128"/>
                <a:ea typeface="ＭＳ Ｐゴシック" panose="020B0600070205080204" pitchFamily="50" charset="-128"/>
              </a:rPr>
              <a:t>8.9</a:t>
            </a:r>
            <a:r>
              <a:rPr lang="ja-JP" altLang="en-US" dirty="0" smtClean="0">
                <a:latin typeface="ＭＳ Ｐゴシック" panose="020B0600070205080204" pitchFamily="50" charset="-128"/>
                <a:ea typeface="ＭＳ Ｐゴシック" panose="020B0600070205080204" pitchFamily="50" charset="-128"/>
              </a:rPr>
              <a:t>億</a:t>
            </a:r>
            <a:r>
              <a:rPr lang="ja-JP" altLang="en-US" dirty="0">
                <a:latin typeface="ＭＳ Ｐゴシック" panose="020B0600070205080204" pitchFamily="50" charset="-128"/>
                <a:ea typeface="ＭＳ Ｐゴシック" panose="020B0600070205080204" pitchFamily="50" charset="-128"/>
              </a:rPr>
              <a:t>円</a:t>
            </a:r>
            <a:endParaRPr lang="en-US" altLang="ja-JP" dirty="0">
              <a:latin typeface="ＭＳ Ｐゴシック" panose="020B0600070205080204" pitchFamily="50" charset="-128"/>
              <a:ea typeface="ＭＳ Ｐゴシック" panose="020B0600070205080204" pitchFamily="50" charset="-128"/>
            </a:endParaRPr>
          </a:p>
        </p:txBody>
      </p:sp>
      <p:sp>
        <p:nvSpPr>
          <p:cNvPr id="6" name="Rectangle 2"/>
          <p:cNvSpPr>
            <a:spLocks noGrp="1" noChangeArrowheads="1"/>
          </p:cNvSpPr>
          <p:nvPr>
            <p:ph type="title"/>
          </p:nvPr>
        </p:nvSpPr>
        <p:spPr bwMode="auto">
          <a:xfrm>
            <a:off x="-21764" y="-12636"/>
            <a:ext cx="9165764" cy="562074"/>
          </a:xfrm>
          <a:prstGeom prst="rect">
            <a:avLst/>
          </a:prstGeom>
          <a:gradFill rotWithShape="1">
            <a:gsLst>
              <a:gs pos="1000">
                <a:schemeClr val="accent6">
                  <a:lumMod val="60000"/>
                  <a:lumOff val="40000"/>
                </a:schemeClr>
              </a:gs>
              <a:gs pos="50000">
                <a:schemeClr val="bg1"/>
              </a:gs>
              <a:gs pos="100000">
                <a:schemeClr val="accent6">
                  <a:lumMod val="60000"/>
                  <a:lumOff val="40000"/>
                </a:schemeClr>
              </a:gs>
            </a:gsLst>
            <a:lin ang="5400000" scaled="1"/>
          </a:gradFill>
          <a:ln>
            <a:noFill/>
          </a:ln>
          <a:effectLst/>
        </p:spPr>
        <p:txBody>
          <a:bodyPr wrap="none" lIns="91435" tIns="45717" rIns="91435" bIns="45717" anchor="ctr"/>
          <a:lstStyle>
            <a:defPPr>
              <a:defRPr lang="ja-JP"/>
            </a:defPPr>
            <a:lvl1pPr algn="ctr" rtl="0" fontAlgn="base">
              <a:spcBef>
                <a:spcPct val="0"/>
              </a:spcBef>
              <a:spcAft>
                <a:spcPct val="0"/>
              </a:spcAft>
              <a:defRPr kumimoji="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a:defRPr/>
            </a:pPr>
            <a:r>
              <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２．事業の必要性等に関する視点</a:t>
            </a:r>
          </a:p>
        </p:txBody>
      </p:sp>
      <p:sp>
        <p:nvSpPr>
          <p:cNvPr id="7" name="正方形/長方形 4"/>
          <p:cNvSpPr>
            <a:spLocks noChangeArrowheads="1"/>
          </p:cNvSpPr>
          <p:nvPr/>
        </p:nvSpPr>
        <p:spPr bwMode="auto">
          <a:xfrm>
            <a:off x="194873" y="548680"/>
            <a:ext cx="43156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b="1" dirty="0">
                <a:latin typeface="HGSｺﾞｼｯｸM" panose="020B0600000000000000" pitchFamily="50" charset="-128"/>
                <a:ea typeface="HGSｺﾞｼｯｸM" panose="020B0600000000000000" pitchFamily="50" charset="-128"/>
              </a:rPr>
              <a:t>■</a:t>
            </a:r>
            <a:r>
              <a:rPr lang="ja-JP" altLang="en-US" sz="2000" b="1" dirty="0">
                <a:latin typeface="Arial" pitchFamily="34" charset="0"/>
              </a:rPr>
              <a:t>事業の投資効果（費用便益分析）①</a:t>
            </a:r>
          </a:p>
        </p:txBody>
      </p:sp>
      <p:sp>
        <p:nvSpPr>
          <p:cNvPr id="8" name="正方形/長方形 7"/>
          <p:cNvSpPr/>
          <p:nvPr/>
        </p:nvSpPr>
        <p:spPr>
          <a:xfrm>
            <a:off x="300038" y="980728"/>
            <a:ext cx="8737674" cy="646331"/>
          </a:xfrm>
          <a:prstGeom prst="rect">
            <a:avLst/>
          </a:prstGeom>
          <a:ln>
            <a:solidFill>
              <a:schemeClr val="tx2">
                <a:lumMod val="50000"/>
              </a:schemeClr>
            </a:solidFill>
          </a:ln>
        </p:spPr>
        <p:txBody>
          <a:bodyPr wrap="square">
            <a:spAutoFit/>
          </a:bodyPr>
          <a:lstStyle/>
          <a:p>
            <a:pPr>
              <a:defRPr/>
            </a:pPr>
            <a:r>
              <a:rPr lang="ja-JP" altLang="en-US" dirty="0">
                <a:solidFill>
                  <a:schemeClr val="tx1"/>
                </a:solidFill>
                <a:latin typeface="Arial" charset="0"/>
                <a:ea typeface="ＭＳ Ｐゴシック" charset="-128"/>
              </a:rPr>
              <a:t>＜便益＞　走行時間短縮、走行経費減少、交通事故減少</a:t>
            </a:r>
          </a:p>
          <a:p>
            <a:pPr>
              <a:defRPr/>
            </a:pPr>
            <a:r>
              <a:rPr lang="ja-JP" altLang="en-US" dirty="0">
                <a:solidFill>
                  <a:schemeClr val="tx1"/>
                </a:solidFill>
                <a:latin typeface="Arial" charset="0"/>
                <a:ea typeface="ＭＳ Ｐゴシック" charset="-128"/>
              </a:rPr>
              <a:t>＜費用＞　道路整備に係る事業費、維持管理費</a:t>
            </a:r>
          </a:p>
        </p:txBody>
      </p:sp>
      <p:sp>
        <p:nvSpPr>
          <p:cNvPr id="16" name="テキスト ボックス 6"/>
          <p:cNvSpPr txBox="1">
            <a:spLocks noChangeArrowheads="1"/>
          </p:cNvSpPr>
          <p:nvPr/>
        </p:nvSpPr>
        <p:spPr bwMode="auto">
          <a:xfrm>
            <a:off x="194873" y="5893961"/>
            <a:ext cx="6105319"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lnSpc>
                <a:spcPts val="3000"/>
              </a:lnSpc>
              <a:spcBef>
                <a:spcPct val="0"/>
              </a:spcBef>
              <a:buFontTx/>
              <a:buNone/>
            </a:pPr>
            <a:r>
              <a:rPr lang="ja-JP" altLang="en-US" sz="2400" b="1" dirty="0">
                <a:latin typeface="ＭＳ Ｐゴシック" pitchFamily="50" charset="-128"/>
              </a:rPr>
              <a:t>◆費用便益比　</a:t>
            </a:r>
            <a:endParaRPr lang="en-US" altLang="ja-JP" sz="2400" b="1" dirty="0">
              <a:latin typeface="ＭＳ Ｐゴシック" pitchFamily="50" charset="-128"/>
            </a:endParaRPr>
          </a:p>
          <a:p>
            <a:pPr eaLnBrk="1" hangingPunct="1">
              <a:lnSpc>
                <a:spcPts val="3000"/>
              </a:lnSpc>
              <a:spcBef>
                <a:spcPct val="0"/>
              </a:spcBef>
              <a:buNone/>
            </a:pPr>
            <a:r>
              <a:rPr lang="ja-JP" altLang="en-US" sz="2400" b="1" dirty="0">
                <a:latin typeface="ＭＳ Ｐゴシック" pitchFamily="50" charset="-128"/>
              </a:rPr>
              <a:t>　　</a:t>
            </a:r>
            <a:r>
              <a:rPr lang="en-US" altLang="ja-JP" sz="2400" b="1" dirty="0">
                <a:solidFill>
                  <a:srgbClr val="FF0000"/>
                </a:solidFill>
                <a:latin typeface="ＭＳ Ｐゴシック" pitchFamily="50" charset="-128"/>
              </a:rPr>
              <a:t>B/C = </a:t>
            </a:r>
            <a:r>
              <a:rPr lang="en-US" altLang="ja-JP" sz="2400" b="1" dirty="0" smtClean="0">
                <a:solidFill>
                  <a:srgbClr val="FF0000"/>
                </a:solidFill>
                <a:latin typeface="ＭＳ Ｐゴシック" pitchFamily="50" charset="-128"/>
              </a:rPr>
              <a:t>1.4</a:t>
            </a:r>
            <a:r>
              <a:rPr lang="ja-JP" altLang="en-US" sz="2400" b="1" dirty="0" smtClean="0">
                <a:solidFill>
                  <a:srgbClr val="FF0000"/>
                </a:solidFill>
                <a:latin typeface="ＭＳ Ｐゴシック" pitchFamily="50" charset="-128"/>
              </a:rPr>
              <a:t>　</a:t>
            </a:r>
            <a:r>
              <a:rPr lang="ja-JP" altLang="en-US" sz="2400" dirty="0" smtClean="0">
                <a:latin typeface="ＭＳ Ｐゴシック" pitchFamily="50" charset="-128"/>
              </a:rPr>
              <a:t>（</a:t>
            </a:r>
            <a:r>
              <a:rPr lang="en-US" altLang="ja-JP" sz="2400" dirty="0" smtClean="0">
                <a:latin typeface="ＭＳ Ｐゴシック" pitchFamily="50" charset="-128"/>
              </a:rPr>
              <a:t>H20</a:t>
            </a:r>
            <a:r>
              <a:rPr lang="ja-JP" altLang="en-US" sz="2400" dirty="0">
                <a:latin typeface="ＭＳ Ｐゴシック" pitchFamily="50" charset="-128"/>
              </a:rPr>
              <a:t>事前</a:t>
            </a:r>
            <a:r>
              <a:rPr lang="ja-JP" altLang="en-US" sz="2400" dirty="0" smtClean="0">
                <a:latin typeface="ＭＳ Ｐゴシック" pitchFamily="50" charset="-128"/>
              </a:rPr>
              <a:t>評価時：</a:t>
            </a:r>
            <a:r>
              <a:rPr lang="en-US" altLang="ja-JP" sz="2400" dirty="0" smtClean="0">
                <a:latin typeface="ＭＳ Ｐゴシック" pitchFamily="50" charset="-128"/>
              </a:rPr>
              <a:t>B/C</a:t>
            </a:r>
            <a:r>
              <a:rPr lang="ja-JP" altLang="en-US" sz="2400" dirty="0" smtClean="0">
                <a:latin typeface="ＭＳ Ｐゴシック" pitchFamily="50" charset="-128"/>
              </a:rPr>
              <a:t>＝</a:t>
            </a:r>
            <a:r>
              <a:rPr lang="en-US" altLang="ja-JP" sz="2400" dirty="0" smtClean="0">
                <a:latin typeface="ＭＳ Ｐゴシック" pitchFamily="50" charset="-128"/>
              </a:rPr>
              <a:t>1.7</a:t>
            </a:r>
            <a:r>
              <a:rPr lang="ja-JP" altLang="en-US" sz="2400" dirty="0" smtClean="0">
                <a:latin typeface="ＭＳ Ｐゴシック" pitchFamily="50" charset="-128"/>
              </a:rPr>
              <a:t>）</a:t>
            </a:r>
            <a:endParaRPr lang="en-US" altLang="ja-JP" sz="2400" dirty="0">
              <a:latin typeface="ＭＳ Ｐゴシック" pitchFamily="50" charset="-128"/>
            </a:endParaRPr>
          </a:p>
        </p:txBody>
      </p:sp>
      <p:sp>
        <p:nvSpPr>
          <p:cNvPr id="17" name="テキスト ボックス 7"/>
          <p:cNvSpPr txBox="1">
            <a:spLocks noChangeArrowheads="1"/>
          </p:cNvSpPr>
          <p:nvPr/>
        </p:nvSpPr>
        <p:spPr bwMode="auto">
          <a:xfrm>
            <a:off x="251520" y="3821660"/>
            <a:ext cx="13965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dirty="0">
                <a:latin typeface="ＭＳ Ｐゴシック" pitchFamily="50" charset="-128"/>
              </a:rPr>
              <a:t>◆</a:t>
            </a:r>
            <a:r>
              <a:rPr lang="ja-JP" altLang="en-US" sz="2000" dirty="0">
                <a:latin typeface="Arial" pitchFamily="34" charset="0"/>
              </a:rPr>
              <a:t>費用（</a:t>
            </a:r>
            <a:r>
              <a:rPr lang="en-US" altLang="ja-JP" sz="2000" dirty="0">
                <a:latin typeface="Arial" pitchFamily="34" charset="0"/>
              </a:rPr>
              <a:t>C</a:t>
            </a:r>
            <a:r>
              <a:rPr lang="ja-JP" altLang="en-US" sz="2000" dirty="0">
                <a:latin typeface="Arial" pitchFamily="34" charset="0"/>
              </a:rPr>
              <a:t>）</a:t>
            </a:r>
          </a:p>
        </p:txBody>
      </p:sp>
      <p:sp>
        <p:nvSpPr>
          <p:cNvPr id="18" name="テキスト ボックス 9"/>
          <p:cNvSpPr txBox="1">
            <a:spLocks noChangeArrowheads="1"/>
          </p:cNvSpPr>
          <p:nvPr/>
        </p:nvSpPr>
        <p:spPr bwMode="auto">
          <a:xfrm>
            <a:off x="251520" y="1700808"/>
            <a:ext cx="13821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dirty="0">
                <a:latin typeface="ＭＳ Ｐゴシック" pitchFamily="50" charset="-128"/>
              </a:rPr>
              <a:t>◆</a:t>
            </a:r>
            <a:r>
              <a:rPr lang="ja-JP" altLang="en-US" sz="2000" dirty="0">
                <a:latin typeface="Arial" pitchFamily="34" charset="0"/>
              </a:rPr>
              <a:t>便益（</a:t>
            </a:r>
            <a:r>
              <a:rPr lang="en-US" altLang="ja-JP" sz="2000" dirty="0">
                <a:latin typeface="Arial" pitchFamily="34" charset="0"/>
              </a:rPr>
              <a:t>B</a:t>
            </a:r>
            <a:r>
              <a:rPr lang="ja-JP" altLang="en-US" sz="2000" dirty="0">
                <a:latin typeface="Arial" pitchFamily="34" charset="0"/>
              </a:rPr>
              <a:t>）</a:t>
            </a:r>
          </a:p>
        </p:txBody>
      </p:sp>
      <p:graphicFrame>
        <p:nvGraphicFramePr>
          <p:cNvPr id="19" name="表 18"/>
          <p:cNvGraphicFramePr>
            <a:graphicFrameLocks noGrp="1"/>
          </p:cNvGraphicFramePr>
          <p:nvPr>
            <p:extLst>
              <p:ext uri="{D42A27DB-BD31-4B8C-83A1-F6EECF244321}">
                <p14:modId xmlns:p14="http://schemas.microsoft.com/office/powerpoint/2010/main" val="1955371437"/>
              </p:ext>
            </p:extLst>
          </p:nvPr>
        </p:nvGraphicFramePr>
        <p:xfrm>
          <a:off x="458018" y="4201086"/>
          <a:ext cx="3672409" cy="1371942"/>
        </p:xfrm>
        <a:graphic>
          <a:graphicData uri="http://schemas.openxmlformats.org/drawingml/2006/table">
            <a:tbl>
              <a:tblPr firstRow="1" bandRow="1">
                <a:tableStyleId>{5940675A-B579-460E-94D1-54222C63F5DA}</a:tableStyleId>
              </a:tblPr>
              <a:tblGrid>
                <a:gridCol w="212157">
                  <a:extLst>
                    <a:ext uri="{9D8B030D-6E8A-4147-A177-3AD203B41FA5}">
                      <a16:colId xmlns:a16="http://schemas.microsoft.com/office/drawing/2014/main" val="20000"/>
                    </a:ext>
                  </a:extLst>
                </a:gridCol>
                <a:gridCol w="1732060">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117847">
                <a:tc gridSpan="2">
                  <a:txBody>
                    <a:bodyPr/>
                    <a:lstStyle/>
                    <a:p>
                      <a:pPr algn="ctr"/>
                      <a:r>
                        <a:rPr kumimoji="1" lang="ja-JP" altLang="en-US" sz="1600" dirty="0">
                          <a:latin typeface="HG丸ｺﾞｼｯｸM-PRO" panose="020F0600000000000000" pitchFamily="50" charset="-128"/>
                          <a:ea typeface="HG丸ｺﾞｼｯｸM-PRO" panose="020F0600000000000000" pitchFamily="50" charset="-128"/>
                        </a:rPr>
                        <a:t>総費用</a:t>
                      </a:r>
                      <a:endParaRPr kumimoji="1" lang="en-US" altLang="ja-JP" sz="1600" dirty="0">
                        <a:latin typeface="HG丸ｺﾞｼｯｸM-PRO" panose="020F0600000000000000" pitchFamily="50" charset="-128"/>
                        <a:ea typeface="HG丸ｺﾞｼｯｸM-PRO" panose="020F0600000000000000" pitchFamily="50" charset="-128"/>
                      </a:endParaRPr>
                    </a:p>
                  </a:txBody>
                  <a:tcPr marL="91429" marR="91429" marT="45777" marB="45777">
                    <a:lnB w="12700" cmpd="sng">
                      <a:noFill/>
                    </a:lnB>
                  </a:tcPr>
                </a:tc>
                <a:tc hMerge="1">
                  <a:txBody>
                    <a:bodyPr/>
                    <a:lstStyle/>
                    <a:p>
                      <a:endParaRPr kumimoji="1" lang="ja-JP" altLang="en-US"/>
                    </a:p>
                  </a:txBody>
                  <a:tcPr/>
                </a:tc>
                <a:tc>
                  <a:txBody>
                    <a:bodyPr/>
                    <a:lstStyle/>
                    <a:p>
                      <a:pPr algn="r"/>
                      <a:r>
                        <a:rPr kumimoji="1" lang="en-US" altLang="ja-JP" sz="1600" dirty="0" smtClean="0">
                          <a:latin typeface="HG丸ｺﾞｼｯｸM-PRO" panose="020F0600000000000000" pitchFamily="50" charset="-128"/>
                          <a:ea typeface="HG丸ｺﾞｼｯｸM-PRO" panose="020F0600000000000000" pitchFamily="50" charset="-128"/>
                        </a:rPr>
                        <a:t>900.9</a:t>
                      </a:r>
                      <a:r>
                        <a:rPr kumimoji="1" lang="ja-JP" altLang="en-US" sz="1600" dirty="0" smtClean="0">
                          <a:latin typeface="HG丸ｺﾞｼｯｸM-PRO" panose="020F0600000000000000" pitchFamily="50" charset="-128"/>
                          <a:ea typeface="HG丸ｺﾞｼｯｸM-PRO" panose="020F0600000000000000" pitchFamily="50" charset="-128"/>
                        </a:rPr>
                        <a:t>億円</a:t>
                      </a:r>
                      <a:endParaRPr kumimoji="1" lang="ja-JP" altLang="en-US" sz="1600" dirty="0">
                        <a:latin typeface="HG丸ｺﾞｼｯｸM-PRO" panose="020F0600000000000000" pitchFamily="50" charset="-128"/>
                        <a:ea typeface="HG丸ｺﾞｼｯｸM-PRO" panose="020F0600000000000000" pitchFamily="50" charset="-128"/>
                      </a:endParaRPr>
                    </a:p>
                  </a:txBody>
                  <a:tcPr marL="91429" marR="91429" marT="45777" marB="45777"/>
                </a:tc>
                <a:extLst>
                  <a:ext uri="{0D108BD9-81ED-4DB2-BD59-A6C34878D82A}">
                    <a16:rowId xmlns:a16="http://schemas.microsoft.com/office/drawing/2014/main" val="10000"/>
                  </a:ext>
                </a:extLst>
              </a:tr>
              <a:tr h="2145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dirty="0">
                        <a:latin typeface="HG丸ｺﾞｼｯｸM-PRO" panose="020F0600000000000000" pitchFamily="50" charset="-128"/>
                        <a:ea typeface="HG丸ｺﾞｼｯｸM-PRO" panose="020F0600000000000000" pitchFamily="50" charset="-128"/>
                      </a:endParaRPr>
                    </a:p>
                  </a:txBody>
                  <a:tcPr marL="91429" marR="91429" marT="45777" marB="45777">
                    <a:lnR w="12700" cap="flat" cmpd="sng" algn="ctr">
                      <a:solidFill>
                        <a:schemeClr val="tx1"/>
                      </a:solidFill>
                      <a:prstDash val="solid"/>
                      <a:round/>
                      <a:headEnd type="none" w="med" len="med"/>
                      <a:tailEnd type="none" w="med" len="med"/>
                    </a:lnR>
                    <a:lnT w="12700" cmpd="sng">
                      <a:noFill/>
                    </a:lnT>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全体事業費</a:t>
                      </a: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（現在価値）</a:t>
                      </a:r>
                    </a:p>
                  </a:txBody>
                  <a:tcPr marL="91429" marR="91429" marT="45777" marB="457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kern="1200" dirty="0" smtClean="0">
                          <a:solidFill>
                            <a:schemeClr val="tx1"/>
                          </a:solidFill>
                          <a:latin typeface="HG丸ｺﾞｼｯｸM-PRO" panose="020F0600000000000000" pitchFamily="50" charset="-128"/>
                          <a:ea typeface="HG丸ｺﾞｼｯｸM-PRO" panose="020F0600000000000000" pitchFamily="50" charset="-128"/>
                          <a:cs typeface="+mn-cs"/>
                        </a:rPr>
                        <a:t>897.7</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億円</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a:txBody>
                  <a:tcPr marL="91429" marR="91429" marT="45777" marB="45777">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479721">
                <a:tc>
                  <a:txBody>
                    <a:bodyPr/>
                    <a:lstStyle/>
                    <a:p>
                      <a:pPr algn="ctr"/>
                      <a:endParaRPr kumimoji="1" lang="ja-JP" altLang="en-US" sz="1600" dirty="0">
                        <a:latin typeface="HG丸ｺﾞｼｯｸM-PRO" panose="020F0600000000000000" pitchFamily="50" charset="-128"/>
                        <a:ea typeface="HG丸ｺﾞｼｯｸM-PRO" panose="020F0600000000000000" pitchFamily="50" charset="-128"/>
                      </a:endParaRPr>
                    </a:p>
                  </a:txBody>
                  <a:tcPr marL="91429" marR="91429" marT="45777" marB="45777">
                    <a:lnR w="12700" cap="flat" cmpd="sng" algn="ctr">
                      <a:solidFill>
                        <a:schemeClr val="tx1"/>
                      </a:solidFill>
                      <a:prstDash val="solid"/>
                      <a:round/>
                      <a:headEnd type="none" w="med" len="med"/>
                      <a:tailEnd type="none" w="med" len="med"/>
                    </a:lnR>
                    <a:lnT w="12700" cmpd="sng">
                      <a:noFill/>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維持管理費（</a:t>
                      </a:r>
                      <a:r>
                        <a:rPr kumimoji="1" lang="en-US" altLang="ja-JP" sz="14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50</a:t>
                      </a:r>
                      <a:r>
                        <a:rPr kumimoji="1" lang="ja-JP" altLang="en-US" sz="14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年間、現在価値）</a:t>
                      </a:r>
                    </a:p>
                  </a:txBody>
                  <a:tcPr marL="91429" marR="91429" marT="45777" marB="45777">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600" kern="1200" dirty="0" smtClean="0">
                          <a:solidFill>
                            <a:schemeClr val="tx1"/>
                          </a:solidFill>
                          <a:latin typeface="HG丸ｺﾞｼｯｸM-PRO" panose="020F0600000000000000" pitchFamily="50" charset="-128"/>
                          <a:ea typeface="HG丸ｺﾞｼｯｸM-PRO" panose="020F0600000000000000" pitchFamily="50" charset="-128"/>
                          <a:cs typeface="+mn-cs"/>
                        </a:rPr>
                        <a:t>3.2</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億円</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a:txBody>
                  <a:tcPr marL="91429" marR="91429" marT="45777" marB="45777"/>
                </a:tc>
                <a:extLst>
                  <a:ext uri="{0D108BD9-81ED-4DB2-BD59-A6C34878D82A}">
                    <a16:rowId xmlns:a16="http://schemas.microsoft.com/office/drawing/2014/main" val="10002"/>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3076648160"/>
              </p:ext>
            </p:extLst>
          </p:nvPr>
        </p:nvGraphicFramePr>
        <p:xfrm>
          <a:off x="458018" y="2072452"/>
          <a:ext cx="3672409" cy="1341448"/>
        </p:xfrm>
        <a:graphic>
          <a:graphicData uri="http://schemas.openxmlformats.org/drawingml/2006/table">
            <a:tbl>
              <a:tblPr firstRow="1" bandRow="1">
                <a:tableStyleId>{5940675A-B579-460E-94D1-54222C63F5DA}</a:tableStyleId>
              </a:tblPr>
              <a:tblGrid>
                <a:gridCol w="216025">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335360">
                <a:tc gridSpan="2">
                  <a:txBody>
                    <a:bodyPr/>
                    <a:lstStyle/>
                    <a:p>
                      <a:pPr marL="0" algn="ctr" defTabSz="914400" rtl="0" eaLnBrk="1" latinLnBrk="0" hangingPunct="1"/>
                      <a:r>
                        <a:rPr kumimoji="1" lang="ja-JP" altLang="en-US" sz="1600" kern="1200" dirty="0">
                          <a:solidFill>
                            <a:schemeClr val="tx1"/>
                          </a:solidFill>
                          <a:latin typeface="HG丸ｺﾞｼｯｸM-PRO" panose="020F0600000000000000" pitchFamily="50" charset="-128"/>
                          <a:ea typeface="HG丸ｺﾞｼｯｸM-PRO" panose="020F0600000000000000" pitchFamily="50" charset="-128"/>
                          <a:cs typeface="+mn-cs"/>
                        </a:rPr>
                        <a:t>総便益</a:t>
                      </a:r>
                      <a:endParaRPr kumimoji="1" lang="en-US" altLang="ja-JP" sz="16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1456" marR="91456" marT="45761" marB="45761" anchor="ctr">
                    <a:lnB w="12700" cmpd="sng">
                      <a:noFill/>
                    </a:lnB>
                  </a:tcPr>
                </a:tc>
                <a:tc hMerge="1">
                  <a:txBody>
                    <a:bodyPr/>
                    <a:lstStyle/>
                    <a:p>
                      <a:pPr marL="0" algn="ctr" defTabSz="914400" rtl="0" eaLnBrk="1" latinLnBrk="0" hangingPunct="1"/>
                      <a:endParaRPr kumimoji="1" lang="ja-JP" altLang="en-US" sz="16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1456" marR="91456" marT="45761" marB="45761" anchor="ctr"/>
                </a:tc>
                <a:tc>
                  <a:txBody>
                    <a:bodyPr/>
                    <a:lstStyle/>
                    <a:p>
                      <a:pPr marL="0" algn="r" defTabSz="914400" rtl="0" eaLnBrk="1" latinLnBrk="0" hangingPunct="1"/>
                      <a:r>
                        <a:rPr kumimoji="1" lang="en-US" altLang="ja-JP" sz="1600" kern="1200" dirty="0" smtClean="0">
                          <a:solidFill>
                            <a:schemeClr val="tx1"/>
                          </a:solidFill>
                          <a:latin typeface="HG丸ｺﾞｼｯｸM-PRO" panose="020F0600000000000000" pitchFamily="50" charset="-128"/>
                          <a:ea typeface="HG丸ｺﾞｼｯｸM-PRO" panose="020F0600000000000000" pitchFamily="50" charset="-128"/>
                          <a:cs typeface="+mn-cs"/>
                        </a:rPr>
                        <a:t>1,240.4</a:t>
                      </a:r>
                      <a:r>
                        <a:rPr kumimoji="1" lang="ja-JP" altLang="en-US" sz="1600" kern="1200" dirty="0" smtClean="0">
                          <a:solidFill>
                            <a:schemeClr val="tx1"/>
                          </a:solidFill>
                          <a:latin typeface="HG丸ｺﾞｼｯｸM-PRO" panose="020F0600000000000000" pitchFamily="50" charset="-128"/>
                          <a:ea typeface="HG丸ｺﾞｼｯｸM-PRO" panose="020F0600000000000000" pitchFamily="50" charset="-128"/>
                          <a:cs typeface="+mn-cs"/>
                        </a:rPr>
                        <a:t>億円</a:t>
                      </a:r>
                      <a:endParaRPr kumimoji="1" lang="ja-JP" altLang="en-US" sz="16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1456" marR="91456" marT="45761" marB="45761" anchor="ctr"/>
                </a:tc>
                <a:extLst>
                  <a:ext uri="{0D108BD9-81ED-4DB2-BD59-A6C34878D82A}">
                    <a16:rowId xmlns:a16="http://schemas.microsoft.com/office/drawing/2014/main" val="10000"/>
                  </a:ext>
                </a:extLst>
              </a:tr>
              <a:tr h="335360">
                <a:tc rowSpan="3">
                  <a:txBody>
                    <a:bodyPr/>
                    <a:lstStyle/>
                    <a:p>
                      <a:pPr marL="0" algn="ctr" defTabSz="914400" rtl="0" eaLnBrk="1" latinLnBrk="0" hangingPunct="1"/>
                      <a:endParaRPr kumimoji="1" lang="ja-JP" altLang="en-US" sz="14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1456" marR="91456" marT="45761" marB="45761" anchor="ctr">
                    <a:lnT w="12700" cmpd="sng">
                      <a:noFill/>
                    </a:lnT>
                  </a:tcPr>
                </a:tc>
                <a:tc>
                  <a:txBody>
                    <a:bodyPr/>
                    <a:lstStyle/>
                    <a:p>
                      <a:pPr marL="0" algn="ctr" defTabSz="914400" rtl="0" eaLnBrk="1" latinLnBrk="0" hangingPunct="1"/>
                      <a:r>
                        <a:rPr kumimoji="1" lang="ja-JP" altLang="en-US" sz="1400" kern="1200" dirty="0">
                          <a:solidFill>
                            <a:schemeClr val="tx1"/>
                          </a:solidFill>
                          <a:latin typeface="HG丸ｺﾞｼｯｸM-PRO" panose="020F0600000000000000" pitchFamily="50" charset="-128"/>
                          <a:ea typeface="HG丸ｺﾞｼｯｸM-PRO" panose="020F0600000000000000" pitchFamily="50" charset="-128"/>
                          <a:cs typeface="+mn-cs"/>
                        </a:rPr>
                        <a:t>走行時間短縮便益</a:t>
                      </a:r>
                    </a:p>
                  </a:txBody>
                  <a:tcPr marL="91456" marR="91456" marT="45761" marB="45761" anchor="ctr"/>
                </a:tc>
                <a:tc>
                  <a:txBody>
                    <a:bodyPr/>
                    <a:lstStyle/>
                    <a:p>
                      <a:pPr marL="0" algn="r" defTabSz="914400" rtl="0" eaLnBrk="1" latinLnBrk="0" hangingPunct="1"/>
                      <a:r>
                        <a:rPr kumimoji="1" lang="en-US" altLang="ja-JP" sz="1600" kern="1200" dirty="0" smtClean="0">
                          <a:solidFill>
                            <a:schemeClr val="tx1"/>
                          </a:solidFill>
                          <a:latin typeface="HG丸ｺﾞｼｯｸM-PRO" panose="020F0600000000000000" pitchFamily="50" charset="-128"/>
                          <a:ea typeface="HG丸ｺﾞｼｯｸM-PRO" panose="020F0600000000000000" pitchFamily="50" charset="-128"/>
                          <a:cs typeface="+mn-cs"/>
                        </a:rPr>
                        <a:t>1103.2</a:t>
                      </a:r>
                      <a:r>
                        <a:rPr kumimoji="1" lang="ja-JP" altLang="en-US" sz="1600" kern="1200" dirty="0" smtClean="0">
                          <a:solidFill>
                            <a:schemeClr val="tx1"/>
                          </a:solidFill>
                          <a:latin typeface="HG丸ｺﾞｼｯｸM-PRO" panose="020F0600000000000000" pitchFamily="50" charset="-128"/>
                          <a:ea typeface="HG丸ｺﾞｼｯｸM-PRO" panose="020F0600000000000000" pitchFamily="50" charset="-128"/>
                          <a:cs typeface="+mn-cs"/>
                        </a:rPr>
                        <a:t>億円</a:t>
                      </a:r>
                      <a:endParaRPr kumimoji="1" lang="ja-JP" altLang="en-US" sz="16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1456" marR="91456" marT="45761" marB="45761" anchor="ctr"/>
                </a:tc>
                <a:extLst>
                  <a:ext uri="{0D108BD9-81ED-4DB2-BD59-A6C34878D82A}">
                    <a16:rowId xmlns:a16="http://schemas.microsoft.com/office/drawing/2014/main" val="10001"/>
                  </a:ext>
                </a:extLst>
              </a:tr>
              <a:tr h="33536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1456" marR="91456" marT="45761" marB="4576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HG丸ｺﾞｼｯｸM-PRO" panose="020F0600000000000000" pitchFamily="50" charset="-128"/>
                          <a:ea typeface="HG丸ｺﾞｼｯｸM-PRO" panose="020F0600000000000000" pitchFamily="50" charset="-128"/>
                          <a:cs typeface="+mn-cs"/>
                        </a:rPr>
                        <a:t>走行経費減少便益</a:t>
                      </a:r>
                    </a:p>
                  </a:txBody>
                  <a:tcPr marL="91456" marR="91456" marT="45761" marB="45761" anchor="ctr"/>
                </a:tc>
                <a:tc>
                  <a:txBody>
                    <a:bodyPr/>
                    <a:lstStyle/>
                    <a:p>
                      <a:pPr marL="0" algn="r" defTabSz="914400" rtl="0" eaLnBrk="1" latinLnBrk="0" hangingPunct="1"/>
                      <a:r>
                        <a:rPr kumimoji="1" lang="ja-JP" altLang="en-US" sz="1600" kern="1200" dirty="0">
                          <a:solidFill>
                            <a:schemeClr val="tx1"/>
                          </a:solidFill>
                          <a:latin typeface="HG丸ｺﾞｼｯｸM-PRO" panose="020F0600000000000000" pitchFamily="50" charset="-128"/>
                          <a:ea typeface="HG丸ｺﾞｼｯｸM-PRO" panose="020F0600000000000000" pitchFamily="50" charset="-128"/>
                          <a:cs typeface="+mn-cs"/>
                        </a:rPr>
                        <a:t>　</a:t>
                      </a:r>
                      <a:r>
                        <a:rPr kumimoji="1" lang="en-US" altLang="ja-JP" sz="1600" kern="1200" dirty="0" smtClean="0">
                          <a:solidFill>
                            <a:schemeClr val="tx1"/>
                          </a:solidFill>
                          <a:latin typeface="HG丸ｺﾞｼｯｸM-PRO" panose="020F0600000000000000" pitchFamily="50" charset="-128"/>
                          <a:ea typeface="HG丸ｺﾞｼｯｸM-PRO" panose="020F0600000000000000" pitchFamily="50" charset="-128"/>
                          <a:cs typeface="+mn-cs"/>
                        </a:rPr>
                        <a:t>86.6</a:t>
                      </a:r>
                      <a:r>
                        <a:rPr kumimoji="1" lang="ja-JP" altLang="en-US" sz="1600" kern="1200" dirty="0" smtClean="0">
                          <a:solidFill>
                            <a:schemeClr val="tx1"/>
                          </a:solidFill>
                          <a:latin typeface="HG丸ｺﾞｼｯｸM-PRO" panose="020F0600000000000000" pitchFamily="50" charset="-128"/>
                          <a:ea typeface="HG丸ｺﾞｼｯｸM-PRO" panose="020F0600000000000000" pitchFamily="50" charset="-128"/>
                          <a:cs typeface="+mn-cs"/>
                        </a:rPr>
                        <a:t>億円</a:t>
                      </a:r>
                      <a:endParaRPr kumimoji="1" lang="ja-JP" altLang="en-US" sz="16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1456" marR="91456" marT="45761" marB="45761" anchor="ctr"/>
                </a:tc>
                <a:extLst>
                  <a:ext uri="{0D108BD9-81ED-4DB2-BD59-A6C34878D82A}">
                    <a16:rowId xmlns:a16="http://schemas.microsoft.com/office/drawing/2014/main" val="10002"/>
                  </a:ext>
                </a:extLst>
              </a:tr>
              <a:tr h="335360">
                <a:tc vMerge="1">
                  <a:txBody>
                    <a:bodyPr/>
                    <a:lstStyle/>
                    <a:p>
                      <a:pPr marL="0" algn="ctr" defTabSz="914400" rtl="0" eaLnBrk="1" latinLnBrk="0" hangingPunct="1"/>
                      <a:endParaRPr kumimoji="1" lang="ja-JP" altLang="en-US" sz="14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1456" marR="91456" marT="45761" marB="45761" anchor="ctr"/>
                </a:tc>
                <a:tc>
                  <a:txBody>
                    <a:bodyPr/>
                    <a:lstStyle/>
                    <a:p>
                      <a:pPr marL="0" algn="ctr" defTabSz="914400" rtl="0" eaLnBrk="1" latinLnBrk="0" hangingPunct="1"/>
                      <a:r>
                        <a:rPr kumimoji="1" lang="ja-JP" altLang="en-US" sz="1400" kern="1200" dirty="0">
                          <a:solidFill>
                            <a:schemeClr val="tx1"/>
                          </a:solidFill>
                          <a:latin typeface="HG丸ｺﾞｼｯｸM-PRO" panose="020F0600000000000000" pitchFamily="50" charset="-128"/>
                          <a:ea typeface="HG丸ｺﾞｼｯｸM-PRO" panose="020F0600000000000000" pitchFamily="50" charset="-128"/>
                          <a:cs typeface="+mn-cs"/>
                        </a:rPr>
                        <a:t>交通事故減少便益</a:t>
                      </a:r>
                    </a:p>
                  </a:txBody>
                  <a:tcPr marL="91456" marR="91456" marT="45761" marB="45761" anchor="ctr"/>
                </a:tc>
                <a:tc>
                  <a:txBody>
                    <a:bodyPr/>
                    <a:lstStyle/>
                    <a:p>
                      <a:pPr marL="0" algn="r" defTabSz="914400" rtl="0" eaLnBrk="1" latinLnBrk="0" hangingPunct="1"/>
                      <a:r>
                        <a:rPr kumimoji="1" lang="ja-JP" altLang="en-US" sz="1600" kern="1200" dirty="0">
                          <a:solidFill>
                            <a:schemeClr val="tx1"/>
                          </a:solidFill>
                          <a:latin typeface="HG丸ｺﾞｼｯｸM-PRO" panose="020F0600000000000000" pitchFamily="50" charset="-128"/>
                          <a:ea typeface="HG丸ｺﾞｼｯｸM-PRO" panose="020F0600000000000000" pitchFamily="50" charset="-128"/>
                          <a:cs typeface="+mn-cs"/>
                        </a:rPr>
                        <a:t>　</a:t>
                      </a:r>
                      <a:r>
                        <a:rPr kumimoji="1" lang="en-US" altLang="ja-JP" sz="1600" kern="1200" dirty="0" smtClean="0">
                          <a:solidFill>
                            <a:schemeClr val="tx1"/>
                          </a:solidFill>
                          <a:latin typeface="HG丸ｺﾞｼｯｸM-PRO" panose="020F0600000000000000" pitchFamily="50" charset="-128"/>
                          <a:ea typeface="HG丸ｺﾞｼｯｸM-PRO" panose="020F0600000000000000" pitchFamily="50" charset="-128"/>
                          <a:cs typeface="+mn-cs"/>
                        </a:rPr>
                        <a:t>50.6</a:t>
                      </a:r>
                      <a:r>
                        <a:rPr kumimoji="1" lang="ja-JP" altLang="en-US" sz="1600" kern="1200" dirty="0" smtClean="0">
                          <a:solidFill>
                            <a:schemeClr val="tx1"/>
                          </a:solidFill>
                          <a:latin typeface="HG丸ｺﾞｼｯｸM-PRO" panose="020F0600000000000000" pitchFamily="50" charset="-128"/>
                          <a:ea typeface="HG丸ｺﾞｼｯｸM-PRO" panose="020F0600000000000000" pitchFamily="50" charset="-128"/>
                          <a:cs typeface="+mn-cs"/>
                        </a:rPr>
                        <a:t>億円</a:t>
                      </a:r>
                      <a:endParaRPr kumimoji="1" lang="ja-JP" altLang="en-US" sz="16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1456" marR="91456" marT="45761" marB="45761" anchor="ctr"/>
                </a:tc>
                <a:extLst>
                  <a:ext uri="{0D108BD9-81ED-4DB2-BD59-A6C34878D82A}">
                    <a16:rowId xmlns:a16="http://schemas.microsoft.com/office/drawing/2014/main" val="10003"/>
                  </a:ext>
                </a:extLst>
              </a:tr>
            </a:tbl>
          </a:graphicData>
        </a:graphic>
      </p:graphicFrame>
      <p:sp>
        <p:nvSpPr>
          <p:cNvPr id="2" name="スライド番号プレースホルダー 1"/>
          <p:cNvSpPr>
            <a:spLocks noGrp="1"/>
          </p:cNvSpPr>
          <p:nvPr>
            <p:ph type="sldNum" sz="quarter" idx="12"/>
          </p:nvPr>
        </p:nvSpPr>
        <p:spPr>
          <a:xfrm>
            <a:off x="7010400" y="6544597"/>
            <a:ext cx="2133600" cy="365125"/>
          </a:xfrm>
        </p:spPr>
        <p:txBody>
          <a:bodyPr/>
          <a:lstStyle/>
          <a:p>
            <a:fld id="{D2D8002D-B5B0-4BAC-B1F6-782DDCCE6D9C}" type="slidenum">
              <a:rPr kumimoji="1" lang="ja-JP" altLang="en-US" smtClean="0"/>
              <a:t>16</a:t>
            </a:fld>
            <a:endParaRPr kumimoji="1" lang="ja-JP" altLang="en-US"/>
          </a:p>
        </p:txBody>
      </p:sp>
    </p:spTree>
    <p:extLst>
      <p:ext uri="{BB962C8B-B14F-4D97-AF65-F5344CB8AC3E}">
        <p14:creationId xmlns:p14="http://schemas.microsoft.com/office/powerpoint/2010/main" val="1545924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21764" y="-12636"/>
            <a:ext cx="9165764" cy="562074"/>
          </a:xfrm>
          <a:prstGeom prst="rect">
            <a:avLst/>
          </a:prstGeom>
          <a:gradFill rotWithShape="1">
            <a:gsLst>
              <a:gs pos="1000">
                <a:schemeClr val="accent6">
                  <a:lumMod val="60000"/>
                  <a:lumOff val="40000"/>
                </a:schemeClr>
              </a:gs>
              <a:gs pos="50000">
                <a:schemeClr val="bg1"/>
              </a:gs>
              <a:gs pos="100000">
                <a:schemeClr val="accent6">
                  <a:lumMod val="60000"/>
                  <a:lumOff val="40000"/>
                </a:schemeClr>
              </a:gs>
            </a:gsLst>
            <a:lin ang="5400000" scaled="1"/>
          </a:gradFill>
          <a:ln>
            <a:noFill/>
          </a:ln>
          <a:effectLst/>
        </p:spPr>
        <p:txBody>
          <a:bodyPr wrap="none" lIns="91435" tIns="45717" rIns="91435" bIns="45717" anchor="ctr"/>
          <a:lstStyle>
            <a:defPPr>
              <a:defRPr lang="ja-JP"/>
            </a:defPPr>
            <a:lvl1pPr algn="ctr" rtl="0" fontAlgn="base">
              <a:spcBef>
                <a:spcPct val="0"/>
              </a:spcBef>
              <a:spcAft>
                <a:spcPct val="0"/>
              </a:spcAft>
              <a:defRPr kumimoji="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a:defRPr/>
            </a:pPr>
            <a:r>
              <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２．事業の必要性等に関する視点</a:t>
            </a:r>
          </a:p>
        </p:txBody>
      </p:sp>
      <p:sp>
        <p:nvSpPr>
          <p:cNvPr id="2" name="スライド番号プレースホルダー 1"/>
          <p:cNvSpPr>
            <a:spLocks noGrp="1"/>
          </p:cNvSpPr>
          <p:nvPr>
            <p:ph type="sldNum" sz="quarter" idx="12"/>
          </p:nvPr>
        </p:nvSpPr>
        <p:spPr>
          <a:xfrm>
            <a:off x="7010400" y="6544597"/>
            <a:ext cx="2133600" cy="365125"/>
          </a:xfrm>
        </p:spPr>
        <p:txBody>
          <a:bodyPr/>
          <a:lstStyle/>
          <a:p>
            <a:fld id="{D2D8002D-B5B0-4BAC-B1F6-782DDCCE6D9C}" type="slidenum">
              <a:rPr kumimoji="1" lang="ja-JP" altLang="en-US" smtClean="0"/>
              <a:t>17</a:t>
            </a:fld>
            <a:endParaRPr kumimoji="1" lang="ja-JP" altLang="en-US"/>
          </a:p>
        </p:txBody>
      </p:sp>
      <p:sp>
        <p:nvSpPr>
          <p:cNvPr id="12" name="テキスト ボックス 4"/>
          <p:cNvSpPr txBox="1">
            <a:spLocks noChangeArrowheads="1"/>
          </p:cNvSpPr>
          <p:nvPr/>
        </p:nvSpPr>
        <p:spPr bwMode="auto">
          <a:xfrm>
            <a:off x="-1" y="620688"/>
            <a:ext cx="33410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2"/>
                </a:solidFill>
                <a:latin typeface="Arial" pitchFamily="34" charset="0"/>
                <a:ea typeface="ＭＳ Ｐゴシック" pitchFamily="50" charset="-128"/>
              </a:defRPr>
            </a:lvl1pPr>
            <a:lvl2pPr marL="742950" indent="-285750" eaLnBrk="0" hangingPunct="0">
              <a:defRPr kumimoji="1">
                <a:solidFill>
                  <a:schemeClr val="tx2"/>
                </a:solidFill>
                <a:latin typeface="Arial" pitchFamily="34" charset="0"/>
                <a:ea typeface="ＭＳ Ｐゴシック" pitchFamily="50" charset="-128"/>
              </a:defRPr>
            </a:lvl2pPr>
            <a:lvl3pPr marL="1143000" indent="-228600" eaLnBrk="0" hangingPunct="0">
              <a:defRPr kumimoji="1">
                <a:solidFill>
                  <a:schemeClr val="tx2"/>
                </a:solidFill>
                <a:latin typeface="Arial" pitchFamily="34" charset="0"/>
                <a:ea typeface="ＭＳ Ｐゴシック" pitchFamily="50" charset="-128"/>
              </a:defRPr>
            </a:lvl3pPr>
            <a:lvl4pPr marL="1600200" indent="-228600" eaLnBrk="0" hangingPunct="0">
              <a:defRPr kumimoji="1">
                <a:solidFill>
                  <a:schemeClr val="tx2"/>
                </a:solidFill>
                <a:latin typeface="Arial" pitchFamily="34" charset="0"/>
                <a:ea typeface="ＭＳ Ｐゴシック" pitchFamily="50" charset="-128"/>
              </a:defRPr>
            </a:lvl4pPr>
            <a:lvl5pPr marL="2057400" indent="-228600" eaLnBrk="0" hangingPunct="0">
              <a:defRPr kumimoji="1">
                <a:solidFill>
                  <a:schemeClr val="tx2"/>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9pPr>
          </a:lstStyle>
          <a:p>
            <a:pPr algn="l" eaLnBrk="1" hangingPunct="1"/>
            <a:r>
              <a:rPr lang="ja-JP" altLang="en-US" sz="2000" b="1" dirty="0">
                <a:solidFill>
                  <a:srgbClr val="000000"/>
                </a:solidFill>
                <a:latin typeface="HGPｺﾞｼｯｸM" pitchFamily="50" charset="-128"/>
                <a:ea typeface="HGPｺﾞｼｯｸM" pitchFamily="50" charset="-128"/>
                <a:cs typeface="Meiryo UI" pitchFamily="50" charset="-128"/>
              </a:rPr>
              <a:t>■事業効果の定性的分析</a:t>
            </a:r>
            <a:r>
              <a:rPr lang="ja-JP" altLang="en-US" dirty="0">
                <a:solidFill>
                  <a:srgbClr val="000000"/>
                </a:solidFill>
                <a:latin typeface="ＭＳ Ｐゴシック" pitchFamily="50" charset="-128"/>
                <a:ea typeface="HGPｺﾞｼｯｸM" pitchFamily="50" charset="-128"/>
                <a:cs typeface="Meiryo UI" pitchFamily="50" charset="-128"/>
              </a:rPr>
              <a:t>　</a:t>
            </a:r>
            <a:endParaRPr lang="en-US" altLang="ja-JP" dirty="0">
              <a:solidFill>
                <a:srgbClr val="000000"/>
              </a:solidFill>
              <a:latin typeface="ＭＳ Ｐゴシック" pitchFamily="50" charset="-128"/>
              <a:ea typeface="HGPｺﾞｼｯｸM" pitchFamily="50" charset="-128"/>
              <a:cs typeface="Meiryo UI" pitchFamily="50" charset="-128"/>
            </a:endParaRPr>
          </a:p>
        </p:txBody>
      </p:sp>
      <p:sp>
        <p:nvSpPr>
          <p:cNvPr id="13" name="正方形/長方形 12">
            <a:extLst>
              <a:ext uri="{FF2B5EF4-FFF2-40B4-BE49-F238E27FC236}">
                <a16:creationId xmlns:a16="http://schemas.microsoft.com/office/drawing/2014/main" id="{2EB0A755-D4BB-49F9-83F3-A1FC68A3EF52}"/>
              </a:ext>
            </a:extLst>
          </p:cNvPr>
          <p:cNvSpPr/>
          <p:nvPr/>
        </p:nvSpPr>
        <p:spPr>
          <a:xfrm>
            <a:off x="35496" y="1020798"/>
            <a:ext cx="9108504" cy="3785652"/>
          </a:xfrm>
          <a:prstGeom prst="rect">
            <a:avLst/>
          </a:prstGeom>
        </p:spPr>
        <p:txBody>
          <a:bodyPr wrap="square">
            <a:spAutoFit/>
          </a:bodyPr>
          <a:lstStyle/>
          <a:p>
            <a:r>
              <a:rPr lang="ja-JP" altLang="en-US" sz="2000" dirty="0">
                <a:latin typeface="MSGothic"/>
              </a:rPr>
              <a:t>　</a:t>
            </a:r>
            <a:r>
              <a:rPr lang="en-US" altLang="ja-JP" sz="2000" b="1" u="sng" dirty="0" smtClean="0">
                <a:latin typeface="MSGothic"/>
              </a:rPr>
              <a:t>【</a:t>
            </a:r>
            <a:r>
              <a:rPr lang="ja-JP" altLang="en-US" sz="2000" b="1" u="sng" dirty="0" smtClean="0">
                <a:latin typeface="MSGothic"/>
              </a:rPr>
              <a:t>安全・安心</a:t>
            </a:r>
            <a:r>
              <a:rPr lang="en-US" altLang="ja-JP" sz="2000" b="1" u="sng" dirty="0" smtClean="0">
                <a:latin typeface="MSGothic"/>
              </a:rPr>
              <a:t>】</a:t>
            </a:r>
          </a:p>
          <a:p>
            <a:r>
              <a:rPr lang="ja-JP" altLang="en-US" sz="2000" dirty="0" smtClean="0">
                <a:latin typeface="MSGothic"/>
              </a:rPr>
              <a:t>　・踏切事故</a:t>
            </a:r>
            <a:r>
              <a:rPr lang="ja-JP" altLang="en-US" sz="2000" dirty="0">
                <a:latin typeface="MSGothic"/>
              </a:rPr>
              <a:t>が解消される。</a:t>
            </a:r>
          </a:p>
          <a:p>
            <a:r>
              <a:rPr lang="ja-JP" altLang="en-US" sz="2000" dirty="0" smtClean="0">
                <a:latin typeface="MSGothic"/>
              </a:rPr>
              <a:t>　・</a:t>
            </a:r>
            <a:r>
              <a:rPr lang="ja-JP" altLang="en-US" sz="2000" dirty="0">
                <a:latin typeface="MSGothic"/>
              </a:rPr>
              <a:t>踏切除却及び渋滞緩和により緊急車両の通行が容易になる。</a:t>
            </a:r>
          </a:p>
          <a:p>
            <a:r>
              <a:rPr lang="ja-JP" altLang="en-US" sz="2000" dirty="0" smtClean="0">
                <a:latin typeface="MSGothic"/>
              </a:rPr>
              <a:t>　</a:t>
            </a:r>
            <a:r>
              <a:rPr lang="en-US" altLang="ja-JP" sz="2000" b="1" u="sng" dirty="0" smtClean="0">
                <a:latin typeface="MSGothic"/>
              </a:rPr>
              <a:t>【</a:t>
            </a:r>
            <a:r>
              <a:rPr lang="ja-JP" altLang="en-US" sz="2000" b="1" u="sng" dirty="0" smtClean="0">
                <a:latin typeface="MSGothic"/>
              </a:rPr>
              <a:t>活力</a:t>
            </a:r>
            <a:r>
              <a:rPr lang="en-US" altLang="ja-JP" sz="2000" b="1" u="sng" dirty="0" smtClean="0">
                <a:latin typeface="MSGothic"/>
              </a:rPr>
              <a:t>】</a:t>
            </a:r>
          </a:p>
          <a:p>
            <a:r>
              <a:rPr lang="ja-JP" altLang="en-US" sz="2000" dirty="0">
                <a:latin typeface="MSGothic"/>
              </a:rPr>
              <a:t>　</a:t>
            </a:r>
            <a:r>
              <a:rPr lang="ja-JP" altLang="en-US" sz="2000" dirty="0" smtClean="0">
                <a:latin typeface="MSGothic"/>
              </a:rPr>
              <a:t>・</a:t>
            </a:r>
            <a:r>
              <a:rPr lang="ja-JP" altLang="ja-JP" sz="2000" dirty="0" smtClean="0"/>
              <a:t>市街地</a:t>
            </a:r>
            <a:r>
              <a:rPr lang="ja-JP" altLang="ja-JP" sz="2000" dirty="0"/>
              <a:t>の分断が解消され、高架下に公共施設や商業施設</a:t>
            </a:r>
            <a:r>
              <a:rPr lang="ja-JP" altLang="en-US" sz="2000" dirty="0"/>
              <a:t>を</a:t>
            </a:r>
            <a:r>
              <a:rPr lang="ja-JP" altLang="ja-JP" sz="2000" dirty="0"/>
              <a:t>整備</a:t>
            </a:r>
            <a:r>
              <a:rPr lang="ja-JP" altLang="en-US" sz="2000" dirty="0"/>
              <a:t>する</a:t>
            </a:r>
            <a:r>
              <a:rPr lang="ja-JP" altLang="en-US" sz="2000" dirty="0" smtClean="0"/>
              <a:t>こと</a:t>
            </a:r>
            <a:endParaRPr lang="en-US" altLang="ja-JP" sz="2000" dirty="0" smtClean="0"/>
          </a:p>
          <a:p>
            <a:r>
              <a:rPr lang="ja-JP" altLang="en-US" sz="2000" dirty="0"/>
              <a:t>　 </a:t>
            </a:r>
            <a:r>
              <a:rPr lang="ja-JP" altLang="en-US" sz="2000" dirty="0" smtClean="0"/>
              <a:t> に</a:t>
            </a:r>
            <a:r>
              <a:rPr lang="ja-JP" altLang="en-US" sz="2000" dirty="0"/>
              <a:t>より</a:t>
            </a:r>
            <a:r>
              <a:rPr lang="ja-JP" altLang="ja-JP" sz="2000" dirty="0" smtClean="0"/>
              <a:t>、</a:t>
            </a:r>
            <a:r>
              <a:rPr lang="ja-JP" altLang="ja-JP" sz="2000" dirty="0"/>
              <a:t>利便性が向上し、地域コミュニティー</a:t>
            </a:r>
            <a:r>
              <a:rPr lang="ja-JP" altLang="ja-JP" sz="2000" dirty="0" smtClean="0"/>
              <a:t>の活性化</a:t>
            </a:r>
            <a:r>
              <a:rPr lang="ja-JP" altLang="ja-JP" sz="2000" dirty="0"/>
              <a:t>が図られる</a:t>
            </a:r>
            <a:r>
              <a:rPr lang="ja-JP" altLang="ja-JP" sz="2000" dirty="0" smtClean="0"/>
              <a:t>。</a:t>
            </a:r>
            <a:endParaRPr lang="en-US" altLang="ja-JP" sz="2000" dirty="0" smtClean="0"/>
          </a:p>
          <a:p>
            <a:r>
              <a:rPr lang="ja-JP" altLang="en-US" sz="2000" dirty="0">
                <a:latin typeface="MSGothic"/>
              </a:rPr>
              <a:t>　・</a:t>
            </a:r>
            <a:r>
              <a:rPr lang="ja-JP" altLang="ja-JP" sz="2000" dirty="0" smtClean="0"/>
              <a:t>駅</a:t>
            </a:r>
            <a:r>
              <a:rPr lang="ja-JP" altLang="ja-JP" sz="2000" dirty="0"/>
              <a:t>の高架化に</a:t>
            </a:r>
            <a:r>
              <a:rPr lang="ja-JP" altLang="ja-JP" sz="2000" dirty="0" smtClean="0"/>
              <a:t>あわせ</a:t>
            </a:r>
            <a:r>
              <a:rPr lang="ja-JP" altLang="en-US" sz="2000" dirty="0"/>
              <a:t>た</a:t>
            </a:r>
            <a:r>
              <a:rPr lang="ja-JP" altLang="ja-JP" sz="2000" dirty="0" smtClean="0"/>
              <a:t>駅周辺</a:t>
            </a:r>
            <a:r>
              <a:rPr lang="ja-JP" altLang="ja-JP" sz="2000" dirty="0"/>
              <a:t>の街づくりを一体的に進めることに</a:t>
            </a:r>
            <a:r>
              <a:rPr lang="ja-JP" altLang="ja-JP" sz="2000" dirty="0" smtClean="0"/>
              <a:t>より</a:t>
            </a:r>
            <a:r>
              <a:rPr lang="ja-JP" altLang="en-US" sz="2000" dirty="0" smtClean="0"/>
              <a:t>、</a:t>
            </a:r>
            <a:r>
              <a:rPr lang="ja-JP" altLang="ja-JP" sz="2000" dirty="0" smtClean="0"/>
              <a:t>駅</a:t>
            </a:r>
            <a:r>
              <a:rPr lang="ja-JP" altLang="ja-JP" sz="2000" dirty="0"/>
              <a:t>周辺の</a:t>
            </a:r>
            <a:endParaRPr lang="en-US" altLang="ja-JP" sz="2000" dirty="0" smtClean="0"/>
          </a:p>
          <a:p>
            <a:r>
              <a:rPr lang="ja-JP" altLang="en-US" sz="2000" dirty="0"/>
              <a:t>　 </a:t>
            </a:r>
            <a:r>
              <a:rPr lang="ja-JP" altLang="ja-JP" sz="2000" dirty="0" smtClean="0"/>
              <a:t>道路</a:t>
            </a:r>
            <a:r>
              <a:rPr lang="ja-JP" altLang="ja-JP" sz="2000" dirty="0"/>
              <a:t>整備が促進され、交通結節機能が向上し</a:t>
            </a:r>
            <a:r>
              <a:rPr lang="ja-JP" altLang="ja-JP" sz="2000" dirty="0" smtClean="0"/>
              <a:t>、地域</a:t>
            </a:r>
            <a:r>
              <a:rPr lang="ja-JP" altLang="ja-JP" sz="2000" dirty="0"/>
              <a:t>の活性化が図られる</a:t>
            </a:r>
            <a:r>
              <a:rPr lang="ja-JP" altLang="ja-JP" sz="2000" dirty="0" smtClean="0"/>
              <a:t>。</a:t>
            </a:r>
            <a:endParaRPr lang="en-US" altLang="ja-JP" sz="2000" dirty="0" smtClean="0">
              <a:latin typeface="MSGothic"/>
            </a:endParaRPr>
          </a:p>
          <a:p>
            <a:r>
              <a:rPr lang="ja-JP" altLang="en-US" sz="2000" dirty="0">
                <a:latin typeface="MSGothic"/>
              </a:rPr>
              <a:t>　</a:t>
            </a:r>
            <a:r>
              <a:rPr lang="en-US" altLang="ja-JP" sz="2000" b="1" u="sng" dirty="0" smtClean="0">
                <a:latin typeface="MSGothic"/>
              </a:rPr>
              <a:t>【</a:t>
            </a:r>
            <a:r>
              <a:rPr lang="ja-JP" altLang="en-US" sz="2000" b="1" u="sng" dirty="0" smtClean="0">
                <a:latin typeface="MSGothic"/>
              </a:rPr>
              <a:t>快適性</a:t>
            </a:r>
            <a:r>
              <a:rPr lang="en-US" altLang="ja-JP" sz="2000" b="1" u="sng" dirty="0" smtClean="0">
                <a:latin typeface="MSGothic"/>
              </a:rPr>
              <a:t>】</a:t>
            </a:r>
          </a:p>
          <a:p>
            <a:r>
              <a:rPr lang="ja-JP" altLang="en-US" sz="2000" dirty="0" smtClean="0">
                <a:latin typeface="MSGothic"/>
              </a:rPr>
              <a:t>　・</a:t>
            </a:r>
            <a:r>
              <a:rPr lang="ja-JP" altLang="en-US" sz="2000" dirty="0">
                <a:latin typeface="MSGothic"/>
              </a:rPr>
              <a:t>鉄道高架化に伴う環境帯（側道）設置により騒音、振動の改善が</a:t>
            </a:r>
            <a:r>
              <a:rPr lang="ja-JP" altLang="en-US" sz="2000" dirty="0" smtClean="0">
                <a:latin typeface="MSGothic"/>
              </a:rPr>
              <a:t>図られる</a:t>
            </a:r>
            <a:r>
              <a:rPr lang="ja-JP" altLang="en-US" sz="2000" dirty="0">
                <a:latin typeface="MSGothic"/>
              </a:rPr>
              <a:t>。</a:t>
            </a:r>
          </a:p>
          <a:p>
            <a:r>
              <a:rPr lang="ja-JP" altLang="en-US" sz="2000" dirty="0" smtClean="0">
                <a:latin typeface="MSGothic"/>
              </a:rPr>
              <a:t>　・</a:t>
            </a:r>
            <a:r>
              <a:rPr lang="ja-JP" altLang="en-US" sz="2000" dirty="0">
                <a:latin typeface="MSGothic"/>
              </a:rPr>
              <a:t>駅及びその周辺施設の整備にあわせバリアフリー化が促進される。</a:t>
            </a:r>
          </a:p>
          <a:p>
            <a:r>
              <a:rPr lang="ja-JP" altLang="en-US" sz="2000" dirty="0" smtClean="0">
                <a:latin typeface="MSGothic"/>
              </a:rPr>
              <a:t>　・踏切事故</a:t>
            </a:r>
            <a:r>
              <a:rPr lang="ja-JP" altLang="en-US" sz="2000" dirty="0">
                <a:latin typeface="MSGothic"/>
              </a:rPr>
              <a:t>が解消され、鉄道</a:t>
            </a:r>
            <a:r>
              <a:rPr lang="ja-JP" altLang="en-US" sz="2000" dirty="0" smtClean="0">
                <a:latin typeface="MSGothic"/>
              </a:rPr>
              <a:t>の</a:t>
            </a:r>
            <a:r>
              <a:rPr lang="ja-JP" altLang="en-US" sz="2000" dirty="0">
                <a:latin typeface="MSGothic"/>
              </a:rPr>
              <a:t>定時性</a:t>
            </a:r>
            <a:r>
              <a:rPr lang="ja-JP" altLang="en-US" sz="2000" dirty="0" smtClean="0">
                <a:latin typeface="MSGothic"/>
              </a:rPr>
              <a:t>が</a:t>
            </a:r>
            <a:r>
              <a:rPr lang="ja-JP" altLang="en-US" sz="2000" dirty="0">
                <a:latin typeface="MSGothic"/>
              </a:rPr>
              <a:t>確保される</a:t>
            </a:r>
            <a:r>
              <a:rPr lang="ja-JP" altLang="en-US" sz="2000" dirty="0" smtClean="0">
                <a:latin typeface="MSGothic"/>
              </a:rPr>
              <a:t>。</a:t>
            </a:r>
          </a:p>
        </p:txBody>
      </p:sp>
      <p:pic>
        <p:nvPicPr>
          <p:cNvPr id="7" name="Picture 2" descr="ソース画像を表示"/>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64" t="11566" r="15196" b="29479"/>
          <a:stretch/>
        </p:blipFill>
        <p:spPr bwMode="auto">
          <a:xfrm>
            <a:off x="3491159" y="5134043"/>
            <a:ext cx="2161681" cy="1468109"/>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p:cNvSpPr/>
          <p:nvPr/>
        </p:nvSpPr>
        <p:spPr>
          <a:xfrm>
            <a:off x="4110334" y="6585383"/>
            <a:ext cx="923331"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ja-JP" altLang="en-US" sz="1200" b="1" dirty="0">
                <a:solidFill>
                  <a:schemeClr val="tx1"/>
                </a:solidFill>
                <a:latin typeface="+mn-ea"/>
              </a:rPr>
              <a:t>光善</a:t>
            </a:r>
            <a:r>
              <a:rPr lang="ja-JP" altLang="en-US" sz="1200" b="1" dirty="0" smtClean="0">
                <a:solidFill>
                  <a:schemeClr val="tx1"/>
                </a:solidFill>
                <a:latin typeface="+mn-ea"/>
              </a:rPr>
              <a:t>寺駅</a:t>
            </a:r>
            <a:r>
              <a:rPr lang="ja-JP" altLang="en-US" sz="1200" b="1" dirty="0">
                <a:solidFill>
                  <a:schemeClr val="tx1"/>
                </a:solidFill>
                <a:latin typeface="+mn-ea"/>
              </a:rPr>
              <a:t>周辺</a:t>
            </a:r>
            <a:endParaRPr lang="en-US" altLang="ja-JP" sz="1200" b="1" dirty="0" smtClean="0">
              <a:solidFill>
                <a:schemeClr val="tx1"/>
              </a:solidFill>
              <a:latin typeface="+mn-ea"/>
            </a:endParaRPr>
          </a:p>
        </p:txBody>
      </p:sp>
      <p:pic>
        <p:nvPicPr>
          <p:cNvPr id="11" name="図 10"/>
          <p:cNvPicPr>
            <a:picLocks noChangeAspect="1"/>
          </p:cNvPicPr>
          <p:nvPr/>
        </p:nvPicPr>
        <p:blipFill rotWithShape="1">
          <a:blip r:embed="rId4" cstate="print">
            <a:extLst>
              <a:ext uri="{28A0092B-C50C-407E-A947-70E740481C1C}">
                <a14:useLocalDpi xmlns:a14="http://schemas.microsoft.com/office/drawing/2010/main" val="0"/>
              </a:ext>
            </a:extLst>
          </a:blip>
          <a:srcRect t="19090"/>
          <a:stretch/>
        </p:blipFill>
        <p:spPr>
          <a:xfrm>
            <a:off x="1213651" y="5134042"/>
            <a:ext cx="1967766" cy="1464169"/>
          </a:xfrm>
          <a:prstGeom prst="rect">
            <a:avLst/>
          </a:prstGeom>
        </p:spPr>
      </p:pic>
      <p:pic>
        <p:nvPicPr>
          <p:cNvPr id="14" name="Picture 6" descr="京阪本線（寝屋川市・枚方市）連続立体交差事業」の事業認可 「光善寺 ..."/>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74" t="4035" b="13708"/>
          <a:stretch/>
        </p:blipFill>
        <p:spPr bwMode="auto">
          <a:xfrm>
            <a:off x="5972654" y="5134042"/>
            <a:ext cx="1979602" cy="1468109"/>
          </a:xfrm>
          <a:prstGeom prst="rect">
            <a:avLst/>
          </a:prstGeom>
          <a:noFill/>
          <a:extLst>
            <a:ext uri="{909E8E84-426E-40DD-AFC4-6F175D3DCCD1}">
              <a14:hiddenFill xmlns:a14="http://schemas.microsoft.com/office/drawing/2010/main">
                <a:solidFill>
                  <a:srgbClr val="FFFFFF"/>
                </a:solidFill>
              </a14:hiddenFill>
            </a:ext>
          </a:extLst>
        </p:spPr>
      </p:pic>
      <p:sp>
        <p:nvSpPr>
          <p:cNvPr id="17" name="正方形/長方形 16"/>
          <p:cNvSpPr/>
          <p:nvPr/>
        </p:nvSpPr>
        <p:spPr>
          <a:xfrm>
            <a:off x="1735871" y="6585383"/>
            <a:ext cx="923331"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ja-JP" altLang="en-US" sz="1200" b="1" dirty="0">
                <a:solidFill>
                  <a:schemeClr val="tx1"/>
                </a:solidFill>
                <a:latin typeface="+mn-ea"/>
              </a:rPr>
              <a:t>香里園</a:t>
            </a:r>
            <a:r>
              <a:rPr lang="ja-JP" altLang="en-US" sz="1200" b="1" dirty="0" smtClean="0">
                <a:solidFill>
                  <a:schemeClr val="tx1"/>
                </a:solidFill>
                <a:latin typeface="+mn-ea"/>
              </a:rPr>
              <a:t>駅</a:t>
            </a:r>
            <a:r>
              <a:rPr lang="ja-JP" altLang="en-US" sz="1200" b="1" dirty="0">
                <a:solidFill>
                  <a:schemeClr val="tx1"/>
                </a:solidFill>
                <a:latin typeface="+mn-ea"/>
              </a:rPr>
              <a:t>周辺</a:t>
            </a:r>
            <a:endParaRPr lang="en-US" altLang="ja-JP" sz="1200" b="1" dirty="0" smtClean="0">
              <a:solidFill>
                <a:schemeClr val="tx1"/>
              </a:solidFill>
              <a:latin typeface="+mn-ea"/>
            </a:endParaRPr>
          </a:p>
        </p:txBody>
      </p:sp>
      <p:sp>
        <p:nvSpPr>
          <p:cNvPr id="18" name="正方形/長方形 17"/>
          <p:cNvSpPr/>
          <p:nvPr/>
        </p:nvSpPr>
        <p:spPr>
          <a:xfrm>
            <a:off x="6423848" y="6585383"/>
            <a:ext cx="1077219"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ja-JP" altLang="en-US" sz="1200" b="1" dirty="0">
                <a:solidFill>
                  <a:schemeClr val="tx1"/>
                </a:solidFill>
                <a:latin typeface="+mn-ea"/>
              </a:rPr>
              <a:t>枚方公園</a:t>
            </a:r>
            <a:r>
              <a:rPr lang="ja-JP" altLang="en-US" sz="1200" b="1" dirty="0" smtClean="0">
                <a:solidFill>
                  <a:schemeClr val="tx1"/>
                </a:solidFill>
                <a:latin typeface="+mn-ea"/>
              </a:rPr>
              <a:t>駅</a:t>
            </a:r>
            <a:r>
              <a:rPr lang="ja-JP" altLang="en-US" sz="1200" b="1" dirty="0">
                <a:solidFill>
                  <a:schemeClr val="tx1"/>
                </a:solidFill>
                <a:latin typeface="+mn-ea"/>
              </a:rPr>
              <a:t>周辺</a:t>
            </a:r>
            <a:endParaRPr lang="en-US" altLang="ja-JP" sz="1200" b="1" dirty="0" smtClean="0">
              <a:solidFill>
                <a:schemeClr val="tx1"/>
              </a:solidFill>
              <a:latin typeface="+mn-ea"/>
            </a:endParaRPr>
          </a:p>
        </p:txBody>
      </p:sp>
      <p:sp>
        <p:nvSpPr>
          <p:cNvPr id="19" name="正方形/長方形 18"/>
          <p:cNvSpPr/>
          <p:nvPr/>
        </p:nvSpPr>
        <p:spPr>
          <a:xfrm>
            <a:off x="549916" y="4869160"/>
            <a:ext cx="2210541"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ja-JP" altLang="en-US" sz="1600" b="1" dirty="0">
                <a:solidFill>
                  <a:schemeClr val="tx1"/>
                </a:solidFill>
                <a:latin typeface="+mn-ea"/>
              </a:rPr>
              <a:t>駅周辺</a:t>
            </a:r>
            <a:r>
              <a:rPr lang="ja-JP" altLang="en-US" sz="1600" b="1" dirty="0" smtClean="0">
                <a:solidFill>
                  <a:schemeClr val="tx1"/>
                </a:solidFill>
                <a:latin typeface="+mn-ea"/>
              </a:rPr>
              <a:t>の街づくりイメージ</a:t>
            </a:r>
            <a:endParaRPr lang="en-US" altLang="ja-JP" sz="1600" b="1" dirty="0" smtClean="0">
              <a:solidFill>
                <a:schemeClr val="tx1"/>
              </a:solidFill>
              <a:latin typeface="+mn-ea"/>
            </a:endParaRPr>
          </a:p>
        </p:txBody>
      </p:sp>
    </p:spTree>
    <p:extLst>
      <p:ext uri="{BB962C8B-B14F-4D97-AF65-F5344CB8AC3E}">
        <p14:creationId xmlns:p14="http://schemas.microsoft.com/office/powerpoint/2010/main" val="933700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21764" y="-12636"/>
            <a:ext cx="9165764" cy="562074"/>
          </a:xfrm>
          <a:prstGeom prst="rect">
            <a:avLst/>
          </a:prstGeom>
          <a:gradFill rotWithShape="1">
            <a:gsLst>
              <a:gs pos="1000">
                <a:schemeClr val="accent6">
                  <a:lumMod val="60000"/>
                  <a:lumOff val="40000"/>
                </a:schemeClr>
              </a:gs>
              <a:gs pos="50000">
                <a:schemeClr val="bg1"/>
              </a:gs>
              <a:gs pos="100000">
                <a:schemeClr val="accent6">
                  <a:lumMod val="60000"/>
                  <a:lumOff val="40000"/>
                </a:schemeClr>
              </a:gs>
            </a:gsLst>
            <a:lin ang="5400000" scaled="1"/>
          </a:gradFill>
          <a:ln>
            <a:noFill/>
          </a:ln>
          <a:effectLst/>
        </p:spPr>
        <p:txBody>
          <a:bodyPr wrap="none" lIns="91435" tIns="45717" rIns="91435" bIns="45717" anchor="ctr"/>
          <a:lstStyle>
            <a:defPPr>
              <a:defRPr lang="ja-JP"/>
            </a:defPPr>
            <a:lvl1pPr algn="ctr" rtl="0" fontAlgn="base">
              <a:spcBef>
                <a:spcPct val="0"/>
              </a:spcBef>
              <a:spcAft>
                <a:spcPct val="0"/>
              </a:spcAft>
              <a:defRPr kumimoji="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a:defRP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３．事業の進捗の見込みの視点</a:t>
            </a:r>
          </a:p>
        </p:txBody>
      </p:sp>
      <p:sp>
        <p:nvSpPr>
          <p:cNvPr id="2" name="正方形/長方形 1">
            <a:extLst>
              <a:ext uri="{FF2B5EF4-FFF2-40B4-BE49-F238E27FC236}">
                <a16:creationId xmlns:a16="http://schemas.microsoft.com/office/drawing/2014/main" id="{69BA36D1-DCF7-433C-9D63-19FA80A3B0A1}"/>
              </a:ext>
            </a:extLst>
          </p:cNvPr>
          <p:cNvSpPr/>
          <p:nvPr/>
        </p:nvSpPr>
        <p:spPr>
          <a:xfrm>
            <a:off x="-2714" y="2721674"/>
            <a:ext cx="65886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0"/>
              </a:spcBef>
            </a:pPr>
            <a:r>
              <a:rPr lang="ja-JP" altLang="en-US" sz="2400" b="1" dirty="0">
                <a:latin typeface="+mn-ea"/>
              </a:rPr>
              <a:t>■事業の進捗の見込みの視点における判定（案）</a:t>
            </a:r>
          </a:p>
        </p:txBody>
      </p:sp>
      <p:sp>
        <p:nvSpPr>
          <p:cNvPr id="8" name="正方形/長方形 3"/>
          <p:cNvSpPr>
            <a:spLocks noChangeArrowheads="1"/>
          </p:cNvSpPr>
          <p:nvPr/>
        </p:nvSpPr>
        <p:spPr bwMode="auto">
          <a:xfrm>
            <a:off x="144017" y="1013515"/>
            <a:ext cx="899998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tabLst>
                <a:tab pos="1612900" algn="l"/>
              </a:tabLst>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tabLst>
                <a:tab pos="1612900" algn="l"/>
              </a:tabLst>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tabLst>
                <a:tab pos="1612900" algn="l"/>
              </a:tabLst>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9pPr>
          </a:lstStyle>
          <a:p>
            <a:pPr eaLnBrk="1" hangingPunct="1">
              <a:lnSpc>
                <a:spcPct val="150000"/>
              </a:lnSpc>
              <a:spcBef>
                <a:spcPct val="0"/>
              </a:spcBef>
              <a:buFontTx/>
              <a:buNone/>
            </a:pPr>
            <a:r>
              <a:rPr lang="ja-JP" altLang="en-US" sz="2000" dirty="0" smtClean="0">
                <a:latin typeface="+mn-ea"/>
                <a:ea typeface="+mn-ea"/>
              </a:rPr>
              <a:t>○全体　</a:t>
            </a:r>
            <a:r>
              <a:rPr lang="en-US" altLang="ja-JP" sz="2000" dirty="0" smtClean="0">
                <a:latin typeface="+mn-ea"/>
                <a:ea typeface="+mn-ea"/>
              </a:rPr>
              <a:t>26</a:t>
            </a:r>
            <a:r>
              <a:rPr lang="ja-JP" altLang="en-US" sz="2000" dirty="0" smtClean="0">
                <a:latin typeface="+mn-ea"/>
                <a:ea typeface="+mn-ea"/>
              </a:rPr>
              <a:t>％　（</a:t>
            </a:r>
            <a:r>
              <a:rPr lang="en-US" altLang="ja-JP" sz="2000" dirty="0" smtClean="0">
                <a:latin typeface="+mn-ea"/>
                <a:ea typeface="+mn-ea"/>
              </a:rPr>
              <a:t>292 </a:t>
            </a:r>
            <a:r>
              <a:rPr lang="ja-JP" altLang="en-US" sz="2000" dirty="0" smtClean="0">
                <a:latin typeface="+mn-ea"/>
                <a:ea typeface="+mn-ea"/>
              </a:rPr>
              <a:t>億円 ／</a:t>
            </a:r>
            <a:r>
              <a:rPr lang="en-US" altLang="ja-JP" sz="2000" dirty="0" smtClean="0">
                <a:latin typeface="+mn-ea"/>
                <a:ea typeface="+mn-ea"/>
              </a:rPr>
              <a:t>1130 </a:t>
            </a:r>
            <a:r>
              <a:rPr lang="ja-JP" altLang="en-US" sz="2000" dirty="0" smtClean="0">
                <a:latin typeface="+mn-ea"/>
                <a:ea typeface="+mn-ea"/>
              </a:rPr>
              <a:t>億円）</a:t>
            </a:r>
            <a:endParaRPr lang="en-US" altLang="ja-JP" sz="2000" dirty="0" smtClean="0">
              <a:latin typeface="+mn-ea"/>
              <a:ea typeface="+mn-ea"/>
            </a:endParaRPr>
          </a:p>
          <a:p>
            <a:pPr eaLnBrk="1" hangingPunct="1">
              <a:lnSpc>
                <a:spcPct val="150000"/>
              </a:lnSpc>
              <a:spcBef>
                <a:spcPct val="0"/>
              </a:spcBef>
              <a:buFontTx/>
              <a:buNone/>
            </a:pPr>
            <a:r>
              <a:rPr lang="ja-JP" altLang="en-US" sz="2000" dirty="0" smtClean="0">
                <a:latin typeface="+mn-ea"/>
                <a:ea typeface="+mn-ea"/>
              </a:rPr>
              <a:t>　 用地　</a:t>
            </a:r>
            <a:r>
              <a:rPr lang="en-US" altLang="ja-JP" sz="2000" dirty="0" smtClean="0">
                <a:latin typeface="+mn-ea"/>
                <a:ea typeface="+mn-ea"/>
              </a:rPr>
              <a:t>91</a:t>
            </a:r>
            <a:r>
              <a:rPr lang="ja-JP" altLang="en-US" sz="2000" dirty="0" smtClean="0">
                <a:latin typeface="+mn-ea"/>
                <a:ea typeface="+mn-ea"/>
              </a:rPr>
              <a:t>％　（</a:t>
            </a:r>
            <a:r>
              <a:rPr lang="en-US" altLang="ja-JP" sz="2000" dirty="0" smtClean="0">
                <a:latin typeface="+mn-ea"/>
                <a:ea typeface="+mn-ea"/>
              </a:rPr>
              <a:t>276</a:t>
            </a:r>
            <a:r>
              <a:rPr lang="ja-JP" altLang="en-US" sz="2000" dirty="0">
                <a:latin typeface="+mn-ea"/>
                <a:ea typeface="+mn-ea"/>
              </a:rPr>
              <a:t> </a:t>
            </a:r>
            <a:r>
              <a:rPr lang="ja-JP" altLang="en-US" sz="2000" dirty="0" smtClean="0">
                <a:latin typeface="+mn-ea"/>
                <a:ea typeface="+mn-ea"/>
              </a:rPr>
              <a:t>億円 ／  </a:t>
            </a:r>
            <a:r>
              <a:rPr lang="en-US" altLang="ja-JP" sz="2000" dirty="0" smtClean="0">
                <a:latin typeface="+mn-ea"/>
                <a:ea typeface="+mn-ea"/>
              </a:rPr>
              <a:t>302 </a:t>
            </a:r>
            <a:r>
              <a:rPr lang="ja-JP" altLang="en-US" sz="2000" dirty="0" smtClean="0">
                <a:latin typeface="+mn-ea"/>
                <a:ea typeface="+mn-ea"/>
              </a:rPr>
              <a:t>億円）</a:t>
            </a:r>
            <a:endParaRPr lang="en-US" altLang="ja-JP" sz="2000" dirty="0" smtClean="0">
              <a:latin typeface="+mn-ea"/>
              <a:ea typeface="+mn-ea"/>
            </a:endParaRPr>
          </a:p>
          <a:p>
            <a:pPr eaLnBrk="1" hangingPunct="1">
              <a:lnSpc>
                <a:spcPct val="150000"/>
              </a:lnSpc>
              <a:spcBef>
                <a:spcPct val="0"/>
              </a:spcBef>
              <a:buFontTx/>
              <a:buNone/>
            </a:pPr>
            <a:r>
              <a:rPr lang="ja-JP" altLang="en-US" sz="2000" dirty="0" smtClean="0">
                <a:latin typeface="+mn-ea"/>
                <a:ea typeface="+mn-ea"/>
              </a:rPr>
              <a:t>　 工事</a:t>
            </a:r>
            <a:r>
              <a:rPr lang="ja-JP" altLang="en-US" sz="2000" dirty="0">
                <a:latin typeface="+mn-ea"/>
                <a:ea typeface="+mn-ea"/>
              </a:rPr>
              <a:t>　</a:t>
            </a:r>
            <a:r>
              <a:rPr lang="ja-JP" altLang="en-US" sz="2000" dirty="0" smtClean="0">
                <a:latin typeface="+mn-ea"/>
                <a:ea typeface="+mn-ea"/>
              </a:rPr>
              <a:t>  </a:t>
            </a:r>
            <a:r>
              <a:rPr lang="en-US" altLang="ja-JP" sz="2000" dirty="0" smtClean="0">
                <a:latin typeface="+mn-ea"/>
              </a:rPr>
              <a:t>1</a:t>
            </a:r>
            <a:r>
              <a:rPr lang="ja-JP" altLang="en-US" sz="2000" dirty="0" smtClean="0">
                <a:latin typeface="+mn-ea"/>
              </a:rPr>
              <a:t>％　（   </a:t>
            </a:r>
            <a:r>
              <a:rPr lang="en-US" altLang="ja-JP" sz="2000" dirty="0" smtClean="0">
                <a:latin typeface="+mn-ea"/>
              </a:rPr>
              <a:t>3 </a:t>
            </a:r>
            <a:r>
              <a:rPr lang="ja-JP" altLang="en-US" sz="2000" dirty="0" smtClean="0">
                <a:latin typeface="+mn-ea"/>
              </a:rPr>
              <a:t>億円 ／  </a:t>
            </a:r>
            <a:r>
              <a:rPr lang="en-US" altLang="ja-JP" sz="2000" dirty="0" smtClean="0">
                <a:latin typeface="+mn-ea"/>
              </a:rPr>
              <a:t>806 </a:t>
            </a:r>
            <a:r>
              <a:rPr lang="ja-JP" altLang="en-US" sz="2000" dirty="0" smtClean="0">
                <a:latin typeface="+mn-ea"/>
              </a:rPr>
              <a:t>億円</a:t>
            </a:r>
            <a:r>
              <a:rPr lang="ja-JP" altLang="en-US" sz="2000" dirty="0">
                <a:latin typeface="+mn-ea"/>
              </a:rPr>
              <a:t>）</a:t>
            </a:r>
            <a:endParaRPr lang="en-US" altLang="ja-JP" sz="2000" dirty="0">
              <a:latin typeface="+mn-ea"/>
            </a:endParaRPr>
          </a:p>
          <a:p>
            <a:pPr eaLnBrk="1" hangingPunct="1">
              <a:lnSpc>
                <a:spcPct val="150000"/>
              </a:lnSpc>
              <a:spcBef>
                <a:spcPct val="0"/>
              </a:spcBef>
              <a:buFontTx/>
              <a:buNone/>
            </a:pPr>
            <a:r>
              <a:rPr lang="ja-JP" altLang="en-US" sz="2000" dirty="0" smtClean="0">
                <a:latin typeface="+mn-ea"/>
                <a:ea typeface="+mn-ea"/>
              </a:rPr>
              <a:t>　　</a:t>
            </a:r>
            <a:endParaRPr lang="en-US" altLang="ja-JP" sz="1400" dirty="0">
              <a:latin typeface="+mn-ea"/>
              <a:ea typeface="+mn-ea"/>
            </a:endParaRPr>
          </a:p>
        </p:txBody>
      </p:sp>
      <p:sp>
        <p:nvSpPr>
          <p:cNvPr id="10" name="正方形/長方形 5"/>
          <p:cNvSpPr>
            <a:spLocks noChangeArrowheads="1"/>
          </p:cNvSpPr>
          <p:nvPr/>
        </p:nvSpPr>
        <p:spPr bwMode="auto">
          <a:xfrm>
            <a:off x="1588" y="551850"/>
            <a:ext cx="17315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b="1" dirty="0">
                <a:latin typeface="+mn-ea"/>
                <a:ea typeface="+mn-ea"/>
              </a:rPr>
              <a:t>■進捗状況</a:t>
            </a:r>
          </a:p>
        </p:txBody>
      </p:sp>
      <p:sp>
        <p:nvSpPr>
          <p:cNvPr id="4" name="スライド番号プレースホルダー 3"/>
          <p:cNvSpPr>
            <a:spLocks noGrp="1"/>
          </p:cNvSpPr>
          <p:nvPr>
            <p:ph type="sldNum" sz="quarter" idx="12"/>
          </p:nvPr>
        </p:nvSpPr>
        <p:spPr>
          <a:xfrm>
            <a:off x="7010400" y="6540202"/>
            <a:ext cx="2133600" cy="365125"/>
          </a:xfrm>
        </p:spPr>
        <p:txBody>
          <a:bodyPr/>
          <a:lstStyle/>
          <a:p>
            <a:fld id="{D2D8002D-B5B0-4BAC-B1F6-782DDCCE6D9C}" type="slidenum">
              <a:rPr kumimoji="1" lang="ja-JP" altLang="en-US" smtClean="0"/>
              <a:t>18</a:t>
            </a:fld>
            <a:endParaRPr kumimoji="1" lang="ja-JP" altLang="en-US"/>
          </a:p>
        </p:txBody>
      </p:sp>
      <p:sp>
        <p:nvSpPr>
          <p:cNvPr id="9" name="正方形/長方形 3"/>
          <p:cNvSpPr>
            <a:spLocks noChangeArrowheads="1"/>
          </p:cNvSpPr>
          <p:nvPr/>
        </p:nvSpPr>
        <p:spPr bwMode="auto">
          <a:xfrm>
            <a:off x="143238" y="3212976"/>
            <a:ext cx="899998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tabLst>
                <a:tab pos="1612900" algn="l"/>
              </a:tabLst>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tabLst>
                <a:tab pos="1612900" algn="l"/>
              </a:tabLst>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tabLst>
                <a:tab pos="1612900" algn="l"/>
              </a:tabLst>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9pPr>
          </a:lstStyle>
          <a:p>
            <a:pPr eaLnBrk="1" hangingPunct="1">
              <a:lnSpc>
                <a:spcPct val="150000"/>
              </a:lnSpc>
              <a:spcBef>
                <a:spcPct val="0"/>
              </a:spcBef>
              <a:buFontTx/>
              <a:buNone/>
            </a:pPr>
            <a:r>
              <a:rPr lang="ja-JP" altLang="en-US" sz="2000" dirty="0" smtClean="0">
                <a:latin typeface="+mn-ea"/>
                <a:ea typeface="+mn-ea"/>
              </a:rPr>
              <a:t>○</a:t>
            </a:r>
            <a:r>
              <a:rPr lang="ja-JP" altLang="ja-JP" sz="2000" dirty="0" smtClean="0">
                <a:latin typeface="+mn-ea"/>
              </a:rPr>
              <a:t>用地</a:t>
            </a:r>
            <a:r>
              <a:rPr lang="ja-JP" altLang="ja-JP" sz="2000" dirty="0">
                <a:latin typeface="+mn-ea"/>
              </a:rPr>
              <a:t>取得率は</a:t>
            </a:r>
            <a:r>
              <a:rPr lang="ja-JP" altLang="ja-JP" sz="2000" dirty="0" smtClean="0">
                <a:latin typeface="+mn-ea"/>
              </a:rPr>
              <a:t>、</a:t>
            </a:r>
            <a:r>
              <a:rPr lang="en-US" altLang="ja-JP" sz="2000" dirty="0">
                <a:latin typeface="+mn-ea"/>
              </a:rPr>
              <a:t>91</a:t>
            </a:r>
            <a:r>
              <a:rPr lang="ja-JP" altLang="ja-JP" sz="2000" dirty="0" smtClean="0">
                <a:latin typeface="+mn-ea"/>
              </a:rPr>
              <a:t>％（</a:t>
            </a:r>
            <a:r>
              <a:rPr lang="en-US" altLang="ja-JP" sz="2000" dirty="0" smtClean="0">
                <a:latin typeface="+mn-ea"/>
              </a:rPr>
              <a:t>40,440</a:t>
            </a:r>
            <a:r>
              <a:rPr lang="ja-JP" altLang="ja-JP" sz="2000" dirty="0" smtClean="0">
                <a:latin typeface="+mn-ea"/>
              </a:rPr>
              <a:t>㎡</a:t>
            </a:r>
            <a:r>
              <a:rPr lang="ja-JP" altLang="ja-JP" sz="2000" dirty="0">
                <a:latin typeface="+mn-ea"/>
              </a:rPr>
              <a:t>／</a:t>
            </a:r>
            <a:r>
              <a:rPr lang="en-US" altLang="ja-JP" sz="2000" dirty="0" smtClean="0">
                <a:latin typeface="+mn-ea"/>
              </a:rPr>
              <a:t>44,626</a:t>
            </a:r>
            <a:r>
              <a:rPr lang="ja-JP" altLang="ja-JP" sz="2000" dirty="0" smtClean="0">
                <a:latin typeface="+mn-ea"/>
              </a:rPr>
              <a:t>㎡</a:t>
            </a:r>
            <a:r>
              <a:rPr lang="ja-JP" altLang="ja-JP" sz="2000" dirty="0">
                <a:latin typeface="+mn-ea"/>
              </a:rPr>
              <a:t>　寝屋川市：</a:t>
            </a:r>
            <a:r>
              <a:rPr lang="en-US" altLang="ja-JP" sz="2000" dirty="0" smtClean="0">
                <a:latin typeface="+mn-ea"/>
              </a:rPr>
              <a:t>96</a:t>
            </a:r>
            <a:r>
              <a:rPr lang="ja-JP" altLang="ja-JP" sz="2000" dirty="0" smtClean="0">
                <a:latin typeface="+mn-ea"/>
              </a:rPr>
              <a:t>％</a:t>
            </a:r>
            <a:r>
              <a:rPr lang="ja-JP" altLang="ja-JP" sz="2000" dirty="0">
                <a:latin typeface="+mn-ea"/>
              </a:rPr>
              <a:t>、枚方市：</a:t>
            </a:r>
            <a:r>
              <a:rPr lang="en-US" altLang="ja-JP" sz="2000" dirty="0" smtClean="0">
                <a:latin typeface="+mn-ea"/>
              </a:rPr>
              <a:t>88</a:t>
            </a:r>
            <a:r>
              <a:rPr lang="ja-JP" altLang="ja-JP" sz="2000" dirty="0" smtClean="0">
                <a:latin typeface="+mn-ea"/>
              </a:rPr>
              <a:t>％）</a:t>
            </a:r>
            <a:endParaRPr lang="en-US" altLang="ja-JP" sz="2000" dirty="0" smtClean="0">
              <a:latin typeface="+mn-ea"/>
            </a:endParaRPr>
          </a:p>
          <a:p>
            <a:pPr eaLnBrk="1" hangingPunct="1">
              <a:lnSpc>
                <a:spcPct val="150000"/>
              </a:lnSpc>
              <a:spcBef>
                <a:spcPct val="0"/>
              </a:spcBef>
              <a:buFontTx/>
              <a:buNone/>
            </a:pPr>
            <a:r>
              <a:rPr lang="ja-JP" altLang="en-US" sz="2000" dirty="0">
                <a:latin typeface="+mn-ea"/>
              </a:rPr>
              <a:t>　</a:t>
            </a:r>
            <a:r>
              <a:rPr lang="ja-JP" altLang="en-US" sz="2000" dirty="0" smtClean="0">
                <a:latin typeface="+mn-ea"/>
              </a:rPr>
              <a:t> </a:t>
            </a:r>
            <a:r>
              <a:rPr lang="ja-JP" altLang="ja-JP" sz="2000" dirty="0" smtClean="0">
                <a:latin typeface="+mn-ea"/>
              </a:rPr>
              <a:t>で</a:t>
            </a:r>
            <a:r>
              <a:rPr lang="ja-JP" altLang="ja-JP" sz="2000" dirty="0">
                <a:latin typeface="+mn-ea"/>
              </a:rPr>
              <a:t>あり（</a:t>
            </a:r>
            <a:r>
              <a:rPr lang="ja-JP" altLang="ja-JP" sz="2000" dirty="0" smtClean="0">
                <a:latin typeface="+mn-ea"/>
              </a:rPr>
              <a:t>令和</a:t>
            </a:r>
            <a:r>
              <a:rPr lang="ja-JP" altLang="en-US" sz="2000" dirty="0">
                <a:latin typeface="+mn-ea"/>
              </a:rPr>
              <a:t>４</a:t>
            </a:r>
            <a:r>
              <a:rPr lang="ja-JP" altLang="ja-JP" sz="2000" dirty="0" smtClean="0">
                <a:latin typeface="+mn-ea"/>
              </a:rPr>
              <a:t>年</a:t>
            </a:r>
            <a:r>
              <a:rPr lang="ja-JP" altLang="en-US" sz="2000" dirty="0" smtClean="0">
                <a:latin typeface="+mn-ea"/>
              </a:rPr>
              <a:t>７</a:t>
            </a:r>
            <a:r>
              <a:rPr lang="ja-JP" altLang="ja-JP" sz="2000" dirty="0" smtClean="0">
                <a:latin typeface="+mn-ea"/>
              </a:rPr>
              <a:t>月</a:t>
            </a:r>
            <a:r>
              <a:rPr lang="ja-JP" altLang="ja-JP" sz="2000" dirty="0">
                <a:latin typeface="+mn-ea"/>
              </a:rPr>
              <a:t>末時点）、残る用地についても補償鑑定が概ね完了しており</a:t>
            </a:r>
            <a:r>
              <a:rPr lang="ja-JP" altLang="ja-JP" sz="2000" dirty="0" smtClean="0">
                <a:latin typeface="+mn-ea"/>
              </a:rPr>
              <a:t>、</a:t>
            </a:r>
            <a:endParaRPr lang="en-US" altLang="ja-JP" sz="2000" dirty="0" smtClean="0">
              <a:latin typeface="+mn-ea"/>
            </a:endParaRPr>
          </a:p>
          <a:p>
            <a:pPr eaLnBrk="1" hangingPunct="1">
              <a:lnSpc>
                <a:spcPct val="150000"/>
              </a:lnSpc>
              <a:spcBef>
                <a:spcPct val="0"/>
              </a:spcBef>
              <a:buFontTx/>
              <a:buNone/>
            </a:pPr>
            <a:r>
              <a:rPr lang="ja-JP" altLang="en-US" sz="2000" dirty="0">
                <a:latin typeface="+mn-ea"/>
              </a:rPr>
              <a:t>　</a:t>
            </a:r>
            <a:r>
              <a:rPr lang="ja-JP" altLang="en-US" sz="2000" dirty="0" smtClean="0">
                <a:latin typeface="+mn-ea"/>
              </a:rPr>
              <a:t> </a:t>
            </a:r>
            <a:r>
              <a:rPr lang="ja-JP" altLang="ja-JP" sz="2000" dirty="0" smtClean="0">
                <a:latin typeface="+mn-ea"/>
              </a:rPr>
              <a:t>現在</a:t>
            </a:r>
            <a:r>
              <a:rPr lang="ja-JP" altLang="ja-JP" sz="2000" dirty="0">
                <a:latin typeface="+mn-ea"/>
              </a:rPr>
              <a:t>鋭意交渉を行っている。令和元年度より水路等のインフラ施設の移設</a:t>
            </a:r>
            <a:r>
              <a:rPr lang="ja-JP" altLang="ja-JP" sz="2000" dirty="0" smtClean="0">
                <a:latin typeface="+mn-ea"/>
              </a:rPr>
              <a:t>及び</a:t>
            </a:r>
            <a:endParaRPr lang="en-US" altLang="ja-JP" sz="2000" dirty="0" smtClean="0">
              <a:latin typeface="+mn-ea"/>
            </a:endParaRPr>
          </a:p>
          <a:p>
            <a:pPr eaLnBrk="1" hangingPunct="1">
              <a:lnSpc>
                <a:spcPct val="150000"/>
              </a:lnSpc>
              <a:spcBef>
                <a:spcPct val="0"/>
              </a:spcBef>
              <a:buFontTx/>
              <a:buNone/>
            </a:pPr>
            <a:r>
              <a:rPr lang="ja-JP" altLang="en-US" sz="2000" dirty="0">
                <a:latin typeface="+mn-ea"/>
              </a:rPr>
              <a:t>　</a:t>
            </a:r>
            <a:r>
              <a:rPr lang="ja-JP" altLang="en-US" sz="2000" dirty="0" smtClean="0">
                <a:latin typeface="+mn-ea"/>
              </a:rPr>
              <a:t> </a:t>
            </a:r>
            <a:r>
              <a:rPr lang="ja-JP" altLang="ja-JP" sz="2000" dirty="0" smtClean="0">
                <a:latin typeface="+mn-ea"/>
              </a:rPr>
              <a:t>埋蔵</a:t>
            </a:r>
            <a:r>
              <a:rPr lang="ja-JP" altLang="ja-JP" sz="2000" dirty="0">
                <a:latin typeface="+mn-ea"/>
              </a:rPr>
              <a:t>文化財調査を実施しており、令和</a:t>
            </a:r>
            <a:r>
              <a:rPr lang="en-US" altLang="ja-JP" sz="2000" dirty="0">
                <a:latin typeface="+mn-ea"/>
              </a:rPr>
              <a:t>4</a:t>
            </a:r>
            <a:r>
              <a:rPr lang="ja-JP" altLang="ja-JP" sz="2000" dirty="0">
                <a:latin typeface="+mn-ea"/>
              </a:rPr>
              <a:t>年度から鉄道高架工事に</a:t>
            </a:r>
            <a:r>
              <a:rPr lang="ja-JP" altLang="ja-JP" sz="2000" dirty="0" smtClean="0">
                <a:latin typeface="+mn-ea"/>
              </a:rPr>
              <a:t>着手 </a:t>
            </a:r>
            <a:r>
              <a:rPr lang="ja-JP" altLang="en-US" sz="2000" dirty="0" smtClean="0">
                <a:latin typeface="+mn-ea"/>
                <a:ea typeface="+mn-ea"/>
              </a:rPr>
              <a:t>。　　</a:t>
            </a:r>
            <a:endParaRPr lang="en-US" altLang="ja-JP" sz="1400" dirty="0">
              <a:latin typeface="+mn-ea"/>
              <a:ea typeface="+mn-ea"/>
            </a:endParaRPr>
          </a:p>
        </p:txBody>
      </p:sp>
    </p:spTree>
    <p:extLst>
      <p:ext uri="{BB962C8B-B14F-4D97-AF65-F5344CB8AC3E}">
        <p14:creationId xmlns:p14="http://schemas.microsoft.com/office/powerpoint/2010/main" val="11301402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21764" y="-12636"/>
            <a:ext cx="9165764" cy="562074"/>
          </a:xfrm>
          <a:prstGeom prst="rect">
            <a:avLst/>
          </a:prstGeom>
          <a:gradFill rotWithShape="1">
            <a:gsLst>
              <a:gs pos="1000">
                <a:schemeClr val="accent6">
                  <a:lumMod val="60000"/>
                  <a:lumOff val="40000"/>
                </a:schemeClr>
              </a:gs>
              <a:gs pos="50000">
                <a:schemeClr val="bg1"/>
              </a:gs>
              <a:gs pos="100000">
                <a:schemeClr val="accent6">
                  <a:lumMod val="60000"/>
                  <a:lumOff val="40000"/>
                </a:schemeClr>
              </a:gs>
            </a:gsLst>
            <a:lin ang="5400000" scaled="1"/>
          </a:gradFill>
          <a:ln>
            <a:noFill/>
          </a:ln>
          <a:effectLst/>
        </p:spPr>
        <p:txBody>
          <a:bodyPr wrap="none" lIns="91435" tIns="45717" rIns="91435" bIns="45717" anchor="ctr"/>
          <a:lstStyle>
            <a:defPPr>
              <a:defRPr lang="ja-JP"/>
            </a:defPPr>
            <a:lvl1pPr algn="ctr" rtl="0" fontAlgn="base">
              <a:spcBef>
                <a:spcPct val="0"/>
              </a:spcBef>
              <a:spcAft>
                <a:spcPct val="0"/>
              </a:spcAft>
              <a:defRPr kumimoji="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a:defRPr/>
            </a:pPr>
            <a:r>
              <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４．コスト縮減や代替案⽴案等の可能性の視点</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018021" y="6544655"/>
            <a:ext cx="2133600" cy="365125"/>
          </a:xfrm>
        </p:spPr>
        <p:txBody>
          <a:bodyPr/>
          <a:lstStyle/>
          <a:p>
            <a:fld id="{D2D8002D-B5B0-4BAC-B1F6-782DDCCE6D9C}" type="slidenum">
              <a:rPr kumimoji="1" lang="ja-JP" altLang="en-US" smtClean="0"/>
              <a:t>19</a:t>
            </a:fld>
            <a:endParaRPr kumimoji="1" lang="ja-JP" altLang="en-US" dirty="0"/>
          </a:p>
        </p:txBody>
      </p:sp>
      <p:sp>
        <p:nvSpPr>
          <p:cNvPr id="12" name="正方形/長方形 3"/>
          <p:cNvSpPr>
            <a:spLocks noChangeArrowheads="1"/>
          </p:cNvSpPr>
          <p:nvPr/>
        </p:nvSpPr>
        <p:spPr bwMode="auto">
          <a:xfrm>
            <a:off x="144017" y="1013515"/>
            <a:ext cx="8999983" cy="48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tabLst>
                <a:tab pos="1612900" algn="l"/>
              </a:tabLst>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tabLst>
                <a:tab pos="1612900" algn="l"/>
              </a:tabLst>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tabLst>
                <a:tab pos="1612900" algn="l"/>
              </a:tabLst>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9pPr>
          </a:lstStyle>
          <a:p>
            <a:pPr eaLnBrk="1" hangingPunct="1">
              <a:lnSpc>
                <a:spcPct val="150000"/>
              </a:lnSpc>
              <a:spcBef>
                <a:spcPct val="0"/>
              </a:spcBef>
              <a:buFontTx/>
              <a:buNone/>
            </a:pPr>
            <a:r>
              <a:rPr lang="ja-JP" altLang="en-US" sz="2000" dirty="0" smtClean="0">
                <a:latin typeface="+mn-ea"/>
                <a:ea typeface="+mn-ea"/>
              </a:rPr>
              <a:t>○鉄道高架工事の設計の見直し等により更なるコスト縮減に努める。　　</a:t>
            </a:r>
            <a:endParaRPr lang="en-US" altLang="ja-JP" sz="1400" dirty="0">
              <a:latin typeface="+mn-ea"/>
              <a:ea typeface="+mn-ea"/>
            </a:endParaRPr>
          </a:p>
        </p:txBody>
      </p:sp>
      <p:sp>
        <p:nvSpPr>
          <p:cNvPr id="13" name="正方形/長方形 5"/>
          <p:cNvSpPr>
            <a:spLocks noChangeArrowheads="1"/>
          </p:cNvSpPr>
          <p:nvPr/>
        </p:nvSpPr>
        <p:spPr bwMode="auto">
          <a:xfrm>
            <a:off x="0" y="551850"/>
            <a:ext cx="18389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b="1" dirty="0" smtClean="0">
                <a:latin typeface="+mn-ea"/>
                <a:ea typeface="+mn-ea"/>
              </a:rPr>
              <a:t>■コスト縮減</a:t>
            </a:r>
            <a:endParaRPr lang="ja-JP" altLang="en-US" sz="2400" b="1" dirty="0">
              <a:latin typeface="+mn-ea"/>
              <a:ea typeface="+mn-ea"/>
            </a:endParaRPr>
          </a:p>
        </p:txBody>
      </p:sp>
      <p:sp>
        <p:nvSpPr>
          <p:cNvPr id="14" name="正方形/長方形 3"/>
          <p:cNvSpPr>
            <a:spLocks noChangeArrowheads="1"/>
          </p:cNvSpPr>
          <p:nvPr/>
        </p:nvSpPr>
        <p:spPr bwMode="auto">
          <a:xfrm>
            <a:off x="143238" y="2808383"/>
            <a:ext cx="899998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tabLst>
                <a:tab pos="1612900" algn="l"/>
              </a:tabLst>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tabLst>
                <a:tab pos="1612900" algn="l"/>
              </a:tabLst>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tabLst>
                <a:tab pos="1612900" algn="l"/>
              </a:tabLst>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9pPr>
          </a:lstStyle>
          <a:p>
            <a:pPr eaLnBrk="1" hangingPunct="1">
              <a:lnSpc>
                <a:spcPct val="150000"/>
              </a:lnSpc>
              <a:spcBef>
                <a:spcPct val="0"/>
              </a:spcBef>
              <a:buNone/>
            </a:pPr>
            <a:r>
              <a:rPr lang="ja-JP" altLang="en-US" sz="2000" dirty="0" smtClean="0">
                <a:latin typeface="+mn-ea"/>
                <a:ea typeface="+mn-ea"/>
              </a:rPr>
              <a:t>○用地取得率が全体の</a:t>
            </a:r>
            <a:r>
              <a:rPr lang="en-US" altLang="ja-JP" sz="2000" dirty="0">
                <a:latin typeface="+mn-ea"/>
                <a:ea typeface="+mn-ea"/>
              </a:rPr>
              <a:t>91</a:t>
            </a:r>
            <a:r>
              <a:rPr lang="ja-JP" altLang="en-US" sz="2000" dirty="0" smtClean="0">
                <a:latin typeface="+mn-ea"/>
                <a:ea typeface="+mn-ea"/>
              </a:rPr>
              <a:t>％（面積）であり、</a:t>
            </a:r>
            <a:r>
              <a:rPr lang="ja-JP" altLang="en-US" sz="2000" dirty="0">
                <a:latin typeface="+mn-ea"/>
              </a:rPr>
              <a:t>補償移設工事等の準備工事に着手</a:t>
            </a:r>
            <a:r>
              <a:rPr lang="ja-JP" altLang="en-US" sz="2000" dirty="0" smtClean="0">
                <a:latin typeface="+mn-ea"/>
              </a:rPr>
              <a:t>し</a:t>
            </a:r>
            <a:r>
              <a:rPr lang="ja-JP" altLang="en-US" sz="2000" dirty="0">
                <a:latin typeface="+mn-ea"/>
                <a:ea typeface="+mn-ea"/>
              </a:rPr>
              <a:t>　</a:t>
            </a:r>
            <a:r>
              <a:rPr lang="ja-JP" altLang="en-US" sz="2000" dirty="0" smtClean="0">
                <a:latin typeface="+mn-ea"/>
                <a:ea typeface="+mn-ea"/>
              </a:rPr>
              <a:t>　　</a:t>
            </a:r>
            <a:endParaRPr lang="en-US" altLang="ja-JP" sz="2000" dirty="0" smtClean="0">
              <a:latin typeface="+mn-ea"/>
              <a:ea typeface="+mn-ea"/>
            </a:endParaRPr>
          </a:p>
          <a:p>
            <a:pPr eaLnBrk="1" hangingPunct="1">
              <a:lnSpc>
                <a:spcPct val="150000"/>
              </a:lnSpc>
              <a:spcBef>
                <a:spcPct val="0"/>
              </a:spcBef>
              <a:buNone/>
            </a:pPr>
            <a:r>
              <a:rPr lang="ja-JP" altLang="en-US" sz="2000" dirty="0">
                <a:latin typeface="+mn-ea"/>
                <a:ea typeface="+mn-ea"/>
              </a:rPr>
              <a:t>　 </a:t>
            </a:r>
            <a:r>
              <a:rPr lang="ja-JP" altLang="en-US" sz="2000" dirty="0" smtClean="0">
                <a:latin typeface="+mn-ea"/>
              </a:rPr>
              <a:t>令和</a:t>
            </a:r>
            <a:r>
              <a:rPr lang="en-US" altLang="ja-JP" sz="2000" dirty="0">
                <a:latin typeface="+mn-ea"/>
              </a:rPr>
              <a:t>4</a:t>
            </a:r>
            <a:r>
              <a:rPr lang="ja-JP" altLang="en-US" sz="2000" dirty="0">
                <a:latin typeface="+mn-ea"/>
              </a:rPr>
              <a:t>年度</a:t>
            </a:r>
            <a:r>
              <a:rPr lang="ja-JP" altLang="en-US" sz="2000" dirty="0" smtClean="0">
                <a:latin typeface="+mn-ea"/>
              </a:rPr>
              <a:t>から鉄道</a:t>
            </a:r>
            <a:r>
              <a:rPr lang="ja-JP" altLang="en-US" sz="2000" dirty="0">
                <a:latin typeface="+mn-ea"/>
              </a:rPr>
              <a:t>高架</a:t>
            </a:r>
            <a:r>
              <a:rPr lang="ja-JP" altLang="en-US" sz="2000" dirty="0" smtClean="0">
                <a:latin typeface="+mn-ea"/>
              </a:rPr>
              <a:t>工事に着手し</a:t>
            </a:r>
            <a:r>
              <a:rPr lang="ja-JP" altLang="en-US" sz="2000" dirty="0" smtClean="0">
                <a:latin typeface="+mn-ea"/>
                <a:ea typeface="+mn-ea"/>
              </a:rPr>
              <a:t>ていることから、代替案立案</a:t>
            </a:r>
            <a:r>
              <a:rPr lang="ja-JP" altLang="en-US" sz="2000" dirty="0">
                <a:latin typeface="+mn-ea"/>
              </a:rPr>
              <a:t>の可能性は</a:t>
            </a:r>
            <a:endParaRPr lang="en-US" altLang="ja-JP" sz="2000" dirty="0" smtClean="0">
              <a:latin typeface="+mn-ea"/>
              <a:ea typeface="+mn-ea"/>
            </a:endParaRPr>
          </a:p>
          <a:p>
            <a:pPr eaLnBrk="1" hangingPunct="1">
              <a:lnSpc>
                <a:spcPct val="150000"/>
              </a:lnSpc>
              <a:spcBef>
                <a:spcPct val="0"/>
              </a:spcBef>
              <a:buFontTx/>
              <a:buNone/>
            </a:pPr>
            <a:r>
              <a:rPr lang="ja-JP" altLang="en-US" sz="2000" dirty="0">
                <a:latin typeface="+mn-ea"/>
                <a:ea typeface="+mn-ea"/>
              </a:rPr>
              <a:t>　</a:t>
            </a:r>
            <a:r>
              <a:rPr lang="ja-JP" altLang="en-US" sz="2000" dirty="0" smtClean="0">
                <a:latin typeface="+mn-ea"/>
                <a:ea typeface="+mn-ea"/>
              </a:rPr>
              <a:t> 極めて低い。　　</a:t>
            </a:r>
            <a:endParaRPr lang="en-US" altLang="ja-JP" sz="1400" dirty="0">
              <a:latin typeface="+mn-ea"/>
              <a:ea typeface="+mn-ea"/>
            </a:endParaRPr>
          </a:p>
        </p:txBody>
      </p:sp>
      <p:sp>
        <p:nvSpPr>
          <p:cNvPr id="15" name="正方形/長方形 5"/>
          <p:cNvSpPr>
            <a:spLocks noChangeArrowheads="1"/>
          </p:cNvSpPr>
          <p:nvPr/>
        </p:nvSpPr>
        <p:spPr bwMode="auto">
          <a:xfrm>
            <a:off x="0" y="2346718"/>
            <a:ext cx="3587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b="1" dirty="0" smtClean="0">
                <a:latin typeface="+mn-ea"/>
                <a:ea typeface="+mn-ea"/>
              </a:rPr>
              <a:t>■代替案立案等の可能性</a:t>
            </a:r>
            <a:endParaRPr lang="ja-JP" altLang="en-US" sz="2400" b="1" dirty="0">
              <a:latin typeface="+mn-ea"/>
              <a:ea typeface="+mn-ea"/>
            </a:endParaRPr>
          </a:p>
        </p:txBody>
      </p:sp>
    </p:spTree>
    <p:extLst>
      <p:ext uri="{BB962C8B-B14F-4D97-AF65-F5344CB8AC3E}">
        <p14:creationId xmlns:p14="http://schemas.microsoft.com/office/powerpoint/2010/main" val="3874985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a:t>
            </a:fld>
            <a:endParaRPr kumimoji="1" lang="ja-JP" altLang="en-US"/>
          </a:p>
        </p:txBody>
      </p:sp>
      <p:pic>
        <p:nvPicPr>
          <p:cNvPr id="18" name="図 17"/>
          <p:cNvPicPr>
            <a:picLocks noChangeAspect="1"/>
          </p:cNvPicPr>
          <p:nvPr/>
        </p:nvPicPr>
        <p:blipFill>
          <a:blip r:embed="rId3"/>
          <a:stretch>
            <a:fillRect/>
          </a:stretch>
        </p:blipFill>
        <p:spPr>
          <a:xfrm>
            <a:off x="3725054" y="2590986"/>
            <a:ext cx="4159314" cy="4214119"/>
          </a:xfrm>
          <a:prstGeom prst="rect">
            <a:avLst/>
          </a:prstGeom>
        </p:spPr>
      </p:pic>
      <p:sp>
        <p:nvSpPr>
          <p:cNvPr id="19" name="Line 1023"/>
          <p:cNvSpPr>
            <a:spLocks noChangeShapeType="1"/>
          </p:cNvSpPr>
          <p:nvPr/>
        </p:nvSpPr>
        <p:spPr bwMode="auto">
          <a:xfrm>
            <a:off x="3594100" y="2479894"/>
            <a:ext cx="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0" name="Line 1023"/>
          <p:cNvSpPr>
            <a:spLocks noChangeShapeType="1"/>
          </p:cNvSpPr>
          <p:nvPr/>
        </p:nvSpPr>
        <p:spPr bwMode="auto">
          <a:xfrm>
            <a:off x="4310063" y="1744663"/>
            <a:ext cx="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1" name="テキスト ボックス 4"/>
          <p:cNvSpPr txBox="1">
            <a:spLocks noChangeArrowheads="1"/>
          </p:cNvSpPr>
          <p:nvPr/>
        </p:nvSpPr>
        <p:spPr bwMode="auto">
          <a:xfrm>
            <a:off x="16868" y="547733"/>
            <a:ext cx="9127132"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2"/>
                </a:solidFill>
                <a:latin typeface="Arial" pitchFamily="34" charset="0"/>
                <a:ea typeface="ＭＳ Ｐゴシック" pitchFamily="50" charset="-128"/>
              </a:defRPr>
            </a:lvl1pPr>
            <a:lvl2pPr marL="742950" indent="-285750" eaLnBrk="0" hangingPunct="0">
              <a:defRPr kumimoji="1">
                <a:solidFill>
                  <a:schemeClr val="tx2"/>
                </a:solidFill>
                <a:latin typeface="Arial" pitchFamily="34" charset="0"/>
                <a:ea typeface="ＭＳ Ｐゴシック" pitchFamily="50" charset="-128"/>
              </a:defRPr>
            </a:lvl2pPr>
            <a:lvl3pPr marL="1143000" indent="-228600" eaLnBrk="0" hangingPunct="0">
              <a:defRPr kumimoji="1">
                <a:solidFill>
                  <a:schemeClr val="tx2"/>
                </a:solidFill>
                <a:latin typeface="Arial" pitchFamily="34" charset="0"/>
                <a:ea typeface="ＭＳ Ｐゴシック" pitchFamily="50" charset="-128"/>
              </a:defRPr>
            </a:lvl3pPr>
            <a:lvl4pPr marL="1600200" indent="-228600" eaLnBrk="0" hangingPunct="0">
              <a:defRPr kumimoji="1">
                <a:solidFill>
                  <a:schemeClr val="tx2"/>
                </a:solidFill>
                <a:latin typeface="Arial" pitchFamily="34" charset="0"/>
                <a:ea typeface="ＭＳ Ｐゴシック" pitchFamily="50" charset="-128"/>
              </a:defRPr>
            </a:lvl4pPr>
            <a:lvl5pPr marL="2057400" indent="-228600" eaLnBrk="0" hangingPunct="0">
              <a:defRPr kumimoji="1">
                <a:solidFill>
                  <a:schemeClr val="tx2"/>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9pPr>
          </a:lstStyle>
          <a:p>
            <a:pPr algn="l" eaLnBrk="1" hangingPunct="1"/>
            <a:r>
              <a:rPr lang="ja-JP" altLang="en-US" sz="2000" b="1" dirty="0">
                <a:solidFill>
                  <a:srgbClr val="000000"/>
                </a:solidFill>
                <a:latin typeface="+mn-ea"/>
                <a:ea typeface="+mn-ea"/>
                <a:cs typeface="Meiryo UI" pitchFamily="50" charset="-128"/>
              </a:rPr>
              <a:t>■事業目的</a:t>
            </a:r>
            <a:endParaRPr lang="en-US" altLang="ja-JP" b="1" dirty="0">
              <a:solidFill>
                <a:srgbClr val="000000"/>
              </a:solidFill>
              <a:latin typeface="+mn-ea"/>
              <a:ea typeface="+mn-ea"/>
              <a:cs typeface="Meiryo UI" pitchFamily="50" charset="-128"/>
            </a:endParaRPr>
          </a:p>
          <a:p>
            <a:pPr eaLnBrk="1" hangingPunct="1"/>
            <a:r>
              <a:rPr lang="ja-JP" altLang="en-US" dirty="0">
                <a:solidFill>
                  <a:srgbClr val="000000"/>
                </a:solidFill>
                <a:latin typeface="+mn-ea"/>
                <a:ea typeface="+mn-ea"/>
                <a:cs typeface="Meiryo UI" pitchFamily="50" charset="-128"/>
              </a:rPr>
              <a:t>　寝屋川市、枚方市の京阪本線沿線は、大阪近郊の住宅都市として発展してきた地域で、</a:t>
            </a:r>
            <a:r>
              <a:rPr lang="ja-JP" altLang="en-US" dirty="0" smtClean="0">
                <a:solidFill>
                  <a:srgbClr val="000000"/>
                </a:solidFill>
                <a:latin typeface="+mn-ea"/>
                <a:ea typeface="+mn-ea"/>
                <a:cs typeface="Meiryo UI" pitchFamily="50" charset="-128"/>
              </a:rPr>
              <a:t>両市の</a:t>
            </a:r>
            <a:r>
              <a:rPr lang="ja-JP" altLang="en-US" dirty="0">
                <a:solidFill>
                  <a:srgbClr val="000000"/>
                </a:solidFill>
                <a:latin typeface="+mn-ea"/>
                <a:ea typeface="+mn-ea"/>
                <a:cs typeface="Meiryo UI" pitchFamily="50" charset="-128"/>
              </a:rPr>
              <a:t>中心となる京阪本線の寝屋川市駅及び枚方市駅周辺は、既に鉄道が高架化されています</a:t>
            </a:r>
            <a:r>
              <a:rPr lang="ja-JP" altLang="en-US" dirty="0" smtClean="0">
                <a:solidFill>
                  <a:srgbClr val="000000"/>
                </a:solidFill>
                <a:latin typeface="+mn-ea"/>
                <a:ea typeface="+mn-ea"/>
                <a:cs typeface="Meiryo UI" pitchFamily="50" charset="-128"/>
              </a:rPr>
              <a:t>。しかし</a:t>
            </a:r>
            <a:r>
              <a:rPr lang="ja-JP" altLang="en-US" dirty="0">
                <a:solidFill>
                  <a:srgbClr val="000000"/>
                </a:solidFill>
                <a:latin typeface="+mn-ea"/>
                <a:ea typeface="+mn-ea"/>
                <a:cs typeface="Meiryo UI" pitchFamily="50" charset="-128"/>
              </a:rPr>
              <a:t>、両駅間にある香里園駅、光善寺駅、枚方公園駅周辺は鉄道が地上を走る状態のままとなっています。</a:t>
            </a:r>
            <a:endParaRPr lang="en-US" altLang="ja-JP" dirty="0">
              <a:solidFill>
                <a:srgbClr val="000000"/>
              </a:solidFill>
              <a:latin typeface="+mn-ea"/>
              <a:ea typeface="+mn-ea"/>
              <a:cs typeface="Meiryo UI" pitchFamily="50" charset="-128"/>
            </a:endParaRPr>
          </a:p>
          <a:p>
            <a:pPr eaLnBrk="1" hangingPunct="1"/>
            <a:r>
              <a:rPr lang="ja-JP" altLang="en-US" dirty="0">
                <a:solidFill>
                  <a:srgbClr val="000000"/>
                </a:solidFill>
                <a:latin typeface="+mn-ea"/>
                <a:ea typeface="+mn-ea"/>
                <a:cs typeface="Meiryo UI" pitchFamily="50" charset="-128"/>
              </a:rPr>
              <a:t>　連続立体交差事業は鉄道を高架化し、踏切除却することで、交通渋滞や踏切事故を根本的に解消するとともに、鉄道により分断されていた市街地の一体化を図り、地域の発展に大きく寄与するものです。</a:t>
            </a:r>
          </a:p>
          <a:p>
            <a:pPr eaLnBrk="1" hangingPunct="1"/>
            <a:endParaRPr lang="ja-JP" altLang="en-US" dirty="0">
              <a:solidFill>
                <a:schemeClr val="tx1"/>
              </a:solidFill>
              <a:latin typeface="+mn-ea"/>
              <a:ea typeface="+mn-ea"/>
              <a:cs typeface="Meiryo UI" pitchFamily="50" charset="-128"/>
            </a:endParaRPr>
          </a:p>
        </p:txBody>
      </p:sp>
      <p:sp>
        <p:nvSpPr>
          <p:cNvPr id="22" name="Line 1023"/>
          <p:cNvSpPr>
            <a:spLocks noChangeShapeType="1"/>
          </p:cNvSpPr>
          <p:nvPr/>
        </p:nvSpPr>
        <p:spPr bwMode="auto">
          <a:xfrm>
            <a:off x="2367211" y="3435845"/>
            <a:ext cx="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nvGrpSpPr>
          <p:cNvPr id="23" name="グループ化 22"/>
          <p:cNvGrpSpPr/>
          <p:nvPr/>
        </p:nvGrpSpPr>
        <p:grpSpPr>
          <a:xfrm>
            <a:off x="260514" y="3460328"/>
            <a:ext cx="2160173" cy="3014747"/>
            <a:chOff x="37112" y="3241843"/>
            <a:chExt cx="2160173" cy="3014747"/>
          </a:xfrm>
        </p:grpSpPr>
        <p:pic>
          <p:nvPicPr>
            <p:cNvPr id="25" name="図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112" y="3241843"/>
              <a:ext cx="2160173" cy="30147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6" name="円/楕円 25"/>
            <p:cNvSpPr>
              <a:spLocks/>
            </p:cNvSpPr>
            <p:nvPr/>
          </p:nvSpPr>
          <p:spPr bwMode="auto">
            <a:xfrm>
              <a:off x="1691680" y="4270151"/>
              <a:ext cx="106822" cy="94953"/>
            </a:xfrm>
            <a:prstGeom prst="ellipse">
              <a:avLst/>
            </a:prstGeom>
            <a:solidFill>
              <a:srgbClr val="FF0000"/>
            </a:solidFill>
            <a:ln w="3175" algn="ctr">
              <a:solidFill>
                <a:srgbClr val="FF0000"/>
              </a:solidFill>
              <a:round/>
              <a:headEnd/>
              <a:tailEnd/>
            </a:ln>
          </p:spPr>
          <p:txBody>
            <a:bodyPr/>
            <a:lstStyle/>
            <a:p>
              <a:endParaRPr lang="ja-JP" altLang="en-US"/>
            </a:p>
          </p:txBody>
        </p:sp>
        <p:sp>
          <p:nvSpPr>
            <p:cNvPr id="27" name="テキスト ボックス 1"/>
            <p:cNvSpPr txBox="1"/>
            <p:nvPr/>
          </p:nvSpPr>
          <p:spPr bwMode="auto">
            <a:xfrm>
              <a:off x="63552" y="4463582"/>
              <a:ext cx="1082361" cy="39605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1600" dirty="0"/>
                <a:t>事業箇所</a:t>
              </a:r>
            </a:p>
          </p:txBody>
        </p:sp>
        <p:sp>
          <p:nvSpPr>
            <p:cNvPr id="28" name="フリーフォーム 72"/>
            <p:cNvSpPr>
              <a:spLocks/>
            </p:cNvSpPr>
            <p:nvPr/>
          </p:nvSpPr>
          <p:spPr bwMode="auto">
            <a:xfrm>
              <a:off x="179513" y="4365104"/>
              <a:ext cx="1512167" cy="408325"/>
            </a:xfrm>
            <a:custGeom>
              <a:avLst/>
              <a:gdLst>
                <a:gd name="T0" fmla="*/ 0 w 1171587"/>
                <a:gd name="T1" fmla="*/ 314325 h 314325"/>
                <a:gd name="T2" fmla="*/ 881062 w 1171587"/>
                <a:gd name="T3" fmla="*/ 314325 h 314325"/>
                <a:gd name="T4" fmla="*/ 1171587 w 1171587"/>
                <a:gd name="T5" fmla="*/ 0 h 314325"/>
                <a:gd name="T6" fmla="*/ 0 60000 65536"/>
                <a:gd name="T7" fmla="*/ 0 60000 65536"/>
                <a:gd name="T8" fmla="*/ 0 60000 65536"/>
                <a:gd name="connsiteX0" fmla="*/ 0 w 1309342"/>
                <a:gd name="connsiteY0" fmla="*/ 314325 h 314325"/>
                <a:gd name="connsiteX1" fmla="*/ 881062 w 1309342"/>
                <a:gd name="connsiteY1" fmla="*/ 314325 h 314325"/>
                <a:gd name="connsiteX2" fmla="*/ 1309342 w 1309342"/>
                <a:gd name="connsiteY2" fmla="*/ 0 h 314325"/>
              </a:gdLst>
              <a:ahLst/>
              <a:cxnLst>
                <a:cxn ang="0">
                  <a:pos x="connsiteX0" y="connsiteY0"/>
                </a:cxn>
                <a:cxn ang="0">
                  <a:pos x="connsiteX1" y="connsiteY1"/>
                </a:cxn>
                <a:cxn ang="0">
                  <a:pos x="connsiteX2" y="connsiteY2"/>
                </a:cxn>
              </a:cxnLst>
              <a:rect l="l" t="t" r="r" b="b"/>
              <a:pathLst>
                <a:path w="1309342" h="314325">
                  <a:moveTo>
                    <a:pt x="0" y="314325"/>
                  </a:moveTo>
                  <a:lnTo>
                    <a:pt x="881062" y="314325"/>
                  </a:lnTo>
                  <a:cubicBezTo>
                    <a:pt x="958860" y="238125"/>
                    <a:pt x="1241085" y="85725"/>
                    <a:pt x="1309342" y="0"/>
                  </a:cubicBezTo>
                </a:path>
              </a:pathLst>
            </a:custGeom>
            <a:noFill/>
            <a:ln w="9525"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sp>
        <p:nvSpPr>
          <p:cNvPr id="29" name="正方形/長方形 2"/>
          <p:cNvSpPr>
            <a:spLocks noChangeArrowheads="1"/>
          </p:cNvSpPr>
          <p:nvPr/>
        </p:nvSpPr>
        <p:spPr bwMode="auto">
          <a:xfrm>
            <a:off x="15283" y="2961585"/>
            <a:ext cx="1217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2"/>
                </a:solidFill>
                <a:latin typeface="Arial" pitchFamily="34" charset="0"/>
                <a:ea typeface="ＭＳ Ｐゴシック" pitchFamily="50" charset="-128"/>
              </a:defRPr>
            </a:lvl1pPr>
            <a:lvl2pPr marL="742950" indent="-285750" eaLnBrk="0" hangingPunct="0">
              <a:defRPr kumimoji="1">
                <a:solidFill>
                  <a:schemeClr val="tx2"/>
                </a:solidFill>
                <a:latin typeface="Arial" pitchFamily="34" charset="0"/>
                <a:ea typeface="ＭＳ Ｐゴシック" pitchFamily="50" charset="-128"/>
              </a:defRPr>
            </a:lvl2pPr>
            <a:lvl3pPr marL="1143000" indent="-228600" eaLnBrk="0" hangingPunct="0">
              <a:defRPr kumimoji="1">
                <a:solidFill>
                  <a:schemeClr val="tx2"/>
                </a:solidFill>
                <a:latin typeface="Arial" pitchFamily="34" charset="0"/>
                <a:ea typeface="ＭＳ Ｐゴシック" pitchFamily="50" charset="-128"/>
              </a:defRPr>
            </a:lvl3pPr>
            <a:lvl4pPr marL="1600200" indent="-228600" eaLnBrk="0" hangingPunct="0">
              <a:defRPr kumimoji="1">
                <a:solidFill>
                  <a:schemeClr val="tx2"/>
                </a:solidFill>
                <a:latin typeface="Arial" pitchFamily="34" charset="0"/>
                <a:ea typeface="ＭＳ Ｐゴシック" pitchFamily="50" charset="-128"/>
              </a:defRPr>
            </a:lvl4pPr>
            <a:lvl5pPr marL="2057400" indent="-228600" eaLnBrk="0" hangingPunct="0">
              <a:defRPr kumimoji="1">
                <a:solidFill>
                  <a:schemeClr val="tx2"/>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9pPr>
          </a:lstStyle>
          <a:p>
            <a:pPr eaLnBrk="1" hangingPunct="1"/>
            <a:r>
              <a:rPr lang="ja-JP" altLang="en-US" sz="2000" b="1" dirty="0">
                <a:solidFill>
                  <a:schemeClr val="tx1"/>
                </a:solidFill>
                <a:latin typeface="+mn-ea"/>
                <a:ea typeface="+mn-ea"/>
              </a:rPr>
              <a:t>■位置図</a:t>
            </a:r>
            <a:endParaRPr lang="ja-JP" altLang="en-US" b="1" dirty="0">
              <a:solidFill>
                <a:schemeClr val="tx1"/>
              </a:solidFill>
              <a:latin typeface="+mn-ea"/>
              <a:ea typeface="+mn-ea"/>
            </a:endParaRPr>
          </a:p>
        </p:txBody>
      </p:sp>
      <p:sp>
        <p:nvSpPr>
          <p:cNvPr id="30" name="正方形/長方形 29"/>
          <p:cNvSpPr/>
          <p:nvPr/>
        </p:nvSpPr>
        <p:spPr>
          <a:xfrm>
            <a:off x="7164288" y="2924944"/>
            <a:ext cx="360040" cy="31689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p:cNvGrpSpPr/>
          <p:nvPr/>
        </p:nvGrpSpPr>
        <p:grpSpPr>
          <a:xfrm>
            <a:off x="7145534" y="2694088"/>
            <a:ext cx="556134" cy="547755"/>
            <a:chOff x="6788846" y="2110436"/>
            <a:chExt cx="931031" cy="917004"/>
          </a:xfrm>
        </p:grpSpPr>
        <p:pic>
          <p:nvPicPr>
            <p:cNvPr id="32" name="Object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899641">
              <a:off x="6795860" y="2103422"/>
              <a:ext cx="917004" cy="93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WordArt 58"/>
            <p:cNvSpPr>
              <a:spLocks noChangeArrowheads="1" noChangeShapeType="1" noTextEdit="1"/>
            </p:cNvSpPr>
            <p:nvPr/>
          </p:nvSpPr>
          <p:spPr bwMode="auto">
            <a:xfrm rot="21317328">
              <a:off x="7178938" y="2493550"/>
              <a:ext cx="138116" cy="108704"/>
            </a:xfrm>
            <a:prstGeom prst="rect">
              <a:avLst/>
            </a:prstGeom>
            <a:extLst>
              <a:ext uri="{AF507438-7753-43E0-B8FC-AC1667EBCBE1}">
                <a14:hiddenEffects xmlns:a14="http://schemas.microsoft.com/office/drawing/2010/main">
                  <a:effectLst/>
                </a14:hiddenEffects>
              </a:ext>
            </a:extLst>
          </p:spPr>
          <p:txBody>
            <a:bodyPr wrap="squar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buNone/>
              </a:pPr>
              <a:r>
                <a:rPr lang="en-US" altLang="ja-JP" sz="1800" kern="10" spc="0" dirty="0">
                  <a:ln w="9525">
                    <a:solidFill>
                      <a:srgbClr val="000000"/>
                    </a:solidFill>
                    <a:round/>
                    <a:headEnd/>
                    <a:tailEnd/>
                  </a:ln>
                  <a:solidFill>
                    <a:srgbClr xmlns:mc="http://schemas.openxmlformats.org/markup-compatibility/2006" xmlns:a14="http://schemas.microsoft.com/office/drawing/2010/main" val="000000" mc:Ignorable="a14" a14:legacySpreadsheetColorIndex="8"/>
                  </a:solidFill>
                  <a:effectLst/>
                  <a:latin typeface="Viner Hand ITC"/>
                </a:rPr>
                <a:t>N</a:t>
              </a:r>
              <a:endParaRPr lang="ja-JP" altLang="en-US" sz="1800" kern="10" spc="0" dirty="0">
                <a:ln w="9525">
                  <a:solidFill>
                    <a:srgbClr val="000000"/>
                  </a:solidFill>
                  <a:round/>
                  <a:headEnd/>
                  <a:tailEnd/>
                </a:ln>
                <a:solidFill>
                  <a:srgbClr xmlns:mc="http://schemas.openxmlformats.org/markup-compatibility/2006" xmlns:a14="http://schemas.microsoft.com/office/drawing/2010/main" val="000000" mc:Ignorable="a14" a14:legacySpreadsheetColorIndex="8"/>
                </a:solidFill>
                <a:effectLst/>
                <a:latin typeface="Viner Hand ITC"/>
              </a:endParaRPr>
            </a:p>
          </p:txBody>
        </p:sp>
      </p:grpSp>
      <p:sp>
        <p:nvSpPr>
          <p:cNvPr id="34" name="Rectangle 2"/>
          <p:cNvSpPr txBox="1">
            <a:spLocks noChangeArrowheads="1"/>
          </p:cNvSpPr>
          <p:nvPr/>
        </p:nvSpPr>
        <p:spPr bwMode="auto">
          <a:xfrm>
            <a:off x="-21764" y="-12636"/>
            <a:ext cx="9165764" cy="562074"/>
          </a:xfrm>
          <a:prstGeom prst="rect">
            <a:avLst/>
          </a:prstGeom>
          <a:gradFill rotWithShape="1">
            <a:gsLst>
              <a:gs pos="1000">
                <a:schemeClr val="accent6">
                  <a:lumMod val="60000"/>
                  <a:lumOff val="40000"/>
                </a:schemeClr>
              </a:gs>
              <a:gs pos="50000">
                <a:schemeClr val="bg1"/>
              </a:gs>
              <a:gs pos="100000">
                <a:schemeClr val="accent6">
                  <a:lumMod val="60000"/>
                  <a:lumOff val="40000"/>
                </a:schemeClr>
              </a:gs>
            </a:gsLst>
            <a:lin ang="5400000" scaled="1"/>
          </a:gradFill>
          <a:ln>
            <a:noFill/>
          </a:ln>
          <a:effectLst/>
        </p:spPr>
        <p:txBody>
          <a:bodyPr wrap="none" lIns="91435" tIns="45717" rIns="91435" bIns="45717" anchor="ctr">
            <a:normAutofit/>
          </a:bodyPr>
          <a:lstStyle>
            <a:defPPr>
              <a:defRPr lang="ja-JP"/>
            </a:defPPr>
            <a:lvl1pPr algn="ctr" defTabSz="914400" rtl="0" eaLnBrk="1" fontAlgn="base" latinLnBrk="0" hangingPunct="1">
              <a:spcBef>
                <a:spcPct val="0"/>
              </a:spcBef>
              <a:spcAft>
                <a:spcPct val="0"/>
              </a:spcAft>
              <a:buNone/>
              <a:defRPr kumimoji="1" sz="44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a:defRPr/>
            </a:pPr>
            <a:r>
              <a:rPr lang="ja-JP" altLang="en-US" sz="28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１．事業概要</a:t>
            </a:r>
            <a:endPar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81819715"/>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21764" y="-12636"/>
            <a:ext cx="9165764" cy="562074"/>
          </a:xfrm>
          <a:prstGeom prst="rect">
            <a:avLst/>
          </a:prstGeom>
          <a:gradFill rotWithShape="1">
            <a:gsLst>
              <a:gs pos="1000">
                <a:schemeClr val="accent6">
                  <a:lumMod val="60000"/>
                  <a:lumOff val="40000"/>
                </a:schemeClr>
              </a:gs>
              <a:gs pos="50000">
                <a:schemeClr val="bg1"/>
              </a:gs>
              <a:gs pos="100000">
                <a:schemeClr val="accent6">
                  <a:lumMod val="60000"/>
                  <a:lumOff val="40000"/>
                </a:schemeClr>
              </a:gs>
            </a:gsLst>
            <a:lin ang="5400000" scaled="1"/>
          </a:gradFill>
          <a:ln>
            <a:noFill/>
          </a:ln>
          <a:effectLst/>
        </p:spPr>
        <p:txBody>
          <a:bodyPr wrap="none" lIns="91435" tIns="45717" rIns="91435" bIns="45717" anchor="ctr"/>
          <a:lstStyle>
            <a:defPPr>
              <a:defRPr lang="ja-JP"/>
            </a:defPPr>
            <a:lvl1pPr algn="ctr" rtl="0" fontAlgn="base">
              <a:spcBef>
                <a:spcPct val="0"/>
              </a:spcBef>
              <a:spcAft>
                <a:spcPct val="0"/>
              </a:spcAft>
              <a:defRPr kumimoji="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a:defRPr/>
            </a:pPr>
            <a:r>
              <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５．対応方針（原案）</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251147" y="692696"/>
            <a:ext cx="8569325" cy="4969222"/>
          </a:xfrm>
          <a:prstGeom prst="roundRect">
            <a:avLst>
              <a:gd name="adj" fmla="val 628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ja-JP" sz="2400" b="1" dirty="0" smtClean="0">
                <a:solidFill>
                  <a:srgbClr val="FF0000"/>
                </a:solidFill>
                <a:latin typeface="ＭＳ ゴシック" panose="020B0609070205080204" pitchFamily="49" charset="-128"/>
                <a:ea typeface="ＭＳ ゴシック" panose="020B0609070205080204" pitchFamily="49" charset="-128"/>
              </a:rPr>
              <a:t>事業</a:t>
            </a:r>
            <a:r>
              <a:rPr lang="ja-JP" altLang="ja-JP" sz="2400" b="1" dirty="0">
                <a:solidFill>
                  <a:srgbClr val="FF0000"/>
                </a:solidFill>
                <a:latin typeface="ＭＳ ゴシック" panose="020B0609070205080204" pitchFamily="49" charset="-128"/>
                <a:ea typeface="ＭＳ ゴシック" panose="020B0609070205080204" pitchFamily="49" charset="-128"/>
              </a:rPr>
              <a:t>継続</a:t>
            </a:r>
          </a:p>
          <a:p>
            <a:r>
              <a:rPr lang="en-US" altLang="ja-JP" sz="2400" dirty="0">
                <a:solidFill>
                  <a:schemeClr val="tx1"/>
                </a:solidFill>
                <a:latin typeface="ＭＳ ゴシック" panose="020B0609070205080204" pitchFamily="49" charset="-128"/>
                <a:ea typeface="ＭＳ ゴシック" panose="020B0609070205080204" pitchFamily="49" charset="-128"/>
              </a:rPr>
              <a:t> </a:t>
            </a:r>
            <a:endParaRPr lang="ja-JP" altLang="ja-JP" sz="2400" dirty="0">
              <a:solidFill>
                <a:schemeClr val="tx1"/>
              </a:solidFill>
              <a:latin typeface="ＭＳ ゴシック" panose="020B0609070205080204" pitchFamily="49" charset="-128"/>
              <a:ea typeface="ＭＳ ゴシック" panose="020B0609070205080204" pitchFamily="49" charset="-128"/>
            </a:endParaRPr>
          </a:p>
          <a:p>
            <a:r>
              <a:rPr lang="ja-JP" altLang="ja-JP" sz="2000" b="1" u="sng" dirty="0">
                <a:solidFill>
                  <a:schemeClr val="tx1"/>
                </a:solidFill>
                <a:latin typeface="ＭＳ ゴシック" panose="020B0609070205080204" pitchFamily="49" charset="-128"/>
                <a:ea typeface="ＭＳ ゴシック" panose="020B0609070205080204" pitchFamily="49" charset="-128"/>
              </a:rPr>
              <a:t>＜判断の理由</a:t>
            </a:r>
            <a:r>
              <a:rPr lang="ja-JP" altLang="ja-JP" sz="2000" b="1" u="sng" dirty="0" smtClean="0">
                <a:solidFill>
                  <a:schemeClr val="tx1"/>
                </a:solidFill>
                <a:latin typeface="ＭＳ ゴシック" panose="020B0609070205080204" pitchFamily="49" charset="-128"/>
                <a:ea typeface="ＭＳ ゴシック" panose="020B0609070205080204" pitchFamily="49" charset="-128"/>
              </a:rPr>
              <a:t>＞</a:t>
            </a:r>
          </a:p>
          <a:p>
            <a:r>
              <a:rPr lang="ja-JP" altLang="en-US" sz="2000" dirty="0" smtClean="0">
                <a:solidFill>
                  <a:schemeClr val="tx1"/>
                </a:solidFill>
              </a:rPr>
              <a:t>　○</a:t>
            </a:r>
            <a:r>
              <a:rPr lang="ja-JP" altLang="ja-JP" sz="2000" dirty="0" smtClean="0">
                <a:solidFill>
                  <a:schemeClr val="tx1"/>
                </a:solidFill>
              </a:rPr>
              <a:t>用地取得率は約</a:t>
            </a:r>
            <a:r>
              <a:rPr lang="en-US" altLang="ja-JP" sz="2000" dirty="0">
                <a:solidFill>
                  <a:schemeClr val="tx1"/>
                </a:solidFill>
              </a:rPr>
              <a:t>91</a:t>
            </a:r>
            <a:r>
              <a:rPr lang="ja-JP" altLang="ja-JP" sz="2000" dirty="0" smtClean="0">
                <a:solidFill>
                  <a:schemeClr val="tx1"/>
                </a:solidFill>
              </a:rPr>
              <a:t>％（残り</a:t>
            </a:r>
            <a:r>
              <a:rPr lang="en-US" altLang="ja-JP" sz="2000" dirty="0">
                <a:solidFill>
                  <a:schemeClr val="tx1"/>
                </a:solidFill>
              </a:rPr>
              <a:t>44</a:t>
            </a:r>
            <a:r>
              <a:rPr lang="ja-JP" altLang="ja-JP" sz="2000" dirty="0" smtClean="0">
                <a:solidFill>
                  <a:schemeClr val="tx1"/>
                </a:solidFill>
              </a:rPr>
              <a:t>件）である。</a:t>
            </a:r>
            <a:endParaRPr lang="en-US" altLang="ja-JP" sz="2000" dirty="0" smtClean="0">
              <a:solidFill>
                <a:schemeClr val="tx1"/>
              </a:solidFill>
            </a:endParaRPr>
          </a:p>
          <a:p>
            <a:r>
              <a:rPr lang="ja-JP" altLang="en-US" sz="2000" dirty="0" smtClean="0">
                <a:solidFill>
                  <a:schemeClr val="tx1"/>
                </a:solidFill>
              </a:rPr>
              <a:t>　○</a:t>
            </a:r>
            <a:r>
              <a:rPr lang="ja-JP" altLang="ja-JP" sz="2000" dirty="0" smtClean="0">
                <a:solidFill>
                  <a:schemeClr val="tx1"/>
                </a:solidFill>
              </a:rPr>
              <a:t>令和元</a:t>
            </a:r>
            <a:r>
              <a:rPr lang="ja-JP" altLang="ja-JP" sz="2000" dirty="0">
                <a:solidFill>
                  <a:schemeClr val="tx1"/>
                </a:solidFill>
              </a:rPr>
              <a:t>年度より、水路等のインフラ施設の移設を実施しており</a:t>
            </a:r>
            <a:r>
              <a:rPr lang="ja-JP" altLang="ja-JP" sz="2000" dirty="0" smtClean="0">
                <a:solidFill>
                  <a:schemeClr val="tx1"/>
                </a:solidFill>
              </a:rPr>
              <a:t>、</a:t>
            </a:r>
            <a:endParaRPr lang="en-US" altLang="ja-JP" sz="2000" dirty="0" smtClean="0">
              <a:solidFill>
                <a:schemeClr val="tx1"/>
              </a:solidFill>
            </a:endParaRPr>
          </a:p>
          <a:p>
            <a:r>
              <a:rPr lang="ja-JP" altLang="en-US" sz="2000" dirty="0">
                <a:solidFill>
                  <a:schemeClr val="tx1"/>
                </a:solidFill>
              </a:rPr>
              <a:t>　</a:t>
            </a:r>
            <a:r>
              <a:rPr lang="ja-JP" altLang="en-US" sz="2000" dirty="0" smtClean="0">
                <a:solidFill>
                  <a:schemeClr val="tx1"/>
                </a:solidFill>
              </a:rPr>
              <a:t>　  </a:t>
            </a:r>
            <a:r>
              <a:rPr lang="ja-JP" altLang="ja-JP" sz="2000" dirty="0" smtClean="0">
                <a:solidFill>
                  <a:schemeClr val="tx1"/>
                </a:solidFill>
              </a:rPr>
              <a:t>令和</a:t>
            </a:r>
            <a:r>
              <a:rPr lang="en-US" altLang="ja-JP" sz="2000" dirty="0">
                <a:solidFill>
                  <a:schemeClr val="tx1"/>
                </a:solidFill>
              </a:rPr>
              <a:t>4</a:t>
            </a:r>
            <a:r>
              <a:rPr lang="ja-JP" altLang="ja-JP" sz="2000" dirty="0">
                <a:solidFill>
                  <a:schemeClr val="tx1"/>
                </a:solidFill>
              </a:rPr>
              <a:t>年度</a:t>
            </a:r>
            <a:r>
              <a:rPr lang="ja-JP" altLang="ja-JP" sz="2000" dirty="0" smtClean="0">
                <a:solidFill>
                  <a:schemeClr val="tx1"/>
                </a:solidFill>
              </a:rPr>
              <a:t>から鉄道</a:t>
            </a:r>
            <a:r>
              <a:rPr lang="ja-JP" altLang="ja-JP" sz="2000" dirty="0">
                <a:solidFill>
                  <a:schemeClr val="tx1"/>
                </a:solidFill>
              </a:rPr>
              <a:t>高架工事に着手</a:t>
            </a:r>
            <a:r>
              <a:rPr lang="ja-JP" altLang="ja-JP" sz="2000" dirty="0" smtClean="0">
                <a:solidFill>
                  <a:schemeClr val="tx1"/>
                </a:solidFill>
              </a:rPr>
              <a:t>。</a:t>
            </a:r>
            <a:endParaRPr lang="en-US" altLang="ja-JP" sz="2000" dirty="0">
              <a:solidFill>
                <a:schemeClr val="tx1"/>
              </a:solidFill>
            </a:endParaRPr>
          </a:p>
          <a:p>
            <a:r>
              <a:rPr lang="ja-JP" altLang="en-US" sz="2000" dirty="0">
                <a:solidFill>
                  <a:schemeClr val="tx1"/>
                </a:solidFill>
              </a:rPr>
              <a:t>　○鉄道を高架化し、踏切除却することで、交通渋滞や踏切事故を根本的</a:t>
            </a:r>
            <a:r>
              <a:rPr lang="ja-JP" altLang="en-US" sz="2000" dirty="0" smtClean="0">
                <a:solidFill>
                  <a:schemeClr val="tx1"/>
                </a:solidFill>
              </a:rPr>
              <a:t>に</a:t>
            </a:r>
            <a:endParaRPr lang="en-US" altLang="ja-JP" sz="2000" dirty="0" smtClean="0">
              <a:solidFill>
                <a:schemeClr val="tx1"/>
              </a:solidFill>
            </a:endParaRPr>
          </a:p>
          <a:p>
            <a:r>
              <a:rPr lang="ja-JP" altLang="en-US" sz="2000" dirty="0">
                <a:solidFill>
                  <a:schemeClr val="tx1"/>
                </a:solidFill>
              </a:rPr>
              <a:t>　</a:t>
            </a:r>
            <a:r>
              <a:rPr lang="ja-JP" altLang="en-US" sz="2000" dirty="0" smtClean="0">
                <a:solidFill>
                  <a:schemeClr val="tx1"/>
                </a:solidFill>
              </a:rPr>
              <a:t>　 解消</a:t>
            </a:r>
            <a:r>
              <a:rPr lang="ja-JP" altLang="en-US" sz="2000" dirty="0">
                <a:solidFill>
                  <a:schemeClr val="tx1"/>
                </a:solidFill>
              </a:rPr>
              <a:t>するとともに、鉄道により分断されていた市街地の一体化を図り</a:t>
            </a:r>
            <a:r>
              <a:rPr lang="ja-JP" altLang="en-US" sz="2000" dirty="0" smtClean="0">
                <a:solidFill>
                  <a:schemeClr val="tx1"/>
                </a:solidFill>
              </a:rPr>
              <a:t>、</a:t>
            </a:r>
            <a:endParaRPr lang="en-US" altLang="ja-JP" sz="2000" dirty="0" smtClean="0">
              <a:solidFill>
                <a:schemeClr val="tx1"/>
              </a:solidFill>
            </a:endParaRPr>
          </a:p>
          <a:p>
            <a:r>
              <a:rPr lang="ja-JP" altLang="en-US" sz="2000" dirty="0" smtClean="0">
                <a:solidFill>
                  <a:schemeClr val="tx1"/>
                </a:solidFill>
              </a:rPr>
              <a:t>　　 地域</a:t>
            </a:r>
            <a:r>
              <a:rPr lang="ja-JP" altLang="en-US" sz="2000" dirty="0">
                <a:solidFill>
                  <a:schemeClr val="tx1"/>
                </a:solidFill>
              </a:rPr>
              <a:t>の発展に寄与することを目的とする事業の必要性に変化はない</a:t>
            </a:r>
            <a:r>
              <a:rPr lang="ja-JP" altLang="en-US" sz="2000" dirty="0" smtClean="0">
                <a:solidFill>
                  <a:schemeClr val="tx1"/>
                </a:solidFill>
              </a:rPr>
              <a:t>。</a:t>
            </a:r>
            <a:endParaRPr lang="en-US" altLang="ja-JP" sz="2000" dirty="0" smtClean="0">
              <a:solidFill>
                <a:schemeClr val="tx1"/>
              </a:solidFill>
            </a:endParaRPr>
          </a:p>
          <a:p>
            <a:endParaRPr lang="en-US" altLang="ja-JP" sz="2000" dirty="0">
              <a:solidFill>
                <a:schemeClr val="tx1"/>
              </a:solidFill>
              <a:latin typeface="ＭＳ ゴシック" panose="020B0609070205080204" pitchFamily="49" charset="-128"/>
              <a:ea typeface="ＭＳ ゴシック" panose="020B0609070205080204" pitchFamily="49" charset="-128"/>
            </a:endParaRPr>
          </a:p>
          <a:p>
            <a:r>
              <a:rPr lang="ja-JP" altLang="ja-JP" sz="2000" dirty="0">
                <a:solidFill>
                  <a:schemeClr val="tx1"/>
                </a:solidFill>
                <a:latin typeface="ＭＳ ゴシック" panose="020B0609070205080204" pitchFamily="49" charset="-128"/>
                <a:ea typeface="ＭＳ ゴシック" panose="020B0609070205080204" pitchFamily="49" charset="-128"/>
              </a:rPr>
              <a:t>以上の</a:t>
            </a:r>
            <a:r>
              <a:rPr lang="ja-JP" altLang="en-US" sz="2000" dirty="0" smtClean="0">
                <a:solidFill>
                  <a:schemeClr val="tx1"/>
                </a:solidFill>
                <a:latin typeface="ＭＳ ゴシック" panose="020B0609070205080204" pitchFamily="49" charset="-128"/>
                <a:ea typeface="ＭＳ ゴシック" panose="020B0609070205080204" pitchFamily="49" charset="-128"/>
              </a:rPr>
              <a:t>理由によ</a:t>
            </a:r>
            <a:r>
              <a:rPr lang="ja-JP" altLang="en-US" sz="2000" dirty="0">
                <a:solidFill>
                  <a:schemeClr val="tx1"/>
                </a:solidFill>
                <a:latin typeface="ＭＳ ゴシック" panose="020B0609070205080204" pitchFamily="49" charset="-128"/>
                <a:ea typeface="ＭＳ ゴシック" panose="020B0609070205080204" pitchFamily="49" charset="-128"/>
              </a:rPr>
              <a:t>り</a:t>
            </a:r>
            <a:r>
              <a:rPr lang="ja-JP" altLang="ja-JP" sz="2000" dirty="0" smtClean="0">
                <a:solidFill>
                  <a:schemeClr val="tx1"/>
                </a:solidFill>
                <a:latin typeface="ＭＳ ゴシック" panose="020B0609070205080204" pitchFamily="49" charset="-128"/>
                <a:ea typeface="ＭＳ ゴシック" panose="020B0609070205080204" pitchFamily="49" charset="-128"/>
              </a:rPr>
              <a:t>、</a:t>
            </a:r>
            <a:r>
              <a:rPr lang="ja-JP" altLang="ja-JP" sz="2000" dirty="0">
                <a:solidFill>
                  <a:schemeClr val="tx1"/>
                </a:solidFill>
                <a:latin typeface="ＭＳ ゴシック" panose="020B0609070205080204" pitchFamily="49" charset="-128"/>
                <a:ea typeface="ＭＳ ゴシック" panose="020B0609070205080204" pitchFamily="49" charset="-128"/>
              </a:rPr>
              <a:t>事業</a:t>
            </a:r>
            <a:r>
              <a:rPr lang="ja-JP" altLang="en-US" sz="2000" dirty="0">
                <a:solidFill>
                  <a:schemeClr val="tx1"/>
                </a:solidFill>
                <a:latin typeface="ＭＳ ゴシック" panose="020B0609070205080204" pitchFamily="49" charset="-128"/>
                <a:ea typeface="ＭＳ ゴシック" panose="020B0609070205080204" pitchFamily="49" charset="-128"/>
              </a:rPr>
              <a:t>を</a:t>
            </a:r>
            <a:r>
              <a:rPr lang="ja-JP" altLang="ja-JP" sz="2000" dirty="0">
                <a:solidFill>
                  <a:schemeClr val="tx1"/>
                </a:solidFill>
                <a:latin typeface="ＭＳ ゴシック" panose="020B0609070205080204" pitchFamily="49" charset="-128"/>
                <a:ea typeface="ＭＳ ゴシック" panose="020B0609070205080204" pitchFamily="49" charset="-128"/>
              </a:rPr>
              <a:t>継続する。</a:t>
            </a:r>
            <a:endParaRPr lang="en-US" altLang="ja-JP" sz="2000" dirty="0">
              <a:solidFill>
                <a:schemeClr val="tx1"/>
              </a:solidFill>
              <a:latin typeface="ＭＳ ゴシック" panose="020B0609070205080204" pitchFamily="49" charset="-128"/>
              <a:ea typeface="ＭＳ ゴシック" panose="020B0609070205080204" pitchFamily="49" charset="-128"/>
            </a:endParaRPr>
          </a:p>
          <a:p>
            <a:endParaRPr lang="en-US" altLang="ja-JP" sz="2000" dirty="0">
              <a:solidFill>
                <a:schemeClr val="tx1"/>
              </a:solidFill>
              <a:latin typeface="ＭＳ ゴシック" panose="020B0609070205080204" pitchFamily="49" charset="-128"/>
              <a:ea typeface="ＭＳ ゴシック" panose="020B0609070205080204" pitchFamily="49" charset="-128"/>
            </a:endParaRPr>
          </a:p>
          <a:p>
            <a:endParaRPr lang="ja-JP" altLang="ja-JP" sz="2000" dirty="0">
              <a:solidFill>
                <a:schemeClr val="tx1"/>
              </a:solidFill>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a:xfrm>
            <a:off x="7010400" y="6557218"/>
            <a:ext cx="2133600" cy="365125"/>
          </a:xfrm>
        </p:spPr>
        <p:txBody>
          <a:bodyPr/>
          <a:lstStyle/>
          <a:p>
            <a:fld id="{D2D8002D-B5B0-4BAC-B1F6-782DDCCE6D9C}" type="slidenum">
              <a:rPr kumimoji="1" lang="ja-JP" altLang="en-US" smtClean="0"/>
              <a:t>20</a:t>
            </a:fld>
            <a:endParaRPr kumimoji="1" lang="ja-JP" altLang="en-US" dirty="0"/>
          </a:p>
        </p:txBody>
      </p:sp>
    </p:spTree>
    <p:extLst>
      <p:ext uri="{BB962C8B-B14F-4D97-AF65-F5344CB8AC3E}">
        <p14:creationId xmlns:p14="http://schemas.microsoft.com/office/powerpoint/2010/main" val="1702830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t="1747"/>
          <a:stretch/>
        </p:blipFill>
        <p:spPr>
          <a:xfrm>
            <a:off x="179512" y="836712"/>
            <a:ext cx="8496944" cy="2960061"/>
          </a:xfrm>
          <a:prstGeom prst="rect">
            <a:avLst/>
          </a:prstGeom>
        </p:spPr>
      </p:pic>
      <p:grpSp>
        <p:nvGrpSpPr>
          <p:cNvPr id="121" name="グループ化 120"/>
          <p:cNvGrpSpPr/>
          <p:nvPr/>
        </p:nvGrpSpPr>
        <p:grpSpPr>
          <a:xfrm rot="4885952">
            <a:off x="6602711" y="752780"/>
            <a:ext cx="409324" cy="672861"/>
            <a:chOff x="-1013683" y="2438879"/>
            <a:chExt cx="688520" cy="1130531"/>
          </a:xfrm>
          <a:effectLst>
            <a:glow rad="127000">
              <a:schemeClr val="bg1">
                <a:alpha val="85000"/>
              </a:schemeClr>
            </a:glow>
          </a:effectLst>
        </p:grpSpPr>
        <p:sp>
          <p:nvSpPr>
            <p:cNvPr id="128" name="正方形/長方形 127"/>
            <p:cNvSpPr/>
            <p:nvPr/>
          </p:nvSpPr>
          <p:spPr>
            <a:xfrm rot="5914048">
              <a:off x="-830561" y="2392709"/>
              <a:ext cx="342519" cy="434860"/>
            </a:xfrm>
            <a:prstGeom prst="rect">
              <a:avLst/>
            </a:prstGeom>
            <a:noFill/>
            <a:effectLst/>
          </p:spPr>
          <p:txBody>
            <a:bodyPr vert="horz" wrap="none" lIns="91440" tIns="45720" rIns="91440" bIns="45720">
              <a:prstTxWarp prst="textPlain">
                <a:avLst/>
              </a:prstTxWarp>
              <a:spAutoFit/>
            </a:bodyPr>
            <a:lstStyle/>
            <a:p>
              <a:r>
                <a:rPr lang="ja-JP" altLang="en-US" sz="1000" b="1" cap="none" spc="0" dirty="0">
                  <a:ln w="0"/>
                  <a:solidFill>
                    <a:schemeClr val="tx1"/>
                  </a:solidFill>
                  <a:effectLst/>
                  <a:latin typeface="BIZ UDPゴシック" panose="020B0400000000000000" pitchFamily="50" charset="-128"/>
                  <a:ea typeface="BIZ UDPゴシック" panose="020B0400000000000000" pitchFamily="50" charset="-128"/>
                </a:rPr>
                <a:t>Ｎ</a:t>
              </a:r>
            </a:p>
          </p:txBody>
        </p:sp>
        <p:grpSp>
          <p:nvGrpSpPr>
            <p:cNvPr id="129" name="グループ化 128"/>
            <p:cNvGrpSpPr/>
            <p:nvPr/>
          </p:nvGrpSpPr>
          <p:grpSpPr>
            <a:xfrm>
              <a:off x="-1013683" y="2887236"/>
              <a:ext cx="688520" cy="682174"/>
              <a:chOff x="5567136" y="5805714"/>
              <a:chExt cx="688520" cy="682174"/>
            </a:xfrm>
          </p:grpSpPr>
          <p:sp>
            <p:nvSpPr>
              <p:cNvPr id="130" name="楕円 129"/>
              <p:cNvSpPr/>
              <p:nvPr/>
            </p:nvSpPr>
            <p:spPr>
              <a:xfrm>
                <a:off x="5567136" y="5805714"/>
                <a:ext cx="682172" cy="682172"/>
              </a:xfrm>
              <a:prstGeom prst="ellipse">
                <a:avLst/>
              </a:prstGeom>
              <a:solidFill>
                <a:schemeClr val="bg1"/>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楕円 130"/>
              <p:cNvSpPr/>
              <p:nvPr/>
            </p:nvSpPr>
            <p:spPr>
              <a:xfrm rot="20811379">
                <a:off x="5573485" y="5805718"/>
                <a:ext cx="682171" cy="68217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二等辺三角形 132"/>
              <p:cNvSpPr/>
              <p:nvPr/>
            </p:nvSpPr>
            <p:spPr>
              <a:xfrm rot="20508927">
                <a:off x="5780459" y="5806923"/>
                <a:ext cx="272013" cy="633801"/>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61" name="テキスト ボックス 160">
            <a:extLst>
              <a:ext uri="{FF2B5EF4-FFF2-40B4-BE49-F238E27FC236}">
                <a16:creationId xmlns:a16="http://schemas.microsoft.com/office/drawing/2014/main" id="{56289FB3-482E-42CB-9C74-218A643FBF8C}"/>
              </a:ext>
            </a:extLst>
          </p:cNvPr>
          <p:cNvSpPr txBox="1"/>
          <p:nvPr/>
        </p:nvSpPr>
        <p:spPr>
          <a:xfrm>
            <a:off x="311086" y="3936421"/>
            <a:ext cx="4460433" cy="1231106"/>
          </a:xfrm>
          <a:prstGeom prst="rect">
            <a:avLst/>
          </a:prstGeom>
          <a:noFill/>
        </p:spPr>
        <p:txBody>
          <a:bodyPr wrap="square" rtlCol="0">
            <a:spAutoFit/>
          </a:bodyPr>
          <a:lstStyle/>
          <a:p>
            <a:pPr algn="l">
              <a:spcBef>
                <a:spcPts val="600"/>
              </a:spcBef>
            </a:pPr>
            <a:r>
              <a:rPr kumimoji="1" lang="ja-JP" altLang="en-US" sz="2400" u="sng" dirty="0">
                <a:latin typeface="+mn-ea"/>
              </a:rPr>
              <a:t>①事業延長</a:t>
            </a:r>
            <a:r>
              <a:rPr kumimoji="1" lang="ja-JP" altLang="en-US" sz="2000" u="sng" dirty="0">
                <a:latin typeface="+mn-ea"/>
              </a:rPr>
              <a:t>（線路の高架化）</a:t>
            </a:r>
            <a:endParaRPr kumimoji="1" lang="en-US" altLang="ja-JP" sz="2000" u="sng" dirty="0">
              <a:latin typeface="+mn-ea"/>
            </a:endParaRPr>
          </a:p>
          <a:p>
            <a:pPr algn="l">
              <a:spcBef>
                <a:spcPts val="600"/>
              </a:spcBef>
            </a:pPr>
            <a:r>
              <a:rPr lang="ja-JP" altLang="en-US" sz="2000" dirty="0">
                <a:latin typeface="+mn-ea"/>
              </a:rPr>
              <a:t>　</a:t>
            </a:r>
            <a:r>
              <a:rPr lang="ja-JP" altLang="en-US" sz="2000" b="1" dirty="0">
                <a:latin typeface="+mn-ea"/>
              </a:rPr>
              <a:t>約</a:t>
            </a:r>
            <a:r>
              <a:rPr lang="en-US" altLang="ja-JP" sz="2000" b="1" dirty="0">
                <a:latin typeface="+mn-ea"/>
              </a:rPr>
              <a:t>5.5</a:t>
            </a:r>
            <a:r>
              <a:rPr kumimoji="1" lang="en-US" altLang="ja-JP" sz="2000" b="1" dirty="0">
                <a:latin typeface="+mn-ea"/>
              </a:rPr>
              <a:t>km</a:t>
            </a:r>
            <a:r>
              <a:rPr kumimoji="1" lang="ja-JP" altLang="en-US" sz="2000" dirty="0">
                <a:latin typeface="+mn-ea"/>
              </a:rPr>
              <a:t>（</a:t>
            </a:r>
            <a:r>
              <a:rPr lang="ja-JP" altLang="en-US" sz="2000" dirty="0">
                <a:latin typeface="+mn-ea"/>
              </a:rPr>
              <a:t>寝屋川</a:t>
            </a:r>
            <a:r>
              <a:rPr lang="ja-JP" altLang="en-US" sz="2000" dirty="0" smtClean="0">
                <a:latin typeface="+mn-ea"/>
              </a:rPr>
              <a:t>市域</a:t>
            </a:r>
            <a:r>
              <a:rPr lang="ja-JP" altLang="en-US" sz="2000" dirty="0">
                <a:latin typeface="+mn-ea"/>
              </a:rPr>
              <a:t>：</a:t>
            </a:r>
            <a:r>
              <a:rPr lang="ja-JP" altLang="en-US" sz="2000" dirty="0" smtClean="0">
                <a:latin typeface="+mn-ea"/>
              </a:rPr>
              <a:t>約</a:t>
            </a:r>
            <a:r>
              <a:rPr lang="en-US" altLang="ja-JP" sz="2000" dirty="0">
                <a:latin typeface="+mn-ea"/>
                <a:cs typeface="Arial" panose="020B0604020202020204" pitchFamily="34" charset="0"/>
              </a:rPr>
              <a:t>2.1km</a:t>
            </a:r>
            <a:r>
              <a:rPr lang="ja-JP" altLang="en-US" sz="2000" dirty="0">
                <a:latin typeface="+mn-ea"/>
              </a:rPr>
              <a:t>）</a:t>
            </a:r>
            <a:endParaRPr lang="en-US" altLang="ja-JP" sz="2000" dirty="0">
              <a:latin typeface="+mn-ea"/>
            </a:endParaRPr>
          </a:p>
          <a:p>
            <a:pPr algn="l">
              <a:spcBef>
                <a:spcPts val="600"/>
              </a:spcBef>
            </a:pPr>
            <a:r>
              <a:rPr kumimoji="1" lang="ja-JP" altLang="en-US" sz="2000" dirty="0">
                <a:latin typeface="+mn-ea"/>
              </a:rPr>
              <a:t> 　  　  </a:t>
            </a:r>
            <a:r>
              <a:rPr kumimoji="1" lang="ja-JP" altLang="en-US" sz="2000" dirty="0" smtClean="0">
                <a:latin typeface="+mn-ea"/>
              </a:rPr>
              <a:t>　　（</a:t>
            </a:r>
            <a:r>
              <a:rPr kumimoji="1" lang="ja-JP" altLang="en-US" sz="2000" dirty="0">
                <a:latin typeface="+mn-ea"/>
              </a:rPr>
              <a:t>枚方市域  </a:t>
            </a:r>
            <a:r>
              <a:rPr kumimoji="1" lang="ja-JP" altLang="en-US" sz="2000" dirty="0" smtClean="0">
                <a:latin typeface="+mn-ea"/>
              </a:rPr>
              <a:t> </a:t>
            </a:r>
            <a:r>
              <a:rPr lang="ja-JP" altLang="en-US" sz="2000" dirty="0" smtClean="0">
                <a:latin typeface="+mn-ea"/>
              </a:rPr>
              <a:t>：約</a:t>
            </a:r>
            <a:r>
              <a:rPr kumimoji="1" lang="en-US" altLang="ja-JP" sz="2000" dirty="0">
                <a:latin typeface="+mn-ea"/>
                <a:cs typeface="Arial" panose="020B0604020202020204" pitchFamily="34" charset="0"/>
              </a:rPr>
              <a:t>3.4km</a:t>
            </a:r>
            <a:r>
              <a:rPr kumimoji="1" lang="ja-JP" altLang="en-US" sz="2000" dirty="0">
                <a:latin typeface="+mn-ea"/>
              </a:rPr>
              <a:t>）</a:t>
            </a:r>
          </a:p>
        </p:txBody>
      </p:sp>
      <p:sp>
        <p:nvSpPr>
          <p:cNvPr id="162" name="テキスト ボックス 161">
            <a:extLst>
              <a:ext uri="{FF2B5EF4-FFF2-40B4-BE49-F238E27FC236}">
                <a16:creationId xmlns:a16="http://schemas.microsoft.com/office/drawing/2014/main" id="{6DF9B225-E251-4F3E-A485-95A373F526CE}"/>
              </a:ext>
            </a:extLst>
          </p:cNvPr>
          <p:cNvSpPr txBox="1"/>
          <p:nvPr/>
        </p:nvSpPr>
        <p:spPr>
          <a:xfrm>
            <a:off x="311086" y="5344821"/>
            <a:ext cx="4660458" cy="907941"/>
          </a:xfrm>
          <a:prstGeom prst="rect">
            <a:avLst/>
          </a:prstGeom>
          <a:noFill/>
        </p:spPr>
        <p:txBody>
          <a:bodyPr wrap="square" rIns="0" rtlCol="0">
            <a:spAutoFit/>
          </a:bodyPr>
          <a:lstStyle/>
          <a:p>
            <a:pPr algn="l">
              <a:spcBef>
                <a:spcPts val="600"/>
              </a:spcBef>
            </a:pPr>
            <a:r>
              <a:rPr lang="ja-JP" altLang="en-US" sz="2400" u="sng" dirty="0">
                <a:latin typeface="+mn-ea"/>
              </a:rPr>
              <a:t>②</a:t>
            </a:r>
            <a:r>
              <a:rPr kumimoji="1" lang="ja-JP" altLang="en-US" sz="2400" u="sng" dirty="0">
                <a:latin typeface="+mn-ea"/>
              </a:rPr>
              <a:t>踏切除却数</a:t>
            </a:r>
            <a:endParaRPr kumimoji="1" lang="en-US" altLang="ja-JP" sz="2400" u="sng" dirty="0">
              <a:latin typeface="+mn-ea"/>
            </a:endParaRPr>
          </a:p>
          <a:p>
            <a:pPr algn="l">
              <a:spcBef>
                <a:spcPts val="600"/>
              </a:spcBef>
            </a:pPr>
            <a:r>
              <a:rPr kumimoji="1" lang="ja-JP" altLang="en-US" sz="2400" dirty="0">
                <a:latin typeface="+mn-ea"/>
              </a:rPr>
              <a:t>　</a:t>
            </a:r>
            <a:r>
              <a:rPr lang="en-US" altLang="ja-JP" sz="2000" b="1" dirty="0">
                <a:latin typeface="+mn-ea"/>
              </a:rPr>
              <a:t>21</a:t>
            </a:r>
            <a:r>
              <a:rPr kumimoji="1" lang="ja-JP" altLang="en-US" sz="2000" b="1" dirty="0">
                <a:latin typeface="+mn-ea"/>
              </a:rPr>
              <a:t>箇所</a:t>
            </a:r>
            <a:r>
              <a:rPr lang="ja-JP" altLang="en-US" sz="1600" dirty="0">
                <a:latin typeface="+mn-ea"/>
                <a:cs typeface="Arial" panose="020B0604020202020204" pitchFamily="34" charset="0"/>
              </a:rPr>
              <a:t>（うち「開かずの踏切</a:t>
            </a:r>
            <a:r>
              <a:rPr lang="en-US" altLang="ja-JP" sz="1600" baseline="30000" dirty="0">
                <a:latin typeface="+mn-ea"/>
                <a:cs typeface="Arial" panose="020B0604020202020204" pitchFamily="34" charset="0"/>
              </a:rPr>
              <a:t>※</a:t>
            </a:r>
            <a:r>
              <a:rPr lang="ja-JP" altLang="en-US" sz="1600" dirty="0">
                <a:latin typeface="+mn-ea"/>
                <a:cs typeface="Arial" panose="020B0604020202020204" pitchFamily="34" charset="0"/>
              </a:rPr>
              <a:t>」</a:t>
            </a:r>
            <a:r>
              <a:rPr lang="en-US" altLang="ja-JP" sz="1600" dirty="0">
                <a:latin typeface="+mn-ea"/>
                <a:cs typeface="Arial" panose="020B0604020202020204" pitchFamily="34" charset="0"/>
              </a:rPr>
              <a:t>13</a:t>
            </a:r>
            <a:r>
              <a:rPr lang="ja-JP" altLang="en-US" sz="1600" dirty="0">
                <a:latin typeface="+mn-ea"/>
                <a:cs typeface="Arial" panose="020B0604020202020204" pitchFamily="34" charset="0"/>
              </a:rPr>
              <a:t>箇所）</a:t>
            </a:r>
            <a:endParaRPr lang="en-US" altLang="ja-JP" sz="1600" dirty="0">
              <a:latin typeface="+mn-ea"/>
            </a:endParaRPr>
          </a:p>
        </p:txBody>
      </p:sp>
      <p:sp>
        <p:nvSpPr>
          <p:cNvPr id="163" name="テキスト ボックス 162">
            <a:extLst>
              <a:ext uri="{FF2B5EF4-FFF2-40B4-BE49-F238E27FC236}">
                <a16:creationId xmlns:a16="http://schemas.microsoft.com/office/drawing/2014/main" id="{BB197BAD-B601-46A2-A29B-946CCAF63DF5}"/>
              </a:ext>
            </a:extLst>
          </p:cNvPr>
          <p:cNvSpPr txBox="1"/>
          <p:nvPr/>
        </p:nvSpPr>
        <p:spPr>
          <a:xfrm>
            <a:off x="4662472" y="4010580"/>
            <a:ext cx="4460433" cy="846386"/>
          </a:xfrm>
          <a:prstGeom prst="rect">
            <a:avLst/>
          </a:prstGeom>
          <a:noFill/>
        </p:spPr>
        <p:txBody>
          <a:bodyPr wrap="square" rtlCol="0">
            <a:spAutoFit/>
          </a:bodyPr>
          <a:lstStyle/>
          <a:p>
            <a:pPr algn="l">
              <a:spcBef>
                <a:spcPts val="600"/>
              </a:spcBef>
            </a:pPr>
            <a:r>
              <a:rPr lang="ja-JP" altLang="en-US" sz="2400" u="sng" dirty="0">
                <a:latin typeface="+mn-ea"/>
              </a:rPr>
              <a:t>③高架化対象駅</a:t>
            </a:r>
            <a:r>
              <a:rPr kumimoji="1" lang="ja-JP" altLang="en-US" sz="2400" dirty="0">
                <a:latin typeface="+mn-ea"/>
              </a:rPr>
              <a:t>　</a:t>
            </a:r>
            <a:endParaRPr kumimoji="1" lang="en-US" altLang="ja-JP" sz="2400" dirty="0">
              <a:latin typeface="+mn-ea"/>
            </a:endParaRPr>
          </a:p>
          <a:p>
            <a:pPr algn="l">
              <a:spcBef>
                <a:spcPts val="600"/>
              </a:spcBef>
            </a:pPr>
            <a:r>
              <a:rPr lang="ja-JP" altLang="en-US" sz="2000" dirty="0">
                <a:latin typeface="+mn-ea"/>
              </a:rPr>
              <a:t>　香里園駅、光善寺駅、枚方公園駅</a:t>
            </a:r>
            <a:endParaRPr kumimoji="1" lang="ja-JP" altLang="en-US" sz="2000" dirty="0">
              <a:latin typeface="+mn-ea"/>
            </a:endParaRPr>
          </a:p>
        </p:txBody>
      </p:sp>
      <p:sp>
        <p:nvSpPr>
          <p:cNvPr id="164" name="テキスト ボックス 163">
            <a:extLst>
              <a:ext uri="{FF2B5EF4-FFF2-40B4-BE49-F238E27FC236}">
                <a16:creationId xmlns:a16="http://schemas.microsoft.com/office/drawing/2014/main" id="{247E4EB1-50BC-4DBE-B347-E87DBEC4EB7D}"/>
              </a:ext>
            </a:extLst>
          </p:cNvPr>
          <p:cNvSpPr txBox="1"/>
          <p:nvPr/>
        </p:nvSpPr>
        <p:spPr>
          <a:xfrm>
            <a:off x="66275" y="6260779"/>
            <a:ext cx="4600575" cy="338554"/>
          </a:xfrm>
          <a:prstGeom prst="rect">
            <a:avLst/>
          </a:prstGeom>
          <a:noFill/>
        </p:spPr>
        <p:txBody>
          <a:bodyPr wrap="square" rIns="0" rtlCol="0">
            <a:spAutoFit/>
          </a:bodyPr>
          <a:lstStyle/>
          <a:p>
            <a:pPr algn="r">
              <a:spcBef>
                <a:spcPts val="600"/>
              </a:spcBef>
            </a:pPr>
            <a:r>
              <a:rPr lang="en-US" altLang="ja-JP" sz="1600" dirty="0">
                <a:latin typeface="+mn-ea"/>
              </a:rPr>
              <a:t>※</a:t>
            </a:r>
            <a:r>
              <a:rPr lang="ja-JP" altLang="en-US" sz="1600" dirty="0">
                <a:latin typeface="+mn-ea"/>
              </a:rPr>
              <a:t>ピーク時間の遮断時間が</a:t>
            </a:r>
            <a:r>
              <a:rPr lang="en-US" altLang="ja-JP" sz="1600" dirty="0">
                <a:latin typeface="+mn-ea"/>
              </a:rPr>
              <a:t>40</a:t>
            </a:r>
            <a:r>
              <a:rPr lang="ja-JP" altLang="en-US" sz="1600" dirty="0">
                <a:latin typeface="+mn-ea"/>
              </a:rPr>
              <a:t>分／時以上の踏切</a:t>
            </a:r>
            <a:endParaRPr lang="en-US" altLang="ja-JP" sz="1600" dirty="0">
              <a:latin typeface="+mn-ea"/>
            </a:endParaRPr>
          </a:p>
        </p:txBody>
      </p:sp>
      <p:sp>
        <p:nvSpPr>
          <p:cNvPr id="16" name="テキスト ボックス 15">
            <a:extLst>
              <a:ext uri="{FF2B5EF4-FFF2-40B4-BE49-F238E27FC236}">
                <a16:creationId xmlns:a16="http://schemas.microsoft.com/office/drawing/2014/main" id="{BB197BAD-B601-46A2-A29B-946CCAF63DF5}"/>
              </a:ext>
            </a:extLst>
          </p:cNvPr>
          <p:cNvSpPr txBox="1"/>
          <p:nvPr/>
        </p:nvSpPr>
        <p:spPr>
          <a:xfrm>
            <a:off x="4662471" y="5344821"/>
            <a:ext cx="4460433" cy="846386"/>
          </a:xfrm>
          <a:prstGeom prst="rect">
            <a:avLst/>
          </a:prstGeom>
          <a:noFill/>
        </p:spPr>
        <p:txBody>
          <a:bodyPr wrap="square" rtlCol="0">
            <a:spAutoFit/>
          </a:bodyPr>
          <a:lstStyle/>
          <a:p>
            <a:pPr algn="l">
              <a:spcBef>
                <a:spcPts val="600"/>
              </a:spcBef>
            </a:pPr>
            <a:r>
              <a:rPr lang="ja-JP" altLang="en-US" sz="2400" u="sng" dirty="0" smtClean="0">
                <a:latin typeface="+mn-ea"/>
              </a:rPr>
              <a:t>④工事方式</a:t>
            </a:r>
            <a:r>
              <a:rPr kumimoji="1" lang="ja-JP" altLang="en-US" sz="2400" dirty="0">
                <a:latin typeface="+mn-ea"/>
              </a:rPr>
              <a:t>　</a:t>
            </a:r>
            <a:endParaRPr kumimoji="1" lang="en-US" altLang="ja-JP" sz="2400" dirty="0">
              <a:latin typeface="+mn-ea"/>
            </a:endParaRPr>
          </a:p>
          <a:p>
            <a:pPr algn="l">
              <a:spcBef>
                <a:spcPts val="600"/>
              </a:spcBef>
            </a:pPr>
            <a:r>
              <a:rPr lang="ja-JP" altLang="en-US" sz="2000" dirty="0">
                <a:latin typeface="+mn-ea"/>
              </a:rPr>
              <a:t>　</a:t>
            </a:r>
            <a:r>
              <a:rPr lang="ja-JP" altLang="en-US" sz="2000" dirty="0" smtClean="0">
                <a:latin typeface="+mn-ea"/>
              </a:rPr>
              <a:t>仮線方式、別線方式</a:t>
            </a:r>
            <a:endParaRPr lang="en-US" altLang="ja-JP" sz="2000" dirty="0" smtClean="0">
              <a:latin typeface="+mn-ea"/>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a:t>
            </a:fld>
            <a:endParaRPr kumimoji="1" lang="ja-JP" altLang="en-US"/>
          </a:p>
        </p:txBody>
      </p:sp>
      <p:sp>
        <p:nvSpPr>
          <p:cNvPr id="17" name="Rectangle 2"/>
          <p:cNvSpPr txBox="1">
            <a:spLocks noChangeArrowheads="1"/>
          </p:cNvSpPr>
          <p:nvPr/>
        </p:nvSpPr>
        <p:spPr bwMode="auto">
          <a:xfrm>
            <a:off x="-21764" y="-12636"/>
            <a:ext cx="9165764" cy="562074"/>
          </a:xfrm>
          <a:prstGeom prst="rect">
            <a:avLst/>
          </a:prstGeom>
          <a:gradFill rotWithShape="1">
            <a:gsLst>
              <a:gs pos="1000">
                <a:schemeClr val="accent6">
                  <a:lumMod val="60000"/>
                  <a:lumOff val="40000"/>
                </a:schemeClr>
              </a:gs>
              <a:gs pos="50000">
                <a:schemeClr val="bg1"/>
              </a:gs>
              <a:gs pos="100000">
                <a:schemeClr val="accent6">
                  <a:lumMod val="60000"/>
                  <a:lumOff val="40000"/>
                </a:schemeClr>
              </a:gs>
            </a:gsLst>
            <a:lin ang="5400000" scaled="1"/>
          </a:gradFill>
          <a:ln>
            <a:noFill/>
          </a:ln>
          <a:effectLst/>
        </p:spPr>
        <p:txBody>
          <a:bodyPr wrap="none" lIns="91435" tIns="45717" rIns="91435" bIns="45717" anchor="ctr">
            <a:normAutofit/>
          </a:bodyPr>
          <a:lstStyle>
            <a:defPPr>
              <a:defRPr lang="ja-JP"/>
            </a:defPPr>
            <a:lvl1pPr algn="ctr" defTabSz="914400" rtl="0" eaLnBrk="1" fontAlgn="base" latinLnBrk="0" hangingPunct="1">
              <a:spcBef>
                <a:spcPct val="0"/>
              </a:spcBef>
              <a:spcAft>
                <a:spcPct val="0"/>
              </a:spcAft>
              <a:buNone/>
              <a:defRPr kumimoji="1" sz="44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a:defRPr/>
            </a:pPr>
            <a:r>
              <a:rPr lang="ja-JP" altLang="en-US" sz="28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１．事業概要</a:t>
            </a:r>
            <a:endPar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42096877"/>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11"/>
          <p:cNvSpPr>
            <a:spLocks noGrp="1"/>
          </p:cNvSpPr>
          <p:nvPr>
            <p:ph type="sldNum" sz="quarter" idx="12"/>
          </p:nvPr>
        </p:nvSpPr>
        <p:spPr/>
        <p:txBody>
          <a:bodyPr/>
          <a:lstStyle/>
          <a:p>
            <a:fld id="{D2D8002D-B5B0-4BAC-B1F6-782DDCCE6D9C}" type="slidenum">
              <a:rPr kumimoji="1" lang="ja-JP" altLang="en-US" smtClean="0"/>
              <a:t>4</a:t>
            </a:fld>
            <a:endParaRPr kumimoji="1" lang="ja-JP" altLang="en-US" dirty="0"/>
          </a:p>
        </p:txBody>
      </p:sp>
      <p:pic>
        <p:nvPicPr>
          <p:cNvPr id="2" name="図 1"/>
          <p:cNvPicPr>
            <a:picLocks noChangeAspect="1"/>
          </p:cNvPicPr>
          <p:nvPr/>
        </p:nvPicPr>
        <p:blipFill rotWithShape="1">
          <a:blip r:embed="rId3"/>
          <a:srcRect l="12448" t="38098" r="32168" b="25606"/>
          <a:stretch/>
        </p:blipFill>
        <p:spPr>
          <a:xfrm>
            <a:off x="242923" y="2257000"/>
            <a:ext cx="3963307" cy="1460311"/>
          </a:xfrm>
          <a:prstGeom prst="rect">
            <a:avLst/>
          </a:prstGeom>
        </p:spPr>
      </p:pic>
      <p:pic>
        <p:nvPicPr>
          <p:cNvPr id="3" name="図 2"/>
          <p:cNvPicPr>
            <a:picLocks noChangeAspect="1"/>
          </p:cNvPicPr>
          <p:nvPr/>
        </p:nvPicPr>
        <p:blipFill rotWithShape="1">
          <a:blip r:embed="rId4"/>
          <a:srcRect l="13979" t="18445" r="30806" b="18517"/>
          <a:stretch/>
        </p:blipFill>
        <p:spPr>
          <a:xfrm>
            <a:off x="229280" y="4276871"/>
            <a:ext cx="3963307" cy="2543942"/>
          </a:xfrm>
          <a:prstGeom prst="rect">
            <a:avLst/>
          </a:prstGeom>
        </p:spPr>
      </p:pic>
      <p:pic>
        <p:nvPicPr>
          <p:cNvPr id="5" name="図 4"/>
          <p:cNvPicPr>
            <a:picLocks noChangeAspect="1"/>
          </p:cNvPicPr>
          <p:nvPr/>
        </p:nvPicPr>
        <p:blipFill rotWithShape="1">
          <a:blip r:embed="rId5"/>
          <a:srcRect l="22728" t="37825" r="16224" b="16162"/>
          <a:stretch/>
        </p:blipFill>
        <p:spPr>
          <a:xfrm>
            <a:off x="4705743" y="1956750"/>
            <a:ext cx="4170781" cy="1767387"/>
          </a:xfrm>
          <a:prstGeom prst="rect">
            <a:avLst/>
          </a:prstGeom>
        </p:spPr>
      </p:pic>
      <p:pic>
        <p:nvPicPr>
          <p:cNvPr id="6" name="図 5"/>
          <p:cNvPicPr>
            <a:picLocks noChangeAspect="1"/>
          </p:cNvPicPr>
          <p:nvPr/>
        </p:nvPicPr>
        <p:blipFill rotWithShape="1">
          <a:blip r:embed="rId6"/>
          <a:srcRect l="22728" t="21501" r="16330" b="16651"/>
          <a:stretch/>
        </p:blipFill>
        <p:spPr>
          <a:xfrm>
            <a:off x="4650330" y="4377864"/>
            <a:ext cx="4281609" cy="2442949"/>
          </a:xfrm>
          <a:prstGeom prst="rect">
            <a:avLst/>
          </a:prstGeom>
        </p:spPr>
      </p:pic>
      <p:sp>
        <p:nvSpPr>
          <p:cNvPr id="7" name="正方形/長方形 6"/>
          <p:cNvSpPr/>
          <p:nvPr/>
        </p:nvSpPr>
        <p:spPr>
          <a:xfrm>
            <a:off x="4705743" y="1956750"/>
            <a:ext cx="657827" cy="614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650331" y="4377864"/>
            <a:ext cx="590410" cy="786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29279" y="4377864"/>
            <a:ext cx="590410" cy="786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85723" y="1075969"/>
            <a:ext cx="4501961" cy="707886"/>
          </a:xfrm>
          <a:prstGeom prst="rect">
            <a:avLst/>
          </a:prstGeom>
          <a:noFill/>
        </p:spPr>
        <p:txBody>
          <a:bodyPr wrap="square" rtlCol="0">
            <a:spAutoFit/>
          </a:bodyPr>
          <a:lstStyle/>
          <a:p>
            <a:pPr algn="ctr"/>
            <a:r>
              <a:rPr kumimoji="1" lang="ja-JP" altLang="en-US" sz="2400" b="1" dirty="0">
                <a:solidFill>
                  <a:srgbClr val="00B050"/>
                </a:solidFill>
              </a:rPr>
              <a:t>仮線方式</a:t>
            </a:r>
            <a:endParaRPr kumimoji="1" lang="en-US" altLang="ja-JP" sz="2400" b="1" dirty="0">
              <a:solidFill>
                <a:srgbClr val="00B050"/>
              </a:solidFill>
            </a:endParaRPr>
          </a:p>
          <a:p>
            <a:pPr algn="ctr"/>
            <a:r>
              <a:rPr lang="ja-JP" altLang="en-US" sz="1600" b="1" dirty="0">
                <a:solidFill>
                  <a:srgbClr val="00B050"/>
                </a:solidFill>
              </a:rPr>
              <a:t>（一旦線路を移設した後、現在線付近に建設）</a:t>
            </a:r>
            <a:endParaRPr kumimoji="1" lang="ja-JP" altLang="en-US" sz="1600" b="1" dirty="0">
              <a:solidFill>
                <a:srgbClr val="00B050"/>
              </a:solidFill>
            </a:endParaRPr>
          </a:p>
        </p:txBody>
      </p:sp>
      <p:sp>
        <p:nvSpPr>
          <p:cNvPr id="11" name="テキスト ボックス 10"/>
          <p:cNvSpPr txBox="1"/>
          <p:nvPr/>
        </p:nvSpPr>
        <p:spPr>
          <a:xfrm>
            <a:off x="4661134" y="1075969"/>
            <a:ext cx="4573520" cy="707886"/>
          </a:xfrm>
          <a:prstGeom prst="rect">
            <a:avLst/>
          </a:prstGeom>
          <a:noFill/>
        </p:spPr>
        <p:txBody>
          <a:bodyPr wrap="square" rtlCol="0">
            <a:spAutoFit/>
          </a:bodyPr>
          <a:lstStyle/>
          <a:p>
            <a:pPr algn="ctr"/>
            <a:r>
              <a:rPr lang="ja-JP" altLang="en-US" sz="2400" b="1" dirty="0">
                <a:solidFill>
                  <a:srgbClr val="FF0000"/>
                </a:solidFill>
              </a:rPr>
              <a:t>別線</a:t>
            </a:r>
            <a:r>
              <a:rPr kumimoji="1" lang="ja-JP" altLang="en-US" sz="2400" b="1" dirty="0">
                <a:solidFill>
                  <a:srgbClr val="FF0000"/>
                </a:solidFill>
              </a:rPr>
              <a:t>方式</a:t>
            </a:r>
            <a:endParaRPr kumimoji="1" lang="en-US" altLang="ja-JP" sz="2400" b="1" dirty="0">
              <a:solidFill>
                <a:srgbClr val="FF0000"/>
              </a:solidFill>
            </a:endParaRPr>
          </a:p>
          <a:p>
            <a:pPr algn="ctr"/>
            <a:r>
              <a:rPr lang="ja-JP" altLang="en-US" sz="1600" b="1" dirty="0">
                <a:solidFill>
                  <a:srgbClr val="FF0000"/>
                </a:solidFill>
              </a:rPr>
              <a:t>（新たに用地を確保した箇所に建設）</a:t>
            </a:r>
            <a:endParaRPr kumimoji="1" lang="ja-JP" altLang="en-US" sz="1600" b="1" dirty="0">
              <a:solidFill>
                <a:srgbClr val="FF0000"/>
              </a:solidFill>
            </a:endParaRPr>
          </a:p>
        </p:txBody>
      </p:sp>
      <p:cxnSp>
        <p:nvCxnSpPr>
          <p:cNvPr id="13" name="直線コネクタ 12"/>
          <p:cNvCxnSpPr/>
          <p:nvPr/>
        </p:nvCxnSpPr>
        <p:spPr>
          <a:xfrm flipH="1">
            <a:off x="4435522" y="1233420"/>
            <a:ext cx="13648" cy="5738884"/>
          </a:xfrm>
          <a:prstGeom prst="line">
            <a:avLst/>
          </a:prstGeom>
          <a:ln w="28575">
            <a:solidFill>
              <a:schemeClr val="accent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右矢印 14"/>
          <p:cNvSpPr/>
          <p:nvPr/>
        </p:nvSpPr>
        <p:spPr>
          <a:xfrm rot="5400000">
            <a:off x="6651911" y="3786114"/>
            <a:ext cx="278443" cy="518798"/>
          </a:xfrm>
          <a:prstGeom prst="rightArrow">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右矢印 15"/>
          <p:cNvSpPr/>
          <p:nvPr/>
        </p:nvSpPr>
        <p:spPr>
          <a:xfrm rot="5400000">
            <a:off x="2071711" y="3786114"/>
            <a:ext cx="278443" cy="518798"/>
          </a:xfrm>
          <a:prstGeom prst="rightArrow">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テキスト ボックス 17"/>
          <p:cNvSpPr txBox="1"/>
          <p:nvPr/>
        </p:nvSpPr>
        <p:spPr>
          <a:xfrm>
            <a:off x="41762" y="2051205"/>
            <a:ext cx="461665" cy="900246"/>
          </a:xfrm>
          <a:prstGeom prst="rect">
            <a:avLst/>
          </a:prstGeom>
          <a:noFill/>
        </p:spPr>
        <p:txBody>
          <a:bodyPr vert="eaVert" wrap="none" rtlCol="0">
            <a:spAutoFit/>
          </a:bodyPr>
          <a:lstStyle/>
          <a:p>
            <a:pPr fontAlgn="base">
              <a:spcBef>
                <a:spcPct val="0"/>
              </a:spcBef>
              <a:spcAft>
                <a:spcPct val="0"/>
              </a:spcAft>
            </a:pPr>
            <a:r>
              <a:rPr lang="en-US" altLang="ja-JP" dirty="0">
                <a:solidFill>
                  <a:srgbClr val="000000"/>
                </a:solidFill>
                <a:latin typeface="+mn-ea"/>
              </a:rPr>
              <a:t>(</a:t>
            </a:r>
            <a:r>
              <a:rPr lang="ja-JP" altLang="en-US" dirty="0">
                <a:solidFill>
                  <a:srgbClr val="000000"/>
                </a:solidFill>
                <a:latin typeface="+mn-ea"/>
              </a:rPr>
              <a:t>西側）</a:t>
            </a:r>
            <a:endParaRPr lang="en-US" altLang="ja-JP" dirty="0">
              <a:solidFill>
                <a:srgbClr val="000000"/>
              </a:solidFill>
              <a:latin typeface="+mn-ea"/>
            </a:endParaRPr>
          </a:p>
        </p:txBody>
      </p:sp>
      <p:sp>
        <p:nvSpPr>
          <p:cNvPr id="19" name="テキスト ボックス 18"/>
          <p:cNvSpPr txBox="1"/>
          <p:nvPr/>
        </p:nvSpPr>
        <p:spPr>
          <a:xfrm>
            <a:off x="4578447" y="5077181"/>
            <a:ext cx="461665" cy="900246"/>
          </a:xfrm>
          <a:prstGeom prst="rect">
            <a:avLst/>
          </a:prstGeom>
          <a:noFill/>
        </p:spPr>
        <p:txBody>
          <a:bodyPr vert="eaVert" wrap="none" rtlCol="0">
            <a:spAutoFit/>
          </a:bodyPr>
          <a:lstStyle/>
          <a:p>
            <a:pPr fontAlgn="base">
              <a:spcBef>
                <a:spcPct val="0"/>
              </a:spcBef>
              <a:spcAft>
                <a:spcPct val="0"/>
              </a:spcAft>
            </a:pPr>
            <a:r>
              <a:rPr lang="en-US" altLang="ja-JP" dirty="0">
                <a:solidFill>
                  <a:srgbClr val="000000"/>
                </a:solidFill>
                <a:latin typeface="+mn-ea"/>
              </a:rPr>
              <a:t>(</a:t>
            </a:r>
            <a:r>
              <a:rPr lang="ja-JP" altLang="en-US" dirty="0">
                <a:solidFill>
                  <a:srgbClr val="000000"/>
                </a:solidFill>
                <a:latin typeface="+mn-ea"/>
              </a:rPr>
              <a:t>西側）</a:t>
            </a:r>
            <a:endParaRPr lang="en-US" altLang="ja-JP" dirty="0">
              <a:solidFill>
                <a:srgbClr val="000000"/>
              </a:solidFill>
              <a:latin typeface="+mn-ea"/>
            </a:endParaRPr>
          </a:p>
        </p:txBody>
      </p:sp>
      <p:sp>
        <p:nvSpPr>
          <p:cNvPr id="20" name="テキスト ボックス 19"/>
          <p:cNvSpPr txBox="1"/>
          <p:nvPr/>
        </p:nvSpPr>
        <p:spPr>
          <a:xfrm>
            <a:off x="16098" y="5077181"/>
            <a:ext cx="461665" cy="900246"/>
          </a:xfrm>
          <a:prstGeom prst="rect">
            <a:avLst/>
          </a:prstGeom>
          <a:noFill/>
        </p:spPr>
        <p:txBody>
          <a:bodyPr vert="eaVert" wrap="none" rtlCol="0">
            <a:spAutoFit/>
          </a:bodyPr>
          <a:lstStyle/>
          <a:p>
            <a:pPr fontAlgn="base">
              <a:spcBef>
                <a:spcPct val="0"/>
              </a:spcBef>
              <a:spcAft>
                <a:spcPct val="0"/>
              </a:spcAft>
            </a:pPr>
            <a:r>
              <a:rPr lang="en-US" altLang="ja-JP" dirty="0">
                <a:solidFill>
                  <a:srgbClr val="000000"/>
                </a:solidFill>
                <a:latin typeface="+mn-ea"/>
              </a:rPr>
              <a:t>(</a:t>
            </a:r>
            <a:r>
              <a:rPr lang="ja-JP" altLang="en-US" dirty="0">
                <a:solidFill>
                  <a:srgbClr val="000000"/>
                </a:solidFill>
                <a:latin typeface="+mn-ea"/>
              </a:rPr>
              <a:t>西側）</a:t>
            </a:r>
            <a:endParaRPr lang="en-US" altLang="ja-JP" dirty="0">
              <a:solidFill>
                <a:srgbClr val="000000"/>
              </a:solidFill>
              <a:latin typeface="+mn-ea"/>
            </a:endParaRPr>
          </a:p>
        </p:txBody>
      </p:sp>
      <p:sp>
        <p:nvSpPr>
          <p:cNvPr id="21" name="テキスト ボックス 20"/>
          <p:cNvSpPr txBox="1"/>
          <p:nvPr/>
        </p:nvSpPr>
        <p:spPr>
          <a:xfrm>
            <a:off x="4556413" y="2056279"/>
            <a:ext cx="461665" cy="900246"/>
          </a:xfrm>
          <a:prstGeom prst="rect">
            <a:avLst/>
          </a:prstGeom>
          <a:noFill/>
        </p:spPr>
        <p:txBody>
          <a:bodyPr vert="eaVert" wrap="none" rtlCol="0">
            <a:spAutoFit/>
          </a:bodyPr>
          <a:lstStyle/>
          <a:p>
            <a:pPr fontAlgn="base">
              <a:spcBef>
                <a:spcPct val="0"/>
              </a:spcBef>
              <a:spcAft>
                <a:spcPct val="0"/>
              </a:spcAft>
            </a:pPr>
            <a:r>
              <a:rPr lang="en-US" altLang="ja-JP" dirty="0">
                <a:solidFill>
                  <a:srgbClr val="000000"/>
                </a:solidFill>
                <a:latin typeface="+mn-ea"/>
              </a:rPr>
              <a:t>(</a:t>
            </a:r>
            <a:r>
              <a:rPr lang="ja-JP" altLang="en-US" dirty="0">
                <a:solidFill>
                  <a:srgbClr val="000000"/>
                </a:solidFill>
                <a:latin typeface="+mn-ea"/>
              </a:rPr>
              <a:t>西側）</a:t>
            </a:r>
            <a:endParaRPr lang="en-US" altLang="ja-JP" dirty="0">
              <a:solidFill>
                <a:srgbClr val="000000"/>
              </a:solidFill>
              <a:latin typeface="+mn-ea"/>
            </a:endParaRPr>
          </a:p>
        </p:txBody>
      </p:sp>
      <p:sp>
        <p:nvSpPr>
          <p:cNvPr id="22" name="テキスト ボックス 21"/>
          <p:cNvSpPr txBox="1"/>
          <p:nvPr/>
        </p:nvSpPr>
        <p:spPr>
          <a:xfrm>
            <a:off x="3956534" y="2051205"/>
            <a:ext cx="461665" cy="900246"/>
          </a:xfrm>
          <a:prstGeom prst="rect">
            <a:avLst/>
          </a:prstGeom>
          <a:noFill/>
        </p:spPr>
        <p:txBody>
          <a:bodyPr vert="eaVert" wrap="none" rtlCol="0">
            <a:spAutoFit/>
          </a:bodyPr>
          <a:lstStyle/>
          <a:p>
            <a:pPr fontAlgn="base">
              <a:spcBef>
                <a:spcPct val="0"/>
              </a:spcBef>
              <a:spcAft>
                <a:spcPct val="0"/>
              </a:spcAft>
            </a:pPr>
            <a:r>
              <a:rPr lang="en-US" altLang="ja-JP" dirty="0">
                <a:solidFill>
                  <a:srgbClr val="000000"/>
                </a:solidFill>
                <a:latin typeface="+mn-ea"/>
              </a:rPr>
              <a:t>(</a:t>
            </a:r>
            <a:r>
              <a:rPr lang="ja-JP" altLang="en-US" dirty="0">
                <a:solidFill>
                  <a:srgbClr val="000000"/>
                </a:solidFill>
                <a:latin typeface="+mn-ea"/>
              </a:rPr>
              <a:t>東側）</a:t>
            </a:r>
            <a:endParaRPr lang="en-US" altLang="ja-JP" dirty="0">
              <a:solidFill>
                <a:srgbClr val="000000"/>
              </a:solidFill>
              <a:latin typeface="+mn-ea"/>
            </a:endParaRPr>
          </a:p>
        </p:txBody>
      </p:sp>
      <p:sp>
        <p:nvSpPr>
          <p:cNvPr id="23" name="テキスト ボックス 22"/>
          <p:cNvSpPr txBox="1"/>
          <p:nvPr/>
        </p:nvSpPr>
        <p:spPr>
          <a:xfrm>
            <a:off x="4001132" y="5098719"/>
            <a:ext cx="461665" cy="900246"/>
          </a:xfrm>
          <a:prstGeom prst="rect">
            <a:avLst/>
          </a:prstGeom>
          <a:noFill/>
        </p:spPr>
        <p:txBody>
          <a:bodyPr vert="eaVert" wrap="none" rtlCol="0">
            <a:spAutoFit/>
          </a:bodyPr>
          <a:lstStyle/>
          <a:p>
            <a:pPr fontAlgn="base">
              <a:spcBef>
                <a:spcPct val="0"/>
              </a:spcBef>
              <a:spcAft>
                <a:spcPct val="0"/>
              </a:spcAft>
            </a:pPr>
            <a:r>
              <a:rPr lang="en-US" altLang="ja-JP" dirty="0">
                <a:solidFill>
                  <a:srgbClr val="000000"/>
                </a:solidFill>
                <a:latin typeface="+mn-ea"/>
              </a:rPr>
              <a:t>(</a:t>
            </a:r>
            <a:r>
              <a:rPr lang="ja-JP" altLang="en-US" dirty="0">
                <a:solidFill>
                  <a:srgbClr val="000000"/>
                </a:solidFill>
                <a:latin typeface="+mn-ea"/>
              </a:rPr>
              <a:t>東側）</a:t>
            </a:r>
            <a:endParaRPr lang="en-US" altLang="ja-JP" dirty="0">
              <a:solidFill>
                <a:srgbClr val="000000"/>
              </a:solidFill>
              <a:latin typeface="+mn-ea"/>
            </a:endParaRPr>
          </a:p>
        </p:txBody>
      </p:sp>
      <p:sp>
        <p:nvSpPr>
          <p:cNvPr id="24" name="テキスト ボックス 23"/>
          <p:cNvSpPr txBox="1"/>
          <p:nvPr/>
        </p:nvSpPr>
        <p:spPr>
          <a:xfrm>
            <a:off x="8772989" y="5025915"/>
            <a:ext cx="461665" cy="900246"/>
          </a:xfrm>
          <a:prstGeom prst="rect">
            <a:avLst/>
          </a:prstGeom>
          <a:noFill/>
        </p:spPr>
        <p:txBody>
          <a:bodyPr vert="eaVert" wrap="none" rtlCol="0">
            <a:spAutoFit/>
          </a:bodyPr>
          <a:lstStyle/>
          <a:p>
            <a:pPr fontAlgn="base">
              <a:spcBef>
                <a:spcPct val="0"/>
              </a:spcBef>
              <a:spcAft>
                <a:spcPct val="0"/>
              </a:spcAft>
            </a:pPr>
            <a:r>
              <a:rPr lang="en-US" altLang="ja-JP" dirty="0">
                <a:solidFill>
                  <a:srgbClr val="000000"/>
                </a:solidFill>
                <a:latin typeface="+mn-ea"/>
              </a:rPr>
              <a:t>(</a:t>
            </a:r>
            <a:r>
              <a:rPr lang="ja-JP" altLang="en-US" dirty="0">
                <a:solidFill>
                  <a:srgbClr val="000000"/>
                </a:solidFill>
                <a:latin typeface="+mn-ea"/>
              </a:rPr>
              <a:t>東側）</a:t>
            </a:r>
            <a:endParaRPr lang="en-US" altLang="ja-JP" dirty="0">
              <a:solidFill>
                <a:srgbClr val="000000"/>
              </a:solidFill>
              <a:latin typeface="+mn-ea"/>
            </a:endParaRPr>
          </a:p>
        </p:txBody>
      </p:sp>
      <p:sp>
        <p:nvSpPr>
          <p:cNvPr id="25" name="テキスト ボックス 24"/>
          <p:cNvSpPr txBox="1"/>
          <p:nvPr/>
        </p:nvSpPr>
        <p:spPr>
          <a:xfrm>
            <a:off x="8780835" y="2051205"/>
            <a:ext cx="461665" cy="900246"/>
          </a:xfrm>
          <a:prstGeom prst="rect">
            <a:avLst/>
          </a:prstGeom>
          <a:noFill/>
        </p:spPr>
        <p:txBody>
          <a:bodyPr vert="eaVert" wrap="none" rtlCol="0">
            <a:spAutoFit/>
          </a:bodyPr>
          <a:lstStyle/>
          <a:p>
            <a:pPr fontAlgn="base">
              <a:spcBef>
                <a:spcPct val="0"/>
              </a:spcBef>
              <a:spcAft>
                <a:spcPct val="0"/>
              </a:spcAft>
            </a:pPr>
            <a:r>
              <a:rPr lang="en-US" altLang="ja-JP" dirty="0">
                <a:solidFill>
                  <a:srgbClr val="000000"/>
                </a:solidFill>
                <a:latin typeface="+mn-ea"/>
              </a:rPr>
              <a:t>(</a:t>
            </a:r>
            <a:r>
              <a:rPr lang="ja-JP" altLang="en-US" dirty="0">
                <a:solidFill>
                  <a:srgbClr val="000000"/>
                </a:solidFill>
                <a:latin typeface="+mn-ea"/>
              </a:rPr>
              <a:t>東側）</a:t>
            </a:r>
            <a:endParaRPr lang="en-US" altLang="ja-JP" dirty="0">
              <a:solidFill>
                <a:srgbClr val="000000"/>
              </a:solidFill>
              <a:latin typeface="+mn-ea"/>
            </a:endParaRPr>
          </a:p>
        </p:txBody>
      </p:sp>
      <p:sp>
        <p:nvSpPr>
          <p:cNvPr id="28" name="Rectangle 2"/>
          <p:cNvSpPr txBox="1">
            <a:spLocks noChangeArrowheads="1"/>
          </p:cNvSpPr>
          <p:nvPr/>
        </p:nvSpPr>
        <p:spPr bwMode="auto">
          <a:xfrm>
            <a:off x="-21764" y="-12636"/>
            <a:ext cx="9165764" cy="562074"/>
          </a:xfrm>
          <a:prstGeom prst="rect">
            <a:avLst/>
          </a:prstGeom>
          <a:gradFill rotWithShape="1">
            <a:gsLst>
              <a:gs pos="1000">
                <a:schemeClr val="accent6">
                  <a:lumMod val="60000"/>
                  <a:lumOff val="40000"/>
                </a:schemeClr>
              </a:gs>
              <a:gs pos="50000">
                <a:schemeClr val="bg1"/>
              </a:gs>
              <a:gs pos="100000">
                <a:schemeClr val="accent6">
                  <a:lumMod val="60000"/>
                  <a:lumOff val="40000"/>
                </a:schemeClr>
              </a:gs>
            </a:gsLst>
            <a:lin ang="5400000" scaled="1"/>
          </a:gradFill>
          <a:ln>
            <a:noFill/>
          </a:ln>
          <a:effectLst/>
        </p:spPr>
        <p:txBody>
          <a:bodyPr wrap="none" lIns="91435" tIns="45717" rIns="91435" bIns="45717" anchor="ctr">
            <a:normAutofit/>
          </a:bodyPr>
          <a:lstStyle>
            <a:defPPr>
              <a:defRPr lang="ja-JP"/>
            </a:defPPr>
            <a:lvl1pPr algn="ctr" defTabSz="914400" rtl="0" eaLnBrk="1" fontAlgn="base" latinLnBrk="0" hangingPunct="1">
              <a:spcBef>
                <a:spcPct val="0"/>
              </a:spcBef>
              <a:spcAft>
                <a:spcPct val="0"/>
              </a:spcAft>
              <a:buNone/>
              <a:defRPr kumimoji="1" sz="44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a:defRPr/>
            </a:pPr>
            <a:r>
              <a:rPr lang="ja-JP" altLang="en-US" sz="28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１．事業概要</a:t>
            </a:r>
            <a:endPar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33786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4">
            <a:extLst>
              <a:ext uri="{FF2B5EF4-FFF2-40B4-BE49-F238E27FC236}">
                <a16:creationId xmlns:a16="http://schemas.microsoft.com/office/drawing/2014/main" id="{D8E534F9-8AF7-4823-A43F-EA9E06B9115E}"/>
              </a:ext>
            </a:extLst>
          </p:cNvPr>
          <p:cNvSpPr txBox="1">
            <a:spLocks noChangeArrowheads="1"/>
          </p:cNvSpPr>
          <p:nvPr/>
        </p:nvSpPr>
        <p:spPr bwMode="auto">
          <a:xfrm>
            <a:off x="16868" y="547733"/>
            <a:ext cx="912713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2"/>
                </a:solidFill>
                <a:latin typeface="Arial" pitchFamily="34" charset="0"/>
                <a:ea typeface="ＭＳ Ｐゴシック" pitchFamily="50" charset="-128"/>
              </a:defRPr>
            </a:lvl1pPr>
            <a:lvl2pPr marL="742950" indent="-285750" eaLnBrk="0" hangingPunct="0">
              <a:defRPr kumimoji="1">
                <a:solidFill>
                  <a:schemeClr val="tx2"/>
                </a:solidFill>
                <a:latin typeface="Arial" pitchFamily="34" charset="0"/>
                <a:ea typeface="ＭＳ Ｐゴシック" pitchFamily="50" charset="-128"/>
              </a:defRPr>
            </a:lvl2pPr>
            <a:lvl3pPr marL="1143000" indent="-228600" eaLnBrk="0" hangingPunct="0">
              <a:defRPr kumimoji="1">
                <a:solidFill>
                  <a:schemeClr val="tx2"/>
                </a:solidFill>
                <a:latin typeface="Arial" pitchFamily="34" charset="0"/>
                <a:ea typeface="ＭＳ Ｐゴシック" pitchFamily="50" charset="-128"/>
              </a:defRPr>
            </a:lvl3pPr>
            <a:lvl4pPr marL="1600200" indent="-228600" eaLnBrk="0" hangingPunct="0">
              <a:defRPr kumimoji="1">
                <a:solidFill>
                  <a:schemeClr val="tx2"/>
                </a:solidFill>
                <a:latin typeface="Arial" pitchFamily="34" charset="0"/>
                <a:ea typeface="ＭＳ Ｐゴシック" pitchFamily="50" charset="-128"/>
              </a:defRPr>
            </a:lvl4pPr>
            <a:lvl5pPr marL="2057400" indent="-228600" eaLnBrk="0" hangingPunct="0">
              <a:defRPr kumimoji="1">
                <a:solidFill>
                  <a:schemeClr val="tx2"/>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9pPr>
          </a:lstStyle>
          <a:p>
            <a:pPr algn="l" eaLnBrk="1" hangingPunct="1"/>
            <a:r>
              <a:rPr lang="ja-JP" altLang="en-US" b="1" dirty="0">
                <a:solidFill>
                  <a:srgbClr val="000000"/>
                </a:solidFill>
                <a:latin typeface="+mn-ea"/>
                <a:ea typeface="+mn-ea"/>
                <a:cs typeface="Meiryo UI" pitchFamily="50" charset="-128"/>
              </a:rPr>
              <a:t>■事業効果</a:t>
            </a:r>
            <a:endParaRPr lang="en-US" altLang="ja-JP" b="1" dirty="0">
              <a:solidFill>
                <a:srgbClr val="000000"/>
              </a:solidFill>
              <a:latin typeface="+mn-ea"/>
              <a:ea typeface="+mn-ea"/>
              <a:cs typeface="Meiryo UI" pitchFamily="50" charset="-128"/>
            </a:endParaRPr>
          </a:p>
          <a:p>
            <a:pPr algn="l" eaLnBrk="1" hangingPunct="1"/>
            <a:r>
              <a:rPr lang="ja-JP" altLang="en-US" b="1" dirty="0">
                <a:solidFill>
                  <a:srgbClr val="000000"/>
                </a:solidFill>
                <a:latin typeface="+mn-ea"/>
                <a:ea typeface="+mn-ea"/>
                <a:cs typeface="Meiryo UI" pitchFamily="50" charset="-128"/>
              </a:rPr>
              <a:t>　</a:t>
            </a:r>
            <a:r>
              <a:rPr lang="ja-JP" altLang="en-US" dirty="0">
                <a:solidFill>
                  <a:srgbClr val="000000"/>
                </a:solidFill>
                <a:latin typeface="+mn-ea"/>
                <a:ea typeface="+mn-ea"/>
                <a:cs typeface="Meiryo UI" pitchFamily="50" charset="-128"/>
              </a:rPr>
              <a:t>・踏切除却により交通渋滞と踏切事故が解消します。</a:t>
            </a:r>
            <a:endParaRPr lang="en-US" altLang="ja-JP" dirty="0">
              <a:solidFill>
                <a:srgbClr val="000000"/>
              </a:solidFill>
              <a:latin typeface="+mn-ea"/>
              <a:ea typeface="+mn-ea"/>
              <a:cs typeface="Meiryo UI" pitchFamily="50" charset="-128"/>
            </a:endParaRPr>
          </a:p>
          <a:p>
            <a:pPr algn="l" eaLnBrk="1" hangingPunct="1"/>
            <a:r>
              <a:rPr lang="ja-JP" altLang="en-US" dirty="0">
                <a:solidFill>
                  <a:srgbClr val="000000"/>
                </a:solidFill>
                <a:latin typeface="+mn-ea"/>
                <a:ea typeface="+mn-ea"/>
                <a:cs typeface="Meiryo UI" pitchFamily="50" charset="-128"/>
              </a:rPr>
              <a:t>　・鉄道により分断されていた街が一体化されます。</a:t>
            </a:r>
            <a:endParaRPr lang="en-US" altLang="ja-JP" dirty="0">
              <a:solidFill>
                <a:srgbClr val="000000"/>
              </a:solidFill>
              <a:latin typeface="+mn-ea"/>
              <a:ea typeface="+mn-ea"/>
              <a:cs typeface="Meiryo UI" pitchFamily="50" charset="-128"/>
            </a:endParaRPr>
          </a:p>
          <a:p>
            <a:pPr algn="l" eaLnBrk="1" hangingPunct="1"/>
            <a:r>
              <a:rPr lang="ja-JP" altLang="en-US" dirty="0">
                <a:solidFill>
                  <a:srgbClr val="000000"/>
                </a:solidFill>
                <a:latin typeface="+mn-ea"/>
                <a:ea typeface="+mn-ea"/>
                <a:cs typeface="Meiryo UI" pitchFamily="50" charset="-128"/>
              </a:rPr>
              <a:t>　・高架下空間に様々な施設が入り、地域の活性化に貢献します。</a:t>
            </a:r>
            <a:endParaRPr lang="en-US" altLang="ja-JP" dirty="0">
              <a:solidFill>
                <a:srgbClr val="000000"/>
              </a:solidFill>
              <a:latin typeface="+mn-ea"/>
              <a:ea typeface="+mn-ea"/>
              <a:cs typeface="Meiryo UI" pitchFamily="50" charset="-128"/>
            </a:endParaRPr>
          </a:p>
          <a:p>
            <a:pPr algn="l" eaLnBrk="1" hangingPunct="1"/>
            <a:r>
              <a:rPr lang="ja-JP" altLang="en-US" dirty="0">
                <a:solidFill>
                  <a:srgbClr val="000000"/>
                </a:solidFill>
                <a:latin typeface="+mn-ea"/>
                <a:ea typeface="+mn-ea"/>
                <a:cs typeface="Meiryo UI" pitchFamily="50" charset="-128"/>
              </a:rPr>
              <a:t>　・高架化された新しい駅舎ではエレベーター等のバリアフリー設備の整備を行い</a:t>
            </a:r>
            <a:r>
              <a:rPr lang="ja-JP" altLang="en-US" dirty="0" smtClean="0">
                <a:solidFill>
                  <a:srgbClr val="000000"/>
                </a:solidFill>
                <a:latin typeface="+mn-ea"/>
                <a:ea typeface="+mn-ea"/>
                <a:cs typeface="Meiryo UI" pitchFamily="50" charset="-128"/>
              </a:rPr>
              <a:t>、</a:t>
            </a:r>
            <a:endParaRPr lang="en-US" altLang="ja-JP" dirty="0" smtClean="0">
              <a:solidFill>
                <a:srgbClr val="000000"/>
              </a:solidFill>
              <a:latin typeface="+mn-ea"/>
              <a:ea typeface="+mn-ea"/>
              <a:cs typeface="Meiryo UI" pitchFamily="50" charset="-128"/>
            </a:endParaRPr>
          </a:p>
          <a:p>
            <a:pPr algn="l" eaLnBrk="1" hangingPunct="1"/>
            <a:r>
              <a:rPr lang="ja-JP" altLang="en-US" dirty="0">
                <a:solidFill>
                  <a:srgbClr val="000000"/>
                </a:solidFill>
                <a:latin typeface="+mn-ea"/>
                <a:ea typeface="+mn-ea"/>
                <a:cs typeface="Meiryo UI" pitchFamily="50" charset="-128"/>
              </a:rPr>
              <a:t>　</a:t>
            </a:r>
            <a:r>
              <a:rPr lang="ja-JP" altLang="en-US" dirty="0" smtClean="0">
                <a:solidFill>
                  <a:srgbClr val="000000"/>
                </a:solidFill>
                <a:latin typeface="+mn-ea"/>
                <a:ea typeface="+mn-ea"/>
                <a:cs typeface="Meiryo UI" pitchFamily="50" charset="-128"/>
              </a:rPr>
              <a:t>  安全</a:t>
            </a:r>
            <a:r>
              <a:rPr lang="ja-JP" altLang="en-US" dirty="0">
                <a:solidFill>
                  <a:srgbClr val="000000"/>
                </a:solidFill>
                <a:latin typeface="+mn-ea"/>
                <a:ea typeface="+mn-ea"/>
                <a:cs typeface="Meiryo UI" pitchFamily="50" charset="-128"/>
              </a:rPr>
              <a:t>で快適</a:t>
            </a:r>
            <a:r>
              <a:rPr lang="ja-JP" altLang="en-US" dirty="0" smtClean="0">
                <a:solidFill>
                  <a:srgbClr val="000000"/>
                </a:solidFill>
                <a:latin typeface="+mn-ea"/>
                <a:ea typeface="+mn-ea"/>
                <a:cs typeface="Meiryo UI" pitchFamily="50" charset="-128"/>
              </a:rPr>
              <a:t>に利用</a:t>
            </a:r>
            <a:r>
              <a:rPr lang="ja-JP" altLang="en-US" dirty="0">
                <a:solidFill>
                  <a:srgbClr val="000000"/>
                </a:solidFill>
                <a:latin typeface="+mn-ea"/>
                <a:ea typeface="+mn-ea"/>
                <a:cs typeface="Meiryo UI" pitchFamily="50" charset="-128"/>
              </a:rPr>
              <a:t>できる駅になります</a:t>
            </a:r>
            <a:r>
              <a:rPr lang="ja-JP" altLang="en-US" dirty="0" smtClean="0">
                <a:solidFill>
                  <a:srgbClr val="000000"/>
                </a:solidFill>
                <a:latin typeface="+mn-ea"/>
                <a:ea typeface="+mn-ea"/>
                <a:cs typeface="Meiryo UI" pitchFamily="50" charset="-128"/>
              </a:rPr>
              <a:t>。</a:t>
            </a:r>
            <a:r>
              <a:rPr lang="ja-JP" altLang="en-US" dirty="0">
                <a:solidFill>
                  <a:srgbClr val="000000"/>
                </a:solidFill>
                <a:latin typeface="+mn-ea"/>
                <a:ea typeface="+mn-ea"/>
                <a:cs typeface="Meiryo UI" pitchFamily="50" charset="-128"/>
              </a:rPr>
              <a:t>　</a:t>
            </a:r>
            <a:endParaRPr lang="ja-JP" altLang="en-US" dirty="0">
              <a:solidFill>
                <a:schemeClr val="tx1"/>
              </a:solidFill>
              <a:latin typeface="+mn-ea"/>
              <a:ea typeface="+mn-ea"/>
              <a:cs typeface="Meiryo UI" pitchFamily="50" charset="-128"/>
            </a:endParaRPr>
          </a:p>
        </p:txBody>
      </p:sp>
      <p:pic>
        <p:nvPicPr>
          <p:cNvPr id="4" name="図 3"/>
          <p:cNvPicPr>
            <a:picLocks noChangeAspect="1"/>
          </p:cNvPicPr>
          <p:nvPr/>
        </p:nvPicPr>
        <p:blipFill rotWithShape="1">
          <a:blip r:embed="rId2"/>
          <a:srcRect t="-1" b="58705"/>
          <a:stretch/>
        </p:blipFill>
        <p:spPr>
          <a:xfrm>
            <a:off x="467544" y="2366073"/>
            <a:ext cx="8424936" cy="1855015"/>
          </a:xfrm>
          <a:prstGeom prst="rect">
            <a:avLst/>
          </a:prstGeom>
        </p:spPr>
      </p:pic>
      <p:sp>
        <p:nvSpPr>
          <p:cNvPr id="6" name="右矢印 5"/>
          <p:cNvSpPr/>
          <p:nvPr/>
        </p:nvSpPr>
        <p:spPr>
          <a:xfrm rot="5400000">
            <a:off x="1593527" y="4237725"/>
            <a:ext cx="183780" cy="576064"/>
          </a:xfrm>
          <a:prstGeom prst="rightArrow">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テキスト ボックス 238"/>
          <p:cNvSpPr txBox="1">
            <a:spLocks/>
          </p:cNvSpPr>
          <p:nvPr/>
        </p:nvSpPr>
        <p:spPr>
          <a:xfrm>
            <a:off x="524868" y="2721620"/>
            <a:ext cx="798264" cy="234087"/>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18000" rIns="0" bIns="18000"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200" dirty="0" smtClean="0"/>
              <a:t>これまでは</a:t>
            </a:r>
            <a:endParaRPr lang="ja-JP" altLang="ja-JP" sz="1200" dirty="0">
              <a:effectLst/>
            </a:endParaRPr>
          </a:p>
        </p:txBody>
      </p:sp>
      <p:sp>
        <p:nvSpPr>
          <p:cNvPr id="8" name="テキスト ボックス 238"/>
          <p:cNvSpPr txBox="1">
            <a:spLocks/>
          </p:cNvSpPr>
          <p:nvPr/>
        </p:nvSpPr>
        <p:spPr>
          <a:xfrm>
            <a:off x="3340244" y="2721620"/>
            <a:ext cx="798264" cy="234087"/>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18000" rIns="0" bIns="18000"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200" dirty="0" smtClean="0"/>
              <a:t>これまでは</a:t>
            </a:r>
            <a:endParaRPr lang="ja-JP" altLang="ja-JP" sz="1200" dirty="0">
              <a:effectLst/>
            </a:endParaRPr>
          </a:p>
        </p:txBody>
      </p:sp>
      <p:sp>
        <p:nvSpPr>
          <p:cNvPr id="9" name="テキスト ボックス 238"/>
          <p:cNvSpPr txBox="1">
            <a:spLocks/>
          </p:cNvSpPr>
          <p:nvPr/>
        </p:nvSpPr>
        <p:spPr>
          <a:xfrm>
            <a:off x="6191410" y="2721620"/>
            <a:ext cx="798264" cy="234087"/>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18000" rIns="0" bIns="18000"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200" dirty="0" smtClean="0"/>
              <a:t>これまでは</a:t>
            </a:r>
            <a:endParaRPr lang="ja-JP" altLang="ja-JP" sz="1200" dirty="0">
              <a:effectLst/>
            </a:endParaRPr>
          </a:p>
        </p:txBody>
      </p:sp>
      <p:pic>
        <p:nvPicPr>
          <p:cNvPr id="10" name="図 9"/>
          <p:cNvPicPr>
            <a:picLocks noChangeAspect="1"/>
          </p:cNvPicPr>
          <p:nvPr/>
        </p:nvPicPr>
        <p:blipFill rotWithShape="1">
          <a:blip r:embed="rId2"/>
          <a:srcRect t="54554" b="5147"/>
          <a:stretch/>
        </p:blipFill>
        <p:spPr>
          <a:xfrm>
            <a:off x="447006" y="4787143"/>
            <a:ext cx="8424936" cy="1810209"/>
          </a:xfrm>
          <a:prstGeom prst="rect">
            <a:avLst/>
          </a:prstGeom>
        </p:spPr>
      </p:pic>
      <p:sp>
        <p:nvSpPr>
          <p:cNvPr id="15" name="テキスト ボックス 238"/>
          <p:cNvSpPr txBox="1">
            <a:spLocks/>
          </p:cNvSpPr>
          <p:nvPr/>
        </p:nvSpPr>
        <p:spPr>
          <a:xfrm>
            <a:off x="455018" y="4129563"/>
            <a:ext cx="2460798" cy="234087"/>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0" tIns="18000" rIns="0" bIns="18000"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200" dirty="0" smtClean="0"/>
              <a:t>踏切横断時、人と車が錯綜</a:t>
            </a:r>
            <a:endParaRPr lang="ja-JP" altLang="ja-JP" sz="1200" dirty="0">
              <a:effectLst/>
            </a:endParaRPr>
          </a:p>
        </p:txBody>
      </p:sp>
      <p:sp>
        <p:nvSpPr>
          <p:cNvPr id="16" name="テキスト ボックス 238"/>
          <p:cNvSpPr txBox="1">
            <a:spLocks/>
          </p:cNvSpPr>
          <p:nvPr/>
        </p:nvSpPr>
        <p:spPr>
          <a:xfrm>
            <a:off x="3350035" y="4206028"/>
            <a:ext cx="2302085" cy="234087"/>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0" tIns="18000" rIns="0" bIns="18000"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200" dirty="0" smtClean="0"/>
              <a:t>踏切遮断による交通渋滞</a:t>
            </a:r>
            <a:endParaRPr lang="ja-JP" altLang="ja-JP" sz="1200" dirty="0">
              <a:effectLst/>
            </a:endParaRPr>
          </a:p>
        </p:txBody>
      </p:sp>
      <p:sp>
        <p:nvSpPr>
          <p:cNvPr id="17" name="テキスト ボックス 238"/>
          <p:cNvSpPr txBox="1">
            <a:spLocks/>
          </p:cNvSpPr>
          <p:nvPr/>
        </p:nvSpPr>
        <p:spPr>
          <a:xfrm>
            <a:off x="6196049" y="3893265"/>
            <a:ext cx="2302085" cy="234087"/>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0" tIns="18000" rIns="0" bIns="18000"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200" dirty="0" smtClean="0"/>
              <a:t>鉄道による街の分断</a:t>
            </a:r>
            <a:endParaRPr lang="ja-JP" altLang="ja-JP" sz="1200" dirty="0">
              <a:effectLst/>
            </a:endParaRPr>
          </a:p>
        </p:txBody>
      </p:sp>
      <p:sp>
        <p:nvSpPr>
          <p:cNvPr id="18" name="右矢印 17"/>
          <p:cNvSpPr/>
          <p:nvPr/>
        </p:nvSpPr>
        <p:spPr>
          <a:xfrm rot="5400000">
            <a:off x="4409187" y="4296530"/>
            <a:ext cx="183780" cy="576064"/>
          </a:xfrm>
          <a:prstGeom prst="rightArrow">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右矢印 18"/>
          <p:cNvSpPr/>
          <p:nvPr/>
        </p:nvSpPr>
        <p:spPr>
          <a:xfrm rot="5400000">
            <a:off x="7269372" y="3985182"/>
            <a:ext cx="183780" cy="576064"/>
          </a:xfrm>
          <a:prstGeom prst="rightArrow">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テキスト ボックス 238"/>
          <p:cNvSpPr txBox="1">
            <a:spLocks/>
          </p:cNvSpPr>
          <p:nvPr/>
        </p:nvSpPr>
        <p:spPr>
          <a:xfrm>
            <a:off x="924040" y="4767321"/>
            <a:ext cx="1321507" cy="234087"/>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0" tIns="18000" rIns="0" bIns="18000"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200" b="1" dirty="0" smtClean="0">
                <a:solidFill>
                  <a:srgbClr val="00B050"/>
                </a:solidFill>
              </a:rPr>
              <a:t>踏切事故の解消</a:t>
            </a:r>
            <a:endParaRPr lang="ja-JP" altLang="ja-JP" sz="1200" b="1" dirty="0">
              <a:solidFill>
                <a:srgbClr val="00B050"/>
              </a:solidFill>
              <a:effectLst/>
            </a:endParaRPr>
          </a:p>
        </p:txBody>
      </p:sp>
      <p:sp>
        <p:nvSpPr>
          <p:cNvPr id="21" name="テキスト ボックス 238"/>
          <p:cNvSpPr txBox="1">
            <a:spLocks/>
          </p:cNvSpPr>
          <p:nvPr/>
        </p:nvSpPr>
        <p:spPr>
          <a:xfrm>
            <a:off x="3509381" y="4767321"/>
            <a:ext cx="1983392" cy="234087"/>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0" tIns="18000" rIns="0" bIns="18000"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200" b="1" dirty="0" smtClean="0">
                <a:solidFill>
                  <a:srgbClr val="00B050"/>
                </a:solidFill>
              </a:rPr>
              <a:t>踏切による交通渋滞の解消</a:t>
            </a:r>
            <a:endParaRPr lang="ja-JP" altLang="ja-JP" sz="1200" b="1" dirty="0">
              <a:solidFill>
                <a:srgbClr val="00B050"/>
              </a:solidFill>
              <a:effectLst/>
            </a:endParaRPr>
          </a:p>
        </p:txBody>
      </p:sp>
      <p:sp>
        <p:nvSpPr>
          <p:cNvPr id="22" name="テキスト ボックス 238"/>
          <p:cNvSpPr txBox="1">
            <a:spLocks/>
          </p:cNvSpPr>
          <p:nvPr/>
        </p:nvSpPr>
        <p:spPr>
          <a:xfrm>
            <a:off x="6592402" y="4767321"/>
            <a:ext cx="1469652" cy="234087"/>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0" tIns="18000" rIns="0" bIns="18000"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200" b="1" dirty="0" smtClean="0">
                <a:solidFill>
                  <a:srgbClr val="00B050"/>
                </a:solidFill>
              </a:rPr>
              <a:t>分断から一体化へ</a:t>
            </a:r>
            <a:endParaRPr lang="ja-JP" altLang="ja-JP" sz="1200" b="1" dirty="0">
              <a:solidFill>
                <a:srgbClr val="00B050"/>
              </a:solidFill>
              <a:effectLst/>
            </a:endParaRPr>
          </a:p>
        </p:txBody>
      </p:sp>
      <p:sp>
        <p:nvSpPr>
          <p:cNvPr id="23" name="スライド番号プレースホルダー 22"/>
          <p:cNvSpPr>
            <a:spLocks noGrp="1"/>
          </p:cNvSpPr>
          <p:nvPr>
            <p:ph type="sldNum" sz="quarter" idx="12"/>
          </p:nvPr>
        </p:nvSpPr>
        <p:spPr/>
        <p:txBody>
          <a:bodyPr/>
          <a:lstStyle/>
          <a:p>
            <a:fld id="{D2D8002D-B5B0-4BAC-B1F6-782DDCCE6D9C}" type="slidenum">
              <a:rPr kumimoji="1" lang="ja-JP" altLang="en-US" smtClean="0"/>
              <a:t>5</a:t>
            </a:fld>
            <a:endParaRPr kumimoji="1" lang="ja-JP" altLang="en-US"/>
          </a:p>
        </p:txBody>
      </p:sp>
      <p:sp>
        <p:nvSpPr>
          <p:cNvPr id="24" name="Rectangle 2"/>
          <p:cNvSpPr txBox="1">
            <a:spLocks noChangeArrowheads="1"/>
          </p:cNvSpPr>
          <p:nvPr/>
        </p:nvSpPr>
        <p:spPr bwMode="auto">
          <a:xfrm>
            <a:off x="-21764" y="-12636"/>
            <a:ext cx="9165764" cy="562074"/>
          </a:xfrm>
          <a:prstGeom prst="rect">
            <a:avLst/>
          </a:prstGeom>
          <a:gradFill rotWithShape="1">
            <a:gsLst>
              <a:gs pos="1000">
                <a:schemeClr val="accent6">
                  <a:lumMod val="60000"/>
                  <a:lumOff val="40000"/>
                </a:schemeClr>
              </a:gs>
              <a:gs pos="50000">
                <a:schemeClr val="bg1"/>
              </a:gs>
              <a:gs pos="100000">
                <a:schemeClr val="accent6">
                  <a:lumMod val="60000"/>
                  <a:lumOff val="40000"/>
                </a:schemeClr>
              </a:gs>
            </a:gsLst>
            <a:lin ang="5400000" scaled="1"/>
          </a:gradFill>
          <a:ln>
            <a:noFill/>
          </a:ln>
          <a:effectLst/>
        </p:spPr>
        <p:txBody>
          <a:bodyPr wrap="none" lIns="91435" tIns="45717" rIns="91435" bIns="45717" anchor="ctr">
            <a:normAutofit/>
          </a:bodyPr>
          <a:lstStyle>
            <a:defPPr>
              <a:defRPr lang="ja-JP"/>
            </a:defPPr>
            <a:lvl1pPr algn="ctr" defTabSz="914400" rtl="0" eaLnBrk="1" fontAlgn="base" latinLnBrk="0" hangingPunct="1">
              <a:spcBef>
                <a:spcPct val="0"/>
              </a:spcBef>
              <a:spcAft>
                <a:spcPct val="0"/>
              </a:spcAft>
              <a:buNone/>
              <a:defRPr kumimoji="1" sz="44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a:defRPr/>
            </a:pPr>
            <a:r>
              <a:rPr lang="ja-JP" altLang="en-US" sz="280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１．事業概要</a:t>
            </a:r>
            <a:endPar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21332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61361" y="2279446"/>
            <a:ext cx="4815742" cy="461665"/>
          </a:xfrm>
          <a:prstGeom prst="rect">
            <a:avLst/>
          </a:prstGeom>
          <a:noFill/>
        </p:spPr>
        <p:txBody>
          <a:bodyPr wrap="none" rtlCol="0">
            <a:spAutoFit/>
          </a:bodyPr>
          <a:lstStyle/>
          <a:p>
            <a:pPr fontAlgn="base">
              <a:spcBef>
                <a:spcPct val="0"/>
              </a:spcBef>
              <a:spcAft>
                <a:spcPct val="0"/>
              </a:spcAft>
            </a:pPr>
            <a:r>
              <a:rPr lang="ja-JP" altLang="en-US" sz="2400" dirty="0">
                <a:solidFill>
                  <a:srgbClr val="000000"/>
                </a:solidFill>
                <a:latin typeface="+mn-ea"/>
              </a:rPr>
              <a:t>◆平成</a:t>
            </a:r>
            <a:r>
              <a:rPr lang="ja-JP" altLang="en-US" sz="2400" dirty="0" smtClean="0">
                <a:solidFill>
                  <a:srgbClr val="000000"/>
                </a:solidFill>
                <a:latin typeface="+mn-ea"/>
              </a:rPr>
              <a:t>２５年　３月</a:t>
            </a:r>
            <a:r>
              <a:rPr lang="ja-JP" altLang="en-US" sz="2400" dirty="0">
                <a:solidFill>
                  <a:srgbClr val="000000"/>
                </a:solidFill>
                <a:latin typeface="+mn-ea"/>
              </a:rPr>
              <a:t>　　都市計画決定</a:t>
            </a:r>
          </a:p>
        </p:txBody>
      </p:sp>
      <p:sp>
        <p:nvSpPr>
          <p:cNvPr id="7" name="テキスト ボックス 6"/>
          <p:cNvSpPr txBox="1"/>
          <p:nvPr/>
        </p:nvSpPr>
        <p:spPr>
          <a:xfrm>
            <a:off x="782257" y="3617691"/>
            <a:ext cx="6051657" cy="461665"/>
          </a:xfrm>
          <a:prstGeom prst="rect">
            <a:avLst/>
          </a:prstGeom>
          <a:noFill/>
        </p:spPr>
        <p:txBody>
          <a:bodyPr wrap="none" rtlCol="0">
            <a:spAutoFit/>
          </a:bodyPr>
          <a:lstStyle/>
          <a:p>
            <a:pPr fontAlgn="base">
              <a:spcBef>
                <a:spcPct val="0"/>
              </a:spcBef>
              <a:spcAft>
                <a:spcPct val="0"/>
              </a:spcAft>
            </a:pPr>
            <a:r>
              <a:rPr lang="ja-JP" altLang="en-US" sz="2400" dirty="0">
                <a:solidFill>
                  <a:srgbClr val="000000"/>
                </a:solidFill>
                <a:latin typeface="+mn-ea"/>
              </a:rPr>
              <a:t>◆平成２５年１２月　</a:t>
            </a:r>
            <a:r>
              <a:rPr lang="ja-JP" altLang="en-US" sz="2400" dirty="0" smtClean="0">
                <a:solidFill>
                  <a:srgbClr val="000000"/>
                </a:solidFill>
                <a:latin typeface="+mn-ea"/>
              </a:rPr>
              <a:t>　都市</a:t>
            </a:r>
            <a:r>
              <a:rPr lang="ja-JP" altLang="en-US" sz="2400" dirty="0">
                <a:solidFill>
                  <a:srgbClr val="000000"/>
                </a:solidFill>
                <a:latin typeface="+mn-ea"/>
              </a:rPr>
              <a:t>計画事業</a:t>
            </a:r>
            <a:r>
              <a:rPr lang="ja-JP" altLang="en-US" sz="2400" dirty="0" smtClean="0">
                <a:solidFill>
                  <a:srgbClr val="000000"/>
                </a:solidFill>
                <a:latin typeface="+mn-ea"/>
              </a:rPr>
              <a:t>認可取得</a:t>
            </a:r>
            <a:endParaRPr lang="ja-JP" altLang="en-US" sz="2400" dirty="0">
              <a:solidFill>
                <a:srgbClr val="000000"/>
              </a:solidFill>
              <a:latin typeface="+mn-ea"/>
            </a:endParaRPr>
          </a:p>
        </p:txBody>
      </p:sp>
      <p:sp>
        <p:nvSpPr>
          <p:cNvPr id="8" name="テキスト ボックス 7"/>
          <p:cNvSpPr txBox="1"/>
          <p:nvPr/>
        </p:nvSpPr>
        <p:spPr>
          <a:xfrm>
            <a:off x="782257" y="4248537"/>
            <a:ext cx="4794902" cy="461665"/>
          </a:xfrm>
          <a:prstGeom prst="rect">
            <a:avLst/>
          </a:prstGeom>
          <a:noFill/>
        </p:spPr>
        <p:txBody>
          <a:bodyPr wrap="none" rtlCol="0">
            <a:spAutoFit/>
          </a:bodyPr>
          <a:lstStyle/>
          <a:p>
            <a:pPr fontAlgn="base">
              <a:spcBef>
                <a:spcPct val="0"/>
              </a:spcBef>
              <a:spcAft>
                <a:spcPct val="0"/>
              </a:spcAft>
            </a:pPr>
            <a:r>
              <a:rPr lang="ja-JP" altLang="en-US" sz="2400" dirty="0">
                <a:solidFill>
                  <a:srgbClr val="000000"/>
                </a:solidFill>
                <a:latin typeface="+mn-ea"/>
              </a:rPr>
              <a:t>◆平成</a:t>
            </a:r>
            <a:r>
              <a:rPr lang="ja-JP" altLang="en-US" sz="2400" dirty="0" smtClean="0">
                <a:solidFill>
                  <a:srgbClr val="000000"/>
                </a:solidFill>
                <a:latin typeface="+mn-ea"/>
              </a:rPr>
              <a:t>２６年度 　 </a:t>
            </a:r>
            <a:r>
              <a:rPr lang="ja-JP" altLang="en-US" sz="2400" dirty="0">
                <a:solidFill>
                  <a:srgbClr val="000000"/>
                </a:solidFill>
                <a:latin typeface="+mn-ea"/>
              </a:rPr>
              <a:t>　　用地</a:t>
            </a:r>
            <a:r>
              <a:rPr lang="ja-JP" altLang="en-US" sz="2400" dirty="0" smtClean="0">
                <a:solidFill>
                  <a:srgbClr val="000000"/>
                </a:solidFill>
                <a:latin typeface="+mn-ea"/>
              </a:rPr>
              <a:t>買収着手</a:t>
            </a:r>
            <a:endParaRPr lang="ja-JP" altLang="en-US" sz="2400" dirty="0">
              <a:solidFill>
                <a:srgbClr val="000000"/>
              </a:solidFill>
              <a:latin typeface="+mn-ea"/>
            </a:endParaRPr>
          </a:p>
        </p:txBody>
      </p:sp>
      <p:sp>
        <p:nvSpPr>
          <p:cNvPr id="9" name="テキスト ボックス 8"/>
          <p:cNvSpPr txBox="1"/>
          <p:nvPr/>
        </p:nvSpPr>
        <p:spPr>
          <a:xfrm>
            <a:off x="782257" y="4875482"/>
            <a:ext cx="4793300" cy="461665"/>
          </a:xfrm>
          <a:prstGeom prst="rect">
            <a:avLst/>
          </a:prstGeom>
          <a:noFill/>
        </p:spPr>
        <p:txBody>
          <a:bodyPr wrap="none" rtlCol="0">
            <a:spAutoFit/>
          </a:bodyPr>
          <a:lstStyle/>
          <a:p>
            <a:pPr fontAlgn="base">
              <a:spcBef>
                <a:spcPct val="0"/>
              </a:spcBef>
              <a:spcAft>
                <a:spcPct val="0"/>
              </a:spcAft>
            </a:pPr>
            <a:r>
              <a:rPr lang="ja-JP" altLang="en-US" sz="2400" dirty="0">
                <a:solidFill>
                  <a:srgbClr val="000000"/>
                </a:solidFill>
                <a:latin typeface="+mn-ea"/>
              </a:rPr>
              <a:t>◆令和元</a:t>
            </a:r>
            <a:r>
              <a:rPr lang="ja-JP" altLang="en-US" sz="2400" dirty="0" smtClean="0">
                <a:solidFill>
                  <a:srgbClr val="000000"/>
                </a:solidFill>
                <a:latin typeface="+mn-ea"/>
              </a:rPr>
              <a:t>年度　　 </a:t>
            </a:r>
            <a:r>
              <a:rPr lang="ja-JP" altLang="en-US" sz="2400" dirty="0">
                <a:solidFill>
                  <a:srgbClr val="000000"/>
                </a:solidFill>
                <a:latin typeface="+mn-ea"/>
              </a:rPr>
              <a:t>　　</a:t>
            </a:r>
            <a:r>
              <a:rPr lang="ja-JP" altLang="en-US" sz="2400" dirty="0" smtClean="0">
                <a:solidFill>
                  <a:srgbClr val="000000"/>
                </a:solidFill>
                <a:latin typeface="+mn-ea"/>
              </a:rPr>
              <a:t>準備工事着手</a:t>
            </a:r>
            <a:endParaRPr lang="ja-JP" altLang="en-US" sz="2400" dirty="0">
              <a:solidFill>
                <a:srgbClr val="000000"/>
              </a:solidFill>
              <a:latin typeface="+mn-ea"/>
            </a:endParaRPr>
          </a:p>
        </p:txBody>
      </p:sp>
      <p:sp>
        <p:nvSpPr>
          <p:cNvPr id="10" name="テキスト ボックス 9"/>
          <p:cNvSpPr txBox="1"/>
          <p:nvPr/>
        </p:nvSpPr>
        <p:spPr>
          <a:xfrm>
            <a:off x="3830534" y="5348140"/>
            <a:ext cx="4493538" cy="830997"/>
          </a:xfrm>
          <a:prstGeom prst="rect">
            <a:avLst/>
          </a:prstGeom>
          <a:noFill/>
        </p:spPr>
        <p:txBody>
          <a:bodyPr wrap="none" rtlCol="0">
            <a:spAutoFit/>
          </a:bodyPr>
          <a:lstStyle/>
          <a:p>
            <a:pPr fontAlgn="base">
              <a:spcBef>
                <a:spcPct val="0"/>
              </a:spcBef>
              <a:spcAft>
                <a:spcPct val="0"/>
              </a:spcAft>
            </a:pPr>
            <a:r>
              <a:rPr lang="ja-JP" altLang="en-US" sz="2400" dirty="0">
                <a:solidFill>
                  <a:srgbClr val="000000"/>
                </a:solidFill>
                <a:latin typeface="+mn-ea"/>
              </a:rPr>
              <a:t>・水路などのインフラ施設移設</a:t>
            </a:r>
            <a:endParaRPr lang="en-US" altLang="ja-JP" sz="2400" dirty="0">
              <a:solidFill>
                <a:srgbClr val="000000"/>
              </a:solidFill>
              <a:latin typeface="+mn-ea"/>
            </a:endParaRPr>
          </a:p>
          <a:p>
            <a:pPr fontAlgn="base">
              <a:spcBef>
                <a:spcPct val="0"/>
              </a:spcBef>
              <a:spcAft>
                <a:spcPct val="0"/>
              </a:spcAft>
            </a:pPr>
            <a:r>
              <a:rPr lang="ja-JP" altLang="en-US" sz="2400" dirty="0">
                <a:solidFill>
                  <a:srgbClr val="000000"/>
                </a:solidFill>
                <a:latin typeface="+mn-ea"/>
              </a:rPr>
              <a:t>・埋蔵文化財調査</a:t>
            </a:r>
          </a:p>
        </p:txBody>
      </p:sp>
      <p:sp>
        <p:nvSpPr>
          <p:cNvPr id="11" name="テキスト ボックス 10"/>
          <p:cNvSpPr txBox="1"/>
          <p:nvPr/>
        </p:nvSpPr>
        <p:spPr>
          <a:xfrm>
            <a:off x="782254" y="6328411"/>
            <a:ext cx="4695516" cy="461665"/>
          </a:xfrm>
          <a:prstGeom prst="rect">
            <a:avLst/>
          </a:prstGeom>
          <a:noFill/>
        </p:spPr>
        <p:txBody>
          <a:bodyPr wrap="none" rtlCol="0">
            <a:spAutoFit/>
          </a:bodyPr>
          <a:lstStyle/>
          <a:p>
            <a:pPr fontAlgn="base">
              <a:spcBef>
                <a:spcPct val="0"/>
              </a:spcBef>
              <a:spcAft>
                <a:spcPct val="0"/>
              </a:spcAft>
            </a:pPr>
            <a:r>
              <a:rPr lang="ja-JP" altLang="en-US" sz="2400" dirty="0">
                <a:solidFill>
                  <a:srgbClr val="000000"/>
                </a:solidFill>
                <a:latin typeface="+mn-ea"/>
              </a:rPr>
              <a:t>◆令和</a:t>
            </a:r>
            <a:r>
              <a:rPr lang="ja-JP" altLang="en-US" sz="2400" dirty="0" smtClean="0">
                <a:solidFill>
                  <a:srgbClr val="000000"/>
                </a:solidFill>
                <a:latin typeface="+mn-ea"/>
              </a:rPr>
              <a:t>４年度　 </a:t>
            </a:r>
            <a:r>
              <a:rPr lang="ja-JP" altLang="en-US" sz="2400" dirty="0">
                <a:solidFill>
                  <a:srgbClr val="000000"/>
                </a:solidFill>
                <a:latin typeface="+mn-ea"/>
              </a:rPr>
              <a:t>　　　鉄道工事着手</a:t>
            </a:r>
          </a:p>
        </p:txBody>
      </p:sp>
      <p:sp>
        <p:nvSpPr>
          <p:cNvPr id="17" name="テキスト ボックス 16">
            <a:extLst>
              <a:ext uri="{FF2B5EF4-FFF2-40B4-BE49-F238E27FC236}">
                <a16:creationId xmlns:a16="http://schemas.microsoft.com/office/drawing/2014/main" id="{0848BBF7-E1AC-4456-852A-04D4B7D957BA}"/>
              </a:ext>
            </a:extLst>
          </p:cNvPr>
          <p:cNvSpPr txBox="1"/>
          <p:nvPr/>
        </p:nvSpPr>
        <p:spPr>
          <a:xfrm>
            <a:off x="755576" y="1166368"/>
            <a:ext cx="7180171" cy="461665"/>
          </a:xfrm>
          <a:prstGeom prst="rect">
            <a:avLst/>
          </a:prstGeom>
          <a:noFill/>
        </p:spPr>
        <p:txBody>
          <a:bodyPr wrap="none" rtlCol="0">
            <a:spAutoFit/>
          </a:bodyPr>
          <a:lstStyle/>
          <a:p>
            <a:pPr fontAlgn="base">
              <a:spcBef>
                <a:spcPct val="0"/>
              </a:spcBef>
              <a:spcAft>
                <a:spcPct val="0"/>
              </a:spcAft>
            </a:pPr>
            <a:r>
              <a:rPr lang="ja-JP" altLang="en-US" sz="2400" dirty="0">
                <a:solidFill>
                  <a:srgbClr val="000000"/>
                </a:solidFill>
                <a:latin typeface="+mn-ea"/>
              </a:rPr>
              <a:t>◆平成</a:t>
            </a:r>
            <a:r>
              <a:rPr lang="ja-JP" altLang="en-US" sz="2400" dirty="0" smtClean="0">
                <a:solidFill>
                  <a:srgbClr val="000000"/>
                </a:solidFill>
                <a:latin typeface="+mn-ea"/>
              </a:rPr>
              <a:t>２０年１２月</a:t>
            </a:r>
            <a:r>
              <a:rPr lang="ja-JP" altLang="en-US" sz="2400" dirty="0">
                <a:solidFill>
                  <a:srgbClr val="000000"/>
                </a:solidFill>
                <a:latin typeface="+mn-ea"/>
              </a:rPr>
              <a:t>　　建設事業</a:t>
            </a:r>
            <a:r>
              <a:rPr lang="ja-JP" altLang="en-US" sz="2400" dirty="0" smtClean="0">
                <a:solidFill>
                  <a:srgbClr val="000000"/>
                </a:solidFill>
                <a:latin typeface="+mn-ea"/>
              </a:rPr>
              <a:t>評価審議会　事前評価</a:t>
            </a:r>
            <a:endParaRPr lang="ja-JP" altLang="en-US" sz="2400" dirty="0">
              <a:solidFill>
                <a:srgbClr val="000000"/>
              </a:solidFill>
              <a:latin typeface="+mn-ea"/>
            </a:endParaRPr>
          </a:p>
        </p:txBody>
      </p:sp>
      <p:sp>
        <p:nvSpPr>
          <p:cNvPr id="18" name="テキスト ボックス 17">
            <a:extLst>
              <a:ext uri="{FF2B5EF4-FFF2-40B4-BE49-F238E27FC236}">
                <a16:creationId xmlns:a16="http://schemas.microsoft.com/office/drawing/2014/main" id="{6BA37EF5-2292-4138-8E8E-7BD666D5C7E4}"/>
              </a:ext>
            </a:extLst>
          </p:cNvPr>
          <p:cNvSpPr txBox="1"/>
          <p:nvPr/>
        </p:nvSpPr>
        <p:spPr>
          <a:xfrm>
            <a:off x="782254" y="2937962"/>
            <a:ext cx="6564618" cy="461665"/>
          </a:xfrm>
          <a:prstGeom prst="rect">
            <a:avLst/>
          </a:prstGeom>
          <a:noFill/>
        </p:spPr>
        <p:txBody>
          <a:bodyPr wrap="none" rtlCol="0">
            <a:spAutoFit/>
          </a:bodyPr>
          <a:lstStyle/>
          <a:p>
            <a:pPr fontAlgn="base">
              <a:spcBef>
                <a:spcPct val="0"/>
              </a:spcBef>
              <a:spcAft>
                <a:spcPct val="0"/>
              </a:spcAft>
            </a:pPr>
            <a:r>
              <a:rPr lang="ja-JP" altLang="en-US" sz="2400" dirty="0">
                <a:solidFill>
                  <a:srgbClr val="000000"/>
                </a:solidFill>
                <a:latin typeface="+mn-ea"/>
              </a:rPr>
              <a:t>◆平成</a:t>
            </a:r>
            <a:r>
              <a:rPr lang="ja-JP" altLang="en-US" sz="2400" dirty="0" smtClean="0">
                <a:solidFill>
                  <a:srgbClr val="000000"/>
                </a:solidFill>
                <a:latin typeface="+mn-ea"/>
              </a:rPr>
              <a:t>２５年１０月</a:t>
            </a:r>
            <a:r>
              <a:rPr lang="ja-JP" altLang="en-US" sz="2400" dirty="0">
                <a:solidFill>
                  <a:srgbClr val="000000"/>
                </a:solidFill>
                <a:latin typeface="+mn-ea"/>
              </a:rPr>
              <a:t>　　建設事業</a:t>
            </a:r>
            <a:r>
              <a:rPr lang="ja-JP" altLang="en-US" sz="2400" dirty="0" smtClean="0">
                <a:solidFill>
                  <a:srgbClr val="000000"/>
                </a:solidFill>
                <a:latin typeface="+mn-ea"/>
              </a:rPr>
              <a:t>評価審議会</a:t>
            </a:r>
            <a:r>
              <a:rPr lang="ja-JP" altLang="en-US" sz="2400" dirty="0">
                <a:solidFill>
                  <a:srgbClr val="000000"/>
                </a:solidFill>
                <a:latin typeface="+mn-ea"/>
              </a:rPr>
              <a:t>　</a:t>
            </a:r>
            <a:r>
              <a:rPr lang="ja-JP" altLang="en-US" sz="2400" dirty="0" smtClean="0">
                <a:solidFill>
                  <a:srgbClr val="000000"/>
                </a:solidFill>
                <a:latin typeface="+mn-ea"/>
              </a:rPr>
              <a:t>報告</a:t>
            </a:r>
            <a:endParaRPr lang="ja-JP" altLang="en-US" sz="2400" dirty="0">
              <a:solidFill>
                <a:srgbClr val="000000"/>
              </a:solidFill>
              <a:latin typeface="+mn-ea"/>
            </a:endParaRPr>
          </a:p>
        </p:txBody>
      </p:sp>
      <p:sp>
        <p:nvSpPr>
          <p:cNvPr id="19" name="テキスト ボックス 4">
            <a:extLst>
              <a:ext uri="{FF2B5EF4-FFF2-40B4-BE49-F238E27FC236}">
                <a16:creationId xmlns:a16="http://schemas.microsoft.com/office/drawing/2014/main" id="{04594984-7D32-4633-AA7F-18E6EA150085}"/>
              </a:ext>
            </a:extLst>
          </p:cNvPr>
          <p:cNvSpPr txBox="1">
            <a:spLocks noChangeArrowheads="1"/>
          </p:cNvSpPr>
          <p:nvPr/>
        </p:nvSpPr>
        <p:spPr bwMode="auto">
          <a:xfrm>
            <a:off x="445117" y="610714"/>
            <a:ext cx="912713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2"/>
                </a:solidFill>
                <a:latin typeface="Arial" pitchFamily="34" charset="0"/>
                <a:ea typeface="ＭＳ Ｐゴシック" pitchFamily="50" charset="-128"/>
              </a:defRPr>
            </a:lvl1pPr>
            <a:lvl2pPr marL="742950" indent="-285750" eaLnBrk="0" hangingPunct="0">
              <a:defRPr kumimoji="1">
                <a:solidFill>
                  <a:schemeClr val="tx2"/>
                </a:solidFill>
                <a:latin typeface="Arial" pitchFamily="34" charset="0"/>
                <a:ea typeface="ＭＳ Ｐゴシック" pitchFamily="50" charset="-128"/>
              </a:defRPr>
            </a:lvl2pPr>
            <a:lvl3pPr marL="1143000" indent="-228600" eaLnBrk="0" hangingPunct="0">
              <a:defRPr kumimoji="1">
                <a:solidFill>
                  <a:schemeClr val="tx2"/>
                </a:solidFill>
                <a:latin typeface="Arial" pitchFamily="34" charset="0"/>
                <a:ea typeface="ＭＳ Ｐゴシック" pitchFamily="50" charset="-128"/>
              </a:defRPr>
            </a:lvl3pPr>
            <a:lvl4pPr marL="1600200" indent="-228600" eaLnBrk="0" hangingPunct="0">
              <a:defRPr kumimoji="1">
                <a:solidFill>
                  <a:schemeClr val="tx2"/>
                </a:solidFill>
                <a:latin typeface="Arial" pitchFamily="34" charset="0"/>
                <a:ea typeface="ＭＳ Ｐゴシック" pitchFamily="50" charset="-128"/>
              </a:defRPr>
            </a:lvl4pPr>
            <a:lvl5pPr marL="2057400" indent="-228600" eaLnBrk="0" hangingPunct="0">
              <a:defRPr kumimoji="1">
                <a:solidFill>
                  <a:schemeClr val="tx2"/>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9pPr>
          </a:lstStyle>
          <a:p>
            <a:pPr algn="l" eaLnBrk="1" hangingPunct="1"/>
            <a:r>
              <a:rPr lang="ja-JP" altLang="en-US" sz="2400" b="1" dirty="0">
                <a:solidFill>
                  <a:srgbClr val="000000"/>
                </a:solidFill>
                <a:latin typeface="+mj-ea"/>
                <a:ea typeface="+mj-ea"/>
                <a:cs typeface="Meiryo UI" pitchFamily="50" charset="-128"/>
              </a:rPr>
              <a:t>■事業経過</a:t>
            </a:r>
            <a:endParaRPr lang="en-US" altLang="ja-JP" sz="2400" b="1" dirty="0">
              <a:solidFill>
                <a:srgbClr val="000000"/>
              </a:solidFill>
              <a:latin typeface="+mj-ea"/>
              <a:ea typeface="+mj-ea"/>
              <a:cs typeface="Meiryo UI" pitchFamily="50" charset="-128"/>
            </a:endParaRPr>
          </a:p>
          <a:p>
            <a:pPr algn="l" eaLnBrk="1" hangingPunct="1"/>
            <a:r>
              <a:rPr lang="ja-JP" altLang="en-US" sz="2000" b="1" dirty="0">
                <a:solidFill>
                  <a:srgbClr val="000000"/>
                </a:solidFill>
                <a:latin typeface="HGPｺﾞｼｯｸM" pitchFamily="50" charset="-128"/>
                <a:ea typeface="HGPｺﾞｼｯｸM" pitchFamily="50" charset="-128"/>
                <a:cs typeface="Meiryo UI" pitchFamily="50" charset="-128"/>
              </a:rPr>
              <a:t>　</a:t>
            </a:r>
            <a:endParaRPr lang="ja-JP" altLang="en-US" dirty="0">
              <a:solidFill>
                <a:schemeClr val="tx1"/>
              </a:solidFill>
              <a:latin typeface="ＭＳ Ｐゴシック" pitchFamily="50" charset="-128"/>
              <a:ea typeface="HGPｺﾞｼｯｸM" pitchFamily="50" charset="-128"/>
              <a:cs typeface="Meiryo UI" pitchFamily="50" charset="-128"/>
            </a:endParaRPr>
          </a:p>
        </p:txBody>
      </p:sp>
      <p:sp>
        <p:nvSpPr>
          <p:cNvPr id="2" name="スライド番号プレースホルダー 1"/>
          <p:cNvSpPr>
            <a:spLocks noGrp="1"/>
          </p:cNvSpPr>
          <p:nvPr>
            <p:ph type="sldNum" sz="quarter" idx="12"/>
          </p:nvPr>
        </p:nvSpPr>
        <p:spPr>
          <a:xfrm>
            <a:off x="7008440" y="6544394"/>
            <a:ext cx="2133600" cy="365125"/>
          </a:xfrm>
        </p:spPr>
        <p:txBody>
          <a:bodyPr/>
          <a:lstStyle/>
          <a:p>
            <a:fld id="{D2D8002D-B5B0-4BAC-B1F6-782DDCCE6D9C}" type="slidenum">
              <a:rPr kumimoji="1" lang="ja-JP" altLang="en-US" smtClean="0"/>
              <a:t>6</a:t>
            </a:fld>
            <a:endParaRPr kumimoji="1" lang="ja-JP" altLang="en-US" dirty="0"/>
          </a:p>
        </p:txBody>
      </p:sp>
      <p:sp>
        <p:nvSpPr>
          <p:cNvPr id="20" name="Rectangle 2"/>
          <p:cNvSpPr>
            <a:spLocks noGrp="1" noChangeArrowheads="1"/>
          </p:cNvSpPr>
          <p:nvPr>
            <p:ph type="title"/>
          </p:nvPr>
        </p:nvSpPr>
        <p:spPr bwMode="auto">
          <a:xfrm>
            <a:off x="-21764" y="-12636"/>
            <a:ext cx="9165764" cy="562074"/>
          </a:xfrm>
          <a:prstGeom prst="rect">
            <a:avLst/>
          </a:prstGeom>
          <a:gradFill rotWithShape="1">
            <a:gsLst>
              <a:gs pos="1000">
                <a:schemeClr val="accent6">
                  <a:lumMod val="60000"/>
                  <a:lumOff val="40000"/>
                </a:schemeClr>
              </a:gs>
              <a:gs pos="50000">
                <a:schemeClr val="bg1"/>
              </a:gs>
              <a:gs pos="100000">
                <a:schemeClr val="accent6">
                  <a:lumMod val="60000"/>
                  <a:lumOff val="40000"/>
                </a:schemeClr>
              </a:gs>
            </a:gsLst>
            <a:lin ang="5400000" scaled="1"/>
          </a:gradFill>
          <a:ln>
            <a:noFill/>
          </a:ln>
          <a:effectLst/>
        </p:spPr>
        <p:txBody>
          <a:bodyPr wrap="none" lIns="91435" tIns="45717" rIns="91435" bIns="45717" anchor="ctr">
            <a:normAutofit/>
          </a:bodyPr>
          <a:lstStyle>
            <a:defPPr>
              <a:defRPr lang="ja-JP"/>
            </a:defPPr>
            <a:lvl1pPr algn="ctr" rtl="0" fontAlgn="base">
              <a:spcBef>
                <a:spcPct val="0"/>
              </a:spcBef>
              <a:spcAft>
                <a:spcPct val="0"/>
              </a:spcAft>
              <a:defRPr kumimoji="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a:defRPr/>
            </a:pPr>
            <a:r>
              <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2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．事業概要</a:t>
            </a:r>
            <a:endPar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761361" y="1715865"/>
            <a:ext cx="8085868" cy="461665"/>
          </a:xfrm>
          <a:prstGeom prst="rect">
            <a:avLst/>
          </a:prstGeom>
          <a:noFill/>
        </p:spPr>
        <p:txBody>
          <a:bodyPr wrap="none" rtlCol="0">
            <a:spAutoFit/>
          </a:bodyPr>
          <a:lstStyle/>
          <a:p>
            <a:pPr fontAlgn="base">
              <a:spcBef>
                <a:spcPct val="0"/>
              </a:spcBef>
              <a:spcAft>
                <a:spcPct val="0"/>
              </a:spcAft>
            </a:pPr>
            <a:r>
              <a:rPr lang="ja-JP" altLang="en-US" sz="2400" dirty="0">
                <a:solidFill>
                  <a:srgbClr val="000000"/>
                </a:solidFill>
                <a:latin typeface="+mn-ea"/>
              </a:rPr>
              <a:t>◆平成</a:t>
            </a:r>
            <a:r>
              <a:rPr lang="ja-JP" altLang="en-US" sz="2400" dirty="0" smtClean="0">
                <a:solidFill>
                  <a:srgbClr val="000000"/>
                </a:solidFill>
                <a:latin typeface="+mn-ea"/>
              </a:rPr>
              <a:t>２１年度～ 　　都市計画素案作成、環境影響評価実施</a:t>
            </a:r>
            <a:endParaRPr lang="ja-JP" altLang="en-US" sz="2400" dirty="0">
              <a:solidFill>
                <a:srgbClr val="000000"/>
              </a:solidFill>
              <a:latin typeface="+mn-ea"/>
            </a:endParaRPr>
          </a:p>
        </p:txBody>
      </p:sp>
    </p:spTree>
    <p:extLst>
      <p:ext uri="{BB962C8B-B14F-4D97-AF65-F5344CB8AC3E}">
        <p14:creationId xmlns:p14="http://schemas.microsoft.com/office/powerpoint/2010/main" val="505502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正方形/長方形 3"/>
          <p:cNvSpPr>
            <a:spLocks noChangeArrowheads="1"/>
          </p:cNvSpPr>
          <p:nvPr/>
        </p:nvSpPr>
        <p:spPr bwMode="auto">
          <a:xfrm>
            <a:off x="144017" y="980728"/>
            <a:ext cx="899998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tabLst>
                <a:tab pos="1612900" algn="l"/>
              </a:tabLst>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tabLst>
                <a:tab pos="1612900" algn="l"/>
              </a:tabLst>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tabLst>
                <a:tab pos="1612900" algn="l"/>
              </a:tabLst>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dirty="0">
                <a:latin typeface="+mn-ea"/>
                <a:ea typeface="+mn-ea"/>
              </a:rPr>
              <a:t>○取得</a:t>
            </a:r>
            <a:r>
              <a:rPr lang="ja-JP" altLang="en-US" sz="2400" dirty="0" smtClean="0">
                <a:latin typeface="+mn-ea"/>
                <a:ea typeface="+mn-ea"/>
              </a:rPr>
              <a:t>面積　　・全体：</a:t>
            </a:r>
            <a:r>
              <a:rPr lang="en-US" altLang="ja-JP" sz="2400" dirty="0" smtClean="0">
                <a:latin typeface="+mn-ea"/>
                <a:ea typeface="+mn-ea"/>
              </a:rPr>
              <a:t>40,440</a:t>
            </a:r>
            <a:r>
              <a:rPr lang="ja-JP" altLang="en-US" sz="2400" dirty="0" smtClean="0">
                <a:latin typeface="+mn-ea"/>
                <a:ea typeface="+mn-ea"/>
              </a:rPr>
              <a:t>㎡</a:t>
            </a:r>
            <a:r>
              <a:rPr lang="en-US" altLang="ja-JP" sz="2400" dirty="0" smtClean="0">
                <a:latin typeface="+mn-ea"/>
                <a:ea typeface="+mn-ea"/>
              </a:rPr>
              <a:t>/44,626</a:t>
            </a:r>
            <a:r>
              <a:rPr lang="ja-JP" altLang="en-US" sz="2400" dirty="0" smtClean="0">
                <a:latin typeface="+mn-ea"/>
                <a:ea typeface="+mn-ea"/>
              </a:rPr>
              <a:t>㎡　進捗率</a:t>
            </a:r>
            <a:r>
              <a:rPr lang="en-US" altLang="ja-JP" sz="2400" dirty="0">
                <a:latin typeface="+mn-ea"/>
                <a:ea typeface="+mn-ea"/>
              </a:rPr>
              <a:t>91</a:t>
            </a:r>
            <a:r>
              <a:rPr lang="ja-JP" altLang="en-US" sz="2400" dirty="0" smtClean="0">
                <a:latin typeface="+mn-ea"/>
                <a:ea typeface="+mn-ea"/>
              </a:rPr>
              <a:t>％</a:t>
            </a:r>
            <a:r>
              <a:rPr lang="ja-JP" altLang="en-US" sz="2400" dirty="0">
                <a:latin typeface="+mn-ea"/>
                <a:ea typeface="+mn-ea"/>
              </a:rPr>
              <a:t>　</a:t>
            </a:r>
            <a:endParaRPr lang="en-US" altLang="ja-JP" sz="2400" dirty="0" smtClean="0">
              <a:latin typeface="+mn-ea"/>
              <a:ea typeface="+mn-ea"/>
            </a:endParaRPr>
          </a:p>
          <a:p>
            <a:pPr eaLnBrk="1" hangingPunct="1">
              <a:spcBef>
                <a:spcPct val="0"/>
              </a:spcBef>
              <a:buFontTx/>
              <a:buNone/>
            </a:pPr>
            <a:endParaRPr lang="en-US" altLang="ja-JP" sz="2400" dirty="0" smtClean="0">
              <a:latin typeface="+mn-ea"/>
              <a:ea typeface="+mn-ea"/>
            </a:endParaRPr>
          </a:p>
          <a:p>
            <a:pPr eaLnBrk="1" hangingPunct="1">
              <a:spcBef>
                <a:spcPct val="0"/>
              </a:spcBef>
              <a:buFontTx/>
              <a:buNone/>
            </a:pPr>
            <a:r>
              <a:rPr lang="ja-JP" altLang="en-US" sz="2400" dirty="0">
                <a:latin typeface="+mn-ea"/>
                <a:ea typeface="+mn-ea"/>
              </a:rPr>
              <a:t>　</a:t>
            </a:r>
            <a:r>
              <a:rPr lang="ja-JP" altLang="en-US" sz="2400" dirty="0" smtClean="0">
                <a:latin typeface="+mn-ea"/>
                <a:ea typeface="+mn-ea"/>
              </a:rPr>
              <a:t>　　　　　　　　　うち　寝屋川市：</a:t>
            </a:r>
            <a:r>
              <a:rPr lang="en-US" altLang="ja-JP" sz="2400" dirty="0" smtClean="0">
                <a:latin typeface="+mn-ea"/>
                <a:ea typeface="+mn-ea"/>
              </a:rPr>
              <a:t>13,350</a:t>
            </a:r>
            <a:r>
              <a:rPr lang="ja-JP" altLang="en-US" sz="2400" dirty="0" err="1" smtClean="0">
                <a:latin typeface="+mn-ea"/>
                <a:ea typeface="+mn-ea"/>
              </a:rPr>
              <a:t>ｍ</a:t>
            </a:r>
            <a:r>
              <a:rPr lang="en-US" altLang="ja-JP" sz="2400" dirty="0" smtClean="0">
                <a:latin typeface="+mn-ea"/>
                <a:ea typeface="+mn-ea"/>
              </a:rPr>
              <a:t>2/13,826</a:t>
            </a:r>
            <a:r>
              <a:rPr lang="ja-JP" altLang="en-US" sz="2400" dirty="0" err="1" smtClean="0">
                <a:latin typeface="+mn-ea"/>
                <a:ea typeface="+mn-ea"/>
              </a:rPr>
              <a:t>ｍ</a:t>
            </a:r>
            <a:r>
              <a:rPr lang="en-US" altLang="ja-JP" sz="2400" dirty="0">
                <a:latin typeface="+mn-ea"/>
                <a:ea typeface="+mn-ea"/>
              </a:rPr>
              <a:t>2</a:t>
            </a:r>
            <a:r>
              <a:rPr lang="ja-JP" altLang="en-US" sz="2400" dirty="0">
                <a:latin typeface="+mn-ea"/>
                <a:ea typeface="+mn-ea"/>
              </a:rPr>
              <a:t>　</a:t>
            </a:r>
            <a:r>
              <a:rPr lang="ja-JP" altLang="en-US" sz="2400" dirty="0" smtClean="0">
                <a:latin typeface="+mn-ea"/>
                <a:ea typeface="+mn-ea"/>
              </a:rPr>
              <a:t>進捗率</a:t>
            </a:r>
            <a:r>
              <a:rPr lang="en-US" altLang="ja-JP" sz="2400" dirty="0">
                <a:latin typeface="+mn-ea"/>
                <a:ea typeface="+mn-ea"/>
              </a:rPr>
              <a:t>96</a:t>
            </a:r>
            <a:r>
              <a:rPr lang="ja-JP" altLang="en-US" sz="2400" dirty="0" smtClean="0">
                <a:latin typeface="+mn-ea"/>
                <a:ea typeface="+mn-ea"/>
              </a:rPr>
              <a:t>％</a:t>
            </a:r>
            <a:endParaRPr lang="en-US" altLang="ja-JP" sz="2400" dirty="0" smtClean="0">
              <a:latin typeface="+mn-ea"/>
              <a:ea typeface="+mn-ea"/>
            </a:endParaRPr>
          </a:p>
          <a:p>
            <a:pPr eaLnBrk="1" hangingPunct="1">
              <a:spcBef>
                <a:spcPct val="0"/>
              </a:spcBef>
              <a:buFontTx/>
              <a:buNone/>
            </a:pPr>
            <a:r>
              <a:rPr lang="ja-JP" altLang="en-US" sz="2400" dirty="0">
                <a:latin typeface="+mn-ea"/>
                <a:ea typeface="+mn-ea"/>
              </a:rPr>
              <a:t>　</a:t>
            </a:r>
            <a:r>
              <a:rPr lang="ja-JP" altLang="en-US" sz="2400" dirty="0" smtClean="0">
                <a:latin typeface="+mn-ea"/>
                <a:ea typeface="+mn-ea"/>
              </a:rPr>
              <a:t>　　　　　　　　　　　　 枚方市　 ：</a:t>
            </a:r>
            <a:r>
              <a:rPr lang="en-US" altLang="ja-JP" sz="2400" dirty="0" smtClean="0">
                <a:latin typeface="+mn-ea"/>
                <a:ea typeface="+mn-ea"/>
              </a:rPr>
              <a:t>27,090</a:t>
            </a:r>
            <a:r>
              <a:rPr lang="ja-JP" altLang="en-US" sz="2400" dirty="0" err="1" smtClean="0">
                <a:latin typeface="+mn-ea"/>
                <a:ea typeface="+mn-ea"/>
              </a:rPr>
              <a:t>ｍ</a:t>
            </a:r>
            <a:r>
              <a:rPr lang="en-US" altLang="ja-JP" sz="2400" dirty="0" smtClean="0">
                <a:latin typeface="+mn-ea"/>
                <a:ea typeface="+mn-ea"/>
              </a:rPr>
              <a:t>2/30,800</a:t>
            </a:r>
            <a:r>
              <a:rPr lang="ja-JP" altLang="en-US" sz="2400" dirty="0" err="1">
                <a:latin typeface="+mn-ea"/>
                <a:ea typeface="+mn-ea"/>
              </a:rPr>
              <a:t>ｍ</a:t>
            </a:r>
            <a:r>
              <a:rPr lang="en-US" altLang="ja-JP" sz="2400" dirty="0">
                <a:latin typeface="+mn-ea"/>
                <a:ea typeface="+mn-ea"/>
              </a:rPr>
              <a:t>2</a:t>
            </a:r>
            <a:r>
              <a:rPr lang="ja-JP" altLang="en-US" sz="2400" dirty="0">
                <a:latin typeface="+mn-ea"/>
                <a:ea typeface="+mn-ea"/>
              </a:rPr>
              <a:t>　</a:t>
            </a:r>
            <a:r>
              <a:rPr lang="ja-JP" altLang="en-US" sz="2400" dirty="0" smtClean="0">
                <a:latin typeface="+mn-ea"/>
                <a:ea typeface="+mn-ea"/>
              </a:rPr>
              <a:t>進捗率</a:t>
            </a:r>
            <a:r>
              <a:rPr lang="en-US" altLang="ja-JP" sz="2400" dirty="0">
                <a:latin typeface="+mn-ea"/>
                <a:ea typeface="+mn-ea"/>
              </a:rPr>
              <a:t>88</a:t>
            </a:r>
            <a:r>
              <a:rPr lang="ja-JP" altLang="en-US" sz="2400" dirty="0" smtClean="0">
                <a:latin typeface="+mn-ea"/>
                <a:ea typeface="+mn-ea"/>
              </a:rPr>
              <a:t>％</a:t>
            </a:r>
            <a:endParaRPr lang="en-US" altLang="ja-JP" sz="2400" dirty="0">
              <a:latin typeface="+mn-ea"/>
              <a:ea typeface="+mn-ea"/>
            </a:endParaRPr>
          </a:p>
          <a:p>
            <a:pPr eaLnBrk="1" hangingPunct="1">
              <a:spcBef>
                <a:spcPct val="0"/>
              </a:spcBef>
              <a:buFontTx/>
              <a:buNone/>
            </a:pPr>
            <a:endParaRPr lang="en-US" altLang="ja-JP" sz="1600" dirty="0">
              <a:latin typeface="+mn-ea"/>
              <a:ea typeface="+mn-ea"/>
            </a:endParaRPr>
          </a:p>
        </p:txBody>
      </p:sp>
      <p:sp>
        <p:nvSpPr>
          <p:cNvPr id="19460" name="正方形/長方形 5"/>
          <p:cNvSpPr>
            <a:spLocks noChangeArrowheads="1"/>
          </p:cNvSpPr>
          <p:nvPr/>
        </p:nvSpPr>
        <p:spPr bwMode="auto">
          <a:xfrm>
            <a:off x="-13680" y="564832"/>
            <a:ext cx="17315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b="1" dirty="0">
                <a:latin typeface="+mn-ea"/>
                <a:ea typeface="+mn-ea"/>
              </a:rPr>
              <a:t>■進捗状況</a:t>
            </a:r>
          </a:p>
        </p:txBody>
      </p:sp>
      <p:sp>
        <p:nvSpPr>
          <p:cNvPr id="13" name="テキスト ボックス 238"/>
          <p:cNvSpPr txBox="1">
            <a:spLocks/>
          </p:cNvSpPr>
          <p:nvPr/>
        </p:nvSpPr>
        <p:spPr>
          <a:xfrm>
            <a:off x="828743" y="6111679"/>
            <a:ext cx="3038026" cy="49780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smtClean="0"/>
              <a:t>写真①</a:t>
            </a:r>
            <a:r>
              <a:rPr kumimoji="1" lang="ja-JP" altLang="ja-JP" sz="1050" dirty="0" smtClean="0">
                <a:solidFill>
                  <a:schemeClr val="dk1"/>
                </a:solidFill>
                <a:effectLst/>
              </a:rPr>
              <a:t>事業</a:t>
            </a:r>
            <a:r>
              <a:rPr kumimoji="1" lang="ja-JP" altLang="ja-JP" sz="1050" dirty="0">
                <a:solidFill>
                  <a:schemeClr val="dk1"/>
                </a:solidFill>
                <a:effectLst/>
              </a:rPr>
              <a:t>予定地</a:t>
            </a:r>
            <a:endParaRPr kumimoji="1" lang="en-US" altLang="ja-JP" sz="1050" dirty="0">
              <a:solidFill>
                <a:schemeClr val="dk1"/>
              </a:solidFill>
              <a:effectLst/>
            </a:endParaRPr>
          </a:p>
          <a:p>
            <a:pPr algn="ctr"/>
            <a:r>
              <a:rPr kumimoji="1" lang="ja-JP" altLang="ja-JP" sz="1050" dirty="0" smtClean="0">
                <a:solidFill>
                  <a:schemeClr val="dk1"/>
                </a:solidFill>
                <a:effectLst/>
              </a:rPr>
              <a:t>（</a:t>
            </a:r>
            <a:r>
              <a:rPr lang="ja-JP" altLang="en-US" sz="1050" dirty="0"/>
              <a:t>寝屋川</a:t>
            </a:r>
            <a:r>
              <a:rPr lang="ja-JP" altLang="ja-JP" sz="1050" dirty="0"/>
              <a:t>市</a:t>
            </a:r>
            <a:r>
              <a:rPr lang="ja-JP" altLang="en-US" sz="1050" dirty="0"/>
              <a:t>旧国道</a:t>
            </a:r>
            <a:r>
              <a:rPr lang="en-US" altLang="ja-JP" sz="1050" dirty="0"/>
              <a:t>170</a:t>
            </a:r>
            <a:r>
              <a:rPr lang="ja-JP" altLang="en-US" sz="1050" dirty="0" smtClean="0"/>
              <a:t>号</a:t>
            </a:r>
            <a:r>
              <a:rPr kumimoji="1" lang="ja-JP" altLang="en-US" sz="1050" dirty="0" smtClean="0">
                <a:solidFill>
                  <a:schemeClr val="dk1"/>
                </a:solidFill>
                <a:effectLst/>
              </a:rPr>
              <a:t>跨</a:t>
            </a:r>
            <a:r>
              <a:rPr kumimoji="1" lang="ja-JP" altLang="en-US" sz="1050" dirty="0">
                <a:solidFill>
                  <a:schemeClr val="dk1"/>
                </a:solidFill>
                <a:effectLst/>
              </a:rPr>
              <a:t>線橋から北東を望む</a:t>
            </a:r>
            <a:r>
              <a:rPr kumimoji="1" lang="ja-JP" altLang="ja-JP" sz="1050" dirty="0">
                <a:solidFill>
                  <a:schemeClr val="dk1"/>
                </a:solidFill>
                <a:effectLst/>
              </a:rPr>
              <a:t>）</a:t>
            </a:r>
            <a:endParaRPr lang="ja-JP" altLang="ja-JP" sz="1050" dirty="0">
              <a:effectLst/>
            </a:endParaRPr>
          </a:p>
        </p:txBody>
      </p:sp>
      <p:sp>
        <p:nvSpPr>
          <p:cNvPr id="15" name="テキスト ボックス 6"/>
          <p:cNvSpPr txBox="1"/>
          <p:nvPr/>
        </p:nvSpPr>
        <p:spPr>
          <a:xfrm>
            <a:off x="6012160" y="6156679"/>
            <a:ext cx="1584176" cy="407804"/>
          </a:xfrm>
          <a:prstGeom prst="rect">
            <a:avLst/>
          </a:prstGeom>
          <a:noFill/>
          <a:ln w="9525" cmpd="sng">
            <a:noFill/>
            <a:bevel/>
          </a:ln>
        </p:spPr>
        <p:style>
          <a:lnRef idx="0">
            <a:scrgbClr r="0" g="0" b="0"/>
          </a:lnRef>
          <a:fillRef idx="0">
            <a:scrgbClr r="0" g="0" b="0"/>
          </a:fillRef>
          <a:effectRef idx="0">
            <a:scrgbClr r="0" g="0" b="0"/>
          </a:effectRef>
          <a:fontRef idx="minor">
            <a:schemeClr val="dk1"/>
          </a:fontRef>
        </p:style>
        <p:txBody>
          <a:bodyPr wrap="square"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1200"/>
              </a:lnSpc>
            </a:pPr>
            <a:r>
              <a:rPr kumimoji="1" lang="ja-JP" altLang="en-US" sz="1050" dirty="0" smtClean="0"/>
              <a:t>写真②事業</a:t>
            </a:r>
            <a:r>
              <a:rPr kumimoji="1" lang="ja-JP" altLang="en-US" sz="1050" dirty="0"/>
              <a:t>予定地</a:t>
            </a:r>
            <a:endParaRPr kumimoji="1" lang="en-US" altLang="ja-JP" sz="1050" dirty="0"/>
          </a:p>
          <a:p>
            <a:pPr algn="ctr"/>
            <a:r>
              <a:rPr kumimoji="1" lang="ja-JP" altLang="en-US" sz="1050" dirty="0"/>
              <a:t>（</a:t>
            </a:r>
            <a:r>
              <a:rPr kumimoji="1" lang="ja-JP" altLang="en-US" sz="1050" dirty="0" smtClean="0"/>
              <a:t>枚方市国道１号付近</a:t>
            </a:r>
            <a:r>
              <a:rPr kumimoji="1" lang="ja-JP" altLang="en-US" sz="1050" dirty="0"/>
              <a:t>）</a:t>
            </a:r>
          </a:p>
        </p:txBody>
      </p:sp>
      <p:sp>
        <p:nvSpPr>
          <p:cNvPr id="3" name="スライド番号プレースホルダー 2"/>
          <p:cNvSpPr>
            <a:spLocks noGrp="1"/>
          </p:cNvSpPr>
          <p:nvPr>
            <p:ph type="sldNum" sz="quarter" idx="12"/>
          </p:nvPr>
        </p:nvSpPr>
        <p:spPr>
          <a:xfrm>
            <a:off x="7010400" y="6564483"/>
            <a:ext cx="2133600" cy="365125"/>
          </a:xfrm>
        </p:spPr>
        <p:txBody>
          <a:bodyPr/>
          <a:lstStyle/>
          <a:p>
            <a:fld id="{D2D8002D-B5B0-4BAC-B1F6-782DDCCE6D9C}" type="slidenum">
              <a:rPr kumimoji="1" lang="ja-JP" altLang="en-US" smtClean="0"/>
              <a:t>7</a:t>
            </a:fld>
            <a:endParaRPr kumimoji="1" lang="ja-JP" altLang="en-US" dirty="0"/>
          </a:p>
        </p:txBody>
      </p:sp>
      <p:sp>
        <p:nvSpPr>
          <p:cNvPr id="17" name="Rectangle 2"/>
          <p:cNvSpPr>
            <a:spLocks noGrp="1" noChangeArrowheads="1"/>
          </p:cNvSpPr>
          <p:nvPr>
            <p:ph type="title"/>
          </p:nvPr>
        </p:nvSpPr>
        <p:spPr bwMode="auto">
          <a:xfrm>
            <a:off x="-21764" y="-12636"/>
            <a:ext cx="9165764" cy="562074"/>
          </a:xfrm>
          <a:prstGeom prst="rect">
            <a:avLst/>
          </a:prstGeom>
          <a:gradFill rotWithShape="1">
            <a:gsLst>
              <a:gs pos="1000">
                <a:schemeClr val="accent6">
                  <a:lumMod val="60000"/>
                  <a:lumOff val="40000"/>
                </a:schemeClr>
              </a:gs>
              <a:gs pos="50000">
                <a:schemeClr val="bg1"/>
              </a:gs>
              <a:gs pos="100000">
                <a:schemeClr val="accent6">
                  <a:lumMod val="60000"/>
                  <a:lumOff val="40000"/>
                </a:schemeClr>
              </a:gs>
            </a:gsLst>
            <a:lin ang="5400000" scaled="1"/>
          </a:gradFill>
          <a:ln>
            <a:noFill/>
          </a:ln>
          <a:effectLst/>
        </p:spPr>
        <p:txBody>
          <a:bodyPr wrap="none" lIns="91435" tIns="45717" rIns="91435" bIns="45717" anchor="ctr">
            <a:normAutofit/>
          </a:bodyPr>
          <a:lstStyle>
            <a:defPPr>
              <a:defRPr lang="ja-JP"/>
            </a:defPPr>
            <a:lvl1pPr algn="ctr" rtl="0" fontAlgn="base">
              <a:spcBef>
                <a:spcPct val="0"/>
              </a:spcBef>
              <a:spcAft>
                <a:spcPct val="0"/>
              </a:spcAft>
              <a:defRPr kumimoji="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a:defRPr/>
            </a:pPr>
            <a:r>
              <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2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．事業概要</a:t>
            </a:r>
            <a:endPar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3448" y="3104873"/>
            <a:ext cx="4028201" cy="297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960" y="3104873"/>
            <a:ext cx="4032448" cy="297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1039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3">
            <a:extLst>
              <a:ext uri="{FF2B5EF4-FFF2-40B4-BE49-F238E27FC236}">
                <a16:creationId xmlns:a16="http://schemas.microsoft.com/office/drawing/2014/main" id="{52A2090F-F67B-4646-B219-8E79C04C93F8}"/>
              </a:ext>
            </a:extLst>
          </p:cNvPr>
          <p:cNvSpPr>
            <a:spLocks noChangeArrowheads="1"/>
          </p:cNvSpPr>
          <p:nvPr/>
        </p:nvSpPr>
        <p:spPr bwMode="auto">
          <a:xfrm>
            <a:off x="323528" y="1052736"/>
            <a:ext cx="8829997"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tabLst>
                <a:tab pos="1612900" algn="l"/>
              </a:tabLst>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tabLst>
                <a:tab pos="1612900" algn="l"/>
              </a:tabLst>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tabLst>
                <a:tab pos="1612900" algn="l"/>
              </a:tabLst>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9pPr>
          </a:lstStyle>
          <a:p>
            <a:pPr eaLnBrk="1" hangingPunct="1">
              <a:lnSpc>
                <a:spcPct val="150000"/>
              </a:lnSpc>
              <a:spcBef>
                <a:spcPct val="0"/>
              </a:spcBef>
              <a:buFontTx/>
              <a:buNone/>
            </a:pPr>
            <a:r>
              <a:rPr lang="ja-JP" altLang="en-US" sz="2400" dirty="0">
                <a:latin typeface="+mn-ea"/>
                <a:ea typeface="+mn-ea"/>
              </a:rPr>
              <a:t>○全体事業費 </a:t>
            </a:r>
            <a:endParaRPr lang="en-US" altLang="ja-JP" sz="2400" dirty="0" smtClean="0">
              <a:latin typeface="+mn-ea"/>
              <a:ea typeface="+mn-ea"/>
            </a:endParaRPr>
          </a:p>
          <a:p>
            <a:pPr eaLnBrk="1" hangingPunct="1">
              <a:lnSpc>
                <a:spcPct val="150000"/>
              </a:lnSpc>
              <a:spcBef>
                <a:spcPct val="0"/>
              </a:spcBef>
              <a:buFontTx/>
              <a:buNone/>
            </a:pPr>
            <a:r>
              <a:rPr lang="ja-JP" altLang="en-US" sz="2400" dirty="0">
                <a:latin typeface="+mn-ea"/>
                <a:ea typeface="+mn-ea"/>
              </a:rPr>
              <a:t>　</a:t>
            </a:r>
            <a:r>
              <a:rPr lang="ja-JP" altLang="en-US" sz="2400" dirty="0" smtClean="0">
                <a:latin typeface="+mn-ea"/>
                <a:ea typeface="+mn-ea"/>
              </a:rPr>
              <a:t>　：約 </a:t>
            </a:r>
            <a:r>
              <a:rPr lang="en-US" altLang="ja-JP" sz="2400" dirty="0" smtClean="0">
                <a:latin typeface="+mn-ea"/>
                <a:ea typeface="+mn-ea"/>
              </a:rPr>
              <a:t>1,130</a:t>
            </a:r>
            <a:r>
              <a:rPr lang="ja-JP" altLang="en-US" sz="2400" dirty="0">
                <a:latin typeface="+mn-ea"/>
                <a:ea typeface="+mn-ea"/>
              </a:rPr>
              <a:t>億円（約 </a:t>
            </a:r>
            <a:r>
              <a:rPr lang="en-US" altLang="ja-JP" sz="2400" dirty="0" smtClean="0">
                <a:latin typeface="+mn-ea"/>
                <a:ea typeface="+mn-ea"/>
              </a:rPr>
              <a:t>1,068</a:t>
            </a:r>
            <a:r>
              <a:rPr lang="ja-JP" altLang="en-US" sz="2400" dirty="0">
                <a:latin typeface="+mn-ea"/>
                <a:ea typeface="+mn-ea"/>
              </a:rPr>
              <a:t>億円</a:t>
            </a:r>
            <a:r>
              <a:rPr lang="ja-JP" altLang="en-US" sz="2400" dirty="0" smtClean="0">
                <a:latin typeface="+mn-ea"/>
                <a:ea typeface="+mn-ea"/>
              </a:rPr>
              <a:t>）</a:t>
            </a:r>
            <a:endParaRPr lang="en-US" altLang="ja-JP" sz="2400" dirty="0">
              <a:latin typeface="+mn-ea"/>
              <a:ea typeface="+mn-ea"/>
            </a:endParaRPr>
          </a:p>
          <a:p>
            <a:pPr algn="r" eaLnBrk="1" hangingPunct="1">
              <a:lnSpc>
                <a:spcPct val="150000"/>
              </a:lnSpc>
              <a:spcBef>
                <a:spcPct val="0"/>
              </a:spcBef>
              <a:buFontTx/>
              <a:buNone/>
            </a:pPr>
            <a:r>
              <a:rPr lang="ja-JP" altLang="en-US" sz="2400" dirty="0">
                <a:latin typeface="+mn-ea"/>
                <a:ea typeface="+mn-ea"/>
              </a:rPr>
              <a:t>　　　　　　</a:t>
            </a:r>
            <a:r>
              <a:rPr lang="ja-JP" altLang="en-US" sz="2400" dirty="0" smtClean="0">
                <a:latin typeface="+mn-ea"/>
                <a:ea typeface="+mn-ea"/>
              </a:rPr>
              <a:t>　　　　　　　　　　　</a:t>
            </a:r>
            <a:r>
              <a:rPr lang="ja-JP" altLang="en-US" sz="1600" dirty="0">
                <a:latin typeface="+mn-ea"/>
                <a:ea typeface="+mn-ea"/>
              </a:rPr>
              <a:t>　</a:t>
            </a:r>
            <a:r>
              <a:rPr lang="ja-JP" altLang="en-US" sz="1600" dirty="0" smtClean="0">
                <a:latin typeface="+mn-ea"/>
                <a:ea typeface="+mn-ea"/>
              </a:rPr>
              <a:t>　</a:t>
            </a:r>
            <a:r>
              <a:rPr lang="en-US" altLang="ja-JP" sz="1600" dirty="0" smtClean="0">
                <a:latin typeface="+mn-ea"/>
                <a:ea typeface="+mn-ea"/>
              </a:rPr>
              <a:t>〔</a:t>
            </a:r>
            <a:r>
              <a:rPr lang="ja-JP" altLang="en-US" sz="1600" dirty="0">
                <a:latin typeface="+mn-ea"/>
                <a:ea typeface="+mn-ea"/>
              </a:rPr>
              <a:t>国</a:t>
            </a:r>
            <a:r>
              <a:rPr lang="ja-JP" altLang="en-US" sz="1600" dirty="0" smtClean="0">
                <a:latin typeface="+mn-ea"/>
                <a:ea typeface="+mn-ea"/>
              </a:rPr>
              <a:t>：</a:t>
            </a:r>
            <a:r>
              <a:rPr lang="en-US" altLang="ja-JP" sz="1600" dirty="0">
                <a:latin typeface="+mn-ea"/>
                <a:ea typeface="+mn-ea"/>
              </a:rPr>
              <a:t>528</a:t>
            </a:r>
            <a:r>
              <a:rPr lang="ja-JP" altLang="en-US" sz="1600" dirty="0" smtClean="0">
                <a:latin typeface="+mn-ea"/>
                <a:ea typeface="+mn-ea"/>
              </a:rPr>
              <a:t>億円</a:t>
            </a:r>
            <a:r>
              <a:rPr lang="ja-JP" altLang="en-US" sz="1600" dirty="0">
                <a:latin typeface="+mn-ea"/>
                <a:ea typeface="+mn-ea"/>
              </a:rPr>
              <a:t>、府</a:t>
            </a:r>
            <a:r>
              <a:rPr lang="ja-JP" altLang="en-US" sz="1600" dirty="0" smtClean="0">
                <a:latin typeface="+mn-ea"/>
                <a:ea typeface="+mn-ea"/>
              </a:rPr>
              <a:t>：</a:t>
            </a:r>
            <a:r>
              <a:rPr lang="en-US" altLang="ja-JP" sz="1600" dirty="0" smtClean="0">
                <a:latin typeface="+mn-ea"/>
                <a:ea typeface="+mn-ea"/>
              </a:rPr>
              <a:t>284</a:t>
            </a:r>
            <a:r>
              <a:rPr lang="ja-JP" altLang="en-US" sz="1600" dirty="0" smtClean="0">
                <a:latin typeface="+mn-ea"/>
                <a:ea typeface="+mn-ea"/>
              </a:rPr>
              <a:t>億円</a:t>
            </a:r>
            <a:r>
              <a:rPr lang="ja-JP" altLang="en-US" sz="1600" dirty="0">
                <a:latin typeface="+mn-ea"/>
                <a:ea typeface="+mn-ea"/>
              </a:rPr>
              <a:t>、</a:t>
            </a:r>
            <a:r>
              <a:rPr lang="ja-JP" altLang="en-US" sz="1600" dirty="0" smtClean="0">
                <a:latin typeface="+mn-ea"/>
                <a:ea typeface="+mn-ea"/>
              </a:rPr>
              <a:t>市</a:t>
            </a:r>
            <a:r>
              <a:rPr lang="en-US" altLang="ja-JP" sz="1600" dirty="0" smtClean="0">
                <a:latin typeface="+mn-ea"/>
                <a:ea typeface="+mn-ea"/>
              </a:rPr>
              <a:t>189</a:t>
            </a:r>
            <a:r>
              <a:rPr lang="ja-JP" altLang="en-US" sz="1600" dirty="0" smtClean="0">
                <a:latin typeface="+mn-ea"/>
                <a:ea typeface="+mn-ea"/>
              </a:rPr>
              <a:t>億円</a:t>
            </a:r>
            <a:r>
              <a:rPr lang="ja-JP" altLang="en-US" sz="1600" dirty="0">
                <a:latin typeface="+mn-ea"/>
                <a:ea typeface="+mn-ea"/>
              </a:rPr>
              <a:t>、鉄道</a:t>
            </a:r>
            <a:r>
              <a:rPr lang="ja-JP" altLang="en-US" sz="1600" dirty="0" smtClean="0">
                <a:latin typeface="+mn-ea"/>
                <a:ea typeface="+mn-ea"/>
              </a:rPr>
              <a:t>：</a:t>
            </a:r>
            <a:r>
              <a:rPr lang="en-US" altLang="ja-JP" sz="1600" dirty="0">
                <a:latin typeface="+mn-ea"/>
                <a:ea typeface="+mn-ea"/>
              </a:rPr>
              <a:t>79</a:t>
            </a:r>
            <a:r>
              <a:rPr lang="ja-JP" altLang="en-US" sz="1600" dirty="0" smtClean="0">
                <a:latin typeface="+mn-ea"/>
                <a:ea typeface="+mn-ea"/>
              </a:rPr>
              <a:t>億円</a:t>
            </a:r>
            <a:r>
              <a:rPr lang="en-US" altLang="ja-JP" sz="1600" dirty="0" smtClean="0">
                <a:latin typeface="+mn-ea"/>
                <a:ea typeface="+mn-ea"/>
              </a:rPr>
              <a:t>〕</a:t>
            </a:r>
            <a:endParaRPr lang="en-US" altLang="ja-JP" sz="1600" dirty="0">
              <a:latin typeface="+mn-ea"/>
              <a:ea typeface="+mn-ea"/>
            </a:endParaRPr>
          </a:p>
          <a:p>
            <a:pPr eaLnBrk="1" hangingPunct="1">
              <a:lnSpc>
                <a:spcPct val="150000"/>
              </a:lnSpc>
              <a:spcBef>
                <a:spcPct val="0"/>
              </a:spcBef>
              <a:buFontTx/>
              <a:buNone/>
            </a:pPr>
            <a:r>
              <a:rPr lang="ja-JP" altLang="en-US" sz="2400" dirty="0" smtClean="0">
                <a:latin typeface="+mn-ea"/>
                <a:ea typeface="+mn-ea"/>
              </a:rPr>
              <a:t>　　</a:t>
            </a:r>
            <a:r>
              <a:rPr lang="en-US" altLang="ja-JP" sz="2400" dirty="0" smtClean="0">
                <a:latin typeface="+mn-ea"/>
                <a:ea typeface="+mn-ea"/>
              </a:rPr>
              <a:t>【</a:t>
            </a:r>
            <a:r>
              <a:rPr lang="ja-JP" altLang="en-US" sz="2400" dirty="0">
                <a:latin typeface="+mn-ea"/>
                <a:ea typeface="+mn-ea"/>
              </a:rPr>
              <a:t>内訳</a:t>
            </a:r>
            <a:r>
              <a:rPr lang="en-US" altLang="ja-JP" sz="2400" dirty="0">
                <a:latin typeface="+mn-ea"/>
                <a:ea typeface="+mn-ea"/>
              </a:rPr>
              <a:t>】</a:t>
            </a:r>
            <a:r>
              <a:rPr lang="ja-JP" altLang="en-US" sz="2400" dirty="0">
                <a:latin typeface="+mn-ea"/>
                <a:ea typeface="+mn-ea"/>
              </a:rPr>
              <a:t>　工事費　</a:t>
            </a:r>
            <a:r>
              <a:rPr lang="ja-JP" altLang="en-US" sz="2400" dirty="0" smtClean="0">
                <a:latin typeface="+mn-ea"/>
                <a:ea typeface="+mn-ea"/>
              </a:rPr>
              <a:t>　　　</a:t>
            </a:r>
            <a:r>
              <a:rPr lang="ja-JP" altLang="en-US" sz="2400" dirty="0">
                <a:latin typeface="+mn-ea"/>
                <a:ea typeface="+mn-ea"/>
              </a:rPr>
              <a:t>　約 </a:t>
            </a:r>
            <a:r>
              <a:rPr lang="en-US" altLang="ja-JP" sz="2400" dirty="0" smtClean="0">
                <a:latin typeface="+mn-ea"/>
                <a:ea typeface="+mn-ea"/>
              </a:rPr>
              <a:t>80</a:t>
            </a:r>
            <a:r>
              <a:rPr lang="en-US" altLang="ja-JP" sz="2400" dirty="0">
                <a:latin typeface="+mn-ea"/>
                <a:ea typeface="+mn-ea"/>
              </a:rPr>
              <a:t>6</a:t>
            </a:r>
            <a:r>
              <a:rPr lang="ja-JP" altLang="en-US" sz="2400" dirty="0" smtClean="0">
                <a:latin typeface="+mn-ea"/>
                <a:ea typeface="+mn-ea"/>
              </a:rPr>
              <a:t>億円</a:t>
            </a:r>
            <a:r>
              <a:rPr lang="ja-JP" altLang="en-US" sz="2400" dirty="0">
                <a:latin typeface="+mn-ea"/>
                <a:ea typeface="+mn-ea"/>
              </a:rPr>
              <a:t>（約 </a:t>
            </a:r>
            <a:r>
              <a:rPr lang="en-US" altLang="ja-JP" sz="2400" dirty="0" smtClean="0">
                <a:latin typeface="+mn-ea"/>
                <a:ea typeface="+mn-ea"/>
              </a:rPr>
              <a:t>80</a:t>
            </a:r>
            <a:r>
              <a:rPr lang="en-US" altLang="ja-JP" sz="2400" dirty="0">
                <a:latin typeface="+mn-ea"/>
                <a:ea typeface="+mn-ea"/>
              </a:rPr>
              <a:t>6</a:t>
            </a:r>
            <a:r>
              <a:rPr lang="ja-JP" altLang="en-US" sz="2400" dirty="0" smtClean="0">
                <a:latin typeface="+mn-ea"/>
                <a:ea typeface="+mn-ea"/>
              </a:rPr>
              <a:t>億円</a:t>
            </a:r>
            <a:r>
              <a:rPr lang="ja-JP" altLang="en-US" sz="2400" dirty="0">
                <a:latin typeface="+mn-ea"/>
                <a:ea typeface="+mn-ea"/>
              </a:rPr>
              <a:t>）</a:t>
            </a:r>
            <a:endParaRPr lang="en-US" altLang="ja-JP" sz="2400" dirty="0">
              <a:latin typeface="+mn-ea"/>
              <a:ea typeface="+mn-ea"/>
            </a:endParaRPr>
          </a:p>
          <a:p>
            <a:pPr eaLnBrk="1" hangingPunct="1">
              <a:lnSpc>
                <a:spcPct val="150000"/>
              </a:lnSpc>
              <a:spcBef>
                <a:spcPct val="0"/>
              </a:spcBef>
              <a:buFontTx/>
              <a:buNone/>
            </a:pPr>
            <a:r>
              <a:rPr lang="ja-JP" altLang="en-US" sz="2400" dirty="0">
                <a:latin typeface="+mn-ea"/>
                <a:ea typeface="+mn-ea"/>
              </a:rPr>
              <a:t>　</a:t>
            </a:r>
            <a:r>
              <a:rPr lang="ja-JP" altLang="en-US" sz="2400" dirty="0" smtClean="0">
                <a:latin typeface="+mn-ea"/>
                <a:ea typeface="+mn-ea"/>
              </a:rPr>
              <a:t>　　</a:t>
            </a:r>
            <a:r>
              <a:rPr lang="ja-JP" altLang="en-US" sz="2400" dirty="0">
                <a:latin typeface="+mn-ea"/>
                <a:ea typeface="+mn-ea"/>
              </a:rPr>
              <a:t>　　　　 </a:t>
            </a:r>
            <a:r>
              <a:rPr lang="ja-JP" altLang="en-US" sz="2400" dirty="0" smtClean="0">
                <a:latin typeface="+mn-ea"/>
                <a:ea typeface="+mn-ea"/>
              </a:rPr>
              <a:t>用地補償費</a:t>
            </a:r>
            <a:r>
              <a:rPr lang="ja-JP" altLang="en-US" sz="2400" dirty="0">
                <a:latin typeface="+mn-ea"/>
                <a:ea typeface="+mn-ea"/>
              </a:rPr>
              <a:t>　　約 </a:t>
            </a:r>
            <a:r>
              <a:rPr lang="en-US" altLang="ja-JP" sz="2400" dirty="0">
                <a:latin typeface="+mn-ea"/>
                <a:ea typeface="+mn-ea"/>
              </a:rPr>
              <a:t>302</a:t>
            </a:r>
            <a:r>
              <a:rPr lang="ja-JP" altLang="en-US" sz="2400" dirty="0">
                <a:latin typeface="+mn-ea"/>
                <a:ea typeface="+mn-ea"/>
              </a:rPr>
              <a:t>億円（約 </a:t>
            </a:r>
            <a:r>
              <a:rPr lang="en-US" altLang="ja-JP" sz="2400" dirty="0" smtClean="0">
                <a:latin typeface="+mn-ea"/>
                <a:ea typeface="+mn-ea"/>
              </a:rPr>
              <a:t>240</a:t>
            </a:r>
            <a:r>
              <a:rPr lang="ja-JP" altLang="en-US" sz="2400" dirty="0">
                <a:latin typeface="+mn-ea"/>
                <a:ea typeface="+mn-ea"/>
              </a:rPr>
              <a:t>億円）</a:t>
            </a:r>
            <a:endParaRPr lang="en-US" altLang="ja-JP" sz="2400" dirty="0">
              <a:latin typeface="+mn-ea"/>
              <a:ea typeface="+mn-ea"/>
            </a:endParaRPr>
          </a:p>
          <a:p>
            <a:pPr eaLnBrk="1" hangingPunct="1">
              <a:lnSpc>
                <a:spcPct val="150000"/>
              </a:lnSpc>
              <a:spcBef>
                <a:spcPct val="0"/>
              </a:spcBef>
              <a:buFontTx/>
              <a:buNone/>
            </a:pPr>
            <a:r>
              <a:rPr lang="ja-JP" altLang="en-US" sz="2400" dirty="0">
                <a:latin typeface="+mn-ea"/>
                <a:ea typeface="+mn-ea"/>
              </a:rPr>
              <a:t>　</a:t>
            </a:r>
            <a:r>
              <a:rPr lang="ja-JP" altLang="en-US" sz="2400" dirty="0" smtClean="0">
                <a:latin typeface="+mn-ea"/>
                <a:ea typeface="+mn-ea"/>
              </a:rPr>
              <a:t>　　</a:t>
            </a:r>
            <a:r>
              <a:rPr lang="ja-JP" altLang="en-US" sz="2400" dirty="0">
                <a:latin typeface="+mn-ea"/>
                <a:ea typeface="+mn-ea"/>
              </a:rPr>
              <a:t>　　　　</a:t>
            </a:r>
            <a:r>
              <a:rPr lang="ja-JP" altLang="en-US" sz="2400" dirty="0" smtClean="0">
                <a:latin typeface="+mn-ea"/>
                <a:ea typeface="+mn-ea"/>
              </a:rPr>
              <a:t> 調査費</a:t>
            </a:r>
            <a:r>
              <a:rPr lang="ja-JP" altLang="en-US" sz="2400" dirty="0">
                <a:latin typeface="+mn-ea"/>
                <a:ea typeface="+mn-ea"/>
              </a:rPr>
              <a:t>　</a:t>
            </a:r>
            <a:r>
              <a:rPr lang="ja-JP" altLang="en-US" sz="2400" dirty="0" smtClean="0">
                <a:latin typeface="+mn-ea"/>
                <a:ea typeface="+mn-ea"/>
              </a:rPr>
              <a:t>　　　</a:t>
            </a:r>
            <a:r>
              <a:rPr lang="ja-JP" altLang="en-US" sz="2400" dirty="0">
                <a:latin typeface="+mn-ea"/>
                <a:ea typeface="+mn-ea"/>
              </a:rPr>
              <a:t>　約  </a:t>
            </a:r>
            <a:r>
              <a:rPr lang="en-US" altLang="ja-JP" sz="2400" dirty="0" smtClean="0">
                <a:latin typeface="+mn-ea"/>
                <a:ea typeface="+mn-ea"/>
              </a:rPr>
              <a:t>2</a:t>
            </a:r>
            <a:r>
              <a:rPr lang="en-US" altLang="ja-JP" sz="2400" dirty="0">
                <a:latin typeface="+mn-ea"/>
                <a:ea typeface="+mn-ea"/>
              </a:rPr>
              <a:t>2</a:t>
            </a:r>
            <a:r>
              <a:rPr lang="ja-JP" altLang="en-US" sz="2400" dirty="0" smtClean="0">
                <a:latin typeface="+mn-ea"/>
                <a:ea typeface="+mn-ea"/>
              </a:rPr>
              <a:t>億円</a:t>
            </a:r>
            <a:r>
              <a:rPr lang="ja-JP" altLang="en-US" sz="2400" dirty="0">
                <a:latin typeface="+mn-ea"/>
                <a:ea typeface="+mn-ea"/>
              </a:rPr>
              <a:t>（約  </a:t>
            </a:r>
            <a:r>
              <a:rPr lang="en-US" altLang="ja-JP" sz="2400" dirty="0">
                <a:latin typeface="+mn-ea"/>
                <a:ea typeface="+mn-ea"/>
              </a:rPr>
              <a:t>22</a:t>
            </a:r>
            <a:r>
              <a:rPr lang="ja-JP" altLang="en-US" sz="2400" dirty="0">
                <a:latin typeface="+mn-ea"/>
                <a:ea typeface="+mn-ea"/>
              </a:rPr>
              <a:t>億円</a:t>
            </a:r>
            <a:r>
              <a:rPr lang="ja-JP" altLang="en-US" sz="2400" dirty="0" smtClean="0">
                <a:latin typeface="+mn-ea"/>
                <a:ea typeface="+mn-ea"/>
              </a:rPr>
              <a:t>）</a:t>
            </a:r>
            <a:endParaRPr lang="en-US" altLang="ja-JP" sz="2400" dirty="0" smtClean="0">
              <a:latin typeface="+mn-ea"/>
              <a:ea typeface="+mn-ea"/>
            </a:endParaRPr>
          </a:p>
          <a:p>
            <a:pPr eaLnBrk="1" hangingPunct="1">
              <a:lnSpc>
                <a:spcPct val="150000"/>
              </a:lnSpc>
              <a:spcBef>
                <a:spcPct val="0"/>
              </a:spcBef>
              <a:buFontTx/>
              <a:buNone/>
            </a:pPr>
            <a:r>
              <a:rPr lang="en-US" altLang="ja-JP" sz="1600" dirty="0" smtClean="0">
                <a:latin typeface="+mn-ea"/>
                <a:ea typeface="+mn-ea"/>
              </a:rPr>
              <a:t>※</a:t>
            </a:r>
            <a:r>
              <a:rPr lang="ja-JP" altLang="en-US" sz="1600" dirty="0" smtClean="0">
                <a:latin typeface="+mn-ea"/>
                <a:ea typeface="+mn-ea"/>
              </a:rPr>
              <a:t>１　事業費負担内訳については、関係者要協議</a:t>
            </a:r>
            <a:endParaRPr lang="en-US" altLang="ja-JP" sz="1600" dirty="0" smtClean="0">
              <a:latin typeface="+mn-ea"/>
              <a:ea typeface="+mn-ea"/>
            </a:endParaRPr>
          </a:p>
          <a:p>
            <a:pPr eaLnBrk="1" hangingPunct="1">
              <a:lnSpc>
                <a:spcPct val="150000"/>
              </a:lnSpc>
              <a:spcBef>
                <a:spcPct val="0"/>
              </a:spcBef>
              <a:buFontTx/>
              <a:buNone/>
            </a:pPr>
            <a:r>
              <a:rPr lang="en-US" altLang="ja-JP" sz="1600" dirty="0" smtClean="0">
                <a:latin typeface="+mn-ea"/>
                <a:ea typeface="+mn-ea"/>
              </a:rPr>
              <a:t>※</a:t>
            </a:r>
            <a:r>
              <a:rPr lang="ja-JP" altLang="en-US" sz="1600" dirty="0" smtClean="0">
                <a:latin typeface="+mn-ea"/>
                <a:ea typeface="+mn-ea"/>
              </a:rPr>
              <a:t>２　（</a:t>
            </a:r>
            <a:r>
              <a:rPr lang="ja-JP" altLang="en-US" sz="1600" dirty="0">
                <a:latin typeface="+mn-ea"/>
                <a:ea typeface="+mn-ea"/>
              </a:rPr>
              <a:t>　）内は、平成</a:t>
            </a:r>
            <a:r>
              <a:rPr lang="en-US" altLang="ja-JP" sz="1600" dirty="0">
                <a:latin typeface="+mn-ea"/>
                <a:ea typeface="+mn-ea"/>
              </a:rPr>
              <a:t>25</a:t>
            </a:r>
            <a:r>
              <a:rPr lang="ja-JP" altLang="en-US" sz="1600" dirty="0">
                <a:latin typeface="+mn-ea"/>
                <a:ea typeface="+mn-ea"/>
              </a:rPr>
              <a:t>年度報告</a:t>
            </a:r>
            <a:r>
              <a:rPr lang="ja-JP" altLang="en-US" sz="1600" dirty="0" smtClean="0">
                <a:latin typeface="+mn-ea"/>
                <a:ea typeface="+mn-ea"/>
              </a:rPr>
              <a:t>時点</a:t>
            </a:r>
            <a:endParaRPr lang="en-US" altLang="ja-JP" sz="2400" dirty="0" smtClean="0">
              <a:solidFill>
                <a:prstClr val="black"/>
              </a:solidFill>
              <a:latin typeface="ＭＳ Ｐゴシック" panose="020B0600070205080204" pitchFamily="50" charset="-128"/>
            </a:endParaRPr>
          </a:p>
          <a:p>
            <a:pPr lvl="0" eaLnBrk="1" hangingPunct="1">
              <a:lnSpc>
                <a:spcPct val="150000"/>
              </a:lnSpc>
              <a:spcBef>
                <a:spcPct val="0"/>
              </a:spcBef>
              <a:buNone/>
              <a:tabLst/>
            </a:pPr>
            <a:r>
              <a:rPr lang="ja-JP" altLang="en-US" sz="2400" dirty="0" smtClean="0">
                <a:solidFill>
                  <a:prstClr val="black"/>
                </a:solidFill>
                <a:latin typeface="ＭＳ Ｐゴシック" panose="020B0600070205080204" pitchFamily="50" charset="-128"/>
              </a:rPr>
              <a:t>○事業費の変動</a:t>
            </a:r>
            <a:endParaRPr lang="en-US" altLang="ja-JP" sz="2400" dirty="0" smtClean="0">
              <a:solidFill>
                <a:prstClr val="black"/>
              </a:solidFill>
              <a:latin typeface="ＭＳ Ｐゴシック" panose="020B0600070205080204" pitchFamily="50" charset="-128"/>
            </a:endParaRPr>
          </a:p>
          <a:p>
            <a:pPr lvl="0" eaLnBrk="1" hangingPunct="1">
              <a:lnSpc>
                <a:spcPct val="150000"/>
              </a:lnSpc>
              <a:spcBef>
                <a:spcPct val="0"/>
              </a:spcBef>
              <a:buNone/>
              <a:tabLst/>
            </a:pPr>
            <a:r>
              <a:rPr lang="ja-JP" altLang="en-US" sz="2400" dirty="0" smtClean="0">
                <a:solidFill>
                  <a:prstClr val="black"/>
                </a:solidFill>
                <a:latin typeface="ＭＳ Ｐゴシック" panose="020B0600070205080204" pitchFamily="50" charset="-128"/>
              </a:rPr>
              <a:t>用地補償費が約</a:t>
            </a:r>
            <a:r>
              <a:rPr lang="en-US" altLang="ja-JP" sz="2400" dirty="0" smtClean="0">
                <a:solidFill>
                  <a:prstClr val="black"/>
                </a:solidFill>
                <a:latin typeface="ＭＳ Ｐゴシック" panose="020B0600070205080204" pitchFamily="50" charset="-128"/>
              </a:rPr>
              <a:t>62</a:t>
            </a:r>
            <a:r>
              <a:rPr lang="ja-JP" altLang="en-US" sz="2400" dirty="0" smtClean="0">
                <a:solidFill>
                  <a:prstClr val="black"/>
                </a:solidFill>
                <a:latin typeface="ＭＳ Ｐゴシック" panose="020B0600070205080204" pitchFamily="50" charset="-128"/>
              </a:rPr>
              <a:t>億円増額</a:t>
            </a:r>
            <a:endParaRPr lang="en-US" altLang="ja-JP" sz="2400" dirty="0" smtClean="0">
              <a:solidFill>
                <a:prstClr val="black"/>
              </a:solidFill>
              <a:latin typeface="ＭＳ Ｐゴシック" panose="020B0600070205080204" pitchFamily="50" charset="-128"/>
            </a:endParaRPr>
          </a:p>
          <a:p>
            <a:pPr lvl="0" eaLnBrk="1" hangingPunct="1">
              <a:lnSpc>
                <a:spcPct val="150000"/>
              </a:lnSpc>
              <a:spcBef>
                <a:spcPct val="0"/>
              </a:spcBef>
              <a:buNone/>
              <a:tabLst/>
            </a:pPr>
            <a:r>
              <a:rPr lang="ja-JP" altLang="en-US" sz="2400" dirty="0" smtClean="0">
                <a:solidFill>
                  <a:prstClr val="black"/>
                </a:solidFill>
                <a:latin typeface="ＭＳ Ｐゴシック" panose="020B0600070205080204" pitchFamily="50" charset="-128"/>
              </a:rPr>
              <a:t>→これ</a:t>
            </a:r>
            <a:r>
              <a:rPr lang="ja-JP" altLang="en-US" sz="2400" dirty="0">
                <a:solidFill>
                  <a:prstClr val="black"/>
                </a:solidFill>
                <a:latin typeface="ＭＳ Ｐゴシック" panose="020B0600070205080204" pitchFamily="50" charset="-128"/>
              </a:rPr>
              <a:t>まで</a:t>
            </a:r>
            <a:r>
              <a:rPr lang="ja-JP" altLang="en-US" sz="2400" dirty="0" smtClean="0">
                <a:solidFill>
                  <a:prstClr val="black"/>
                </a:solidFill>
                <a:latin typeface="ＭＳ Ｐゴシック" panose="020B0600070205080204" pitchFamily="50" charset="-128"/>
              </a:rPr>
              <a:t>の実績と今後の費用を見込んだ事業費</a:t>
            </a:r>
            <a:endParaRPr lang="en-US" altLang="ja-JP" sz="2400" dirty="0" smtClean="0">
              <a:solidFill>
                <a:prstClr val="black"/>
              </a:solidFill>
              <a:latin typeface="ＭＳ Ｐゴシック" panose="020B0600070205080204" pitchFamily="50" charset="-128"/>
            </a:endParaRPr>
          </a:p>
        </p:txBody>
      </p:sp>
      <p:sp>
        <p:nvSpPr>
          <p:cNvPr id="2" name="スライド番号プレースホルダー 1"/>
          <p:cNvSpPr>
            <a:spLocks noGrp="1"/>
          </p:cNvSpPr>
          <p:nvPr>
            <p:ph type="sldNum" sz="quarter" idx="12"/>
          </p:nvPr>
        </p:nvSpPr>
        <p:spPr>
          <a:xfrm>
            <a:off x="7019925" y="6556375"/>
            <a:ext cx="2133600" cy="365125"/>
          </a:xfrm>
        </p:spPr>
        <p:txBody>
          <a:bodyPr/>
          <a:lstStyle/>
          <a:p>
            <a:fld id="{D2D8002D-B5B0-4BAC-B1F6-782DDCCE6D9C}" type="slidenum">
              <a:rPr kumimoji="1" lang="ja-JP" altLang="en-US" smtClean="0"/>
              <a:t>8</a:t>
            </a:fld>
            <a:endParaRPr kumimoji="1" lang="ja-JP" altLang="en-US"/>
          </a:p>
        </p:txBody>
      </p:sp>
      <p:sp>
        <p:nvSpPr>
          <p:cNvPr id="7" name="Rectangle 2"/>
          <p:cNvSpPr>
            <a:spLocks noGrp="1" noChangeArrowheads="1"/>
          </p:cNvSpPr>
          <p:nvPr>
            <p:ph type="title"/>
          </p:nvPr>
        </p:nvSpPr>
        <p:spPr bwMode="auto">
          <a:xfrm>
            <a:off x="-21764" y="-12636"/>
            <a:ext cx="9165764" cy="562074"/>
          </a:xfrm>
          <a:prstGeom prst="rect">
            <a:avLst/>
          </a:prstGeom>
          <a:gradFill rotWithShape="1">
            <a:gsLst>
              <a:gs pos="1000">
                <a:schemeClr val="accent6">
                  <a:lumMod val="60000"/>
                  <a:lumOff val="40000"/>
                </a:schemeClr>
              </a:gs>
              <a:gs pos="50000">
                <a:schemeClr val="bg1"/>
              </a:gs>
              <a:gs pos="100000">
                <a:schemeClr val="accent6">
                  <a:lumMod val="60000"/>
                  <a:lumOff val="40000"/>
                </a:schemeClr>
              </a:gs>
            </a:gsLst>
            <a:lin ang="5400000" scaled="1"/>
          </a:gradFill>
          <a:ln>
            <a:noFill/>
          </a:ln>
          <a:effectLst/>
        </p:spPr>
        <p:txBody>
          <a:bodyPr wrap="none" lIns="91435" tIns="45717" rIns="91435" bIns="45717" anchor="ctr">
            <a:normAutofit/>
          </a:bodyPr>
          <a:lstStyle>
            <a:defPPr>
              <a:defRPr lang="ja-JP"/>
            </a:defPPr>
            <a:lvl1pPr algn="ctr" rtl="0" fontAlgn="base">
              <a:spcBef>
                <a:spcPct val="0"/>
              </a:spcBef>
              <a:spcAft>
                <a:spcPct val="0"/>
              </a:spcAft>
              <a:defRPr kumimoji="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a:defRPr/>
            </a:pPr>
            <a:r>
              <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2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．事業概要</a:t>
            </a:r>
            <a:endPar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5"/>
          <p:cNvSpPr>
            <a:spLocks noChangeArrowheads="1"/>
          </p:cNvSpPr>
          <p:nvPr/>
        </p:nvSpPr>
        <p:spPr bwMode="auto">
          <a:xfrm>
            <a:off x="0" y="564832"/>
            <a:ext cx="14221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b="1" dirty="0" smtClean="0">
                <a:latin typeface="+mn-ea"/>
                <a:ea typeface="+mn-ea"/>
              </a:rPr>
              <a:t>■</a:t>
            </a:r>
            <a:r>
              <a:rPr lang="ja-JP" altLang="en-US" sz="2400" b="1" dirty="0">
                <a:latin typeface="+mn-ea"/>
                <a:ea typeface="+mn-ea"/>
              </a:rPr>
              <a:t>事業費</a:t>
            </a:r>
          </a:p>
        </p:txBody>
      </p:sp>
      <p:sp>
        <p:nvSpPr>
          <p:cNvPr id="9" name="正方形/長方形 8"/>
          <p:cNvSpPr/>
          <p:nvPr/>
        </p:nvSpPr>
        <p:spPr>
          <a:xfrm>
            <a:off x="5004048" y="1805102"/>
            <a:ext cx="3009766" cy="43204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8008199" y="1806400"/>
            <a:ext cx="415094" cy="4307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148891" y="1882627"/>
            <a:ext cx="720080" cy="276999"/>
          </a:xfrm>
          <a:prstGeom prst="rect">
            <a:avLst/>
          </a:prstGeom>
          <a:noFill/>
        </p:spPr>
        <p:txBody>
          <a:bodyPr wrap="square" rtlCol="0" anchor="ctr">
            <a:spAutoFit/>
          </a:bodyPr>
          <a:lstStyle/>
          <a:p>
            <a:pPr algn="ctr"/>
            <a:r>
              <a:rPr lang="en-US" altLang="ja-JP" sz="1200" b="1" dirty="0" smtClean="0">
                <a:latin typeface="+mn-ea"/>
              </a:rPr>
              <a:t>93</a:t>
            </a:r>
            <a:r>
              <a:rPr lang="ja-JP" altLang="en-US" sz="1200" b="1" dirty="0" smtClean="0">
                <a:latin typeface="+mn-ea"/>
              </a:rPr>
              <a:t>％</a:t>
            </a:r>
            <a:endParaRPr kumimoji="1" lang="ja-JP" altLang="en-US" sz="1200" b="1" dirty="0">
              <a:latin typeface="+mn-ea"/>
            </a:endParaRPr>
          </a:p>
        </p:txBody>
      </p:sp>
      <p:sp>
        <p:nvSpPr>
          <p:cNvPr id="19" name="テキスト ボックス 18"/>
          <p:cNvSpPr txBox="1"/>
          <p:nvPr/>
        </p:nvSpPr>
        <p:spPr>
          <a:xfrm>
            <a:off x="7783706" y="1883925"/>
            <a:ext cx="864080" cy="276999"/>
          </a:xfrm>
          <a:prstGeom prst="rect">
            <a:avLst/>
          </a:prstGeom>
          <a:noFill/>
        </p:spPr>
        <p:txBody>
          <a:bodyPr wrap="square" rtlCol="0" anchor="ctr">
            <a:spAutoFit/>
          </a:bodyPr>
          <a:lstStyle/>
          <a:p>
            <a:pPr algn="ctr"/>
            <a:r>
              <a:rPr lang="en-US" altLang="ja-JP" sz="1200" b="1" dirty="0" smtClean="0">
                <a:latin typeface="+mn-ea"/>
              </a:rPr>
              <a:t>7</a:t>
            </a:r>
            <a:r>
              <a:rPr lang="ja-JP" altLang="en-US" sz="1200" b="1" dirty="0" smtClean="0">
                <a:latin typeface="+mn-ea"/>
              </a:rPr>
              <a:t>％</a:t>
            </a:r>
            <a:endParaRPr kumimoji="1" lang="ja-JP" altLang="en-US" sz="1200" b="1" dirty="0">
              <a:latin typeface="+mn-ea"/>
            </a:endParaRPr>
          </a:p>
        </p:txBody>
      </p:sp>
      <p:cxnSp>
        <p:nvCxnSpPr>
          <p:cNvPr id="22" name="直線コネクタ 21"/>
          <p:cNvCxnSpPr/>
          <p:nvPr/>
        </p:nvCxnSpPr>
        <p:spPr>
          <a:xfrm>
            <a:off x="8435205" y="1056617"/>
            <a:ext cx="0" cy="644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8013814" y="1181707"/>
            <a:ext cx="42139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5008734" y="1063091"/>
            <a:ext cx="0" cy="637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8020112" y="1052425"/>
            <a:ext cx="0" cy="6483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5027525" y="1173323"/>
            <a:ext cx="298286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6713415" y="1266325"/>
            <a:ext cx="0" cy="4344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5030822" y="1543774"/>
            <a:ext cx="165122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6730194" y="1543774"/>
            <a:ext cx="1278369"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6170509" y="886015"/>
            <a:ext cx="1108873" cy="276999"/>
          </a:xfrm>
          <a:prstGeom prst="rect">
            <a:avLst/>
          </a:prstGeom>
          <a:noFill/>
        </p:spPr>
        <p:txBody>
          <a:bodyPr wrap="square" rtlCol="0">
            <a:spAutoFit/>
          </a:bodyPr>
          <a:lstStyle/>
          <a:p>
            <a:pPr algn="ctr"/>
            <a:r>
              <a:rPr lang="ja-JP" altLang="en-US" sz="1200" dirty="0" smtClean="0">
                <a:latin typeface="+mn-ea"/>
              </a:rPr>
              <a:t>行政側負担</a:t>
            </a:r>
            <a:endParaRPr kumimoji="1" lang="ja-JP" altLang="en-US" sz="1200" dirty="0">
              <a:latin typeface="+mn-ea"/>
            </a:endParaRPr>
          </a:p>
        </p:txBody>
      </p:sp>
      <p:sp>
        <p:nvSpPr>
          <p:cNvPr id="30" name="テキスト ボックス 29"/>
          <p:cNvSpPr txBox="1"/>
          <p:nvPr/>
        </p:nvSpPr>
        <p:spPr>
          <a:xfrm>
            <a:off x="7541148" y="815586"/>
            <a:ext cx="1350612" cy="276999"/>
          </a:xfrm>
          <a:prstGeom prst="rect">
            <a:avLst/>
          </a:prstGeom>
          <a:noFill/>
        </p:spPr>
        <p:txBody>
          <a:bodyPr wrap="square" rtlCol="0">
            <a:spAutoFit/>
          </a:bodyPr>
          <a:lstStyle/>
          <a:p>
            <a:pPr algn="ctr"/>
            <a:r>
              <a:rPr lang="ja-JP" altLang="en-US" sz="1200" dirty="0" smtClean="0">
                <a:latin typeface="+mn-ea"/>
              </a:rPr>
              <a:t>鉄道</a:t>
            </a:r>
            <a:r>
              <a:rPr lang="ja-JP" altLang="en-US" sz="1200" dirty="0">
                <a:latin typeface="+mn-ea"/>
              </a:rPr>
              <a:t>事</a:t>
            </a:r>
            <a:r>
              <a:rPr lang="ja-JP" altLang="en-US" sz="1200" dirty="0" smtClean="0">
                <a:latin typeface="+mn-ea"/>
              </a:rPr>
              <a:t>業</a:t>
            </a:r>
            <a:r>
              <a:rPr lang="ja-JP" altLang="en-US" sz="1200" dirty="0">
                <a:latin typeface="+mn-ea"/>
              </a:rPr>
              <a:t>者</a:t>
            </a:r>
            <a:r>
              <a:rPr lang="ja-JP" altLang="en-US" sz="1200" dirty="0" smtClean="0">
                <a:latin typeface="+mn-ea"/>
              </a:rPr>
              <a:t>負担</a:t>
            </a:r>
            <a:endParaRPr kumimoji="1" lang="ja-JP" altLang="en-US" sz="1200" dirty="0">
              <a:latin typeface="+mn-ea"/>
            </a:endParaRPr>
          </a:p>
        </p:txBody>
      </p:sp>
      <p:sp>
        <p:nvSpPr>
          <p:cNvPr id="31" name="テキスト ボックス 30"/>
          <p:cNvSpPr txBox="1"/>
          <p:nvPr/>
        </p:nvSpPr>
        <p:spPr>
          <a:xfrm>
            <a:off x="5207123" y="1268760"/>
            <a:ext cx="1350612" cy="276999"/>
          </a:xfrm>
          <a:prstGeom prst="rect">
            <a:avLst/>
          </a:prstGeom>
          <a:noFill/>
        </p:spPr>
        <p:txBody>
          <a:bodyPr wrap="square" rtlCol="0">
            <a:spAutoFit/>
          </a:bodyPr>
          <a:lstStyle/>
          <a:p>
            <a:pPr algn="ctr"/>
            <a:r>
              <a:rPr lang="ja-JP" altLang="en-US" sz="1200" dirty="0" smtClean="0">
                <a:latin typeface="+mn-ea"/>
              </a:rPr>
              <a:t>国負担（</a:t>
            </a:r>
            <a:r>
              <a:rPr lang="en-US" altLang="ja-JP" sz="1200" dirty="0" smtClean="0">
                <a:latin typeface="+mn-ea"/>
              </a:rPr>
              <a:t>5.5/10</a:t>
            </a:r>
            <a:r>
              <a:rPr lang="ja-JP" altLang="en-US" sz="1200" dirty="0" smtClean="0">
                <a:latin typeface="+mn-ea"/>
              </a:rPr>
              <a:t>）</a:t>
            </a:r>
            <a:endParaRPr kumimoji="1" lang="ja-JP" altLang="en-US" sz="1200" dirty="0">
              <a:latin typeface="+mn-ea"/>
            </a:endParaRPr>
          </a:p>
        </p:txBody>
      </p:sp>
      <p:sp>
        <p:nvSpPr>
          <p:cNvPr id="32" name="テキスト ボックス 31"/>
          <p:cNvSpPr txBox="1"/>
          <p:nvPr/>
        </p:nvSpPr>
        <p:spPr>
          <a:xfrm>
            <a:off x="6694599" y="1127498"/>
            <a:ext cx="1350612" cy="461665"/>
          </a:xfrm>
          <a:prstGeom prst="rect">
            <a:avLst/>
          </a:prstGeom>
          <a:noFill/>
        </p:spPr>
        <p:txBody>
          <a:bodyPr wrap="square" rtlCol="0">
            <a:spAutoFit/>
          </a:bodyPr>
          <a:lstStyle/>
          <a:p>
            <a:pPr algn="ctr"/>
            <a:r>
              <a:rPr lang="ja-JP" altLang="en-US" sz="1200" dirty="0">
                <a:latin typeface="+mn-ea"/>
              </a:rPr>
              <a:t>自治体</a:t>
            </a:r>
            <a:r>
              <a:rPr lang="ja-JP" altLang="en-US" sz="1200" dirty="0" smtClean="0">
                <a:latin typeface="+mn-ea"/>
              </a:rPr>
              <a:t>負担</a:t>
            </a:r>
            <a:endParaRPr lang="en-US" altLang="ja-JP" sz="1200" dirty="0" smtClean="0">
              <a:latin typeface="+mn-ea"/>
            </a:endParaRPr>
          </a:p>
          <a:p>
            <a:pPr algn="ctr"/>
            <a:r>
              <a:rPr lang="ja-JP" altLang="en-US" sz="1200" dirty="0" smtClean="0">
                <a:latin typeface="+mn-ea"/>
              </a:rPr>
              <a:t>（</a:t>
            </a:r>
            <a:r>
              <a:rPr lang="en-US" altLang="ja-JP" sz="1200" dirty="0">
                <a:latin typeface="+mn-ea"/>
              </a:rPr>
              <a:t>4.5</a:t>
            </a:r>
            <a:r>
              <a:rPr lang="en-US" altLang="ja-JP" sz="1200" dirty="0" smtClean="0">
                <a:latin typeface="+mn-ea"/>
              </a:rPr>
              <a:t>/10</a:t>
            </a:r>
            <a:r>
              <a:rPr lang="ja-JP" altLang="en-US" sz="1200" dirty="0" smtClean="0">
                <a:latin typeface="+mn-ea"/>
              </a:rPr>
              <a:t>）</a:t>
            </a:r>
            <a:endParaRPr kumimoji="1" lang="ja-JP" altLang="en-US" sz="1200" dirty="0">
              <a:latin typeface="+mn-ea"/>
            </a:endParaRPr>
          </a:p>
        </p:txBody>
      </p:sp>
      <p:sp>
        <p:nvSpPr>
          <p:cNvPr id="36" name="テキスト ボックス 35"/>
          <p:cNvSpPr txBox="1"/>
          <p:nvPr/>
        </p:nvSpPr>
        <p:spPr>
          <a:xfrm>
            <a:off x="6713415" y="1514220"/>
            <a:ext cx="1306697" cy="276999"/>
          </a:xfrm>
          <a:prstGeom prst="rect">
            <a:avLst/>
          </a:prstGeom>
          <a:noFill/>
        </p:spPr>
        <p:txBody>
          <a:bodyPr wrap="square" rtlCol="0">
            <a:spAutoFit/>
          </a:bodyPr>
          <a:lstStyle/>
          <a:p>
            <a:pPr algn="ctr"/>
            <a:r>
              <a:rPr lang="ja-JP" altLang="en-US" sz="1200" dirty="0" smtClean="0">
                <a:latin typeface="+mn-ea"/>
              </a:rPr>
              <a:t>府</a:t>
            </a:r>
            <a:r>
              <a:rPr lang="ja-JP" altLang="en-US" sz="1200" dirty="0">
                <a:latin typeface="+mn-ea"/>
              </a:rPr>
              <a:t>：</a:t>
            </a:r>
            <a:r>
              <a:rPr lang="ja-JP" altLang="en-US" sz="1200" dirty="0" smtClean="0">
                <a:latin typeface="+mn-ea"/>
              </a:rPr>
              <a:t>市（</a:t>
            </a:r>
            <a:r>
              <a:rPr lang="en-US" altLang="ja-JP" sz="1200" dirty="0" smtClean="0">
                <a:latin typeface="+mn-ea"/>
              </a:rPr>
              <a:t>3</a:t>
            </a:r>
            <a:r>
              <a:rPr lang="ja-JP" altLang="en-US" sz="1200" dirty="0" smtClean="0">
                <a:latin typeface="+mn-ea"/>
              </a:rPr>
              <a:t>：</a:t>
            </a:r>
            <a:r>
              <a:rPr lang="en-US" altLang="ja-JP" sz="1200" dirty="0" smtClean="0">
                <a:latin typeface="+mn-ea"/>
              </a:rPr>
              <a:t>2</a:t>
            </a:r>
            <a:r>
              <a:rPr lang="ja-JP" altLang="en-US" sz="1200" dirty="0" smtClean="0">
                <a:latin typeface="+mn-ea"/>
              </a:rPr>
              <a:t>）</a:t>
            </a:r>
            <a:endParaRPr kumimoji="1" lang="ja-JP" altLang="en-US" sz="1200" dirty="0">
              <a:latin typeface="+mn-ea"/>
            </a:endParaRPr>
          </a:p>
        </p:txBody>
      </p:sp>
      <p:sp>
        <p:nvSpPr>
          <p:cNvPr id="50" name="テキスト ボックス 49"/>
          <p:cNvSpPr txBox="1"/>
          <p:nvPr/>
        </p:nvSpPr>
        <p:spPr>
          <a:xfrm>
            <a:off x="8677330" y="2133694"/>
            <a:ext cx="539550" cy="307777"/>
          </a:xfrm>
          <a:prstGeom prst="rect">
            <a:avLst/>
          </a:prstGeom>
          <a:noFill/>
        </p:spPr>
        <p:txBody>
          <a:bodyPr wrap="square" rtlCol="0">
            <a:spAutoFit/>
          </a:bodyPr>
          <a:lstStyle/>
          <a:p>
            <a:pPr algn="ctr"/>
            <a:r>
              <a:rPr lang="en-US" altLang="ja-JP" sz="1400" dirty="0">
                <a:latin typeface="+mn-ea"/>
              </a:rPr>
              <a:t>※</a:t>
            </a:r>
            <a:r>
              <a:rPr lang="ja-JP" altLang="en-US" sz="1400" dirty="0">
                <a:latin typeface="+mn-ea"/>
              </a:rPr>
              <a:t>１</a:t>
            </a:r>
            <a:endParaRPr kumimoji="1" lang="ja-JP" altLang="en-US" sz="1400" dirty="0"/>
          </a:p>
        </p:txBody>
      </p:sp>
      <p:sp>
        <p:nvSpPr>
          <p:cNvPr id="51" name="テキスト ボックス 50"/>
          <p:cNvSpPr txBox="1"/>
          <p:nvPr/>
        </p:nvSpPr>
        <p:spPr>
          <a:xfrm>
            <a:off x="5004048" y="593329"/>
            <a:ext cx="3431157" cy="369332"/>
          </a:xfrm>
          <a:prstGeom prst="rect">
            <a:avLst/>
          </a:prstGeom>
          <a:noFill/>
        </p:spPr>
        <p:txBody>
          <a:bodyPr wrap="square" rtlCol="0">
            <a:spAutoFit/>
          </a:bodyPr>
          <a:lstStyle/>
          <a:p>
            <a:pPr algn="ctr"/>
            <a:r>
              <a:rPr kumimoji="1" lang="ja-JP" altLang="en-US" b="1" dirty="0" smtClean="0"/>
              <a:t>事業費負担割合（連立スキーム）</a:t>
            </a:r>
            <a:endParaRPr kumimoji="1" lang="ja-JP" altLang="en-US" b="1" dirty="0"/>
          </a:p>
        </p:txBody>
      </p:sp>
    </p:spTree>
    <p:extLst>
      <p:ext uri="{BB962C8B-B14F-4D97-AF65-F5344CB8AC3E}">
        <p14:creationId xmlns:p14="http://schemas.microsoft.com/office/powerpoint/2010/main" val="1335786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21764" y="-12636"/>
            <a:ext cx="9165764" cy="562074"/>
          </a:xfrm>
          <a:prstGeom prst="rect">
            <a:avLst/>
          </a:prstGeom>
          <a:gradFill rotWithShape="1">
            <a:gsLst>
              <a:gs pos="1000">
                <a:schemeClr val="accent6">
                  <a:lumMod val="60000"/>
                  <a:lumOff val="40000"/>
                </a:schemeClr>
              </a:gs>
              <a:gs pos="50000">
                <a:schemeClr val="bg1"/>
              </a:gs>
              <a:gs pos="100000">
                <a:schemeClr val="accent6">
                  <a:lumMod val="60000"/>
                  <a:lumOff val="40000"/>
                </a:schemeClr>
              </a:gs>
            </a:gsLst>
            <a:lin ang="5400000" scaled="1"/>
          </a:gradFill>
          <a:ln>
            <a:noFill/>
          </a:ln>
          <a:effectLst/>
        </p:spPr>
        <p:txBody>
          <a:bodyPr wrap="none" lIns="91435" tIns="45717" rIns="91435" bIns="45717" anchor="ctr">
            <a:normAutofit/>
          </a:bodyPr>
          <a:lstStyle>
            <a:defPPr>
              <a:defRPr lang="ja-JP"/>
            </a:defPPr>
            <a:lvl1pPr algn="ctr" rtl="0" fontAlgn="base">
              <a:spcBef>
                <a:spcPct val="0"/>
              </a:spcBef>
              <a:spcAft>
                <a:spcPct val="0"/>
              </a:spcAft>
              <a:defRPr kumimoji="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a:defRPr/>
            </a:pPr>
            <a:r>
              <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2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．事業概要</a:t>
            </a:r>
            <a:endPar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5"/>
          <p:cNvSpPr>
            <a:spLocks noChangeArrowheads="1"/>
          </p:cNvSpPr>
          <p:nvPr/>
        </p:nvSpPr>
        <p:spPr bwMode="auto">
          <a:xfrm>
            <a:off x="-21764" y="564832"/>
            <a:ext cx="35878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b="1" dirty="0" smtClean="0">
                <a:latin typeface="+mn-ea"/>
                <a:ea typeface="+mn-ea"/>
              </a:rPr>
              <a:t>■用地補償費の増額理由</a:t>
            </a:r>
            <a:endParaRPr lang="ja-JP" altLang="en-US" sz="2400" b="1" dirty="0">
              <a:latin typeface="+mn-ea"/>
              <a:ea typeface="+mn-ea"/>
            </a:endParaRPr>
          </a:p>
        </p:txBody>
      </p:sp>
      <p:sp>
        <p:nvSpPr>
          <p:cNvPr id="14" name="Text Box 3"/>
          <p:cNvSpPr txBox="1">
            <a:spLocks noChangeArrowheads="1"/>
          </p:cNvSpPr>
          <p:nvPr/>
        </p:nvSpPr>
        <p:spPr bwMode="auto">
          <a:xfrm>
            <a:off x="121449" y="3356992"/>
            <a:ext cx="8926519" cy="340606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800">
                <a:solidFill>
                  <a:schemeClr val="tx2"/>
                </a:solidFill>
                <a:latin typeface="Arial" charset="0"/>
                <a:ea typeface="HG丸ｺﾞｼｯｸM-PRO" pitchFamily="50" charset="-128"/>
              </a:defRPr>
            </a:lvl1pPr>
            <a:lvl2pPr marL="742950" indent="-285750" eaLnBrk="0" hangingPunct="0">
              <a:defRPr kumimoji="1" sz="800">
                <a:solidFill>
                  <a:schemeClr val="tx2"/>
                </a:solidFill>
                <a:latin typeface="Arial" charset="0"/>
                <a:ea typeface="HG丸ｺﾞｼｯｸM-PRO" pitchFamily="50" charset="-128"/>
              </a:defRPr>
            </a:lvl2pPr>
            <a:lvl3pPr marL="1143000" indent="-228600" eaLnBrk="0" hangingPunct="0">
              <a:defRPr kumimoji="1" sz="800">
                <a:solidFill>
                  <a:schemeClr val="tx2"/>
                </a:solidFill>
                <a:latin typeface="Arial" charset="0"/>
                <a:ea typeface="HG丸ｺﾞｼｯｸM-PRO" pitchFamily="50" charset="-128"/>
              </a:defRPr>
            </a:lvl3pPr>
            <a:lvl4pPr marL="1600200" indent="-228600" eaLnBrk="0" hangingPunct="0">
              <a:defRPr kumimoji="1" sz="800">
                <a:solidFill>
                  <a:schemeClr val="tx2"/>
                </a:solidFill>
                <a:latin typeface="Arial" charset="0"/>
                <a:ea typeface="HG丸ｺﾞｼｯｸM-PRO" pitchFamily="50" charset="-128"/>
              </a:defRPr>
            </a:lvl4pPr>
            <a:lvl5pPr marL="2057400" indent="-228600" eaLnBrk="0" hangingPunct="0">
              <a:defRPr kumimoji="1" sz="800">
                <a:solidFill>
                  <a:schemeClr val="tx2"/>
                </a:solidFill>
                <a:latin typeface="Arial" charset="0"/>
                <a:ea typeface="HG丸ｺﾞｼｯｸM-PRO" pitchFamily="50" charset="-128"/>
              </a:defRPr>
            </a:lvl5pPr>
            <a:lvl6pPr marL="2514600" indent="-228600" algn="ctr" eaLnBrk="0" fontAlgn="base" hangingPunct="0">
              <a:spcBef>
                <a:spcPct val="0"/>
              </a:spcBef>
              <a:spcAft>
                <a:spcPct val="0"/>
              </a:spcAft>
              <a:defRPr kumimoji="1" sz="800">
                <a:solidFill>
                  <a:schemeClr val="tx2"/>
                </a:solidFill>
                <a:latin typeface="Arial" charset="0"/>
                <a:ea typeface="HG丸ｺﾞｼｯｸM-PRO" pitchFamily="50" charset="-128"/>
              </a:defRPr>
            </a:lvl6pPr>
            <a:lvl7pPr marL="2971800" indent="-228600" algn="ctr" eaLnBrk="0" fontAlgn="base" hangingPunct="0">
              <a:spcBef>
                <a:spcPct val="0"/>
              </a:spcBef>
              <a:spcAft>
                <a:spcPct val="0"/>
              </a:spcAft>
              <a:defRPr kumimoji="1" sz="800">
                <a:solidFill>
                  <a:schemeClr val="tx2"/>
                </a:solidFill>
                <a:latin typeface="Arial" charset="0"/>
                <a:ea typeface="HG丸ｺﾞｼｯｸM-PRO" pitchFamily="50" charset="-128"/>
              </a:defRPr>
            </a:lvl7pPr>
            <a:lvl8pPr marL="3429000" indent="-228600" algn="ctr" eaLnBrk="0" fontAlgn="base" hangingPunct="0">
              <a:spcBef>
                <a:spcPct val="0"/>
              </a:spcBef>
              <a:spcAft>
                <a:spcPct val="0"/>
              </a:spcAft>
              <a:defRPr kumimoji="1" sz="800">
                <a:solidFill>
                  <a:schemeClr val="tx2"/>
                </a:solidFill>
                <a:latin typeface="Arial" charset="0"/>
                <a:ea typeface="HG丸ｺﾞｼｯｸM-PRO" pitchFamily="50" charset="-128"/>
              </a:defRPr>
            </a:lvl8pPr>
            <a:lvl9pPr marL="3886200" indent="-228600" algn="ctr" eaLnBrk="0" fontAlgn="base" hangingPunct="0">
              <a:spcBef>
                <a:spcPct val="0"/>
              </a:spcBef>
              <a:spcAft>
                <a:spcPct val="0"/>
              </a:spcAft>
              <a:defRPr kumimoji="1" sz="800">
                <a:solidFill>
                  <a:schemeClr val="tx2"/>
                </a:solidFill>
                <a:latin typeface="Arial" charset="0"/>
                <a:ea typeface="HG丸ｺﾞｼｯｸM-PRO" pitchFamily="50" charset="-128"/>
              </a:defRPr>
            </a:lvl9pPr>
          </a:lstStyle>
          <a:p>
            <a:pPr eaLnBrk="1" fontAlgn="auto" hangingPunct="1">
              <a:lnSpc>
                <a:spcPts val="1800"/>
              </a:lnSpc>
              <a:spcBef>
                <a:spcPct val="50000"/>
              </a:spcBef>
              <a:spcAft>
                <a:spcPts val="0"/>
              </a:spcAft>
              <a:defRPr/>
            </a:pPr>
            <a:r>
              <a:rPr lang="en-US" altLang="ja-JP" sz="1800" kern="0" dirty="0" smtClean="0">
                <a:solidFill>
                  <a:srgbClr val="000000"/>
                </a:solidFill>
                <a:latin typeface="+mn-ea"/>
                <a:ea typeface="+mn-ea"/>
              </a:rPr>
              <a:t>【</a:t>
            </a:r>
            <a:r>
              <a:rPr lang="ja-JP" altLang="en-US" sz="1800" kern="0" dirty="0" smtClean="0">
                <a:solidFill>
                  <a:srgbClr val="000000"/>
                </a:solidFill>
                <a:latin typeface="+mn-ea"/>
                <a:ea typeface="+mn-ea"/>
              </a:rPr>
              <a:t>用地</a:t>
            </a:r>
            <a:r>
              <a:rPr lang="en-US" altLang="ja-JP" sz="1800" kern="0" dirty="0" smtClean="0">
                <a:solidFill>
                  <a:srgbClr val="000000"/>
                </a:solidFill>
                <a:latin typeface="+mn-ea"/>
                <a:ea typeface="+mn-ea"/>
              </a:rPr>
              <a:t>】</a:t>
            </a:r>
          </a:p>
          <a:p>
            <a:pPr eaLnBrk="1" fontAlgn="auto" hangingPunct="1">
              <a:lnSpc>
                <a:spcPts val="1800"/>
              </a:lnSpc>
              <a:spcBef>
                <a:spcPct val="50000"/>
              </a:spcBef>
              <a:spcAft>
                <a:spcPts val="0"/>
              </a:spcAft>
              <a:defRPr/>
            </a:pPr>
            <a:r>
              <a:rPr lang="ja-JP" altLang="en-US" sz="1800" kern="0" dirty="0">
                <a:solidFill>
                  <a:srgbClr val="000000"/>
                </a:solidFill>
                <a:latin typeface="+mn-ea"/>
                <a:ea typeface="+mn-ea"/>
              </a:rPr>
              <a:t> </a:t>
            </a:r>
            <a:r>
              <a:rPr lang="ja-JP" altLang="en-US" sz="1800" kern="0" dirty="0" smtClean="0">
                <a:solidFill>
                  <a:srgbClr val="000000"/>
                </a:solidFill>
                <a:latin typeface="+mn-ea"/>
                <a:ea typeface="+mn-ea"/>
              </a:rPr>
              <a:t> ■面積増減の理由は、</a:t>
            </a:r>
            <a:r>
              <a:rPr lang="ja-JP" altLang="en-US" sz="1800" kern="0" dirty="0" smtClean="0">
                <a:solidFill>
                  <a:schemeClr val="tx1"/>
                </a:solidFill>
                <a:latin typeface="+mn-ea"/>
                <a:ea typeface="+mn-ea"/>
              </a:rPr>
              <a:t>用地境界</a:t>
            </a:r>
            <a:r>
              <a:rPr lang="ja-JP" altLang="en-US" sz="1800" kern="0" dirty="0">
                <a:solidFill>
                  <a:schemeClr val="tx1"/>
                </a:solidFill>
                <a:latin typeface="+mn-ea"/>
                <a:ea typeface="+mn-ea"/>
              </a:rPr>
              <a:t>確定</a:t>
            </a:r>
            <a:r>
              <a:rPr lang="ja-JP" altLang="en-US" sz="1800" kern="0" dirty="0" smtClean="0">
                <a:solidFill>
                  <a:schemeClr val="tx1"/>
                </a:solidFill>
                <a:latin typeface="+mn-ea"/>
                <a:ea typeface="+mn-ea"/>
              </a:rPr>
              <a:t>や側道への取付道路の構造見直し等の</a:t>
            </a:r>
            <a:endParaRPr lang="en-US" altLang="ja-JP" sz="1800" kern="0" dirty="0" smtClean="0">
              <a:solidFill>
                <a:schemeClr val="tx1"/>
              </a:solidFill>
              <a:latin typeface="+mn-ea"/>
              <a:ea typeface="+mn-ea"/>
            </a:endParaRPr>
          </a:p>
          <a:p>
            <a:pPr eaLnBrk="1" fontAlgn="auto" hangingPunct="1">
              <a:lnSpc>
                <a:spcPts val="1800"/>
              </a:lnSpc>
              <a:spcBef>
                <a:spcPct val="50000"/>
              </a:spcBef>
              <a:spcAft>
                <a:spcPts val="0"/>
              </a:spcAft>
              <a:defRPr/>
            </a:pPr>
            <a:r>
              <a:rPr lang="ja-JP" altLang="en-US" sz="1800" kern="0" dirty="0" smtClean="0">
                <a:solidFill>
                  <a:schemeClr val="tx1"/>
                </a:solidFill>
                <a:latin typeface="+mn-ea"/>
                <a:ea typeface="+mn-ea"/>
              </a:rPr>
              <a:t>　　現地再精査による増加</a:t>
            </a:r>
            <a:endParaRPr lang="en-US" altLang="ja-JP" sz="1800" kern="0" dirty="0" smtClean="0">
              <a:solidFill>
                <a:schemeClr val="tx1"/>
              </a:solidFill>
              <a:latin typeface="+mn-ea"/>
              <a:ea typeface="+mn-ea"/>
            </a:endParaRPr>
          </a:p>
          <a:p>
            <a:pPr eaLnBrk="1" fontAlgn="auto" hangingPunct="1">
              <a:lnSpc>
                <a:spcPts val="500"/>
              </a:lnSpc>
              <a:spcAft>
                <a:spcPts val="0"/>
              </a:spcAft>
              <a:defRPr/>
            </a:pPr>
            <a:endParaRPr lang="en-US" altLang="ja-JP" sz="1800" kern="0" dirty="0" smtClean="0">
              <a:solidFill>
                <a:schemeClr val="tx1"/>
              </a:solidFill>
              <a:latin typeface="+mn-ea"/>
              <a:ea typeface="+mn-ea"/>
            </a:endParaRPr>
          </a:p>
          <a:p>
            <a:pPr eaLnBrk="1" fontAlgn="auto" hangingPunct="1">
              <a:lnSpc>
                <a:spcPts val="1800"/>
              </a:lnSpc>
              <a:spcBef>
                <a:spcPct val="50000"/>
              </a:spcBef>
              <a:spcAft>
                <a:spcPts val="0"/>
              </a:spcAft>
              <a:defRPr/>
            </a:pPr>
            <a:r>
              <a:rPr lang="ja-JP" altLang="en-US" sz="1800" kern="0" dirty="0" smtClean="0">
                <a:solidFill>
                  <a:srgbClr val="000000"/>
                </a:solidFill>
                <a:latin typeface="+mn-ea"/>
                <a:ea typeface="+mn-ea"/>
              </a:rPr>
              <a:t>  ■用地費については、事業認可時には</a:t>
            </a:r>
            <a:r>
              <a:rPr lang="ja-JP" altLang="en-US" sz="1800" kern="0" dirty="0" smtClean="0">
                <a:solidFill>
                  <a:schemeClr val="tx1"/>
                </a:solidFill>
                <a:latin typeface="+mn-ea"/>
                <a:ea typeface="+mn-ea"/>
              </a:rPr>
              <a:t>路線価から推定を行っていたが、</a:t>
            </a:r>
            <a:endParaRPr lang="en-US" altLang="ja-JP" sz="1800" kern="0" dirty="0" smtClean="0">
              <a:solidFill>
                <a:schemeClr val="tx1"/>
              </a:solidFill>
              <a:latin typeface="+mn-ea"/>
              <a:ea typeface="+mn-ea"/>
            </a:endParaRPr>
          </a:p>
          <a:p>
            <a:pPr eaLnBrk="1" fontAlgn="auto" hangingPunct="1">
              <a:lnSpc>
                <a:spcPts val="1800"/>
              </a:lnSpc>
              <a:spcBef>
                <a:spcPct val="50000"/>
              </a:spcBef>
              <a:spcAft>
                <a:spcPts val="0"/>
              </a:spcAft>
              <a:defRPr/>
            </a:pPr>
            <a:r>
              <a:rPr lang="ja-JP" altLang="en-US" sz="1800" kern="0" dirty="0" smtClean="0">
                <a:solidFill>
                  <a:schemeClr val="tx1"/>
                </a:solidFill>
                <a:latin typeface="+mn-ea"/>
                <a:ea typeface="+mn-ea"/>
              </a:rPr>
              <a:t>　　 大阪府</a:t>
            </a:r>
            <a:r>
              <a:rPr lang="ja-JP" altLang="en-US" sz="1800" kern="0" dirty="0">
                <a:solidFill>
                  <a:schemeClr val="tx1"/>
                </a:solidFill>
                <a:latin typeface="+mn-ea"/>
                <a:ea typeface="+mn-ea"/>
              </a:rPr>
              <a:t>財産評価審査会による土地</a:t>
            </a:r>
            <a:r>
              <a:rPr lang="ja-JP" altLang="en-US" sz="1800" kern="0" dirty="0" smtClean="0">
                <a:solidFill>
                  <a:schemeClr val="tx1"/>
                </a:solidFill>
                <a:latin typeface="+mn-ea"/>
                <a:ea typeface="+mn-ea"/>
              </a:rPr>
              <a:t>価格の決定を行った結果、約</a:t>
            </a:r>
            <a:r>
              <a:rPr lang="ja-JP" altLang="en-US" sz="1800" kern="0" dirty="0">
                <a:solidFill>
                  <a:schemeClr val="tx1"/>
                </a:solidFill>
                <a:latin typeface="+mn-ea"/>
                <a:ea typeface="+mn-ea"/>
              </a:rPr>
              <a:t>２</a:t>
            </a:r>
            <a:r>
              <a:rPr lang="ja-JP" altLang="en-US" sz="1800" kern="0" dirty="0" smtClean="0">
                <a:solidFill>
                  <a:schemeClr val="tx1"/>
                </a:solidFill>
                <a:latin typeface="+mn-ea"/>
                <a:ea typeface="+mn-ea"/>
              </a:rPr>
              <a:t>億円の減額</a:t>
            </a:r>
            <a:endParaRPr lang="en-US" altLang="ja-JP" sz="1800" kern="0" dirty="0" smtClean="0">
              <a:solidFill>
                <a:schemeClr val="tx1"/>
              </a:solidFill>
              <a:latin typeface="+mn-ea"/>
              <a:ea typeface="+mn-ea"/>
            </a:endParaRPr>
          </a:p>
          <a:p>
            <a:pPr eaLnBrk="1" fontAlgn="auto" hangingPunct="1">
              <a:lnSpc>
                <a:spcPts val="1800"/>
              </a:lnSpc>
              <a:spcBef>
                <a:spcPct val="50000"/>
              </a:spcBef>
              <a:spcAft>
                <a:spcPts val="0"/>
              </a:spcAft>
              <a:defRPr/>
            </a:pPr>
            <a:r>
              <a:rPr lang="en-US" altLang="ja-JP" sz="1800" kern="0" dirty="0" smtClean="0">
                <a:solidFill>
                  <a:schemeClr val="tx1"/>
                </a:solidFill>
                <a:latin typeface="+mn-ea"/>
                <a:ea typeface="+mn-ea"/>
              </a:rPr>
              <a:t>【</a:t>
            </a:r>
            <a:r>
              <a:rPr lang="ja-JP" altLang="en-US" sz="1800" kern="0" dirty="0" smtClean="0">
                <a:solidFill>
                  <a:schemeClr val="tx1"/>
                </a:solidFill>
                <a:latin typeface="+mn-ea"/>
                <a:ea typeface="+mn-ea"/>
              </a:rPr>
              <a:t>補償</a:t>
            </a:r>
            <a:r>
              <a:rPr lang="en-US" altLang="ja-JP" sz="1800" kern="0" dirty="0" smtClean="0">
                <a:solidFill>
                  <a:schemeClr val="tx1"/>
                </a:solidFill>
                <a:latin typeface="+mn-ea"/>
                <a:ea typeface="+mn-ea"/>
              </a:rPr>
              <a:t>】</a:t>
            </a:r>
          </a:p>
          <a:p>
            <a:pPr eaLnBrk="1" fontAlgn="auto" hangingPunct="1">
              <a:lnSpc>
                <a:spcPts val="1800"/>
              </a:lnSpc>
              <a:spcBef>
                <a:spcPct val="50000"/>
              </a:spcBef>
              <a:spcAft>
                <a:spcPts val="0"/>
              </a:spcAft>
              <a:defRPr/>
            </a:pPr>
            <a:r>
              <a:rPr lang="ja-JP" altLang="en-US" sz="1800" kern="0" dirty="0" smtClean="0">
                <a:solidFill>
                  <a:srgbClr val="000000"/>
                </a:solidFill>
                <a:latin typeface="+mn-ea"/>
                <a:ea typeface="+mn-ea"/>
              </a:rPr>
              <a:t>  ■面積に伴う増加や、法務局の登記や既存資料等を活用して補償件数を算出していたが、</a:t>
            </a:r>
            <a:endParaRPr lang="en-US" altLang="ja-JP" sz="1800" kern="0" dirty="0" smtClean="0">
              <a:solidFill>
                <a:srgbClr val="000000"/>
              </a:solidFill>
              <a:latin typeface="+mn-ea"/>
              <a:ea typeface="+mn-ea"/>
            </a:endParaRPr>
          </a:p>
          <a:p>
            <a:pPr eaLnBrk="1" fontAlgn="auto" hangingPunct="1">
              <a:lnSpc>
                <a:spcPts val="1800"/>
              </a:lnSpc>
              <a:spcBef>
                <a:spcPct val="50000"/>
              </a:spcBef>
              <a:spcAft>
                <a:spcPts val="0"/>
              </a:spcAft>
              <a:defRPr/>
            </a:pPr>
            <a:r>
              <a:rPr lang="ja-JP" altLang="en-US" sz="1800" kern="0" dirty="0" smtClean="0">
                <a:solidFill>
                  <a:schemeClr val="tx1"/>
                </a:solidFill>
                <a:latin typeface="+mn-ea"/>
                <a:ea typeface="+mn-ea"/>
              </a:rPr>
              <a:t>　　 物件</a:t>
            </a:r>
            <a:r>
              <a:rPr lang="ja-JP" altLang="en-US" sz="1800" kern="0" dirty="0">
                <a:solidFill>
                  <a:schemeClr val="tx1"/>
                </a:solidFill>
                <a:latin typeface="+mn-ea"/>
                <a:ea typeface="+mn-ea"/>
              </a:rPr>
              <a:t>調査等</a:t>
            </a:r>
            <a:r>
              <a:rPr lang="ja-JP" altLang="en-US" sz="1800" kern="0" dirty="0" smtClean="0">
                <a:solidFill>
                  <a:schemeClr val="tx1"/>
                </a:solidFill>
                <a:latin typeface="+mn-ea"/>
                <a:ea typeface="+mn-ea"/>
              </a:rPr>
              <a:t>の結果による件数の増加</a:t>
            </a:r>
            <a:endParaRPr lang="en-US" altLang="ja-JP" sz="1800" kern="0" dirty="0" smtClean="0">
              <a:solidFill>
                <a:schemeClr val="tx1"/>
              </a:solidFill>
              <a:latin typeface="+mn-ea"/>
              <a:ea typeface="+mn-ea"/>
            </a:endParaRPr>
          </a:p>
          <a:p>
            <a:pPr eaLnBrk="1" fontAlgn="auto" hangingPunct="1">
              <a:lnSpc>
                <a:spcPts val="500"/>
              </a:lnSpc>
              <a:spcAft>
                <a:spcPts val="0"/>
              </a:spcAft>
              <a:defRPr/>
            </a:pPr>
            <a:endParaRPr lang="en-US" altLang="ja-JP" sz="1800" kern="0" dirty="0" smtClean="0">
              <a:solidFill>
                <a:schemeClr val="tx1"/>
              </a:solidFill>
              <a:latin typeface="+mn-ea"/>
              <a:ea typeface="+mn-ea"/>
            </a:endParaRPr>
          </a:p>
          <a:p>
            <a:pPr eaLnBrk="1" fontAlgn="auto" hangingPunct="1">
              <a:lnSpc>
                <a:spcPts val="1800"/>
              </a:lnSpc>
              <a:spcBef>
                <a:spcPct val="50000"/>
              </a:spcBef>
              <a:spcAft>
                <a:spcPts val="0"/>
              </a:spcAft>
              <a:defRPr/>
            </a:pPr>
            <a:r>
              <a:rPr lang="en-US" altLang="ja-JP" sz="1800" kern="0" dirty="0" smtClean="0">
                <a:solidFill>
                  <a:schemeClr val="tx1"/>
                </a:solidFill>
                <a:latin typeface="+mn-ea"/>
                <a:ea typeface="+mn-ea"/>
              </a:rPr>
              <a:t>  </a:t>
            </a:r>
            <a:r>
              <a:rPr lang="ja-JP" altLang="en-US" sz="1800" kern="0" dirty="0" smtClean="0">
                <a:solidFill>
                  <a:schemeClr val="tx1"/>
                </a:solidFill>
                <a:latin typeface="+mn-ea"/>
                <a:ea typeface="+mn-ea"/>
              </a:rPr>
              <a:t>■補償費</a:t>
            </a:r>
            <a:r>
              <a:rPr lang="ja-JP" altLang="en-US" sz="1800" kern="0" dirty="0">
                <a:solidFill>
                  <a:schemeClr val="tx1"/>
                </a:solidFill>
                <a:latin typeface="+mn-ea"/>
                <a:ea typeface="+mn-ea"/>
              </a:rPr>
              <a:t>に</a:t>
            </a:r>
            <a:r>
              <a:rPr lang="ja-JP" altLang="en-US" sz="1800" kern="0" dirty="0" smtClean="0">
                <a:solidFill>
                  <a:schemeClr val="tx1"/>
                </a:solidFill>
                <a:latin typeface="+mn-ea"/>
                <a:ea typeface="+mn-ea"/>
              </a:rPr>
              <a:t>ついては、補償件数の増加や物件調査の算定結果により、約</a:t>
            </a:r>
            <a:r>
              <a:rPr lang="en-US" altLang="ja-JP" sz="1800" kern="0" dirty="0" smtClean="0">
                <a:solidFill>
                  <a:schemeClr val="tx1"/>
                </a:solidFill>
                <a:latin typeface="+mn-ea"/>
                <a:ea typeface="+mn-ea"/>
              </a:rPr>
              <a:t>6</a:t>
            </a:r>
            <a:r>
              <a:rPr lang="ja-JP" altLang="en-US" sz="1800" kern="0" dirty="0" smtClean="0">
                <a:solidFill>
                  <a:schemeClr val="tx1"/>
                </a:solidFill>
                <a:latin typeface="+mn-ea"/>
                <a:ea typeface="+mn-ea"/>
              </a:rPr>
              <a:t>４億円の</a:t>
            </a:r>
            <a:r>
              <a:rPr lang="ja-JP" altLang="en-US" sz="1800" kern="0" dirty="0">
                <a:solidFill>
                  <a:schemeClr val="tx1"/>
                </a:solidFill>
                <a:latin typeface="+mn-ea"/>
                <a:ea typeface="+mn-ea"/>
              </a:rPr>
              <a:t>増額</a:t>
            </a:r>
          </a:p>
        </p:txBody>
      </p:sp>
      <p:sp>
        <p:nvSpPr>
          <p:cNvPr id="15" name="角丸四角形 14"/>
          <p:cNvSpPr/>
          <p:nvPr/>
        </p:nvSpPr>
        <p:spPr>
          <a:xfrm>
            <a:off x="154542" y="3284984"/>
            <a:ext cx="8893426" cy="3558952"/>
          </a:xfrm>
          <a:prstGeom prst="roundRect">
            <a:avLst>
              <a:gd name="adj" fmla="val 329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6" name="表 15"/>
          <p:cNvGraphicFramePr>
            <a:graphicFrameLocks noGrp="1"/>
          </p:cNvGraphicFramePr>
          <p:nvPr>
            <p:extLst>
              <p:ext uri="{D42A27DB-BD31-4B8C-83A1-F6EECF244321}">
                <p14:modId xmlns:p14="http://schemas.microsoft.com/office/powerpoint/2010/main" val="1354194594"/>
              </p:ext>
            </p:extLst>
          </p:nvPr>
        </p:nvGraphicFramePr>
        <p:xfrm>
          <a:off x="179512" y="1029439"/>
          <a:ext cx="8868456" cy="2172510"/>
        </p:xfrm>
        <a:graphic>
          <a:graphicData uri="http://schemas.openxmlformats.org/drawingml/2006/table">
            <a:tbl>
              <a:tblPr bandRow="1">
                <a:tableStyleId>{5C22544A-7EE6-4342-B048-85BDC9FD1C3A}</a:tableStyleId>
              </a:tblPr>
              <a:tblGrid>
                <a:gridCol w="887114">
                  <a:extLst>
                    <a:ext uri="{9D8B030D-6E8A-4147-A177-3AD203B41FA5}">
                      <a16:colId xmlns:a16="http://schemas.microsoft.com/office/drawing/2014/main" val="998734898"/>
                    </a:ext>
                  </a:extLst>
                </a:gridCol>
                <a:gridCol w="1463366">
                  <a:extLst>
                    <a:ext uri="{9D8B030D-6E8A-4147-A177-3AD203B41FA5}">
                      <a16:colId xmlns:a16="http://schemas.microsoft.com/office/drawing/2014/main" val="2379885394"/>
                    </a:ext>
                  </a:extLst>
                </a:gridCol>
                <a:gridCol w="1079116">
                  <a:extLst>
                    <a:ext uri="{9D8B030D-6E8A-4147-A177-3AD203B41FA5}">
                      <a16:colId xmlns:a16="http://schemas.microsoft.com/office/drawing/2014/main" val="2623538231"/>
                    </a:ext>
                  </a:extLst>
                </a:gridCol>
                <a:gridCol w="1802449">
                  <a:extLst>
                    <a:ext uri="{9D8B030D-6E8A-4147-A177-3AD203B41FA5}">
                      <a16:colId xmlns:a16="http://schemas.microsoft.com/office/drawing/2014/main" val="1829369993"/>
                    </a:ext>
                  </a:extLst>
                </a:gridCol>
                <a:gridCol w="1235737">
                  <a:extLst>
                    <a:ext uri="{9D8B030D-6E8A-4147-A177-3AD203B41FA5}">
                      <a16:colId xmlns:a16="http://schemas.microsoft.com/office/drawing/2014/main" val="3868021970"/>
                    </a:ext>
                  </a:extLst>
                </a:gridCol>
                <a:gridCol w="1321558">
                  <a:extLst>
                    <a:ext uri="{9D8B030D-6E8A-4147-A177-3AD203B41FA5}">
                      <a16:colId xmlns:a16="http://schemas.microsoft.com/office/drawing/2014/main" val="2250922126"/>
                    </a:ext>
                  </a:extLst>
                </a:gridCol>
                <a:gridCol w="1079116">
                  <a:extLst>
                    <a:ext uri="{9D8B030D-6E8A-4147-A177-3AD203B41FA5}">
                      <a16:colId xmlns:a16="http://schemas.microsoft.com/office/drawing/2014/main" val="1357048693"/>
                    </a:ext>
                  </a:extLst>
                </a:gridCol>
              </a:tblGrid>
              <a:tr h="414110">
                <a:tc rowSpan="2">
                  <a:txBody>
                    <a:bodyPr/>
                    <a:lstStyle/>
                    <a:p>
                      <a:pPr algn="ctr"/>
                      <a:r>
                        <a:rPr kumimoji="1" lang="ja-JP" altLang="en-US" sz="1800" b="1" dirty="0" smtClean="0">
                          <a:solidFill>
                            <a:schemeClr val="bg1"/>
                          </a:solidFill>
                          <a:latin typeface="+mn-ea"/>
                          <a:ea typeface="+mn-ea"/>
                        </a:rPr>
                        <a:t>項　目</a:t>
                      </a:r>
                      <a:endParaRPr kumimoji="1" lang="ja-JP" altLang="en-US" sz="1800" b="1" dirty="0">
                        <a:solidFill>
                          <a:schemeClr val="bg1"/>
                        </a:solidFill>
                        <a:latin typeface="+mn-ea"/>
                        <a:ea typeface="+mn-ea"/>
                      </a:endParaRPr>
                    </a:p>
                  </a:txBody>
                  <a:tcPr anchor="ctr">
                    <a:solidFill>
                      <a:schemeClr val="accent1">
                        <a:lumMod val="75000"/>
                      </a:schemeClr>
                    </a:solidFill>
                  </a:tcPr>
                </a:tc>
                <a:tc gridSpan="2">
                  <a:txBody>
                    <a:bodyPr/>
                    <a:lstStyle/>
                    <a:p>
                      <a:pPr algn="ctr"/>
                      <a:r>
                        <a:rPr kumimoji="1" lang="en-US" altLang="ja-JP" sz="1800" b="1" dirty="0" smtClean="0">
                          <a:solidFill>
                            <a:schemeClr val="bg1"/>
                          </a:solidFill>
                          <a:latin typeface="+mn-ea"/>
                          <a:ea typeface="+mn-ea"/>
                        </a:rPr>
                        <a:t>H25</a:t>
                      </a:r>
                      <a:r>
                        <a:rPr kumimoji="1" lang="ja-JP" altLang="en-US" sz="1800" b="1" dirty="0" smtClean="0">
                          <a:solidFill>
                            <a:schemeClr val="bg1"/>
                          </a:solidFill>
                          <a:latin typeface="+mn-ea"/>
                          <a:ea typeface="+mn-ea"/>
                        </a:rPr>
                        <a:t>（認可取得時）</a:t>
                      </a:r>
                      <a:endParaRPr kumimoji="1" lang="ja-JP" altLang="en-US" sz="1800" b="1" dirty="0">
                        <a:solidFill>
                          <a:schemeClr val="bg1"/>
                        </a:solidFill>
                        <a:latin typeface="+mn-ea"/>
                        <a:ea typeface="+mn-ea"/>
                      </a:endParaRPr>
                    </a:p>
                  </a:txBody>
                  <a:tcPr anchor="ctr">
                    <a:solidFill>
                      <a:schemeClr val="accent1">
                        <a:lumMod val="75000"/>
                      </a:schemeClr>
                    </a:solidFill>
                  </a:tcPr>
                </a:tc>
                <a:tc hMerge="1">
                  <a:txBody>
                    <a:bodyPr/>
                    <a:lstStyle/>
                    <a:p>
                      <a:pPr algn="ct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a:txBody>
                  <a:tcPr anchor="ctr">
                    <a:solidFill>
                      <a:schemeClr val="accent1">
                        <a:lumMod val="75000"/>
                      </a:schemeClr>
                    </a:solidFill>
                  </a:tcPr>
                </a:tc>
                <a:tc gridSpan="2">
                  <a:txBody>
                    <a:bodyPr/>
                    <a:lstStyle/>
                    <a:p>
                      <a:pPr algn="ctr"/>
                      <a:r>
                        <a:rPr kumimoji="1" lang="en-US" altLang="ja-JP" sz="1800" b="1" dirty="0" smtClean="0">
                          <a:solidFill>
                            <a:schemeClr val="bg1"/>
                          </a:solidFill>
                          <a:latin typeface="+mn-ea"/>
                          <a:ea typeface="+mn-ea"/>
                        </a:rPr>
                        <a:t>R4</a:t>
                      </a:r>
                      <a:r>
                        <a:rPr kumimoji="1" lang="ja-JP" altLang="en-US" sz="1800" b="1" dirty="0" smtClean="0">
                          <a:solidFill>
                            <a:schemeClr val="bg1"/>
                          </a:solidFill>
                          <a:latin typeface="+mn-ea"/>
                          <a:ea typeface="+mn-ea"/>
                        </a:rPr>
                        <a:t>年</a:t>
                      </a:r>
                      <a:r>
                        <a:rPr kumimoji="1" lang="en-US" altLang="ja-JP" sz="1800" b="1" dirty="0" smtClean="0">
                          <a:solidFill>
                            <a:schemeClr val="bg1"/>
                          </a:solidFill>
                          <a:latin typeface="+mn-ea"/>
                          <a:ea typeface="+mn-ea"/>
                        </a:rPr>
                        <a:t>6</a:t>
                      </a:r>
                      <a:r>
                        <a:rPr kumimoji="1" lang="ja-JP" altLang="en-US" sz="1800" b="1" dirty="0" smtClean="0">
                          <a:solidFill>
                            <a:schemeClr val="bg1"/>
                          </a:solidFill>
                          <a:latin typeface="+mn-ea"/>
                          <a:ea typeface="+mn-ea"/>
                        </a:rPr>
                        <a:t>月時点</a:t>
                      </a:r>
                      <a:endParaRPr kumimoji="1" lang="en-US" altLang="ja-JP" sz="1800" b="1" dirty="0" smtClean="0">
                        <a:solidFill>
                          <a:schemeClr val="bg1"/>
                        </a:solidFill>
                        <a:latin typeface="+mn-ea"/>
                        <a:ea typeface="+mn-ea"/>
                      </a:endParaRPr>
                    </a:p>
                    <a:p>
                      <a:pPr algn="ctr"/>
                      <a:r>
                        <a:rPr kumimoji="1" lang="ja-JP" altLang="en-US" sz="1800" b="1" dirty="0" smtClean="0">
                          <a:solidFill>
                            <a:schemeClr val="bg1"/>
                          </a:solidFill>
                          <a:latin typeface="+mn-ea"/>
                          <a:ea typeface="+mn-ea"/>
                        </a:rPr>
                        <a:t>（最終までの見込み分含む）</a:t>
                      </a:r>
                      <a:endParaRPr kumimoji="1" lang="ja-JP" altLang="en-US" sz="1800" b="1" dirty="0">
                        <a:solidFill>
                          <a:schemeClr val="bg1"/>
                        </a:solidFill>
                        <a:latin typeface="+mn-ea"/>
                        <a:ea typeface="+mn-ea"/>
                      </a:endParaRPr>
                    </a:p>
                  </a:txBody>
                  <a:tcPr anchor="ctr">
                    <a:solidFill>
                      <a:schemeClr val="accent1">
                        <a:lumMod val="75000"/>
                      </a:schemeClr>
                    </a:solidFill>
                  </a:tcPr>
                </a:tc>
                <a:tc hMerge="1">
                  <a:txBody>
                    <a:bodyPr/>
                    <a:lstStyle/>
                    <a:p>
                      <a:pPr algn="ct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a:txBody>
                  <a:tcPr anchor="ctr">
                    <a:solidFill>
                      <a:schemeClr val="accent1">
                        <a:lumMod val="75000"/>
                      </a:schemeClr>
                    </a:solidFill>
                  </a:tcPr>
                </a:tc>
                <a:tc gridSpan="2">
                  <a:txBody>
                    <a:bodyPr/>
                    <a:lstStyle/>
                    <a:p>
                      <a:pPr algn="ctr"/>
                      <a:r>
                        <a:rPr kumimoji="1" lang="ja-JP" altLang="en-US" sz="1800" b="1" dirty="0" smtClean="0">
                          <a:solidFill>
                            <a:schemeClr val="bg1"/>
                          </a:solidFill>
                          <a:latin typeface="+mn-ea"/>
                          <a:ea typeface="+mn-ea"/>
                        </a:rPr>
                        <a:t>増 減</a:t>
                      </a:r>
                      <a:endParaRPr kumimoji="1" lang="ja-JP" altLang="en-US" sz="1800" b="1" dirty="0">
                        <a:solidFill>
                          <a:schemeClr val="bg1"/>
                        </a:solidFill>
                        <a:latin typeface="+mn-ea"/>
                        <a:ea typeface="+mn-ea"/>
                      </a:endParaRPr>
                    </a:p>
                  </a:txBody>
                  <a:tcPr anchor="ctr">
                    <a:solidFill>
                      <a:schemeClr val="accent1">
                        <a:lumMod val="75000"/>
                      </a:schemeClr>
                    </a:solidFill>
                  </a:tcPr>
                </a:tc>
                <a:tc hMerge="1">
                  <a:txBody>
                    <a:bodyPr/>
                    <a:lstStyle/>
                    <a:p>
                      <a:pPr algn="ct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a:txBody>
                  <a:tcPr anchor="ctr">
                    <a:solidFill>
                      <a:schemeClr val="accent1">
                        <a:lumMod val="75000"/>
                      </a:schemeClr>
                    </a:solidFill>
                  </a:tcPr>
                </a:tc>
                <a:extLst>
                  <a:ext uri="{0D108BD9-81ED-4DB2-BD59-A6C34878D82A}">
                    <a16:rowId xmlns:a16="http://schemas.microsoft.com/office/drawing/2014/main" val="3331876290"/>
                  </a:ext>
                </a:extLst>
              </a:tr>
              <a:tr h="414110">
                <a:tc vMerge="1">
                  <a: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800" b="1" dirty="0" smtClean="0">
                          <a:solidFill>
                            <a:schemeClr val="bg1"/>
                          </a:solidFill>
                          <a:latin typeface="+mn-ea"/>
                          <a:ea typeface="+mn-ea"/>
                        </a:rPr>
                        <a:t>面積・件数</a:t>
                      </a:r>
                      <a:endParaRPr kumimoji="1" lang="ja-JP" altLang="en-US" sz="1800" b="1" dirty="0">
                        <a:solidFill>
                          <a:schemeClr val="bg1"/>
                        </a:solidFill>
                        <a:latin typeface="+mn-ea"/>
                        <a:ea typeface="+mn-ea"/>
                      </a:endParaRPr>
                    </a:p>
                  </a:txBody>
                  <a:tcPr anchor="ctr">
                    <a:solidFill>
                      <a:schemeClr val="accent1">
                        <a:lumMod val="75000"/>
                      </a:schemeClr>
                    </a:solidFill>
                  </a:tcPr>
                </a:tc>
                <a:tc>
                  <a:txBody>
                    <a:bodyPr/>
                    <a:lstStyle/>
                    <a:p>
                      <a:pPr algn="ctr"/>
                      <a:r>
                        <a:rPr kumimoji="1" lang="ja-JP" altLang="en-US" sz="1800" b="1" dirty="0" smtClean="0">
                          <a:solidFill>
                            <a:schemeClr val="bg1"/>
                          </a:solidFill>
                          <a:latin typeface="+mn-ea"/>
                          <a:ea typeface="+mn-ea"/>
                        </a:rPr>
                        <a:t>費用</a:t>
                      </a:r>
                      <a:endParaRPr kumimoji="1" lang="ja-JP" altLang="en-US" sz="1800" b="1" dirty="0">
                        <a:solidFill>
                          <a:schemeClr val="bg1"/>
                        </a:solidFill>
                        <a:latin typeface="+mn-ea"/>
                        <a:ea typeface="+mn-ea"/>
                      </a:endParaRPr>
                    </a:p>
                  </a:txBody>
                  <a:tcPr anchor="ctr">
                    <a:solidFill>
                      <a:schemeClr val="accent1">
                        <a:lumMod val="75000"/>
                      </a:schemeClr>
                    </a:solidFill>
                  </a:tcPr>
                </a:tc>
                <a:tc>
                  <a:txBody>
                    <a:bodyPr/>
                    <a:lstStyle/>
                    <a:p>
                      <a:pPr algn="ctr"/>
                      <a:r>
                        <a:rPr kumimoji="1" lang="ja-JP" altLang="en-US" sz="1800" b="1" dirty="0" smtClean="0">
                          <a:solidFill>
                            <a:schemeClr val="bg1"/>
                          </a:solidFill>
                          <a:latin typeface="+mn-ea"/>
                          <a:ea typeface="+mn-ea"/>
                        </a:rPr>
                        <a:t>面積・件数</a:t>
                      </a:r>
                      <a:endParaRPr kumimoji="1" lang="ja-JP" altLang="en-US" sz="1800" b="1" dirty="0">
                        <a:solidFill>
                          <a:schemeClr val="bg1"/>
                        </a:solidFill>
                        <a:latin typeface="+mn-ea"/>
                        <a:ea typeface="+mn-ea"/>
                      </a:endParaRPr>
                    </a:p>
                  </a:txBody>
                  <a:tcPr anchor="ctr">
                    <a:solidFill>
                      <a:schemeClr val="accent1">
                        <a:lumMod val="75000"/>
                      </a:schemeClr>
                    </a:solidFill>
                  </a:tcPr>
                </a:tc>
                <a:tc>
                  <a:txBody>
                    <a:bodyPr/>
                    <a:lstStyle/>
                    <a:p>
                      <a:pPr algn="ctr"/>
                      <a:r>
                        <a:rPr kumimoji="1" lang="ja-JP" altLang="en-US" sz="1800" b="1" dirty="0" smtClean="0">
                          <a:solidFill>
                            <a:schemeClr val="bg1"/>
                          </a:solidFill>
                          <a:latin typeface="+mn-ea"/>
                          <a:ea typeface="+mn-ea"/>
                        </a:rPr>
                        <a:t>費用</a:t>
                      </a:r>
                      <a:endParaRPr kumimoji="1" lang="ja-JP" altLang="en-US" sz="1800" b="1" dirty="0">
                        <a:solidFill>
                          <a:schemeClr val="bg1"/>
                        </a:solidFill>
                        <a:latin typeface="+mn-ea"/>
                        <a:ea typeface="+mn-ea"/>
                      </a:endParaRPr>
                    </a:p>
                  </a:txBody>
                  <a:tcPr anchor="ctr">
                    <a:solidFill>
                      <a:schemeClr val="accent1">
                        <a:lumMod val="75000"/>
                      </a:schemeClr>
                    </a:solidFill>
                  </a:tcPr>
                </a:tc>
                <a:tc>
                  <a:txBody>
                    <a:bodyPr/>
                    <a:lstStyle/>
                    <a:p>
                      <a:pPr algn="ctr"/>
                      <a:r>
                        <a:rPr kumimoji="1" lang="ja-JP" altLang="en-US" sz="1800" b="1" dirty="0" smtClean="0">
                          <a:solidFill>
                            <a:schemeClr val="bg1"/>
                          </a:solidFill>
                          <a:latin typeface="+mn-ea"/>
                          <a:ea typeface="+mn-ea"/>
                        </a:rPr>
                        <a:t>面積・件数</a:t>
                      </a:r>
                      <a:endParaRPr kumimoji="1" lang="ja-JP" altLang="en-US" sz="1800" b="1" dirty="0">
                        <a:solidFill>
                          <a:schemeClr val="bg1"/>
                        </a:solidFill>
                        <a:latin typeface="+mn-ea"/>
                        <a:ea typeface="+mn-ea"/>
                      </a:endParaRPr>
                    </a:p>
                  </a:txBody>
                  <a:tcPr anchor="ctr">
                    <a:solidFill>
                      <a:schemeClr val="accent1">
                        <a:lumMod val="75000"/>
                      </a:schemeClr>
                    </a:solidFill>
                  </a:tcPr>
                </a:tc>
                <a:tc>
                  <a:txBody>
                    <a:bodyPr/>
                    <a:lstStyle/>
                    <a:p>
                      <a:pPr algn="ctr"/>
                      <a:r>
                        <a:rPr kumimoji="1" lang="ja-JP" altLang="en-US" sz="1800" b="1" dirty="0" smtClean="0">
                          <a:solidFill>
                            <a:schemeClr val="bg1"/>
                          </a:solidFill>
                          <a:latin typeface="+mn-ea"/>
                          <a:ea typeface="+mn-ea"/>
                        </a:rPr>
                        <a:t>費用</a:t>
                      </a:r>
                      <a:endParaRPr kumimoji="1" lang="ja-JP" altLang="en-US" sz="1800" b="1" dirty="0">
                        <a:solidFill>
                          <a:schemeClr val="bg1"/>
                        </a:solidFill>
                        <a:latin typeface="+mn-ea"/>
                        <a:ea typeface="+mn-ea"/>
                      </a:endParaRPr>
                    </a:p>
                  </a:txBody>
                  <a:tcPr anchor="ctr">
                    <a:solidFill>
                      <a:schemeClr val="accent1">
                        <a:lumMod val="75000"/>
                      </a:schemeClr>
                    </a:solidFill>
                  </a:tcPr>
                </a:tc>
                <a:extLst>
                  <a:ext uri="{0D108BD9-81ED-4DB2-BD59-A6C34878D82A}">
                    <a16:rowId xmlns:a16="http://schemas.microsoft.com/office/drawing/2014/main" val="1177169800"/>
                  </a:ext>
                </a:extLst>
              </a:tr>
              <a:tr h="559160">
                <a:tc>
                  <a:txBody>
                    <a:bodyPr/>
                    <a:lstStyle/>
                    <a:p>
                      <a:pPr algn="ctr"/>
                      <a:r>
                        <a:rPr kumimoji="1" lang="ja-JP" altLang="en-US" sz="1800" dirty="0" smtClean="0">
                          <a:latin typeface="+mn-ea"/>
                          <a:ea typeface="+mn-ea"/>
                        </a:rPr>
                        <a:t>用 地</a:t>
                      </a:r>
                      <a:endParaRPr kumimoji="1" lang="ja-JP" altLang="en-US" sz="1800" dirty="0">
                        <a:latin typeface="+mn-ea"/>
                        <a:ea typeface="+mn-ea"/>
                      </a:endParaRPr>
                    </a:p>
                  </a:txBody>
                  <a:tcPr anchor="ctr"/>
                </a:tc>
                <a:tc>
                  <a:txBody>
                    <a:bodyPr/>
                    <a:lstStyle/>
                    <a:p>
                      <a:pPr algn="r"/>
                      <a:r>
                        <a:rPr kumimoji="1" lang="en-US" altLang="ja-JP" sz="1800" dirty="0" smtClean="0">
                          <a:solidFill>
                            <a:schemeClr val="tx1"/>
                          </a:solidFill>
                          <a:latin typeface="+mn-ea"/>
                          <a:ea typeface="+mn-ea"/>
                        </a:rPr>
                        <a:t>41,014</a:t>
                      </a:r>
                      <a:r>
                        <a:rPr kumimoji="1" lang="ja-JP" altLang="en-US" sz="1800" dirty="0" smtClean="0">
                          <a:solidFill>
                            <a:schemeClr val="tx1"/>
                          </a:solidFill>
                          <a:latin typeface="+mn-ea"/>
                          <a:ea typeface="+mn-ea"/>
                        </a:rPr>
                        <a:t>㎡</a:t>
                      </a:r>
                      <a:endParaRPr kumimoji="1" lang="ja-JP" altLang="en-US" sz="1800" dirty="0">
                        <a:solidFill>
                          <a:schemeClr val="tx1"/>
                        </a:solidFill>
                        <a:latin typeface="+mn-ea"/>
                        <a:ea typeface="+mn-ea"/>
                      </a:endParaRPr>
                    </a:p>
                  </a:txBody>
                  <a:tcPr anchor="ctr"/>
                </a:tc>
                <a:tc>
                  <a:txBody>
                    <a:bodyPr/>
                    <a:lstStyle/>
                    <a:p>
                      <a:pPr algn="r"/>
                      <a:r>
                        <a:rPr kumimoji="1" lang="en-US" altLang="ja-JP" sz="1800" dirty="0" smtClean="0">
                          <a:solidFill>
                            <a:schemeClr val="tx1"/>
                          </a:solidFill>
                          <a:latin typeface="+mn-ea"/>
                          <a:ea typeface="+mn-ea"/>
                        </a:rPr>
                        <a:t>66</a:t>
                      </a:r>
                      <a:r>
                        <a:rPr kumimoji="1" lang="ja-JP" altLang="en-US" sz="1800" dirty="0" smtClean="0">
                          <a:solidFill>
                            <a:schemeClr val="tx1"/>
                          </a:solidFill>
                          <a:latin typeface="+mn-ea"/>
                          <a:ea typeface="+mn-ea"/>
                        </a:rPr>
                        <a:t>億円</a:t>
                      </a:r>
                      <a:endParaRPr kumimoji="1" lang="ja-JP" altLang="en-US" sz="1800" dirty="0">
                        <a:solidFill>
                          <a:schemeClr val="tx1"/>
                        </a:solidFill>
                        <a:latin typeface="+mn-ea"/>
                        <a:ea typeface="+mn-ea"/>
                      </a:endParaRPr>
                    </a:p>
                  </a:txBody>
                  <a:tcPr anchor="ctr"/>
                </a:tc>
                <a:tc>
                  <a:txBody>
                    <a:bodyPr/>
                    <a:lstStyle/>
                    <a:p>
                      <a:pPr algn="r"/>
                      <a:r>
                        <a:rPr kumimoji="1" lang="en-US" altLang="ja-JP" sz="1800" dirty="0" smtClean="0">
                          <a:solidFill>
                            <a:schemeClr val="tx1"/>
                          </a:solidFill>
                          <a:latin typeface="+mn-ea"/>
                          <a:ea typeface="+mn-ea"/>
                        </a:rPr>
                        <a:t>44,626</a:t>
                      </a:r>
                      <a:r>
                        <a:rPr kumimoji="1" lang="ja-JP" altLang="en-US" sz="1800" dirty="0" smtClean="0">
                          <a:solidFill>
                            <a:schemeClr val="tx1"/>
                          </a:solidFill>
                          <a:latin typeface="+mn-ea"/>
                          <a:ea typeface="+mn-ea"/>
                        </a:rPr>
                        <a:t>㎡</a:t>
                      </a:r>
                      <a:endParaRPr kumimoji="1" lang="ja-JP" altLang="en-US" sz="1800" dirty="0">
                        <a:solidFill>
                          <a:schemeClr val="tx1"/>
                        </a:solidFill>
                        <a:latin typeface="+mn-ea"/>
                        <a:ea typeface="+mn-ea"/>
                      </a:endParaRPr>
                    </a:p>
                  </a:txBody>
                  <a:tcPr anchor="ctr"/>
                </a:tc>
                <a:tc>
                  <a:txBody>
                    <a:bodyPr/>
                    <a:lstStyle/>
                    <a:p>
                      <a:pPr algn="r"/>
                      <a:r>
                        <a:rPr kumimoji="1" lang="en-US" altLang="ja-JP" sz="1800" dirty="0" smtClean="0">
                          <a:solidFill>
                            <a:schemeClr val="tx1"/>
                          </a:solidFill>
                          <a:latin typeface="+mn-ea"/>
                          <a:ea typeface="+mn-ea"/>
                        </a:rPr>
                        <a:t>64</a:t>
                      </a:r>
                      <a:r>
                        <a:rPr kumimoji="1" lang="ja-JP" altLang="en-US" sz="1800" dirty="0" smtClean="0">
                          <a:solidFill>
                            <a:schemeClr val="tx1"/>
                          </a:solidFill>
                          <a:latin typeface="+mn-ea"/>
                          <a:ea typeface="+mn-ea"/>
                        </a:rPr>
                        <a:t>億円</a:t>
                      </a:r>
                      <a:endParaRPr kumimoji="1" lang="ja-JP" altLang="en-US" sz="1800" dirty="0">
                        <a:solidFill>
                          <a:schemeClr val="tx1"/>
                        </a:solidFill>
                        <a:latin typeface="+mn-ea"/>
                        <a:ea typeface="+mn-ea"/>
                      </a:endParaRPr>
                    </a:p>
                  </a:txBody>
                  <a:tcPr anchor="ctr"/>
                </a:tc>
                <a:tc>
                  <a:txBody>
                    <a:bodyPr/>
                    <a:lstStyle/>
                    <a:p>
                      <a:pPr algn="r"/>
                      <a:r>
                        <a:rPr kumimoji="1" lang="en-US" altLang="ja-JP" sz="1800" dirty="0" smtClean="0">
                          <a:solidFill>
                            <a:schemeClr val="tx1"/>
                          </a:solidFill>
                          <a:latin typeface="+mn-ea"/>
                          <a:ea typeface="+mn-ea"/>
                        </a:rPr>
                        <a:t>3,612</a:t>
                      </a:r>
                      <a:r>
                        <a:rPr kumimoji="1" lang="ja-JP" altLang="en-US" sz="1800" dirty="0" smtClean="0">
                          <a:solidFill>
                            <a:schemeClr val="tx1"/>
                          </a:solidFill>
                          <a:latin typeface="+mn-ea"/>
                          <a:ea typeface="+mn-ea"/>
                        </a:rPr>
                        <a:t>㎡</a:t>
                      </a:r>
                      <a:endParaRPr kumimoji="1" lang="ja-JP" altLang="en-US" sz="1800" dirty="0">
                        <a:solidFill>
                          <a:schemeClr val="tx1"/>
                        </a:solidFill>
                        <a:latin typeface="+mn-ea"/>
                        <a:ea typeface="+mn-ea"/>
                      </a:endParaRPr>
                    </a:p>
                  </a:txBody>
                  <a:tcPr anchor="ctr"/>
                </a:tc>
                <a:tc>
                  <a:txBody>
                    <a:bodyPr/>
                    <a:lstStyle/>
                    <a:p>
                      <a:pPr algn="r"/>
                      <a:r>
                        <a:rPr kumimoji="1" lang="ja-JP" altLang="en-US" sz="1800" dirty="0" smtClean="0">
                          <a:solidFill>
                            <a:schemeClr val="tx1"/>
                          </a:solidFill>
                          <a:latin typeface="+mn-ea"/>
                          <a:ea typeface="+mn-ea"/>
                        </a:rPr>
                        <a:t>▲</a:t>
                      </a:r>
                      <a:r>
                        <a:rPr kumimoji="1" lang="en-US" altLang="ja-JP" sz="1800" dirty="0" smtClean="0">
                          <a:solidFill>
                            <a:schemeClr val="tx1"/>
                          </a:solidFill>
                          <a:latin typeface="+mn-ea"/>
                          <a:ea typeface="+mn-ea"/>
                        </a:rPr>
                        <a:t>2</a:t>
                      </a:r>
                      <a:r>
                        <a:rPr kumimoji="1" lang="ja-JP" altLang="en-US" sz="1800" dirty="0" smtClean="0">
                          <a:solidFill>
                            <a:schemeClr val="tx1"/>
                          </a:solidFill>
                          <a:latin typeface="+mn-ea"/>
                          <a:ea typeface="+mn-ea"/>
                        </a:rPr>
                        <a:t>億円</a:t>
                      </a:r>
                      <a:endParaRPr kumimoji="1" lang="ja-JP" altLang="en-US" sz="1800" dirty="0">
                        <a:solidFill>
                          <a:schemeClr val="tx1"/>
                        </a:solidFill>
                        <a:latin typeface="+mn-ea"/>
                        <a:ea typeface="+mn-ea"/>
                      </a:endParaRPr>
                    </a:p>
                  </a:txBody>
                  <a:tcPr anchor="ctr"/>
                </a:tc>
                <a:extLst>
                  <a:ext uri="{0D108BD9-81ED-4DB2-BD59-A6C34878D82A}">
                    <a16:rowId xmlns:a16="http://schemas.microsoft.com/office/drawing/2014/main" val="1221890273"/>
                  </a:ext>
                </a:extLst>
              </a:tr>
              <a:tr h="559160">
                <a:tc>
                  <a:txBody>
                    <a:bodyPr/>
                    <a:lstStyle/>
                    <a:p>
                      <a:pPr algn="ctr"/>
                      <a:r>
                        <a:rPr kumimoji="1" lang="ja-JP" altLang="en-US" sz="1800" dirty="0" smtClean="0">
                          <a:latin typeface="+mn-ea"/>
                          <a:ea typeface="+mn-ea"/>
                        </a:rPr>
                        <a:t>補 償</a:t>
                      </a:r>
                      <a:endParaRPr kumimoji="1" lang="ja-JP" altLang="en-US" sz="1800" dirty="0">
                        <a:latin typeface="+mn-ea"/>
                        <a:ea typeface="+mn-ea"/>
                      </a:endParaRPr>
                    </a:p>
                  </a:txBody>
                  <a:tcPr anchor="ctr"/>
                </a:tc>
                <a:tc>
                  <a:txBody>
                    <a:bodyPr/>
                    <a:lstStyle/>
                    <a:p>
                      <a:pPr algn="r"/>
                      <a:r>
                        <a:rPr kumimoji="1" lang="en-US" altLang="ja-JP" sz="1800" dirty="0" smtClean="0">
                          <a:solidFill>
                            <a:schemeClr val="tx1"/>
                          </a:solidFill>
                          <a:latin typeface="+mn-ea"/>
                          <a:ea typeface="+mn-ea"/>
                        </a:rPr>
                        <a:t>408</a:t>
                      </a:r>
                      <a:r>
                        <a:rPr kumimoji="1" lang="ja-JP" altLang="en-US" sz="1800" dirty="0" smtClean="0">
                          <a:solidFill>
                            <a:schemeClr val="tx1"/>
                          </a:solidFill>
                          <a:latin typeface="+mn-ea"/>
                          <a:ea typeface="+mn-ea"/>
                        </a:rPr>
                        <a:t>件</a:t>
                      </a:r>
                      <a:endParaRPr kumimoji="1" lang="ja-JP" altLang="en-US" sz="1800" dirty="0">
                        <a:solidFill>
                          <a:schemeClr val="tx1"/>
                        </a:solidFill>
                        <a:latin typeface="+mn-ea"/>
                        <a:ea typeface="+mn-ea"/>
                      </a:endParaRPr>
                    </a:p>
                  </a:txBody>
                  <a:tcPr anchor="ctr"/>
                </a:tc>
                <a:tc>
                  <a:txBody>
                    <a:bodyPr/>
                    <a:lstStyle/>
                    <a:p>
                      <a:pPr algn="r"/>
                      <a:r>
                        <a:rPr kumimoji="1" lang="en-US" altLang="ja-JP" sz="1800" dirty="0" smtClean="0">
                          <a:solidFill>
                            <a:schemeClr val="tx1"/>
                          </a:solidFill>
                          <a:latin typeface="+mn-ea"/>
                          <a:ea typeface="+mn-ea"/>
                        </a:rPr>
                        <a:t>174</a:t>
                      </a:r>
                      <a:r>
                        <a:rPr kumimoji="1" lang="ja-JP" altLang="en-US" sz="1800" dirty="0" smtClean="0">
                          <a:solidFill>
                            <a:schemeClr val="tx1"/>
                          </a:solidFill>
                          <a:latin typeface="+mn-ea"/>
                          <a:ea typeface="+mn-ea"/>
                        </a:rPr>
                        <a:t>億円</a:t>
                      </a:r>
                      <a:endParaRPr kumimoji="1" lang="ja-JP" altLang="en-US" sz="1800" dirty="0">
                        <a:solidFill>
                          <a:schemeClr val="tx1"/>
                        </a:solidFill>
                        <a:latin typeface="+mn-ea"/>
                        <a:ea typeface="+mn-ea"/>
                      </a:endParaRPr>
                    </a:p>
                  </a:txBody>
                  <a:tcPr anchor="ctr"/>
                </a:tc>
                <a:tc>
                  <a:txBody>
                    <a:bodyPr/>
                    <a:lstStyle/>
                    <a:p>
                      <a:pPr algn="r"/>
                      <a:r>
                        <a:rPr kumimoji="1" lang="en-US" altLang="ja-JP" sz="1800" dirty="0" smtClean="0">
                          <a:solidFill>
                            <a:schemeClr val="tx1"/>
                          </a:solidFill>
                          <a:latin typeface="+mn-ea"/>
                          <a:ea typeface="+mn-ea"/>
                        </a:rPr>
                        <a:t>463</a:t>
                      </a:r>
                      <a:r>
                        <a:rPr kumimoji="1" lang="ja-JP" altLang="en-US" sz="1800" dirty="0" smtClean="0">
                          <a:solidFill>
                            <a:schemeClr val="tx1"/>
                          </a:solidFill>
                          <a:latin typeface="+mn-ea"/>
                          <a:ea typeface="+mn-ea"/>
                        </a:rPr>
                        <a:t>件</a:t>
                      </a:r>
                      <a:endParaRPr kumimoji="1" lang="ja-JP" altLang="en-US" sz="1800" dirty="0">
                        <a:solidFill>
                          <a:schemeClr val="tx1"/>
                        </a:solidFill>
                        <a:latin typeface="+mn-ea"/>
                        <a:ea typeface="+mn-ea"/>
                      </a:endParaRPr>
                    </a:p>
                  </a:txBody>
                  <a:tcPr anchor="ctr"/>
                </a:tc>
                <a:tc>
                  <a:txBody>
                    <a:bodyPr/>
                    <a:lstStyle/>
                    <a:p>
                      <a:pPr algn="r"/>
                      <a:r>
                        <a:rPr kumimoji="1" lang="en-US" altLang="ja-JP" sz="1800" dirty="0" smtClean="0">
                          <a:solidFill>
                            <a:schemeClr val="tx1"/>
                          </a:solidFill>
                          <a:latin typeface="+mn-ea"/>
                          <a:ea typeface="+mn-ea"/>
                        </a:rPr>
                        <a:t>238</a:t>
                      </a:r>
                      <a:r>
                        <a:rPr kumimoji="1" lang="ja-JP" altLang="en-US" sz="1800" dirty="0" smtClean="0">
                          <a:solidFill>
                            <a:schemeClr val="tx1"/>
                          </a:solidFill>
                          <a:latin typeface="+mn-ea"/>
                          <a:ea typeface="+mn-ea"/>
                        </a:rPr>
                        <a:t>億円</a:t>
                      </a:r>
                      <a:endParaRPr kumimoji="1" lang="ja-JP" altLang="en-US" sz="1800" dirty="0">
                        <a:solidFill>
                          <a:schemeClr val="tx1"/>
                        </a:solidFill>
                        <a:latin typeface="+mn-ea"/>
                        <a:ea typeface="+mn-ea"/>
                      </a:endParaRPr>
                    </a:p>
                  </a:txBody>
                  <a:tcPr anchor="ctr"/>
                </a:tc>
                <a:tc>
                  <a:txBody>
                    <a:bodyPr/>
                    <a:lstStyle/>
                    <a:p>
                      <a:pPr algn="r"/>
                      <a:r>
                        <a:rPr kumimoji="1" lang="en-US" altLang="ja-JP" sz="1800" dirty="0" smtClean="0">
                          <a:solidFill>
                            <a:schemeClr val="tx1"/>
                          </a:solidFill>
                          <a:latin typeface="+mn-ea"/>
                          <a:ea typeface="+mn-ea"/>
                        </a:rPr>
                        <a:t>55</a:t>
                      </a:r>
                      <a:r>
                        <a:rPr kumimoji="1" lang="ja-JP" altLang="en-US" sz="1800" dirty="0" smtClean="0">
                          <a:solidFill>
                            <a:schemeClr val="tx1"/>
                          </a:solidFill>
                          <a:latin typeface="+mn-ea"/>
                          <a:ea typeface="+mn-ea"/>
                        </a:rPr>
                        <a:t>件</a:t>
                      </a:r>
                      <a:endParaRPr kumimoji="1" lang="ja-JP" altLang="en-US" sz="1800" dirty="0">
                        <a:solidFill>
                          <a:schemeClr val="tx1"/>
                        </a:solidFill>
                        <a:latin typeface="+mn-ea"/>
                        <a:ea typeface="+mn-ea"/>
                      </a:endParaRPr>
                    </a:p>
                  </a:txBody>
                  <a:tcPr anchor="ctr"/>
                </a:tc>
                <a:tc>
                  <a:txBody>
                    <a:bodyPr/>
                    <a:lstStyle/>
                    <a:p>
                      <a:pPr algn="r"/>
                      <a:r>
                        <a:rPr kumimoji="1" lang="en-US" altLang="ja-JP" sz="1800" dirty="0" smtClean="0">
                          <a:solidFill>
                            <a:schemeClr val="tx1"/>
                          </a:solidFill>
                          <a:latin typeface="+mn-ea"/>
                          <a:ea typeface="+mn-ea"/>
                        </a:rPr>
                        <a:t>64</a:t>
                      </a:r>
                      <a:r>
                        <a:rPr kumimoji="1" lang="ja-JP" altLang="en-US" sz="1800" dirty="0" smtClean="0">
                          <a:solidFill>
                            <a:schemeClr val="tx1"/>
                          </a:solidFill>
                          <a:latin typeface="+mn-ea"/>
                          <a:ea typeface="+mn-ea"/>
                        </a:rPr>
                        <a:t>億円</a:t>
                      </a:r>
                      <a:endParaRPr kumimoji="1" lang="ja-JP" altLang="en-US" sz="1800" dirty="0">
                        <a:solidFill>
                          <a:schemeClr val="tx1"/>
                        </a:solidFill>
                        <a:latin typeface="+mn-ea"/>
                        <a:ea typeface="+mn-ea"/>
                      </a:endParaRPr>
                    </a:p>
                  </a:txBody>
                  <a:tcPr anchor="ctr"/>
                </a:tc>
                <a:extLst>
                  <a:ext uri="{0D108BD9-81ED-4DB2-BD59-A6C34878D82A}">
                    <a16:rowId xmlns:a16="http://schemas.microsoft.com/office/drawing/2014/main" val="848919895"/>
                  </a:ext>
                </a:extLst>
              </a:tr>
            </a:tbl>
          </a:graphicData>
        </a:graphic>
      </p:graphicFrame>
    </p:spTree>
    <p:extLst>
      <p:ext uri="{BB962C8B-B14F-4D97-AF65-F5344CB8AC3E}">
        <p14:creationId xmlns:p14="http://schemas.microsoft.com/office/powerpoint/2010/main" val="2959917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ユーザー定義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1F497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w="19050">
          <a:solidFill>
            <a:schemeClr val="tx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1C2A7C-4367-4520-81EE-A7F266CF4AD7}">
  <ds:schemaRefs>
    <ds:schemaRef ds:uri="http://schemas.openxmlformats.org/package/2006/metadata/core-properties"/>
    <ds:schemaRef ds:uri="http://purl.org/dc/elements/1.1/"/>
    <ds:schemaRef ds:uri="http://purl.org/dc/terms/"/>
    <ds:schemaRef ds:uri="http://schemas.microsoft.com/office/2006/documentManagement/types"/>
    <ds:schemaRef ds:uri="http://schemas.microsoft.com/office/2006/metadata/properties"/>
    <ds:schemaRef ds:uri="4e21aece-359b-4e6f-8f54-c70e1e237c6a"/>
    <ds:schemaRef ds:uri="http://schemas.microsoft.com/office/infopath/2007/PartnerControls"/>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60673909-9E68-4D70-A83F-6DC2A369A3BC}">
  <ds:schemaRefs>
    <ds:schemaRef ds:uri="http://schemas.microsoft.com/sharepoint/v3/contenttype/forms"/>
  </ds:schemaRefs>
</ds:datastoreItem>
</file>

<file path=customXml/itemProps3.xml><?xml version="1.0" encoding="utf-8"?>
<ds:datastoreItem xmlns:ds="http://schemas.openxmlformats.org/officeDocument/2006/customXml" ds:itemID="{0B6B20AC-4E01-4B39-88BF-8C4FAF8AA7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9568</TotalTime>
  <Words>3030</Words>
  <Application>Microsoft Office PowerPoint</Application>
  <PresentationFormat>画面に合わせる (4:3)</PresentationFormat>
  <Paragraphs>352</Paragraphs>
  <Slides>20</Slides>
  <Notes>9</Notes>
  <HiddenSlides>0</HiddenSlides>
  <MMClips>0</MMClips>
  <ScaleCrop>false</ScaleCrop>
  <HeadingPairs>
    <vt:vector size="8" baseType="variant">
      <vt:variant>
        <vt:lpstr>使用されているフォント</vt:lpstr>
      </vt:variant>
      <vt:variant>
        <vt:i4>13</vt:i4>
      </vt:variant>
      <vt:variant>
        <vt:lpstr>テーマ</vt:lpstr>
      </vt:variant>
      <vt:variant>
        <vt:i4>1</vt:i4>
      </vt:variant>
      <vt:variant>
        <vt:lpstr>埋め込まれた OLE サーバー</vt:lpstr>
      </vt:variant>
      <vt:variant>
        <vt:i4>1</vt:i4>
      </vt:variant>
      <vt:variant>
        <vt:lpstr>スライド タイトル</vt:lpstr>
      </vt:variant>
      <vt:variant>
        <vt:i4>20</vt:i4>
      </vt:variant>
    </vt:vector>
  </HeadingPairs>
  <TitlesOfParts>
    <vt:vector size="35" baseType="lpstr">
      <vt:lpstr>BIZ UDPゴシック</vt:lpstr>
      <vt:lpstr>HGPｺﾞｼｯｸM</vt:lpstr>
      <vt:lpstr>HGSｺﾞｼｯｸM</vt:lpstr>
      <vt:lpstr>HG丸ｺﾞｼｯｸM-PRO</vt:lpstr>
      <vt:lpstr>Meiryo UI</vt:lpstr>
      <vt:lpstr>ＭＳ Ｐゴシック</vt:lpstr>
      <vt:lpstr>ＭＳ ゴシック</vt:lpstr>
      <vt:lpstr>MSGothic</vt:lpstr>
      <vt:lpstr>游ゴシック</vt:lpstr>
      <vt:lpstr>Arial</vt:lpstr>
      <vt:lpstr>Calibri</vt:lpstr>
      <vt:lpstr>Times New Roman</vt:lpstr>
      <vt:lpstr>Viner Hand ITC</vt:lpstr>
      <vt:lpstr>Office テーマ</vt:lpstr>
      <vt:lpstr>文書</vt:lpstr>
      <vt:lpstr>令和４年度建設事業評価（連続立体交差事業）</vt:lpstr>
      <vt:lpstr>PowerPoint プレゼンテーション</vt:lpstr>
      <vt:lpstr>PowerPoint プレゼンテーション</vt:lpstr>
      <vt:lpstr>PowerPoint プレゼンテーション</vt:lpstr>
      <vt:lpstr>PowerPoint プレゼンテーション</vt:lpstr>
      <vt:lpstr>１．事業概要</vt:lpstr>
      <vt:lpstr>１．事業概要</vt:lpstr>
      <vt:lpstr>１．事業概要</vt:lpstr>
      <vt:lpstr>１．事業概要</vt:lpstr>
      <vt:lpstr>２．事業の必要性等に関する視点</vt:lpstr>
      <vt:lpstr>２．事業の必要性等に関する視点</vt:lpstr>
      <vt:lpstr>２．事業の必要性等に関する視点</vt:lpstr>
      <vt:lpstr>２．事業の必要性等に関する視点</vt:lpstr>
      <vt:lpstr>２．事業の必要性等に関する視点</vt:lpstr>
      <vt:lpstr>PowerPoint プレゼンテーション</vt:lpstr>
      <vt:lpstr>２．事業の必要性等に関する視点</vt:lpstr>
      <vt:lpstr>２．事業の必要性等に関する視点</vt:lpstr>
      <vt:lpstr>３．事業の進捗の見込みの視点</vt:lpstr>
      <vt:lpstr>４．コスト縮減や代替案⽴案等の可能性の視点</vt:lpstr>
      <vt:lpstr>５．対応方針（原案）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麻野　員代</dc:creator>
  <cp:lastModifiedBy>岸本　遼太</cp:lastModifiedBy>
  <cp:revision>394</cp:revision>
  <cp:lastPrinted>2022-09-27T06:13:07Z</cp:lastPrinted>
  <dcterms:created xsi:type="dcterms:W3CDTF">2016-08-02T07:09:19Z</dcterms:created>
  <dcterms:modified xsi:type="dcterms:W3CDTF">2022-10-13T04:53:42Z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