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06" r:id="rId5"/>
    <p:sldId id="307" r:id="rId6"/>
    <p:sldId id="366" r:id="rId7"/>
    <p:sldId id="309" r:id="rId8"/>
    <p:sldId id="387" r:id="rId9"/>
    <p:sldId id="388" r:id="rId10"/>
    <p:sldId id="364" r:id="rId11"/>
    <p:sldId id="554" r:id="rId12"/>
    <p:sldId id="369" r:id="rId13"/>
    <p:sldId id="370" r:id="rId14"/>
    <p:sldId id="371" r:id="rId15"/>
    <p:sldId id="315" r:id="rId16"/>
    <p:sldId id="555" r:id="rId17"/>
    <p:sldId id="386" r:id="rId18"/>
    <p:sldId id="389" r:id="rId19"/>
    <p:sldId id="320" r:id="rId20"/>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本 公一" initials="松本" lastIdx="1" clrIdx="0">
    <p:extLst>
      <p:ext uri="{19B8F6BF-5375-455C-9EA6-DF929625EA0E}">
        <p15:presenceInfo xmlns:p15="http://schemas.microsoft.com/office/powerpoint/2012/main" userId="89c57c8bb027e0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DE64"/>
    <a:srgbClr val="33CC33"/>
    <a:srgbClr val="339966"/>
    <a:srgbClr val="0ED078"/>
    <a:srgbClr val="FF00FF"/>
    <a:srgbClr val="0DC572"/>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4" autoAdjust="0"/>
    <p:restoredTop sz="99117" autoAdjust="0"/>
  </p:normalViewPr>
  <p:slideViewPr>
    <p:cSldViewPr snapToGrid="0">
      <p:cViewPr varScale="1">
        <p:scale>
          <a:sx n="74" d="100"/>
          <a:sy n="74" d="100"/>
        </p:scale>
        <p:origin x="132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2"/>
            <a:ext cx="3078206" cy="513284"/>
          </a:xfrm>
          <a:prstGeom prst="rect">
            <a:avLst/>
          </a:prstGeom>
        </p:spPr>
        <p:txBody>
          <a:bodyPr vert="horz" lIns="94632" tIns="47318" rIns="94632" bIns="473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203" y="2"/>
            <a:ext cx="3078206" cy="513284"/>
          </a:xfrm>
          <a:prstGeom prst="rect">
            <a:avLst/>
          </a:prstGeom>
        </p:spPr>
        <p:txBody>
          <a:bodyPr vert="horz" lIns="94632" tIns="47318" rIns="94632" bIns="47318" rtlCol="0"/>
          <a:lstStyle>
            <a:lvl1pPr algn="r">
              <a:defRPr sz="1200"/>
            </a:lvl1pPr>
          </a:lstStyle>
          <a:p>
            <a:fld id="{74F47096-9476-4089-BC53-5F4623B72CFC}" type="datetimeFigureOut">
              <a:rPr kumimoji="1" lang="ja-JP" altLang="en-US" smtClean="0"/>
              <a:pPr/>
              <a:t>2022/9/13</a:t>
            </a:fld>
            <a:endParaRPr kumimoji="1" lang="ja-JP" altLang="en-US"/>
          </a:p>
        </p:txBody>
      </p:sp>
      <p:sp>
        <p:nvSpPr>
          <p:cNvPr id="4" name="フッター プレースホルダー 3"/>
          <p:cNvSpPr>
            <a:spLocks noGrp="1"/>
          </p:cNvSpPr>
          <p:nvPr>
            <p:ph type="ftr" sz="quarter" idx="2"/>
          </p:nvPr>
        </p:nvSpPr>
        <p:spPr>
          <a:xfrm>
            <a:off x="5" y="9721332"/>
            <a:ext cx="3078206" cy="513284"/>
          </a:xfrm>
          <a:prstGeom prst="rect">
            <a:avLst/>
          </a:prstGeom>
        </p:spPr>
        <p:txBody>
          <a:bodyPr vert="horz" lIns="94632" tIns="47318" rIns="94632" bIns="473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203" y="9721332"/>
            <a:ext cx="3078206" cy="513284"/>
          </a:xfrm>
          <a:prstGeom prst="rect">
            <a:avLst/>
          </a:prstGeom>
        </p:spPr>
        <p:txBody>
          <a:bodyPr vert="horz" lIns="94632" tIns="47318" rIns="94632" bIns="47318" rtlCol="0" anchor="b"/>
          <a:lstStyle>
            <a:lvl1pPr algn="r">
              <a:defRPr sz="1200"/>
            </a:lvl1pPr>
          </a:lstStyle>
          <a:p>
            <a:fld id="{3ACB8C76-53F8-405A-AD4C-01878B7F1F85}" type="slidenum">
              <a:rPr kumimoji="1" lang="ja-JP" altLang="en-US" smtClean="0"/>
              <a:pPr/>
              <a:t>‹#›</a:t>
            </a:fld>
            <a:endParaRPr kumimoji="1" lang="ja-JP" altLang="en-US"/>
          </a:p>
        </p:txBody>
      </p:sp>
    </p:spTree>
    <p:extLst>
      <p:ext uri="{BB962C8B-B14F-4D97-AF65-F5344CB8AC3E}">
        <p14:creationId xmlns:p14="http://schemas.microsoft.com/office/powerpoint/2010/main" val="2994869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3078428" cy="511731"/>
          </a:xfrm>
          <a:prstGeom prst="rect">
            <a:avLst/>
          </a:prstGeom>
        </p:spPr>
        <p:txBody>
          <a:bodyPr vert="horz" lIns="94624" tIns="47314" rIns="94624" bIns="4731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5" y="6"/>
            <a:ext cx="3078428" cy="511731"/>
          </a:xfrm>
          <a:prstGeom prst="rect">
            <a:avLst/>
          </a:prstGeom>
        </p:spPr>
        <p:txBody>
          <a:bodyPr vert="horz" lIns="94624" tIns="47314" rIns="94624" bIns="47314" rtlCol="0"/>
          <a:lstStyle>
            <a:lvl1pPr algn="r">
              <a:defRPr sz="1200"/>
            </a:lvl1pPr>
          </a:lstStyle>
          <a:p>
            <a:fld id="{2BA1C464-FEAE-4865-B57F-56DDADEE69B6}" type="datetimeFigureOut">
              <a:rPr kumimoji="1" lang="ja-JP" altLang="en-US" smtClean="0"/>
              <a:pPr/>
              <a:t>2022/9/13</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24" tIns="47314" rIns="94624" bIns="47314" rtlCol="0" anchor="ctr"/>
          <a:lstStyle/>
          <a:p>
            <a:endParaRPr lang="ja-JP" altLang="en-US"/>
          </a:p>
        </p:txBody>
      </p:sp>
      <p:sp>
        <p:nvSpPr>
          <p:cNvPr id="5" name="ノート プレースホルダー 4"/>
          <p:cNvSpPr>
            <a:spLocks noGrp="1"/>
          </p:cNvSpPr>
          <p:nvPr>
            <p:ph type="body" sz="quarter" idx="3"/>
          </p:nvPr>
        </p:nvSpPr>
        <p:spPr>
          <a:xfrm>
            <a:off x="710408" y="4861440"/>
            <a:ext cx="5683250" cy="4605576"/>
          </a:xfrm>
          <a:prstGeom prst="rect">
            <a:avLst/>
          </a:prstGeom>
        </p:spPr>
        <p:txBody>
          <a:bodyPr vert="horz" lIns="94624" tIns="47314" rIns="94624" bIns="47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12"/>
            <a:ext cx="3078428" cy="511731"/>
          </a:xfrm>
          <a:prstGeom prst="rect">
            <a:avLst/>
          </a:prstGeom>
        </p:spPr>
        <p:txBody>
          <a:bodyPr vert="horz" lIns="94624" tIns="47314" rIns="94624" bIns="473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5" y="9721112"/>
            <a:ext cx="3078428" cy="511731"/>
          </a:xfrm>
          <a:prstGeom prst="rect">
            <a:avLst/>
          </a:prstGeom>
        </p:spPr>
        <p:txBody>
          <a:bodyPr vert="horz" lIns="94624" tIns="47314" rIns="94624" bIns="47314" rtlCol="0" anchor="b"/>
          <a:lstStyle>
            <a:lvl1pPr algn="r">
              <a:defRPr sz="1200"/>
            </a:lvl1pPr>
          </a:lstStyle>
          <a:p>
            <a:fld id="{49DE7A10-D343-446F-8C4C-FB9E5F5B82D7}" type="slidenum">
              <a:rPr kumimoji="1" lang="ja-JP" altLang="en-US" smtClean="0"/>
              <a:pPr/>
              <a:t>‹#›</a:t>
            </a:fld>
            <a:endParaRPr kumimoji="1" lang="ja-JP" altLang="en-US"/>
          </a:p>
        </p:txBody>
      </p:sp>
    </p:spTree>
    <p:extLst>
      <p:ext uri="{BB962C8B-B14F-4D97-AF65-F5344CB8AC3E}">
        <p14:creationId xmlns:p14="http://schemas.microsoft.com/office/powerpoint/2010/main" val="33558776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p:spPr>
        <p:txBody>
          <a:bodyPr/>
          <a:lstStyle/>
          <a:p>
            <a:endParaRPr lang="ja-JP" altLang="en-US" dirty="0">
              <a:latin typeface="Arial" pitchFamily="34" charset="0"/>
            </a:endParaRPr>
          </a:p>
        </p:txBody>
      </p:sp>
      <p:sp>
        <p:nvSpPr>
          <p:cNvPr id="86020" name="スライド番号プレースホルダー 3"/>
          <p:cNvSpPr>
            <a:spLocks noGrp="1"/>
          </p:cNvSpPr>
          <p:nvPr>
            <p:ph type="sldNum" sz="quarter" idx="5"/>
          </p:nvPr>
        </p:nvSpPr>
        <p:spPr>
          <a:noFill/>
        </p:spPr>
        <p:txBody>
          <a:bodyPr/>
          <a:lstStyle>
            <a:lvl1pPr defTabSz="944610" eaLnBrk="0" hangingPunct="0">
              <a:spcBef>
                <a:spcPct val="30000"/>
              </a:spcBef>
              <a:defRPr kumimoji="1" sz="1200">
                <a:solidFill>
                  <a:schemeClr val="tx1"/>
                </a:solidFill>
                <a:latin typeface="Arial" pitchFamily="34" charset="0"/>
                <a:ea typeface="ＭＳ Ｐ明朝" pitchFamily="18" charset="-128"/>
              </a:defRPr>
            </a:lvl1pPr>
            <a:lvl2pPr marL="768830" indent="-295705" defTabSz="944610" eaLnBrk="0" hangingPunct="0">
              <a:spcBef>
                <a:spcPct val="30000"/>
              </a:spcBef>
              <a:defRPr kumimoji="1" sz="1200">
                <a:solidFill>
                  <a:schemeClr val="tx1"/>
                </a:solidFill>
                <a:latin typeface="Arial" pitchFamily="34" charset="0"/>
                <a:ea typeface="ＭＳ Ｐ明朝" pitchFamily="18" charset="-128"/>
              </a:defRPr>
            </a:lvl2pPr>
            <a:lvl3pPr marL="1182816" indent="-236564" defTabSz="944610" eaLnBrk="0" hangingPunct="0">
              <a:spcBef>
                <a:spcPct val="30000"/>
              </a:spcBef>
              <a:defRPr kumimoji="1" sz="1200">
                <a:solidFill>
                  <a:schemeClr val="tx1"/>
                </a:solidFill>
                <a:latin typeface="Arial" pitchFamily="34" charset="0"/>
                <a:ea typeface="ＭＳ Ｐ明朝" pitchFamily="18" charset="-128"/>
              </a:defRPr>
            </a:lvl3pPr>
            <a:lvl4pPr marL="1655945" indent="-236564" defTabSz="944610" eaLnBrk="0" hangingPunct="0">
              <a:spcBef>
                <a:spcPct val="30000"/>
              </a:spcBef>
              <a:defRPr kumimoji="1" sz="1200">
                <a:solidFill>
                  <a:schemeClr val="tx1"/>
                </a:solidFill>
                <a:latin typeface="Arial" pitchFamily="34" charset="0"/>
                <a:ea typeface="ＭＳ Ｐ明朝" pitchFamily="18" charset="-128"/>
              </a:defRPr>
            </a:lvl4pPr>
            <a:lvl5pPr marL="2129069" indent="-236564" defTabSz="944610" eaLnBrk="0" hangingPunct="0">
              <a:spcBef>
                <a:spcPct val="30000"/>
              </a:spcBef>
              <a:defRPr kumimoji="1" sz="1200">
                <a:solidFill>
                  <a:schemeClr val="tx1"/>
                </a:solidFill>
                <a:latin typeface="Arial" pitchFamily="34" charset="0"/>
                <a:ea typeface="ＭＳ Ｐ明朝" pitchFamily="18" charset="-128"/>
              </a:defRPr>
            </a:lvl5pPr>
            <a:lvl6pPr marL="2602195" indent="-236564" defTabSz="94461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3075322" indent="-236564" defTabSz="94461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548447" indent="-236564" defTabSz="94461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4021575" indent="-236564" defTabSz="94461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87A66FDB-3B58-473E-8CC5-217D8DB799C4}" type="slidenum">
              <a:rPr lang="ja-JP" altLang="en-US" smtClean="0">
                <a:ea typeface="ＭＳ Ｐゴシック" pitchFamily="50" charset="-128"/>
              </a:rPr>
              <a:pPr eaLnBrk="1" hangingPunct="1">
                <a:spcBef>
                  <a:spcPct val="0"/>
                </a:spcBef>
              </a:pPr>
              <a:t>4</a:t>
            </a:fld>
            <a:endParaRPr lang="ja-JP" altLang="en-US">
              <a:ea typeface="ＭＳ Ｐゴシック" pitchFamily="50" charset="-128"/>
            </a:endParaRPr>
          </a:p>
        </p:txBody>
      </p:sp>
    </p:spTree>
    <p:extLst>
      <p:ext uri="{BB962C8B-B14F-4D97-AF65-F5344CB8AC3E}">
        <p14:creationId xmlns:p14="http://schemas.microsoft.com/office/powerpoint/2010/main" val="382161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p:spPr>
        <p:txBody>
          <a:bodyPr/>
          <a:lstStyle/>
          <a:p>
            <a:endParaRPr lang="ja-JP" altLang="en-US" dirty="0">
              <a:latin typeface="Arial" pitchFamily="34" charset="0"/>
            </a:endParaRPr>
          </a:p>
        </p:txBody>
      </p:sp>
      <p:sp>
        <p:nvSpPr>
          <p:cNvPr id="86020" name="スライド番号プレースホルダー 3"/>
          <p:cNvSpPr>
            <a:spLocks noGrp="1"/>
          </p:cNvSpPr>
          <p:nvPr>
            <p:ph type="sldNum" sz="quarter" idx="5"/>
          </p:nvPr>
        </p:nvSpPr>
        <p:spPr>
          <a:noFill/>
        </p:spPr>
        <p:txBody>
          <a:bodyPr/>
          <a:lstStyle>
            <a:lvl1pPr defTabSz="944610" eaLnBrk="0" hangingPunct="0">
              <a:spcBef>
                <a:spcPct val="30000"/>
              </a:spcBef>
              <a:defRPr kumimoji="1" sz="1200">
                <a:solidFill>
                  <a:schemeClr val="tx1"/>
                </a:solidFill>
                <a:latin typeface="Arial" pitchFamily="34" charset="0"/>
                <a:ea typeface="ＭＳ Ｐ明朝" pitchFamily="18" charset="-128"/>
              </a:defRPr>
            </a:lvl1pPr>
            <a:lvl2pPr marL="768830" indent="-295705" defTabSz="944610" eaLnBrk="0" hangingPunct="0">
              <a:spcBef>
                <a:spcPct val="30000"/>
              </a:spcBef>
              <a:defRPr kumimoji="1" sz="1200">
                <a:solidFill>
                  <a:schemeClr val="tx1"/>
                </a:solidFill>
                <a:latin typeface="Arial" pitchFamily="34" charset="0"/>
                <a:ea typeface="ＭＳ Ｐ明朝" pitchFamily="18" charset="-128"/>
              </a:defRPr>
            </a:lvl2pPr>
            <a:lvl3pPr marL="1182816" indent="-236564" defTabSz="944610" eaLnBrk="0" hangingPunct="0">
              <a:spcBef>
                <a:spcPct val="30000"/>
              </a:spcBef>
              <a:defRPr kumimoji="1" sz="1200">
                <a:solidFill>
                  <a:schemeClr val="tx1"/>
                </a:solidFill>
                <a:latin typeface="Arial" pitchFamily="34" charset="0"/>
                <a:ea typeface="ＭＳ Ｐ明朝" pitchFamily="18" charset="-128"/>
              </a:defRPr>
            </a:lvl3pPr>
            <a:lvl4pPr marL="1655945" indent="-236564" defTabSz="944610" eaLnBrk="0" hangingPunct="0">
              <a:spcBef>
                <a:spcPct val="30000"/>
              </a:spcBef>
              <a:defRPr kumimoji="1" sz="1200">
                <a:solidFill>
                  <a:schemeClr val="tx1"/>
                </a:solidFill>
                <a:latin typeface="Arial" pitchFamily="34" charset="0"/>
                <a:ea typeface="ＭＳ Ｐ明朝" pitchFamily="18" charset="-128"/>
              </a:defRPr>
            </a:lvl4pPr>
            <a:lvl5pPr marL="2129069" indent="-236564" defTabSz="944610" eaLnBrk="0" hangingPunct="0">
              <a:spcBef>
                <a:spcPct val="30000"/>
              </a:spcBef>
              <a:defRPr kumimoji="1" sz="1200">
                <a:solidFill>
                  <a:schemeClr val="tx1"/>
                </a:solidFill>
                <a:latin typeface="Arial" pitchFamily="34" charset="0"/>
                <a:ea typeface="ＭＳ Ｐ明朝" pitchFamily="18" charset="-128"/>
              </a:defRPr>
            </a:lvl5pPr>
            <a:lvl6pPr marL="2602195" indent="-236564" defTabSz="94461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3075322" indent="-236564" defTabSz="94461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548447" indent="-236564" defTabSz="94461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4021575" indent="-236564" defTabSz="94461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87A66FDB-3B58-473E-8CC5-217D8DB799C4}" type="slidenum">
              <a:rPr lang="ja-JP" altLang="en-US" smtClean="0">
                <a:ea typeface="ＭＳ Ｐゴシック" pitchFamily="50" charset="-128"/>
              </a:rPr>
              <a:pPr eaLnBrk="1" hangingPunct="1">
                <a:spcBef>
                  <a:spcPct val="0"/>
                </a:spcBef>
              </a:pPr>
              <a:t>5</a:t>
            </a:fld>
            <a:endParaRPr lang="ja-JP" altLang="en-US" dirty="0">
              <a:ea typeface="ＭＳ Ｐゴシック" pitchFamily="50" charset="-128"/>
            </a:endParaRPr>
          </a:p>
        </p:txBody>
      </p:sp>
    </p:spTree>
    <p:extLst>
      <p:ext uri="{BB962C8B-B14F-4D97-AF65-F5344CB8AC3E}">
        <p14:creationId xmlns:p14="http://schemas.microsoft.com/office/powerpoint/2010/main" val="195285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ChangeArrowheads="1" noTextEdit="1"/>
          </p:cNvSpPr>
          <p:nvPr>
            <p:ph type="sldImg"/>
          </p:nvPr>
        </p:nvSpPr>
        <p:spPr>
          <a:ln/>
        </p:spPr>
      </p:sp>
      <p:sp>
        <p:nvSpPr>
          <p:cNvPr id="28675"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Arial" panose="020B0604020202020204" pitchFamily="34" charset="0"/>
            </a:endParaRPr>
          </a:p>
        </p:txBody>
      </p:sp>
      <p:sp>
        <p:nvSpPr>
          <p:cNvPr id="28676"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687">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5866" indent="-284273" defTabSz="93168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71592" indent="-225116" defTabSz="931687">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44831" indent="-225116" defTabSz="931687">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16424" indent="-225116" defTabSz="931687">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89662" indent="-225116" defTabSz="93168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2899" indent="-225116" defTabSz="93168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36135" indent="-225116" defTabSz="93168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09375" indent="-225116" defTabSz="931687"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D388CB9-BFC3-4546-9107-149FB43A335C}" type="slidenum">
              <a:rPr lang="ja-JP" altLang="en-US" smtClean="0">
                <a:ea typeface="ＭＳ Ｐゴシック" panose="020B0600070205080204" pitchFamily="50" charset="-128"/>
              </a:rPr>
              <a:pPr>
                <a:spcBef>
                  <a:spcPct val="0"/>
                </a:spcBef>
              </a:pPr>
              <a:t>6</a:t>
            </a:fld>
            <a:endParaRPr lang="ja-JP" altLang="en-US" dirty="0">
              <a:ea typeface="ＭＳ Ｐゴシック" panose="020B0600070205080204" pitchFamily="50" charset="-128"/>
            </a:endParaRPr>
          </a:p>
        </p:txBody>
      </p:sp>
    </p:spTree>
    <p:extLst>
      <p:ext uri="{BB962C8B-B14F-4D97-AF65-F5344CB8AC3E}">
        <p14:creationId xmlns:p14="http://schemas.microsoft.com/office/powerpoint/2010/main" val="212104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07919A26-8E83-4CC0-9592-E8B1184D088D}"/>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957A0679-CD6C-4B12-8804-A4D3E60765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Arial" panose="020B0604020202020204" pitchFamily="34" charset="0"/>
            </a:endParaRPr>
          </a:p>
        </p:txBody>
      </p:sp>
      <p:sp>
        <p:nvSpPr>
          <p:cNvPr id="30724" name="スライド番号プレースホルダー 3">
            <a:extLst>
              <a:ext uri="{FF2B5EF4-FFF2-40B4-BE49-F238E27FC236}">
                <a16:creationId xmlns:a16="http://schemas.microsoft.com/office/drawing/2014/main" id="{26EADF3D-8C34-4013-8AB3-BBA6E03D6EB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49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52424" indent="-289142" defTabSz="9249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9852" indent="-231641" defTabSz="9249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23135" indent="-231641" defTabSz="9249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86417" indent="-231641" defTabSz="9249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59558" indent="-231641" defTabSz="9249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32698" indent="-231641" defTabSz="9249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5838" indent="-231641" defTabSz="9249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8979" indent="-231641" defTabSz="9249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A5EF0B4-B821-4158-A449-166B8E3CA909}" type="slidenum">
              <a:rPr lang="ja-JP" altLang="en-US">
                <a:ea typeface="ＭＳ Ｐゴシック" panose="020B0600070205080204" pitchFamily="50" charset="-128"/>
              </a:rPr>
              <a:pPr>
                <a:spcBef>
                  <a:spcPct val="0"/>
                </a:spcBef>
              </a:pPr>
              <a:t>8</a:t>
            </a:fld>
            <a:endParaRPr lang="ja-JP" altLang="en-US" dirty="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2022/9/13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2022/9/13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2022/9/13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2022/9/13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2022/9/13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2022/9/13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2022/9/13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2022/9/13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2022/9/13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2022/9/13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2022/9/13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2022/9/13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オブジェクト 3"/>
          <p:cNvGraphicFramePr>
            <a:graphicFrameLocks noChangeAspect="1"/>
          </p:cNvGraphicFramePr>
          <p:nvPr>
            <p:extLst>
              <p:ext uri="{D42A27DB-BD31-4B8C-83A1-F6EECF244321}">
                <p14:modId xmlns:p14="http://schemas.microsoft.com/office/powerpoint/2010/main" val="1430796005"/>
              </p:ext>
            </p:extLst>
          </p:nvPr>
        </p:nvGraphicFramePr>
        <p:xfrm>
          <a:off x="479425" y="2238375"/>
          <a:ext cx="8247063" cy="4824413"/>
        </p:xfrm>
        <a:graphic>
          <a:graphicData uri="http://schemas.openxmlformats.org/presentationml/2006/ole">
            <mc:AlternateContent xmlns:mc="http://schemas.openxmlformats.org/markup-compatibility/2006">
              <mc:Choice xmlns:v="urn:schemas-microsoft-com:vml" Requires="v">
                <p:oleObj spid="_x0000_s1076" name="文書" r:id="rId3" imgW="8444558" imgH="4935388" progId="Word.Document.12">
                  <p:embed/>
                </p:oleObj>
              </mc:Choice>
              <mc:Fallback>
                <p:oleObj name="文書" r:id="rId3" imgW="8444558" imgH="4935388" progId="Word.Document.12">
                  <p:embed/>
                  <p:pic>
                    <p:nvPicPr>
                      <p:cNvPr id="0" name="Picture 5"/>
                      <p:cNvPicPr>
                        <a:picLocks noChangeAspect="1" noChangeArrowheads="1"/>
                      </p:cNvPicPr>
                      <p:nvPr/>
                    </p:nvPicPr>
                    <p:blipFill>
                      <a:blip r:embed="rId4"/>
                      <a:srcRect/>
                      <a:stretch>
                        <a:fillRect/>
                      </a:stretch>
                    </p:blipFill>
                    <p:spPr bwMode="auto">
                      <a:xfrm>
                        <a:off x="479425" y="2238375"/>
                        <a:ext cx="8247063" cy="482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
          <p:cNvSpPr>
            <a:spLocks noChangeArrowheads="1"/>
          </p:cNvSpPr>
          <p:nvPr/>
        </p:nvSpPr>
        <p:spPr bwMode="auto">
          <a:xfrm>
            <a:off x="0" y="0"/>
            <a:ext cx="9144000" cy="554400"/>
          </a:xfrm>
          <a:prstGeom prst="rect">
            <a:avLst/>
          </a:prstGeom>
          <a:gradFill flip="none" rotWithShape="1">
            <a:gsLst>
              <a:gs pos="0">
                <a:schemeClr val="accent6">
                  <a:lumMod val="60000"/>
                  <a:lumOff val="40000"/>
                </a:schemeClr>
              </a:gs>
              <a:gs pos="50000">
                <a:schemeClr val="bg1"/>
              </a:gs>
              <a:gs pos="100000">
                <a:schemeClr val="accent6">
                  <a:lumMod val="60000"/>
                  <a:lumOff val="40000"/>
                </a:schemeClr>
              </a:gs>
            </a:gsLst>
            <a:lin ang="5400000" scaled="0"/>
            <a:tileRect/>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年度建設事業評価</a:t>
            </a:r>
            <a:r>
              <a:rPr lang="ja-JP" altLang="en-US" sz="2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（街路事業）</a:t>
            </a:r>
          </a:p>
        </p:txBody>
      </p:sp>
      <p:sp>
        <p:nvSpPr>
          <p:cNvPr id="7"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D65BFA2D-6AEF-431E-82E3-92E70BDA28A1}" type="slidenum">
              <a:rPr lang="ja-JP" altLang="en-US" sz="2000" smtClean="0">
                <a:latin typeface="Arial" pitchFamily="34" charset="0"/>
              </a:rPr>
              <a:pPr eaLnBrk="1" hangingPunct="1">
                <a:spcBef>
                  <a:spcPct val="0"/>
                </a:spcBef>
                <a:buFontTx/>
                <a:buNone/>
              </a:pPr>
              <a:t>1</a:t>
            </a:fld>
            <a:endParaRPr lang="ja-JP" altLang="en-US" sz="2000" dirty="0">
              <a:latin typeface="Arial" pitchFamily="34" charset="0"/>
            </a:endParaRPr>
          </a:p>
        </p:txBody>
      </p:sp>
      <p:sp>
        <p:nvSpPr>
          <p:cNvPr id="5" name="テキスト ボックス 1"/>
          <p:cNvSpPr txBox="1">
            <a:spLocks noChangeArrowheads="1"/>
          </p:cNvSpPr>
          <p:nvPr/>
        </p:nvSpPr>
        <p:spPr bwMode="auto">
          <a:xfrm>
            <a:off x="7547760" y="45038"/>
            <a:ext cx="1498600" cy="40005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000" b="1" dirty="0" smtClean="0">
                <a:latin typeface="Arial" panose="020B0604020202020204" pitchFamily="34" charset="0"/>
              </a:rPr>
              <a:t>資料３－３</a:t>
            </a:r>
            <a:endParaRPr lang="ja-JP" altLang="en-US" sz="2000" b="1" dirty="0">
              <a:latin typeface="Arial" panose="020B0604020202020204" pitchFamily="34" charset="0"/>
            </a:endParaRPr>
          </a:p>
        </p:txBody>
      </p:sp>
      <p:sp>
        <p:nvSpPr>
          <p:cNvPr id="8" name="Rectangle 2"/>
          <p:cNvSpPr>
            <a:spLocks noChangeArrowheads="1"/>
          </p:cNvSpPr>
          <p:nvPr/>
        </p:nvSpPr>
        <p:spPr bwMode="auto">
          <a:xfrm>
            <a:off x="6953531" y="630931"/>
            <a:ext cx="2170103"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1200" dirty="0">
                <a:solidFill>
                  <a:srgbClr val="000000"/>
                </a:solidFill>
                <a:latin typeface="HGPｺﾞｼｯｸM" panose="020B0600000000000000" pitchFamily="50" charset="-128"/>
                <a:ea typeface="HGPｺﾞｼｯｸM" panose="020B0600000000000000" pitchFamily="50" charset="-128"/>
              </a:rPr>
              <a:t>令和</a:t>
            </a:r>
            <a:r>
              <a:rPr lang="en-US" altLang="ja-JP" sz="1200" dirty="0">
                <a:solidFill>
                  <a:srgbClr val="000000"/>
                </a:solidFill>
                <a:latin typeface="HGPｺﾞｼｯｸM" panose="020B0600000000000000" pitchFamily="50" charset="-128"/>
                <a:ea typeface="HGPｺﾞｼｯｸM" panose="020B0600000000000000" pitchFamily="50" charset="-128"/>
              </a:rPr>
              <a:t>4</a:t>
            </a:r>
            <a:r>
              <a:rPr lang="ja-JP" altLang="en-US" sz="1200" dirty="0" smtClean="0">
                <a:solidFill>
                  <a:srgbClr val="000000"/>
                </a:solidFill>
                <a:latin typeface="HGPｺﾞｼｯｸM" panose="020B0600000000000000" pitchFamily="50" charset="-128"/>
                <a:ea typeface="HGPｺﾞｼｯｸM" panose="020B0600000000000000" pitchFamily="50" charset="-128"/>
              </a:rPr>
              <a:t>年度第</a:t>
            </a:r>
            <a:r>
              <a:rPr lang="en-US" altLang="ja-JP" sz="1200" dirty="0" smtClean="0">
                <a:solidFill>
                  <a:srgbClr val="000000"/>
                </a:solidFill>
                <a:latin typeface="HGPｺﾞｼｯｸM" panose="020B0600000000000000" pitchFamily="50" charset="-128"/>
                <a:ea typeface="HGPｺﾞｼｯｸM" panose="020B0600000000000000" pitchFamily="50" charset="-128"/>
              </a:rPr>
              <a:t>4</a:t>
            </a:r>
            <a:r>
              <a:rPr lang="ja-JP" altLang="en-US" sz="1200" dirty="0" smtClean="0">
                <a:solidFill>
                  <a:srgbClr val="000000"/>
                </a:solidFill>
                <a:latin typeface="HGPｺﾞｼｯｸM" panose="020B0600000000000000" pitchFamily="50" charset="-128"/>
                <a:ea typeface="HGPｺﾞｼｯｸM" panose="020B0600000000000000" pitchFamily="50" charset="-128"/>
              </a:rPr>
              <a:t>回</a:t>
            </a:r>
            <a:r>
              <a:rPr lang="ja-JP" altLang="en-US" sz="1200" dirty="0">
                <a:solidFill>
                  <a:srgbClr val="000000"/>
                </a:solidFill>
                <a:latin typeface="HGPｺﾞｼｯｸM" panose="020B0600000000000000" pitchFamily="50" charset="-128"/>
                <a:ea typeface="HGPｺﾞｼｯｸM" panose="020B0600000000000000" pitchFamily="50" charset="-128"/>
              </a:rPr>
              <a:t>（</a:t>
            </a:r>
            <a:r>
              <a:rPr lang="en-US" altLang="ja-JP" sz="1200" dirty="0" smtClean="0">
                <a:solidFill>
                  <a:srgbClr val="000000"/>
                </a:solidFill>
                <a:latin typeface="HGPｺﾞｼｯｸM" panose="020B0600000000000000" pitchFamily="50" charset="-128"/>
                <a:ea typeface="HGPｺﾞｼｯｸM" panose="020B0600000000000000" pitchFamily="50" charset="-128"/>
              </a:rPr>
              <a:t>R4.9.13</a:t>
            </a:r>
            <a:r>
              <a:rPr lang="ja-JP" altLang="en-US" sz="1200" dirty="0" smtClean="0">
                <a:solidFill>
                  <a:srgbClr val="000000"/>
                </a:solidFill>
                <a:latin typeface="HGPｺﾞｼｯｸM" panose="020B0600000000000000" pitchFamily="50" charset="-128"/>
                <a:ea typeface="HGPｺﾞｼｯｸM" panose="020B0600000000000000" pitchFamily="50" charset="-128"/>
              </a:rPr>
              <a:t>）</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a:p>
            <a:pPr>
              <a:buFont typeface="Arial" panose="020B0604020202020204" pitchFamily="34" charset="0"/>
              <a:buNone/>
            </a:pPr>
            <a:r>
              <a:rPr lang="ja-JP" altLang="en-US" sz="1200" dirty="0">
                <a:solidFill>
                  <a:srgbClr val="000000"/>
                </a:solidFill>
                <a:latin typeface="HGPｺﾞｼｯｸM" panose="020B0600000000000000" pitchFamily="50" charset="-128"/>
                <a:ea typeface="HGPｺﾞｼｯｸM" panose="020B0600000000000000" pitchFamily="50" charset="-128"/>
              </a:rPr>
              <a:t>大阪府建設事業評価審議会　</a:t>
            </a:r>
            <a:endParaRPr lang="ja-JP" altLang="en-US" sz="1600" dirty="0">
              <a:solidFill>
                <a:srgbClr val="00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63922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925" y="549275"/>
            <a:ext cx="864235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latin typeface="ＭＳ Ｐゴシック" pitchFamily="50" charset="-128"/>
              </a:rPr>
              <a:t>◆</a:t>
            </a:r>
            <a:r>
              <a:rPr lang="zh-TW" altLang="en-US" sz="2000" b="1" u="sng" dirty="0">
                <a:solidFill>
                  <a:schemeClr val="tx1"/>
                </a:solidFill>
                <a:latin typeface="ＭＳ Ｐゴシック" pitchFamily="50" charset="-128"/>
                <a:ea typeface="ＭＳ Ｐゴシック" pitchFamily="50" charset="-128"/>
              </a:rPr>
              <a:t>走行経費減少便益</a:t>
            </a:r>
            <a:r>
              <a:rPr lang="ja-JP" altLang="en-US" sz="2000" b="1" u="sng" dirty="0">
                <a:solidFill>
                  <a:schemeClr val="tx1"/>
                </a:solidFill>
                <a:latin typeface="ＭＳ Ｐゴシック" pitchFamily="50" charset="-128"/>
              </a:rPr>
              <a:t>とは</a:t>
            </a:r>
            <a:endParaRPr lang="en-US" altLang="ja-JP" sz="2000" b="1" u="sng" dirty="0">
              <a:solidFill>
                <a:schemeClr val="tx1"/>
              </a:solidFill>
              <a:latin typeface="ＭＳ Ｐゴシック" pitchFamily="50" charset="-128"/>
            </a:endParaRPr>
          </a:p>
          <a:p>
            <a:pPr eaLnBrk="1" hangingPunct="1">
              <a:defRPr/>
            </a:pPr>
            <a:r>
              <a:rPr lang="ja-JP" altLang="en-US" b="1" dirty="0">
                <a:solidFill>
                  <a:schemeClr val="tx1"/>
                </a:solidFill>
                <a:latin typeface="ＭＳ Ｐゴシック" pitchFamily="50" charset="-128"/>
              </a:rPr>
              <a:t>　　</a:t>
            </a:r>
            <a:r>
              <a:rPr lang="ja-JP" altLang="en-US" dirty="0">
                <a:solidFill>
                  <a:schemeClr val="tx1"/>
                </a:solidFill>
              </a:rPr>
              <a:t>道路整備・改良に伴い自動車交通が円滑化し、</a:t>
            </a:r>
            <a:r>
              <a:rPr lang="ja-JP" altLang="en-US" dirty="0">
                <a:solidFill>
                  <a:schemeClr val="tx1"/>
                </a:solidFill>
                <a:latin typeface="ＭＳ Ｐゴシック" pitchFamily="50" charset="-128"/>
              </a:rPr>
              <a:t>燃費が向上するなど走行経費（</a:t>
            </a:r>
            <a:r>
              <a:rPr lang="en-US" altLang="ja-JP" dirty="0">
                <a:solidFill>
                  <a:schemeClr val="tx1"/>
                </a:solidFill>
                <a:latin typeface="ＭＳ Ｐゴシック" pitchFamily="50" charset="-128"/>
              </a:rPr>
              <a:t>※</a:t>
            </a:r>
            <a:r>
              <a:rPr lang="ja-JP" altLang="en-US" dirty="0">
                <a:solidFill>
                  <a:schemeClr val="tx1"/>
                </a:solidFill>
                <a:latin typeface="ＭＳ Ｐゴシック" pitchFamily="50" charset="-128"/>
              </a:rPr>
              <a:t>）が</a:t>
            </a:r>
            <a:endParaRPr lang="en-US" altLang="ja-JP" dirty="0">
              <a:solidFill>
                <a:schemeClr val="tx1"/>
              </a:solidFill>
              <a:latin typeface="ＭＳ Ｐゴシック" pitchFamily="50" charset="-128"/>
            </a:endParaRPr>
          </a:p>
          <a:p>
            <a:pPr eaLnBrk="1" hangingPunct="1">
              <a:defRPr/>
            </a:pPr>
            <a:r>
              <a:rPr lang="ja-JP" altLang="en-US" dirty="0">
                <a:solidFill>
                  <a:schemeClr val="tx1"/>
                </a:solidFill>
                <a:latin typeface="ＭＳ Ｐゴシック" pitchFamily="50" charset="-128"/>
              </a:rPr>
              <a:t>　　節約されることにより、</a:t>
            </a:r>
            <a:r>
              <a:rPr lang="ja-JP" altLang="en-US" dirty="0">
                <a:solidFill>
                  <a:schemeClr val="tx1"/>
                </a:solidFill>
              </a:rPr>
              <a:t>道路利用者の得られる利益を貨幣換算したもの。</a:t>
            </a:r>
            <a:endParaRPr lang="ja-JP" altLang="en-US" dirty="0">
              <a:solidFill>
                <a:schemeClr val="tx1"/>
              </a:solidFill>
              <a:latin typeface="ＭＳ Ｐゴシック" pitchFamily="50" charset="-128"/>
            </a:endParaRPr>
          </a:p>
        </p:txBody>
      </p:sp>
      <p:sp>
        <p:nvSpPr>
          <p:cNvPr id="1672" name="正方形/長方形 1671"/>
          <p:cNvSpPr/>
          <p:nvPr/>
        </p:nvSpPr>
        <p:spPr>
          <a:xfrm>
            <a:off x="373063" y="1554163"/>
            <a:ext cx="8678862" cy="555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600" dirty="0">
                <a:solidFill>
                  <a:schemeClr val="tx1"/>
                </a:solidFill>
              </a:rPr>
              <a:t>※</a:t>
            </a:r>
            <a:r>
              <a:rPr lang="ja-JP" altLang="en-US" sz="1600" dirty="0">
                <a:solidFill>
                  <a:schemeClr val="tx1"/>
                </a:solidFill>
              </a:rPr>
              <a:t>走行経費：燃料費、タイヤ・チューブ費、車両整備（維持・修繕）費など</a:t>
            </a:r>
            <a:endParaRPr lang="en-US" altLang="ja-JP" sz="1600" dirty="0">
              <a:solidFill>
                <a:schemeClr val="tx1"/>
              </a:solidFill>
            </a:endParaRPr>
          </a:p>
        </p:txBody>
      </p:sp>
      <p:sp>
        <p:nvSpPr>
          <p:cNvPr id="1663"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28677"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84513E6-B9C4-4B98-A823-918D2CD57BA6}" type="slidenum">
              <a:rPr lang="ja-JP" altLang="en-US" sz="2000" smtClean="0">
                <a:latin typeface="Arial" panose="020B0604020202020204" pitchFamily="34" charset="0"/>
              </a:rPr>
              <a:pPr>
                <a:spcBef>
                  <a:spcPct val="0"/>
                </a:spcBef>
                <a:buFontTx/>
                <a:buNone/>
              </a:pPr>
              <a:t>10</a:t>
            </a:fld>
            <a:endParaRPr lang="ja-JP" altLang="en-US" sz="2000">
              <a:latin typeface="Arial" panose="020B0604020202020204" pitchFamily="34" charset="0"/>
            </a:endParaRPr>
          </a:p>
        </p:txBody>
      </p:sp>
      <p:sp>
        <p:nvSpPr>
          <p:cNvPr id="1668" name="テキスト ボックス 1667"/>
          <p:cNvSpPr txBox="1"/>
          <p:nvPr/>
        </p:nvSpPr>
        <p:spPr bwMode="auto">
          <a:xfrm>
            <a:off x="373063" y="2390775"/>
            <a:ext cx="8397875" cy="831850"/>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○整備の有無による走行費用の年間の総和の差により算出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走行費用</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＝交通量</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リンク延長</a:t>
            </a:r>
            <a:r>
              <a:rPr lang="en-US" altLang="ja-JP" sz="1600" dirty="0">
                <a:solidFill>
                  <a:schemeClr val="tx1"/>
                </a:solidFill>
                <a:latin typeface="Meiryo UI" pitchFamily="50" charset="-128"/>
                <a:ea typeface="Meiryo UI" pitchFamily="50" charset="-128"/>
                <a:cs typeface="Meiryo UI" pitchFamily="50" charset="-128"/>
              </a:rPr>
              <a:t>(km)×</a:t>
            </a:r>
            <a:r>
              <a:rPr lang="ja-JP" altLang="en-US" sz="1600" dirty="0">
                <a:solidFill>
                  <a:schemeClr val="tx1"/>
                </a:solidFill>
                <a:latin typeface="Meiryo UI" pitchFamily="50" charset="-128"/>
                <a:ea typeface="Meiryo UI" pitchFamily="50" charset="-128"/>
                <a:cs typeface="Meiryo UI" pitchFamily="50" charset="-128"/>
              </a:rPr>
              <a:t>走行経費原単位</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8679" name="テキスト ボックス 7"/>
          <p:cNvSpPr txBox="1">
            <a:spLocks noChangeArrowheads="1"/>
          </p:cNvSpPr>
          <p:nvPr/>
        </p:nvSpPr>
        <p:spPr bwMode="auto">
          <a:xfrm>
            <a:off x="106363" y="4311650"/>
            <a:ext cx="8931275" cy="772107"/>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⇒この整備</a:t>
            </a:r>
            <a:r>
              <a:rPr lang="ja-JP" altLang="en-US" sz="1800" b="1" dirty="0">
                <a:latin typeface="Meiryo UI" panose="020B0604030504040204" pitchFamily="50" charset="-128"/>
                <a:ea typeface="Meiryo UI" panose="020B0604030504040204" pitchFamily="50" charset="-128"/>
              </a:rPr>
              <a:t>無</a:t>
            </a:r>
            <a:r>
              <a:rPr lang="ja-JP" altLang="en-US" sz="1800" b="1" dirty="0" err="1">
                <a:latin typeface="Meiryo UI" panose="020B0604030504040204" pitchFamily="50" charset="-128"/>
                <a:ea typeface="Meiryo UI" panose="020B0604030504040204" pitchFamily="50" charset="-128"/>
              </a:rPr>
              <a:t>し</a:t>
            </a:r>
            <a:r>
              <a:rPr lang="ja-JP" altLang="en-US" sz="1800" dirty="0" err="1">
                <a:latin typeface="Meiryo UI" panose="020B0604030504040204" pitchFamily="50" charset="-128"/>
                <a:ea typeface="Meiryo UI" panose="020B0604030504040204" pitchFamily="50" charset="-128"/>
              </a:rPr>
              <a:t>と</a:t>
            </a:r>
            <a:r>
              <a:rPr lang="ja-JP" altLang="en-US" sz="1800" b="1" dirty="0">
                <a:latin typeface="Meiryo UI" panose="020B0604030504040204" pitchFamily="50" charset="-128"/>
                <a:ea typeface="Meiryo UI" panose="020B0604030504040204" pitchFamily="50" charset="-128"/>
              </a:rPr>
              <a:t>有り</a:t>
            </a:r>
            <a:r>
              <a:rPr lang="ja-JP" altLang="en-US" sz="1800" dirty="0">
                <a:latin typeface="Meiryo UI" panose="020B0604030504040204" pitchFamily="50" charset="-128"/>
                <a:ea typeface="Meiryo UI" panose="020B0604030504040204" pitchFamily="50" charset="-128"/>
              </a:rPr>
              <a:t>の費用の差を、リンクごとに集計し、さらに供用後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a:t>
            </a: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　 本事業の</a:t>
            </a:r>
            <a:r>
              <a:rPr lang="ja-JP" altLang="en-US" sz="1800" b="1" dirty="0">
                <a:latin typeface="Meiryo UI" panose="020B0604030504040204" pitchFamily="50" charset="-128"/>
                <a:ea typeface="Meiryo UI" panose="020B0604030504040204" pitchFamily="50" charset="-128"/>
              </a:rPr>
              <a:t>走行経費減少便益</a:t>
            </a:r>
            <a:r>
              <a:rPr lang="en-US" altLang="ja-JP" sz="1800" b="1" dirty="0">
                <a:latin typeface="Meiryo UI" panose="020B0604030504040204" pitchFamily="50" charset="-128"/>
                <a:ea typeface="Meiryo UI" panose="020B0604030504040204" pitchFamily="50" charset="-128"/>
              </a:rPr>
              <a:t> </a:t>
            </a:r>
            <a:r>
              <a:rPr lang="en-US" altLang="ja-JP" sz="1800" b="1" dirty="0">
                <a:solidFill>
                  <a:srgbClr val="FF0000"/>
                </a:solidFill>
                <a:latin typeface="Meiryo UI" panose="020B0604030504040204" pitchFamily="50" charset="-128"/>
                <a:ea typeface="Meiryo UI" panose="020B0604030504040204" pitchFamily="50" charset="-128"/>
              </a:rPr>
              <a:t>19.0</a:t>
            </a:r>
            <a:r>
              <a:rPr lang="ja-JP" altLang="en-US" sz="1800" b="1" dirty="0">
                <a:latin typeface="Meiryo UI" panose="020B0604030504040204" pitchFamily="50" charset="-128"/>
                <a:ea typeface="Meiryo UI" panose="020B0604030504040204" pitchFamily="50" charset="-128"/>
              </a:rPr>
              <a:t>億円</a:t>
            </a:r>
            <a:r>
              <a:rPr lang="ja-JP" altLang="en-US" sz="1800" dirty="0">
                <a:latin typeface="Meiryo UI" panose="020B0604030504040204" pitchFamily="50" charset="-128"/>
                <a:ea typeface="Meiryo UI" panose="020B0604030504040204" pitchFamily="50" charset="-128"/>
              </a:rPr>
              <a:t>が算出される。</a:t>
            </a:r>
          </a:p>
        </p:txBody>
      </p:sp>
    </p:spTree>
    <p:extLst>
      <p:ext uri="{BB962C8B-B14F-4D97-AF65-F5344CB8AC3E}">
        <p14:creationId xmlns:p14="http://schemas.microsoft.com/office/powerpoint/2010/main" val="70701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グループ化 3"/>
          <p:cNvGrpSpPr>
            <a:grpSpLocks/>
          </p:cNvGrpSpPr>
          <p:nvPr/>
        </p:nvGrpSpPr>
        <p:grpSpPr bwMode="auto">
          <a:xfrm>
            <a:off x="203200" y="3227388"/>
            <a:ext cx="8258175" cy="1785937"/>
            <a:chOff x="346075" y="4842141"/>
            <a:chExt cx="8258175" cy="1786350"/>
          </a:xfrm>
        </p:grpSpPr>
        <p:grpSp>
          <p:nvGrpSpPr>
            <p:cNvPr id="31355" name="グループ化 1"/>
            <p:cNvGrpSpPr>
              <a:grpSpLocks/>
            </p:cNvGrpSpPr>
            <p:nvPr/>
          </p:nvGrpSpPr>
          <p:grpSpPr bwMode="auto">
            <a:xfrm>
              <a:off x="346075" y="4842141"/>
              <a:ext cx="8258175" cy="1786350"/>
              <a:chOff x="346075" y="3851121"/>
              <a:chExt cx="8258175" cy="1786350"/>
            </a:xfrm>
          </p:grpSpPr>
          <p:pic>
            <p:nvPicPr>
              <p:cNvPr id="31358" name="Picture 2"/>
              <p:cNvPicPr>
                <a:picLocks noChangeAspect="1" noChangeArrowheads="1"/>
              </p:cNvPicPr>
              <p:nvPr/>
            </p:nvPicPr>
            <p:blipFill>
              <a:blip r:embed="rId2">
                <a:extLst>
                  <a:ext uri="{28A0092B-C50C-407E-A947-70E740481C1C}">
                    <a14:useLocalDpi xmlns:a14="http://schemas.microsoft.com/office/drawing/2010/main" val="0"/>
                  </a:ext>
                </a:extLst>
              </a:blip>
              <a:srcRect b="8351"/>
              <a:stretch>
                <a:fillRect/>
              </a:stretch>
            </p:blipFill>
            <p:spPr bwMode="auto">
              <a:xfrm>
                <a:off x="346075" y="3851121"/>
                <a:ext cx="8258175"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59" name="テキスト ボックス 1665"/>
              <p:cNvSpPr txBox="1">
                <a:spLocks noChangeArrowheads="1"/>
              </p:cNvSpPr>
              <p:nvPr/>
            </p:nvSpPr>
            <p:spPr bwMode="auto">
              <a:xfrm>
                <a:off x="2123728" y="5142279"/>
                <a:ext cx="1008112" cy="4377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Arial" panose="020B0604020202020204" pitchFamily="34" charset="0"/>
                  </a:rPr>
                  <a:t>整備なし</a:t>
                </a:r>
              </a:p>
            </p:txBody>
          </p:sp>
          <p:sp>
            <p:nvSpPr>
              <p:cNvPr id="31360" name="テキスト ボックス 1666"/>
              <p:cNvSpPr txBox="1">
                <a:spLocks noChangeArrowheads="1"/>
              </p:cNvSpPr>
              <p:nvPr/>
            </p:nvSpPr>
            <p:spPr bwMode="auto">
              <a:xfrm>
                <a:off x="6611044" y="5199677"/>
                <a:ext cx="1008112" cy="4377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Arial" panose="020B0604020202020204" pitchFamily="34" charset="0"/>
                  </a:rPr>
                  <a:t>整備あり</a:t>
                </a:r>
              </a:p>
            </p:txBody>
          </p:sp>
        </p:grpSp>
        <p:sp>
          <p:nvSpPr>
            <p:cNvPr id="7" name="正方形/長方形 6"/>
            <p:cNvSpPr/>
            <p:nvPr/>
          </p:nvSpPr>
          <p:spPr bwMode="auto">
            <a:xfrm>
              <a:off x="4402138" y="5917127"/>
              <a:ext cx="1104900" cy="522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spAutoFit/>
            </a:bodyPr>
            <a:lstStyle/>
            <a:p>
              <a:pPr algn="ctr" eaLnBrk="1" hangingPunct="1">
                <a:defRPr/>
              </a:pPr>
              <a:r>
                <a:rPr lang="ja-JP" altLang="en-US" sz="1400" b="1" dirty="0">
                  <a:solidFill>
                    <a:schemeClr val="tx1"/>
                  </a:solidFill>
                </a:rPr>
                <a:t>　　　　　　</a:t>
              </a:r>
              <a:endParaRPr lang="en-US" altLang="ja-JP" sz="1400" b="1" dirty="0">
                <a:solidFill>
                  <a:schemeClr val="tx1"/>
                </a:solidFill>
              </a:endParaRPr>
            </a:p>
            <a:p>
              <a:pPr algn="ctr" eaLnBrk="1" hangingPunct="1">
                <a:defRPr/>
              </a:pPr>
              <a:r>
                <a:rPr lang="ja-JP" altLang="en-US" sz="1400" b="1" dirty="0">
                  <a:solidFill>
                    <a:schemeClr val="tx1"/>
                  </a:solidFill>
                </a:rPr>
                <a:t>　　　</a:t>
              </a:r>
            </a:p>
          </p:txBody>
        </p:sp>
        <p:sp>
          <p:nvSpPr>
            <p:cNvPr id="8" name="右矢印 7"/>
            <p:cNvSpPr/>
            <p:nvPr/>
          </p:nvSpPr>
          <p:spPr>
            <a:xfrm>
              <a:off x="4643438" y="5745637"/>
              <a:ext cx="701675" cy="32074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29699" name="グループ化 11"/>
          <p:cNvGrpSpPr>
            <a:grpSpLocks/>
          </p:cNvGrpSpPr>
          <p:nvPr/>
        </p:nvGrpSpPr>
        <p:grpSpPr bwMode="auto">
          <a:xfrm>
            <a:off x="1000125" y="1057275"/>
            <a:ext cx="0" cy="0"/>
            <a:chOff x="0" y="0"/>
            <a:chExt cx="345" cy="104"/>
          </a:xfrm>
        </p:grpSpPr>
        <p:sp>
          <p:nvSpPr>
            <p:cNvPr id="31081"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1082"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1083"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4"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5"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6"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7"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8"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89"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90"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91"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92"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3"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4"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5"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6"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7"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98"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99"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00"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01"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2"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3"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4"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5"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06"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7"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8"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09"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0"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1"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2"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3"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4"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5"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6"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17"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8"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9"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0"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1"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22"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23"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24"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25"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6"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7"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8"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29"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0"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1"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32"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33"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4"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5"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36"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7"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8"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39"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40"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1"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2"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3"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4"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5"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46"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7"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8"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49"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0"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1"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2"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3"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4"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55"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56"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7"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8"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59"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60"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1"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2"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3"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64"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5"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6"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7"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8"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69"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0"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1"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2"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3"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4"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5"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76"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77"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8"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79"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0"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81"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2"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3"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4"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5"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6"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7"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88"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89"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0"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91"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92"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3"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4"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95"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6"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7"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98"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99"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0"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1"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02"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3"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04"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5"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6"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07"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08"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09"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0"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1"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2"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13"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14"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15"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16"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7"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8"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19"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0"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21"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2"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3"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4"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25"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26"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27"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8"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29"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0"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1"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2"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33"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34"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35"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6"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7"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38"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39"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40"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1"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2"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43"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4"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5"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46"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7"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48"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49"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0"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51"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2"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3"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4"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55"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56"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57"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8"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59"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0"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1"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62"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3"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4"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65"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66"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7"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8"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69"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70"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71"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72"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73"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74"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75"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76"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77"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78"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79"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0"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1"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2"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83"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84"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85"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6"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7"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88"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89"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0"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1"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2"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3"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94"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5"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6"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7"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8"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99"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0"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1"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02"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03"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4"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5"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6"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7"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8"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09"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0"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1"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2"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3"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4"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15"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16"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17"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18"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19"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0"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1"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2"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23"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4"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5"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26"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27"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28"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29"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0"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1"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32"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33"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4"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5"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6"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37"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8"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39"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40"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41"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42"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43"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44"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45"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46"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47"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48"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1349"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50"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51"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52"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53"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54"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9700" name="グループ化 286"/>
          <p:cNvGrpSpPr>
            <a:grpSpLocks/>
          </p:cNvGrpSpPr>
          <p:nvPr/>
        </p:nvGrpSpPr>
        <p:grpSpPr bwMode="auto">
          <a:xfrm>
            <a:off x="1000125" y="1057275"/>
            <a:ext cx="0" cy="0"/>
            <a:chOff x="0" y="0"/>
            <a:chExt cx="345" cy="104"/>
          </a:xfrm>
        </p:grpSpPr>
        <p:sp>
          <p:nvSpPr>
            <p:cNvPr id="30807"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808"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809"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0"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1"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2"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3"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4"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5"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6"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7"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18"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19"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0"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1"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2"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3"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4"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5"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6"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27"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8"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29"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0"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1"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32"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3"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4"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5"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6"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7"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8"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39"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0"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1"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2"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3"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4"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5"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6"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47"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8"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49"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50"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51"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2"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3"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4"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5"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6"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57"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58"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59"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0"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1"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62"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3"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4"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5"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66"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67"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68"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69"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0"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1"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72"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3"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4"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5"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6"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7"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8"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9"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80"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81"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82"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83"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84"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85"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86"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87"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88"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89"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90"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1"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2"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3"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4"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5"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6"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7"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8"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99"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0"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1"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02"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03"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4"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5"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6"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07"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8"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09"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0"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1"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2"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3"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4"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15"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6"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17"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18"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19"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0"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21"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2"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3"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4"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25"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26"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27"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8"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29"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0"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31"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32"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3"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4"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35"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6"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7"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8"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39"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40"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41"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42"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3"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4"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5"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6"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47"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8"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9"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50"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1"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2"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3"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54"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55"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6"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7"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58"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59"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0"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1"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62"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63"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4"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65"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66"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7"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8"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69"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0"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1"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72"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3"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74"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5"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76"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7"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78"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79"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80"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1"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2"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3"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84"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85"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6"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7"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88"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9"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90"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91"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92"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93"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94"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95"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96"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97"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98"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99"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00"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01"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02"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03"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04"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05"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06"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07"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08"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09"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0"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1"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12"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13"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14"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5"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6"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7"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8"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19"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20"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1"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2"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3"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4"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5"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6"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27"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28"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29"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0"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1"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2"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3"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4"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5"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6"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7"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8"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39"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40"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1"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2"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3"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44"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5"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6"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7"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48"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49"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50"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51"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52"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53"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54"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55"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56"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57"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58"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59"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0"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1"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2"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63"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4"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5"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6"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7"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68"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69"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0"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1"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72"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3"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74"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1075"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6"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7"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8"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79"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80"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9701" name="グループ化 561"/>
          <p:cNvGrpSpPr>
            <a:grpSpLocks/>
          </p:cNvGrpSpPr>
          <p:nvPr/>
        </p:nvGrpSpPr>
        <p:grpSpPr bwMode="auto">
          <a:xfrm>
            <a:off x="1000125" y="1057275"/>
            <a:ext cx="0" cy="0"/>
            <a:chOff x="0" y="0"/>
            <a:chExt cx="345" cy="104"/>
          </a:xfrm>
        </p:grpSpPr>
        <p:sp>
          <p:nvSpPr>
            <p:cNvPr id="30533"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534"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535"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36"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37"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38"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39"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40"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41"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42"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43"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44"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45"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46"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47"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48"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49"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50"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1"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52"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53"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4"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5"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6"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7"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58"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59"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0"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1"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2"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3"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4"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5"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6"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7"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68"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69"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0"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1"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2"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3"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74"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75"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76"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77"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8"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79"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0"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1"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2"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3"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84"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85"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6"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7"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88"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89"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90"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91"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92"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3"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4"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5"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6"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7"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98"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99"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0"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1"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2"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3"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4"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5"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6"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07"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08"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09"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10"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11"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12"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3"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4"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5"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16"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7"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8"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19"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0"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1"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2"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3"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4"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5"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6"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27"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28"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29"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0"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1"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2"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33"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4"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5"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6"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7"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8"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39"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0"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41"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2"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43"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44"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5"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6"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47"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8"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49"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50"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1"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2"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3"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54"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5"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56"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7"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58"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59"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60"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61"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62"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63"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64"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65"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66"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67"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68"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69"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0"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1"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2"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73"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4"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5"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76"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77"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78"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79"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80"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81"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82"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83"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84"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85"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86"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87"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88"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89"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0"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91"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92"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3"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4"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95"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6"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7"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698"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99"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00"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01"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02"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03"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04"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05"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06"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07"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08"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09"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10"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11"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12"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13"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14"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15"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16"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17"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18"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19"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0"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1"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2"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3"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4"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5"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6"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7"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28"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29"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0"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1"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2"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3"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4"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5"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6"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37"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8"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39"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0"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1"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2"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3"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4"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5"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46"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7"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8"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9"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0"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1"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2"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3"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4"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55"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6"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7"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8"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59"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0"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1"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2"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3"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4"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5"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66"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7"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8"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69"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70"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1"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2"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3"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4"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75"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6"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7"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78"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79"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0"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1"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2"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3"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84"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85"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6"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7"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88"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89"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0"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1"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2"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3"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4"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5"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6"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7"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98"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799"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00"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0801"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2"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3"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4"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5"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06"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9702" name="グループ化 836"/>
          <p:cNvGrpSpPr>
            <a:grpSpLocks/>
          </p:cNvGrpSpPr>
          <p:nvPr/>
        </p:nvGrpSpPr>
        <p:grpSpPr bwMode="auto">
          <a:xfrm>
            <a:off x="1000125" y="1057275"/>
            <a:ext cx="0" cy="0"/>
            <a:chOff x="0" y="0"/>
            <a:chExt cx="345" cy="104"/>
          </a:xfrm>
        </p:grpSpPr>
        <p:sp>
          <p:nvSpPr>
            <p:cNvPr id="30259"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260"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0261"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2"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3"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4"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5"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6"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7"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8"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69"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70"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1"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2"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3"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4"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5"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6"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77"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8"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79"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0"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1"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2"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3"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84"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5"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6"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7"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8"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89"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0"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1"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2"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3"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4"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95"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6"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7"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8"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99"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00"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01"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02"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03"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4"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5"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6"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7"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8"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09"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10"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11"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2"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3"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14"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5"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6"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7"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18"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19"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0"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1"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2"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3"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24"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5"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6"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7"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8"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29"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0"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1"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2"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33"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34"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5"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6"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7"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38"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39"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0"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1"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42"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3"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4"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5"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6"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7"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8"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49"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0"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1"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2"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3"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54"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55"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6"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7"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58"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59"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0"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1"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2"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3"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4"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5"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6"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67"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68"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69"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70"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71"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72"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73"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74"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75"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76"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77"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78"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79"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0"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81"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2"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83"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84"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5"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6"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87"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8"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89"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90"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91"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92"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93"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94"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95"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96"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97"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98"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99"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00"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01"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02"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03"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04"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05"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06"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07"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08"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09"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10"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11"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12"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13"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14"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15"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16"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17"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18"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19"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0"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21"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2"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3"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24"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5"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26"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7"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28"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29"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30"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31"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32"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33"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34"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35"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36"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37"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38"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39"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40"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41"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42"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43"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44"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45"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46"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47"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48"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49"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50"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51"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52"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53"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54"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55"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56"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57"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58"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59"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60"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1"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2"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3"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64"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65"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66"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7"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8"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69"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0"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1"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72"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3"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4"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5"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6"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7"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8"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79"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80"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81"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2"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3"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4"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5"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6"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7"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8"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89"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90"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91"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92"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3"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4"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5"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96"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7"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8"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99"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00"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1"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02"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03"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04"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5"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6"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7"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8"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09"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10"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11"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2"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3"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4"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15"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6"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7"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8"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19"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20"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1"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2"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3"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24"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5"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26"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0527"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8"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29"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30"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31"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32"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29703" name="グループ化 1111"/>
          <p:cNvGrpSpPr>
            <a:grpSpLocks/>
          </p:cNvGrpSpPr>
          <p:nvPr/>
        </p:nvGrpSpPr>
        <p:grpSpPr bwMode="auto">
          <a:xfrm>
            <a:off x="1000125" y="1057275"/>
            <a:ext cx="0" cy="0"/>
            <a:chOff x="0" y="0"/>
            <a:chExt cx="345" cy="104"/>
          </a:xfrm>
        </p:grpSpPr>
        <p:sp>
          <p:nvSpPr>
            <p:cNvPr id="1113" name="Freeform 1710"/>
            <p:cNvSpPr>
              <a:spLocks/>
            </p:cNvSpPr>
            <p:nvPr/>
          </p:nvSpPr>
          <p:spPr bwMode="auto">
            <a:xfrm>
              <a:off x="1000125" y="1057275"/>
              <a:ext cx="0" cy="0"/>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14" name="Freeform 1711"/>
            <p:cNvSpPr>
              <a:spLocks/>
            </p:cNvSpPr>
            <p:nvPr/>
          </p:nvSpPr>
          <p:spPr bwMode="auto">
            <a:xfrm>
              <a:off x="1000125" y="1057275"/>
              <a:ext cx="0" cy="0"/>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5"/>
                  </a:lnTo>
                  <a:lnTo>
                    <a:pt x="135" y="5"/>
                  </a:lnTo>
                  <a:lnTo>
                    <a:pt x="135" y="5"/>
                  </a:lnTo>
                  <a:lnTo>
                    <a:pt x="135" y="4"/>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15" name="Line 171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16" name="Line 171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17" name="Line 171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18" name="Line 1715"/>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19" name="Line 171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20" name="Line 171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21" name="Line 171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22" name="Line 171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23" name="Line 1720"/>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24" name="Freeform 1721"/>
            <p:cNvSpPr>
              <a:spLocks/>
            </p:cNvSpPr>
            <p:nvPr/>
          </p:nvSpPr>
          <p:spPr bwMode="auto">
            <a:xfrm>
              <a:off x="1000125" y="1057275"/>
              <a:ext cx="0" cy="0"/>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5" name="Freeform 1722"/>
            <p:cNvSpPr>
              <a:spLocks/>
            </p:cNvSpPr>
            <p:nvPr/>
          </p:nvSpPr>
          <p:spPr bwMode="auto">
            <a:xfrm>
              <a:off x="1000125" y="1057275"/>
              <a:ext cx="0" cy="0"/>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6" name="Freeform 1723"/>
            <p:cNvSpPr>
              <a:spLocks/>
            </p:cNvSpPr>
            <p:nvPr/>
          </p:nvSpPr>
          <p:spPr bwMode="auto">
            <a:xfrm>
              <a:off x="1000125" y="1057275"/>
              <a:ext cx="0" cy="0"/>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7" name="Freeform 1724"/>
            <p:cNvSpPr>
              <a:spLocks/>
            </p:cNvSpPr>
            <p:nvPr/>
          </p:nvSpPr>
          <p:spPr bwMode="auto">
            <a:xfrm>
              <a:off x="1000125" y="1057275"/>
              <a:ext cx="0" cy="0"/>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8" name="Freeform 1725"/>
            <p:cNvSpPr>
              <a:spLocks/>
            </p:cNvSpPr>
            <p:nvPr/>
          </p:nvSpPr>
          <p:spPr bwMode="auto">
            <a:xfrm>
              <a:off x="1000125" y="1057275"/>
              <a:ext cx="0" cy="0"/>
            </a:xfrm>
            <a:custGeom>
              <a:avLst/>
              <a:gdLst>
                <a:gd name="T0" fmla="*/ 11 w 11"/>
                <a:gd name="T1" fmla="*/ 0 h 9"/>
                <a:gd name="T2" fmla="*/ 7 w 11"/>
                <a:gd name="T3" fmla="*/ 2 h 9"/>
                <a:gd name="T4" fmla="*/ 3 w 11"/>
                <a:gd name="T5" fmla="*/ 5 h 9"/>
                <a:gd name="T6" fmla="*/ 0 w 11"/>
                <a:gd name="T7" fmla="*/ 9 h 9"/>
              </a:gdLst>
              <a:ahLst/>
              <a:cxnLst>
                <a:cxn ang="0">
                  <a:pos x="T0" y="T1"/>
                </a:cxn>
                <a:cxn ang="0">
                  <a:pos x="T2" y="T3"/>
                </a:cxn>
                <a:cxn ang="0">
                  <a:pos x="T4" y="T5"/>
                </a:cxn>
                <a:cxn ang="0">
                  <a:pos x="T6" y="T7"/>
                </a:cxn>
              </a:cxnLst>
              <a:rect l="0" t="0" r="r" b="b"/>
              <a:pathLst>
                <a:path w="11" h="9">
                  <a:moveTo>
                    <a:pt x="11" y="0"/>
                  </a:moveTo>
                  <a:lnTo>
                    <a:pt x="7" y="2"/>
                  </a:lnTo>
                  <a:lnTo>
                    <a:pt x="3" y="5"/>
                  </a:lnTo>
                  <a:lnTo>
                    <a:pt x="0" y="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9" name="Freeform 1726"/>
            <p:cNvSpPr>
              <a:spLocks/>
            </p:cNvSpPr>
            <p:nvPr/>
          </p:nvSpPr>
          <p:spPr bwMode="auto">
            <a:xfrm>
              <a:off x="1000125" y="1057275"/>
              <a:ext cx="0" cy="0"/>
            </a:xfrm>
            <a:custGeom>
              <a:avLst/>
              <a:gdLst>
                <a:gd name="T0" fmla="*/ 9 w 9"/>
                <a:gd name="T1" fmla="*/ 0 h 21"/>
                <a:gd name="T2" fmla="*/ 4 w 9"/>
                <a:gd name="T3" fmla="*/ 10 h 21"/>
                <a:gd name="T4" fmla="*/ 0 w 9"/>
                <a:gd name="T5" fmla="*/ 21 h 21"/>
              </a:gdLst>
              <a:ahLst/>
              <a:cxnLst>
                <a:cxn ang="0">
                  <a:pos x="T0" y="T1"/>
                </a:cxn>
                <a:cxn ang="0">
                  <a:pos x="T2" y="T3"/>
                </a:cxn>
                <a:cxn ang="0">
                  <a:pos x="T4" y="T5"/>
                </a:cxn>
              </a:cxnLst>
              <a:rect l="0" t="0" r="r" b="b"/>
              <a:pathLst>
                <a:path w="9" h="21">
                  <a:moveTo>
                    <a:pt x="9" y="0"/>
                  </a:moveTo>
                  <a:lnTo>
                    <a:pt x="4" y="10"/>
                  </a:lnTo>
                  <a:lnTo>
                    <a:pt x="0" y="2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0" name="Line 1727"/>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31" name="Freeform 1728"/>
            <p:cNvSpPr>
              <a:spLocks/>
            </p:cNvSpPr>
            <p:nvPr/>
          </p:nvSpPr>
          <p:spPr bwMode="auto">
            <a:xfrm>
              <a:off x="1000125" y="1057275"/>
              <a:ext cx="0" cy="0"/>
            </a:xfrm>
            <a:custGeom>
              <a:avLst/>
              <a:gdLst>
                <a:gd name="T0" fmla="*/ 5 w 5"/>
                <a:gd name="T1" fmla="*/ 0 h 19"/>
                <a:gd name="T2" fmla="*/ 2 w 5"/>
                <a:gd name="T3" fmla="*/ 9 h 19"/>
                <a:gd name="T4" fmla="*/ 0 w 5"/>
                <a:gd name="T5" fmla="*/ 19 h 19"/>
              </a:gdLst>
              <a:ahLst/>
              <a:cxnLst>
                <a:cxn ang="0">
                  <a:pos x="T0" y="T1"/>
                </a:cxn>
                <a:cxn ang="0">
                  <a:pos x="T2" y="T3"/>
                </a:cxn>
                <a:cxn ang="0">
                  <a:pos x="T4" y="T5"/>
                </a:cxn>
              </a:cxnLst>
              <a:rect l="0" t="0" r="r" b="b"/>
              <a:pathLst>
                <a:path w="5" h="19">
                  <a:moveTo>
                    <a:pt x="5" y="0"/>
                  </a:moveTo>
                  <a:lnTo>
                    <a:pt x="2" y="9"/>
                  </a:lnTo>
                  <a:lnTo>
                    <a:pt x="0" y="1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2" name="Freeform 1729"/>
            <p:cNvSpPr>
              <a:spLocks/>
            </p:cNvSpPr>
            <p:nvPr/>
          </p:nvSpPr>
          <p:spPr bwMode="auto">
            <a:xfrm>
              <a:off x="1000125" y="1057275"/>
              <a:ext cx="0" cy="0"/>
            </a:xfrm>
            <a:custGeom>
              <a:avLst/>
              <a:gdLst>
                <a:gd name="T0" fmla="*/ 12 w 12"/>
                <a:gd name="T1" fmla="*/ 24 h 24"/>
                <a:gd name="T2" fmla="*/ 7 w 12"/>
                <a:gd name="T3" fmla="*/ 11 h 24"/>
                <a:gd name="T4" fmla="*/ 0 w 12"/>
                <a:gd name="T5" fmla="*/ 0 h 24"/>
              </a:gdLst>
              <a:ahLst/>
              <a:cxnLst>
                <a:cxn ang="0">
                  <a:pos x="T0" y="T1"/>
                </a:cxn>
                <a:cxn ang="0">
                  <a:pos x="T2" y="T3"/>
                </a:cxn>
                <a:cxn ang="0">
                  <a:pos x="T4" y="T5"/>
                </a:cxn>
              </a:cxnLst>
              <a:rect l="0" t="0" r="r" b="b"/>
              <a:pathLst>
                <a:path w="12" h="24">
                  <a:moveTo>
                    <a:pt x="12" y="24"/>
                  </a:moveTo>
                  <a:lnTo>
                    <a:pt x="7" y="1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3" name="Line 1730"/>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34" name="Line 173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35" name="Line 173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36" name="Line 173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37" name="Freeform 1734"/>
            <p:cNvSpPr>
              <a:spLocks/>
            </p:cNvSpPr>
            <p:nvPr/>
          </p:nvSpPr>
          <p:spPr bwMode="auto">
            <a:xfrm>
              <a:off x="1000125" y="1057275"/>
              <a:ext cx="0" cy="0"/>
            </a:xfrm>
            <a:custGeom>
              <a:avLst/>
              <a:gdLst>
                <a:gd name="T0" fmla="*/ 0 w 2"/>
                <a:gd name="T1" fmla="*/ 2 h 2"/>
                <a:gd name="T2" fmla="*/ 1 w 2"/>
                <a:gd name="T3" fmla="*/ 2 h 2"/>
                <a:gd name="T4" fmla="*/ 2 w 2"/>
                <a:gd name="T5" fmla="*/ 0 h 2"/>
              </a:gdLst>
              <a:ahLst/>
              <a:cxnLst>
                <a:cxn ang="0">
                  <a:pos x="T0" y="T1"/>
                </a:cxn>
                <a:cxn ang="0">
                  <a:pos x="T2" y="T3"/>
                </a:cxn>
                <a:cxn ang="0">
                  <a:pos x="T4" y="T5"/>
                </a:cxn>
              </a:cxnLst>
              <a:rect l="0" t="0" r="r" b="b"/>
              <a:pathLst>
                <a:path w="2" h="2">
                  <a:moveTo>
                    <a:pt x="0" y="2"/>
                  </a:moveTo>
                  <a:lnTo>
                    <a:pt x="1" y="2"/>
                  </a:lnTo>
                  <a:lnTo>
                    <a:pt x="2"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8" name="Line 1735"/>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39" name="Line 173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40" name="Line 173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41" name="Line 173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42" name="Line 173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43" name="Line 174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44" name="Line 174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45" name="Line 174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46" name="Line 174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47" name="Line 1744"/>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48" name="Freeform 1745"/>
            <p:cNvSpPr>
              <a:spLocks/>
            </p:cNvSpPr>
            <p:nvPr/>
          </p:nvSpPr>
          <p:spPr bwMode="auto">
            <a:xfrm>
              <a:off x="1000125" y="1057275"/>
              <a:ext cx="0" cy="0"/>
            </a:xfrm>
            <a:custGeom>
              <a:avLst/>
              <a:gdLst>
                <a:gd name="T0" fmla="*/ 1 w 1"/>
                <a:gd name="T1" fmla="*/ 0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0"/>
                  </a:moveTo>
                  <a:lnTo>
                    <a:pt x="0" y="0"/>
                  </a:lnTo>
                  <a:lnTo>
                    <a:pt x="0" y="1"/>
                  </a:lnTo>
                  <a:lnTo>
                    <a:pt x="1"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49" name="Line 1746"/>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50" name="Line 174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51" name="Line 174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52" name="Line 174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53" name="Freeform 1750"/>
            <p:cNvSpPr>
              <a:spLocks/>
            </p:cNvSpPr>
            <p:nvPr/>
          </p:nvSpPr>
          <p:spPr bwMode="auto">
            <a:xfrm>
              <a:off x="1000125" y="1057275"/>
              <a:ext cx="0" cy="0"/>
            </a:xfrm>
            <a:custGeom>
              <a:avLst/>
              <a:gdLst>
                <a:gd name="T0" fmla="*/ 25 w 25"/>
                <a:gd name="T1" fmla="*/ 1 h 1"/>
                <a:gd name="T2" fmla="*/ 12 w 25"/>
                <a:gd name="T3" fmla="*/ 0 h 1"/>
                <a:gd name="T4" fmla="*/ 0 w 25"/>
                <a:gd name="T5" fmla="*/ 0 h 1"/>
              </a:gdLst>
              <a:ahLst/>
              <a:cxnLst>
                <a:cxn ang="0">
                  <a:pos x="T0" y="T1"/>
                </a:cxn>
                <a:cxn ang="0">
                  <a:pos x="T2" y="T3"/>
                </a:cxn>
                <a:cxn ang="0">
                  <a:pos x="T4" y="T5"/>
                </a:cxn>
              </a:cxnLst>
              <a:rect l="0" t="0" r="r" b="b"/>
              <a:pathLst>
                <a:path w="25" h="1">
                  <a:moveTo>
                    <a:pt x="25" y="1"/>
                  </a:moveTo>
                  <a:lnTo>
                    <a:pt x="12"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4" name="Freeform 1751"/>
            <p:cNvSpPr>
              <a:spLocks/>
            </p:cNvSpPr>
            <p:nvPr/>
          </p:nvSpPr>
          <p:spPr bwMode="auto">
            <a:xfrm>
              <a:off x="1000125" y="1057275"/>
              <a:ext cx="0" cy="0"/>
            </a:xfrm>
            <a:custGeom>
              <a:avLst/>
              <a:gdLst>
                <a:gd name="T0" fmla="*/ 3 w 3"/>
                <a:gd name="T1" fmla="*/ 0 h 22"/>
                <a:gd name="T2" fmla="*/ 1 w 3"/>
                <a:gd name="T3" fmla="*/ 7 h 22"/>
                <a:gd name="T4" fmla="*/ 0 w 3"/>
                <a:gd name="T5" fmla="*/ 14 h 22"/>
                <a:gd name="T6" fmla="*/ 0 w 3"/>
                <a:gd name="T7" fmla="*/ 22 h 22"/>
              </a:gdLst>
              <a:ahLst/>
              <a:cxnLst>
                <a:cxn ang="0">
                  <a:pos x="T0" y="T1"/>
                </a:cxn>
                <a:cxn ang="0">
                  <a:pos x="T2" y="T3"/>
                </a:cxn>
                <a:cxn ang="0">
                  <a:pos x="T4" y="T5"/>
                </a:cxn>
                <a:cxn ang="0">
                  <a:pos x="T6" y="T7"/>
                </a:cxn>
              </a:cxnLst>
              <a:rect l="0" t="0" r="r" b="b"/>
              <a:pathLst>
                <a:path w="3" h="22">
                  <a:moveTo>
                    <a:pt x="3" y="0"/>
                  </a:moveTo>
                  <a:lnTo>
                    <a:pt x="1" y="7"/>
                  </a:lnTo>
                  <a:lnTo>
                    <a:pt x="0" y="14"/>
                  </a:lnTo>
                  <a:lnTo>
                    <a:pt x="0" y="2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5" name="Freeform 1752"/>
            <p:cNvSpPr>
              <a:spLocks/>
            </p:cNvSpPr>
            <p:nvPr/>
          </p:nvSpPr>
          <p:spPr bwMode="auto">
            <a:xfrm>
              <a:off x="1000125" y="1057275"/>
              <a:ext cx="0" cy="0"/>
            </a:xfrm>
            <a:custGeom>
              <a:avLst/>
              <a:gdLst>
                <a:gd name="T0" fmla="*/ 2 w 2"/>
                <a:gd name="T1" fmla="*/ 0 h 20"/>
                <a:gd name="T2" fmla="*/ 0 w 2"/>
                <a:gd name="T3" fmla="*/ 10 h 20"/>
                <a:gd name="T4" fmla="*/ 0 w 2"/>
                <a:gd name="T5" fmla="*/ 20 h 20"/>
              </a:gdLst>
              <a:ahLst/>
              <a:cxnLst>
                <a:cxn ang="0">
                  <a:pos x="T0" y="T1"/>
                </a:cxn>
                <a:cxn ang="0">
                  <a:pos x="T2" y="T3"/>
                </a:cxn>
                <a:cxn ang="0">
                  <a:pos x="T4" y="T5"/>
                </a:cxn>
              </a:cxnLst>
              <a:rect l="0" t="0" r="r" b="b"/>
              <a:pathLst>
                <a:path w="2" h="20">
                  <a:moveTo>
                    <a:pt x="2" y="0"/>
                  </a:moveTo>
                  <a:lnTo>
                    <a:pt x="0" y="10"/>
                  </a:lnTo>
                  <a:lnTo>
                    <a:pt x="0" y="2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6" name="Freeform 1753"/>
            <p:cNvSpPr>
              <a:spLocks/>
            </p:cNvSpPr>
            <p:nvPr/>
          </p:nvSpPr>
          <p:spPr bwMode="auto">
            <a:xfrm>
              <a:off x="1000125" y="1057275"/>
              <a:ext cx="0" cy="0"/>
            </a:xfrm>
            <a:custGeom>
              <a:avLst/>
              <a:gdLst>
                <a:gd name="T0" fmla="*/ 3 w 3"/>
                <a:gd name="T1" fmla="*/ 0 h 22"/>
                <a:gd name="T2" fmla="*/ 1 w 3"/>
                <a:gd name="T3" fmla="*/ 7 h 22"/>
                <a:gd name="T4" fmla="*/ 0 w 3"/>
                <a:gd name="T5" fmla="*/ 15 h 22"/>
                <a:gd name="T6" fmla="*/ 1 w 3"/>
                <a:gd name="T7" fmla="*/ 22 h 22"/>
              </a:gdLst>
              <a:ahLst/>
              <a:cxnLst>
                <a:cxn ang="0">
                  <a:pos x="T0" y="T1"/>
                </a:cxn>
                <a:cxn ang="0">
                  <a:pos x="T2" y="T3"/>
                </a:cxn>
                <a:cxn ang="0">
                  <a:pos x="T4" y="T5"/>
                </a:cxn>
                <a:cxn ang="0">
                  <a:pos x="T6" y="T7"/>
                </a:cxn>
              </a:cxnLst>
              <a:rect l="0" t="0" r="r" b="b"/>
              <a:pathLst>
                <a:path w="3" h="22">
                  <a:moveTo>
                    <a:pt x="3" y="0"/>
                  </a:moveTo>
                  <a:lnTo>
                    <a:pt x="1" y="7"/>
                  </a:lnTo>
                  <a:lnTo>
                    <a:pt x="0" y="15"/>
                  </a:lnTo>
                  <a:lnTo>
                    <a:pt x="1" y="2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7" name="Line 1754"/>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58" name="Line 175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59" name="Line 1756"/>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60" name="Line 1757"/>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61" name="Line 175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62" name="Line 175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63" name="Freeform 1760"/>
            <p:cNvSpPr>
              <a:spLocks/>
            </p:cNvSpPr>
            <p:nvPr/>
          </p:nvSpPr>
          <p:spPr bwMode="auto">
            <a:xfrm>
              <a:off x="1000125" y="1057275"/>
              <a:ext cx="0" cy="0"/>
            </a:xfrm>
            <a:custGeom>
              <a:avLst/>
              <a:gdLst>
                <a:gd name="T0" fmla="*/ 2 w 2"/>
                <a:gd name="T1" fmla="*/ 0 h 19"/>
                <a:gd name="T2" fmla="*/ 1 w 2"/>
                <a:gd name="T3" fmla="*/ 9 h 19"/>
                <a:gd name="T4" fmla="*/ 0 w 2"/>
                <a:gd name="T5" fmla="*/ 19 h 19"/>
              </a:gdLst>
              <a:ahLst/>
              <a:cxnLst>
                <a:cxn ang="0">
                  <a:pos x="T0" y="T1"/>
                </a:cxn>
                <a:cxn ang="0">
                  <a:pos x="T2" y="T3"/>
                </a:cxn>
                <a:cxn ang="0">
                  <a:pos x="T4" y="T5"/>
                </a:cxn>
              </a:cxnLst>
              <a:rect l="0" t="0" r="r" b="b"/>
              <a:pathLst>
                <a:path w="2" h="19">
                  <a:moveTo>
                    <a:pt x="2" y="0"/>
                  </a:moveTo>
                  <a:lnTo>
                    <a:pt x="1" y="9"/>
                  </a:lnTo>
                  <a:lnTo>
                    <a:pt x="0" y="1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4" name="Freeform 1761"/>
            <p:cNvSpPr>
              <a:spLocks/>
            </p:cNvSpPr>
            <p:nvPr/>
          </p:nvSpPr>
          <p:spPr bwMode="auto">
            <a:xfrm>
              <a:off x="1000125" y="1057275"/>
              <a:ext cx="0" cy="0"/>
            </a:xfrm>
            <a:custGeom>
              <a:avLst/>
              <a:gdLst>
                <a:gd name="T0" fmla="*/ 1 w 1"/>
                <a:gd name="T1" fmla="*/ 0 h 19"/>
                <a:gd name="T2" fmla="*/ 0 w 1"/>
                <a:gd name="T3" fmla="*/ 9 h 19"/>
                <a:gd name="T4" fmla="*/ 0 w 1"/>
                <a:gd name="T5" fmla="*/ 19 h 19"/>
              </a:gdLst>
              <a:ahLst/>
              <a:cxnLst>
                <a:cxn ang="0">
                  <a:pos x="T0" y="T1"/>
                </a:cxn>
                <a:cxn ang="0">
                  <a:pos x="T2" y="T3"/>
                </a:cxn>
                <a:cxn ang="0">
                  <a:pos x="T4" y="T5"/>
                </a:cxn>
              </a:cxnLst>
              <a:rect l="0" t="0" r="r" b="b"/>
              <a:pathLst>
                <a:path w="1" h="19">
                  <a:moveTo>
                    <a:pt x="1" y="0"/>
                  </a:moveTo>
                  <a:lnTo>
                    <a:pt x="0" y="9"/>
                  </a:lnTo>
                  <a:lnTo>
                    <a:pt x="0" y="1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5" name="Line 176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66" name="Line 176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67" name="Freeform 1764"/>
            <p:cNvSpPr>
              <a:spLocks/>
            </p:cNvSpPr>
            <p:nvPr/>
          </p:nvSpPr>
          <p:spPr bwMode="auto">
            <a:xfrm>
              <a:off x="1000125" y="1057275"/>
              <a:ext cx="0" cy="0"/>
            </a:xfrm>
            <a:custGeom>
              <a:avLst/>
              <a:gdLst>
                <a:gd name="T0" fmla="*/ 2 w 2"/>
                <a:gd name="T1" fmla="*/ 0 h 19"/>
                <a:gd name="T2" fmla="*/ 0 w 2"/>
                <a:gd name="T3" fmla="*/ 9 h 19"/>
                <a:gd name="T4" fmla="*/ 1 w 2"/>
                <a:gd name="T5" fmla="*/ 19 h 19"/>
              </a:gdLst>
              <a:ahLst/>
              <a:cxnLst>
                <a:cxn ang="0">
                  <a:pos x="T0" y="T1"/>
                </a:cxn>
                <a:cxn ang="0">
                  <a:pos x="T2" y="T3"/>
                </a:cxn>
                <a:cxn ang="0">
                  <a:pos x="T4" y="T5"/>
                </a:cxn>
              </a:cxnLst>
              <a:rect l="0" t="0" r="r" b="b"/>
              <a:pathLst>
                <a:path w="2" h="19">
                  <a:moveTo>
                    <a:pt x="2" y="0"/>
                  </a:moveTo>
                  <a:lnTo>
                    <a:pt x="0" y="9"/>
                  </a:lnTo>
                  <a:lnTo>
                    <a:pt x="1" y="1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8" name="Line 176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69" name="Line 176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70" name="Line 176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71" name="Line 176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72" name="Freeform 1769"/>
            <p:cNvSpPr>
              <a:spLocks/>
            </p:cNvSpPr>
            <p:nvPr/>
          </p:nvSpPr>
          <p:spPr bwMode="auto">
            <a:xfrm>
              <a:off x="1000125" y="1057275"/>
              <a:ext cx="0" cy="0"/>
            </a:xfrm>
            <a:custGeom>
              <a:avLst/>
              <a:gdLst>
                <a:gd name="T0" fmla="*/ 8 w 8"/>
                <a:gd name="T1" fmla="*/ 0 h 2"/>
                <a:gd name="T2" fmla="*/ 4 w 8"/>
                <a:gd name="T3" fmla="*/ 0 h 2"/>
                <a:gd name="T4" fmla="*/ 0 w 8"/>
                <a:gd name="T5" fmla="*/ 2 h 2"/>
              </a:gdLst>
              <a:ahLst/>
              <a:cxnLst>
                <a:cxn ang="0">
                  <a:pos x="T0" y="T1"/>
                </a:cxn>
                <a:cxn ang="0">
                  <a:pos x="T2" y="T3"/>
                </a:cxn>
                <a:cxn ang="0">
                  <a:pos x="T4" y="T5"/>
                </a:cxn>
              </a:cxnLst>
              <a:rect l="0" t="0" r="r" b="b"/>
              <a:pathLst>
                <a:path w="8" h="2">
                  <a:moveTo>
                    <a:pt x="8" y="0"/>
                  </a:moveTo>
                  <a:lnTo>
                    <a:pt x="4" y="0"/>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3" name="Freeform 1770"/>
            <p:cNvSpPr>
              <a:spLocks/>
            </p:cNvSpPr>
            <p:nvPr/>
          </p:nvSpPr>
          <p:spPr bwMode="auto">
            <a:xfrm>
              <a:off x="1000125" y="1057275"/>
              <a:ext cx="0" cy="0"/>
            </a:xfrm>
            <a:custGeom>
              <a:avLst/>
              <a:gdLst>
                <a:gd name="T0" fmla="*/ 0 w 7"/>
                <a:gd name="T1" fmla="*/ 0 h 2"/>
                <a:gd name="T2" fmla="*/ 3 w 7"/>
                <a:gd name="T3" fmla="*/ 2 h 2"/>
                <a:gd name="T4" fmla="*/ 7 w 7"/>
                <a:gd name="T5" fmla="*/ 2 h 2"/>
              </a:gdLst>
              <a:ahLst/>
              <a:cxnLst>
                <a:cxn ang="0">
                  <a:pos x="T0" y="T1"/>
                </a:cxn>
                <a:cxn ang="0">
                  <a:pos x="T2" y="T3"/>
                </a:cxn>
                <a:cxn ang="0">
                  <a:pos x="T4" y="T5"/>
                </a:cxn>
              </a:cxnLst>
              <a:rect l="0" t="0" r="r" b="b"/>
              <a:pathLst>
                <a:path w="7" h="2">
                  <a:moveTo>
                    <a:pt x="0" y="0"/>
                  </a:moveTo>
                  <a:lnTo>
                    <a:pt x="3" y="2"/>
                  </a:lnTo>
                  <a:lnTo>
                    <a:pt x="7"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4" name="Freeform 1771"/>
            <p:cNvSpPr>
              <a:spLocks/>
            </p:cNvSpPr>
            <p:nvPr/>
          </p:nvSpPr>
          <p:spPr bwMode="auto">
            <a:xfrm>
              <a:off x="1000125" y="1057275"/>
              <a:ext cx="0" cy="0"/>
            </a:xfrm>
            <a:custGeom>
              <a:avLst/>
              <a:gdLst>
                <a:gd name="T0" fmla="*/ 0 w 6"/>
                <a:gd name="T1" fmla="*/ 0 h 1"/>
                <a:gd name="T2" fmla="*/ 2 w 6"/>
                <a:gd name="T3" fmla="*/ 1 h 1"/>
                <a:gd name="T4" fmla="*/ 4 w 6"/>
                <a:gd name="T5" fmla="*/ 1 h 1"/>
                <a:gd name="T6" fmla="*/ 6 w 6"/>
                <a:gd name="T7" fmla="*/ 0 h 1"/>
              </a:gdLst>
              <a:ahLst/>
              <a:cxnLst>
                <a:cxn ang="0">
                  <a:pos x="T0" y="T1"/>
                </a:cxn>
                <a:cxn ang="0">
                  <a:pos x="T2" y="T3"/>
                </a:cxn>
                <a:cxn ang="0">
                  <a:pos x="T4" y="T5"/>
                </a:cxn>
                <a:cxn ang="0">
                  <a:pos x="T6" y="T7"/>
                </a:cxn>
              </a:cxnLst>
              <a:rect l="0" t="0" r="r" b="b"/>
              <a:pathLst>
                <a:path w="6" h="1">
                  <a:moveTo>
                    <a:pt x="0" y="0"/>
                  </a:moveTo>
                  <a:lnTo>
                    <a:pt x="2" y="1"/>
                  </a:lnTo>
                  <a:lnTo>
                    <a:pt x="4" y="1"/>
                  </a:lnTo>
                  <a:lnTo>
                    <a:pt x="6"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5" name="Freeform 1772"/>
            <p:cNvSpPr>
              <a:spLocks/>
            </p:cNvSpPr>
            <p:nvPr/>
          </p:nvSpPr>
          <p:spPr bwMode="auto">
            <a:xfrm>
              <a:off x="1000125" y="1057275"/>
              <a:ext cx="0" cy="0"/>
            </a:xfrm>
            <a:custGeom>
              <a:avLst/>
              <a:gdLst>
                <a:gd name="T0" fmla="*/ 0 w 11"/>
                <a:gd name="T1" fmla="*/ 0 h 1"/>
                <a:gd name="T2" fmla="*/ 3 w 11"/>
                <a:gd name="T3" fmla="*/ 1 h 1"/>
                <a:gd name="T4" fmla="*/ 7 w 11"/>
                <a:gd name="T5" fmla="*/ 1 h 1"/>
                <a:gd name="T6" fmla="*/ 11 w 11"/>
                <a:gd name="T7" fmla="*/ 0 h 1"/>
              </a:gdLst>
              <a:ahLst/>
              <a:cxnLst>
                <a:cxn ang="0">
                  <a:pos x="T0" y="T1"/>
                </a:cxn>
                <a:cxn ang="0">
                  <a:pos x="T2" y="T3"/>
                </a:cxn>
                <a:cxn ang="0">
                  <a:pos x="T4" y="T5"/>
                </a:cxn>
                <a:cxn ang="0">
                  <a:pos x="T6" y="T7"/>
                </a:cxn>
              </a:cxnLst>
              <a:rect l="0" t="0" r="r" b="b"/>
              <a:pathLst>
                <a:path w="11" h="1">
                  <a:moveTo>
                    <a:pt x="0" y="0"/>
                  </a:moveTo>
                  <a:lnTo>
                    <a:pt x="3" y="1"/>
                  </a:lnTo>
                  <a:lnTo>
                    <a:pt x="7" y="1"/>
                  </a:lnTo>
                  <a:lnTo>
                    <a:pt x="11"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6" name="Freeform 1773"/>
            <p:cNvSpPr>
              <a:spLocks/>
            </p:cNvSpPr>
            <p:nvPr/>
          </p:nvSpPr>
          <p:spPr bwMode="auto">
            <a:xfrm>
              <a:off x="1000125" y="1057275"/>
              <a:ext cx="0" cy="0"/>
            </a:xfrm>
            <a:custGeom>
              <a:avLst/>
              <a:gdLst>
                <a:gd name="T0" fmla="*/ 0 w 6"/>
                <a:gd name="T1" fmla="*/ 0 h 1"/>
                <a:gd name="T2" fmla="*/ 3 w 6"/>
                <a:gd name="T3" fmla="*/ 1 h 1"/>
                <a:gd name="T4" fmla="*/ 6 w 6"/>
                <a:gd name="T5" fmla="*/ 1 h 1"/>
              </a:gdLst>
              <a:ahLst/>
              <a:cxnLst>
                <a:cxn ang="0">
                  <a:pos x="T0" y="T1"/>
                </a:cxn>
                <a:cxn ang="0">
                  <a:pos x="T2" y="T3"/>
                </a:cxn>
                <a:cxn ang="0">
                  <a:pos x="T4" y="T5"/>
                </a:cxn>
              </a:cxnLst>
              <a:rect l="0" t="0" r="r" b="b"/>
              <a:pathLst>
                <a:path w="6" h="1">
                  <a:moveTo>
                    <a:pt x="0" y="0"/>
                  </a:moveTo>
                  <a:lnTo>
                    <a:pt x="3" y="1"/>
                  </a:lnTo>
                  <a:lnTo>
                    <a:pt x="6"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7" name="Line 1774"/>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78" name="Freeform 1775"/>
            <p:cNvSpPr>
              <a:spLocks/>
            </p:cNvSpPr>
            <p:nvPr/>
          </p:nvSpPr>
          <p:spPr bwMode="auto">
            <a:xfrm>
              <a:off x="1000125" y="1057275"/>
              <a:ext cx="0" cy="0"/>
            </a:xfrm>
            <a:custGeom>
              <a:avLst/>
              <a:gdLst>
                <a:gd name="T0" fmla="*/ 8 w 8"/>
                <a:gd name="T1" fmla="*/ 2 h 2"/>
                <a:gd name="T2" fmla="*/ 5 w 8"/>
                <a:gd name="T3" fmla="*/ 0 h 2"/>
                <a:gd name="T4" fmla="*/ 2 w 8"/>
                <a:gd name="T5" fmla="*/ 1 h 2"/>
                <a:gd name="T6" fmla="*/ 0 w 8"/>
                <a:gd name="T7" fmla="*/ 2 h 2"/>
              </a:gdLst>
              <a:ahLst/>
              <a:cxnLst>
                <a:cxn ang="0">
                  <a:pos x="T0" y="T1"/>
                </a:cxn>
                <a:cxn ang="0">
                  <a:pos x="T2" y="T3"/>
                </a:cxn>
                <a:cxn ang="0">
                  <a:pos x="T4" y="T5"/>
                </a:cxn>
                <a:cxn ang="0">
                  <a:pos x="T6" y="T7"/>
                </a:cxn>
              </a:cxnLst>
              <a:rect l="0" t="0" r="r" b="b"/>
              <a:pathLst>
                <a:path w="8" h="2">
                  <a:moveTo>
                    <a:pt x="8" y="2"/>
                  </a:moveTo>
                  <a:lnTo>
                    <a:pt x="5" y="0"/>
                  </a:lnTo>
                  <a:lnTo>
                    <a:pt x="2" y="1"/>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9" name="Freeform 1776"/>
            <p:cNvSpPr>
              <a:spLocks/>
            </p:cNvSpPr>
            <p:nvPr/>
          </p:nvSpPr>
          <p:spPr bwMode="auto">
            <a:xfrm>
              <a:off x="1000125" y="1057275"/>
              <a:ext cx="0" cy="0"/>
            </a:xfrm>
            <a:custGeom>
              <a:avLst/>
              <a:gdLst>
                <a:gd name="T0" fmla="*/ 0 w 8"/>
                <a:gd name="T1" fmla="*/ 0 h 1"/>
                <a:gd name="T2" fmla="*/ 3 w 8"/>
                <a:gd name="T3" fmla="*/ 1 h 1"/>
                <a:gd name="T4" fmla="*/ 6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6" y="1"/>
                  </a:lnTo>
                  <a:lnTo>
                    <a:pt x="8"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0" name="Freeform 1777"/>
            <p:cNvSpPr>
              <a:spLocks/>
            </p:cNvSpPr>
            <p:nvPr/>
          </p:nvSpPr>
          <p:spPr bwMode="auto">
            <a:xfrm>
              <a:off x="1000125" y="1057275"/>
              <a:ext cx="0" cy="0"/>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3"/>
                  </a:moveTo>
                  <a:lnTo>
                    <a:pt x="2" y="4"/>
                  </a:lnTo>
                  <a:lnTo>
                    <a:pt x="2" y="3"/>
                  </a:lnTo>
                  <a:lnTo>
                    <a:pt x="3" y="2"/>
                  </a:lnTo>
                  <a:lnTo>
                    <a:pt x="2" y="1"/>
                  </a:lnTo>
                  <a:lnTo>
                    <a:pt x="1" y="0"/>
                  </a:lnTo>
                  <a:lnTo>
                    <a:pt x="0"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1" name="Freeform 1778"/>
            <p:cNvSpPr>
              <a:spLocks/>
            </p:cNvSpPr>
            <p:nvPr/>
          </p:nvSpPr>
          <p:spPr bwMode="auto">
            <a:xfrm>
              <a:off x="1000125" y="1057275"/>
              <a:ext cx="0" cy="0"/>
            </a:xfrm>
            <a:custGeom>
              <a:avLst/>
              <a:gdLst>
                <a:gd name="T0" fmla="*/ 0 w 5"/>
                <a:gd name="T1" fmla="*/ 6 h 6"/>
                <a:gd name="T2" fmla="*/ 2 w 5"/>
                <a:gd name="T3" fmla="*/ 5 h 6"/>
                <a:gd name="T4" fmla="*/ 4 w 5"/>
                <a:gd name="T5" fmla="*/ 3 h 6"/>
                <a:gd name="T6" fmla="*/ 5 w 5"/>
                <a:gd name="T7" fmla="*/ 0 h 6"/>
              </a:gdLst>
              <a:ahLst/>
              <a:cxnLst>
                <a:cxn ang="0">
                  <a:pos x="T0" y="T1"/>
                </a:cxn>
                <a:cxn ang="0">
                  <a:pos x="T2" y="T3"/>
                </a:cxn>
                <a:cxn ang="0">
                  <a:pos x="T4" y="T5"/>
                </a:cxn>
                <a:cxn ang="0">
                  <a:pos x="T6" y="T7"/>
                </a:cxn>
              </a:cxnLst>
              <a:rect l="0" t="0" r="r" b="b"/>
              <a:pathLst>
                <a:path w="5" h="6">
                  <a:moveTo>
                    <a:pt x="0" y="6"/>
                  </a:moveTo>
                  <a:lnTo>
                    <a:pt x="2" y="5"/>
                  </a:lnTo>
                  <a:lnTo>
                    <a:pt x="4" y="3"/>
                  </a:lnTo>
                  <a:lnTo>
                    <a:pt x="5"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2" name="Freeform 1779"/>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grpFill/>
            <a:ln w="0" cap="flat" cmpd="sng">
              <a:solidFill>
                <a:srgbClr val="000000"/>
              </a:solidFill>
              <a:prstDash val="solid"/>
              <a:round/>
              <a:headEnd/>
              <a:tailEnd/>
            </a:ln>
          </p:spPr>
          <p:txBody>
            <a:bodyPr/>
            <a:lstStyle/>
            <a:p>
              <a:pPr eaLnBrk="1" hangingPunct="1">
                <a:defRPr/>
              </a:pPr>
              <a:endParaRPr lang="ja-JP" altLang="en-US">
                <a:latin typeface="Arial" charset="0"/>
              </a:endParaRPr>
            </a:p>
          </p:txBody>
        </p:sp>
        <p:sp>
          <p:nvSpPr>
            <p:cNvPr id="1183" name="Freeform 1780"/>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val="000000"/>
              </a:solidFill>
              <a:prstDash val="solid"/>
              <a:round/>
              <a:headEnd/>
              <a:tailEnd/>
            </a:ln>
          </p:spPr>
          <p:txBody>
            <a:bodyPr/>
            <a:lstStyle/>
            <a:p>
              <a:pPr eaLnBrk="1" hangingPunct="1">
                <a:defRPr/>
              </a:pPr>
              <a:endParaRPr lang="ja-JP" altLang="en-US">
                <a:latin typeface="Arial" charset="0"/>
              </a:endParaRPr>
            </a:p>
          </p:txBody>
        </p:sp>
        <p:sp>
          <p:nvSpPr>
            <p:cNvPr id="1184" name="Freeform 1781"/>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grpFill/>
            <a:ln w="0" cap="flat" cmpd="sng">
              <a:solidFill>
                <a:srgbClr val="000000"/>
              </a:solidFill>
              <a:prstDash val="solid"/>
              <a:round/>
              <a:headEnd/>
              <a:tailEnd/>
            </a:ln>
          </p:spPr>
          <p:txBody>
            <a:bodyPr/>
            <a:lstStyle/>
            <a:p>
              <a:pPr eaLnBrk="1" hangingPunct="1">
                <a:defRPr/>
              </a:pPr>
              <a:endParaRPr lang="ja-JP" altLang="en-US">
                <a:latin typeface="Arial" charset="0"/>
              </a:endParaRPr>
            </a:p>
          </p:txBody>
        </p:sp>
        <p:sp>
          <p:nvSpPr>
            <p:cNvPr id="1185" name="Freeform 1782"/>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val="000000"/>
              </a:solidFill>
              <a:prstDash val="solid"/>
              <a:round/>
              <a:headEnd/>
              <a:tailEnd/>
            </a:ln>
          </p:spPr>
          <p:txBody>
            <a:bodyPr/>
            <a:lstStyle/>
            <a:p>
              <a:pPr eaLnBrk="1" hangingPunct="1">
                <a:defRPr/>
              </a:pPr>
              <a:endParaRPr lang="ja-JP" altLang="en-US">
                <a:latin typeface="Arial" charset="0"/>
              </a:endParaRPr>
            </a:p>
          </p:txBody>
        </p:sp>
        <p:sp>
          <p:nvSpPr>
            <p:cNvPr id="1186" name="Line 1783"/>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87" name="Line 178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88" name="Freeform 1785"/>
            <p:cNvSpPr>
              <a:spLocks/>
            </p:cNvSpPr>
            <p:nvPr/>
          </p:nvSpPr>
          <p:spPr bwMode="auto">
            <a:xfrm>
              <a:off x="1000125" y="1057275"/>
              <a:ext cx="0" cy="0"/>
            </a:xfrm>
            <a:custGeom>
              <a:avLst/>
              <a:gdLst>
                <a:gd name="T0" fmla="*/ 0 w 6"/>
                <a:gd name="T1" fmla="*/ 4 h 4"/>
                <a:gd name="T2" fmla="*/ 4 w 6"/>
                <a:gd name="T3" fmla="*/ 2 h 4"/>
                <a:gd name="T4" fmla="*/ 6 w 6"/>
                <a:gd name="T5" fmla="*/ 0 h 4"/>
              </a:gdLst>
              <a:ahLst/>
              <a:cxnLst>
                <a:cxn ang="0">
                  <a:pos x="T0" y="T1"/>
                </a:cxn>
                <a:cxn ang="0">
                  <a:pos x="T2" y="T3"/>
                </a:cxn>
                <a:cxn ang="0">
                  <a:pos x="T4" y="T5"/>
                </a:cxn>
              </a:cxnLst>
              <a:rect l="0" t="0" r="r" b="b"/>
              <a:pathLst>
                <a:path w="6" h="4">
                  <a:moveTo>
                    <a:pt x="0" y="4"/>
                  </a:moveTo>
                  <a:lnTo>
                    <a:pt x="4" y="2"/>
                  </a:lnTo>
                  <a:lnTo>
                    <a:pt x="6"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9" name="Freeform 1786"/>
            <p:cNvSpPr>
              <a:spLocks/>
            </p:cNvSpPr>
            <p:nvPr/>
          </p:nvSpPr>
          <p:spPr bwMode="auto">
            <a:xfrm>
              <a:off x="1000125" y="1057275"/>
              <a:ext cx="0" cy="0"/>
            </a:xfrm>
            <a:custGeom>
              <a:avLst/>
              <a:gdLst>
                <a:gd name="T0" fmla="*/ 16 w 16"/>
                <a:gd name="T1" fmla="*/ 10 h 10"/>
                <a:gd name="T2" fmla="*/ 13 w 16"/>
                <a:gd name="T3" fmla="*/ 6 h 10"/>
                <a:gd name="T4" fmla="*/ 9 w 16"/>
                <a:gd name="T5" fmla="*/ 3 h 10"/>
                <a:gd name="T6" fmla="*/ 5 w 16"/>
                <a:gd name="T7" fmla="*/ 1 h 10"/>
                <a:gd name="T8" fmla="*/ 0 w 16"/>
                <a:gd name="T9" fmla="*/ 0 h 10"/>
              </a:gdLst>
              <a:ahLst/>
              <a:cxnLst>
                <a:cxn ang="0">
                  <a:pos x="T0" y="T1"/>
                </a:cxn>
                <a:cxn ang="0">
                  <a:pos x="T2" y="T3"/>
                </a:cxn>
                <a:cxn ang="0">
                  <a:pos x="T4" y="T5"/>
                </a:cxn>
                <a:cxn ang="0">
                  <a:pos x="T6" y="T7"/>
                </a:cxn>
                <a:cxn ang="0">
                  <a:pos x="T8" y="T9"/>
                </a:cxn>
              </a:cxnLst>
              <a:rect l="0" t="0" r="r" b="b"/>
              <a:pathLst>
                <a:path w="16" h="10">
                  <a:moveTo>
                    <a:pt x="16" y="10"/>
                  </a:moveTo>
                  <a:lnTo>
                    <a:pt x="13" y="6"/>
                  </a:lnTo>
                  <a:lnTo>
                    <a:pt x="9" y="3"/>
                  </a:lnTo>
                  <a:lnTo>
                    <a:pt x="5"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0" name="Freeform 1787"/>
            <p:cNvSpPr>
              <a:spLocks/>
            </p:cNvSpPr>
            <p:nvPr/>
          </p:nvSpPr>
          <p:spPr bwMode="auto">
            <a:xfrm>
              <a:off x="1000125" y="1057275"/>
              <a:ext cx="0" cy="0"/>
            </a:xfrm>
            <a:custGeom>
              <a:avLst/>
              <a:gdLst>
                <a:gd name="T0" fmla="*/ 18 w 18"/>
                <a:gd name="T1" fmla="*/ 1 h 1"/>
                <a:gd name="T2" fmla="*/ 9 w 18"/>
                <a:gd name="T3" fmla="*/ 0 h 1"/>
                <a:gd name="T4" fmla="*/ 0 w 18"/>
                <a:gd name="T5" fmla="*/ 1 h 1"/>
              </a:gdLst>
              <a:ahLst/>
              <a:cxnLst>
                <a:cxn ang="0">
                  <a:pos x="T0" y="T1"/>
                </a:cxn>
                <a:cxn ang="0">
                  <a:pos x="T2" y="T3"/>
                </a:cxn>
                <a:cxn ang="0">
                  <a:pos x="T4" y="T5"/>
                </a:cxn>
              </a:cxnLst>
              <a:rect l="0" t="0" r="r" b="b"/>
              <a:pathLst>
                <a:path w="18" h="1">
                  <a:moveTo>
                    <a:pt x="18" y="1"/>
                  </a:moveTo>
                  <a:lnTo>
                    <a:pt x="9" y="0"/>
                  </a:lnTo>
                  <a:lnTo>
                    <a:pt x="0"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1" name="Freeform 1788"/>
            <p:cNvSpPr>
              <a:spLocks/>
            </p:cNvSpPr>
            <p:nvPr/>
          </p:nvSpPr>
          <p:spPr bwMode="auto">
            <a:xfrm>
              <a:off x="1000125" y="1057275"/>
              <a:ext cx="0" cy="0"/>
            </a:xfrm>
            <a:custGeom>
              <a:avLst/>
              <a:gdLst>
                <a:gd name="T0" fmla="*/ 0 w 3"/>
                <a:gd name="T1" fmla="*/ 0 h 4"/>
                <a:gd name="T2" fmla="*/ 0 w 3"/>
                <a:gd name="T3" fmla="*/ 2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2"/>
                  </a:lnTo>
                  <a:lnTo>
                    <a:pt x="1" y="4"/>
                  </a:lnTo>
                  <a:lnTo>
                    <a:pt x="3" y="4"/>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2" name="Line 178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93" name="Line 179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94" name="Line 179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95" name="Freeform 1792"/>
            <p:cNvSpPr>
              <a:spLocks/>
            </p:cNvSpPr>
            <p:nvPr/>
          </p:nvSpPr>
          <p:spPr bwMode="auto">
            <a:xfrm>
              <a:off x="1000125" y="1057275"/>
              <a:ext cx="0" cy="0"/>
            </a:xfrm>
            <a:custGeom>
              <a:avLst/>
              <a:gdLst>
                <a:gd name="T0" fmla="*/ 7 w 7"/>
                <a:gd name="T1" fmla="*/ 0 h 8"/>
                <a:gd name="T2" fmla="*/ 3 w 7"/>
                <a:gd name="T3" fmla="*/ 3 h 8"/>
                <a:gd name="T4" fmla="*/ 0 w 7"/>
                <a:gd name="T5" fmla="*/ 8 h 8"/>
              </a:gdLst>
              <a:ahLst/>
              <a:cxnLst>
                <a:cxn ang="0">
                  <a:pos x="T0" y="T1"/>
                </a:cxn>
                <a:cxn ang="0">
                  <a:pos x="T2" y="T3"/>
                </a:cxn>
                <a:cxn ang="0">
                  <a:pos x="T4" y="T5"/>
                </a:cxn>
              </a:cxnLst>
              <a:rect l="0" t="0" r="r" b="b"/>
              <a:pathLst>
                <a:path w="7" h="8">
                  <a:moveTo>
                    <a:pt x="7" y="0"/>
                  </a:moveTo>
                  <a:lnTo>
                    <a:pt x="3" y="3"/>
                  </a:lnTo>
                  <a:lnTo>
                    <a:pt x="0" y="8"/>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6" name="Line 179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97" name="Line 1794"/>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98" name="Line 1795"/>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199" name="Line 179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00" name="Line 179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01" name="Line 1798"/>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02" name="Line 179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03" name="Line 1800"/>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04" name="Line 1801"/>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05" name="Line 1802"/>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06" name="Line 1803"/>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07" name="Freeform 1804"/>
            <p:cNvSpPr>
              <a:spLocks/>
            </p:cNvSpPr>
            <p:nvPr/>
          </p:nvSpPr>
          <p:spPr bwMode="auto">
            <a:xfrm>
              <a:off x="1000125" y="1057275"/>
              <a:ext cx="0" cy="0"/>
            </a:xfrm>
            <a:custGeom>
              <a:avLst/>
              <a:gdLst>
                <a:gd name="T0" fmla="*/ 15 w 15"/>
                <a:gd name="T1" fmla="*/ 22 h 22"/>
                <a:gd name="T2" fmla="*/ 8 w 15"/>
                <a:gd name="T3" fmla="*/ 11 h 22"/>
                <a:gd name="T4" fmla="*/ 0 w 15"/>
                <a:gd name="T5" fmla="*/ 0 h 22"/>
              </a:gdLst>
              <a:ahLst/>
              <a:cxnLst>
                <a:cxn ang="0">
                  <a:pos x="T0" y="T1"/>
                </a:cxn>
                <a:cxn ang="0">
                  <a:pos x="T2" y="T3"/>
                </a:cxn>
                <a:cxn ang="0">
                  <a:pos x="T4" y="T5"/>
                </a:cxn>
              </a:cxnLst>
              <a:rect l="0" t="0" r="r" b="b"/>
              <a:pathLst>
                <a:path w="15" h="22">
                  <a:moveTo>
                    <a:pt x="15" y="22"/>
                  </a:moveTo>
                  <a:lnTo>
                    <a:pt x="8" y="1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08" name="Freeform 1805"/>
            <p:cNvSpPr>
              <a:spLocks/>
            </p:cNvSpPr>
            <p:nvPr/>
          </p:nvSpPr>
          <p:spPr bwMode="auto">
            <a:xfrm>
              <a:off x="1000125" y="1057275"/>
              <a:ext cx="0" cy="0"/>
            </a:xfrm>
            <a:custGeom>
              <a:avLst/>
              <a:gdLst>
                <a:gd name="T0" fmla="*/ 0 w 2"/>
                <a:gd name="T1" fmla="*/ 1 h 2"/>
                <a:gd name="T2" fmla="*/ 1 w 2"/>
                <a:gd name="T3" fmla="*/ 2 h 2"/>
                <a:gd name="T4" fmla="*/ 2 w 2"/>
                <a:gd name="T5" fmla="*/ 1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1"/>
                  </a:moveTo>
                  <a:lnTo>
                    <a:pt x="1" y="2"/>
                  </a:lnTo>
                  <a:lnTo>
                    <a:pt x="2" y="1"/>
                  </a:lnTo>
                  <a:lnTo>
                    <a:pt x="2" y="0"/>
                  </a:lnTo>
                  <a:lnTo>
                    <a:pt x="2"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09" name="Line 1806"/>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10" name="Line 180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11" name="Line 180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12" name="Freeform 1809"/>
            <p:cNvSpPr>
              <a:spLocks/>
            </p:cNvSpPr>
            <p:nvPr/>
          </p:nvSpPr>
          <p:spPr bwMode="auto">
            <a:xfrm>
              <a:off x="1000125" y="1057275"/>
              <a:ext cx="0" cy="0"/>
            </a:xfrm>
            <a:custGeom>
              <a:avLst/>
              <a:gdLst>
                <a:gd name="T0" fmla="*/ 0 w 3"/>
                <a:gd name="T1" fmla="*/ 1 h 1"/>
                <a:gd name="T2" fmla="*/ 2 w 3"/>
                <a:gd name="T3" fmla="*/ 1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0" y="1"/>
                  </a:moveTo>
                  <a:lnTo>
                    <a:pt x="2" y="1"/>
                  </a:lnTo>
                  <a:lnTo>
                    <a:pt x="2" y="0"/>
                  </a:lnTo>
                  <a:lnTo>
                    <a:pt x="3"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13" name="Line 181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14" name="Line 181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15" name="Line 181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16" name="Line 181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17" name="Line 181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18" name="Line 181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19" name="Line 1816"/>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20" name="Freeform 1817"/>
            <p:cNvSpPr>
              <a:spLocks/>
            </p:cNvSpPr>
            <p:nvPr/>
          </p:nvSpPr>
          <p:spPr bwMode="auto">
            <a:xfrm>
              <a:off x="1000125" y="1057275"/>
              <a:ext cx="0" cy="0"/>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1" name="Line 181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22" name="Freeform 1819"/>
            <p:cNvSpPr>
              <a:spLocks/>
            </p:cNvSpPr>
            <p:nvPr/>
          </p:nvSpPr>
          <p:spPr bwMode="auto">
            <a:xfrm>
              <a:off x="1000125" y="1057275"/>
              <a:ext cx="0" cy="0"/>
            </a:xfrm>
            <a:custGeom>
              <a:avLst/>
              <a:gdLst>
                <a:gd name="T0" fmla="*/ 2 w 2"/>
                <a:gd name="T1" fmla="*/ 3 h 3"/>
                <a:gd name="T2" fmla="*/ 1 w 2"/>
                <a:gd name="T3" fmla="*/ 1 h 3"/>
                <a:gd name="T4" fmla="*/ 0 w 2"/>
                <a:gd name="T5" fmla="*/ 0 h 3"/>
              </a:gdLst>
              <a:ahLst/>
              <a:cxnLst>
                <a:cxn ang="0">
                  <a:pos x="T0" y="T1"/>
                </a:cxn>
                <a:cxn ang="0">
                  <a:pos x="T2" y="T3"/>
                </a:cxn>
                <a:cxn ang="0">
                  <a:pos x="T4" y="T5"/>
                </a:cxn>
              </a:cxnLst>
              <a:rect l="0" t="0" r="r" b="b"/>
              <a:pathLst>
                <a:path w="2" h="3">
                  <a:moveTo>
                    <a:pt x="2" y="3"/>
                  </a:moveTo>
                  <a:lnTo>
                    <a:pt x="1"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3" name="Freeform 182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4" name="Line 182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25" name="Line 182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26" name="Freeform 1823"/>
            <p:cNvSpPr>
              <a:spLocks/>
            </p:cNvSpPr>
            <p:nvPr/>
          </p:nvSpPr>
          <p:spPr bwMode="auto">
            <a:xfrm>
              <a:off x="1000125" y="1057275"/>
              <a:ext cx="0" cy="0"/>
            </a:xfrm>
            <a:custGeom>
              <a:avLst/>
              <a:gdLst>
                <a:gd name="T0" fmla="*/ 0 w 1"/>
                <a:gd name="T1" fmla="*/ 0 h 2"/>
                <a:gd name="T2" fmla="*/ 0 w 1"/>
                <a:gd name="T3" fmla="*/ 1 h 2"/>
                <a:gd name="T4" fmla="*/ 1 w 1"/>
                <a:gd name="T5" fmla="*/ 2 h 2"/>
              </a:gdLst>
              <a:ahLst/>
              <a:cxnLst>
                <a:cxn ang="0">
                  <a:pos x="T0" y="T1"/>
                </a:cxn>
                <a:cxn ang="0">
                  <a:pos x="T2" y="T3"/>
                </a:cxn>
                <a:cxn ang="0">
                  <a:pos x="T4" y="T5"/>
                </a:cxn>
              </a:cxnLst>
              <a:rect l="0" t="0" r="r" b="b"/>
              <a:pathLst>
                <a:path w="1" h="2">
                  <a:moveTo>
                    <a:pt x="0" y="0"/>
                  </a:moveTo>
                  <a:lnTo>
                    <a:pt x="0" y="1"/>
                  </a:lnTo>
                  <a:lnTo>
                    <a:pt x="1"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7" name="Line 182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28" name="Line 182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29" name="Line 182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30" name="Freeform 1827"/>
            <p:cNvSpPr>
              <a:spLocks/>
            </p:cNvSpPr>
            <p:nvPr/>
          </p:nvSpPr>
          <p:spPr bwMode="auto">
            <a:xfrm>
              <a:off x="1000125" y="1057275"/>
              <a:ext cx="0"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1" name="Freeform 1828"/>
            <p:cNvSpPr>
              <a:spLocks/>
            </p:cNvSpPr>
            <p:nvPr/>
          </p:nvSpPr>
          <p:spPr bwMode="auto">
            <a:xfrm>
              <a:off x="1000125" y="1057275"/>
              <a:ext cx="0" cy="0"/>
            </a:xfrm>
            <a:custGeom>
              <a:avLst/>
              <a:gdLst>
                <a:gd name="T0" fmla="*/ 1 w 1"/>
                <a:gd name="T1" fmla="*/ 3 h 3"/>
                <a:gd name="T2" fmla="*/ 1 w 1"/>
                <a:gd name="T3" fmla="*/ 2 h 3"/>
                <a:gd name="T4" fmla="*/ 0 w 1"/>
                <a:gd name="T5" fmla="*/ 0 h 3"/>
              </a:gdLst>
              <a:ahLst/>
              <a:cxnLst>
                <a:cxn ang="0">
                  <a:pos x="T0" y="T1"/>
                </a:cxn>
                <a:cxn ang="0">
                  <a:pos x="T2" y="T3"/>
                </a:cxn>
                <a:cxn ang="0">
                  <a:pos x="T4" y="T5"/>
                </a:cxn>
              </a:cxnLst>
              <a:rect l="0" t="0" r="r" b="b"/>
              <a:pathLst>
                <a:path w="1" h="3">
                  <a:moveTo>
                    <a:pt x="1" y="3"/>
                  </a:moveTo>
                  <a:lnTo>
                    <a:pt x="1" y="2"/>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2" name="Freeform 1829"/>
            <p:cNvSpPr>
              <a:spLocks/>
            </p:cNvSpPr>
            <p:nvPr/>
          </p:nvSpPr>
          <p:spPr bwMode="auto">
            <a:xfrm>
              <a:off x="1000125" y="1057275"/>
              <a:ext cx="0" cy="0"/>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3" name="Line 1830"/>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34" name="Freeform 1831"/>
            <p:cNvSpPr>
              <a:spLocks/>
            </p:cNvSpPr>
            <p:nvPr/>
          </p:nvSpPr>
          <p:spPr bwMode="auto">
            <a:xfrm>
              <a:off x="1000125" y="1057275"/>
              <a:ext cx="0" cy="0"/>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5" name="Line 183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36" name="Freeform 1833"/>
            <p:cNvSpPr>
              <a:spLocks/>
            </p:cNvSpPr>
            <p:nvPr/>
          </p:nvSpPr>
          <p:spPr bwMode="auto">
            <a:xfrm>
              <a:off x="1000125" y="1057275"/>
              <a:ext cx="0" cy="0"/>
            </a:xfrm>
            <a:custGeom>
              <a:avLst/>
              <a:gdLst>
                <a:gd name="T0" fmla="*/ 1 h 1"/>
                <a:gd name="T1" fmla="*/ 1 h 1"/>
                <a:gd name="T2" fmla="*/ 0 h 1"/>
                <a:gd name="T3" fmla="*/ 0 h 1"/>
              </a:gdLst>
              <a:ahLst/>
              <a:cxnLst>
                <a:cxn ang="0">
                  <a:pos x="0" y="T0"/>
                </a:cxn>
                <a:cxn ang="0">
                  <a:pos x="0" y="T1"/>
                </a:cxn>
                <a:cxn ang="0">
                  <a:pos x="0" y="T2"/>
                </a:cxn>
                <a:cxn ang="0">
                  <a:pos x="0" y="T3"/>
                </a:cxn>
              </a:cxnLst>
              <a:rect l="0" t="0" r="r" b="b"/>
              <a:pathLst>
                <a:path h="1">
                  <a:moveTo>
                    <a:pt x="0" y="1"/>
                  </a:moveTo>
                  <a:lnTo>
                    <a:pt x="0" y="1"/>
                  </a:lnTo>
                  <a:lnTo>
                    <a:pt x="0"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7" name="Freeform 1834"/>
            <p:cNvSpPr>
              <a:spLocks/>
            </p:cNvSpPr>
            <p:nvPr/>
          </p:nvSpPr>
          <p:spPr bwMode="auto">
            <a:xfrm>
              <a:off x="1000125" y="1057275"/>
              <a:ext cx="0" cy="0"/>
            </a:xfrm>
            <a:custGeom>
              <a:avLst/>
              <a:gdLst>
                <a:gd name="T0" fmla="*/ 0 w 1"/>
                <a:gd name="T1" fmla="*/ 0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0" y="0"/>
                  </a:moveTo>
                  <a:lnTo>
                    <a:pt x="0" y="0"/>
                  </a:lnTo>
                  <a:lnTo>
                    <a:pt x="1" y="1"/>
                  </a:lnTo>
                  <a:lnTo>
                    <a:pt x="1"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8" name="Line 1835"/>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39" name="Line 1836"/>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40" name="Freeform 1837"/>
            <p:cNvSpPr>
              <a:spLocks/>
            </p:cNvSpPr>
            <p:nvPr/>
          </p:nvSpPr>
          <p:spPr bwMode="auto">
            <a:xfrm>
              <a:off x="1000125" y="1057275"/>
              <a:ext cx="0" cy="0"/>
            </a:xfrm>
            <a:custGeom>
              <a:avLst/>
              <a:gdLst>
                <a:gd name="T0" fmla="*/ 66 w 66"/>
                <a:gd name="T1" fmla="*/ 0 h 5"/>
                <a:gd name="T2" fmla="*/ 33 w 66"/>
                <a:gd name="T3" fmla="*/ 2 h 5"/>
                <a:gd name="T4" fmla="*/ 0 w 66"/>
                <a:gd name="T5" fmla="*/ 5 h 5"/>
              </a:gdLst>
              <a:ahLst/>
              <a:cxnLst>
                <a:cxn ang="0">
                  <a:pos x="T0" y="T1"/>
                </a:cxn>
                <a:cxn ang="0">
                  <a:pos x="T2" y="T3"/>
                </a:cxn>
                <a:cxn ang="0">
                  <a:pos x="T4" y="T5"/>
                </a:cxn>
              </a:cxnLst>
              <a:rect l="0" t="0" r="r" b="b"/>
              <a:pathLst>
                <a:path w="66" h="5">
                  <a:moveTo>
                    <a:pt x="66" y="0"/>
                  </a:moveTo>
                  <a:lnTo>
                    <a:pt x="33" y="2"/>
                  </a:lnTo>
                  <a:lnTo>
                    <a:pt x="0" y="5"/>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1" name="Line 183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42" name="Line 183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43" name="Line 1840"/>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44" name="Freeform 1841"/>
            <p:cNvSpPr>
              <a:spLocks/>
            </p:cNvSpPr>
            <p:nvPr/>
          </p:nvSpPr>
          <p:spPr bwMode="auto">
            <a:xfrm>
              <a:off x="1000125" y="1057275"/>
              <a:ext cx="0" cy="0"/>
            </a:xfrm>
            <a:custGeom>
              <a:avLst/>
              <a:gdLst>
                <a:gd name="T0" fmla="*/ 1 w 1"/>
                <a:gd name="T1" fmla="*/ 0 h 3"/>
                <a:gd name="T2" fmla="*/ 0 w 1"/>
                <a:gd name="T3" fmla="*/ 1 h 3"/>
                <a:gd name="T4" fmla="*/ 0 w 1"/>
                <a:gd name="T5" fmla="*/ 3 h 3"/>
              </a:gdLst>
              <a:ahLst/>
              <a:cxnLst>
                <a:cxn ang="0">
                  <a:pos x="T0" y="T1"/>
                </a:cxn>
                <a:cxn ang="0">
                  <a:pos x="T2" y="T3"/>
                </a:cxn>
                <a:cxn ang="0">
                  <a:pos x="T4" y="T5"/>
                </a:cxn>
              </a:cxnLst>
              <a:rect l="0" t="0" r="r" b="b"/>
              <a:pathLst>
                <a:path w="1" h="3">
                  <a:moveTo>
                    <a:pt x="1" y="0"/>
                  </a:moveTo>
                  <a:lnTo>
                    <a:pt x="0"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5" name="Freeform 1842"/>
            <p:cNvSpPr>
              <a:spLocks/>
            </p:cNvSpPr>
            <p:nvPr/>
          </p:nvSpPr>
          <p:spPr bwMode="auto">
            <a:xfrm>
              <a:off x="1000125" y="1057275"/>
              <a:ext cx="0" cy="0"/>
            </a:xfrm>
            <a:custGeom>
              <a:avLst/>
              <a:gdLst>
                <a:gd name="T0" fmla="*/ 8 w 8"/>
                <a:gd name="T1" fmla="*/ 9 h 9"/>
                <a:gd name="T2" fmla="*/ 4 w 8"/>
                <a:gd name="T3" fmla="*/ 4 h 9"/>
                <a:gd name="T4" fmla="*/ 0 w 8"/>
                <a:gd name="T5" fmla="*/ 0 h 9"/>
              </a:gdLst>
              <a:ahLst/>
              <a:cxnLst>
                <a:cxn ang="0">
                  <a:pos x="T0" y="T1"/>
                </a:cxn>
                <a:cxn ang="0">
                  <a:pos x="T2" y="T3"/>
                </a:cxn>
                <a:cxn ang="0">
                  <a:pos x="T4" y="T5"/>
                </a:cxn>
              </a:cxnLst>
              <a:rect l="0" t="0" r="r" b="b"/>
              <a:pathLst>
                <a:path w="8" h="9">
                  <a:moveTo>
                    <a:pt x="8" y="9"/>
                  </a:moveTo>
                  <a:lnTo>
                    <a:pt x="4" y="4"/>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6" name="Freeform 1843"/>
            <p:cNvSpPr>
              <a:spLocks/>
            </p:cNvSpPr>
            <p:nvPr/>
          </p:nvSpPr>
          <p:spPr bwMode="auto">
            <a:xfrm>
              <a:off x="1000125" y="1057275"/>
              <a:ext cx="0" cy="0"/>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Lst>
              <a:ahLst/>
              <a:cxnLst>
                <a:cxn ang="0">
                  <a:pos x="T0" y="T1"/>
                </a:cxn>
                <a:cxn ang="0">
                  <a:pos x="T2" y="T3"/>
                </a:cxn>
                <a:cxn ang="0">
                  <a:pos x="T4" y="T5"/>
                </a:cxn>
                <a:cxn ang="0">
                  <a:pos x="T6" y="T7"/>
                </a:cxn>
                <a:cxn ang="0">
                  <a:pos x="T8" y="T9"/>
                </a:cxn>
                <a:cxn ang="0">
                  <a:pos x="T10" y="T11"/>
                </a:cxn>
              </a:cxnLst>
              <a:rect l="0" t="0" r="r" b="b"/>
              <a:pathLst>
                <a:path w="33" h="5">
                  <a:moveTo>
                    <a:pt x="33" y="5"/>
                  </a:moveTo>
                  <a:lnTo>
                    <a:pt x="27" y="2"/>
                  </a:lnTo>
                  <a:lnTo>
                    <a:pt x="20" y="0"/>
                  </a:lnTo>
                  <a:lnTo>
                    <a:pt x="13" y="0"/>
                  </a:lnTo>
                  <a:lnTo>
                    <a:pt x="7"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7" name="Freeform 1844"/>
            <p:cNvSpPr>
              <a:spLocks/>
            </p:cNvSpPr>
            <p:nvPr/>
          </p:nvSpPr>
          <p:spPr bwMode="auto">
            <a:xfrm>
              <a:off x="1000125" y="1057275"/>
              <a:ext cx="0" cy="0"/>
            </a:xfrm>
            <a:custGeom>
              <a:avLst/>
              <a:gdLst>
                <a:gd name="T0" fmla="*/ 1 w 2"/>
                <a:gd name="T1" fmla="*/ 0 h 15"/>
                <a:gd name="T2" fmla="*/ 0 w 2"/>
                <a:gd name="T3" fmla="*/ 8 h 15"/>
                <a:gd name="T4" fmla="*/ 2 w 2"/>
                <a:gd name="T5" fmla="*/ 15 h 15"/>
              </a:gdLst>
              <a:ahLst/>
              <a:cxnLst>
                <a:cxn ang="0">
                  <a:pos x="T0" y="T1"/>
                </a:cxn>
                <a:cxn ang="0">
                  <a:pos x="T2" y="T3"/>
                </a:cxn>
                <a:cxn ang="0">
                  <a:pos x="T4" y="T5"/>
                </a:cxn>
              </a:cxnLst>
              <a:rect l="0" t="0" r="r" b="b"/>
              <a:pathLst>
                <a:path w="2" h="15">
                  <a:moveTo>
                    <a:pt x="1" y="0"/>
                  </a:moveTo>
                  <a:lnTo>
                    <a:pt x="0" y="8"/>
                  </a:lnTo>
                  <a:lnTo>
                    <a:pt x="2" y="15"/>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8" name="Line 184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49" name="Line 1846"/>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50" name="Line 184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51" name="Line 184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52" name="Freeform 1849"/>
            <p:cNvSpPr>
              <a:spLocks/>
            </p:cNvSpPr>
            <p:nvPr/>
          </p:nvSpPr>
          <p:spPr bwMode="auto">
            <a:xfrm>
              <a:off x="1000125" y="1057275"/>
              <a:ext cx="0" cy="0"/>
            </a:xfrm>
            <a:custGeom>
              <a:avLst/>
              <a:gdLst>
                <a:gd name="T0" fmla="*/ 2 w 2"/>
                <a:gd name="T1" fmla="*/ 0 h 1"/>
                <a:gd name="T2" fmla="*/ 1 w 2"/>
                <a:gd name="T3" fmla="*/ 0 h 1"/>
                <a:gd name="T4" fmla="*/ 0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2" y="0"/>
                  </a:moveTo>
                  <a:lnTo>
                    <a:pt x="1" y="0"/>
                  </a:lnTo>
                  <a:lnTo>
                    <a:pt x="0" y="0"/>
                  </a:lnTo>
                  <a:lnTo>
                    <a:pt x="0" y="1"/>
                  </a:lnTo>
                  <a:lnTo>
                    <a:pt x="1"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3" name="Line 185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54" name="Line 1851"/>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55" name="Line 1852"/>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56" name="Freeform 1853"/>
            <p:cNvSpPr>
              <a:spLocks/>
            </p:cNvSpPr>
            <p:nvPr/>
          </p:nvSpPr>
          <p:spPr bwMode="auto">
            <a:xfrm>
              <a:off x="1000125" y="1057275"/>
              <a:ext cx="0" cy="0"/>
            </a:xfrm>
            <a:custGeom>
              <a:avLst/>
              <a:gdLst>
                <a:gd name="T0" fmla="*/ 0 w 4"/>
                <a:gd name="T1" fmla="*/ 2 h 2"/>
                <a:gd name="T2" fmla="*/ 2 w 4"/>
                <a:gd name="T3" fmla="*/ 2 h 2"/>
                <a:gd name="T4" fmla="*/ 4 w 4"/>
                <a:gd name="T5" fmla="*/ 0 h 2"/>
              </a:gdLst>
              <a:ahLst/>
              <a:cxnLst>
                <a:cxn ang="0">
                  <a:pos x="T0" y="T1"/>
                </a:cxn>
                <a:cxn ang="0">
                  <a:pos x="T2" y="T3"/>
                </a:cxn>
                <a:cxn ang="0">
                  <a:pos x="T4" y="T5"/>
                </a:cxn>
              </a:cxnLst>
              <a:rect l="0" t="0" r="r" b="b"/>
              <a:pathLst>
                <a:path w="4" h="2">
                  <a:moveTo>
                    <a:pt x="0" y="2"/>
                  </a:moveTo>
                  <a:lnTo>
                    <a:pt x="2" y="2"/>
                  </a:lnTo>
                  <a:lnTo>
                    <a:pt x="4"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7" name="Freeform 1854"/>
            <p:cNvSpPr>
              <a:spLocks/>
            </p:cNvSpPr>
            <p:nvPr/>
          </p:nvSpPr>
          <p:spPr bwMode="auto">
            <a:xfrm>
              <a:off x="1000125" y="1057275"/>
              <a:ext cx="0" cy="0"/>
            </a:xfrm>
            <a:custGeom>
              <a:avLst/>
              <a:gdLst>
                <a:gd name="T0" fmla="*/ 3 w 3"/>
                <a:gd name="T1" fmla="*/ 0 h 3"/>
                <a:gd name="T2" fmla="*/ 1 w 3"/>
                <a:gd name="T3" fmla="*/ 1 h 3"/>
                <a:gd name="T4" fmla="*/ 0 w 3"/>
                <a:gd name="T5" fmla="*/ 3 h 3"/>
              </a:gdLst>
              <a:ahLst/>
              <a:cxnLst>
                <a:cxn ang="0">
                  <a:pos x="T0" y="T1"/>
                </a:cxn>
                <a:cxn ang="0">
                  <a:pos x="T2" y="T3"/>
                </a:cxn>
                <a:cxn ang="0">
                  <a:pos x="T4" y="T5"/>
                </a:cxn>
              </a:cxnLst>
              <a:rect l="0" t="0" r="r" b="b"/>
              <a:pathLst>
                <a:path w="3" h="3">
                  <a:moveTo>
                    <a:pt x="3" y="0"/>
                  </a:moveTo>
                  <a:lnTo>
                    <a:pt x="1"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8" name="Freeform 1855"/>
            <p:cNvSpPr>
              <a:spLocks/>
            </p:cNvSpPr>
            <p:nvPr/>
          </p:nvSpPr>
          <p:spPr bwMode="auto">
            <a:xfrm>
              <a:off x="1000125" y="1057275"/>
              <a:ext cx="0" cy="0"/>
            </a:xfrm>
            <a:custGeom>
              <a:avLst/>
              <a:gdLst>
                <a:gd name="T0" fmla="*/ 0 w 5"/>
                <a:gd name="T1" fmla="*/ 1 h 1"/>
                <a:gd name="T2" fmla="*/ 3 w 5"/>
                <a:gd name="T3" fmla="*/ 1 h 1"/>
                <a:gd name="T4" fmla="*/ 5 w 5"/>
                <a:gd name="T5" fmla="*/ 0 h 1"/>
              </a:gdLst>
              <a:ahLst/>
              <a:cxnLst>
                <a:cxn ang="0">
                  <a:pos x="T0" y="T1"/>
                </a:cxn>
                <a:cxn ang="0">
                  <a:pos x="T2" y="T3"/>
                </a:cxn>
                <a:cxn ang="0">
                  <a:pos x="T4" y="T5"/>
                </a:cxn>
              </a:cxnLst>
              <a:rect l="0" t="0" r="r" b="b"/>
              <a:pathLst>
                <a:path w="5" h="1">
                  <a:moveTo>
                    <a:pt x="0" y="1"/>
                  </a:moveTo>
                  <a:lnTo>
                    <a:pt x="3" y="1"/>
                  </a:lnTo>
                  <a:lnTo>
                    <a:pt x="5"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9" name="Line 185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60" name="Line 185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61" name="Freeform 1858"/>
            <p:cNvSpPr>
              <a:spLocks/>
            </p:cNvSpPr>
            <p:nvPr/>
          </p:nvSpPr>
          <p:spPr bwMode="auto">
            <a:xfrm>
              <a:off x="1000125" y="1057275"/>
              <a:ext cx="0" cy="0"/>
            </a:xfrm>
            <a:custGeom>
              <a:avLst/>
              <a:gdLst>
                <a:gd name="T0" fmla="*/ 0 w 56"/>
                <a:gd name="T1" fmla="*/ 2 h 2"/>
                <a:gd name="T2" fmla="*/ 28 w 56"/>
                <a:gd name="T3" fmla="*/ 2 h 2"/>
                <a:gd name="T4" fmla="*/ 56 w 56"/>
                <a:gd name="T5" fmla="*/ 0 h 2"/>
              </a:gdLst>
              <a:ahLst/>
              <a:cxnLst>
                <a:cxn ang="0">
                  <a:pos x="T0" y="T1"/>
                </a:cxn>
                <a:cxn ang="0">
                  <a:pos x="T2" y="T3"/>
                </a:cxn>
                <a:cxn ang="0">
                  <a:pos x="T4" y="T5"/>
                </a:cxn>
              </a:cxnLst>
              <a:rect l="0" t="0" r="r" b="b"/>
              <a:pathLst>
                <a:path w="56" h="2">
                  <a:moveTo>
                    <a:pt x="0" y="2"/>
                  </a:moveTo>
                  <a:lnTo>
                    <a:pt x="28" y="2"/>
                  </a:lnTo>
                  <a:lnTo>
                    <a:pt x="56"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2" name="Freeform 1859"/>
            <p:cNvSpPr>
              <a:spLocks/>
            </p:cNvSpPr>
            <p:nvPr/>
          </p:nvSpPr>
          <p:spPr bwMode="auto">
            <a:xfrm>
              <a:off x="1000125" y="1057275"/>
              <a:ext cx="0" cy="0"/>
            </a:xfrm>
            <a:custGeom>
              <a:avLst/>
              <a:gdLst>
                <a:gd name="T0" fmla="*/ 6 w 6"/>
                <a:gd name="T1" fmla="*/ 0 h 11"/>
                <a:gd name="T2" fmla="*/ 3 w 6"/>
                <a:gd name="T3" fmla="*/ 2 h 11"/>
                <a:gd name="T4" fmla="*/ 1 w 6"/>
                <a:gd name="T5" fmla="*/ 5 h 11"/>
                <a:gd name="T6" fmla="*/ 0 w 6"/>
                <a:gd name="T7" fmla="*/ 8 h 11"/>
                <a:gd name="T8" fmla="*/ 0 w 6"/>
                <a:gd name="T9" fmla="*/ 11 h 11"/>
              </a:gdLst>
              <a:ahLst/>
              <a:cxnLst>
                <a:cxn ang="0">
                  <a:pos x="T0" y="T1"/>
                </a:cxn>
                <a:cxn ang="0">
                  <a:pos x="T2" y="T3"/>
                </a:cxn>
                <a:cxn ang="0">
                  <a:pos x="T4" y="T5"/>
                </a:cxn>
                <a:cxn ang="0">
                  <a:pos x="T6" y="T7"/>
                </a:cxn>
                <a:cxn ang="0">
                  <a:pos x="T8" y="T9"/>
                </a:cxn>
              </a:cxnLst>
              <a:rect l="0" t="0" r="r" b="b"/>
              <a:pathLst>
                <a:path w="6" h="11">
                  <a:moveTo>
                    <a:pt x="6" y="0"/>
                  </a:moveTo>
                  <a:lnTo>
                    <a:pt x="3" y="2"/>
                  </a:lnTo>
                  <a:lnTo>
                    <a:pt x="1" y="5"/>
                  </a:lnTo>
                  <a:lnTo>
                    <a:pt x="0" y="8"/>
                  </a:lnTo>
                  <a:lnTo>
                    <a:pt x="0" y="1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3" name="Freeform 186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4" name="Line 1861"/>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65" name="Line 1862"/>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66" name="Line 1863"/>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67" name="Freeform 1864"/>
            <p:cNvSpPr>
              <a:spLocks/>
            </p:cNvSpPr>
            <p:nvPr/>
          </p:nvSpPr>
          <p:spPr bwMode="auto">
            <a:xfrm>
              <a:off x="1000125" y="1057275"/>
              <a:ext cx="0" cy="0"/>
            </a:xfrm>
            <a:custGeom>
              <a:avLst/>
              <a:gdLst>
                <a:gd name="T0" fmla="*/ 30 w 30"/>
                <a:gd name="T1" fmla="*/ 0 h 33"/>
                <a:gd name="T2" fmla="*/ 14 w 30"/>
                <a:gd name="T3" fmla="*/ 16 h 33"/>
                <a:gd name="T4" fmla="*/ 0 w 30"/>
                <a:gd name="T5" fmla="*/ 33 h 33"/>
              </a:gdLst>
              <a:ahLst/>
              <a:cxnLst>
                <a:cxn ang="0">
                  <a:pos x="T0" y="T1"/>
                </a:cxn>
                <a:cxn ang="0">
                  <a:pos x="T2" y="T3"/>
                </a:cxn>
                <a:cxn ang="0">
                  <a:pos x="T4" y="T5"/>
                </a:cxn>
              </a:cxnLst>
              <a:rect l="0" t="0" r="r" b="b"/>
              <a:pathLst>
                <a:path w="30" h="33">
                  <a:moveTo>
                    <a:pt x="30" y="0"/>
                  </a:moveTo>
                  <a:lnTo>
                    <a:pt x="14" y="16"/>
                  </a:lnTo>
                  <a:lnTo>
                    <a:pt x="0" y="3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8" name="Freeform 1865"/>
            <p:cNvSpPr>
              <a:spLocks/>
            </p:cNvSpPr>
            <p:nvPr/>
          </p:nvSpPr>
          <p:spPr bwMode="auto">
            <a:xfrm>
              <a:off x="1000125" y="1057275"/>
              <a:ext cx="0" cy="0"/>
            </a:xfrm>
            <a:custGeom>
              <a:avLst/>
              <a:gdLst>
                <a:gd name="T0" fmla="*/ 25 w 25"/>
                <a:gd name="T1" fmla="*/ 0 h 29"/>
                <a:gd name="T2" fmla="*/ 12 w 25"/>
                <a:gd name="T3" fmla="*/ 14 h 29"/>
                <a:gd name="T4" fmla="*/ 0 w 25"/>
                <a:gd name="T5" fmla="*/ 29 h 29"/>
              </a:gdLst>
              <a:ahLst/>
              <a:cxnLst>
                <a:cxn ang="0">
                  <a:pos x="T0" y="T1"/>
                </a:cxn>
                <a:cxn ang="0">
                  <a:pos x="T2" y="T3"/>
                </a:cxn>
                <a:cxn ang="0">
                  <a:pos x="T4" y="T5"/>
                </a:cxn>
              </a:cxnLst>
              <a:rect l="0" t="0" r="r" b="b"/>
              <a:pathLst>
                <a:path w="25" h="29">
                  <a:moveTo>
                    <a:pt x="25" y="0"/>
                  </a:moveTo>
                  <a:lnTo>
                    <a:pt x="12" y="14"/>
                  </a:lnTo>
                  <a:lnTo>
                    <a:pt x="0" y="2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9" name="Line 1866"/>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70" name="Freeform 1867"/>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1" name="Freeform 1868"/>
            <p:cNvSpPr>
              <a:spLocks/>
            </p:cNvSpPr>
            <p:nvPr/>
          </p:nvSpPr>
          <p:spPr bwMode="auto">
            <a:xfrm>
              <a:off x="1000125" y="1057275"/>
              <a:ext cx="0" cy="0"/>
            </a:xfrm>
            <a:custGeom>
              <a:avLst/>
              <a:gdLst>
                <a:gd name="T0" fmla="*/ 7 w 7"/>
                <a:gd name="T1" fmla="*/ 0 h 4"/>
                <a:gd name="T2" fmla="*/ 4 w 7"/>
                <a:gd name="T3" fmla="*/ 1 h 4"/>
                <a:gd name="T4" fmla="*/ 0 w 7"/>
                <a:gd name="T5" fmla="*/ 4 h 4"/>
              </a:gdLst>
              <a:ahLst/>
              <a:cxnLst>
                <a:cxn ang="0">
                  <a:pos x="T0" y="T1"/>
                </a:cxn>
                <a:cxn ang="0">
                  <a:pos x="T2" y="T3"/>
                </a:cxn>
                <a:cxn ang="0">
                  <a:pos x="T4" y="T5"/>
                </a:cxn>
              </a:cxnLst>
              <a:rect l="0" t="0" r="r" b="b"/>
              <a:pathLst>
                <a:path w="7" h="4">
                  <a:moveTo>
                    <a:pt x="7" y="0"/>
                  </a:moveTo>
                  <a:lnTo>
                    <a:pt x="4" y="1"/>
                  </a:lnTo>
                  <a:lnTo>
                    <a:pt x="0" y="4"/>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2" name="Line 186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73" name="Line 1870"/>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74" name="Freeform 1871"/>
            <p:cNvSpPr>
              <a:spLocks/>
            </p:cNvSpPr>
            <p:nvPr/>
          </p:nvSpPr>
          <p:spPr bwMode="auto">
            <a:xfrm>
              <a:off x="1000125" y="1057275"/>
              <a:ext cx="0" cy="0"/>
            </a:xfrm>
            <a:custGeom>
              <a:avLst/>
              <a:gdLst>
                <a:gd name="T0" fmla="*/ 7 w 7"/>
                <a:gd name="T1" fmla="*/ 0 h 3"/>
                <a:gd name="T2" fmla="*/ 3 w 7"/>
                <a:gd name="T3" fmla="*/ 1 h 3"/>
                <a:gd name="T4" fmla="*/ 0 w 7"/>
                <a:gd name="T5" fmla="*/ 3 h 3"/>
              </a:gdLst>
              <a:ahLst/>
              <a:cxnLst>
                <a:cxn ang="0">
                  <a:pos x="T0" y="T1"/>
                </a:cxn>
                <a:cxn ang="0">
                  <a:pos x="T2" y="T3"/>
                </a:cxn>
                <a:cxn ang="0">
                  <a:pos x="T4" y="T5"/>
                </a:cxn>
              </a:cxnLst>
              <a:rect l="0" t="0" r="r" b="b"/>
              <a:pathLst>
                <a:path w="7" h="3">
                  <a:moveTo>
                    <a:pt x="7" y="0"/>
                  </a:moveTo>
                  <a:lnTo>
                    <a:pt x="3"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5" name="Line 1872"/>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76" name="Line 1873"/>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77" name="Freeform 1874"/>
            <p:cNvSpPr>
              <a:spLocks/>
            </p:cNvSpPr>
            <p:nvPr/>
          </p:nvSpPr>
          <p:spPr bwMode="auto">
            <a:xfrm>
              <a:off x="1000125" y="1057275"/>
              <a:ext cx="0" cy="0"/>
            </a:xfrm>
            <a:custGeom>
              <a:avLst/>
              <a:gdLst>
                <a:gd name="T0" fmla="*/ 2 w 2"/>
                <a:gd name="T1" fmla="*/ 0 h 3"/>
                <a:gd name="T2" fmla="*/ 0 w 2"/>
                <a:gd name="T3" fmla="*/ 1 h 3"/>
                <a:gd name="T4" fmla="*/ 0 w 2"/>
                <a:gd name="T5" fmla="*/ 3 h 3"/>
              </a:gdLst>
              <a:ahLst/>
              <a:cxnLst>
                <a:cxn ang="0">
                  <a:pos x="T0" y="T1"/>
                </a:cxn>
                <a:cxn ang="0">
                  <a:pos x="T2" y="T3"/>
                </a:cxn>
                <a:cxn ang="0">
                  <a:pos x="T4" y="T5"/>
                </a:cxn>
              </a:cxnLst>
              <a:rect l="0" t="0" r="r" b="b"/>
              <a:pathLst>
                <a:path w="2" h="3">
                  <a:moveTo>
                    <a:pt x="2" y="0"/>
                  </a:moveTo>
                  <a:lnTo>
                    <a:pt x="0"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8" name="Line 1875"/>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79" name="Freeform 1876"/>
            <p:cNvSpPr>
              <a:spLocks/>
            </p:cNvSpPr>
            <p:nvPr/>
          </p:nvSpPr>
          <p:spPr bwMode="auto">
            <a:xfrm>
              <a:off x="1000125" y="1057275"/>
              <a:ext cx="0" cy="0"/>
            </a:xfrm>
            <a:custGeom>
              <a:avLst/>
              <a:gdLst>
                <a:gd name="T0" fmla="*/ 15 w 15"/>
                <a:gd name="T1" fmla="*/ 3 h 3"/>
                <a:gd name="T2" fmla="*/ 7 w 15"/>
                <a:gd name="T3" fmla="*/ 1 h 3"/>
                <a:gd name="T4" fmla="*/ 0 w 15"/>
                <a:gd name="T5" fmla="*/ 0 h 3"/>
              </a:gdLst>
              <a:ahLst/>
              <a:cxnLst>
                <a:cxn ang="0">
                  <a:pos x="T0" y="T1"/>
                </a:cxn>
                <a:cxn ang="0">
                  <a:pos x="T2" y="T3"/>
                </a:cxn>
                <a:cxn ang="0">
                  <a:pos x="T4" y="T5"/>
                </a:cxn>
              </a:cxnLst>
              <a:rect l="0" t="0" r="r" b="b"/>
              <a:pathLst>
                <a:path w="15" h="3">
                  <a:moveTo>
                    <a:pt x="15" y="3"/>
                  </a:moveTo>
                  <a:lnTo>
                    <a:pt x="7"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0" name="Line 187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81" name="Freeform 1878"/>
            <p:cNvSpPr>
              <a:spLocks/>
            </p:cNvSpPr>
            <p:nvPr/>
          </p:nvSpPr>
          <p:spPr bwMode="auto">
            <a:xfrm>
              <a:off x="1000125" y="1057275"/>
              <a:ext cx="0" cy="0"/>
            </a:xfrm>
            <a:custGeom>
              <a:avLst/>
              <a:gdLst>
                <a:gd name="T0" fmla="*/ 68 w 68"/>
                <a:gd name="T1" fmla="*/ 1 h 1"/>
                <a:gd name="T2" fmla="*/ 34 w 68"/>
                <a:gd name="T3" fmla="*/ 0 h 1"/>
                <a:gd name="T4" fmla="*/ 0 w 68"/>
                <a:gd name="T5" fmla="*/ 1 h 1"/>
              </a:gdLst>
              <a:ahLst/>
              <a:cxnLst>
                <a:cxn ang="0">
                  <a:pos x="T0" y="T1"/>
                </a:cxn>
                <a:cxn ang="0">
                  <a:pos x="T2" y="T3"/>
                </a:cxn>
                <a:cxn ang="0">
                  <a:pos x="T4" y="T5"/>
                </a:cxn>
              </a:cxnLst>
              <a:rect l="0" t="0" r="r" b="b"/>
              <a:pathLst>
                <a:path w="68" h="1">
                  <a:moveTo>
                    <a:pt x="68" y="1"/>
                  </a:moveTo>
                  <a:lnTo>
                    <a:pt x="34" y="0"/>
                  </a:lnTo>
                  <a:lnTo>
                    <a:pt x="0"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2" name="Line 187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83" name="Freeform 1880"/>
            <p:cNvSpPr>
              <a:spLocks/>
            </p:cNvSpPr>
            <p:nvPr/>
          </p:nvSpPr>
          <p:spPr bwMode="auto">
            <a:xfrm>
              <a:off x="1000125" y="1057275"/>
              <a:ext cx="0" cy="0"/>
            </a:xfrm>
            <a:custGeom>
              <a:avLst/>
              <a:gdLst>
                <a:gd name="T0" fmla="*/ 51 w 51"/>
                <a:gd name="T1" fmla="*/ 25 w 51"/>
                <a:gd name="T2" fmla="*/ 0 w 51"/>
              </a:gdLst>
              <a:ahLst/>
              <a:cxnLst>
                <a:cxn ang="0">
                  <a:pos x="T0" y="0"/>
                </a:cxn>
                <a:cxn ang="0">
                  <a:pos x="T1" y="0"/>
                </a:cxn>
                <a:cxn ang="0">
                  <a:pos x="T2" y="0"/>
                </a:cxn>
              </a:cxnLst>
              <a:rect l="0" t="0" r="r" b="b"/>
              <a:pathLst>
                <a:path w="51">
                  <a:moveTo>
                    <a:pt x="51" y="0"/>
                  </a:moveTo>
                  <a:lnTo>
                    <a:pt x="25"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4" name="Freeform 1881"/>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5" name="Freeform 1882"/>
            <p:cNvSpPr>
              <a:spLocks/>
            </p:cNvSpPr>
            <p:nvPr/>
          </p:nvSpPr>
          <p:spPr bwMode="auto">
            <a:xfrm>
              <a:off x="1000125" y="1057275"/>
              <a:ext cx="0" cy="0"/>
            </a:xfrm>
            <a:custGeom>
              <a:avLst/>
              <a:gdLst>
                <a:gd name="T0" fmla="*/ 1 w 1"/>
                <a:gd name="T1" fmla="*/ 0 h 13"/>
                <a:gd name="T2" fmla="*/ 0 w 1"/>
                <a:gd name="T3" fmla="*/ 6 h 13"/>
                <a:gd name="T4" fmla="*/ 0 w 1"/>
                <a:gd name="T5" fmla="*/ 13 h 13"/>
              </a:gdLst>
              <a:ahLst/>
              <a:cxnLst>
                <a:cxn ang="0">
                  <a:pos x="T0" y="T1"/>
                </a:cxn>
                <a:cxn ang="0">
                  <a:pos x="T2" y="T3"/>
                </a:cxn>
                <a:cxn ang="0">
                  <a:pos x="T4" y="T5"/>
                </a:cxn>
              </a:cxnLst>
              <a:rect l="0" t="0" r="r" b="b"/>
              <a:pathLst>
                <a:path w="1" h="13">
                  <a:moveTo>
                    <a:pt x="1" y="0"/>
                  </a:moveTo>
                  <a:lnTo>
                    <a:pt x="0" y="6"/>
                  </a:lnTo>
                  <a:lnTo>
                    <a:pt x="0" y="1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6" name="Line 1883"/>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87" name="Line 188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88" name="Line 1885"/>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89" name="Freeform 1886"/>
            <p:cNvSpPr>
              <a:spLocks/>
            </p:cNvSpPr>
            <p:nvPr/>
          </p:nvSpPr>
          <p:spPr bwMode="auto">
            <a:xfrm>
              <a:off x="1000125" y="1057275"/>
              <a:ext cx="0" cy="0"/>
            </a:xfrm>
            <a:custGeom>
              <a:avLst/>
              <a:gdLst>
                <a:gd name="T0" fmla="*/ 1 w 1"/>
                <a:gd name="T1" fmla="*/ 0 h 12"/>
                <a:gd name="T2" fmla="*/ 0 w 1"/>
                <a:gd name="T3" fmla="*/ 6 h 12"/>
                <a:gd name="T4" fmla="*/ 0 w 1"/>
                <a:gd name="T5" fmla="*/ 12 h 12"/>
              </a:gdLst>
              <a:ahLst/>
              <a:cxnLst>
                <a:cxn ang="0">
                  <a:pos x="T0" y="T1"/>
                </a:cxn>
                <a:cxn ang="0">
                  <a:pos x="T2" y="T3"/>
                </a:cxn>
                <a:cxn ang="0">
                  <a:pos x="T4" y="T5"/>
                </a:cxn>
              </a:cxnLst>
              <a:rect l="0" t="0" r="r" b="b"/>
              <a:pathLst>
                <a:path w="1" h="12">
                  <a:moveTo>
                    <a:pt x="1" y="0"/>
                  </a:moveTo>
                  <a:lnTo>
                    <a:pt x="0" y="6"/>
                  </a:lnTo>
                  <a:lnTo>
                    <a:pt x="0" y="1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0" name="Freeform 1887"/>
            <p:cNvSpPr>
              <a:spLocks/>
            </p:cNvSpPr>
            <p:nvPr/>
          </p:nvSpPr>
          <p:spPr bwMode="auto">
            <a:xfrm>
              <a:off x="1000125" y="1057275"/>
              <a:ext cx="0" cy="0"/>
            </a:xfrm>
            <a:custGeom>
              <a:avLst/>
              <a:gdLst>
                <a:gd name="T0" fmla="*/ 5 w 5"/>
                <a:gd name="T1" fmla="*/ 0 h 4"/>
                <a:gd name="T2" fmla="*/ 2 w 5"/>
                <a:gd name="T3" fmla="*/ 2 h 4"/>
                <a:gd name="T4" fmla="*/ 0 w 5"/>
                <a:gd name="T5" fmla="*/ 4 h 4"/>
              </a:gdLst>
              <a:ahLst/>
              <a:cxnLst>
                <a:cxn ang="0">
                  <a:pos x="T0" y="T1"/>
                </a:cxn>
                <a:cxn ang="0">
                  <a:pos x="T2" y="T3"/>
                </a:cxn>
                <a:cxn ang="0">
                  <a:pos x="T4" y="T5"/>
                </a:cxn>
              </a:cxnLst>
              <a:rect l="0" t="0" r="r" b="b"/>
              <a:pathLst>
                <a:path w="5" h="4">
                  <a:moveTo>
                    <a:pt x="5" y="0"/>
                  </a:moveTo>
                  <a:lnTo>
                    <a:pt x="2" y="2"/>
                  </a:lnTo>
                  <a:lnTo>
                    <a:pt x="0" y="4"/>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1" name="Line 188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92" name="Line 188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93" name="Freeform 1890"/>
            <p:cNvSpPr>
              <a:spLocks/>
            </p:cNvSpPr>
            <p:nvPr/>
          </p:nvSpPr>
          <p:spPr bwMode="auto">
            <a:xfrm>
              <a:off x="1000125" y="1057275"/>
              <a:ext cx="0" cy="0"/>
            </a:xfrm>
            <a:custGeom>
              <a:avLst/>
              <a:gdLst>
                <a:gd name="T0" fmla="*/ 8 w 8"/>
                <a:gd name="T1" fmla="*/ 0 h 10"/>
                <a:gd name="T2" fmla="*/ 5 w 8"/>
                <a:gd name="T3" fmla="*/ 2 h 10"/>
                <a:gd name="T4" fmla="*/ 2 w 8"/>
                <a:gd name="T5" fmla="*/ 6 h 10"/>
                <a:gd name="T6" fmla="*/ 0 w 8"/>
                <a:gd name="T7" fmla="*/ 10 h 10"/>
              </a:gdLst>
              <a:ahLst/>
              <a:cxnLst>
                <a:cxn ang="0">
                  <a:pos x="T0" y="T1"/>
                </a:cxn>
                <a:cxn ang="0">
                  <a:pos x="T2" y="T3"/>
                </a:cxn>
                <a:cxn ang="0">
                  <a:pos x="T4" y="T5"/>
                </a:cxn>
                <a:cxn ang="0">
                  <a:pos x="T6" y="T7"/>
                </a:cxn>
              </a:cxnLst>
              <a:rect l="0" t="0" r="r" b="b"/>
              <a:pathLst>
                <a:path w="8" h="10">
                  <a:moveTo>
                    <a:pt x="8" y="0"/>
                  </a:moveTo>
                  <a:lnTo>
                    <a:pt x="5" y="2"/>
                  </a:lnTo>
                  <a:lnTo>
                    <a:pt x="2" y="6"/>
                  </a:lnTo>
                  <a:lnTo>
                    <a:pt x="0" y="1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4" name="Line 1891"/>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95" name="Line 1892"/>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96" name="Freeform 1893"/>
            <p:cNvSpPr>
              <a:spLocks/>
            </p:cNvSpPr>
            <p:nvPr/>
          </p:nvSpPr>
          <p:spPr bwMode="auto">
            <a:xfrm>
              <a:off x="1000125" y="1057275"/>
              <a:ext cx="0" cy="0"/>
            </a:xfrm>
            <a:custGeom>
              <a:avLst/>
              <a:gdLst>
                <a:gd name="T0" fmla="*/ 15 w 15"/>
                <a:gd name="T1" fmla="*/ 22 h 22"/>
                <a:gd name="T2" fmla="*/ 8 w 15"/>
                <a:gd name="T3" fmla="*/ 10 h 22"/>
                <a:gd name="T4" fmla="*/ 0 w 15"/>
                <a:gd name="T5" fmla="*/ 0 h 22"/>
              </a:gdLst>
              <a:ahLst/>
              <a:cxnLst>
                <a:cxn ang="0">
                  <a:pos x="T0" y="T1"/>
                </a:cxn>
                <a:cxn ang="0">
                  <a:pos x="T2" y="T3"/>
                </a:cxn>
                <a:cxn ang="0">
                  <a:pos x="T4" y="T5"/>
                </a:cxn>
              </a:cxnLst>
              <a:rect l="0" t="0" r="r" b="b"/>
              <a:pathLst>
                <a:path w="15" h="22">
                  <a:moveTo>
                    <a:pt x="15" y="22"/>
                  </a:moveTo>
                  <a:lnTo>
                    <a:pt x="8" y="1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7" name="Freeform 1894"/>
            <p:cNvSpPr>
              <a:spLocks/>
            </p:cNvSpPr>
            <p:nvPr/>
          </p:nvSpPr>
          <p:spPr bwMode="auto">
            <a:xfrm>
              <a:off x="1000125" y="1057275"/>
              <a:ext cx="0" cy="0"/>
            </a:xfrm>
            <a:custGeom>
              <a:avLst/>
              <a:gdLst>
                <a:gd name="T0" fmla="*/ 14 w 14"/>
                <a:gd name="T1" fmla="*/ 17 h 17"/>
                <a:gd name="T2" fmla="*/ 8 w 14"/>
                <a:gd name="T3" fmla="*/ 8 h 17"/>
                <a:gd name="T4" fmla="*/ 0 w 14"/>
                <a:gd name="T5" fmla="*/ 0 h 17"/>
              </a:gdLst>
              <a:ahLst/>
              <a:cxnLst>
                <a:cxn ang="0">
                  <a:pos x="T0" y="T1"/>
                </a:cxn>
                <a:cxn ang="0">
                  <a:pos x="T2" y="T3"/>
                </a:cxn>
                <a:cxn ang="0">
                  <a:pos x="T4" y="T5"/>
                </a:cxn>
              </a:cxnLst>
              <a:rect l="0" t="0" r="r" b="b"/>
              <a:pathLst>
                <a:path w="14" h="17">
                  <a:moveTo>
                    <a:pt x="14" y="17"/>
                  </a:moveTo>
                  <a:lnTo>
                    <a:pt x="8" y="8"/>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8" name="Line 189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299" name="Line 1896"/>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00" name="Line 1897"/>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01" name="Freeform 1898"/>
            <p:cNvSpPr>
              <a:spLocks/>
            </p:cNvSpPr>
            <p:nvPr/>
          </p:nvSpPr>
          <p:spPr bwMode="auto">
            <a:xfrm>
              <a:off x="1000125" y="1057275"/>
              <a:ext cx="0" cy="0"/>
            </a:xfrm>
            <a:custGeom>
              <a:avLst/>
              <a:gdLst>
                <a:gd name="T0" fmla="*/ 11 w 11"/>
                <a:gd name="T1" fmla="*/ 3 h 3"/>
                <a:gd name="T2" fmla="*/ 6 w 11"/>
                <a:gd name="T3" fmla="*/ 1 h 3"/>
                <a:gd name="T4" fmla="*/ 0 w 11"/>
                <a:gd name="T5" fmla="*/ 0 h 3"/>
              </a:gdLst>
              <a:ahLst/>
              <a:cxnLst>
                <a:cxn ang="0">
                  <a:pos x="T0" y="T1"/>
                </a:cxn>
                <a:cxn ang="0">
                  <a:pos x="T2" y="T3"/>
                </a:cxn>
                <a:cxn ang="0">
                  <a:pos x="T4" y="T5"/>
                </a:cxn>
              </a:cxnLst>
              <a:rect l="0" t="0" r="r" b="b"/>
              <a:pathLst>
                <a:path w="11" h="3">
                  <a:moveTo>
                    <a:pt x="11" y="3"/>
                  </a:moveTo>
                  <a:lnTo>
                    <a:pt x="6"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2" name="Freeform 1899"/>
            <p:cNvSpPr>
              <a:spLocks/>
            </p:cNvSpPr>
            <p:nvPr/>
          </p:nvSpPr>
          <p:spPr bwMode="auto">
            <a:xfrm>
              <a:off x="1000125" y="1057275"/>
              <a:ext cx="0" cy="0"/>
            </a:xfrm>
            <a:custGeom>
              <a:avLst/>
              <a:gdLst>
                <a:gd name="T0" fmla="*/ 9 w 9"/>
                <a:gd name="T1" fmla="*/ 3 h 3"/>
                <a:gd name="T2" fmla="*/ 5 w 9"/>
                <a:gd name="T3" fmla="*/ 1 h 3"/>
                <a:gd name="T4" fmla="*/ 0 w 9"/>
                <a:gd name="T5" fmla="*/ 0 h 3"/>
              </a:gdLst>
              <a:ahLst/>
              <a:cxnLst>
                <a:cxn ang="0">
                  <a:pos x="T0" y="T1"/>
                </a:cxn>
                <a:cxn ang="0">
                  <a:pos x="T2" y="T3"/>
                </a:cxn>
                <a:cxn ang="0">
                  <a:pos x="T4" y="T5"/>
                </a:cxn>
              </a:cxnLst>
              <a:rect l="0" t="0" r="r" b="b"/>
              <a:pathLst>
                <a:path w="9" h="3">
                  <a:moveTo>
                    <a:pt x="9" y="3"/>
                  </a:moveTo>
                  <a:lnTo>
                    <a:pt x="5"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3" name="Freeform 1900"/>
            <p:cNvSpPr>
              <a:spLocks/>
            </p:cNvSpPr>
            <p:nvPr/>
          </p:nvSpPr>
          <p:spPr bwMode="auto">
            <a:xfrm>
              <a:off x="1000125" y="1057275"/>
              <a:ext cx="0" cy="0"/>
            </a:xfrm>
            <a:custGeom>
              <a:avLst/>
              <a:gdLst>
                <a:gd name="T0" fmla="*/ 8 w 8"/>
                <a:gd name="T1" fmla="*/ 2 h 2"/>
                <a:gd name="T2" fmla="*/ 4 w 8"/>
                <a:gd name="T3" fmla="*/ 0 h 2"/>
                <a:gd name="T4" fmla="*/ 0 w 8"/>
                <a:gd name="T5" fmla="*/ 0 h 2"/>
              </a:gdLst>
              <a:ahLst/>
              <a:cxnLst>
                <a:cxn ang="0">
                  <a:pos x="T0" y="T1"/>
                </a:cxn>
                <a:cxn ang="0">
                  <a:pos x="T2" y="T3"/>
                </a:cxn>
                <a:cxn ang="0">
                  <a:pos x="T4" y="T5"/>
                </a:cxn>
              </a:cxnLst>
              <a:rect l="0" t="0" r="r" b="b"/>
              <a:pathLst>
                <a:path w="8" h="2">
                  <a:moveTo>
                    <a:pt x="8" y="2"/>
                  </a:moveTo>
                  <a:lnTo>
                    <a:pt x="4"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4" name="Line 190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05" name="Freeform 1902"/>
            <p:cNvSpPr>
              <a:spLocks/>
            </p:cNvSpPr>
            <p:nvPr/>
          </p:nvSpPr>
          <p:spPr bwMode="auto">
            <a:xfrm>
              <a:off x="1000125" y="1057275"/>
              <a:ext cx="0" cy="0"/>
            </a:xfrm>
            <a:custGeom>
              <a:avLst/>
              <a:gdLst>
                <a:gd name="T0" fmla="*/ 6 w 6"/>
                <a:gd name="T1" fmla="*/ 1 h 3"/>
                <a:gd name="T2" fmla="*/ 4 w 6"/>
                <a:gd name="T3" fmla="*/ 0 h 3"/>
                <a:gd name="T4" fmla="*/ 1 w 6"/>
                <a:gd name="T5" fmla="*/ 1 h 3"/>
                <a:gd name="T6" fmla="*/ 0 w 6"/>
                <a:gd name="T7" fmla="*/ 3 h 3"/>
              </a:gdLst>
              <a:ahLst/>
              <a:cxnLst>
                <a:cxn ang="0">
                  <a:pos x="T0" y="T1"/>
                </a:cxn>
                <a:cxn ang="0">
                  <a:pos x="T2" y="T3"/>
                </a:cxn>
                <a:cxn ang="0">
                  <a:pos x="T4" y="T5"/>
                </a:cxn>
                <a:cxn ang="0">
                  <a:pos x="T6" y="T7"/>
                </a:cxn>
              </a:cxnLst>
              <a:rect l="0" t="0" r="r" b="b"/>
              <a:pathLst>
                <a:path w="6" h="3">
                  <a:moveTo>
                    <a:pt x="6" y="1"/>
                  </a:moveTo>
                  <a:lnTo>
                    <a:pt x="4" y="0"/>
                  </a:lnTo>
                  <a:lnTo>
                    <a:pt x="1"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6" name="Line 190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07" name="Freeform 1904"/>
            <p:cNvSpPr>
              <a:spLocks/>
            </p:cNvSpPr>
            <p:nvPr/>
          </p:nvSpPr>
          <p:spPr bwMode="auto">
            <a:xfrm>
              <a:off x="1000125" y="1057275"/>
              <a:ext cx="0" cy="0"/>
            </a:xfrm>
            <a:custGeom>
              <a:avLst/>
              <a:gdLst>
                <a:gd name="T0" fmla="*/ 0 w 2"/>
                <a:gd name="T1" fmla="*/ 0 h 3"/>
                <a:gd name="T2" fmla="*/ 1 w 2"/>
                <a:gd name="T3" fmla="*/ 2 h 3"/>
                <a:gd name="T4" fmla="*/ 2 w 2"/>
                <a:gd name="T5" fmla="*/ 3 h 3"/>
              </a:gdLst>
              <a:ahLst/>
              <a:cxnLst>
                <a:cxn ang="0">
                  <a:pos x="T0" y="T1"/>
                </a:cxn>
                <a:cxn ang="0">
                  <a:pos x="T2" y="T3"/>
                </a:cxn>
                <a:cxn ang="0">
                  <a:pos x="T4" y="T5"/>
                </a:cxn>
              </a:cxnLst>
              <a:rect l="0" t="0" r="r" b="b"/>
              <a:pathLst>
                <a:path w="2" h="3">
                  <a:moveTo>
                    <a:pt x="0" y="0"/>
                  </a:moveTo>
                  <a:lnTo>
                    <a:pt x="1" y="2"/>
                  </a:lnTo>
                  <a:lnTo>
                    <a:pt x="2"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8" name="Line 1905"/>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09" name="Line 190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10" name="Line 190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11" name="Freeform 1908"/>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2" name="Freeform 1909"/>
            <p:cNvSpPr>
              <a:spLocks/>
            </p:cNvSpPr>
            <p:nvPr/>
          </p:nvSpPr>
          <p:spPr bwMode="auto">
            <a:xfrm>
              <a:off x="1000125" y="1057275"/>
              <a:ext cx="0" cy="0"/>
            </a:xfrm>
            <a:custGeom>
              <a:avLst/>
              <a:gdLst>
                <a:gd name="T0" fmla="*/ 0 w 1"/>
                <a:gd name="T1" fmla="*/ 13 h 13"/>
                <a:gd name="T2" fmla="*/ 1 w 1"/>
                <a:gd name="T3" fmla="*/ 7 h 13"/>
                <a:gd name="T4" fmla="*/ 1 w 1"/>
                <a:gd name="T5" fmla="*/ 0 h 13"/>
              </a:gdLst>
              <a:ahLst/>
              <a:cxnLst>
                <a:cxn ang="0">
                  <a:pos x="T0" y="T1"/>
                </a:cxn>
                <a:cxn ang="0">
                  <a:pos x="T2" y="T3"/>
                </a:cxn>
                <a:cxn ang="0">
                  <a:pos x="T4" y="T5"/>
                </a:cxn>
              </a:cxnLst>
              <a:rect l="0" t="0" r="r" b="b"/>
              <a:pathLst>
                <a:path w="1" h="13">
                  <a:moveTo>
                    <a:pt x="0" y="13"/>
                  </a:moveTo>
                  <a:lnTo>
                    <a:pt x="1" y="7"/>
                  </a:lnTo>
                  <a:lnTo>
                    <a:pt x="1"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3" name="Freeform 1910"/>
            <p:cNvSpPr>
              <a:spLocks/>
            </p:cNvSpPr>
            <p:nvPr/>
          </p:nvSpPr>
          <p:spPr bwMode="auto">
            <a:xfrm>
              <a:off x="1000125" y="1057275"/>
              <a:ext cx="0" cy="0"/>
            </a:xfrm>
            <a:custGeom>
              <a:avLst/>
              <a:gdLst>
                <a:gd name="T0" fmla="*/ 0 w 2"/>
                <a:gd name="T1" fmla="*/ 0 h 30"/>
                <a:gd name="T2" fmla="*/ 0 w 2"/>
                <a:gd name="T3" fmla="*/ 15 h 30"/>
                <a:gd name="T4" fmla="*/ 2 w 2"/>
                <a:gd name="T5" fmla="*/ 30 h 30"/>
              </a:gdLst>
              <a:ahLst/>
              <a:cxnLst>
                <a:cxn ang="0">
                  <a:pos x="T0" y="T1"/>
                </a:cxn>
                <a:cxn ang="0">
                  <a:pos x="T2" y="T3"/>
                </a:cxn>
                <a:cxn ang="0">
                  <a:pos x="T4" y="T5"/>
                </a:cxn>
              </a:cxnLst>
              <a:rect l="0" t="0" r="r" b="b"/>
              <a:pathLst>
                <a:path w="2" h="30">
                  <a:moveTo>
                    <a:pt x="0" y="0"/>
                  </a:moveTo>
                  <a:lnTo>
                    <a:pt x="0" y="15"/>
                  </a:lnTo>
                  <a:lnTo>
                    <a:pt x="2" y="3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4" name="Line 1911"/>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15" name="Line 191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16" name="Line 1913"/>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17" name="Freeform 1914"/>
            <p:cNvSpPr>
              <a:spLocks/>
            </p:cNvSpPr>
            <p:nvPr/>
          </p:nvSpPr>
          <p:spPr bwMode="auto">
            <a:xfrm>
              <a:off x="1000125" y="1057275"/>
              <a:ext cx="0" cy="0"/>
            </a:xfrm>
            <a:custGeom>
              <a:avLst/>
              <a:gdLst>
                <a:gd name="T0" fmla="*/ 11 w 11"/>
                <a:gd name="T1" fmla="*/ 8 h 8"/>
                <a:gd name="T2" fmla="*/ 8 w 11"/>
                <a:gd name="T3" fmla="*/ 4 h 8"/>
                <a:gd name="T4" fmla="*/ 4 w 11"/>
                <a:gd name="T5" fmla="*/ 2 h 8"/>
                <a:gd name="T6" fmla="*/ 0 w 11"/>
                <a:gd name="T7" fmla="*/ 0 h 8"/>
              </a:gdLst>
              <a:ahLst/>
              <a:cxnLst>
                <a:cxn ang="0">
                  <a:pos x="T0" y="T1"/>
                </a:cxn>
                <a:cxn ang="0">
                  <a:pos x="T2" y="T3"/>
                </a:cxn>
                <a:cxn ang="0">
                  <a:pos x="T4" y="T5"/>
                </a:cxn>
                <a:cxn ang="0">
                  <a:pos x="T6" y="T7"/>
                </a:cxn>
              </a:cxnLst>
              <a:rect l="0" t="0" r="r" b="b"/>
              <a:pathLst>
                <a:path w="11" h="8">
                  <a:moveTo>
                    <a:pt x="11" y="8"/>
                  </a:moveTo>
                  <a:lnTo>
                    <a:pt x="8" y="4"/>
                  </a:lnTo>
                  <a:lnTo>
                    <a:pt x="4" y="2"/>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8" name="Freeform 1915"/>
            <p:cNvSpPr>
              <a:spLocks/>
            </p:cNvSpPr>
            <p:nvPr/>
          </p:nvSpPr>
          <p:spPr bwMode="auto">
            <a:xfrm>
              <a:off x="1000125" y="1057275"/>
              <a:ext cx="0" cy="0"/>
            </a:xfrm>
            <a:custGeom>
              <a:avLst/>
              <a:gdLst>
                <a:gd name="T0" fmla="*/ 26 w 26"/>
                <a:gd name="T1" fmla="*/ 0 h 2"/>
                <a:gd name="T2" fmla="*/ 17 w 26"/>
                <a:gd name="T3" fmla="*/ 0 h 2"/>
                <a:gd name="T4" fmla="*/ 9 w 26"/>
                <a:gd name="T5" fmla="*/ 0 h 2"/>
                <a:gd name="T6" fmla="*/ 0 w 26"/>
                <a:gd name="T7" fmla="*/ 2 h 2"/>
              </a:gdLst>
              <a:ahLst/>
              <a:cxnLst>
                <a:cxn ang="0">
                  <a:pos x="T0" y="T1"/>
                </a:cxn>
                <a:cxn ang="0">
                  <a:pos x="T2" y="T3"/>
                </a:cxn>
                <a:cxn ang="0">
                  <a:pos x="T4" y="T5"/>
                </a:cxn>
                <a:cxn ang="0">
                  <a:pos x="T6" y="T7"/>
                </a:cxn>
              </a:cxnLst>
              <a:rect l="0" t="0" r="r" b="b"/>
              <a:pathLst>
                <a:path w="26" h="2">
                  <a:moveTo>
                    <a:pt x="26" y="0"/>
                  </a:moveTo>
                  <a:lnTo>
                    <a:pt x="17" y="0"/>
                  </a:lnTo>
                  <a:lnTo>
                    <a:pt x="9" y="0"/>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9" name="Freeform 1916"/>
            <p:cNvSpPr>
              <a:spLocks/>
            </p:cNvSpPr>
            <p:nvPr/>
          </p:nvSpPr>
          <p:spPr bwMode="auto">
            <a:xfrm>
              <a:off x="1000125" y="1057275"/>
              <a:ext cx="0" cy="0"/>
            </a:xfrm>
            <a:custGeom>
              <a:avLst/>
              <a:gdLst>
                <a:gd name="T0" fmla="*/ 10 w 10"/>
                <a:gd name="T1" fmla="*/ 0 h 22"/>
                <a:gd name="T2" fmla="*/ 5 w 10"/>
                <a:gd name="T3" fmla="*/ 6 h 22"/>
                <a:gd name="T4" fmla="*/ 2 w 10"/>
                <a:gd name="T5" fmla="*/ 14 h 22"/>
                <a:gd name="T6" fmla="*/ 0 w 10"/>
                <a:gd name="T7" fmla="*/ 22 h 22"/>
              </a:gdLst>
              <a:ahLst/>
              <a:cxnLst>
                <a:cxn ang="0">
                  <a:pos x="T0" y="T1"/>
                </a:cxn>
                <a:cxn ang="0">
                  <a:pos x="T2" y="T3"/>
                </a:cxn>
                <a:cxn ang="0">
                  <a:pos x="T4" y="T5"/>
                </a:cxn>
                <a:cxn ang="0">
                  <a:pos x="T6" y="T7"/>
                </a:cxn>
              </a:cxnLst>
              <a:rect l="0" t="0" r="r" b="b"/>
              <a:pathLst>
                <a:path w="10" h="22">
                  <a:moveTo>
                    <a:pt x="10" y="0"/>
                  </a:moveTo>
                  <a:lnTo>
                    <a:pt x="5" y="6"/>
                  </a:lnTo>
                  <a:lnTo>
                    <a:pt x="2" y="14"/>
                  </a:lnTo>
                  <a:lnTo>
                    <a:pt x="0" y="2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20" name="Line 191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21" name="Line 1918"/>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22" name="Line 191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23" name="Line 1920"/>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24" name="Line 192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25" name="Freeform 1922"/>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26" name="Line 1923"/>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27" name="Line 192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28" name="Line 192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29" name="Line 192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30" name="Line 192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31" name="Line 192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32" name="Line 192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33" name="Freeform 1930"/>
            <p:cNvSpPr>
              <a:spLocks/>
            </p:cNvSpPr>
            <p:nvPr/>
          </p:nvSpPr>
          <p:spPr bwMode="auto">
            <a:xfrm>
              <a:off x="1000125" y="1057275"/>
              <a:ext cx="0" cy="0"/>
            </a:xfrm>
            <a:custGeom>
              <a:avLst/>
              <a:gdLst>
                <a:gd name="T0" fmla="*/ 1 w 1"/>
                <a:gd name="T1" fmla="*/ 0 h 7"/>
                <a:gd name="T2" fmla="*/ 0 w 1"/>
                <a:gd name="T3" fmla="*/ 3 h 7"/>
                <a:gd name="T4" fmla="*/ 0 w 1"/>
                <a:gd name="T5" fmla="*/ 7 h 7"/>
              </a:gdLst>
              <a:ahLst/>
              <a:cxnLst>
                <a:cxn ang="0">
                  <a:pos x="T0" y="T1"/>
                </a:cxn>
                <a:cxn ang="0">
                  <a:pos x="T2" y="T3"/>
                </a:cxn>
                <a:cxn ang="0">
                  <a:pos x="T4" y="T5"/>
                </a:cxn>
              </a:cxnLst>
              <a:rect l="0" t="0" r="r" b="b"/>
              <a:pathLst>
                <a:path w="1" h="7">
                  <a:moveTo>
                    <a:pt x="1" y="0"/>
                  </a:moveTo>
                  <a:lnTo>
                    <a:pt x="0" y="3"/>
                  </a:lnTo>
                  <a:lnTo>
                    <a:pt x="0" y="7"/>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34" name="Freeform 1931"/>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35" name="Line 193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36" name="Line 193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37" name="Line 193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38" name="Line 193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39" name="Line 193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40" name="Line 193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41" name="Line 1938"/>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42" name="Line 193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43" name="Line 194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44" name="Line 194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45" name="Line 194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46" name="Freeform 1943"/>
            <p:cNvSpPr>
              <a:spLocks/>
            </p:cNvSpPr>
            <p:nvPr/>
          </p:nvSpPr>
          <p:spPr bwMode="auto">
            <a:xfrm>
              <a:off x="1000125" y="1057275"/>
              <a:ext cx="0" cy="0"/>
            </a:xfrm>
            <a:custGeom>
              <a:avLst/>
              <a:gdLst>
                <a:gd name="T0" fmla="*/ 3 w 3"/>
                <a:gd name="T1" fmla="*/ 11 h 11"/>
                <a:gd name="T2" fmla="*/ 3 w 3"/>
                <a:gd name="T3" fmla="*/ 5 h 11"/>
                <a:gd name="T4" fmla="*/ 0 w 3"/>
                <a:gd name="T5" fmla="*/ 0 h 11"/>
              </a:gdLst>
              <a:ahLst/>
              <a:cxnLst>
                <a:cxn ang="0">
                  <a:pos x="T0" y="T1"/>
                </a:cxn>
                <a:cxn ang="0">
                  <a:pos x="T2" y="T3"/>
                </a:cxn>
                <a:cxn ang="0">
                  <a:pos x="T4" y="T5"/>
                </a:cxn>
              </a:cxnLst>
              <a:rect l="0" t="0" r="r" b="b"/>
              <a:pathLst>
                <a:path w="3" h="11">
                  <a:moveTo>
                    <a:pt x="3" y="11"/>
                  </a:moveTo>
                  <a:lnTo>
                    <a:pt x="3" y="5"/>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7" name="Freeform 1944"/>
            <p:cNvSpPr>
              <a:spLocks/>
            </p:cNvSpPr>
            <p:nvPr/>
          </p:nvSpPr>
          <p:spPr bwMode="auto">
            <a:xfrm>
              <a:off x="1000125" y="1057275"/>
              <a:ext cx="0" cy="0"/>
            </a:xfrm>
            <a:custGeom>
              <a:avLst/>
              <a:gdLst>
                <a:gd name="T0" fmla="*/ 4 w 4"/>
                <a:gd name="T1" fmla="*/ 2 h 2"/>
                <a:gd name="T2" fmla="*/ 2 w 4"/>
                <a:gd name="T3" fmla="*/ 0 h 2"/>
                <a:gd name="T4" fmla="*/ 0 w 4"/>
                <a:gd name="T5" fmla="*/ 0 h 2"/>
              </a:gdLst>
              <a:ahLst/>
              <a:cxnLst>
                <a:cxn ang="0">
                  <a:pos x="T0" y="T1"/>
                </a:cxn>
                <a:cxn ang="0">
                  <a:pos x="T2" y="T3"/>
                </a:cxn>
                <a:cxn ang="0">
                  <a:pos x="T4" y="T5"/>
                </a:cxn>
              </a:cxnLst>
              <a:rect l="0" t="0" r="r" b="b"/>
              <a:pathLst>
                <a:path w="4" h="2">
                  <a:moveTo>
                    <a:pt x="4" y="2"/>
                  </a:moveTo>
                  <a:lnTo>
                    <a:pt x="2"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8" name="Freeform 1945"/>
            <p:cNvSpPr>
              <a:spLocks/>
            </p:cNvSpPr>
            <p:nvPr/>
          </p:nvSpPr>
          <p:spPr bwMode="auto">
            <a:xfrm>
              <a:off x="1000125" y="1057275"/>
              <a:ext cx="0" cy="0"/>
            </a:xfrm>
            <a:custGeom>
              <a:avLst/>
              <a:gdLst>
                <a:gd name="T0" fmla="*/ 4 w 4"/>
                <a:gd name="T1" fmla="*/ 3 h 3"/>
                <a:gd name="T2" fmla="*/ 2 w 4"/>
                <a:gd name="T3" fmla="*/ 1 h 3"/>
                <a:gd name="T4" fmla="*/ 0 w 4"/>
                <a:gd name="T5" fmla="*/ 0 h 3"/>
              </a:gdLst>
              <a:ahLst/>
              <a:cxnLst>
                <a:cxn ang="0">
                  <a:pos x="T0" y="T1"/>
                </a:cxn>
                <a:cxn ang="0">
                  <a:pos x="T2" y="T3"/>
                </a:cxn>
                <a:cxn ang="0">
                  <a:pos x="T4" y="T5"/>
                </a:cxn>
              </a:cxnLst>
              <a:rect l="0" t="0" r="r" b="b"/>
              <a:pathLst>
                <a:path w="4" h="3">
                  <a:moveTo>
                    <a:pt x="4" y="3"/>
                  </a:moveTo>
                  <a:lnTo>
                    <a:pt x="2"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9" name="Line 194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50" name="Freeform 1947"/>
            <p:cNvSpPr>
              <a:spLocks/>
            </p:cNvSpPr>
            <p:nvPr/>
          </p:nvSpPr>
          <p:spPr bwMode="auto">
            <a:xfrm>
              <a:off x="1000125" y="1057275"/>
              <a:ext cx="0" cy="0"/>
            </a:xfrm>
            <a:custGeom>
              <a:avLst/>
              <a:gdLst>
                <a:gd name="T0" fmla="*/ 7 w 7"/>
                <a:gd name="T1" fmla="*/ 2 h 2"/>
                <a:gd name="T2" fmla="*/ 4 w 7"/>
                <a:gd name="T3" fmla="*/ 0 h 2"/>
                <a:gd name="T4" fmla="*/ 0 w 7"/>
                <a:gd name="T5" fmla="*/ 0 h 2"/>
              </a:gdLst>
              <a:ahLst/>
              <a:cxnLst>
                <a:cxn ang="0">
                  <a:pos x="T0" y="T1"/>
                </a:cxn>
                <a:cxn ang="0">
                  <a:pos x="T2" y="T3"/>
                </a:cxn>
                <a:cxn ang="0">
                  <a:pos x="T4" y="T5"/>
                </a:cxn>
              </a:cxnLst>
              <a:rect l="0" t="0" r="r" b="b"/>
              <a:pathLst>
                <a:path w="7" h="2">
                  <a:moveTo>
                    <a:pt x="7" y="2"/>
                  </a:moveTo>
                  <a:lnTo>
                    <a:pt x="4"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1" name="Freeform 1948"/>
            <p:cNvSpPr>
              <a:spLocks/>
            </p:cNvSpPr>
            <p:nvPr/>
          </p:nvSpPr>
          <p:spPr bwMode="auto">
            <a:xfrm>
              <a:off x="1000125" y="1057275"/>
              <a:ext cx="0" cy="0"/>
            </a:xfrm>
            <a:custGeom>
              <a:avLst/>
              <a:gdLst>
                <a:gd name="T0" fmla="*/ 0 w 3"/>
                <a:gd name="T1" fmla="*/ 8 h 8"/>
                <a:gd name="T2" fmla="*/ 2 w 3"/>
                <a:gd name="T3" fmla="*/ 4 h 8"/>
                <a:gd name="T4" fmla="*/ 3 w 3"/>
                <a:gd name="T5" fmla="*/ 0 h 8"/>
              </a:gdLst>
              <a:ahLst/>
              <a:cxnLst>
                <a:cxn ang="0">
                  <a:pos x="T0" y="T1"/>
                </a:cxn>
                <a:cxn ang="0">
                  <a:pos x="T2" y="T3"/>
                </a:cxn>
                <a:cxn ang="0">
                  <a:pos x="T4" y="T5"/>
                </a:cxn>
              </a:cxnLst>
              <a:rect l="0" t="0" r="r" b="b"/>
              <a:pathLst>
                <a:path w="3" h="8">
                  <a:moveTo>
                    <a:pt x="0" y="8"/>
                  </a:moveTo>
                  <a:lnTo>
                    <a:pt x="2" y="4"/>
                  </a:lnTo>
                  <a:lnTo>
                    <a:pt x="3"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2" name="Freeform 1949"/>
            <p:cNvSpPr>
              <a:spLocks/>
            </p:cNvSpPr>
            <p:nvPr/>
          </p:nvSpPr>
          <p:spPr bwMode="auto">
            <a:xfrm>
              <a:off x="1000125" y="1057275"/>
              <a:ext cx="0" cy="0"/>
            </a:xfrm>
            <a:custGeom>
              <a:avLst/>
              <a:gdLst>
                <a:gd name="T0" fmla="*/ 8 w 8"/>
                <a:gd name="T1" fmla="*/ 0 h 5"/>
                <a:gd name="T2" fmla="*/ 5 w 8"/>
                <a:gd name="T3" fmla="*/ 1 h 5"/>
                <a:gd name="T4" fmla="*/ 2 w 8"/>
                <a:gd name="T5" fmla="*/ 3 h 5"/>
                <a:gd name="T6" fmla="*/ 0 w 8"/>
                <a:gd name="T7" fmla="*/ 5 h 5"/>
              </a:gdLst>
              <a:ahLst/>
              <a:cxnLst>
                <a:cxn ang="0">
                  <a:pos x="T0" y="T1"/>
                </a:cxn>
                <a:cxn ang="0">
                  <a:pos x="T2" y="T3"/>
                </a:cxn>
                <a:cxn ang="0">
                  <a:pos x="T4" y="T5"/>
                </a:cxn>
                <a:cxn ang="0">
                  <a:pos x="T6" y="T7"/>
                </a:cxn>
              </a:cxnLst>
              <a:rect l="0" t="0" r="r" b="b"/>
              <a:pathLst>
                <a:path w="8" h="5">
                  <a:moveTo>
                    <a:pt x="8" y="0"/>
                  </a:moveTo>
                  <a:lnTo>
                    <a:pt x="5" y="1"/>
                  </a:lnTo>
                  <a:lnTo>
                    <a:pt x="2" y="3"/>
                  </a:lnTo>
                  <a:lnTo>
                    <a:pt x="0" y="5"/>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3" name="Freeform 1950"/>
            <p:cNvSpPr>
              <a:spLocks/>
            </p:cNvSpPr>
            <p:nvPr/>
          </p:nvSpPr>
          <p:spPr bwMode="auto">
            <a:xfrm>
              <a:off x="1000125" y="1057275"/>
              <a:ext cx="0" cy="0"/>
            </a:xfrm>
            <a:custGeom>
              <a:avLst/>
              <a:gdLst>
                <a:gd name="T0" fmla="*/ 0 w 20"/>
                <a:gd name="T1" fmla="*/ 0 h 17"/>
                <a:gd name="T2" fmla="*/ 10 w 20"/>
                <a:gd name="T3" fmla="*/ 9 h 17"/>
                <a:gd name="T4" fmla="*/ 20 w 20"/>
                <a:gd name="T5" fmla="*/ 17 h 17"/>
              </a:gdLst>
              <a:ahLst/>
              <a:cxnLst>
                <a:cxn ang="0">
                  <a:pos x="T0" y="T1"/>
                </a:cxn>
                <a:cxn ang="0">
                  <a:pos x="T2" y="T3"/>
                </a:cxn>
                <a:cxn ang="0">
                  <a:pos x="T4" y="T5"/>
                </a:cxn>
              </a:cxnLst>
              <a:rect l="0" t="0" r="r" b="b"/>
              <a:pathLst>
                <a:path w="20" h="17">
                  <a:moveTo>
                    <a:pt x="0" y="0"/>
                  </a:moveTo>
                  <a:lnTo>
                    <a:pt x="10" y="9"/>
                  </a:lnTo>
                  <a:lnTo>
                    <a:pt x="20" y="17"/>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4" name="Line 195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55" name="Freeform 1952"/>
            <p:cNvSpPr>
              <a:spLocks/>
            </p:cNvSpPr>
            <p:nvPr/>
          </p:nvSpPr>
          <p:spPr bwMode="auto">
            <a:xfrm>
              <a:off x="1000125" y="1057275"/>
              <a:ext cx="0" cy="0"/>
            </a:xfrm>
            <a:custGeom>
              <a:avLst/>
              <a:gdLst>
                <a:gd name="T0" fmla="*/ 0 w 8"/>
                <a:gd name="T1" fmla="*/ 0 h 2"/>
                <a:gd name="T2" fmla="*/ 4 w 8"/>
                <a:gd name="T3" fmla="*/ 1 h 2"/>
                <a:gd name="T4" fmla="*/ 8 w 8"/>
                <a:gd name="T5" fmla="*/ 2 h 2"/>
              </a:gdLst>
              <a:ahLst/>
              <a:cxnLst>
                <a:cxn ang="0">
                  <a:pos x="T0" y="T1"/>
                </a:cxn>
                <a:cxn ang="0">
                  <a:pos x="T2" y="T3"/>
                </a:cxn>
                <a:cxn ang="0">
                  <a:pos x="T4" y="T5"/>
                </a:cxn>
              </a:cxnLst>
              <a:rect l="0" t="0" r="r" b="b"/>
              <a:pathLst>
                <a:path w="8" h="2">
                  <a:moveTo>
                    <a:pt x="0" y="0"/>
                  </a:moveTo>
                  <a:lnTo>
                    <a:pt x="4" y="1"/>
                  </a:lnTo>
                  <a:lnTo>
                    <a:pt x="8"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6" name="Freeform 1953"/>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7" name="Freeform 1954"/>
            <p:cNvSpPr>
              <a:spLocks/>
            </p:cNvSpPr>
            <p:nvPr/>
          </p:nvSpPr>
          <p:spPr bwMode="auto">
            <a:xfrm>
              <a:off x="1000125" y="1057275"/>
              <a:ext cx="0" cy="0"/>
            </a:xfrm>
            <a:custGeom>
              <a:avLst/>
              <a:gdLst>
                <a:gd name="T0" fmla="*/ 0 w 25"/>
                <a:gd name="T1" fmla="*/ 0 h 21"/>
                <a:gd name="T2" fmla="*/ 12 w 25"/>
                <a:gd name="T3" fmla="*/ 11 h 21"/>
                <a:gd name="T4" fmla="*/ 25 w 25"/>
                <a:gd name="T5" fmla="*/ 21 h 21"/>
              </a:gdLst>
              <a:ahLst/>
              <a:cxnLst>
                <a:cxn ang="0">
                  <a:pos x="T0" y="T1"/>
                </a:cxn>
                <a:cxn ang="0">
                  <a:pos x="T2" y="T3"/>
                </a:cxn>
                <a:cxn ang="0">
                  <a:pos x="T4" y="T5"/>
                </a:cxn>
              </a:cxnLst>
              <a:rect l="0" t="0" r="r" b="b"/>
              <a:pathLst>
                <a:path w="25" h="21">
                  <a:moveTo>
                    <a:pt x="0" y="0"/>
                  </a:moveTo>
                  <a:lnTo>
                    <a:pt x="12" y="11"/>
                  </a:lnTo>
                  <a:lnTo>
                    <a:pt x="25" y="2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8" name="Line 195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59" name="Line 1956"/>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60" name="Line 195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61" name="Line 195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62" name="Line 1959"/>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63" name="Freeform 1960"/>
            <p:cNvSpPr>
              <a:spLocks/>
            </p:cNvSpPr>
            <p:nvPr/>
          </p:nvSpPr>
          <p:spPr bwMode="auto">
            <a:xfrm>
              <a:off x="1000125" y="1057275"/>
              <a:ext cx="0" cy="0"/>
            </a:xfrm>
            <a:custGeom>
              <a:avLst/>
              <a:gdLst>
                <a:gd name="T0" fmla="*/ 37 w 37"/>
                <a:gd name="T1" fmla="*/ 26 h 26"/>
                <a:gd name="T2" fmla="*/ 19 w 37"/>
                <a:gd name="T3" fmla="*/ 13 h 26"/>
                <a:gd name="T4" fmla="*/ 0 w 37"/>
                <a:gd name="T5" fmla="*/ 0 h 26"/>
              </a:gdLst>
              <a:ahLst/>
              <a:cxnLst>
                <a:cxn ang="0">
                  <a:pos x="T0" y="T1"/>
                </a:cxn>
                <a:cxn ang="0">
                  <a:pos x="T2" y="T3"/>
                </a:cxn>
                <a:cxn ang="0">
                  <a:pos x="T4" y="T5"/>
                </a:cxn>
              </a:cxnLst>
              <a:rect l="0" t="0" r="r" b="b"/>
              <a:pathLst>
                <a:path w="37" h="26">
                  <a:moveTo>
                    <a:pt x="37" y="26"/>
                  </a:moveTo>
                  <a:lnTo>
                    <a:pt x="19" y="13"/>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4" name="Freeform 1961"/>
            <p:cNvSpPr>
              <a:spLocks/>
            </p:cNvSpPr>
            <p:nvPr/>
          </p:nvSpPr>
          <p:spPr bwMode="auto">
            <a:xfrm>
              <a:off x="1000125" y="1057275"/>
              <a:ext cx="0" cy="0"/>
            </a:xfrm>
            <a:custGeom>
              <a:avLst/>
              <a:gdLst>
                <a:gd name="T0" fmla="*/ 1 w 1"/>
                <a:gd name="T1" fmla="*/ 0 h 3"/>
                <a:gd name="T2" fmla="*/ 0 w 1"/>
                <a:gd name="T3" fmla="*/ 2 h 3"/>
                <a:gd name="T4" fmla="*/ 1 w 1"/>
                <a:gd name="T5" fmla="*/ 3 h 3"/>
              </a:gdLst>
              <a:ahLst/>
              <a:cxnLst>
                <a:cxn ang="0">
                  <a:pos x="T0" y="T1"/>
                </a:cxn>
                <a:cxn ang="0">
                  <a:pos x="T2" y="T3"/>
                </a:cxn>
                <a:cxn ang="0">
                  <a:pos x="T4" y="T5"/>
                </a:cxn>
              </a:cxnLst>
              <a:rect l="0" t="0" r="r" b="b"/>
              <a:pathLst>
                <a:path w="1" h="3">
                  <a:moveTo>
                    <a:pt x="1" y="0"/>
                  </a:moveTo>
                  <a:lnTo>
                    <a:pt x="0" y="2"/>
                  </a:lnTo>
                  <a:lnTo>
                    <a:pt x="1"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5" name="Line 1962"/>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66" name="Line 1963"/>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67" name="Line 1964"/>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68" name="Freeform 1965"/>
            <p:cNvSpPr>
              <a:spLocks/>
            </p:cNvSpPr>
            <p:nvPr/>
          </p:nvSpPr>
          <p:spPr bwMode="auto">
            <a:xfrm>
              <a:off x="1000125" y="1057275"/>
              <a:ext cx="0" cy="0"/>
            </a:xfrm>
            <a:custGeom>
              <a:avLst/>
              <a:gdLst>
                <a:gd name="T0" fmla="*/ 0 h 2"/>
                <a:gd name="T1" fmla="*/ 0 h 2"/>
                <a:gd name="T2" fmla="*/ 1 h 2"/>
                <a:gd name="T3" fmla="*/ 1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1"/>
                  </a:lnTo>
                  <a:lnTo>
                    <a:pt x="0" y="1"/>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9" name="Line 196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70" name="Line 196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71" name="Line 1968"/>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72" name="Line 1969"/>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73" name="Line 197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74" name="Freeform 1971"/>
            <p:cNvSpPr>
              <a:spLocks/>
            </p:cNvSpPr>
            <p:nvPr/>
          </p:nvSpPr>
          <p:spPr bwMode="auto">
            <a:xfrm>
              <a:off x="1000125" y="1057275"/>
              <a:ext cx="0" cy="0"/>
            </a:xfrm>
            <a:custGeom>
              <a:avLst/>
              <a:gdLst>
                <a:gd name="T0" fmla="*/ 0 w 8"/>
                <a:gd name="T1" fmla="*/ 0 h 1"/>
                <a:gd name="T2" fmla="*/ 3 w 8"/>
                <a:gd name="T3" fmla="*/ 1 h 1"/>
                <a:gd name="T4" fmla="*/ 5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5" y="1"/>
                  </a:lnTo>
                  <a:lnTo>
                    <a:pt x="8"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5" name="Freeform 1972"/>
            <p:cNvSpPr>
              <a:spLocks/>
            </p:cNvSpPr>
            <p:nvPr/>
          </p:nvSpPr>
          <p:spPr bwMode="auto">
            <a:xfrm>
              <a:off x="1000125" y="1057275"/>
              <a:ext cx="0" cy="0"/>
            </a:xfrm>
            <a:custGeom>
              <a:avLst/>
              <a:gdLst>
                <a:gd name="T0" fmla="*/ 7 w 7"/>
                <a:gd name="T1" fmla="*/ 1 h 2"/>
                <a:gd name="T2" fmla="*/ 5 w 7"/>
                <a:gd name="T3" fmla="*/ 0 h 2"/>
                <a:gd name="T4" fmla="*/ 2 w 7"/>
                <a:gd name="T5" fmla="*/ 0 h 2"/>
                <a:gd name="T6" fmla="*/ 0 w 7"/>
                <a:gd name="T7" fmla="*/ 2 h 2"/>
              </a:gdLst>
              <a:ahLst/>
              <a:cxnLst>
                <a:cxn ang="0">
                  <a:pos x="T0" y="T1"/>
                </a:cxn>
                <a:cxn ang="0">
                  <a:pos x="T2" y="T3"/>
                </a:cxn>
                <a:cxn ang="0">
                  <a:pos x="T4" y="T5"/>
                </a:cxn>
                <a:cxn ang="0">
                  <a:pos x="T6" y="T7"/>
                </a:cxn>
              </a:cxnLst>
              <a:rect l="0" t="0" r="r" b="b"/>
              <a:pathLst>
                <a:path w="7" h="2">
                  <a:moveTo>
                    <a:pt x="7" y="1"/>
                  </a:moveTo>
                  <a:lnTo>
                    <a:pt x="5" y="0"/>
                  </a:lnTo>
                  <a:lnTo>
                    <a:pt x="2" y="0"/>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6" name="Freeform 1973"/>
            <p:cNvSpPr>
              <a:spLocks/>
            </p:cNvSpPr>
            <p:nvPr/>
          </p:nvSpPr>
          <p:spPr bwMode="auto">
            <a:xfrm>
              <a:off x="1000125" y="1057275"/>
              <a:ext cx="0" cy="0"/>
            </a:xfrm>
            <a:custGeom>
              <a:avLst/>
              <a:gdLst>
                <a:gd name="T0" fmla="*/ 0 w 11"/>
                <a:gd name="T1" fmla="*/ 1 h 2"/>
                <a:gd name="T2" fmla="*/ 0 w 11"/>
                <a:gd name="T3" fmla="*/ 2 h 2"/>
                <a:gd name="T4" fmla="*/ 11 w 11"/>
                <a:gd name="T5" fmla="*/ 2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lnTo>
                    <a:pt x="0" y="2"/>
                  </a:lnTo>
                  <a:lnTo>
                    <a:pt x="11" y="2"/>
                  </a:lnTo>
                  <a:lnTo>
                    <a:pt x="11" y="0"/>
                  </a:lnTo>
                  <a:lnTo>
                    <a:pt x="0" y="1"/>
                  </a:lnTo>
                  <a:close/>
                </a:path>
              </a:pathLst>
            </a:custGeom>
            <a:grpFill/>
            <a:ln w="0" cap="flat" cmpd="sng">
              <a:solidFill>
                <a:srgbClr val="000000"/>
              </a:solidFill>
              <a:prstDash val="solid"/>
              <a:round/>
              <a:headEnd/>
              <a:tailEnd/>
            </a:ln>
          </p:spPr>
          <p:txBody>
            <a:bodyPr/>
            <a:lstStyle/>
            <a:p>
              <a:pPr eaLnBrk="1" hangingPunct="1">
                <a:defRPr/>
              </a:pPr>
              <a:endParaRPr lang="ja-JP" altLang="en-US">
                <a:latin typeface="Arial" charset="0"/>
              </a:endParaRPr>
            </a:p>
          </p:txBody>
        </p:sp>
        <p:sp>
          <p:nvSpPr>
            <p:cNvPr id="1377" name="Line 1974"/>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78" name="Freeform 1975"/>
            <p:cNvSpPr>
              <a:spLocks/>
            </p:cNvSpPr>
            <p:nvPr/>
          </p:nvSpPr>
          <p:spPr bwMode="auto">
            <a:xfrm>
              <a:off x="1000125" y="1057275"/>
              <a:ext cx="0" cy="0"/>
            </a:xfrm>
            <a:custGeom>
              <a:avLst/>
              <a:gdLst>
                <a:gd name="T0" fmla="*/ 5 w 5"/>
                <a:gd name="T1" fmla="*/ 0 h 2"/>
                <a:gd name="T2" fmla="*/ 4 w 5"/>
                <a:gd name="T3" fmla="*/ 2 h 2"/>
                <a:gd name="T4" fmla="*/ 0 w 5"/>
                <a:gd name="T5" fmla="*/ 2 h 2"/>
              </a:gdLst>
              <a:ahLst/>
              <a:cxnLst>
                <a:cxn ang="0">
                  <a:pos x="T0" y="T1"/>
                </a:cxn>
                <a:cxn ang="0">
                  <a:pos x="T2" y="T3"/>
                </a:cxn>
                <a:cxn ang="0">
                  <a:pos x="T4" y="T5"/>
                </a:cxn>
              </a:cxnLst>
              <a:rect l="0" t="0" r="r" b="b"/>
              <a:pathLst>
                <a:path w="5" h="2">
                  <a:moveTo>
                    <a:pt x="5" y="0"/>
                  </a:moveTo>
                  <a:lnTo>
                    <a:pt x="4" y="2"/>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9" name="Line 197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80" name="Rectangle 1977"/>
            <p:cNvSpPr>
              <a:spLocks noChangeArrowheads="1"/>
            </p:cNvSpPr>
            <p:nvPr/>
          </p:nvSpPr>
          <p:spPr bwMode="auto">
            <a:xfrm>
              <a:off x="1002792" y="1057656"/>
              <a:ext cx="0" cy="0"/>
            </a:xfrm>
            <a:prstGeom prst="rect">
              <a:avLst/>
            </a:prstGeom>
            <a:grpFill/>
            <a:ln w="0">
              <a:solidFill>
                <a:srgbClr val="000000"/>
              </a:solidFill>
              <a:miter lim="800000"/>
              <a:headEnd/>
              <a:tailEnd/>
            </a:ln>
          </p:spPr>
          <p:txBody>
            <a:bodyPr/>
            <a:lstStyle/>
            <a:p>
              <a:pPr eaLnBrk="1" hangingPunct="1">
                <a:defRPr/>
              </a:pPr>
              <a:endParaRPr lang="ja-JP" altLang="en-US">
                <a:latin typeface="Arial" charset="0"/>
              </a:endParaRPr>
            </a:p>
          </p:txBody>
        </p:sp>
        <p:sp>
          <p:nvSpPr>
            <p:cNvPr id="1381" name="Freeform 1978"/>
            <p:cNvSpPr>
              <a:spLocks/>
            </p:cNvSpPr>
            <p:nvPr/>
          </p:nvSpPr>
          <p:spPr bwMode="auto">
            <a:xfrm>
              <a:off x="1000125" y="1057275"/>
              <a:ext cx="0" cy="0"/>
            </a:xfrm>
            <a:custGeom>
              <a:avLst/>
              <a:gdLst>
                <a:gd name="T0" fmla="*/ 0 w 4"/>
                <a:gd name="T1" fmla="*/ 0 h 2"/>
                <a:gd name="T2" fmla="*/ 0 w 4"/>
                <a:gd name="T3" fmla="*/ 2 h 2"/>
                <a:gd name="T4" fmla="*/ 4 w 4"/>
                <a:gd name="T5" fmla="*/ 2 h 2"/>
              </a:gdLst>
              <a:ahLst/>
              <a:cxnLst>
                <a:cxn ang="0">
                  <a:pos x="T0" y="T1"/>
                </a:cxn>
                <a:cxn ang="0">
                  <a:pos x="T2" y="T3"/>
                </a:cxn>
                <a:cxn ang="0">
                  <a:pos x="T4" y="T5"/>
                </a:cxn>
              </a:cxnLst>
              <a:rect l="0" t="0" r="r" b="b"/>
              <a:pathLst>
                <a:path w="4" h="2">
                  <a:moveTo>
                    <a:pt x="0" y="0"/>
                  </a:moveTo>
                  <a:lnTo>
                    <a:pt x="0" y="2"/>
                  </a:lnTo>
                  <a:lnTo>
                    <a:pt x="4"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2" name="Freeform 1979"/>
            <p:cNvSpPr>
              <a:spLocks/>
            </p:cNvSpPr>
            <p:nvPr/>
          </p:nvSpPr>
          <p:spPr bwMode="auto">
            <a:xfrm>
              <a:off x="1000125" y="1057275"/>
              <a:ext cx="0" cy="0"/>
            </a:xfrm>
            <a:custGeom>
              <a:avLst/>
              <a:gdLst>
                <a:gd name="T0" fmla="*/ 4 w 4"/>
                <a:gd name="T1" fmla="*/ 2 h 2"/>
                <a:gd name="T2" fmla="*/ 4 w 4"/>
                <a:gd name="T3" fmla="*/ 0 h 2"/>
                <a:gd name="T4" fmla="*/ 0 w 4"/>
                <a:gd name="T5" fmla="*/ 0 h 2"/>
              </a:gdLst>
              <a:ahLst/>
              <a:cxnLst>
                <a:cxn ang="0">
                  <a:pos x="T0" y="T1"/>
                </a:cxn>
                <a:cxn ang="0">
                  <a:pos x="T2" y="T3"/>
                </a:cxn>
                <a:cxn ang="0">
                  <a:pos x="T4" y="T5"/>
                </a:cxn>
              </a:cxnLst>
              <a:rect l="0" t="0" r="r" b="b"/>
              <a:pathLst>
                <a:path w="4" h="2">
                  <a:moveTo>
                    <a:pt x="4" y="2"/>
                  </a:moveTo>
                  <a:lnTo>
                    <a:pt x="4"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3" name="Freeform 1980"/>
            <p:cNvSpPr>
              <a:spLocks/>
            </p:cNvSpPr>
            <p:nvPr/>
          </p:nvSpPr>
          <p:spPr bwMode="auto">
            <a:xfrm>
              <a:off x="1000125" y="1057275"/>
              <a:ext cx="0" cy="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8"/>
                  </a:moveTo>
                  <a:lnTo>
                    <a:pt x="0" y="3"/>
                  </a:lnTo>
                  <a:lnTo>
                    <a:pt x="2" y="1"/>
                  </a:lnTo>
                  <a:lnTo>
                    <a:pt x="2" y="0"/>
                  </a:lnTo>
                  <a:lnTo>
                    <a:pt x="3" y="0"/>
                  </a:lnTo>
                  <a:lnTo>
                    <a:pt x="7" y="1"/>
                  </a:lnTo>
                  <a:lnTo>
                    <a:pt x="7" y="8"/>
                  </a:lnTo>
                  <a:lnTo>
                    <a:pt x="7" y="8"/>
                  </a:lnTo>
                  <a:lnTo>
                    <a:pt x="6" y="9"/>
                  </a:lnTo>
                  <a:lnTo>
                    <a:pt x="3" y="10"/>
                  </a:lnTo>
                  <a:lnTo>
                    <a:pt x="0" y="8"/>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4" name="Freeform 1981"/>
            <p:cNvSpPr>
              <a:spLocks/>
            </p:cNvSpPr>
            <p:nvPr/>
          </p:nvSpPr>
          <p:spPr bwMode="auto">
            <a:xfrm>
              <a:off x="1000125" y="1057275"/>
              <a:ext cx="0" cy="0"/>
            </a:xfrm>
            <a:custGeom>
              <a:avLst/>
              <a:gdLst>
                <a:gd name="T0" fmla="*/ 0 w 2"/>
                <a:gd name="T1" fmla="*/ 8 h 8"/>
                <a:gd name="T2" fmla="*/ 2 w 2"/>
                <a:gd name="T3" fmla="*/ 7 h 8"/>
                <a:gd name="T4" fmla="*/ 2 w 2"/>
                <a:gd name="T5" fmla="*/ 1 h 8"/>
                <a:gd name="T6" fmla="*/ 0 w 2"/>
                <a:gd name="T7" fmla="*/ 0 h 8"/>
              </a:gdLst>
              <a:ahLst/>
              <a:cxnLst>
                <a:cxn ang="0">
                  <a:pos x="T0" y="T1"/>
                </a:cxn>
                <a:cxn ang="0">
                  <a:pos x="T2" y="T3"/>
                </a:cxn>
                <a:cxn ang="0">
                  <a:pos x="T4" y="T5"/>
                </a:cxn>
                <a:cxn ang="0">
                  <a:pos x="T6" y="T7"/>
                </a:cxn>
              </a:cxnLst>
              <a:rect l="0" t="0" r="r" b="b"/>
              <a:pathLst>
                <a:path w="2" h="8">
                  <a:moveTo>
                    <a:pt x="0" y="8"/>
                  </a:moveTo>
                  <a:lnTo>
                    <a:pt x="2" y="7"/>
                  </a:lnTo>
                  <a:lnTo>
                    <a:pt x="2"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5" name="Freeform 1982"/>
            <p:cNvSpPr>
              <a:spLocks/>
            </p:cNvSpPr>
            <p:nvPr/>
          </p:nvSpPr>
          <p:spPr bwMode="auto">
            <a:xfrm>
              <a:off x="1000125" y="1057275"/>
              <a:ext cx="0" cy="0"/>
            </a:xfrm>
            <a:custGeom>
              <a:avLst/>
              <a:gdLst>
                <a:gd name="T0" fmla="*/ 0 w 3"/>
                <a:gd name="T1" fmla="*/ 5 h 5"/>
                <a:gd name="T2" fmla="*/ 3 w 3"/>
                <a:gd name="T3" fmla="*/ 4 h 5"/>
                <a:gd name="T4" fmla="*/ 3 w 3"/>
                <a:gd name="T5" fmla="*/ 0 h 5"/>
                <a:gd name="T6" fmla="*/ 0 w 3"/>
                <a:gd name="T7" fmla="*/ 0 h 5"/>
              </a:gdLst>
              <a:ahLst/>
              <a:cxnLst>
                <a:cxn ang="0">
                  <a:pos x="T0" y="T1"/>
                </a:cxn>
                <a:cxn ang="0">
                  <a:pos x="T2" y="T3"/>
                </a:cxn>
                <a:cxn ang="0">
                  <a:pos x="T4" y="T5"/>
                </a:cxn>
                <a:cxn ang="0">
                  <a:pos x="T6" y="T7"/>
                </a:cxn>
              </a:cxnLst>
              <a:rect l="0" t="0" r="r" b="b"/>
              <a:pathLst>
                <a:path w="3" h="5">
                  <a:moveTo>
                    <a:pt x="0" y="5"/>
                  </a:moveTo>
                  <a:lnTo>
                    <a:pt x="3" y="4"/>
                  </a:lnTo>
                  <a:lnTo>
                    <a:pt x="3"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6" name="Freeform 1983"/>
            <p:cNvSpPr>
              <a:spLocks/>
            </p:cNvSpPr>
            <p:nvPr/>
          </p:nvSpPr>
          <p:spPr bwMode="auto">
            <a:xfrm>
              <a:off x="1000125" y="1057275"/>
              <a:ext cx="0" cy="0"/>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0" y="6"/>
                  </a:moveTo>
                  <a:lnTo>
                    <a:pt x="0" y="5"/>
                  </a:lnTo>
                  <a:lnTo>
                    <a:pt x="0" y="4"/>
                  </a:lnTo>
                  <a:lnTo>
                    <a:pt x="0" y="4"/>
                  </a:lnTo>
                  <a:lnTo>
                    <a:pt x="0" y="3"/>
                  </a:lnTo>
                  <a:lnTo>
                    <a:pt x="0" y="2"/>
                  </a:lnTo>
                  <a:lnTo>
                    <a:pt x="0" y="1"/>
                  </a:lnTo>
                  <a:lnTo>
                    <a:pt x="0" y="0"/>
                  </a:lnTo>
                  <a:lnTo>
                    <a:pt x="1" y="1"/>
                  </a:lnTo>
                  <a:lnTo>
                    <a:pt x="0" y="4"/>
                  </a:lnTo>
                  <a:lnTo>
                    <a:pt x="0" y="3"/>
                  </a:lnTo>
                  <a:lnTo>
                    <a:pt x="0" y="5"/>
                  </a:lnTo>
                  <a:lnTo>
                    <a:pt x="0" y="6"/>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grpSp>
      <p:grpSp>
        <p:nvGrpSpPr>
          <p:cNvPr id="29704" name="グループ化 1386"/>
          <p:cNvGrpSpPr>
            <a:grpSpLocks/>
          </p:cNvGrpSpPr>
          <p:nvPr/>
        </p:nvGrpSpPr>
        <p:grpSpPr bwMode="auto">
          <a:xfrm>
            <a:off x="1000125" y="1057275"/>
            <a:ext cx="0" cy="0"/>
            <a:chOff x="0" y="0"/>
            <a:chExt cx="345" cy="104"/>
          </a:xfrm>
        </p:grpSpPr>
        <p:sp>
          <p:nvSpPr>
            <p:cNvPr id="1388" name="Freeform 1710"/>
            <p:cNvSpPr>
              <a:spLocks/>
            </p:cNvSpPr>
            <p:nvPr/>
          </p:nvSpPr>
          <p:spPr bwMode="auto">
            <a:xfrm>
              <a:off x="1000125" y="1057275"/>
              <a:ext cx="0" cy="0"/>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9" name="Freeform 1711"/>
            <p:cNvSpPr>
              <a:spLocks/>
            </p:cNvSpPr>
            <p:nvPr/>
          </p:nvSpPr>
          <p:spPr bwMode="auto">
            <a:xfrm>
              <a:off x="1000125" y="1057275"/>
              <a:ext cx="0" cy="0"/>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5"/>
                  </a:lnTo>
                  <a:lnTo>
                    <a:pt x="135" y="5"/>
                  </a:lnTo>
                  <a:lnTo>
                    <a:pt x="135" y="5"/>
                  </a:lnTo>
                  <a:lnTo>
                    <a:pt x="135" y="4"/>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90" name="Line 171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91" name="Line 171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92" name="Line 171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93" name="Line 1715"/>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94" name="Line 171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95" name="Line 171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96" name="Line 171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97" name="Line 171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98" name="Line 1720"/>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399" name="Freeform 1721"/>
            <p:cNvSpPr>
              <a:spLocks/>
            </p:cNvSpPr>
            <p:nvPr/>
          </p:nvSpPr>
          <p:spPr bwMode="auto">
            <a:xfrm>
              <a:off x="1000125" y="1057275"/>
              <a:ext cx="0" cy="0"/>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0" name="Freeform 1722"/>
            <p:cNvSpPr>
              <a:spLocks/>
            </p:cNvSpPr>
            <p:nvPr/>
          </p:nvSpPr>
          <p:spPr bwMode="auto">
            <a:xfrm>
              <a:off x="1000125" y="1057275"/>
              <a:ext cx="0" cy="0"/>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1" name="Freeform 1723"/>
            <p:cNvSpPr>
              <a:spLocks/>
            </p:cNvSpPr>
            <p:nvPr/>
          </p:nvSpPr>
          <p:spPr bwMode="auto">
            <a:xfrm>
              <a:off x="1000125" y="1057275"/>
              <a:ext cx="0" cy="0"/>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2" name="Freeform 1724"/>
            <p:cNvSpPr>
              <a:spLocks/>
            </p:cNvSpPr>
            <p:nvPr/>
          </p:nvSpPr>
          <p:spPr bwMode="auto">
            <a:xfrm>
              <a:off x="1000125" y="1057275"/>
              <a:ext cx="0" cy="0"/>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3" name="Freeform 1725"/>
            <p:cNvSpPr>
              <a:spLocks/>
            </p:cNvSpPr>
            <p:nvPr/>
          </p:nvSpPr>
          <p:spPr bwMode="auto">
            <a:xfrm>
              <a:off x="1000125" y="1057275"/>
              <a:ext cx="0" cy="0"/>
            </a:xfrm>
            <a:custGeom>
              <a:avLst/>
              <a:gdLst>
                <a:gd name="T0" fmla="*/ 11 w 11"/>
                <a:gd name="T1" fmla="*/ 0 h 9"/>
                <a:gd name="T2" fmla="*/ 7 w 11"/>
                <a:gd name="T3" fmla="*/ 2 h 9"/>
                <a:gd name="T4" fmla="*/ 3 w 11"/>
                <a:gd name="T5" fmla="*/ 5 h 9"/>
                <a:gd name="T6" fmla="*/ 0 w 11"/>
                <a:gd name="T7" fmla="*/ 9 h 9"/>
              </a:gdLst>
              <a:ahLst/>
              <a:cxnLst>
                <a:cxn ang="0">
                  <a:pos x="T0" y="T1"/>
                </a:cxn>
                <a:cxn ang="0">
                  <a:pos x="T2" y="T3"/>
                </a:cxn>
                <a:cxn ang="0">
                  <a:pos x="T4" y="T5"/>
                </a:cxn>
                <a:cxn ang="0">
                  <a:pos x="T6" y="T7"/>
                </a:cxn>
              </a:cxnLst>
              <a:rect l="0" t="0" r="r" b="b"/>
              <a:pathLst>
                <a:path w="11" h="9">
                  <a:moveTo>
                    <a:pt x="11" y="0"/>
                  </a:moveTo>
                  <a:lnTo>
                    <a:pt x="7" y="2"/>
                  </a:lnTo>
                  <a:lnTo>
                    <a:pt x="3" y="5"/>
                  </a:lnTo>
                  <a:lnTo>
                    <a:pt x="0" y="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4" name="Freeform 1726"/>
            <p:cNvSpPr>
              <a:spLocks/>
            </p:cNvSpPr>
            <p:nvPr/>
          </p:nvSpPr>
          <p:spPr bwMode="auto">
            <a:xfrm>
              <a:off x="1000125" y="1057275"/>
              <a:ext cx="0" cy="0"/>
            </a:xfrm>
            <a:custGeom>
              <a:avLst/>
              <a:gdLst>
                <a:gd name="T0" fmla="*/ 9 w 9"/>
                <a:gd name="T1" fmla="*/ 0 h 21"/>
                <a:gd name="T2" fmla="*/ 4 w 9"/>
                <a:gd name="T3" fmla="*/ 10 h 21"/>
                <a:gd name="T4" fmla="*/ 0 w 9"/>
                <a:gd name="T5" fmla="*/ 21 h 21"/>
              </a:gdLst>
              <a:ahLst/>
              <a:cxnLst>
                <a:cxn ang="0">
                  <a:pos x="T0" y="T1"/>
                </a:cxn>
                <a:cxn ang="0">
                  <a:pos x="T2" y="T3"/>
                </a:cxn>
                <a:cxn ang="0">
                  <a:pos x="T4" y="T5"/>
                </a:cxn>
              </a:cxnLst>
              <a:rect l="0" t="0" r="r" b="b"/>
              <a:pathLst>
                <a:path w="9" h="21">
                  <a:moveTo>
                    <a:pt x="9" y="0"/>
                  </a:moveTo>
                  <a:lnTo>
                    <a:pt x="4" y="10"/>
                  </a:lnTo>
                  <a:lnTo>
                    <a:pt x="0" y="2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5" name="Line 1727"/>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06" name="Freeform 1728"/>
            <p:cNvSpPr>
              <a:spLocks/>
            </p:cNvSpPr>
            <p:nvPr/>
          </p:nvSpPr>
          <p:spPr bwMode="auto">
            <a:xfrm>
              <a:off x="1000125" y="1057275"/>
              <a:ext cx="0" cy="0"/>
            </a:xfrm>
            <a:custGeom>
              <a:avLst/>
              <a:gdLst>
                <a:gd name="T0" fmla="*/ 5 w 5"/>
                <a:gd name="T1" fmla="*/ 0 h 19"/>
                <a:gd name="T2" fmla="*/ 2 w 5"/>
                <a:gd name="T3" fmla="*/ 9 h 19"/>
                <a:gd name="T4" fmla="*/ 0 w 5"/>
                <a:gd name="T5" fmla="*/ 19 h 19"/>
              </a:gdLst>
              <a:ahLst/>
              <a:cxnLst>
                <a:cxn ang="0">
                  <a:pos x="T0" y="T1"/>
                </a:cxn>
                <a:cxn ang="0">
                  <a:pos x="T2" y="T3"/>
                </a:cxn>
                <a:cxn ang="0">
                  <a:pos x="T4" y="T5"/>
                </a:cxn>
              </a:cxnLst>
              <a:rect l="0" t="0" r="r" b="b"/>
              <a:pathLst>
                <a:path w="5" h="19">
                  <a:moveTo>
                    <a:pt x="5" y="0"/>
                  </a:moveTo>
                  <a:lnTo>
                    <a:pt x="2" y="9"/>
                  </a:lnTo>
                  <a:lnTo>
                    <a:pt x="0" y="1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7" name="Freeform 1729"/>
            <p:cNvSpPr>
              <a:spLocks/>
            </p:cNvSpPr>
            <p:nvPr/>
          </p:nvSpPr>
          <p:spPr bwMode="auto">
            <a:xfrm>
              <a:off x="1000125" y="1057275"/>
              <a:ext cx="0" cy="0"/>
            </a:xfrm>
            <a:custGeom>
              <a:avLst/>
              <a:gdLst>
                <a:gd name="T0" fmla="*/ 12 w 12"/>
                <a:gd name="T1" fmla="*/ 24 h 24"/>
                <a:gd name="T2" fmla="*/ 7 w 12"/>
                <a:gd name="T3" fmla="*/ 11 h 24"/>
                <a:gd name="T4" fmla="*/ 0 w 12"/>
                <a:gd name="T5" fmla="*/ 0 h 24"/>
              </a:gdLst>
              <a:ahLst/>
              <a:cxnLst>
                <a:cxn ang="0">
                  <a:pos x="T0" y="T1"/>
                </a:cxn>
                <a:cxn ang="0">
                  <a:pos x="T2" y="T3"/>
                </a:cxn>
                <a:cxn ang="0">
                  <a:pos x="T4" y="T5"/>
                </a:cxn>
              </a:cxnLst>
              <a:rect l="0" t="0" r="r" b="b"/>
              <a:pathLst>
                <a:path w="12" h="24">
                  <a:moveTo>
                    <a:pt x="12" y="24"/>
                  </a:moveTo>
                  <a:lnTo>
                    <a:pt x="7" y="1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8" name="Line 1730"/>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09" name="Line 173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10" name="Line 173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11" name="Line 173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12" name="Freeform 1734"/>
            <p:cNvSpPr>
              <a:spLocks/>
            </p:cNvSpPr>
            <p:nvPr/>
          </p:nvSpPr>
          <p:spPr bwMode="auto">
            <a:xfrm>
              <a:off x="1000125" y="1057275"/>
              <a:ext cx="0" cy="0"/>
            </a:xfrm>
            <a:custGeom>
              <a:avLst/>
              <a:gdLst>
                <a:gd name="T0" fmla="*/ 0 w 2"/>
                <a:gd name="T1" fmla="*/ 2 h 2"/>
                <a:gd name="T2" fmla="*/ 1 w 2"/>
                <a:gd name="T3" fmla="*/ 2 h 2"/>
                <a:gd name="T4" fmla="*/ 2 w 2"/>
                <a:gd name="T5" fmla="*/ 0 h 2"/>
              </a:gdLst>
              <a:ahLst/>
              <a:cxnLst>
                <a:cxn ang="0">
                  <a:pos x="T0" y="T1"/>
                </a:cxn>
                <a:cxn ang="0">
                  <a:pos x="T2" y="T3"/>
                </a:cxn>
                <a:cxn ang="0">
                  <a:pos x="T4" y="T5"/>
                </a:cxn>
              </a:cxnLst>
              <a:rect l="0" t="0" r="r" b="b"/>
              <a:pathLst>
                <a:path w="2" h="2">
                  <a:moveTo>
                    <a:pt x="0" y="2"/>
                  </a:moveTo>
                  <a:lnTo>
                    <a:pt x="1" y="2"/>
                  </a:lnTo>
                  <a:lnTo>
                    <a:pt x="2"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13" name="Line 1735"/>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14" name="Line 173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15" name="Line 173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16" name="Line 173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17" name="Line 173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18" name="Line 174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19" name="Line 174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20" name="Line 174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21" name="Line 174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22" name="Line 1744"/>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23" name="Freeform 1745"/>
            <p:cNvSpPr>
              <a:spLocks/>
            </p:cNvSpPr>
            <p:nvPr/>
          </p:nvSpPr>
          <p:spPr bwMode="auto">
            <a:xfrm>
              <a:off x="1000125" y="1057275"/>
              <a:ext cx="0" cy="0"/>
            </a:xfrm>
            <a:custGeom>
              <a:avLst/>
              <a:gdLst>
                <a:gd name="T0" fmla="*/ 1 w 1"/>
                <a:gd name="T1" fmla="*/ 0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0"/>
                  </a:moveTo>
                  <a:lnTo>
                    <a:pt x="0" y="0"/>
                  </a:lnTo>
                  <a:lnTo>
                    <a:pt x="0" y="1"/>
                  </a:lnTo>
                  <a:lnTo>
                    <a:pt x="1"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24" name="Line 1746"/>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25" name="Line 174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26" name="Line 174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27" name="Line 174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28" name="Freeform 1750"/>
            <p:cNvSpPr>
              <a:spLocks/>
            </p:cNvSpPr>
            <p:nvPr/>
          </p:nvSpPr>
          <p:spPr bwMode="auto">
            <a:xfrm>
              <a:off x="1000125" y="1057275"/>
              <a:ext cx="0" cy="0"/>
            </a:xfrm>
            <a:custGeom>
              <a:avLst/>
              <a:gdLst>
                <a:gd name="T0" fmla="*/ 25 w 25"/>
                <a:gd name="T1" fmla="*/ 1 h 1"/>
                <a:gd name="T2" fmla="*/ 12 w 25"/>
                <a:gd name="T3" fmla="*/ 0 h 1"/>
                <a:gd name="T4" fmla="*/ 0 w 25"/>
                <a:gd name="T5" fmla="*/ 0 h 1"/>
              </a:gdLst>
              <a:ahLst/>
              <a:cxnLst>
                <a:cxn ang="0">
                  <a:pos x="T0" y="T1"/>
                </a:cxn>
                <a:cxn ang="0">
                  <a:pos x="T2" y="T3"/>
                </a:cxn>
                <a:cxn ang="0">
                  <a:pos x="T4" y="T5"/>
                </a:cxn>
              </a:cxnLst>
              <a:rect l="0" t="0" r="r" b="b"/>
              <a:pathLst>
                <a:path w="25" h="1">
                  <a:moveTo>
                    <a:pt x="25" y="1"/>
                  </a:moveTo>
                  <a:lnTo>
                    <a:pt x="12"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29" name="Freeform 1751"/>
            <p:cNvSpPr>
              <a:spLocks/>
            </p:cNvSpPr>
            <p:nvPr/>
          </p:nvSpPr>
          <p:spPr bwMode="auto">
            <a:xfrm>
              <a:off x="1000125" y="1057275"/>
              <a:ext cx="0" cy="0"/>
            </a:xfrm>
            <a:custGeom>
              <a:avLst/>
              <a:gdLst>
                <a:gd name="T0" fmla="*/ 3 w 3"/>
                <a:gd name="T1" fmla="*/ 0 h 22"/>
                <a:gd name="T2" fmla="*/ 1 w 3"/>
                <a:gd name="T3" fmla="*/ 7 h 22"/>
                <a:gd name="T4" fmla="*/ 0 w 3"/>
                <a:gd name="T5" fmla="*/ 14 h 22"/>
                <a:gd name="T6" fmla="*/ 0 w 3"/>
                <a:gd name="T7" fmla="*/ 22 h 22"/>
              </a:gdLst>
              <a:ahLst/>
              <a:cxnLst>
                <a:cxn ang="0">
                  <a:pos x="T0" y="T1"/>
                </a:cxn>
                <a:cxn ang="0">
                  <a:pos x="T2" y="T3"/>
                </a:cxn>
                <a:cxn ang="0">
                  <a:pos x="T4" y="T5"/>
                </a:cxn>
                <a:cxn ang="0">
                  <a:pos x="T6" y="T7"/>
                </a:cxn>
              </a:cxnLst>
              <a:rect l="0" t="0" r="r" b="b"/>
              <a:pathLst>
                <a:path w="3" h="22">
                  <a:moveTo>
                    <a:pt x="3" y="0"/>
                  </a:moveTo>
                  <a:lnTo>
                    <a:pt x="1" y="7"/>
                  </a:lnTo>
                  <a:lnTo>
                    <a:pt x="0" y="14"/>
                  </a:lnTo>
                  <a:lnTo>
                    <a:pt x="0" y="2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0" name="Freeform 1752"/>
            <p:cNvSpPr>
              <a:spLocks/>
            </p:cNvSpPr>
            <p:nvPr/>
          </p:nvSpPr>
          <p:spPr bwMode="auto">
            <a:xfrm>
              <a:off x="1000125" y="1057275"/>
              <a:ext cx="0" cy="0"/>
            </a:xfrm>
            <a:custGeom>
              <a:avLst/>
              <a:gdLst>
                <a:gd name="T0" fmla="*/ 2 w 2"/>
                <a:gd name="T1" fmla="*/ 0 h 20"/>
                <a:gd name="T2" fmla="*/ 0 w 2"/>
                <a:gd name="T3" fmla="*/ 10 h 20"/>
                <a:gd name="T4" fmla="*/ 0 w 2"/>
                <a:gd name="T5" fmla="*/ 20 h 20"/>
              </a:gdLst>
              <a:ahLst/>
              <a:cxnLst>
                <a:cxn ang="0">
                  <a:pos x="T0" y="T1"/>
                </a:cxn>
                <a:cxn ang="0">
                  <a:pos x="T2" y="T3"/>
                </a:cxn>
                <a:cxn ang="0">
                  <a:pos x="T4" y="T5"/>
                </a:cxn>
              </a:cxnLst>
              <a:rect l="0" t="0" r="r" b="b"/>
              <a:pathLst>
                <a:path w="2" h="20">
                  <a:moveTo>
                    <a:pt x="2" y="0"/>
                  </a:moveTo>
                  <a:lnTo>
                    <a:pt x="0" y="10"/>
                  </a:lnTo>
                  <a:lnTo>
                    <a:pt x="0" y="2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1" name="Freeform 1753"/>
            <p:cNvSpPr>
              <a:spLocks/>
            </p:cNvSpPr>
            <p:nvPr/>
          </p:nvSpPr>
          <p:spPr bwMode="auto">
            <a:xfrm>
              <a:off x="1000125" y="1057275"/>
              <a:ext cx="0" cy="0"/>
            </a:xfrm>
            <a:custGeom>
              <a:avLst/>
              <a:gdLst>
                <a:gd name="T0" fmla="*/ 3 w 3"/>
                <a:gd name="T1" fmla="*/ 0 h 22"/>
                <a:gd name="T2" fmla="*/ 1 w 3"/>
                <a:gd name="T3" fmla="*/ 7 h 22"/>
                <a:gd name="T4" fmla="*/ 0 w 3"/>
                <a:gd name="T5" fmla="*/ 15 h 22"/>
                <a:gd name="T6" fmla="*/ 1 w 3"/>
                <a:gd name="T7" fmla="*/ 22 h 22"/>
              </a:gdLst>
              <a:ahLst/>
              <a:cxnLst>
                <a:cxn ang="0">
                  <a:pos x="T0" y="T1"/>
                </a:cxn>
                <a:cxn ang="0">
                  <a:pos x="T2" y="T3"/>
                </a:cxn>
                <a:cxn ang="0">
                  <a:pos x="T4" y="T5"/>
                </a:cxn>
                <a:cxn ang="0">
                  <a:pos x="T6" y="T7"/>
                </a:cxn>
              </a:cxnLst>
              <a:rect l="0" t="0" r="r" b="b"/>
              <a:pathLst>
                <a:path w="3" h="22">
                  <a:moveTo>
                    <a:pt x="3" y="0"/>
                  </a:moveTo>
                  <a:lnTo>
                    <a:pt x="1" y="7"/>
                  </a:lnTo>
                  <a:lnTo>
                    <a:pt x="0" y="15"/>
                  </a:lnTo>
                  <a:lnTo>
                    <a:pt x="1" y="2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2" name="Line 1754"/>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33" name="Line 175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34" name="Line 1756"/>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35" name="Line 1757"/>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36" name="Line 175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37" name="Line 175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38" name="Freeform 1760"/>
            <p:cNvSpPr>
              <a:spLocks/>
            </p:cNvSpPr>
            <p:nvPr/>
          </p:nvSpPr>
          <p:spPr bwMode="auto">
            <a:xfrm>
              <a:off x="1000125" y="1057275"/>
              <a:ext cx="0" cy="0"/>
            </a:xfrm>
            <a:custGeom>
              <a:avLst/>
              <a:gdLst>
                <a:gd name="T0" fmla="*/ 2 w 2"/>
                <a:gd name="T1" fmla="*/ 0 h 19"/>
                <a:gd name="T2" fmla="*/ 1 w 2"/>
                <a:gd name="T3" fmla="*/ 9 h 19"/>
                <a:gd name="T4" fmla="*/ 0 w 2"/>
                <a:gd name="T5" fmla="*/ 19 h 19"/>
              </a:gdLst>
              <a:ahLst/>
              <a:cxnLst>
                <a:cxn ang="0">
                  <a:pos x="T0" y="T1"/>
                </a:cxn>
                <a:cxn ang="0">
                  <a:pos x="T2" y="T3"/>
                </a:cxn>
                <a:cxn ang="0">
                  <a:pos x="T4" y="T5"/>
                </a:cxn>
              </a:cxnLst>
              <a:rect l="0" t="0" r="r" b="b"/>
              <a:pathLst>
                <a:path w="2" h="19">
                  <a:moveTo>
                    <a:pt x="2" y="0"/>
                  </a:moveTo>
                  <a:lnTo>
                    <a:pt x="1" y="9"/>
                  </a:lnTo>
                  <a:lnTo>
                    <a:pt x="0" y="1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9" name="Freeform 1761"/>
            <p:cNvSpPr>
              <a:spLocks/>
            </p:cNvSpPr>
            <p:nvPr/>
          </p:nvSpPr>
          <p:spPr bwMode="auto">
            <a:xfrm>
              <a:off x="1000125" y="1057275"/>
              <a:ext cx="0" cy="0"/>
            </a:xfrm>
            <a:custGeom>
              <a:avLst/>
              <a:gdLst>
                <a:gd name="T0" fmla="*/ 1 w 1"/>
                <a:gd name="T1" fmla="*/ 0 h 19"/>
                <a:gd name="T2" fmla="*/ 0 w 1"/>
                <a:gd name="T3" fmla="*/ 9 h 19"/>
                <a:gd name="T4" fmla="*/ 0 w 1"/>
                <a:gd name="T5" fmla="*/ 19 h 19"/>
              </a:gdLst>
              <a:ahLst/>
              <a:cxnLst>
                <a:cxn ang="0">
                  <a:pos x="T0" y="T1"/>
                </a:cxn>
                <a:cxn ang="0">
                  <a:pos x="T2" y="T3"/>
                </a:cxn>
                <a:cxn ang="0">
                  <a:pos x="T4" y="T5"/>
                </a:cxn>
              </a:cxnLst>
              <a:rect l="0" t="0" r="r" b="b"/>
              <a:pathLst>
                <a:path w="1" h="19">
                  <a:moveTo>
                    <a:pt x="1" y="0"/>
                  </a:moveTo>
                  <a:lnTo>
                    <a:pt x="0" y="9"/>
                  </a:lnTo>
                  <a:lnTo>
                    <a:pt x="0" y="1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0" name="Line 176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41" name="Line 176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42" name="Freeform 1764"/>
            <p:cNvSpPr>
              <a:spLocks/>
            </p:cNvSpPr>
            <p:nvPr/>
          </p:nvSpPr>
          <p:spPr bwMode="auto">
            <a:xfrm>
              <a:off x="1000125" y="1057275"/>
              <a:ext cx="0" cy="0"/>
            </a:xfrm>
            <a:custGeom>
              <a:avLst/>
              <a:gdLst>
                <a:gd name="T0" fmla="*/ 2 w 2"/>
                <a:gd name="T1" fmla="*/ 0 h 19"/>
                <a:gd name="T2" fmla="*/ 0 w 2"/>
                <a:gd name="T3" fmla="*/ 9 h 19"/>
                <a:gd name="T4" fmla="*/ 1 w 2"/>
                <a:gd name="T5" fmla="*/ 19 h 19"/>
              </a:gdLst>
              <a:ahLst/>
              <a:cxnLst>
                <a:cxn ang="0">
                  <a:pos x="T0" y="T1"/>
                </a:cxn>
                <a:cxn ang="0">
                  <a:pos x="T2" y="T3"/>
                </a:cxn>
                <a:cxn ang="0">
                  <a:pos x="T4" y="T5"/>
                </a:cxn>
              </a:cxnLst>
              <a:rect l="0" t="0" r="r" b="b"/>
              <a:pathLst>
                <a:path w="2" h="19">
                  <a:moveTo>
                    <a:pt x="2" y="0"/>
                  </a:moveTo>
                  <a:lnTo>
                    <a:pt x="0" y="9"/>
                  </a:lnTo>
                  <a:lnTo>
                    <a:pt x="1" y="1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3" name="Line 176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44" name="Line 176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45" name="Line 176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46" name="Line 176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47" name="Freeform 1769"/>
            <p:cNvSpPr>
              <a:spLocks/>
            </p:cNvSpPr>
            <p:nvPr/>
          </p:nvSpPr>
          <p:spPr bwMode="auto">
            <a:xfrm>
              <a:off x="1000125" y="1057275"/>
              <a:ext cx="0" cy="0"/>
            </a:xfrm>
            <a:custGeom>
              <a:avLst/>
              <a:gdLst>
                <a:gd name="T0" fmla="*/ 8 w 8"/>
                <a:gd name="T1" fmla="*/ 0 h 2"/>
                <a:gd name="T2" fmla="*/ 4 w 8"/>
                <a:gd name="T3" fmla="*/ 0 h 2"/>
                <a:gd name="T4" fmla="*/ 0 w 8"/>
                <a:gd name="T5" fmla="*/ 2 h 2"/>
              </a:gdLst>
              <a:ahLst/>
              <a:cxnLst>
                <a:cxn ang="0">
                  <a:pos x="T0" y="T1"/>
                </a:cxn>
                <a:cxn ang="0">
                  <a:pos x="T2" y="T3"/>
                </a:cxn>
                <a:cxn ang="0">
                  <a:pos x="T4" y="T5"/>
                </a:cxn>
              </a:cxnLst>
              <a:rect l="0" t="0" r="r" b="b"/>
              <a:pathLst>
                <a:path w="8" h="2">
                  <a:moveTo>
                    <a:pt x="8" y="0"/>
                  </a:moveTo>
                  <a:lnTo>
                    <a:pt x="4" y="0"/>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8" name="Freeform 1770"/>
            <p:cNvSpPr>
              <a:spLocks/>
            </p:cNvSpPr>
            <p:nvPr/>
          </p:nvSpPr>
          <p:spPr bwMode="auto">
            <a:xfrm>
              <a:off x="1000125" y="1057275"/>
              <a:ext cx="0" cy="0"/>
            </a:xfrm>
            <a:custGeom>
              <a:avLst/>
              <a:gdLst>
                <a:gd name="T0" fmla="*/ 0 w 7"/>
                <a:gd name="T1" fmla="*/ 0 h 2"/>
                <a:gd name="T2" fmla="*/ 3 w 7"/>
                <a:gd name="T3" fmla="*/ 2 h 2"/>
                <a:gd name="T4" fmla="*/ 7 w 7"/>
                <a:gd name="T5" fmla="*/ 2 h 2"/>
              </a:gdLst>
              <a:ahLst/>
              <a:cxnLst>
                <a:cxn ang="0">
                  <a:pos x="T0" y="T1"/>
                </a:cxn>
                <a:cxn ang="0">
                  <a:pos x="T2" y="T3"/>
                </a:cxn>
                <a:cxn ang="0">
                  <a:pos x="T4" y="T5"/>
                </a:cxn>
              </a:cxnLst>
              <a:rect l="0" t="0" r="r" b="b"/>
              <a:pathLst>
                <a:path w="7" h="2">
                  <a:moveTo>
                    <a:pt x="0" y="0"/>
                  </a:moveTo>
                  <a:lnTo>
                    <a:pt x="3" y="2"/>
                  </a:lnTo>
                  <a:lnTo>
                    <a:pt x="7"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9" name="Freeform 1771"/>
            <p:cNvSpPr>
              <a:spLocks/>
            </p:cNvSpPr>
            <p:nvPr/>
          </p:nvSpPr>
          <p:spPr bwMode="auto">
            <a:xfrm>
              <a:off x="1000125" y="1057275"/>
              <a:ext cx="0" cy="0"/>
            </a:xfrm>
            <a:custGeom>
              <a:avLst/>
              <a:gdLst>
                <a:gd name="T0" fmla="*/ 0 w 6"/>
                <a:gd name="T1" fmla="*/ 0 h 1"/>
                <a:gd name="T2" fmla="*/ 2 w 6"/>
                <a:gd name="T3" fmla="*/ 1 h 1"/>
                <a:gd name="T4" fmla="*/ 4 w 6"/>
                <a:gd name="T5" fmla="*/ 1 h 1"/>
                <a:gd name="T6" fmla="*/ 6 w 6"/>
                <a:gd name="T7" fmla="*/ 0 h 1"/>
              </a:gdLst>
              <a:ahLst/>
              <a:cxnLst>
                <a:cxn ang="0">
                  <a:pos x="T0" y="T1"/>
                </a:cxn>
                <a:cxn ang="0">
                  <a:pos x="T2" y="T3"/>
                </a:cxn>
                <a:cxn ang="0">
                  <a:pos x="T4" y="T5"/>
                </a:cxn>
                <a:cxn ang="0">
                  <a:pos x="T6" y="T7"/>
                </a:cxn>
              </a:cxnLst>
              <a:rect l="0" t="0" r="r" b="b"/>
              <a:pathLst>
                <a:path w="6" h="1">
                  <a:moveTo>
                    <a:pt x="0" y="0"/>
                  </a:moveTo>
                  <a:lnTo>
                    <a:pt x="2" y="1"/>
                  </a:lnTo>
                  <a:lnTo>
                    <a:pt x="4" y="1"/>
                  </a:lnTo>
                  <a:lnTo>
                    <a:pt x="6"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0" name="Freeform 1772"/>
            <p:cNvSpPr>
              <a:spLocks/>
            </p:cNvSpPr>
            <p:nvPr/>
          </p:nvSpPr>
          <p:spPr bwMode="auto">
            <a:xfrm>
              <a:off x="1000125" y="1057275"/>
              <a:ext cx="0" cy="0"/>
            </a:xfrm>
            <a:custGeom>
              <a:avLst/>
              <a:gdLst>
                <a:gd name="T0" fmla="*/ 0 w 11"/>
                <a:gd name="T1" fmla="*/ 0 h 1"/>
                <a:gd name="T2" fmla="*/ 3 w 11"/>
                <a:gd name="T3" fmla="*/ 1 h 1"/>
                <a:gd name="T4" fmla="*/ 7 w 11"/>
                <a:gd name="T5" fmla="*/ 1 h 1"/>
                <a:gd name="T6" fmla="*/ 11 w 11"/>
                <a:gd name="T7" fmla="*/ 0 h 1"/>
              </a:gdLst>
              <a:ahLst/>
              <a:cxnLst>
                <a:cxn ang="0">
                  <a:pos x="T0" y="T1"/>
                </a:cxn>
                <a:cxn ang="0">
                  <a:pos x="T2" y="T3"/>
                </a:cxn>
                <a:cxn ang="0">
                  <a:pos x="T4" y="T5"/>
                </a:cxn>
                <a:cxn ang="0">
                  <a:pos x="T6" y="T7"/>
                </a:cxn>
              </a:cxnLst>
              <a:rect l="0" t="0" r="r" b="b"/>
              <a:pathLst>
                <a:path w="11" h="1">
                  <a:moveTo>
                    <a:pt x="0" y="0"/>
                  </a:moveTo>
                  <a:lnTo>
                    <a:pt x="3" y="1"/>
                  </a:lnTo>
                  <a:lnTo>
                    <a:pt x="7" y="1"/>
                  </a:lnTo>
                  <a:lnTo>
                    <a:pt x="11"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1" name="Freeform 1773"/>
            <p:cNvSpPr>
              <a:spLocks/>
            </p:cNvSpPr>
            <p:nvPr/>
          </p:nvSpPr>
          <p:spPr bwMode="auto">
            <a:xfrm>
              <a:off x="1000125" y="1057275"/>
              <a:ext cx="0" cy="0"/>
            </a:xfrm>
            <a:custGeom>
              <a:avLst/>
              <a:gdLst>
                <a:gd name="T0" fmla="*/ 0 w 6"/>
                <a:gd name="T1" fmla="*/ 0 h 1"/>
                <a:gd name="T2" fmla="*/ 3 w 6"/>
                <a:gd name="T3" fmla="*/ 1 h 1"/>
                <a:gd name="T4" fmla="*/ 6 w 6"/>
                <a:gd name="T5" fmla="*/ 1 h 1"/>
              </a:gdLst>
              <a:ahLst/>
              <a:cxnLst>
                <a:cxn ang="0">
                  <a:pos x="T0" y="T1"/>
                </a:cxn>
                <a:cxn ang="0">
                  <a:pos x="T2" y="T3"/>
                </a:cxn>
                <a:cxn ang="0">
                  <a:pos x="T4" y="T5"/>
                </a:cxn>
              </a:cxnLst>
              <a:rect l="0" t="0" r="r" b="b"/>
              <a:pathLst>
                <a:path w="6" h="1">
                  <a:moveTo>
                    <a:pt x="0" y="0"/>
                  </a:moveTo>
                  <a:lnTo>
                    <a:pt x="3" y="1"/>
                  </a:lnTo>
                  <a:lnTo>
                    <a:pt x="6"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2" name="Line 1774"/>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53" name="Freeform 1775"/>
            <p:cNvSpPr>
              <a:spLocks/>
            </p:cNvSpPr>
            <p:nvPr/>
          </p:nvSpPr>
          <p:spPr bwMode="auto">
            <a:xfrm>
              <a:off x="1000125" y="1057275"/>
              <a:ext cx="0" cy="0"/>
            </a:xfrm>
            <a:custGeom>
              <a:avLst/>
              <a:gdLst>
                <a:gd name="T0" fmla="*/ 8 w 8"/>
                <a:gd name="T1" fmla="*/ 2 h 2"/>
                <a:gd name="T2" fmla="*/ 5 w 8"/>
                <a:gd name="T3" fmla="*/ 0 h 2"/>
                <a:gd name="T4" fmla="*/ 2 w 8"/>
                <a:gd name="T5" fmla="*/ 1 h 2"/>
                <a:gd name="T6" fmla="*/ 0 w 8"/>
                <a:gd name="T7" fmla="*/ 2 h 2"/>
              </a:gdLst>
              <a:ahLst/>
              <a:cxnLst>
                <a:cxn ang="0">
                  <a:pos x="T0" y="T1"/>
                </a:cxn>
                <a:cxn ang="0">
                  <a:pos x="T2" y="T3"/>
                </a:cxn>
                <a:cxn ang="0">
                  <a:pos x="T4" y="T5"/>
                </a:cxn>
                <a:cxn ang="0">
                  <a:pos x="T6" y="T7"/>
                </a:cxn>
              </a:cxnLst>
              <a:rect l="0" t="0" r="r" b="b"/>
              <a:pathLst>
                <a:path w="8" h="2">
                  <a:moveTo>
                    <a:pt x="8" y="2"/>
                  </a:moveTo>
                  <a:lnTo>
                    <a:pt x="5" y="0"/>
                  </a:lnTo>
                  <a:lnTo>
                    <a:pt x="2" y="1"/>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4" name="Freeform 1776"/>
            <p:cNvSpPr>
              <a:spLocks/>
            </p:cNvSpPr>
            <p:nvPr/>
          </p:nvSpPr>
          <p:spPr bwMode="auto">
            <a:xfrm>
              <a:off x="1000125" y="1057275"/>
              <a:ext cx="0" cy="0"/>
            </a:xfrm>
            <a:custGeom>
              <a:avLst/>
              <a:gdLst>
                <a:gd name="T0" fmla="*/ 0 w 8"/>
                <a:gd name="T1" fmla="*/ 0 h 1"/>
                <a:gd name="T2" fmla="*/ 3 w 8"/>
                <a:gd name="T3" fmla="*/ 1 h 1"/>
                <a:gd name="T4" fmla="*/ 6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6" y="1"/>
                  </a:lnTo>
                  <a:lnTo>
                    <a:pt x="8"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5" name="Freeform 1777"/>
            <p:cNvSpPr>
              <a:spLocks/>
            </p:cNvSpPr>
            <p:nvPr/>
          </p:nvSpPr>
          <p:spPr bwMode="auto">
            <a:xfrm>
              <a:off x="1000125" y="1057275"/>
              <a:ext cx="0" cy="0"/>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3"/>
                  </a:moveTo>
                  <a:lnTo>
                    <a:pt x="2" y="4"/>
                  </a:lnTo>
                  <a:lnTo>
                    <a:pt x="2" y="3"/>
                  </a:lnTo>
                  <a:lnTo>
                    <a:pt x="3" y="2"/>
                  </a:lnTo>
                  <a:lnTo>
                    <a:pt x="2" y="1"/>
                  </a:lnTo>
                  <a:lnTo>
                    <a:pt x="1" y="0"/>
                  </a:lnTo>
                  <a:lnTo>
                    <a:pt x="0"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6" name="Freeform 1778"/>
            <p:cNvSpPr>
              <a:spLocks/>
            </p:cNvSpPr>
            <p:nvPr/>
          </p:nvSpPr>
          <p:spPr bwMode="auto">
            <a:xfrm>
              <a:off x="1000125" y="1057275"/>
              <a:ext cx="0" cy="0"/>
            </a:xfrm>
            <a:custGeom>
              <a:avLst/>
              <a:gdLst>
                <a:gd name="T0" fmla="*/ 0 w 5"/>
                <a:gd name="T1" fmla="*/ 6 h 6"/>
                <a:gd name="T2" fmla="*/ 2 w 5"/>
                <a:gd name="T3" fmla="*/ 5 h 6"/>
                <a:gd name="T4" fmla="*/ 4 w 5"/>
                <a:gd name="T5" fmla="*/ 3 h 6"/>
                <a:gd name="T6" fmla="*/ 5 w 5"/>
                <a:gd name="T7" fmla="*/ 0 h 6"/>
              </a:gdLst>
              <a:ahLst/>
              <a:cxnLst>
                <a:cxn ang="0">
                  <a:pos x="T0" y="T1"/>
                </a:cxn>
                <a:cxn ang="0">
                  <a:pos x="T2" y="T3"/>
                </a:cxn>
                <a:cxn ang="0">
                  <a:pos x="T4" y="T5"/>
                </a:cxn>
                <a:cxn ang="0">
                  <a:pos x="T6" y="T7"/>
                </a:cxn>
              </a:cxnLst>
              <a:rect l="0" t="0" r="r" b="b"/>
              <a:pathLst>
                <a:path w="5" h="6">
                  <a:moveTo>
                    <a:pt x="0" y="6"/>
                  </a:moveTo>
                  <a:lnTo>
                    <a:pt x="2" y="5"/>
                  </a:lnTo>
                  <a:lnTo>
                    <a:pt x="4" y="3"/>
                  </a:lnTo>
                  <a:lnTo>
                    <a:pt x="5"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7" name="Freeform 1779"/>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grpFill/>
            <a:ln w="0" cap="flat" cmpd="sng">
              <a:solidFill>
                <a:srgbClr val="000000"/>
              </a:solidFill>
              <a:prstDash val="solid"/>
              <a:round/>
              <a:headEnd/>
              <a:tailEnd/>
            </a:ln>
          </p:spPr>
          <p:txBody>
            <a:bodyPr/>
            <a:lstStyle/>
            <a:p>
              <a:pPr eaLnBrk="1" hangingPunct="1">
                <a:defRPr/>
              </a:pPr>
              <a:endParaRPr lang="ja-JP" altLang="en-US">
                <a:latin typeface="Arial" charset="0"/>
              </a:endParaRPr>
            </a:p>
          </p:txBody>
        </p:sp>
        <p:sp>
          <p:nvSpPr>
            <p:cNvPr id="1458" name="Freeform 1780"/>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val="000000"/>
              </a:solidFill>
              <a:prstDash val="solid"/>
              <a:round/>
              <a:headEnd/>
              <a:tailEnd/>
            </a:ln>
          </p:spPr>
          <p:txBody>
            <a:bodyPr/>
            <a:lstStyle/>
            <a:p>
              <a:pPr eaLnBrk="1" hangingPunct="1">
                <a:defRPr/>
              </a:pPr>
              <a:endParaRPr lang="ja-JP" altLang="en-US">
                <a:latin typeface="Arial" charset="0"/>
              </a:endParaRPr>
            </a:p>
          </p:txBody>
        </p:sp>
        <p:sp>
          <p:nvSpPr>
            <p:cNvPr id="1459" name="Freeform 1781"/>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grpFill/>
            <a:ln w="0" cap="flat" cmpd="sng">
              <a:solidFill>
                <a:srgbClr val="000000"/>
              </a:solidFill>
              <a:prstDash val="solid"/>
              <a:round/>
              <a:headEnd/>
              <a:tailEnd/>
            </a:ln>
          </p:spPr>
          <p:txBody>
            <a:bodyPr/>
            <a:lstStyle/>
            <a:p>
              <a:pPr eaLnBrk="1" hangingPunct="1">
                <a:defRPr/>
              </a:pPr>
              <a:endParaRPr lang="ja-JP" altLang="en-US">
                <a:latin typeface="Arial" charset="0"/>
              </a:endParaRPr>
            </a:p>
          </p:txBody>
        </p:sp>
        <p:sp>
          <p:nvSpPr>
            <p:cNvPr id="1460" name="Freeform 1782"/>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val="000000"/>
              </a:solidFill>
              <a:prstDash val="solid"/>
              <a:round/>
              <a:headEnd/>
              <a:tailEnd/>
            </a:ln>
          </p:spPr>
          <p:txBody>
            <a:bodyPr/>
            <a:lstStyle/>
            <a:p>
              <a:pPr eaLnBrk="1" hangingPunct="1">
                <a:defRPr/>
              </a:pPr>
              <a:endParaRPr lang="ja-JP" altLang="en-US">
                <a:latin typeface="Arial" charset="0"/>
              </a:endParaRPr>
            </a:p>
          </p:txBody>
        </p:sp>
        <p:sp>
          <p:nvSpPr>
            <p:cNvPr id="1461" name="Line 1783"/>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62" name="Line 178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63" name="Freeform 1785"/>
            <p:cNvSpPr>
              <a:spLocks/>
            </p:cNvSpPr>
            <p:nvPr/>
          </p:nvSpPr>
          <p:spPr bwMode="auto">
            <a:xfrm>
              <a:off x="1000125" y="1057275"/>
              <a:ext cx="0" cy="0"/>
            </a:xfrm>
            <a:custGeom>
              <a:avLst/>
              <a:gdLst>
                <a:gd name="T0" fmla="*/ 0 w 6"/>
                <a:gd name="T1" fmla="*/ 4 h 4"/>
                <a:gd name="T2" fmla="*/ 4 w 6"/>
                <a:gd name="T3" fmla="*/ 2 h 4"/>
                <a:gd name="T4" fmla="*/ 6 w 6"/>
                <a:gd name="T5" fmla="*/ 0 h 4"/>
              </a:gdLst>
              <a:ahLst/>
              <a:cxnLst>
                <a:cxn ang="0">
                  <a:pos x="T0" y="T1"/>
                </a:cxn>
                <a:cxn ang="0">
                  <a:pos x="T2" y="T3"/>
                </a:cxn>
                <a:cxn ang="0">
                  <a:pos x="T4" y="T5"/>
                </a:cxn>
              </a:cxnLst>
              <a:rect l="0" t="0" r="r" b="b"/>
              <a:pathLst>
                <a:path w="6" h="4">
                  <a:moveTo>
                    <a:pt x="0" y="4"/>
                  </a:moveTo>
                  <a:lnTo>
                    <a:pt x="4" y="2"/>
                  </a:lnTo>
                  <a:lnTo>
                    <a:pt x="6"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4" name="Freeform 1786"/>
            <p:cNvSpPr>
              <a:spLocks/>
            </p:cNvSpPr>
            <p:nvPr/>
          </p:nvSpPr>
          <p:spPr bwMode="auto">
            <a:xfrm>
              <a:off x="1000125" y="1057275"/>
              <a:ext cx="0" cy="0"/>
            </a:xfrm>
            <a:custGeom>
              <a:avLst/>
              <a:gdLst>
                <a:gd name="T0" fmla="*/ 16 w 16"/>
                <a:gd name="T1" fmla="*/ 10 h 10"/>
                <a:gd name="T2" fmla="*/ 13 w 16"/>
                <a:gd name="T3" fmla="*/ 6 h 10"/>
                <a:gd name="T4" fmla="*/ 9 w 16"/>
                <a:gd name="T5" fmla="*/ 3 h 10"/>
                <a:gd name="T6" fmla="*/ 5 w 16"/>
                <a:gd name="T7" fmla="*/ 1 h 10"/>
                <a:gd name="T8" fmla="*/ 0 w 16"/>
                <a:gd name="T9" fmla="*/ 0 h 10"/>
              </a:gdLst>
              <a:ahLst/>
              <a:cxnLst>
                <a:cxn ang="0">
                  <a:pos x="T0" y="T1"/>
                </a:cxn>
                <a:cxn ang="0">
                  <a:pos x="T2" y="T3"/>
                </a:cxn>
                <a:cxn ang="0">
                  <a:pos x="T4" y="T5"/>
                </a:cxn>
                <a:cxn ang="0">
                  <a:pos x="T6" y="T7"/>
                </a:cxn>
                <a:cxn ang="0">
                  <a:pos x="T8" y="T9"/>
                </a:cxn>
              </a:cxnLst>
              <a:rect l="0" t="0" r="r" b="b"/>
              <a:pathLst>
                <a:path w="16" h="10">
                  <a:moveTo>
                    <a:pt x="16" y="10"/>
                  </a:moveTo>
                  <a:lnTo>
                    <a:pt x="13" y="6"/>
                  </a:lnTo>
                  <a:lnTo>
                    <a:pt x="9" y="3"/>
                  </a:lnTo>
                  <a:lnTo>
                    <a:pt x="5"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5" name="Freeform 1787"/>
            <p:cNvSpPr>
              <a:spLocks/>
            </p:cNvSpPr>
            <p:nvPr/>
          </p:nvSpPr>
          <p:spPr bwMode="auto">
            <a:xfrm>
              <a:off x="1000125" y="1057275"/>
              <a:ext cx="0" cy="0"/>
            </a:xfrm>
            <a:custGeom>
              <a:avLst/>
              <a:gdLst>
                <a:gd name="T0" fmla="*/ 18 w 18"/>
                <a:gd name="T1" fmla="*/ 1 h 1"/>
                <a:gd name="T2" fmla="*/ 9 w 18"/>
                <a:gd name="T3" fmla="*/ 0 h 1"/>
                <a:gd name="T4" fmla="*/ 0 w 18"/>
                <a:gd name="T5" fmla="*/ 1 h 1"/>
              </a:gdLst>
              <a:ahLst/>
              <a:cxnLst>
                <a:cxn ang="0">
                  <a:pos x="T0" y="T1"/>
                </a:cxn>
                <a:cxn ang="0">
                  <a:pos x="T2" y="T3"/>
                </a:cxn>
                <a:cxn ang="0">
                  <a:pos x="T4" y="T5"/>
                </a:cxn>
              </a:cxnLst>
              <a:rect l="0" t="0" r="r" b="b"/>
              <a:pathLst>
                <a:path w="18" h="1">
                  <a:moveTo>
                    <a:pt x="18" y="1"/>
                  </a:moveTo>
                  <a:lnTo>
                    <a:pt x="9" y="0"/>
                  </a:lnTo>
                  <a:lnTo>
                    <a:pt x="0"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6" name="Freeform 1788"/>
            <p:cNvSpPr>
              <a:spLocks/>
            </p:cNvSpPr>
            <p:nvPr/>
          </p:nvSpPr>
          <p:spPr bwMode="auto">
            <a:xfrm>
              <a:off x="1000125" y="1057275"/>
              <a:ext cx="0" cy="0"/>
            </a:xfrm>
            <a:custGeom>
              <a:avLst/>
              <a:gdLst>
                <a:gd name="T0" fmla="*/ 0 w 3"/>
                <a:gd name="T1" fmla="*/ 0 h 4"/>
                <a:gd name="T2" fmla="*/ 0 w 3"/>
                <a:gd name="T3" fmla="*/ 2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2"/>
                  </a:lnTo>
                  <a:lnTo>
                    <a:pt x="1" y="4"/>
                  </a:lnTo>
                  <a:lnTo>
                    <a:pt x="3" y="4"/>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7" name="Line 178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68" name="Line 179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69" name="Line 179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70" name="Freeform 1792"/>
            <p:cNvSpPr>
              <a:spLocks/>
            </p:cNvSpPr>
            <p:nvPr/>
          </p:nvSpPr>
          <p:spPr bwMode="auto">
            <a:xfrm>
              <a:off x="1000125" y="1057275"/>
              <a:ext cx="0" cy="0"/>
            </a:xfrm>
            <a:custGeom>
              <a:avLst/>
              <a:gdLst>
                <a:gd name="T0" fmla="*/ 7 w 7"/>
                <a:gd name="T1" fmla="*/ 0 h 8"/>
                <a:gd name="T2" fmla="*/ 3 w 7"/>
                <a:gd name="T3" fmla="*/ 3 h 8"/>
                <a:gd name="T4" fmla="*/ 0 w 7"/>
                <a:gd name="T5" fmla="*/ 8 h 8"/>
              </a:gdLst>
              <a:ahLst/>
              <a:cxnLst>
                <a:cxn ang="0">
                  <a:pos x="T0" y="T1"/>
                </a:cxn>
                <a:cxn ang="0">
                  <a:pos x="T2" y="T3"/>
                </a:cxn>
                <a:cxn ang="0">
                  <a:pos x="T4" y="T5"/>
                </a:cxn>
              </a:cxnLst>
              <a:rect l="0" t="0" r="r" b="b"/>
              <a:pathLst>
                <a:path w="7" h="8">
                  <a:moveTo>
                    <a:pt x="7" y="0"/>
                  </a:moveTo>
                  <a:lnTo>
                    <a:pt x="3" y="3"/>
                  </a:lnTo>
                  <a:lnTo>
                    <a:pt x="0" y="8"/>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71" name="Line 179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72" name="Line 1794"/>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73" name="Line 1795"/>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74" name="Line 179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75" name="Line 179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76" name="Line 1798"/>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77" name="Line 179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78" name="Line 1800"/>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79" name="Line 1801"/>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80" name="Line 1802"/>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81" name="Line 1803"/>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82" name="Freeform 1804"/>
            <p:cNvSpPr>
              <a:spLocks/>
            </p:cNvSpPr>
            <p:nvPr/>
          </p:nvSpPr>
          <p:spPr bwMode="auto">
            <a:xfrm>
              <a:off x="1000125" y="1057275"/>
              <a:ext cx="0" cy="0"/>
            </a:xfrm>
            <a:custGeom>
              <a:avLst/>
              <a:gdLst>
                <a:gd name="T0" fmla="*/ 15 w 15"/>
                <a:gd name="T1" fmla="*/ 22 h 22"/>
                <a:gd name="T2" fmla="*/ 8 w 15"/>
                <a:gd name="T3" fmla="*/ 11 h 22"/>
                <a:gd name="T4" fmla="*/ 0 w 15"/>
                <a:gd name="T5" fmla="*/ 0 h 22"/>
              </a:gdLst>
              <a:ahLst/>
              <a:cxnLst>
                <a:cxn ang="0">
                  <a:pos x="T0" y="T1"/>
                </a:cxn>
                <a:cxn ang="0">
                  <a:pos x="T2" y="T3"/>
                </a:cxn>
                <a:cxn ang="0">
                  <a:pos x="T4" y="T5"/>
                </a:cxn>
              </a:cxnLst>
              <a:rect l="0" t="0" r="r" b="b"/>
              <a:pathLst>
                <a:path w="15" h="22">
                  <a:moveTo>
                    <a:pt x="15" y="22"/>
                  </a:moveTo>
                  <a:lnTo>
                    <a:pt x="8" y="1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3" name="Freeform 1805"/>
            <p:cNvSpPr>
              <a:spLocks/>
            </p:cNvSpPr>
            <p:nvPr/>
          </p:nvSpPr>
          <p:spPr bwMode="auto">
            <a:xfrm>
              <a:off x="1000125" y="1057275"/>
              <a:ext cx="0" cy="0"/>
            </a:xfrm>
            <a:custGeom>
              <a:avLst/>
              <a:gdLst>
                <a:gd name="T0" fmla="*/ 0 w 2"/>
                <a:gd name="T1" fmla="*/ 1 h 2"/>
                <a:gd name="T2" fmla="*/ 1 w 2"/>
                <a:gd name="T3" fmla="*/ 2 h 2"/>
                <a:gd name="T4" fmla="*/ 2 w 2"/>
                <a:gd name="T5" fmla="*/ 1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1"/>
                  </a:moveTo>
                  <a:lnTo>
                    <a:pt x="1" y="2"/>
                  </a:lnTo>
                  <a:lnTo>
                    <a:pt x="2" y="1"/>
                  </a:lnTo>
                  <a:lnTo>
                    <a:pt x="2" y="0"/>
                  </a:lnTo>
                  <a:lnTo>
                    <a:pt x="2"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4" name="Line 1806"/>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85" name="Line 180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86" name="Line 180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87" name="Freeform 1809"/>
            <p:cNvSpPr>
              <a:spLocks/>
            </p:cNvSpPr>
            <p:nvPr/>
          </p:nvSpPr>
          <p:spPr bwMode="auto">
            <a:xfrm>
              <a:off x="1000125" y="1057275"/>
              <a:ext cx="0" cy="0"/>
            </a:xfrm>
            <a:custGeom>
              <a:avLst/>
              <a:gdLst>
                <a:gd name="T0" fmla="*/ 0 w 3"/>
                <a:gd name="T1" fmla="*/ 1 h 1"/>
                <a:gd name="T2" fmla="*/ 2 w 3"/>
                <a:gd name="T3" fmla="*/ 1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0" y="1"/>
                  </a:moveTo>
                  <a:lnTo>
                    <a:pt x="2" y="1"/>
                  </a:lnTo>
                  <a:lnTo>
                    <a:pt x="2" y="0"/>
                  </a:lnTo>
                  <a:lnTo>
                    <a:pt x="3"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8" name="Line 181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89" name="Line 181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90" name="Line 181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91" name="Line 181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92" name="Line 181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93" name="Line 181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94" name="Line 1816"/>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95" name="Freeform 1817"/>
            <p:cNvSpPr>
              <a:spLocks/>
            </p:cNvSpPr>
            <p:nvPr/>
          </p:nvSpPr>
          <p:spPr bwMode="auto">
            <a:xfrm>
              <a:off x="1000125" y="1057275"/>
              <a:ext cx="0" cy="0"/>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6" name="Line 181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497" name="Freeform 1819"/>
            <p:cNvSpPr>
              <a:spLocks/>
            </p:cNvSpPr>
            <p:nvPr/>
          </p:nvSpPr>
          <p:spPr bwMode="auto">
            <a:xfrm>
              <a:off x="1000125" y="1057275"/>
              <a:ext cx="0" cy="0"/>
            </a:xfrm>
            <a:custGeom>
              <a:avLst/>
              <a:gdLst>
                <a:gd name="T0" fmla="*/ 2 w 2"/>
                <a:gd name="T1" fmla="*/ 3 h 3"/>
                <a:gd name="T2" fmla="*/ 1 w 2"/>
                <a:gd name="T3" fmla="*/ 1 h 3"/>
                <a:gd name="T4" fmla="*/ 0 w 2"/>
                <a:gd name="T5" fmla="*/ 0 h 3"/>
              </a:gdLst>
              <a:ahLst/>
              <a:cxnLst>
                <a:cxn ang="0">
                  <a:pos x="T0" y="T1"/>
                </a:cxn>
                <a:cxn ang="0">
                  <a:pos x="T2" y="T3"/>
                </a:cxn>
                <a:cxn ang="0">
                  <a:pos x="T4" y="T5"/>
                </a:cxn>
              </a:cxnLst>
              <a:rect l="0" t="0" r="r" b="b"/>
              <a:pathLst>
                <a:path w="2" h="3">
                  <a:moveTo>
                    <a:pt x="2" y="3"/>
                  </a:moveTo>
                  <a:lnTo>
                    <a:pt x="1"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8" name="Freeform 182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9" name="Line 182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00" name="Line 182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01" name="Freeform 1823"/>
            <p:cNvSpPr>
              <a:spLocks/>
            </p:cNvSpPr>
            <p:nvPr/>
          </p:nvSpPr>
          <p:spPr bwMode="auto">
            <a:xfrm>
              <a:off x="1000125" y="1057275"/>
              <a:ext cx="0" cy="0"/>
            </a:xfrm>
            <a:custGeom>
              <a:avLst/>
              <a:gdLst>
                <a:gd name="T0" fmla="*/ 0 w 1"/>
                <a:gd name="T1" fmla="*/ 0 h 2"/>
                <a:gd name="T2" fmla="*/ 0 w 1"/>
                <a:gd name="T3" fmla="*/ 1 h 2"/>
                <a:gd name="T4" fmla="*/ 1 w 1"/>
                <a:gd name="T5" fmla="*/ 2 h 2"/>
              </a:gdLst>
              <a:ahLst/>
              <a:cxnLst>
                <a:cxn ang="0">
                  <a:pos x="T0" y="T1"/>
                </a:cxn>
                <a:cxn ang="0">
                  <a:pos x="T2" y="T3"/>
                </a:cxn>
                <a:cxn ang="0">
                  <a:pos x="T4" y="T5"/>
                </a:cxn>
              </a:cxnLst>
              <a:rect l="0" t="0" r="r" b="b"/>
              <a:pathLst>
                <a:path w="1" h="2">
                  <a:moveTo>
                    <a:pt x="0" y="0"/>
                  </a:moveTo>
                  <a:lnTo>
                    <a:pt x="0" y="1"/>
                  </a:lnTo>
                  <a:lnTo>
                    <a:pt x="1"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2" name="Line 182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03" name="Line 182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04" name="Line 182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05" name="Freeform 1827"/>
            <p:cNvSpPr>
              <a:spLocks/>
            </p:cNvSpPr>
            <p:nvPr/>
          </p:nvSpPr>
          <p:spPr bwMode="auto">
            <a:xfrm>
              <a:off x="1000125" y="1057275"/>
              <a:ext cx="0"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6" name="Freeform 1828"/>
            <p:cNvSpPr>
              <a:spLocks/>
            </p:cNvSpPr>
            <p:nvPr/>
          </p:nvSpPr>
          <p:spPr bwMode="auto">
            <a:xfrm>
              <a:off x="1000125" y="1057275"/>
              <a:ext cx="0" cy="0"/>
            </a:xfrm>
            <a:custGeom>
              <a:avLst/>
              <a:gdLst>
                <a:gd name="T0" fmla="*/ 1 w 1"/>
                <a:gd name="T1" fmla="*/ 3 h 3"/>
                <a:gd name="T2" fmla="*/ 1 w 1"/>
                <a:gd name="T3" fmla="*/ 2 h 3"/>
                <a:gd name="T4" fmla="*/ 0 w 1"/>
                <a:gd name="T5" fmla="*/ 0 h 3"/>
              </a:gdLst>
              <a:ahLst/>
              <a:cxnLst>
                <a:cxn ang="0">
                  <a:pos x="T0" y="T1"/>
                </a:cxn>
                <a:cxn ang="0">
                  <a:pos x="T2" y="T3"/>
                </a:cxn>
                <a:cxn ang="0">
                  <a:pos x="T4" y="T5"/>
                </a:cxn>
              </a:cxnLst>
              <a:rect l="0" t="0" r="r" b="b"/>
              <a:pathLst>
                <a:path w="1" h="3">
                  <a:moveTo>
                    <a:pt x="1" y="3"/>
                  </a:moveTo>
                  <a:lnTo>
                    <a:pt x="1" y="2"/>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7" name="Freeform 1829"/>
            <p:cNvSpPr>
              <a:spLocks/>
            </p:cNvSpPr>
            <p:nvPr/>
          </p:nvSpPr>
          <p:spPr bwMode="auto">
            <a:xfrm>
              <a:off x="1000125" y="1057275"/>
              <a:ext cx="0" cy="0"/>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8" name="Line 1830"/>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09" name="Freeform 1831"/>
            <p:cNvSpPr>
              <a:spLocks/>
            </p:cNvSpPr>
            <p:nvPr/>
          </p:nvSpPr>
          <p:spPr bwMode="auto">
            <a:xfrm>
              <a:off x="1000125" y="1057275"/>
              <a:ext cx="0" cy="0"/>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0" name="Line 183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11" name="Freeform 1833"/>
            <p:cNvSpPr>
              <a:spLocks/>
            </p:cNvSpPr>
            <p:nvPr/>
          </p:nvSpPr>
          <p:spPr bwMode="auto">
            <a:xfrm>
              <a:off x="1000125" y="1057275"/>
              <a:ext cx="0" cy="0"/>
            </a:xfrm>
            <a:custGeom>
              <a:avLst/>
              <a:gdLst>
                <a:gd name="T0" fmla="*/ 1 h 1"/>
                <a:gd name="T1" fmla="*/ 1 h 1"/>
                <a:gd name="T2" fmla="*/ 0 h 1"/>
                <a:gd name="T3" fmla="*/ 0 h 1"/>
              </a:gdLst>
              <a:ahLst/>
              <a:cxnLst>
                <a:cxn ang="0">
                  <a:pos x="0" y="T0"/>
                </a:cxn>
                <a:cxn ang="0">
                  <a:pos x="0" y="T1"/>
                </a:cxn>
                <a:cxn ang="0">
                  <a:pos x="0" y="T2"/>
                </a:cxn>
                <a:cxn ang="0">
                  <a:pos x="0" y="T3"/>
                </a:cxn>
              </a:cxnLst>
              <a:rect l="0" t="0" r="r" b="b"/>
              <a:pathLst>
                <a:path h="1">
                  <a:moveTo>
                    <a:pt x="0" y="1"/>
                  </a:moveTo>
                  <a:lnTo>
                    <a:pt x="0" y="1"/>
                  </a:lnTo>
                  <a:lnTo>
                    <a:pt x="0"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2" name="Freeform 1834"/>
            <p:cNvSpPr>
              <a:spLocks/>
            </p:cNvSpPr>
            <p:nvPr/>
          </p:nvSpPr>
          <p:spPr bwMode="auto">
            <a:xfrm>
              <a:off x="1000125" y="1057275"/>
              <a:ext cx="0" cy="0"/>
            </a:xfrm>
            <a:custGeom>
              <a:avLst/>
              <a:gdLst>
                <a:gd name="T0" fmla="*/ 0 w 1"/>
                <a:gd name="T1" fmla="*/ 0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0" y="0"/>
                  </a:moveTo>
                  <a:lnTo>
                    <a:pt x="0" y="0"/>
                  </a:lnTo>
                  <a:lnTo>
                    <a:pt x="1" y="1"/>
                  </a:lnTo>
                  <a:lnTo>
                    <a:pt x="1"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3" name="Line 1835"/>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14" name="Line 1836"/>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15" name="Freeform 1837"/>
            <p:cNvSpPr>
              <a:spLocks/>
            </p:cNvSpPr>
            <p:nvPr/>
          </p:nvSpPr>
          <p:spPr bwMode="auto">
            <a:xfrm>
              <a:off x="1000125" y="1057275"/>
              <a:ext cx="0" cy="0"/>
            </a:xfrm>
            <a:custGeom>
              <a:avLst/>
              <a:gdLst>
                <a:gd name="T0" fmla="*/ 66 w 66"/>
                <a:gd name="T1" fmla="*/ 0 h 5"/>
                <a:gd name="T2" fmla="*/ 33 w 66"/>
                <a:gd name="T3" fmla="*/ 2 h 5"/>
                <a:gd name="T4" fmla="*/ 0 w 66"/>
                <a:gd name="T5" fmla="*/ 5 h 5"/>
              </a:gdLst>
              <a:ahLst/>
              <a:cxnLst>
                <a:cxn ang="0">
                  <a:pos x="T0" y="T1"/>
                </a:cxn>
                <a:cxn ang="0">
                  <a:pos x="T2" y="T3"/>
                </a:cxn>
                <a:cxn ang="0">
                  <a:pos x="T4" y="T5"/>
                </a:cxn>
              </a:cxnLst>
              <a:rect l="0" t="0" r="r" b="b"/>
              <a:pathLst>
                <a:path w="66" h="5">
                  <a:moveTo>
                    <a:pt x="66" y="0"/>
                  </a:moveTo>
                  <a:lnTo>
                    <a:pt x="33" y="2"/>
                  </a:lnTo>
                  <a:lnTo>
                    <a:pt x="0" y="5"/>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6" name="Line 183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17" name="Line 183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18" name="Line 1840"/>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19" name="Freeform 1841"/>
            <p:cNvSpPr>
              <a:spLocks/>
            </p:cNvSpPr>
            <p:nvPr/>
          </p:nvSpPr>
          <p:spPr bwMode="auto">
            <a:xfrm>
              <a:off x="1000125" y="1057275"/>
              <a:ext cx="0" cy="0"/>
            </a:xfrm>
            <a:custGeom>
              <a:avLst/>
              <a:gdLst>
                <a:gd name="T0" fmla="*/ 1 w 1"/>
                <a:gd name="T1" fmla="*/ 0 h 3"/>
                <a:gd name="T2" fmla="*/ 0 w 1"/>
                <a:gd name="T3" fmla="*/ 1 h 3"/>
                <a:gd name="T4" fmla="*/ 0 w 1"/>
                <a:gd name="T5" fmla="*/ 3 h 3"/>
              </a:gdLst>
              <a:ahLst/>
              <a:cxnLst>
                <a:cxn ang="0">
                  <a:pos x="T0" y="T1"/>
                </a:cxn>
                <a:cxn ang="0">
                  <a:pos x="T2" y="T3"/>
                </a:cxn>
                <a:cxn ang="0">
                  <a:pos x="T4" y="T5"/>
                </a:cxn>
              </a:cxnLst>
              <a:rect l="0" t="0" r="r" b="b"/>
              <a:pathLst>
                <a:path w="1" h="3">
                  <a:moveTo>
                    <a:pt x="1" y="0"/>
                  </a:moveTo>
                  <a:lnTo>
                    <a:pt x="0"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0" name="Freeform 1842"/>
            <p:cNvSpPr>
              <a:spLocks/>
            </p:cNvSpPr>
            <p:nvPr/>
          </p:nvSpPr>
          <p:spPr bwMode="auto">
            <a:xfrm>
              <a:off x="1000125" y="1057275"/>
              <a:ext cx="0" cy="0"/>
            </a:xfrm>
            <a:custGeom>
              <a:avLst/>
              <a:gdLst>
                <a:gd name="T0" fmla="*/ 8 w 8"/>
                <a:gd name="T1" fmla="*/ 9 h 9"/>
                <a:gd name="T2" fmla="*/ 4 w 8"/>
                <a:gd name="T3" fmla="*/ 4 h 9"/>
                <a:gd name="T4" fmla="*/ 0 w 8"/>
                <a:gd name="T5" fmla="*/ 0 h 9"/>
              </a:gdLst>
              <a:ahLst/>
              <a:cxnLst>
                <a:cxn ang="0">
                  <a:pos x="T0" y="T1"/>
                </a:cxn>
                <a:cxn ang="0">
                  <a:pos x="T2" y="T3"/>
                </a:cxn>
                <a:cxn ang="0">
                  <a:pos x="T4" y="T5"/>
                </a:cxn>
              </a:cxnLst>
              <a:rect l="0" t="0" r="r" b="b"/>
              <a:pathLst>
                <a:path w="8" h="9">
                  <a:moveTo>
                    <a:pt x="8" y="9"/>
                  </a:moveTo>
                  <a:lnTo>
                    <a:pt x="4" y="4"/>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1" name="Freeform 1843"/>
            <p:cNvSpPr>
              <a:spLocks/>
            </p:cNvSpPr>
            <p:nvPr/>
          </p:nvSpPr>
          <p:spPr bwMode="auto">
            <a:xfrm>
              <a:off x="1000125" y="1057275"/>
              <a:ext cx="0" cy="0"/>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Lst>
              <a:ahLst/>
              <a:cxnLst>
                <a:cxn ang="0">
                  <a:pos x="T0" y="T1"/>
                </a:cxn>
                <a:cxn ang="0">
                  <a:pos x="T2" y="T3"/>
                </a:cxn>
                <a:cxn ang="0">
                  <a:pos x="T4" y="T5"/>
                </a:cxn>
                <a:cxn ang="0">
                  <a:pos x="T6" y="T7"/>
                </a:cxn>
                <a:cxn ang="0">
                  <a:pos x="T8" y="T9"/>
                </a:cxn>
                <a:cxn ang="0">
                  <a:pos x="T10" y="T11"/>
                </a:cxn>
              </a:cxnLst>
              <a:rect l="0" t="0" r="r" b="b"/>
              <a:pathLst>
                <a:path w="33" h="5">
                  <a:moveTo>
                    <a:pt x="33" y="5"/>
                  </a:moveTo>
                  <a:lnTo>
                    <a:pt x="27" y="2"/>
                  </a:lnTo>
                  <a:lnTo>
                    <a:pt x="20" y="0"/>
                  </a:lnTo>
                  <a:lnTo>
                    <a:pt x="13" y="0"/>
                  </a:lnTo>
                  <a:lnTo>
                    <a:pt x="7"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2" name="Freeform 1844"/>
            <p:cNvSpPr>
              <a:spLocks/>
            </p:cNvSpPr>
            <p:nvPr/>
          </p:nvSpPr>
          <p:spPr bwMode="auto">
            <a:xfrm>
              <a:off x="1000125" y="1057275"/>
              <a:ext cx="0" cy="0"/>
            </a:xfrm>
            <a:custGeom>
              <a:avLst/>
              <a:gdLst>
                <a:gd name="T0" fmla="*/ 1 w 2"/>
                <a:gd name="T1" fmla="*/ 0 h 15"/>
                <a:gd name="T2" fmla="*/ 0 w 2"/>
                <a:gd name="T3" fmla="*/ 8 h 15"/>
                <a:gd name="T4" fmla="*/ 2 w 2"/>
                <a:gd name="T5" fmla="*/ 15 h 15"/>
              </a:gdLst>
              <a:ahLst/>
              <a:cxnLst>
                <a:cxn ang="0">
                  <a:pos x="T0" y="T1"/>
                </a:cxn>
                <a:cxn ang="0">
                  <a:pos x="T2" y="T3"/>
                </a:cxn>
                <a:cxn ang="0">
                  <a:pos x="T4" y="T5"/>
                </a:cxn>
              </a:cxnLst>
              <a:rect l="0" t="0" r="r" b="b"/>
              <a:pathLst>
                <a:path w="2" h="15">
                  <a:moveTo>
                    <a:pt x="1" y="0"/>
                  </a:moveTo>
                  <a:lnTo>
                    <a:pt x="0" y="8"/>
                  </a:lnTo>
                  <a:lnTo>
                    <a:pt x="2" y="15"/>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3" name="Line 184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24" name="Line 1846"/>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25" name="Line 184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26" name="Line 184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27" name="Freeform 1849"/>
            <p:cNvSpPr>
              <a:spLocks/>
            </p:cNvSpPr>
            <p:nvPr/>
          </p:nvSpPr>
          <p:spPr bwMode="auto">
            <a:xfrm>
              <a:off x="1000125" y="1057275"/>
              <a:ext cx="0" cy="0"/>
            </a:xfrm>
            <a:custGeom>
              <a:avLst/>
              <a:gdLst>
                <a:gd name="T0" fmla="*/ 2 w 2"/>
                <a:gd name="T1" fmla="*/ 0 h 1"/>
                <a:gd name="T2" fmla="*/ 1 w 2"/>
                <a:gd name="T3" fmla="*/ 0 h 1"/>
                <a:gd name="T4" fmla="*/ 0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2" y="0"/>
                  </a:moveTo>
                  <a:lnTo>
                    <a:pt x="1" y="0"/>
                  </a:lnTo>
                  <a:lnTo>
                    <a:pt x="0" y="0"/>
                  </a:lnTo>
                  <a:lnTo>
                    <a:pt x="0" y="1"/>
                  </a:lnTo>
                  <a:lnTo>
                    <a:pt x="1"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8" name="Line 185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29" name="Line 1851"/>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30" name="Line 1852"/>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31" name="Freeform 1853"/>
            <p:cNvSpPr>
              <a:spLocks/>
            </p:cNvSpPr>
            <p:nvPr/>
          </p:nvSpPr>
          <p:spPr bwMode="auto">
            <a:xfrm>
              <a:off x="1000125" y="1057275"/>
              <a:ext cx="0" cy="0"/>
            </a:xfrm>
            <a:custGeom>
              <a:avLst/>
              <a:gdLst>
                <a:gd name="T0" fmla="*/ 0 w 4"/>
                <a:gd name="T1" fmla="*/ 2 h 2"/>
                <a:gd name="T2" fmla="*/ 2 w 4"/>
                <a:gd name="T3" fmla="*/ 2 h 2"/>
                <a:gd name="T4" fmla="*/ 4 w 4"/>
                <a:gd name="T5" fmla="*/ 0 h 2"/>
              </a:gdLst>
              <a:ahLst/>
              <a:cxnLst>
                <a:cxn ang="0">
                  <a:pos x="T0" y="T1"/>
                </a:cxn>
                <a:cxn ang="0">
                  <a:pos x="T2" y="T3"/>
                </a:cxn>
                <a:cxn ang="0">
                  <a:pos x="T4" y="T5"/>
                </a:cxn>
              </a:cxnLst>
              <a:rect l="0" t="0" r="r" b="b"/>
              <a:pathLst>
                <a:path w="4" h="2">
                  <a:moveTo>
                    <a:pt x="0" y="2"/>
                  </a:moveTo>
                  <a:lnTo>
                    <a:pt x="2" y="2"/>
                  </a:lnTo>
                  <a:lnTo>
                    <a:pt x="4"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2" name="Freeform 1854"/>
            <p:cNvSpPr>
              <a:spLocks/>
            </p:cNvSpPr>
            <p:nvPr/>
          </p:nvSpPr>
          <p:spPr bwMode="auto">
            <a:xfrm>
              <a:off x="1000125" y="1057275"/>
              <a:ext cx="0" cy="0"/>
            </a:xfrm>
            <a:custGeom>
              <a:avLst/>
              <a:gdLst>
                <a:gd name="T0" fmla="*/ 3 w 3"/>
                <a:gd name="T1" fmla="*/ 0 h 3"/>
                <a:gd name="T2" fmla="*/ 1 w 3"/>
                <a:gd name="T3" fmla="*/ 1 h 3"/>
                <a:gd name="T4" fmla="*/ 0 w 3"/>
                <a:gd name="T5" fmla="*/ 3 h 3"/>
              </a:gdLst>
              <a:ahLst/>
              <a:cxnLst>
                <a:cxn ang="0">
                  <a:pos x="T0" y="T1"/>
                </a:cxn>
                <a:cxn ang="0">
                  <a:pos x="T2" y="T3"/>
                </a:cxn>
                <a:cxn ang="0">
                  <a:pos x="T4" y="T5"/>
                </a:cxn>
              </a:cxnLst>
              <a:rect l="0" t="0" r="r" b="b"/>
              <a:pathLst>
                <a:path w="3" h="3">
                  <a:moveTo>
                    <a:pt x="3" y="0"/>
                  </a:moveTo>
                  <a:lnTo>
                    <a:pt x="1"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3" name="Freeform 1855"/>
            <p:cNvSpPr>
              <a:spLocks/>
            </p:cNvSpPr>
            <p:nvPr/>
          </p:nvSpPr>
          <p:spPr bwMode="auto">
            <a:xfrm>
              <a:off x="1000125" y="1057275"/>
              <a:ext cx="0" cy="0"/>
            </a:xfrm>
            <a:custGeom>
              <a:avLst/>
              <a:gdLst>
                <a:gd name="T0" fmla="*/ 0 w 5"/>
                <a:gd name="T1" fmla="*/ 1 h 1"/>
                <a:gd name="T2" fmla="*/ 3 w 5"/>
                <a:gd name="T3" fmla="*/ 1 h 1"/>
                <a:gd name="T4" fmla="*/ 5 w 5"/>
                <a:gd name="T5" fmla="*/ 0 h 1"/>
              </a:gdLst>
              <a:ahLst/>
              <a:cxnLst>
                <a:cxn ang="0">
                  <a:pos x="T0" y="T1"/>
                </a:cxn>
                <a:cxn ang="0">
                  <a:pos x="T2" y="T3"/>
                </a:cxn>
                <a:cxn ang="0">
                  <a:pos x="T4" y="T5"/>
                </a:cxn>
              </a:cxnLst>
              <a:rect l="0" t="0" r="r" b="b"/>
              <a:pathLst>
                <a:path w="5" h="1">
                  <a:moveTo>
                    <a:pt x="0" y="1"/>
                  </a:moveTo>
                  <a:lnTo>
                    <a:pt x="3" y="1"/>
                  </a:lnTo>
                  <a:lnTo>
                    <a:pt x="5"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4" name="Line 185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35" name="Line 185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36" name="Freeform 1858"/>
            <p:cNvSpPr>
              <a:spLocks/>
            </p:cNvSpPr>
            <p:nvPr/>
          </p:nvSpPr>
          <p:spPr bwMode="auto">
            <a:xfrm>
              <a:off x="1000125" y="1057275"/>
              <a:ext cx="0" cy="0"/>
            </a:xfrm>
            <a:custGeom>
              <a:avLst/>
              <a:gdLst>
                <a:gd name="T0" fmla="*/ 0 w 56"/>
                <a:gd name="T1" fmla="*/ 2 h 2"/>
                <a:gd name="T2" fmla="*/ 28 w 56"/>
                <a:gd name="T3" fmla="*/ 2 h 2"/>
                <a:gd name="T4" fmla="*/ 56 w 56"/>
                <a:gd name="T5" fmla="*/ 0 h 2"/>
              </a:gdLst>
              <a:ahLst/>
              <a:cxnLst>
                <a:cxn ang="0">
                  <a:pos x="T0" y="T1"/>
                </a:cxn>
                <a:cxn ang="0">
                  <a:pos x="T2" y="T3"/>
                </a:cxn>
                <a:cxn ang="0">
                  <a:pos x="T4" y="T5"/>
                </a:cxn>
              </a:cxnLst>
              <a:rect l="0" t="0" r="r" b="b"/>
              <a:pathLst>
                <a:path w="56" h="2">
                  <a:moveTo>
                    <a:pt x="0" y="2"/>
                  </a:moveTo>
                  <a:lnTo>
                    <a:pt x="28" y="2"/>
                  </a:lnTo>
                  <a:lnTo>
                    <a:pt x="56"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7" name="Freeform 1859"/>
            <p:cNvSpPr>
              <a:spLocks/>
            </p:cNvSpPr>
            <p:nvPr/>
          </p:nvSpPr>
          <p:spPr bwMode="auto">
            <a:xfrm>
              <a:off x="1000125" y="1057275"/>
              <a:ext cx="0" cy="0"/>
            </a:xfrm>
            <a:custGeom>
              <a:avLst/>
              <a:gdLst>
                <a:gd name="T0" fmla="*/ 6 w 6"/>
                <a:gd name="T1" fmla="*/ 0 h 11"/>
                <a:gd name="T2" fmla="*/ 3 w 6"/>
                <a:gd name="T3" fmla="*/ 2 h 11"/>
                <a:gd name="T4" fmla="*/ 1 w 6"/>
                <a:gd name="T5" fmla="*/ 5 h 11"/>
                <a:gd name="T6" fmla="*/ 0 w 6"/>
                <a:gd name="T7" fmla="*/ 8 h 11"/>
                <a:gd name="T8" fmla="*/ 0 w 6"/>
                <a:gd name="T9" fmla="*/ 11 h 11"/>
              </a:gdLst>
              <a:ahLst/>
              <a:cxnLst>
                <a:cxn ang="0">
                  <a:pos x="T0" y="T1"/>
                </a:cxn>
                <a:cxn ang="0">
                  <a:pos x="T2" y="T3"/>
                </a:cxn>
                <a:cxn ang="0">
                  <a:pos x="T4" y="T5"/>
                </a:cxn>
                <a:cxn ang="0">
                  <a:pos x="T6" y="T7"/>
                </a:cxn>
                <a:cxn ang="0">
                  <a:pos x="T8" y="T9"/>
                </a:cxn>
              </a:cxnLst>
              <a:rect l="0" t="0" r="r" b="b"/>
              <a:pathLst>
                <a:path w="6" h="11">
                  <a:moveTo>
                    <a:pt x="6" y="0"/>
                  </a:moveTo>
                  <a:lnTo>
                    <a:pt x="3" y="2"/>
                  </a:lnTo>
                  <a:lnTo>
                    <a:pt x="1" y="5"/>
                  </a:lnTo>
                  <a:lnTo>
                    <a:pt x="0" y="8"/>
                  </a:lnTo>
                  <a:lnTo>
                    <a:pt x="0" y="1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8" name="Freeform 186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9" name="Line 1861"/>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40" name="Line 1862"/>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41" name="Line 1863"/>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42" name="Freeform 1864"/>
            <p:cNvSpPr>
              <a:spLocks/>
            </p:cNvSpPr>
            <p:nvPr/>
          </p:nvSpPr>
          <p:spPr bwMode="auto">
            <a:xfrm>
              <a:off x="1000125" y="1057275"/>
              <a:ext cx="0" cy="0"/>
            </a:xfrm>
            <a:custGeom>
              <a:avLst/>
              <a:gdLst>
                <a:gd name="T0" fmla="*/ 30 w 30"/>
                <a:gd name="T1" fmla="*/ 0 h 33"/>
                <a:gd name="T2" fmla="*/ 14 w 30"/>
                <a:gd name="T3" fmla="*/ 16 h 33"/>
                <a:gd name="T4" fmla="*/ 0 w 30"/>
                <a:gd name="T5" fmla="*/ 33 h 33"/>
              </a:gdLst>
              <a:ahLst/>
              <a:cxnLst>
                <a:cxn ang="0">
                  <a:pos x="T0" y="T1"/>
                </a:cxn>
                <a:cxn ang="0">
                  <a:pos x="T2" y="T3"/>
                </a:cxn>
                <a:cxn ang="0">
                  <a:pos x="T4" y="T5"/>
                </a:cxn>
              </a:cxnLst>
              <a:rect l="0" t="0" r="r" b="b"/>
              <a:pathLst>
                <a:path w="30" h="33">
                  <a:moveTo>
                    <a:pt x="30" y="0"/>
                  </a:moveTo>
                  <a:lnTo>
                    <a:pt x="14" y="16"/>
                  </a:lnTo>
                  <a:lnTo>
                    <a:pt x="0" y="3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3" name="Freeform 1865"/>
            <p:cNvSpPr>
              <a:spLocks/>
            </p:cNvSpPr>
            <p:nvPr/>
          </p:nvSpPr>
          <p:spPr bwMode="auto">
            <a:xfrm>
              <a:off x="1000125" y="1057275"/>
              <a:ext cx="0" cy="0"/>
            </a:xfrm>
            <a:custGeom>
              <a:avLst/>
              <a:gdLst>
                <a:gd name="T0" fmla="*/ 25 w 25"/>
                <a:gd name="T1" fmla="*/ 0 h 29"/>
                <a:gd name="T2" fmla="*/ 12 w 25"/>
                <a:gd name="T3" fmla="*/ 14 h 29"/>
                <a:gd name="T4" fmla="*/ 0 w 25"/>
                <a:gd name="T5" fmla="*/ 29 h 29"/>
              </a:gdLst>
              <a:ahLst/>
              <a:cxnLst>
                <a:cxn ang="0">
                  <a:pos x="T0" y="T1"/>
                </a:cxn>
                <a:cxn ang="0">
                  <a:pos x="T2" y="T3"/>
                </a:cxn>
                <a:cxn ang="0">
                  <a:pos x="T4" y="T5"/>
                </a:cxn>
              </a:cxnLst>
              <a:rect l="0" t="0" r="r" b="b"/>
              <a:pathLst>
                <a:path w="25" h="29">
                  <a:moveTo>
                    <a:pt x="25" y="0"/>
                  </a:moveTo>
                  <a:lnTo>
                    <a:pt x="12" y="14"/>
                  </a:lnTo>
                  <a:lnTo>
                    <a:pt x="0" y="29"/>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4" name="Line 1866"/>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45" name="Freeform 1867"/>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6" name="Freeform 1868"/>
            <p:cNvSpPr>
              <a:spLocks/>
            </p:cNvSpPr>
            <p:nvPr/>
          </p:nvSpPr>
          <p:spPr bwMode="auto">
            <a:xfrm>
              <a:off x="1000125" y="1057275"/>
              <a:ext cx="0" cy="0"/>
            </a:xfrm>
            <a:custGeom>
              <a:avLst/>
              <a:gdLst>
                <a:gd name="T0" fmla="*/ 7 w 7"/>
                <a:gd name="T1" fmla="*/ 0 h 4"/>
                <a:gd name="T2" fmla="*/ 4 w 7"/>
                <a:gd name="T3" fmla="*/ 1 h 4"/>
                <a:gd name="T4" fmla="*/ 0 w 7"/>
                <a:gd name="T5" fmla="*/ 4 h 4"/>
              </a:gdLst>
              <a:ahLst/>
              <a:cxnLst>
                <a:cxn ang="0">
                  <a:pos x="T0" y="T1"/>
                </a:cxn>
                <a:cxn ang="0">
                  <a:pos x="T2" y="T3"/>
                </a:cxn>
                <a:cxn ang="0">
                  <a:pos x="T4" y="T5"/>
                </a:cxn>
              </a:cxnLst>
              <a:rect l="0" t="0" r="r" b="b"/>
              <a:pathLst>
                <a:path w="7" h="4">
                  <a:moveTo>
                    <a:pt x="7" y="0"/>
                  </a:moveTo>
                  <a:lnTo>
                    <a:pt x="4" y="1"/>
                  </a:lnTo>
                  <a:lnTo>
                    <a:pt x="0" y="4"/>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7" name="Line 186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48" name="Line 1870"/>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49" name="Freeform 1871"/>
            <p:cNvSpPr>
              <a:spLocks/>
            </p:cNvSpPr>
            <p:nvPr/>
          </p:nvSpPr>
          <p:spPr bwMode="auto">
            <a:xfrm>
              <a:off x="1000125" y="1057275"/>
              <a:ext cx="0" cy="0"/>
            </a:xfrm>
            <a:custGeom>
              <a:avLst/>
              <a:gdLst>
                <a:gd name="T0" fmla="*/ 7 w 7"/>
                <a:gd name="T1" fmla="*/ 0 h 3"/>
                <a:gd name="T2" fmla="*/ 3 w 7"/>
                <a:gd name="T3" fmla="*/ 1 h 3"/>
                <a:gd name="T4" fmla="*/ 0 w 7"/>
                <a:gd name="T5" fmla="*/ 3 h 3"/>
              </a:gdLst>
              <a:ahLst/>
              <a:cxnLst>
                <a:cxn ang="0">
                  <a:pos x="T0" y="T1"/>
                </a:cxn>
                <a:cxn ang="0">
                  <a:pos x="T2" y="T3"/>
                </a:cxn>
                <a:cxn ang="0">
                  <a:pos x="T4" y="T5"/>
                </a:cxn>
              </a:cxnLst>
              <a:rect l="0" t="0" r="r" b="b"/>
              <a:pathLst>
                <a:path w="7" h="3">
                  <a:moveTo>
                    <a:pt x="7" y="0"/>
                  </a:moveTo>
                  <a:lnTo>
                    <a:pt x="3"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0" name="Line 1872"/>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51" name="Line 1873"/>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52" name="Freeform 1874"/>
            <p:cNvSpPr>
              <a:spLocks/>
            </p:cNvSpPr>
            <p:nvPr/>
          </p:nvSpPr>
          <p:spPr bwMode="auto">
            <a:xfrm>
              <a:off x="1000125" y="1057275"/>
              <a:ext cx="0" cy="0"/>
            </a:xfrm>
            <a:custGeom>
              <a:avLst/>
              <a:gdLst>
                <a:gd name="T0" fmla="*/ 2 w 2"/>
                <a:gd name="T1" fmla="*/ 0 h 3"/>
                <a:gd name="T2" fmla="*/ 0 w 2"/>
                <a:gd name="T3" fmla="*/ 1 h 3"/>
                <a:gd name="T4" fmla="*/ 0 w 2"/>
                <a:gd name="T5" fmla="*/ 3 h 3"/>
              </a:gdLst>
              <a:ahLst/>
              <a:cxnLst>
                <a:cxn ang="0">
                  <a:pos x="T0" y="T1"/>
                </a:cxn>
                <a:cxn ang="0">
                  <a:pos x="T2" y="T3"/>
                </a:cxn>
                <a:cxn ang="0">
                  <a:pos x="T4" y="T5"/>
                </a:cxn>
              </a:cxnLst>
              <a:rect l="0" t="0" r="r" b="b"/>
              <a:pathLst>
                <a:path w="2" h="3">
                  <a:moveTo>
                    <a:pt x="2" y="0"/>
                  </a:moveTo>
                  <a:lnTo>
                    <a:pt x="0"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3" name="Line 1875"/>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54" name="Freeform 1876"/>
            <p:cNvSpPr>
              <a:spLocks/>
            </p:cNvSpPr>
            <p:nvPr/>
          </p:nvSpPr>
          <p:spPr bwMode="auto">
            <a:xfrm>
              <a:off x="1000125" y="1057275"/>
              <a:ext cx="0" cy="0"/>
            </a:xfrm>
            <a:custGeom>
              <a:avLst/>
              <a:gdLst>
                <a:gd name="T0" fmla="*/ 15 w 15"/>
                <a:gd name="T1" fmla="*/ 3 h 3"/>
                <a:gd name="T2" fmla="*/ 7 w 15"/>
                <a:gd name="T3" fmla="*/ 1 h 3"/>
                <a:gd name="T4" fmla="*/ 0 w 15"/>
                <a:gd name="T5" fmla="*/ 0 h 3"/>
              </a:gdLst>
              <a:ahLst/>
              <a:cxnLst>
                <a:cxn ang="0">
                  <a:pos x="T0" y="T1"/>
                </a:cxn>
                <a:cxn ang="0">
                  <a:pos x="T2" y="T3"/>
                </a:cxn>
                <a:cxn ang="0">
                  <a:pos x="T4" y="T5"/>
                </a:cxn>
              </a:cxnLst>
              <a:rect l="0" t="0" r="r" b="b"/>
              <a:pathLst>
                <a:path w="15" h="3">
                  <a:moveTo>
                    <a:pt x="15" y="3"/>
                  </a:moveTo>
                  <a:lnTo>
                    <a:pt x="7"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5" name="Line 187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56" name="Freeform 1878"/>
            <p:cNvSpPr>
              <a:spLocks/>
            </p:cNvSpPr>
            <p:nvPr/>
          </p:nvSpPr>
          <p:spPr bwMode="auto">
            <a:xfrm>
              <a:off x="1000125" y="1057275"/>
              <a:ext cx="0" cy="0"/>
            </a:xfrm>
            <a:custGeom>
              <a:avLst/>
              <a:gdLst>
                <a:gd name="T0" fmla="*/ 68 w 68"/>
                <a:gd name="T1" fmla="*/ 1 h 1"/>
                <a:gd name="T2" fmla="*/ 34 w 68"/>
                <a:gd name="T3" fmla="*/ 0 h 1"/>
                <a:gd name="T4" fmla="*/ 0 w 68"/>
                <a:gd name="T5" fmla="*/ 1 h 1"/>
              </a:gdLst>
              <a:ahLst/>
              <a:cxnLst>
                <a:cxn ang="0">
                  <a:pos x="T0" y="T1"/>
                </a:cxn>
                <a:cxn ang="0">
                  <a:pos x="T2" y="T3"/>
                </a:cxn>
                <a:cxn ang="0">
                  <a:pos x="T4" y="T5"/>
                </a:cxn>
              </a:cxnLst>
              <a:rect l="0" t="0" r="r" b="b"/>
              <a:pathLst>
                <a:path w="68" h="1">
                  <a:moveTo>
                    <a:pt x="68" y="1"/>
                  </a:moveTo>
                  <a:lnTo>
                    <a:pt x="34" y="0"/>
                  </a:lnTo>
                  <a:lnTo>
                    <a:pt x="0" y="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7" name="Line 187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58" name="Freeform 1880"/>
            <p:cNvSpPr>
              <a:spLocks/>
            </p:cNvSpPr>
            <p:nvPr/>
          </p:nvSpPr>
          <p:spPr bwMode="auto">
            <a:xfrm>
              <a:off x="1000125" y="1057275"/>
              <a:ext cx="0" cy="0"/>
            </a:xfrm>
            <a:custGeom>
              <a:avLst/>
              <a:gdLst>
                <a:gd name="T0" fmla="*/ 51 w 51"/>
                <a:gd name="T1" fmla="*/ 25 w 51"/>
                <a:gd name="T2" fmla="*/ 0 w 51"/>
              </a:gdLst>
              <a:ahLst/>
              <a:cxnLst>
                <a:cxn ang="0">
                  <a:pos x="T0" y="0"/>
                </a:cxn>
                <a:cxn ang="0">
                  <a:pos x="T1" y="0"/>
                </a:cxn>
                <a:cxn ang="0">
                  <a:pos x="T2" y="0"/>
                </a:cxn>
              </a:cxnLst>
              <a:rect l="0" t="0" r="r" b="b"/>
              <a:pathLst>
                <a:path w="51">
                  <a:moveTo>
                    <a:pt x="51" y="0"/>
                  </a:moveTo>
                  <a:lnTo>
                    <a:pt x="25"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9" name="Freeform 1881"/>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0" name="Freeform 1882"/>
            <p:cNvSpPr>
              <a:spLocks/>
            </p:cNvSpPr>
            <p:nvPr/>
          </p:nvSpPr>
          <p:spPr bwMode="auto">
            <a:xfrm>
              <a:off x="1000125" y="1057275"/>
              <a:ext cx="0" cy="0"/>
            </a:xfrm>
            <a:custGeom>
              <a:avLst/>
              <a:gdLst>
                <a:gd name="T0" fmla="*/ 1 w 1"/>
                <a:gd name="T1" fmla="*/ 0 h 13"/>
                <a:gd name="T2" fmla="*/ 0 w 1"/>
                <a:gd name="T3" fmla="*/ 6 h 13"/>
                <a:gd name="T4" fmla="*/ 0 w 1"/>
                <a:gd name="T5" fmla="*/ 13 h 13"/>
              </a:gdLst>
              <a:ahLst/>
              <a:cxnLst>
                <a:cxn ang="0">
                  <a:pos x="T0" y="T1"/>
                </a:cxn>
                <a:cxn ang="0">
                  <a:pos x="T2" y="T3"/>
                </a:cxn>
                <a:cxn ang="0">
                  <a:pos x="T4" y="T5"/>
                </a:cxn>
              </a:cxnLst>
              <a:rect l="0" t="0" r="r" b="b"/>
              <a:pathLst>
                <a:path w="1" h="13">
                  <a:moveTo>
                    <a:pt x="1" y="0"/>
                  </a:moveTo>
                  <a:lnTo>
                    <a:pt x="0" y="6"/>
                  </a:lnTo>
                  <a:lnTo>
                    <a:pt x="0" y="1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1" name="Line 1883"/>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62" name="Line 188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63" name="Line 1885"/>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64" name="Freeform 1886"/>
            <p:cNvSpPr>
              <a:spLocks/>
            </p:cNvSpPr>
            <p:nvPr/>
          </p:nvSpPr>
          <p:spPr bwMode="auto">
            <a:xfrm>
              <a:off x="1000125" y="1057275"/>
              <a:ext cx="0" cy="0"/>
            </a:xfrm>
            <a:custGeom>
              <a:avLst/>
              <a:gdLst>
                <a:gd name="T0" fmla="*/ 1 w 1"/>
                <a:gd name="T1" fmla="*/ 0 h 12"/>
                <a:gd name="T2" fmla="*/ 0 w 1"/>
                <a:gd name="T3" fmla="*/ 6 h 12"/>
                <a:gd name="T4" fmla="*/ 0 w 1"/>
                <a:gd name="T5" fmla="*/ 12 h 12"/>
              </a:gdLst>
              <a:ahLst/>
              <a:cxnLst>
                <a:cxn ang="0">
                  <a:pos x="T0" y="T1"/>
                </a:cxn>
                <a:cxn ang="0">
                  <a:pos x="T2" y="T3"/>
                </a:cxn>
                <a:cxn ang="0">
                  <a:pos x="T4" y="T5"/>
                </a:cxn>
              </a:cxnLst>
              <a:rect l="0" t="0" r="r" b="b"/>
              <a:pathLst>
                <a:path w="1" h="12">
                  <a:moveTo>
                    <a:pt x="1" y="0"/>
                  </a:moveTo>
                  <a:lnTo>
                    <a:pt x="0" y="6"/>
                  </a:lnTo>
                  <a:lnTo>
                    <a:pt x="0" y="1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5" name="Freeform 1887"/>
            <p:cNvSpPr>
              <a:spLocks/>
            </p:cNvSpPr>
            <p:nvPr/>
          </p:nvSpPr>
          <p:spPr bwMode="auto">
            <a:xfrm>
              <a:off x="1000125" y="1057275"/>
              <a:ext cx="0" cy="0"/>
            </a:xfrm>
            <a:custGeom>
              <a:avLst/>
              <a:gdLst>
                <a:gd name="T0" fmla="*/ 5 w 5"/>
                <a:gd name="T1" fmla="*/ 0 h 4"/>
                <a:gd name="T2" fmla="*/ 2 w 5"/>
                <a:gd name="T3" fmla="*/ 2 h 4"/>
                <a:gd name="T4" fmla="*/ 0 w 5"/>
                <a:gd name="T5" fmla="*/ 4 h 4"/>
              </a:gdLst>
              <a:ahLst/>
              <a:cxnLst>
                <a:cxn ang="0">
                  <a:pos x="T0" y="T1"/>
                </a:cxn>
                <a:cxn ang="0">
                  <a:pos x="T2" y="T3"/>
                </a:cxn>
                <a:cxn ang="0">
                  <a:pos x="T4" y="T5"/>
                </a:cxn>
              </a:cxnLst>
              <a:rect l="0" t="0" r="r" b="b"/>
              <a:pathLst>
                <a:path w="5" h="4">
                  <a:moveTo>
                    <a:pt x="5" y="0"/>
                  </a:moveTo>
                  <a:lnTo>
                    <a:pt x="2" y="2"/>
                  </a:lnTo>
                  <a:lnTo>
                    <a:pt x="0" y="4"/>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6" name="Line 188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67" name="Line 188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68" name="Freeform 1890"/>
            <p:cNvSpPr>
              <a:spLocks/>
            </p:cNvSpPr>
            <p:nvPr/>
          </p:nvSpPr>
          <p:spPr bwMode="auto">
            <a:xfrm>
              <a:off x="1000125" y="1057275"/>
              <a:ext cx="0" cy="0"/>
            </a:xfrm>
            <a:custGeom>
              <a:avLst/>
              <a:gdLst>
                <a:gd name="T0" fmla="*/ 8 w 8"/>
                <a:gd name="T1" fmla="*/ 0 h 10"/>
                <a:gd name="T2" fmla="*/ 5 w 8"/>
                <a:gd name="T3" fmla="*/ 2 h 10"/>
                <a:gd name="T4" fmla="*/ 2 w 8"/>
                <a:gd name="T5" fmla="*/ 6 h 10"/>
                <a:gd name="T6" fmla="*/ 0 w 8"/>
                <a:gd name="T7" fmla="*/ 10 h 10"/>
              </a:gdLst>
              <a:ahLst/>
              <a:cxnLst>
                <a:cxn ang="0">
                  <a:pos x="T0" y="T1"/>
                </a:cxn>
                <a:cxn ang="0">
                  <a:pos x="T2" y="T3"/>
                </a:cxn>
                <a:cxn ang="0">
                  <a:pos x="T4" y="T5"/>
                </a:cxn>
                <a:cxn ang="0">
                  <a:pos x="T6" y="T7"/>
                </a:cxn>
              </a:cxnLst>
              <a:rect l="0" t="0" r="r" b="b"/>
              <a:pathLst>
                <a:path w="8" h="10">
                  <a:moveTo>
                    <a:pt x="8" y="0"/>
                  </a:moveTo>
                  <a:lnTo>
                    <a:pt x="5" y="2"/>
                  </a:lnTo>
                  <a:lnTo>
                    <a:pt x="2" y="6"/>
                  </a:lnTo>
                  <a:lnTo>
                    <a:pt x="0" y="1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9" name="Line 1891"/>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70" name="Line 1892"/>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71" name="Freeform 1893"/>
            <p:cNvSpPr>
              <a:spLocks/>
            </p:cNvSpPr>
            <p:nvPr/>
          </p:nvSpPr>
          <p:spPr bwMode="auto">
            <a:xfrm>
              <a:off x="1000125" y="1057275"/>
              <a:ext cx="0" cy="0"/>
            </a:xfrm>
            <a:custGeom>
              <a:avLst/>
              <a:gdLst>
                <a:gd name="T0" fmla="*/ 15 w 15"/>
                <a:gd name="T1" fmla="*/ 22 h 22"/>
                <a:gd name="T2" fmla="*/ 8 w 15"/>
                <a:gd name="T3" fmla="*/ 10 h 22"/>
                <a:gd name="T4" fmla="*/ 0 w 15"/>
                <a:gd name="T5" fmla="*/ 0 h 22"/>
              </a:gdLst>
              <a:ahLst/>
              <a:cxnLst>
                <a:cxn ang="0">
                  <a:pos x="T0" y="T1"/>
                </a:cxn>
                <a:cxn ang="0">
                  <a:pos x="T2" y="T3"/>
                </a:cxn>
                <a:cxn ang="0">
                  <a:pos x="T4" y="T5"/>
                </a:cxn>
              </a:cxnLst>
              <a:rect l="0" t="0" r="r" b="b"/>
              <a:pathLst>
                <a:path w="15" h="22">
                  <a:moveTo>
                    <a:pt x="15" y="22"/>
                  </a:moveTo>
                  <a:lnTo>
                    <a:pt x="8" y="1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2" name="Freeform 1894"/>
            <p:cNvSpPr>
              <a:spLocks/>
            </p:cNvSpPr>
            <p:nvPr/>
          </p:nvSpPr>
          <p:spPr bwMode="auto">
            <a:xfrm>
              <a:off x="1000125" y="1057275"/>
              <a:ext cx="0" cy="0"/>
            </a:xfrm>
            <a:custGeom>
              <a:avLst/>
              <a:gdLst>
                <a:gd name="T0" fmla="*/ 14 w 14"/>
                <a:gd name="T1" fmla="*/ 17 h 17"/>
                <a:gd name="T2" fmla="*/ 8 w 14"/>
                <a:gd name="T3" fmla="*/ 8 h 17"/>
                <a:gd name="T4" fmla="*/ 0 w 14"/>
                <a:gd name="T5" fmla="*/ 0 h 17"/>
              </a:gdLst>
              <a:ahLst/>
              <a:cxnLst>
                <a:cxn ang="0">
                  <a:pos x="T0" y="T1"/>
                </a:cxn>
                <a:cxn ang="0">
                  <a:pos x="T2" y="T3"/>
                </a:cxn>
                <a:cxn ang="0">
                  <a:pos x="T4" y="T5"/>
                </a:cxn>
              </a:cxnLst>
              <a:rect l="0" t="0" r="r" b="b"/>
              <a:pathLst>
                <a:path w="14" h="17">
                  <a:moveTo>
                    <a:pt x="14" y="17"/>
                  </a:moveTo>
                  <a:lnTo>
                    <a:pt x="8" y="8"/>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3" name="Line 189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74" name="Line 1896"/>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75" name="Line 1897"/>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76" name="Freeform 1898"/>
            <p:cNvSpPr>
              <a:spLocks/>
            </p:cNvSpPr>
            <p:nvPr/>
          </p:nvSpPr>
          <p:spPr bwMode="auto">
            <a:xfrm>
              <a:off x="1000125" y="1057275"/>
              <a:ext cx="0" cy="0"/>
            </a:xfrm>
            <a:custGeom>
              <a:avLst/>
              <a:gdLst>
                <a:gd name="T0" fmla="*/ 11 w 11"/>
                <a:gd name="T1" fmla="*/ 3 h 3"/>
                <a:gd name="T2" fmla="*/ 6 w 11"/>
                <a:gd name="T3" fmla="*/ 1 h 3"/>
                <a:gd name="T4" fmla="*/ 0 w 11"/>
                <a:gd name="T5" fmla="*/ 0 h 3"/>
              </a:gdLst>
              <a:ahLst/>
              <a:cxnLst>
                <a:cxn ang="0">
                  <a:pos x="T0" y="T1"/>
                </a:cxn>
                <a:cxn ang="0">
                  <a:pos x="T2" y="T3"/>
                </a:cxn>
                <a:cxn ang="0">
                  <a:pos x="T4" y="T5"/>
                </a:cxn>
              </a:cxnLst>
              <a:rect l="0" t="0" r="r" b="b"/>
              <a:pathLst>
                <a:path w="11" h="3">
                  <a:moveTo>
                    <a:pt x="11" y="3"/>
                  </a:moveTo>
                  <a:lnTo>
                    <a:pt x="6"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7" name="Freeform 1899"/>
            <p:cNvSpPr>
              <a:spLocks/>
            </p:cNvSpPr>
            <p:nvPr/>
          </p:nvSpPr>
          <p:spPr bwMode="auto">
            <a:xfrm>
              <a:off x="1000125" y="1057275"/>
              <a:ext cx="0" cy="0"/>
            </a:xfrm>
            <a:custGeom>
              <a:avLst/>
              <a:gdLst>
                <a:gd name="T0" fmla="*/ 9 w 9"/>
                <a:gd name="T1" fmla="*/ 3 h 3"/>
                <a:gd name="T2" fmla="*/ 5 w 9"/>
                <a:gd name="T3" fmla="*/ 1 h 3"/>
                <a:gd name="T4" fmla="*/ 0 w 9"/>
                <a:gd name="T5" fmla="*/ 0 h 3"/>
              </a:gdLst>
              <a:ahLst/>
              <a:cxnLst>
                <a:cxn ang="0">
                  <a:pos x="T0" y="T1"/>
                </a:cxn>
                <a:cxn ang="0">
                  <a:pos x="T2" y="T3"/>
                </a:cxn>
                <a:cxn ang="0">
                  <a:pos x="T4" y="T5"/>
                </a:cxn>
              </a:cxnLst>
              <a:rect l="0" t="0" r="r" b="b"/>
              <a:pathLst>
                <a:path w="9" h="3">
                  <a:moveTo>
                    <a:pt x="9" y="3"/>
                  </a:moveTo>
                  <a:lnTo>
                    <a:pt x="5"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8" name="Freeform 1900"/>
            <p:cNvSpPr>
              <a:spLocks/>
            </p:cNvSpPr>
            <p:nvPr/>
          </p:nvSpPr>
          <p:spPr bwMode="auto">
            <a:xfrm>
              <a:off x="1000125" y="1057275"/>
              <a:ext cx="0" cy="0"/>
            </a:xfrm>
            <a:custGeom>
              <a:avLst/>
              <a:gdLst>
                <a:gd name="T0" fmla="*/ 8 w 8"/>
                <a:gd name="T1" fmla="*/ 2 h 2"/>
                <a:gd name="T2" fmla="*/ 4 w 8"/>
                <a:gd name="T3" fmla="*/ 0 h 2"/>
                <a:gd name="T4" fmla="*/ 0 w 8"/>
                <a:gd name="T5" fmla="*/ 0 h 2"/>
              </a:gdLst>
              <a:ahLst/>
              <a:cxnLst>
                <a:cxn ang="0">
                  <a:pos x="T0" y="T1"/>
                </a:cxn>
                <a:cxn ang="0">
                  <a:pos x="T2" y="T3"/>
                </a:cxn>
                <a:cxn ang="0">
                  <a:pos x="T4" y="T5"/>
                </a:cxn>
              </a:cxnLst>
              <a:rect l="0" t="0" r="r" b="b"/>
              <a:pathLst>
                <a:path w="8" h="2">
                  <a:moveTo>
                    <a:pt x="8" y="2"/>
                  </a:moveTo>
                  <a:lnTo>
                    <a:pt x="4"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9" name="Line 190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80" name="Freeform 1902"/>
            <p:cNvSpPr>
              <a:spLocks/>
            </p:cNvSpPr>
            <p:nvPr/>
          </p:nvSpPr>
          <p:spPr bwMode="auto">
            <a:xfrm>
              <a:off x="1000125" y="1057275"/>
              <a:ext cx="0" cy="0"/>
            </a:xfrm>
            <a:custGeom>
              <a:avLst/>
              <a:gdLst>
                <a:gd name="T0" fmla="*/ 6 w 6"/>
                <a:gd name="T1" fmla="*/ 1 h 3"/>
                <a:gd name="T2" fmla="*/ 4 w 6"/>
                <a:gd name="T3" fmla="*/ 0 h 3"/>
                <a:gd name="T4" fmla="*/ 1 w 6"/>
                <a:gd name="T5" fmla="*/ 1 h 3"/>
                <a:gd name="T6" fmla="*/ 0 w 6"/>
                <a:gd name="T7" fmla="*/ 3 h 3"/>
              </a:gdLst>
              <a:ahLst/>
              <a:cxnLst>
                <a:cxn ang="0">
                  <a:pos x="T0" y="T1"/>
                </a:cxn>
                <a:cxn ang="0">
                  <a:pos x="T2" y="T3"/>
                </a:cxn>
                <a:cxn ang="0">
                  <a:pos x="T4" y="T5"/>
                </a:cxn>
                <a:cxn ang="0">
                  <a:pos x="T6" y="T7"/>
                </a:cxn>
              </a:cxnLst>
              <a:rect l="0" t="0" r="r" b="b"/>
              <a:pathLst>
                <a:path w="6" h="3">
                  <a:moveTo>
                    <a:pt x="6" y="1"/>
                  </a:moveTo>
                  <a:lnTo>
                    <a:pt x="4" y="0"/>
                  </a:lnTo>
                  <a:lnTo>
                    <a:pt x="1"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1" name="Line 190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82" name="Freeform 1904"/>
            <p:cNvSpPr>
              <a:spLocks/>
            </p:cNvSpPr>
            <p:nvPr/>
          </p:nvSpPr>
          <p:spPr bwMode="auto">
            <a:xfrm>
              <a:off x="1000125" y="1057275"/>
              <a:ext cx="0" cy="0"/>
            </a:xfrm>
            <a:custGeom>
              <a:avLst/>
              <a:gdLst>
                <a:gd name="T0" fmla="*/ 0 w 2"/>
                <a:gd name="T1" fmla="*/ 0 h 3"/>
                <a:gd name="T2" fmla="*/ 1 w 2"/>
                <a:gd name="T3" fmla="*/ 2 h 3"/>
                <a:gd name="T4" fmla="*/ 2 w 2"/>
                <a:gd name="T5" fmla="*/ 3 h 3"/>
              </a:gdLst>
              <a:ahLst/>
              <a:cxnLst>
                <a:cxn ang="0">
                  <a:pos x="T0" y="T1"/>
                </a:cxn>
                <a:cxn ang="0">
                  <a:pos x="T2" y="T3"/>
                </a:cxn>
                <a:cxn ang="0">
                  <a:pos x="T4" y="T5"/>
                </a:cxn>
              </a:cxnLst>
              <a:rect l="0" t="0" r="r" b="b"/>
              <a:pathLst>
                <a:path w="2" h="3">
                  <a:moveTo>
                    <a:pt x="0" y="0"/>
                  </a:moveTo>
                  <a:lnTo>
                    <a:pt x="1" y="2"/>
                  </a:lnTo>
                  <a:lnTo>
                    <a:pt x="2"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3" name="Line 1905"/>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84" name="Line 190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85" name="Line 190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86" name="Freeform 1908"/>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7" name="Freeform 1909"/>
            <p:cNvSpPr>
              <a:spLocks/>
            </p:cNvSpPr>
            <p:nvPr/>
          </p:nvSpPr>
          <p:spPr bwMode="auto">
            <a:xfrm>
              <a:off x="1000125" y="1057275"/>
              <a:ext cx="0" cy="0"/>
            </a:xfrm>
            <a:custGeom>
              <a:avLst/>
              <a:gdLst>
                <a:gd name="T0" fmla="*/ 0 w 1"/>
                <a:gd name="T1" fmla="*/ 13 h 13"/>
                <a:gd name="T2" fmla="*/ 1 w 1"/>
                <a:gd name="T3" fmla="*/ 7 h 13"/>
                <a:gd name="T4" fmla="*/ 1 w 1"/>
                <a:gd name="T5" fmla="*/ 0 h 13"/>
              </a:gdLst>
              <a:ahLst/>
              <a:cxnLst>
                <a:cxn ang="0">
                  <a:pos x="T0" y="T1"/>
                </a:cxn>
                <a:cxn ang="0">
                  <a:pos x="T2" y="T3"/>
                </a:cxn>
                <a:cxn ang="0">
                  <a:pos x="T4" y="T5"/>
                </a:cxn>
              </a:cxnLst>
              <a:rect l="0" t="0" r="r" b="b"/>
              <a:pathLst>
                <a:path w="1" h="13">
                  <a:moveTo>
                    <a:pt x="0" y="13"/>
                  </a:moveTo>
                  <a:lnTo>
                    <a:pt x="1" y="7"/>
                  </a:lnTo>
                  <a:lnTo>
                    <a:pt x="1"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8" name="Freeform 1910"/>
            <p:cNvSpPr>
              <a:spLocks/>
            </p:cNvSpPr>
            <p:nvPr/>
          </p:nvSpPr>
          <p:spPr bwMode="auto">
            <a:xfrm>
              <a:off x="1000125" y="1057275"/>
              <a:ext cx="0" cy="0"/>
            </a:xfrm>
            <a:custGeom>
              <a:avLst/>
              <a:gdLst>
                <a:gd name="T0" fmla="*/ 0 w 2"/>
                <a:gd name="T1" fmla="*/ 0 h 30"/>
                <a:gd name="T2" fmla="*/ 0 w 2"/>
                <a:gd name="T3" fmla="*/ 15 h 30"/>
                <a:gd name="T4" fmla="*/ 2 w 2"/>
                <a:gd name="T5" fmla="*/ 30 h 30"/>
              </a:gdLst>
              <a:ahLst/>
              <a:cxnLst>
                <a:cxn ang="0">
                  <a:pos x="T0" y="T1"/>
                </a:cxn>
                <a:cxn ang="0">
                  <a:pos x="T2" y="T3"/>
                </a:cxn>
                <a:cxn ang="0">
                  <a:pos x="T4" y="T5"/>
                </a:cxn>
              </a:cxnLst>
              <a:rect l="0" t="0" r="r" b="b"/>
              <a:pathLst>
                <a:path w="2" h="30">
                  <a:moveTo>
                    <a:pt x="0" y="0"/>
                  </a:moveTo>
                  <a:lnTo>
                    <a:pt x="0" y="15"/>
                  </a:lnTo>
                  <a:lnTo>
                    <a:pt x="2" y="3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9" name="Line 1911"/>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90" name="Line 191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91" name="Line 1913"/>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92" name="Freeform 1914"/>
            <p:cNvSpPr>
              <a:spLocks/>
            </p:cNvSpPr>
            <p:nvPr/>
          </p:nvSpPr>
          <p:spPr bwMode="auto">
            <a:xfrm>
              <a:off x="1000125" y="1057275"/>
              <a:ext cx="0" cy="0"/>
            </a:xfrm>
            <a:custGeom>
              <a:avLst/>
              <a:gdLst>
                <a:gd name="T0" fmla="*/ 11 w 11"/>
                <a:gd name="T1" fmla="*/ 8 h 8"/>
                <a:gd name="T2" fmla="*/ 8 w 11"/>
                <a:gd name="T3" fmla="*/ 4 h 8"/>
                <a:gd name="T4" fmla="*/ 4 w 11"/>
                <a:gd name="T5" fmla="*/ 2 h 8"/>
                <a:gd name="T6" fmla="*/ 0 w 11"/>
                <a:gd name="T7" fmla="*/ 0 h 8"/>
              </a:gdLst>
              <a:ahLst/>
              <a:cxnLst>
                <a:cxn ang="0">
                  <a:pos x="T0" y="T1"/>
                </a:cxn>
                <a:cxn ang="0">
                  <a:pos x="T2" y="T3"/>
                </a:cxn>
                <a:cxn ang="0">
                  <a:pos x="T4" y="T5"/>
                </a:cxn>
                <a:cxn ang="0">
                  <a:pos x="T6" y="T7"/>
                </a:cxn>
              </a:cxnLst>
              <a:rect l="0" t="0" r="r" b="b"/>
              <a:pathLst>
                <a:path w="11" h="8">
                  <a:moveTo>
                    <a:pt x="11" y="8"/>
                  </a:moveTo>
                  <a:lnTo>
                    <a:pt x="8" y="4"/>
                  </a:lnTo>
                  <a:lnTo>
                    <a:pt x="4" y="2"/>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3" name="Freeform 1915"/>
            <p:cNvSpPr>
              <a:spLocks/>
            </p:cNvSpPr>
            <p:nvPr/>
          </p:nvSpPr>
          <p:spPr bwMode="auto">
            <a:xfrm>
              <a:off x="1000125" y="1057275"/>
              <a:ext cx="0" cy="0"/>
            </a:xfrm>
            <a:custGeom>
              <a:avLst/>
              <a:gdLst>
                <a:gd name="T0" fmla="*/ 26 w 26"/>
                <a:gd name="T1" fmla="*/ 0 h 2"/>
                <a:gd name="T2" fmla="*/ 17 w 26"/>
                <a:gd name="T3" fmla="*/ 0 h 2"/>
                <a:gd name="T4" fmla="*/ 9 w 26"/>
                <a:gd name="T5" fmla="*/ 0 h 2"/>
                <a:gd name="T6" fmla="*/ 0 w 26"/>
                <a:gd name="T7" fmla="*/ 2 h 2"/>
              </a:gdLst>
              <a:ahLst/>
              <a:cxnLst>
                <a:cxn ang="0">
                  <a:pos x="T0" y="T1"/>
                </a:cxn>
                <a:cxn ang="0">
                  <a:pos x="T2" y="T3"/>
                </a:cxn>
                <a:cxn ang="0">
                  <a:pos x="T4" y="T5"/>
                </a:cxn>
                <a:cxn ang="0">
                  <a:pos x="T6" y="T7"/>
                </a:cxn>
              </a:cxnLst>
              <a:rect l="0" t="0" r="r" b="b"/>
              <a:pathLst>
                <a:path w="26" h="2">
                  <a:moveTo>
                    <a:pt x="26" y="0"/>
                  </a:moveTo>
                  <a:lnTo>
                    <a:pt x="17" y="0"/>
                  </a:lnTo>
                  <a:lnTo>
                    <a:pt x="9" y="0"/>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4" name="Freeform 1916"/>
            <p:cNvSpPr>
              <a:spLocks/>
            </p:cNvSpPr>
            <p:nvPr/>
          </p:nvSpPr>
          <p:spPr bwMode="auto">
            <a:xfrm>
              <a:off x="1000125" y="1057275"/>
              <a:ext cx="0" cy="0"/>
            </a:xfrm>
            <a:custGeom>
              <a:avLst/>
              <a:gdLst>
                <a:gd name="T0" fmla="*/ 10 w 10"/>
                <a:gd name="T1" fmla="*/ 0 h 22"/>
                <a:gd name="T2" fmla="*/ 5 w 10"/>
                <a:gd name="T3" fmla="*/ 6 h 22"/>
                <a:gd name="T4" fmla="*/ 2 w 10"/>
                <a:gd name="T5" fmla="*/ 14 h 22"/>
                <a:gd name="T6" fmla="*/ 0 w 10"/>
                <a:gd name="T7" fmla="*/ 22 h 22"/>
              </a:gdLst>
              <a:ahLst/>
              <a:cxnLst>
                <a:cxn ang="0">
                  <a:pos x="T0" y="T1"/>
                </a:cxn>
                <a:cxn ang="0">
                  <a:pos x="T2" y="T3"/>
                </a:cxn>
                <a:cxn ang="0">
                  <a:pos x="T4" y="T5"/>
                </a:cxn>
                <a:cxn ang="0">
                  <a:pos x="T6" y="T7"/>
                </a:cxn>
              </a:cxnLst>
              <a:rect l="0" t="0" r="r" b="b"/>
              <a:pathLst>
                <a:path w="10" h="22">
                  <a:moveTo>
                    <a:pt x="10" y="0"/>
                  </a:moveTo>
                  <a:lnTo>
                    <a:pt x="5" y="6"/>
                  </a:lnTo>
                  <a:lnTo>
                    <a:pt x="2" y="14"/>
                  </a:lnTo>
                  <a:lnTo>
                    <a:pt x="0" y="2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5" name="Line 1917"/>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96" name="Line 1918"/>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97" name="Line 1919"/>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98" name="Line 1920"/>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599" name="Line 192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00" name="Freeform 1922"/>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01" name="Line 1923"/>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02" name="Line 192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03" name="Line 192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04" name="Line 192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05" name="Line 192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06" name="Line 1928"/>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07" name="Line 192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08" name="Freeform 1930"/>
            <p:cNvSpPr>
              <a:spLocks/>
            </p:cNvSpPr>
            <p:nvPr/>
          </p:nvSpPr>
          <p:spPr bwMode="auto">
            <a:xfrm>
              <a:off x="1000125" y="1057275"/>
              <a:ext cx="0" cy="0"/>
            </a:xfrm>
            <a:custGeom>
              <a:avLst/>
              <a:gdLst>
                <a:gd name="T0" fmla="*/ 1 w 1"/>
                <a:gd name="T1" fmla="*/ 0 h 7"/>
                <a:gd name="T2" fmla="*/ 0 w 1"/>
                <a:gd name="T3" fmla="*/ 3 h 7"/>
                <a:gd name="T4" fmla="*/ 0 w 1"/>
                <a:gd name="T5" fmla="*/ 7 h 7"/>
              </a:gdLst>
              <a:ahLst/>
              <a:cxnLst>
                <a:cxn ang="0">
                  <a:pos x="T0" y="T1"/>
                </a:cxn>
                <a:cxn ang="0">
                  <a:pos x="T2" y="T3"/>
                </a:cxn>
                <a:cxn ang="0">
                  <a:pos x="T4" y="T5"/>
                </a:cxn>
              </a:cxnLst>
              <a:rect l="0" t="0" r="r" b="b"/>
              <a:pathLst>
                <a:path w="1" h="7">
                  <a:moveTo>
                    <a:pt x="1" y="0"/>
                  </a:moveTo>
                  <a:lnTo>
                    <a:pt x="0" y="3"/>
                  </a:lnTo>
                  <a:lnTo>
                    <a:pt x="0" y="7"/>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09" name="Freeform 1931"/>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10" name="Line 193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11" name="Line 1933"/>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12" name="Line 1934"/>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13" name="Line 193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14" name="Line 193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15" name="Line 193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16" name="Line 1938"/>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17" name="Line 1939"/>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18" name="Line 194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19" name="Line 194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20" name="Line 1942"/>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21" name="Freeform 1943"/>
            <p:cNvSpPr>
              <a:spLocks/>
            </p:cNvSpPr>
            <p:nvPr/>
          </p:nvSpPr>
          <p:spPr bwMode="auto">
            <a:xfrm>
              <a:off x="1000125" y="1057275"/>
              <a:ext cx="0" cy="0"/>
            </a:xfrm>
            <a:custGeom>
              <a:avLst/>
              <a:gdLst>
                <a:gd name="T0" fmla="*/ 3 w 3"/>
                <a:gd name="T1" fmla="*/ 11 h 11"/>
                <a:gd name="T2" fmla="*/ 3 w 3"/>
                <a:gd name="T3" fmla="*/ 5 h 11"/>
                <a:gd name="T4" fmla="*/ 0 w 3"/>
                <a:gd name="T5" fmla="*/ 0 h 11"/>
              </a:gdLst>
              <a:ahLst/>
              <a:cxnLst>
                <a:cxn ang="0">
                  <a:pos x="T0" y="T1"/>
                </a:cxn>
                <a:cxn ang="0">
                  <a:pos x="T2" y="T3"/>
                </a:cxn>
                <a:cxn ang="0">
                  <a:pos x="T4" y="T5"/>
                </a:cxn>
              </a:cxnLst>
              <a:rect l="0" t="0" r="r" b="b"/>
              <a:pathLst>
                <a:path w="3" h="11">
                  <a:moveTo>
                    <a:pt x="3" y="11"/>
                  </a:moveTo>
                  <a:lnTo>
                    <a:pt x="3" y="5"/>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2" name="Freeform 1944"/>
            <p:cNvSpPr>
              <a:spLocks/>
            </p:cNvSpPr>
            <p:nvPr/>
          </p:nvSpPr>
          <p:spPr bwMode="auto">
            <a:xfrm>
              <a:off x="1000125" y="1057275"/>
              <a:ext cx="0" cy="0"/>
            </a:xfrm>
            <a:custGeom>
              <a:avLst/>
              <a:gdLst>
                <a:gd name="T0" fmla="*/ 4 w 4"/>
                <a:gd name="T1" fmla="*/ 2 h 2"/>
                <a:gd name="T2" fmla="*/ 2 w 4"/>
                <a:gd name="T3" fmla="*/ 0 h 2"/>
                <a:gd name="T4" fmla="*/ 0 w 4"/>
                <a:gd name="T5" fmla="*/ 0 h 2"/>
              </a:gdLst>
              <a:ahLst/>
              <a:cxnLst>
                <a:cxn ang="0">
                  <a:pos x="T0" y="T1"/>
                </a:cxn>
                <a:cxn ang="0">
                  <a:pos x="T2" y="T3"/>
                </a:cxn>
                <a:cxn ang="0">
                  <a:pos x="T4" y="T5"/>
                </a:cxn>
              </a:cxnLst>
              <a:rect l="0" t="0" r="r" b="b"/>
              <a:pathLst>
                <a:path w="4" h="2">
                  <a:moveTo>
                    <a:pt x="4" y="2"/>
                  </a:moveTo>
                  <a:lnTo>
                    <a:pt x="2"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3" name="Freeform 1945"/>
            <p:cNvSpPr>
              <a:spLocks/>
            </p:cNvSpPr>
            <p:nvPr/>
          </p:nvSpPr>
          <p:spPr bwMode="auto">
            <a:xfrm>
              <a:off x="1000125" y="1057275"/>
              <a:ext cx="0" cy="0"/>
            </a:xfrm>
            <a:custGeom>
              <a:avLst/>
              <a:gdLst>
                <a:gd name="T0" fmla="*/ 4 w 4"/>
                <a:gd name="T1" fmla="*/ 3 h 3"/>
                <a:gd name="T2" fmla="*/ 2 w 4"/>
                <a:gd name="T3" fmla="*/ 1 h 3"/>
                <a:gd name="T4" fmla="*/ 0 w 4"/>
                <a:gd name="T5" fmla="*/ 0 h 3"/>
              </a:gdLst>
              <a:ahLst/>
              <a:cxnLst>
                <a:cxn ang="0">
                  <a:pos x="T0" y="T1"/>
                </a:cxn>
                <a:cxn ang="0">
                  <a:pos x="T2" y="T3"/>
                </a:cxn>
                <a:cxn ang="0">
                  <a:pos x="T4" y="T5"/>
                </a:cxn>
              </a:cxnLst>
              <a:rect l="0" t="0" r="r" b="b"/>
              <a:pathLst>
                <a:path w="4" h="3">
                  <a:moveTo>
                    <a:pt x="4" y="3"/>
                  </a:moveTo>
                  <a:lnTo>
                    <a:pt x="2"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4" name="Line 1946"/>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25" name="Freeform 1947"/>
            <p:cNvSpPr>
              <a:spLocks/>
            </p:cNvSpPr>
            <p:nvPr/>
          </p:nvSpPr>
          <p:spPr bwMode="auto">
            <a:xfrm>
              <a:off x="1000125" y="1057275"/>
              <a:ext cx="0" cy="0"/>
            </a:xfrm>
            <a:custGeom>
              <a:avLst/>
              <a:gdLst>
                <a:gd name="T0" fmla="*/ 7 w 7"/>
                <a:gd name="T1" fmla="*/ 2 h 2"/>
                <a:gd name="T2" fmla="*/ 4 w 7"/>
                <a:gd name="T3" fmla="*/ 0 h 2"/>
                <a:gd name="T4" fmla="*/ 0 w 7"/>
                <a:gd name="T5" fmla="*/ 0 h 2"/>
              </a:gdLst>
              <a:ahLst/>
              <a:cxnLst>
                <a:cxn ang="0">
                  <a:pos x="T0" y="T1"/>
                </a:cxn>
                <a:cxn ang="0">
                  <a:pos x="T2" y="T3"/>
                </a:cxn>
                <a:cxn ang="0">
                  <a:pos x="T4" y="T5"/>
                </a:cxn>
              </a:cxnLst>
              <a:rect l="0" t="0" r="r" b="b"/>
              <a:pathLst>
                <a:path w="7" h="2">
                  <a:moveTo>
                    <a:pt x="7" y="2"/>
                  </a:moveTo>
                  <a:lnTo>
                    <a:pt x="4"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6" name="Freeform 1948"/>
            <p:cNvSpPr>
              <a:spLocks/>
            </p:cNvSpPr>
            <p:nvPr/>
          </p:nvSpPr>
          <p:spPr bwMode="auto">
            <a:xfrm>
              <a:off x="1000125" y="1057275"/>
              <a:ext cx="0" cy="0"/>
            </a:xfrm>
            <a:custGeom>
              <a:avLst/>
              <a:gdLst>
                <a:gd name="T0" fmla="*/ 0 w 3"/>
                <a:gd name="T1" fmla="*/ 8 h 8"/>
                <a:gd name="T2" fmla="*/ 2 w 3"/>
                <a:gd name="T3" fmla="*/ 4 h 8"/>
                <a:gd name="T4" fmla="*/ 3 w 3"/>
                <a:gd name="T5" fmla="*/ 0 h 8"/>
              </a:gdLst>
              <a:ahLst/>
              <a:cxnLst>
                <a:cxn ang="0">
                  <a:pos x="T0" y="T1"/>
                </a:cxn>
                <a:cxn ang="0">
                  <a:pos x="T2" y="T3"/>
                </a:cxn>
                <a:cxn ang="0">
                  <a:pos x="T4" y="T5"/>
                </a:cxn>
              </a:cxnLst>
              <a:rect l="0" t="0" r="r" b="b"/>
              <a:pathLst>
                <a:path w="3" h="8">
                  <a:moveTo>
                    <a:pt x="0" y="8"/>
                  </a:moveTo>
                  <a:lnTo>
                    <a:pt x="2" y="4"/>
                  </a:lnTo>
                  <a:lnTo>
                    <a:pt x="3"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7" name="Freeform 1949"/>
            <p:cNvSpPr>
              <a:spLocks/>
            </p:cNvSpPr>
            <p:nvPr/>
          </p:nvSpPr>
          <p:spPr bwMode="auto">
            <a:xfrm>
              <a:off x="1000125" y="1057275"/>
              <a:ext cx="0" cy="0"/>
            </a:xfrm>
            <a:custGeom>
              <a:avLst/>
              <a:gdLst>
                <a:gd name="T0" fmla="*/ 8 w 8"/>
                <a:gd name="T1" fmla="*/ 0 h 5"/>
                <a:gd name="T2" fmla="*/ 5 w 8"/>
                <a:gd name="T3" fmla="*/ 1 h 5"/>
                <a:gd name="T4" fmla="*/ 2 w 8"/>
                <a:gd name="T5" fmla="*/ 3 h 5"/>
                <a:gd name="T6" fmla="*/ 0 w 8"/>
                <a:gd name="T7" fmla="*/ 5 h 5"/>
              </a:gdLst>
              <a:ahLst/>
              <a:cxnLst>
                <a:cxn ang="0">
                  <a:pos x="T0" y="T1"/>
                </a:cxn>
                <a:cxn ang="0">
                  <a:pos x="T2" y="T3"/>
                </a:cxn>
                <a:cxn ang="0">
                  <a:pos x="T4" y="T5"/>
                </a:cxn>
                <a:cxn ang="0">
                  <a:pos x="T6" y="T7"/>
                </a:cxn>
              </a:cxnLst>
              <a:rect l="0" t="0" r="r" b="b"/>
              <a:pathLst>
                <a:path w="8" h="5">
                  <a:moveTo>
                    <a:pt x="8" y="0"/>
                  </a:moveTo>
                  <a:lnTo>
                    <a:pt x="5" y="1"/>
                  </a:lnTo>
                  <a:lnTo>
                    <a:pt x="2" y="3"/>
                  </a:lnTo>
                  <a:lnTo>
                    <a:pt x="0" y="5"/>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8" name="Freeform 1950"/>
            <p:cNvSpPr>
              <a:spLocks/>
            </p:cNvSpPr>
            <p:nvPr/>
          </p:nvSpPr>
          <p:spPr bwMode="auto">
            <a:xfrm>
              <a:off x="1000125" y="1057275"/>
              <a:ext cx="0" cy="0"/>
            </a:xfrm>
            <a:custGeom>
              <a:avLst/>
              <a:gdLst>
                <a:gd name="T0" fmla="*/ 0 w 20"/>
                <a:gd name="T1" fmla="*/ 0 h 17"/>
                <a:gd name="T2" fmla="*/ 10 w 20"/>
                <a:gd name="T3" fmla="*/ 9 h 17"/>
                <a:gd name="T4" fmla="*/ 20 w 20"/>
                <a:gd name="T5" fmla="*/ 17 h 17"/>
              </a:gdLst>
              <a:ahLst/>
              <a:cxnLst>
                <a:cxn ang="0">
                  <a:pos x="T0" y="T1"/>
                </a:cxn>
                <a:cxn ang="0">
                  <a:pos x="T2" y="T3"/>
                </a:cxn>
                <a:cxn ang="0">
                  <a:pos x="T4" y="T5"/>
                </a:cxn>
              </a:cxnLst>
              <a:rect l="0" t="0" r="r" b="b"/>
              <a:pathLst>
                <a:path w="20" h="17">
                  <a:moveTo>
                    <a:pt x="0" y="0"/>
                  </a:moveTo>
                  <a:lnTo>
                    <a:pt x="10" y="9"/>
                  </a:lnTo>
                  <a:lnTo>
                    <a:pt x="20" y="17"/>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9" name="Line 1951"/>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30" name="Freeform 1952"/>
            <p:cNvSpPr>
              <a:spLocks/>
            </p:cNvSpPr>
            <p:nvPr/>
          </p:nvSpPr>
          <p:spPr bwMode="auto">
            <a:xfrm>
              <a:off x="1000125" y="1057275"/>
              <a:ext cx="0" cy="0"/>
            </a:xfrm>
            <a:custGeom>
              <a:avLst/>
              <a:gdLst>
                <a:gd name="T0" fmla="*/ 0 w 8"/>
                <a:gd name="T1" fmla="*/ 0 h 2"/>
                <a:gd name="T2" fmla="*/ 4 w 8"/>
                <a:gd name="T3" fmla="*/ 1 h 2"/>
                <a:gd name="T4" fmla="*/ 8 w 8"/>
                <a:gd name="T5" fmla="*/ 2 h 2"/>
              </a:gdLst>
              <a:ahLst/>
              <a:cxnLst>
                <a:cxn ang="0">
                  <a:pos x="T0" y="T1"/>
                </a:cxn>
                <a:cxn ang="0">
                  <a:pos x="T2" y="T3"/>
                </a:cxn>
                <a:cxn ang="0">
                  <a:pos x="T4" y="T5"/>
                </a:cxn>
              </a:cxnLst>
              <a:rect l="0" t="0" r="r" b="b"/>
              <a:pathLst>
                <a:path w="8" h="2">
                  <a:moveTo>
                    <a:pt x="0" y="0"/>
                  </a:moveTo>
                  <a:lnTo>
                    <a:pt x="4" y="1"/>
                  </a:lnTo>
                  <a:lnTo>
                    <a:pt x="8"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1" name="Freeform 1953"/>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2" name="Freeform 1954"/>
            <p:cNvSpPr>
              <a:spLocks/>
            </p:cNvSpPr>
            <p:nvPr/>
          </p:nvSpPr>
          <p:spPr bwMode="auto">
            <a:xfrm>
              <a:off x="1000125" y="1057275"/>
              <a:ext cx="0" cy="0"/>
            </a:xfrm>
            <a:custGeom>
              <a:avLst/>
              <a:gdLst>
                <a:gd name="T0" fmla="*/ 0 w 25"/>
                <a:gd name="T1" fmla="*/ 0 h 21"/>
                <a:gd name="T2" fmla="*/ 12 w 25"/>
                <a:gd name="T3" fmla="*/ 11 h 21"/>
                <a:gd name="T4" fmla="*/ 25 w 25"/>
                <a:gd name="T5" fmla="*/ 21 h 21"/>
              </a:gdLst>
              <a:ahLst/>
              <a:cxnLst>
                <a:cxn ang="0">
                  <a:pos x="T0" y="T1"/>
                </a:cxn>
                <a:cxn ang="0">
                  <a:pos x="T2" y="T3"/>
                </a:cxn>
                <a:cxn ang="0">
                  <a:pos x="T4" y="T5"/>
                </a:cxn>
              </a:cxnLst>
              <a:rect l="0" t="0" r="r" b="b"/>
              <a:pathLst>
                <a:path w="25" h="21">
                  <a:moveTo>
                    <a:pt x="0" y="0"/>
                  </a:moveTo>
                  <a:lnTo>
                    <a:pt x="12" y="11"/>
                  </a:lnTo>
                  <a:lnTo>
                    <a:pt x="25" y="21"/>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3" name="Line 1955"/>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34" name="Line 1956"/>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35" name="Line 195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36" name="Line 1958"/>
            <p:cNvSpPr>
              <a:spLocks noChangeShapeType="1"/>
            </p:cNvSpPr>
            <p:nvPr/>
          </p:nvSpPr>
          <p:spPr bwMode="auto">
            <a:xfrm flipH="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37" name="Line 1959"/>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38" name="Freeform 1960"/>
            <p:cNvSpPr>
              <a:spLocks/>
            </p:cNvSpPr>
            <p:nvPr/>
          </p:nvSpPr>
          <p:spPr bwMode="auto">
            <a:xfrm>
              <a:off x="1000125" y="1057275"/>
              <a:ext cx="0" cy="0"/>
            </a:xfrm>
            <a:custGeom>
              <a:avLst/>
              <a:gdLst>
                <a:gd name="T0" fmla="*/ 37 w 37"/>
                <a:gd name="T1" fmla="*/ 26 h 26"/>
                <a:gd name="T2" fmla="*/ 19 w 37"/>
                <a:gd name="T3" fmla="*/ 13 h 26"/>
                <a:gd name="T4" fmla="*/ 0 w 37"/>
                <a:gd name="T5" fmla="*/ 0 h 26"/>
              </a:gdLst>
              <a:ahLst/>
              <a:cxnLst>
                <a:cxn ang="0">
                  <a:pos x="T0" y="T1"/>
                </a:cxn>
                <a:cxn ang="0">
                  <a:pos x="T2" y="T3"/>
                </a:cxn>
                <a:cxn ang="0">
                  <a:pos x="T4" y="T5"/>
                </a:cxn>
              </a:cxnLst>
              <a:rect l="0" t="0" r="r" b="b"/>
              <a:pathLst>
                <a:path w="37" h="26">
                  <a:moveTo>
                    <a:pt x="37" y="26"/>
                  </a:moveTo>
                  <a:lnTo>
                    <a:pt x="19" y="13"/>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9" name="Freeform 1961"/>
            <p:cNvSpPr>
              <a:spLocks/>
            </p:cNvSpPr>
            <p:nvPr/>
          </p:nvSpPr>
          <p:spPr bwMode="auto">
            <a:xfrm>
              <a:off x="1000125" y="1057275"/>
              <a:ext cx="0" cy="0"/>
            </a:xfrm>
            <a:custGeom>
              <a:avLst/>
              <a:gdLst>
                <a:gd name="T0" fmla="*/ 1 w 1"/>
                <a:gd name="T1" fmla="*/ 0 h 3"/>
                <a:gd name="T2" fmla="*/ 0 w 1"/>
                <a:gd name="T3" fmla="*/ 2 h 3"/>
                <a:gd name="T4" fmla="*/ 1 w 1"/>
                <a:gd name="T5" fmla="*/ 3 h 3"/>
              </a:gdLst>
              <a:ahLst/>
              <a:cxnLst>
                <a:cxn ang="0">
                  <a:pos x="T0" y="T1"/>
                </a:cxn>
                <a:cxn ang="0">
                  <a:pos x="T2" y="T3"/>
                </a:cxn>
                <a:cxn ang="0">
                  <a:pos x="T4" y="T5"/>
                </a:cxn>
              </a:cxnLst>
              <a:rect l="0" t="0" r="r" b="b"/>
              <a:pathLst>
                <a:path w="1" h="3">
                  <a:moveTo>
                    <a:pt x="1" y="0"/>
                  </a:moveTo>
                  <a:lnTo>
                    <a:pt x="0" y="2"/>
                  </a:lnTo>
                  <a:lnTo>
                    <a:pt x="1" y="3"/>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40" name="Line 1962"/>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41" name="Line 1963"/>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42" name="Line 1964"/>
            <p:cNvSpPr>
              <a:spLocks noChangeShapeType="1"/>
            </p:cNvSpPr>
            <p:nvPr/>
          </p:nvSpPr>
          <p:spPr bwMode="auto">
            <a:xfrm flipH="1"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43" name="Freeform 1965"/>
            <p:cNvSpPr>
              <a:spLocks/>
            </p:cNvSpPr>
            <p:nvPr/>
          </p:nvSpPr>
          <p:spPr bwMode="auto">
            <a:xfrm>
              <a:off x="1000125" y="1057275"/>
              <a:ext cx="0" cy="0"/>
            </a:xfrm>
            <a:custGeom>
              <a:avLst/>
              <a:gdLst>
                <a:gd name="T0" fmla="*/ 0 h 2"/>
                <a:gd name="T1" fmla="*/ 0 h 2"/>
                <a:gd name="T2" fmla="*/ 1 h 2"/>
                <a:gd name="T3" fmla="*/ 1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1"/>
                  </a:lnTo>
                  <a:lnTo>
                    <a:pt x="0" y="1"/>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44" name="Line 196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45" name="Line 1967"/>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46" name="Line 1968"/>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47" name="Line 1969"/>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48" name="Line 1970"/>
            <p:cNvSpPr>
              <a:spLocks noChangeShapeType="1"/>
            </p:cNvSpPr>
            <p:nvPr/>
          </p:nvSpPr>
          <p:spPr bwMode="auto">
            <a:xfrm>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49" name="Freeform 1971"/>
            <p:cNvSpPr>
              <a:spLocks/>
            </p:cNvSpPr>
            <p:nvPr/>
          </p:nvSpPr>
          <p:spPr bwMode="auto">
            <a:xfrm>
              <a:off x="1000125" y="1057275"/>
              <a:ext cx="0" cy="0"/>
            </a:xfrm>
            <a:custGeom>
              <a:avLst/>
              <a:gdLst>
                <a:gd name="T0" fmla="*/ 0 w 8"/>
                <a:gd name="T1" fmla="*/ 0 h 1"/>
                <a:gd name="T2" fmla="*/ 3 w 8"/>
                <a:gd name="T3" fmla="*/ 1 h 1"/>
                <a:gd name="T4" fmla="*/ 5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5" y="1"/>
                  </a:lnTo>
                  <a:lnTo>
                    <a:pt x="8"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0" name="Freeform 1972"/>
            <p:cNvSpPr>
              <a:spLocks/>
            </p:cNvSpPr>
            <p:nvPr/>
          </p:nvSpPr>
          <p:spPr bwMode="auto">
            <a:xfrm>
              <a:off x="1000125" y="1057275"/>
              <a:ext cx="0" cy="0"/>
            </a:xfrm>
            <a:custGeom>
              <a:avLst/>
              <a:gdLst>
                <a:gd name="T0" fmla="*/ 7 w 7"/>
                <a:gd name="T1" fmla="*/ 1 h 2"/>
                <a:gd name="T2" fmla="*/ 5 w 7"/>
                <a:gd name="T3" fmla="*/ 0 h 2"/>
                <a:gd name="T4" fmla="*/ 2 w 7"/>
                <a:gd name="T5" fmla="*/ 0 h 2"/>
                <a:gd name="T6" fmla="*/ 0 w 7"/>
                <a:gd name="T7" fmla="*/ 2 h 2"/>
              </a:gdLst>
              <a:ahLst/>
              <a:cxnLst>
                <a:cxn ang="0">
                  <a:pos x="T0" y="T1"/>
                </a:cxn>
                <a:cxn ang="0">
                  <a:pos x="T2" y="T3"/>
                </a:cxn>
                <a:cxn ang="0">
                  <a:pos x="T4" y="T5"/>
                </a:cxn>
                <a:cxn ang="0">
                  <a:pos x="T6" y="T7"/>
                </a:cxn>
              </a:cxnLst>
              <a:rect l="0" t="0" r="r" b="b"/>
              <a:pathLst>
                <a:path w="7" h="2">
                  <a:moveTo>
                    <a:pt x="7" y="1"/>
                  </a:moveTo>
                  <a:lnTo>
                    <a:pt x="5" y="0"/>
                  </a:lnTo>
                  <a:lnTo>
                    <a:pt x="2" y="0"/>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1" name="Freeform 1973"/>
            <p:cNvSpPr>
              <a:spLocks/>
            </p:cNvSpPr>
            <p:nvPr/>
          </p:nvSpPr>
          <p:spPr bwMode="auto">
            <a:xfrm>
              <a:off x="1000125" y="1057275"/>
              <a:ext cx="0" cy="0"/>
            </a:xfrm>
            <a:custGeom>
              <a:avLst/>
              <a:gdLst>
                <a:gd name="T0" fmla="*/ 0 w 11"/>
                <a:gd name="T1" fmla="*/ 1 h 2"/>
                <a:gd name="T2" fmla="*/ 0 w 11"/>
                <a:gd name="T3" fmla="*/ 2 h 2"/>
                <a:gd name="T4" fmla="*/ 11 w 11"/>
                <a:gd name="T5" fmla="*/ 2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lnTo>
                    <a:pt x="0" y="2"/>
                  </a:lnTo>
                  <a:lnTo>
                    <a:pt x="11" y="2"/>
                  </a:lnTo>
                  <a:lnTo>
                    <a:pt x="11" y="0"/>
                  </a:lnTo>
                  <a:lnTo>
                    <a:pt x="0" y="1"/>
                  </a:lnTo>
                  <a:close/>
                </a:path>
              </a:pathLst>
            </a:custGeom>
            <a:grpFill/>
            <a:ln w="0" cap="flat" cmpd="sng">
              <a:solidFill>
                <a:srgbClr val="000000"/>
              </a:solidFill>
              <a:prstDash val="solid"/>
              <a:round/>
              <a:headEnd/>
              <a:tailEnd/>
            </a:ln>
          </p:spPr>
          <p:txBody>
            <a:bodyPr/>
            <a:lstStyle/>
            <a:p>
              <a:pPr eaLnBrk="1" hangingPunct="1">
                <a:defRPr/>
              </a:pPr>
              <a:endParaRPr lang="ja-JP" altLang="en-US">
                <a:latin typeface="Arial" charset="0"/>
              </a:endParaRPr>
            </a:p>
          </p:txBody>
        </p:sp>
        <p:sp>
          <p:nvSpPr>
            <p:cNvPr id="1652" name="Line 1974"/>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53" name="Freeform 1975"/>
            <p:cNvSpPr>
              <a:spLocks/>
            </p:cNvSpPr>
            <p:nvPr/>
          </p:nvSpPr>
          <p:spPr bwMode="auto">
            <a:xfrm>
              <a:off x="1000125" y="1057275"/>
              <a:ext cx="0" cy="0"/>
            </a:xfrm>
            <a:custGeom>
              <a:avLst/>
              <a:gdLst>
                <a:gd name="T0" fmla="*/ 5 w 5"/>
                <a:gd name="T1" fmla="*/ 0 h 2"/>
                <a:gd name="T2" fmla="*/ 4 w 5"/>
                <a:gd name="T3" fmla="*/ 2 h 2"/>
                <a:gd name="T4" fmla="*/ 0 w 5"/>
                <a:gd name="T5" fmla="*/ 2 h 2"/>
              </a:gdLst>
              <a:ahLst/>
              <a:cxnLst>
                <a:cxn ang="0">
                  <a:pos x="T0" y="T1"/>
                </a:cxn>
                <a:cxn ang="0">
                  <a:pos x="T2" y="T3"/>
                </a:cxn>
                <a:cxn ang="0">
                  <a:pos x="T4" y="T5"/>
                </a:cxn>
              </a:cxnLst>
              <a:rect l="0" t="0" r="r" b="b"/>
              <a:pathLst>
                <a:path w="5" h="2">
                  <a:moveTo>
                    <a:pt x="5" y="0"/>
                  </a:moveTo>
                  <a:lnTo>
                    <a:pt x="4" y="2"/>
                  </a:lnTo>
                  <a:lnTo>
                    <a:pt x="0"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4" name="Line 1976"/>
            <p:cNvSpPr>
              <a:spLocks noChangeShapeType="1"/>
            </p:cNvSpPr>
            <p:nvPr/>
          </p:nvSpPr>
          <p:spPr bwMode="auto">
            <a:xfrm flipV="1">
              <a:off x="1002792" y="1057656"/>
              <a:ext cx="0" cy="0"/>
            </a:xfrm>
            <a:prstGeom prst="line">
              <a:avLst/>
            </a:prstGeom>
            <a:grpFill/>
            <a:ln w="0">
              <a:solidFill>
                <a:srgbClr val="000000"/>
              </a:solidFill>
              <a:round/>
              <a:headEnd/>
              <a:tailEnd/>
            </a:ln>
          </p:spPr>
          <p:txBody>
            <a:bodyPr/>
            <a:lstStyle/>
            <a:p>
              <a:pPr eaLnBrk="1" hangingPunct="1">
                <a:defRPr/>
              </a:pPr>
              <a:endParaRPr lang="ja-JP" altLang="en-US">
                <a:latin typeface="Arial" charset="0"/>
              </a:endParaRPr>
            </a:p>
          </p:txBody>
        </p:sp>
        <p:sp>
          <p:nvSpPr>
            <p:cNvPr id="1655" name="Rectangle 1977"/>
            <p:cNvSpPr>
              <a:spLocks noChangeArrowheads="1"/>
            </p:cNvSpPr>
            <p:nvPr/>
          </p:nvSpPr>
          <p:spPr bwMode="auto">
            <a:xfrm>
              <a:off x="1002792" y="1057656"/>
              <a:ext cx="0" cy="0"/>
            </a:xfrm>
            <a:prstGeom prst="rect">
              <a:avLst/>
            </a:prstGeom>
            <a:grpFill/>
            <a:ln w="0">
              <a:solidFill>
                <a:srgbClr val="000000"/>
              </a:solidFill>
              <a:miter lim="800000"/>
              <a:headEnd/>
              <a:tailEnd/>
            </a:ln>
          </p:spPr>
          <p:txBody>
            <a:bodyPr/>
            <a:lstStyle/>
            <a:p>
              <a:pPr eaLnBrk="1" hangingPunct="1">
                <a:defRPr/>
              </a:pPr>
              <a:endParaRPr lang="ja-JP" altLang="en-US">
                <a:latin typeface="Arial" charset="0"/>
              </a:endParaRPr>
            </a:p>
          </p:txBody>
        </p:sp>
        <p:sp>
          <p:nvSpPr>
            <p:cNvPr id="1656" name="Freeform 1978"/>
            <p:cNvSpPr>
              <a:spLocks/>
            </p:cNvSpPr>
            <p:nvPr/>
          </p:nvSpPr>
          <p:spPr bwMode="auto">
            <a:xfrm>
              <a:off x="1000125" y="1057275"/>
              <a:ext cx="0" cy="0"/>
            </a:xfrm>
            <a:custGeom>
              <a:avLst/>
              <a:gdLst>
                <a:gd name="T0" fmla="*/ 0 w 4"/>
                <a:gd name="T1" fmla="*/ 0 h 2"/>
                <a:gd name="T2" fmla="*/ 0 w 4"/>
                <a:gd name="T3" fmla="*/ 2 h 2"/>
                <a:gd name="T4" fmla="*/ 4 w 4"/>
                <a:gd name="T5" fmla="*/ 2 h 2"/>
              </a:gdLst>
              <a:ahLst/>
              <a:cxnLst>
                <a:cxn ang="0">
                  <a:pos x="T0" y="T1"/>
                </a:cxn>
                <a:cxn ang="0">
                  <a:pos x="T2" y="T3"/>
                </a:cxn>
                <a:cxn ang="0">
                  <a:pos x="T4" y="T5"/>
                </a:cxn>
              </a:cxnLst>
              <a:rect l="0" t="0" r="r" b="b"/>
              <a:pathLst>
                <a:path w="4" h="2">
                  <a:moveTo>
                    <a:pt x="0" y="0"/>
                  </a:moveTo>
                  <a:lnTo>
                    <a:pt x="0" y="2"/>
                  </a:lnTo>
                  <a:lnTo>
                    <a:pt x="4" y="2"/>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7" name="Freeform 1979"/>
            <p:cNvSpPr>
              <a:spLocks/>
            </p:cNvSpPr>
            <p:nvPr/>
          </p:nvSpPr>
          <p:spPr bwMode="auto">
            <a:xfrm>
              <a:off x="1000125" y="1057275"/>
              <a:ext cx="0" cy="0"/>
            </a:xfrm>
            <a:custGeom>
              <a:avLst/>
              <a:gdLst>
                <a:gd name="T0" fmla="*/ 4 w 4"/>
                <a:gd name="T1" fmla="*/ 2 h 2"/>
                <a:gd name="T2" fmla="*/ 4 w 4"/>
                <a:gd name="T3" fmla="*/ 0 h 2"/>
                <a:gd name="T4" fmla="*/ 0 w 4"/>
                <a:gd name="T5" fmla="*/ 0 h 2"/>
              </a:gdLst>
              <a:ahLst/>
              <a:cxnLst>
                <a:cxn ang="0">
                  <a:pos x="T0" y="T1"/>
                </a:cxn>
                <a:cxn ang="0">
                  <a:pos x="T2" y="T3"/>
                </a:cxn>
                <a:cxn ang="0">
                  <a:pos x="T4" y="T5"/>
                </a:cxn>
              </a:cxnLst>
              <a:rect l="0" t="0" r="r" b="b"/>
              <a:pathLst>
                <a:path w="4" h="2">
                  <a:moveTo>
                    <a:pt x="4" y="2"/>
                  </a:moveTo>
                  <a:lnTo>
                    <a:pt x="4"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8" name="Freeform 1980"/>
            <p:cNvSpPr>
              <a:spLocks/>
            </p:cNvSpPr>
            <p:nvPr/>
          </p:nvSpPr>
          <p:spPr bwMode="auto">
            <a:xfrm>
              <a:off x="1000125" y="1057275"/>
              <a:ext cx="0" cy="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8"/>
                  </a:moveTo>
                  <a:lnTo>
                    <a:pt x="0" y="3"/>
                  </a:lnTo>
                  <a:lnTo>
                    <a:pt x="2" y="1"/>
                  </a:lnTo>
                  <a:lnTo>
                    <a:pt x="2" y="0"/>
                  </a:lnTo>
                  <a:lnTo>
                    <a:pt x="3" y="0"/>
                  </a:lnTo>
                  <a:lnTo>
                    <a:pt x="7" y="1"/>
                  </a:lnTo>
                  <a:lnTo>
                    <a:pt x="7" y="8"/>
                  </a:lnTo>
                  <a:lnTo>
                    <a:pt x="7" y="8"/>
                  </a:lnTo>
                  <a:lnTo>
                    <a:pt x="6" y="9"/>
                  </a:lnTo>
                  <a:lnTo>
                    <a:pt x="3" y="10"/>
                  </a:lnTo>
                  <a:lnTo>
                    <a:pt x="0" y="8"/>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9" name="Freeform 1981"/>
            <p:cNvSpPr>
              <a:spLocks/>
            </p:cNvSpPr>
            <p:nvPr/>
          </p:nvSpPr>
          <p:spPr bwMode="auto">
            <a:xfrm>
              <a:off x="1000125" y="1057275"/>
              <a:ext cx="0" cy="0"/>
            </a:xfrm>
            <a:custGeom>
              <a:avLst/>
              <a:gdLst>
                <a:gd name="T0" fmla="*/ 0 w 2"/>
                <a:gd name="T1" fmla="*/ 8 h 8"/>
                <a:gd name="T2" fmla="*/ 2 w 2"/>
                <a:gd name="T3" fmla="*/ 7 h 8"/>
                <a:gd name="T4" fmla="*/ 2 w 2"/>
                <a:gd name="T5" fmla="*/ 1 h 8"/>
                <a:gd name="T6" fmla="*/ 0 w 2"/>
                <a:gd name="T7" fmla="*/ 0 h 8"/>
              </a:gdLst>
              <a:ahLst/>
              <a:cxnLst>
                <a:cxn ang="0">
                  <a:pos x="T0" y="T1"/>
                </a:cxn>
                <a:cxn ang="0">
                  <a:pos x="T2" y="T3"/>
                </a:cxn>
                <a:cxn ang="0">
                  <a:pos x="T4" y="T5"/>
                </a:cxn>
                <a:cxn ang="0">
                  <a:pos x="T6" y="T7"/>
                </a:cxn>
              </a:cxnLst>
              <a:rect l="0" t="0" r="r" b="b"/>
              <a:pathLst>
                <a:path w="2" h="8">
                  <a:moveTo>
                    <a:pt x="0" y="8"/>
                  </a:moveTo>
                  <a:lnTo>
                    <a:pt x="2" y="7"/>
                  </a:lnTo>
                  <a:lnTo>
                    <a:pt x="2" y="1"/>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60" name="Freeform 1982"/>
            <p:cNvSpPr>
              <a:spLocks/>
            </p:cNvSpPr>
            <p:nvPr/>
          </p:nvSpPr>
          <p:spPr bwMode="auto">
            <a:xfrm>
              <a:off x="1000125" y="1057275"/>
              <a:ext cx="0" cy="0"/>
            </a:xfrm>
            <a:custGeom>
              <a:avLst/>
              <a:gdLst>
                <a:gd name="T0" fmla="*/ 0 w 3"/>
                <a:gd name="T1" fmla="*/ 5 h 5"/>
                <a:gd name="T2" fmla="*/ 3 w 3"/>
                <a:gd name="T3" fmla="*/ 4 h 5"/>
                <a:gd name="T4" fmla="*/ 3 w 3"/>
                <a:gd name="T5" fmla="*/ 0 h 5"/>
                <a:gd name="T6" fmla="*/ 0 w 3"/>
                <a:gd name="T7" fmla="*/ 0 h 5"/>
              </a:gdLst>
              <a:ahLst/>
              <a:cxnLst>
                <a:cxn ang="0">
                  <a:pos x="T0" y="T1"/>
                </a:cxn>
                <a:cxn ang="0">
                  <a:pos x="T2" y="T3"/>
                </a:cxn>
                <a:cxn ang="0">
                  <a:pos x="T4" y="T5"/>
                </a:cxn>
                <a:cxn ang="0">
                  <a:pos x="T6" y="T7"/>
                </a:cxn>
              </a:cxnLst>
              <a:rect l="0" t="0" r="r" b="b"/>
              <a:pathLst>
                <a:path w="3" h="5">
                  <a:moveTo>
                    <a:pt x="0" y="5"/>
                  </a:moveTo>
                  <a:lnTo>
                    <a:pt x="3" y="4"/>
                  </a:lnTo>
                  <a:lnTo>
                    <a:pt x="3" y="0"/>
                  </a:lnTo>
                  <a:lnTo>
                    <a:pt x="0" y="0"/>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61" name="Freeform 1983"/>
            <p:cNvSpPr>
              <a:spLocks/>
            </p:cNvSpPr>
            <p:nvPr/>
          </p:nvSpPr>
          <p:spPr bwMode="auto">
            <a:xfrm>
              <a:off x="1000125" y="1057275"/>
              <a:ext cx="0" cy="0"/>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0" y="6"/>
                  </a:moveTo>
                  <a:lnTo>
                    <a:pt x="0" y="5"/>
                  </a:lnTo>
                  <a:lnTo>
                    <a:pt x="0" y="4"/>
                  </a:lnTo>
                  <a:lnTo>
                    <a:pt x="0" y="4"/>
                  </a:lnTo>
                  <a:lnTo>
                    <a:pt x="0" y="3"/>
                  </a:lnTo>
                  <a:lnTo>
                    <a:pt x="0" y="2"/>
                  </a:lnTo>
                  <a:lnTo>
                    <a:pt x="0" y="1"/>
                  </a:lnTo>
                  <a:lnTo>
                    <a:pt x="0" y="0"/>
                  </a:lnTo>
                  <a:lnTo>
                    <a:pt x="1" y="1"/>
                  </a:lnTo>
                  <a:lnTo>
                    <a:pt x="0" y="4"/>
                  </a:lnTo>
                  <a:lnTo>
                    <a:pt x="0" y="3"/>
                  </a:lnTo>
                  <a:lnTo>
                    <a:pt x="0" y="5"/>
                  </a:lnTo>
                  <a:lnTo>
                    <a:pt x="0" y="6"/>
                  </a:lnTo>
                </a:path>
              </a:pathLst>
            </a:custGeom>
            <a:grpFill/>
            <a:ln w="0" cap="flat" cmpd="sng">
              <a:solidFill>
                <a:srgbClr val="000000"/>
              </a:solidFill>
              <a:prstDash val="solid"/>
              <a:round/>
              <a:headEnd type="none" w="med" len="med"/>
              <a:tailEnd type="none" w="med" len="med"/>
            </a:ln>
          </p:spPr>
          <p:txBody>
            <a:bodyPr/>
            <a:lstStyle/>
            <a:p>
              <a:pPr eaLnBrk="1" hangingPunct="1">
                <a:defRPr/>
              </a:pPr>
              <a:endParaRPr lang="ja-JP" altLang="en-US">
                <a:latin typeface="Arial" charset="0"/>
              </a:endParaRPr>
            </a:p>
          </p:txBody>
        </p:sp>
      </p:grpSp>
      <p:sp>
        <p:nvSpPr>
          <p:cNvPr id="1662" name="正方形/長方形 1661"/>
          <p:cNvSpPr/>
          <p:nvPr/>
        </p:nvSpPr>
        <p:spPr>
          <a:xfrm>
            <a:off x="325438" y="1484313"/>
            <a:ext cx="8351837"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600" dirty="0">
                <a:solidFill>
                  <a:schemeClr val="tx1"/>
                </a:solidFill>
              </a:rPr>
              <a:t>※</a:t>
            </a:r>
            <a:r>
              <a:rPr lang="ja-JP" altLang="en-US" sz="1600" dirty="0">
                <a:solidFill>
                  <a:schemeClr val="tx1"/>
                </a:solidFill>
              </a:rPr>
              <a:t>社会的損失：人的損害額（運転者、同乗者、歩行者など）、物的損害額（車両、構造物の事故</a:t>
            </a:r>
            <a:endParaRPr lang="en-US" altLang="ja-JP" sz="1600" dirty="0">
              <a:solidFill>
                <a:schemeClr val="tx1"/>
              </a:solidFill>
            </a:endParaRPr>
          </a:p>
          <a:p>
            <a:pPr eaLnBrk="1" hangingPunct="1">
              <a:defRPr/>
            </a:pPr>
            <a:r>
              <a:rPr lang="ja-JP" altLang="en-US" sz="1600" dirty="0">
                <a:solidFill>
                  <a:schemeClr val="tx1"/>
                </a:solidFill>
              </a:rPr>
              <a:t>　　損失）、事故渋滞による損失額</a:t>
            </a:r>
            <a:r>
              <a:rPr lang="ja-JP" altLang="en-US" sz="1600" b="1" dirty="0">
                <a:solidFill>
                  <a:schemeClr val="tx1"/>
                </a:solidFill>
              </a:rPr>
              <a:t>　　　　　　</a:t>
            </a:r>
            <a:endParaRPr lang="en-US" altLang="ja-JP" sz="1600" b="1" dirty="0">
              <a:solidFill>
                <a:schemeClr val="tx1"/>
              </a:solidFill>
            </a:endParaRPr>
          </a:p>
        </p:txBody>
      </p:sp>
      <p:sp>
        <p:nvSpPr>
          <p:cNvPr id="1663" name="正方形/長方形 1662"/>
          <p:cNvSpPr/>
          <p:nvPr/>
        </p:nvSpPr>
        <p:spPr>
          <a:xfrm>
            <a:off x="34925" y="547688"/>
            <a:ext cx="8642350"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latin typeface="ＭＳ Ｐゴシック" pitchFamily="50" charset="-128"/>
              </a:rPr>
              <a:t>◆</a:t>
            </a:r>
            <a:r>
              <a:rPr lang="zh-TW" altLang="en-US" sz="2000" b="1" u="sng" dirty="0">
                <a:solidFill>
                  <a:schemeClr val="tx1"/>
                </a:solidFill>
                <a:latin typeface="ＭＳ Ｐゴシック" pitchFamily="50" charset="-128"/>
                <a:ea typeface="ＭＳ Ｐゴシック" pitchFamily="50" charset="-128"/>
              </a:rPr>
              <a:t>交通事故減少便益</a:t>
            </a:r>
            <a:r>
              <a:rPr lang="ja-JP" altLang="en-US" sz="2000" b="1" u="sng" dirty="0">
                <a:solidFill>
                  <a:schemeClr val="tx1"/>
                </a:solidFill>
                <a:latin typeface="ＭＳ Ｐゴシック" pitchFamily="50" charset="-128"/>
              </a:rPr>
              <a:t>とは</a:t>
            </a:r>
            <a:endParaRPr lang="en-US" altLang="ja-JP" sz="2000" b="1" u="sng" dirty="0">
              <a:solidFill>
                <a:schemeClr val="tx1"/>
              </a:solidFill>
              <a:latin typeface="ＭＳ Ｐゴシック" pitchFamily="50" charset="-128"/>
            </a:endParaRPr>
          </a:p>
          <a:p>
            <a:pPr eaLnBrk="1" hangingPunct="1">
              <a:defRPr/>
            </a:pPr>
            <a:r>
              <a:rPr lang="ja-JP" altLang="en-US" b="1" dirty="0">
                <a:solidFill>
                  <a:schemeClr val="tx1"/>
                </a:solidFill>
                <a:latin typeface="ＭＳ Ｐゴシック" pitchFamily="50" charset="-128"/>
              </a:rPr>
              <a:t>　　</a:t>
            </a:r>
            <a:r>
              <a:rPr lang="ja-JP" altLang="en-US" dirty="0">
                <a:solidFill>
                  <a:schemeClr val="tx1"/>
                </a:solidFill>
                <a:latin typeface="ＭＳ Ｐゴシック" pitchFamily="50" charset="-128"/>
              </a:rPr>
              <a:t>道路</a:t>
            </a:r>
            <a:r>
              <a:rPr lang="ja-JP" altLang="en-US" dirty="0">
                <a:solidFill>
                  <a:schemeClr val="tx1"/>
                </a:solidFill>
              </a:rPr>
              <a:t>整備・改良に伴い自動車交通の分散化が図られ、</a:t>
            </a:r>
            <a:r>
              <a:rPr lang="ja-JP" altLang="en-US" dirty="0">
                <a:solidFill>
                  <a:schemeClr val="tx1"/>
                </a:solidFill>
                <a:latin typeface="ＭＳ Ｐゴシック" pitchFamily="50" charset="-128"/>
              </a:rPr>
              <a:t>交通事故による社会的損失　</a:t>
            </a:r>
            <a:endParaRPr lang="en-US" altLang="ja-JP" dirty="0">
              <a:solidFill>
                <a:schemeClr val="tx1"/>
              </a:solidFill>
              <a:latin typeface="ＭＳ Ｐゴシック" pitchFamily="50" charset="-128"/>
            </a:endParaRPr>
          </a:p>
          <a:p>
            <a:pPr eaLnBrk="1" hangingPunct="1">
              <a:defRPr/>
            </a:pPr>
            <a:r>
              <a:rPr lang="ja-JP" altLang="en-US" dirty="0">
                <a:solidFill>
                  <a:schemeClr val="tx1"/>
                </a:solidFill>
                <a:latin typeface="ＭＳ Ｐゴシック" pitchFamily="50" charset="-128"/>
              </a:rPr>
              <a:t>　　（</a:t>
            </a:r>
            <a:r>
              <a:rPr lang="en-US" altLang="ja-JP" dirty="0">
                <a:solidFill>
                  <a:schemeClr val="tx1"/>
                </a:solidFill>
                <a:latin typeface="ＭＳ Ｐゴシック" pitchFamily="50" charset="-128"/>
              </a:rPr>
              <a:t>※</a:t>
            </a:r>
            <a:r>
              <a:rPr lang="ja-JP" altLang="en-US" dirty="0">
                <a:solidFill>
                  <a:schemeClr val="tx1"/>
                </a:solidFill>
                <a:latin typeface="ＭＳ Ｐゴシック" pitchFamily="50" charset="-128"/>
              </a:rPr>
              <a:t>）の減少</a:t>
            </a:r>
            <a:r>
              <a:rPr lang="ja-JP" altLang="en-US" dirty="0">
                <a:solidFill>
                  <a:schemeClr val="tx1"/>
                </a:solidFill>
              </a:rPr>
              <a:t>を貨幣換算したもの</a:t>
            </a:r>
            <a:r>
              <a:rPr lang="ja-JP" altLang="en-US" dirty="0">
                <a:solidFill>
                  <a:schemeClr val="tx1"/>
                </a:solidFill>
                <a:latin typeface="ＭＳ Ｐゴシック" pitchFamily="50" charset="-128"/>
              </a:rPr>
              <a:t>。</a:t>
            </a:r>
          </a:p>
        </p:txBody>
      </p:sp>
      <p:sp>
        <p:nvSpPr>
          <p:cNvPr id="1664" name="テキスト ボックス 1663"/>
          <p:cNvSpPr txBox="1"/>
          <p:nvPr/>
        </p:nvSpPr>
        <p:spPr bwMode="auto">
          <a:xfrm>
            <a:off x="468313" y="2349500"/>
            <a:ext cx="7540625" cy="830263"/>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○整備の有無による損失の年間の総和の差により算出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損失</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＝ﾘﾝｸ交通量</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係数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＋ﾘﾝｸ交差点箇所数 </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台・箇所</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係数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台・箇所</a:t>
            </a:r>
            <a:r>
              <a:rPr lang="en-US" altLang="ja-JP" sz="1600" dirty="0">
                <a:solidFill>
                  <a:schemeClr val="tx1"/>
                </a:solidFill>
                <a:latin typeface="Meiryo UI" pitchFamily="50" charset="-128"/>
                <a:ea typeface="Meiryo UI" pitchFamily="50" charset="-128"/>
                <a:cs typeface="Meiryo UI" pitchFamily="50" charset="-128"/>
              </a:rPr>
              <a:t>) ×365(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1665"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29710" name="スライド番号プレースホルダー 3"/>
          <p:cNvSpPr txBox="1">
            <a:spLocks/>
          </p:cNvSpPr>
          <p:nvPr/>
        </p:nvSpPr>
        <p:spPr bwMode="auto">
          <a:xfrm>
            <a:off x="8532813" y="6477000"/>
            <a:ext cx="606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880850D7-A004-41CA-A639-8B70C351371A}" type="slidenum">
              <a:rPr lang="ja-JP" altLang="en-US" sz="2000">
                <a:latin typeface="Arial" panose="020B0604020202020204" pitchFamily="34" charset="0"/>
              </a:rPr>
              <a:pPr algn="r" eaLnBrk="1" hangingPunct="1">
                <a:spcBef>
                  <a:spcPct val="0"/>
                </a:spcBef>
                <a:buFontTx/>
                <a:buNone/>
              </a:pPr>
              <a:t>11</a:t>
            </a:fld>
            <a:endParaRPr lang="ja-JP" altLang="en-US" sz="2000">
              <a:latin typeface="Arial" panose="020B0604020202020204" pitchFamily="34" charset="0"/>
            </a:endParaRPr>
          </a:p>
        </p:txBody>
      </p:sp>
      <p:sp>
        <p:nvSpPr>
          <p:cNvPr id="1666" name="テキスト ボックス 1665">
            <a:extLst>
              <a:ext uri="{FF2B5EF4-FFF2-40B4-BE49-F238E27FC236}">
                <a16:creationId xmlns:a16="http://schemas.microsoft.com/office/drawing/2014/main" id="{C9B1A1E6-CBF4-4E68-6628-0855E9F4D439}"/>
              </a:ext>
            </a:extLst>
          </p:cNvPr>
          <p:cNvSpPr txBox="1">
            <a:spLocks noChangeArrowheads="1"/>
          </p:cNvSpPr>
          <p:nvPr/>
        </p:nvSpPr>
        <p:spPr bwMode="auto">
          <a:xfrm>
            <a:off x="105569" y="5214573"/>
            <a:ext cx="8932862" cy="987551"/>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⇒整備の有無による差をリンクごとに集計し、さらに供用後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年間分を合計することで、本事業の</a:t>
            </a:r>
            <a:r>
              <a:rPr lang="ja-JP" altLang="en-US" sz="1800" b="1" dirty="0">
                <a:latin typeface="Meiryo UI" panose="020B0604030504040204" pitchFamily="50" charset="-128"/>
                <a:ea typeface="Meiryo UI" panose="020B0604030504040204" pitchFamily="50" charset="-128"/>
              </a:rPr>
              <a:t>交通事故減少便益 </a:t>
            </a:r>
            <a:r>
              <a:rPr lang="en-US" altLang="ja-JP" sz="1800" b="1" dirty="0">
                <a:solidFill>
                  <a:srgbClr val="FF0000"/>
                </a:solidFill>
                <a:latin typeface="Meiryo UI" panose="020B0604030504040204" pitchFamily="50" charset="-128"/>
                <a:ea typeface="Meiryo UI" panose="020B0604030504040204" pitchFamily="50" charset="-128"/>
              </a:rPr>
              <a:t>2.5 </a:t>
            </a:r>
            <a:r>
              <a:rPr lang="ja-JP" altLang="en-US" sz="1800" b="1" dirty="0">
                <a:latin typeface="Meiryo UI" panose="020B0604030504040204" pitchFamily="50" charset="-128"/>
                <a:ea typeface="Meiryo UI" panose="020B0604030504040204" pitchFamily="50" charset="-128"/>
              </a:rPr>
              <a:t>億円</a:t>
            </a:r>
            <a:r>
              <a:rPr lang="ja-JP" altLang="en-US" sz="1800" dirty="0">
                <a:latin typeface="Meiryo UI" panose="020B0604030504040204" pitchFamily="50" charset="-128"/>
                <a:ea typeface="Meiryo UI" panose="020B0604030504040204" pitchFamily="50" charset="-128"/>
              </a:rPr>
              <a:t>が算出される。</a:t>
            </a:r>
            <a:endParaRPr lang="en-US" altLang="ja-JP" sz="1800" dirty="0">
              <a:latin typeface="Meiryo UI" panose="020B0604030504040204" pitchFamily="50" charset="-128"/>
              <a:ea typeface="Meiryo UI" panose="020B0604030504040204" pitchFamily="50" charset="-128"/>
            </a:endParaRPr>
          </a:p>
          <a:p>
            <a:pPr marL="180000" indent="-180000" eaLnBrk="1" hangingPunct="1">
              <a:spcBef>
                <a:spcPct val="0"/>
              </a:spcBef>
              <a:buFontTx/>
              <a:buNone/>
            </a:pP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33710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18635" y="2058349"/>
            <a:ext cx="4681736" cy="4662815"/>
          </a:xfrm>
          <a:prstGeom prst="rect">
            <a:avLst/>
          </a:prstGeom>
          <a:ln>
            <a:solidFill>
              <a:schemeClr val="tx2">
                <a:lumMod val="50000"/>
              </a:schemeClr>
            </a:solidFill>
          </a:ln>
        </p:spPr>
        <p:txBody>
          <a:bodyPr wrap="square">
            <a:spAutoFit/>
          </a:bodyPr>
          <a:lstStyle/>
          <a:p>
            <a:pPr>
              <a:lnSpc>
                <a:spcPct val="150000"/>
              </a:lnSpc>
              <a:tabLst>
                <a:tab pos="1968500" algn="l"/>
              </a:tabLst>
              <a:defRPr/>
            </a:pPr>
            <a:r>
              <a:rPr lang="ja-JP" altLang="en-US" b="1" dirty="0">
                <a:latin typeface="+mj-ea"/>
              </a:rPr>
              <a:t>○算出条件等</a:t>
            </a:r>
          </a:p>
          <a:p>
            <a:pPr>
              <a:lnSpc>
                <a:spcPct val="150000"/>
              </a:lnSpc>
              <a:tabLst>
                <a:tab pos="1968500" algn="l"/>
              </a:tabLst>
              <a:defRPr/>
            </a:pPr>
            <a:r>
              <a:rPr lang="ja-JP" altLang="en-US" dirty="0">
                <a:latin typeface="ＭＳ Ｐゴシック" panose="020B0600070205080204" pitchFamily="50" charset="-128"/>
              </a:rPr>
              <a:t>使用</a:t>
            </a:r>
            <a:r>
              <a:rPr lang="ja-JP" altLang="en-US" dirty="0">
                <a:latin typeface="+mn-ea"/>
              </a:rPr>
              <a:t>マニュアル</a:t>
            </a:r>
            <a:r>
              <a:rPr lang="en-US" altLang="ja-JP" dirty="0">
                <a:latin typeface="+mn-ea"/>
              </a:rPr>
              <a:t>	</a:t>
            </a:r>
            <a:r>
              <a:rPr lang="ja-JP" altLang="en-US" dirty="0">
                <a:latin typeface="+mn-ea"/>
              </a:rPr>
              <a:t>：費用便益分析マニュアル</a:t>
            </a:r>
          </a:p>
          <a:p>
            <a:pPr algn="r">
              <a:lnSpc>
                <a:spcPct val="150000"/>
              </a:lnSpc>
              <a:tabLst>
                <a:tab pos="1968500" algn="l"/>
              </a:tabLst>
              <a:defRPr/>
            </a:pPr>
            <a:r>
              <a:rPr lang="ja-JP" altLang="en-US" dirty="0">
                <a:latin typeface="+mn-ea"/>
              </a:rPr>
              <a:t>　　　　　</a:t>
            </a:r>
            <a:r>
              <a:rPr lang="en-US" altLang="zh-CN" dirty="0">
                <a:latin typeface="ＭＳ Ｐゴシック" panose="020B0600070205080204" pitchFamily="50" charset="-128"/>
                <a:ea typeface="ＭＳ Ｐゴシック" panose="020B0600070205080204" pitchFamily="50" charset="-128"/>
              </a:rPr>
              <a:t> </a:t>
            </a:r>
            <a:r>
              <a:rPr lang="zh-CN" altLang="en-US" dirty="0">
                <a:latin typeface="ＭＳ Ｐゴシック" panose="020B0600070205080204" pitchFamily="50" charset="-128"/>
                <a:ea typeface="ＭＳ Ｐゴシック" panose="020B0600070205080204" pitchFamily="50" charset="-128"/>
              </a:rPr>
              <a:t>（国土交通省</a:t>
            </a:r>
            <a:r>
              <a:rPr lang="ja-JP" altLang="en-US" dirty="0">
                <a:latin typeface="ＭＳ Ｐゴシック" panose="020B0600070205080204" pitchFamily="50" charset="-128"/>
                <a:ea typeface="ＭＳ Ｐゴシック" panose="020B0600070205080204" pitchFamily="50" charset="-128"/>
              </a:rPr>
              <a:t>令和</a:t>
            </a:r>
            <a:r>
              <a:rPr lang="en-US" altLang="ja-JP" dirty="0">
                <a:latin typeface="ＭＳ Ｐゴシック" panose="020B0600070205080204" pitchFamily="50" charset="-128"/>
                <a:ea typeface="ＭＳ Ｐゴシック" panose="020B0600070205080204" pitchFamily="50" charset="-128"/>
              </a:rPr>
              <a:t>4</a:t>
            </a:r>
            <a:r>
              <a:rPr lang="zh-CN" altLang="en-US" dirty="0">
                <a:latin typeface="ＭＳ Ｐゴシック" panose="020B0600070205080204" pitchFamily="50" charset="-128"/>
                <a:ea typeface="ＭＳ Ｐゴシック" panose="020B0600070205080204" pitchFamily="50" charset="-128"/>
              </a:rPr>
              <a:t>年</a:t>
            </a:r>
            <a:r>
              <a:rPr lang="en-US" altLang="zh-CN" dirty="0">
                <a:latin typeface="ＭＳ Ｐゴシック" panose="020B0600070205080204" pitchFamily="50" charset="-128"/>
                <a:ea typeface="ＭＳ Ｐゴシック" panose="020B0600070205080204" pitchFamily="50" charset="-128"/>
              </a:rPr>
              <a:t>2</a:t>
            </a:r>
            <a:r>
              <a:rPr lang="zh-CN" altLang="en-US" dirty="0">
                <a:latin typeface="ＭＳ Ｐゴシック" panose="020B0600070205080204" pitchFamily="50" charset="-128"/>
                <a:ea typeface="ＭＳ Ｐゴシック" panose="020B0600070205080204" pitchFamily="50" charset="-128"/>
              </a:rPr>
              <a:t>月）</a:t>
            </a:r>
          </a:p>
          <a:p>
            <a:pPr>
              <a:lnSpc>
                <a:spcPct val="150000"/>
              </a:lnSpc>
              <a:tabLst>
                <a:tab pos="1968500" algn="l"/>
              </a:tabLst>
              <a:defRPr/>
            </a:pPr>
            <a:r>
              <a:rPr lang="zh-TW" altLang="en-US" dirty="0">
                <a:latin typeface="ＭＳ Ｐゴシック" panose="020B0600070205080204" pitchFamily="50" charset="-128"/>
                <a:ea typeface="ＭＳ Ｐゴシック" panose="020B0600070205080204" pitchFamily="50" charset="-128"/>
              </a:rPr>
              <a:t>基準年</a:t>
            </a:r>
            <a:r>
              <a:rPr lang="ja-JP" altLang="en-US" dirty="0">
                <a:latin typeface="ＭＳ Ｐゴシック" panose="020B0600070205080204" pitchFamily="50" charset="-128"/>
                <a:ea typeface="ＭＳ Ｐゴシック" panose="020B0600070205080204" pitchFamily="50" charset="-128"/>
              </a:rPr>
              <a:t>　　　　　　　　 </a:t>
            </a:r>
            <a:r>
              <a:rPr lang="zh-TW" altLang="en-US"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令和４</a:t>
            </a:r>
            <a:r>
              <a:rPr lang="zh-TW" altLang="en-US" dirty="0">
                <a:latin typeface="ＭＳ Ｐゴシック" panose="020B0600070205080204" pitchFamily="50" charset="-128"/>
                <a:ea typeface="ＭＳ Ｐゴシック" panose="020B0600070205080204" pitchFamily="50" charset="-128"/>
              </a:rPr>
              <a:t>年度</a:t>
            </a:r>
          </a:p>
          <a:p>
            <a:pPr>
              <a:lnSpc>
                <a:spcPct val="150000"/>
              </a:lnSpc>
              <a:tabLst>
                <a:tab pos="1968500" algn="l"/>
              </a:tabLst>
              <a:defRPr/>
            </a:pPr>
            <a:r>
              <a:rPr lang="zh-TW" altLang="en-US" dirty="0">
                <a:latin typeface="ＭＳ Ｐゴシック" panose="020B0600070205080204" pitchFamily="50" charset="-128"/>
                <a:ea typeface="ＭＳ Ｐゴシック" panose="020B0600070205080204" pitchFamily="50" charset="-128"/>
              </a:rPr>
              <a:t>検討期間</a:t>
            </a:r>
            <a:r>
              <a:rPr lang="ja-JP" altLang="en-US" dirty="0">
                <a:latin typeface="ＭＳ Ｐゴシック" panose="020B0600070205080204" pitchFamily="50" charset="-128"/>
                <a:ea typeface="ＭＳ Ｐゴシック" panose="020B0600070205080204" pitchFamily="50" charset="-128"/>
              </a:rPr>
              <a:t>　　　　　　  </a:t>
            </a:r>
            <a:r>
              <a:rPr lang="zh-TW" altLang="en-US" dirty="0">
                <a:latin typeface="ＭＳ Ｐゴシック" panose="020B0600070205080204" pitchFamily="50" charset="-128"/>
                <a:ea typeface="ＭＳ Ｐゴシック" panose="020B0600070205080204" pitchFamily="50" charset="-128"/>
              </a:rPr>
              <a:t>：</a:t>
            </a:r>
            <a:r>
              <a:rPr lang="en-US" altLang="zh-TW" dirty="0">
                <a:latin typeface="ＭＳ Ｐゴシック" panose="020B0600070205080204" pitchFamily="50" charset="-128"/>
                <a:ea typeface="ＭＳ Ｐゴシック" panose="020B0600070205080204" pitchFamily="50" charset="-128"/>
              </a:rPr>
              <a:t>50</a:t>
            </a:r>
            <a:r>
              <a:rPr lang="zh-TW" altLang="en-US" dirty="0">
                <a:latin typeface="ＭＳ Ｐゴシック" panose="020B0600070205080204" pitchFamily="50" charset="-128"/>
                <a:ea typeface="ＭＳ Ｐゴシック" panose="020B0600070205080204" pitchFamily="50" charset="-128"/>
              </a:rPr>
              <a:t>年間</a:t>
            </a:r>
          </a:p>
          <a:p>
            <a:pPr>
              <a:lnSpc>
                <a:spcPct val="150000"/>
              </a:lnSpc>
              <a:tabLst>
                <a:tab pos="1968500" algn="l"/>
              </a:tabLst>
              <a:defRPr/>
            </a:pPr>
            <a:r>
              <a:rPr lang="zh-CN" altLang="en-US" dirty="0">
                <a:latin typeface="ＭＳ Ｐゴシック" panose="020B0600070205080204" pitchFamily="50" charset="-128"/>
                <a:ea typeface="ＭＳ Ｐゴシック" panose="020B0600070205080204" pitchFamily="50" charset="-128"/>
              </a:rPr>
              <a:t>社会的割引率</a:t>
            </a:r>
            <a:r>
              <a:rPr lang="en-US" altLang="zh-CN"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：４</a:t>
            </a:r>
            <a:r>
              <a:rPr lang="zh-CN" altLang="en-US" dirty="0">
                <a:latin typeface="ＭＳ Ｐゴシック" panose="020B0600070205080204" pitchFamily="50" charset="-128"/>
                <a:ea typeface="ＭＳ Ｐゴシック" panose="020B0600070205080204" pitchFamily="50" charset="-128"/>
              </a:rPr>
              <a:t>％</a:t>
            </a:r>
          </a:p>
          <a:p>
            <a:pPr>
              <a:lnSpc>
                <a:spcPct val="150000"/>
              </a:lnSpc>
              <a:tabLst>
                <a:tab pos="1968500" algn="l"/>
              </a:tabLst>
              <a:defRPr/>
            </a:pPr>
            <a:r>
              <a:rPr lang="zh-TW" altLang="en-US" dirty="0">
                <a:latin typeface="ＭＳ Ｐゴシック" panose="020B0600070205080204" pitchFamily="50" charset="-128"/>
                <a:ea typeface="ＭＳ Ｐゴシック" panose="020B0600070205080204" pitchFamily="50" charset="-128"/>
              </a:rPr>
              <a:t>交通量推計時点</a:t>
            </a:r>
            <a:r>
              <a:rPr lang="ja-JP" altLang="en-US" dirty="0">
                <a:latin typeface="ＭＳ Ｐゴシック" panose="020B0600070205080204" pitchFamily="50" charset="-128"/>
                <a:ea typeface="ＭＳ Ｐゴシック" panose="020B0600070205080204" pitchFamily="50" charset="-128"/>
              </a:rPr>
              <a:t>　　 </a:t>
            </a:r>
            <a:r>
              <a:rPr lang="zh-TW" altLang="en-US"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令和</a:t>
            </a:r>
            <a:r>
              <a:rPr lang="en-US" altLang="ja-JP" dirty="0">
                <a:latin typeface="ＭＳ Ｐゴシック" panose="020B0600070205080204" pitchFamily="50" charset="-128"/>
                <a:ea typeface="ＭＳ Ｐゴシック" panose="020B0600070205080204" pitchFamily="50" charset="-128"/>
              </a:rPr>
              <a:t>12</a:t>
            </a:r>
            <a:r>
              <a:rPr lang="ja-JP" altLang="en-US" dirty="0">
                <a:latin typeface="ＭＳ Ｐゴシック" panose="020B0600070205080204" pitchFamily="50" charset="-128"/>
                <a:ea typeface="ＭＳ Ｐゴシック" panose="020B0600070205080204" pitchFamily="50" charset="-128"/>
              </a:rPr>
              <a:t>年度（</a:t>
            </a:r>
            <a:r>
              <a:rPr lang="en-US" altLang="ja-JP" dirty="0">
                <a:latin typeface="ＭＳ Ｐゴシック" panose="020B0600070205080204" pitchFamily="50" charset="-128"/>
                <a:ea typeface="ＭＳ Ｐゴシック" panose="020B0600070205080204" pitchFamily="50" charset="-128"/>
              </a:rPr>
              <a:t>2030</a:t>
            </a:r>
            <a:r>
              <a:rPr lang="ja-JP" altLang="en-US" dirty="0">
                <a:latin typeface="ＭＳ Ｐゴシック" panose="020B0600070205080204" pitchFamily="50" charset="-128"/>
                <a:ea typeface="ＭＳ Ｐゴシック" panose="020B0600070205080204" pitchFamily="50" charset="-128"/>
              </a:rPr>
              <a:t>年度）</a:t>
            </a:r>
            <a:endParaRPr lang="en-US" altLang="ja-JP" dirty="0">
              <a:latin typeface="ＭＳ Ｐゴシック" panose="020B0600070205080204" pitchFamily="50" charset="-128"/>
              <a:ea typeface="ＭＳ Ｐゴシック" panose="020B0600070205080204" pitchFamily="50" charset="-128"/>
            </a:endParaRPr>
          </a:p>
          <a:p>
            <a:pPr>
              <a:lnSpc>
                <a:spcPct val="150000"/>
              </a:lnSpc>
              <a:tabLst>
                <a:tab pos="1968500" algn="l"/>
              </a:tabLst>
              <a:defRPr/>
            </a:pPr>
            <a:r>
              <a:rPr lang="ja-JP" altLang="en-US" dirty="0">
                <a:latin typeface="ＭＳ Ｐゴシック" panose="020B0600070205080204" pitchFamily="50" charset="-128"/>
                <a:ea typeface="ＭＳ Ｐゴシック" panose="020B0600070205080204" pitchFamily="50" charset="-128"/>
              </a:rPr>
              <a:t>推計に用いた資料　：</a:t>
            </a:r>
            <a:r>
              <a:rPr lang="ja-JP" altLang="en-US" dirty="0">
                <a:latin typeface="+mn-ea"/>
              </a:rPr>
              <a:t>平成</a:t>
            </a:r>
            <a:r>
              <a:rPr lang="en-US" altLang="ja-JP" dirty="0">
                <a:latin typeface="+mn-ea"/>
              </a:rPr>
              <a:t>22</a:t>
            </a:r>
            <a:r>
              <a:rPr lang="ja-JP" altLang="en-US" dirty="0">
                <a:latin typeface="+mn-ea"/>
              </a:rPr>
              <a:t>年度交通ｾﾝｻｽ</a:t>
            </a:r>
            <a:endParaRPr lang="en-US" altLang="ja-JP" dirty="0">
              <a:latin typeface="+mn-ea"/>
            </a:endParaRPr>
          </a:p>
          <a:p>
            <a:pPr>
              <a:lnSpc>
                <a:spcPct val="150000"/>
              </a:lnSpc>
              <a:tabLst>
                <a:tab pos="1968500" algn="l"/>
              </a:tabLst>
              <a:defRPr/>
            </a:pPr>
            <a:r>
              <a:rPr lang="ja-JP" altLang="en-US" dirty="0">
                <a:latin typeface="+mn-ea"/>
              </a:rPr>
              <a:t>交通流の推計手法　：利用者均衡配分</a:t>
            </a:r>
          </a:p>
          <a:p>
            <a:pPr>
              <a:lnSpc>
                <a:spcPct val="150000"/>
              </a:lnSpc>
              <a:tabLst>
                <a:tab pos="1968500" algn="l"/>
              </a:tabLst>
              <a:defRPr/>
            </a:pPr>
            <a:r>
              <a:rPr lang="ja-JP" altLang="en-US" dirty="0">
                <a:latin typeface="+mn-ea"/>
              </a:rPr>
              <a:t>全体事業費</a:t>
            </a:r>
            <a:r>
              <a:rPr lang="en-US" altLang="zh-TW" dirty="0">
                <a:latin typeface="+mn-ea"/>
              </a:rPr>
              <a:t>	</a:t>
            </a:r>
            <a:r>
              <a:rPr lang="zh-TW" altLang="en-US" dirty="0">
                <a:latin typeface="+mn-ea"/>
              </a:rPr>
              <a:t>：</a:t>
            </a:r>
            <a:r>
              <a:rPr lang="ja-JP" altLang="en-US" dirty="0">
                <a:latin typeface="+mn-ea"/>
              </a:rPr>
              <a:t>約</a:t>
            </a:r>
            <a:r>
              <a:rPr lang="en-US" altLang="ja-JP" dirty="0" smtClean="0">
                <a:latin typeface="+mn-ea"/>
              </a:rPr>
              <a:t>95.1</a:t>
            </a:r>
            <a:r>
              <a:rPr lang="ja-JP" altLang="en-US" dirty="0">
                <a:latin typeface="+mn-ea"/>
              </a:rPr>
              <a:t>億円（単純価値）</a:t>
            </a:r>
            <a:endParaRPr lang="zh-TW" altLang="en-US" dirty="0">
              <a:latin typeface="+mn-ea"/>
            </a:endParaRPr>
          </a:p>
          <a:p>
            <a:pPr>
              <a:lnSpc>
                <a:spcPct val="150000"/>
              </a:lnSpc>
              <a:tabLst>
                <a:tab pos="1968500" algn="l"/>
              </a:tabLst>
              <a:defRPr/>
            </a:pPr>
            <a:r>
              <a:rPr lang="ja-JP" altLang="en-US" dirty="0">
                <a:latin typeface="+mn-ea"/>
              </a:rPr>
              <a:t>維持管理費</a:t>
            </a:r>
            <a:r>
              <a:rPr lang="en-US" altLang="ja-JP" dirty="0">
                <a:latin typeface="+mn-ea"/>
              </a:rPr>
              <a:t>	</a:t>
            </a:r>
            <a:r>
              <a:rPr lang="ja-JP" altLang="en-US" dirty="0">
                <a:latin typeface="+mn-ea"/>
              </a:rPr>
              <a:t>：約</a:t>
            </a:r>
            <a:r>
              <a:rPr lang="en-US" altLang="ja-JP" dirty="0">
                <a:latin typeface="+mn-ea"/>
              </a:rPr>
              <a:t>1,330</a:t>
            </a:r>
            <a:r>
              <a:rPr lang="ja-JP" altLang="en-US" dirty="0">
                <a:latin typeface="+mn-ea"/>
              </a:rPr>
              <a:t>万円</a:t>
            </a:r>
            <a:r>
              <a:rPr lang="en-US" altLang="ja-JP" dirty="0">
                <a:latin typeface="+mn-ea"/>
              </a:rPr>
              <a:t>/</a:t>
            </a:r>
            <a:r>
              <a:rPr lang="ja-JP" altLang="en-US" dirty="0">
                <a:latin typeface="ＭＳ Ｐゴシック" panose="020B0600070205080204" pitchFamily="50" charset="-128"/>
                <a:ea typeface="ＭＳ Ｐゴシック" panose="020B0600070205080204" pitchFamily="50" charset="-128"/>
              </a:rPr>
              <a:t>年</a:t>
            </a:r>
            <a:endParaRPr lang="en-US" altLang="ja-JP" dirty="0">
              <a:latin typeface="ＭＳ Ｐゴシック" panose="020B0600070205080204" pitchFamily="50" charset="-128"/>
              <a:ea typeface="ＭＳ Ｐゴシック" panose="020B0600070205080204" pitchFamily="50" charset="-128"/>
            </a:endParaRPr>
          </a:p>
        </p:txBody>
      </p:sp>
      <p:sp>
        <p:nvSpPr>
          <p:cNvPr id="6"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7" name="正方形/長方形 4"/>
          <p:cNvSpPr>
            <a:spLocks noChangeArrowheads="1"/>
          </p:cNvSpPr>
          <p:nvPr/>
        </p:nvSpPr>
        <p:spPr bwMode="auto">
          <a:xfrm>
            <a:off x="194874" y="548680"/>
            <a:ext cx="4315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a:t>
            </a:r>
            <a:r>
              <a:rPr lang="ja-JP" altLang="en-US" sz="2000" b="1" dirty="0">
                <a:latin typeface="Arial" pitchFamily="34" charset="0"/>
              </a:rPr>
              <a:t>事業の投資効果（費用便益分析）②</a:t>
            </a:r>
          </a:p>
        </p:txBody>
      </p:sp>
      <p:sp>
        <p:nvSpPr>
          <p:cNvPr id="8" name="正方形/長方形 7"/>
          <p:cNvSpPr/>
          <p:nvPr/>
        </p:nvSpPr>
        <p:spPr>
          <a:xfrm>
            <a:off x="300038" y="980728"/>
            <a:ext cx="8737674" cy="646331"/>
          </a:xfrm>
          <a:prstGeom prst="rect">
            <a:avLst/>
          </a:prstGeom>
          <a:ln>
            <a:solidFill>
              <a:schemeClr val="tx2">
                <a:lumMod val="50000"/>
              </a:schemeClr>
            </a:solidFill>
          </a:ln>
        </p:spPr>
        <p:txBody>
          <a:bodyPr wrap="square">
            <a:spAutoFit/>
          </a:bodyPr>
          <a:lstStyle/>
          <a:p>
            <a:pPr>
              <a:defRPr/>
            </a:pPr>
            <a:r>
              <a:rPr lang="ja-JP" altLang="en-US" dirty="0">
                <a:solidFill>
                  <a:schemeClr val="tx1"/>
                </a:solidFill>
                <a:latin typeface="Arial" charset="0"/>
                <a:ea typeface="ＭＳ Ｐゴシック" charset="-128"/>
              </a:rPr>
              <a:t>＜便益＞　走行時間短縮、走行経費減少、交通事故減少</a:t>
            </a:r>
          </a:p>
          <a:p>
            <a:pPr>
              <a:defRPr/>
            </a:pPr>
            <a:r>
              <a:rPr lang="ja-JP" altLang="en-US" dirty="0">
                <a:solidFill>
                  <a:schemeClr val="tx1"/>
                </a:solidFill>
                <a:latin typeface="Arial" charset="0"/>
                <a:ea typeface="ＭＳ Ｐゴシック" charset="-128"/>
              </a:rPr>
              <a:t>＜費用＞　道路整備に係る事業費、維持管理費</a:t>
            </a:r>
          </a:p>
        </p:txBody>
      </p:sp>
      <p:sp>
        <p:nvSpPr>
          <p:cNvPr id="13" name="スライド番号プレースホルダー 3"/>
          <p:cNvSpPr txBox="1">
            <a:spLocks/>
          </p:cNvSpPr>
          <p:nvPr/>
        </p:nvSpPr>
        <p:spPr bwMode="auto">
          <a:xfrm>
            <a:off x="8532813" y="6477000"/>
            <a:ext cx="6064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ja-JP"/>
            </a:defPPr>
            <a:lvl1pPr marL="0" algn="r" defTabSz="914400" rtl="0" eaLnBrk="0" latinLnBrk="0" hangingPunct="0">
              <a:spcBef>
                <a:spcPct val="20000"/>
              </a:spcBef>
              <a:buFont typeface="Arial" pitchFamily="34" charset="0"/>
              <a:buChar char="•"/>
              <a:defRPr kumimoji="1" sz="3200" kern="1200">
                <a:solidFill>
                  <a:schemeClr val="tx1"/>
                </a:solidFill>
                <a:latin typeface="Calibri" pitchFamily="34" charset="0"/>
                <a:ea typeface="ＭＳ Ｐゴシック" pitchFamily="50" charset="-128"/>
                <a:cs typeface="+mn-cs"/>
              </a:defRPr>
            </a:lvl1pPr>
            <a:lvl2pPr marL="742950" indent="-285750" algn="l" defTabSz="914400" rtl="0" eaLnBrk="0" latinLnBrk="0" hangingPunct="0">
              <a:spcBef>
                <a:spcPct val="20000"/>
              </a:spcBef>
              <a:buFont typeface="Arial" pitchFamily="34" charset="0"/>
              <a:buChar char="–"/>
              <a:defRPr kumimoji="1" sz="2800" kern="1200">
                <a:solidFill>
                  <a:schemeClr val="tx1"/>
                </a:solidFill>
                <a:latin typeface="Calibri" pitchFamily="34" charset="0"/>
                <a:ea typeface="ＭＳ Ｐゴシック" pitchFamily="50" charset="-128"/>
                <a:cs typeface="+mn-cs"/>
              </a:defRPr>
            </a:lvl2pPr>
            <a:lvl3pPr marL="1143000" indent="-228600" algn="l" defTabSz="914400" rtl="0" eaLnBrk="0" latinLnBrk="0" hangingPunct="0">
              <a:spcBef>
                <a:spcPct val="20000"/>
              </a:spcBef>
              <a:buFont typeface="Arial" pitchFamily="34" charset="0"/>
              <a:buChar char="•"/>
              <a:defRPr kumimoji="1" sz="2400" kern="1200">
                <a:solidFill>
                  <a:schemeClr val="tx1"/>
                </a:solidFill>
                <a:latin typeface="Calibri" pitchFamily="34" charset="0"/>
                <a:ea typeface="ＭＳ Ｐゴシック" pitchFamily="50" charset="-128"/>
                <a:cs typeface="+mn-cs"/>
              </a:defRPr>
            </a:lvl3pPr>
            <a:lvl4pPr marL="1600200" indent="-228600" algn="l" defTabSz="914400" rtl="0" eaLnBrk="0" latinLnBrk="0" hangingPunct="0">
              <a:spcBef>
                <a:spcPct val="20000"/>
              </a:spcBef>
              <a:buFont typeface="Arial" pitchFamily="34" charset="0"/>
              <a:buChar char="–"/>
              <a:defRPr kumimoji="1" sz="2000" kern="1200">
                <a:solidFill>
                  <a:schemeClr val="tx1"/>
                </a:solidFill>
                <a:latin typeface="Calibri" pitchFamily="34" charset="0"/>
                <a:ea typeface="ＭＳ Ｐゴシック" pitchFamily="50" charset="-128"/>
                <a:cs typeface="+mn-cs"/>
              </a:defRPr>
            </a:lvl4pPr>
            <a:lvl5pPr marL="2057400" indent="-228600" algn="l" defTabSz="914400" rtl="0" eaLnBrk="0" latinLnBrk="0" hangingPunct="0">
              <a:spcBef>
                <a:spcPct val="20000"/>
              </a:spcBef>
              <a:buFont typeface="Arial" pitchFamily="34" charset="0"/>
              <a:buChar char="»"/>
              <a:defRPr kumimoji="1" sz="2000" kern="1200">
                <a:solidFill>
                  <a:schemeClr val="tx1"/>
                </a:solidFill>
                <a:latin typeface="Calibri" pitchFamily="34" charset="0"/>
                <a:ea typeface="ＭＳ Ｐゴシック" pitchFamily="50" charset="-128"/>
                <a:cs typeface="+mn-cs"/>
              </a:defRPr>
            </a:lvl5pPr>
            <a:lvl6pPr marL="25146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6pPr>
            <a:lvl7pPr marL="29718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7pPr>
            <a:lvl8pPr marL="34290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8pPr>
            <a:lvl9pPr marL="3886200" indent="-228600" algn="l" defTabSz="914400" rtl="0" eaLnBrk="0" fontAlgn="base" latinLnBrk="0" hangingPunct="0">
              <a:spcBef>
                <a:spcPct val="20000"/>
              </a:spcBef>
              <a:spcAft>
                <a:spcPct val="0"/>
              </a:spcAft>
              <a:buFont typeface="Arial" pitchFamily="34" charset="0"/>
              <a:buChar char="»"/>
              <a:defRPr kumimoji="1" sz="2000" kern="1200">
                <a:solidFill>
                  <a:schemeClr val="tx1"/>
                </a:solidFill>
                <a:latin typeface="Calibri" pitchFamily="34" charset="0"/>
                <a:ea typeface="ＭＳ Ｐゴシック" pitchFamily="50" charset="-128"/>
                <a:cs typeface="+mn-cs"/>
              </a:defRPr>
            </a:lvl9pPr>
          </a:lstStyle>
          <a:p>
            <a:pPr eaLnBrk="1" hangingPunct="1">
              <a:spcBef>
                <a:spcPct val="0"/>
              </a:spcBef>
              <a:buFontTx/>
              <a:buNone/>
            </a:pPr>
            <a:fld id="{A1C91706-7FF1-442E-9B9C-E4161C859423}" type="slidenum">
              <a:rPr lang="ja-JP" altLang="en-US" sz="2000" smtClean="0">
                <a:latin typeface="Arial" pitchFamily="34" charset="0"/>
              </a:rPr>
              <a:pPr eaLnBrk="1" hangingPunct="1">
                <a:spcBef>
                  <a:spcPct val="0"/>
                </a:spcBef>
                <a:buFontTx/>
                <a:buNone/>
              </a:pPr>
              <a:t>12</a:t>
            </a:fld>
            <a:endParaRPr lang="ja-JP" altLang="en-US" sz="2000" dirty="0">
              <a:latin typeface="Arial" pitchFamily="34" charset="0"/>
            </a:endParaRPr>
          </a:p>
        </p:txBody>
      </p:sp>
      <p:sp>
        <p:nvSpPr>
          <p:cNvPr id="16" name="テキスト ボックス 6"/>
          <p:cNvSpPr txBox="1">
            <a:spLocks noChangeArrowheads="1"/>
          </p:cNvSpPr>
          <p:nvPr/>
        </p:nvSpPr>
        <p:spPr bwMode="auto">
          <a:xfrm>
            <a:off x="4668875" y="1747705"/>
            <a:ext cx="387890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lnSpc>
                <a:spcPts val="3000"/>
              </a:lnSpc>
              <a:spcBef>
                <a:spcPct val="0"/>
              </a:spcBef>
              <a:buFontTx/>
              <a:buNone/>
            </a:pPr>
            <a:r>
              <a:rPr lang="ja-JP" altLang="en-US" sz="2000" b="1" dirty="0">
                <a:latin typeface="ＭＳ Ｐゴシック" pitchFamily="50" charset="-128"/>
              </a:rPr>
              <a:t>◆費用便益比　</a:t>
            </a:r>
            <a:endParaRPr lang="en-US" altLang="ja-JP" sz="2000" b="1" dirty="0">
              <a:latin typeface="ＭＳ Ｐゴシック" pitchFamily="50" charset="-128"/>
            </a:endParaRPr>
          </a:p>
          <a:p>
            <a:pPr eaLnBrk="1" hangingPunct="1">
              <a:lnSpc>
                <a:spcPts val="3000"/>
              </a:lnSpc>
              <a:spcBef>
                <a:spcPct val="0"/>
              </a:spcBef>
              <a:buNone/>
            </a:pPr>
            <a:r>
              <a:rPr lang="ja-JP" altLang="en-US" sz="2000" b="1" dirty="0">
                <a:latin typeface="ＭＳ Ｐゴシック" pitchFamily="50" charset="-128"/>
              </a:rPr>
              <a:t>　　</a:t>
            </a:r>
            <a:r>
              <a:rPr lang="en-US" altLang="ja-JP" sz="2000" b="1" dirty="0">
                <a:latin typeface="ＭＳ Ｐゴシック" pitchFamily="50" charset="-128"/>
              </a:rPr>
              <a:t>B/C = </a:t>
            </a:r>
            <a:r>
              <a:rPr lang="en-US" altLang="ja-JP" sz="2000" b="1" dirty="0" smtClean="0">
                <a:latin typeface="ＭＳ Ｐゴシック" pitchFamily="50" charset="-128"/>
              </a:rPr>
              <a:t>1.92</a:t>
            </a:r>
            <a:endParaRPr lang="en-US" altLang="ja-JP" sz="2000" b="1" dirty="0">
              <a:latin typeface="ＭＳ Ｐゴシック" pitchFamily="50" charset="-128"/>
            </a:endParaRPr>
          </a:p>
        </p:txBody>
      </p:sp>
      <p:sp>
        <p:nvSpPr>
          <p:cNvPr id="17" name="テキスト ボックス 7"/>
          <p:cNvSpPr txBox="1">
            <a:spLocks noChangeArrowheads="1"/>
          </p:cNvSpPr>
          <p:nvPr/>
        </p:nvSpPr>
        <p:spPr bwMode="auto">
          <a:xfrm>
            <a:off x="4800371" y="4506062"/>
            <a:ext cx="13965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a:latin typeface="ＭＳ Ｐゴシック" pitchFamily="50" charset="-128"/>
              </a:rPr>
              <a:t>◆</a:t>
            </a:r>
            <a:r>
              <a:rPr lang="ja-JP" altLang="en-US" sz="2000" dirty="0">
                <a:latin typeface="Arial" pitchFamily="34" charset="0"/>
              </a:rPr>
              <a:t>費用（</a:t>
            </a:r>
            <a:r>
              <a:rPr lang="en-US" altLang="ja-JP" sz="2000" dirty="0">
                <a:latin typeface="Arial" pitchFamily="34" charset="0"/>
              </a:rPr>
              <a:t>C</a:t>
            </a:r>
            <a:r>
              <a:rPr lang="ja-JP" altLang="en-US" sz="2000" dirty="0">
                <a:latin typeface="Arial" pitchFamily="34" charset="0"/>
              </a:rPr>
              <a:t>）</a:t>
            </a:r>
          </a:p>
        </p:txBody>
      </p:sp>
      <p:sp>
        <p:nvSpPr>
          <p:cNvPr id="18" name="テキスト ボックス 9"/>
          <p:cNvSpPr txBox="1">
            <a:spLocks noChangeArrowheads="1"/>
          </p:cNvSpPr>
          <p:nvPr/>
        </p:nvSpPr>
        <p:spPr bwMode="auto">
          <a:xfrm>
            <a:off x="4800371" y="2620487"/>
            <a:ext cx="1382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a:latin typeface="ＭＳ Ｐゴシック" pitchFamily="50" charset="-128"/>
              </a:rPr>
              <a:t>◆</a:t>
            </a:r>
            <a:r>
              <a:rPr lang="ja-JP" altLang="en-US" sz="2000" dirty="0">
                <a:latin typeface="Arial" pitchFamily="34" charset="0"/>
              </a:rPr>
              <a:t>便益（</a:t>
            </a:r>
            <a:r>
              <a:rPr lang="en-US" altLang="ja-JP" sz="2000" dirty="0">
                <a:latin typeface="Arial" pitchFamily="34" charset="0"/>
              </a:rPr>
              <a:t>B</a:t>
            </a:r>
            <a:r>
              <a:rPr lang="ja-JP" altLang="en-US" sz="2000" dirty="0">
                <a:latin typeface="Arial" pitchFamily="34" charset="0"/>
              </a:rPr>
              <a:t>）</a:t>
            </a:r>
          </a:p>
        </p:txBody>
      </p:sp>
      <p:graphicFrame>
        <p:nvGraphicFramePr>
          <p:cNvPr id="19" name="表 18"/>
          <p:cNvGraphicFramePr>
            <a:graphicFrameLocks noGrp="1"/>
          </p:cNvGraphicFramePr>
          <p:nvPr>
            <p:extLst>
              <p:ext uri="{D42A27DB-BD31-4B8C-83A1-F6EECF244321}">
                <p14:modId xmlns:p14="http://schemas.microsoft.com/office/powerpoint/2010/main" val="930479999"/>
              </p:ext>
            </p:extLst>
          </p:nvPr>
        </p:nvGraphicFramePr>
        <p:xfrm>
          <a:off x="5006869" y="4906172"/>
          <a:ext cx="3672409" cy="1371942"/>
        </p:xfrm>
        <a:graphic>
          <a:graphicData uri="http://schemas.openxmlformats.org/drawingml/2006/table">
            <a:tbl>
              <a:tblPr firstRow="1" bandRow="1">
                <a:tableStyleId>{5940675A-B579-460E-94D1-54222C63F5DA}</a:tableStyleId>
              </a:tblPr>
              <a:tblGrid>
                <a:gridCol w="212157">
                  <a:extLst>
                    <a:ext uri="{9D8B030D-6E8A-4147-A177-3AD203B41FA5}">
                      <a16:colId xmlns:a16="http://schemas.microsoft.com/office/drawing/2014/main" val="20000"/>
                    </a:ext>
                  </a:extLst>
                </a:gridCol>
                <a:gridCol w="173206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117847">
                <a:tc gridSpan="2">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総費用</a:t>
                      </a:r>
                      <a:endParaRPr kumimoji="1" lang="en-US" altLang="ja-JP" sz="1600" dirty="0">
                        <a:latin typeface="HG丸ｺﾞｼｯｸM-PRO" panose="020F0600000000000000" pitchFamily="50" charset="-128"/>
                        <a:ea typeface="HG丸ｺﾞｼｯｸM-PRO" panose="020F0600000000000000" pitchFamily="50" charset="-128"/>
                      </a:endParaRPr>
                    </a:p>
                  </a:txBody>
                  <a:tcPr marL="91429" marR="91429" marT="45777" marB="45777">
                    <a:lnB w="12700" cmpd="sng">
                      <a:noFill/>
                    </a:lnB>
                  </a:tcPr>
                </a:tc>
                <a:tc hMerge="1">
                  <a:txBody>
                    <a:bodyPr/>
                    <a:lstStyle/>
                    <a:p>
                      <a:endParaRPr kumimoji="1" lang="ja-JP" altLang="en-US"/>
                    </a:p>
                  </a:txBody>
                  <a:tcPr/>
                </a:tc>
                <a:tc>
                  <a:txBody>
                    <a:bodyPr/>
                    <a:lstStyle/>
                    <a:p>
                      <a:pPr marL="0" algn="r" defTabSz="914400" rtl="0" eaLnBrk="1" latinLnBrk="0" hangingPunct="1"/>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79.0</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29" marR="91429" marT="45777" marB="45777"/>
                </a:tc>
                <a:extLst>
                  <a:ext uri="{0D108BD9-81ED-4DB2-BD59-A6C34878D82A}">
                    <a16:rowId xmlns:a16="http://schemas.microsoft.com/office/drawing/2014/main" val="10000"/>
                  </a:ext>
                </a:extLst>
              </a:tr>
              <a:tr h="2145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HG丸ｺﾞｼｯｸM-PRO" panose="020F0600000000000000" pitchFamily="50" charset="-128"/>
                        <a:ea typeface="HG丸ｺﾞｼｯｸM-PRO" panose="020F0600000000000000" pitchFamily="50" charset="-128"/>
                      </a:endParaRPr>
                    </a:p>
                  </a:txBody>
                  <a:tcPr marL="91429" marR="91429" marT="45777" marB="45777">
                    <a:lnR w="12700" cap="flat" cmpd="sng" algn="ctr">
                      <a:solidFill>
                        <a:schemeClr val="tx1"/>
                      </a:solidFill>
                      <a:prstDash val="solid"/>
                      <a:round/>
                      <a:headEnd type="none" w="med" len="med"/>
                      <a:tailEnd type="none" w="med" len="med"/>
                    </a:lnR>
                    <a:lnT w="12700" cmpd="sng">
                      <a:noFill/>
                    </a:lnT>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全体事業費</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（現在価値）</a:t>
                      </a:r>
                    </a:p>
                  </a:txBody>
                  <a:tcPr marL="91429" marR="91429" marT="45777" marB="45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latinLnBrk="0" hangingPunct="1"/>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76.9</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29" marR="91429" marT="45777" marB="45777">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479721">
                <a:tc>
                  <a:txBody>
                    <a:bodyPr/>
                    <a:lstStyle/>
                    <a:p>
                      <a:pPr algn="ctr"/>
                      <a:endParaRPr kumimoji="1" lang="ja-JP" altLang="en-US" sz="1600" dirty="0">
                        <a:latin typeface="HG丸ｺﾞｼｯｸM-PRO" panose="020F0600000000000000" pitchFamily="50" charset="-128"/>
                        <a:ea typeface="HG丸ｺﾞｼｯｸM-PRO" panose="020F0600000000000000" pitchFamily="50" charset="-128"/>
                      </a:endParaRPr>
                    </a:p>
                  </a:txBody>
                  <a:tcPr marL="91429" marR="91429" marT="45777" marB="45777">
                    <a:lnR w="12700" cap="flat" cmpd="sng" algn="ctr">
                      <a:solidFill>
                        <a:schemeClr val="tx1"/>
                      </a:solidFill>
                      <a:prstDash val="solid"/>
                      <a:round/>
                      <a:headEnd type="none" w="med" len="med"/>
                      <a:tailEnd type="none" w="med" len="med"/>
                    </a:lnR>
                    <a:lnT w="12700" cmpd="sng">
                      <a:noFill/>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維持管理費（</a:t>
                      </a:r>
                      <a:r>
                        <a:rPr kumimoji="1" lang="en-US" altLang="ja-JP"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50</a:t>
                      </a: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年間、現在価値）</a:t>
                      </a:r>
                    </a:p>
                  </a:txBody>
                  <a:tcPr marL="91429" marR="91429" marT="45777" marB="4577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rPr>
                        <a:t>2.1</a:t>
                      </a:r>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億円</a:t>
                      </a:r>
                    </a:p>
                  </a:txBody>
                  <a:tcPr marL="91429" marR="91429" marT="45777" marB="45777"/>
                </a:tc>
                <a:extLst>
                  <a:ext uri="{0D108BD9-81ED-4DB2-BD59-A6C34878D82A}">
                    <a16:rowId xmlns:a16="http://schemas.microsoft.com/office/drawing/2014/main" val="10002"/>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280741972"/>
              </p:ext>
            </p:extLst>
          </p:nvPr>
        </p:nvGraphicFramePr>
        <p:xfrm>
          <a:off x="5006869" y="3020597"/>
          <a:ext cx="3672409" cy="1341448"/>
        </p:xfrm>
        <a:graphic>
          <a:graphicData uri="http://schemas.openxmlformats.org/drawingml/2006/table">
            <a:tbl>
              <a:tblPr firstRow="1" bandRow="1">
                <a:tableStyleId>{5940675A-B579-460E-94D1-54222C63F5DA}</a:tableStyleId>
              </a:tblPr>
              <a:tblGrid>
                <a:gridCol w="216025">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335360">
                <a:tc gridSpan="2">
                  <a:txBody>
                    <a:bodyPr/>
                    <a:lstStyle/>
                    <a:p>
                      <a:pPr marL="0" algn="ct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総便益</a:t>
                      </a:r>
                      <a:endPar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lnB w="12700" cmpd="sng">
                      <a:noFill/>
                    </a:lnB>
                  </a:tcPr>
                </a:tc>
                <a:tc hMerge="1">
                  <a:txBody>
                    <a:bodyPr/>
                    <a:lstStyle/>
                    <a:p>
                      <a:pPr marL="0" algn="ctr" defTabSz="914400" rtl="0" eaLnBrk="1" latinLnBrk="0" hangingPunct="1"/>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algn="r" defTabSz="914400" rtl="0" eaLnBrk="1" latinLnBrk="0" hangingPunct="1"/>
                      <a:r>
                        <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rPr>
                        <a:t>151.8</a:t>
                      </a:r>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億円</a:t>
                      </a:r>
                    </a:p>
                  </a:txBody>
                  <a:tcPr marL="91456" marR="91456" marT="45761" marB="45761" anchor="ctr"/>
                </a:tc>
                <a:extLst>
                  <a:ext uri="{0D108BD9-81ED-4DB2-BD59-A6C34878D82A}">
                    <a16:rowId xmlns:a16="http://schemas.microsoft.com/office/drawing/2014/main" val="10000"/>
                  </a:ext>
                </a:extLst>
              </a:tr>
              <a:tr h="335360">
                <a:tc rowSpan="3">
                  <a:txBody>
                    <a:bodyPr/>
                    <a:lstStyle/>
                    <a:p>
                      <a:pPr marL="0" algn="ctr" defTabSz="914400" rtl="0" eaLnBrk="1" latinLnBrk="0" hangingPunct="1"/>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lnT w="12700" cmpd="sng">
                      <a:noFill/>
                    </a:lnT>
                  </a:tcPr>
                </a:tc>
                <a:tc>
                  <a:txBody>
                    <a:bodyPr/>
                    <a:lstStyle/>
                    <a:p>
                      <a:pPr marL="0" algn="ctr" defTabSz="914400" rtl="0" eaLnBrk="1" latinLnBrk="0" hangingPunct="1"/>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走行時間短縮便益</a:t>
                      </a:r>
                    </a:p>
                  </a:txBody>
                  <a:tcPr marL="91456" marR="91456" marT="45761" marB="45761" anchor="ctr"/>
                </a:tc>
                <a:tc>
                  <a:txBody>
                    <a:bodyPr/>
                    <a:lstStyle/>
                    <a:p>
                      <a:pPr marL="0" algn="r" defTabSz="914400" rtl="0" eaLnBrk="1" latinLnBrk="0" hangingPunct="1"/>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130.3</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extLst>
                  <a:ext uri="{0D108BD9-81ED-4DB2-BD59-A6C34878D82A}">
                    <a16:rowId xmlns:a16="http://schemas.microsoft.com/office/drawing/2014/main" val="10001"/>
                  </a:ext>
                </a:extLst>
              </a:tr>
              <a:tr h="33536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走行経費減少便益</a:t>
                      </a:r>
                    </a:p>
                  </a:txBody>
                  <a:tcPr marL="91456" marR="91456" marT="45761" marB="45761" anchor="ctr"/>
                </a:tc>
                <a:tc>
                  <a:txBody>
                    <a:bodyPr/>
                    <a:lstStyle/>
                    <a:p>
                      <a:pPr marL="0" algn="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rPr>
                        <a:t>19.0</a:t>
                      </a:r>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億円</a:t>
                      </a:r>
                    </a:p>
                  </a:txBody>
                  <a:tcPr marL="91456" marR="91456" marT="45761" marB="45761" anchor="ctr"/>
                </a:tc>
                <a:extLst>
                  <a:ext uri="{0D108BD9-81ED-4DB2-BD59-A6C34878D82A}">
                    <a16:rowId xmlns:a16="http://schemas.microsoft.com/office/drawing/2014/main" val="10002"/>
                  </a:ext>
                </a:extLst>
              </a:tr>
              <a:tr h="335360">
                <a:tc vMerge="1">
                  <a:txBody>
                    <a:bodyPr/>
                    <a:lstStyle/>
                    <a:p>
                      <a:pPr marL="0" algn="ctr" defTabSz="914400" rtl="0" eaLnBrk="1" latinLnBrk="0" hangingPunct="1"/>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algn="ctr" defTabSz="914400" rtl="0" eaLnBrk="1" latinLnBrk="0" hangingPunct="1"/>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交通事故減少便益</a:t>
                      </a:r>
                    </a:p>
                  </a:txBody>
                  <a:tcPr marL="91456" marR="91456" marT="45761" marB="45761" anchor="ctr"/>
                </a:tc>
                <a:tc>
                  <a:txBody>
                    <a:bodyPr/>
                    <a:lstStyle/>
                    <a:p>
                      <a:pPr marL="0" algn="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rPr>
                        <a:t>2.5</a:t>
                      </a:r>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億円</a:t>
                      </a:r>
                    </a:p>
                  </a:txBody>
                  <a:tcPr marL="91456" marR="91456" marT="45761" marB="45761" anchor="ctr"/>
                </a:tc>
                <a:extLst>
                  <a:ext uri="{0D108BD9-81ED-4DB2-BD59-A6C34878D82A}">
                    <a16:rowId xmlns:a16="http://schemas.microsoft.com/office/drawing/2014/main" val="10003"/>
                  </a:ext>
                </a:extLst>
              </a:tr>
            </a:tbl>
          </a:graphicData>
        </a:graphic>
      </p:graphicFrame>
      <p:sp>
        <p:nvSpPr>
          <p:cNvPr id="12" name="テキスト ボックス 33">
            <a:extLst>
              <a:ext uri="{FF2B5EF4-FFF2-40B4-BE49-F238E27FC236}">
                <a16:creationId xmlns:a16="http://schemas.microsoft.com/office/drawing/2014/main" id="{996946EE-C375-B798-B594-45E3C15CD871}"/>
              </a:ext>
            </a:extLst>
          </p:cNvPr>
          <p:cNvSpPr>
            <a:spLocks noChangeArrowheads="1"/>
          </p:cNvSpPr>
          <p:nvPr/>
        </p:nvSpPr>
        <p:spPr bwMode="auto">
          <a:xfrm>
            <a:off x="5090034" y="6387386"/>
            <a:ext cx="273664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Arial" panose="020B0604020202020204" pitchFamily="34" charset="0"/>
              </a:rPr>
              <a:t>※</a:t>
            </a:r>
            <a:r>
              <a:rPr lang="ja-JP" altLang="en-US" sz="1200" dirty="0">
                <a:latin typeface="Arial" panose="020B0604020202020204" pitchFamily="34" charset="0"/>
              </a:rPr>
              <a:t>総費用及び総便益は</a:t>
            </a:r>
            <a:endParaRPr lang="en-US" altLang="ja-JP" sz="1200" dirty="0">
              <a:latin typeface="Arial" panose="020B0604020202020204" pitchFamily="34" charset="0"/>
            </a:endParaRPr>
          </a:p>
          <a:p>
            <a:pPr eaLnBrk="1" hangingPunct="1">
              <a:spcBef>
                <a:spcPct val="0"/>
              </a:spcBef>
              <a:buFontTx/>
              <a:buNone/>
            </a:pPr>
            <a:r>
              <a:rPr lang="ja-JP" altLang="en-US" sz="1200" dirty="0">
                <a:latin typeface="Arial" panose="020B0604020202020204" pitchFamily="34" charset="0"/>
              </a:rPr>
              <a:t>　 基準年の価値に換算した現在価値額</a:t>
            </a:r>
          </a:p>
        </p:txBody>
      </p:sp>
    </p:spTree>
    <p:extLst>
      <p:ext uri="{BB962C8B-B14F-4D97-AF65-F5344CB8AC3E}">
        <p14:creationId xmlns:p14="http://schemas.microsoft.com/office/powerpoint/2010/main" val="154592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300548" y="1354926"/>
            <a:ext cx="8542904" cy="4561613"/>
            <a:chOff x="2238084" y="1371386"/>
            <a:chExt cx="8542904" cy="4561613"/>
          </a:xfrm>
        </p:grpSpPr>
        <p:pic>
          <p:nvPicPr>
            <p:cNvPr id="110" name="図 109"/>
            <p:cNvPicPr>
              <a:picLocks noChangeAspect="1"/>
            </p:cNvPicPr>
            <p:nvPr/>
          </p:nvPicPr>
          <p:blipFill rotWithShape="1">
            <a:blip r:embed="rId2">
              <a:extLst>
                <a:ext uri="{28A0092B-C50C-407E-A947-70E740481C1C}">
                  <a14:useLocalDpi xmlns:a14="http://schemas.microsoft.com/office/drawing/2010/main" val="0"/>
                </a:ext>
              </a:extLst>
            </a:blip>
            <a:srcRect r="17162" b="2323"/>
            <a:stretch/>
          </p:blipFill>
          <p:spPr>
            <a:xfrm>
              <a:off x="2293931" y="1410867"/>
              <a:ext cx="4072374" cy="4410600"/>
            </a:xfrm>
            <a:prstGeom prst="rect">
              <a:avLst/>
            </a:prstGeom>
            <a:ln w="6350">
              <a:solidFill>
                <a:schemeClr val="bg1">
                  <a:lumMod val="75000"/>
                </a:schemeClr>
              </a:solidFill>
            </a:ln>
          </p:spPr>
        </p:pic>
        <p:pic>
          <p:nvPicPr>
            <p:cNvPr id="111" name="Picture 2" descr="C:"/>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446" t="10034" r="8849" b="4521"/>
            <a:stretch/>
          </p:blipFill>
          <p:spPr bwMode="auto">
            <a:xfrm rot="16200000">
              <a:off x="2141692" y="1556424"/>
              <a:ext cx="4232829" cy="3981448"/>
            </a:xfrm>
            <a:prstGeom prst="rect">
              <a:avLst/>
            </a:prstGeom>
            <a:noFill/>
            <a:extLst>
              <a:ext uri="{909E8E84-426E-40DD-AFC4-6F175D3DCCD1}">
                <a14:hiddenFill xmlns:a14="http://schemas.microsoft.com/office/drawing/2010/main">
                  <a:solidFill>
                    <a:srgbClr val="FFFFFF"/>
                  </a:solidFill>
                </a14:hiddenFill>
              </a:ext>
            </a:extLst>
          </p:spPr>
        </p:pic>
        <p:grpSp>
          <p:nvGrpSpPr>
            <p:cNvPr id="112" name="グループ化 111"/>
            <p:cNvGrpSpPr/>
            <p:nvPr/>
          </p:nvGrpSpPr>
          <p:grpSpPr>
            <a:xfrm>
              <a:off x="2238084" y="1436772"/>
              <a:ext cx="7291849" cy="4496227"/>
              <a:chOff x="-1763267" y="2438005"/>
              <a:chExt cx="7291849" cy="4496227"/>
            </a:xfrm>
          </p:grpSpPr>
          <p:sp>
            <p:nvSpPr>
              <p:cNvPr id="113" name="テキスト ボックス 45"/>
              <p:cNvSpPr txBox="1">
                <a:spLocks noChangeArrowheads="1"/>
              </p:cNvSpPr>
              <p:nvPr/>
            </p:nvSpPr>
            <p:spPr bwMode="auto">
              <a:xfrm rot="20229299">
                <a:off x="-1245739" y="5058607"/>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大阪中央環状線</a:t>
                </a:r>
              </a:p>
            </p:txBody>
          </p:sp>
          <p:sp>
            <p:nvSpPr>
              <p:cNvPr id="114" name="フリーフォーム 113"/>
              <p:cNvSpPr/>
              <p:nvPr/>
            </p:nvSpPr>
            <p:spPr>
              <a:xfrm>
                <a:off x="-1390909" y="3295050"/>
                <a:ext cx="2215920" cy="1993575"/>
              </a:xfrm>
              <a:custGeom>
                <a:avLst/>
                <a:gdLst>
                  <a:gd name="connsiteX0" fmla="*/ 0 w 2156347"/>
                  <a:gd name="connsiteY0" fmla="*/ 1985749 h 1985749"/>
                  <a:gd name="connsiteX1" fmla="*/ 941696 w 2156347"/>
                  <a:gd name="connsiteY1" fmla="*/ 982639 h 1985749"/>
                  <a:gd name="connsiteX2" fmla="*/ 1180532 w 2156347"/>
                  <a:gd name="connsiteY2" fmla="*/ 839337 h 1985749"/>
                  <a:gd name="connsiteX3" fmla="*/ 2156347 w 2156347"/>
                  <a:gd name="connsiteY3" fmla="*/ 0 h 1985749"/>
                </a:gdLst>
                <a:ahLst/>
                <a:cxnLst>
                  <a:cxn ang="0">
                    <a:pos x="connsiteX0" y="connsiteY0"/>
                  </a:cxn>
                  <a:cxn ang="0">
                    <a:pos x="connsiteX1" y="connsiteY1"/>
                  </a:cxn>
                  <a:cxn ang="0">
                    <a:pos x="connsiteX2" y="connsiteY2"/>
                  </a:cxn>
                  <a:cxn ang="0">
                    <a:pos x="connsiteX3" y="connsiteY3"/>
                  </a:cxn>
                </a:cxnLst>
                <a:rect l="l" t="t" r="r" b="b"/>
                <a:pathLst>
                  <a:path w="2156347" h="1985749">
                    <a:moveTo>
                      <a:pt x="0" y="1985749"/>
                    </a:moveTo>
                    <a:lnTo>
                      <a:pt x="941696" y="982639"/>
                    </a:lnTo>
                    <a:lnTo>
                      <a:pt x="1180532" y="839337"/>
                    </a:lnTo>
                    <a:lnTo>
                      <a:pt x="2156347" y="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リーフォーム 114"/>
              <p:cNvSpPr/>
              <p:nvPr/>
            </p:nvSpPr>
            <p:spPr>
              <a:xfrm>
                <a:off x="368023" y="4659503"/>
                <a:ext cx="51291" cy="893928"/>
              </a:xfrm>
              <a:custGeom>
                <a:avLst/>
                <a:gdLst>
                  <a:gd name="connsiteX0" fmla="*/ 0 w 81887"/>
                  <a:gd name="connsiteY0" fmla="*/ 0 h 893928"/>
                  <a:gd name="connsiteX1" fmla="*/ 81887 w 81887"/>
                  <a:gd name="connsiteY1" fmla="*/ 88710 h 893928"/>
                  <a:gd name="connsiteX2" fmla="*/ 47768 w 81887"/>
                  <a:gd name="connsiteY2" fmla="*/ 641445 h 893928"/>
                  <a:gd name="connsiteX3" fmla="*/ 81887 w 81887"/>
                  <a:gd name="connsiteY3" fmla="*/ 893928 h 893928"/>
                </a:gdLst>
                <a:ahLst/>
                <a:cxnLst>
                  <a:cxn ang="0">
                    <a:pos x="connsiteX0" y="connsiteY0"/>
                  </a:cxn>
                  <a:cxn ang="0">
                    <a:pos x="connsiteX1" y="connsiteY1"/>
                  </a:cxn>
                  <a:cxn ang="0">
                    <a:pos x="connsiteX2" y="connsiteY2"/>
                  </a:cxn>
                  <a:cxn ang="0">
                    <a:pos x="connsiteX3" y="connsiteY3"/>
                  </a:cxn>
                </a:cxnLst>
                <a:rect l="l" t="t" r="r" b="b"/>
                <a:pathLst>
                  <a:path w="81887" h="893928">
                    <a:moveTo>
                      <a:pt x="0" y="0"/>
                    </a:moveTo>
                    <a:lnTo>
                      <a:pt x="81887" y="88710"/>
                    </a:lnTo>
                    <a:lnTo>
                      <a:pt x="47768" y="641445"/>
                    </a:lnTo>
                    <a:lnTo>
                      <a:pt x="81887" y="893928"/>
                    </a:lnTo>
                  </a:path>
                </a:pathLst>
              </a:cu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フリーフォーム 115"/>
              <p:cNvSpPr/>
              <p:nvPr/>
            </p:nvSpPr>
            <p:spPr>
              <a:xfrm>
                <a:off x="-1675968" y="4629416"/>
                <a:ext cx="559558" cy="2163170"/>
              </a:xfrm>
              <a:custGeom>
                <a:avLst/>
                <a:gdLst>
                  <a:gd name="connsiteX0" fmla="*/ 0 w 559558"/>
                  <a:gd name="connsiteY0" fmla="*/ 0 h 2163170"/>
                  <a:gd name="connsiteX1" fmla="*/ 170597 w 559558"/>
                  <a:gd name="connsiteY1" fmla="*/ 341194 h 2163170"/>
                  <a:gd name="connsiteX2" fmla="*/ 498143 w 559558"/>
                  <a:gd name="connsiteY2" fmla="*/ 1166884 h 2163170"/>
                  <a:gd name="connsiteX3" fmla="*/ 532262 w 559558"/>
                  <a:gd name="connsiteY3" fmla="*/ 1262418 h 2163170"/>
                  <a:gd name="connsiteX4" fmla="*/ 559558 w 559558"/>
                  <a:gd name="connsiteY4" fmla="*/ 2163170 h 2163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58" h="2163170">
                    <a:moveTo>
                      <a:pt x="0" y="0"/>
                    </a:moveTo>
                    <a:lnTo>
                      <a:pt x="170597" y="341194"/>
                    </a:lnTo>
                    <a:lnTo>
                      <a:pt x="498143" y="1166884"/>
                    </a:lnTo>
                    <a:lnTo>
                      <a:pt x="532262" y="1262418"/>
                    </a:lnTo>
                    <a:lnTo>
                      <a:pt x="559558" y="216317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25"/>
              <p:cNvSpPr txBox="1">
                <a:spLocks noChangeArrowheads="1"/>
              </p:cNvSpPr>
              <p:nvPr/>
            </p:nvSpPr>
            <p:spPr bwMode="auto">
              <a:xfrm rot="18968239">
                <a:off x="-1388614" y="4258407"/>
                <a:ext cx="1384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京都守口線</a:t>
                </a:r>
              </a:p>
            </p:txBody>
          </p:sp>
          <p:sp>
            <p:nvSpPr>
              <p:cNvPr id="118" name="フリーフォーム 117"/>
              <p:cNvSpPr/>
              <p:nvPr/>
            </p:nvSpPr>
            <p:spPr>
              <a:xfrm>
                <a:off x="-602238" y="4236405"/>
                <a:ext cx="313118" cy="2612233"/>
              </a:xfrm>
              <a:custGeom>
                <a:avLst/>
                <a:gdLst>
                  <a:gd name="connsiteX0" fmla="*/ 266131 w 266131"/>
                  <a:gd name="connsiteY0" fmla="*/ 0 h 2599898"/>
                  <a:gd name="connsiteX1" fmla="*/ 245660 w 266131"/>
                  <a:gd name="connsiteY1" fmla="*/ 975815 h 2599898"/>
                  <a:gd name="connsiteX2" fmla="*/ 204717 w 266131"/>
                  <a:gd name="connsiteY2" fmla="*/ 1160059 h 2599898"/>
                  <a:gd name="connsiteX3" fmla="*/ 122830 w 266131"/>
                  <a:gd name="connsiteY3" fmla="*/ 1398895 h 2599898"/>
                  <a:gd name="connsiteX4" fmla="*/ 109182 w 266131"/>
                  <a:gd name="connsiteY4" fmla="*/ 1712794 h 2599898"/>
                  <a:gd name="connsiteX5" fmla="*/ 116006 w 266131"/>
                  <a:gd name="connsiteY5" fmla="*/ 1958453 h 2599898"/>
                  <a:gd name="connsiteX6" fmla="*/ 0 w 266131"/>
                  <a:gd name="connsiteY6" fmla="*/ 2599898 h 259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31" h="2599898">
                    <a:moveTo>
                      <a:pt x="266131" y="0"/>
                    </a:moveTo>
                    <a:lnTo>
                      <a:pt x="245660" y="975815"/>
                    </a:lnTo>
                    <a:lnTo>
                      <a:pt x="204717" y="1160059"/>
                    </a:lnTo>
                    <a:lnTo>
                      <a:pt x="122830" y="1398895"/>
                    </a:lnTo>
                    <a:lnTo>
                      <a:pt x="109182" y="1712794"/>
                    </a:lnTo>
                    <a:lnTo>
                      <a:pt x="116006" y="1958453"/>
                    </a:lnTo>
                    <a:lnTo>
                      <a:pt x="0" y="2599898"/>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フリーフォーム 118"/>
              <p:cNvSpPr/>
              <p:nvPr/>
            </p:nvSpPr>
            <p:spPr>
              <a:xfrm>
                <a:off x="-778212" y="3238151"/>
                <a:ext cx="1134273" cy="1425259"/>
              </a:xfrm>
              <a:custGeom>
                <a:avLst/>
                <a:gdLst>
                  <a:gd name="connsiteX0" fmla="*/ 0 w 968991"/>
                  <a:gd name="connsiteY0" fmla="*/ 0 h 1282889"/>
                  <a:gd name="connsiteX1" fmla="*/ 771099 w 968991"/>
                  <a:gd name="connsiteY1" fmla="*/ 791570 h 1282889"/>
                  <a:gd name="connsiteX2" fmla="*/ 968991 w 968991"/>
                  <a:gd name="connsiteY2" fmla="*/ 1282889 h 1282889"/>
                  <a:gd name="connsiteX0" fmla="*/ 0 w 862655"/>
                  <a:gd name="connsiteY0" fmla="*/ 0 h 1249524"/>
                  <a:gd name="connsiteX1" fmla="*/ 664763 w 862655"/>
                  <a:gd name="connsiteY1" fmla="*/ 758205 h 1249524"/>
                  <a:gd name="connsiteX2" fmla="*/ 862655 w 862655"/>
                  <a:gd name="connsiteY2" fmla="*/ 1249524 h 1249524"/>
                </a:gdLst>
                <a:ahLst/>
                <a:cxnLst>
                  <a:cxn ang="0">
                    <a:pos x="connsiteX0" y="connsiteY0"/>
                  </a:cxn>
                  <a:cxn ang="0">
                    <a:pos x="connsiteX1" y="connsiteY1"/>
                  </a:cxn>
                  <a:cxn ang="0">
                    <a:pos x="connsiteX2" y="connsiteY2"/>
                  </a:cxn>
                </a:cxnLst>
                <a:rect l="l" t="t" r="r" b="b"/>
                <a:pathLst>
                  <a:path w="862655" h="1249524">
                    <a:moveTo>
                      <a:pt x="0" y="0"/>
                    </a:moveTo>
                    <a:lnTo>
                      <a:pt x="664763" y="758205"/>
                    </a:lnTo>
                    <a:lnTo>
                      <a:pt x="862655" y="1249524"/>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119"/>
              <p:cNvSpPr/>
              <p:nvPr/>
            </p:nvSpPr>
            <p:spPr>
              <a:xfrm>
                <a:off x="330812" y="5519072"/>
                <a:ext cx="102358" cy="1228299"/>
              </a:xfrm>
              <a:custGeom>
                <a:avLst/>
                <a:gdLst>
                  <a:gd name="connsiteX0" fmla="*/ 61415 w 102358"/>
                  <a:gd name="connsiteY0" fmla="*/ 0 h 1228299"/>
                  <a:gd name="connsiteX1" fmla="*/ 102358 w 102358"/>
                  <a:gd name="connsiteY1" fmla="*/ 300251 h 1228299"/>
                  <a:gd name="connsiteX2" fmla="*/ 47767 w 102358"/>
                  <a:gd name="connsiteY2" fmla="*/ 600502 h 1228299"/>
                  <a:gd name="connsiteX3" fmla="*/ 0 w 102358"/>
                  <a:gd name="connsiteY3" fmla="*/ 934872 h 1228299"/>
                  <a:gd name="connsiteX4" fmla="*/ 27296 w 102358"/>
                  <a:gd name="connsiteY4" fmla="*/ 1228299 h 12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58" h="1228299">
                    <a:moveTo>
                      <a:pt x="61415" y="0"/>
                    </a:moveTo>
                    <a:lnTo>
                      <a:pt x="102358" y="300251"/>
                    </a:lnTo>
                    <a:lnTo>
                      <a:pt x="47767" y="600502"/>
                    </a:lnTo>
                    <a:lnTo>
                      <a:pt x="0" y="934872"/>
                    </a:lnTo>
                    <a:lnTo>
                      <a:pt x="27296" y="1228299"/>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p:nvSpPr>
            <p:spPr>
              <a:xfrm>
                <a:off x="825011" y="3193683"/>
                <a:ext cx="886321" cy="3619881"/>
              </a:xfrm>
              <a:custGeom>
                <a:avLst/>
                <a:gdLst>
                  <a:gd name="connsiteX0" fmla="*/ 866633 w 866633"/>
                  <a:gd name="connsiteY0" fmla="*/ 0 h 3439236"/>
                  <a:gd name="connsiteX1" fmla="*/ 798394 w 866633"/>
                  <a:gd name="connsiteY1" fmla="*/ 771099 h 3439236"/>
                  <a:gd name="connsiteX2" fmla="*/ 450376 w 866633"/>
                  <a:gd name="connsiteY2" fmla="*/ 1903863 h 3439236"/>
                  <a:gd name="connsiteX3" fmla="*/ 109182 w 866633"/>
                  <a:gd name="connsiteY3" fmla="*/ 2634018 h 3439236"/>
                  <a:gd name="connsiteX4" fmla="*/ 0 w 866633"/>
                  <a:gd name="connsiteY4" fmla="*/ 3343701 h 3439236"/>
                  <a:gd name="connsiteX5" fmla="*/ 34119 w 866633"/>
                  <a:gd name="connsiteY5" fmla="*/ 3439236 h 3439236"/>
                  <a:gd name="connsiteX0" fmla="*/ 866633 w 866633"/>
                  <a:gd name="connsiteY0" fmla="*/ 0 h 3492576"/>
                  <a:gd name="connsiteX1" fmla="*/ 798394 w 866633"/>
                  <a:gd name="connsiteY1" fmla="*/ 771099 h 3492576"/>
                  <a:gd name="connsiteX2" fmla="*/ 450376 w 866633"/>
                  <a:gd name="connsiteY2" fmla="*/ 1903863 h 3492576"/>
                  <a:gd name="connsiteX3" fmla="*/ 109182 w 866633"/>
                  <a:gd name="connsiteY3" fmla="*/ 2634018 h 3492576"/>
                  <a:gd name="connsiteX4" fmla="*/ 0 w 866633"/>
                  <a:gd name="connsiteY4" fmla="*/ 3343701 h 3492576"/>
                  <a:gd name="connsiteX5" fmla="*/ 56979 w 866633"/>
                  <a:gd name="connsiteY5" fmla="*/ 3492576 h 3492576"/>
                  <a:gd name="connsiteX0" fmla="*/ 874253 w 874253"/>
                  <a:gd name="connsiteY0" fmla="*/ 0 h 3492576"/>
                  <a:gd name="connsiteX1" fmla="*/ 806014 w 874253"/>
                  <a:gd name="connsiteY1" fmla="*/ 771099 h 3492576"/>
                  <a:gd name="connsiteX2" fmla="*/ 457996 w 874253"/>
                  <a:gd name="connsiteY2" fmla="*/ 1903863 h 3492576"/>
                  <a:gd name="connsiteX3" fmla="*/ 116802 w 874253"/>
                  <a:gd name="connsiteY3" fmla="*/ 2634018 h 3492576"/>
                  <a:gd name="connsiteX4" fmla="*/ 0 w 874253"/>
                  <a:gd name="connsiteY4" fmla="*/ 3077001 h 3492576"/>
                  <a:gd name="connsiteX5" fmla="*/ 64599 w 874253"/>
                  <a:gd name="connsiteY5" fmla="*/ 3492576 h 349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253" h="3492576">
                    <a:moveTo>
                      <a:pt x="874253" y="0"/>
                    </a:moveTo>
                    <a:lnTo>
                      <a:pt x="806014" y="771099"/>
                    </a:lnTo>
                    <a:lnTo>
                      <a:pt x="457996" y="1903863"/>
                    </a:lnTo>
                    <a:lnTo>
                      <a:pt x="116802" y="2634018"/>
                    </a:lnTo>
                    <a:lnTo>
                      <a:pt x="0" y="3077001"/>
                    </a:lnTo>
                    <a:cubicBezTo>
                      <a:pt x="11373" y="3108846"/>
                      <a:pt x="53226" y="3460731"/>
                      <a:pt x="64599" y="3492576"/>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フリーフォーム 121"/>
              <p:cNvSpPr/>
              <p:nvPr/>
            </p:nvSpPr>
            <p:spPr>
              <a:xfrm>
                <a:off x="1553643" y="4392617"/>
                <a:ext cx="191551" cy="2415653"/>
              </a:xfrm>
              <a:custGeom>
                <a:avLst/>
                <a:gdLst>
                  <a:gd name="connsiteX0" fmla="*/ 0 w 191069"/>
                  <a:gd name="connsiteY0" fmla="*/ 0 h 2415653"/>
                  <a:gd name="connsiteX1" fmla="*/ 109182 w 191069"/>
                  <a:gd name="connsiteY1" fmla="*/ 348018 h 2415653"/>
                  <a:gd name="connsiteX2" fmla="*/ 191069 w 191069"/>
                  <a:gd name="connsiteY2" fmla="*/ 941695 h 2415653"/>
                  <a:gd name="connsiteX3" fmla="*/ 150125 w 191069"/>
                  <a:gd name="connsiteY3" fmla="*/ 1644555 h 2415653"/>
                  <a:gd name="connsiteX4" fmla="*/ 102358 w 191069"/>
                  <a:gd name="connsiteY4" fmla="*/ 2415653 h 2415653"/>
                  <a:gd name="connsiteX0" fmla="*/ 0 w 191551"/>
                  <a:gd name="connsiteY0" fmla="*/ 0 h 2415653"/>
                  <a:gd name="connsiteX1" fmla="*/ 109182 w 191551"/>
                  <a:gd name="connsiteY1" fmla="*/ 348018 h 2415653"/>
                  <a:gd name="connsiteX2" fmla="*/ 191551 w 191551"/>
                  <a:gd name="connsiteY2" fmla="*/ 639383 h 2415653"/>
                  <a:gd name="connsiteX3" fmla="*/ 191069 w 191551"/>
                  <a:gd name="connsiteY3" fmla="*/ 941695 h 2415653"/>
                  <a:gd name="connsiteX4" fmla="*/ 150125 w 191551"/>
                  <a:gd name="connsiteY4" fmla="*/ 1644555 h 2415653"/>
                  <a:gd name="connsiteX5" fmla="*/ 102358 w 191551"/>
                  <a:gd name="connsiteY5" fmla="*/ 2415653 h 24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1" h="2415653">
                    <a:moveTo>
                      <a:pt x="0" y="0"/>
                    </a:moveTo>
                    <a:lnTo>
                      <a:pt x="109182" y="348018"/>
                    </a:lnTo>
                    <a:cubicBezTo>
                      <a:pt x="116318" y="450220"/>
                      <a:pt x="184415" y="537181"/>
                      <a:pt x="191551" y="639383"/>
                    </a:cubicBezTo>
                    <a:cubicBezTo>
                      <a:pt x="191390" y="740154"/>
                      <a:pt x="191230" y="840924"/>
                      <a:pt x="191069" y="941695"/>
                    </a:cubicBezTo>
                    <a:lnTo>
                      <a:pt x="150125" y="1644555"/>
                    </a:lnTo>
                    <a:lnTo>
                      <a:pt x="102358" y="2415653"/>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テキスト ボックス 45"/>
              <p:cNvSpPr txBox="1">
                <a:spLocks noChangeArrowheads="1"/>
              </p:cNvSpPr>
              <p:nvPr/>
            </p:nvSpPr>
            <p:spPr bwMode="auto">
              <a:xfrm>
                <a:off x="-359825" y="4045114"/>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八尾茨木線</a:t>
                </a:r>
              </a:p>
            </p:txBody>
          </p:sp>
          <p:sp>
            <p:nvSpPr>
              <p:cNvPr id="124" name="テキスト ボックス 45"/>
              <p:cNvSpPr txBox="1">
                <a:spLocks noChangeArrowheads="1"/>
              </p:cNvSpPr>
              <p:nvPr/>
            </p:nvSpPr>
            <p:spPr bwMode="auto">
              <a:xfrm rot="19006812">
                <a:off x="-855971" y="2891668"/>
                <a:ext cx="323165"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900" b="1" dirty="0">
                    <a:latin typeface="Arial" panose="020B0604020202020204" pitchFamily="34" charset="0"/>
                  </a:rPr>
                  <a:t>鳥飼仁和寺大橋</a:t>
                </a:r>
              </a:p>
            </p:txBody>
          </p:sp>
          <p:sp>
            <p:nvSpPr>
              <p:cNvPr id="125" name="テキスト ボックス 45"/>
              <p:cNvSpPr txBox="1">
                <a:spLocks noChangeArrowheads="1"/>
              </p:cNvSpPr>
              <p:nvPr/>
            </p:nvSpPr>
            <p:spPr bwMode="auto">
              <a:xfrm rot="954572">
                <a:off x="1229411" y="4566561"/>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八尾枚方線</a:t>
                </a:r>
              </a:p>
            </p:txBody>
          </p:sp>
          <p:sp>
            <p:nvSpPr>
              <p:cNvPr id="126" name="テキスト ボックス 45"/>
              <p:cNvSpPr txBox="1">
                <a:spLocks noChangeArrowheads="1"/>
              </p:cNvSpPr>
              <p:nvPr/>
            </p:nvSpPr>
            <p:spPr bwMode="auto">
              <a:xfrm>
                <a:off x="1697528" y="4820294"/>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大阪外環状線</a:t>
                </a:r>
              </a:p>
            </p:txBody>
          </p:sp>
          <p:grpSp>
            <p:nvGrpSpPr>
              <p:cNvPr id="127" name="グループ化 126"/>
              <p:cNvGrpSpPr/>
              <p:nvPr/>
            </p:nvGrpSpPr>
            <p:grpSpPr>
              <a:xfrm>
                <a:off x="-1137367" y="5904023"/>
                <a:ext cx="3502321" cy="609400"/>
                <a:chOff x="589832" y="4724938"/>
                <a:chExt cx="3502321" cy="609400"/>
              </a:xfrm>
            </p:grpSpPr>
            <p:sp>
              <p:nvSpPr>
                <p:cNvPr id="157" name="フリーフォーム 156"/>
                <p:cNvSpPr/>
                <p:nvPr/>
              </p:nvSpPr>
              <p:spPr>
                <a:xfrm>
                  <a:off x="589832" y="4724938"/>
                  <a:ext cx="3502321" cy="518615"/>
                </a:xfrm>
                <a:custGeom>
                  <a:avLst/>
                  <a:gdLst>
                    <a:gd name="connsiteX0" fmla="*/ 0 w 3835021"/>
                    <a:gd name="connsiteY0" fmla="*/ 518615 h 518615"/>
                    <a:gd name="connsiteX1" fmla="*/ 914400 w 3835021"/>
                    <a:gd name="connsiteY1" fmla="*/ 477672 h 518615"/>
                    <a:gd name="connsiteX2" fmla="*/ 1862919 w 3835021"/>
                    <a:gd name="connsiteY2" fmla="*/ 116006 h 518615"/>
                    <a:gd name="connsiteX3" fmla="*/ 2197290 w 3835021"/>
                    <a:gd name="connsiteY3" fmla="*/ 6824 h 518615"/>
                    <a:gd name="connsiteX4" fmla="*/ 2511188 w 3835021"/>
                    <a:gd name="connsiteY4" fmla="*/ 0 h 518615"/>
                    <a:gd name="connsiteX5" fmla="*/ 3118513 w 3835021"/>
                    <a:gd name="connsiteY5" fmla="*/ 61415 h 518615"/>
                    <a:gd name="connsiteX6" fmla="*/ 3493827 w 3835021"/>
                    <a:gd name="connsiteY6" fmla="*/ 95535 h 518615"/>
                    <a:gd name="connsiteX7" fmla="*/ 3835021 w 3835021"/>
                    <a:gd name="connsiteY7" fmla="*/ 156950 h 51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021" h="518615">
                      <a:moveTo>
                        <a:pt x="0" y="518615"/>
                      </a:moveTo>
                      <a:lnTo>
                        <a:pt x="914400" y="477672"/>
                      </a:lnTo>
                      <a:lnTo>
                        <a:pt x="1862919" y="116006"/>
                      </a:lnTo>
                      <a:lnTo>
                        <a:pt x="2197290" y="6824"/>
                      </a:lnTo>
                      <a:lnTo>
                        <a:pt x="2511188" y="0"/>
                      </a:lnTo>
                      <a:lnTo>
                        <a:pt x="3118513" y="61415"/>
                      </a:lnTo>
                      <a:lnTo>
                        <a:pt x="3493827" y="95535"/>
                      </a:lnTo>
                      <a:lnTo>
                        <a:pt x="3835021" y="15695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25"/>
                <p:cNvSpPr txBox="1">
                  <a:spLocks noChangeArrowheads="1"/>
                </p:cNvSpPr>
                <p:nvPr/>
              </p:nvSpPr>
              <p:spPr bwMode="auto">
                <a:xfrm rot="20324073">
                  <a:off x="1021286" y="5088117"/>
                  <a:ext cx="1384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国道</a:t>
                  </a:r>
                  <a:r>
                    <a:rPr lang="en-US" altLang="ja-JP" sz="1000" b="1" dirty="0">
                      <a:latin typeface="Arial" panose="020B0604020202020204" pitchFamily="34" charset="0"/>
                    </a:rPr>
                    <a:t>163</a:t>
                  </a:r>
                  <a:r>
                    <a:rPr lang="ja-JP" altLang="en-US" sz="1000" b="1" dirty="0">
                      <a:latin typeface="Arial" panose="020B0604020202020204" pitchFamily="34" charset="0"/>
                    </a:rPr>
                    <a:t>号</a:t>
                  </a:r>
                </a:p>
              </p:txBody>
            </p:sp>
          </p:grpSp>
          <p:sp>
            <p:nvSpPr>
              <p:cNvPr id="128" name="テキスト ボックス 127"/>
              <p:cNvSpPr txBox="1">
                <a:spLocks noChangeArrowheads="1"/>
              </p:cNvSpPr>
              <p:nvPr/>
            </p:nvSpPr>
            <p:spPr bwMode="auto">
              <a:xfrm>
                <a:off x="-1674069" y="558375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732</a:t>
                </a:r>
                <a:endParaRPr lang="ja-JP" altLang="en-US" sz="1400" b="1" dirty="0">
                  <a:latin typeface="Arial" panose="020B0604020202020204" pitchFamily="34" charset="0"/>
                </a:endParaRPr>
              </a:p>
            </p:txBody>
          </p:sp>
          <p:sp>
            <p:nvSpPr>
              <p:cNvPr id="129" name="テキスト ボックス 25"/>
              <p:cNvSpPr txBox="1">
                <a:spLocks noChangeArrowheads="1"/>
              </p:cNvSpPr>
              <p:nvPr/>
            </p:nvSpPr>
            <p:spPr bwMode="auto">
              <a:xfrm>
                <a:off x="-1596844" y="6129796"/>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836</a:t>
                </a:r>
                <a:endParaRPr lang="ja-JP" altLang="en-US" sz="1400" b="1" dirty="0">
                  <a:latin typeface="Arial" panose="020B0604020202020204" pitchFamily="34" charset="0"/>
                </a:endParaRPr>
              </a:p>
            </p:txBody>
          </p:sp>
          <p:sp>
            <p:nvSpPr>
              <p:cNvPr id="130" name="テキスト ボックス 25"/>
              <p:cNvSpPr txBox="1">
                <a:spLocks noChangeArrowheads="1"/>
              </p:cNvSpPr>
              <p:nvPr/>
            </p:nvSpPr>
            <p:spPr bwMode="auto">
              <a:xfrm>
                <a:off x="-1398144" y="4637271"/>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456</a:t>
                </a:r>
                <a:endParaRPr lang="ja-JP" altLang="en-US" sz="1400" b="1" dirty="0">
                  <a:latin typeface="Arial" panose="020B0604020202020204" pitchFamily="34" charset="0"/>
                </a:endParaRPr>
              </a:p>
            </p:txBody>
          </p:sp>
          <p:sp>
            <p:nvSpPr>
              <p:cNvPr id="131" name="テキスト ボックス 25"/>
              <p:cNvSpPr txBox="1">
                <a:spLocks noChangeArrowheads="1"/>
              </p:cNvSpPr>
              <p:nvPr/>
            </p:nvSpPr>
            <p:spPr bwMode="auto">
              <a:xfrm>
                <a:off x="47102" y="342582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436</a:t>
                </a:r>
                <a:endParaRPr lang="ja-JP" altLang="en-US" sz="1400" b="1" dirty="0">
                  <a:latin typeface="Arial" panose="020B0604020202020204" pitchFamily="34" charset="0"/>
                </a:endParaRPr>
              </a:p>
            </p:txBody>
          </p:sp>
          <p:sp>
            <p:nvSpPr>
              <p:cNvPr id="132" name="テキスト ボックス 25"/>
              <p:cNvSpPr txBox="1">
                <a:spLocks noChangeArrowheads="1"/>
              </p:cNvSpPr>
              <p:nvPr/>
            </p:nvSpPr>
            <p:spPr bwMode="auto">
              <a:xfrm>
                <a:off x="-536308" y="325028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268</a:t>
                </a:r>
                <a:endParaRPr lang="ja-JP" altLang="en-US" sz="1400" b="1" dirty="0">
                  <a:latin typeface="Arial" panose="020B0604020202020204" pitchFamily="34" charset="0"/>
                </a:endParaRPr>
              </a:p>
            </p:txBody>
          </p:sp>
          <p:sp>
            <p:nvSpPr>
              <p:cNvPr id="133" name="テキスト ボックス 25"/>
              <p:cNvSpPr txBox="1">
                <a:spLocks noChangeArrowheads="1"/>
              </p:cNvSpPr>
              <p:nvPr/>
            </p:nvSpPr>
            <p:spPr bwMode="auto">
              <a:xfrm>
                <a:off x="-799731" y="473170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106</a:t>
                </a:r>
                <a:endParaRPr lang="ja-JP" altLang="en-US" sz="1400" b="1" dirty="0">
                  <a:latin typeface="Arial" panose="020B0604020202020204" pitchFamily="34" charset="0"/>
                </a:endParaRPr>
              </a:p>
            </p:txBody>
          </p:sp>
          <p:sp>
            <p:nvSpPr>
              <p:cNvPr id="134" name="テキスト ボックス 25"/>
              <p:cNvSpPr txBox="1">
                <a:spLocks noChangeArrowheads="1"/>
              </p:cNvSpPr>
              <p:nvPr/>
            </p:nvSpPr>
            <p:spPr bwMode="auto">
              <a:xfrm>
                <a:off x="-854974" y="558091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91</a:t>
                </a:r>
                <a:endParaRPr lang="ja-JP" altLang="en-US" sz="1400" b="1" dirty="0">
                  <a:latin typeface="Arial" panose="020B0604020202020204" pitchFamily="34" charset="0"/>
                </a:endParaRPr>
              </a:p>
            </p:txBody>
          </p:sp>
          <p:sp>
            <p:nvSpPr>
              <p:cNvPr id="135" name="テキスト ボックス 25"/>
              <p:cNvSpPr txBox="1">
                <a:spLocks noChangeArrowheads="1"/>
              </p:cNvSpPr>
              <p:nvPr/>
            </p:nvSpPr>
            <p:spPr bwMode="auto">
              <a:xfrm>
                <a:off x="-263666" y="595915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414</a:t>
                </a:r>
                <a:endParaRPr lang="ja-JP" altLang="en-US" sz="1400" b="1" dirty="0">
                  <a:latin typeface="Arial" panose="020B0604020202020204" pitchFamily="34" charset="0"/>
                </a:endParaRPr>
              </a:p>
            </p:txBody>
          </p:sp>
          <p:sp>
            <p:nvSpPr>
              <p:cNvPr id="136" name="テキスト ボックス 25"/>
              <p:cNvSpPr txBox="1">
                <a:spLocks noChangeArrowheads="1"/>
              </p:cNvSpPr>
              <p:nvPr/>
            </p:nvSpPr>
            <p:spPr bwMode="auto">
              <a:xfrm>
                <a:off x="1064751" y="587501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353</a:t>
                </a:r>
                <a:endParaRPr lang="ja-JP" altLang="en-US" sz="1400" b="1" dirty="0">
                  <a:latin typeface="Arial" panose="020B0604020202020204" pitchFamily="34" charset="0"/>
                </a:endParaRPr>
              </a:p>
            </p:txBody>
          </p:sp>
          <p:sp>
            <p:nvSpPr>
              <p:cNvPr id="137" name="テキスト ボックス 25"/>
              <p:cNvSpPr txBox="1">
                <a:spLocks noChangeArrowheads="1"/>
              </p:cNvSpPr>
              <p:nvPr/>
            </p:nvSpPr>
            <p:spPr bwMode="auto">
              <a:xfrm>
                <a:off x="1882354" y="571218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411</a:t>
                </a:r>
                <a:endParaRPr lang="ja-JP" altLang="en-US" sz="1400" b="1" dirty="0">
                  <a:latin typeface="Arial" panose="020B0604020202020204" pitchFamily="34" charset="0"/>
                </a:endParaRPr>
              </a:p>
            </p:txBody>
          </p:sp>
          <p:sp>
            <p:nvSpPr>
              <p:cNvPr id="138" name="テキスト ボックス 25"/>
              <p:cNvSpPr txBox="1">
                <a:spLocks noChangeArrowheads="1"/>
              </p:cNvSpPr>
              <p:nvPr/>
            </p:nvSpPr>
            <p:spPr bwMode="auto">
              <a:xfrm>
                <a:off x="-14979" y="4884414"/>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120</a:t>
                </a:r>
                <a:endParaRPr lang="ja-JP" altLang="en-US" sz="1400" b="1" dirty="0">
                  <a:latin typeface="Arial" panose="020B0604020202020204" pitchFamily="34" charset="0"/>
                </a:endParaRPr>
              </a:p>
            </p:txBody>
          </p:sp>
          <p:sp>
            <p:nvSpPr>
              <p:cNvPr id="139" name="テキスト ボックス 25"/>
              <p:cNvSpPr txBox="1">
                <a:spLocks noChangeArrowheads="1"/>
              </p:cNvSpPr>
              <p:nvPr/>
            </p:nvSpPr>
            <p:spPr bwMode="auto">
              <a:xfrm>
                <a:off x="360159" y="550968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196</a:t>
                </a:r>
                <a:endParaRPr lang="ja-JP" altLang="en-US" sz="1400" b="1" dirty="0">
                  <a:latin typeface="Arial" panose="020B0604020202020204" pitchFamily="34" charset="0"/>
                </a:endParaRPr>
              </a:p>
            </p:txBody>
          </p:sp>
          <p:sp>
            <p:nvSpPr>
              <p:cNvPr id="140" name="テキスト ボックス 25"/>
              <p:cNvSpPr txBox="1">
                <a:spLocks noChangeArrowheads="1"/>
              </p:cNvSpPr>
              <p:nvPr/>
            </p:nvSpPr>
            <p:spPr bwMode="auto">
              <a:xfrm>
                <a:off x="848801" y="4842693"/>
                <a:ext cx="51904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125</a:t>
                </a:r>
                <a:endParaRPr lang="ja-JP" altLang="en-US" sz="1400" b="1" dirty="0">
                  <a:latin typeface="Arial" panose="020B0604020202020204" pitchFamily="34" charset="0"/>
                </a:endParaRPr>
              </a:p>
            </p:txBody>
          </p:sp>
          <p:sp>
            <p:nvSpPr>
              <p:cNvPr id="141" name="テキスト ボックス 25"/>
              <p:cNvSpPr txBox="1">
                <a:spLocks noChangeArrowheads="1"/>
              </p:cNvSpPr>
              <p:nvPr/>
            </p:nvSpPr>
            <p:spPr bwMode="auto">
              <a:xfrm>
                <a:off x="1278919" y="5388533"/>
                <a:ext cx="51904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290</a:t>
                </a:r>
                <a:endParaRPr lang="ja-JP" altLang="en-US" sz="1400" b="1" dirty="0">
                  <a:latin typeface="Arial" panose="020B0604020202020204" pitchFamily="34" charset="0"/>
                </a:endParaRPr>
              </a:p>
            </p:txBody>
          </p:sp>
          <p:sp>
            <p:nvSpPr>
              <p:cNvPr id="142" name="テキスト ボックス 25"/>
              <p:cNvSpPr txBox="1">
                <a:spLocks noChangeArrowheads="1"/>
              </p:cNvSpPr>
              <p:nvPr/>
            </p:nvSpPr>
            <p:spPr bwMode="auto">
              <a:xfrm>
                <a:off x="1640985" y="4731096"/>
                <a:ext cx="51904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336</a:t>
                </a:r>
                <a:endParaRPr lang="ja-JP" altLang="en-US" sz="1400" b="1" dirty="0">
                  <a:latin typeface="Arial" panose="020B0604020202020204" pitchFamily="34" charset="0"/>
                </a:endParaRPr>
              </a:p>
            </p:txBody>
          </p:sp>
          <p:sp>
            <p:nvSpPr>
              <p:cNvPr id="143" name="テキスト ボックス 25"/>
              <p:cNvSpPr txBox="1">
                <a:spLocks noChangeArrowheads="1"/>
              </p:cNvSpPr>
              <p:nvPr/>
            </p:nvSpPr>
            <p:spPr bwMode="auto">
              <a:xfrm>
                <a:off x="1146473" y="3855853"/>
                <a:ext cx="51904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422</a:t>
                </a:r>
                <a:endParaRPr lang="ja-JP" altLang="en-US" sz="1400" b="1" dirty="0">
                  <a:latin typeface="Arial" panose="020B0604020202020204" pitchFamily="34" charset="0"/>
                </a:endParaRPr>
              </a:p>
            </p:txBody>
          </p:sp>
          <p:sp>
            <p:nvSpPr>
              <p:cNvPr id="144" name="テキスト ボックス 25"/>
              <p:cNvSpPr txBox="1">
                <a:spLocks noChangeArrowheads="1"/>
              </p:cNvSpPr>
              <p:nvPr/>
            </p:nvSpPr>
            <p:spPr bwMode="auto">
              <a:xfrm>
                <a:off x="243578" y="4169091"/>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173</a:t>
                </a:r>
                <a:endParaRPr lang="ja-JP" altLang="en-US" sz="1400" b="1" dirty="0">
                  <a:latin typeface="Arial" panose="020B0604020202020204" pitchFamily="34" charset="0"/>
                </a:endParaRPr>
              </a:p>
            </p:txBody>
          </p:sp>
          <p:sp>
            <p:nvSpPr>
              <p:cNvPr id="145" name="テキスト ボックス 45"/>
              <p:cNvSpPr txBox="1">
                <a:spLocks noChangeArrowheads="1"/>
              </p:cNvSpPr>
              <p:nvPr/>
            </p:nvSpPr>
            <p:spPr bwMode="auto">
              <a:xfrm rot="20008047">
                <a:off x="-70731" y="3767857"/>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八尾茨木線</a:t>
                </a:r>
              </a:p>
            </p:txBody>
          </p:sp>
          <p:sp>
            <p:nvSpPr>
              <p:cNvPr id="146" name="楕円 145"/>
              <p:cNvSpPr/>
              <p:nvPr/>
            </p:nvSpPr>
            <p:spPr>
              <a:xfrm>
                <a:off x="-2519" y="4844411"/>
                <a:ext cx="479425" cy="333375"/>
              </a:xfrm>
              <a:prstGeom prst="ellipse">
                <a:avLst/>
              </a:prstGeom>
              <a:noFill/>
              <a:ln w="3492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47" name="楕円 146"/>
              <p:cNvSpPr/>
              <p:nvPr/>
            </p:nvSpPr>
            <p:spPr>
              <a:xfrm>
                <a:off x="-799899" y="4723123"/>
                <a:ext cx="479425" cy="333375"/>
              </a:xfrm>
              <a:prstGeom prst="ellipse">
                <a:avLst/>
              </a:prstGeom>
              <a:noFill/>
              <a:ln w="34925">
                <a:solidFill>
                  <a:srgbClr val="00DE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48" name="線吹き出し 1 (枠付き) 147"/>
              <p:cNvSpPr/>
              <p:nvPr/>
            </p:nvSpPr>
            <p:spPr>
              <a:xfrm>
                <a:off x="-1763267" y="3614592"/>
                <a:ext cx="1084227" cy="384175"/>
              </a:xfrm>
              <a:prstGeom prst="borderCallout1">
                <a:avLst>
                  <a:gd name="adj1" fmla="val 98705"/>
                  <a:gd name="adj2" fmla="val 51252"/>
                  <a:gd name="adj3" fmla="val 294912"/>
                  <a:gd name="adj4" fmla="val 106847"/>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八尾茨木線</a:t>
                </a:r>
                <a:endParaRPr lang="en-US" altLang="ja-JP" sz="1200" b="1" dirty="0">
                  <a:solidFill>
                    <a:srgbClr val="00DE64"/>
                  </a:solidFill>
                </a:endParaRPr>
              </a:p>
              <a:p>
                <a:pPr algn="ctr">
                  <a:defRPr/>
                </a:pPr>
                <a:r>
                  <a:rPr lang="en-US" altLang="ja-JP" sz="1200" b="1" dirty="0">
                    <a:solidFill>
                      <a:srgbClr val="00DE64"/>
                    </a:solidFill>
                  </a:rPr>
                  <a:t>10,600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149" name="楕円 148"/>
              <p:cNvSpPr/>
              <p:nvPr/>
            </p:nvSpPr>
            <p:spPr>
              <a:xfrm>
                <a:off x="882070" y="4836105"/>
                <a:ext cx="479425" cy="333375"/>
              </a:xfrm>
              <a:prstGeom prst="ellipse">
                <a:avLst/>
              </a:prstGeom>
              <a:noFill/>
              <a:ln w="34925">
                <a:solidFill>
                  <a:srgbClr val="00DE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50" name="楕円 149"/>
              <p:cNvSpPr/>
              <p:nvPr/>
            </p:nvSpPr>
            <p:spPr>
              <a:xfrm>
                <a:off x="1660795" y="4700008"/>
                <a:ext cx="479425" cy="333375"/>
              </a:xfrm>
              <a:prstGeom prst="ellipse">
                <a:avLst/>
              </a:prstGeom>
              <a:noFill/>
              <a:ln w="34925">
                <a:solidFill>
                  <a:srgbClr val="00DE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51" name="線吹き出し 1 (枠付き) 150"/>
              <p:cNvSpPr/>
              <p:nvPr/>
            </p:nvSpPr>
            <p:spPr>
              <a:xfrm>
                <a:off x="1411186" y="6230219"/>
                <a:ext cx="1084227" cy="384175"/>
              </a:xfrm>
              <a:prstGeom prst="borderCallout1">
                <a:avLst>
                  <a:gd name="adj1" fmla="val -6465"/>
                  <a:gd name="adj2" fmla="val 93420"/>
                  <a:gd name="adj3" fmla="val -327805"/>
                  <a:gd name="adj4" fmla="val 63698"/>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大阪外環状線</a:t>
                </a:r>
                <a:endParaRPr lang="en-US" altLang="ja-JP" sz="1200" b="1" dirty="0">
                  <a:solidFill>
                    <a:srgbClr val="00DE64"/>
                  </a:solidFill>
                </a:endParaRPr>
              </a:p>
              <a:p>
                <a:pPr algn="ctr">
                  <a:defRPr/>
                </a:pPr>
                <a:r>
                  <a:rPr lang="en-US" altLang="ja-JP" sz="1200" b="1" dirty="0">
                    <a:solidFill>
                      <a:srgbClr val="00DE64"/>
                    </a:solidFill>
                  </a:rPr>
                  <a:t>33,600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152" name="楕円 151"/>
              <p:cNvSpPr/>
              <p:nvPr/>
            </p:nvSpPr>
            <p:spPr>
              <a:xfrm>
                <a:off x="-1678195" y="5589108"/>
                <a:ext cx="479425" cy="333375"/>
              </a:xfrm>
              <a:prstGeom prst="ellipse">
                <a:avLst/>
              </a:prstGeom>
              <a:noFill/>
              <a:ln w="34925">
                <a:solidFill>
                  <a:srgbClr val="00DE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53" name="線吹き出し 1 (枠付き) 152"/>
              <p:cNvSpPr/>
              <p:nvPr/>
            </p:nvSpPr>
            <p:spPr>
              <a:xfrm>
                <a:off x="-1182470" y="6550057"/>
                <a:ext cx="1084227" cy="384175"/>
              </a:xfrm>
              <a:prstGeom prst="borderCallout1">
                <a:avLst>
                  <a:gd name="adj1" fmla="val 1838"/>
                  <a:gd name="adj2" fmla="val 43407"/>
                  <a:gd name="adj3" fmla="val -160872"/>
                  <a:gd name="adj4" fmla="val -13056"/>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大阪中央環状線</a:t>
                </a:r>
                <a:endParaRPr lang="en-US" altLang="ja-JP" sz="1200" b="1" dirty="0">
                  <a:solidFill>
                    <a:srgbClr val="00DE64"/>
                  </a:solidFill>
                </a:endParaRPr>
              </a:p>
              <a:p>
                <a:pPr algn="ctr">
                  <a:defRPr/>
                </a:pPr>
                <a:r>
                  <a:rPr lang="en-US" altLang="ja-JP" sz="1200" b="1" dirty="0">
                    <a:solidFill>
                      <a:srgbClr val="00DE64"/>
                    </a:solidFill>
                  </a:rPr>
                  <a:t>73,200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154" name="テキスト ボックス 45"/>
              <p:cNvSpPr txBox="1">
                <a:spLocks noChangeArrowheads="1"/>
              </p:cNvSpPr>
              <p:nvPr/>
            </p:nvSpPr>
            <p:spPr bwMode="auto">
              <a:xfrm rot="18266948">
                <a:off x="126289" y="2142955"/>
                <a:ext cx="323165"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900" b="1" dirty="0">
                    <a:latin typeface="Arial" panose="020B0604020202020204" pitchFamily="34" charset="0"/>
                  </a:rPr>
                  <a:t>淀川新橋</a:t>
                </a:r>
              </a:p>
            </p:txBody>
          </p:sp>
          <p:sp>
            <p:nvSpPr>
              <p:cNvPr id="155" name="テキスト ボックス 25"/>
              <p:cNvSpPr txBox="1">
                <a:spLocks noChangeArrowheads="1"/>
              </p:cNvSpPr>
              <p:nvPr/>
            </p:nvSpPr>
            <p:spPr bwMode="auto">
              <a:xfrm>
                <a:off x="131193" y="243800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347</a:t>
                </a:r>
                <a:endParaRPr lang="ja-JP" altLang="en-US" sz="1400" b="1" dirty="0">
                  <a:latin typeface="Arial" panose="020B0604020202020204" pitchFamily="34" charset="0"/>
                </a:endParaRPr>
              </a:p>
            </p:txBody>
          </p:sp>
          <p:sp>
            <p:nvSpPr>
              <p:cNvPr id="156" name="テキスト ボックス 45"/>
              <p:cNvSpPr txBox="1">
                <a:spLocks noChangeArrowheads="1"/>
              </p:cNvSpPr>
              <p:nvPr/>
            </p:nvSpPr>
            <p:spPr bwMode="auto">
              <a:xfrm rot="18459897">
                <a:off x="920664" y="2740744"/>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smtClean="0">
                    <a:latin typeface="Arial" panose="020B0604020202020204" pitchFamily="34" charset="0"/>
                  </a:rPr>
                  <a:t>茨木寝屋川線</a:t>
                </a:r>
                <a:endParaRPr lang="ja-JP" altLang="en-US" sz="1000" b="1" dirty="0">
                  <a:latin typeface="Arial" panose="020B0604020202020204" pitchFamily="34" charset="0"/>
                </a:endParaRPr>
              </a:p>
            </p:txBody>
          </p:sp>
          <p:sp>
            <p:nvSpPr>
              <p:cNvPr id="221" name="テキスト ボックス 25"/>
              <p:cNvSpPr txBox="1">
                <a:spLocks noChangeArrowheads="1"/>
              </p:cNvSpPr>
              <p:nvPr/>
            </p:nvSpPr>
            <p:spPr bwMode="auto">
              <a:xfrm>
                <a:off x="723444" y="3535379"/>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399</a:t>
                </a:r>
                <a:endParaRPr lang="ja-JP" altLang="en-US" sz="1400" b="1" dirty="0">
                  <a:latin typeface="Arial" panose="020B0604020202020204" pitchFamily="34" charset="0"/>
                </a:endParaRPr>
              </a:p>
            </p:txBody>
          </p:sp>
          <p:sp>
            <p:nvSpPr>
              <p:cNvPr id="224" name="テキスト ボックス 25"/>
              <p:cNvSpPr txBox="1">
                <a:spLocks noChangeArrowheads="1"/>
              </p:cNvSpPr>
              <p:nvPr/>
            </p:nvSpPr>
            <p:spPr bwMode="auto">
              <a:xfrm>
                <a:off x="5045982" y="3622241"/>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399</a:t>
                </a:r>
                <a:endParaRPr lang="ja-JP" altLang="en-US" sz="1400" b="1" dirty="0">
                  <a:latin typeface="Arial" panose="020B0604020202020204" pitchFamily="34" charset="0"/>
                </a:endParaRPr>
              </a:p>
            </p:txBody>
          </p:sp>
        </p:grpSp>
        <p:sp>
          <p:nvSpPr>
            <p:cNvPr id="159" name="線吹き出し 1 (枠付き) 158"/>
            <p:cNvSpPr/>
            <p:nvPr/>
          </p:nvSpPr>
          <p:spPr>
            <a:xfrm>
              <a:off x="5335846" y="1984839"/>
              <a:ext cx="1032414" cy="384175"/>
            </a:xfrm>
            <a:prstGeom prst="borderCallout1">
              <a:avLst>
                <a:gd name="adj1" fmla="val 98705"/>
                <a:gd name="adj2" fmla="val 51252"/>
                <a:gd name="adj3" fmla="val 485879"/>
                <a:gd name="adj4" fmla="val -18677"/>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八尾枚方線</a:t>
              </a:r>
              <a:endParaRPr lang="en-US" altLang="ja-JP" sz="1200" b="1" dirty="0">
                <a:solidFill>
                  <a:srgbClr val="00DE64"/>
                </a:solidFill>
              </a:endParaRPr>
            </a:p>
            <a:p>
              <a:pPr algn="ctr">
                <a:defRPr/>
              </a:pPr>
              <a:r>
                <a:rPr lang="en-US" altLang="ja-JP" sz="1200" b="1" dirty="0">
                  <a:solidFill>
                    <a:srgbClr val="00DE64"/>
                  </a:solidFill>
                </a:rPr>
                <a:t>12,500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pic>
          <p:nvPicPr>
            <p:cNvPr id="160" name="図 159"/>
            <p:cNvPicPr>
              <a:picLocks noChangeAspect="1"/>
            </p:cNvPicPr>
            <p:nvPr/>
          </p:nvPicPr>
          <p:blipFill rotWithShape="1">
            <a:blip r:embed="rId2">
              <a:extLst>
                <a:ext uri="{28A0092B-C50C-407E-A947-70E740481C1C}">
                  <a14:useLocalDpi xmlns:a14="http://schemas.microsoft.com/office/drawing/2010/main" val="0"/>
                </a:ext>
              </a:extLst>
            </a:blip>
            <a:srcRect r="17162" b="2323"/>
            <a:stretch/>
          </p:blipFill>
          <p:spPr>
            <a:xfrm>
              <a:off x="6578155" y="1410868"/>
              <a:ext cx="4072374" cy="4410600"/>
            </a:xfrm>
            <a:prstGeom prst="rect">
              <a:avLst/>
            </a:prstGeom>
            <a:ln w="6350">
              <a:solidFill>
                <a:schemeClr val="bg1">
                  <a:lumMod val="75000"/>
                </a:schemeClr>
              </a:solidFill>
            </a:ln>
          </p:spPr>
        </p:pic>
        <p:pic>
          <p:nvPicPr>
            <p:cNvPr id="161" name="Picture 2" descr="C:"/>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517" t="5180" r="7813" b="1376"/>
            <a:stretch/>
          </p:blipFill>
          <p:spPr bwMode="auto">
            <a:xfrm rot="16200000">
              <a:off x="6512734" y="1450384"/>
              <a:ext cx="4110871" cy="3952875"/>
            </a:xfrm>
            <a:prstGeom prst="rect">
              <a:avLst/>
            </a:prstGeom>
            <a:noFill/>
            <a:extLst>
              <a:ext uri="{909E8E84-426E-40DD-AFC4-6F175D3DCCD1}">
                <a14:hiddenFill xmlns:a14="http://schemas.microsoft.com/office/drawing/2010/main">
                  <a:solidFill>
                    <a:srgbClr val="FFFFFF"/>
                  </a:solidFill>
                </a14:hiddenFill>
              </a:ext>
            </a:extLst>
          </p:spPr>
        </p:pic>
        <p:grpSp>
          <p:nvGrpSpPr>
            <p:cNvPr id="162" name="グループ化 161"/>
            <p:cNvGrpSpPr/>
            <p:nvPr/>
          </p:nvGrpSpPr>
          <p:grpSpPr>
            <a:xfrm>
              <a:off x="6522308" y="1455693"/>
              <a:ext cx="4258680" cy="4476883"/>
              <a:chOff x="-1763267" y="2456925"/>
              <a:chExt cx="4258680" cy="4476883"/>
            </a:xfrm>
          </p:grpSpPr>
          <p:sp>
            <p:nvSpPr>
              <p:cNvPr id="163" name="テキスト ボックス 45"/>
              <p:cNvSpPr txBox="1">
                <a:spLocks noChangeArrowheads="1"/>
              </p:cNvSpPr>
              <p:nvPr/>
            </p:nvSpPr>
            <p:spPr bwMode="auto">
              <a:xfrm rot="20229299">
                <a:off x="-1245739" y="5058607"/>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大阪中央環状線</a:t>
                </a:r>
              </a:p>
            </p:txBody>
          </p:sp>
          <p:sp>
            <p:nvSpPr>
              <p:cNvPr id="164" name="フリーフォーム 163"/>
              <p:cNvSpPr/>
              <p:nvPr/>
            </p:nvSpPr>
            <p:spPr>
              <a:xfrm>
                <a:off x="-1390909" y="3295050"/>
                <a:ext cx="2215920" cy="1993575"/>
              </a:xfrm>
              <a:custGeom>
                <a:avLst/>
                <a:gdLst>
                  <a:gd name="connsiteX0" fmla="*/ 0 w 2156347"/>
                  <a:gd name="connsiteY0" fmla="*/ 1985749 h 1985749"/>
                  <a:gd name="connsiteX1" fmla="*/ 941696 w 2156347"/>
                  <a:gd name="connsiteY1" fmla="*/ 982639 h 1985749"/>
                  <a:gd name="connsiteX2" fmla="*/ 1180532 w 2156347"/>
                  <a:gd name="connsiteY2" fmla="*/ 839337 h 1985749"/>
                  <a:gd name="connsiteX3" fmla="*/ 2156347 w 2156347"/>
                  <a:gd name="connsiteY3" fmla="*/ 0 h 1985749"/>
                </a:gdLst>
                <a:ahLst/>
                <a:cxnLst>
                  <a:cxn ang="0">
                    <a:pos x="connsiteX0" y="connsiteY0"/>
                  </a:cxn>
                  <a:cxn ang="0">
                    <a:pos x="connsiteX1" y="connsiteY1"/>
                  </a:cxn>
                  <a:cxn ang="0">
                    <a:pos x="connsiteX2" y="connsiteY2"/>
                  </a:cxn>
                  <a:cxn ang="0">
                    <a:pos x="connsiteX3" y="connsiteY3"/>
                  </a:cxn>
                </a:cxnLst>
                <a:rect l="l" t="t" r="r" b="b"/>
                <a:pathLst>
                  <a:path w="2156347" h="1985749">
                    <a:moveTo>
                      <a:pt x="0" y="1985749"/>
                    </a:moveTo>
                    <a:lnTo>
                      <a:pt x="941696" y="982639"/>
                    </a:lnTo>
                    <a:lnTo>
                      <a:pt x="1180532" y="839337"/>
                    </a:lnTo>
                    <a:lnTo>
                      <a:pt x="2156347" y="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フリーフォーム 164"/>
              <p:cNvSpPr/>
              <p:nvPr/>
            </p:nvSpPr>
            <p:spPr>
              <a:xfrm>
                <a:off x="368023" y="4659503"/>
                <a:ext cx="51291" cy="893928"/>
              </a:xfrm>
              <a:custGeom>
                <a:avLst/>
                <a:gdLst>
                  <a:gd name="connsiteX0" fmla="*/ 0 w 81887"/>
                  <a:gd name="connsiteY0" fmla="*/ 0 h 893928"/>
                  <a:gd name="connsiteX1" fmla="*/ 81887 w 81887"/>
                  <a:gd name="connsiteY1" fmla="*/ 88710 h 893928"/>
                  <a:gd name="connsiteX2" fmla="*/ 47768 w 81887"/>
                  <a:gd name="connsiteY2" fmla="*/ 641445 h 893928"/>
                  <a:gd name="connsiteX3" fmla="*/ 81887 w 81887"/>
                  <a:gd name="connsiteY3" fmla="*/ 893928 h 893928"/>
                </a:gdLst>
                <a:ahLst/>
                <a:cxnLst>
                  <a:cxn ang="0">
                    <a:pos x="connsiteX0" y="connsiteY0"/>
                  </a:cxn>
                  <a:cxn ang="0">
                    <a:pos x="connsiteX1" y="connsiteY1"/>
                  </a:cxn>
                  <a:cxn ang="0">
                    <a:pos x="connsiteX2" y="connsiteY2"/>
                  </a:cxn>
                  <a:cxn ang="0">
                    <a:pos x="connsiteX3" y="connsiteY3"/>
                  </a:cxn>
                </a:cxnLst>
                <a:rect l="l" t="t" r="r" b="b"/>
                <a:pathLst>
                  <a:path w="81887" h="893928">
                    <a:moveTo>
                      <a:pt x="0" y="0"/>
                    </a:moveTo>
                    <a:lnTo>
                      <a:pt x="81887" y="88710"/>
                    </a:lnTo>
                    <a:lnTo>
                      <a:pt x="47768" y="641445"/>
                    </a:lnTo>
                    <a:lnTo>
                      <a:pt x="81887" y="893928"/>
                    </a:lnTo>
                  </a:path>
                </a:pathLst>
              </a:cu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フリーフォーム 165"/>
              <p:cNvSpPr/>
              <p:nvPr/>
            </p:nvSpPr>
            <p:spPr>
              <a:xfrm>
                <a:off x="-1675968" y="4629416"/>
                <a:ext cx="559558" cy="2163170"/>
              </a:xfrm>
              <a:custGeom>
                <a:avLst/>
                <a:gdLst>
                  <a:gd name="connsiteX0" fmla="*/ 0 w 559558"/>
                  <a:gd name="connsiteY0" fmla="*/ 0 h 2163170"/>
                  <a:gd name="connsiteX1" fmla="*/ 170597 w 559558"/>
                  <a:gd name="connsiteY1" fmla="*/ 341194 h 2163170"/>
                  <a:gd name="connsiteX2" fmla="*/ 498143 w 559558"/>
                  <a:gd name="connsiteY2" fmla="*/ 1166884 h 2163170"/>
                  <a:gd name="connsiteX3" fmla="*/ 532262 w 559558"/>
                  <a:gd name="connsiteY3" fmla="*/ 1262418 h 2163170"/>
                  <a:gd name="connsiteX4" fmla="*/ 559558 w 559558"/>
                  <a:gd name="connsiteY4" fmla="*/ 2163170 h 2163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558" h="2163170">
                    <a:moveTo>
                      <a:pt x="0" y="0"/>
                    </a:moveTo>
                    <a:lnTo>
                      <a:pt x="170597" y="341194"/>
                    </a:lnTo>
                    <a:lnTo>
                      <a:pt x="498143" y="1166884"/>
                    </a:lnTo>
                    <a:lnTo>
                      <a:pt x="532262" y="1262418"/>
                    </a:lnTo>
                    <a:lnTo>
                      <a:pt x="559558" y="216317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テキスト ボックス 25"/>
              <p:cNvSpPr txBox="1">
                <a:spLocks noChangeArrowheads="1"/>
              </p:cNvSpPr>
              <p:nvPr/>
            </p:nvSpPr>
            <p:spPr bwMode="auto">
              <a:xfrm rot="18968239">
                <a:off x="-1388614" y="4258407"/>
                <a:ext cx="1384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京都守口線</a:t>
                </a:r>
              </a:p>
            </p:txBody>
          </p:sp>
          <p:sp>
            <p:nvSpPr>
              <p:cNvPr id="168" name="フリーフォーム 167"/>
              <p:cNvSpPr/>
              <p:nvPr/>
            </p:nvSpPr>
            <p:spPr>
              <a:xfrm>
                <a:off x="-602238" y="4236405"/>
                <a:ext cx="313118" cy="2612233"/>
              </a:xfrm>
              <a:custGeom>
                <a:avLst/>
                <a:gdLst>
                  <a:gd name="connsiteX0" fmla="*/ 266131 w 266131"/>
                  <a:gd name="connsiteY0" fmla="*/ 0 h 2599898"/>
                  <a:gd name="connsiteX1" fmla="*/ 245660 w 266131"/>
                  <a:gd name="connsiteY1" fmla="*/ 975815 h 2599898"/>
                  <a:gd name="connsiteX2" fmla="*/ 204717 w 266131"/>
                  <a:gd name="connsiteY2" fmla="*/ 1160059 h 2599898"/>
                  <a:gd name="connsiteX3" fmla="*/ 122830 w 266131"/>
                  <a:gd name="connsiteY3" fmla="*/ 1398895 h 2599898"/>
                  <a:gd name="connsiteX4" fmla="*/ 109182 w 266131"/>
                  <a:gd name="connsiteY4" fmla="*/ 1712794 h 2599898"/>
                  <a:gd name="connsiteX5" fmla="*/ 116006 w 266131"/>
                  <a:gd name="connsiteY5" fmla="*/ 1958453 h 2599898"/>
                  <a:gd name="connsiteX6" fmla="*/ 0 w 266131"/>
                  <a:gd name="connsiteY6" fmla="*/ 2599898 h 259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31" h="2599898">
                    <a:moveTo>
                      <a:pt x="266131" y="0"/>
                    </a:moveTo>
                    <a:lnTo>
                      <a:pt x="245660" y="975815"/>
                    </a:lnTo>
                    <a:lnTo>
                      <a:pt x="204717" y="1160059"/>
                    </a:lnTo>
                    <a:lnTo>
                      <a:pt x="122830" y="1398895"/>
                    </a:lnTo>
                    <a:lnTo>
                      <a:pt x="109182" y="1712794"/>
                    </a:lnTo>
                    <a:lnTo>
                      <a:pt x="116006" y="1958453"/>
                    </a:lnTo>
                    <a:lnTo>
                      <a:pt x="0" y="2599898"/>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フリーフォーム 168"/>
              <p:cNvSpPr/>
              <p:nvPr/>
            </p:nvSpPr>
            <p:spPr>
              <a:xfrm>
                <a:off x="-778212" y="3238151"/>
                <a:ext cx="1134273" cy="1425259"/>
              </a:xfrm>
              <a:custGeom>
                <a:avLst/>
                <a:gdLst>
                  <a:gd name="connsiteX0" fmla="*/ 0 w 968991"/>
                  <a:gd name="connsiteY0" fmla="*/ 0 h 1282889"/>
                  <a:gd name="connsiteX1" fmla="*/ 771099 w 968991"/>
                  <a:gd name="connsiteY1" fmla="*/ 791570 h 1282889"/>
                  <a:gd name="connsiteX2" fmla="*/ 968991 w 968991"/>
                  <a:gd name="connsiteY2" fmla="*/ 1282889 h 1282889"/>
                  <a:gd name="connsiteX0" fmla="*/ 0 w 862655"/>
                  <a:gd name="connsiteY0" fmla="*/ 0 h 1249524"/>
                  <a:gd name="connsiteX1" fmla="*/ 664763 w 862655"/>
                  <a:gd name="connsiteY1" fmla="*/ 758205 h 1249524"/>
                  <a:gd name="connsiteX2" fmla="*/ 862655 w 862655"/>
                  <a:gd name="connsiteY2" fmla="*/ 1249524 h 1249524"/>
                </a:gdLst>
                <a:ahLst/>
                <a:cxnLst>
                  <a:cxn ang="0">
                    <a:pos x="connsiteX0" y="connsiteY0"/>
                  </a:cxn>
                  <a:cxn ang="0">
                    <a:pos x="connsiteX1" y="connsiteY1"/>
                  </a:cxn>
                  <a:cxn ang="0">
                    <a:pos x="connsiteX2" y="connsiteY2"/>
                  </a:cxn>
                </a:cxnLst>
                <a:rect l="l" t="t" r="r" b="b"/>
                <a:pathLst>
                  <a:path w="862655" h="1249524">
                    <a:moveTo>
                      <a:pt x="0" y="0"/>
                    </a:moveTo>
                    <a:lnTo>
                      <a:pt x="664763" y="758205"/>
                    </a:lnTo>
                    <a:lnTo>
                      <a:pt x="862655" y="1249524"/>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フリーフォーム 169"/>
              <p:cNvSpPr/>
              <p:nvPr/>
            </p:nvSpPr>
            <p:spPr>
              <a:xfrm>
                <a:off x="330812" y="5519072"/>
                <a:ext cx="102358" cy="1228299"/>
              </a:xfrm>
              <a:custGeom>
                <a:avLst/>
                <a:gdLst>
                  <a:gd name="connsiteX0" fmla="*/ 61415 w 102358"/>
                  <a:gd name="connsiteY0" fmla="*/ 0 h 1228299"/>
                  <a:gd name="connsiteX1" fmla="*/ 102358 w 102358"/>
                  <a:gd name="connsiteY1" fmla="*/ 300251 h 1228299"/>
                  <a:gd name="connsiteX2" fmla="*/ 47767 w 102358"/>
                  <a:gd name="connsiteY2" fmla="*/ 600502 h 1228299"/>
                  <a:gd name="connsiteX3" fmla="*/ 0 w 102358"/>
                  <a:gd name="connsiteY3" fmla="*/ 934872 h 1228299"/>
                  <a:gd name="connsiteX4" fmla="*/ 27296 w 102358"/>
                  <a:gd name="connsiteY4" fmla="*/ 1228299 h 12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58" h="1228299">
                    <a:moveTo>
                      <a:pt x="61415" y="0"/>
                    </a:moveTo>
                    <a:lnTo>
                      <a:pt x="102358" y="300251"/>
                    </a:lnTo>
                    <a:lnTo>
                      <a:pt x="47767" y="600502"/>
                    </a:lnTo>
                    <a:lnTo>
                      <a:pt x="0" y="934872"/>
                    </a:lnTo>
                    <a:lnTo>
                      <a:pt x="27296" y="1228299"/>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フリーフォーム 170"/>
              <p:cNvSpPr/>
              <p:nvPr/>
            </p:nvSpPr>
            <p:spPr>
              <a:xfrm>
                <a:off x="825011" y="3193683"/>
                <a:ext cx="886321" cy="3619881"/>
              </a:xfrm>
              <a:custGeom>
                <a:avLst/>
                <a:gdLst>
                  <a:gd name="connsiteX0" fmla="*/ 866633 w 866633"/>
                  <a:gd name="connsiteY0" fmla="*/ 0 h 3439236"/>
                  <a:gd name="connsiteX1" fmla="*/ 798394 w 866633"/>
                  <a:gd name="connsiteY1" fmla="*/ 771099 h 3439236"/>
                  <a:gd name="connsiteX2" fmla="*/ 450376 w 866633"/>
                  <a:gd name="connsiteY2" fmla="*/ 1903863 h 3439236"/>
                  <a:gd name="connsiteX3" fmla="*/ 109182 w 866633"/>
                  <a:gd name="connsiteY3" fmla="*/ 2634018 h 3439236"/>
                  <a:gd name="connsiteX4" fmla="*/ 0 w 866633"/>
                  <a:gd name="connsiteY4" fmla="*/ 3343701 h 3439236"/>
                  <a:gd name="connsiteX5" fmla="*/ 34119 w 866633"/>
                  <a:gd name="connsiteY5" fmla="*/ 3439236 h 3439236"/>
                  <a:gd name="connsiteX0" fmla="*/ 866633 w 866633"/>
                  <a:gd name="connsiteY0" fmla="*/ 0 h 3492576"/>
                  <a:gd name="connsiteX1" fmla="*/ 798394 w 866633"/>
                  <a:gd name="connsiteY1" fmla="*/ 771099 h 3492576"/>
                  <a:gd name="connsiteX2" fmla="*/ 450376 w 866633"/>
                  <a:gd name="connsiteY2" fmla="*/ 1903863 h 3492576"/>
                  <a:gd name="connsiteX3" fmla="*/ 109182 w 866633"/>
                  <a:gd name="connsiteY3" fmla="*/ 2634018 h 3492576"/>
                  <a:gd name="connsiteX4" fmla="*/ 0 w 866633"/>
                  <a:gd name="connsiteY4" fmla="*/ 3343701 h 3492576"/>
                  <a:gd name="connsiteX5" fmla="*/ 56979 w 866633"/>
                  <a:gd name="connsiteY5" fmla="*/ 3492576 h 3492576"/>
                  <a:gd name="connsiteX0" fmla="*/ 874253 w 874253"/>
                  <a:gd name="connsiteY0" fmla="*/ 0 h 3492576"/>
                  <a:gd name="connsiteX1" fmla="*/ 806014 w 874253"/>
                  <a:gd name="connsiteY1" fmla="*/ 771099 h 3492576"/>
                  <a:gd name="connsiteX2" fmla="*/ 457996 w 874253"/>
                  <a:gd name="connsiteY2" fmla="*/ 1903863 h 3492576"/>
                  <a:gd name="connsiteX3" fmla="*/ 116802 w 874253"/>
                  <a:gd name="connsiteY3" fmla="*/ 2634018 h 3492576"/>
                  <a:gd name="connsiteX4" fmla="*/ 0 w 874253"/>
                  <a:gd name="connsiteY4" fmla="*/ 3077001 h 3492576"/>
                  <a:gd name="connsiteX5" fmla="*/ 64599 w 874253"/>
                  <a:gd name="connsiteY5" fmla="*/ 3492576 h 349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253" h="3492576">
                    <a:moveTo>
                      <a:pt x="874253" y="0"/>
                    </a:moveTo>
                    <a:lnTo>
                      <a:pt x="806014" y="771099"/>
                    </a:lnTo>
                    <a:lnTo>
                      <a:pt x="457996" y="1903863"/>
                    </a:lnTo>
                    <a:lnTo>
                      <a:pt x="116802" y="2634018"/>
                    </a:lnTo>
                    <a:lnTo>
                      <a:pt x="0" y="3077001"/>
                    </a:lnTo>
                    <a:cubicBezTo>
                      <a:pt x="11373" y="3108846"/>
                      <a:pt x="53226" y="3460731"/>
                      <a:pt x="64599" y="3492576"/>
                    </a:cubicBez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フリーフォーム 171"/>
              <p:cNvSpPr/>
              <p:nvPr/>
            </p:nvSpPr>
            <p:spPr>
              <a:xfrm>
                <a:off x="1553643" y="4392617"/>
                <a:ext cx="191551" cy="2415653"/>
              </a:xfrm>
              <a:custGeom>
                <a:avLst/>
                <a:gdLst>
                  <a:gd name="connsiteX0" fmla="*/ 0 w 191069"/>
                  <a:gd name="connsiteY0" fmla="*/ 0 h 2415653"/>
                  <a:gd name="connsiteX1" fmla="*/ 109182 w 191069"/>
                  <a:gd name="connsiteY1" fmla="*/ 348018 h 2415653"/>
                  <a:gd name="connsiteX2" fmla="*/ 191069 w 191069"/>
                  <a:gd name="connsiteY2" fmla="*/ 941695 h 2415653"/>
                  <a:gd name="connsiteX3" fmla="*/ 150125 w 191069"/>
                  <a:gd name="connsiteY3" fmla="*/ 1644555 h 2415653"/>
                  <a:gd name="connsiteX4" fmla="*/ 102358 w 191069"/>
                  <a:gd name="connsiteY4" fmla="*/ 2415653 h 2415653"/>
                  <a:gd name="connsiteX0" fmla="*/ 0 w 191551"/>
                  <a:gd name="connsiteY0" fmla="*/ 0 h 2415653"/>
                  <a:gd name="connsiteX1" fmla="*/ 109182 w 191551"/>
                  <a:gd name="connsiteY1" fmla="*/ 348018 h 2415653"/>
                  <a:gd name="connsiteX2" fmla="*/ 191551 w 191551"/>
                  <a:gd name="connsiteY2" fmla="*/ 639383 h 2415653"/>
                  <a:gd name="connsiteX3" fmla="*/ 191069 w 191551"/>
                  <a:gd name="connsiteY3" fmla="*/ 941695 h 2415653"/>
                  <a:gd name="connsiteX4" fmla="*/ 150125 w 191551"/>
                  <a:gd name="connsiteY4" fmla="*/ 1644555 h 2415653"/>
                  <a:gd name="connsiteX5" fmla="*/ 102358 w 191551"/>
                  <a:gd name="connsiteY5" fmla="*/ 2415653 h 241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1" h="2415653">
                    <a:moveTo>
                      <a:pt x="0" y="0"/>
                    </a:moveTo>
                    <a:lnTo>
                      <a:pt x="109182" y="348018"/>
                    </a:lnTo>
                    <a:cubicBezTo>
                      <a:pt x="116318" y="450220"/>
                      <a:pt x="184415" y="537181"/>
                      <a:pt x="191551" y="639383"/>
                    </a:cubicBezTo>
                    <a:cubicBezTo>
                      <a:pt x="191390" y="740154"/>
                      <a:pt x="191230" y="840924"/>
                      <a:pt x="191069" y="941695"/>
                    </a:cubicBezTo>
                    <a:lnTo>
                      <a:pt x="150125" y="1644555"/>
                    </a:lnTo>
                    <a:lnTo>
                      <a:pt x="102358" y="2415653"/>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テキスト ボックス 45"/>
              <p:cNvSpPr txBox="1">
                <a:spLocks noChangeArrowheads="1"/>
              </p:cNvSpPr>
              <p:nvPr/>
            </p:nvSpPr>
            <p:spPr bwMode="auto">
              <a:xfrm>
                <a:off x="-359825" y="4045114"/>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八尾茨木線</a:t>
                </a:r>
              </a:p>
            </p:txBody>
          </p:sp>
          <p:sp>
            <p:nvSpPr>
              <p:cNvPr id="174" name="テキスト ボックス 45"/>
              <p:cNvSpPr txBox="1">
                <a:spLocks noChangeArrowheads="1"/>
              </p:cNvSpPr>
              <p:nvPr/>
            </p:nvSpPr>
            <p:spPr bwMode="auto">
              <a:xfrm rot="19006812">
                <a:off x="-855971" y="2891668"/>
                <a:ext cx="323165"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900" b="1" dirty="0">
                    <a:latin typeface="Arial" panose="020B0604020202020204" pitchFamily="34" charset="0"/>
                  </a:rPr>
                  <a:t>鳥飼仁和寺大橋</a:t>
                </a:r>
              </a:p>
            </p:txBody>
          </p:sp>
          <p:sp>
            <p:nvSpPr>
              <p:cNvPr id="175" name="テキスト ボックス 45"/>
              <p:cNvSpPr txBox="1">
                <a:spLocks noChangeArrowheads="1"/>
              </p:cNvSpPr>
              <p:nvPr/>
            </p:nvSpPr>
            <p:spPr bwMode="auto">
              <a:xfrm rot="954572">
                <a:off x="1229411" y="4566561"/>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八尾枚方線</a:t>
                </a:r>
              </a:p>
            </p:txBody>
          </p:sp>
          <p:sp>
            <p:nvSpPr>
              <p:cNvPr id="176" name="テキスト ボックス 45"/>
              <p:cNvSpPr txBox="1">
                <a:spLocks noChangeArrowheads="1"/>
              </p:cNvSpPr>
              <p:nvPr/>
            </p:nvSpPr>
            <p:spPr bwMode="auto">
              <a:xfrm>
                <a:off x="1697528" y="4820294"/>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大阪外環状線</a:t>
                </a:r>
              </a:p>
            </p:txBody>
          </p:sp>
          <p:grpSp>
            <p:nvGrpSpPr>
              <p:cNvPr id="177" name="グループ化 176"/>
              <p:cNvGrpSpPr/>
              <p:nvPr/>
            </p:nvGrpSpPr>
            <p:grpSpPr>
              <a:xfrm>
                <a:off x="-1137367" y="5904023"/>
                <a:ext cx="3502321" cy="609400"/>
                <a:chOff x="589832" y="4724938"/>
                <a:chExt cx="3502321" cy="609400"/>
              </a:xfrm>
            </p:grpSpPr>
            <p:sp>
              <p:nvSpPr>
                <p:cNvPr id="208" name="フリーフォーム 207"/>
                <p:cNvSpPr/>
                <p:nvPr/>
              </p:nvSpPr>
              <p:spPr>
                <a:xfrm>
                  <a:off x="589832" y="4724938"/>
                  <a:ext cx="3502321" cy="518615"/>
                </a:xfrm>
                <a:custGeom>
                  <a:avLst/>
                  <a:gdLst>
                    <a:gd name="connsiteX0" fmla="*/ 0 w 3835021"/>
                    <a:gd name="connsiteY0" fmla="*/ 518615 h 518615"/>
                    <a:gd name="connsiteX1" fmla="*/ 914400 w 3835021"/>
                    <a:gd name="connsiteY1" fmla="*/ 477672 h 518615"/>
                    <a:gd name="connsiteX2" fmla="*/ 1862919 w 3835021"/>
                    <a:gd name="connsiteY2" fmla="*/ 116006 h 518615"/>
                    <a:gd name="connsiteX3" fmla="*/ 2197290 w 3835021"/>
                    <a:gd name="connsiteY3" fmla="*/ 6824 h 518615"/>
                    <a:gd name="connsiteX4" fmla="*/ 2511188 w 3835021"/>
                    <a:gd name="connsiteY4" fmla="*/ 0 h 518615"/>
                    <a:gd name="connsiteX5" fmla="*/ 3118513 w 3835021"/>
                    <a:gd name="connsiteY5" fmla="*/ 61415 h 518615"/>
                    <a:gd name="connsiteX6" fmla="*/ 3493827 w 3835021"/>
                    <a:gd name="connsiteY6" fmla="*/ 95535 h 518615"/>
                    <a:gd name="connsiteX7" fmla="*/ 3835021 w 3835021"/>
                    <a:gd name="connsiteY7" fmla="*/ 156950 h 51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021" h="518615">
                      <a:moveTo>
                        <a:pt x="0" y="518615"/>
                      </a:moveTo>
                      <a:lnTo>
                        <a:pt x="914400" y="477672"/>
                      </a:lnTo>
                      <a:lnTo>
                        <a:pt x="1862919" y="116006"/>
                      </a:lnTo>
                      <a:lnTo>
                        <a:pt x="2197290" y="6824"/>
                      </a:lnTo>
                      <a:lnTo>
                        <a:pt x="2511188" y="0"/>
                      </a:lnTo>
                      <a:lnTo>
                        <a:pt x="3118513" y="61415"/>
                      </a:lnTo>
                      <a:lnTo>
                        <a:pt x="3493827" y="95535"/>
                      </a:lnTo>
                      <a:lnTo>
                        <a:pt x="3835021" y="15695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5"/>
                <p:cNvSpPr txBox="1">
                  <a:spLocks noChangeArrowheads="1"/>
                </p:cNvSpPr>
                <p:nvPr/>
              </p:nvSpPr>
              <p:spPr bwMode="auto">
                <a:xfrm rot="20324073">
                  <a:off x="1021286" y="5088117"/>
                  <a:ext cx="1384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国道</a:t>
                  </a:r>
                  <a:r>
                    <a:rPr lang="en-US" altLang="ja-JP" sz="1000" b="1" dirty="0">
                      <a:latin typeface="Arial" panose="020B0604020202020204" pitchFamily="34" charset="0"/>
                    </a:rPr>
                    <a:t>163</a:t>
                  </a:r>
                  <a:r>
                    <a:rPr lang="ja-JP" altLang="en-US" sz="1000" b="1" dirty="0">
                      <a:latin typeface="Arial" panose="020B0604020202020204" pitchFamily="34" charset="0"/>
                    </a:rPr>
                    <a:t>号</a:t>
                  </a:r>
                </a:p>
              </p:txBody>
            </p:sp>
          </p:grpSp>
          <p:sp>
            <p:nvSpPr>
              <p:cNvPr id="178" name="テキスト ボックス 177"/>
              <p:cNvSpPr txBox="1">
                <a:spLocks noChangeArrowheads="1"/>
              </p:cNvSpPr>
              <p:nvPr/>
            </p:nvSpPr>
            <p:spPr bwMode="auto">
              <a:xfrm>
                <a:off x="-1674069" y="558375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707</a:t>
                </a:r>
                <a:endParaRPr lang="ja-JP" altLang="en-US" sz="1400" b="1" dirty="0">
                  <a:latin typeface="Arial" panose="020B0604020202020204" pitchFamily="34" charset="0"/>
                </a:endParaRPr>
              </a:p>
            </p:txBody>
          </p:sp>
          <p:sp>
            <p:nvSpPr>
              <p:cNvPr id="180" name="テキスト ボックス 25"/>
              <p:cNvSpPr txBox="1">
                <a:spLocks noChangeArrowheads="1"/>
              </p:cNvSpPr>
              <p:nvPr/>
            </p:nvSpPr>
            <p:spPr bwMode="auto">
              <a:xfrm>
                <a:off x="-1596844" y="6129796"/>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814</a:t>
                </a:r>
                <a:endParaRPr lang="ja-JP" altLang="en-US" sz="1400" b="1" dirty="0">
                  <a:latin typeface="Arial" panose="020B0604020202020204" pitchFamily="34" charset="0"/>
                </a:endParaRPr>
              </a:p>
            </p:txBody>
          </p:sp>
          <p:sp>
            <p:nvSpPr>
              <p:cNvPr id="181" name="テキスト ボックス 25"/>
              <p:cNvSpPr txBox="1">
                <a:spLocks noChangeArrowheads="1"/>
              </p:cNvSpPr>
              <p:nvPr/>
            </p:nvSpPr>
            <p:spPr bwMode="auto">
              <a:xfrm>
                <a:off x="-1398144" y="4637271"/>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435</a:t>
                </a:r>
                <a:endParaRPr lang="ja-JP" altLang="en-US" sz="1400" b="1" dirty="0">
                  <a:latin typeface="Arial" panose="020B0604020202020204" pitchFamily="34" charset="0"/>
                </a:endParaRPr>
              </a:p>
            </p:txBody>
          </p:sp>
          <p:sp>
            <p:nvSpPr>
              <p:cNvPr id="182" name="テキスト ボックス 25"/>
              <p:cNvSpPr txBox="1">
                <a:spLocks noChangeArrowheads="1"/>
              </p:cNvSpPr>
              <p:nvPr/>
            </p:nvSpPr>
            <p:spPr bwMode="auto">
              <a:xfrm>
                <a:off x="47102" y="342582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450</a:t>
                </a:r>
                <a:endParaRPr lang="ja-JP" altLang="en-US" sz="1400" b="1" dirty="0">
                  <a:latin typeface="Arial" panose="020B0604020202020204" pitchFamily="34" charset="0"/>
                </a:endParaRPr>
              </a:p>
            </p:txBody>
          </p:sp>
          <p:sp>
            <p:nvSpPr>
              <p:cNvPr id="183" name="テキスト ボックス 25"/>
              <p:cNvSpPr txBox="1">
                <a:spLocks noChangeArrowheads="1"/>
              </p:cNvSpPr>
              <p:nvPr/>
            </p:nvSpPr>
            <p:spPr bwMode="auto">
              <a:xfrm>
                <a:off x="-536308" y="325028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278</a:t>
                </a:r>
                <a:endParaRPr lang="ja-JP" altLang="en-US" sz="1400" b="1" dirty="0">
                  <a:latin typeface="Arial" panose="020B0604020202020204" pitchFamily="34" charset="0"/>
                </a:endParaRPr>
              </a:p>
            </p:txBody>
          </p:sp>
          <p:sp>
            <p:nvSpPr>
              <p:cNvPr id="184" name="テキスト ボックス 25"/>
              <p:cNvSpPr txBox="1">
                <a:spLocks noChangeArrowheads="1"/>
              </p:cNvSpPr>
              <p:nvPr/>
            </p:nvSpPr>
            <p:spPr bwMode="auto">
              <a:xfrm>
                <a:off x="-799731" y="473170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91</a:t>
                </a:r>
                <a:endParaRPr lang="ja-JP" altLang="en-US" sz="1400" b="1" dirty="0">
                  <a:latin typeface="Arial" panose="020B0604020202020204" pitchFamily="34" charset="0"/>
                </a:endParaRPr>
              </a:p>
            </p:txBody>
          </p:sp>
          <p:sp>
            <p:nvSpPr>
              <p:cNvPr id="185" name="テキスト ボックス 25"/>
              <p:cNvSpPr txBox="1">
                <a:spLocks noChangeArrowheads="1"/>
              </p:cNvSpPr>
              <p:nvPr/>
            </p:nvSpPr>
            <p:spPr bwMode="auto">
              <a:xfrm>
                <a:off x="-854974" y="558091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83</a:t>
                </a:r>
                <a:endParaRPr lang="ja-JP" altLang="en-US" sz="1400" b="1" dirty="0">
                  <a:latin typeface="Arial" panose="020B0604020202020204" pitchFamily="34" charset="0"/>
                </a:endParaRPr>
              </a:p>
            </p:txBody>
          </p:sp>
          <p:sp>
            <p:nvSpPr>
              <p:cNvPr id="186" name="テキスト ボックス 25"/>
              <p:cNvSpPr txBox="1">
                <a:spLocks noChangeArrowheads="1"/>
              </p:cNvSpPr>
              <p:nvPr/>
            </p:nvSpPr>
            <p:spPr bwMode="auto">
              <a:xfrm>
                <a:off x="-263666" y="595915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425</a:t>
                </a:r>
                <a:endParaRPr lang="ja-JP" altLang="en-US" sz="1400" b="1" dirty="0">
                  <a:latin typeface="Arial" panose="020B0604020202020204" pitchFamily="34" charset="0"/>
                </a:endParaRPr>
              </a:p>
            </p:txBody>
          </p:sp>
          <p:sp>
            <p:nvSpPr>
              <p:cNvPr id="187" name="テキスト ボックス 25"/>
              <p:cNvSpPr txBox="1">
                <a:spLocks noChangeArrowheads="1"/>
              </p:cNvSpPr>
              <p:nvPr/>
            </p:nvSpPr>
            <p:spPr bwMode="auto">
              <a:xfrm>
                <a:off x="1064751" y="587501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360</a:t>
                </a:r>
                <a:endParaRPr lang="ja-JP" altLang="en-US" sz="1400" b="1" dirty="0">
                  <a:latin typeface="Arial" panose="020B0604020202020204" pitchFamily="34" charset="0"/>
                </a:endParaRPr>
              </a:p>
            </p:txBody>
          </p:sp>
          <p:sp>
            <p:nvSpPr>
              <p:cNvPr id="188" name="テキスト ボックス 25"/>
              <p:cNvSpPr txBox="1">
                <a:spLocks noChangeArrowheads="1"/>
              </p:cNvSpPr>
              <p:nvPr/>
            </p:nvSpPr>
            <p:spPr bwMode="auto">
              <a:xfrm>
                <a:off x="1882354" y="571218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395</a:t>
                </a:r>
                <a:endParaRPr lang="ja-JP" altLang="en-US" sz="1400" b="1" dirty="0">
                  <a:latin typeface="Arial" panose="020B0604020202020204" pitchFamily="34" charset="0"/>
                </a:endParaRPr>
              </a:p>
            </p:txBody>
          </p:sp>
          <p:sp>
            <p:nvSpPr>
              <p:cNvPr id="189" name="テキスト ボックス 25"/>
              <p:cNvSpPr txBox="1">
                <a:spLocks noChangeArrowheads="1"/>
              </p:cNvSpPr>
              <p:nvPr/>
            </p:nvSpPr>
            <p:spPr bwMode="auto">
              <a:xfrm>
                <a:off x="-14979" y="4884414"/>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256</a:t>
                </a:r>
                <a:endParaRPr lang="ja-JP" altLang="en-US" sz="1400" b="1" dirty="0">
                  <a:latin typeface="Arial" panose="020B0604020202020204" pitchFamily="34" charset="0"/>
                </a:endParaRPr>
              </a:p>
            </p:txBody>
          </p:sp>
          <p:sp>
            <p:nvSpPr>
              <p:cNvPr id="190" name="テキスト ボックス 25"/>
              <p:cNvSpPr txBox="1">
                <a:spLocks noChangeArrowheads="1"/>
              </p:cNvSpPr>
              <p:nvPr/>
            </p:nvSpPr>
            <p:spPr bwMode="auto">
              <a:xfrm>
                <a:off x="360159" y="550968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283</a:t>
                </a:r>
                <a:endParaRPr lang="ja-JP" altLang="en-US" sz="1400" b="1" dirty="0">
                  <a:latin typeface="Arial" panose="020B0604020202020204" pitchFamily="34" charset="0"/>
                </a:endParaRPr>
              </a:p>
            </p:txBody>
          </p:sp>
          <p:sp>
            <p:nvSpPr>
              <p:cNvPr id="191" name="テキスト ボックス 25"/>
              <p:cNvSpPr txBox="1">
                <a:spLocks noChangeArrowheads="1"/>
              </p:cNvSpPr>
              <p:nvPr/>
            </p:nvSpPr>
            <p:spPr bwMode="auto">
              <a:xfrm>
                <a:off x="848801" y="4842693"/>
                <a:ext cx="5190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109</a:t>
                </a:r>
                <a:endParaRPr lang="ja-JP" altLang="en-US" sz="1400" b="1" dirty="0">
                  <a:latin typeface="Arial" panose="020B0604020202020204" pitchFamily="34" charset="0"/>
                </a:endParaRPr>
              </a:p>
            </p:txBody>
          </p:sp>
          <p:sp>
            <p:nvSpPr>
              <p:cNvPr id="192" name="テキスト ボックス 25"/>
              <p:cNvSpPr txBox="1">
                <a:spLocks noChangeArrowheads="1"/>
              </p:cNvSpPr>
              <p:nvPr/>
            </p:nvSpPr>
            <p:spPr bwMode="auto">
              <a:xfrm>
                <a:off x="1278919" y="5388533"/>
                <a:ext cx="51904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281</a:t>
                </a:r>
                <a:endParaRPr lang="ja-JP" altLang="en-US" sz="1400" b="1" dirty="0">
                  <a:latin typeface="Arial" panose="020B0604020202020204" pitchFamily="34" charset="0"/>
                </a:endParaRPr>
              </a:p>
            </p:txBody>
          </p:sp>
          <p:sp>
            <p:nvSpPr>
              <p:cNvPr id="193" name="テキスト ボックス 25"/>
              <p:cNvSpPr txBox="1">
                <a:spLocks noChangeArrowheads="1"/>
              </p:cNvSpPr>
              <p:nvPr/>
            </p:nvSpPr>
            <p:spPr bwMode="auto">
              <a:xfrm>
                <a:off x="1640985" y="4731096"/>
                <a:ext cx="51904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324</a:t>
                </a:r>
                <a:endParaRPr lang="ja-JP" altLang="en-US" sz="1400" b="1" dirty="0">
                  <a:latin typeface="Arial" panose="020B0604020202020204" pitchFamily="34" charset="0"/>
                </a:endParaRPr>
              </a:p>
            </p:txBody>
          </p:sp>
          <p:sp>
            <p:nvSpPr>
              <p:cNvPr id="194" name="テキスト ボックス 25"/>
              <p:cNvSpPr txBox="1">
                <a:spLocks noChangeArrowheads="1"/>
              </p:cNvSpPr>
              <p:nvPr/>
            </p:nvSpPr>
            <p:spPr bwMode="auto">
              <a:xfrm>
                <a:off x="1171038" y="3863656"/>
                <a:ext cx="51904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403</a:t>
                </a:r>
                <a:endParaRPr lang="ja-JP" altLang="en-US" sz="1400" b="1" dirty="0">
                  <a:latin typeface="Arial" panose="020B0604020202020204" pitchFamily="34" charset="0"/>
                </a:endParaRPr>
              </a:p>
            </p:txBody>
          </p:sp>
          <p:sp>
            <p:nvSpPr>
              <p:cNvPr id="195" name="テキスト ボックス 25"/>
              <p:cNvSpPr txBox="1">
                <a:spLocks noChangeArrowheads="1"/>
              </p:cNvSpPr>
              <p:nvPr/>
            </p:nvSpPr>
            <p:spPr bwMode="auto">
              <a:xfrm>
                <a:off x="243578" y="4169091"/>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241</a:t>
                </a:r>
                <a:endParaRPr lang="ja-JP" altLang="en-US" sz="1400" b="1" dirty="0">
                  <a:latin typeface="Arial" panose="020B0604020202020204" pitchFamily="34" charset="0"/>
                </a:endParaRPr>
              </a:p>
            </p:txBody>
          </p:sp>
          <p:sp>
            <p:nvSpPr>
              <p:cNvPr id="196" name="テキスト ボックス 45"/>
              <p:cNvSpPr txBox="1">
                <a:spLocks noChangeArrowheads="1"/>
              </p:cNvSpPr>
              <p:nvPr/>
            </p:nvSpPr>
            <p:spPr bwMode="auto">
              <a:xfrm rot="20008047">
                <a:off x="-70731" y="3767857"/>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a:latin typeface="Arial" panose="020B0604020202020204" pitchFamily="34" charset="0"/>
                  </a:rPr>
                  <a:t>八尾茨木線</a:t>
                </a:r>
              </a:p>
            </p:txBody>
          </p:sp>
          <p:sp>
            <p:nvSpPr>
              <p:cNvPr id="197" name="楕円 196"/>
              <p:cNvSpPr/>
              <p:nvPr/>
            </p:nvSpPr>
            <p:spPr>
              <a:xfrm>
                <a:off x="-2519" y="4844411"/>
                <a:ext cx="479425" cy="333375"/>
              </a:xfrm>
              <a:prstGeom prst="ellipse">
                <a:avLst/>
              </a:prstGeom>
              <a:noFill/>
              <a:ln w="3492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98" name="楕円 197"/>
              <p:cNvSpPr/>
              <p:nvPr/>
            </p:nvSpPr>
            <p:spPr>
              <a:xfrm>
                <a:off x="-799899" y="4723123"/>
                <a:ext cx="479425" cy="333375"/>
              </a:xfrm>
              <a:prstGeom prst="ellipse">
                <a:avLst/>
              </a:prstGeom>
              <a:noFill/>
              <a:ln w="34925">
                <a:solidFill>
                  <a:srgbClr val="00DE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99" name="線吹き出し 1 (枠付き) 198"/>
              <p:cNvSpPr/>
              <p:nvPr/>
            </p:nvSpPr>
            <p:spPr>
              <a:xfrm>
                <a:off x="-1763267" y="3614592"/>
                <a:ext cx="1084227" cy="384175"/>
              </a:xfrm>
              <a:prstGeom prst="borderCallout1">
                <a:avLst>
                  <a:gd name="adj1" fmla="val 98705"/>
                  <a:gd name="adj2" fmla="val 51252"/>
                  <a:gd name="adj3" fmla="val 294912"/>
                  <a:gd name="adj4" fmla="val 106847"/>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八尾茨木線</a:t>
                </a:r>
                <a:endParaRPr lang="en-US" altLang="ja-JP" sz="1200" b="1" dirty="0">
                  <a:solidFill>
                    <a:srgbClr val="00DE64"/>
                  </a:solidFill>
                </a:endParaRPr>
              </a:p>
              <a:p>
                <a:pPr algn="ctr">
                  <a:defRPr/>
                </a:pPr>
                <a:r>
                  <a:rPr lang="en-US" altLang="ja-JP" sz="1200" b="1" dirty="0" smtClean="0">
                    <a:solidFill>
                      <a:srgbClr val="00DE64"/>
                    </a:solidFill>
                  </a:rPr>
                  <a:t>9,100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200" name="楕円 199"/>
              <p:cNvSpPr/>
              <p:nvPr/>
            </p:nvSpPr>
            <p:spPr>
              <a:xfrm>
                <a:off x="882070" y="4836105"/>
                <a:ext cx="479425" cy="333375"/>
              </a:xfrm>
              <a:prstGeom prst="ellipse">
                <a:avLst/>
              </a:prstGeom>
              <a:noFill/>
              <a:ln w="34925">
                <a:solidFill>
                  <a:srgbClr val="00DE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201" name="楕円 200"/>
              <p:cNvSpPr/>
              <p:nvPr/>
            </p:nvSpPr>
            <p:spPr>
              <a:xfrm>
                <a:off x="1660795" y="4700008"/>
                <a:ext cx="479425" cy="333375"/>
              </a:xfrm>
              <a:prstGeom prst="ellipse">
                <a:avLst/>
              </a:prstGeom>
              <a:noFill/>
              <a:ln w="34925">
                <a:solidFill>
                  <a:srgbClr val="00DE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202" name="線吹き出し 1 (枠付き) 201"/>
              <p:cNvSpPr/>
              <p:nvPr/>
            </p:nvSpPr>
            <p:spPr>
              <a:xfrm>
                <a:off x="1411186" y="6230219"/>
                <a:ext cx="1084227" cy="384175"/>
              </a:xfrm>
              <a:prstGeom prst="borderCallout1">
                <a:avLst>
                  <a:gd name="adj1" fmla="val -6465"/>
                  <a:gd name="adj2" fmla="val 93420"/>
                  <a:gd name="adj3" fmla="val -327805"/>
                  <a:gd name="adj4" fmla="val 63698"/>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大阪外環状線</a:t>
                </a:r>
                <a:endParaRPr lang="en-US" altLang="ja-JP" sz="1200" b="1" dirty="0">
                  <a:solidFill>
                    <a:srgbClr val="00DE64"/>
                  </a:solidFill>
                </a:endParaRPr>
              </a:p>
              <a:p>
                <a:pPr algn="ctr">
                  <a:defRPr/>
                </a:pPr>
                <a:r>
                  <a:rPr lang="en-US" altLang="ja-JP" sz="1200" b="1" dirty="0" smtClean="0">
                    <a:solidFill>
                      <a:srgbClr val="00DE64"/>
                    </a:solidFill>
                  </a:rPr>
                  <a:t>32,400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203" name="楕円 202"/>
              <p:cNvSpPr/>
              <p:nvPr/>
            </p:nvSpPr>
            <p:spPr>
              <a:xfrm>
                <a:off x="-1678195" y="5589108"/>
                <a:ext cx="479425" cy="333375"/>
              </a:xfrm>
              <a:prstGeom prst="ellipse">
                <a:avLst/>
              </a:prstGeom>
              <a:noFill/>
              <a:ln w="34925">
                <a:solidFill>
                  <a:srgbClr val="00DE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204" name="線吹き出し 1 (枠付き) 203"/>
              <p:cNvSpPr/>
              <p:nvPr/>
            </p:nvSpPr>
            <p:spPr>
              <a:xfrm>
                <a:off x="-1180033" y="6549633"/>
                <a:ext cx="1084227" cy="384175"/>
              </a:xfrm>
              <a:prstGeom prst="borderCallout1">
                <a:avLst>
                  <a:gd name="adj1" fmla="val 1838"/>
                  <a:gd name="adj2" fmla="val 43407"/>
                  <a:gd name="adj3" fmla="val -162855"/>
                  <a:gd name="adj4" fmla="val -14461"/>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大阪中央環状線</a:t>
                </a:r>
                <a:endParaRPr lang="en-US" altLang="ja-JP" sz="1200" b="1" dirty="0">
                  <a:solidFill>
                    <a:srgbClr val="00DE64"/>
                  </a:solidFill>
                </a:endParaRPr>
              </a:p>
              <a:p>
                <a:pPr algn="ctr">
                  <a:defRPr/>
                </a:pPr>
                <a:r>
                  <a:rPr lang="en-US" altLang="ja-JP" sz="1200" b="1" dirty="0" smtClean="0">
                    <a:solidFill>
                      <a:srgbClr val="00DE64"/>
                    </a:solidFill>
                  </a:rPr>
                  <a:t>70,700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sp>
            <p:nvSpPr>
              <p:cNvPr id="205" name="テキスト ボックス 45"/>
              <p:cNvSpPr txBox="1">
                <a:spLocks noChangeArrowheads="1"/>
              </p:cNvSpPr>
              <p:nvPr/>
            </p:nvSpPr>
            <p:spPr bwMode="auto">
              <a:xfrm rot="18266948">
                <a:off x="126289" y="2142955"/>
                <a:ext cx="323165"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900" b="1" dirty="0">
                    <a:latin typeface="Arial" panose="020B0604020202020204" pitchFamily="34" charset="0"/>
                  </a:rPr>
                  <a:t>淀川新橋</a:t>
                </a:r>
              </a:p>
            </p:txBody>
          </p:sp>
          <p:sp>
            <p:nvSpPr>
              <p:cNvPr id="206" name="テキスト ボックス 25"/>
              <p:cNvSpPr txBox="1">
                <a:spLocks noChangeArrowheads="1"/>
              </p:cNvSpPr>
              <p:nvPr/>
            </p:nvSpPr>
            <p:spPr bwMode="auto">
              <a:xfrm>
                <a:off x="140691" y="245692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346</a:t>
                </a:r>
                <a:endParaRPr lang="ja-JP" altLang="en-US" sz="1400" b="1" dirty="0">
                  <a:latin typeface="Arial" panose="020B0604020202020204" pitchFamily="34" charset="0"/>
                </a:endParaRPr>
              </a:p>
            </p:txBody>
          </p:sp>
          <p:sp>
            <p:nvSpPr>
              <p:cNvPr id="207" name="テキスト ボックス 45"/>
              <p:cNvSpPr txBox="1">
                <a:spLocks noChangeArrowheads="1"/>
              </p:cNvSpPr>
              <p:nvPr/>
            </p:nvSpPr>
            <p:spPr bwMode="auto">
              <a:xfrm rot="18502183">
                <a:off x="881686" y="2701354"/>
                <a:ext cx="338554" cy="1249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00" b="1" dirty="0" smtClean="0">
                    <a:latin typeface="Arial" panose="020B0604020202020204" pitchFamily="34" charset="0"/>
                  </a:rPr>
                  <a:t>茨木寝屋川線</a:t>
                </a:r>
                <a:endParaRPr lang="ja-JP" altLang="en-US" sz="1000" b="1" dirty="0">
                  <a:latin typeface="Arial" panose="020B0604020202020204" pitchFamily="34" charset="0"/>
                </a:endParaRPr>
              </a:p>
            </p:txBody>
          </p:sp>
          <p:sp>
            <p:nvSpPr>
              <p:cNvPr id="225" name="テキスト ボックス 25"/>
              <p:cNvSpPr txBox="1">
                <a:spLocks noChangeArrowheads="1"/>
              </p:cNvSpPr>
              <p:nvPr/>
            </p:nvSpPr>
            <p:spPr bwMode="auto">
              <a:xfrm>
                <a:off x="751059" y="356509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388</a:t>
                </a:r>
                <a:endParaRPr lang="ja-JP" altLang="en-US" sz="1400" b="1" dirty="0">
                  <a:latin typeface="Arial" panose="020B0604020202020204" pitchFamily="34" charset="0"/>
                </a:endParaRPr>
              </a:p>
            </p:txBody>
          </p:sp>
        </p:grpSp>
        <p:grpSp>
          <p:nvGrpSpPr>
            <p:cNvPr id="210" name="グループ化 209"/>
            <p:cNvGrpSpPr/>
            <p:nvPr/>
          </p:nvGrpSpPr>
          <p:grpSpPr>
            <a:xfrm>
              <a:off x="8668622" y="3510859"/>
              <a:ext cx="393423" cy="979489"/>
              <a:chOff x="6925117" y="3234554"/>
              <a:chExt cx="393423" cy="979489"/>
            </a:xfrm>
          </p:grpSpPr>
          <p:cxnSp>
            <p:nvCxnSpPr>
              <p:cNvPr id="211" name="直線コネクタ 210"/>
              <p:cNvCxnSpPr/>
              <p:nvPr/>
            </p:nvCxnSpPr>
            <p:spPr>
              <a:xfrm flipV="1">
                <a:off x="6925117" y="3234554"/>
                <a:ext cx="296247" cy="1495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flipV="1">
                <a:off x="6925117" y="4064481"/>
                <a:ext cx="296247" cy="1495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a:off x="7173032" y="3265068"/>
                <a:ext cx="0" cy="8347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4" name="テキスト ボックス 45"/>
              <p:cNvSpPr txBox="1">
                <a:spLocks noChangeArrowheads="1"/>
              </p:cNvSpPr>
              <p:nvPr/>
            </p:nvSpPr>
            <p:spPr bwMode="auto">
              <a:xfrm>
                <a:off x="7195429" y="3339862"/>
                <a:ext cx="123111" cy="626865"/>
              </a:xfrm>
              <a:prstGeom prst="rect">
                <a:avLst/>
              </a:prstGeom>
              <a:solidFill>
                <a:srgbClr val="FF0000"/>
              </a:solidFill>
              <a:ln w="9525">
                <a:noFill/>
                <a:miter lim="800000"/>
                <a:headEnd/>
                <a:tailEnd/>
              </a:ln>
              <a:extLst/>
            </p:spPr>
            <p:txBody>
              <a:bodyPr vert="eaVert"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800" b="1" dirty="0">
                    <a:solidFill>
                      <a:schemeClr val="bg1"/>
                    </a:solidFill>
                    <a:latin typeface="Arial" panose="020B0604020202020204" pitchFamily="34" charset="0"/>
                  </a:rPr>
                  <a:t>本事業区間</a:t>
                </a:r>
              </a:p>
            </p:txBody>
          </p:sp>
        </p:grpSp>
        <p:grpSp>
          <p:nvGrpSpPr>
            <p:cNvPr id="215" name="グループ化 214"/>
            <p:cNvGrpSpPr/>
            <p:nvPr/>
          </p:nvGrpSpPr>
          <p:grpSpPr>
            <a:xfrm>
              <a:off x="4401362" y="3510859"/>
              <a:ext cx="393423" cy="979489"/>
              <a:chOff x="6925117" y="3234554"/>
              <a:chExt cx="393423" cy="979489"/>
            </a:xfrm>
          </p:grpSpPr>
          <p:cxnSp>
            <p:nvCxnSpPr>
              <p:cNvPr id="216" name="直線コネクタ 215"/>
              <p:cNvCxnSpPr/>
              <p:nvPr/>
            </p:nvCxnSpPr>
            <p:spPr>
              <a:xfrm flipV="1">
                <a:off x="6925117" y="3234554"/>
                <a:ext cx="296247" cy="1495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flipV="1">
                <a:off x="6925117" y="4064481"/>
                <a:ext cx="296247" cy="14956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7173032" y="3265068"/>
                <a:ext cx="0" cy="8347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9" name="テキスト ボックス 45"/>
              <p:cNvSpPr txBox="1">
                <a:spLocks noChangeArrowheads="1"/>
              </p:cNvSpPr>
              <p:nvPr/>
            </p:nvSpPr>
            <p:spPr bwMode="auto">
              <a:xfrm>
                <a:off x="7195429" y="3339862"/>
                <a:ext cx="123111" cy="626865"/>
              </a:xfrm>
              <a:prstGeom prst="rect">
                <a:avLst/>
              </a:prstGeom>
              <a:solidFill>
                <a:srgbClr val="FF0000"/>
              </a:solidFill>
              <a:ln w="9525">
                <a:noFill/>
                <a:miter lim="800000"/>
                <a:headEnd/>
                <a:tailEnd/>
              </a:ln>
              <a:extLst/>
            </p:spPr>
            <p:txBody>
              <a:bodyPr vert="eaVert"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800" b="1" dirty="0">
                    <a:solidFill>
                      <a:schemeClr val="bg1"/>
                    </a:solidFill>
                    <a:latin typeface="Arial" panose="020B0604020202020204" pitchFamily="34" charset="0"/>
                  </a:rPr>
                  <a:t>本事業区間</a:t>
                </a:r>
              </a:p>
            </p:txBody>
          </p:sp>
        </p:grpSp>
        <p:sp>
          <p:nvSpPr>
            <p:cNvPr id="220" name="線吹き出し 1 (枠付き) 219"/>
            <p:cNvSpPr/>
            <p:nvPr/>
          </p:nvSpPr>
          <p:spPr>
            <a:xfrm>
              <a:off x="9620070" y="1984840"/>
              <a:ext cx="1032414" cy="384175"/>
            </a:xfrm>
            <a:prstGeom prst="borderCallout1">
              <a:avLst>
                <a:gd name="adj1" fmla="val 98705"/>
                <a:gd name="adj2" fmla="val 51252"/>
                <a:gd name="adj3" fmla="val 485879"/>
                <a:gd name="adj4" fmla="val -18677"/>
              </a:avLst>
            </a:prstGeom>
            <a:solidFill>
              <a:schemeClr val="bg1"/>
            </a:solidFill>
            <a:ln w="12700">
              <a:solidFill>
                <a:srgbClr val="00DE6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DE64"/>
                  </a:solidFill>
                </a:rPr>
                <a:t>八尾枚方線</a:t>
              </a:r>
              <a:endParaRPr lang="en-US" altLang="ja-JP" sz="1200" b="1" dirty="0">
                <a:solidFill>
                  <a:srgbClr val="00DE64"/>
                </a:solidFill>
              </a:endParaRPr>
            </a:p>
            <a:p>
              <a:pPr algn="ctr">
                <a:defRPr/>
              </a:pPr>
              <a:r>
                <a:rPr lang="en-US" altLang="ja-JP" sz="1200" b="1" dirty="0" smtClean="0">
                  <a:solidFill>
                    <a:srgbClr val="00DE64"/>
                  </a:solidFill>
                </a:rPr>
                <a:t>10,900</a:t>
              </a:r>
              <a:r>
                <a:rPr lang="ja-JP" altLang="en-US" sz="1200" b="1" dirty="0">
                  <a:solidFill>
                    <a:srgbClr val="00DE64"/>
                  </a:solidFill>
                </a:rPr>
                <a:t>台</a:t>
              </a:r>
              <a:r>
                <a:rPr lang="en-US" altLang="ja-JP" sz="1200" b="1" dirty="0">
                  <a:solidFill>
                    <a:srgbClr val="00DE64"/>
                  </a:solidFill>
                </a:rPr>
                <a:t>/</a:t>
              </a:r>
              <a:r>
                <a:rPr lang="ja-JP" altLang="en-US" sz="1200" b="1" dirty="0">
                  <a:solidFill>
                    <a:srgbClr val="00DE64"/>
                  </a:solidFill>
                </a:rPr>
                <a:t>日</a:t>
              </a:r>
              <a:endParaRPr lang="en-US" altLang="ja-JP" sz="1200" b="1" dirty="0">
                <a:solidFill>
                  <a:srgbClr val="00DE64"/>
                </a:solidFill>
              </a:endParaRPr>
            </a:p>
          </p:txBody>
        </p:sp>
      </p:grpSp>
      <p:sp>
        <p:nvSpPr>
          <p:cNvPr id="26626" name="正方形/長方形 8"/>
          <p:cNvSpPr>
            <a:spLocks noChangeArrowheads="1"/>
          </p:cNvSpPr>
          <p:nvPr/>
        </p:nvSpPr>
        <p:spPr bwMode="auto">
          <a:xfrm>
            <a:off x="2786" y="533400"/>
            <a:ext cx="43156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Arial" panose="020B0604020202020204" pitchFamily="34" charset="0"/>
              </a:rPr>
              <a:t>■事業の投資効果（費用便益分析③）</a:t>
            </a:r>
          </a:p>
        </p:txBody>
      </p:sp>
      <p:sp>
        <p:nvSpPr>
          <p:cNvPr id="179" name="Rectangle 2"/>
          <p:cNvSpPr>
            <a:spLocks noChangeArrowheads="1"/>
          </p:cNvSpPr>
          <p:nvPr/>
        </p:nvSpPr>
        <p:spPr bwMode="auto">
          <a:xfrm>
            <a:off x="0" y="0"/>
            <a:ext cx="9144000" cy="554038"/>
          </a:xfrm>
          <a:prstGeom prst="rect">
            <a:avLst/>
          </a:prstGeom>
          <a:gradFill flip="none" rotWithShape="1">
            <a:gsLst>
              <a:gs pos="0">
                <a:schemeClr val="accent1"/>
              </a:gs>
              <a:gs pos="50000">
                <a:schemeClr val="bg1"/>
              </a:gs>
              <a:gs pos="100000">
                <a:schemeClr val="accent1"/>
              </a:gs>
            </a:gsLst>
            <a:lin ang="5400000" scaled="0"/>
            <a:tileRect/>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eaLnBrk="1" hangingPunct="1">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　</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629" name="スライド番号プレースホルダー 5"/>
          <p:cNvSpPr>
            <a:spLocks noGrp="1"/>
          </p:cNvSpPr>
          <p:nvPr>
            <p:ph type="sldNum" sz="quarter" idx="12"/>
          </p:nvPr>
        </p:nvSpPr>
        <p:spPr bwMode="auto">
          <a:xfrm>
            <a:off x="8642350" y="6492875"/>
            <a:ext cx="5016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1A0543F-9F4C-4997-95C6-CC8A2A6592D0}" type="slidenum">
              <a:rPr lang="ja-JP" altLang="en-US" sz="2000">
                <a:latin typeface="Arial" panose="020B0604020202020204" pitchFamily="34" charset="0"/>
              </a:rPr>
              <a:pPr>
                <a:spcBef>
                  <a:spcPct val="0"/>
                </a:spcBef>
                <a:buFontTx/>
                <a:buNone/>
              </a:pPr>
              <a:t>13</a:t>
            </a:fld>
            <a:endParaRPr lang="ja-JP" altLang="en-US" sz="2000" dirty="0">
              <a:latin typeface="Arial" panose="020B0604020202020204" pitchFamily="34" charset="0"/>
            </a:endParaRPr>
          </a:p>
        </p:txBody>
      </p:sp>
      <p:sp>
        <p:nvSpPr>
          <p:cNvPr id="26687" name="テキスト ボックス 9"/>
          <p:cNvSpPr txBox="1">
            <a:spLocks noChangeArrowheads="1"/>
          </p:cNvSpPr>
          <p:nvPr/>
        </p:nvSpPr>
        <p:spPr bwMode="auto">
          <a:xfrm>
            <a:off x="59572" y="5998875"/>
            <a:ext cx="8558172" cy="811367"/>
          </a:xfrm>
          <a:prstGeom prst="rect">
            <a:avLst/>
          </a:prstGeom>
          <a:solidFill>
            <a:schemeClr val="bg1"/>
          </a:solidFill>
          <a:ln w="9525">
            <a:solidFill>
              <a:schemeClr val="tx1"/>
            </a:solidFill>
            <a:miter lim="800000"/>
            <a:headEnd/>
            <a:tailEnd/>
          </a:ln>
        </p:spPr>
        <p:txBody>
          <a:bodyPr wrap="square" lIns="72000" tIns="36000" rIns="72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600" u="sng" dirty="0">
                <a:latin typeface="Arial" panose="020B0604020202020204" pitchFamily="34" charset="0"/>
              </a:rPr>
              <a:t>〇並行する南北道路大阪中央環状線（</a:t>
            </a:r>
            <a:r>
              <a:rPr lang="en-US" altLang="ja-JP" sz="1600" u="sng" dirty="0">
                <a:latin typeface="Arial" panose="020B0604020202020204" pitchFamily="34" charset="0"/>
              </a:rPr>
              <a:t>-25</a:t>
            </a:r>
            <a:r>
              <a:rPr lang="ja-JP" altLang="en-US" sz="1600" u="sng" dirty="0">
                <a:latin typeface="Arial" panose="020B0604020202020204" pitchFamily="34" charset="0"/>
              </a:rPr>
              <a:t>百台）、府道八尾茨木線（</a:t>
            </a:r>
            <a:r>
              <a:rPr lang="en-US" altLang="ja-JP" sz="1600" u="sng" dirty="0">
                <a:latin typeface="Arial" panose="020B0604020202020204" pitchFamily="34" charset="0"/>
              </a:rPr>
              <a:t>-15</a:t>
            </a:r>
            <a:r>
              <a:rPr lang="ja-JP" altLang="en-US" sz="1600" u="sng" dirty="0">
                <a:latin typeface="Arial" panose="020B0604020202020204" pitchFamily="34" charset="0"/>
              </a:rPr>
              <a:t>百台）、府道八尾枚方</a:t>
            </a:r>
            <a:r>
              <a:rPr lang="ja-JP" altLang="en-US" sz="1600" u="sng" dirty="0" smtClean="0">
                <a:latin typeface="Arial" panose="020B0604020202020204" pitchFamily="34" charset="0"/>
              </a:rPr>
              <a:t>線</a:t>
            </a:r>
            <a:endParaRPr lang="en-US" altLang="ja-JP" sz="1600" u="sng" dirty="0" smtClean="0">
              <a:latin typeface="Arial" panose="020B0604020202020204" pitchFamily="34" charset="0"/>
            </a:endParaRPr>
          </a:p>
          <a:p>
            <a:pPr>
              <a:spcBef>
                <a:spcPct val="0"/>
              </a:spcBef>
              <a:buNone/>
            </a:pPr>
            <a:r>
              <a:rPr lang="ja-JP" altLang="en-US" sz="1600" dirty="0" smtClean="0">
                <a:latin typeface="Arial" panose="020B0604020202020204" pitchFamily="34" charset="0"/>
              </a:rPr>
              <a:t>　</a:t>
            </a:r>
            <a:r>
              <a:rPr lang="ja-JP" altLang="en-US" sz="1600" u="sng" dirty="0" smtClean="0">
                <a:latin typeface="Arial" panose="020B0604020202020204" pitchFamily="34" charset="0"/>
              </a:rPr>
              <a:t>（</a:t>
            </a:r>
            <a:r>
              <a:rPr lang="en-US" altLang="ja-JP" sz="1600" u="sng" dirty="0">
                <a:latin typeface="Arial" panose="020B0604020202020204" pitchFamily="34" charset="0"/>
              </a:rPr>
              <a:t>-16</a:t>
            </a:r>
            <a:r>
              <a:rPr lang="ja-JP" altLang="en-US" sz="1600" u="sng" dirty="0">
                <a:latin typeface="Arial" panose="020B0604020202020204" pitchFamily="34" charset="0"/>
              </a:rPr>
              <a:t>百台）、大阪外環状線（</a:t>
            </a:r>
            <a:r>
              <a:rPr lang="en-US" altLang="ja-JP" sz="1600" u="sng" dirty="0">
                <a:latin typeface="Arial" panose="020B0604020202020204" pitchFamily="34" charset="0"/>
              </a:rPr>
              <a:t>-12</a:t>
            </a:r>
            <a:r>
              <a:rPr lang="ja-JP" altLang="en-US" sz="1600" u="sng" dirty="0">
                <a:latin typeface="Arial" panose="020B0604020202020204" pitchFamily="34" charset="0"/>
              </a:rPr>
              <a:t>百台）から千里丘寝屋川線（</a:t>
            </a:r>
            <a:r>
              <a:rPr lang="en-US" altLang="ja-JP" sz="1600" u="sng" dirty="0">
                <a:latin typeface="Arial" panose="020B0604020202020204" pitchFamily="34" charset="0"/>
              </a:rPr>
              <a:t>+136</a:t>
            </a:r>
            <a:r>
              <a:rPr lang="ja-JP" altLang="en-US" sz="1600" u="sng" dirty="0">
                <a:latin typeface="Arial" panose="020B0604020202020204" pitchFamily="34" charset="0"/>
              </a:rPr>
              <a:t>百台）に交通転換すると予測</a:t>
            </a:r>
            <a:endParaRPr lang="en-US" altLang="ja-JP" sz="1600" u="sng" dirty="0">
              <a:latin typeface="Arial" panose="020B0604020202020204" pitchFamily="34" charset="0"/>
            </a:endParaRPr>
          </a:p>
          <a:p>
            <a:pPr>
              <a:spcBef>
                <a:spcPct val="0"/>
              </a:spcBef>
              <a:buNone/>
            </a:pPr>
            <a:r>
              <a:rPr lang="ja-JP" altLang="en-US" sz="1600" u="sng" dirty="0">
                <a:latin typeface="Arial" panose="020B0604020202020204" pitchFamily="34" charset="0"/>
              </a:rPr>
              <a:t>〇事業区間は交通量が増加するが、４車線化による渋滞緩和・旅行速度ＵＰが見込まれる。</a:t>
            </a:r>
            <a:endParaRPr lang="en-US" altLang="ja-JP" sz="1600" u="sng" dirty="0">
              <a:latin typeface="Arial" panose="020B0604020202020204" pitchFamily="34" charset="0"/>
            </a:endParaRPr>
          </a:p>
        </p:txBody>
      </p:sp>
      <p:sp>
        <p:nvSpPr>
          <p:cNvPr id="31" name="正方形/長方形 30"/>
          <p:cNvSpPr/>
          <p:nvPr/>
        </p:nvSpPr>
        <p:spPr>
          <a:xfrm>
            <a:off x="6604496" y="587375"/>
            <a:ext cx="2490471" cy="307777"/>
          </a:xfrm>
          <a:prstGeom prst="rect">
            <a:avLst/>
          </a:prstGeom>
          <a:ln>
            <a:solidFill>
              <a:schemeClr val="tx2">
                <a:lumMod val="50000"/>
              </a:schemeClr>
            </a:solidFill>
          </a:ln>
        </p:spPr>
        <p:txBody>
          <a:bodyPr wrap="square">
            <a:spAutoFit/>
          </a:bodyPr>
          <a:lstStyle/>
          <a:p>
            <a:pPr eaLnBrk="1" hangingPunct="1">
              <a:defRPr/>
            </a:pPr>
            <a:r>
              <a:rPr lang="ja-JP" altLang="en-US" sz="1400" dirty="0">
                <a:solidFill>
                  <a:schemeClr val="tx1"/>
                </a:solidFill>
                <a:latin typeface="Arial" charset="0"/>
                <a:ea typeface="ＭＳ Ｐゴシック" charset="-128"/>
              </a:rPr>
              <a:t>交通量図　　（単位：</a:t>
            </a:r>
            <a:r>
              <a:rPr lang="ja-JP" altLang="en-US" sz="1400" dirty="0" smtClean="0">
                <a:solidFill>
                  <a:schemeClr val="tx1"/>
                </a:solidFill>
                <a:latin typeface="Arial" charset="0"/>
                <a:ea typeface="ＭＳ Ｐゴシック" charset="-128"/>
              </a:rPr>
              <a:t>百台</a:t>
            </a:r>
            <a:r>
              <a:rPr lang="en-US" altLang="ja-JP" sz="1400" dirty="0" smtClean="0">
                <a:solidFill>
                  <a:schemeClr val="tx1"/>
                </a:solidFill>
                <a:latin typeface="Arial" charset="0"/>
                <a:ea typeface="ＭＳ Ｐゴシック" charset="-128"/>
              </a:rPr>
              <a:t>/</a:t>
            </a:r>
            <a:r>
              <a:rPr lang="ja-JP" altLang="en-US" sz="1400" dirty="0" smtClean="0">
                <a:solidFill>
                  <a:schemeClr val="tx1"/>
                </a:solidFill>
                <a:latin typeface="Arial" charset="0"/>
                <a:ea typeface="ＭＳ Ｐゴシック" charset="-128"/>
              </a:rPr>
              <a:t>日）</a:t>
            </a:r>
            <a:endParaRPr lang="ja-JP" altLang="en-US" sz="1400" dirty="0">
              <a:solidFill>
                <a:schemeClr val="tx1"/>
              </a:solidFill>
              <a:latin typeface="Arial" charset="0"/>
              <a:ea typeface="ＭＳ Ｐゴシック" charset="-128"/>
            </a:endParaRPr>
          </a:p>
        </p:txBody>
      </p:sp>
      <p:sp>
        <p:nvSpPr>
          <p:cNvPr id="32" name="正方形/長方形 31"/>
          <p:cNvSpPr/>
          <p:nvPr/>
        </p:nvSpPr>
        <p:spPr>
          <a:xfrm>
            <a:off x="725593" y="931491"/>
            <a:ext cx="2869989" cy="369332"/>
          </a:xfrm>
          <a:prstGeom prst="rect">
            <a:avLst/>
          </a:prstGeom>
          <a:ln>
            <a:solidFill>
              <a:schemeClr val="tx2">
                <a:lumMod val="50000"/>
              </a:schemeClr>
            </a:solidFill>
          </a:ln>
        </p:spPr>
        <p:txBody>
          <a:bodyPr wrap="square">
            <a:spAutoFit/>
          </a:bodyPr>
          <a:lstStyle/>
          <a:p>
            <a:pPr algn="ctr" eaLnBrk="1" hangingPunct="1">
              <a:defRPr/>
            </a:pPr>
            <a:r>
              <a:rPr lang="ja-JP" altLang="en-US" dirty="0">
                <a:solidFill>
                  <a:schemeClr val="tx1"/>
                </a:solidFill>
                <a:latin typeface="Arial" charset="0"/>
                <a:ea typeface="ＭＳ Ｐゴシック" charset="-128"/>
              </a:rPr>
              <a:t>千里丘寝屋川線　未整備</a:t>
            </a:r>
          </a:p>
        </p:txBody>
      </p:sp>
      <p:sp>
        <p:nvSpPr>
          <p:cNvPr id="33" name="正方形/長方形 32"/>
          <p:cNvSpPr/>
          <p:nvPr/>
        </p:nvSpPr>
        <p:spPr>
          <a:xfrm>
            <a:off x="5475393" y="934313"/>
            <a:ext cx="2869989" cy="369332"/>
          </a:xfrm>
          <a:prstGeom prst="rect">
            <a:avLst/>
          </a:prstGeom>
          <a:ln>
            <a:solidFill>
              <a:schemeClr val="tx2">
                <a:lumMod val="50000"/>
              </a:schemeClr>
            </a:solidFill>
          </a:ln>
        </p:spPr>
        <p:txBody>
          <a:bodyPr wrap="square">
            <a:spAutoFit/>
          </a:bodyPr>
          <a:lstStyle/>
          <a:p>
            <a:pPr algn="ctr" eaLnBrk="1" hangingPunct="1">
              <a:defRPr/>
            </a:pPr>
            <a:r>
              <a:rPr lang="ja-JP" altLang="en-US" dirty="0">
                <a:solidFill>
                  <a:schemeClr val="tx1"/>
                </a:solidFill>
                <a:latin typeface="Arial" charset="0"/>
                <a:ea typeface="ＭＳ Ｐゴシック" charset="-128"/>
              </a:rPr>
              <a:t>千里丘寝屋川線　整備済</a:t>
            </a:r>
          </a:p>
        </p:txBody>
      </p:sp>
      <p:sp>
        <p:nvSpPr>
          <p:cNvPr id="85" name="線吹き出し 1 (枠付き) 84"/>
          <p:cNvSpPr/>
          <p:nvPr/>
        </p:nvSpPr>
        <p:spPr>
          <a:xfrm>
            <a:off x="414523" y="1513680"/>
            <a:ext cx="1231900" cy="384175"/>
          </a:xfrm>
          <a:prstGeom prst="borderCallout1">
            <a:avLst>
              <a:gd name="adj1" fmla="val 46120"/>
              <a:gd name="adj2" fmla="val 99304"/>
              <a:gd name="adj3" fmla="val 612114"/>
              <a:gd name="adj4" fmla="val 139005"/>
            </a:avLst>
          </a:prstGeom>
          <a:solidFill>
            <a:schemeClr val="bg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00FF"/>
                </a:solidFill>
              </a:rPr>
              <a:t>千里丘寝屋川線</a:t>
            </a:r>
            <a:endParaRPr lang="en-US" altLang="ja-JP" sz="1200" b="1" dirty="0">
              <a:solidFill>
                <a:srgbClr val="0000FF"/>
              </a:solidFill>
            </a:endParaRPr>
          </a:p>
          <a:p>
            <a:pPr algn="ctr">
              <a:defRPr/>
            </a:pPr>
            <a:r>
              <a:rPr lang="en-US" altLang="ja-JP" sz="1200" b="1" dirty="0">
                <a:solidFill>
                  <a:srgbClr val="0000FF"/>
                </a:solidFill>
              </a:rPr>
              <a:t>12,000</a:t>
            </a:r>
            <a:r>
              <a:rPr lang="ja-JP" altLang="en-US" sz="1200" b="1" dirty="0">
                <a:solidFill>
                  <a:srgbClr val="0000FF"/>
                </a:solidFill>
              </a:rPr>
              <a:t>台</a:t>
            </a:r>
            <a:r>
              <a:rPr lang="en-US" altLang="ja-JP" sz="1200" b="1" dirty="0">
                <a:solidFill>
                  <a:srgbClr val="0000FF"/>
                </a:solidFill>
              </a:rPr>
              <a:t>/</a:t>
            </a:r>
            <a:r>
              <a:rPr lang="ja-JP" altLang="en-US" sz="1200" b="1" dirty="0">
                <a:solidFill>
                  <a:srgbClr val="0000FF"/>
                </a:solidFill>
              </a:rPr>
              <a:t>日</a:t>
            </a:r>
            <a:endParaRPr lang="en-US" altLang="ja-JP" sz="1200" b="1" dirty="0">
              <a:solidFill>
                <a:srgbClr val="0000FF"/>
              </a:solidFill>
            </a:endParaRPr>
          </a:p>
        </p:txBody>
      </p:sp>
      <p:sp>
        <p:nvSpPr>
          <p:cNvPr id="87" name="線吹き出し 1 (枠付き) 86"/>
          <p:cNvSpPr/>
          <p:nvPr/>
        </p:nvSpPr>
        <p:spPr>
          <a:xfrm>
            <a:off x="4708566" y="1496508"/>
            <a:ext cx="1231900" cy="384175"/>
          </a:xfrm>
          <a:prstGeom prst="borderCallout1">
            <a:avLst>
              <a:gd name="adj1" fmla="val 46120"/>
              <a:gd name="adj2" fmla="val 99304"/>
              <a:gd name="adj3" fmla="val 632563"/>
              <a:gd name="adj4" fmla="val 134953"/>
            </a:avLst>
          </a:prstGeom>
          <a:solidFill>
            <a:schemeClr val="bg1"/>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r>
              <a:rPr lang="ja-JP" altLang="en-US" sz="1200" b="1" dirty="0">
                <a:solidFill>
                  <a:srgbClr val="0000FF"/>
                </a:solidFill>
              </a:rPr>
              <a:t>千里丘寝屋川線</a:t>
            </a:r>
            <a:endParaRPr lang="en-US" altLang="ja-JP" sz="1200" b="1" dirty="0">
              <a:solidFill>
                <a:srgbClr val="0000FF"/>
              </a:solidFill>
            </a:endParaRPr>
          </a:p>
          <a:p>
            <a:pPr algn="ctr">
              <a:defRPr/>
            </a:pPr>
            <a:r>
              <a:rPr lang="en-US" altLang="ja-JP" sz="1200" b="1" dirty="0">
                <a:solidFill>
                  <a:srgbClr val="0000FF"/>
                </a:solidFill>
              </a:rPr>
              <a:t>25,600</a:t>
            </a:r>
            <a:r>
              <a:rPr lang="ja-JP" altLang="en-US" sz="1200" b="1" dirty="0">
                <a:solidFill>
                  <a:srgbClr val="0000FF"/>
                </a:solidFill>
              </a:rPr>
              <a:t>台</a:t>
            </a:r>
            <a:r>
              <a:rPr lang="en-US" altLang="ja-JP" sz="1200" b="1" dirty="0">
                <a:solidFill>
                  <a:srgbClr val="0000FF"/>
                </a:solidFill>
              </a:rPr>
              <a:t>/</a:t>
            </a:r>
            <a:r>
              <a:rPr lang="ja-JP" altLang="en-US" sz="1200" b="1" dirty="0">
                <a:solidFill>
                  <a:srgbClr val="0000FF"/>
                </a:solidFill>
              </a:rPr>
              <a:t>日</a:t>
            </a:r>
            <a:endParaRPr lang="en-US" altLang="ja-JP" sz="1200" b="1" dirty="0">
              <a:solidFill>
                <a:srgbClr val="0000FF"/>
              </a:solidFill>
            </a:endParaRPr>
          </a:p>
        </p:txBody>
      </p:sp>
      <p:sp>
        <p:nvSpPr>
          <p:cNvPr id="105" name="正方形/長方形 104">
            <a:extLst>
              <a:ext uri="{FF2B5EF4-FFF2-40B4-BE49-F238E27FC236}">
                <a16:creationId xmlns:a16="http://schemas.microsoft.com/office/drawing/2014/main" id="{BDFE7B6C-4D5A-2126-99CF-FC8BF5DFDA1B}"/>
              </a:ext>
            </a:extLst>
          </p:cNvPr>
          <p:cNvSpPr/>
          <p:nvPr/>
        </p:nvSpPr>
        <p:spPr>
          <a:xfrm>
            <a:off x="4178774" y="562139"/>
            <a:ext cx="3533123" cy="324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1600" b="1" dirty="0">
                <a:solidFill>
                  <a:schemeClr val="tx1"/>
                </a:solidFill>
                <a:latin typeface="ＭＳ Ｐゴシック" panose="020B0600070205080204" pitchFamily="50" charset="-128"/>
                <a:ea typeface="ＭＳ Ｐゴシック" panose="020B0600070205080204" pitchFamily="50" charset="-128"/>
              </a:rPr>
              <a:t>◆交通量推計（交通量図）</a:t>
            </a:r>
            <a:endParaRPr lang="en-US" altLang="ja-JP" sz="1600" b="1" dirty="0">
              <a:solidFill>
                <a:schemeClr val="tx1"/>
              </a:solidFill>
              <a:latin typeface="ＭＳ Ｐゴシック" panose="020B0600070205080204" pitchFamily="50" charset="-128"/>
              <a:ea typeface="ＭＳ Ｐゴシック" panose="020B0600070205080204" pitchFamily="50" charset="-128"/>
            </a:endParaRPr>
          </a:p>
        </p:txBody>
      </p:sp>
      <p:sp>
        <p:nvSpPr>
          <p:cNvPr id="2" name="フリーフォーム 1"/>
          <p:cNvSpPr/>
          <p:nvPr/>
        </p:nvSpPr>
        <p:spPr>
          <a:xfrm>
            <a:off x="1950720" y="1645920"/>
            <a:ext cx="1750423" cy="1036320"/>
          </a:xfrm>
          <a:custGeom>
            <a:avLst/>
            <a:gdLst>
              <a:gd name="connsiteX0" fmla="*/ 0 w 1750423"/>
              <a:gd name="connsiteY0" fmla="*/ 0 h 1036320"/>
              <a:gd name="connsiteX1" fmla="*/ 740229 w 1750423"/>
              <a:gd name="connsiteY1" fmla="*/ 452846 h 1036320"/>
              <a:gd name="connsiteX2" fmla="*/ 1297577 w 1750423"/>
              <a:gd name="connsiteY2" fmla="*/ 914400 h 1036320"/>
              <a:gd name="connsiteX3" fmla="*/ 1445623 w 1750423"/>
              <a:gd name="connsiteY3" fmla="*/ 966651 h 1036320"/>
              <a:gd name="connsiteX4" fmla="*/ 1750423 w 1750423"/>
              <a:gd name="connsiteY4" fmla="*/ 103632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423" h="1036320">
                <a:moveTo>
                  <a:pt x="0" y="0"/>
                </a:moveTo>
                <a:lnTo>
                  <a:pt x="740229" y="452846"/>
                </a:lnTo>
                <a:lnTo>
                  <a:pt x="1297577" y="914400"/>
                </a:lnTo>
                <a:lnTo>
                  <a:pt x="1445623" y="966651"/>
                </a:lnTo>
                <a:lnTo>
                  <a:pt x="1750423" y="103632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フリーフォーム 221"/>
          <p:cNvSpPr/>
          <p:nvPr/>
        </p:nvSpPr>
        <p:spPr>
          <a:xfrm>
            <a:off x="6235775" y="1645920"/>
            <a:ext cx="1750423" cy="1036320"/>
          </a:xfrm>
          <a:custGeom>
            <a:avLst/>
            <a:gdLst>
              <a:gd name="connsiteX0" fmla="*/ 0 w 1750423"/>
              <a:gd name="connsiteY0" fmla="*/ 0 h 1036320"/>
              <a:gd name="connsiteX1" fmla="*/ 740229 w 1750423"/>
              <a:gd name="connsiteY1" fmla="*/ 452846 h 1036320"/>
              <a:gd name="connsiteX2" fmla="*/ 1297577 w 1750423"/>
              <a:gd name="connsiteY2" fmla="*/ 914400 h 1036320"/>
              <a:gd name="connsiteX3" fmla="*/ 1445623 w 1750423"/>
              <a:gd name="connsiteY3" fmla="*/ 966651 h 1036320"/>
              <a:gd name="connsiteX4" fmla="*/ 1750423 w 1750423"/>
              <a:gd name="connsiteY4" fmla="*/ 1036320 h 1036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423" h="1036320">
                <a:moveTo>
                  <a:pt x="0" y="0"/>
                </a:moveTo>
                <a:lnTo>
                  <a:pt x="740229" y="452846"/>
                </a:lnTo>
                <a:lnTo>
                  <a:pt x="1297577" y="914400"/>
                </a:lnTo>
                <a:lnTo>
                  <a:pt x="1445623" y="966651"/>
                </a:lnTo>
                <a:lnTo>
                  <a:pt x="1750423" y="1036320"/>
                </a:lnTo>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710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スライド番号プレースホルダー 3"/>
          <p:cNvSpPr>
            <a:spLocks noGrp="1"/>
          </p:cNvSpPr>
          <p:nvPr>
            <p:ph type="sldNum" sz="quarter" idx="12"/>
          </p:nvPr>
        </p:nvSpPr>
        <p:spPr bwMode="auto">
          <a:xfrm>
            <a:off x="700087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eaLnBrk="1" hangingPunct="1"/>
            <a:fld id="{AC0CE79A-13B8-4B67-AECB-750BFFCFB3B3}" type="slidenum">
              <a:rPr lang="ja-JP" altLang="en-US" sz="2000" smtClean="0">
                <a:solidFill>
                  <a:schemeClr val="tx1"/>
                </a:solidFill>
              </a:rPr>
              <a:pPr eaLnBrk="1" hangingPunct="1"/>
              <a:t>14</a:t>
            </a:fld>
            <a:endParaRPr lang="ja-JP" altLang="en-US" sz="2000" dirty="0">
              <a:solidFill>
                <a:schemeClr val="tx1"/>
              </a:solidFill>
            </a:endParaRPr>
          </a:p>
        </p:txBody>
      </p:sp>
      <p:sp>
        <p:nvSpPr>
          <p:cNvPr id="3" name="タイトル 2"/>
          <p:cNvSpPr>
            <a:spLocks noGrp="1"/>
          </p:cNvSpPr>
          <p:nvPr>
            <p:ph type="ctrTitle"/>
          </p:nvPr>
        </p:nvSpPr>
        <p:spPr>
          <a:xfrm>
            <a:off x="0" y="0"/>
            <a:ext cx="9144000" cy="554400"/>
          </a:xfrm>
          <a:gradFill>
            <a:gsLst>
              <a:gs pos="0">
                <a:schemeClr val="accent6">
                  <a:lumMod val="60000"/>
                  <a:lumOff val="40000"/>
                </a:schemeClr>
              </a:gs>
              <a:gs pos="50000">
                <a:schemeClr val="bg1"/>
              </a:gs>
              <a:gs pos="100000">
                <a:schemeClr val="accent6">
                  <a:lumMod val="60000"/>
                  <a:lumOff val="40000"/>
                </a:schemeClr>
              </a:gs>
            </a:gsLst>
            <a:lin ang="5400000" scaled="0"/>
          </a:gradFill>
        </p:spPr>
        <p:txBody>
          <a:bodyPr>
            <a:normAutofit/>
          </a:bodyPr>
          <a:lstStyle/>
          <a:p>
            <a:pPr algn="l"/>
            <a:r>
              <a:rPr lang="ja-JP" altLang="en-US" sz="2800" dirty="0">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事業の必要性等に関する視点</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4"/>
          <p:cNvSpPr txBox="1">
            <a:spLocks noChangeArrowheads="1"/>
          </p:cNvSpPr>
          <p:nvPr/>
        </p:nvSpPr>
        <p:spPr bwMode="auto">
          <a:xfrm>
            <a:off x="-1" y="620688"/>
            <a:ext cx="33410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algn="l" eaLnBrk="1" hangingPunct="1"/>
            <a:r>
              <a:rPr lang="ja-JP" altLang="en-US" sz="2000" b="1" dirty="0">
                <a:solidFill>
                  <a:srgbClr val="000000"/>
                </a:solidFill>
                <a:latin typeface="HGPｺﾞｼｯｸM" pitchFamily="50" charset="-128"/>
                <a:ea typeface="HGPｺﾞｼｯｸM" pitchFamily="50" charset="-128"/>
                <a:cs typeface="Meiryo UI" pitchFamily="50" charset="-128"/>
              </a:rPr>
              <a:t>■事業効果の定性的分析</a:t>
            </a:r>
            <a:r>
              <a:rPr lang="ja-JP" altLang="en-US" dirty="0">
                <a:solidFill>
                  <a:srgbClr val="000000"/>
                </a:solidFill>
                <a:latin typeface="ＭＳ Ｐゴシック" pitchFamily="50" charset="-128"/>
                <a:ea typeface="HGPｺﾞｼｯｸM" pitchFamily="50" charset="-128"/>
                <a:cs typeface="Meiryo UI" pitchFamily="50" charset="-128"/>
              </a:rPr>
              <a:t>　</a:t>
            </a:r>
            <a:endParaRPr lang="en-US" altLang="ja-JP" dirty="0">
              <a:solidFill>
                <a:srgbClr val="000000"/>
              </a:solidFill>
              <a:latin typeface="ＭＳ Ｐゴシック" pitchFamily="50" charset="-128"/>
              <a:ea typeface="HGPｺﾞｼｯｸM" pitchFamily="50" charset="-128"/>
              <a:cs typeface="Meiryo UI" pitchFamily="50" charset="-128"/>
            </a:endParaRPr>
          </a:p>
        </p:txBody>
      </p:sp>
      <p:sp>
        <p:nvSpPr>
          <p:cNvPr id="40" name="テキスト ボックス 52"/>
          <p:cNvSpPr txBox="1">
            <a:spLocks noChangeArrowheads="1"/>
          </p:cNvSpPr>
          <p:nvPr/>
        </p:nvSpPr>
        <p:spPr bwMode="auto">
          <a:xfrm>
            <a:off x="6409511" y="559775"/>
            <a:ext cx="2616133" cy="62940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300" b="1" dirty="0">
                <a:solidFill>
                  <a:srgbClr val="000000"/>
                </a:solidFill>
                <a:latin typeface="Arial" panose="020B0604020202020204" pitchFamily="34" charset="0"/>
              </a:rPr>
              <a:t>【</a:t>
            </a:r>
            <a:r>
              <a:rPr lang="ja-JP" altLang="en-US" sz="1300" b="1" dirty="0">
                <a:solidFill>
                  <a:srgbClr val="000000"/>
                </a:solidFill>
                <a:latin typeface="Arial" panose="020B0604020202020204" pitchFamily="34" charset="0"/>
              </a:rPr>
              <a:t>安全・安心</a:t>
            </a:r>
            <a:r>
              <a:rPr lang="en-US" altLang="ja-JP" sz="1300" b="1" dirty="0">
                <a:solidFill>
                  <a:srgbClr val="000000"/>
                </a:solidFill>
                <a:latin typeface="Arial" panose="020B0604020202020204" pitchFamily="34" charset="0"/>
              </a:rPr>
              <a:t>】</a:t>
            </a:r>
          </a:p>
          <a:p>
            <a:pPr marL="108000" indent="-108000">
              <a:spcBef>
                <a:spcPct val="0"/>
              </a:spcBef>
              <a:buFontTx/>
              <a:buNone/>
            </a:pPr>
            <a:r>
              <a:rPr lang="ja-JP" altLang="en-US" sz="1300" dirty="0">
                <a:solidFill>
                  <a:srgbClr val="000000"/>
                </a:solidFill>
                <a:latin typeface="Arial" panose="020B0604020202020204" pitchFamily="34" charset="0"/>
              </a:rPr>
              <a:t>・車道、歩道が分離構造となり、歩行者、自転車等の安全が確保される。</a:t>
            </a:r>
            <a:endParaRPr lang="en-US" altLang="ja-JP" sz="1300" dirty="0">
              <a:solidFill>
                <a:srgbClr val="000000"/>
              </a:solidFill>
              <a:latin typeface="Arial" panose="020B0604020202020204" pitchFamily="34" charset="0"/>
            </a:endParaRPr>
          </a:p>
          <a:p>
            <a:pPr marL="108000" indent="-108000">
              <a:spcBef>
                <a:spcPct val="0"/>
              </a:spcBef>
              <a:buFontTx/>
              <a:buNone/>
            </a:pPr>
            <a:r>
              <a:rPr lang="ja-JP" altLang="en-US" sz="1300" dirty="0">
                <a:solidFill>
                  <a:srgbClr val="000000"/>
                </a:solidFill>
                <a:latin typeface="Arial" panose="020B0604020202020204" pitchFamily="34" charset="0"/>
              </a:rPr>
              <a:t>・無電柱化することで、地震や台風等の自然災害時における電柱倒壊による、道路の寸断を回避できる。</a:t>
            </a:r>
          </a:p>
          <a:p>
            <a:pPr marL="108000" indent="-108000">
              <a:spcBef>
                <a:spcPct val="0"/>
              </a:spcBef>
              <a:buFontTx/>
              <a:buNone/>
            </a:pPr>
            <a:r>
              <a:rPr lang="ja-JP" altLang="en-US" sz="1300" dirty="0">
                <a:solidFill>
                  <a:srgbClr val="000000"/>
                </a:solidFill>
                <a:latin typeface="Arial" panose="020B0604020202020204" pitchFamily="34" charset="0"/>
              </a:rPr>
              <a:t>・沿道に住宅が数多く建設されており、地震時に火災や倒壊による甚大な被害が想定されるため、拡幅整備することで、延焼遮断帯としての効果、災害時における避難路、緊急車両等の通行が確保され、防災機能が強化される。</a:t>
            </a:r>
          </a:p>
          <a:p>
            <a:pPr marL="108000" indent="-108000">
              <a:spcBef>
                <a:spcPct val="0"/>
              </a:spcBef>
              <a:buFontTx/>
              <a:buNone/>
            </a:pPr>
            <a:endParaRPr lang="en-US" altLang="ja-JP" sz="1300" dirty="0">
              <a:highlight>
                <a:srgbClr val="FFFF00"/>
              </a:highlight>
              <a:latin typeface="Arial" panose="020B0604020202020204" pitchFamily="34" charset="0"/>
            </a:endParaRPr>
          </a:p>
          <a:p>
            <a:pPr>
              <a:spcBef>
                <a:spcPct val="0"/>
              </a:spcBef>
              <a:buFontTx/>
              <a:buNone/>
            </a:pPr>
            <a:r>
              <a:rPr lang="en-US" altLang="ja-JP" sz="1300" b="1" dirty="0">
                <a:latin typeface="Arial" panose="020B0604020202020204" pitchFamily="34" charset="0"/>
              </a:rPr>
              <a:t>【</a:t>
            </a:r>
            <a:r>
              <a:rPr lang="ja-JP" altLang="en-US" sz="1300" b="1" dirty="0">
                <a:latin typeface="Arial" panose="020B0604020202020204" pitchFamily="34" charset="0"/>
              </a:rPr>
              <a:t>活力</a:t>
            </a:r>
            <a:r>
              <a:rPr lang="en-US" altLang="ja-JP" sz="1300" b="1" dirty="0">
                <a:latin typeface="Arial" panose="020B0604020202020204" pitchFamily="34" charset="0"/>
              </a:rPr>
              <a:t>】</a:t>
            </a:r>
          </a:p>
          <a:p>
            <a:pPr marL="108000" indent="-108000">
              <a:spcBef>
                <a:spcPct val="0"/>
              </a:spcBef>
              <a:buFontTx/>
              <a:buNone/>
            </a:pPr>
            <a:r>
              <a:rPr lang="ja-JP" altLang="en-US" sz="1300" dirty="0">
                <a:latin typeface="Arial" panose="020B0604020202020204" pitchFamily="34" charset="0"/>
              </a:rPr>
              <a:t>・国道１号と第二京阪道路を接続することにより、広域的な幹線道路ネットワークが形成され、周辺地域における企業立地の促進や物流の効率化に寄与する</a:t>
            </a:r>
            <a:r>
              <a:rPr lang="ja-JP" altLang="en-US" sz="1300" dirty="0" smtClean="0">
                <a:latin typeface="Arial" panose="020B0604020202020204" pitchFamily="34" charset="0"/>
              </a:rPr>
              <a:t>。</a:t>
            </a:r>
            <a:endParaRPr lang="en-US" altLang="ja-JP" sz="1300" dirty="0">
              <a:latin typeface="Arial" panose="020B0604020202020204" pitchFamily="34" charset="0"/>
            </a:endParaRPr>
          </a:p>
          <a:p>
            <a:pPr>
              <a:spcBef>
                <a:spcPct val="0"/>
              </a:spcBef>
              <a:buFontTx/>
              <a:buNone/>
            </a:pPr>
            <a:endParaRPr lang="en-US" altLang="ja-JP" sz="1300" b="1" dirty="0">
              <a:solidFill>
                <a:srgbClr val="000000"/>
              </a:solidFill>
              <a:latin typeface="Arial" panose="020B0604020202020204" pitchFamily="34" charset="0"/>
            </a:endParaRPr>
          </a:p>
          <a:p>
            <a:pPr>
              <a:spcBef>
                <a:spcPct val="0"/>
              </a:spcBef>
              <a:buFontTx/>
              <a:buNone/>
            </a:pPr>
            <a:r>
              <a:rPr lang="en-US" altLang="ja-JP" sz="1300" b="1" dirty="0">
                <a:solidFill>
                  <a:srgbClr val="000000"/>
                </a:solidFill>
                <a:latin typeface="Arial" panose="020B0604020202020204" pitchFamily="34" charset="0"/>
              </a:rPr>
              <a:t>【</a:t>
            </a:r>
            <a:r>
              <a:rPr lang="ja-JP" altLang="en-US" sz="1300" b="1" dirty="0">
                <a:solidFill>
                  <a:srgbClr val="000000"/>
                </a:solidFill>
                <a:latin typeface="Arial" panose="020B0604020202020204" pitchFamily="34" charset="0"/>
              </a:rPr>
              <a:t>快適性</a:t>
            </a:r>
            <a:r>
              <a:rPr lang="en-US" altLang="ja-JP" sz="1300" b="1" dirty="0">
                <a:solidFill>
                  <a:srgbClr val="000000"/>
                </a:solidFill>
                <a:latin typeface="Arial" panose="020B0604020202020204" pitchFamily="34" charset="0"/>
              </a:rPr>
              <a:t>】</a:t>
            </a:r>
          </a:p>
          <a:p>
            <a:pPr marL="108000" indent="-108000">
              <a:spcBef>
                <a:spcPct val="0"/>
              </a:spcBef>
              <a:buFontTx/>
              <a:buNone/>
            </a:pPr>
            <a:r>
              <a:rPr lang="ja-JP" altLang="en-US" sz="1300" dirty="0">
                <a:solidFill>
                  <a:srgbClr val="000000"/>
                </a:solidFill>
                <a:latin typeface="Arial" panose="020B0604020202020204" pitchFamily="34" charset="0"/>
              </a:rPr>
              <a:t>・周辺道路の渋滞緩和に寄与する。</a:t>
            </a:r>
          </a:p>
          <a:p>
            <a:pPr marL="108000" indent="-108000">
              <a:spcBef>
                <a:spcPct val="0"/>
              </a:spcBef>
              <a:buFontTx/>
              <a:buNone/>
            </a:pPr>
            <a:r>
              <a:rPr lang="ja-JP" altLang="en-US" sz="1300" dirty="0">
                <a:solidFill>
                  <a:srgbClr val="000000"/>
                </a:solidFill>
                <a:latin typeface="Arial" panose="020B0604020202020204" pitchFamily="34" charset="0"/>
              </a:rPr>
              <a:t>・十分な幅員が確保された歩道及び自転車の整備により、快適性が向上する。</a:t>
            </a:r>
          </a:p>
          <a:p>
            <a:pPr marL="108000" indent="-108000">
              <a:spcBef>
                <a:spcPct val="0"/>
              </a:spcBef>
              <a:buFontTx/>
              <a:buNone/>
            </a:pPr>
            <a:r>
              <a:rPr lang="ja-JP" altLang="en-US" sz="1300" dirty="0">
                <a:solidFill>
                  <a:srgbClr val="000000"/>
                </a:solidFill>
                <a:latin typeface="Arial" panose="020B0604020202020204" pitchFamily="34" charset="0"/>
              </a:rPr>
              <a:t>・無電柱化により、良好な景観が形成される。</a:t>
            </a:r>
          </a:p>
        </p:txBody>
      </p:sp>
      <p:pic>
        <p:nvPicPr>
          <p:cNvPr id="21" name="図 20">
            <a:extLst>
              <a:ext uri="{FF2B5EF4-FFF2-40B4-BE49-F238E27FC236}">
                <a16:creationId xmlns:a16="http://schemas.microsoft.com/office/drawing/2014/main" id="{09C24948-A774-E310-10D3-1F9F316435AA}"/>
              </a:ext>
            </a:extLst>
          </p:cNvPr>
          <p:cNvPicPr>
            <a:picLocks noChangeAspect="1"/>
          </p:cNvPicPr>
          <p:nvPr/>
        </p:nvPicPr>
        <p:blipFill>
          <a:blip r:embed="rId2"/>
          <a:stretch>
            <a:fillRect/>
          </a:stretch>
        </p:blipFill>
        <p:spPr>
          <a:xfrm>
            <a:off x="88253" y="916946"/>
            <a:ext cx="6233004" cy="4701164"/>
          </a:xfrm>
          <a:prstGeom prst="rect">
            <a:avLst/>
          </a:prstGeom>
        </p:spPr>
      </p:pic>
    </p:spTree>
    <p:extLst>
      <p:ext uri="{BB962C8B-B14F-4D97-AF65-F5344CB8AC3E}">
        <p14:creationId xmlns:p14="http://schemas.microsoft.com/office/powerpoint/2010/main" val="223346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225" y="-12700"/>
            <a:ext cx="9166225" cy="561975"/>
          </a:xfrm>
          <a:gradFill rotWithShape="1">
            <a:gsLst>
              <a:gs pos="0">
                <a:schemeClr val="accent1"/>
              </a:gs>
              <a:gs pos="50000">
                <a:schemeClr val="bg1"/>
              </a:gs>
              <a:gs pos="100000">
                <a:schemeClr val="accent1"/>
              </a:gs>
            </a:gsLst>
            <a:lin ang="5400000" scaled="1"/>
          </a:gradFill>
        </p:spPr>
        <p:txBody>
          <a:bodyPr wrap="none" lIns="91435" tIns="45717" rIns="91435" bIns="45717"/>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３．事業の進捗の見込み、コスト縮減の工夫等</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987"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07A7785-AA0F-430A-8015-55A6A4A77156}" type="slidenum">
              <a:rPr lang="ja-JP" altLang="en-US" sz="2000" smtClean="0">
                <a:latin typeface="Arial" panose="020B0604020202020204" pitchFamily="34" charset="0"/>
              </a:rPr>
              <a:pPr>
                <a:spcBef>
                  <a:spcPct val="0"/>
                </a:spcBef>
                <a:buFontTx/>
                <a:buNone/>
              </a:pPr>
              <a:t>15</a:t>
            </a:fld>
            <a:endParaRPr lang="ja-JP" altLang="en-US" sz="2000">
              <a:latin typeface="Arial" panose="020B0604020202020204" pitchFamily="34" charset="0"/>
            </a:endParaRPr>
          </a:p>
        </p:txBody>
      </p:sp>
      <p:sp>
        <p:nvSpPr>
          <p:cNvPr id="41988" name="正方形/長方形 4"/>
          <p:cNvSpPr>
            <a:spLocks noChangeArrowheads="1"/>
          </p:cNvSpPr>
          <p:nvPr/>
        </p:nvSpPr>
        <p:spPr bwMode="auto">
          <a:xfrm>
            <a:off x="-12700" y="564719"/>
            <a:ext cx="354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a:t>
            </a:r>
            <a:r>
              <a:rPr lang="ja-JP" altLang="en-US" sz="2000" b="1" dirty="0">
                <a:latin typeface="Arial" panose="020B0604020202020204" pitchFamily="34" charset="0"/>
              </a:rPr>
              <a:t>事業の進捗の見込みの視点</a:t>
            </a:r>
          </a:p>
        </p:txBody>
      </p:sp>
      <p:sp>
        <p:nvSpPr>
          <p:cNvPr id="41989" name="正方形/長方形 4"/>
          <p:cNvSpPr>
            <a:spLocks noChangeArrowheads="1"/>
          </p:cNvSpPr>
          <p:nvPr/>
        </p:nvSpPr>
        <p:spPr bwMode="auto">
          <a:xfrm>
            <a:off x="0" y="2389956"/>
            <a:ext cx="53467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■コスト縮減や代替案立案等の可能性の視点</a:t>
            </a:r>
            <a:endParaRPr lang="ja-JP" altLang="en-US" sz="2000" b="1" dirty="0">
              <a:latin typeface="Arial" panose="020B0604020202020204" pitchFamily="34" charset="0"/>
            </a:endParaRPr>
          </a:p>
        </p:txBody>
      </p:sp>
      <p:sp>
        <p:nvSpPr>
          <p:cNvPr id="91" name="正方形/長方形 90"/>
          <p:cNvSpPr/>
          <p:nvPr/>
        </p:nvSpPr>
        <p:spPr>
          <a:xfrm>
            <a:off x="203200" y="2782454"/>
            <a:ext cx="8528050" cy="3760004"/>
          </a:xfrm>
          <a:prstGeom prst="rect">
            <a:avLst/>
          </a:prstGeom>
          <a:ln>
            <a:solidFill>
              <a:schemeClr val="tx2">
                <a:lumMod val="50000"/>
              </a:schemeClr>
            </a:solidFill>
          </a:ln>
        </p:spPr>
        <p:txBody>
          <a:bodyPr wrap="square">
            <a:spAutoFit/>
          </a:bodyPr>
          <a:lstStyle/>
          <a:p>
            <a:pPr>
              <a:lnSpc>
                <a:spcPts val="2200"/>
              </a:lnSpc>
              <a:defRPr/>
            </a:pPr>
            <a:r>
              <a:rPr lang="ja-JP" altLang="en-US" b="1" dirty="0" smtClean="0"/>
              <a:t>［コスト縮減］</a:t>
            </a:r>
            <a:endParaRPr lang="en-US" altLang="ja-JP" b="1" dirty="0" smtClean="0"/>
          </a:p>
          <a:p>
            <a:pPr>
              <a:lnSpc>
                <a:spcPts val="2200"/>
              </a:lnSpc>
              <a:defRPr/>
            </a:pPr>
            <a:r>
              <a:rPr lang="ja-JP" altLang="en-US" dirty="0" smtClean="0"/>
              <a:t>・電線</a:t>
            </a:r>
            <a:r>
              <a:rPr lang="ja-JP" altLang="en-US" dirty="0"/>
              <a:t>共同溝の整備にあたり、従来よりも浅い位置に敷設する、浅層埋設手法による</a:t>
            </a:r>
            <a:r>
              <a:rPr lang="ja-JP" altLang="en-US" dirty="0" smtClean="0"/>
              <a:t>掘</a:t>
            </a:r>
            <a:endParaRPr lang="en-US" altLang="ja-JP" dirty="0" smtClean="0"/>
          </a:p>
          <a:p>
            <a:pPr>
              <a:lnSpc>
                <a:spcPts val="2200"/>
              </a:lnSpc>
              <a:defRPr/>
            </a:pPr>
            <a:r>
              <a:rPr lang="ja-JP" altLang="en-US" dirty="0"/>
              <a:t>　</a:t>
            </a:r>
            <a:r>
              <a:rPr lang="ja-JP" altLang="en-US" dirty="0" smtClean="0"/>
              <a:t>削土量</a:t>
            </a:r>
            <a:r>
              <a:rPr lang="ja-JP" altLang="en-US" dirty="0"/>
              <a:t>の削減等の低コスト手法の導入により、更なるコスト縮減に努める。</a:t>
            </a:r>
          </a:p>
          <a:p>
            <a:pPr>
              <a:lnSpc>
                <a:spcPts val="2200"/>
              </a:lnSpc>
              <a:defRPr/>
            </a:pPr>
            <a:endParaRPr lang="en-US" altLang="ja-JP" dirty="0"/>
          </a:p>
          <a:p>
            <a:pPr>
              <a:lnSpc>
                <a:spcPts val="2200"/>
              </a:lnSpc>
              <a:defRPr/>
            </a:pPr>
            <a:r>
              <a:rPr lang="ja-JP" altLang="en-US" b="1" dirty="0"/>
              <a:t>［代替案</a:t>
            </a:r>
            <a:r>
              <a:rPr lang="ja-JP" altLang="en-US" b="1" dirty="0" smtClean="0"/>
              <a:t>立案等の</a:t>
            </a:r>
            <a:r>
              <a:rPr lang="ja-JP" altLang="en-US" b="1" dirty="0"/>
              <a:t>可能性］</a:t>
            </a:r>
            <a:endParaRPr lang="en-US" altLang="ja-JP" b="1" dirty="0"/>
          </a:p>
          <a:p>
            <a:pPr>
              <a:lnSpc>
                <a:spcPts val="2200"/>
              </a:lnSpc>
              <a:defRPr/>
            </a:pPr>
            <a:r>
              <a:rPr lang="ja-JP" altLang="en-US" dirty="0"/>
              <a:t>・本事業区間は大阪の骨格を形成する道路で、本事業は都市計画決定に基づき実施す　</a:t>
            </a:r>
            <a:endParaRPr lang="en-US" altLang="ja-JP" dirty="0"/>
          </a:p>
          <a:p>
            <a:pPr>
              <a:lnSpc>
                <a:spcPts val="2200"/>
              </a:lnSpc>
              <a:defRPr/>
            </a:pPr>
            <a:r>
              <a:rPr lang="ja-JP" altLang="en-US" dirty="0"/>
              <a:t>　</a:t>
            </a:r>
            <a:r>
              <a:rPr lang="ja-JP" altLang="en-US" dirty="0" err="1"/>
              <a:t>る</a:t>
            </a:r>
            <a:r>
              <a:rPr lang="ja-JP" altLang="en-US" dirty="0"/>
              <a:t>ものである。</a:t>
            </a:r>
          </a:p>
          <a:p>
            <a:pPr>
              <a:lnSpc>
                <a:spcPts val="2200"/>
              </a:lnSpc>
              <a:defRPr/>
            </a:pPr>
            <a:r>
              <a:rPr lang="ja-JP" altLang="en-US" dirty="0"/>
              <a:t>・本事業の前後区間が既に整備済み若しくは整備中であるため、本事業によりネット　</a:t>
            </a:r>
            <a:endParaRPr lang="en-US" altLang="ja-JP" dirty="0"/>
          </a:p>
          <a:p>
            <a:pPr>
              <a:lnSpc>
                <a:spcPts val="2200"/>
              </a:lnSpc>
              <a:defRPr/>
            </a:pPr>
            <a:r>
              <a:rPr lang="ja-JP" altLang="en-US" dirty="0"/>
              <a:t>　ワークの強化を図ることができる。</a:t>
            </a:r>
          </a:p>
          <a:p>
            <a:pPr>
              <a:lnSpc>
                <a:spcPts val="2200"/>
              </a:lnSpc>
              <a:defRPr/>
            </a:pPr>
            <a:r>
              <a:rPr lang="ja-JP" altLang="en-US" dirty="0"/>
              <a:t>・将来の交通需要を見込む上で、国道１号と第二京阪道路を結ぶ道路ネットワーク形成</a:t>
            </a:r>
            <a:endParaRPr lang="en-US" altLang="ja-JP" dirty="0"/>
          </a:p>
          <a:p>
            <a:pPr>
              <a:lnSpc>
                <a:spcPts val="2200"/>
              </a:lnSpc>
              <a:defRPr/>
            </a:pPr>
            <a:r>
              <a:rPr lang="ja-JP" altLang="en-US" dirty="0"/>
              <a:t>　が不可欠である。</a:t>
            </a:r>
          </a:p>
          <a:p>
            <a:pPr>
              <a:lnSpc>
                <a:spcPts val="2200"/>
              </a:lnSpc>
              <a:defRPr/>
            </a:pPr>
            <a:endParaRPr lang="ja-JP" altLang="en-US" dirty="0"/>
          </a:p>
          <a:p>
            <a:pPr>
              <a:lnSpc>
                <a:spcPts val="2200"/>
              </a:lnSpc>
              <a:defRPr/>
            </a:pPr>
            <a:r>
              <a:rPr lang="ja-JP" altLang="en-US" dirty="0"/>
              <a:t>以上のことから</a:t>
            </a:r>
            <a:r>
              <a:rPr lang="ja-JP" altLang="en-US" dirty="0" smtClean="0"/>
              <a:t>、原案</a:t>
            </a:r>
            <a:r>
              <a:rPr lang="ja-JP" altLang="en-US" dirty="0"/>
              <a:t>が適切である。</a:t>
            </a:r>
            <a:endParaRPr lang="ja-JP" altLang="en-US" sz="1600" dirty="0">
              <a:solidFill>
                <a:schemeClr val="tx1"/>
              </a:solidFill>
            </a:endParaRPr>
          </a:p>
        </p:txBody>
      </p:sp>
      <p:sp>
        <p:nvSpPr>
          <p:cNvPr id="41991" name="テキスト ボックス 7"/>
          <p:cNvSpPr txBox="1">
            <a:spLocks noChangeArrowheads="1"/>
          </p:cNvSpPr>
          <p:nvPr/>
        </p:nvSpPr>
        <p:spPr bwMode="auto">
          <a:xfrm>
            <a:off x="215900" y="929286"/>
            <a:ext cx="8515350" cy="1366528"/>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ja-JP" sz="1800" dirty="0"/>
              <a:t>令和</a:t>
            </a:r>
            <a:r>
              <a:rPr lang="ja-JP" altLang="en-US" sz="1800" dirty="0"/>
              <a:t>５</a:t>
            </a:r>
            <a:r>
              <a:rPr lang="ja-JP" altLang="ja-JP" sz="1800" dirty="0"/>
              <a:t>年</a:t>
            </a:r>
            <a:r>
              <a:rPr lang="en-US" altLang="ja-JP" sz="1800" dirty="0"/>
              <a:t>(2023</a:t>
            </a:r>
            <a:r>
              <a:rPr lang="ja-JP" altLang="ja-JP" sz="1800" dirty="0"/>
              <a:t>年</a:t>
            </a:r>
            <a:r>
              <a:rPr lang="en-US" altLang="ja-JP" sz="1800" dirty="0"/>
              <a:t>)</a:t>
            </a:r>
            <a:r>
              <a:rPr lang="ja-JP" altLang="ja-JP" sz="1800" dirty="0"/>
              <a:t>度～令和</a:t>
            </a:r>
            <a:r>
              <a:rPr lang="ja-JP" altLang="en-US" sz="1800" dirty="0"/>
              <a:t>６</a:t>
            </a:r>
            <a:r>
              <a:rPr lang="ja-JP" altLang="ja-JP" sz="1800" dirty="0"/>
              <a:t>年</a:t>
            </a:r>
            <a:r>
              <a:rPr lang="en-US" altLang="ja-JP" sz="1800" dirty="0"/>
              <a:t>(2024</a:t>
            </a:r>
            <a:r>
              <a:rPr lang="ja-JP" altLang="ja-JP" sz="1800" dirty="0"/>
              <a:t>年</a:t>
            </a:r>
            <a:r>
              <a:rPr lang="en-US" altLang="ja-JP" sz="1800" dirty="0"/>
              <a:t>)</a:t>
            </a:r>
            <a:r>
              <a:rPr lang="ja-JP" altLang="ja-JP" sz="1800" dirty="0"/>
              <a:t>度：</a:t>
            </a:r>
            <a:r>
              <a:rPr lang="ja-JP" altLang="en-US" sz="1800" dirty="0"/>
              <a:t>測量、設計、物件調査</a:t>
            </a:r>
            <a:endParaRPr lang="en-US" altLang="ja-JP" sz="1800" dirty="0"/>
          </a:p>
          <a:p>
            <a:r>
              <a:rPr lang="ja-JP" altLang="ja-JP" sz="1800" dirty="0"/>
              <a:t>令和</a:t>
            </a:r>
            <a:r>
              <a:rPr lang="ja-JP" altLang="en-US" sz="1800" dirty="0"/>
              <a:t>７</a:t>
            </a:r>
            <a:r>
              <a:rPr lang="ja-JP" altLang="ja-JP" sz="1800" dirty="0"/>
              <a:t>年</a:t>
            </a:r>
            <a:r>
              <a:rPr lang="en-US" altLang="ja-JP" sz="1800" dirty="0"/>
              <a:t>(2025</a:t>
            </a:r>
            <a:r>
              <a:rPr lang="ja-JP" altLang="ja-JP" sz="1800" dirty="0"/>
              <a:t>年</a:t>
            </a:r>
            <a:r>
              <a:rPr lang="en-US" altLang="ja-JP" sz="1800" dirty="0"/>
              <a:t>)</a:t>
            </a:r>
            <a:r>
              <a:rPr lang="ja-JP" altLang="ja-JP" sz="1800" dirty="0"/>
              <a:t>度～</a:t>
            </a:r>
            <a:r>
              <a:rPr lang="ja-JP" altLang="ja-JP" sz="1800" dirty="0" smtClean="0"/>
              <a:t>令和</a:t>
            </a:r>
            <a:r>
              <a:rPr lang="en-US" altLang="ja-JP" sz="1800" dirty="0" smtClean="0"/>
              <a:t>1</a:t>
            </a:r>
            <a:r>
              <a:rPr lang="en-US" altLang="ja-JP" sz="1800" dirty="0"/>
              <a:t>2</a:t>
            </a:r>
            <a:r>
              <a:rPr lang="ja-JP" altLang="ja-JP" sz="1800" dirty="0" smtClean="0"/>
              <a:t>年</a:t>
            </a:r>
            <a:r>
              <a:rPr lang="en-US" altLang="ja-JP" sz="1800" dirty="0"/>
              <a:t>(</a:t>
            </a:r>
            <a:r>
              <a:rPr lang="en-US" altLang="ja-JP" sz="1800" dirty="0" smtClean="0"/>
              <a:t>2030</a:t>
            </a:r>
            <a:r>
              <a:rPr lang="ja-JP" altLang="ja-JP" sz="1800" dirty="0" smtClean="0"/>
              <a:t>年</a:t>
            </a:r>
            <a:r>
              <a:rPr lang="en-US" altLang="ja-JP" sz="1800" dirty="0"/>
              <a:t>)</a:t>
            </a:r>
            <a:r>
              <a:rPr lang="ja-JP" altLang="ja-JP" sz="1800" dirty="0"/>
              <a:t>度：</a:t>
            </a:r>
            <a:r>
              <a:rPr lang="ja-JP" altLang="en-US" sz="1800" dirty="0"/>
              <a:t>用地買収</a:t>
            </a:r>
            <a:endParaRPr lang="en-US" altLang="ja-JP" sz="1800" dirty="0"/>
          </a:p>
          <a:p>
            <a:r>
              <a:rPr lang="zh-TW" altLang="en-US" sz="1800" dirty="0"/>
              <a:t>令和</a:t>
            </a:r>
            <a:r>
              <a:rPr lang="ja-JP" altLang="en-US" sz="1800" dirty="0"/>
              <a:t>８</a:t>
            </a:r>
            <a:r>
              <a:rPr lang="zh-TW" altLang="en-US" sz="1800" dirty="0"/>
              <a:t>年</a:t>
            </a:r>
            <a:r>
              <a:rPr lang="en-US" altLang="zh-TW" sz="1800" dirty="0"/>
              <a:t>(202</a:t>
            </a:r>
            <a:r>
              <a:rPr lang="en-US" altLang="ja-JP" sz="1800" dirty="0"/>
              <a:t>7</a:t>
            </a:r>
            <a:r>
              <a:rPr lang="zh-TW" altLang="en-US" sz="1800" dirty="0"/>
              <a:t>年</a:t>
            </a:r>
            <a:r>
              <a:rPr lang="en-US" altLang="zh-TW" sz="1800" dirty="0"/>
              <a:t>)</a:t>
            </a:r>
            <a:r>
              <a:rPr lang="zh-TW" altLang="en-US" sz="1800" dirty="0"/>
              <a:t>度～令和</a:t>
            </a:r>
            <a:r>
              <a:rPr lang="en-US" altLang="ja-JP" sz="1800" dirty="0" smtClean="0"/>
              <a:t>14</a:t>
            </a:r>
            <a:r>
              <a:rPr lang="zh-TW" altLang="en-US" sz="1800" dirty="0" smtClean="0"/>
              <a:t>年</a:t>
            </a:r>
            <a:r>
              <a:rPr lang="en-US" altLang="zh-TW" sz="1800" dirty="0"/>
              <a:t>(</a:t>
            </a:r>
            <a:r>
              <a:rPr lang="en-US" altLang="zh-TW" sz="1800" dirty="0" smtClean="0"/>
              <a:t>20</a:t>
            </a:r>
            <a:r>
              <a:rPr lang="en-US" altLang="ja-JP" sz="1800" dirty="0" smtClean="0"/>
              <a:t>32</a:t>
            </a:r>
            <a:r>
              <a:rPr lang="zh-TW" altLang="en-US" sz="1800" dirty="0" smtClean="0"/>
              <a:t>年</a:t>
            </a:r>
            <a:r>
              <a:rPr lang="en-US" altLang="zh-TW" sz="1800" dirty="0"/>
              <a:t>)</a:t>
            </a:r>
            <a:r>
              <a:rPr lang="zh-TW" altLang="en-US" sz="1800" dirty="0"/>
              <a:t>度：</a:t>
            </a:r>
            <a:r>
              <a:rPr lang="ja-JP" altLang="en-US" sz="1800" dirty="0"/>
              <a:t>工事</a:t>
            </a:r>
            <a:endParaRPr lang="ja-JP" altLang="ja-JP" sz="1800" dirty="0"/>
          </a:p>
          <a:p>
            <a:r>
              <a:rPr lang="ja-JP" altLang="ja-JP" sz="1800" dirty="0"/>
              <a:t>令和</a:t>
            </a:r>
            <a:r>
              <a:rPr lang="en-US" altLang="ja-JP" sz="1800" dirty="0" smtClean="0"/>
              <a:t>14</a:t>
            </a:r>
            <a:r>
              <a:rPr lang="ja-JP" altLang="ja-JP" sz="1800" dirty="0" smtClean="0"/>
              <a:t>年</a:t>
            </a:r>
            <a:r>
              <a:rPr lang="en-US" altLang="ja-JP" sz="1800" dirty="0"/>
              <a:t>(</a:t>
            </a:r>
            <a:r>
              <a:rPr lang="en-US" altLang="ja-JP" sz="1800" dirty="0" smtClean="0"/>
              <a:t>2032</a:t>
            </a:r>
            <a:r>
              <a:rPr lang="ja-JP" altLang="ja-JP" sz="1800" dirty="0" smtClean="0"/>
              <a:t>年</a:t>
            </a:r>
            <a:r>
              <a:rPr lang="en-US" altLang="ja-JP" sz="1800" dirty="0"/>
              <a:t>)</a:t>
            </a:r>
            <a:r>
              <a:rPr lang="ja-JP" altLang="ja-JP" sz="1800" dirty="0"/>
              <a:t>度：完成</a:t>
            </a:r>
            <a:endParaRPr lang="ja-JP" altLang="en-US" sz="18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Tree>
    <p:extLst>
      <p:ext uri="{BB962C8B-B14F-4D97-AF65-F5344CB8AC3E}">
        <p14:creationId xmlns:p14="http://schemas.microsoft.com/office/powerpoint/2010/main" val="4201616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0" y="-29732"/>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en-US" altLang="ja-JP"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800" dirty="0" err="1"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対応方針（原案）</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325571" y="691116"/>
            <a:ext cx="8569325" cy="5785884"/>
          </a:xfrm>
          <a:prstGeom prst="roundRect">
            <a:avLst>
              <a:gd name="adj" fmla="val 62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en-US" sz="2800" b="1" dirty="0">
                <a:solidFill>
                  <a:schemeClr val="tx1"/>
                </a:solidFill>
                <a:latin typeface="ＭＳ ゴシック" panose="020B0609070205080204" pitchFamily="49" charset="-128"/>
                <a:ea typeface="ＭＳ ゴシック" panose="020B0609070205080204" pitchFamily="49" charset="-128"/>
              </a:rPr>
              <a:t>〇事業実施</a:t>
            </a:r>
            <a:endParaRPr lang="en-US" altLang="ja-JP" sz="2800" b="1" dirty="0">
              <a:solidFill>
                <a:schemeClr val="tx1"/>
              </a:solidFill>
              <a:latin typeface="ＭＳ ゴシック" panose="020B0609070205080204" pitchFamily="49" charset="-128"/>
              <a:ea typeface="ＭＳ ゴシック" panose="020B0609070205080204" pitchFamily="49" charset="-128"/>
            </a:endParaRPr>
          </a:p>
          <a:p>
            <a:endParaRPr lang="en-US" altLang="ja-JP" sz="2800" b="1" dirty="0">
              <a:solidFill>
                <a:schemeClr val="tx1"/>
              </a:solidFill>
              <a:latin typeface="ＭＳ ゴシック" panose="020B0609070205080204" pitchFamily="49" charset="-128"/>
              <a:ea typeface="ＭＳ ゴシック" panose="020B0609070205080204" pitchFamily="49" charset="-128"/>
            </a:endParaRPr>
          </a:p>
          <a:p>
            <a:r>
              <a:rPr lang="ja-JP" altLang="en-US" sz="2000" dirty="0">
                <a:solidFill>
                  <a:schemeClr val="tx1"/>
                </a:solidFill>
                <a:latin typeface="ＭＳ ゴシック" panose="020B0609070205080204" pitchFamily="49" charset="-128"/>
                <a:ea typeface="ＭＳ ゴシック" panose="020B0609070205080204" pitchFamily="49" charset="-128"/>
              </a:rPr>
              <a:t>＜判断の理由＞</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r>
              <a:rPr lang="ja-JP" altLang="en-US" sz="2000" dirty="0" smtClean="0">
                <a:solidFill>
                  <a:schemeClr val="tx1"/>
                </a:solidFill>
                <a:latin typeface="ＭＳ ゴシック" panose="020B0609070205080204" pitchFamily="49" charset="-128"/>
                <a:ea typeface="ＭＳ ゴシック" panose="020B0609070205080204" pitchFamily="49" charset="-128"/>
              </a:rPr>
              <a:t>・</a:t>
            </a:r>
            <a:r>
              <a:rPr lang="ja-JP" altLang="en-US" sz="2000" dirty="0">
                <a:solidFill>
                  <a:schemeClr val="tx1"/>
                </a:solidFill>
                <a:latin typeface="ＭＳ ゴシック" panose="020B0609070205080204" pitchFamily="49" charset="-128"/>
                <a:ea typeface="ＭＳ ゴシック" panose="020B0609070205080204" pitchFamily="49" charset="-128"/>
              </a:rPr>
              <a:t>本事業は、慢性化している北河内地域の交通渋滞を解消するため、</a:t>
            </a:r>
            <a:r>
              <a:rPr lang="ja-JP" altLang="en-US" sz="2000" dirty="0" smtClean="0">
                <a:solidFill>
                  <a:schemeClr val="tx1"/>
                </a:solidFill>
                <a:latin typeface="ＭＳ ゴシック" panose="020B0609070205080204" pitchFamily="49" charset="-128"/>
                <a:ea typeface="ＭＳ ゴシック" panose="020B0609070205080204" pitchFamily="49" charset="-128"/>
              </a:rPr>
              <a:t>現</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在事業中</a:t>
            </a:r>
            <a:r>
              <a:rPr lang="ja-JP" altLang="en-US" sz="2000" dirty="0">
                <a:solidFill>
                  <a:schemeClr val="tx1"/>
                </a:solidFill>
                <a:latin typeface="ＭＳ ゴシック" panose="020B0609070205080204" pitchFamily="49" charset="-128"/>
                <a:ea typeface="ＭＳ ゴシック" panose="020B0609070205080204" pitchFamily="49" charset="-128"/>
              </a:rPr>
              <a:t>の都市計画道路寝屋川大東線と併せて整備する必要がある。</a:t>
            </a:r>
          </a:p>
          <a:p>
            <a:r>
              <a:rPr lang="ja-JP" altLang="en-US" sz="2000" dirty="0">
                <a:solidFill>
                  <a:schemeClr val="tx1"/>
                </a:solidFill>
                <a:latin typeface="ＭＳ ゴシック" panose="020B0609070205080204" pitchFamily="49" charset="-128"/>
                <a:ea typeface="ＭＳ ゴシック" panose="020B0609070205080204" pitchFamily="49" charset="-128"/>
              </a:rPr>
              <a:t>・また、広域緊急交通路である国道１号と第二京阪道路を接続する</a:t>
            </a:r>
            <a:r>
              <a:rPr lang="ja-JP" altLang="en-US" sz="2000" dirty="0" smtClean="0">
                <a:solidFill>
                  <a:schemeClr val="tx1"/>
                </a:solidFill>
                <a:latin typeface="ＭＳ ゴシック" panose="020B0609070205080204" pitchFamily="49" charset="-128"/>
                <a:ea typeface="ＭＳ ゴシック" panose="020B0609070205080204" pitchFamily="49" charset="-128"/>
              </a:rPr>
              <a:t>こと</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に</a:t>
            </a:r>
            <a:r>
              <a:rPr lang="ja-JP" altLang="en-US" sz="2000" dirty="0">
                <a:solidFill>
                  <a:schemeClr val="tx1"/>
                </a:solidFill>
                <a:latin typeface="ＭＳ ゴシック" panose="020B0609070205080204" pitchFamily="49" charset="-128"/>
                <a:ea typeface="ＭＳ ゴシック" panose="020B0609070205080204" pitchFamily="49" charset="-128"/>
              </a:rPr>
              <a:t>より、広域的な幹線道路ネットワークの形成及び防災機能の強化</a:t>
            </a:r>
            <a:r>
              <a:rPr lang="ja-JP" altLang="en-US" sz="2000" dirty="0" smtClean="0">
                <a:solidFill>
                  <a:schemeClr val="tx1"/>
                </a:solidFill>
                <a:latin typeface="ＭＳ ゴシック" panose="020B0609070205080204" pitchFamily="49" charset="-128"/>
                <a:ea typeface="ＭＳ ゴシック" panose="020B0609070205080204" pitchFamily="49" charset="-128"/>
              </a:rPr>
              <a:t>を</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図る</a:t>
            </a:r>
            <a:r>
              <a:rPr lang="ja-JP" altLang="en-US" sz="2000" dirty="0">
                <a:solidFill>
                  <a:schemeClr val="tx1"/>
                </a:solidFill>
                <a:latin typeface="ＭＳ ゴシック" panose="020B0609070205080204" pitchFamily="49" charset="-128"/>
                <a:ea typeface="ＭＳ ゴシック" panose="020B0609070205080204" pitchFamily="49" charset="-128"/>
              </a:rPr>
              <a:t>。</a:t>
            </a:r>
          </a:p>
          <a:p>
            <a:r>
              <a:rPr lang="ja-JP" altLang="en-US" sz="2000" dirty="0">
                <a:solidFill>
                  <a:schemeClr val="tx1"/>
                </a:solidFill>
                <a:latin typeface="ＭＳ ゴシック" panose="020B0609070205080204" pitchFamily="49" charset="-128"/>
                <a:ea typeface="ＭＳ ゴシック" panose="020B0609070205080204" pitchFamily="49" charset="-128"/>
              </a:rPr>
              <a:t>・鳥飼仁和寺大橋無料開放（</a:t>
            </a:r>
            <a:r>
              <a:rPr lang="en-US" altLang="ja-JP" sz="2000" dirty="0">
                <a:solidFill>
                  <a:schemeClr val="tx1"/>
                </a:solidFill>
                <a:latin typeface="ＭＳ ゴシック" panose="020B0609070205080204" pitchFamily="49" charset="-128"/>
                <a:ea typeface="ＭＳ ゴシック" panose="020B0609070205080204" pitchFamily="49" charset="-128"/>
              </a:rPr>
              <a:t>R9.2</a:t>
            </a:r>
            <a:r>
              <a:rPr lang="ja-JP" altLang="en-US" sz="2000" dirty="0">
                <a:solidFill>
                  <a:schemeClr val="tx1"/>
                </a:solidFill>
                <a:latin typeface="ＭＳ ゴシック" panose="020B0609070205080204" pitchFamily="49" charset="-128"/>
                <a:ea typeface="ＭＳ ゴシック" panose="020B0609070205080204" pitchFamily="49" charset="-128"/>
              </a:rPr>
              <a:t>）後の交通負荷を軽減させるとともに</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並行</a:t>
            </a:r>
            <a:r>
              <a:rPr lang="ja-JP" altLang="en-US" sz="2000" dirty="0">
                <a:solidFill>
                  <a:schemeClr val="tx1"/>
                </a:solidFill>
                <a:latin typeface="ＭＳ ゴシック" panose="020B0609070205080204" pitchFamily="49" charset="-128"/>
                <a:ea typeface="ＭＳ ゴシック" panose="020B0609070205080204" pitchFamily="49" charset="-128"/>
              </a:rPr>
              <a:t>する大阪中央環状線や、外環状線の渋滞緩和に寄与する。</a:t>
            </a:r>
          </a:p>
          <a:p>
            <a:r>
              <a:rPr lang="ja-JP" altLang="en-US" sz="2000" dirty="0">
                <a:solidFill>
                  <a:schemeClr val="tx1"/>
                </a:solidFill>
                <a:latin typeface="ＭＳ ゴシック" panose="020B0609070205080204" pitchFamily="49" charset="-128"/>
                <a:ea typeface="ＭＳ ゴシック" panose="020B0609070205080204" pitchFamily="49" charset="-128"/>
              </a:rPr>
              <a:t>・歩道を整備することで、歩行者の安全を確保する。</a:t>
            </a:r>
          </a:p>
          <a:p>
            <a:r>
              <a:rPr lang="ja-JP" altLang="en-US" sz="2000" dirty="0">
                <a:solidFill>
                  <a:prstClr val="black"/>
                </a:solidFill>
                <a:latin typeface="ＭＳ ゴシック" panose="020B0609070205080204" pitchFamily="49" charset="-128"/>
                <a:ea typeface="ＭＳ ゴシック" panose="020B0609070205080204" pitchFamily="49" charset="-128"/>
              </a:rPr>
              <a:t>　　</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endParaRPr lang="en-US" altLang="ja-JP" sz="2000" dirty="0">
              <a:solidFill>
                <a:schemeClr val="tx1"/>
              </a:solidFill>
              <a:latin typeface="ＭＳ ゴシック" panose="020B0609070205080204" pitchFamily="49" charset="-128"/>
              <a:ea typeface="ＭＳ ゴシック" panose="020B0609070205080204" pitchFamily="49" charset="-128"/>
            </a:endParaRPr>
          </a:p>
          <a:p>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ja-JP" sz="2000" dirty="0">
                <a:solidFill>
                  <a:schemeClr val="tx1"/>
                </a:solidFill>
                <a:latin typeface="ＭＳ ゴシック" panose="020B0609070205080204" pitchFamily="49" charset="-128"/>
                <a:ea typeface="ＭＳ ゴシック" panose="020B0609070205080204" pitchFamily="49" charset="-128"/>
              </a:rPr>
              <a:t>以上の</a:t>
            </a:r>
            <a:r>
              <a:rPr lang="ja-JP" altLang="en-US" sz="2000" dirty="0">
                <a:solidFill>
                  <a:schemeClr val="tx1"/>
                </a:solidFill>
                <a:latin typeface="ＭＳ ゴシック" panose="020B0609070205080204" pitchFamily="49" charset="-128"/>
                <a:ea typeface="ＭＳ ゴシック" panose="020B0609070205080204" pitchFamily="49" charset="-128"/>
              </a:rPr>
              <a:t>理由</a:t>
            </a:r>
            <a:r>
              <a:rPr lang="ja-JP" altLang="ja-JP" sz="2000" dirty="0">
                <a:solidFill>
                  <a:schemeClr val="tx1"/>
                </a:solidFill>
                <a:latin typeface="ＭＳ ゴシック" panose="020B0609070205080204" pitchFamily="49" charset="-128"/>
                <a:ea typeface="ＭＳ ゴシック" panose="020B0609070205080204" pitchFamily="49" charset="-128"/>
              </a:rPr>
              <a:t>から、事業</a:t>
            </a:r>
            <a:r>
              <a:rPr lang="ja-JP" altLang="en-US" sz="2000" dirty="0">
                <a:solidFill>
                  <a:schemeClr val="tx1"/>
                </a:solidFill>
                <a:latin typeface="ＭＳ ゴシック" panose="020B0609070205080204" pitchFamily="49" charset="-128"/>
                <a:ea typeface="ＭＳ ゴシック" panose="020B0609070205080204" pitchFamily="49" charset="-128"/>
              </a:rPr>
              <a:t>を実施</a:t>
            </a:r>
            <a:r>
              <a:rPr lang="ja-JP" altLang="ja-JP" sz="2000" dirty="0">
                <a:solidFill>
                  <a:schemeClr val="tx1"/>
                </a:solidFill>
                <a:latin typeface="ＭＳ ゴシック" panose="020B0609070205080204" pitchFamily="49" charset="-128"/>
                <a:ea typeface="ＭＳ ゴシック" panose="020B0609070205080204" pitchFamily="49" charset="-128"/>
              </a:rPr>
              <a:t>する。</a:t>
            </a:r>
            <a:endParaRPr lang="en-US" altLang="ja-JP" sz="2000" dirty="0">
              <a:solidFill>
                <a:schemeClr val="tx1"/>
              </a:solidFill>
              <a:latin typeface="ＭＳ ゴシック" panose="020B0609070205080204" pitchFamily="49" charset="-128"/>
              <a:ea typeface="ＭＳ ゴシック" panose="020B0609070205080204" pitchFamily="49" charset="-128"/>
            </a:endParaRPr>
          </a:p>
        </p:txBody>
      </p:sp>
      <p:sp>
        <p:nvSpPr>
          <p:cNvPr id="8"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D8409A86-1FF4-4480-A066-9D7F34874009}" type="slidenum">
              <a:rPr lang="ja-JP" altLang="en-US" sz="2000" smtClean="0">
                <a:latin typeface="Arial" pitchFamily="34" charset="0"/>
              </a:rPr>
              <a:pPr eaLnBrk="1" hangingPunct="1">
                <a:spcBef>
                  <a:spcPct val="0"/>
                </a:spcBef>
                <a:buFontTx/>
                <a:buNone/>
              </a:pPr>
              <a:t>16</a:t>
            </a:fld>
            <a:endParaRPr lang="ja-JP" altLang="en-US" sz="2000">
              <a:latin typeface="Arial" pitchFamily="34" charset="0"/>
            </a:endParaRPr>
          </a:p>
        </p:txBody>
      </p:sp>
    </p:spTree>
    <p:extLst>
      <p:ext uri="{BB962C8B-B14F-4D97-AF65-F5344CB8AC3E}">
        <p14:creationId xmlns:p14="http://schemas.microsoft.com/office/powerpoint/2010/main" val="170283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マップ&#10;&#10;自動的に生成された説明">
            <a:extLst>
              <a:ext uri="{FF2B5EF4-FFF2-40B4-BE49-F238E27FC236}">
                <a16:creationId xmlns:a16="http://schemas.microsoft.com/office/drawing/2014/main" id="{AF608938-B804-8D06-FC09-384A25D91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5236" y="2494536"/>
            <a:ext cx="6011707" cy="4255150"/>
          </a:xfrm>
          <a:prstGeom prst="rect">
            <a:avLst/>
          </a:prstGeom>
          <a:ln w="3175">
            <a:solidFill>
              <a:schemeClr val="bg1">
                <a:lumMod val="50000"/>
              </a:schemeClr>
            </a:solidFill>
          </a:ln>
        </p:spPr>
      </p:pic>
      <p:sp>
        <p:nvSpPr>
          <p:cNvPr id="15365" name="テキスト ボックス 4"/>
          <p:cNvSpPr txBox="1">
            <a:spLocks noChangeArrowheads="1"/>
          </p:cNvSpPr>
          <p:nvPr/>
        </p:nvSpPr>
        <p:spPr bwMode="auto">
          <a:xfrm>
            <a:off x="16868" y="507540"/>
            <a:ext cx="912713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algn="l" eaLnBrk="1" hangingPunct="1"/>
            <a:r>
              <a:rPr lang="ja-JP" altLang="en-US" sz="1400" b="1" dirty="0">
                <a:solidFill>
                  <a:srgbClr val="000000"/>
                </a:solidFill>
                <a:latin typeface="HGPｺﾞｼｯｸM" pitchFamily="50" charset="-128"/>
                <a:ea typeface="HGPｺﾞｼｯｸM" pitchFamily="50" charset="-128"/>
                <a:cs typeface="Meiryo UI" pitchFamily="50" charset="-128"/>
              </a:rPr>
              <a:t>■事業目的</a:t>
            </a:r>
            <a:endParaRPr lang="en-US" altLang="ja-JP" sz="1200" b="1" dirty="0">
              <a:solidFill>
                <a:srgbClr val="000000"/>
              </a:solidFill>
              <a:latin typeface="HGPｺﾞｼｯｸM" pitchFamily="50" charset="-128"/>
              <a:ea typeface="HGPｺﾞｼｯｸM" pitchFamily="50" charset="-128"/>
              <a:cs typeface="Meiryo UI" pitchFamily="50" charset="-128"/>
            </a:endParaRPr>
          </a:p>
          <a:p>
            <a:pPr eaLnBrk="1" hangingPunct="1"/>
            <a:r>
              <a:rPr lang="ja-JP" altLang="en-US" sz="1600" dirty="0">
                <a:solidFill>
                  <a:srgbClr val="000000"/>
                </a:solidFill>
                <a:latin typeface="ＭＳ Ｐゴシック" pitchFamily="50" charset="-128"/>
                <a:ea typeface="HGPｺﾞｼｯｸM" pitchFamily="50" charset="-128"/>
                <a:cs typeface="Meiryo UI" pitchFamily="50" charset="-128"/>
              </a:rPr>
              <a:t>　本路線は、大阪中央環状線及び大阪外環状線（国道</a:t>
            </a:r>
            <a:r>
              <a:rPr lang="en-US" altLang="ja-JP" sz="1600" dirty="0">
                <a:solidFill>
                  <a:srgbClr val="000000"/>
                </a:solidFill>
                <a:latin typeface="ＭＳ Ｐゴシック" pitchFamily="50" charset="-128"/>
                <a:ea typeface="HGPｺﾞｼｯｸM" pitchFamily="50" charset="-128"/>
                <a:cs typeface="Meiryo UI" pitchFamily="50" charset="-128"/>
              </a:rPr>
              <a:t>170</a:t>
            </a:r>
            <a:r>
              <a:rPr lang="ja-JP" altLang="en-US" sz="1600" dirty="0">
                <a:solidFill>
                  <a:srgbClr val="000000"/>
                </a:solidFill>
                <a:latin typeface="ＭＳ Ｐゴシック" pitchFamily="50" charset="-128"/>
                <a:ea typeface="HGPｺﾞｼｯｸM" pitchFamily="50" charset="-128"/>
                <a:cs typeface="Meiryo UI" pitchFamily="50" charset="-128"/>
              </a:rPr>
              <a:t>号）と共に大阪の骨格を形成する主要幹線道路であり、寝屋川市の南北を結ぶ主要幹線道路であるとともに第二京阪道路へのアクセス機能を担う路線である。　</a:t>
            </a:r>
            <a:endParaRPr lang="en-US" altLang="ja-JP" sz="1600" dirty="0">
              <a:solidFill>
                <a:srgbClr val="000000"/>
              </a:solidFill>
              <a:latin typeface="ＭＳ Ｐゴシック" pitchFamily="50" charset="-128"/>
              <a:ea typeface="HGPｺﾞｼｯｸM" pitchFamily="50" charset="-128"/>
              <a:cs typeface="Meiryo UI" pitchFamily="50" charset="-128"/>
            </a:endParaRPr>
          </a:p>
          <a:p>
            <a:pPr eaLnBrk="1" hangingPunct="1"/>
            <a:r>
              <a:rPr lang="ja-JP" altLang="en-US" sz="1600" dirty="0">
                <a:solidFill>
                  <a:srgbClr val="000000"/>
                </a:solidFill>
                <a:latin typeface="ＭＳ Ｐゴシック" pitchFamily="50" charset="-128"/>
                <a:ea typeface="HGPｺﾞｼｯｸM" pitchFamily="50" charset="-128"/>
                <a:cs typeface="Meiryo UI" pitchFamily="50" charset="-128"/>
              </a:rPr>
              <a:t>　本事業は、現在事業中の都市計画道路寝屋川大東線と併せて整備することにより、慢性化している北河内地域の交通渋滞の解消、交通安全の確保を目的とする。また、併せて、広域緊急交通路である国道１号と第二京阪道路を接続することにより、広域的な幹線道路ネットワークの形成及び防災機能の強化を図るものである。</a:t>
            </a:r>
            <a:endParaRPr lang="ja-JP" altLang="en-US" sz="1600" dirty="0">
              <a:solidFill>
                <a:schemeClr val="tx1"/>
              </a:solidFill>
              <a:latin typeface="ＭＳ Ｐゴシック" pitchFamily="50" charset="-128"/>
              <a:ea typeface="HGPｺﾞｼｯｸM" pitchFamily="50" charset="-128"/>
              <a:cs typeface="Meiryo UI" pitchFamily="50" charset="-128"/>
            </a:endParaRPr>
          </a:p>
        </p:txBody>
      </p:sp>
      <p:sp>
        <p:nvSpPr>
          <p:cNvPr id="3" name="タイトル 2"/>
          <p:cNvSpPr>
            <a:spLocks noGrp="1"/>
          </p:cNvSpPr>
          <p:nvPr>
            <p:ph type="ctrTitle"/>
          </p:nvPr>
        </p:nvSpPr>
        <p:spPr>
          <a:xfrm>
            <a:off x="0" y="0"/>
            <a:ext cx="9144000" cy="554400"/>
          </a:xfrm>
          <a:gradFill>
            <a:gsLst>
              <a:gs pos="0">
                <a:schemeClr val="accent6">
                  <a:lumMod val="60000"/>
                  <a:lumOff val="40000"/>
                </a:schemeClr>
              </a:gs>
              <a:gs pos="50000">
                <a:schemeClr val="bg1"/>
              </a:gs>
              <a:gs pos="100000">
                <a:schemeClr val="accent6">
                  <a:lumMod val="60000"/>
                  <a:lumOff val="40000"/>
                </a:schemeClr>
              </a:gs>
            </a:gsLst>
            <a:lin ang="5400000" scaled="0"/>
          </a:gradFill>
        </p:spPr>
        <p:txBody>
          <a:bodyPr>
            <a:normAutofit/>
          </a:bodyPr>
          <a:lstStyle/>
          <a:p>
            <a:pPr algn="l"/>
            <a:r>
              <a:rPr kumimoji="1" lang="en-US" altLang="ja-JP" sz="2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事業概要</a:t>
            </a:r>
          </a:p>
        </p:txBody>
      </p:sp>
      <p:sp>
        <p:nvSpPr>
          <p:cNvPr id="15" name="スライド番号プレースホルダー 3"/>
          <p:cNvSpPr>
            <a:spLocks noGrp="1"/>
          </p:cNvSpPr>
          <p:nvPr>
            <p:ph type="sldNum" sz="quarter" idx="12"/>
          </p:nvPr>
        </p:nvSpPr>
        <p:spPr bwMode="auto">
          <a:xfrm>
            <a:off x="700087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eaLnBrk="1" hangingPunct="1"/>
            <a:fld id="{AC0CE79A-13B8-4B67-AECB-750BFFCFB3B3}" type="slidenum">
              <a:rPr lang="ja-JP" altLang="en-US" sz="2000" smtClean="0">
                <a:solidFill>
                  <a:schemeClr val="tx1"/>
                </a:solidFill>
              </a:rPr>
              <a:pPr eaLnBrk="1" hangingPunct="1"/>
              <a:t>2</a:t>
            </a:fld>
            <a:endParaRPr lang="ja-JP" altLang="en-US" sz="2000" dirty="0">
              <a:solidFill>
                <a:schemeClr val="tx1"/>
              </a:solidFill>
            </a:endParaRPr>
          </a:p>
        </p:txBody>
      </p:sp>
      <p:grpSp>
        <p:nvGrpSpPr>
          <p:cNvPr id="2" name="グループ化 1"/>
          <p:cNvGrpSpPr/>
          <p:nvPr/>
        </p:nvGrpSpPr>
        <p:grpSpPr>
          <a:xfrm>
            <a:off x="30166" y="2510824"/>
            <a:ext cx="2343546" cy="3012737"/>
            <a:chOff x="15283" y="2846009"/>
            <a:chExt cx="2272155" cy="3410581"/>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265" y="3241843"/>
              <a:ext cx="2160173" cy="30147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円/楕円 39"/>
            <p:cNvSpPr>
              <a:spLocks/>
            </p:cNvSpPr>
            <p:nvPr/>
          </p:nvSpPr>
          <p:spPr bwMode="auto">
            <a:xfrm>
              <a:off x="1717722" y="4416882"/>
              <a:ext cx="106822" cy="94953"/>
            </a:xfrm>
            <a:prstGeom prst="ellipse">
              <a:avLst/>
            </a:prstGeom>
            <a:solidFill>
              <a:srgbClr val="FF0000"/>
            </a:solidFill>
            <a:ln w="3175" algn="ctr">
              <a:solidFill>
                <a:srgbClr val="FF0000"/>
              </a:solidFill>
              <a:round/>
              <a:headEnd/>
              <a:tailEnd/>
            </a:ln>
          </p:spPr>
          <p:txBody>
            <a:bodyPr/>
            <a:lstStyle/>
            <a:p>
              <a:endParaRPr lang="ja-JP" altLang="en-US" dirty="0"/>
            </a:p>
          </p:txBody>
        </p:sp>
        <p:sp>
          <p:nvSpPr>
            <p:cNvPr id="19" name="テキスト ボックス 1"/>
            <p:cNvSpPr txBox="1"/>
            <p:nvPr/>
          </p:nvSpPr>
          <p:spPr bwMode="auto">
            <a:xfrm>
              <a:off x="153705" y="4463582"/>
              <a:ext cx="1082361" cy="39605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600" dirty="0"/>
                <a:t>事業箇所</a:t>
              </a:r>
            </a:p>
          </p:txBody>
        </p:sp>
        <p:sp>
          <p:nvSpPr>
            <p:cNvPr id="20" name="フリーフォーム 72"/>
            <p:cNvSpPr>
              <a:spLocks/>
            </p:cNvSpPr>
            <p:nvPr/>
          </p:nvSpPr>
          <p:spPr bwMode="auto">
            <a:xfrm>
              <a:off x="269666" y="4480966"/>
              <a:ext cx="1448543" cy="292463"/>
            </a:xfrm>
            <a:custGeom>
              <a:avLst/>
              <a:gdLst>
                <a:gd name="T0" fmla="*/ 0 w 1171587"/>
                <a:gd name="T1" fmla="*/ 314325 h 314325"/>
                <a:gd name="T2" fmla="*/ 881062 w 1171587"/>
                <a:gd name="T3" fmla="*/ 314325 h 314325"/>
                <a:gd name="T4" fmla="*/ 1171587 w 1171587"/>
                <a:gd name="T5" fmla="*/ 0 h 314325"/>
                <a:gd name="T6" fmla="*/ 0 60000 65536"/>
                <a:gd name="T7" fmla="*/ 0 60000 65536"/>
                <a:gd name="T8" fmla="*/ 0 60000 65536"/>
                <a:gd name="connsiteX0" fmla="*/ 0 w 1309342"/>
                <a:gd name="connsiteY0" fmla="*/ 314325 h 314325"/>
                <a:gd name="connsiteX1" fmla="*/ 881062 w 1309342"/>
                <a:gd name="connsiteY1" fmla="*/ 314325 h 314325"/>
                <a:gd name="connsiteX2" fmla="*/ 1309342 w 1309342"/>
                <a:gd name="connsiteY2" fmla="*/ 0 h 314325"/>
              </a:gdLst>
              <a:ahLst/>
              <a:cxnLst>
                <a:cxn ang="0">
                  <a:pos x="connsiteX0" y="connsiteY0"/>
                </a:cxn>
                <a:cxn ang="0">
                  <a:pos x="connsiteX1" y="connsiteY1"/>
                </a:cxn>
                <a:cxn ang="0">
                  <a:pos x="connsiteX2" y="connsiteY2"/>
                </a:cxn>
              </a:cxnLst>
              <a:rect l="l" t="t" r="r" b="b"/>
              <a:pathLst>
                <a:path w="1309342" h="314325">
                  <a:moveTo>
                    <a:pt x="0" y="314325"/>
                  </a:moveTo>
                  <a:lnTo>
                    <a:pt x="881062" y="314325"/>
                  </a:lnTo>
                  <a:cubicBezTo>
                    <a:pt x="958860" y="238125"/>
                    <a:pt x="1241085" y="85725"/>
                    <a:pt x="1309342" y="0"/>
                  </a:cubicBezTo>
                </a:path>
              </a:pathLst>
            </a:custGeom>
            <a:noFill/>
            <a:ln w="952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1" name="正方形/長方形 2"/>
            <p:cNvSpPr>
              <a:spLocks noChangeArrowheads="1"/>
            </p:cNvSpPr>
            <p:nvPr/>
          </p:nvSpPr>
          <p:spPr bwMode="auto">
            <a:xfrm>
              <a:off x="15283" y="2846009"/>
              <a:ext cx="1223443" cy="34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eaLnBrk="1" hangingPunct="1"/>
              <a:r>
                <a:rPr lang="ja-JP" altLang="en-US" sz="1400" b="1" dirty="0">
                  <a:solidFill>
                    <a:schemeClr val="tx1"/>
                  </a:solidFill>
                  <a:latin typeface="HGPｺﾞｼｯｸM" pitchFamily="50" charset="-128"/>
                  <a:ea typeface="HGPｺﾞｼｯｸM" pitchFamily="50" charset="-128"/>
                </a:rPr>
                <a:t>■路線位置図</a:t>
              </a:r>
              <a:endParaRPr lang="ja-JP" altLang="en-US" sz="1200" b="1" dirty="0">
                <a:solidFill>
                  <a:schemeClr val="tx1"/>
                </a:solidFill>
                <a:latin typeface="HGPｺﾞｼｯｸM" pitchFamily="50" charset="-128"/>
                <a:ea typeface="HGPｺﾞｼｯｸM" pitchFamily="50" charset="-128"/>
              </a:endParaRPr>
            </a:p>
          </p:txBody>
        </p:sp>
      </p:grpSp>
      <p:grpSp>
        <p:nvGrpSpPr>
          <p:cNvPr id="5" name="グループ化 4">
            <a:extLst>
              <a:ext uri="{FF2B5EF4-FFF2-40B4-BE49-F238E27FC236}">
                <a16:creationId xmlns:a16="http://schemas.microsoft.com/office/drawing/2014/main" id="{5A7E81BB-4094-EEA4-BD62-21313316D8DE}"/>
              </a:ext>
            </a:extLst>
          </p:cNvPr>
          <p:cNvGrpSpPr/>
          <p:nvPr/>
        </p:nvGrpSpPr>
        <p:grpSpPr>
          <a:xfrm>
            <a:off x="2442850" y="2146852"/>
            <a:ext cx="3333503" cy="4113362"/>
            <a:chOff x="2457364" y="1744663"/>
            <a:chExt cx="3333503" cy="4306544"/>
          </a:xfrm>
        </p:grpSpPr>
        <p:sp>
          <p:nvSpPr>
            <p:cNvPr id="15364" name="Line 1023"/>
            <p:cNvSpPr>
              <a:spLocks noChangeShapeType="1"/>
            </p:cNvSpPr>
            <p:nvPr/>
          </p:nvSpPr>
          <p:spPr bwMode="auto">
            <a:xfrm>
              <a:off x="4310063" y="1744663"/>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4" name="Line 1023"/>
            <p:cNvSpPr>
              <a:spLocks noChangeShapeType="1"/>
            </p:cNvSpPr>
            <p:nvPr/>
          </p:nvSpPr>
          <p:spPr bwMode="auto">
            <a:xfrm>
              <a:off x="3594100" y="2479894"/>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6" name="Line 1023"/>
            <p:cNvSpPr>
              <a:spLocks noChangeShapeType="1"/>
            </p:cNvSpPr>
            <p:nvPr/>
          </p:nvSpPr>
          <p:spPr bwMode="auto">
            <a:xfrm>
              <a:off x="2457364" y="3332936"/>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cxnSp>
          <p:nvCxnSpPr>
            <p:cNvPr id="8" name="直線コネクタ 7">
              <a:extLst>
                <a:ext uri="{FF2B5EF4-FFF2-40B4-BE49-F238E27FC236}">
                  <a16:creationId xmlns:a16="http://schemas.microsoft.com/office/drawing/2014/main" id="{F97EE647-9631-6FBB-D157-6A49B6219158}"/>
                </a:ext>
              </a:extLst>
            </p:cNvPr>
            <p:cNvCxnSpPr/>
            <p:nvPr/>
          </p:nvCxnSpPr>
          <p:spPr>
            <a:xfrm flipH="1">
              <a:off x="5370064" y="3882835"/>
              <a:ext cx="2804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E35C4A1-B023-53E3-B222-815C111B549B}"/>
                </a:ext>
              </a:extLst>
            </p:cNvPr>
            <p:cNvCxnSpPr/>
            <p:nvPr/>
          </p:nvCxnSpPr>
          <p:spPr>
            <a:xfrm flipH="1">
              <a:off x="5456769" y="5132996"/>
              <a:ext cx="2804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0E12AB0-DEA1-05AA-2CE8-80394DB156F0}"/>
                </a:ext>
              </a:extLst>
            </p:cNvPr>
            <p:cNvCxnSpPr>
              <a:cxnSpLocks/>
            </p:cNvCxnSpPr>
            <p:nvPr/>
          </p:nvCxnSpPr>
          <p:spPr>
            <a:xfrm flipH="1">
              <a:off x="5115859" y="5153917"/>
              <a:ext cx="621354" cy="0"/>
            </a:xfrm>
            <a:prstGeom prst="line">
              <a:avLst/>
            </a:prstGeom>
            <a:ln w="1905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48A1F25-E62D-DF63-16BC-B43B07AE2E0C}"/>
                </a:ext>
              </a:extLst>
            </p:cNvPr>
            <p:cNvCxnSpPr>
              <a:cxnSpLocks/>
            </p:cNvCxnSpPr>
            <p:nvPr/>
          </p:nvCxnSpPr>
          <p:spPr>
            <a:xfrm flipH="1">
              <a:off x="5065363" y="6051207"/>
              <a:ext cx="621354" cy="0"/>
            </a:xfrm>
            <a:prstGeom prst="line">
              <a:avLst/>
            </a:prstGeom>
            <a:ln w="1905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CBC2571C-8524-E2C6-663B-69115FA7B922}"/>
                </a:ext>
              </a:extLst>
            </p:cNvPr>
            <p:cNvCxnSpPr/>
            <p:nvPr/>
          </p:nvCxnSpPr>
          <p:spPr>
            <a:xfrm flipH="1">
              <a:off x="5510423" y="5573212"/>
              <a:ext cx="280444" cy="0"/>
            </a:xfrm>
            <a:prstGeom prst="line">
              <a:avLst/>
            </a:prstGeom>
            <a:ln w="1905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E1C9ECA4-29BD-8C76-8ED0-F7F27BFD60DA}"/>
                </a:ext>
              </a:extLst>
            </p:cNvPr>
            <p:cNvCxnSpPr>
              <a:cxnSpLocks/>
            </p:cNvCxnSpPr>
            <p:nvPr/>
          </p:nvCxnSpPr>
          <p:spPr>
            <a:xfrm>
              <a:off x="5614841" y="5139169"/>
              <a:ext cx="0" cy="423708"/>
            </a:xfrm>
            <a:prstGeom prst="straightConnector1">
              <a:avLst/>
            </a:prstGeom>
            <a:ln w="19050">
              <a:solidFill>
                <a:srgbClr val="33996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5C661FDE-0327-790B-B140-DD6B41A19F3F}"/>
                </a:ext>
              </a:extLst>
            </p:cNvPr>
            <p:cNvCxnSpPr>
              <a:cxnSpLocks/>
            </p:cNvCxnSpPr>
            <p:nvPr/>
          </p:nvCxnSpPr>
          <p:spPr>
            <a:xfrm>
              <a:off x="5614841" y="5565837"/>
              <a:ext cx="0" cy="483737"/>
            </a:xfrm>
            <a:prstGeom prst="straightConnector1">
              <a:avLst/>
            </a:prstGeom>
            <a:ln w="19050">
              <a:solidFill>
                <a:srgbClr val="33996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B69708D1-92EF-B429-C0C7-316CCFEF0532}"/>
                </a:ext>
              </a:extLst>
            </p:cNvPr>
            <p:cNvCxnSpPr>
              <a:cxnSpLocks/>
            </p:cNvCxnSpPr>
            <p:nvPr/>
          </p:nvCxnSpPr>
          <p:spPr>
            <a:xfrm>
              <a:off x="5262473" y="5153917"/>
              <a:ext cx="0" cy="845671"/>
            </a:xfrm>
            <a:prstGeom prst="straightConnector1">
              <a:avLst/>
            </a:prstGeom>
            <a:ln w="19050">
              <a:solidFill>
                <a:srgbClr val="33996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60037E30-CA40-BADB-96FF-6241A65D72AD}"/>
                </a:ext>
              </a:extLst>
            </p:cNvPr>
            <p:cNvCxnSpPr>
              <a:cxnSpLocks/>
            </p:cNvCxnSpPr>
            <p:nvPr/>
          </p:nvCxnSpPr>
          <p:spPr>
            <a:xfrm>
              <a:off x="5614841" y="3881561"/>
              <a:ext cx="0" cy="1251435"/>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43A86F0-D56C-FE0B-D348-A5D2F783A8F8}"/>
                </a:ext>
              </a:extLst>
            </p:cNvPr>
            <p:cNvSpPr txBox="1"/>
            <p:nvPr/>
          </p:nvSpPr>
          <p:spPr>
            <a:xfrm>
              <a:off x="4806899" y="4220606"/>
              <a:ext cx="778024" cy="411257"/>
            </a:xfrm>
            <a:prstGeom prst="rect">
              <a:avLst/>
            </a:prstGeom>
            <a:solidFill>
              <a:srgbClr val="FF0000"/>
            </a:solidFill>
          </p:spPr>
          <p:txBody>
            <a:bodyPr wrap="none" lIns="36000" tIns="36000" rIns="36000" bIns="36000" rtlCol="0">
              <a:spAutoFit/>
            </a:bodyPr>
            <a:lstStyle/>
            <a:p>
              <a:pPr algn="ctr"/>
              <a:r>
                <a:rPr kumimoji="1" lang="ja-JP" altLang="en-US" sz="1100" dirty="0">
                  <a:solidFill>
                    <a:schemeClr val="bg1"/>
                  </a:solidFill>
                </a:rPr>
                <a:t>本事業区間</a:t>
              </a:r>
              <a:endParaRPr kumimoji="1" lang="en-US" altLang="ja-JP" sz="1100" dirty="0">
                <a:solidFill>
                  <a:schemeClr val="bg1"/>
                </a:solidFill>
              </a:endParaRPr>
            </a:p>
            <a:p>
              <a:pPr algn="ctr"/>
              <a:r>
                <a:rPr kumimoji="1" lang="en-US" altLang="ja-JP" sz="1100" dirty="0">
                  <a:solidFill>
                    <a:schemeClr val="bg1"/>
                  </a:solidFill>
                </a:rPr>
                <a:t>L</a:t>
              </a:r>
              <a:r>
                <a:rPr lang="en-US" altLang="ja-JP" sz="1100" dirty="0">
                  <a:solidFill>
                    <a:schemeClr val="bg1"/>
                  </a:solidFill>
                </a:rPr>
                <a:t>=1.3km</a:t>
              </a:r>
              <a:endParaRPr kumimoji="1" lang="ja-JP" altLang="en-US" sz="1100" dirty="0">
                <a:solidFill>
                  <a:schemeClr val="bg1"/>
                </a:solidFill>
              </a:endParaRPr>
            </a:p>
          </p:txBody>
        </p:sp>
        <p:sp>
          <p:nvSpPr>
            <p:cNvPr id="33" name="テキスト ボックス 32">
              <a:extLst>
                <a:ext uri="{FF2B5EF4-FFF2-40B4-BE49-F238E27FC236}">
                  <a16:creationId xmlns:a16="http://schemas.microsoft.com/office/drawing/2014/main" id="{89EE38ED-0BDA-A17A-9A2A-5908335159F6}"/>
                </a:ext>
              </a:extLst>
            </p:cNvPr>
            <p:cNvSpPr txBox="1"/>
            <p:nvPr/>
          </p:nvSpPr>
          <p:spPr>
            <a:xfrm>
              <a:off x="5360170" y="5190693"/>
              <a:ext cx="175319" cy="338554"/>
            </a:xfrm>
            <a:prstGeom prst="rect">
              <a:avLst/>
            </a:prstGeom>
            <a:solidFill>
              <a:srgbClr val="339966"/>
            </a:solidFill>
          </p:spPr>
          <p:txBody>
            <a:bodyPr vert="horz" wrap="square" lIns="36000" tIns="0" rIns="36000" bIns="0" rtlCol="0">
              <a:spAutoFit/>
            </a:bodyPr>
            <a:lstStyle/>
            <a:p>
              <a:pPr algn="ctr"/>
              <a:r>
                <a:rPr lang="en-US" altLang="ja-JP" sz="1100" dirty="0">
                  <a:solidFill>
                    <a:schemeClr val="bg1"/>
                  </a:solidFill>
                </a:rPr>
                <a:t>Ⅰ</a:t>
              </a:r>
              <a:r>
                <a:rPr lang="ja-JP" altLang="en-US" sz="1100" dirty="0">
                  <a:solidFill>
                    <a:schemeClr val="bg1"/>
                  </a:solidFill>
                </a:rPr>
                <a:t>期</a:t>
              </a:r>
              <a:endParaRPr kumimoji="1" lang="ja-JP" altLang="en-US" sz="1100" dirty="0">
                <a:solidFill>
                  <a:schemeClr val="bg1"/>
                </a:solidFill>
              </a:endParaRPr>
            </a:p>
          </p:txBody>
        </p:sp>
        <p:sp>
          <p:nvSpPr>
            <p:cNvPr id="36" name="テキスト ボックス 35">
              <a:extLst>
                <a:ext uri="{FF2B5EF4-FFF2-40B4-BE49-F238E27FC236}">
                  <a16:creationId xmlns:a16="http://schemas.microsoft.com/office/drawing/2014/main" id="{CDEED7B4-B91D-2C10-E5FA-6D67C19B74D4}"/>
                </a:ext>
              </a:extLst>
            </p:cNvPr>
            <p:cNvSpPr txBox="1"/>
            <p:nvPr/>
          </p:nvSpPr>
          <p:spPr>
            <a:xfrm>
              <a:off x="5360170" y="5605736"/>
              <a:ext cx="175319" cy="338554"/>
            </a:xfrm>
            <a:prstGeom prst="rect">
              <a:avLst/>
            </a:prstGeom>
            <a:solidFill>
              <a:srgbClr val="339966"/>
            </a:solidFill>
          </p:spPr>
          <p:txBody>
            <a:bodyPr vert="horz" wrap="square" lIns="36000" tIns="0" rIns="36000" bIns="0" rtlCol="0">
              <a:spAutoFit/>
            </a:bodyPr>
            <a:lstStyle/>
            <a:p>
              <a:pPr algn="ctr"/>
              <a:r>
                <a:rPr lang="en-US" altLang="ja-JP" sz="1100" dirty="0">
                  <a:solidFill>
                    <a:schemeClr val="bg1"/>
                  </a:solidFill>
                </a:rPr>
                <a:t>Ⅱ</a:t>
              </a:r>
              <a:r>
                <a:rPr lang="ja-JP" altLang="en-US" sz="1100" dirty="0">
                  <a:solidFill>
                    <a:schemeClr val="bg1"/>
                  </a:solidFill>
                </a:rPr>
                <a:t>期</a:t>
              </a:r>
              <a:endParaRPr kumimoji="1" lang="ja-JP" altLang="en-US" sz="1100" dirty="0">
                <a:solidFill>
                  <a:schemeClr val="bg1"/>
                </a:solidFill>
              </a:endParaRPr>
            </a:p>
          </p:txBody>
        </p:sp>
        <p:sp>
          <p:nvSpPr>
            <p:cNvPr id="37" name="テキスト ボックス 36">
              <a:extLst>
                <a:ext uri="{FF2B5EF4-FFF2-40B4-BE49-F238E27FC236}">
                  <a16:creationId xmlns:a16="http://schemas.microsoft.com/office/drawing/2014/main" id="{D1202640-6F3A-C060-6051-1D735DEBCA5B}"/>
                </a:ext>
              </a:extLst>
            </p:cNvPr>
            <p:cNvSpPr txBox="1"/>
            <p:nvPr/>
          </p:nvSpPr>
          <p:spPr>
            <a:xfrm>
              <a:off x="4793939" y="5254023"/>
              <a:ext cx="411257" cy="645457"/>
            </a:xfrm>
            <a:prstGeom prst="rect">
              <a:avLst/>
            </a:prstGeom>
            <a:solidFill>
              <a:srgbClr val="339966"/>
            </a:solidFill>
          </p:spPr>
          <p:txBody>
            <a:bodyPr vert="eaVert" wrap="square" lIns="36000" tIns="36000" rIns="36000" bIns="36000" rtlCol="0">
              <a:spAutoFit/>
            </a:bodyPr>
            <a:lstStyle/>
            <a:p>
              <a:r>
                <a:rPr lang="ja-JP" altLang="en-US" sz="1100" dirty="0">
                  <a:solidFill>
                    <a:schemeClr val="bg1"/>
                  </a:solidFill>
                </a:rPr>
                <a:t>寝屋川</a:t>
              </a:r>
              <a:endParaRPr lang="en-US" altLang="ja-JP" sz="1100" dirty="0">
                <a:solidFill>
                  <a:schemeClr val="bg1"/>
                </a:solidFill>
              </a:endParaRPr>
            </a:p>
            <a:p>
              <a:pPr algn="r"/>
              <a:r>
                <a:rPr lang="ja-JP" altLang="en-US" sz="1100" dirty="0">
                  <a:solidFill>
                    <a:schemeClr val="bg1"/>
                  </a:solidFill>
                </a:rPr>
                <a:t>　大東線</a:t>
              </a:r>
              <a:endParaRPr kumimoji="1" lang="ja-JP" altLang="en-US" sz="1100" dirty="0">
                <a:solidFill>
                  <a:schemeClr val="bg1"/>
                </a:solidFill>
              </a:endParaRPr>
            </a:p>
          </p:txBody>
        </p:sp>
      </p:grpSp>
      <p:grpSp>
        <p:nvGrpSpPr>
          <p:cNvPr id="29" name="グループ化 57"/>
          <p:cNvGrpSpPr>
            <a:grpSpLocks/>
          </p:cNvGrpSpPr>
          <p:nvPr/>
        </p:nvGrpSpPr>
        <p:grpSpPr bwMode="auto">
          <a:xfrm>
            <a:off x="435357" y="5665187"/>
            <a:ext cx="1604962" cy="1023937"/>
            <a:chOff x="5903913" y="679450"/>
            <a:chExt cx="1604962" cy="1023938"/>
          </a:xfrm>
        </p:grpSpPr>
        <p:sp>
          <p:nvSpPr>
            <p:cNvPr id="34" name="テキスト ボックス 17"/>
            <p:cNvSpPr txBox="1"/>
            <p:nvPr/>
          </p:nvSpPr>
          <p:spPr>
            <a:xfrm>
              <a:off x="5903913" y="679450"/>
              <a:ext cx="1604962" cy="102393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dirty="0"/>
                <a:t>凡例</a:t>
              </a:r>
              <a:endParaRPr lang="en-US" altLang="ja-JP" dirty="0"/>
            </a:p>
            <a:p>
              <a:pPr>
                <a:defRPr/>
              </a:pPr>
              <a:r>
                <a:rPr lang="ja-JP" altLang="en-US" dirty="0"/>
                <a:t>　　　　　  事業区間</a:t>
              </a:r>
              <a:endParaRPr lang="en-US" altLang="ja-JP" dirty="0"/>
            </a:p>
            <a:p>
              <a:pPr>
                <a:defRPr/>
              </a:pPr>
              <a:r>
                <a:rPr lang="ja-JP" altLang="en-US" dirty="0"/>
                <a:t>　　　　　  整備中区間</a:t>
              </a:r>
              <a:endParaRPr lang="en-US" altLang="ja-JP" dirty="0"/>
            </a:p>
            <a:p>
              <a:pPr>
                <a:defRPr/>
              </a:pPr>
              <a:r>
                <a:rPr lang="ja-JP" altLang="en-US" dirty="0"/>
                <a:t>　　　　　  整備済み区間</a:t>
              </a:r>
              <a:endParaRPr lang="en-US" altLang="ja-JP" dirty="0"/>
            </a:p>
            <a:p>
              <a:pPr>
                <a:defRPr/>
              </a:pPr>
              <a:r>
                <a:rPr lang="ja-JP" altLang="en-US" dirty="0"/>
                <a:t>　　　　　  未整備区間</a:t>
              </a:r>
            </a:p>
          </p:txBody>
        </p:sp>
        <p:cxnSp>
          <p:nvCxnSpPr>
            <p:cNvPr id="35" name="直線コネクタ 122"/>
            <p:cNvCxnSpPr>
              <a:cxnSpLocks noChangeShapeType="1"/>
            </p:cNvCxnSpPr>
            <p:nvPr/>
          </p:nvCxnSpPr>
          <p:spPr bwMode="auto">
            <a:xfrm>
              <a:off x="5957888" y="1030288"/>
              <a:ext cx="473075" cy="0"/>
            </a:xfrm>
            <a:prstGeom prst="line">
              <a:avLst/>
            </a:prstGeom>
            <a:noFill/>
            <a:ln w="889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直線コネクタ 123"/>
            <p:cNvCxnSpPr>
              <a:cxnSpLocks noChangeShapeType="1"/>
            </p:cNvCxnSpPr>
            <p:nvPr/>
          </p:nvCxnSpPr>
          <p:spPr bwMode="auto">
            <a:xfrm>
              <a:off x="5967413" y="1346200"/>
              <a:ext cx="474662" cy="0"/>
            </a:xfrm>
            <a:prstGeom prst="line">
              <a:avLst/>
            </a:prstGeom>
            <a:noFill/>
            <a:ln w="508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直線コネクタ 124"/>
            <p:cNvCxnSpPr>
              <a:cxnSpLocks noChangeShapeType="1"/>
            </p:cNvCxnSpPr>
            <p:nvPr/>
          </p:nvCxnSpPr>
          <p:spPr bwMode="auto">
            <a:xfrm>
              <a:off x="5962650" y="1187450"/>
              <a:ext cx="474663" cy="0"/>
            </a:xfrm>
            <a:prstGeom prst="line">
              <a:avLst/>
            </a:prstGeom>
            <a:noFill/>
            <a:ln w="635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直線コネクタ 125"/>
            <p:cNvCxnSpPr>
              <a:cxnSpLocks noChangeShapeType="1"/>
            </p:cNvCxnSpPr>
            <p:nvPr/>
          </p:nvCxnSpPr>
          <p:spPr bwMode="auto">
            <a:xfrm>
              <a:off x="5972175" y="1504950"/>
              <a:ext cx="474663" cy="0"/>
            </a:xfrm>
            <a:prstGeom prst="line">
              <a:avLst/>
            </a:prstGeom>
            <a:noFill/>
            <a:ln w="57150" algn="ctr">
              <a:solidFill>
                <a:srgbClr val="0000FF">
                  <a:alpha val="7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 name="フリーフォーム 3"/>
          <p:cNvSpPr/>
          <p:nvPr/>
        </p:nvSpPr>
        <p:spPr>
          <a:xfrm>
            <a:off x="5936254" y="5413399"/>
            <a:ext cx="83703" cy="759788"/>
          </a:xfrm>
          <a:custGeom>
            <a:avLst/>
            <a:gdLst>
              <a:gd name="connsiteX0" fmla="*/ 18107 w 90535"/>
              <a:gd name="connsiteY0" fmla="*/ 0 h 905346"/>
              <a:gd name="connsiteX1" fmla="*/ 81481 w 90535"/>
              <a:gd name="connsiteY1" fmla="*/ 226336 h 905346"/>
              <a:gd name="connsiteX2" fmla="*/ 90535 w 90535"/>
              <a:gd name="connsiteY2" fmla="*/ 371192 h 905346"/>
              <a:gd name="connsiteX3" fmla="*/ 81481 w 90535"/>
              <a:gd name="connsiteY3" fmla="*/ 506994 h 905346"/>
              <a:gd name="connsiteX4" fmla="*/ 72428 w 90535"/>
              <a:gd name="connsiteY4" fmla="*/ 597528 h 905346"/>
              <a:gd name="connsiteX5" fmla="*/ 45267 w 90535"/>
              <a:gd name="connsiteY5" fmla="*/ 760491 h 905346"/>
              <a:gd name="connsiteX6" fmla="*/ 0 w 90535"/>
              <a:gd name="connsiteY6" fmla="*/ 905346 h 9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35" h="905346">
                <a:moveTo>
                  <a:pt x="18107" y="0"/>
                </a:moveTo>
                <a:lnTo>
                  <a:pt x="81481" y="226336"/>
                </a:lnTo>
                <a:lnTo>
                  <a:pt x="90535" y="371192"/>
                </a:lnTo>
                <a:lnTo>
                  <a:pt x="81481" y="506994"/>
                </a:lnTo>
                <a:lnTo>
                  <a:pt x="72428" y="597528"/>
                </a:lnTo>
                <a:lnTo>
                  <a:pt x="45267" y="760491"/>
                </a:lnTo>
                <a:lnTo>
                  <a:pt x="0" y="905346"/>
                </a:lnTo>
              </a:path>
            </a:pathLst>
          </a:custGeom>
          <a:noFill/>
          <a:ln w="76200" cmpd="tri">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1" name="グループ化 40">
            <a:extLst>
              <a:ext uri="{FF2B5EF4-FFF2-40B4-BE49-F238E27FC236}">
                <a16:creationId xmlns:a16="http://schemas.microsoft.com/office/drawing/2014/main" id="{BF7DC3C0-D8C5-C4B9-A7AB-8652F618DC2B}"/>
              </a:ext>
            </a:extLst>
          </p:cNvPr>
          <p:cNvGrpSpPr/>
          <p:nvPr/>
        </p:nvGrpSpPr>
        <p:grpSpPr>
          <a:xfrm>
            <a:off x="8355824" y="2664814"/>
            <a:ext cx="403596" cy="1013393"/>
            <a:chOff x="9475269" y="3046302"/>
            <a:chExt cx="471487" cy="1325562"/>
          </a:xfrm>
        </p:grpSpPr>
        <p:sp>
          <p:nvSpPr>
            <p:cNvPr id="42" name="正方形/長方形 41">
              <a:extLst>
                <a:ext uri="{FF2B5EF4-FFF2-40B4-BE49-F238E27FC236}">
                  <a16:creationId xmlns:a16="http://schemas.microsoft.com/office/drawing/2014/main" id="{8B6E0041-C31F-B4E0-84DC-63A5129B9086}"/>
                </a:ext>
              </a:extLst>
            </p:cNvPr>
            <p:cNvSpPr/>
            <p:nvPr/>
          </p:nvSpPr>
          <p:spPr>
            <a:xfrm>
              <a:off x="9475269" y="3046302"/>
              <a:ext cx="471487" cy="1325562"/>
            </a:xfrm>
            <a:prstGeom prst="rect">
              <a:avLst/>
            </a:prstGeom>
            <a:solidFill>
              <a:schemeClr val="bg1"/>
            </a:solidFill>
            <a:ln w="3175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43" name="フリーフォーム 3">
              <a:extLst>
                <a:ext uri="{FF2B5EF4-FFF2-40B4-BE49-F238E27FC236}">
                  <a16:creationId xmlns:a16="http://schemas.microsoft.com/office/drawing/2014/main" id="{FC7BA745-7DA7-C57B-1946-9EA3E2E97752}"/>
                </a:ext>
              </a:extLst>
            </p:cNvPr>
            <p:cNvSpPr/>
            <p:nvPr/>
          </p:nvSpPr>
          <p:spPr>
            <a:xfrm>
              <a:off x="9559760" y="3139575"/>
              <a:ext cx="319087" cy="1162050"/>
            </a:xfrm>
            <a:custGeom>
              <a:avLst/>
              <a:gdLst>
                <a:gd name="connsiteX0" fmla="*/ 159657 w 319314"/>
                <a:gd name="connsiteY0" fmla="*/ 1161143 h 1161143"/>
                <a:gd name="connsiteX1" fmla="*/ 159657 w 319314"/>
                <a:gd name="connsiteY1" fmla="*/ 0 h 1161143"/>
                <a:gd name="connsiteX2" fmla="*/ 0 w 319314"/>
                <a:gd name="connsiteY2" fmla="*/ 638629 h 1161143"/>
                <a:gd name="connsiteX3" fmla="*/ 319314 w 319314"/>
                <a:gd name="connsiteY3" fmla="*/ 638629 h 1161143"/>
              </a:gdLst>
              <a:ahLst/>
              <a:cxnLst>
                <a:cxn ang="0">
                  <a:pos x="connsiteX0" y="connsiteY0"/>
                </a:cxn>
                <a:cxn ang="0">
                  <a:pos x="connsiteX1" y="connsiteY1"/>
                </a:cxn>
                <a:cxn ang="0">
                  <a:pos x="connsiteX2" y="connsiteY2"/>
                </a:cxn>
                <a:cxn ang="0">
                  <a:pos x="connsiteX3" y="connsiteY3"/>
                </a:cxn>
              </a:cxnLst>
              <a:rect l="l" t="t" r="r" b="b"/>
              <a:pathLst>
                <a:path w="319314" h="1161143">
                  <a:moveTo>
                    <a:pt x="159657" y="1161143"/>
                  </a:moveTo>
                  <a:lnTo>
                    <a:pt x="159657" y="0"/>
                  </a:lnTo>
                  <a:lnTo>
                    <a:pt x="0" y="638629"/>
                  </a:lnTo>
                  <a:lnTo>
                    <a:pt x="319314" y="638629"/>
                  </a:lnTo>
                </a:path>
              </a:pathLst>
            </a:custGeom>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dirty="0"/>
            </a:p>
          </p:txBody>
        </p:sp>
        <p:cxnSp>
          <p:nvCxnSpPr>
            <p:cNvPr id="44" name="直線コネクタ 43">
              <a:extLst>
                <a:ext uri="{FF2B5EF4-FFF2-40B4-BE49-F238E27FC236}">
                  <a16:creationId xmlns:a16="http://schemas.microsoft.com/office/drawing/2014/main" id="{840962B6-F28F-F9AC-725B-1D7995A1ADCC}"/>
                </a:ext>
              </a:extLst>
            </p:cNvPr>
            <p:cNvCxnSpPr/>
            <p:nvPr/>
          </p:nvCxnSpPr>
          <p:spPr bwMode="auto">
            <a:xfrm>
              <a:off x="9570078" y="3965749"/>
              <a:ext cx="298450" cy="0"/>
            </a:xfrm>
            <a:prstGeom prst="line">
              <a:avLst/>
            </a:prstGeom>
            <a:ln/>
          </p:spPr>
          <p:style>
            <a:lnRef idx="1">
              <a:schemeClr val="dk1"/>
            </a:lnRef>
            <a:fillRef idx="0">
              <a:schemeClr val="dk1"/>
            </a:fillRef>
            <a:effectRef idx="0">
              <a:schemeClr val="dk1"/>
            </a:effectRef>
            <a:fontRef idx="minor">
              <a:schemeClr val="tx1"/>
            </a:fontRef>
          </p:style>
        </p:cxnSp>
      </p:grpSp>
      <p:sp>
        <p:nvSpPr>
          <p:cNvPr id="7" name="フリーフォーム 6"/>
          <p:cNvSpPr/>
          <p:nvPr/>
        </p:nvSpPr>
        <p:spPr>
          <a:xfrm>
            <a:off x="5152030" y="3159457"/>
            <a:ext cx="702860" cy="1050877"/>
          </a:xfrm>
          <a:custGeom>
            <a:avLst/>
            <a:gdLst>
              <a:gd name="connsiteX0" fmla="*/ 702860 w 702860"/>
              <a:gd name="connsiteY0" fmla="*/ 1050877 h 1050877"/>
              <a:gd name="connsiteX1" fmla="*/ 580030 w 702860"/>
              <a:gd name="connsiteY1" fmla="*/ 607325 h 1050877"/>
              <a:gd name="connsiteX2" fmla="*/ 532263 w 702860"/>
              <a:gd name="connsiteY2" fmla="*/ 552734 h 1050877"/>
              <a:gd name="connsiteX3" fmla="*/ 498143 w 702860"/>
              <a:gd name="connsiteY3" fmla="*/ 484495 h 1050877"/>
              <a:gd name="connsiteX4" fmla="*/ 0 w 702860"/>
              <a:gd name="connsiteY4" fmla="*/ 0 h 105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860" h="1050877">
                <a:moveTo>
                  <a:pt x="702860" y="1050877"/>
                </a:moveTo>
                <a:lnTo>
                  <a:pt x="580030" y="607325"/>
                </a:lnTo>
                <a:lnTo>
                  <a:pt x="532263" y="552734"/>
                </a:lnTo>
                <a:lnTo>
                  <a:pt x="498143" y="484495"/>
                </a:lnTo>
                <a:lnTo>
                  <a:pt x="0" y="0"/>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5875361" y="6257499"/>
            <a:ext cx="34120" cy="511791"/>
          </a:xfrm>
          <a:custGeom>
            <a:avLst/>
            <a:gdLst>
              <a:gd name="connsiteX0" fmla="*/ 34120 w 34120"/>
              <a:gd name="connsiteY0" fmla="*/ 0 h 511791"/>
              <a:gd name="connsiteX1" fmla="*/ 0 w 34120"/>
              <a:gd name="connsiteY1" fmla="*/ 300250 h 511791"/>
              <a:gd name="connsiteX2" fmla="*/ 6824 w 34120"/>
              <a:gd name="connsiteY2" fmla="*/ 511791 h 511791"/>
            </a:gdLst>
            <a:ahLst/>
            <a:cxnLst>
              <a:cxn ang="0">
                <a:pos x="connsiteX0" y="connsiteY0"/>
              </a:cxn>
              <a:cxn ang="0">
                <a:pos x="connsiteX1" y="connsiteY1"/>
              </a:cxn>
              <a:cxn ang="0">
                <a:pos x="connsiteX2" y="connsiteY2"/>
              </a:cxn>
            </a:cxnLst>
            <a:rect l="l" t="t" r="r" b="b"/>
            <a:pathLst>
              <a:path w="34120" h="511791">
                <a:moveTo>
                  <a:pt x="34120" y="0"/>
                </a:moveTo>
                <a:lnTo>
                  <a:pt x="0" y="300250"/>
                </a:lnTo>
                <a:lnTo>
                  <a:pt x="6824" y="511791"/>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919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マップ&#10;&#10;自動的に生成された説明">
            <a:extLst>
              <a:ext uri="{FF2B5EF4-FFF2-40B4-BE49-F238E27FC236}">
                <a16:creationId xmlns:a16="http://schemas.microsoft.com/office/drawing/2014/main" id="{1A348CB3-E9AE-8312-8759-7CCA4B8B69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318" t="15641" r="12159"/>
          <a:stretch/>
        </p:blipFill>
        <p:spPr>
          <a:xfrm>
            <a:off x="95793" y="1062446"/>
            <a:ext cx="6000207" cy="5730305"/>
          </a:xfrm>
          <a:prstGeom prst="rect">
            <a:avLst/>
          </a:prstGeom>
          <a:ln w="3175">
            <a:solidFill>
              <a:schemeClr val="bg1">
                <a:lumMod val="50000"/>
              </a:schemeClr>
            </a:solidFill>
          </a:ln>
        </p:spPr>
      </p:pic>
      <p:sp>
        <p:nvSpPr>
          <p:cNvPr id="15369" name="スライド番号プレースホルダー 3"/>
          <p:cNvSpPr>
            <a:spLocks noGrp="1"/>
          </p:cNvSpPr>
          <p:nvPr>
            <p:ph type="sldNum" sz="quarter" idx="12"/>
          </p:nvPr>
        </p:nvSpPr>
        <p:spPr bwMode="auto">
          <a:xfrm>
            <a:off x="700087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eaLnBrk="1" hangingPunct="1"/>
            <a:fld id="{AC0CE79A-13B8-4B67-AECB-750BFFCFB3B3}" type="slidenum">
              <a:rPr lang="ja-JP" altLang="en-US" sz="2000" smtClean="0">
                <a:solidFill>
                  <a:schemeClr val="tx1"/>
                </a:solidFill>
              </a:rPr>
              <a:pPr eaLnBrk="1" hangingPunct="1"/>
              <a:t>3</a:t>
            </a:fld>
            <a:endParaRPr lang="ja-JP" altLang="en-US" sz="2000" dirty="0">
              <a:solidFill>
                <a:schemeClr val="tx1"/>
              </a:solidFill>
            </a:endParaRPr>
          </a:p>
        </p:txBody>
      </p:sp>
      <p:sp>
        <p:nvSpPr>
          <p:cNvPr id="3" name="タイトル 2"/>
          <p:cNvSpPr>
            <a:spLocks noGrp="1"/>
          </p:cNvSpPr>
          <p:nvPr>
            <p:ph type="ctrTitle"/>
          </p:nvPr>
        </p:nvSpPr>
        <p:spPr>
          <a:xfrm>
            <a:off x="0" y="0"/>
            <a:ext cx="9144000" cy="554400"/>
          </a:xfrm>
          <a:gradFill>
            <a:gsLst>
              <a:gs pos="0">
                <a:schemeClr val="accent6">
                  <a:lumMod val="60000"/>
                  <a:lumOff val="40000"/>
                </a:schemeClr>
              </a:gs>
              <a:gs pos="50000">
                <a:schemeClr val="bg1"/>
              </a:gs>
              <a:gs pos="100000">
                <a:schemeClr val="accent6">
                  <a:lumMod val="60000"/>
                  <a:lumOff val="40000"/>
                </a:schemeClr>
              </a:gs>
            </a:gsLst>
            <a:lin ang="5400000" scaled="0"/>
          </a:gradFill>
        </p:spPr>
        <p:txBody>
          <a:bodyPr>
            <a:normAutofit/>
          </a:bodyPr>
          <a:lstStyle/>
          <a:p>
            <a:pPr algn="l"/>
            <a:r>
              <a:rPr kumimoji="1" lang="en-US" altLang="ja-JP" sz="28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事業概要</a:t>
            </a:r>
          </a:p>
        </p:txBody>
      </p:sp>
      <p:sp>
        <p:nvSpPr>
          <p:cNvPr id="36" name="テキスト ボックス 30"/>
          <p:cNvSpPr txBox="1">
            <a:spLocks noChangeArrowheads="1"/>
          </p:cNvSpPr>
          <p:nvPr/>
        </p:nvSpPr>
        <p:spPr bwMode="auto">
          <a:xfrm>
            <a:off x="6211667" y="1050593"/>
            <a:ext cx="723900" cy="307975"/>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dirty="0">
                <a:latin typeface="Arial" charset="0"/>
              </a:rPr>
              <a:t>写真</a:t>
            </a:r>
            <a:r>
              <a:rPr lang="ja-JP" altLang="en-US" sz="1400" dirty="0">
                <a:solidFill>
                  <a:srgbClr val="FF0000"/>
                </a:solidFill>
                <a:latin typeface="Arial" charset="0"/>
              </a:rPr>
              <a:t>①</a:t>
            </a:r>
          </a:p>
        </p:txBody>
      </p:sp>
      <p:sp>
        <p:nvSpPr>
          <p:cNvPr id="37" name="テキスト ボックス 30"/>
          <p:cNvSpPr txBox="1">
            <a:spLocks noChangeArrowheads="1"/>
          </p:cNvSpPr>
          <p:nvPr/>
        </p:nvSpPr>
        <p:spPr bwMode="auto">
          <a:xfrm>
            <a:off x="6211667" y="4013596"/>
            <a:ext cx="723275" cy="307777"/>
          </a:xfrm>
          <a:prstGeom prst="rect">
            <a:avLst/>
          </a:prstGeom>
          <a:solidFill>
            <a:schemeClr val="bg1"/>
          </a:solidFill>
          <a:ln w="9525">
            <a:solidFill>
              <a:schemeClr val="tx1"/>
            </a:solidFill>
            <a:miter lim="800000"/>
            <a:headEnd/>
            <a:tailEnd/>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dirty="0">
                <a:latin typeface="Arial" charset="0"/>
              </a:rPr>
              <a:t>写真</a:t>
            </a:r>
            <a:r>
              <a:rPr lang="ja-JP" altLang="en-US" sz="1400" dirty="0">
                <a:solidFill>
                  <a:srgbClr val="FF0000"/>
                </a:solidFill>
                <a:latin typeface="Arial" charset="0"/>
              </a:rPr>
              <a:t>②</a:t>
            </a:r>
          </a:p>
        </p:txBody>
      </p:sp>
      <p:sp>
        <p:nvSpPr>
          <p:cNvPr id="34" name="テキスト ボックス 4"/>
          <p:cNvSpPr txBox="1">
            <a:spLocks noChangeArrowheads="1"/>
          </p:cNvSpPr>
          <p:nvPr/>
        </p:nvSpPr>
        <p:spPr bwMode="auto">
          <a:xfrm>
            <a:off x="0" y="620688"/>
            <a:ext cx="2304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2"/>
                </a:solidFill>
                <a:latin typeface="Arial" pitchFamily="34" charset="0"/>
                <a:ea typeface="ＭＳ Ｐゴシック" pitchFamily="50" charset="-128"/>
              </a:defRPr>
            </a:lvl1pPr>
            <a:lvl2pPr marL="742950" indent="-285750" eaLnBrk="0" hangingPunct="0">
              <a:defRPr kumimoji="1">
                <a:solidFill>
                  <a:schemeClr val="tx2"/>
                </a:solidFill>
                <a:latin typeface="Arial" pitchFamily="34" charset="0"/>
                <a:ea typeface="ＭＳ Ｐゴシック" pitchFamily="50" charset="-128"/>
              </a:defRPr>
            </a:lvl2pPr>
            <a:lvl3pPr marL="1143000" indent="-228600" eaLnBrk="0" hangingPunct="0">
              <a:defRPr kumimoji="1">
                <a:solidFill>
                  <a:schemeClr val="tx2"/>
                </a:solidFill>
                <a:latin typeface="Arial" pitchFamily="34" charset="0"/>
                <a:ea typeface="ＭＳ Ｐゴシック" pitchFamily="50" charset="-128"/>
              </a:defRPr>
            </a:lvl3pPr>
            <a:lvl4pPr marL="1600200" indent="-228600" eaLnBrk="0" hangingPunct="0">
              <a:defRPr kumimoji="1">
                <a:solidFill>
                  <a:schemeClr val="tx2"/>
                </a:solidFill>
                <a:latin typeface="Arial" pitchFamily="34" charset="0"/>
                <a:ea typeface="ＭＳ Ｐゴシック" pitchFamily="50" charset="-128"/>
              </a:defRPr>
            </a:lvl4pPr>
            <a:lvl5pPr marL="2057400" indent="-228600" eaLnBrk="0" hangingPunct="0">
              <a:defRPr kumimoji="1">
                <a:solidFill>
                  <a:schemeClr val="tx2"/>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2"/>
                </a:solidFill>
                <a:latin typeface="Arial" pitchFamily="34" charset="0"/>
                <a:ea typeface="ＭＳ Ｐゴシック" pitchFamily="50" charset="-128"/>
              </a:defRPr>
            </a:lvl9pPr>
          </a:lstStyle>
          <a:p>
            <a:pPr algn="l" eaLnBrk="1" hangingPunct="1"/>
            <a:r>
              <a:rPr lang="ja-JP" altLang="en-US" sz="2000" b="1" dirty="0">
                <a:solidFill>
                  <a:srgbClr val="000000"/>
                </a:solidFill>
                <a:latin typeface="HGPｺﾞｼｯｸM" pitchFamily="50" charset="-128"/>
                <a:ea typeface="HGPｺﾞｼｯｸM" pitchFamily="50" charset="-128"/>
                <a:cs typeface="Meiryo UI" pitchFamily="50" charset="-128"/>
              </a:rPr>
              <a:t>■事業箇所図</a:t>
            </a:r>
            <a:r>
              <a:rPr lang="ja-JP" altLang="en-US" dirty="0">
                <a:solidFill>
                  <a:srgbClr val="000000"/>
                </a:solidFill>
                <a:latin typeface="ＭＳ Ｐゴシック" pitchFamily="50" charset="-128"/>
                <a:ea typeface="HGPｺﾞｼｯｸM" pitchFamily="50" charset="-128"/>
                <a:cs typeface="Meiryo UI" pitchFamily="50" charset="-128"/>
              </a:rPr>
              <a:t>　</a:t>
            </a:r>
            <a:endParaRPr lang="en-US" altLang="ja-JP" dirty="0">
              <a:solidFill>
                <a:srgbClr val="000000"/>
              </a:solidFill>
              <a:latin typeface="ＭＳ Ｐゴシック" pitchFamily="50" charset="-128"/>
              <a:ea typeface="HGPｺﾞｼｯｸM" pitchFamily="50" charset="-128"/>
              <a:cs typeface="Meiryo UI" pitchFamily="50" charset="-128"/>
            </a:endParaRPr>
          </a:p>
        </p:txBody>
      </p:sp>
      <p:pic>
        <p:nvPicPr>
          <p:cNvPr id="6" name="図 5" descr="屋外, 建物, 道路, 電車 が含まれている画像&#10;&#10;自動的に生成された説明">
            <a:extLst>
              <a:ext uri="{FF2B5EF4-FFF2-40B4-BE49-F238E27FC236}">
                <a16:creationId xmlns:a16="http://schemas.microsoft.com/office/drawing/2014/main" id="{634BE32D-6911-A095-2435-EE2260F356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1667" y="1432528"/>
            <a:ext cx="2853984" cy="2140488"/>
          </a:xfrm>
          <a:prstGeom prst="rect">
            <a:avLst/>
          </a:prstGeom>
        </p:spPr>
      </p:pic>
      <p:sp>
        <p:nvSpPr>
          <p:cNvPr id="20" name="Line 1023">
            <a:extLst>
              <a:ext uri="{FF2B5EF4-FFF2-40B4-BE49-F238E27FC236}">
                <a16:creationId xmlns:a16="http://schemas.microsoft.com/office/drawing/2014/main" id="{A818EE37-0CB8-231F-A654-93C1CDC0835E}"/>
              </a:ext>
            </a:extLst>
          </p:cNvPr>
          <p:cNvSpPr>
            <a:spLocks noChangeShapeType="1"/>
          </p:cNvSpPr>
          <p:nvPr/>
        </p:nvSpPr>
        <p:spPr bwMode="auto">
          <a:xfrm>
            <a:off x="-924670" y="-1215957"/>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1" name="Line 1023">
            <a:extLst>
              <a:ext uri="{FF2B5EF4-FFF2-40B4-BE49-F238E27FC236}">
                <a16:creationId xmlns:a16="http://schemas.microsoft.com/office/drawing/2014/main" id="{EA8CDEAE-6902-C48D-D90A-F46F4BA0986D}"/>
              </a:ext>
            </a:extLst>
          </p:cNvPr>
          <p:cNvSpPr>
            <a:spLocks noChangeShapeType="1"/>
          </p:cNvSpPr>
          <p:nvPr/>
        </p:nvSpPr>
        <p:spPr bwMode="auto">
          <a:xfrm>
            <a:off x="-2047330" y="-63084"/>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22" name="Line 1023">
            <a:extLst>
              <a:ext uri="{FF2B5EF4-FFF2-40B4-BE49-F238E27FC236}">
                <a16:creationId xmlns:a16="http://schemas.microsoft.com/office/drawing/2014/main" id="{B430195C-1CB1-1682-024D-09C3F7BCB177}"/>
              </a:ext>
            </a:extLst>
          </p:cNvPr>
          <p:cNvSpPr>
            <a:spLocks noChangeShapeType="1"/>
          </p:cNvSpPr>
          <p:nvPr/>
        </p:nvSpPr>
        <p:spPr bwMode="auto">
          <a:xfrm>
            <a:off x="-3829780" y="1274522"/>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41" name="Line 1023">
            <a:extLst>
              <a:ext uri="{FF2B5EF4-FFF2-40B4-BE49-F238E27FC236}">
                <a16:creationId xmlns:a16="http://schemas.microsoft.com/office/drawing/2014/main" id="{B84DB1F8-FB71-CA17-3CAD-C15EC0DCB5FA}"/>
              </a:ext>
            </a:extLst>
          </p:cNvPr>
          <p:cNvSpPr>
            <a:spLocks noChangeShapeType="1"/>
          </p:cNvSpPr>
          <p:nvPr/>
        </p:nvSpPr>
        <p:spPr bwMode="auto">
          <a:xfrm>
            <a:off x="1054017" y="375309"/>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grpSp>
        <p:nvGrpSpPr>
          <p:cNvPr id="7" name="グループ化 6">
            <a:extLst>
              <a:ext uri="{FF2B5EF4-FFF2-40B4-BE49-F238E27FC236}">
                <a16:creationId xmlns:a16="http://schemas.microsoft.com/office/drawing/2014/main" id="{229599D3-7746-1DFE-A517-8BC4E0A5AEB5}"/>
              </a:ext>
            </a:extLst>
          </p:cNvPr>
          <p:cNvGrpSpPr/>
          <p:nvPr/>
        </p:nvGrpSpPr>
        <p:grpSpPr>
          <a:xfrm>
            <a:off x="-792287" y="1232412"/>
            <a:ext cx="3491311" cy="4749408"/>
            <a:chOff x="-798682" y="1110540"/>
            <a:chExt cx="3491311" cy="4749408"/>
          </a:xfrm>
        </p:grpSpPr>
        <p:sp>
          <p:nvSpPr>
            <p:cNvPr id="42" name="Line 1023">
              <a:extLst>
                <a:ext uri="{FF2B5EF4-FFF2-40B4-BE49-F238E27FC236}">
                  <a16:creationId xmlns:a16="http://schemas.microsoft.com/office/drawing/2014/main" id="{1A7EB3D8-1CBD-1022-2B10-4BC2268773C4}"/>
                </a:ext>
              </a:extLst>
            </p:cNvPr>
            <p:cNvSpPr>
              <a:spLocks noChangeShapeType="1"/>
            </p:cNvSpPr>
            <p:nvPr/>
          </p:nvSpPr>
          <p:spPr bwMode="auto">
            <a:xfrm>
              <a:off x="338054" y="1110540"/>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43" name="Line 1023">
              <a:extLst>
                <a:ext uri="{FF2B5EF4-FFF2-40B4-BE49-F238E27FC236}">
                  <a16:creationId xmlns:a16="http://schemas.microsoft.com/office/drawing/2014/main" id="{194524DB-D822-1353-4065-D3BB6B600371}"/>
                </a:ext>
              </a:extLst>
            </p:cNvPr>
            <p:cNvSpPr>
              <a:spLocks noChangeShapeType="1"/>
            </p:cNvSpPr>
            <p:nvPr/>
          </p:nvSpPr>
          <p:spPr bwMode="auto">
            <a:xfrm>
              <a:off x="-798682" y="1963582"/>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cxnSp>
          <p:nvCxnSpPr>
            <p:cNvPr id="45" name="直線コネクタ 44">
              <a:extLst>
                <a:ext uri="{FF2B5EF4-FFF2-40B4-BE49-F238E27FC236}">
                  <a16:creationId xmlns:a16="http://schemas.microsoft.com/office/drawing/2014/main" id="{4B6E7AAE-C3CE-6B7C-2CD7-0E4BF9530E1A}"/>
                </a:ext>
              </a:extLst>
            </p:cNvPr>
            <p:cNvCxnSpPr/>
            <p:nvPr/>
          </p:nvCxnSpPr>
          <p:spPr>
            <a:xfrm flipH="1">
              <a:off x="2185975" y="2613385"/>
              <a:ext cx="2804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14468D80-D278-225A-3A2D-770827D79B2C}"/>
                </a:ext>
              </a:extLst>
            </p:cNvPr>
            <p:cNvCxnSpPr/>
            <p:nvPr/>
          </p:nvCxnSpPr>
          <p:spPr>
            <a:xfrm flipH="1">
              <a:off x="2289494" y="4470118"/>
              <a:ext cx="2804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B6C4EE6-97C5-36FE-7826-6A7362CE1F63}"/>
                </a:ext>
              </a:extLst>
            </p:cNvPr>
            <p:cNvCxnSpPr>
              <a:cxnSpLocks/>
            </p:cNvCxnSpPr>
            <p:nvPr/>
          </p:nvCxnSpPr>
          <p:spPr>
            <a:xfrm flipH="1">
              <a:off x="1978081" y="4491041"/>
              <a:ext cx="621354" cy="0"/>
            </a:xfrm>
            <a:prstGeom prst="line">
              <a:avLst/>
            </a:prstGeom>
            <a:ln w="1905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422BF4A-D23E-D81A-E9FD-69B1F512FCE3}"/>
                </a:ext>
              </a:extLst>
            </p:cNvPr>
            <p:cNvCxnSpPr>
              <a:cxnSpLocks/>
            </p:cNvCxnSpPr>
            <p:nvPr/>
          </p:nvCxnSpPr>
          <p:spPr>
            <a:xfrm flipH="1">
              <a:off x="1948584" y="5859948"/>
              <a:ext cx="621354" cy="0"/>
            </a:xfrm>
            <a:prstGeom prst="line">
              <a:avLst/>
            </a:prstGeom>
            <a:ln w="1905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07296BA5-EBD1-E9F5-6D7E-DA1CF17E9FEF}"/>
                </a:ext>
              </a:extLst>
            </p:cNvPr>
            <p:cNvCxnSpPr>
              <a:cxnSpLocks/>
            </p:cNvCxnSpPr>
            <p:nvPr/>
          </p:nvCxnSpPr>
          <p:spPr>
            <a:xfrm flipH="1">
              <a:off x="2309102" y="5117472"/>
              <a:ext cx="383527" cy="0"/>
            </a:xfrm>
            <a:prstGeom prst="line">
              <a:avLst/>
            </a:prstGeom>
            <a:ln w="19050">
              <a:solidFill>
                <a:srgbClr val="339966"/>
              </a:solidFill>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0646CDA1-32B9-EEDC-B0D6-6A4126083DE1}"/>
                </a:ext>
              </a:extLst>
            </p:cNvPr>
            <p:cNvCxnSpPr>
              <a:cxnSpLocks/>
            </p:cNvCxnSpPr>
            <p:nvPr/>
          </p:nvCxnSpPr>
          <p:spPr>
            <a:xfrm>
              <a:off x="2386954" y="4494373"/>
              <a:ext cx="0" cy="623099"/>
            </a:xfrm>
            <a:prstGeom prst="straightConnector1">
              <a:avLst/>
            </a:prstGeom>
            <a:ln w="19050">
              <a:solidFill>
                <a:srgbClr val="33996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20F08E71-6EA0-4E61-683B-A273A6DCE7F8}"/>
                </a:ext>
              </a:extLst>
            </p:cNvPr>
            <p:cNvCxnSpPr>
              <a:cxnSpLocks/>
            </p:cNvCxnSpPr>
            <p:nvPr/>
          </p:nvCxnSpPr>
          <p:spPr>
            <a:xfrm>
              <a:off x="2386954" y="5117472"/>
              <a:ext cx="0" cy="742476"/>
            </a:xfrm>
            <a:prstGeom prst="straightConnector1">
              <a:avLst/>
            </a:prstGeom>
            <a:ln w="19050">
              <a:solidFill>
                <a:srgbClr val="33996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6F592491-8583-ECA7-5A82-968A316746D8}"/>
                </a:ext>
              </a:extLst>
            </p:cNvPr>
            <p:cNvCxnSpPr>
              <a:cxnSpLocks/>
            </p:cNvCxnSpPr>
            <p:nvPr/>
          </p:nvCxnSpPr>
          <p:spPr>
            <a:xfrm>
              <a:off x="2095198" y="4501747"/>
              <a:ext cx="0" cy="1358201"/>
            </a:xfrm>
            <a:prstGeom prst="straightConnector1">
              <a:avLst/>
            </a:prstGeom>
            <a:ln w="19050">
              <a:solidFill>
                <a:srgbClr val="33996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38394A4C-54D0-4578-86F4-DA311931968D}"/>
                </a:ext>
              </a:extLst>
            </p:cNvPr>
            <p:cNvCxnSpPr>
              <a:cxnSpLocks/>
            </p:cNvCxnSpPr>
            <p:nvPr/>
          </p:nvCxnSpPr>
          <p:spPr>
            <a:xfrm>
              <a:off x="2386953" y="2621328"/>
              <a:ext cx="0" cy="1843548"/>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2CDB3CB4-3A4A-65C0-2E70-1E360B314761}"/>
                </a:ext>
              </a:extLst>
            </p:cNvPr>
            <p:cNvSpPr txBox="1"/>
            <p:nvPr/>
          </p:nvSpPr>
          <p:spPr>
            <a:xfrm>
              <a:off x="1553045" y="3282365"/>
              <a:ext cx="778024" cy="411257"/>
            </a:xfrm>
            <a:prstGeom prst="rect">
              <a:avLst/>
            </a:prstGeom>
            <a:solidFill>
              <a:srgbClr val="FF0000"/>
            </a:solidFill>
          </p:spPr>
          <p:txBody>
            <a:bodyPr wrap="none" lIns="36000" tIns="36000" rIns="36000" bIns="36000" rtlCol="0">
              <a:spAutoFit/>
            </a:bodyPr>
            <a:lstStyle/>
            <a:p>
              <a:pPr algn="ctr"/>
              <a:r>
                <a:rPr kumimoji="1" lang="ja-JP" altLang="en-US" sz="1100" dirty="0">
                  <a:solidFill>
                    <a:schemeClr val="bg1"/>
                  </a:solidFill>
                </a:rPr>
                <a:t>本事業区間</a:t>
              </a:r>
              <a:endParaRPr kumimoji="1" lang="en-US" altLang="ja-JP" sz="1100" dirty="0">
                <a:solidFill>
                  <a:schemeClr val="bg1"/>
                </a:solidFill>
              </a:endParaRPr>
            </a:p>
            <a:p>
              <a:pPr algn="ctr"/>
              <a:r>
                <a:rPr kumimoji="1" lang="en-US" altLang="ja-JP" sz="1100" dirty="0">
                  <a:solidFill>
                    <a:schemeClr val="bg1"/>
                  </a:solidFill>
                </a:rPr>
                <a:t>L</a:t>
              </a:r>
              <a:r>
                <a:rPr lang="en-US" altLang="ja-JP" sz="1100" dirty="0">
                  <a:solidFill>
                    <a:schemeClr val="bg1"/>
                  </a:solidFill>
                </a:rPr>
                <a:t>=1.3km</a:t>
              </a:r>
              <a:endParaRPr kumimoji="1" lang="ja-JP" altLang="en-US" sz="1100" dirty="0">
                <a:solidFill>
                  <a:schemeClr val="bg1"/>
                </a:solidFill>
              </a:endParaRPr>
            </a:p>
          </p:txBody>
        </p:sp>
        <p:sp>
          <p:nvSpPr>
            <p:cNvPr id="55" name="テキスト ボックス 54">
              <a:extLst>
                <a:ext uri="{FF2B5EF4-FFF2-40B4-BE49-F238E27FC236}">
                  <a16:creationId xmlns:a16="http://schemas.microsoft.com/office/drawing/2014/main" id="{1F828A54-1EE1-5DD7-234B-B961C3675A59}"/>
                </a:ext>
              </a:extLst>
            </p:cNvPr>
            <p:cNvSpPr txBox="1"/>
            <p:nvPr/>
          </p:nvSpPr>
          <p:spPr>
            <a:xfrm>
              <a:off x="2163851" y="4677938"/>
              <a:ext cx="175319" cy="338554"/>
            </a:xfrm>
            <a:prstGeom prst="rect">
              <a:avLst/>
            </a:prstGeom>
            <a:solidFill>
              <a:srgbClr val="339966"/>
            </a:solidFill>
          </p:spPr>
          <p:txBody>
            <a:bodyPr vert="horz" wrap="square" lIns="36000" tIns="0" rIns="36000" bIns="0" rtlCol="0">
              <a:spAutoFit/>
            </a:bodyPr>
            <a:lstStyle/>
            <a:p>
              <a:pPr algn="ctr"/>
              <a:r>
                <a:rPr lang="en-US" altLang="ja-JP" sz="1100" dirty="0">
                  <a:solidFill>
                    <a:schemeClr val="bg1"/>
                  </a:solidFill>
                </a:rPr>
                <a:t>Ⅰ</a:t>
              </a:r>
              <a:r>
                <a:rPr lang="ja-JP" altLang="en-US" sz="1100" dirty="0">
                  <a:solidFill>
                    <a:schemeClr val="bg1"/>
                  </a:solidFill>
                </a:rPr>
                <a:t>期</a:t>
              </a:r>
              <a:endParaRPr kumimoji="1" lang="ja-JP" altLang="en-US" sz="1100" dirty="0">
                <a:solidFill>
                  <a:schemeClr val="bg1"/>
                </a:solidFill>
              </a:endParaRPr>
            </a:p>
          </p:txBody>
        </p:sp>
        <p:sp>
          <p:nvSpPr>
            <p:cNvPr id="56" name="テキスト ボックス 55">
              <a:extLst>
                <a:ext uri="{FF2B5EF4-FFF2-40B4-BE49-F238E27FC236}">
                  <a16:creationId xmlns:a16="http://schemas.microsoft.com/office/drawing/2014/main" id="{5736DBF1-ABDA-B835-C3EF-B7F5027B41E1}"/>
                </a:ext>
              </a:extLst>
            </p:cNvPr>
            <p:cNvSpPr txBox="1"/>
            <p:nvPr/>
          </p:nvSpPr>
          <p:spPr>
            <a:xfrm>
              <a:off x="2163851" y="5319433"/>
              <a:ext cx="175319" cy="338554"/>
            </a:xfrm>
            <a:prstGeom prst="rect">
              <a:avLst/>
            </a:prstGeom>
            <a:solidFill>
              <a:srgbClr val="339966"/>
            </a:solidFill>
          </p:spPr>
          <p:txBody>
            <a:bodyPr vert="horz" wrap="square" lIns="36000" tIns="0" rIns="36000" bIns="0" rtlCol="0">
              <a:spAutoFit/>
            </a:bodyPr>
            <a:lstStyle/>
            <a:p>
              <a:pPr algn="ctr"/>
              <a:r>
                <a:rPr lang="en-US" altLang="ja-JP" sz="1100" dirty="0">
                  <a:solidFill>
                    <a:schemeClr val="bg1"/>
                  </a:solidFill>
                </a:rPr>
                <a:t>Ⅱ</a:t>
              </a:r>
              <a:r>
                <a:rPr lang="ja-JP" altLang="en-US" sz="1100" dirty="0">
                  <a:solidFill>
                    <a:schemeClr val="bg1"/>
                  </a:solidFill>
                </a:rPr>
                <a:t>期</a:t>
              </a:r>
              <a:endParaRPr kumimoji="1" lang="ja-JP" altLang="en-US" sz="1100" dirty="0">
                <a:solidFill>
                  <a:schemeClr val="bg1"/>
                </a:solidFill>
              </a:endParaRPr>
            </a:p>
          </p:txBody>
        </p:sp>
        <p:sp>
          <p:nvSpPr>
            <p:cNvPr id="57" name="テキスト ボックス 56">
              <a:extLst>
                <a:ext uri="{FF2B5EF4-FFF2-40B4-BE49-F238E27FC236}">
                  <a16:creationId xmlns:a16="http://schemas.microsoft.com/office/drawing/2014/main" id="{72D2F205-D3E6-BD84-379D-F401CB4CD5CF}"/>
                </a:ext>
              </a:extLst>
            </p:cNvPr>
            <p:cNvSpPr txBox="1"/>
            <p:nvPr/>
          </p:nvSpPr>
          <p:spPr>
            <a:xfrm>
              <a:off x="1798804" y="4810104"/>
              <a:ext cx="241980" cy="822393"/>
            </a:xfrm>
            <a:prstGeom prst="rect">
              <a:avLst/>
            </a:prstGeom>
            <a:solidFill>
              <a:srgbClr val="339966"/>
            </a:solidFill>
          </p:spPr>
          <p:txBody>
            <a:bodyPr vert="eaVert" wrap="square" lIns="36000" tIns="36000" rIns="36000" bIns="36000" rtlCol="0">
              <a:spAutoFit/>
            </a:bodyPr>
            <a:lstStyle/>
            <a:p>
              <a:pPr algn="ctr"/>
              <a:r>
                <a:rPr lang="ja-JP" altLang="en-US" sz="1100" dirty="0">
                  <a:solidFill>
                    <a:schemeClr val="bg1"/>
                  </a:solidFill>
                </a:rPr>
                <a:t>寝屋大東線</a:t>
              </a:r>
              <a:endParaRPr kumimoji="1" lang="ja-JP" altLang="en-US" sz="1100" dirty="0">
                <a:solidFill>
                  <a:schemeClr val="bg1"/>
                </a:solidFill>
              </a:endParaRPr>
            </a:p>
          </p:txBody>
        </p:sp>
      </p:grpSp>
      <p:grpSp>
        <p:nvGrpSpPr>
          <p:cNvPr id="44" name="グループ化 43">
            <a:extLst>
              <a:ext uri="{FF2B5EF4-FFF2-40B4-BE49-F238E27FC236}">
                <a16:creationId xmlns:a16="http://schemas.microsoft.com/office/drawing/2014/main" id="{81D968F4-CD9C-BC09-6F6C-02BECAEC0517}"/>
              </a:ext>
            </a:extLst>
          </p:cNvPr>
          <p:cNvGrpSpPr/>
          <p:nvPr/>
        </p:nvGrpSpPr>
        <p:grpSpPr>
          <a:xfrm>
            <a:off x="5322432" y="6276975"/>
            <a:ext cx="738852" cy="483261"/>
            <a:chOff x="7039118" y="5397647"/>
            <a:chExt cx="673351" cy="440419"/>
          </a:xfrm>
        </p:grpSpPr>
        <p:pic>
          <p:nvPicPr>
            <p:cNvPr id="58" name="図 57">
              <a:extLst>
                <a:ext uri="{FF2B5EF4-FFF2-40B4-BE49-F238E27FC236}">
                  <a16:creationId xmlns:a16="http://schemas.microsoft.com/office/drawing/2014/main" id="{A29DB782-B2B8-0356-7C76-E35E777C93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118" y="5730942"/>
              <a:ext cx="673351" cy="107124"/>
            </a:xfrm>
            <a:prstGeom prst="rect">
              <a:avLst/>
            </a:prstGeom>
          </p:spPr>
        </p:pic>
        <p:pic>
          <p:nvPicPr>
            <p:cNvPr id="59" name="図 58" descr="アイコン&#10;&#10;自動的に生成された説明">
              <a:extLst>
                <a:ext uri="{FF2B5EF4-FFF2-40B4-BE49-F238E27FC236}">
                  <a16:creationId xmlns:a16="http://schemas.microsoft.com/office/drawing/2014/main" id="{32EFCE02-99EE-D28D-5782-9D0052089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7531" y="5397647"/>
              <a:ext cx="271766" cy="312471"/>
            </a:xfrm>
            <a:prstGeom prst="rect">
              <a:avLst/>
            </a:prstGeom>
          </p:spPr>
        </p:pic>
      </p:grpSp>
      <p:sp>
        <p:nvSpPr>
          <p:cNvPr id="61" name="右矢印 137"/>
          <p:cNvSpPr>
            <a:spLocks noChangeArrowheads="1"/>
          </p:cNvSpPr>
          <p:nvPr/>
        </p:nvSpPr>
        <p:spPr bwMode="auto">
          <a:xfrm rot="4688247">
            <a:off x="1922317" y="2516498"/>
            <a:ext cx="263984" cy="365887"/>
          </a:xfrm>
          <a:prstGeom prst="rightArrow">
            <a:avLst>
              <a:gd name="adj1" fmla="val 50000"/>
              <a:gd name="adj2" fmla="val 50000"/>
            </a:avLst>
          </a:prstGeom>
          <a:solidFill>
            <a:srgbClr val="0070C0"/>
          </a:solidFill>
          <a:ln>
            <a:noFill/>
          </a:ln>
          <a:extLst>
            <a:ext uri="{91240B29-F687-4F45-9708-019B960494DF}">
              <a14:hiddenLine xmlns:a14="http://schemas.microsoft.com/office/drawing/2010/main" w="57150" algn="ctr">
                <a:solidFill>
                  <a:srgbClr val="000000"/>
                </a:solidFill>
                <a:round/>
                <a:headEnd/>
                <a:tailEnd/>
              </a14:hiddenLine>
            </a:ext>
          </a:extLst>
        </p:spPr>
        <p:txBody>
          <a:bodyPr vert="vert270" lIns="18288"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100" dirty="0">
                <a:solidFill>
                  <a:schemeClr val="bg1"/>
                </a:solidFill>
              </a:rPr>
              <a:t>①</a:t>
            </a:r>
          </a:p>
        </p:txBody>
      </p:sp>
      <p:sp>
        <p:nvSpPr>
          <p:cNvPr id="65" name="フリーフォーム 64"/>
          <p:cNvSpPr/>
          <p:nvPr/>
        </p:nvSpPr>
        <p:spPr>
          <a:xfrm>
            <a:off x="2630188" y="4754715"/>
            <a:ext cx="116254" cy="1155218"/>
          </a:xfrm>
          <a:custGeom>
            <a:avLst/>
            <a:gdLst>
              <a:gd name="connsiteX0" fmla="*/ 18107 w 90535"/>
              <a:gd name="connsiteY0" fmla="*/ 0 h 905346"/>
              <a:gd name="connsiteX1" fmla="*/ 81481 w 90535"/>
              <a:gd name="connsiteY1" fmla="*/ 226336 h 905346"/>
              <a:gd name="connsiteX2" fmla="*/ 90535 w 90535"/>
              <a:gd name="connsiteY2" fmla="*/ 371192 h 905346"/>
              <a:gd name="connsiteX3" fmla="*/ 81481 w 90535"/>
              <a:gd name="connsiteY3" fmla="*/ 506994 h 905346"/>
              <a:gd name="connsiteX4" fmla="*/ 72428 w 90535"/>
              <a:gd name="connsiteY4" fmla="*/ 597528 h 905346"/>
              <a:gd name="connsiteX5" fmla="*/ 45267 w 90535"/>
              <a:gd name="connsiteY5" fmla="*/ 760491 h 905346"/>
              <a:gd name="connsiteX6" fmla="*/ 0 w 90535"/>
              <a:gd name="connsiteY6" fmla="*/ 905346 h 9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35" h="905346">
                <a:moveTo>
                  <a:pt x="18107" y="0"/>
                </a:moveTo>
                <a:lnTo>
                  <a:pt x="81481" y="226336"/>
                </a:lnTo>
                <a:lnTo>
                  <a:pt x="90535" y="371192"/>
                </a:lnTo>
                <a:lnTo>
                  <a:pt x="81481" y="506994"/>
                </a:lnTo>
                <a:lnTo>
                  <a:pt x="72428" y="597528"/>
                </a:lnTo>
                <a:lnTo>
                  <a:pt x="45267" y="760491"/>
                </a:lnTo>
                <a:lnTo>
                  <a:pt x="0" y="905346"/>
                </a:lnTo>
              </a:path>
            </a:pathLst>
          </a:custGeom>
          <a:noFill/>
          <a:ln w="76200" cmpd="tri">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6" name="グループ化 57"/>
          <p:cNvGrpSpPr>
            <a:grpSpLocks/>
          </p:cNvGrpSpPr>
          <p:nvPr/>
        </p:nvGrpSpPr>
        <p:grpSpPr bwMode="auto">
          <a:xfrm>
            <a:off x="156695" y="1117271"/>
            <a:ext cx="1604962" cy="1023937"/>
            <a:chOff x="5903913" y="679450"/>
            <a:chExt cx="1604962" cy="1023938"/>
          </a:xfrm>
        </p:grpSpPr>
        <p:sp>
          <p:nvSpPr>
            <p:cNvPr id="70" name="テキスト ボックス 17"/>
            <p:cNvSpPr txBox="1"/>
            <p:nvPr/>
          </p:nvSpPr>
          <p:spPr>
            <a:xfrm>
              <a:off x="5903913" y="679450"/>
              <a:ext cx="1604962" cy="102393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dirty="0"/>
                <a:t>凡例</a:t>
              </a:r>
              <a:endParaRPr lang="en-US" altLang="ja-JP" dirty="0"/>
            </a:p>
            <a:p>
              <a:pPr>
                <a:defRPr/>
              </a:pPr>
              <a:r>
                <a:rPr lang="ja-JP" altLang="en-US" dirty="0"/>
                <a:t>　　　　　  事業区間</a:t>
              </a:r>
              <a:endParaRPr lang="en-US" altLang="ja-JP" dirty="0"/>
            </a:p>
            <a:p>
              <a:pPr>
                <a:defRPr/>
              </a:pPr>
              <a:r>
                <a:rPr lang="ja-JP" altLang="en-US" dirty="0"/>
                <a:t>　　　　　  整備中区間</a:t>
              </a:r>
              <a:endParaRPr lang="en-US" altLang="ja-JP" dirty="0"/>
            </a:p>
            <a:p>
              <a:pPr>
                <a:defRPr/>
              </a:pPr>
              <a:r>
                <a:rPr lang="ja-JP" altLang="en-US" dirty="0"/>
                <a:t>　　　　　  整備済み区間</a:t>
              </a:r>
              <a:endParaRPr lang="en-US" altLang="ja-JP" dirty="0"/>
            </a:p>
            <a:p>
              <a:pPr>
                <a:defRPr/>
              </a:pPr>
              <a:r>
                <a:rPr lang="ja-JP" altLang="en-US" dirty="0"/>
                <a:t>　　　　　  未整備区間</a:t>
              </a:r>
            </a:p>
          </p:txBody>
        </p:sp>
        <p:cxnSp>
          <p:nvCxnSpPr>
            <p:cNvPr id="71" name="直線コネクタ 122"/>
            <p:cNvCxnSpPr>
              <a:cxnSpLocks noChangeShapeType="1"/>
            </p:cNvCxnSpPr>
            <p:nvPr/>
          </p:nvCxnSpPr>
          <p:spPr bwMode="auto">
            <a:xfrm>
              <a:off x="5957888" y="1030288"/>
              <a:ext cx="473075" cy="0"/>
            </a:xfrm>
            <a:prstGeom prst="line">
              <a:avLst/>
            </a:prstGeom>
            <a:noFill/>
            <a:ln w="889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2" name="直線コネクタ 123"/>
            <p:cNvCxnSpPr>
              <a:cxnSpLocks noChangeShapeType="1"/>
            </p:cNvCxnSpPr>
            <p:nvPr/>
          </p:nvCxnSpPr>
          <p:spPr bwMode="auto">
            <a:xfrm>
              <a:off x="5967413" y="1346200"/>
              <a:ext cx="474662" cy="0"/>
            </a:xfrm>
            <a:prstGeom prst="line">
              <a:avLst/>
            </a:prstGeom>
            <a:noFill/>
            <a:ln w="508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直線コネクタ 124"/>
            <p:cNvCxnSpPr>
              <a:cxnSpLocks noChangeShapeType="1"/>
            </p:cNvCxnSpPr>
            <p:nvPr/>
          </p:nvCxnSpPr>
          <p:spPr bwMode="auto">
            <a:xfrm>
              <a:off x="5962650" y="1187450"/>
              <a:ext cx="474663" cy="0"/>
            </a:xfrm>
            <a:prstGeom prst="line">
              <a:avLst/>
            </a:prstGeom>
            <a:noFill/>
            <a:ln w="635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4" name="直線コネクタ 125"/>
            <p:cNvCxnSpPr>
              <a:cxnSpLocks noChangeShapeType="1"/>
            </p:cNvCxnSpPr>
            <p:nvPr/>
          </p:nvCxnSpPr>
          <p:spPr bwMode="auto">
            <a:xfrm>
              <a:off x="5972175" y="1504950"/>
              <a:ext cx="474663" cy="0"/>
            </a:xfrm>
            <a:prstGeom prst="line">
              <a:avLst/>
            </a:prstGeom>
            <a:noFill/>
            <a:ln w="57150" algn="ctr">
              <a:solidFill>
                <a:srgbClr val="0000FF">
                  <a:alpha val="70195"/>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4" name="右矢印 137"/>
          <p:cNvSpPr>
            <a:spLocks noChangeArrowheads="1"/>
          </p:cNvSpPr>
          <p:nvPr/>
        </p:nvSpPr>
        <p:spPr bwMode="auto">
          <a:xfrm rot="16537342">
            <a:off x="2461572" y="4671698"/>
            <a:ext cx="300881" cy="336570"/>
          </a:xfrm>
          <a:prstGeom prst="rightArrow">
            <a:avLst>
              <a:gd name="adj1" fmla="val 50000"/>
              <a:gd name="adj2" fmla="val 50000"/>
            </a:avLst>
          </a:prstGeom>
          <a:solidFill>
            <a:srgbClr val="0070C0"/>
          </a:solidFill>
          <a:ln>
            <a:noFill/>
          </a:ln>
          <a:extLst>
            <a:ext uri="{91240B29-F687-4F45-9708-019B960494DF}">
              <a14:hiddenLine xmlns:a14="http://schemas.microsoft.com/office/drawing/2010/main" w="57150" algn="ctr">
                <a:solidFill>
                  <a:srgbClr val="000000"/>
                </a:solidFill>
                <a:round/>
                <a:headEnd/>
                <a:tailEnd/>
              </a14:hiddenLine>
            </a:ext>
          </a:extLst>
        </p:spPr>
        <p:txBody>
          <a:bodyPr vert="vert" lIns="18288"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100" dirty="0">
                <a:solidFill>
                  <a:schemeClr val="bg1"/>
                </a:solidFill>
              </a:rPr>
              <a:t>②</a:t>
            </a:r>
          </a:p>
        </p:txBody>
      </p:sp>
      <p:grpSp>
        <p:nvGrpSpPr>
          <p:cNvPr id="60" name="グループ化 59">
            <a:extLst>
              <a:ext uri="{FF2B5EF4-FFF2-40B4-BE49-F238E27FC236}">
                <a16:creationId xmlns:a16="http://schemas.microsoft.com/office/drawing/2014/main" id="{74319E35-3132-456D-A928-7CC3CA89767F}"/>
              </a:ext>
            </a:extLst>
          </p:cNvPr>
          <p:cNvGrpSpPr/>
          <p:nvPr/>
        </p:nvGrpSpPr>
        <p:grpSpPr>
          <a:xfrm>
            <a:off x="6208079" y="4358595"/>
            <a:ext cx="2885121" cy="2140487"/>
            <a:chOff x="2764569" y="1848649"/>
            <a:chExt cx="4255984" cy="3157538"/>
          </a:xfrm>
        </p:grpSpPr>
        <p:pic>
          <p:nvPicPr>
            <p:cNvPr id="62" name="Picture 2">
              <a:extLst>
                <a:ext uri="{FF2B5EF4-FFF2-40B4-BE49-F238E27FC236}">
                  <a16:creationId xmlns:a16="http://schemas.microsoft.com/office/drawing/2014/main" id="{327B3169-0C29-42C6-864A-2B5DE4DCF3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4569" y="1848649"/>
              <a:ext cx="4224338"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フリーフォーム: 図形 1">
              <a:extLst>
                <a:ext uri="{FF2B5EF4-FFF2-40B4-BE49-F238E27FC236}">
                  <a16:creationId xmlns:a16="http://schemas.microsoft.com/office/drawing/2014/main" id="{23C92489-B3C7-40D4-A573-0B4DCF2CF346}"/>
                </a:ext>
              </a:extLst>
            </p:cNvPr>
            <p:cNvSpPr/>
            <p:nvPr/>
          </p:nvSpPr>
          <p:spPr>
            <a:xfrm>
              <a:off x="2838747" y="3786624"/>
              <a:ext cx="4181806" cy="1212706"/>
            </a:xfrm>
            <a:custGeom>
              <a:avLst/>
              <a:gdLst>
                <a:gd name="connsiteX0" fmla="*/ 409903 w 2942897"/>
                <a:gd name="connsiteY0" fmla="*/ 798786 h 1161393"/>
                <a:gd name="connsiteX1" fmla="*/ 1219200 w 2942897"/>
                <a:gd name="connsiteY1" fmla="*/ 5255 h 1161393"/>
                <a:gd name="connsiteX2" fmla="*/ 1686910 w 2942897"/>
                <a:gd name="connsiteY2" fmla="*/ 0 h 1161393"/>
                <a:gd name="connsiteX3" fmla="*/ 2942897 w 2942897"/>
                <a:gd name="connsiteY3" fmla="*/ 1161393 h 1161393"/>
                <a:gd name="connsiteX4" fmla="*/ 0 w 2942897"/>
                <a:gd name="connsiteY4" fmla="*/ 1150883 h 1161393"/>
                <a:gd name="connsiteX5" fmla="*/ 457200 w 2942897"/>
                <a:gd name="connsiteY5" fmla="*/ 746234 h 1161393"/>
                <a:gd name="connsiteX0" fmla="*/ 601931 w 3134925"/>
                <a:gd name="connsiteY0" fmla="*/ 798786 h 1161393"/>
                <a:gd name="connsiteX1" fmla="*/ 1411228 w 3134925"/>
                <a:gd name="connsiteY1" fmla="*/ 5255 h 1161393"/>
                <a:gd name="connsiteX2" fmla="*/ 1878938 w 3134925"/>
                <a:gd name="connsiteY2" fmla="*/ 0 h 1161393"/>
                <a:gd name="connsiteX3" fmla="*/ 3134925 w 3134925"/>
                <a:gd name="connsiteY3" fmla="*/ 1161393 h 1161393"/>
                <a:gd name="connsiteX4" fmla="*/ 0 w 3134925"/>
                <a:gd name="connsiteY4" fmla="*/ 1136832 h 1161393"/>
                <a:gd name="connsiteX5" fmla="*/ 649228 w 3134925"/>
                <a:gd name="connsiteY5" fmla="*/ 746234 h 1161393"/>
                <a:gd name="connsiteX0" fmla="*/ 1411228 w 3134925"/>
                <a:gd name="connsiteY0" fmla="*/ 5255 h 1161393"/>
                <a:gd name="connsiteX1" fmla="*/ 1878938 w 3134925"/>
                <a:gd name="connsiteY1" fmla="*/ 0 h 1161393"/>
                <a:gd name="connsiteX2" fmla="*/ 3134925 w 3134925"/>
                <a:gd name="connsiteY2" fmla="*/ 1161393 h 1161393"/>
                <a:gd name="connsiteX3" fmla="*/ 0 w 3134925"/>
                <a:gd name="connsiteY3" fmla="*/ 1136832 h 1161393"/>
                <a:gd name="connsiteX4" fmla="*/ 649228 w 3134925"/>
                <a:gd name="connsiteY4" fmla="*/ 746234 h 1161393"/>
                <a:gd name="connsiteX0" fmla="*/ 1411228 w 3134925"/>
                <a:gd name="connsiteY0" fmla="*/ 5255 h 1161393"/>
                <a:gd name="connsiteX1" fmla="*/ 1878938 w 3134925"/>
                <a:gd name="connsiteY1" fmla="*/ 0 h 1161393"/>
                <a:gd name="connsiteX2" fmla="*/ 3134925 w 3134925"/>
                <a:gd name="connsiteY2" fmla="*/ 1161393 h 1161393"/>
                <a:gd name="connsiteX3" fmla="*/ 0 w 3134925"/>
                <a:gd name="connsiteY3" fmla="*/ 1136832 h 1161393"/>
                <a:gd name="connsiteX4" fmla="*/ 532138 w 3134925"/>
                <a:gd name="connsiteY4" fmla="*/ 722816 h 1161393"/>
                <a:gd name="connsiteX0" fmla="*/ 1296230 w 3019927"/>
                <a:gd name="connsiteY0" fmla="*/ 5255 h 1161393"/>
                <a:gd name="connsiteX1" fmla="*/ 1763940 w 3019927"/>
                <a:gd name="connsiteY1" fmla="*/ 0 h 1161393"/>
                <a:gd name="connsiteX2" fmla="*/ 3019927 w 3019927"/>
                <a:gd name="connsiteY2" fmla="*/ 1161393 h 1161393"/>
                <a:gd name="connsiteX3" fmla="*/ 0 w 3019927"/>
                <a:gd name="connsiteY3" fmla="*/ 1154844 h 1161393"/>
                <a:gd name="connsiteX4" fmla="*/ 417140 w 3019927"/>
                <a:gd name="connsiteY4" fmla="*/ 722816 h 1161393"/>
                <a:gd name="connsiteX0" fmla="*/ 1296230 w 3019927"/>
                <a:gd name="connsiteY0" fmla="*/ 5255 h 1161393"/>
                <a:gd name="connsiteX1" fmla="*/ 1763940 w 3019927"/>
                <a:gd name="connsiteY1" fmla="*/ 0 h 1161393"/>
                <a:gd name="connsiteX2" fmla="*/ 3019927 w 3019927"/>
                <a:gd name="connsiteY2" fmla="*/ 1161393 h 1161393"/>
                <a:gd name="connsiteX3" fmla="*/ 2942134 w 3019927"/>
                <a:gd name="connsiteY3" fmla="*/ 1143715 h 1161393"/>
                <a:gd name="connsiteX4" fmla="*/ 0 w 3019927"/>
                <a:gd name="connsiteY4" fmla="*/ 1154844 h 1161393"/>
                <a:gd name="connsiteX5" fmla="*/ 417140 w 3019927"/>
                <a:gd name="connsiteY5" fmla="*/ 722816 h 1161393"/>
                <a:gd name="connsiteX0" fmla="*/ 1123732 w 3019927"/>
                <a:gd name="connsiteY0" fmla="*/ 5255 h 1161393"/>
                <a:gd name="connsiteX1" fmla="*/ 1763940 w 3019927"/>
                <a:gd name="connsiteY1" fmla="*/ 0 h 1161393"/>
                <a:gd name="connsiteX2" fmla="*/ 3019927 w 3019927"/>
                <a:gd name="connsiteY2" fmla="*/ 1161393 h 1161393"/>
                <a:gd name="connsiteX3" fmla="*/ 2942134 w 3019927"/>
                <a:gd name="connsiteY3" fmla="*/ 1143715 h 1161393"/>
                <a:gd name="connsiteX4" fmla="*/ 0 w 3019927"/>
                <a:gd name="connsiteY4" fmla="*/ 1154844 h 1161393"/>
                <a:gd name="connsiteX5" fmla="*/ 417140 w 3019927"/>
                <a:gd name="connsiteY5" fmla="*/ 722816 h 1161393"/>
                <a:gd name="connsiteX0" fmla="*/ 1123732 w 3019927"/>
                <a:gd name="connsiteY0" fmla="*/ 5255 h 1161393"/>
                <a:gd name="connsiteX1" fmla="*/ 1845115 w 3019927"/>
                <a:gd name="connsiteY1" fmla="*/ 0 h 1161393"/>
                <a:gd name="connsiteX2" fmla="*/ 3019927 w 3019927"/>
                <a:gd name="connsiteY2" fmla="*/ 1161393 h 1161393"/>
                <a:gd name="connsiteX3" fmla="*/ 2942134 w 3019927"/>
                <a:gd name="connsiteY3" fmla="*/ 1143715 h 1161393"/>
                <a:gd name="connsiteX4" fmla="*/ 0 w 3019927"/>
                <a:gd name="connsiteY4" fmla="*/ 1154844 h 1161393"/>
                <a:gd name="connsiteX5" fmla="*/ 417140 w 3019927"/>
                <a:gd name="connsiteY5" fmla="*/ 722816 h 116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9927" h="1161393">
                  <a:moveTo>
                    <a:pt x="1123732" y="5255"/>
                  </a:moveTo>
                  <a:lnTo>
                    <a:pt x="1845115" y="0"/>
                  </a:lnTo>
                  <a:lnTo>
                    <a:pt x="3019927" y="1161393"/>
                  </a:lnTo>
                  <a:cubicBezTo>
                    <a:pt x="3005270" y="1160003"/>
                    <a:pt x="2956791" y="1145105"/>
                    <a:pt x="2942134" y="1143715"/>
                  </a:cubicBezTo>
                  <a:lnTo>
                    <a:pt x="0" y="1154844"/>
                  </a:lnTo>
                  <a:cubicBezTo>
                    <a:pt x="152400" y="1019961"/>
                    <a:pt x="264740" y="857699"/>
                    <a:pt x="417140" y="722816"/>
                  </a:cubicBezTo>
                </a:path>
              </a:pathLst>
            </a:custGeom>
            <a:gradFill>
              <a:gsLst>
                <a:gs pos="5000">
                  <a:srgbClr val="FF0000">
                    <a:alpha val="60000"/>
                  </a:srgbClr>
                </a:gs>
                <a:gs pos="83000">
                  <a:srgbClr val="FF0000">
                    <a:alpha val="25000"/>
                  </a:srgbClr>
                </a:gs>
                <a:gs pos="100000">
                  <a:srgbClr val="FF0000">
                    <a:alpha val="5000"/>
                  </a:srgbClr>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フリーフォーム 1"/>
          <p:cNvSpPr/>
          <p:nvPr/>
        </p:nvSpPr>
        <p:spPr>
          <a:xfrm>
            <a:off x="1771650" y="1438275"/>
            <a:ext cx="723900" cy="1266825"/>
          </a:xfrm>
          <a:custGeom>
            <a:avLst/>
            <a:gdLst>
              <a:gd name="connsiteX0" fmla="*/ 723900 w 723900"/>
              <a:gd name="connsiteY0" fmla="*/ 1266825 h 1266825"/>
              <a:gd name="connsiteX1" fmla="*/ 590550 w 723900"/>
              <a:gd name="connsiteY1" fmla="*/ 714375 h 1266825"/>
              <a:gd name="connsiteX2" fmla="*/ 504825 w 723900"/>
              <a:gd name="connsiteY2" fmla="*/ 552450 h 1266825"/>
              <a:gd name="connsiteX3" fmla="*/ 447675 w 723900"/>
              <a:gd name="connsiteY3" fmla="*/ 428625 h 1266825"/>
              <a:gd name="connsiteX4" fmla="*/ 0 w 723900"/>
              <a:gd name="connsiteY4" fmla="*/ 0 h 126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1266825">
                <a:moveTo>
                  <a:pt x="723900" y="1266825"/>
                </a:moveTo>
                <a:lnTo>
                  <a:pt x="590550" y="714375"/>
                </a:lnTo>
                <a:lnTo>
                  <a:pt x="504825" y="552450"/>
                </a:lnTo>
                <a:lnTo>
                  <a:pt x="447675" y="428625"/>
                </a:lnTo>
                <a:lnTo>
                  <a:pt x="0" y="0"/>
                </a:lnTo>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2552700" y="6010275"/>
            <a:ext cx="47625" cy="533400"/>
          </a:xfrm>
          <a:custGeom>
            <a:avLst/>
            <a:gdLst>
              <a:gd name="connsiteX0" fmla="*/ 47625 w 47625"/>
              <a:gd name="connsiteY0" fmla="*/ 0 h 533400"/>
              <a:gd name="connsiteX1" fmla="*/ 47625 w 47625"/>
              <a:gd name="connsiteY1" fmla="*/ 95250 h 533400"/>
              <a:gd name="connsiteX2" fmla="*/ 19050 w 47625"/>
              <a:gd name="connsiteY2" fmla="*/ 314325 h 533400"/>
              <a:gd name="connsiteX3" fmla="*/ 0 w 47625"/>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47625" h="533400">
                <a:moveTo>
                  <a:pt x="47625" y="0"/>
                </a:moveTo>
                <a:lnTo>
                  <a:pt x="47625" y="95250"/>
                </a:lnTo>
                <a:lnTo>
                  <a:pt x="19050" y="314325"/>
                </a:lnTo>
                <a:lnTo>
                  <a:pt x="0" y="533400"/>
                </a:lnTo>
              </a:path>
            </a:pathLst>
          </a:cu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H="1">
            <a:off x="2571750" y="6690853"/>
            <a:ext cx="5190" cy="129047"/>
          </a:xfrm>
          <a:prstGeom prst="line">
            <a:avLst/>
          </a:prstGeom>
          <a:ln w="41275"/>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a:xfrm flipV="1">
            <a:off x="2600325" y="2532661"/>
            <a:ext cx="404132" cy="172439"/>
          </a:xfrm>
          <a:prstGeom prst="line">
            <a:avLst/>
          </a:prstGeom>
          <a:ln w="12700"/>
        </p:spPr>
        <p:style>
          <a:lnRef idx="1">
            <a:schemeClr val="dk1"/>
          </a:lnRef>
          <a:fillRef idx="0">
            <a:schemeClr val="dk1"/>
          </a:fillRef>
          <a:effectRef idx="0">
            <a:schemeClr val="dk1"/>
          </a:effectRef>
          <a:fontRef idx="minor">
            <a:schemeClr val="tx1"/>
          </a:fontRef>
        </p:style>
      </p:cxnSp>
      <p:sp>
        <p:nvSpPr>
          <p:cNvPr id="17" name="フリーフォーム 16"/>
          <p:cNvSpPr/>
          <p:nvPr/>
        </p:nvSpPr>
        <p:spPr>
          <a:xfrm>
            <a:off x="1849272" y="1112293"/>
            <a:ext cx="968991" cy="1453486"/>
          </a:xfrm>
          <a:custGeom>
            <a:avLst/>
            <a:gdLst>
              <a:gd name="connsiteX0" fmla="*/ 968991 w 968991"/>
              <a:gd name="connsiteY0" fmla="*/ 1453486 h 1453486"/>
              <a:gd name="connsiteX1" fmla="*/ 771098 w 968991"/>
              <a:gd name="connsiteY1" fmla="*/ 880280 h 1453486"/>
              <a:gd name="connsiteX2" fmla="*/ 634621 w 968991"/>
              <a:gd name="connsiteY2" fmla="*/ 607325 h 1453486"/>
              <a:gd name="connsiteX3" fmla="*/ 354841 w 968991"/>
              <a:gd name="connsiteY3" fmla="*/ 313898 h 1453486"/>
              <a:gd name="connsiteX4" fmla="*/ 0 w 968991"/>
              <a:gd name="connsiteY4" fmla="*/ 0 h 1453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991" h="1453486">
                <a:moveTo>
                  <a:pt x="968991" y="1453486"/>
                </a:moveTo>
                <a:lnTo>
                  <a:pt x="771098" y="880280"/>
                </a:lnTo>
                <a:lnTo>
                  <a:pt x="634621" y="607325"/>
                </a:lnTo>
                <a:lnTo>
                  <a:pt x="354841" y="313898"/>
                </a:lnTo>
                <a:lnTo>
                  <a:pt x="0" y="0"/>
                </a:lnTo>
              </a:path>
            </a:pathLst>
          </a:custGeom>
          <a:noFill/>
          <a:ln w="12700">
            <a:solidFill>
              <a:schemeClr val="tx1"/>
            </a:solidFill>
            <a:head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rot="3136915">
            <a:off x="2268551" y="1425513"/>
            <a:ext cx="723275" cy="200055"/>
          </a:xfrm>
          <a:prstGeom prst="rect">
            <a:avLst/>
          </a:prstGeom>
          <a:noFill/>
          <a:ln>
            <a:solidFill>
              <a:schemeClr val="tx1"/>
            </a:solidFill>
          </a:ln>
        </p:spPr>
        <p:txBody>
          <a:bodyPr wrap="none" rtlCol="0">
            <a:spAutoFit/>
          </a:bodyPr>
          <a:lstStyle/>
          <a:p>
            <a:r>
              <a:rPr kumimoji="1" lang="ja-JP" altLang="en-US" sz="700" dirty="0" smtClean="0"/>
              <a:t>整備完了範囲</a:t>
            </a:r>
            <a:endParaRPr kumimoji="1" lang="ja-JP" altLang="en-US" sz="700" dirty="0"/>
          </a:p>
        </p:txBody>
      </p:sp>
      <p:sp>
        <p:nvSpPr>
          <p:cNvPr id="23" name="テキスト ボックス 22"/>
          <p:cNvSpPr txBox="1"/>
          <p:nvPr/>
        </p:nvSpPr>
        <p:spPr>
          <a:xfrm>
            <a:off x="1788587" y="6115346"/>
            <a:ext cx="292388" cy="630942"/>
          </a:xfrm>
          <a:prstGeom prst="rect">
            <a:avLst/>
          </a:prstGeom>
          <a:noFill/>
          <a:ln>
            <a:solidFill>
              <a:schemeClr val="tx1"/>
            </a:solidFill>
          </a:ln>
        </p:spPr>
        <p:txBody>
          <a:bodyPr vert="eaVert" wrap="none" rtlCol="0">
            <a:spAutoFit/>
          </a:bodyPr>
          <a:lstStyle/>
          <a:p>
            <a:r>
              <a:rPr lang="zh-TW" altLang="en-US" sz="700" dirty="0"/>
              <a:t>整備完了</a:t>
            </a:r>
            <a:r>
              <a:rPr lang="zh-TW" altLang="en-US" sz="700" dirty="0" smtClean="0"/>
              <a:t>範囲</a:t>
            </a:r>
            <a:endParaRPr lang="zh-TW" altLang="en-US" sz="700" dirty="0"/>
          </a:p>
        </p:txBody>
      </p:sp>
      <p:cxnSp>
        <p:nvCxnSpPr>
          <p:cNvPr id="25" name="直線コネクタ 24"/>
          <p:cNvCxnSpPr/>
          <p:nvPr/>
        </p:nvCxnSpPr>
        <p:spPr>
          <a:xfrm>
            <a:off x="2192370" y="6010275"/>
            <a:ext cx="0" cy="782476"/>
          </a:xfrm>
          <a:prstGeom prst="line">
            <a:avLst/>
          </a:prstGeom>
          <a:ln w="12700">
            <a:head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459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正方形/長方形 3"/>
          <p:cNvSpPr>
            <a:spLocks noChangeArrowheads="1"/>
          </p:cNvSpPr>
          <p:nvPr/>
        </p:nvSpPr>
        <p:spPr bwMode="auto">
          <a:xfrm>
            <a:off x="144017" y="1173913"/>
            <a:ext cx="8999983" cy="2862322"/>
          </a:xfrm>
          <a:prstGeom prst="rect">
            <a:avLst/>
          </a:prstGeom>
          <a:noFill/>
          <a:ln>
            <a:noFill/>
          </a:ln>
        </p:spPr>
        <p:txBody>
          <a:bodyPr wrap="square">
            <a:spAutoFit/>
          </a:bodyPr>
          <a:lstStyle>
            <a:lvl1pPr eaLnBrk="0" hangingPunct="0">
              <a:spcBef>
                <a:spcPct val="20000"/>
              </a:spcBef>
              <a:buFont typeface="Arial" pitchFamily="34" charset="0"/>
              <a:buChar char="•"/>
              <a:tabLst>
                <a:tab pos="16129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16129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16129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9pPr>
          </a:lstStyle>
          <a:p>
            <a:pPr eaLnBrk="1" hangingPunct="1">
              <a:lnSpc>
                <a:spcPct val="150000"/>
              </a:lnSpc>
              <a:spcBef>
                <a:spcPct val="0"/>
              </a:spcBef>
              <a:buFontTx/>
              <a:buNone/>
            </a:pPr>
            <a:r>
              <a:rPr lang="ja-JP" altLang="en-US" sz="2400" dirty="0">
                <a:latin typeface="ＭＳ ゴシック" panose="020B0609070205080204" pitchFamily="49" charset="-128"/>
                <a:ea typeface="ＭＳ ゴシック" panose="020B0609070205080204" pitchFamily="49" charset="-128"/>
              </a:rPr>
              <a:t>○事業延長</a:t>
            </a:r>
            <a:r>
              <a:rPr lang="en-US" altLang="ja-JP" sz="2400" dirty="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 約</a:t>
            </a:r>
            <a:r>
              <a:rPr lang="en-US" altLang="ja-JP" sz="2400" dirty="0">
                <a:latin typeface="ＭＳ ゴシック" panose="020B0609070205080204" pitchFamily="49" charset="-128"/>
                <a:ea typeface="ＭＳ ゴシック" panose="020B0609070205080204" pitchFamily="49" charset="-128"/>
              </a:rPr>
              <a:t>1.3km</a:t>
            </a:r>
          </a:p>
          <a:p>
            <a:pPr eaLnBrk="1" hangingPunct="1">
              <a:lnSpc>
                <a:spcPct val="150000"/>
              </a:lnSpc>
              <a:spcBef>
                <a:spcPct val="0"/>
              </a:spcBef>
              <a:buFontTx/>
              <a:buNone/>
            </a:pPr>
            <a:r>
              <a:rPr lang="zh-TW" altLang="en-US"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道路</a:t>
            </a:r>
            <a:r>
              <a:rPr lang="zh-TW" altLang="en-US" sz="2400" dirty="0">
                <a:latin typeface="ＭＳ ゴシック" panose="020B0609070205080204" pitchFamily="49" charset="-128"/>
                <a:ea typeface="ＭＳ ゴシック" panose="020B0609070205080204" pitchFamily="49" charset="-128"/>
              </a:rPr>
              <a:t>幅員</a:t>
            </a:r>
            <a:r>
              <a:rPr lang="en-US" altLang="zh-TW" sz="2400" dirty="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32.0m </a:t>
            </a:r>
            <a:r>
              <a:rPr lang="ja-JP" altLang="en-US" sz="2400" dirty="0">
                <a:latin typeface="ＭＳ ゴシック" panose="020B0609070205080204" pitchFamily="49" charset="-128"/>
                <a:ea typeface="ＭＳ ゴシック" panose="020B0609070205080204" pitchFamily="49" charset="-128"/>
              </a:rPr>
              <a:t> </a:t>
            </a:r>
            <a:endParaRPr lang="en-US" altLang="ja-JP" sz="2400" dirty="0">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FontTx/>
              <a:buNone/>
            </a:pP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4</a:t>
            </a:r>
            <a:r>
              <a:rPr lang="ja-JP" altLang="en-US" sz="2400" dirty="0">
                <a:latin typeface="+mn-ea"/>
                <a:ea typeface="+mn-ea"/>
              </a:rPr>
              <a:t>車線（</a:t>
            </a:r>
            <a:r>
              <a:rPr lang="en-US" altLang="ja-JP" sz="2400" dirty="0">
                <a:latin typeface="+mn-ea"/>
                <a:ea typeface="+mn-ea"/>
              </a:rPr>
              <a:t>3.25m×4</a:t>
            </a:r>
            <a:r>
              <a:rPr lang="ja-JP" altLang="en-US" sz="2400" dirty="0">
                <a:latin typeface="+mn-ea"/>
                <a:ea typeface="+mn-ea"/>
              </a:rPr>
              <a:t>）、</a:t>
            </a:r>
            <a:endParaRPr lang="en-US" altLang="ja-JP" sz="2400" dirty="0">
              <a:latin typeface="+mn-ea"/>
              <a:ea typeface="+mn-ea"/>
            </a:endParaRPr>
          </a:p>
          <a:p>
            <a:pPr eaLnBrk="1" hangingPunct="1">
              <a:lnSpc>
                <a:spcPct val="150000"/>
              </a:lnSpc>
              <a:spcBef>
                <a:spcPct val="0"/>
              </a:spcBef>
              <a:buFontTx/>
              <a:buNone/>
            </a:pPr>
            <a:r>
              <a:rPr lang="ja-JP" altLang="en-US" sz="2400" dirty="0">
                <a:latin typeface="+mn-ea"/>
                <a:ea typeface="+mn-ea"/>
              </a:rPr>
              <a:t>　　　　　　　　　　</a:t>
            </a:r>
            <a:r>
              <a:rPr lang="ja-JP" altLang="ja-JP" sz="2400" dirty="0">
                <a:latin typeface="+mn-ea"/>
                <a:ea typeface="+mn-ea"/>
              </a:rPr>
              <a:t>歩道</a:t>
            </a:r>
            <a:r>
              <a:rPr lang="ja-JP" altLang="en-US" sz="2400" dirty="0">
                <a:latin typeface="+mn-ea"/>
                <a:ea typeface="+mn-ea"/>
              </a:rPr>
              <a:t>（</a:t>
            </a:r>
            <a:r>
              <a:rPr lang="en-US" altLang="ja-JP" sz="2400" dirty="0">
                <a:latin typeface="+mn-ea"/>
                <a:ea typeface="+mn-ea"/>
              </a:rPr>
              <a:t>3.5m×2)</a:t>
            </a:r>
            <a:r>
              <a:rPr lang="ja-JP" altLang="en-US" sz="2400" dirty="0" err="1" smtClean="0">
                <a:latin typeface="+mn-ea"/>
                <a:ea typeface="+mn-ea"/>
              </a:rPr>
              <a:t>、</a:t>
            </a:r>
            <a:r>
              <a:rPr lang="ja-JP" altLang="ja-JP" sz="2400" dirty="0" smtClean="0">
                <a:latin typeface="+mn-ea"/>
                <a:ea typeface="+mn-ea"/>
              </a:rPr>
              <a:t>自転</a:t>
            </a:r>
            <a:r>
              <a:rPr lang="ja-JP" altLang="ja-JP" sz="2400" dirty="0">
                <a:latin typeface="+mn-ea"/>
                <a:ea typeface="+mn-ea"/>
              </a:rPr>
              <a:t>車道</a:t>
            </a:r>
            <a:r>
              <a:rPr lang="en-US" altLang="ja-JP" sz="2400" dirty="0">
                <a:latin typeface="+mn-ea"/>
                <a:ea typeface="+mn-ea"/>
              </a:rPr>
              <a:t>(2.5m×2)</a:t>
            </a:r>
            <a:r>
              <a:rPr lang="ja-JP" altLang="en-US" sz="2400" dirty="0" err="1" smtClean="0">
                <a:latin typeface="+mn-ea"/>
                <a:ea typeface="+mn-ea"/>
              </a:rPr>
              <a:t>、</a:t>
            </a:r>
            <a:endParaRPr lang="en-US" altLang="ja-JP" sz="2400" dirty="0" smtClean="0">
              <a:latin typeface="+mn-ea"/>
              <a:ea typeface="+mn-ea"/>
            </a:endParaRPr>
          </a:p>
          <a:p>
            <a:pPr eaLnBrk="1" hangingPunct="1">
              <a:lnSpc>
                <a:spcPct val="150000"/>
              </a:lnSpc>
              <a:spcBef>
                <a:spcPct val="0"/>
              </a:spcBef>
              <a:buFontTx/>
              <a:buNone/>
            </a:pPr>
            <a:r>
              <a:rPr lang="ja-JP" altLang="en-US" sz="2400" dirty="0">
                <a:latin typeface="+mn-ea"/>
                <a:ea typeface="+mn-ea"/>
              </a:rPr>
              <a:t>　</a:t>
            </a:r>
            <a:r>
              <a:rPr lang="ja-JP" altLang="en-US" sz="2400" dirty="0" smtClean="0">
                <a:latin typeface="+mn-ea"/>
                <a:ea typeface="+mn-ea"/>
              </a:rPr>
              <a:t>　　　　　　　　　植樹帯</a:t>
            </a:r>
            <a:r>
              <a:rPr lang="en-US" altLang="ja-JP" sz="2400" dirty="0">
                <a:latin typeface="+mn-ea"/>
                <a:ea typeface="+mn-ea"/>
              </a:rPr>
              <a:t>(2.0m×2)</a:t>
            </a:r>
          </a:p>
        </p:txBody>
      </p:sp>
      <p:sp>
        <p:nvSpPr>
          <p:cNvPr id="19460" name="正方形/長方形 5"/>
          <p:cNvSpPr>
            <a:spLocks noChangeArrowheads="1"/>
          </p:cNvSpPr>
          <p:nvPr/>
        </p:nvSpPr>
        <p:spPr bwMode="auto">
          <a:xfrm>
            <a:off x="-13681" y="564832"/>
            <a:ext cx="1731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b="1" dirty="0">
                <a:latin typeface="HGSｺﾞｼｯｸM" panose="020B0600000000000000" pitchFamily="50" charset="-128"/>
                <a:ea typeface="HGSｺﾞｼｯｸM" panose="020B0600000000000000" pitchFamily="50" charset="-128"/>
              </a:rPr>
              <a:t>■道路築造</a:t>
            </a:r>
          </a:p>
        </p:txBody>
      </p:sp>
      <p:sp>
        <p:nvSpPr>
          <p:cNvPr id="19461"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BB9DC561-8014-4BA4-A41B-AC2572FFD04C}" type="slidenum">
              <a:rPr lang="ja-JP" altLang="en-US" sz="2000" smtClean="0">
                <a:latin typeface="Arial" pitchFamily="34" charset="0"/>
              </a:rPr>
              <a:pPr eaLnBrk="1" hangingPunct="1">
                <a:spcBef>
                  <a:spcPct val="0"/>
                </a:spcBef>
                <a:buFontTx/>
                <a:buNone/>
              </a:pPr>
              <a:t>4</a:t>
            </a:fld>
            <a:endParaRPr lang="ja-JP" altLang="en-US" sz="2000" dirty="0">
              <a:latin typeface="Arial" pitchFamily="34" charset="0"/>
            </a:endParaRPr>
          </a:p>
        </p:txBody>
      </p:sp>
      <p:sp>
        <p:nvSpPr>
          <p:cNvPr id="6" name="タイトル 2"/>
          <p:cNvSpPr txBox="1">
            <a:spLocks/>
          </p:cNvSpPr>
          <p:nvPr/>
        </p:nvSpPr>
        <p:spPr>
          <a:xfrm>
            <a:off x="0" y="0"/>
            <a:ext cx="9144000" cy="5544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0"/>
          </a:gra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事業概要</a:t>
            </a:r>
          </a:p>
        </p:txBody>
      </p:sp>
      <p:pic>
        <p:nvPicPr>
          <p:cNvPr id="4" name="図 3">
            <a:extLst>
              <a:ext uri="{FF2B5EF4-FFF2-40B4-BE49-F238E27FC236}">
                <a16:creationId xmlns:a16="http://schemas.microsoft.com/office/drawing/2014/main" id="{9A37A38F-C4AE-4602-AEB2-E580B3724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921" y="4653137"/>
            <a:ext cx="6190118" cy="1911906"/>
          </a:xfrm>
          <a:prstGeom prst="rect">
            <a:avLst/>
          </a:prstGeom>
        </p:spPr>
      </p:pic>
      <p:grpSp>
        <p:nvGrpSpPr>
          <p:cNvPr id="3" name="グループ化 2"/>
          <p:cNvGrpSpPr/>
          <p:nvPr/>
        </p:nvGrpSpPr>
        <p:grpSpPr>
          <a:xfrm>
            <a:off x="-30795" y="4398498"/>
            <a:ext cx="2736301" cy="2779503"/>
            <a:chOff x="-217061" y="4398498"/>
            <a:chExt cx="2736301" cy="2779503"/>
          </a:xfrm>
        </p:grpSpPr>
        <p:pic>
          <p:nvPicPr>
            <p:cNvPr id="23" name="図 22">
              <a:extLst>
                <a:ext uri="{FF2B5EF4-FFF2-40B4-BE49-F238E27FC236}">
                  <a16:creationId xmlns:a16="http://schemas.microsoft.com/office/drawing/2014/main" id="{2B5CCCF7-6A6F-445F-9C87-7E0917DC3532}"/>
                </a:ext>
              </a:extLst>
            </p:cNvPr>
            <p:cNvPicPr>
              <a:picLocks noChangeAspect="1"/>
            </p:cNvPicPr>
            <p:nvPr/>
          </p:nvPicPr>
          <p:blipFill>
            <a:blip r:embed="rId4"/>
            <a:stretch>
              <a:fillRect/>
            </a:stretch>
          </p:blipFill>
          <p:spPr>
            <a:xfrm>
              <a:off x="-217061" y="5791161"/>
              <a:ext cx="2736301" cy="1386840"/>
            </a:xfrm>
            <a:prstGeom prst="rect">
              <a:avLst/>
            </a:prstGeom>
          </p:spPr>
        </p:pic>
        <p:grpSp>
          <p:nvGrpSpPr>
            <p:cNvPr id="2" name="グループ化 1"/>
            <p:cNvGrpSpPr/>
            <p:nvPr/>
          </p:nvGrpSpPr>
          <p:grpSpPr>
            <a:xfrm>
              <a:off x="-83622" y="4398498"/>
              <a:ext cx="2159555" cy="2079038"/>
              <a:chOff x="-83622" y="4398498"/>
              <a:chExt cx="2159555" cy="2079038"/>
            </a:xfrm>
          </p:grpSpPr>
          <p:cxnSp>
            <p:nvCxnSpPr>
              <p:cNvPr id="7" name="直線コネクタ 6">
                <a:extLst>
                  <a:ext uri="{FF2B5EF4-FFF2-40B4-BE49-F238E27FC236}">
                    <a16:creationId xmlns:a16="http://schemas.microsoft.com/office/drawing/2014/main" id="{22CBF215-3929-4CC8-A309-E14462E54C07}"/>
                  </a:ext>
                </a:extLst>
              </p:cNvPr>
              <p:cNvCxnSpPr>
                <a:cxnSpLocks/>
              </p:cNvCxnSpPr>
              <p:nvPr/>
            </p:nvCxnSpPr>
            <p:spPr>
              <a:xfrm flipV="1">
                <a:off x="323528" y="5085184"/>
                <a:ext cx="0" cy="1253316"/>
              </a:xfrm>
              <a:prstGeom prst="line">
                <a:avLst/>
              </a:prstGeom>
              <a:ln w="3175"/>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1B23E105-61BE-4DA0-9B0D-7A481B56BAF3}"/>
                  </a:ext>
                </a:extLst>
              </p:cNvPr>
              <p:cNvCxnSpPr>
                <a:cxnSpLocks/>
              </p:cNvCxnSpPr>
              <p:nvPr/>
            </p:nvCxnSpPr>
            <p:spPr>
              <a:xfrm flipV="1">
                <a:off x="1619672" y="5085184"/>
                <a:ext cx="0" cy="1207984"/>
              </a:xfrm>
              <a:prstGeom prst="line">
                <a:avLst/>
              </a:prstGeom>
              <a:ln w="3175"/>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E1F56ADC-DBAF-4335-BDFC-6A9792C66E43}"/>
                  </a:ext>
                </a:extLst>
              </p:cNvPr>
              <p:cNvCxnSpPr>
                <a:cxnSpLocks/>
              </p:cNvCxnSpPr>
              <p:nvPr/>
            </p:nvCxnSpPr>
            <p:spPr>
              <a:xfrm>
                <a:off x="323528" y="4967738"/>
                <a:ext cx="1296144"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51DD24BA-BFC5-4DD1-ACB8-289B85E5D0D7}"/>
                  </a:ext>
                </a:extLst>
              </p:cNvPr>
              <p:cNvSpPr txBox="1"/>
              <p:nvPr/>
            </p:nvSpPr>
            <p:spPr>
              <a:xfrm>
                <a:off x="755576" y="4679706"/>
                <a:ext cx="412292" cy="307777"/>
              </a:xfrm>
              <a:prstGeom prst="rect">
                <a:avLst/>
              </a:prstGeom>
              <a:noFill/>
            </p:spPr>
            <p:txBody>
              <a:bodyPr wrap="none" rtlCol="0">
                <a:spAutoFit/>
              </a:bodyPr>
              <a:lstStyle/>
              <a:p>
                <a:r>
                  <a:rPr kumimoji="1" lang="en-US" altLang="ja-JP" sz="1400" dirty="0"/>
                  <a:t>6.5</a:t>
                </a:r>
                <a:endParaRPr kumimoji="1" lang="ja-JP" altLang="en-US" sz="1400" dirty="0"/>
              </a:p>
            </p:txBody>
          </p:sp>
          <p:sp>
            <p:nvSpPr>
              <p:cNvPr id="64" name="テキスト ボックス 63">
                <a:extLst>
                  <a:ext uri="{FF2B5EF4-FFF2-40B4-BE49-F238E27FC236}">
                    <a16:creationId xmlns:a16="http://schemas.microsoft.com/office/drawing/2014/main" id="{2BF54FC7-A3D8-4E3A-A9D2-9CFB9CB07883}"/>
                  </a:ext>
                </a:extLst>
              </p:cNvPr>
              <p:cNvSpPr txBox="1"/>
              <p:nvPr/>
            </p:nvSpPr>
            <p:spPr>
              <a:xfrm>
                <a:off x="439700" y="6200001"/>
                <a:ext cx="492443" cy="276999"/>
              </a:xfrm>
              <a:prstGeom prst="rect">
                <a:avLst/>
              </a:prstGeom>
              <a:noFill/>
            </p:spPr>
            <p:txBody>
              <a:bodyPr wrap="none" rtlCol="0">
                <a:spAutoFit/>
              </a:bodyPr>
              <a:lstStyle/>
              <a:p>
                <a:r>
                  <a:rPr kumimoji="1" lang="ja-JP" altLang="en-US" sz="1200" dirty="0"/>
                  <a:t>車道</a:t>
                </a:r>
              </a:p>
            </p:txBody>
          </p:sp>
          <p:sp>
            <p:nvSpPr>
              <p:cNvPr id="65" name="テキスト ボックス 64">
                <a:extLst>
                  <a:ext uri="{FF2B5EF4-FFF2-40B4-BE49-F238E27FC236}">
                    <a16:creationId xmlns:a16="http://schemas.microsoft.com/office/drawing/2014/main" id="{94C5355A-DAEB-46F7-9808-C1A4690E2D49}"/>
                  </a:ext>
                </a:extLst>
              </p:cNvPr>
              <p:cNvSpPr txBox="1"/>
              <p:nvPr/>
            </p:nvSpPr>
            <p:spPr>
              <a:xfrm>
                <a:off x="1062513" y="6200001"/>
                <a:ext cx="492443" cy="276999"/>
              </a:xfrm>
              <a:prstGeom prst="rect">
                <a:avLst/>
              </a:prstGeom>
              <a:noFill/>
            </p:spPr>
            <p:txBody>
              <a:bodyPr wrap="none" rtlCol="0">
                <a:spAutoFit/>
              </a:bodyPr>
              <a:lstStyle/>
              <a:p>
                <a:r>
                  <a:rPr kumimoji="1" lang="ja-JP" altLang="en-US" sz="1200" dirty="0"/>
                  <a:t>車道</a:t>
                </a:r>
              </a:p>
            </p:txBody>
          </p:sp>
          <p:cxnSp>
            <p:nvCxnSpPr>
              <p:cNvPr id="66" name="直線コネクタ 65">
                <a:extLst>
                  <a:ext uri="{FF2B5EF4-FFF2-40B4-BE49-F238E27FC236}">
                    <a16:creationId xmlns:a16="http://schemas.microsoft.com/office/drawing/2014/main" id="{BAF3148F-0358-4DA8-BC7C-4391F28153A5}"/>
                  </a:ext>
                </a:extLst>
              </p:cNvPr>
              <p:cNvCxnSpPr>
                <a:cxnSpLocks/>
              </p:cNvCxnSpPr>
              <p:nvPr/>
            </p:nvCxnSpPr>
            <p:spPr>
              <a:xfrm flipV="1">
                <a:off x="949690" y="5248946"/>
                <a:ext cx="0" cy="1089554"/>
              </a:xfrm>
              <a:prstGeom prst="line">
                <a:avLst/>
              </a:prstGeom>
              <a:ln w="3175"/>
            </p:spPr>
            <p:style>
              <a:lnRef idx="1">
                <a:schemeClr val="dk1"/>
              </a:lnRef>
              <a:fillRef idx="0">
                <a:schemeClr val="dk1"/>
              </a:fillRef>
              <a:effectRef idx="0">
                <a:schemeClr val="dk1"/>
              </a:effectRef>
              <a:fontRef idx="minor">
                <a:schemeClr val="tx1"/>
              </a:fontRef>
            </p:style>
          </p:cxnSp>
          <p:cxnSp>
            <p:nvCxnSpPr>
              <p:cNvPr id="67" name="直線矢印コネクタ 66">
                <a:extLst>
                  <a:ext uri="{FF2B5EF4-FFF2-40B4-BE49-F238E27FC236}">
                    <a16:creationId xmlns:a16="http://schemas.microsoft.com/office/drawing/2014/main" id="{6D181489-26A7-475D-8AB3-89E3773584F9}"/>
                  </a:ext>
                </a:extLst>
              </p:cNvPr>
              <p:cNvCxnSpPr>
                <a:cxnSpLocks/>
              </p:cNvCxnSpPr>
              <p:nvPr/>
            </p:nvCxnSpPr>
            <p:spPr>
              <a:xfrm>
                <a:off x="331917" y="5217318"/>
                <a:ext cx="608615"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68" name="直線矢印コネクタ 67">
                <a:extLst>
                  <a:ext uri="{FF2B5EF4-FFF2-40B4-BE49-F238E27FC236}">
                    <a16:creationId xmlns:a16="http://schemas.microsoft.com/office/drawing/2014/main" id="{0BCF37A4-9401-49E7-B535-C93E80558B44}"/>
                  </a:ext>
                </a:extLst>
              </p:cNvPr>
              <p:cNvCxnSpPr>
                <a:cxnSpLocks/>
              </p:cNvCxnSpPr>
              <p:nvPr/>
            </p:nvCxnSpPr>
            <p:spPr>
              <a:xfrm>
                <a:off x="974088" y="5217318"/>
                <a:ext cx="608615"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9" name="テキスト ボックス 68">
                <a:extLst>
                  <a:ext uri="{FF2B5EF4-FFF2-40B4-BE49-F238E27FC236}">
                    <a16:creationId xmlns:a16="http://schemas.microsoft.com/office/drawing/2014/main" id="{CB9CCBB2-B988-4D99-9813-5A3F2A7E1B58}"/>
                  </a:ext>
                </a:extLst>
              </p:cNvPr>
              <p:cNvSpPr txBox="1"/>
              <p:nvPr/>
            </p:nvSpPr>
            <p:spPr>
              <a:xfrm>
                <a:off x="435963" y="4941168"/>
                <a:ext cx="503664" cy="307777"/>
              </a:xfrm>
              <a:prstGeom prst="rect">
                <a:avLst/>
              </a:prstGeom>
              <a:noFill/>
            </p:spPr>
            <p:txBody>
              <a:bodyPr wrap="none" rtlCol="0">
                <a:spAutoFit/>
              </a:bodyPr>
              <a:lstStyle/>
              <a:p>
                <a:r>
                  <a:rPr kumimoji="1" lang="en-US" altLang="ja-JP" sz="1400" dirty="0"/>
                  <a:t>3.25</a:t>
                </a:r>
                <a:endParaRPr kumimoji="1" lang="ja-JP" altLang="en-US" sz="1400" dirty="0"/>
              </a:p>
            </p:txBody>
          </p:sp>
          <p:sp>
            <p:nvSpPr>
              <p:cNvPr id="70" name="テキスト ボックス 69">
                <a:extLst>
                  <a:ext uri="{FF2B5EF4-FFF2-40B4-BE49-F238E27FC236}">
                    <a16:creationId xmlns:a16="http://schemas.microsoft.com/office/drawing/2014/main" id="{5179C8C5-0566-4FD9-A929-6734E2967CC2}"/>
                  </a:ext>
                </a:extLst>
              </p:cNvPr>
              <p:cNvSpPr txBox="1"/>
              <p:nvPr/>
            </p:nvSpPr>
            <p:spPr>
              <a:xfrm>
                <a:off x="1082378" y="4941168"/>
                <a:ext cx="503664" cy="307777"/>
              </a:xfrm>
              <a:prstGeom prst="rect">
                <a:avLst/>
              </a:prstGeom>
              <a:noFill/>
            </p:spPr>
            <p:txBody>
              <a:bodyPr wrap="none" rtlCol="0">
                <a:spAutoFit/>
              </a:bodyPr>
              <a:lstStyle/>
              <a:p>
                <a:r>
                  <a:rPr kumimoji="1" lang="en-US" altLang="ja-JP" sz="1400" dirty="0"/>
                  <a:t>3.25</a:t>
                </a:r>
                <a:endParaRPr kumimoji="1" lang="ja-JP" altLang="en-US" sz="1400" dirty="0"/>
              </a:p>
            </p:txBody>
          </p:sp>
          <p:sp>
            <p:nvSpPr>
              <p:cNvPr id="71" name="テキスト ボックス 70">
                <a:extLst>
                  <a:ext uri="{FF2B5EF4-FFF2-40B4-BE49-F238E27FC236}">
                    <a16:creationId xmlns:a16="http://schemas.microsoft.com/office/drawing/2014/main" id="{EC3F0349-2DE5-4479-BA6F-FBEAA7B6A6B8}"/>
                  </a:ext>
                </a:extLst>
              </p:cNvPr>
              <p:cNvSpPr txBox="1"/>
              <p:nvPr/>
            </p:nvSpPr>
            <p:spPr>
              <a:xfrm>
                <a:off x="-83622" y="6200000"/>
                <a:ext cx="492443" cy="276999"/>
              </a:xfrm>
              <a:prstGeom prst="rect">
                <a:avLst/>
              </a:prstGeom>
              <a:noFill/>
            </p:spPr>
            <p:txBody>
              <a:bodyPr wrap="none" rtlCol="0">
                <a:spAutoFit/>
              </a:bodyPr>
              <a:lstStyle/>
              <a:p>
                <a:r>
                  <a:rPr kumimoji="1" lang="ja-JP" altLang="en-US" sz="1200" dirty="0"/>
                  <a:t>民家</a:t>
                </a:r>
              </a:p>
            </p:txBody>
          </p:sp>
          <p:sp>
            <p:nvSpPr>
              <p:cNvPr id="72" name="テキスト ボックス 71">
                <a:extLst>
                  <a:ext uri="{FF2B5EF4-FFF2-40B4-BE49-F238E27FC236}">
                    <a16:creationId xmlns:a16="http://schemas.microsoft.com/office/drawing/2014/main" id="{D0620EBC-56D8-45ED-930F-3C95EC7C720F}"/>
                  </a:ext>
                </a:extLst>
              </p:cNvPr>
              <p:cNvSpPr txBox="1"/>
              <p:nvPr/>
            </p:nvSpPr>
            <p:spPr>
              <a:xfrm>
                <a:off x="1583490" y="6200537"/>
                <a:ext cx="492443" cy="276999"/>
              </a:xfrm>
              <a:prstGeom prst="rect">
                <a:avLst/>
              </a:prstGeom>
              <a:noFill/>
            </p:spPr>
            <p:txBody>
              <a:bodyPr wrap="none" rtlCol="0">
                <a:spAutoFit/>
              </a:bodyPr>
              <a:lstStyle/>
              <a:p>
                <a:r>
                  <a:rPr kumimoji="1" lang="ja-JP" altLang="en-US" sz="1200" dirty="0"/>
                  <a:t>民家</a:t>
                </a:r>
              </a:p>
            </p:txBody>
          </p:sp>
          <p:sp>
            <p:nvSpPr>
              <p:cNvPr id="73" name="テキスト ボックス 72">
                <a:extLst>
                  <a:ext uri="{FF2B5EF4-FFF2-40B4-BE49-F238E27FC236}">
                    <a16:creationId xmlns:a16="http://schemas.microsoft.com/office/drawing/2014/main" id="{9B97EFFC-0001-4396-88BF-0B6D9D8843C4}"/>
                  </a:ext>
                </a:extLst>
              </p:cNvPr>
              <p:cNvSpPr txBox="1"/>
              <p:nvPr/>
            </p:nvSpPr>
            <p:spPr>
              <a:xfrm>
                <a:off x="302357" y="4398498"/>
                <a:ext cx="1560042" cy="307777"/>
              </a:xfrm>
              <a:prstGeom prst="rect">
                <a:avLst/>
              </a:prstGeom>
              <a:noFill/>
            </p:spPr>
            <p:txBody>
              <a:bodyPr wrap="none" rtlCol="0">
                <a:spAutoFit/>
              </a:bodyPr>
              <a:lstStyle/>
              <a:p>
                <a:r>
                  <a:rPr kumimoji="1" lang="ja-JP" altLang="en-US" sz="1400" dirty="0"/>
                  <a:t>現況　標準横断図</a:t>
                </a:r>
              </a:p>
            </p:txBody>
          </p:sp>
        </p:grpSp>
      </p:grpSp>
      <p:sp>
        <p:nvSpPr>
          <p:cNvPr id="74" name="テキスト ボックス 73">
            <a:extLst>
              <a:ext uri="{FF2B5EF4-FFF2-40B4-BE49-F238E27FC236}">
                <a16:creationId xmlns:a16="http://schemas.microsoft.com/office/drawing/2014/main" id="{B806CA99-AC76-4CF0-BC8F-79A9B5229A20}"/>
              </a:ext>
            </a:extLst>
          </p:cNvPr>
          <p:cNvSpPr txBox="1"/>
          <p:nvPr/>
        </p:nvSpPr>
        <p:spPr>
          <a:xfrm>
            <a:off x="5076056" y="4345360"/>
            <a:ext cx="1739579" cy="307777"/>
          </a:xfrm>
          <a:prstGeom prst="rect">
            <a:avLst/>
          </a:prstGeom>
          <a:noFill/>
        </p:spPr>
        <p:txBody>
          <a:bodyPr wrap="none" rtlCol="0">
            <a:spAutoFit/>
          </a:bodyPr>
          <a:lstStyle/>
          <a:p>
            <a:r>
              <a:rPr kumimoji="1" lang="ja-JP" altLang="en-US" sz="1400" dirty="0"/>
              <a:t>整備後　標準横断図</a:t>
            </a:r>
          </a:p>
        </p:txBody>
      </p:sp>
    </p:spTree>
    <p:extLst>
      <p:ext uri="{BB962C8B-B14F-4D97-AF65-F5344CB8AC3E}">
        <p14:creationId xmlns:p14="http://schemas.microsoft.com/office/powerpoint/2010/main" val="402103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正方形/長方形 3"/>
          <p:cNvSpPr>
            <a:spLocks noChangeArrowheads="1"/>
          </p:cNvSpPr>
          <p:nvPr/>
        </p:nvSpPr>
        <p:spPr bwMode="auto">
          <a:xfrm>
            <a:off x="35381" y="980728"/>
            <a:ext cx="9103857" cy="6647974"/>
          </a:xfrm>
          <a:prstGeom prst="rect">
            <a:avLst/>
          </a:prstGeom>
          <a:noFill/>
          <a:ln>
            <a:noFill/>
          </a:ln>
        </p:spPr>
        <p:txBody>
          <a:bodyPr wrap="square">
            <a:spAutoFit/>
          </a:bodyPr>
          <a:lstStyle>
            <a:lvl1pPr eaLnBrk="0" hangingPunct="0">
              <a:spcBef>
                <a:spcPct val="20000"/>
              </a:spcBef>
              <a:buFont typeface="Arial" pitchFamily="34" charset="0"/>
              <a:buChar char="•"/>
              <a:tabLst>
                <a:tab pos="1612900" algn="l"/>
              </a:tabLst>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tabLst>
                <a:tab pos="1612900" algn="l"/>
              </a:tabLst>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tabLst>
                <a:tab pos="1612900" algn="l"/>
              </a:tabLst>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tabLst>
                <a:tab pos="1612900" algn="l"/>
              </a:tabLst>
              <a:defRPr kumimoji="1" sz="2000">
                <a:solidFill>
                  <a:schemeClr val="tx1"/>
                </a:solidFill>
                <a:latin typeface="Calibri" pitchFamily="34" charset="0"/>
                <a:ea typeface="ＭＳ Ｐゴシック" pitchFamily="50" charset="-128"/>
              </a:defRPr>
            </a:lvl9pPr>
          </a:lstStyle>
          <a:p>
            <a:pPr eaLnBrk="1" hangingPunct="1">
              <a:lnSpc>
                <a:spcPct val="150000"/>
              </a:lnSpc>
              <a:spcBef>
                <a:spcPct val="0"/>
              </a:spcBef>
              <a:buFontTx/>
              <a:buNone/>
            </a:pPr>
            <a:r>
              <a:rPr lang="ja-JP" altLang="en-US" sz="2400" dirty="0">
                <a:latin typeface="ＭＳ ゴシック" panose="020B0609070205080204" pitchFamily="49" charset="-128"/>
                <a:ea typeface="ＭＳ ゴシック" panose="020B0609070205080204" pitchFamily="49" charset="-128"/>
              </a:rPr>
              <a:t>○全体事業費 ：</a:t>
            </a:r>
            <a:r>
              <a:rPr lang="ja-JP" altLang="en-US" sz="2200" dirty="0" smtClean="0">
                <a:latin typeface="ＭＳ ゴシック" panose="020B0609070205080204" pitchFamily="49" charset="-128"/>
                <a:ea typeface="ＭＳ ゴシック" panose="020B0609070205080204" pitchFamily="49" charset="-128"/>
              </a:rPr>
              <a:t>約</a:t>
            </a:r>
            <a:r>
              <a:rPr lang="en-US" altLang="ja-JP" sz="2200" dirty="0" smtClean="0">
                <a:latin typeface="ＭＳ ゴシック" panose="020B0609070205080204" pitchFamily="49" charset="-128"/>
                <a:ea typeface="ＭＳ ゴシック" panose="020B0609070205080204" pitchFamily="49" charset="-128"/>
              </a:rPr>
              <a:t>97.6</a:t>
            </a:r>
            <a:r>
              <a:rPr lang="ja-JP" altLang="en-US" sz="2200" dirty="0" smtClean="0">
                <a:latin typeface="ＭＳ ゴシック" panose="020B0609070205080204" pitchFamily="49" charset="-128"/>
                <a:ea typeface="ＭＳ ゴシック" panose="020B0609070205080204" pitchFamily="49" charset="-128"/>
              </a:rPr>
              <a:t>億円</a:t>
            </a:r>
            <a:r>
              <a:rPr lang="ja-JP" altLang="en-US" sz="2200" dirty="0">
                <a:latin typeface="ＭＳ ゴシック" panose="020B0609070205080204" pitchFamily="49" charset="-128"/>
                <a:ea typeface="ＭＳ ゴシック" panose="020B0609070205080204" pitchFamily="49" charset="-128"/>
              </a:rPr>
              <a:t>［国：約</a:t>
            </a:r>
            <a:r>
              <a:rPr lang="en-US" altLang="ja-JP" sz="2200" dirty="0" smtClean="0">
                <a:latin typeface="ＭＳ ゴシック" panose="020B0609070205080204" pitchFamily="49" charset="-128"/>
                <a:ea typeface="ＭＳ ゴシック" panose="020B0609070205080204" pitchFamily="49" charset="-128"/>
              </a:rPr>
              <a:t>53.7</a:t>
            </a:r>
            <a:r>
              <a:rPr lang="ja-JP" altLang="en-US" sz="2200" dirty="0" smtClean="0">
                <a:latin typeface="ＭＳ ゴシック" panose="020B0609070205080204" pitchFamily="49" charset="-128"/>
                <a:ea typeface="ＭＳ ゴシック" panose="020B0609070205080204" pitchFamily="49" charset="-128"/>
              </a:rPr>
              <a:t>億</a:t>
            </a:r>
            <a:r>
              <a:rPr lang="ja-JP" altLang="en-US" sz="2200" dirty="0">
                <a:latin typeface="ＭＳ ゴシック" panose="020B0609070205080204" pitchFamily="49" charset="-128"/>
                <a:ea typeface="ＭＳ ゴシック" panose="020B0609070205080204" pitchFamily="49" charset="-128"/>
              </a:rPr>
              <a:t>円、府：約</a:t>
            </a:r>
            <a:r>
              <a:rPr lang="en-US" altLang="ja-JP" sz="2200" dirty="0" smtClean="0">
                <a:latin typeface="ＭＳ ゴシック" panose="020B0609070205080204" pitchFamily="49" charset="-128"/>
                <a:ea typeface="ＭＳ ゴシック" panose="020B0609070205080204" pitchFamily="49" charset="-128"/>
              </a:rPr>
              <a:t>43.9</a:t>
            </a:r>
            <a:r>
              <a:rPr lang="ja-JP" altLang="en-US" sz="2200" dirty="0" smtClean="0">
                <a:latin typeface="ＭＳ ゴシック" panose="020B0609070205080204" pitchFamily="49" charset="-128"/>
                <a:ea typeface="ＭＳ ゴシック" panose="020B0609070205080204" pitchFamily="49" charset="-128"/>
              </a:rPr>
              <a:t>億</a:t>
            </a:r>
            <a:r>
              <a:rPr lang="ja-JP" altLang="en-US" sz="2200" dirty="0">
                <a:latin typeface="ＭＳ ゴシック" panose="020B0609070205080204" pitchFamily="49" charset="-128"/>
                <a:ea typeface="ＭＳ ゴシック" panose="020B0609070205080204" pitchFamily="49" charset="-128"/>
              </a:rPr>
              <a:t>円］ </a:t>
            </a:r>
            <a:endParaRPr lang="en-US" altLang="ja-JP" sz="2200" dirty="0">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None/>
            </a:pP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内訳</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調査費　　約  </a:t>
            </a:r>
            <a:r>
              <a:rPr lang="en-US" altLang="ja-JP" sz="2400" dirty="0" smtClean="0">
                <a:latin typeface="ＭＳ ゴシック" panose="020B0609070205080204" pitchFamily="49" charset="-128"/>
                <a:ea typeface="ＭＳ ゴシック" panose="020B0609070205080204" pitchFamily="49" charset="-128"/>
              </a:rPr>
              <a:t>4.3</a:t>
            </a:r>
            <a:r>
              <a:rPr lang="ja-JP" altLang="en-US" sz="2400" dirty="0" smtClean="0">
                <a:latin typeface="ＭＳ ゴシック" panose="020B0609070205080204" pitchFamily="49" charset="-128"/>
                <a:ea typeface="ＭＳ ゴシック" panose="020B0609070205080204" pitchFamily="49" charset="-128"/>
              </a:rPr>
              <a:t>億</a:t>
            </a:r>
            <a:r>
              <a:rPr lang="ja-JP" altLang="en-US" sz="2400" dirty="0">
                <a:latin typeface="ＭＳ ゴシック" panose="020B0609070205080204" pitchFamily="49" charset="-128"/>
                <a:ea typeface="ＭＳ ゴシック" panose="020B0609070205080204" pitchFamily="49" charset="-128"/>
              </a:rPr>
              <a:t>円</a:t>
            </a:r>
            <a:endParaRPr lang="en-US" altLang="ja-JP" sz="2400" dirty="0">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None/>
            </a:pPr>
            <a:r>
              <a:rPr lang="ja-JP" altLang="en-US" sz="2400" dirty="0">
                <a:latin typeface="ＭＳ ゴシック" panose="020B0609070205080204" pitchFamily="49" charset="-128"/>
                <a:ea typeface="ＭＳ ゴシック" panose="020B0609070205080204" pitchFamily="49" charset="-128"/>
              </a:rPr>
              <a:t>　　　　　</a:t>
            </a:r>
            <a:r>
              <a:rPr lang="zh-TW" altLang="en-US" sz="2400" dirty="0">
                <a:latin typeface="ＭＳ ゴシック" panose="020B0609070205080204" pitchFamily="49" charset="-128"/>
                <a:ea typeface="ＭＳ ゴシック" panose="020B0609070205080204" pitchFamily="49" charset="-128"/>
              </a:rPr>
              <a:t>用地費　　約 </a:t>
            </a:r>
            <a:r>
              <a:rPr lang="en-US" altLang="zh-TW" sz="2400" dirty="0" smtClean="0">
                <a:latin typeface="ＭＳ ゴシック" panose="020B0609070205080204" pitchFamily="49" charset="-128"/>
                <a:ea typeface="ＭＳ ゴシック" panose="020B0609070205080204" pitchFamily="49" charset="-128"/>
              </a:rPr>
              <a:t>65.8</a:t>
            </a:r>
            <a:r>
              <a:rPr lang="zh-TW" altLang="en-US" sz="2400" dirty="0" smtClean="0">
                <a:latin typeface="ＭＳ ゴシック" panose="020B0609070205080204" pitchFamily="49" charset="-128"/>
                <a:ea typeface="ＭＳ ゴシック" panose="020B0609070205080204" pitchFamily="49" charset="-128"/>
              </a:rPr>
              <a:t>億円</a:t>
            </a:r>
            <a:r>
              <a:rPr lang="zh-TW" altLang="en-US" sz="2000" dirty="0" smtClean="0">
                <a:latin typeface="ＭＳ ゴシック" panose="020B0609070205080204" pitchFamily="49" charset="-128"/>
                <a:ea typeface="ＭＳ ゴシック" panose="020B0609070205080204" pitchFamily="49" charset="-128"/>
              </a:rPr>
              <a:t>（</a:t>
            </a:r>
            <a:r>
              <a:rPr lang="zh-TW" altLang="en-US" sz="2000" dirty="0">
                <a:latin typeface="ＭＳ ゴシック" panose="020B0609070205080204" pitchFamily="49" charset="-128"/>
                <a:ea typeface="ＭＳ ゴシック" panose="020B0609070205080204" pitchFamily="49" charset="-128"/>
              </a:rPr>
              <a:t>内 補償費 約 </a:t>
            </a:r>
            <a:r>
              <a:rPr lang="en-US" altLang="zh-TW" sz="2000" dirty="0" smtClean="0">
                <a:latin typeface="ＭＳ ゴシック" panose="020B0609070205080204" pitchFamily="49" charset="-128"/>
                <a:ea typeface="ＭＳ ゴシック" panose="020B0609070205080204" pitchFamily="49" charset="-128"/>
              </a:rPr>
              <a:t>27.3</a:t>
            </a:r>
            <a:r>
              <a:rPr lang="zh-TW" altLang="en-US" sz="2000" dirty="0" smtClean="0">
                <a:latin typeface="ＭＳ ゴシック" panose="020B0609070205080204" pitchFamily="49" charset="-128"/>
                <a:ea typeface="ＭＳ ゴシック" panose="020B0609070205080204" pitchFamily="49" charset="-128"/>
              </a:rPr>
              <a:t>億円）</a:t>
            </a:r>
            <a:endParaRPr lang="en-US" altLang="zh-TW" sz="2000" dirty="0">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None/>
            </a:pPr>
            <a:r>
              <a:rPr lang="ja-JP" altLang="en-US" sz="2400" dirty="0">
                <a:latin typeface="ＭＳ ゴシック" panose="020B0609070205080204" pitchFamily="49" charset="-128"/>
                <a:ea typeface="ＭＳ ゴシック" panose="020B0609070205080204" pitchFamily="49" charset="-128"/>
              </a:rPr>
              <a:t>　　　　　</a:t>
            </a:r>
            <a:r>
              <a:rPr lang="zh-TW" altLang="en-US" sz="2400" dirty="0">
                <a:latin typeface="ＭＳ ゴシック" panose="020B0609070205080204" pitchFamily="49" charset="-128"/>
                <a:ea typeface="ＭＳ ゴシック" panose="020B0609070205080204" pitchFamily="49" charset="-128"/>
              </a:rPr>
              <a:t>工事費　　約 </a:t>
            </a:r>
            <a:r>
              <a:rPr lang="en-US" altLang="ja-JP" sz="2400" dirty="0" smtClean="0">
                <a:latin typeface="ＭＳ ゴシック" panose="020B0609070205080204" pitchFamily="49" charset="-128"/>
                <a:ea typeface="ＭＳ ゴシック" panose="020B0609070205080204" pitchFamily="49" charset="-128"/>
              </a:rPr>
              <a:t>27.5</a:t>
            </a:r>
            <a:r>
              <a:rPr lang="zh-TW" altLang="en-US" sz="2400" dirty="0" smtClean="0">
                <a:latin typeface="ＭＳ ゴシック" panose="020B0609070205080204" pitchFamily="49" charset="-128"/>
                <a:ea typeface="ＭＳ ゴシック" panose="020B0609070205080204" pitchFamily="49" charset="-128"/>
              </a:rPr>
              <a:t>億円</a:t>
            </a:r>
            <a:r>
              <a:rPr lang="ja-JP" altLang="en-US" sz="2000" dirty="0" smtClean="0">
                <a:latin typeface="ＭＳ ゴシック" panose="020B0609070205080204" pitchFamily="49" charset="-128"/>
                <a:ea typeface="ＭＳ ゴシック" panose="020B0609070205080204" pitchFamily="49" charset="-128"/>
              </a:rPr>
              <a:t>（内 電線共同溝 約 </a:t>
            </a:r>
            <a:r>
              <a:rPr lang="en-US" altLang="ja-JP" sz="2000" dirty="0" smtClean="0">
                <a:latin typeface="ＭＳ ゴシック" panose="020B0609070205080204" pitchFamily="49" charset="-128"/>
                <a:ea typeface="ＭＳ ゴシック" panose="020B0609070205080204" pitchFamily="49" charset="-128"/>
              </a:rPr>
              <a:t>10.4</a:t>
            </a:r>
            <a:r>
              <a:rPr lang="ja-JP" altLang="en-US" sz="2000" dirty="0" smtClean="0">
                <a:latin typeface="ＭＳ ゴシック" panose="020B0609070205080204" pitchFamily="49" charset="-128"/>
                <a:ea typeface="ＭＳ ゴシック" panose="020B0609070205080204" pitchFamily="49" charset="-128"/>
              </a:rPr>
              <a:t>億円）</a:t>
            </a:r>
            <a:r>
              <a:rPr lang="zh-TW" altLang="en-US" sz="2000" dirty="0" smtClean="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None/>
            </a:pPr>
            <a:endParaRPr lang="en-US" altLang="ja-JP" sz="2400" dirty="0">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None/>
            </a:pPr>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事業費の積算根拠</a:t>
            </a:r>
            <a:r>
              <a:rPr lang="en-US" altLang="ja-JP" sz="2400" dirty="0">
                <a:latin typeface="ＭＳ ゴシック" panose="020B0609070205080204" pitchFamily="49" charset="-128"/>
                <a:ea typeface="ＭＳ ゴシック" panose="020B0609070205080204" pitchFamily="49" charset="-128"/>
              </a:rPr>
              <a:t>】</a:t>
            </a:r>
          </a:p>
          <a:p>
            <a:pPr eaLnBrk="1" hangingPunct="1">
              <a:lnSpc>
                <a:spcPct val="150000"/>
              </a:lnSpc>
              <a:spcBef>
                <a:spcPct val="0"/>
              </a:spcBef>
              <a:buNone/>
            </a:pPr>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予備</a:t>
            </a:r>
            <a:r>
              <a:rPr lang="ja-JP" altLang="en-US" sz="2400" dirty="0">
                <a:latin typeface="ＭＳ ゴシック" panose="020B0609070205080204" pitchFamily="49" charset="-128"/>
                <a:ea typeface="ＭＳ ゴシック" panose="020B0609070205080204" pitchFamily="49" charset="-128"/>
              </a:rPr>
              <a:t>設計成果を基に概算事業費を</a:t>
            </a:r>
            <a:r>
              <a:rPr lang="ja-JP" altLang="en-US" sz="2400" dirty="0" smtClean="0">
                <a:latin typeface="ＭＳ ゴシック" panose="020B0609070205080204" pitchFamily="49" charset="-128"/>
                <a:ea typeface="ＭＳ ゴシック" panose="020B0609070205080204" pitchFamily="49" charset="-128"/>
              </a:rPr>
              <a:t>算出</a:t>
            </a:r>
            <a:endParaRPr lang="en-US" altLang="ja-JP" sz="2400" dirty="0" smtClean="0">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None/>
            </a:pPr>
            <a:r>
              <a:rPr lang="ja-JP" altLang="en-US" sz="2400" dirty="0" smtClean="0">
                <a:latin typeface="ＭＳ ゴシック" panose="020B0609070205080204" pitchFamily="49" charset="-128"/>
                <a:ea typeface="ＭＳ ゴシック" panose="020B0609070205080204" pitchFamily="49" charset="-128"/>
              </a:rPr>
              <a:t>　・隣接事業の実績値を基に用地費・補償費を算出</a:t>
            </a:r>
            <a:endParaRPr lang="en-US" altLang="ja-JP" sz="2400" dirty="0" smtClean="0">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None/>
            </a:pPr>
            <a:r>
              <a:rPr lang="ja-JP" altLang="en-US" sz="2400" dirty="0">
                <a:latin typeface="ＭＳ ゴシック" panose="020B0609070205080204" pitchFamily="49" charset="-128"/>
                <a:ea typeface="ＭＳ ゴシック" panose="020B0609070205080204" pitchFamily="49" charset="-128"/>
              </a:rPr>
              <a:t>　</a:t>
            </a:r>
            <a:r>
              <a:rPr lang="ja-JP" altLang="en-US" sz="2400" dirty="0" smtClean="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用地買収実績：</a:t>
            </a:r>
            <a:r>
              <a:rPr lang="en-US" altLang="ja-JP" sz="2000" dirty="0" smtClean="0">
                <a:latin typeface="ＭＳ ゴシック" panose="020B0609070205080204" pitchFamily="49" charset="-128"/>
                <a:ea typeface="ＭＳ ゴシック" panose="020B0609070205080204" pitchFamily="49" charset="-128"/>
              </a:rPr>
              <a:t>17.1</a:t>
            </a:r>
            <a:r>
              <a:rPr lang="ja-JP" altLang="en-US" sz="2000" dirty="0" smtClean="0">
                <a:latin typeface="ＭＳ ゴシック" panose="020B0609070205080204" pitchFamily="49" charset="-128"/>
                <a:ea typeface="ＭＳ ゴシック" panose="020B0609070205080204" pitchFamily="49" charset="-128"/>
              </a:rPr>
              <a:t>億円</a:t>
            </a:r>
            <a:r>
              <a:rPr lang="en-US" altLang="ja-JP" sz="2000" dirty="0" smtClean="0">
                <a:latin typeface="ＭＳ ゴシック" panose="020B0609070205080204" pitchFamily="49" charset="-128"/>
                <a:ea typeface="ＭＳ ゴシック" panose="020B0609070205080204" pitchFamily="49" charset="-128"/>
              </a:rPr>
              <a:t>/</a:t>
            </a:r>
            <a:r>
              <a:rPr lang="en-US" altLang="ja-JP" sz="2000" dirty="0">
                <a:latin typeface="ＭＳ ゴシック" panose="020B0609070205080204" pitchFamily="49" charset="-128"/>
                <a:ea typeface="ＭＳ ゴシック" panose="020B0609070205080204" pitchFamily="49" charset="-128"/>
              </a:rPr>
              <a:t> 11,560</a:t>
            </a:r>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採用単価　</a:t>
            </a:r>
            <a:r>
              <a:rPr lang="en-US" altLang="ja-JP" sz="2000" dirty="0" smtClean="0">
                <a:latin typeface="ＭＳ ゴシック" panose="020B0609070205080204" pitchFamily="49" charset="-128"/>
                <a:ea typeface="ＭＳ ゴシック" panose="020B0609070205080204" pitchFamily="49" charset="-128"/>
              </a:rPr>
              <a:t>15</a:t>
            </a:r>
            <a:r>
              <a:rPr lang="ja-JP" altLang="en-US" sz="2000" dirty="0" smtClean="0">
                <a:latin typeface="ＭＳ ゴシック" panose="020B0609070205080204" pitchFamily="49" charset="-128"/>
                <a:ea typeface="ＭＳ ゴシック" panose="020B0609070205080204" pitchFamily="49" charset="-128"/>
              </a:rPr>
              <a:t>万円</a:t>
            </a:r>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a:t>
            </a:r>
            <a:endParaRPr lang="en-US" altLang="ja-JP" sz="2000" dirty="0" smtClean="0">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None/>
            </a:pPr>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　　　補償費実績：</a:t>
            </a:r>
            <a:r>
              <a:rPr lang="en-US" altLang="ja-JP" sz="2000" dirty="0" smtClean="0">
                <a:latin typeface="ＭＳ ゴシック" panose="020B0609070205080204" pitchFamily="49" charset="-128"/>
                <a:ea typeface="ＭＳ ゴシック" panose="020B0609070205080204" pitchFamily="49" charset="-128"/>
              </a:rPr>
              <a:t>21,8</a:t>
            </a:r>
            <a:r>
              <a:rPr lang="ja-JP" altLang="en-US" sz="2000" dirty="0" smtClean="0">
                <a:latin typeface="ＭＳ ゴシック" panose="020B0609070205080204" pitchFamily="49" charset="-128"/>
                <a:ea typeface="ＭＳ ゴシック" panose="020B0609070205080204" pitchFamily="49" charset="-128"/>
              </a:rPr>
              <a:t>億円</a:t>
            </a:r>
            <a:r>
              <a:rPr lang="en-US" altLang="ja-JP" sz="2000" dirty="0" smtClean="0">
                <a:latin typeface="ＭＳ ゴシック" panose="020B0609070205080204" pitchFamily="49" charset="-128"/>
                <a:ea typeface="ＭＳ ゴシック" panose="020B0609070205080204" pitchFamily="49" charset="-128"/>
              </a:rPr>
              <a:t>/70</a:t>
            </a:r>
            <a:r>
              <a:rPr lang="ja-JP" altLang="en-US" sz="2000" dirty="0" smtClean="0">
                <a:latin typeface="ＭＳ ゴシック" panose="020B0609070205080204" pitchFamily="49" charset="-128"/>
                <a:ea typeface="ＭＳ ゴシック" panose="020B0609070205080204" pitchFamily="49" charset="-128"/>
              </a:rPr>
              <a:t>件</a:t>
            </a:r>
            <a:r>
              <a:rPr lang="ja-JP" altLang="en-US" sz="2000" dirty="0">
                <a:latin typeface="ＭＳ ゴシック" panose="020B0609070205080204" pitchFamily="49" charset="-128"/>
                <a:ea typeface="ＭＳ ゴシック" panose="020B0609070205080204" pitchFamily="49" charset="-128"/>
              </a:rPr>
              <a:t>　⇒　採用単価　</a:t>
            </a:r>
            <a:r>
              <a:rPr lang="en-US" altLang="ja-JP" sz="2000" dirty="0" smtClean="0">
                <a:latin typeface="ＭＳ ゴシック" panose="020B0609070205080204" pitchFamily="49" charset="-128"/>
                <a:ea typeface="ＭＳ ゴシック" panose="020B0609070205080204" pitchFamily="49" charset="-128"/>
              </a:rPr>
              <a:t>3,100</a:t>
            </a:r>
            <a:r>
              <a:rPr lang="ja-JP" altLang="en-US" sz="2000" dirty="0">
                <a:latin typeface="ＭＳ ゴシック" panose="020B0609070205080204" pitchFamily="49" charset="-128"/>
                <a:ea typeface="ＭＳ ゴシック" panose="020B0609070205080204" pitchFamily="49" charset="-128"/>
              </a:rPr>
              <a:t>万</a:t>
            </a:r>
            <a:r>
              <a:rPr lang="ja-JP" altLang="en-US" sz="2000" dirty="0" smtClean="0">
                <a:latin typeface="ＭＳ ゴシック" panose="020B0609070205080204" pitchFamily="49" charset="-128"/>
                <a:ea typeface="ＭＳ ゴシック" panose="020B0609070205080204" pitchFamily="49" charset="-128"/>
              </a:rPr>
              <a:t>円</a:t>
            </a:r>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件</a:t>
            </a:r>
            <a:endParaRPr lang="ja-JP" altLang="en-US" sz="2000" dirty="0">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None/>
            </a:pPr>
            <a:endParaRPr lang="en-US" altLang="ja-JP" sz="2400" dirty="0">
              <a:latin typeface="ＭＳ ゴシック" panose="020B0609070205080204" pitchFamily="49" charset="-128"/>
              <a:ea typeface="ＭＳ ゴシック" panose="020B0609070205080204" pitchFamily="49" charset="-128"/>
            </a:endParaRPr>
          </a:p>
          <a:p>
            <a:pPr eaLnBrk="1" hangingPunct="1">
              <a:lnSpc>
                <a:spcPct val="150000"/>
              </a:lnSpc>
              <a:spcBef>
                <a:spcPct val="0"/>
              </a:spcBef>
              <a:buNone/>
            </a:pPr>
            <a:endParaRPr lang="en-US" altLang="ja-JP" sz="2400" dirty="0">
              <a:latin typeface="ＭＳ ゴシック" panose="020B0609070205080204" pitchFamily="49" charset="-128"/>
              <a:ea typeface="ＭＳ ゴシック" panose="020B0609070205080204" pitchFamily="49" charset="-128"/>
            </a:endParaRPr>
          </a:p>
        </p:txBody>
      </p:sp>
      <p:sp>
        <p:nvSpPr>
          <p:cNvPr id="19461"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BB9DC561-8014-4BA4-A41B-AC2572FFD04C}" type="slidenum">
              <a:rPr lang="ja-JP" altLang="en-US" sz="2000" smtClean="0">
                <a:latin typeface="Arial" pitchFamily="34" charset="0"/>
              </a:rPr>
              <a:pPr eaLnBrk="1" hangingPunct="1">
                <a:spcBef>
                  <a:spcPct val="0"/>
                </a:spcBef>
                <a:buFontTx/>
                <a:buNone/>
              </a:pPr>
              <a:t>5</a:t>
            </a:fld>
            <a:endParaRPr lang="ja-JP" altLang="en-US" sz="2000" dirty="0">
              <a:latin typeface="Arial" pitchFamily="34" charset="0"/>
            </a:endParaRPr>
          </a:p>
        </p:txBody>
      </p:sp>
      <p:sp>
        <p:nvSpPr>
          <p:cNvPr id="6" name="タイトル 2"/>
          <p:cNvSpPr txBox="1">
            <a:spLocks/>
          </p:cNvSpPr>
          <p:nvPr/>
        </p:nvSpPr>
        <p:spPr>
          <a:xfrm>
            <a:off x="0" y="0"/>
            <a:ext cx="9144000" cy="554400"/>
          </a:xfrm>
          <a:prstGeom prst="rect">
            <a:avLst/>
          </a:prstGeom>
          <a:gradFill>
            <a:gsLst>
              <a:gs pos="0">
                <a:schemeClr val="accent6">
                  <a:lumMod val="60000"/>
                  <a:lumOff val="40000"/>
                </a:schemeClr>
              </a:gs>
              <a:gs pos="50000">
                <a:schemeClr val="bg1"/>
              </a:gs>
              <a:gs pos="100000">
                <a:schemeClr val="accent6">
                  <a:lumMod val="60000"/>
                  <a:lumOff val="40000"/>
                </a:schemeClr>
              </a:gs>
            </a:gsLst>
            <a:lin ang="5400000" scaled="0"/>
          </a:gra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事業概要</a:t>
            </a:r>
          </a:p>
        </p:txBody>
      </p:sp>
    </p:spTree>
    <p:extLst>
      <p:ext uri="{BB962C8B-B14F-4D97-AF65-F5344CB8AC3E}">
        <p14:creationId xmlns:p14="http://schemas.microsoft.com/office/powerpoint/2010/main" val="2191692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図 119" descr="道路を走る車&#10;&#10;自動的に生成された説明">
            <a:extLst>
              <a:ext uri="{FF2B5EF4-FFF2-40B4-BE49-F238E27FC236}">
                <a16:creationId xmlns:a16="http://schemas.microsoft.com/office/drawing/2014/main" id="{CDBB7A9A-36C5-40B1-A422-293F2292CA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692"/>
          <a:stretch/>
        </p:blipFill>
        <p:spPr>
          <a:xfrm>
            <a:off x="545027" y="5064096"/>
            <a:ext cx="2764950" cy="1706780"/>
          </a:xfrm>
          <a:prstGeom prst="rect">
            <a:avLst/>
          </a:prstGeom>
        </p:spPr>
      </p:pic>
      <p:sp>
        <p:nvSpPr>
          <p:cNvPr id="27651"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59404E0-7824-4F04-82BA-324204259769}" type="slidenum">
              <a:rPr lang="ja-JP" altLang="en-US" sz="2000" smtClean="0">
                <a:latin typeface="Arial" panose="020B0604020202020204" pitchFamily="34" charset="0"/>
              </a:rPr>
              <a:pPr>
                <a:spcBef>
                  <a:spcPct val="0"/>
                </a:spcBef>
                <a:buFontTx/>
                <a:buNone/>
              </a:pPr>
              <a:t>6</a:t>
            </a:fld>
            <a:endParaRPr lang="ja-JP" altLang="en-US" sz="2000" dirty="0">
              <a:latin typeface="Arial" panose="020B0604020202020204" pitchFamily="34" charset="0"/>
            </a:endParaRPr>
          </a:p>
        </p:txBody>
      </p:sp>
      <p:sp>
        <p:nvSpPr>
          <p:cNvPr id="20" name="タイトル 2"/>
          <p:cNvSpPr>
            <a:spLocks noGrp="1"/>
          </p:cNvSpPr>
          <p:nvPr>
            <p:ph type="ctrTitle"/>
          </p:nvPr>
        </p:nvSpPr>
        <p:spPr>
          <a:xfrm>
            <a:off x="0" y="0"/>
            <a:ext cx="9144000" cy="554038"/>
          </a:xfrm>
          <a:gradFill>
            <a:gsLst>
              <a:gs pos="0">
                <a:schemeClr val="accent1"/>
              </a:gs>
              <a:gs pos="50000">
                <a:schemeClr val="bg1"/>
              </a:gs>
              <a:gs pos="100000">
                <a:schemeClr val="accent1"/>
              </a:gs>
            </a:gsLst>
            <a:lin ang="5400000" scaled="0"/>
          </a:gradFill>
        </p:spPr>
        <p:txBody>
          <a:bodyPr>
            <a:normAutofit/>
          </a:body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27653" name="正方形/長方形 2"/>
          <p:cNvSpPr>
            <a:spLocks noChangeArrowheads="1"/>
          </p:cNvSpPr>
          <p:nvPr/>
        </p:nvSpPr>
        <p:spPr bwMode="auto">
          <a:xfrm>
            <a:off x="0" y="1457211"/>
            <a:ext cx="2008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ＭＳ ゴシック" panose="020B0609070205080204" pitchFamily="49" charset="-128"/>
                <a:ea typeface="ＭＳ ゴシック" panose="020B0609070205080204" pitchFamily="49" charset="-128"/>
              </a:rPr>
              <a:t>■事業の優先度</a:t>
            </a:r>
            <a:endParaRPr lang="en-US" altLang="ja-JP" sz="1600" b="1" dirty="0">
              <a:latin typeface="ＭＳ ゴシック" panose="020B0609070205080204" pitchFamily="49" charset="-128"/>
              <a:ea typeface="ＭＳ ゴシック" panose="020B0609070205080204" pitchFamily="49" charset="-128"/>
            </a:endParaRPr>
          </a:p>
        </p:txBody>
      </p:sp>
      <p:sp>
        <p:nvSpPr>
          <p:cNvPr id="27654" name="正方形/長方形 4"/>
          <p:cNvSpPr>
            <a:spLocks noChangeArrowheads="1"/>
          </p:cNvSpPr>
          <p:nvPr/>
        </p:nvSpPr>
        <p:spPr bwMode="auto">
          <a:xfrm>
            <a:off x="130175" y="846138"/>
            <a:ext cx="8905875" cy="5663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1400" dirty="0">
                <a:latin typeface="ＭＳ ゴシック" panose="020B0609070205080204" pitchFamily="49" charset="-128"/>
                <a:ea typeface="ＭＳ ゴシック" panose="020B0609070205080204" pitchFamily="49" charset="-128"/>
              </a:rPr>
              <a:t>＜</a:t>
            </a:r>
            <a:r>
              <a:rPr lang="ja-JP" altLang="ja-JP" sz="1400" dirty="0"/>
              <a:t>大阪府都市整備中期計画（</a:t>
            </a:r>
            <a:r>
              <a:rPr lang="en-US" altLang="ja-JP" sz="1400" dirty="0"/>
              <a:t>R3.3</a:t>
            </a:r>
            <a:r>
              <a:rPr lang="ja-JP" altLang="ja-JP" sz="1400" dirty="0"/>
              <a:t>改訂） </a:t>
            </a:r>
            <a:r>
              <a:rPr lang="ja-JP" altLang="en-US" sz="1400" dirty="0">
                <a:latin typeface="ＭＳ ゴシック" panose="020B0609070205080204" pitchFamily="49" charset="-128"/>
                <a:ea typeface="ＭＳ ゴシック" panose="020B0609070205080204" pitchFamily="49" charset="-128"/>
              </a:rPr>
              <a:t>＞：着手として位置づけ</a:t>
            </a:r>
            <a:endParaRPr lang="en-US" altLang="ja-JP" sz="1400" dirty="0">
              <a:latin typeface="ＭＳ ゴシック" panose="020B0609070205080204" pitchFamily="49" charset="-128"/>
              <a:ea typeface="ＭＳ ゴシック" panose="020B0609070205080204" pitchFamily="49" charset="-128"/>
            </a:endParaRPr>
          </a:p>
          <a:p>
            <a:pPr>
              <a:buNone/>
            </a:pPr>
            <a:r>
              <a:rPr lang="ja-JP" altLang="en-US" sz="1400" dirty="0"/>
              <a:t>＜寝屋川市都市計画マスタープラン（</a:t>
            </a:r>
            <a:r>
              <a:rPr lang="en-US" altLang="ja-JP" sz="1400" dirty="0"/>
              <a:t>R4.3</a:t>
            </a:r>
            <a:r>
              <a:rPr lang="ja-JP" altLang="en-US" sz="1400" dirty="0"/>
              <a:t>改訂）＞：道路ネットワーク機能強化のため整備を促進する</a:t>
            </a:r>
            <a:r>
              <a:rPr lang="ja-JP" altLang="en-US" sz="1400" dirty="0" smtClean="0"/>
              <a:t>、として位置づけ</a:t>
            </a:r>
            <a:endParaRPr lang="en-US" altLang="ja-JP" sz="1400" dirty="0"/>
          </a:p>
        </p:txBody>
      </p:sp>
      <p:sp>
        <p:nvSpPr>
          <p:cNvPr id="27655" name="正方形/長方形 4"/>
          <p:cNvSpPr>
            <a:spLocks noChangeArrowheads="1"/>
          </p:cNvSpPr>
          <p:nvPr/>
        </p:nvSpPr>
        <p:spPr bwMode="auto">
          <a:xfrm>
            <a:off x="15875" y="542925"/>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Arial" panose="020B0604020202020204" pitchFamily="34" charset="0"/>
              </a:rPr>
              <a:t>■上位計画における位置付け</a:t>
            </a:r>
            <a:endParaRPr lang="en-US" altLang="ja-JP" sz="1600" b="1" dirty="0">
              <a:latin typeface="Arial" panose="020B0604020202020204" pitchFamily="34" charset="0"/>
            </a:endParaRPr>
          </a:p>
        </p:txBody>
      </p:sp>
      <p:sp>
        <p:nvSpPr>
          <p:cNvPr id="27656" name="正方形/長方形 4"/>
          <p:cNvSpPr>
            <a:spLocks noChangeArrowheads="1"/>
          </p:cNvSpPr>
          <p:nvPr/>
        </p:nvSpPr>
        <p:spPr bwMode="auto">
          <a:xfrm>
            <a:off x="137234" y="1864371"/>
            <a:ext cx="8930067" cy="11633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大阪の骨格を形成する路線であり、現在事業中区間の都市計画道路寝屋川大東線と併せて整備することで</a:t>
            </a:r>
            <a:r>
              <a:rPr lang="ja-JP" altLang="en-US" sz="1200" dirty="0" smtClean="0">
                <a:latin typeface="ＭＳ ゴシック" panose="020B0609070205080204" pitchFamily="49" charset="-128"/>
                <a:ea typeface="ＭＳ ゴシック" panose="020B0609070205080204" pitchFamily="49" charset="-128"/>
              </a:rPr>
              <a:t>、ネットワーク</a:t>
            </a: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防</a:t>
            </a:r>
            <a:endParaRPr lang="en-US" altLang="ja-JP" sz="1200" dirty="0" smtClean="0">
              <a:latin typeface="ＭＳ ゴシック" panose="020B0609070205080204" pitchFamily="49" charset="-128"/>
              <a:ea typeface="ＭＳ ゴシック" panose="020B0609070205080204" pitchFamily="49" charset="-128"/>
            </a:endParaRPr>
          </a:p>
          <a:p>
            <a:pPr>
              <a:buNone/>
            </a:pPr>
            <a:r>
              <a:rPr lang="ja-JP" altLang="en-US" sz="1200" dirty="0">
                <a:latin typeface="ＭＳ ゴシック" panose="020B0609070205080204" pitchFamily="49" charset="-128"/>
                <a:ea typeface="ＭＳ ゴシック" panose="020B0609070205080204" pitchFamily="49" charset="-128"/>
              </a:rPr>
              <a:t>　</a:t>
            </a:r>
            <a:r>
              <a:rPr lang="ja-JP" altLang="en-US" sz="1200" dirty="0" smtClean="0">
                <a:latin typeface="ＭＳ ゴシック" panose="020B0609070205080204" pitchFamily="49" charset="-128"/>
                <a:ea typeface="ＭＳ ゴシック" panose="020B0609070205080204" pitchFamily="49" charset="-128"/>
              </a:rPr>
              <a:t>災</a:t>
            </a:r>
            <a:r>
              <a:rPr lang="ja-JP" altLang="en-US" sz="1200" dirty="0">
                <a:latin typeface="ＭＳ ゴシック" panose="020B0609070205080204" pitchFamily="49" charset="-128"/>
                <a:ea typeface="ＭＳ ゴシック" panose="020B0609070205080204" pitchFamily="49" charset="-128"/>
              </a:rPr>
              <a:t>機能の強化に寄与すること。</a:t>
            </a:r>
          </a:p>
          <a:p>
            <a:pPr>
              <a:buNone/>
            </a:pPr>
            <a:r>
              <a:rPr lang="ja-JP" altLang="en-US" sz="1200" dirty="0">
                <a:latin typeface="ＭＳ ゴシック" panose="020B0609070205080204" pitchFamily="49" charset="-128"/>
                <a:ea typeface="ＭＳ ゴシック" panose="020B0609070205080204" pitchFamily="49" charset="-128"/>
              </a:rPr>
              <a:t>・鳥飼仁和寺大橋無料開放（</a:t>
            </a:r>
            <a:r>
              <a:rPr lang="en-US" altLang="ja-JP" sz="1200" dirty="0">
                <a:latin typeface="ＭＳ ゴシック" panose="020B0609070205080204" pitchFamily="49" charset="-128"/>
                <a:ea typeface="ＭＳ ゴシック" panose="020B0609070205080204" pitchFamily="49" charset="-128"/>
              </a:rPr>
              <a:t>R9.2</a:t>
            </a:r>
            <a:r>
              <a:rPr lang="ja-JP" altLang="en-US" sz="1200" dirty="0">
                <a:latin typeface="ＭＳ ゴシック" panose="020B0609070205080204" pitchFamily="49" charset="-128"/>
                <a:ea typeface="ＭＳ ゴシック" panose="020B0609070205080204" pitchFamily="49" charset="-128"/>
              </a:rPr>
              <a:t>）後の交通負荷を軽減すること。</a:t>
            </a:r>
          </a:p>
          <a:p>
            <a:pPr>
              <a:buNone/>
            </a:pPr>
            <a:r>
              <a:rPr lang="ja-JP" altLang="en-US" sz="1200" dirty="0">
                <a:latin typeface="ＭＳ ゴシック" panose="020B0609070205080204" pitchFamily="49" charset="-128"/>
                <a:ea typeface="ＭＳ ゴシック" panose="020B0609070205080204" pitchFamily="49" charset="-128"/>
              </a:rPr>
              <a:t>・地元市より早期整備要望があること。</a:t>
            </a:r>
          </a:p>
          <a:p>
            <a:pPr>
              <a:buNone/>
            </a:pPr>
            <a:r>
              <a:rPr lang="ja-JP" altLang="en-US" sz="1200" dirty="0">
                <a:latin typeface="ＭＳ ゴシック" panose="020B0609070205080204" pitchFamily="49" charset="-128"/>
                <a:ea typeface="ＭＳ ゴシック" panose="020B0609070205080204" pitchFamily="49" charset="-128"/>
              </a:rPr>
              <a:t>以上より本事業の優先度が高い</a:t>
            </a:r>
            <a:r>
              <a:rPr lang="ja-JP" altLang="en-US" sz="1200" dirty="0" smtClean="0">
                <a:latin typeface="ＭＳ ゴシック" panose="020B0609070205080204" pitchFamily="49" charset="-128"/>
                <a:ea typeface="ＭＳ ゴシック" panose="020B0609070205080204" pitchFamily="49" charset="-128"/>
              </a:rPr>
              <a:t>。</a:t>
            </a:r>
            <a:endParaRPr lang="ja-JP" altLang="en-US" sz="1200" dirty="0">
              <a:latin typeface="ＭＳ ゴシック" panose="020B0609070205080204" pitchFamily="49" charset="-128"/>
              <a:ea typeface="ＭＳ ゴシック" panose="020B0609070205080204" pitchFamily="49" charset="-128"/>
            </a:endParaRPr>
          </a:p>
        </p:txBody>
      </p:sp>
      <p:grpSp>
        <p:nvGrpSpPr>
          <p:cNvPr id="7" name="グループ化 6"/>
          <p:cNvGrpSpPr/>
          <p:nvPr/>
        </p:nvGrpSpPr>
        <p:grpSpPr>
          <a:xfrm>
            <a:off x="545026" y="3203576"/>
            <a:ext cx="2744469" cy="1749424"/>
            <a:chOff x="300893" y="3075184"/>
            <a:chExt cx="2837380" cy="2128035"/>
          </a:xfrm>
        </p:grpSpPr>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93" y="3075184"/>
              <a:ext cx="2837380" cy="2128035"/>
            </a:xfrm>
            <a:prstGeom prst="rect">
              <a:avLst/>
            </a:prstGeom>
            <a:ln>
              <a:solidFill>
                <a:schemeClr val="bg1">
                  <a:lumMod val="75000"/>
                </a:schemeClr>
              </a:solidFill>
            </a:ln>
          </p:spPr>
        </p:pic>
        <p:pic>
          <p:nvPicPr>
            <p:cNvPr id="129" name="図 128"/>
            <p:cNvPicPr>
              <a:picLocks noChangeAspect="1"/>
            </p:cNvPicPr>
            <p:nvPr/>
          </p:nvPicPr>
          <p:blipFill rotWithShape="1">
            <a:blip r:embed="rId5" cstate="print">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l="51661" t="76196" r="42968" b="17239"/>
            <a:stretch/>
          </p:blipFill>
          <p:spPr>
            <a:xfrm>
              <a:off x="1761292" y="4695982"/>
              <a:ext cx="152401" cy="139700"/>
            </a:xfrm>
            <a:prstGeom prst="rect">
              <a:avLst/>
            </a:prstGeom>
          </p:spPr>
        </p:pic>
        <p:pic>
          <p:nvPicPr>
            <p:cNvPr id="130" name="図 129"/>
            <p:cNvPicPr>
              <a:picLocks noChangeAspect="1"/>
            </p:cNvPicPr>
            <p:nvPr/>
          </p:nvPicPr>
          <p:blipFill rotWithShape="1">
            <a:blip r:embed="rId7" cstate="print">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l="71466" t="75301" r="23163" b="18134"/>
            <a:stretch/>
          </p:blipFill>
          <p:spPr>
            <a:xfrm>
              <a:off x="2339692" y="4678260"/>
              <a:ext cx="152401" cy="139700"/>
            </a:xfrm>
            <a:prstGeom prst="rect">
              <a:avLst/>
            </a:prstGeom>
          </p:spPr>
        </p:pic>
      </p:grpSp>
      <p:sp>
        <p:nvSpPr>
          <p:cNvPr id="27726" name="テキスト ボックス 4"/>
          <p:cNvSpPr txBox="1">
            <a:spLocks noChangeArrowheads="1"/>
          </p:cNvSpPr>
          <p:nvPr/>
        </p:nvSpPr>
        <p:spPr bwMode="auto">
          <a:xfrm>
            <a:off x="556079" y="3212800"/>
            <a:ext cx="1548936" cy="153888"/>
          </a:xfrm>
          <a:prstGeom prst="rect">
            <a:avLst/>
          </a:prstGeom>
          <a:solidFill>
            <a:schemeClr val="bg1"/>
          </a:solidFill>
          <a:ln w="3175">
            <a:solidFill>
              <a:schemeClr val="tx1"/>
            </a:solidFill>
          </a:ln>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00" dirty="0">
                <a:latin typeface="Arial" panose="020B0604020202020204" pitchFamily="34" charset="0"/>
              </a:rPr>
              <a:t>①八尾茨木線の渋滞状況</a:t>
            </a:r>
          </a:p>
        </p:txBody>
      </p:sp>
      <p:sp>
        <p:nvSpPr>
          <p:cNvPr id="131" name="テキスト ボックス 4"/>
          <p:cNvSpPr txBox="1">
            <a:spLocks noChangeArrowheads="1"/>
          </p:cNvSpPr>
          <p:nvPr/>
        </p:nvSpPr>
        <p:spPr bwMode="auto">
          <a:xfrm>
            <a:off x="582222" y="5064096"/>
            <a:ext cx="1615208" cy="153888"/>
          </a:xfrm>
          <a:prstGeom prst="rect">
            <a:avLst/>
          </a:prstGeom>
          <a:solidFill>
            <a:schemeClr val="bg1"/>
          </a:solidFill>
          <a:ln w="3175">
            <a:solidFill>
              <a:schemeClr val="tx1"/>
            </a:solidFill>
          </a:ln>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00" dirty="0">
                <a:latin typeface="Arial" panose="020B0604020202020204" pitchFamily="34" charset="0"/>
              </a:rPr>
              <a:t>②大阪外環状線の渋滞状況</a:t>
            </a:r>
          </a:p>
        </p:txBody>
      </p:sp>
      <p:grpSp>
        <p:nvGrpSpPr>
          <p:cNvPr id="14" name="グループ化 13"/>
          <p:cNvGrpSpPr/>
          <p:nvPr/>
        </p:nvGrpSpPr>
        <p:grpSpPr>
          <a:xfrm>
            <a:off x="3934289" y="3016997"/>
            <a:ext cx="4856521" cy="3778727"/>
            <a:chOff x="3955640" y="3083779"/>
            <a:chExt cx="4856521" cy="3778727"/>
          </a:xfrm>
        </p:grpSpPr>
        <p:pic>
          <p:nvPicPr>
            <p:cNvPr id="100" name="図 99" descr="マップ&#10;&#10;自動的に生成された説明">
              <a:extLst>
                <a:ext uri="{FF2B5EF4-FFF2-40B4-BE49-F238E27FC236}">
                  <a16:creationId xmlns:a16="http://schemas.microsoft.com/office/drawing/2014/main" id="{AF608938-B804-8D06-FC09-384A25D91B8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220"/>
            <a:stretch/>
          </p:blipFill>
          <p:spPr>
            <a:xfrm>
              <a:off x="3971925" y="3242535"/>
              <a:ext cx="4827484" cy="3567514"/>
            </a:xfrm>
            <a:prstGeom prst="rect">
              <a:avLst/>
            </a:prstGeom>
            <a:ln w="3175">
              <a:solidFill>
                <a:schemeClr val="bg1">
                  <a:lumMod val="50000"/>
                </a:schemeClr>
              </a:solidFill>
            </a:ln>
          </p:spPr>
        </p:pic>
        <p:sp>
          <p:nvSpPr>
            <p:cNvPr id="27689" name="テキスト ボックス 41"/>
            <p:cNvSpPr txBox="1">
              <a:spLocks noChangeArrowheads="1"/>
            </p:cNvSpPr>
            <p:nvPr/>
          </p:nvSpPr>
          <p:spPr bwMode="auto">
            <a:xfrm rot="20273324">
              <a:off x="5384503" y="6277271"/>
              <a:ext cx="1157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国道</a:t>
              </a:r>
              <a:r>
                <a:rPr lang="en-US" altLang="ja-JP" sz="1050" b="1" dirty="0">
                  <a:latin typeface="Arial" panose="020B0604020202020204" pitchFamily="34" charset="0"/>
                </a:rPr>
                <a:t>163</a:t>
              </a:r>
              <a:r>
                <a:rPr lang="ja-JP" altLang="en-US" sz="1050" b="1" dirty="0">
                  <a:latin typeface="Arial" panose="020B0604020202020204" pitchFamily="34" charset="0"/>
                </a:rPr>
                <a:t>号</a:t>
              </a:r>
            </a:p>
          </p:txBody>
        </p:sp>
        <p:sp>
          <p:nvSpPr>
            <p:cNvPr id="27690" name="テキスト ボックス 42"/>
            <p:cNvSpPr txBox="1">
              <a:spLocks noChangeArrowheads="1"/>
            </p:cNvSpPr>
            <p:nvPr/>
          </p:nvSpPr>
          <p:spPr bwMode="auto">
            <a:xfrm rot="20380306">
              <a:off x="4087088" y="5166538"/>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大阪中央環状線</a:t>
              </a:r>
            </a:p>
          </p:txBody>
        </p:sp>
        <p:sp>
          <p:nvSpPr>
            <p:cNvPr id="27691" name="テキスト ボックス 43"/>
            <p:cNvSpPr txBox="1">
              <a:spLocks noChangeArrowheads="1"/>
            </p:cNvSpPr>
            <p:nvPr/>
          </p:nvSpPr>
          <p:spPr bwMode="auto">
            <a:xfrm>
              <a:off x="8060248" y="5716538"/>
              <a:ext cx="6540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050" b="1" dirty="0">
                  <a:latin typeface="Arial" panose="020B0604020202020204" pitchFamily="34" charset="0"/>
                </a:rPr>
                <a:t>170</a:t>
              </a:r>
              <a:endParaRPr lang="ja-JP" altLang="en-US" sz="1050" b="1" dirty="0">
                <a:latin typeface="Arial" panose="020B0604020202020204" pitchFamily="34" charset="0"/>
              </a:endParaRPr>
            </a:p>
          </p:txBody>
        </p:sp>
        <p:sp>
          <p:nvSpPr>
            <p:cNvPr id="12" name="フリーフォーム 11"/>
            <p:cNvSpPr/>
            <p:nvPr/>
          </p:nvSpPr>
          <p:spPr>
            <a:xfrm>
              <a:off x="6310313" y="4687888"/>
              <a:ext cx="76200" cy="962025"/>
            </a:xfrm>
            <a:custGeom>
              <a:avLst/>
              <a:gdLst>
                <a:gd name="connsiteX0" fmla="*/ 0 w 76200"/>
                <a:gd name="connsiteY0" fmla="*/ 0 h 962025"/>
                <a:gd name="connsiteX1" fmla="*/ 76200 w 76200"/>
                <a:gd name="connsiteY1" fmla="*/ 104775 h 962025"/>
                <a:gd name="connsiteX2" fmla="*/ 61912 w 76200"/>
                <a:gd name="connsiteY2" fmla="*/ 280987 h 962025"/>
                <a:gd name="connsiteX3" fmla="*/ 66675 w 76200"/>
                <a:gd name="connsiteY3" fmla="*/ 447675 h 962025"/>
                <a:gd name="connsiteX4" fmla="*/ 47625 w 76200"/>
                <a:gd name="connsiteY4" fmla="*/ 581025 h 962025"/>
                <a:gd name="connsiteX5" fmla="*/ 42862 w 76200"/>
                <a:gd name="connsiteY5" fmla="*/ 681037 h 962025"/>
                <a:gd name="connsiteX6" fmla="*/ 42862 w 76200"/>
                <a:gd name="connsiteY6" fmla="*/ 771525 h 962025"/>
                <a:gd name="connsiteX7" fmla="*/ 42862 w 76200"/>
                <a:gd name="connsiteY7" fmla="*/ 871537 h 962025"/>
                <a:gd name="connsiteX8" fmla="*/ 57150 w 76200"/>
                <a:gd name="connsiteY8" fmla="*/ 962025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962025">
                  <a:moveTo>
                    <a:pt x="0" y="0"/>
                  </a:moveTo>
                  <a:lnTo>
                    <a:pt x="76200" y="104775"/>
                  </a:lnTo>
                  <a:lnTo>
                    <a:pt x="61912" y="280987"/>
                  </a:lnTo>
                  <a:lnTo>
                    <a:pt x="66675" y="447675"/>
                  </a:lnTo>
                  <a:lnTo>
                    <a:pt x="47625" y="581025"/>
                  </a:lnTo>
                  <a:lnTo>
                    <a:pt x="42862" y="681037"/>
                  </a:lnTo>
                  <a:lnTo>
                    <a:pt x="42862" y="771525"/>
                  </a:lnTo>
                  <a:lnTo>
                    <a:pt x="42862" y="871537"/>
                  </a:lnTo>
                  <a:lnTo>
                    <a:pt x="57150" y="962025"/>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フリーフォーム 12"/>
            <p:cNvSpPr/>
            <p:nvPr/>
          </p:nvSpPr>
          <p:spPr>
            <a:xfrm>
              <a:off x="5176838" y="3259138"/>
              <a:ext cx="519112" cy="528637"/>
            </a:xfrm>
            <a:custGeom>
              <a:avLst/>
              <a:gdLst>
                <a:gd name="connsiteX0" fmla="*/ 0 w 519112"/>
                <a:gd name="connsiteY0" fmla="*/ 0 h 528637"/>
                <a:gd name="connsiteX1" fmla="*/ 519112 w 519112"/>
                <a:gd name="connsiteY1" fmla="*/ 528637 h 528637"/>
              </a:gdLst>
              <a:ahLst/>
              <a:cxnLst>
                <a:cxn ang="0">
                  <a:pos x="connsiteX0" y="connsiteY0"/>
                </a:cxn>
                <a:cxn ang="0">
                  <a:pos x="connsiteX1" y="connsiteY1"/>
                </a:cxn>
              </a:cxnLst>
              <a:rect l="l" t="t" r="r" b="b"/>
              <a:pathLst>
                <a:path w="519112" h="528637">
                  <a:moveTo>
                    <a:pt x="0" y="0"/>
                  </a:moveTo>
                  <a:lnTo>
                    <a:pt x="519112" y="528637"/>
                  </a:lnTo>
                </a:path>
              </a:pathLst>
            </a:custGeom>
            <a:noFill/>
            <a:ln w="5715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15"/>
            <p:cNvSpPr/>
            <p:nvPr/>
          </p:nvSpPr>
          <p:spPr>
            <a:xfrm>
              <a:off x="5715000" y="3811588"/>
              <a:ext cx="595313" cy="866775"/>
            </a:xfrm>
            <a:custGeom>
              <a:avLst/>
              <a:gdLst>
                <a:gd name="connsiteX0" fmla="*/ 0 w 595313"/>
                <a:gd name="connsiteY0" fmla="*/ 0 h 866775"/>
                <a:gd name="connsiteX1" fmla="*/ 323850 w 595313"/>
                <a:gd name="connsiteY1" fmla="*/ 304800 h 866775"/>
                <a:gd name="connsiteX2" fmla="*/ 433388 w 595313"/>
                <a:gd name="connsiteY2" fmla="*/ 423862 h 866775"/>
                <a:gd name="connsiteX3" fmla="*/ 485775 w 595313"/>
                <a:gd name="connsiteY3" fmla="*/ 514350 h 866775"/>
                <a:gd name="connsiteX4" fmla="*/ 595313 w 595313"/>
                <a:gd name="connsiteY4" fmla="*/ 866775 h 866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13" h="866775">
                  <a:moveTo>
                    <a:pt x="0" y="0"/>
                  </a:moveTo>
                  <a:lnTo>
                    <a:pt x="323850" y="304800"/>
                  </a:lnTo>
                  <a:lnTo>
                    <a:pt x="433388" y="423862"/>
                  </a:lnTo>
                  <a:lnTo>
                    <a:pt x="485775" y="514350"/>
                  </a:lnTo>
                  <a:lnTo>
                    <a:pt x="595313" y="86677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リーフォーム 16"/>
            <p:cNvSpPr/>
            <p:nvPr/>
          </p:nvSpPr>
          <p:spPr>
            <a:xfrm>
              <a:off x="6353175" y="5678488"/>
              <a:ext cx="66675" cy="700087"/>
            </a:xfrm>
            <a:custGeom>
              <a:avLst/>
              <a:gdLst>
                <a:gd name="connsiteX0" fmla="*/ 14288 w 66675"/>
                <a:gd name="connsiteY0" fmla="*/ 0 h 700087"/>
                <a:gd name="connsiteX1" fmla="*/ 66675 w 66675"/>
                <a:gd name="connsiteY1" fmla="*/ 166687 h 700087"/>
                <a:gd name="connsiteX2" fmla="*/ 61913 w 66675"/>
                <a:gd name="connsiteY2" fmla="*/ 266700 h 700087"/>
                <a:gd name="connsiteX3" fmla="*/ 61913 w 66675"/>
                <a:gd name="connsiteY3" fmla="*/ 342900 h 700087"/>
                <a:gd name="connsiteX4" fmla="*/ 57150 w 66675"/>
                <a:gd name="connsiteY4" fmla="*/ 442912 h 700087"/>
                <a:gd name="connsiteX5" fmla="*/ 42863 w 66675"/>
                <a:gd name="connsiteY5" fmla="*/ 542925 h 700087"/>
                <a:gd name="connsiteX6" fmla="*/ 0 w 66675"/>
                <a:gd name="connsiteY6" fmla="*/ 700087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700087">
                  <a:moveTo>
                    <a:pt x="14288" y="0"/>
                  </a:moveTo>
                  <a:lnTo>
                    <a:pt x="66675" y="166687"/>
                  </a:lnTo>
                  <a:lnTo>
                    <a:pt x="61913" y="266700"/>
                  </a:lnTo>
                  <a:lnTo>
                    <a:pt x="61913" y="342900"/>
                  </a:lnTo>
                  <a:lnTo>
                    <a:pt x="57150" y="442912"/>
                  </a:lnTo>
                  <a:lnTo>
                    <a:pt x="42863" y="542925"/>
                  </a:lnTo>
                  <a:lnTo>
                    <a:pt x="0" y="700087"/>
                  </a:lnTo>
                </a:path>
              </a:pathLst>
            </a:custGeom>
            <a:noFill/>
            <a:ln w="50800" cmpd="tri">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17"/>
            <p:cNvSpPr/>
            <p:nvPr/>
          </p:nvSpPr>
          <p:spPr>
            <a:xfrm>
              <a:off x="6324600" y="6397625"/>
              <a:ext cx="28575" cy="333375"/>
            </a:xfrm>
            <a:custGeom>
              <a:avLst/>
              <a:gdLst>
                <a:gd name="connsiteX0" fmla="*/ 28575 w 28575"/>
                <a:gd name="connsiteY0" fmla="*/ 0 h 333375"/>
                <a:gd name="connsiteX1" fmla="*/ 0 w 28575"/>
                <a:gd name="connsiteY1" fmla="*/ 333375 h 333375"/>
              </a:gdLst>
              <a:ahLst/>
              <a:cxnLst>
                <a:cxn ang="0">
                  <a:pos x="connsiteX0" y="connsiteY0"/>
                </a:cxn>
                <a:cxn ang="0">
                  <a:pos x="connsiteX1" y="connsiteY1"/>
                </a:cxn>
              </a:cxnLst>
              <a:rect l="l" t="t" r="r" b="b"/>
              <a:pathLst>
                <a:path w="28575" h="333375">
                  <a:moveTo>
                    <a:pt x="28575" y="0"/>
                  </a:moveTo>
                  <a:lnTo>
                    <a:pt x="0" y="33337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フリーフォーム 18"/>
            <p:cNvSpPr/>
            <p:nvPr/>
          </p:nvSpPr>
          <p:spPr>
            <a:xfrm>
              <a:off x="6238875" y="4759325"/>
              <a:ext cx="2566988" cy="2062163"/>
            </a:xfrm>
            <a:custGeom>
              <a:avLst/>
              <a:gdLst>
                <a:gd name="connsiteX0" fmla="*/ 0 w 2566988"/>
                <a:gd name="connsiteY0" fmla="*/ 2062163 h 2062163"/>
                <a:gd name="connsiteX1" fmla="*/ 314325 w 2566988"/>
                <a:gd name="connsiteY1" fmla="*/ 1681163 h 2062163"/>
                <a:gd name="connsiteX2" fmla="*/ 609600 w 2566988"/>
                <a:gd name="connsiteY2" fmla="*/ 1352550 h 2062163"/>
                <a:gd name="connsiteX3" fmla="*/ 804863 w 2566988"/>
                <a:gd name="connsiteY3" fmla="*/ 1185863 h 2062163"/>
                <a:gd name="connsiteX4" fmla="*/ 871538 w 2566988"/>
                <a:gd name="connsiteY4" fmla="*/ 1119188 h 2062163"/>
                <a:gd name="connsiteX5" fmla="*/ 985838 w 2566988"/>
                <a:gd name="connsiteY5" fmla="*/ 1057275 h 2062163"/>
                <a:gd name="connsiteX6" fmla="*/ 1223963 w 2566988"/>
                <a:gd name="connsiteY6" fmla="*/ 923925 h 2062163"/>
                <a:gd name="connsiteX7" fmla="*/ 1747838 w 2566988"/>
                <a:gd name="connsiteY7" fmla="*/ 547688 h 2062163"/>
                <a:gd name="connsiteX8" fmla="*/ 1914525 w 2566988"/>
                <a:gd name="connsiteY8" fmla="*/ 400050 h 2062163"/>
                <a:gd name="connsiteX9" fmla="*/ 2090738 w 2566988"/>
                <a:gd name="connsiteY9" fmla="*/ 295275 h 2062163"/>
                <a:gd name="connsiteX10" fmla="*/ 2224088 w 2566988"/>
                <a:gd name="connsiteY10" fmla="*/ 228600 h 2062163"/>
                <a:gd name="connsiteX11" fmla="*/ 2452688 w 2566988"/>
                <a:gd name="connsiteY11" fmla="*/ 76200 h 2062163"/>
                <a:gd name="connsiteX12" fmla="*/ 2566988 w 2566988"/>
                <a:gd name="connsiteY12" fmla="*/ 0 h 206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6988" h="2062163">
                  <a:moveTo>
                    <a:pt x="0" y="2062163"/>
                  </a:moveTo>
                  <a:lnTo>
                    <a:pt x="314325" y="1681163"/>
                  </a:lnTo>
                  <a:lnTo>
                    <a:pt x="609600" y="1352550"/>
                  </a:lnTo>
                  <a:lnTo>
                    <a:pt x="804863" y="1185863"/>
                  </a:lnTo>
                  <a:lnTo>
                    <a:pt x="871538" y="1119188"/>
                  </a:lnTo>
                  <a:lnTo>
                    <a:pt x="985838" y="1057275"/>
                  </a:lnTo>
                  <a:lnTo>
                    <a:pt x="1223963" y="923925"/>
                  </a:lnTo>
                  <a:lnTo>
                    <a:pt x="1747838" y="547688"/>
                  </a:lnTo>
                  <a:lnTo>
                    <a:pt x="1914525" y="400050"/>
                  </a:lnTo>
                  <a:lnTo>
                    <a:pt x="2090738" y="295275"/>
                  </a:lnTo>
                  <a:lnTo>
                    <a:pt x="2224088" y="228600"/>
                  </a:lnTo>
                  <a:lnTo>
                    <a:pt x="2452688" y="76200"/>
                  </a:lnTo>
                  <a:lnTo>
                    <a:pt x="2566988"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フリーフォーム 25"/>
            <p:cNvSpPr/>
            <p:nvPr/>
          </p:nvSpPr>
          <p:spPr>
            <a:xfrm>
              <a:off x="4439265" y="6125087"/>
              <a:ext cx="4372896" cy="700548"/>
            </a:xfrm>
            <a:custGeom>
              <a:avLst/>
              <a:gdLst>
                <a:gd name="connsiteX0" fmla="*/ 0 w 4372896"/>
                <a:gd name="connsiteY0" fmla="*/ 700548 h 700548"/>
                <a:gd name="connsiteX1" fmla="*/ 81116 w 4372896"/>
                <a:gd name="connsiteY1" fmla="*/ 567813 h 700548"/>
                <a:gd name="connsiteX2" fmla="*/ 1194619 w 4372896"/>
                <a:gd name="connsiteY2" fmla="*/ 516194 h 700548"/>
                <a:gd name="connsiteX3" fmla="*/ 1814051 w 4372896"/>
                <a:gd name="connsiteY3" fmla="*/ 272845 h 700548"/>
                <a:gd name="connsiteX4" fmla="*/ 2190135 w 4372896"/>
                <a:gd name="connsiteY4" fmla="*/ 162232 h 700548"/>
                <a:gd name="connsiteX5" fmla="*/ 2344993 w 4372896"/>
                <a:gd name="connsiteY5" fmla="*/ 66368 h 700548"/>
                <a:gd name="connsiteX6" fmla="*/ 2595716 w 4372896"/>
                <a:gd name="connsiteY6" fmla="*/ 0 h 700548"/>
                <a:gd name="connsiteX7" fmla="*/ 2861187 w 4372896"/>
                <a:gd name="connsiteY7" fmla="*/ 14748 h 700548"/>
                <a:gd name="connsiteX8" fmla="*/ 3185651 w 4372896"/>
                <a:gd name="connsiteY8" fmla="*/ 36871 h 700548"/>
                <a:gd name="connsiteX9" fmla="*/ 3487993 w 4372896"/>
                <a:gd name="connsiteY9" fmla="*/ 73742 h 700548"/>
                <a:gd name="connsiteX10" fmla="*/ 3930445 w 4372896"/>
                <a:gd name="connsiteY10" fmla="*/ 103239 h 700548"/>
                <a:gd name="connsiteX11" fmla="*/ 4372896 w 4372896"/>
                <a:gd name="connsiteY11" fmla="*/ 191729 h 70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896" h="700548">
                  <a:moveTo>
                    <a:pt x="0" y="700548"/>
                  </a:moveTo>
                  <a:lnTo>
                    <a:pt x="81116" y="567813"/>
                  </a:lnTo>
                  <a:lnTo>
                    <a:pt x="1194619" y="516194"/>
                  </a:lnTo>
                  <a:lnTo>
                    <a:pt x="1814051" y="272845"/>
                  </a:lnTo>
                  <a:lnTo>
                    <a:pt x="2190135" y="162232"/>
                  </a:lnTo>
                  <a:lnTo>
                    <a:pt x="2344993" y="66368"/>
                  </a:lnTo>
                  <a:lnTo>
                    <a:pt x="2595716" y="0"/>
                  </a:lnTo>
                  <a:lnTo>
                    <a:pt x="2861187" y="14748"/>
                  </a:lnTo>
                  <a:lnTo>
                    <a:pt x="3185651" y="36871"/>
                  </a:lnTo>
                  <a:lnTo>
                    <a:pt x="3487993" y="73742"/>
                  </a:lnTo>
                  <a:lnTo>
                    <a:pt x="3930445" y="103239"/>
                  </a:lnTo>
                  <a:lnTo>
                    <a:pt x="4372896" y="191729"/>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フリーフォーム 26"/>
            <p:cNvSpPr/>
            <p:nvPr/>
          </p:nvSpPr>
          <p:spPr>
            <a:xfrm>
              <a:off x="3955640" y="4590640"/>
              <a:ext cx="667979" cy="2234995"/>
            </a:xfrm>
            <a:custGeom>
              <a:avLst/>
              <a:gdLst>
                <a:gd name="connsiteX0" fmla="*/ 0 w 877529"/>
                <a:gd name="connsiteY0" fmla="*/ 0 h 2558845"/>
                <a:gd name="connsiteX1" fmla="*/ 471949 w 877529"/>
                <a:gd name="connsiteY1" fmla="*/ 766916 h 2558845"/>
                <a:gd name="connsiteX2" fmla="*/ 877529 w 877529"/>
                <a:gd name="connsiteY2" fmla="*/ 1799304 h 2558845"/>
                <a:gd name="connsiteX3" fmla="*/ 862781 w 877529"/>
                <a:gd name="connsiteY3" fmla="*/ 2558845 h 2558845"/>
                <a:gd name="connsiteX0" fmla="*/ 0 w 667979"/>
                <a:gd name="connsiteY0" fmla="*/ 0 h 2234995"/>
                <a:gd name="connsiteX1" fmla="*/ 262399 w 667979"/>
                <a:gd name="connsiteY1" fmla="*/ 443066 h 2234995"/>
                <a:gd name="connsiteX2" fmla="*/ 667979 w 667979"/>
                <a:gd name="connsiteY2" fmla="*/ 1475454 h 2234995"/>
                <a:gd name="connsiteX3" fmla="*/ 653231 w 667979"/>
                <a:gd name="connsiteY3" fmla="*/ 2234995 h 2234995"/>
              </a:gdLst>
              <a:ahLst/>
              <a:cxnLst>
                <a:cxn ang="0">
                  <a:pos x="connsiteX0" y="connsiteY0"/>
                </a:cxn>
                <a:cxn ang="0">
                  <a:pos x="connsiteX1" y="connsiteY1"/>
                </a:cxn>
                <a:cxn ang="0">
                  <a:pos x="connsiteX2" y="connsiteY2"/>
                </a:cxn>
                <a:cxn ang="0">
                  <a:pos x="connsiteX3" y="connsiteY3"/>
                </a:cxn>
              </a:cxnLst>
              <a:rect l="l" t="t" r="r" b="b"/>
              <a:pathLst>
                <a:path w="667979" h="2234995">
                  <a:moveTo>
                    <a:pt x="0" y="0"/>
                  </a:moveTo>
                  <a:lnTo>
                    <a:pt x="262399" y="443066"/>
                  </a:lnTo>
                  <a:lnTo>
                    <a:pt x="667979" y="1475454"/>
                  </a:lnTo>
                  <a:lnTo>
                    <a:pt x="653231" y="223499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楕円 90"/>
            <p:cNvSpPr/>
            <p:nvPr/>
          </p:nvSpPr>
          <p:spPr>
            <a:xfrm>
              <a:off x="6672263" y="6148388"/>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9" name="フリーフォーム 28"/>
            <p:cNvSpPr/>
            <p:nvPr/>
          </p:nvSpPr>
          <p:spPr>
            <a:xfrm>
              <a:off x="5338916" y="3875958"/>
              <a:ext cx="265471" cy="2957052"/>
            </a:xfrm>
            <a:custGeom>
              <a:avLst/>
              <a:gdLst>
                <a:gd name="connsiteX0" fmla="*/ 95865 w 265471"/>
                <a:gd name="connsiteY0" fmla="*/ 0 h 2957052"/>
                <a:gd name="connsiteX1" fmla="*/ 265471 w 265471"/>
                <a:gd name="connsiteY1" fmla="*/ 235974 h 2957052"/>
                <a:gd name="connsiteX2" fmla="*/ 235974 w 265471"/>
                <a:gd name="connsiteY2" fmla="*/ 1150374 h 2957052"/>
                <a:gd name="connsiteX3" fmla="*/ 235974 w 265471"/>
                <a:gd name="connsiteY3" fmla="*/ 1430594 h 2957052"/>
                <a:gd name="connsiteX4" fmla="*/ 36871 w 265471"/>
                <a:gd name="connsiteY4" fmla="*/ 2101645 h 2957052"/>
                <a:gd name="connsiteX5" fmla="*/ 88490 w 265471"/>
                <a:gd name="connsiteY5" fmla="*/ 2352368 h 2957052"/>
                <a:gd name="connsiteX6" fmla="*/ 0 w 265471"/>
                <a:gd name="connsiteY6" fmla="*/ 2957052 h 295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71" h="2957052">
                  <a:moveTo>
                    <a:pt x="95865" y="0"/>
                  </a:moveTo>
                  <a:lnTo>
                    <a:pt x="265471" y="235974"/>
                  </a:lnTo>
                  <a:lnTo>
                    <a:pt x="235974" y="1150374"/>
                  </a:lnTo>
                  <a:lnTo>
                    <a:pt x="235974" y="1430594"/>
                  </a:lnTo>
                  <a:lnTo>
                    <a:pt x="36871" y="2101645"/>
                  </a:lnTo>
                  <a:lnTo>
                    <a:pt x="88490" y="2352368"/>
                  </a:lnTo>
                  <a:lnTo>
                    <a:pt x="0" y="2957052"/>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フリーフォーム 30"/>
            <p:cNvSpPr/>
            <p:nvPr/>
          </p:nvSpPr>
          <p:spPr>
            <a:xfrm>
              <a:off x="4395019" y="3234403"/>
              <a:ext cx="2374491" cy="2175387"/>
            </a:xfrm>
            <a:custGeom>
              <a:avLst/>
              <a:gdLst>
                <a:gd name="connsiteX0" fmla="*/ 0 w 2374491"/>
                <a:gd name="connsiteY0" fmla="*/ 2175387 h 2175387"/>
                <a:gd name="connsiteX1" fmla="*/ 545691 w 2374491"/>
                <a:gd name="connsiteY1" fmla="*/ 1659194 h 2175387"/>
                <a:gd name="connsiteX2" fmla="*/ 707923 w 2374491"/>
                <a:gd name="connsiteY2" fmla="*/ 1408471 h 2175387"/>
                <a:gd name="connsiteX3" fmla="*/ 943897 w 2374491"/>
                <a:gd name="connsiteY3" fmla="*/ 1150374 h 2175387"/>
                <a:gd name="connsiteX4" fmla="*/ 1201994 w 2374491"/>
                <a:gd name="connsiteY4" fmla="*/ 1002891 h 2175387"/>
                <a:gd name="connsiteX5" fmla="*/ 1452716 w 2374491"/>
                <a:gd name="connsiteY5" fmla="*/ 803787 h 2175387"/>
                <a:gd name="connsiteX6" fmla="*/ 2374491 w 2374491"/>
                <a:gd name="connsiteY6" fmla="*/ 0 h 217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491" h="2175387">
                  <a:moveTo>
                    <a:pt x="0" y="2175387"/>
                  </a:moveTo>
                  <a:lnTo>
                    <a:pt x="545691" y="1659194"/>
                  </a:lnTo>
                  <a:lnTo>
                    <a:pt x="707923" y="1408471"/>
                  </a:lnTo>
                  <a:lnTo>
                    <a:pt x="943897" y="1150374"/>
                  </a:lnTo>
                  <a:lnTo>
                    <a:pt x="1201994" y="1002891"/>
                  </a:lnTo>
                  <a:lnTo>
                    <a:pt x="1452716" y="803787"/>
                  </a:lnTo>
                  <a:lnTo>
                    <a:pt x="2374491"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フリーフォーム 31"/>
            <p:cNvSpPr/>
            <p:nvPr/>
          </p:nvSpPr>
          <p:spPr>
            <a:xfrm>
              <a:off x="7669161" y="3249152"/>
              <a:ext cx="272845" cy="3554361"/>
            </a:xfrm>
            <a:custGeom>
              <a:avLst/>
              <a:gdLst>
                <a:gd name="connsiteX0" fmla="*/ 162233 w 272845"/>
                <a:gd name="connsiteY0" fmla="*/ 0 h 3554361"/>
                <a:gd name="connsiteX1" fmla="*/ 147484 w 272845"/>
                <a:gd name="connsiteY1" fmla="*/ 464574 h 3554361"/>
                <a:gd name="connsiteX2" fmla="*/ 117987 w 272845"/>
                <a:gd name="connsiteY2" fmla="*/ 700548 h 3554361"/>
                <a:gd name="connsiteX3" fmla="*/ 0 w 272845"/>
                <a:gd name="connsiteY3" fmla="*/ 1113503 h 3554361"/>
                <a:gd name="connsiteX4" fmla="*/ 272845 w 272845"/>
                <a:gd name="connsiteY4" fmla="*/ 1954161 h 3554361"/>
                <a:gd name="connsiteX5" fmla="*/ 154858 w 272845"/>
                <a:gd name="connsiteY5" fmla="*/ 3554361 h 355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845" h="3554361">
                  <a:moveTo>
                    <a:pt x="162233" y="0"/>
                  </a:moveTo>
                  <a:lnTo>
                    <a:pt x="147484" y="464574"/>
                  </a:lnTo>
                  <a:lnTo>
                    <a:pt x="117987" y="700548"/>
                  </a:lnTo>
                  <a:lnTo>
                    <a:pt x="0" y="1113503"/>
                  </a:lnTo>
                  <a:lnTo>
                    <a:pt x="272845" y="1954161"/>
                  </a:lnTo>
                  <a:lnTo>
                    <a:pt x="154858" y="355436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フリーフォーム 32"/>
            <p:cNvSpPr/>
            <p:nvPr/>
          </p:nvSpPr>
          <p:spPr>
            <a:xfrm>
              <a:off x="7765026" y="4023442"/>
              <a:ext cx="449826" cy="2839064"/>
            </a:xfrm>
            <a:custGeom>
              <a:avLst/>
              <a:gdLst>
                <a:gd name="connsiteX0" fmla="*/ 0 w 449826"/>
                <a:gd name="connsiteY0" fmla="*/ 0 h 2839064"/>
                <a:gd name="connsiteX1" fmla="*/ 339213 w 449826"/>
                <a:gd name="connsiteY1" fmla="*/ 1084006 h 2839064"/>
                <a:gd name="connsiteX2" fmla="*/ 449826 w 449826"/>
                <a:gd name="connsiteY2" fmla="*/ 1755058 h 2839064"/>
                <a:gd name="connsiteX3" fmla="*/ 420329 w 449826"/>
                <a:gd name="connsiteY3" fmla="*/ 2839064 h 2839064"/>
              </a:gdLst>
              <a:ahLst/>
              <a:cxnLst>
                <a:cxn ang="0">
                  <a:pos x="connsiteX0" y="connsiteY0"/>
                </a:cxn>
                <a:cxn ang="0">
                  <a:pos x="connsiteX1" y="connsiteY1"/>
                </a:cxn>
                <a:cxn ang="0">
                  <a:pos x="connsiteX2" y="connsiteY2"/>
                </a:cxn>
                <a:cxn ang="0">
                  <a:pos x="connsiteX3" y="connsiteY3"/>
                </a:cxn>
              </a:cxnLst>
              <a:rect l="l" t="t" r="r" b="b"/>
              <a:pathLst>
                <a:path w="449826" h="2839064">
                  <a:moveTo>
                    <a:pt x="0" y="0"/>
                  </a:moveTo>
                  <a:lnTo>
                    <a:pt x="339213" y="1084006"/>
                  </a:lnTo>
                  <a:lnTo>
                    <a:pt x="449826" y="1755058"/>
                  </a:lnTo>
                  <a:lnTo>
                    <a:pt x="420329" y="283906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5" name="直線コネクタ 34"/>
            <p:cNvCxnSpPr>
              <a:stCxn id="12" idx="0"/>
            </p:cNvCxnSpPr>
            <p:nvPr/>
          </p:nvCxnSpPr>
          <p:spPr>
            <a:xfrm>
              <a:off x="6310313" y="4687888"/>
              <a:ext cx="1461627" cy="85724"/>
            </a:xfrm>
            <a:prstGeom prst="line">
              <a:avLst/>
            </a:prstGeom>
            <a:ln w="38100"/>
          </p:spPr>
          <p:style>
            <a:lnRef idx="1">
              <a:schemeClr val="dk1"/>
            </a:lnRef>
            <a:fillRef idx="0">
              <a:schemeClr val="dk1"/>
            </a:fillRef>
            <a:effectRef idx="0">
              <a:schemeClr val="dk1"/>
            </a:effectRef>
            <a:fontRef idx="minor">
              <a:schemeClr val="tx1"/>
            </a:fontRef>
          </p:style>
        </p:cxnSp>
        <p:sp>
          <p:nvSpPr>
            <p:cNvPr id="104" name="楕円 103"/>
            <p:cNvSpPr/>
            <p:nvPr/>
          </p:nvSpPr>
          <p:spPr>
            <a:xfrm>
              <a:off x="7704087" y="4704758"/>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7" name="フリーフォーム 36"/>
            <p:cNvSpPr/>
            <p:nvPr/>
          </p:nvSpPr>
          <p:spPr>
            <a:xfrm>
              <a:off x="5597013" y="4134055"/>
              <a:ext cx="2123768" cy="125361"/>
            </a:xfrm>
            <a:custGeom>
              <a:avLst/>
              <a:gdLst>
                <a:gd name="connsiteX0" fmla="*/ 0 w 2123768"/>
                <a:gd name="connsiteY0" fmla="*/ 95864 h 125361"/>
                <a:gd name="connsiteX1" fmla="*/ 604684 w 2123768"/>
                <a:gd name="connsiteY1" fmla="*/ 0 h 125361"/>
                <a:gd name="connsiteX2" fmla="*/ 899652 w 2123768"/>
                <a:gd name="connsiteY2" fmla="*/ 36871 h 125361"/>
                <a:gd name="connsiteX3" fmla="*/ 1113503 w 2123768"/>
                <a:gd name="connsiteY3" fmla="*/ 66368 h 125361"/>
                <a:gd name="connsiteX4" fmla="*/ 1238864 w 2123768"/>
                <a:gd name="connsiteY4" fmla="*/ 58993 h 125361"/>
                <a:gd name="connsiteX5" fmla="*/ 1622322 w 2123768"/>
                <a:gd name="connsiteY5" fmla="*/ 125361 h 125361"/>
                <a:gd name="connsiteX6" fmla="*/ 1821426 w 2123768"/>
                <a:gd name="connsiteY6" fmla="*/ 44245 h 125361"/>
                <a:gd name="connsiteX7" fmla="*/ 2013155 w 2123768"/>
                <a:gd name="connsiteY7" fmla="*/ 36871 h 125361"/>
                <a:gd name="connsiteX8" fmla="*/ 2123768 w 2123768"/>
                <a:gd name="connsiteY8" fmla="*/ 36871 h 12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768" h="125361">
                  <a:moveTo>
                    <a:pt x="0" y="95864"/>
                  </a:moveTo>
                  <a:lnTo>
                    <a:pt x="604684" y="0"/>
                  </a:lnTo>
                  <a:lnTo>
                    <a:pt x="899652" y="36871"/>
                  </a:lnTo>
                  <a:lnTo>
                    <a:pt x="1113503" y="66368"/>
                  </a:lnTo>
                  <a:lnTo>
                    <a:pt x="1238864" y="58993"/>
                  </a:lnTo>
                  <a:lnTo>
                    <a:pt x="1622322" y="125361"/>
                  </a:lnTo>
                  <a:lnTo>
                    <a:pt x="1821426" y="44245"/>
                  </a:lnTo>
                  <a:lnTo>
                    <a:pt x="2013155" y="36871"/>
                  </a:lnTo>
                  <a:lnTo>
                    <a:pt x="2123768" y="3687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楕円 102"/>
            <p:cNvSpPr/>
            <p:nvPr/>
          </p:nvSpPr>
          <p:spPr>
            <a:xfrm>
              <a:off x="5523937" y="4145065"/>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6" name="楕円 105"/>
            <p:cNvSpPr/>
            <p:nvPr/>
          </p:nvSpPr>
          <p:spPr>
            <a:xfrm>
              <a:off x="7629065" y="4122156"/>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7" name="楕円 106"/>
            <p:cNvSpPr/>
            <p:nvPr/>
          </p:nvSpPr>
          <p:spPr>
            <a:xfrm>
              <a:off x="4291958" y="5354484"/>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8" name="楕円 107"/>
            <p:cNvSpPr/>
            <p:nvPr/>
          </p:nvSpPr>
          <p:spPr>
            <a:xfrm>
              <a:off x="5272112" y="6575425"/>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09" name="テキスト ボックス 42"/>
            <p:cNvSpPr txBox="1">
              <a:spLocks noChangeArrowheads="1"/>
            </p:cNvSpPr>
            <p:nvPr/>
          </p:nvSpPr>
          <p:spPr bwMode="auto">
            <a:xfrm>
              <a:off x="5291671" y="4329626"/>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八尾茨木線</a:t>
              </a:r>
            </a:p>
          </p:txBody>
        </p:sp>
        <p:sp>
          <p:nvSpPr>
            <p:cNvPr id="110" name="テキスト ボックス 42"/>
            <p:cNvSpPr txBox="1">
              <a:spLocks noChangeArrowheads="1"/>
            </p:cNvSpPr>
            <p:nvPr/>
          </p:nvSpPr>
          <p:spPr bwMode="auto">
            <a:xfrm rot="2740174">
              <a:off x="4544196" y="4363222"/>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京都守口線</a:t>
              </a:r>
            </a:p>
          </p:txBody>
        </p:sp>
        <p:sp>
          <p:nvSpPr>
            <p:cNvPr id="111" name="テキスト ボックス 42"/>
            <p:cNvSpPr txBox="1">
              <a:spLocks noChangeArrowheads="1"/>
            </p:cNvSpPr>
            <p:nvPr/>
          </p:nvSpPr>
          <p:spPr bwMode="auto">
            <a:xfrm rot="19018179">
              <a:off x="5160900" y="3083779"/>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鳥飼仁和寺大橋</a:t>
              </a:r>
            </a:p>
          </p:txBody>
        </p:sp>
        <p:sp>
          <p:nvSpPr>
            <p:cNvPr id="112" name="テキスト ボックス 42"/>
            <p:cNvSpPr txBox="1">
              <a:spLocks noChangeArrowheads="1"/>
            </p:cNvSpPr>
            <p:nvPr/>
          </p:nvSpPr>
          <p:spPr bwMode="auto">
            <a:xfrm>
              <a:off x="6019575" y="4686696"/>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solidFill>
                    <a:srgbClr val="FF0000"/>
                  </a:solidFill>
                  <a:latin typeface="Arial" panose="020B0604020202020204" pitchFamily="34" charset="0"/>
                </a:rPr>
                <a:t>千里丘寝屋川線</a:t>
              </a:r>
            </a:p>
          </p:txBody>
        </p:sp>
        <p:sp>
          <p:nvSpPr>
            <p:cNvPr id="113" name="テキスト ボックス 42"/>
            <p:cNvSpPr txBox="1">
              <a:spLocks noChangeArrowheads="1"/>
            </p:cNvSpPr>
            <p:nvPr/>
          </p:nvSpPr>
          <p:spPr bwMode="auto">
            <a:xfrm>
              <a:off x="6396949" y="5310164"/>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寝屋川大東線</a:t>
              </a:r>
            </a:p>
          </p:txBody>
        </p:sp>
        <p:sp>
          <p:nvSpPr>
            <p:cNvPr id="114" name="テキスト ボックス 41"/>
            <p:cNvSpPr txBox="1">
              <a:spLocks noChangeArrowheads="1"/>
            </p:cNvSpPr>
            <p:nvPr/>
          </p:nvSpPr>
          <p:spPr bwMode="auto">
            <a:xfrm rot="19673592">
              <a:off x="6859006" y="5710290"/>
              <a:ext cx="1157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第二京阪道路</a:t>
              </a:r>
            </a:p>
          </p:txBody>
        </p:sp>
        <p:sp>
          <p:nvSpPr>
            <p:cNvPr id="115" name="テキスト ボックス 41"/>
            <p:cNvSpPr txBox="1">
              <a:spLocks noChangeArrowheads="1"/>
            </p:cNvSpPr>
            <p:nvPr/>
          </p:nvSpPr>
          <p:spPr bwMode="auto">
            <a:xfrm rot="295308">
              <a:off x="6374333" y="4461351"/>
              <a:ext cx="129280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枚方交野寝屋川線</a:t>
              </a:r>
            </a:p>
          </p:txBody>
        </p:sp>
        <p:sp>
          <p:nvSpPr>
            <p:cNvPr id="116" name="テキスト ボックス 41"/>
            <p:cNvSpPr txBox="1">
              <a:spLocks noChangeArrowheads="1"/>
            </p:cNvSpPr>
            <p:nvPr/>
          </p:nvSpPr>
          <p:spPr bwMode="auto">
            <a:xfrm rot="295308">
              <a:off x="6294980" y="3918555"/>
              <a:ext cx="129280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枚方交野寝屋川線</a:t>
              </a:r>
            </a:p>
          </p:txBody>
        </p:sp>
        <p:sp>
          <p:nvSpPr>
            <p:cNvPr id="117" name="テキスト ボックス 42"/>
            <p:cNvSpPr txBox="1">
              <a:spLocks noChangeArrowheads="1"/>
            </p:cNvSpPr>
            <p:nvPr/>
          </p:nvSpPr>
          <p:spPr bwMode="auto">
            <a:xfrm rot="279716">
              <a:off x="7543969" y="5655217"/>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大阪外環状線</a:t>
              </a:r>
            </a:p>
          </p:txBody>
        </p:sp>
        <p:sp>
          <p:nvSpPr>
            <p:cNvPr id="118" name="楕円 117"/>
            <p:cNvSpPr/>
            <p:nvPr/>
          </p:nvSpPr>
          <p:spPr>
            <a:xfrm>
              <a:off x="8062849" y="5118051"/>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19" name="テキスト ボックス 42"/>
            <p:cNvSpPr txBox="1">
              <a:spLocks noChangeArrowheads="1"/>
            </p:cNvSpPr>
            <p:nvPr/>
          </p:nvSpPr>
          <p:spPr bwMode="auto">
            <a:xfrm>
              <a:off x="8205860" y="5281433"/>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国道　　　号</a:t>
              </a:r>
            </a:p>
          </p:txBody>
        </p:sp>
        <p:grpSp>
          <p:nvGrpSpPr>
            <p:cNvPr id="38" name="グループ化 37"/>
            <p:cNvGrpSpPr/>
            <p:nvPr/>
          </p:nvGrpSpPr>
          <p:grpSpPr>
            <a:xfrm>
              <a:off x="7077112" y="3260726"/>
              <a:ext cx="1684338" cy="461963"/>
              <a:chOff x="9880419" y="1055689"/>
              <a:chExt cx="1684338" cy="461963"/>
            </a:xfrm>
          </p:grpSpPr>
          <p:sp>
            <p:nvSpPr>
              <p:cNvPr id="4" name="テキスト ボックス 3"/>
              <p:cNvSpPr txBox="1"/>
              <p:nvPr/>
            </p:nvSpPr>
            <p:spPr bwMode="auto">
              <a:xfrm>
                <a:off x="9880419" y="1055689"/>
                <a:ext cx="1684338" cy="461963"/>
              </a:xfrm>
              <a:prstGeom prst="rect">
                <a:avLst/>
              </a:prstGeom>
              <a:solidFill>
                <a:schemeClr val="bg1"/>
              </a:solidFill>
              <a:ln>
                <a:solidFill>
                  <a:schemeClr val="dk1">
                    <a:shade val="95000"/>
                    <a:satMod val="105000"/>
                  </a:schemeClr>
                </a:solidFill>
              </a:ln>
            </p:spPr>
            <p:txBody>
              <a:bodyPr>
                <a:spAutoFit/>
              </a:bodyPr>
              <a:lstStyle/>
              <a:p>
                <a:pPr>
                  <a:defRPr/>
                </a:pPr>
                <a:r>
                  <a:rPr lang="ja-JP" altLang="en-US" sz="1200" dirty="0">
                    <a:solidFill>
                      <a:schemeClr val="tx1"/>
                    </a:solidFill>
                  </a:rPr>
                  <a:t>凡例</a:t>
                </a:r>
                <a:endParaRPr lang="en-US" altLang="ja-JP" sz="1200" dirty="0">
                  <a:solidFill>
                    <a:schemeClr val="tx1"/>
                  </a:solidFill>
                </a:endParaRPr>
              </a:p>
              <a:p>
                <a:pPr>
                  <a:defRPr/>
                </a:pPr>
                <a:r>
                  <a:rPr lang="ja-JP" altLang="en-US" sz="1200" dirty="0">
                    <a:solidFill>
                      <a:schemeClr val="tx1"/>
                    </a:solidFill>
                  </a:rPr>
                  <a:t>　　　 ：主要渋滞箇所</a:t>
                </a:r>
              </a:p>
            </p:txBody>
          </p:sp>
          <p:sp>
            <p:nvSpPr>
              <p:cNvPr id="47" name="楕円 46"/>
              <p:cNvSpPr/>
              <p:nvPr/>
            </p:nvSpPr>
            <p:spPr bwMode="auto">
              <a:xfrm>
                <a:off x="9973288" y="1301407"/>
                <a:ext cx="163512" cy="15557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sp>
          <p:nvSpPr>
            <p:cNvPr id="39" name="フリーフォーム 38"/>
            <p:cNvSpPr/>
            <p:nvPr/>
          </p:nvSpPr>
          <p:spPr>
            <a:xfrm>
              <a:off x="6845968" y="4370805"/>
              <a:ext cx="818148" cy="2442411"/>
            </a:xfrm>
            <a:custGeom>
              <a:avLst/>
              <a:gdLst>
                <a:gd name="connsiteX0" fmla="*/ 0 w 818148"/>
                <a:gd name="connsiteY0" fmla="*/ 2442411 h 2442411"/>
                <a:gd name="connsiteX1" fmla="*/ 192506 w 818148"/>
                <a:gd name="connsiteY1" fmla="*/ 1660358 h 2442411"/>
                <a:gd name="connsiteX2" fmla="*/ 409074 w 818148"/>
                <a:gd name="connsiteY2" fmla="*/ 1263316 h 2442411"/>
                <a:gd name="connsiteX3" fmla="*/ 733927 w 818148"/>
                <a:gd name="connsiteY3" fmla="*/ 276727 h 2442411"/>
                <a:gd name="connsiteX4" fmla="*/ 818148 w 818148"/>
                <a:gd name="connsiteY4" fmla="*/ 0 h 2442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148" h="2442411">
                  <a:moveTo>
                    <a:pt x="0" y="2442411"/>
                  </a:moveTo>
                  <a:lnTo>
                    <a:pt x="192506" y="1660358"/>
                  </a:lnTo>
                  <a:lnTo>
                    <a:pt x="409074" y="1263316"/>
                  </a:lnTo>
                  <a:lnTo>
                    <a:pt x="733927" y="276727"/>
                  </a:lnTo>
                  <a:lnTo>
                    <a:pt x="818148"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2" name="テキスト ボックス 42"/>
            <p:cNvSpPr txBox="1">
              <a:spLocks noChangeArrowheads="1"/>
            </p:cNvSpPr>
            <p:nvPr/>
          </p:nvSpPr>
          <p:spPr bwMode="auto">
            <a:xfrm rot="1157776">
              <a:off x="7060357" y="4751753"/>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八尾枚方線</a:t>
              </a:r>
            </a:p>
          </p:txBody>
        </p:sp>
        <p:sp>
          <p:nvSpPr>
            <p:cNvPr id="127" name="右矢印 137"/>
            <p:cNvSpPr>
              <a:spLocks noChangeArrowheads="1"/>
            </p:cNvSpPr>
            <p:nvPr/>
          </p:nvSpPr>
          <p:spPr bwMode="auto">
            <a:xfrm rot="16917397" flipH="1">
              <a:off x="5272395" y="6316986"/>
              <a:ext cx="321866" cy="295450"/>
            </a:xfrm>
            <a:prstGeom prst="rightArrow">
              <a:avLst>
                <a:gd name="adj1" fmla="val 50000"/>
                <a:gd name="adj2" fmla="val 56490"/>
              </a:avLst>
            </a:prstGeom>
            <a:solidFill>
              <a:srgbClr val="0070C0"/>
            </a:solidFill>
            <a:ln>
              <a:noFill/>
            </a:ln>
            <a:extLst>
              <a:ext uri="{91240B29-F687-4F45-9708-019B960494DF}">
                <a14:hiddenLine xmlns:a14="http://schemas.microsoft.com/office/drawing/2010/main" w="57150" algn="ctr">
                  <a:solidFill>
                    <a:srgbClr val="000000"/>
                  </a:solidFill>
                  <a:round/>
                  <a:headEnd/>
                  <a:tailEnd/>
                </a14:hiddenLine>
              </a:ext>
            </a:extLst>
          </p:spPr>
          <p:txBody>
            <a:bodyPr vert="vert" lIns="18288"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00" dirty="0">
                  <a:solidFill>
                    <a:schemeClr val="bg1"/>
                  </a:solidFill>
                </a:rPr>
                <a:t>①</a:t>
              </a:r>
            </a:p>
          </p:txBody>
        </p:sp>
        <p:sp>
          <p:nvSpPr>
            <p:cNvPr id="132" name="右矢印 137"/>
            <p:cNvSpPr>
              <a:spLocks noChangeArrowheads="1"/>
            </p:cNvSpPr>
            <p:nvPr/>
          </p:nvSpPr>
          <p:spPr bwMode="auto">
            <a:xfrm rot="4619147" flipH="1">
              <a:off x="7643499" y="4818385"/>
              <a:ext cx="321866" cy="295450"/>
            </a:xfrm>
            <a:prstGeom prst="rightArrow">
              <a:avLst>
                <a:gd name="adj1" fmla="val 50000"/>
                <a:gd name="adj2" fmla="val 56490"/>
              </a:avLst>
            </a:prstGeom>
            <a:solidFill>
              <a:srgbClr val="0070C0"/>
            </a:solidFill>
            <a:ln>
              <a:noFill/>
            </a:ln>
            <a:extLst>
              <a:ext uri="{91240B29-F687-4F45-9708-019B960494DF}">
                <a14:hiddenLine xmlns:a14="http://schemas.microsoft.com/office/drawing/2010/main" w="57150" algn="ctr">
                  <a:solidFill>
                    <a:srgbClr val="000000"/>
                  </a:solidFill>
                  <a:round/>
                  <a:headEnd/>
                  <a:tailEnd/>
                </a14:hiddenLine>
              </a:ext>
            </a:extLst>
          </p:spPr>
          <p:txBody>
            <a:bodyPr vert="vert270" lIns="18288"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00" dirty="0">
                  <a:solidFill>
                    <a:schemeClr val="bg1"/>
                  </a:solidFill>
                </a:rPr>
                <a:t>②</a:t>
              </a:r>
            </a:p>
          </p:txBody>
        </p:sp>
      </p:grpSp>
    </p:spTree>
    <p:extLst>
      <p:ext uri="{BB962C8B-B14F-4D97-AF65-F5344CB8AC3E}">
        <p14:creationId xmlns:p14="http://schemas.microsoft.com/office/powerpoint/2010/main" val="1538561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516" y="2460949"/>
            <a:ext cx="2764915" cy="2073686"/>
          </a:xfrm>
          <a:prstGeom prst="rect">
            <a:avLst/>
          </a:prstGeom>
        </p:spPr>
      </p:pic>
      <p:sp>
        <p:nvSpPr>
          <p:cNvPr id="6" name="Rectangle 2"/>
          <p:cNvSpPr>
            <a:spLocks noGrp="1" noChangeArrowheads="1"/>
          </p:cNvSpPr>
          <p:nvPr>
            <p:ph type="title"/>
          </p:nvPr>
        </p:nvSpPr>
        <p:spPr bwMode="auto">
          <a:xfrm>
            <a:off x="-21764" y="-12636"/>
            <a:ext cx="9165764" cy="562074"/>
          </a:xfrm>
          <a:prstGeom prst="rect">
            <a:avLst/>
          </a:prstGeom>
          <a:gradFill rotWithShape="1">
            <a:gsLst>
              <a:gs pos="1000">
                <a:schemeClr val="accent6">
                  <a:lumMod val="60000"/>
                  <a:lumOff val="40000"/>
                </a:schemeClr>
              </a:gs>
              <a:gs pos="50000">
                <a:schemeClr val="bg1"/>
              </a:gs>
              <a:gs pos="100000">
                <a:schemeClr val="accent6">
                  <a:lumMod val="60000"/>
                  <a:lumOff val="40000"/>
                </a:schemeClr>
              </a:gs>
            </a:gsLst>
            <a:lin ang="5400000" scaled="1"/>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7" name="正方形/長方形 5"/>
          <p:cNvSpPr>
            <a:spLocks noChangeArrowheads="1"/>
          </p:cNvSpPr>
          <p:nvPr/>
        </p:nvSpPr>
        <p:spPr bwMode="auto">
          <a:xfrm>
            <a:off x="0" y="537300"/>
            <a:ext cx="3539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■事業を巡る社会経済情勢等</a:t>
            </a:r>
            <a:endParaRPr lang="en-US" altLang="ja-JP" sz="2000" b="1" dirty="0">
              <a:latin typeface="HGSｺﾞｼｯｸM" panose="020B0600000000000000" pitchFamily="50" charset="-128"/>
              <a:ea typeface="HGSｺﾞｼｯｸM" panose="020B0600000000000000" pitchFamily="50" charset="-128"/>
            </a:endParaRPr>
          </a:p>
        </p:txBody>
      </p:sp>
      <p:sp>
        <p:nvSpPr>
          <p:cNvPr id="8"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fld id="{BB9DC561-8014-4BA4-A41B-AC2572FFD04C}" type="slidenum">
              <a:rPr lang="ja-JP" altLang="en-US" sz="2000" smtClean="0">
                <a:latin typeface="Arial" pitchFamily="34" charset="0"/>
              </a:rPr>
              <a:pPr eaLnBrk="1" hangingPunct="1">
                <a:spcBef>
                  <a:spcPct val="0"/>
                </a:spcBef>
                <a:buFontTx/>
                <a:buNone/>
              </a:pPr>
              <a:t>7</a:t>
            </a:fld>
            <a:endParaRPr lang="ja-JP" altLang="en-US" sz="2000" dirty="0">
              <a:latin typeface="Arial" pitchFamily="34" charset="0"/>
            </a:endParaRPr>
          </a:p>
        </p:txBody>
      </p:sp>
      <p:sp>
        <p:nvSpPr>
          <p:cNvPr id="7" name="正方形/長方形 6"/>
          <p:cNvSpPr/>
          <p:nvPr/>
        </p:nvSpPr>
        <p:spPr>
          <a:xfrm>
            <a:off x="173516" y="948676"/>
            <a:ext cx="8647255" cy="1323439"/>
          </a:xfrm>
          <a:prstGeom prst="rect">
            <a:avLst/>
          </a:prstGeom>
          <a:solidFill>
            <a:schemeClr val="bg1"/>
          </a:solidFill>
          <a:ln>
            <a:solidFill>
              <a:schemeClr val="tx1"/>
            </a:solidFill>
            <a:prstDash val="solid"/>
          </a:ln>
        </p:spPr>
        <p:txBody>
          <a:bodyPr wrap="square" lIns="36000" rIns="0">
            <a:spAutoFit/>
          </a:bodyPr>
          <a:lstStyle/>
          <a:p>
            <a:pPr marL="216000" indent="-216000"/>
            <a:r>
              <a:rPr lang="ja-JP" altLang="en-US" sz="1600" dirty="0">
                <a:latin typeface="ＭＳ ゴシック" panose="020B0609070205080204" pitchFamily="49" charset="-128"/>
                <a:ea typeface="ＭＳ ゴシック" panose="020B0609070205080204" pitchFamily="49" charset="-128"/>
              </a:rPr>
              <a:t>・本事業区間と連続する南側区間で都市計画道路寝屋川大東線が</a:t>
            </a:r>
            <a:r>
              <a:rPr lang="ja-JP" altLang="en-US" sz="1600" dirty="0" smtClean="0">
                <a:latin typeface="ＭＳ ゴシック" panose="020B0609070205080204" pitchFamily="49" charset="-128"/>
                <a:ea typeface="ＭＳ ゴシック" panose="020B0609070205080204" pitchFamily="49" charset="-128"/>
              </a:rPr>
              <a:t>整備中である。</a:t>
            </a:r>
            <a:endParaRPr lang="en-US" altLang="ja-JP" sz="1600" dirty="0">
              <a:latin typeface="ＭＳ ゴシック" panose="020B0609070205080204" pitchFamily="49" charset="-128"/>
              <a:ea typeface="ＭＳ ゴシック" panose="020B0609070205080204" pitchFamily="49" charset="-128"/>
            </a:endParaRPr>
          </a:p>
          <a:p>
            <a:pPr marL="216000" indent="-216000"/>
            <a:r>
              <a:rPr lang="ja-JP" altLang="en-US" sz="1600" dirty="0">
                <a:latin typeface="ＭＳ ゴシック" panose="020B0609070205080204" pitchFamily="49" charset="-128"/>
                <a:ea typeface="ＭＳ ゴシック" panose="020B0609070205080204" pitchFamily="49" charset="-128"/>
              </a:rPr>
              <a:t>・鳥飼仁和寺大橋の</a:t>
            </a:r>
            <a:r>
              <a:rPr lang="en-US" altLang="ja-JP" sz="1600" dirty="0">
                <a:latin typeface="ＭＳ ゴシック" panose="020B0609070205080204" pitchFamily="49" charset="-128"/>
                <a:ea typeface="ＭＳ ゴシック" panose="020B0609070205080204" pitchFamily="49" charset="-128"/>
              </a:rPr>
              <a:t>R9.2</a:t>
            </a:r>
            <a:r>
              <a:rPr lang="ja-JP" altLang="en-US" sz="1600" dirty="0">
                <a:latin typeface="ＭＳ ゴシック" panose="020B0609070205080204" pitchFamily="49" charset="-128"/>
                <a:ea typeface="ＭＳ ゴシック" panose="020B0609070205080204" pitchFamily="49" charset="-128"/>
              </a:rPr>
              <a:t>無料化に伴い交通量の増加が予想される。</a:t>
            </a:r>
            <a:endParaRPr lang="en-US" altLang="ja-JP" sz="1600" dirty="0">
              <a:latin typeface="ＭＳ ゴシック" panose="020B0609070205080204" pitchFamily="49" charset="-128"/>
              <a:ea typeface="ＭＳ ゴシック" panose="020B0609070205080204" pitchFamily="49" charset="-128"/>
            </a:endParaRPr>
          </a:p>
          <a:p>
            <a:pPr marL="216000" indent="-216000"/>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周辺道路の交通量と混雑度</a:t>
            </a:r>
            <a:r>
              <a:rPr lang="en-US" altLang="ja-JP" sz="1600" dirty="0">
                <a:latin typeface="ＭＳ ゴシック" panose="020B0609070205080204" pitchFamily="49" charset="-128"/>
                <a:ea typeface="ＭＳ ゴシック" panose="020B0609070205080204" pitchFamily="49" charset="-128"/>
              </a:rPr>
              <a:t>/</a:t>
            </a:r>
            <a:r>
              <a:rPr lang="en-US" altLang="ja-JP" sz="1600" dirty="0" smtClean="0">
                <a:latin typeface="ＭＳ ゴシック" panose="020B0609070205080204" pitchFamily="49" charset="-128"/>
                <a:ea typeface="ＭＳ ゴシック" panose="020B0609070205080204" pitchFamily="49" charset="-128"/>
              </a:rPr>
              <a:t>H27</a:t>
            </a:r>
            <a:r>
              <a:rPr lang="ja-JP" altLang="en-US" sz="1600" dirty="0" smtClean="0">
                <a:latin typeface="ＭＳ ゴシック" panose="020B0609070205080204" pitchFamily="49" charset="-128"/>
                <a:ea typeface="ＭＳ ゴシック" panose="020B0609070205080204" pitchFamily="49" charset="-128"/>
              </a:rPr>
              <a:t>全国道路・街路交通情勢調査</a:t>
            </a:r>
            <a:r>
              <a:rPr lang="en-US" altLang="ja-JP"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pPr marL="216000" indent="-216000"/>
            <a:r>
              <a:rPr lang="ja-JP" altLang="en-US" sz="1600" dirty="0">
                <a:latin typeface="ＭＳ ゴシック" panose="020B0609070205080204" pitchFamily="49" charset="-128"/>
                <a:ea typeface="ＭＳ ゴシック" panose="020B0609070205080204" pitchFamily="49" charset="-128"/>
              </a:rPr>
              <a:t>　</a:t>
            </a:r>
            <a:r>
              <a:rPr lang="ja-JP" altLang="en-US" sz="1600" dirty="0" smtClean="0">
                <a:latin typeface="ＭＳ ゴシック" panose="020B0609070205080204" pitchFamily="49" charset="-128"/>
                <a:ea typeface="ＭＳ ゴシック" panose="020B0609070205080204" pitchFamily="49" charset="-128"/>
              </a:rPr>
              <a:t>府</a:t>
            </a:r>
            <a:r>
              <a:rPr lang="ja-JP" altLang="en-US" sz="1600" dirty="0">
                <a:latin typeface="ＭＳ ゴシック" panose="020B0609070205080204" pitchFamily="49" charset="-128"/>
                <a:ea typeface="ＭＳ ゴシック" panose="020B0609070205080204" pitchFamily="49" charset="-128"/>
              </a:rPr>
              <a:t>道八尾枚方線：</a:t>
            </a:r>
            <a:r>
              <a:rPr lang="en-US" altLang="ja-JP" sz="1600" dirty="0">
                <a:latin typeface="ＭＳ ゴシック" panose="020B0609070205080204" pitchFamily="49" charset="-128"/>
                <a:ea typeface="ＭＳ ゴシック" panose="020B0609070205080204" pitchFamily="49" charset="-128"/>
              </a:rPr>
              <a:t>12,865 </a:t>
            </a:r>
            <a:r>
              <a:rPr lang="ja-JP" altLang="en-US" sz="1600" dirty="0">
                <a:latin typeface="ＭＳ ゴシック" panose="020B0609070205080204" pitchFamily="49" charset="-128"/>
                <a:ea typeface="ＭＳ ゴシック" panose="020B0609070205080204" pitchFamily="49" charset="-128"/>
              </a:rPr>
              <a:t>台</a:t>
            </a:r>
            <a:r>
              <a:rPr lang="en-US" altLang="ja-JP" sz="1600" dirty="0">
                <a:latin typeface="ＭＳ ゴシック" panose="020B0609070205080204" pitchFamily="49" charset="-128"/>
                <a:ea typeface="ＭＳ ゴシック" panose="020B0609070205080204" pitchFamily="49" charset="-128"/>
              </a:rPr>
              <a:t>/24H</a:t>
            </a:r>
            <a:r>
              <a:rPr lang="ja-JP" altLang="en-US" sz="1200" dirty="0">
                <a:latin typeface="ＭＳ ゴシック" panose="020B0609070205080204" pitchFamily="49" charset="-128"/>
                <a:ea typeface="ＭＳ ゴシック" panose="020B0609070205080204" pitchFamily="49" charset="-128"/>
              </a:rPr>
              <a:t> （混雑度</a:t>
            </a:r>
            <a:r>
              <a:rPr lang="en-US" altLang="ja-JP" sz="1200" dirty="0">
                <a:latin typeface="ＭＳ ゴシック" panose="020B0609070205080204" pitchFamily="49" charset="-128"/>
                <a:ea typeface="ＭＳ ゴシック" panose="020B0609070205080204" pitchFamily="49" charset="-128"/>
              </a:rPr>
              <a:t>1.17</a:t>
            </a:r>
            <a:r>
              <a:rPr lang="ja-JP" altLang="en-US" sz="1200" dirty="0" smtClean="0">
                <a:latin typeface="ＭＳ ゴシック" panose="020B0609070205080204" pitchFamily="49" charset="-128"/>
                <a:ea typeface="ＭＳ ゴシック" panose="020B0609070205080204" pitchFamily="49" charset="-128"/>
              </a:rPr>
              <a:t>）</a:t>
            </a:r>
            <a:r>
              <a:rPr lang="en-US" altLang="ja-JP" sz="12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府</a:t>
            </a:r>
            <a:r>
              <a:rPr lang="ja-JP" altLang="en-US" sz="1600" dirty="0">
                <a:latin typeface="ＭＳ ゴシック" panose="020B0609070205080204" pitchFamily="49" charset="-128"/>
                <a:ea typeface="ＭＳ ゴシック" panose="020B0609070205080204" pitchFamily="49" charset="-128"/>
              </a:rPr>
              <a:t>道八尾茨木線： </a:t>
            </a:r>
            <a:r>
              <a:rPr lang="en-US" altLang="ja-JP" sz="1600" dirty="0">
                <a:latin typeface="ＭＳ ゴシック" panose="020B0609070205080204" pitchFamily="49" charset="-128"/>
                <a:ea typeface="ＭＳ ゴシック" panose="020B0609070205080204" pitchFamily="49" charset="-128"/>
              </a:rPr>
              <a:t>9,934</a:t>
            </a:r>
            <a:r>
              <a:rPr lang="ja-JP" altLang="en-US" sz="1600" dirty="0">
                <a:latin typeface="ＭＳ ゴシック" panose="020B0609070205080204" pitchFamily="49" charset="-128"/>
                <a:ea typeface="ＭＳ ゴシック" panose="020B0609070205080204" pitchFamily="49" charset="-128"/>
              </a:rPr>
              <a:t>台</a:t>
            </a:r>
            <a:r>
              <a:rPr lang="en-US" altLang="ja-JP" sz="1600" dirty="0">
                <a:latin typeface="ＭＳ ゴシック" panose="020B0609070205080204" pitchFamily="49" charset="-128"/>
                <a:ea typeface="ＭＳ ゴシック" panose="020B0609070205080204" pitchFamily="49" charset="-128"/>
              </a:rPr>
              <a:t>/24H</a:t>
            </a:r>
            <a:r>
              <a:rPr lang="ja-JP" altLang="en-US" sz="1200" dirty="0">
                <a:latin typeface="ＭＳ ゴシック" panose="020B0609070205080204" pitchFamily="49" charset="-128"/>
                <a:ea typeface="ＭＳ ゴシック" panose="020B0609070205080204" pitchFamily="49" charset="-128"/>
              </a:rPr>
              <a:t>（混雑度</a:t>
            </a:r>
            <a:r>
              <a:rPr lang="en-US" altLang="ja-JP" sz="1200" dirty="0">
                <a:latin typeface="ＭＳ ゴシック" panose="020B0609070205080204" pitchFamily="49" charset="-128"/>
                <a:ea typeface="ＭＳ ゴシック" panose="020B0609070205080204" pitchFamily="49" charset="-128"/>
              </a:rPr>
              <a:t>1.11</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marL="216000" indent="-216000"/>
            <a:r>
              <a:rPr lang="ja-JP" altLang="en-US" sz="1200" dirty="0" smtClean="0">
                <a:latin typeface="ＭＳ ゴシック" panose="020B0609070205080204" pitchFamily="49" charset="-128"/>
                <a:ea typeface="ＭＳ ゴシック" panose="020B0609070205080204" pitchFamily="49" charset="-128"/>
              </a:rPr>
              <a:t>　 </a:t>
            </a:r>
            <a:r>
              <a:rPr lang="zh-CN" altLang="en-US" sz="1600" dirty="0" smtClean="0">
                <a:latin typeface="ＭＳ ゴシック" panose="020B0609070205080204" pitchFamily="49" charset="-128"/>
                <a:ea typeface="ＭＳ ゴシック" panose="020B0609070205080204" pitchFamily="49" charset="-128"/>
              </a:rPr>
              <a:t>府</a:t>
            </a:r>
            <a:r>
              <a:rPr lang="zh-CN" altLang="en-US" sz="1600" dirty="0">
                <a:latin typeface="ＭＳ ゴシック" panose="020B0609070205080204" pitchFamily="49" charset="-128"/>
                <a:ea typeface="ＭＳ ゴシック" panose="020B0609070205080204" pitchFamily="49" charset="-128"/>
              </a:rPr>
              <a:t>道大阪中央環状線：</a:t>
            </a:r>
            <a:r>
              <a:rPr lang="en-US" altLang="zh-CN" sz="1600" dirty="0">
                <a:latin typeface="ＭＳ ゴシック" panose="020B0609070205080204" pitchFamily="49" charset="-128"/>
                <a:ea typeface="ＭＳ ゴシック" panose="020B0609070205080204" pitchFamily="49" charset="-128"/>
              </a:rPr>
              <a:t>83,247</a:t>
            </a:r>
            <a:r>
              <a:rPr lang="zh-CN" altLang="en-US" sz="1600" dirty="0">
                <a:latin typeface="ＭＳ ゴシック" panose="020B0609070205080204" pitchFamily="49" charset="-128"/>
                <a:ea typeface="ＭＳ ゴシック" panose="020B0609070205080204" pitchFamily="49" charset="-128"/>
              </a:rPr>
              <a:t>台</a:t>
            </a:r>
            <a:r>
              <a:rPr lang="en-US" altLang="zh-CN" sz="1600" dirty="0">
                <a:latin typeface="ＭＳ ゴシック" panose="020B0609070205080204" pitchFamily="49" charset="-128"/>
                <a:ea typeface="ＭＳ ゴシック" panose="020B0609070205080204" pitchFamily="49" charset="-128"/>
              </a:rPr>
              <a:t>/24H</a:t>
            </a:r>
            <a:r>
              <a:rPr lang="zh-CN" altLang="en-US" sz="1200" dirty="0">
                <a:latin typeface="ＭＳ ゴシック" panose="020B0609070205080204" pitchFamily="49" charset="-128"/>
                <a:ea typeface="ＭＳ ゴシック" panose="020B0609070205080204" pitchFamily="49" charset="-128"/>
              </a:rPr>
              <a:t>（</a:t>
            </a:r>
            <a:r>
              <a:rPr lang="zh-CN" altLang="en-US" sz="1200" dirty="0" smtClean="0">
                <a:latin typeface="ＭＳ ゴシック" panose="020B0609070205080204" pitchFamily="49" charset="-128"/>
                <a:ea typeface="ＭＳ ゴシック" panose="020B0609070205080204" pitchFamily="49" charset="-128"/>
              </a:rPr>
              <a:t>混雑度</a:t>
            </a:r>
            <a:r>
              <a:rPr lang="en-US" altLang="zh-CN" sz="1200" dirty="0" smtClean="0">
                <a:latin typeface="ＭＳ ゴシック" panose="020B0609070205080204" pitchFamily="49" charset="-128"/>
                <a:ea typeface="ＭＳ ゴシック" panose="020B0609070205080204" pitchFamily="49" charset="-128"/>
              </a:rPr>
              <a:t>1.54</a:t>
            </a:r>
            <a:r>
              <a:rPr lang="zh-CN" altLang="en-US" sz="1200" dirty="0" smtClean="0">
                <a:latin typeface="ＭＳ ゴシック" panose="020B0609070205080204" pitchFamily="49" charset="-128"/>
                <a:ea typeface="ＭＳ ゴシック" panose="020B0609070205080204" pitchFamily="49" charset="-128"/>
              </a:rPr>
              <a:t>）</a:t>
            </a:r>
            <a:r>
              <a:rPr lang="en-US" altLang="ja-JP" sz="1200" dirty="0" smtClean="0">
                <a:latin typeface="ＭＳ ゴシック" panose="020B0609070205080204" pitchFamily="49" charset="-128"/>
                <a:ea typeface="ＭＳ ゴシック" panose="020B0609070205080204" pitchFamily="49" charset="-128"/>
              </a:rPr>
              <a:t>/</a:t>
            </a:r>
            <a:r>
              <a:rPr lang="ja-JP" altLang="en-US" sz="1600" dirty="0" smtClean="0">
                <a:latin typeface="ＭＳ ゴシック" panose="020B0609070205080204" pitchFamily="49" charset="-128"/>
                <a:ea typeface="ＭＳ ゴシック" panose="020B0609070205080204" pitchFamily="49" charset="-128"/>
              </a:rPr>
              <a:t>大阪外環状線</a:t>
            </a:r>
            <a:r>
              <a:rPr lang="zh-CN" altLang="en-US" sz="1600" dirty="0" smtClean="0">
                <a:latin typeface="ＭＳ ゴシック" panose="020B0609070205080204" pitchFamily="49" charset="-128"/>
                <a:ea typeface="ＭＳ ゴシック" panose="020B0609070205080204" pitchFamily="49" charset="-128"/>
              </a:rPr>
              <a:t>：</a:t>
            </a:r>
            <a:r>
              <a:rPr lang="en-US" altLang="zh-CN" sz="1600" dirty="0">
                <a:latin typeface="ＭＳ ゴシック" panose="020B0609070205080204" pitchFamily="49" charset="-128"/>
                <a:ea typeface="ＭＳ ゴシック" panose="020B0609070205080204" pitchFamily="49" charset="-128"/>
              </a:rPr>
              <a:t>33,693</a:t>
            </a:r>
            <a:r>
              <a:rPr lang="zh-CN" altLang="en-US" sz="1600" dirty="0">
                <a:latin typeface="ＭＳ ゴシック" panose="020B0609070205080204" pitchFamily="49" charset="-128"/>
                <a:ea typeface="ＭＳ ゴシック" panose="020B0609070205080204" pitchFamily="49" charset="-128"/>
              </a:rPr>
              <a:t>台</a:t>
            </a:r>
            <a:r>
              <a:rPr lang="en-US" altLang="zh-CN" sz="1600" dirty="0">
                <a:latin typeface="ＭＳ ゴシック" panose="020B0609070205080204" pitchFamily="49" charset="-128"/>
                <a:ea typeface="ＭＳ ゴシック" panose="020B0609070205080204" pitchFamily="49" charset="-128"/>
              </a:rPr>
              <a:t>/24H</a:t>
            </a:r>
            <a:r>
              <a:rPr lang="zh-CN" altLang="en-US" sz="1200" dirty="0">
                <a:latin typeface="ＭＳ ゴシック" panose="020B0609070205080204" pitchFamily="49" charset="-128"/>
                <a:ea typeface="ＭＳ ゴシック" panose="020B0609070205080204" pitchFamily="49" charset="-128"/>
              </a:rPr>
              <a:t>（</a:t>
            </a:r>
            <a:r>
              <a:rPr lang="zh-CN" altLang="en-US" sz="1200" dirty="0" smtClean="0">
                <a:latin typeface="ＭＳ ゴシック" panose="020B0609070205080204" pitchFamily="49" charset="-128"/>
                <a:ea typeface="ＭＳ ゴシック" panose="020B0609070205080204" pitchFamily="49" charset="-128"/>
              </a:rPr>
              <a:t>混雑度</a:t>
            </a:r>
            <a:r>
              <a:rPr lang="en-US" altLang="zh-CN" sz="1200" dirty="0" smtClean="0">
                <a:latin typeface="ＭＳ ゴシック" panose="020B0609070205080204" pitchFamily="49" charset="-128"/>
                <a:ea typeface="ＭＳ ゴシック" panose="020B0609070205080204" pitchFamily="49" charset="-128"/>
              </a:rPr>
              <a:t>1.4</a:t>
            </a:r>
            <a:r>
              <a:rPr lang="zh-CN" altLang="en-US" sz="1200" dirty="0" smtClean="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p:txBody>
      </p:sp>
      <p:sp>
        <p:nvSpPr>
          <p:cNvPr id="12" name="Line 1023"/>
          <p:cNvSpPr>
            <a:spLocks noChangeShapeType="1"/>
          </p:cNvSpPr>
          <p:nvPr/>
        </p:nvSpPr>
        <p:spPr bwMode="auto">
          <a:xfrm>
            <a:off x="4619787" y="1762339"/>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14" name="Line 1023"/>
          <p:cNvSpPr>
            <a:spLocks noChangeShapeType="1"/>
          </p:cNvSpPr>
          <p:nvPr/>
        </p:nvSpPr>
        <p:spPr bwMode="auto">
          <a:xfrm>
            <a:off x="2723546" y="3287089"/>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dirty="0"/>
          </a:p>
        </p:txBody>
      </p:sp>
      <p:sp>
        <p:nvSpPr>
          <p:cNvPr id="42" name="テキスト ボックス 4"/>
          <p:cNvSpPr txBox="1">
            <a:spLocks noChangeArrowheads="1"/>
          </p:cNvSpPr>
          <p:nvPr/>
        </p:nvSpPr>
        <p:spPr bwMode="auto">
          <a:xfrm>
            <a:off x="218010" y="2505393"/>
            <a:ext cx="1551866" cy="276225"/>
          </a:xfrm>
          <a:prstGeom prst="rect">
            <a:avLst/>
          </a:prstGeom>
          <a:solidFill>
            <a:schemeClr val="bg1"/>
          </a:solidFill>
          <a:ln>
            <a:solidFill>
              <a:schemeClr val="dk1">
                <a:shade val="95000"/>
                <a:satMod val="105000"/>
              </a:schemeClr>
            </a:solid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dirty="0">
                <a:latin typeface="Arial" panose="020B0604020202020204" pitchFamily="34" charset="0"/>
              </a:rPr>
              <a:t>①鳥飼仁和寺大橋</a:t>
            </a:r>
          </a:p>
        </p:txBody>
      </p:sp>
      <p:pic>
        <p:nvPicPr>
          <p:cNvPr id="43" name="図 4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77292" y="4799637"/>
            <a:ext cx="2767954" cy="1967697"/>
          </a:xfrm>
          <a:prstGeom prst="rect">
            <a:avLst/>
          </a:prstGeom>
        </p:spPr>
      </p:pic>
      <p:sp>
        <p:nvSpPr>
          <p:cNvPr id="39" name="テキスト ボックス 4"/>
          <p:cNvSpPr txBox="1">
            <a:spLocks noChangeArrowheads="1"/>
          </p:cNvSpPr>
          <p:nvPr/>
        </p:nvSpPr>
        <p:spPr bwMode="auto">
          <a:xfrm>
            <a:off x="265057" y="4891765"/>
            <a:ext cx="1551866" cy="276999"/>
          </a:xfrm>
          <a:prstGeom prst="rect">
            <a:avLst/>
          </a:prstGeom>
          <a:solidFill>
            <a:schemeClr val="bg1"/>
          </a:solidFill>
          <a:ln>
            <a:solidFill>
              <a:schemeClr val="dk1">
                <a:shade val="95000"/>
                <a:satMod val="105000"/>
              </a:schemeClr>
            </a:solid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dirty="0">
                <a:latin typeface="Arial" panose="020B0604020202020204" pitchFamily="34" charset="0"/>
              </a:rPr>
              <a:t>②寝屋川大東線</a:t>
            </a:r>
          </a:p>
        </p:txBody>
      </p:sp>
      <p:grpSp>
        <p:nvGrpSpPr>
          <p:cNvPr id="41" name="グループ化 40"/>
          <p:cNvGrpSpPr/>
          <p:nvPr/>
        </p:nvGrpSpPr>
        <p:grpSpPr>
          <a:xfrm>
            <a:off x="3345460" y="2285812"/>
            <a:ext cx="5384351" cy="4364186"/>
            <a:chOff x="3955640" y="3083779"/>
            <a:chExt cx="4856521" cy="3778727"/>
          </a:xfrm>
        </p:grpSpPr>
        <p:pic>
          <p:nvPicPr>
            <p:cNvPr id="44" name="図 43" descr="マップ&#10;&#10;自動的に生成された説明">
              <a:extLst>
                <a:ext uri="{FF2B5EF4-FFF2-40B4-BE49-F238E27FC236}">
                  <a16:creationId xmlns:a16="http://schemas.microsoft.com/office/drawing/2014/main" id="{AF608938-B804-8D06-FC09-384A25D91B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20"/>
            <a:stretch/>
          </p:blipFill>
          <p:spPr>
            <a:xfrm>
              <a:off x="3971925" y="3242535"/>
              <a:ext cx="4827484" cy="3567514"/>
            </a:xfrm>
            <a:prstGeom prst="rect">
              <a:avLst/>
            </a:prstGeom>
            <a:ln w="3175">
              <a:solidFill>
                <a:schemeClr val="bg1">
                  <a:lumMod val="50000"/>
                </a:schemeClr>
              </a:solidFill>
            </a:ln>
          </p:spPr>
        </p:pic>
        <p:sp>
          <p:nvSpPr>
            <p:cNvPr id="45" name="テキスト ボックス 41"/>
            <p:cNvSpPr txBox="1">
              <a:spLocks noChangeArrowheads="1"/>
            </p:cNvSpPr>
            <p:nvPr/>
          </p:nvSpPr>
          <p:spPr bwMode="auto">
            <a:xfrm rot="20273324">
              <a:off x="5384503" y="6277271"/>
              <a:ext cx="1157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国道</a:t>
              </a:r>
              <a:r>
                <a:rPr lang="en-US" altLang="ja-JP" sz="1050" b="1" dirty="0">
                  <a:latin typeface="Arial" panose="020B0604020202020204" pitchFamily="34" charset="0"/>
                </a:rPr>
                <a:t>163</a:t>
              </a:r>
              <a:r>
                <a:rPr lang="ja-JP" altLang="en-US" sz="1050" b="1" dirty="0">
                  <a:latin typeface="Arial" panose="020B0604020202020204" pitchFamily="34" charset="0"/>
                </a:rPr>
                <a:t>号</a:t>
              </a:r>
            </a:p>
          </p:txBody>
        </p:sp>
        <p:sp>
          <p:nvSpPr>
            <p:cNvPr id="48" name="テキスト ボックス 42"/>
            <p:cNvSpPr txBox="1">
              <a:spLocks noChangeArrowheads="1"/>
            </p:cNvSpPr>
            <p:nvPr/>
          </p:nvSpPr>
          <p:spPr bwMode="auto">
            <a:xfrm rot="20380306">
              <a:off x="4087088" y="5166538"/>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大阪中央環状線</a:t>
              </a:r>
            </a:p>
          </p:txBody>
        </p:sp>
        <p:sp>
          <p:nvSpPr>
            <p:cNvPr id="49" name="テキスト ボックス 43"/>
            <p:cNvSpPr txBox="1">
              <a:spLocks noChangeArrowheads="1"/>
            </p:cNvSpPr>
            <p:nvPr/>
          </p:nvSpPr>
          <p:spPr bwMode="auto">
            <a:xfrm>
              <a:off x="8060248" y="5716538"/>
              <a:ext cx="6540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050" b="1" dirty="0">
                  <a:latin typeface="Arial" panose="020B0604020202020204" pitchFamily="34" charset="0"/>
                </a:rPr>
                <a:t>170</a:t>
              </a:r>
              <a:endParaRPr lang="ja-JP" altLang="en-US" sz="1050" b="1" dirty="0">
                <a:latin typeface="Arial" panose="020B0604020202020204" pitchFamily="34" charset="0"/>
              </a:endParaRPr>
            </a:p>
          </p:txBody>
        </p:sp>
        <p:sp>
          <p:nvSpPr>
            <p:cNvPr id="50" name="フリーフォーム 49"/>
            <p:cNvSpPr/>
            <p:nvPr/>
          </p:nvSpPr>
          <p:spPr>
            <a:xfrm>
              <a:off x="6310313" y="4687888"/>
              <a:ext cx="76200" cy="962025"/>
            </a:xfrm>
            <a:custGeom>
              <a:avLst/>
              <a:gdLst>
                <a:gd name="connsiteX0" fmla="*/ 0 w 76200"/>
                <a:gd name="connsiteY0" fmla="*/ 0 h 962025"/>
                <a:gd name="connsiteX1" fmla="*/ 76200 w 76200"/>
                <a:gd name="connsiteY1" fmla="*/ 104775 h 962025"/>
                <a:gd name="connsiteX2" fmla="*/ 61912 w 76200"/>
                <a:gd name="connsiteY2" fmla="*/ 280987 h 962025"/>
                <a:gd name="connsiteX3" fmla="*/ 66675 w 76200"/>
                <a:gd name="connsiteY3" fmla="*/ 447675 h 962025"/>
                <a:gd name="connsiteX4" fmla="*/ 47625 w 76200"/>
                <a:gd name="connsiteY4" fmla="*/ 581025 h 962025"/>
                <a:gd name="connsiteX5" fmla="*/ 42862 w 76200"/>
                <a:gd name="connsiteY5" fmla="*/ 681037 h 962025"/>
                <a:gd name="connsiteX6" fmla="*/ 42862 w 76200"/>
                <a:gd name="connsiteY6" fmla="*/ 771525 h 962025"/>
                <a:gd name="connsiteX7" fmla="*/ 42862 w 76200"/>
                <a:gd name="connsiteY7" fmla="*/ 871537 h 962025"/>
                <a:gd name="connsiteX8" fmla="*/ 57150 w 76200"/>
                <a:gd name="connsiteY8" fmla="*/ 962025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962025">
                  <a:moveTo>
                    <a:pt x="0" y="0"/>
                  </a:moveTo>
                  <a:lnTo>
                    <a:pt x="76200" y="104775"/>
                  </a:lnTo>
                  <a:lnTo>
                    <a:pt x="61912" y="280987"/>
                  </a:lnTo>
                  <a:lnTo>
                    <a:pt x="66675" y="447675"/>
                  </a:lnTo>
                  <a:lnTo>
                    <a:pt x="47625" y="581025"/>
                  </a:lnTo>
                  <a:lnTo>
                    <a:pt x="42862" y="681037"/>
                  </a:lnTo>
                  <a:lnTo>
                    <a:pt x="42862" y="771525"/>
                  </a:lnTo>
                  <a:lnTo>
                    <a:pt x="42862" y="871537"/>
                  </a:lnTo>
                  <a:lnTo>
                    <a:pt x="57150" y="962025"/>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フリーフォーム 50"/>
            <p:cNvSpPr/>
            <p:nvPr/>
          </p:nvSpPr>
          <p:spPr>
            <a:xfrm>
              <a:off x="5176838" y="3259138"/>
              <a:ext cx="519112" cy="528637"/>
            </a:xfrm>
            <a:custGeom>
              <a:avLst/>
              <a:gdLst>
                <a:gd name="connsiteX0" fmla="*/ 0 w 519112"/>
                <a:gd name="connsiteY0" fmla="*/ 0 h 528637"/>
                <a:gd name="connsiteX1" fmla="*/ 519112 w 519112"/>
                <a:gd name="connsiteY1" fmla="*/ 528637 h 528637"/>
              </a:gdLst>
              <a:ahLst/>
              <a:cxnLst>
                <a:cxn ang="0">
                  <a:pos x="connsiteX0" y="connsiteY0"/>
                </a:cxn>
                <a:cxn ang="0">
                  <a:pos x="connsiteX1" y="connsiteY1"/>
                </a:cxn>
              </a:cxnLst>
              <a:rect l="l" t="t" r="r" b="b"/>
              <a:pathLst>
                <a:path w="519112" h="528637">
                  <a:moveTo>
                    <a:pt x="0" y="0"/>
                  </a:moveTo>
                  <a:lnTo>
                    <a:pt x="519112" y="528637"/>
                  </a:lnTo>
                </a:path>
              </a:pathLst>
            </a:custGeom>
            <a:noFill/>
            <a:ln w="5715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フリーフォーム 51"/>
            <p:cNvSpPr/>
            <p:nvPr/>
          </p:nvSpPr>
          <p:spPr>
            <a:xfrm>
              <a:off x="5715000" y="3811588"/>
              <a:ext cx="595313" cy="866775"/>
            </a:xfrm>
            <a:custGeom>
              <a:avLst/>
              <a:gdLst>
                <a:gd name="connsiteX0" fmla="*/ 0 w 595313"/>
                <a:gd name="connsiteY0" fmla="*/ 0 h 866775"/>
                <a:gd name="connsiteX1" fmla="*/ 323850 w 595313"/>
                <a:gd name="connsiteY1" fmla="*/ 304800 h 866775"/>
                <a:gd name="connsiteX2" fmla="*/ 433388 w 595313"/>
                <a:gd name="connsiteY2" fmla="*/ 423862 h 866775"/>
                <a:gd name="connsiteX3" fmla="*/ 485775 w 595313"/>
                <a:gd name="connsiteY3" fmla="*/ 514350 h 866775"/>
                <a:gd name="connsiteX4" fmla="*/ 595313 w 595313"/>
                <a:gd name="connsiteY4" fmla="*/ 866775 h 866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13" h="866775">
                  <a:moveTo>
                    <a:pt x="0" y="0"/>
                  </a:moveTo>
                  <a:lnTo>
                    <a:pt x="323850" y="304800"/>
                  </a:lnTo>
                  <a:lnTo>
                    <a:pt x="433388" y="423862"/>
                  </a:lnTo>
                  <a:lnTo>
                    <a:pt x="485775" y="514350"/>
                  </a:lnTo>
                  <a:lnTo>
                    <a:pt x="595313" y="86677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フリーフォーム 52"/>
            <p:cNvSpPr/>
            <p:nvPr/>
          </p:nvSpPr>
          <p:spPr>
            <a:xfrm>
              <a:off x="6353175" y="5678488"/>
              <a:ext cx="66675" cy="700087"/>
            </a:xfrm>
            <a:custGeom>
              <a:avLst/>
              <a:gdLst>
                <a:gd name="connsiteX0" fmla="*/ 14288 w 66675"/>
                <a:gd name="connsiteY0" fmla="*/ 0 h 700087"/>
                <a:gd name="connsiteX1" fmla="*/ 66675 w 66675"/>
                <a:gd name="connsiteY1" fmla="*/ 166687 h 700087"/>
                <a:gd name="connsiteX2" fmla="*/ 61913 w 66675"/>
                <a:gd name="connsiteY2" fmla="*/ 266700 h 700087"/>
                <a:gd name="connsiteX3" fmla="*/ 61913 w 66675"/>
                <a:gd name="connsiteY3" fmla="*/ 342900 h 700087"/>
                <a:gd name="connsiteX4" fmla="*/ 57150 w 66675"/>
                <a:gd name="connsiteY4" fmla="*/ 442912 h 700087"/>
                <a:gd name="connsiteX5" fmla="*/ 42863 w 66675"/>
                <a:gd name="connsiteY5" fmla="*/ 542925 h 700087"/>
                <a:gd name="connsiteX6" fmla="*/ 0 w 66675"/>
                <a:gd name="connsiteY6" fmla="*/ 700087 h 7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700087">
                  <a:moveTo>
                    <a:pt x="14288" y="0"/>
                  </a:moveTo>
                  <a:lnTo>
                    <a:pt x="66675" y="166687"/>
                  </a:lnTo>
                  <a:lnTo>
                    <a:pt x="61913" y="266700"/>
                  </a:lnTo>
                  <a:lnTo>
                    <a:pt x="61913" y="342900"/>
                  </a:lnTo>
                  <a:lnTo>
                    <a:pt x="57150" y="442912"/>
                  </a:lnTo>
                  <a:lnTo>
                    <a:pt x="42863" y="542925"/>
                  </a:lnTo>
                  <a:lnTo>
                    <a:pt x="0" y="700087"/>
                  </a:lnTo>
                </a:path>
              </a:pathLst>
            </a:custGeom>
            <a:noFill/>
            <a:ln w="50800" cmpd="tri">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フリーフォーム 53"/>
            <p:cNvSpPr/>
            <p:nvPr/>
          </p:nvSpPr>
          <p:spPr>
            <a:xfrm>
              <a:off x="6324600" y="6397625"/>
              <a:ext cx="28575" cy="333375"/>
            </a:xfrm>
            <a:custGeom>
              <a:avLst/>
              <a:gdLst>
                <a:gd name="connsiteX0" fmla="*/ 28575 w 28575"/>
                <a:gd name="connsiteY0" fmla="*/ 0 h 333375"/>
                <a:gd name="connsiteX1" fmla="*/ 0 w 28575"/>
                <a:gd name="connsiteY1" fmla="*/ 333375 h 333375"/>
              </a:gdLst>
              <a:ahLst/>
              <a:cxnLst>
                <a:cxn ang="0">
                  <a:pos x="connsiteX0" y="connsiteY0"/>
                </a:cxn>
                <a:cxn ang="0">
                  <a:pos x="connsiteX1" y="connsiteY1"/>
                </a:cxn>
              </a:cxnLst>
              <a:rect l="l" t="t" r="r" b="b"/>
              <a:pathLst>
                <a:path w="28575" h="333375">
                  <a:moveTo>
                    <a:pt x="28575" y="0"/>
                  </a:moveTo>
                  <a:lnTo>
                    <a:pt x="0" y="33337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フリーフォーム 54"/>
            <p:cNvSpPr/>
            <p:nvPr/>
          </p:nvSpPr>
          <p:spPr>
            <a:xfrm>
              <a:off x="6238875" y="4759325"/>
              <a:ext cx="2566988" cy="2062163"/>
            </a:xfrm>
            <a:custGeom>
              <a:avLst/>
              <a:gdLst>
                <a:gd name="connsiteX0" fmla="*/ 0 w 2566988"/>
                <a:gd name="connsiteY0" fmla="*/ 2062163 h 2062163"/>
                <a:gd name="connsiteX1" fmla="*/ 314325 w 2566988"/>
                <a:gd name="connsiteY1" fmla="*/ 1681163 h 2062163"/>
                <a:gd name="connsiteX2" fmla="*/ 609600 w 2566988"/>
                <a:gd name="connsiteY2" fmla="*/ 1352550 h 2062163"/>
                <a:gd name="connsiteX3" fmla="*/ 804863 w 2566988"/>
                <a:gd name="connsiteY3" fmla="*/ 1185863 h 2062163"/>
                <a:gd name="connsiteX4" fmla="*/ 871538 w 2566988"/>
                <a:gd name="connsiteY4" fmla="*/ 1119188 h 2062163"/>
                <a:gd name="connsiteX5" fmla="*/ 985838 w 2566988"/>
                <a:gd name="connsiteY5" fmla="*/ 1057275 h 2062163"/>
                <a:gd name="connsiteX6" fmla="*/ 1223963 w 2566988"/>
                <a:gd name="connsiteY6" fmla="*/ 923925 h 2062163"/>
                <a:gd name="connsiteX7" fmla="*/ 1747838 w 2566988"/>
                <a:gd name="connsiteY7" fmla="*/ 547688 h 2062163"/>
                <a:gd name="connsiteX8" fmla="*/ 1914525 w 2566988"/>
                <a:gd name="connsiteY8" fmla="*/ 400050 h 2062163"/>
                <a:gd name="connsiteX9" fmla="*/ 2090738 w 2566988"/>
                <a:gd name="connsiteY9" fmla="*/ 295275 h 2062163"/>
                <a:gd name="connsiteX10" fmla="*/ 2224088 w 2566988"/>
                <a:gd name="connsiteY10" fmla="*/ 228600 h 2062163"/>
                <a:gd name="connsiteX11" fmla="*/ 2452688 w 2566988"/>
                <a:gd name="connsiteY11" fmla="*/ 76200 h 2062163"/>
                <a:gd name="connsiteX12" fmla="*/ 2566988 w 2566988"/>
                <a:gd name="connsiteY12" fmla="*/ 0 h 206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6988" h="2062163">
                  <a:moveTo>
                    <a:pt x="0" y="2062163"/>
                  </a:moveTo>
                  <a:lnTo>
                    <a:pt x="314325" y="1681163"/>
                  </a:lnTo>
                  <a:lnTo>
                    <a:pt x="609600" y="1352550"/>
                  </a:lnTo>
                  <a:lnTo>
                    <a:pt x="804863" y="1185863"/>
                  </a:lnTo>
                  <a:lnTo>
                    <a:pt x="871538" y="1119188"/>
                  </a:lnTo>
                  <a:lnTo>
                    <a:pt x="985838" y="1057275"/>
                  </a:lnTo>
                  <a:lnTo>
                    <a:pt x="1223963" y="923925"/>
                  </a:lnTo>
                  <a:lnTo>
                    <a:pt x="1747838" y="547688"/>
                  </a:lnTo>
                  <a:lnTo>
                    <a:pt x="1914525" y="400050"/>
                  </a:lnTo>
                  <a:lnTo>
                    <a:pt x="2090738" y="295275"/>
                  </a:lnTo>
                  <a:lnTo>
                    <a:pt x="2224088" y="228600"/>
                  </a:lnTo>
                  <a:lnTo>
                    <a:pt x="2452688" y="76200"/>
                  </a:lnTo>
                  <a:lnTo>
                    <a:pt x="2566988"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フリーフォーム 55"/>
            <p:cNvSpPr/>
            <p:nvPr/>
          </p:nvSpPr>
          <p:spPr>
            <a:xfrm>
              <a:off x="4439265" y="6125087"/>
              <a:ext cx="4372896" cy="700548"/>
            </a:xfrm>
            <a:custGeom>
              <a:avLst/>
              <a:gdLst>
                <a:gd name="connsiteX0" fmla="*/ 0 w 4372896"/>
                <a:gd name="connsiteY0" fmla="*/ 700548 h 700548"/>
                <a:gd name="connsiteX1" fmla="*/ 81116 w 4372896"/>
                <a:gd name="connsiteY1" fmla="*/ 567813 h 700548"/>
                <a:gd name="connsiteX2" fmla="*/ 1194619 w 4372896"/>
                <a:gd name="connsiteY2" fmla="*/ 516194 h 700548"/>
                <a:gd name="connsiteX3" fmla="*/ 1814051 w 4372896"/>
                <a:gd name="connsiteY3" fmla="*/ 272845 h 700548"/>
                <a:gd name="connsiteX4" fmla="*/ 2190135 w 4372896"/>
                <a:gd name="connsiteY4" fmla="*/ 162232 h 700548"/>
                <a:gd name="connsiteX5" fmla="*/ 2344993 w 4372896"/>
                <a:gd name="connsiteY5" fmla="*/ 66368 h 700548"/>
                <a:gd name="connsiteX6" fmla="*/ 2595716 w 4372896"/>
                <a:gd name="connsiteY6" fmla="*/ 0 h 700548"/>
                <a:gd name="connsiteX7" fmla="*/ 2861187 w 4372896"/>
                <a:gd name="connsiteY7" fmla="*/ 14748 h 700548"/>
                <a:gd name="connsiteX8" fmla="*/ 3185651 w 4372896"/>
                <a:gd name="connsiteY8" fmla="*/ 36871 h 700548"/>
                <a:gd name="connsiteX9" fmla="*/ 3487993 w 4372896"/>
                <a:gd name="connsiteY9" fmla="*/ 73742 h 700548"/>
                <a:gd name="connsiteX10" fmla="*/ 3930445 w 4372896"/>
                <a:gd name="connsiteY10" fmla="*/ 103239 h 700548"/>
                <a:gd name="connsiteX11" fmla="*/ 4372896 w 4372896"/>
                <a:gd name="connsiteY11" fmla="*/ 191729 h 70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2896" h="700548">
                  <a:moveTo>
                    <a:pt x="0" y="700548"/>
                  </a:moveTo>
                  <a:lnTo>
                    <a:pt x="81116" y="567813"/>
                  </a:lnTo>
                  <a:lnTo>
                    <a:pt x="1194619" y="516194"/>
                  </a:lnTo>
                  <a:lnTo>
                    <a:pt x="1814051" y="272845"/>
                  </a:lnTo>
                  <a:lnTo>
                    <a:pt x="2190135" y="162232"/>
                  </a:lnTo>
                  <a:lnTo>
                    <a:pt x="2344993" y="66368"/>
                  </a:lnTo>
                  <a:lnTo>
                    <a:pt x="2595716" y="0"/>
                  </a:lnTo>
                  <a:lnTo>
                    <a:pt x="2861187" y="14748"/>
                  </a:lnTo>
                  <a:lnTo>
                    <a:pt x="3185651" y="36871"/>
                  </a:lnTo>
                  <a:lnTo>
                    <a:pt x="3487993" y="73742"/>
                  </a:lnTo>
                  <a:lnTo>
                    <a:pt x="3930445" y="103239"/>
                  </a:lnTo>
                  <a:lnTo>
                    <a:pt x="4372896" y="191729"/>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フリーフォーム 56"/>
            <p:cNvSpPr/>
            <p:nvPr/>
          </p:nvSpPr>
          <p:spPr>
            <a:xfrm>
              <a:off x="3955640" y="4590640"/>
              <a:ext cx="667979" cy="2234995"/>
            </a:xfrm>
            <a:custGeom>
              <a:avLst/>
              <a:gdLst>
                <a:gd name="connsiteX0" fmla="*/ 0 w 877529"/>
                <a:gd name="connsiteY0" fmla="*/ 0 h 2558845"/>
                <a:gd name="connsiteX1" fmla="*/ 471949 w 877529"/>
                <a:gd name="connsiteY1" fmla="*/ 766916 h 2558845"/>
                <a:gd name="connsiteX2" fmla="*/ 877529 w 877529"/>
                <a:gd name="connsiteY2" fmla="*/ 1799304 h 2558845"/>
                <a:gd name="connsiteX3" fmla="*/ 862781 w 877529"/>
                <a:gd name="connsiteY3" fmla="*/ 2558845 h 2558845"/>
                <a:gd name="connsiteX0" fmla="*/ 0 w 667979"/>
                <a:gd name="connsiteY0" fmla="*/ 0 h 2234995"/>
                <a:gd name="connsiteX1" fmla="*/ 262399 w 667979"/>
                <a:gd name="connsiteY1" fmla="*/ 443066 h 2234995"/>
                <a:gd name="connsiteX2" fmla="*/ 667979 w 667979"/>
                <a:gd name="connsiteY2" fmla="*/ 1475454 h 2234995"/>
                <a:gd name="connsiteX3" fmla="*/ 653231 w 667979"/>
                <a:gd name="connsiteY3" fmla="*/ 2234995 h 2234995"/>
              </a:gdLst>
              <a:ahLst/>
              <a:cxnLst>
                <a:cxn ang="0">
                  <a:pos x="connsiteX0" y="connsiteY0"/>
                </a:cxn>
                <a:cxn ang="0">
                  <a:pos x="connsiteX1" y="connsiteY1"/>
                </a:cxn>
                <a:cxn ang="0">
                  <a:pos x="connsiteX2" y="connsiteY2"/>
                </a:cxn>
                <a:cxn ang="0">
                  <a:pos x="connsiteX3" y="connsiteY3"/>
                </a:cxn>
              </a:cxnLst>
              <a:rect l="l" t="t" r="r" b="b"/>
              <a:pathLst>
                <a:path w="667979" h="2234995">
                  <a:moveTo>
                    <a:pt x="0" y="0"/>
                  </a:moveTo>
                  <a:lnTo>
                    <a:pt x="262399" y="443066"/>
                  </a:lnTo>
                  <a:lnTo>
                    <a:pt x="667979" y="1475454"/>
                  </a:lnTo>
                  <a:lnTo>
                    <a:pt x="653231" y="223499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楕円 57"/>
            <p:cNvSpPr/>
            <p:nvPr/>
          </p:nvSpPr>
          <p:spPr>
            <a:xfrm>
              <a:off x="6672263" y="6148388"/>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9" name="フリーフォーム 58"/>
            <p:cNvSpPr/>
            <p:nvPr/>
          </p:nvSpPr>
          <p:spPr>
            <a:xfrm>
              <a:off x="5338916" y="3875958"/>
              <a:ext cx="265471" cy="2957052"/>
            </a:xfrm>
            <a:custGeom>
              <a:avLst/>
              <a:gdLst>
                <a:gd name="connsiteX0" fmla="*/ 95865 w 265471"/>
                <a:gd name="connsiteY0" fmla="*/ 0 h 2957052"/>
                <a:gd name="connsiteX1" fmla="*/ 265471 w 265471"/>
                <a:gd name="connsiteY1" fmla="*/ 235974 h 2957052"/>
                <a:gd name="connsiteX2" fmla="*/ 235974 w 265471"/>
                <a:gd name="connsiteY2" fmla="*/ 1150374 h 2957052"/>
                <a:gd name="connsiteX3" fmla="*/ 235974 w 265471"/>
                <a:gd name="connsiteY3" fmla="*/ 1430594 h 2957052"/>
                <a:gd name="connsiteX4" fmla="*/ 36871 w 265471"/>
                <a:gd name="connsiteY4" fmla="*/ 2101645 h 2957052"/>
                <a:gd name="connsiteX5" fmla="*/ 88490 w 265471"/>
                <a:gd name="connsiteY5" fmla="*/ 2352368 h 2957052"/>
                <a:gd name="connsiteX6" fmla="*/ 0 w 265471"/>
                <a:gd name="connsiteY6" fmla="*/ 2957052 h 295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71" h="2957052">
                  <a:moveTo>
                    <a:pt x="95865" y="0"/>
                  </a:moveTo>
                  <a:lnTo>
                    <a:pt x="265471" y="235974"/>
                  </a:lnTo>
                  <a:lnTo>
                    <a:pt x="235974" y="1150374"/>
                  </a:lnTo>
                  <a:lnTo>
                    <a:pt x="235974" y="1430594"/>
                  </a:lnTo>
                  <a:lnTo>
                    <a:pt x="36871" y="2101645"/>
                  </a:lnTo>
                  <a:lnTo>
                    <a:pt x="88490" y="2352368"/>
                  </a:lnTo>
                  <a:lnTo>
                    <a:pt x="0" y="2957052"/>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フリーフォーム 59"/>
            <p:cNvSpPr/>
            <p:nvPr/>
          </p:nvSpPr>
          <p:spPr>
            <a:xfrm>
              <a:off x="4395019" y="3234403"/>
              <a:ext cx="2374491" cy="2175387"/>
            </a:xfrm>
            <a:custGeom>
              <a:avLst/>
              <a:gdLst>
                <a:gd name="connsiteX0" fmla="*/ 0 w 2374491"/>
                <a:gd name="connsiteY0" fmla="*/ 2175387 h 2175387"/>
                <a:gd name="connsiteX1" fmla="*/ 545691 w 2374491"/>
                <a:gd name="connsiteY1" fmla="*/ 1659194 h 2175387"/>
                <a:gd name="connsiteX2" fmla="*/ 707923 w 2374491"/>
                <a:gd name="connsiteY2" fmla="*/ 1408471 h 2175387"/>
                <a:gd name="connsiteX3" fmla="*/ 943897 w 2374491"/>
                <a:gd name="connsiteY3" fmla="*/ 1150374 h 2175387"/>
                <a:gd name="connsiteX4" fmla="*/ 1201994 w 2374491"/>
                <a:gd name="connsiteY4" fmla="*/ 1002891 h 2175387"/>
                <a:gd name="connsiteX5" fmla="*/ 1452716 w 2374491"/>
                <a:gd name="connsiteY5" fmla="*/ 803787 h 2175387"/>
                <a:gd name="connsiteX6" fmla="*/ 2374491 w 2374491"/>
                <a:gd name="connsiteY6" fmla="*/ 0 h 217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491" h="2175387">
                  <a:moveTo>
                    <a:pt x="0" y="2175387"/>
                  </a:moveTo>
                  <a:lnTo>
                    <a:pt x="545691" y="1659194"/>
                  </a:lnTo>
                  <a:lnTo>
                    <a:pt x="707923" y="1408471"/>
                  </a:lnTo>
                  <a:lnTo>
                    <a:pt x="943897" y="1150374"/>
                  </a:lnTo>
                  <a:lnTo>
                    <a:pt x="1201994" y="1002891"/>
                  </a:lnTo>
                  <a:lnTo>
                    <a:pt x="1452716" y="803787"/>
                  </a:lnTo>
                  <a:lnTo>
                    <a:pt x="2374491"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フリーフォーム 60"/>
            <p:cNvSpPr/>
            <p:nvPr/>
          </p:nvSpPr>
          <p:spPr>
            <a:xfrm>
              <a:off x="7669161" y="3249152"/>
              <a:ext cx="272845" cy="3554361"/>
            </a:xfrm>
            <a:custGeom>
              <a:avLst/>
              <a:gdLst>
                <a:gd name="connsiteX0" fmla="*/ 162233 w 272845"/>
                <a:gd name="connsiteY0" fmla="*/ 0 h 3554361"/>
                <a:gd name="connsiteX1" fmla="*/ 147484 w 272845"/>
                <a:gd name="connsiteY1" fmla="*/ 464574 h 3554361"/>
                <a:gd name="connsiteX2" fmla="*/ 117987 w 272845"/>
                <a:gd name="connsiteY2" fmla="*/ 700548 h 3554361"/>
                <a:gd name="connsiteX3" fmla="*/ 0 w 272845"/>
                <a:gd name="connsiteY3" fmla="*/ 1113503 h 3554361"/>
                <a:gd name="connsiteX4" fmla="*/ 272845 w 272845"/>
                <a:gd name="connsiteY4" fmla="*/ 1954161 h 3554361"/>
                <a:gd name="connsiteX5" fmla="*/ 154858 w 272845"/>
                <a:gd name="connsiteY5" fmla="*/ 3554361 h 355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845" h="3554361">
                  <a:moveTo>
                    <a:pt x="162233" y="0"/>
                  </a:moveTo>
                  <a:lnTo>
                    <a:pt x="147484" y="464574"/>
                  </a:lnTo>
                  <a:lnTo>
                    <a:pt x="117987" y="700548"/>
                  </a:lnTo>
                  <a:lnTo>
                    <a:pt x="0" y="1113503"/>
                  </a:lnTo>
                  <a:lnTo>
                    <a:pt x="272845" y="1954161"/>
                  </a:lnTo>
                  <a:lnTo>
                    <a:pt x="154858" y="355436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フリーフォーム 61"/>
            <p:cNvSpPr/>
            <p:nvPr/>
          </p:nvSpPr>
          <p:spPr>
            <a:xfrm>
              <a:off x="7765026" y="4023442"/>
              <a:ext cx="449826" cy="2839064"/>
            </a:xfrm>
            <a:custGeom>
              <a:avLst/>
              <a:gdLst>
                <a:gd name="connsiteX0" fmla="*/ 0 w 449826"/>
                <a:gd name="connsiteY0" fmla="*/ 0 h 2839064"/>
                <a:gd name="connsiteX1" fmla="*/ 339213 w 449826"/>
                <a:gd name="connsiteY1" fmla="*/ 1084006 h 2839064"/>
                <a:gd name="connsiteX2" fmla="*/ 449826 w 449826"/>
                <a:gd name="connsiteY2" fmla="*/ 1755058 h 2839064"/>
                <a:gd name="connsiteX3" fmla="*/ 420329 w 449826"/>
                <a:gd name="connsiteY3" fmla="*/ 2839064 h 2839064"/>
              </a:gdLst>
              <a:ahLst/>
              <a:cxnLst>
                <a:cxn ang="0">
                  <a:pos x="connsiteX0" y="connsiteY0"/>
                </a:cxn>
                <a:cxn ang="0">
                  <a:pos x="connsiteX1" y="connsiteY1"/>
                </a:cxn>
                <a:cxn ang="0">
                  <a:pos x="connsiteX2" y="connsiteY2"/>
                </a:cxn>
                <a:cxn ang="0">
                  <a:pos x="connsiteX3" y="connsiteY3"/>
                </a:cxn>
              </a:cxnLst>
              <a:rect l="l" t="t" r="r" b="b"/>
              <a:pathLst>
                <a:path w="449826" h="2839064">
                  <a:moveTo>
                    <a:pt x="0" y="0"/>
                  </a:moveTo>
                  <a:lnTo>
                    <a:pt x="339213" y="1084006"/>
                  </a:lnTo>
                  <a:lnTo>
                    <a:pt x="449826" y="1755058"/>
                  </a:lnTo>
                  <a:lnTo>
                    <a:pt x="420329" y="2839064"/>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3" name="直線コネクタ 62"/>
            <p:cNvCxnSpPr>
              <a:stCxn id="50" idx="0"/>
            </p:cNvCxnSpPr>
            <p:nvPr/>
          </p:nvCxnSpPr>
          <p:spPr>
            <a:xfrm>
              <a:off x="6310313" y="4687888"/>
              <a:ext cx="1461627" cy="85724"/>
            </a:xfrm>
            <a:prstGeom prst="line">
              <a:avLst/>
            </a:prstGeom>
            <a:ln w="38100"/>
          </p:spPr>
          <p:style>
            <a:lnRef idx="1">
              <a:schemeClr val="dk1"/>
            </a:lnRef>
            <a:fillRef idx="0">
              <a:schemeClr val="dk1"/>
            </a:fillRef>
            <a:effectRef idx="0">
              <a:schemeClr val="dk1"/>
            </a:effectRef>
            <a:fontRef idx="minor">
              <a:schemeClr val="tx1"/>
            </a:fontRef>
          </p:style>
        </p:cxnSp>
        <p:sp>
          <p:nvSpPr>
            <p:cNvPr id="64" name="楕円 63"/>
            <p:cNvSpPr/>
            <p:nvPr/>
          </p:nvSpPr>
          <p:spPr>
            <a:xfrm>
              <a:off x="7704087" y="4704758"/>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5" name="フリーフォーム 64"/>
            <p:cNvSpPr/>
            <p:nvPr/>
          </p:nvSpPr>
          <p:spPr>
            <a:xfrm>
              <a:off x="5597013" y="4134055"/>
              <a:ext cx="2123768" cy="125361"/>
            </a:xfrm>
            <a:custGeom>
              <a:avLst/>
              <a:gdLst>
                <a:gd name="connsiteX0" fmla="*/ 0 w 2123768"/>
                <a:gd name="connsiteY0" fmla="*/ 95864 h 125361"/>
                <a:gd name="connsiteX1" fmla="*/ 604684 w 2123768"/>
                <a:gd name="connsiteY1" fmla="*/ 0 h 125361"/>
                <a:gd name="connsiteX2" fmla="*/ 899652 w 2123768"/>
                <a:gd name="connsiteY2" fmla="*/ 36871 h 125361"/>
                <a:gd name="connsiteX3" fmla="*/ 1113503 w 2123768"/>
                <a:gd name="connsiteY3" fmla="*/ 66368 h 125361"/>
                <a:gd name="connsiteX4" fmla="*/ 1238864 w 2123768"/>
                <a:gd name="connsiteY4" fmla="*/ 58993 h 125361"/>
                <a:gd name="connsiteX5" fmla="*/ 1622322 w 2123768"/>
                <a:gd name="connsiteY5" fmla="*/ 125361 h 125361"/>
                <a:gd name="connsiteX6" fmla="*/ 1821426 w 2123768"/>
                <a:gd name="connsiteY6" fmla="*/ 44245 h 125361"/>
                <a:gd name="connsiteX7" fmla="*/ 2013155 w 2123768"/>
                <a:gd name="connsiteY7" fmla="*/ 36871 h 125361"/>
                <a:gd name="connsiteX8" fmla="*/ 2123768 w 2123768"/>
                <a:gd name="connsiteY8" fmla="*/ 36871 h 12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768" h="125361">
                  <a:moveTo>
                    <a:pt x="0" y="95864"/>
                  </a:moveTo>
                  <a:lnTo>
                    <a:pt x="604684" y="0"/>
                  </a:lnTo>
                  <a:lnTo>
                    <a:pt x="899652" y="36871"/>
                  </a:lnTo>
                  <a:lnTo>
                    <a:pt x="1113503" y="66368"/>
                  </a:lnTo>
                  <a:lnTo>
                    <a:pt x="1238864" y="58993"/>
                  </a:lnTo>
                  <a:lnTo>
                    <a:pt x="1622322" y="125361"/>
                  </a:lnTo>
                  <a:lnTo>
                    <a:pt x="1821426" y="44245"/>
                  </a:lnTo>
                  <a:lnTo>
                    <a:pt x="2013155" y="36871"/>
                  </a:lnTo>
                  <a:lnTo>
                    <a:pt x="2123768" y="36871"/>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楕円 65"/>
            <p:cNvSpPr/>
            <p:nvPr/>
          </p:nvSpPr>
          <p:spPr>
            <a:xfrm>
              <a:off x="5523937" y="4145065"/>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7" name="楕円 66"/>
            <p:cNvSpPr/>
            <p:nvPr/>
          </p:nvSpPr>
          <p:spPr>
            <a:xfrm>
              <a:off x="7629065" y="4122156"/>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8" name="楕円 67"/>
            <p:cNvSpPr/>
            <p:nvPr/>
          </p:nvSpPr>
          <p:spPr>
            <a:xfrm>
              <a:off x="4291958" y="5354484"/>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9" name="楕円 68"/>
            <p:cNvSpPr/>
            <p:nvPr/>
          </p:nvSpPr>
          <p:spPr>
            <a:xfrm>
              <a:off x="5272112" y="6575425"/>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0" name="テキスト ボックス 42"/>
            <p:cNvSpPr txBox="1">
              <a:spLocks noChangeArrowheads="1"/>
            </p:cNvSpPr>
            <p:nvPr/>
          </p:nvSpPr>
          <p:spPr bwMode="auto">
            <a:xfrm>
              <a:off x="5291671" y="4329626"/>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八尾茨木線</a:t>
              </a:r>
            </a:p>
          </p:txBody>
        </p:sp>
        <p:sp>
          <p:nvSpPr>
            <p:cNvPr id="71" name="テキスト ボックス 42"/>
            <p:cNvSpPr txBox="1">
              <a:spLocks noChangeArrowheads="1"/>
            </p:cNvSpPr>
            <p:nvPr/>
          </p:nvSpPr>
          <p:spPr bwMode="auto">
            <a:xfrm rot="2740174">
              <a:off x="4544196" y="4363222"/>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京都守口線</a:t>
              </a:r>
            </a:p>
          </p:txBody>
        </p:sp>
        <p:sp>
          <p:nvSpPr>
            <p:cNvPr id="72" name="テキスト ボックス 42"/>
            <p:cNvSpPr txBox="1">
              <a:spLocks noChangeArrowheads="1"/>
            </p:cNvSpPr>
            <p:nvPr/>
          </p:nvSpPr>
          <p:spPr bwMode="auto">
            <a:xfrm rot="19018179">
              <a:off x="5177871" y="3083779"/>
              <a:ext cx="312306"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solidFill>
                    <a:srgbClr val="FF0000"/>
                  </a:solidFill>
                  <a:latin typeface="Arial" panose="020B0604020202020204" pitchFamily="34" charset="0"/>
                </a:rPr>
                <a:t>鳥飼仁和寺大橋</a:t>
              </a:r>
            </a:p>
          </p:txBody>
        </p:sp>
        <p:sp>
          <p:nvSpPr>
            <p:cNvPr id="73" name="テキスト ボックス 42"/>
            <p:cNvSpPr txBox="1">
              <a:spLocks noChangeArrowheads="1"/>
            </p:cNvSpPr>
            <p:nvPr/>
          </p:nvSpPr>
          <p:spPr bwMode="auto">
            <a:xfrm>
              <a:off x="6019575" y="4686696"/>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solidFill>
                    <a:srgbClr val="FF0000"/>
                  </a:solidFill>
                  <a:latin typeface="Arial" panose="020B0604020202020204" pitchFamily="34" charset="0"/>
                </a:rPr>
                <a:t>千里丘寝屋川線</a:t>
              </a:r>
            </a:p>
          </p:txBody>
        </p:sp>
        <p:sp>
          <p:nvSpPr>
            <p:cNvPr id="74" name="テキスト ボックス 42"/>
            <p:cNvSpPr txBox="1">
              <a:spLocks noChangeArrowheads="1"/>
            </p:cNvSpPr>
            <p:nvPr/>
          </p:nvSpPr>
          <p:spPr bwMode="auto">
            <a:xfrm>
              <a:off x="6085921" y="5650315"/>
              <a:ext cx="312306"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solidFill>
                    <a:srgbClr val="0000FF"/>
                  </a:solidFill>
                  <a:latin typeface="Arial" panose="020B0604020202020204" pitchFamily="34" charset="0"/>
                </a:rPr>
                <a:t>寝屋川大東線</a:t>
              </a:r>
            </a:p>
          </p:txBody>
        </p:sp>
        <p:sp>
          <p:nvSpPr>
            <p:cNvPr id="75" name="テキスト ボックス 41"/>
            <p:cNvSpPr txBox="1">
              <a:spLocks noChangeArrowheads="1"/>
            </p:cNvSpPr>
            <p:nvPr/>
          </p:nvSpPr>
          <p:spPr bwMode="auto">
            <a:xfrm rot="19673592">
              <a:off x="6859006" y="5710290"/>
              <a:ext cx="11572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第二京阪道路</a:t>
              </a:r>
            </a:p>
          </p:txBody>
        </p:sp>
        <p:sp>
          <p:nvSpPr>
            <p:cNvPr id="76" name="テキスト ボックス 41"/>
            <p:cNvSpPr txBox="1">
              <a:spLocks noChangeArrowheads="1"/>
            </p:cNvSpPr>
            <p:nvPr/>
          </p:nvSpPr>
          <p:spPr bwMode="auto">
            <a:xfrm rot="295308">
              <a:off x="6374333" y="4461351"/>
              <a:ext cx="129280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枚方交野寝屋川線</a:t>
              </a:r>
            </a:p>
          </p:txBody>
        </p:sp>
        <p:sp>
          <p:nvSpPr>
            <p:cNvPr id="77" name="テキスト ボックス 41"/>
            <p:cNvSpPr txBox="1">
              <a:spLocks noChangeArrowheads="1"/>
            </p:cNvSpPr>
            <p:nvPr/>
          </p:nvSpPr>
          <p:spPr bwMode="auto">
            <a:xfrm rot="295308">
              <a:off x="6294980" y="3918555"/>
              <a:ext cx="129280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枚方交野寝屋川線</a:t>
              </a:r>
            </a:p>
          </p:txBody>
        </p:sp>
        <p:sp>
          <p:nvSpPr>
            <p:cNvPr id="78" name="テキスト ボックス 42"/>
            <p:cNvSpPr txBox="1">
              <a:spLocks noChangeArrowheads="1"/>
            </p:cNvSpPr>
            <p:nvPr/>
          </p:nvSpPr>
          <p:spPr bwMode="auto">
            <a:xfrm rot="279716">
              <a:off x="7543969" y="5655217"/>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大阪外環状線</a:t>
              </a:r>
            </a:p>
          </p:txBody>
        </p:sp>
        <p:sp>
          <p:nvSpPr>
            <p:cNvPr id="79" name="楕円 78"/>
            <p:cNvSpPr/>
            <p:nvPr/>
          </p:nvSpPr>
          <p:spPr>
            <a:xfrm>
              <a:off x="8062849" y="5118051"/>
              <a:ext cx="142875" cy="13652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80" name="テキスト ボックス 42"/>
            <p:cNvSpPr txBox="1">
              <a:spLocks noChangeArrowheads="1"/>
            </p:cNvSpPr>
            <p:nvPr/>
          </p:nvSpPr>
          <p:spPr bwMode="auto">
            <a:xfrm>
              <a:off x="8205860" y="5281433"/>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国道　　　号</a:t>
              </a:r>
            </a:p>
          </p:txBody>
        </p:sp>
        <p:grpSp>
          <p:nvGrpSpPr>
            <p:cNvPr id="81" name="グループ化 80"/>
            <p:cNvGrpSpPr/>
            <p:nvPr/>
          </p:nvGrpSpPr>
          <p:grpSpPr>
            <a:xfrm>
              <a:off x="7077112" y="3260726"/>
              <a:ext cx="1684338" cy="461963"/>
              <a:chOff x="9880419" y="1055689"/>
              <a:chExt cx="1684338" cy="461963"/>
            </a:xfrm>
          </p:grpSpPr>
          <p:sp>
            <p:nvSpPr>
              <p:cNvPr id="86" name="テキスト ボックス 85"/>
              <p:cNvSpPr txBox="1"/>
              <p:nvPr/>
            </p:nvSpPr>
            <p:spPr bwMode="auto">
              <a:xfrm>
                <a:off x="9880419" y="1055689"/>
                <a:ext cx="1684338" cy="461963"/>
              </a:xfrm>
              <a:prstGeom prst="rect">
                <a:avLst/>
              </a:prstGeom>
              <a:solidFill>
                <a:schemeClr val="bg1"/>
              </a:solidFill>
              <a:ln>
                <a:solidFill>
                  <a:schemeClr val="dk1">
                    <a:shade val="95000"/>
                    <a:satMod val="105000"/>
                  </a:schemeClr>
                </a:solidFill>
              </a:ln>
            </p:spPr>
            <p:txBody>
              <a:bodyPr>
                <a:spAutoFit/>
              </a:bodyPr>
              <a:lstStyle/>
              <a:p>
                <a:pPr>
                  <a:defRPr/>
                </a:pPr>
                <a:r>
                  <a:rPr lang="ja-JP" altLang="en-US" sz="1200" dirty="0">
                    <a:solidFill>
                      <a:schemeClr val="tx1"/>
                    </a:solidFill>
                  </a:rPr>
                  <a:t>凡例</a:t>
                </a:r>
                <a:endParaRPr lang="en-US" altLang="ja-JP" sz="1200" dirty="0">
                  <a:solidFill>
                    <a:schemeClr val="tx1"/>
                  </a:solidFill>
                </a:endParaRPr>
              </a:p>
              <a:p>
                <a:pPr>
                  <a:defRPr/>
                </a:pPr>
                <a:r>
                  <a:rPr lang="ja-JP" altLang="en-US" sz="1200" dirty="0">
                    <a:solidFill>
                      <a:schemeClr val="tx1"/>
                    </a:solidFill>
                  </a:rPr>
                  <a:t>　　　 ：主要渋滞箇所</a:t>
                </a:r>
              </a:p>
            </p:txBody>
          </p:sp>
          <p:sp>
            <p:nvSpPr>
              <p:cNvPr id="87" name="楕円 86"/>
              <p:cNvSpPr/>
              <p:nvPr/>
            </p:nvSpPr>
            <p:spPr bwMode="auto">
              <a:xfrm>
                <a:off x="9973288" y="1301407"/>
                <a:ext cx="163512" cy="155575"/>
              </a:xfrm>
              <a:prstGeom prst="ellipse">
                <a:avLst/>
              </a:prstGeom>
              <a:solidFill>
                <a:srgbClr val="0FFD03"/>
              </a:solidFill>
              <a:ln w="9525">
                <a:solidFill>
                  <a:schemeClr val="dk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sp>
          <p:nvSpPr>
            <p:cNvPr id="82" name="フリーフォーム 81"/>
            <p:cNvSpPr/>
            <p:nvPr/>
          </p:nvSpPr>
          <p:spPr>
            <a:xfrm>
              <a:off x="6845968" y="4370805"/>
              <a:ext cx="818148" cy="2442411"/>
            </a:xfrm>
            <a:custGeom>
              <a:avLst/>
              <a:gdLst>
                <a:gd name="connsiteX0" fmla="*/ 0 w 818148"/>
                <a:gd name="connsiteY0" fmla="*/ 2442411 h 2442411"/>
                <a:gd name="connsiteX1" fmla="*/ 192506 w 818148"/>
                <a:gd name="connsiteY1" fmla="*/ 1660358 h 2442411"/>
                <a:gd name="connsiteX2" fmla="*/ 409074 w 818148"/>
                <a:gd name="connsiteY2" fmla="*/ 1263316 h 2442411"/>
                <a:gd name="connsiteX3" fmla="*/ 733927 w 818148"/>
                <a:gd name="connsiteY3" fmla="*/ 276727 h 2442411"/>
                <a:gd name="connsiteX4" fmla="*/ 818148 w 818148"/>
                <a:gd name="connsiteY4" fmla="*/ 0 h 2442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148" h="2442411">
                  <a:moveTo>
                    <a:pt x="0" y="2442411"/>
                  </a:moveTo>
                  <a:lnTo>
                    <a:pt x="192506" y="1660358"/>
                  </a:lnTo>
                  <a:lnTo>
                    <a:pt x="409074" y="1263316"/>
                  </a:lnTo>
                  <a:lnTo>
                    <a:pt x="733927" y="276727"/>
                  </a:lnTo>
                  <a:lnTo>
                    <a:pt x="818148"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テキスト ボックス 42"/>
            <p:cNvSpPr txBox="1">
              <a:spLocks noChangeArrowheads="1"/>
            </p:cNvSpPr>
            <p:nvPr/>
          </p:nvSpPr>
          <p:spPr bwMode="auto">
            <a:xfrm rot="1157776">
              <a:off x="7060357" y="4751753"/>
              <a:ext cx="346249" cy="103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50" b="1" dirty="0">
                  <a:latin typeface="Arial" panose="020B0604020202020204" pitchFamily="34" charset="0"/>
                </a:rPr>
                <a:t>八尾枚方線</a:t>
              </a:r>
            </a:p>
          </p:txBody>
        </p:sp>
      </p:grpSp>
      <p:sp>
        <p:nvSpPr>
          <p:cNvPr id="84" name="右矢印 137">
            <a:extLst>
              <a:ext uri="{FF2B5EF4-FFF2-40B4-BE49-F238E27FC236}">
                <a16:creationId xmlns:a16="http://schemas.microsoft.com/office/drawing/2014/main" id="{410174EC-ECA3-D40C-C99B-D978663BB38D}"/>
              </a:ext>
            </a:extLst>
          </p:cNvPr>
          <p:cNvSpPr>
            <a:spLocks noChangeArrowheads="1"/>
          </p:cNvSpPr>
          <p:nvPr/>
        </p:nvSpPr>
        <p:spPr bwMode="auto">
          <a:xfrm rot="5400000">
            <a:off x="6036030" y="5030100"/>
            <a:ext cx="300881" cy="336570"/>
          </a:xfrm>
          <a:prstGeom prst="rightArrow">
            <a:avLst>
              <a:gd name="adj1" fmla="val 50000"/>
              <a:gd name="adj2" fmla="val 50000"/>
            </a:avLst>
          </a:prstGeom>
          <a:solidFill>
            <a:srgbClr val="0070C0"/>
          </a:solidFill>
          <a:ln>
            <a:noFill/>
          </a:ln>
          <a:extLst>
            <a:ext uri="{91240B29-F687-4F45-9708-019B960494DF}">
              <a14:hiddenLine xmlns:a14="http://schemas.microsoft.com/office/drawing/2010/main" w="57150" algn="ctr">
                <a:solidFill>
                  <a:srgbClr val="000000"/>
                </a:solidFill>
                <a:round/>
                <a:headEnd/>
                <a:tailEnd/>
              </a14:hiddenLine>
            </a:ext>
          </a:extLst>
        </p:spPr>
        <p:txBody>
          <a:bodyPr vert="vert" lIns="18288"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endParaRPr lang="ja-JP" altLang="en-US" sz="1100" dirty="0">
              <a:solidFill>
                <a:schemeClr val="bg1"/>
              </a:solidFill>
            </a:endParaRPr>
          </a:p>
        </p:txBody>
      </p:sp>
      <p:sp>
        <p:nvSpPr>
          <p:cNvPr id="2" name="テキスト ボックス 1">
            <a:extLst>
              <a:ext uri="{FF2B5EF4-FFF2-40B4-BE49-F238E27FC236}">
                <a16:creationId xmlns:a16="http://schemas.microsoft.com/office/drawing/2014/main" id="{9AD813DD-4B7E-57FC-C5C9-5FDA74148B6D}"/>
              </a:ext>
            </a:extLst>
          </p:cNvPr>
          <p:cNvSpPr txBox="1"/>
          <p:nvPr/>
        </p:nvSpPr>
        <p:spPr>
          <a:xfrm>
            <a:off x="6011556" y="5061203"/>
            <a:ext cx="338554" cy="276999"/>
          </a:xfrm>
          <a:prstGeom prst="rect">
            <a:avLst/>
          </a:prstGeom>
          <a:noFill/>
        </p:spPr>
        <p:txBody>
          <a:bodyPr wrap="none" rtlCol="0">
            <a:spAutoFit/>
          </a:bodyPr>
          <a:lstStyle/>
          <a:p>
            <a:r>
              <a:rPr kumimoji="1" lang="ja-JP" altLang="en-US" sz="1200" b="1" dirty="0"/>
              <a:t>②</a:t>
            </a:r>
          </a:p>
        </p:txBody>
      </p:sp>
      <p:sp>
        <p:nvSpPr>
          <p:cNvPr id="89" name="右矢印 137">
            <a:extLst>
              <a:ext uri="{FF2B5EF4-FFF2-40B4-BE49-F238E27FC236}">
                <a16:creationId xmlns:a16="http://schemas.microsoft.com/office/drawing/2014/main" id="{DAABE1BD-561D-9EF8-80E8-D4D757CC34B3}"/>
              </a:ext>
            </a:extLst>
          </p:cNvPr>
          <p:cNvSpPr>
            <a:spLocks noChangeArrowheads="1"/>
          </p:cNvSpPr>
          <p:nvPr/>
        </p:nvSpPr>
        <p:spPr bwMode="auto">
          <a:xfrm rot="12662028">
            <a:off x="5205046" y="2771603"/>
            <a:ext cx="300881" cy="336570"/>
          </a:xfrm>
          <a:prstGeom prst="rightArrow">
            <a:avLst>
              <a:gd name="adj1" fmla="val 50000"/>
              <a:gd name="adj2" fmla="val 50000"/>
            </a:avLst>
          </a:prstGeom>
          <a:solidFill>
            <a:srgbClr val="0070C0"/>
          </a:solidFill>
          <a:ln>
            <a:noFill/>
          </a:ln>
          <a:extLst>
            <a:ext uri="{91240B29-F687-4F45-9708-019B960494DF}">
              <a14:hiddenLine xmlns:a14="http://schemas.microsoft.com/office/drawing/2010/main" w="57150" algn="ctr">
                <a:solidFill>
                  <a:srgbClr val="000000"/>
                </a:solidFill>
                <a:round/>
                <a:headEnd/>
                <a:tailEnd/>
              </a14:hiddenLine>
            </a:ext>
          </a:extLst>
        </p:spPr>
        <p:txBody>
          <a:bodyPr vert="vert" lIns="18288"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endParaRPr lang="ja-JP" altLang="en-US" sz="1100" dirty="0">
              <a:solidFill>
                <a:schemeClr val="bg1"/>
              </a:solidFill>
            </a:endParaRPr>
          </a:p>
        </p:txBody>
      </p:sp>
      <p:sp>
        <p:nvSpPr>
          <p:cNvPr id="88" name="テキスト ボックス 87">
            <a:extLst>
              <a:ext uri="{FF2B5EF4-FFF2-40B4-BE49-F238E27FC236}">
                <a16:creationId xmlns:a16="http://schemas.microsoft.com/office/drawing/2014/main" id="{D321B62D-9852-1401-C99C-8DD0A710A09E}"/>
              </a:ext>
            </a:extLst>
          </p:cNvPr>
          <p:cNvSpPr txBox="1"/>
          <p:nvPr/>
        </p:nvSpPr>
        <p:spPr>
          <a:xfrm>
            <a:off x="5219477" y="2818423"/>
            <a:ext cx="338554" cy="276999"/>
          </a:xfrm>
          <a:prstGeom prst="rect">
            <a:avLst/>
          </a:prstGeom>
          <a:noFill/>
        </p:spPr>
        <p:txBody>
          <a:bodyPr wrap="none" rtlCol="0">
            <a:spAutoFit/>
          </a:bodyPr>
          <a:lstStyle/>
          <a:p>
            <a:r>
              <a:rPr kumimoji="1" lang="ja-JP" altLang="en-US" sz="1200" b="1" dirty="0"/>
              <a:t>①</a:t>
            </a:r>
          </a:p>
        </p:txBody>
      </p:sp>
    </p:spTree>
    <p:extLst>
      <p:ext uri="{BB962C8B-B14F-4D97-AF65-F5344CB8AC3E}">
        <p14:creationId xmlns:p14="http://schemas.microsoft.com/office/powerpoint/2010/main" val="108216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B693DBA8-9E96-4218-8973-98CA00D881F1}"/>
              </a:ext>
            </a:extLst>
          </p:cNvPr>
          <p:cNvSpPr/>
          <p:nvPr/>
        </p:nvSpPr>
        <p:spPr>
          <a:xfrm>
            <a:off x="0" y="892175"/>
            <a:ext cx="9144000" cy="179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2400" dirty="0">
                <a:solidFill>
                  <a:schemeClr val="tx1"/>
                </a:solidFill>
                <a:latin typeface="ＭＳ Ｐゴシック" panose="020B0600070205080204" pitchFamily="50" charset="-128"/>
                <a:ea typeface="ＭＳ Ｐゴシック" panose="020B0600070205080204" pitchFamily="50" charset="-128"/>
              </a:rPr>
              <a:t>　</a:t>
            </a:r>
            <a:r>
              <a:rPr lang="ja-JP" altLang="en-US" b="1" dirty="0">
                <a:solidFill>
                  <a:schemeClr val="tx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tx1"/>
                </a:solidFill>
                <a:latin typeface="ＭＳ Ｐゴシック" panose="020B0600070205080204" pitchFamily="50" charset="-128"/>
                <a:ea typeface="ＭＳ Ｐゴシック" panose="020B0600070205080204" pitchFamily="50" charset="-128"/>
              </a:rPr>
              <a:t>◆費用便益比とは</a:t>
            </a:r>
            <a:endParaRPr lang="en-US" altLang="ja-JP" sz="1600" b="1" u="sng" dirty="0">
              <a:solidFill>
                <a:schemeClr val="tx1"/>
              </a:solidFill>
              <a:latin typeface="ＭＳ Ｐゴシック" panose="020B0600070205080204" pitchFamily="50" charset="-128"/>
              <a:ea typeface="ＭＳ Ｐゴシック" panose="020B0600070205080204" pitchFamily="50" charset="-128"/>
            </a:endParaRPr>
          </a:p>
          <a:p>
            <a:pPr eaLnBrk="1" hangingPunct="1">
              <a:defRPr/>
            </a:pPr>
            <a:r>
              <a:rPr lang="ja-JP" altLang="en-US" sz="1600" dirty="0">
                <a:solidFill>
                  <a:schemeClr val="tx1"/>
                </a:solidFill>
                <a:latin typeface="ＭＳ Ｐゴシック" panose="020B0600070205080204" pitchFamily="50" charset="-128"/>
                <a:ea typeface="ＭＳ Ｐゴシック" panose="020B0600070205080204" pitchFamily="50" charset="-128"/>
              </a:rPr>
              <a:t>　　　　 ＜便益＞を＜費用＞ で割ったものであり、値が大きいほど投資効果が大きい。</a:t>
            </a:r>
          </a:p>
          <a:p>
            <a:pPr eaLnBrk="1" hangingPunct="1">
              <a:defRPr/>
            </a:pPr>
            <a:r>
              <a:rPr lang="ja-JP" altLang="en-US" sz="2000" b="1" dirty="0">
                <a:solidFill>
                  <a:schemeClr val="tx1"/>
                </a:solidFill>
                <a:latin typeface="ＭＳ Ｐゴシック" panose="020B0600070205080204" pitchFamily="50" charset="-128"/>
                <a:ea typeface="ＭＳ Ｐゴシック" panose="020B0600070205080204" pitchFamily="50" charset="-128"/>
              </a:rPr>
              <a:t>　 </a:t>
            </a:r>
            <a:r>
              <a:rPr lang="ja-JP" altLang="en-US" sz="1600" b="1" u="sng" dirty="0">
                <a:solidFill>
                  <a:schemeClr val="tx1"/>
                </a:solidFill>
                <a:latin typeface="ＭＳ Ｐゴシック" panose="020B0600070205080204" pitchFamily="50" charset="-128"/>
                <a:ea typeface="ＭＳ Ｐゴシック" panose="020B0600070205080204" pitchFamily="50" charset="-128"/>
              </a:rPr>
              <a:t>◆道路事業の費用便益比（</a:t>
            </a:r>
            <a:r>
              <a:rPr lang="en-US" altLang="ja-JP" sz="1600" b="1" u="sng" dirty="0">
                <a:solidFill>
                  <a:schemeClr val="tx1"/>
                </a:solidFill>
                <a:latin typeface="ＭＳ Ｐゴシック" panose="020B0600070205080204" pitchFamily="50" charset="-128"/>
                <a:ea typeface="ＭＳ Ｐゴシック" panose="020B0600070205080204" pitchFamily="50" charset="-128"/>
              </a:rPr>
              <a:t>B</a:t>
            </a:r>
            <a:r>
              <a:rPr lang="ja-JP" altLang="en-US" sz="1600" b="1" u="sng" dirty="0">
                <a:solidFill>
                  <a:schemeClr val="tx1"/>
                </a:solidFill>
                <a:latin typeface="ＭＳ Ｐゴシック" panose="020B0600070205080204" pitchFamily="50" charset="-128"/>
                <a:ea typeface="ＭＳ Ｐゴシック" panose="020B0600070205080204" pitchFamily="50" charset="-128"/>
              </a:rPr>
              <a:t>／</a:t>
            </a:r>
            <a:r>
              <a:rPr lang="en-US" altLang="ja-JP" sz="1600" b="1" u="sng" dirty="0">
                <a:solidFill>
                  <a:schemeClr val="tx1"/>
                </a:solidFill>
                <a:latin typeface="ＭＳ Ｐゴシック" panose="020B0600070205080204" pitchFamily="50" charset="-128"/>
                <a:ea typeface="ＭＳ Ｐゴシック" panose="020B0600070205080204" pitchFamily="50" charset="-128"/>
              </a:rPr>
              <a:t>C</a:t>
            </a:r>
            <a:r>
              <a:rPr lang="ja-JP" altLang="en-US" sz="1600" b="1" u="sng" dirty="0">
                <a:solidFill>
                  <a:schemeClr val="tx1"/>
                </a:solidFill>
                <a:latin typeface="ＭＳ Ｐゴシック" panose="020B0600070205080204" pitchFamily="50" charset="-128"/>
                <a:ea typeface="ＭＳ Ｐゴシック" panose="020B0600070205080204" pitchFamily="50" charset="-128"/>
              </a:rPr>
              <a:t>）</a:t>
            </a:r>
            <a:endParaRPr lang="en-US" altLang="ja-JP" sz="1600" b="1" u="sng" dirty="0">
              <a:solidFill>
                <a:schemeClr val="tx1"/>
              </a:solidFill>
              <a:latin typeface="ＭＳ Ｐゴシック" panose="020B0600070205080204" pitchFamily="50" charset="-128"/>
              <a:ea typeface="ＭＳ Ｐゴシック" panose="020B0600070205080204" pitchFamily="50" charset="-128"/>
            </a:endParaRPr>
          </a:p>
          <a:p>
            <a:pPr eaLnBrk="1" hangingPunct="1">
              <a:defRPr/>
            </a:pPr>
            <a:r>
              <a:rPr lang="ja-JP" altLang="en-US" sz="1600" dirty="0">
                <a:solidFill>
                  <a:schemeClr val="tx1"/>
                </a:solidFill>
              </a:rPr>
              <a:t>　　</a:t>
            </a:r>
            <a:r>
              <a:rPr lang="ja-JP" altLang="en-US" sz="1600" dirty="0">
                <a:solidFill>
                  <a:schemeClr val="tx1"/>
                </a:solidFill>
                <a:latin typeface="ＭＳ Ｐゴシック" panose="020B0600070205080204" pitchFamily="50" charset="-128"/>
                <a:ea typeface="ＭＳ Ｐゴシック" panose="020B0600070205080204" pitchFamily="50" charset="-128"/>
              </a:rPr>
              <a:t>　　　費用：道路整備に要する事業費＋維持管理に要する費用（</a:t>
            </a:r>
            <a:r>
              <a:rPr lang="en-US" altLang="ja-JP" sz="1600" dirty="0">
                <a:solidFill>
                  <a:schemeClr val="tx1"/>
                </a:solidFill>
                <a:latin typeface="ＭＳ Ｐゴシック" panose="020B0600070205080204" pitchFamily="50" charset="-128"/>
                <a:ea typeface="ＭＳ Ｐゴシック" panose="020B0600070205080204" pitchFamily="50" charset="-128"/>
              </a:rPr>
              <a:t>C</a:t>
            </a:r>
            <a:r>
              <a:rPr lang="ja-JP" altLang="en-US" sz="1600" dirty="0">
                <a:solidFill>
                  <a:schemeClr val="tx1"/>
                </a:solidFill>
                <a:latin typeface="ＭＳ Ｐゴシック" panose="020B0600070205080204" pitchFamily="50" charset="-128"/>
                <a:ea typeface="ＭＳ Ｐゴシック" panose="020B0600070205080204" pitchFamily="50" charset="-128"/>
              </a:rPr>
              <a:t>：コスト）</a:t>
            </a:r>
          </a:p>
          <a:p>
            <a:pPr eaLnBrk="1" hangingPunct="1">
              <a:defRPr/>
            </a:pPr>
            <a:r>
              <a:rPr lang="ja-JP" altLang="en-US" sz="1600" dirty="0">
                <a:solidFill>
                  <a:schemeClr val="tx1"/>
                </a:solidFill>
                <a:latin typeface="ＭＳ Ｐゴシック" panose="020B0600070205080204" pitchFamily="50" charset="-128"/>
                <a:ea typeface="ＭＳ Ｐゴシック" panose="020B0600070205080204" pitchFamily="50" charset="-128"/>
              </a:rPr>
              <a:t>　　　　　　便益：整備効果を貨幣価値に換算したもの（</a:t>
            </a:r>
            <a:r>
              <a:rPr lang="en-US" altLang="ja-JP" sz="1600" dirty="0">
                <a:solidFill>
                  <a:schemeClr val="tx1"/>
                </a:solidFill>
                <a:latin typeface="ＭＳ Ｐゴシック" panose="020B0600070205080204" pitchFamily="50" charset="-128"/>
                <a:ea typeface="ＭＳ Ｐゴシック" panose="020B0600070205080204" pitchFamily="50" charset="-128"/>
              </a:rPr>
              <a:t>B</a:t>
            </a:r>
            <a:r>
              <a:rPr lang="ja-JP" altLang="en-US" sz="1600" dirty="0">
                <a:solidFill>
                  <a:schemeClr val="tx1"/>
                </a:solidFill>
                <a:latin typeface="ＭＳ Ｐゴシック" panose="020B0600070205080204" pitchFamily="50" charset="-128"/>
                <a:ea typeface="ＭＳ Ｐゴシック" panose="020B0600070205080204" pitchFamily="50" charset="-128"/>
              </a:rPr>
              <a:t>：ベネフィット）</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a:defRPr/>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en-US" altLang="ja-JP" sz="1400" dirty="0">
                <a:solidFill>
                  <a:schemeClr val="tx1"/>
                </a:solidFill>
                <a:latin typeface="ＭＳ Ｐゴシック" panose="020B0600070205080204" pitchFamily="50" charset="-128"/>
                <a:ea typeface="ＭＳ Ｐゴシック" panose="020B0600070205080204" pitchFamily="50" charset="-128"/>
              </a:rPr>
              <a:t>※</a:t>
            </a:r>
            <a:r>
              <a:rPr lang="ja-JP" altLang="en-US" sz="1400" dirty="0">
                <a:solidFill>
                  <a:schemeClr val="tx1"/>
                </a:solidFill>
                <a:latin typeface="ＭＳ Ｐゴシック" panose="020B0600070205080204" pitchFamily="50" charset="-128"/>
                <a:ea typeface="ＭＳ Ｐゴシック" panose="020B0600070205080204" pitchFamily="50" charset="-128"/>
              </a:rPr>
              <a:t>道路整備・改良に伴う便益は</a:t>
            </a:r>
            <a:r>
              <a:rPr lang="ja-JP" altLang="en-US" sz="1400" u="sng" dirty="0">
                <a:solidFill>
                  <a:schemeClr val="tx1"/>
                </a:solidFill>
                <a:latin typeface="ＭＳ Ｐゴシック" panose="020B0600070205080204" pitchFamily="50" charset="-128"/>
                <a:ea typeface="ＭＳ Ｐゴシック" panose="020B0600070205080204" pitchFamily="50" charset="-128"/>
              </a:rPr>
              <a:t>走行時間短縮</a:t>
            </a:r>
            <a:r>
              <a:rPr lang="ja-JP" altLang="en-US" sz="1400" dirty="0">
                <a:solidFill>
                  <a:schemeClr val="tx1"/>
                </a:solidFill>
                <a:latin typeface="ＭＳ Ｐゴシック" panose="020B0600070205080204" pitchFamily="50" charset="-128"/>
                <a:ea typeface="ＭＳ Ｐゴシック" panose="020B0600070205080204" pitchFamily="50" charset="-128"/>
              </a:rPr>
              <a:t>便益＋</a:t>
            </a:r>
            <a:r>
              <a:rPr lang="ja-JP" altLang="en-US" sz="1400" u="sng" dirty="0">
                <a:solidFill>
                  <a:schemeClr val="tx1"/>
                </a:solidFill>
                <a:latin typeface="ＭＳ Ｐゴシック" panose="020B0600070205080204" pitchFamily="50" charset="-128"/>
                <a:ea typeface="ＭＳ Ｐゴシック" panose="020B0600070205080204" pitchFamily="50" charset="-128"/>
              </a:rPr>
              <a:t>走行経費減少</a:t>
            </a:r>
            <a:r>
              <a:rPr lang="ja-JP" altLang="en-US" sz="1400" dirty="0">
                <a:solidFill>
                  <a:schemeClr val="tx1"/>
                </a:solidFill>
                <a:latin typeface="ＭＳ Ｐゴシック" panose="020B0600070205080204" pitchFamily="50" charset="-128"/>
                <a:ea typeface="ＭＳ Ｐゴシック" panose="020B0600070205080204" pitchFamily="50" charset="-128"/>
              </a:rPr>
              <a:t>便益＋</a:t>
            </a:r>
            <a:r>
              <a:rPr lang="ja-JP" altLang="en-US" sz="1400" u="sng" dirty="0">
                <a:solidFill>
                  <a:schemeClr val="tx1"/>
                </a:solidFill>
                <a:latin typeface="ＭＳ Ｐゴシック" panose="020B0600070205080204" pitchFamily="50" charset="-128"/>
                <a:ea typeface="ＭＳ Ｐゴシック" panose="020B0600070205080204" pitchFamily="50" charset="-128"/>
              </a:rPr>
              <a:t>交通事故減少</a:t>
            </a:r>
            <a:r>
              <a:rPr lang="ja-JP" altLang="en-US" sz="1400" dirty="0">
                <a:solidFill>
                  <a:schemeClr val="tx1"/>
                </a:solidFill>
                <a:latin typeface="ＭＳ Ｐゴシック" panose="020B0600070205080204" pitchFamily="50" charset="-128"/>
                <a:ea typeface="ＭＳ Ｐゴシック" panose="020B0600070205080204" pitchFamily="50" charset="-128"/>
              </a:rPr>
              <a:t>便益　</a:t>
            </a:r>
            <a:endParaRPr lang="en-US" altLang="ja-JP" sz="2000" dirty="0">
              <a:solidFill>
                <a:schemeClr val="tx1"/>
              </a:solidFill>
              <a:latin typeface="ＭＳ Ｐゴシック" panose="020B0600070205080204" pitchFamily="50" charset="-128"/>
              <a:ea typeface="ＭＳ Ｐゴシック" panose="020B0600070205080204" pitchFamily="50" charset="-128"/>
            </a:endParaRPr>
          </a:p>
        </p:txBody>
      </p:sp>
      <p:sp>
        <p:nvSpPr>
          <p:cNvPr id="11" name="タイトル 2">
            <a:extLst>
              <a:ext uri="{FF2B5EF4-FFF2-40B4-BE49-F238E27FC236}">
                <a16:creationId xmlns:a16="http://schemas.microsoft.com/office/drawing/2014/main" id="{1D515AD7-1538-47A1-ABD4-5F331FE064FB}"/>
              </a:ext>
            </a:extLst>
          </p:cNvPr>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29700" name="スライド番号プレースホルダー 3">
            <a:extLst>
              <a:ext uri="{FF2B5EF4-FFF2-40B4-BE49-F238E27FC236}">
                <a16:creationId xmlns:a16="http://schemas.microsoft.com/office/drawing/2014/main" id="{EC5B988A-5E43-4126-9279-8A697FCF645A}"/>
              </a:ext>
            </a:extLst>
          </p:cNvPr>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F9B8DF5-B8CD-451A-A335-636BAF12D26A}" type="slidenum">
              <a:rPr lang="ja-JP" altLang="en-US" sz="2000">
                <a:latin typeface="Arial" panose="020B0604020202020204" pitchFamily="34" charset="0"/>
              </a:rPr>
              <a:pPr>
                <a:spcBef>
                  <a:spcPct val="0"/>
                </a:spcBef>
                <a:buFontTx/>
                <a:buNone/>
              </a:pPr>
              <a:t>8</a:t>
            </a:fld>
            <a:endParaRPr lang="ja-JP" altLang="en-US" sz="2000" dirty="0">
              <a:latin typeface="Arial" panose="020B0604020202020204" pitchFamily="34" charset="0"/>
            </a:endParaRPr>
          </a:p>
        </p:txBody>
      </p:sp>
      <p:grpSp>
        <p:nvGrpSpPr>
          <p:cNvPr id="29702" name="グループ化 16">
            <a:extLst>
              <a:ext uri="{FF2B5EF4-FFF2-40B4-BE49-F238E27FC236}">
                <a16:creationId xmlns:a16="http://schemas.microsoft.com/office/drawing/2014/main" id="{4E3A206A-1C16-4080-95FF-85F72B4C5FC6}"/>
              </a:ext>
            </a:extLst>
          </p:cNvPr>
          <p:cNvGrpSpPr>
            <a:grpSpLocks/>
          </p:cNvGrpSpPr>
          <p:nvPr/>
        </p:nvGrpSpPr>
        <p:grpSpPr bwMode="auto">
          <a:xfrm>
            <a:off x="703263" y="4681538"/>
            <a:ext cx="7685087" cy="2011362"/>
            <a:chOff x="703262" y="4812249"/>
            <a:chExt cx="7685161" cy="2011700"/>
          </a:xfrm>
        </p:grpSpPr>
        <p:grpSp>
          <p:nvGrpSpPr>
            <p:cNvPr id="29716" name="グループ化 12">
              <a:extLst>
                <a:ext uri="{FF2B5EF4-FFF2-40B4-BE49-F238E27FC236}">
                  <a16:creationId xmlns:a16="http://schemas.microsoft.com/office/drawing/2014/main" id="{DA49D876-7AEB-4AF7-B88B-4C1A049BED78}"/>
                </a:ext>
              </a:extLst>
            </p:cNvPr>
            <p:cNvGrpSpPr>
              <a:grpSpLocks/>
            </p:cNvGrpSpPr>
            <p:nvPr/>
          </p:nvGrpSpPr>
          <p:grpSpPr bwMode="auto">
            <a:xfrm>
              <a:off x="3039442" y="4849813"/>
              <a:ext cx="5051425" cy="1966912"/>
              <a:chOff x="2562225" y="4849813"/>
              <a:chExt cx="5051425" cy="1966912"/>
            </a:xfrm>
          </p:grpSpPr>
          <p:grpSp>
            <p:nvGrpSpPr>
              <p:cNvPr id="29719" name="グループ化 9">
                <a:extLst>
                  <a:ext uri="{FF2B5EF4-FFF2-40B4-BE49-F238E27FC236}">
                    <a16:creationId xmlns:a16="http://schemas.microsoft.com/office/drawing/2014/main" id="{E985EF71-440D-4205-911C-0919ABF0C9C3}"/>
                  </a:ext>
                </a:extLst>
              </p:cNvPr>
              <p:cNvGrpSpPr>
                <a:grpSpLocks/>
              </p:cNvGrpSpPr>
              <p:nvPr/>
            </p:nvGrpSpPr>
            <p:grpSpPr bwMode="auto">
              <a:xfrm>
                <a:off x="2644775" y="4849813"/>
                <a:ext cx="4968875" cy="1966912"/>
                <a:chOff x="2644775" y="4849813"/>
                <a:chExt cx="4968875" cy="1966912"/>
              </a:xfrm>
            </p:grpSpPr>
            <p:pic>
              <p:nvPicPr>
                <p:cNvPr id="29721" name="図 6">
                  <a:extLst>
                    <a:ext uri="{FF2B5EF4-FFF2-40B4-BE49-F238E27FC236}">
                      <a16:creationId xmlns:a16="http://schemas.microsoft.com/office/drawing/2014/main" id="{1084D484-A1C1-44A5-A7F4-E20218839622}"/>
                    </a:ext>
                  </a:extLst>
                </p:cNvPr>
                <p:cNvPicPr>
                  <a:picLocks noChangeAspect="1"/>
                </p:cNvPicPr>
                <p:nvPr/>
              </p:nvPicPr>
              <p:blipFill>
                <a:blip r:embed="rId3">
                  <a:extLst>
                    <a:ext uri="{28A0092B-C50C-407E-A947-70E740481C1C}">
                      <a14:useLocalDpi xmlns:a14="http://schemas.microsoft.com/office/drawing/2010/main" val="0"/>
                    </a:ext>
                  </a:extLst>
                </a:blip>
                <a:srcRect l="7687" t="32166" r="45528" b="23299"/>
                <a:stretch>
                  <a:fillRect/>
                </a:stretch>
              </p:blipFill>
              <p:spPr bwMode="auto">
                <a:xfrm>
                  <a:off x="2644775" y="4849813"/>
                  <a:ext cx="49688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2" name="テキスト ボックス 17">
                  <a:extLst>
                    <a:ext uri="{FF2B5EF4-FFF2-40B4-BE49-F238E27FC236}">
                      <a16:creationId xmlns:a16="http://schemas.microsoft.com/office/drawing/2014/main" id="{3642EA8B-2471-4E96-874C-EF5F388BC800}"/>
                    </a:ext>
                  </a:extLst>
                </p:cNvPr>
                <p:cNvSpPr txBox="1">
                  <a:spLocks noChangeArrowheads="1"/>
                </p:cNvSpPr>
                <p:nvPr/>
              </p:nvSpPr>
              <p:spPr bwMode="auto">
                <a:xfrm>
                  <a:off x="3783891" y="6585423"/>
                  <a:ext cx="805171"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chemeClr val="tx2"/>
                      </a:solidFill>
                      <a:latin typeface="Arial" panose="020B0604020202020204" pitchFamily="34" charset="0"/>
                    </a:rPr>
                    <a:t>整備なし</a:t>
                  </a:r>
                </a:p>
              </p:txBody>
            </p:sp>
            <p:sp>
              <p:nvSpPr>
                <p:cNvPr id="29723" name="テキスト ボックス 18">
                  <a:extLst>
                    <a:ext uri="{FF2B5EF4-FFF2-40B4-BE49-F238E27FC236}">
                      <a16:creationId xmlns:a16="http://schemas.microsoft.com/office/drawing/2014/main" id="{DC18F9BE-60FA-469D-8252-A9DA69EDD730}"/>
                    </a:ext>
                  </a:extLst>
                </p:cNvPr>
                <p:cNvSpPr txBox="1">
                  <a:spLocks noChangeArrowheads="1"/>
                </p:cNvSpPr>
                <p:nvPr/>
              </p:nvSpPr>
              <p:spPr bwMode="auto">
                <a:xfrm>
                  <a:off x="6196051" y="6585423"/>
                  <a:ext cx="805171"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chemeClr val="tx2"/>
                      </a:solidFill>
                      <a:latin typeface="Arial" panose="020B0604020202020204" pitchFamily="34" charset="0"/>
                    </a:rPr>
                    <a:t>整備あり</a:t>
                  </a:r>
                </a:p>
              </p:txBody>
            </p:sp>
          </p:grpSp>
          <p:sp>
            <p:nvSpPr>
              <p:cNvPr id="29720" name="テキスト ボックス 12">
                <a:extLst>
                  <a:ext uri="{FF2B5EF4-FFF2-40B4-BE49-F238E27FC236}">
                    <a16:creationId xmlns:a16="http://schemas.microsoft.com/office/drawing/2014/main" id="{0B662D29-0048-44ED-BFEF-1FF88268EEED}"/>
                  </a:ext>
                </a:extLst>
              </p:cNvPr>
              <p:cNvSpPr txBox="1">
                <a:spLocks noChangeArrowheads="1"/>
              </p:cNvSpPr>
              <p:nvPr/>
            </p:nvSpPr>
            <p:spPr bwMode="auto">
              <a:xfrm rot="5400000">
                <a:off x="1906587" y="5541963"/>
                <a:ext cx="1814513"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400" dirty="0">
                  <a:solidFill>
                    <a:schemeClr val="tx2"/>
                  </a:solidFill>
                  <a:latin typeface="Meiryo UI" panose="020B0604030504040204" pitchFamily="50" charset="-128"/>
                  <a:ea typeface="Meiryo UI" panose="020B0604030504040204" pitchFamily="50" charset="-128"/>
                </a:endParaRPr>
              </a:p>
            </p:txBody>
          </p:sp>
        </p:grpSp>
        <p:sp>
          <p:nvSpPr>
            <p:cNvPr id="26" name="正方形/長方形 25">
              <a:extLst>
                <a:ext uri="{FF2B5EF4-FFF2-40B4-BE49-F238E27FC236}">
                  <a16:creationId xmlns:a16="http://schemas.microsoft.com/office/drawing/2014/main" id="{30006838-C10B-4904-8CCA-7B7D69680FF6}"/>
                </a:ext>
              </a:extLst>
            </p:cNvPr>
            <p:cNvSpPr/>
            <p:nvPr/>
          </p:nvSpPr>
          <p:spPr>
            <a:xfrm>
              <a:off x="703262" y="4812249"/>
              <a:ext cx="7685161" cy="2011700"/>
            </a:xfrm>
            <a:prstGeom prst="rect">
              <a:avLst/>
            </a:prstGeom>
            <a:noFill/>
            <a:ln w="254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6" name="正方形/長方形 5">
              <a:extLst>
                <a:ext uri="{FF2B5EF4-FFF2-40B4-BE49-F238E27FC236}">
                  <a16:creationId xmlns:a16="http://schemas.microsoft.com/office/drawing/2014/main" id="{F352168F-EBA5-40D3-A435-8B49D946B21C}"/>
                </a:ext>
              </a:extLst>
            </p:cNvPr>
            <p:cNvSpPr/>
            <p:nvPr/>
          </p:nvSpPr>
          <p:spPr>
            <a:xfrm>
              <a:off x="703262" y="4812249"/>
              <a:ext cx="1404951" cy="3381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600" b="1" dirty="0">
                  <a:solidFill>
                    <a:schemeClr val="tx1"/>
                  </a:solidFill>
                </a:rPr>
                <a:t>便益の考え方</a:t>
              </a:r>
            </a:p>
          </p:txBody>
        </p:sp>
      </p:grpSp>
      <p:grpSp>
        <p:nvGrpSpPr>
          <p:cNvPr id="29703" name="グループ化 19">
            <a:extLst>
              <a:ext uri="{FF2B5EF4-FFF2-40B4-BE49-F238E27FC236}">
                <a16:creationId xmlns:a16="http://schemas.microsoft.com/office/drawing/2014/main" id="{A10940B9-9FAB-4944-BBA7-D416ED4BDEA9}"/>
              </a:ext>
            </a:extLst>
          </p:cNvPr>
          <p:cNvGrpSpPr>
            <a:grpSpLocks/>
          </p:cNvGrpSpPr>
          <p:nvPr/>
        </p:nvGrpSpPr>
        <p:grpSpPr bwMode="auto">
          <a:xfrm>
            <a:off x="705168" y="2847023"/>
            <a:ext cx="7675562" cy="1790700"/>
            <a:chOff x="712787" y="2921001"/>
            <a:chExt cx="7675635" cy="1791443"/>
          </a:xfrm>
        </p:grpSpPr>
        <p:sp>
          <p:nvSpPr>
            <p:cNvPr id="16" name="正方形/長方形 15">
              <a:extLst>
                <a:ext uri="{FF2B5EF4-FFF2-40B4-BE49-F238E27FC236}">
                  <a16:creationId xmlns:a16="http://schemas.microsoft.com/office/drawing/2014/main" id="{4B543A28-2BE4-4459-9F57-2E455EC4024E}"/>
                </a:ext>
              </a:extLst>
            </p:cNvPr>
            <p:cNvSpPr/>
            <p:nvPr/>
          </p:nvSpPr>
          <p:spPr>
            <a:xfrm>
              <a:off x="712787" y="2921001"/>
              <a:ext cx="7675635" cy="1791443"/>
            </a:xfrm>
            <a:prstGeom prst="rect">
              <a:avLst/>
            </a:prstGeom>
            <a:noFill/>
            <a:ln w="254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grpSp>
          <p:nvGrpSpPr>
            <p:cNvPr id="29706" name="グループ化 6">
              <a:extLst>
                <a:ext uri="{FF2B5EF4-FFF2-40B4-BE49-F238E27FC236}">
                  <a16:creationId xmlns:a16="http://schemas.microsoft.com/office/drawing/2014/main" id="{D70F4CC7-FD8F-4B3F-9D71-593BD273B832}"/>
                </a:ext>
              </a:extLst>
            </p:cNvPr>
            <p:cNvGrpSpPr>
              <a:grpSpLocks/>
            </p:cNvGrpSpPr>
            <p:nvPr/>
          </p:nvGrpSpPr>
          <p:grpSpPr bwMode="auto">
            <a:xfrm>
              <a:off x="2124075" y="3016459"/>
              <a:ext cx="5600700" cy="1614487"/>
              <a:chOff x="2124075" y="2944813"/>
              <a:chExt cx="5600700" cy="1614487"/>
            </a:xfrm>
          </p:grpSpPr>
          <p:pic>
            <p:nvPicPr>
              <p:cNvPr id="29708" name="図 9">
                <a:extLst>
                  <a:ext uri="{FF2B5EF4-FFF2-40B4-BE49-F238E27FC236}">
                    <a16:creationId xmlns:a16="http://schemas.microsoft.com/office/drawing/2014/main" id="{9ED61E98-75AB-43AA-B309-63719D385CC5}"/>
                  </a:ext>
                </a:extLst>
              </p:cNvPr>
              <p:cNvPicPr>
                <a:picLocks noChangeAspect="1"/>
              </p:cNvPicPr>
              <p:nvPr/>
            </p:nvPicPr>
            <p:blipFill>
              <a:blip r:embed="rId4">
                <a:extLst>
                  <a:ext uri="{28A0092B-C50C-407E-A947-70E740481C1C}">
                    <a14:useLocalDpi xmlns:a14="http://schemas.microsoft.com/office/drawing/2010/main" val="0"/>
                  </a:ext>
                </a:extLst>
              </a:blip>
              <a:srcRect l="9006" t="46230" r="30006" b="27986"/>
              <a:stretch>
                <a:fillRect/>
              </a:stretch>
            </p:blipFill>
            <p:spPr bwMode="auto">
              <a:xfrm>
                <a:off x="2124075" y="3090863"/>
                <a:ext cx="56007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402954C3-373A-4BCC-927F-2AD911D27A5E}"/>
                  </a:ext>
                </a:extLst>
              </p:cNvPr>
              <p:cNvSpPr txBox="1"/>
              <p:nvPr/>
            </p:nvSpPr>
            <p:spPr bwMode="auto">
              <a:xfrm>
                <a:off x="3868767" y="2944645"/>
                <a:ext cx="3856073" cy="308103"/>
              </a:xfrm>
              <a:prstGeom prst="rect">
                <a:avLst/>
              </a:prstGeom>
              <a:solidFill>
                <a:schemeClr val="accent5">
                  <a:lumMod val="20000"/>
                  <a:lumOff val="80000"/>
                </a:schemeClr>
              </a:solidFill>
              <a:ln>
                <a:noFill/>
              </a:ln>
            </p:spPr>
            <p:txBody>
              <a:bodyPr>
                <a:spAutoFit/>
              </a:bodyPr>
              <a:lstStyle/>
              <a:p>
                <a:pPr algn="ctr" eaLnBrk="1" hangingPunct="1">
                  <a:defRPr/>
                </a:pPr>
                <a:r>
                  <a:rPr lang="ja-JP" altLang="en-US" sz="1400" dirty="0">
                    <a:latin typeface="Meiryo UI" pitchFamily="50" charset="-128"/>
                    <a:ea typeface="Meiryo UI" pitchFamily="50" charset="-128"/>
                    <a:cs typeface="Meiryo UI" pitchFamily="50" charset="-128"/>
                  </a:rPr>
                  <a:t>整備効果を貨幣価値に換算したもの（</a:t>
                </a:r>
                <a:r>
                  <a:rPr lang="en-US" altLang="ja-JP" sz="1400" dirty="0">
                    <a:latin typeface="Meiryo UI" pitchFamily="50" charset="-128"/>
                    <a:ea typeface="Meiryo UI" pitchFamily="50" charset="-128"/>
                    <a:cs typeface="Meiryo UI" pitchFamily="50" charset="-128"/>
                  </a:rPr>
                  <a:t>B</a:t>
                </a:r>
                <a:r>
                  <a:rPr lang="ja-JP" altLang="en-US" sz="1400" dirty="0">
                    <a:latin typeface="Meiryo UI" pitchFamily="50" charset="-128"/>
                    <a:ea typeface="Meiryo UI" pitchFamily="50" charset="-128"/>
                    <a:cs typeface="Meiryo UI" pitchFamily="50" charset="-128"/>
                  </a:rPr>
                  <a:t>）</a:t>
                </a:r>
              </a:p>
            </p:txBody>
          </p:sp>
          <p:sp>
            <p:nvSpPr>
              <p:cNvPr id="12" name="テキスト ボックス 11">
                <a:extLst>
                  <a:ext uri="{FF2B5EF4-FFF2-40B4-BE49-F238E27FC236}">
                    <a16:creationId xmlns:a16="http://schemas.microsoft.com/office/drawing/2014/main" id="{35F2F045-1019-46A2-A772-3C26B688D006}"/>
                  </a:ext>
                </a:extLst>
              </p:cNvPr>
              <p:cNvSpPr txBox="1"/>
              <p:nvPr/>
            </p:nvSpPr>
            <p:spPr bwMode="auto">
              <a:xfrm>
                <a:off x="3851303" y="4251699"/>
                <a:ext cx="3856074" cy="308103"/>
              </a:xfrm>
              <a:prstGeom prst="rect">
                <a:avLst/>
              </a:prstGeom>
              <a:solidFill>
                <a:schemeClr val="accent5">
                  <a:lumMod val="20000"/>
                  <a:lumOff val="80000"/>
                </a:schemeClr>
              </a:solidFill>
              <a:ln>
                <a:noFill/>
              </a:ln>
            </p:spPr>
            <p:txBody>
              <a:bodyPr>
                <a:spAutoFit/>
              </a:bodyPr>
              <a:lstStyle/>
              <a:p>
                <a:pPr algn="ctr" eaLnBrk="1" hangingPunct="1">
                  <a:defRPr/>
                </a:pPr>
                <a:r>
                  <a:rPr lang="ja-JP" altLang="en-US" sz="1400" dirty="0">
                    <a:latin typeface="Meiryo UI" pitchFamily="50" charset="-128"/>
                    <a:ea typeface="Meiryo UI" pitchFamily="50" charset="-128"/>
                    <a:cs typeface="Meiryo UI" pitchFamily="50" charset="-128"/>
                  </a:rPr>
                  <a:t>事業</a:t>
                </a:r>
                <a:r>
                  <a:rPr lang="zh-TW" altLang="en-US" sz="1400" dirty="0">
                    <a:latin typeface="Meiryo UI" pitchFamily="50" charset="-128"/>
                    <a:ea typeface="Meiryo UI" pitchFamily="50" charset="-128"/>
                    <a:cs typeface="Meiryo UI" pitchFamily="50" charset="-128"/>
                  </a:rPr>
                  <a:t>費、維持管理費</a:t>
                </a:r>
                <a:r>
                  <a:rPr lang="ja-JP" altLang="en-US" sz="1400" dirty="0">
                    <a:latin typeface="Meiryo UI" pitchFamily="50" charset="-128"/>
                    <a:ea typeface="Meiryo UI" pitchFamily="50" charset="-128"/>
                    <a:cs typeface="Meiryo UI" pitchFamily="50" charset="-128"/>
                  </a:rPr>
                  <a:t>（</a:t>
                </a:r>
                <a:r>
                  <a:rPr lang="en-US" altLang="ja-JP" sz="1400" dirty="0">
                    <a:latin typeface="Meiryo UI" pitchFamily="50" charset="-128"/>
                    <a:ea typeface="Meiryo UI" pitchFamily="50" charset="-128"/>
                    <a:cs typeface="Meiryo UI" pitchFamily="50" charset="-128"/>
                  </a:rPr>
                  <a:t>C</a:t>
                </a:r>
                <a:r>
                  <a:rPr lang="ja-JP" altLang="en-US" sz="1400" dirty="0">
                    <a:latin typeface="Meiryo UI" pitchFamily="50" charset="-128"/>
                    <a:ea typeface="Meiryo UI" pitchFamily="50" charset="-128"/>
                    <a:cs typeface="Meiryo UI" pitchFamily="50" charset="-128"/>
                  </a:rPr>
                  <a:t>）</a:t>
                </a:r>
              </a:p>
            </p:txBody>
          </p:sp>
          <p:grpSp>
            <p:nvGrpSpPr>
              <p:cNvPr id="29711" name="グループ化 4">
                <a:extLst>
                  <a:ext uri="{FF2B5EF4-FFF2-40B4-BE49-F238E27FC236}">
                    <a16:creationId xmlns:a16="http://schemas.microsoft.com/office/drawing/2014/main" id="{6491467B-8DD8-4156-8F49-F23A43E3E2CD}"/>
                  </a:ext>
                </a:extLst>
              </p:cNvPr>
              <p:cNvGrpSpPr>
                <a:grpSpLocks/>
              </p:cNvGrpSpPr>
              <p:nvPr/>
            </p:nvGrpSpPr>
            <p:grpSpPr bwMode="auto">
              <a:xfrm>
                <a:off x="4211960" y="3789040"/>
                <a:ext cx="3096344" cy="432048"/>
                <a:chOff x="4211960" y="3789040"/>
                <a:chExt cx="3096344" cy="432048"/>
              </a:xfrm>
            </p:grpSpPr>
            <p:sp>
              <p:nvSpPr>
                <p:cNvPr id="3" name="正方形/長方形 2">
                  <a:extLst>
                    <a:ext uri="{FF2B5EF4-FFF2-40B4-BE49-F238E27FC236}">
                      <a16:creationId xmlns:a16="http://schemas.microsoft.com/office/drawing/2014/main" id="{2E766717-FCF1-4063-A47A-CD0CFCD26BFE}"/>
                    </a:ext>
                  </a:extLst>
                </p:cNvPr>
                <p:cNvSpPr/>
                <p:nvPr/>
              </p:nvSpPr>
              <p:spPr>
                <a:xfrm>
                  <a:off x="4211670" y="3789545"/>
                  <a:ext cx="3097241" cy="431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9713" name="テキスト ボックス 3">
                  <a:extLst>
                    <a:ext uri="{FF2B5EF4-FFF2-40B4-BE49-F238E27FC236}">
                      <a16:creationId xmlns:a16="http://schemas.microsoft.com/office/drawing/2014/main" id="{D234A00B-8625-4B19-9DFC-68D4BEA14D51}"/>
                    </a:ext>
                  </a:extLst>
                </p:cNvPr>
                <p:cNvSpPr txBox="1">
                  <a:spLocks noChangeArrowheads="1"/>
                </p:cNvSpPr>
                <p:nvPr/>
              </p:nvSpPr>
              <p:spPr bwMode="auto">
                <a:xfrm>
                  <a:off x="4355976" y="3840014"/>
                  <a:ext cx="972000"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dirty="0">
                      <a:solidFill>
                        <a:schemeClr val="tx2"/>
                      </a:solidFill>
                      <a:latin typeface="Arial" panose="020B0604020202020204" pitchFamily="34" charset="0"/>
                    </a:rPr>
                    <a:t>事業費</a:t>
                  </a:r>
                </a:p>
              </p:txBody>
            </p:sp>
            <p:sp>
              <p:nvSpPr>
                <p:cNvPr id="29714" name="テキスト ボックス 13">
                  <a:extLst>
                    <a:ext uri="{FF2B5EF4-FFF2-40B4-BE49-F238E27FC236}">
                      <a16:creationId xmlns:a16="http://schemas.microsoft.com/office/drawing/2014/main" id="{2A84B66C-876E-4A7B-90DE-F431B7FF6D8B}"/>
                    </a:ext>
                  </a:extLst>
                </p:cNvPr>
                <p:cNvSpPr txBox="1">
                  <a:spLocks noChangeArrowheads="1"/>
                </p:cNvSpPr>
                <p:nvPr/>
              </p:nvSpPr>
              <p:spPr bwMode="auto">
                <a:xfrm>
                  <a:off x="5940152" y="3840014"/>
                  <a:ext cx="972000"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dirty="0">
                      <a:solidFill>
                        <a:schemeClr val="tx2"/>
                      </a:solidFill>
                      <a:latin typeface="Arial" panose="020B0604020202020204" pitchFamily="34" charset="0"/>
                    </a:rPr>
                    <a:t>維持管理費</a:t>
                  </a:r>
                </a:p>
              </p:txBody>
            </p:sp>
            <p:sp>
              <p:nvSpPr>
                <p:cNvPr id="29715" name="テキスト ボックス 14">
                  <a:extLst>
                    <a:ext uri="{FF2B5EF4-FFF2-40B4-BE49-F238E27FC236}">
                      <a16:creationId xmlns:a16="http://schemas.microsoft.com/office/drawing/2014/main" id="{28A5CB69-53BA-45F9-B4E4-64EE604DF253}"/>
                    </a:ext>
                  </a:extLst>
                </p:cNvPr>
                <p:cNvSpPr txBox="1">
                  <a:spLocks noChangeArrowheads="1"/>
                </p:cNvSpPr>
                <p:nvPr/>
              </p:nvSpPr>
              <p:spPr bwMode="auto">
                <a:xfrm>
                  <a:off x="5471025" y="3899516"/>
                  <a:ext cx="338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solidFill>
                        <a:schemeClr val="tx2"/>
                      </a:solidFill>
                      <a:latin typeface="Arial" panose="020B0604020202020204" pitchFamily="34" charset="0"/>
                    </a:rPr>
                    <a:t>＋</a:t>
                  </a:r>
                </a:p>
              </p:txBody>
            </p:sp>
          </p:grpSp>
        </p:grpSp>
        <p:sp>
          <p:nvSpPr>
            <p:cNvPr id="9" name="正方形/長方形 8">
              <a:extLst>
                <a:ext uri="{FF2B5EF4-FFF2-40B4-BE49-F238E27FC236}">
                  <a16:creationId xmlns:a16="http://schemas.microsoft.com/office/drawing/2014/main" id="{409B599F-4F6A-44D2-A83F-932D7AFF1DE6}"/>
                </a:ext>
              </a:extLst>
            </p:cNvPr>
            <p:cNvSpPr/>
            <p:nvPr/>
          </p:nvSpPr>
          <p:spPr>
            <a:xfrm>
              <a:off x="712787" y="2921001"/>
              <a:ext cx="1219212" cy="3382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600" b="1" dirty="0">
                  <a:solidFill>
                    <a:schemeClr val="tx1"/>
                  </a:solidFill>
                </a:rPr>
                <a:t>費用便益比</a:t>
              </a:r>
            </a:p>
          </p:txBody>
        </p:sp>
      </p:grpSp>
      <p:sp>
        <p:nvSpPr>
          <p:cNvPr id="28" name="正方形/長方形 2">
            <a:extLst>
              <a:ext uri="{FF2B5EF4-FFF2-40B4-BE49-F238E27FC236}">
                <a16:creationId xmlns:a16="http://schemas.microsoft.com/office/drawing/2014/main" id="{BB0CCAC8-2E15-4EB4-A550-F645BC968D26}"/>
              </a:ext>
            </a:extLst>
          </p:cNvPr>
          <p:cNvSpPr>
            <a:spLocks noChangeArrowheads="1"/>
          </p:cNvSpPr>
          <p:nvPr/>
        </p:nvSpPr>
        <p:spPr bwMode="auto">
          <a:xfrm>
            <a:off x="19049" y="571222"/>
            <a:ext cx="43292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1800" b="1" dirty="0">
                <a:latin typeface="ＭＳ ゴシック" panose="020B0609070205080204" pitchFamily="49" charset="-128"/>
                <a:ea typeface="ＭＳ ゴシック" panose="020B0609070205080204" pitchFamily="49" charset="-128"/>
              </a:rPr>
              <a:t>■事業の投資効果（費用便益分析①）</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925" y="630238"/>
            <a:ext cx="8713788" cy="1069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rPr>
              <a:t>◆走行時間短縮便益とは</a:t>
            </a:r>
            <a:endParaRPr lang="en-US" altLang="ja-JP" sz="2000" b="1" u="sng" dirty="0">
              <a:solidFill>
                <a:schemeClr val="tx1"/>
              </a:solidFill>
            </a:endParaRPr>
          </a:p>
          <a:p>
            <a:pPr eaLnBrk="1" hangingPunct="1">
              <a:defRPr/>
            </a:pPr>
            <a:r>
              <a:rPr lang="ja-JP" altLang="en-US" b="1" dirty="0">
                <a:solidFill>
                  <a:schemeClr val="tx1"/>
                </a:solidFill>
              </a:rPr>
              <a:t>　　</a:t>
            </a:r>
            <a:r>
              <a:rPr lang="ja-JP" altLang="en-US" dirty="0">
                <a:solidFill>
                  <a:schemeClr val="tx1"/>
                </a:solidFill>
              </a:rPr>
              <a:t>道路整備・改良に伴い自動車交通が円滑化し、走行時間が短縮されることにより</a:t>
            </a:r>
            <a:endParaRPr lang="en-US" altLang="ja-JP" dirty="0">
              <a:solidFill>
                <a:schemeClr val="tx1"/>
              </a:solidFill>
            </a:endParaRPr>
          </a:p>
          <a:p>
            <a:pPr eaLnBrk="1" hangingPunct="1">
              <a:defRPr/>
            </a:pPr>
            <a:r>
              <a:rPr lang="ja-JP" altLang="en-US" dirty="0">
                <a:solidFill>
                  <a:schemeClr val="tx1"/>
                </a:solidFill>
              </a:rPr>
              <a:t>　　道路利用者の得られる利益を貨幣換算したもの。　</a:t>
            </a:r>
          </a:p>
        </p:txBody>
      </p:sp>
      <p:sp>
        <p:nvSpPr>
          <p:cNvPr id="11"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13" name="テキスト ボックス 12"/>
          <p:cNvSpPr txBox="1"/>
          <p:nvPr/>
        </p:nvSpPr>
        <p:spPr bwMode="auto">
          <a:xfrm>
            <a:off x="56242" y="1876425"/>
            <a:ext cx="9023350" cy="831850"/>
          </a:xfrm>
          <a:prstGeom prst="rect">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○整備の有無による走行時間費用の年間の総和の差により算出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走行時間費用</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＝交通量（台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走行時間（分）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時間価値原単位（円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台・分）</a:t>
            </a:r>
            <a:r>
              <a:rPr lang="en-US" altLang="ja-JP" sz="1600" dirty="0">
                <a:solidFill>
                  <a:schemeClr val="tx1"/>
                </a:solidFill>
                <a:latin typeface="Meiryo UI" pitchFamily="50" charset="-128"/>
                <a:ea typeface="Meiryo UI" pitchFamily="50" charset="-128"/>
                <a:cs typeface="Meiryo UI" pitchFamily="50" charset="-128"/>
              </a:rPr>
              <a:t>×365(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27653"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A1E415A-215A-47E6-8154-88238A78A82C}" type="slidenum">
              <a:rPr lang="ja-JP" altLang="en-US" sz="2000" smtClean="0">
                <a:latin typeface="Arial" panose="020B0604020202020204" pitchFamily="34" charset="0"/>
              </a:rPr>
              <a:pPr>
                <a:spcBef>
                  <a:spcPct val="0"/>
                </a:spcBef>
                <a:buFontTx/>
                <a:buNone/>
              </a:pPr>
              <a:t>9</a:t>
            </a:fld>
            <a:endParaRPr lang="ja-JP" altLang="en-US" sz="2000" dirty="0">
              <a:latin typeface="Arial" panose="020B0604020202020204" pitchFamily="34" charset="0"/>
            </a:endParaRPr>
          </a:p>
        </p:txBody>
      </p:sp>
      <p:grpSp>
        <p:nvGrpSpPr>
          <p:cNvPr id="27654" name="グループ化 1"/>
          <p:cNvGrpSpPr>
            <a:grpSpLocks/>
          </p:cNvGrpSpPr>
          <p:nvPr/>
        </p:nvGrpSpPr>
        <p:grpSpPr bwMode="auto">
          <a:xfrm>
            <a:off x="4284663" y="2898775"/>
            <a:ext cx="4751387" cy="1609725"/>
            <a:chOff x="1190624" y="4381641"/>
            <a:chExt cx="6762750" cy="1885950"/>
          </a:xfrm>
        </p:grpSpPr>
        <p:grpSp>
          <p:nvGrpSpPr>
            <p:cNvPr id="27661" name="グループ化 3"/>
            <p:cNvGrpSpPr>
              <a:grpSpLocks/>
            </p:cNvGrpSpPr>
            <p:nvPr/>
          </p:nvGrpSpPr>
          <p:grpSpPr bwMode="auto">
            <a:xfrm>
              <a:off x="1190624" y="4381641"/>
              <a:ext cx="6762750" cy="1885950"/>
              <a:chOff x="1049338" y="1109663"/>
              <a:chExt cx="6762750" cy="1885950"/>
            </a:xfrm>
          </p:grpSpPr>
          <p:pic>
            <p:nvPicPr>
              <p:cNvPr id="27663"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9338" y="1109663"/>
                <a:ext cx="67627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矢印 7"/>
              <p:cNvSpPr/>
              <p:nvPr/>
            </p:nvSpPr>
            <p:spPr>
              <a:xfrm>
                <a:off x="3758505" y="2657109"/>
                <a:ext cx="1254036" cy="23062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27665" name="テキスト ボックス 11"/>
              <p:cNvSpPr txBox="1">
                <a:spLocks noChangeArrowheads="1"/>
              </p:cNvSpPr>
              <p:nvPr/>
            </p:nvSpPr>
            <p:spPr bwMode="auto">
              <a:xfrm>
                <a:off x="1979710" y="2613512"/>
                <a:ext cx="1215681" cy="349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latin typeface="Arial" panose="020B0604020202020204" pitchFamily="34" charset="0"/>
                  </a:rPr>
                  <a:t>整備なし</a:t>
                </a:r>
              </a:p>
            </p:txBody>
          </p:sp>
          <p:sp>
            <p:nvSpPr>
              <p:cNvPr id="27666" name="テキスト ボックス 14"/>
              <p:cNvSpPr txBox="1">
                <a:spLocks noChangeArrowheads="1"/>
              </p:cNvSpPr>
              <p:nvPr/>
            </p:nvSpPr>
            <p:spPr bwMode="auto">
              <a:xfrm>
                <a:off x="5857850" y="2613512"/>
                <a:ext cx="1215681" cy="349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dirty="0">
                    <a:latin typeface="Arial" panose="020B0604020202020204" pitchFamily="34" charset="0"/>
                  </a:rPr>
                  <a:t>整備あり</a:t>
                </a:r>
              </a:p>
            </p:txBody>
          </p:sp>
        </p:grpSp>
        <p:sp>
          <p:nvSpPr>
            <p:cNvPr id="14" name="正方形/長方形 13"/>
            <p:cNvSpPr/>
            <p:nvPr/>
          </p:nvSpPr>
          <p:spPr bwMode="auto">
            <a:xfrm>
              <a:off x="3899791" y="5395293"/>
              <a:ext cx="1254036" cy="43149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spAutoFit/>
            </a:bodyPr>
            <a:lstStyle/>
            <a:p>
              <a:pPr algn="ctr" eaLnBrk="1" hangingPunct="1">
                <a:defRPr/>
              </a:pPr>
              <a:r>
                <a:rPr lang="ja-JP" altLang="en-US" sz="900" b="1" dirty="0">
                  <a:solidFill>
                    <a:schemeClr val="tx1"/>
                  </a:solidFill>
                </a:rPr>
                <a:t>渋滞解消による</a:t>
              </a:r>
              <a:endParaRPr lang="en-US" altLang="ja-JP" sz="900" b="1" dirty="0">
                <a:solidFill>
                  <a:schemeClr val="tx1"/>
                </a:solidFill>
              </a:endParaRPr>
            </a:p>
            <a:p>
              <a:pPr algn="ctr" eaLnBrk="1" hangingPunct="1">
                <a:defRPr/>
              </a:pPr>
              <a:r>
                <a:rPr lang="ja-JP" altLang="en-US" sz="900" b="1" dirty="0">
                  <a:solidFill>
                    <a:schemeClr val="tx1"/>
                  </a:solidFill>
                </a:rPr>
                <a:t>走行時間短縮</a:t>
              </a:r>
            </a:p>
          </p:txBody>
        </p:sp>
      </p:grpSp>
      <p:grpSp>
        <p:nvGrpSpPr>
          <p:cNvPr id="27655" name="グループ化 9"/>
          <p:cNvGrpSpPr>
            <a:grpSpLocks/>
          </p:cNvGrpSpPr>
          <p:nvPr/>
        </p:nvGrpSpPr>
        <p:grpSpPr bwMode="auto">
          <a:xfrm>
            <a:off x="136525" y="3067050"/>
            <a:ext cx="4489450" cy="1441450"/>
            <a:chOff x="1434599" y="3226719"/>
            <a:chExt cx="6264696" cy="2411405"/>
          </a:xfrm>
        </p:grpSpPr>
        <p:pic>
          <p:nvPicPr>
            <p:cNvPr id="27659"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4599" y="3226719"/>
              <a:ext cx="6264696" cy="241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3441606" y="4520062"/>
              <a:ext cx="1911752" cy="722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100" b="1" dirty="0">
                  <a:solidFill>
                    <a:schemeClr val="tx1"/>
                  </a:solidFill>
                </a:rPr>
                <a:t>バイパス整備による</a:t>
              </a:r>
            </a:p>
            <a:p>
              <a:pPr algn="ctr" eaLnBrk="1" hangingPunct="1">
                <a:defRPr/>
              </a:pPr>
              <a:r>
                <a:rPr lang="ja-JP" altLang="en-US" sz="1100" b="1" dirty="0">
                  <a:solidFill>
                    <a:schemeClr val="tx1"/>
                  </a:solidFill>
                </a:rPr>
                <a:t>走行時間短縮</a:t>
              </a:r>
            </a:p>
          </p:txBody>
        </p:sp>
      </p:grpSp>
      <p:sp>
        <p:nvSpPr>
          <p:cNvPr id="27656" name="テキスト ボックス 15"/>
          <p:cNvSpPr txBox="1">
            <a:spLocks noChangeArrowheads="1"/>
          </p:cNvSpPr>
          <p:nvPr/>
        </p:nvSpPr>
        <p:spPr bwMode="auto">
          <a:xfrm>
            <a:off x="49213" y="3027363"/>
            <a:ext cx="70326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latin typeface="Arial" panose="020B0604020202020204" pitchFamily="34" charset="0"/>
              </a:rPr>
              <a:t>例①</a:t>
            </a:r>
          </a:p>
        </p:txBody>
      </p:sp>
      <p:sp>
        <p:nvSpPr>
          <p:cNvPr id="27657" name="テキスト ボックス 16"/>
          <p:cNvSpPr txBox="1">
            <a:spLocks noChangeArrowheads="1"/>
          </p:cNvSpPr>
          <p:nvPr/>
        </p:nvSpPr>
        <p:spPr bwMode="auto">
          <a:xfrm>
            <a:off x="4284663" y="2995613"/>
            <a:ext cx="8985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dirty="0">
                <a:latin typeface="Arial" panose="020B0604020202020204" pitchFamily="34" charset="0"/>
              </a:rPr>
              <a:t>例②</a:t>
            </a:r>
          </a:p>
        </p:txBody>
      </p:sp>
      <p:sp>
        <p:nvSpPr>
          <p:cNvPr id="27658" name="テキスト ボックス 18"/>
          <p:cNvSpPr txBox="1">
            <a:spLocks noChangeArrowheads="1"/>
          </p:cNvSpPr>
          <p:nvPr/>
        </p:nvSpPr>
        <p:spPr bwMode="auto">
          <a:xfrm>
            <a:off x="82550" y="5168900"/>
            <a:ext cx="8932863" cy="774700"/>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⇒この整備</a:t>
            </a:r>
            <a:r>
              <a:rPr lang="ja-JP" altLang="en-US" sz="1800" b="1" dirty="0">
                <a:latin typeface="Meiryo UI" panose="020B0604030504040204" pitchFamily="50" charset="-128"/>
                <a:ea typeface="Meiryo UI" panose="020B0604030504040204" pitchFamily="50" charset="-128"/>
              </a:rPr>
              <a:t>無</a:t>
            </a:r>
            <a:r>
              <a:rPr lang="ja-JP" altLang="en-US" sz="1800" b="1" dirty="0" err="1">
                <a:latin typeface="Meiryo UI" panose="020B0604030504040204" pitchFamily="50" charset="-128"/>
                <a:ea typeface="Meiryo UI" panose="020B0604030504040204" pitchFamily="50" charset="-128"/>
              </a:rPr>
              <a:t>し</a:t>
            </a:r>
            <a:r>
              <a:rPr lang="ja-JP" altLang="en-US" sz="1800" dirty="0" err="1">
                <a:latin typeface="Meiryo UI" panose="020B0604030504040204" pitchFamily="50" charset="-128"/>
                <a:ea typeface="Meiryo UI" panose="020B0604030504040204" pitchFamily="50" charset="-128"/>
              </a:rPr>
              <a:t>と</a:t>
            </a:r>
            <a:r>
              <a:rPr lang="ja-JP" altLang="en-US" sz="1800" b="1" dirty="0">
                <a:latin typeface="Meiryo UI" panose="020B0604030504040204" pitchFamily="50" charset="-128"/>
                <a:ea typeface="Meiryo UI" panose="020B0604030504040204" pitchFamily="50" charset="-128"/>
              </a:rPr>
              <a:t>有り</a:t>
            </a:r>
            <a:r>
              <a:rPr lang="ja-JP" altLang="en-US" sz="1800" dirty="0">
                <a:latin typeface="Meiryo UI" panose="020B0604030504040204" pitchFamily="50" charset="-128"/>
                <a:ea typeface="Meiryo UI" panose="020B0604030504040204" pitchFamily="50" charset="-128"/>
              </a:rPr>
              <a:t>の費用の差を、リンクごとに集計し、さらに供用後</a:t>
            </a:r>
            <a:r>
              <a:rPr lang="en-US" altLang="ja-JP" sz="1800" dirty="0">
                <a:latin typeface="Meiryo UI" panose="020B0604030504040204" pitchFamily="50" charset="-128"/>
                <a:ea typeface="Meiryo UI" panose="020B0604030504040204" pitchFamily="50" charset="-128"/>
              </a:rPr>
              <a:t>50</a:t>
            </a:r>
            <a:r>
              <a:rPr lang="ja-JP" altLang="en-US" sz="1800" dirty="0">
                <a:latin typeface="Meiryo UI" panose="020B0604030504040204" pitchFamily="50" charset="-128"/>
                <a:ea typeface="Meiryo UI" panose="020B0604030504040204" pitchFamily="50" charset="-128"/>
              </a:rPr>
              <a:t>年間分を合計することで、</a:t>
            </a:r>
            <a:endParaRPr lang="en-US" altLang="ja-JP" sz="18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dirty="0">
                <a:latin typeface="Meiryo UI" panose="020B0604030504040204" pitchFamily="50" charset="-128"/>
                <a:ea typeface="Meiryo UI" panose="020B0604030504040204" pitchFamily="50" charset="-128"/>
              </a:rPr>
              <a:t>　 本事業の</a:t>
            </a:r>
            <a:r>
              <a:rPr lang="ja-JP" altLang="en-US" sz="1800" b="1" dirty="0">
                <a:latin typeface="Meiryo UI" panose="020B0604030504040204" pitchFamily="50" charset="-128"/>
                <a:ea typeface="Meiryo UI" panose="020B0604030504040204" pitchFamily="50" charset="-128"/>
              </a:rPr>
              <a:t>走行時間短縮便益 </a:t>
            </a:r>
            <a:r>
              <a:rPr lang="en-US" altLang="ja-JP" sz="1800" b="1" dirty="0" smtClean="0">
                <a:solidFill>
                  <a:srgbClr val="FF0000"/>
                </a:solidFill>
                <a:latin typeface="Meiryo UI" panose="020B0604030504040204" pitchFamily="50" charset="-128"/>
                <a:ea typeface="Meiryo UI" panose="020B0604030504040204" pitchFamily="50" charset="-128"/>
              </a:rPr>
              <a:t>130.3</a:t>
            </a:r>
            <a:r>
              <a:rPr lang="ja-JP" altLang="en-US" sz="1800" b="1" dirty="0" smtClean="0">
                <a:latin typeface="Meiryo UI" panose="020B0604030504040204" pitchFamily="50" charset="-128"/>
                <a:ea typeface="Meiryo UI" panose="020B0604030504040204" pitchFamily="50" charset="-128"/>
              </a:rPr>
              <a:t>億</a:t>
            </a:r>
            <a:r>
              <a:rPr lang="ja-JP" altLang="en-US" sz="1800" b="1" dirty="0">
                <a:latin typeface="Meiryo UI" panose="020B0604030504040204" pitchFamily="50" charset="-128"/>
                <a:ea typeface="Meiryo UI" panose="020B0604030504040204" pitchFamily="50" charset="-128"/>
              </a:rPr>
              <a:t>円</a:t>
            </a:r>
            <a:r>
              <a:rPr lang="ja-JP" altLang="en-US" sz="1800" dirty="0">
                <a:latin typeface="Meiryo UI" panose="020B0604030504040204" pitchFamily="50" charset="-128"/>
                <a:ea typeface="Meiryo UI" panose="020B0604030504040204" pitchFamily="50" charset="-128"/>
              </a:rPr>
              <a:t>が算出される。</a:t>
            </a:r>
          </a:p>
        </p:txBody>
      </p:sp>
    </p:spTree>
    <p:extLst>
      <p:ext uri="{BB962C8B-B14F-4D97-AF65-F5344CB8AC3E}">
        <p14:creationId xmlns:p14="http://schemas.microsoft.com/office/powerpoint/2010/main" val="1952723193"/>
      </p:ext>
    </p:extLst>
  </p:cSld>
  <p:clrMapOvr>
    <a:masterClrMapping/>
  </p:clrMapOvr>
</p:sld>
</file>

<file path=ppt/theme/theme1.xml><?xml version="1.0" encoding="utf-8"?>
<a:theme xmlns:a="http://schemas.openxmlformats.org/drawingml/2006/main" name="Office テーマ">
  <a:themeElements>
    <a:clrScheme name="ユーザー定義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1F497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19050">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0673909-9E68-4D70-A83F-6DC2A369A3BC}">
  <ds:schemaRefs>
    <ds:schemaRef ds:uri="http://schemas.microsoft.com/sharepoint/v3/contenttype/forms"/>
  </ds:schemaRefs>
</ds:datastoreItem>
</file>

<file path=customXml/itemProps2.xml><?xml version="1.0" encoding="utf-8"?>
<ds:datastoreItem xmlns:ds="http://schemas.openxmlformats.org/officeDocument/2006/customXml" ds:itemID="{0B6B20AC-4E01-4B39-88BF-8C4FAF8AA7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1C2A7C-4367-4520-81EE-A7F266CF4AD7}">
  <ds:schemaRefs>
    <ds:schemaRef ds:uri="http://schemas.microsoft.com/office/2006/metadata/properties"/>
    <ds:schemaRef ds:uri="4e21aece-359b-4e6f-8f54-c70e1e237c6a"/>
    <ds:schemaRef ds:uri="http://schemas.microsoft.com/office/2006/documentManagement/types"/>
    <ds:schemaRef ds:uri="http://purl.org/dc/dcmitype/"/>
    <ds:schemaRef ds:uri="http://schemas.openxmlformats.org/package/2006/metadata/core-properties"/>
    <ds:schemaRef ds:uri="http://schemas.microsoft.com/sharepoint/v3"/>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12257</TotalTime>
  <Words>2915</Words>
  <Application>Microsoft Office PowerPoint</Application>
  <PresentationFormat>画面に合わせる (4:3)</PresentationFormat>
  <Paragraphs>376</Paragraphs>
  <Slides>16</Slides>
  <Notes>4</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28" baseType="lpstr">
      <vt:lpstr>HGPｺﾞｼｯｸM</vt:lpstr>
      <vt:lpstr>HGSｺﾞｼｯｸM</vt:lpstr>
      <vt:lpstr>HG丸ｺﾞｼｯｸM-PRO</vt:lpstr>
      <vt:lpstr>Meiryo UI</vt:lpstr>
      <vt:lpstr>ＭＳ Ｐゴシック</vt:lpstr>
      <vt:lpstr>ＭＳ ゴシック</vt:lpstr>
      <vt:lpstr>新細明體</vt:lpstr>
      <vt:lpstr>游ゴシック</vt:lpstr>
      <vt:lpstr>Arial</vt:lpstr>
      <vt:lpstr>Calibri</vt:lpstr>
      <vt:lpstr>Office テーマ</vt:lpstr>
      <vt:lpstr>文書</vt:lpstr>
      <vt:lpstr>PowerPoint プレゼンテーション</vt:lpstr>
      <vt:lpstr>1.事業概要</vt:lpstr>
      <vt:lpstr>1.事業概要</vt:lpstr>
      <vt:lpstr>PowerPoint プレゼンテーション</vt:lpstr>
      <vt:lpstr>PowerPoint プレゼンテーション</vt:lpstr>
      <vt:lpstr>２．事業の必要性等に関する視点</vt:lpstr>
      <vt:lpstr>２．事業の必要性等に関する視点</vt:lpstr>
      <vt:lpstr>PowerPoint プレゼンテーション</vt:lpstr>
      <vt:lpstr>PowerPoint プレゼンテーション</vt:lpstr>
      <vt:lpstr>PowerPoint プレゼンテーション</vt:lpstr>
      <vt:lpstr>PowerPoint プレゼンテーション</vt:lpstr>
      <vt:lpstr>２．事業の必要性等に関する視点</vt:lpstr>
      <vt:lpstr>PowerPoint プレゼンテーション</vt:lpstr>
      <vt:lpstr>２.事業の必要性等に関する視点</vt:lpstr>
      <vt:lpstr>３．事業の進捗の見込み、コスト縮減の工夫等</vt:lpstr>
      <vt:lpstr>4．対応方針（原案）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麻野　員代</dc:creator>
  <cp:lastModifiedBy>岸本　遼太</cp:lastModifiedBy>
  <cp:revision>456</cp:revision>
  <cp:lastPrinted>2022-09-12T10:19:59Z</cp:lastPrinted>
  <dcterms:created xsi:type="dcterms:W3CDTF">2016-08-02T07:09:19Z</dcterms:created>
  <dcterms:modified xsi:type="dcterms:W3CDTF">2022-09-13T01:36:07Z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