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538" r:id="rId2"/>
    <p:sldId id="539" r:id="rId3"/>
    <p:sldId id="574" r:id="rId4"/>
    <p:sldId id="580" r:id="rId5"/>
    <p:sldId id="569" r:id="rId6"/>
    <p:sldId id="541" r:id="rId7"/>
    <p:sldId id="598" r:id="rId8"/>
    <p:sldId id="577" r:id="rId9"/>
    <p:sldId id="554" r:id="rId10"/>
    <p:sldId id="564" r:id="rId11"/>
    <p:sldId id="565" r:id="rId12"/>
    <p:sldId id="566" r:id="rId13"/>
    <p:sldId id="543" r:id="rId14"/>
    <p:sldId id="560" r:id="rId15"/>
    <p:sldId id="599" r:id="rId16"/>
    <p:sldId id="553" r:id="rId17"/>
    <p:sldId id="546" r:id="rId18"/>
  </p:sldIdLst>
  <p:sldSz cx="9144000" cy="6858000" type="screen4x3"/>
  <p:notesSz cx="6807200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二宮 和真" initials="二宮" lastIdx="2" clrIdx="0">
    <p:extLst>
      <p:ext uri="{19B8F6BF-5375-455C-9EA6-DF929625EA0E}">
        <p15:presenceInfo xmlns:p15="http://schemas.microsoft.com/office/powerpoint/2012/main" userId="S-1-5-21-2767898290-70140365-204156208-4072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FFFF"/>
    <a:srgbClr val="FFFFB3"/>
    <a:srgbClr val="37A800"/>
    <a:srgbClr val="FFA900"/>
    <a:srgbClr val="FF99FF"/>
    <a:srgbClr val="A900E6"/>
    <a:srgbClr val="0000FF"/>
    <a:srgbClr val="FFFF99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956" autoAdjust="0"/>
    <p:restoredTop sz="96817" autoAdjust="0"/>
  </p:normalViewPr>
  <p:slideViewPr>
    <p:cSldViewPr snapToGrid="0">
      <p:cViewPr varScale="1">
        <p:scale>
          <a:sx n="74" d="100"/>
          <a:sy n="74" d="100"/>
        </p:scale>
        <p:origin x="1452" y="84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3"/>
            <a:ext cx="2949787" cy="498693"/>
          </a:xfrm>
          <a:prstGeom prst="rect">
            <a:avLst/>
          </a:prstGeom>
        </p:spPr>
        <p:txBody>
          <a:bodyPr vert="horz" lIns="91414" tIns="45708" rIns="91414" bIns="45708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40" y="3"/>
            <a:ext cx="2949787" cy="498693"/>
          </a:xfrm>
          <a:prstGeom prst="rect">
            <a:avLst/>
          </a:prstGeom>
        </p:spPr>
        <p:txBody>
          <a:bodyPr vert="horz" lIns="91414" tIns="45708" rIns="91414" bIns="45708" rtlCol="0"/>
          <a:lstStyle>
            <a:lvl1pPr algn="r">
              <a:defRPr sz="1200"/>
            </a:lvl1pPr>
          </a:lstStyle>
          <a:p>
            <a:fld id="{E35DE544-B90A-4F3E-9140-EEF7DC952752}" type="datetimeFigureOut">
              <a:rPr kumimoji="1" lang="ja-JP" altLang="en-US" smtClean="0"/>
              <a:t>2022/9/26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3575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4" tIns="45708" rIns="91414" bIns="45708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1" y="4783308"/>
            <a:ext cx="5445760" cy="3913614"/>
          </a:xfrm>
          <a:prstGeom prst="rect">
            <a:avLst/>
          </a:prstGeom>
        </p:spPr>
        <p:txBody>
          <a:bodyPr vert="horz" lIns="91414" tIns="45708" rIns="91414" bIns="45708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440647"/>
            <a:ext cx="2949787" cy="498692"/>
          </a:xfrm>
          <a:prstGeom prst="rect">
            <a:avLst/>
          </a:prstGeom>
        </p:spPr>
        <p:txBody>
          <a:bodyPr vert="horz" lIns="91414" tIns="45708" rIns="91414" bIns="45708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40" y="9440647"/>
            <a:ext cx="2949787" cy="498692"/>
          </a:xfrm>
          <a:prstGeom prst="rect">
            <a:avLst/>
          </a:prstGeom>
        </p:spPr>
        <p:txBody>
          <a:bodyPr vert="horz" lIns="91414" tIns="45708" rIns="91414" bIns="45708" rtlCol="0" anchor="b"/>
          <a:lstStyle>
            <a:lvl1pPr algn="r">
              <a:defRPr sz="1200"/>
            </a:lvl1pPr>
          </a:lstStyle>
          <a:p>
            <a:fld id="{DBCA6B10-EBE8-4E25-8569-ECBAFE38DE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6996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スライド イメージ プレースホルダー 1">
            <a:extLst>
              <a:ext uri="{FF2B5EF4-FFF2-40B4-BE49-F238E27FC236}">
                <a16:creationId xmlns:a16="http://schemas.microsoft.com/office/drawing/2014/main" id="{F9A8CDE3-4F9C-4EA2-8126-3D42E5DE66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ノート プレースホルダー 2">
            <a:extLst>
              <a:ext uri="{FF2B5EF4-FFF2-40B4-BE49-F238E27FC236}">
                <a16:creationId xmlns:a16="http://schemas.microsoft.com/office/drawing/2014/main" id="{24D27C79-BBCF-43AB-9930-99FD9CF5C5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>
              <a:latin typeface="Arial" panose="020B0604020202020204" pitchFamily="34" charset="0"/>
            </a:endParaRPr>
          </a:p>
        </p:txBody>
      </p:sp>
      <p:sp>
        <p:nvSpPr>
          <p:cNvPr id="16388" name="スライド番号プレースホルダー 3">
            <a:extLst>
              <a:ext uri="{FF2B5EF4-FFF2-40B4-BE49-F238E27FC236}">
                <a16:creationId xmlns:a16="http://schemas.microsoft.com/office/drawing/2014/main" id="{A0AAD55E-4E08-432E-9AF9-B239A71259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89192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25282" indent="-277734" defTabSz="89192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18871" indent="-222186" defTabSz="89192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66418" indent="-222186" defTabSz="89192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13967" indent="-222186" defTabSz="89192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471036" indent="-222186" defTabSz="89192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28108" indent="-222186" defTabSz="89192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385177" indent="-222186" defTabSz="89192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42248" indent="-222186" defTabSz="89192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7A484B85-ECE2-49A8-996D-031B6E2F0204}" type="slidenum">
              <a:rPr lang="ja-JP" altLang="en-US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1</a:t>
            </a:fld>
            <a:endParaRPr lang="ja-JP" altLang="en-US"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スライド イメージ プレースホルダー 1">
            <a:extLst>
              <a:ext uri="{FF2B5EF4-FFF2-40B4-BE49-F238E27FC236}">
                <a16:creationId xmlns:a16="http://schemas.microsoft.com/office/drawing/2014/main" id="{E4CB0012-20C7-46E4-B64E-3F61D35A5F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ノート プレースホルダー 2">
            <a:extLst>
              <a:ext uri="{FF2B5EF4-FFF2-40B4-BE49-F238E27FC236}">
                <a16:creationId xmlns:a16="http://schemas.microsoft.com/office/drawing/2014/main" id="{2D24EF93-3666-455F-BEAA-A292FB5A0B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>
              <a:latin typeface="Arial" panose="020B0604020202020204" pitchFamily="34" charset="0"/>
            </a:endParaRPr>
          </a:p>
        </p:txBody>
      </p:sp>
      <p:sp>
        <p:nvSpPr>
          <p:cNvPr id="38916" name="スライド番号プレースホルダー 3">
            <a:extLst>
              <a:ext uri="{FF2B5EF4-FFF2-40B4-BE49-F238E27FC236}">
                <a16:creationId xmlns:a16="http://schemas.microsoft.com/office/drawing/2014/main" id="{6179AAC0-708D-4DE2-9EE5-357A68AC18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89033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23696" indent="-276146" defTabSz="89033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17283" indent="-220601" defTabSz="89033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64830" indent="-220601" defTabSz="89033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12379" indent="-220601" defTabSz="89033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469449" indent="-220601" defTabSz="89033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26520" indent="-220601" defTabSz="89033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383590" indent="-220601" defTabSz="89033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40659" indent="-220601" defTabSz="89033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012E9C11-1AFD-45D2-AAB8-7B6F66681F95}" type="slidenum">
              <a:rPr lang="en-US" altLang="ja-JP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15</a:t>
            </a:fld>
            <a:endParaRPr lang="en-US" altLang="ja-JP"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20128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スライド イメージ プレースホルダー 1">
            <a:extLst>
              <a:ext uri="{FF2B5EF4-FFF2-40B4-BE49-F238E27FC236}">
                <a16:creationId xmlns:a16="http://schemas.microsoft.com/office/drawing/2014/main" id="{A08CFC9F-B2B3-4EAB-9773-02159A5662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ノート プレースホルダー 2">
            <a:extLst>
              <a:ext uri="{FF2B5EF4-FFF2-40B4-BE49-F238E27FC236}">
                <a16:creationId xmlns:a16="http://schemas.microsoft.com/office/drawing/2014/main" id="{20602DD4-C102-435E-8BC6-723C7D6A99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dirty="0">
              <a:latin typeface="Arial" panose="020B0604020202020204" pitchFamily="34" charset="0"/>
            </a:endParaRPr>
          </a:p>
        </p:txBody>
      </p:sp>
      <p:sp>
        <p:nvSpPr>
          <p:cNvPr id="18436" name="スライド番号プレースホルダー 3">
            <a:extLst>
              <a:ext uri="{FF2B5EF4-FFF2-40B4-BE49-F238E27FC236}">
                <a16:creationId xmlns:a16="http://schemas.microsoft.com/office/drawing/2014/main" id="{91F54914-9A20-4E05-8240-C771993BE9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89192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25282" indent="-277734" defTabSz="89192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18871" indent="-222186" defTabSz="89192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66418" indent="-222186" defTabSz="89192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13967" indent="-222186" defTabSz="89192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471036" indent="-222186" defTabSz="89192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28108" indent="-222186" defTabSz="89192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385177" indent="-222186" defTabSz="89192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42248" indent="-222186" defTabSz="89192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D35E46F5-0074-4CC9-8F0C-8D0D78A3A736}" type="slidenum">
              <a:rPr lang="ja-JP" altLang="en-US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2</a:t>
            </a:fld>
            <a:endParaRPr lang="ja-JP" altLang="en-US"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スライド イメージ プレースホルダー 1">
            <a:extLst>
              <a:ext uri="{FF2B5EF4-FFF2-40B4-BE49-F238E27FC236}">
                <a16:creationId xmlns:a16="http://schemas.microsoft.com/office/drawing/2014/main" id="{C3A487E7-58A2-404E-B889-EB9471BB0F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ノート プレースホルダー 2">
            <a:extLst>
              <a:ext uri="{FF2B5EF4-FFF2-40B4-BE49-F238E27FC236}">
                <a16:creationId xmlns:a16="http://schemas.microsoft.com/office/drawing/2014/main" id="{C2523918-8041-4568-A7AB-12109398CC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>
              <a:latin typeface="Arial" panose="020B0604020202020204" pitchFamily="34" charset="0"/>
            </a:endParaRPr>
          </a:p>
        </p:txBody>
      </p:sp>
      <p:sp>
        <p:nvSpPr>
          <p:cNvPr id="20484" name="スライド番号プレースホルダー 3">
            <a:extLst>
              <a:ext uri="{FF2B5EF4-FFF2-40B4-BE49-F238E27FC236}">
                <a16:creationId xmlns:a16="http://schemas.microsoft.com/office/drawing/2014/main" id="{CF362B5E-743B-4B7F-8ADE-1F0B4BAF38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89192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25282" indent="-277734" defTabSz="89192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18871" indent="-222186" defTabSz="89192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66418" indent="-222186" defTabSz="89192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13967" indent="-222186" defTabSz="89192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471036" indent="-222186" defTabSz="89192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28108" indent="-222186" defTabSz="89192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385177" indent="-222186" defTabSz="89192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42248" indent="-222186" defTabSz="89192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F36432F7-8A1D-4DAB-B269-3C983CFD2F7B}" type="slidenum">
              <a:rPr lang="ja-JP" altLang="en-US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3</a:t>
            </a:fld>
            <a:endParaRPr lang="ja-JP" altLang="en-US"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07618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スライド イメージ プレースホルダー 1">
            <a:extLst>
              <a:ext uri="{FF2B5EF4-FFF2-40B4-BE49-F238E27FC236}">
                <a16:creationId xmlns:a16="http://schemas.microsoft.com/office/drawing/2014/main" id="{C3A487E7-58A2-404E-B889-EB9471BB0F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ノート プレースホルダー 2">
            <a:extLst>
              <a:ext uri="{FF2B5EF4-FFF2-40B4-BE49-F238E27FC236}">
                <a16:creationId xmlns:a16="http://schemas.microsoft.com/office/drawing/2014/main" id="{C2523918-8041-4568-A7AB-12109398CC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>
              <a:latin typeface="Arial" panose="020B0604020202020204" pitchFamily="34" charset="0"/>
            </a:endParaRPr>
          </a:p>
        </p:txBody>
      </p:sp>
      <p:sp>
        <p:nvSpPr>
          <p:cNvPr id="20484" name="スライド番号プレースホルダー 3">
            <a:extLst>
              <a:ext uri="{FF2B5EF4-FFF2-40B4-BE49-F238E27FC236}">
                <a16:creationId xmlns:a16="http://schemas.microsoft.com/office/drawing/2014/main" id="{CF362B5E-743B-4B7F-8ADE-1F0B4BAF38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89192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25282" indent="-277734" defTabSz="89192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18871" indent="-222186" defTabSz="89192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66418" indent="-222186" defTabSz="89192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13967" indent="-222186" defTabSz="89192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471036" indent="-222186" defTabSz="89192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28108" indent="-222186" defTabSz="89192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385177" indent="-222186" defTabSz="89192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42248" indent="-222186" defTabSz="89192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F36432F7-8A1D-4DAB-B269-3C983CFD2F7B}" type="slidenum">
              <a:rPr lang="ja-JP" altLang="en-US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4</a:t>
            </a:fld>
            <a:endParaRPr lang="ja-JP" altLang="en-US"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76360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スライド イメージ プレースホルダー 1">
            <a:extLst>
              <a:ext uri="{FF2B5EF4-FFF2-40B4-BE49-F238E27FC236}">
                <a16:creationId xmlns:a16="http://schemas.microsoft.com/office/drawing/2014/main" id="{9A9CB2C9-BDDF-4127-89C6-2931FBC478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ノート プレースホルダー 2">
            <a:extLst>
              <a:ext uri="{FF2B5EF4-FFF2-40B4-BE49-F238E27FC236}">
                <a16:creationId xmlns:a16="http://schemas.microsoft.com/office/drawing/2014/main" id="{2BF4C917-6E87-4761-B31C-04B25F98C1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>
              <a:latin typeface="Arial" panose="020B0604020202020204" pitchFamily="34" charset="0"/>
            </a:endParaRPr>
          </a:p>
        </p:txBody>
      </p:sp>
      <p:sp>
        <p:nvSpPr>
          <p:cNvPr id="22532" name="スライド番号プレースホルダー 3">
            <a:extLst>
              <a:ext uri="{FF2B5EF4-FFF2-40B4-BE49-F238E27FC236}">
                <a16:creationId xmlns:a16="http://schemas.microsoft.com/office/drawing/2014/main" id="{85443115-2D87-44EC-AA93-6DE4B77E96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89192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25282" indent="-277734" defTabSz="89192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18871" indent="-222186" defTabSz="89192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66418" indent="-222186" defTabSz="89192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13967" indent="-222186" defTabSz="89192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471036" indent="-222186" defTabSz="89192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28108" indent="-222186" defTabSz="89192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385177" indent="-222186" defTabSz="89192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42248" indent="-222186" defTabSz="89192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BF7692A3-4BB2-46B1-AC3A-E0121EE50D52}" type="slidenum">
              <a:rPr lang="ja-JP" altLang="en-US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5</a:t>
            </a:fld>
            <a:endParaRPr lang="ja-JP" altLang="en-US"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958237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スライド イメージ プレースホルダー 1">
            <a:extLst>
              <a:ext uri="{FF2B5EF4-FFF2-40B4-BE49-F238E27FC236}">
                <a16:creationId xmlns:a16="http://schemas.microsoft.com/office/drawing/2014/main" id="{EE98F287-28CE-4D69-B742-A5F3AB0D81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ノート プレースホルダー 2">
            <a:extLst>
              <a:ext uri="{FF2B5EF4-FFF2-40B4-BE49-F238E27FC236}">
                <a16:creationId xmlns:a16="http://schemas.microsoft.com/office/drawing/2014/main" id="{9987FD8A-1F17-479A-90B8-BCD13614DC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dirty="0">
              <a:latin typeface="Arial" panose="020B0604020202020204" pitchFamily="34" charset="0"/>
            </a:endParaRPr>
          </a:p>
        </p:txBody>
      </p:sp>
      <p:sp>
        <p:nvSpPr>
          <p:cNvPr id="24580" name="スライド番号プレースホルダー 3">
            <a:extLst>
              <a:ext uri="{FF2B5EF4-FFF2-40B4-BE49-F238E27FC236}">
                <a16:creationId xmlns:a16="http://schemas.microsoft.com/office/drawing/2014/main" id="{59F71F63-6383-4A2F-8876-1582375773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89033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23696" indent="-276146" defTabSz="89033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17283" indent="-220601" defTabSz="89033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64830" indent="-220601" defTabSz="89033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12379" indent="-220601" defTabSz="89033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469449" indent="-220601" defTabSz="89033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26520" indent="-220601" defTabSz="89033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383590" indent="-220601" defTabSz="89033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40659" indent="-220601" defTabSz="89033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7BCCC09C-D88E-4F41-A7EB-C124939DDF76}" type="slidenum">
              <a:rPr lang="ja-JP" altLang="en-US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6</a:t>
            </a:fld>
            <a:endParaRPr lang="ja-JP" altLang="en-US"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スライド イメージ プレースホルダー 1">
            <a:extLst>
              <a:ext uri="{FF2B5EF4-FFF2-40B4-BE49-F238E27FC236}">
                <a16:creationId xmlns:a16="http://schemas.microsoft.com/office/drawing/2014/main" id="{07919A26-8E83-4CC0-9592-E8B1184D08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ノート プレースホルダー 2">
            <a:extLst>
              <a:ext uri="{FF2B5EF4-FFF2-40B4-BE49-F238E27FC236}">
                <a16:creationId xmlns:a16="http://schemas.microsoft.com/office/drawing/2014/main" id="{957A0679-CD6C-4B12-8804-A4D3E60765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>
              <a:latin typeface="Arial" panose="020B0604020202020204" pitchFamily="34" charset="0"/>
            </a:endParaRPr>
          </a:p>
        </p:txBody>
      </p:sp>
      <p:sp>
        <p:nvSpPr>
          <p:cNvPr id="30724" name="スライド番号プレースホルダー 3">
            <a:extLst>
              <a:ext uri="{FF2B5EF4-FFF2-40B4-BE49-F238E27FC236}">
                <a16:creationId xmlns:a16="http://schemas.microsoft.com/office/drawing/2014/main" id="{26EADF3D-8C34-4013-8AB3-BBA6E03D6E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89351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26868" indent="-279321" defTabSz="89351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20457" indent="-223774" defTabSz="89351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68005" indent="-223774" defTabSz="89351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15552" indent="-223774" defTabSz="89351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472624" indent="-223774" defTabSz="89351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29693" indent="-223774" defTabSz="89351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386764" indent="-223774" defTabSz="89351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43834" indent="-223774" defTabSz="89351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8A5EF0B4-B821-4158-A449-166B8E3CA909}" type="slidenum">
              <a:rPr lang="ja-JP" altLang="en-US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9</a:t>
            </a:fld>
            <a:endParaRPr lang="ja-JP" altLang="en-US"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スライド イメージ プレースホルダー 1">
            <a:extLst>
              <a:ext uri="{FF2B5EF4-FFF2-40B4-BE49-F238E27FC236}">
                <a16:creationId xmlns:a16="http://schemas.microsoft.com/office/drawing/2014/main" id="{5ECFA0DE-DF9C-4BF6-807F-697C355CA1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ノート プレースホルダー 2">
            <a:extLst>
              <a:ext uri="{FF2B5EF4-FFF2-40B4-BE49-F238E27FC236}">
                <a16:creationId xmlns:a16="http://schemas.microsoft.com/office/drawing/2014/main" id="{DE841271-DDA6-4F66-A155-168AEBC2CA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>
              <a:latin typeface="Arial" panose="020B0604020202020204" pitchFamily="34" charset="0"/>
            </a:endParaRPr>
          </a:p>
        </p:txBody>
      </p:sp>
      <p:sp>
        <p:nvSpPr>
          <p:cNvPr id="36868" name="スライド番号プレースホルダー 3">
            <a:extLst>
              <a:ext uri="{FF2B5EF4-FFF2-40B4-BE49-F238E27FC236}">
                <a16:creationId xmlns:a16="http://schemas.microsoft.com/office/drawing/2014/main" id="{4BB137B4-EB67-450B-97F7-FFEFD9202C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89033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23696" indent="-276146" defTabSz="89033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17283" indent="-220601" defTabSz="89033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64830" indent="-220601" defTabSz="89033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12379" indent="-220601" defTabSz="89033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469449" indent="-220601" defTabSz="89033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26520" indent="-220601" defTabSz="89033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383590" indent="-220601" defTabSz="89033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40659" indent="-220601" defTabSz="89033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D84C0DF7-7BD8-4E3B-B173-EC84FF4FA112}" type="slidenum">
              <a:rPr lang="ja-JP" altLang="en-US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13</a:t>
            </a:fld>
            <a:endParaRPr lang="ja-JP" altLang="en-US"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スライド イメージ プレースホルダー 1">
            <a:extLst>
              <a:ext uri="{FF2B5EF4-FFF2-40B4-BE49-F238E27FC236}">
                <a16:creationId xmlns:a16="http://schemas.microsoft.com/office/drawing/2014/main" id="{E4CB0012-20C7-46E4-B64E-3F61D35A5F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ノート プレースホルダー 2">
            <a:extLst>
              <a:ext uri="{FF2B5EF4-FFF2-40B4-BE49-F238E27FC236}">
                <a16:creationId xmlns:a16="http://schemas.microsoft.com/office/drawing/2014/main" id="{2D24EF93-3666-455F-BEAA-A292FB5A0B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dirty="0">
              <a:latin typeface="Arial" panose="020B0604020202020204" pitchFamily="34" charset="0"/>
            </a:endParaRPr>
          </a:p>
        </p:txBody>
      </p:sp>
      <p:sp>
        <p:nvSpPr>
          <p:cNvPr id="38916" name="スライド番号プレースホルダー 3">
            <a:extLst>
              <a:ext uri="{FF2B5EF4-FFF2-40B4-BE49-F238E27FC236}">
                <a16:creationId xmlns:a16="http://schemas.microsoft.com/office/drawing/2014/main" id="{6179AAC0-708D-4DE2-9EE5-357A68AC18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89033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23696" indent="-276146" defTabSz="89033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17283" indent="-220601" defTabSz="89033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64830" indent="-220601" defTabSz="89033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12379" indent="-220601" defTabSz="89033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469449" indent="-220601" defTabSz="89033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26520" indent="-220601" defTabSz="89033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383590" indent="-220601" defTabSz="89033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40659" indent="-220601" defTabSz="89033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012E9C11-1AFD-45D2-AAB8-7B6F66681F95}" type="slidenum">
              <a:rPr lang="en-US" altLang="ja-JP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14</a:t>
            </a:fld>
            <a:endParaRPr lang="en-US" altLang="ja-JP"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0B807-B375-4D25-9603-38437BAAAD84}" type="datetimeFigureOut">
              <a:rPr kumimoji="1" lang="ja-JP" altLang="en-US" smtClean="0"/>
              <a:t>2022/9/26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43EE-9734-457A-8F06-D3AEA0A51E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6607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0B807-B375-4D25-9603-38437BAAAD84}" type="datetimeFigureOut">
              <a:rPr kumimoji="1" lang="ja-JP" altLang="en-US" smtClean="0"/>
              <a:t>2022/9/26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43EE-9734-457A-8F06-D3AEA0A51E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3157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0B807-B375-4D25-9603-38437BAAAD84}" type="datetimeFigureOut">
              <a:rPr kumimoji="1" lang="ja-JP" altLang="en-US" smtClean="0"/>
              <a:t>2022/9/26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43EE-9734-457A-8F06-D3AEA0A51E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8406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0B807-B375-4D25-9603-38437BAAAD84}" type="datetimeFigureOut">
              <a:rPr kumimoji="1" lang="ja-JP" altLang="en-US" smtClean="0"/>
              <a:t>2022/9/26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43EE-9734-457A-8F06-D3AEA0A51E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4091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0B807-B375-4D25-9603-38437BAAAD84}" type="datetimeFigureOut">
              <a:rPr kumimoji="1" lang="ja-JP" altLang="en-US" smtClean="0"/>
              <a:t>2022/9/26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43EE-9734-457A-8F06-D3AEA0A51E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3740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0B807-B375-4D25-9603-38437BAAAD84}" type="datetimeFigureOut">
              <a:rPr kumimoji="1" lang="ja-JP" altLang="en-US" smtClean="0"/>
              <a:t>2022/9/26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43EE-9734-457A-8F06-D3AEA0A51E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9454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0B807-B375-4D25-9603-38437BAAAD84}" type="datetimeFigureOut">
              <a:rPr kumimoji="1" lang="ja-JP" altLang="en-US" smtClean="0"/>
              <a:t>2022/9/26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43EE-9734-457A-8F06-D3AEA0A51E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6078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0B807-B375-4D25-9603-38437BAAAD84}" type="datetimeFigureOut">
              <a:rPr kumimoji="1" lang="ja-JP" altLang="en-US" smtClean="0"/>
              <a:t>2022/9/26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43EE-9734-457A-8F06-D3AEA0A51E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3306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0B807-B375-4D25-9603-38437BAAAD84}" type="datetimeFigureOut">
              <a:rPr kumimoji="1" lang="ja-JP" altLang="en-US" smtClean="0"/>
              <a:t>2022/9/26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43EE-9734-457A-8F06-D3AEA0A51E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0312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0B807-B375-4D25-9603-38437BAAAD84}" type="datetimeFigureOut">
              <a:rPr kumimoji="1" lang="ja-JP" altLang="en-US" smtClean="0"/>
              <a:t>2022/9/26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43EE-9734-457A-8F06-D3AEA0A51E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1888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0B807-B375-4D25-9603-38437BAAAD84}" type="datetimeFigureOut">
              <a:rPr kumimoji="1" lang="ja-JP" altLang="en-US" smtClean="0"/>
              <a:t>2022/9/26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43EE-9734-457A-8F06-D3AEA0A51E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9461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B0B807-B375-4D25-9603-38437BAAAD84}" type="datetimeFigureOut">
              <a:rPr kumimoji="1" lang="ja-JP" altLang="en-US" smtClean="0"/>
              <a:t>2022/9/26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F543EE-9734-457A-8F06-D3AEA0A51E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1660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emf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emf"/><Relationship Id="rId7" Type="http://schemas.openxmlformats.org/officeDocument/2006/relationships/image" Target="../media/image21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5.emf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スライド番号プレースホルダー 3">
            <a:extLst>
              <a:ext uri="{FF2B5EF4-FFF2-40B4-BE49-F238E27FC236}">
                <a16:creationId xmlns:a16="http://schemas.microsoft.com/office/drawing/2014/main" id="{22327B43-57E6-40B2-B7EA-488EB178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532813" y="6477000"/>
            <a:ext cx="6064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7EA7156-8406-4F2B-AFBD-54392CF15E8C}" type="slidenum">
              <a:rPr lang="ja-JP" altLang="en-US" sz="20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ja-JP" altLang="en-US" sz="2000">
              <a:latin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F9AE479-D6C0-4592-9C0E-337A03243B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554038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0"/>
            <a:tileRect/>
          </a:gradFill>
          <a:ln>
            <a:noFill/>
          </a:ln>
          <a:effectLst/>
        </p:spPr>
        <p:txBody>
          <a:bodyPr wrap="none" lIns="91435" tIns="45717" rIns="91435" bIns="45717" anchor="ctr"/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l" eaLnBrk="1" hangingPunct="1">
              <a:defRPr/>
            </a:pPr>
            <a:r>
              <a:rPr lang="ja-JP" altLang="en-US" sz="28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lang="ja-JP" altLang="en-US" sz="2800" dirty="0" smtClean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令和４年度</a:t>
            </a:r>
            <a:r>
              <a:rPr lang="ja-JP" altLang="en-US" sz="28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建設事業評価（道路改良事業）　</a:t>
            </a:r>
            <a:endParaRPr lang="ja-JP" altLang="en-US" sz="20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9" name="テキスト ボックス 4">
            <a:extLst>
              <a:ext uri="{FF2B5EF4-FFF2-40B4-BE49-F238E27FC236}">
                <a16:creationId xmlns:a16="http://schemas.microsoft.com/office/drawing/2014/main" id="{E99E13BE-4C79-427E-99AF-4CEF22EA8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4929" y="2205038"/>
            <a:ext cx="6954147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3600" dirty="0"/>
              <a:t>主要地方道</a:t>
            </a:r>
            <a:r>
              <a:rPr lang="ja-JP" altLang="en-US" sz="3600" dirty="0"/>
              <a:t>　</a:t>
            </a:r>
            <a:r>
              <a:rPr lang="zh-TW" altLang="en-US" sz="3600" dirty="0"/>
              <a:t>茨木摂津線</a:t>
            </a:r>
            <a:endParaRPr lang="en-US" altLang="zh-TW" sz="36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3600" dirty="0"/>
              <a:t>（</a:t>
            </a:r>
            <a:r>
              <a:rPr lang="ja-JP" altLang="en-US" sz="3600" dirty="0"/>
              <a:t>都市計画道路　</a:t>
            </a:r>
            <a:r>
              <a:rPr lang="zh-TW" altLang="en-US" sz="3600" dirty="0"/>
              <a:t>茨木箕面丘陵線）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3600" dirty="0"/>
              <a:t>（岩阪工区）</a:t>
            </a:r>
            <a:r>
              <a:rPr lang="zh-TW" altLang="en-US" sz="3600" dirty="0"/>
              <a:t>道路改良</a:t>
            </a:r>
            <a:r>
              <a:rPr lang="ja-JP" altLang="en-US" sz="3600" dirty="0"/>
              <a:t>事業</a:t>
            </a:r>
            <a:endParaRPr lang="zh-TW" altLang="en-US" sz="36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zh-TW" sz="36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3600" dirty="0" smtClean="0"/>
              <a:t>〔</a:t>
            </a:r>
            <a:r>
              <a:rPr lang="zh-TW" altLang="en-US" sz="3600" dirty="0" smtClean="0"/>
              <a:t>茨木市</a:t>
            </a:r>
            <a:r>
              <a:rPr lang="en-US" altLang="ja-JP" sz="3600" dirty="0" smtClean="0"/>
              <a:t>〕</a:t>
            </a:r>
            <a:endParaRPr lang="zh-TW" altLang="en-US" sz="36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360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ja-JP" sz="3600" dirty="0">
                <a:latin typeface="Arial" panose="020B0604020202020204" pitchFamily="34" charset="0"/>
              </a:rPr>
              <a:t>【</a:t>
            </a:r>
            <a:r>
              <a:rPr lang="ja-JP" altLang="en-US" sz="3600" dirty="0">
                <a:latin typeface="Arial" panose="020B0604020202020204" pitchFamily="34" charset="0"/>
              </a:rPr>
              <a:t>事前評価</a:t>
            </a:r>
            <a:r>
              <a:rPr lang="en-US" altLang="ja-JP" sz="3600" dirty="0">
                <a:latin typeface="Arial" panose="020B0604020202020204" pitchFamily="34" charset="0"/>
              </a:rPr>
              <a:t>】</a:t>
            </a:r>
            <a:endParaRPr lang="ja-JP" altLang="en-US" sz="3600" dirty="0">
              <a:latin typeface="Arial" panose="020B0604020202020204" pitchFamily="34" charset="0"/>
            </a:endParaRPr>
          </a:p>
        </p:txBody>
      </p:sp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7495504" y="106363"/>
            <a:ext cx="1497684" cy="36988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ja-JP" altLang="en-US" sz="18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資料３－２</a:t>
            </a:r>
            <a:r>
              <a:rPr lang="ja-JP" altLang="en-US" sz="1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7006096" y="628963"/>
            <a:ext cx="2133142" cy="5048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ts val="1300"/>
              </a:lnSpc>
              <a:spcBef>
                <a:spcPct val="0"/>
              </a:spcBef>
              <a:buFontTx/>
              <a:buNone/>
            </a:pPr>
            <a:r>
              <a:rPr lang="ja-JP" altLang="en-US" sz="12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令和４年度</a:t>
            </a:r>
            <a:r>
              <a:rPr lang="ja-JP" altLang="en-US" sz="12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第</a:t>
            </a:r>
            <a:r>
              <a:rPr lang="en-US" altLang="ja-JP" sz="12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4</a:t>
            </a:r>
            <a:r>
              <a:rPr lang="ja-JP" altLang="en-US" sz="12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回</a:t>
            </a:r>
            <a:r>
              <a:rPr lang="ja-JP" altLang="en-US" sz="12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（</a:t>
            </a:r>
            <a:r>
              <a:rPr lang="en-US" altLang="ja-JP" sz="12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R4.9.13</a:t>
            </a:r>
            <a:r>
              <a:rPr lang="ja-JP" altLang="en-US" sz="1200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）</a:t>
            </a:r>
            <a:r>
              <a:rPr lang="ja-JP" altLang="en-US" sz="12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　</a:t>
            </a:r>
            <a:endParaRPr lang="ja-JP" altLang="en-US" sz="1200" dirty="0">
              <a:latin typeface="HGPｺﾞｼｯｸM" panose="020B0600000000000000" pitchFamily="50" charset="-128"/>
              <a:ea typeface="HGPｺﾞｼｯｸM" panose="020B0600000000000000" pitchFamily="50" charset="-128"/>
              <a:cs typeface="Times New Roman" panose="02020603050405020304" pitchFamily="18" charset="0"/>
            </a:endParaRPr>
          </a:p>
          <a:p>
            <a:pPr eaLnBrk="1" hangingPunct="1">
              <a:lnSpc>
                <a:spcPts val="1300"/>
              </a:lnSpc>
              <a:spcBef>
                <a:spcPct val="0"/>
              </a:spcBef>
              <a:buFontTx/>
              <a:buNone/>
            </a:pPr>
            <a:r>
              <a:rPr lang="ja-JP" altLang="en-US" sz="12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大阪府建設事業評価審議会</a:t>
            </a:r>
            <a:endParaRPr lang="en-US" altLang="ja-JP" sz="12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7F02AFD-DF36-4E31-8126-9ABE573C2145}"/>
              </a:ext>
            </a:extLst>
          </p:cNvPr>
          <p:cNvSpPr/>
          <p:nvPr/>
        </p:nvSpPr>
        <p:spPr>
          <a:xfrm>
            <a:off x="0" y="697229"/>
            <a:ext cx="9144000" cy="13368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ja-JP" altLang="en-US" sz="2000" b="1" u="sng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◆走行時間短縮便益とは</a:t>
            </a:r>
            <a:endParaRPr lang="en-US" altLang="ja-JP" sz="2000" b="1" u="sng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eaLnBrk="1" hangingPunct="1">
              <a:spcBef>
                <a:spcPts val="600"/>
              </a:spcBef>
              <a:defRPr/>
            </a:pPr>
            <a:r>
              <a:rPr lang="ja-JP" altLang="en-US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lang="ja-JP" altLang="en-US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道路整備・改良に伴い自動車交通が円滑化し、走行時間が短縮されることにより</a:t>
            </a:r>
            <a:endParaRPr lang="en-US" altLang="ja-JP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道路利用者の得られる利益を貨幣換算したもの。　</a:t>
            </a:r>
          </a:p>
        </p:txBody>
      </p:sp>
      <p:sp>
        <p:nvSpPr>
          <p:cNvPr id="11" name="タイトル 2">
            <a:extLst>
              <a:ext uri="{FF2B5EF4-FFF2-40B4-BE49-F238E27FC236}">
                <a16:creationId xmlns:a16="http://schemas.microsoft.com/office/drawing/2014/main" id="{7CF0D0D3-ED41-4537-A9EF-442AE51FC04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54038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0"/>
          </a:gradFill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２．事業の必要性等に関する視点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501BC96-13E8-45AD-B8A8-09608A2113E5}"/>
              </a:ext>
            </a:extLst>
          </p:cNvPr>
          <p:cNvSpPr txBox="1"/>
          <p:nvPr/>
        </p:nvSpPr>
        <p:spPr bwMode="auto">
          <a:xfrm>
            <a:off x="60325" y="2119344"/>
            <a:ext cx="9023350" cy="8318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lIns="0" rIns="0">
            <a:spAutoFit/>
          </a:bodyPr>
          <a:lstStyle/>
          <a:p>
            <a:pPr eaLnBrk="1" hangingPunct="1">
              <a:defRPr/>
            </a:pPr>
            <a:r>
              <a:rPr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○整備の有無による走行時間費用の年間の総和の差により算出</a:t>
            </a:r>
          </a:p>
          <a:p>
            <a:pPr eaLnBrk="1" hangingPunct="1">
              <a:defRPr/>
            </a:pPr>
            <a:r>
              <a:rPr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走行時間費用</a:t>
            </a:r>
            <a:r>
              <a:rPr lang="en-US" altLang="ja-JP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(</a:t>
            </a:r>
            <a:r>
              <a:rPr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円</a:t>
            </a:r>
            <a:r>
              <a:rPr lang="en-US" altLang="ja-JP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/</a:t>
            </a:r>
            <a:r>
              <a:rPr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年</a:t>
            </a:r>
            <a:r>
              <a:rPr lang="en-US" altLang="ja-JP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)</a:t>
            </a:r>
          </a:p>
          <a:p>
            <a:pPr eaLnBrk="1" hangingPunct="1">
              <a:defRPr/>
            </a:pPr>
            <a:r>
              <a:rPr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　　　　　　＝交通量（台</a:t>
            </a:r>
            <a:r>
              <a:rPr lang="en-US" altLang="ja-JP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/</a:t>
            </a:r>
            <a:r>
              <a:rPr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日）</a:t>
            </a:r>
            <a:r>
              <a:rPr lang="en-US" altLang="ja-JP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×</a:t>
            </a:r>
            <a:r>
              <a:rPr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走行時間（分）</a:t>
            </a:r>
            <a:r>
              <a:rPr lang="en-US" altLang="ja-JP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×</a:t>
            </a:r>
            <a:r>
              <a:rPr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時間価値原単位（円</a:t>
            </a:r>
            <a:r>
              <a:rPr lang="en-US" altLang="ja-JP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/</a:t>
            </a:r>
            <a:r>
              <a:rPr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台・分）</a:t>
            </a:r>
            <a:r>
              <a:rPr lang="en-US" altLang="ja-JP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×365(</a:t>
            </a:r>
            <a:r>
              <a:rPr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日</a:t>
            </a:r>
            <a:r>
              <a:rPr lang="en-US" altLang="ja-JP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/</a:t>
            </a:r>
            <a:r>
              <a:rPr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年</a:t>
            </a:r>
            <a:r>
              <a:rPr lang="en-US" altLang="ja-JP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)</a:t>
            </a:r>
            <a:endParaRPr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1749" name="スライド番号プレースホルダー 3">
            <a:extLst>
              <a:ext uri="{FF2B5EF4-FFF2-40B4-BE49-F238E27FC236}">
                <a16:creationId xmlns:a16="http://schemas.microsoft.com/office/drawing/2014/main" id="{DEE3EC9D-F7B5-4D1A-B493-7CF1B393F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532813" y="6477000"/>
            <a:ext cx="6064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0C0D3A8-937D-464B-A154-D46D710181FB}" type="slidenum">
              <a:rPr lang="ja-JP" altLang="en-US" sz="20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ja-JP" altLang="en-US" sz="2000">
              <a:latin typeface="Arial" panose="020B0604020202020204" pitchFamily="34" charset="0"/>
            </a:endParaRPr>
          </a:p>
        </p:txBody>
      </p:sp>
      <p:grpSp>
        <p:nvGrpSpPr>
          <p:cNvPr id="31750" name="グループ化 1">
            <a:extLst>
              <a:ext uri="{FF2B5EF4-FFF2-40B4-BE49-F238E27FC236}">
                <a16:creationId xmlns:a16="http://schemas.microsoft.com/office/drawing/2014/main" id="{95045FA3-199A-4C45-9C92-EDC03773DE48}"/>
              </a:ext>
            </a:extLst>
          </p:cNvPr>
          <p:cNvGrpSpPr>
            <a:grpSpLocks/>
          </p:cNvGrpSpPr>
          <p:nvPr/>
        </p:nvGrpSpPr>
        <p:grpSpPr bwMode="auto">
          <a:xfrm>
            <a:off x="4284663" y="3080226"/>
            <a:ext cx="4751387" cy="1609725"/>
            <a:chOff x="1190624" y="4381641"/>
            <a:chExt cx="6762750" cy="1885950"/>
          </a:xfrm>
        </p:grpSpPr>
        <p:grpSp>
          <p:nvGrpSpPr>
            <p:cNvPr id="31762" name="グループ化 3">
              <a:extLst>
                <a:ext uri="{FF2B5EF4-FFF2-40B4-BE49-F238E27FC236}">
                  <a16:creationId xmlns:a16="http://schemas.microsoft.com/office/drawing/2014/main" id="{D434AEFB-91B1-4CC9-9C09-1BFB3FC19F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90624" y="4381641"/>
              <a:ext cx="6762750" cy="1885950"/>
              <a:chOff x="1049338" y="1109663"/>
              <a:chExt cx="6762750" cy="1885950"/>
            </a:xfrm>
          </p:grpSpPr>
          <p:pic>
            <p:nvPicPr>
              <p:cNvPr id="31764" name="図 4">
                <a:extLst>
                  <a:ext uri="{FF2B5EF4-FFF2-40B4-BE49-F238E27FC236}">
                    <a16:creationId xmlns:a16="http://schemas.microsoft.com/office/drawing/2014/main" id="{669002F2-8AC5-4F5C-AF32-C69858C9D5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9338" y="1109663"/>
                <a:ext cx="6762750" cy="1885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右矢印 7">
                <a:extLst>
                  <a:ext uri="{FF2B5EF4-FFF2-40B4-BE49-F238E27FC236}">
                    <a16:creationId xmlns:a16="http://schemas.microsoft.com/office/drawing/2014/main" id="{00FC2F1A-7AE1-432D-8BC1-9B43447DDDB4}"/>
                  </a:ext>
                </a:extLst>
              </p:cNvPr>
              <p:cNvSpPr/>
              <p:nvPr/>
            </p:nvSpPr>
            <p:spPr>
              <a:xfrm>
                <a:off x="3758505" y="2657109"/>
                <a:ext cx="1254036" cy="230629"/>
              </a:xfrm>
              <a:prstGeom prst="rightArrow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ja-JP" altLang="en-US"/>
              </a:p>
            </p:txBody>
          </p:sp>
          <p:sp>
            <p:nvSpPr>
              <p:cNvPr id="31766" name="テキスト ボックス 11">
                <a:extLst>
                  <a:ext uri="{FF2B5EF4-FFF2-40B4-BE49-F238E27FC236}">
                    <a16:creationId xmlns:a16="http://schemas.microsoft.com/office/drawing/2014/main" id="{266A841D-1F96-41B5-B08D-815600E4BA2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9710" y="2613512"/>
                <a:ext cx="1215681" cy="3497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ja-JP" altLang="en-US" sz="1200" b="1">
                    <a:latin typeface="Arial" panose="020B0604020202020204" pitchFamily="34" charset="0"/>
                  </a:rPr>
                  <a:t>整備なし</a:t>
                </a:r>
              </a:p>
            </p:txBody>
          </p:sp>
          <p:sp>
            <p:nvSpPr>
              <p:cNvPr id="31767" name="テキスト ボックス 14">
                <a:extLst>
                  <a:ext uri="{FF2B5EF4-FFF2-40B4-BE49-F238E27FC236}">
                    <a16:creationId xmlns:a16="http://schemas.microsoft.com/office/drawing/2014/main" id="{2A5CEDA6-B5D2-400F-9C61-2FD7C33880C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57850" y="2613512"/>
                <a:ext cx="1215681" cy="3497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ja-JP" altLang="en-US" sz="1200" b="1">
                    <a:latin typeface="Arial" panose="020B0604020202020204" pitchFamily="34" charset="0"/>
                  </a:rPr>
                  <a:t>整備あり</a:t>
                </a:r>
              </a:p>
            </p:txBody>
          </p:sp>
        </p:grpSp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C9707383-9F17-4E4F-A83A-35BA03715FA7}"/>
                </a:ext>
              </a:extLst>
            </p:cNvPr>
            <p:cNvSpPr/>
            <p:nvPr/>
          </p:nvSpPr>
          <p:spPr bwMode="auto">
            <a:xfrm>
              <a:off x="3899791" y="5395292"/>
              <a:ext cx="1254036" cy="43149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ctr">
              <a:spAutoFit/>
            </a:bodyPr>
            <a:lstStyle/>
            <a:p>
              <a:pPr algn="ctr" eaLnBrk="1" hangingPunct="1">
                <a:defRPr/>
              </a:pPr>
              <a:r>
                <a:rPr lang="ja-JP" altLang="en-US" sz="900" b="1" dirty="0">
                  <a:solidFill>
                    <a:schemeClr val="tx1"/>
                  </a:solidFill>
                </a:rPr>
                <a:t>渋滞解消による</a:t>
              </a:r>
              <a:endParaRPr lang="en-US" altLang="ja-JP" sz="900" b="1" dirty="0">
                <a:solidFill>
                  <a:schemeClr val="tx1"/>
                </a:solidFill>
              </a:endParaRPr>
            </a:p>
            <a:p>
              <a:pPr algn="ctr" eaLnBrk="1" hangingPunct="1">
                <a:defRPr/>
              </a:pPr>
              <a:r>
                <a:rPr lang="ja-JP" altLang="en-US" sz="900" b="1" dirty="0">
                  <a:solidFill>
                    <a:schemeClr val="tx1"/>
                  </a:solidFill>
                </a:rPr>
                <a:t>走行時間短縮</a:t>
              </a:r>
            </a:p>
          </p:txBody>
        </p:sp>
      </p:grpSp>
      <p:grpSp>
        <p:nvGrpSpPr>
          <p:cNvPr id="31751" name="グループ化 9">
            <a:extLst>
              <a:ext uri="{FF2B5EF4-FFF2-40B4-BE49-F238E27FC236}">
                <a16:creationId xmlns:a16="http://schemas.microsoft.com/office/drawing/2014/main" id="{EC2D2B7B-8C98-43C8-B6AB-3471DE8F018B}"/>
              </a:ext>
            </a:extLst>
          </p:cNvPr>
          <p:cNvGrpSpPr>
            <a:grpSpLocks/>
          </p:cNvGrpSpPr>
          <p:nvPr/>
        </p:nvGrpSpPr>
        <p:grpSpPr bwMode="auto">
          <a:xfrm>
            <a:off x="136525" y="3248501"/>
            <a:ext cx="4489450" cy="1441450"/>
            <a:chOff x="1434599" y="3226719"/>
            <a:chExt cx="6264696" cy="2411405"/>
          </a:xfrm>
        </p:grpSpPr>
        <p:pic>
          <p:nvPicPr>
            <p:cNvPr id="31760" name="図 3">
              <a:extLst>
                <a:ext uri="{FF2B5EF4-FFF2-40B4-BE49-F238E27FC236}">
                  <a16:creationId xmlns:a16="http://schemas.microsoft.com/office/drawing/2014/main" id="{8754E77B-3038-4000-B84A-139329B5E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4599" y="3226719"/>
              <a:ext cx="6264696" cy="2411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F6B88940-47E7-4E45-95C3-1844B565A287}"/>
                </a:ext>
              </a:extLst>
            </p:cNvPr>
            <p:cNvSpPr/>
            <p:nvPr/>
          </p:nvSpPr>
          <p:spPr>
            <a:xfrm>
              <a:off x="3441606" y="4520060"/>
              <a:ext cx="1911752" cy="72235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spAutoFit/>
            </a:bodyPr>
            <a:lstStyle/>
            <a:p>
              <a:pPr algn="ctr" eaLnBrk="1" hangingPunct="1">
                <a:defRPr/>
              </a:pPr>
              <a:r>
                <a:rPr lang="ja-JP" altLang="en-US" sz="1100" b="1" dirty="0">
                  <a:solidFill>
                    <a:schemeClr val="tx1"/>
                  </a:solidFill>
                </a:rPr>
                <a:t>バイパス整備による</a:t>
              </a:r>
            </a:p>
            <a:p>
              <a:pPr algn="ctr" eaLnBrk="1" hangingPunct="1">
                <a:defRPr/>
              </a:pPr>
              <a:r>
                <a:rPr lang="ja-JP" altLang="en-US" sz="1100" b="1" dirty="0">
                  <a:solidFill>
                    <a:schemeClr val="tx1"/>
                  </a:solidFill>
                </a:rPr>
                <a:t>走行時間短縮</a:t>
              </a:r>
            </a:p>
          </p:txBody>
        </p:sp>
      </p:grpSp>
      <p:sp>
        <p:nvSpPr>
          <p:cNvPr id="31752" name="テキスト ボックス 15">
            <a:extLst>
              <a:ext uri="{FF2B5EF4-FFF2-40B4-BE49-F238E27FC236}">
                <a16:creationId xmlns:a16="http://schemas.microsoft.com/office/drawing/2014/main" id="{C70FDF63-E874-4F5B-BA67-0C090EB1CB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3" y="3208813"/>
            <a:ext cx="703262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>
                <a:latin typeface="Arial" panose="020B0604020202020204" pitchFamily="34" charset="0"/>
              </a:rPr>
              <a:t>例①</a:t>
            </a:r>
          </a:p>
        </p:txBody>
      </p:sp>
      <p:sp>
        <p:nvSpPr>
          <p:cNvPr id="31753" name="テキスト ボックス 16">
            <a:extLst>
              <a:ext uri="{FF2B5EF4-FFF2-40B4-BE49-F238E27FC236}">
                <a16:creationId xmlns:a16="http://schemas.microsoft.com/office/drawing/2014/main" id="{5939BABB-FFF8-4285-A68F-80A8E64FE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3177063"/>
            <a:ext cx="898525" cy="339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>
                <a:latin typeface="Arial" panose="020B0604020202020204" pitchFamily="34" charset="0"/>
              </a:rPr>
              <a:t>例②</a:t>
            </a:r>
          </a:p>
        </p:txBody>
      </p:sp>
      <p:sp>
        <p:nvSpPr>
          <p:cNvPr id="31755" name="テキスト ボックス 18">
            <a:extLst>
              <a:ext uri="{FF2B5EF4-FFF2-40B4-BE49-F238E27FC236}">
                <a16:creationId xmlns:a16="http://schemas.microsoft.com/office/drawing/2014/main" id="{FF270EBA-8D7C-4D68-8CB2-5CBCFE9DE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78" y="5324475"/>
            <a:ext cx="9074283" cy="774700"/>
          </a:xfrm>
          <a:prstGeom prst="rect">
            <a:avLst/>
          </a:prstGeom>
          <a:noFill/>
          <a:ln w="31750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36000" tIns="108000" rIns="36000" bIns="1080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750" dirty="0">
                <a:latin typeface="Meiryo UI" panose="020B0604030504040204" pitchFamily="50" charset="-128"/>
                <a:ea typeface="Meiryo UI" panose="020B0604030504040204" pitchFamily="50" charset="-128"/>
              </a:rPr>
              <a:t>⇒この整備</a:t>
            </a:r>
            <a:r>
              <a:rPr lang="ja-JP" altLang="en-US" sz="1750" b="1" dirty="0">
                <a:latin typeface="Meiryo UI" panose="020B0604030504040204" pitchFamily="50" charset="-128"/>
                <a:ea typeface="Meiryo UI" panose="020B0604030504040204" pitchFamily="50" charset="-128"/>
              </a:rPr>
              <a:t>無し</a:t>
            </a:r>
            <a:r>
              <a:rPr lang="ja-JP" altLang="en-US" sz="1750" dirty="0">
                <a:latin typeface="Meiryo UI" panose="020B0604030504040204" pitchFamily="50" charset="-128"/>
                <a:ea typeface="Meiryo UI" panose="020B0604030504040204" pitchFamily="50" charset="-128"/>
              </a:rPr>
              <a:t>と</a:t>
            </a:r>
            <a:r>
              <a:rPr lang="ja-JP" altLang="en-US" sz="175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有り</a:t>
            </a:r>
            <a:r>
              <a:rPr lang="ja-JP" altLang="en-US" sz="1750" dirty="0">
                <a:latin typeface="Meiryo UI" panose="020B0604030504040204" pitchFamily="50" charset="-128"/>
                <a:ea typeface="Meiryo UI" panose="020B0604030504040204" pitchFamily="50" charset="-128"/>
              </a:rPr>
              <a:t>の費用の差を、リンクごとに集計し、さらに供用後</a:t>
            </a:r>
            <a:r>
              <a:rPr lang="en-US" altLang="ja-JP" sz="1750" dirty="0">
                <a:latin typeface="Meiryo UI" panose="020B0604030504040204" pitchFamily="50" charset="-128"/>
                <a:ea typeface="Meiryo UI" panose="020B0604030504040204" pitchFamily="50" charset="-128"/>
              </a:rPr>
              <a:t>50</a:t>
            </a:r>
            <a:r>
              <a:rPr lang="ja-JP" altLang="en-US" sz="1750" dirty="0">
                <a:latin typeface="Meiryo UI" panose="020B0604030504040204" pitchFamily="50" charset="-128"/>
                <a:ea typeface="Meiryo UI" panose="020B0604030504040204" pitchFamily="50" charset="-128"/>
              </a:rPr>
              <a:t>年間分を合計することで、</a:t>
            </a:r>
            <a:endParaRPr lang="en-US" altLang="ja-JP" sz="175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  <a:tabLst>
                <a:tab pos="809625" algn="l"/>
              </a:tabLst>
            </a:pPr>
            <a:r>
              <a:rPr lang="ja-JP" altLang="en-US" sz="1750" dirty="0">
                <a:latin typeface="Meiryo UI" panose="020B0604030504040204" pitchFamily="50" charset="-128"/>
                <a:ea typeface="Meiryo UI" panose="020B0604030504040204" pitchFamily="50" charset="-128"/>
              </a:rPr>
              <a:t>　 本事業の</a:t>
            </a:r>
            <a:r>
              <a:rPr lang="ja-JP" altLang="en-US" sz="1750" b="1" dirty="0">
                <a:latin typeface="Meiryo UI" panose="020B0604030504040204" pitchFamily="50" charset="-128"/>
                <a:ea typeface="Meiryo UI" panose="020B0604030504040204" pitchFamily="50" charset="-128"/>
              </a:rPr>
              <a:t>走行時間短縮便益 </a:t>
            </a:r>
            <a:r>
              <a:rPr lang="en-US" altLang="ja-JP" sz="175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182.8</a:t>
            </a:r>
            <a:r>
              <a:rPr lang="ja-JP" altLang="en-US" sz="175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億円</a:t>
            </a:r>
            <a:r>
              <a:rPr lang="ja-JP" altLang="en-US" sz="1750" dirty="0">
                <a:latin typeface="Meiryo UI" panose="020B0604030504040204" pitchFamily="50" charset="-128"/>
                <a:ea typeface="Meiryo UI" panose="020B0604030504040204" pitchFamily="50" charset="-128"/>
              </a:rPr>
              <a:t>が算出される。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2" name="正方形/長方形 1671">
            <a:extLst>
              <a:ext uri="{FF2B5EF4-FFF2-40B4-BE49-F238E27FC236}">
                <a16:creationId xmlns:a16="http://schemas.microsoft.com/office/drawing/2014/main" id="{F8012367-C097-4E56-89B6-6B7026155B0B}"/>
              </a:ext>
            </a:extLst>
          </p:cNvPr>
          <p:cNvSpPr/>
          <p:nvPr/>
        </p:nvSpPr>
        <p:spPr>
          <a:xfrm>
            <a:off x="242888" y="1886346"/>
            <a:ext cx="8678862" cy="3946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altLang="ja-JP" sz="16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※</a:t>
            </a:r>
            <a:r>
              <a:rPr lang="ja-JP" altLang="en-US" sz="16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走行経費：燃料費、タイヤ・チューブ費、車両整備（維持・修繕）費など</a:t>
            </a:r>
            <a:endParaRPr lang="en-US" altLang="ja-JP" sz="16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63" name="タイトル 2">
            <a:extLst>
              <a:ext uri="{FF2B5EF4-FFF2-40B4-BE49-F238E27FC236}">
                <a16:creationId xmlns:a16="http://schemas.microsoft.com/office/drawing/2014/main" id="{229E1453-07AD-423A-B060-A02A1C17A7B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54038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0"/>
          </a:gradFill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２．事業の必要性等に関する視点</a:t>
            </a:r>
          </a:p>
        </p:txBody>
      </p:sp>
      <p:sp>
        <p:nvSpPr>
          <p:cNvPr id="32773" name="スライド番号プレースホルダー 3">
            <a:extLst>
              <a:ext uri="{FF2B5EF4-FFF2-40B4-BE49-F238E27FC236}">
                <a16:creationId xmlns:a16="http://schemas.microsoft.com/office/drawing/2014/main" id="{0AEE2A57-F08A-4523-ABFD-2FA4BFB38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532813" y="6477000"/>
            <a:ext cx="6064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8AD17E0-977D-4EC7-831C-568E437EA762}" type="slidenum">
              <a:rPr lang="ja-JP" altLang="en-US" sz="20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ja-JP" altLang="en-US" sz="2000">
              <a:latin typeface="Arial" panose="020B0604020202020204" pitchFamily="34" charset="0"/>
            </a:endParaRPr>
          </a:p>
        </p:txBody>
      </p:sp>
      <p:sp>
        <p:nvSpPr>
          <p:cNvPr id="32776" name="テキスト ボックス 7">
            <a:extLst>
              <a:ext uri="{FF2B5EF4-FFF2-40B4-BE49-F238E27FC236}">
                <a16:creationId xmlns:a16="http://schemas.microsoft.com/office/drawing/2014/main" id="{5A9723C1-3F98-4319-A926-21BEF2D46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24" y="4368165"/>
            <a:ext cx="9022191" cy="773113"/>
          </a:xfrm>
          <a:prstGeom prst="rect">
            <a:avLst/>
          </a:prstGeom>
          <a:noFill/>
          <a:ln w="31750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36000" tIns="108000" rIns="36000" bIns="1080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750" dirty="0">
                <a:latin typeface="Meiryo UI" panose="020B0604030504040204" pitchFamily="50" charset="-128"/>
                <a:ea typeface="Meiryo UI" panose="020B0604030504040204" pitchFamily="50" charset="-128"/>
              </a:rPr>
              <a:t>⇒この整備</a:t>
            </a:r>
            <a:r>
              <a:rPr lang="ja-JP" altLang="en-US" sz="1750" b="1" dirty="0">
                <a:latin typeface="Meiryo UI" panose="020B0604030504040204" pitchFamily="50" charset="-128"/>
                <a:ea typeface="Meiryo UI" panose="020B0604030504040204" pitchFamily="50" charset="-128"/>
              </a:rPr>
              <a:t>無し</a:t>
            </a:r>
            <a:r>
              <a:rPr lang="ja-JP" altLang="en-US" sz="1750" dirty="0">
                <a:latin typeface="Meiryo UI" panose="020B0604030504040204" pitchFamily="50" charset="-128"/>
                <a:ea typeface="Meiryo UI" panose="020B0604030504040204" pitchFamily="50" charset="-128"/>
              </a:rPr>
              <a:t>と</a:t>
            </a:r>
            <a:r>
              <a:rPr lang="ja-JP" altLang="en-US" sz="175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有り</a:t>
            </a:r>
            <a:r>
              <a:rPr lang="ja-JP" altLang="en-US" sz="1750" dirty="0">
                <a:latin typeface="Meiryo UI" panose="020B0604030504040204" pitchFamily="50" charset="-128"/>
                <a:ea typeface="Meiryo UI" panose="020B0604030504040204" pitchFamily="50" charset="-128"/>
              </a:rPr>
              <a:t>の費用の差を、リンクごとに集計し、さらに供用後</a:t>
            </a:r>
            <a:r>
              <a:rPr lang="en-US" altLang="ja-JP" sz="1750" dirty="0">
                <a:latin typeface="Meiryo UI" panose="020B0604030504040204" pitchFamily="50" charset="-128"/>
                <a:ea typeface="Meiryo UI" panose="020B0604030504040204" pitchFamily="50" charset="-128"/>
              </a:rPr>
              <a:t>50</a:t>
            </a:r>
            <a:r>
              <a:rPr lang="ja-JP" altLang="en-US" sz="1750" dirty="0">
                <a:latin typeface="Meiryo UI" panose="020B0604030504040204" pitchFamily="50" charset="-128"/>
                <a:ea typeface="Meiryo UI" panose="020B0604030504040204" pitchFamily="50" charset="-128"/>
              </a:rPr>
              <a:t>年間分を合計することで、</a:t>
            </a:r>
            <a:endParaRPr lang="en-US" altLang="ja-JP" sz="175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750" dirty="0">
                <a:latin typeface="Meiryo UI" panose="020B0604030504040204" pitchFamily="50" charset="-128"/>
                <a:ea typeface="Meiryo UI" panose="020B0604030504040204" pitchFamily="50" charset="-128"/>
              </a:rPr>
              <a:t>　 本事業の</a:t>
            </a:r>
            <a:r>
              <a:rPr lang="ja-JP" altLang="en-US" sz="1750" b="1" dirty="0">
                <a:latin typeface="Meiryo UI" panose="020B0604030504040204" pitchFamily="50" charset="-128"/>
                <a:ea typeface="Meiryo UI" panose="020B0604030504040204" pitchFamily="50" charset="-128"/>
              </a:rPr>
              <a:t>走行経費減少便益 </a:t>
            </a:r>
            <a:r>
              <a:rPr lang="en-US" altLang="ja-JP" sz="175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23.2</a:t>
            </a:r>
            <a:r>
              <a:rPr lang="ja-JP" altLang="en-US" sz="175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億円</a:t>
            </a:r>
            <a:r>
              <a:rPr lang="ja-JP" altLang="en-US" sz="1750" dirty="0">
                <a:latin typeface="Meiryo UI" panose="020B0604030504040204" pitchFamily="50" charset="-128"/>
                <a:ea typeface="Meiryo UI" panose="020B0604030504040204" pitchFamily="50" charset="-128"/>
              </a:rPr>
              <a:t>が算出される。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0C15DDC-D196-4CF0-AB5D-3499216CEAE9}"/>
              </a:ext>
            </a:extLst>
          </p:cNvPr>
          <p:cNvSpPr txBox="1"/>
          <p:nvPr/>
        </p:nvSpPr>
        <p:spPr bwMode="auto">
          <a:xfrm>
            <a:off x="60325" y="2597150"/>
            <a:ext cx="9023350" cy="8318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lIns="0" rIns="0">
            <a:spAutoFit/>
          </a:bodyPr>
          <a:lstStyle/>
          <a:p>
            <a:pPr eaLnBrk="1" hangingPunct="1">
              <a:defRPr/>
            </a:pPr>
            <a:r>
              <a:rPr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○整備の有無による走行費用の年間の総和の差により算出</a:t>
            </a:r>
          </a:p>
          <a:p>
            <a:pPr eaLnBrk="1" hangingPunct="1">
              <a:defRPr/>
            </a:pPr>
            <a:r>
              <a:rPr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走行費用</a:t>
            </a:r>
            <a:r>
              <a:rPr lang="en-US" altLang="ja-JP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(</a:t>
            </a:r>
            <a:r>
              <a:rPr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円</a:t>
            </a:r>
            <a:r>
              <a:rPr lang="en-US" altLang="ja-JP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/</a:t>
            </a:r>
            <a:r>
              <a:rPr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年</a:t>
            </a:r>
            <a:r>
              <a:rPr lang="en-US" altLang="ja-JP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)</a:t>
            </a:r>
          </a:p>
          <a:p>
            <a:pPr eaLnBrk="1" hangingPunct="1">
              <a:defRPr/>
            </a:pPr>
            <a:r>
              <a:rPr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　　　　＝交通量</a:t>
            </a:r>
            <a:r>
              <a:rPr lang="en-US" altLang="ja-JP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(</a:t>
            </a:r>
            <a:r>
              <a:rPr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台</a:t>
            </a:r>
            <a:r>
              <a:rPr lang="en-US" altLang="ja-JP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/</a:t>
            </a:r>
            <a:r>
              <a:rPr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日</a:t>
            </a:r>
            <a:r>
              <a:rPr lang="en-US" altLang="ja-JP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)×</a:t>
            </a:r>
            <a:r>
              <a:rPr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リンク延長</a:t>
            </a:r>
            <a:r>
              <a:rPr lang="en-US" altLang="ja-JP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(km)×</a:t>
            </a:r>
            <a:r>
              <a:rPr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走行経費原単位</a:t>
            </a:r>
            <a:r>
              <a:rPr lang="en-US" altLang="ja-JP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(</a:t>
            </a:r>
            <a:r>
              <a:rPr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円</a:t>
            </a:r>
            <a:r>
              <a:rPr lang="en-US" altLang="ja-JP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/</a:t>
            </a:r>
            <a:r>
              <a:rPr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台・</a:t>
            </a:r>
            <a:r>
              <a:rPr lang="en-US" altLang="ja-JP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km)×365(</a:t>
            </a:r>
            <a:r>
              <a:rPr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日</a:t>
            </a:r>
            <a:r>
              <a:rPr lang="en-US" altLang="ja-JP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/</a:t>
            </a:r>
            <a:r>
              <a:rPr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年</a:t>
            </a:r>
            <a:r>
              <a:rPr lang="en-US" altLang="ja-JP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)</a:t>
            </a:r>
            <a:endParaRPr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A7F100D-C887-4E14-A319-3D1A5466DC35}"/>
              </a:ext>
            </a:extLst>
          </p:cNvPr>
          <p:cNvSpPr/>
          <p:nvPr/>
        </p:nvSpPr>
        <p:spPr>
          <a:xfrm>
            <a:off x="0" y="697229"/>
            <a:ext cx="9144000" cy="13368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ja-JP" altLang="en-US" sz="2000" b="1" u="sng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◆走行経費減少便益とは</a:t>
            </a:r>
            <a:endParaRPr lang="en-US" altLang="ja-JP" sz="2000" b="1" u="sng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eaLnBrk="1" hangingPunct="1">
              <a:spcBef>
                <a:spcPts val="600"/>
              </a:spcBef>
              <a:defRPr/>
            </a:pPr>
            <a:r>
              <a:rPr lang="ja-JP" altLang="en-US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lang="ja-JP" altLang="en-US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道路整備・改良に伴い自動車交通が円滑化し、燃費が向上するなど走行経費（</a:t>
            </a:r>
            <a:r>
              <a:rPr lang="en-US" altLang="ja-JP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※</a:t>
            </a:r>
            <a:r>
              <a:rPr lang="ja-JP" altLang="en-US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）が</a:t>
            </a:r>
            <a:endParaRPr lang="en-US" altLang="ja-JP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節約されることにより、道路利用者の得られる利益を貨幣換算したもの。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スライド番号プレースホルダー 3">
            <a:extLst>
              <a:ext uri="{FF2B5EF4-FFF2-40B4-BE49-F238E27FC236}">
                <a16:creationId xmlns:a16="http://schemas.microsoft.com/office/drawing/2014/main" id="{DA4DB9C2-D06C-45EE-94CD-B958C71F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410325" y="4744244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D74A55A-61F1-47F4-8123-92CB28248009}" type="slidenum">
              <a:rPr lang="ja-JP" altLang="en-US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ja-JP" altLang="en-US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grpSp>
        <p:nvGrpSpPr>
          <p:cNvPr id="33795" name="グループ化 3">
            <a:extLst>
              <a:ext uri="{FF2B5EF4-FFF2-40B4-BE49-F238E27FC236}">
                <a16:creationId xmlns:a16="http://schemas.microsoft.com/office/drawing/2014/main" id="{D747D610-B708-4315-8FDD-48C94836F941}"/>
              </a:ext>
            </a:extLst>
          </p:cNvPr>
          <p:cNvGrpSpPr>
            <a:grpSpLocks/>
          </p:cNvGrpSpPr>
          <p:nvPr/>
        </p:nvGrpSpPr>
        <p:grpSpPr bwMode="auto">
          <a:xfrm>
            <a:off x="203200" y="3356769"/>
            <a:ext cx="8258175" cy="1830388"/>
            <a:chOff x="346075" y="5085184"/>
            <a:chExt cx="8258175" cy="1831185"/>
          </a:xfrm>
        </p:grpSpPr>
        <p:grpSp>
          <p:nvGrpSpPr>
            <p:cNvPr id="35457" name="グループ化 1">
              <a:extLst>
                <a:ext uri="{FF2B5EF4-FFF2-40B4-BE49-F238E27FC236}">
                  <a16:creationId xmlns:a16="http://schemas.microsoft.com/office/drawing/2014/main" id="{A9A46A76-1152-4712-997E-B2AEAB0364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6075" y="5085184"/>
              <a:ext cx="8258175" cy="1831185"/>
              <a:chOff x="346075" y="4094164"/>
              <a:chExt cx="8258175" cy="1831185"/>
            </a:xfrm>
          </p:grpSpPr>
          <p:pic>
            <p:nvPicPr>
              <p:cNvPr id="35460" name="Picture 2">
                <a:extLst>
                  <a:ext uri="{FF2B5EF4-FFF2-40B4-BE49-F238E27FC236}">
                    <a16:creationId xmlns:a16="http://schemas.microsoft.com/office/drawing/2014/main" id="{D1FAF00E-136F-4185-AE04-39CF830283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8351"/>
              <a:stretch>
                <a:fillRect/>
              </a:stretch>
            </p:blipFill>
            <p:spPr bwMode="auto">
              <a:xfrm>
                <a:off x="346075" y="4094164"/>
                <a:ext cx="8258175" cy="17008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5461" name="テキスト ボックス 1665">
                <a:extLst>
                  <a:ext uri="{FF2B5EF4-FFF2-40B4-BE49-F238E27FC236}">
                    <a16:creationId xmlns:a16="http://schemas.microsoft.com/office/drawing/2014/main" id="{57D3D863-30D2-4374-BCB8-0F35DDACCAE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23728" y="5435715"/>
                <a:ext cx="1008112" cy="4377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bIns="144000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ja-JP" altLang="en-US" sz="1600" b="1">
                    <a:latin typeface="Arial" panose="020B0604020202020204" pitchFamily="34" charset="0"/>
                  </a:rPr>
                  <a:t>整備なし</a:t>
                </a:r>
              </a:p>
            </p:txBody>
          </p:sp>
          <p:sp>
            <p:nvSpPr>
              <p:cNvPr id="35462" name="テキスト ボックス 1666">
                <a:extLst>
                  <a:ext uri="{FF2B5EF4-FFF2-40B4-BE49-F238E27FC236}">
                    <a16:creationId xmlns:a16="http://schemas.microsoft.com/office/drawing/2014/main" id="{344AAE8B-1DE1-44B1-8DE4-C1828B8C91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11044" y="5487555"/>
                <a:ext cx="1008112" cy="4377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bIns="144000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ja-JP" altLang="en-US" sz="1600" b="1">
                    <a:latin typeface="Arial" panose="020B0604020202020204" pitchFamily="34" charset="0"/>
                  </a:rPr>
                  <a:t>整備あり</a:t>
                </a:r>
              </a:p>
            </p:txBody>
          </p:sp>
        </p:grp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5176A848-D58A-4520-8347-46D69B83A580}"/>
                </a:ext>
              </a:extLst>
            </p:cNvPr>
            <p:cNvSpPr/>
            <p:nvPr/>
          </p:nvSpPr>
          <p:spPr bwMode="auto">
            <a:xfrm>
              <a:off x="4633913" y="6019040"/>
              <a:ext cx="722312" cy="5225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anchor="ctr">
              <a:spAutoFit/>
            </a:bodyPr>
            <a:lstStyle/>
            <a:p>
              <a:pPr algn="ctr" eaLnBrk="1" hangingPunct="1">
                <a:defRPr/>
              </a:pPr>
              <a:r>
                <a:rPr lang="ja-JP" altLang="en-US" sz="1400" b="1" dirty="0">
                  <a:solidFill>
                    <a:schemeClr val="tx1"/>
                  </a:solidFill>
                </a:rPr>
                <a:t>　　　　　　</a:t>
              </a:r>
              <a:endParaRPr lang="en-US" altLang="ja-JP" sz="1400" b="1" dirty="0">
                <a:solidFill>
                  <a:schemeClr val="tx1"/>
                </a:solidFill>
              </a:endParaRPr>
            </a:p>
            <a:p>
              <a:pPr algn="ctr" eaLnBrk="1" hangingPunct="1">
                <a:defRPr/>
              </a:pPr>
              <a:r>
                <a:rPr lang="ja-JP" altLang="en-US" sz="1400" b="1" dirty="0">
                  <a:solidFill>
                    <a:schemeClr val="tx1"/>
                  </a:solidFill>
                </a:rPr>
                <a:t>　　　</a:t>
              </a:r>
            </a:p>
          </p:txBody>
        </p:sp>
        <p:sp>
          <p:nvSpPr>
            <p:cNvPr id="8" name="右矢印 7">
              <a:extLst>
                <a:ext uri="{FF2B5EF4-FFF2-40B4-BE49-F238E27FC236}">
                  <a16:creationId xmlns:a16="http://schemas.microsoft.com/office/drawing/2014/main" id="{578D2838-6076-47F1-B1D2-F62D86C70187}"/>
                </a:ext>
              </a:extLst>
            </p:cNvPr>
            <p:cNvSpPr/>
            <p:nvPr/>
          </p:nvSpPr>
          <p:spPr>
            <a:xfrm>
              <a:off x="4643438" y="6019040"/>
              <a:ext cx="701675" cy="320815"/>
            </a:xfrm>
            <a:prstGeom prst="rightArrow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</p:grpSp>
      <p:grpSp>
        <p:nvGrpSpPr>
          <p:cNvPr id="33796" name="グループ化 11">
            <a:extLst>
              <a:ext uri="{FF2B5EF4-FFF2-40B4-BE49-F238E27FC236}">
                <a16:creationId xmlns:a16="http://schemas.microsoft.com/office/drawing/2014/main" id="{6ACA20A3-A376-429C-BBAC-BE83C94D17F3}"/>
              </a:ext>
            </a:extLst>
          </p:cNvPr>
          <p:cNvGrpSpPr>
            <a:grpSpLocks/>
          </p:cNvGrpSpPr>
          <p:nvPr/>
        </p:nvGrpSpPr>
        <p:grpSpPr bwMode="auto">
          <a:xfrm>
            <a:off x="1000125" y="1057275"/>
            <a:ext cx="0" cy="0"/>
            <a:chOff x="0" y="0"/>
            <a:chExt cx="345" cy="104"/>
          </a:xfrm>
        </p:grpSpPr>
        <p:sp>
          <p:nvSpPr>
            <p:cNvPr id="35183" name="Freeform 1710">
              <a:extLst>
                <a:ext uri="{FF2B5EF4-FFF2-40B4-BE49-F238E27FC236}">
                  <a16:creationId xmlns:a16="http://schemas.microsoft.com/office/drawing/2014/main" id="{CFF72A1F-8CBC-46DB-8932-EB334449869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70"/>
              <a:ext cx="80" cy="33"/>
            </a:xfrm>
            <a:custGeom>
              <a:avLst/>
              <a:gdLst>
                <a:gd name="T0" fmla="*/ 80 w 80"/>
                <a:gd name="T1" fmla="*/ 20 h 33"/>
                <a:gd name="T2" fmla="*/ 76 w 80"/>
                <a:gd name="T3" fmla="*/ 28 h 33"/>
                <a:gd name="T4" fmla="*/ 69 w 80"/>
                <a:gd name="T5" fmla="*/ 33 h 33"/>
                <a:gd name="T6" fmla="*/ 49 w 80"/>
                <a:gd name="T7" fmla="*/ 33 h 33"/>
                <a:gd name="T8" fmla="*/ 41 w 80"/>
                <a:gd name="T9" fmla="*/ 26 h 33"/>
                <a:gd name="T10" fmla="*/ 37 w 80"/>
                <a:gd name="T11" fmla="*/ 16 h 33"/>
                <a:gd name="T12" fmla="*/ 10 w 80"/>
                <a:gd name="T13" fmla="*/ 16 h 33"/>
                <a:gd name="T14" fmla="*/ 8 w 80"/>
                <a:gd name="T15" fmla="*/ 12 h 33"/>
                <a:gd name="T16" fmla="*/ 7 w 80"/>
                <a:gd name="T17" fmla="*/ 12 h 33"/>
                <a:gd name="T18" fmla="*/ 7 w 80"/>
                <a:gd name="T19" fmla="*/ 11 h 33"/>
                <a:gd name="T20" fmla="*/ 5 w 80"/>
                <a:gd name="T21" fmla="*/ 11 h 33"/>
                <a:gd name="T22" fmla="*/ 4 w 80"/>
                <a:gd name="T23" fmla="*/ 10 h 33"/>
                <a:gd name="T24" fmla="*/ 2 w 80"/>
                <a:gd name="T25" fmla="*/ 10 h 33"/>
                <a:gd name="T26" fmla="*/ 1 w 80"/>
                <a:gd name="T27" fmla="*/ 3 h 33"/>
                <a:gd name="T28" fmla="*/ 0 w 80"/>
                <a:gd name="T29" fmla="*/ 3 h 33"/>
                <a:gd name="T30" fmla="*/ 0 w 80"/>
                <a:gd name="T31" fmla="*/ 0 h 3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80" h="33">
                  <a:moveTo>
                    <a:pt x="80" y="20"/>
                  </a:moveTo>
                  <a:lnTo>
                    <a:pt x="76" y="28"/>
                  </a:lnTo>
                  <a:lnTo>
                    <a:pt x="69" y="33"/>
                  </a:lnTo>
                  <a:lnTo>
                    <a:pt x="49" y="33"/>
                  </a:lnTo>
                  <a:lnTo>
                    <a:pt x="41" y="26"/>
                  </a:lnTo>
                  <a:lnTo>
                    <a:pt x="37" y="16"/>
                  </a:lnTo>
                  <a:lnTo>
                    <a:pt x="10" y="16"/>
                  </a:lnTo>
                  <a:lnTo>
                    <a:pt x="8" y="12"/>
                  </a:lnTo>
                  <a:lnTo>
                    <a:pt x="7" y="12"/>
                  </a:lnTo>
                  <a:lnTo>
                    <a:pt x="7" y="11"/>
                  </a:lnTo>
                  <a:lnTo>
                    <a:pt x="5" y="11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solidFill>
              <a:srgbClr val="FF0000"/>
            </a:solidFill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84" name="Freeform 1711">
              <a:extLst>
                <a:ext uri="{FF2B5EF4-FFF2-40B4-BE49-F238E27FC236}">
                  <a16:creationId xmlns:a16="http://schemas.microsoft.com/office/drawing/2014/main" id="{D84272AE-118B-4453-B3E5-D3A947A8B71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345" cy="103"/>
            </a:xfrm>
            <a:custGeom>
              <a:avLst/>
              <a:gdLst>
                <a:gd name="T0" fmla="*/ 3 w 345"/>
                <a:gd name="T1" fmla="*/ 68 h 103"/>
                <a:gd name="T2" fmla="*/ 3 w 345"/>
                <a:gd name="T3" fmla="*/ 64 h 103"/>
                <a:gd name="T4" fmla="*/ 4 w 345"/>
                <a:gd name="T5" fmla="*/ 53 h 103"/>
                <a:gd name="T6" fmla="*/ 6 w 345"/>
                <a:gd name="T7" fmla="*/ 46 h 103"/>
                <a:gd name="T8" fmla="*/ 11 w 345"/>
                <a:gd name="T9" fmla="*/ 43 h 103"/>
                <a:gd name="T10" fmla="*/ 84 w 345"/>
                <a:gd name="T11" fmla="*/ 38 h 103"/>
                <a:gd name="T12" fmla="*/ 93 w 345"/>
                <a:gd name="T13" fmla="*/ 36 h 103"/>
                <a:gd name="T14" fmla="*/ 99 w 345"/>
                <a:gd name="T15" fmla="*/ 37 h 103"/>
                <a:gd name="T16" fmla="*/ 135 w 345"/>
                <a:gd name="T17" fmla="*/ 5 h 103"/>
                <a:gd name="T18" fmla="*/ 135 w 345"/>
                <a:gd name="T19" fmla="*/ 5 h 103"/>
                <a:gd name="T20" fmla="*/ 135 w 345"/>
                <a:gd name="T21" fmla="*/ 4 h 103"/>
                <a:gd name="T22" fmla="*/ 136 w 345"/>
                <a:gd name="T23" fmla="*/ 5 h 103"/>
                <a:gd name="T24" fmla="*/ 140 w 345"/>
                <a:gd name="T25" fmla="*/ 2 h 103"/>
                <a:gd name="T26" fmla="*/ 148 w 345"/>
                <a:gd name="T27" fmla="*/ 1 h 103"/>
                <a:gd name="T28" fmla="*/ 165 w 345"/>
                <a:gd name="T29" fmla="*/ 0 h 103"/>
                <a:gd name="T30" fmla="*/ 195 w 345"/>
                <a:gd name="T31" fmla="*/ 0 h 103"/>
                <a:gd name="T32" fmla="*/ 248 w 345"/>
                <a:gd name="T33" fmla="*/ 2 h 103"/>
                <a:gd name="T34" fmla="*/ 258 w 345"/>
                <a:gd name="T35" fmla="*/ 5 h 103"/>
                <a:gd name="T36" fmla="*/ 296 w 345"/>
                <a:gd name="T37" fmla="*/ 32 h 103"/>
                <a:gd name="T38" fmla="*/ 300 w 345"/>
                <a:gd name="T39" fmla="*/ 33 h 103"/>
                <a:gd name="T40" fmla="*/ 301 w 345"/>
                <a:gd name="T41" fmla="*/ 34 h 103"/>
                <a:gd name="T42" fmla="*/ 336 w 345"/>
                <a:gd name="T43" fmla="*/ 37 h 103"/>
                <a:gd name="T44" fmla="*/ 338 w 345"/>
                <a:gd name="T45" fmla="*/ 41 h 103"/>
                <a:gd name="T46" fmla="*/ 339 w 345"/>
                <a:gd name="T47" fmla="*/ 48 h 103"/>
                <a:gd name="T48" fmla="*/ 339 w 345"/>
                <a:gd name="T49" fmla="*/ 50 h 103"/>
                <a:gd name="T50" fmla="*/ 338 w 345"/>
                <a:gd name="T51" fmla="*/ 62 h 103"/>
                <a:gd name="T52" fmla="*/ 340 w 345"/>
                <a:gd name="T53" fmla="*/ 66 h 103"/>
                <a:gd name="T54" fmla="*/ 345 w 345"/>
                <a:gd name="T55" fmla="*/ 71 h 103"/>
                <a:gd name="T56" fmla="*/ 338 w 345"/>
                <a:gd name="T57" fmla="*/ 77 h 103"/>
                <a:gd name="T58" fmla="*/ 334 w 345"/>
                <a:gd name="T59" fmla="*/ 81 h 103"/>
                <a:gd name="T60" fmla="*/ 283 w 345"/>
                <a:gd name="T61" fmla="*/ 93 h 103"/>
                <a:gd name="T62" fmla="*/ 274 w 345"/>
                <a:gd name="T63" fmla="*/ 103 h 103"/>
                <a:gd name="T64" fmla="*/ 249 w 345"/>
                <a:gd name="T65" fmla="*/ 99 h 103"/>
                <a:gd name="T66" fmla="*/ 80 w 345"/>
                <a:gd name="T67" fmla="*/ 90 h 10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45" h="103">
                  <a:moveTo>
                    <a:pt x="0" y="70"/>
                  </a:moveTo>
                  <a:lnTo>
                    <a:pt x="3" y="68"/>
                  </a:lnTo>
                  <a:lnTo>
                    <a:pt x="4" y="68"/>
                  </a:lnTo>
                  <a:lnTo>
                    <a:pt x="3" y="64"/>
                  </a:lnTo>
                  <a:lnTo>
                    <a:pt x="4" y="59"/>
                  </a:lnTo>
                  <a:lnTo>
                    <a:pt x="4" y="53"/>
                  </a:lnTo>
                  <a:lnTo>
                    <a:pt x="5" y="48"/>
                  </a:lnTo>
                  <a:lnTo>
                    <a:pt x="6" y="46"/>
                  </a:lnTo>
                  <a:lnTo>
                    <a:pt x="8" y="45"/>
                  </a:lnTo>
                  <a:lnTo>
                    <a:pt x="11" y="43"/>
                  </a:lnTo>
                  <a:lnTo>
                    <a:pt x="44" y="40"/>
                  </a:lnTo>
                  <a:lnTo>
                    <a:pt x="84" y="38"/>
                  </a:lnTo>
                  <a:lnTo>
                    <a:pt x="92" y="37"/>
                  </a:lnTo>
                  <a:lnTo>
                    <a:pt x="93" y="36"/>
                  </a:lnTo>
                  <a:lnTo>
                    <a:pt x="94" y="35"/>
                  </a:lnTo>
                  <a:lnTo>
                    <a:pt x="99" y="37"/>
                  </a:lnTo>
                  <a:lnTo>
                    <a:pt x="136" y="6"/>
                  </a:lnTo>
                  <a:lnTo>
                    <a:pt x="135" y="5"/>
                  </a:lnTo>
                  <a:lnTo>
                    <a:pt x="135" y="4"/>
                  </a:lnTo>
                  <a:lnTo>
                    <a:pt x="136" y="5"/>
                  </a:lnTo>
                  <a:lnTo>
                    <a:pt x="138" y="3"/>
                  </a:lnTo>
                  <a:lnTo>
                    <a:pt x="140" y="2"/>
                  </a:lnTo>
                  <a:lnTo>
                    <a:pt x="143" y="2"/>
                  </a:lnTo>
                  <a:lnTo>
                    <a:pt x="148" y="1"/>
                  </a:lnTo>
                  <a:lnTo>
                    <a:pt x="151" y="1"/>
                  </a:lnTo>
                  <a:lnTo>
                    <a:pt x="165" y="0"/>
                  </a:lnTo>
                  <a:lnTo>
                    <a:pt x="181" y="0"/>
                  </a:lnTo>
                  <a:lnTo>
                    <a:pt x="195" y="0"/>
                  </a:lnTo>
                  <a:lnTo>
                    <a:pt x="243" y="2"/>
                  </a:lnTo>
                  <a:lnTo>
                    <a:pt x="248" y="2"/>
                  </a:lnTo>
                  <a:lnTo>
                    <a:pt x="254" y="4"/>
                  </a:lnTo>
                  <a:lnTo>
                    <a:pt x="258" y="5"/>
                  </a:lnTo>
                  <a:lnTo>
                    <a:pt x="259" y="6"/>
                  </a:lnTo>
                  <a:lnTo>
                    <a:pt x="296" y="32"/>
                  </a:lnTo>
                  <a:lnTo>
                    <a:pt x="299" y="32"/>
                  </a:lnTo>
                  <a:lnTo>
                    <a:pt x="300" y="33"/>
                  </a:lnTo>
                  <a:lnTo>
                    <a:pt x="299" y="33"/>
                  </a:lnTo>
                  <a:lnTo>
                    <a:pt x="301" y="34"/>
                  </a:lnTo>
                  <a:lnTo>
                    <a:pt x="334" y="37"/>
                  </a:lnTo>
                  <a:lnTo>
                    <a:pt x="336" y="37"/>
                  </a:lnTo>
                  <a:lnTo>
                    <a:pt x="337" y="39"/>
                  </a:lnTo>
                  <a:lnTo>
                    <a:pt x="338" y="41"/>
                  </a:lnTo>
                  <a:lnTo>
                    <a:pt x="339" y="44"/>
                  </a:lnTo>
                  <a:lnTo>
                    <a:pt x="339" y="48"/>
                  </a:lnTo>
                  <a:lnTo>
                    <a:pt x="339" y="49"/>
                  </a:lnTo>
                  <a:lnTo>
                    <a:pt x="339" y="50"/>
                  </a:lnTo>
                  <a:lnTo>
                    <a:pt x="339" y="53"/>
                  </a:lnTo>
                  <a:lnTo>
                    <a:pt x="338" y="62"/>
                  </a:lnTo>
                  <a:lnTo>
                    <a:pt x="338" y="66"/>
                  </a:lnTo>
                  <a:lnTo>
                    <a:pt x="340" y="66"/>
                  </a:lnTo>
                  <a:lnTo>
                    <a:pt x="345" y="68"/>
                  </a:lnTo>
                  <a:lnTo>
                    <a:pt x="345" y="71"/>
                  </a:lnTo>
                  <a:lnTo>
                    <a:pt x="342" y="76"/>
                  </a:lnTo>
                  <a:lnTo>
                    <a:pt x="338" y="77"/>
                  </a:lnTo>
                  <a:lnTo>
                    <a:pt x="336" y="79"/>
                  </a:lnTo>
                  <a:lnTo>
                    <a:pt x="334" y="81"/>
                  </a:lnTo>
                  <a:lnTo>
                    <a:pt x="286" y="86"/>
                  </a:lnTo>
                  <a:lnTo>
                    <a:pt x="283" y="93"/>
                  </a:lnTo>
                  <a:lnTo>
                    <a:pt x="279" y="99"/>
                  </a:lnTo>
                  <a:lnTo>
                    <a:pt x="274" y="103"/>
                  </a:lnTo>
                  <a:lnTo>
                    <a:pt x="255" y="103"/>
                  </a:lnTo>
                  <a:lnTo>
                    <a:pt x="249" y="99"/>
                  </a:lnTo>
                  <a:lnTo>
                    <a:pt x="243" y="90"/>
                  </a:lnTo>
                  <a:lnTo>
                    <a:pt x="80" y="90"/>
                  </a:lnTo>
                </a:path>
              </a:pathLst>
            </a:custGeom>
            <a:solidFill>
              <a:srgbClr val="FF0000"/>
            </a:solidFill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85" name="Line 1712">
              <a:extLst>
                <a:ext uri="{FF2B5EF4-FFF2-40B4-BE49-F238E27FC236}">
                  <a16:creationId xmlns:a16="http://schemas.microsoft.com/office/drawing/2014/main" id="{D0B56789-7D08-4528-B318-A03364E2E3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" y="103"/>
              <a:ext cx="2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86" name="Line 1713">
              <a:extLst>
                <a:ext uri="{FF2B5EF4-FFF2-40B4-BE49-F238E27FC236}">
                  <a16:creationId xmlns:a16="http://schemas.microsoft.com/office/drawing/2014/main" id="{7AF9D544-A1B8-4452-BB4C-35C6A76E1B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5" y="103"/>
              <a:ext cx="1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87" name="Line 1714">
              <a:extLst>
                <a:ext uri="{FF2B5EF4-FFF2-40B4-BE49-F238E27FC236}">
                  <a16:creationId xmlns:a16="http://schemas.microsoft.com/office/drawing/2014/main" id="{15D80BE1-70EF-4663-AA3E-19DD762574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1" y="34"/>
              <a:ext cx="33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88" name="Line 1715">
              <a:extLst>
                <a:ext uri="{FF2B5EF4-FFF2-40B4-BE49-F238E27FC236}">
                  <a16:creationId xmlns:a16="http://schemas.microsoft.com/office/drawing/2014/main" id="{A5C9DD37-0850-49E9-8014-B5667A0B72F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4" y="37"/>
              <a:ext cx="140" cy="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89" name="Line 1716">
              <a:extLst>
                <a:ext uri="{FF2B5EF4-FFF2-40B4-BE49-F238E27FC236}">
                  <a16:creationId xmlns:a16="http://schemas.microsoft.com/office/drawing/2014/main" id="{9E578443-5284-440B-AC5A-A9CBD8C35C3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0" y="49"/>
              <a:ext cx="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90" name="Line 1717">
              <a:extLst>
                <a:ext uri="{FF2B5EF4-FFF2-40B4-BE49-F238E27FC236}">
                  <a16:creationId xmlns:a16="http://schemas.microsoft.com/office/drawing/2014/main" id="{1A737A24-9F55-490D-B438-2F817F7554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1" y="50"/>
              <a:ext cx="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91" name="Line 1718">
              <a:extLst>
                <a:ext uri="{FF2B5EF4-FFF2-40B4-BE49-F238E27FC236}">
                  <a16:creationId xmlns:a16="http://schemas.microsoft.com/office/drawing/2014/main" id="{AFAAA3B7-3BBE-4013-9D84-7B6E22F55FF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" y="50"/>
              <a:ext cx="298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92" name="Line 1719">
              <a:extLst>
                <a:ext uri="{FF2B5EF4-FFF2-40B4-BE49-F238E27FC236}">
                  <a16:creationId xmlns:a16="http://schemas.microsoft.com/office/drawing/2014/main" id="{E1BE12BF-3979-4B0C-8B32-F5B09B80AC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9" y="42"/>
              <a:ext cx="147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93" name="Line 1720">
              <a:extLst>
                <a:ext uri="{FF2B5EF4-FFF2-40B4-BE49-F238E27FC236}">
                  <a16:creationId xmlns:a16="http://schemas.microsoft.com/office/drawing/2014/main" id="{05DC3598-00F8-4B3D-8670-3607317C69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" y="44"/>
              <a:ext cx="151" cy="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94" name="Freeform 1721">
              <a:extLst>
                <a:ext uri="{FF2B5EF4-FFF2-40B4-BE49-F238E27FC236}">
                  <a16:creationId xmlns:a16="http://schemas.microsoft.com/office/drawing/2014/main" id="{CBF24A80-C867-4D70-847F-C8EC971C28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" y="56"/>
              <a:ext cx="42" cy="9"/>
            </a:xfrm>
            <a:custGeom>
              <a:avLst/>
              <a:gdLst>
                <a:gd name="T0" fmla="*/ 42 w 42"/>
                <a:gd name="T1" fmla="*/ 9 h 9"/>
                <a:gd name="T2" fmla="*/ 37 w 42"/>
                <a:gd name="T3" fmla="*/ 4 h 9"/>
                <a:gd name="T4" fmla="*/ 31 w 42"/>
                <a:gd name="T5" fmla="*/ 1 h 9"/>
                <a:gd name="T6" fmla="*/ 24 w 42"/>
                <a:gd name="T7" fmla="*/ 0 h 9"/>
                <a:gd name="T8" fmla="*/ 18 w 42"/>
                <a:gd name="T9" fmla="*/ 0 h 9"/>
                <a:gd name="T10" fmla="*/ 11 w 42"/>
                <a:gd name="T11" fmla="*/ 1 h 9"/>
                <a:gd name="T12" fmla="*/ 6 w 42"/>
                <a:gd name="T13" fmla="*/ 4 h 9"/>
                <a:gd name="T14" fmla="*/ 0 w 42"/>
                <a:gd name="T15" fmla="*/ 9 h 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2" h="9">
                  <a:moveTo>
                    <a:pt x="42" y="9"/>
                  </a:moveTo>
                  <a:lnTo>
                    <a:pt x="37" y="4"/>
                  </a:lnTo>
                  <a:lnTo>
                    <a:pt x="31" y="1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1" y="1"/>
                  </a:lnTo>
                  <a:lnTo>
                    <a:pt x="6" y="4"/>
                  </a:lnTo>
                  <a:lnTo>
                    <a:pt x="0" y="9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95" name="Freeform 1722">
              <a:extLst>
                <a:ext uri="{FF2B5EF4-FFF2-40B4-BE49-F238E27FC236}">
                  <a16:creationId xmlns:a16="http://schemas.microsoft.com/office/drawing/2014/main" id="{65F092B0-1B0E-43CA-8CE9-64DD678693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" y="58"/>
              <a:ext cx="44" cy="45"/>
            </a:xfrm>
            <a:custGeom>
              <a:avLst/>
              <a:gdLst>
                <a:gd name="T0" fmla="*/ 32 w 44"/>
                <a:gd name="T1" fmla="*/ 45 h 45"/>
                <a:gd name="T2" fmla="*/ 37 w 44"/>
                <a:gd name="T3" fmla="*/ 42 h 45"/>
                <a:gd name="T4" fmla="*/ 41 w 44"/>
                <a:gd name="T5" fmla="*/ 37 h 45"/>
                <a:gd name="T6" fmla="*/ 43 w 44"/>
                <a:gd name="T7" fmla="*/ 31 h 45"/>
                <a:gd name="T8" fmla="*/ 44 w 44"/>
                <a:gd name="T9" fmla="*/ 25 h 45"/>
                <a:gd name="T10" fmla="*/ 43 w 44"/>
                <a:gd name="T11" fmla="*/ 19 h 45"/>
                <a:gd name="T12" fmla="*/ 41 w 44"/>
                <a:gd name="T13" fmla="*/ 13 h 45"/>
                <a:gd name="T14" fmla="*/ 38 w 44"/>
                <a:gd name="T15" fmla="*/ 8 h 45"/>
                <a:gd name="T16" fmla="*/ 33 w 44"/>
                <a:gd name="T17" fmla="*/ 4 h 45"/>
                <a:gd name="T18" fmla="*/ 28 w 44"/>
                <a:gd name="T19" fmla="*/ 1 h 45"/>
                <a:gd name="T20" fmla="*/ 22 w 44"/>
                <a:gd name="T21" fmla="*/ 0 h 45"/>
                <a:gd name="T22" fmla="*/ 16 w 44"/>
                <a:gd name="T23" fmla="*/ 1 h 45"/>
                <a:gd name="T24" fmla="*/ 11 w 44"/>
                <a:gd name="T25" fmla="*/ 4 h 45"/>
                <a:gd name="T26" fmla="*/ 6 w 44"/>
                <a:gd name="T27" fmla="*/ 8 h 45"/>
                <a:gd name="T28" fmla="*/ 2 w 44"/>
                <a:gd name="T29" fmla="*/ 13 h 45"/>
                <a:gd name="T30" fmla="*/ 0 w 44"/>
                <a:gd name="T31" fmla="*/ 19 h 45"/>
                <a:gd name="T32" fmla="*/ 0 w 44"/>
                <a:gd name="T33" fmla="*/ 25 h 45"/>
                <a:gd name="T34" fmla="*/ 1 w 44"/>
                <a:gd name="T35" fmla="*/ 31 h 45"/>
                <a:gd name="T36" fmla="*/ 3 w 44"/>
                <a:gd name="T37" fmla="*/ 37 h 45"/>
                <a:gd name="T38" fmla="*/ 7 w 44"/>
                <a:gd name="T39" fmla="*/ 42 h 45"/>
                <a:gd name="T40" fmla="*/ 12 w 44"/>
                <a:gd name="T41" fmla="*/ 45 h 4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4" h="45">
                  <a:moveTo>
                    <a:pt x="32" y="45"/>
                  </a:moveTo>
                  <a:lnTo>
                    <a:pt x="37" y="42"/>
                  </a:lnTo>
                  <a:lnTo>
                    <a:pt x="41" y="37"/>
                  </a:lnTo>
                  <a:lnTo>
                    <a:pt x="43" y="31"/>
                  </a:lnTo>
                  <a:lnTo>
                    <a:pt x="44" y="25"/>
                  </a:lnTo>
                  <a:lnTo>
                    <a:pt x="43" y="19"/>
                  </a:lnTo>
                  <a:lnTo>
                    <a:pt x="41" y="13"/>
                  </a:lnTo>
                  <a:lnTo>
                    <a:pt x="38" y="8"/>
                  </a:lnTo>
                  <a:lnTo>
                    <a:pt x="33" y="4"/>
                  </a:lnTo>
                  <a:lnTo>
                    <a:pt x="28" y="1"/>
                  </a:lnTo>
                  <a:lnTo>
                    <a:pt x="22" y="0"/>
                  </a:lnTo>
                  <a:lnTo>
                    <a:pt x="16" y="1"/>
                  </a:lnTo>
                  <a:lnTo>
                    <a:pt x="11" y="4"/>
                  </a:lnTo>
                  <a:lnTo>
                    <a:pt x="6" y="8"/>
                  </a:lnTo>
                  <a:lnTo>
                    <a:pt x="2" y="13"/>
                  </a:lnTo>
                  <a:lnTo>
                    <a:pt x="0" y="19"/>
                  </a:lnTo>
                  <a:lnTo>
                    <a:pt x="0" y="25"/>
                  </a:lnTo>
                  <a:lnTo>
                    <a:pt x="1" y="31"/>
                  </a:lnTo>
                  <a:lnTo>
                    <a:pt x="3" y="37"/>
                  </a:lnTo>
                  <a:lnTo>
                    <a:pt x="7" y="42"/>
                  </a:lnTo>
                  <a:lnTo>
                    <a:pt x="12" y="45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96" name="Freeform 1723">
              <a:extLst>
                <a:ext uri="{FF2B5EF4-FFF2-40B4-BE49-F238E27FC236}">
                  <a16:creationId xmlns:a16="http://schemas.microsoft.com/office/drawing/2014/main" id="{8C349F9E-FF7E-4C99-B5C6-3A5C336573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" y="62"/>
              <a:ext cx="12" cy="41"/>
            </a:xfrm>
            <a:custGeom>
              <a:avLst/>
              <a:gdLst>
                <a:gd name="T0" fmla="*/ 0 w 12"/>
                <a:gd name="T1" fmla="*/ 41 h 41"/>
                <a:gd name="T2" fmla="*/ 5 w 12"/>
                <a:gd name="T3" fmla="*/ 38 h 41"/>
                <a:gd name="T4" fmla="*/ 9 w 12"/>
                <a:gd name="T5" fmla="*/ 33 h 41"/>
                <a:gd name="T6" fmla="*/ 11 w 12"/>
                <a:gd name="T7" fmla="*/ 27 h 41"/>
                <a:gd name="T8" fmla="*/ 12 w 12"/>
                <a:gd name="T9" fmla="*/ 21 h 41"/>
                <a:gd name="T10" fmla="*/ 12 w 12"/>
                <a:gd name="T11" fmla="*/ 14 h 41"/>
                <a:gd name="T12" fmla="*/ 9 w 12"/>
                <a:gd name="T13" fmla="*/ 9 h 41"/>
                <a:gd name="T14" fmla="*/ 6 w 12"/>
                <a:gd name="T15" fmla="*/ 3 h 41"/>
                <a:gd name="T16" fmla="*/ 1 w 12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" h="41">
                  <a:moveTo>
                    <a:pt x="0" y="41"/>
                  </a:moveTo>
                  <a:lnTo>
                    <a:pt x="5" y="38"/>
                  </a:lnTo>
                  <a:lnTo>
                    <a:pt x="9" y="33"/>
                  </a:lnTo>
                  <a:lnTo>
                    <a:pt x="11" y="27"/>
                  </a:lnTo>
                  <a:lnTo>
                    <a:pt x="12" y="21"/>
                  </a:lnTo>
                  <a:lnTo>
                    <a:pt x="12" y="14"/>
                  </a:lnTo>
                  <a:lnTo>
                    <a:pt x="9" y="9"/>
                  </a:lnTo>
                  <a:lnTo>
                    <a:pt x="6" y="3"/>
                  </a:lnTo>
                  <a:lnTo>
                    <a:pt x="1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97" name="Freeform 1724">
              <a:extLst>
                <a:ext uri="{FF2B5EF4-FFF2-40B4-BE49-F238E27FC236}">
                  <a16:creationId xmlns:a16="http://schemas.microsoft.com/office/drawing/2014/main" id="{42F33997-0BD6-43F8-BD16-8B14369B5E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" y="66"/>
              <a:ext cx="13" cy="37"/>
            </a:xfrm>
            <a:custGeom>
              <a:avLst/>
              <a:gdLst>
                <a:gd name="T0" fmla="*/ 6 w 13"/>
                <a:gd name="T1" fmla="*/ 0 h 37"/>
                <a:gd name="T2" fmla="*/ 2 w 13"/>
                <a:gd name="T3" fmla="*/ 5 h 37"/>
                <a:gd name="T4" fmla="*/ 0 w 13"/>
                <a:gd name="T5" fmla="*/ 11 h 37"/>
                <a:gd name="T6" fmla="*/ 0 w 13"/>
                <a:gd name="T7" fmla="*/ 18 h 37"/>
                <a:gd name="T8" fmla="*/ 1 w 13"/>
                <a:gd name="T9" fmla="*/ 24 h 37"/>
                <a:gd name="T10" fmla="*/ 4 w 13"/>
                <a:gd name="T11" fmla="*/ 29 h 37"/>
                <a:gd name="T12" fmla="*/ 8 w 13"/>
                <a:gd name="T13" fmla="*/ 34 h 37"/>
                <a:gd name="T14" fmla="*/ 13 w 13"/>
                <a:gd name="T15" fmla="*/ 37 h 3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" h="37">
                  <a:moveTo>
                    <a:pt x="6" y="0"/>
                  </a:moveTo>
                  <a:lnTo>
                    <a:pt x="2" y="5"/>
                  </a:lnTo>
                  <a:lnTo>
                    <a:pt x="0" y="11"/>
                  </a:lnTo>
                  <a:lnTo>
                    <a:pt x="0" y="18"/>
                  </a:lnTo>
                  <a:lnTo>
                    <a:pt x="1" y="24"/>
                  </a:lnTo>
                  <a:lnTo>
                    <a:pt x="4" y="29"/>
                  </a:lnTo>
                  <a:lnTo>
                    <a:pt x="8" y="34"/>
                  </a:lnTo>
                  <a:lnTo>
                    <a:pt x="13" y="37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98" name="Freeform 1725">
              <a:extLst>
                <a:ext uri="{FF2B5EF4-FFF2-40B4-BE49-F238E27FC236}">
                  <a16:creationId xmlns:a16="http://schemas.microsoft.com/office/drawing/2014/main" id="{95210AB1-D091-4645-9092-191F97715C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" y="60"/>
              <a:ext cx="11" cy="9"/>
            </a:xfrm>
            <a:custGeom>
              <a:avLst/>
              <a:gdLst>
                <a:gd name="T0" fmla="*/ 11 w 11"/>
                <a:gd name="T1" fmla="*/ 0 h 9"/>
                <a:gd name="T2" fmla="*/ 7 w 11"/>
                <a:gd name="T3" fmla="*/ 2 h 9"/>
                <a:gd name="T4" fmla="*/ 3 w 11"/>
                <a:gd name="T5" fmla="*/ 5 h 9"/>
                <a:gd name="T6" fmla="*/ 0 w 11"/>
                <a:gd name="T7" fmla="*/ 9 h 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" h="9">
                  <a:moveTo>
                    <a:pt x="11" y="0"/>
                  </a:moveTo>
                  <a:lnTo>
                    <a:pt x="7" y="2"/>
                  </a:lnTo>
                  <a:lnTo>
                    <a:pt x="3" y="5"/>
                  </a:lnTo>
                  <a:lnTo>
                    <a:pt x="0" y="9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99" name="Freeform 1726">
              <a:extLst>
                <a:ext uri="{FF2B5EF4-FFF2-40B4-BE49-F238E27FC236}">
                  <a16:creationId xmlns:a16="http://schemas.microsoft.com/office/drawing/2014/main" id="{D2E731BE-DF39-4E86-905A-B1BACECA60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" y="69"/>
              <a:ext cx="9" cy="21"/>
            </a:xfrm>
            <a:custGeom>
              <a:avLst/>
              <a:gdLst>
                <a:gd name="T0" fmla="*/ 9 w 9"/>
                <a:gd name="T1" fmla="*/ 0 h 21"/>
                <a:gd name="T2" fmla="*/ 4 w 9"/>
                <a:gd name="T3" fmla="*/ 10 h 21"/>
                <a:gd name="T4" fmla="*/ 0 w 9"/>
                <a:gd name="T5" fmla="*/ 21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" h="21">
                  <a:moveTo>
                    <a:pt x="9" y="0"/>
                  </a:moveTo>
                  <a:lnTo>
                    <a:pt x="4" y="10"/>
                  </a:lnTo>
                  <a:lnTo>
                    <a:pt x="0" y="21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00" name="Line 1727">
              <a:extLst>
                <a:ext uri="{FF2B5EF4-FFF2-40B4-BE49-F238E27FC236}">
                  <a16:creationId xmlns:a16="http://schemas.microsoft.com/office/drawing/2014/main" id="{43A04C26-2929-49B3-863E-7A991F54A4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88" y="70"/>
              <a:ext cx="7" cy="1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01" name="Freeform 1728">
              <a:extLst>
                <a:ext uri="{FF2B5EF4-FFF2-40B4-BE49-F238E27FC236}">
                  <a16:creationId xmlns:a16="http://schemas.microsoft.com/office/drawing/2014/main" id="{817B6B09-5EB9-42F9-AF0D-EBFC2B2BEE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" y="65"/>
              <a:ext cx="5" cy="19"/>
            </a:xfrm>
            <a:custGeom>
              <a:avLst/>
              <a:gdLst>
                <a:gd name="T0" fmla="*/ 5 w 5"/>
                <a:gd name="T1" fmla="*/ 0 h 19"/>
                <a:gd name="T2" fmla="*/ 2 w 5"/>
                <a:gd name="T3" fmla="*/ 9 h 19"/>
                <a:gd name="T4" fmla="*/ 0 w 5"/>
                <a:gd name="T5" fmla="*/ 19 h 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" h="19">
                  <a:moveTo>
                    <a:pt x="5" y="0"/>
                  </a:moveTo>
                  <a:lnTo>
                    <a:pt x="2" y="9"/>
                  </a:lnTo>
                  <a:lnTo>
                    <a:pt x="0" y="19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02" name="Freeform 1729">
              <a:extLst>
                <a:ext uri="{FF2B5EF4-FFF2-40B4-BE49-F238E27FC236}">
                  <a16:creationId xmlns:a16="http://schemas.microsoft.com/office/drawing/2014/main" id="{A9848007-8787-4177-9D41-AB8D38E5B2C1}"/>
                </a:ext>
              </a:extLst>
            </p:cNvPr>
            <p:cNvSpPr>
              <a:spLocks/>
            </p:cNvSpPr>
            <p:nvPr/>
          </p:nvSpPr>
          <p:spPr bwMode="auto">
            <a:xfrm>
              <a:off x="80" y="65"/>
              <a:ext cx="12" cy="24"/>
            </a:xfrm>
            <a:custGeom>
              <a:avLst/>
              <a:gdLst>
                <a:gd name="T0" fmla="*/ 12 w 12"/>
                <a:gd name="T1" fmla="*/ 24 h 24"/>
                <a:gd name="T2" fmla="*/ 7 w 12"/>
                <a:gd name="T3" fmla="*/ 11 h 24"/>
                <a:gd name="T4" fmla="*/ 0 w 12"/>
                <a:gd name="T5" fmla="*/ 0 h 2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" h="24">
                  <a:moveTo>
                    <a:pt x="12" y="24"/>
                  </a:moveTo>
                  <a:lnTo>
                    <a:pt x="7" y="11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03" name="Line 1730">
              <a:extLst>
                <a:ext uri="{FF2B5EF4-FFF2-40B4-BE49-F238E27FC236}">
                  <a16:creationId xmlns:a16="http://schemas.microsoft.com/office/drawing/2014/main" id="{7DD13C3C-07CC-467A-AA41-AD62682CD1B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2" y="88"/>
              <a:ext cx="2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04" name="Line 1731">
              <a:extLst>
                <a:ext uri="{FF2B5EF4-FFF2-40B4-BE49-F238E27FC236}">
                  <a16:creationId xmlns:a16="http://schemas.microsoft.com/office/drawing/2014/main" id="{8856BF57-E142-4598-8CA8-382B0AC261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4" y="88"/>
              <a:ext cx="8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05" name="Line 1732">
              <a:extLst>
                <a:ext uri="{FF2B5EF4-FFF2-40B4-BE49-F238E27FC236}">
                  <a16:creationId xmlns:a16="http://schemas.microsoft.com/office/drawing/2014/main" id="{F846B823-A2E2-4C5F-AA5E-902C522E8B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" y="88"/>
              <a:ext cx="33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06" name="Line 1733">
              <a:extLst>
                <a:ext uri="{FF2B5EF4-FFF2-40B4-BE49-F238E27FC236}">
                  <a16:creationId xmlns:a16="http://schemas.microsoft.com/office/drawing/2014/main" id="{635C42D2-468B-49E3-91B3-53DAC1FB50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2" y="90"/>
              <a:ext cx="14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07" name="Freeform 1734">
              <a:extLst>
                <a:ext uri="{FF2B5EF4-FFF2-40B4-BE49-F238E27FC236}">
                  <a16:creationId xmlns:a16="http://schemas.microsoft.com/office/drawing/2014/main" id="{BA6F034C-EC4A-44A5-9228-129F806E7D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" y="84"/>
              <a:ext cx="2" cy="2"/>
            </a:xfrm>
            <a:custGeom>
              <a:avLst/>
              <a:gdLst>
                <a:gd name="T0" fmla="*/ 0 w 2"/>
                <a:gd name="T1" fmla="*/ 2 h 2"/>
                <a:gd name="T2" fmla="*/ 1 w 2"/>
                <a:gd name="T3" fmla="*/ 2 h 2"/>
                <a:gd name="T4" fmla="*/ 2 w 2"/>
                <a:gd name="T5" fmla="*/ 0 h 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1" y="2"/>
                  </a:lnTo>
                  <a:lnTo>
                    <a:pt x="2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08" name="Line 1735">
              <a:extLst>
                <a:ext uri="{FF2B5EF4-FFF2-40B4-BE49-F238E27FC236}">
                  <a16:creationId xmlns:a16="http://schemas.microsoft.com/office/drawing/2014/main" id="{87260B21-40FD-44FD-BF74-C26D574452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" y="86"/>
              <a:ext cx="2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09" name="Line 1736">
              <a:extLst>
                <a:ext uri="{FF2B5EF4-FFF2-40B4-BE49-F238E27FC236}">
                  <a16:creationId xmlns:a16="http://schemas.microsoft.com/office/drawing/2014/main" id="{D5A2BA36-373D-45A1-89F6-5523351A11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73"/>
              <a:ext cx="3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10" name="Line 1737">
              <a:extLst>
                <a:ext uri="{FF2B5EF4-FFF2-40B4-BE49-F238E27FC236}">
                  <a16:creationId xmlns:a16="http://schemas.microsoft.com/office/drawing/2014/main" id="{DF971733-1BDB-4F1F-B68C-0D04904A6A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71"/>
              <a:ext cx="3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11" name="Line 1738">
              <a:extLst>
                <a:ext uri="{FF2B5EF4-FFF2-40B4-BE49-F238E27FC236}">
                  <a16:creationId xmlns:a16="http://schemas.microsoft.com/office/drawing/2014/main" id="{1E1A5612-8D5B-4ECB-891F-ACEBE888A2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" y="67"/>
              <a:ext cx="2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12" name="Line 1739">
              <a:extLst>
                <a:ext uri="{FF2B5EF4-FFF2-40B4-BE49-F238E27FC236}">
                  <a16:creationId xmlns:a16="http://schemas.microsoft.com/office/drawing/2014/main" id="{BC07E6A1-C8EF-4628-A5BF-9E028C13EF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" y="68"/>
              <a:ext cx="2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13" name="Line 1740">
              <a:extLst>
                <a:ext uri="{FF2B5EF4-FFF2-40B4-BE49-F238E27FC236}">
                  <a16:creationId xmlns:a16="http://schemas.microsoft.com/office/drawing/2014/main" id="{1034DF25-FE0F-4A24-BE29-5D7B48B92E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" y="79"/>
              <a:ext cx="1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14" name="Line 1741">
              <a:extLst>
                <a:ext uri="{FF2B5EF4-FFF2-40B4-BE49-F238E27FC236}">
                  <a16:creationId xmlns:a16="http://schemas.microsoft.com/office/drawing/2014/main" id="{F3D2E449-1F48-4494-8321-2BA26E432A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" y="81"/>
              <a:ext cx="1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15" name="Line 1742">
              <a:extLst>
                <a:ext uri="{FF2B5EF4-FFF2-40B4-BE49-F238E27FC236}">
                  <a16:creationId xmlns:a16="http://schemas.microsoft.com/office/drawing/2014/main" id="{86C5796C-D46B-41CD-B166-004443ED53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" y="82"/>
              <a:ext cx="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16" name="Line 1743">
              <a:extLst>
                <a:ext uri="{FF2B5EF4-FFF2-40B4-BE49-F238E27FC236}">
                  <a16:creationId xmlns:a16="http://schemas.microsoft.com/office/drawing/2014/main" id="{5B5302D6-26A9-47B2-8598-8F45CD396C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" y="77"/>
              <a:ext cx="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17" name="Line 1744">
              <a:extLst>
                <a:ext uri="{FF2B5EF4-FFF2-40B4-BE49-F238E27FC236}">
                  <a16:creationId xmlns:a16="http://schemas.microsoft.com/office/drawing/2014/main" id="{58D4882C-6886-4DDC-8A80-189C4A7B89B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" y="73"/>
              <a:ext cx="1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18" name="Freeform 1745">
              <a:extLst>
                <a:ext uri="{FF2B5EF4-FFF2-40B4-BE49-F238E27FC236}">
                  <a16:creationId xmlns:a16="http://schemas.microsoft.com/office/drawing/2014/main" id="{5DF7EEDB-CE8B-4C4F-B02B-8467E1FCDA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" y="77"/>
              <a:ext cx="1" cy="2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0 h 2"/>
                <a:gd name="T4" fmla="*/ 0 w 1"/>
                <a:gd name="T5" fmla="*/ 1 h 2"/>
                <a:gd name="T6" fmla="*/ 1 w 1"/>
                <a:gd name="T7" fmla="*/ 2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1" y="2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19" name="Line 1746">
              <a:extLst>
                <a:ext uri="{FF2B5EF4-FFF2-40B4-BE49-F238E27FC236}">
                  <a16:creationId xmlns:a16="http://schemas.microsoft.com/office/drawing/2014/main" id="{BA831AD2-D0ED-42E1-A352-8A9A6F44DF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" y="67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20" name="Line 1747">
              <a:extLst>
                <a:ext uri="{FF2B5EF4-FFF2-40B4-BE49-F238E27FC236}">
                  <a16:creationId xmlns:a16="http://schemas.microsoft.com/office/drawing/2014/main" id="{3015AED4-F64C-4FA3-AEE9-316496E30B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" y="77"/>
              <a:ext cx="1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21" name="Line 1748">
              <a:extLst>
                <a:ext uri="{FF2B5EF4-FFF2-40B4-BE49-F238E27FC236}">
                  <a16:creationId xmlns:a16="http://schemas.microsoft.com/office/drawing/2014/main" id="{14654B10-EE06-4099-BAA7-4582383A20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" y="79"/>
              <a:ext cx="1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22" name="Line 1749">
              <a:extLst>
                <a:ext uri="{FF2B5EF4-FFF2-40B4-BE49-F238E27FC236}">
                  <a16:creationId xmlns:a16="http://schemas.microsoft.com/office/drawing/2014/main" id="{A17215BB-97AE-4FC6-9A4C-48869D52F8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" y="81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23" name="Freeform 1750">
              <a:extLst>
                <a:ext uri="{FF2B5EF4-FFF2-40B4-BE49-F238E27FC236}">
                  <a16:creationId xmlns:a16="http://schemas.microsoft.com/office/drawing/2014/main" id="{63AF245C-4B60-4E09-903A-C86793E6DE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" y="77"/>
              <a:ext cx="25" cy="1"/>
            </a:xfrm>
            <a:custGeom>
              <a:avLst/>
              <a:gdLst>
                <a:gd name="T0" fmla="*/ 25 w 25"/>
                <a:gd name="T1" fmla="*/ 1 h 1"/>
                <a:gd name="T2" fmla="*/ 12 w 25"/>
                <a:gd name="T3" fmla="*/ 0 h 1"/>
                <a:gd name="T4" fmla="*/ 0 w 25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12" y="0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24" name="Freeform 1751">
              <a:extLst>
                <a:ext uri="{FF2B5EF4-FFF2-40B4-BE49-F238E27FC236}">
                  <a16:creationId xmlns:a16="http://schemas.microsoft.com/office/drawing/2014/main" id="{A537403A-E58F-46FC-9DEF-985EC022D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" y="47"/>
              <a:ext cx="3" cy="22"/>
            </a:xfrm>
            <a:custGeom>
              <a:avLst/>
              <a:gdLst>
                <a:gd name="T0" fmla="*/ 3 w 3"/>
                <a:gd name="T1" fmla="*/ 0 h 22"/>
                <a:gd name="T2" fmla="*/ 1 w 3"/>
                <a:gd name="T3" fmla="*/ 7 h 22"/>
                <a:gd name="T4" fmla="*/ 0 w 3"/>
                <a:gd name="T5" fmla="*/ 14 h 22"/>
                <a:gd name="T6" fmla="*/ 0 w 3"/>
                <a:gd name="T7" fmla="*/ 22 h 2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" h="22">
                  <a:moveTo>
                    <a:pt x="3" y="0"/>
                  </a:moveTo>
                  <a:lnTo>
                    <a:pt x="1" y="7"/>
                  </a:lnTo>
                  <a:lnTo>
                    <a:pt x="0" y="14"/>
                  </a:lnTo>
                  <a:lnTo>
                    <a:pt x="0" y="22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25" name="Freeform 1752">
              <a:extLst>
                <a:ext uri="{FF2B5EF4-FFF2-40B4-BE49-F238E27FC236}">
                  <a16:creationId xmlns:a16="http://schemas.microsoft.com/office/drawing/2014/main" id="{BAD4B263-E878-4FAD-B918-936179967396}"/>
                </a:ext>
              </a:extLst>
            </p:cNvPr>
            <p:cNvSpPr>
              <a:spLocks/>
            </p:cNvSpPr>
            <p:nvPr/>
          </p:nvSpPr>
          <p:spPr bwMode="auto">
            <a:xfrm>
              <a:off x="9" y="48"/>
              <a:ext cx="2" cy="20"/>
            </a:xfrm>
            <a:custGeom>
              <a:avLst/>
              <a:gdLst>
                <a:gd name="T0" fmla="*/ 2 w 2"/>
                <a:gd name="T1" fmla="*/ 0 h 20"/>
                <a:gd name="T2" fmla="*/ 0 w 2"/>
                <a:gd name="T3" fmla="*/ 10 h 20"/>
                <a:gd name="T4" fmla="*/ 0 w 2"/>
                <a:gd name="T5" fmla="*/ 20 h 2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20">
                  <a:moveTo>
                    <a:pt x="2" y="0"/>
                  </a:moveTo>
                  <a:lnTo>
                    <a:pt x="0" y="10"/>
                  </a:lnTo>
                  <a:lnTo>
                    <a:pt x="0" y="2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26" name="Freeform 1753">
              <a:extLst>
                <a:ext uri="{FF2B5EF4-FFF2-40B4-BE49-F238E27FC236}">
                  <a16:creationId xmlns:a16="http://schemas.microsoft.com/office/drawing/2014/main" id="{B662C627-8EDB-425F-AD36-9B972BBEBB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" y="46"/>
              <a:ext cx="3" cy="22"/>
            </a:xfrm>
            <a:custGeom>
              <a:avLst/>
              <a:gdLst>
                <a:gd name="T0" fmla="*/ 3 w 3"/>
                <a:gd name="T1" fmla="*/ 0 h 22"/>
                <a:gd name="T2" fmla="*/ 1 w 3"/>
                <a:gd name="T3" fmla="*/ 7 h 22"/>
                <a:gd name="T4" fmla="*/ 0 w 3"/>
                <a:gd name="T5" fmla="*/ 15 h 22"/>
                <a:gd name="T6" fmla="*/ 1 w 3"/>
                <a:gd name="T7" fmla="*/ 22 h 2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" h="22">
                  <a:moveTo>
                    <a:pt x="3" y="0"/>
                  </a:moveTo>
                  <a:lnTo>
                    <a:pt x="1" y="7"/>
                  </a:lnTo>
                  <a:lnTo>
                    <a:pt x="0" y="15"/>
                  </a:lnTo>
                  <a:lnTo>
                    <a:pt x="1" y="22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27" name="Line 1754">
              <a:extLst>
                <a:ext uri="{FF2B5EF4-FFF2-40B4-BE49-F238E27FC236}">
                  <a16:creationId xmlns:a16="http://schemas.microsoft.com/office/drawing/2014/main" id="{3D17DC8B-4C2A-4C8D-82ED-21E23F8D71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" y="46"/>
              <a:ext cx="1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28" name="Line 1755">
              <a:extLst>
                <a:ext uri="{FF2B5EF4-FFF2-40B4-BE49-F238E27FC236}">
                  <a16:creationId xmlns:a16="http://schemas.microsoft.com/office/drawing/2014/main" id="{56A7FF2D-D685-439F-A5B7-0C41F5D69B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" y="45"/>
              <a:ext cx="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29" name="Line 1756">
              <a:extLst>
                <a:ext uri="{FF2B5EF4-FFF2-40B4-BE49-F238E27FC236}">
                  <a16:creationId xmlns:a16="http://schemas.microsoft.com/office/drawing/2014/main" id="{25D1DE6F-0668-4540-B88F-98F030368D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" y="43"/>
              <a:ext cx="5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30" name="Line 1757">
              <a:extLst>
                <a:ext uri="{FF2B5EF4-FFF2-40B4-BE49-F238E27FC236}">
                  <a16:creationId xmlns:a16="http://schemas.microsoft.com/office/drawing/2014/main" id="{11ACB7EC-E2E5-418F-9478-AB1E0880F37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1" y="43"/>
              <a:ext cx="2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31" name="Line 1758">
              <a:extLst>
                <a:ext uri="{FF2B5EF4-FFF2-40B4-BE49-F238E27FC236}">
                  <a16:creationId xmlns:a16="http://schemas.microsoft.com/office/drawing/2014/main" id="{ECB26D75-3A75-4CED-B8B3-EA8B5FD4C8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" y="69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32" name="Line 1759">
              <a:extLst>
                <a:ext uri="{FF2B5EF4-FFF2-40B4-BE49-F238E27FC236}">
                  <a16:creationId xmlns:a16="http://schemas.microsoft.com/office/drawing/2014/main" id="{D7CB6877-45F5-487E-9C2C-525C23B195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" y="48"/>
              <a:ext cx="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33" name="Freeform 1760">
              <a:extLst>
                <a:ext uri="{FF2B5EF4-FFF2-40B4-BE49-F238E27FC236}">
                  <a16:creationId xmlns:a16="http://schemas.microsoft.com/office/drawing/2014/main" id="{EF824897-9A72-4783-A408-690C81BACA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" y="49"/>
              <a:ext cx="2" cy="19"/>
            </a:xfrm>
            <a:custGeom>
              <a:avLst/>
              <a:gdLst>
                <a:gd name="T0" fmla="*/ 2 w 2"/>
                <a:gd name="T1" fmla="*/ 0 h 19"/>
                <a:gd name="T2" fmla="*/ 1 w 2"/>
                <a:gd name="T3" fmla="*/ 9 h 19"/>
                <a:gd name="T4" fmla="*/ 0 w 2"/>
                <a:gd name="T5" fmla="*/ 19 h 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9">
                  <a:moveTo>
                    <a:pt x="2" y="0"/>
                  </a:moveTo>
                  <a:lnTo>
                    <a:pt x="1" y="9"/>
                  </a:lnTo>
                  <a:lnTo>
                    <a:pt x="0" y="19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34" name="Freeform 1761">
              <a:extLst>
                <a:ext uri="{FF2B5EF4-FFF2-40B4-BE49-F238E27FC236}">
                  <a16:creationId xmlns:a16="http://schemas.microsoft.com/office/drawing/2014/main" id="{9137EAEB-6E9D-47C6-8761-AB20937D79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" y="49"/>
              <a:ext cx="1" cy="19"/>
            </a:xfrm>
            <a:custGeom>
              <a:avLst/>
              <a:gdLst>
                <a:gd name="T0" fmla="*/ 1 w 1"/>
                <a:gd name="T1" fmla="*/ 0 h 19"/>
                <a:gd name="T2" fmla="*/ 0 w 1"/>
                <a:gd name="T3" fmla="*/ 9 h 19"/>
                <a:gd name="T4" fmla="*/ 0 w 1"/>
                <a:gd name="T5" fmla="*/ 19 h 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19">
                  <a:moveTo>
                    <a:pt x="1" y="0"/>
                  </a:moveTo>
                  <a:lnTo>
                    <a:pt x="0" y="9"/>
                  </a:lnTo>
                  <a:lnTo>
                    <a:pt x="0" y="19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35" name="Line 1762">
              <a:extLst>
                <a:ext uri="{FF2B5EF4-FFF2-40B4-BE49-F238E27FC236}">
                  <a16:creationId xmlns:a16="http://schemas.microsoft.com/office/drawing/2014/main" id="{80F0F1F7-B137-4BDE-B522-9EFF70B28C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" y="52"/>
              <a:ext cx="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36" name="Line 1763">
              <a:extLst>
                <a:ext uri="{FF2B5EF4-FFF2-40B4-BE49-F238E27FC236}">
                  <a16:creationId xmlns:a16="http://schemas.microsoft.com/office/drawing/2014/main" id="{0B59D1A0-3968-4F35-AB8E-CAD4444725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" y="62"/>
              <a:ext cx="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37" name="Freeform 1764">
              <a:extLst>
                <a:ext uri="{FF2B5EF4-FFF2-40B4-BE49-F238E27FC236}">
                  <a16:creationId xmlns:a16="http://schemas.microsoft.com/office/drawing/2014/main" id="{CA506EFD-89E9-4E55-A6B3-322D5FAE013E}"/>
                </a:ext>
              </a:extLst>
            </p:cNvPr>
            <p:cNvSpPr>
              <a:spLocks/>
            </p:cNvSpPr>
            <p:nvPr/>
          </p:nvSpPr>
          <p:spPr bwMode="auto">
            <a:xfrm>
              <a:off x="7" y="49"/>
              <a:ext cx="2" cy="19"/>
            </a:xfrm>
            <a:custGeom>
              <a:avLst/>
              <a:gdLst>
                <a:gd name="T0" fmla="*/ 2 w 2"/>
                <a:gd name="T1" fmla="*/ 0 h 19"/>
                <a:gd name="T2" fmla="*/ 0 w 2"/>
                <a:gd name="T3" fmla="*/ 9 h 19"/>
                <a:gd name="T4" fmla="*/ 1 w 2"/>
                <a:gd name="T5" fmla="*/ 19 h 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9">
                  <a:moveTo>
                    <a:pt x="2" y="0"/>
                  </a:moveTo>
                  <a:lnTo>
                    <a:pt x="0" y="9"/>
                  </a:lnTo>
                  <a:lnTo>
                    <a:pt x="1" y="19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38" name="Line 1765">
              <a:extLst>
                <a:ext uri="{FF2B5EF4-FFF2-40B4-BE49-F238E27FC236}">
                  <a16:creationId xmlns:a16="http://schemas.microsoft.com/office/drawing/2014/main" id="{97EB8DBC-39E9-480B-8E11-3093B807C2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" y="58"/>
              <a:ext cx="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39" name="Line 1766">
              <a:extLst>
                <a:ext uri="{FF2B5EF4-FFF2-40B4-BE49-F238E27FC236}">
                  <a16:creationId xmlns:a16="http://schemas.microsoft.com/office/drawing/2014/main" id="{6CDD96B2-40CE-4B84-A171-3AC229627E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1" y="73"/>
              <a:ext cx="1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40" name="Line 1767">
              <a:extLst>
                <a:ext uri="{FF2B5EF4-FFF2-40B4-BE49-F238E27FC236}">
                  <a16:creationId xmlns:a16="http://schemas.microsoft.com/office/drawing/2014/main" id="{A21044B2-AC3D-4D2A-B5A6-3C6AA3CDB5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" y="82"/>
              <a:ext cx="14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41" name="Line 1768">
              <a:extLst>
                <a:ext uri="{FF2B5EF4-FFF2-40B4-BE49-F238E27FC236}">
                  <a16:creationId xmlns:a16="http://schemas.microsoft.com/office/drawing/2014/main" id="{C7CAFE69-1BE2-4D21-A051-99FCBBC2E9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4" y="92"/>
              <a:ext cx="1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42" name="Freeform 1769">
              <a:extLst>
                <a:ext uri="{FF2B5EF4-FFF2-40B4-BE49-F238E27FC236}">
                  <a16:creationId xmlns:a16="http://schemas.microsoft.com/office/drawing/2014/main" id="{DFDC6853-8F6C-40BE-99ED-7A4751FC17C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" y="87"/>
              <a:ext cx="8" cy="2"/>
            </a:xfrm>
            <a:custGeom>
              <a:avLst/>
              <a:gdLst>
                <a:gd name="T0" fmla="*/ 8 w 8"/>
                <a:gd name="T1" fmla="*/ 0 h 2"/>
                <a:gd name="T2" fmla="*/ 4 w 8"/>
                <a:gd name="T3" fmla="*/ 0 h 2"/>
                <a:gd name="T4" fmla="*/ 0 w 8"/>
                <a:gd name="T5" fmla="*/ 2 h 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" h="2">
                  <a:moveTo>
                    <a:pt x="8" y="0"/>
                  </a:moveTo>
                  <a:lnTo>
                    <a:pt x="4" y="0"/>
                  </a:lnTo>
                  <a:lnTo>
                    <a:pt x="0" y="2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43" name="Freeform 1770">
              <a:extLst>
                <a:ext uri="{FF2B5EF4-FFF2-40B4-BE49-F238E27FC236}">
                  <a16:creationId xmlns:a16="http://schemas.microsoft.com/office/drawing/2014/main" id="{7D9C514D-834E-43D4-9C85-D64AC6109F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8" y="89"/>
              <a:ext cx="7" cy="2"/>
            </a:xfrm>
            <a:custGeom>
              <a:avLst/>
              <a:gdLst>
                <a:gd name="T0" fmla="*/ 0 w 7"/>
                <a:gd name="T1" fmla="*/ 0 h 2"/>
                <a:gd name="T2" fmla="*/ 3 w 7"/>
                <a:gd name="T3" fmla="*/ 2 h 2"/>
                <a:gd name="T4" fmla="*/ 7 w 7"/>
                <a:gd name="T5" fmla="*/ 2 h 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" h="2">
                  <a:moveTo>
                    <a:pt x="0" y="0"/>
                  </a:moveTo>
                  <a:lnTo>
                    <a:pt x="3" y="2"/>
                  </a:lnTo>
                  <a:lnTo>
                    <a:pt x="7" y="2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44" name="Freeform 1771">
              <a:extLst>
                <a:ext uri="{FF2B5EF4-FFF2-40B4-BE49-F238E27FC236}">
                  <a16:creationId xmlns:a16="http://schemas.microsoft.com/office/drawing/2014/main" id="{8B9CD84B-2C3A-42EA-A97E-C9A58FFD7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" y="91"/>
              <a:ext cx="6" cy="1"/>
            </a:xfrm>
            <a:custGeom>
              <a:avLst/>
              <a:gdLst>
                <a:gd name="T0" fmla="*/ 0 w 6"/>
                <a:gd name="T1" fmla="*/ 0 h 1"/>
                <a:gd name="T2" fmla="*/ 2 w 6"/>
                <a:gd name="T3" fmla="*/ 1 h 1"/>
                <a:gd name="T4" fmla="*/ 4 w 6"/>
                <a:gd name="T5" fmla="*/ 1 h 1"/>
                <a:gd name="T6" fmla="*/ 6 w 6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1">
                  <a:moveTo>
                    <a:pt x="0" y="0"/>
                  </a:moveTo>
                  <a:lnTo>
                    <a:pt x="2" y="1"/>
                  </a:lnTo>
                  <a:lnTo>
                    <a:pt x="4" y="1"/>
                  </a:lnTo>
                  <a:lnTo>
                    <a:pt x="6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45" name="Freeform 1772">
              <a:extLst>
                <a:ext uri="{FF2B5EF4-FFF2-40B4-BE49-F238E27FC236}">
                  <a16:creationId xmlns:a16="http://schemas.microsoft.com/office/drawing/2014/main" id="{E26FF071-68CD-4C81-ACD6-030416F141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" y="91"/>
              <a:ext cx="11" cy="1"/>
            </a:xfrm>
            <a:custGeom>
              <a:avLst/>
              <a:gdLst>
                <a:gd name="T0" fmla="*/ 0 w 11"/>
                <a:gd name="T1" fmla="*/ 0 h 1"/>
                <a:gd name="T2" fmla="*/ 3 w 11"/>
                <a:gd name="T3" fmla="*/ 1 h 1"/>
                <a:gd name="T4" fmla="*/ 7 w 11"/>
                <a:gd name="T5" fmla="*/ 1 h 1"/>
                <a:gd name="T6" fmla="*/ 11 w 1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" h="1">
                  <a:moveTo>
                    <a:pt x="0" y="0"/>
                  </a:moveTo>
                  <a:lnTo>
                    <a:pt x="3" y="1"/>
                  </a:lnTo>
                  <a:lnTo>
                    <a:pt x="7" y="1"/>
                  </a:lnTo>
                  <a:lnTo>
                    <a:pt x="11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46" name="Freeform 1773">
              <a:extLst>
                <a:ext uri="{FF2B5EF4-FFF2-40B4-BE49-F238E27FC236}">
                  <a16:creationId xmlns:a16="http://schemas.microsoft.com/office/drawing/2014/main" id="{A0520A66-D09B-48DD-B671-6246E3986E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" y="91"/>
              <a:ext cx="6" cy="1"/>
            </a:xfrm>
            <a:custGeom>
              <a:avLst/>
              <a:gdLst>
                <a:gd name="T0" fmla="*/ 0 w 6"/>
                <a:gd name="T1" fmla="*/ 0 h 1"/>
                <a:gd name="T2" fmla="*/ 3 w 6"/>
                <a:gd name="T3" fmla="*/ 1 h 1"/>
                <a:gd name="T4" fmla="*/ 6 w 6"/>
                <a:gd name="T5" fmla="*/ 1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" h="1">
                  <a:moveTo>
                    <a:pt x="0" y="0"/>
                  </a:moveTo>
                  <a:lnTo>
                    <a:pt x="3" y="1"/>
                  </a:lnTo>
                  <a:lnTo>
                    <a:pt x="6" y="1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47" name="Line 1774">
              <a:extLst>
                <a:ext uri="{FF2B5EF4-FFF2-40B4-BE49-F238E27FC236}">
                  <a16:creationId xmlns:a16="http://schemas.microsoft.com/office/drawing/2014/main" id="{21A3C3EB-D8B7-4250-ACE4-B71931A87E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0" y="91"/>
              <a:ext cx="1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48" name="Freeform 1775">
              <a:extLst>
                <a:ext uri="{FF2B5EF4-FFF2-40B4-BE49-F238E27FC236}">
                  <a16:creationId xmlns:a16="http://schemas.microsoft.com/office/drawing/2014/main" id="{3C7E4B89-ADD5-4F35-98FF-A5CC588A20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" y="43"/>
              <a:ext cx="8" cy="2"/>
            </a:xfrm>
            <a:custGeom>
              <a:avLst/>
              <a:gdLst>
                <a:gd name="T0" fmla="*/ 8 w 8"/>
                <a:gd name="T1" fmla="*/ 2 h 2"/>
                <a:gd name="T2" fmla="*/ 5 w 8"/>
                <a:gd name="T3" fmla="*/ 0 h 2"/>
                <a:gd name="T4" fmla="*/ 2 w 8"/>
                <a:gd name="T5" fmla="*/ 1 h 2"/>
                <a:gd name="T6" fmla="*/ 0 w 8"/>
                <a:gd name="T7" fmla="*/ 2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2">
                  <a:moveTo>
                    <a:pt x="8" y="2"/>
                  </a:moveTo>
                  <a:lnTo>
                    <a:pt x="5" y="0"/>
                  </a:lnTo>
                  <a:lnTo>
                    <a:pt x="2" y="1"/>
                  </a:lnTo>
                  <a:lnTo>
                    <a:pt x="0" y="2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49" name="Freeform 1776">
              <a:extLst>
                <a:ext uri="{FF2B5EF4-FFF2-40B4-BE49-F238E27FC236}">
                  <a16:creationId xmlns:a16="http://schemas.microsoft.com/office/drawing/2014/main" id="{A28E78D3-8FB1-4734-81B9-51BFA9D062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" y="48"/>
              <a:ext cx="8" cy="1"/>
            </a:xfrm>
            <a:custGeom>
              <a:avLst/>
              <a:gdLst>
                <a:gd name="T0" fmla="*/ 0 w 8"/>
                <a:gd name="T1" fmla="*/ 0 h 1"/>
                <a:gd name="T2" fmla="*/ 3 w 8"/>
                <a:gd name="T3" fmla="*/ 1 h 1"/>
                <a:gd name="T4" fmla="*/ 6 w 8"/>
                <a:gd name="T5" fmla="*/ 1 h 1"/>
                <a:gd name="T6" fmla="*/ 8 w 8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1">
                  <a:moveTo>
                    <a:pt x="0" y="0"/>
                  </a:moveTo>
                  <a:lnTo>
                    <a:pt x="3" y="1"/>
                  </a:lnTo>
                  <a:lnTo>
                    <a:pt x="6" y="1"/>
                  </a:lnTo>
                  <a:lnTo>
                    <a:pt x="8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50" name="Freeform 1777">
              <a:extLst>
                <a:ext uri="{FF2B5EF4-FFF2-40B4-BE49-F238E27FC236}">
                  <a16:creationId xmlns:a16="http://schemas.microsoft.com/office/drawing/2014/main" id="{9740640C-8560-41A2-B56B-BA2AFB6951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" y="44"/>
              <a:ext cx="3" cy="4"/>
            </a:xfrm>
            <a:custGeom>
              <a:avLst/>
              <a:gdLst>
                <a:gd name="T0" fmla="*/ 0 w 3"/>
                <a:gd name="T1" fmla="*/ 3 h 4"/>
                <a:gd name="T2" fmla="*/ 2 w 3"/>
                <a:gd name="T3" fmla="*/ 4 h 4"/>
                <a:gd name="T4" fmla="*/ 2 w 3"/>
                <a:gd name="T5" fmla="*/ 3 h 4"/>
                <a:gd name="T6" fmla="*/ 3 w 3"/>
                <a:gd name="T7" fmla="*/ 2 h 4"/>
                <a:gd name="T8" fmla="*/ 2 w 3"/>
                <a:gd name="T9" fmla="*/ 1 h 4"/>
                <a:gd name="T10" fmla="*/ 1 w 3"/>
                <a:gd name="T11" fmla="*/ 0 h 4"/>
                <a:gd name="T12" fmla="*/ 0 w 3"/>
                <a:gd name="T13" fmla="*/ 1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" h="4">
                  <a:moveTo>
                    <a:pt x="0" y="3"/>
                  </a:moveTo>
                  <a:lnTo>
                    <a:pt x="2" y="4"/>
                  </a:lnTo>
                  <a:lnTo>
                    <a:pt x="2" y="3"/>
                  </a:lnTo>
                  <a:lnTo>
                    <a:pt x="3" y="2"/>
                  </a:lnTo>
                  <a:lnTo>
                    <a:pt x="2" y="1"/>
                  </a:lnTo>
                  <a:lnTo>
                    <a:pt x="1" y="0"/>
                  </a:lnTo>
                  <a:lnTo>
                    <a:pt x="0" y="1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51" name="Freeform 1778">
              <a:extLst>
                <a:ext uri="{FF2B5EF4-FFF2-40B4-BE49-F238E27FC236}">
                  <a16:creationId xmlns:a16="http://schemas.microsoft.com/office/drawing/2014/main" id="{AA2F6D62-9A4F-4126-B132-6787C317E6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" y="47"/>
              <a:ext cx="5" cy="6"/>
            </a:xfrm>
            <a:custGeom>
              <a:avLst/>
              <a:gdLst>
                <a:gd name="T0" fmla="*/ 0 w 5"/>
                <a:gd name="T1" fmla="*/ 6 h 6"/>
                <a:gd name="T2" fmla="*/ 2 w 5"/>
                <a:gd name="T3" fmla="*/ 5 h 6"/>
                <a:gd name="T4" fmla="*/ 4 w 5"/>
                <a:gd name="T5" fmla="*/ 3 h 6"/>
                <a:gd name="T6" fmla="*/ 5 w 5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" h="6">
                  <a:moveTo>
                    <a:pt x="0" y="6"/>
                  </a:moveTo>
                  <a:lnTo>
                    <a:pt x="2" y="5"/>
                  </a:lnTo>
                  <a:lnTo>
                    <a:pt x="4" y="3"/>
                  </a:lnTo>
                  <a:lnTo>
                    <a:pt x="5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52" name="Freeform 1779">
              <a:extLst>
                <a:ext uri="{FF2B5EF4-FFF2-40B4-BE49-F238E27FC236}">
                  <a16:creationId xmlns:a16="http://schemas.microsoft.com/office/drawing/2014/main" id="{9D5D0B57-5323-43E2-9968-15009302DF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" y="66"/>
              <a:ext cx="30" cy="32"/>
            </a:xfrm>
            <a:custGeom>
              <a:avLst/>
              <a:gdLst>
                <a:gd name="T0" fmla="*/ 30 w 30"/>
                <a:gd name="T1" fmla="*/ 16 h 32"/>
                <a:gd name="T2" fmla="*/ 29 w 30"/>
                <a:gd name="T3" fmla="*/ 11 h 32"/>
                <a:gd name="T4" fmla="*/ 27 w 30"/>
                <a:gd name="T5" fmla="*/ 7 h 32"/>
                <a:gd name="T6" fmla="*/ 24 w 30"/>
                <a:gd name="T7" fmla="*/ 3 h 32"/>
                <a:gd name="T8" fmla="*/ 19 w 30"/>
                <a:gd name="T9" fmla="*/ 1 h 32"/>
                <a:gd name="T10" fmla="*/ 15 w 30"/>
                <a:gd name="T11" fmla="*/ 0 h 32"/>
                <a:gd name="T12" fmla="*/ 10 w 30"/>
                <a:gd name="T13" fmla="*/ 1 h 32"/>
                <a:gd name="T14" fmla="*/ 6 w 30"/>
                <a:gd name="T15" fmla="*/ 3 h 32"/>
                <a:gd name="T16" fmla="*/ 3 w 30"/>
                <a:gd name="T17" fmla="*/ 7 h 32"/>
                <a:gd name="T18" fmla="*/ 1 w 30"/>
                <a:gd name="T19" fmla="*/ 11 h 32"/>
                <a:gd name="T20" fmla="*/ 0 w 30"/>
                <a:gd name="T21" fmla="*/ 16 h 32"/>
                <a:gd name="T22" fmla="*/ 1 w 30"/>
                <a:gd name="T23" fmla="*/ 21 h 32"/>
                <a:gd name="T24" fmla="*/ 3 w 30"/>
                <a:gd name="T25" fmla="*/ 25 h 32"/>
                <a:gd name="T26" fmla="*/ 6 w 30"/>
                <a:gd name="T27" fmla="*/ 29 h 32"/>
                <a:gd name="T28" fmla="*/ 10 w 30"/>
                <a:gd name="T29" fmla="*/ 31 h 32"/>
                <a:gd name="T30" fmla="*/ 15 w 30"/>
                <a:gd name="T31" fmla="*/ 32 h 32"/>
                <a:gd name="T32" fmla="*/ 19 w 30"/>
                <a:gd name="T33" fmla="*/ 31 h 32"/>
                <a:gd name="T34" fmla="*/ 24 w 30"/>
                <a:gd name="T35" fmla="*/ 29 h 32"/>
                <a:gd name="T36" fmla="*/ 27 w 30"/>
                <a:gd name="T37" fmla="*/ 25 h 32"/>
                <a:gd name="T38" fmla="*/ 29 w 30"/>
                <a:gd name="T39" fmla="*/ 21 h 32"/>
                <a:gd name="T40" fmla="*/ 30 w 30"/>
                <a:gd name="T41" fmla="*/ 16 h 3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0" h="32">
                  <a:moveTo>
                    <a:pt x="30" y="16"/>
                  </a:moveTo>
                  <a:lnTo>
                    <a:pt x="29" y="11"/>
                  </a:lnTo>
                  <a:lnTo>
                    <a:pt x="27" y="7"/>
                  </a:lnTo>
                  <a:lnTo>
                    <a:pt x="24" y="3"/>
                  </a:lnTo>
                  <a:lnTo>
                    <a:pt x="19" y="1"/>
                  </a:lnTo>
                  <a:lnTo>
                    <a:pt x="15" y="0"/>
                  </a:lnTo>
                  <a:lnTo>
                    <a:pt x="10" y="1"/>
                  </a:lnTo>
                  <a:lnTo>
                    <a:pt x="6" y="3"/>
                  </a:lnTo>
                  <a:lnTo>
                    <a:pt x="3" y="7"/>
                  </a:lnTo>
                  <a:lnTo>
                    <a:pt x="1" y="11"/>
                  </a:lnTo>
                  <a:lnTo>
                    <a:pt x="0" y="16"/>
                  </a:lnTo>
                  <a:lnTo>
                    <a:pt x="1" y="21"/>
                  </a:lnTo>
                  <a:lnTo>
                    <a:pt x="3" y="25"/>
                  </a:lnTo>
                  <a:lnTo>
                    <a:pt x="6" y="29"/>
                  </a:lnTo>
                  <a:lnTo>
                    <a:pt x="10" y="31"/>
                  </a:lnTo>
                  <a:lnTo>
                    <a:pt x="15" y="32"/>
                  </a:lnTo>
                  <a:lnTo>
                    <a:pt x="19" y="31"/>
                  </a:lnTo>
                  <a:lnTo>
                    <a:pt x="24" y="29"/>
                  </a:lnTo>
                  <a:lnTo>
                    <a:pt x="27" y="25"/>
                  </a:lnTo>
                  <a:lnTo>
                    <a:pt x="29" y="21"/>
                  </a:lnTo>
                  <a:lnTo>
                    <a:pt x="30" y="16"/>
                  </a:lnTo>
                  <a:close/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53" name="Freeform 1780">
              <a:extLst>
                <a:ext uri="{FF2B5EF4-FFF2-40B4-BE49-F238E27FC236}">
                  <a16:creationId xmlns:a16="http://schemas.microsoft.com/office/drawing/2014/main" id="{C6C20DD7-E805-4E7B-BAE5-E1302DF686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" y="71"/>
              <a:ext cx="20" cy="22"/>
            </a:xfrm>
            <a:custGeom>
              <a:avLst/>
              <a:gdLst>
                <a:gd name="T0" fmla="*/ 20 w 20"/>
                <a:gd name="T1" fmla="*/ 11 h 22"/>
                <a:gd name="T2" fmla="*/ 19 w 20"/>
                <a:gd name="T3" fmla="*/ 7 h 22"/>
                <a:gd name="T4" fmla="*/ 17 w 20"/>
                <a:gd name="T5" fmla="*/ 3 h 22"/>
                <a:gd name="T6" fmla="*/ 14 w 20"/>
                <a:gd name="T7" fmla="*/ 1 h 22"/>
                <a:gd name="T8" fmla="*/ 10 w 20"/>
                <a:gd name="T9" fmla="*/ 0 h 22"/>
                <a:gd name="T10" fmla="*/ 6 w 20"/>
                <a:gd name="T11" fmla="*/ 1 h 22"/>
                <a:gd name="T12" fmla="*/ 3 w 20"/>
                <a:gd name="T13" fmla="*/ 3 h 22"/>
                <a:gd name="T14" fmla="*/ 1 w 20"/>
                <a:gd name="T15" fmla="*/ 7 h 22"/>
                <a:gd name="T16" fmla="*/ 0 w 20"/>
                <a:gd name="T17" fmla="*/ 11 h 22"/>
                <a:gd name="T18" fmla="*/ 1 w 20"/>
                <a:gd name="T19" fmla="*/ 15 h 22"/>
                <a:gd name="T20" fmla="*/ 3 w 20"/>
                <a:gd name="T21" fmla="*/ 19 h 22"/>
                <a:gd name="T22" fmla="*/ 6 w 20"/>
                <a:gd name="T23" fmla="*/ 21 h 22"/>
                <a:gd name="T24" fmla="*/ 10 w 20"/>
                <a:gd name="T25" fmla="*/ 22 h 22"/>
                <a:gd name="T26" fmla="*/ 14 w 20"/>
                <a:gd name="T27" fmla="*/ 21 h 22"/>
                <a:gd name="T28" fmla="*/ 17 w 20"/>
                <a:gd name="T29" fmla="*/ 19 h 22"/>
                <a:gd name="T30" fmla="*/ 19 w 20"/>
                <a:gd name="T31" fmla="*/ 15 h 22"/>
                <a:gd name="T32" fmla="*/ 20 w 20"/>
                <a:gd name="T33" fmla="*/ 1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" h="22">
                  <a:moveTo>
                    <a:pt x="20" y="11"/>
                  </a:moveTo>
                  <a:lnTo>
                    <a:pt x="19" y="7"/>
                  </a:lnTo>
                  <a:lnTo>
                    <a:pt x="17" y="3"/>
                  </a:lnTo>
                  <a:lnTo>
                    <a:pt x="14" y="1"/>
                  </a:lnTo>
                  <a:lnTo>
                    <a:pt x="10" y="0"/>
                  </a:lnTo>
                  <a:lnTo>
                    <a:pt x="6" y="1"/>
                  </a:lnTo>
                  <a:lnTo>
                    <a:pt x="3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1" y="15"/>
                  </a:lnTo>
                  <a:lnTo>
                    <a:pt x="3" y="19"/>
                  </a:lnTo>
                  <a:lnTo>
                    <a:pt x="6" y="21"/>
                  </a:lnTo>
                  <a:lnTo>
                    <a:pt x="10" y="22"/>
                  </a:lnTo>
                  <a:lnTo>
                    <a:pt x="14" y="21"/>
                  </a:lnTo>
                  <a:lnTo>
                    <a:pt x="17" y="19"/>
                  </a:lnTo>
                  <a:lnTo>
                    <a:pt x="19" y="15"/>
                  </a:lnTo>
                  <a:lnTo>
                    <a:pt x="20" y="11"/>
                  </a:lnTo>
                  <a:close/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54" name="Freeform 1781">
              <a:extLst>
                <a:ext uri="{FF2B5EF4-FFF2-40B4-BE49-F238E27FC236}">
                  <a16:creationId xmlns:a16="http://schemas.microsoft.com/office/drawing/2014/main" id="{EA2B6306-8418-407D-9658-345358841E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" y="66"/>
              <a:ext cx="30" cy="32"/>
            </a:xfrm>
            <a:custGeom>
              <a:avLst/>
              <a:gdLst>
                <a:gd name="T0" fmla="*/ 30 w 30"/>
                <a:gd name="T1" fmla="*/ 16 h 32"/>
                <a:gd name="T2" fmla="*/ 29 w 30"/>
                <a:gd name="T3" fmla="*/ 11 h 32"/>
                <a:gd name="T4" fmla="*/ 27 w 30"/>
                <a:gd name="T5" fmla="*/ 7 h 32"/>
                <a:gd name="T6" fmla="*/ 24 w 30"/>
                <a:gd name="T7" fmla="*/ 3 h 32"/>
                <a:gd name="T8" fmla="*/ 20 w 30"/>
                <a:gd name="T9" fmla="*/ 1 h 32"/>
                <a:gd name="T10" fmla="*/ 15 w 30"/>
                <a:gd name="T11" fmla="*/ 0 h 32"/>
                <a:gd name="T12" fmla="*/ 11 w 30"/>
                <a:gd name="T13" fmla="*/ 1 h 32"/>
                <a:gd name="T14" fmla="*/ 6 w 30"/>
                <a:gd name="T15" fmla="*/ 3 h 32"/>
                <a:gd name="T16" fmla="*/ 3 w 30"/>
                <a:gd name="T17" fmla="*/ 7 h 32"/>
                <a:gd name="T18" fmla="*/ 1 w 30"/>
                <a:gd name="T19" fmla="*/ 11 h 32"/>
                <a:gd name="T20" fmla="*/ 0 w 30"/>
                <a:gd name="T21" fmla="*/ 16 h 32"/>
                <a:gd name="T22" fmla="*/ 1 w 30"/>
                <a:gd name="T23" fmla="*/ 21 h 32"/>
                <a:gd name="T24" fmla="*/ 3 w 30"/>
                <a:gd name="T25" fmla="*/ 25 h 32"/>
                <a:gd name="T26" fmla="*/ 6 w 30"/>
                <a:gd name="T27" fmla="*/ 29 h 32"/>
                <a:gd name="T28" fmla="*/ 11 w 30"/>
                <a:gd name="T29" fmla="*/ 31 h 32"/>
                <a:gd name="T30" fmla="*/ 15 w 30"/>
                <a:gd name="T31" fmla="*/ 32 h 32"/>
                <a:gd name="T32" fmla="*/ 20 w 30"/>
                <a:gd name="T33" fmla="*/ 31 h 32"/>
                <a:gd name="T34" fmla="*/ 24 w 30"/>
                <a:gd name="T35" fmla="*/ 29 h 32"/>
                <a:gd name="T36" fmla="*/ 27 w 30"/>
                <a:gd name="T37" fmla="*/ 25 h 32"/>
                <a:gd name="T38" fmla="*/ 29 w 30"/>
                <a:gd name="T39" fmla="*/ 21 h 32"/>
                <a:gd name="T40" fmla="*/ 30 w 30"/>
                <a:gd name="T41" fmla="*/ 16 h 3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0" h="32">
                  <a:moveTo>
                    <a:pt x="30" y="16"/>
                  </a:moveTo>
                  <a:lnTo>
                    <a:pt x="29" y="11"/>
                  </a:lnTo>
                  <a:lnTo>
                    <a:pt x="27" y="7"/>
                  </a:lnTo>
                  <a:lnTo>
                    <a:pt x="24" y="3"/>
                  </a:lnTo>
                  <a:lnTo>
                    <a:pt x="20" y="1"/>
                  </a:lnTo>
                  <a:lnTo>
                    <a:pt x="15" y="0"/>
                  </a:lnTo>
                  <a:lnTo>
                    <a:pt x="11" y="1"/>
                  </a:lnTo>
                  <a:lnTo>
                    <a:pt x="6" y="3"/>
                  </a:lnTo>
                  <a:lnTo>
                    <a:pt x="3" y="7"/>
                  </a:lnTo>
                  <a:lnTo>
                    <a:pt x="1" y="11"/>
                  </a:lnTo>
                  <a:lnTo>
                    <a:pt x="0" y="16"/>
                  </a:lnTo>
                  <a:lnTo>
                    <a:pt x="1" y="21"/>
                  </a:lnTo>
                  <a:lnTo>
                    <a:pt x="3" y="25"/>
                  </a:lnTo>
                  <a:lnTo>
                    <a:pt x="6" y="29"/>
                  </a:lnTo>
                  <a:lnTo>
                    <a:pt x="11" y="31"/>
                  </a:lnTo>
                  <a:lnTo>
                    <a:pt x="15" y="32"/>
                  </a:lnTo>
                  <a:lnTo>
                    <a:pt x="20" y="31"/>
                  </a:lnTo>
                  <a:lnTo>
                    <a:pt x="24" y="29"/>
                  </a:lnTo>
                  <a:lnTo>
                    <a:pt x="27" y="25"/>
                  </a:lnTo>
                  <a:lnTo>
                    <a:pt x="29" y="21"/>
                  </a:lnTo>
                  <a:lnTo>
                    <a:pt x="30" y="16"/>
                  </a:lnTo>
                  <a:close/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55" name="Freeform 1782">
              <a:extLst>
                <a:ext uri="{FF2B5EF4-FFF2-40B4-BE49-F238E27FC236}">
                  <a16:creationId xmlns:a16="http://schemas.microsoft.com/office/drawing/2014/main" id="{829F608C-42D7-4C8A-9E6E-030205D4BA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" y="71"/>
              <a:ext cx="20" cy="22"/>
            </a:xfrm>
            <a:custGeom>
              <a:avLst/>
              <a:gdLst>
                <a:gd name="T0" fmla="*/ 20 w 20"/>
                <a:gd name="T1" fmla="*/ 11 h 22"/>
                <a:gd name="T2" fmla="*/ 19 w 20"/>
                <a:gd name="T3" fmla="*/ 7 h 22"/>
                <a:gd name="T4" fmla="*/ 17 w 20"/>
                <a:gd name="T5" fmla="*/ 3 h 22"/>
                <a:gd name="T6" fmla="*/ 14 w 20"/>
                <a:gd name="T7" fmla="*/ 1 h 22"/>
                <a:gd name="T8" fmla="*/ 10 w 20"/>
                <a:gd name="T9" fmla="*/ 0 h 22"/>
                <a:gd name="T10" fmla="*/ 6 w 20"/>
                <a:gd name="T11" fmla="*/ 1 h 22"/>
                <a:gd name="T12" fmla="*/ 3 w 20"/>
                <a:gd name="T13" fmla="*/ 3 h 22"/>
                <a:gd name="T14" fmla="*/ 1 w 20"/>
                <a:gd name="T15" fmla="*/ 7 h 22"/>
                <a:gd name="T16" fmla="*/ 0 w 20"/>
                <a:gd name="T17" fmla="*/ 11 h 22"/>
                <a:gd name="T18" fmla="*/ 1 w 20"/>
                <a:gd name="T19" fmla="*/ 15 h 22"/>
                <a:gd name="T20" fmla="*/ 3 w 20"/>
                <a:gd name="T21" fmla="*/ 19 h 22"/>
                <a:gd name="T22" fmla="*/ 6 w 20"/>
                <a:gd name="T23" fmla="*/ 21 h 22"/>
                <a:gd name="T24" fmla="*/ 10 w 20"/>
                <a:gd name="T25" fmla="*/ 22 h 22"/>
                <a:gd name="T26" fmla="*/ 14 w 20"/>
                <a:gd name="T27" fmla="*/ 21 h 22"/>
                <a:gd name="T28" fmla="*/ 17 w 20"/>
                <a:gd name="T29" fmla="*/ 19 h 22"/>
                <a:gd name="T30" fmla="*/ 19 w 20"/>
                <a:gd name="T31" fmla="*/ 15 h 22"/>
                <a:gd name="T32" fmla="*/ 20 w 20"/>
                <a:gd name="T33" fmla="*/ 1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" h="22">
                  <a:moveTo>
                    <a:pt x="20" y="11"/>
                  </a:moveTo>
                  <a:lnTo>
                    <a:pt x="19" y="7"/>
                  </a:lnTo>
                  <a:lnTo>
                    <a:pt x="17" y="3"/>
                  </a:lnTo>
                  <a:lnTo>
                    <a:pt x="14" y="1"/>
                  </a:lnTo>
                  <a:lnTo>
                    <a:pt x="10" y="0"/>
                  </a:lnTo>
                  <a:lnTo>
                    <a:pt x="6" y="1"/>
                  </a:lnTo>
                  <a:lnTo>
                    <a:pt x="3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1" y="15"/>
                  </a:lnTo>
                  <a:lnTo>
                    <a:pt x="3" y="19"/>
                  </a:lnTo>
                  <a:lnTo>
                    <a:pt x="6" y="21"/>
                  </a:lnTo>
                  <a:lnTo>
                    <a:pt x="10" y="22"/>
                  </a:lnTo>
                  <a:lnTo>
                    <a:pt x="14" y="21"/>
                  </a:lnTo>
                  <a:lnTo>
                    <a:pt x="17" y="19"/>
                  </a:lnTo>
                  <a:lnTo>
                    <a:pt x="19" y="15"/>
                  </a:lnTo>
                  <a:lnTo>
                    <a:pt x="20" y="11"/>
                  </a:lnTo>
                  <a:close/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56" name="Line 1783">
              <a:extLst>
                <a:ext uri="{FF2B5EF4-FFF2-40B4-BE49-F238E27FC236}">
                  <a16:creationId xmlns:a16="http://schemas.microsoft.com/office/drawing/2014/main" id="{4EA9D427-4D70-46E9-8128-2828A97A0E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1" y="87"/>
              <a:ext cx="30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57" name="Line 1784">
              <a:extLst>
                <a:ext uri="{FF2B5EF4-FFF2-40B4-BE49-F238E27FC236}">
                  <a16:creationId xmlns:a16="http://schemas.microsoft.com/office/drawing/2014/main" id="{BD06BB43-708D-4ABC-AA00-63BAA174B9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6" y="89"/>
              <a:ext cx="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58" name="Freeform 1785">
              <a:extLst>
                <a:ext uri="{FF2B5EF4-FFF2-40B4-BE49-F238E27FC236}">
                  <a16:creationId xmlns:a16="http://schemas.microsoft.com/office/drawing/2014/main" id="{F29F090A-A51D-4085-98C7-D02F23D5D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" y="83"/>
              <a:ext cx="6" cy="4"/>
            </a:xfrm>
            <a:custGeom>
              <a:avLst/>
              <a:gdLst>
                <a:gd name="T0" fmla="*/ 0 w 6"/>
                <a:gd name="T1" fmla="*/ 4 h 4"/>
                <a:gd name="T2" fmla="*/ 4 w 6"/>
                <a:gd name="T3" fmla="*/ 2 h 4"/>
                <a:gd name="T4" fmla="*/ 6 w 6"/>
                <a:gd name="T5" fmla="*/ 0 h 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" h="4">
                  <a:moveTo>
                    <a:pt x="0" y="4"/>
                  </a:moveTo>
                  <a:lnTo>
                    <a:pt x="4" y="2"/>
                  </a:lnTo>
                  <a:lnTo>
                    <a:pt x="6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59" name="Freeform 1786">
              <a:extLst>
                <a:ext uri="{FF2B5EF4-FFF2-40B4-BE49-F238E27FC236}">
                  <a16:creationId xmlns:a16="http://schemas.microsoft.com/office/drawing/2014/main" id="{072EF53A-09EC-4C63-ABB0-FEDF4E00C1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" y="60"/>
              <a:ext cx="16" cy="10"/>
            </a:xfrm>
            <a:custGeom>
              <a:avLst/>
              <a:gdLst>
                <a:gd name="T0" fmla="*/ 16 w 16"/>
                <a:gd name="T1" fmla="*/ 10 h 10"/>
                <a:gd name="T2" fmla="*/ 13 w 16"/>
                <a:gd name="T3" fmla="*/ 6 h 10"/>
                <a:gd name="T4" fmla="*/ 9 w 16"/>
                <a:gd name="T5" fmla="*/ 3 h 10"/>
                <a:gd name="T6" fmla="*/ 5 w 16"/>
                <a:gd name="T7" fmla="*/ 1 h 10"/>
                <a:gd name="T8" fmla="*/ 0 w 16"/>
                <a:gd name="T9" fmla="*/ 0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" h="10">
                  <a:moveTo>
                    <a:pt x="16" y="10"/>
                  </a:moveTo>
                  <a:lnTo>
                    <a:pt x="13" y="6"/>
                  </a:lnTo>
                  <a:lnTo>
                    <a:pt x="9" y="3"/>
                  </a:lnTo>
                  <a:lnTo>
                    <a:pt x="5" y="1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60" name="Freeform 1787">
              <a:extLst>
                <a:ext uri="{FF2B5EF4-FFF2-40B4-BE49-F238E27FC236}">
                  <a16:creationId xmlns:a16="http://schemas.microsoft.com/office/drawing/2014/main" id="{3AE44B22-2594-441A-B790-2A0779948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" y="59"/>
              <a:ext cx="18" cy="1"/>
            </a:xfrm>
            <a:custGeom>
              <a:avLst/>
              <a:gdLst>
                <a:gd name="T0" fmla="*/ 18 w 18"/>
                <a:gd name="T1" fmla="*/ 1 h 1"/>
                <a:gd name="T2" fmla="*/ 9 w 18"/>
                <a:gd name="T3" fmla="*/ 0 h 1"/>
                <a:gd name="T4" fmla="*/ 0 w 18"/>
                <a:gd name="T5" fmla="*/ 1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9" y="0"/>
                  </a:lnTo>
                  <a:lnTo>
                    <a:pt x="0" y="1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61" name="Freeform 1788">
              <a:extLst>
                <a:ext uri="{FF2B5EF4-FFF2-40B4-BE49-F238E27FC236}">
                  <a16:creationId xmlns:a16="http://schemas.microsoft.com/office/drawing/2014/main" id="{2037D244-2577-413D-A99A-3848E59F9D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" y="84"/>
              <a:ext cx="3" cy="4"/>
            </a:xfrm>
            <a:custGeom>
              <a:avLst/>
              <a:gdLst>
                <a:gd name="T0" fmla="*/ 0 w 3"/>
                <a:gd name="T1" fmla="*/ 0 h 4"/>
                <a:gd name="T2" fmla="*/ 0 w 3"/>
                <a:gd name="T3" fmla="*/ 2 h 4"/>
                <a:gd name="T4" fmla="*/ 1 w 3"/>
                <a:gd name="T5" fmla="*/ 4 h 4"/>
                <a:gd name="T6" fmla="*/ 3 w 3"/>
                <a:gd name="T7" fmla="*/ 4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" h="4">
                  <a:moveTo>
                    <a:pt x="0" y="0"/>
                  </a:moveTo>
                  <a:lnTo>
                    <a:pt x="0" y="2"/>
                  </a:lnTo>
                  <a:lnTo>
                    <a:pt x="1" y="4"/>
                  </a:lnTo>
                  <a:lnTo>
                    <a:pt x="3" y="4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62" name="Line 1789">
              <a:extLst>
                <a:ext uri="{FF2B5EF4-FFF2-40B4-BE49-F238E27FC236}">
                  <a16:creationId xmlns:a16="http://schemas.microsoft.com/office/drawing/2014/main" id="{A1507A56-2BC5-4E95-93BE-4428776A34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" y="68"/>
              <a:ext cx="16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63" name="Line 1790">
              <a:extLst>
                <a:ext uri="{FF2B5EF4-FFF2-40B4-BE49-F238E27FC236}">
                  <a16:creationId xmlns:a16="http://schemas.microsoft.com/office/drawing/2014/main" id="{A719126B-DEDF-4695-B6E1-4D2B7E2BC2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" y="70"/>
              <a:ext cx="15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64" name="Line 1791">
              <a:extLst>
                <a:ext uri="{FF2B5EF4-FFF2-40B4-BE49-F238E27FC236}">
                  <a16:creationId xmlns:a16="http://schemas.microsoft.com/office/drawing/2014/main" id="{71131A61-6C8D-4E1F-BA8C-2A7DC0F002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" y="73"/>
              <a:ext cx="15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65" name="Freeform 1792">
              <a:extLst>
                <a:ext uri="{FF2B5EF4-FFF2-40B4-BE49-F238E27FC236}">
                  <a16:creationId xmlns:a16="http://schemas.microsoft.com/office/drawing/2014/main" id="{3CE7149F-73EA-4C76-B623-456DD0C25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" y="59"/>
              <a:ext cx="7" cy="8"/>
            </a:xfrm>
            <a:custGeom>
              <a:avLst/>
              <a:gdLst>
                <a:gd name="T0" fmla="*/ 7 w 7"/>
                <a:gd name="T1" fmla="*/ 0 h 8"/>
                <a:gd name="T2" fmla="*/ 3 w 7"/>
                <a:gd name="T3" fmla="*/ 3 h 8"/>
                <a:gd name="T4" fmla="*/ 0 w 7"/>
                <a:gd name="T5" fmla="*/ 8 h 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" h="8">
                  <a:moveTo>
                    <a:pt x="7" y="0"/>
                  </a:moveTo>
                  <a:lnTo>
                    <a:pt x="3" y="3"/>
                  </a:lnTo>
                  <a:lnTo>
                    <a:pt x="0" y="8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66" name="Line 1793">
              <a:extLst>
                <a:ext uri="{FF2B5EF4-FFF2-40B4-BE49-F238E27FC236}">
                  <a16:creationId xmlns:a16="http://schemas.microsoft.com/office/drawing/2014/main" id="{1BD112AE-688C-4F1B-A31A-8DA7605E19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4" y="6"/>
              <a:ext cx="21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67" name="Line 1794">
              <a:extLst>
                <a:ext uri="{FF2B5EF4-FFF2-40B4-BE49-F238E27FC236}">
                  <a16:creationId xmlns:a16="http://schemas.microsoft.com/office/drawing/2014/main" id="{014B9A60-3D5B-4490-9FEA-40B646D907B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0" y="68"/>
              <a:ext cx="5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68" name="Line 1795">
              <a:extLst>
                <a:ext uri="{FF2B5EF4-FFF2-40B4-BE49-F238E27FC236}">
                  <a16:creationId xmlns:a16="http://schemas.microsoft.com/office/drawing/2014/main" id="{C33CB29C-E52C-4D77-96D9-99D0A5C118F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8" y="71"/>
              <a:ext cx="5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69" name="Line 1796">
              <a:extLst>
                <a:ext uri="{FF2B5EF4-FFF2-40B4-BE49-F238E27FC236}">
                  <a16:creationId xmlns:a16="http://schemas.microsoft.com/office/drawing/2014/main" id="{3C7B3902-8456-41C5-B558-034172D11B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2" y="76"/>
              <a:ext cx="50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70" name="Line 1797">
              <a:extLst>
                <a:ext uri="{FF2B5EF4-FFF2-40B4-BE49-F238E27FC236}">
                  <a16:creationId xmlns:a16="http://schemas.microsoft.com/office/drawing/2014/main" id="{7F635482-F437-470D-90F5-6AE151F9B8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6" y="81"/>
              <a:ext cx="38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71" name="Line 1798">
              <a:extLst>
                <a:ext uri="{FF2B5EF4-FFF2-40B4-BE49-F238E27FC236}">
                  <a16:creationId xmlns:a16="http://schemas.microsoft.com/office/drawing/2014/main" id="{2C5DFBD7-694E-40CB-B6A2-001DD5CB7D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33" y="7"/>
              <a:ext cx="10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72" name="Line 1799">
              <a:extLst>
                <a:ext uri="{FF2B5EF4-FFF2-40B4-BE49-F238E27FC236}">
                  <a16:creationId xmlns:a16="http://schemas.microsoft.com/office/drawing/2014/main" id="{05FA4FA2-FE63-442F-91D8-79066D22C6F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05" y="4"/>
              <a:ext cx="1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73" name="Line 1800">
              <a:extLst>
                <a:ext uri="{FF2B5EF4-FFF2-40B4-BE49-F238E27FC236}">
                  <a16:creationId xmlns:a16="http://schemas.microsoft.com/office/drawing/2014/main" id="{CD3869B8-25FE-475E-8A8A-2EC81F5A8D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33" y="9"/>
              <a:ext cx="9" cy="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74" name="Line 1801">
              <a:extLst>
                <a:ext uri="{FF2B5EF4-FFF2-40B4-BE49-F238E27FC236}">
                  <a16:creationId xmlns:a16="http://schemas.microsoft.com/office/drawing/2014/main" id="{674D0C2A-4DE1-488E-A34C-79C5D8A1E8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33" y="10"/>
              <a:ext cx="7" cy="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75" name="Line 1802">
              <a:extLst>
                <a:ext uri="{FF2B5EF4-FFF2-40B4-BE49-F238E27FC236}">
                  <a16:creationId xmlns:a16="http://schemas.microsoft.com/office/drawing/2014/main" id="{688B602B-A320-4984-B41F-EA23DDCAC1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04" y="5"/>
              <a:ext cx="2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76" name="Line 1803">
              <a:extLst>
                <a:ext uri="{FF2B5EF4-FFF2-40B4-BE49-F238E27FC236}">
                  <a16:creationId xmlns:a16="http://schemas.microsoft.com/office/drawing/2014/main" id="{0DAEAABA-85B7-49A8-A67F-76D7D406233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30" y="9"/>
              <a:ext cx="1" cy="2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77" name="Freeform 1804">
              <a:extLst>
                <a:ext uri="{FF2B5EF4-FFF2-40B4-BE49-F238E27FC236}">
                  <a16:creationId xmlns:a16="http://schemas.microsoft.com/office/drawing/2014/main" id="{54C9D8D8-778F-498B-A4D1-985F5D4AA6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" y="15"/>
              <a:ext cx="15" cy="22"/>
            </a:xfrm>
            <a:custGeom>
              <a:avLst/>
              <a:gdLst>
                <a:gd name="T0" fmla="*/ 15 w 15"/>
                <a:gd name="T1" fmla="*/ 22 h 22"/>
                <a:gd name="T2" fmla="*/ 8 w 15"/>
                <a:gd name="T3" fmla="*/ 11 h 22"/>
                <a:gd name="T4" fmla="*/ 0 w 15"/>
                <a:gd name="T5" fmla="*/ 0 h 2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" h="22">
                  <a:moveTo>
                    <a:pt x="15" y="22"/>
                  </a:moveTo>
                  <a:lnTo>
                    <a:pt x="8" y="11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78" name="Freeform 1805">
              <a:extLst>
                <a:ext uri="{FF2B5EF4-FFF2-40B4-BE49-F238E27FC236}">
                  <a16:creationId xmlns:a16="http://schemas.microsoft.com/office/drawing/2014/main" id="{FA9DA361-4D53-4743-B8C3-EDB362C534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" y="36"/>
              <a:ext cx="2" cy="2"/>
            </a:xfrm>
            <a:custGeom>
              <a:avLst/>
              <a:gdLst>
                <a:gd name="T0" fmla="*/ 0 w 2"/>
                <a:gd name="T1" fmla="*/ 1 h 2"/>
                <a:gd name="T2" fmla="*/ 1 w 2"/>
                <a:gd name="T3" fmla="*/ 2 h 2"/>
                <a:gd name="T4" fmla="*/ 2 w 2"/>
                <a:gd name="T5" fmla="*/ 1 h 2"/>
                <a:gd name="T6" fmla="*/ 2 w 2"/>
                <a:gd name="T7" fmla="*/ 0 h 2"/>
                <a:gd name="T8" fmla="*/ 2 w 2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lnTo>
                    <a:pt x="1" y="2"/>
                  </a:lnTo>
                  <a:lnTo>
                    <a:pt x="2" y="1"/>
                  </a:lnTo>
                  <a:lnTo>
                    <a:pt x="2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79" name="Line 1806">
              <a:extLst>
                <a:ext uri="{FF2B5EF4-FFF2-40B4-BE49-F238E27FC236}">
                  <a16:creationId xmlns:a16="http://schemas.microsoft.com/office/drawing/2014/main" id="{0324F1F0-3577-44E4-9F63-39201D9F48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0" y="68"/>
              <a:ext cx="3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80" name="Line 1807">
              <a:extLst>
                <a:ext uri="{FF2B5EF4-FFF2-40B4-BE49-F238E27FC236}">
                  <a16:creationId xmlns:a16="http://schemas.microsoft.com/office/drawing/2014/main" id="{5657686C-217B-4A9C-9160-CFEB55C178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0" y="70"/>
              <a:ext cx="1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81" name="Line 1808">
              <a:extLst>
                <a:ext uri="{FF2B5EF4-FFF2-40B4-BE49-F238E27FC236}">
                  <a16:creationId xmlns:a16="http://schemas.microsoft.com/office/drawing/2014/main" id="{12A85144-84BC-4BA1-93D1-64798BE0A5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" y="73"/>
              <a:ext cx="1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82" name="Freeform 1809">
              <a:extLst>
                <a:ext uri="{FF2B5EF4-FFF2-40B4-BE49-F238E27FC236}">
                  <a16:creationId xmlns:a16="http://schemas.microsoft.com/office/drawing/2014/main" id="{80E628F1-F44A-4836-914A-26662B77E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" y="79"/>
              <a:ext cx="3" cy="1"/>
            </a:xfrm>
            <a:custGeom>
              <a:avLst/>
              <a:gdLst>
                <a:gd name="T0" fmla="*/ 0 w 3"/>
                <a:gd name="T1" fmla="*/ 1 h 1"/>
                <a:gd name="T2" fmla="*/ 2 w 3"/>
                <a:gd name="T3" fmla="*/ 1 h 1"/>
                <a:gd name="T4" fmla="*/ 2 w 3"/>
                <a:gd name="T5" fmla="*/ 0 h 1"/>
                <a:gd name="T6" fmla="*/ 3 w 3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83" name="Line 1810">
              <a:extLst>
                <a:ext uri="{FF2B5EF4-FFF2-40B4-BE49-F238E27FC236}">
                  <a16:creationId xmlns:a16="http://schemas.microsoft.com/office/drawing/2014/main" id="{5B2C06FB-7537-4B24-8AD0-1D177CBF38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" y="79"/>
              <a:ext cx="1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84" name="Line 1811">
              <a:extLst>
                <a:ext uri="{FF2B5EF4-FFF2-40B4-BE49-F238E27FC236}">
                  <a16:creationId xmlns:a16="http://schemas.microsoft.com/office/drawing/2014/main" id="{0E7B2C95-522A-4B97-A259-D6A6438D95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" y="81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85" name="Line 1812">
              <a:extLst>
                <a:ext uri="{FF2B5EF4-FFF2-40B4-BE49-F238E27FC236}">
                  <a16:creationId xmlns:a16="http://schemas.microsoft.com/office/drawing/2014/main" id="{355B0000-5BB2-42AA-BAB4-022E328DE4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" y="81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86" name="Line 1813">
              <a:extLst>
                <a:ext uri="{FF2B5EF4-FFF2-40B4-BE49-F238E27FC236}">
                  <a16:creationId xmlns:a16="http://schemas.microsoft.com/office/drawing/2014/main" id="{19ABC8B7-6B0F-4D87-BDA9-45610D96EC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" y="82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87" name="Line 1814">
              <a:extLst>
                <a:ext uri="{FF2B5EF4-FFF2-40B4-BE49-F238E27FC236}">
                  <a16:creationId xmlns:a16="http://schemas.microsoft.com/office/drawing/2014/main" id="{F0B3A2C3-BD87-4E42-AE07-81B45F82E8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" y="82"/>
              <a:ext cx="2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88" name="Line 1815">
              <a:extLst>
                <a:ext uri="{FF2B5EF4-FFF2-40B4-BE49-F238E27FC236}">
                  <a16:creationId xmlns:a16="http://schemas.microsoft.com/office/drawing/2014/main" id="{CD280E3E-2CFC-4579-AF78-606849C2BA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" y="68"/>
              <a:ext cx="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89" name="Line 1816">
              <a:extLst>
                <a:ext uri="{FF2B5EF4-FFF2-40B4-BE49-F238E27FC236}">
                  <a16:creationId xmlns:a16="http://schemas.microsoft.com/office/drawing/2014/main" id="{16BDF6CC-952C-40A8-88D5-398DD3E5D72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" y="68"/>
              <a:ext cx="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90" name="Freeform 1817">
              <a:extLst>
                <a:ext uri="{FF2B5EF4-FFF2-40B4-BE49-F238E27FC236}">
                  <a16:creationId xmlns:a16="http://schemas.microsoft.com/office/drawing/2014/main" id="{15D560E7-5B9E-474E-8FAE-AD675EC88D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" y="51"/>
              <a:ext cx="2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0 h 1"/>
                <a:gd name="T4" fmla="*/ 0 w 2"/>
                <a:gd name="T5" fmla="*/ 1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1" y="0"/>
                  </a:lnTo>
                  <a:lnTo>
                    <a:pt x="0" y="1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91" name="Line 1818">
              <a:extLst>
                <a:ext uri="{FF2B5EF4-FFF2-40B4-BE49-F238E27FC236}">
                  <a16:creationId xmlns:a16="http://schemas.microsoft.com/office/drawing/2014/main" id="{B885DEF6-AD3B-436B-85DE-99DA35F7AA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" y="51"/>
              <a:ext cx="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92" name="Freeform 1819">
              <a:extLst>
                <a:ext uri="{FF2B5EF4-FFF2-40B4-BE49-F238E27FC236}">
                  <a16:creationId xmlns:a16="http://schemas.microsoft.com/office/drawing/2014/main" id="{A974EB54-9812-4713-8EB9-1ACB6D6FA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" y="52"/>
              <a:ext cx="2" cy="3"/>
            </a:xfrm>
            <a:custGeom>
              <a:avLst/>
              <a:gdLst>
                <a:gd name="T0" fmla="*/ 2 w 2"/>
                <a:gd name="T1" fmla="*/ 3 h 3"/>
                <a:gd name="T2" fmla="*/ 1 w 2"/>
                <a:gd name="T3" fmla="*/ 1 h 3"/>
                <a:gd name="T4" fmla="*/ 0 w 2"/>
                <a:gd name="T5" fmla="*/ 0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93" name="Freeform 1820">
              <a:extLst>
                <a:ext uri="{FF2B5EF4-FFF2-40B4-BE49-F238E27FC236}">
                  <a16:creationId xmlns:a16="http://schemas.microsoft.com/office/drawing/2014/main" id="{49BDD85F-95F0-4849-B208-A19485764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" y="62"/>
              <a:ext cx="2" cy="2"/>
            </a:xfrm>
            <a:custGeom>
              <a:avLst/>
              <a:gdLst>
                <a:gd name="T0" fmla="*/ 0 w 2"/>
                <a:gd name="T1" fmla="*/ 2 h 2"/>
                <a:gd name="T2" fmla="*/ 1 w 2"/>
                <a:gd name="T3" fmla="*/ 1 h 2"/>
                <a:gd name="T4" fmla="*/ 2 w 2"/>
                <a:gd name="T5" fmla="*/ 0 h 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1" y="1"/>
                  </a:lnTo>
                  <a:lnTo>
                    <a:pt x="2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94" name="Line 1821">
              <a:extLst>
                <a:ext uri="{FF2B5EF4-FFF2-40B4-BE49-F238E27FC236}">
                  <a16:creationId xmlns:a16="http://schemas.microsoft.com/office/drawing/2014/main" id="{CD2F39B8-5399-4051-9F77-D0124C675C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" y="64"/>
              <a:ext cx="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95" name="Line 1822">
              <a:extLst>
                <a:ext uri="{FF2B5EF4-FFF2-40B4-BE49-F238E27FC236}">
                  <a16:creationId xmlns:a16="http://schemas.microsoft.com/office/drawing/2014/main" id="{EAE38C8B-B309-47B1-9730-AECB7AFAE5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" y="64"/>
              <a:ext cx="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96" name="Freeform 1823">
              <a:extLst>
                <a:ext uri="{FF2B5EF4-FFF2-40B4-BE49-F238E27FC236}">
                  <a16:creationId xmlns:a16="http://schemas.microsoft.com/office/drawing/2014/main" id="{71852464-D1EE-4082-95A3-F06E7ACA1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" y="62"/>
              <a:ext cx="1" cy="2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lnTo>
                    <a:pt x="0" y="1"/>
                  </a:lnTo>
                  <a:lnTo>
                    <a:pt x="1" y="2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97" name="Line 1824">
              <a:extLst>
                <a:ext uri="{FF2B5EF4-FFF2-40B4-BE49-F238E27FC236}">
                  <a16:creationId xmlns:a16="http://schemas.microsoft.com/office/drawing/2014/main" id="{8EE0DF5A-E1CE-438B-93AC-7C3B1FF2B9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" y="55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98" name="Line 1825">
              <a:extLst>
                <a:ext uri="{FF2B5EF4-FFF2-40B4-BE49-F238E27FC236}">
                  <a16:creationId xmlns:a16="http://schemas.microsoft.com/office/drawing/2014/main" id="{2A624624-1126-4985-A7B6-5786D26196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" y="59"/>
              <a:ext cx="1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299" name="Line 1826">
              <a:extLst>
                <a:ext uri="{FF2B5EF4-FFF2-40B4-BE49-F238E27FC236}">
                  <a16:creationId xmlns:a16="http://schemas.microsoft.com/office/drawing/2014/main" id="{AC619710-0AC0-4B66-A13B-72665CD780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" y="62"/>
              <a:ext cx="1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00" name="Freeform 1827">
              <a:extLst>
                <a:ext uri="{FF2B5EF4-FFF2-40B4-BE49-F238E27FC236}">
                  <a16:creationId xmlns:a16="http://schemas.microsoft.com/office/drawing/2014/main" id="{859D108B-81F2-4976-B256-AD3DD0EC03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" y="65"/>
              <a:ext cx="2" cy="1"/>
            </a:xfrm>
            <a:custGeom>
              <a:avLst/>
              <a:gdLst>
                <a:gd name="T0" fmla="*/ 0 w 2"/>
                <a:gd name="T1" fmla="*/ 0 h 1"/>
                <a:gd name="T2" fmla="*/ 1 w 2"/>
                <a:gd name="T3" fmla="*/ 0 h 1"/>
                <a:gd name="T4" fmla="*/ 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01" name="Freeform 1828">
              <a:extLst>
                <a:ext uri="{FF2B5EF4-FFF2-40B4-BE49-F238E27FC236}">
                  <a16:creationId xmlns:a16="http://schemas.microsoft.com/office/drawing/2014/main" id="{07A2C67F-1E24-4ACB-8F70-55859DE409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" y="62"/>
              <a:ext cx="1" cy="3"/>
            </a:xfrm>
            <a:custGeom>
              <a:avLst/>
              <a:gdLst>
                <a:gd name="T0" fmla="*/ 1 w 1"/>
                <a:gd name="T1" fmla="*/ 3 h 3"/>
                <a:gd name="T2" fmla="*/ 1 w 1"/>
                <a:gd name="T3" fmla="*/ 2 h 3"/>
                <a:gd name="T4" fmla="*/ 0 w 1"/>
                <a:gd name="T5" fmla="*/ 0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3">
                  <a:moveTo>
                    <a:pt x="1" y="3"/>
                  </a:moveTo>
                  <a:lnTo>
                    <a:pt x="1" y="2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02" name="Freeform 1829">
              <a:extLst>
                <a:ext uri="{FF2B5EF4-FFF2-40B4-BE49-F238E27FC236}">
                  <a16:creationId xmlns:a16="http://schemas.microsoft.com/office/drawing/2014/main" id="{318C4728-DB48-46B1-90F6-E4EDD3343A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" y="61"/>
              <a:ext cx="1" cy="1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0 w 1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03" name="Line 1830">
              <a:extLst>
                <a:ext uri="{FF2B5EF4-FFF2-40B4-BE49-F238E27FC236}">
                  <a16:creationId xmlns:a16="http://schemas.microsoft.com/office/drawing/2014/main" id="{E756E8CC-5BBA-4CC0-8D71-6C9AFE84686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" y="61"/>
              <a:ext cx="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04" name="Freeform 1831">
              <a:extLst>
                <a:ext uri="{FF2B5EF4-FFF2-40B4-BE49-F238E27FC236}">
                  <a16:creationId xmlns:a16="http://schemas.microsoft.com/office/drawing/2014/main" id="{D734A834-26B9-4609-A04C-3E02C8AAC6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" y="61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1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05" name="Line 1832">
              <a:extLst>
                <a:ext uri="{FF2B5EF4-FFF2-40B4-BE49-F238E27FC236}">
                  <a16:creationId xmlns:a16="http://schemas.microsoft.com/office/drawing/2014/main" id="{0792AEEC-4004-432E-9204-604471D09D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" y="62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06" name="Freeform 1833">
              <a:extLst>
                <a:ext uri="{FF2B5EF4-FFF2-40B4-BE49-F238E27FC236}">
                  <a16:creationId xmlns:a16="http://schemas.microsoft.com/office/drawing/2014/main" id="{6EAD2337-0986-4B5B-8CFC-5F9BC729F6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" y="62"/>
              <a:ext cx="1" cy="1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07" name="Freeform 1834">
              <a:extLst>
                <a:ext uri="{FF2B5EF4-FFF2-40B4-BE49-F238E27FC236}">
                  <a16:creationId xmlns:a16="http://schemas.microsoft.com/office/drawing/2014/main" id="{44C6E300-02E7-425B-ACB4-DC175CCD92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" y="63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1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08" name="Line 1835">
              <a:extLst>
                <a:ext uri="{FF2B5EF4-FFF2-40B4-BE49-F238E27FC236}">
                  <a16:creationId xmlns:a16="http://schemas.microsoft.com/office/drawing/2014/main" id="{7598EA3B-A052-492F-9B22-172E3F5A4B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" y="64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09" name="Line 1836">
              <a:extLst>
                <a:ext uri="{FF2B5EF4-FFF2-40B4-BE49-F238E27FC236}">
                  <a16:creationId xmlns:a16="http://schemas.microsoft.com/office/drawing/2014/main" id="{EFE6516A-480F-4CB9-BAC2-A427599966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" y="41"/>
              <a:ext cx="52" cy="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10" name="Freeform 1837">
              <a:extLst>
                <a:ext uri="{FF2B5EF4-FFF2-40B4-BE49-F238E27FC236}">
                  <a16:creationId xmlns:a16="http://schemas.microsoft.com/office/drawing/2014/main" id="{D8932368-752F-4F9B-AD17-ADB11BF5D8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" y="38"/>
              <a:ext cx="66" cy="5"/>
            </a:xfrm>
            <a:custGeom>
              <a:avLst/>
              <a:gdLst>
                <a:gd name="T0" fmla="*/ 66 w 66"/>
                <a:gd name="T1" fmla="*/ 0 h 5"/>
                <a:gd name="T2" fmla="*/ 33 w 66"/>
                <a:gd name="T3" fmla="*/ 2 h 5"/>
                <a:gd name="T4" fmla="*/ 0 w 66"/>
                <a:gd name="T5" fmla="*/ 5 h 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6" h="5">
                  <a:moveTo>
                    <a:pt x="66" y="0"/>
                  </a:moveTo>
                  <a:lnTo>
                    <a:pt x="33" y="2"/>
                  </a:lnTo>
                  <a:lnTo>
                    <a:pt x="0" y="5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11" name="Line 1838">
              <a:extLst>
                <a:ext uri="{FF2B5EF4-FFF2-40B4-BE49-F238E27FC236}">
                  <a16:creationId xmlns:a16="http://schemas.microsoft.com/office/drawing/2014/main" id="{8A10640B-0564-40AF-9681-B491F30088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0" y="50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12" name="Line 1839">
              <a:extLst>
                <a:ext uri="{FF2B5EF4-FFF2-40B4-BE49-F238E27FC236}">
                  <a16:creationId xmlns:a16="http://schemas.microsoft.com/office/drawing/2014/main" id="{D278BA57-40EA-4A38-A704-CE76FDDE12B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" y="48"/>
              <a:ext cx="1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13" name="Line 1840">
              <a:extLst>
                <a:ext uri="{FF2B5EF4-FFF2-40B4-BE49-F238E27FC236}">
                  <a16:creationId xmlns:a16="http://schemas.microsoft.com/office/drawing/2014/main" id="{4F5F6E01-C1AE-4DF6-A346-C8B3659FBF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" y="45"/>
              <a:ext cx="20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14" name="Freeform 1841">
              <a:extLst>
                <a:ext uri="{FF2B5EF4-FFF2-40B4-BE49-F238E27FC236}">
                  <a16:creationId xmlns:a16="http://schemas.microsoft.com/office/drawing/2014/main" id="{6158CC76-36EB-4CD9-8ED5-B7066B7D82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" y="48"/>
              <a:ext cx="1" cy="3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1 h 3"/>
                <a:gd name="T4" fmla="*/ 0 w 1"/>
                <a:gd name="T5" fmla="*/ 3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lnTo>
                    <a:pt x="0" y="1"/>
                  </a:lnTo>
                  <a:lnTo>
                    <a:pt x="0" y="3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15" name="Freeform 1842">
              <a:extLst>
                <a:ext uri="{FF2B5EF4-FFF2-40B4-BE49-F238E27FC236}">
                  <a16:creationId xmlns:a16="http://schemas.microsoft.com/office/drawing/2014/main" id="{AFB042DE-59E9-4EBD-ADC3-801D27B689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" y="59"/>
              <a:ext cx="8" cy="9"/>
            </a:xfrm>
            <a:custGeom>
              <a:avLst/>
              <a:gdLst>
                <a:gd name="T0" fmla="*/ 8 w 8"/>
                <a:gd name="T1" fmla="*/ 9 h 9"/>
                <a:gd name="T2" fmla="*/ 4 w 8"/>
                <a:gd name="T3" fmla="*/ 4 h 9"/>
                <a:gd name="T4" fmla="*/ 0 w 8"/>
                <a:gd name="T5" fmla="*/ 0 h 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" h="9">
                  <a:moveTo>
                    <a:pt x="8" y="9"/>
                  </a:moveTo>
                  <a:lnTo>
                    <a:pt x="4" y="4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16" name="Freeform 1843">
              <a:extLst>
                <a:ext uri="{FF2B5EF4-FFF2-40B4-BE49-F238E27FC236}">
                  <a16:creationId xmlns:a16="http://schemas.microsoft.com/office/drawing/2014/main" id="{C9179286-D866-4C63-B683-9A9B7EE3C7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" y="54"/>
              <a:ext cx="33" cy="5"/>
            </a:xfrm>
            <a:custGeom>
              <a:avLst/>
              <a:gdLst>
                <a:gd name="T0" fmla="*/ 33 w 33"/>
                <a:gd name="T1" fmla="*/ 5 h 5"/>
                <a:gd name="T2" fmla="*/ 27 w 33"/>
                <a:gd name="T3" fmla="*/ 2 h 5"/>
                <a:gd name="T4" fmla="*/ 20 w 33"/>
                <a:gd name="T5" fmla="*/ 0 h 5"/>
                <a:gd name="T6" fmla="*/ 13 w 33"/>
                <a:gd name="T7" fmla="*/ 0 h 5"/>
                <a:gd name="T8" fmla="*/ 7 w 33"/>
                <a:gd name="T9" fmla="*/ 1 h 5"/>
                <a:gd name="T10" fmla="*/ 0 w 33"/>
                <a:gd name="T11" fmla="*/ 3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3" h="5">
                  <a:moveTo>
                    <a:pt x="33" y="5"/>
                  </a:moveTo>
                  <a:lnTo>
                    <a:pt x="27" y="2"/>
                  </a:lnTo>
                  <a:lnTo>
                    <a:pt x="20" y="0"/>
                  </a:lnTo>
                  <a:lnTo>
                    <a:pt x="13" y="0"/>
                  </a:lnTo>
                  <a:lnTo>
                    <a:pt x="7" y="1"/>
                  </a:lnTo>
                  <a:lnTo>
                    <a:pt x="0" y="3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17" name="Freeform 1844">
              <a:extLst>
                <a:ext uri="{FF2B5EF4-FFF2-40B4-BE49-F238E27FC236}">
                  <a16:creationId xmlns:a16="http://schemas.microsoft.com/office/drawing/2014/main" id="{FCE0B6D8-3B69-4CB6-943A-A71A99F0F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" y="53"/>
              <a:ext cx="2" cy="15"/>
            </a:xfrm>
            <a:custGeom>
              <a:avLst/>
              <a:gdLst>
                <a:gd name="T0" fmla="*/ 1 w 2"/>
                <a:gd name="T1" fmla="*/ 0 h 15"/>
                <a:gd name="T2" fmla="*/ 0 w 2"/>
                <a:gd name="T3" fmla="*/ 8 h 15"/>
                <a:gd name="T4" fmla="*/ 2 w 2"/>
                <a:gd name="T5" fmla="*/ 15 h 1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5">
                  <a:moveTo>
                    <a:pt x="1" y="0"/>
                  </a:moveTo>
                  <a:lnTo>
                    <a:pt x="0" y="8"/>
                  </a:lnTo>
                  <a:lnTo>
                    <a:pt x="2" y="15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18" name="Line 1845">
              <a:extLst>
                <a:ext uri="{FF2B5EF4-FFF2-40B4-BE49-F238E27FC236}">
                  <a16:creationId xmlns:a16="http://schemas.microsoft.com/office/drawing/2014/main" id="{94048E71-7278-47B7-B43F-78E664EA4C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" y="68"/>
              <a:ext cx="1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19" name="Line 1846">
              <a:extLst>
                <a:ext uri="{FF2B5EF4-FFF2-40B4-BE49-F238E27FC236}">
                  <a16:creationId xmlns:a16="http://schemas.microsoft.com/office/drawing/2014/main" id="{A6D5A436-2B15-42F4-805C-EEB13B2547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9" y="70"/>
              <a:ext cx="2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20" name="Line 1847">
              <a:extLst>
                <a:ext uri="{FF2B5EF4-FFF2-40B4-BE49-F238E27FC236}">
                  <a16:creationId xmlns:a16="http://schemas.microsoft.com/office/drawing/2014/main" id="{F1112493-DDCE-4A2A-972B-B47D1DB357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7" y="37"/>
              <a:ext cx="1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21" name="Line 1848">
              <a:extLst>
                <a:ext uri="{FF2B5EF4-FFF2-40B4-BE49-F238E27FC236}">
                  <a16:creationId xmlns:a16="http://schemas.microsoft.com/office/drawing/2014/main" id="{8004E728-E79A-4DAA-8DA3-3B3D51A3C97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9" y="37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22" name="Freeform 1849">
              <a:extLst>
                <a:ext uri="{FF2B5EF4-FFF2-40B4-BE49-F238E27FC236}">
                  <a16:creationId xmlns:a16="http://schemas.microsoft.com/office/drawing/2014/main" id="{01D1F25C-9F24-4220-BE5B-C37454C82F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" y="34"/>
              <a:ext cx="2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0 h 1"/>
                <a:gd name="T4" fmla="*/ 0 w 2"/>
                <a:gd name="T5" fmla="*/ 0 h 1"/>
                <a:gd name="T6" fmla="*/ 0 w 2"/>
                <a:gd name="T7" fmla="*/ 1 h 1"/>
                <a:gd name="T8" fmla="*/ 1 w 2"/>
                <a:gd name="T9" fmla="*/ 1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23" name="Line 1850">
              <a:extLst>
                <a:ext uri="{FF2B5EF4-FFF2-40B4-BE49-F238E27FC236}">
                  <a16:creationId xmlns:a16="http://schemas.microsoft.com/office/drawing/2014/main" id="{0C4BFB39-6829-44B5-8FA1-F2B19B903C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" y="34"/>
              <a:ext cx="6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24" name="Line 1851">
              <a:extLst>
                <a:ext uri="{FF2B5EF4-FFF2-40B4-BE49-F238E27FC236}">
                  <a16:creationId xmlns:a16="http://schemas.microsoft.com/office/drawing/2014/main" id="{4D867F86-FD1B-4CBF-9143-C8E59BC4FC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4" y="35"/>
              <a:ext cx="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25" name="Line 1852">
              <a:extLst>
                <a:ext uri="{FF2B5EF4-FFF2-40B4-BE49-F238E27FC236}">
                  <a16:creationId xmlns:a16="http://schemas.microsoft.com/office/drawing/2014/main" id="{1F17CD26-34F6-4908-B8E4-E1DCDC34E3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6" y="9"/>
              <a:ext cx="23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26" name="Freeform 1853">
              <a:extLst>
                <a:ext uri="{FF2B5EF4-FFF2-40B4-BE49-F238E27FC236}">
                  <a16:creationId xmlns:a16="http://schemas.microsoft.com/office/drawing/2014/main" id="{5AFEBCAE-E1D6-4216-9CF9-372A9571E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" y="34"/>
              <a:ext cx="4" cy="2"/>
            </a:xfrm>
            <a:custGeom>
              <a:avLst/>
              <a:gdLst>
                <a:gd name="T0" fmla="*/ 0 w 4"/>
                <a:gd name="T1" fmla="*/ 2 h 2"/>
                <a:gd name="T2" fmla="*/ 2 w 4"/>
                <a:gd name="T3" fmla="*/ 2 h 2"/>
                <a:gd name="T4" fmla="*/ 4 w 4"/>
                <a:gd name="T5" fmla="*/ 0 h 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" h="2">
                  <a:moveTo>
                    <a:pt x="0" y="2"/>
                  </a:moveTo>
                  <a:lnTo>
                    <a:pt x="2" y="2"/>
                  </a:lnTo>
                  <a:lnTo>
                    <a:pt x="4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27" name="Freeform 1854">
              <a:extLst>
                <a:ext uri="{FF2B5EF4-FFF2-40B4-BE49-F238E27FC236}">
                  <a16:creationId xmlns:a16="http://schemas.microsoft.com/office/drawing/2014/main" id="{8B0E4D0E-F0C4-49E7-89ED-61FE2C0B44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" y="36"/>
              <a:ext cx="3" cy="3"/>
            </a:xfrm>
            <a:custGeom>
              <a:avLst/>
              <a:gdLst>
                <a:gd name="T0" fmla="*/ 3 w 3"/>
                <a:gd name="T1" fmla="*/ 0 h 3"/>
                <a:gd name="T2" fmla="*/ 1 w 3"/>
                <a:gd name="T3" fmla="*/ 1 h 3"/>
                <a:gd name="T4" fmla="*/ 0 w 3"/>
                <a:gd name="T5" fmla="*/ 3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lnTo>
                    <a:pt x="1" y="1"/>
                  </a:lnTo>
                  <a:lnTo>
                    <a:pt x="0" y="3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28" name="Freeform 1855">
              <a:extLst>
                <a:ext uri="{FF2B5EF4-FFF2-40B4-BE49-F238E27FC236}">
                  <a16:creationId xmlns:a16="http://schemas.microsoft.com/office/drawing/2014/main" id="{08A2FF49-2542-47EC-A98D-199D0A61B4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" y="37"/>
              <a:ext cx="5" cy="1"/>
            </a:xfrm>
            <a:custGeom>
              <a:avLst/>
              <a:gdLst>
                <a:gd name="T0" fmla="*/ 0 w 5"/>
                <a:gd name="T1" fmla="*/ 1 h 1"/>
                <a:gd name="T2" fmla="*/ 3 w 5"/>
                <a:gd name="T3" fmla="*/ 1 h 1"/>
                <a:gd name="T4" fmla="*/ 5 w 5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" h="1">
                  <a:moveTo>
                    <a:pt x="0" y="1"/>
                  </a:moveTo>
                  <a:lnTo>
                    <a:pt x="3" y="1"/>
                  </a:lnTo>
                  <a:lnTo>
                    <a:pt x="5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29" name="Line 1856">
              <a:extLst>
                <a:ext uri="{FF2B5EF4-FFF2-40B4-BE49-F238E27FC236}">
                  <a16:creationId xmlns:a16="http://schemas.microsoft.com/office/drawing/2014/main" id="{84988237-D56A-4758-9185-14A37A4983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4" y="35"/>
              <a:ext cx="11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30" name="Line 1857">
              <a:extLst>
                <a:ext uri="{FF2B5EF4-FFF2-40B4-BE49-F238E27FC236}">
                  <a16:creationId xmlns:a16="http://schemas.microsoft.com/office/drawing/2014/main" id="{151E59E6-F4EC-4291-8342-3A062846E2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1" y="35"/>
              <a:ext cx="3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31" name="Freeform 1858">
              <a:extLst>
                <a:ext uri="{FF2B5EF4-FFF2-40B4-BE49-F238E27FC236}">
                  <a16:creationId xmlns:a16="http://schemas.microsoft.com/office/drawing/2014/main" id="{6D1290D7-8D9C-4186-970B-0FE80E9B7D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" y="38"/>
              <a:ext cx="56" cy="2"/>
            </a:xfrm>
            <a:custGeom>
              <a:avLst/>
              <a:gdLst>
                <a:gd name="T0" fmla="*/ 0 w 56"/>
                <a:gd name="T1" fmla="*/ 2 h 2"/>
                <a:gd name="T2" fmla="*/ 28 w 56"/>
                <a:gd name="T3" fmla="*/ 2 h 2"/>
                <a:gd name="T4" fmla="*/ 56 w 56"/>
                <a:gd name="T5" fmla="*/ 0 h 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6" h="2">
                  <a:moveTo>
                    <a:pt x="0" y="2"/>
                  </a:moveTo>
                  <a:lnTo>
                    <a:pt x="28" y="2"/>
                  </a:lnTo>
                  <a:lnTo>
                    <a:pt x="56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32" name="Freeform 1859">
              <a:extLst>
                <a:ext uri="{FF2B5EF4-FFF2-40B4-BE49-F238E27FC236}">
                  <a16:creationId xmlns:a16="http://schemas.microsoft.com/office/drawing/2014/main" id="{4C0D0C7B-5492-4846-9B2B-30053E4912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" y="42"/>
              <a:ext cx="6" cy="11"/>
            </a:xfrm>
            <a:custGeom>
              <a:avLst/>
              <a:gdLst>
                <a:gd name="T0" fmla="*/ 6 w 6"/>
                <a:gd name="T1" fmla="*/ 0 h 11"/>
                <a:gd name="T2" fmla="*/ 3 w 6"/>
                <a:gd name="T3" fmla="*/ 2 h 11"/>
                <a:gd name="T4" fmla="*/ 1 w 6"/>
                <a:gd name="T5" fmla="*/ 5 h 11"/>
                <a:gd name="T6" fmla="*/ 0 w 6"/>
                <a:gd name="T7" fmla="*/ 8 h 11"/>
                <a:gd name="T8" fmla="*/ 0 w 6"/>
                <a:gd name="T9" fmla="*/ 11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11">
                  <a:moveTo>
                    <a:pt x="6" y="0"/>
                  </a:moveTo>
                  <a:lnTo>
                    <a:pt x="3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1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33" name="Freeform 1860">
              <a:extLst>
                <a:ext uri="{FF2B5EF4-FFF2-40B4-BE49-F238E27FC236}">
                  <a16:creationId xmlns:a16="http://schemas.microsoft.com/office/drawing/2014/main" id="{87989114-BD29-466E-AE62-6F97327A7E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" y="40"/>
              <a:ext cx="2" cy="2"/>
            </a:xfrm>
            <a:custGeom>
              <a:avLst/>
              <a:gdLst>
                <a:gd name="T0" fmla="*/ 0 w 2"/>
                <a:gd name="T1" fmla="*/ 2 h 2"/>
                <a:gd name="T2" fmla="*/ 1 w 2"/>
                <a:gd name="T3" fmla="*/ 1 h 2"/>
                <a:gd name="T4" fmla="*/ 2 w 2"/>
                <a:gd name="T5" fmla="*/ 0 h 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1" y="1"/>
                  </a:lnTo>
                  <a:lnTo>
                    <a:pt x="2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34" name="Line 1861">
              <a:extLst>
                <a:ext uri="{FF2B5EF4-FFF2-40B4-BE49-F238E27FC236}">
                  <a16:creationId xmlns:a16="http://schemas.microsoft.com/office/drawing/2014/main" id="{E1F2ABE2-0EB5-4901-B40A-8958E050EE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" y="42"/>
              <a:ext cx="72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35" name="Line 1862">
              <a:extLst>
                <a:ext uri="{FF2B5EF4-FFF2-40B4-BE49-F238E27FC236}">
                  <a16:creationId xmlns:a16="http://schemas.microsoft.com/office/drawing/2014/main" id="{5F045EDE-D5DD-463F-9929-7ADF90132B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8" y="41"/>
              <a:ext cx="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36" name="Line 1863">
              <a:extLst>
                <a:ext uri="{FF2B5EF4-FFF2-40B4-BE49-F238E27FC236}">
                  <a16:creationId xmlns:a16="http://schemas.microsoft.com/office/drawing/2014/main" id="{2981A03D-8431-40E3-966E-527D8D04B4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8" y="39"/>
              <a:ext cx="1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37" name="Freeform 1864">
              <a:extLst>
                <a:ext uri="{FF2B5EF4-FFF2-40B4-BE49-F238E27FC236}">
                  <a16:creationId xmlns:a16="http://schemas.microsoft.com/office/drawing/2014/main" id="{C45EB0D9-063D-4782-A15B-A7390FA8A8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" y="8"/>
              <a:ext cx="30" cy="33"/>
            </a:xfrm>
            <a:custGeom>
              <a:avLst/>
              <a:gdLst>
                <a:gd name="T0" fmla="*/ 30 w 30"/>
                <a:gd name="T1" fmla="*/ 0 h 33"/>
                <a:gd name="T2" fmla="*/ 14 w 30"/>
                <a:gd name="T3" fmla="*/ 16 h 33"/>
                <a:gd name="T4" fmla="*/ 0 w 30"/>
                <a:gd name="T5" fmla="*/ 33 h 3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0" h="33">
                  <a:moveTo>
                    <a:pt x="30" y="0"/>
                  </a:moveTo>
                  <a:lnTo>
                    <a:pt x="14" y="16"/>
                  </a:lnTo>
                  <a:lnTo>
                    <a:pt x="0" y="33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38" name="Freeform 1865">
              <a:extLst>
                <a:ext uri="{FF2B5EF4-FFF2-40B4-BE49-F238E27FC236}">
                  <a16:creationId xmlns:a16="http://schemas.microsoft.com/office/drawing/2014/main" id="{2DFAFF35-1CBA-4047-9FFB-6803A0C20E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" y="11"/>
              <a:ext cx="25" cy="29"/>
            </a:xfrm>
            <a:custGeom>
              <a:avLst/>
              <a:gdLst>
                <a:gd name="T0" fmla="*/ 25 w 25"/>
                <a:gd name="T1" fmla="*/ 0 h 29"/>
                <a:gd name="T2" fmla="*/ 12 w 25"/>
                <a:gd name="T3" fmla="*/ 14 h 29"/>
                <a:gd name="T4" fmla="*/ 0 w 25"/>
                <a:gd name="T5" fmla="*/ 29 h 2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5" h="29">
                  <a:moveTo>
                    <a:pt x="25" y="0"/>
                  </a:moveTo>
                  <a:lnTo>
                    <a:pt x="12" y="14"/>
                  </a:lnTo>
                  <a:lnTo>
                    <a:pt x="0" y="29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39" name="Line 1866">
              <a:extLst>
                <a:ext uri="{FF2B5EF4-FFF2-40B4-BE49-F238E27FC236}">
                  <a16:creationId xmlns:a16="http://schemas.microsoft.com/office/drawing/2014/main" id="{B32958CB-1499-408D-8C5F-EDEFF2269DC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1" y="10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40" name="Freeform 1867">
              <a:extLst>
                <a:ext uri="{FF2B5EF4-FFF2-40B4-BE49-F238E27FC236}">
                  <a16:creationId xmlns:a16="http://schemas.microsoft.com/office/drawing/2014/main" id="{7F98D675-207D-49E7-B84E-9F6A1CE06B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" y="6"/>
              <a:ext cx="6" cy="3"/>
            </a:xfrm>
            <a:custGeom>
              <a:avLst/>
              <a:gdLst>
                <a:gd name="T0" fmla="*/ 6 w 6"/>
                <a:gd name="T1" fmla="*/ 0 h 3"/>
                <a:gd name="T2" fmla="*/ 3 w 6"/>
                <a:gd name="T3" fmla="*/ 1 h 3"/>
                <a:gd name="T4" fmla="*/ 0 w 6"/>
                <a:gd name="T5" fmla="*/ 3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" h="3">
                  <a:moveTo>
                    <a:pt x="6" y="0"/>
                  </a:moveTo>
                  <a:lnTo>
                    <a:pt x="3" y="1"/>
                  </a:lnTo>
                  <a:lnTo>
                    <a:pt x="0" y="3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41" name="Freeform 1868">
              <a:extLst>
                <a:ext uri="{FF2B5EF4-FFF2-40B4-BE49-F238E27FC236}">
                  <a16:creationId xmlns:a16="http://schemas.microsoft.com/office/drawing/2014/main" id="{D0896BF1-62B7-4232-B178-77D9604C94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" y="5"/>
              <a:ext cx="7" cy="4"/>
            </a:xfrm>
            <a:custGeom>
              <a:avLst/>
              <a:gdLst>
                <a:gd name="T0" fmla="*/ 7 w 7"/>
                <a:gd name="T1" fmla="*/ 0 h 4"/>
                <a:gd name="T2" fmla="*/ 4 w 7"/>
                <a:gd name="T3" fmla="*/ 1 h 4"/>
                <a:gd name="T4" fmla="*/ 0 w 7"/>
                <a:gd name="T5" fmla="*/ 4 h 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" h="4">
                  <a:moveTo>
                    <a:pt x="7" y="0"/>
                  </a:moveTo>
                  <a:lnTo>
                    <a:pt x="4" y="1"/>
                  </a:lnTo>
                  <a:lnTo>
                    <a:pt x="0" y="4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42" name="Line 1869">
              <a:extLst>
                <a:ext uri="{FF2B5EF4-FFF2-40B4-BE49-F238E27FC236}">
                  <a16:creationId xmlns:a16="http://schemas.microsoft.com/office/drawing/2014/main" id="{07A13D7A-4318-43F1-887D-70181C0FA0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7" y="5"/>
              <a:ext cx="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43" name="Line 1870">
              <a:extLst>
                <a:ext uri="{FF2B5EF4-FFF2-40B4-BE49-F238E27FC236}">
                  <a16:creationId xmlns:a16="http://schemas.microsoft.com/office/drawing/2014/main" id="{8D92852C-CB34-4D5F-8999-1503F65984A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6" y="4"/>
              <a:ext cx="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44" name="Freeform 1871">
              <a:extLst>
                <a:ext uri="{FF2B5EF4-FFF2-40B4-BE49-F238E27FC236}">
                  <a16:creationId xmlns:a16="http://schemas.microsoft.com/office/drawing/2014/main" id="{73BC6604-56C7-40CC-8ADD-2C1312A39C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" y="2"/>
              <a:ext cx="7" cy="3"/>
            </a:xfrm>
            <a:custGeom>
              <a:avLst/>
              <a:gdLst>
                <a:gd name="T0" fmla="*/ 7 w 7"/>
                <a:gd name="T1" fmla="*/ 0 h 3"/>
                <a:gd name="T2" fmla="*/ 3 w 7"/>
                <a:gd name="T3" fmla="*/ 1 h 3"/>
                <a:gd name="T4" fmla="*/ 0 w 7"/>
                <a:gd name="T5" fmla="*/ 3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" h="3">
                  <a:moveTo>
                    <a:pt x="7" y="0"/>
                  </a:moveTo>
                  <a:lnTo>
                    <a:pt x="3" y="1"/>
                  </a:lnTo>
                  <a:lnTo>
                    <a:pt x="0" y="3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45" name="Line 1872">
              <a:extLst>
                <a:ext uri="{FF2B5EF4-FFF2-40B4-BE49-F238E27FC236}">
                  <a16:creationId xmlns:a16="http://schemas.microsoft.com/office/drawing/2014/main" id="{39A02CDA-3084-4940-9D10-E44A00C6219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8" y="6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46" name="Line 1873">
              <a:extLst>
                <a:ext uri="{FF2B5EF4-FFF2-40B4-BE49-F238E27FC236}">
                  <a16:creationId xmlns:a16="http://schemas.microsoft.com/office/drawing/2014/main" id="{C7EF657C-F66A-4C05-AFE7-388F86AF21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58" y="5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47" name="Freeform 1874">
              <a:extLst>
                <a:ext uri="{FF2B5EF4-FFF2-40B4-BE49-F238E27FC236}">
                  <a16:creationId xmlns:a16="http://schemas.microsoft.com/office/drawing/2014/main" id="{E425E31E-B00C-496C-A37C-F3CE0F40B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" y="5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1 h 3"/>
                <a:gd name="T4" fmla="*/ 0 w 2"/>
                <a:gd name="T5" fmla="*/ 3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1"/>
                  </a:lnTo>
                  <a:lnTo>
                    <a:pt x="0" y="3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48" name="Line 1875">
              <a:extLst>
                <a:ext uri="{FF2B5EF4-FFF2-40B4-BE49-F238E27FC236}">
                  <a16:creationId xmlns:a16="http://schemas.microsoft.com/office/drawing/2014/main" id="{F98500E3-3C85-4835-A53B-B2E6E90108F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3" y="1"/>
              <a:ext cx="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49" name="Freeform 1876">
              <a:extLst>
                <a:ext uri="{FF2B5EF4-FFF2-40B4-BE49-F238E27FC236}">
                  <a16:creationId xmlns:a16="http://schemas.microsoft.com/office/drawing/2014/main" id="{D9C26FD8-F2BC-424B-B7C1-1F380DA6D8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" y="2"/>
              <a:ext cx="15" cy="3"/>
            </a:xfrm>
            <a:custGeom>
              <a:avLst/>
              <a:gdLst>
                <a:gd name="T0" fmla="*/ 15 w 15"/>
                <a:gd name="T1" fmla="*/ 3 h 3"/>
                <a:gd name="T2" fmla="*/ 7 w 15"/>
                <a:gd name="T3" fmla="*/ 1 h 3"/>
                <a:gd name="T4" fmla="*/ 0 w 15"/>
                <a:gd name="T5" fmla="*/ 0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" h="3">
                  <a:moveTo>
                    <a:pt x="15" y="3"/>
                  </a:moveTo>
                  <a:lnTo>
                    <a:pt x="7" y="1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50" name="Line 1877">
              <a:extLst>
                <a:ext uri="{FF2B5EF4-FFF2-40B4-BE49-F238E27FC236}">
                  <a16:creationId xmlns:a16="http://schemas.microsoft.com/office/drawing/2014/main" id="{375CC647-44CA-4304-8237-45974361AE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9" y="1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51" name="Freeform 1878">
              <a:extLst>
                <a:ext uri="{FF2B5EF4-FFF2-40B4-BE49-F238E27FC236}">
                  <a16:creationId xmlns:a16="http://schemas.microsoft.com/office/drawing/2014/main" id="{84F9CC2B-AE37-446F-8AB2-CA7447F44C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" y="0"/>
              <a:ext cx="68" cy="1"/>
            </a:xfrm>
            <a:custGeom>
              <a:avLst/>
              <a:gdLst>
                <a:gd name="T0" fmla="*/ 68 w 68"/>
                <a:gd name="T1" fmla="*/ 1 h 1"/>
                <a:gd name="T2" fmla="*/ 34 w 68"/>
                <a:gd name="T3" fmla="*/ 0 h 1"/>
                <a:gd name="T4" fmla="*/ 0 w 68"/>
                <a:gd name="T5" fmla="*/ 1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">
                  <a:moveTo>
                    <a:pt x="68" y="1"/>
                  </a:moveTo>
                  <a:lnTo>
                    <a:pt x="34" y="0"/>
                  </a:lnTo>
                  <a:lnTo>
                    <a:pt x="0" y="1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52" name="Line 1879">
              <a:extLst>
                <a:ext uri="{FF2B5EF4-FFF2-40B4-BE49-F238E27FC236}">
                  <a16:creationId xmlns:a16="http://schemas.microsoft.com/office/drawing/2014/main" id="{5605E614-5164-41D6-8AC5-53B9DBD106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5" y="4"/>
              <a:ext cx="5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53" name="Freeform 1880">
              <a:extLst>
                <a:ext uri="{FF2B5EF4-FFF2-40B4-BE49-F238E27FC236}">
                  <a16:creationId xmlns:a16="http://schemas.microsoft.com/office/drawing/2014/main" id="{19721BD5-9A9B-4671-B0A1-B87CD41ED8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" y="5"/>
              <a:ext cx="51" cy="1"/>
            </a:xfrm>
            <a:custGeom>
              <a:avLst/>
              <a:gdLst>
                <a:gd name="T0" fmla="*/ 51 w 51"/>
                <a:gd name="T1" fmla="*/ 0 h 1"/>
                <a:gd name="T2" fmla="*/ 25 w 51"/>
                <a:gd name="T3" fmla="*/ 0 h 1"/>
                <a:gd name="T4" fmla="*/ 0 w 51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1" h="1">
                  <a:moveTo>
                    <a:pt x="51" y="0"/>
                  </a:moveTo>
                  <a:lnTo>
                    <a:pt x="25" y="0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54" name="Freeform 1881">
              <a:extLst>
                <a:ext uri="{FF2B5EF4-FFF2-40B4-BE49-F238E27FC236}">
                  <a16:creationId xmlns:a16="http://schemas.microsoft.com/office/drawing/2014/main" id="{55D7847C-E24A-4ED1-92BF-DBA696A272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" y="7"/>
              <a:ext cx="6" cy="3"/>
            </a:xfrm>
            <a:custGeom>
              <a:avLst/>
              <a:gdLst>
                <a:gd name="T0" fmla="*/ 6 w 6"/>
                <a:gd name="T1" fmla="*/ 0 h 3"/>
                <a:gd name="T2" fmla="*/ 3 w 6"/>
                <a:gd name="T3" fmla="*/ 1 h 3"/>
                <a:gd name="T4" fmla="*/ 0 w 6"/>
                <a:gd name="T5" fmla="*/ 3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" h="3">
                  <a:moveTo>
                    <a:pt x="6" y="0"/>
                  </a:moveTo>
                  <a:lnTo>
                    <a:pt x="3" y="1"/>
                  </a:lnTo>
                  <a:lnTo>
                    <a:pt x="0" y="3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55" name="Freeform 1882">
              <a:extLst>
                <a:ext uri="{FF2B5EF4-FFF2-40B4-BE49-F238E27FC236}">
                  <a16:creationId xmlns:a16="http://schemas.microsoft.com/office/drawing/2014/main" id="{9CC9D7AD-4900-408A-9040-A60C4A7CDE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" y="51"/>
              <a:ext cx="1" cy="13"/>
            </a:xfrm>
            <a:custGeom>
              <a:avLst/>
              <a:gdLst>
                <a:gd name="T0" fmla="*/ 1 w 1"/>
                <a:gd name="T1" fmla="*/ 0 h 13"/>
                <a:gd name="T2" fmla="*/ 0 w 1"/>
                <a:gd name="T3" fmla="*/ 6 h 13"/>
                <a:gd name="T4" fmla="*/ 0 w 1"/>
                <a:gd name="T5" fmla="*/ 13 h 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13">
                  <a:moveTo>
                    <a:pt x="1" y="0"/>
                  </a:moveTo>
                  <a:lnTo>
                    <a:pt x="0" y="6"/>
                  </a:lnTo>
                  <a:lnTo>
                    <a:pt x="0" y="13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56" name="Line 1883">
              <a:extLst>
                <a:ext uri="{FF2B5EF4-FFF2-40B4-BE49-F238E27FC236}">
                  <a16:creationId xmlns:a16="http://schemas.microsoft.com/office/drawing/2014/main" id="{5844E896-EF82-4011-B8FC-F962BBA14AC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" y="55"/>
              <a:ext cx="1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57" name="Line 1884">
              <a:extLst>
                <a:ext uri="{FF2B5EF4-FFF2-40B4-BE49-F238E27FC236}">
                  <a16:creationId xmlns:a16="http://schemas.microsoft.com/office/drawing/2014/main" id="{28D90847-F625-4CA4-B0A1-2B16190B83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" y="52"/>
              <a:ext cx="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58" name="Line 1885">
              <a:extLst>
                <a:ext uri="{FF2B5EF4-FFF2-40B4-BE49-F238E27FC236}">
                  <a16:creationId xmlns:a16="http://schemas.microsoft.com/office/drawing/2014/main" id="{2417C0D8-2935-4418-91DE-C6AFC55CD0F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0" y="51"/>
              <a:ext cx="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59" name="Freeform 1886">
              <a:extLst>
                <a:ext uri="{FF2B5EF4-FFF2-40B4-BE49-F238E27FC236}">
                  <a16:creationId xmlns:a16="http://schemas.microsoft.com/office/drawing/2014/main" id="{EB611362-0DE7-46C4-B714-623BC355E0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" y="50"/>
              <a:ext cx="1" cy="12"/>
            </a:xfrm>
            <a:custGeom>
              <a:avLst/>
              <a:gdLst>
                <a:gd name="T0" fmla="*/ 1 w 1"/>
                <a:gd name="T1" fmla="*/ 0 h 12"/>
                <a:gd name="T2" fmla="*/ 0 w 1"/>
                <a:gd name="T3" fmla="*/ 6 h 12"/>
                <a:gd name="T4" fmla="*/ 0 w 1"/>
                <a:gd name="T5" fmla="*/ 12 h 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12">
                  <a:moveTo>
                    <a:pt x="1" y="0"/>
                  </a:moveTo>
                  <a:lnTo>
                    <a:pt x="0" y="6"/>
                  </a:lnTo>
                  <a:lnTo>
                    <a:pt x="0" y="12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60" name="Freeform 1887">
              <a:extLst>
                <a:ext uri="{FF2B5EF4-FFF2-40B4-BE49-F238E27FC236}">
                  <a16:creationId xmlns:a16="http://schemas.microsoft.com/office/drawing/2014/main" id="{E0F373C8-D867-43EA-8F6E-8F96E0764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" y="46"/>
              <a:ext cx="5" cy="4"/>
            </a:xfrm>
            <a:custGeom>
              <a:avLst/>
              <a:gdLst>
                <a:gd name="T0" fmla="*/ 5 w 5"/>
                <a:gd name="T1" fmla="*/ 0 h 4"/>
                <a:gd name="T2" fmla="*/ 2 w 5"/>
                <a:gd name="T3" fmla="*/ 2 h 4"/>
                <a:gd name="T4" fmla="*/ 0 w 5"/>
                <a:gd name="T5" fmla="*/ 4 h 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lnTo>
                    <a:pt x="2" y="2"/>
                  </a:lnTo>
                  <a:lnTo>
                    <a:pt x="0" y="4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61" name="Line 1888">
              <a:extLst>
                <a:ext uri="{FF2B5EF4-FFF2-40B4-BE49-F238E27FC236}">
                  <a16:creationId xmlns:a16="http://schemas.microsoft.com/office/drawing/2014/main" id="{9EF8D8BF-C18F-4673-B33C-CBB54F552CD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" y="46"/>
              <a:ext cx="15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62" name="Line 1889">
              <a:extLst>
                <a:ext uri="{FF2B5EF4-FFF2-40B4-BE49-F238E27FC236}">
                  <a16:creationId xmlns:a16="http://schemas.microsoft.com/office/drawing/2014/main" id="{9E64D5D8-A539-44E4-829B-06DF27CD79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" y="40"/>
              <a:ext cx="2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63" name="Freeform 1890">
              <a:extLst>
                <a:ext uri="{FF2B5EF4-FFF2-40B4-BE49-F238E27FC236}">
                  <a16:creationId xmlns:a16="http://schemas.microsoft.com/office/drawing/2014/main" id="{CC28310D-BC0E-4A81-B68E-A5E750F87F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" y="57"/>
              <a:ext cx="8" cy="10"/>
            </a:xfrm>
            <a:custGeom>
              <a:avLst/>
              <a:gdLst>
                <a:gd name="T0" fmla="*/ 8 w 8"/>
                <a:gd name="T1" fmla="*/ 0 h 10"/>
                <a:gd name="T2" fmla="*/ 5 w 8"/>
                <a:gd name="T3" fmla="*/ 2 h 10"/>
                <a:gd name="T4" fmla="*/ 2 w 8"/>
                <a:gd name="T5" fmla="*/ 6 h 10"/>
                <a:gd name="T6" fmla="*/ 0 w 8"/>
                <a:gd name="T7" fmla="*/ 10 h 1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10">
                  <a:moveTo>
                    <a:pt x="8" y="0"/>
                  </a:moveTo>
                  <a:lnTo>
                    <a:pt x="5" y="2"/>
                  </a:lnTo>
                  <a:lnTo>
                    <a:pt x="2" y="6"/>
                  </a:lnTo>
                  <a:lnTo>
                    <a:pt x="0" y="1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64" name="Line 1891">
              <a:extLst>
                <a:ext uri="{FF2B5EF4-FFF2-40B4-BE49-F238E27FC236}">
                  <a16:creationId xmlns:a16="http://schemas.microsoft.com/office/drawing/2014/main" id="{DA588E14-FA33-491F-8175-C5FBE1159E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4" y="32"/>
              <a:ext cx="12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65" name="Line 1892">
              <a:extLst>
                <a:ext uri="{FF2B5EF4-FFF2-40B4-BE49-F238E27FC236}">
                  <a16:creationId xmlns:a16="http://schemas.microsoft.com/office/drawing/2014/main" id="{CEFF0CA3-59B2-43FC-8396-A22F5BF34BD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9" y="6"/>
              <a:ext cx="37" cy="3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66" name="Freeform 1893">
              <a:extLst>
                <a:ext uri="{FF2B5EF4-FFF2-40B4-BE49-F238E27FC236}">
                  <a16:creationId xmlns:a16="http://schemas.microsoft.com/office/drawing/2014/main" id="{66BBF84E-2434-44B8-B9E0-68585B88DA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" y="14"/>
              <a:ext cx="15" cy="22"/>
            </a:xfrm>
            <a:custGeom>
              <a:avLst/>
              <a:gdLst>
                <a:gd name="T0" fmla="*/ 15 w 15"/>
                <a:gd name="T1" fmla="*/ 22 h 22"/>
                <a:gd name="T2" fmla="*/ 8 w 15"/>
                <a:gd name="T3" fmla="*/ 10 h 22"/>
                <a:gd name="T4" fmla="*/ 0 w 15"/>
                <a:gd name="T5" fmla="*/ 0 h 2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" h="22">
                  <a:moveTo>
                    <a:pt x="15" y="22"/>
                  </a:moveTo>
                  <a:lnTo>
                    <a:pt x="8" y="10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67" name="Freeform 1894">
              <a:extLst>
                <a:ext uri="{FF2B5EF4-FFF2-40B4-BE49-F238E27FC236}">
                  <a16:creationId xmlns:a16="http://schemas.microsoft.com/office/drawing/2014/main" id="{2F58522C-CDD3-45F2-8E7F-36A7D345FE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" y="20"/>
              <a:ext cx="14" cy="17"/>
            </a:xfrm>
            <a:custGeom>
              <a:avLst/>
              <a:gdLst>
                <a:gd name="T0" fmla="*/ 14 w 14"/>
                <a:gd name="T1" fmla="*/ 17 h 17"/>
                <a:gd name="T2" fmla="*/ 8 w 14"/>
                <a:gd name="T3" fmla="*/ 8 h 17"/>
                <a:gd name="T4" fmla="*/ 0 w 14"/>
                <a:gd name="T5" fmla="*/ 0 h 1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" h="17">
                  <a:moveTo>
                    <a:pt x="14" y="17"/>
                  </a:moveTo>
                  <a:lnTo>
                    <a:pt x="8" y="8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68" name="Line 1895">
              <a:extLst>
                <a:ext uri="{FF2B5EF4-FFF2-40B4-BE49-F238E27FC236}">
                  <a16:creationId xmlns:a16="http://schemas.microsoft.com/office/drawing/2014/main" id="{F0DB4F32-59EC-40B0-9C4D-53587F4F89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2" y="10"/>
              <a:ext cx="1" cy="2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69" name="Line 1896">
              <a:extLst>
                <a:ext uri="{FF2B5EF4-FFF2-40B4-BE49-F238E27FC236}">
                  <a16:creationId xmlns:a16="http://schemas.microsoft.com/office/drawing/2014/main" id="{533E314E-D104-47D9-A42A-FF3A986663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82" y="6"/>
              <a:ext cx="2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70" name="Line 1897">
              <a:extLst>
                <a:ext uri="{FF2B5EF4-FFF2-40B4-BE49-F238E27FC236}">
                  <a16:creationId xmlns:a16="http://schemas.microsoft.com/office/drawing/2014/main" id="{CEF786C4-120C-49AD-893B-8A140CAE01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8" y="6"/>
              <a:ext cx="3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71" name="Freeform 1898">
              <a:extLst>
                <a:ext uri="{FF2B5EF4-FFF2-40B4-BE49-F238E27FC236}">
                  <a16:creationId xmlns:a16="http://schemas.microsoft.com/office/drawing/2014/main" id="{736E08F6-E89F-49E5-8231-ED72AB3E28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" y="4"/>
              <a:ext cx="11" cy="3"/>
            </a:xfrm>
            <a:custGeom>
              <a:avLst/>
              <a:gdLst>
                <a:gd name="T0" fmla="*/ 11 w 11"/>
                <a:gd name="T1" fmla="*/ 3 h 3"/>
                <a:gd name="T2" fmla="*/ 6 w 11"/>
                <a:gd name="T3" fmla="*/ 1 h 3"/>
                <a:gd name="T4" fmla="*/ 0 w 11"/>
                <a:gd name="T5" fmla="*/ 0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" h="3">
                  <a:moveTo>
                    <a:pt x="11" y="3"/>
                  </a:moveTo>
                  <a:lnTo>
                    <a:pt x="6" y="1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72" name="Freeform 1899">
              <a:extLst>
                <a:ext uri="{FF2B5EF4-FFF2-40B4-BE49-F238E27FC236}">
                  <a16:creationId xmlns:a16="http://schemas.microsoft.com/office/drawing/2014/main" id="{222BFD00-EED5-4F29-874D-55D9CF4F9C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" y="6"/>
              <a:ext cx="9" cy="3"/>
            </a:xfrm>
            <a:custGeom>
              <a:avLst/>
              <a:gdLst>
                <a:gd name="T0" fmla="*/ 9 w 9"/>
                <a:gd name="T1" fmla="*/ 3 h 3"/>
                <a:gd name="T2" fmla="*/ 5 w 9"/>
                <a:gd name="T3" fmla="*/ 1 h 3"/>
                <a:gd name="T4" fmla="*/ 0 w 9"/>
                <a:gd name="T5" fmla="*/ 0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" h="3">
                  <a:moveTo>
                    <a:pt x="9" y="3"/>
                  </a:moveTo>
                  <a:lnTo>
                    <a:pt x="5" y="1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73" name="Freeform 1900">
              <a:extLst>
                <a:ext uri="{FF2B5EF4-FFF2-40B4-BE49-F238E27FC236}">
                  <a16:creationId xmlns:a16="http://schemas.microsoft.com/office/drawing/2014/main" id="{EE0A0AA3-1CB6-4C0C-93E7-0BF8BF4DB6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" y="8"/>
              <a:ext cx="8" cy="2"/>
            </a:xfrm>
            <a:custGeom>
              <a:avLst/>
              <a:gdLst>
                <a:gd name="T0" fmla="*/ 8 w 8"/>
                <a:gd name="T1" fmla="*/ 2 h 2"/>
                <a:gd name="T2" fmla="*/ 4 w 8"/>
                <a:gd name="T3" fmla="*/ 0 h 2"/>
                <a:gd name="T4" fmla="*/ 0 w 8"/>
                <a:gd name="T5" fmla="*/ 0 h 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" h="2">
                  <a:moveTo>
                    <a:pt x="8" y="2"/>
                  </a:moveTo>
                  <a:lnTo>
                    <a:pt x="4" y="0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74" name="Line 1901">
              <a:extLst>
                <a:ext uri="{FF2B5EF4-FFF2-40B4-BE49-F238E27FC236}">
                  <a16:creationId xmlns:a16="http://schemas.microsoft.com/office/drawing/2014/main" id="{E97507C1-03B7-4100-9F4E-D3978D6522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3" y="37"/>
              <a:ext cx="4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75" name="Freeform 1902">
              <a:extLst>
                <a:ext uri="{FF2B5EF4-FFF2-40B4-BE49-F238E27FC236}">
                  <a16:creationId xmlns:a16="http://schemas.microsoft.com/office/drawing/2014/main" id="{35C3D6DE-7FFB-444F-A437-584CF9D828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" y="24"/>
              <a:ext cx="6" cy="3"/>
            </a:xfrm>
            <a:custGeom>
              <a:avLst/>
              <a:gdLst>
                <a:gd name="T0" fmla="*/ 6 w 6"/>
                <a:gd name="T1" fmla="*/ 1 h 3"/>
                <a:gd name="T2" fmla="*/ 4 w 6"/>
                <a:gd name="T3" fmla="*/ 0 h 3"/>
                <a:gd name="T4" fmla="*/ 1 w 6"/>
                <a:gd name="T5" fmla="*/ 1 h 3"/>
                <a:gd name="T6" fmla="*/ 0 w 6"/>
                <a:gd name="T7" fmla="*/ 3 h 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3">
                  <a:moveTo>
                    <a:pt x="6" y="1"/>
                  </a:moveTo>
                  <a:lnTo>
                    <a:pt x="4" y="0"/>
                  </a:lnTo>
                  <a:lnTo>
                    <a:pt x="1" y="1"/>
                  </a:lnTo>
                  <a:lnTo>
                    <a:pt x="0" y="3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76" name="Line 1903">
              <a:extLst>
                <a:ext uri="{FF2B5EF4-FFF2-40B4-BE49-F238E27FC236}">
                  <a16:creationId xmlns:a16="http://schemas.microsoft.com/office/drawing/2014/main" id="{8ECE8EE6-C434-4139-BB38-05012868E3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4" y="27"/>
              <a:ext cx="1" cy="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77" name="Freeform 1904">
              <a:extLst>
                <a:ext uri="{FF2B5EF4-FFF2-40B4-BE49-F238E27FC236}">
                  <a16:creationId xmlns:a16="http://schemas.microsoft.com/office/drawing/2014/main" id="{22AAA2D4-8CAA-4076-9F16-895BBF142D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" y="33"/>
              <a:ext cx="2" cy="3"/>
            </a:xfrm>
            <a:custGeom>
              <a:avLst/>
              <a:gdLst>
                <a:gd name="T0" fmla="*/ 0 w 2"/>
                <a:gd name="T1" fmla="*/ 0 h 3"/>
                <a:gd name="T2" fmla="*/ 1 w 2"/>
                <a:gd name="T3" fmla="*/ 2 h 3"/>
                <a:gd name="T4" fmla="*/ 2 w 2"/>
                <a:gd name="T5" fmla="*/ 3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lnTo>
                    <a:pt x="1" y="2"/>
                  </a:lnTo>
                  <a:lnTo>
                    <a:pt x="2" y="3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78" name="Line 1905">
              <a:extLst>
                <a:ext uri="{FF2B5EF4-FFF2-40B4-BE49-F238E27FC236}">
                  <a16:creationId xmlns:a16="http://schemas.microsoft.com/office/drawing/2014/main" id="{72126D72-9013-43E9-AF9E-B709575C12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0" y="25"/>
              <a:ext cx="2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79" name="Line 1906">
              <a:extLst>
                <a:ext uri="{FF2B5EF4-FFF2-40B4-BE49-F238E27FC236}">
                  <a16:creationId xmlns:a16="http://schemas.microsoft.com/office/drawing/2014/main" id="{17695C19-8F13-440C-BFE4-B270C0DD05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2" y="27"/>
              <a:ext cx="1" cy="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80" name="Line 1907">
              <a:extLst>
                <a:ext uri="{FF2B5EF4-FFF2-40B4-BE49-F238E27FC236}">
                  <a16:creationId xmlns:a16="http://schemas.microsoft.com/office/drawing/2014/main" id="{05622483-0EA0-4B87-9569-FC93B2F35CA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0" y="28"/>
              <a:ext cx="1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81" name="Freeform 1908">
              <a:extLst>
                <a:ext uri="{FF2B5EF4-FFF2-40B4-BE49-F238E27FC236}">
                  <a16:creationId xmlns:a16="http://schemas.microsoft.com/office/drawing/2014/main" id="{CEFBB661-6403-464D-819D-E8F317684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" y="25"/>
              <a:ext cx="1" cy="3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1 h 3"/>
                <a:gd name="T4" fmla="*/ 0 w 1"/>
                <a:gd name="T5" fmla="*/ 3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lnTo>
                    <a:pt x="0" y="1"/>
                  </a:lnTo>
                  <a:lnTo>
                    <a:pt x="0" y="3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82" name="Freeform 1909">
              <a:extLst>
                <a:ext uri="{FF2B5EF4-FFF2-40B4-BE49-F238E27FC236}">
                  <a16:creationId xmlns:a16="http://schemas.microsoft.com/office/drawing/2014/main" id="{AED58059-F45C-4784-8AA6-28D536D2A0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" y="39"/>
              <a:ext cx="1" cy="13"/>
            </a:xfrm>
            <a:custGeom>
              <a:avLst/>
              <a:gdLst>
                <a:gd name="T0" fmla="*/ 0 w 1"/>
                <a:gd name="T1" fmla="*/ 13 h 13"/>
                <a:gd name="T2" fmla="*/ 1 w 1"/>
                <a:gd name="T3" fmla="*/ 7 h 13"/>
                <a:gd name="T4" fmla="*/ 1 w 1"/>
                <a:gd name="T5" fmla="*/ 0 h 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13">
                  <a:moveTo>
                    <a:pt x="0" y="13"/>
                  </a:moveTo>
                  <a:lnTo>
                    <a:pt x="1" y="7"/>
                  </a:lnTo>
                  <a:lnTo>
                    <a:pt x="1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83" name="Freeform 1910">
              <a:extLst>
                <a:ext uri="{FF2B5EF4-FFF2-40B4-BE49-F238E27FC236}">
                  <a16:creationId xmlns:a16="http://schemas.microsoft.com/office/drawing/2014/main" id="{33F8317D-8E53-437C-B7DD-6B2811AC92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" y="52"/>
              <a:ext cx="2" cy="30"/>
            </a:xfrm>
            <a:custGeom>
              <a:avLst/>
              <a:gdLst>
                <a:gd name="T0" fmla="*/ 0 w 2"/>
                <a:gd name="T1" fmla="*/ 0 h 30"/>
                <a:gd name="T2" fmla="*/ 0 w 2"/>
                <a:gd name="T3" fmla="*/ 15 h 30"/>
                <a:gd name="T4" fmla="*/ 2 w 2"/>
                <a:gd name="T5" fmla="*/ 30 h 3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30">
                  <a:moveTo>
                    <a:pt x="0" y="0"/>
                  </a:moveTo>
                  <a:lnTo>
                    <a:pt x="0" y="15"/>
                  </a:lnTo>
                  <a:lnTo>
                    <a:pt x="2" y="3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84" name="Line 1911">
              <a:extLst>
                <a:ext uri="{FF2B5EF4-FFF2-40B4-BE49-F238E27FC236}">
                  <a16:creationId xmlns:a16="http://schemas.microsoft.com/office/drawing/2014/main" id="{32B3BE76-88C1-4BEC-8256-12643B7F96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6" y="6"/>
              <a:ext cx="3" cy="3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85" name="Line 1912">
              <a:extLst>
                <a:ext uri="{FF2B5EF4-FFF2-40B4-BE49-F238E27FC236}">
                  <a16:creationId xmlns:a16="http://schemas.microsoft.com/office/drawing/2014/main" id="{DAE77EF6-3F6F-4151-83E6-5C3751DA73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" y="6"/>
              <a:ext cx="1" cy="3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86" name="Line 1913">
              <a:extLst>
                <a:ext uri="{FF2B5EF4-FFF2-40B4-BE49-F238E27FC236}">
                  <a16:creationId xmlns:a16="http://schemas.microsoft.com/office/drawing/2014/main" id="{7C00BEF1-3E0C-476C-A87D-9A38B57F37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9" y="5"/>
              <a:ext cx="2" cy="3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87" name="Freeform 1914">
              <a:extLst>
                <a:ext uri="{FF2B5EF4-FFF2-40B4-BE49-F238E27FC236}">
                  <a16:creationId xmlns:a16="http://schemas.microsoft.com/office/drawing/2014/main" id="{90A310A6-1D7E-40DE-AF9D-FA7DE71668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" y="57"/>
              <a:ext cx="11" cy="8"/>
            </a:xfrm>
            <a:custGeom>
              <a:avLst/>
              <a:gdLst>
                <a:gd name="T0" fmla="*/ 11 w 11"/>
                <a:gd name="T1" fmla="*/ 8 h 8"/>
                <a:gd name="T2" fmla="*/ 8 w 11"/>
                <a:gd name="T3" fmla="*/ 4 h 8"/>
                <a:gd name="T4" fmla="*/ 4 w 11"/>
                <a:gd name="T5" fmla="*/ 2 h 8"/>
                <a:gd name="T6" fmla="*/ 0 w 11"/>
                <a:gd name="T7" fmla="*/ 0 h 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" h="8">
                  <a:moveTo>
                    <a:pt x="11" y="8"/>
                  </a:moveTo>
                  <a:lnTo>
                    <a:pt x="8" y="4"/>
                  </a:lnTo>
                  <a:lnTo>
                    <a:pt x="4" y="2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88" name="Freeform 1915">
              <a:extLst>
                <a:ext uri="{FF2B5EF4-FFF2-40B4-BE49-F238E27FC236}">
                  <a16:creationId xmlns:a16="http://schemas.microsoft.com/office/drawing/2014/main" id="{99017E94-3E60-48AF-BF47-3549E3DBCA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" y="57"/>
              <a:ext cx="26" cy="2"/>
            </a:xfrm>
            <a:custGeom>
              <a:avLst/>
              <a:gdLst>
                <a:gd name="T0" fmla="*/ 26 w 26"/>
                <a:gd name="T1" fmla="*/ 0 h 2"/>
                <a:gd name="T2" fmla="*/ 17 w 26"/>
                <a:gd name="T3" fmla="*/ 0 h 2"/>
                <a:gd name="T4" fmla="*/ 9 w 26"/>
                <a:gd name="T5" fmla="*/ 0 h 2"/>
                <a:gd name="T6" fmla="*/ 0 w 26"/>
                <a:gd name="T7" fmla="*/ 2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6" h="2">
                  <a:moveTo>
                    <a:pt x="26" y="0"/>
                  </a:moveTo>
                  <a:lnTo>
                    <a:pt x="17" y="0"/>
                  </a:lnTo>
                  <a:lnTo>
                    <a:pt x="9" y="0"/>
                  </a:lnTo>
                  <a:lnTo>
                    <a:pt x="0" y="2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89" name="Freeform 1916">
              <a:extLst>
                <a:ext uri="{FF2B5EF4-FFF2-40B4-BE49-F238E27FC236}">
                  <a16:creationId xmlns:a16="http://schemas.microsoft.com/office/drawing/2014/main" id="{16DDB408-5085-4ECE-8BA6-E02076F8E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" y="60"/>
              <a:ext cx="10" cy="22"/>
            </a:xfrm>
            <a:custGeom>
              <a:avLst/>
              <a:gdLst>
                <a:gd name="T0" fmla="*/ 10 w 10"/>
                <a:gd name="T1" fmla="*/ 0 h 22"/>
                <a:gd name="T2" fmla="*/ 5 w 10"/>
                <a:gd name="T3" fmla="*/ 6 h 22"/>
                <a:gd name="T4" fmla="*/ 2 w 10"/>
                <a:gd name="T5" fmla="*/ 14 h 22"/>
                <a:gd name="T6" fmla="*/ 0 w 10"/>
                <a:gd name="T7" fmla="*/ 22 h 2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" h="22">
                  <a:moveTo>
                    <a:pt x="10" y="0"/>
                  </a:moveTo>
                  <a:lnTo>
                    <a:pt x="5" y="6"/>
                  </a:lnTo>
                  <a:lnTo>
                    <a:pt x="2" y="14"/>
                  </a:lnTo>
                  <a:lnTo>
                    <a:pt x="0" y="22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90" name="Line 1917">
              <a:extLst>
                <a:ext uri="{FF2B5EF4-FFF2-40B4-BE49-F238E27FC236}">
                  <a16:creationId xmlns:a16="http://schemas.microsoft.com/office/drawing/2014/main" id="{66BB3443-C2F3-4785-B6DA-A0EF0724E4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2" y="56"/>
              <a:ext cx="4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91" name="Line 1918">
              <a:extLst>
                <a:ext uri="{FF2B5EF4-FFF2-40B4-BE49-F238E27FC236}">
                  <a16:creationId xmlns:a16="http://schemas.microsoft.com/office/drawing/2014/main" id="{8CFE4D29-7813-41A2-AD4D-124BFBFF203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6" y="38"/>
              <a:ext cx="1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92" name="Line 1919">
              <a:extLst>
                <a:ext uri="{FF2B5EF4-FFF2-40B4-BE49-F238E27FC236}">
                  <a16:creationId xmlns:a16="http://schemas.microsoft.com/office/drawing/2014/main" id="{12D88D5D-E849-420B-8B3E-CDBA4AF996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6" y="53"/>
              <a:ext cx="5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93" name="Line 1920">
              <a:extLst>
                <a:ext uri="{FF2B5EF4-FFF2-40B4-BE49-F238E27FC236}">
                  <a16:creationId xmlns:a16="http://schemas.microsoft.com/office/drawing/2014/main" id="{6F10B9CD-5229-49D8-816E-D89169C9A7D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34" y="41"/>
              <a:ext cx="2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94" name="Line 1921">
              <a:extLst>
                <a:ext uri="{FF2B5EF4-FFF2-40B4-BE49-F238E27FC236}">
                  <a16:creationId xmlns:a16="http://schemas.microsoft.com/office/drawing/2014/main" id="{56FED21F-4EFB-4667-84DB-9A0F391BE1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9" y="35"/>
              <a:ext cx="41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95" name="Freeform 1922">
              <a:extLst>
                <a:ext uri="{FF2B5EF4-FFF2-40B4-BE49-F238E27FC236}">
                  <a16:creationId xmlns:a16="http://schemas.microsoft.com/office/drawing/2014/main" id="{C6D72FE0-5AFC-4528-9AD0-080A2AAA3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" y="50"/>
              <a:ext cx="3" cy="2"/>
            </a:xfrm>
            <a:custGeom>
              <a:avLst/>
              <a:gdLst>
                <a:gd name="T0" fmla="*/ 3 w 3"/>
                <a:gd name="T1" fmla="*/ 0 h 2"/>
                <a:gd name="T2" fmla="*/ 1 w 3"/>
                <a:gd name="T3" fmla="*/ 0 h 2"/>
                <a:gd name="T4" fmla="*/ 0 w 3"/>
                <a:gd name="T5" fmla="*/ 2 h 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lnTo>
                    <a:pt x="1" y="0"/>
                  </a:lnTo>
                  <a:lnTo>
                    <a:pt x="0" y="2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96" name="Line 1923">
              <a:extLst>
                <a:ext uri="{FF2B5EF4-FFF2-40B4-BE49-F238E27FC236}">
                  <a16:creationId xmlns:a16="http://schemas.microsoft.com/office/drawing/2014/main" id="{95C9CA85-D527-4108-BA4A-090BFE35A7F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6" y="52"/>
              <a:ext cx="1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97" name="Line 1924">
              <a:extLst>
                <a:ext uri="{FF2B5EF4-FFF2-40B4-BE49-F238E27FC236}">
                  <a16:creationId xmlns:a16="http://schemas.microsoft.com/office/drawing/2014/main" id="{264F324B-19B6-4087-8E1E-B266D7FA4A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8" y="61"/>
              <a:ext cx="1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98" name="Line 1925">
              <a:extLst>
                <a:ext uri="{FF2B5EF4-FFF2-40B4-BE49-F238E27FC236}">
                  <a16:creationId xmlns:a16="http://schemas.microsoft.com/office/drawing/2014/main" id="{F1769944-DD2F-4352-87C3-2DA0D46EA9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8" y="54"/>
              <a:ext cx="1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399" name="Line 1926">
              <a:extLst>
                <a:ext uri="{FF2B5EF4-FFF2-40B4-BE49-F238E27FC236}">
                  <a16:creationId xmlns:a16="http://schemas.microsoft.com/office/drawing/2014/main" id="{596A957C-B6E6-4F2A-B3D6-D5263AF534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7" y="55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400" name="Line 1927">
              <a:extLst>
                <a:ext uri="{FF2B5EF4-FFF2-40B4-BE49-F238E27FC236}">
                  <a16:creationId xmlns:a16="http://schemas.microsoft.com/office/drawing/2014/main" id="{7980FBD4-0718-4D5B-ABA8-45F79E4839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7" y="57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401" name="Line 1928">
              <a:extLst>
                <a:ext uri="{FF2B5EF4-FFF2-40B4-BE49-F238E27FC236}">
                  <a16:creationId xmlns:a16="http://schemas.microsoft.com/office/drawing/2014/main" id="{4DFF3F08-6248-4CE6-A595-BE061F7316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7" y="58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402" name="Line 1929">
              <a:extLst>
                <a:ext uri="{FF2B5EF4-FFF2-40B4-BE49-F238E27FC236}">
                  <a16:creationId xmlns:a16="http://schemas.microsoft.com/office/drawing/2014/main" id="{86F1C800-9939-4F0A-9D66-8A8D4A76C2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7" y="60"/>
              <a:ext cx="1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403" name="Freeform 1930">
              <a:extLst>
                <a:ext uri="{FF2B5EF4-FFF2-40B4-BE49-F238E27FC236}">
                  <a16:creationId xmlns:a16="http://schemas.microsoft.com/office/drawing/2014/main" id="{5B0923F5-D4B5-42EB-92B3-156FFA43A9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" y="53"/>
              <a:ext cx="1" cy="7"/>
            </a:xfrm>
            <a:custGeom>
              <a:avLst/>
              <a:gdLst>
                <a:gd name="T0" fmla="*/ 1 w 1"/>
                <a:gd name="T1" fmla="*/ 0 h 7"/>
                <a:gd name="T2" fmla="*/ 0 w 1"/>
                <a:gd name="T3" fmla="*/ 3 h 7"/>
                <a:gd name="T4" fmla="*/ 0 w 1"/>
                <a:gd name="T5" fmla="*/ 7 h 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7">
                  <a:moveTo>
                    <a:pt x="1" y="0"/>
                  </a:moveTo>
                  <a:lnTo>
                    <a:pt x="0" y="3"/>
                  </a:lnTo>
                  <a:lnTo>
                    <a:pt x="0" y="7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404" name="Freeform 1931">
              <a:extLst>
                <a:ext uri="{FF2B5EF4-FFF2-40B4-BE49-F238E27FC236}">
                  <a16:creationId xmlns:a16="http://schemas.microsoft.com/office/drawing/2014/main" id="{20E43284-4DC7-4176-8B2F-79C9D0346D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" y="51"/>
              <a:ext cx="3" cy="2"/>
            </a:xfrm>
            <a:custGeom>
              <a:avLst/>
              <a:gdLst>
                <a:gd name="T0" fmla="*/ 3 w 3"/>
                <a:gd name="T1" fmla="*/ 0 h 2"/>
                <a:gd name="T2" fmla="*/ 1 w 3"/>
                <a:gd name="T3" fmla="*/ 0 h 2"/>
                <a:gd name="T4" fmla="*/ 0 w 3"/>
                <a:gd name="T5" fmla="*/ 2 h 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lnTo>
                    <a:pt x="1" y="0"/>
                  </a:lnTo>
                  <a:lnTo>
                    <a:pt x="0" y="2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405" name="Line 1932">
              <a:extLst>
                <a:ext uri="{FF2B5EF4-FFF2-40B4-BE49-F238E27FC236}">
                  <a16:creationId xmlns:a16="http://schemas.microsoft.com/office/drawing/2014/main" id="{7A468327-5AF2-4228-8571-DDDBB6AAE0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9" y="54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406" name="Line 1933">
              <a:extLst>
                <a:ext uri="{FF2B5EF4-FFF2-40B4-BE49-F238E27FC236}">
                  <a16:creationId xmlns:a16="http://schemas.microsoft.com/office/drawing/2014/main" id="{E52AFC0A-BAB8-4B03-8C07-598DD85D3A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9" y="57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407" name="Line 1934">
              <a:extLst>
                <a:ext uri="{FF2B5EF4-FFF2-40B4-BE49-F238E27FC236}">
                  <a16:creationId xmlns:a16="http://schemas.microsoft.com/office/drawing/2014/main" id="{56DB7CB3-F1F4-4025-B058-EA9693D1A0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8" y="60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408" name="Line 1935">
              <a:extLst>
                <a:ext uri="{FF2B5EF4-FFF2-40B4-BE49-F238E27FC236}">
                  <a16:creationId xmlns:a16="http://schemas.microsoft.com/office/drawing/2014/main" id="{C910BBB8-4EB0-4B7B-84E4-78D7471B45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7" y="61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409" name="Line 1936">
              <a:extLst>
                <a:ext uri="{FF2B5EF4-FFF2-40B4-BE49-F238E27FC236}">
                  <a16:creationId xmlns:a16="http://schemas.microsoft.com/office/drawing/2014/main" id="{6BACB889-01F0-4995-A2AF-AF5A1EFE7D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8" y="58"/>
              <a:ext cx="1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410" name="Line 1937">
              <a:extLst>
                <a:ext uri="{FF2B5EF4-FFF2-40B4-BE49-F238E27FC236}">
                  <a16:creationId xmlns:a16="http://schemas.microsoft.com/office/drawing/2014/main" id="{5A8B690A-085C-4C8A-AF0C-B0D2DAACF0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8" y="55"/>
              <a:ext cx="1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411" name="Line 1938">
              <a:extLst>
                <a:ext uri="{FF2B5EF4-FFF2-40B4-BE49-F238E27FC236}">
                  <a16:creationId xmlns:a16="http://schemas.microsoft.com/office/drawing/2014/main" id="{1D9F6FBE-0E80-4976-B597-4176429DDA9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9" y="53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412" name="Line 1939">
              <a:extLst>
                <a:ext uri="{FF2B5EF4-FFF2-40B4-BE49-F238E27FC236}">
                  <a16:creationId xmlns:a16="http://schemas.microsoft.com/office/drawing/2014/main" id="{6FE1DC8A-819C-4B6A-8078-3AAF178F68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8" y="61"/>
              <a:ext cx="1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413" name="Line 1940">
              <a:extLst>
                <a:ext uri="{FF2B5EF4-FFF2-40B4-BE49-F238E27FC236}">
                  <a16:creationId xmlns:a16="http://schemas.microsoft.com/office/drawing/2014/main" id="{C410EBC5-D51E-4B84-A461-09C4108A99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6" y="60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414" name="Line 1941">
              <a:extLst>
                <a:ext uri="{FF2B5EF4-FFF2-40B4-BE49-F238E27FC236}">
                  <a16:creationId xmlns:a16="http://schemas.microsoft.com/office/drawing/2014/main" id="{B04AAFBF-2E9C-4386-9936-14F0D5328B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8" y="53"/>
              <a:ext cx="1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415" name="Line 1942">
              <a:extLst>
                <a:ext uri="{FF2B5EF4-FFF2-40B4-BE49-F238E27FC236}">
                  <a16:creationId xmlns:a16="http://schemas.microsoft.com/office/drawing/2014/main" id="{695EFC2F-B2C9-45CA-A070-862CFB3693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9" y="49"/>
              <a:ext cx="1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416" name="Freeform 1943">
              <a:extLst>
                <a:ext uri="{FF2B5EF4-FFF2-40B4-BE49-F238E27FC236}">
                  <a16:creationId xmlns:a16="http://schemas.microsoft.com/office/drawing/2014/main" id="{FD9B8AEF-5B38-44A6-84C9-4D2A5ABFD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" y="38"/>
              <a:ext cx="3" cy="11"/>
            </a:xfrm>
            <a:custGeom>
              <a:avLst/>
              <a:gdLst>
                <a:gd name="T0" fmla="*/ 3 w 3"/>
                <a:gd name="T1" fmla="*/ 11 h 11"/>
                <a:gd name="T2" fmla="*/ 3 w 3"/>
                <a:gd name="T3" fmla="*/ 5 h 11"/>
                <a:gd name="T4" fmla="*/ 0 w 3"/>
                <a:gd name="T5" fmla="*/ 0 h 1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" h="11">
                  <a:moveTo>
                    <a:pt x="3" y="11"/>
                  </a:moveTo>
                  <a:lnTo>
                    <a:pt x="3" y="5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417" name="Freeform 1944">
              <a:extLst>
                <a:ext uri="{FF2B5EF4-FFF2-40B4-BE49-F238E27FC236}">
                  <a16:creationId xmlns:a16="http://schemas.microsoft.com/office/drawing/2014/main" id="{B65947E9-18D9-44FB-B42E-BACD2DA224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" y="39"/>
              <a:ext cx="4" cy="2"/>
            </a:xfrm>
            <a:custGeom>
              <a:avLst/>
              <a:gdLst>
                <a:gd name="T0" fmla="*/ 4 w 4"/>
                <a:gd name="T1" fmla="*/ 2 h 2"/>
                <a:gd name="T2" fmla="*/ 2 w 4"/>
                <a:gd name="T3" fmla="*/ 0 h 2"/>
                <a:gd name="T4" fmla="*/ 0 w 4"/>
                <a:gd name="T5" fmla="*/ 0 h 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418" name="Freeform 1945">
              <a:extLst>
                <a:ext uri="{FF2B5EF4-FFF2-40B4-BE49-F238E27FC236}">
                  <a16:creationId xmlns:a16="http://schemas.microsoft.com/office/drawing/2014/main" id="{47C3CA93-7FB8-4CE0-9242-97F311773C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" y="37"/>
              <a:ext cx="4" cy="3"/>
            </a:xfrm>
            <a:custGeom>
              <a:avLst/>
              <a:gdLst>
                <a:gd name="T0" fmla="*/ 4 w 4"/>
                <a:gd name="T1" fmla="*/ 3 h 3"/>
                <a:gd name="T2" fmla="*/ 2 w 4"/>
                <a:gd name="T3" fmla="*/ 1 h 3"/>
                <a:gd name="T4" fmla="*/ 0 w 4"/>
                <a:gd name="T5" fmla="*/ 0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" h="3">
                  <a:moveTo>
                    <a:pt x="4" y="3"/>
                  </a:moveTo>
                  <a:lnTo>
                    <a:pt x="2" y="1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419" name="Line 1946">
              <a:extLst>
                <a:ext uri="{FF2B5EF4-FFF2-40B4-BE49-F238E27FC236}">
                  <a16:creationId xmlns:a16="http://schemas.microsoft.com/office/drawing/2014/main" id="{116E831A-8CB2-4A8E-B861-2D08E43112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8" y="62"/>
              <a:ext cx="1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420" name="Freeform 1947">
              <a:extLst>
                <a:ext uri="{FF2B5EF4-FFF2-40B4-BE49-F238E27FC236}">
                  <a16:creationId xmlns:a16="http://schemas.microsoft.com/office/drawing/2014/main" id="{33494C65-146B-40B1-9C99-4311D91829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" y="66"/>
              <a:ext cx="7" cy="2"/>
            </a:xfrm>
            <a:custGeom>
              <a:avLst/>
              <a:gdLst>
                <a:gd name="T0" fmla="*/ 7 w 7"/>
                <a:gd name="T1" fmla="*/ 2 h 2"/>
                <a:gd name="T2" fmla="*/ 4 w 7"/>
                <a:gd name="T3" fmla="*/ 0 h 2"/>
                <a:gd name="T4" fmla="*/ 0 w 7"/>
                <a:gd name="T5" fmla="*/ 0 h 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" h="2">
                  <a:moveTo>
                    <a:pt x="7" y="2"/>
                  </a:moveTo>
                  <a:lnTo>
                    <a:pt x="4" y="0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421" name="Freeform 1948">
              <a:extLst>
                <a:ext uri="{FF2B5EF4-FFF2-40B4-BE49-F238E27FC236}">
                  <a16:creationId xmlns:a16="http://schemas.microsoft.com/office/drawing/2014/main" id="{AF04E0B7-0CC5-46F9-912A-3E8E13035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" y="68"/>
              <a:ext cx="3" cy="8"/>
            </a:xfrm>
            <a:custGeom>
              <a:avLst/>
              <a:gdLst>
                <a:gd name="T0" fmla="*/ 0 w 3"/>
                <a:gd name="T1" fmla="*/ 8 h 8"/>
                <a:gd name="T2" fmla="*/ 2 w 3"/>
                <a:gd name="T3" fmla="*/ 4 h 8"/>
                <a:gd name="T4" fmla="*/ 3 w 3"/>
                <a:gd name="T5" fmla="*/ 0 h 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" h="8">
                  <a:moveTo>
                    <a:pt x="0" y="8"/>
                  </a:moveTo>
                  <a:lnTo>
                    <a:pt x="2" y="4"/>
                  </a:lnTo>
                  <a:lnTo>
                    <a:pt x="3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422" name="Freeform 1949">
              <a:extLst>
                <a:ext uri="{FF2B5EF4-FFF2-40B4-BE49-F238E27FC236}">
                  <a16:creationId xmlns:a16="http://schemas.microsoft.com/office/drawing/2014/main" id="{6FC0947F-5197-4278-8EEC-67DBC7E4C4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" y="76"/>
              <a:ext cx="8" cy="5"/>
            </a:xfrm>
            <a:custGeom>
              <a:avLst/>
              <a:gdLst>
                <a:gd name="T0" fmla="*/ 8 w 8"/>
                <a:gd name="T1" fmla="*/ 0 h 5"/>
                <a:gd name="T2" fmla="*/ 5 w 8"/>
                <a:gd name="T3" fmla="*/ 1 h 5"/>
                <a:gd name="T4" fmla="*/ 2 w 8"/>
                <a:gd name="T5" fmla="*/ 3 h 5"/>
                <a:gd name="T6" fmla="*/ 0 w 8"/>
                <a:gd name="T7" fmla="*/ 5 h 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5">
                  <a:moveTo>
                    <a:pt x="8" y="0"/>
                  </a:moveTo>
                  <a:lnTo>
                    <a:pt x="5" y="1"/>
                  </a:lnTo>
                  <a:lnTo>
                    <a:pt x="2" y="3"/>
                  </a:lnTo>
                  <a:lnTo>
                    <a:pt x="0" y="5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423" name="Freeform 1950">
              <a:extLst>
                <a:ext uri="{FF2B5EF4-FFF2-40B4-BE49-F238E27FC236}">
                  <a16:creationId xmlns:a16="http://schemas.microsoft.com/office/drawing/2014/main" id="{55C48845-48D9-4DF0-A734-6E39A68014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" y="14"/>
              <a:ext cx="20" cy="17"/>
            </a:xfrm>
            <a:custGeom>
              <a:avLst/>
              <a:gdLst>
                <a:gd name="T0" fmla="*/ 0 w 20"/>
                <a:gd name="T1" fmla="*/ 0 h 17"/>
                <a:gd name="T2" fmla="*/ 10 w 20"/>
                <a:gd name="T3" fmla="*/ 9 h 17"/>
                <a:gd name="T4" fmla="*/ 20 w 20"/>
                <a:gd name="T5" fmla="*/ 17 h 1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" h="17">
                  <a:moveTo>
                    <a:pt x="0" y="0"/>
                  </a:moveTo>
                  <a:lnTo>
                    <a:pt x="10" y="9"/>
                  </a:lnTo>
                  <a:lnTo>
                    <a:pt x="20" y="17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424" name="Line 1951">
              <a:extLst>
                <a:ext uri="{FF2B5EF4-FFF2-40B4-BE49-F238E27FC236}">
                  <a16:creationId xmlns:a16="http://schemas.microsoft.com/office/drawing/2014/main" id="{D673D5FF-E0F6-46B7-97E6-BA353F8822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" y="10"/>
              <a:ext cx="3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425" name="Freeform 1952">
              <a:extLst>
                <a:ext uri="{FF2B5EF4-FFF2-40B4-BE49-F238E27FC236}">
                  <a16:creationId xmlns:a16="http://schemas.microsoft.com/office/drawing/2014/main" id="{A9EF5725-A556-4982-9D62-8AE53BDD64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" y="31"/>
              <a:ext cx="8" cy="2"/>
            </a:xfrm>
            <a:custGeom>
              <a:avLst/>
              <a:gdLst>
                <a:gd name="T0" fmla="*/ 0 w 8"/>
                <a:gd name="T1" fmla="*/ 0 h 2"/>
                <a:gd name="T2" fmla="*/ 4 w 8"/>
                <a:gd name="T3" fmla="*/ 1 h 2"/>
                <a:gd name="T4" fmla="*/ 8 w 8"/>
                <a:gd name="T5" fmla="*/ 2 h 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" h="2">
                  <a:moveTo>
                    <a:pt x="0" y="0"/>
                  </a:moveTo>
                  <a:lnTo>
                    <a:pt x="4" y="1"/>
                  </a:lnTo>
                  <a:lnTo>
                    <a:pt x="8" y="2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426" name="Freeform 1953">
              <a:extLst>
                <a:ext uri="{FF2B5EF4-FFF2-40B4-BE49-F238E27FC236}">
                  <a16:creationId xmlns:a16="http://schemas.microsoft.com/office/drawing/2014/main" id="{710FD3B8-3D6F-4EEB-8BAA-8ED6BAA412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" y="8"/>
              <a:ext cx="1" cy="3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1 h 3"/>
                <a:gd name="T4" fmla="*/ 0 w 1"/>
                <a:gd name="T5" fmla="*/ 3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lnTo>
                    <a:pt x="0" y="1"/>
                  </a:lnTo>
                  <a:lnTo>
                    <a:pt x="0" y="3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427" name="Freeform 1954">
              <a:extLst>
                <a:ext uri="{FF2B5EF4-FFF2-40B4-BE49-F238E27FC236}">
                  <a16:creationId xmlns:a16="http://schemas.microsoft.com/office/drawing/2014/main" id="{94F31C46-8875-4CBE-AD36-180ECC1F2D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" y="11"/>
              <a:ext cx="25" cy="21"/>
            </a:xfrm>
            <a:custGeom>
              <a:avLst/>
              <a:gdLst>
                <a:gd name="T0" fmla="*/ 0 w 25"/>
                <a:gd name="T1" fmla="*/ 0 h 21"/>
                <a:gd name="T2" fmla="*/ 12 w 25"/>
                <a:gd name="T3" fmla="*/ 11 h 21"/>
                <a:gd name="T4" fmla="*/ 25 w 25"/>
                <a:gd name="T5" fmla="*/ 21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5" h="21">
                  <a:moveTo>
                    <a:pt x="0" y="0"/>
                  </a:moveTo>
                  <a:lnTo>
                    <a:pt x="12" y="11"/>
                  </a:lnTo>
                  <a:lnTo>
                    <a:pt x="25" y="21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428" name="Line 1955">
              <a:extLst>
                <a:ext uri="{FF2B5EF4-FFF2-40B4-BE49-F238E27FC236}">
                  <a16:creationId xmlns:a16="http://schemas.microsoft.com/office/drawing/2014/main" id="{7E4CE055-AEC5-4276-81ED-A278F6496F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1" y="32"/>
              <a:ext cx="8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429" name="Line 1956">
              <a:extLst>
                <a:ext uri="{FF2B5EF4-FFF2-40B4-BE49-F238E27FC236}">
                  <a16:creationId xmlns:a16="http://schemas.microsoft.com/office/drawing/2014/main" id="{C21BCF82-BDB7-4E46-BE2E-4EF431A265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99" y="32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430" name="Line 1957">
              <a:extLst>
                <a:ext uri="{FF2B5EF4-FFF2-40B4-BE49-F238E27FC236}">
                  <a16:creationId xmlns:a16="http://schemas.microsoft.com/office/drawing/2014/main" id="{8E697DC3-8E8A-4B75-9E6E-F197201C9D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9" y="33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431" name="Line 1958">
              <a:extLst>
                <a:ext uri="{FF2B5EF4-FFF2-40B4-BE49-F238E27FC236}">
                  <a16:creationId xmlns:a16="http://schemas.microsoft.com/office/drawing/2014/main" id="{D90B677E-5185-4F48-87B4-5E1DC7EF85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9" y="32"/>
              <a:ext cx="1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432" name="Line 1959">
              <a:extLst>
                <a:ext uri="{FF2B5EF4-FFF2-40B4-BE49-F238E27FC236}">
                  <a16:creationId xmlns:a16="http://schemas.microsoft.com/office/drawing/2014/main" id="{30676FB8-D96B-4076-9848-8FFFE39A44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9" y="33"/>
              <a:ext cx="1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433" name="Freeform 1960">
              <a:extLst>
                <a:ext uri="{FF2B5EF4-FFF2-40B4-BE49-F238E27FC236}">
                  <a16:creationId xmlns:a16="http://schemas.microsoft.com/office/drawing/2014/main" id="{101A36B7-8461-4DCC-BCF9-3FEE3D407B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" y="6"/>
              <a:ext cx="37" cy="26"/>
            </a:xfrm>
            <a:custGeom>
              <a:avLst/>
              <a:gdLst>
                <a:gd name="T0" fmla="*/ 37 w 37"/>
                <a:gd name="T1" fmla="*/ 26 h 26"/>
                <a:gd name="T2" fmla="*/ 19 w 37"/>
                <a:gd name="T3" fmla="*/ 13 h 26"/>
                <a:gd name="T4" fmla="*/ 0 w 37"/>
                <a:gd name="T5" fmla="*/ 0 h 2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7" h="26">
                  <a:moveTo>
                    <a:pt x="37" y="26"/>
                  </a:moveTo>
                  <a:lnTo>
                    <a:pt x="19" y="13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434" name="Freeform 1961">
              <a:extLst>
                <a:ext uri="{FF2B5EF4-FFF2-40B4-BE49-F238E27FC236}">
                  <a16:creationId xmlns:a16="http://schemas.microsoft.com/office/drawing/2014/main" id="{FD4721C2-6EFD-4854-B95E-6801DDACD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" y="7"/>
              <a:ext cx="1" cy="3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2 h 3"/>
                <a:gd name="T4" fmla="*/ 1 w 1"/>
                <a:gd name="T5" fmla="*/ 3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lnTo>
                    <a:pt x="0" y="2"/>
                  </a:lnTo>
                  <a:lnTo>
                    <a:pt x="1" y="3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435" name="Line 1962">
              <a:extLst>
                <a:ext uri="{FF2B5EF4-FFF2-40B4-BE49-F238E27FC236}">
                  <a16:creationId xmlns:a16="http://schemas.microsoft.com/office/drawing/2014/main" id="{31C5C8DD-DBEB-4D60-A8A8-9E2DC86A7E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5" y="66"/>
              <a:ext cx="5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436" name="Line 1963">
              <a:extLst>
                <a:ext uri="{FF2B5EF4-FFF2-40B4-BE49-F238E27FC236}">
                  <a16:creationId xmlns:a16="http://schemas.microsoft.com/office/drawing/2014/main" id="{8E38ACCA-E8AE-4FF4-A853-DA118E83B38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5" y="4"/>
              <a:ext cx="7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437" name="Line 1964">
              <a:extLst>
                <a:ext uri="{FF2B5EF4-FFF2-40B4-BE49-F238E27FC236}">
                  <a16:creationId xmlns:a16="http://schemas.microsoft.com/office/drawing/2014/main" id="{8F979880-7F6F-4F82-B489-EAF0DBCE27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5" y="5"/>
              <a:ext cx="6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438" name="Freeform 1965">
              <a:extLst>
                <a:ext uri="{FF2B5EF4-FFF2-40B4-BE49-F238E27FC236}">
                  <a16:creationId xmlns:a16="http://schemas.microsoft.com/office/drawing/2014/main" id="{76E24705-9555-42B3-BFE8-A1B084DF6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" y="4"/>
              <a:ext cx="1" cy="2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0 w 1"/>
                <a:gd name="T5" fmla="*/ 1 h 2"/>
                <a:gd name="T6" fmla="*/ 0 w 1"/>
                <a:gd name="T7" fmla="*/ 1 h 2"/>
                <a:gd name="T8" fmla="*/ 0 w 1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439" name="Line 1966">
              <a:extLst>
                <a:ext uri="{FF2B5EF4-FFF2-40B4-BE49-F238E27FC236}">
                  <a16:creationId xmlns:a16="http://schemas.microsoft.com/office/drawing/2014/main" id="{760B8AE3-580B-45E6-829F-B045A895ED9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8" y="29"/>
              <a:ext cx="2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440" name="Line 1967">
              <a:extLst>
                <a:ext uri="{FF2B5EF4-FFF2-40B4-BE49-F238E27FC236}">
                  <a16:creationId xmlns:a16="http://schemas.microsoft.com/office/drawing/2014/main" id="{AF3B5DA9-E430-4174-B1DD-7A951FD600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8" y="36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441" name="Line 1968">
              <a:extLst>
                <a:ext uri="{FF2B5EF4-FFF2-40B4-BE49-F238E27FC236}">
                  <a16:creationId xmlns:a16="http://schemas.microsoft.com/office/drawing/2014/main" id="{56AA72F4-4DC9-40D8-AD3B-424C1274DA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1" y="36"/>
              <a:ext cx="4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442" name="Line 1969">
              <a:extLst>
                <a:ext uri="{FF2B5EF4-FFF2-40B4-BE49-F238E27FC236}">
                  <a16:creationId xmlns:a16="http://schemas.microsoft.com/office/drawing/2014/main" id="{A0AB498C-5AE0-4D4B-87C9-2C01EBAF57D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0" y="31"/>
              <a:ext cx="4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443" name="Line 1970">
              <a:extLst>
                <a:ext uri="{FF2B5EF4-FFF2-40B4-BE49-F238E27FC236}">
                  <a16:creationId xmlns:a16="http://schemas.microsoft.com/office/drawing/2014/main" id="{8587B396-51AF-405F-93E0-261B71B160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" y="38"/>
              <a:ext cx="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444" name="Freeform 1971">
              <a:extLst>
                <a:ext uri="{FF2B5EF4-FFF2-40B4-BE49-F238E27FC236}">
                  <a16:creationId xmlns:a16="http://schemas.microsoft.com/office/drawing/2014/main" id="{145DC869-9783-4700-842A-2CF9ECF05C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" y="49"/>
              <a:ext cx="8" cy="1"/>
            </a:xfrm>
            <a:custGeom>
              <a:avLst/>
              <a:gdLst>
                <a:gd name="T0" fmla="*/ 0 w 8"/>
                <a:gd name="T1" fmla="*/ 0 h 1"/>
                <a:gd name="T2" fmla="*/ 3 w 8"/>
                <a:gd name="T3" fmla="*/ 1 h 1"/>
                <a:gd name="T4" fmla="*/ 5 w 8"/>
                <a:gd name="T5" fmla="*/ 1 h 1"/>
                <a:gd name="T6" fmla="*/ 8 w 8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1">
                  <a:moveTo>
                    <a:pt x="0" y="0"/>
                  </a:moveTo>
                  <a:lnTo>
                    <a:pt x="3" y="1"/>
                  </a:lnTo>
                  <a:lnTo>
                    <a:pt x="5" y="1"/>
                  </a:lnTo>
                  <a:lnTo>
                    <a:pt x="8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445" name="Freeform 1972">
              <a:extLst>
                <a:ext uri="{FF2B5EF4-FFF2-40B4-BE49-F238E27FC236}">
                  <a16:creationId xmlns:a16="http://schemas.microsoft.com/office/drawing/2014/main" id="{8FAEC928-1533-4284-9CA6-A12C5CFF88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" y="45"/>
              <a:ext cx="7" cy="2"/>
            </a:xfrm>
            <a:custGeom>
              <a:avLst/>
              <a:gdLst>
                <a:gd name="T0" fmla="*/ 7 w 7"/>
                <a:gd name="T1" fmla="*/ 1 h 2"/>
                <a:gd name="T2" fmla="*/ 5 w 7"/>
                <a:gd name="T3" fmla="*/ 0 h 2"/>
                <a:gd name="T4" fmla="*/ 2 w 7"/>
                <a:gd name="T5" fmla="*/ 0 h 2"/>
                <a:gd name="T6" fmla="*/ 0 w 7"/>
                <a:gd name="T7" fmla="*/ 2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2">
                  <a:moveTo>
                    <a:pt x="7" y="1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446" name="Freeform 1973">
              <a:extLst>
                <a:ext uri="{FF2B5EF4-FFF2-40B4-BE49-F238E27FC236}">
                  <a16:creationId xmlns:a16="http://schemas.microsoft.com/office/drawing/2014/main" id="{4943B4DF-3102-4FD0-9519-6E3A3EDD60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" y="45"/>
              <a:ext cx="11" cy="2"/>
            </a:xfrm>
            <a:custGeom>
              <a:avLst/>
              <a:gdLst>
                <a:gd name="T0" fmla="*/ 0 w 11"/>
                <a:gd name="T1" fmla="*/ 1 h 2"/>
                <a:gd name="T2" fmla="*/ 0 w 11"/>
                <a:gd name="T3" fmla="*/ 2 h 2"/>
                <a:gd name="T4" fmla="*/ 11 w 11"/>
                <a:gd name="T5" fmla="*/ 2 h 2"/>
                <a:gd name="T6" fmla="*/ 11 w 11"/>
                <a:gd name="T7" fmla="*/ 0 h 2"/>
                <a:gd name="T8" fmla="*/ 0 w 11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" h="2">
                  <a:moveTo>
                    <a:pt x="0" y="1"/>
                  </a:moveTo>
                  <a:lnTo>
                    <a:pt x="0" y="2"/>
                  </a:lnTo>
                  <a:lnTo>
                    <a:pt x="11" y="2"/>
                  </a:lnTo>
                  <a:lnTo>
                    <a:pt x="11" y="0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447" name="Line 1974">
              <a:extLst>
                <a:ext uri="{FF2B5EF4-FFF2-40B4-BE49-F238E27FC236}">
                  <a16:creationId xmlns:a16="http://schemas.microsoft.com/office/drawing/2014/main" id="{E9CEDF05-5E49-48A5-86CE-4DAFFE469A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7" y="84"/>
              <a:ext cx="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448" name="Freeform 1975">
              <a:extLst>
                <a:ext uri="{FF2B5EF4-FFF2-40B4-BE49-F238E27FC236}">
                  <a16:creationId xmlns:a16="http://schemas.microsoft.com/office/drawing/2014/main" id="{70881540-A8FD-458A-9001-0710529E2E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" y="84"/>
              <a:ext cx="5" cy="2"/>
            </a:xfrm>
            <a:custGeom>
              <a:avLst/>
              <a:gdLst>
                <a:gd name="T0" fmla="*/ 5 w 5"/>
                <a:gd name="T1" fmla="*/ 0 h 2"/>
                <a:gd name="T2" fmla="*/ 4 w 5"/>
                <a:gd name="T3" fmla="*/ 2 h 2"/>
                <a:gd name="T4" fmla="*/ 0 w 5"/>
                <a:gd name="T5" fmla="*/ 2 h 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" h="2">
                  <a:moveTo>
                    <a:pt x="5" y="0"/>
                  </a:moveTo>
                  <a:lnTo>
                    <a:pt x="4" y="2"/>
                  </a:lnTo>
                  <a:lnTo>
                    <a:pt x="0" y="2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449" name="Line 1976">
              <a:extLst>
                <a:ext uri="{FF2B5EF4-FFF2-40B4-BE49-F238E27FC236}">
                  <a16:creationId xmlns:a16="http://schemas.microsoft.com/office/drawing/2014/main" id="{80184434-C821-40EB-A475-C270C16EE46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6" y="85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450" name="Rectangle 1977">
              <a:extLst>
                <a:ext uri="{FF2B5EF4-FFF2-40B4-BE49-F238E27FC236}">
                  <a16:creationId xmlns:a16="http://schemas.microsoft.com/office/drawing/2014/main" id="{C96CC2E6-7073-4B41-9EAE-E1BAD81CE3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" y="47"/>
              <a:ext cx="13" cy="2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solidFill>
                  <a:schemeClr val="tx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451" name="Freeform 1978">
              <a:extLst>
                <a:ext uri="{FF2B5EF4-FFF2-40B4-BE49-F238E27FC236}">
                  <a16:creationId xmlns:a16="http://schemas.microsoft.com/office/drawing/2014/main" id="{71895798-E56B-407F-BD74-B116CBF8AA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" y="84"/>
              <a:ext cx="4" cy="2"/>
            </a:xfrm>
            <a:custGeom>
              <a:avLst/>
              <a:gdLst>
                <a:gd name="T0" fmla="*/ 0 w 4"/>
                <a:gd name="T1" fmla="*/ 0 h 2"/>
                <a:gd name="T2" fmla="*/ 0 w 4"/>
                <a:gd name="T3" fmla="*/ 2 h 2"/>
                <a:gd name="T4" fmla="*/ 4 w 4"/>
                <a:gd name="T5" fmla="*/ 2 h 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" h="2">
                  <a:moveTo>
                    <a:pt x="0" y="0"/>
                  </a:moveTo>
                  <a:lnTo>
                    <a:pt x="0" y="2"/>
                  </a:lnTo>
                  <a:lnTo>
                    <a:pt x="4" y="2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452" name="Freeform 1979">
              <a:extLst>
                <a:ext uri="{FF2B5EF4-FFF2-40B4-BE49-F238E27FC236}">
                  <a16:creationId xmlns:a16="http://schemas.microsoft.com/office/drawing/2014/main" id="{E7E74BB6-AA84-4D70-AF2F-5D4C26CA77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" y="84"/>
              <a:ext cx="4" cy="2"/>
            </a:xfrm>
            <a:custGeom>
              <a:avLst/>
              <a:gdLst>
                <a:gd name="T0" fmla="*/ 4 w 4"/>
                <a:gd name="T1" fmla="*/ 2 h 2"/>
                <a:gd name="T2" fmla="*/ 4 w 4"/>
                <a:gd name="T3" fmla="*/ 0 h 2"/>
                <a:gd name="T4" fmla="*/ 0 w 4"/>
                <a:gd name="T5" fmla="*/ 0 h 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4" y="0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453" name="Freeform 1980">
              <a:extLst>
                <a:ext uri="{FF2B5EF4-FFF2-40B4-BE49-F238E27FC236}">
                  <a16:creationId xmlns:a16="http://schemas.microsoft.com/office/drawing/2014/main" id="{9FA063BF-A0A2-472D-AC48-789425F6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" y="28"/>
              <a:ext cx="7" cy="10"/>
            </a:xfrm>
            <a:custGeom>
              <a:avLst/>
              <a:gdLst>
                <a:gd name="T0" fmla="*/ 0 w 7"/>
                <a:gd name="T1" fmla="*/ 8 h 10"/>
                <a:gd name="T2" fmla="*/ 0 w 7"/>
                <a:gd name="T3" fmla="*/ 3 h 10"/>
                <a:gd name="T4" fmla="*/ 2 w 7"/>
                <a:gd name="T5" fmla="*/ 1 h 10"/>
                <a:gd name="T6" fmla="*/ 2 w 7"/>
                <a:gd name="T7" fmla="*/ 0 h 10"/>
                <a:gd name="T8" fmla="*/ 3 w 7"/>
                <a:gd name="T9" fmla="*/ 0 h 10"/>
                <a:gd name="T10" fmla="*/ 7 w 7"/>
                <a:gd name="T11" fmla="*/ 1 h 10"/>
                <a:gd name="T12" fmla="*/ 7 w 7"/>
                <a:gd name="T13" fmla="*/ 8 h 10"/>
                <a:gd name="T14" fmla="*/ 7 w 7"/>
                <a:gd name="T15" fmla="*/ 8 h 10"/>
                <a:gd name="T16" fmla="*/ 6 w 7"/>
                <a:gd name="T17" fmla="*/ 9 h 10"/>
                <a:gd name="T18" fmla="*/ 3 w 7"/>
                <a:gd name="T19" fmla="*/ 10 h 10"/>
                <a:gd name="T20" fmla="*/ 0 w 7"/>
                <a:gd name="T21" fmla="*/ 8 h 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" h="10">
                  <a:moveTo>
                    <a:pt x="0" y="8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7" y="1"/>
                  </a:lnTo>
                  <a:lnTo>
                    <a:pt x="7" y="8"/>
                  </a:lnTo>
                  <a:lnTo>
                    <a:pt x="6" y="9"/>
                  </a:lnTo>
                  <a:lnTo>
                    <a:pt x="3" y="10"/>
                  </a:lnTo>
                  <a:lnTo>
                    <a:pt x="0" y="8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454" name="Freeform 1981">
              <a:extLst>
                <a:ext uri="{FF2B5EF4-FFF2-40B4-BE49-F238E27FC236}">
                  <a16:creationId xmlns:a16="http://schemas.microsoft.com/office/drawing/2014/main" id="{E165456E-709F-4F2F-8D39-367113ABBE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" y="29"/>
              <a:ext cx="2" cy="8"/>
            </a:xfrm>
            <a:custGeom>
              <a:avLst/>
              <a:gdLst>
                <a:gd name="T0" fmla="*/ 0 w 2"/>
                <a:gd name="T1" fmla="*/ 8 h 8"/>
                <a:gd name="T2" fmla="*/ 2 w 2"/>
                <a:gd name="T3" fmla="*/ 7 h 8"/>
                <a:gd name="T4" fmla="*/ 2 w 2"/>
                <a:gd name="T5" fmla="*/ 1 h 8"/>
                <a:gd name="T6" fmla="*/ 0 w 2"/>
                <a:gd name="T7" fmla="*/ 0 h 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" h="8">
                  <a:moveTo>
                    <a:pt x="0" y="8"/>
                  </a:moveTo>
                  <a:lnTo>
                    <a:pt x="2" y="7"/>
                  </a:lnTo>
                  <a:lnTo>
                    <a:pt x="2" y="1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455" name="Freeform 1982">
              <a:extLst>
                <a:ext uri="{FF2B5EF4-FFF2-40B4-BE49-F238E27FC236}">
                  <a16:creationId xmlns:a16="http://schemas.microsoft.com/office/drawing/2014/main" id="{3717E0FC-5952-4BA1-B340-448623E24E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" y="31"/>
              <a:ext cx="3" cy="5"/>
            </a:xfrm>
            <a:custGeom>
              <a:avLst/>
              <a:gdLst>
                <a:gd name="T0" fmla="*/ 0 w 3"/>
                <a:gd name="T1" fmla="*/ 5 h 5"/>
                <a:gd name="T2" fmla="*/ 3 w 3"/>
                <a:gd name="T3" fmla="*/ 4 h 5"/>
                <a:gd name="T4" fmla="*/ 3 w 3"/>
                <a:gd name="T5" fmla="*/ 0 h 5"/>
                <a:gd name="T6" fmla="*/ 0 w 3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" h="5">
                  <a:moveTo>
                    <a:pt x="0" y="5"/>
                  </a:moveTo>
                  <a:lnTo>
                    <a:pt x="3" y="4"/>
                  </a:ln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456" name="Freeform 1983">
              <a:extLst>
                <a:ext uri="{FF2B5EF4-FFF2-40B4-BE49-F238E27FC236}">
                  <a16:creationId xmlns:a16="http://schemas.microsoft.com/office/drawing/2014/main" id="{3BCF8BAF-F5B1-4C75-B169-BC996974A7A1}"/>
                </a:ext>
              </a:extLst>
            </p:cNvPr>
            <p:cNvSpPr>
              <a:spLocks/>
            </p:cNvSpPr>
            <p:nvPr/>
          </p:nvSpPr>
          <p:spPr bwMode="auto">
            <a:xfrm>
              <a:off x="9" y="38"/>
              <a:ext cx="1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5 h 6"/>
                <a:gd name="T4" fmla="*/ 0 w 1"/>
                <a:gd name="T5" fmla="*/ 4 h 6"/>
                <a:gd name="T6" fmla="*/ 0 w 1"/>
                <a:gd name="T7" fmla="*/ 4 h 6"/>
                <a:gd name="T8" fmla="*/ 0 w 1"/>
                <a:gd name="T9" fmla="*/ 3 h 6"/>
                <a:gd name="T10" fmla="*/ 0 w 1"/>
                <a:gd name="T11" fmla="*/ 2 h 6"/>
                <a:gd name="T12" fmla="*/ 0 w 1"/>
                <a:gd name="T13" fmla="*/ 1 h 6"/>
                <a:gd name="T14" fmla="*/ 0 w 1"/>
                <a:gd name="T15" fmla="*/ 0 h 6"/>
                <a:gd name="T16" fmla="*/ 1 w 1"/>
                <a:gd name="T17" fmla="*/ 1 h 6"/>
                <a:gd name="T18" fmla="*/ 0 w 1"/>
                <a:gd name="T19" fmla="*/ 4 h 6"/>
                <a:gd name="T20" fmla="*/ 0 w 1"/>
                <a:gd name="T21" fmla="*/ 3 h 6"/>
                <a:gd name="T22" fmla="*/ 0 w 1"/>
                <a:gd name="T23" fmla="*/ 5 h 6"/>
                <a:gd name="T24" fmla="*/ 0 w 1"/>
                <a:gd name="T25" fmla="*/ 6 h 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" h="6">
                  <a:moveTo>
                    <a:pt x="0" y="6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3797" name="グループ化 286">
            <a:extLst>
              <a:ext uri="{FF2B5EF4-FFF2-40B4-BE49-F238E27FC236}">
                <a16:creationId xmlns:a16="http://schemas.microsoft.com/office/drawing/2014/main" id="{9580D401-51BC-494F-93C9-40CC95110AB2}"/>
              </a:ext>
            </a:extLst>
          </p:cNvPr>
          <p:cNvGrpSpPr>
            <a:grpSpLocks/>
          </p:cNvGrpSpPr>
          <p:nvPr/>
        </p:nvGrpSpPr>
        <p:grpSpPr bwMode="auto">
          <a:xfrm>
            <a:off x="1000125" y="1057275"/>
            <a:ext cx="0" cy="0"/>
            <a:chOff x="0" y="0"/>
            <a:chExt cx="345" cy="104"/>
          </a:xfrm>
        </p:grpSpPr>
        <p:sp>
          <p:nvSpPr>
            <p:cNvPr id="34909" name="Freeform 1710">
              <a:extLst>
                <a:ext uri="{FF2B5EF4-FFF2-40B4-BE49-F238E27FC236}">
                  <a16:creationId xmlns:a16="http://schemas.microsoft.com/office/drawing/2014/main" id="{0BEF6405-1DF1-4D76-B15B-7FC27277F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70"/>
              <a:ext cx="80" cy="33"/>
            </a:xfrm>
            <a:custGeom>
              <a:avLst/>
              <a:gdLst>
                <a:gd name="T0" fmla="*/ 80 w 80"/>
                <a:gd name="T1" fmla="*/ 20 h 33"/>
                <a:gd name="T2" fmla="*/ 76 w 80"/>
                <a:gd name="T3" fmla="*/ 28 h 33"/>
                <a:gd name="T4" fmla="*/ 69 w 80"/>
                <a:gd name="T5" fmla="*/ 33 h 33"/>
                <a:gd name="T6" fmla="*/ 49 w 80"/>
                <a:gd name="T7" fmla="*/ 33 h 33"/>
                <a:gd name="T8" fmla="*/ 41 w 80"/>
                <a:gd name="T9" fmla="*/ 26 h 33"/>
                <a:gd name="T10" fmla="*/ 37 w 80"/>
                <a:gd name="T11" fmla="*/ 16 h 33"/>
                <a:gd name="T12" fmla="*/ 10 w 80"/>
                <a:gd name="T13" fmla="*/ 16 h 33"/>
                <a:gd name="T14" fmla="*/ 8 w 80"/>
                <a:gd name="T15" fmla="*/ 12 h 33"/>
                <a:gd name="T16" fmla="*/ 7 w 80"/>
                <a:gd name="T17" fmla="*/ 12 h 33"/>
                <a:gd name="T18" fmla="*/ 7 w 80"/>
                <a:gd name="T19" fmla="*/ 11 h 33"/>
                <a:gd name="T20" fmla="*/ 5 w 80"/>
                <a:gd name="T21" fmla="*/ 11 h 33"/>
                <a:gd name="T22" fmla="*/ 4 w 80"/>
                <a:gd name="T23" fmla="*/ 10 h 33"/>
                <a:gd name="T24" fmla="*/ 2 w 80"/>
                <a:gd name="T25" fmla="*/ 10 h 33"/>
                <a:gd name="T26" fmla="*/ 1 w 80"/>
                <a:gd name="T27" fmla="*/ 3 h 33"/>
                <a:gd name="T28" fmla="*/ 0 w 80"/>
                <a:gd name="T29" fmla="*/ 3 h 33"/>
                <a:gd name="T30" fmla="*/ 0 w 80"/>
                <a:gd name="T31" fmla="*/ 0 h 3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80" h="33">
                  <a:moveTo>
                    <a:pt x="80" y="20"/>
                  </a:moveTo>
                  <a:lnTo>
                    <a:pt x="76" y="28"/>
                  </a:lnTo>
                  <a:lnTo>
                    <a:pt x="69" y="33"/>
                  </a:lnTo>
                  <a:lnTo>
                    <a:pt x="49" y="33"/>
                  </a:lnTo>
                  <a:lnTo>
                    <a:pt x="41" y="26"/>
                  </a:lnTo>
                  <a:lnTo>
                    <a:pt x="37" y="16"/>
                  </a:lnTo>
                  <a:lnTo>
                    <a:pt x="10" y="16"/>
                  </a:lnTo>
                  <a:lnTo>
                    <a:pt x="8" y="12"/>
                  </a:lnTo>
                  <a:lnTo>
                    <a:pt x="7" y="12"/>
                  </a:lnTo>
                  <a:lnTo>
                    <a:pt x="7" y="11"/>
                  </a:lnTo>
                  <a:lnTo>
                    <a:pt x="5" y="11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solidFill>
              <a:srgbClr val="FF0000"/>
            </a:solidFill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10" name="Freeform 1711">
              <a:extLst>
                <a:ext uri="{FF2B5EF4-FFF2-40B4-BE49-F238E27FC236}">
                  <a16:creationId xmlns:a16="http://schemas.microsoft.com/office/drawing/2014/main" id="{494AA3CE-FB66-4725-B43A-B1B7561D45B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345" cy="103"/>
            </a:xfrm>
            <a:custGeom>
              <a:avLst/>
              <a:gdLst>
                <a:gd name="T0" fmla="*/ 3 w 345"/>
                <a:gd name="T1" fmla="*/ 68 h 103"/>
                <a:gd name="T2" fmla="*/ 3 w 345"/>
                <a:gd name="T3" fmla="*/ 64 h 103"/>
                <a:gd name="T4" fmla="*/ 4 w 345"/>
                <a:gd name="T5" fmla="*/ 53 h 103"/>
                <a:gd name="T6" fmla="*/ 6 w 345"/>
                <a:gd name="T7" fmla="*/ 46 h 103"/>
                <a:gd name="T8" fmla="*/ 11 w 345"/>
                <a:gd name="T9" fmla="*/ 43 h 103"/>
                <a:gd name="T10" fmla="*/ 84 w 345"/>
                <a:gd name="T11" fmla="*/ 38 h 103"/>
                <a:gd name="T12" fmla="*/ 93 w 345"/>
                <a:gd name="T13" fmla="*/ 36 h 103"/>
                <a:gd name="T14" fmla="*/ 99 w 345"/>
                <a:gd name="T15" fmla="*/ 37 h 103"/>
                <a:gd name="T16" fmla="*/ 135 w 345"/>
                <a:gd name="T17" fmla="*/ 5 h 103"/>
                <a:gd name="T18" fmla="*/ 135 w 345"/>
                <a:gd name="T19" fmla="*/ 5 h 103"/>
                <a:gd name="T20" fmla="*/ 135 w 345"/>
                <a:gd name="T21" fmla="*/ 4 h 103"/>
                <a:gd name="T22" fmla="*/ 136 w 345"/>
                <a:gd name="T23" fmla="*/ 5 h 103"/>
                <a:gd name="T24" fmla="*/ 140 w 345"/>
                <a:gd name="T25" fmla="*/ 2 h 103"/>
                <a:gd name="T26" fmla="*/ 148 w 345"/>
                <a:gd name="T27" fmla="*/ 1 h 103"/>
                <a:gd name="T28" fmla="*/ 165 w 345"/>
                <a:gd name="T29" fmla="*/ 0 h 103"/>
                <a:gd name="T30" fmla="*/ 195 w 345"/>
                <a:gd name="T31" fmla="*/ 0 h 103"/>
                <a:gd name="T32" fmla="*/ 248 w 345"/>
                <a:gd name="T33" fmla="*/ 2 h 103"/>
                <a:gd name="T34" fmla="*/ 258 w 345"/>
                <a:gd name="T35" fmla="*/ 5 h 103"/>
                <a:gd name="T36" fmla="*/ 296 w 345"/>
                <a:gd name="T37" fmla="*/ 32 h 103"/>
                <a:gd name="T38" fmla="*/ 300 w 345"/>
                <a:gd name="T39" fmla="*/ 33 h 103"/>
                <a:gd name="T40" fmla="*/ 301 w 345"/>
                <a:gd name="T41" fmla="*/ 34 h 103"/>
                <a:gd name="T42" fmla="*/ 336 w 345"/>
                <a:gd name="T43" fmla="*/ 37 h 103"/>
                <a:gd name="T44" fmla="*/ 338 w 345"/>
                <a:gd name="T45" fmla="*/ 41 h 103"/>
                <a:gd name="T46" fmla="*/ 339 w 345"/>
                <a:gd name="T47" fmla="*/ 48 h 103"/>
                <a:gd name="T48" fmla="*/ 339 w 345"/>
                <a:gd name="T49" fmla="*/ 50 h 103"/>
                <a:gd name="T50" fmla="*/ 338 w 345"/>
                <a:gd name="T51" fmla="*/ 62 h 103"/>
                <a:gd name="T52" fmla="*/ 340 w 345"/>
                <a:gd name="T53" fmla="*/ 66 h 103"/>
                <a:gd name="T54" fmla="*/ 345 w 345"/>
                <a:gd name="T55" fmla="*/ 71 h 103"/>
                <a:gd name="T56" fmla="*/ 338 w 345"/>
                <a:gd name="T57" fmla="*/ 77 h 103"/>
                <a:gd name="T58" fmla="*/ 334 w 345"/>
                <a:gd name="T59" fmla="*/ 81 h 103"/>
                <a:gd name="T60" fmla="*/ 283 w 345"/>
                <a:gd name="T61" fmla="*/ 93 h 103"/>
                <a:gd name="T62" fmla="*/ 274 w 345"/>
                <a:gd name="T63" fmla="*/ 103 h 103"/>
                <a:gd name="T64" fmla="*/ 249 w 345"/>
                <a:gd name="T65" fmla="*/ 99 h 103"/>
                <a:gd name="T66" fmla="*/ 80 w 345"/>
                <a:gd name="T67" fmla="*/ 90 h 10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45" h="103">
                  <a:moveTo>
                    <a:pt x="0" y="70"/>
                  </a:moveTo>
                  <a:lnTo>
                    <a:pt x="3" y="68"/>
                  </a:lnTo>
                  <a:lnTo>
                    <a:pt x="4" y="68"/>
                  </a:lnTo>
                  <a:lnTo>
                    <a:pt x="3" y="64"/>
                  </a:lnTo>
                  <a:lnTo>
                    <a:pt x="4" y="59"/>
                  </a:lnTo>
                  <a:lnTo>
                    <a:pt x="4" y="53"/>
                  </a:lnTo>
                  <a:lnTo>
                    <a:pt x="5" y="48"/>
                  </a:lnTo>
                  <a:lnTo>
                    <a:pt x="6" y="46"/>
                  </a:lnTo>
                  <a:lnTo>
                    <a:pt x="8" y="45"/>
                  </a:lnTo>
                  <a:lnTo>
                    <a:pt x="11" y="43"/>
                  </a:lnTo>
                  <a:lnTo>
                    <a:pt x="44" y="40"/>
                  </a:lnTo>
                  <a:lnTo>
                    <a:pt x="84" y="38"/>
                  </a:lnTo>
                  <a:lnTo>
                    <a:pt x="92" y="37"/>
                  </a:lnTo>
                  <a:lnTo>
                    <a:pt x="93" y="36"/>
                  </a:lnTo>
                  <a:lnTo>
                    <a:pt x="94" y="35"/>
                  </a:lnTo>
                  <a:lnTo>
                    <a:pt x="99" y="37"/>
                  </a:lnTo>
                  <a:lnTo>
                    <a:pt x="136" y="6"/>
                  </a:lnTo>
                  <a:lnTo>
                    <a:pt x="135" y="5"/>
                  </a:lnTo>
                  <a:lnTo>
                    <a:pt x="135" y="4"/>
                  </a:lnTo>
                  <a:lnTo>
                    <a:pt x="136" y="5"/>
                  </a:lnTo>
                  <a:lnTo>
                    <a:pt x="138" y="3"/>
                  </a:lnTo>
                  <a:lnTo>
                    <a:pt x="140" y="2"/>
                  </a:lnTo>
                  <a:lnTo>
                    <a:pt x="143" y="2"/>
                  </a:lnTo>
                  <a:lnTo>
                    <a:pt x="148" y="1"/>
                  </a:lnTo>
                  <a:lnTo>
                    <a:pt x="151" y="1"/>
                  </a:lnTo>
                  <a:lnTo>
                    <a:pt x="165" y="0"/>
                  </a:lnTo>
                  <a:lnTo>
                    <a:pt x="181" y="0"/>
                  </a:lnTo>
                  <a:lnTo>
                    <a:pt x="195" y="0"/>
                  </a:lnTo>
                  <a:lnTo>
                    <a:pt x="243" y="2"/>
                  </a:lnTo>
                  <a:lnTo>
                    <a:pt x="248" y="2"/>
                  </a:lnTo>
                  <a:lnTo>
                    <a:pt x="254" y="4"/>
                  </a:lnTo>
                  <a:lnTo>
                    <a:pt x="258" y="5"/>
                  </a:lnTo>
                  <a:lnTo>
                    <a:pt x="259" y="6"/>
                  </a:lnTo>
                  <a:lnTo>
                    <a:pt x="296" y="32"/>
                  </a:lnTo>
                  <a:lnTo>
                    <a:pt x="299" y="32"/>
                  </a:lnTo>
                  <a:lnTo>
                    <a:pt x="300" y="33"/>
                  </a:lnTo>
                  <a:lnTo>
                    <a:pt x="299" y="33"/>
                  </a:lnTo>
                  <a:lnTo>
                    <a:pt x="301" y="34"/>
                  </a:lnTo>
                  <a:lnTo>
                    <a:pt x="334" y="37"/>
                  </a:lnTo>
                  <a:lnTo>
                    <a:pt x="336" y="37"/>
                  </a:lnTo>
                  <a:lnTo>
                    <a:pt x="337" y="39"/>
                  </a:lnTo>
                  <a:lnTo>
                    <a:pt x="338" y="41"/>
                  </a:lnTo>
                  <a:lnTo>
                    <a:pt x="339" y="44"/>
                  </a:lnTo>
                  <a:lnTo>
                    <a:pt x="339" y="48"/>
                  </a:lnTo>
                  <a:lnTo>
                    <a:pt x="339" y="49"/>
                  </a:lnTo>
                  <a:lnTo>
                    <a:pt x="339" y="50"/>
                  </a:lnTo>
                  <a:lnTo>
                    <a:pt x="339" y="53"/>
                  </a:lnTo>
                  <a:lnTo>
                    <a:pt x="338" y="62"/>
                  </a:lnTo>
                  <a:lnTo>
                    <a:pt x="338" y="66"/>
                  </a:lnTo>
                  <a:lnTo>
                    <a:pt x="340" y="66"/>
                  </a:lnTo>
                  <a:lnTo>
                    <a:pt x="345" y="68"/>
                  </a:lnTo>
                  <a:lnTo>
                    <a:pt x="345" y="71"/>
                  </a:lnTo>
                  <a:lnTo>
                    <a:pt x="342" y="76"/>
                  </a:lnTo>
                  <a:lnTo>
                    <a:pt x="338" y="77"/>
                  </a:lnTo>
                  <a:lnTo>
                    <a:pt x="336" y="79"/>
                  </a:lnTo>
                  <a:lnTo>
                    <a:pt x="334" y="81"/>
                  </a:lnTo>
                  <a:lnTo>
                    <a:pt x="286" y="86"/>
                  </a:lnTo>
                  <a:lnTo>
                    <a:pt x="283" y="93"/>
                  </a:lnTo>
                  <a:lnTo>
                    <a:pt x="279" y="99"/>
                  </a:lnTo>
                  <a:lnTo>
                    <a:pt x="274" y="103"/>
                  </a:lnTo>
                  <a:lnTo>
                    <a:pt x="255" y="103"/>
                  </a:lnTo>
                  <a:lnTo>
                    <a:pt x="249" y="99"/>
                  </a:lnTo>
                  <a:lnTo>
                    <a:pt x="243" y="90"/>
                  </a:lnTo>
                  <a:lnTo>
                    <a:pt x="80" y="90"/>
                  </a:lnTo>
                </a:path>
              </a:pathLst>
            </a:custGeom>
            <a:solidFill>
              <a:srgbClr val="FF0000"/>
            </a:solidFill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11" name="Line 1712">
              <a:extLst>
                <a:ext uri="{FF2B5EF4-FFF2-40B4-BE49-F238E27FC236}">
                  <a16:creationId xmlns:a16="http://schemas.microsoft.com/office/drawing/2014/main" id="{A7A29708-2C63-4718-951E-82D68966BA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" y="103"/>
              <a:ext cx="2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12" name="Line 1713">
              <a:extLst>
                <a:ext uri="{FF2B5EF4-FFF2-40B4-BE49-F238E27FC236}">
                  <a16:creationId xmlns:a16="http://schemas.microsoft.com/office/drawing/2014/main" id="{03447087-974B-4151-A59B-96972010A0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5" y="103"/>
              <a:ext cx="1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13" name="Line 1714">
              <a:extLst>
                <a:ext uri="{FF2B5EF4-FFF2-40B4-BE49-F238E27FC236}">
                  <a16:creationId xmlns:a16="http://schemas.microsoft.com/office/drawing/2014/main" id="{6AE74827-F434-46B0-8062-DD94BAE1F8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1" y="34"/>
              <a:ext cx="33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14" name="Line 1715">
              <a:extLst>
                <a:ext uri="{FF2B5EF4-FFF2-40B4-BE49-F238E27FC236}">
                  <a16:creationId xmlns:a16="http://schemas.microsoft.com/office/drawing/2014/main" id="{AAA49C9C-6EF1-4F2E-805C-566F85CD44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4" y="37"/>
              <a:ext cx="140" cy="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15" name="Line 1716">
              <a:extLst>
                <a:ext uri="{FF2B5EF4-FFF2-40B4-BE49-F238E27FC236}">
                  <a16:creationId xmlns:a16="http://schemas.microsoft.com/office/drawing/2014/main" id="{5B46336B-AA7E-48FC-8F4A-E316D5FD08B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0" y="49"/>
              <a:ext cx="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16" name="Line 1717">
              <a:extLst>
                <a:ext uri="{FF2B5EF4-FFF2-40B4-BE49-F238E27FC236}">
                  <a16:creationId xmlns:a16="http://schemas.microsoft.com/office/drawing/2014/main" id="{3295D991-05D6-4A6D-BB79-C8DE91CC9E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1" y="50"/>
              <a:ext cx="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17" name="Line 1718">
              <a:extLst>
                <a:ext uri="{FF2B5EF4-FFF2-40B4-BE49-F238E27FC236}">
                  <a16:creationId xmlns:a16="http://schemas.microsoft.com/office/drawing/2014/main" id="{68E4F453-EE47-4E88-B572-6646BD13E3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" y="50"/>
              <a:ext cx="298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18" name="Line 1719">
              <a:extLst>
                <a:ext uri="{FF2B5EF4-FFF2-40B4-BE49-F238E27FC236}">
                  <a16:creationId xmlns:a16="http://schemas.microsoft.com/office/drawing/2014/main" id="{45824B49-C7F5-47F5-8084-4A9A5EBCF0A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9" y="42"/>
              <a:ext cx="147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19" name="Line 1720">
              <a:extLst>
                <a:ext uri="{FF2B5EF4-FFF2-40B4-BE49-F238E27FC236}">
                  <a16:creationId xmlns:a16="http://schemas.microsoft.com/office/drawing/2014/main" id="{B67C9EAC-F975-4EBB-884A-E7DD2A9546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" y="44"/>
              <a:ext cx="151" cy="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20" name="Freeform 1721">
              <a:extLst>
                <a:ext uri="{FF2B5EF4-FFF2-40B4-BE49-F238E27FC236}">
                  <a16:creationId xmlns:a16="http://schemas.microsoft.com/office/drawing/2014/main" id="{E8B9590D-2F9E-4157-9C06-1B90707A3C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" y="56"/>
              <a:ext cx="42" cy="9"/>
            </a:xfrm>
            <a:custGeom>
              <a:avLst/>
              <a:gdLst>
                <a:gd name="T0" fmla="*/ 42 w 42"/>
                <a:gd name="T1" fmla="*/ 9 h 9"/>
                <a:gd name="T2" fmla="*/ 37 w 42"/>
                <a:gd name="T3" fmla="*/ 4 h 9"/>
                <a:gd name="T4" fmla="*/ 31 w 42"/>
                <a:gd name="T5" fmla="*/ 1 h 9"/>
                <a:gd name="T6" fmla="*/ 24 w 42"/>
                <a:gd name="T7" fmla="*/ 0 h 9"/>
                <a:gd name="T8" fmla="*/ 18 w 42"/>
                <a:gd name="T9" fmla="*/ 0 h 9"/>
                <a:gd name="T10" fmla="*/ 11 w 42"/>
                <a:gd name="T11" fmla="*/ 1 h 9"/>
                <a:gd name="T12" fmla="*/ 6 w 42"/>
                <a:gd name="T13" fmla="*/ 4 h 9"/>
                <a:gd name="T14" fmla="*/ 0 w 42"/>
                <a:gd name="T15" fmla="*/ 9 h 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2" h="9">
                  <a:moveTo>
                    <a:pt x="42" y="9"/>
                  </a:moveTo>
                  <a:lnTo>
                    <a:pt x="37" y="4"/>
                  </a:lnTo>
                  <a:lnTo>
                    <a:pt x="31" y="1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1" y="1"/>
                  </a:lnTo>
                  <a:lnTo>
                    <a:pt x="6" y="4"/>
                  </a:lnTo>
                  <a:lnTo>
                    <a:pt x="0" y="9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21" name="Freeform 1722">
              <a:extLst>
                <a:ext uri="{FF2B5EF4-FFF2-40B4-BE49-F238E27FC236}">
                  <a16:creationId xmlns:a16="http://schemas.microsoft.com/office/drawing/2014/main" id="{616FC324-7D37-497B-A913-648E9D4084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" y="58"/>
              <a:ext cx="44" cy="45"/>
            </a:xfrm>
            <a:custGeom>
              <a:avLst/>
              <a:gdLst>
                <a:gd name="T0" fmla="*/ 32 w 44"/>
                <a:gd name="T1" fmla="*/ 45 h 45"/>
                <a:gd name="T2" fmla="*/ 37 w 44"/>
                <a:gd name="T3" fmla="*/ 42 h 45"/>
                <a:gd name="T4" fmla="*/ 41 w 44"/>
                <a:gd name="T5" fmla="*/ 37 h 45"/>
                <a:gd name="T6" fmla="*/ 43 w 44"/>
                <a:gd name="T7" fmla="*/ 31 h 45"/>
                <a:gd name="T8" fmla="*/ 44 w 44"/>
                <a:gd name="T9" fmla="*/ 25 h 45"/>
                <a:gd name="T10" fmla="*/ 43 w 44"/>
                <a:gd name="T11" fmla="*/ 19 h 45"/>
                <a:gd name="T12" fmla="*/ 41 w 44"/>
                <a:gd name="T13" fmla="*/ 13 h 45"/>
                <a:gd name="T14" fmla="*/ 38 w 44"/>
                <a:gd name="T15" fmla="*/ 8 h 45"/>
                <a:gd name="T16" fmla="*/ 33 w 44"/>
                <a:gd name="T17" fmla="*/ 4 h 45"/>
                <a:gd name="T18" fmla="*/ 28 w 44"/>
                <a:gd name="T19" fmla="*/ 1 h 45"/>
                <a:gd name="T20" fmla="*/ 22 w 44"/>
                <a:gd name="T21" fmla="*/ 0 h 45"/>
                <a:gd name="T22" fmla="*/ 16 w 44"/>
                <a:gd name="T23" fmla="*/ 1 h 45"/>
                <a:gd name="T24" fmla="*/ 11 w 44"/>
                <a:gd name="T25" fmla="*/ 4 h 45"/>
                <a:gd name="T26" fmla="*/ 6 w 44"/>
                <a:gd name="T27" fmla="*/ 8 h 45"/>
                <a:gd name="T28" fmla="*/ 2 w 44"/>
                <a:gd name="T29" fmla="*/ 13 h 45"/>
                <a:gd name="T30" fmla="*/ 0 w 44"/>
                <a:gd name="T31" fmla="*/ 19 h 45"/>
                <a:gd name="T32" fmla="*/ 0 w 44"/>
                <a:gd name="T33" fmla="*/ 25 h 45"/>
                <a:gd name="T34" fmla="*/ 1 w 44"/>
                <a:gd name="T35" fmla="*/ 31 h 45"/>
                <a:gd name="T36" fmla="*/ 3 w 44"/>
                <a:gd name="T37" fmla="*/ 37 h 45"/>
                <a:gd name="T38" fmla="*/ 7 w 44"/>
                <a:gd name="T39" fmla="*/ 42 h 45"/>
                <a:gd name="T40" fmla="*/ 12 w 44"/>
                <a:gd name="T41" fmla="*/ 45 h 4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4" h="45">
                  <a:moveTo>
                    <a:pt x="32" y="45"/>
                  </a:moveTo>
                  <a:lnTo>
                    <a:pt x="37" y="42"/>
                  </a:lnTo>
                  <a:lnTo>
                    <a:pt x="41" y="37"/>
                  </a:lnTo>
                  <a:lnTo>
                    <a:pt x="43" y="31"/>
                  </a:lnTo>
                  <a:lnTo>
                    <a:pt x="44" y="25"/>
                  </a:lnTo>
                  <a:lnTo>
                    <a:pt x="43" y="19"/>
                  </a:lnTo>
                  <a:lnTo>
                    <a:pt x="41" y="13"/>
                  </a:lnTo>
                  <a:lnTo>
                    <a:pt x="38" y="8"/>
                  </a:lnTo>
                  <a:lnTo>
                    <a:pt x="33" y="4"/>
                  </a:lnTo>
                  <a:lnTo>
                    <a:pt x="28" y="1"/>
                  </a:lnTo>
                  <a:lnTo>
                    <a:pt x="22" y="0"/>
                  </a:lnTo>
                  <a:lnTo>
                    <a:pt x="16" y="1"/>
                  </a:lnTo>
                  <a:lnTo>
                    <a:pt x="11" y="4"/>
                  </a:lnTo>
                  <a:lnTo>
                    <a:pt x="6" y="8"/>
                  </a:lnTo>
                  <a:lnTo>
                    <a:pt x="2" y="13"/>
                  </a:lnTo>
                  <a:lnTo>
                    <a:pt x="0" y="19"/>
                  </a:lnTo>
                  <a:lnTo>
                    <a:pt x="0" y="25"/>
                  </a:lnTo>
                  <a:lnTo>
                    <a:pt x="1" y="31"/>
                  </a:lnTo>
                  <a:lnTo>
                    <a:pt x="3" y="37"/>
                  </a:lnTo>
                  <a:lnTo>
                    <a:pt x="7" y="42"/>
                  </a:lnTo>
                  <a:lnTo>
                    <a:pt x="12" y="45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22" name="Freeform 1723">
              <a:extLst>
                <a:ext uri="{FF2B5EF4-FFF2-40B4-BE49-F238E27FC236}">
                  <a16:creationId xmlns:a16="http://schemas.microsoft.com/office/drawing/2014/main" id="{B9AAE667-0642-41E9-8505-D0BE8A404E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" y="62"/>
              <a:ext cx="12" cy="41"/>
            </a:xfrm>
            <a:custGeom>
              <a:avLst/>
              <a:gdLst>
                <a:gd name="T0" fmla="*/ 0 w 12"/>
                <a:gd name="T1" fmla="*/ 41 h 41"/>
                <a:gd name="T2" fmla="*/ 5 w 12"/>
                <a:gd name="T3" fmla="*/ 38 h 41"/>
                <a:gd name="T4" fmla="*/ 9 w 12"/>
                <a:gd name="T5" fmla="*/ 33 h 41"/>
                <a:gd name="T6" fmla="*/ 11 w 12"/>
                <a:gd name="T7" fmla="*/ 27 h 41"/>
                <a:gd name="T8" fmla="*/ 12 w 12"/>
                <a:gd name="T9" fmla="*/ 21 h 41"/>
                <a:gd name="T10" fmla="*/ 12 w 12"/>
                <a:gd name="T11" fmla="*/ 14 h 41"/>
                <a:gd name="T12" fmla="*/ 9 w 12"/>
                <a:gd name="T13" fmla="*/ 9 h 41"/>
                <a:gd name="T14" fmla="*/ 6 w 12"/>
                <a:gd name="T15" fmla="*/ 3 h 41"/>
                <a:gd name="T16" fmla="*/ 1 w 12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" h="41">
                  <a:moveTo>
                    <a:pt x="0" y="41"/>
                  </a:moveTo>
                  <a:lnTo>
                    <a:pt x="5" y="38"/>
                  </a:lnTo>
                  <a:lnTo>
                    <a:pt x="9" y="33"/>
                  </a:lnTo>
                  <a:lnTo>
                    <a:pt x="11" y="27"/>
                  </a:lnTo>
                  <a:lnTo>
                    <a:pt x="12" y="21"/>
                  </a:lnTo>
                  <a:lnTo>
                    <a:pt x="12" y="14"/>
                  </a:lnTo>
                  <a:lnTo>
                    <a:pt x="9" y="9"/>
                  </a:lnTo>
                  <a:lnTo>
                    <a:pt x="6" y="3"/>
                  </a:lnTo>
                  <a:lnTo>
                    <a:pt x="1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23" name="Freeform 1724">
              <a:extLst>
                <a:ext uri="{FF2B5EF4-FFF2-40B4-BE49-F238E27FC236}">
                  <a16:creationId xmlns:a16="http://schemas.microsoft.com/office/drawing/2014/main" id="{C2958918-AC03-4955-B276-6F20C444FF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" y="66"/>
              <a:ext cx="13" cy="37"/>
            </a:xfrm>
            <a:custGeom>
              <a:avLst/>
              <a:gdLst>
                <a:gd name="T0" fmla="*/ 6 w 13"/>
                <a:gd name="T1" fmla="*/ 0 h 37"/>
                <a:gd name="T2" fmla="*/ 2 w 13"/>
                <a:gd name="T3" fmla="*/ 5 h 37"/>
                <a:gd name="T4" fmla="*/ 0 w 13"/>
                <a:gd name="T5" fmla="*/ 11 h 37"/>
                <a:gd name="T6" fmla="*/ 0 w 13"/>
                <a:gd name="T7" fmla="*/ 18 h 37"/>
                <a:gd name="T8" fmla="*/ 1 w 13"/>
                <a:gd name="T9" fmla="*/ 24 h 37"/>
                <a:gd name="T10" fmla="*/ 4 w 13"/>
                <a:gd name="T11" fmla="*/ 29 h 37"/>
                <a:gd name="T12" fmla="*/ 8 w 13"/>
                <a:gd name="T13" fmla="*/ 34 h 37"/>
                <a:gd name="T14" fmla="*/ 13 w 13"/>
                <a:gd name="T15" fmla="*/ 37 h 3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" h="37">
                  <a:moveTo>
                    <a:pt x="6" y="0"/>
                  </a:moveTo>
                  <a:lnTo>
                    <a:pt x="2" y="5"/>
                  </a:lnTo>
                  <a:lnTo>
                    <a:pt x="0" y="11"/>
                  </a:lnTo>
                  <a:lnTo>
                    <a:pt x="0" y="18"/>
                  </a:lnTo>
                  <a:lnTo>
                    <a:pt x="1" y="24"/>
                  </a:lnTo>
                  <a:lnTo>
                    <a:pt x="4" y="29"/>
                  </a:lnTo>
                  <a:lnTo>
                    <a:pt x="8" y="34"/>
                  </a:lnTo>
                  <a:lnTo>
                    <a:pt x="13" y="37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24" name="Freeform 1725">
              <a:extLst>
                <a:ext uri="{FF2B5EF4-FFF2-40B4-BE49-F238E27FC236}">
                  <a16:creationId xmlns:a16="http://schemas.microsoft.com/office/drawing/2014/main" id="{93DDAA6F-FBE3-4BD0-90CE-DCA389C5C0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" y="60"/>
              <a:ext cx="11" cy="9"/>
            </a:xfrm>
            <a:custGeom>
              <a:avLst/>
              <a:gdLst>
                <a:gd name="T0" fmla="*/ 11 w 11"/>
                <a:gd name="T1" fmla="*/ 0 h 9"/>
                <a:gd name="T2" fmla="*/ 7 w 11"/>
                <a:gd name="T3" fmla="*/ 2 h 9"/>
                <a:gd name="T4" fmla="*/ 3 w 11"/>
                <a:gd name="T5" fmla="*/ 5 h 9"/>
                <a:gd name="T6" fmla="*/ 0 w 11"/>
                <a:gd name="T7" fmla="*/ 9 h 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" h="9">
                  <a:moveTo>
                    <a:pt x="11" y="0"/>
                  </a:moveTo>
                  <a:lnTo>
                    <a:pt x="7" y="2"/>
                  </a:lnTo>
                  <a:lnTo>
                    <a:pt x="3" y="5"/>
                  </a:lnTo>
                  <a:lnTo>
                    <a:pt x="0" y="9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25" name="Freeform 1726">
              <a:extLst>
                <a:ext uri="{FF2B5EF4-FFF2-40B4-BE49-F238E27FC236}">
                  <a16:creationId xmlns:a16="http://schemas.microsoft.com/office/drawing/2014/main" id="{EF01F618-1618-4036-806F-F6E6CB080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" y="69"/>
              <a:ext cx="9" cy="21"/>
            </a:xfrm>
            <a:custGeom>
              <a:avLst/>
              <a:gdLst>
                <a:gd name="T0" fmla="*/ 9 w 9"/>
                <a:gd name="T1" fmla="*/ 0 h 21"/>
                <a:gd name="T2" fmla="*/ 4 w 9"/>
                <a:gd name="T3" fmla="*/ 10 h 21"/>
                <a:gd name="T4" fmla="*/ 0 w 9"/>
                <a:gd name="T5" fmla="*/ 21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" h="21">
                  <a:moveTo>
                    <a:pt x="9" y="0"/>
                  </a:moveTo>
                  <a:lnTo>
                    <a:pt x="4" y="10"/>
                  </a:lnTo>
                  <a:lnTo>
                    <a:pt x="0" y="21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26" name="Line 1727">
              <a:extLst>
                <a:ext uri="{FF2B5EF4-FFF2-40B4-BE49-F238E27FC236}">
                  <a16:creationId xmlns:a16="http://schemas.microsoft.com/office/drawing/2014/main" id="{8BF23867-8356-4F66-B2E8-8A85DFFCCF7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88" y="70"/>
              <a:ext cx="7" cy="1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27" name="Freeform 1728">
              <a:extLst>
                <a:ext uri="{FF2B5EF4-FFF2-40B4-BE49-F238E27FC236}">
                  <a16:creationId xmlns:a16="http://schemas.microsoft.com/office/drawing/2014/main" id="{45E2A380-3535-40DB-B80E-8EE9AC8028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" y="65"/>
              <a:ext cx="5" cy="19"/>
            </a:xfrm>
            <a:custGeom>
              <a:avLst/>
              <a:gdLst>
                <a:gd name="T0" fmla="*/ 5 w 5"/>
                <a:gd name="T1" fmla="*/ 0 h 19"/>
                <a:gd name="T2" fmla="*/ 2 w 5"/>
                <a:gd name="T3" fmla="*/ 9 h 19"/>
                <a:gd name="T4" fmla="*/ 0 w 5"/>
                <a:gd name="T5" fmla="*/ 19 h 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" h="19">
                  <a:moveTo>
                    <a:pt x="5" y="0"/>
                  </a:moveTo>
                  <a:lnTo>
                    <a:pt x="2" y="9"/>
                  </a:lnTo>
                  <a:lnTo>
                    <a:pt x="0" y="19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28" name="Freeform 1729">
              <a:extLst>
                <a:ext uri="{FF2B5EF4-FFF2-40B4-BE49-F238E27FC236}">
                  <a16:creationId xmlns:a16="http://schemas.microsoft.com/office/drawing/2014/main" id="{F114A83E-1F7D-48B9-A5D5-2C9695D2479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" y="65"/>
              <a:ext cx="12" cy="24"/>
            </a:xfrm>
            <a:custGeom>
              <a:avLst/>
              <a:gdLst>
                <a:gd name="T0" fmla="*/ 12 w 12"/>
                <a:gd name="T1" fmla="*/ 24 h 24"/>
                <a:gd name="T2" fmla="*/ 7 w 12"/>
                <a:gd name="T3" fmla="*/ 11 h 24"/>
                <a:gd name="T4" fmla="*/ 0 w 12"/>
                <a:gd name="T5" fmla="*/ 0 h 2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" h="24">
                  <a:moveTo>
                    <a:pt x="12" y="24"/>
                  </a:moveTo>
                  <a:lnTo>
                    <a:pt x="7" y="11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29" name="Line 1730">
              <a:extLst>
                <a:ext uri="{FF2B5EF4-FFF2-40B4-BE49-F238E27FC236}">
                  <a16:creationId xmlns:a16="http://schemas.microsoft.com/office/drawing/2014/main" id="{98AFC706-BC12-49B0-9C78-E9039B002FA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2" y="88"/>
              <a:ext cx="2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30" name="Line 1731">
              <a:extLst>
                <a:ext uri="{FF2B5EF4-FFF2-40B4-BE49-F238E27FC236}">
                  <a16:creationId xmlns:a16="http://schemas.microsoft.com/office/drawing/2014/main" id="{96B2C972-4A26-48A8-90AC-66FE8A148D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4" y="88"/>
              <a:ext cx="8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31" name="Line 1732">
              <a:extLst>
                <a:ext uri="{FF2B5EF4-FFF2-40B4-BE49-F238E27FC236}">
                  <a16:creationId xmlns:a16="http://schemas.microsoft.com/office/drawing/2014/main" id="{63051E27-E4D3-42E5-9F4A-8DCC8050A0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" y="88"/>
              <a:ext cx="33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32" name="Line 1733">
              <a:extLst>
                <a:ext uri="{FF2B5EF4-FFF2-40B4-BE49-F238E27FC236}">
                  <a16:creationId xmlns:a16="http://schemas.microsoft.com/office/drawing/2014/main" id="{D4662E16-414C-440C-A047-7B3CC67107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2" y="90"/>
              <a:ext cx="14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33" name="Freeform 1734">
              <a:extLst>
                <a:ext uri="{FF2B5EF4-FFF2-40B4-BE49-F238E27FC236}">
                  <a16:creationId xmlns:a16="http://schemas.microsoft.com/office/drawing/2014/main" id="{FF31385A-AEE5-4419-B734-4B98758B3C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" y="84"/>
              <a:ext cx="2" cy="2"/>
            </a:xfrm>
            <a:custGeom>
              <a:avLst/>
              <a:gdLst>
                <a:gd name="T0" fmla="*/ 0 w 2"/>
                <a:gd name="T1" fmla="*/ 2 h 2"/>
                <a:gd name="T2" fmla="*/ 1 w 2"/>
                <a:gd name="T3" fmla="*/ 2 h 2"/>
                <a:gd name="T4" fmla="*/ 2 w 2"/>
                <a:gd name="T5" fmla="*/ 0 h 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1" y="2"/>
                  </a:lnTo>
                  <a:lnTo>
                    <a:pt x="2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34" name="Line 1735">
              <a:extLst>
                <a:ext uri="{FF2B5EF4-FFF2-40B4-BE49-F238E27FC236}">
                  <a16:creationId xmlns:a16="http://schemas.microsoft.com/office/drawing/2014/main" id="{E5964C4F-E7C7-4276-82A0-B166625DC7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" y="86"/>
              <a:ext cx="2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35" name="Line 1736">
              <a:extLst>
                <a:ext uri="{FF2B5EF4-FFF2-40B4-BE49-F238E27FC236}">
                  <a16:creationId xmlns:a16="http://schemas.microsoft.com/office/drawing/2014/main" id="{96162142-E756-4372-BE42-AB6078779C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73"/>
              <a:ext cx="3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36" name="Line 1737">
              <a:extLst>
                <a:ext uri="{FF2B5EF4-FFF2-40B4-BE49-F238E27FC236}">
                  <a16:creationId xmlns:a16="http://schemas.microsoft.com/office/drawing/2014/main" id="{87E12E80-BAD0-474B-BCDB-3086B9359D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71"/>
              <a:ext cx="3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37" name="Line 1738">
              <a:extLst>
                <a:ext uri="{FF2B5EF4-FFF2-40B4-BE49-F238E27FC236}">
                  <a16:creationId xmlns:a16="http://schemas.microsoft.com/office/drawing/2014/main" id="{8C79DB5C-5E6B-4B48-82B9-35C05759C0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" y="67"/>
              <a:ext cx="2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38" name="Line 1739">
              <a:extLst>
                <a:ext uri="{FF2B5EF4-FFF2-40B4-BE49-F238E27FC236}">
                  <a16:creationId xmlns:a16="http://schemas.microsoft.com/office/drawing/2014/main" id="{44CACB72-9DF4-412A-8C60-9E8DE952C4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" y="68"/>
              <a:ext cx="2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39" name="Line 1740">
              <a:extLst>
                <a:ext uri="{FF2B5EF4-FFF2-40B4-BE49-F238E27FC236}">
                  <a16:creationId xmlns:a16="http://schemas.microsoft.com/office/drawing/2014/main" id="{CF7A162E-6A15-4020-B810-965DB5CE37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" y="79"/>
              <a:ext cx="1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40" name="Line 1741">
              <a:extLst>
                <a:ext uri="{FF2B5EF4-FFF2-40B4-BE49-F238E27FC236}">
                  <a16:creationId xmlns:a16="http://schemas.microsoft.com/office/drawing/2014/main" id="{6BB439D2-5514-4107-8D5A-0CE845A6EC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" y="81"/>
              <a:ext cx="1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41" name="Line 1742">
              <a:extLst>
                <a:ext uri="{FF2B5EF4-FFF2-40B4-BE49-F238E27FC236}">
                  <a16:creationId xmlns:a16="http://schemas.microsoft.com/office/drawing/2014/main" id="{9EF00F82-E568-4BE2-AA59-FC9AE4AFE5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" y="82"/>
              <a:ext cx="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42" name="Line 1743">
              <a:extLst>
                <a:ext uri="{FF2B5EF4-FFF2-40B4-BE49-F238E27FC236}">
                  <a16:creationId xmlns:a16="http://schemas.microsoft.com/office/drawing/2014/main" id="{A374F9A9-B3EC-40FC-B901-73B9371157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" y="77"/>
              <a:ext cx="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43" name="Line 1744">
              <a:extLst>
                <a:ext uri="{FF2B5EF4-FFF2-40B4-BE49-F238E27FC236}">
                  <a16:creationId xmlns:a16="http://schemas.microsoft.com/office/drawing/2014/main" id="{5F5CB366-1CCE-4E31-97A4-5BED2C464D0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" y="73"/>
              <a:ext cx="1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44" name="Freeform 1745">
              <a:extLst>
                <a:ext uri="{FF2B5EF4-FFF2-40B4-BE49-F238E27FC236}">
                  <a16:creationId xmlns:a16="http://schemas.microsoft.com/office/drawing/2014/main" id="{2E049E35-EF7C-433A-BC9B-36D6AEC1C8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" y="77"/>
              <a:ext cx="1" cy="2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0 h 2"/>
                <a:gd name="T4" fmla="*/ 0 w 1"/>
                <a:gd name="T5" fmla="*/ 1 h 2"/>
                <a:gd name="T6" fmla="*/ 1 w 1"/>
                <a:gd name="T7" fmla="*/ 2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1" y="2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45" name="Line 1746">
              <a:extLst>
                <a:ext uri="{FF2B5EF4-FFF2-40B4-BE49-F238E27FC236}">
                  <a16:creationId xmlns:a16="http://schemas.microsoft.com/office/drawing/2014/main" id="{823F51E2-DBD4-4950-AE11-6AD07D7B83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" y="67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46" name="Line 1747">
              <a:extLst>
                <a:ext uri="{FF2B5EF4-FFF2-40B4-BE49-F238E27FC236}">
                  <a16:creationId xmlns:a16="http://schemas.microsoft.com/office/drawing/2014/main" id="{91CA2DB4-DE3C-4617-BB66-8DEC8549AC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" y="77"/>
              <a:ext cx="1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47" name="Line 1748">
              <a:extLst>
                <a:ext uri="{FF2B5EF4-FFF2-40B4-BE49-F238E27FC236}">
                  <a16:creationId xmlns:a16="http://schemas.microsoft.com/office/drawing/2014/main" id="{2CCD95FD-7FE9-494D-B935-AB3E8AA922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" y="79"/>
              <a:ext cx="1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48" name="Line 1749">
              <a:extLst>
                <a:ext uri="{FF2B5EF4-FFF2-40B4-BE49-F238E27FC236}">
                  <a16:creationId xmlns:a16="http://schemas.microsoft.com/office/drawing/2014/main" id="{0EDF9FEE-A344-45F4-969F-69D7CB450C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" y="81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49" name="Freeform 1750">
              <a:extLst>
                <a:ext uri="{FF2B5EF4-FFF2-40B4-BE49-F238E27FC236}">
                  <a16:creationId xmlns:a16="http://schemas.microsoft.com/office/drawing/2014/main" id="{B7FCAFDC-1C22-4011-B20B-67C53735E0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" y="77"/>
              <a:ext cx="25" cy="1"/>
            </a:xfrm>
            <a:custGeom>
              <a:avLst/>
              <a:gdLst>
                <a:gd name="T0" fmla="*/ 25 w 25"/>
                <a:gd name="T1" fmla="*/ 1 h 1"/>
                <a:gd name="T2" fmla="*/ 12 w 25"/>
                <a:gd name="T3" fmla="*/ 0 h 1"/>
                <a:gd name="T4" fmla="*/ 0 w 25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12" y="0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50" name="Freeform 1751">
              <a:extLst>
                <a:ext uri="{FF2B5EF4-FFF2-40B4-BE49-F238E27FC236}">
                  <a16:creationId xmlns:a16="http://schemas.microsoft.com/office/drawing/2014/main" id="{A67EF023-4B28-44A2-813C-2E0C3181C7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" y="47"/>
              <a:ext cx="3" cy="22"/>
            </a:xfrm>
            <a:custGeom>
              <a:avLst/>
              <a:gdLst>
                <a:gd name="T0" fmla="*/ 3 w 3"/>
                <a:gd name="T1" fmla="*/ 0 h 22"/>
                <a:gd name="T2" fmla="*/ 1 w 3"/>
                <a:gd name="T3" fmla="*/ 7 h 22"/>
                <a:gd name="T4" fmla="*/ 0 w 3"/>
                <a:gd name="T5" fmla="*/ 14 h 22"/>
                <a:gd name="T6" fmla="*/ 0 w 3"/>
                <a:gd name="T7" fmla="*/ 22 h 2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" h="22">
                  <a:moveTo>
                    <a:pt x="3" y="0"/>
                  </a:moveTo>
                  <a:lnTo>
                    <a:pt x="1" y="7"/>
                  </a:lnTo>
                  <a:lnTo>
                    <a:pt x="0" y="14"/>
                  </a:lnTo>
                  <a:lnTo>
                    <a:pt x="0" y="22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51" name="Freeform 1752">
              <a:extLst>
                <a:ext uri="{FF2B5EF4-FFF2-40B4-BE49-F238E27FC236}">
                  <a16:creationId xmlns:a16="http://schemas.microsoft.com/office/drawing/2014/main" id="{E4741DD7-F090-4F23-B1E7-7D98A1E92689}"/>
                </a:ext>
              </a:extLst>
            </p:cNvPr>
            <p:cNvSpPr>
              <a:spLocks/>
            </p:cNvSpPr>
            <p:nvPr/>
          </p:nvSpPr>
          <p:spPr bwMode="auto">
            <a:xfrm>
              <a:off x="9" y="48"/>
              <a:ext cx="2" cy="20"/>
            </a:xfrm>
            <a:custGeom>
              <a:avLst/>
              <a:gdLst>
                <a:gd name="T0" fmla="*/ 2 w 2"/>
                <a:gd name="T1" fmla="*/ 0 h 20"/>
                <a:gd name="T2" fmla="*/ 0 w 2"/>
                <a:gd name="T3" fmla="*/ 10 h 20"/>
                <a:gd name="T4" fmla="*/ 0 w 2"/>
                <a:gd name="T5" fmla="*/ 20 h 2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20">
                  <a:moveTo>
                    <a:pt x="2" y="0"/>
                  </a:moveTo>
                  <a:lnTo>
                    <a:pt x="0" y="10"/>
                  </a:lnTo>
                  <a:lnTo>
                    <a:pt x="0" y="2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52" name="Freeform 1753">
              <a:extLst>
                <a:ext uri="{FF2B5EF4-FFF2-40B4-BE49-F238E27FC236}">
                  <a16:creationId xmlns:a16="http://schemas.microsoft.com/office/drawing/2014/main" id="{00603B77-4ADE-482E-9D91-2F79EE1CE7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" y="46"/>
              <a:ext cx="3" cy="22"/>
            </a:xfrm>
            <a:custGeom>
              <a:avLst/>
              <a:gdLst>
                <a:gd name="T0" fmla="*/ 3 w 3"/>
                <a:gd name="T1" fmla="*/ 0 h 22"/>
                <a:gd name="T2" fmla="*/ 1 w 3"/>
                <a:gd name="T3" fmla="*/ 7 h 22"/>
                <a:gd name="T4" fmla="*/ 0 w 3"/>
                <a:gd name="T5" fmla="*/ 15 h 22"/>
                <a:gd name="T6" fmla="*/ 1 w 3"/>
                <a:gd name="T7" fmla="*/ 22 h 2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" h="22">
                  <a:moveTo>
                    <a:pt x="3" y="0"/>
                  </a:moveTo>
                  <a:lnTo>
                    <a:pt x="1" y="7"/>
                  </a:lnTo>
                  <a:lnTo>
                    <a:pt x="0" y="15"/>
                  </a:lnTo>
                  <a:lnTo>
                    <a:pt x="1" y="22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53" name="Line 1754">
              <a:extLst>
                <a:ext uri="{FF2B5EF4-FFF2-40B4-BE49-F238E27FC236}">
                  <a16:creationId xmlns:a16="http://schemas.microsoft.com/office/drawing/2014/main" id="{A4BC22BC-6F05-47DC-B046-C0AB3B6AC6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" y="46"/>
              <a:ext cx="1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54" name="Line 1755">
              <a:extLst>
                <a:ext uri="{FF2B5EF4-FFF2-40B4-BE49-F238E27FC236}">
                  <a16:creationId xmlns:a16="http://schemas.microsoft.com/office/drawing/2014/main" id="{FC8EC809-CC38-44B6-8D95-8C9444E1A0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" y="45"/>
              <a:ext cx="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55" name="Line 1756">
              <a:extLst>
                <a:ext uri="{FF2B5EF4-FFF2-40B4-BE49-F238E27FC236}">
                  <a16:creationId xmlns:a16="http://schemas.microsoft.com/office/drawing/2014/main" id="{BC00601E-ED53-4BB2-A51B-A43D5CCAE1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" y="43"/>
              <a:ext cx="5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56" name="Line 1757">
              <a:extLst>
                <a:ext uri="{FF2B5EF4-FFF2-40B4-BE49-F238E27FC236}">
                  <a16:creationId xmlns:a16="http://schemas.microsoft.com/office/drawing/2014/main" id="{C9991C05-62B4-4BD7-ABEE-91B68D9F65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1" y="43"/>
              <a:ext cx="2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57" name="Line 1758">
              <a:extLst>
                <a:ext uri="{FF2B5EF4-FFF2-40B4-BE49-F238E27FC236}">
                  <a16:creationId xmlns:a16="http://schemas.microsoft.com/office/drawing/2014/main" id="{33F0A4C2-76D5-4D72-8926-1BB9DBE00C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" y="69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58" name="Line 1759">
              <a:extLst>
                <a:ext uri="{FF2B5EF4-FFF2-40B4-BE49-F238E27FC236}">
                  <a16:creationId xmlns:a16="http://schemas.microsoft.com/office/drawing/2014/main" id="{8E8057AF-520A-451F-98C3-BBC6D27AAB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" y="48"/>
              <a:ext cx="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59" name="Freeform 1760">
              <a:extLst>
                <a:ext uri="{FF2B5EF4-FFF2-40B4-BE49-F238E27FC236}">
                  <a16:creationId xmlns:a16="http://schemas.microsoft.com/office/drawing/2014/main" id="{065C4374-C7BC-4841-BD9E-F0365EC936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" y="49"/>
              <a:ext cx="2" cy="19"/>
            </a:xfrm>
            <a:custGeom>
              <a:avLst/>
              <a:gdLst>
                <a:gd name="T0" fmla="*/ 2 w 2"/>
                <a:gd name="T1" fmla="*/ 0 h 19"/>
                <a:gd name="T2" fmla="*/ 1 w 2"/>
                <a:gd name="T3" fmla="*/ 9 h 19"/>
                <a:gd name="T4" fmla="*/ 0 w 2"/>
                <a:gd name="T5" fmla="*/ 19 h 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9">
                  <a:moveTo>
                    <a:pt x="2" y="0"/>
                  </a:moveTo>
                  <a:lnTo>
                    <a:pt x="1" y="9"/>
                  </a:lnTo>
                  <a:lnTo>
                    <a:pt x="0" y="19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60" name="Freeform 1761">
              <a:extLst>
                <a:ext uri="{FF2B5EF4-FFF2-40B4-BE49-F238E27FC236}">
                  <a16:creationId xmlns:a16="http://schemas.microsoft.com/office/drawing/2014/main" id="{7F2888C6-C7C0-4165-8CD8-B682781E7A71}"/>
                </a:ext>
              </a:extLst>
            </p:cNvPr>
            <p:cNvSpPr>
              <a:spLocks/>
            </p:cNvSpPr>
            <p:nvPr/>
          </p:nvSpPr>
          <p:spPr bwMode="auto">
            <a:xfrm>
              <a:off x="7" y="49"/>
              <a:ext cx="1" cy="19"/>
            </a:xfrm>
            <a:custGeom>
              <a:avLst/>
              <a:gdLst>
                <a:gd name="T0" fmla="*/ 1 w 1"/>
                <a:gd name="T1" fmla="*/ 0 h 19"/>
                <a:gd name="T2" fmla="*/ 0 w 1"/>
                <a:gd name="T3" fmla="*/ 9 h 19"/>
                <a:gd name="T4" fmla="*/ 0 w 1"/>
                <a:gd name="T5" fmla="*/ 19 h 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19">
                  <a:moveTo>
                    <a:pt x="1" y="0"/>
                  </a:moveTo>
                  <a:lnTo>
                    <a:pt x="0" y="9"/>
                  </a:lnTo>
                  <a:lnTo>
                    <a:pt x="0" y="19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61" name="Line 1762">
              <a:extLst>
                <a:ext uri="{FF2B5EF4-FFF2-40B4-BE49-F238E27FC236}">
                  <a16:creationId xmlns:a16="http://schemas.microsoft.com/office/drawing/2014/main" id="{8021D472-050E-423F-A11F-FC7E1CB74F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" y="52"/>
              <a:ext cx="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62" name="Line 1763">
              <a:extLst>
                <a:ext uri="{FF2B5EF4-FFF2-40B4-BE49-F238E27FC236}">
                  <a16:creationId xmlns:a16="http://schemas.microsoft.com/office/drawing/2014/main" id="{985C7B99-06A1-4209-951C-D3DF213FBD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" y="62"/>
              <a:ext cx="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63" name="Freeform 1764">
              <a:extLst>
                <a:ext uri="{FF2B5EF4-FFF2-40B4-BE49-F238E27FC236}">
                  <a16:creationId xmlns:a16="http://schemas.microsoft.com/office/drawing/2014/main" id="{DEAECD88-0AF8-439A-AE60-A6AC8FD15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" y="49"/>
              <a:ext cx="2" cy="19"/>
            </a:xfrm>
            <a:custGeom>
              <a:avLst/>
              <a:gdLst>
                <a:gd name="T0" fmla="*/ 2 w 2"/>
                <a:gd name="T1" fmla="*/ 0 h 19"/>
                <a:gd name="T2" fmla="*/ 0 w 2"/>
                <a:gd name="T3" fmla="*/ 9 h 19"/>
                <a:gd name="T4" fmla="*/ 1 w 2"/>
                <a:gd name="T5" fmla="*/ 19 h 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9">
                  <a:moveTo>
                    <a:pt x="2" y="0"/>
                  </a:moveTo>
                  <a:lnTo>
                    <a:pt x="0" y="9"/>
                  </a:lnTo>
                  <a:lnTo>
                    <a:pt x="1" y="19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64" name="Line 1765">
              <a:extLst>
                <a:ext uri="{FF2B5EF4-FFF2-40B4-BE49-F238E27FC236}">
                  <a16:creationId xmlns:a16="http://schemas.microsoft.com/office/drawing/2014/main" id="{D622E96A-786C-4B91-A7F4-B46564A514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" y="58"/>
              <a:ext cx="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65" name="Line 1766">
              <a:extLst>
                <a:ext uri="{FF2B5EF4-FFF2-40B4-BE49-F238E27FC236}">
                  <a16:creationId xmlns:a16="http://schemas.microsoft.com/office/drawing/2014/main" id="{E8ED73AD-E1DE-4616-A1B8-E248E89CCF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1" y="73"/>
              <a:ext cx="1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66" name="Line 1767">
              <a:extLst>
                <a:ext uri="{FF2B5EF4-FFF2-40B4-BE49-F238E27FC236}">
                  <a16:creationId xmlns:a16="http://schemas.microsoft.com/office/drawing/2014/main" id="{B701651D-0ED6-4335-A591-CCEB00876F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" y="82"/>
              <a:ext cx="14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67" name="Line 1768">
              <a:extLst>
                <a:ext uri="{FF2B5EF4-FFF2-40B4-BE49-F238E27FC236}">
                  <a16:creationId xmlns:a16="http://schemas.microsoft.com/office/drawing/2014/main" id="{9069361E-6378-468A-8BB4-2B789D4368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4" y="92"/>
              <a:ext cx="1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68" name="Freeform 1769">
              <a:extLst>
                <a:ext uri="{FF2B5EF4-FFF2-40B4-BE49-F238E27FC236}">
                  <a16:creationId xmlns:a16="http://schemas.microsoft.com/office/drawing/2014/main" id="{24FBB755-AA04-4719-A73A-F0A68FEA64A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" y="87"/>
              <a:ext cx="8" cy="2"/>
            </a:xfrm>
            <a:custGeom>
              <a:avLst/>
              <a:gdLst>
                <a:gd name="T0" fmla="*/ 8 w 8"/>
                <a:gd name="T1" fmla="*/ 0 h 2"/>
                <a:gd name="T2" fmla="*/ 4 w 8"/>
                <a:gd name="T3" fmla="*/ 0 h 2"/>
                <a:gd name="T4" fmla="*/ 0 w 8"/>
                <a:gd name="T5" fmla="*/ 2 h 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" h="2">
                  <a:moveTo>
                    <a:pt x="8" y="0"/>
                  </a:moveTo>
                  <a:lnTo>
                    <a:pt x="4" y="0"/>
                  </a:lnTo>
                  <a:lnTo>
                    <a:pt x="0" y="2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69" name="Freeform 1770">
              <a:extLst>
                <a:ext uri="{FF2B5EF4-FFF2-40B4-BE49-F238E27FC236}">
                  <a16:creationId xmlns:a16="http://schemas.microsoft.com/office/drawing/2014/main" id="{F9274074-FDF0-47A7-BBF9-6DF0F6D8177E}"/>
                </a:ext>
              </a:extLst>
            </p:cNvPr>
            <p:cNvSpPr>
              <a:spLocks/>
            </p:cNvSpPr>
            <p:nvPr/>
          </p:nvSpPr>
          <p:spPr bwMode="auto">
            <a:xfrm>
              <a:off x="88" y="89"/>
              <a:ext cx="7" cy="2"/>
            </a:xfrm>
            <a:custGeom>
              <a:avLst/>
              <a:gdLst>
                <a:gd name="T0" fmla="*/ 0 w 7"/>
                <a:gd name="T1" fmla="*/ 0 h 2"/>
                <a:gd name="T2" fmla="*/ 3 w 7"/>
                <a:gd name="T3" fmla="*/ 2 h 2"/>
                <a:gd name="T4" fmla="*/ 7 w 7"/>
                <a:gd name="T5" fmla="*/ 2 h 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" h="2">
                  <a:moveTo>
                    <a:pt x="0" y="0"/>
                  </a:moveTo>
                  <a:lnTo>
                    <a:pt x="3" y="2"/>
                  </a:lnTo>
                  <a:lnTo>
                    <a:pt x="7" y="2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70" name="Freeform 1771">
              <a:extLst>
                <a:ext uri="{FF2B5EF4-FFF2-40B4-BE49-F238E27FC236}">
                  <a16:creationId xmlns:a16="http://schemas.microsoft.com/office/drawing/2014/main" id="{7878C231-27F1-419F-B3C2-904D12A773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" y="91"/>
              <a:ext cx="6" cy="1"/>
            </a:xfrm>
            <a:custGeom>
              <a:avLst/>
              <a:gdLst>
                <a:gd name="T0" fmla="*/ 0 w 6"/>
                <a:gd name="T1" fmla="*/ 0 h 1"/>
                <a:gd name="T2" fmla="*/ 2 w 6"/>
                <a:gd name="T3" fmla="*/ 1 h 1"/>
                <a:gd name="T4" fmla="*/ 4 w 6"/>
                <a:gd name="T5" fmla="*/ 1 h 1"/>
                <a:gd name="T6" fmla="*/ 6 w 6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1">
                  <a:moveTo>
                    <a:pt x="0" y="0"/>
                  </a:moveTo>
                  <a:lnTo>
                    <a:pt x="2" y="1"/>
                  </a:lnTo>
                  <a:lnTo>
                    <a:pt x="4" y="1"/>
                  </a:lnTo>
                  <a:lnTo>
                    <a:pt x="6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71" name="Freeform 1772">
              <a:extLst>
                <a:ext uri="{FF2B5EF4-FFF2-40B4-BE49-F238E27FC236}">
                  <a16:creationId xmlns:a16="http://schemas.microsoft.com/office/drawing/2014/main" id="{27053661-A0A4-4AA6-82AE-7226757A0C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" y="91"/>
              <a:ext cx="11" cy="1"/>
            </a:xfrm>
            <a:custGeom>
              <a:avLst/>
              <a:gdLst>
                <a:gd name="T0" fmla="*/ 0 w 11"/>
                <a:gd name="T1" fmla="*/ 0 h 1"/>
                <a:gd name="T2" fmla="*/ 3 w 11"/>
                <a:gd name="T3" fmla="*/ 1 h 1"/>
                <a:gd name="T4" fmla="*/ 7 w 11"/>
                <a:gd name="T5" fmla="*/ 1 h 1"/>
                <a:gd name="T6" fmla="*/ 11 w 1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" h="1">
                  <a:moveTo>
                    <a:pt x="0" y="0"/>
                  </a:moveTo>
                  <a:lnTo>
                    <a:pt x="3" y="1"/>
                  </a:lnTo>
                  <a:lnTo>
                    <a:pt x="7" y="1"/>
                  </a:lnTo>
                  <a:lnTo>
                    <a:pt x="11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72" name="Freeform 1773">
              <a:extLst>
                <a:ext uri="{FF2B5EF4-FFF2-40B4-BE49-F238E27FC236}">
                  <a16:creationId xmlns:a16="http://schemas.microsoft.com/office/drawing/2014/main" id="{5AB44364-B12A-499B-BC9E-1530A7F9F7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" y="91"/>
              <a:ext cx="6" cy="1"/>
            </a:xfrm>
            <a:custGeom>
              <a:avLst/>
              <a:gdLst>
                <a:gd name="T0" fmla="*/ 0 w 6"/>
                <a:gd name="T1" fmla="*/ 0 h 1"/>
                <a:gd name="T2" fmla="*/ 3 w 6"/>
                <a:gd name="T3" fmla="*/ 1 h 1"/>
                <a:gd name="T4" fmla="*/ 6 w 6"/>
                <a:gd name="T5" fmla="*/ 1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" h="1">
                  <a:moveTo>
                    <a:pt x="0" y="0"/>
                  </a:moveTo>
                  <a:lnTo>
                    <a:pt x="3" y="1"/>
                  </a:lnTo>
                  <a:lnTo>
                    <a:pt x="6" y="1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73" name="Line 1774">
              <a:extLst>
                <a:ext uri="{FF2B5EF4-FFF2-40B4-BE49-F238E27FC236}">
                  <a16:creationId xmlns:a16="http://schemas.microsoft.com/office/drawing/2014/main" id="{3B762778-F299-4B26-8551-869F792C5C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0" y="91"/>
              <a:ext cx="1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74" name="Freeform 1775">
              <a:extLst>
                <a:ext uri="{FF2B5EF4-FFF2-40B4-BE49-F238E27FC236}">
                  <a16:creationId xmlns:a16="http://schemas.microsoft.com/office/drawing/2014/main" id="{AACCF023-C6AE-4A36-9BE4-DD194B21C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" y="43"/>
              <a:ext cx="8" cy="2"/>
            </a:xfrm>
            <a:custGeom>
              <a:avLst/>
              <a:gdLst>
                <a:gd name="T0" fmla="*/ 8 w 8"/>
                <a:gd name="T1" fmla="*/ 2 h 2"/>
                <a:gd name="T2" fmla="*/ 5 w 8"/>
                <a:gd name="T3" fmla="*/ 0 h 2"/>
                <a:gd name="T4" fmla="*/ 2 w 8"/>
                <a:gd name="T5" fmla="*/ 1 h 2"/>
                <a:gd name="T6" fmla="*/ 0 w 8"/>
                <a:gd name="T7" fmla="*/ 2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2">
                  <a:moveTo>
                    <a:pt x="8" y="2"/>
                  </a:moveTo>
                  <a:lnTo>
                    <a:pt x="5" y="0"/>
                  </a:lnTo>
                  <a:lnTo>
                    <a:pt x="2" y="1"/>
                  </a:lnTo>
                  <a:lnTo>
                    <a:pt x="0" y="2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75" name="Freeform 1776">
              <a:extLst>
                <a:ext uri="{FF2B5EF4-FFF2-40B4-BE49-F238E27FC236}">
                  <a16:creationId xmlns:a16="http://schemas.microsoft.com/office/drawing/2014/main" id="{5C97302F-81AE-4795-AE74-A236874DBD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" y="48"/>
              <a:ext cx="8" cy="1"/>
            </a:xfrm>
            <a:custGeom>
              <a:avLst/>
              <a:gdLst>
                <a:gd name="T0" fmla="*/ 0 w 8"/>
                <a:gd name="T1" fmla="*/ 0 h 1"/>
                <a:gd name="T2" fmla="*/ 3 w 8"/>
                <a:gd name="T3" fmla="*/ 1 h 1"/>
                <a:gd name="T4" fmla="*/ 6 w 8"/>
                <a:gd name="T5" fmla="*/ 1 h 1"/>
                <a:gd name="T6" fmla="*/ 8 w 8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1">
                  <a:moveTo>
                    <a:pt x="0" y="0"/>
                  </a:moveTo>
                  <a:lnTo>
                    <a:pt x="3" y="1"/>
                  </a:lnTo>
                  <a:lnTo>
                    <a:pt x="6" y="1"/>
                  </a:lnTo>
                  <a:lnTo>
                    <a:pt x="8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76" name="Freeform 1777">
              <a:extLst>
                <a:ext uri="{FF2B5EF4-FFF2-40B4-BE49-F238E27FC236}">
                  <a16:creationId xmlns:a16="http://schemas.microsoft.com/office/drawing/2014/main" id="{2D8302B1-A06D-4CE9-BF00-3A14D5748A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" y="44"/>
              <a:ext cx="3" cy="4"/>
            </a:xfrm>
            <a:custGeom>
              <a:avLst/>
              <a:gdLst>
                <a:gd name="T0" fmla="*/ 0 w 3"/>
                <a:gd name="T1" fmla="*/ 3 h 4"/>
                <a:gd name="T2" fmla="*/ 2 w 3"/>
                <a:gd name="T3" fmla="*/ 4 h 4"/>
                <a:gd name="T4" fmla="*/ 2 w 3"/>
                <a:gd name="T5" fmla="*/ 3 h 4"/>
                <a:gd name="T6" fmla="*/ 3 w 3"/>
                <a:gd name="T7" fmla="*/ 2 h 4"/>
                <a:gd name="T8" fmla="*/ 2 w 3"/>
                <a:gd name="T9" fmla="*/ 1 h 4"/>
                <a:gd name="T10" fmla="*/ 1 w 3"/>
                <a:gd name="T11" fmla="*/ 0 h 4"/>
                <a:gd name="T12" fmla="*/ 0 w 3"/>
                <a:gd name="T13" fmla="*/ 1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" h="4">
                  <a:moveTo>
                    <a:pt x="0" y="3"/>
                  </a:moveTo>
                  <a:lnTo>
                    <a:pt x="2" y="4"/>
                  </a:lnTo>
                  <a:lnTo>
                    <a:pt x="2" y="3"/>
                  </a:lnTo>
                  <a:lnTo>
                    <a:pt x="3" y="2"/>
                  </a:lnTo>
                  <a:lnTo>
                    <a:pt x="2" y="1"/>
                  </a:lnTo>
                  <a:lnTo>
                    <a:pt x="1" y="0"/>
                  </a:lnTo>
                  <a:lnTo>
                    <a:pt x="0" y="1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77" name="Freeform 1778">
              <a:extLst>
                <a:ext uri="{FF2B5EF4-FFF2-40B4-BE49-F238E27FC236}">
                  <a16:creationId xmlns:a16="http://schemas.microsoft.com/office/drawing/2014/main" id="{0B54D805-21A3-4C8D-8D96-5A55BC8BE1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" y="47"/>
              <a:ext cx="5" cy="6"/>
            </a:xfrm>
            <a:custGeom>
              <a:avLst/>
              <a:gdLst>
                <a:gd name="T0" fmla="*/ 0 w 5"/>
                <a:gd name="T1" fmla="*/ 6 h 6"/>
                <a:gd name="T2" fmla="*/ 2 w 5"/>
                <a:gd name="T3" fmla="*/ 5 h 6"/>
                <a:gd name="T4" fmla="*/ 4 w 5"/>
                <a:gd name="T5" fmla="*/ 3 h 6"/>
                <a:gd name="T6" fmla="*/ 5 w 5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" h="6">
                  <a:moveTo>
                    <a:pt x="0" y="6"/>
                  </a:moveTo>
                  <a:lnTo>
                    <a:pt x="2" y="5"/>
                  </a:lnTo>
                  <a:lnTo>
                    <a:pt x="4" y="3"/>
                  </a:lnTo>
                  <a:lnTo>
                    <a:pt x="5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78" name="Freeform 1779">
              <a:extLst>
                <a:ext uri="{FF2B5EF4-FFF2-40B4-BE49-F238E27FC236}">
                  <a16:creationId xmlns:a16="http://schemas.microsoft.com/office/drawing/2014/main" id="{B8E7835D-6AC3-4B8E-90B9-8EFCDC19B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" y="66"/>
              <a:ext cx="30" cy="32"/>
            </a:xfrm>
            <a:custGeom>
              <a:avLst/>
              <a:gdLst>
                <a:gd name="T0" fmla="*/ 30 w 30"/>
                <a:gd name="T1" fmla="*/ 16 h 32"/>
                <a:gd name="T2" fmla="*/ 29 w 30"/>
                <a:gd name="T3" fmla="*/ 11 h 32"/>
                <a:gd name="T4" fmla="*/ 27 w 30"/>
                <a:gd name="T5" fmla="*/ 7 h 32"/>
                <a:gd name="T6" fmla="*/ 24 w 30"/>
                <a:gd name="T7" fmla="*/ 3 h 32"/>
                <a:gd name="T8" fmla="*/ 19 w 30"/>
                <a:gd name="T9" fmla="*/ 1 h 32"/>
                <a:gd name="T10" fmla="*/ 15 w 30"/>
                <a:gd name="T11" fmla="*/ 0 h 32"/>
                <a:gd name="T12" fmla="*/ 10 w 30"/>
                <a:gd name="T13" fmla="*/ 1 h 32"/>
                <a:gd name="T14" fmla="*/ 6 w 30"/>
                <a:gd name="T15" fmla="*/ 3 h 32"/>
                <a:gd name="T16" fmla="*/ 3 w 30"/>
                <a:gd name="T17" fmla="*/ 7 h 32"/>
                <a:gd name="T18" fmla="*/ 1 w 30"/>
                <a:gd name="T19" fmla="*/ 11 h 32"/>
                <a:gd name="T20" fmla="*/ 0 w 30"/>
                <a:gd name="T21" fmla="*/ 16 h 32"/>
                <a:gd name="T22" fmla="*/ 1 w 30"/>
                <a:gd name="T23" fmla="*/ 21 h 32"/>
                <a:gd name="T24" fmla="*/ 3 w 30"/>
                <a:gd name="T25" fmla="*/ 25 h 32"/>
                <a:gd name="T26" fmla="*/ 6 w 30"/>
                <a:gd name="T27" fmla="*/ 29 h 32"/>
                <a:gd name="T28" fmla="*/ 10 w 30"/>
                <a:gd name="T29" fmla="*/ 31 h 32"/>
                <a:gd name="T30" fmla="*/ 15 w 30"/>
                <a:gd name="T31" fmla="*/ 32 h 32"/>
                <a:gd name="T32" fmla="*/ 19 w 30"/>
                <a:gd name="T33" fmla="*/ 31 h 32"/>
                <a:gd name="T34" fmla="*/ 24 w 30"/>
                <a:gd name="T35" fmla="*/ 29 h 32"/>
                <a:gd name="T36" fmla="*/ 27 w 30"/>
                <a:gd name="T37" fmla="*/ 25 h 32"/>
                <a:gd name="T38" fmla="*/ 29 w 30"/>
                <a:gd name="T39" fmla="*/ 21 h 32"/>
                <a:gd name="T40" fmla="*/ 30 w 30"/>
                <a:gd name="T41" fmla="*/ 16 h 3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0" h="32">
                  <a:moveTo>
                    <a:pt x="30" y="16"/>
                  </a:moveTo>
                  <a:lnTo>
                    <a:pt x="29" y="11"/>
                  </a:lnTo>
                  <a:lnTo>
                    <a:pt x="27" y="7"/>
                  </a:lnTo>
                  <a:lnTo>
                    <a:pt x="24" y="3"/>
                  </a:lnTo>
                  <a:lnTo>
                    <a:pt x="19" y="1"/>
                  </a:lnTo>
                  <a:lnTo>
                    <a:pt x="15" y="0"/>
                  </a:lnTo>
                  <a:lnTo>
                    <a:pt x="10" y="1"/>
                  </a:lnTo>
                  <a:lnTo>
                    <a:pt x="6" y="3"/>
                  </a:lnTo>
                  <a:lnTo>
                    <a:pt x="3" y="7"/>
                  </a:lnTo>
                  <a:lnTo>
                    <a:pt x="1" y="11"/>
                  </a:lnTo>
                  <a:lnTo>
                    <a:pt x="0" y="16"/>
                  </a:lnTo>
                  <a:lnTo>
                    <a:pt x="1" y="21"/>
                  </a:lnTo>
                  <a:lnTo>
                    <a:pt x="3" y="25"/>
                  </a:lnTo>
                  <a:lnTo>
                    <a:pt x="6" y="29"/>
                  </a:lnTo>
                  <a:lnTo>
                    <a:pt x="10" y="31"/>
                  </a:lnTo>
                  <a:lnTo>
                    <a:pt x="15" y="32"/>
                  </a:lnTo>
                  <a:lnTo>
                    <a:pt x="19" y="31"/>
                  </a:lnTo>
                  <a:lnTo>
                    <a:pt x="24" y="29"/>
                  </a:lnTo>
                  <a:lnTo>
                    <a:pt x="27" y="25"/>
                  </a:lnTo>
                  <a:lnTo>
                    <a:pt x="29" y="21"/>
                  </a:lnTo>
                  <a:lnTo>
                    <a:pt x="30" y="16"/>
                  </a:lnTo>
                  <a:close/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79" name="Freeform 1780">
              <a:extLst>
                <a:ext uri="{FF2B5EF4-FFF2-40B4-BE49-F238E27FC236}">
                  <a16:creationId xmlns:a16="http://schemas.microsoft.com/office/drawing/2014/main" id="{9438B55A-F7C7-45E9-8725-943AD7E807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" y="71"/>
              <a:ext cx="20" cy="22"/>
            </a:xfrm>
            <a:custGeom>
              <a:avLst/>
              <a:gdLst>
                <a:gd name="T0" fmla="*/ 20 w 20"/>
                <a:gd name="T1" fmla="*/ 11 h 22"/>
                <a:gd name="T2" fmla="*/ 19 w 20"/>
                <a:gd name="T3" fmla="*/ 7 h 22"/>
                <a:gd name="T4" fmla="*/ 17 w 20"/>
                <a:gd name="T5" fmla="*/ 3 h 22"/>
                <a:gd name="T6" fmla="*/ 14 w 20"/>
                <a:gd name="T7" fmla="*/ 1 h 22"/>
                <a:gd name="T8" fmla="*/ 10 w 20"/>
                <a:gd name="T9" fmla="*/ 0 h 22"/>
                <a:gd name="T10" fmla="*/ 6 w 20"/>
                <a:gd name="T11" fmla="*/ 1 h 22"/>
                <a:gd name="T12" fmla="*/ 3 w 20"/>
                <a:gd name="T13" fmla="*/ 3 h 22"/>
                <a:gd name="T14" fmla="*/ 1 w 20"/>
                <a:gd name="T15" fmla="*/ 7 h 22"/>
                <a:gd name="T16" fmla="*/ 0 w 20"/>
                <a:gd name="T17" fmla="*/ 11 h 22"/>
                <a:gd name="T18" fmla="*/ 1 w 20"/>
                <a:gd name="T19" fmla="*/ 15 h 22"/>
                <a:gd name="T20" fmla="*/ 3 w 20"/>
                <a:gd name="T21" fmla="*/ 19 h 22"/>
                <a:gd name="T22" fmla="*/ 6 w 20"/>
                <a:gd name="T23" fmla="*/ 21 h 22"/>
                <a:gd name="T24" fmla="*/ 10 w 20"/>
                <a:gd name="T25" fmla="*/ 22 h 22"/>
                <a:gd name="T26" fmla="*/ 14 w 20"/>
                <a:gd name="T27" fmla="*/ 21 h 22"/>
                <a:gd name="T28" fmla="*/ 17 w 20"/>
                <a:gd name="T29" fmla="*/ 19 h 22"/>
                <a:gd name="T30" fmla="*/ 19 w 20"/>
                <a:gd name="T31" fmla="*/ 15 h 22"/>
                <a:gd name="T32" fmla="*/ 20 w 20"/>
                <a:gd name="T33" fmla="*/ 1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" h="22">
                  <a:moveTo>
                    <a:pt x="20" y="11"/>
                  </a:moveTo>
                  <a:lnTo>
                    <a:pt x="19" y="7"/>
                  </a:lnTo>
                  <a:lnTo>
                    <a:pt x="17" y="3"/>
                  </a:lnTo>
                  <a:lnTo>
                    <a:pt x="14" y="1"/>
                  </a:lnTo>
                  <a:lnTo>
                    <a:pt x="10" y="0"/>
                  </a:lnTo>
                  <a:lnTo>
                    <a:pt x="6" y="1"/>
                  </a:lnTo>
                  <a:lnTo>
                    <a:pt x="3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1" y="15"/>
                  </a:lnTo>
                  <a:lnTo>
                    <a:pt x="3" y="19"/>
                  </a:lnTo>
                  <a:lnTo>
                    <a:pt x="6" y="21"/>
                  </a:lnTo>
                  <a:lnTo>
                    <a:pt x="10" y="22"/>
                  </a:lnTo>
                  <a:lnTo>
                    <a:pt x="14" y="21"/>
                  </a:lnTo>
                  <a:lnTo>
                    <a:pt x="17" y="19"/>
                  </a:lnTo>
                  <a:lnTo>
                    <a:pt x="19" y="15"/>
                  </a:lnTo>
                  <a:lnTo>
                    <a:pt x="20" y="11"/>
                  </a:lnTo>
                  <a:close/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80" name="Freeform 1781">
              <a:extLst>
                <a:ext uri="{FF2B5EF4-FFF2-40B4-BE49-F238E27FC236}">
                  <a16:creationId xmlns:a16="http://schemas.microsoft.com/office/drawing/2014/main" id="{27853F88-9A17-49F6-B19A-09C86FA1CB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" y="66"/>
              <a:ext cx="30" cy="32"/>
            </a:xfrm>
            <a:custGeom>
              <a:avLst/>
              <a:gdLst>
                <a:gd name="T0" fmla="*/ 30 w 30"/>
                <a:gd name="T1" fmla="*/ 16 h 32"/>
                <a:gd name="T2" fmla="*/ 29 w 30"/>
                <a:gd name="T3" fmla="*/ 11 h 32"/>
                <a:gd name="T4" fmla="*/ 27 w 30"/>
                <a:gd name="T5" fmla="*/ 7 h 32"/>
                <a:gd name="T6" fmla="*/ 24 w 30"/>
                <a:gd name="T7" fmla="*/ 3 h 32"/>
                <a:gd name="T8" fmla="*/ 20 w 30"/>
                <a:gd name="T9" fmla="*/ 1 h 32"/>
                <a:gd name="T10" fmla="*/ 15 w 30"/>
                <a:gd name="T11" fmla="*/ 0 h 32"/>
                <a:gd name="T12" fmla="*/ 11 w 30"/>
                <a:gd name="T13" fmla="*/ 1 h 32"/>
                <a:gd name="T14" fmla="*/ 6 w 30"/>
                <a:gd name="T15" fmla="*/ 3 h 32"/>
                <a:gd name="T16" fmla="*/ 3 w 30"/>
                <a:gd name="T17" fmla="*/ 7 h 32"/>
                <a:gd name="T18" fmla="*/ 1 w 30"/>
                <a:gd name="T19" fmla="*/ 11 h 32"/>
                <a:gd name="T20" fmla="*/ 0 w 30"/>
                <a:gd name="T21" fmla="*/ 16 h 32"/>
                <a:gd name="T22" fmla="*/ 1 w 30"/>
                <a:gd name="T23" fmla="*/ 21 h 32"/>
                <a:gd name="T24" fmla="*/ 3 w 30"/>
                <a:gd name="T25" fmla="*/ 25 h 32"/>
                <a:gd name="T26" fmla="*/ 6 w 30"/>
                <a:gd name="T27" fmla="*/ 29 h 32"/>
                <a:gd name="T28" fmla="*/ 11 w 30"/>
                <a:gd name="T29" fmla="*/ 31 h 32"/>
                <a:gd name="T30" fmla="*/ 15 w 30"/>
                <a:gd name="T31" fmla="*/ 32 h 32"/>
                <a:gd name="T32" fmla="*/ 20 w 30"/>
                <a:gd name="T33" fmla="*/ 31 h 32"/>
                <a:gd name="T34" fmla="*/ 24 w 30"/>
                <a:gd name="T35" fmla="*/ 29 h 32"/>
                <a:gd name="T36" fmla="*/ 27 w 30"/>
                <a:gd name="T37" fmla="*/ 25 h 32"/>
                <a:gd name="T38" fmla="*/ 29 w 30"/>
                <a:gd name="T39" fmla="*/ 21 h 32"/>
                <a:gd name="T40" fmla="*/ 30 w 30"/>
                <a:gd name="T41" fmla="*/ 16 h 3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0" h="32">
                  <a:moveTo>
                    <a:pt x="30" y="16"/>
                  </a:moveTo>
                  <a:lnTo>
                    <a:pt x="29" y="11"/>
                  </a:lnTo>
                  <a:lnTo>
                    <a:pt x="27" y="7"/>
                  </a:lnTo>
                  <a:lnTo>
                    <a:pt x="24" y="3"/>
                  </a:lnTo>
                  <a:lnTo>
                    <a:pt x="20" y="1"/>
                  </a:lnTo>
                  <a:lnTo>
                    <a:pt x="15" y="0"/>
                  </a:lnTo>
                  <a:lnTo>
                    <a:pt x="11" y="1"/>
                  </a:lnTo>
                  <a:lnTo>
                    <a:pt x="6" y="3"/>
                  </a:lnTo>
                  <a:lnTo>
                    <a:pt x="3" y="7"/>
                  </a:lnTo>
                  <a:lnTo>
                    <a:pt x="1" y="11"/>
                  </a:lnTo>
                  <a:lnTo>
                    <a:pt x="0" y="16"/>
                  </a:lnTo>
                  <a:lnTo>
                    <a:pt x="1" y="21"/>
                  </a:lnTo>
                  <a:lnTo>
                    <a:pt x="3" y="25"/>
                  </a:lnTo>
                  <a:lnTo>
                    <a:pt x="6" y="29"/>
                  </a:lnTo>
                  <a:lnTo>
                    <a:pt x="11" y="31"/>
                  </a:lnTo>
                  <a:lnTo>
                    <a:pt x="15" y="32"/>
                  </a:lnTo>
                  <a:lnTo>
                    <a:pt x="20" y="31"/>
                  </a:lnTo>
                  <a:lnTo>
                    <a:pt x="24" y="29"/>
                  </a:lnTo>
                  <a:lnTo>
                    <a:pt x="27" y="25"/>
                  </a:lnTo>
                  <a:lnTo>
                    <a:pt x="29" y="21"/>
                  </a:lnTo>
                  <a:lnTo>
                    <a:pt x="30" y="16"/>
                  </a:lnTo>
                  <a:close/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81" name="Freeform 1782">
              <a:extLst>
                <a:ext uri="{FF2B5EF4-FFF2-40B4-BE49-F238E27FC236}">
                  <a16:creationId xmlns:a16="http://schemas.microsoft.com/office/drawing/2014/main" id="{6303C8C4-B9E6-4A38-B6FD-1A8DDC3FE4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" y="71"/>
              <a:ext cx="20" cy="22"/>
            </a:xfrm>
            <a:custGeom>
              <a:avLst/>
              <a:gdLst>
                <a:gd name="T0" fmla="*/ 20 w 20"/>
                <a:gd name="T1" fmla="*/ 11 h 22"/>
                <a:gd name="T2" fmla="*/ 19 w 20"/>
                <a:gd name="T3" fmla="*/ 7 h 22"/>
                <a:gd name="T4" fmla="*/ 17 w 20"/>
                <a:gd name="T5" fmla="*/ 3 h 22"/>
                <a:gd name="T6" fmla="*/ 14 w 20"/>
                <a:gd name="T7" fmla="*/ 1 h 22"/>
                <a:gd name="T8" fmla="*/ 10 w 20"/>
                <a:gd name="T9" fmla="*/ 0 h 22"/>
                <a:gd name="T10" fmla="*/ 6 w 20"/>
                <a:gd name="T11" fmla="*/ 1 h 22"/>
                <a:gd name="T12" fmla="*/ 3 w 20"/>
                <a:gd name="T13" fmla="*/ 3 h 22"/>
                <a:gd name="T14" fmla="*/ 1 w 20"/>
                <a:gd name="T15" fmla="*/ 7 h 22"/>
                <a:gd name="T16" fmla="*/ 0 w 20"/>
                <a:gd name="T17" fmla="*/ 11 h 22"/>
                <a:gd name="T18" fmla="*/ 1 w 20"/>
                <a:gd name="T19" fmla="*/ 15 h 22"/>
                <a:gd name="T20" fmla="*/ 3 w 20"/>
                <a:gd name="T21" fmla="*/ 19 h 22"/>
                <a:gd name="T22" fmla="*/ 6 w 20"/>
                <a:gd name="T23" fmla="*/ 21 h 22"/>
                <a:gd name="T24" fmla="*/ 10 w 20"/>
                <a:gd name="T25" fmla="*/ 22 h 22"/>
                <a:gd name="T26" fmla="*/ 14 w 20"/>
                <a:gd name="T27" fmla="*/ 21 h 22"/>
                <a:gd name="T28" fmla="*/ 17 w 20"/>
                <a:gd name="T29" fmla="*/ 19 h 22"/>
                <a:gd name="T30" fmla="*/ 19 w 20"/>
                <a:gd name="T31" fmla="*/ 15 h 22"/>
                <a:gd name="T32" fmla="*/ 20 w 20"/>
                <a:gd name="T33" fmla="*/ 1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" h="22">
                  <a:moveTo>
                    <a:pt x="20" y="11"/>
                  </a:moveTo>
                  <a:lnTo>
                    <a:pt x="19" y="7"/>
                  </a:lnTo>
                  <a:lnTo>
                    <a:pt x="17" y="3"/>
                  </a:lnTo>
                  <a:lnTo>
                    <a:pt x="14" y="1"/>
                  </a:lnTo>
                  <a:lnTo>
                    <a:pt x="10" y="0"/>
                  </a:lnTo>
                  <a:lnTo>
                    <a:pt x="6" y="1"/>
                  </a:lnTo>
                  <a:lnTo>
                    <a:pt x="3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1" y="15"/>
                  </a:lnTo>
                  <a:lnTo>
                    <a:pt x="3" y="19"/>
                  </a:lnTo>
                  <a:lnTo>
                    <a:pt x="6" y="21"/>
                  </a:lnTo>
                  <a:lnTo>
                    <a:pt x="10" y="22"/>
                  </a:lnTo>
                  <a:lnTo>
                    <a:pt x="14" y="21"/>
                  </a:lnTo>
                  <a:lnTo>
                    <a:pt x="17" y="19"/>
                  </a:lnTo>
                  <a:lnTo>
                    <a:pt x="19" y="15"/>
                  </a:lnTo>
                  <a:lnTo>
                    <a:pt x="20" y="11"/>
                  </a:lnTo>
                  <a:close/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82" name="Line 1783">
              <a:extLst>
                <a:ext uri="{FF2B5EF4-FFF2-40B4-BE49-F238E27FC236}">
                  <a16:creationId xmlns:a16="http://schemas.microsoft.com/office/drawing/2014/main" id="{AFEC9F1D-E0BB-4360-A3DC-A71346D9DD4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1" y="87"/>
              <a:ext cx="30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83" name="Line 1784">
              <a:extLst>
                <a:ext uri="{FF2B5EF4-FFF2-40B4-BE49-F238E27FC236}">
                  <a16:creationId xmlns:a16="http://schemas.microsoft.com/office/drawing/2014/main" id="{5676D627-1BCF-4505-9E82-FD5F2F96B3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6" y="89"/>
              <a:ext cx="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84" name="Freeform 1785">
              <a:extLst>
                <a:ext uri="{FF2B5EF4-FFF2-40B4-BE49-F238E27FC236}">
                  <a16:creationId xmlns:a16="http://schemas.microsoft.com/office/drawing/2014/main" id="{4886BD59-9B98-42B4-A20C-1A154D9B3B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" y="83"/>
              <a:ext cx="6" cy="4"/>
            </a:xfrm>
            <a:custGeom>
              <a:avLst/>
              <a:gdLst>
                <a:gd name="T0" fmla="*/ 0 w 6"/>
                <a:gd name="T1" fmla="*/ 4 h 4"/>
                <a:gd name="T2" fmla="*/ 4 w 6"/>
                <a:gd name="T3" fmla="*/ 2 h 4"/>
                <a:gd name="T4" fmla="*/ 6 w 6"/>
                <a:gd name="T5" fmla="*/ 0 h 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" h="4">
                  <a:moveTo>
                    <a:pt x="0" y="4"/>
                  </a:moveTo>
                  <a:lnTo>
                    <a:pt x="4" y="2"/>
                  </a:lnTo>
                  <a:lnTo>
                    <a:pt x="6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85" name="Freeform 1786">
              <a:extLst>
                <a:ext uri="{FF2B5EF4-FFF2-40B4-BE49-F238E27FC236}">
                  <a16:creationId xmlns:a16="http://schemas.microsoft.com/office/drawing/2014/main" id="{3A086BEF-A035-402E-B955-4197836614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" y="60"/>
              <a:ext cx="16" cy="10"/>
            </a:xfrm>
            <a:custGeom>
              <a:avLst/>
              <a:gdLst>
                <a:gd name="T0" fmla="*/ 16 w 16"/>
                <a:gd name="T1" fmla="*/ 10 h 10"/>
                <a:gd name="T2" fmla="*/ 13 w 16"/>
                <a:gd name="T3" fmla="*/ 6 h 10"/>
                <a:gd name="T4" fmla="*/ 9 w 16"/>
                <a:gd name="T5" fmla="*/ 3 h 10"/>
                <a:gd name="T6" fmla="*/ 5 w 16"/>
                <a:gd name="T7" fmla="*/ 1 h 10"/>
                <a:gd name="T8" fmla="*/ 0 w 16"/>
                <a:gd name="T9" fmla="*/ 0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" h="10">
                  <a:moveTo>
                    <a:pt x="16" y="10"/>
                  </a:moveTo>
                  <a:lnTo>
                    <a:pt x="13" y="6"/>
                  </a:lnTo>
                  <a:lnTo>
                    <a:pt x="9" y="3"/>
                  </a:lnTo>
                  <a:lnTo>
                    <a:pt x="5" y="1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86" name="Freeform 1787">
              <a:extLst>
                <a:ext uri="{FF2B5EF4-FFF2-40B4-BE49-F238E27FC236}">
                  <a16:creationId xmlns:a16="http://schemas.microsoft.com/office/drawing/2014/main" id="{0D3814EE-557F-4E25-9233-CAB577D7AB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" y="59"/>
              <a:ext cx="18" cy="1"/>
            </a:xfrm>
            <a:custGeom>
              <a:avLst/>
              <a:gdLst>
                <a:gd name="T0" fmla="*/ 18 w 18"/>
                <a:gd name="T1" fmla="*/ 1 h 1"/>
                <a:gd name="T2" fmla="*/ 9 w 18"/>
                <a:gd name="T3" fmla="*/ 0 h 1"/>
                <a:gd name="T4" fmla="*/ 0 w 18"/>
                <a:gd name="T5" fmla="*/ 1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9" y="0"/>
                  </a:lnTo>
                  <a:lnTo>
                    <a:pt x="0" y="1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87" name="Freeform 1788">
              <a:extLst>
                <a:ext uri="{FF2B5EF4-FFF2-40B4-BE49-F238E27FC236}">
                  <a16:creationId xmlns:a16="http://schemas.microsoft.com/office/drawing/2014/main" id="{D699055A-F6DC-4747-94AA-EAEE02579E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" y="84"/>
              <a:ext cx="3" cy="4"/>
            </a:xfrm>
            <a:custGeom>
              <a:avLst/>
              <a:gdLst>
                <a:gd name="T0" fmla="*/ 0 w 3"/>
                <a:gd name="T1" fmla="*/ 0 h 4"/>
                <a:gd name="T2" fmla="*/ 0 w 3"/>
                <a:gd name="T3" fmla="*/ 2 h 4"/>
                <a:gd name="T4" fmla="*/ 1 w 3"/>
                <a:gd name="T5" fmla="*/ 4 h 4"/>
                <a:gd name="T6" fmla="*/ 3 w 3"/>
                <a:gd name="T7" fmla="*/ 4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" h="4">
                  <a:moveTo>
                    <a:pt x="0" y="0"/>
                  </a:moveTo>
                  <a:lnTo>
                    <a:pt x="0" y="2"/>
                  </a:lnTo>
                  <a:lnTo>
                    <a:pt x="1" y="4"/>
                  </a:lnTo>
                  <a:lnTo>
                    <a:pt x="3" y="4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88" name="Line 1789">
              <a:extLst>
                <a:ext uri="{FF2B5EF4-FFF2-40B4-BE49-F238E27FC236}">
                  <a16:creationId xmlns:a16="http://schemas.microsoft.com/office/drawing/2014/main" id="{B34CCC49-9334-4742-A742-886071FE5F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" y="68"/>
              <a:ext cx="16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89" name="Line 1790">
              <a:extLst>
                <a:ext uri="{FF2B5EF4-FFF2-40B4-BE49-F238E27FC236}">
                  <a16:creationId xmlns:a16="http://schemas.microsoft.com/office/drawing/2014/main" id="{5E3996BF-1AA1-45F1-8107-5535A3EFEE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" y="70"/>
              <a:ext cx="15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90" name="Line 1791">
              <a:extLst>
                <a:ext uri="{FF2B5EF4-FFF2-40B4-BE49-F238E27FC236}">
                  <a16:creationId xmlns:a16="http://schemas.microsoft.com/office/drawing/2014/main" id="{F44B5B3B-242C-4B27-A263-C1D7C00A0C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" y="73"/>
              <a:ext cx="15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91" name="Freeform 1792">
              <a:extLst>
                <a:ext uri="{FF2B5EF4-FFF2-40B4-BE49-F238E27FC236}">
                  <a16:creationId xmlns:a16="http://schemas.microsoft.com/office/drawing/2014/main" id="{D751A143-E796-4B76-98DC-835EBBEE75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" y="59"/>
              <a:ext cx="7" cy="8"/>
            </a:xfrm>
            <a:custGeom>
              <a:avLst/>
              <a:gdLst>
                <a:gd name="T0" fmla="*/ 7 w 7"/>
                <a:gd name="T1" fmla="*/ 0 h 8"/>
                <a:gd name="T2" fmla="*/ 3 w 7"/>
                <a:gd name="T3" fmla="*/ 3 h 8"/>
                <a:gd name="T4" fmla="*/ 0 w 7"/>
                <a:gd name="T5" fmla="*/ 8 h 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" h="8">
                  <a:moveTo>
                    <a:pt x="7" y="0"/>
                  </a:moveTo>
                  <a:lnTo>
                    <a:pt x="3" y="3"/>
                  </a:lnTo>
                  <a:lnTo>
                    <a:pt x="0" y="8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92" name="Line 1793">
              <a:extLst>
                <a:ext uri="{FF2B5EF4-FFF2-40B4-BE49-F238E27FC236}">
                  <a16:creationId xmlns:a16="http://schemas.microsoft.com/office/drawing/2014/main" id="{5A4D4909-CEB6-4D1A-8130-B59E5E890A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4" y="6"/>
              <a:ext cx="21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93" name="Line 1794">
              <a:extLst>
                <a:ext uri="{FF2B5EF4-FFF2-40B4-BE49-F238E27FC236}">
                  <a16:creationId xmlns:a16="http://schemas.microsoft.com/office/drawing/2014/main" id="{B59F8669-5247-487E-94DE-C49572431F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0" y="68"/>
              <a:ext cx="5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94" name="Line 1795">
              <a:extLst>
                <a:ext uri="{FF2B5EF4-FFF2-40B4-BE49-F238E27FC236}">
                  <a16:creationId xmlns:a16="http://schemas.microsoft.com/office/drawing/2014/main" id="{31C6BCB3-45F0-4BB8-AE86-FA106D1C72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8" y="71"/>
              <a:ext cx="5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95" name="Line 1796">
              <a:extLst>
                <a:ext uri="{FF2B5EF4-FFF2-40B4-BE49-F238E27FC236}">
                  <a16:creationId xmlns:a16="http://schemas.microsoft.com/office/drawing/2014/main" id="{31E113B5-A491-4D44-9C46-32592DE43B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2" y="76"/>
              <a:ext cx="50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96" name="Line 1797">
              <a:extLst>
                <a:ext uri="{FF2B5EF4-FFF2-40B4-BE49-F238E27FC236}">
                  <a16:creationId xmlns:a16="http://schemas.microsoft.com/office/drawing/2014/main" id="{D5F22840-C66F-4B96-BE79-63E7F4C736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6" y="81"/>
              <a:ext cx="38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97" name="Line 1798">
              <a:extLst>
                <a:ext uri="{FF2B5EF4-FFF2-40B4-BE49-F238E27FC236}">
                  <a16:creationId xmlns:a16="http://schemas.microsoft.com/office/drawing/2014/main" id="{BAD228A6-D2E0-4152-97D7-1A9A90CD69A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33" y="7"/>
              <a:ext cx="10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98" name="Line 1799">
              <a:extLst>
                <a:ext uri="{FF2B5EF4-FFF2-40B4-BE49-F238E27FC236}">
                  <a16:creationId xmlns:a16="http://schemas.microsoft.com/office/drawing/2014/main" id="{983C617D-56BD-48A6-8BEE-4A3C538225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05" y="4"/>
              <a:ext cx="1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99" name="Line 1800">
              <a:extLst>
                <a:ext uri="{FF2B5EF4-FFF2-40B4-BE49-F238E27FC236}">
                  <a16:creationId xmlns:a16="http://schemas.microsoft.com/office/drawing/2014/main" id="{E904645D-EB12-4C9A-811A-2897580D900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33" y="9"/>
              <a:ext cx="9" cy="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00" name="Line 1801">
              <a:extLst>
                <a:ext uri="{FF2B5EF4-FFF2-40B4-BE49-F238E27FC236}">
                  <a16:creationId xmlns:a16="http://schemas.microsoft.com/office/drawing/2014/main" id="{7265772A-B825-444B-BF28-5E32056699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33" y="10"/>
              <a:ext cx="7" cy="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01" name="Line 1802">
              <a:extLst>
                <a:ext uri="{FF2B5EF4-FFF2-40B4-BE49-F238E27FC236}">
                  <a16:creationId xmlns:a16="http://schemas.microsoft.com/office/drawing/2014/main" id="{7F3876D7-B298-4E8D-8494-EB5C47F8576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04" y="5"/>
              <a:ext cx="2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02" name="Line 1803">
              <a:extLst>
                <a:ext uri="{FF2B5EF4-FFF2-40B4-BE49-F238E27FC236}">
                  <a16:creationId xmlns:a16="http://schemas.microsoft.com/office/drawing/2014/main" id="{5F2FDD3E-E334-4AF8-8A3C-3C30C35C44F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30" y="9"/>
              <a:ext cx="1" cy="2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03" name="Freeform 1804">
              <a:extLst>
                <a:ext uri="{FF2B5EF4-FFF2-40B4-BE49-F238E27FC236}">
                  <a16:creationId xmlns:a16="http://schemas.microsoft.com/office/drawing/2014/main" id="{CDD9626C-EC8E-4B45-AACA-769887D93A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" y="15"/>
              <a:ext cx="15" cy="22"/>
            </a:xfrm>
            <a:custGeom>
              <a:avLst/>
              <a:gdLst>
                <a:gd name="T0" fmla="*/ 15 w 15"/>
                <a:gd name="T1" fmla="*/ 22 h 22"/>
                <a:gd name="T2" fmla="*/ 8 w 15"/>
                <a:gd name="T3" fmla="*/ 11 h 22"/>
                <a:gd name="T4" fmla="*/ 0 w 15"/>
                <a:gd name="T5" fmla="*/ 0 h 2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" h="22">
                  <a:moveTo>
                    <a:pt x="15" y="22"/>
                  </a:moveTo>
                  <a:lnTo>
                    <a:pt x="8" y="11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04" name="Freeform 1805">
              <a:extLst>
                <a:ext uri="{FF2B5EF4-FFF2-40B4-BE49-F238E27FC236}">
                  <a16:creationId xmlns:a16="http://schemas.microsoft.com/office/drawing/2014/main" id="{83397DE4-9225-45F3-840A-F05BA00DB6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" y="36"/>
              <a:ext cx="2" cy="2"/>
            </a:xfrm>
            <a:custGeom>
              <a:avLst/>
              <a:gdLst>
                <a:gd name="T0" fmla="*/ 0 w 2"/>
                <a:gd name="T1" fmla="*/ 1 h 2"/>
                <a:gd name="T2" fmla="*/ 1 w 2"/>
                <a:gd name="T3" fmla="*/ 2 h 2"/>
                <a:gd name="T4" fmla="*/ 2 w 2"/>
                <a:gd name="T5" fmla="*/ 1 h 2"/>
                <a:gd name="T6" fmla="*/ 2 w 2"/>
                <a:gd name="T7" fmla="*/ 0 h 2"/>
                <a:gd name="T8" fmla="*/ 2 w 2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lnTo>
                    <a:pt x="1" y="2"/>
                  </a:lnTo>
                  <a:lnTo>
                    <a:pt x="2" y="1"/>
                  </a:lnTo>
                  <a:lnTo>
                    <a:pt x="2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05" name="Line 1806">
              <a:extLst>
                <a:ext uri="{FF2B5EF4-FFF2-40B4-BE49-F238E27FC236}">
                  <a16:creationId xmlns:a16="http://schemas.microsoft.com/office/drawing/2014/main" id="{DA795AC1-E0CF-4FF5-BEEB-D77B965CB0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0" y="68"/>
              <a:ext cx="3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06" name="Line 1807">
              <a:extLst>
                <a:ext uri="{FF2B5EF4-FFF2-40B4-BE49-F238E27FC236}">
                  <a16:creationId xmlns:a16="http://schemas.microsoft.com/office/drawing/2014/main" id="{BEEDF9AD-5706-4C54-872C-269F848DC48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0" y="70"/>
              <a:ext cx="1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07" name="Line 1808">
              <a:extLst>
                <a:ext uri="{FF2B5EF4-FFF2-40B4-BE49-F238E27FC236}">
                  <a16:creationId xmlns:a16="http://schemas.microsoft.com/office/drawing/2014/main" id="{4B393CD6-010E-415A-8FCC-D49794A7EC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" y="73"/>
              <a:ext cx="1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08" name="Freeform 1809">
              <a:extLst>
                <a:ext uri="{FF2B5EF4-FFF2-40B4-BE49-F238E27FC236}">
                  <a16:creationId xmlns:a16="http://schemas.microsoft.com/office/drawing/2014/main" id="{1680ACF1-8B1B-439C-9B02-4C486711AA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" y="79"/>
              <a:ext cx="3" cy="1"/>
            </a:xfrm>
            <a:custGeom>
              <a:avLst/>
              <a:gdLst>
                <a:gd name="T0" fmla="*/ 0 w 3"/>
                <a:gd name="T1" fmla="*/ 1 h 1"/>
                <a:gd name="T2" fmla="*/ 2 w 3"/>
                <a:gd name="T3" fmla="*/ 1 h 1"/>
                <a:gd name="T4" fmla="*/ 2 w 3"/>
                <a:gd name="T5" fmla="*/ 0 h 1"/>
                <a:gd name="T6" fmla="*/ 3 w 3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09" name="Line 1810">
              <a:extLst>
                <a:ext uri="{FF2B5EF4-FFF2-40B4-BE49-F238E27FC236}">
                  <a16:creationId xmlns:a16="http://schemas.microsoft.com/office/drawing/2014/main" id="{B6EBADCB-C72D-4BE8-990D-2628E0E4E0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" y="79"/>
              <a:ext cx="1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10" name="Line 1811">
              <a:extLst>
                <a:ext uri="{FF2B5EF4-FFF2-40B4-BE49-F238E27FC236}">
                  <a16:creationId xmlns:a16="http://schemas.microsoft.com/office/drawing/2014/main" id="{43AA24A4-78BB-4CCC-8E1B-18ACA177C3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" y="81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11" name="Line 1812">
              <a:extLst>
                <a:ext uri="{FF2B5EF4-FFF2-40B4-BE49-F238E27FC236}">
                  <a16:creationId xmlns:a16="http://schemas.microsoft.com/office/drawing/2014/main" id="{BEBAB271-D8B5-4C2E-B722-95316B6257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" y="81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12" name="Line 1813">
              <a:extLst>
                <a:ext uri="{FF2B5EF4-FFF2-40B4-BE49-F238E27FC236}">
                  <a16:creationId xmlns:a16="http://schemas.microsoft.com/office/drawing/2014/main" id="{DDC7C191-1CDB-40FF-9A7A-D3035C5119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" y="82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13" name="Line 1814">
              <a:extLst>
                <a:ext uri="{FF2B5EF4-FFF2-40B4-BE49-F238E27FC236}">
                  <a16:creationId xmlns:a16="http://schemas.microsoft.com/office/drawing/2014/main" id="{756A0101-026D-4DDB-8A24-915CEC0222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" y="82"/>
              <a:ext cx="2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14" name="Line 1815">
              <a:extLst>
                <a:ext uri="{FF2B5EF4-FFF2-40B4-BE49-F238E27FC236}">
                  <a16:creationId xmlns:a16="http://schemas.microsoft.com/office/drawing/2014/main" id="{751CA6FF-94E3-4186-B199-5423F4C2CD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" y="68"/>
              <a:ext cx="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15" name="Line 1816">
              <a:extLst>
                <a:ext uri="{FF2B5EF4-FFF2-40B4-BE49-F238E27FC236}">
                  <a16:creationId xmlns:a16="http://schemas.microsoft.com/office/drawing/2014/main" id="{A2C134E8-AC48-41CD-B6FC-88D3CF04A55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" y="68"/>
              <a:ext cx="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16" name="Freeform 1817">
              <a:extLst>
                <a:ext uri="{FF2B5EF4-FFF2-40B4-BE49-F238E27FC236}">
                  <a16:creationId xmlns:a16="http://schemas.microsoft.com/office/drawing/2014/main" id="{EA81EDD0-096C-4B0F-9B11-A1CB946AD1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" y="51"/>
              <a:ext cx="2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0 h 1"/>
                <a:gd name="T4" fmla="*/ 0 w 2"/>
                <a:gd name="T5" fmla="*/ 1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1" y="0"/>
                  </a:lnTo>
                  <a:lnTo>
                    <a:pt x="0" y="1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17" name="Line 1818">
              <a:extLst>
                <a:ext uri="{FF2B5EF4-FFF2-40B4-BE49-F238E27FC236}">
                  <a16:creationId xmlns:a16="http://schemas.microsoft.com/office/drawing/2014/main" id="{F0085E6B-54EB-44BA-B4A9-F1F9742C270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" y="51"/>
              <a:ext cx="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18" name="Freeform 1819">
              <a:extLst>
                <a:ext uri="{FF2B5EF4-FFF2-40B4-BE49-F238E27FC236}">
                  <a16:creationId xmlns:a16="http://schemas.microsoft.com/office/drawing/2014/main" id="{2D4924D6-F437-4833-A6CF-3C5E9EE87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" y="52"/>
              <a:ext cx="2" cy="3"/>
            </a:xfrm>
            <a:custGeom>
              <a:avLst/>
              <a:gdLst>
                <a:gd name="T0" fmla="*/ 2 w 2"/>
                <a:gd name="T1" fmla="*/ 3 h 3"/>
                <a:gd name="T2" fmla="*/ 1 w 2"/>
                <a:gd name="T3" fmla="*/ 1 h 3"/>
                <a:gd name="T4" fmla="*/ 0 w 2"/>
                <a:gd name="T5" fmla="*/ 0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19" name="Freeform 1820">
              <a:extLst>
                <a:ext uri="{FF2B5EF4-FFF2-40B4-BE49-F238E27FC236}">
                  <a16:creationId xmlns:a16="http://schemas.microsoft.com/office/drawing/2014/main" id="{53A46A41-D572-4A8F-B2DE-C5B92502FE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" y="62"/>
              <a:ext cx="2" cy="2"/>
            </a:xfrm>
            <a:custGeom>
              <a:avLst/>
              <a:gdLst>
                <a:gd name="T0" fmla="*/ 0 w 2"/>
                <a:gd name="T1" fmla="*/ 2 h 2"/>
                <a:gd name="T2" fmla="*/ 1 w 2"/>
                <a:gd name="T3" fmla="*/ 1 h 2"/>
                <a:gd name="T4" fmla="*/ 2 w 2"/>
                <a:gd name="T5" fmla="*/ 0 h 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1" y="1"/>
                  </a:lnTo>
                  <a:lnTo>
                    <a:pt x="2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20" name="Line 1821">
              <a:extLst>
                <a:ext uri="{FF2B5EF4-FFF2-40B4-BE49-F238E27FC236}">
                  <a16:creationId xmlns:a16="http://schemas.microsoft.com/office/drawing/2014/main" id="{805D8344-877F-4F60-95A3-2C9F678D0E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" y="64"/>
              <a:ext cx="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21" name="Line 1822">
              <a:extLst>
                <a:ext uri="{FF2B5EF4-FFF2-40B4-BE49-F238E27FC236}">
                  <a16:creationId xmlns:a16="http://schemas.microsoft.com/office/drawing/2014/main" id="{0B4863C2-831C-4CDD-9B3A-F1DE51C56C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" y="64"/>
              <a:ext cx="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22" name="Freeform 1823">
              <a:extLst>
                <a:ext uri="{FF2B5EF4-FFF2-40B4-BE49-F238E27FC236}">
                  <a16:creationId xmlns:a16="http://schemas.microsoft.com/office/drawing/2014/main" id="{3DF5AA36-BEE7-4755-977F-E05B84027E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" y="62"/>
              <a:ext cx="1" cy="2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lnTo>
                    <a:pt x="0" y="1"/>
                  </a:lnTo>
                  <a:lnTo>
                    <a:pt x="1" y="2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23" name="Line 1824">
              <a:extLst>
                <a:ext uri="{FF2B5EF4-FFF2-40B4-BE49-F238E27FC236}">
                  <a16:creationId xmlns:a16="http://schemas.microsoft.com/office/drawing/2014/main" id="{5675D333-4865-492C-AA72-5384E61334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" y="55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24" name="Line 1825">
              <a:extLst>
                <a:ext uri="{FF2B5EF4-FFF2-40B4-BE49-F238E27FC236}">
                  <a16:creationId xmlns:a16="http://schemas.microsoft.com/office/drawing/2014/main" id="{44CB42AD-AA05-467E-BF05-4DABCF19A4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" y="59"/>
              <a:ext cx="1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25" name="Line 1826">
              <a:extLst>
                <a:ext uri="{FF2B5EF4-FFF2-40B4-BE49-F238E27FC236}">
                  <a16:creationId xmlns:a16="http://schemas.microsoft.com/office/drawing/2014/main" id="{FAB02DDC-2071-4FCC-B7F2-F8B3A0F213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" y="62"/>
              <a:ext cx="1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26" name="Freeform 1827">
              <a:extLst>
                <a:ext uri="{FF2B5EF4-FFF2-40B4-BE49-F238E27FC236}">
                  <a16:creationId xmlns:a16="http://schemas.microsoft.com/office/drawing/2014/main" id="{FCD9348B-E4D4-45CC-BBFC-5D8CFA4B4C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" y="65"/>
              <a:ext cx="2" cy="1"/>
            </a:xfrm>
            <a:custGeom>
              <a:avLst/>
              <a:gdLst>
                <a:gd name="T0" fmla="*/ 0 w 2"/>
                <a:gd name="T1" fmla="*/ 0 h 1"/>
                <a:gd name="T2" fmla="*/ 1 w 2"/>
                <a:gd name="T3" fmla="*/ 0 h 1"/>
                <a:gd name="T4" fmla="*/ 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27" name="Freeform 1828">
              <a:extLst>
                <a:ext uri="{FF2B5EF4-FFF2-40B4-BE49-F238E27FC236}">
                  <a16:creationId xmlns:a16="http://schemas.microsoft.com/office/drawing/2014/main" id="{F215CF42-E957-45C3-9FC3-26C28D3D59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" y="62"/>
              <a:ext cx="1" cy="3"/>
            </a:xfrm>
            <a:custGeom>
              <a:avLst/>
              <a:gdLst>
                <a:gd name="T0" fmla="*/ 1 w 1"/>
                <a:gd name="T1" fmla="*/ 3 h 3"/>
                <a:gd name="T2" fmla="*/ 1 w 1"/>
                <a:gd name="T3" fmla="*/ 2 h 3"/>
                <a:gd name="T4" fmla="*/ 0 w 1"/>
                <a:gd name="T5" fmla="*/ 0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3">
                  <a:moveTo>
                    <a:pt x="1" y="3"/>
                  </a:moveTo>
                  <a:lnTo>
                    <a:pt x="1" y="2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28" name="Freeform 1829">
              <a:extLst>
                <a:ext uri="{FF2B5EF4-FFF2-40B4-BE49-F238E27FC236}">
                  <a16:creationId xmlns:a16="http://schemas.microsoft.com/office/drawing/2014/main" id="{6B73462C-33BB-4091-A226-DEB89A1516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" y="61"/>
              <a:ext cx="1" cy="1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0 w 1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29" name="Line 1830">
              <a:extLst>
                <a:ext uri="{FF2B5EF4-FFF2-40B4-BE49-F238E27FC236}">
                  <a16:creationId xmlns:a16="http://schemas.microsoft.com/office/drawing/2014/main" id="{52071309-0842-404B-97AC-E632498683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" y="61"/>
              <a:ext cx="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30" name="Freeform 1831">
              <a:extLst>
                <a:ext uri="{FF2B5EF4-FFF2-40B4-BE49-F238E27FC236}">
                  <a16:creationId xmlns:a16="http://schemas.microsoft.com/office/drawing/2014/main" id="{1BD6A214-0971-4EA2-ADE4-309FBE8881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" y="61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1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31" name="Line 1832">
              <a:extLst>
                <a:ext uri="{FF2B5EF4-FFF2-40B4-BE49-F238E27FC236}">
                  <a16:creationId xmlns:a16="http://schemas.microsoft.com/office/drawing/2014/main" id="{C163ADE0-8F7B-42AF-B55D-F7B895C698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" y="62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32" name="Freeform 1833">
              <a:extLst>
                <a:ext uri="{FF2B5EF4-FFF2-40B4-BE49-F238E27FC236}">
                  <a16:creationId xmlns:a16="http://schemas.microsoft.com/office/drawing/2014/main" id="{0FA32CDE-9ABD-49A8-A516-52A678A403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" y="62"/>
              <a:ext cx="1" cy="1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33" name="Freeform 1834">
              <a:extLst>
                <a:ext uri="{FF2B5EF4-FFF2-40B4-BE49-F238E27FC236}">
                  <a16:creationId xmlns:a16="http://schemas.microsoft.com/office/drawing/2014/main" id="{8D7636AD-FF1D-4C88-93F0-0D460D3873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" y="63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1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34" name="Line 1835">
              <a:extLst>
                <a:ext uri="{FF2B5EF4-FFF2-40B4-BE49-F238E27FC236}">
                  <a16:creationId xmlns:a16="http://schemas.microsoft.com/office/drawing/2014/main" id="{F8040D81-EADC-4488-9455-6B1826CB56C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" y="64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35" name="Line 1836">
              <a:extLst>
                <a:ext uri="{FF2B5EF4-FFF2-40B4-BE49-F238E27FC236}">
                  <a16:creationId xmlns:a16="http://schemas.microsoft.com/office/drawing/2014/main" id="{EF19B9F6-48DA-4206-ACBA-8F0B8EA4696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" y="41"/>
              <a:ext cx="52" cy="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36" name="Freeform 1837">
              <a:extLst>
                <a:ext uri="{FF2B5EF4-FFF2-40B4-BE49-F238E27FC236}">
                  <a16:creationId xmlns:a16="http://schemas.microsoft.com/office/drawing/2014/main" id="{1E87634F-094E-4266-84AF-02C39898D3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" y="38"/>
              <a:ext cx="66" cy="5"/>
            </a:xfrm>
            <a:custGeom>
              <a:avLst/>
              <a:gdLst>
                <a:gd name="T0" fmla="*/ 66 w 66"/>
                <a:gd name="T1" fmla="*/ 0 h 5"/>
                <a:gd name="T2" fmla="*/ 33 w 66"/>
                <a:gd name="T3" fmla="*/ 2 h 5"/>
                <a:gd name="T4" fmla="*/ 0 w 66"/>
                <a:gd name="T5" fmla="*/ 5 h 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6" h="5">
                  <a:moveTo>
                    <a:pt x="66" y="0"/>
                  </a:moveTo>
                  <a:lnTo>
                    <a:pt x="33" y="2"/>
                  </a:lnTo>
                  <a:lnTo>
                    <a:pt x="0" y="5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37" name="Line 1838">
              <a:extLst>
                <a:ext uri="{FF2B5EF4-FFF2-40B4-BE49-F238E27FC236}">
                  <a16:creationId xmlns:a16="http://schemas.microsoft.com/office/drawing/2014/main" id="{86EC3DB7-117C-4807-A94E-0EB28AFC1F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0" y="50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38" name="Line 1839">
              <a:extLst>
                <a:ext uri="{FF2B5EF4-FFF2-40B4-BE49-F238E27FC236}">
                  <a16:creationId xmlns:a16="http://schemas.microsoft.com/office/drawing/2014/main" id="{73B627DF-5615-4443-93FD-5F91BC92C5E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" y="48"/>
              <a:ext cx="1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39" name="Line 1840">
              <a:extLst>
                <a:ext uri="{FF2B5EF4-FFF2-40B4-BE49-F238E27FC236}">
                  <a16:creationId xmlns:a16="http://schemas.microsoft.com/office/drawing/2014/main" id="{B078D990-863C-435A-AE2A-423279A322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" y="45"/>
              <a:ext cx="20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40" name="Freeform 1841">
              <a:extLst>
                <a:ext uri="{FF2B5EF4-FFF2-40B4-BE49-F238E27FC236}">
                  <a16:creationId xmlns:a16="http://schemas.microsoft.com/office/drawing/2014/main" id="{3A1BCAE1-B6CC-468C-8BFD-5C9BA531E5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" y="48"/>
              <a:ext cx="1" cy="3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1 h 3"/>
                <a:gd name="T4" fmla="*/ 0 w 1"/>
                <a:gd name="T5" fmla="*/ 3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lnTo>
                    <a:pt x="0" y="1"/>
                  </a:lnTo>
                  <a:lnTo>
                    <a:pt x="0" y="3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41" name="Freeform 1842">
              <a:extLst>
                <a:ext uri="{FF2B5EF4-FFF2-40B4-BE49-F238E27FC236}">
                  <a16:creationId xmlns:a16="http://schemas.microsoft.com/office/drawing/2014/main" id="{C98F182C-6331-4C8D-8289-9069771469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" y="59"/>
              <a:ext cx="8" cy="9"/>
            </a:xfrm>
            <a:custGeom>
              <a:avLst/>
              <a:gdLst>
                <a:gd name="T0" fmla="*/ 8 w 8"/>
                <a:gd name="T1" fmla="*/ 9 h 9"/>
                <a:gd name="T2" fmla="*/ 4 w 8"/>
                <a:gd name="T3" fmla="*/ 4 h 9"/>
                <a:gd name="T4" fmla="*/ 0 w 8"/>
                <a:gd name="T5" fmla="*/ 0 h 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" h="9">
                  <a:moveTo>
                    <a:pt x="8" y="9"/>
                  </a:moveTo>
                  <a:lnTo>
                    <a:pt x="4" y="4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42" name="Freeform 1843">
              <a:extLst>
                <a:ext uri="{FF2B5EF4-FFF2-40B4-BE49-F238E27FC236}">
                  <a16:creationId xmlns:a16="http://schemas.microsoft.com/office/drawing/2014/main" id="{88BAD4EA-D793-4D97-AA06-78908154B2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" y="54"/>
              <a:ext cx="33" cy="5"/>
            </a:xfrm>
            <a:custGeom>
              <a:avLst/>
              <a:gdLst>
                <a:gd name="T0" fmla="*/ 33 w 33"/>
                <a:gd name="T1" fmla="*/ 5 h 5"/>
                <a:gd name="T2" fmla="*/ 27 w 33"/>
                <a:gd name="T3" fmla="*/ 2 h 5"/>
                <a:gd name="T4" fmla="*/ 20 w 33"/>
                <a:gd name="T5" fmla="*/ 0 h 5"/>
                <a:gd name="T6" fmla="*/ 13 w 33"/>
                <a:gd name="T7" fmla="*/ 0 h 5"/>
                <a:gd name="T8" fmla="*/ 7 w 33"/>
                <a:gd name="T9" fmla="*/ 1 h 5"/>
                <a:gd name="T10" fmla="*/ 0 w 33"/>
                <a:gd name="T11" fmla="*/ 3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3" h="5">
                  <a:moveTo>
                    <a:pt x="33" y="5"/>
                  </a:moveTo>
                  <a:lnTo>
                    <a:pt x="27" y="2"/>
                  </a:lnTo>
                  <a:lnTo>
                    <a:pt x="20" y="0"/>
                  </a:lnTo>
                  <a:lnTo>
                    <a:pt x="13" y="0"/>
                  </a:lnTo>
                  <a:lnTo>
                    <a:pt x="7" y="1"/>
                  </a:lnTo>
                  <a:lnTo>
                    <a:pt x="0" y="3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43" name="Freeform 1844">
              <a:extLst>
                <a:ext uri="{FF2B5EF4-FFF2-40B4-BE49-F238E27FC236}">
                  <a16:creationId xmlns:a16="http://schemas.microsoft.com/office/drawing/2014/main" id="{A8D4D5FB-8510-4D7A-BFAD-700E6F6A65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" y="53"/>
              <a:ext cx="2" cy="15"/>
            </a:xfrm>
            <a:custGeom>
              <a:avLst/>
              <a:gdLst>
                <a:gd name="T0" fmla="*/ 1 w 2"/>
                <a:gd name="T1" fmla="*/ 0 h 15"/>
                <a:gd name="T2" fmla="*/ 0 w 2"/>
                <a:gd name="T3" fmla="*/ 8 h 15"/>
                <a:gd name="T4" fmla="*/ 2 w 2"/>
                <a:gd name="T5" fmla="*/ 15 h 1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5">
                  <a:moveTo>
                    <a:pt x="1" y="0"/>
                  </a:moveTo>
                  <a:lnTo>
                    <a:pt x="0" y="8"/>
                  </a:lnTo>
                  <a:lnTo>
                    <a:pt x="2" y="15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44" name="Line 1845">
              <a:extLst>
                <a:ext uri="{FF2B5EF4-FFF2-40B4-BE49-F238E27FC236}">
                  <a16:creationId xmlns:a16="http://schemas.microsoft.com/office/drawing/2014/main" id="{1849A73C-E6BF-4B88-ABAF-151AE5083F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" y="68"/>
              <a:ext cx="1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45" name="Line 1846">
              <a:extLst>
                <a:ext uri="{FF2B5EF4-FFF2-40B4-BE49-F238E27FC236}">
                  <a16:creationId xmlns:a16="http://schemas.microsoft.com/office/drawing/2014/main" id="{6C934890-B0C9-4288-8719-3B29B5FB00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9" y="70"/>
              <a:ext cx="2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46" name="Line 1847">
              <a:extLst>
                <a:ext uri="{FF2B5EF4-FFF2-40B4-BE49-F238E27FC236}">
                  <a16:creationId xmlns:a16="http://schemas.microsoft.com/office/drawing/2014/main" id="{EFEB7325-91CB-4D42-A291-0CC90A92A6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7" y="37"/>
              <a:ext cx="1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47" name="Line 1848">
              <a:extLst>
                <a:ext uri="{FF2B5EF4-FFF2-40B4-BE49-F238E27FC236}">
                  <a16:creationId xmlns:a16="http://schemas.microsoft.com/office/drawing/2014/main" id="{23F7F3A5-C27A-42E2-B5D5-3334EC4715B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9" y="37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48" name="Freeform 1849">
              <a:extLst>
                <a:ext uri="{FF2B5EF4-FFF2-40B4-BE49-F238E27FC236}">
                  <a16:creationId xmlns:a16="http://schemas.microsoft.com/office/drawing/2014/main" id="{D9F59C09-30F6-49C1-91EB-111AEC7B56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" y="34"/>
              <a:ext cx="2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0 h 1"/>
                <a:gd name="T4" fmla="*/ 0 w 2"/>
                <a:gd name="T5" fmla="*/ 0 h 1"/>
                <a:gd name="T6" fmla="*/ 0 w 2"/>
                <a:gd name="T7" fmla="*/ 1 h 1"/>
                <a:gd name="T8" fmla="*/ 1 w 2"/>
                <a:gd name="T9" fmla="*/ 1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49" name="Line 1850">
              <a:extLst>
                <a:ext uri="{FF2B5EF4-FFF2-40B4-BE49-F238E27FC236}">
                  <a16:creationId xmlns:a16="http://schemas.microsoft.com/office/drawing/2014/main" id="{C78BEDF6-1484-4AFB-ADEC-816860EAF8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" y="34"/>
              <a:ext cx="6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50" name="Line 1851">
              <a:extLst>
                <a:ext uri="{FF2B5EF4-FFF2-40B4-BE49-F238E27FC236}">
                  <a16:creationId xmlns:a16="http://schemas.microsoft.com/office/drawing/2014/main" id="{81711A73-62E6-46A5-A20B-0D64A72613C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4" y="35"/>
              <a:ext cx="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51" name="Line 1852">
              <a:extLst>
                <a:ext uri="{FF2B5EF4-FFF2-40B4-BE49-F238E27FC236}">
                  <a16:creationId xmlns:a16="http://schemas.microsoft.com/office/drawing/2014/main" id="{EAD1F1AB-D238-4093-ADDC-3D082ABE31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6" y="9"/>
              <a:ext cx="23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52" name="Freeform 1853">
              <a:extLst>
                <a:ext uri="{FF2B5EF4-FFF2-40B4-BE49-F238E27FC236}">
                  <a16:creationId xmlns:a16="http://schemas.microsoft.com/office/drawing/2014/main" id="{B0CBF3DB-E31F-44C0-A3A1-8F428812B9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" y="34"/>
              <a:ext cx="4" cy="2"/>
            </a:xfrm>
            <a:custGeom>
              <a:avLst/>
              <a:gdLst>
                <a:gd name="T0" fmla="*/ 0 w 4"/>
                <a:gd name="T1" fmla="*/ 2 h 2"/>
                <a:gd name="T2" fmla="*/ 2 w 4"/>
                <a:gd name="T3" fmla="*/ 2 h 2"/>
                <a:gd name="T4" fmla="*/ 4 w 4"/>
                <a:gd name="T5" fmla="*/ 0 h 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" h="2">
                  <a:moveTo>
                    <a:pt x="0" y="2"/>
                  </a:moveTo>
                  <a:lnTo>
                    <a:pt x="2" y="2"/>
                  </a:lnTo>
                  <a:lnTo>
                    <a:pt x="4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53" name="Freeform 1854">
              <a:extLst>
                <a:ext uri="{FF2B5EF4-FFF2-40B4-BE49-F238E27FC236}">
                  <a16:creationId xmlns:a16="http://schemas.microsoft.com/office/drawing/2014/main" id="{C1DBE116-9089-439A-9744-BD276C5D9A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" y="36"/>
              <a:ext cx="3" cy="3"/>
            </a:xfrm>
            <a:custGeom>
              <a:avLst/>
              <a:gdLst>
                <a:gd name="T0" fmla="*/ 3 w 3"/>
                <a:gd name="T1" fmla="*/ 0 h 3"/>
                <a:gd name="T2" fmla="*/ 1 w 3"/>
                <a:gd name="T3" fmla="*/ 1 h 3"/>
                <a:gd name="T4" fmla="*/ 0 w 3"/>
                <a:gd name="T5" fmla="*/ 3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lnTo>
                    <a:pt x="1" y="1"/>
                  </a:lnTo>
                  <a:lnTo>
                    <a:pt x="0" y="3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54" name="Freeform 1855">
              <a:extLst>
                <a:ext uri="{FF2B5EF4-FFF2-40B4-BE49-F238E27FC236}">
                  <a16:creationId xmlns:a16="http://schemas.microsoft.com/office/drawing/2014/main" id="{9132FD01-FB5E-4904-980B-CB5FA6443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" y="37"/>
              <a:ext cx="5" cy="1"/>
            </a:xfrm>
            <a:custGeom>
              <a:avLst/>
              <a:gdLst>
                <a:gd name="T0" fmla="*/ 0 w 5"/>
                <a:gd name="T1" fmla="*/ 1 h 1"/>
                <a:gd name="T2" fmla="*/ 3 w 5"/>
                <a:gd name="T3" fmla="*/ 1 h 1"/>
                <a:gd name="T4" fmla="*/ 5 w 5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" h="1">
                  <a:moveTo>
                    <a:pt x="0" y="1"/>
                  </a:moveTo>
                  <a:lnTo>
                    <a:pt x="3" y="1"/>
                  </a:lnTo>
                  <a:lnTo>
                    <a:pt x="5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55" name="Line 1856">
              <a:extLst>
                <a:ext uri="{FF2B5EF4-FFF2-40B4-BE49-F238E27FC236}">
                  <a16:creationId xmlns:a16="http://schemas.microsoft.com/office/drawing/2014/main" id="{185B8492-9C54-4BE3-9682-8603A86AFF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4" y="35"/>
              <a:ext cx="11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56" name="Line 1857">
              <a:extLst>
                <a:ext uri="{FF2B5EF4-FFF2-40B4-BE49-F238E27FC236}">
                  <a16:creationId xmlns:a16="http://schemas.microsoft.com/office/drawing/2014/main" id="{382FD4EC-F7D7-4E0C-B33A-56A85439D9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1" y="35"/>
              <a:ext cx="3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57" name="Freeform 1858">
              <a:extLst>
                <a:ext uri="{FF2B5EF4-FFF2-40B4-BE49-F238E27FC236}">
                  <a16:creationId xmlns:a16="http://schemas.microsoft.com/office/drawing/2014/main" id="{2F845371-4502-4CE5-B9FD-149E17ACCC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" y="38"/>
              <a:ext cx="56" cy="2"/>
            </a:xfrm>
            <a:custGeom>
              <a:avLst/>
              <a:gdLst>
                <a:gd name="T0" fmla="*/ 0 w 56"/>
                <a:gd name="T1" fmla="*/ 2 h 2"/>
                <a:gd name="T2" fmla="*/ 28 w 56"/>
                <a:gd name="T3" fmla="*/ 2 h 2"/>
                <a:gd name="T4" fmla="*/ 56 w 56"/>
                <a:gd name="T5" fmla="*/ 0 h 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6" h="2">
                  <a:moveTo>
                    <a:pt x="0" y="2"/>
                  </a:moveTo>
                  <a:lnTo>
                    <a:pt x="28" y="2"/>
                  </a:lnTo>
                  <a:lnTo>
                    <a:pt x="56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58" name="Freeform 1859">
              <a:extLst>
                <a:ext uri="{FF2B5EF4-FFF2-40B4-BE49-F238E27FC236}">
                  <a16:creationId xmlns:a16="http://schemas.microsoft.com/office/drawing/2014/main" id="{01B6EB59-97FF-4C4F-8E65-01F97C5655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" y="42"/>
              <a:ext cx="6" cy="11"/>
            </a:xfrm>
            <a:custGeom>
              <a:avLst/>
              <a:gdLst>
                <a:gd name="T0" fmla="*/ 6 w 6"/>
                <a:gd name="T1" fmla="*/ 0 h 11"/>
                <a:gd name="T2" fmla="*/ 3 w 6"/>
                <a:gd name="T3" fmla="*/ 2 h 11"/>
                <a:gd name="T4" fmla="*/ 1 w 6"/>
                <a:gd name="T5" fmla="*/ 5 h 11"/>
                <a:gd name="T6" fmla="*/ 0 w 6"/>
                <a:gd name="T7" fmla="*/ 8 h 11"/>
                <a:gd name="T8" fmla="*/ 0 w 6"/>
                <a:gd name="T9" fmla="*/ 11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11">
                  <a:moveTo>
                    <a:pt x="6" y="0"/>
                  </a:moveTo>
                  <a:lnTo>
                    <a:pt x="3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1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59" name="Freeform 1860">
              <a:extLst>
                <a:ext uri="{FF2B5EF4-FFF2-40B4-BE49-F238E27FC236}">
                  <a16:creationId xmlns:a16="http://schemas.microsoft.com/office/drawing/2014/main" id="{43B3ECCA-F370-457B-BE89-6BABDF57CA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" y="40"/>
              <a:ext cx="2" cy="2"/>
            </a:xfrm>
            <a:custGeom>
              <a:avLst/>
              <a:gdLst>
                <a:gd name="T0" fmla="*/ 0 w 2"/>
                <a:gd name="T1" fmla="*/ 2 h 2"/>
                <a:gd name="T2" fmla="*/ 1 w 2"/>
                <a:gd name="T3" fmla="*/ 1 h 2"/>
                <a:gd name="T4" fmla="*/ 2 w 2"/>
                <a:gd name="T5" fmla="*/ 0 h 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1" y="1"/>
                  </a:lnTo>
                  <a:lnTo>
                    <a:pt x="2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60" name="Line 1861">
              <a:extLst>
                <a:ext uri="{FF2B5EF4-FFF2-40B4-BE49-F238E27FC236}">
                  <a16:creationId xmlns:a16="http://schemas.microsoft.com/office/drawing/2014/main" id="{2D43FAF4-17D5-4B1D-9C9E-8E5813911A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" y="42"/>
              <a:ext cx="72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61" name="Line 1862">
              <a:extLst>
                <a:ext uri="{FF2B5EF4-FFF2-40B4-BE49-F238E27FC236}">
                  <a16:creationId xmlns:a16="http://schemas.microsoft.com/office/drawing/2014/main" id="{AF179A03-E341-4929-889B-EFFAA2CD2E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8" y="41"/>
              <a:ext cx="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62" name="Line 1863">
              <a:extLst>
                <a:ext uri="{FF2B5EF4-FFF2-40B4-BE49-F238E27FC236}">
                  <a16:creationId xmlns:a16="http://schemas.microsoft.com/office/drawing/2014/main" id="{F41FCDE6-2450-407C-A8F2-AA89489E9CA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8" y="39"/>
              <a:ext cx="1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63" name="Freeform 1864">
              <a:extLst>
                <a:ext uri="{FF2B5EF4-FFF2-40B4-BE49-F238E27FC236}">
                  <a16:creationId xmlns:a16="http://schemas.microsoft.com/office/drawing/2014/main" id="{5E44DB90-55CB-49ED-87E7-602885941D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" y="8"/>
              <a:ext cx="30" cy="33"/>
            </a:xfrm>
            <a:custGeom>
              <a:avLst/>
              <a:gdLst>
                <a:gd name="T0" fmla="*/ 30 w 30"/>
                <a:gd name="T1" fmla="*/ 0 h 33"/>
                <a:gd name="T2" fmla="*/ 14 w 30"/>
                <a:gd name="T3" fmla="*/ 16 h 33"/>
                <a:gd name="T4" fmla="*/ 0 w 30"/>
                <a:gd name="T5" fmla="*/ 33 h 3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0" h="33">
                  <a:moveTo>
                    <a:pt x="30" y="0"/>
                  </a:moveTo>
                  <a:lnTo>
                    <a:pt x="14" y="16"/>
                  </a:lnTo>
                  <a:lnTo>
                    <a:pt x="0" y="33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64" name="Freeform 1865">
              <a:extLst>
                <a:ext uri="{FF2B5EF4-FFF2-40B4-BE49-F238E27FC236}">
                  <a16:creationId xmlns:a16="http://schemas.microsoft.com/office/drawing/2014/main" id="{418AA630-1450-41A2-8889-26B34A55E7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" y="11"/>
              <a:ext cx="25" cy="29"/>
            </a:xfrm>
            <a:custGeom>
              <a:avLst/>
              <a:gdLst>
                <a:gd name="T0" fmla="*/ 25 w 25"/>
                <a:gd name="T1" fmla="*/ 0 h 29"/>
                <a:gd name="T2" fmla="*/ 12 w 25"/>
                <a:gd name="T3" fmla="*/ 14 h 29"/>
                <a:gd name="T4" fmla="*/ 0 w 25"/>
                <a:gd name="T5" fmla="*/ 29 h 2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5" h="29">
                  <a:moveTo>
                    <a:pt x="25" y="0"/>
                  </a:moveTo>
                  <a:lnTo>
                    <a:pt x="12" y="14"/>
                  </a:lnTo>
                  <a:lnTo>
                    <a:pt x="0" y="29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65" name="Line 1866">
              <a:extLst>
                <a:ext uri="{FF2B5EF4-FFF2-40B4-BE49-F238E27FC236}">
                  <a16:creationId xmlns:a16="http://schemas.microsoft.com/office/drawing/2014/main" id="{CD2D805A-2FCE-4890-972C-9947B47B1F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1" y="10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66" name="Freeform 1867">
              <a:extLst>
                <a:ext uri="{FF2B5EF4-FFF2-40B4-BE49-F238E27FC236}">
                  <a16:creationId xmlns:a16="http://schemas.microsoft.com/office/drawing/2014/main" id="{4BD72913-2B8F-4B4E-9645-960D6100E5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" y="6"/>
              <a:ext cx="6" cy="3"/>
            </a:xfrm>
            <a:custGeom>
              <a:avLst/>
              <a:gdLst>
                <a:gd name="T0" fmla="*/ 6 w 6"/>
                <a:gd name="T1" fmla="*/ 0 h 3"/>
                <a:gd name="T2" fmla="*/ 3 w 6"/>
                <a:gd name="T3" fmla="*/ 1 h 3"/>
                <a:gd name="T4" fmla="*/ 0 w 6"/>
                <a:gd name="T5" fmla="*/ 3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" h="3">
                  <a:moveTo>
                    <a:pt x="6" y="0"/>
                  </a:moveTo>
                  <a:lnTo>
                    <a:pt x="3" y="1"/>
                  </a:lnTo>
                  <a:lnTo>
                    <a:pt x="0" y="3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67" name="Freeform 1868">
              <a:extLst>
                <a:ext uri="{FF2B5EF4-FFF2-40B4-BE49-F238E27FC236}">
                  <a16:creationId xmlns:a16="http://schemas.microsoft.com/office/drawing/2014/main" id="{46B97BC2-B2F3-4176-AF12-9873B24BA1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" y="5"/>
              <a:ext cx="7" cy="4"/>
            </a:xfrm>
            <a:custGeom>
              <a:avLst/>
              <a:gdLst>
                <a:gd name="T0" fmla="*/ 7 w 7"/>
                <a:gd name="T1" fmla="*/ 0 h 4"/>
                <a:gd name="T2" fmla="*/ 4 w 7"/>
                <a:gd name="T3" fmla="*/ 1 h 4"/>
                <a:gd name="T4" fmla="*/ 0 w 7"/>
                <a:gd name="T5" fmla="*/ 4 h 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" h="4">
                  <a:moveTo>
                    <a:pt x="7" y="0"/>
                  </a:moveTo>
                  <a:lnTo>
                    <a:pt x="4" y="1"/>
                  </a:lnTo>
                  <a:lnTo>
                    <a:pt x="0" y="4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68" name="Line 1869">
              <a:extLst>
                <a:ext uri="{FF2B5EF4-FFF2-40B4-BE49-F238E27FC236}">
                  <a16:creationId xmlns:a16="http://schemas.microsoft.com/office/drawing/2014/main" id="{D7253384-F5CF-4CFD-9CE0-6812E7F70A5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7" y="5"/>
              <a:ext cx="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69" name="Line 1870">
              <a:extLst>
                <a:ext uri="{FF2B5EF4-FFF2-40B4-BE49-F238E27FC236}">
                  <a16:creationId xmlns:a16="http://schemas.microsoft.com/office/drawing/2014/main" id="{7AEE5411-1E19-4561-BF7B-2670904C48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6" y="4"/>
              <a:ext cx="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70" name="Freeform 1871">
              <a:extLst>
                <a:ext uri="{FF2B5EF4-FFF2-40B4-BE49-F238E27FC236}">
                  <a16:creationId xmlns:a16="http://schemas.microsoft.com/office/drawing/2014/main" id="{833AC681-BFE9-4644-ABBB-15180445FA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" y="2"/>
              <a:ext cx="7" cy="3"/>
            </a:xfrm>
            <a:custGeom>
              <a:avLst/>
              <a:gdLst>
                <a:gd name="T0" fmla="*/ 7 w 7"/>
                <a:gd name="T1" fmla="*/ 0 h 3"/>
                <a:gd name="T2" fmla="*/ 3 w 7"/>
                <a:gd name="T3" fmla="*/ 1 h 3"/>
                <a:gd name="T4" fmla="*/ 0 w 7"/>
                <a:gd name="T5" fmla="*/ 3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" h="3">
                  <a:moveTo>
                    <a:pt x="7" y="0"/>
                  </a:moveTo>
                  <a:lnTo>
                    <a:pt x="3" y="1"/>
                  </a:lnTo>
                  <a:lnTo>
                    <a:pt x="0" y="3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71" name="Line 1872">
              <a:extLst>
                <a:ext uri="{FF2B5EF4-FFF2-40B4-BE49-F238E27FC236}">
                  <a16:creationId xmlns:a16="http://schemas.microsoft.com/office/drawing/2014/main" id="{723BAC41-2CE2-41E3-9838-8DBB877EE9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8" y="6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72" name="Line 1873">
              <a:extLst>
                <a:ext uri="{FF2B5EF4-FFF2-40B4-BE49-F238E27FC236}">
                  <a16:creationId xmlns:a16="http://schemas.microsoft.com/office/drawing/2014/main" id="{83623BC0-31A8-491B-942E-15BC95312A4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58" y="5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73" name="Freeform 1874">
              <a:extLst>
                <a:ext uri="{FF2B5EF4-FFF2-40B4-BE49-F238E27FC236}">
                  <a16:creationId xmlns:a16="http://schemas.microsoft.com/office/drawing/2014/main" id="{127C75F2-C17D-4AA1-86DA-14CA847DC8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" y="5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1 h 3"/>
                <a:gd name="T4" fmla="*/ 0 w 2"/>
                <a:gd name="T5" fmla="*/ 3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1"/>
                  </a:lnTo>
                  <a:lnTo>
                    <a:pt x="0" y="3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74" name="Line 1875">
              <a:extLst>
                <a:ext uri="{FF2B5EF4-FFF2-40B4-BE49-F238E27FC236}">
                  <a16:creationId xmlns:a16="http://schemas.microsoft.com/office/drawing/2014/main" id="{545A044B-9F08-4C6B-B837-C6509E23E3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3" y="1"/>
              <a:ext cx="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75" name="Freeform 1876">
              <a:extLst>
                <a:ext uri="{FF2B5EF4-FFF2-40B4-BE49-F238E27FC236}">
                  <a16:creationId xmlns:a16="http://schemas.microsoft.com/office/drawing/2014/main" id="{1EF665E2-A3DE-4026-A923-2649AC178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" y="2"/>
              <a:ext cx="15" cy="3"/>
            </a:xfrm>
            <a:custGeom>
              <a:avLst/>
              <a:gdLst>
                <a:gd name="T0" fmla="*/ 15 w 15"/>
                <a:gd name="T1" fmla="*/ 3 h 3"/>
                <a:gd name="T2" fmla="*/ 7 w 15"/>
                <a:gd name="T3" fmla="*/ 1 h 3"/>
                <a:gd name="T4" fmla="*/ 0 w 15"/>
                <a:gd name="T5" fmla="*/ 0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" h="3">
                  <a:moveTo>
                    <a:pt x="15" y="3"/>
                  </a:moveTo>
                  <a:lnTo>
                    <a:pt x="7" y="1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76" name="Line 1877">
              <a:extLst>
                <a:ext uri="{FF2B5EF4-FFF2-40B4-BE49-F238E27FC236}">
                  <a16:creationId xmlns:a16="http://schemas.microsoft.com/office/drawing/2014/main" id="{C6C0A4EC-4AFA-4649-9BEB-154993FDA4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9" y="1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77" name="Freeform 1878">
              <a:extLst>
                <a:ext uri="{FF2B5EF4-FFF2-40B4-BE49-F238E27FC236}">
                  <a16:creationId xmlns:a16="http://schemas.microsoft.com/office/drawing/2014/main" id="{5E1FE376-00F0-42A7-86CF-6F0D4D56D6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" y="0"/>
              <a:ext cx="68" cy="1"/>
            </a:xfrm>
            <a:custGeom>
              <a:avLst/>
              <a:gdLst>
                <a:gd name="T0" fmla="*/ 68 w 68"/>
                <a:gd name="T1" fmla="*/ 1 h 1"/>
                <a:gd name="T2" fmla="*/ 34 w 68"/>
                <a:gd name="T3" fmla="*/ 0 h 1"/>
                <a:gd name="T4" fmla="*/ 0 w 68"/>
                <a:gd name="T5" fmla="*/ 1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">
                  <a:moveTo>
                    <a:pt x="68" y="1"/>
                  </a:moveTo>
                  <a:lnTo>
                    <a:pt x="34" y="0"/>
                  </a:lnTo>
                  <a:lnTo>
                    <a:pt x="0" y="1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78" name="Line 1879">
              <a:extLst>
                <a:ext uri="{FF2B5EF4-FFF2-40B4-BE49-F238E27FC236}">
                  <a16:creationId xmlns:a16="http://schemas.microsoft.com/office/drawing/2014/main" id="{4A4E9A75-BC3C-4677-8977-D18C12F507A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5" y="4"/>
              <a:ext cx="5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79" name="Freeform 1880">
              <a:extLst>
                <a:ext uri="{FF2B5EF4-FFF2-40B4-BE49-F238E27FC236}">
                  <a16:creationId xmlns:a16="http://schemas.microsoft.com/office/drawing/2014/main" id="{E6202D2A-0F8B-4BB4-86D3-04D65CEC64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" y="5"/>
              <a:ext cx="51" cy="1"/>
            </a:xfrm>
            <a:custGeom>
              <a:avLst/>
              <a:gdLst>
                <a:gd name="T0" fmla="*/ 51 w 51"/>
                <a:gd name="T1" fmla="*/ 0 h 1"/>
                <a:gd name="T2" fmla="*/ 25 w 51"/>
                <a:gd name="T3" fmla="*/ 0 h 1"/>
                <a:gd name="T4" fmla="*/ 0 w 51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1" h="1">
                  <a:moveTo>
                    <a:pt x="51" y="0"/>
                  </a:moveTo>
                  <a:lnTo>
                    <a:pt x="25" y="0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80" name="Freeform 1881">
              <a:extLst>
                <a:ext uri="{FF2B5EF4-FFF2-40B4-BE49-F238E27FC236}">
                  <a16:creationId xmlns:a16="http://schemas.microsoft.com/office/drawing/2014/main" id="{EB435DCC-055D-4780-A3EF-B7DC4FB16F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" y="7"/>
              <a:ext cx="6" cy="3"/>
            </a:xfrm>
            <a:custGeom>
              <a:avLst/>
              <a:gdLst>
                <a:gd name="T0" fmla="*/ 6 w 6"/>
                <a:gd name="T1" fmla="*/ 0 h 3"/>
                <a:gd name="T2" fmla="*/ 3 w 6"/>
                <a:gd name="T3" fmla="*/ 1 h 3"/>
                <a:gd name="T4" fmla="*/ 0 w 6"/>
                <a:gd name="T5" fmla="*/ 3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" h="3">
                  <a:moveTo>
                    <a:pt x="6" y="0"/>
                  </a:moveTo>
                  <a:lnTo>
                    <a:pt x="3" y="1"/>
                  </a:lnTo>
                  <a:lnTo>
                    <a:pt x="0" y="3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81" name="Freeform 1882">
              <a:extLst>
                <a:ext uri="{FF2B5EF4-FFF2-40B4-BE49-F238E27FC236}">
                  <a16:creationId xmlns:a16="http://schemas.microsoft.com/office/drawing/2014/main" id="{8240D13F-EBAF-4699-965E-3E9F8CC490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" y="51"/>
              <a:ext cx="1" cy="13"/>
            </a:xfrm>
            <a:custGeom>
              <a:avLst/>
              <a:gdLst>
                <a:gd name="T0" fmla="*/ 1 w 1"/>
                <a:gd name="T1" fmla="*/ 0 h 13"/>
                <a:gd name="T2" fmla="*/ 0 w 1"/>
                <a:gd name="T3" fmla="*/ 6 h 13"/>
                <a:gd name="T4" fmla="*/ 0 w 1"/>
                <a:gd name="T5" fmla="*/ 13 h 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13">
                  <a:moveTo>
                    <a:pt x="1" y="0"/>
                  </a:moveTo>
                  <a:lnTo>
                    <a:pt x="0" y="6"/>
                  </a:lnTo>
                  <a:lnTo>
                    <a:pt x="0" y="13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82" name="Line 1883">
              <a:extLst>
                <a:ext uri="{FF2B5EF4-FFF2-40B4-BE49-F238E27FC236}">
                  <a16:creationId xmlns:a16="http://schemas.microsoft.com/office/drawing/2014/main" id="{D7CED502-D0FF-4986-933C-40D323862A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" y="55"/>
              <a:ext cx="1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83" name="Line 1884">
              <a:extLst>
                <a:ext uri="{FF2B5EF4-FFF2-40B4-BE49-F238E27FC236}">
                  <a16:creationId xmlns:a16="http://schemas.microsoft.com/office/drawing/2014/main" id="{1FD8AEBC-7AE6-4414-AA7F-D7DB76F4F9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" y="52"/>
              <a:ext cx="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84" name="Line 1885">
              <a:extLst>
                <a:ext uri="{FF2B5EF4-FFF2-40B4-BE49-F238E27FC236}">
                  <a16:creationId xmlns:a16="http://schemas.microsoft.com/office/drawing/2014/main" id="{CE1B7696-68A4-4ACA-B54B-E27013FAC0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0" y="51"/>
              <a:ext cx="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85" name="Freeform 1886">
              <a:extLst>
                <a:ext uri="{FF2B5EF4-FFF2-40B4-BE49-F238E27FC236}">
                  <a16:creationId xmlns:a16="http://schemas.microsoft.com/office/drawing/2014/main" id="{F1215ADE-66EF-4E58-B193-0EC546B7E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" y="50"/>
              <a:ext cx="1" cy="12"/>
            </a:xfrm>
            <a:custGeom>
              <a:avLst/>
              <a:gdLst>
                <a:gd name="T0" fmla="*/ 1 w 1"/>
                <a:gd name="T1" fmla="*/ 0 h 12"/>
                <a:gd name="T2" fmla="*/ 0 w 1"/>
                <a:gd name="T3" fmla="*/ 6 h 12"/>
                <a:gd name="T4" fmla="*/ 0 w 1"/>
                <a:gd name="T5" fmla="*/ 12 h 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12">
                  <a:moveTo>
                    <a:pt x="1" y="0"/>
                  </a:moveTo>
                  <a:lnTo>
                    <a:pt x="0" y="6"/>
                  </a:lnTo>
                  <a:lnTo>
                    <a:pt x="0" y="12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86" name="Freeform 1887">
              <a:extLst>
                <a:ext uri="{FF2B5EF4-FFF2-40B4-BE49-F238E27FC236}">
                  <a16:creationId xmlns:a16="http://schemas.microsoft.com/office/drawing/2014/main" id="{F06E5727-3428-44D1-8D1D-CE5875B5E8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" y="46"/>
              <a:ext cx="5" cy="4"/>
            </a:xfrm>
            <a:custGeom>
              <a:avLst/>
              <a:gdLst>
                <a:gd name="T0" fmla="*/ 5 w 5"/>
                <a:gd name="T1" fmla="*/ 0 h 4"/>
                <a:gd name="T2" fmla="*/ 2 w 5"/>
                <a:gd name="T3" fmla="*/ 2 h 4"/>
                <a:gd name="T4" fmla="*/ 0 w 5"/>
                <a:gd name="T5" fmla="*/ 4 h 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lnTo>
                    <a:pt x="2" y="2"/>
                  </a:lnTo>
                  <a:lnTo>
                    <a:pt x="0" y="4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87" name="Line 1888">
              <a:extLst>
                <a:ext uri="{FF2B5EF4-FFF2-40B4-BE49-F238E27FC236}">
                  <a16:creationId xmlns:a16="http://schemas.microsoft.com/office/drawing/2014/main" id="{D8CBCCF5-4CE1-49C1-AF09-23488065A1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" y="46"/>
              <a:ext cx="15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88" name="Line 1889">
              <a:extLst>
                <a:ext uri="{FF2B5EF4-FFF2-40B4-BE49-F238E27FC236}">
                  <a16:creationId xmlns:a16="http://schemas.microsoft.com/office/drawing/2014/main" id="{F1D0F7E9-DEE4-410B-B451-FC525B598BB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" y="40"/>
              <a:ext cx="2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89" name="Freeform 1890">
              <a:extLst>
                <a:ext uri="{FF2B5EF4-FFF2-40B4-BE49-F238E27FC236}">
                  <a16:creationId xmlns:a16="http://schemas.microsoft.com/office/drawing/2014/main" id="{9D1202D6-A345-4AA2-8273-ED6E7F651C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" y="57"/>
              <a:ext cx="8" cy="10"/>
            </a:xfrm>
            <a:custGeom>
              <a:avLst/>
              <a:gdLst>
                <a:gd name="T0" fmla="*/ 8 w 8"/>
                <a:gd name="T1" fmla="*/ 0 h 10"/>
                <a:gd name="T2" fmla="*/ 5 w 8"/>
                <a:gd name="T3" fmla="*/ 2 h 10"/>
                <a:gd name="T4" fmla="*/ 2 w 8"/>
                <a:gd name="T5" fmla="*/ 6 h 10"/>
                <a:gd name="T6" fmla="*/ 0 w 8"/>
                <a:gd name="T7" fmla="*/ 10 h 1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10">
                  <a:moveTo>
                    <a:pt x="8" y="0"/>
                  </a:moveTo>
                  <a:lnTo>
                    <a:pt x="5" y="2"/>
                  </a:lnTo>
                  <a:lnTo>
                    <a:pt x="2" y="6"/>
                  </a:lnTo>
                  <a:lnTo>
                    <a:pt x="0" y="1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90" name="Line 1891">
              <a:extLst>
                <a:ext uri="{FF2B5EF4-FFF2-40B4-BE49-F238E27FC236}">
                  <a16:creationId xmlns:a16="http://schemas.microsoft.com/office/drawing/2014/main" id="{8C6FBF80-7F24-4312-B549-64E5A40538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4" y="32"/>
              <a:ext cx="12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91" name="Line 1892">
              <a:extLst>
                <a:ext uri="{FF2B5EF4-FFF2-40B4-BE49-F238E27FC236}">
                  <a16:creationId xmlns:a16="http://schemas.microsoft.com/office/drawing/2014/main" id="{1DA3D6FB-857E-4804-8EAF-5A26BD82369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9" y="6"/>
              <a:ext cx="37" cy="3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92" name="Freeform 1893">
              <a:extLst>
                <a:ext uri="{FF2B5EF4-FFF2-40B4-BE49-F238E27FC236}">
                  <a16:creationId xmlns:a16="http://schemas.microsoft.com/office/drawing/2014/main" id="{6C00A482-E818-47DD-A393-3F0020BD75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" y="14"/>
              <a:ext cx="15" cy="22"/>
            </a:xfrm>
            <a:custGeom>
              <a:avLst/>
              <a:gdLst>
                <a:gd name="T0" fmla="*/ 15 w 15"/>
                <a:gd name="T1" fmla="*/ 22 h 22"/>
                <a:gd name="T2" fmla="*/ 8 w 15"/>
                <a:gd name="T3" fmla="*/ 10 h 22"/>
                <a:gd name="T4" fmla="*/ 0 w 15"/>
                <a:gd name="T5" fmla="*/ 0 h 2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" h="22">
                  <a:moveTo>
                    <a:pt x="15" y="22"/>
                  </a:moveTo>
                  <a:lnTo>
                    <a:pt x="8" y="10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93" name="Freeform 1894">
              <a:extLst>
                <a:ext uri="{FF2B5EF4-FFF2-40B4-BE49-F238E27FC236}">
                  <a16:creationId xmlns:a16="http://schemas.microsoft.com/office/drawing/2014/main" id="{60FF41E3-55AA-44D3-84D4-23010D694C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" y="20"/>
              <a:ext cx="14" cy="17"/>
            </a:xfrm>
            <a:custGeom>
              <a:avLst/>
              <a:gdLst>
                <a:gd name="T0" fmla="*/ 14 w 14"/>
                <a:gd name="T1" fmla="*/ 17 h 17"/>
                <a:gd name="T2" fmla="*/ 8 w 14"/>
                <a:gd name="T3" fmla="*/ 8 h 17"/>
                <a:gd name="T4" fmla="*/ 0 w 14"/>
                <a:gd name="T5" fmla="*/ 0 h 1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" h="17">
                  <a:moveTo>
                    <a:pt x="14" y="17"/>
                  </a:moveTo>
                  <a:lnTo>
                    <a:pt x="8" y="8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94" name="Line 1895">
              <a:extLst>
                <a:ext uri="{FF2B5EF4-FFF2-40B4-BE49-F238E27FC236}">
                  <a16:creationId xmlns:a16="http://schemas.microsoft.com/office/drawing/2014/main" id="{209F0B34-3D47-4172-898C-24009BBD95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2" y="10"/>
              <a:ext cx="1" cy="2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95" name="Line 1896">
              <a:extLst>
                <a:ext uri="{FF2B5EF4-FFF2-40B4-BE49-F238E27FC236}">
                  <a16:creationId xmlns:a16="http://schemas.microsoft.com/office/drawing/2014/main" id="{E9D20489-873A-415A-8F7A-933BC541CA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82" y="6"/>
              <a:ext cx="2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96" name="Line 1897">
              <a:extLst>
                <a:ext uri="{FF2B5EF4-FFF2-40B4-BE49-F238E27FC236}">
                  <a16:creationId xmlns:a16="http://schemas.microsoft.com/office/drawing/2014/main" id="{BEB40004-EE83-43C3-B9A0-6AB2B223D6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8" y="6"/>
              <a:ext cx="3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97" name="Freeform 1898">
              <a:extLst>
                <a:ext uri="{FF2B5EF4-FFF2-40B4-BE49-F238E27FC236}">
                  <a16:creationId xmlns:a16="http://schemas.microsoft.com/office/drawing/2014/main" id="{D0CD7826-043F-41E5-8673-F265E6F97D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" y="4"/>
              <a:ext cx="11" cy="3"/>
            </a:xfrm>
            <a:custGeom>
              <a:avLst/>
              <a:gdLst>
                <a:gd name="T0" fmla="*/ 11 w 11"/>
                <a:gd name="T1" fmla="*/ 3 h 3"/>
                <a:gd name="T2" fmla="*/ 6 w 11"/>
                <a:gd name="T3" fmla="*/ 1 h 3"/>
                <a:gd name="T4" fmla="*/ 0 w 11"/>
                <a:gd name="T5" fmla="*/ 0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" h="3">
                  <a:moveTo>
                    <a:pt x="11" y="3"/>
                  </a:moveTo>
                  <a:lnTo>
                    <a:pt x="6" y="1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98" name="Freeform 1899">
              <a:extLst>
                <a:ext uri="{FF2B5EF4-FFF2-40B4-BE49-F238E27FC236}">
                  <a16:creationId xmlns:a16="http://schemas.microsoft.com/office/drawing/2014/main" id="{CA07A433-C019-4B13-98F1-E56051C66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" y="6"/>
              <a:ext cx="9" cy="3"/>
            </a:xfrm>
            <a:custGeom>
              <a:avLst/>
              <a:gdLst>
                <a:gd name="T0" fmla="*/ 9 w 9"/>
                <a:gd name="T1" fmla="*/ 3 h 3"/>
                <a:gd name="T2" fmla="*/ 5 w 9"/>
                <a:gd name="T3" fmla="*/ 1 h 3"/>
                <a:gd name="T4" fmla="*/ 0 w 9"/>
                <a:gd name="T5" fmla="*/ 0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" h="3">
                  <a:moveTo>
                    <a:pt x="9" y="3"/>
                  </a:moveTo>
                  <a:lnTo>
                    <a:pt x="5" y="1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099" name="Freeform 1900">
              <a:extLst>
                <a:ext uri="{FF2B5EF4-FFF2-40B4-BE49-F238E27FC236}">
                  <a16:creationId xmlns:a16="http://schemas.microsoft.com/office/drawing/2014/main" id="{2C7C4BA9-A678-4A51-8ADA-1D094E4DA8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" y="8"/>
              <a:ext cx="8" cy="2"/>
            </a:xfrm>
            <a:custGeom>
              <a:avLst/>
              <a:gdLst>
                <a:gd name="T0" fmla="*/ 8 w 8"/>
                <a:gd name="T1" fmla="*/ 2 h 2"/>
                <a:gd name="T2" fmla="*/ 4 w 8"/>
                <a:gd name="T3" fmla="*/ 0 h 2"/>
                <a:gd name="T4" fmla="*/ 0 w 8"/>
                <a:gd name="T5" fmla="*/ 0 h 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" h="2">
                  <a:moveTo>
                    <a:pt x="8" y="2"/>
                  </a:moveTo>
                  <a:lnTo>
                    <a:pt x="4" y="0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00" name="Line 1901">
              <a:extLst>
                <a:ext uri="{FF2B5EF4-FFF2-40B4-BE49-F238E27FC236}">
                  <a16:creationId xmlns:a16="http://schemas.microsoft.com/office/drawing/2014/main" id="{6B7F8AE4-C5D5-4351-8018-A2D5C3AC2E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3" y="37"/>
              <a:ext cx="4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01" name="Freeform 1902">
              <a:extLst>
                <a:ext uri="{FF2B5EF4-FFF2-40B4-BE49-F238E27FC236}">
                  <a16:creationId xmlns:a16="http://schemas.microsoft.com/office/drawing/2014/main" id="{7F3D5046-849D-4FCB-ABA9-A1344F418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" y="24"/>
              <a:ext cx="6" cy="3"/>
            </a:xfrm>
            <a:custGeom>
              <a:avLst/>
              <a:gdLst>
                <a:gd name="T0" fmla="*/ 6 w 6"/>
                <a:gd name="T1" fmla="*/ 1 h 3"/>
                <a:gd name="T2" fmla="*/ 4 w 6"/>
                <a:gd name="T3" fmla="*/ 0 h 3"/>
                <a:gd name="T4" fmla="*/ 1 w 6"/>
                <a:gd name="T5" fmla="*/ 1 h 3"/>
                <a:gd name="T6" fmla="*/ 0 w 6"/>
                <a:gd name="T7" fmla="*/ 3 h 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3">
                  <a:moveTo>
                    <a:pt x="6" y="1"/>
                  </a:moveTo>
                  <a:lnTo>
                    <a:pt x="4" y="0"/>
                  </a:lnTo>
                  <a:lnTo>
                    <a:pt x="1" y="1"/>
                  </a:lnTo>
                  <a:lnTo>
                    <a:pt x="0" y="3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02" name="Line 1903">
              <a:extLst>
                <a:ext uri="{FF2B5EF4-FFF2-40B4-BE49-F238E27FC236}">
                  <a16:creationId xmlns:a16="http://schemas.microsoft.com/office/drawing/2014/main" id="{0F12FD6C-38D3-48C8-B4D0-3A1B603E24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4" y="27"/>
              <a:ext cx="1" cy="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03" name="Freeform 1904">
              <a:extLst>
                <a:ext uri="{FF2B5EF4-FFF2-40B4-BE49-F238E27FC236}">
                  <a16:creationId xmlns:a16="http://schemas.microsoft.com/office/drawing/2014/main" id="{E86EFDA5-5ED6-4B5A-9CE5-385CAC85BC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" y="33"/>
              <a:ext cx="2" cy="3"/>
            </a:xfrm>
            <a:custGeom>
              <a:avLst/>
              <a:gdLst>
                <a:gd name="T0" fmla="*/ 0 w 2"/>
                <a:gd name="T1" fmla="*/ 0 h 3"/>
                <a:gd name="T2" fmla="*/ 1 w 2"/>
                <a:gd name="T3" fmla="*/ 2 h 3"/>
                <a:gd name="T4" fmla="*/ 2 w 2"/>
                <a:gd name="T5" fmla="*/ 3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lnTo>
                    <a:pt x="1" y="2"/>
                  </a:lnTo>
                  <a:lnTo>
                    <a:pt x="2" y="3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04" name="Line 1905">
              <a:extLst>
                <a:ext uri="{FF2B5EF4-FFF2-40B4-BE49-F238E27FC236}">
                  <a16:creationId xmlns:a16="http://schemas.microsoft.com/office/drawing/2014/main" id="{CCF3FA68-0EE6-474A-BDDB-6D1E36397E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0" y="25"/>
              <a:ext cx="2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05" name="Line 1906">
              <a:extLst>
                <a:ext uri="{FF2B5EF4-FFF2-40B4-BE49-F238E27FC236}">
                  <a16:creationId xmlns:a16="http://schemas.microsoft.com/office/drawing/2014/main" id="{07678C8C-06A4-46F1-A033-9E7F360331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2" y="27"/>
              <a:ext cx="1" cy="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06" name="Line 1907">
              <a:extLst>
                <a:ext uri="{FF2B5EF4-FFF2-40B4-BE49-F238E27FC236}">
                  <a16:creationId xmlns:a16="http://schemas.microsoft.com/office/drawing/2014/main" id="{99FEC8EC-59E3-4C61-BC92-42BF7FA738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0" y="28"/>
              <a:ext cx="1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07" name="Freeform 1908">
              <a:extLst>
                <a:ext uri="{FF2B5EF4-FFF2-40B4-BE49-F238E27FC236}">
                  <a16:creationId xmlns:a16="http://schemas.microsoft.com/office/drawing/2014/main" id="{562807D6-3815-48D7-B372-0A8A414D62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" y="25"/>
              <a:ext cx="1" cy="3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1 h 3"/>
                <a:gd name="T4" fmla="*/ 0 w 1"/>
                <a:gd name="T5" fmla="*/ 3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lnTo>
                    <a:pt x="0" y="1"/>
                  </a:lnTo>
                  <a:lnTo>
                    <a:pt x="0" y="3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08" name="Freeform 1909">
              <a:extLst>
                <a:ext uri="{FF2B5EF4-FFF2-40B4-BE49-F238E27FC236}">
                  <a16:creationId xmlns:a16="http://schemas.microsoft.com/office/drawing/2014/main" id="{481C51EA-19EE-4705-B6F2-1DF7B66435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" y="39"/>
              <a:ext cx="1" cy="13"/>
            </a:xfrm>
            <a:custGeom>
              <a:avLst/>
              <a:gdLst>
                <a:gd name="T0" fmla="*/ 0 w 1"/>
                <a:gd name="T1" fmla="*/ 13 h 13"/>
                <a:gd name="T2" fmla="*/ 1 w 1"/>
                <a:gd name="T3" fmla="*/ 7 h 13"/>
                <a:gd name="T4" fmla="*/ 1 w 1"/>
                <a:gd name="T5" fmla="*/ 0 h 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13">
                  <a:moveTo>
                    <a:pt x="0" y="13"/>
                  </a:moveTo>
                  <a:lnTo>
                    <a:pt x="1" y="7"/>
                  </a:lnTo>
                  <a:lnTo>
                    <a:pt x="1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09" name="Freeform 1910">
              <a:extLst>
                <a:ext uri="{FF2B5EF4-FFF2-40B4-BE49-F238E27FC236}">
                  <a16:creationId xmlns:a16="http://schemas.microsoft.com/office/drawing/2014/main" id="{15101724-7CD4-47E9-BB45-34F0071338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" y="52"/>
              <a:ext cx="2" cy="30"/>
            </a:xfrm>
            <a:custGeom>
              <a:avLst/>
              <a:gdLst>
                <a:gd name="T0" fmla="*/ 0 w 2"/>
                <a:gd name="T1" fmla="*/ 0 h 30"/>
                <a:gd name="T2" fmla="*/ 0 w 2"/>
                <a:gd name="T3" fmla="*/ 15 h 30"/>
                <a:gd name="T4" fmla="*/ 2 w 2"/>
                <a:gd name="T5" fmla="*/ 30 h 3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30">
                  <a:moveTo>
                    <a:pt x="0" y="0"/>
                  </a:moveTo>
                  <a:lnTo>
                    <a:pt x="0" y="15"/>
                  </a:lnTo>
                  <a:lnTo>
                    <a:pt x="2" y="3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10" name="Line 1911">
              <a:extLst>
                <a:ext uri="{FF2B5EF4-FFF2-40B4-BE49-F238E27FC236}">
                  <a16:creationId xmlns:a16="http://schemas.microsoft.com/office/drawing/2014/main" id="{FC4884D5-3E9D-486F-86CE-BA7A42FA1E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6" y="6"/>
              <a:ext cx="3" cy="3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11" name="Line 1912">
              <a:extLst>
                <a:ext uri="{FF2B5EF4-FFF2-40B4-BE49-F238E27FC236}">
                  <a16:creationId xmlns:a16="http://schemas.microsoft.com/office/drawing/2014/main" id="{103A2376-36B3-4770-9AE1-7AB2DD9305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" y="6"/>
              <a:ext cx="1" cy="3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12" name="Line 1913">
              <a:extLst>
                <a:ext uri="{FF2B5EF4-FFF2-40B4-BE49-F238E27FC236}">
                  <a16:creationId xmlns:a16="http://schemas.microsoft.com/office/drawing/2014/main" id="{6EF147F8-F9C8-405C-BBDA-F8B0646953B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9" y="5"/>
              <a:ext cx="2" cy="3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13" name="Freeform 1914">
              <a:extLst>
                <a:ext uri="{FF2B5EF4-FFF2-40B4-BE49-F238E27FC236}">
                  <a16:creationId xmlns:a16="http://schemas.microsoft.com/office/drawing/2014/main" id="{A19CAF0F-C6D4-48BC-9D69-4E4608E37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" y="57"/>
              <a:ext cx="11" cy="8"/>
            </a:xfrm>
            <a:custGeom>
              <a:avLst/>
              <a:gdLst>
                <a:gd name="T0" fmla="*/ 11 w 11"/>
                <a:gd name="T1" fmla="*/ 8 h 8"/>
                <a:gd name="T2" fmla="*/ 8 w 11"/>
                <a:gd name="T3" fmla="*/ 4 h 8"/>
                <a:gd name="T4" fmla="*/ 4 w 11"/>
                <a:gd name="T5" fmla="*/ 2 h 8"/>
                <a:gd name="T6" fmla="*/ 0 w 11"/>
                <a:gd name="T7" fmla="*/ 0 h 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" h="8">
                  <a:moveTo>
                    <a:pt x="11" y="8"/>
                  </a:moveTo>
                  <a:lnTo>
                    <a:pt x="8" y="4"/>
                  </a:lnTo>
                  <a:lnTo>
                    <a:pt x="4" y="2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14" name="Freeform 1915">
              <a:extLst>
                <a:ext uri="{FF2B5EF4-FFF2-40B4-BE49-F238E27FC236}">
                  <a16:creationId xmlns:a16="http://schemas.microsoft.com/office/drawing/2014/main" id="{954C3581-F18D-4A86-8DA3-243E37F75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" y="57"/>
              <a:ext cx="26" cy="2"/>
            </a:xfrm>
            <a:custGeom>
              <a:avLst/>
              <a:gdLst>
                <a:gd name="T0" fmla="*/ 26 w 26"/>
                <a:gd name="T1" fmla="*/ 0 h 2"/>
                <a:gd name="T2" fmla="*/ 17 w 26"/>
                <a:gd name="T3" fmla="*/ 0 h 2"/>
                <a:gd name="T4" fmla="*/ 9 w 26"/>
                <a:gd name="T5" fmla="*/ 0 h 2"/>
                <a:gd name="T6" fmla="*/ 0 w 26"/>
                <a:gd name="T7" fmla="*/ 2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6" h="2">
                  <a:moveTo>
                    <a:pt x="26" y="0"/>
                  </a:moveTo>
                  <a:lnTo>
                    <a:pt x="17" y="0"/>
                  </a:lnTo>
                  <a:lnTo>
                    <a:pt x="9" y="0"/>
                  </a:lnTo>
                  <a:lnTo>
                    <a:pt x="0" y="2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15" name="Freeform 1916">
              <a:extLst>
                <a:ext uri="{FF2B5EF4-FFF2-40B4-BE49-F238E27FC236}">
                  <a16:creationId xmlns:a16="http://schemas.microsoft.com/office/drawing/2014/main" id="{53941F01-FD74-4EB6-91B3-CF459F199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" y="60"/>
              <a:ext cx="10" cy="22"/>
            </a:xfrm>
            <a:custGeom>
              <a:avLst/>
              <a:gdLst>
                <a:gd name="T0" fmla="*/ 10 w 10"/>
                <a:gd name="T1" fmla="*/ 0 h 22"/>
                <a:gd name="T2" fmla="*/ 5 w 10"/>
                <a:gd name="T3" fmla="*/ 6 h 22"/>
                <a:gd name="T4" fmla="*/ 2 w 10"/>
                <a:gd name="T5" fmla="*/ 14 h 22"/>
                <a:gd name="T6" fmla="*/ 0 w 10"/>
                <a:gd name="T7" fmla="*/ 22 h 2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" h="22">
                  <a:moveTo>
                    <a:pt x="10" y="0"/>
                  </a:moveTo>
                  <a:lnTo>
                    <a:pt x="5" y="6"/>
                  </a:lnTo>
                  <a:lnTo>
                    <a:pt x="2" y="14"/>
                  </a:lnTo>
                  <a:lnTo>
                    <a:pt x="0" y="22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16" name="Line 1917">
              <a:extLst>
                <a:ext uri="{FF2B5EF4-FFF2-40B4-BE49-F238E27FC236}">
                  <a16:creationId xmlns:a16="http://schemas.microsoft.com/office/drawing/2014/main" id="{D56F8243-5A71-4D3C-800B-E599904157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2" y="56"/>
              <a:ext cx="4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17" name="Line 1918">
              <a:extLst>
                <a:ext uri="{FF2B5EF4-FFF2-40B4-BE49-F238E27FC236}">
                  <a16:creationId xmlns:a16="http://schemas.microsoft.com/office/drawing/2014/main" id="{C26D7BF9-714B-40AE-BF3E-D0654FF8AE6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6" y="38"/>
              <a:ext cx="1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18" name="Line 1919">
              <a:extLst>
                <a:ext uri="{FF2B5EF4-FFF2-40B4-BE49-F238E27FC236}">
                  <a16:creationId xmlns:a16="http://schemas.microsoft.com/office/drawing/2014/main" id="{D190520A-90FB-4276-B285-5AE14D73F6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6" y="53"/>
              <a:ext cx="5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19" name="Line 1920">
              <a:extLst>
                <a:ext uri="{FF2B5EF4-FFF2-40B4-BE49-F238E27FC236}">
                  <a16:creationId xmlns:a16="http://schemas.microsoft.com/office/drawing/2014/main" id="{775405E9-0A05-4769-A08C-D6DA2B865F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34" y="41"/>
              <a:ext cx="2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20" name="Line 1921">
              <a:extLst>
                <a:ext uri="{FF2B5EF4-FFF2-40B4-BE49-F238E27FC236}">
                  <a16:creationId xmlns:a16="http://schemas.microsoft.com/office/drawing/2014/main" id="{D1307EDF-E6CA-494A-93FF-82C6D4DFEB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9" y="35"/>
              <a:ext cx="41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21" name="Freeform 1922">
              <a:extLst>
                <a:ext uri="{FF2B5EF4-FFF2-40B4-BE49-F238E27FC236}">
                  <a16:creationId xmlns:a16="http://schemas.microsoft.com/office/drawing/2014/main" id="{B8DF59E4-F0B6-44DD-A75C-DB887466C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" y="50"/>
              <a:ext cx="3" cy="2"/>
            </a:xfrm>
            <a:custGeom>
              <a:avLst/>
              <a:gdLst>
                <a:gd name="T0" fmla="*/ 3 w 3"/>
                <a:gd name="T1" fmla="*/ 0 h 2"/>
                <a:gd name="T2" fmla="*/ 1 w 3"/>
                <a:gd name="T3" fmla="*/ 0 h 2"/>
                <a:gd name="T4" fmla="*/ 0 w 3"/>
                <a:gd name="T5" fmla="*/ 2 h 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lnTo>
                    <a:pt x="1" y="0"/>
                  </a:lnTo>
                  <a:lnTo>
                    <a:pt x="0" y="2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22" name="Line 1923">
              <a:extLst>
                <a:ext uri="{FF2B5EF4-FFF2-40B4-BE49-F238E27FC236}">
                  <a16:creationId xmlns:a16="http://schemas.microsoft.com/office/drawing/2014/main" id="{47145229-F90E-4965-9E37-D1C0A57F04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6" y="52"/>
              <a:ext cx="1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23" name="Line 1924">
              <a:extLst>
                <a:ext uri="{FF2B5EF4-FFF2-40B4-BE49-F238E27FC236}">
                  <a16:creationId xmlns:a16="http://schemas.microsoft.com/office/drawing/2014/main" id="{257FB453-EAA2-4EB3-8144-37BEFB26E8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8" y="61"/>
              <a:ext cx="1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24" name="Line 1925">
              <a:extLst>
                <a:ext uri="{FF2B5EF4-FFF2-40B4-BE49-F238E27FC236}">
                  <a16:creationId xmlns:a16="http://schemas.microsoft.com/office/drawing/2014/main" id="{5A15F714-F4EB-4553-86C4-D7E7364445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8" y="54"/>
              <a:ext cx="1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25" name="Line 1926">
              <a:extLst>
                <a:ext uri="{FF2B5EF4-FFF2-40B4-BE49-F238E27FC236}">
                  <a16:creationId xmlns:a16="http://schemas.microsoft.com/office/drawing/2014/main" id="{E7C16ABA-7D1A-4CFB-99AA-45B60C6AE4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7" y="55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26" name="Line 1927">
              <a:extLst>
                <a:ext uri="{FF2B5EF4-FFF2-40B4-BE49-F238E27FC236}">
                  <a16:creationId xmlns:a16="http://schemas.microsoft.com/office/drawing/2014/main" id="{21A6E014-E990-437C-9A36-9A1FB2A964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7" y="57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27" name="Line 1928">
              <a:extLst>
                <a:ext uri="{FF2B5EF4-FFF2-40B4-BE49-F238E27FC236}">
                  <a16:creationId xmlns:a16="http://schemas.microsoft.com/office/drawing/2014/main" id="{47E7BA9F-FAC8-4527-9503-1A13A91549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7" y="58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28" name="Line 1929">
              <a:extLst>
                <a:ext uri="{FF2B5EF4-FFF2-40B4-BE49-F238E27FC236}">
                  <a16:creationId xmlns:a16="http://schemas.microsoft.com/office/drawing/2014/main" id="{072D0347-EF4F-456E-B3C7-BEFBA9D3B4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7" y="60"/>
              <a:ext cx="1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29" name="Freeform 1930">
              <a:extLst>
                <a:ext uri="{FF2B5EF4-FFF2-40B4-BE49-F238E27FC236}">
                  <a16:creationId xmlns:a16="http://schemas.microsoft.com/office/drawing/2014/main" id="{B2E1D0C7-7B33-4775-B4DE-298F1FD1FD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" y="53"/>
              <a:ext cx="1" cy="7"/>
            </a:xfrm>
            <a:custGeom>
              <a:avLst/>
              <a:gdLst>
                <a:gd name="T0" fmla="*/ 1 w 1"/>
                <a:gd name="T1" fmla="*/ 0 h 7"/>
                <a:gd name="T2" fmla="*/ 0 w 1"/>
                <a:gd name="T3" fmla="*/ 3 h 7"/>
                <a:gd name="T4" fmla="*/ 0 w 1"/>
                <a:gd name="T5" fmla="*/ 7 h 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7">
                  <a:moveTo>
                    <a:pt x="1" y="0"/>
                  </a:moveTo>
                  <a:lnTo>
                    <a:pt x="0" y="3"/>
                  </a:lnTo>
                  <a:lnTo>
                    <a:pt x="0" y="7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30" name="Freeform 1931">
              <a:extLst>
                <a:ext uri="{FF2B5EF4-FFF2-40B4-BE49-F238E27FC236}">
                  <a16:creationId xmlns:a16="http://schemas.microsoft.com/office/drawing/2014/main" id="{961EE15B-5C72-498C-946B-1224B45A52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" y="51"/>
              <a:ext cx="3" cy="2"/>
            </a:xfrm>
            <a:custGeom>
              <a:avLst/>
              <a:gdLst>
                <a:gd name="T0" fmla="*/ 3 w 3"/>
                <a:gd name="T1" fmla="*/ 0 h 2"/>
                <a:gd name="T2" fmla="*/ 1 w 3"/>
                <a:gd name="T3" fmla="*/ 0 h 2"/>
                <a:gd name="T4" fmla="*/ 0 w 3"/>
                <a:gd name="T5" fmla="*/ 2 h 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lnTo>
                    <a:pt x="1" y="0"/>
                  </a:lnTo>
                  <a:lnTo>
                    <a:pt x="0" y="2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31" name="Line 1932">
              <a:extLst>
                <a:ext uri="{FF2B5EF4-FFF2-40B4-BE49-F238E27FC236}">
                  <a16:creationId xmlns:a16="http://schemas.microsoft.com/office/drawing/2014/main" id="{EB9FF2D6-E017-4FE0-B33F-87C19407EA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9" y="54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32" name="Line 1933">
              <a:extLst>
                <a:ext uri="{FF2B5EF4-FFF2-40B4-BE49-F238E27FC236}">
                  <a16:creationId xmlns:a16="http://schemas.microsoft.com/office/drawing/2014/main" id="{E568878A-7F59-4C7B-9B7E-6F3089F8FA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9" y="57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33" name="Line 1934">
              <a:extLst>
                <a:ext uri="{FF2B5EF4-FFF2-40B4-BE49-F238E27FC236}">
                  <a16:creationId xmlns:a16="http://schemas.microsoft.com/office/drawing/2014/main" id="{52C34CFB-9D93-4B53-B70F-AA5A9AF8A7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8" y="60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34" name="Line 1935">
              <a:extLst>
                <a:ext uri="{FF2B5EF4-FFF2-40B4-BE49-F238E27FC236}">
                  <a16:creationId xmlns:a16="http://schemas.microsoft.com/office/drawing/2014/main" id="{CF29295D-6B0D-4003-B5B5-76C8BC835C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7" y="61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35" name="Line 1936">
              <a:extLst>
                <a:ext uri="{FF2B5EF4-FFF2-40B4-BE49-F238E27FC236}">
                  <a16:creationId xmlns:a16="http://schemas.microsoft.com/office/drawing/2014/main" id="{AC77422A-0355-47C5-8B73-A0DB383A57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8" y="58"/>
              <a:ext cx="1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36" name="Line 1937">
              <a:extLst>
                <a:ext uri="{FF2B5EF4-FFF2-40B4-BE49-F238E27FC236}">
                  <a16:creationId xmlns:a16="http://schemas.microsoft.com/office/drawing/2014/main" id="{0BC6907D-533B-44E6-90D2-6DF701E30E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8" y="55"/>
              <a:ext cx="1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37" name="Line 1938">
              <a:extLst>
                <a:ext uri="{FF2B5EF4-FFF2-40B4-BE49-F238E27FC236}">
                  <a16:creationId xmlns:a16="http://schemas.microsoft.com/office/drawing/2014/main" id="{6060F164-810C-433F-ADC3-F639AEFB09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9" y="53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38" name="Line 1939">
              <a:extLst>
                <a:ext uri="{FF2B5EF4-FFF2-40B4-BE49-F238E27FC236}">
                  <a16:creationId xmlns:a16="http://schemas.microsoft.com/office/drawing/2014/main" id="{7D8A968C-3BA8-40B9-B05A-36C97535D7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8" y="61"/>
              <a:ext cx="1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39" name="Line 1940">
              <a:extLst>
                <a:ext uri="{FF2B5EF4-FFF2-40B4-BE49-F238E27FC236}">
                  <a16:creationId xmlns:a16="http://schemas.microsoft.com/office/drawing/2014/main" id="{37149F27-8790-4952-97C5-80D565EFF0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6" y="60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40" name="Line 1941">
              <a:extLst>
                <a:ext uri="{FF2B5EF4-FFF2-40B4-BE49-F238E27FC236}">
                  <a16:creationId xmlns:a16="http://schemas.microsoft.com/office/drawing/2014/main" id="{D723B28A-0C93-40B0-A4DF-180C31F2B6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8" y="53"/>
              <a:ext cx="1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41" name="Line 1942">
              <a:extLst>
                <a:ext uri="{FF2B5EF4-FFF2-40B4-BE49-F238E27FC236}">
                  <a16:creationId xmlns:a16="http://schemas.microsoft.com/office/drawing/2014/main" id="{E4160CF1-84D1-40B4-A391-A5BF5BC1ED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9" y="49"/>
              <a:ext cx="1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42" name="Freeform 1943">
              <a:extLst>
                <a:ext uri="{FF2B5EF4-FFF2-40B4-BE49-F238E27FC236}">
                  <a16:creationId xmlns:a16="http://schemas.microsoft.com/office/drawing/2014/main" id="{0C375B12-50DA-4DCF-9807-96F4891A3E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" y="38"/>
              <a:ext cx="3" cy="11"/>
            </a:xfrm>
            <a:custGeom>
              <a:avLst/>
              <a:gdLst>
                <a:gd name="T0" fmla="*/ 3 w 3"/>
                <a:gd name="T1" fmla="*/ 11 h 11"/>
                <a:gd name="T2" fmla="*/ 3 w 3"/>
                <a:gd name="T3" fmla="*/ 5 h 11"/>
                <a:gd name="T4" fmla="*/ 0 w 3"/>
                <a:gd name="T5" fmla="*/ 0 h 1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" h="11">
                  <a:moveTo>
                    <a:pt x="3" y="11"/>
                  </a:moveTo>
                  <a:lnTo>
                    <a:pt x="3" y="5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43" name="Freeform 1944">
              <a:extLst>
                <a:ext uri="{FF2B5EF4-FFF2-40B4-BE49-F238E27FC236}">
                  <a16:creationId xmlns:a16="http://schemas.microsoft.com/office/drawing/2014/main" id="{9161D404-31E7-4B42-99CF-7CA4461B2F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" y="39"/>
              <a:ext cx="4" cy="2"/>
            </a:xfrm>
            <a:custGeom>
              <a:avLst/>
              <a:gdLst>
                <a:gd name="T0" fmla="*/ 4 w 4"/>
                <a:gd name="T1" fmla="*/ 2 h 2"/>
                <a:gd name="T2" fmla="*/ 2 w 4"/>
                <a:gd name="T3" fmla="*/ 0 h 2"/>
                <a:gd name="T4" fmla="*/ 0 w 4"/>
                <a:gd name="T5" fmla="*/ 0 h 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44" name="Freeform 1945">
              <a:extLst>
                <a:ext uri="{FF2B5EF4-FFF2-40B4-BE49-F238E27FC236}">
                  <a16:creationId xmlns:a16="http://schemas.microsoft.com/office/drawing/2014/main" id="{3AA65C47-A6E7-42AB-9204-24D13EE4B3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" y="37"/>
              <a:ext cx="4" cy="3"/>
            </a:xfrm>
            <a:custGeom>
              <a:avLst/>
              <a:gdLst>
                <a:gd name="T0" fmla="*/ 4 w 4"/>
                <a:gd name="T1" fmla="*/ 3 h 3"/>
                <a:gd name="T2" fmla="*/ 2 w 4"/>
                <a:gd name="T3" fmla="*/ 1 h 3"/>
                <a:gd name="T4" fmla="*/ 0 w 4"/>
                <a:gd name="T5" fmla="*/ 0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" h="3">
                  <a:moveTo>
                    <a:pt x="4" y="3"/>
                  </a:moveTo>
                  <a:lnTo>
                    <a:pt x="2" y="1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45" name="Line 1946">
              <a:extLst>
                <a:ext uri="{FF2B5EF4-FFF2-40B4-BE49-F238E27FC236}">
                  <a16:creationId xmlns:a16="http://schemas.microsoft.com/office/drawing/2014/main" id="{064BAAF9-870A-49B3-B91B-DE406434D2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8" y="62"/>
              <a:ext cx="1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46" name="Freeform 1947">
              <a:extLst>
                <a:ext uri="{FF2B5EF4-FFF2-40B4-BE49-F238E27FC236}">
                  <a16:creationId xmlns:a16="http://schemas.microsoft.com/office/drawing/2014/main" id="{E2284BCA-6D72-4D9B-9E04-5A35BD809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" y="66"/>
              <a:ext cx="7" cy="2"/>
            </a:xfrm>
            <a:custGeom>
              <a:avLst/>
              <a:gdLst>
                <a:gd name="T0" fmla="*/ 7 w 7"/>
                <a:gd name="T1" fmla="*/ 2 h 2"/>
                <a:gd name="T2" fmla="*/ 4 w 7"/>
                <a:gd name="T3" fmla="*/ 0 h 2"/>
                <a:gd name="T4" fmla="*/ 0 w 7"/>
                <a:gd name="T5" fmla="*/ 0 h 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" h="2">
                  <a:moveTo>
                    <a:pt x="7" y="2"/>
                  </a:moveTo>
                  <a:lnTo>
                    <a:pt x="4" y="0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47" name="Freeform 1948">
              <a:extLst>
                <a:ext uri="{FF2B5EF4-FFF2-40B4-BE49-F238E27FC236}">
                  <a16:creationId xmlns:a16="http://schemas.microsoft.com/office/drawing/2014/main" id="{A4B084FB-B9C2-4B53-AF32-FB49F8D0F3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" y="68"/>
              <a:ext cx="3" cy="8"/>
            </a:xfrm>
            <a:custGeom>
              <a:avLst/>
              <a:gdLst>
                <a:gd name="T0" fmla="*/ 0 w 3"/>
                <a:gd name="T1" fmla="*/ 8 h 8"/>
                <a:gd name="T2" fmla="*/ 2 w 3"/>
                <a:gd name="T3" fmla="*/ 4 h 8"/>
                <a:gd name="T4" fmla="*/ 3 w 3"/>
                <a:gd name="T5" fmla="*/ 0 h 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" h="8">
                  <a:moveTo>
                    <a:pt x="0" y="8"/>
                  </a:moveTo>
                  <a:lnTo>
                    <a:pt x="2" y="4"/>
                  </a:lnTo>
                  <a:lnTo>
                    <a:pt x="3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48" name="Freeform 1949">
              <a:extLst>
                <a:ext uri="{FF2B5EF4-FFF2-40B4-BE49-F238E27FC236}">
                  <a16:creationId xmlns:a16="http://schemas.microsoft.com/office/drawing/2014/main" id="{A62CBD68-1A28-403D-8E23-EA9A0D43C6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" y="76"/>
              <a:ext cx="8" cy="5"/>
            </a:xfrm>
            <a:custGeom>
              <a:avLst/>
              <a:gdLst>
                <a:gd name="T0" fmla="*/ 8 w 8"/>
                <a:gd name="T1" fmla="*/ 0 h 5"/>
                <a:gd name="T2" fmla="*/ 5 w 8"/>
                <a:gd name="T3" fmla="*/ 1 h 5"/>
                <a:gd name="T4" fmla="*/ 2 w 8"/>
                <a:gd name="T5" fmla="*/ 3 h 5"/>
                <a:gd name="T6" fmla="*/ 0 w 8"/>
                <a:gd name="T7" fmla="*/ 5 h 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5">
                  <a:moveTo>
                    <a:pt x="8" y="0"/>
                  </a:moveTo>
                  <a:lnTo>
                    <a:pt x="5" y="1"/>
                  </a:lnTo>
                  <a:lnTo>
                    <a:pt x="2" y="3"/>
                  </a:lnTo>
                  <a:lnTo>
                    <a:pt x="0" y="5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49" name="Freeform 1950">
              <a:extLst>
                <a:ext uri="{FF2B5EF4-FFF2-40B4-BE49-F238E27FC236}">
                  <a16:creationId xmlns:a16="http://schemas.microsoft.com/office/drawing/2014/main" id="{EF21D0D3-84D0-4E1C-82F2-E6E69B0F9A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" y="14"/>
              <a:ext cx="20" cy="17"/>
            </a:xfrm>
            <a:custGeom>
              <a:avLst/>
              <a:gdLst>
                <a:gd name="T0" fmla="*/ 0 w 20"/>
                <a:gd name="T1" fmla="*/ 0 h 17"/>
                <a:gd name="T2" fmla="*/ 10 w 20"/>
                <a:gd name="T3" fmla="*/ 9 h 17"/>
                <a:gd name="T4" fmla="*/ 20 w 20"/>
                <a:gd name="T5" fmla="*/ 17 h 1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" h="17">
                  <a:moveTo>
                    <a:pt x="0" y="0"/>
                  </a:moveTo>
                  <a:lnTo>
                    <a:pt x="10" y="9"/>
                  </a:lnTo>
                  <a:lnTo>
                    <a:pt x="20" y="17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50" name="Line 1951">
              <a:extLst>
                <a:ext uri="{FF2B5EF4-FFF2-40B4-BE49-F238E27FC236}">
                  <a16:creationId xmlns:a16="http://schemas.microsoft.com/office/drawing/2014/main" id="{79346641-6FA5-48EF-8337-9F575EBB38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" y="10"/>
              <a:ext cx="3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51" name="Freeform 1952">
              <a:extLst>
                <a:ext uri="{FF2B5EF4-FFF2-40B4-BE49-F238E27FC236}">
                  <a16:creationId xmlns:a16="http://schemas.microsoft.com/office/drawing/2014/main" id="{60CA8A77-4625-425E-9B90-0BCA62C149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" y="31"/>
              <a:ext cx="8" cy="2"/>
            </a:xfrm>
            <a:custGeom>
              <a:avLst/>
              <a:gdLst>
                <a:gd name="T0" fmla="*/ 0 w 8"/>
                <a:gd name="T1" fmla="*/ 0 h 2"/>
                <a:gd name="T2" fmla="*/ 4 w 8"/>
                <a:gd name="T3" fmla="*/ 1 h 2"/>
                <a:gd name="T4" fmla="*/ 8 w 8"/>
                <a:gd name="T5" fmla="*/ 2 h 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" h="2">
                  <a:moveTo>
                    <a:pt x="0" y="0"/>
                  </a:moveTo>
                  <a:lnTo>
                    <a:pt x="4" y="1"/>
                  </a:lnTo>
                  <a:lnTo>
                    <a:pt x="8" y="2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52" name="Freeform 1953">
              <a:extLst>
                <a:ext uri="{FF2B5EF4-FFF2-40B4-BE49-F238E27FC236}">
                  <a16:creationId xmlns:a16="http://schemas.microsoft.com/office/drawing/2014/main" id="{9E925634-F6A8-49B7-9E27-675FFF5581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" y="8"/>
              <a:ext cx="1" cy="3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1 h 3"/>
                <a:gd name="T4" fmla="*/ 0 w 1"/>
                <a:gd name="T5" fmla="*/ 3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lnTo>
                    <a:pt x="0" y="1"/>
                  </a:lnTo>
                  <a:lnTo>
                    <a:pt x="0" y="3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53" name="Freeform 1954">
              <a:extLst>
                <a:ext uri="{FF2B5EF4-FFF2-40B4-BE49-F238E27FC236}">
                  <a16:creationId xmlns:a16="http://schemas.microsoft.com/office/drawing/2014/main" id="{61AB1AA8-B5BD-45DC-AA7F-612562C02E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" y="11"/>
              <a:ext cx="25" cy="21"/>
            </a:xfrm>
            <a:custGeom>
              <a:avLst/>
              <a:gdLst>
                <a:gd name="T0" fmla="*/ 0 w 25"/>
                <a:gd name="T1" fmla="*/ 0 h 21"/>
                <a:gd name="T2" fmla="*/ 12 w 25"/>
                <a:gd name="T3" fmla="*/ 11 h 21"/>
                <a:gd name="T4" fmla="*/ 25 w 25"/>
                <a:gd name="T5" fmla="*/ 21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5" h="21">
                  <a:moveTo>
                    <a:pt x="0" y="0"/>
                  </a:moveTo>
                  <a:lnTo>
                    <a:pt x="12" y="11"/>
                  </a:lnTo>
                  <a:lnTo>
                    <a:pt x="25" y="21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54" name="Line 1955">
              <a:extLst>
                <a:ext uri="{FF2B5EF4-FFF2-40B4-BE49-F238E27FC236}">
                  <a16:creationId xmlns:a16="http://schemas.microsoft.com/office/drawing/2014/main" id="{B07BC4AD-DA3C-45C9-AD12-3F81B76096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1" y="32"/>
              <a:ext cx="8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55" name="Line 1956">
              <a:extLst>
                <a:ext uri="{FF2B5EF4-FFF2-40B4-BE49-F238E27FC236}">
                  <a16:creationId xmlns:a16="http://schemas.microsoft.com/office/drawing/2014/main" id="{B8CC34D4-B310-45F0-9AF5-0B31EE6145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99" y="32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56" name="Line 1957">
              <a:extLst>
                <a:ext uri="{FF2B5EF4-FFF2-40B4-BE49-F238E27FC236}">
                  <a16:creationId xmlns:a16="http://schemas.microsoft.com/office/drawing/2014/main" id="{FBD8701A-D760-4646-9197-4E5CABAB18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9" y="33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57" name="Line 1958">
              <a:extLst>
                <a:ext uri="{FF2B5EF4-FFF2-40B4-BE49-F238E27FC236}">
                  <a16:creationId xmlns:a16="http://schemas.microsoft.com/office/drawing/2014/main" id="{D3071B23-5AA1-4897-BD2C-713BC5690E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9" y="32"/>
              <a:ext cx="1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58" name="Line 1959">
              <a:extLst>
                <a:ext uri="{FF2B5EF4-FFF2-40B4-BE49-F238E27FC236}">
                  <a16:creationId xmlns:a16="http://schemas.microsoft.com/office/drawing/2014/main" id="{5C3C38F1-05A6-47E4-82E1-0783DADD58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9" y="33"/>
              <a:ext cx="1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59" name="Freeform 1960">
              <a:extLst>
                <a:ext uri="{FF2B5EF4-FFF2-40B4-BE49-F238E27FC236}">
                  <a16:creationId xmlns:a16="http://schemas.microsoft.com/office/drawing/2014/main" id="{D4C236F6-3AF7-4CA1-89F1-30DD557829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" y="6"/>
              <a:ext cx="37" cy="26"/>
            </a:xfrm>
            <a:custGeom>
              <a:avLst/>
              <a:gdLst>
                <a:gd name="T0" fmla="*/ 37 w 37"/>
                <a:gd name="T1" fmla="*/ 26 h 26"/>
                <a:gd name="T2" fmla="*/ 19 w 37"/>
                <a:gd name="T3" fmla="*/ 13 h 26"/>
                <a:gd name="T4" fmla="*/ 0 w 37"/>
                <a:gd name="T5" fmla="*/ 0 h 2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7" h="26">
                  <a:moveTo>
                    <a:pt x="37" y="26"/>
                  </a:moveTo>
                  <a:lnTo>
                    <a:pt x="19" y="13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60" name="Freeform 1961">
              <a:extLst>
                <a:ext uri="{FF2B5EF4-FFF2-40B4-BE49-F238E27FC236}">
                  <a16:creationId xmlns:a16="http://schemas.microsoft.com/office/drawing/2014/main" id="{C0D838B2-A355-4D5E-A37D-08CB1FE93A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" y="7"/>
              <a:ext cx="1" cy="3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2 h 3"/>
                <a:gd name="T4" fmla="*/ 1 w 1"/>
                <a:gd name="T5" fmla="*/ 3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lnTo>
                    <a:pt x="0" y="2"/>
                  </a:lnTo>
                  <a:lnTo>
                    <a:pt x="1" y="3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61" name="Line 1962">
              <a:extLst>
                <a:ext uri="{FF2B5EF4-FFF2-40B4-BE49-F238E27FC236}">
                  <a16:creationId xmlns:a16="http://schemas.microsoft.com/office/drawing/2014/main" id="{A395CEA9-070B-4BFA-8793-D78F03DC30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5" y="66"/>
              <a:ext cx="5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62" name="Line 1963">
              <a:extLst>
                <a:ext uri="{FF2B5EF4-FFF2-40B4-BE49-F238E27FC236}">
                  <a16:creationId xmlns:a16="http://schemas.microsoft.com/office/drawing/2014/main" id="{BA030304-2A50-492B-A32C-8E78163B66A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5" y="4"/>
              <a:ext cx="7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63" name="Line 1964">
              <a:extLst>
                <a:ext uri="{FF2B5EF4-FFF2-40B4-BE49-F238E27FC236}">
                  <a16:creationId xmlns:a16="http://schemas.microsoft.com/office/drawing/2014/main" id="{5FA205C8-B63C-4C9B-BFAC-B604B9DA75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5" y="5"/>
              <a:ext cx="6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64" name="Freeform 1965">
              <a:extLst>
                <a:ext uri="{FF2B5EF4-FFF2-40B4-BE49-F238E27FC236}">
                  <a16:creationId xmlns:a16="http://schemas.microsoft.com/office/drawing/2014/main" id="{A163C193-9CA1-43E1-AFDA-BCEEA75C8C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" y="4"/>
              <a:ext cx="1" cy="2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0 w 1"/>
                <a:gd name="T5" fmla="*/ 1 h 2"/>
                <a:gd name="T6" fmla="*/ 0 w 1"/>
                <a:gd name="T7" fmla="*/ 1 h 2"/>
                <a:gd name="T8" fmla="*/ 0 w 1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65" name="Line 1966">
              <a:extLst>
                <a:ext uri="{FF2B5EF4-FFF2-40B4-BE49-F238E27FC236}">
                  <a16:creationId xmlns:a16="http://schemas.microsoft.com/office/drawing/2014/main" id="{42AA51F8-8DFC-441D-81E3-08ED9FCC9B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8" y="29"/>
              <a:ext cx="2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66" name="Line 1967">
              <a:extLst>
                <a:ext uri="{FF2B5EF4-FFF2-40B4-BE49-F238E27FC236}">
                  <a16:creationId xmlns:a16="http://schemas.microsoft.com/office/drawing/2014/main" id="{2319D5C8-D0EA-4A56-B469-9CE24A6485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8" y="36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67" name="Line 1968">
              <a:extLst>
                <a:ext uri="{FF2B5EF4-FFF2-40B4-BE49-F238E27FC236}">
                  <a16:creationId xmlns:a16="http://schemas.microsoft.com/office/drawing/2014/main" id="{E3E559AF-7196-44A5-8751-6A38EC2B3AD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1" y="36"/>
              <a:ext cx="4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68" name="Line 1969">
              <a:extLst>
                <a:ext uri="{FF2B5EF4-FFF2-40B4-BE49-F238E27FC236}">
                  <a16:creationId xmlns:a16="http://schemas.microsoft.com/office/drawing/2014/main" id="{EF9D98ED-336F-42E0-8F6C-A5D0F6D3E2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0" y="31"/>
              <a:ext cx="4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69" name="Line 1970">
              <a:extLst>
                <a:ext uri="{FF2B5EF4-FFF2-40B4-BE49-F238E27FC236}">
                  <a16:creationId xmlns:a16="http://schemas.microsoft.com/office/drawing/2014/main" id="{0B6567FE-8BD6-40FA-A3A4-899BABF572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" y="38"/>
              <a:ext cx="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70" name="Freeform 1971">
              <a:extLst>
                <a:ext uri="{FF2B5EF4-FFF2-40B4-BE49-F238E27FC236}">
                  <a16:creationId xmlns:a16="http://schemas.microsoft.com/office/drawing/2014/main" id="{AAC81424-085F-463C-A713-5397AFD92B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" y="49"/>
              <a:ext cx="8" cy="1"/>
            </a:xfrm>
            <a:custGeom>
              <a:avLst/>
              <a:gdLst>
                <a:gd name="T0" fmla="*/ 0 w 8"/>
                <a:gd name="T1" fmla="*/ 0 h 1"/>
                <a:gd name="T2" fmla="*/ 3 w 8"/>
                <a:gd name="T3" fmla="*/ 1 h 1"/>
                <a:gd name="T4" fmla="*/ 5 w 8"/>
                <a:gd name="T5" fmla="*/ 1 h 1"/>
                <a:gd name="T6" fmla="*/ 8 w 8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1">
                  <a:moveTo>
                    <a:pt x="0" y="0"/>
                  </a:moveTo>
                  <a:lnTo>
                    <a:pt x="3" y="1"/>
                  </a:lnTo>
                  <a:lnTo>
                    <a:pt x="5" y="1"/>
                  </a:lnTo>
                  <a:lnTo>
                    <a:pt x="8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71" name="Freeform 1972">
              <a:extLst>
                <a:ext uri="{FF2B5EF4-FFF2-40B4-BE49-F238E27FC236}">
                  <a16:creationId xmlns:a16="http://schemas.microsoft.com/office/drawing/2014/main" id="{7B2687DA-6750-4AB1-82F9-A336394440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" y="45"/>
              <a:ext cx="7" cy="2"/>
            </a:xfrm>
            <a:custGeom>
              <a:avLst/>
              <a:gdLst>
                <a:gd name="T0" fmla="*/ 7 w 7"/>
                <a:gd name="T1" fmla="*/ 1 h 2"/>
                <a:gd name="T2" fmla="*/ 5 w 7"/>
                <a:gd name="T3" fmla="*/ 0 h 2"/>
                <a:gd name="T4" fmla="*/ 2 w 7"/>
                <a:gd name="T5" fmla="*/ 0 h 2"/>
                <a:gd name="T6" fmla="*/ 0 w 7"/>
                <a:gd name="T7" fmla="*/ 2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2">
                  <a:moveTo>
                    <a:pt x="7" y="1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72" name="Freeform 1973">
              <a:extLst>
                <a:ext uri="{FF2B5EF4-FFF2-40B4-BE49-F238E27FC236}">
                  <a16:creationId xmlns:a16="http://schemas.microsoft.com/office/drawing/2014/main" id="{D4C5707C-D071-4E90-93FC-C8A1A7C0F9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" y="45"/>
              <a:ext cx="11" cy="2"/>
            </a:xfrm>
            <a:custGeom>
              <a:avLst/>
              <a:gdLst>
                <a:gd name="T0" fmla="*/ 0 w 11"/>
                <a:gd name="T1" fmla="*/ 1 h 2"/>
                <a:gd name="T2" fmla="*/ 0 w 11"/>
                <a:gd name="T3" fmla="*/ 2 h 2"/>
                <a:gd name="T4" fmla="*/ 11 w 11"/>
                <a:gd name="T5" fmla="*/ 2 h 2"/>
                <a:gd name="T6" fmla="*/ 11 w 11"/>
                <a:gd name="T7" fmla="*/ 0 h 2"/>
                <a:gd name="T8" fmla="*/ 0 w 11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" h="2">
                  <a:moveTo>
                    <a:pt x="0" y="1"/>
                  </a:moveTo>
                  <a:lnTo>
                    <a:pt x="0" y="2"/>
                  </a:lnTo>
                  <a:lnTo>
                    <a:pt x="11" y="2"/>
                  </a:lnTo>
                  <a:lnTo>
                    <a:pt x="11" y="0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73" name="Line 1974">
              <a:extLst>
                <a:ext uri="{FF2B5EF4-FFF2-40B4-BE49-F238E27FC236}">
                  <a16:creationId xmlns:a16="http://schemas.microsoft.com/office/drawing/2014/main" id="{46788AAD-6932-4DB3-9A72-0F98161B1D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7" y="84"/>
              <a:ext cx="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74" name="Freeform 1975">
              <a:extLst>
                <a:ext uri="{FF2B5EF4-FFF2-40B4-BE49-F238E27FC236}">
                  <a16:creationId xmlns:a16="http://schemas.microsoft.com/office/drawing/2014/main" id="{CE4C1967-0E51-4F26-AFFD-DA61CCE67A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" y="84"/>
              <a:ext cx="5" cy="2"/>
            </a:xfrm>
            <a:custGeom>
              <a:avLst/>
              <a:gdLst>
                <a:gd name="T0" fmla="*/ 5 w 5"/>
                <a:gd name="T1" fmla="*/ 0 h 2"/>
                <a:gd name="T2" fmla="*/ 4 w 5"/>
                <a:gd name="T3" fmla="*/ 2 h 2"/>
                <a:gd name="T4" fmla="*/ 0 w 5"/>
                <a:gd name="T5" fmla="*/ 2 h 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" h="2">
                  <a:moveTo>
                    <a:pt x="5" y="0"/>
                  </a:moveTo>
                  <a:lnTo>
                    <a:pt x="4" y="2"/>
                  </a:lnTo>
                  <a:lnTo>
                    <a:pt x="0" y="2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75" name="Line 1976">
              <a:extLst>
                <a:ext uri="{FF2B5EF4-FFF2-40B4-BE49-F238E27FC236}">
                  <a16:creationId xmlns:a16="http://schemas.microsoft.com/office/drawing/2014/main" id="{3187CE6F-36B0-42F5-9559-29601246E0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6" y="85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76" name="Rectangle 1977">
              <a:extLst>
                <a:ext uri="{FF2B5EF4-FFF2-40B4-BE49-F238E27FC236}">
                  <a16:creationId xmlns:a16="http://schemas.microsoft.com/office/drawing/2014/main" id="{FCA7339E-D10A-4E37-BDAB-73F547E426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" y="47"/>
              <a:ext cx="13" cy="2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solidFill>
                  <a:schemeClr val="tx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177" name="Freeform 1978">
              <a:extLst>
                <a:ext uri="{FF2B5EF4-FFF2-40B4-BE49-F238E27FC236}">
                  <a16:creationId xmlns:a16="http://schemas.microsoft.com/office/drawing/2014/main" id="{656070A5-4B5E-4DD6-AEDC-7C18DB5F24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" y="84"/>
              <a:ext cx="4" cy="2"/>
            </a:xfrm>
            <a:custGeom>
              <a:avLst/>
              <a:gdLst>
                <a:gd name="T0" fmla="*/ 0 w 4"/>
                <a:gd name="T1" fmla="*/ 0 h 2"/>
                <a:gd name="T2" fmla="*/ 0 w 4"/>
                <a:gd name="T3" fmla="*/ 2 h 2"/>
                <a:gd name="T4" fmla="*/ 4 w 4"/>
                <a:gd name="T5" fmla="*/ 2 h 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" h="2">
                  <a:moveTo>
                    <a:pt x="0" y="0"/>
                  </a:moveTo>
                  <a:lnTo>
                    <a:pt x="0" y="2"/>
                  </a:lnTo>
                  <a:lnTo>
                    <a:pt x="4" y="2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78" name="Freeform 1979">
              <a:extLst>
                <a:ext uri="{FF2B5EF4-FFF2-40B4-BE49-F238E27FC236}">
                  <a16:creationId xmlns:a16="http://schemas.microsoft.com/office/drawing/2014/main" id="{E848C0C9-A492-4C5F-96E4-ADD0539ACE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" y="84"/>
              <a:ext cx="4" cy="2"/>
            </a:xfrm>
            <a:custGeom>
              <a:avLst/>
              <a:gdLst>
                <a:gd name="T0" fmla="*/ 4 w 4"/>
                <a:gd name="T1" fmla="*/ 2 h 2"/>
                <a:gd name="T2" fmla="*/ 4 w 4"/>
                <a:gd name="T3" fmla="*/ 0 h 2"/>
                <a:gd name="T4" fmla="*/ 0 w 4"/>
                <a:gd name="T5" fmla="*/ 0 h 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4" y="0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79" name="Freeform 1980">
              <a:extLst>
                <a:ext uri="{FF2B5EF4-FFF2-40B4-BE49-F238E27FC236}">
                  <a16:creationId xmlns:a16="http://schemas.microsoft.com/office/drawing/2014/main" id="{4BE9FFE4-0595-4DBD-9943-1A6577D669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" y="28"/>
              <a:ext cx="7" cy="10"/>
            </a:xfrm>
            <a:custGeom>
              <a:avLst/>
              <a:gdLst>
                <a:gd name="T0" fmla="*/ 0 w 7"/>
                <a:gd name="T1" fmla="*/ 8 h 10"/>
                <a:gd name="T2" fmla="*/ 0 w 7"/>
                <a:gd name="T3" fmla="*/ 3 h 10"/>
                <a:gd name="T4" fmla="*/ 2 w 7"/>
                <a:gd name="T5" fmla="*/ 1 h 10"/>
                <a:gd name="T6" fmla="*/ 2 w 7"/>
                <a:gd name="T7" fmla="*/ 0 h 10"/>
                <a:gd name="T8" fmla="*/ 3 w 7"/>
                <a:gd name="T9" fmla="*/ 0 h 10"/>
                <a:gd name="T10" fmla="*/ 7 w 7"/>
                <a:gd name="T11" fmla="*/ 1 h 10"/>
                <a:gd name="T12" fmla="*/ 7 w 7"/>
                <a:gd name="T13" fmla="*/ 8 h 10"/>
                <a:gd name="T14" fmla="*/ 7 w 7"/>
                <a:gd name="T15" fmla="*/ 8 h 10"/>
                <a:gd name="T16" fmla="*/ 6 w 7"/>
                <a:gd name="T17" fmla="*/ 9 h 10"/>
                <a:gd name="T18" fmla="*/ 3 w 7"/>
                <a:gd name="T19" fmla="*/ 10 h 10"/>
                <a:gd name="T20" fmla="*/ 0 w 7"/>
                <a:gd name="T21" fmla="*/ 8 h 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" h="10">
                  <a:moveTo>
                    <a:pt x="0" y="8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7" y="1"/>
                  </a:lnTo>
                  <a:lnTo>
                    <a:pt x="7" y="8"/>
                  </a:lnTo>
                  <a:lnTo>
                    <a:pt x="6" y="9"/>
                  </a:lnTo>
                  <a:lnTo>
                    <a:pt x="3" y="10"/>
                  </a:lnTo>
                  <a:lnTo>
                    <a:pt x="0" y="8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80" name="Freeform 1981">
              <a:extLst>
                <a:ext uri="{FF2B5EF4-FFF2-40B4-BE49-F238E27FC236}">
                  <a16:creationId xmlns:a16="http://schemas.microsoft.com/office/drawing/2014/main" id="{1A44F5A2-34D9-4EEF-9A1C-F904AB55F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" y="29"/>
              <a:ext cx="2" cy="8"/>
            </a:xfrm>
            <a:custGeom>
              <a:avLst/>
              <a:gdLst>
                <a:gd name="T0" fmla="*/ 0 w 2"/>
                <a:gd name="T1" fmla="*/ 8 h 8"/>
                <a:gd name="T2" fmla="*/ 2 w 2"/>
                <a:gd name="T3" fmla="*/ 7 h 8"/>
                <a:gd name="T4" fmla="*/ 2 w 2"/>
                <a:gd name="T5" fmla="*/ 1 h 8"/>
                <a:gd name="T6" fmla="*/ 0 w 2"/>
                <a:gd name="T7" fmla="*/ 0 h 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" h="8">
                  <a:moveTo>
                    <a:pt x="0" y="8"/>
                  </a:moveTo>
                  <a:lnTo>
                    <a:pt x="2" y="7"/>
                  </a:lnTo>
                  <a:lnTo>
                    <a:pt x="2" y="1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81" name="Freeform 1982">
              <a:extLst>
                <a:ext uri="{FF2B5EF4-FFF2-40B4-BE49-F238E27FC236}">
                  <a16:creationId xmlns:a16="http://schemas.microsoft.com/office/drawing/2014/main" id="{CD7597C0-7C03-4F43-81D7-385A79E8C5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" y="31"/>
              <a:ext cx="3" cy="5"/>
            </a:xfrm>
            <a:custGeom>
              <a:avLst/>
              <a:gdLst>
                <a:gd name="T0" fmla="*/ 0 w 3"/>
                <a:gd name="T1" fmla="*/ 5 h 5"/>
                <a:gd name="T2" fmla="*/ 3 w 3"/>
                <a:gd name="T3" fmla="*/ 4 h 5"/>
                <a:gd name="T4" fmla="*/ 3 w 3"/>
                <a:gd name="T5" fmla="*/ 0 h 5"/>
                <a:gd name="T6" fmla="*/ 0 w 3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" h="5">
                  <a:moveTo>
                    <a:pt x="0" y="5"/>
                  </a:moveTo>
                  <a:lnTo>
                    <a:pt x="3" y="4"/>
                  </a:ln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182" name="Freeform 1983">
              <a:extLst>
                <a:ext uri="{FF2B5EF4-FFF2-40B4-BE49-F238E27FC236}">
                  <a16:creationId xmlns:a16="http://schemas.microsoft.com/office/drawing/2014/main" id="{DD582922-50C2-4247-A4C0-3257A55B4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9" y="38"/>
              <a:ext cx="1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5 h 6"/>
                <a:gd name="T4" fmla="*/ 0 w 1"/>
                <a:gd name="T5" fmla="*/ 4 h 6"/>
                <a:gd name="T6" fmla="*/ 0 w 1"/>
                <a:gd name="T7" fmla="*/ 4 h 6"/>
                <a:gd name="T8" fmla="*/ 0 w 1"/>
                <a:gd name="T9" fmla="*/ 3 h 6"/>
                <a:gd name="T10" fmla="*/ 0 w 1"/>
                <a:gd name="T11" fmla="*/ 2 h 6"/>
                <a:gd name="T12" fmla="*/ 0 w 1"/>
                <a:gd name="T13" fmla="*/ 1 h 6"/>
                <a:gd name="T14" fmla="*/ 0 w 1"/>
                <a:gd name="T15" fmla="*/ 0 h 6"/>
                <a:gd name="T16" fmla="*/ 1 w 1"/>
                <a:gd name="T17" fmla="*/ 1 h 6"/>
                <a:gd name="T18" fmla="*/ 0 w 1"/>
                <a:gd name="T19" fmla="*/ 4 h 6"/>
                <a:gd name="T20" fmla="*/ 0 w 1"/>
                <a:gd name="T21" fmla="*/ 3 h 6"/>
                <a:gd name="T22" fmla="*/ 0 w 1"/>
                <a:gd name="T23" fmla="*/ 5 h 6"/>
                <a:gd name="T24" fmla="*/ 0 w 1"/>
                <a:gd name="T25" fmla="*/ 6 h 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" h="6">
                  <a:moveTo>
                    <a:pt x="0" y="6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3798" name="グループ化 561">
            <a:extLst>
              <a:ext uri="{FF2B5EF4-FFF2-40B4-BE49-F238E27FC236}">
                <a16:creationId xmlns:a16="http://schemas.microsoft.com/office/drawing/2014/main" id="{9ABB54C3-7ADE-49FA-A392-06D9C8732161}"/>
              </a:ext>
            </a:extLst>
          </p:cNvPr>
          <p:cNvGrpSpPr>
            <a:grpSpLocks/>
          </p:cNvGrpSpPr>
          <p:nvPr/>
        </p:nvGrpSpPr>
        <p:grpSpPr bwMode="auto">
          <a:xfrm>
            <a:off x="1000125" y="1057275"/>
            <a:ext cx="0" cy="0"/>
            <a:chOff x="0" y="0"/>
            <a:chExt cx="345" cy="104"/>
          </a:xfrm>
        </p:grpSpPr>
        <p:sp>
          <p:nvSpPr>
            <p:cNvPr id="34635" name="Freeform 1710">
              <a:extLst>
                <a:ext uri="{FF2B5EF4-FFF2-40B4-BE49-F238E27FC236}">
                  <a16:creationId xmlns:a16="http://schemas.microsoft.com/office/drawing/2014/main" id="{595A9392-4925-4EA2-8669-70D10805D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70"/>
              <a:ext cx="80" cy="33"/>
            </a:xfrm>
            <a:custGeom>
              <a:avLst/>
              <a:gdLst>
                <a:gd name="T0" fmla="*/ 80 w 80"/>
                <a:gd name="T1" fmla="*/ 20 h 33"/>
                <a:gd name="T2" fmla="*/ 76 w 80"/>
                <a:gd name="T3" fmla="*/ 28 h 33"/>
                <a:gd name="T4" fmla="*/ 69 w 80"/>
                <a:gd name="T5" fmla="*/ 33 h 33"/>
                <a:gd name="T6" fmla="*/ 49 w 80"/>
                <a:gd name="T7" fmla="*/ 33 h 33"/>
                <a:gd name="T8" fmla="*/ 41 w 80"/>
                <a:gd name="T9" fmla="*/ 26 h 33"/>
                <a:gd name="T10" fmla="*/ 37 w 80"/>
                <a:gd name="T11" fmla="*/ 16 h 33"/>
                <a:gd name="T12" fmla="*/ 10 w 80"/>
                <a:gd name="T13" fmla="*/ 16 h 33"/>
                <a:gd name="T14" fmla="*/ 8 w 80"/>
                <a:gd name="T15" fmla="*/ 12 h 33"/>
                <a:gd name="T16" fmla="*/ 7 w 80"/>
                <a:gd name="T17" fmla="*/ 12 h 33"/>
                <a:gd name="T18" fmla="*/ 7 w 80"/>
                <a:gd name="T19" fmla="*/ 11 h 33"/>
                <a:gd name="T20" fmla="*/ 5 w 80"/>
                <a:gd name="T21" fmla="*/ 11 h 33"/>
                <a:gd name="T22" fmla="*/ 4 w 80"/>
                <a:gd name="T23" fmla="*/ 10 h 33"/>
                <a:gd name="T24" fmla="*/ 2 w 80"/>
                <a:gd name="T25" fmla="*/ 10 h 33"/>
                <a:gd name="T26" fmla="*/ 1 w 80"/>
                <a:gd name="T27" fmla="*/ 3 h 33"/>
                <a:gd name="T28" fmla="*/ 0 w 80"/>
                <a:gd name="T29" fmla="*/ 3 h 33"/>
                <a:gd name="T30" fmla="*/ 0 w 80"/>
                <a:gd name="T31" fmla="*/ 0 h 3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80" h="33">
                  <a:moveTo>
                    <a:pt x="80" y="20"/>
                  </a:moveTo>
                  <a:lnTo>
                    <a:pt x="76" y="28"/>
                  </a:lnTo>
                  <a:lnTo>
                    <a:pt x="69" y="33"/>
                  </a:lnTo>
                  <a:lnTo>
                    <a:pt x="49" y="33"/>
                  </a:lnTo>
                  <a:lnTo>
                    <a:pt x="41" y="26"/>
                  </a:lnTo>
                  <a:lnTo>
                    <a:pt x="37" y="16"/>
                  </a:lnTo>
                  <a:lnTo>
                    <a:pt x="10" y="16"/>
                  </a:lnTo>
                  <a:lnTo>
                    <a:pt x="8" y="12"/>
                  </a:lnTo>
                  <a:lnTo>
                    <a:pt x="7" y="12"/>
                  </a:lnTo>
                  <a:lnTo>
                    <a:pt x="7" y="11"/>
                  </a:lnTo>
                  <a:lnTo>
                    <a:pt x="5" y="11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solidFill>
              <a:srgbClr val="FF0000"/>
            </a:solidFill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36" name="Freeform 1711">
              <a:extLst>
                <a:ext uri="{FF2B5EF4-FFF2-40B4-BE49-F238E27FC236}">
                  <a16:creationId xmlns:a16="http://schemas.microsoft.com/office/drawing/2014/main" id="{C1DC4708-D606-4C93-BE84-947D0E22FAD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345" cy="103"/>
            </a:xfrm>
            <a:custGeom>
              <a:avLst/>
              <a:gdLst>
                <a:gd name="T0" fmla="*/ 3 w 345"/>
                <a:gd name="T1" fmla="*/ 68 h 103"/>
                <a:gd name="T2" fmla="*/ 3 w 345"/>
                <a:gd name="T3" fmla="*/ 64 h 103"/>
                <a:gd name="T4" fmla="*/ 4 w 345"/>
                <a:gd name="T5" fmla="*/ 53 h 103"/>
                <a:gd name="T6" fmla="*/ 6 w 345"/>
                <a:gd name="T7" fmla="*/ 46 h 103"/>
                <a:gd name="T8" fmla="*/ 11 w 345"/>
                <a:gd name="T9" fmla="*/ 43 h 103"/>
                <a:gd name="T10" fmla="*/ 84 w 345"/>
                <a:gd name="T11" fmla="*/ 38 h 103"/>
                <a:gd name="T12" fmla="*/ 93 w 345"/>
                <a:gd name="T13" fmla="*/ 36 h 103"/>
                <a:gd name="T14" fmla="*/ 99 w 345"/>
                <a:gd name="T15" fmla="*/ 37 h 103"/>
                <a:gd name="T16" fmla="*/ 135 w 345"/>
                <a:gd name="T17" fmla="*/ 5 h 103"/>
                <a:gd name="T18" fmla="*/ 135 w 345"/>
                <a:gd name="T19" fmla="*/ 5 h 103"/>
                <a:gd name="T20" fmla="*/ 135 w 345"/>
                <a:gd name="T21" fmla="*/ 4 h 103"/>
                <a:gd name="T22" fmla="*/ 136 w 345"/>
                <a:gd name="T23" fmla="*/ 5 h 103"/>
                <a:gd name="T24" fmla="*/ 140 w 345"/>
                <a:gd name="T25" fmla="*/ 2 h 103"/>
                <a:gd name="T26" fmla="*/ 148 w 345"/>
                <a:gd name="T27" fmla="*/ 1 h 103"/>
                <a:gd name="T28" fmla="*/ 165 w 345"/>
                <a:gd name="T29" fmla="*/ 0 h 103"/>
                <a:gd name="T30" fmla="*/ 195 w 345"/>
                <a:gd name="T31" fmla="*/ 0 h 103"/>
                <a:gd name="T32" fmla="*/ 248 w 345"/>
                <a:gd name="T33" fmla="*/ 2 h 103"/>
                <a:gd name="T34" fmla="*/ 258 w 345"/>
                <a:gd name="T35" fmla="*/ 5 h 103"/>
                <a:gd name="T36" fmla="*/ 296 w 345"/>
                <a:gd name="T37" fmla="*/ 32 h 103"/>
                <a:gd name="T38" fmla="*/ 300 w 345"/>
                <a:gd name="T39" fmla="*/ 33 h 103"/>
                <a:gd name="T40" fmla="*/ 301 w 345"/>
                <a:gd name="T41" fmla="*/ 34 h 103"/>
                <a:gd name="T42" fmla="*/ 336 w 345"/>
                <a:gd name="T43" fmla="*/ 37 h 103"/>
                <a:gd name="T44" fmla="*/ 338 w 345"/>
                <a:gd name="T45" fmla="*/ 41 h 103"/>
                <a:gd name="T46" fmla="*/ 339 w 345"/>
                <a:gd name="T47" fmla="*/ 48 h 103"/>
                <a:gd name="T48" fmla="*/ 339 w 345"/>
                <a:gd name="T49" fmla="*/ 50 h 103"/>
                <a:gd name="T50" fmla="*/ 338 w 345"/>
                <a:gd name="T51" fmla="*/ 62 h 103"/>
                <a:gd name="T52" fmla="*/ 340 w 345"/>
                <a:gd name="T53" fmla="*/ 66 h 103"/>
                <a:gd name="T54" fmla="*/ 345 w 345"/>
                <a:gd name="T55" fmla="*/ 71 h 103"/>
                <a:gd name="T56" fmla="*/ 338 w 345"/>
                <a:gd name="T57" fmla="*/ 77 h 103"/>
                <a:gd name="T58" fmla="*/ 334 w 345"/>
                <a:gd name="T59" fmla="*/ 81 h 103"/>
                <a:gd name="T60" fmla="*/ 283 w 345"/>
                <a:gd name="T61" fmla="*/ 93 h 103"/>
                <a:gd name="T62" fmla="*/ 274 w 345"/>
                <a:gd name="T63" fmla="*/ 103 h 103"/>
                <a:gd name="T64" fmla="*/ 249 w 345"/>
                <a:gd name="T65" fmla="*/ 99 h 103"/>
                <a:gd name="T66" fmla="*/ 80 w 345"/>
                <a:gd name="T67" fmla="*/ 90 h 10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45" h="103">
                  <a:moveTo>
                    <a:pt x="0" y="70"/>
                  </a:moveTo>
                  <a:lnTo>
                    <a:pt x="3" y="68"/>
                  </a:lnTo>
                  <a:lnTo>
                    <a:pt x="4" y="68"/>
                  </a:lnTo>
                  <a:lnTo>
                    <a:pt x="3" y="64"/>
                  </a:lnTo>
                  <a:lnTo>
                    <a:pt x="4" y="59"/>
                  </a:lnTo>
                  <a:lnTo>
                    <a:pt x="4" y="53"/>
                  </a:lnTo>
                  <a:lnTo>
                    <a:pt x="5" y="48"/>
                  </a:lnTo>
                  <a:lnTo>
                    <a:pt x="6" y="46"/>
                  </a:lnTo>
                  <a:lnTo>
                    <a:pt x="8" y="45"/>
                  </a:lnTo>
                  <a:lnTo>
                    <a:pt x="11" y="43"/>
                  </a:lnTo>
                  <a:lnTo>
                    <a:pt x="44" y="40"/>
                  </a:lnTo>
                  <a:lnTo>
                    <a:pt x="84" y="38"/>
                  </a:lnTo>
                  <a:lnTo>
                    <a:pt x="92" y="37"/>
                  </a:lnTo>
                  <a:lnTo>
                    <a:pt x="93" y="36"/>
                  </a:lnTo>
                  <a:lnTo>
                    <a:pt x="94" y="35"/>
                  </a:lnTo>
                  <a:lnTo>
                    <a:pt x="99" y="37"/>
                  </a:lnTo>
                  <a:lnTo>
                    <a:pt x="136" y="6"/>
                  </a:lnTo>
                  <a:lnTo>
                    <a:pt x="135" y="5"/>
                  </a:lnTo>
                  <a:lnTo>
                    <a:pt x="135" y="4"/>
                  </a:lnTo>
                  <a:lnTo>
                    <a:pt x="136" y="5"/>
                  </a:lnTo>
                  <a:lnTo>
                    <a:pt x="138" y="3"/>
                  </a:lnTo>
                  <a:lnTo>
                    <a:pt x="140" y="2"/>
                  </a:lnTo>
                  <a:lnTo>
                    <a:pt x="143" y="2"/>
                  </a:lnTo>
                  <a:lnTo>
                    <a:pt x="148" y="1"/>
                  </a:lnTo>
                  <a:lnTo>
                    <a:pt x="151" y="1"/>
                  </a:lnTo>
                  <a:lnTo>
                    <a:pt x="165" y="0"/>
                  </a:lnTo>
                  <a:lnTo>
                    <a:pt x="181" y="0"/>
                  </a:lnTo>
                  <a:lnTo>
                    <a:pt x="195" y="0"/>
                  </a:lnTo>
                  <a:lnTo>
                    <a:pt x="243" y="2"/>
                  </a:lnTo>
                  <a:lnTo>
                    <a:pt x="248" y="2"/>
                  </a:lnTo>
                  <a:lnTo>
                    <a:pt x="254" y="4"/>
                  </a:lnTo>
                  <a:lnTo>
                    <a:pt x="258" y="5"/>
                  </a:lnTo>
                  <a:lnTo>
                    <a:pt x="259" y="6"/>
                  </a:lnTo>
                  <a:lnTo>
                    <a:pt x="296" y="32"/>
                  </a:lnTo>
                  <a:lnTo>
                    <a:pt x="299" y="32"/>
                  </a:lnTo>
                  <a:lnTo>
                    <a:pt x="300" y="33"/>
                  </a:lnTo>
                  <a:lnTo>
                    <a:pt x="299" y="33"/>
                  </a:lnTo>
                  <a:lnTo>
                    <a:pt x="301" y="34"/>
                  </a:lnTo>
                  <a:lnTo>
                    <a:pt x="334" y="37"/>
                  </a:lnTo>
                  <a:lnTo>
                    <a:pt x="336" y="37"/>
                  </a:lnTo>
                  <a:lnTo>
                    <a:pt x="337" y="39"/>
                  </a:lnTo>
                  <a:lnTo>
                    <a:pt x="338" y="41"/>
                  </a:lnTo>
                  <a:lnTo>
                    <a:pt x="339" y="44"/>
                  </a:lnTo>
                  <a:lnTo>
                    <a:pt x="339" y="48"/>
                  </a:lnTo>
                  <a:lnTo>
                    <a:pt x="339" y="49"/>
                  </a:lnTo>
                  <a:lnTo>
                    <a:pt x="339" y="50"/>
                  </a:lnTo>
                  <a:lnTo>
                    <a:pt x="339" y="53"/>
                  </a:lnTo>
                  <a:lnTo>
                    <a:pt x="338" y="62"/>
                  </a:lnTo>
                  <a:lnTo>
                    <a:pt x="338" y="66"/>
                  </a:lnTo>
                  <a:lnTo>
                    <a:pt x="340" y="66"/>
                  </a:lnTo>
                  <a:lnTo>
                    <a:pt x="345" y="68"/>
                  </a:lnTo>
                  <a:lnTo>
                    <a:pt x="345" y="71"/>
                  </a:lnTo>
                  <a:lnTo>
                    <a:pt x="342" y="76"/>
                  </a:lnTo>
                  <a:lnTo>
                    <a:pt x="338" y="77"/>
                  </a:lnTo>
                  <a:lnTo>
                    <a:pt x="336" y="79"/>
                  </a:lnTo>
                  <a:lnTo>
                    <a:pt x="334" y="81"/>
                  </a:lnTo>
                  <a:lnTo>
                    <a:pt x="286" y="86"/>
                  </a:lnTo>
                  <a:lnTo>
                    <a:pt x="283" y="93"/>
                  </a:lnTo>
                  <a:lnTo>
                    <a:pt x="279" y="99"/>
                  </a:lnTo>
                  <a:lnTo>
                    <a:pt x="274" y="103"/>
                  </a:lnTo>
                  <a:lnTo>
                    <a:pt x="255" y="103"/>
                  </a:lnTo>
                  <a:lnTo>
                    <a:pt x="249" y="99"/>
                  </a:lnTo>
                  <a:lnTo>
                    <a:pt x="243" y="90"/>
                  </a:lnTo>
                  <a:lnTo>
                    <a:pt x="80" y="90"/>
                  </a:lnTo>
                </a:path>
              </a:pathLst>
            </a:custGeom>
            <a:solidFill>
              <a:srgbClr val="FF0000"/>
            </a:solidFill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37" name="Line 1712">
              <a:extLst>
                <a:ext uri="{FF2B5EF4-FFF2-40B4-BE49-F238E27FC236}">
                  <a16:creationId xmlns:a16="http://schemas.microsoft.com/office/drawing/2014/main" id="{461DADE1-12A9-4CFD-9F5F-4168C26F50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" y="103"/>
              <a:ext cx="2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38" name="Line 1713">
              <a:extLst>
                <a:ext uri="{FF2B5EF4-FFF2-40B4-BE49-F238E27FC236}">
                  <a16:creationId xmlns:a16="http://schemas.microsoft.com/office/drawing/2014/main" id="{5F9440FD-FFFB-4B86-A2D3-0735D8108E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5" y="103"/>
              <a:ext cx="1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39" name="Line 1714">
              <a:extLst>
                <a:ext uri="{FF2B5EF4-FFF2-40B4-BE49-F238E27FC236}">
                  <a16:creationId xmlns:a16="http://schemas.microsoft.com/office/drawing/2014/main" id="{1E5A9624-3AE9-41CE-84DD-1CD1572A22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1" y="34"/>
              <a:ext cx="33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40" name="Line 1715">
              <a:extLst>
                <a:ext uri="{FF2B5EF4-FFF2-40B4-BE49-F238E27FC236}">
                  <a16:creationId xmlns:a16="http://schemas.microsoft.com/office/drawing/2014/main" id="{9376E463-84B5-4EBB-BCCB-E93AA23074D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4" y="37"/>
              <a:ext cx="140" cy="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41" name="Line 1716">
              <a:extLst>
                <a:ext uri="{FF2B5EF4-FFF2-40B4-BE49-F238E27FC236}">
                  <a16:creationId xmlns:a16="http://schemas.microsoft.com/office/drawing/2014/main" id="{10529009-1109-4689-ABB6-66F6185AB6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0" y="49"/>
              <a:ext cx="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42" name="Line 1717">
              <a:extLst>
                <a:ext uri="{FF2B5EF4-FFF2-40B4-BE49-F238E27FC236}">
                  <a16:creationId xmlns:a16="http://schemas.microsoft.com/office/drawing/2014/main" id="{4B2E80B6-9DE8-4F96-8142-2830755666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1" y="50"/>
              <a:ext cx="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43" name="Line 1718">
              <a:extLst>
                <a:ext uri="{FF2B5EF4-FFF2-40B4-BE49-F238E27FC236}">
                  <a16:creationId xmlns:a16="http://schemas.microsoft.com/office/drawing/2014/main" id="{99ED96E2-10E9-41AA-A8C7-B633B9C61D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" y="50"/>
              <a:ext cx="298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44" name="Line 1719">
              <a:extLst>
                <a:ext uri="{FF2B5EF4-FFF2-40B4-BE49-F238E27FC236}">
                  <a16:creationId xmlns:a16="http://schemas.microsoft.com/office/drawing/2014/main" id="{E57A07EC-54C4-4851-8722-F9F24EA2AC2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9" y="42"/>
              <a:ext cx="147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45" name="Line 1720">
              <a:extLst>
                <a:ext uri="{FF2B5EF4-FFF2-40B4-BE49-F238E27FC236}">
                  <a16:creationId xmlns:a16="http://schemas.microsoft.com/office/drawing/2014/main" id="{BCA4A6CA-5C84-4BB8-BA6A-BFD68220A0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" y="44"/>
              <a:ext cx="151" cy="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46" name="Freeform 1721">
              <a:extLst>
                <a:ext uri="{FF2B5EF4-FFF2-40B4-BE49-F238E27FC236}">
                  <a16:creationId xmlns:a16="http://schemas.microsoft.com/office/drawing/2014/main" id="{185D0FE7-86BE-48E9-9270-B05B30D18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" y="56"/>
              <a:ext cx="42" cy="9"/>
            </a:xfrm>
            <a:custGeom>
              <a:avLst/>
              <a:gdLst>
                <a:gd name="T0" fmla="*/ 42 w 42"/>
                <a:gd name="T1" fmla="*/ 9 h 9"/>
                <a:gd name="T2" fmla="*/ 37 w 42"/>
                <a:gd name="T3" fmla="*/ 4 h 9"/>
                <a:gd name="T4" fmla="*/ 31 w 42"/>
                <a:gd name="T5" fmla="*/ 1 h 9"/>
                <a:gd name="T6" fmla="*/ 24 w 42"/>
                <a:gd name="T7" fmla="*/ 0 h 9"/>
                <a:gd name="T8" fmla="*/ 18 w 42"/>
                <a:gd name="T9" fmla="*/ 0 h 9"/>
                <a:gd name="T10" fmla="*/ 11 w 42"/>
                <a:gd name="T11" fmla="*/ 1 h 9"/>
                <a:gd name="T12" fmla="*/ 6 w 42"/>
                <a:gd name="T13" fmla="*/ 4 h 9"/>
                <a:gd name="T14" fmla="*/ 0 w 42"/>
                <a:gd name="T15" fmla="*/ 9 h 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2" h="9">
                  <a:moveTo>
                    <a:pt x="42" y="9"/>
                  </a:moveTo>
                  <a:lnTo>
                    <a:pt x="37" y="4"/>
                  </a:lnTo>
                  <a:lnTo>
                    <a:pt x="31" y="1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1" y="1"/>
                  </a:lnTo>
                  <a:lnTo>
                    <a:pt x="6" y="4"/>
                  </a:lnTo>
                  <a:lnTo>
                    <a:pt x="0" y="9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47" name="Freeform 1722">
              <a:extLst>
                <a:ext uri="{FF2B5EF4-FFF2-40B4-BE49-F238E27FC236}">
                  <a16:creationId xmlns:a16="http://schemas.microsoft.com/office/drawing/2014/main" id="{206D819F-A31F-462A-89EA-CED00C446D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" y="58"/>
              <a:ext cx="44" cy="45"/>
            </a:xfrm>
            <a:custGeom>
              <a:avLst/>
              <a:gdLst>
                <a:gd name="T0" fmla="*/ 32 w 44"/>
                <a:gd name="T1" fmla="*/ 45 h 45"/>
                <a:gd name="T2" fmla="*/ 37 w 44"/>
                <a:gd name="T3" fmla="*/ 42 h 45"/>
                <a:gd name="T4" fmla="*/ 41 w 44"/>
                <a:gd name="T5" fmla="*/ 37 h 45"/>
                <a:gd name="T6" fmla="*/ 43 w 44"/>
                <a:gd name="T7" fmla="*/ 31 h 45"/>
                <a:gd name="T8" fmla="*/ 44 w 44"/>
                <a:gd name="T9" fmla="*/ 25 h 45"/>
                <a:gd name="T10" fmla="*/ 43 w 44"/>
                <a:gd name="T11" fmla="*/ 19 h 45"/>
                <a:gd name="T12" fmla="*/ 41 w 44"/>
                <a:gd name="T13" fmla="*/ 13 h 45"/>
                <a:gd name="T14" fmla="*/ 38 w 44"/>
                <a:gd name="T15" fmla="*/ 8 h 45"/>
                <a:gd name="T16" fmla="*/ 33 w 44"/>
                <a:gd name="T17" fmla="*/ 4 h 45"/>
                <a:gd name="T18" fmla="*/ 28 w 44"/>
                <a:gd name="T19" fmla="*/ 1 h 45"/>
                <a:gd name="T20" fmla="*/ 22 w 44"/>
                <a:gd name="T21" fmla="*/ 0 h 45"/>
                <a:gd name="T22" fmla="*/ 16 w 44"/>
                <a:gd name="T23" fmla="*/ 1 h 45"/>
                <a:gd name="T24" fmla="*/ 11 w 44"/>
                <a:gd name="T25" fmla="*/ 4 h 45"/>
                <a:gd name="T26" fmla="*/ 6 w 44"/>
                <a:gd name="T27" fmla="*/ 8 h 45"/>
                <a:gd name="T28" fmla="*/ 2 w 44"/>
                <a:gd name="T29" fmla="*/ 13 h 45"/>
                <a:gd name="T30" fmla="*/ 0 w 44"/>
                <a:gd name="T31" fmla="*/ 19 h 45"/>
                <a:gd name="T32" fmla="*/ 0 w 44"/>
                <a:gd name="T33" fmla="*/ 25 h 45"/>
                <a:gd name="T34" fmla="*/ 1 w 44"/>
                <a:gd name="T35" fmla="*/ 31 h 45"/>
                <a:gd name="T36" fmla="*/ 3 w 44"/>
                <a:gd name="T37" fmla="*/ 37 h 45"/>
                <a:gd name="T38" fmla="*/ 7 w 44"/>
                <a:gd name="T39" fmla="*/ 42 h 45"/>
                <a:gd name="T40" fmla="*/ 12 w 44"/>
                <a:gd name="T41" fmla="*/ 45 h 4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4" h="45">
                  <a:moveTo>
                    <a:pt x="32" y="45"/>
                  </a:moveTo>
                  <a:lnTo>
                    <a:pt x="37" y="42"/>
                  </a:lnTo>
                  <a:lnTo>
                    <a:pt x="41" y="37"/>
                  </a:lnTo>
                  <a:lnTo>
                    <a:pt x="43" y="31"/>
                  </a:lnTo>
                  <a:lnTo>
                    <a:pt x="44" y="25"/>
                  </a:lnTo>
                  <a:lnTo>
                    <a:pt x="43" y="19"/>
                  </a:lnTo>
                  <a:lnTo>
                    <a:pt x="41" y="13"/>
                  </a:lnTo>
                  <a:lnTo>
                    <a:pt x="38" y="8"/>
                  </a:lnTo>
                  <a:lnTo>
                    <a:pt x="33" y="4"/>
                  </a:lnTo>
                  <a:lnTo>
                    <a:pt x="28" y="1"/>
                  </a:lnTo>
                  <a:lnTo>
                    <a:pt x="22" y="0"/>
                  </a:lnTo>
                  <a:lnTo>
                    <a:pt x="16" y="1"/>
                  </a:lnTo>
                  <a:lnTo>
                    <a:pt x="11" y="4"/>
                  </a:lnTo>
                  <a:lnTo>
                    <a:pt x="6" y="8"/>
                  </a:lnTo>
                  <a:lnTo>
                    <a:pt x="2" y="13"/>
                  </a:lnTo>
                  <a:lnTo>
                    <a:pt x="0" y="19"/>
                  </a:lnTo>
                  <a:lnTo>
                    <a:pt x="0" y="25"/>
                  </a:lnTo>
                  <a:lnTo>
                    <a:pt x="1" y="31"/>
                  </a:lnTo>
                  <a:lnTo>
                    <a:pt x="3" y="37"/>
                  </a:lnTo>
                  <a:lnTo>
                    <a:pt x="7" y="42"/>
                  </a:lnTo>
                  <a:lnTo>
                    <a:pt x="12" y="45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48" name="Freeform 1723">
              <a:extLst>
                <a:ext uri="{FF2B5EF4-FFF2-40B4-BE49-F238E27FC236}">
                  <a16:creationId xmlns:a16="http://schemas.microsoft.com/office/drawing/2014/main" id="{BF5898DE-F3AF-402E-85D2-E9B2623F08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" y="62"/>
              <a:ext cx="12" cy="41"/>
            </a:xfrm>
            <a:custGeom>
              <a:avLst/>
              <a:gdLst>
                <a:gd name="T0" fmla="*/ 0 w 12"/>
                <a:gd name="T1" fmla="*/ 41 h 41"/>
                <a:gd name="T2" fmla="*/ 5 w 12"/>
                <a:gd name="T3" fmla="*/ 38 h 41"/>
                <a:gd name="T4" fmla="*/ 9 w 12"/>
                <a:gd name="T5" fmla="*/ 33 h 41"/>
                <a:gd name="T6" fmla="*/ 11 w 12"/>
                <a:gd name="T7" fmla="*/ 27 h 41"/>
                <a:gd name="T8" fmla="*/ 12 w 12"/>
                <a:gd name="T9" fmla="*/ 21 h 41"/>
                <a:gd name="T10" fmla="*/ 12 w 12"/>
                <a:gd name="T11" fmla="*/ 14 h 41"/>
                <a:gd name="T12" fmla="*/ 9 w 12"/>
                <a:gd name="T13" fmla="*/ 9 h 41"/>
                <a:gd name="T14" fmla="*/ 6 w 12"/>
                <a:gd name="T15" fmla="*/ 3 h 41"/>
                <a:gd name="T16" fmla="*/ 1 w 12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" h="41">
                  <a:moveTo>
                    <a:pt x="0" y="41"/>
                  </a:moveTo>
                  <a:lnTo>
                    <a:pt x="5" y="38"/>
                  </a:lnTo>
                  <a:lnTo>
                    <a:pt x="9" y="33"/>
                  </a:lnTo>
                  <a:lnTo>
                    <a:pt x="11" y="27"/>
                  </a:lnTo>
                  <a:lnTo>
                    <a:pt x="12" y="21"/>
                  </a:lnTo>
                  <a:lnTo>
                    <a:pt x="12" y="14"/>
                  </a:lnTo>
                  <a:lnTo>
                    <a:pt x="9" y="9"/>
                  </a:lnTo>
                  <a:lnTo>
                    <a:pt x="6" y="3"/>
                  </a:lnTo>
                  <a:lnTo>
                    <a:pt x="1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49" name="Freeform 1724">
              <a:extLst>
                <a:ext uri="{FF2B5EF4-FFF2-40B4-BE49-F238E27FC236}">
                  <a16:creationId xmlns:a16="http://schemas.microsoft.com/office/drawing/2014/main" id="{BD40CFF6-1EED-44E0-B9D5-39ECC85007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" y="66"/>
              <a:ext cx="13" cy="37"/>
            </a:xfrm>
            <a:custGeom>
              <a:avLst/>
              <a:gdLst>
                <a:gd name="T0" fmla="*/ 6 w 13"/>
                <a:gd name="T1" fmla="*/ 0 h 37"/>
                <a:gd name="T2" fmla="*/ 2 w 13"/>
                <a:gd name="T3" fmla="*/ 5 h 37"/>
                <a:gd name="T4" fmla="*/ 0 w 13"/>
                <a:gd name="T5" fmla="*/ 11 h 37"/>
                <a:gd name="T6" fmla="*/ 0 w 13"/>
                <a:gd name="T7" fmla="*/ 18 h 37"/>
                <a:gd name="T8" fmla="*/ 1 w 13"/>
                <a:gd name="T9" fmla="*/ 24 h 37"/>
                <a:gd name="T10" fmla="*/ 4 w 13"/>
                <a:gd name="T11" fmla="*/ 29 h 37"/>
                <a:gd name="T12" fmla="*/ 8 w 13"/>
                <a:gd name="T13" fmla="*/ 34 h 37"/>
                <a:gd name="T14" fmla="*/ 13 w 13"/>
                <a:gd name="T15" fmla="*/ 37 h 3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" h="37">
                  <a:moveTo>
                    <a:pt x="6" y="0"/>
                  </a:moveTo>
                  <a:lnTo>
                    <a:pt x="2" y="5"/>
                  </a:lnTo>
                  <a:lnTo>
                    <a:pt x="0" y="11"/>
                  </a:lnTo>
                  <a:lnTo>
                    <a:pt x="0" y="18"/>
                  </a:lnTo>
                  <a:lnTo>
                    <a:pt x="1" y="24"/>
                  </a:lnTo>
                  <a:lnTo>
                    <a:pt x="4" y="29"/>
                  </a:lnTo>
                  <a:lnTo>
                    <a:pt x="8" y="34"/>
                  </a:lnTo>
                  <a:lnTo>
                    <a:pt x="13" y="37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50" name="Freeform 1725">
              <a:extLst>
                <a:ext uri="{FF2B5EF4-FFF2-40B4-BE49-F238E27FC236}">
                  <a16:creationId xmlns:a16="http://schemas.microsoft.com/office/drawing/2014/main" id="{78E51CAE-4688-4D8D-85EC-B0CC2A50A6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" y="60"/>
              <a:ext cx="11" cy="9"/>
            </a:xfrm>
            <a:custGeom>
              <a:avLst/>
              <a:gdLst>
                <a:gd name="T0" fmla="*/ 11 w 11"/>
                <a:gd name="T1" fmla="*/ 0 h 9"/>
                <a:gd name="T2" fmla="*/ 7 w 11"/>
                <a:gd name="T3" fmla="*/ 2 h 9"/>
                <a:gd name="T4" fmla="*/ 3 w 11"/>
                <a:gd name="T5" fmla="*/ 5 h 9"/>
                <a:gd name="T6" fmla="*/ 0 w 11"/>
                <a:gd name="T7" fmla="*/ 9 h 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" h="9">
                  <a:moveTo>
                    <a:pt x="11" y="0"/>
                  </a:moveTo>
                  <a:lnTo>
                    <a:pt x="7" y="2"/>
                  </a:lnTo>
                  <a:lnTo>
                    <a:pt x="3" y="5"/>
                  </a:lnTo>
                  <a:lnTo>
                    <a:pt x="0" y="9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51" name="Freeform 1726">
              <a:extLst>
                <a:ext uri="{FF2B5EF4-FFF2-40B4-BE49-F238E27FC236}">
                  <a16:creationId xmlns:a16="http://schemas.microsoft.com/office/drawing/2014/main" id="{7C2AA3FC-6558-43E1-AB82-926B4C946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" y="69"/>
              <a:ext cx="9" cy="21"/>
            </a:xfrm>
            <a:custGeom>
              <a:avLst/>
              <a:gdLst>
                <a:gd name="T0" fmla="*/ 9 w 9"/>
                <a:gd name="T1" fmla="*/ 0 h 21"/>
                <a:gd name="T2" fmla="*/ 4 w 9"/>
                <a:gd name="T3" fmla="*/ 10 h 21"/>
                <a:gd name="T4" fmla="*/ 0 w 9"/>
                <a:gd name="T5" fmla="*/ 21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" h="21">
                  <a:moveTo>
                    <a:pt x="9" y="0"/>
                  </a:moveTo>
                  <a:lnTo>
                    <a:pt x="4" y="10"/>
                  </a:lnTo>
                  <a:lnTo>
                    <a:pt x="0" y="21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52" name="Line 1727">
              <a:extLst>
                <a:ext uri="{FF2B5EF4-FFF2-40B4-BE49-F238E27FC236}">
                  <a16:creationId xmlns:a16="http://schemas.microsoft.com/office/drawing/2014/main" id="{44F3F90D-C2CC-49C7-B846-0EBCDBA67F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88" y="70"/>
              <a:ext cx="7" cy="1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53" name="Freeform 1728">
              <a:extLst>
                <a:ext uri="{FF2B5EF4-FFF2-40B4-BE49-F238E27FC236}">
                  <a16:creationId xmlns:a16="http://schemas.microsoft.com/office/drawing/2014/main" id="{2C72B641-227B-4AC9-989D-E5B7D32AC1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" y="65"/>
              <a:ext cx="5" cy="19"/>
            </a:xfrm>
            <a:custGeom>
              <a:avLst/>
              <a:gdLst>
                <a:gd name="T0" fmla="*/ 5 w 5"/>
                <a:gd name="T1" fmla="*/ 0 h 19"/>
                <a:gd name="T2" fmla="*/ 2 w 5"/>
                <a:gd name="T3" fmla="*/ 9 h 19"/>
                <a:gd name="T4" fmla="*/ 0 w 5"/>
                <a:gd name="T5" fmla="*/ 19 h 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" h="19">
                  <a:moveTo>
                    <a:pt x="5" y="0"/>
                  </a:moveTo>
                  <a:lnTo>
                    <a:pt x="2" y="9"/>
                  </a:lnTo>
                  <a:lnTo>
                    <a:pt x="0" y="19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54" name="Freeform 1729">
              <a:extLst>
                <a:ext uri="{FF2B5EF4-FFF2-40B4-BE49-F238E27FC236}">
                  <a16:creationId xmlns:a16="http://schemas.microsoft.com/office/drawing/2014/main" id="{F6EC1753-9A1D-49E4-975D-C37389DB6321}"/>
                </a:ext>
              </a:extLst>
            </p:cNvPr>
            <p:cNvSpPr>
              <a:spLocks/>
            </p:cNvSpPr>
            <p:nvPr/>
          </p:nvSpPr>
          <p:spPr bwMode="auto">
            <a:xfrm>
              <a:off x="80" y="65"/>
              <a:ext cx="12" cy="24"/>
            </a:xfrm>
            <a:custGeom>
              <a:avLst/>
              <a:gdLst>
                <a:gd name="T0" fmla="*/ 12 w 12"/>
                <a:gd name="T1" fmla="*/ 24 h 24"/>
                <a:gd name="T2" fmla="*/ 7 w 12"/>
                <a:gd name="T3" fmla="*/ 11 h 24"/>
                <a:gd name="T4" fmla="*/ 0 w 12"/>
                <a:gd name="T5" fmla="*/ 0 h 2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" h="24">
                  <a:moveTo>
                    <a:pt x="12" y="24"/>
                  </a:moveTo>
                  <a:lnTo>
                    <a:pt x="7" y="11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55" name="Line 1730">
              <a:extLst>
                <a:ext uri="{FF2B5EF4-FFF2-40B4-BE49-F238E27FC236}">
                  <a16:creationId xmlns:a16="http://schemas.microsoft.com/office/drawing/2014/main" id="{1DDD7FBF-69D4-40ED-806E-F8BD3B0534A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2" y="88"/>
              <a:ext cx="2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56" name="Line 1731">
              <a:extLst>
                <a:ext uri="{FF2B5EF4-FFF2-40B4-BE49-F238E27FC236}">
                  <a16:creationId xmlns:a16="http://schemas.microsoft.com/office/drawing/2014/main" id="{7C659237-E598-4278-9A90-A937C69FFF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4" y="88"/>
              <a:ext cx="8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57" name="Line 1732">
              <a:extLst>
                <a:ext uri="{FF2B5EF4-FFF2-40B4-BE49-F238E27FC236}">
                  <a16:creationId xmlns:a16="http://schemas.microsoft.com/office/drawing/2014/main" id="{49F57D29-216E-473C-A526-AD4E851AC6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" y="88"/>
              <a:ext cx="33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58" name="Line 1733">
              <a:extLst>
                <a:ext uri="{FF2B5EF4-FFF2-40B4-BE49-F238E27FC236}">
                  <a16:creationId xmlns:a16="http://schemas.microsoft.com/office/drawing/2014/main" id="{C77235B2-1F07-4266-A5AA-A26EB55415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2" y="90"/>
              <a:ext cx="14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59" name="Freeform 1734">
              <a:extLst>
                <a:ext uri="{FF2B5EF4-FFF2-40B4-BE49-F238E27FC236}">
                  <a16:creationId xmlns:a16="http://schemas.microsoft.com/office/drawing/2014/main" id="{333F4CE5-319C-4C68-BB3A-ACCA33895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" y="84"/>
              <a:ext cx="2" cy="2"/>
            </a:xfrm>
            <a:custGeom>
              <a:avLst/>
              <a:gdLst>
                <a:gd name="T0" fmla="*/ 0 w 2"/>
                <a:gd name="T1" fmla="*/ 2 h 2"/>
                <a:gd name="T2" fmla="*/ 1 w 2"/>
                <a:gd name="T3" fmla="*/ 2 h 2"/>
                <a:gd name="T4" fmla="*/ 2 w 2"/>
                <a:gd name="T5" fmla="*/ 0 h 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1" y="2"/>
                  </a:lnTo>
                  <a:lnTo>
                    <a:pt x="2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60" name="Line 1735">
              <a:extLst>
                <a:ext uri="{FF2B5EF4-FFF2-40B4-BE49-F238E27FC236}">
                  <a16:creationId xmlns:a16="http://schemas.microsoft.com/office/drawing/2014/main" id="{7FC365EB-A40E-451C-A2DA-5BA7082FAF3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" y="86"/>
              <a:ext cx="2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61" name="Line 1736">
              <a:extLst>
                <a:ext uri="{FF2B5EF4-FFF2-40B4-BE49-F238E27FC236}">
                  <a16:creationId xmlns:a16="http://schemas.microsoft.com/office/drawing/2014/main" id="{93114CB4-CF47-4330-A974-1D18F47AA0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73"/>
              <a:ext cx="3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62" name="Line 1737">
              <a:extLst>
                <a:ext uri="{FF2B5EF4-FFF2-40B4-BE49-F238E27FC236}">
                  <a16:creationId xmlns:a16="http://schemas.microsoft.com/office/drawing/2014/main" id="{F15DEFFA-F281-4195-AFC9-07BB41B063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71"/>
              <a:ext cx="3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63" name="Line 1738">
              <a:extLst>
                <a:ext uri="{FF2B5EF4-FFF2-40B4-BE49-F238E27FC236}">
                  <a16:creationId xmlns:a16="http://schemas.microsoft.com/office/drawing/2014/main" id="{451C7BA9-EE0C-4CD2-BC6E-B2BEBD59C6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" y="67"/>
              <a:ext cx="2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64" name="Line 1739">
              <a:extLst>
                <a:ext uri="{FF2B5EF4-FFF2-40B4-BE49-F238E27FC236}">
                  <a16:creationId xmlns:a16="http://schemas.microsoft.com/office/drawing/2014/main" id="{00D69578-D613-4C51-892A-55E045D6A7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" y="68"/>
              <a:ext cx="2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65" name="Line 1740">
              <a:extLst>
                <a:ext uri="{FF2B5EF4-FFF2-40B4-BE49-F238E27FC236}">
                  <a16:creationId xmlns:a16="http://schemas.microsoft.com/office/drawing/2014/main" id="{6B0DD506-CEF5-400D-A037-80998BC0D0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" y="79"/>
              <a:ext cx="1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66" name="Line 1741">
              <a:extLst>
                <a:ext uri="{FF2B5EF4-FFF2-40B4-BE49-F238E27FC236}">
                  <a16:creationId xmlns:a16="http://schemas.microsoft.com/office/drawing/2014/main" id="{2F59113F-DE5B-4098-9F4C-AA2C05036E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" y="81"/>
              <a:ext cx="1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67" name="Line 1742">
              <a:extLst>
                <a:ext uri="{FF2B5EF4-FFF2-40B4-BE49-F238E27FC236}">
                  <a16:creationId xmlns:a16="http://schemas.microsoft.com/office/drawing/2014/main" id="{B58C8797-D0DE-4006-AA3C-A9C97FCC80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" y="82"/>
              <a:ext cx="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68" name="Line 1743">
              <a:extLst>
                <a:ext uri="{FF2B5EF4-FFF2-40B4-BE49-F238E27FC236}">
                  <a16:creationId xmlns:a16="http://schemas.microsoft.com/office/drawing/2014/main" id="{4A7499CB-F019-4606-B8AE-D44CB7646D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" y="77"/>
              <a:ext cx="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69" name="Line 1744">
              <a:extLst>
                <a:ext uri="{FF2B5EF4-FFF2-40B4-BE49-F238E27FC236}">
                  <a16:creationId xmlns:a16="http://schemas.microsoft.com/office/drawing/2014/main" id="{360B00DF-DDB3-4F08-88A6-11171D1A9CE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" y="73"/>
              <a:ext cx="1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70" name="Freeform 1745">
              <a:extLst>
                <a:ext uri="{FF2B5EF4-FFF2-40B4-BE49-F238E27FC236}">
                  <a16:creationId xmlns:a16="http://schemas.microsoft.com/office/drawing/2014/main" id="{6D658BD7-1F3F-4168-BA0D-55F1FE77FE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" y="77"/>
              <a:ext cx="1" cy="2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0 h 2"/>
                <a:gd name="T4" fmla="*/ 0 w 1"/>
                <a:gd name="T5" fmla="*/ 1 h 2"/>
                <a:gd name="T6" fmla="*/ 1 w 1"/>
                <a:gd name="T7" fmla="*/ 2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1" y="2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71" name="Line 1746">
              <a:extLst>
                <a:ext uri="{FF2B5EF4-FFF2-40B4-BE49-F238E27FC236}">
                  <a16:creationId xmlns:a16="http://schemas.microsoft.com/office/drawing/2014/main" id="{105EABA6-2C3E-4177-9FBD-D7109EF568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" y="67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72" name="Line 1747">
              <a:extLst>
                <a:ext uri="{FF2B5EF4-FFF2-40B4-BE49-F238E27FC236}">
                  <a16:creationId xmlns:a16="http://schemas.microsoft.com/office/drawing/2014/main" id="{0CD5BE29-2E67-40C4-AA55-B441FA87B5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" y="77"/>
              <a:ext cx="1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73" name="Line 1748">
              <a:extLst>
                <a:ext uri="{FF2B5EF4-FFF2-40B4-BE49-F238E27FC236}">
                  <a16:creationId xmlns:a16="http://schemas.microsoft.com/office/drawing/2014/main" id="{C2267C6A-B6D4-4D04-B59B-6DB32CE302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" y="79"/>
              <a:ext cx="1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74" name="Line 1749">
              <a:extLst>
                <a:ext uri="{FF2B5EF4-FFF2-40B4-BE49-F238E27FC236}">
                  <a16:creationId xmlns:a16="http://schemas.microsoft.com/office/drawing/2014/main" id="{48852C69-060C-43A2-8DE6-A318F50647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" y="81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75" name="Freeform 1750">
              <a:extLst>
                <a:ext uri="{FF2B5EF4-FFF2-40B4-BE49-F238E27FC236}">
                  <a16:creationId xmlns:a16="http://schemas.microsoft.com/office/drawing/2014/main" id="{91A14B5F-3F5C-457B-88FF-7B8DC5297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" y="77"/>
              <a:ext cx="25" cy="1"/>
            </a:xfrm>
            <a:custGeom>
              <a:avLst/>
              <a:gdLst>
                <a:gd name="T0" fmla="*/ 25 w 25"/>
                <a:gd name="T1" fmla="*/ 1 h 1"/>
                <a:gd name="T2" fmla="*/ 12 w 25"/>
                <a:gd name="T3" fmla="*/ 0 h 1"/>
                <a:gd name="T4" fmla="*/ 0 w 25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12" y="0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76" name="Freeform 1751">
              <a:extLst>
                <a:ext uri="{FF2B5EF4-FFF2-40B4-BE49-F238E27FC236}">
                  <a16:creationId xmlns:a16="http://schemas.microsoft.com/office/drawing/2014/main" id="{7D81857F-CFB8-4605-A736-0C2B1429B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" y="47"/>
              <a:ext cx="3" cy="22"/>
            </a:xfrm>
            <a:custGeom>
              <a:avLst/>
              <a:gdLst>
                <a:gd name="T0" fmla="*/ 3 w 3"/>
                <a:gd name="T1" fmla="*/ 0 h 22"/>
                <a:gd name="T2" fmla="*/ 1 w 3"/>
                <a:gd name="T3" fmla="*/ 7 h 22"/>
                <a:gd name="T4" fmla="*/ 0 w 3"/>
                <a:gd name="T5" fmla="*/ 14 h 22"/>
                <a:gd name="T6" fmla="*/ 0 w 3"/>
                <a:gd name="T7" fmla="*/ 22 h 2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" h="22">
                  <a:moveTo>
                    <a:pt x="3" y="0"/>
                  </a:moveTo>
                  <a:lnTo>
                    <a:pt x="1" y="7"/>
                  </a:lnTo>
                  <a:lnTo>
                    <a:pt x="0" y="14"/>
                  </a:lnTo>
                  <a:lnTo>
                    <a:pt x="0" y="22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77" name="Freeform 1752">
              <a:extLst>
                <a:ext uri="{FF2B5EF4-FFF2-40B4-BE49-F238E27FC236}">
                  <a16:creationId xmlns:a16="http://schemas.microsoft.com/office/drawing/2014/main" id="{39026167-29E6-407B-89B7-4DA4C9D0FE1C}"/>
                </a:ext>
              </a:extLst>
            </p:cNvPr>
            <p:cNvSpPr>
              <a:spLocks/>
            </p:cNvSpPr>
            <p:nvPr/>
          </p:nvSpPr>
          <p:spPr bwMode="auto">
            <a:xfrm>
              <a:off x="9" y="48"/>
              <a:ext cx="2" cy="20"/>
            </a:xfrm>
            <a:custGeom>
              <a:avLst/>
              <a:gdLst>
                <a:gd name="T0" fmla="*/ 2 w 2"/>
                <a:gd name="T1" fmla="*/ 0 h 20"/>
                <a:gd name="T2" fmla="*/ 0 w 2"/>
                <a:gd name="T3" fmla="*/ 10 h 20"/>
                <a:gd name="T4" fmla="*/ 0 w 2"/>
                <a:gd name="T5" fmla="*/ 20 h 2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20">
                  <a:moveTo>
                    <a:pt x="2" y="0"/>
                  </a:moveTo>
                  <a:lnTo>
                    <a:pt x="0" y="10"/>
                  </a:lnTo>
                  <a:lnTo>
                    <a:pt x="0" y="2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78" name="Freeform 1753">
              <a:extLst>
                <a:ext uri="{FF2B5EF4-FFF2-40B4-BE49-F238E27FC236}">
                  <a16:creationId xmlns:a16="http://schemas.microsoft.com/office/drawing/2014/main" id="{B8AEBC8C-2B19-458B-B7AD-3E27C6A1E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" y="46"/>
              <a:ext cx="3" cy="22"/>
            </a:xfrm>
            <a:custGeom>
              <a:avLst/>
              <a:gdLst>
                <a:gd name="T0" fmla="*/ 3 w 3"/>
                <a:gd name="T1" fmla="*/ 0 h 22"/>
                <a:gd name="T2" fmla="*/ 1 w 3"/>
                <a:gd name="T3" fmla="*/ 7 h 22"/>
                <a:gd name="T4" fmla="*/ 0 w 3"/>
                <a:gd name="T5" fmla="*/ 15 h 22"/>
                <a:gd name="T6" fmla="*/ 1 w 3"/>
                <a:gd name="T7" fmla="*/ 22 h 2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" h="22">
                  <a:moveTo>
                    <a:pt x="3" y="0"/>
                  </a:moveTo>
                  <a:lnTo>
                    <a:pt x="1" y="7"/>
                  </a:lnTo>
                  <a:lnTo>
                    <a:pt x="0" y="15"/>
                  </a:lnTo>
                  <a:lnTo>
                    <a:pt x="1" y="22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79" name="Line 1754">
              <a:extLst>
                <a:ext uri="{FF2B5EF4-FFF2-40B4-BE49-F238E27FC236}">
                  <a16:creationId xmlns:a16="http://schemas.microsoft.com/office/drawing/2014/main" id="{13F58D17-A710-4437-B52B-767CD30FE6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" y="46"/>
              <a:ext cx="1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80" name="Line 1755">
              <a:extLst>
                <a:ext uri="{FF2B5EF4-FFF2-40B4-BE49-F238E27FC236}">
                  <a16:creationId xmlns:a16="http://schemas.microsoft.com/office/drawing/2014/main" id="{989D8B6F-44FD-4FA5-9229-59298197E5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" y="45"/>
              <a:ext cx="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81" name="Line 1756">
              <a:extLst>
                <a:ext uri="{FF2B5EF4-FFF2-40B4-BE49-F238E27FC236}">
                  <a16:creationId xmlns:a16="http://schemas.microsoft.com/office/drawing/2014/main" id="{2552F36C-0E12-4F37-9228-6826DA4C4EC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" y="43"/>
              <a:ext cx="5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82" name="Line 1757">
              <a:extLst>
                <a:ext uri="{FF2B5EF4-FFF2-40B4-BE49-F238E27FC236}">
                  <a16:creationId xmlns:a16="http://schemas.microsoft.com/office/drawing/2014/main" id="{315CE5B8-43B7-40B7-838A-8396D1DC32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1" y="43"/>
              <a:ext cx="2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83" name="Line 1758">
              <a:extLst>
                <a:ext uri="{FF2B5EF4-FFF2-40B4-BE49-F238E27FC236}">
                  <a16:creationId xmlns:a16="http://schemas.microsoft.com/office/drawing/2014/main" id="{0E8FC62D-4EBE-4A09-89ED-1C60EDB21E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" y="69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84" name="Line 1759">
              <a:extLst>
                <a:ext uri="{FF2B5EF4-FFF2-40B4-BE49-F238E27FC236}">
                  <a16:creationId xmlns:a16="http://schemas.microsoft.com/office/drawing/2014/main" id="{C3BC6E06-2104-4D84-9019-3EF45AEA46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" y="48"/>
              <a:ext cx="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85" name="Freeform 1760">
              <a:extLst>
                <a:ext uri="{FF2B5EF4-FFF2-40B4-BE49-F238E27FC236}">
                  <a16:creationId xmlns:a16="http://schemas.microsoft.com/office/drawing/2014/main" id="{5406FF41-8AAF-4D8E-8B03-26700EC0BE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" y="49"/>
              <a:ext cx="2" cy="19"/>
            </a:xfrm>
            <a:custGeom>
              <a:avLst/>
              <a:gdLst>
                <a:gd name="T0" fmla="*/ 2 w 2"/>
                <a:gd name="T1" fmla="*/ 0 h 19"/>
                <a:gd name="T2" fmla="*/ 1 w 2"/>
                <a:gd name="T3" fmla="*/ 9 h 19"/>
                <a:gd name="T4" fmla="*/ 0 w 2"/>
                <a:gd name="T5" fmla="*/ 19 h 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9">
                  <a:moveTo>
                    <a:pt x="2" y="0"/>
                  </a:moveTo>
                  <a:lnTo>
                    <a:pt x="1" y="9"/>
                  </a:lnTo>
                  <a:lnTo>
                    <a:pt x="0" y="19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86" name="Freeform 1761">
              <a:extLst>
                <a:ext uri="{FF2B5EF4-FFF2-40B4-BE49-F238E27FC236}">
                  <a16:creationId xmlns:a16="http://schemas.microsoft.com/office/drawing/2014/main" id="{44F421F0-71A2-45BF-9F29-EDE4E820EB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" y="49"/>
              <a:ext cx="1" cy="19"/>
            </a:xfrm>
            <a:custGeom>
              <a:avLst/>
              <a:gdLst>
                <a:gd name="T0" fmla="*/ 1 w 1"/>
                <a:gd name="T1" fmla="*/ 0 h 19"/>
                <a:gd name="T2" fmla="*/ 0 w 1"/>
                <a:gd name="T3" fmla="*/ 9 h 19"/>
                <a:gd name="T4" fmla="*/ 0 w 1"/>
                <a:gd name="T5" fmla="*/ 19 h 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19">
                  <a:moveTo>
                    <a:pt x="1" y="0"/>
                  </a:moveTo>
                  <a:lnTo>
                    <a:pt x="0" y="9"/>
                  </a:lnTo>
                  <a:lnTo>
                    <a:pt x="0" y="19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87" name="Line 1762">
              <a:extLst>
                <a:ext uri="{FF2B5EF4-FFF2-40B4-BE49-F238E27FC236}">
                  <a16:creationId xmlns:a16="http://schemas.microsoft.com/office/drawing/2014/main" id="{6EEB1A75-CA17-4FFA-9B5F-8282290114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" y="52"/>
              <a:ext cx="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88" name="Line 1763">
              <a:extLst>
                <a:ext uri="{FF2B5EF4-FFF2-40B4-BE49-F238E27FC236}">
                  <a16:creationId xmlns:a16="http://schemas.microsoft.com/office/drawing/2014/main" id="{9F7AC9B9-38E8-4350-9CF4-9596B2D095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" y="62"/>
              <a:ext cx="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89" name="Freeform 1764">
              <a:extLst>
                <a:ext uri="{FF2B5EF4-FFF2-40B4-BE49-F238E27FC236}">
                  <a16:creationId xmlns:a16="http://schemas.microsoft.com/office/drawing/2014/main" id="{19A62116-5A76-49A7-B4AB-C3F9F4A18B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" y="49"/>
              <a:ext cx="2" cy="19"/>
            </a:xfrm>
            <a:custGeom>
              <a:avLst/>
              <a:gdLst>
                <a:gd name="T0" fmla="*/ 2 w 2"/>
                <a:gd name="T1" fmla="*/ 0 h 19"/>
                <a:gd name="T2" fmla="*/ 0 w 2"/>
                <a:gd name="T3" fmla="*/ 9 h 19"/>
                <a:gd name="T4" fmla="*/ 1 w 2"/>
                <a:gd name="T5" fmla="*/ 19 h 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9">
                  <a:moveTo>
                    <a:pt x="2" y="0"/>
                  </a:moveTo>
                  <a:lnTo>
                    <a:pt x="0" y="9"/>
                  </a:lnTo>
                  <a:lnTo>
                    <a:pt x="1" y="19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90" name="Line 1765">
              <a:extLst>
                <a:ext uri="{FF2B5EF4-FFF2-40B4-BE49-F238E27FC236}">
                  <a16:creationId xmlns:a16="http://schemas.microsoft.com/office/drawing/2014/main" id="{ED22CD67-9E8D-43CD-80C2-0611C1ABCB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" y="58"/>
              <a:ext cx="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91" name="Line 1766">
              <a:extLst>
                <a:ext uri="{FF2B5EF4-FFF2-40B4-BE49-F238E27FC236}">
                  <a16:creationId xmlns:a16="http://schemas.microsoft.com/office/drawing/2014/main" id="{5429B477-16DF-4D39-B007-516D332E0C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1" y="73"/>
              <a:ext cx="1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92" name="Line 1767">
              <a:extLst>
                <a:ext uri="{FF2B5EF4-FFF2-40B4-BE49-F238E27FC236}">
                  <a16:creationId xmlns:a16="http://schemas.microsoft.com/office/drawing/2014/main" id="{9AD69816-4166-4D85-8043-D97CF79EBA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" y="82"/>
              <a:ext cx="14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93" name="Line 1768">
              <a:extLst>
                <a:ext uri="{FF2B5EF4-FFF2-40B4-BE49-F238E27FC236}">
                  <a16:creationId xmlns:a16="http://schemas.microsoft.com/office/drawing/2014/main" id="{51C7EDF8-114B-4819-ADC0-5F0B4DF37F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4" y="92"/>
              <a:ext cx="1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94" name="Freeform 1769">
              <a:extLst>
                <a:ext uri="{FF2B5EF4-FFF2-40B4-BE49-F238E27FC236}">
                  <a16:creationId xmlns:a16="http://schemas.microsoft.com/office/drawing/2014/main" id="{142DD887-8B86-4260-82F4-891FAB9754AD}"/>
                </a:ext>
              </a:extLst>
            </p:cNvPr>
            <p:cNvSpPr>
              <a:spLocks/>
            </p:cNvSpPr>
            <p:nvPr/>
          </p:nvSpPr>
          <p:spPr bwMode="auto">
            <a:xfrm>
              <a:off x="82" y="87"/>
              <a:ext cx="8" cy="2"/>
            </a:xfrm>
            <a:custGeom>
              <a:avLst/>
              <a:gdLst>
                <a:gd name="T0" fmla="*/ 8 w 8"/>
                <a:gd name="T1" fmla="*/ 0 h 2"/>
                <a:gd name="T2" fmla="*/ 4 w 8"/>
                <a:gd name="T3" fmla="*/ 0 h 2"/>
                <a:gd name="T4" fmla="*/ 0 w 8"/>
                <a:gd name="T5" fmla="*/ 2 h 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" h="2">
                  <a:moveTo>
                    <a:pt x="8" y="0"/>
                  </a:moveTo>
                  <a:lnTo>
                    <a:pt x="4" y="0"/>
                  </a:lnTo>
                  <a:lnTo>
                    <a:pt x="0" y="2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95" name="Freeform 1770">
              <a:extLst>
                <a:ext uri="{FF2B5EF4-FFF2-40B4-BE49-F238E27FC236}">
                  <a16:creationId xmlns:a16="http://schemas.microsoft.com/office/drawing/2014/main" id="{94DE5419-634D-4596-89CB-92A0596BB78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" y="89"/>
              <a:ext cx="7" cy="2"/>
            </a:xfrm>
            <a:custGeom>
              <a:avLst/>
              <a:gdLst>
                <a:gd name="T0" fmla="*/ 0 w 7"/>
                <a:gd name="T1" fmla="*/ 0 h 2"/>
                <a:gd name="T2" fmla="*/ 3 w 7"/>
                <a:gd name="T3" fmla="*/ 2 h 2"/>
                <a:gd name="T4" fmla="*/ 7 w 7"/>
                <a:gd name="T5" fmla="*/ 2 h 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" h="2">
                  <a:moveTo>
                    <a:pt x="0" y="0"/>
                  </a:moveTo>
                  <a:lnTo>
                    <a:pt x="3" y="2"/>
                  </a:lnTo>
                  <a:lnTo>
                    <a:pt x="7" y="2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96" name="Freeform 1771">
              <a:extLst>
                <a:ext uri="{FF2B5EF4-FFF2-40B4-BE49-F238E27FC236}">
                  <a16:creationId xmlns:a16="http://schemas.microsoft.com/office/drawing/2014/main" id="{697CD8EA-DC5A-437C-83A1-35E39FBB7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" y="91"/>
              <a:ext cx="6" cy="1"/>
            </a:xfrm>
            <a:custGeom>
              <a:avLst/>
              <a:gdLst>
                <a:gd name="T0" fmla="*/ 0 w 6"/>
                <a:gd name="T1" fmla="*/ 0 h 1"/>
                <a:gd name="T2" fmla="*/ 2 w 6"/>
                <a:gd name="T3" fmla="*/ 1 h 1"/>
                <a:gd name="T4" fmla="*/ 4 w 6"/>
                <a:gd name="T5" fmla="*/ 1 h 1"/>
                <a:gd name="T6" fmla="*/ 6 w 6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1">
                  <a:moveTo>
                    <a:pt x="0" y="0"/>
                  </a:moveTo>
                  <a:lnTo>
                    <a:pt x="2" y="1"/>
                  </a:lnTo>
                  <a:lnTo>
                    <a:pt x="4" y="1"/>
                  </a:lnTo>
                  <a:lnTo>
                    <a:pt x="6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97" name="Freeform 1772">
              <a:extLst>
                <a:ext uri="{FF2B5EF4-FFF2-40B4-BE49-F238E27FC236}">
                  <a16:creationId xmlns:a16="http://schemas.microsoft.com/office/drawing/2014/main" id="{EAFA2224-A057-408A-A193-FAF42973F9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" y="91"/>
              <a:ext cx="11" cy="1"/>
            </a:xfrm>
            <a:custGeom>
              <a:avLst/>
              <a:gdLst>
                <a:gd name="T0" fmla="*/ 0 w 11"/>
                <a:gd name="T1" fmla="*/ 0 h 1"/>
                <a:gd name="T2" fmla="*/ 3 w 11"/>
                <a:gd name="T3" fmla="*/ 1 h 1"/>
                <a:gd name="T4" fmla="*/ 7 w 11"/>
                <a:gd name="T5" fmla="*/ 1 h 1"/>
                <a:gd name="T6" fmla="*/ 11 w 1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" h="1">
                  <a:moveTo>
                    <a:pt x="0" y="0"/>
                  </a:moveTo>
                  <a:lnTo>
                    <a:pt x="3" y="1"/>
                  </a:lnTo>
                  <a:lnTo>
                    <a:pt x="7" y="1"/>
                  </a:lnTo>
                  <a:lnTo>
                    <a:pt x="11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98" name="Freeform 1773">
              <a:extLst>
                <a:ext uri="{FF2B5EF4-FFF2-40B4-BE49-F238E27FC236}">
                  <a16:creationId xmlns:a16="http://schemas.microsoft.com/office/drawing/2014/main" id="{5B20A8DF-F549-46B1-A7DD-D20BE9434E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" y="91"/>
              <a:ext cx="6" cy="1"/>
            </a:xfrm>
            <a:custGeom>
              <a:avLst/>
              <a:gdLst>
                <a:gd name="T0" fmla="*/ 0 w 6"/>
                <a:gd name="T1" fmla="*/ 0 h 1"/>
                <a:gd name="T2" fmla="*/ 3 w 6"/>
                <a:gd name="T3" fmla="*/ 1 h 1"/>
                <a:gd name="T4" fmla="*/ 6 w 6"/>
                <a:gd name="T5" fmla="*/ 1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" h="1">
                  <a:moveTo>
                    <a:pt x="0" y="0"/>
                  </a:moveTo>
                  <a:lnTo>
                    <a:pt x="3" y="1"/>
                  </a:lnTo>
                  <a:lnTo>
                    <a:pt x="6" y="1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99" name="Line 1774">
              <a:extLst>
                <a:ext uri="{FF2B5EF4-FFF2-40B4-BE49-F238E27FC236}">
                  <a16:creationId xmlns:a16="http://schemas.microsoft.com/office/drawing/2014/main" id="{D1BBD412-B54B-408C-84FF-1E1E9EEE7E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0" y="91"/>
              <a:ext cx="1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00" name="Freeform 1775">
              <a:extLst>
                <a:ext uri="{FF2B5EF4-FFF2-40B4-BE49-F238E27FC236}">
                  <a16:creationId xmlns:a16="http://schemas.microsoft.com/office/drawing/2014/main" id="{3A939827-C865-4DC0-B242-899EAFD920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" y="43"/>
              <a:ext cx="8" cy="2"/>
            </a:xfrm>
            <a:custGeom>
              <a:avLst/>
              <a:gdLst>
                <a:gd name="T0" fmla="*/ 8 w 8"/>
                <a:gd name="T1" fmla="*/ 2 h 2"/>
                <a:gd name="T2" fmla="*/ 5 w 8"/>
                <a:gd name="T3" fmla="*/ 0 h 2"/>
                <a:gd name="T4" fmla="*/ 2 w 8"/>
                <a:gd name="T5" fmla="*/ 1 h 2"/>
                <a:gd name="T6" fmla="*/ 0 w 8"/>
                <a:gd name="T7" fmla="*/ 2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2">
                  <a:moveTo>
                    <a:pt x="8" y="2"/>
                  </a:moveTo>
                  <a:lnTo>
                    <a:pt x="5" y="0"/>
                  </a:lnTo>
                  <a:lnTo>
                    <a:pt x="2" y="1"/>
                  </a:lnTo>
                  <a:lnTo>
                    <a:pt x="0" y="2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01" name="Freeform 1776">
              <a:extLst>
                <a:ext uri="{FF2B5EF4-FFF2-40B4-BE49-F238E27FC236}">
                  <a16:creationId xmlns:a16="http://schemas.microsoft.com/office/drawing/2014/main" id="{E7A23347-17EB-47A9-A2F5-A7944EA66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" y="48"/>
              <a:ext cx="8" cy="1"/>
            </a:xfrm>
            <a:custGeom>
              <a:avLst/>
              <a:gdLst>
                <a:gd name="T0" fmla="*/ 0 w 8"/>
                <a:gd name="T1" fmla="*/ 0 h 1"/>
                <a:gd name="T2" fmla="*/ 3 w 8"/>
                <a:gd name="T3" fmla="*/ 1 h 1"/>
                <a:gd name="T4" fmla="*/ 6 w 8"/>
                <a:gd name="T5" fmla="*/ 1 h 1"/>
                <a:gd name="T6" fmla="*/ 8 w 8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1">
                  <a:moveTo>
                    <a:pt x="0" y="0"/>
                  </a:moveTo>
                  <a:lnTo>
                    <a:pt x="3" y="1"/>
                  </a:lnTo>
                  <a:lnTo>
                    <a:pt x="6" y="1"/>
                  </a:lnTo>
                  <a:lnTo>
                    <a:pt x="8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02" name="Freeform 1777">
              <a:extLst>
                <a:ext uri="{FF2B5EF4-FFF2-40B4-BE49-F238E27FC236}">
                  <a16:creationId xmlns:a16="http://schemas.microsoft.com/office/drawing/2014/main" id="{B582F76F-ABC0-4403-AD7F-9E06074B90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" y="44"/>
              <a:ext cx="3" cy="4"/>
            </a:xfrm>
            <a:custGeom>
              <a:avLst/>
              <a:gdLst>
                <a:gd name="T0" fmla="*/ 0 w 3"/>
                <a:gd name="T1" fmla="*/ 3 h 4"/>
                <a:gd name="T2" fmla="*/ 2 w 3"/>
                <a:gd name="T3" fmla="*/ 4 h 4"/>
                <a:gd name="T4" fmla="*/ 2 w 3"/>
                <a:gd name="T5" fmla="*/ 3 h 4"/>
                <a:gd name="T6" fmla="*/ 3 w 3"/>
                <a:gd name="T7" fmla="*/ 2 h 4"/>
                <a:gd name="T8" fmla="*/ 2 w 3"/>
                <a:gd name="T9" fmla="*/ 1 h 4"/>
                <a:gd name="T10" fmla="*/ 1 w 3"/>
                <a:gd name="T11" fmla="*/ 0 h 4"/>
                <a:gd name="T12" fmla="*/ 0 w 3"/>
                <a:gd name="T13" fmla="*/ 1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" h="4">
                  <a:moveTo>
                    <a:pt x="0" y="3"/>
                  </a:moveTo>
                  <a:lnTo>
                    <a:pt x="2" y="4"/>
                  </a:lnTo>
                  <a:lnTo>
                    <a:pt x="2" y="3"/>
                  </a:lnTo>
                  <a:lnTo>
                    <a:pt x="3" y="2"/>
                  </a:lnTo>
                  <a:lnTo>
                    <a:pt x="2" y="1"/>
                  </a:lnTo>
                  <a:lnTo>
                    <a:pt x="1" y="0"/>
                  </a:lnTo>
                  <a:lnTo>
                    <a:pt x="0" y="1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03" name="Freeform 1778">
              <a:extLst>
                <a:ext uri="{FF2B5EF4-FFF2-40B4-BE49-F238E27FC236}">
                  <a16:creationId xmlns:a16="http://schemas.microsoft.com/office/drawing/2014/main" id="{A162E9A6-855E-4A69-8FF7-BB29C0D558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" y="47"/>
              <a:ext cx="5" cy="6"/>
            </a:xfrm>
            <a:custGeom>
              <a:avLst/>
              <a:gdLst>
                <a:gd name="T0" fmla="*/ 0 w 5"/>
                <a:gd name="T1" fmla="*/ 6 h 6"/>
                <a:gd name="T2" fmla="*/ 2 w 5"/>
                <a:gd name="T3" fmla="*/ 5 h 6"/>
                <a:gd name="T4" fmla="*/ 4 w 5"/>
                <a:gd name="T5" fmla="*/ 3 h 6"/>
                <a:gd name="T6" fmla="*/ 5 w 5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" h="6">
                  <a:moveTo>
                    <a:pt x="0" y="6"/>
                  </a:moveTo>
                  <a:lnTo>
                    <a:pt x="2" y="5"/>
                  </a:lnTo>
                  <a:lnTo>
                    <a:pt x="4" y="3"/>
                  </a:lnTo>
                  <a:lnTo>
                    <a:pt x="5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04" name="Freeform 1779">
              <a:extLst>
                <a:ext uri="{FF2B5EF4-FFF2-40B4-BE49-F238E27FC236}">
                  <a16:creationId xmlns:a16="http://schemas.microsoft.com/office/drawing/2014/main" id="{AA8BBEA6-0F77-40F3-8A94-B8173A9469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" y="66"/>
              <a:ext cx="30" cy="32"/>
            </a:xfrm>
            <a:custGeom>
              <a:avLst/>
              <a:gdLst>
                <a:gd name="T0" fmla="*/ 30 w 30"/>
                <a:gd name="T1" fmla="*/ 16 h 32"/>
                <a:gd name="T2" fmla="*/ 29 w 30"/>
                <a:gd name="T3" fmla="*/ 11 h 32"/>
                <a:gd name="T4" fmla="*/ 27 w 30"/>
                <a:gd name="T5" fmla="*/ 7 h 32"/>
                <a:gd name="T6" fmla="*/ 24 w 30"/>
                <a:gd name="T7" fmla="*/ 3 h 32"/>
                <a:gd name="T8" fmla="*/ 19 w 30"/>
                <a:gd name="T9" fmla="*/ 1 h 32"/>
                <a:gd name="T10" fmla="*/ 15 w 30"/>
                <a:gd name="T11" fmla="*/ 0 h 32"/>
                <a:gd name="T12" fmla="*/ 10 w 30"/>
                <a:gd name="T13" fmla="*/ 1 h 32"/>
                <a:gd name="T14" fmla="*/ 6 w 30"/>
                <a:gd name="T15" fmla="*/ 3 h 32"/>
                <a:gd name="T16" fmla="*/ 3 w 30"/>
                <a:gd name="T17" fmla="*/ 7 h 32"/>
                <a:gd name="T18" fmla="*/ 1 w 30"/>
                <a:gd name="T19" fmla="*/ 11 h 32"/>
                <a:gd name="T20" fmla="*/ 0 w 30"/>
                <a:gd name="T21" fmla="*/ 16 h 32"/>
                <a:gd name="T22" fmla="*/ 1 w 30"/>
                <a:gd name="T23" fmla="*/ 21 h 32"/>
                <a:gd name="T24" fmla="*/ 3 w 30"/>
                <a:gd name="T25" fmla="*/ 25 h 32"/>
                <a:gd name="T26" fmla="*/ 6 w 30"/>
                <a:gd name="T27" fmla="*/ 29 h 32"/>
                <a:gd name="T28" fmla="*/ 10 w 30"/>
                <a:gd name="T29" fmla="*/ 31 h 32"/>
                <a:gd name="T30" fmla="*/ 15 w 30"/>
                <a:gd name="T31" fmla="*/ 32 h 32"/>
                <a:gd name="T32" fmla="*/ 19 w 30"/>
                <a:gd name="T33" fmla="*/ 31 h 32"/>
                <a:gd name="T34" fmla="*/ 24 w 30"/>
                <a:gd name="T35" fmla="*/ 29 h 32"/>
                <a:gd name="T36" fmla="*/ 27 w 30"/>
                <a:gd name="T37" fmla="*/ 25 h 32"/>
                <a:gd name="T38" fmla="*/ 29 w 30"/>
                <a:gd name="T39" fmla="*/ 21 h 32"/>
                <a:gd name="T40" fmla="*/ 30 w 30"/>
                <a:gd name="T41" fmla="*/ 16 h 3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0" h="32">
                  <a:moveTo>
                    <a:pt x="30" y="16"/>
                  </a:moveTo>
                  <a:lnTo>
                    <a:pt x="29" y="11"/>
                  </a:lnTo>
                  <a:lnTo>
                    <a:pt x="27" y="7"/>
                  </a:lnTo>
                  <a:lnTo>
                    <a:pt x="24" y="3"/>
                  </a:lnTo>
                  <a:lnTo>
                    <a:pt x="19" y="1"/>
                  </a:lnTo>
                  <a:lnTo>
                    <a:pt x="15" y="0"/>
                  </a:lnTo>
                  <a:lnTo>
                    <a:pt x="10" y="1"/>
                  </a:lnTo>
                  <a:lnTo>
                    <a:pt x="6" y="3"/>
                  </a:lnTo>
                  <a:lnTo>
                    <a:pt x="3" y="7"/>
                  </a:lnTo>
                  <a:lnTo>
                    <a:pt x="1" y="11"/>
                  </a:lnTo>
                  <a:lnTo>
                    <a:pt x="0" y="16"/>
                  </a:lnTo>
                  <a:lnTo>
                    <a:pt x="1" y="21"/>
                  </a:lnTo>
                  <a:lnTo>
                    <a:pt x="3" y="25"/>
                  </a:lnTo>
                  <a:lnTo>
                    <a:pt x="6" y="29"/>
                  </a:lnTo>
                  <a:lnTo>
                    <a:pt x="10" y="31"/>
                  </a:lnTo>
                  <a:lnTo>
                    <a:pt x="15" y="32"/>
                  </a:lnTo>
                  <a:lnTo>
                    <a:pt x="19" y="31"/>
                  </a:lnTo>
                  <a:lnTo>
                    <a:pt x="24" y="29"/>
                  </a:lnTo>
                  <a:lnTo>
                    <a:pt x="27" y="25"/>
                  </a:lnTo>
                  <a:lnTo>
                    <a:pt x="29" y="21"/>
                  </a:lnTo>
                  <a:lnTo>
                    <a:pt x="30" y="16"/>
                  </a:lnTo>
                  <a:close/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05" name="Freeform 1780">
              <a:extLst>
                <a:ext uri="{FF2B5EF4-FFF2-40B4-BE49-F238E27FC236}">
                  <a16:creationId xmlns:a16="http://schemas.microsoft.com/office/drawing/2014/main" id="{8A8589F0-2951-4A8F-8524-0CA5958F5F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" y="71"/>
              <a:ext cx="20" cy="22"/>
            </a:xfrm>
            <a:custGeom>
              <a:avLst/>
              <a:gdLst>
                <a:gd name="T0" fmla="*/ 20 w 20"/>
                <a:gd name="T1" fmla="*/ 11 h 22"/>
                <a:gd name="T2" fmla="*/ 19 w 20"/>
                <a:gd name="T3" fmla="*/ 7 h 22"/>
                <a:gd name="T4" fmla="*/ 17 w 20"/>
                <a:gd name="T5" fmla="*/ 3 h 22"/>
                <a:gd name="T6" fmla="*/ 14 w 20"/>
                <a:gd name="T7" fmla="*/ 1 h 22"/>
                <a:gd name="T8" fmla="*/ 10 w 20"/>
                <a:gd name="T9" fmla="*/ 0 h 22"/>
                <a:gd name="T10" fmla="*/ 6 w 20"/>
                <a:gd name="T11" fmla="*/ 1 h 22"/>
                <a:gd name="T12" fmla="*/ 3 w 20"/>
                <a:gd name="T13" fmla="*/ 3 h 22"/>
                <a:gd name="T14" fmla="*/ 1 w 20"/>
                <a:gd name="T15" fmla="*/ 7 h 22"/>
                <a:gd name="T16" fmla="*/ 0 w 20"/>
                <a:gd name="T17" fmla="*/ 11 h 22"/>
                <a:gd name="T18" fmla="*/ 1 w 20"/>
                <a:gd name="T19" fmla="*/ 15 h 22"/>
                <a:gd name="T20" fmla="*/ 3 w 20"/>
                <a:gd name="T21" fmla="*/ 19 h 22"/>
                <a:gd name="T22" fmla="*/ 6 w 20"/>
                <a:gd name="T23" fmla="*/ 21 h 22"/>
                <a:gd name="T24" fmla="*/ 10 w 20"/>
                <a:gd name="T25" fmla="*/ 22 h 22"/>
                <a:gd name="T26" fmla="*/ 14 w 20"/>
                <a:gd name="T27" fmla="*/ 21 h 22"/>
                <a:gd name="T28" fmla="*/ 17 w 20"/>
                <a:gd name="T29" fmla="*/ 19 h 22"/>
                <a:gd name="T30" fmla="*/ 19 w 20"/>
                <a:gd name="T31" fmla="*/ 15 h 22"/>
                <a:gd name="T32" fmla="*/ 20 w 20"/>
                <a:gd name="T33" fmla="*/ 1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" h="22">
                  <a:moveTo>
                    <a:pt x="20" y="11"/>
                  </a:moveTo>
                  <a:lnTo>
                    <a:pt x="19" y="7"/>
                  </a:lnTo>
                  <a:lnTo>
                    <a:pt x="17" y="3"/>
                  </a:lnTo>
                  <a:lnTo>
                    <a:pt x="14" y="1"/>
                  </a:lnTo>
                  <a:lnTo>
                    <a:pt x="10" y="0"/>
                  </a:lnTo>
                  <a:lnTo>
                    <a:pt x="6" y="1"/>
                  </a:lnTo>
                  <a:lnTo>
                    <a:pt x="3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1" y="15"/>
                  </a:lnTo>
                  <a:lnTo>
                    <a:pt x="3" y="19"/>
                  </a:lnTo>
                  <a:lnTo>
                    <a:pt x="6" y="21"/>
                  </a:lnTo>
                  <a:lnTo>
                    <a:pt x="10" y="22"/>
                  </a:lnTo>
                  <a:lnTo>
                    <a:pt x="14" y="21"/>
                  </a:lnTo>
                  <a:lnTo>
                    <a:pt x="17" y="19"/>
                  </a:lnTo>
                  <a:lnTo>
                    <a:pt x="19" y="15"/>
                  </a:lnTo>
                  <a:lnTo>
                    <a:pt x="20" y="11"/>
                  </a:lnTo>
                  <a:close/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06" name="Freeform 1781">
              <a:extLst>
                <a:ext uri="{FF2B5EF4-FFF2-40B4-BE49-F238E27FC236}">
                  <a16:creationId xmlns:a16="http://schemas.microsoft.com/office/drawing/2014/main" id="{5A7900DD-417E-4F55-B714-5F3D84BF75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" y="66"/>
              <a:ext cx="30" cy="32"/>
            </a:xfrm>
            <a:custGeom>
              <a:avLst/>
              <a:gdLst>
                <a:gd name="T0" fmla="*/ 30 w 30"/>
                <a:gd name="T1" fmla="*/ 16 h 32"/>
                <a:gd name="T2" fmla="*/ 29 w 30"/>
                <a:gd name="T3" fmla="*/ 11 h 32"/>
                <a:gd name="T4" fmla="*/ 27 w 30"/>
                <a:gd name="T5" fmla="*/ 7 h 32"/>
                <a:gd name="T6" fmla="*/ 24 w 30"/>
                <a:gd name="T7" fmla="*/ 3 h 32"/>
                <a:gd name="T8" fmla="*/ 20 w 30"/>
                <a:gd name="T9" fmla="*/ 1 h 32"/>
                <a:gd name="T10" fmla="*/ 15 w 30"/>
                <a:gd name="T11" fmla="*/ 0 h 32"/>
                <a:gd name="T12" fmla="*/ 11 w 30"/>
                <a:gd name="T13" fmla="*/ 1 h 32"/>
                <a:gd name="T14" fmla="*/ 6 w 30"/>
                <a:gd name="T15" fmla="*/ 3 h 32"/>
                <a:gd name="T16" fmla="*/ 3 w 30"/>
                <a:gd name="T17" fmla="*/ 7 h 32"/>
                <a:gd name="T18" fmla="*/ 1 w 30"/>
                <a:gd name="T19" fmla="*/ 11 h 32"/>
                <a:gd name="T20" fmla="*/ 0 w 30"/>
                <a:gd name="T21" fmla="*/ 16 h 32"/>
                <a:gd name="T22" fmla="*/ 1 w 30"/>
                <a:gd name="T23" fmla="*/ 21 h 32"/>
                <a:gd name="T24" fmla="*/ 3 w 30"/>
                <a:gd name="T25" fmla="*/ 25 h 32"/>
                <a:gd name="T26" fmla="*/ 6 w 30"/>
                <a:gd name="T27" fmla="*/ 29 h 32"/>
                <a:gd name="T28" fmla="*/ 11 w 30"/>
                <a:gd name="T29" fmla="*/ 31 h 32"/>
                <a:gd name="T30" fmla="*/ 15 w 30"/>
                <a:gd name="T31" fmla="*/ 32 h 32"/>
                <a:gd name="T32" fmla="*/ 20 w 30"/>
                <a:gd name="T33" fmla="*/ 31 h 32"/>
                <a:gd name="T34" fmla="*/ 24 w 30"/>
                <a:gd name="T35" fmla="*/ 29 h 32"/>
                <a:gd name="T36" fmla="*/ 27 w 30"/>
                <a:gd name="T37" fmla="*/ 25 h 32"/>
                <a:gd name="T38" fmla="*/ 29 w 30"/>
                <a:gd name="T39" fmla="*/ 21 h 32"/>
                <a:gd name="T40" fmla="*/ 30 w 30"/>
                <a:gd name="T41" fmla="*/ 16 h 3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0" h="32">
                  <a:moveTo>
                    <a:pt x="30" y="16"/>
                  </a:moveTo>
                  <a:lnTo>
                    <a:pt x="29" y="11"/>
                  </a:lnTo>
                  <a:lnTo>
                    <a:pt x="27" y="7"/>
                  </a:lnTo>
                  <a:lnTo>
                    <a:pt x="24" y="3"/>
                  </a:lnTo>
                  <a:lnTo>
                    <a:pt x="20" y="1"/>
                  </a:lnTo>
                  <a:lnTo>
                    <a:pt x="15" y="0"/>
                  </a:lnTo>
                  <a:lnTo>
                    <a:pt x="11" y="1"/>
                  </a:lnTo>
                  <a:lnTo>
                    <a:pt x="6" y="3"/>
                  </a:lnTo>
                  <a:lnTo>
                    <a:pt x="3" y="7"/>
                  </a:lnTo>
                  <a:lnTo>
                    <a:pt x="1" y="11"/>
                  </a:lnTo>
                  <a:lnTo>
                    <a:pt x="0" y="16"/>
                  </a:lnTo>
                  <a:lnTo>
                    <a:pt x="1" y="21"/>
                  </a:lnTo>
                  <a:lnTo>
                    <a:pt x="3" y="25"/>
                  </a:lnTo>
                  <a:lnTo>
                    <a:pt x="6" y="29"/>
                  </a:lnTo>
                  <a:lnTo>
                    <a:pt x="11" y="31"/>
                  </a:lnTo>
                  <a:lnTo>
                    <a:pt x="15" y="32"/>
                  </a:lnTo>
                  <a:lnTo>
                    <a:pt x="20" y="31"/>
                  </a:lnTo>
                  <a:lnTo>
                    <a:pt x="24" y="29"/>
                  </a:lnTo>
                  <a:lnTo>
                    <a:pt x="27" y="25"/>
                  </a:lnTo>
                  <a:lnTo>
                    <a:pt x="29" y="21"/>
                  </a:lnTo>
                  <a:lnTo>
                    <a:pt x="30" y="16"/>
                  </a:lnTo>
                  <a:close/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07" name="Freeform 1782">
              <a:extLst>
                <a:ext uri="{FF2B5EF4-FFF2-40B4-BE49-F238E27FC236}">
                  <a16:creationId xmlns:a16="http://schemas.microsoft.com/office/drawing/2014/main" id="{0CB8D71C-D731-4C78-AE61-7830A3C39C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" y="71"/>
              <a:ext cx="20" cy="22"/>
            </a:xfrm>
            <a:custGeom>
              <a:avLst/>
              <a:gdLst>
                <a:gd name="T0" fmla="*/ 20 w 20"/>
                <a:gd name="T1" fmla="*/ 11 h 22"/>
                <a:gd name="T2" fmla="*/ 19 w 20"/>
                <a:gd name="T3" fmla="*/ 7 h 22"/>
                <a:gd name="T4" fmla="*/ 17 w 20"/>
                <a:gd name="T5" fmla="*/ 3 h 22"/>
                <a:gd name="T6" fmla="*/ 14 w 20"/>
                <a:gd name="T7" fmla="*/ 1 h 22"/>
                <a:gd name="T8" fmla="*/ 10 w 20"/>
                <a:gd name="T9" fmla="*/ 0 h 22"/>
                <a:gd name="T10" fmla="*/ 6 w 20"/>
                <a:gd name="T11" fmla="*/ 1 h 22"/>
                <a:gd name="T12" fmla="*/ 3 w 20"/>
                <a:gd name="T13" fmla="*/ 3 h 22"/>
                <a:gd name="T14" fmla="*/ 1 w 20"/>
                <a:gd name="T15" fmla="*/ 7 h 22"/>
                <a:gd name="T16" fmla="*/ 0 w 20"/>
                <a:gd name="T17" fmla="*/ 11 h 22"/>
                <a:gd name="T18" fmla="*/ 1 w 20"/>
                <a:gd name="T19" fmla="*/ 15 h 22"/>
                <a:gd name="T20" fmla="*/ 3 w 20"/>
                <a:gd name="T21" fmla="*/ 19 h 22"/>
                <a:gd name="T22" fmla="*/ 6 w 20"/>
                <a:gd name="T23" fmla="*/ 21 h 22"/>
                <a:gd name="T24" fmla="*/ 10 w 20"/>
                <a:gd name="T25" fmla="*/ 22 h 22"/>
                <a:gd name="T26" fmla="*/ 14 w 20"/>
                <a:gd name="T27" fmla="*/ 21 h 22"/>
                <a:gd name="T28" fmla="*/ 17 w 20"/>
                <a:gd name="T29" fmla="*/ 19 h 22"/>
                <a:gd name="T30" fmla="*/ 19 w 20"/>
                <a:gd name="T31" fmla="*/ 15 h 22"/>
                <a:gd name="T32" fmla="*/ 20 w 20"/>
                <a:gd name="T33" fmla="*/ 1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" h="22">
                  <a:moveTo>
                    <a:pt x="20" y="11"/>
                  </a:moveTo>
                  <a:lnTo>
                    <a:pt x="19" y="7"/>
                  </a:lnTo>
                  <a:lnTo>
                    <a:pt x="17" y="3"/>
                  </a:lnTo>
                  <a:lnTo>
                    <a:pt x="14" y="1"/>
                  </a:lnTo>
                  <a:lnTo>
                    <a:pt x="10" y="0"/>
                  </a:lnTo>
                  <a:lnTo>
                    <a:pt x="6" y="1"/>
                  </a:lnTo>
                  <a:lnTo>
                    <a:pt x="3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1" y="15"/>
                  </a:lnTo>
                  <a:lnTo>
                    <a:pt x="3" y="19"/>
                  </a:lnTo>
                  <a:lnTo>
                    <a:pt x="6" y="21"/>
                  </a:lnTo>
                  <a:lnTo>
                    <a:pt x="10" y="22"/>
                  </a:lnTo>
                  <a:lnTo>
                    <a:pt x="14" y="21"/>
                  </a:lnTo>
                  <a:lnTo>
                    <a:pt x="17" y="19"/>
                  </a:lnTo>
                  <a:lnTo>
                    <a:pt x="19" y="15"/>
                  </a:lnTo>
                  <a:lnTo>
                    <a:pt x="20" y="11"/>
                  </a:lnTo>
                  <a:close/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08" name="Line 1783">
              <a:extLst>
                <a:ext uri="{FF2B5EF4-FFF2-40B4-BE49-F238E27FC236}">
                  <a16:creationId xmlns:a16="http://schemas.microsoft.com/office/drawing/2014/main" id="{80BCB2E6-642D-469E-AB90-6CD4AC2C60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1" y="87"/>
              <a:ext cx="30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09" name="Line 1784">
              <a:extLst>
                <a:ext uri="{FF2B5EF4-FFF2-40B4-BE49-F238E27FC236}">
                  <a16:creationId xmlns:a16="http://schemas.microsoft.com/office/drawing/2014/main" id="{DF0FC1F5-67CB-4276-A107-B37192D537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6" y="89"/>
              <a:ext cx="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10" name="Freeform 1785">
              <a:extLst>
                <a:ext uri="{FF2B5EF4-FFF2-40B4-BE49-F238E27FC236}">
                  <a16:creationId xmlns:a16="http://schemas.microsoft.com/office/drawing/2014/main" id="{2163004B-CE38-4ED9-A208-E9F3604C48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" y="83"/>
              <a:ext cx="6" cy="4"/>
            </a:xfrm>
            <a:custGeom>
              <a:avLst/>
              <a:gdLst>
                <a:gd name="T0" fmla="*/ 0 w 6"/>
                <a:gd name="T1" fmla="*/ 4 h 4"/>
                <a:gd name="T2" fmla="*/ 4 w 6"/>
                <a:gd name="T3" fmla="*/ 2 h 4"/>
                <a:gd name="T4" fmla="*/ 6 w 6"/>
                <a:gd name="T5" fmla="*/ 0 h 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" h="4">
                  <a:moveTo>
                    <a:pt x="0" y="4"/>
                  </a:moveTo>
                  <a:lnTo>
                    <a:pt x="4" y="2"/>
                  </a:lnTo>
                  <a:lnTo>
                    <a:pt x="6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11" name="Freeform 1786">
              <a:extLst>
                <a:ext uri="{FF2B5EF4-FFF2-40B4-BE49-F238E27FC236}">
                  <a16:creationId xmlns:a16="http://schemas.microsoft.com/office/drawing/2014/main" id="{6E92A947-8BC2-4A3A-8236-508E4AEE7D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" y="60"/>
              <a:ext cx="16" cy="10"/>
            </a:xfrm>
            <a:custGeom>
              <a:avLst/>
              <a:gdLst>
                <a:gd name="T0" fmla="*/ 16 w 16"/>
                <a:gd name="T1" fmla="*/ 10 h 10"/>
                <a:gd name="T2" fmla="*/ 13 w 16"/>
                <a:gd name="T3" fmla="*/ 6 h 10"/>
                <a:gd name="T4" fmla="*/ 9 w 16"/>
                <a:gd name="T5" fmla="*/ 3 h 10"/>
                <a:gd name="T6" fmla="*/ 5 w 16"/>
                <a:gd name="T7" fmla="*/ 1 h 10"/>
                <a:gd name="T8" fmla="*/ 0 w 16"/>
                <a:gd name="T9" fmla="*/ 0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" h="10">
                  <a:moveTo>
                    <a:pt x="16" y="10"/>
                  </a:moveTo>
                  <a:lnTo>
                    <a:pt x="13" y="6"/>
                  </a:lnTo>
                  <a:lnTo>
                    <a:pt x="9" y="3"/>
                  </a:lnTo>
                  <a:lnTo>
                    <a:pt x="5" y="1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12" name="Freeform 1787">
              <a:extLst>
                <a:ext uri="{FF2B5EF4-FFF2-40B4-BE49-F238E27FC236}">
                  <a16:creationId xmlns:a16="http://schemas.microsoft.com/office/drawing/2014/main" id="{70978A43-82F7-4C12-8FEC-E05A1898B8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" y="59"/>
              <a:ext cx="18" cy="1"/>
            </a:xfrm>
            <a:custGeom>
              <a:avLst/>
              <a:gdLst>
                <a:gd name="T0" fmla="*/ 18 w 18"/>
                <a:gd name="T1" fmla="*/ 1 h 1"/>
                <a:gd name="T2" fmla="*/ 9 w 18"/>
                <a:gd name="T3" fmla="*/ 0 h 1"/>
                <a:gd name="T4" fmla="*/ 0 w 18"/>
                <a:gd name="T5" fmla="*/ 1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9" y="0"/>
                  </a:lnTo>
                  <a:lnTo>
                    <a:pt x="0" y="1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13" name="Freeform 1788">
              <a:extLst>
                <a:ext uri="{FF2B5EF4-FFF2-40B4-BE49-F238E27FC236}">
                  <a16:creationId xmlns:a16="http://schemas.microsoft.com/office/drawing/2014/main" id="{563F7C1B-86E1-4AEB-A01C-C364B0D6C0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" y="84"/>
              <a:ext cx="3" cy="4"/>
            </a:xfrm>
            <a:custGeom>
              <a:avLst/>
              <a:gdLst>
                <a:gd name="T0" fmla="*/ 0 w 3"/>
                <a:gd name="T1" fmla="*/ 0 h 4"/>
                <a:gd name="T2" fmla="*/ 0 w 3"/>
                <a:gd name="T3" fmla="*/ 2 h 4"/>
                <a:gd name="T4" fmla="*/ 1 w 3"/>
                <a:gd name="T5" fmla="*/ 4 h 4"/>
                <a:gd name="T6" fmla="*/ 3 w 3"/>
                <a:gd name="T7" fmla="*/ 4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" h="4">
                  <a:moveTo>
                    <a:pt x="0" y="0"/>
                  </a:moveTo>
                  <a:lnTo>
                    <a:pt x="0" y="2"/>
                  </a:lnTo>
                  <a:lnTo>
                    <a:pt x="1" y="4"/>
                  </a:lnTo>
                  <a:lnTo>
                    <a:pt x="3" y="4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14" name="Line 1789">
              <a:extLst>
                <a:ext uri="{FF2B5EF4-FFF2-40B4-BE49-F238E27FC236}">
                  <a16:creationId xmlns:a16="http://schemas.microsoft.com/office/drawing/2014/main" id="{9D671B16-16C4-46D8-A1E9-F58B841B09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" y="68"/>
              <a:ext cx="16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15" name="Line 1790">
              <a:extLst>
                <a:ext uri="{FF2B5EF4-FFF2-40B4-BE49-F238E27FC236}">
                  <a16:creationId xmlns:a16="http://schemas.microsoft.com/office/drawing/2014/main" id="{58FDE52C-F05E-4E69-A4E5-E5D1B30DA0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" y="70"/>
              <a:ext cx="15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16" name="Line 1791">
              <a:extLst>
                <a:ext uri="{FF2B5EF4-FFF2-40B4-BE49-F238E27FC236}">
                  <a16:creationId xmlns:a16="http://schemas.microsoft.com/office/drawing/2014/main" id="{197D4B4A-3A3D-4648-B516-710F9E792D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" y="73"/>
              <a:ext cx="15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17" name="Freeform 1792">
              <a:extLst>
                <a:ext uri="{FF2B5EF4-FFF2-40B4-BE49-F238E27FC236}">
                  <a16:creationId xmlns:a16="http://schemas.microsoft.com/office/drawing/2014/main" id="{F47623AA-C3EA-40D8-A12F-58D44B3D84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" y="59"/>
              <a:ext cx="7" cy="8"/>
            </a:xfrm>
            <a:custGeom>
              <a:avLst/>
              <a:gdLst>
                <a:gd name="T0" fmla="*/ 7 w 7"/>
                <a:gd name="T1" fmla="*/ 0 h 8"/>
                <a:gd name="T2" fmla="*/ 3 w 7"/>
                <a:gd name="T3" fmla="*/ 3 h 8"/>
                <a:gd name="T4" fmla="*/ 0 w 7"/>
                <a:gd name="T5" fmla="*/ 8 h 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" h="8">
                  <a:moveTo>
                    <a:pt x="7" y="0"/>
                  </a:moveTo>
                  <a:lnTo>
                    <a:pt x="3" y="3"/>
                  </a:lnTo>
                  <a:lnTo>
                    <a:pt x="0" y="8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18" name="Line 1793">
              <a:extLst>
                <a:ext uri="{FF2B5EF4-FFF2-40B4-BE49-F238E27FC236}">
                  <a16:creationId xmlns:a16="http://schemas.microsoft.com/office/drawing/2014/main" id="{125861A6-E4DC-4C59-AA31-2C4D754B32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4" y="6"/>
              <a:ext cx="21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19" name="Line 1794">
              <a:extLst>
                <a:ext uri="{FF2B5EF4-FFF2-40B4-BE49-F238E27FC236}">
                  <a16:creationId xmlns:a16="http://schemas.microsoft.com/office/drawing/2014/main" id="{AD70B171-2D70-43BE-901C-5A2897757D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0" y="68"/>
              <a:ext cx="5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20" name="Line 1795">
              <a:extLst>
                <a:ext uri="{FF2B5EF4-FFF2-40B4-BE49-F238E27FC236}">
                  <a16:creationId xmlns:a16="http://schemas.microsoft.com/office/drawing/2014/main" id="{ED444A19-A883-4F0E-8E45-1B90E7AED8F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8" y="71"/>
              <a:ext cx="5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21" name="Line 1796">
              <a:extLst>
                <a:ext uri="{FF2B5EF4-FFF2-40B4-BE49-F238E27FC236}">
                  <a16:creationId xmlns:a16="http://schemas.microsoft.com/office/drawing/2014/main" id="{01D1EEF9-E2E8-4032-9EDB-9666513496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2" y="76"/>
              <a:ext cx="50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22" name="Line 1797">
              <a:extLst>
                <a:ext uri="{FF2B5EF4-FFF2-40B4-BE49-F238E27FC236}">
                  <a16:creationId xmlns:a16="http://schemas.microsoft.com/office/drawing/2014/main" id="{C3336ECE-1987-4D86-9899-60A8F935B9B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6" y="81"/>
              <a:ext cx="38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23" name="Line 1798">
              <a:extLst>
                <a:ext uri="{FF2B5EF4-FFF2-40B4-BE49-F238E27FC236}">
                  <a16:creationId xmlns:a16="http://schemas.microsoft.com/office/drawing/2014/main" id="{FC6FA134-7539-4807-95EF-08D799B0EF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33" y="7"/>
              <a:ext cx="10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24" name="Line 1799">
              <a:extLst>
                <a:ext uri="{FF2B5EF4-FFF2-40B4-BE49-F238E27FC236}">
                  <a16:creationId xmlns:a16="http://schemas.microsoft.com/office/drawing/2014/main" id="{7850888D-1C3D-4B7F-9199-CD5B5FAF82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05" y="4"/>
              <a:ext cx="1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25" name="Line 1800">
              <a:extLst>
                <a:ext uri="{FF2B5EF4-FFF2-40B4-BE49-F238E27FC236}">
                  <a16:creationId xmlns:a16="http://schemas.microsoft.com/office/drawing/2014/main" id="{A2F60510-9069-46DA-BEC1-373175AB7B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33" y="9"/>
              <a:ext cx="9" cy="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26" name="Line 1801">
              <a:extLst>
                <a:ext uri="{FF2B5EF4-FFF2-40B4-BE49-F238E27FC236}">
                  <a16:creationId xmlns:a16="http://schemas.microsoft.com/office/drawing/2014/main" id="{B2F92419-B1B5-4772-9157-AC0476AE55C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33" y="10"/>
              <a:ext cx="7" cy="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27" name="Line 1802">
              <a:extLst>
                <a:ext uri="{FF2B5EF4-FFF2-40B4-BE49-F238E27FC236}">
                  <a16:creationId xmlns:a16="http://schemas.microsoft.com/office/drawing/2014/main" id="{1E1738F0-FEAB-4564-A110-32296D97D0F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04" y="5"/>
              <a:ext cx="2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28" name="Line 1803">
              <a:extLst>
                <a:ext uri="{FF2B5EF4-FFF2-40B4-BE49-F238E27FC236}">
                  <a16:creationId xmlns:a16="http://schemas.microsoft.com/office/drawing/2014/main" id="{70EB2F9E-8802-4049-AF3B-0AF5035E29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30" y="9"/>
              <a:ext cx="1" cy="2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29" name="Freeform 1804">
              <a:extLst>
                <a:ext uri="{FF2B5EF4-FFF2-40B4-BE49-F238E27FC236}">
                  <a16:creationId xmlns:a16="http://schemas.microsoft.com/office/drawing/2014/main" id="{2031F876-960D-4B6C-A6B9-ED088153A7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" y="15"/>
              <a:ext cx="15" cy="22"/>
            </a:xfrm>
            <a:custGeom>
              <a:avLst/>
              <a:gdLst>
                <a:gd name="T0" fmla="*/ 15 w 15"/>
                <a:gd name="T1" fmla="*/ 22 h 22"/>
                <a:gd name="T2" fmla="*/ 8 w 15"/>
                <a:gd name="T3" fmla="*/ 11 h 22"/>
                <a:gd name="T4" fmla="*/ 0 w 15"/>
                <a:gd name="T5" fmla="*/ 0 h 2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" h="22">
                  <a:moveTo>
                    <a:pt x="15" y="22"/>
                  </a:moveTo>
                  <a:lnTo>
                    <a:pt x="8" y="11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30" name="Freeform 1805">
              <a:extLst>
                <a:ext uri="{FF2B5EF4-FFF2-40B4-BE49-F238E27FC236}">
                  <a16:creationId xmlns:a16="http://schemas.microsoft.com/office/drawing/2014/main" id="{CC4E59C0-31E2-4A2C-8B2B-09792B3E2C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" y="36"/>
              <a:ext cx="2" cy="2"/>
            </a:xfrm>
            <a:custGeom>
              <a:avLst/>
              <a:gdLst>
                <a:gd name="T0" fmla="*/ 0 w 2"/>
                <a:gd name="T1" fmla="*/ 1 h 2"/>
                <a:gd name="T2" fmla="*/ 1 w 2"/>
                <a:gd name="T3" fmla="*/ 2 h 2"/>
                <a:gd name="T4" fmla="*/ 2 w 2"/>
                <a:gd name="T5" fmla="*/ 1 h 2"/>
                <a:gd name="T6" fmla="*/ 2 w 2"/>
                <a:gd name="T7" fmla="*/ 0 h 2"/>
                <a:gd name="T8" fmla="*/ 2 w 2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lnTo>
                    <a:pt x="1" y="2"/>
                  </a:lnTo>
                  <a:lnTo>
                    <a:pt x="2" y="1"/>
                  </a:lnTo>
                  <a:lnTo>
                    <a:pt x="2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31" name="Line 1806">
              <a:extLst>
                <a:ext uri="{FF2B5EF4-FFF2-40B4-BE49-F238E27FC236}">
                  <a16:creationId xmlns:a16="http://schemas.microsoft.com/office/drawing/2014/main" id="{A3685FCC-3F10-40F3-88B3-E4A92C63A8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0" y="68"/>
              <a:ext cx="3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32" name="Line 1807">
              <a:extLst>
                <a:ext uri="{FF2B5EF4-FFF2-40B4-BE49-F238E27FC236}">
                  <a16:creationId xmlns:a16="http://schemas.microsoft.com/office/drawing/2014/main" id="{D85A5CC9-DD1B-488D-AA5E-801F73AE65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0" y="70"/>
              <a:ext cx="1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33" name="Line 1808">
              <a:extLst>
                <a:ext uri="{FF2B5EF4-FFF2-40B4-BE49-F238E27FC236}">
                  <a16:creationId xmlns:a16="http://schemas.microsoft.com/office/drawing/2014/main" id="{9AD12142-3BBA-4A26-86EB-AE757D4317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" y="73"/>
              <a:ext cx="1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34" name="Freeform 1809">
              <a:extLst>
                <a:ext uri="{FF2B5EF4-FFF2-40B4-BE49-F238E27FC236}">
                  <a16:creationId xmlns:a16="http://schemas.microsoft.com/office/drawing/2014/main" id="{99E24E18-0F3E-41AE-9279-CB644BFB0E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" y="79"/>
              <a:ext cx="3" cy="1"/>
            </a:xfrm>
            <a:custGeom>
              <a:avLst/>
              <a:gdLst>
                <a:gd name="T0" fmla="*/ 0 w 3"/>
                <a:gd name="T1" fmla="*/ 1 h 1"/>
                <a:gd name="T2" fmla="*/ 2 w 3"/>
                <a:gd name="T3" fmla="*/ 1 h 1"/>
                <a:gd name="T4" fmla="*/ 2 w 3"/>
                <a:gd name="T5" fmla="*/ 0 h 1"/>
                <a:gd name="T6" fmla="*/ 3 w 3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35" name="Line 1810">
              <a:extLst>
                <a:ext uri="{FF2B5EF4-FFF2-40B4-BE49-F238E27FC236}">
                  <a16:creationId xmlns:a16="http://schemas.microsoft.com/office/drawing/2014/main" id="{6E3CAD26-B8A1-4E72-B9AC-D525513BC1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" y="79"/>
              <a:ext cx="1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36" name="Line 1811">
              <a:extLst>
                <a:ext uri="{FF2B5EF4-FFF2-40B4-BE49-F238E27FC236}">
                  <a16:creationId xmlns:a16="http://schemas.microsoft.com/office/drawing/2014/main" id="{2F329B16-6246-402D-853F-E0DA872DE2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" y="81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37" name="Line 1812">
              <a:extLst>
                <a:ext uri="{FF2B5EF4-FFF2-40B4-BE49-F238E27FC236}">
                  <a16:creationId xmlns:a16="http://schemas.microsoft.com/office/drawing/2014/main" id="{5EC41055-5F97-49BE-A04D-44D1CDE916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" y="81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38" name="Line 1813">
              <a:extLst>
                <a:ext uri="{FF2B5EF4-FFF2-40B4-BE49-F238E27FC236}">
                  <a16:creationId xmlns:a16="http://schemas.microsoft.com/office/drawing/2014/main" id="{2A255DF1-69C1-468E-9BA4-E683DE1201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" y="82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39" name="Line 1814">
              <a:extLst>
                <a:ext uri="{FF2B5EF4-FFF2-40B4-BE49-F238E27FC236}">
                  <a16:creationId xmlns:a16="http://schemas.microsoft.com/office/drawing/2014/main" id="{0FDC28E8-D997-43BC-B236-FC1E70490F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" y="82"/>
              <a:ext cx="2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40" name="Line 1815">
              <a:extLst>
                <a:ext uri="{FF2B5EF4-FFF2-40B4-BE49-F238E27FC236}">
                  <a16:creationId xmlns:a16="http://schemas.microsoft.com/office/drawing/2014/main" id="{282605C9-A722-4386-BD5A-F5F98A2928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" y="68"/>
              <a:ext cx="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41" name="Line 1816">
              <a:extLst>
                <a:ext uri="{FF2B5EF4-FFF2-40B4-BE49-F238E27FC236}">
                  <a16:creationId xmlns:a16="http://schemas.microsoft.com/office/drawing/2014/main" id="{4ECDF7BF-EC0D-4FB8-96C8-E3C6D99B516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" y="68"/>
              <a:ext cx="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42" name="Freeform 1817">
              <a:extLst>
                <a:ext uri="{FF2B5EF4-FFF2-40B4-BE49-F238E27FC236}">
                  <a16:creationId xmlns:a16="http://schemas.microsoft.com/office/drawing/2014/main" id="{B7603B2E-3CCD-4F87-A691-1577D2BFE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" y="51"/>
              <a:ext cx="2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0 h 1"/>
                <a:gd name="T4" fmla="*/ 0 w 2"/>
                <a:gd name="T5" fmla="*/ 1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1" y="0"/>
                  </a:lnTo>
                  <a:lnTo>
                    <a:pt x="0" y="1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43" name="Line 1818">
              <a:extLst>
                <a:ext uri="{FF2B5EF4-FFF2-40B4-BE49-F238E27FC236}">
                  <a16:creationId xmlns:a16="http://schemas.microsoft.com/office/drawing/2014/main" id="{6CE1BA2D-F3B3-4930-AA53-BF163133A8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" y="51"/>
              <a:ext cx="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44" name="Freeform 1819">
              <a:extLst>
                <a:ext uri="{FF2B5EF4-FFF2-40B4-BE49-F238E27FC236}">
                  <a16:creationId xmlns:a16="http://schemas.microsoft.com/office/drawing/2014/main" id="{752E27F9-B136-4599-97AC-0CCCBCC220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" y="52"/>
              <a:ext cx="2" cy="3"/>
            </a:xfrm>
            <a:custGeom>
              <a:avLst/>
              <a:gdLst>
                <a:gd name="T0" fmla="*/ 2 w 2"/>
                <a:gd name="T1" fmla="*/ 3 h 3"/>
                <a:gd name="T2" fmla="*/ 1 w 2"/>
                <a:gd name="T3" fmla="*/ 1 h 3"/>
                <a:gd name="T4" fmla="*/ 0 w 2"/>
                <a:gd name="T5" fmla="*/ 0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45" name="Freeform 1820">
              <a:extLst>
                <a:ext uri="{FF2B5EF4-FFF2-40B4-BE49-F238E27FC236}">
                  <a16:creationId xmlns:a16="http://schemas.microsoft.com/office/drawing/2014/main" id="{A7741A9C-5010-4860-986E-DFC80D4F37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" y="62"/>
              <a:ext cx="2" cy="2"/>
            </a:xfrm>
            <a:custGeom>
              <a:avLst/>
              <a:gdLst>
                <a:gd name="T0" fmla="*/ 0 w 2"/>
                <a:gd name="T1" fmla="*/ 2 h 2"/>
                <a:gd name="T2" fmla="*/ 1 w 2"/>
                <a:gd name="T3" fmla="*/ 1 h 2"/>
                <a:gd name="T4" fmla="*/ 2 w 2"/>
                <a:gd name="T5" fmla="*/ 0 h 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1" y="1"/>
                  </a:lnTo>
                  <a:lnTo>
                    <a:pt x="2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46" name="Line 1821">
              <a:extLst>
                <a:ext uri="{FF2B5EF4-FFF2-40B4-BE49-F238E27FC236}">
                  <a16:creationId xmlns:a16="http://schemas.microsoft.com/office/drawing/2014/main" id="{1BEFFB7F-90F1-4396-8B22-AFBB8D9026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" y="64"/>
              <a:ext cx="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47" name="Line 1822">
              <a:extLst>
                <a:ext uri="{FF2B5EF4-FFF2-40B4-BE49-F238E27FC236}">
                  <a16:creationId xmlns:a16="http://schemas.microsoft.com/office/drawing/2014/main" id="{E9AC001D-1443-4B92-A1E9-271617DC13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" y="64"/>
              <a:ext cx="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48" name="Freeform 1823">
              <a:extLst>
                <a:ext uri="{FF2B5EF4-FFF2-40B4-BE49-F238E27FC236}">
                  <a16:creationId xmlns:a16="http://schemas.microsoft.com/office/drawing/2014/main" id="{B8DFB584-1012-4BCE-8750-997614B1C6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" y="62"/>
              <a:ext cx="1" cy="2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lnTo>
                    <a:pt x="0" y="1"/>
                  </a:lnTo>
                  <a:lnTo>
                    <a:pt x="1" y="2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49" name="Line 1824">
              <a:extLst>
                <a:ext uri="{FF2B5EF4-FFF2-40B4-BE49-F238E27FC236}">
                  <a16:creationId xmlns:a16="http://schemas.microsoft.com/office/drawing/2014/main" id="{7F4B0C63-CC78-4FE0-A053-9AE69E6729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" y="55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50" name="Line 1825">
              <a:extLst>
                <a:ext uri="{FF2B5EF4-FFF2-40B4-BE49-F238E27FC236}">
                  <a16:creationId xmlns:a16="http://schemas.microsoft.com/office/drawing/2014/main" id="{0B06AE7C-8921-4223-BA43-D49D5C411B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" y="59"/>
              <a:ext cx="1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51" name="Line 1826">
              <a:extLst>
                <a:ext uri="{FF2B5EF4-FFF2-40B4-BE49-F238E27FC236}">
                  <a16:creationId xmlns:a16="http://schemas.microsoft.com/office/drawing/2014/main" id="{68EF3A15-6B14-4D0E-886F-E5DC1EEB1E9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" y="62"/>
              <a:ext cx="1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52" name="Freeform 1827">
              <a:extLst>
                <a:ext uri="{FF2B5EF4-FFF2-40B4-BE49-F238E27FC236}">
                  <a16:creationId xmlns:a16="http://schemas.microsoft.com/office/drawing/2014/main" id="{B88C3334-2101-4019-AC92-57FA875849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" y="65"/>
              <a:ext cx="2" cy="1"/>
            </a:xfrm>
            <a:custGeom>
              <a:avLst/>
              <a:gdLst>
                <a:gd name="T0" fmla="*/ 0 w 2"/>
                <a:gd name="T1" fmla="*/ 0 h 1"/>
                <a:gd name="T2" fmla="*/ 1 w 2"/>
                <a:gd name="T3" fmla="*/ 0 h 1"/>
                <a:gd name="T4" fmla="*/ 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53" name="Freeform 1828">
              <a:extLst>
                <a:ext uri="{FF2B5EF4-FFF2-40B4-BE49-F238E27FC236}">
                  <a16:creationId xmlns:a16="http://schemas.microsoft.com/office/drawing/2014/main" id="{E774317F-E0EA-4DB5-BD5B-2022567CB5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" y="62"/>
              <a:ext cx="1" cy="3"/>
            </a:xfrm>
            <a:custGeom>
              <a:avLst/>
              <a:gdLst>
                <a:gd name="T0" fmla="*/ 1 w 1"/>
                <a:gd name="T1" fmla="*/ 3 h 3"/>
                <a:gd name="T2" fmla="*/ 1 w 1"/>
                <a:gd name="T3" fmla="*/ 2 h 3"/>
                <a:gd name="T4" fmla="*/ 0 w 1"/>
                <a:gd name="T5" fmla="*/ 0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3">
                  <a:moveTo>
                    <a:pt x="1" y="3"/>
                  </a:moveTo>
                  <a:lnTo>
                    <a:pt x="1" y="2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54" name="Freeform 1829">
              <a:extLst>
                <a:ext uri="{FF2B5EF4-FFF2-40B4-BE49-F238E27FC236}">
                  <a16:creationId xmlns:a16="http://schemas.microsoft.com/office/drawing/2014/main" id="{466C6B72-348D-4338-996B-392DEE7C4B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" y="61"/>
              <a:ext cx="1" cy="1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0 w 1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55" name="Line 1830">
              <a:extLst>
                <a:ext uri="{FF2B5EF4-FFF2-40B4-BE49-F238E27FC236}">
                  <a16:creationId xmlns:a16="http://schemas.microsoft.com/office/drawing/2014/main" id="{164649A4-8E83-47D3-B7B5-9E3D3ECB01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" y="61"/>
              <a:ext cx="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56" name="Freeform 1831">
              <a:extLst>
                <a:ext uri="{FF2B5EF4-FFF2-40B4-BE49-F238E27FC236}">
                  <a16:creationId xmlns:a16="http://schemas.microsoft.com/office/drawing/2014/main" id="{DDEC96D9-0950-4354-A9F2-F76882A9C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" y="61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1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57" name="Line 1832">
              <a:extLst>
                <a:ext uri="{FF2B5EF4-FFF2-40B4-BE49-F238E27FC236}">
                  <a16:creationId xmlns:a16="http://schemas.microsoft.com/office/drawing/2014/main" id="{85E8904D-B3EE-4E74-B69A-9BFA40F228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" y="62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58" name="Freeform 1833">
              <a:extLst>
                <a:ext uri="{FF2B5EF4-FFF2-40B4-BE49-F238E27FC236}">
                  <a16:creationId xmlns:a16="http://schemas.microsoft.com/office/drawing/2014/main" id="{DBA8AC9B-598B-487E-8947-CF0987A604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" y="62"/>
              <a:ext cx="1" cy="1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59" name="Freeform 1834">
              <a:extLst>
                <a:ext uri="{FF2B5EF4-FFF2-40B4-BE49-F238E27FC236}">
                  <a16:creationId xmlns:a16="http://schemas.microsoft.com/office/drawing/2014/main" id="{17C85625-3C55-461A-A633-B0CADEFA62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" y="63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1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60" name="Line 1835">
              <a:extLst>
                <a:ext uri="{FF2B5EF4-FFF2-40B4-BE49-F238E27FC236}">
                  <a16:creationId xmlns:a16="http://schemas.microsoft.com/office/drawing/2014/main" id="{03C43DEB-C696-48C1-A33C-4F9A57CB775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" y="64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61" name="Line 1836">
              <a:extLst>
                <a:ext uri="{FF2B5EF4-FFF2-40B4-BE49-F238E27FC236}">
                  <a16:creationId xmlns:a16="http://schemas.microsoft.com/office/drawing/2014/main" id="{5A75E80C-802D-40D3-A9AF-3E847BE5B0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" y="41"/>
              <a:ext cx="52" cy="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62" name="Freeform 1837">
              <a:extLst>
                <a:ext uri="{FF2B5EF4-FFF2-40B4-BE49-F238E27FC236}">
                  <a16:creationId xmlns:a16="http://schemas.microsoft.com/office/drawing/2014/main" id="{3FB49891-E434-47BF-B481-BE0EC9E9C9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" y="38"/>
              <a:ext cx="66" cy="5"/>
            </a:xfrm>
            <a:custGeom>
              <a:avLst/>
              <a:gdLst>
                <a:gd name="T0" fmla="*/ 66 w 66"/>
                <a:gd name="T1" fmla="*/ 0 h 5"/>
                <a:gd name="T2" fmla="*/ 33 w 66"/>
                <a:gd name="T3" fmla="*/ 2 h 5"/>
                <a:gd name="T4" fmla="*/ 0 w 66"/>
                <a:gd name="T5" fmla="*/ 5 h 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6" h="5">
                  <a:moveTo>
                    <a:pt x="66" y="0"/>
                  </a:moveTo>
                  <a:lnTo>
                    <a:pt x="33" y="2"/>
                  </a:lnTo>
                  <a:lnTo>
                    <a:pt x="0" y="5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63" name="Line 1838">
              <a:extLst>
                <a:ext uri="{FF2B5EF4-FFF2-40B4-BE49-F238E27FC236}">
                  <a16:creationId xmlns:a16="http://schemas.microsoft.com/office/drawing/2014/main" id="{B1182F0C-A8E5-4A0D-B413-6C33510E70B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0" y="50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64" name="Line 1839">
              <a:extLst>
                <a:ext uri="{FF2B5EF4-FFF2-40B4-BE49-F238E27FC236}">
                  <a16:creationId xmlns:a16="http://schemas.microsoft.com/office/drawing/2014/main" id="{945B8EAA-A85E-4F56-8892-28509BAA877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" y="48"/>
              <a:ext cx="1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65" name="Line 1840">
              <a:extLst>
                <a:ext uri="{FF2B5EF4-FFF2-40B4-BE49-F238E27FC236}">
                  <a16:creationId xmlns:a16="http://schemas.microsoft.com/office/drawing/2014/main" id="{48DD482C-80C2-40F9-81B9-48DFFF4467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" y="45"/>
              <a:ext cx="20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66" name="Freeform 1841">
              <a:extLst>
                <a:ext uri="{FF2B5EF4-FFF2-40B4-BE49-F238E27FC236}">
                  <a16:creationId xmlns:a16="http://schemas.microsoft.com/office/drawing/2014/main" id="{B6657F91-4240-4C1B-84B6-6208D70528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" y="48"/>
              <a:ext cx="1" cy="3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1 h 3"/>
                <a:gd name="T4" fmla="*/ 0 w 1"/>
                <a:gd name="T5" fmla="*/ 3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lnTo>
                    <a:pt x="0" y="1"/>
                  </a:lnTo>
                  <a:lnTo>
                    <a:pt x="0" y="3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67" name="Freeform 1842">
              <a:extLst>
                <a:ext uri="{FF2B5EF4-FFF2-40B4-BE49-F238E27FC236}">
                  <a16:creationId xmlns:a16="http://schemas.microsoft.com/office/drawing/2014/main" id="{14542949-9A1C-4701-B54D-A2ACC405C1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" y="59"/>
              <a:ext cx="8" cy="9"/>
            </a:xfrm>
            <a:custGeom>
              <a:avLst/>
              <a:gdLst>
                <a:gd name="T0" fmla="*/ 8 w 8"/>
                <a:gd name="T1" fmla="*/ 9 h 9"/>
                <a:gd name="T2" fmla="*/ 4 w 8"/>
                <a:gd name="T3" fmla="*/ 4 h 9"/>
                <a:gd name="T4" fmla="*/ 0 w 8"/>
                <a:gd name="T5" fmla="*/ 0 h 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" h="9">
                  <a:moveTo>
                    <a:pt x="8" y="9"/>
                  </a:moveTo>
                  <a:lnTo>
                    <a:pt x="4" y="4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68" name="Freeform 1843">
              <a:extLst>
                <a:ext uri="{FF2B5EF4-FFF2-40B4-BE49-F238E27FC236}">
                  <a16:creationId xmlns:a16="http://schemas.microsoft.com/office/drawing/2014/main" id="{EB4C353B-CFCC-4623-887F-6413DA5086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" y="54"/>
              <a:ext cx="33" cy="5"/>
            </a:xfrm>
            <a:custGeom>
              <a:avLst/>
              <a:gdLst>
                <a:gd name="T0" fmla="*/ 33 w 33"/>
                <a:gd name="T1" fmla="*/ 5 h 5"/>
                <a:gd name="T2" fmla="*/ 27 w 33"/>
                <a:gd name="T3" fmla="*/ 2 h 5"/>
                <a:gd name="T4" fmla="*/ 20 w 33"/>
                <a:gd name="T5" fmla="*/ 0 h 5"/>
                <a:gd name="T6" fmla="*/ 13 w 33"/>
                <a:gd name="T7" fmla="*/ 0 h 5"/>
                <a:gd name="T8" fmla="*/ 7 w 33"/>
                <a:gd name="T9" fmla="*/ 1 h 5"/>
                <a:gd name="T10" fmla="*/ 0 w 33"/>
                <a:gd name="T11" fmla="*/ 3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3" h="5">
                  <a:moveTo>
                    <a:pt x="33" y="5"/>
                  </a:moveTo>
                  <a:lnTo>
                    <a:pt x="27" y="2"/>
                  </a:lnTo>
                  <a:lnTo>
                    <a:pt x="20" y="0"/>
                  </a:lnTo>
                  <a:lnTo>
                    <a:pt x="13" y="0"/>
                  </a:lnTo>
                  <a:lnTo>
                    <a:pt x="7" y="1"/>
                  </a:lnTo>
                  <a:lnTo>
                    <a:pt x="0" y="3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69" name="Freeform 1844">
              <a:extLst>
                <a:ext uri="{FF2B5EF4-FFF2-40B4-BE49-F238E27FC236}">
                  <a16:creationId xmlns:a16="http://schemas.microsoft.com/office/drawing/2014/main" id="{394E0C11-D609-44E3-9AFB-77EBA5E07C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" y="53"/>
              <a:ext cx="2" cy="15"/>
            </a:xfrm>
            <a:custGeom>
              <a:avLst/>
              <a:gdLst>
                <a:gd name="T0" fmla="*/ 1 w 2"/>
                <a:gd name="T1" fmla="*/ 0 h 15"/>
                <a:gd name="T2" fmla="*/ 0 w 2"/>
                <a:gd name="T3" fmla="*/ 8 h 15"/>
                <a:gd name="T4" fmla="*/ 2 w 2"/>
                <a:gd name="T5" fmla="*/ 15 h 1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5">
                  <a:moveTo>
                    <a:pt x="1" y="0"/>
                  </a:moveTo>
                  <a:lnTo>
                    <a:pt x="0" y="8"/>
                  </a:lnTo>
                  <a:lnTo>
                    <a:pt x="2" y="15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70" name="Line 1845">
              <a:extLst>
                <a:ext uri="{FF2B5EF4-FFF2-40B4-BE49-F238E27FC236}">
                  <a16:creationId xmlns:a16="http://schemas.microsoft.com/office/drawing/2014/main" id="{6A3374D1-5B0D-40FD-8A07-2439AEAC36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" y="68"/>
              <a:ext cx="1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71" name="Line 1846">
              <a:extLst>
                <a:ext uri="{FF2B5EF4-FFF2-40B4-BE49-F238E27FC236}">
                  <a16:creationId xmlns:a16="http://schemas.microsoft.com/office/drawing/2014/main" id="{E6AFC678-98C3-47D4-ADE2-03688AE72F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9" y="70"/>
              <a:ext cx="2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72" name="Line 1847">
              <a:extLst>
                <a:ext uri="{FF2B5EF4-FFF2-40B4-BE49-F238E27FC236}">
                  <a16:creationId xmlns:a16="http://schemas.microsoft.com/office/drawing/2014/main" id="{3D85FE73-8646-4670-89D1-0849B34BA6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7" y="37"/>
              <a:ext cx="1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73" name="Line 1848">
              <a:extLst>
                <a:ext uri="{FF2B5EF4-FFF2-40B4-BE49-F238E27FC236}">
                  <a16:creationId xmlns:a16="http://schemas.microsoft.com/office/drawing/2014/main" id="{ABD4983E-713B-4A9C-A31B-E1DA9DFB24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9" y="37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74" name="Freeform 1849">
              <a:extLst>
                <a:ext uri="{FF2B5EF4-FFF2-40B4-BE49-F238E27FC236}">
                  <a16:creationId xmlns:a16="http://schemas.microsoft.com/office/drawing/2014/main" id="{9E40A587-1D56-49F6-8636-31BFDC83A0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" y="34"/>
              <a:ext cx="2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0 h 1"/>
                <a:gd name="T4" fmla="*/ 0 w 2"/>
                <a:gd name="T5" fmla="*/ 0 h 1"/>
                <a:gd name="T6" fmla="*/ 0 w 2"/>
                <a:gd name="T7" fmla="*/ 1 h 1"/>
                <a:gd name="T8" fmla="*/ 1 w 2"/>
                <a:gd name="T9" fmla="*/ 1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75" name="Line 1850">
              <a:extLst>
                <a:ext uri="{FF2B5EF4-FFF2-40B4-BE49-F238E27FC236}">
                  <a16:creationId xmlns:a16="http://schemas.microsoft.com/office/drawing/2014/main" id="{C385A8D7-0060-48A7-87C8-3501A50800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" y="34"/>
              <a:ext cx="6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76" name="Line 1851">
              <a:extLst>
                <a:ext uri="{FF2B5EF4-FFF2-40B4-BE49-F238E27FC236}">
                  <a16:creationId xmlns:a16="http://schemas.microsoft.com/office/drawing/2014/main" id="{BAED1058-7655-4360-BE5E-D48D3AA308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4" y="35"/>
              <a:ext cx="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77" name="Line 1852">
              <a:extLst>
                <a:ext uri="{FF2B5EF4-FFF2-40B4-BE49-F238E27FC236}">
                  <a16:creationId xmlns:a16="http://schemas.microsoft.com/office/drawing/2014/main" id="{3B8E7DD0-FAB7-42A7-A1D1-26956C74AC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6" y="9"/>
              <a:ext cx="23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78" name="Freeform 1853">
              <a:extLst>
                <a:ext uri="{FF2B5EF4-FFF2-40B4-BE49-F238E27FC236}">
                  <a16:creationId xmlns:a16="http://schemas.microsoft.com/office/drawing/2014/main" id="{8AE9252E-1BF8-483C-B490-21C4E04E7B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" y="34"/>
              <a:ext cx="4" cy="2"/>
            </a:xfrm>
            <a:custGeom>
              <a:avLst/>
              <a:gdLst>
                <a:gd name="T0" fmla="*/ 0 w 4"/>
                <a:gd name="T1" fmla="*/ 2 h 2"/>
                <a:gd name="T2" fmla="*/ 2 w 4"/>
                <a:gd name="T3" fmla="*/ 2 h 2"/>
                <a:gd name="T4" fmla="*/ 4 w 4"/>
                <a:gd name="T5" fmla="*/ 0 h 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" h="2">
                  <a:moveTo>
                    <a:pt x="0" y="2"/>
                  </a:moveTo>
                  <a:lnTo>
                    <a:pt x="2" y="2"/>
                  </a:lnTo>
                  <a:lnTo>
                    <a:pt x="4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79" name="Freeform 1854">
              <a:extLst>
                <a:ext uri="{FF2B5EF4-FFF2-40B4-BE49-F238E27FC236}">
                  <a16:creationId xmlns:a16="http://schemas.microsoft.com/office/drawing/2014/main" id="{33869BF7-8A37-4A15-9218-CCF1009352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" y="36"/>
              <a:ext cx="3" cy="3"/>
            </a:xfrm>
            <a:custGeom>
              <a:avLst/>
              <a:gdLst>
                <a:gd name="T0" fmla="*/ 3 w 3"/>
                <a:gd name="T1" fmla="*/ 0 h 3"/>
                <a:gd name="T2" fmla="*/ 1 w 3"/>
                <a:gd name="T3" fmla="*/ 1 h 3"/>
                <a:gd name="T4" fmla="*/ 0 w 3"/>
                <a:gd name="T5" fmla="*/ 3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lnTo>
                    <a:pt x="1" y="1"/>
                  </a:lnTo>
                  <a:lnTo>
                    <a:pt x="0" y="3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80" name="Freeform 1855">
              <a:extLst>
                <a:ext uri="{FF2B5EF4-FFF2-40B4-BE49-F238E27FC236}">
                  <a16:creationId xmlns:a16="http://schemas.microsoft.com/office/drawing/2014/main" id="{2779C851-288D-4E8C-A92C-BCF101455A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" y="37"/>
              <a:ext cx="5" cy="1"/>
            </a:xfrm>
            <a:custGeom>
              <a:avLst/>
              <a:gdLst>
                <a:gd name="T0" fmla="*/ 0 w 5"/>
                <a:gd name="T1" fmla="*/ 1 h 1"/>
                <a:gd name="T2" fmla="*/ 3 w 5"/>
                <a:gd name="T3" fmla="*/ 1 h 1"/>
                <a:gd name="T4" fmla="*/ 5 w 5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" h="1">
                  <a:moveTo>
                    <a:pt x="0" y="1"/>
                  </a:moveTo>
                  <a:lnTo>
                    <a:pt x="3" y="1"/>
                  </a:lnTo>
                  <a:lnTo>
                    <a:pt x="5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81" name="Line 1856">
              <a:extLst>
                <a:ext uri="{FF2B5EF4-FFF2-40B4-BE49-F238E27FC236}">
                  <a16:creationId xmlns:a16="http://schemas.microsoft.com/office/drawing/2014/main" id="{3F6493DD-907E-4238-8B62-3F7B7F79DB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4" y="35"/>
              <a:ext cx="11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82" name="Line 1857">
              <a:extLst>
                <a:ext uri="{FF2B5EF4-FFF2-40B4-BE49-F238E27FC236}">
                  <a16:creationId xmlns:a16="http://schemas.microsoft.com/office/drawing/2014/main" id="{BDA39CBA-CE7F-4906-B41F-7A1528D09D9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1" y="35"/>
              <a:ext cx="3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83" name="Freeform 1858">
              <a:extLst>
                <a:ext uri="{FF2B5EF4-FFF2-40B4-BE49-F238E27FC236}">
                  <a16:creationId xmlns:a16="http://schemas.microsoft.com/office/drawing/2014/main" id="{22359FAA-984F-4D9C-8DF7-D5D1E97B55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" y="38"/>
              <a:ext cx="56" cy="2"/>
            </a:xfrm>
            <a:custGeom>
              <a:avLst/>
              <a:gdLst>
                <a:gd name="T0" fmla="*/ 0 w 56"/>
                <a:gd name="T1" fmla="*/ 2 h 2"/>
                <a:gd name="T2" fmla="*/ 28 w 56"/>
                <a:gd name="T3" fmla="*/ 2 h 2"/>
                <a:gd name="T4" fmla="*/ 56 w 56"/>
                <a:gd name="T5" fmla="*/ 0 h 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6" h="2">
                  <a:moveTo>
                    <a:pt x="0" y="2"/>
                  </a:moveTo>
                  <a:lnTo>
                    <a:pt x="28" y="2"/>
                  </a:lnTo>
                  <a:lnTo>
                    <a:pt x="56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84" name="Freeform 1859">
              <a:extLst>
                <a:ext uri="{FF2B5EF4-FFF2-40B4-BE49-F238E27FC236}">
                  <a16:creationId xmlns:a16="http://schemas.microsoft.com/office/drawing/2014/main" id="{262B0922-2C4A-4491-B519-5A0FF383B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" y="42"/>
              <a:ext cx="6" cy="11"/>
            </a:xfrm>
            <a:custGeom>
              <a:avLst/>
              <a:gdLst>
                <a:gd name="T0" fmla="*/ 6 w 6"/>
                <a:gd name="T1" fmla="*/ 0 h 11"/>
                <a:gd name="T2" fmla="*/ 3 w 6"/>
                <a:gd name="T3" fmla="*/ 2 h 11"/>
                <a:gd name="T4" fmla="*/ 1 w 6"/>
                <a:gd name="T5" fmla="*/ 5 h 11"/>
                <a:gd name="T6" fmla="*/ 0 w 6"/>
                <a:gd name="T7" fmla="*/ 8 h 11"/>
                <a:gd name="T8" fmla="*/ 0 w 6"/>
                <a:gd name="T9" fmla="*/ 11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11">
                  <a:moveTo>
                    <a:pt x="6" y="0"/>
                  </a:moveTo>
                  <a:lnTo>
                    <a:pt x="3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1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85" name="Freeform 1860">
              <a:extLst>
                <a:ext uri="{FF2B5EF4-FFF2-40B4-BE49-F238E27FC236}">
                  <a16:creationId xmlns:a16="http://schemas.microsoft.com/office/drawing/2014/main" id="{4D8D6273-F9B0-4376-B29D-941BC57B48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" y="40"/>
              <a:ext cx="2" cy="2"/>
            </a:xfrm>
            <a:custGeom>
              <a:avLst/>
              <a:gdLst>
                <a:gd name="T0" fmla="*/ 0 w 2"/>
                <a:gd name="T1" fmla="*/ 2 h 2"/>
                <a:gd name="T2" fmla="*/ 1 w 2"/>
                <a:gd name="T3" fmla="*/ 1 h 2"/>
                <a:gd name="T4" fmla="*/ 2 w 2"/>
                <a:gd name="T5" fmla="*/ 0 h 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1" y="1"/>
                  </a:lnTo>
                  <a:lnTo>
                    <a:pt x="2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86" name="Line 1861">
              <a:extLst>
                <a:ext uri="{FF2B5EF4-FFF2-40B4-BE49-F238E27FC236}">
                  <a16:creationId xmlns:a16="http://schemas.microsoft.com/office/drawing/2014/main" id="{52FD2C2A-4AB8-426B-8D97-9085F7228E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" y="42"/>
              <a:ext cx="72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87" name="Line 1862">
              <a:extLst>
                <a:ext uri="{FF2B5EF4-FFF2-40B4-BE49-F238E27FC236}">
                  <a16:creationId xmlns:a16="http://schemas.microsoft.com/office/drawing/2014/main" id="{C4FA091A-0E4A-4569-B583-0ABDC88A542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8" y="41"/>
              <a:ext cx="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88" name="Line 1863">
              <a:extLst>
                <a:ext uri="{FF2B5EF4-FFF2-40B4-BE49-F238E27FC236}">
                  <a16:creationId xmlns:a16="http://schemas.microsoft.com/office/drawing/2014/main" id="{9BE72D56-4126-48E2-86C1-B2D2B5135F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8" y="39"/>
              <a:ext cx="1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89" name="Freeform 1864">
              <a:extLst>
                <a:ext uri="{FF2B5EF4-FFF2-40B4-BE49-F238E27FC236}">
                  <a16:creationId xmlns:a16="http://schemas.microsoft.com/office/drawing/2014/main" id="{151C97ED-D604-44F0-AD99-701AE26E5F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" y="8"/>
              <a:ext cx="30" cy="33"/>
            </a:xfrm>
            <a:custGeom>
              <a:avLst/>
              <a:gdLst>
                <a:gd name="T0" fmla="*/ 30 w 30"/>
                <a:gd name="T1" fmla="*/ 0 h 33"/>
                <a:gd name="T2" fmla="*/ 14 w 30"/>
                <a:gd name="T3" fmla="*/ 16 h 33"/>
                <a:gd name="T4" fmla="*/ 0 w 30"/>
                <a:gd name="T5" fmla="*/ 33 h 3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0" h="33">
                  <a:moveTo>
                    <a:pt x="30" y="0"/>
                  </a:moveTo>
                  <a:lnTo>
                    <a:pt x="14" y="16"/>
                  </a:lnTo>
                  <a:lnTo>
                    <a:pt x="0" y="33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90" name="Freeform 1865">
              <a:extLst>
                <a:ext uri="{FF2B5EF4-FFF2-40B4-BE49-F238E27FC236}">
                  <a16:creationId xmlns:a16="http://schemas.microsoft.com/office/drawing/2014/main" id="{840391F5-7299-4228-90D0-4A8ACC6DC4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" y="11"/>
              <a:ext cx="25" cy="29"/>
            </a:xfrm>
            <a:custGeom>
              <a:avLst/>
              <a:gdLst>
                <a:gd name="T0" fmla="*/ 25 w 25"/>
                <a:gd name="T1" fmla="*/ 0 h 29"/>
                <a:gd name="T2" fmla="*/ 12 w 25"/>
                <a:gd name="T3" fmla="*/ 14 h 29"/>
                <a:gd name="T4" fmla="*/ 0 w 25"/>
                <a:gd name="T5" fmla="*/ 29 h 2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5" h="29">
                  <a:moveTo>
                    <a:pt x="25" y="0"/>
                  </a:moveTo>
                  <a:lnTo>
                    <a:pt x="12" y="14"/>
                  </a:lnTo>
                  <a:lnTo>
                    <a:pt x="0" y="29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91" name="Line 1866">
              <a:extLst>
                <a:ext uri="{FF2B5EF4-FFF2-40B4-BE49-F238E27FC236}">
                  <a16:creationId xmlns:a16="http://schemas.microsoft.com/office/drawing/2014/main" id="{31A5375E-4EF3-4488-89C4-F1D198D7AE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1" y="10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92" name="Freeform 1867">
              <a:extLst>
                <a:ext uri="{FF2B5EF4-FFF2-40B4-BE49-F238E27FC236}">
                  <a16:creationId xmlns:a16="http://schemas.microsoft.com/office/drawing/2014/main" id="{7F646C8C-3B39-4FD7-A3EB-6C9B64862C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" y="6"/>
              <a:ext cx="6" cy="3"/>
            </a:xfrm>
            <a:custGeom>
              <a:avLst/>
              <a:gdLst>
                <a:gd name="T0" fmla="*/ 6 w 6"/>
                <a:gd name="T1" fmla="*/ 0 h 3"/>
                <a:gd name="T2" fmla="*/ 3 w 6"/>
                <a:gd name="T3" fmla="*/ 1 h 3"/>
                <a:gd name="T4" fmla="*/ 0 w 6"/>
                <a:gd name="T5" fmla="*/ 3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" h="3">
                  <a:moveTo>
                    <a:pt x="6" y="0"/>
                  </a:moveTo>
                  <a:lnTo>
                    <a:pt x="3" y="1"/>
                  </a:lnTo>
                  <a:lnTo>
                    <a:pt x="0" y="3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93" name="Freeform 1868">
              <a:extLst>
                <a:ext uri="{FF2B5EF4-FFF2-40B4-BE49-F238E27FC236}">
                  <a16:creationId xmlns:a16="http://schemas.microsoft.com/office/drawing/2014/main" id="{86EB430B-EC59-4970-B5A7-102F6493C8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" y="5"/>
              <a:ext cx="7" cy="4"/>
            </a:xfrm>
            <a:custGeom>
              <a:avLst/>
              <a:gdLst>
                <a:gd name="T0" fmla="*/ 7 w 7"/>
                <a:gd name="T1" fmla="*/ 0 h 4"/>
                <a:gd name="T2" fmla="*/ 4 w 7"/>
                <a:gd name="T3" fmla="*/ 1 h 4"/>
                <a:gd name="T4" fmla="*/ 0 w 7"/>
                <a:gd name="T5" fmla="*/ 4 h 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" h="4">
                  <a:moveTo>
                    <a:pt x="7" y="0"/>
                  </a:moveTo>
                  <a:lnTo>
                    <a:pt x="4" y="1"/>
                  </a:lnTo>
                  <a:lnTo>
                    <a:pt x="0" y="4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94" name="Line 1869">
              <a:extLst>
                <a:ext uri="{FF2B5EF4-FFF2-40B4-BE49-F238E27FC236}">
                  <a16:creationId xmlns:a16="http://schemas.microsoft.com/office/drawing/2014/main" id="{1BBAD6CF-CC2D-4571-9534-9BE79BE286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7" y="5"/>
              <a:ext cx="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95" name="Line 1870">
              <a:extLst>
                <a:ext uri="{FF2B5EF4-FFF2-40B4-BE49-F238E27FC236}">
                  <a16:creationId xmlns:a16="http://schemas.microsoft.com/office/drawing/2014/main" id="{9AEA5AB1-8E6B-4F25-A21C-FD586C62467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6" y="4"/>
              <a:ext cx="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96" name="Freeform 1871">
              <a:extLst>
                <a:ext uri="{FF2B5EF4-FFF2-40B4-BE49-F238E27FC236}">
                  <a16:creationId xmlns:a16="http://schemas.microsoft.com/office/drawing/2014/main" id="{B5134166-159C-4226-A339-A866CD2538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" y="2"/>
              <a:ext cx="7" cy="3"/>
            </a:xfrm>
            <a:custGeom>
              <a:avLst/>
              <a:gdLst>
                <a:gd name="T0" fmla="*/ 7 w 7"/>
                <a:gd name="T1" fmla="*/ 0 h 3"/>
                <a:gd name="T2" fmla="*/ 3 w 7"/>
                <a:gd name="T3" fmla="*/ 1 h 3"/>
                <a:gd name="T4" fmla="*/ 0 w 7"/>
                <a:gd name="T5" fmla="*/ 3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" h="3">
                  <a:moveTo>
                    <a:pt x="7" y="0"/>
                  </a:moveTo>
                  <a:lnTo>
                    <a:pt x="3" y="1"/>
                  </a:lnTo>
                  <a:lnTo>
                    <a:pt x="0" y="3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97" name="Line 1872">
              <a:extLst>
                <a:ext uri="{FF2B5EF4-FFF2-40B4-BE49-F238E27FC236}">
                  <a16:creationId xmlns:a16="http://schemas.microsoft.com/office/drawing/2014/main" id="{F45304B2-B931-40A4-A736-DAE1EA89097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8" y="6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98" name="Line 1873">
              <a:extLst>
                <a:ext uri="{FF2B5EF4-FFF2-40B4-BE49-F238E27FC236}">
                  <a16:creationId xmlns:a16="http://schemas.microsoft.com/office/drawing/2014/main" id="{48B3932E-1583-4D4F-B26B-42F029972D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58" y="5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799" name="Freeform 1874">
              <a:extLst>
                <a:ext uri="{FF2B5EF4-FFF2-40B4-BE49-F238E27FC236}">
                  <a16:creationId xmlns:a16="http://schemas.microsoft.com/office/drawing/2014/main" id="{9CA1911A-C2A6-404A-8432-E06E1296FE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" y="5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1 h 3"/>
                <a:gd name="T4" fmla="*/ 0 w 2"/>
                <a:gd name="T5" fmla="*/ 3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1"/>
                  </a:lnTo>
                  <a:lnTo>
                    <a:pt x="0" y="3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00" name="Line 1875">
              <a:extLst>
                <a:ext uri="{FF2B5EF4-FFF2-40B4-BE49-F238E27FC236}">
                  <a16:creationId xmlns:a16="http://schemas.microsoft.com/office/drawing/2014/main" id="{CD26CD7E-8D1B-4A70-B1EA-480900EAF4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3" y="1"/>
              <a:ext cx="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01" name="Freeform 1876">
              <a:extLst>
                <a:ext uri="{FF2B5EF4-FFF2-40B4-BE49-F238E27FC236}">
                  <a16:creationId xmlns:a16="http://schemas.microsoft.com/office/drawing/2014/main" id="{8CE3A641-8F86-49C7-BB0B-4F26835C1F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" y="2"/>
              <a:ext cx="15" cy="3"/>
            </a:xfrm>
            <a:custGeom>
              <a:avLst/>
              <a:gdLst>
                <a:gd name="T0" fmla="*/ 15 w 15"/>
                <a:gd name="T1" fmla="*/ 3 h 3"/>
                <a:gd name="T2" fmla="*/ 7 w 15"/>
                <a:gd name="T3" fmla="*/ 1 h 3"/>
                <a:gd name="T4" fmla="*/ 0 w 15"/>
                <a:gd name="T5" fmla="*/ 0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" h="3">
                  <a:moveTo>
                    <a:pt x="15" y="3"/>
                  </a:moveTo>
                  <a:lnTo>
                    <a:pt x="7" y="1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02" name="Line 1877">
              <a:extLst>
                <a:ext uri="{FF2B5EF4-FFF2-40B4-BE49-F238E27FC236}">
                  <a16:creationId xmlns:a16="http://schemas.microsoft.com/office/drawing/2014/main" id="{AF54F6AC-FE97-4BFC-AD00-6993ABBDC7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9" y="1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03" name="Freeform 1878">
              <a:extLst>
                <a:ext uri="{FF2B5EF4-FFF2-40B4-BE49-F238E27FC236}">
                  <a16:creationId xmlns:a16="http://schemas.microsoft.com/office/drawing/2014/main" id="{E162EFC1-862E-41D2-A1B0-F17B5F0B6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" y="0"/>
              <a:ext cx="68" cy="1"/>
            </a:xfrm>
            <a:custGeom>
              <a:avLst/>
              <a:gdLst>
                <a:gd name="T0" fmla="*/ 68 w 68"/>
                <a:gd name="T1" fmla="*/ 1 h 1"/>
                <a:gd name="T2" fmla="*/ 34 w 68"/>
                <a:gd name="T3" fmla="*/ 0 h 1"/>
                <a:gd name="T4" fmla="*/ 0 w 68"/>
                <a:gd name="T5" fmla="*/ 1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">
                  <a:moveTo>
                    <a:pt x="68" y="1"/>
                  </a:moveTo>
                  <a:lnTo>
                    <a:pt x="34" y="0"/>
                  </a:lnTo>
                  <a:lnTo>
                    <a:pt x="0" y="1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04" name="Line 1879">
              <a:extLst>
                <a:ext uri="{FF2B5EF4-FFF2-40B4-BE49-F238E27FC236}">
                  <a16:creationId xmlns:a16="http://schemas.microsoft.com/office/drawing/2014/main" id="{E0A854A6-6505-49CC-B34E-0D197C2280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5" y="4"/>
              <a:ext cx="5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05" name="Freeform 1880">
              <a:extLst>
                <a:ext uri="{FF2B5EF4-FFF2-40B4-BE49-F238E27FC236}">
                  <a16:creationId xmlns:a16="http://schemas.microsoft.com/office/drawing/2014/main" id="{68D29EE8-09FC-4DE8-B859-DC86CBEC35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" y="5"/>
              <a:ext cx="51" cy="1"/>
            </a:xfrm>
            <a:custGeom>
              <a:avLst/>
              <a:gdLst>
                <a:gd name="T0" fmla="*/ 51 w 51"/>
                <a:gd name="T1" fmla="*/ 0 h 1"/>
                <a:gd name="T2" fmla="*/ 25 w 51"/>
                <a:gd name="T3" fmla="*/ 0 h 1"/>
                <a:gd name="T4" fmla="*/ 0 w 51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1" h="1">
                  <a:moveTo>
                    <a:pt x="51" y="0"/>
                  </a:moveTo>
                  <a:lnTo>
                    <a:pt x="25" y="0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06" name="Freeform 1881">
              <a:extLst>
                <a:ext uri="{FF2B5EF4-FFF2-40B4-BE49-F238E27FC236}">
                  <a16:creationId xmlns:a16="http://schemas.microsoft.com/office/drawing/2014/main" id="{60E97B15-6DAF-4D79-9B23-242FF28897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" y="7"/>
              <a:ext cx="6" cy="3"/>
            </a:xfrm>
            <a:custGeom>
              <a:avLst/>
              <a:gdLst>
                <a:gd name="T0" fmla="*/ 6 w 6"/>
                <a:gd name="T1" fmla="*/ 0 h 3"/>
                <a:gd name="T2" fmla="*/ 3 w 6"/>
                <a:gd name="T3" fmla="*/ 1 h 3"/>
                <a:gd name="T4" fmla="*/ 0 w 6"/>
                <a:gd name="T5" fmla="*/ 3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" h="3">
                  <a:moveTo>
                    <a:pt x="6" y="0"/>
                  </a:moveTo>
                  <a:lnTo>
                    <a:pt x="3" y="1"/>
                  </a:lnTo>
                  <a:lnTo>
                    <a:pt x="0" y="3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07" name="Freeform 1882">
              <a:extLst>
                <a:ext uri="{FF2B5EF4-FFF2-40B4-BE49-F238E27FC236}">
                  <a16:creationId xmlns:a16="http://schemas.microsoft.com/office/drawing/2014/main" id="{D12F6C6A-4566-4459-B5A7-BB6A045E2D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" y="51"/>
              <a:ext cx="1" cy="13"/>
            </a:xfrm>
            <a:custGeom>
              <a:avLst/>
              <a:gdLst>
                <a:gd name="T0" fmla="*/ 1 w 1"/>
                <a:gd name="T1" fmla="*/ 0 h 13"/>
                <a:gd name="T2" fmla="*/ 0 w 1"/>
                <a:gd name="T3" fmla="*/ 6 h 13"/>
                <a:gd name="T4" fmla="*/ 0 w 1"/>
                <a:gd name="T5" fmla="*/ 13 h 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13">
                  <a:moveTo>
                    <a:pt x="1" y="0"/>
                  </a:moveTo>
                  <a:lnTo>
                    <a:pt x="0" y="6"/>
                  </a:lnTo>
                  <a:lnTo>
                    <a:pt x="0" y="13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08" name="Line 1883">
              <a:extLst>
                <a:ext uri="{FF2B5EF4-FFF2-40B4-BE49-F238E27FC236}">
                  <a16:creationId xmlns:a16="http://schemas.microsoft.com/office/drawing/2014/main" id="{DBBD71C3-F3DD-449C-8403-EE96185D45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" y="55"/>
              <a:ext cx="1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09" name="Line 1884">
              <a:extLst>
                <a:ext uri="{FF2B5EF4-FFF2-40B4-BE49-F238E27FC236}">
                  <a16:creationId xmlns:a16="http://schemas.microsoft.com/office/drawing/2014/main" id="{E7696EDB-6999-4F01-9BDC-76E7B6827B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" y="52"/>
              <a:ext cx="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10" name="Line 1885">
              <a:extLst>
                <a:ext uri="{FF2B5EF4-FFF2-40B4-BE49-F238E27FC236}">
                  <a16:creationId xmlns:a16="http://schemas.microsoft.com/office/drawing/2014/main" id="{2495C07F-13D5-484D-ABFF-3C431CB8E4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0" y="51"/>
              <a:ext cx="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11" name="Freeform 1886">
              <a:extLst>
                <a:ext uri="{FF2B5EF4-FFF2-40B4-BE49-F238E27FC236}">
                  <a16:creationId xmlns:a16="http://schemas.microsoft.com/office/drawing/2014/main" id="{1E787B7D-693C-4FDD-B0C3-05C9E125B8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" y="50"/>
              <a:ext cx="1" cy="12"/>
            </a:xfrm>
            <a:custGeom>
              <a:avLst/>
              <a:gdLst>
                <a:gd name="T0" fmla="*/ 1 w 1"/>
                <a:gd name="T1" fmla="*/ 0 h 12"/>
                <a:gd name="T2" fmla="*/ 0 w 1"/>
                <a:gd name="T3" fmla="*/ 6 h 12"/>
                <a:gd name="T4" fmla="*/ 0 w 1"/>
                <a:gd name="T5" fmla="*/ 12 h 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12">
                  <a:moveTo>
                    <a:pt x="1" y="0"/>
                  </a:moveTo>
                  <a:lnTo>
                    <a:pt x="0" y="6"/>
                  </a:lnTo>
                  <a:lnTo>
                    <a:pt x="0" y="12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12" name="Freeform 1887">
              <a:extLst>
                <a:ext uri="{FF2B5EF4-FFF2-40B4-BE49-F238E27FC236}">
                  <a16:creationId xmlns:a16="http://schemas.microsoft.com/office/drawing/2014/main" id="{112BAA58-8783-41BF-80E3-F2D7927C85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" y="46"/>
              <a:ext cx="5" cy="4"/>
            </a:xfrm>
            <a:custGeom>
              <a:avLst/>
              <a:gdLst>
                <a:gd name="T0" fmla="*/ 5 w 5"/>
                <a:gd name="T1" fmla="*/ 0 h 4"/>
                <a:gd name="T2" fmla="*/ 2 w 5"/>
                <a:gd name="T3" fmla="*/ 2 h 4"/>
                <a:gd name="T4" fmla="*/ 0 w 5"/>
                <a:gd name="T5" fmla="*/ 4 h 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lnTo>
                    <a:pt x="2" y="2"/>
                  </a:lnTo>
                  <a:lnTo>
                    <a:pt x="0" y="4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13" name="Line 1888">
              <a:extLst>
                <a:ext uri="{FF2B5EF4-FFF2-40B4-BE49-F238E27FC236}">
                  <a16:creationId xmlns:a16="http://schemas.microsoft.com/office/drawing/2014/main" id="{242C2B60-2B0F-4FDE-BBBC-3F4382C5F0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" y="46"/>
              <a:ext cx="15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14" name="Line 1889">
              <a:extLst>
                <a:ext uri="{FF2B5EF4-FFF2-40B4-BE49-F238E27FC236}">
                  <a16:creationId xmlns:a16="http://schemas.microsoft.com/office/drawing/2014/main" id="{9A78AC3C-3D25-4BAC-840B-F17FEC484A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" y="40"/>
              <a:ext cx="2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15" name="Freeform 1890">
              <a:extLst>
                <a:ext uri="{FF2B5EF4-FFF2-40B4-BE49-F238E27FC236}">
                  <a16:creationId xmlns:a16="http://schemas.microsoft.com/office/drawing/2014/main" id="{0D931F59-2767-4225-B237-7D3F301CEF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" y="57"/>
              <a:ext cx="8" cy="10"/>
            </a:xfrm>
            <a:custGeom>
              <a:avLst/>
              <a:gdLst>
                <a:gd name="T0" fmla="*/ 8 w 8"/>
                <a:gd name="T1" fmla="*/ 0 h 10"/>
                <a:gd name="T2" fmla="*/ 5 w 8"/>
                <a:gd name="T3" fmla="*/ 2 h 10"/>
                <a:gd name="T4" fmla="*/ 2 w 8"/>
                <a:gd name="T5" fmla="*/ 6 h 10"/>
                <a:gd name="T6" fmla="*/ 0 w 8"/>
                <a:gd name="T7" fmla="*/ 10 h 1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10">
                  <a:moveTo>
                    <a:pt x="8" y="0"/>
                  </a:moveTo>
                  <a:lnTo>
                    <a:pt x="5" y="2"/>
                  </a:lnTo>
                  <a:lnTo>
                    <a:pt x="2" y="6"/>
                  </a:lnTo>
                  <a:lnTo>
                    <a:pt x="0" y="1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16" name="Line 1891">
              <a:extLst>
                <a:ext uri="{FF2B5EF4-FFF2-40B4-BE49-F238E27FC236}">
                  <a16:creationId xmlns:a16="http://schemas.microsoft.com/office/drawing/2014/main" id="{31D762D3-7532-45E3-BB8A-EF3D6BFDE5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4" y="32"/>
              <a:ext cx="12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17" name="Line 1892">
              <a:extLst>
                <a:ext uri="{FF2B5EF4-FFF2-40B4-BE49-F238E27FC236}">
                  <a16:creationId xmlns:a16="http://schemas.microsoft.com/office/drawing/2014/main" id="{C66F494B-68F6-4838-A438-47AE696E3A7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9" y="6"/>
              <a:ext cx="37" cy="3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18" name="Freeform 1893">
              <a:extLst>
                <a:ext uri="{FF2B5EF4-FFF2-40B4-BE49-F238E27FC236}">
                  <a16:creationId xmlns:a16="http://schemas.microsoft.com/office/drawing/2014/main" id="{05AA65E1-ADA7-480F-93D4-8B886DFCAE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" y="14"/>
              <a:ext cx="15" cy="22"/>
            </a:xfrm>
            <a:custGeom>
              <a:avLst/>
              <a:gdLst>
                <a:gd name="T0" fmla="*/ 15 w 15"/>
                <a:gd name="T1" fmla="*/ 22 h 22"/>
                <a:gd name="T2" fmla="*/ 8 w 15"/>
                <a:gd name="T3" fmla="*/ 10 h 22"/>
                <a:gd name="T4" fmla="*/ 0 w 15"/>
                <a:gd name="T5" fmla="*/ 0 h 2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" h="22">
                  <a:moveTo>
                    <a:pt x="15" y="22"/>
                  </a:moveTo>
                  <a:lnTo>
                    <a:pt x="8" y="10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19" name="Freeform 1894">
              <a:extLst>
                <a:ext uri="{FF2B5EF4-FFF2-40B4-BE49-F238E27FC236}">
                  <a16:creationId xmlns:a16="http://schemas.microsoft.com/office/drawing/2014/main" id="{A9AB71C8-36FD-4D1A-A95E-4785C7495C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" y="20"/>
              <a:ext cx="14" cy="17"/>
            </a:xfrm>
            <a:custGeom>
              <a:avLst/>
              <a:gdLst>
                <a:gd name="T0" fmla="*/ 14 w 14"/>
                <a:gd name="T1" fmla="*/ 17 h 17"/>
                <a:gd name="T2" fmla="*/ 8 w 14"/>
                <a:gd name="T3" fmla="*/ 8 h 17"/>
                <a:gd name="T4" fmla="*/ 0 w 14"/>
                <a:gd name="T5" fmla="*/ 0 h 1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" h="17">
                  <a:moveTo>
                    <a:pt x="14" y="17"/>
                  </a:moveTo>
                  <a:lnTo>
                    <a:pt x="8" y="8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20" name="Line 1895">
              <a:extLst>
                <a:ext uri="{FF2B5EF4-FFF2-40B4-BE49-F238E27FC236}">
                  <a16:creationId xmlns:a16="http://schemas.microsoft.com/office/drawing/2014/main" id="{0F0D1A00-23D3-4940-978C-AFD669B999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2" y="10"/>
              <a:ext cx="1" cy="2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21" name="Line 1896">
              <a:extLst>
                <a:ext uri="{FF2B5EF4-FFF2-40B4-BE49-F238E27FC236}">
                  <a16:creationId xmlns:a16="http://schemas.microsoft.com/office/drawing/2014/main" id="{E801E206-4901-49AB-8939-B930DBE594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82" y="6"/>
              <a:ext cx="2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22" name="Line 1897">
              <a:extLst>
                <a:ext uri="{FF2B5EF4-FFF2-40B4-BE49-F238E27FC236}">
                  <a16:creationId xmlns:a16="http://schemas.microsoft.com/office/drawing/2014/main" id="{255DEFCA-9C5B-4302-A2A3-29AE9BEB21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8" y="6"/>
              <a:ext cx="3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23" name="Freeform 1898">
              <a:extLst>
                <a:ext uri="{FF2B5EF4-FFF2-40B4-BE49-F238E27FC236}">
                  <a16:creationId xmlns:a16="http://schemas.microsoft.com/office/drawing/2014/main" id="{B6F8D36D-54DC-4638-A427-E49F02366F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" y="4"/>
              <a:ext cx="11" cy="3"/>
            </a:xfrm>
            <a:custGeom>
              <a:avLst/>
              <a:gdLst>
                <a:gd name="T0" fmla="*/ 11 w 11"/>
                <a:gd name="T1" fmla="*/ 3 h 3"/>
                <a:gd name="T2" fmla="*/ 6 w 11"/>
                <a:gd name="T3" fmla="*/ 1 h 3"/>
                <a:gd name="T4" fmla="*/ 0 w 11"/>
                <a:gd name="T5" fmla="*/ 0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" h="3">
                  <a:moveTo>
                    <a:pt x="11" y="3"/>
                  </a:moveTo>
                  <a:lnTo>
                    <a:pt x="6" y="1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24" name="Freeform 1899">
              <a:extLst>
                <a:ext uri="{FF2B5EF4-FFF2-40B4-BE49-F238E27FC236}">
                  <a16:creationId xmlns:a16="http://schemas.microsoft.com/office/drawing/2014/main" id="{A879F51D-A62D-4793-94B9-B187099236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" y="6"/>
              <a:ext cx="9" cy="3"/>
            </a:xfrm>
            <a:custGeom>
              <a:avLst/>
              <a:gdLst>
                <a:gd name="T0" fmla="*/ 9 w 9"/>
                <a:gd name="T1" fmla="*/ 3 h 3"/>
                <a:gd name="T2" fmla="*/ 5 w 9"/>
                <a:gd name="T3" fmla="*/ 1 h 3"/>
                <a:gd name="T4" fmla="*/ 0 w 9"/>
                <a:gd name="T5" fmla="*/ 0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" h="3">
                  <a:moveTo>
                    <a:pt x="9" y="3"/>
                  </a:moveTo>
                  <a:lnTo>
                    <a:pt x="5" y="1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25" name="Freeform 1900">
              <a:extLst>
                <a:ext uri="{FF2B5EF4-FFF2-40B4-BE49-F238E27FC236}">
                  <a16:creationId xmlns:a16="http://schemas.microsoft.com/office/drawing/2014/main" id="{EB64C907-46E2-493C-AA18-F19344E58A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" y="8"/>
              <a:ext cx="8" cy="2"/>
            </a:xfrm>
            <a:custGeom>
              <a:avLst/>
              <a:gdLst>
                <a:gd name="T0" fmla="*/ 8 w 8"/>
                <a:gd name="T1" fmla="*/ 2 h 2"/>
                <a:gd name="T2" fmla="*/ 4 w 8"/>
                <a:gd name="T3" fmla="*/ 0 h 2"/>
                <a:gd name="T4" fmla="*/ 0 w 8"/>
                <a:gd name="T5" fmla="*/ 0 h 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" h="2">
                  <a:moveTo>
                    <a:pt x="8" y="2"/>
                  </a:moveTo>
                  <a:lnTo>
                    <a:pt x="4" y="0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26" name="Line 1901">
              <a:extLst>
                <a:ext uri="{FF2B5EF4-FFF2-40B4-BE49-F238E27FC236}">
                  <a16:creationId xmlns:a16="http://schemas.microsoft.com/office/drawing/2014/main" id="{BD214CD5-DAA4-4F4D-A34F-4687ED8A39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3" y="37"/>
              <a:ext cx="4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27" name="Freeform 1902">
              <a:extLst>
                <a:ext uri="{FF2B5EF4-FFF2-40B4-BE49-F238E27FC236}">
                  <a16:creationId xmlns:a16="http://schemas.microsoft.com/office/drawing/2014/main" id="{B3F4D655-0546-4DDB-A019-01425E85D3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" y="24"/>
              <a:ext cx="6" cy="3"/>
            </a:xfrm>
            <a:custGeom>
              <a:avLst/>
              <a:gdLst>
                <a:gd name="T0" fmla="*/ 6 w 6"/>
                <a:gd name="T1" fmla="*/ 1 h 3"/>
                <a:gd name="T2" fmla="*/ 4 w 6"/>
                <a:gd name="T3" fmla="*/ 0 h 3"/>
                <a:gd name="T4" fmla="*/ 1 w 6"/>
                <a:gd name="T5" fmla="*/ 1 h 3"/>
                <a:gd name="T6" fmla="*/ 0 w 6"/>
                <a:gd name="T7" fmla="*/ 3 h 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3">
                  <a:moveTo>
                    <a:pt x="6" y="1"/>
                  </a:moveTo>
                  <a:lnTo>
                    <a:pt x="4" y="0"/>
                  </a:lnTo>
                  <a:lnTo>
                    <a:pt x="1" y="1"/>
                  </a:lnTo>
                  <a:lnTo>
                    <a:pt x="0" y="3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28" name="Line 1903">
              <a:extLst>
                <a:ext uri="{FF2B5EF4-FFF2-40B4-BE49-F238E27FC236}">
                  <a16:creationId xmlns:a16="http://schemas.microsoft.com/office/drawing/2014/main" id="{DBE77456-9113-4EA1-81A8-95F5F81D56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4" y="27"/>
              <a:ext cx="1" cy="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29" name="Freeform 1904">
              <a:extLst>
                <a:ext uri="{FF2B5EF4-FFF2-40B4-BE49-F238E27FC236}">
                  <a16:creationId xmlns:a16="http://schemas.microsoft.com/office/drawing/2014/main" id="{F9E18425-F9CD-4920-89D8-4C990A158D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" y="33"/>
              <a:ext cx="2" cy="3"/>
            </a:xfrm>
            <a:custGeom>
              <a:avLst/>
              <a:gdLst>
                <a:gd name="T0" fmla="*/ 0 w 2"/>
                <a:gd name="T1" fmla="*/ 0 h 3"/>
                <a:gd name="T2" fmla="*/ 1 w 2"/>
                <a:gd name="T3" fmla="*/ 2 h 3"/>
                <a:gd name="T4" fmla="*/ 2 w 2"/>
                <a:gd name="T5" fmla="*/ 3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lnTo>
                    <a:pt x="1" y="2"/>
                  </a:lnTo>
                  <a:lnTo>
                    <a:pt x="2" y="3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30" name="Line 1905">
              <a:extLst>
                <a:ext uri="{FF2B5EF4-FFF2-40B4-BE49-F238E27FC236}">
                  <a16:creationId xmlns:a16="http://schemas.microsoft.com/office/drawing/2014/main" id="{524DC3A5-AC19-4B73-8825-87ACDB4C52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0" y="25"/>
              <a:ext cx="2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31" name="Line 1906">
              <a:extLst>
                <a:ext uri="{FF2B5EF4-FFF2-40B4-BE49-F238E27FC236}">
                  <a16:creationId xmlns:a16="http://schemas.microsoft.com/office/drawing/2014/main" id="{628CCE16-09F8-4167-BFB3-C7BB5678672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2" y="27"/>
              <a:ext cx="1" cy="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32" name="Line 1907">
              <a:extLst>
                <a:ext uri="{FF2B5EF4-FFF2-40B4-BE49-F238E27FC236}">
                  <a16:creationId xmlns:a16="http://schemas.microsoft.com/office/drawing/2014/main" id="{EB2C4733-CD88-44FE-B301-A67D1E80066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0" y="28"/>
              <a:ext cx="1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33" name="Freeform 1908">
              <a:extLst>
                <a:ext uri="{FF2B5EF4-FFF2-40B4-BE49-F238E27FC236}">
                  <a16:creationId xmlns:a16="http://schemas.microsoft.com/office/drawing/2014/main" id="{9F2F69C4-0281-4A55-83BC-D7BCA9A0A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" y="25"/>
              <a:ext cx="1" cy="3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1 h 3"/>
                <a:gd name="T4" fmla="*/ 0 w 1"/>
                <a:gd name="T5" fmla="*/ 3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lnTo>
                    <a:pt x="0" y="1"/>
                  </a:lnTo>
                  <a:lnTo>
                    <a:pt x="0" y="3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34" name="Freeform 1909">
              <a:extLst>
                <a:ext uri="{FF2B5EF4-FFF2-40B4-BE49-F238E27FC236}">
                  <a16:creationId xmlns:a16="http://schemas.microsoft.com/office/drawing/2014/main" id="{84394A24-77ED-4E29-9E05-150F103455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" y="39"/>
              <a:ext cx="1" cy="13"/>
            </a:xfrm>
            <a:custGeom>
              <a:avLst/>
              <a:gdLst>
                <a:gd name="T0" fmla="*/ 0 w 1"/>
                <a:gd name="T1" fmla="*/ 13 h 13"/>
                <a:gd name="T2" fmla="*/ 1 w 1"/>
                <a:gd name="T3" fmla="*/ 7 h 13"/>
                <a:gd name="T4" fmla="*/ 1 w 1"/>
                <a:gd name="T5" fmla="*/ 0 h 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13">
                  <a:moveTo>
                    <a:pt x="0" y="13"/>
                  </a:moveTo>
                  <a:lnTo>
                    <a:pt x="1" y="7"/>
                  </a:lnTo>
                  <a:lnTo>
                    <a:pt x="1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35" name="Freeform 1910">
              <a:extLst>
                <a:ext uri="{FF2B5EF4-FFF2-40B4-BE49-F238E27FC236}">
                  <a16:creationId xmlns:a16="http://schemas.microsoft.com/office/drawing/2014/main" id="{D1A23BBF-ED8A-4E1E-B5E4-A023FC782F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" y="52"/>
              <a:ext cx="2" cy="30"/>
            </a:xfrm>
            <a:custGeom>
              <a:avLst/>
              <a:gdLst>
                <a:gd name="T0" fmla="*/ 0 w 2"/>
                <a:gd name="T1" fmla="*/ 0 h 30"/>
                <a:gd name="T2" fmla="*/ 0 w 2"/>
                <a:gd name="T3" fmla="*/ 15 h 30"/>
                <a:gd name="T4" fmla="*/ 2 w 2"/>
                <a:gd name="T5" fmla="*/ 30 h 3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30">
                  <a:moveTo>
                    <a:pt x="0" y="0"/>
                  </a:moveTo>
                  <a:lnTo>
                    <a:pt x="0" y="15"/>
                  </a:lnTo>
                  <a:lnTo>
                    <a:pt x="2" y="3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36" name="Line 1911">
              <a:extLst>
                <a:ext uri="{FF2B5EF4-FFF2-40B4-BE49-F238E27FC236}">
                  <a16:creationId xmlns:a16="http://schemas.microsoft.com/office/drawing/2014/main" id="{D7ADE8C1-E14B-4161-B86F-46F53FBE03B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6" y="6"/>
              <a:ext cx="3" cy="3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37" name="Line 1912">
              <a:extLst>
                <a:ext uri="{FF2B5EF4-FFF2-40B4-BE49-F238E27FC236}">
                  <a16:creationId xmlns:a16="http://schemas.microsoft.com/office/drawing/2014/main" id="{9F968E8B-D3FE-450E-A24B-47D0855C77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" y="6"/>
              <a:ext cx="1" cy="3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38" name="Line 1913">
              <a:extLst>
                <a:ext uri="{FF2B5EF4-FFF2-40B4-BE49-F238E27FC236}">
                  <a16:creationId xmlns:a16="http://schemas.microsoft.com/office/drawing/2014/main" id="{EBA77ED8-5B83-48F1-AFFF-F681504A679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9" y="5"/>
              <a:ext cx="2" cy="3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39" name="Freeform 1914">
              <a:extLst>
                <a:ext uri="{FF2B5EF4-FFF2-40B4-BE49-F238E27FC236}">
                  <a16:creationId xmlns:a16="http://schemas.microsoft.com/office/drawing/2014/main" id="{86119884-0BE0-4DB3-AFB2-6EC0DD14FB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" y="57"/>
              <a:ext cx="11" cy="8"/>
            </a:xfrm>
            <a:custGeom>
              <a:avLst/>
              <a:gdLst>
                <a:gd name="T0" fmla="*/ 11 w 11"/>
                <a:gd name="T1" fmla="*/ 8 h 8"/>
                <a:gd name="T2" fmla="*/ 8 w 11"/>
                <a:gd name="T3" fmla="*/ 4 h 8"/>
                <a:gd name="T4" fmla="*/ 4 w 11"/>
                <a:gd name="T5" fmla="*/ 2 h 8"/>
                <a:gd name="T6" fmla="*/ 0 w 11"/>
                <a:gd name="T7" fmla="*/ 0 h 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" h="8">
                  <a:moveTo>
                    <a:pt x="11" y="8"/>
                  </a:moveTo>
                  <a:lnTo>
                    <a:pt x="8" y="4"/>
                  </a:lnTo>
                  <a:lnTo>
                    <a:pt x="4" y="2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40" name="Freeform 1915">
              <a:extLst>
                <a:ext uri="{FF2B5EF4-FFF2-40B4-BE49-F238E27FC236}">
                  <a16:creationId xmlns:a16="http://schemas.microsoft.com/office/drawing/2014/main" id="{2403EA9D-7ECE-4E00-B2CB-0DF01D5CC4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" y="57"/>
              <a:ext cx="26" cy="2"/>
            </a:xfrm>
            <a:custGeom>
              <a:avLst/>
              <a:gdLst>
                <a:gd name="T0" fmla="*/ 26 w 26"/>
                <a:gd name="T1" fmla="*/ 0 h 2"/>
                <a:gd name="T2" fmla="*/ 17 w 26"/>
                <a:gd name="T3" fmla="*/ 0 h 2"/>
                <a:gd name="T4" fmla="*/ 9 w 26"/>
                <a:gd name="T5" fmla="*/ 0 h 2"/>
                <a:gd name="T6" fmla="*/ 0 w 26"/>
                <a:gd name="T7" fmla="*/ 2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6" h="2">
                  <a:moveTo>
                    <a:pt x="26" y="0"/>
                  </a:moveTo>
                  <a:lnTo>
                    <a:pt x="17" y="0"/>
                  </a:lnTo>
                  <a:lnTo>
                    <a:pt x="9" y="0"/>
                  </a:lnTo>
                  <a:lnTo>
                    <a:pt x="0" y="2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41" name="Freeform 1916">
              <a:extLst>
                <a:ext uri="{FF2B5EF4-FFF2-40B4-BE49-F238E27FC236}">
                  <a16:creationId xmlns:a16="http://schemas.microsoft.com/office/drawing/2014/main" id="{412BB5D0-ADBE-4518-9443-B2E8425722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" y="60"/>
              <a:ext cx="10" cy="22"/>
            </a:xfrm>
            <a:custGeom>
              <a:avLst/>
              <a:gdLst>
                <a:gd name="T0" fmla="*/ 10 w 10"/>
                <a:gd name="T1" fmla="*/ 0 h 22"/>
                <a:gd name="T2" fmla="*/ 5 w 10"/>
                <a:gd name="T3" fmla="*/ 6 h 22"/>
                <a:gd name="T4" fmla="*/ 2 w 10"/>
                <a:gd name="T5" fmla="*/ 14 h 22"/>
                <a:gd name="T6" fmla="*/ 0 w 10"/>
                <a:gd name="T7" fmla="*/ 22 h 2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" h="22">
                  <a:moveTo>
                    <a:pt x="10" y="0"/>
                  </a:moveTo>
                  <a:lnTo>
                    <a:pt x="5" y="6"/>
                  </a:lnTo>
                  <a:lnTo>
                    <a:pt x="2" y="14"/>
                  </a:lnTo>
                  <a:lnTo>
                    <a:pt x="0" y="22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42" name="Line 1917">
              <a:extLst>
                <a:ext uri="{FF2B5EF4-FFF2-40B4-BE49-F238E27FC236}">
                  <a16:creationId xmlns:a16="http://schemas.microsoft.com/office/drawing/2014/main" id="{593D3E9B-4977-4128-B2FE-84B6424777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2" y="56"/>
              <a:ext cx="4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43" name="Line 1918">
              <a:extLst>
                <a:ext uri="{FF2B5EF4-FFF2-40B4-BE49-F238E27FC236}">
                  <a16:creationId xmlns:a16="http://schemas.microsoft.com/office/drawing/2014/main" id="{8F958559-D38D-4767-BE94-74B837C3D6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6" y="38"/>
              <a:ext cx="1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44" name="Line 1919">
              <a:extLst>
                <a:ext uri="{FF2B5EF4-FFF2-40B4-BE49-F238E27FC236}">
                  <a16:creationId xmlns:a16="http://schemas.microsoft.com/office/drawing/2014/main" id="{60CCB476-40E2-40EF-AC3C-6EDC6D9C77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6" y="53"/>
              <a:ext cx="5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45" name="Line 1920">
              <a:extLst>
                <a:ext uri="{FF2B5EF4-FFF2-40B4-BE49-F238E27FC236}">
                  <a16:creationId xmlns:a16="http://schemas.microsoft.com/office/drawing/2014/main" id="{48BADB3E-7536-4037-A681-84CD5B185D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34" y="41"/>
              <a:ext cx="2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46" name="Line 1921">
              <a:extLst>
                <a:ext uri="{FF2B5EF4-FFF2-40B4-BE49-F238E27FC236}">
                  <a16:creationId xmlns:a16="http://schemas.microsoft.com/office/drawing/2014/main" id="{2118E42D-4A6E-425A-8C88-5413C7E12D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9" y="35"/>
              <a:ext cx="41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47" name="Freeform 1922">
              <a:extLst>
                <a:ext uri="{FF2B5EF4-FFF2-40B4-BE49-F238E27FC236}">
                  <a16:creationId xmlns:a16="http://schemas.microsoft.com/office/drawing/2014/main" id="{8B13AD27-5BD3-4923-B84E-A97EBE99A3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" y="50"/>
              <a:ext cx="3" cy="2"/>
            </a:xfrm>
            <a:custGeom>
              <a:avLst/>
              <a:gdLst>
                <a:gd name="T0" fmla="*/ 3 w 3"/>
                <a:gd name="T1" fmla="*/ 0 h 2"/>
                <a:gd name="T2" fmla="*/ 1 w 3"/>
                <a:gd name="T3" fmla="*/ 0 h 2"/>
                <a:gd name="T4" fmla="*/ 0 w 3"/>
                <a:gd name="T5" fmla="*/ 2 h 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lnTo>
                    <a:pt x="1" y="0"/>
                  </a:lnTo>
                  <a:lnTo>
                    <a:pt x="0" y="2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48" name="Line 1923">
              <a:extLst>
                <a:ext uri="{FF2B5EF4-FFF2-40B4-BE49-F238E27FC236}">
                  <a16:creationId xmlns:a16="http://schemas.microsoft.com/office/drawing/2014/main" id="{086CCB8B-AC39-4565-A9DF-C26F94CE88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6" y="52"/>
              <a:ext cx="1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49" name="Line 1924">
              <a:extLst>
                <a:ext uri="{FF2B5EF4-FFF2-40B4-BE49-F238E27FC236}">
                  <a16:creationId xmlns:a16="http://schemas.microsoft.com/office/drawing/2014/main" id="{F9DBA537-E387-4E79-9395-A2DBBD0D6E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8" y="61"/>
              <a:ext cx="1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50" name="Line 1925">
              <a:extLst>
                <a:ext uri="{FF2B5EF4-FFF2-40B4-BE49-F238E27FC236}">
                  <a16:creationId xmlns:a16="http://schemas.microsoft.com/office/drawing/2014/main" id="{FB6F5BA5-02B0-4F3C-ABD9-03EF8D6F0D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8" y="54"/>
              <a:ext cx="1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51" name="Line 1926">
              <a:extLst>
                <a:ext uri="{FF2B5EF4-FFF2-40B4-BE49-F238E27FC236}">
                  <a16:creationId xmlns:a16="http://schemas.microsoft.com/office/drawing/2014/main" id="{58D1190A-F3A7-457B-9F8A-1ABA3190FC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7" y="55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52" name="Line 1927">
              <a:extLst>
                <a:ext uri="{FF2B5EF4-FFF2-40B4-BE49-F238E27FC236}">
                  <a16:creationId xmlns:a16="http://schemas.microsoft.com/office/drawing/2014/main" id="{88217D27-0E11-4BAB-857F-69FA6622F2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7" y="57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53" name="Line 1928">
              <a:extLst>
                <a:ext uri="{FF2B5EF4-FFF2-40B4-BE49-F238E27FC236}">
                  <a16:creationId xmlns:a16="http://schemas.microsoft.com/office/drawing/2014/main" id="{D5E648C8-BDC8-4414-9859-8536ED4EBB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7" y="58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54" name="Line 1929">
              <a:extLst>
                <a:ext uri="{FF2B5EF4-FFF2-40B4-BE49-F238E27FC236}">
                  <a16:creationId xmlns:a16="http://schemas.microsoft.com/office/drawing/2014/main" id="{D68E151C-E5B0-46F7-B74B-54B7091B90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7" y="60"/>
              <a:ext cx="1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55" name="Freeform 1930">
              <a:extLst>
                <a:ext uri="{FF2B5EF4-FFF2-40B4-BE49-F238E27FC236}">
                  <a16:creationId xmlns:a16="http://schemas.microsoft.com/office/drawing/2014/main" id="{835F9CAB-0ABC-4E8E-80FE-B4B43D36D1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" y="53"/>
              <a:ext cx="1" cy="7"/>
            </a:xfrm>
            <a:custGeom>
              <a:avLst/>
              <a:gdLst>
                <a:gd name="T0" fmla="*/ 1 w 1"/>
                <a:gd name="T1" fmla="*/ 0 h 7"/>
                <a:gd name="T2" fmla="*/ 0 w 1"/>
                <a:gd name="T3" fmla="*/ 3 h 7"/>
                <a:gd name="T4" fmla="*/ 0 w 1"/>
                <a:gd name="T5" fmla="*/ 7 h 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7">
                  <a:moveTo>
                    <a:pt x="1" y="0"/>
                  </a:moveTo>
                  <a:lnTo>
                    <a:pt x="0" y="3"/>
                  </a:lnTo>
                  <a:lnTo>
                    <a:pt x="0" y="7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56" name="Freeform 1931">
              <a:extLst>
                <a:ext uri="{FF2B5EF4-FFF2-40B4-BE49-F238E27FC236}">
                  <a16:creationId xmlns:a16="http://schemas.microsoft.com/office/drawing/2014/main" id="{B0FD2FB5-2DDA-44E5-8935-0479F7ED55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" y="51"/>
              <a:ext cx="3" cy="2"/>
            </a:xfrm>
            <a:custGeom>
              <a:avLst/>
              <a:gdLst>
                <a:gd name="T0" fmla="*/ 3 w 3"/>
                <a:gd name="T1" fmla="*/ 0 h 2"/>
                <a:gd name="T2" fmla="*/ 1 w 3"/>
                <a:gd name="T3" fmla="*/ 0 h 2"/>
                <a:gd name="T4" fmla="*/ 0 w 3"/>
                <a:gd name="T5" fmla="*/ 2 h 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lnTo>
                    <a:pt x="1" y="0"/>
                  </a:lnTo>
                  <a:lnTo>
                    <a:pt x="0" y="2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57" name="Line 1932">
              <a:extLst>
                <a:ext uri="{FF2B5EF4-FFF2-40B4-BE49-F238E27FC236}">
                  <a16:creationId xmlns:a16="http://schemas.microsoft.com/office/drawing/2014/main" id="{D72F5192-31B2-4AC7-860E-106E0C8953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9" y="54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58" name="Line 1933">
              <a:extLst>
                <a:ext uri="{FF2B5EF4-FFF2-40B4-BE49-F238E27FC236}">
                  <a16:creationId xmlns:a16="http://schemas.microsoft.com/office/drawing/2014/main" id="{81AAB7EE-D19F-4021-A7E7-285E09CBA7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9" y="57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59" name="Line 1934">
              <a:extLst>
                <a:ext uri="{FF2B5EF4-FFF2-40B4-BE49-F238E27FC236}">
                  <a16:creationId xmlns:a16="http://schemas.microsoft.com/office/drawing/2014/main" id="{85AA7B6D-97B1-4837-8930-596E47B324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8" y="60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60" name="Line 1935">
              <a:extLst>
                <a:ext uri="{FF2B5EF4-FFF2-40B4-BE49-F238E27FC236}">
                  <a16:creationId xmlns:a16="http://schemas.microsoft.com/office/drawing/2014/main" id="{984FD23B-A600-49A1-82C7-C6F87284AE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7" y="61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61" name="Line 1936">
              <a:extLst>
                <a:ext uri="{FF2B5EF4-FFF2-40B4-BE49-F238E27FC236}">
                  <a16:creationId xmlns:a16="http://schemas.microsoft.com/office/drawing/2014/main" id="{BAA51A4F-4677-44A7-89E0-9C0493A6FF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8" y="58"/>
              <a:ext cx="1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62" name="Line 1937">
              <a:extLst>
                <a:ext uri="{FF2B5EF4-FFF2-40B4-BE49-F238E27FC236}">
                  <a16:creationId xmlns:a16="http://schemas.microsoft.com/office/drawing/2014/main" id="{67B10A01-9ECF-4733-8911-95A4ACC7F5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8" y="55"/>
              <a:ext cx="1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63" name="Line 1938">
              <a:extLst>
                <a:ext uri="{FF2B5EF4-FFF2-40B4-BE49-F238E27FC236}">
                  <a16:creationId xmlns:a16="http://schemas.microsoft.com/office/drawing/2014/main" id="{7D03F33E-55B5-480A-BD0F-2491D488C6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9" y="53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64" name="Line 1939">
              <a:extLst>
                <a:ext uri="{FF2B5EF4-FFF2-40B4-BE49-F238E27FC236}">
                  <a16:creationId xmlns:a16="http://schemas.microsoft.com/office/drawing/2014/main" id="{46642F38-7893-4537-8F14-DDFBBD1F48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8" y="61"/>
              <a:ext cx="1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65" name="Line 1940">
              <a:extLst>
                <a:ext uri="{FF2B5EF4-FFF2-40B4-BE49-F238E27FC236}">
                  <a16:creationId xmlns:a16="http://schemas.microsoft.com/office/drawing/2014/main" id="{03FDEF7D-C1D1-4B05-B584-535F49215A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6" y="60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66" name="Line 1941">
              <a:extLst>
                <a:ext uri="{FF2B5EF4-FFF2-40B4-BE49-F238E27FC236}">
                  <a16:creationId xmlns:a16="http://schemas.microsoft.com/office/drawing/2014/main" id="{5E14784F-AF71-4F97-B7E0-BF9AE89A02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8" y="53"/>
              <a:ext cx="1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67" name="Line 1942">
              <a:extLst>
                <a:ext uri="{FF2B5EF4-FFF2-40B4-BE49-F238E27FC236}">
                  <a16:creationId xmlns:a16="http://schemas.microsoft.com/office/drawing/2014/main" id="{059313EA-0D0E-4362-A683-D53A656FF6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9" y="49"/>
              <a:ext cx="1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68" name="Freeform 1943">
              <a:extLst>
                <a:ext uri="{FF2B5EF4-FFF2-40B4-BE49-F238E27FC236}">
                  <a16:creationId xmlns:a16="http://schemas.microsoft.com/office/drawing/2014/main" id="{BDD0BE7F-649B-4ED2-B758-9182C749DE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" y="38"/>
              <a:ext cx="3" cy="11"/>
            </a:xfrm>
            <a:custGeom>
              <a:avLst/>
              <a:gdLst>
                <a:gd name="T0" fmla="*/ 3 w 3"/>
                <a:gd name="T1" fmla="*/ 11 h 11"/>
                <a:gd name="T2" fmla="*/ 3 w 3"/>
                <a:gd name="T3" fmla="*/ 5 h 11"/>
                <a:gd name="T4" fmla="*/ 0 w 3"/>
                <a:gd name="T5" fmla="*/ 0 h 1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" h="11">
                  <a:moveTo>
                    <a:pt x="3" y="11"/>
                  </a:moveTo>
                  <a:lnTo>
                    <a:pt x="3" y="5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69" name="Freeform 1944">
              <a:extLst>
                <a:ext uri="{FF2B5EF4-FFF2-40B4-BE49-F238E27FC236}">
                  <a16:creationId xmlns:a16="http://schemas.microsoft.com/office/drawing/2014/main" id="{E37B7CC6-3D1B-40CB-8D6E-739FCB556C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" y="39"/>
              <a:ext cx="4" cy="2"/>
            </a:xfrm>
            <a:custGeom>
              <a:avLst/>
              <a:gdLst>
                <a:gd name="T0" fmla="*/ 4 w 4"/>
                <a:gd name="T1" fmla="*/ 2 h 2"/>
                <a:gd name="T2" fmla="*/ 2 w 4"/>
                <a:gd name="T3" fmla="*/ 0 h 2"/>
                <a:gd name="T4" fmla="*/ 0 w 4"/>
                <a:gd name="T5" fmla="*/ 0 h 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70" name="Freeform 1945">
              <a:extLst>
                <a:ext uri="{FF2B5EF4-FFF2-40B4-BE49-F238E27FC236}">
                  <a16:creationId xmlns:a16="http://schemas.microsoft.com/office/drawing/2014/main" id="{392D03FE-8D3F-4E85-844B-B352B97AF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" y="37"/>
              <a:ext cx="4" cy="3"/>
            </a:xfrm>
            <a:custGeom>
              <a:avLst/>
              <a:gdLst>
                <a:gd name="T0" fmla="*/ 4 w 4"/>
                <a:gd name="T1" fmla="*/ 3 h 3"/>
                <a:gd name="T2" fmla="*/ 2 w 4"/>
                <a:gd name="T3" fmla="*/ 1 h 3"/>
                <a:gd name="T4" fmla="*/ 0 w 4"/>
                <a:gd name="T5" fmla="*/ 0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" h="3">
                  <a:moveTo>
                    <a:pt x="4" y="3"/>
                  </a:moveTo>
                  <a:lnTo>
                    <a:pt x="2" y="1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71" name="Line 1946">
              <a:extLst>
                <a:ext uri="{FF2B5EF4-FFF2-40B4-BE49-F238E27FC236}">
                  <a16:creationId xmlns:a16="http://schemas.microsoft.com/office/drawing/2014/main" id="{D0100C11-7E74-4263-9937-D683196DBD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8" y="62"/>
              <a:ext cx="1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72" name="Freeform 1947">
              <a:extLst>
                <a:ext uri="{FF2B5EF4-FFF2-40B4-BE49-F238E27FC236}">
                  <a16:creationId xmlns:a16="http://schemas.microsoft.com/office/drawing/2014/main" id="{6203B186-60CD-491A-9E74-3032407B47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" y="66"/>
              <a:ext cx="7" cy="2"/>
            </a:xfrm>
            <a:custGeom>
              <a:avLst/>
              <a:gdLst>
                <a:gd name="T0" fmla="*/ 7 w 7"/>
                <a:gd name="T1" fmla="*/ 2 h 2"/>
                <a:gd name="T2" fmla="*/ 4 w 7"/>
                <a:gd name="T3" fmla="*/ 0 h 2"/>
                <a:gd name="T4" fmla="*/ 0 w 7"/>
                <a:gd name="T5" fmla="*/ 0 h 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" h="2">
                  <a:moveTo>
                    <a:pt x="7" y="2"/>
                  </a:moveTo>
                  <a:lnTo>
                    <a:pt x="4" y="0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73" name="Freeform 1948">
              <a:extLst>
                <a:ext uri="{FF2B5EF4-FFF2-40B4-BE49-F238E27FC236}">
                  <a16:creationId xmlns:a16="http://schemas.microsoft.com/office/drawing/2014/main" id="{7DA6E348-3653-46BA-9C94-2799C98A8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" y="68"/>
              <a:ext cx="3" cy="8"/>
            </a:xfrm>
            <a:custGeom>
              <a:avLst/>
              <a:gdLst>
                <a:gd name="T0" fmla="*/ 0 w 3"/>
                <a:gd name="T1" fmla="*/ 8 h 8"/>
                <a:gd name="T2" fmla="*/ 2 w 3"/>
                <a:gd name="T3" fmla="*/ 4 h 8"/>
                <a:gd name="T4" fmla="*/ 3 w 3"/>
                <a:gd name="T5" fmla="*/ 0 h 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" h="8">
                  <a:moveTo>
                    <a:pt x="0" y="8"/>
                  </a:moveTo>
                  <a:lnTo>
                    <a:pt x="2" y="4"/>
                  </a:lnTo>
                  <a:lnTo>
                    <a:pt x="3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74" name="Freeform 1949">
              <a:extLst>
                <a:ext uri="{FF2B5EF4-FFF2-40B4-BE49-F238E27FC236}">
                  <a16:creationId xmlns:a16="http://schemas.microsoft.com/office/drawing/2014/main" id="{A5FBA584-1572-4A5E-A1AF-87E3E95BCE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" y="76"/>
              <a:ext cx="8" cy="5"/>
            </a:xfrm>
            <a:custGeom>
              <a:avLst/>
              <a:gdLst>
                <a:gd name="T0" fmla="*/ 8 w 8"/>
                <a:gd name="T1" fmla="*/ 0 h 5"/>
                <a:gd name="T2" fmla="*/ 5 w 8"/>
                <a:gd name="T3" fmla="*/ 1 h 5"/>
                <a:gd name="T4" fmla="*/ 2 w 8"/>
                <a:gd name="T5" fmla="*/ 3 h 5"/>
                <a:gd name="T6" fmla="*/ 0 w 8"/>
                <a:gd name="T7" fmla="*/ 5 h 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5">
                  <a:moveTo>
                    <a:pt x="8" y="0"/>
                  </a:moveTo>
                  <a:lnTo>
                    <a:pt x="5" y="1"/>
                  </a:lnTo>
                  <a:lnTo>
                    <a:pt x="2" y="3"/>
                  </a:lnTo>
                  <a:lnTo>
                    <a:pt x="0" y="5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75" name="Freeform 1950">
              <a:extLst>
                <a:ext uri="{FF2B5EF4-FFF2-40B4-BE49-F238E27FC236}">
                  <a16:creationId xmlns:a16="http://schemas.microsoft.com/office/drawing/2014/main" id="{F2FC5636-4C59-44A1-8810-28FD629E43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" y="14"/>
              <a:ext cx="20" cy="17"/>
            </a:xfrm>
            <a:custGeom>
              <a:avLst/>
              <a:gdLst>
                <a:gd name="T0" fmla="*/ 0 w 20"/>
                <a:gd name="T1" fmla="*/ 0 h 17"/>
                <a:gd name="T2" fmla="*/ 10 w 20"/>
                <a:gd name="T3" fmla="*/ 9 h 17"/>
                <a:gd name="T4" fmla="*/ 20 w 20"/>
                <a:gd name="T5" fmla="*/ 17 h 1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" h="17">
                  <a:moveTo>
                    <a:pt x="0" y="0"/>
                  </a:moveTo>
                  <a:lnTo>
                    <a:pt x="10" y="9"/>
                  </a:lnTo>
                  <a:lnTo>
                    <a:pt x="20" y="17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76" name="Line 1951">
              <a:extLst>
                <a:ext uri="{FF2B5EF4-FFF2-40B4-BE49-F238E27FC236}">
                  <a16:creationId xmlns:a16="http://schemas.microsoft.com/office/drawing/2014/main" id="{95DE8C85-4CBB-4B6A-B97C-CAA5EF5B24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" y="10"/>
              <a:ext cx="3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77" name="Freeform 1952">
              <a:extLst>
                <a:ext uri="{FF2B5EF4-FFF2-40B4-BE49-F238E27FC236}">
                  <a16:creationId xmlns:a16="http://schemas.microsoft.com/office/drawing/2014/main" id="{3F9DA485-8E6F-4BBF-87F5-58FAFE4AF3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" y="31"/>
              <a:ext cx="8" cy="2"/>
            </a:xfrm>
            <a:custGeom>
              <a:avLst/>
              <a:gdLst>
                <a:gd name="T0" fmla="*/ 0 w 8"/>
                <a:gd name="T1" fmla="*/ 0 h 2"/>
                <a:gd name="T2" fmla="*/ 4 w 8"/>
                <a:gd name="T3" fmla="*/ 1 h 2"/>
                <a:gd name="T4" fmla="*/ 8 w 8"/>
                <a:gd name="T5" fmla="*/ 2 h 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" h="2">
                  <a:moveTo>
                    <a:pt x="0" y="0"/>
                  </a:moveTo>
                  <a:lnTo>
                    <a:pt x="4" y="1"/>
                  </a:lnTo>
                  <a:lnTo>
                    <a:pt x="8" y="2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78" name="Freeform 1953">
              <a:extLst>
                <a:ext uri="{FF2B5EF4-FFF2-40B4-BE49-F238E27FC236}">
                  <a16:creationId xmlns:a16="http://schemas.microsoft.com/office/drawing/2014/main" id="{F0F5473C-594A-4704-A5E4-3BC959F654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" y="8"/>
              <a:ext cx="1" cy="3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1 h 3"/>
                <a:gd name="T4" fmla="*/ 0 w 1"/>
                <a:gd name="T5" fmla="*/ 3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lnTo>
                    <a:pt x="0" y="1"/>
                  </a:lnTo>
                  <a:lnTo>
                    <a:pt x="0" y="3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79" name="Freeform 1954">
              <a:extLst>
                <a:ext uri="{FF2B5EF4-FFF2-40B4-BE49-F238E27FC236}">
                  <a16:creationId xmlns:a16="http://schemas.microsoft.com/office/drawing/2014/main" id="{F039BD96-5862-4AF5-9467-5A5E94EC99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" y="11"/>
              <a:ext cx="25" cy="21"/>
            </a:xfrm>
            <a:custGeom>
              <a:avLst/>
              <a:gdLst>
                <a:gd name="T0" fmla="*/ 0 w 25"/>
                <a:gd name="T1" fmla="*/ 0 h 21"/>
                <a:gd name="T2" fmla="*/ 12 w 25"/>
                <a:gd name="T3" fmla="*/ 11 h 21"/>
                <a:gd name="T4" fmla="*/ 25 w 25"/>
                <a:gd name="T5" fmla="*/ 21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5" h="21">
                  <a:moveTo>
                    <a:pt x="0" y="0"/>
                  </a:moveTo>
                  <a:lnTo>
                    <a:pt x="12" y="11"/>
                  </a:lnTo>
                  <a:lnTo>
                    <a:pt x="25" y="21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80" name="Line 1955">
              <a:extLst>
                <a:ext uri="{FF2B5EF4-FFF2-40B4-BE49-F238E27FC236}">
                  <a16:creationId xmlns:a16="http://schemas.microsoft.com/office/drawing/2014/main" id="{E4166085-FB2A-459D-8E9A-B2C58627EA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1" y="32"/>
              <a:ext cx="8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81" name="Line 1956">
              <a:extLst>
                <a:ext uri="{FF2B5EF4-FFF2-40B4-BE49-F238E27FC236}">
                  <a16:creationId xmlns:a16="http://schemas.microsoft.com/office/drawing/2014/main" id="{CB63A7A6-BA04-4DAB-8781-97DACE556E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99" y="32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82" name="Line 1957">
              <a:extLst>
                <a:ext uri="{FF2B5EF4-FFF2-40B4-BE49-F238E27FC236}">
                  <a16:creationId xmlns:a16="http://schemas.microsoft.com/office/drawing/2014/main" id="{8ACC8D3B-61D6-497E-8435-18811D83BC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9" y="33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83" name="Line 1958">
              <a:extLst>
                <a:ext uri="{FF2B5EF4-FFF2-40B4-BE49-F238E27FC236}">
                  <a16:creationId xmlns:a16="http://schemas.microsoft.com/office/drawing/2014/main" id="{F6B53F28-0711-4ECD-8974-660BD94B62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9" y="32"/>
              <a:ext cx="1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84" name="Line 1959">
              <a:extLst>
                <a:ext uri="{FF2B5EF4-FFF2-40B4-BE49-F238E27FC236}">
                  <a16:creationId xmlns:a16="http://schemas.microsoft.com/office/drawing/2014/main" id="{EC2C79A3-1022-450A-B91B-4D818462B9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9" y="33"/>
              <a:ext cx="1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85" name="Freeform 1960">
              <a:extLst>
                <a:ext uri="{FF2B5EF4-FFF2-40B4-BE49-F238E27FC236}">
                  <a16:creationId xmlns:a16="http://schemas.microsoft.com/office/drawing/2014/main" id="{50076E03-1C38-4960-8060-357D3BC67A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" y="6"/>
              <a:ext cx="37" cy="26"/>
            </a:xfrm>
            <a:custGeom>
              <a:avLst/>
              <a:gdLst>
                <a:gd name="T0" fmla="*/ 37 w 37"/>
                <a:gd name="T1" fmla="*/ 26 h 26"/>
                <a:gd name="T2" fmla="*/ 19 w 37"/>
                <a:gd name="T3" fmla="*/ 13 h 26"/>
                <a:gd name="T4" fmla="*/ 0 w 37"/>
                <a:gd name="T5" fmla="*/ 0 h 2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7" h="26">
                  <a:moveTo>
                    <a:pt x="37" y="26"/>
                  </a:moveTo>
                  <a:lnTo>
                    <a:pt x="19" y="13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86" name="Freeform 1961">
              <a:extLst>
                <a:ext uri="{FF2B5EF4-FFF2-40B4-BE49-F238E27FC236}">
                  <a16:creationId xmlns:a16="http://schemas.microsoft.com/office/drawing/2014/main" id="{C1BB7F29-D828-43A1-BA8C-B9EE78D9B6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" y="7"/>
              <a:ext cx="1" cy="3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2 h 3"/>
                <a:gd name="T4" fmla="*/ 1 w 1"/>
                <a:gd name="T5" fmla="*/ 3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lnTo>
                    <a:pt x="0" y="2"/>
                  </a:lnTo>
                  <a:lnTo>
                    <a:pt x="1" y="3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87" name="Line 1962">
              <a:extLst>
                <a:ext uri="{FF2B5EF4-FFF2-40B4-BE49-F238E27FC236}">
                  <a16:creationId xmlns:a16="http://schemas.microsoft.com/office/drawing/2014/main" id="{88145501-62CA-4166-BC34-306835E31C7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5" y="66"/>
              <a:ext cx="5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88" name="Line 1963">
              <a:extLst>
                <a:ext uri="{FF2B5EF4-FFF2-40B4-BE49-F238E27FC236}">
                  <a16:creationId xmlns:a16="http://schemas.microsoft.com/office/drawing/2014/main" id="{B4D75CFA-CE66-4B77-A6B6-BC9C3B79ED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5" y="4"/>
              <a:ext cx="7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89" name="Line 1964">
              <a:extLst>
                <a:ext uri="{FF2B5EF4-FFF2-40B4-BE49-F238E27FC236}">
                  <a16:creationId xmlns:a16="http://schemas.microsoft.com/office/drawing/2014/main" id="{B09CE221-FDEA-451A-A622-4F921628872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5" y="5"/>
              <a:ext cx="6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90" name="Freeform 1965">
              <a:extLst>
                <a:ext uri="{FF2B5EF4-FFF2-40B4-BE49-F238E27FC236}">
                  <a16:creationId xmlns:a16="http://schemas.microsoft.com/office/drawing/2014/main" id="{67C18593-F90C-4E18-8B03-9F6F65CE4C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" y="4"/>
              <a:ext cx="1" cy="2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0 w 1"/>
                <a:gd name="T5" fmla="*/ 1 h 2"/>
                <a:gd name="T6" fmla="*/ 0 w 1"/>
                <a:gd name="T7" fmla="*/ 1 h 2"/>
                <a:gd name="T8" fmla="*/ 0 w 1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91" name="Line 1966">
              <a:extLst>
                <a:ext uri="{FF2B5EF4-FFF2-40B4-BE49-F238E27FC236}">
                  <a16:creationId xmlns:a16="http://schemas.microsoft.com/office/drawing/2014/main" id="{559C1FBE-FF36-4C61-A514-4F4B43E55B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8" y="29"/>
              <a:ext cx="2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92" name="Line 1967">
              <a:extLst>
                <a:ext uri="{FF2B5EF4-FFF2-40B4-BE49-F238E27FC236}">
                  <a16:creationId xmlns:a16="http://schemas.microsoft.com/office/drawing/2014/main" id="{3A3634BA-CDA6-4F4B-BE04-34C1487CCF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8" y="36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93" name="Line 1968">
              <a:extLst>
                <a:ext uri="{FF2B5EF4-FFF2-40B4-BE49-F238E27FC236}">
                  <a16:creationId xmlns:a16="http://schemas.microsoft.com/office/drawing/2014/main" id="{0E0AD019-CA24-4374-834F-4DBD94DA7B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1" y="36"/>
              <a:ext cx="4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94" name="Line 1969">
              <a:extLst>
                <a:ext uri="{FF2B5EF4-FFF2-40B4-BE49-F238E27FC236}">
                  <a16:creationId xmlns:a16="http://schemas.microsoft.com/office/drawing/2014/main" id="{7F2530CE-D5D3-4825-8D2D-E41E1B9D84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0" y="31"/>
              <a:ext cx="4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95" name="Line 1970">
              <a:extLst>
                <a:ext uri="{FF2B5EF4-FFF2-40B4-BE49-F238E27FC236}">
                  <a16:creationId xmlns:a16="http://schemas.microsoft.com/office/drawing/2014/main" id="{A2BE34AD-4861-49BE-A03E-3CD045D477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" y="38"/>
              <a:ext cx="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96" name="Freeform 1971">
              <a:extLst>
                <a:ext uri="{FF2B5EF4-FFF2-40B4-BE49-F238E27FC236}">
                  <a16:creationId xmlns:a16="http://schemas.microsoft.com/office/drawing/2014/main" id="{3182B34F-2D47-4B9F-AAC7-E2BA263891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" y="49"/>
              <a:ext cx="8" cy="1"/>
            </a:xfrm>
            <a:custGeom>
              <a:avLst/>
              <a:gdLst>
                <a:gd name="T0" fmla="*/ 0 w 8"/>
                <a:gd name="T1" fmla="*/ 0 h 1"/>
                <a:gd name="T2" fmla="*/ 3 w 8"/>
                <a:gd name="T3" fmla="*/ 1 h 1"/>
                <a:gd name="T4" fmla="*/ 5 w 8"/>
                <a:gd name="T5" fmla="*/ 1 h 1"/>
                <a:gd name="T6" fmla="*/ 8 w 8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1">
                  <a:moveTo>
                    <a:pt x="0" y="0"/>
                  </a:moveTo>
                  <a:lnTo>
                    <a:pt x="3" y="1"/>
                  </a:lnTo>
                  <a:lnTo>
                    <a:pt x="5" y="1"/>
                  </a:lnTo>
                  <a:lnTo>
                    <a:pt x="8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97" name="Freeform 1972">
              <a:extLst>
                <a:ext uri="{FF2B5EF4-FFF2-40B4-BE49-F238E27FC236}">
                  <a16:creationId xmlns:a16="http://schemas.microsoft.com/office/drawing/2014/main" id="{882DACDE-02D5-444B-83F3-1C3D4B487B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" y="45"/>
              <a:ext cx="7" cy="2"/>
            </a:xfrm>
            <a:custGeom>
              <a:avLst/>
              <a:gdLst>
                <a:gd name="T0" fmla="*/ 7 w 7"/>
                <a:gd name="T1" fmla="*/ 1 h 2"/>
                <a:gd name="T2" fmla="*/ 5 w 7"/>
                <a:gd name="T3" fmla="*/ 0 h 2"/>
                <a:gd name="T4" fmla="*/ 2 w 7"/>
                <a:gd name="T5" fmla="*/ 0 h 2"/>
                <a:gd name="T6" fmla="*/ 0 w 7"/>
                <a:gd name="T7" fmla="*/ 2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2">
                  <a:moveTo>
                    <a:pt x="7" y="1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98" name="Freeform 1973">
              <a:extLst>
                <a:ext uri="{FF2B5EF4-FFF2-40B4-BE49-F238E27FC236}">
                  <a16:creationId xmlns:a16="http://schemas.microsoft.com/office/drawing/2014/main" id="{D5863EA0-C8F2-47CF-89F7-49C76B44CE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" y="45"/>
              <a:ext cx="11" cy="2"/>
            </a:xfrm>
            <a:custGeom>
              <a:avLst/>
              <a:gdLst>
                <a:gd name="T0" fmla="*/ 0 w 11"/>
                <a:gd name="T1" fmla="*/ 1 h 2"/>
                <a:gd name="T2" fmla="*/ 0 w 11"/>
                <a:gd name="T3" fmla="*/ 2 h 2"/>
                <a:gd name="T4" fmla="*/ 11 w 11"/>
                <a:gd name="T5" fmla="*/ 2 h 2"/>
                <a:gd name="T6" fmla="*/ 11 w 11"/>
                <a:gd name="T7" fmla="*/ 0 h 2"/>
                <a:gd name="T8" fmla="*/ 0 w 11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" h="2">
                  <a:moveTo>
                    <a:pt x="0" y="1"/>
                  </a:moveTo>
                  <a:lnTo>
                    <a:pt x="0" y="2"/>
                  </a:lnTo>
                  <a:lnTo>
                    <a:pt x="11" y="2"/>
                  </a:lnTo>
                  <a:lnTo>
                    <a:pt x="11" y="0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899" name="Line 1974">
              <a:extLst>
                <a:ext uri="{FF2B5EF4-FFF2-40B4-BE49-F238E27FC236}">
                  <a16:creationId xmlns:a16="http://schemas.microsoft.com/office/drawing/2014/main" id="{A5EE6A00-86ED-4843-8EBC-397BCEB4EA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7" y="84"/>
              <a:ext cx="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00" name="Freeform 1975">
              <a:extLst>
                <a:ext uri="{FF2B5EF4-FFF2-40B4-BE49-F238E27FC236}">
                  <a16:creationId xmlns:a16="http://schemas.microsoft.com/office/drawing/2014/main" id="{8A98DBFD-08A7-4335-9087-753C5C2ECB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" y="84"/>
              <a:ext cx="5" cy="2"/>
            </a:xfrm>
            <a:custGeom>
              <a:avLst/>
              <a:gdLst>
                <a:gd name="T0" fmla="*/ 5 w 5"/>
                <a:gd name="T1" fmla="*/ 0 h 2"/>
                <a:gd name="T2" fmla="*/ 4 w 5"/>
                <a:gd name="T3" fmla="*/ 2 h 2"/>
                <a:gd name="T4" fmla="*/ 0 w 5"/>
                <a:gd name="T5" fmla="*/ 2 h 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" h="2">
                  <a:moveTo>
                    <a:pt x="5" y="0"/>
                  </a:moveTo>
                  <a:lnTo>
                    <a:pt x="4" y="2"/>
                  </a:lnTo>
                  <a:lnTo>
                    <a:pt x="0" y="2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01" name="Line 1976">
              <a:extLst>
                <a:ext uri="{FF2B5EF4-FFF2-40B4-BE49-F238E27FC236}">
                  <a16:creationId xmlns:a16="http://schemas.microsoft.com/office/drawing/2014/main" id="{F3FA6E6F-F6F6-491C-912C-F0246F3B78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6" y="85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02" name="Rectangle 1977">
              <a:extLst>
                <a:ext uri="{FF2B5EF4-FFF2-40B4-BE49-F238E27FC236}">
                  <a16:creationId xmlns:a16="http://schemas.microsoft.com/office/drawing/2014/main" id="{573F49E5-516D-4356-870F-A36B021F01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" y="47"/>
              <a:ext cx="13" cy="2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solidFill>
                  <a:schemeClr val="tx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903" name="Freeform 1978">
              <a:extLst>
                <a:ext uri="{FF2B5EF4-FFF2-40B4-BE49-F238E27FC236}">
                  <a16:creationId xmlns:a16="http://schemas.microsoft.com/office/drawing/2014/main" id="{A91D1705-1EE2-43C1-87AE-37D829D454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" y="84"/>
              <a:ext cx="4" cy="2"/>
            </a:xfrm>
            <a:custGeom>
              <a:avLst/>
              <a:gdLst>
                <a:gd name="T0" fmla="*/ 0 w 4"/>
                <a:gd name="T1" fmla="*/ 0 h 2"/>
                <a:gd name="T2" fmla="*/ 0 w 4"/>
                <a:gd name="T3" fmla="*/ 2 h 2"/>
                <a:gd name="T4" fmla="*/ 4 w 4"/>
                <a:gd name="T5" fmla="*/ 2 h 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" h="2">
                  <a:moveTo>
                    <a:pt x="0" y="0"/>
                  </a:moveTo>
                  <a:lnTo>
                    <a:pt x="0" y="2"/>
                  </a:lnTo>
                  <a:lnTo>
                    <a:pt x="4" y="2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04" name="Freeform 1979">
              <a:extLst>
                <a:ext uri="{FF2B5EF4-FFF2-40B4-BE49-F238E27FC236}">
                  <a16:creationId xmlns:a16="http://schemas.microsoft.com/office/drawing/2014/main" id="{CA40E113-4D83-41DA-8729-E66067668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" y="84"/>
              <a:ext cx="4" cy="2"/>
            </a:xfrm>
            <a:custGeom>
              <a:avLst/>
              <a:gdLst>
                <a:gd name="T0" fmla="*/ 4 w 4"/>
                <a:gd name="T1" fmla="*/ 2 h 2"/>
                <a:gd name="T2" fmla="*/ 4 w 4"/>
                <a:gd name="T3" fmla="*/ 0 h 2"/>
                <a:gd name="T4" fmla="*/ 0 w 4"/>
                <a:gd name="T5" fmla="*/ 0 h 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4" y="0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05" name="Freeform 1980">
              <a:extLst>
                <a:ext uri="{FF2B5EF4-FFF2-40B4-BE49-F238E27FC236}">
                  <a16:creationId xmlns:a16="http://schemas.microsoft.com/office/drawing/2014/main" id="{114AD660-85BF-4382-BB21-7A4E7B683F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" y="28"/>
              <a:ext cx="7" cy="10"/>
            </a:xfrm>
            <a:custGeom>
              <a:avLst/>
              <a:gdLst>
                <a:gd name="T0" fmla="*/ 0 w 7"/>
                <a:gd name="T1" fmla="*/ 8 h 10"/>
                <a:gd name="T2" fmla="*/ 0 w 7"/>
                <a:gd name="T3" fmla="*/ 3 h 10"/>
                <a:gd name="T4" fmla="*/ 2 w 7"/>
                <a:gd name="T5" fmla="*/ 1 h 10"/>
                <a:gd name="T6" fmla="*/ 2 w 7"/>
                <a:gd name="T7" fmla="*/ 0 h 10"/>
                <a:gd name="T8" fmla="*/ 3 w 7"/>
                <a:gd name="T9" fmla="*/ 0 h 10"/>
                <a:gd name="T10" fmla="*/ 7 w 7"/>
                <a:gd name="T11" fmla="*/ 1 h 10"/>
                <a:gd name="T12" fmla="*/ 7 w 7"/>
                <a:gd name="T13" fmla="*/ 8 h 10"/>
                <a:gd name="T14" fmla="*/ 7 w 7"/>
                <a:gd name="T15" fmla="*/ 8 h 10"/>
                <a:gd name="T16" fmla="*/ 6 w 7"/>
                <a:gd name="T17" fmla="*/ 9 h 10"/>
                <a:gd name="T18" fmla="*/ 3 w 7"/>
                <a:gd name="T19" fmla="*/ 10 h 10"/>
                <a:gd name="T20" fmla="*/ 0 w 7"/>
                <a:gd name="T21" fmla="*/ 8 h 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" h="10">
                  <a:moveTo>
                    <a:pt x="0" y="8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7" y="1"/>
                  </a:lnTo>
                  <a:lnTo>
                    <a:pt x="7" y="8"/>
                  </a:lnTo>
                  <a:lnTo>
                    <a:pt x="6" y="9"/>
                  </a:lnTo>
                  <a:lnTo>
                    <a:pt x="3" y="10"/>
                  </a:lnTo>
                  <a:lnTo>
                    <a:pt x="0" y="8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06" name="Freeform 1981">
              <a:extLst>
                <a:ext uri="{FF2B5EF4-FFF2-40B4-BE49-F238E27FC236}">
                  <a16:creationId xmlns:a16="http://schemas.microsoft.com/office/drawing/2014/main" id="{2174FE35-4F87-458B-857B-22A6075D25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" y="29"/>
              <a:ext cx="2" cy="8"/>
            </a:xfrm>
            <a:custGeom>
              <a:avLst/>
              <a:gdLst>
                <a:gd name="T0" fmla="*/ 0 w 2"/>
                <a:gd name="T1" fmla="*/ 8 h 8"/>
                <a:gd name="T2" fmla="*/ 2 w 2"/>
                <a:gd name="T3" fmla="*/ 7 h 8"/>
                <a:gd name="T4" fmla="*/ 2 w 2"/>
                <a:gd name="T5" fmla="*/ 1 h 8"/>
                <a:gd name="T6" fmla="*/ 0 w 2"/>
                <a:gd name="T7" fmla="*/ 0 h 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" h="8">
                  <a:moveTo>
                    <a:pt x="0" y="8"/>
                  </a:moveTo>
                  <a:lnTo>
                    <a:pt x="2" y="7"/>
                  </a:lnTo>
                  <a:lnTo>
                    <a:pt x="2" y="1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07" name="Freeform 1982">
              <a:extLst>
                <a:ext uri="{FF2B5EF4-FFF2-40B4-BE49-F238E27FC236}">
                  <a16:creationId xmlns:a16="http://schemas.microsoft.com/office/drawing/2014/main" id="{83FDD916-6104-4C76-98BE-675AE9F01F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" y="31"/>
              <a:ext cx="3" cy="5"/>
            </a:xfrm>
            <a:custGeom>
              <a:avLst/>
              <a:gdLst>
                <a:gd name="T0" fmla="*/ 0 w 3"/>
                <a:gd name="T1" fmla="*/ 5 h 5"/>
                <a:gd name="T2" fmla="*/ 3 w 3"/>
                <a:gd name="T3" fmla="*/ 4 h 5"/>
                <a:gd name="T4" fmla="*/ 3 w 3"/>
                <a:gd name="T5" fmla="*/ 0 h 5"/>
                <a:gd name="T6" fmla="*/ 0 w 3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" h="5">
                  <a:moveTo>
                    <a:pt x="0" y="5"/>
                  </a:moveTo>
                  <a:lnTo>
                    <a:pt x="3" y="4"/>
                  </a:ln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908" name="Freeform 1983">
              <a:extLst>
                <a:ext uri="{FF2B5EF4-FFF2-40B4-BE49-F238E27FC236}">
                  <a16:creationId xmlns:a16="http://schemas.microsoft.com/office/drawing/2014/main" id="{7D7FF50B-7F95-4BBE-AB05-4A1BC0D679ED}"/>
                </a:ext>
              </a:extLst>
            </p:cNvPr>
            <p:cNvSpPr>
              <a:spLocks/>
            </p:cNvSpPr>
            <p:nvPr/>
          </p:nvSpPr>
          <p:spPr bwMode="auto">
            <a:xfrm>
              <a:off x="9" y="38"/>
              <a:ext cx="1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5 h 6"/>
                <a:gd name="T4" fmla="*/ 0 w 1"/>
                <a:gd name="T5" fmla="*/ 4 h 6"/>
                <a:gd name="T6" fmla="*/ 0 w 1"/>
                <a:gd name="T7" fmla="*/ 4 h 6"/>
                <a:gd name="T8" fmla="*/ 0 w 1"/>
                <a:gd name="T9" fmla="*/ 3 h 6"/>
                <a:gd name="T10" fmla="*/ 0 w 1"/>
                <a:gd name="T11" fmla="*/ 2 h 6"/>
                <a:gd name="T12" fmla="*/ 0 w 1"/>
                <a:gd name="T13" fmla="*/ 1 h 6"/>
                <a:gd name="T14" fmla="*/ 0 w 1"/>
                <a:gd name="T15" fmla="*/ 0 h 6"/>
                <a:gd name="T16" fmla="*/ 1 w 1"/>
                <a:gd name="T17" fmla="*/ 1 h 6"/>
                <a:gd name="T18" fmla="*/ 0 w 1"/>
                <a:gd name="T19" fmla="*/ 4 h 6"/>
                <a:gd name="T20" fmla="*/ 0 w 1"/>
                <a:gd name="T21" fmla="*/ 3 h 6"/>
                <a:gd name="T22" fmla="*/ 0 w 1"/>
                <a:gd name="T23" fmla="*/ 5 h 6"/>
                <a:gd name="T24" fmla="*/ 0 w 1"/>
                <a:gd name="T25" fmla="*/ 6 h 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" h="6">
                  <a:moveTo>
                    <a:pt x="0" y="6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3799" name="グループ化 836">
            <a:extLst>
              <a:ext uri="{FF2B5EF4-FFF2-40B4-BE49-F238E27FC236}">
                <a16:creationId xmlns:a16="http://schemas.microsoft.com/office/drawing/2014/main" id="{FB1457C0-BCD1-4888-BE38-E528E201F937}"/>
              </a:ext>
            </a:extLst>
          </p:cNvPr>
          <p:cNvGrpSpPr>
            <a:grpSpLocks/>
          </p:cNvGrpSpPr>
          <p:nvPr/>
        </p:nvGrpSpPr>
        <p:grpSpPr bwMode="auto">
          <a:xfrm>
            <a:off x="1000125" y="1057275"/>
            <a:ext cx="0" cy="0"/>
            <a:chOff x="0" y="0"/>
            <a:chExt cx="345" cy="104"/>
          </a:xfrm>
        </p:grpSpPr>
        <p:sp>
          <p:nvSpPr>
            <p:cNvPr id="34361" name="Freeform 1710">
              <a:extLst>
                <a:ext uri="{FF2B5EF4-FFF2-40B4-BE49-F238E27FC236}">
                  <a16:creationId xmlns:a16="http://schemas.microsoft.com/office/drawing/2014/main" id="{2F0957CE-C042-4521-88E0-6AB43789442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70"/>
              <a:ext cx="80" cy="33"/>
            </a:xfrm>
            <a:custGeom>
              <a:avLst/>
              <a:gdLst>
                <a:gd name="T0" fmla="*/ 80 w 80"/>
                <a:gd name="T1" fmla="*/ 20 h 33"/>
                <a:gd name="T2" fmla="*/ 76 w 80"/>
                <a:gd name="T3" fmla="*/ 28 h 33"/>
                <a:gd name="T4" fmla="*/ 69 w 80"/>
                <a:gd name="T5" fmla="*/ 33 h 33"/>
                <a:gd name="T6" fmla="*/ 49 w 80"/>
                <a:gd name="T7" fmla="*/ 33 h 33"/>
                <a:gd name="T8" fmla="*/ 41 w 80"/>
                <a:gd name="T9" fmla="*/ 26 h 33"/>
                <a:gd name="T10" fmla="*/ 37 w 80"/>
                <a:gd name="T11" fmla="*/ 16 h 33"/>
                <a:gd name="T12" fmla="*/ 10 w 80"/>
                <a:gd name="T13" fmla="*/ 16 h 33"/>
                <a:gd name="T14" fmla="*/ 8 w 80"/>
                <a:gd name="T15" fmla="*/ 12 h 33"/>
                <a:gd name="T16" fmla="*/ 7 w 80"/>
                <a:gd name="T17" fmla="*/ 12 h 33"/>
                <a:gd name="T18" fmla="*/ 7 w 80"/>
                <a:gd name="T19" fmla="*/ 11 h 33"/>
                <a:gd name="T20" fmla="*/ 5 w 80"/>
                <a:gd name="T21" fmla="*/ 11 h 33"/>
                <a:gd name="T22" fmla="*/ 4 w 80"/>
                <a:gd name="T23" fmla="*/ 10 h 33"/>
                <a:gd name="T24" fmla="*/ 2 w 80"/>
                <a:gd name="T25" fmla="*/ 10 h 33"/>
                <a:gd name="T26" fmla="*/ 1 w 80"/>
                <a:gd name="T27" fmla="*/ 3 h 33"/>
                <a:gd name="T28" fmla="*/ 0 w 80"/>
                <a:gd name="T29" fmla="*/ 3 h 33"/>
                <a:gd name="T30" fmla="*/ 0 w 80"/>
                <a:gd name="T31" fmla="*/ 0 h 3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80" h="33">
                  <a:moveTo>
                    <a:pt x="80" y="20"/>
                  </a:moveTo>
                  <a:lnTo>
                    <a:pt x="76" y="28"/>
                  </a:lnTo>
                  <a:lnTo>
                    <a:pt x="69" y="33"/>
                  </a:lnTo>
                  <a:lnTo>
                    <a:pt x="49" y="33"/>
                  </a:lnTo>
                  <a:lnTo>
                    <a:pt x="41" y="26"/>
                  </a:lnTo>
                  <a:lnTo>
                    <a:pt x="37" y="16"/>
                  </a:lnTo>
                  <a:lnTo>
                    <a:pt x="10" y="16"/>
                  </a:lnTo>
                  <a:lnTo>
                    <a:pt x="8" y="12"/>
                  </a:lnTo>
                  <a:lnTo>
                    <a:pt x="7" y="12"/>
                  </a:lnTo>
                  <a:lnTo>
                    <a:pt x="7" y="11"/>
                  </a:lnTo>
                  <a:lnTo>
                    <a:pt x="5" y="11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solidFill>
              <a:srgbClr val="FF0000"/>
            </a:solidFill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362" name="Freeform 1711">
              <a:extLst>
                <a:ext uri="{FF2B5EF4-FFF2-40B4-BE49-F238E27FC236}">
                  <a16:creationId xmlns:a16="http://schemas.microsoft.com/office/drawing/2014/main" id="{2C04D0F5-556D-4820-A8EC-0C2F8C0EE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345" cy="103"/>
            </a:xfrm>
            <a:custGeom>
              <a:avLst/>
              <a:gdLst>
                <a:gd name="T0" fmla="*/ 3 w 345"/>
                <a:gd name="T1" fmla="*/ 68 h 103"/>
                <a:gd name="T2" fmla="*/ 3 w 345"/>
                <a:gd name="T3" fmla="*/ 64 h 103"/>
                <a:gd name="T4" fmla="*/ 4 w 345"/>
                <a:gd name="T5" fmla="*/ 53 h 103"/>
                <a:gd name="T6" fmla="*/ 6 w 345"/>
                <a:gd name="T7" fmla="*/ 46 h 103"/>
                <a:gd name="T8" fmla="*/ 11 w 345"/>
                <a:gd name="T9" fmla="*/ 43 h 103"/>
                <a:gd name="T10" fmla="*/ 84 w 345"/>
                <a:gd name="T11" fmla="*/ 38 h 103"/>
                <a:gd name="T12" fmla="*/ 93 w 345"/>
                <a:gd name="T13" fmla="*/ 36 h 103"/>
                <a:gd name="T14" fmla="*/ 99 w 345"/>
                <a:gd name="T15" fmla="*/ 37 h 103"/>
                <a:gd name="T16" fmla="*/ 135 w 345"/>
                <a:gd name="T17" fmla="*/ 5 h 103"/>
                <a:gd name="T18" fmla="*/ 135 w 345"/>
                <a:gd name="T19" fmla="*/ 5 h 103"/>
                <a:gd name="T20" fmla="*/ 135 w 345"/>
                <a:gd name="T21" fmla="*/ 4 h 103"/>
                <a:gd name="T22" fmla="*/ 136 w 345"/>
                <a:gd name="T23" fmla="*/ 5 h 103"/>
                <a:gd name="T24" fmla="*/ 140 w 345"/>
                <a:gd name="T25" fmla="*/ 2 h 103"/>
                <a:gd name="T26" fmla="*/ 148 w 345"/>
                <a:gd name="T27" fmla="*/ 1 h 103"/>
                <a:gd name="T28" fmla="*/ 165 w 345"/>
                <a:gd name="T29" fmla="*/ 0 h 103"/>
                <a:gd name="T30" fmla="*/ 195 w 345"/>
                <a:gd name="T31" fmla="*/ 0 h 103"/>
                <a:gd name="T32" fmla="*/ 248 w 345"/>
                <a:gd name="T33" fmla="*/ 2 h 103"/>
                <a:gd name="T34" fmla="*/ 258 w 345"/>
                <a:gd name="T35" fmla="*/ 5 h 103"/>
                <a:gd name="T36" fmla="*/ 296 w 345"/>
                <a:gd name="T37" fmla="*/ 32 h 103"/>
                <a:gd name="T38" fmla="*/ 300 w 345"/>
                <a:gd name="T39" fmla="*/ 33 h 103"/>
                <a:gd name="T40" fmla="*/ 301 w 345"/>
                <a:gd name="T41" fmla="*/ 34 h 103"/>
                <a:gd name="T42" fmla="*/ 336 w 345"/>
                <a:gd name="T43" fmla="*/ 37 h 103"/>
                <a:gd name="T44" fmla="*/ 338 w 345"/>
                <a:gd name="T45" fmla="*/ 41 h 103"/>
                <a:gd name="T46" fmla="*/ 339 w 345"/>
                <a:gd name="T47" fmla="*/ 48 h 103"/>
                <a:gd name="T48" fmla="*/ 339 w 345"/>
                <a:gd name="T49" fmla="*/ 50 h 103"/>
                <a:gd name="T50" fmla="*/ 338 w 345"/>
                <a:gd name="T51" fmla="*/ 62 h 103"/>
                <a:gd name="T52" fmla="*/ 340 w 345"/>
                <a:gd name="T53" fmla="*/ 66 h 103"/>
                <a:gd name="T54" fmla="*/ 345 w 345"/>
                <a:gd name="T55" fmla="*/ 71 h 103"/>
                <a:gd name="T56" fmla="*/ 338 w 345"/>
                <a:gd name="T57" fmla="*/ 77 h 103"/>
                <a:gd name="T58" fmla="*/ 334 w 345"/>
                <a:gd name="T59" fmla="*/ 81 h 103"/>
                <a:gd name="T60" fmla="*/ 283 w 345"/>
                <a:gd name="T61" fmla="*/ 93 h 103"/>
                <a:gd name="T62" fmla="*/ 274 w 345"/>
                <a:gd name="T63" fmla="*/ 103 h 103"/>
                <a:gd name="T64" fmla="*/ 249 w 345"/>
                <a:gd name="T65" fmla="*/ 99 h 103"/>
                <a:gd name="T66" fmla="*/ 80 w 345"/>
                <a:gd name="T67" fmla="*/ 90 h 10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45" h="103">
                  <a:moveTo>
                    <a:pt x="0" y="70"/>
                  </a:moveTo>
                  <a:lnTo>
                    <a:pt x="3" y="68"/>
                  </a:lnTo>
                  <a:lnTo>
                    <a:pt x="4" y="68"/>
                  </a:lnTo>
                  <a:lnTo>
                    <a:pt x="3" y="64"/>
                  </a:lnTo>
                  <a:lnTo>
                    <a:pt x="4" y="59"/>
                  </a:lnTo>
                  <a:lnTo>
                    <a:pt x="4" y="53"/>
                  </a:lnTo>
                  <a:lnTo>
                    <a:pt x="5" y="48"/>
                  </a:lnTo>
                  <a:lnTo>
                    <a:pt x="6" y="46"/>
                  </a:lnTo>
                  <a:lnTo>
                    <a:pt x="8" y="45"/>
                  </a:lnTo>
                  <a:lnTo>
                    <a:pt x="11" y="43"/>
                  </a:lnTo>
                  <a:lnTo>
                    <a:pt x="44" y="40"/>
                  </a:lnTo>
                  <a:lnTo>
                    <a:pt x="84" y="38"/>
                  </a:lnTo>
                  <a:lnTo>
                    <a:pt x="92" y="37"/>
                  </a:lnTo>
                  <a:lnTo>
                    <a:pt x="93" y="36"/>
                  </a:lnTo>
                  <a:lnTo>
                    <a:pt x="94" y="35"/>
                  </a:lnTo>
                  <a:lnTo>
                    <a:pt x="99" y="37"/>
                  </a:lnTo>
                  <a:lnTo>
                    <a:pt x="136" y="6"/>
                  </a:lnTo>
                  <a:lnTo>
                    <a:pt x="135" y="5"/>
                  </a:lnTo>
                  <a:lnTo>
                    <a:pt x="135" y="4"/>
                  </a:lnTo>
                  <a:lnTo>
                    <a:pt x="136" y="5"/>
                  </a:lnTo>
                  <a:lnTo>
                    <a:pt x="138" y="3"/>
                  </a:lnTo>
                  <a:lnTo>
                    <a:pt x="140" y="2"/>
                  </a:lnTo>
                  <a:lnTo>
                    <a:pt x="143" y="2"/>
                  </a:lnTo>
                  <a:lnTo>
                    <a:pt x="148" y="1"/>
                  </a:lnTo>
                  <a:lnTo>
                    <a:pt x="151" y="1"/>
                  </a:lnTo>
                  <a:lnTo>
                    <a:pt x="165" y="0"/>
                  </a:lnTo>
                  <a:lnTo>
                    <a:pt x="181" y="0"/>
                  </a:lnTo>
                  <a:lnTo>
                    <a:pt x="195" y="0"/>
                  </a:lnTo>
                  <a:lnTo>
                    <a:pt x="243" y="2"/>
                  </a:lnTo>
                  <a:lnTo>
                    <a:pt x="248" y="2"/>
                  </a:lnTo>
                  <a:lnTo>
                    <a:pt x="254" y="4"/>
                  </a:lnTo>
                  <a:lnTo>
                    <a:pt x="258" y="5"/>
                  </a:lnTo>
                  <a:lnTo>
                    <a:pt x="259" y="6"/>
                  </a:lnTo>
                  <a:lnTo>
                    <a:pt x="296" y="32"/>
                  </a:lnTo>
                  <a:lnTo>
                    <a:pt x="299" y="32"/>
                  </a:lnTo>
                  <a:lnTo>
                    <a:pt x="300" y="33"/>
                  </a:lnTo>
                  <a:lnTo>
                    <a:pt x="299" y="33"/>
                  </a:lnTo>
                  <a:lnTo>
                    <a:pt x="301" y="34"/>
                  </a:lnTo>
                  <a:lnTo>
                    <a:pt x="334" y="37"/>
                  </a:lnTo>
                  <a:lnTo>
                    <a:pt x="336" y="37"/>
                  </a:lnTo>
                  <a:lnTo>
                    <a:pt x="337" y="39"/>
                  </a:lnTo>
                  <a:lnTo>
                    <a:pt x="338" y="41"/>
                  </a:lnTo>
                  <a:lnTo>
                    <a:pt x="339" y="44"/>
                  </a:lnTo>
                  <a:lnTo>
                    <a:pt x="339" y="48"/>
                  </a:lnTo>
                  <a:lnTo>
                    <a:pt x="339" y="49"/>
                  </a:lnTo>
                  <a:lnTo>
                    <a:pt x="339" y="50"/>
                  </a:lnTo>
                  <a:lnTo>
                    <a:pt x="339" y="53"/>
                  </a:lnTo>
                  <a:lnTo>
                    <a:pt x="338" y="62"/>
                  </a:lnTo>
                  <a:lnTo>
                    <a:pt x="338" y="66"/>
                  </a:lnTo>
                  <a:lnTo>
                    <a:pt x="340" y="66"/>
                  </a:lnTo>
                  <a:lnTo>
                    <a:pt x="345" y="68"/>
                  </a:lnTo>
                  <a:lnTo>
                    <a:pt x="345" y="71"/>
                  </a:lnTo>
                  <a:lnTo>
                    <a:pt x="342" y="76"/>
                  </a:lnTo>
                  <a:lnTo>
                    <a:pt x="338" y="77"/>
                  </a:lnTo>
                  <a:lnTo>
                    <a:pt x="336" y="79"/>
                  </a:lnTo>
                  <a:lnTo>
                    <a:pt x="334" y="81"/>
                  </a:lnTo>
                  <a:lnTo>
                    <a:pt x="286" y="86"/>
                  </a:lnTo>
                  <a:lnTo>
                    <a:pt x="283" y="93"/>
                  </a:lnTo>
                  <a:lnTo>
                    <a:pt x="279" y="99"/>
                  </a:lnTo>
                  <a:lnTo>
                    <a:pt x="274" y="103"/>
                  </a:lnTo>
                  <a:lnTo>
                    <a:pt x="255" y="103"/>
                  </a:lnTo>
                  <a:lnTo>
                    <a:pt x="249" y="99"/>
                  </a:lnTo>
                  <a:lnTo>
                    <a:pt x="243" y="90"/>
                  </a:lnTo>
                  <a:lnTo>
                    <a:pt x="80" y="90"/>
                  </a:lnTo>
                </a:path>
              </a:pathLst>
            </a:custGeom>
            <a:solidFill>
              <a:srgbClr val="FF0000"/>
            </a:solidFill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363" name="Line 1712">
              <a:extLst>
                <a:ext uri="{FF2B5EF4-FFF2-40B4-BE49-F238E27FC236}">
                  <a16:creationId xmlns:a16="http://schemas.microsoft.com/office/drawing/2014/main" id="{9A0063B5-2701-4F16-8E30-26038F4671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" y="103"/>
              <a:ext cx="2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364" name="Line 1713">
              <a:extLst>
                <a:ext uri="{FF2B5EF4-FFF2-40B4-BE49-F238E27FC236}">
                  <a16:creationId xmlns:a16="http://schemas.microsoft.com/office/drawing/2014/main" id="{6BB45195-83A8-4BA0-A744-5CD8271CC8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5" y="103"/>
              <a:ext cx="1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365" name="Line 1714">
              <a:extLst>
                <a:ext uri="{FF2B5EF4-FFF2-40B4-BE49-F238E27FC236}">
                  <a16:creationId xmlns:a16="http://schemas.microsoft.com/office/drawing/2014/main" id="{1F515FFE-D7A5-453D-B5EC-D660CF0230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1" y="34"/>
              <a:ext cx="33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366" name="Line 1715">
              <a:extLst>
                <a:ext uri="{FF2B5EF4-FFF2-40B4-BE49-F238E27FC236}">
                  <a16:creationId xmlns:a16="http://schemas.microsoft.com/office/drawing/2014/main" id="{432FC877-7C0D-400A-98E5-F7B9DD48206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4" y="37"/>
              <a:ext cx="140" cy="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367" name="Line 1716">
              <a:extLst>
                <a:ext uri="{FF2B5EF4-FFF2-40B4-BE49-F238E27FC236}">
                  <a16:creationId xmlns:a16="http://schemas.microsoft.com/office/drawing/2014/main" id="{DAAB5AA0-EEDF-48CF-9E37-269348755A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0" y="49"/>
              <a:ext cx="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368" name="Line 1717">
              <a:extLst>
                <a:ext uri="{FF2B5EF4-FFF2-40B4-BE49-F238E27FC236}">
                  <a16:creationId xmlns:a16="http://schemas.microsoft.com/office/drawing/2014/main" id="{137F242E-BAC7-44A1-92E9-4D1C2B89C1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1" y="50"/>
              <a:ext cx="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369" name="Line 1718">
              <a:extLst>
                <a:ext uri="{FF2B5EF4-FFF2-40B4-BE49-F238E27FC236}">
                  <a16:creationId xmlns:a16="http://schemas.microsoft.com/office/drawing/2014/main" id="{5A3222EA-94CB-455F-8865-735E626F113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" y="50"/>
              <a:ext cx="298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370" name="Line 1719">
              <a:extLst>
                <a:ext uri="{FF2B5EF4-FFF2-40B4-BE49-F238E27FC236}">
                  <a16:creationId xmlns:a16="http://schemas.microsoft.com/office/drawing/2014/main" id="{E7E909EF-C5A0-4930-8C5E-D1B4DEFC46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9" y="42"/>
              <a:ext cx="147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371" name="Line 1720">
              <a:extLst>
                <a:ext uri="{FF2B5EF4-FFF2-40B4-BE49-F238E27FC236}">
                  <a16:creationId xmlns:a16="http://schemas.microsoft.com/office/drawing/2014/main" id="{FBEC6689-DD8E-4C1F-9409-99DD7CCE6E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" y="44"/>
              <a:ext cx="151" cy="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372" name="Freeform 1721">
              <a:extLst>
                <a:ext uri="{FF2B5EF4-FFF2-40B4-BE49-F238E27FC236}">
                  <a16:creationId xmlns:a16="http://schemas.microsoft.com/office/drawing/2014/main" id="{13F6B269-E8D1-46AB-A315-CD2B194154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" y="56"/>
              <a:ext cx="42" cy="9"/>
            </a:xfrm>
            <a:custGeom>
              <a:avLst/>
              <a:gdLst>
                <a:gd name="T0" fmla="*/ 42 w 42"/>
                <a:gd name="T1" fmla="*/ 9 h 9"/>
                <a:gd name="T2" fmla="*/ 37 w 42"/>
                <a:gd name="T3" fmla="*/ 4 h 9"/>
                <a:gd name="T4" fmla="*/ 31 w 42"/>
                <a:gd name="T5" fmla="*/ 1 h 9"/>
                <a:gd name="T6" fmla="*/ 24 w 42"/>
                <a:gd name="T7" fmla="*/ 0 h 9"/>
                <a:gd name="T8" fmla="*/ 18 w 42"/>
                <a:gd name="T9" fmla="*/ 0 h 9"/>
                <a:gd name="T10" fmla="*/ 11 w 42"/>
                <a:gd name="T11" fmla="*/ 1 h 9"/>
                <a:gd name="T12" fmla="*/ 6 w 42"/>
                <a:gd name="T13" fmla="*/ 4 h 9"/>
                <a:gd name="T14" fmla="*/ 0 w 42"/>
                <a:gd name="T15" fmla="*/ 9 h 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2" h="9">
                  <a:moveTo>
                    <a:pt x="42" y="9"/>
                  </a:moveTo>
                  <a:lnTo>
                    <a:pt x="37" y="4"/>
                  </a:lnTo>
                  <a:lnTo>
                    <a:pt x="31" y="1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1" y="1"/>
                  </a:lnTo>
                  <a:lnTo>
                    <a:pt x="6" y="4"/>
                  </a:lnTo>
                  <a:lnTo>
                    <a:pt x="0" y="9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373" name="Freeform 1722">
              <a:extLst>
                <a:ext uri="{FF2B5EF4-FFF2-40B4-BE49-F238E27FC236}">
                  <a16:creationId xmlns:a16="http://schemas.microsoft.com/office/drawing/2014/main" id="{C145CA74-1A09-43C1-B9BC-4277600FCE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" y="58"/>
              <a:ext cx="44" cy="45"/>
            </a:xfrm>
            <a:custGeom>
              <a:avLst/>
              <a:gdLst>
                <a:gd name="T0" fmla="*/ 32 w 44"/>
                <a:gd name="T1" fmla="*/ 45 h 45"/>
                <a:gd name="T2" fmla="*/ 37 w 44"/>
                <a:gd name="T3" fmla="*/ 42 h 45"/>
                <a:gd name="T4" fmla="*/ 41 w 44"/>
                <a:gd name="T5" fmla="*/ 37 h 45"/>
                <a:gd name="T6" fmla="*/ 43 w 44"/>
                <a:gd name="T7" fmla="*/ 31 h 45"/>
                <a:gd name="T8" fmla="*/ 44 w 44"/>
                <a:gd name="T9" fmla="*/ 25 h 45"/>
                <a:gd name="T10" fmla="*/ 43 w 44"/>
                <a:gd name="T11" fmla="*/ 19 h 45"/>
                <a:gd name="T12" fmla="*/ 41 w 44"/>
                <a:gd name="T13" fmla="*/ 13 h 45"/>
                <a:gd name="T14" fmla="*/ 38 w 44"/>
                <a:gd name="T15" fmla="*/ 8 h 45"/>
                <a:gd name="T16" fmla="*/ 33 w 44"/>
                <a:gd name="T17" fmla="*/ 4 h 45"/>
                <a:gd name="T18" fmla="*/ 28 w 44"/>
                <a:gd name="T19" fmla="*/ 1 h 45"/>
                <a:gd name="T20" fmla="*/ 22 w 44"/>
                <a:gd name="T21" fmla="*/ 0 h 45"/>
                <a:gd name="T22" fmla="*/ 16 w 44"/>
                <a:gd name="T23" fmla="*/ 1 h 45"/>
                <a:gd name="T24" fmla="*/ 11 w 44"/>
                <a:gd name="T25" fmla="*/ 4 h 45"/>
                <a:gd name="T26" fmla="*/ 6 w 44"/>
                <a:gd name="T27" fmla="*/ 8 h 45"/>
                <a:gd name="T28" fmla="*/ 2 w 44"/>
                <a:gd name="T29" fmla="*/ 13 h 45"/>
                <a:gd name="T30" fmla="*/ 0 w 44"/>
                <a:gd name="T31" fmla="*/ 19 h 45"/>
                <a:gd name="T32" fmla="*/ 0 w 44"/>
                <a:gd name="T33" fmla="*/ 25 h 45"/>
                <a:gd name="T34" fmla="*/ 1 w 44"/>
                <a:gd name="T35" fmla="*/ 31 h 45"/>
                <a:gd name="T36" fmla="*/ 3 w 44"/>
                <a:gd name="T37" fmla="*/ 37 h 45"/>
                <a:gd name="T38" fmla="*/ 7 w 44"/>
                <a:gd name="T39" fmla="*/ 42 h 45"/>
                <a:gd name="T40" fmla="*/ 12 w 44"/>
                <a:gd name="T41" fmla="*/ 45 h 4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4" h="45">
                  <a:moveTo>
                    <a:pt x="32" y="45"/>
                  </a:moveTo>
                  <a:lnTo>
                    <a:pt x="37" y="42"/>
                  </a:lnTo>
                  <a:lnTo>
                    <a:pt x="41" y="37"/>
                  </a:lnTo>
                  <a:lnTo>
                    <a:pt x="43" y="31"/>
                  </a:lnTo>
                  <a:lnTo>
                    <a:pt x="44" y="25"/>
                  </a:lnTo>
                  <a:lnTo>
                    <a:pt x="43" y="19"/>
                  </a:lnTo>
                  <a:lnTo>
                    <a:pt x="41" y="13"/>
                  </a:lnTo>
                  <a:lnTo>
                    <a:pt x="38" y="8"/>
                  </a:lnTo>
                  <a:lnTo>
                    <a:pt x="33" y="4"/>
                  </a:lnTo>
                  <a:lnTo>
                    <a:pt x="28" y="1"/>
                  </a:lnTo>
                  <a:lnTo>
                    <a:pt x="22" y="0"/>
                  </a:lnTo>
                  <a:lnTo>
                    <a:pt x="16" y="1"/>
                  </a:lnTo>
                  <a:lnTo>
                    <a:pt x="11" y="4"/>
                  </a:lnTo>
                  <a:lnTo>
                    <a:pt x="6" y="8"/>
                  </a:lnTo>
                  <a:lnTo>
                    <a:pt x="2" y="13"/>
                  </a:lnTo>
                  <a:lnTo>
                    <a:pt x="0" y="19"/>
                  </a:lnTo>
                  <a:lnTo>
                    <a:pt x="0" y="25"/>
                  </a:lnTo>
                  <a:lnTo>
                    <a:pt x="1" y="31"/>
                  </a:lnTo>
                  <a:lnTo>
                    <a:pt x="3" y="37"/>
                  </a:lnTo>
                  <a:lnTo>
                    <a:pt x="7" y="42"/>
                  </a:lnTo>
                  <a:lnTo>
                    <a:pt x="12" y="45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374" name="Freeform 1723">
              <a:extLst>
                <a:ext uri="{FF2B5EF4-FFF2-40B4-BE49-F238E27FC236}">
                  <a16:creationId xmlns:a16="http://schemas.microsoft.com/office/drawing/2014/main" id="{F4254513-0E12-40F8-A610-5F41BE3A0D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" y="62"/>
              <a:ext cx="12" cy="41"/>
            </a:xfrm>
            <a:custGeom>
              <a:avLst/>
              <a:gdLst>
                <a:gd name="T0" fmla="*/ 0 w 12"/>
                <a:gd name="T1" fmla="*/ 41 h 41"/>
                <a:gd name="T2" fmla="*/ 5 w 12"/>
                <a:gd name="T3" fmla="*/ 38 h 41"/>
                <a:gd name="T4" fmla="*/ 9 w 12"/>
                <a:gd name="T5" fmla="*/ 33 h 41"/>
                <a:gd name="T6" fmla="*/ 11 w 12"/>
                <a:gd name="T7" fmla="*/ 27 h 41"/>
                <a:gd name="T8" fmla="*/ 12 w 12"/>
                <a:gd name="T9" fmla="*/ 21 h 41"/>
                <a:gd name="T10" fmla="*/ 12 w 12"/>
                <a:gd name="T11" fmla="*/ 14 h 41"/>
                <a:gd name="T12" fmla="*/ 9 w 12"/>
                <a:gd name="T13" fmla="*/ 9 h 41"/>
                <a:gd name="T14" fmla="*/ 6 w 12"/>
                <a:gd name="T15" fmla="*/ 3 h 41"/>
                <a:gd name="T16" fmla="*/ 1 w 12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" h="41">
                  <a:moveTo>
                    <a:pt x="0" y="41"/>
                  </a:moveTo>
                  <a:lnTo>
                    <a:pt x="5" y="38"/>
                  </a:lnTo>
                  <a:lnTo>
                    <a:pt x="9" y="33"/>
                  </a:lnTo>
                  <a:lnTo>
                    <a:pt x="11" y="27"/>
                  </a:lnTo>
                  <a:lnTo>
                    <a:pt x="12" y="21"/>
                  </a:lnTo>
                  <a:lnTo>
                    <a:pt x="12" y="14"/>
                  </a:lnTo>
                  <a:lnTo>
                    <a:pt x="9" y="9"/>
                  </a:lnTo>
                  <a:lnTo>
                    <a:pt x="6" y="3"/>
                  </a:lnTo>
                  <a:lnTo>
                    <a:pt x="1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375" name="Freeform 1724">
              <a:extLst>
                <a:ext uri="{FF2B5EF4-FFF2-40B4-BE49-F238E27FC236}">
                  <a16:creationId xmlns:a16="http://schemas.microsoft.com/office/drawing/2014/main" id="{502AA90A-1C70-4077-B5A4-36AD2D689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" y="66"/>
              <a:ext cx="13" cy="37"/>
            </a:xfrm>
            <a:custGeom>
              <a:avLst/>
              <a:gdLst>
                <a:gd name="T0" fmla="*/ 6 w 13"/>
                <a:gd name="T1" fmla="*/ 0 h 37"/>
                <a:gd name="T2" fmla="*/ 2 w 13"/>
                <a:gd name="T3" fmla="*/ 5 h 37"/>
                <a:gd name="T4" fmla="*/ 0 w 13"/>
                <a:gd name="T5" fmla="*/ 11 h 37"/>
                <a:gd name="T6" fmla="*/ 0 w 13"/>
                <a:gd name="T7" fmla="*/ 18 h 37"/>
                <a:gd name="T8" fmla="*/ 1 w 13"/>
                <a:gd name="T9" fmla="*/ 24 h 37"/>
                <a:gd name="T10" fmla="*/ 4 w 13"/>
                <a:gd name="T11" fmla="*/ 29 h 37"/>
                <a:gd name="T12" fmla="*/ 8 w 13"/>
                <a:gd name="T13" fmla="*/ 34 h 37"/>
                <a:gd name="T14" fmla="*/ 13 w 13"/>
                <a:gd name="T15" fmla="*/ 37 h 3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" h="37">
                  <a:moveTo>
                    <a:pt x="6" y="0"/>
                  </a:moveTo>
                  <a:lnTo>
                    <a:pt x="2" y="5"/>
                  </a:lnTo>
                  <a:lnTo>
                    <a:pt x="0" y="11"/>
                  </a:lnTo>
                  <a:lnTo>
                    <a:pt x="0" y="18"/>
                  </a:lnTo>
                  <a:lnTo>
                    <a:pt x="1" y="24"/>
                  </a:lnTo>
                  <a:lnTo>
                    <a:pt x="4" y="29"/>
                  </a:lnTo>
                  <a:lnTo>
                    <a:pt x="8" y="34"/>
                  </a:lnTo>
                  <a:lnTo>
                    <a:pt x="13" y="37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376" name="Freeform 1725">
              <a:extLst>
                <a:ext uri="{FF2B5EF4-FFF2-40B4-BE49-F238E27FC236}">
                  <a16:creationId xmlns:a16="http://schemas.microsoft.com/office/drawing/2014/main" id="{423DBA17-35F5-4CBE-BA6C-2A2D47233A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" y="60"/>
              <a:ext cx="11" cy="9"/>
            </a:xfrm>
            <a:custGeom>
              <a:avLst/>
              <a:gdLst>
                <a:gd name="T0" fmla="*/ 11 w 11"/>
                <a:gd name="T1" fmla="*/ 0 h 9"/>
                <a:gd name="T2" fmla="*/ 7 w 11"/>
                <a:gd name="T3" fmla="*/ 2 h 9"/>
                <a:gd name="T4" fmla="*/ 3 w 11"/>
                <a:gd name="T5" fmla="*/ 5 h 9"/>
                <a:gd name="T6" fmla="*/ 0 w 11"/>
                <a:gd name="T7" fmla="*/ 9 h 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" h="9">
                  <a:moveTo>
                    <a:pt x="11" y="0"/>
                  </a:moveTo>
                  <a:lnTo>
                    <a:pt x="7" y="2"/>
                  </a:lnTo>
                  <a:lnTo>
                    <a:pt x="3" y="5"/>
                  </a:lnTo>
                  <a:lnTo>
                    <a:pt x="0" y="9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377" name="Freeform 1726">
              <a:extLst>
                <a:ext uri="{FF2B5EF4-FFF2-40B4-BE49-F238E27FC236}">
                  <a16:creationId xmlns:a16="http://schemas.microsoft.com/office/drawing/2014/main" id="{F18E2DE7-1B7D-40D5-BA7B-3CF699CB03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" y="69"/>
              <a:ext cx="9" cy="21"/>
            </a:xfrm>
            <a:custGeom>
              <a:avLst/>
              <a:gdLst>
                <a:gd name="T0" fmla="*/ 9 w 9"/>
                <a:gd name="T1" fmla="*/ 0 h 21"/>
                <a:gd name="T2" fmla="*/ 4 w 9"/>
                <a:gd name="T3" fmla="*/ 10 h 21"/>
                <a:gd name="T4" fmla="*/ 0 w 9"/>
                <a:gd name="T5" fmla="*/ 21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" h="21">
                  <a:moveTo>
                    <a:pt x="9" y="0"/>
                  </a:moveTo>
                  <a:lnTo>
                    <a:pt x="4" y="10"/>
                  </a:lnTo>
                  <a:lnTo>
                    <a:pt x="0" y="21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378" name="Line 1727">
              <a:extLst>
                <a:ext uri="{FF2B5EF4-FFF2-40B4-BE49-F238E27FC236}">
                  <a16:creationId xmlns:a16="http://schemas.microsoft.com/office/drawing/2014/main" id="{56B951F5-0A40-4CBB-8280-82D78ABF807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88" y="70"/>
              <a:ext cx="7" cy="1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379" name="Freeform 1728">
              <a:extLst>
                <a:ext uri="{FF2B5EF4-FFF2-40B4-BE49-F238E27FC236}">
                  <a16:creationId xmlns:a16="http://schemas.microsoft.com/office/drawing/2014/main" id="{EE6C8914-B3E1-4734-A6B9-47830AAF5A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" y="65"/>
              <a:ext cx="5" cy="19"/>
            </a:xfrm>
            <a:custGeom>
              <a:avLst/>
              <a:gdLst>
                <a:gd name="T0" fmla="*/ 5 w 5"/>
                <a:gd name="T1" fmla="*/ 0 h 19"/>
                <a:gd name="T2" fmla="*/ 2 w 5"/>
                <a:gd name="T3" fmla="*/ 9 h 19"/>
                <a:gd name="T4" fmla="*/ 0 w 5"/>
                <a:gd name="T5" fmla="*/ 19 h 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" h="19">
                  <a:moveTo>
                    <a:pt x="5" y="0"/>
                  </a:moveTo>
                  <a:lnTo>
                    <a:pt x="2" y="9"/>
                  </a:lnTo>
                  <a:lnTo>
                    <a:pt x="0" y="19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380" name="Freeform 1729">
              <a:extLst>
                <a:ext uri="{FF2B5EF4-FFF2-40B4-BE49-F238E27FC236}">
                  <a16:creationId xmlns:a16="http://schemas.microsoft.com/office/drawing/2014/main" id="{A0501F4E-72D1-497F-B3FF-DDE972B5D6F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" y="65"/>
              <a:ext cx="12" cy="24"/>
            </a:xfrm>
            <a:custGeom>
              <a:avLst/>
              <a:gdLst>
                <a:gd name="T0" fmla="*/ 12 w 12"/>
                <a:gd name="T1" fmla="*/ 24 h 24"/>
                <a:gd name="T2" fmla="*/ 7 w 12"/>
                <a:gd name="T3" fmla="*/ 11 h 24"/>
                <a:gd name="T4" fmla="*/ 0 w 12"/>
                <a:gd name="T5" fmla="*/ 0 h 2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" h="24">
                  <a:moveTo>
                    <a:pt x="12" y="24"/>
                  </a:moveTo>
                  <a:lnTo>
                    <a:pt x="7" y="11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381" name="Line 1730">
              <a:extLst>
                <a:ext uri="{FF2B5EF4-FFF2-40B4-BE49-F238E27FC236}">
                  <a16:creationId xmlns:a16="http://schemas.microsoft.com/office/drawing/2014/main" id="{93374D74-EB49-4F19-9D56-8F99710FC6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2" y="88"/>
              <a:ext cx="2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382" name="Line 1731">
              <a:extLst>
                <a:ext uri="{FF2B5EF4-FFF2-40B4-BE49-F238E27FC236}">
                  <a16:creationId xmlns:a16="http://schemas.microsoft.com/office/drawing/2014/main" id="{E581C0CC-EF4E-4226-A084-EEE359EE4B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4" y="88"/>
              <a:ext cx="8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383" name="Line 1732">
              <a:extLst>
                <a:ext uri="{FF2B5EF4-FFF2-40B4-BE49-F238E27FC236}">
                  <a16:creationId xmlns:a16="http://schemas.microsoft.com/office/drawing/2014/main" id="{139E02C3-7E83-4698-B228-92C9D9F166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" y="88"/>
              <a:ext cx="33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384" name="Line 1733">
              <a:extLst>
                <a:ext uri="{FF2B5EF4-FFF2-40B4-BE49-F238E27FC236}">
                  <a16:creationId xmlns:a16="http://schemas.microsoft.com/office/drawing/2014/main" id="{F77800AF-CBC0-4C14-9220-74C66AD016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2" y="90"/>
              <a:ext cx="14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385" name="Freeform 1734">
              <a:extLst>
                <a:ext uri="{FF2B5EF4-FFF2-40B4-BE49-F238E27FC236}">
                  <a16:creationId xmlns:a16="http://schemas.microsoft.com/office/drawing/2014/main" id="{A3C0EEBA-65E9-4BF8-BB2C-8E3C089A01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" y="84"/>
              <a:ext cx="2" cy="2"/>
            </a:xfrm>
            <a:custGeom>
              <a:avLst/>
              <a:gdLst>
                <a:gd name="T0" fmla="*/ 0 w 2"/>
                <a:gd name="T1" fmla="*/ 2 h 2"/>
                <a:gd name="T2" fmla="*/ 1 w 2"/>
                <a:gd name="T3" fmla="*/ 2 h 2"/>
                <a:gd name="T4" fmla="*/ 2 w 2"/>
                <a:gd name="T5" fmla="*/ 0 h 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1" y="2"/>
                  </a:lnTo>
                  <a:lnTo>
                    <a:pt x="2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386" name="Line 1735">
              <a:extLst>
                <a:ext uri="{FF2B5EF4-FFF2-40B4-BE49-F238E27FC236}">
                  <a16:creationId xmlns:a16="http://schemas.microsoft.com/office/drawing/2014/main" id="{75161C78-C5E7-4925-89CF-888EDB0BF1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" y="86"/>
              <a:ext cx="2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387" name="Line 1736">
              <a:extLst>
                <a:ext uri="{FF2B5EF4-FFF2-40B4-BE49-F238E27FC236}">
                  <a16:creationId xmlns:a16="http://schemas.microsoft.com/office/drawing/2014/main" id="{84F35817-8696-47A6-A48C-B48954AA3F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73"/>
              <a:ext cx="3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388" name="Line 1737">
              <a:extLst>
                <a:ext uri="{FF2B5EF4-FFF2-40B4-BE49-F238E27FC236}">
                  <a16:creationId xmlns:a16="http://schemas.microsoft.com/office/drawing/2014/main" id="{5B63AB18-69DE-4FE4-A97B-25773630A9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71"/>
              <a:ext cx="3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389" name="Line 1738">
              <a:extLst>
                <a:ext uri="{FF2B5EF4-FFF2-40B4-BE49-F238E27FC236}">
                  <a16:creationId xmlns:a16="http://schemas.microsoft.com/office/drawing/2014/main" id="{AC2C2D27-C730-4E42-BE3C-79B4FE8262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" y="67"/>
              <a:ext cx="2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390" name="Line 1739">
              <a:extLst>
                <a:ext uri="{FF2B5EF4-FFF2-40B4-BE49-F238E27FC236}">
                  <a16:creationId xmlns:a16="http://schemas.microsoft.com/office/drawing/2014/main" id="{EBAB0AEA-F3EE-49BE-89BB-26130BCB0A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" y="68"/>
              <a:ext cx="2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391" name="Line 1740">
              <a:extLst>
                <a:ext uri="{FF2B5EF4-FFF2-40B4-BE49-F238E27FC236}">
                  <a16:creationId xmlns:a16="http://schemas.microsoft.com/office/drawing/2014/main" id="{5D4B20CE-45A3-4EEF-B748-615049FF15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" y="79"/>
              <a:ext cx="1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392" name="Line 1741">
              <a:extLst>
                <a:ext uri="{FF2B5EF4-FFF2-40B4-BE49-F238E27FC236}">
                  <a16:creationId xmlns:a16="http://schemas.microsoft.com/office/drawing/2014/main" id="{10ED2226-86C3-4419-9297-90437ADE64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" y="81"/>
              <a:ext cx="1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393" name="Line 1742">
              <a:extLst>
                <a:ext uri="{FF2B5EF4-FFF2-40B4-BE49-F238E27FC236}">
                  <a16:creationId xmlns:a16="http://schemas.microsoft.com/office/drawing/2014/main" id="{91C15022-EA9A-4AA6-9F22-47DBA2E799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" y="82"/>
              <a:ext cx="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394" name="Line 1743">
              <a:extLst>
                <a:ext uri="{FF2B5EF4-FFF2-40B4-BE49-F238E27FC236}">
                  <a16:creationId xmlns:a16="http://schemas.microsoft.com/office/drawing/2014/main" id="{0D1BD910-A4E9-463B-8EE1-1A2DDF02BB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" y="77"/>
              <a:ext cx="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395" name="Line 1744">
              <a:extLst>
                <a:ext uri="{FF2B5EF4-FFF2-40B4-BE49-F238E27FC236}">
                  <a16:creationId xmlns:a16="http://schemas.microsoft.com/office/drawing/2014/main" id="{5461535F-F67F-44D4-965A-478DF7E419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" y="73"/>
              <a:ext cx="1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396" name="Freeform 1745">
              <a:extLst>
                <a:ext uri="{FF2B5EF4-FFF2-40B4-BE49-F238E27FC236}">
                  <a16:creationId xmlns:a16="http://schemas.microsoft.com/office/drawing/2014/main" id="{67088454-5AC2-47F6-815A-D9A02E34BD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" y="77"/>
              <a:ext cx="1" cy="2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0 h 2"/>
                <a:gd name="T4" fmla="*/ 0 w 1"/>
                <a:gd name="T5" fmla="*/ 1 h 2"/>
                <a:gd name="T6" fmla="*/ 1 w 1"/>
                <a:gd name="T7" fmla="*/ 2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1" y="2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397" name="Line 1746">
              <a:extLst>
                <a:ext uri="{FF2B5EF4-FFF2-40B4-BE49-F238E27FC236}">
                  <a16:creationId xmlns:a16="http://schemas.microsoft.com/office/drawing/2014/main" id="{C51C990A-F7D4-4AD8-B14A-2E531E8914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" y="67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398" name="Line 1747">
              <a:extLst>
                <a:ext uri="{FF2B5EF4-FFF2-40B4-BE49-F238E27FC236}">
                  <a16:creationId xmlns:a16="http://schemas.microsoft.com/office/drawing/2014/main" id="{CB2231DD-B776-4AE4-9F1C-393C1C945B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" y="77"/>
              <a:ext cx="1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399" name="Line 1748">
              <a:extLst>
                <a:ext uri="{FF2B5EF4-FFF2-40B4-BE49-F238E27FC236}">
                  <a16:creationId xmlns:a16="http://schemas.microsoft.com/office/drawing/2014/main" id="{072E61CB-204D-4321-AC0C-9D551371CE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" y="79"/>
              <a:ext cx="1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00" name="Line 1749">
              <a:extLst>
                <a:ext uri="{FF2B5EF4-FFF2-40B4-BE49-F238E27FC236}">
                  <a16:creationId xmlns:a16="http://schemas.microsoft.com/office/drawing/2014/main" id="{B1557932-6D93-4558-8A5B-CAD2C67A7A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" y="81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01" name="Freeform 1750">
              <a:extLst>
                <a:ext uri="{FF2B5EF4-FFF2-40B4-BE49-F238E27FC236}">
                  <a16:creationId xmlns:a16="http://schemas.microsoft.com/office/drawing/2014/main" id="{863511D5-5601-4A93-AFFD-396F9FAB5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" y="77"/>
              <a:ext cx="25" cy="1"/>
            </a:xfrm>
            <a:custGeom>
              <a:avLst/>
              <a:gdLst>
                <a:gd name="T0" fmla="*/ 25 w 25"/>
                <a:gd name="T1" fmla="*/ 1 h 1"/>
                <a:gd name="T2" fmla="*/ 12 w 25"/>
                <a:gd name="T3" fmla="*/ 0 h 1"/>
                <a:gd name="T4" fmla="*/ 0 w 25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12" y="0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02" name="Freeform 1751">
              <a:extLst>
                <a:ext uri="{FF2B5EF4-FFF2-40B4-BE49-F238E27FC236}">
                  <a16:creationId xmlns:a16="http://schemas.microsoft.com/office/drawing/2014/main" id="{208F5B03-311E-4E8B-B5C7-A99B70E292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" y="47"/>
              <a:ext cx="3" cy="22"/>
            </a:xfrm>
            <a:custGeom>
              <a:avLst/>
              <a:gdLst>
                <a:gd name="T0" fmla="*/ 3 w 3"/>
                <a:gd name="T1" fmla="*/ 0 h 22"/>
                <a:gd name="T2" fmla="*/ 1 w 3"/>
                <a:gd name="T3" fmla="*/ 7 h 22"/>
                <a:gd name="T4" fmla="*/ 0 w 3"/>
                <a:gd name="T5" fmla="*/ 14 h 22"/>
                <a:gd name="T6" fmla="*/ 0 w 3"/>
                <a:gd name="T7" fmla="*/ 22 h 2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" h="22">
                  <a:moveTo>
                    <a:pt x="3" y="0"/>
                  </a:moveTo>
                  <a:lnTo>
                    <a:pt x="1" y="7"/>
                  </a:lnTo>
                  <a:lnTo>
                    <a:pt x="0" y="14"/>
                  </a:lnTo>
                  <a:lnTo>
                    <a:pt x="0" y="22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03" name="Freeform 1752">
              <a:extLst>
                <a:ext uri="{FF2B5EF4-FFF2-40B4-BE49-F238E27FC236}">
                  <a16:creationId xmlns:a16="http://schemas.microsoft.com/office/drawing/2014/main" id="{DB1F2296-23E3-4F03-B9FD-D564D1DD8CD8}"/>
                </a:ext>
              </a:extLst>
            </p:cNvPr>
            <p:cNvSpPr>
              <a:spLocks/>
            </p:cNvSpPr>
            <p:nvPr/>
          </p:nvSpPr>
          <p:spPr bwMode="auto">
            <a:xfrm>
              <a:off x="9" y="48"/>
              <a:ext cx="2" cy="20"/>
            </a:xfrm>
            <a:custGeom>
              <a:avLst/>
              <a:gdLst>
                <a:gd name="T0" fmla="*/ 2 w 2"/>
                <a:gd name="T1" fmla="*/ 0 h 20"/>
                <a:gd name="T2" fmla="*/ 0 w 2"/>
                <a:gd name="T3" fmla="*/ 10 h 20"/>
                <a:gd name="T4" fmla="*/ 0 w 2"/>
                <a:gd name="T5" fmla="*/ 20 h 2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20">
                  <a:moveTo>
                    <a:pt x="2" y="0"/>
                  </a:moveTo>
                  <a:lnTo>
                    <a:pt x="0" y="10"/>
                  </a:lnTo>
                  <a:lnTo>
                    <a:pt x="0" y="2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04" name="Freeform 1753">
              <a:extLst>
                <a:ext uri="{FF2B5EF4-FFF2-40B4-BE49-F238E27FC236}">
                  <a16:creationId xmlns:a16="http://schemas.microsoft.com/office/drawing/2014/main" id="{680EADF8-56F3-43C5-B4B7-BF4A0050EA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" y="46"/>
              <a:ext cx="3" cy="22"/>
            </a:xfrm>
            <a:custGeom>
              <a:avLst/>
              <a:gdLst>
                <a:gd name="T0" fmla="*/ 3 w 3"/>
                <a:gd name="T1" fmla="*/ 0 h 22"/>
                <a:gd name="T2" fmla="*/ 1 w 3"/>
                <a:gd name="T3" fmla="*/ 7 h 22"/>
                <a:gd name="T4" fmla="*/ 0 w 3"/>
                <a:gd name="T5" fmla="*/ 15 h 22"/>
                <a:gd name="T6" fmla="*/ 1 w 3"/>
                <a:gd name="T7" fmla="*/ 22 h 2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" h="22">
                  <a:moveTo>
                    <a:pt x="3" y="0"/>
                  </a:moveTo>
                  <a:lnTo>
                    <a:pt x="1" y="7"/>
                  </a:lnTo>
                  <a:lnTo>
                    <a:pt x="0" y="15"/>
                  </a:lnTo>
                  <a:lnTo>
                    <a:pt x="1" y="22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05" name="Line 1754">
              <a:extLst>
                <a:ext uri="{FF2B5EF4-FFF2-40B4-BE49-F238E27FC236}">
                  <a16:creationId xmlns:a16="http://schemas.microsoft.com/office/drawing/2014/main" id="{183AD829-9ABD-4EAD-A90E-CC2E5FC8F2E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" y="46"/>
              <a:ext cx="1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06" name="Line 1755">
              <a:extLst>
                <a:ext uri="{FF2B5EF4-FFF2-40B4-BE49-F238E27FC236}">
                  <a16:creationId xmlns:a16="http://schemas.microsoft.com/office/drawing/2014/main" id="{02EA5EAB-CE48-417E-B920-16EB87F00D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" y="45"/>
              <a:ext cx="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07" name="Line 1756">
              <a:extLst>
                <a:ext uri="{FF2B5EF4-FFF2-40B4-BE49-F238E27FC236}">
                  <a16:creationId xmlns:a16="http://schemas.microsoft.com/office/drawing/2014/main" id="{A23B495E-7EF3-4715-9240-7E4B8523D6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" y="43"/>
              <a:ext cx="5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08" name="Line 1757">
              <a:extLst>
                <a:ext uri="{FF2B5EF4-FFF2-40B4-BE49-F238E27FC236}">
                  <a16:creationId xmlns:a16="http://schemas.microsoft.com/office/drawing/2014/main" id="{AA964FD3-824C-443C-8BF9-6F75AEA3BA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1" y="43"/>
              <a:ext cx="2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09" name="Line 1758">
              <a:extLst>
                <a:ext uri="{FF2B5EF4-FFF2-40B4-BE49-F238E27FC236}">
                  <a16:creationId xmlns:a16="http://schemas.microsoft.com/office/drawing/2014/main" id="{C15920F1-3D21-483D-BBB0-70184C9E41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" y="69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10" name="Line 1759">
              <a:extLst>
                <a:ext uri="{FF2B5EF4-FFF2-40B4-BE49-F238E27FC236}">
                  <a16:creationId xmlns:a16="http://schemas.microsoft.com/office/drawing/2014/main" id="{29BFFA23-A106-4BA1-9E12-CDF3DE1BBA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" y="48"/>
              <a:ext cx="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11" name="Freeform 1760">
              <a:extLst>
                <a:ext uri="{FF2B5EF4-FFF2-40B4-BE49-F238E27FC236}">
                  <a16:creationId xmlns:a16="http://schemas.microsoft.com/office/drawing/2014/main" id="{8778F35B-831B-4184-A5F7-D49727991A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" y="49"/>
              <a:ext cx="2" cy="19"/>
            </a:xfrm>
            <a:custGeom>
              <a:avLst/>
              <a:gdLst>
                <a:gd name="T0" fmla="*/ 2 w 2"/>
                <a:gd name="T1" fmla="*/ 0 h 19"/>
                <a:gd name="T2" fmla="*/ 1 w 2"/>
                <a:gd name="T3" fmla="*/ 9 h 19"/>
                <a:gd name="T4" fmla="*/ 0 w 2"/>
                <a:gd name="T5" fmla="*/ 19 h 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9">
                  <a:moveTo>
                    <a:pt x="2" y="0"/>
                  </a:moveTo>
                  <a:lnTo>
                    <a:pt x="1" y="9"/>
                  </a:lnTo>
                  <a:lnTo>
                    <a:pt x="0" y="19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12" name="Freeform 1761">
              <a:extLst>
                <a:ext uri="{FF2B5EF4-FFF2-40B4-BE49-F238E27FC236}">
                  <a16:creationId xmlns:a16="http://schemas.microsoft.com/office/drawing/2014/main" id="{E70E0680-108A-4B18-9A04-8C407B58A7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" y="49"/>
              <a:ext cx="1" cy="19"/>
            </a:xfrm>
            <a:custGeom>
              <a:avLst/>
              <a:gdLst>
                <a:gd name="T0" fmla="*/ 1 w 1"/>
                <a:gd name="T1" fmla="*/ 0 h 19"/>
                <a:gd name="T2" fmla="*/ 0 w 1"/>
                <a:gd name="T3" fmla="*/ 9 h 19"/>
                <a:gd name="T4" fmla="*/ 0 w 1"/>
                <a:gd name="T5" fmla="*/ 19 h 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19">
                  <a:moveTo>
                    <a:pt x="1" y="0"/>
                  </a:moveTo>
                  <a:lnTo>
                    <a:pt x="0" y="9"/>
                  </a:lnTo>
                  <a:lnTo>
                    <a:pt x="0" y="19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13" name="Line 1762">
              <a:extLst>
                <a:ext uri="{FF2B5EF4-FFF2-40B4-BE49-F238E27FC236}">
                  <a16:creationId xmlns:a16="http://schemas.microsoft.com/office/drawing/2014/main" id="{48802BDF-1464-48A1-B183-01AD8F2CE3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" y="52"/>
              <a:ext cx="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14" name="Line 1763">
              <a:extLst>
                <a:ext uri="{FF2B5EF4-FFF2-40B4-BE49-F238E27FC236}">
                  <a16:creationId xmlns:a16="http://schemas.microsoft.com/office/drawing/2014/main" id="{6987C7DA-E165-4878-AC45-0BFD3B0024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" y="62"/>
              <a:ext cx="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15" name="Freeform 1764">
              <a:extLst>
                <a:ext uri="{FF2B5EF4-FFF2-40B4-BE49-F238E27FC236}">
                  <a16:creationId xmlns:a16="http://schemas.microsoft.com/office/drawing/2014/main" id="{BD18F265-E9F0-4D5F-B6A6-112BB3D72EF4}"/>
                </a:ext>
              </a:extLst>
            </p:cNvPr>
            <p:cNvSpPr>
              <a:spLocks/>
            </p:cNvSpPr>
            <p:nvPr/>
          </p:nvSpPr>
          <p:spPr bwMode="auto">
            <a:xfrm>
              <a:off x="7" y="49"/>
              <a:ext cx="2" cy="19"/>
            </a:xfrm>
            <a:custGeom>
              <a:avLst/>
              <a:gdLst>
                <a:gd name="T0" fmla="*/ 2 w 2"/>
                <a:gd name="T1" fmla="*/ 0 h 19"/>
                <a:gd name="T2" fmla="*/ 0 w 2"/>
                <a:gd name="T3" fmla="*/ 9 h 19"/>
                <a:gd name="T4" fmla="*/ 1 w 2"/>
                <a:gd name="T5" fmla="*/ 19 h 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9">
                  <a:moveTo>
                    <a:pt x="2" y="0"/>
                  </a:moveTo>
                  <a:lnTo>
                    <a:pt x="0" y="9"/>
                  </a:lnTo>
                  <a:lnTo>
                    <a:pt x="1" y="19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16" name="Line 1765">
              <a:extLst>
                <a:ext uri="{FF2B5EF4-FFF2-40B4-BE49-F238E27FC236}">
                  <a16:creationId xmlns:a16="http://schemas.microsoft.com/office/drawing/2014/main" id="{3E77B0D3-7495-4B23-B4FC-85C9961F05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" y="58"/>
              <a:ext cx="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17" name="Line 1766">
              <a:extLst>
                <a:ext uri="{FF2B5EF4-FFF2-40B4-BE49-F238E27FC236}">
                  <a16:creationId xmlns:a16="http://schemas.microsoft.com/office/drawing/2014/main" id="{FED77235-E4A7-498C-A1EA-3DB597A55A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1" y="73"/>
              <a:ext cx="1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18" name="Line 1767">
              <a:extLst>
                <a:ext uri="{FF2B5EF4-FFF2-40B4-BE49-F238E27FC236}">
                  <a16:creationId xmlns:a16="http://schemas.microsoft.com/office/drawing/2014/main" id="{5121D143-15C7-4D16-8390-9FB0EA04A3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" y="82"/>
              <a:ext cx="14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19" name="Line 1768">
              <a:extLst>
                <a:ext uri="{FF2B5EF4-FFF2-40B4-BE49-F238E27FC236}">
                  <a16:creationId xmlns:a16="http://schemas.microsoft.com/office/drawing/2014/main" id="{2D3CFC1B-13BF-4A69-946C-9955C852E3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4" y="92"/>
              <a:ext cx="1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20" name="Freeform 1769">
              <a:extLst>
                <a:ext uri="{FF2B5EF4-FFF2-40B4-BE49-F238E27FC236}">
                  <a16:creationId xmlns:a16="http://schemas.microsoft.com/office/drawing/2014/main" id="{F4C60E0C-1507-4EF0-B57F-EA3A3D00930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" y="87"/>
              <a:ext cx="8" cy="2"/>
            </a:xfrm>
            <a:custGeom>
              <a:avLst/>
              <a:gdLst>
                <a:gd name="T0" fmla="*/ 8 w 8"/>
                <a:gd name="T1" fmla="*/ 0 h 2"/>
                <a:gd name="T2" fmla="*/ 4 w 8"/>
                <a:gd name="T3" fmla="*/ 0 h 2"/>
                <a:gd name="T4" fmla="*/ 0 w 8"/>
                <a:gd name="T5" fmla="*/ 2 h 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" h="2">
                  <a:moveTo>
                    <a:pt x="8" y="0"/>
                  </a:moveTo>
                  <a:lnTo>
                    <a:pt x="4" y="0"/>
                  </a:lnTo>
                  <a:lnTo>
                    <a:pt x="0" y="2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21" name="Freeform 1770">
              <a:extLst>
                <a:ext uri="{FF2B5EF4-FFF2-40B4-BE49-F238E27FC236}">
                  <a16:creationId xmlns:a16="http://schemas.microsoft.com/office/drawing/2014/main" id="{B431F804-D8A6-45F2-BFA8-8E2647CABE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" y="89"/>
              <a:ext cx="7" cy="2"/>
            </a:xfrm>
            <a:custGeom>
              <a:avLst/>
              <a:gdLst>
                <a:gd name="T0" fmla="*/ 0 w 7"/>
                <a:gd name="T1" fmla="*/ 0 h 2"/>
                <a:gd name="T2" fmla="*/ 3 w 7"/>
                <a:gd name="T3" fmla="*/ 2 h 2"/>
                <a:gd name="T4" fmla="*/ 7 w 7"/>
                <a:gd name="T5" fmla="*/ 2 h 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" h="2">
                  <a:moveTo>
                    <a:pt x="0" y="0"/>
                  </a:moveTo>
                  <a:lnTo>
                    <a:pt x="3" y="2"/>
                  </a:lnTo>
                  <a:lnTo>
                    <a:pt x="7" y="2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22" name="Freeform 1771">
              <a:extLst>
                <a:ext uri="{FF2B5EF4-FFF2-40B4-BE49-F238E27FC236}">
                  <a16:creationId xmlns:a16="http://schemas.microsoft.com/office/drawing/2014/main" id="{05469303-1522-4BAB-A4B9-143C008922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" y="91"/>
              <a:ext cx="6" cy="1"/>
            </a:xfrm>
            <a:custGeom>
              <a:avLst/>
              <a:gdLst>
                <a:gd name="T0" fmla="*/ 0 w 6"/>
                <a:gd name="T1" fmla="*/ 0 h 1"/>
                <a:gd name="T2" fmla="*/ 2 w 6"/>
                <a:gd name="T3" fmla="*/ 1 h 1"/>
                <a:gd name="T4" fmla="*/ 4 w 6"/>
                <a:gd name="T5" fmla="*/ 1 h 1"/>
                <a:gd name="T6" fmla="*/ 6 w 6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1">
                  <a:moveTo>
                    <a:pt x="0" y="0"/>
                  </a:moveTo>
                  <a:lnTo>
                    <a:pt x="2" y="1"/>
                  </a:lnTo>
                  <a:lnTo>
                    <a:pt x="4" y="1"/>
                  </a:lnTo>
                  <a:lnTo>
                    <a:pt x="6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23" name="Freeform 1772">
              <a:extLst>
                <a:ext uri="{FF2B5EF4-FFF2-40B4-BE49-F238E27FC236}">
                  <a16:creationId xmlns:a16="http://schemas.microsoft.com/office/drawing/2014/main" id="{B9F5F450-7B3B-4858-887D-F1C2423A59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" y="91"/>
              <a:ext cx="11" cy="1"/>
            </a:xfrm>
            <a:custGeom>
              <a:avLst/>
              <a:gdLst>
                <a:gd name="T0" fmla="*/ 0 w 11"/>
                <a:gd name="T1" fmla="*/ 0 h 1"/>
                <a:gd name="T2" fmla="*/ 3 w 11"/>
                <a:gd name="T3" fmla="*/ 1 h 1"/>
                <a:gd name="T4" fmla="*/ 7 w 11"/>
                <a:gd name="T5" fmla="*/ 1 h 1"/>
                <a:gd name="T6" fmla="*/ 11 w 1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" h="1">
                  <a:moveTo>
                    <a:pt x="0" y="0"/>
                  </a:moveTo>
                  <a:lnTo>
                    <a:pt x="3" y="1"/>
                  </a:lnTo>
                  <a:lnTo>
                    <a:pt x="7" y="1"/>
                  </a:lnTo>
                  <a:lnTo>
                    <a:pt x="11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24" name="Freeform 1773">
              <a:extLst>
                <a:ext uri="{FF2B5EF4-FFF2-40B4-BE49-F238E27FC236}">
                  <a16:creationId xmlns:a16="http://schemas.microsoft.com/office/drawing/2014/main" id="{DFA55B81-A322-4563-9D96-B186D1F016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" y="91"/>
              <a:ext cx="6" cy="1"/>
            </a:xfrm>
            <a:custGeom>
              <a:avLst/>
              <a:gdLst>
                <a:gd name="T0" fmla="*/ 0 w 6"/>
                <a:gd name="T1" fmla="*/ 0 h 1"/>
                <a:gd name="T2" fmla="*/ 3 w 6"/>
                <a:gd name="T3" fmla="*/ 1 h 1"/>
                <a:gd name="T4" fmla="*/ 6 w 6"/>
                <a:gd name="T5" fmla="*/ 1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" h="1">
                  <a:moveTo>
                    <a:pt x="0" y="0"/>
                  </a:moveTo>
                  <a:lnTo>
                    <a:pt x="3" y="1"/>
                  </a:lnTo>
                  <a:lnTo>
                    <a:pt x="6" y="1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25" name="Line 1774">
              <a:extLst>
                <a:ext uri="{FF2B5EF4-FFF2-40B4-BE49-F238E27FC236}">
                  <a16:creationId xmlns:a16="http://schemas.microsoft.com/office/drawing/2014/main" id="{EF5E8810-EA73-432E-8AA8-DA84A13222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0" y="91"/>
              <a:ext cx="1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26" name="Freeform 1775">
              <a:extLst>
                <a:ext uri="{FF2B5EF4-FFF2-40B4-BE49-F238E27FC236}">
                  <a16:creationId xmlns:a16="http://schemas.microsoft.com/office/drawing/2014/main" id="{FD121E07-205C-49CE-9D2B-9FAE72770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" y="43"/>
              <a:ext cx="8" cy="2"/>
            </a:xfrm>
            <a:custGeom>
              <a:avLst/>
              <a:gdLst>
                <a:gd name="T0" fmla="*/ 8 w 8"/>
                <a:gd name="T1" fmla="*/ 2 h 2"/>
                <a:gd name="T2" fmla="*/ 5 w 8"/>
                <a:gd name="T3" fmla="*/ 0 h 2"/>
                <a:gd name="T4" fmla="*/ 2 w 8"/>
                <a:gd name="T5" fmla="*/ 1 h 2"/>
                <a:gd name="T6" fmla="*/ 0 w 8"/>
                <a:gd name="T7" fmla="*/ 2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2">
                  <a:moveTo>
                    <a:pt x="8" y="2"/>
                  </a:moveTo>
                  <a:lnTo>
                    <a:pt x="5" y="0"/>
                  </a:lnTo>
                  <a:lnTo>
                    <a:pt x="2" y="1"/>
                  </a:lnTo>
                  <a:lnTo>
                    <a:pt x="0" y="2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27" name="Freeform 1776">
              <a:extLst>
                <a:ext uri="{FF2B5EF4-FFF2-40B4-BE49-F238E27FC236}">
                  <a16:creationId xmlns:a16="http://schemas.microsoft.com/office/drawing/2014/main" id="{D4F2104F-2A79-4525-AACE-630B2E7376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" y="48"/>
              <a:ext cx="8" cy="1"/>
            </a:xfrm>
            <a:custGeom>
              <a:avLst/>
              <a:gdLst>
                <a:gd name="T0" fmla="*/ 0 w 8"/>
                <a:gd name="T1" fmla="*/ 0 h 1"/>
                <a:gd name="T2" fmla="*/ 3 w 8"/>
                <a:gd name="T3" fmla="*/ 1 h 1"/>
                <a:gd name="T4" fmla="*/ 6 w 8"/>
                <a:gd name="T5" fmla="*/ 1 h 1"/>
                <a:gd name="T6" fmla="*/ 8 w 8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1">
                  <a:moveTo>
                    <a:pt x="0" y="0"/>
                  </a:moveTo>
                  <a:lnTo>
                    <a:pt x="3" y="1"/>
                  </a:lnTo>
                  <a:lnTo>
                    <a:pt x="6" y="1"/>
                  </a:lnTo>
                  <a:lnTo>
                    <a:pt x="8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28" name="Freeform 1777">
              <a:extLst>
                <a:ext uri="{FF2B5EF4-FFF2-40B4-BE49-F238E27FC236}">
                  <a16:creationId xmlns:a16="http://schemas.microsoft.com/office/drawing/2014/main" id="{4FB77138-B871-4CE6-8F99-5FC777CB18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" y="44"/>
              <a:ext cx="3" cy="4"/>
            </a:xfrm>
            <a:custGeom>
              <a:avLst/>
              <a:gdLst>
                <a:gd name="T0" fmla="*/ 0 w 3"/>
                <a:gd name="T1" fmla="*/ 3 h 4"/>
                <a:gd name="T2" fmla="*/ 2 w 3"/>
                <a:gd name="T3" fmla="*/ 4 h 4"/>
                <a:gd name="T4" fmla="*/ 2 w 3"/>
                <a:gd name="T5" fmla="*/ 3 h 4"/>
                <a:gd name="T6" fmla="*/ 3 w 3"/>
                <a:gd name="T7" fmla="*/ 2 h 4"/>
                <a:gd name="T8" fmla="*/ 2 w 3"/>
                <a:gd name="T9" fmla="*/ 1 h 4"/>
                <a:gd name="T10" fmla="*/ 1 w 3"/>
                <a:gd name="T11" fmla="*/ 0 h 4"/>
                <a:gd name="T12" fmla="*/ 0 w 3"/>
                <a:gd name="T13" fmla="*/ 1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" h="4">
                  <a:moveTo>
                    <a:pt x="0" y="3"/>
                  </a:moveTo>
                  <a:lnTo>
                    <a:pt x="2" y="4"/>
                  </a:lnTo>
                  <a:lnTo>
                    <a:pt x="2" y="3"/>
                  </a:lnTo>
                  <a:lnTo>
                    <a:pt x="3" y="2"/>
                  </a:lnTo>
                  <a:lnTo>
                    <a:pt x="2" y="1"/>
                  </a:lnTo>
                  <a:lnTo>
                    <a:pt x="1" y="0"/>
                  </a:lnTo>
                  <a:lnTo>
                    <a:pt x="0" y="1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29" name="Freeform 1778">
              <a:extLst>
                <a:ext uri="{FF2B5EF4-FFF2-40B4-BE49-F238E27FC236}">
                  <a16:creationId xmlns:a16="http://schemas.microsoft.com/office/drawing/2014/main" id="{4E40F7AF-A226-40AD-93FB-B75A9E687D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" y="47"/>
              <a:ext cx="5" cy="6"/>
            </a:xfrm>
            <a:custGeom>
              <a:avLst/>
              <a:gdLst>
                <a:gd name="T0" fmla="*/ 0 w 5"/>
                <a:gd name="T1" fmla="*/ 6 h 6"/>
                <a:gd name="T2" fmla="*/ 2 w 5"/>
                <a:gd name="T3" fmla="*/ 5 h 6"/>
                <a:gd name="T4" fmla="*/ 4 w 5"/>
                <a:gd name="T5" fmla="*/ 3 h 6"/>
                <a:gd name="T6" fmla="*/ 5 w 5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" h="6">
                  <a:moveTo>
                    <a:pt x="0" y="6"/>
                  </a:moveTo>
                  <a:lnTo>
                    <a:pt x="2" y="5"/>
                  </a:lnTo>
                  <a:lnTo>
                    <a:pt x="4" y="3"/>
                  </a:lnTo>
                  <a:lnTo>
                    <a:pt x="5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30" name="Freeform 1779">
              <a:extLst>
                <a:ext uri="{FF2B5EF4-FFF2-40B4-BE49-F238E27FC236}">
                  <a16:creationId xmlns:a16="http://schemas.microsoft.com/office/drawing/2014/main" id="{39AAEC10-765D-42F2-93BA-23F629CD3A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" y="66"/>
              <a:ext cx="30" cy="32"/>
            </a:xfrm>
            <a:custGeom>
              <a:avLst/>
              <a:gdLst>
                <a:gd name="T0" fmla="*/ 30 w 30"/>
                <a:gd name="T1" fmla="*/ 16 h 32"/>
                <a:gd name="T2" fmla="*/ 29 w 30"/>
                <a:gd name="T3" fmla="*/ 11 h 32"/>
                <a:gd name="T4" fmla="*/ 27 w 30"/>
                <a:gd name="T5" fmla="*/ 7 h 32"/>
                <a:gd name="T6" fmla="*/ 24 w 30"/>
                <a:gd name="T7" fmla="*/ 3 h 32"/>
                <a:gd name="T8" fmla="*/ 19 w 30"/>
                <a:gd name="T9" fmla="*/ 1 h 32"/>
                <a:gd name="T10" fmla="*/ 15 w 30"/>
                <a:gd name="T11" fmla="*/ 0 h 32"/>
                <a:gd name="T12" fmla="*/ 10 w 30"/>
                <a:gd name="T13" fmla="*/ 1 h 32"/>
                <a:gd name="T14" fmla="*/ 6 w 30"/>
                <a:gd name="T15" fmla="*/ 3 h 32"/>
                <a:gd name="T16" fmla="*/ 3 w 30"/>
                <a:gd name="T17" fmla="*/ 7 h 32"/>
                <a:gd name="T18" fmla="*/ 1 w 30"/>
                <a:gd name="T19" fmla="*/ 11 h 32"/>
                <a:gd name="T20" fmla="*/ 0 w 30"/>
                <a:gd name="T21" fmla="*/ 16 h 32"/>
                <a:gd name="T22" fmla="*/ 1 w 30"/>
                <a:gd name="T23" fmla="*/ 21 h 32"/>
                <a:gd name="T24" fmla="*/ 3 w 30"/>
                <a:gd name="T25" fmla="*/ 25 h 32"/>
                <a:gd name="T26" fmla="*/ 6 w 30"/>
                <a:gd name="T27" fmla="*/ 29 h 32"/>
                <a:gd name="T28" fmla="*/ 10 w 30"/>
                <a:gd name="T29" fmla="*/ 31 h 32"/>
                <a:gd name="T30" fmla="*/ 15 w 30"/>
                <a:gd name="T31" fmla="*/ 32 h 32"/>
                <a:gd name="T32" fmla="*/ 19 w 30"/>
                <a:gd name="T33" fmla="*/ 31 h 32"/>
                <a:gd name="T34" fmla="*/ 24 w 30"/>
                <a:gd name="T35" fmla="*/ 29 h 32"/>
                <a:gd name="T36" fmla="*/ 27 w 30"/>
                <a:gd name="T37" fmla="*/ 25 h 32"/>
                <a:gd name="T38" fmla="*/ 29 w 30"/>
                <a:gd name="T39" fmla="*/ 21 h 32"/>
                <a:gd name="T40" fmla="*/ 30 w 30"/>
                <a:gd name="T41" fmla="*/ 16 h 3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0" h="32">
                  <a:moveTo>
                    <a:pt x="30" y="16"/>
                  </a:moveTo>
                  <a:lnTo>
                    <a:pt x="29" y="11"/>
                  </a:lnTo>
                  <a:lnTo>
                    <a:pt x="27" y="7"/>
                  </a:lnTo>
                  <a:lnTo>
                    <a:pt x="24" y="3"/>
                  </a:lnTo>
                  <a:lnTo>
                    <a:pt x="19" y="1"/>
                  </a:lnTo>
                  <a:lnTo>
                    <a:pt x="15" y="0"/>
                  </a:lnTo>
                  <a:lnTo>
                    <a:pt x="10" y="1"/>
                  </a:lnTo>
                  <a:lnTo>
                    <a:pt x="6" y="3"/>
                  </a:lnTo>
                  <a:lnTo>
                    <a:pt x="3" y="7"/>
                  </a:lnTo>
                  <a:lnTo>
                    <a:pt x="1" y="11"/>
                  </a:lnTo>
                  <a:lnTo>
                    <a:pt x="0" y="16"/>
                  </a:lnTo>
                  <a:lnTo>
                    <a:pt x="1" y="21"/>
                  </a:lnTo>
                  <a:lnTo>
                    <a:pt x="3" y="25"/>
                  </a:lnTo>
                  <a:lnTo>
                    <a:pt x="6" y="29"/>
                  </a:lnTo>
                  <a:lnTo>
                    <a:pt x="10" y="31"/>
                  </a:lnTo>
                  <a:lnTo>
                    <a:pt x="15" y="32"/>
                  </a:lnTo>
                  <a:lnTo>
                    <a:pt x="19" y="31"/>
                  </a:lnTo>
                  <a:lnTo>
                    <a:pt x="24" y="29"/>
                  </a:lnTo>
                  <a:lnTo>
                    <a:pt x="27" y="25"/>
                  </a:lnTo>
                  <a:lnTo>
                    <a:pt x="29" y="21"/>
                  </a:lnTo>
                  <a:lnTo>
                    <a:pt x="30" y="16"/>
                  </a:lnTo>
                  <a:close/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31" name="Freeform 1780">
              <a:extLst>
                <a:ext uri="{FF2B5EF4-FFF2-40B4-BE49-F238E27FC236}">
                  <a16:creationId xmlns:a16="http://schemas.microsoft.com/office/drawing/2014/main" id="{CFE70E29-51CB-429A-9F49-2F2424F84C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" y="71"/>
              <a:ext cx="20" cy="22"/>
            </a:xfrm>
            <a:custGeom>
              <a:avLst/>
              <a:gdLst>
                <a:gd name="T0" fmla="*/ 20 w 20"/>
                <a:gd name="T1" fmla="*/ 11 h 22"/>
                <a:gd name="T2" fmla="*/ 19 w 20"/>
                <a:gd name="T3" fmla="*/ 7 h 22"/>
                <a:gd name="T4" fmla="*/ 17 w 20"/>
                <a:gd name="T5" fmla="*/ 3 h 22"/>
                <a:gd name="T6" fmla="*/ 14 w 20"/>
                <a:gd name="T7" fmla="*/ 1 h 22"/>
                <a:gd name="T8" fmla="*/ 10 w 20"/>
                <a:gd name="T9" fmla="*/ 0 h 22"/>
                <a:gd name="T10" fmla="*/ 6 w 20"/>
                <a:gd name="T11" fmla="*/ 1 h 22"/>
                <a:gd name="T12" fmla="*/ 3 w 20"/>
                <a:gd name="T13" fmla="*/ 3 h 22"/>
                <a:gd name="T14" fmla="*/ 1 w 20"/>
                <a:gd name="T15" fmla="*/ 7 h 22"/>
                <a:gd name="T16" fmla="*/ 0 w 20"/>
                <a:gd name="T17" fmla="*/ 11 h 22"/>
                <a:gd name="T18" fmla="*/ 1 w 20"/>
                <a:gd name="T19" fmla="*/ 15 h 22"/>
                <a:gd name="T20" fmla="*/ 3 w 20"/>
                <a:gd name="T21" fmla="*/ 19 h 22"/>
                <a:gd name="T22" fmla="*/ 6 w 20"/>
                <a:gd name="T23" fmla="*/ 21 h 22"/>
                <a:gd name="T24" fmla="*/ 10 w 20"/>
                <a:gd name="T25" fmla="*/ 22 h 22"/>
                <a:gd name="T26" fmla="*/ 14 w 20"/>
                <a:gd name="T27" fmla="*/ 21 h 22"/>
                <a:gd name="T28" fmla="*/ 17 w 20"/>
                <a:gd name="T29" fmla="*/ 19 h 22"/>
                <a:gd name="T30" fmla="*/ 19 w 20"/>
                <a:gd name="T31" fmla="*/ 15 h 22"/>
                <a:gd name="T32" fmla="*/ 20 w 20"/>
                <a:gd name="T33" fmla="*/ 1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" h="22">
                  <a:moveTo>
                    <a:pt x="20" y="11"/>
                  </a:moveTo>
                  <a:lnTo>
                    <a:pt x="19" y="7"/>
                  </a:lnTo>
                  <a:lnTo>
                    <a:pt x="17" y="3"/>
                  </a:lnTo>
                  <a:lnTo>
                    <a:pt x="14" y="1"/>
                  </a:lnTo>
                  <a:lnTo>
                    <a:pt x="10" y="0"/>
                  </a:lnTo>
                  <a:lnTo>
                    <a:pt x="6" y="1"/>
                  </a:lnTo>
                  <a:lnTo>
                    <a:pt x="3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1" y="15"/>
                  </a:lnTo>
                  <a:lnTo>
                    <a:pt x="3" y="19"/>
                  </a:lnTo>
                  <a:lnTo>
                    <a:pt x="6" y="21"/>
                  </a:lnTo>
                  <a:lnTo>
                    <a:pt x="10" y="22"/>
                  </a:lnTo>
                  <a:lnTo>
                    <a:pt x="14" y="21"/>
                  </a:lnTo>
                  <a:lnTo>
                    <a:pt x="17" y="19"/>
                  </a:lnTo>
                  <a:lnTo>
                    <a:pt x="19" y="15"/>
                  </a:lnTo>
                  <a:lnTo>
                    <a:pt x="20" y="11"/>
                  </a:lnTo>
                  <a:close/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32" name="Freeform 1781">
              <a:extLst>
                <a:ext uri="{FF2B5EF4-FFF2-40B4-BE49-F238E27FC236}">
                  <a16:creationId xmlns:a16="http://schemas.microsoft.com/office/drawing/2014/main" id="{94E72D80-87D9-4CC2-9571-405997516C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" y="66"/>
              <a:ext cx="30" cy="32"/>
            </a:xfrm>
            <a:custGeom>
              <a:avLst/>
              <a:gdLst>
                <a:gd name="T0" fmla="*/ 30 w 30"/>
                <a:gd name="T1" fmla="*/ 16 h 32"/>
                <a:gd name="T2" fmla="*/ 29 w 30"/>
                <a:gd name="T3" fmla="*/ 11 h 32"/>
                <a:gd name="T4" fmla="*/ 27 w 30"/>
                <a:gd name="T5" fmla="*/ 7 h 32"/>
                <a:gd name="T6" fmla="*/ 24 w 30"/>
                <a:gd name="T7" fmla="*/ 3 h 32"/>
                <a:gd name="T8" fmla="*/ 20 w 30"/>
                <a:gd name="T9" fmla="*/ 1 h 32"/>
                <a:gd name="T10" fmla="*/ 15 w 30"/>
                <a:gd name="T11" fmla="*/ 0 h 32"/>
                <a:gd name="T12" fmla="*/ 11 w 30"/>
                <a:gd name="T13" fmla="*/ 1 h 32"/>
                <a:gd name="T14" fmla="*/ 6 w 30"/>
                <a:gd name="T15" fmla="*/ 3 h 32"/>
                <a:gd name="T16" fmla="*/ 3 w 30"/>
                <a:gd name="T17" fmla="*/ 7 h 32"/>
                <a:gd name="T18" fmla="*/ 1 w 30"/>
                <a:gd name="T19" fmla="*/ 11 h 32"/>
                <a:gd name="T20" fmla="*/ 0 w 30"/>
                <a:gd name="T21" fmla="*/ 16 h 32"/>
                <a:gd name="T22" fmla="*/ 1 w 30"/>
                <a:gd name="T23" fmla="*/ 21 h 32"/>
                <a:gd name="T24" fmla="*/ 3 w 30"/>
                <a:gd name="T25" fmla="*/ 25 h 32"/>
                <a:gd name="T26" fmla="*/ 6 w 30"/>
                <a:gd name="T27" fmla="*/ 29 h 32"/>
                <a:gd name="T28" fmla="*/ 11 w 30"/>
                <a:gd name="T29" fmla="*/ 31 h 32"/>
                <a:gd name="T30" fmla="*/ 15 w 30"/>
                <a:gd name="T31" fmla="*/ 32 h 32"/>
                <a:gd name="T32" fmla="*/ 20 w 30"/>
                <a:gd name="T33" fmla="*/ 31 h 32"/>
                <a:gd name="T34" fmla="*/ 24 w 30"/>
                <a:gd name="T35" fmla="*/ 29 h 32"/>
                <a:gd name="T36" fmla="*/ 27 w 30"/>
                <a:gd name="T37" fmla="*/ 25 h 32"/>
                <a:gd name="T38" fmla="*/ 29 w 30"/>
                <a:gd name="T39" fmla="*/ 21 h 32"/>
                <a:gd name="T40" fmla="*/ 30 w 30"/>
                <a:gd name="T41" fmla="*/ 16 h 3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0" h="32">
                  <a:moveTo>
                    <a:pt x="30" y="16"/>
                  </a:moveTo>
                  <a:lnTo>
                    <a:pt x="29" y="11"/>
                  </a:lnTo>
                  <a:lnTo>
                    <a:pt x="27" y="7"/>
                  </a:lnTo>
                  <a:lnTo>
                    <a:pt x="24" y="3"/>
                  </a:lnTo>
                  <a:lnTo>
                    <a:pt x="20" y="1"/>
                  </a:lnTo>
                  <a:lnTo>
                    <a:pt x="15" y="0"/>
                  </a:lnTo>
                  <a:lnTo>
                    <a:pt x="11" y="1"/>
                  </a:lnTo>
                  <a:lnTo>
                    <a:pt x="6" y="3"/>
                  </a:lnTo>
                  <a:lnTo>
                    <a:pt x="3" y="7"/>
                  </a:lnTo>
                  <a:lnTo>
                    <a:pt x="1" y="11"/>
                  </a:lnTo>
                  <a:lnTo>
                    <a:pt x="0" y="16"/>
                  </a:lnTo>
                  <a:lnTo>
                    <a:pt x="1" y="21"/>
                  </a:lnTo>
                  <a:lnTo>
                    <a:pt x="3" y="25"/>
                  </a:lnTo>
                  <a:lnTo>
                    <a:pt x="6" y="29"/>
                  </a:lnTo>
                  <a:lnTo>
                    <a:pt x="11" y="31"/>
                  </a:lnTo>
                  <a:lnTo>
                    <a:pt x="15" y="32"/>
                  </a:lnTo>
                  <a:lnTo>
                    <a:pt x="20" y="31"/>
                  </a:lnTo>
                  <a:lnTo>
                    <a:pt x="24" y="29"/>
                  </a:lnTo>
                  <a:lnTo>
                    <a:pt x="27" y="25"/>
                  </a:lnTo>
                  <a:lnTo>
                    <a:pt x="29" y="21"/>
                  </a:lnTo>
                  <a:lnTo>
                    <a:pt x="30" y="16"/>
                  </a:lnTo>
                  <a:close/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33" name="Freeform 1782">
              <a:extLst>
                <a:ext uri="{FF2B5EF4-FFF2-40B4-BE49-F238E27FC236}">
                  <a16:creationId xmlns:a16="http://schemas.microsoft.com/office/drawing/2014/main" id="{18FE66F7-5439-4750-8967-B86CE78CCC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" y="71"/>
              <a:ext cx="20" cy="22"/>
            </a:xfrm>
            <a:custGeom>
              <a:avLst/>
              <a:gdLst>
                <a:gd name="T0" fmla="*/ 20 w 20"/>
                <a:gd name="T1" fmla="*/ 11 h 22"/>
                <a:gd name="T2" fmla="*/ 19 w 20"/>
                <a:gd name="T3" fmla="*/ 7 h 22"/>
                <a:gd name="T4" fmla="*/ 17 w 20"/>
                <a:gd name="T5" fmla="*/ 3 h 22"/>
                <a:gd name="T6" fmla="*/ 14 w 20"/>
                <a:gd name="T7" fmla="*/ 1 h 22"/>
                <a:gd name="T8" fmla="*/ 10 w 20"/>
                <a:gd name="T9" fmla="*/ 0 h 22"/>
                <a:gd name="T10" fmla="*/ 6 w 20"/>
                <a:gd name="T11" fmla="*/ 1 h 22"/>
                <a:gd name="T12" fmla="*/ 3 w 20"/>
                <a:gd name="T13" fmla="*/ 3 h 22"/>
                <a:gd name="T14" fmla="*/ 1 w 20"/>
                <a:gd name="T15" fmla="*/ 7 h 22"/>
                <a:gd name="T16" fmla="*/ 0 w 20"/>
                <a:gd name="T17" fmla="*/ 11 h 22"/>
                <a:gd name="T18" fmla="*/ 1 w 20"/>
                <a:gd name="T19" fmla="*/ 15 h 22"/>
                <a:gd name="T20" fmla="*/ 3 w 20"/>
                <a:gd name="T21" fmla="*/ 19 h 22"/>
                <a:gd name="T22" fmla="*/ 6 w 20"/>
                <a:gd name="T23" fmla="*/ 21 h 22"/>
                <a:gd name="T24" fmla="*/ 10 w 20"/>
                <a:gd name="T25" fmla="*/ 22 h 22"/>
                <a:gd name="T26" fmla="*/ 14 w 20"/>
                <a:gd name="T27" fmla="*/ 21 h 22"/>
                <a:gd name="T28" fmla="*/ 17 w 20"/>
                <a:gd name="T29" fmla="*/ 19 h 22"/>
                <a:gd name="T30" fmla="*/ 19 w 20"/>
                <a:gd name="T31" fmla="*/ 15 h 22"/>
                <a:gd name="T32" fmla="*/ 20 w 20"/>
                <a:gd name="T33" fmla="*/ 1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" h="22">
                  <a:moveTo>
                    <a:pt x="20" y="11"/>
                  </a:moveTo>
                  <a:lnTo>
                    <a:pt x="19" y="7"/>
                  </a:lnTo>
                  <a:lnTo>
                    <a:pt x="17" y="3"/>
                  </a:lnTo>
                  <a:lnTo>
                    <a:pt x="14" y="1"/>
                  </a:lnTo>
                  <a:lnTo>
                    <a:pt x="10" y="0"/>
                  </a:lnTo>
                  <a:lnTo>
                    <a:pt x="6" y="1"/>
                  </a:lnTo>
                  <a:lnTo>
                    <a:pt x="3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1" y="15"/>
                  </a:lnTo>
                  <a:lnTo>
                    <a:pt x="3" y="19"/>
                  </a:lnTo>
                  <a:lnTo>
                    <a:pt x="6" y="21"/>
                  </a:lnTo>
                  <a:lnTo>
                    <a:pt x="10" y="22"/>
                  </a:lnTo>
                  <a:lnTo>
                    <a:pt x="14" y="21"/>
                  </a:lnTo>
                  <a:lnTo>
                    <a:pt x="17" y="19"/>
                  </a:lnTo>
                  <a:lnTo>
                    <a:pt x="19" y="15"/>
                  </a:lnTo>
                  <a:lnTo>
                    <a:pt x="20" y="11"/>
                  </a:lnTo>
                  <a:close/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34" name="Line 1783">
              <a:extLst>
                <a:ext uri="{FF2B5EF4-FFF2-40B4-BE49-F238E27FC236}">
                  <a16:creationId xmlns:a16="http://schemas.microsoft.com/office/drawing/2014/main" id="{ED62D3E7-C764-44E1-8ABB-3AEBC79256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1" y="87"/>
              <a:ext cx="30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35" name="Line 1784">
              <a:extLst>
                <a:ext uri="{FF2B5EF4-FFF2-40B4-BE49-F238E27FC236}">
                  <a16:creationId xmlns:a16="http://schemas.microsoft.com/office/drawing/2014/main" id="{07BE7B58-FE7F-4EB7-BBC7-AF8FFDDF5F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6" y="89"/>
              <a:ext cx="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36" name="Freeform 1785">
              <a:extLst>
                <a:ext uri="{FF2B5EF4-FFF2-40B4-BE49-F238E27FC236}">
                  <a16:creationId xmlns:a16="http://schemas.microsoft.com/office/drawing/2014/main" id="{507FE05A-309F-46EC-A42F-20BE79CE8A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" y="83"/>
              <a:ext cx="6" cy="4"/>
            </a:xfrm>
            <a:custGeom>
              <a:avLst/>
              <a:gdLst>
                <a:gd name="T0" fmla="*/ 0 w 6"/>
                <a:gd name="T1" fmla="*/ 4 h 4"/>
                <a:gd name="T2" fmla="*/ 4 w 6"/>
                <a:gd name="T3" fmla="*/ 2 h 4"/>
                <a:gd name="T4" fmla="*/ 6 w 6"/>
                <a:gd name="T5" fmla="*/ 0 h 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" h="4">
                  <a:moveTo>
                    <a:pt x="0" y="4"/>
                  </a:moveTo>
                  <a:lnTo>
                    <a:pt x="4" y="2"/>
                  </a:lnTo>
                  <a:lnTo>
                    <a:pt x="6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37" name="Freeform 1786">
              <a:extLst>
                <a:ext uri="{FF2B5EF4-FFF2-40B4-BE49-F238E27FC236}">
                  <a16:creationId xmlns:a16="http://schemas.microsoft.com/office/drawing/2014/main" id="{F9FE7246-4A42-4A33-84DE-1D7B78F191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" y="60"/>
              <a:ext cx="16" cy="10"/>
            </a:xfrm>
            <a:custGeom>
              <a:avLst/>
              <a:gdLst>
                <a:gd name="T0" fmla="*/ 16 w 16"/>
                <a:gd name="T1" fmla="*/ 10 h 10"/>
                <a:gd name="T2" fmla="*/ 13 w 16"/>
                <a:gd name="T3" fmla="*/ 6 h 10"/>
                <a:gd name="T4" fmla="*/ 9 w 16"/>
                <a:gd name="T5" fmla="*/ 3 h 10"/>
                <a:gd name="T6" fmla="*/ 5 w 16"/>
                <a:gd name="T7" fmla="*/ 1 h 10"/>
                <a:gd name="T8" fmla="*/ 0 w 16"/>
                <a:gd name="T9" fmla="*/ 0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" h="10">
                  <a:moveTo>
                    <a:pt x="16" y="10"/>
                  </a:moveTo>
                  <a:lnTo>
                    <a:pt x="13" y="6"/>
                  </a:lnTo>
                  <a:lnTo>
                    <a:pt x="9" y="3"/>
                  </a:lnTo>
                  <a:lnTo>
                    <a:pt x="5" y="1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38" name="Freeform 1787">
              <a:extLst>
                <a:ext uri="{FF2B5EF4-FFF2-40B4-BE49-F238E27FC236}">
                  <a16:creationId xmlns:a16="http://schemas.microsoft.com/office/drawing/2014/main" id="{0425D49D-8662-49B1-8E09-AA97A1625A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" y="59"/>
              <a:ext cx="18" cy="1"/>
            </a:xfrm>
            <a:custGeom>
              <a:avLst/>
              <a:gdLst>
                <a:gd name="T0" fmla="*/ 18 w 18"/>
                <a:gd name="T1" fmla="*/ 1 h 1"/>
                <a:gd name="T2" fmla="*/ 9 w 18"/>
                <a:gd name="T3" fmla="*/ 0 h 1"/>
                <a:gd name="T4" fmla="*/ 0 w 18"/>
                <a:gd name="T5" fmla="*/ 1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9" y="0"/>
                  </a:lnTo>
                  <a:lnTo>
                    <a:pt x="0" y="1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39" name="Freeform 1788">
              <a:extLst>
                <a:ext uri="{FF2B5EF4-FFF2-40B4-BE49-F238E27FC236}">
                  <a16:creationId xmlns:a16="http://schemas.microsoft.com/office/drawing/2014/main" id="{1CC1CCF6-BF81-4064-8D63-F48FF6A41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" y="84"/>
              <a:ext cx="3" cy="4"/>
            </a:xfrm>
            <a:custGeom>
              <a:avLst/>
              <a:gdLst>
                <a:gd name="T0" fmla="*/ 0 w 3"/>
                <a:gd name="T1" fmla="*/ 0 h 4"/>
                <a:gd name="T2" fmla="*/ 0 w 3"/>
                <a:gd name="T3" fmla="*/ 2 h 4"/>
                <a:gd name="T4" fmla="*/ 1 w 3"/>
                <a:gd name="T5" fmla="*/ 4 h 4"/>
                <a:gd name="T6" fmla="*/ 3 w 3"/>
                <a:gd name="T7" fmla="*/ 4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" h="4">
                  <a:moveTo>
                    <a:pt x="0" y="0"/>
                  </a:moveTo>
                  <a:lnTo>
                    <a:pt x="0" y="2"/>
                  </a:lnTo>
                  <a:lnTo>
                    <a:pt x="1" y="4"/>
                  </a:lnTo>
                  <a:lnTo>
                    <a:pt x="3" y="4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40" name="Line 1789">
              <a:extLst>
                <a:ext uri="{FF2B5EF4-FFF2-40B4-BE49-F238E27FC236}">
                  <a16:creationId xmlns:a16="http://schemas.microsoft.com/office/drawing/2014/main" id="{0D01D2EF-2932-435A-807D-DEF7D1410E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" y="68"/>
              <a:ext cx="16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41" name="Line 1790">
              <a:extLst>
                <a:ext uri="{FF2B5EF4-FFF2-40B4-BE49-F238E27FC236}">
                  <a16:creationId xmlns:a16="http://schemas.microsoft.com/office/drawing/2014/main" id="{5AABDD7D-8F2D-4794-9F98-5E7AC08EE2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" y="70"/>
              <a:ext cx="15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42" name="Line 1791">
              <a:extLst>
                <a:ext uri="{FF2B5EF4-FFF2-40B4-BE49-F238E27FC236}">
                  <a16:creationId xmlns:a16="http://schemas.microsoft.com/office/drawing/2014/main" id="{C727CE0D-5BF5-4313-B19C-8FAA56439D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" y="73"/>
              <a:ext cx="15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43" name="Freeform 1792">
              <a:extLst>
                <a:ext uri="{FF2B5EF4-FFF2-40B4-BE49-F238E27FC236}">
                  <a16:creationId xmlns:a16="http://schemas.microsoft.com/office/drawing/2014/main" id="{99677E65-5056-4438-A9ED-440DAE7A6D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" y="59"/>
              <a:ext cx="7" cy="8"/>
            </a:xfrm>
            <a:custGeom>
              <a:avLst/>
              <a:gdLst>
                <a:gd name="T0" fmla="*/ 7 w 7"/>
                <a:gd name="T1" fmla="*/ 0 h 8"/>
                <a:gd name="T2" fmla="*/ 3 w 7"/>
                <a:gd name="T3" fmla="*/ 3 h 8"/>
                <a:gd name="T4" fmla="*/ 0 w 7"/>
                <a:gd name="T5" fmla="*/ 8 h 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" h="8">
                  <a:moveTo>
                    <a:pt x="7" y="0"/>
                  </a:moveTo>
                  <a:lnTo>
                    <a:pt x="3" y="3"/>
                  </a:lnTo>
                  <a:lnTo>
                    <a:pt x="0" y="8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44" name="Line 1793">
              <a:extLst>
                <a:ext uri="{FF2B5EF4-FFF2-40B4-BE49-F238E27FC236}">
                  <a16:creationId xmlns:a16="http://schemas.microsoft.com/office/drawing/2014/main" id="{32727CF2-D37F-41EA-806A-7F9A482924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4" y="6"/>
              <a:ext cx="21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45" name="Line 1794">
              <a:extLst>
                <a:ext uri="{FF2B5EF4-FFF2-40B4-BE49-F238E27FC236}">
                  <a16:creationId xmlns:a16="http://schemas.microsoft.com/office/drawing/2014/main" id="{52D783D4-B026-42AB-A5D7-3414E35EA4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0" y="68"/>
              <a:ext cx="5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46" name="Line 1795">
              <a:extLst>
                <a:ext uri="{FF2B5EF4-FFF2-40B4-BE49-F238E27FC236}">
                  <a16:creationId xmlns:a16="http://schemas.microsoft.com/office/drawing/2014/main" id="{E3AE5C8F-E2F6-4D89-B9A1-5DB394E85D3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8" y="71"/>
              <a:ext cx="5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47" name="Line 1796">
              <a:extLst>
                <a:ext uri="{FF2B5EF4-FFF2-40B4-BE49-F238E27FC236}">
                  <a16:creationId xmlns:a16="http://schemas.microsoft.com/office/drawing/2014/main" id="{CA6DD414-88D6-4D65-8463-D7B667503E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2" y="76"/>
              <a:ext cx="50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48" name="Line 1797">
              <a:extLst>
                <a:ext uri="{FF2B5EF4-FFF2-40B4-BE49-F238E27FC236}">
                  <a16:creationId xmlns:a16="http://schemas.microsoft.com/office/drawing/2014/main" id="{23FC8186-800E-4B68-9EC0-2962F90DF3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6" y="81"/>
              <a:ext cx="38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49" name="Line 1798">
              <a:extLst>
                <a:ext uri="{FF2B5EF4-FFF2-40B4-BE49-F238E27FC236}">
                  <a16:creationId xmlns:a16="http://schemas.microsoft.com/office/drawing/2014/main" id="{B02C51B7-AEC0-4DD3-BDAA-147A630666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33" y="7"/>
              <a:ext cx="10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50" name="Line 1799">
              <a:extLst>
                <a:ext uri="{FF2B5EF4-FFF2-40B4-BE49-F238E27FC236}">
                  <a16:creationId xmlns:a16="http://schemas.microsoft.com/office/drawing/2014/main" id="{42B17841-EC74-4A4F-A78C-E6A228CD7A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05" y="4"/>
              <a:ext cx="1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51" name="Line 1800">
              <a:extLst>
                <a:ext uri="{FF2B5EF4-FFF2-40B4-BE49-F238E27FC236}">
                  <a16:creationId xmlns:a16="http://schemas.microsoft.com/office/drawing/2014/main" id="{6F9D4108-29FD-40E0-8DF8-5D00A74FF17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33" y="9"/>
              <a:ext cx="9" cy="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52" name="Line 1801">
              <a:extLst>
                <a:ext uri="{FF2B5EF4-FFF2-40B4-BE49-F238E27FC236}">
                  <a16:creationId xmlns:a16="http://schemas.microsoft.com/office/drawing/2014/main" id="{B00BC3C5-F611-4A12-8360-1C85210DC4D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33" y="10"/>
              <a:ext cx="7" cy="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53" name="Line 1802">
              <a:extLst>
                <a:ext uri="{FF2B5EF4-FFF2-40B4-BE49-F238E27FC236}">
                  <a16:creationId xmlns:a16="http://schemas.microsoft.com/office/drawing/2014/main" id="{CED74E5D-156A-4051-8826-0C4C9A51A0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04" y="5"/>
              <a:ext cx="2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54" name="Line 1803">
              <a:extLst>
                <a:ext uri="{FF2B5EF4-FFF2-40B4-BE49-F238E27FC236}">
                  <a16:creationId xmlns:a16="http://schemas.microsoft.com/office/drawing/2014/main" id="{24871398-CE87-458C-B89F-BC2D38487FA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30" y="9"/>
              <a:ext cx="1" cy="2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55" name="Freeform 1804">
              <a:extLst>
                <a:ext uri="{FF2B5EF4-FFF2-40B4-BE49-F238E27FC236}">
                  <a16:creationId xmlns:a16="http://schemas.microsoft.com/office/drawing/2014/main" id="{76BFECFC-751C-4A67-96A1-EB4DBE71A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" y="15"/>
              <a:ext cx="15" cy="22"/>
            </a:xfrm>
            <a:custGeom>
              <a:avLst/>
              <a:gdLst>
                <a:gd name="T0" fmla="*/ 15 w 15"/>
                <a:gd name="T1" fmla="*/ 22 h 22"/>
                <a:gd name="T2" fmla="*/ 8 w 15"/>
                <a:gd name="T3" fmla="*/ 11 h 22"/>
                <a:gd name="T4" fmla="*/ 0 w 15"/>
                <a:gd name="T5" fmla="*/ 0 h 2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" h="22">
                  <a:moveTo>
                    <a:pt x="15" y="22"/>
                  </a:moveTo>
                  <a:lnTo>
                    <a:pt x="8" y="11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56" name="Freeform 1805">
              <a:extLst>
                <a:ext uri="{FF2B5EF4-FFF2-40B4-BE49-F238E27FC236}">
                  <a16:creationId xmlns:a16="http://schemas.microsoft.com/office/drawing/2014/main" id="{61270EB0-41C1-4FE3-87AE-1C324B44DC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" y="36"/>
              <a:ext cx="2" cy="2"/>
            </a:xfrm>
            <a:custGeom>
              <a:avLst/>
              <a:gdLst>
                <a:gd name="T0" fmla="*/ 0 w 2"/>
                <a:gd name="T1" fmla="*/ 1 h 2"/>
                <a:gd name="T2" fmla="*/ 1 w 2"/>
                <a:gd name="T3" fmla="*/ 2 h 2"/>
                <a:gd name="T4" fmla="*/ 2 w 2"/>
                <a:gd name="T5" fmla="*/ 1 h 2"/>
                <a:gd name="T6" fmla="*/ 2 w 2"/>
                <a:gd name="T7" fmla="*/ 0 h 2"/>
                <a:gd name="T8" fmla="*/ 2 w 2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lnTo>
                    <a:pt x="1" y="2"/>
                  </a:lnTo>
                  <a:lnTo>
                    <a:pt x="2" y="1"/>
                  </a:lnTo>
                  <a:lnTo>
                    <a:pt x="2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57" name="Line 1806">
              <a:extLst>
                <a:ext uri="{FF2B5EF4-FFF2-40B4-BE49-F238E27FC236}">
                  <a16:creationId xmlns:a16="http://schemas.microsoft.com/office/drawing/2014/main" id="{034B4287-97F5-407A-B6C0-0355EC10DE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0" y="68"/>
              <a:ext cx="3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58" name="Line 1807">
              <a:extLst>
                <a:ext uri="{FF2B5EF4-FFF2-40B4-BE49-F238E27FC236}">
                  <a16:creationId xmlns:a16="http://schemas.microsoft.com/office/drawing/2014/main" id="{B6537B8A-E35F-4EF0-B18E-8B46C76672A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0" y="70"/>
              <a:ext cx="1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59" name="Line 1808">
              <a:extLst>
                <a:ext uri="{FF2B5EF4-FFF2-40B4-BE49-F238E27FC236}">
                  <a16:creationId xmlns:a16="http://schemas.microsoft.com/office/drawing/2014/main" id="{62F10C13-39AB-4B82-9421-4C9FAB1D6B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" y="73"/>
              <a:ext cx="1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60" name="Freeform 1809">
              <a:extLst>
                <a:ext uri="{FF2B5EF4-FFF2-40B4-BE49-F238E27FC236}">
                  <a16:creationId xmlns:a16="http://schemas.microsoft.com/office/drawing/2014/main" id="{1D173937-F25E-4951-83F6-F6AAC95218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" y="79"/>
              <a:ext cx="3" cy="1"/>
            </a:xfrm>
            <a:custGeom>
              <a:avLst/>
              <a:gdLst>
                <a:gd name="T0" fmla="*/ 0 w 3"/>
                <a:gd name="T1" fmla="*/ 1 h 1"/>
                <a:gd name="T2" fmla="*/ 2 w 3"/>
                <a:gd name="T3" fmla="*/ 1 h 1"/>
                <a:gd name="T4" fmla="*/ 2 w 3"/>
                <a:gd name="T5" fmla="*/ 0 h 1"/>
                <a:gd name="T6" fmla="*/ 3 w 3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61" name="Line 1810">
              <a:extLst>
                <a:ext uri="{FF2B5EF4-FFF2-40B4-BE49-F238E27FC236}">
                  <a16:creationId xmlns:a16="http://schemas.microsoft.com/office/drawing/2014/main" id="{AA6CB401-909B-46A0-A95F-55BA2E19E6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" y="79"/>
              <a:ext cx="1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62" name="Line 1811">
              <a:extLst>
                <a:ext uri="{FF2B5EF4-FFF2-40B4-BE49-F238E27FC236}">
                  <a16:creationId xmlns:a16="http://schemas.microsoft.com/office/drawing/2014/main" id="{2253E7AD-EC10-49A0-AA8E-1CBD62C15B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" y="81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63" name="Line 1812">
              <a:extLst>
                <a:ext uri="{FF2B5EF4-FFF2-40B4-BE49-F238E27FC236}">
                  <a16:creationId xmlns:a16="http://schemas.microsoft.com/office/drawing/2014/main" id="{1715ABE7-4B30-4F58-8253-7AC65FA5D6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" y="81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64" name="Line 1813">
              <a:extLst>
                <a:ext uri="{FF2B5EF4-FFF2-40B4-BE49-F238E27FC236}">
                  <a16:creationId xmlns:a16="http://schemas.microsoft.com/office/drawing/2014/main" id="{13BC6BA4-D9EF-4D39-83C8-523140DE66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" y="82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65" name="Line 1814">
              <a:extLst>
                <a:ext uri="{FF2B5EF4-FFF2-40B4-BE49-F238E27FC236}">
                  <a16:creationId xmlns:a16="http://schemas.microsoft.com/office/drawing/2014/main" id="{753D7D3E-6FAB-4328-B535-21E2A4D9C5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" y="82"/>
              <a:ext cx="2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66" name="Line 1815">
              <a:extLst>
                <a:ext uri="{FF2B5EF4-FFF2-40B4-BE49-F238E27FC236}">
                  <a16:creationId xmlns:a16="http://schemas.microsoft.com/office/drawing/2014/main" id="{13666736-AC47-42F6-9124-89E4AE7A4C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" y="68"/>
              <a:ext cx="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67" name="Line 1816">
              <a:extLst>
                <a:ext uri="{FF2B5EF4-FFF2-40B4-BE49-F238E27FC236}">
                  <a16:creationId xmlns:a16="http://schemas.microsoft.com/office/drawing/2014/main" id="{F0B78823-1FFC-433F-BCE8-3B60E04FC2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" y="68"/>
              <a:ext cx="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68" name="Freeform 1817">
              <a:extLst>
                <a:ext uri="{FF2B5EF4-FFF2-40B4-BE49-F238E27FC236}">
                  <a16:creationId xmlns:a16="http://schemas.microsoft.com/office/drawing/2014/main" id="{E10E0260-2B6A-431D-AFC9-4C6D41685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" y="51"/>
              <a:ext cx="2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0 h 1"/>
                <a:gd name="T4" fmla="*/ 0 w 2"/>
                <a:gd name="T5" fmla="*/ 1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1" y="0"/>
                  </a:lnTo>
                  <a:lnTo>
                    <a:pt x="0" y="1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69" name="Line 1818">
              <a:extLst>
                <a:ext uri="{FF2B5EF4-FFF2-40B4-BE49-F238E27FC236}">
                  <a16:creationId xmlns:a16="http://schemas.microsoft.com/office/drawing/2014/main" id="{023B9B02-967A-40BB-8E8A-C02E103C9D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" y="51"/>
              <a:ext cx="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70" name="Freeform 1819">
              <a:extLst>
                <a:ext uri="{FF2B5EF4-FFF2-40B4-BE49-F238E27FC236}">
                  <a16:creationId xmlns:a16="http://schemas.microsoft.com/office/drawing/2014/main" id="{0D3A0169-722E-41AB-9018-C192DAB91C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" y="52"/>
              <a:ext cx="2" cy="3"/>
            </a:xfrm>
            <a:custGeom>
              <a:avLst/>
              <a:gdLst>
                <a:gd name="T0" fmla="*/ 2 w 2"/>
                <a:gd name="T1" fmla="*/ 3 h 3"/>
                <a:gd name="T2" fmla="*/ 1 w 2"/>
                <a:gd name="T3" fmla="*/ 1 h 3"/>
                <a:gd name="T4" fmla="*/ 0 w 2"/>
                <a:gd name="T5" fmla="*/ 0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71" name="Freeform 1820">
              <a:extLst>
                <a:ext uri="{FF2B5EF4-FFF2-40B4-BE49-F238E27FC236}">
                  <a16:creationId xmlns:a16="http://schemas.microsoft.com/office/drawing/2014/main" id="{1AC28E81-CA60-47C2-A478-64F6C1EE4D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" y="62"/>
              <a:ext cx="2" cy="2"/>
            </a:xfrm>
            <a:custGeom>
              <a:avLst/>
              <a:gdLst>
                <a:gd name="T0" fmla="*/ 0 w 2"/>
                <a:gd name="T1" fmla="*/ 2 h 2"/>
                <a:gd name="T2" fmla="*/ 1 w 2"/>
                <a:gd name="T3" fmla="*/ 1 h 2"/>
                <a:gd name="T4" fmla="*/ 2 w 2"/>
                <a:gd name="T5" fmla="*/ 0 h 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1" y="1"/>
                  </a:lnTo>
                  <a:lnTo>
                    <a:pt x="2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72" name="Line 1821">
              <a:extLst>
                <a:ext uri="{FF2B5EF4-FFF2-40B4-BE49-F238E27FC236}">
                  <a16:creationId xmlns:a16="http://schemas.microsoft.com/office/drawing/2014/main" id="{9D995A24-17A8-4081-B67D-A9FF3CF29E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" y="64"/>
              <a:ext cx="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73" name="Line 1822">
              <a:extLst>
                <a:ext uri="{FF2B5EF4-FFF2-40B4-BE49-F238E27FC236}">
                  <a16:creationId xmlns:a16="http://schemas.microsoft.com/office/drawing/2014/main" id="{A1CD9B27-3772-4D10-A3BB-BCDF6D3D60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" y="64"/>
              <a:ext cx="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74" name="Freeform 1823">
              <a:extLst>
                <a:ext uri="{FF2B5EF4-FFF2-40B4-BE49-F238E27FC236}">
                  <a16:creationId xmlns:a16="http://schemas.microsoft.com/office/drawing/2014/main" id="{D46B277C-DE22-455F-B0B0-46FD9B40C8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" y="62"/>
              <a:ext cx="1" cy="2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lnTo>
                    <a:pt x="0" y="1"/>
                  </a:lnTo>
                  <a:lnTo>
                    <a:pt x="1" y="2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75" name="Line 1824">
              <a:extLst>
                <a:ext uri="{FF2B5EF4-FFF2-40B4-BE49-F238E27FC236}">
                  <a16:creationId xmlns:a16="http://schemas.microsoft.com/office/drawing/2014/main" id="{7989D625-AE8B-4449-89B7-5BB0F3A1CA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" y="55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76" name="Line 1825">
              <a:extLst>
                <a:ext uri="{FF2B5EF4-FFF2-40B4-BE49-F238E27FC236}">
                  <a16:creationId xmlns:a16="http://schemas.microsoft.com/office/drawing/2014/main" id="{5AB0A891-80C9-4750-A69C-FE35A22B93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" y="59"/>
              <a:ext cx="1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77" name="Line 1826">
              <a:extLst>
                <a:ext uri="{FF2B5EF4-FFF2-40B4-BE49-F238E27FC236}">
                  <a16:creationId xmlns:a16="http://schemas.microsoft.com/office/drawing/2014/main" id="{317BD677-E93F-42CF-A8EE-701AC6381B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" y="62"/>
              <a:ext cx="1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78" name="Freeform 1827">
              <a:extLst>
                <a:ext uri="{FF2B5EF4-FFF2-40B4-BE49-F238E27FC236}">
                  <a16:creationId xmlns:a16="http://schemas.microsoft.com/office/drawing/2014/main" id="{341D137E-D75F-42A1-8764-1BA0D115BC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" y="65"/>
              <a:ext cx="2" cy="1"/>
            </a:xfrm>
            <a:custGeom>
              <a:avLst/>
              <a:gdLst>
                <a:gd name="T0" fmla="*/ 0 w 2"/>
                <a:gd name="T1" fmla="*/ 0 h 1"/>
                <a:gd name="T2" fmla="*/ 1 w 2"/>
                <a:gd name="T3" fmla="*/ 0 h 1"/>
                <a:gd name="T4" fmla="*/ 2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79" name="Freeform 1828">
              <a:extLst>
                <a:ext uri="{FF2B5EF4-FFF2-40B4-BE49-F238E27FC236}">
                  <a16:creationId xmlns:a16="http://schemas.microsoft.com/office/drawing/2014/main" id="{2493823B-7460-44F2-89D4-7BD342C8FD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" y="62"/>
              <a:ext cx="1" cy="3"/>
            </a:xfrm>
            <a:custGeom>
              <a:avLst/>
              <a:gdLst>
                <a:gd name="T0" fmla="*/ 1 w 1"/>
                <a:gd name="T1" fmla="*/ 3 h 3"/>
                <a:gd name="T2" fmla="*/ 1 w 1"/>
                <a:gd name="T3" fmla="*/ 2 h 3"/>
                <a:gd name="T4" fmla="*/ 0 w 1"/>
                <a:gd name="T5" fmla="*/ 0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3">
                  <a:moveTo>
                    <a:pt x="1" y="3"/>
                  </a:moveTo>
                  <a:lnTo>
                    <a:pt x="1" y="2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80" name="Freeform 1829">
              <a:extLst>
                <a:ext uri="{FF2B5EF4-FFF2-40B4-BE49-F238E27FC236}">
                  <a16:creationId xmlns:a16="http://schemas.microsoft.com/office/drawing/2014/main" id="{F9EB80C0-8F59-4653-AD85-9F34B8C770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" y="61"/>
              <a:ext cx="1" cy="1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0 w 1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81" name="Line 1830">
              <a:extLst>
                <a:ext uri="{FF2B5EF4-FFF2-40B4-BE49-F238E27FC236}">
                  <a16:creationId xmlns:a16="http://schemas.microsoft.com/office/drawing/2014/main" id="{D7E44ED9-A83A-4124-9BEB-656FC23E37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" y="61"/>
              <a:ext cx="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82" name="Freeform 1831">
              <a:extLst>
                <a:ext uri="{FF2B5EF4-FFF2-40B4-BE49-F238E27FC236}">
                  <a16:creationId xmlns:a16="http://schemas.microsoft.com/office/drawing/2014/main" id="{6E4DF2F6-319B-415D-B17C-8F3DAAF0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" y="61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1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83" name="Line 1832">
              <a:extLst>
                <a:ext uri="{FF2B5EF4-FFF2-40B4-BE49-F238E27FC236}">
                  <a16:creationId xmlns:a16="http://schemas.microsoft.com/office/drawing/2014/main" id="{C01B8C73-A707-42DC-99C2-C165E55968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" y="62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84" name="Freeform 1833">
              <a:extLst>
                <a:ext uri="{FF2B5EF4-FFF2-40B4-BE49-F238E27FC236}">
                  <a16:creationId xmlns:a16="http://schemas.microsoft.com/office/drawing/2014/main" id="{825FEFAA-DE65-4138-940E-22511BE80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" y="62"/>
              <a:ext cx="1" cy="1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85" name="Freeform 1834">
              <a:extLst>
                <a:ext uri="{FF2B5EF4-FFF2-40B4-BE49-F238E27FC236}">
                  <a16:creationId xmlns:a16="http://schemas.microsoft.com/office/drawing/2014/main" id="{2F812E91-1542-41B0-B5F4-A7DBEC0FC8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" y="63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1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86" name="Line 1835">
              <a:extLst>
                <a:ext uri="{FF2B5EF4-FFF2-40B4-BE49-F238E27FC236}">
                  <a16:creationId xmlns:a16="http://schemas.microsoft.com/office/drawing/2014/main" id="{9ABA1D92-56BA-49CA-889B-6391BB950D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" y="64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87" name="Line 1836">
              <a:extLst>
                <a:ext uri="{FF2B5EF4-FFF2-40B4-BE49-F238E27FC236}">
                  <a16:creationId xmlns:a16="http://schemas.microsoft.com/office/drawing/2014/main" id="{43C3A174-EC1B-4874-9A68-3D8C8334C4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" y="41"/>
              <a:ext cx="52" cy="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88" name="Freeform 1837">
              <a:extLst>
                <a:ext uri="{FF2B5EF4-FFF2-40B4-BE49-F238E27FC236}">
                  <a16:creationId xmlns:a16="http://schemas.microsoft.com/office/drawing/2014/main" id="{27D7C8C3-8EAA-422E-BE41-88793C443B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" y="38"/>
              <a:ext cx="66" cy="5"/>
            </a:xfrm>
            <a:custGeom>
              <a:avLst/>
              <a:gdLst>
                <a:gd name="T0" fmla="*/ 66 w 66"/>
                <a:gd name="T1" fmla="*/ 0 h 5"/>
                <a:gd name="T2" fmla="*/ 33 w 66"/>
                <a:gd name="T3" fmla="*/ 2 h 5"/>
                <a:gd name="T4" fmla="*/ 0 w 66"/>
                <a:gd name="T5" fmla="*/ 5 h 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6" h="5">
                  <a:moveTo>
                    <a:pt x="66" y="0"/>
                  </a:moveTo>
                  <a:lnTo>
                    <a:pt x="33" y="2"/>
                  </a:lnTo>
                  <a:lnTo>
                    <a:pt x="0" y="5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89" name="Line 1838">
              <a:extLst>
                <a:ext uri="{FF2B5EF4-FFF2-40B4-BE49-F238E27FC236}">
                  <a16:creationId xmlns:a16="http://schemas.microsoft.com/office/drawing/2014/main" id="{37D64151-A684-4AE4-BED6-707048D257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0" y="50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90" name="Line 1839">
              <a:extLst>
                <a:ext uri="{FF2B5EF4-FFF2-40B4-BE49-F238E27FC236}">
                  <a16:creationId xmlns:a16="http://schemas.microsoft.com/office/drawing/2014/main" id="{C0502338-5DC5-498A-98D9-10D6643A50B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" y="48"/>
              <a:ext cx="1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91" name="Line 1840">
              <a:extLst>
                <a:ext uri="{FF2B5EF4-FFF2-40B4-BE49-F238E27FC236}">
                  <a16:creationId xmlns:a16="http://schemas.microsoft.com/office/drawing/2014/main" id="{ED6BF801-DBA5-403B-B8C8-2CAD74E295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" y="45"/>
              <a:ext cx="20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92" name="Freeform 1841">
              <a:extLst>
                <a:ext uri="{FF2B5EF4-FFF2-40B4-BE49-F238E27FC236}">
                  <a16:creationId xmlns:a16="http://schemas.microsoft.com/office/drawing/2014/main" id="{53829391-65F8-4019-B0D9-362D4D4FDA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" y="48"/>
              <a:ext cx="1" cy="3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1 h 3"/>
                <a:gd name="T4" fmla="*/ 0 w 1"/>
                <a:gd name="T5" fmla="*/ 3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lnTo>
                    <a:pt x="0" y="1"/>
                  </a:lnTo>
                  <a:lnTo>
                    <a:pt x="0" y="3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93" name="Freeform 1842">
              <a:extLst>
                <a:ext uri="{FF2B5EF4-FFF2-40B4-BE49-F238E27FC236}">
                  <a16:creationId xmlns:a16="http://schemas.microsoft.com/office/drawing/2014/main" id="{3B855759-D387-43B6-B065-1D010D947A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" y="59"/>
              <a:ext cx="8" cy="9"/>
            </a:xfrm>
            <a:custGeom>
              <a:avLst/>
              <a:gdLst>
                <a:gd name="T0" fmla="*/ 8 w 8"/>
                <a:gd name="T1" fmla="*/ 9 h 9"/>
                <a:gd name="T2" fmla="*/ 4 w 8"/>
                <a:gd name="T3" fmla="*/ 4 h 9"/>
                <a:gd name="T4" fmla="*/ 0 w 8"/>
                <a:gd name="T5" fmla="*/ 0 h 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" h="9">
                  <a:moveTo>
                    <a:pt x="8" y="9"/>
                  </a:moveTo>
                  <a:lnTo>
                    <a:pt x="4" y="4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94" name="Freeform 1843">
              <a:extLst>
                <a:ext uri="{FF2B5EF4-FFF2-40B4-BE49-F238E27FC236}">
                  <a16:creationId xmlns:a16="http://schemas.microsoft.com/office/drawing/2014/main" id="{76317B28-8584-49FD-8D9A-EC7E3D57B0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" y="54"/>
              <a:ext cx="33" cy="5"/>
            </a:xfrm>
            <a:custGeom>
              <a:avLst/>
              <a:gdLst>
                <a:gd name="T0" fmla="*/ 33 w 33"/>
                <a:gd name="T1" fmla="*/ 5 h 5"/>
                <a:gd name="T2" fmla="*/ 27 w 33"/>
                <a:gd name="T3" fmla="*/ 2 h 5"/>
                <a:gd name="T4" fmla="*/ 20 w 33"/>
                <a:gd name="T5" fmla="*/ 0 h 5"/>
                <a:gd name="T6" fmla="*/ 13 w 33"/>
                <a:gd name="T7" fmla="*/ 0 h 5"/>
                <a:gd name="T8" fmla="*/ 7 w 33"/>
                <a:gd name="T9" fmla="*/ 1 h 5"/>
                <a:gd name="T10" fmla="*/ 0 w 33"/>
                <a:gd name="T11" fmla="*/ 3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3" h="5">
                  <a:moveTo>
                    <a:pt x="33" y="5"/>
                  </a:moveTo>
                  <a:lnTo>
                    <a:pt x="27" y="2"/>
                  </a:lnTo>
                  <a:lnTo>
                    <a:pt x="20" y="0"/>
                  </a:lnTo>
                  <a:lnTo>
                    <a:pt x="13" y="0"/>
                  </a:lnTo>
                  <a:lnTo>
                    <a:pt x="7" y="1"/>
                  </a:lnTo>
                  <a:lnTo>
                    <a:pt x="0" y="3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95" name="Freeform 1844">
              <a:extLst>
                <a:ext uri="{FF2B5EF4-FFF2-40B4-BE49-F238E27FC236}">
                  <a16:creationId xmlns:a16="http://schemas.microsoft.com/office/drawing/2014/main" id="{29D8C356-9A0B-4E7D-B8D2-C083707205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" y="53"/>
              <a:ext cx="2" cy="15"/>
            </a:xfrm>
            <a:custGeom>
              <a:avLst/>
              <a:gdLst>
                <a:gd name="T0" fmla="*/ 1 w 2"/>
                <a:gd name="T1" fmla="*/ 0 h 15"/>
                <a:gd name="T2" fmla="*/ 0 w 2"/>
                <a:gd name="T3" fmla="*/ 8 h 15"/>
                <a:gd name="T4" fmla="*/ 2 w 2"/>
                <a:gd name="T5" fmla="*/ 15 h 1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5">
                  <a:moveTo>
                    <a:pt x="1" y="0"/>
                  </a:moveTo>
                  <a:lnTo>
                    <a:pt x="0" y="8"/>
                  </a:lnTo>
                  <a:lnTo>
                    <a:pt x="2" y="15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96" name="Line 1845">
              <a:extLst>
                <a:ext uri="{FF2B5EF4-FFF2-40B4-BE49-F238E27FC236}">
                  <a16:creationId xmlns:a16="http://schemas.microsoft.com/office/drawing/2014/main" id="{B91A58F6-AE2C-4527-AD8F-984A5F4C98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" y="68"/>
              <a:ext cx="1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97" name="Line 1846">
              <a:extLst>
                <a:ext uri="{FF2B5EF4-FFF2-40B4-BE49-F238E27FC236}">
                  <a16:creationId xmlns:a16="http://schemas.microsoft.com/office/drawing/2014/main" id="{98BC7446-F4D5-4A86-BF0A-8591D0FC66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9" y="70"/>
              <a:ext cx="2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98" name="Line 1847">
              <a:extLst>
                <a:ext uri="{FF2B5EF4-FFF2-40B4-BE49-F238E27FC236}">
                  <a16:creationId xmlns:a16="http://schemas.microsoft.com/office/drawing/2014/main" id="{637B2110-B436-4EFC-AAC9-1A2034A688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7" y="37"/>
              <a:ext cx="1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499" name="Line 1848">
              <a:extLst>
                <a:ext uri="{FF2B5EF4-FFF2-40B4-BE49-F238E27FC236}">
                  <a16:creationId xmlns:a16="http://schemas.microsoft.com/office/drawing/2014/main" id="{5BAF4A91-199E-44F8-8E41-CE473C2AC3D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9" y="37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00" name="Freeform 1849">
              <a:extLst>
                <a:ext uri="{FF2B5EF4-FFF2-40B4-BE49-F238E27FC236}">
                  <a16:creationId xmlns:a16="http://schemas.microsoft.com/office/drawing/2014/main" id="{293C31D8-A621-485D-8EEA-F46A4711F9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" y="34"/>
              <a:ext cx="2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0 h 1"/>
                <a:gd name="T4" fmla="*/ 0 w 2"/>
                <a:gd name="T5" fmla="*/ 0 h 1"/>
                <a:gd name="T6" fmla="*/ 0 w 2"/>
                <a:gd name="T7" fmla="*/ 1 h 1"/>
                <a:gd name="T8" fmla="*/ 1 w 2"/>
                <a:gd name="T9" fmla="*/ 1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01" name="Line 1850">
              <a:extLst>
                <a:ext uri="{FF2B5EF4-FFF2-40B4-BE49-F238E27FC236}">
                  <a16:creationId xmlns:a16="http://schemas.microsoft.com/office/drawing/2014/main" id="{AB118815-93AC-43CF-9291-C248264523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" y="34"/>
              <a:ext cx="6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02" name="Line 1851">
              <a:extLst>
                <a:ext uri="{FF2B5EF4-FFF2-40B4-BE49-F238E27FC236}">
                  <a16:creationId xmlns:a16="http://schemas.microsoft.com/office/drawing/2014/main" id="{721723BF-E3BD-4D82-9CC1-2E55ABDE3EB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4" y="35"/>
              <a:ext cx="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03" name="Line 1852">
              <a:extLst>
                <a:ext uri="{FF2B5EF4-FFF2-40B4-BE49-F238E27FC236}">
                  <a16:creationId xmlns:a16="http://schemas.microsoft.com/office/drawing/2014/main" id="{BEB3A214-4580-43C5-A157-993CFE6A496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6" y="9"/>
              <a:ext cx="23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04" name="Freeform 1853">
              <a:extLst>
                <a:ext uri="{FF2B5EF4-FFF2-40B4-BE49-F238E27FC236}">
                  <a16:creationId xmlns:a16="http://schemas.microsoft.com/office/drawing/2014/main" id="{FE7EAE48-0894-4C0B-87DD-1D93A964A4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" y="34"/>
              <a:ext cx="4" cy="2"/>
            </a:xfrm>
            <a:custGeom>
              <a:avLst/>
              <a:gdLst>
                <a:gd name="T0" fmla="*/ 0 w 4"/>
                <a:gd name="T1" fmla="*/ 2 h 2"/>
                <a:gd name="T2" fmla="*/ 2 w 4"/>
                <a:gd name="T3" fmla="*/ 2 h 2"/>
                <a:gd name="T4" fmla="*/ 4 w 4"/>
                <a:gd name="T5" fmla="*/ 0 h 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" h="2">
                  <a:moveTo>
                    <a:pt x="0" y="2"/>
                  </a:moveTo>
                  <a:lnTo>
                    <a:pt x="2" y="2"/>
                  </a:lnTo>
                  <a:lnTo>
                    <a:pt x="4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05" name="Freeform 1854">
              <a:extLst>
                <a:ext uri="{FF2B5EF4-FFF2-40B4-BE49-F238E27FC236}">
                  <a16:creationId xmlns:a16="http://schemas.microsoft.com/office/drawing/2014/main" id="{A4462B5E-EDE4-4BA2-BFCF-15AC6A5D7E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" y="36"/>
              <a:ext cx="3" cy="3"/>
            </a:xfrm>
            <a:custGeom>
              <a:avLst/>
              <a:gdLst>
                <a:gd name="T0" fmla="*/ 3 w 3"/>
                <a:gd name="T1" fmla="*/ 0 h 3"/>
                <a:gd name="T2" fmla="*/ 1 w 3"/>
                <a:gd name="T3" fmla="*/ 1 h 3"/>
                <a:gd name="T4" fmla="*/ 0 w 3"/>
                <a:gd name="T5" fmla="*/ 3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lnTo>
                    <a:pt x="1" y="1"/>
                  </a:lnTo>
                  <a:lnTo>
                    <a:pt x="0" y="3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06" name="Freeform 1855">
              <a:extLst>
                <a:ext uri="{FF2B5EF4-FFF2-40B4-BE49-F238E27FC236}">
                  <a16:creationId xmlns:a16="http://schemas.microsoft.com/office/drawing/2014/main" id="{68EB551F-CA4D-438E-9504-1520642F4A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" y="37"/>
              <a:ext cx="5" cy="1"/>
            </a:xfrm>
            <a:custGeom>
              <a:avLst/>
              <a:gdLst>
                <a:gd name="T0" fmla="*/ 0 w 5"/>
                <a:gd name="T1" fmla="*/ 1 h 1"/>
                <a:gd name="T2" fmla="*/ 3 w 5"/>
                <a:gd name="T3" fmla="*/ 1 h 1"/>
                <a:gd name="T4" fmla="*/ 5 w 5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" h="1">
                  <a:moveTo>
                    <a:pt x="0" y="1"/>
                  </a:moveTo>
                  <a:lnTo>
                    <a:pt x="3" y="1"/>
                  </a:lnTo>
                  <a:lnTo>
                    <a:pt x="5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07" name="Line 1856">
              <a:extLst>
                <a:ext uri="{FF2B5EF4-FFF2-40B4-BE49-F238E27FC236}">
                  <a16:creationId xmlns:a16="http://schemas.microsoft.com/office/drawing/2014/main" id="{D1B835CD-87D6-4DC6-B08A-402367AECC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4" y="35"/>
              <a:ext cx="11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08" name="Line 1857">
              <a:extLst>
                <a:ext uri="{FF2B5EF4-FFF2-40B4-BE49-F238E27FC236}">
                  <a16:creationId xmlns:a16="http://schemas.microsoft.com/office/drawing/2014/main" id="{3ABF9799-7AB3-449F-B414-D2111CB0B7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1" y="35"/>
              <a:ext cx="3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09" name="Freeform 1858">
              <a:extLst>
                <a:ext uri="{FF2B5EF4-FFF2-40B4-BE49-F238E27FC236}">
                  <a16:creationId xmlns:a16="http://schemas.microsoft.com/office/drawing/2014/main" id="{A3B91825-B305-47B5-A5EB-D714E7B631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" y="38"/>
              <a:ext cx="56" cy="2"/>
            </a:xfrm>
            <a:custGeom>
              <a:avLst/>
              <a:gdLst>
                <a:gd name="T0" fmla="*/ 0 w 56"/>
                <a:gd name="T1" fmla="*/ 2 h 2"/>
                <a:gd name="T2" fmla="*/ 28 w 56"/>
                <a:gd name="T3" fmla="*/ 2 h 2"/>
                <a:gd name="T4" fmla="*/ 56 w 56"/>
                <a:gd name="T5" fmla="*/ 0 h 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6" h="2">
                  <a:moveTo>
                    <a:pt x="0" y="2"/>
                  </a:moveTo>
                  <a:lnTo>
                    <a:pt x="28" y="2"/>
                  </a:lnTo>
                  <a:lnTo>
                    <a:pt x="56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10" name="Freeform 1859">
              <a:extLst>
                <a:ext uri="{FF2B5EF4-FFF2-40B4-BE49-F238E27FC236}">
                  <a16:creationId xmlns:a16="http://schemas.microsoft.com/office/drawing/2014/main" id="{5F4BC180-5A1F-4DF4-BBFD-CC71BC85F7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" y="42"/>
              <a:ext cx="6" cy="11"/>
            </a:xfrm>
            <a:custGeom>
              <a:avLst/>
              <a:gdLst>
                <a:gd name="T0" fmla="*/ 6 w 6"/>
                <a:gd name="T1" fmla="*/ 0 h 11"/>
                <a:gd name="T2" fmla="*/ 3 w 6"/>
                <a:gd name="T3" fmla="*/ 2 h 11"/>
                <a:gd name="T4" fmla="*/ 1 w 6"/>
                <a:gd name="T5" fmla="*/ 5 h 11"/>
                <a:gd name="T6" fmla="*/ 0 w 6"/>
                <a:gd name="T7" fmla="*/ 8 h 11"/>
                <a:gd name="T8" fmla="*/ 0 w 6"/>
                <a:gd name="T9" fmla="*/ 11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11">
                  <a:moveTo>
                    <a:pt x="6" y="0"/>
                  </a:moveTo>
                  <a:lnTo>
                    <a:pt x="3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1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11" name="Freeform 1860">
              <a:extLst>
                <a:ext uri="{FF2B5EF4-FFF2-40B4-BE49-F238E27FC236}">
                  <a16:creationId xmlns:a16="http://schemas.microsoft.com/office/drawing/2014/main" id="{42260A03-06D9-492E-9C56-99F4CEC1B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" y="40"/>
              <a:ext cx="2" cy="2"/>
            </a:xfrm>
            <a:custGeom>
              <a:avLst/>
              <a:gdLst>
                <a:gd name="T0" fmla="*/ 0 w 2"/>
                <a:gd name="T1" fmla="*/ 2 h 2"/>
                <a:gd name="T2" fmla="*/ 1 w 2"/>
                <a:gd name="T3" fmla="*/ 1 h 2"/>
                <a:gd name="T4" fmla="*/ 2 w 2"/>
                <a:gd name="T5" fmla="*/ 0 h 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1" y="1"/>
                  </a:lnTo>
                  <a:lnTo>
                    <a:pt x="2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12" name="Line 1861">
              <a:extLst>
                <a:ext uri="{FF2B5EF4-FFF2-40B4-BE49-F238E27FC236}">
                  <a16:creationId xmlns:a16="http://schemas.microsoft.com/office/drawing/2014/main" id="{8D333596-C0D8-4B10-ADC7-BB300BE5F82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" y="42"/>
              <a:ext cx="72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13" name="Line 1862">
              <a:extLst>
                <a:ext uri="{FF2B5EF4-FFF2-40B4-BE49-F238E27FC236}">
                  <a16:creationId xmlns:a16="http://schemas.microsoft.com/office/drawing/2014/main" id="{C201C4FA-15B4-440C-9EE4-A2ED6B1BF7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8" y="41"/>
              <a:ext cx="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14" name="Line 1863">
              <a:extLst>
                <a:ext uri="{FF2B5EF4-FFF2-40B4-BE49-F238E27FC236}">
                  <a16:creationId xmlns:a16="http://schemas.microsoft.com/office/drawing/2014/main" id="{9FD0D8DB-B79E-491A-A728-7353BB02D7B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8" y="39"/>
              <a:ext cx="1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15" name="Freeform 1864">
              <a:extLst>
                <a:ext uri="{FF2B5EF4-FFF2-40B4-BE49-F238E27FC236}">
                  <a16:creationId xmlns:a16="http://schemas.microsoft.com/office/drawing/2014/main" id="{4668170D-9C6D-4CDD-AF61-FC86D2F1C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" y="8"/>
              <a:ext cx="30" cy="33"/>
            </a:xfrm>
            <a:custGeom>
              <a:avLst/>
              <a:gdLst>
                <a:gd name="T0" fmla="*/ 30 w 30"/>
                <a:gd name="T1" fmla="*/ 0 h 33"/>
                <a:gd name="T2" fmla="*/ 14 w 30"/>
                <a:gd name="T3" fmla="*/ 16 h 33"/>
                <a:gd name="T4" fmla="*/ 0 w 30"/>
                <a:gd name="T5" fmla="*/ 33 h 3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0" h="33">
                  <a:moveTo>
                    <a:pt x="30" y="0"/>
                  </a:moveTo>
                  <a:lnTo>
                    <a:pt x="14" y="16"/>
                  </a:lnTo>
                  <a:lnTo>
                    <a:pt x="0" y="33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16" name="Freeform 1865">
              <a:extLst>
                <a:ext uri="{FF2B5EF4-FFF2-40B4-BE49-F238E27FC236}">
                  <a16:creationId xmlns:a16="http://schemas.microsoft.com/office/drawing/2014/main" id="{048EAF27-ED71-4B59-A084-7F21906E5B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" y="11"/>
              <a:ext cx="25" cy="29"/>
            </a:xfrm>
            <a:custGeom>
              <a:avLst/>
              <a:gdLst>
                <a:gd name="T0" fmla="*/ 25 w 25"/>
                <a:gd name="T1" fmla="*/ 0 h 29"/>
                <a:gd name="T2" fmla="*/ 12 w 25"/>
                <a:gd name="T3" fmla="*/ 14 h 29"/>
                <a:gd name="T4" fmla="*/ 0 w 25"/>
                <a:gd name="T5" fmla="*/ 29 h 2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5" h="29">
                  <a:moveTo>
                    <a:pt x="25" y="0"/>
                  </a:moveTo>
                  <a:lnTo>
                    <a:pt x="12" y="14"/>
                  </a:lnTo>
                  <a:lnTo>
                    <a:pt x="0" y="29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17" name="Line 1866">
              <a:extLst>
                <a:ext uri="{FF2B5EF4-FFF2-40B4-BE49-F238E27FC236}">
                  <a16:creationId xmlns:a16="http://schemas.microsoft.com/office/drawing/2014/main" id="{2C523811-6D2F-466B-B46B-DE1EE073EA3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1" y="10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18" name="Freeform 1867">
              <a:extLst>
                <a:ext uri="{FF2B5EF4-FFF2-40B4-BE49-F238E27FC236}">
                  <a16:creationId xmlns:a16="http://schemas.microsoft.com/office/drawing/2014/main" id="{7441EE2C-36BB-42F4-9510-C86A65A878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" y="6"/>
              <a:ext cx="6" cy="3"/>
            </a:xfrm>
            <a:custGeom>
              <a:avLst/>
              <a:gdLst>
                <a:gd name="T0" fmla="*/ 6 w 6"/>
                <a:gd name="T1" fmla="*/ 0 h 3"/>
                <a:gd name="T2" fmla="*/ 3 w 6"/>
                <a:gd name="T3" fmla="*/ 1 h 3"/>
                <a:gd name="T4" fmla="*/ 0 w 6"/>
                <a:gd name="T5" fmla="*/ 3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" h="3">
                  <a:moveTo>
                    <a:pt x="6" y="0"/>
                  </a:moveTo>
                  <a:lnTo>
                    <a:pt x="3" y="1"/>
                  </a:lnTo>
                  <a:lnTo>
                    <a:pt x="0" y="3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19" name="Freeform 1868">
              <a:extLst>
                <a:ext uri="{FF2B5EF4-FFF2-40B4-BE49-F238E27FC236}">
                  <a16:creationId xmlns:a16="http://schemas.microsoft.com/office/drawing/2014/main" id="{FA2B9CAC-821D-4A3C-9488-9698EFE0D8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" y="5"/>
              <a:ext cx="7" cy="4"/>
            </a:xfrm>
            <a:custGeom>
              <a:avLst/>
              <a:gdLst>
                <a:gd name="T0" fmla="*/ 7 w 7"/>
                <a:gd name="T1" fmla="*/ 0 h 4"/>
                <a:gd name="T2" fmla="*/ 4 w 7"/>
                <a:gd name="T3" fmla="*/ 1 h 4"/>
                <a:gd name="T4" fmla="*/ 0 w 7"/>
                <a:gd name="T5" fmla="*/ 4 h 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" h="4">
                  <a:moveTo>
                    <a:pt x="7" y="0"/>
                  </a:moveTo>
                  <a:lnTo>
                    <a:pt x="4" y="1"/>
                  </a:lnTo>
                  <a:lnTo>
                    <a:pt x="0" y="4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20" name="Line 1869">
              <a:extLst>
                <a:ext uri="{FF2B5EF4-FFF2-40B4-BE49-F238E27FC236}">
                  <a16:creationId xmlns:a16="http://schemas.microsoft.com/office/drawing/2014/main" id="{C93A0C93-AB39-457D-BB8B-5C7EF2DFB48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7" y="5"/>
              <a:ext cx="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21" name="Line 1870">
              <a:extLst>
                <a:ext uri="{FF2B5EF4-FFF2-40B4-BE49-F238E27FC236}">
                  <a16:creationId xmlns:a16="http://schemas.microsoft.com/office/drawing/2014/main" id="{41A0CBB3-F72D-4140-91E6-2651E3840B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6" y="4"/>
              <a:ext cx="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22" name="Freeform 1871">
              <a:extLst>
                <a:ext uri="{FF2B5EF4-FFF2-40B4-BE49-F238E27FC236}">
                  <a16:creationId xmlns:a16="http://schemas.microsoft.com/office/drawing/2014/main" id="{FC587C44-245C-47E8-9448-72ABC08F36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" y="2"/>
              <a:ext cx="7" cy="3"/>
            </a:xfrm>
            <a:custGeom>
              <a:avLst/>
              <a:gdLst>
                <a:gd name="T0" fmla="*/ 7 w 7"/>
                <a:gd name="T1" fmla="*/ 0 h 3"/>
                <a:gd name="T2" fmla="*/ 3 w 7"/>
                <a:gd name="T3" fmla="*/ 1 h 3"/>
                <a:gd name="T4" fmla="*/ 0 w 7"/>
                <a:gd name="T5" fmla="*/ 3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" h="3">
                  <a:moveTo>
                    <a:pt x="7" y="0"/>
                  </a:moveTo>
                  <a:lnTo>
                    <a:pt x="3" y="1"/>
                  </a:lnTo>
                  <a:lnTo>
                    <a:pt x="0" y="3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23" name="Line 1872">
              <a:extLst>
                <a:ext uri="{FF2B5EF4-FFF2-40B4-BE49-F238E27FC236}">
                  <a16:creationId xmlns:a16="http://schemas.microsoft.com/office/drawing/2014/main" id="{6136C6DA-1D20-4F39-AEFC-2AD42B9286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8" y="6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24" name="Line 1873">
              <a:extLst>
                <a:ext uri="{FF2B5EF4-FFF2-40B4-BE49-F238E27FC236}">
                  <a16:creationId xmlns:a16="http://schemas.microsoft.com/office/drawing/2014/main" id="{4D6F36AC-4EB3-4E07-80C6-833DBAFFB9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58" y="5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25" name="Freeform 1874">
              <a:extLst>
                <a:ext uri="{FF2B5EF4-FFF2-40B4-BE49-F238E27FC236}">
                  <a16:creationId xmlns:a16="http://schemas.microsoft.com/office/drawing/2014/main" id="{F922B0EC-652F-4D0B-9BEC-B4D8E8245A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" y="5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1 h 3"/>
                <a:gd name="T4" fmla="*/ 0 w 2"/>
                <a:gd name="T5" fmla="*/ 3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1"/>
                  </a:lnTo>
                  <a:lnTo>
                    <a:pt x="0" y="3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26" name="Line 1875">
              <a:extLst>
                <a:ext uri="{FF2B5EF4-FFF2-40B4-BE49-F238E27FC236}">
                  <a16:creationId xmlns:a16="http://schemas.microsoft.com/office/drawing/2014/main" id="{089D6D72-CC37-4213-92C7-F37A8C0AA63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3" y="1"/>
              <a:ext cx="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27" name="Freeform 1876">
              <a:extLst>
                <a:ext uri="{FF2B5EF4-FFF2-40B4-BE49-F238E27FC236}">
                  <a16:creationId xmlns:a16="http://schemas.microsoft.com/office/drawing/2014/main" id="{D05E9BE2-EFA7-48ED-98F4-7926BE9F3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" y="2"/>
              <a:ext cx="15" cy="3"/>
            </a:xfrm>
            <a:custGeom>
              <a:avLst/>
              <a:gdLst>
                <a:gd name="T0" fmla="*/ 15 w 15"/>
                <a:gd name="T1" fmla="*/ 3 h 3"/>
                <a:gd name="T2" fmla="*/ 7 w 15"/>
                <a:gd name="T3" fmla="*/ 1 h 3"/>
                <a:gd name="T4" fmla="*/ 0 w 15"/>
                <a:gd name="T5" fmla="*/ 0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" h="3">
                  <a:moveTo>
                    <a:pt x="15" y="3"/>
                  </a:moveTo>
                  <a:lnTo>
                    <a:pt x="7" y="1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28" name="Line 1877">
              <a:extLst>
                <a:ext uri="{FF2B5EF4-FFF2-40B4-BE49-F238E27FC236}">
                  <a16:creationId xmlns:a16="http://schemas.microsoft.com/office/drawing/2014/main" id="{A2B3D83D-674C-4B26-A5C4-EC17605B18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9" y="1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29" name="Freeform 1878">
              <a:extLst>
                <a:ext uri="{FF2B5EF4-FFF2-40B4-BE49-F238E27FC236}">
                  <a16:creationId xmlns:a16="http://schemas.microsoft.com/office/drawing/2014/main" id="{6B393FB9-C9FC-47A9-AC44-8359E5D59B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" y="0"/>
              <a:ext cx="68" cy="1"/>
            </a:xfrm>
            <a:custGeom>
              <a:avLst/>
              <a:gdLst>
                <a:gd name="T0" fmla="*/ 68 w 68"/>
                <a:gd name="T1" fmla="*/ 1 h 1"/>
                <a:gd name="T2" fmla="*/ 34 w 68"/>
                <a:gd name="T3" fmla="*/ 0 h 1"/>
                <a:gd name="T4" fmla="*/ 0 w 68"/>
                <a:gd name="T5" fmla="*/ 1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">
                  <a:moveTo>
                    <a:pt x="68" y="1"/>
                  </a:moveTo>
                  <a:lnTo>
                    <a:pt x="34" y="0"/>
                  </a:lnTo>
                  <a:lnTo>
                    <a:pt x="0" y="1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30" name="Line 1879">
              <a:extLst>
                <a:ext uri="{FF2B5EF4-FFF2-40B4-BE49-F238E27FC236}">
                  <a16:creationId xmlns:a16="http://schemas.microsoft.com/office/drawing/2014/main" id="{FEC8C0F9-EF4E-4B63-9A93-C7F2C29DA02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5" y="4"/>
              <a:ext cx="5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31" name="Freeform 1880">
              <a:extLst>
                <a:ext uri="{FF2B5EF4-FFF2-40B4-BE49-F238E27FC236}">
                  <a16:creationId xmlns:a16="http://schemas.microsoft.com/office/drawing/2014/main" id="{44FCD919-A52C-45A9-801F-B26451B550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" y="5"/>
              <a:ext cx="51" cy="1"/>
            </a:xfrm>
            <a:custGeom>
              <a:avLst/>
              <a:gdLst>
                <a:gd name="T0" fmla="*/ 51 w 51"/>
                <a:gd name="T1" fmla="*/ 0 h 1"/>
                <a:gd name="T2" fmla="*/ 25 w 51"/>
                <a:gd name="T3" fmla="*/ 0 h 1"/>
                <a:gd name="T4" fmla="*/ 0 w 51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1" h="1">
                  <a:moveTo>
                    <a:pt x="51" y="0"/>
                  </a:moveTo>
                  <a:lnTo>
                    <a:pt x="25" y="0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32" name="Freeform 1881">
              <a:extLst>
                <a:ext uri="{FF2B5EF4-FFF2-40B4-BE49-F238E27FC236}">
                  <a16:creationId xmlns:a16="http://schemas.microsoft.com/office/drawing/2014/main" id="{BFC6FC35-D210-40F5-AC6F-68B730D743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" y="7"/>
              <a:ext cx="6" cy="3"/>
            </a:xfrm>
            <a:custGeom>
              <a:avLst/>
              <a:gdLst>
                <a:gd name="T0" fmla="*/ 6 w 6"/>
                <a:gd name="T1" fmla="*/ 0 h 3"/>
                <a:gd name="T2" fmla="*/ 3 w 6"/>
                <a:gd name="T3" fmla="*/ 1 h 3"/>
                <a:gd name="T4" fmla="*/ 0 w 6"/>
                <a:gd name="T5" fmla="*/ 3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" h="3">
                  <a:moveTo>
                    <a:pt x="6" y="0"/>
                  </a:moveTo>
                  <a:lnTo>
                    <a:pt x="3" y="1"/>
                  </a:lnTo>
                  <a:lnTo>
                    <a:pt x="0" y="3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33" name="Freeform 1882">
              <a:extLst>
                <a:ext uri="{FF2B5EF4-FFF2-40B4-BE49-F238E27FC236}">
                  <a16:creationId xmlns:a16="http://schemas.microsoft.com/office/drawing/2014/main" id="{3E80B970-7202-4F2B-B04D-8C7498C6D3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" y="51"/>
              <a:ext cx="1" cy="13"/>
            </a:xfrm>
            <a:custGeom>
              <a:avLst/>
              <a:gdLst>
                <a:gd name="T0" fmla="*/ 1 w 1"/>
                <a:gd name="T1" fmla="*/ 0 h 13"/>
                <a:gd name="T2" fmla="*/ 0 w 1"/>
                <a:gd name="T3" fmla="*/ 6 h 13"/>
                <a:gd name="T4" fmla="*/ 0 w 1"/>
                <a:gd name="T5" fmla="*/ 13 h 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13">
                  <a:moveTo>
                    <a:pt x="1" y="0"/>
                  </a:moveTo>
                  <a:lnTo>
                    <a:pt x="0" y="6"/>
                  </a:lnTo>
                  <a:lnTo>
                    <a:pt x="0" y="13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34" name="Line 1883">
              <a:extLst>
                <a:ext uri="{FF2B5EF4-FFF2-40B4-BE49-F238E27FC236}">
                  <a16:creationId xmlns:a16="http://schemas.microsoft.com/office/drawing/2014/main" id="{0313EB0F-36F8-4EED-BA68-CDC6E75FDE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" y="55"/>
              <a:ext cx="1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35" name="Line 1884">
              <a:extLst>
                <a:ext uri="{FF2B5EF4-FFF2-40B4-BE49-F238E27FC236}">
                  <a16:creationId xmlns:a16="http://schemas.microsoft.com/office/drawing/2014/main" id="{A6EC8824-CC4D-4165-BE4E-A45DDFCDF7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" y="52"/>
              <a:ext cx="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36" name="Line 1885">
              <a:extLst>
                <a:ext uri="{FF2B5EF4-FFF2-40B4-BE49-F238E27FC236}">
                  <a16:creationId xmlns:a16="http://schemas.microsoft.com/office/drawing/2014/main" id="{D6E6C627-9932-461E-9F88-0C75C8B35F4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0" y="51"/>
              <a:ext cx="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37" name="Freeform 1886">
              <a:extLst>
                <a:ext uri="{FF2B5EF4-FFF2-40B4-BE49-F238E27FC236}">
                  <a16:creationId xmlns:a16="http://schemas.microsoft.com/office/drawing/2014/main" id="{08349982-123E-4C22-AF07-E077DEFDDB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" y="50"/>
              <a:ext cx="1" cy="12"/>
            </a:xfrm>
            <a:custGeom>
              <a:avLst/>
              <a:gdLst>
                <a:gd name="T0" fmla="*/ 1 w 1"/>
                <a:gd name="T1" fmla="*/ 0 h 12"/>
                <a:gd name="T2" fmla="*/ 0 w 1"/>
                <a:gd name="T3" fmla="*/ 6 h 12"/>
                <a:gd name="T4" fmla="*/ 0 w 1"/>
                <a:gd name="T5" fmla="*/ 12 h 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12">
                  <a:moveTo>
                    <a:pt x="1" y="0"/>
                  </a:moveTo>
                  <a:lnTo>
                    <a:pt x="0" y="6"/>
                  </a:lnTo>
                  <a:lnTo>
                    <a:pt x="0" y="12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38" name="Freeform 1887">
              <a:extLst>
                <a:ext uri="{FF2B5EF4-FFF2-40B4-BE49-F238E27FC236}">
                  <a16:creationId xmlns:a16="http://schemas.microsoft.com/office/drawing/2014/main" id="{EFFDE25B-8A18-445D-8BFA-E6BF8B1C8C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" y="46"/>
              <a:ext cx="5" cy="4"/>
            </a:xfrm>
            <a:custGeom>
              <a:avLst/>
              <a:gdLst>
                <a:gd name="T0" fmla="*/ 5 w 5"/>
                <a:gd name="T1" fmla="*/ 0 h 4"/>
                <a:gd name="T2" fmla="*/ 2 w 5"/>
                <a:gd name="T3" fmla="*/ 2 h 4"/>
                <a:gd name="T4" fmla="*/ 0 w 5"/>
                <a:gd name="T5" fmla="*/ 4 h 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lnTo>
                    <a:pt x="2" y="2"/>
                  </a:lnTo>
                  <a:lnTo>
                    <a:pt x="0" y="4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39" name="Line 1888">
              <a:extLst>
                <a:ext uri="{FF2B5EF4-FFF2-40B4-BE49-F238E27FC236}">
                  <a16:creationId xmlns:a16="http://schemas.microsoft.com/office/drawing/2014/main" id="{F13CE055-2034-4B42-BB1C-88E0A660C8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" y="46"/>
              <a:ext cx="15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40" name="Line 1889">
              <a:extLst>
                <a:ext uri="{FF2B5EF4-FFF2-40B4-BE49-F238E27FC236}">
                  <a16:creationId xmlns:a16="http://schemas.microsoft.com/office/drawing/2014/main" id="{E5E18B7D-1157-4BF6-A1CB-1E8AC6C2C0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" y="40"/>
              <a:ext cx="2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41" name="Freeform 1890">
              <a:extLst>
                <a:ext uri="{FF2B5EF4-FFF2-40B4-BE49-F238E27FC236}">
                  <a16:creationId xmlns:a16="http://schemas.microsoft.com/office/drawing/2014/main" id="{2BA474E1-4D55-46C6-8E47-40B1128E7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" y="57"/>
              <a:ext cx="8" cy="10"/>
            </a:xfrm>
            <a:custGeom>
              <a:avLst/>
              <a:gdLst>
                <a:gd name="T0" fmla="*/ 8 w 8"/>
                <a:gd name="T1" fmla="*/ 0 h 10"/>
                <a:gd name="T2" fmla="*/ 5 w 8"/>
                <a:gd name="T3" fmla="*/ 2 h 10"/>
                <a:gd name="T4" fmla="*/ 2 w 8"/>
                <a:gd name="T5" fmla="*/ 6 h 10"/>
                <a:gd name="T6" fmla="*/ 0 w 8"/>
                <a:gd name="T7" fmla="*/ 10 h 1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10">
                  <a:moveTo>
                    <a:pt x="8" y="0"/>
                  </a:moveTo>
                  <a:lnTo>
                    <a:pt x="5" y="2"/>
                  </a:lnTo>
                  <a:lnTo>
                    <a:pt x="2" y="6"/>
                  </a:lnTo>
                  <a:lnTo>
                    <a:pt x="0" y="1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42" name="Line 1891">
              <a:extLst>
                <a:ext uri="{FF2B5EF4-FFF2-40B4-BE49-F238E27FC236}">
                  <a16:creationId xmlns:a16="http://schemas.microsoft.com/office/drawing/2014/main" id="{942E5B14-40DB-400E-8C04-75AD33E8184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4" y="32"/>
              <a:ext cx="12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43" name="Line 1892">
              <a:extLst>
                <a:ext uri="{FF2B5EF4-FFF2-40B4-BE49-F238E27FC236}">
                  <a16:creationId xmlns:a16="http://schemas.microsoft.com/office/drawing/2014/main" id="{105AB920-A46D-4910-A228-DFA4FCC1DCC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9" y="6"/>
              <a:ext cx="37" cy="3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44" name="Freeform 1893">
              <a:extLst>
                <a:ext uri="{FF2B5EF4-FFF2-40B4-BE49-F238E27FC236}">
                  <a16:creationId xmlns:a16="http://schemas.microsoft.com/office/drawing/2014/main" id="{4E594476-2C05-4E08-9874-6480654F70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" y="14"/>
              <a:ext cx="15" cy="22"/>
            </a:xfrm>
            <a:custGeom>
              <a:avLst/>
              <a:gdLst>
                <a:gd name="T0" fmla="*/ 15 w 15"/>
                <a:gd name="T1" fmla="*/ 22 h 22"/>
                <a:gd name="T2" fmla="*/ 8 w 15"/>
                <a:gd name="T3" fmla="*/ 10 h 22"/>
                <a:gd name="T4" fmla="*/ 0 w 15"/>
                <a:gd name="T5" fmla="*/ 0 h 2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" h="22">
                  <a:moveTo>
                    <a:pt x="15" y="22"/>
                  </a:moveTo>
                  <a:lnTo>
                    <a:pt x="8" y="10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45" name="Freeform 1894">
              <a:extLst>
                <a:ext uri="{FF2B5EF4-FFF2-40B4-BE49-F238E27FC236}">
                  <a16:creationId xmlns:a16="http://schemas.microsoft.com/office/drawing/2014/main" id="{E8885CB3-0063-4B75-95A5-AC8C3356EC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" y="20"/>
              <a:ext cx="14" cy="17"/>
            </a:xfrm>
            <a:custGeom>
              <a:avLst/>
              <a:gdLst>
                <a:gd name="T0" fmla="*/ 14 w 14"/>
                <a:gd name="T1" fmla="*/ 17 h 17"/>
                <a:gd name="T2" fmla="*/ 8 w 14"/>
                <a:gd name="T3" fmla="*/ 8 h 17"/>
                <a:gd name="T4" fmla="*/ 0 w 14"/>
                <a:gd name="T5" fmla="*/ 0 h 1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" h="17">
                  <a:moveTo>
                    <a:pt x="14" y="17"/>
                  </a:moveTo>
                  <a:lnTo>
                    <a:pt x="8" y="8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46" name="Line 1895">
              <a:extLst>
                <a:ext uri="{FF2B5EF4-FFF2-40B4-BE49-F238E27FC236}">
                  <a16:creationId xmlns:a16="http://schemas.microsoft.com/office/drawing/2014/main" id="{19811C5E-CB25-46B4-BFFB-FFEAB5019A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2" y="10"/>
              <a:ext cx="1" cy="2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47" name="Line 1896">
              <a:extLst>
                <a:ext uri="{FF2B5EF4-FFF2-40B4-BE49-F238E27FC236}">
                  <a16:creationId xmlns:a16="http://schemas.microsoft.com/office/drawing/2014/main" id="{A512AB3A-665A-4E8C-9D34-DFDDAF1A06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82" y="6"/>
              <a:ext cx="2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48" name="Line 1897">
              <a:extLst>
                <a:ext uri="{FF2B5EF4-FFF2-40B4-BE49-F238E27FC236}">
                  <a16:creationId xmlns:a16="http://schemas.microsoft.com/office/drawing/2014/main" id="{DC16B8AA-4CBF-4341-995D-CFC0722343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8" y="6"/>
              <a:ext cx="3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49" name="Freeform 1898">
              <a:extLst>
                <a:ext uri="{FF2B5EF4-FFF2-40B4-BE49-F238E27FC236}">
                  <a16:creationId xmlns:a16="http://schemas.microsoft.com/office/drawing/2014/main" id="{DDB816DC-87B4-4242-B363-72F74811BB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" y="4"/>
              <a:ext cx="11" cy="3"/>
            </a:xfrm>
            <a:custGeom>
              <a:avLst/>
              <a:gdLst>
                <a:gd name="T0" fmla="*/ 11 w 11"/>
                <a:gd name="T1" fmla="*/ 3 h 3"/>
                <a:gd name="T2" fmla="*/ 6 w 11"/>
                <a:gd name="T3" fmla="*/ 1 h 3"/>
                <a:gd name="T4" fmla="*/ 0 w 11"/>
                <a:gd name="T5" fmla="*/ 0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" h="3">
                  <a:moveTo>
                    <a:pt x="11" y="3"/>
                  </a:moveTo>
                  <a:lnTo>
                    <a:pt x="6" y="1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50" name="Freeform 1899">
              <a:extLst>
                <a:ext uri="{FF2B5EF4-FFF2-40B4-BE49-F238E27FC236}">
                  <a16:creationId xmlns:a16="http://schemas.microsoft.com/office/drawing/2014/main" id="{9F7DFC8C-986D-444E-8E65-E396AA8204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" y="6"/>
              <a:ext cx="9" cy="3"/>
            </a:xfrm>
            <a:custGeom>
              <a:avLst/>
              <a:gdLst>
                <a:gd name="T0" fmla="*/ 9 w 9"/>
                <a:gd name="T1" fmla="*/ 3 h 3"/>
                <a:gd name="T2" fmla="*/ 5 w 9"/>
                <a:gd name="T3" fmla="*/ 1 h 3"/>
                <a:gd name="T4" fmla="*/ 0 w 9"/>
                <a:gd name="T5" fmla="*/ 0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" h="3">
                  <a:moveTo>
                    <a:pt x="9" y="3"/>
                  </a:moveTo>
                  <a:lnTo>
                    <a:pt x="5" y="1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51" name="Freeform 1900">
              <a:extLst>
                <a:ext uri="{FF2B5EF4-FFF2-40B4-BE49-F238E27FC236}">
                  <a16:creationId xmlns:a16="http://schemas.microsoft.com/office/drawing/2014/main" id="{B2AFA058-1B07-43A4-9DD7-4A54FDF916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" y="8"/>
              <a:ext cx="8" cy="2"/>
            </a:xfrm>
            <a:custGeom>
              <a:avLst/>
              <a:gdLst>
                <a:gd name="T0" fmla="*/ 8 w 8"/>
                <a:gd name="T1" fmla="*/ 2 h 2"/>
                <a:gd name="T2" fmla="*/ 4 w 8"/>
                <a:gd name="T3" fmla="*/ 0 h 2"/>
                <a:gd name="T4" fmla="*/ 0 w 8"/>
                <a:gd name="T5" fmla="*/ 0 h 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" h="2">
                  <a:moveTo>
                    <a:pt x="8" y="2"/>
                  </a:moveTo>
                  <a:lnTo>
                    <a:pt x="4" y="0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52" name="Line 1901">
              <a:extLst>
                <a:ext uri="{FF2B5EF4-FFF2-40B4-BE49-F238E27FC236}">
                  <a16:creationId xmlns:a16="http://schemas.microsoft.com/office/drawing/2014/main" id="{4A6C5821-0C7D-4E98-A878-F82B675727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3" y="37"/>
              <a:ext cx="4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53" name="Freeform 1902">
              <a:extLst>
                <a:ext uri="{FF2B5EF4-FFF2-40B4-BE49-F238E27FC236}">
                  <a16:creationId xmlns:a16="http://schemas.microsoft.com/office/drawing/2014/main" id="{BFF8EA49-BC0B-4190-87A6-97E958AE1E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" y="24"/>
              <a:ext cx="6" cy="3"/>
            </a:xfrm>
            <a:custGeom>
              <a:avLst/>
              <a:gdLst>
                <a:gd name="T0" fmla="*/ 6 w 6"/>
                <a:gd name="T1" fmla="*/ 1 h 3"/>
                <a:gd name="T2" fmla="*/ 4 w 6"/>
                <a:gd name="T3" fmla="*/ 0 h 3"/>
                <a:gd name="T4" fmla="*/ 1 w 6"/>
                <a:gd name="T5" fmla="*/ 1 h 3"/>
                <a:gd name="T6" fmla="*/ 0 w 6"/>
                <a:gd name="T7" fmla="*/ 3 h 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3">
                  <a:moveTo>
                    <a:pt x="6" y="1"/>
                  </a:moveTo>
                  <a:lnTo>
                    <a:pt x="4" y="0"/>
                  </a:lnTo>
                  <a:lnTo>
                    <a:pt x="1" y="1"/>
                  </a:lnTo>
                  <a:lnTo>
                    <a:pt x="0" y="3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54" name="Line 1903">
              <a:extLst>
                <a:ext uri="{FF2B5EF4-FFF2-40B4-BE49-F238E27FC236}">
                  <a16:creationId xmlns:a16="http://schemas.microsoft.com/office/drawing/2014/main" id="{9D3B9306-3137-4912-AF8D-8CE7853A19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4" y="27"/>
              <a:ext cx="1" cy="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55" name="Freeform 1904">
              <a:extLst>
                <a:ext uri="{FF2B5EF4-FFF2-40B4-BE49-F238E27FC236}">
                  <a16:creationId xmlns:a16="http://schemas.microsoft.com/office/drawing/2014/main" id="{DB1011A5-1CFC-48BE-90F1-6BB4DAF345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" y="33"/>
              <a:ext cx="2" cy="3"/>
            </a:xfrm>
            <a:custGeom>
              <a:avLst/>
              <a:gdLst>
                <a:gd name="T0" fmla="*/ 0 w 2"/>
                <a:gd name="T1" fmla="*/ 0 h 3"/>
                <a:gd name="T2" fmla="*/ 1 w 2"/>
                <a:gd name="T3" fmla="*/ 2 h 3"/>
                <a:gd name="T4" fmla="*/ 2 w 2"/>
                <a:gd name="T5" fmla="*/ 3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lnTo>
                    <a:pt x="1" y="2"/>
                  </a:lnTo>
                  <a:lnTo>
                    <a:pt x="2" y="3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56" name="Line 1905">
              <a:extLst>
                <a:ext uri="{FF2B5EF4-FFF2-40B4-BE49-F238E27FC236}">
                  <a16:creationId xmlns:a16="http://schemas.microsoft.com/office/drawing/2014/main" id="{06DD9D08-D79F-4186-97A5-3E5A313755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0" y="25"/>
              <a:ext cx="2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57" name="Line 1906">
              <a:extLst>
                <a:ext uri="{FF2B5EF4-FFF2-40B4-BE49-F238E27FC236}">
                  <a16:creationId xmlns:a16="http://schemas.microsoft.com/office/drawing/2014/main" id="{E4288230-7E9E-4FC8-8B3D-A49AFB451D7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2" y="27"/>
              <a:ext cx="1" cy="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58" name="Line 1907">
              <a:extLst>
                <a:ext uri="{FF2B5EF4-FFF2-40B4-BE49-F238E27FC236}">
                  <a16:creationId xmlns:a16="http://schemas.microsoft.com/office/drawing/2014/main" id="{9648753E-FCFB-44DE-9AFB-719978262E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0" y="28"/>
              <a:ext cx="1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59" name="Freeform 1908">
              <a:extLst>
                <a:ext uri="{FF2B5EF4-FFF2-40B4-BE49-F238E27FC236}">
                  <a16:creationId xmlns:a16="http://schemas.microsoft.com/office/drawing/2014/main" id="{BD6FE0F3-FBB2-4809-80CF-FDB94419B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" y="25"/>
              <a:ext cx="1" cy="3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1 h 3"/>
                <a:gd name="T4" fmla="*/ 0 w 1"/>
                <a:gd name="T5" fmla="*/ 3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lnTo>
                    <a:pt x="0" y="1"/>
                  </a:lnTo>
                  <a:lnTo>
                    <a:pt x="0" y="3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60" name="Freeform 1909">
              <a:extLst>
                <a:ext uri="{FF2B5EF4-FFF2-40B4-BE49-F238E27FC236}">
                  <a16:creationId xmlns:a16="http://schemas.microsoft.com/office/drawing/2014/main" id="{74501162-81D1-4585-9067-D4576576AC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" y="39"/>
              <a:ext cx="1" cy="13"/>
            </a:xfrm>
            <a:custGeom>
              <a:avLst/>
              <a:gdLst>
                <a:gd name="T0" fmla="*/ 0 w 1"/>
                <a:gd name="T1" fmla="*/ 13 h 13"/>
                <a:gd name="T2" fmla="*/ 1 w 1"/>
                <a:gd name="T3" fmla="*/ 7 h 13"/>
                <a:gd name="T4" fmla="*/ 1 w 1"/>
                <a:gd name="T5" fmla="*/ 0 h 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13">
                  <a:moveTo>
                    <a:pt x="0" y="13"/>
                  </a:moveTo>
                  <a:lnTo>
                    <a:pt x="1" y="7"/>
                  </a:lnTo>
                  <a:lnTo>
                    <a:pt x="1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61" name="Freeform 1910">
              <a:extLst>
                <a:ext uri="{FF2B5EF4-FFF2-40B4-BE49-F238E27FC236}">
                  <a16:creationId xmlns:a16="http://schemas.microsoft.com/office/drawing/2014/main" id="{49146C32-1852-4006-A9B2-3472EC3DB8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" y="52"/>
              <a:ext cx="2" cy="30"/>
            </a:xfrm>
            <a:custGeom>
              <a:avLst/>
              <a:gdLst>
                <a:gd name="T0" fmla="*/ 0 w 2"/>
                <a:gd name="T1" fmla="*/ 0 h 30"/>
                <a:gd name="T2" fmla="*/ 0 w 2"/>
                <a:gd name="T3" fmla="*/ 15 h 30"/>
                <a:gd name="T4" fmla="*/ 2 w 2"/>
                <a:gd name="T5" fmla="*/ 30 h 3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30">
                  <a:moveTo>
                    <a:pt x="0" y="0"/>
                  </a:moveTo>
                  <a:lnTo>
                    <a:pt x="0" y="15"/>
                  </a:lnTo>
                  <a:lnTo>
                    <a:pt x="2" y="3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62" name="Line 1911">
              <a:extLst>
                <a:ext uri="{FF2B5EF4-FFF2-40B4-BE49-F238E27FC236}">
                  <a16:creationId xmlns:a16="http://schemas.microsoft.com/office/drawing/2014/main" id="{CED16431-1F39-4862-B1B1-774DB8C587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6" y="6"/>
              <a:ext cx="3" cy="3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63" name="Line 1912">
              <a:extLst>
                <a:ext uri="{FF2B5EF4-FFF2-40B4-BE49-F238E27FC236}">
                  <a16:creationId xmlns:a16="http://schemas.microsoft.com/office/drawing/2014/main" id="{8AEE06B4-DF8A-4971-8292-2F33CDC4E7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" y="6"/>
              <a:ext cx="1" cy="3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64" name="Line 1913">
              <a:extLst>
                <a:ext uri="{FF2B5EF4-FFF2-40B4-BE49-F238E27FC236}">
                  <a16:creationId xmlns:a16="http://schemas.microsoft.com/office/drawing/2014/main" id="{3E0B9BD5-9517-4E9B-B0BF-D98F27DC6F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9" y="5"/>
              <a:ext cx="2" cy="3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65" name="Freeform 1914">
              <a:extLst>
                <a:ext uri="{FF2B5EF4-FFF2-40B4-BE49-F238E27FC236}">
                  <a16:creationId xmlns:a16="http://schemas.microsoft.com/office/drawing/2014/main" id="{5873A082-E4D9-4A2F-8E27-09752BD10E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" y="57"/>
              <a:ext cx="11" cy="8"/>
            </a:xfrm>
            <a:custGeom>
              <a:avLst/>
              <a:gdLst>
                <a:gd name="T0" fmla="*/ 11 w 11"/>
                <a:gd name="T1" fmla="*/ 8 h 8"/>
                <a:gd name="T2" fmla="*/ 8 w 11"/>
                <a:gd name="T3" fmla="*/ 4 h 8"/>
                <a:gd name="T4" fmla="*/ 4 w 11"/>
                <a:gd name="T5" fmla="*/ 2 h 8"/>
                <a:gd name="T6" fmla="*/ 0 w 11"/>
                <a:gd name="T7" fmla="*/ 0 h 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" h="8">
                  <a:moveTo>
                    <a:pt x="11" y="8"/>
                  </a:moveTo>
                  <a:lnTo>
                    <a:pt x="8" y="4"/>
                  </a:lnTo>
                  <a:lnTo>
                    <a:pt x="4" y="2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66" name="Freeform 1915">
              <a:extLst>
                <a:ext uri="{FF2B5EF4-FFF2-40B4-BE49-F238E27FC236}">
                  <a16:creationId xmlns:a16="http://schemas.microsoft.com/office/drawing/2014/main" id="{03A921FA-B4C0-48F1-A05F-CB8DF0AD75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" y="57"/>
              <a:ext cx="26" cy="2"/>
            </a:xfrm>
            <a:custGeom>
              <a:avLst/>
              <a:gdLst>
                <a:gd name="T0" fmla="*/ 26 w 26"/>
                <a:gd name="T1" fmla="*/ 0 h 2"/>
                <a:gd name="T2" fmla="*/ 17 w 26"/>
                <a:gd name="T3" fmla="*/ 0 h 2"/>
                <a:gd name="T4" fmla="*/ 9 w 26"/>
                <a:gd name="T5" fmla="*/ 0 h 2"/>
                <a:gd name="T6" fmla="*/ 0 w 26"/>
                <a:gd name="T7" fmla="*/ 2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6" h="2">
                  <a:moveTo>
                    <a:pt x="26" y="0"/>
                  </a:moveTo>
                  <a:lnTo>
                    <a:pt x="17" y="0"/>
                  </a:lnTo>
                  <a:lnTo>
                    <a:pt x="9" y="0"/>
                  </a:lnTo>
                  <a:lnTo>
                    <a:pt x="0" y="2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67" name="Freeform 1916">
              <a:extLst>
                <a:ext uri="{FF2B5EF4-FFF2-40B4-BE49-F238E27FC236}">
                  <a16:creationId xmlns:a16="http://schemas.microsoft.com/office/drawing/2014/main" id="{CE75C45F-6B72-41B3-B02C-BB48153380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" y="60"/>
              <a:ext cx="10" cy="22"/>
            </a:xfrm>
            <a:custGeom>
              <a:avLst/>
              <a:gdLst>
                <a:gd name="T0" fmla="*/ 10 w 10"/>
                <a:gd name="T1" fmla="*/ 0 h 22"/>
                <a:gd name="T2" fmla="*/ 5 w 10"/>
                <a:gd name="T3" fmla="*/ 6 h 22"/>
                <a:gd name="T4" fmla="*/ 2 w 10"/>
                <a:gd name="T5" fmla="*/ 14 h 22"/>
                <a:gd name="T6" fmla="*/ 0 w 10"/>
                <a:gd name="T7" fmla="*/ 22 h 2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" h="22">
                  <a:moveTo>
                    <a:pt x="10" y="0"/>
                  </a:moveTo>
                  <a:lnTo>
                    <a:pt x="5" y="6"/>
                  </a:lnTo>
                  <a:lnTo>
                    <a:pt x="2" y="14"/>
                  </a:lnTo>
                  <a:lnTo>
                    <a:pt x="0" y="22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68" name="Line 1917">
              <a:extLst>
                <a:ext uri="{FF2B5EF4-FFF2-40B4-BE49-F238E27FC236}">
                  <a16:creationId xmlns:a16="http://schemas.microsoft.com/office/drawing/2014/main" id="{ED7E75D3-79A1-4FA4-B1CD-C10A0EB055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2" y="56"/>
              <a:ext cx="4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69" name="Line 1918">
              <a:extLst>
                <a:ext uri="{FF2B5EF4-FFF2-40B4-BE49-F238E27FC236}">
                  <a16:creationId xmlns:a16="http://schemas.microsoft.com/office/drawing/2014/main" id="{96020BF8-C466-4113-A02C-99FCE9F0C9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6" y="38"/>
              <a:ext cx="1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70" name="Line 1919">
              <a:extLst>
                <a:ext uri="{FF2B5EF4-FFF2-40B4-BE49-F238E27FC236}">
                  <a16:creationId xmlns:a16="http://schemas.microsoft.com/office/drawing/2014/main" id="{76B61CB3-A20D-4820-B47B-74B9A35916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6" y="53"/>
              <a:ext cx="5" cy="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71" name="Line 1920">
              <a:extLst>
                <a:ext uri="{FF2B5EF4-FFF2-40B4-BE49-F238E27FC236}">
                  <a16:creationId xmlns:a16="http://schemas.microsoft.com/office/drawing/2014/main" id="{9203D97A-4C35-481A-993D-BEF9ECF2C2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34" y="41"/>
              <a:ext cx="2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72" name="Line 1921">
              <a:extLst>
                <a:ext uri="{FF2B5EF4-FFF2-40B4-BE49-F238E27FC236}">
                  <a16:creationId xmlns:a16="http://schemas.microsoft.com/office/drawing/2014/main" id="{3BC2E478-7686-426B-BE6B-F27311DC72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9" y="35"/>
              <a:ext cx="41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73" name="Freeform 1922">
              <a:extLst>
                <a:ext uri="{FF2B5EF4-FFF2-40B4-BE49-F238E27FC236}">
                  <a16:creationId xmlns:a16="http://schemas.microsoft.com/office/drawing/2014/main" id="{858255C4-2F8E-41BD-B89B-76259D9165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" y="50"/>
              <a:ext cx="3" cy="2"/>
            </a:xfrm>
            <a:custGeom>
              <a:avLst/>
              <a:gdLst>
                <a:gd name="T0" fmla="*/ 3 w 3"/>
                <a:gd name="T1" fmla="*/ 0 h 2"/>
                <a:gd name="T2" fmla="*/ 1 w 3"/>
                <a:gd name="T3" fmla="*/ 0 h 2"/>
                <a:gd name="T4" fmla="*/ 0 w 3"/>
                <a:gd name="T5" fmla="*/ 2 h 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lnTo>
                    <a:pt x="1" y="0"/>
                  </a:lnTo>
                  <a:lnTo>
                    <a:pt x="0" y="2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74" name="Line 1923">
              <a:extLst>
                <a:ext uri="{FF2B5EF4-FFF2-40B4-BE49-F238E27FC236}">
                  <a16:creationId xmlns:a16="http://schemas.microsoft.com/office/drawing/2014/main" id="{6190097A-A9EA-4063-AC8A-2B667CF462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6" y="52"/>
              <a:ext cx="1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75" name="Line 1924">
              <a:extLst>
                <a:ext uri="{FF2B5EF4-FFF2-40B4-BE49-F238E27FC236}">
                  <a16:creationId xmlns:a16="http://schemas.microsoft.com/office/drawing/2014/main" id="{8F8BC2AB-B41B-4293-9673-875FA43980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8" y="61"/>
              <a:ext cx="1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76" name="Line 1925">
              <a:extLst>
                <a:ext uri="{FF2B5EF4-FFF2-40B4-BE49-F238E27FC236}">
                  <a16:creationId xmlns:a16="http://schemas.microsoft.com/office/drawing/2014/main" id="{26554A87-5DAB-422C-99CD-26512A82B3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8" y="54"/>
              <a:ext cx="1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77" name="Line 1926">
              <a:extLst>
                <a:ext uri="{FF2B5EF4-FFF2-40B4-BE49-F238E27FC236}">
                  <a16:creationId xmlns:a16="http://schemas.microsoft.com/office/drawing/2014/main" id="{31AACD26-143F-433B-854F-B68BA3DE80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7" y="55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78" name="Line 1927">
              <a:extLst>
                <a:ext uri="{FF2B5EF4-FFF2-40B4-BE49-F238E27FC236}">
                  <a16:creationId xmlns:a16="http://schemas.microsoft.com/office/drawing/2014/main" id="{8C4DA3BF-CC31-4B68-9FF1-6677A65B35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7" y="57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79" name="Line 1928">
              <a:extLst>
                <a:ext uri="{FF2B5EF4-FFF2-40B4-BE49-F238E27FC236}">
                  <a16:creationId xmlns:a16="http://schemas.microsoft.com/office/drawing/2014/main" id="{F970EAD4-0AA9-402E-9EA6-BC56778085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7" y="58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80" name="Line 1929">
              <a:extLst>
                <a:ext uri="{FF2B5EF4-FFF2-40B4-BE49-F238E27FC236}">
                  <a16:creationId xmlns:a16="http://schemas.microsoft.com/office/drawing/2014/main" id="{E76EE1BB-7C38-4A86-B5E3-C500B94529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7" y="60"/>
              <a:ext cx="1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81" name="Freeform 1930">
              <a:extLst>
                <a:ext uri="{FF2B5EF4-FFF2-40B4-BE49-F238E27FC236}">
                  <a16:creationId xmlns:a16="http://schemas.microsoft.com/office/drawing/2014/main" id="{B1622DA2-287F-4F3F-B644-7373348FF0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" y="53"/>
              <a:ext cx="1" cy="7"/>
            </a:xfrm>
            <a:custGeom>
              <a:avLst/>
              <a:gdLst>
                <a:gd name="T0" fmla="*/ 1 w 1"/>
                <a:gd name="T1" fmla="*/ 0 h 7"/>
                <a:gd name="T2" fmla="*/ 0 w 1"/>
                <a:gd name="T3" fmla="*/ 3 h 7"/>
                <a:gd name="T4" fmla="*/ 0 w 1"/>
                <a:gd name="T5" fmla="*/ 7 h 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7">
                  <a:moveTo>
                    <a:pt x="1" y="0"/>
                  </a:moveTo>
                  <a:lnTo>
                    <a:pt x="0" y="3"/>
                  </a:lnTo>
                  <a:lnTo>
                    <a:pt x="0" y="7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82" name="Freeform 1931">
              <a:extLst>
                <a:ext uri="{FF2B5EF4-FFF2-40B4-BE49-F238E27FC236}">
                  <a16:creationId xmlns:a16="http://schemas.microsoft.com/office/drawing/2014/main" id="{62BFF692-B1A4-4A7C-8F40-E5A7E25C2C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" y="51"/>
              <a:ext cx="3" cy="2"/>
            </a:xfrm>
            <a:custGeom>
              <a:avLst/>
              <a:gdLst>
                <a:gd name="T0" fmla="*/ 3 w 3"/>
                <a:gd name="T1" fmla="*/ 0 h 2"/>
                <a:gd name="T2" fmla="*/ 1 w 3"/>
                <a:gd name="T3" fmla="*/ 0 h 2"/>
                <a:gd name="T4" fmla="*/ 0 w 3"/>
                <a:gd name="T5" fmla="*/ 2 h 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lnTo>
                    <a:pt x="1" y="0"/>
                  </a:lnTo>
                  <a:lnTo>
                    <a:pt x="0" y="2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83" name="Line 1932">
              <a:extLst>
                <a:ext uri="{FF2B5EF4-FFF2-40B4-BE49-F238E27FC236}">
                  <a16:creationId xmlns:a16="http://schemas.microsoft.com/office/drawing/2014/main" id="{473BB2A2-C1EB-45B7-8969-D392EF7598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9" y="54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84" name="Line 1933">
              <a:extLst>
                <a:ext uri="{FF2B5EF4-FFF2-40B4-BE49-F238E27FC236}">
                  <a16:creationId xmlns:a16="http://schemas.microsoft.com/office/drawing/2014/main" id="{F72AADD5-0E34-4991-8383-208BE7B82B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9" y="57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85" name="Line 1934">
              <a:extLst>
                <a:ext uri="{FF2B5EF4-FFF2-40B4-BE49-F238E27FC236}">
                  <a16:creationId xmlns:a16="http://schemas.microsoft.com/office/drawing/2014/main" id="{EDE8E775-71D2-4510-A7B5-C6A20D43A9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8" y="60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86" name="Line 1935">
              <a:extLst>
                <a:ext uri="{FF2B5EF4-FFF2-40B4-BE49-F238E27FC236}">
                  <a16:creationId xmlns:a16="http://schemas.microsoft.com/office/drawing/2014/main" id="{81D67463-1FBF-4402-AC0F-1E90E4758A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7" y="61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87" name="Line 1936">
              <a:extLst>
                <a:ext uri="{FF2B5EF4-FFF2-40B4-BE49-F238E27FC236}">
                  <a16:creationId xmlns:a16="http://schemas.microsoft.com/office/drawing/2014/main" id="{22A11C1F-B31E-452D-8D1E-CBD885E1DF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8" y="58"/>
              <a:ext cx="1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88" name="Line 1937">
              <a:extLst>
                <a:ext uri="{FF2B5EF4-FFF2-40B4-BE49-F238E27FC236}">
                  <a16:creationId xmlns:a16="http://schemas.microsoft.com/office/drawing/2014/main" id="{05EAE585-7293-4262-AC9A-E403BD62D9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8" y="55"/>
              <a:ext cx="1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89" name="Line 1938">
              <a:extLst>
                <a:ext uri="{FF2B5EF4-FFF2-40B4-BE49-F238E27FC236}">
                  <a16:creationId xmlns:a16="http://schemas.microsoft.com/office/drawing/2014/main" id="{86B7DFB2-0C31-4879-BD0D-4B810E1DF2D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9" y="53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90" name="Line 1939">
              <a:extLst>
                <a:ext uri="{FF2B5EF4-FFF2-40B4-BE49-F238E27FC236}">
                  <a16:creationId xmlns:a16="http://schemas.microsoft.com/office/drawing/2014/main" id="{4302E696-287A-4A73-B8CF-D7979B34D0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8" y="61"/>
              <a:ext cx="1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91" name="Line 1940">
              <a:extLst>
                <a:ext uri="{FF2B5EF4-FFF2-40B4-BE49-F238E27FC236}">
                  <a16:creationId xmlns:a16="http://schemas.microsoft.com/office/drawing/2014/main" id="{3616C538-87AE-44C2-BB64-829E0DBCF8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6" y="60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92" name="Line 1941">
              <a:extLst>
                <a:ext uri="{FF2B5EF4-FFF2-40B4-BE49-F238E27FC236}">
                  <a16:creationId xmlns:a16="http://schemas.microsoft.com/office/drawing/2014/main" id="{CB127E3D-6A58-43D8-8641-3691D19F00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8" y="53"/>
              <a:ext cx="1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93" name="Line 1942">
              <a:extLst>
                <a:ext uri="{FF2B5EF4-FFF2-40B4-BE49-F238E27FC236}">
                  <a16:creationId xmlns:a16="http://schemas.microsoft.com/office/drawing/2014/main" id="{55C016C6-3CAD-4C39-9480-EB6BE53A14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9" y="49"/>
              <a:ext cx="1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94" name="Freeform 1943">
              <a:extLst>
                <a:ext uri="{FF2B5EF4-FFF2-40B4-BE49-F238E27FC236}">
                  <a16:creationId xmlns:a16="http://schemas.microsoft.com/office/drawing/2014/main" id="{CD213D9C-E117-4112-B70D-BABD9066CB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" y="38"/>
              <a:ext cx="3" cy="11"/>
            </a:xfrm>
            <a:custGeom>
              <a:avLst/>
              <a:gdLst>
                <a:gd name="T0" fmla="*/ 3 w 3"/>
                <a:gd name="T1" fmla="*/ 11 h 11"/>
                <a:gd name="T2" fmla="*/ 3 w 3"/>
                <a:gd name="T3" fmla="*/ 5 h 11"/>
                <a:gd name="T4" fmla="*/ 0 w 3"/>
                <a:gd name="T5" fmla="*/ 0 h 1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" h="11">
                  <a:moveTo>
                    <a:pt x="3" y="11"/>
                  </a:moveTo>
                  <a:lnTo>
                    <a:pt x="3" y="5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95" name="Freeform 1944">
              <a:extLst>
                <a:ext uri="{FF2B5EF4-FFF2-40B4-BE49-F238E27FC236}">
                  <a16:creationId xmlns:a16="http://schemas.microsoft.com/office/drawing/2014/main" id="{476DD0A4-F283-4FE4-AA08-64F2132341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" y="39"/>
              <a:ext cx="4" cy="2"/>
            </a:xfrm>
            <a:custGeom>
              <a:avLst/>
              <a:gdLst>
                <a:gd name="T0" fmla="*/ 4 w 4"/>
                <a:gd name="T1" fmla="*/ 2 h 2"/>
                <a:gd name="T2" fmla="*/ 2 w 4"/>
                <a:gd name="T3" fmla="*/ 0 h 2"/>
                <a:gd name="T4" fmla="*/ 0 w 4"/>
                <a:gd name="T5" fmla="*/ 0 h 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96" name="Freeform 1945">
              <a:extLst>
                <a:ext uri="{FF2B5EF4-FFF2-40B4-BE49-F238E27FC236}">
                  <a16:creationId xmlns:a16="http://schemas.microsoft.com/office/drawing/2014/main" id="{6BAB697C-B164-4976-80C9-2E83809C15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" y="37"/>
              <a:ext cx="4" cy="3"/>
            </a:xfrm>
            <a:custGeom>
              <a:avLst/>
              <a:gdLst>
                <a:gd name="T0" fmla="*/ 4 w 4"/>
                <a:gd name="T1" fmla="*/ 3 h 3"/>
                <a:gd name="T2" fmla="*/ 2 w 4"/>
                <a:gd name="T3" fmla="*/ 1 h 3"/>
                <a:gd name="T4" fmla="*/ 0 w 4"/>
                <a:gd name="T5" fmla="*/ 0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" h="3">
                  <a:moveTo>
                    <a:pt x="4" y="3"/>
                  </a:moveTo>
                  <a:lnTo>
                    <a:pt x="2" y="1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97" name="Line 1946">
              <a:extLst>
                <a:ext uri="{FF2B5EF4-FFF2-40B4-BE49-F238E27FC236}">
                  <a16:creationId xmlns:a16="http://schemas.microsoft.com/office/drawing/2014/main" id="{96CD1F71-AF51-4695-88D5-EE9654E89D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8" y="62"/>
              <a:ext cx="1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98" name="Freeform 1947">
              <a:extLst>
                <a:ext uri="{FF2B5EF4-FFF2-40B4-BE49-F238E27FC236}">
                  <a16:creationId xmlns:a16="http://schemas.microsoft.com/office/drawing/2014/main" id="{9738292D-8130-4272-A449-A12903F2D7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" y="66"/>
              <a:ext cx="7" cy="2"/>
            </a:xfrm>
            <a:custGeom>
              <a:avLst/>
              <a:gdLst>
                <a:gd name="T0" fmla="*/ 7 w 7"/>
                <a:gd name="T1" fmla="*/ 2 h 2"/>
                <a:gd name="T2" fmla="*/ 4 w 7"/>
                <a:gd name="T3" fmla="*/ 0 h 2"/>
                <a:gd name="T4" fmla="*/ 0 w 7"/>
                <a:gd name="T5" fmla="*/ 0 h 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" h="2">
                  <a:moveTo>
                    <a:pt x="7" y="2"/>
                  </a:moveTo>
                  <a:lnTo>
                    <a:pt x="4" y="0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599" name="Freeform 1948">
              <a:extLst>
                <a:ext uri="{FF2B5EF4-FFF2-40B4-BE49-F238E27FC236}">
                  <a16:creationId xmlns:a16="http://schemas.microsoft.com/office/drawing/2014/main" id="{0129BCC0-4FED-45EE-A0E2-2BE4E81FBF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" y="68"/>
              <a:ext cx="3" cy="8"/>
            </a:xfrm>
            <a:custGeom>
              <a:avLst/>
              <a:gdLst>
                <a:gd name="T0" fmla="*/ 0 w 3"/>
                <a:gd name="T1" fmla="*/ 8 h 8"/>
                <a:gd name="T2" fmla="*/ 2 w 3"/>
                <a:gd name="T3" fmla="*/ 4 h 8"/>
                <a:gd name="T4" fmla="*/ 3 w 3"/>
                <a:gd name="T5" fmla="*/ 0 h 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" h="8">
                  <a:moveTo>
                    <a:pt x="0" y="8"/>
                  </a:moveTo>
                  <a:lnTo>
                    <a:pt x="2" y="4"/>
                  </a:lnTo>
                  <a:lnTo>
                    <a:pt x="3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00" name="Freeform 1949">
              <a:extLst>
                <a:ext uri="{FF2B5EF4-FFF2-40B4-BE49-F238E27FC236}">
                  <a16:creationId xmlns:a16="http://schemas.microsoft.com/office/drawing/2014/main" id="{47831235-B9CB-4111-A7A3-071C8650C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" y="76"/>
              <a:ext cx="8" cy="5"/>
            </a:xfrm>
            <a:custGeom>
              <a:avLst/>
              <a:gdLst>
                <a:gd name="T0" fmla="*/ 8 w 8"/>
                <a:gd name="T1" fmla="*/ 0 h 5"/>
                <a:gd name="T2" fmla="*/ 5 w 8"/>
                <a:gd name="T3" fmla="*/ 1 h 5"/>
                <a:gd name="T4" fmla="*/ 2 w 8"/>
                <a:gd name="T5" fmla="*/ 3 h 5"/>
                <a:gd name="T6" fmla="*/ 0 w 8"/>
                <a:gd name="T7" fmla="*/ 5 h 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5">
                  <a:moveTo>
                    <a:pt x="8" y="0"/>
                  </a:moveTo>
                  <a:lnTo>
                    <a:pt x="5" y="1"/>
                  </a:lnTo>
                  <a:lnTo>
                    <a:pt x="2" y="3"/>
                  </a:lnTo>
                  <a:lnTo>
                    <a:pt x="0" y="5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01" name="Freeform 1950">
              <a:extLst>
                <a:ext uri="{FF2B5EF4-FFF2-40B4-BE49-F238E27FC236}">
                  <a16:creationId xmlns:a16="http://schemas.microsoft.com/office/drawing/2014/main" id="{3ECD640B-C60D-4C7D-8984-2F152F2AB3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" y="14"/>
              <a:ext cx="20" cy="17"/>
            </a:xfrm>
            <a:custGeom>
              <a:avLst/>
              <a:gdLst>
                <a:gd name="T0" fmla="*/ 0 w 20"/>
                <a:gd name="T1" fmla="*/ 0 h 17"/>
                <a:gd name="T2" fmla="*/ 10 w 20"/>
                <a:gd name="T3" fmla="*/ 9 h 17"/>
                <a:gd name="T4" fmla="*/ 20 w 20"/>
                <a:gd name="T5" fmla="*/ 17 h 1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" h="17">
                  <a:moveTo>
                    <a:pt x="0" y="0"/>
                  </a:moveTo>
                  <a:lnTo>
                    <a:pt x="10" y="9"/>
                  </a:lnTo>
                  <a:lnTo>
                    <a:pt x="20" y="17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02" name="Line 1951">
              <a:extLst>
                <a:ext uri="{FF2B5EF4-FFF2-40B4-BE49-F238E27FC236}">
                  <a16:creationId xmlns:a16="http://schemas.microsoft.com/office/drawing/2014/main" id="{FE19555C-8B8E-4491-B6AE-B1634C1663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" y="10"/>
              <a:ext cx="3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03" name="Freeform 1952">
              <a:extLst>
                <a:ext uri="{FF2B5EF4-FFF2-40B4-BE49-F238E27FC236}">
                  <a16:creationId xmlns:a16="http://schemas.microsoft.com/office/drawing/2014/main" id="{5DC95639-DBFD-4D86-A418-A85E2DDA75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" y="31"/>
              <a:ext cx="8" cy="2"/>
            </a:xfrm>
            <a:custGeom>
              <a:avLst/>
              <a:gdLst>
                <a:gd name="T0" fmla="*/ 0 w 8"/>
                <a:gd name="T1" fmla="*/ 0 h 2"/>
                <a:gd name="T2" fmla="*/ 4 w 8"/>
                <a:gd name="T3" fmla="*/ 1 h 2"/>
                <a:gd name="T4" fmla="*/ 8 w 8"/>
                <a:gd name="T5" fmla="*/ 2 h 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" h="2">
                  <a:moveTo>
                    <a:pt x="0" y="0"/>
                  </a:moveTo>
                  <a:lnTo>
                    <a:pt x="4" y="1"/>
                  </a:lnTo>
                  <a:lnTo>
                    <a:pt x="8" y="2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04" name="Freeform 1953">
              <a:extLst>
                <a:ext uri="{FF2B5EF4-FFF2-40B4-BE49-F238E27FC236}">
                  <a16:creationId xmlns:a16="http://schemas.microsoft.com/office/drawing/2014/main" id="{B1CC4719-B4ED-49D7-A31C-021B04A26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" y="8"/>
              <a:ext cx="1" cy="3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1 h 3"/>
                <a:gd name="T4" fmla="*/ 0 w 1"/>
                <a:gd name="T5" fmla="*/ 3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lnTo>
                    <a:pt x="0" y="1"/>
                  </a:lnTo>
                  <a:lnTo>
                    <a:pt x="0" y="3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05" name="Freeform 1954">
              <a:extLst>
                <a:ext uri="{FF2B5EF4-FFF2-40B4-BE49-F238E27FC236}">
                  <a16:creationId xmlns:a16="http://schemas.microsoft.com/office/drawing/2014/main" id="{F8B38985-CD3C-475B-B5FE-6B30F859B9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" y="11"/>
              <a:ext cx="25" cy="21"/>
            </a:xfrm>
            <a:custGeom>
              <a:avLst/>
              <a:gdLst>
                <a:gd name="T0" fmla="*/ 0 w 25"/>
                <a:gd name="T1" fmla="*/ 0 h 21"/>
                <a:gd name="T2" fmla="*/ 12 w 25"/>
                <a:gd name="T3" fmla="*/ 11 h 21"/>
                <a:gd name="T4" fmla="*/ 25 w 25"/>
                <a:gd name="T5" fmla="*/ 21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5" h="21">
                  <a:moveTo>
                    <a:pt x="0" y="0"/>
                  </a:moveTo>
                  <a:lnTo>
                    <a:pt x="12" y="11"/>
                  </a:lnTo>
                  <a:lnTo>
                    <a:pt x="25" y="21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06" name="Line 1955">
              <a:extLst>
                <a:ext uri="{FF2B5EF4-FFF2-40B4-BE49-F238E27FC236}">
                  <a16:creationId xmlns:a16="http://schemas.microsoft.com/office/drawing/2014/main" id="{98CABF46-B72F-4364-9062-593E0DE70A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1" y="32"/>
              <a:ext cx="8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07" name="Line 1956">
              <a:extLst>
                <a:ext uri="{FF2B5EF4-FFF2-40B4-BE49-F238E27FC236}">
                  <a16:creationId xmlns:a16="http://schemas.microsoft.com/office/drawing/2014/main" id="{A5F2B92F-819D-45E7-B7BA-157D6B7F7F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99" y="32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08" name="Line 1957">
              <a:extLst>
                <a:ext uri="{FF2B5EF4-FFF2-40B4-BE49-F238E27FC236}">
                  <a16:creationId xmlns:a16="http://schemas.microsoft.com/office/drawing/2014/main" id="{2986E4CE-D01C-453D-B6DE-3179E80A21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9" y="33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09" name="Line 1958">
              <a:extLst>
                <a:ext uri="{FF2B5EF4-FFF2-40B4-BE49-F238E27FC236}">
                  <a16:creationId xmlns:a16="http://schemas.microsoft.com/office/drawing/2014/main" id="{3CE4AE22-37AC-4E74-981C-1F5541C78F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9" y="32"/>
              <a:ext cx="1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10" name="Line 1959">
              <a:extLst>
                <a:ext uri="{FF2B5EF4-FFF2-40B4-BE49-F238E27FC236}">
                  <a16:creationId xmlns:a16="http://schemas.microsoft.com/office/drawing/2014/main" id="{A94CF064-ADB8-4D1B-8AE9-B239C631A1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9" y="33"/>
              <a:ext cx="1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11" name="Freeform 1960">
              <a:extLst>
                <a:ext uri="{FF2B5EF4-FFF2-40B4-BE49-F238E27FC236}">
                  <a16:creationId xmlns:a16="http://schemas.microsoft.com/office/drawing/2014/main" id="{73122AA8-F690-456F-B26F-5444973390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" y="6"/>
              <a:ext cx="37" cy="26"/>
            </a:xfrm>
            <a:custGeom>
              <a:avLst/>
              <a:gdLst>
                <a:gd name="T0" fmla="*/ 37 w 37"/>
                <a:gd name="T1" fmla="*/ 26 h 26"/>
                <a:gd name="T2" fmla="*/ 19 w 37"/>
                <a:gd name="T3" fmla="*/ 13 h 26"/>
                <a:gd name="T4" fmla="*/ 0 w 37"/>
                <a:gd name="T5" fmla="*/ 0 h 2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7" h="26">
                  <a:moveTo>
                    <a:pt x="37" y="26"/>
                  </a:moveTo>
                  <a:lnTo>
                    <a:pt x="19" y="13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12" name="Freeform 1961">
              <a:extLst>
                <a:ext uri="{FF2B5EF4-FFF2-40B4-BE49-F238E27FC236}">
                  <a16:creationId xmlns:a16="http://schemas.microsoft.com/office/drawing/2014/main" id="{B6B3C653-73EB-427D-A967-903085C2B0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" y="7"/>
              <a:ext cx="1" cy="3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2 h 3"/>
                <a:gd name="T4" fmla="*/ 1 w 1"/>
                <a:gd name="T5" fmla="*/ 3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lnTo>
                    <a:pt x="0" y="2"/>
                  </a:lnTo>
                  <a:lnTo>
                    <a:pt x="1" y="3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13" name="Line 1962">
              <a:extLst>
                <a:ext uri="{FF2B5EF4-FFF2-40B4-BE49-F238E27FC236}">
                  <a16:creationId xmlns:a16="http://schemas.microsoft.com/office/drawing/2014/main" id="{808E10D8-B548-4493-B4D0-54F6992FE46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5" y="66"/>
              <a:ext cx="5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14" name="Line 1963">
              <a:extLst>
                <a:ext uri="{FF2B5EF4-FFF2-40B4-BE49-F238E27FC236}">
                  <a16:creationId xmlns:a16="http://schemas.microsoft.com/office/drawing/2014/main" id="{EECB764F-5EC6-4D99-8D91-A3EAD0B27D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5" y="4"/>
              <a:ext cx="7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15" name="Line 1964">
              <a:extLst>
                <a:ext uri="{FF2B5EF4-FFF2-40B4-BE49-F238E27FC236}">
                  <a16:creationId xmlns:a16="http://schemas.microsoft.com/office/drawing/2014/main" id="{32B58CBC-107D-4B6D-B518-BF34C1D3A4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5" y="5"/>
              <a:ext cx="6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16" name="Freeform 1965">
              <a:extLst>
                <a:ext uri="{FF2B5EF4-FFF2-40B4-BE49-F238E27FC236}">
                  <a16:creationId xmlns:a16="http://schemas.microsoft.com/office/drawing/2014/main" id="{0F79376B-7B33-44DF-BD8F-696DF89D4E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" y="4"/>
              <a:ext cx="1" cy="2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0 w 1"/>
                <a:gd name="T5" fmla="*/ 1 h 2"/>
                <a:gd name="T6" fmla="*/ 0 w 1"/>
                <a:gd name="T7" fmla="*/ 1 h 2"/>
                <a:gd name="T8" fmla="*/ 0 w 1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17" name="Line 1966">
              <a:extLst>
                <a:ext uri="{FF2B5EF4-FFF2-40B4-BE49-F238E27FC236}">
                  <a16:creationId xmlns:a16="http://schemas.microsoft.com/office/drawing/2014/main" id="{EA15DD3C-4F20-4C98-A6F4-53F4ACE70A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8" y="29"/>
              <a:ext cx="2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18" name="Line 1967">
              <a:extLst>
                <a:ext uri="{FF2B5EF4-FFF2-40B4-BE49-F238E27FC236}">
                  <a16:creationId xmlns:a16="http://schemas.microsoft.com/office/drawing/2014/main" id="{BA597A85-7079-4C30-8FA3-782CBFBA56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8" y="36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19" name="Line 1968">
              <a:extLst>
                <a:ext uri="{FF2B5EF4-FFF2-40B4-BE49-F238E27FC236}">
                  <a16:creationId xmlns:a16="http://schemas.microsoft.com/office/drawing/2014/main" id="{7CE42827-235B-4DD5-8153-14C8368C18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1" y="36"/>
              <a:ext cx="4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20" name="Line 1969">
              <a:extLst>
                <a:ext uri="{FF2B5EF4-FFF2-40B4-BE49-F238E27FC236}">
                  <a16:creationId xmlns:a16="http://schemas.microsoft.com/office/drawing/2014/main" id="{B3EBA563-A696-4C05-A6FD-2B901C0A24D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0" y="31"/>
              <a:ext cx="4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21" name="Line 1970">
              <a:extLst>
                <a:ext uri="{FF2B5EF4-FFF2-40B4-BE49-F238E27FC236}">
                  <a16:creationId xmlns:a16="http://schemas.microsoft.com/office/drawing/2014/main" id="{0A35E218-C0A8-4017-8F6C-594DB5B472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" y="38"/>
              <a:ext cx="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22" name="Freeform 1971">
              <a:extLst>
                <a:ext uri="{FF2B5EF4-FFF2-40B4-BE49-F238E27FC236}">
                  <a16:creationId xmlns:a16="http://schemas.microsoft.com/office/drawing/2014/main" id="{A8DB1ED4-1476-40F1-B00B-E6402387FE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" y="49"/>
              <a:ext cx="8" cy="1"/>
            </a:xfrm>
            <a:custGeom>
              <a:avLst/>
              <a:gdLst>
                <a:gd name="T0" fmla="*/ 0 w 8"/>
                <a:gd name="T1" fmla="*/ 0 h 1"/>
                <a:gd name="T2" fmla="*/ 3 w 8"/>
                <a:gd name="T3" fmla="*/ 1 h 1"/>
                <a:gd name="T4" fmla="*/ 5 w 8"/>
                <a:gd name="T5" fmla="*/ 1 h 1"/>
                <a:gd name="T6" fmla="*/ 8 w 8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1">
                  <a:moveTo>
                    <a:pt x="0" y="0"/>
                  </a:moveTo>
                  <a:lnTo>
                    <a:pt x="3" y="1"/>
                  </a:lnTo>
                  <a:lnTo>
                    <a:pt x="5" y="1"/>
                  </a:lnTo>
                  <a:lnTo>
                    <a:pt x="8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23" name="Freeform 1972">
              <a:extLst>
                <a:ext uri="{FF2B5EF4-FFF2-40B4-BE49-F238E27FC236}">
                  <a16:creationId xmlns:a16="http://schemas.microsoft.com/office/drawing/2014/main" id="{8F3B8902-7715-4506-8DDE-E42B7638C6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" y="45"/>
              <a:ext cx="7" cy="2"/>
            </a:xfrm>
            <a:custGeom>
              <a:avLst/>
              <a:gdLst>
                <a:gd name="T0" fmla="*/ 7 w 7"/>
                <a:gd name="T1" fmla="*/ 1 h 2"/>
                <a:gd name="T2" fmla="*/ 5 w 7"/>
                <a:gd name="T3" fmla="*/ 0 h 2"/>
                <a:gd name="T4" fmla="*/ 2 w 7"/>
                <a:gd name="T5" fmla="*/ 0 h 2"/>
                <a:gd name="T6" fmla="*/ 0 w 7"/>
                <a:gd name="T7" fmla="*/ 2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2">
                  <a:moveTo>
                    <a:pt x="7" y="1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24" name="Freeform 1973">
              <a:extLst>
                <a:ext uri="{FF2B5EF4-FFF2-40B4-BE49-F238E27FC236}">
                  <a16:creationId xmlns:a16="http://schemas.microsoft.com/office/drawing/2014/main" id="{A8D00D43-629D-4492-9C41-0709E26F82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" y="45"/>
              <a:ext cx="11" cy="2"/>
            </a:xfrm>
            <a:custGeom>
              <a:avLst/>
              <a:gdLst>
                <a:gd name="T0" fmla="*/ 0 w 11"/>
                <a:gd name="T1" fmla="*/ 1 h 2"/>
                <a:gd name="T2" fmla="*/ 0 w 11"/>
                <a:gd name="T3" fmla="*/ 2 h 2"/>
                <a:gd name="T4" fmla="*/ 11 w 11"/>
                <a:gd name="T5" fmla="*/ 2 h 2"/>
                <a:gd name="T6" fmla="*/ 11 w 11"/>
                <a:gd name="T7" fmla="*/ 0 h 2"/>
                <a:gd name="T8" fmla="*/ 0 w 11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" h="2">
                  <a:moveTo>
                    <a:pt x="0" y="1"/>
                  </a:moveTo>
                  <a:lnTo>
                    <a:pt x="0" y="2"/>
                  </a:lnTo>
                  <a:lnTo>
                    <a:pt x="11" y="2"/>
                  </a:lnTo>
                  <a:lnTo>
                    <a:pt x="11" y="0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25" name="Line 1974">
              <a:extLst>
                <a:ext uri="{FF2B5EF4-FFF2-40B4-BE49-F238E27FC236}">
                  <a16:creationId xmlns:a16="http://schemas.microsoft.com/office/drawing/2014/main" id="{84C37E74-7C07-4251-AA66-6C9D59A25F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7" y="84"/>
              <a:ext cx="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26" name="Freeform 1975">
              <a:extLst>
                <a:ext uri="{FF2B5EF4-FFF2-40B4-BE49-F238E27FC236}">
                  <a16:creationId xmlns:a16="http://schemas.microsoft.com/office/drawing/2014/main" id="{8F0E7FAD-93D3-4367-87B0-762423CB8D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" y="84"/>
              <a:ext cx="5" cy="2"/>
            </a:xfrm>
            <a:custGeom>
              <a:avLst/>
              <a:gdLst>
                <a:gd name="T0" fmla="*/ 5 w 5"/>
                <a:gd name="T1" fmla="*/ 0 h 2"/>
                <a:gd name="T2" fmla="*/ 4 w 5"/>
                <a:gd name="T3" fmla="*/ 2 h 2"/>
                <a:gd name="T4" fmla="*/ 0 w 5"/>
                <a:gd name="T5" fmla="*/ 2 h 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" h="2">
                  <a:moveTo>
                    <a:pt x="5" y="0"/>
                  </a:moveTo>
                  <a:lnTo>
                    <a:pt x="4" y="2"/>
                  </a:lnTo>
                  <a:lnTo>
                    <a:pt x="0" y="2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27" name="Line 1976">
              <a:extLst>
                <a:ext uri="{FF2B5EF4-FFF2-40B4-BE49-F238E27FC236}">
                  <a16:creationId xmlns:a16="http://schemas.microsoft.com/office/drawing/2014/main" id="{A468AA63-0106-4E11-8603-70CBE35D6C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6" y="85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28" name="Rectangle 1977">
              <a:extLst>
                <a:ext uri="{FF2B5EF4-FFF2-40B4-BE49-F238E27FC236}">
                  <a16:creationId xmlns:a16="http://schemas.microsoft.com/office/drawing/2014/main" id="{8E4E91F6-7E32-4D5B-BB4A-ACF95A6F5B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" y="47"/>
              <a:ext cx="13" cy="2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solidFill>
                  <a:schemeClr val="tx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629" name="Freeform 1978">
              <a:extLst>
                <a:ext uri="{FF2B5EF4-FFF2-40B4-BE49-F238E27FC236}">
                  <a16:creationId xmlns:a16="http://schemas.microsoft.com/office/drawing/2014/main" id="{70D3CAD2-7BDA-4F98-9003-8BB4DF556C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" y="84"/>
              <a:ext cx="4" cy="2"/>
            </a:xfrm>
            <a:custGeom>
              <a:avLst/>
              <a:gdLst>
                <a:gd name="T0" fmla="*/ 0 w 4"/>
                <a:gd name="T1" fmla="*/ 0 h 2"/>
                <a:gd name="T2" fmla="*/ 0 w 4"/>
                <a:gd name="T3" fmla="*/ 2 h 2"/>
                <a:gd name="T4" fmla="*/ 4 w 4"/>
                <a:gd name="T5" fmla="*/ 2 h 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" h="2">
                  <a:moveTo>
                    <a:pt x="0" y="0"/>
                  </a:moveTo>
                  <a:lnTo>
                    <a:pt x="0" y="2"/>
                  </a:lnTo>
                  <a:lnTo>
                    <a:pt x="4" y="2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30" name="Freeform 1979">
              <a:extLst>
                <a:ext uri="{FF2B5EF4-FFF2-40B4-BE49-F238E27FC236}">
                  <a16:creationId xmlns:a16="http://schemas.microsoft.com/office/drawing/2014/main" id="{096B5EBE-13DF-4F8F-A010-EDECE2C6C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" y="84"/>
              <a:ext cx="4" cy="2"/>
            </a:xfrm>
            <a:custGeom>
              <a:avLst/>
              <a:gdLst>
                <a:gd name="T0" fmla="*/ 4 w 4"/>
                <a:gd name="T1" fmla="*/ 2 h 2"/>
                <a:gd name="T2" fmla="*/ 4 w 4"/>
                <a:gd name="T3" fmla="*/ 0 h 2"/>
                <a:gd name="T4" fmla="*/ 0 w 4"/>
                <a:gd name="T5" fmla="*/ 0 h 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4" y="0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31" name="Freeform 1980">
              <a:extLst>
                <a:ext uri="{FF2B5EF4-FFF2-40B4-BE49-F238E27FC236}">
                  <a16:creationId xmlns:a16="http://schemas.microsoft.com/office/drawing/2014/main" id="{253A4BBA-C18D-4C16-926F-DE5D1F9A1A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" y="28"/>
              <a:ext cx="7" cy="10"/>
            </a:xfrm>
            <a:custGeom>
              <a:avLst/>
              <a:gdLst>
                <a:gd name="T0" fmla="*/ 0 w 7"/>
                <a:gd name="T1" fmla="*/ 8 h 10"/>
                <a:gd name="T2" fmla="*/ 0 w 7"/>
                <a:gd name="T3" fmla="*/ 3 h 10"/>
                <a:gd name="T4" fmla="*/ 2 w 7"/>
                <a:gd name="T5" fmla="*/ 1 h 10"/>
                <a:gd name="T6" fmla="*/ 2 w 7"/>
                <a:gd name="T7" fmla="*/ 0 h 10"/>
                <a:gd name="T8" fmla="*/ 3 w 7"/>
                <a:gd name="T9" fmla="*/ 0 h 10"/>
                <a:gd name="T10" fmla="*/ 7 w 7"/>
                <a:gd name="T11" fmla="*/ 1 h 10"/>
                <a:gd name="T12" fmla="*/ 7 w 7"/>
                <a:gd name="T13" fmla="*/ 8 h 10"/>
                <a:gd name="T14" fmla="*/ 7 w 7"/>
                <a:gd name="T15" fmla="*/ 8 h 10"/>
                <a:gd name="T16" fmla="*/ 6 w 7"/>
                <a:gd name="T17" fmla="*/ 9 h 10"/>
                <a:gd name="T18" fmla="*/ 3 w 7"/>
                <a:gd name="T19" fmla="*/ 10 h 10"/>
                <a:gd name="T20" fmla="*/ 0 w 7"/>
                <a:gd name="T21" fmla="*/ 8 h 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" h="10">
                  <a:moveTo>
                    <a:pt x="0" y="8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7" y="1"/>
                  </a:lnTo>
                  <a:lnTo>
                    <a:pt x="7" y="8"/>
                  </a:lnTo>
                  <a:lnTo>
                    <a:pt x="6" y="9"/>
                  </a:lnTo>
                  <a:lnTo>
                    <a:pt x="3" y="10"/>
                  </a:lnTo>
                  <a:lnTo>
                    <a:pt x="0" y="8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32" name="Freeform 1981">
              <a:extLst>
                <a:ext uri="{FF2B5EF4-FFF2-40B4-BE49-F238E27FC236}">
                  <a16:creationId xmlns:a16="http://schemas.microsoft.com/office/drawing/2014/main" id="{8E315864-9EE2-4D16-A841-E0734A02CC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" y="29"/>
              <a:ext cx="2" cy="8"/>
            </a:xfrm>
            <a:custGeom>
              <a:avLst/>
              <a:gdLst>
                <a:gd name="T0" fmla="*/ 0 w 2"/>
                <a:gd name="T1" fmla="*/ 8 h 8"/>
                <a:gd name="T2" fmla="*/ 2 w 2"/>
                <a:gd name="T3" fmla="*/ 7 h 8"/>
                <a:gd name="T4" fmla="*/ 2 w 2"/>
                <a:gd name="T5" fmla="*/ 1 h 8"/>
                <a:gd name="T6" fmla="*/ 0 w 2"/>
                <a:gd name="T7" fmla="*/ 0 h 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" h="8">
                  <a:moveTo>
                    <a:pt x="0" y="8"/>
                  </a:moveTo>
                  <a:lnTo>
                    <a:pt x="2" y="7"/>
                  </a:lnTo>
                  <a:lnTo>
                    <a:pt x="2" y="1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33" name="Freeform 1982">
              <a:extLst>
                <a:ext uri="{FF2B5EF4-FFF2-40B4-BE49-F238E27FC236}">
                  <a16:creationId xmlns:a16="http://schemas.microsoft.com/office/drawing/2014/main" id="{4B3D0ABA-0CF6-49EF-9A35-93BBDBB5D7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" y="31"/>
              <a:ext cx="3" cy="5"/>
            </a:xfrm>
            <a:custGeom>
              <a:avLst/>
              <a:gdLst>
                <a:gd name="T0" fmla="*/ 0 w 3"/>
                <a:gd name="T1" fmla="*/ 5 h 5"/>
                <a:gd name="T2" fmla="*/ 3 w 3"/>
                <a:gd name="T3" fmla="*/ 4 h 5"/>
                <a:gd name="T4" fmla="*/ 3 w 3"/>
                <a:gd name="T5" fmla="*/ 0 h 5"/>
                <a:gd name="T6" fmla="*/ 0 w 3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" h="5">
                  <a:moveTo>
                    <a:pt x="0" y="5"/>
                  </a:moveTo>
                  <a:lnTo>
                    <a:pt x="3" y="4"/>
                  </a:ln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634" name="Freeform 1983">
              <a:extLst>
                <a:ext uri="{FF2B5EF4-FFF2-40B4-BE49-F238E27FC236}">
                  <a16:creationId xmlns:a16="http://schemas.microsoft.com/office/drawing/2014/main" id="{AB14792F-28FE-481A-BDF0-FED8F6DC1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9" y="38"/>
              <a:ext cx="1" cy="6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5 h 6"/>
                <a:gd name="T4" fmla="*/ 0 w 1"/>
                <a:gd name="T5" fmla="*/ 4 h 6"/>
                <a:gd name="T6" fmla="*/ 0 w 1"/>
                <a:gd name="T7" fmla="*/ 4 h 6"/>
                <a:gd name="T8" fmla="*/ 0 w 1"/>
                <a:gd name="T9" fmla="*/ 3 h 6"/>
                <a:gd name="T10" fmla="*/ 0 w 1"/>
                <a:gd name="T11" fmla="*/ 2 h 6"/>
                <a:gd name="T12" fmla="*/ 0 w 1"/>
                <a:gd name="T13" fmla="*/ 1 h 6"/>
                <a:gd name="T14" fmla="*/ 0 w 1"/>
                <a:gd name="T15" fmla="*/ 0 h 6"/>
                <a:gd name="T16" fmla="*/ 1 w 1"/>
                <a:gd name="T17" fmla="*/ 1 h 6"/>
                <a:gd name="T18" fmla="*/ 0 w 1"/>
                <a:gd name="T19" fmla="*/ 4 h 6"/>
                <a:gd name="T20" fmla="*/ 0 w 1"/>
                <a:gd name="T21" fmla="*/ 3 h 6"/>
                <a:gd name="T22" fmla="*/ 0 w 1"/>
                <a:gd name="T23" fmla="*/ 5 h 6"/>
                <a:gd name="T24" fmla="*/ 0 w 1"/>
                <a:gd name="T25" fmla="*/ 6 h 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" h="6">
                  <a:moveTo>
                    <a:pt x="0" y="6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</a:path>
              </a:pathLst>
            </a:custGeom>
            <a:noFill/>
            <a:ln w="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3800" name="グループ化 1111">
            <a:extLst>
              <a:ext uri="{FF2B5EF4-FFF2-40B4-BE49-F238E27FC236}">
                <a16:creationId xmlns:a16="http://schemas.microsoft.com/office/drawing/2014/main" id="{B71E6FDA-C49D-4A8B-BB9F-3AA34EB5309E}"/>
              </a:ext>
            </a:extLst>
          </p:cNvPr>
          <p:cNvGrpSpPr>
            <a:grpSpLocks/>
          </p:cNvGrpSpPr>
          <p:nvPr/>
        </p:nvGrpSpPr>
        <p:grpSpPr bwMode="auto">
          <a:xfrm>
            <a:off x="1000125" y="1057275"/>
            <a:ext cx="0" cy="0"/>
            <a:chOff x="0" y="0"/>
            <a:chExt cx="345" cy="104"/>
          </a:xfrm>
        </p:grpSpPr>
        <p:sp>
          <p:nvSpPr>
            <p:cNvPr id="1113" name="Freeform 1710">
              <a:extLst>
                <a:ext uri="{FF2B5EF4-FFF2-40B4-BE49-F238E27FC236}">
                  <a16:creationId xmlns:a16="http://schemas.microsoft.com/office/drawing/2014/main" id="{3D6BB88A-07B9-40D5-8653-81B77E3318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80 w 80"/>
                <a:gd name="T1" fmla="*/ 20 h 33"/>
                <a:gd name="T2" fmla="*/ 76 w 80"/>
                <a:gd name="T3" fmla="*/ 28 h 33"/>
                <a:gd name="T4" fmla="*/ 69 w 80"/>
                <a:gd name="T5" fmla="*/ 33 h 33"/>
                <a:gd name="T6" fmla="*/ 49 w 80"/>
                <a:gd name="T7" fmla="*/ 33 h 33"/>
                <a:gd name="T8" fmla="*/ 41 w 80"/>
                <a:gd name="T9" fmla="*/ 26 h 33"/>
                <a:gd name="T10" fmla="*/ 37 w 80"/>
                <a:gd name="T11" fmla="*/ 16 h 33"/>
                <a:gd name="T12" fmla="*/ 10 w 80"/>
                <a:gd name="T13" fmla="*/ 16 h 33"/>
                <a:gd name="T14" fmla="*/ 8 w 80"/>
                <a:gd name="T15" fmla="*/ 12 h 33"/>
                <a:gd name="T16" fmla="*/ 7 w 80"/>
                <a:gd name="T17" fmla="*/ 12 h 33"/>
                <a:gd name="T18" fmla="*/ 7 w 80"/>
                <a:gd name="T19" fmla="*/ 11 h 33"/>
                <a:gd name="T20" fmla="*/ 5 w 80"/>
                <a:gd name="T21" fmla="*/ 11 h 33"/>
                <a:gd name="T22" fmla="*/ 4 w 80"/>
                <a:gd name="T23" fmla="*/ 10 h 33"/>
                <a:gd name="T24" fmla="*/ 2 w 80"/>
                <a:gd name="T25" fmla="*/ 10 h 33"/>
                <a:gd name="T26" fmla="*/ 1 w 80"/>
                <a:gd name="T27" fmla="*/ 3 h 33"/>
                <a:gd name="T28" fmla="*/ 0 w 80"/>
                <a:gd name="T29" fmla="*/ 3 h 33"/>
                <a:gd name="T30" fmla="*/ 0 w 80"/>
                <a:gd name="T3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0" h="33">
                  <a:moveTo>
                    <a:pt x="80" y="20"/>
                  </a:moveTo>
                  <a:lnTo>
                    <a:pt x="76" y="28"/>
                  </a:lnTo>
                  <a:lnTo>
                    <a:pt x="69" y="33"/>
                  </a:lnTo>
                  <a:lnTo>
                    <a:pt x="49" y="33"/>
                  </a:lnTo>
                  <a:lnTo>
                    <a:pt x="41" y="26"/>
                  </a:lnTo>
                  <a:lnTo>
                    <a:pt x="37" y="16"/>
                  </a:lnTo>
                  <a:lnTo>
                    <a:pt x="10" y="16"/>
                  </a:lnTo>
                  <a:lnTo>
                    <a:pt x="8" y="12"/>
                  </a:lnTo>
                  <a:lnTo>
                    <a:pt x="7" y="12"/>
                  </a:lnTo>
                  <a:lnTo>
                    <a:pt x="7" y="11"/>
                  </a:lnTo>
                  <a:lnTo>
                    <a:pt x="5" y="11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114" name="Freeform 1711">
              <a:extLst>
                <a:ext uri="{FF2B5EF4-FFF2-40B4-BE49-F238E27FC236}">
                  <a16:creationId xmlns:a16="http://schemas.microsoft.com/office/drawing/2014/main" id="{A939BF0C-4F30-4F60-B75A-F5E5971A71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3 w 345"/>
                <a:gd name="T1" fmla="*/ 68 h 103"/>
                <a:gd name="T2" fmla="*/ 3 w 345"/>
                <a:gd name="T3" fmla="*/ 64 h 103"/>
                <a:gd name="T4" fmla="*/ 4 w 345"/>
                <a:gd name="T5" fmla="*/ 53 h 103"/>
                <a:gd name="T6" fmla="*/ 6 w 345"/>
                <a:gd name="T7" fmla="*/ 46 h 103"/>
                <a:gd name="T8" fmla="*/ 11 w 345"/>
                <a:gd name="T9" fmla="*/ 43 h 103"/>
                <a:gd name="T10" fmla="*/ 84 w 345"/>
                <a:gd name="T11" fmla="*/ 38 h 103"/>
                <a:gd name="T12" fmla="*/ 93 w 345"/>
                <a:gd name="T13" fmla="*/ 36 h 103"/>
                <a:gd name="T14" fmla="*/ 99 w 345"/>
                <a:gd name="T15" fmla="*/ 37 h 103"/>
                <a:gd name="T16" fmla="*/ 135 w 345"/>
                <a:gd name="T17" fmla="*/ 5 h 103"/>
                <a:gd name="T18" fmla="*/ 135 w 345"/>
                <a:gd name="T19" fmla="*/ 5 h 103"/>
                <a:gd name="T20" fmla="*/ 135 w 345"/>
                <a:gd name="T21" fmla="*/ 4 h 103"/>
                <a:gd name="T22" fmla="*/ 136 w 345"/>
                <a:gd name="T23" fmla="*/ 5 h 103"/>
                <a:gd name="T24" fmla="*/ 140 w 345"/>
                <a:gd name="T25" fmla="*/ 2 h 103"/>
                <a:gd name="T26" fmla="*/ 148 w 345"/>
                <a:gd name="T27" fmla="*/ 1 h 103"/>
                <a:gd name="T28" fmla="*/ 165 w 345"/>
                <a:gd name="T29" fmla="*/ 0 h 103"/>
                <a:gd name="T30" fmla="*/ 195 w 345"/>
                <a:gd name="T31" fmla="*/ 0 h 103"/>
                <a:gd name="T32" fmla="*/ 248 w 345"/>
                <a:gd name="T33" fmla="*/ 2 h 103"/>
                <a:gd name="T34" fmla="*/ 258 w 345"/>
                <a:gd name="T35" fmla="*/ 5 h 103"/>
                <a:gd name="T36" fmla="*/ 296 w 345"/>
                <a:gd name="T37" fmla="*/ 32 h 103"/>
                <a:gd name="T38" fmla="*/ 300 w 345"/>
                <a:gd name="T39" fmla="*/ 33 h 103"/>
                <a:gd name="T40" fmla="*/ 301 w 345"/>
                <a:gd name="T41" fmla="*/ 34 h 103"/>
                <a:gd name="T42" fmla="*/ 336 w 345"/>
                <a:gd name="T43" fmla="*/ 37 h 103"/>
                <a:gd name="T44" fmla="*/ 338 w 345"/>
                <a:gd name="T45" fmla="*/ 41 h 103"/>
                <a:gd name="T46" fmla="*/ 339 w 345"/>
                <a:gd name="T47" fmla="*/ 48 h 103"/>
                <a:gd name="T48" fmla="*/ 339 w 345"/>
                <a:gd name="T49" fmla="*/ 50 h 103"/>
                <a:gd name="T50" fmla="*/ 338 w 345"/>
                <a:gd name="T51" fmla="*/ 62 h 103"/>
                <a:gd name="T52" fmla="*/ 340 w 345"/>
                <a:gd name="T53" fmla="*/ 66 h 103"/>
                <a:gd name="T54" fmla="*/ 345 w 345"/>
                <a:gd name="T55" fmla="*/ 71 h 103"/>
                <a:gd name="T56" fmla="*/ 338 w 345"/>
                <a:gd name="T57" fmla="*/ 77 h 103"/>
                <a:gd name="T58" fmla="*/ 334 w 345"/>
                <a:gd name="T59" fmla="*/ 81 h 103"/>
                <a:gd name="T60" fmla="*/ 283 w 345"/>
                <a:gd name="T61" fmla="*/ 93 h 103"/>
                <a:gd name="T62" fmla="*/ 274 w 345"/>
                <a:gd name="T63" fmla="*/ 103 h 103"/>
                <a:gd name="T64" fmla="*/ 249 w 345"/>
                <a:gd name="T65" fmla="*/ 99 h 103"/>
                <a:gd name="T66" fmla="*/ 80 w 345"/>
                <a:gd name="T67" fmla="*/ 9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45" h="103">
                  <a:moveTo>
                    <a:pt x="0" y="70"/>
                  </a:moveTo>
                  <a:lnTo>
                    <a:pt x="3" y="68"/>
                  </a:lnTo>
                  <a:lnTo>
                    <a:pt x="4" y="68"/>
                  </a:lnTo>
                  <a:lnTo>
                    <a:pt x="3" y="64"/>
                  </a:lnTo>
                  <a:lnTo>
                    <a:pt x="4" y="59"/>
                  </a:lnTo>
                  <a:lnTo>
                    <a:pt x="4" y="53"/>
                  </a:lnTo>
                  <a:lnTo>
                    <a:pt x="5" y="48"/>
                  </a:lnTo>
                  <a:lnTo>
                    <a:pt x="6" y="46"/>
                  </a:lnTo>
                  <a:lnTo>
                    <a:pt x="8" y="45"/>
                  </a:lnTo>
                  <a:lnTo>
                    <a:pt x="11" y="43"/>
                  </a:lnTo>
                  <a:lnTo>
                    <a:pt x="44" y="40"/>
                  </a:lnTo>
                  <a:lnTo>
                    <a:pt x="84" y="38"/>
                  </a:lnTo>
                  <a:lnTo>
                    <a:pt x="92" y="37"/>
                  </a:lnTo>
                  <a:lnTo>
                    <a:pt x="93" y="36"/>
                  </a:lnTo>
                  <a:lnTo>
                    <a:pt x="94" y="35"/>
                  </a:lnTo>
                  <a:lnTo>
                    <a:pt x="99" y="37"/>
                  </a:lnTo>
                  <a:lnTo>
                    <a:pt x="136" y="6"/>
                  </a:lnTo>
                  <a:lnTo>
                    <a:pt x="135" y="5"/>
                  </a:lnTo>
                  <a:lnTo>
                    <a:pt x="135" y="5"/>
                  </a:lnTo>
                  <a:lnTo>
                    <a:pt x="135" y="5"/>
                  </a:lnTo>
                  <a:lnTo>
                    <a:pt x="135" y="5"/>
                  </a:lnTo>
                  <a:lnTo>
                    <a:pt x="135" y="4"/>
                  </a:lnTo>
                  <a:lnTo>
                    <a:pt x="135" y="4"/>
                  </a:lnTo>
                  <a:lnTo>
                    <a:pt x="136" y="5"/>
                  </a:lnTo>
                  <a:lnTo>
                    <a:pt x="138" y="3"/>
                  </a:lnTo>
                  <a:lnTo>
                    <a:pt x="140" y="2"/>
                  </a:lnTo>
                  <a:lnTo>
                    <a:pt x="143" y="2"/>
                  </a:lnTo>
                  <a:lnTo>
                    <a:pt x="148" y="1"/>
                  </a:lnTo>
                  <a:lnTo>
                    <a:pt x="151" y="1"/>
                  </a:lnTo>
                  <a:lnTo>
                    <a:pt x="165" y="0"/>
                  </a:lnTo>
                  <a:lnTo>
                    <a:pt x="181" y="0"/>
                  </a:lnTo>
                  <a:lnTo>
                    <a:pt x="195" y="0"/>
                  </a:lnTo>
                  <a:lnTo>
                    <a:pt x="243" y="2"/>
                  </a:lnTo>
                  <a:lnTo>
                    <a:pt x="248" y="2"/>
                  </a:lnTo>
                  <a:lnTo>
                    <a:pt x="254" y="4"/>
                  </a:lnTo>
                  <a:lnTo>
                    <a:pt x="258" y="5"/>
                  </a:lnTo>
                  <a:lnTo>
                    <a:pt x="259" y="6"/>
                  </a:lnTo>
                  <a:lnTo>
                    <a:pt x="296" y="32"/>
                  </a:lnTo>
                  <a:lnTo>
                    <a:pt x="299" y="32"/>
                  </a:lnTo>
                  <a:lnTo>
                    <a:pt x="300" y="33"/>
                  </a:lnTo>
                  <a:lnTo>
                    <a:pt x="299" y="33"/>
                  </a:lnTo>
                  <a:lnTo>
                    <a:pt x="301" y="34"/>
                  </a:lnTo>
                  <a:lnTo>
                    <a:pt x="334" y="37"/>
                  </a:lnTo>
                  <a:lnTo>
                    <a:pt x="336" y="37"/>
                  </a:lnTo>
                  <a:lnTo>
                    <a:pt x="337" y="39"/>
                  </a:lnTo>
                  <a:lnTo>
                    <a:pt x="338" y="41"/>
                  </a:lnTo>
                  <a:lnTo>
                    <a:pt x="339" y="44"/>
                  </a:lnTo>
                  <a:lnTo>
                    <a:pt x="339" y="48"/>
                  </a:lnTo>
                  <a:lnTo>
                    <a:pt x="339" y="49"/>
                  </a:lnTo>
                  <a:lnTo>
                    <a:pt x="339" y="50"/>
                  </a:lnTo>
                  <a:lnTo>
                    <a:pt x="339" y="53"/>
                  </a:lnTo>
                  <a:lnTo>
                    <a:pt x="338" y="62"/>
                  </a:lnTo>
                  <a:lnTo>
                    <a:pt x="338" y="66"/>
                  </a:lnTo>
                  <a:lnTo>
                    <a:pt x="340" y="66"/>
                  </a:lnTo>
                  <a:lnTo>
                    <a:pt x="345" y="68"/>
                  </a:lnTo>
                  <a:lnTo>
                    <a:pt x="345" y="71"/>
                  </a:lnTo>
                  <a:lnTo>
                    <a:pt x="342" y="76"/>
                  </a:lnTo>
                  <a:lnTo>
                    <a:pt x="338" y="77"/>
                  </a:lnTo>
                  <a:lnTo>
                    <a:pt x="336" y="79"/>
                  </a:lnTo>
                  <a:lnTo>
                    <a:pt x="334" y="81"/>
                  </a:lnTo>
                  <a:lnTo>
                    <a:pt x="286" y="86"/>
                  </a:lnTo>
                  <a:lnTo>
                    <a:pt x="283" y="93"/>
                  </a:lnTo>
                  <a:lnTo>
                    <a:pt x="279" y="99"/>
                  </a:lnTo>
                  <a:lnTo>
                    <a:pt x="274" y="103"/>
                  </a:lnTo>
                  <a:lnTo>
                    <a:pt x="255" y="103"/>
                  </a:lnTo>
                  <a:lnTo>
                    <a:pt x="249" y="99"/>
                  </a:lnTo>
                  <a:lnTo>
                    <a:pt x="243" y="90"/>
                  </a:lnTo>
                  <a:lnTo>
                    <a:pt x="80" y="9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115" name="Line 1712">
              <a:extLst>
                <a:ext uri="{FF2B5EF4-FFF2-40B4-BE49-F238E27FC236}">
                  <a16:creationId xmlns:a16="http://schemas.microsoft.com/office/drawing/2014/main" id="{CECAEF25-10CE-4A1E-82B8-4CEBA8B77A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116" name="Line 1713">
              <a:extLst>
                <a:ext uri="{FF2B5EF4-FFF2-40B4-BE49-F238E27FC236}">
                  <a16:creationId xmlns:a16="http://schemas.microsoft.com/office/drawing/2014/main" id="{945AD3A2-7B94-4DAD-8E4B-2389345792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117" name="Line 1714">
              <a:extLst>
                <a:ext uri="{FF2B5EF4-FFF2-40B4-BE49-F238E27FC236}">
                  <a16:creationId xmlns:a16="http://schemas.microsoft.com/office/drawing/2014/main" id="{6131C216-2AF6-46DD-896A-306DA7CBE7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118" name="Line 1715">
              <a:extLst>
                <a:ext uri="{FF2B5EF4-FFF2-40B4-BE49-F238E27FC236}">
                  <a16:creationId xmlns:a16="http://schemas.microsoft.com/office/drawing/2014/main" id="{0457C6B2-7864-4122-9535-C9F032AC475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119" name="Line 1716">
              <a:extLst>
                <a:ext uri="{FF2B5EF4-FFF2-40B4-BE49-F238E27FC236}">
                  <a16:creationId xmlns:a16="http://schemas.microsoft.com/office/drawing/2014/main" id="{74B1BBBF-D381-45A4-AD5F-3C28BC1899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120" name="Line 1717">
              <a:extLst>
                <a:ext uri="{FF2B5EF4-FFF2-40B4-BE49-F238E27FC236}">
                  <a16:creationId xmlns:a16="http://schemas.microsoft.com/office/drawing/2014/main" id="{1AC59DEE-D595-458B-8045-40753D6626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121" name="Line 1718">
              <a:extLst>
                <a:ext uri="{FF2B5EF4-FFF2-40B4-BE49-F238E27FC236}">
                  <a16:creationId xmlns:a16="http://schemas.microsoft.com/office/drawing/2014/main" id="{DB52348A-040F-4404-9B19-CCA25DF956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122" name="Line 1719">
              <a:extLst>
                <a:ext uri="{FF2B5EF4-FFF2-40B4-BE49-F238E27FC236}">
                  <a16:creationId xmlns:a16="http://schemas.microsoft.com/office/drawing/2014/main" id="{0573E3BD-71E0-42D5-ADDD-630835EB56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123" name="Line 1720">
              <a:extLst>
                <a:ext uri="{FF2B5EF4-FFF2-40B4-BE49-F238E27FC236}">
                  <a16:creationId xmlns:a16="http://schemas.microsoft.com/office/drawing/2014/main" id="{7D9F4A8D-03F0-4363-B4F4-FD860D59E4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124" name="Freeform 1721">
              <a:extLst>
                <a:ext uri="{FF2B5EF4-FFF2-40B4-BE49-F238E27FC236}">
                  <a16:creationId xmlns:a16="http://schemas.microsoft.com/office/drawing/2014/main" id="{81D7F4C9-CC5F-4E75-AC27-B366B73C8B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42 w 42"/>
                <a:gd name="T1" fmla="*/ 9 h 9"/>
                <a:gd name="T2" fmla="*/ 37 w 42"/>
                <a:gd name="T3" fmla="*/ 4 h 9"/>
                <a:gd name="T4" fmla="*/ 31 w 42"/>
                <a:gd name="T5" fmla="*/ 1 h 9"/>
                <a:gd name="T6" fmla="*/ 24 w 42"/>
                <a:gd name="T7" fmla="*/ 0 h 9"/>
                <a:gd name="T8" fmla="*/ 18 w 42"/>
                <a:gd name="T9" fmla="*/ 0 h 9"/>
                <a:gd name="T10" fmla="*/ 11 w 42"/>
                <a:gd name="T11" fmla="*/ 1 h 9"/>
                <a:gd name="T12" fmla="*/ 6 w 42"/>
                <a:gd name="T13" fmla="*/ 4 h 9"/>
                <a:gd name="T14" fmla="*/ 0 w 42"/>
                <a:gd name="T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9">
                  <a:moveTo>
                    <a:pt x="42" y="9"/>
                  </a:moveTo>
                  <a:lnTo>
                    <a:pt x="37" y="4"/>
                  </a:lnTo>
                  <a:lnTo>
                    <a:pt x="31" y="1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1" y="1"/>
                  </a:lnTo>
                  <a:lnTo>
                    <a:pt x="6" y="4"/>
                  </a:lnTo>
                  <a:lnTo>
                    <a:pt x="0" y="9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125" name="Freeform 1722">
              <a:extLst>
                <a:ext uri="{FF2B5EF4-FFF2-40B4-BE49-F238E27FC236}">
                  <a16:creationId xmlns:a16="http://schemas.microsoft.com/office/drawing/2014/main" id="{8FE989ED-1F55-48EB-ADFF-892459FC82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32 w 44"/>
                <a:gd name="T1" fmla="*/ 45 h 45"/>
                <a:gd name="T2" fmla="*/ 37 w 44"/>
                <a:gd name="T3" fmla="*/ 42 h 45"/>
                <a:gd name="T4" fmla="*/ 41 w 44"/>
                <a:gd name="T5" fmla="*/ 37 h 45"/>
                <a:gd name="T6" fmla="*/ 43 w 44"/>
                <a:gd name="T7" fmla="*/ 31 h 45"/>
                <a:gd name="T8" fmla="*/ 44 w 44"/>
                <a:gd name="T9" fmla="*/ 25 h 45"/>
                <a:gd name="T10" fmla="*/ 43 w 44"/>
                <a:gd name="T11" fmla="*/ 19 h 45"/>
                <a:gd name="T12" fmla="*/ 41 w 44"/>
                <a:gd name="T13" fmla="*/ 13 h 45"/>
                <a:gd name="T14" fmla="*/ 38 w 44"/>
                <a:gd name="T15" fmla="*/ 8 h 45"/>
                <a:gd name="T16" fmla="*/ 33 w 44"/>
                <a:gd name="T17" fmla="*/ 4 h 45"/>
                <a:gd name="T18" fmla="*/ 28 w 44"/>
                <a:gd name="T19" fmla="*/ 1 h 45"/>
                <a:gd name="T20" fmla="*/ 22 w 44"/>
                <a:gd name="T21" fmla="*/ 0 h 45"/>
                <a:gd name="T22" fmla="*/ 16 w 44"/>
                <a:gd name="T23" fmla="*/ 1 h 45"/>
                <a:gd name="T24" fmla="*/ 11 w 44"/>
                <a:gd name="T25" fmla="*/ 4 h 45"/>
                <a:gd name="T26" fmla="*/ 6 w 44"/>
                <a:gd name="T27" fmla="*/ 8 h 45"/>
                <a:gd name="T28" fmla="*/ 2 w 44"/>
                <a:gd name="T29" fmla="*/ 13 h 45"/>
                <a:gd name="T30" fmla="*/ 0 w 44"/>
                <a:gd name="T31" fmla="*/ 19 h 45"/>
                <a:gd name="T32" fmla="*/ 0 w 44"/>
                <a:gd name="T33" fmla="*/ 25 h 45"/>
                <a:gd name="T34" fmla="*/ 1 w 44"/>
                <a:gd name="T35" fmla="*/ 31 h 45"/>
                <a:gd name="T36" fmla="*/ 3 w 44"/>
                <a:gd name="T37" fmla="*/ 37 h 45"/>
                <a:gd name="T38" fmla="*/ 7 w 44"/>
                <a:gd name="T39" fmla="*/ 42 h 45"/>
                <a:gd name="T40" fmla="*/ 12 w 44"/>
                <a:gd name="T41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" h="45">
                  <a:moveTo>
                    <a:pt x="32" y="45"/>
                  </a:moveTo>
                  <a:lnTo>
                    <a:pt x="37" y="42"/>
                  </a:lnTo>
                  <a:lnTo>
                    <a:pt x="41" y="37"/>
                  </a:lnTo>
                  <a:lnTo>
                    <a:pt x="43" y="31"/>
                  </a:lnTo>
                  <a:lnTo>
                    <a:pt x="44" y="25"/>
                  </a:lnTo>
                  <a:lnTo>
                    <a:pt x="43" y="19"/>
                  </a:lnTo>
                  <a:lnTo>
                    <a:pt x="41" y="13"/>
                  </a:lnTo>
                  <a:lnTo>
                    <a:pt x="38" y="8"/>
                  </a:lnTo>
                  <a:lnTo>
                    <a:pt x="33" y="4"/>
                  </a:lnTo>
                  <a:lnTo>
                    <a:pt x="28" y="1"/>
                  </a:lnTo>
                  <a:lnTo>
                    <a:pt x="22" y="0"/>
                  </a:lnTo>
                  <a:lnTo>
                    <a:pt x="16" y="1"/>
                  </a:lnTo>
                  <a:lnTo>
                    <a:pt x="11" y="4"/>
                  </a:lnTo>
                  <a:lnTo>
                    <a:pt x="6" y="8"/>
                  </a:lnTo>
                  <a:lnTo>
                    <a:pt x="2" y="13"/>
                  </a:lnTo>
                  <a:lnTo>
                    <a:pt x="0" y="19"/>
                  </a:lnTo>
                  <a:lnTo>
                    <a:pt x="0" y="25"/>
                  </a:lnTo>
                  <a:lnTo>
                    <a:pt x="1" y="31"/>
                  </a:lnTo>
                  <a:lnTo>
                    <a:pt x="3" y="37"/>
                  </a:lnTo>
                  <a:lnTo>
                    <a:pt x="7" y="42"/>
                  </a:lnTo>
                  <a:lnTo>
                    <a:pt x="12" y="45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126" name="Freeform 1723">
              <a:extLst>
                <a:ext uri="{FF2B5EF4-FFF2-40B4-BE49-F238E27FC236}">
                  <a16:creationId xmlns:a16="http://schemas.microsoft.com/office/drawing/2014/main" id="{22A15C7D-8198-4580-BB96-86CFF06DEF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0 w 12"/>
                <a:gd name="T1" fmla="*/ 41 h 41"/>
                <a:gd name="T2" fmla="*/ 5 w 12"/>
                <a:gd name="T3" fmla="*/ 38 h 41"/>
                <a:gd name="T4" fmla="*/ 9 w 12"/>
                <a:gd name="T5" fmla="*/ 33 h 41"/>
                <a:gd name="T6" fmla="*/ 11 w 12"/>
                <a:gd name="T7" fmla="*/ 27 h 41"/>
                <a:gd name="T8" fmla="*/ 12 w 12"/>
                <a:gd name="T9" fmla="*/ 21 h 41"/>
                <a:gd name="T10" fmla="*/ 12 w 12"/>
                <a:gd name="T11" fmla="*/ 14 h 41"/>
                <a:gd name="T12" fmla="*/ 9 w 12"/>
                <a:gd name="T13" fmla="*/ 9 h 41"/>
                <a:gd name="T14" fmla="*/ 6 w 12"/>
                <a:gd name="T15" fmla="*/ 3 h 41"/>
                <a:gd name="T16" fmla="*/ 1 w 12"/>
                <a:gd name="T1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41">
                  <a:moveTo>
                    <a:pt x="0" y="41"/>
                  </a:moveTo>
                  <a:lnTo>
                    <a:pt x="5" y="38"/>
                  </a:lnTo>
                  <a:lnTo>
                    <a:pt x="9" y="33"/>
                  </a:lnTo>
                  <a:lnTo>
                    <a:pt x="11" y="27"/>
                  </a:lnTo>
                  <a:lnTo>
                    <a:pt x="12" y="21"/>
                  </a:lnTo>
                  <a:lnTo>
                    <a:pt x="12" y="14"/>
                  </a:lnTo>
                  <a:lnTo>
                    <a:pt x="9" y="9"/>
                  </a:lnTo>
                  <a:lnTo>
                    <a:pt x="6" y="3"/>
                  </a:lnTo>
                  <a:lnTo>
                    <a:pt x="1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127" name="Freeform 1724">
              <a:extLst>
                <a:ext uri="{FF2B5EF4-FFF2-40B4-BE49-F238E27FC236}">
                  <a16:creationId xmlns:a16="http://schemas.microsoft.com/office/drawing/2014/main" id="{FA4168D8-5499-402F-8705-DA0EB8583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6 w 13"/>
                <a:gd name="T1" fmla="*/ 0 h 37"/>
                <a:gd name="T2" fmla="*/ 2 w 13"/>
                <a:gd name="T3" fmla="*/ 5 h 37"/>
                <a:gd name="T4" fmla="*/ 0 w 13"/>
                <a:gd name="T5" fmla="*/ 11 h 37"/>
                <a:gd name="T6" fmla="*/ 0 w 13"/>
                <a:gd name="T7" fmla="*/ 18 h 37"/>
                <a:gd name="T8" fmla="*/ 1 w 13"/>
                <a:gd name="T9" fmla="*/ 24 h 37"/>
                <a:gd name="T10" fmla="*/ 4 w 13"/>
                <a:gd name="T11" fmla="*/ 29 h 37"/>
                <a:gd name="T12" fmla="*/ 8 w 13"/>
                <a:gd name="T13" fmla="*/ 34 h 37"/>
                <a:gd name="T14" fmla="*/ 13 w 13"/>
                <a:gd name="T15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37">
                  <a:moveTo>
                    <a:pt x="6" y="0"/>
                  </a:moveTo>
                  <a:lnTo>
                    <a:pt x="2" y="5"/>
                  </a:lnTo>
                  <a:lnTo>
                    <a:pt x="0" y="11"/>
                  </a:lnTo>
                  <a:lnTo>
                    <a:pt x="0" y="18"/>
                  </a:lnTo>
                  <a:lnTo>
                    <a:pt x="1" y="24"/>
                  </a:lnTo>
                  <a:lnTo>
                    <a:pt x="4" y="29"/>
                  </a:lnTo>
                  <a:lnTo>
                    <a:pt x="8" y="34"/>
                  </a:lnTo>
                  <a:lnTo>
                    <a:pt x="13" y="37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128" name="Freeform 1725">
              <a:extLst>
                <a:ext uri="{FF2B5EF4-FFF2-40B4-BE49-F238E27FC236}">
                  <a16:creationId xmlns:a16="http://schemas.microsoft.com/office/drawing/2014/main" id="{503EF59C-59F6-4B93-981C-2DBCDCF093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11 w 11"/>
                <a:gd name="T1" fmla="*/ 0 h 9"/>
                <a:gd name="T2" fmla="*/ 7 w 11"/>
                <a:gd name="T3" fmla="*/ 2 h 9"/>
                <a:gd name="T4" fmla="*/ 3 w 11"/>
                <a:gd name="T5" fmla="*/ 5 h 9"/>
                <a:gd name="T6" fmla="*/ 0 w 11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9">
                  <a:moveTo>
                    <a:pt x="11" y="0"/>
                  </a:moveTo>
                  <a:lnTo>
                    <a:pt x="7" y="2"/>
                  </a:lnTo>
                  <a:lnTo>
                    <a:pt x="3" y="5"/>
                  </a:lnTo>
                  <a:lnTo>
                    <a:pt x="0" y="9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129" name="Freeform 1726">
              <a:extLst>
                <a:ext uri="{FF2B5EF4-FFF2-40B4-BE49-F238E27FC236}">
                  <a16:creationId xmlns:a16="http://schemas.microsoft.com/office/drawing/2014/main" id="{21E4D6F4-E8CD-4E8B-87F1-CD60AF7B1F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9 w 9"/>
                <a:gd name="T1" fmla="*/ 0 h 21"/>
                <a:gd name="T2" fmla="*/ 4 w 9"/>
                <a:gd name="T3" fmla="*/ 10 h 21"/>
                <a:gd name="T4" fmla="*/ 0 w 9"/>
                <a:gd name="T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21">
                  <a:moveTo>
                    <a:pt x="9" y="0"/>
                  </a:moveTo>
                  <a:lnTo>
                    <a:pt x="4" y="10"/>
                  </a:lnTo>
                  <a:lnTo>
                    <a:pt x="0" y="21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130" name="Line 1727">
              <a:extLst>
                <a:ext uri="{FF2B5EF4-FFF2-40B4-BE49-F238E27FC236}">
                  <a16:creationId xmlns:a16="http://schemas.microsoft.com/office/drawing/2014/main" id="{F7EC722A-192D-4E03-B773-D820EC648DC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131" name="Freeform 1728">
              <a:extLst>
                <a:ext uri="{FF2B5EF4-FFF2-40B4-BE49-F238E27FC236}">
                  <a16:creationId xmlns:a16="http://schemas.microsoft.com/office/drawing/2014/main" id="{4B11DB4E-7602-487E-81B1-41DB3F599D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5 w 5"/>
                <a:gd name="T1" fmla="*/ 0 h 19"/>
                <a:gd name="T2" fmla="*/ 2 w 5"/>
                <a:gd name="T3" fmla="*/ 9 h 19"/>
                <a:gd name="T4" fmla="*/ 0 w 5"/>
                <a:gd name="T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9">
                  <a:moveTo>
                    <a:pt x="5" y="0"/>
                  </a:moveTo>
                  <a:lnTo>
                    <a:pt x="2" y="9"/>
                  </a:lnTo>
                  <a:lnTo>
                    <a:pt x="0" y="19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132" name="Freeform 1729">
              <a:extLst>
                <a:ext uri="{FF2B5EF4-FFF2-40B4-BE49-F238E27FC236}">
                  <a16:creationId xmlns:a16="http://schemas.microsoft.com/office/drawing/2014/main" id="{EC453508-C13D-426C-92C6-067453433B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12 w 12"/>
                <a:gd name="T1" fmla="*/ 24 h 24"/>
                <a:gd name="T2" fmla="*/ 7 w 12"/>
                <a:gd name="T3" fmla="*/ 11 h 24"/>
                <a:gd name="T4" fmla="*/ 0 w 12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24">
                  <a:moveTo>
                    <a:pt x="12" y="24"/>
                  </a:moveTo>
                  <a:lnTo>
                    <a:pt x="7" y="11"/>
                  </a:lnTo>
                  <a:lnTo>
                    <a:pt x="0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133" name="Line 1730">
              <a:extLst>
                <a:ext uri="{FF2B5EF4-FFF2-40B4-BE49-F238E27FC236}">
                  <a16:creationId xmlns:a16="http://schemas.microsoft.com/office/drawing/2014/main" id="{199A489F-580C-444C-8DEE-692E4D6FEF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134" name="Line 1731">
              <a:extLst>
                <a:ext uri="{FF2B5EF4-FFF2-40B4-BE49-F238E27FC236}">
                  <a16:creationId xmlns:a16="http://schemas.microsoft.com/office/drawing/2014/main" id="{877E6EF3-D564-403A-8F38-7C5F15B8FA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135" name="Line 1732">
              <a:extLst>
                <a:ext uri="{FF2B5EF4-FFF2-40B4-BE49-F238E27FC236}">
                  <a16:creationId xmlns:a16="http://schemas.microsoft.com/office/drawing/2014/main" id="{AC0409EB-4CB0-4914-B0F4-0EA0CB23E0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136" name="Line 1733">
              <a:extLst>
                <a:ext uri="{FF2B5EF4-FFF2-40B4-BE49-F238E27FC236}">
                  <a16:creationId xmlns:a16="http://schemas.microsoft.com/office/drawing/2014/main" id="{00D27F28-95A0-41DB-88BD-D0C7DE34E3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137" name="Freeform 1734">
              <a:extLst>
                <a:ext uri="{FF2B5EF4-FFF2-40B4-BE49-F238E27FC236}">
                  <a16:creationId xmlns:a16="http://schemas.microsoft.com/office/drawing/2014/main" id="{2B2F397C-B30E-4C0C-B859-D7C8E8428E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0 w 2"/>
                <a:gd name="T1" fmla="*/ 2 h 2"/>
                <a:gd name="T2" fmla="*/ 1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1" y="2"/>
                  </a:lnTo>
                  <a:lnTo>
                    <a:pt x="2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138" name="Line 1735">
              <a:extLst>
                <a:ext uri="{FF2B5EF4-FFF2-40B4-BE49-F238E27FC236}">
                  <a16:creationId xmlns:a16="http://schemas.microsoft.com/office/drawing/2014/main" id="{B18D97D8-2957-4AB9-9394-EB3B91F978C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139" name="Line 1736">
              <a:extLst>
                <a:ext uri="{FF2B5EF4-FFF2-40B4-BE49-F238E27FC236}">
                  <a16:creationId xmlns:a16="http://schemas.microsoft.com/office/drawing/2014/main" id="{FC6EFB21-7132-4A4D-B9F4-F6D124F89F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140" name="Line 1737">
              <a:extLst>
                <a:ext uri="{FF2B5EF4-FFF2-40B4-BE49-F238E27FC236}">
                  <a16:creationId xmlns:a16="http://schemas.microsoft.com/office/drawing/2014/main" id="{840DB3EB-B076-4128-A07A-5C45CB0D30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141" name="Line 1738">
              <a:extLst>
                <a:ext uri="{FF2B5EF4-FFF2-40B4-BE49-F238E27FC236}">
                  <a16:creationId xmlns:a16="http://schemas.microsoft.com/office/drawing/2014/main" id="{94E3405B-756B-41C2-87A2-C54795B4BA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142" name="Line 1739">
              <a:extLst>
                <a:ext uri="{FF2B5EF4-FFF2-40B4-BE49-F238E27FC236}">
                  <a16:creationId xmlns:a16="http://schemas.microsoft.com/office/drawing/2014/main" id="{D9D140A9-96C1-4EEE-B7AF-8A87ABB3E2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143" name="Line 1740">
              <a:extLst>
                <a:ext uri="{FF2B5EF4-FFF2-40B4-BE49-F238E27FC236}">
                  <a16:creationId xmlns:a16="http://schemas.microsoft.com/office/drawing/2014/main" id="{CF2BFE29-CDEB-4D03-B7D9-7A674EDBC6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144" name="Line 1741">
              <a:extLst>
                <a:ext uri="{FF2B5EF4-FFF2-40B4-BE49-F238E27FC236}">
                  <a16:creationId xmlns:a16="http://schemas.microsoft.com/office/drawing/2014/main" id="{C47A85E2-FB70-4B0F-895D-608B4AB2D4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145" name="Line 1742">
              <a:extLst>
                <a:ext uri="{FF2B5EF4-FFF2-40B4-BE49-F238E27FC236}">
                  <a16:creationId xmlns:a16="http://schemas.microsoft.com/office/drawing/2014/main" id="{CBC017F3-BC84-4912-A87A-A182F6C452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146" name="Line 1743">
              <a:extLst>
                <a:ext uri="{FF2B5EF4-FFF2-40B4-BE49-F238E27FC236}">
                  <a16:creationId xmlns:a16="http://schemas.microsoft.com/office/drawing/2014/main" id="{72179FA4-6E99-443D-B3A1-1AAABEE8F0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147" name="Line 1744">
              <a:extLst>
                <a:ext uri="{FF2B5EF4-FFF2-40B4-BE49-F238E27FC236}">
                  <a16:creationId xmlns:a16="http://schemas.microsoft.com/office/drawing/2014/main" id="{86FB61B0-29FC-4ABB-9EBB-590C30F6ED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148" name="Freeform 1745">
              <a:extLst>
                <a:ext uri="{FF2B5EF4-FFF2-40B4-BE49-F238E27FC236}">
                  <a16:creationId xmlns:a16="http://schemas.microsoft.com/office/drawing/2014/main" id="{92E44135-B697-4F5D-974D-02B1208512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0 h 2"/>
                <a:gd name="T4" fmla="*/ 0 w 1"/>
                <a:gd name="T5" fmla="*/ 1 h 2"/>
                <a:gd name="T6" fmla="*/ 1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1" y="2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149" name="Line 1746">
              <a:extLst>
                <a:ext uri="{FF2B5EF4-FFF2-40B4-BE49-F238E27FC236}">
                  <a16:creationId xmlns:a16="http://schemas.microsoft.com/office/drawing/2014/main" id="{308D7360-C726-4162-ACF3-CABD9023EB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150" name="Line 1747">
              <a:extLst>
                <a:ext uri="{FF2B5EF4-FFF2-40B4-BE49-F238E27FC236}">
                  <a16:creationId xmlns:a16="http://schemas.microsoft.com/office/drawing/2014/main" id="{10EBB476-C095-4703-8D48-1BE6CBEBBF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151" name="Line 1748">
              <a:extLst>
                <a:ext uri="{FF2B5EF4-FFF2-40B4-BE49-F238E27FC236}">
                  <a16:creationId xmlns:a16="http://schemas.microsoft.com/office/drawing/2014/main" id="{1EDF63D1-99E6-49AD-91C6-642172821A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152" name="Line 1749">
              <a:extLst>
                <a:ext uri="{FF2B5EF4-FFF2-40B4-BE49-F238E27FC236}">
                  <a16:creationId xmlns:a16="http://schemas.microsoft.com/office/drawing/2014/main" id="{6DD7FF55-59E5-4799-A985-CEAC2CA71D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153" name="Freeform 1750">
              <a:extLst>
                <a:ext uri="{FF2B5EF4-FFF2-40B4-BE49-F238E27FC236}">
                  <a16:creationId xmlns:a16="http://schemas.microsoft.com/office/drawing/2014/main" id="{02C1095B-299E-4417-90CF-39CEC492EA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25 w 25"/>
                <a:gd name="T1" fmla="*/ 1 h 1"/>
                <a:gd name="T2" fmla="*/ 12 w 25"/>
                <a:gd name="T3" fmla="*/ 0 h 1"/>
                <a:gd name="T4" fmla="*/ 0 w 25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12" y="0"/>
                  </a:lnTo>
                  <a:lnTo>
                    <a:pt x="0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154" name="Freeform 1751">
              <a:extLst>
                <a:ext uri="{FF2B5EF4-FFF2-40B4-BE49-F238E27FC236}">
                  <a16:creationId xmlns:a16="http://schemas.microsoft.com/office/drawing/2014/main" id="{162F3460-5976-4DFE-99E6-5725B681CC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3 w 3"/>
                <a:gd name="T1" fmla="*/ 0 h 22"/>
                <a:gd name="T2" fmla="*/ 1 w 3"/>
                <a:gd name="T3" fmla="*/ 7 h 22"/>
                <a:gd name="T4" fmla="*/ 0 w 3"/>
                <a:gd name="T5" fmla="*/ 14 h 22"/>
                <a:gd name="T6" fmla="*/ 0 w 3"/>
                <a:gd name="T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2">
                  <a:moveTo>
                    <a:pt x="3" y="0"/>
                  </a:moveTo>
                  <a:lnTo>
                    <a:pt x="1" y="7"/>
                  </a:lnTo>
                  <a:lnTo>
                    <a:pt x="0" y="14"/>
                  </a:lnTo>
                  <a:lnTo>
                    <a:pt x="0" y="22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155" name="Freeform 1752">
              <a:extLst>
                <a:ext uri="{FF2B5EF4-FFF2-40B4-BE49-F238E27FC236}">
                  <a16:creationId xmlns:a16="http://schemas.microsoft.com/office/drawing/2014/main" id="{517DDB00-8A34-4CCB-BBEF-81164B56D3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2 w 2"/>
                <a:gd name="T1" fmla="*/ 0 h 20"/>
                <a:gd name="T2" fmla="*/ 0 w 2"/>
                <a:gd name="T3" fmla="*/ 10 h 20"/>
                <a:gd name="T4" fmla="*/ 0 w 2"/>
                <a:gd name="T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0">
                  <a:moveTo>
                    <a:pt x="2" y="0"/>
                  </a:moveTo>
                  <a:lnTo>
                    <a:pt x="0" y="10"/>
                  </a:lnTo>
                  <a:lnTo>
                    <a:pt x="0" y="2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156" name="Freeform 1753">
              <a:extLst>
                <a:ext uri="{FF2B5EF4-FFF2-40B4-BE49-F238E27FC236}">
                  <a16:creationId xmlns:a16="http://schemas.microsoft.com/office/drawing/2014/main" id="{73488154-8C04-441D-BFF0-6A2CFB7F4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3 w 3"/>
                <a:gd name="T1" fmla="*/ 0 h 22"/>
                <a:gd name="T2" fmla="*/ 1 w 3"/>
                <a:gd name="T3" fmla="*/ 7 h 22"/>
                <a:gd name="T4" fmla="*/ 0 w 3"/>
                <a:gd name="T5" fmla="*/ 15 h 22"/>
                <a:gd name="T6" fmla="*/ 1 w 3"/>
                <a:gd name="T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2">
                  <a:moveTo>
                    <a:pt x="3" y="0"/>
                  </a:moveTo>
                  <a:lnTo>
                    <a:pt x="1" y="7"/>
                  </a:lnTo>
                  <a:lnTo>
                    <a:pt x="0" y="15"/>
                  </a:lnTo>
                  <a:lnTo>
                    <a:pt x="1" y="22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157" name="Line 1754">
              <a:extLst>
                <a:ext uri="{FF2B5EF4-FFF2-40B4-BE49-F238E27FC236}">
                  <a16:creationId xmlns:a16="http://schemas.microsoft.com/office/drawing/2014/main" id="{56110856-18B8-4CFA-BA59-0D1B56FC16B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158" name="Line 1755">
              <a:extLst>
                <a:ext uri="{FF2B5EF4-FFF2-40B4-BE49-F238E27FC236}">
                  <a16:creationId xmlns:a16="http://schemas.microsoft.com/office/drawing/2014/main" id="{B8FBB6E4-FCCB-45B4-926A-EBD991C07C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159" name="Line 1756">
              <a:extLst>
                <a:ext uri="{FF2B5EF4-FFF2-40B4-BE49-F238E27FC236}">
                  <a16:creationId xmlns:a16="http://schemas.microsoft.com/office/drawing/2014/main" id="{ACB53314-0A81-4934-9ADF-95ED3D8A32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160" name="Line 1757">
              <a:extLst>
                <a:ext uri="{FF2B5EF4-FFF2-40B4-BE49-F238E27FC236}">
                  <a16:creationId xmlns:a16="http://schemas.microsoft.com/office/drawing/2014/main" id="{972EB668-905D-4D24-A379-CCEF0AEA4E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161" name="Line 1758">
              <a:extLst>
                <a:ext uri="{FF2B5EF4-FFF2-40B4-BE49-F238E27FC236}">
                  <a16:creationId xmlns:a16="http://schemas.microsoft.com/office/drawing/2014/main" id="{C14CD033-3FD0-4C48-A248-78D2BAEA83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162" name="Line 1759">
              <a:extLst>
                <a:ext uri="{FF2B5EF4-FFF2-40B4-BE49-F238E27FC236}">
                  <a16:creationId xmlns:a16="http://schemas.microsoft.com/office/drawing/2014/main" id="{07C53A0F-F95C-49C5-AF68-2784FE77A1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163" name="Freeform 1760">
              <a:extLst>
                <a:ext uri="{FF2B5EF4-FFF2-40B4-BE49-F238E27FC236}">
                  <a16:creationId xmlns:a16="http://schemas.microsoft.com/office/drawing/2014/main" id="{3258D744-64B6-4EA9-BFC1-242FA11CBD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2 w 2"/>
                <a:gd name="T1" fmla="*/ 0 h 19"/>
                <a:gd name="T2" fmla="*/ 1 w 2"/>
                <a:gd name="T3" fmla="*/ 9 h 19"/>
                <a:gd name="T4" fmla="*/ 0 w 2"/>
                <a:gd name="T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9">
                  <a:moveTo>
                    <a:pt x="2" y="0"/>
                  </a:moveTo>
                  <a:lnTo>
                    <a:pt x="1" y="9"/>
                  </a:lnTo>
                  <a:lnTo>
                    <a:pt x="0" y="19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164" name="Freeform 1761">
              <a:extLst>
                <a:ext uri="{FF2B5EF4-FFF2-40B4-BE49-F238E27FC236}">
                  <a16:creationId xmlns:a16="http://schemas.microsoft.com/office/drawing/2014/main" id="{CE7EC499-0C9C-443C-9202-808844C10D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1 w 1"/>
                <a:gd name="T1" fmla="*/ 0 h 19"/>
                <a:gd name="T2" fmla="*/ 0 w 1"/>
                <a:gd name="T3" fmla="*/ 9 h 19"/>
                <a:gd name="T4" fmla="*/ 0 w 1"/>
                <a:gd name="T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9">
                  <a:moveTo>
                    <a:pt x="1" y="0"/>
                  </a:moveTo>
                  <a:lnTo>
                    <a:pt x="0" y="9"/>
                  </a:lnTo>
                  <a:lnTo>
                    <a:pt x="0" y="19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165" name="Line 1762">
              <a:extLst>
                <a:ext uri="{FF2B5EF4-FFF2-40B4-BE49-F238E27FC236}">
                  <a16:creationId xmlns:a16="http://schemas.microsoft.com/office/drawing/2014/main" id="{80F1849C-70EC-46B0-A972-5776AA7A6C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166" name="Line 1763">
              <a:extLst>
                <a:ext uri="{FF2B5EF4-FFF2-40B4-BE49-F238E27FC236}">
                  <a16:creationId xmlns:a16="http://schemas.microsoft.com/office/drawing/2014/main" id="{D40CEFBC-58EC-4FBF-9262-4FAE340182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167" name="Freeform 1764">
              <a:extLst>
                <a:ext uri="{FF2B5EF4-FFF2-40B4-BE49-F238E27FC236}">
                  <a16:creationId xmlns:a16="http://schemas.microsoft.com/office/drawing/2014/main" id="{4B4B7A7A-6D80-4311-AAB3-3EDF70637F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2 w 2"/>
                <a:gd name="T1" fmla="*/ 0 h 19"/>
                <a:gd name="T2" fmla="*/ 0 w 2"/>
                <a:gd name="T3" fmla="*/ 9 h 19"/>
                <a:gd name="T4" fmla="*/ 1 w 2"/>
                <a:gd name="T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9">
                  <a:moveTo>
                    <a:pt x="2" y="0"/>
                  </a:moveTo>
                  <a:lnTo>
                    <a:pt x="0" y="9"/>
                  </a:lnTo>
                  <a:lnTo>
                    <a:pt x="1" y="19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168" name="Line 1765">
              <a:extLst>
                <a:ext uri="{FF2B5EF4-FFF2-40B4-BE49-F238E27FC236}">
                  <a16:creationId xmlns:a16="http://schemas.microsoft.com/office/drawing/2014/main" id="{140B0E79-5D15-44D1-9C22-DE0873D444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169" name="Line 1766">
              <a:extLst>
                <a:ext uri="{FF2B5EF4-FFF2-40B4-BE49-F238E27FC236}">
                  <a16:creationId xmlns:a16="http://schemas.microsoft.com/office/drawing/2014/main" id="{A4F72E53-6BC0-4CF9-B527-989FCE86C1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170" name="Line 1767">
              <a:extLst>
                <a:ext uri="{FF2B5EF4-FFF2-40B4-BE49-F238E27FC236}">
                  <a16:creationId xmlns:a16="http://schemas.microsoft.com/office/drawing/2014/main" id="{D280C4B1-E468-4C52-9CBD-E747CCEBD2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171" name="Line 1768">
              <a:extLst>
                <a:ext uri="{FF2B5EF4-FFF2-40B4-BE49-F238E27FC236}">
                  <a16:creationId xmlns:a16="http://schemas.microsoft.com/office/drawing/2014/main" id="{DA7D9A1B-2CFD-48C5-9665-1DE6B2F6BD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172" name="Freeform 1769">
              <a:extLst>
                <a:ext uri="{FF2B5EF4-FFF2-40B4-BE49-F238E27FC236}">
                  <a16:creationId xmlns:a16="http://schemas.microsoft.com/office/drawing/2014/main" id="{832127D5-89DF-4440-9D12-54E4248E26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8 w 8"/>
                <a:gd name="T1" fmla="*/ 0 h 2"/>
                <a:gd name="T2" fmla="*/ 4 w 8"/>
                <a:gd name="T3" fmla="*/ 0 h 2"/>
                <a:gd name="T4" fmla="*/ 0 w 8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2">
                  <a:moveTo>
                    <a:pt x="8" y="0"/>
                  </a:moveTo>
                  <a:lnTo>
                    <a:pt x="4" y="0"/>
                  </a:lnTo>
                  <a:lnTo>
                    <a:pt x="0" y="2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173" name="Freeform 1770">
              <a:extLst>
                <a:ext uri="{FF2B5EF4-FFF2-40B4-BE49-F238E27FC236}">
                  <a16:creationId xmlns:a16="http://schemas.microsoft.com/office/drawing/2014/main" id="{D73B9DF4-0604-42C1-B2BF-5C918B405C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0 w 7"/>
                <a:gd name="T1" fmla="*/ 0 h 2"/>
                <a:gd name="T2" fmla="*/ 3 w 7"/>
                <a:gd name="T3" fmla="*/ 2 h 2"/>
                <a:gd name="T4" fmla="*/ 7 w 7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2">
                  <a:moveTo>
                    <a:pt x="0" y="0"/>
                  </a:moveTo>
                  <a:lnTo>
                    <a:pt x="3" y="2"/>
                  </a:lnTo>
                  <a:lnTo>
                    <a:pt x="7" y="2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174" name="Freeform 1771">
              <a:extLst>
                <a:ext uri="{FF2B5EF4-FFF2-40B4-BE49-F238E27FC236}">
                  <a16:creationId xmlns:a16="http://schemas.microsoft.com/office/drawing/2014/main" id="{FC38E30E-C95B-47CD-AA6A-97545449D5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0 w 6"/>
                <a:gd name="T1" fmla="*/ 0 h 1"/>
                <a:gd name="T2" fmla="*/ 2 w 6"/>
                <a:gd name="T3" fmla="*/ 1 h 1"/>
                <a:gd name="T4" fmla="*/ 4 w 6"/>
                <a:gd name="T5" fmla="*/ 1 h 1"/>
                <a:gd name="T6" fmla="*/ 6 w 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0" y="0"/>
                  </a:moveTo>
                  <a:lnTo>
                    <a:pt x="2" y="1"/>
                  </a:lnTo>
                  <a:lnTo>
                    <a:pt x="4" y="1"/>
                  </a:lnTo>
                  <a:lnTo>
                    <a:pt x="6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175" name="Freeform 1772">
              <a:extLst>
                <a:ext uri="{FF2B5EF4-FFF2-40B4-BE49-F238E27FC236}">
                  <a16:creationId xmlns:a16="http://schemas.microsoft.com/office/drawing/2014/main" id="{1C2216A1-C965-492C-B448-02F9C9F2CE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0 w 11"/>
                <a:gd name="T1" fmla="*/ 0 h 1"/>
                <a:gd name="T2" fmla="*/ 3 w 11"/>
                <a:gd name="T3" fmla="*/ 1 h 1"/>
                <a:gd name="T4" fmla="*/ 7 w 11"/>
                <a:gd name="T5" fmla="*/ 1 h 1"/>
                <a:gd name="T6" fmla="*/ 11 w 1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0" y="0"/>
                  </a:moveTo>
                  <a:lnTo>
                    <a:pt x="3" y="1"/>
                  </a:lnTo>
                  <a:lnTo>
                    <a:pt x="7" y="1"/>
                  </a:lnTo>
                  <a:lnTo>
                    <a:pt x="11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176" name="Freeform 1773">
              <a:extLst>
                <a:ext uri="{FF2B5EF4-FFF2-40B4-BE49-F238E27FC236}">
                  <a16:creationId xmlns:a16="http://schemas.microsoft.com/office/drawing/2014/main" id="{1F21F4A7-76AB-49DF-97F3-28E704A209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0 w 6"/>
                <a:gd name="T1" fmla="*/ 0 h 1"/>
                <a:gd name="T2" fmla="*/ 3 w 6"/>
                <a:gd name="T3" fmla="*/ 1 h 1"/>
                <a:gd name="T4" fmla="*/ 6 w 6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1">
                  <a:moveTo>
                    <a:pt x="0" y="0"/>
                  </a:moveTo>
                  <a:lnTo>
                    <a:pt x="3" y="1"/>
                  </a:lnTo>
                  <a:lnTo>
                    <a:pt x="6" y="1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177" name="Line 1774">
              <a:extLst>
                <a:ext uri="{FF2B5EF4-FFF2-40B4-BE49-F238E27FC236}">
                  <a16:creationId xmlns:a16="http://schemas.microsoft.com/office/drawing/2014/main" id="{7CE1C61C-16C3-4184-A716-EEFE23AE652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178" name="Freeform 1775">
              <a:extLst>
                <a:ext uri="{FF2B5EF4-FFF2-40B4-BE49-F238E27FC236}">
                  <a16:creationId xmlns:a16="http://schemas.microsoft.com/office/drawing/2014/main" id="{9D248538-7130-4D67-82AE-655BD927F7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8 w 8"/>
                <a:gd name="T1" fmla="*/ 2 h 2"/>
                <a:gd name="T2" fmla="*/ 5 w 8"/>
                <a:gd name="T3" fmla="*/ 0 h 2"/>
                <a:gd name="T4" fmla="*/ 2 w 8"/>
                <a:gd name="T5" fmla="*/ 1 h 2"/>
                <a:gd name="T6" fmla="*/ 0 w 8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2">
                  <a:moveTo>
                    <a:pt x="8" y="2"/>
                  </a:moveTo>
                  <a:lnTo>
                    <a:pt x="5" y="0"/>
                  </a:lnTo>
                  <a:lnTo>
                    <a:pt x="2" y="1"/>
                  </a:lnTo>
                  <a:lnTo>
                    <a:pt x="0" y="2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179" name="Freeform 1776">
              <a:extLst>
                <a:ext uri="{FF2B5EF4-FFF2-40B4-BE49-F238E27FC236}">
                  <a16:creationId xmlns:a16="http://schemas.microsoft.com/office/drawing/2014/main" id="{2E0F96B0-80FB-42F9-90DD-8475267DA5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0 w 8"/>
                <a:gd name="T1" fmla="*/ 0 h 1"/>
                <a:gd name="T2" fmla="*/ 3 w 8"/>
                <a:gd name="T3" fmla="*/ 1 h 1"/>
                <a:gd name="T4" fmla="*/ 6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0" y="0"/>
                  </a:moveTo>
                  <a:lnTo>
                    <a:pt x="3" y="1"/>
                  </a:lnTo>
                  <a:lnTo>
                    <a:pt x="6" y="1"/>
                  </a:lnTo>
                  <a:lnTo>
                    <a:pt x="8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180" name="Freeform 1777">
              <a:extLst>
                <a:ext uri="{FF2B5EF4-FFF2-40B4-BE49-F238E27FC236}">
                  <a16:creationId xmlns:a16="http://schemas.microsoft.com/office/drawing/2014/main" id="{446A0880-20C7-41BB-B0AA-C77464ED9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0 w 3"/>
                <a:gd name="T1" fmla="*/ 3 h 4"/>
                <a:gd name="T2" fmla="*/ 2 w 3"/>
                <a:gd name="T3" fmla="*/ 4 h 4"/>
                <a:gd name="T4" fmla="*/ 2 w 3"/>
                <a:gd name="T5" fmla="*/ 3 h 4"/>
                <a:gd name="T6" fmla="*/ 3 w 3"/>
                <a:gd name="T7" fmla="*/ 2 h 4"/>
                <a:gd name="T8" fmla="*/ 2 w 3"/>
                <a:gd name="T9" fmla="*/ 1 h 4"/>
                <a:gd name="T10" fmla="*/ 1 w 3"/>
                <a:gd name="T11" fmla="*/ 0 h 4"/>
                <a:gd name="T12" fmla="*/ 0 w 3"/>
                <a:gd name="T13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4">
                  <a:moveTo>
                    <a:pt x="0" y="3"/>
                  </a:moveTo>
                  <a:lnTo>
                    <a:pt x="2" y="4"/>
                  </a:lnTo>
                  <a:lnTo>
                    <a:pt x="2" y="3"/>
                  </a:lnTo>
                  <a:lnTo>
                    <a:pt x="3" y="2"/>
                  </a:lnTo>
                  <a:lnTo>
                    <a:pt x="2" y="1"/>
                  </a:lnTo>
                  <a:lnTo>
                    <a:pt x="1" y="0"/>
                  </a:lnTo>
                  <a:lnTo>
                    <a:pt x="0" y="1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181" name="Freeform 1778">
              <a:extLst>
                <a:ext uri="{FF2B5EF4-FFF2-40B4-BE49-F238E27FC236}">
                  <a16:creationId xmlns:a16="http://schemas.microsoft.com/office/drawing/2014/main" id="{9FC16C97-F67B-4068-8FFC-1B007A929A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0 w 5"/>
                <a:gd name="T1" fmla="*/ 6 h 6"/>
                <a:gd name="T2" fmla="*/ 2 w 5"/>
                <a:gd name="T3" fmla="*/ 5 h 6"/>
                <a:gd name="T4" fmla="*/ 4 w 5"/>
                <a:gd name="T5" fmla="*/ 3 h 6"/>
                <a:gd name="T6" fmla="*/ 5 w 5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6">
                  <a:moveTo>
                    <a:pt x="0" y="6"/>
                  </a:moveTo>
                  <a:lnTo>
                    <a:pt x="2" y="5"/>
                  </a:lnTo>
                  <a:lnTo>
                    <a:pt x="4" y="3"/>
                  </a:lnTo>
                  <a:lnTo>
                    <a:pt x="5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182" name="Freeform 1779">
              <a:extLst>
                <a:ext uri="{FF2B5EF4-FFF2-40B4-BE49-F238E27FC236}">
                  <a16:creationId xmlns:a16="http://schemas.microsoft.com/office/drawing/2014/main" id="{4E9AE528-DA38-44CD-8C94-4170C530CC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30 w 30"/>
                <a:gd name="T1" fmla="*/ 16 h 32"/>
                <a:gd name="T2" fmla="*/ 29 w 30"/>
                <a:gd name="T3" fmla="*/ 11 h 32"/>
                <a:gd name="T4" fmla="*/ 27 w 30"/>
                <a:gd name="T5" fmla="*/ 7 h 32"/>
                <a:gd name="T6" fmla="*/ 24 w 30"/>
                <a:gd name="T7" fmla="*/ 3 h 32"/>
                <a:gd name="T8" fmla="*/ 19 w 30"/>
                <a:gd name="T9" fmla="*/ 1 h 32"/>
                <a:gd name="T10" fmla="*/ 15 w 30"/>
                <a:gd name="T11" fmla="*/ 0 h 32"/>
                <a:gd name="T12" fmla="*/ 10 w 30"/>
                <a:gd name="T13" fmla="*/ 1 h 32"/>
                <a:gd name="T14" fmla="*/ 6 w 30"/>
                <a:gd name="T15" fmla="*/ 3 h 32"/>
                <a:gd name="T16" fmla="*/ 3 w 30"/>
                <a:gd name="T17" fmla="*/ 7 h 32"/>
                <a:gd name="T18" fmla="*/ 1 w 30"/>
                <a:gd name="T19" fmla="*/ 11 h 32"/>
                <a:gd name="T20" fmla="*/ 0 w 30"/>
                <a:gd name="T21" fmla="*/ 16 h 32"/>
                <a:gd name="T22" fmla="*/ 1 w 30"/>
                <a:gd name="T23" fmla="*/ 21 h 32"/>
                <a:gd name="T24" fmla="*/ 3 w 30"/>
                <a:gd name="T25" fmla="*/ 25 h 32"/>
                <a:gd name="T26" fmla="*/ 6 w 30"/>
                <a:gd name="T27" fmla="*/ 29 h 32"/>
                <a:gd name="T28" fmla="*/ 10 w 30"/>
                <a:gd name="T29" fmla="*/ 31 h 32"/>
                <a:gd name="T30" fmla="*/ 15 w 30"/>
                <a:gd name="T31" fmla="*/ 32 h 32"/>
                <a:gd name="T32" fmla="*/ 19 w 30"/>
                <a:gd name="T33" fmla="*/ 31 h 32"/>
                <a:gd name="T34" fmla="*/ 24 w 30"/>
                <a:gd name="T35" fmla="*/ 29 h 32"/>
                <a:gd name="T36" fmla="*/ 27 w 30"/>
                <a:gd name="T37" fmla="*/ 25 h 32"/>
                <a:gd name="T38" fmla="*/ 29 w 30"/>
                <a:gd name="T39" fmla="*/ 21 h 32"/>
                <a:gd name="T40" fmla="*/ 30 w 30"/>
                <a:gd name="T41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32">
                  <a:moveTo>
                    <a:pt x="30" y="16"/>
                  </a:moveTo>
                  <a:lnTo>
                    <a:pt x="29" y="11"/>
                  </a:lnTo>
                  <a:lnTo>
                    <a:pt x="27" y="7"/>
                  </a:lnTo>
                  <a:lnTo>
                    <a:pt x="24" y="3"/>
                  </a:lnTo>
                  <a:lnTo>
                    <a:pt x="19" y="1"/>
                  </a:lnTo>
                  <a:lnTo>
                    <a:pt x="15" y="0"/>
                  </a:lnTo>
                  <a:lnTo>
                    <a:pt x="10" y="1"/>
                  </a:lnTo>
                  <a:lnTo>
                    <a:pt x="6" y="3"/>
                  </a:lnTo>
                  <a:lnTo>
                    <a:pt x="3" y="7"/>
                  </a:lnTo>
                  <a:lnTo>
                    <a:pt x="1" y="11"/>
                  </a:lnTo>
                  <a:lnTo>
                    <a:pt x="0" y="16"/>
                  </a:lnTo>
                  <a:lnTo>
                    <a:pt x="1" y="21"/>
                  </a:lnTo>
                  <a:lnTo>
                    <a:pt x="3" y="25"/>
                  </a:lnTo>
                  <a:lnTo>
                    <a:pt x="6" y="29"/>
                  </a:lnTo>
                  <a:lnTo>
                    <a:pt x="10" y="31"/>
                  </a:lnTo>
                  <a:lnTo>
                    <a:pt x="15" y="32"/>
                  </a:lnTo>
                  <a:lnTo>
                    <a:pt x="19" y="31"/>
                  </a:lnTo>
                  <a:lnTo>
                    <a:pt x="24" y="29"/>
                  </a:lnTo>
                  <a:lnTo>
                    <a:pt x="27" y="25"/>
                  </a:lnTo>
                  <a:lnTo>
                    <a:pt x="29" y="21"/>
                  </a:lnTo>
                  <a:lnTo>
                    <a:pt x="30" y="16"/>
                  </a:lnTo>
                  <a:close/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183" name="Freeform 1780">
              <a:extLst>
                <a:ext uri="{FF2B5EF4-FFF2-40B4-BE49-F238E27FC236}">
                  <a16:creationId xmlns:a16="http://schemas.microsoft.com/office/drawing/2014/main" id="{2920BFA2-02D0-46C3-9566-664082A7A5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20 w 20"/>
                <a:gd name="T1" fmla="*/ 11 h 22"/>
                <a:gd name="T2" fmla="*/ 19 w 20"/>
                <a:gd name="T3" fmla="*/ 7 h 22"/>
                <a:gd name="T4" fmla="*/ 17 w 20"/>
                <a:gd name="T5" fmla="*/ 3 h 22"/>
                <a:gd name="T6" fmla="*/ 14 w 20"/>
                <a:gd name="T7" fmla="*/ 1 h 22"/>
                <a:gd name="T8" fmla="*/ 10 w 20"/>
                <a:gd name="T9" fmla="*/ 0 h 22"/>
                <a:gd name="T10" fmla="*/ 6 w 20"/>
                <a:gd name="T11" fmla="*/ 1 h 22"/>
                <a:gd name="T12" fmla="*/ 3 w 20"/>
                <a:gd name="T13" fmla="*/ 3 h 22"/>
                <a:gd name="T14" fmla="*/ 1 w 20"/>
                <a:gd name="T15" fmla="*/ 7 h 22"/>
                <a:gd name="T16" fmla="*/ 0 w 20"/>
                <a:gd name="T17" fmla="*/ 11 h 22"/>
                <a:gd name="T18" fmla="*/ 1 w 20"/>
                <a:gd name="T19" fmla="*/ 15 h 22"/>
                <a:gd name="T20" fmla="*/ 3 w 20"/>
                <a:gd name="T21" fmla="*/ 19 h 22"/>
                <a:gd name="T22" fmla="*/ 6 w 20"/>
                <a:gd name="T23" fmla="*/ 21 h 22"/>
                <a:gd name="T24" fmla="*/ 10 w 20"/>
                <a:gd name="T25" fmla="*/ 22 h 22"/>
                <a:gd name="T26" fmla="*/ 14 w 20"/>
                <a:gd name="T27" fmla="*/ 21 h 22"/>
                <a:gd name="T28" fmla="*/ 17 w 20"/>
                <a:gd name="T29" fmla="*/ 19 h 22"/>
                <a:gd name="T30" fmla="*/ 19 w 20"/>
                <a:gd name="T31" fmla="*/ 15 h 22"/>
                <a:gd name="T32" fmla="*/ 20 w 20"/>
                <a:gd name="T33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22">
                  <a:moveTo>
                    <a:pt x="20" y="11"/>
                  </a:moveTo>
                  <a:lnTo>
                    <a:pt x="19" y="7"/>
                  </a:lnTo>
                  <a:lnTo>
                    <a:pt x="17" y="3"/>
                  </a:lnTo>
                  <a:lnTo>
                    <a:pt x="14" y="1"/>
                  </a:lnTo>
                  <a:lnTo>
                    <a:pt x="10" y="0"/>
                  </a:lnTo>
                  <a:lnTo>
                    <a:pt x="6" y="1"/>
                  </a:lnTo>
                  <a:lnTo>
                    <a:pt x="3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1" y="15"/>
                  </a:lnTo>
                  <a:lnTo>
                    <a:pt x="3" y="19"/>
                  </a:lnTo>
                  <a:lnTo>
                    <a:pt x="6" y="21"/>
                  </a:lnTo>
                  <a:lnTo>
                    <a:pt x="10" y="22"/>
                  </a:lnTo>
                  <a:lnTo>
                    <a:pt x="14" y="21"/>
                  </a:lnTo>
                  <a:lnTo>
                    <a:pt x="17" y="19"/>
                  </a:lnTo>
                  <a:lnTo>
                    <a:pt x="19" y="15"/>
                  </a:lnTo>
                  <a:lnTo>
                    <a:pt x="20" y="11"/>
                  </a:lnTo>
                  <a:close/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184" name="Freeform 1781">
              <a:extLst>
                <a:ext uri="{FF2B5EF4-FFF2-40B4-BE49-F238E27FC236}">
                  <a16:creationId xmlns:a16="http://schemas.microsoft.com/office/drawing/2014/main" id="{A83E5A30-3410-42A5-8646-5D98BAFAD1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30 w 30"/>
                <a:gd name="T1" fmla="*/ 16 h 32"/>
                <a:gd name="T2" fmla="*/ 29 w 30"/>
                <a:gd name="T3" fmla="*/ 11 h 32"/>
                <a:gd name="T4" fmla="*/ 27 w 30"/>
                <a:gd name="T5" fmla="*/ 7 h 32"/>
                <a:gd name="T6" fmla="*/ 24 w 30"/>
                <a:gd name="T7" fmla="*/ 3 h 32"/>
                <a:gd name="T8" fmla="*/ 20 w 30"/>
                <a:gd name="T9" fmla="*/ 1 h 32"/>
                <a:gd name="T10" fmla="*/ 15 w 30"/>
                <a:gd name="T11" fmla="*/ 0 h 32"/>
                <a:gd name="T12" fmla="*/ 11 w 30"/>
                <a:gd name="T13" fmla="*/ 1 h 32"/>
                <a:gd name="T14" fmla="*/ 6 w 30"/>
                <a:gd name="T15" fmla="*/ 3 h 32"/>
                <a:gd name="T16" fmla="*/ 3 w 30"/>
                <a:gd name="T17" fmla="*/ 7 h 32"/>
                <a:gd name="T18" fmla="*/ 1 w 30"/>
                <a:gd name="T19" fmla="*/ 11 h 32"/>
                <a:gd name="T20" fmla="*/ 0 w 30"/>
                <a:gd name="T21" fmla="*/ 16 h 32"/>
                <a:gd name="T22" fmla="*/ 1 w 30"/>
                <a:gd name="T23" fmla="*/ 21 h 32"/>
                <a:gd name="T24" fmla="*/ 3 w 30"/>
                <a:gd name="T25" fmla="*/ 25 h 32"/>
                <a:gd name="T26" fmla="*/ 6 w 30"/>
                <a:gd name="T27" fmla="*/ 29 h 32"/>
                <a:gd name="T28" fmla="*/ 11 w 30"/>
                <a:gd name="T29" fmla="*/ 31 h 32"/>
                <a:gd name="T30" fmla="*/ 15 w 30"/>
                <a:gd name="T31" fmla="*/ 32 h 32"/>
                <a:gd name="T32" fmla="*/ 20 w 30"/>
                <a:gd name="T33" fmla="*/ 31 h 32"/>
                <a:gd name="T34" fmla="*/ 24 w 30"/>
                <a:gd name="T35" fmla="*/ 29 h 32"/>
                <a:gd name="T36" fmla="*/ 27 w 30"/>
                <a:gd name="T37" fmla="*/ 25 h 32"/>
                <a:gd name="T38" fmla="*/ 29 w 30"/>
                <a:gd name="T39" fmla="*/ 21 h 32"/>
                <a:gd name="T40" fmla="*/ 30 w 30"/>
                <a:gd name="T41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32">
                  <a:moveTo>
                    <a:pt x="30" y="16"/>
                  </a:moveTo>
                  <a:lnTo>
                    <a:pt x="29" y="11"/>
                  </a:lnTo>
                  <a:lnTo>
                    <a:pt x="27" y="7"/>
                  </a:lnTo>
                  <a:lnTo>
                    <a:pt x="24" y="3"/>
                  </a:lnTo>
                  <a:lnTo>
                    <a:pt x="20" y="1"/>
                  </a:lnTo>
                  <a:lnTo>
                    <a:pt x="15" y="0"/>
                  </a:lnTo>
                  <a:lnTo>
                    <a:pt x="11" y="1"/>
                  </a:lnTo>
                  <a:lnTo>
                    <a:pt x="6" y="3"/>
                  </a:lnTo>
                  <a:lnTo>
                    <a:pt x="3" y="7"/>
                  </a:lnTo>
                  <a:lnTo>
                    <a:pt x="1" y="11"/>
                  </a:lnTo>
                  <a:lnTo>
                    <a:pt x="0" y="16"/>
                  </a:lnTo>
                  <a:lnTo>
                    <a:pt x="1" y="21"/>
                  </a:lnTo>
                  <a:lnTo>
                    <a:pt x="3" y="25"/>
                  </a:lnTo>
                  <a:lnTo>
                    <a:pt x="6" y="29"/>
                  </a:lnTo>
                  <a:lnTo>
                    <a:pt x="11" y="31"/>
                  </a:lnTo>
                  <a:lnTo>
                    <a:pt x="15" y="32"/>
                  </a:lnTo>
                  <a:lnTo>
                    <a:pt x="20" y="31"/>
                  </a:lnTo>
                  <a:lnTo>
                    <a:pt x="24" y="29"/>
                  </a:lnTo>
                  <a:lnTo>
                    <a:pt x="27" y="25"/>
                  </a:lnTo>
                  <a:lnTo>
                    <a:pt x="29" y="21"/>
                  </a:lnTo>
                  <a:lnTo>
                    <a:pt x="30" y="16"/>
                  </a:lnTo>
                  <a:close/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185" name="Freeform 1782">
              <a:extLst>
                <a:ext uri="{FF2B5EF4-FFF2-40B4-BE49-F238E27FC236}">
                  <a16:creationId xmlns:a16="http://schemas.microsoft.com/office/drawing/2014/main" id="{FFD4FD22-177A-408C-9559-0053EBA968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20 w 20"/>
                <a:gd name="T1" fmla="*/ 11 h 22"/>
                <a:gd name="T2" fmla="*/ 19 w 20"/>
                <a:gd name="T3" fmla="*/ 7 h 22"/>
                <a:gd name="T4" fmla="*/ 17 w 20"/>
                <a:gd name="T5" fmla="*/ 3 h 22"/>
                <a:gd name="T6" fmla="*/ 14 w 20"/>
                <a:gd name="T7" fmla="*/ 1 h 22"/>
                <a:gd name="T8" fmla="*/ 10 w 20"/>
                <a:gd name="T9" fmla="*/ 0 h 22"/>
                <a:gd name="T10" fmla="*/ 6 w 20"/>
                <a:gd name="T11" fmla="*/ 1 h 22"/>
                <a:gd name="T12" fmla="*/ 3 w 20"/>
                <a:gd name="T13" fmla="*/ 3 h 22"/>
                <a:gd name="T14" fmla="*/ 1 w 20"/>
                <a:gd name="T15" fmla="*/ 7 h 22"/>
                <a:gd name="T16" fmla="*/ 0 w 20"/>
                <a:gd name="T17" fmla="*/ 11 h 22"/>
                <a:gd name="T18" fmla="*/ 1 w 20"/>
                <a:gd name="T19" fmla="*/ 15 h 22"/>
                <a:gd name="T20" fmla="*/ 3 w 20"/>
                <a:gd name="T21" fmla="*/ 19 h 22"/>
                <a:gd name="T22" fmla="*/ 6 w 20"/>
                <a:gd name="T23" fmla="*/ 21 h 22"/>
                <a:gd name="T24" fmla="*/ 10 w 20"/>
                <a:gd name="T25" fmla="*/ 22 h 22"/>
                <a:gd name="T26" fmla="*/ 14 w 20"/>
                <a:gd name="T27" fmla="*/ 21 h 22"/>
                <a:gd name="T28" fmla="*/ 17 w 20"/>
                <a:gd name="T29" fmla="*/ 19 h 22"/>
                <a:gd name="T30" fmla="*/ 19 w 20"/>
                <a:gd name="T31" fmla="*/ 15 h 22"/>
                <a:gd name="T32" fmla="*/ 20 w 20"/>
                <a:gd name="T33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22">
                  <a:moveTo>
                    <a:pt x="20" y="11"/>
                  </a:moveTo>
                  <a:lnTo>
                    <a:pt x="19" y="7"/>
                  </a:lnTo>
                  <a:lnTo>
                    <a:pt x="17" y="3"/>
                  </a:lnTo>
                  <a:lnTo>
                    <a:pt x="14" y="1"/>
                  </a:lnTo>
                  <a:lnTo>
                    <a:pt x="10" y="0"/>
                  </a:lnTo>
                  <a:lnTo>
                    <a:pt x="6" y="1"/>
                  </a:lnTo>
                  <a:lnTo>
                    <a:pt x="3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1" y="15"/>
                  </a:lnTo>
                  <a:lnTo>
                    <a:pt x="3" y="19"/>
                  </a:lnTo>
                  <a:lnTo>
                    <a:pt x="6" y="21"/>
                  </a:lnTo>
                  <a:lnTo>
                    <a:pt x="10" y="22"/>
                  </a:lnTo>
                  <a:lnTo>
                    <a:pt x="14" y="21"/>
                  </a:lnTo>
                  <a:lnTo>
                    <a:pt x="17" y="19"/>
                  </a:lnTo>
                  <a:lnTo>
                    <a:pt x="19" y="15"/>
                  </a:lnTo>
                  <a:lnTo>
                    <a:pt x="20" y="11"/>
                  </a:lnTo>
                  <a:close/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186" name="Line 1783">
              <a:extLst>
                <a:ext uri="{FF2B5EF4-FFF2-40B4-BE49-F238E27FC236}">
                  <a16:creationId xmlns:a16="http://schemas.microsoft.com/office/drawing/2014/main" id="{F45FD809-5340-4727-94A6-8F6BBCC91D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187" name="Line 1784">
              <a:extLst>
                <a:ext uri="{FF2B5EF4-FFF2-40B4-BE49-F238E27FC236}">
                  <a16:creationId xmlns:a16="http://schemas.microsoft.com/office/drawing/2014/main" id="{8B598E3B-62DD-4DC9-96C2-88C6FD8776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188" name="Freeform 1785">
              <a:extLst>
                <a:ext uri="{FF2B5EF4-FFF2-40B4-BE49-F238E27FC236}">
                  <a16:creationId xmlns:a16="http://schemas.microsoft.com/office/drawing/2014/main" id="{4975379B-A3BB-418A-9845-257F559750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0 w 6"/>
                <a:gd name="T1" fmla="*/ 4 h 4"/>
                <a:gd name="T2" fmla="*/ 4 w 6"/>
                <a:gd name="T3" fmla="*/ 2 h 4"/>
                <a:gd name="T4" fmla="*/ 6 w 6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4">
                  <a:moveTo>
                    <a:pt x="0" y="4"/>
                  </a:moveTo>
                  <a:lnTo>
                    <a:pt x="4" y="2"/>
                  </a:lnTo>
                  <a:lnTo>
                    <a:pt x="6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189" name="Freeform 1786">
              <a:extLst>
                <a:ext uri="{FF2B5EF4-FFF2-40B4-BE49-F238E27FC236}">
                  <a16:creationId xmlns:a16="http://schemas.microsoft.com/office/drawing/2014/main" id="{35882E7C-CCFF-4BBB-A65D-358C85AFF1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16 w 16"/>
                <a:gd name="T1" fmla="*/ 10 h 10"/>
                <a:gd name="T2" fmla="*/ 13 w 16"/>
                <a:gd name="T3" fmla="*/ 6 h 10"/>
                <a:gd name="T4" fmla="*/ 9 w 16"/>
                <a:gd name="T5" fmla="*/ 3 h 10"/>
                <a:gd name="T6" fmla="*/ 5 w 16"/>
                <a:gd name="T7" fmla="*/ 1 h 10"/>
                <a:gd name="T8" fmla="*/ 0 w 16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0">
                  <a:moveTo>
                    <a:pt x="16" y="10"/>
                  </a:moveTo>
                  <a:lnTo>
                    <a:pt x="13" y="6"/>
                  </a:lnTo>
                  <a:lnTo>
                    <a:pt x="9" y="3"/>
                  </a:lnTo>
                  <a:lnTo>
                    <a:pt x="5" y="1"/>
                  </a:lnTo>
                  <a:lnTo>
                    <a:pt x="0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190" name="Freeform 1787">
              <a:extLst>
                <a:ext uri="{FF2B5EF4-FFF2-40B4-BE49-F238E27FC236}">
                  <a16:creationId xmlns:a16="http://schemas.microsoft.com/office/drawing/2014/main" id="{33FF3D37-6C7A-405C-97F9-3F8606B188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18 w 18"/>
                <a:gd name="T1" fmla="*/ 1 h 1"/>
                <a:gd name="T2" fmla="*/ 9 w 18"/>
                <a:gd name="T3" fmla="*/ 0 h 1"/>
                <a:gd name="T4" fmla="*/ 0 w 18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9" y="0"/>
                  </a:lnTo>
                  <a:lnTo>
                    <a:pt x="0" y="1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191" name="Freeform 1788">
              <a:extLst>
                <a:ext uri="{FF2B5EF4-FFF2-40B4-BE49-F238E27FC236}">
                  <a16:creationId xmlns:a16="http://schemas.microsoft.com/office/drawing/2014/main" id="{62548F27-7B3A-40B0-AA86-2D99AB563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0 w 3"/>
                <a:gd name="T1" fmla="*/ 0 h 4"/>
                <a:gd name="T2" fmla="*/ 0 w 3"/>
                <a:gd name="T3" fmla="*/ 2 h 4"/>
                <a:gd name="T4" fmla="*/ 1 w 3"/>
                <a:gd name="T5" fmla="*/ 4 h 4"/>
                <a:gd name="T6" fmla="*/ 3 w 3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0" y="0"/>
                  </a:moveTo>
                  <a:lnTo>
                    <a:pt x="0" y="2"/>
                  </a:lnTo>
                  <a:lnTo>
                    <a:pt x="1" y="4"/>
                  </a:lnTo>
                  <a:lnTo>
                    <a:pt x="3" y="4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192" name="Line 1789">
              <a:extLst>
                <a:ext uri="{FF2B5EF4-FFF2-40B4-BE49-F238E27FC236}">
                  <a16:creationId xmlns:a16="http://schemas.microsoft.com/office/drawing/2014/main" id="{C856DE3B-72E2-4BDF-9320-349B51131A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193" name="Line 1790">
              <a:extLst>
                <a:ext uri="{FF2B5EF4-FFF2-40B4-BE49-F238E27FC236}">
                  <a16:creationId xmlns:a16="http://schemas.microsoft.com/office/drawing/2014/main" id="{91CBA03F-FB28-4B3C-8A36-43805F50A6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194" name="Line 1791">
              <a:extLst>
                <a:ext uri="{FF2B5EF4-FFF2-40B4-BE49-F238E27FC236}">
                  <a16:creationId xmlns:a16="http://schemas.microsoft.com/office/drawing/2014/main" id="{B0CA5146-2CD4-4C28-BA97-FF1300BF44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195" name="Freeform 1792">
              <a:extLst>
                <a:ext uri="{FF2B5EF4-FFF2-40B4-BE49-F238E27FC236}">
                  <a16:creationId xmlns:a16="http://schemas.microsoft.com/office/drawing/2014/main" id="{5CF3623D-4181-4534-841A-822C1B1B60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7 w 7"/>
                <a:gd name="T1" fmla="*/ 0 h 8"/>
                <a:gd name="T2" fmla="*/ 3 w 7"/>
                <a:gd name="T3" fmla="*/ 3 h 8"/>
                <a:gd name="T4" fmla="*/ 0 w 7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8">
                  <a:moveTo>
                    <a:pt x="7" y="0"/>
                  </a:moveTo>
                  <a:lnTo>
                    <a:pt x="3" y="3"/>
                  </a:lnTo>
                  <a:lnTo>
                    <a:pt x="0" y="8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196" name="Line 1793">
              <a:extLst>
                <a:ext uri="{FF2B5EF4-FFF2-40B4-BE49-F238E27FC236}">
                  <a16:creationId xmlns:a16="http://schemas.microsoft.com/office/drawing/2014/main" id="{5A391E20-0CD1-4451-AF4B-FA0AE35A03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197" name="Line 1794">
              <a:extLst>
                <a:ext uri="{FF2B5EF4-FFF2-40B4-BE49-F238E27FC236}">
                  <a16:creationId xmlns:a16="http://schemas.microsoft.com/office/drawing/2014/main" id="{A6C664F4-137D-4917-9889-7E1581E836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198" name="Line 1795">
              <a:extLst>
                <a:ext uri="{FF2B5EF4-FFF2-40B4-BE49-F238E27FC236}">
                  <a16:creationId xmlns:a16="http://schemas.microsoft.com/office/drawing/2014/main" id="{78BEA43A-5090-4A28-8EBF-0D0E6519397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199" name="Line 1796">
              <a:extLst>
                <a:ext uri="{FF2B5EF4-FFF2-40B4-BE49-F238E27FC236}">
                  <a16:creationId xmlns:a16="http://schemas.microsoft.com/office/drawing/2014/main" id="{C7A75919-7943-4EC8-98BE-EFC49CEEE16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00" name="Line 1797">
              <a:extLst>
                <a:ext uri="{FF2B5EF4-FFF2-40B4-BE49-F238E27FC236}">
                  <a16:creationId xmlns:a16="http://schemas.microsoft.com/office/drawing/2014/main" id="{288791E1-B165-4F7A-90E6-067C6A79AF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01" name="Line 1798">
              <a:extLst>
                <a:ext uri="{FF2B5EF4-FFF2-40B4-BE49-F238E27FC236}">
                  <a16:creationId xmlns:a16="http://schemas.microsoft.com/office/drawing/2014/main" id="{27CEDB26-AF15-4AEE-8C3C-07B7F0A785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02" name="Line 1799">
              <a:extLst>
                <a:ext uri="{FF2B5EF4-FFF2-40B4-BE49-F238E27FC236}">
                  <a16:creationId xmlns:a16="http://schemas.microsoft.com/office/drawing/2014/main" id="{11891F71-EED8-4158-AA59-B4DD8F9223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03" name="Line 1800">
              <a:extLst>
                <a:ext uri="{FF2B5EF4-FFF2-40B4-BE49-F238E27FC236}">
                  <a16:creationId xmlns:a16="http://schemas.microsoft.com/office/drawing/2014/main" id="{60442D26-884B-4298-B3BD-C8CF0E4F2AC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04" name="Line 1801">
              <a:extLst>
                <a:ext uri="{FF2B5EF4-FFF2-40B4-BE49-F238E27FC236}">
                  <a16:creationId xmlns:a16="http://schemas.microsoft.com/office/drawing/2014/main" id="{7E911C57-E13E-4EC7-A5FF-42D4BBD3D4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05" name="Line 1802">
              <a:extLst>
                <a:ext uri="{FF2B5EF4-FFF2-40B4-BE49-F238E27FC236}">
                  <a16:creationId xmlns:a16="http://schemas.microsoft.com/office/drawing/2014/main" id="{56121188-D3F5-45E4-8818-A73158134A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06" name="Line 1803">
              <a:extLst>
                <a:ext uri="{FF2B5EF4-FFF2-40B4-BE49-F238E27FC236}">
                  <a16:creationId xmlns:a16="http://schemas.microsoft.com/office/drawing/2014/main" id="{C55AEC91-DD01-4B6F-982C-9103FBB7BC2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07" name="Freeform 1804">
              <a:extLst>
                <a:ext uri="{FF2B5EF4-FFF2-40B4-BE49-F238E27FC236}">
                  <a16:creationId xmlns:a16="http://schemas.microsoft.com/office/drawing/2014/main" id="{8B9AFB7F-87B9-43E7-BFE3-C4CC4D449B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15 w 15"/>
                <a:gd name="T1" fmla="*/ 22 h 22"/>
                <a:gd name="T2" fmla="*/ 8 w 15"/>
                <a:gd name="T3" fmla="*/ 11 h 22"/>
                <a:gd name="T4" fmla="*/ 0 w 15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22">
                  <a:moveTo>
                    <a:pt x="15" y="22"/>
                  </a:moveTo>
                  <a:lnTo>
                    <a:pt x="8" y="11"/>
                  </a:lnTo>
                  <a:lnTo>
                    <a:pt x="0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08" name="Freeform 1805">
              <a:extLst>
                <a:ext uri="{FF2B5EF4-FFF2-40B4-BE49-F238E27FC236}">
                  <a16:creationId xmlns:a16="http://schemas.microsoft.com/office/drawing/2014/main" id="{ED626845-6149-44F2-83B2-6604CF54C5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0 w 2"/>
                <a:gd name="T1" fmla="*/ 1 h 2"/>
                <a:gd name="T2" fmla="*/ 1 w 2"/>
                <a:gd name="T3" fmla="*/ 2 h 2"/>
                <a:gd name="T4" fmla="*/ 2 w 2"/>
                <a:gd name="T5" fmla="*/ 1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lnTo>
                    <a:pt x="1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09" name="Line 1806">
              <a:extLst>
                <a:ext uri="{FF2B5EF4-FFF2-40B4-BE49-F238E27FC236}">
                  <a16:creationId xmlns:a16="http://schemas.microsoft.com/office/drawing/2014/main" id="{23CA9736-9726-451E-BF46-4543FE29594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10" name="Line 1807">
              <a:extLst>
                <a:ext uri="{FF2B5EF4-FFF2-40B4-BE49-F238E27FC236}">
                  <a16:creationId xmlns:a16="http://schemas.microsoft.com/office/drawing/2014/main" id="{B50B2B7D-CFE8-4559-876E-2EE3490003C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11" name="Line 1808">
              <a:extLst>
                <a:ext uri="{FF2B5EF4-FFF2-40B4-BE49-F238E27FC236}">
                  <a16:creationId xmlns:a16="http://schemas.microsoft.com/office/drawing/2014/main" id="{3C1E3DAB-0F87-4E83-8398-01F8720328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12" name="Freeform 1809">
              <a:extLst>
                <a:ext uri="{FF2B5EF4-FFF2-40B4-BE49-F238E27FC236}">
                  <a16:creationId xmlns:a16="http://schemas.microsoft.com/office/drawing/2014/main" id="{E4B42CAD-AF92-4AB1-8CD8-851F95ECD1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0 w 3"/>
                <a:gd name="T1" fmla="*/ 1 h 1"/>
                <a:gd name="T2" fmla="*/ 2 w 3"/>
                <a:gd name="T3" fmla="*/ 1 h 1"/>
                <a:gd name="T4" fmla="*/ 2 w 3"/>
                <a:gd name="T5" fmla="*/ 0 h 1"/>
                <a:gd name="T6" fmla="*/ 3 w 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13" name="Line 1810">
              <a:extLst>
                <a:ext uri="{FF2B5EF4-FFF2-40B4-BE49-F238E27FC236}">
                  <a16:creationId xmlns:a16="http://schemas.microsoft.com/office/drawing/2014/main" id="{A1BDEC4E-66A0-4E6C-A237-F9B66DAA53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14" name="Line 1811">
              <a:extLst>
                <a:ext uri="{FF2B5EF4-FFF2-40B4-BE49-F238E27FC236}">
                  <a16:creationId xmlns:a16="http://schemas.microsoft.com/office/drawing/2014/main" id="{57103BA1-8033-4917-B73E-17E1911D0F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15" name="Line 1812">
              <a:extLst>
                <a:ext uri="{FF2B5EF4-FFF2-40B4-BE49-F238E27FC236}">
                  <a16:creationId xmlns:a16="http://schemas.microsoft.com/office/drawing/2014/main" id="{0B281D32-A483-4060-9A45-2F5E8C8C53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16" name="Line 1813">
              <a:extLst>
                <a:ext uri="{FF2B5EF4-FFF2-40B4-BE49-F238E27FC236}">
                  <a16:creationId xmlns:a16="http://schemas.microsoft.com/office/drawing/2014/main" id="{5F38902A-13E9-4A02-9BEC-52C3A6AB5B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17" name="Line 1814">
              <a:extLst>
                <a:ext uri="{FF2B5EF4-FFF2-40B4-BE49-F238E27FC236}">
                  <a16:creationId xmlns:a16="http://schemas.microsoft.com/office/drawing/2014/main" id="{FE24332C-C9BA-4E9B-B9DF-A3980D0F77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18" name="Line 1815">
              <a:extLst>
                <a:ext uri="{FF2B5EF4-FFF2-40B4-BE49-F238E27FC236}">
                  <a16:creationId xmlns:a16="http://schemas.microsoft.com/office/drawing/2014/main" id="{59AC8BA2-C6C8-4280-9CA0-CD478F45D0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19" name="Line 1816">
              <a:extLst>
                <a:ext uri="{FF2B5EF4-FFF2-40B4-BE49-F238E27FC236}">
                  <a16:creationId xmlns:a16="http://schemas.microsoft.com/office/drawing/2014/main" id="{3522B946-AB4E-4E3A-81CA-8E24878701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20" name="Freeform 1817">
              <a:extLst>
                <a:ext uri="{FF2B5EF4-FFF2-40B4-BE49-F238E27FC236}">
                  <a16:creationId xmlns:a16="http://schemas.microsoft.com/office/drawing/2014/main" id="{C602B4ED-1A49-48FF-B907-5A0D413FF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0 h 1"/>
                <a:gd name="T4" fmla="*/ 0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1" y="0"/>
                  </a:lnTo>
                  <a:lnTo>
                    <a:pt x="0" y="1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21" name="Line 1818">
              <a:extLst>
                <a:ext uri="{FF2B5EF4-FFF2-40B4-BE49-F238E27FC236}">
                  <a16:creationId xmlns:a16="http://schemas.microsoft.com/office/drawing/2014/main" id="{10C93976-C8A0-4FA4-B3F3-0F2B90AFEA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22" name="Freeform 1819">
              <a:extLst>
                <a:ext uri="{FF2B5EF4-FFF2-40B4-BE49-F238E27FC236}">
                  <a16:creationId xmlns:a16="http://schemas.microsoft.com/office/drawing/2014/main" id="{5E9F2BCE-8218-4C0B-8F34-D50AED891C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2 w 2"/>
                <a:gd name="T1" fmla="*/ 3 h 3"/>
                <a:gd name="T2" fmla="*/ 1 w 2"/>
                <a:gd name="T3" fmla="*/ 1 h 3"/>
                <a:gd name="T4" fmla="*/ 0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23" name="Freeform 1820">
              <a:extLst>
                <a:ext uri="{FF2B5EF4-FFF2-40B4-BE49-F238E27FC236}">
                  <a16:creationId xmlns:a16="http://schemas.microsoft.com/office/drawing/2014/main" id="{D7F0823C-7DFC-478A-AB25-CF40E8A999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0 w 2"/>
                <a:gd name="T1" fmla="*/ 2 h 2"/>
                <a:gd name="T2" fmla="*/ 1 w 2"/>
                <a:gd name="T3" fmla="*/ 1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1" y="1"/>
                  </a:lnTo>
                  <a:lnTo>
                    <a:pt x="2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24" name="Line 1821">
              <a:extLst>
                <a:ext uri="{FF2B5EF4-FFF2-40B4-BE49-F238E27FC236}">
                  <a16:creationId xmlns:a16="http://schemas.microsoft.com/office/drawing/2014/main" id="{8F6CFE66-ADCC-4386-AE1C-16C88A5C83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25" name="Line 1822">
              <a:extLst>
                <a:ext uri="{FF2B5EF4-FFF2-40B4-BE49-F238E27FC236}">
                  <a16:creationId xmlns:a16="http://schemas.microsoft.com/office/drawing/2014/main" id="{F3FE2A75-A1C4-4421-B96C-A4539F6384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26" name="Freeform 1823">
              <a:extLst>
                <a:ext uri="{FF2B5EF4-FFF2-40B4-BE49-F238E27FC236}">
                  <a16:creationId xmlns:a16="http://schemas.microsoft.com/office/drawing/2014/main" id="{0E7F5079-89F4-4165-8D93-297C2B0419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lnTo>
                    <a:pt x="0" y="1"/>
                  </a:lnTo>
                  <a:lnTo>
                    <a:pt x="1" y="2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27" name="Line 1824">
              <a:extLst>
                <a:ext uri="{FF2B5EF4-FFF2-40B4-BE49-F238E27FC236}">
                  <a16:creationId xmlns:a16="http://schemas.microsoft.com/office/drawing/2014/main" id="{36328940-782D-4E09-99BD-9E80BC4A2C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28" name="Line 1825">
              <a:extLst>
                <a:ext uri="{FF2B5EF4-FFF2-40B4-BE49-F238E27FC236}">
                  <a16:creationId xmlns:a16="http://schemas.microsoft.com/office/drawing/2014/main" id="{58A50026-1277-47C5-B9A3-07A2CE45EE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29" name="Line 1826">
              <a:extLst>
                <a:ext uri="{FF2B5EF4-FFF2-40B4-BE49-F238E27FC236}">
                  <a16:creationId xmlns:a16="http://schemas.microsoft.com/office/drawing/2014/main" id="{E28AC1B4-CC5E-4B65-95F4-BE92EB5A855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30" name="Freeform 1827">
              <a:extLst>
                <a:ext uri="{FF2B5EF4-FFF2-40B4-BE49-F238E27FC236}">
                  <a16:creationId xmlns:a16="http://schemas.microsoft.com/office/drawing/2014/main" id="{9C1CEB2A-9976-4920-B4C7-398716F54E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0 w 2"/>
                <a:gd name="T1" fmla="*/ 1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31" name="Freeform 1828">
              <a:extLst>
                <a:ext uri="{FF2B5EF4-FFF2-40B4-BE49-F238E27FC236}">
                  <a16:creationId xmlns:a16="http://schemas.microsoft.com/office/drawing/2014/main" id="{183A42AD-75F0-4ACD-99C6-31692A7D06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1 w 1"/>
                <a:gd name="T1" fmla="*/ 3 h 3"/>
                <a:gd name="T2" fmla="*/ 1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3"/>
                  </a:moveTo>
                  <a:lnTo>
                    <a:pt x="1" y="2"/>
                  </a:lnTo>
                  <a:lnTo>
                    <a:pt x="0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32" name="Freeform 1829">
              <a:extLst>
                <a:ext uri="{FF2B5EF4-FFF2-40B4-BE49-F238E27FC236}">
                  <a16:creationId xmlns:a16="http://schemas.microsoft.com/office/drawing/2014/main" id="{0A8764A7-CFF1-437E-AC7B-15D8D272B9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33" name="Line 1830">
              <a:extLst>
                <a:ext uri="{FF2B5EF4-FFF2-40B4-BE49-F238E27FC236}">
                  <a16:creationId xmlns:a16="http://schemas.microsoft.com/office/drawing/2014/main" id="{1FFAD241-2A1C-4EDE-8B08-1637B0470F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34" name="Freeform 1831">
              <a:extLst>
                <a:ext uri="{FF2B5EF4-FFF2-40B4-BE49-F238E27FC236}">
                  <a16:creationId xmlns:a16="http://schemas.microsoft.com/office/drawing/2014/main" id="{50C70475-18BD-4B1B-B2E9-ED003E90D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0 h 1"/>
                <a:gd name="T1" fmla="*/ 1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35" name="Line 1832">
              <a:extLst>
                <a:ext uri="{FF2B5EF4-FFF2-40B4-BE49-F238E27FC236}">
                  <a16:creationId xmlns:a16="http://schemas.microsoft.com/office/drawing/2014/main" id="{777E4A41-E3FC-4128-9504-6A831FD8EC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36" name="Freeform 1833">
              <a:extLst>
                <a:ext uri="{FF2B5EF4-FFF2-40B4-BE49-F238E27FC236}">
                  <a16:creationId xmlns:a16="http://schemas.microsoft.com/office/drawing/2014/main" id="{C3B949B2-7452-4CC5-8A2A-1149DEAD49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37" name="Freeform 1834">
              <a:extLst>
                <a:ext uri="{FF2B5EF4-FFF2-40B4-BE49-F238E27FC236}">
                  <a16:creationId xmlns:a16="http://schemas.microsoft.com/office/drawing/2014/main" id="{76487963-9D7F-41BF-A829-F2FB1529CC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38" name="Line 1835">
              <a:extLst>
                <a:ext uri="{FF2B5EF4-FFF2-40B4-BE49-F238E27FC236}">
                  <a16:creationId xmlns:a16="http://schemas.microsoft.com/office/drawing/2014/main" id="{93A867EA-0F64-423A-962E-DFAD239A63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39" name="Line 1836">
              <a:extLst>
                <a:ext uri="{FF2B5EF4-FFF2-40B4-BE49-F238E27FC236}">
                  <a16:creationId xmlns:a16="http://schemas.microsoft.com/office/drawing/2014/main" id="{8A890727-7DE3-466A-93F9-BEAAA934516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40" name="Freeform 1837">
              <a:extLst>
                <a:ext uri="{FF2B5EF4-FFF2-40B4-BE49-F238E27FC236}">
                  <a16:creationId xmlns:a16="http://schemas.microsoft.com/office/drawing/2014/main" id="{6F841438-0FEC-4E25-A475-587C20CCC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66 w 66"/>
                <a:gd name="T1" fmla="*/ 0 h 5"/>
                <a:gd name="T2" fmla="*/ 33 w 66"/>
                <a:gd name="T3" fmla="*/ 2 h 5"/>
                <a:gd name="T4" fmla="*/ 0 w 6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5">
                  <a:moveTo>
                    <a:pt x="66" y="0"/>
                  </a:moveTo>
                  <a:lnTo>
                    <a:pt x="33" y="2"/>
                  </a:lnTo>
                  <a:lnTo>
                    <a:pt x="0" y="5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41" name="Line 1838">
              <a:extLst>
                <a:ext uri="{FF2B5EF4-FFF2-40B4-BE49-F238E27FC236}">
                  <a16:creationId xmlns:a16="http://schemas.microsoft.com/office/drawing/2014/main" id="{F4AA3BA0-A720-4EC9-94EF-B01BD4FA09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42" name="Line 1839">
              <a:extLst>
                <a:ext uri="{FF2B5EF4-FFF2-40B4-BE49-F238E27FC236}">
                  <a16:creationId xmlns:a16="http://schemas.microsoft.com/office/drawing/2014/main" id="{891D7F8C-394D-435D-A7F9-2EA0D0E9D16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43" name="Line 1840">
              <a:extLst>
                <a:ext uri="{FF2B5EF4-FFF2-40B4-BE49-F238E27FC236}">
                  <a16:creationId xmlns:a16="http://schemas.microsoft.com/office/drawing/2014/main" id="{0F445A8A-ABBF-42B3-9280-E83078E08E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44" name="Freeform 1841">
              <a:extLst>
                <a:ext uri="{FF2B5EF4-FFF2-40B4-BE49-F238E27FC236}">
                  <a16:creationId xmlns:a16="http://schemas.microsoft.com/office/drawing/2014/main" id="{296A7AC9-2C23-4EE1-8210-49589A5FCB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1 h 3"/>
                <a:gd name="T4" fmla="*/ 0 w 1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lnTo>
                    <a:pt x="0" y="1"/>
                  </a:lnTo>
                  <a:lnTo>
                    <a:pt x="0" y="3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45" name="Freeform 1842">
              <a:extLst>
                <a:ext uri="{FF2B5EF4-FFF2-40B4-BE49-F238E27FC236}">
                  <a16:creationId xmlns:a16="http://schemas.microsoft.com/office/drawing/2014/main" id="{8D01173E-6503-4E5F-B674-337A640C83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8 w 8"/>
                <a:gd name="T1" fmla="*/ 9 h 9"/>
                <a:gd name="T2" fmla="*/ 4 w 8"/>
                <a:gd name="T3" fmla="*/ 4 h 9"/>
                <a:gd name="T4" fmla="*/ 0 w 8"/>
                <a:gd name="T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9">
                  <a:moveTo>
                    <a:pt x="8" y="9"/>
                  </a:moveTo>
                  <a:lnTo>
                    <a:pt x="4" y="4"/>
                  </a:lnTo>
                  <a:lnTo>
                    <a:pt x="0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46" name="Freeform 1843">
              <a:extLst>
                <a:ext uri="{FF2B5EF4-FFF2-40B4-BE49-F238E27FC236}">
                  <a16:creationId xmlns:a16="http://schemas.microsoft.com/office/drawing/2014/main" id="{55276DC8-C1C0-46F5-A1A6-34D8CE83C4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33 w 33"/>
                <a:gd name="T1" fmla="*/ 5 h 5"/>
                <a:gd name="T2" fmla="*/ 27 w 33"/>
                <a:gd name="T3" fmla="*/ 2 h 5"/>
                <a:gd name="T4" fmla="*/ 20 w 33"/>
                <a:gd name="T5" fmla="*/ 0 h 5"/>
                <a:gd name="T6" fmla="*/ 13 w 33"/>
                <a:gd name="T7" fmla="*/ 0 h 5"/>
                <a:gd name="T8" fmla="*/ 7 w 33"/>
                <a:gd name="T9" fmla="*/ 1 h 5"/>
                <a:gd name="T10" fmla="*/ 0 w 33"/>
                <a:gd name="T11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5">
                  <a:moveTo>
                    <a:pt x="33" y="5"/>
                  </a:moveTo>
                  <a:lnTo>
                    <a:pt x="27" y="2"/>
                  </a:lnTo>
                  <a:lnTo>
                    <a:pt x="20" y="0"/>
                  </a:lnTo>
                  <a:lnTo>
                    <a:pt x="13" y="0"/>
                  </a:lnTo>
                  <a:lnTo>
                    <a:pt x="7" y="1"/>
                  </a:lnTo>
                  <a:lnTo>
                    <a:pt x="0" y="3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47" name="Freeform 1844">
              <a:extLst>
                <a:ext uri="{FF2B5EF4-FFF2-40B4-BE49-F238E27FC236}">
                  <a16:creationId xmlns:a16="http://schemas.microsoft.com/office/drawing/2014/main" id="{2C5BC21A-048C-411F-B2AB-6C8E5D44AC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1 w 2"/>
                <a:gd name="T1" fmla="*/ 0 h 15"/>
                <a:gd name="T2" fmla="*/ 0 w 2"/>
                <a:gd name="T3" fmla="*/ 8 h 15"/>
                <a:gd name="T4" fmla="*/ 2 w 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5">
                  <a:moveTo>
                    <a:pt x="1" y="0"/>
                  </a:moveTo>
                  <a:lnTo>
                    <a:pt x="0" y="8"/>
                  </a:lnTo>
                  <a:lnTo>
                    <a:pt x="2" y="15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48" name="Line 1845">
              <a:extLst>
                <a:ext uri="{FF2B5EF4-FFF2-40B4-BE49-F238E27FC236}">
                  <a16:creationId xmlns:a16="http://schemas.microsoft.com/office/drawing/2014/main" id="{762FD49A-81D4-4046-B0F4-B7417FB8CC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49" name="Line 1846">
              <a:extLst>
                <a:ext uri="{FF2B5EF4-FFF2-40B4-BE49-F238E27FC236}">
                  <a16:creationId xmlns:a16="http://schemas.microsoft.com/office/drawing/2014/main" id="{E7D04D9F-6DCC-4EC8-9E60-3A29DFB878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50" name="Line 1847">
              <a:extLst>
                <a:ext uri="{FF2B5EF4-FFF2-40B4-BE49-F238E27FC236}">
                  <a16:creationId xmlns:a16="http://schemas.microsoft.com/office/drawing/2014/main" id="{8B178FF5-4037-4B19-A4FA-6CF22EC4B2A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51" name="Line 1848">
              <a:extLst>
                <a:ext uri="{FF2B5EF4-FFF2-40B4-BE49-F238E27FC236}">
                  <a16:creationId xmlns:a16="http://schemas.microsoft.com/office/drawing/2014/main" id="{A1A1E6EC-105F-42DB-A6B4-9596D14A0B8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52" name="Freeform 1849">
              <a:extLst>
                <a:ext uri="{FF2B5EF4-FFF2-40B4-BE49-F238E27FC236}">
                  <a16:creationId xmlns:a16="http://schemas.microsoft.com/office/drawing/2014/main" id="{A40CBDCE-DBDB-4CBA-988D-EA245EB3F9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0 h 1"/>
                <a:gd name="T4" fmla="*/ 0 w 2"/>
                <a:gd name="T5" fmla="*/ 0 h 1"/>
                <a:gd name="T6" fmla="*/ 0 w 2"/>
                <a:gd name="T7" fmla="*/ 1 h 1"/>
                <a:gd name="T8" fmla="*/ 1 w 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53" name="Line 1850">
              <a:extLst>
                <a:ext uri="{FF2B5EF4-FFF2-40B4-BE49-F238E27FC236}">
                  <a16:creationId xmlns:a16="http://schemas.microsoft.com/office/drawing/2014/main" id="{C01F73F8-B75E-4EF3-9B92-D39D0DF977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54" name="Line 1851">
              <a:extLst>
                <a:ext uri="{FF2B5EF4-FFF2-40B4-BE49-F238E27FC236}">
                  <a16:creationId xmlns:a16="http://schemas.microsoft.com/office/drawing/2014/main" id="{18486E51-FFAE-4B55-ACA2-4EB8C655162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55" name="Line 1852">
              <a:extLst>
                <a:ext uri="{FF2B5EF4-FFF2-40B4-BE49-F238E27FC236}">
                  <a16:creationId xmlns:a16="http://schemas.microsoft.com/office/drawing/2014/main" id="{15C5FD6E-AEA5-439E-829E-46581D3273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56" name="Freeform 1853">
              <a:extLst>
                <a:ext uri="{FF2B5EF4-FFF2-40B4-BE49-F238E27FC236}">
                  <a16:creationId xmlns:a16="http://schemas.microsoft.com/office/drawing/2014/main" id="{776EFB2C-8EFA-4082-A7AA-CB0CA20288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0 w 4"/>
                <a:gd name="T1" fmla="*/ 2 h 2"/>
                <a:gd name="T2" fmla="*/ 2 w 4"/>
                <a:gd name="T3" fmla="*/ 2 h 2"/>
                <a:gd name="T4" fmla="*/ 4 w 4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0" y="2"/>
                  </a:moveTo>
                  <a:lnTo>
                    <a:pt x="2" y="2"/>
                  </a:lnTo>
                  <a:lnTo>
                    <a:pt x="4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57" name="Freeform 1854">
              <a:extLst>
                <a:ext uri="{FF2B5EF4-FFF2-40B4-BE49-F238E27FC236}">
                  <a16:creationId xmlns:a16="http://schemas.microsoft.com/office/drawing/2014/main" id="{6132A760-ADA1-4E23-BCE4-C75F3F612E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3 w 3"/>
                <a:gd name="T1" fmla="*/ 0 h 3"/>
                <a:gd name="T2" fmla="*/ 1 w 3"/>
                <a:gd name="T3" fmla="*/ 1 h 3"/>
                <a:gd name="T4" fmla="*/ 0 w 3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lnTo>
                    <a:pt x="1" y="1"/>
                  </a:lnTo>
                  <a:lnTo>
                    <a:pt x="0" y="3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58" name="Freeform 1855">
              <a:extLst>
                <a:ext uri="{FF2B5EF4-FFF2-40B4-BE49-F238E27FC236}">
                  <a16:creationId xmlns:a16="http://schemas.microsoft.com/office/drawing/2014/main" id="{E2F25054-42B7-496E-BB00-5114B826E0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0 w 5"/>
                <a:gd name="T1" fmla="*/ 1 h 1"/>
                <a:gd name="T2" fmla="*/ 3 w 5"/>
                <a:gd name="T3" fmla="*/ 1 h 1"/>
                <a:gd name="T4" fmla="*/ 5 w 5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">
                  <a:moveTo>
                    <a:pt x="0" y="1"/>
                  </a:moveTo>
                  <a:lnTo>
                    <a:pt x="3" y="1"/>
                  </a:lnTo>
                  <a:lnTo>
                    <a:pt x="5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59" name="Line 1856">
              <a:extLst>
                <a:ext uri="{FF2B5EF4-FFF2-40B4-BE49-F238E27FC236}">
                  <a16:creationId xmlns:a16="http://schemas.microsoft.com/office/drawing/2014/main" id="{4FAA76E7-8604-45FE-A521-DC07A70B31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60" name="Line 1857">
              <a:extLst>
                <a:ext uri="{FF2B5EF4-FFF2-40B4-BE49-F238E27FC236}">
                  <a16:creationId xmlns:a16="http://schemas.microsoft.com/office/drawing/2014/main" id="{EF90F9C0-1667-49B5-9A5B-3B5C00519B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61" name="Freeform 1858">
              <a:extLst>
                <a:ext uri="{FF2B5EF4-FFF2-40B4-BE49-F238E27FC236}">
                  <a16:creationId xmlns:a16="http://schemas.microsoft.com/office/drawing/2014/main" id="{9C1D756F-B0E5-4C2E-9A70-5582526FB2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0 w 56"/>
                <a:gd name="T1" fmla="*/ 2 h 2"/>
                <a:gd name="T2" fmla="*/ 28 w 56"/>
                <a:gd name="T3" fmla="*/ 2 h 2"/>
                <a:gd name="T4" fmla="*/ 56 w 56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" h="2">
                  <a:moveTo>
                    <a:pt x="0" y="2"/>
                  </a:moveTo>
                  <a:lnTo>
                    <a:pt x="28" y="2"/>
                  </a:lnTo>
                  <a:lnTo>
                    <a:pt x="56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62" name="Freeform 1859">
              <a:extLst>
                <a:ext uri="{FF2B5EF4-FFF2-40B4-BE49-F238E27FC236}">
                  <a16:creationId xmlns:a16="http://schemas.microsoft.com/office/drawing/2014/main" id="{41807EB5-3582-4529-BBAF-C99A8C00A3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6 w 6"/>
                <a:gd name="T1" fmla="*/ 0 h 11"/>
                <a:gd name="T2" fmla="*/ 3 w 6"/>
                <a:gd name="T3" fmla="*/ 2 h 11"/>
                <a:gd name="T4" fmla="*/ 1 w 6"/>
                <a:gd name="T5" fmla="*/ 5 h 11"/>
                <a:gd name="T6" fmla="*/ 0 w 6"/>
                <a:gd name="T7" fmla="*/ 8 h 11"/>
                <a:gd name="T8" fmla="*/ 0 w 6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1">
                  <a:moveTo>
                    <a:pt x="6" y="0"/>
                  </a:moveTo>
                  <a:lnTo>
                    <a:pt x="3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1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63" name="Freeform 1860">
              <a:extLst>
                <a:ext uri="{FF2B5EF4-FFF2-40B4-BE49-F238E27FC236}">
                  <a16:creationId xmlns:a16="http://schemas.microsoft.com/office/drawing/2014/main" id="{2362058E-D5C9-4D88-94D7-E765FB563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0 w 2"/>
                <a:gd name="T1" fmla="*/ 2 h 2"/>
                <a:gd name="T2" fmla="*/ 1 w 2"/>
                <a:gd name="T3" fmla="*/ 1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1" y="1"/>
                  </a:lnTo>
                  <a:lnTo>
                    <a:pt x="2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64" name="Line 1861">
              <a:extLst>
                <a:ext uri="{FF2B5EF4-FFF2-40B4-BE49-F238E27FC236}">
                  <a16:creationId xmlns:a16="http://schemas.microsoft.com/office/drawing/2014/main" id="{2E3BD1A6-5274-4130-818B-84512C98B47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65" name="Line 1862">
              <a:extLst>
                <a:ext uri="{FF2B5EF4-FFF2-40B4-BE49-F238E27FC236}">
                  <a16:creationId xmlns:a16="http://schemas.microsoft.com/office/drawing/2014/main" id="{E2954B0C-224E-4E60-8FC2-D51036090D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66" name="Line 1863">
              <a:extLst>
                <a:ext uri="{FF2B5EF4-FFF2-40B4-BE49-F238E27FC236}">
                  <a16:creationId xmlns:a16="http://schemas.microsoft.com/office/drawing/2014/main" id="{9EA61966-4DCF-4F39-BDF8-70611A011C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67" name="Freeform 1864">
              <a:extLst>
                <a:ext uri="{FF2B5EF4-FFF2-40B4-BE49-F238E27FC236}">
                  <a16:creationId xmlns:a16="http://schemas.microsoft.com/office/drawing/2014/main" id="{4FC93D0A-6951-47E1-8C0A-90514A8213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30 w 30"/>
                <a:gd name="T1" fmla="*/ 0 h 33"/>
                <a:gd name="T2" fmla="*/ 14 w 30"/>
                <a:gd name="T3" fmla="*/ 16 h 33"/>
                <a:gd name="T4" fmla="*/ 0 w 30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33">
                  <a:moveTo>
                    <a:pt x="30" y="0"/>
                  </a:moveTo>
                  <a:lnTo>
                    <a:pt x="14" y="16"/>
                  </a:lnTo>
                  <a:lnTo>
                    <a:pt x="0" y="33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68" name="Freeform 1865">
              <a:extLst>
                <a:ext uri="{FF2B5EF4-FFF2-40B4-BE49-F238E27FC236}">
                  <a16:creationId xmlns:a16="http://schemas.microsoft.com/office/drawing/2014/main" id="{D6343489-9B09-4F45-AAC1-0F278CA00B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25 w 25"/>
                <a:gd name="T1" fmla="*/ 0 h 29"/>
                <a:gd name="T2" fmla="*/ 12 w 25"/>
                <a:gd name="T3" fmla="*/ 14 h 29"/>
                <a:gd name="T4" fmla="*/ 0 w 25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29">
                  <a:moveTo>
                    <a:pt x="25" y="0"/>
                  </a:moveTo>
                  <a:lnTo>
                    <a:pt x="12" y="14"/>
                  </a:lnTo>
                  <a:lnTo>
                    <a:pt x="0" y="29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69" name="Line 1866">
              <a:extLst>
                <a:ext uri="{FF2B5EF4-FFF2-40B4-BE49-F238E27FC236}">
                  <a16:creationId xmlns:a16="http://schemas.microsoft.com/office/drawing/2014/main" id="{AFA3F6AF-B13D-41AB-AEC7-AEC714CB3D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70" name="Freeform 1867">
              <a:extLst>
                <a:ext uri="{FF2B5EF4-FFF2-40B4-BE49-F238E27FC236}">
                  <a16:creationId xmlns:a16="http://schemas.microsoft.com/office/drawing/2014/main" id="{A193C54E-4221-4C8B-BE22-767DE4547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6 w 6"/>
                <a:gd name="T1" fmla="*/ 0 h 3"/>
                <a:gd name="T2" fmla="*/ 3 w 6"/>
                <a:gd name="T3" fmla="*/ 1 h 3"/>
                <a:gd name="T4" fmla="*/ 0 w 6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3">
                  <a:moveTo>
                    <a:pt x="6" y="0"/>
                  </a:moveTo>
                  <a:lnTo>
                    <a:pt x="3" y="1"/>
                  </a:lnTo>
                  <a:lnTo>
                    <a:pt x="0" y="3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71" name="Freeform 1868">
              <a:extLst>
                <a:ext uri="{FF2B5EF4-FFF2-40B4-BE49-F238E27FC236}">
                  <a16:creationId xmlns:a16="http://schemas.microsoft.com/office/drawing/2014/main" id="{249811C3-1F54-4C76-805E-4904BFB699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7 w 7"/>
                <a:gd name="T1" fmla="*/ 0 h 4"/>
                <a:gd name="T2" fmla="*/ 4 w 7"/>
                <a:gd name="T3" fmla="*/ 1 h 4"/>
                <a:gd name="T4" fmla="*/ 0 w 7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4">
                  <a:moveTo>
                    <a:pt x="7" y="0"/>
                  </a:moveTo>
                  <a:lnTo>
                    <a:pt x="4" y="1"/>
                  </a:lnTo>
                  <a:lnTo>
                    <a:pt x="0" y="4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72" name="Line 1869">
              <a:extLst>
                <a:ext uri="{FF2B5EF4-FFF2-40B4-BE49-F238E27FC236}">
                  <a16:creationId xmlns:a16="http://schemas.microsoft.com/office/drawing/2014/main" id="{E85A47B5-FD19-439E-B712-0369E194FC3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73" name="Line 1870">
              <a:extLst>
                <a:ext uri="{FF2B5EF4-FFF2-40B4-BE49-F238E27FC236}">
                  <a16:creationId xmlns:a16="http://schemas.microsoft.com/office/drawing/2014/main" id="{986F5A03-3A36-42EC-8815-AC124AC89C6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74" name="Freeform 1871">
              <a:extLst>
                <a:ext uri="{FF2B5EF4-FFF2-40B4-BE49-F238E27FC236}">
                  <a16:creationId xmlns:a16="http://schemas.microsoft.com/office/drawing/2014/main" id="{9B190E7A-E58F-4396-85F5-ABE2057B8F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7 w 7"/>
                <a:gd name="T1" fmla="*/ 0 h 3"/>
                <a:gd name="T2" fmla="*/ 3 w 7"/>
                <a:gd name="T3" fmla="*/ 1 h 3"/>
                <a:gd name="T4" fmla="*/ 0 w 7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3">
                  <a:moveTo>
                    <a:pt x="7" y="0"/>
                  </a:moveTo>
                  <a:lnTo>
                    <a:pt x="3" y="1"/>
                  </a:lnTo>
                  <a:lnTo>
                    <a:pt x="0" y="3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75" name="Line 1872">
              <a:extLst>
                <a:ext uri="{FF2B5EF4-FFF2-40B4-BE49-F238E27FC236}">
                  <a16:creationId xmlns:a16="http://schemas.microsoft.com/office/drawing/2014/main" id="{E5631AB7-7306-4A01-9A50-ECE56D4E39D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76" name="Line 1873">
              <a:extLst>
                <a:ext uri="{FF2B5EF4-FFF2-40B4-BE49-F238E27FC236}">
                  <a16:creationId xmlns:a16="http://schemas.microsoft.com/office/drawing/2014/main" id="{5912D765-67F3-4154-9A80-8CB8D0FDBC0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77" name="Freeform 1874">
              <a:extLst>
                <a:ext uri="{FF2B5EF4-FFF2-40B4-BE49-F238E27FC236}">
                  <a16:creationId xmlns:a16="http://schemas.microsoft.com/office/drawing/2014/main" id="{D267E4B5-46B3-4681-BB99-C796FE3F0F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1 h 3"/>
                <a:gd name="T4" fmla="*/ 0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1"/>
                  </a:lnTo>
                  <a:lnTo>
                    <a:pt x="0" y="3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78" name="Line 1875">
              <a:extLst>
                <a:ext uri="{FF2B5EF4-FFF2-40B4-BE49-F238E27FC236}">
                  <a16:creationId xmlns:a16="http://schemas.microsoft.com/office/drawing/2014/main" id="{09866A4C-6671-4611-B47C-EE8CE156BC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79" name="Freeform 1876">
              <a:extLst>
                <a:ext uri="{FF2B5EF4-FFF2-40B4-BE49-F238E27FC236}">
                  <a16:creationId xmlns:a16="http://schemas.microsoft.com/office/drawing/2014/main" id="{B3843A07-C77C-4AC5-B4D1-DB51CB50BA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15 w 15"/>
                <a:gd name="T1" fmla="*/ 3 h 3"/>
                <a:gd name="T2" fmla="*/ 7 w 15"/>
                <a:gd name="T3" fmla="*/ 1 h 3"/>
                <a:gd name="T4" fmla="*/ 0 w 15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3">
                  <a:moveTo>
                    <a:pt x="15" y="3"/>
                  </a:moveTo>
                  <a:lnTo>
                    <a:pt x="7" y="1"/>
                  </a:lnTo>
                  <a:lnTo>
                    <a:pt x="0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80" name="Line 1877">
              <a:extLst>
                <a:ext uri="{FF2B5EF4-FFF2-40B4-BE49-F238E27FC236}">
                  <a16:creationId xmlns:a16="http://schemas.microsoft.com/office/drawing/2014/main" id="{67DC7ADC-DE15-4326-8B05-C4FFC835E7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81" name="Freeform 1878">
              <a:extLst>
                <a:ext uri="{FF2B5EF4-FFF2-40B4-BE49-F238E27FC236}">
                  <a16:creationId xmlns:a16="http://schemas.microsoft.com/office/drawing/2014/main" id="{490F5623-BB00-4EFB-B8B7-1CB1DF9F3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68 w 68"/>
                <a:gd name="T1" fmla="*/ 1 h 1"/>
                <a:gd name="T2" fmla="*/ 34 w 68"/>
                <a:gd name="T3" fmla="*/ 0 h 1"/>
                <a:gd name="T4" fmla="*/ 0 w 68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">
                  <a:moveTo>
                    <a:pt x="68" y="1"/>
                  </a:moveTo>
                  <a:lnTo>
                    <a:pt x="34" y="0"/>
                  </a:lnTo>
                  <a:lnTo>
                    <a:pt x="0" y="1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82" name="Line 1879">
              <a:extLst>
                <a:ext uri="{FF2B5EF4-FFF2-40B4-BE49-F238E27FC236}">
                  <a16:creationId xmlns:a16="http://schemas.microsoft.com/office/drawing/2014/main" id="{11C22D8E-5393-44A4-BD7D-14747A1677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83" name="Freeform 1880">
              <a:extLst>
                <a:ext uri="{FF2B5EF4-FFF2-40B4-BE49-F238E27FC236}">
                  <a16:creationId xmlns:a16="http://schemas.microsoft.com/office/drawing/2014/main" id="{320C4F10-CA60-449F-A144-C4F3B4784B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51 w 51"/>
                <a:gd name="T1" fmla="*/ 25 w 51"/>
                <a:gd name="T2" fmla="*/ 0 w 5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1">
                  <a:moveTo>
                    <a:pt x="51" y="0"/>
                  </a:moveTo>
                  <a:lnTo>
                    <a:pt x="25" y="0"/>
                  </a:lnTo>
                  <a:lnTo>
                    <a:pt x="0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84" name="Freeform 1881">
              <a:extLst>
                <a:ext uri="{FF2B5EF4-FFF2-40B4-BE49-F238E27FC236}">
                  <a16:creationId xmlns:a16="http://schemas.microsoft.com/office/drawing/2014/main" id="{385140CA-2BB8-4CF3-86E7-EA659466F2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6 w 6"/>
                <a:gd name="T1" fmla="*/ 0 h 3"/>
                <a:gd name="T2" fmla="*/ 3 w 6"/>
                <a:gd name="T3" fmla="*/ 1 h 3"/>
                <a:gd name="T4" fmla="*/ 0 w 6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3">
                  <a:moveTo>
                    <a:pt x="6" y="0"/>
                  </a:moveTo>
                  <a:lnTo>
                    <a:pt x="3" y="1"/>
                  </a:lnTo>
                  <a:lnTo>
                    <a:pt x="0" y="3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85" name="Freeform 1882">
              <a:extLst>
                <a:ext uri="{FF2B5EF4-FFF2-40B4-BE49-F238E27FC236}">
                  <a16:creationId xmlns:a16="http://schemas.microsoft.com/office/drawing/2014/main" id="{BEEA6E5F-CD6F-4365-9694-B32DE722A1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1 w 1"/>
                <a:gd name="T1" fmla="*/ 0 h 13"/>
                <a:gd name="T2" fmla="*/ 0 w 1"/>
                <a:gd name="T3" fmla="*/ 6 h 13"/>
                <a:gd name="T4" fmla="*/ 0 w 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3">
                  <a:moveTo>
                    <a:pt x="1" y="0"/>
                  </a:moveTo>
                  <a:lnTo>
                    <a:pt x="0" y="6"/>
                  </a:lnTo>
                  <a:lnTo>
                    <a:pt x="0" y="13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86" name="Line 1883">
              <a:extLst>
                <a:ext uri="{FF2B5EF4-FFF2-40B4-BE49-F238E27FC236}">
                  <a16:creationId xmlns:a16="http://schemas.microsoft.com/office/drawing/2014/main" id="{A028AC46-DACF-400F-BB37-69F4BABAC7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87" name="Line 1884">
              <a:extLst>
                <a:ext uri="{FF2B5EF4-FFF2-40B4-BE49-F238E27FC236}">
                  <a16:creationId xmlns:a16="http://schemas.microsoft.com/office/drawing/2014/main" id="{C2DE714F-5F3A-46EC-ABA1-27784E90CC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88" name="Line 1885">
              <a:extLst>
                <a:ext uri="{FF2B5EF4-FFF2-40B4-BE49-F238E27FC236}">
                  <a16:creationId xmlns:a16="http://schemas.microsoft.com/office/drawing/2014/main" id="{7CCFA203-1CE8-4ED9-93CC-3BEFC81B44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89" name="Freeform 1886">
              <a:extLst>
                <a:ext uri="{FF2B5EF4-FFF2-40B4-BE49-F238E27FC236}">
                  <a16:creationId xmlns:a16="http://schemas.microsoft.com/office/drawing/2014/main" id="{1B8CB5BE-00D1-4229-8B92-B4485728D1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1 w 1"/>
                <a:gd name="T1" fmla="*/ 0 h 12"/>
                <a:gd name="T2" fmla="*/ 0 w 1"/>
                <a:gd name="T3" fmla="*/ 6 h 12"/>
                <a:gd name="T4" fmla="*/ 0 w 1"/>
                <a:gd name="T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2">
                  <a:moveTo>
                    <a:pt x="1" y="0"/>
                  </a:moveTo>
                  <a:lnTo>
                    <a:pt x="0" y="6"/>
                  </a:lnTo>
                  <a:lnTo>
                    <a:pt x="0" y="12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90" name="Freeform 1887">
              <a:extLst>
                <a:ext uri="{FF2B5EF4-FFF2-40B4-BE49-F238E27FC236}">
                  <a16:creationId xmlns:a16="http://schemas.microsoft.com/office/drawing/2014/main" id="{091D9C01-AD9F-4BAC-AB01-13DAECE85C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5 w 5"/>
                <a:gd name="T1" fmla="*/ 0 h 4"/>
                <a:gd name="T2" fmla="*/ 2 w 5"/>
                <a:gd name="T3" fmla="*/ 2 h 4"/>
                <a:gd name="T4" fmla="*/ 0 w 5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lnTo>
                    <a:pt x="2" y="2"/>
                  </a:lnTo>
                  <a:lnTo>
                    <a:pt x="0" y="4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91" name="Line 1888">
              <a:extLst>
                <a:ext uri="{FF2B5EF4-FFF2-40B4-BE49-F238E27FC236}">
                  <a16:creationId xmlns:a16="http://schemas.microsoft.com/office/drawing/2014/main" id="{5FCD1103-C69E-414E-BCB0-1DC1B943F1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92" name="Line 1889">
              <a:extLst>
                <a:ext uri="{FF2B5EF4-FFF2-40B4-BE49-F238E27FC236}">
                  <a16:creationId xmlns:a16="http://schemas.microsoft.com/office/drawing/2014/main" id="{448F2DAE-2A05-4B46-B1AA-92A9691682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93" name="Freeform 1890">
              <a:extLst>
                <a:ext uri="{FF2B5EF4-FFF2-40B4-BE49-F238E27FC236}">
                  <a16:creationId xmlns:a16="http://schemas.microsoft.com/office/drawing/2014/main" id="{85299CED-FBD2-4E21-A4F3-77D39CF1E5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8 w 8"/>
                <a:gd name="T1" fmla="*/ 0 h 10"/>
                <a:gd name="T2" fmla="*/ 5 w 8"/>
                <a:gd name="T3" fmla="*/ 2 h 10"/>
                <a:gd name="T4" fmla="*/ 2 w 8"/>
                <a:gd name="T5" fmla="*/ 6 h 10"/>
                <a:gd name="T6" fmla="*/ 0 w 8"/>
                <a:gd name="T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0">
                  <a:moveTo>
                    <a:pt x="8" y="0"/>
                  </a:moveTo>
                  <a:lnTo>
                    <a:pt x="5" y="2"/>
                  </a:lnTo>
                  <a:lnTo>
                    <a:pt x="2" y="6"/>
                  </a:lnTo>
                  <a:lnTo>
                    <a:pt x="0" y="1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94" name="Line 1891">
              <a:extLst>
                <a:ext uri="{FF2B5EF4-FFF2-40B4-BE49-F238E27FC236}">
                  <a16:creationId xmlns:a16="http://schemas.microsoft.com/office/drawing/2014/main" id="{5504FF22-E9EE-40DD-A5A1-4EE4F7B4C6F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95" name="Line 1892">
              <a:extLst>
                <a:ext uri="{FF2B5EF4-FFF2-40B4-BE49-F238E27FC236}">
                  <a16:creationId xmlns:a16="http://schemas.microsoft.com/office/drawing/2014/main" id="{A8483AE6-84CE-48C1-8E1D-A7DFBA4C808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96" name="Freeform 1893">
              <a:extLst>
                <a:ext uri="{FF2B5EF4-FFF2-40B4-BE49-F238E27FC236}">
                  <a16:creationId xmlns:a16="http://schemas.microsoft.com/office/drawing/2014/main" id="{005F9D54-4CD6-4487-80B6-64DE15D77C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15 w 15"/>
                <a:gd name="T1" fmla="*/ 22 h 22"/>
                <a:gd name="T2" fmla="*/ 8 w 15"/>
                <a:gd name="T3" fmla="*/ 10 h 22"/>
                <a:gd name="T4" fmla="*/ 0 w 15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22">
                  <a:moveTo>
                    <a:pt x="15" y="22"/>
                  </a:moveTo>
                  <a:lnTo>
                    <a:pt x="8" y="10"/>
                  </a:lnTo>
                  <a:lnTo>
                    <a:pt x="0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97" name="Freeform 1894">
              <a:extLst>
                <a:ext uri="{FF2B5EF4-FFF2-40B4-BE49-F238E27FC236}">
                  <a16:creationId xmlns:a16="http://schemas.microsoft.com/office/drawing/2014/main" id="{A4D2A1E6-A624-46BA-B020-273F5C8A9F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14 w 14"/>
                <a:gd name="T1" fmla="*/ 17 h 17"/>
                <a:gd name="T2" fmla="*/ 8 w 14"/>
                <a:gd name="T3" fmla="*/ 8 h 17"/>
                <a:gd name="T4" fmla="*/ 0 w 14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17">
                  <a:moveTo>
                    <a:pt x="14" y="17"/>
                  </a:moveTo>
                  <a:lnTo>
                    <a:pt x="8" y="8"/>
                  </a:lnTo>
                  <a:lnTo>
                    <a:pt x="0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98" name="Line 1895">
              <a:extLst>
                <a:ext uri="{FF2B5EF4-FFF2-40B4-BE49-F238E27FC236}">
                  <a16:creationId xmlns:a16="http://schemas.microsoft.com/office/drawing/2014/main" id="{5CCA5D52-8DD2-4321-AF86-72B2ECB2DF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299" name="Line 1896">
              <a:extLst>
                <a:ext uri="{FF2B5EF4-FFF2-40B4-BE49-F238E27FC236}">
                  <a16:creationId xmlns:a16="http://schemas.microsoft.com/office/drawing/2014/main" id="{944F6056-4A61-432A-B270-F4F7E84D51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00" name="Line 1897">
              <a:extLst>
                <a:ext uri="{FF2B5EF4-FFF2-40B4-BE49-F238E27FC236}">
                  <a16:creationId xmlns:a16="http://schemas.microsoft.com/office/drawing/2014/main" id="{2B4DE2D6-8CE9-49D9-A465-36174A2360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01" name="Freeform 1898">
              <a:extLst>
                <a:ext uri="{FF2B5EF4-FFF2-40B4-BE49-F238E27FC236}">
                  <a16:creationId xmlns:a16="http://schemas.microsoft.com/office/drawing/2014/main" id="{DF080745-2DBD-4164-81B0-97728B5689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11 w 11"/>
                <a:gd name="T1" fmla="*/ 3 h 3"/>
                <a:gd name="T2" fmla="*/ 6 w 11"/>
                <a:gd name="T3" fmla="*/ 1 h 3"/>
                <a:gd name="T4" fmla="*/ 0 w 1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3">
                  <a:moveTo>
                    <a:pt x="11" y="3"/>
                  </a:moveTo>
                  <a:lnTo>
                    <a:pt x="6" y="1"/>
                  </a:lnTo>
                  <a:lnTo>
                    <a:pt x="0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02" name="Freeform 1899">
              <a:extLst>
                <a:ext uri="{FF2B5EF4-FFF2-40B4-BE49-F238E27FC236}">
                  <a16:creationId xmlns:a16="http://schemas.microsoft.com/office/drawing/2014/main" id="{AED76A64-C29A-4DD1-B525-6A016ED4CA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9 w 9"/>
                <a:gd name="T1" fmla="*/ 3 h 3"/>
                <a:gd name="T2" fmla="*/ 5 w 9"/>
                <a:gd name="T3" fmla="*/ 1 h 3"/>
                <a:gd name="T4" fmla="*/ 0 w 9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3">
                  <a:moveTo>
                    <a:pt x="9" y="3"/>
                  </a:moveTo>
                  <a:lnTo>
                    <a:pt x="5" y="1"/>
                  </a:lnTo>
                  <a:lnTo>
                    <a:pt x="0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03" name="Freeform 1900">
              <a:extLst>
                <a:ext uri="{FF2B5EF4-FFF2-40B4-BE49-F238E27FC236}">
                  <a16:creationId xmlns:a16="http://schemas.microsoft.com/office/drawing/2014/main" id="{98F9562D-884E-428F-AF68-50AAA84ED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8 w 8"/>
                <a:gd name="T1" fmla="*/ 2 h 2"/>
                <a:gd name="T2" fmla="*/ 4 w 8"/>
                <a:gd name="T3" fmla="*/ 0 h 2"/>
                <a:gd name="T4" fmla="*/ 0 w 8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2">
                  <a:moveTo>
                    <a:pt x="8" y="2"/>
                  </a:moveTo>
                  <a:lnTo>
                    <a:pt x="4" y="0"/>
                  </a:lnTo>
                  <a:lnTo>
                    <a:pt x="0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04" name="Line 1901">
              <a:extLst>
                <a:ext uri="{FF2B5EF4-FFF2-40B4-BE49-F238E27FC236}">
                  <a16:creationId xmlns:a16="http://schemas.microsoft.com/office/drawing/2014/main" id="{DE6290A8-9BD7-4420-A512-7CB57964C7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05" name="Freeform 1902">
              <a:extLst>
                <a:ext uri="{FF2B5EF4-FFF2-40B4-BE49-F238E27FC236}">
                  <a16:creationId xmlns:a16="http://schemas.microsoft.com/office/drawing/2014/main" id="{0B153D0E-B68C-4D98-B2A8-ABAC6B0EDE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6 w 6"/>
                <a:gd name="T1" fmla="*/ 1 h 3"/>
                <a:gd name="T2" fmla="*/ 4 w 6"/>
                <a:gd name="T3" fmla="*/ 0 h 3"/>
                <a:gd name="T4" fmla="*/ 1 w 6"/>
                <a:gd name="T5" fmla="*/ 1 h 3"/>
                <a:gd name="T6" fmla="*/ 0 w 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3">
                  <a:moveTo>
                    <a:pt x="6" y="1"/>
                  </a:moveTo>
                  <a:lnTo>
                    <a:pt x="4" y="0"/>
                  </a:lnTo>
                  <a:lnTo>
                    <a:pt x="1" y="1"/>
                  </a:lnTo>
                  <a:lnTo>
                    <a:pt x="0" y="3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06" name="Line 1903">
              <a:extLst>
                <a:ext uri="{FF2B5EF4-FFF2-40B4-BE49-F238E27FC236}">
                  <a16:creationId xmlns:a16="http://schemas.microsoft.com/office/drawing/2014/main" id="{A453013E-9376-48CF-A4C7-81EFEC3844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07" name="Freeform 1904">
              <a:extLst>
                <a:ext uri="{FF2B5EF4-FFF2-40B4-BE49-F238E27FC236}">
                  <a16:creationId xmlns:a16="http://schemas.microsoft.com/office/drawing/2014/main" id="{A0B96A94-355C-4510-8A77-A2F1661306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0 w 2"/>
                <a:gd name="T1" fmla="*/ 0 h 3"/>
                <a:gd name="T2" fmla="*/ 1 w 2"/>
                <a:gd name="T3" fmla="*/ 2 h 3"/>
                <a:gd name="T4" fmla="*/ 2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lnTo>
                    <a:pt x="1" y="2"/>
                  </a:lnTo>
                  <a:lnTo>
                    <a:pt x="2" y="3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08" name="Line 1905">
              <a:extLst>
                <a:ext uri="{FF2B5EF4-FFF2-40B4-BE49-F238E27FC236}">
                  <a16:creationId xmlns:a16="http://schemas.microsoft.com/office/drawing/2014/main" id="{7B0B6020-5C3E-4354-9C1D-ADB7EC3E40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09" name="Line 1906">
              <a:extLst>
                <a:ext uri="{FF2B5EF4-FFF2-40B4-BE49-F238E27FC236}">
                  <a16:creationId xmlns:a16="http://schemas.microsoft.com/office/drawing/2014/main" id="{D409121C-FEF0-4C3A-91F3-0E6016224F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10" name="Line 1907">
              <a:extLst>
                <a:ext uri="{FF2B5EF4-FFF2-40B4-BE49-F238E27FC236}">
                  <a16:creationId xmlns:a16="http://schemas.microsoft.com/office/drawing/2014/main" id="{65CD1CC8-DA27-47F6-890F-6667823ABA4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11" name="Freeform 1908">
              <a:extLst>
                <a:ext uri="{FF2B5EF4-FFF2-40B4-BE49-F238E27FC236}">
                  <a16:creationId xmlns:a16="http://schemas.microsoft.com/office/drawing/2014/main" id="{42940833-BC9B-44C7-9027-A9843ED4D2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0 h 3"/>
                <a:gd name="T1" fmla="*/ 1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1"/>
                  </a:lnTo>
                  <a:lnTo>
                    <a:pt x="0" y="3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12" name="Freeform 1909">
              <a:extLst>
                <a:ext uri="{FF2B5EF4-FFF2-40B4-BE49-F238E27FC236}">
                  <a16:creationId xmlns:a16="http://schemas.microsoft.com/office/drawing/2014/main" id="{5BE222C2-4653-4CFD-AF36-AB4AF138C3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0 w 1"/>
                <a:gd name="T1" fmla="*/ 13 h 13"/>
                <a:gd name="T2" fmla="*/ 1 w 1"/>
                <a:gd name="T3" fmla="*/ 7 h 13"/>
                <a:gd name="T4" fmla="*/ 1 w 1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3">
                  <a:moveTo>
                    <a:pt x="0" y="13"/>
                  </a:moveTo>
                  <a:lnTo>
                    <a:pt x="1" y="7"/>
                  </a:lnTo>
                  <a:lnTo>
                    <a:pt x="1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13" name="Freeform 1910">
              <a:extLst>
                <a:ext uri="{FF2B5EF4-FFF2-40B4-BE49-F238E27FC236}">
                  <a16:creationId xmlns:a16="http://schemas.microsoft.com/office/drawing/2014/main" id="{785EF9D8-D4C1-4C3D-A3F2-5D537F789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0 w 2"/>
                <a:gd name="T1" fmla="*/ 0 h 30"/>
                <a:gd name="T2" fmla="*/ 0 w 2"/>
                <a:gd name="T3" fmla="*/ 15 h 30"/>
                <a:gd name="T4" fmla="*/ 2 w 2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0">
                  <a:moveTo>
                    <a:pt x="0" y="0"/>
                  </a:moveTo>
                  <a:lnTo>
                    <a:pt x="0" y="15"/>
                  </a:lnTo>
                  <a:lnTo>
                    <a:pt x="2" y="3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14" name="Line 1911">
              <a:extLst>
                <a:ext uri="{FF2B5EF4-FFF2-40B4-BE49-F238E27FC236}">
                  <a16:creationId xmlns:a16="http://schemas.microsoft.com/office/drawing/2014/main" id="{3F319596-7941-4757-BBCC-7245B1BC01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15" name="Line 1912">
              <a:extLst>
                <a:ext uri="{FF2B5EF4-FFF2-40B4-BE49-F238E27FC236}">
                  <a16:creationId xmlns:a16="http://schemas.microsoft.com/office/drawing/2014/main" id="{E81B0417-E613-44F6-9768-EA7EEAD82C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16" name="Line 1913">
              <a:extLst>
                <a:ext uri="{FF2B5EF4-FFF2-40B4-BE49-F238E27FC236}">
                  <a16:creationId xmlns:a16="http://schemas.microsoft.com/office/drawing/2014/main" id="{15FD74C2-79D8-4D3A-A7A3-38B136A954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17" name="Freeform 1914">
              <a:extLst>
                <a:ext uri="{FF2B5EF4-FFF2-40B4-BE49-F238E27FC236}">
                  <a16:creationId xmlns:a16="http://schemas.microsoft.com/office/drawing/2014/main" id="{CBC52474-EEB0-4FC4-97C9-BAE7B37AE8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11 w 11"/>
                <a:gd name="T1" fmla="*/ 8 h 8"/>
                <a:gd name="T2" fmla="*/ 8 w 11"/>
                <a:gd name="T3" fmla="*/ 4 h 8"/>
                <a:gd name="T4" fmla="*/ 4 w 11"/>
                <a:gd name="T5" fmla="*/ 2 h 8"/>
                <a:gd name="T6" fmla="*/ 0 w 11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8">
                  <a:moveTo>
                    <a:pt x="11" y="8"/>
                  </a:moveTo>
                  <a:lnTo>
                    <a:pt x="8" y="4"/>
                  </a:lnTo>
                  <a:lnTo>
                    <a:pt x="4" y="2"/>
                  </a:lnTo>
                  <a:lnTo>
                    <a:pt x="0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18" name="Freeform 1915">
              <a:extLst>
                <a:ext uri="{FF2B5EF4-FFF2-40B4-BE49-F238E27FC236}">
                  <a16:creationId xmlns:a16="http://schemas.microsoft.com/office/drawing/2014/main" id="{1973EBDB-E6C8-43CB-9BEF-3982DC6FB7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26 w 26"/>
                <a:gd name="T1" fmla="*/ 0 h 2"/>
                <a:gd name="T2" fmla="*/ 17 w 26"/>
                <a:gd name="T3" fmla="*/ 0 h 2"/>
                <a:gd name="T4" fmla="*/ 9 w 26"/>
                <a:gd name="T5" fmla="*/ 0 h 2"/>
                <a:gd name="T6" fmla="*/ 0 w 2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">
                  <a:moveTo>
                    <a:pt x="26" y="0"/>
                  </a:moveTo>
                  <a:lnTo>
                    <a:pt x="17" y="0"/>
                  </a:lnTo>
                  <a:lnTo>
                    <a:pt x="9" y="0"/>
                  </a:lnTo>
                  <a:lnTo>
                    <a:pt x="0" y="2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19" name="Freeform 1916">
              <a:extLst>
                <a:ext uri="{FF2B5EF4-FFF2-40B4-BE49-F238E27FC236}">
                  <a16:creationId xmlns:a16="http://schemas.microsoft.com/office/drawing/2014/main" id="{A99410CB-0B3C-4572-A011-6608B53997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10 w 10"/>
                <a:gd name="T1" fmla="*/ 0 h 22"/>
                <a:gd name="T2" fmla="*/ 5 w 10"/>
                <a:gd name="T3" fmla="*/ 6 h 22"/>
                <a:gd name="T4" fmla="*/ 2 w 10"/>
                <a:gd name="T5" fmla="*/ 14 h 22"/>
                <a:gd name="T6" fmla="*/ 0 w 10"/>
                <a:gd name="T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2">
                  <a:moveTo>
                    <a:pt x="10" y="0"/>
                  </a:moveTo>
                  <a:lnTo>
                    <a:pt x="5" y="6"/>
                  </a:lnTo>
                  <a:lnTo>
                    <a:pt x="2" y="14"/>
                  </a:lnTo>
                  <a:lnTo>
                    <a:pt x="0" y="22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20" name="Line 1917">
              <a:extLst>
                <a:ext uri="{FF2B5EF4-FFF2-40B4-BE49-F238E27FC236}">
                  <a16:creationId xmlns:a16="http://schemas.microsoft.com/office/drawing/2014/main" id="{C3607654-3ABE-4F82-B1F7-D1A0A1AEC3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21" name="Line 1918">
              <a:extLst>
                <a:ext uri="{FF2B5EF4-FFF2-40B4-BE49-F238E27FC236}">
                  <a16:creationId xmlns:a16="http://schemas.microsoft.com/office/drawing/2014/main" id="{59F8B84C-C359-417F-8877-A0BE6DA5170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22" name="Line 1919">
              <a:extLst>
                <a:ext uri="{FF2B5EF4-FFF2-40B4-BE49-F238E27FC236}">
                  <a16:creationId xmlns:a16="http://schemas.microsoft.com/office/drawing/2014/main" id="{18F658D0-3FB0-422B-AA41-3A25797997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23" name="Line 1920">
              <a:extLst>
                <a:ext uri="{FF2B5EF4-FFF2-40B4-BE49-F238E27FC236}">
                  <a16:creationId xmlns:a16="http://schemas.microsoft.com/office/drawing/2014/main" id="{5A1B1FE3-C74B-46CA-9BD9-EC9DCD4F171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24" name="Line 1921">
              <a:extLst>
                <a:ext uri="{FF2B5EF4-FFF2-40B4-BE49-F238E27FC236}">
                  <a16:creationId xmlns:a16="http://schemas.microsoft.com/office/drawing/2014/main" id="{ACC525A7-45E9-427C-9FA8-03FA282179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25" name="Freeform 1922">
              <a:extLst>
                <a:ext uri="{FF2B5EF4-FFF2-40B4-BE49-F238E27FC236}">
                  <a16:creationId xmlns:a16="http://schemas.microsoft.com/office/drawing/2014/main" id="{55D0954E-FD4C-46F8-BA61-E55DD784FE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3 w 3"/>
                <a:gd name="T1" fmla="*/ 0 h 2"/>
                <a:gd name="T2" fmla="*/ 1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lnTo>
                    <a:pt x="1" y="0"/>
                  </a:lnTo>
                  <a:lnTo>
                    <a:pt x="0" y="2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26" name="Line 1923">
              <a:extLst>
                <a:ext uri="{FF2B5EF4-FFF2-40B4-BE49-F238E27FC236}">
                  <a16:creationId xmlns:a16="http://schemas.microsoft.com/office/drawing/2014/main" id="{6DE2819E-5094-4885-B50E-E14AF3C614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27" name="Line 1924">
              <a:extLst>
                <a:ext uri="{FF2B5EF4-FFF2-40B4-BE49-F238E27FC236}">
                  <a16:creationId xmlns:a16="http://schemas.microsoft.com/office/drawing/2014/main" id="{EB32F25C-EC9C-403E-AD70-984FF85348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28" name="Line 1925">
              <a:extLst>
                <a:ext uri="{FF2B5EF4-FFF2-40B4-BE49-F238E27FC236}">
                  <a16:creationId xmlns:a16="http://schemas.microsoft.com/office/drawing/2014/main" id="{63854E0D-DABA-451C-ADE7-60D6091014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29" name="Line 1926">
              <a:extLst>
                <a:ext uri="{FF2B5EF4-FFF2-40B4-BE49-F238E27FC236}">
                  <a16:creationId xmlns:a16="http://schemas.microsoft.com/office/drawing/2014/main" id="{B137FF1E-269C-4E92-A64B-E93ABF44B2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30" name="Line 1927">
              <a:extLst>
                <a:ext uri="{FF2B5EF4-FFF2-40B4-BE49-F238E27FC236}">
                  <a16:creationId xmlns:a16="http://schemas.microsoft.com/office/drawing/2014/main" id="{6A8ECCA0-3E46-4EF2-908B-B891374C58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31" name="Line 1928">
              <a:extLst>
                <a:ext uri="{FF2B5EF4-FFF2-40B4-BE49-F238E27FC236}">
                  <a16:creationId xmlns:a16="http://schemas.microsoft.com/office/drawing/2014/main" id="{D1EE7B7F-A4AE-4C69-9D5E-F3EF155284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32" name="Line 1929">
              <a:extLst>
                <a:ext uri="{FF2B5EF4-FFF2-40B4-BE49-F238E27FC236}">
                  <a16:creationId xmlns:a16="http://schemas.microsoft.com/office/drawing/2014/main" id="{E28BC6D7-9F34-46A7-87AC-E5398A371A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33" name="Freeform 1930">
              <a:extLst>
                <a:ext uri="{FF2B5EF4-FFF2-40B4-BE49-F238E27FC236}">
                  <a16:creationId xmlns:a16="http://schemas.microsoft.com/office/drawing/2014/main" id="{21FC717C-CE67-4103-91F8-CA24657B56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1 w 1"/>
                <a:gd name="T1" fmla="*/ 0 h 7"/>
                <a:gd name="T2" fmla="*/ 0 w 1"/>
                <a:gd name="T3" fmla="*/ 3 h 7"/>
                <a:gd name="T4" fmla="*/ 0 w 1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7">
                  <a:moveTo>
                    <a:pt x="1" y="0"/>
                  </a:moveTo>
                  <a:lnTo>
                    <a:pt x="0" y="3"/>
                  </a:lnTo>
                  <a:lnTo>
                    <a:pt x="0" y="7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34" name="Freeform 1931">
              <a:extLst>
                <a:ext uri="{FF2B5EF4-FFF2-40B4-BE49-F238E27FC236}">
                  <a16:creationId xmlns:a16="http://schemas.microsoft.com/office/drawing/2014/main" id="{226E38CB-9A75-42A3-BC7E-A0E44D2BCA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3 w 3"/>
                <a:gd name="T1" fmla="*/ 0 h 2"/>
                <a:gd name="T2" fmla="*/ 1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lnTo>
                    <a:pt x="1" y="0"/>
                  </a:lnTo>
                  <a:lnTo>
                    <a:pt x="0" y="2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35" name="Line 1932">
              <a:extLst>
                <a:ext uri="{FF2B5EF4-FFF2-40B4-BE49-F238E27FC236}">
                  <a16:creationId xmlns:a16="http://schemas.microsoft.com/office/drawing/2014/main" id="{A6A57153-826A-4530-9F5C-9F858C91BF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36" name="Line 1933">
              <a:extLst>
                <a:ext uri="{FF2B5EF4-FFF2-40B4-BE49-F238E27FC236}">
                  <a16:creationId xmlns:a16="http://schemas.microsoft.com/office/drawing/2014/main" id="{D9B0AFEC-CDA9-47BB-91C6-F2AD271A69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37" name="Line 1934">
              <a:extLst>
                <a:ext uri="{FF2B5EF4-FFF2-40B4-BE49-F238E27FC236}">
                  <a16:creationId xmlns:a16="http://schemas.microsoft.com/office/drawing/2014/main" id="{A757577E-24BB-4FFA-9FD2-9F0F405C07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38" name="Line 1935">
              <a:extLst>
                <a:ext uri="{FF2B5EF4-FFF2-40B4-BE49-F238E27FC236}">
                  <a16:creationId xmlns:a16="http://schemas.microsoft.com/office/drawing/2014/main" id="{595B8B2D-FEDB-450B-B2FF-8146E2A425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39" name="Line 1936">
              <a:extLst>
                <a:ext uri="{FF2B5EF4-FFF2-40B4-BE49-F238E27FC236}">
                  <a16:creationId xmlns:a16="http://schemas.microsoft.com/office/drawing/2014/main" id="{4DCE9C47-D347-4020-92D7-2B8302E621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40" name="Line 1937">
              <a:extLst>
                <a:ext uri="{FF2B5EF4-FFF2-40B4-BE49-F238E27FC236}">
                  <a16:creationId xmlns:a16="http://schemas.microsoft.com/office/drawing/2014/main" id="{594DEAE3-1BD1-4919-84FE-A86DDFC918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41" name="Line 1938">
              <a:extLst>
                <a:ext uri="{FF2B5EF4-FFF2-40B4-BE49-F238E27FC236}">
                  <a16:creationId xmlns:a16="http://schemas.microsoft.com/office/drawing/2014/main" id="{C9801E28-BE11-4F78-ACEB-D7E9634D325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42" name="Line 1939">
              <a:extLst>
                <a:ext uri="{FF2B5EF4-FFF2-40B4-BE49-F238E27FC236}">
                  <a16:creationId xmlns:a16="http://schemas.microsoft.com/office/drawing/2014/main" id="{1DF3F549-8766-440F-B3BF-8F296ABE94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43" name="Line 1940">
              <a:extLst>
                <a:ext uri="{FF2B5EF4-FFF2-40B4-BE49-F238E27FC236}">
                  <a16:creationId xmlns:a16="http://schemas.microsoft.com/office/drawing/2014/main" id="{7BBFEE4D-A10E-4128-B92A-AFD574B066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44" name="Line 1941">
              <a:extLst>
                <a:ext uri="{FF2B5EF4-FFF2-40B4-BE49-F238E27FC236}">
                  <a16:creationId xmlns:a16="http://schemas.microsoft.com/office/drawing/2014/main" id="{DA65FE5D-851D-444A-A291-239302FB0B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45" name="Line 1942">
              <a:extLst>
                <a:ext uri="{FF2B5EF4-FFF2-40B4-BE49-F238E27FC236}">
                  <a16:creationId xmlns:a16="http://schemas.microsoft.com/office/drawing/2014/main" id="{C21F6011-A896-4FCF-8AED-3BFD67F47D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46" name="Freeform 1943">
              <a:extLst>
                <a:ext uri="{FF2B5EF4-FFF2-40B4-BE49-F238E27FC236}">
                  <a16:creationId xmlns:a16="http://schemas.microsoft.com/office/drawing/2014/main" id="{F9E6C2B7-A090-4E28-8305-C27E19C22E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3 w 3"/>
                <a:gd name="T1" fmla="*/ 11 h 11"/>
                <a:gd name="T2" fmla="*/ 3 w 3"/>
                <a:gd name="T3" fmla="*/ 5 h 11"/>
                <a:gd name="T4" fmla="*/ 0 w 3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1">
                  <a:moveTo>
                    <a:pt x="3" y="11"/>
                  </a:moveTo>
                  <a:lnTo>
                    <a:pt x="3" y="5"/>
                  </a:lnTo>
                  <a:lnTo>
                    <a:pt x="0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47" name="Freeform 1944">
              <a:extLst>
                <a:ext uri="{FF2B5EF4-FFF2-40B4-BE49-F238E27FC236}">
                  <a16:creationId xmlns:a16="http://schemas.microsoft.com/office/drawing/2014/main" id="{F9C8F818-6912-48EF-8373-D9D1453F58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4 w 4"/>
                <a:gd name="T1" fmla="*/ 2 h 2"/>
                <a:gd name="T2" fmla="*/ 2 w 4"/>
                <a:gd name="T3" fmla="*/ 0 h 2"/>
                <a:gd name="T4" fmla="*/ 0 w 4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48" name="Freeform 1945">
              <a:extLst>
                <a:ext uri="{FF2B5EF4-FFF2-40B4-BE49-F238E27FC236}">
                  <a16:creationId xmlns:a16="http://schemas.microsoft.com/office/drawing/2014/main" id="{7B3CAD97-EA92-4015-84B5-10642DB936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4 w 4"/>
                <a:gd name="T1" fmla="*/ 3 h 3"/>
                <a:gd name="T2" fmla="*/ 2 w 4"/>
                <a:gd name="T3" fmla="*/ 1 h 3"/>
                <a:gd name="T4" fmla="*/ 0 w 4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4" y="3"/>
                  </a:moveTo>
                  <a:lnTo>
                    <a:pt x="2" y="1"/>
                  </a:lnTo>
                  <a:lnTo>
                    <a:pt x="0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49" name="Line 1946">
              <a:extLst>
                <a:ext uri="{FF2B5EF4-FFF2-40B4-BE49-F238E27FC236}">
                  <a16:creationId xmlns:a16="http://schemas.microsoft.com/office/drawing/2014/main" id="{E8C129B2-59A5-409F-B9FF-CD3CAC2645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50" name="Freeform 1947">
              <a:extLst>
                <a:ext uri="{FF2B5EF4-FFF2-40B4-BE49-F238E27FC236}">
                  <a16:creationId xmlns:a16="http://schemas.microsoft.com/office/drawing/2014/main" id="{E16D975B-143E-4B27-8D31-C85D711686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7 w 7"/>
                <a:gd name="T1" fmla="*/ 2 h 2"/>
                <a:gd name="T2" fmla="*/ 4 w 7"/>
                <a:gd name="T3" fmla="*/ 0 h 2"/>
                <a:gd name="T4" fmla="*/ 0 w 7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2">
                  <a:moveTo>
                    <a:pt x="7" y="2"/>
                  </a:moveTo>
                  <a:lnTo>
                    <a:pt x="4" y="0"/>
                  </a:lnTo>
                  <a:lnTo>
                    <a:pt x="0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51" name="Freeform 1948">
              <a:extLst>
                <a:ext uri="{FF2B5EF4-FFF2-40B4-BE49-F238E27FC236}">
                  <a16:creationId xmlns:a16="http://schemas.microsoft.com/office/drawing/2014/main" id="{C89F694B-4573-484E-A720-52A0861B81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0 w 3"/>
                <a:gd name="T1" fmla="*/ 8 h 8"/>
                <a:gd name="T2" fmla="*/ 2 w 3"/>
                <a:gd name="T3" fmla="*/ 4 h 8"/>
                <a:gd name="T4" fmla="*/ 3 w 3"/>
                <a:gd name="T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8">
                  <a:moveTo>
                    <a:pt x="0" y="8"/>
                  </a:moveTo>
                  <a:lnTo>
                    <a:pt x="2" y="4"/>
                  </a:lnTo>
                  <a:lnTo>
                    <a:pt x="3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52" name="Freeform 1949">
              <a:extLst>
                <a:ext uri="{FF2B5EF4-FFF2-40B4-BE49-F238E27FC236}">
                  <a16:creationId xmlns:a16="http://schemas.microsoft.com/office/drawing/2014/main" id="{6C417303-2D45-4D5B-802B-C42F3DB36B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8 w 8"/>
                <a:gd name="T1" fmla="*/ 0 h 5"/>
                <a:gd name="T2" fmla="*/ 5 w 8"/>
                <a:gd name="T3" fmla="*/ 1 h 5"/>
                <a:gd name="T4" fmla="*/ 2 w 8"/>
                <a:gd name="T5" fmla="*/ 3 h 5"/>
                <a:gd name="T6" fmla="*/ 0 w 8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5">
                  <a:moveTo>
                    <a:pt x="8" y="0"/>
                  </a:moveTo>
                  <a:lnTo>
                    <a:pt x="5" y="1"/>
                  </a:lnTo>
                  <a:lnTo>
                    <a:pt x="2" y="3"/>
                  </a:lnTo>
                  <a:lnTo>
                    <a:pt x="0" y="5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53" name="Freeform 1950">
              <a:extLst>
                <a:ext uri="{FF2B5EF4-FFF2-40B4-BE49-F238E27FC236}">
                  <a16:creationId xmlns:a16="http://schemas.microsoft.com/office/drawing/2014/main" id="{57B7AA74-30C0-4881-BD26-8A0183D8C7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0 w 20"/>
                <a:gd name="T1" fmla="*/ 0 h 17"/>
                <a:gd name="T2" fmla="*/ 10 w 20"/>
                <a:gd name="T3" fmla="*/ 9 h 17"/>
                <a:gd name="T4" fmla="*/ 20 w 20"/>
                <a:gd name="T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7">
                  <a:moveTo>
                    <a:pt x="0" y="0"/>
                  </a:moveTo>
                  <a:lnTo>
                    <a:pt x="10" y="9"/>
                  </a:lnTo>
                  <a:lnTo>
                    <a:pt x="20" y="17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54" name="Line 1951">
              <a:extLst>
                <a:ext uri="{FF2B5EF4-FFF2-40B4-BE49-F238E27FC236}">
                  <a16:creationId xmlns:a16="http://schemas.microsoft.com/office/drawing/2014/main" id="{E7C4CF50-EF2E-4974-A118-A298912C32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55" name="Freeform 1952">
              <a:extLst>
                <a:ext uri="{FF2B5EF4-FFF2-40B4-BE49-F238E27FC236}">
                  <a16:creationId xmlns:a16="http://schemas.microsoft.com/office/drawing/2014/main" id="{067D33CF-2B0E-43E3-A8C6-C4B14E791C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0 w 8"/>
                <a:gd name="T1" fmla="*/ 0 h 2"/>
                <a:gd name="T2" fmla="*/ 4 w 8"/>
                <a:gd name="T3" fmla="*/ 1 h 2"/>
                <a:gd name="T4" fmla="*/ 8 w 8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2">
                  <a:moveTo>
                    <a:pt x="0" y="0"/>
                  </a:moveTo>
                  <a:lnTo>
                    <a:pt x="4" y="1"/>
                  </a:lnTo>
                  <a:lnTo>
                    <a:pt x="8" y="2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56" name="Freeform 1953">
              <a:extLst>
                <a:ext uri="{FF2B5EF4-FFF2-40B4-BE49-F238E27FC236}">
                  <a16:creationId xmlns:a16="http://schemas.microsoft.com/office/drawing/2014/main" id="{C28D01AC-1126-4FBE-8E7D-278BD6AE9C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0 h 3"/>
                <a:gd name="T1" fmla="*/ 1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1"/>
                  </a:lnTo>
                  <a:lnTo>
                    <a:pt x="0" y="3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57" name="Freeform 1954">
              <a:extLst>
                <a:ext uri="{FF2B5EF4-FFF2-40B4-BE49-F238E27FC236}">
                  <a16:creationId xmlns:a16="http://schemas.microsoft.com/office/drawing/2014/main" id="{D476C34D-6D65-4E8E-B5CC-795758FABC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0 w 25"/>
                <a:gd name="T1" fmla="*/ 0 h 21"/>
                <a:gd name="T2" fmla="*/ 12 w 25"/>
                <a:gd name="T3" fmla="*/ 11 h 21"/>
                <a:gd name="T4" fmla="*/ 25 w 25"/>
                <a:gd name="T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21">
                  <a:moveTo>
                    <a:pt x="0" y="0"/>
                  </a:moveTo>
                  <a:lnTo>
                    <a:pt x="12" y="11"/>
                  </a:lnTo>
                  <a:lnTo>
                    <a:pt x="25" y="21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58" name="Line 1955">
              <a:extLst>
                <a:ext uri="{FF2B5EF4-FFF2-40B4-BE49-F238E27FC236}">
                  <a16:creationId xmlns:a16="http://schemas.microsoft.com/office/drawing/2014/main" id="{2B2C3A47-BE7E-4861-8AED-6AE0FEEE20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59" name="Line 1956">
              <a:extLst>
                <a:ext uri="{FF2B5EF4-FFF2-40B4-BE49-F238E27FC236}">
                  <a16:creationId xmlns:a16="http://schemas.microsoft.com/office/drawing/2014/main" id="{81F1E404-38F3-4526-9B54-8EF6C7A0E4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60" name="Line 1957">
              <a:extLst>
                <a:ext uri="{FF2B5EF4-FFF2-40B4-BE49-F238E27FC236}">
                  <a16:creationId xmlns:a16="http://schemas.microsoft.com/office/drawing/2014/main" id="{076A1535-2EF3-44FB-ABAB-2277B58C21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61" name="Line 1958">
              <a:extLst>
                <a:ext uri="{FF2B5EF4-FFF2-40B4-BE49-F238E27FC236}">
                  <a16:creationId xmlns:a16="http://schemas.microsoft.com/office/drawing/2014/main" id="{A2747762-F0AB-4BAA-8D7E-F7D80D8C42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62" name="Line 1959">
              <a:extLst>
                <a:ext uri="{FF2B5EF4-FFF2-40B4-BE49-F238E27FC236}">
                  <a16:creationId xmlns:a16="http://schemas.microsoft.com/office/drawing/2014/main" id="{3C710574-AD82-46F5-A204-C327EAD047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63" name="Freeform 1960">
              <a:extLst>
                <a:ext uri="{FF2B5EF4-FFF2-40B4-BE49-F238E27FC236}">
                  <a16:creationId xmlns:a16="http://schemas.microsoft.com/office/drawing/2014/main" id="{CEB995D4-1CFD-41DE-BA4E-F811D3A2D4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37 w 37"/>
                <a:gd name="T1" fmla="*/ 26 h 26"/>
                <a:gd name="T2" fmla="*/ 19 w 37"/>
                <a:gd name="T3" fmla="*/ 13 h 26"/>
                <a:gd name="T4" fmla="*/ 0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37" y="26"/>
                  </a:moveTo>
                  <a:lnTo>
                    <a:pt x="19" y="13"/>
                  </a:lnTo>
                  <a:lnTo>
                    <a:pt x="0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64" name="Freeform 1961">
              <a:extLst>
                <a:ext uri="{FF2B5EF4-FFF2-40B4-BE49-F238E27FC236}">
                  <a16:creationId xmlns:a16="http://schemas.microsoft.com/office/drawing/2014/main" id="{B000F048-C986-4392-A2D4-0FA3792BC4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2 h 3"/>
                <a:gd name="T4" fmla="*/ 1 w 1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lnTo>
                    <a:pt x="0" y="2"/>
                  </a:lnTo>
                  <a:lnTo>
                    <a:pt x="1" y="3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65" name="Line 1962">
              <a:extLst>
                <a:ext uri="{FF2B5EF4-FFF2-40B4-BE49-F238E27FC236}">
                  <a16:creationId xmlns:a16="http://schemas.microsoft.com/office/drawing/2014/main" id="{73449ADD-DEFA-438E-BD38-2B5F3A6428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66" name="Line 1963">
              <a:extLst>
                <a:ext uri="{FF2B5EF4-FFF2-40B4-BE49-F238E27FC236}">
                  <a16:creationId xmlns:a16="http://schemas.microsoft.com/office/drawing/2014/main" id="{D3538A49-E119-46FB-9908-257E04BD48B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67" name="Line 1964">
              <a:extLst>
                <a:ext uri="{FF2B5EF4-FFF2-40B4-BE49-F238E27FC236}">
                  <a16:creationId xmlns:a16="http://schemas.microsoft.com/office/drawing/2014/main" id="{DF1BC5BE-CFE1-4EC2-9097-129BDC7A51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68" name="Freeform 1965">
              <a:extLst>
                <a:ext uri="{FF2B5EF4-FFF2-40B4-BE49-F238E27FC236}">
                  <a16:creationId xmlns:a16="http://schemas.microsoft.com/office/drawing/2014/main" id="{21340E1B-8461-448A-A9CA-02EB23D304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0 h 2"/>
                <a:gd name="T1" fmla="*/ 0 h 2"/>
                <a:gd name="T2" fmla="*/ 1 h 2"/>
                <a:gd name="T3" fmla="*/ 1 h 2"/>
                <a:gd name="T4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69" name="Line 1966">
              <a:extLst>
                <a:ext uri="{FF2B5EF4-FFF2-40B4-BE49-F238E27FC236}">
                  <a16:creationId xmlns:a16="http://schemas.microsoft.com/office/drawing/2014/main" id="{76B89530-9ABA-494A-A942-6FEE10E8DE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70" name="Line 1967">
              <a:extLst>
                <a:ext uri="{FF2B5EF4-FFF2-40B4-BE49-F238E27FC236}">
                  <a16:creationId xmlns:a16="http://schemas.microsoft.com/office/drawing/2014/main" id="{E91786AE-6847-43EF-8B8D-F38D190394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71" name="Line 1968">
              <a:extLst>
                <a:ext uri="{FF2B5EF4-FFF2-40B4-BE49-F238E27FC236}">
                  <a16:creationId xmlns:a16="http://schemas.microsoft.com/office/drawing/2014/main" id="{724E9064-51D3-4B03-8059-6470CCFDFEA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72" name="Line 1969">
              <a:extLst>
                <a:ext uri="{FF2B5EF4-FFF2-40B4-BE49-F238E27FC236}">
                  <a16:creationId xmlns:a16="http://schemas.microsoft.com/office/drawing/2014/main" id="{A3DBEEA7-4B79-4BAB-B166-94DC021D0C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73" name="Line 1970">
              <a:extLst>
                <a:ext uri="{FF2B5EF4-FFF2-40B4-BE49-F238E27FC236}">
                  <a16:creationId xmlns:a16="http://schemas.microsoft.com/office/drawing/2014/main" id="{AD2D0C2B-CB62-4764-8902-E840533D88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74" name="Freeform 1971">
              <a:extLst>
                <a:ext uri="{FF2B5EF4-FFF2-40B4-BE49-F238E27FC236}">
                  <a16:creationId xmlns:a16="http://schemas.microsoft.com/office/drawing/2014/main" id="{B6E0DE6D-0C16-451D-BB69-950FFE0448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0 w 8"/>
                <a:gd name="T1" fmla="*/ 0 h 1"/>
                <a:gd name="T2" fmla="*/ 3 w 8"/>
                <a:gd name="T3" fmla="*/ 1 h 1"/>
                <a:gd name="T4" fmla="*/ 5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0" y="0"/>
                  </a:moveTo>
                  <a:lnTo>
                    <a:pt x="3" y="1"/>
                  </a:lnTo>
                  <a:lnTo>
                    <a:pt x="5" y="1"/>
                  </a:lnTo>
                  <a:lnTo>
                    <a:pt x="8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75" name="Freeform 1972">
              <a:extLst>
                <a:ext uri="{FF2B5EF4-FFF2-40B4-BE49-F238E27FC236}">
                  <a16:creationId xmlns:a16="http://schemas.microsoft.com/office/drawing/2014/main" id="{5858FF9D-DB18-4474-A861-1051BF9247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7 w 7"/>
                <a:gd name="T1" fmla="*/ 1 h 2"/>
                <a:gd name="T2" fmla="*/ 5 w 7"/>
                <a:gd name="T3" fmla="*/ 0 h 2"/>
                <a:gd name="T4" fmla="*/ 2 w 7"/>
                <a:gd name="T5" fmla="*/ 0 h 2"/>
                <a:gd name="T6" fmla="*/ 0 w 7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2">
                  <a:moveTo>
                    <a:pt x="7" y="1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76" name="Freeform 1973">
              <a:extLst>
                <a:ext uri="{FF2B5EF4-FFF2-40B4-BE49-F238E27FC236}">
                  <a16:creationId xmlns:a16="http://schemas.microsoft.com/office/drawing/2014/main" id="{D942BB1B-88C9-47B5-B754-EEA1442AA9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0 w 11"/>
                <a:gd name="T1" fmla="*/ 1 h 2"/>
                <a:gd name="T2" fmla="*/ 0 w 11"/>
                <a:gd name="T3" fmla="*/ 2 h 2"/>
                <a:gd name="T4" fmla="*/ 11 w 11"/>
                <a:gd name="T5" fmla="*/ 2 h 2"/>
                <a:gd name="T6" fmla="*/ 11 w 11"/>
                <a:gd name="T7" fmla="*/ 0 h 2"/>
                <a:gd name="T8" fmla="*/ 0 w 11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2">
                  <a:moveTo>
                    <a:pt x="0" y="1"/>
                  </a:moveTo>
                  <a:lnTo>
                    <a:pt x="0" y="2"/>
                  </a:lnTo>
                  <a:lnTo>
                    <a:pt x="11" y="2"/>
                  </a:lnTo>
                  <a:lnTo>
                    <a:pt x="11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77" name="Line 1974">
              <a:extLst>
                <a:ext uri="{FF2B5EF4-FFF2-40B4-BE49-F238E27FC236}">
                  <a16:creationId xmlns:a16="http://schemas.microsoft.com/office/drawing/2014/main" id="{3F643A0C-3D0E-468F-B5D2-F8E574B96B6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78" name="Freeform 1975">
              <a:extLst>
                <a:ext uri="{FF2B5EF4-FFF2-40B4-BE49-F238E27FC236}">
                  <a16:creationId xmlns:a16="http://schemas.microsoft.com/office/drawing/2014/main" id="{1EBBB2E2-8EBB-4D25-BC57-DFCF9FE45D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5 w 5"/>
                <a:gd name="T1" fmla="*/ 0 h 2"/>
                <a:gd name="T2" fmla="*/ 4 w 5"/>
                <a:gd name="T3" fmla="*/ 2 h 2"/>
                <a:gd name="T4" fmla="*/ 0 w 5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5" y="0"/>
                  </a:moveTo>
                  <a:lnTo>
                    <a:pt x="4" y="2"/>
                  </a:lnTo>
                  <a:lnTo>
                    <a:pt x="0" y="2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79" name="Line 1976">
              <a:extLst>
                <a:ext uri="{FF2B5EF4-FFF2-40B4-BE49-F238E27FC236}">
                  <a16:creationId xmlns:a16="http://schemas.microsoft.com/office/drawing/2014/main" id="{065EEBC7-FB28-42B3-8CC8-B3D2096D47D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80" name="Rectangle 1977">
              <a:extLst>
                <a:ext uri="{FF2B5EF4-FFF2-40B4-BE49-F238E27FC236}">
                  <a16:creationId xmlns:a16="http://schemas.microsoft.com/office/drawing/2014/main" id="{831F8473-A0F8-4A93-8D39-6F666F495C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0125" y="1057275"/>
              <a:ext cx="0" cy="0"/>
            </a:xfrm>
            <a:prstGeom prst="rect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81" name="Freeform 1978">
              <a:extLst>
                <a:ext uri="{FF2B5EF4-FFF2-40B4-BE49-F238E27FC236}">
                  <a16:creationId xmlns:a16="http://schemas.microsoft.com/office/drawing/2014/main" id="{E0BBDA5A-EF0D-4D7F-80C4-C4C946868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0 w 4"/>
                <a:gd name="T1" fmla="*/ 0 h 2"/>
                <a:gd name="T2" fmla="*/ 0 w 4"/>
                <a:gd name="T3" fmla="*/ 2 h 2"/>
                <a:gd name="T4" fmla="*/ 4 w 4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0" y="0"/>
                  </a:moveTo>
                  <a:lnTo>
                    <a:pt x="0" y="2"/>
                  </a:lnTo>
                  <a:lnTo>
                    <a:pt x="4" y="2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82" name="Freeform 1979">
              <a:extLst>
                <a:ext uri="{FF2B5EF4-FFF2-40B4-BE49-F238E27FC236}">
                  <a16:creationId xmlns:a16="http://schemas.microsoft.com/office/drawing/2014/main" id="{79584981-5D4A-4C70-A044-D14B11C172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4 w 4"/>
                <a:gd name="T1" fmla="*/ 2 h 2"/>
                <a:gd name="T2" fmla="*/ 4 w 4"/>
                <a:gd name="T3" fmla="*/ 0 h 2"/>
                <a:gd name="T4" fmla="*/ 0 w 4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4" y="0"/>
                  </a:lnTo>
                  <a:lnTo>
                    <a:pt x="0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83" name="Freeform 1980">
              <a:extLst>
                <a:ext uri="{FF2B5EF4-FFF2-40B4-BE49-F238E27FC236}">
                  <a16:creationId xmlns:a16="http://schemas.microsoft.com/office/drawing/2014/main" id="{97CCE781-EC49-44AE-B784-944C2B11A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0 w 7"/>
                <a:gd name="T1" fmla="*/ 8 h 10"/>
                <a:gd name="T2" fmla="*/ 0 w 7"/>
                <a:gd name="T3" fmla="*/ 3 h 10"/>
                <a:gd name="T4" fmla="*/ 2 w 7"/>
                <a:gd name="T5" fmla="*/ 1 h 10"/>
                <a:gd name="T6" fmla="*/ 2 w 7"/>
                <a:gd name="T7" fmla="*/ 0 h 10"/>
                <a:gd name="T8" fmla="*/ 3 w 7"/>
                <a:gd name="T9" fmla="*/ 0 h 10"/>
                <a:gd name="T10" fmla="*/ 7 w 7"/>
                <a:gd name="T11" fmla="*/ 1 h 10"/>
                <a:gd name="T12" fmla="*/ 7 w 7"/>
                <a:gd name="T13" fmla="*/ 8 h 10"/>
                <a:gd name="T14" fmla="*/ 7 w 7"/>
                <a:gd name="T15" fmla="*/ 8 h 10"/>
                <a:gd name="T16" fmla="*/ 6 w 7"/>
                <a:gd name="T17" fmla="*/ 9 h 10"/>
                <a:gd name="T18" fmla="*/ 3 w 7"/>
                <a:gd name="T19" fmla="*/ 10 h 10"/>
                <a:gd name="T20" fmla="*/ 0 w 7"/>
                <a:gd name="T21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10">
                  <a:moveTo>
                    <a:pt x="0" y="8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7" y="1"/>
                  </a:lnTo>
                  <a:lnTo>
                    <a:pt x="7" y="8"/>
                  </a:lnTo>
                  <a:lnTo>
                    <a:pt x="7" y="8"/>
                  </a:lnTo>
                  <a:lnTo>
                    <a:pt x="6" y="9"/>
                  </a:lnTo>
                  <a:lnTo>
                    <a:pt x="3" y="10"/>
                  </a:lnTo>
                  <a:lnTo>
                    <a:pt x="0" y="8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84" name="Freeform 1981">
              <a:extLst>
                <a:ext uri="{FF2B5EF4-FFF2-40B4-BE49-F238E27FC236}">
                  <a16:creationId xmlns:a16="http://schemas.microsoft.com/office/drawing/2014/main" id="{6107449B-4AF9-4EA9-8764-48B77DE942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0 w 2"/>
                <a:gd name="T1" fmla="*/ 8 h 8"/>
                <a:gd name="T2" fmla="*/ 2 w 2"/>
                <a:gd name="T3" fmla="*/ 7 h 8"/>
                <a:gd name="T4" fmla="*/ 2 w 2"/>
                <a:gd name="T5" fmla="*/ 1 h 8"/>
                <a:gd name="T6" fmla="*/ 0 w 2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8">
                  <a:moveTo>
                    <a:pt x="0" y="8"/>
                  </a:moveTo>
                  <a:lnTo>
                    <a:pt x="2" y="7"/>
                  </a:lnTo>
                  <a:lnTo>
                    <a:pt x="2" y="1"/>
                  </a:lnTo>
                  <a:lnTo>
                    <a:pt x="0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85" name="Freeform 1982">
              <a:extLst>
                <a:ext uri="{FF2B5EF4-FFF2-40B4-BE49-F238E27FC236}">
                  <a16:creationId xmlns:a16="http://schemas.microsoft.com/office/drawing/2014/main" id="{5918B547-E66A-4448-B19B-40814340D9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0 w 3"/>
                <a:gd name="T1" fmla="*/ 5 h 5"/>
                <a:gd name="T2" fmla="*/ 3 w 3"/>
                <a:gd name="T3" fmla="*/ 4 h 5"/>
                <a:gd name="T4" fmla="*/ 3 w 3"/>
                <a:gd name="T5" fmla="*/ 0 h 5"/>
                <a:gd name="T6" fmla="*/ 0 w 3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5">
                  <a:moveTo>
                    <a:pt x="0" y="5"/>
                  </a:moveTo>
                  <a:lnTo>
                    <a:pt x="3" y="4"/>
                  </a:ln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86" name="Freeform 1983">
              <a:extLst>
                <a:ext uri="{FF2B5EF4-FFF2-40B4-BE49-F238E27FC236}">
                  <a16:creationId xmlns:a16="http://schemas.microsoft.com/office/drawing/2014/main" id="{FF56D4F4-7727-48E0-9B45-F8D82F9A5E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5 h 6"/>
                <a:gd name="T4" fmla="*/ 0 w 1"/>
                <a:gd name="T5" fmla="*/ 4 h 6"/>
                <a:gd name="T6" fmla="*/ 0 w 1"/>
                <a:gd name="T7" fmla="*/ 4 h 6"/>
                <a:gd name="T8" fmla="*/ 0 w 1"/>
                <a:gd name="T9" fmla="*/ 3 h 6"/>
                <a:gd name="T10" fmla="*/ 0 w 1"/>
                <a:gd name="T11" fmla="*/ 2 h 6"/>
                <a:gd name="T12" fmla="*/ 0 w 1"/>
                <a:gd name="T13" fmla="*/ 1 h 6"/>
                <a:gd name="T14" fmla="*/ 0 w 1"/>
                <a:gd name="T15" fmla="*/ 0 h 6"/>
                <a:gd name="T16" fmla="*/ 1 w 1"/>
                <a:gd name="T17" fmla="*/ 1 h 6"/>
                <a:gd name="T18" fmla="*/ 0 w 1"/>
                <a:gd name="T19" fmla="*/ 4 h 6"/>
                <a:gd name="T20" fmla="*/ 0 w 1"/>
                <a:gd name="T21" fmla="*/ 3 h 6"/>
                <a:gd name="T22" fmla="*/ 0 w 1"/>
                <a:gd name="T23" fmla="*/ 5 h 6"/>
                <a:gd name="T24" fmla="*/ 0 w 1"/>
                <a:gd name="T2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" h="6">
                  <a:moveTo>
                    <a:pt x="0" y="6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</p:grpSp>
      <p:grpSp>
        <p:nvGrpSpPr>
          <p:cNvPr id="33801" name="グループ化 1386">
            <a:extLst>
              <a:ext uri="{FF2B5EF4-FFF2-40B4-BE49-F238E27FC236}">
                <a16:creationId xmlns:a16="http://schemas.microsoft.com/office/drawing/2014/main" id="{738649F4-76D4-42F8-B58B-A46B73E7D817}"/>
              </a:ext>
            </a:extLst>
          </p:cNvPr>
          <p:cNvGrpSpPr>
            <a:grpSpLocks/>
          </p:cNvGrpSpPr>
          <p:nvPr/>
        </p:nvGrpSpPr>
        <p:grpSpPr bwMode="auto">
          <a:xfrm>
            <a:off x="1000125" y="1057275"/>
            <a:ext cx="0" cy="0"/>
            <a:chOff x="0" y="0"/>
            <a:chExt cx="345" cy="104"/>
          </a:xfrm>
        </p:grpSpPr>
        <p:sp>
          <p:nvSpPr>
            <p:cNvPr id="1388" name="Freeform 1710">
              <a:extLst>
                <a:ext uri="{FF2B5EF4-FFF2-40B4-BE49-F238E27FC236}">
                  <a16:creationId xmlns:a16="http://schemas.microsoft.com/office/drawing/2014/main" id="{3DA74A76-632D-40DD-9DC0-1B23CBB7B9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80 w 80"/>
                <a:gd name="T1" fmla="*/ 20 h 33"/>
                <a:gd name="T2" fmla="*/ 76 w 80"/>
                <a:gd name="T3" fmla="*/ 28 h 33"/>
                <a:gd name="T4" fmla="*/ 69 w 80"/>
                <a:gd name="T5" fmla="*/ 33 h 33"/>
                <a:gd name="T6" fmla="*/ 49 w 80"/>
                <a:gd name="T7" fmla="*/ 33 h 33"/>
                <a:gd name="T8" fmla="*/ 41 w 80"/>
                <a:gd name="T9" fmla="*/ 26 h 33"/>
                <a:gd name="T10" fmla="*/ 37 w 80"/>
                <a:gd name="T11" fmla="*/ 16 h 33"/>
                <a:gd name="T12" fmla="*/ 10 w 80"/>
                <a:gd name="T13" fmla="*/ 16 h 33"/>
                <a:gd name="T14" fmla="*/ 8 w 80"/>
                <a:gd name="T15" fmla="*/ 12 h 33"/>
                <a:gd name="T16" fmla="*/ 7 w 80"/>
                <a:gd name="T17" fmla="*/ 12 h 33"/>
                <a:gd name="T18" fmla="*/ 7 w 80"/>
                <a:gd name="T19" fmla="*/ 11 h 33"/>
                <a:gd name="T20" fmla="*/ 5 w 80"/>
                <a:gd name="T21" fmla="*/ 11 h 33"/>
                <a:gd name="T22" fmla="*/ 4 w 80"/>
                <a:gd name="T23" fmla="*/ 10 h 33"/>
                <a:gd name="T24" fmla="*/ 2 w 80"/>
                <a:gd name="T25" fmla="*/ 10 h 33"/>
                <a:gd name="T26" fmla="*/ 1 w 80"/>
                <a:gd name="T27" fmla="*/ 3 h 33"/>
                <a:gd name="T28" fmla="*/ 0 w 80"/>
                <a:gd name="T29" fmla="*/ 3 h 33"/>
                <a:gd name="T30" fmla="*/ 0 w 80"/>
                <a:gd name="T3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0" h="33">
                  <a:moveTo>
                    <a:pt x="80" y="20"/>
                  </a:moveTo>
                  <a:lnTo>
                    <a:pt x="76" y="28"/>
                  </a:lnTo>
                  <a:lnTo>
                    <a:pt x="69" y="33"/>
                  </a:lnTo>
                  <a:lnTo>
                    <a:pt x="49" y="33"/>
                  </a:lnTo>
                  <a:lnTo>
                    <a:pt x="41" y="26"/>
                  </a:lnTo>
                  <a:lnTo>
                    <a:pt x="37" y="16"/>
                  </a:lnTo>
                  <a:lnTo>
                    <a:pt x="10" y="16"/>
                  </a:lnTo>
                  <a:lnTo>
                    <a:pt x="8" y="12"/>
                  </a:lnTo>
                  <a:lnTo>
                    <a:pt x="7" y="12"/>
                  </a:lnTo>
                  <a:lnTo>
                    <a:pt x="7" y="11"/>
                  </a:lnTo>
                  <a:lnTo>
                    <a:pt x="5" y="11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89" name="Freeform 1711">
              <a:extLst>
                <a:ext uri="{FF2B5EF4-FFF2-40B4-BE49-F238E27FC236}">
                  <a16:creationId xmlns:a16="http://schemas.microsoft.com/office/drawing/2014/main" id="{9FECDF59-DCBF-4385-8A47-9023D1B553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3 w 345"/>
                <a:gd name="T1" fmla="*/ 68 h 103"/>
                <a:gd name="T2" fmla="*/ 3 w 345"/>
                <a:gd name="T3" fmla="*/ 64 h 103"/>
                <a:gd name="T4" fmla="*/ 4 w 345"/>
                <a:gd name="T5" fmla="*/ 53 h 103"/>
                <a:gd name="T6" fmla="*/ 6 w 345"/>
                <a:gd name="T7" fmla="*/ 46 h 103"/>
                <a:gd name="T8" fmla="*/ 11 w 345"/>
                <a:gd name="T9" fmla="*/ 43 h 103"/>
                <a:gd name="T10" fmla="*/ 84 w 345"/>
                <a:gd name="T11" fmla="*/ 38 h 103"/>
                <a:gd name="T12" fmla="*/ 93 w 345"/>
                <a:gd name="T13" fmla="*/ 36 h 103"/>
                <a:gd name="T14" fmla="*/ 99 w 345"/>
                <a:gd name="T15" fmla="*/ 37 h 103"/>
                <a:gd name="T16" fmla="*/ 135 w 345"/>
                <a:gd name="T17" fmla="*/ 5 h 103"/>
                <a:gd name="T18" fmla="*/ 135 w 345"/>
                <a:gd name="T19" fmla="*/ 5 h 103"/>
                <a:gd name="T20" fmla="*/ 135 w 345"/>
                <a:gd name="T21" fmla="*/ 4 h 103"/>
                <a:gd name="T22" fmla="*/ 136 w 345"/>
                <a:gd name="T23" fmla="*/ 5 h 103"/>
                <a:gd name="T24" fmla="*/ 140 w 345"/>
                <a:gd name="T25" fmla="*/ 2 h 103"/>
                <a:gd name="T26" fmla="*/ 148 w 345"/>
                <a:gd name="T27" fmla="*/ 1 h 103"/>
                <a:gd name="T28" fmla="*/ 165 w 345"/>
                <a:gd name="T29" fmla="*/ 0 h 103"/>
                <a:gd name="T30" fmla="*/ 195 w 345"/>
                <a:gd name="T31" fmla="*/ 0 h 103"/>
                <a:gd name="T32" fmla="*/ 248 w 345"/>
                <a:gd name="T33" fmla="*/ 2 h 103"/>
                <a:gd name="T34" fmla="*/ 258 w 345"/>
                <a:gd name="T35" fmla="*/ 5 h 103"/>
                <a:gd name="T36" fmla="*/ 296 w 345"/>
                <a:gd name="T37" fmla="*/ 32 h 103"/>
                <a:gd name="T38" fmla="*/ 300 w 345"/>
                <a:gd name="T39" fmla="*/ 33 h 103"/>
                <a:gd name="T40" fmla="*/ 301 w 345"/>
                <a:gd name="T41" fmla="*/ 34 h 103"/>
                <a:gd name="T42" fmla="*/ 336 w 345"/>
                <a:gd name="T43" fmla="*/ 37 h 103"/>
                <a:gd name="T44" fmla="*/ 338 w 345"/>
                <a:gd name="T45" fmla="*/ 41 h 103"/>
                <a:gd name="T46" fmla="*/ 339 w 345"/>
                <a:gd name="T47" fmla="*/ 48 h 103"/>
                <a:gd name="T48" fmla="*/ 339 w 345"/>
                <a:gd name="T49" fmla="*/ 50 h 103"/>
                <a:gd name="T50" fmla="*/ 338 w 345"/>
                <a:gd name="T51" fmla="*/ 62 h 103"/>
                <a:gd name="T52" fmla="*/ 340 w 345"/>
                <a:gd name="T53" fmla="*/ 66 h 103"/>
                <a:gd name="T54" fmla="*/ 345 w 345"/>
                <a:gd name="T55" fmla="*/ 71 h 103"/>
                <a:gd name="T56" fmla="*/ 338 w 345"/>
                <a:gd name="T57" fmla="*/ 77 h 103"/>
                <a:gd name="T58" fmla="*/ 334 w 345"/>
                <a:gd name="T59" fmla="*/ 81 h 103"/>
                <a:gd name="T60" fmla="*/ 283 w 345"/>
                <a:gd name="T61" fmla="*/ 93 h 103"/>
                <a:gd name="T62" fmla="*/ 274 w 345"/>
                <a:gd name="T63" fmla="*/ 103 h 103"/>
                <a:gd name="T64" fmla="*/ 249 w 345"/>
                <a:gd name="T65" fmla="*/ 99 h 103"/>
                <a:gd name="T66" fmla="*/ 80 w 345"/>
                <a:gd name="T67" fmla="*/ 9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45" h="103">
                  <a:moveTo>
                    <a:pt x="0" y="70"/>
                  </a:moveTo>
                  <a:lnTo>
                    <a:pt x="3" y="68"/>
                  </a:lnTo>
                  <a:lnTo>
                    <a:pt x="4" y="68"/>
                  </a:lnTo>
                  <a:lnTo>
                    <a:pt x="3" y="64"/>
                  </a:lnTo>
                  <a:lnTo>
                    <a:pt x="4" y="59"/>
                  </a:lnTo>
                  <a:lnTo>
                    <a:pt x="4" y="53"/>
                  </a:lnTo>
                  <a:lnTo>
                    <a:pt x="5" y="48"/>
                  </a:lnTo>
                  <a:lnTo>
                    <a:pt x="6" y="46"/>
                  </a:lnTo>
                  <a:lnTo>
                    <a:pt x="8" y="45"/>
                  </a:lnTo>
                  <a:lnTo>
                    <a:pt x="11" y="43"/>
                  </a:lnTo>
                  <a:lnTo>
                    <a:pt x="44" y="40"/>
                  </a:lnTo>
                  <a:lnTo>
                    <a:pt x="84" y="38"/>
                  </a:lnTo>
                  <a:lnTo>
                    <a:pt x="92" y="37"/>
                  </a:lnTo>
                  <a:lnTo>
                    <a:pt x="93" y="36"/>
                  </a:lnTo>
                  <a:lnTo>
                    <a:pt x="94" y="35"/>
                  </a:lnTo>
                  <a:lnTo>
                    <a:pt x="99" y="37"/>
                  </a:lnTo>
                  <a:lnTo>
                    <a:pt x="136" y="6"/>
                  </a:lnTo>
                  <a:lnTo>
                    <a:pt x="135" y="5"/>
                  </a:lnTo>
                  <a:lnTo>
                    <a:pt x="135" y="5"/>
                  </a:lnTo>
                  <a:lnTo>
                    <a:pt x="135" y="5"/>
                  </a:lnTo>
                  <a:lnTo>
                    <a:pt x="135" y="5"/>
                  </a:lnTo>
                  <a:lnTo>
                    <a:pt x="135" y="4"/>
                  </a:lnTo>
                  <a:lnTo>
                    <a:pt x="135" y="4"/>
                  </a:lnTo>
                  <a:lnTo>
                    <a:pt x="136" y="5"/>
                  </a:lnTo>
                  <a:lnTo>
                    <a:pt x="138" y="3"/>
                  </a:lnTo>
                  <a:lnTo>
                    <a:pt x="140" y="2"/>
                  </a:lnTo>
                  <a:lnTo>
                    <a:pt x="143" y="2"/>
                  </a:lnTo>
                  <a:lnTo>
                    <a:pt x="148" y="1"/>
                  </a:lnTo>
                  <a:lnTo>
                    <a:pt x="151" y="1"/>
                  </a:lnTo>
                  <a:lnTo>
                    <a:pt x="165" y="0"/>
                  </a:lnTo>
                  <a:lnTo>
                    <a:pt x="181" y="0"/>
                  </a:lnTo>
                  <a:lnTo>
                    <a:pt x="195" y="0"/>
                  </a:lnTo>
                  <a:lnTo>
                    <a:pt x="243" y="2"/>
                  </a:lnTo>
                  <a:lnTo>
                    <a:pt x="248" y="2"/>
                  </a:lnTo>
                  <a:lnTo>
                    <a:pt x="254" y="4"/>
                  </a:lnTo>
                  <a:lnTo>
                    <a:pt x="258" y="5"/>
                  </a:lnTo>
                  <a:lnTo>
                    <a:pt x="259" y="6"/>
                  </a:lnTo>
                  <a:lnTo>
                    <a:pt x="296" y="32"/>
                  </a:lnTo>
                  <a:lnTo>
                    <a:pt x="299" y="32"/>
                  </a:lnTo>
                  <a:lnTo>
                    <a:pt x="300" y="33"/>
                  </a:lnTo>
                  <a:lnTo>
                    <a:pt x="299" y="33"/>
                  </a:lnTo>
                  <a:lnTo>
                    <a:pt x="301" y="34"/>
                  </a:lnTo>
                  <a:lnTo>
                    <a:pt x="334" y="37"/>
                  </a:lnTo>
                  <a:lnTo>
                    <a:pt x="336" y="37"/>
                  </a:lnTo>
                  <a:lnTo>
                    <a:pt x="337" y="39"/>
                  </a:lnTo>
                  <a:lnTo>
                    <a:pt x="338" y="41"/>
                  </a:lnTo>
                  <a:lnTo>
                    <a:pt x="339" y="44"/>
                  </a:lnTo>
                  <a:lnTo>
                    <a:pt x="339" y="48"/>
                  </a:lnTo>
                  <a:lnTo>
                    <a:pt x="339" y="49"/>
                  </a:lnTo>
                  <a:lnTo>
                    <a:pt x="339" y="50"/>
                  </a:lnTo>
                  <a:lnTo>
                    <a:pt x="339" y="53"/>
                  </a:lnTo>
                  <a:lnTo>
                    <a:pt x="338" y="62"/>
                  </a:lnTo>
                  <a:lnTo>
                    <a:pt x="338" y="66"/>
                  </a:lnTo>
                  <a:lnTo>
                    <a:pt x="340" y="66"/>
                  </a:lnTo>
                  <a:lnTo>
                    <a:pt x="345" y="68"/>
                  </a:lnTo>
                  <a:lnTo>
                    <a:pt x="345" y="71"/>
                  </a:lnTo>
                  <a:lnTo>
                    <a:pt x="342" y="76"/>
                  </a:lnTo>
                  <a:lnTo>
                    <a:pt x="338" y="77"/>
                  </a:lnTo>
                  <a:lnTo>
                    <a:pt x="336" y="79"/>
                  </a:lnTo>
                  <a:lnTo>
                    <a:pt x="334" y="81"/>
                  </a:lnTo>
                  <a:lnTo>
                    <a:pt x="286" y="86"/>
                  </a:lnTo>
                  <a:lnTo>
                    <a:pt x="283" y="93"/>
                  </a:lnTo>
                  <a:lnTo>
                    <a:pt x="279" y="99"/>
                  </a:lnTo>
                  <a:lnTo>
                    <a:pt x="274" y="103"/>
                  </a:lnTo>
                  <a:lnTo>
                    <a:pt x="255" y="103"/>
                  </a:lnTo>
                  <a:lnTo>
                    <a:pt x="249" y="99"/>
                  </a:lnTo>
                  <a:lnTo>
                    <a:pt x="243" y="90"/>
                  </a:lnTo>
                  <a:lnTo>
                    <a:pt x="80" y="9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90" name="Line 1712">
              <a:extLst>
                <a:ext uri="{FF2B5EF4-FFF2-40B4-BE49-F238E27FC236}">
                  <a16:creationId xmlns:a16="http://schemas.microsoft.com/office/drawing/2014/main" id="{AB7857DB-1C81-4E34-9EC9-B86CEF2346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91" name="Line 1713">
              <a:extLst>
                <a:ext uri="{FF2B5EF4-FFF2-40B4-BE49-F238E27FC236}">
                  <a16:creationId xmlns:a16="http://schemas.microsoft.com/office/drawing/2014/main" id="{892850D2-9BCB-49A9-8E36-31C201B3AF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92" name="Line 1714">
              <a:extLst>
                <a:ext uri="{FF2B5EF4-FFF2-40B4-BE49-F238E27FC236}">
                  <a16:creationId xmlns:a16="http://schemas.microsoft.com/office/drawing/2014/main" id="{14C57CCA-8969-4DE3-9E00-1B520AB626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93" name="Line 1715">
              <a:extLst>
                <a:ext uri="{FF2B5EF4-FFF2-40B4-BE49-F238E27FC236}">
                  <a16:creationId xmlns:a16="http://schemas.microsoft.com/office/drawing/2014/main" id="{75B7FAB8-830C-4E5C-982E-16ABC2E7B87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94" name="Line 1716">
              <a:extLst>
                <a:ext uri="{FF2B5EF4-FFF2-40B4-BE49-F238E27FC236}">
                  <a16:creationId xmlns:a16="http://schemas.microsoft.com/office/drawing/2014/main" id="{97CCF4C3-3893-442D-AFC1-6B7A6C134B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95" name="Line 1717">
              <a:extLst>
                <a:ext uri="{FF2B5EF4-FFF2-40B4-BE49-F238E27FC236}">
                  <a16:creationId xmlns:a16="http://schemas.microsoft.com/office/drawing/2014/main" id="{17987D0D-8821-48A0-9A89-DF8A902F80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96" name="Line 1718">
              <a:extLst>
                <a:ext uri="{FF2B5EF4-FFF2-40B4-BE49-F238E27FC236}">
                  <a16:creationId xmlns:a16="http://schemas.microsoft.com/office/drawing/2014/main" id="{700A4472-E43D-426C-AC32-3EC2F7E63FC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97" name="Line 1719">
              <a:extLst>
                <a:ext uri="{FF2B5EF4-FFF2-40B4-BE49-F238E27FC236}">
                  <a16:creationId xmlns:a16="http://schemas.microsoft.com/office/drawing/2014/main" id="{C08D80AB-13DA-4BDB-B6F1-30ED3B12E2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98" name="Line 1720">
              <a:extLst>
                <a:ext uri="{FF2B5EF4-FFF2-40B4-BE49-F238E27FC236}">
                  <a16:creationId xmlns:a16="http://schemas.microsoft.com/office/drawing/2014/main" id="{18C6D8FE-D30D-4A25-B83F-223E7CF3A32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399" name="Freeform 1721">
              <a:extLst>
                <a:ext uri="{FF2B5EF4-FFF2-40B4-BE49-F238E27FC236}">
                  <a16:creationId xmlns:a16="http://schemas.microsoft.com/office/drawing/2014/main" id="{F88F3B2C-BC4F-4D9C-997A-57CBBA95F2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42 w 42"/>
                <a:gd name="T1" fmla="*/ 9 h 9"/>
                <a:gd name="T2" fmla="*/ 37 w 42"/>
                <a:gd name="T3" fmla="*/ 4 h 9"/>
                <a:gd name="T4" fmla="*/ 31 w 42"/>
                <a:gd name="T5" fmla="*/ 1 h 9"/>
                <a:gd name="T6" fmla="*/ 24 w 42"/>
                <a:gd name="T7" fmla="*/ 0 h 9"/>
                <a:gd name="T8" fmla="*/ 18 w 42"/>
                <a:gd name="T9" fmla="*/ 0 h 9"/>
                <a:gd name="T10" fmla="*/ 11 w 42"/>
                <a:gd name="T11" fmla="*/ 1 h 9"/>
                <a:gd name="T12" fmla="*/ 6 w 42"/>
                <a:gd name="T13" fmla="*/ 4 h 9"/>
                <a:gd name="T14" fmla="*/ 0 w 42"/>
                <a:gd name="T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9">
                  <a:moveTo>
                    <a:pt x="42" y="9"/>
                  </a:moveTo>
                  <a:lnTo>
                    <a:pt x="37" y="4"/>
                  </a:lnTo>
                  <a:lnTo>
                    <a:pt x="31" y="1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1" y="1"/>
                  </a:lnTo>
                  <a:lnTo>
                    <a:pt x="6" y="4"/>
                  </a:lnTo>
                  <a:lnTo>
                    <a:pt x="0" y="9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00" name="Freeform 1722">
              <a:extLst>
                <a:ext uri="{FF2B5EF4-FFF2-40B4-BE49-F238E27FC236}">
                  <a16:creationId xmlns:a16="http://schemas.microsoft.com/office/drawing/2014/main" id="{CEA7DCFF-72C6-4376-BA32-600D807CF7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32 w 44"/>
                <a:gd name="T1" fmla="*/ 45 h 45"/>
                <a:gd name="T2" fmla="*/ 37 w 44"/>
                <a:gd name="T3" fmla="*/ 42 h 45"/>
                <a:gd name="T4" fmla="*/ 41 w 44"/>
                <a:gd name="T5" fmla="*/ 37 h 45"/>
                <a:gd name="T6" fmla="*/ 43 w 44"/>
                <a:gd name="T7" fmla="*/ 31 h 45"/>
                <a:gd name="T8" fmla="*/ 44 w 44"/>
                <a:gd name="T9" fmla="*/ 25 h 45"/>
                <a:gd name="T10" fmla="*/ 43 w 44"/>
                <a:gd name="T11" fmla="*/ 19 h 45"/>
                <a:gd name="T12" fmla="*/ 41 w 44"/>
                <a:gd name="T13" fmla="*/ 13 h 45"/>
                <a:gd name="T14" fmla="*/ 38 w 44"/>
                <a:gd name="T15" fmla="*/ 8 h 45"/>
                <a:gd name="T16" fmla="*/ 33 w 44"/>
                <a:gd name="T17" fmla="*/ 4 h 45"/>
                <a:gd name="T18" fmla="*/ 28 w 44"/>
                <a:gd name="T19" fmla="*/ 1 h 45"/>
                <a:gd name="T20" fmla="*/ 22 w 44"/>
                <a:gd name="T21" fmla="*/ 0 h 45"/>
                <a:gd name="T22" fmla="*/ 16 w 44"/>
                <a:gd name="T23" fmla="*/ 1 h 45"/>
                <a:gd name="T24" fmla="*/ 11 w 44"/>
                <a:gd name="T25" fmla="*/ 4 h 45"/>
                <a:gd name="T26" fmla="*/ 6 w 44"/>
                <a:gd name="T27" fmla="*/ 8 h 45"/>
                <a:gd name="T28" fmla="*/ 2 w 44"/>
                <a:gd name="T29" fmla="*/ 13 h 45"/>
                <a:gd name="T30" fmla="*/ 0 w 44"/>
                <a:gd name="T31" fmla="*/ 19 h 45"/>
                <a:gd name="T32" fmla="*/ 0 w 44"/>
                <a:gd name="T33" fmla="*/ 25 h 45"/>
                <a:gd name="T34" fmla="*/ 1 w 44"/>
                <a:gd name="T35" fmla="*/ 31 h 45"/>
                <a:gd name="T36" fmla="*/ 3 w 44"/>
                <a:gd name="T37" fmla="*/ 37 h 45"/>
                <a:gd name="T38" fmla="*/ 7 w 44"/>
                <a:gd name="T39" fmla="*/ 42 h 45"/>
                <a:gd name="T40" fmla="*/ 12 w 44"/>
                <a:gd name="T41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" h="45">
                  <a:moveTo>
                    <a:pt x="32" y="45"/>
                  </a:moveTo>
                  <a:lnTo>
                    <a:pt x="37" y="42"/>
                  </a:lnTo>
                  <a:lnTo>
                    <a:pt x="41" y="37"/>
                  </a:lnTo>
                  <a:lnTo>
                    <a:pt x="43" y="31"/>
                  </a:lnTo>
                  <a:lnTo>
                    <a:pt x="44" y="25"/>
                  </a:lnTo>
                  <a:lnTo>
                    <a:pt x="43" y="19"/>
                  </a:lnTo>
                  <a:lnTo>
                    <a:pt x="41" y="13"/>
                  </a:lnTo>
                  <a:lnTo>
                    <a:pt x="38" y="8"/>
                  </a:lnTo>
                  <a:lnTo>
                    <a:pt x="33" y="4"/>
                  </a:lnTo>
                  <a:lnTo>
                    <a:pt x="28" y="1"/>
                  </a:lnTo>
                  <a:lnTo>
                    <a:pt x="22" y="0"/>
                  </a:lnTo>
                  <a:lnTo>
                    <a:pt x="16" y="1"/>
                  </a:lnTo>
                  <a:lnTo>
                    <a:pt x="11" y="4"/>
                  </a:lnTo>
                  <a:lnTo>
                    <a:pt x="6" y="8"/>
                  </a:lnTo>
                  <a:lnTo>
                    <a:pt x="2" y="13"/>
                  </a:lnTo>
                  <a:lnTo>
                    <a:pt x="0" y="19"/>
                  </a:lnTo>
                  <a:lnTo>
                    <a:pt x="0" y="25"/>
                  </a:lnTo>
                  <a:lnTo>
                    <a:pt x="1" y="31"/>
                  </a:lnTo>
                  <a:lnTo>
                    <a:pt x="3" y="37"/>
                  </a:lnTo>
                  <a:lnTo>
                    <a:pt x="7" y="42"/>
                  </a:lnTo>
                  <a:lnTo>
                    <a:pt x="12" y="45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01" name="Freeform 1723">
              <a:extLst>
                <a:ext uri="{FF2B5EF4-FFF2-40B4-BE49-F238E27FC236}">
                  <a16:creationId xmlns:a16="http://schemas.microsoft.com/office/drawing/2014/main" id="{2E0BE743-BA0C-4CBA-9B7F-1F0B502F0C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0 w 12"/>
                <a:gd name="T1" fmla="*/ 41 h 41"/>
                <a:gd name="T2" fmla="*/ 5 w 12"/>
                <a:gd name="T3" fmla="*/ 38 h 41"/>
                <a:gd name="T4" fmla="*/ 9 w 12"/>
                <a:gd name="T5" fmla="*/ 33 h 41"/>
                <a:gd name="T6" fmla="*/ 11 w 12"/>
                <a:gd name="T7" fmla="*/ 27 h 41"/>
                <a:gd name="T8" fmla="*/ 12 w 12"/>
                <a:gd name="T9" fmla="*/ 21 h 41"/>
                <a:gd name="T10" fmla="*/ 12 w 12"/>
                <a:gd name="T11" fmla="*/ 14 h 41"/>
                <a:gd name="T12" fmla="*/ 9 w 12"/>
                <a:gd name="T13" fmla="*/ 9 h 41"/>
                <a:gd name="T14" fmla="*/ 6 w 12"/>
                <a:gd name="T15" fmla="*/ 3 h 41"/>
                <a:gd name="T16" fmla="*/ 1 w 12"/>
                <a:gd name="T1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41">
                  <a:moveTo>
                    <a:pt x="0" y="41"/>
                  </a:moveTo>
                  <a:lnTo>
                    <a:pt x="5" y="38"/>
                  </a:lnTo>
                  <a:lnTo>
                    <a:pt x="9" y="33"/>
                  </a:lnTo>
                  <a:lnTo>
                    <a:pt x="11" y="27"/>
                  </a:lnTo>
                  <a:lnTo>
                    <a:pt x="12" y="21"/>
                  </a:lnTo>
                  <a:lnTo>
                    <a:pt x="12" y="14"/>
                  </a:lnTo>
                  <a:lnTo>
                    <a:pt x="9" y="9"/>
                  </a:lnTo>
                  <a:lnTo>
                    <a:pt x="6" y="3"/>
                  </a:lnTo>
                  <a:lnTo>
                    <a:pt x="1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02" name="Freeform 1724">
              <a:extLst>
                <a:ext uri="{FF2B5EF4-FFF2-40B4-BE49-F238E27FC236}">
                  <a16:creationId xmlns:a16="http://schemas.microsoft.com/office/drawing/2014/main" id="{49518093-2C99-4044-BAC2-80F15E145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6 w 13"/>
                <a:gd name="T1" fmla="*/ 0 h 37"/>
                <a:gd name="T2" fmla="*/ 2 w 13"/>
                <a:gd name="T3" fmla="*/ 5 h 37"/>
                <a:gd name="T4" fmla="*/ 0 w 13"/>
                <a:gd name="T5" fmla="*/ 11 h 37"/>
                <a:gd name="T6" fmla="*/ 0 w 13"/>
                <a:gd name="T7" fmla="*/ 18 h 37"/>
                <a:gd name="T8" fmla="*/ 1 w 13"/>
                <a:gd name="T9" fmla="*/ 24 h 37"/>
                <a:gd name="T10" fmla="*/ 4 w 13"/>
                <a:gd name="T11" fmla="*/ 29 h 37"/>
                <a:gd name="T12" fmla="*/ 8 w 13"/>
                <a:gd name="T13" fmla="*/ 34 h 37"/>
                <a:gd name="T14" fmla="*/ 13 w 13"/>
                <a:gd name="T15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37">
                  <a:moveTo>
                    <a:pt x="6" y="0"/>
                  </a:moveTo>
                  <a:lnTo>
                    <a:pt x="2" y="5"/>
                  </a:lnTo>
                  <a:lnTo>
                    <a:pt x="0" y="11"/>
                  </a:lnTo>
                  <a:lnTo>
                    <a:pt x="0" y="18"/>
                  </a:lnTo>
                  <a:lnTo>
                    <a:pt x="1" y="24"/>
                  </a:lnTo>
                  <a:lnTo>
                    <a:pt x="4" y="29"/>
                  </a:lnTo>
                  <a:lnTo>
                    <a:pt x="8" y="34"/>
                  </a:lnTo>
                  <a:lnTo>
                    <a:pt x="13" y="37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03" name="Freeform 1725">
              <a:extLst>
                <a:ext uri="{FF2B5EF4-FFF2-40B4-BE49-F238E27FC236}">
                  <a16:creationId xmlns:a16="http://schemas.microsoft.com/office/drawing/2014/main" id="{B1FCF67D-117D-47E4-886A-5299120905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11 w 11"/>
                <a:gd name="T1" fmla="*/ 0 h 9"/>
                <a:gd name="T2" fmla="*/ 7 w 11"/>
                <a:gd name="T3" fmla="*/ 2 h 9"/>
                <a:gd name="T4" fmla="*/ 3 w 11"/>
                <a:gd name="T5" fmla="*/ 5 h 9"/>
                <a:gd name="T6" fmla="*/ 0 w 11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9">
                  <a:moveTo>
                    <a:pt x="11" y="0"/>
                  </a:moveTo>
                  <a:lnTo>
                    <a:pt x="7" y="2"/>
                  </a:lnTo>
                  <a:lnTo>
                    <a:pt x="3" y="5"/>
                  </a:lnTo>
                  <a:lnTo>
                    <a:pt x="0" y="9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04" name="Freeform 1726">
              <a:extLst>
                <a:ext uri="{FF2B5EF4-FFF2-40B4-BE49-F238E27FC236}">
                  <a16:creationId xmlns:a16="http://schemas.microsoft.com/office/drawing/2014/main" id="{2378098F-533B-4A67-8753-1620FEE103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9 w 9"/>
                <a:gd name="T1" fmla="*/ 0 h 21"/>
                <a:gd name="T2" fmla="*/ 4 w 9"/>
                <a:gd name="T3" fmla="*/ 10 h 21"/>
                <a:gd name="T4" fmla="*/ 0 w 9"/>
                <a:gd name="T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21">
                  <a:moveTo>
                    <a:pt x="9" y="0"/>
                  </a:moveTo>
                  <a:lnTo>
                    <a:pt x="4" y="10"/>
                  </a:lnTo>
                  <a:lnTo>
                    <a:pt x="0" y="21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05" name="Line 1727">
              <a:extLst>
                <a:ext uri="{FF2B5EF4-FFF2-40B4-BE49-F238E27FC236}">
                  <a16:creationId xmlns:a16="http://schemas.microsoft.com/office/drawing/2014/main" id="{317B4C4C-C0D9-4F61-A697-B6F337ABE5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06" name="Freeform 1728">
              <a:extLst>
                <a:ext uri="{FF2B5EF4-FFF2-40B4-BE49-F238E27FC236}">
                  <a16:creationId xmlns:a16="http://schemas.microsoft.com/office/drawing/2014/main" id="{BF10834C-F7CD-4ED2-B1AD-4C7454F538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5 w 5"/>
                <a:gd name="T1" fmla="*/ 0 h 19"/>
                <a:gd name="T2" fmla="*/ 2 w 5"/>
                <a:gd name="T3" fmla="*/ 9 h 19"/>
                <a:gd name="T4" fmla="*/ 0 w 5"/>
                <a:gd name="T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9">
                  <a:moveTo>
                    <a:pt x="5" y="0"/>
                  </a:moveTo>
                  <a:lnTo>
                    <a:pt x="2" y="9"/>
                  </a:lnTo>
                  <a:lnTo>
                    <a:pt x="0" y="19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07" name="Freeform 1729">
              <a:extLst>
                <a:ext uri="{FF2B5EF4-FFF2-40B4-BE49-F238E27FC236}">
                  <a16:creationId xmlns:a16="http://schemas.microsoft.com/office/drawing/2014/main" id="{9CE8DA84-69EE-4620-812A-ADCCB8F17B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12 w 12"/>
                <a:gd name="T1" fmla="*/ 24 h 24"/>
                <a:gd name="T2" fmla="*/ 7 w 12"/>
                <a:gd name="T3" fmla="*/ 11 h 24"/>
                <a:gd name="T4" fmla="*/ 0 w 12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24">
                  <a:moveTo>
                    <a:pt x="12" y="24"/>
                  </a:moveTo>
                  <a:lnTo>
                    <a:pt x="7" y="11"/>
                  </a:lnTo>
                  <a:lnTo>
                    <a:pt x="0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08" name="Line 1730">
              <a:extLst>
                <a:ext uri="{FF2B5EF4-FFF2-40B4-BE49-F238E27FC236}">
                  <a16:creationId xmlns:a16="http://schemas.microsoft.com/office/drawing/2014/main" id="{08A1EADF-49CA-4540-83C8-22AA45C6B2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09" name="Line 1731">
              <a:extLst>
                <a:ext uri="{FF2B5EF4-FFF2-40B4-BE49-F238E27FC236}">
                  <a16:creationId xmlns:a16="http://schemas.microsoft.com/office/drawing/2014/main" id="{95DEB7A1-90EA-4911-878B-2066185FC7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10" name="Line 1732">
              <a:extLst>
                <a:ext uri="{FF2B5EF4-FFF2-40B4-BE49-F238E27FC236}">
                  <a16:creationId xmlns:a16="http://schemas.microsoft.com/office/drawing/2014/main" id="{D9027BF8-D450-4BE8-AA90-60CC6D6EE6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11" name="Line 1733">
              <a:extLst>
                <a:ext uri="{FF2B5EF4-FFF2-40B4-BE49-F238E27FC236}">
                  <a16:creationId xmlns:a16="http://schemas.microsoft.com/office/drawing/2014/main" id="{FBFF70E5-8524-4CDE-9800-90554940EA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12" name="Freeform 1734">
              <a:extLst>
                <a:ext uri="{FF2B5EF4-FFF2-40B4-BE49-F238E27FC236}">
                  <a16:creationId xmlns:a16="http://schemas.microsoft.com/office/drawing/2014/main" id="{AA901FA2-44E4-45A7-8E63-B45819702F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0 w 2"/>
                <a:gd name="T1" fmla="*/ 2 h 2"/>
                <a:gd name="T2" fmla="*/ 1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1" y="2"/>
                  </a:lnTo>
                  <a:lnTo>
                    <a:pt x="2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13" name="Line 1735">
              <a:extLst>
                <a:ext uri="{FF2B5EF4-FFF2-40B4-BE49-F238E27FC236}">
                  <a16:creationId xmlns:a16="http://schemas.microsoft.com/office/drawing/2014/main" id="{1E2ADC73-DC82-4026-A89D-BD85320613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14" name="Line 1736">
              <a:extLst>
                <a:ext uri="{FF2B5EF4-FFF2-40B4-BE49-F238E27FC236}">
                  <a16:creationId xmlns:a16="http://schemas.microsoft.com/office/drawing/2014/main" id="{DA93ADEB-AFED-4417-84C5-C8406D6386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15" name="Line 1737">
              <a:extLst>
                <a:ext uri="{FF2B5EF4-FFF2-40B4-BE49-F238E27FC236}">
                  <a16:creationId xmlns:a16="http://schemas.microsoft.com/office/drawing/2014/main" id="{1B0DF420-54D3-47B2-A690-5A67F13EDD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16" name="Line 1738">
              <a:extLst>
                <a:ext uri="{FF2B5EF4-FFF2-40B4-BE49-F238E27FC236}">
                  <a16:creationId xmlns:a16="http://schemas.microsoft.com/office/drawing/2014/main" id="{07045629-4345-4267-8482-D2BD7763F8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17" name="Line 1739">
              <a:extLst>
                <a:ext uri="{FF2B5EF4-FFF2-40B4-BE49-F238E27FC236}">
                  <a16:creationId xmlns:a16="http://schemas.microsoft.com/office/drawing/2014/main" id="{1059C739-D9C0-472F-9E52-7EB059C899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18" name="Line 1740">
              <a:extLst>
                <a:ext uri="{FF2B5EF4-FFF2-40B4-BE49-F238E27FC236}">
                  <a16:creationId xmlns:a16="http://schemas.microsoft.com/office/drawing/2014/main" id="{63E78DE7-2142-4090-AAAB-1BC4BECD9B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19" name="Line 1741">
              <a:extLst>
                <a:ext uri="{FF2B5EF4-FFF2-40B4-BE49-F238E27FC236}">
                  <a16:creationId xmlns:a16="http://schemas.microsoft.com/office/drawing/2014/main" id="{05D06843-8EC9-4BF1-BC1F-EDBB4490ED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20" name="Line 1742">
              <a:extLst>
                <a:ext uri="{FF2B5EF4-FFF2-40B4-BE49-F238E27FC236}">
                  <a16:creationId xmlns:a16="http://schemas.microsoft.com/office/drawing/2014/main" id="{A4553468-FE83-47F4-88D7-5EC1CDE822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21" name="Line 1743">
              <a:extLst>
                <a:ext uri="{FF2B5EF4-FFF2-40B4-BE49-F238E27FC236}">
                  <a16:creationId xmlns:a16="http://schemas.microsoft.com/office/drawing/2014/main" id="{8724078B-3AF9-47E3-B5F2-4062785300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22" name="Line 1744">
              <a:extLst>
                <a:ext uri="{FF2B5EF4-FFF2-40B4-BE49-F238E27FC236}">
                  <a16:creationId xmlns:a16="http://schemas.microsoft.com/office/drawing/2014/main" id="{B5BB704D-2E72-4631-A837-CB7677853B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23" name="Freeform 1745">
              <a:extLst>
                <a:ext uri="{FF2B5EF4-FFF2-40B4-BE49-F238E27FC236}">
                  <a16:creationId xmlns:a16="http://schemas.microsoft.com/office/drawing/2014/main" id="{83EB0DAB-CCB7-4496-ADC4-9441729397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0 h 2"/>
                <a:gd name="T4" fmla="*/ 0 w 1"/>
                <a:gd name="T5" fmla="*/ 1 h 2"/>
                <a:gd name="T6" fmla="*/ 1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1" y="2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24" name="Line 1746">
              <a:extLst>
                <a:ext uri="{FF2B5EF4-FFF2-40B4-BE49-F238E27FC236}">
                  <a16:creationId xmlns:a16="http://schemas.microsoft.com/office/drawing/2014/main" id="{31BAA3BC-EE95-40E1-AD5D-FCADA14380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25" name="Line 1747">
              <a:extLst>
                <a:ext uri="{FF2B5EF4-FFF2-40B4-BE49-F238E27FC236}">
                  <a16:creationId xmlns:a16="http://schemas.microsoft.com/office/drawing/2014/main" id="{9F4EFF35-F427-483A-BFBD-C16B5AC791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26" name="Line 1748">
              <a:extLst>
                <a:ext uri="{FF2B5EF4-FFF2-40B4-BE49-F238E27FC236}">
                  <a16:creationId xmlns:a16="http://schemas.microsoft.com/office/drawing/2014/main" id="{9D8EF5F9-DFDA-4631-99FB-30416BD6DD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27" name="Line 1749">
              <a:extLst>
                <a:ext uri="{FF2B5EF4-FFF2-40B4-BE49-F238E27FC236}">
                  <a16:creationId xmlns:a16="http://schemas.microsoft.com/office/drawing/2014/main" id="{ABBBB308-3F25-4909-8716-108232A41C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28" name="Freeform 1750">
              <a:extLst>
                <a:ext uri="{FF2B5EF4-FFF2-40B4-BE49-F238E27FC236}">
                  <a16:creationId xmlns:a16="http://schemas.microsoft.com/office/drawing/2014/main" id="{54666B3A-265A-4683-9B7B-96814211AA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25 w 25"/>
                <a:gd name="T1" fmla="*/ 1 h 1"/>
                <a:gd name="T2" fmla="*/ 12 w 25"/>
                <a:gd name="T3" fmla="*/ 0 h 1"/>
                <a:gd name="T4" fmla="*/ 0 w 25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12" y="0"/>
                  </a:lnTo>
                  <a:lnTo>
                    <a:pt x="0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29" name="Freeform 1751">
              <a:extLst>
                <a:ext uri="{FF2B5EF4-FFF2-40B4-BE49-F238E27FC236}">
                  <a16:creationId xmlns:a16="http://schemas.microsoft.com/office/drawing/2014/main" id="{9A7BBC89-3B1D-4A4E-B3A0-1DCEE89466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3 w 3"/>
                <a:gd name="T1" fmla="*/ 0 h 22"/>
                <a:gd name="T2" fmla="*/ 1 w 3"/>
                <a:gd name="T3" fmla="*/ 7 h 22"/>
                <a:gd name="T4" fmla="*/ 0 w 3"/>
                <a:gd name="T5" fmla="*/ 14 h 22"/>
                <a:gd name="T6" fmla="*/ 0 w 3"/>
                <a:gd name="T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2">
                  <a:moveTo>
                    <a:pt x="3" y="0"/>
                  </a:moveTo>
                  <a:lnTo>
                    <a:pt x="1" y="7"/>
                  </a:lnTo>
                  <a:lnTo>
                    <a:pt x="0" y="14"/>
                  </a:lnTo>
                  <a:lnTo>
                    <a:pt x="0" y="22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30" name="Freeform 1752">
              <a:extLst>
                <a:ext uri="{FF2B5EF4-FFF2-40B4-BE49-F238E27FC236}">
                  <a16:creationId xmlns:a16="http://schemas.microsoft.com/office/drawing/2014/main" id="{6D84CEFE-02B6-42BC-B8C1-41375C97DA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2 w 2"/>
                <a:gd name="T1" fmla="*/ 0 h 20"/>
                <a:gd name="T2" fmla="*/ 0 w 2"/>
                <a:gd name="T3" fmla="*/ 10 h 20"/>
                <a:gd name="T4" fmla="*/ 0 w 2"/>
                <a:gd name="T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0">
                  <a:moveTo>
                    <a:pt x="2" y="0"/>
                  </a:moveTo>
                  <a:lnTo>
                    <a:pt x="0" y="10"/>
                  </a:lnTo>
                  <a:lnTo>
                    <a:pt x="0" y="2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31" name="Freeform 1753">
              <a:extLst>
                <a:ext uri="{FF2B5EF4-FFF2-40B4-BE49-F238E27FC236}">
                  <a16:creationId xmlns:a16="http://schemas.microsoft.com/office/drawing/2014/main" id="{2A5AAC96-BBC4-4841-AFBC-63BA33D287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3 w 3"/>
                <a:gd name="T1" fmla="*/ 0 h 22"/>
                <a:gd name="T2" fmla="*/ 1 w 3"/>
                <a:gd name="T3" fmla="*/ 7 h 22"/>
                <a:gd name="T4" fmla="*/ 0 w 3"/>
                <a:gd name="T5" fmla="*/ 15 h 22"/>
                <a:gd name="T6" fmla="*/ 1 w 3"/>
                <a:gd name="T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2">
                  <a:moveTo>
                    <a:pt x="3" y="0"/>
                  </a:moveTo>
                  <a:lnTo>
                    <a:pt x="1" y="7"/>
                  </a:lnTo>
                  <a:lnTo>
                    <a:pt x="0" y="15"/>
                  </a:lnTo>
                  <a:lnTo>
                    <a:pt x="1" y="22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32" name="Line 1754">
              <a:extLst>
                <a:ext uri="{FF2B5EF4-FFF2-40B4-BE49-F238E27FC236}">
                  <a16:creationId xmlns:a16="http://schemas.microsoft.com/office/drawing/2014/main" id="{6C9BEC43-A3EE-42DB-AB1A-206033EFEF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33" name="Line 1755">
              <a:extLst>
                <a:ext uri="{FF2B5EF4-FFF2-40B4-BE49-F238E27FC236}">
                  <a16:creationId xmlns:a16="http://schemas.microsoft.com/office/drawing/2014/main" id="{5AF000B1-BA27-4B4A-A099-2AFF10ED09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34" name="Line 1756">
              <a:extLst>
                <a:ext uri="{FF2B5EF4-FFF2-40B4-BE49-F238E27FC236}">
                  <a16:creationId xmlns:a16="http://schemas.microsoft.com/office/drawing/2014/main" id="{842EAB37-F0FF-4801-9A74-649AA35419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35" name="Line 1757">
              <a:extLst>
                <a:ext uri="{FF2B5EF4-FFF2-40B4-BE49-F238E27FC236}">
                  <a16:creationId xmlns:a16="http://schemas.microsoft.com/office/drawing/2014/main" id="{B9933291-F65A-4C7C-A274-157E1D344E7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36" name="Line 1758">
              <a:extLst>
                <a:ext uri="{FF2B5EF4-FFF2-40B4-BE49-F238E27FC236}">
                  <a16:creationId xmlns:a16="http://schemas.microsoft.com/office/drawing/2014/main" id="{F46C65CB-5670-46FB-B656-1571B3CBDE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37" name="Line 1759">
              <a:extLst>
                <a:ext uri="{FF2B5EF4-FFF2-40B4-BE49-F238E27FC236}">
                  <a16:creationId xmlns:a16="http://schemas.microsoft.com/office/drawing/2014/main" id="{4F469D2C-7E83-4DFF-B18A-8772C66C73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38" name="Freeform 1760">
              <a:extLst>
                <a:ext uri="{FF2B5EF4-FFF2-40B4-BE49-F238E27FC236}">
                  <a16:creationId xmlns:a16="http://schemas.microsoft.com/office/drawing/2014/main" id="{37D0E8E4-D015-43CA-BF50-9C09F745ED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2 w 2"/>
                <a:gd name="T1" fmla="*/ 0 h 19"/>
                <a:gd name="T2" fmla="*/ 1 w 2"/>
                <a:gd name="T3" fmla="*/ 9 h 19"/>
                <a:gd name="T4" fmla="*/ 0 w 2"/>
                <a:gd name="T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9">
                  <a:moveTo>
                    <a:pt x="2" y="0"/>
                  </a:moveTo>
                  <a:lnTo>
                    <a:pt x="1" y="9"/>
                  </a:lnTo>
                  <a:lnTo>
                    <a:pt x="0" y="19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39" name="Freeform 1761">
              <a:extLst>
                <a:ext uri="{FF2B5EF4-FFF2-40B4-BE49-F238E27FC236}">
                  <a16:creationId xmlns:a16="http://schemas.microsoft.com/office/drawing/2014/main" id="{F6C0E61B-045F-4467-91E3-7C179468A5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1 w 1"/>
                <a:gd name="T1" fmla="*/ 0 h 19"/>
                <a:gd name="T2" fmla="*/ 0 w 1"/>
                <a:gd name="T3" fmla="*/ 9 h 19"/>
                <a:gd name="T4" fmla="*/ 0 w 1"/>
                <a:gd name="T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9">
                  <a:moveTo>
                    <a:pt x="1" y="0"/>
                  </a:moveTo>
                  <a:lnTo>
                    <a:pt x="0" y="9"/>
                  </a:lnTo>
                  <a:lnTo>
                    <a:pt x="0" y="19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40" name="Line 1762">
              <a:extLst>
                <a:ext uri="{FF2B5EF4-FFF2-40B4-BE49-F238E27FC236}">
                  <a16:creationId xmlns:a16="http://schemas.microsoft.com/office/drawing/2014/main" id="{184F6A99-4155-4BAC-87F6-F8D5F416F6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41" name="Line 1763">
              <a:extLst>
                <a:ext uri="{FF2B5EF4-FFF2-40B4-BE49-F238E27FC236}">
                  <a16:creationId xmlns:a16="http://schemas.microsoft.com/office/drawing/2014/main" id="{03253E53-A2B2-4B6F-B940-2B2F5B8D72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42" name="Freeform 1764">
              <a:extLst>
                <a:ext uri="{FF2B5EF4-FFF2-40B4-BE49-F238E27FC236}">
                  <a16:creationId xmlns:a16="http://schemas.microsoft.com/office/drawing/2014/main" id="{87C72599-C398-481F-8012-51980E00B9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2 w 2"/>
                <a:gd name="T1" fmla="*/ 0 h 19"/>
                <a:gd name="T2" fmla="*/ 0 w 2"/>
                <a:gd name="T3" fmla="*/ 9 h 19"/>
                <a:gd name="T4" fmla="*/ 1 w 2"/>
                <a:gd name="T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9">
                  <a:moveTo>
                    <a:pt x="2" y="0"/>
                  </a:moveTo>
                  <a:lnTo>
                    <a:pt x="0" y="9"/>
                  </a:lnTo>
                  <a:lnTo>
                    <a:pt x="1" y="19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43" name="Line 1765">
              <a:extLst>
                <a:ext uri="{FF2B5EF4-FFF2-40B4-BE49-F238E27FC236}">
                  <a16:creationId xmlns:a16="http://schemas.microsoft.com/office/drawing/2014/main" id="{CBDD356D-6BF0-4F89-8247-08211F3623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44" name="Line 1766">
              <a:extLst>
                <a:ext uri="{FF2B5EF4-FFF2-40B4-BE49-F238E27FC236}">
                  <a16:creationId xmlns:a16="http://schemas.microsoft.com/office/drawing/2014/main" id="{561942D6-76FE-4457-B5F0-2F2B378C32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45" name="Line 1767">
              <a:extLst>
                <a:ext uri="{FF2B5EF4-FFF2-40B4-BE49-F238E27FC236}">
                  <a16:creationId xmlns:a16="http://schemas.microsoft.com/office/drawing/2014/main" id="{82937FC4-6CFC-440A-98DE-88FD0E8D22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46" name="Line 1768">
              <a:extLst>
                <a:ext uri="{FF2B5EF4-FFF2-40B4-BE49-F238E27FC236}">
                  <a16:creationId xmlns:a16="http://schemas.microsoft.com/office/drawing/2014/main" id="{59382C10-B0F8-4F0F-9F4F-7B457FBF73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47" name="Freeform 1769">
              <a:extLst>
                <a:ext uri="{FF2B5EF4-FFF2-40B4-BE49-F238E27FC236}">
                  <a16:creationId xmlns:a16="http://schemas.microsoft.com/office/drawing/2014/main" id="{BB26AED9-9174-498B-8E35-6ABB1EDD63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8 w 8"/>
                <a:gd name="T1" fmla="*/ 0 h 2"/>
                <a:gd name="T2" fmla="*/ 4 w 8"/>
                <a:gd name="T3" fmla="*/ 0 h 2"/>
                <a:gd name="T4" fmla="*/ 0 w 8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2">
                  <a:moveTo>
                    <a:pt x="8" y="0"/>
                  </a:moveTo>
                  <a:lnTo>
                    <a:pt x="4" y="0"/>
                  </a:lnTo>
                  <a:lnTo>
                    <a:pt x="0" y="2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48" name="Freeform 1770">
              <a:extLst>
                <a:ext uri="{FF2B5EF4-FFF2-40B4-BE49-F238E27FC236}">
                  <a16:creationId xmlns:a16="http://schemas.microsoft.com/office/drawing/2014/main" id="{3F00CC78-6745-456D-A888-F20833D3A1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0 w 7"/>
                <a:gd name="T1" fmla="*/ 0 h 2"/>
                <a:gd name="T2" fmla="*/ 3 w 7"/>
                <a:gd name="T3" fmla="*/ 2 h 2"/>
                <a:gd name="T4" fmla="*/ 7 w 7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2">
                  <a:moveTo>
                    <a:pt x="0" y="0"/>
                  </a:moveTo>
                  <a:lnTo>
                    <a:pt x="3" y="2"/>
                  </a:lnTo>
                  <a:lnTo>
                    <a:pt x="7" y="2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49" name="Freeform 1771">
              <a:extLst>
                <a:ext uri="{FF2B5EF4-FFF2-40B4-BE49-F238E27FC236}">
                  <a16:creationId xmlns:a16="http://schemas.microsoft.com/office/drawing/2014/main" id="{4D120DC8-5087-4EE1-8FF0-50A0885F84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0 w 6"/>
                <a:gd name="T1" fmla="*/ 0 h 1"/>
                <a:gd name="T2" fmla="*/ 2 w 6"/>
                <a:gd name="T3" fmla="*/ 1 h 1"/>
                <a:gd name="T4" fmla="*/ 4 w 6"/>
                <a:gd name="T5" fmla="*/ 1 h 1"/>
                <a:gd name="T6" fmla="*/ 6 w 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0" y="0"/>
                  </a:moveTo>
                  <a:lnTo>
                    <a:pt x="2" y="1"/>
                  </a:lnTo>
                  <a:lnTo>
                    <a:pt x="4" y="1"/>
                  </a:lnTo>
                  <a:lnTo>
                    <a:pt x="6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50" name="Freeform 1772">
              <a:extLst>
                <a:ext uri="{FF2B5EF4-FFF2-40B4-BE49-F238E27FC236}">
                  <a16:creationId xmlns:a16="http://schemas.microsoft.com/office/drawing/2014/main" id="{AFFFA3DC-0D90-45D9-BD38-713C8AF75D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0 w 11"/>
                <a:gd name="T1" fmla="*/ 0 h 1"/>
                <a:gd name="T2" fmla="*/ 3 w 11"/>
                <a:gd name="T3" fmla="*/ 1 h 1"/>
                <a:gd name="T4" fmla="*/ 7 w 11"/>
                <a:gd name="T5" fmla="*/ 1 h 1"/>
                <a:gd name="T6" fmla="*/ 11 w 1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0" y="0"/>
                  </a:moveTo>
                  <a:lnTo>
                    <a:pt x="3" y="1"/>
                  </a:lnTo>
                  <a:lnTo>
                    <a:pt x="7" y="1"/>
                  </a:lnTo>
                  <a:lnTo>
                    <a:pt x="11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51" name="Freeform 1773">
              <a:extLst>
                <a:ext uri="{FF2B5EF4-FFF2-40B4-BE49-F238E27FC236}">
                  <a16:creationId xmlns:a16="http://schemas.microsoft.com/office/drawing/2014/main" id="{2099AA00-02E5-4BFE-B807-F272913D32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0 w 6"/>
                <a:gd name="T1" fmla="*/ 0 h 1"/>
                <a:gd name="T2" fmla="*/ 3 w 6"/>
                <a:gd name="T3" fmla="*/ 1 h 1"/>
                <a:gd name="T4" fmla="*/ 6 w 6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1">
                  <a:moveTo>
                    <a:pt x="0" y="0"/>
                  </a:moveTo>
                  <a:lnTo>
                    <a:pt x="3" y="1"/>
                  </a:lnTo>
                  <a:lnTo>
                    <a:pt x="6" y="1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52" name="Line 1774">
              <a:extLst>
                <a:ext uri="{FF2B5EF4-FFF2-40B4-BE49-F238E27FC236}">
                  <a16:creationId xmlns:a16="http://schemas.microsoft.com/office/drawing/2014/main" id="{F9961022-7F83-4748-9574-022CD978D66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53" name="Freeform 1775">
              <a:extLst>
                <a:ext uri="{FF2B5EF4-FFF2-40B4-BE49-F238E27FC236}">
                  <a16:creationId xmlns:a16="http://schemas.microsoft.com/office/drawing/2014/main" id="{58B3BA2A-71B1-4591-BF16-8A5E6D44FD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8 w 8"/>
                <a:gd name="T1" fmla="*/ 2 h 2"/>
                <a:gd name="T2" fmla="*/ 5 w 8"/>
                <a:gd name="T3" fmla="*/ 0 h 2"/>
                <a:gd name="T4" fmla="*/ 2 w 8"/>
                <a:gd name="T5" fmla="*/ 1 h 2"/>
                <a:gd name="T6" fmla="*/ 0 w 8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2">
                  <a:moveTo>
                    <a:pt x="8" y="2"/>
                  </a:moveTo>
                  <a:lnTo>
                    <a:pt x="5" y="0"/>
                  </a:lnTo>
                  <a:lnTo>
                    <a:pt x="2" y="1"/>
                  </a:lnTo>
                  <a:lnTo>
                    <a:pt x="0" y="2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54" name="Freeform 1776">
              <a:extLst>
                <a:ext uri="{FF2B5EF4-FFF2-40B4-BE49-F238E27FC236}">
                  <a16:creationId xmlns:a16="http://schemas.microsoft.com/office/drawing/2014/main" id="{61392BDC-7F04-41D9-9961-BFAC2C9F67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0 w 8"/>
                <a:gd name="T1" fmla="*/ 0 h 1"/>
                <a:gd name="T2" fmla="*/ 3 w 8"/>
                <a:gd name="T3" fmla="*/ 1 h 1"/>
                <a:gd name="T4" fmla="*/ 6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0" y="0"/>
                  </a:moveTo>
                  <a:lnTo>
                    <a:pt x="3" y="1"/>
                  </a:lnTo>
                  <a:lnTo>
                    <a:pt x="6" y="1"/>
                  </a:lnTo>
                  <a:lnTo>
                    <a:pt x="8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55" name="Freeform 1777">
              <a:extLst>
                <a:ext uri="{FF2B5EF4-FFF2-40B4-BE49-F238E27FC236}">
                  <a16:creationId xmlns:a16="http://schemas.microsoft.com/office/drawing/2014/main" id="{B205D12C-1552-4C10-8769-6F054F0390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0 w 3"/>
                <a:gd name="T1" fmla="*/ 3 h 4"/>
                <a:gd name="T2" fmla="*/ 2 w 3"/>
                <a:gd name="T3" fmla="*/ 4 h 4"/>
                <a:gd name="T4" fmla="*/ 2 w 3"/>
                <a:gd name="T5" fmla="*/ 3 h 4"/>
                <a:gd name="T6" fmla="*/ 3 w 3"/>
                <a:gd name="T7" fmla="*/ 2 h 4"/>
                <a:gd name="T8" fmla="*/ 2 w 3"/>
                <a:gd name="T9" fmla="*/ 1 h 4"/>
                <a:gd name="T10" fmla="*/ 1 w 3"/>
                <a:gd name="T11" fmla="*/ 0 h 4"/>
                <a:gd name="T12" fmla="*/ 0 w 3"/>
                <a:gd name="T13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4">
                  <a:moveTo>
                    <a:pt x="0" y="3"/>
                  </a:moveTo>
                  <a:lnTo>
                    <a:pt x="2" y="4"/>
                  </a:lnTo>
                  <a:lnTo>
                    <a:pt x="2" y="3"/>
                  </a:lnTo>
                  <a:lnTo>
                    <a:pt x="3" y="2"/>
                  </a:lnTo>
                  <a:lnTo>
                    <a:pt x="2" y="1"/>
                  </a:lnTo>
                  <a:lnTo>
                    <a:pt x="1" y="0"/>
                  </a:lnTo>
                  <a:lnTo>
                    <a:pt x="0" y="1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56" name="Freeform 1778">
              <a:extLst>
                <a:ext uri="{FF2B5EF4-FFF2-40B4-BE49-F238E27FC236}">
                  <a16:creationId xmlns:a16="http://schemas.microsoft.com/office/drawing/2014/main" id="{B52A9A16-4CC4-4BF2-AA63-DC1DEC228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0 w 5"/>
                <a:gd name="T1" fmla="*/ 6 h 6"/>
                <a:gd name="T2" fmla="*/ 2 w 5"/>
                <a:gd name="T3" fmla="*/ 5 h 6"/>
                <a:gd name="T4" fmla="*/ 4 w 5"/>
                <a:gd name="T5" fmla="*/ 3 h 6"/>
                <a:gd name="T6" fmla="*/ 5 w 5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6">
                  <a:moveTo>
                    <a:pt x="0" y="6"/>
                  </a:moveTo>
                  <a:lnTo>
                    <a:pt x="2" y="5"/>
                  </a:lnTo>
                  <a:lnTo>
                    <a:pt x="4" y="3"/>
                  </a:lnTo>
                  <a:lnTo>
                    <a:pt x="5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57" name="Freeform 1779">
              <a:extLst>
                <a:ext uri="{FF2B5EF4-FFF2-40B4-BE49-F238E27FC236}">
                  <a16:creationId xmlns:a16="http://schemas.microsoft.com/office/drawing/2014/main" id="{CB67AB6A-10F2-41E8-955F-09C7AF2656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30 w 30"/>
                <a:gd name="T1" fmla="*/ 16 h 32"/>
                <a:gd name="T2" fmla="*/ 29 w 30"/>
                <a:gd name="T3" fmla="*/ 11 h 32"/>
                <a:gd name="T4" fmla="*/ 27 w 30"/>
                <a:gd name="T5" fmla="*/ 7 h 32"/>
                <a:gd name="T6" fmla="*/ 24 w 30"/>
                <a:gd name="T7" fmla="*/ 3 h 32"/>
                <a:gd name="T8" fmla="*/ 19 w 30"/>
                <a:gd name="T9" fmla="*/ 1 h 32"/>
                <a:gd name="T10" fmla="*/ 15 w 30"/>
                <a:gd name="T11" fmla="*/ 0 h 32"/>
                <a:gd name="T12" fmla="*/ 10 w 30"/>
                <a:gd name="T13" fmla="*/ 1 h 32"/>
                <a:gd name="T14" fmla="*/ 6 w 30"/>
                <a:gd name="T15" fmla="*/ 3 h 32"/>
                <a:gd name="T16" fmla="*/ 3 w 30"/>
                <a:gd name="T17" fmla="*/ 7 h 32"/>
                <a:gd name="T18" fmla="*/ 1 w 30"/>
                <a:gd name="T19" fmla="*/ 11 h 32"/>
                <a:gd name="T20" fmla="*/ 0 w 30"/>
                <a:gd name="T21" fmla="*/ 16 h 32"/>
                <a:gd name="T22" fmla="*/ 1 w 30"/>
                <a:gd name="T23" fmla="*/ 21 h 32"/>
                <a:gd name="T24" fmla="*/ 3 w 30"/>
                <a:gd name="T25" fmla="*/ 25 h 32"/>
                <a:gd name="T26" fmla="*/ 6 w 30"/>
                <a:gd name="T27" fmla="*/ 29 h 32"/>
                <a:gd name="T28" fmla="*/ 10 w 30"/>
                <a:gd name="T29" fmla="*/ 31 h 32"/>
                <a:gd name="T30" fmla="*/ 15 w 30"/>
                <a:gd name="T31" fmla="*/ 32 h 32"/>
                <a:gd name="T32" fmla="*/ 19 w 30"/>
                <a:gd name="T33" fmla="*/ 31 h 32"/>
                <a:gd name="T34" fmla="*/ 24 w 30"/>
                <a:gd name="T35" fmla="*/ 29 h 32"/>
                <a:gd name="T36" fmla="*/ 27 w 30"/>
                <a:gd name="T37" fmla="*/ 25 h 32"/>
                <a:gd name="T38" fmla="*/ 29 w 30"/>
                <a:gd name="T39" fmla="*/ 21 h 32"/>
                <a:gd name="T40" fmla="*/ 30 w 30"/>
                <a:gd name="T41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32">
                  <a:moveTo>
                    <a:pt x="30" y="16"/>
                  </a:moveTo>
                  <a:lnTo>
                    <a:pt x="29" y="11"/>
                  </a:lnTo>
                  <a:lnTo>
                    <a:pt x="27" y="7"/>
                  </a:lnTo>
                  <a:lnTo>
                    <a:pt x="24" y="3"/>
                  </a:lnTo>
                  <a:lnTo>
                    <a:pt x="19" y="1"/>
                  </a:lnTo>
                  <a:lnTo>
                    <a:pt x="15" y="0"/>
                  </a:lnTo>
                  <a:lnTo>
                    <a:pt x="10" y="1"/>
                  </a:lnTo>
                  <a:lnTo>
                    <a:pt x="6" y="3"/>
                  </a:lnTo>
                  <a:lnTo>
                    <a:pt x="3" y="7"/>
                  </a:lnTo>
                  <a:lnTo>
                    <a:pt x="1" y="11"/>
                  </a:lnTo>
                  <a:lnTo>
                    <a:pt x="0" y="16"/>
                  </a:lnTo>
                  <a:lnTo>
                    <a:pt x="1" y="21"/>
                  </a:lnTo>
                  <a:lnTo>
                    <a:pt x="3" y="25"/>
                  </a:lnTo>
                  <a:lnTo>
                    <a:pt x="6" y="29"/>
                  </a:lnTo>
                  <a:lnTo>
                    <a:pt x="10" y="31"/>
                  </a:lnTo>
                  <a:lnTo>
                    <a:pt x="15" y="32"/>
                  </a:lnTo>
                  <a:lnTo>
                    <a:pt x="19" y="31"/>
                  </a:lnTo>
                  <a:lnTo>
                    <a:pt x="24" y="29"/>
                  </a:lnTo>
                  <a:lnTo>
                    <a:pt x="27" y="25"/>
                  </a:lnTo>
                  <a:lnTo>
                    <a:pt x="29" y="21"/>
                  </a:lnTo>
                  <a:lnTo>
                    <a:pt x="30" y="16"/>
                  </a:lnTo>
                  <a:close/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58" name="Freeform 1780">
              <a:extLst>
                <a:ext uri="{FF2B5EF4-FFF2-40B4-BE49-F238E27FC236}">
                  <a16:creationId xmlns:a16="http://schemas.microsoft.com/office/drawing/2014/main" id="{115DA80B-9503-4340-801F-12EA19D76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20 w 20"/>
                <a:gd name="T1" fmla="*/ 11 h 22"/>
                <a:gd name="T2" fmla="*/ 19 w 20"/>
                <a:gd name="T3" fmla="*/ 7 h 22"/>
                <a:gd name="T4" fmla="*/ 17 w 20"/>
                <a:gd name="T5" fmla="*/ 3 h 22"/>
                <a:gd name="T6" fmla="*/ 14 w 20"/>
                <a:gd name="T7" fmla="*/ 1 h 22"/>
                <a:gd name="T8" fmla="*/ 10 w 20"/>
                <a:gd name="T9" fmla="*/ 0 h 22"/>
                <a:gd name="T10" fmla="*/ 6 w 20"/>
                <a:gd name="T11" fmla="*/ 1 h 22"/>
                <a:gd name="T12" fmla="*/ 3 w 20"/>
                <a:gd name="T13" fmla="*/ 3 h 22"/>
                <a:gd name="T14" fmla="*/ 1 w 20"/>
                <a:gd name="T15" fmla="*/ 7 h 22"/>
                <a:gd name="T16" fmla="*/ 0 w 20"/>
                <a:gd name="T17" fmla="*/ 11 h 22"/>
                <a:gd name="T18" fmla="*/ 1 w 20"/>
                <a:gd name="T19" fmla="*/ 15 h 22"/>
                <a:gd name="T20" fmla="*/ 3 w 20"/>
                <a:gd name="T21" fmla="*/ 19 h 22"/>
                <a:gd name="T22" fmla="*/ 6 w 20"/>
                <a:gd name="T23" fmla="*/ 21 h 22"/>
                <a:gd name="T24" fmla="*/ 10 w 20"/>
                <a:gd name="T25" fmla="*/ 22 h 22"/>
                <a:gd name="T26" fmla="*/ 14 w 20"/>
                <a:gd name="T27" fmla="*/ 21 h 22"/>
                <a:gd name="T28" fmla="*/ 17 w 20"/>
                <a:gd name="T29" fmla="*/ 19 h 22"/>
                <a:gd name="T30" fmla="*/ 19 w 20"/>
                <a:gd name="T31" fmla="*/ 15 h 22"/>
                <a:gd name="T32" fmla="*/ 20 w 20"/>
                <a:gd name="T33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22">
                  <a:moveTo>
                    <a:pt x="20" y="11"/>
                  </a:moveTo>
                  <a:lnTo>
                    <a:pt x="19" y="7"/>
                  </a:lnTo>
                  <a:lnTo>
                    <a:pt x="17" y="3"/>
                  </a:lnTo>
                  <a:lnTo>
                    <a:pt x="14" y="1"/>
                  </a:lnTo>
                  <a:lnTo>
                    <a:pt x="10" y="0"/>
                  </a:lnTo>
                  <a:lnTo>
                    <a:pt x="6" y="1"/>
                  </a:lnTo>
                  <a:lnTo>
                    <a:pt x="3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1" y="15"/>
                  </a:lnTo>
                  <a:lnTo>
                    <a:pt x="3" y="19"/>
                  </a:lnTo>
                  <a:lnTo>
                    <a:pt x="6" y="21"/>
                  </a:lnTo>
                  <a:lnTo>
                    <a:pt x="10" y="22"/>
                  </a:lnTo>
                  <a:lnTo>
                    <a:pt x="14" y="21"/>
                  </a:lnTo>
                  <a:lnTo>
                    <a:pt x="17" y="19"/>
                  </a:lnTo>
                  <a:lnTo>
                    <a:pt x="19" y="15"/>
                  </a:lnTo>
                  <a:lnTo>
                    <a:pt x="20" y="11"/>
                  </a:lnTo>
                  <a:close/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59" name="Freeform 1781">
              <a:extLst>
                <a:ext uri="{FF2B5EF4-FFF2-40B4-BE49-F238E27FC236}">
                  <a16:creationId xmlns:a16="http://schemas.microsoft.com/office/drawing/2014/main" id="{4F4F9B05-9D9C-4329-8100-9ACA0D2E43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30 w 30"/>
                <a:gd name="T1" fmla="*/ 16 h 32"/>
                <a:gd name="T2" fmla="*/ 29 w 30"/>
                <a:gd name="T3" fmla="*/ 11 h 32"/>
                <a:gd name="T4" fmla="*/ 27 w 30"/>
                <a:gd name="T5" fmla="*/ 7 h 32"/>
                <a:gd name="T6" fmla="*/ 24 w 30"/>
                <a:gd name="T7" fmla="*/ 3 h 32"/>
                <a:gd name="T8" fmla="*/ 20 w 30"/>
                <a:gd name="T9" fmla="*/ 1 h 32"/>
                <a:gd name="T10" fmla="*/ 15 w 30"/>
                <a:gd name="T11" fmla="*/ 0 h 32"/>
                <a:gd name="T12" fmla="*/ 11 w 30"/>
                <a:gd name="T13" fmla="*/ 1 h 32"/>
                <a:gd name="T14" fmla="*/ 6 w 30"/>
                <a:gd name="T15" fmla="*/ 3 h 32"/>
                <a:gd name="T16" fmla="*/ 3 w 30"/>
                <a:gd name="T17" fmla="*/ 7 h 32"/>
                <a:gd name="T18" fmla="*/ 1 w 30"/>
                <a:gd name="T19" fmla="*/ 11 h 32"/>
                <a:gd name="T20" fmla="*/ 0 w 30"/>
                <a:gd name="T21" fmla="*/ 16 h 32"/>
                <a:gd name="T22" fmla="*/ 1 w 30"/>
                <a:gd name="T23" fmla="*/ 21 h 32"/>
                <a:gd name="T24" fmla="*/ 3 w 30"/>
                <a:gd name="T25" fmla="*/ 25 h 32"/>
                <a:gd name="T26" fmla="*/ 6 w 30"/>
                <a:gd name="T27" fmla="*/ 29 h 32"/>
                <a:gd name="T28" fmla="*/ 11 w 30"/>
                <a:gd name="T29" fmla="*/ 31 h 32"/>
                <a:gd name="T30" fmla="*/ 15 w 30"/>
                <a:gd name="T31" fmla="*/ 32 h 32"/>
                <a:gd name="T32" fmla="*/ 20 w 30"/>
                <a:gd name="T33" fmla="*/ 31 h 32"/>
                <a:gd name="T34" fmla="*/ 24 w 30"/>
                <a:gd name="T35" fmla="*/ 29 h 32"/>
                <a:gd name="T36" fmla="*/ 27 w 30"/>
                <a:gd name="T37" fmla="*/ 25 h 32"/>
                <a:gd name="T38" fmla="*/ 29 w 30"/>
                <a:gd name="T39" fmla="*/ 21 h 32"/>
                <a:gd name="T40" fmla="*/ 30 w 30"/>
                <a:gd name="T41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32">
                  <a:moveTo>
                    <a:pt x="30" y="16"/>
                  </a:moveTo>
                  <a:lnTo>
                    <a:pt x="29" y="11"/>
                  </a:lnTo>
                  <a:lnTo>
                    <a:pt x="27" y="7"/>
                  </a:lnTo>
                  <a:lnTo>
                    <a:pt x="24" y="3"/>
                  </a:lnTo>
                  <a:lnTo>
                    <a:pt x="20" y="1"/>
                  </a:lnTo>
                  <a:lnTo>
                    <a:pt x="15" y="0"/>
                  </a:lnTo>
                  <a:lnTo>
                    <a:pt x="11" y="1"/>
                  </a:lnTo>
                  <a:lnTo>
                    <a:pt x="6" y="3"/>
                  </a:lnTo>
                  <a:lnTo>
                    <a:pt x="3" y="7"/>
                  </a:lnTo>
                  <a:lnTo>
                    <a:pt x="1" y="11"/>
                  </a:lnTo>
                  <a:lnTo>
                    <a:pt x="0" y="16"/>
                  </a:lnTo>
                  <a:lnTo>
                    <a:pt x="1" y="21"/>
                  </a:lnTo>
                  <a:lnTo>
                    <a:pt x="3" y="25"/>
                  </a:lnTo>
                  <a:lnTo>
                    <a:pt x="6" y="29"/>
                  </a:lnTo>
                  <a:lnTo>
                    <a:pt x="11" y="31"/>
                  </a:lnTo>
                  <a:lnTo>
                    <a:pt x="15" y="32"/>
                  </a:lnTo>
                  <a:lnTo>
                    <a:pt x="20" y="31"/>
                  </a:lnTo>
                  <a:lnTo>
                    <a:pt x="24" y="29"/>
                  </a:lnTo>
                  <a:lnTo>
                    <a:pt x="27" y="25"/>
                  </a:lnTo>
                  <a:lnTo>
                    <a:pt x="29" y="21"/>
                  </a:lnTo>
                  <a:lnTo>
                    <a:pt x="30" y="16"/>
                  </a:lnTo>
                  <a:close/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60" name="Freeform 1782">
              <a:extLst>
                <a:ext uri="{FF2B5EF4-FFF2-40B4-BE49-F238E27FC236}">
                  <a16:creationId xmlns:a16="http://schemas.microsoft.com/office/drawing/2014/main" id="{C481FE6F-726B-4D25-B1D9-CBCC5F3C8B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20 w 20"/>
                <a:gd name="T1" fmla="*/ 11 h 22"/>
                <a:gd name="T2" fmla="*/ 19 w 20"/>
                <a:gd name="T3" fmla="*/ 7 h 22"/>
                <a:gd name="T4" fmla="*/ 17 w 20"/>
                <a:gd name="T5" fmla="*/ 3 h 22"/>
                <a:gd name="T6" fmla="*/ 14 w 20"/>
                <a:gd name="T7" fmla="*/ 1 h 22"/>
                <a:gd name="T8" fmla="*/ 10 w 20"/>
                <a:gd name="T9" fmla="*/ 0 h 22"/>
                <a:gd name="T10" fmla="*/ 6 w 20"/>
                <a:gd name="T11" fmla="*/ 1 h 22"/>
                <a:gd name="T12" fmla="*/ 3 w 20"/>
                <a:gd name="T13" fmla="*/ 3 h 22"/>
                <a:gd name="T14" fmla="*/ 1 w 20"/>
                <a:gd name="T15" fmla="*/ 7 h 22"/>
                <a:gd name="T16" fmla="*/ 0 w 20"/>
                <a:gd name="T17" fmla="*/ 11 h 22"/>
                <a:gd name="T18" fmla="*/ 1 w 20"/>
                <a:gd name="T19" fmla="*/ 15 h 22"/>
                <a:gd name="T20" fmla="*/ 3 w 20"/>
                <a:gd name="T21" fmla="*/ 19 h 22"/>
                <a:gd name="T22" fmla="*/ 6 w 20"/>
                <a:gd name="T23" fmla="*/ 21 h 22"/>
                <a:gd name="T24" fmla="*/ 10 w 20"/>
                <a:gd name="T25" fmla="*/ 22 h 22"/>
                <a:gd name="T26" fmla="*/ 14 w 20"/>
                <a:gd name="T27" fmla="*/ 21 h 22"/>
                <a:gd name="T28" fmla="*/ 17 w 20"/>
                <a:gd name="T29" fmla="*/ 19 h 22"/>
                <a:gd name="T30" fmla="*/ 19 w 20"/>
                <a:gd name="T31" fmla="*/ 15 h 22"/>
                <a:gd name="T32" fmla="*/ 20 w 20"/>
                <a:gd name="T33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22">
                  <a:moveTo>
                    <a:pt x="20" y="11"/>
                  </a:moveTo>
                  <a:lnTo>
                    <a:pt x="19" y="7"/>
                  </a:lnTo>
                  <a:lnTo>
                    <a:pt x="17" y="3"/>
                  </a:lnTo>
                  <a:lnTo>
                    <a:pt x="14" y="1"/>
                  </a:lnTo>
                  <a:lnTo>
                    <a:pt x="10" y="0"/>
                  </a:lnTo>
                  <a:lnTo>
                    <a:pt x="6" y="1"/>
                  </a:lnTo>
                  <a:lnTo>
                    <a:pt x="3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1" y="15"/>
                  </a:lnTo>
                  <a:lnTo>
                    <a:pt x="3" y="19"/>
                  </a:lnTo>
                  <a:lnTo>
                    <a:pt x="6" y="21"/>
                  </a:lnTo>
                  <a:lnTo>
                    <a:pt x="10" y="22"/>
                  </a:lnTo>
                  <a:lnTo>
                    <a:pt x="14" y="21"/>
                  </a:lnTo>
                  <a:lnTo>
                    <a:pt x="17" y="19"/>
                  </a:lnTo>
                  <a:lnTo>
                    <a:pt x="19" y="15"/>
                  </a:lnTo>
                  <a:lnTo>
                    <a:pt x="20" y="11"/>
                  </a:lnTo>
                  <a:close/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61" name="Line 1783">
              <a:extLst>
                <a:ext uri="{FF2B5EF4-FFF2-40B4-BE49-F238E27FC236}">
                  <a16:creationId xmlns:a16="http://schemas.microsoft.com/office/drawing/2014/main" id="{484F6DE7-2D47-4F12-A4FC-EFA1CD432F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62" name="Line 1784">
              <a:extLst>
                <a:ext uri="{FF2B5EF4-FFF2-40B4-BE49-F238E27FC236}">
                  <a16:creationId xmlns:a16="http://schemas.microsoft.com/office/drawing/2014/main" id="{CCDB8AFD-C4E3-46E2-A738-443ECE7736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63" name="Freeform 1785">
              <a:extLst>
                <a:ext uri="{FF2B5EF4-FFF2-40B4-BE49-F238E27FC236}">
                  <a16:creationId xmlns:a16="http://schemas.microsoft.com/office/drawing/2014/main" id="{2D9BD45C-17D1-41E8-A802-702CA9FF3D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0 w 6"/>
                <a:gd name="T1" fmla="*/ 4 h 4"/>
                <a:gd name="T2" fmla="*/ 4 w 6"/>
                <a:gd name="T3" fmla="*/ 2 h 4"/>
                <a:gd name="T4" fmla="*/ 6 w 6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4">
                  <a:moveTo>
                    <a:pt x="0" y="4"/>
                  </a:moveTo>
                  <a:lnTo>
                    <a:pt x="4" y="2"/>
                  </a:lnTo>
                  <a:lnTo>
                    <a:pt x="6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64" name="Freeform 1786">
              <a:extLst>
                <a:ext uri="{FF2B5EF4-FFF2-40B4-BE49-F238E27FC236}">
                  <a16:creationId xmlns:a16="http://schemas.microsoft.com/office/drawing/2014/main" id="{E2D6BF53-B069-49A7-B2E9-0705C4DB91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16 w 16"/>
                <a:gd name="T1" fmla="*/ 10 h 10"/>
                <a:gd name="T2" fmla="*/ 13 w 16"/>
                <a:gd name="T3" fmla="*/ 6 h 10"/>
                <a:gd name="T4" fmla="*/ 9 w 16"/>
                <a:gd name="T5" fmla="*/ 3 h 10"/>
                <a:gd name="T6" fmla="*/ 5 w 16"/>
                <a:gd name="T7" fmla="*/ 1 h 10"/>
                <a:gd name="T8" fmla="*/ 0 w 16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0">
                  <a:moveTo>
                    <a:pt x="16" y="10"/>
                  </a:moveTo>
                  <a:lnTo>
                    <a:pt x="13" y="6"/>
                  </a:lnTo>
                  <a:lnTo>
                    <a:pt x="9" y="3"/>
                  </a:lnTo>
                  <a:lnTo>
                    <a:pt x="5" y="1"/>
                  </a:lnTo>
                  <a:lnTo>
                    <a:pt x="0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65" name="Freeform 1787">
              <a:extLst>
                <a:ext uri="{FF2B5EF4-FFF2-40B4-BE49-F238E27FC236}">
                  <a16:creationId xmlns:a16="http://schemas.microsoft.com/office/drawing/2014/main" id="{2E536E2A-0398-4444-BCEC-EEB80F3CB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18 w 18"/>
                <a:gd name="T1" fmla="*/ 1 h 1"/>
                <a:gd name="T2" fmla="*/ 9 w 18"/>
                <a:gd name="T3" fmla="*/ 0 h 1"/>
                <a:gd name="T4" fmla="*/ 0 w 18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9" y="0"/>
                  </a:lnTo>
                  <a:lnTo>
                    <a:pt x="0" y="1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66" name="Freeform 1788">
              <a:extLst>
                <a:ext uri="{FF2B5EF4-FFF2-40B4-BE49-F238E27FC236}">
                  <a16:creationId xmlns:a16="http://schemas.microsoft.com/office/drawing/2014/main" id="{7EFEF208-6B60-40AB-841B-76DFE7DAE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0 w 3"/>
                <a:gd name="T1" fmla="*/ 0 h 4"/>
                <a:gd name="T2" fmla="*/ 0 w 3"/>
                <a:gd name="T3" fmla="*/ 2 h 4"/>
                <a:gd name="T4" fmla="*/ 1 w 3"/>
                <a:gd name="T5" fmla="*/ 4 h 4"/>
                <a:gd name="T6" fmla="*/ 3 w 3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0" y="0"/>
                  </a:moveTo>
                  <a:lnTo>
                    <a:pt x="0" y="2"/>
                  </a:lnTo>
                  <a:lnTo>
                    <a:pt x="1" y="4"/>
                  </a:lnTo>
                  <a:lnTo>
                    <a:pt x="3" y="4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67" name="Line 1789">
              <a:extLst>
                <a:ext uri="{FF2B5EF4-FFF2-40B4-BE49-F238E27FC236}">
                  <a16:creationId xmlns:a16="http://schemas.microsoft.com/office/drawing/2014/main" id="{81F3FA97-23CF-4A78-A067-1AEE3BEAE4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68" name="Line 1790">
              <a:extLst>
                <a:ext uri="{FF2B5EF4-FFF2-40B4-BE49-F238E27FC236}">
                  <a16:creationId xmlns:a16="http://schemas.microsoft.com/office/drawing/2014/main" id="{70959ED1-212D-45A2-AC7F-0BE8F69EE2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69" name="Line 1791">
              <a:extLst>
                <a:ext uri="{FF2B5EF4-FFF2-40B4-BE49-F238E27FC236}">
                  <a16:creationId xmlns:a16="http://schemas.microsoft.com/office/drawing/2014/main" id="{BBC2B590-81FC-4EE7-9EF5-651CA8E965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70" name="Freeform 1792">
              <a:extLst>
                <a:ext uri="{FF2B5EF4-FFF2-40B4-BE49-F238E27FC236}">
                  <a16:creationId xmlns:a16="http://schemas.microsoft.com/office/drawing/2014/main" id="{4CE99C28-33E9-4A45-B5FF-4276257306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7 w 7"/>
                <a:gd name="T1" fmla="*/ 0 h 8"/>
                <a:gd name="T2" fmla="*/ 3 w 7"/>
                <a:gd name="T3" fmla="*/ 3 h 8"/>
                <a:gd name="T4" fmla="*/ 0 w 7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8">
                  <a:moveTo>
                    <a:pt x="7" y="0"/>
                  </a:moveTo>
                  <a:lnTo>
                    <a:pt x="3" y="3"/>
                  </a:lnTo>
                  <a:lnTo>
                    <a:pt x="0" y="8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71" name="Line 1793">
              <a:extLst>
                <a:ext uri="{FF2B5EF4-FFF2-40B4-BE49-F238E27FC236}">
                  <a16:creationId xmlns:a16="http://schemas.microsoft.com/office/drawing/2014/main" id="{5FB9154F-ECAE-4BD8-8F97-A11EDF369D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72" name="Line 1794">
              <a:extLst>
                <a:ext uri="{FF2B5EF4-FFF2-40B4-BE49-F238E27FC236}">
                  <a16:creationId xmlns:a16="http://schemas.microsoft.com/office/drawing/2014/main" id="{3BDC9930-BAC1-4BE4-BAE0-0506493745A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73" name="Line 1795">
              <a:extLst>
                <a:ext uri="{FF2B5EF4-FFF2-40B4-BE49-F238E27FC236}">
                  <a16:creationId xmlns:a16="http://schemas.microsoft.com/office/drawing/2014/main" id="{E02475D8-B2F9-4212-AE0B-F8494D8BCA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74" name="Line 1796">
              <a:extLst>
                <a:ext uri="{FF2B5EF4-FFF2-40B4-BE49-F238E27FC236}">
                  <a16:creationId xmlns:a16="http://schemas.microsoft.com/office/drawing/2014/main" id="{A4440B0C-00B5-4374-A923-28667EF0BE7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75" name="Line 1797">
              <a:extLst>
                <a:ext uri="{FF2B5EF4-FFF2-40B4-BE49-F238E27FC236}">
                  <a16:creationId xmlns:a16="http://schemas.microsoft.com/office/drawing/2014/main" id="{A3E3D889-7AA0-4BA6-9C97-E5E697BA62F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76" name="Line 1798">
              <a:extLst>
                <a:ext uri="{FF2B5EF4-FFF2-40B4-BE49-F238E27FC236}">
                  <a16:creationId xmlns:a16="http://schemas.microsoft.com/office/drawing/2014/main" id="{C79DD72C-C7FF-424C-8099-7EAB8A47C8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77" name="Line 1799">
              <a:extLst>
                <a:ext uri="{FF2B5EF4-FFF2-40B4-BE49-F238E27FC236}">
                  <a16:creationId xmlns:a16="http://schemas.microsoft.com/office/drawing/2014/main" id="{4171551F-9BCE-4EBD-B48B-68FBBBA2DF7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78" name="Line 1800">
              <a:extLst>
                <a:ext uri="{FF2B5EF4-FFF2-40B4-BE49-F238E27FC236}">
                  <a16:creationId xmlns:a16="http://schemas.microsoft.com/office/drawing/2014/main" id="{1F1509B4-270D-43D0-BD05-B82CEF0E6E1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79" name="Line 1801">
              <a:extLst>
                <a:ext uri="{FF2B5EF4-FFF2-40B4-BE49-F238E27FC236}">
                  <a16:creationId xmlns:a16="http://schemas.microsoft.com/office/drawing/2014/main" id="{775967A9-CC61-43F8-9828-3302B0DE5A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80" name="Line 1802">
              <a:extLst>
                <a:ext uri="{FF2B5EF4-FFF2-40B4-BE49-F238E27FC236}">
                  <a16:creationId xmlns:a16="http://schemas.microsoft.com/office/drawing/2014/main" id="{E4E29933-754C-4FF4-AC48-D5F01456F43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81" name="Line 1803">
              <a:extLst>
                <a:ext uri="{FF2B5EF4-FFF2-40B4-BE49-F238E27FC236}">
                  <a16:creationId xmlns:a16="http://schemas.microsoft.com/office/drawing/2014/main" id="{65429417-F6F6-4014-820B-9BF57D48F59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82" name="Freeform 1804">
              <a:extLst>
                <a:ext uri="{FF2B5EF4-FFF2-40B4-BE49-F238E27FC236}">
                  <a16:creationId xmlns:a16="http://schemas.microsoft.com/office/drawing/2014/main" id="{D2985998-247F-4A6B-9EE1-F5A8D0D61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15 w 15"/>
                <a:gd name="T1" fmla="*/ 22 h 22"/>
                <a:gd name="T2" fmla="*/ 8 w 15"/>
                <a:gd name="T3" fmla="*/ 11 h 22"/>
                <a:gd name="T4" fmla="*/ 0 w 15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22">
                  <a:moveTo>
                    <a:pt x="15" y="22"/>
                  </a:moveTo>
                  <a:lnTo>
                    <a:pt x="8" y="11"/>
                  </a:lnTo>
                  <a:lnTo>
                    <a:pt x="0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83" name="Freeform 1805">
              <a:extLst>
                <a:ext uri="{FF2B5EF4-FFF2-40B4-BE49-F238E27FC236}">
                  <a16:creationId xmlns:a16="http://schemas.microsoft.com/office/drawing/2014/main" id="{8B5891DE-C223-47F9-9465-22B9D051C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0 w 2"/>
                <a:gd name="T1" fmla="*/ 1 h 2"/>
                <a:gd name="T2" fmla="*/ 1 w 2"/>
                <a:gd name="T3" fmla="*/ 2 h 2"/>
                <a:gd name="T4" fmla="*/ 2 w 2"/>
                <a:gd name="T5" fmla="*/ 1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lnTo>
                    <a:pt x="1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84" name="Line 1806">
              <a:extLst>
                <a:ext uri="{FF2B5EF4-FFF2-40B4-BE49-F238E27FC236}">
                  <a16:creationId xmlns:a16="http://schemas.microsoft.com/office/drawing/2014/main" id="{7965D9CC-0689-45C9-878C-270C0919F2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85" name="Line 1807">
              <a:extLst>
                <a:ext uri="{FF2B5EF4-FFF2-40B4-BE49-F238E27FC236}">
                  <a16:creationId xmlns:a16="http://schemas.microsoft.com/office/drawing/2014/main" id="{9F0C43CA-A5CD-4F75-897F-1BBAE93C46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86" name="Line 1808">
              <a:extLst>
                <a:ext uri="{FF2B5EF4-FFF2-40B4-BE49-F238E27FC236}">
                  <a16:creationId xmlns:a16="http://schemas.microsoft.com/office/drawing/2014/main" id="{6F5C8E44-28E8-4FBB-952C-71ABC6E3A5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87" name="Freeform 1809">
              <a:extLst>
                <a:ext uri="{FF2B5EF4-FFF2-40B4-BE49-F238E27FC236}">
                  <a16:creationId xmlns:a16="http://schemas.microsoft.com/office/drawing/2014/main" id="{5265F782-7D9A-4D52-8BAD-E92E532913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0 w 3"/>
                <a:gd name="T1" fmla="*/ 1 h 1"/>
                <a:gd name="T2" fmla="*/ 2 w 3"/>
                <a:gd name="T3" fmla="*/ 1 h 1"/>
                <a:gd name="T4" fmla="*/ 2 w 3"/>
                <a:gd name="T5" fmla="*/ 0 h 1"/>
                <a:gd name="T6" fmla="*/ 3 w 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88" name="Line 1810">
              <a:extLst>
                <a:ext uri="{FF2B5EF4-FFF2-40B4-BE49-F238E27FC236}">
                  <a16:creationId xmlns:a16="http://schemas.microsoft.com/office/drawing/2014/main" id="{773B272D-8E5E-4B46-A216-B1D9269ADD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89" name="Line 1811">
              <a:extLst>
                <a:ext uri="{FF2B5EF4-FFF2-40B4-BE49-F238E27FC236}">
                  <a16:creationId xmlns:a16="http://schemas.microsoft.com/office/drawing/2014/main" id="{4AE87B68-B10E-47A6-8091-BFFDA97DC0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90" name="Line 1812">
              <a:extLst>
                <a:ext uri="{FF2B5EF4-FFF2-40B4-BE49-F238E27FC236}">
                  <a16:creationId xmlns:a16="http://schemas.microsoft.com/office/drawing/2014/main" id="{B07846B7-881B-4F90-8A3D-B2C7C51EAD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91" name="Line 1813">
              <a:extLst>
                <a:ext uri="{FF2B5EF4-FFF2-40B4-BE49-F238E27FC236}">
                  <a16:creationId xmlns:a16="http://schemas.microsoft.com/office/drawing/2014/main" id="{21911CE9-16EF-4E1C-B377-F1936F9043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92" name="Line 1814">
              <a:extLst>
                <a:ext uri="{FF2B5EF4-FFF2-40B4-BE49-F238E27FC236}">
                  <a16:creationId xmlns:a16="http://schemas.microsoft.com/office/drawing/2014/main" id="{EA9F5B78-180A-45A3-9FF6-F1D57F80DA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93" name="Line 1815">
              <a:extLst>
                <a:ext uri="{FF2B5EF4-FFF2-40B4-BE49-F238E27FC236}">
                  <a16:creationId xmlns:a16="http://schemas.microsoft.com/office/drawing/2014/main" id="{CE04241D-114E-4042-A70A-0CF39B99FB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94" name="Line 1816">
              <a:extLst>
                <a:ext uri="{FF2B5EF4-FFF2-40B4-BE49-F238E27FC236}">
                  <a16:creationId xmlns:a16="http://schemas.microsoft.com/office/drawing/2014/main" id="{2757D3B8-C64E-42F1-BEA5-6268F9F8FD9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95" name="Freeform 1817">
              <a:extLst>
                <a:ext uri="{FF2B5EF4-FFF2-40B4-BE49-F238E27FC236}">
                  <a16:creationId xmlns:a16="http://schemas.microsoft.com/office/drawing/2014/main" id="{D677CD4D-F604-4E65-ABB5-98FEC7B7A0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0 h 1"/>
                <a:gd name="T4" fmla="*/ 0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1" y="0"/>
                  </a:lnTo>
                  <a:lnTo>
                    <a:pt x="0" y="1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96" name="Line 1818">
              <a:extLst>
                <a:ext uri="{FF2B5EF4-FFF2-40B4-BE49-F238E27FC236}">
                  <a16:creationId xmlns:a16="http://schemas.microsoft.com/office/drawing/2014/main" id="{9F1FFFDD-DB88-4297-AB91-5DBCF574193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97" name="Freeform 1819">
              <a:extLst>
                <a:ext uri="{FF2B5EF4-FFF2-40B4-BE49-F238E27FC236}">
                  <a16:creationId xmlns:a16="http://schemas.microsoft.com/office/drawing/2014/main" id="{CA800E76-C308-4AF7-AF57-90D9A6E491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2 w 2"/>
                <a:gd name="T1" fmla="*/ 3 h 3"/>
                <a:gd name="T2" fmla="*/ 1 w 2"/>
                <a:gd name="T3" fmla="*/ 1 h 3"/>
                <a:gd name="T4" fmla="*/ 0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98" name="Freeform 1820">
              <a:extLst>
                <a:ext uri="{FF2B5EF4-FFF2-40B4-BE49-F238E27FC236}">
                  <a16:creationId xmlns:a16="http://schemas.microsoft.com/office/drawing/2014/main" id="{E7C95176-9891-48E3-9769-C36BCCDF11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0 w 2"/>
                <a:gd name="T1" fmla="*/ 2 h 2"/>
                <a:gd name="T2" fmla="*/ 1 w 2"/>
                <a:gd name="T3" fmla="*/ 1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1" y="1"/>
                  </a:lnTo>
                  <a:lnTo>
                    <a:pt x="2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499" name="Line 1821">
              <a:extLst>
                <a:ext uri="{FF2B5EF4-FFF2-40B4-BE49-F238E27FC236}">
                  <a16:creationId xmlns:a16="http://schemas.microsoft.com/office/drawing/2014/main" id="{CC2AA05A-22DC-4D9D-AEFF-4573C0FD7A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00" name="Line 1822">
              <a:extLst>
                <a:ext uri="{FF2B5EF4-FFF2-40B4-BE49-F238E27FC236}">
                  <a16:creationId xmlns:a16="http://schemas.microsoft.com/office/drawing/2014/main" id="{8D006FFE-1E32-4DCF-97CB-9302284102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01" name="Freeform 1823">
              <a:extLst>
                <a:ext uri="{FF2B5EF4-FFF2-40B4-BE49-F238E27FC236}">
                  <a16:creationId xmlns:a16="http://schemas.microsoft.com/office/drawing/2014/main" id="{B5B0DC77-595F-48CA-8078-8004CF312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lnTo>
                    <a:pt x="0" y="1"/>
                  </a:lnTo>
                  <a:lnTo>
                    <a:pt x="1" y="2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02" name="Line 1824">
              <a:extLst>
                <a:ext uri="{FF2B5EF4-FFF2-40B4-BE49-F238E27FC236}">
                  <a16:creationId xmlns:a16="http://schemas.microsoft.com/office/drawing/2014/main" id="{8E4C0418-4036-46AC-89BE-C941CE5F0A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03" name="Line 1825">
              <a:extLst>
                <a:ext uri="{FF2B5EF4-FFF2-40B4-BE49-F238E27FC236}">
                  <a16:creationId xmlns:a16="http://schemas.microsoft.com/office/drawing/2014/main" id="{0AB4D9DA-C8CB-493E-ADE8-DAD5E092FC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04" name="Line 1826">
              <a:extLst>
                <a:ext uri="{FF2B5EF4-FFF2-40B4-BE49-F238E27FC236}">
                  <a16:creationId xmlns:a16="http://schemas.microsoft.com/office/drawing/2014/main" id="{735F85AA-6D4E-436F-ACD4-79F56CD13D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05" name="Freeform 1827">
              <a:extLst>
                <a:ext uri="{FF2B5EF4-FFF2-40B4-BE49-F238E27FC236}">
                  <a16:creationId xmlns:a16="http://schemas.microsoft.com/office/drawing/2014/main" id="{E32F853B-884D-4473-B50E-9DE731C134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0 w 2"/>
                <a:gd name="T1" fmla="*/ 1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06" name="Freeform 1828">
              <a:extLst>
                <a:ext uri="{FF2B5EF4-FFF2-40B4-BE49-F238E27FC236}">
                  <a16:creationId xmlns:a16="http://schemas.microsoft.com/office/drawing/2014/main" id="{393274C1-CED8-4814-917C-D5A627867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1 w 1"/>
                <a:gd name="T1" fmla="*/ 3 h 3"/>
                <a:gd name="T2" fmla="*/ 1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3"/>
                  </a:moveTo>
                  <a:lnTo>
                    <a:pt x="1" y="2"/>
                  </a:lnTo>
                  <a:lnTo>
                    <a:pt x="0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07" name="Freeform 1829">
              <a:extLst>
                <a:ext uri="{FF2B5EF4-FFF2-40B4-BE49-F238E27FC236}">
                  <a16:creationId xmlns:a16="http://schemas.microsoft.com/office/drawing/2014/main" id="{3687F273-AEA3-4DED-AEC3-DF711EA387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08" name="Line 1830">
              <a:extLst>
                <a:ext uri="{FF2B5EF4-FFF2-40B4-BE49-F238E27FC236}">
                  <a16:creationId xmlns:a16="http://schemas.microsoft.com/office/drawing/2014/main" id="{F5CD6606-4CAB-46CE-825E-952F31C8A1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09" name="Freeform 1831">
              <a:extLst>
                <a:ext uri="{FF2B5EF4-FFF2-40B4-BE49-F238E27FC236}">
                  <a16:creationId xmlns:a16="http://schemas.microsoft.com/office/drawing/2014/main" id="{20065483-24A3-467D-978B-8AEEB87244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0 h 1"/>
                <a:gd name="T1" fmla="*/ 1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10" name="Line 1832">
              <a:extLst>
                <a:ext uri="{FF2B5EF4-FFF2-40B4-BE49-F238E27FC236}">
                  <a16:creationId xmlns:a16="http://schemas.microsoft.com/office/drawing/2014/main" id="{28031741-0A6B-4495-A006-A9CF731267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11" name="Freeform 1833">
              <a:extLst>
                <a:ext uri="{FF2B5EF4-FFF2-40B4-BE49-F238E27FC236}">
                  <a16:creationId xmlns:a16="http://schemas.microsoft.com/office/drawing/2014/main" id="{BB334623-1807-47E3-B661-AA58ABA798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12" name="Freeform 1834">
              <a:extLst>
                <a:ext uri="{FF2B5EF4-FFF2-40B4-BE49-F238E27FC236}">
                  <a16:creationId xmlns:a16="http://schemas.microsoft.com/office/drawing/2014/main" id="{23AA8C4F-B87D-4E8E-99E2-21D26CFFFF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13" name="Line 1835">
              <a:extLst>
                <a:ext uri="{FF2B5EF4-FFF2-40B4-BE49-F238E27FC236}">
                  <a16:creationId xmlns:a16="http://schemas.microsoft.com/office/drawing/2014/main" id="{0EC3D95B-93FD-4D21-83BE-DEEC03EAFB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14" name="Line 1836">
              <a:extLst>
                <a:ext uri="{FF2B5EF4-FFF2-40B4-BE49-F238E27FC236}">
                  <a16:creationId xmlns:a16="http://schemas.microsoft.com/office/drawing/2014/main" id="{BC704001-5E9E-404B-A363-43416E1259B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15" name="Freeform 1837">
              <a:extLst>
                <a:ext uri="{FF2B5EF4-FFF2-40B4-BE49-F238E27FC236}">
                  <a16:creationId xmlns:a16="http://schemas.microsoft.com/office/drawing/2014/main" id="{89798A34-A179-4C64-A864-2E27A20D5A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66 w 66"/>
                <a:gd name="T1" fmla="*/ 0 h 5"/>
                <a:gd name="T2" fmla="*/ 33 w 66"/>
                <a:gd name="T3" fmla="*/ 2 h 5"/>
                <a:gd name="T4" fmla="*/ 0 w 6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5">
                  <a:moveTo>
                    <a:pt x="66" y="0"/>
                  </a:moveTo>
                  <a:lnTo>
                    <a:pt x="33" y="2"/>
                  </a:lnTo>
                  <a:lnTo>
                    <a:pt x="0" y="5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16" name="Line 1838">
              <a:extLst>
                <a:ext uri="{FF2B5EF4-FFF2-40B4-BE49-F238E27FC236}">
                  <a16:creationId xmlns:a16="http://schemas.microsoft.com/office/drawing/2014/main" id="{BA54D4FA-E633-4D8B-ACB5-D3B2A36D5B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17" name="Line 1839">
              <a:extLst>
                <a:ext uri="{FF2B5EF4-FFF2-40B4-BE49-F238E27FC236}">
                  <a16:creationId xmlns:a16="http://schemas.microsoft.com/office/drawing/2014/main" id="{56E898E1-3336-4F3B-9354-0B88F5DEAD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18" name="Line 1840">
              <a:extLst>
                <a:ext uri="{FF2B5EF4-FFF2-40B4-BE49-F238E27FC236}">
                  <a16:creationId xmlns:a16="http://schemas.microsoft.com/office/drawing/2014/main" id="{E374FCB2-8A86-49F4-B7E7-D683FCD6D9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19" name="Freeform 1841">
              <a:extLst>
                <a:ext uri="{FF2B5EF4-FFF2-40B4-BE49-F238E27FC236}">
                  <a16:creationId xmlns:a16="http://schemas.microsoft.com/office/drawing/2014/main" id="{9AC246AD-D96A-497A-BDE8-ECC4612FC1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1 h 3"/>
                <a:gd name="T4" fmla="*/ 0 w 1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lnTo>
                    <a:pt x="0" y="1"/>
                  </a:lnTo>
                  <a:lnTo>
                    <a:pt x="0" y="3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20" name="Freeform 1842">
              <a:extLst>
                <a:ext uri="{FF2B5EF4-FFF2-40B4-BE49-F238E27FC236}">
                  <a16:creationId xmlns:a16="http://schemas.microsoft.com/office/drawing/2014/main" id="{05EEFF1B-97C8-445A-AC79-C4ABCE5970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8 w 8"/>
                <a:gd name="T1" fmla="*/ 9 h 9"/>
                <a:gd name="T2" fmla="*/ 4 w 8"/>
                <a:gd name="T3" fmla="*/ 4 h 9"/>
                <a:gd name="T4" fmla="*/ 0 w 8"/>
                <a:gd name="T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9">
                  <a:moveTo>
                    <a:pt x="8" y="9"/>
                  </a:moveTo>
                  <a:lnTo>
                    <a:pt x="4" y="4"/>
                  </a:lnTo>
                  <a:lnTo>
                    <a:pt x="0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21" name="Freeform 1843">
              <a:extLst>
                <a:ext uri="{FF2B5EF4-FFF2-40B4-BE49-F238E27FC236}">
                  <a16:creationId xmlns:a16="http://schemas.microsoft.com/office/drawing/2014/main" id="{FB755EA2-1B20-4E85-8C89-7DBDB3B1CB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33 w 33"/>
                <a:gd name="T1" fmla="*/ 5 h 5"/>
                <a:gd name="T2" fmla="*/ 27 w 33"/>
                <a:gd name="T3" fmla="*/ 2 h 5"/>
                <a:gd name="T4" fmla="*/ 20 w 33"/>
                <a:gd name="T5" fmla="*/ 0 h 5"/>
                <a:gd name="T6" fmla="*/ 13 w 33"/>
                <a:gd name="T7" fmla="*/ 0 h 5"/>
                <a:gd name="T8" fmla="*/ 7 w 33"/>
                <a:gd name="T9" fmla="*/ 1 h 5"/>
                <a:gd name="T10" fmla="*/ 0 w 33"/>
                <a:gd name="T11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5">
                  <a:moveTo>
                    <a:pt x="33" y="5"/>
                  </a:moveTo>
                  <a:lnTo>
                    <a:pt x="27" y="2"/>
                  </a:lnTo>
                  <a:lnTo>
                    <a:pt x="20" y="0"/>
                  </a:lnTo>
                  <a:lnTo>
                    <a:pt x="13" y="0"/>
                  </a:lnTo>
                  <a:lnTo>
                    <a:pt x="7" y="1"/>
                  </a:lnTo>
                  <a:lnTo>
                    <a:pt x="0" y="3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22" name="Freeform 1844">
              <a:extLst>
                <a:ext uri="{FF2B5EF4-FFF2-40B4-BE49-F238E27FC236}">
                  <a16:creationId xmlns:a16="http://schemas.microsoft.com/office/drawing/2014/main" id="{FB23943F-ED9C-4857-8909-5F6C7B21C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1 w 2"/>
                <a:gd name="T1" fmla="*/ 0 h 15"/>
                <a:gd name="T2" fmla="*/ 0 w 2"/>
                <a:gd name="T3" fmla="*/ 8 h 15"/>
                <a:gd name="T4" fmla="*/ 2 w 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5">
                  <a:moveTo>
                    <a:pt x="1" y="0"/>
                  </a:moveTo>
                  <a:lnTo>
                    <a:pt x="0" y="8"/>
                  </a:lnTo>
                  <a:lnTo>
                    <a:pt x="2" y="15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23" name="Line 1845">
              <a:extLst>
                <a:ext uri="{FF2B5EF4-FFF2-40B4-BE49-F238E27FC236}">
                  <a16:creationId xmlns:a16="http://schemas.microsoft.com/office/drawing/2014/main" id="{1E70E604-C5D0-4E11-957D-325CE03A06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24" name="Line 1846">
              <a:extLst>
                <a:ext uri="{FF2B5EF4-FFF2-40B4-BE49-F238E27FC236}">
                  <a16:creationId xmlns:a16="http://schemas.microsoft.com/office/drawing/2014/main" id="{47EF4EE1-5AC8-4882-AA61-D29E0CC36E4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25" name="Line 1847">
              <a:extLst>
                <a:ext uri="{FF2B5EF4-FFF2-40B4-BE49-F238E27FC236}">
                  <a16:creationId xmlns:a16="http://schemas.microsoft.com/office/drawing/2014/main" id="{7DD134A0-C72A-40C1-8507-20A802382C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26" name="Line 1848">
              <a:extLst>
                <a:ext uri="{FF2B5EF4-FFF2-40B4-BE49-F238E27FC236}">
                  <a16:creationId xmlns:a16="http://schemas.microsoft.com/office/drawing/2014/main" id="{F6852940-A796-4917-8A7F-F9AF41B5FA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27" name="Freeform 1849">
              <a:extLst>
                <a:ext uri="{FF2B5EF4-FFF2-40B4-BE49-F238E27FC236}">
                  <a16:creationId xmlns:a16="http://schemas.microsoft.com/office/drawing/2014/main" id="{47B22A7A-F1AA-4615-86C9-0C48DDA708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0 h 1"/>
                <a:gd name="T4" fmla="*/ 0 w 2"/>
                <a:gd name="T5" fmla="*/ 0 h 1"/>
                <a:gd name="T6" fmla="*/ 0 w 2"/>
                <a:gd name="T7" fmla="*/ 1 h 1"/>
                <a:gd name="T8" fmla="*/ 1 w 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28" name="Line 1850">
              <a:extLst>
                <a:ext uri="{FF2B5EF4-FFF2-40B4-BE49-F238E27FC236}">
                  <a16:creationId xmlns:a16="http://schemas.microsoft.com/office/drawing/2014/main" id="{0E56442A-B174-475B-8E07-28B5146B94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29" name="Line 1851">
              <a:extLst>
                <a:ext uri="{FF2B5EF4-FFF2-40B4-BE49-F238E27FC236}">
                  <a16:creationId xmlns:a16="http://schemas.microsoft.com/office/drawing/2014/main" id="{3B96D216-1B01-4B25-AA92-7FD22E36D7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30" name="Line 1852">
              <a:extLst>
                <a:ext uri="{FF2B5EF4-FFF2-40B4-BE49-F238E27FC236}">
                  <a16:creationId xmlns:a16="http://schemas.microsoft.com/office/drawing/2014/main" id="{20F57A51-1009-4618-8F7B-35D5FC729A2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31" name="Freeform 1853">
              <a:extLst>
                <a:ext uri="{FF2B5EF4-FFF2-40B4-BE49-F238E27FC236}">
                  <a16:creationId xmlns:a16="http://schemas.microsoft.com/office/drawing/2014/main" id="{796ACED9-4A8A-42C4-9033-8477550E22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0 w 4"/>
                <a:gd name="T1" fmla="*/ 2 h 2"/>
                <a:gd name="T2" fmla="*/ 2 w 4"/>
                <a:gd name="T3" fmla="*/ 2 h 2"/>
                <a:gd name="T4" fmla="*/ 4 w 4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0" y="2"/>
                  </a:moveTo>
                  <a:lnTo>
                    <a:pt x="2" y="2"/>
                  </a:lnTo>
                  <a:lnTo>
                    <a:pt x="4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32" name="Freeform 1854">
              <a:extLst>
                <a:ext uri="{FF2B5EF4-FFF2-40B4-BE49-F238E27FC236}">
                  <a16:creationId xmlns:a16="http://schemas.microsoft.com/office/drawing/2014/main" id="{5D9DF8D2-1E82-403D-B53B-614E17B61D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3 w 3"/>
                <a:gd name="T1" fmla="*/ 0 h 3"/>
                <a:gd name="T2" fmla="*/ 1 w 3"/>
                <a:gd name="T3" fmla="*/ 1 h 3"/>
                <a:gd name="T4" fmla="*/ 0 w 3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lnTo>
                    <a:pt x="1" y="1"/>
                  </a:lnTo>
                  <a:lnTo>
                    <a:pt x="0" y="3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33" name="Freeform 1855">
              <a:extLst>
                <a:ext uri="{FF2B5EF4-FFF2-40B4-BE49-F238E27FC236}">
                  <a16:creationId xmlns:a16="http://schemas.microsoft.com/office/drawing/2014/main" id="{71A2A191-A232-4F9D-BEEB-4732BD68DA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0 w 5"/>
                <a:gd name="T1" fmla="*/ 1 h 1"/>
                <a:gd name="T2" fmla="*/ 3 w 5"/>
                <a:gd name="T3" fmla="*/ 1 h 1"/>
                <a:gd name="T4" fmla="*/ 5 w 5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">
                  <a:moveTo>
                    <a:pt x="0" y="1"/>
                  </a:moveTo>
                  <a:lnTo>
                    <a:pt x="3" y="1"/>
                  </a:lnTo>
                  <a:lnTo>
                    <a:pt x="5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34" name="Line 1856">
              <a:extLst>
                <a:ext uri="{FF2B5EF4-FFF2-40B4-BE49-F238E27FC236}">
                  <a16:creationId xmlns:a16="http://schemas.microsoft.com/office/drawing/2014/main" id="{AFFFD631-2EEB-4EC0-AA1A-DE49E7A9F6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35" name="Line 1857">
              <a:extLst>
                <a:ext uri="{FF2B5EF4-FFF2-40B4-BE49-F238E27FC236}">
                  <a16:creationId xmlns:a16="http://schemas.microsoft.com/office/drawing/2014/main" id="{B490F4F5-32BB-4FB9-AB71-77F078FF7F3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36" name="Freeform 1858">
              <a:extLst>
                <a:ext uri="{FF2B5EF4-FFF2-40B4-BE49-F238E27FC236}">
                  <a16:creationId xmlns:a16="http://schemas.microsoft.com/office/drawing/2014/main" id="{C9A9D34B-1E63-4B7D-9166-0FCAB47FD7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0 w 56"/>
                <a:gd name="T1" fmla="*/ 2 h 2"/>
                <a:gd name="T2" fmla="*/ 28 w 56"/>
                <a:gd name="T3" fmla="*/ 2 h 2"/>
                <a:gd name="T4" fmla="*/ 56 w 56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" h="2">
                  <a:moveTo>
                    <a:pt x="0" y="2"/>
                  </a:moveTo>
                  <a:lnTo>
                    <a:pt x="28" y="2"/>
                  </a:lnTo>
                  <a:lnTo>
                    <a:pt x="56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37" name="Freeform 1859">
              <a:extLst>
                <a:ext uri="{FF2B5EF4-FFF2-40B4-BE49-F238E27FC236}">
                  <a16:creationId xmlns:a16="http://schemas.microsoft.com/office/drawing/2014/main" id="{F678ACBE-FABC-434B-B6A1-07081A0113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6 w 6"/>
                <a:gd name="T1" fmla="*/ 0 h 11"/>
                <a:gd name="T2" fmla="*/ 3 w 6"/>
                <a:gd name="T3" fmla="*/ 2 h 11"/>
                <a:gd name="T4" fmla="*/ 1 w 6"/>
                <a:gd name="T5" fmla="*/ 5 h 11"/>
                <a:gd name="T6" fmla="*/ 0 w 6"/>
                <a:gd name="T7" fmla="*/ 8 h 11"/>
                <a:gd name="T8" fmla="*/ 0 w 6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1">
                  <a:moveTo>
                    <a:pt x="6" y="0"/>
                  </a:moveTo>
                  <a:lnTo>
                    <a:pt x="3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1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38" name="Freeform 1860">
              <a:extLst>
                <a:ext uri="{FF2B5EF4-FFF2-40B4-BE49-F238E27FC236}">
                  <a16:creationId xmlns:a16="http://schemas.microsoft.com/office/drawing/2014/main" id="{D47FB399-F5E6-4202-851A-57E879386D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0 w 2"/>
                <a:gd name="T1" fmla="*/ 2 h 2"/>
                <a:gd name="T2" fmla="*/ 1 w 2"/>
                <a:gd name="T3" fmla="*/ 1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1" y="1"/>
                  </a:lnTo>
                  <a:lnTo>
                    <a:pt x="2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39" name="Line 1861">
              <a:extLst>
                <a:ext uri="{FF2B5EF4-FFF2-40B4-BE49-F238E27FC236}">
                  <a16:creationId xmlns:a16="http://schemas.microsoft.com/office/drawing/2014/main" id="{FE94C797-03DA-4CD9-929B-A2D3ADB54A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40" name="Line 1862">
              <a:extLst>
                <a:ext uri="{FF2B5EF4-FFF2-40B4-BE49-F238E27FC236}">
                  <a16:creationId xmlns:a16="http://schemas.microsoft.com/office/drawing/2014/main" id="{99CBE4B4-5201-4719-9C4C-F6F57FE662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41" name="Line 1863">
              <a:extLst>
                <a:ext uri="{FF2B5EF4-FFF2-40B4-BE49-F238E27FC236}">
                  <a16:creationId xmlns:a16="http://schemas.microsoft.com/office/drawing/2014/main" id="{1968B6DA-07CF-4789-8F13-8A6F032D9DD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42" name="Freeform 1864">
              <a:extLst>
                <a:ext uri="{FF2B5EF4-FFF2-40B4-BE49-F238E27FC236}">
                  <a16:creationId xmlns:a16="http://schemas.microsoft.com/office/drawing/2014/main" id="{3077FFE3-8429-462D-8D7B-893F0828F8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30 w 30"/>
                <a:gd name="T1" fmla="*/ 0 h 33"/>
                <a:gd name="T2" fmla="*/ 14 w 30"/>
                <a:gd name="T3" fmla="*/ 16 h 33"/>
                <a:gd name="T4" fmla="*/ 0 w 30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33">
                  <a:moveTo>
                    <a:pt x="30" y="0"/>
                  </a:moveTo>
                  <a:lnTo>
                    <a:pt x="14" y="16"/>
                  </a:lnTo>
                  <a:lnTo>
                    <a:pt x="0" y="33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43" name="Freeform 1865">
              <a:extLst>
                <a:ext uri="{FF2B5EF4-FFF2-40B4-BE49-F238E27FC236}">
                  <a16:creationId xmlns:a16="http://schemas.microsoft.com/office/drawing/2014/main" id="{94515555-6A38-4B7F-8ABE-55305D938D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25 w 25"/>
                <a:gd name="T1" fmla="*/ 0 h 29"/>
                <a:gd name="T2" fmla="*/ 12 w 25"/>
                <a:gd name="T3" fmla="*/ 14 h 29"/>
                <a:gd name="T4" fmla="*/ 0 w 25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29">
                  <a:moveTo>
                    <a:pt x="25" y="0"/>
                  </a:moveTo>
                  <a:lnTo>
                    <a:pt x="12" y="14"/>
                  </a:lnTo>
                  <a:lnTo>
                    <a:pt x="0" y="29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44" name="Line 1866">
              <a:extLst>
                <a:ext uri="{FF2B5EF4-FFF2-40B4-BE49-F238E27FC236}">
                  <a16:creationId xmlns:a16="http://schemas.microsoft.com/office/drawing/2014/main" id="{D61582D7-AF4A-45CC-8F3E-EE4BD9B677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45" name="Freeform 1867">
              <a:extLst>
                <a:ext uri="{FF2B5EF4-FFF2-40B4-BE49-F238E27FC236}">
                  <a16:creationId xmlns:a16="http://schemas.microsoft.com/office/drawing/2014/main" id="{F118C999-4EA1-4547-9D50-898A264972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6 w 6"/>
                <a:gd name="T1" fmla="*/ 0 h 3"/>
                <a:gd name="T2" fmla="*/ 3 w 6"/>
                <a:gd name="T3" fmla="*/ 1 h 3"/>
                <a:gd name="T4" fmla="*/ 0 w 6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3">
                  <a:moveTo>
                    <a:pt x="6" y="0"/>
                  </a:moveTo>
                  <a:lnTo>
                    <a:pt x="3" y="1"/>
                  </a:lnTo>
                  <a:lnTo>
                    <a:pt x="0" y="3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46" name="Freeform 1868">
              <a:extLst>
                <a:ext uri="{FF2B5EF4-FFF2-40B4-BE49-F238E27FC236}">
                  <a16:creationId xmlns:a16="http://schemas.microsoft.com/office/drawing/2014/main" id="{1A5F5945-FE3C-4A61-BFAC-63618269D1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7 w 7"/>
                <a:gd name="T1" fmla="*/ 0 h 4"/>
                <a:gd name="T2" fmla="*/ 4 w 7"/>
                <a:gd name="T3" fmla="*/ 1 h 4"/>
                <a:gd name="T4" fmla="*/ 0 w 7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4">
                  <a:moveTo>
                    <a:pt x="7" y="0"/>
                  </a:moveTo>
                  <a:lnTo>
                    <a:pt x="4" y="1"/>
                  </a:lnTo>
                  <a:lnTo>
                    <a:pt x="0" y="4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47" name="Line 1869">
              <a:extLst>
                <a:ext uri="{FF2B5EF4-FFF2-40B4-BE49-F238E27FC236}">
                  <a16:creationId xmlns:a16="http://schemas.microsoft.com/office/drawing/2014/main" id="{52E93C07-495D-47D0-8980-33F63F0A8D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48" name="Line 1870">
              <a:extLst>
                <a:ext uri="{FF2B5EF4-FFF2-40B4-BE49-F238E27FC236}">
                  <a16:creationId xmlns:a16="http://schemas.microsoft.com/office/drawing/2014/main" id="{98EACF8F-F1C2-4B71-9CB5-15374703450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49" name="Freeform 1871">
              <a:extLst>
                <a:ext uri="{FF2B5EF4-FFF2-40B4-BE49-F238E27FC236}">
                  <a16:creationId xmlns:a16="http://schemas.microsoft.com/office/drawing/2014/main" id="{29325C61-FEE0-4913-9D79-44CCC1AA47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7 w 7"/>
                <a:gd name="T1" fmla="*/ 0 h 3"/>
                <a:gd name="T2" fmla="*/ 3 w 7"/>
                <a:gd name="T3" fmla="*/ 1 h 3"/>
                <a:gd name="T4" fmla="*/ 0 w 7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3">
                  <a:moveTo>
                    <a:pt x="7" y="0"/>
                  </a:moveTo>
                  <a:lnTo>
                    <a:pt x="3" y="1"/>
                  </a:lnTo>
                  <a:lnTo>
                    <a:pt x="0" y="3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50" name="Line 1872">
              <a:extLst>
                <a:ext uri="{FF2B5EF4-FFF2-40B4-BE49-F238E27FC236}">
                  <a16:creationId xmlns:a16="http://schemas.microsoft.com/office/drawing/2014/main" id="{C255DB1F-C2B1-48CA-AF9B-296A57A754D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51" name="Line 1873">
              <a:extLst>
                <a:ext uri="{FF2B5EF4-FFF2-40B4-BE49-F238E27FC236}">
                  <a16:creationId xmlns:a16="http://schemas.microsoft.com/office/drawing/2014/main" id="{48971B72-CB0F-4186-9E74-407688EB03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52" name="Freeform 1874">
              <a:extLst>
                <a:ext uri="{FF2B5EF4-FFF2-40B4-BE49-F238E27FC236}">
                  <a16:creationId xmlns:a16="http://schemas.microsoft.com/office/drawing/2014/main" id="{83875B94-F1AE-4CBD-9D22-5F952A0659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1 h 3"/>
                <a:gd name="T4" fmla="*/ 0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1"/>
                  </a:lnTo>
                  <a:lnTo>
                    <a:pt x="0" y="3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53" name="Line 1875">
              <a:extLst>
                <a:ext uri="{FF2B5EF4-FFF2-40B4-BE49-F238E27FC236}">
                  <a16:creationId xmlns:a16="http://schemas.microsoft.com/office/drawing/2014/main" id="{B9309748-D267-4BE1-BEEC-CA576F7A0FD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54" name="Freeform 1876">
              <a:extLst>
                <a:ext uri="{FF2B5EF4-FFF2-40B4-BE49-F238E27FC236}">
                  <a16:creationId xmlns:a16="http://schemas.microsoft.com/office/drawing/2014/main" id="{25261389-9BBE-450C-B462-804238B06C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15 w 15"/>
                <a:gd name="T1" fmla="*/ 3 h 3"/>
                <a:gd name="T2" fmla="*/ 7 w 15"/>
                <a:gd name="T3" fmla="*/ 1 h 3"/>
                <a:gd name="T4" fmla="*/ 0 w 15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3">
                  <a:moveTo>
                    <a:pt x="15" y="3"/>
                  </a:moveTo>
                  <a:lnTo>
                    <a:pt x="7" y="1"/>
                  </a:lnTo>
                  <a:lnTo>
                    <a:pt x="0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55" name="Line 1877">
              <a:extLst>
                <a:ext uri="{FF2B5EF4-FFF2-40B4-BE49-F238E27FC236}">
                  <a16:creationId xmlns:a16="http://schemas.microsoft.com/office/drawing/2014/main" id="{32474374-C209-4822-95D7-6C81B19CF6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56" name="Freeform 1878">
              <a:extLst>
                <a:ext uri="{FF2B5EF4-FFF2-40B4-BE49-F238E27FC236}">
                  <a16:creationId xmlns:a16="http://schemas.microsoft.com/office/drawing/2014/main" id="{ECD21715-0167-4B73-B30B-6798B363B0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68 w 68"/>
                <a:gd name="T1" fmla="*/ 1 h 1"/>
                <a:gd name="T2" fmla="*/ 34 w 68"/>
                <a:gd name="T3" fmla="*/ 0 h 1"/>
                <a:gd name="T4" fmla="*/ 0 w 68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">
                  <a:moveTo>
                    <a:pt x="68" y="1"/>
                  </a:moveTo>
                  <a:lnTo>
                    <a:pt x="34" y="0"/>
                  </a:lnTo>
                  <a:lnTo>
                    <a:pt x="0" y="1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57" name="Line 1879">
              <a:extLst>
                <a:ext uri="{FF2B5EF4-FFF2-40B4-BE49-F238E27FC236}">
                  <a16:creationId xmlns:a16="http://schemas.microsoft.com/office/drawing/2014/main" id="{26B1746D-9D50-4607-9C44-EB416F8474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58" name="Freeform 1880">
              <a:extLst>
                <a:ext uri="{FF2B5EF4-FFF2-40B4-BE49-F238E27FC236}">
                  <a16:creationId xmlns:a16="http://schemas.microsoft.com/office/drawing/2014/main" id="{56FA8F2B-7F6B-4292-B6C0-0E781B2D05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51 w 51"/>
                <a:gd name="T1" fmla="*/ 25 w 51"/>
                <a:gd name="T2" fmla="*/ 0 w 5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1">
                  <a:moveTo>
                    <a:pt x="51" y="0"/>
                  </a:moveTo>
                  <a:lnTo>
                    <a:pt x="25" y="0"/>
                  </a:lnTo>
                  <a:lnTo>
                    <a:pt x="0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59" name="Freeform 1881">
              <a:extLst>
                <a:ext uri="{FF2B5EF4-FFF2-40B4-BE49-F238E27FC236}">
                  <a16:creationId xmlns:a16="http://schemas.microsoft.com/office/drawing/2014/main" id="{99FB4A9F-0973-48A9-AE7E-F737C1FEB5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6 w 6"/>
                <a:gd name="T1" fmla="*/ 0 h 3"/>
                <a:gd name="T2" fmla="*/ 3 w 6"/>
                <a:gd name="T3" fmla="*/ 1 h 3"/>
                <a:gd name="T4" fmla="*/ 0 w 6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3">
                  <a:moveTo>
                    <a:pt x="6" y="0"/>
                  </a:moveTo>
                  <a:lnTo>
                    <a:pt x="3" y="1"/>
                  </a:lnTo>
                  <a:lnTo>
                    <a:pt x="0" y="3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60" name="Freeform 1882">
              <a:extLst>
                <a:ext uri="{FF2B5EF4-FFF2-40B4-BE49-F238E27FC236}">
                  <a16:creationId xmlns:a16="http://schemas.microsoft.com/office/drawing/2014/main" id="{B73CD20B-FAB5-477D-B04C-0B6B1A32DB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1 w 1"/>
                <a:gd name="T1" fmla="*/ 0 h 13"/>
                <a:gd name="T2" fmla="*/ 0 w 1"/>
                <a:gd name="T3" fmla="*/ 6 h 13"/>
                <a:gd name="T4" fmla="*/ 0 w 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3">
                  <a:moveTo>
                    <a:pt x="1" y="0"/>
                  </a:moveTo>
                  <a:lnTo>
                    <a:pt x="0" y="6"/>
                  </a:lnTo>
                  <a:lnTo>
                    <a:pt x="0" y="13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61" name="Line 1883">
              <a:extLst>
                <a:ext uri="{FF2B5EF4-FFF2-40B4-BE49-F238E27FC236}">
                  <a16:creationId xmlns:a16="http://schemas.microsoft.com/office/drawing/2014/main" id="{686544F7-765B-4877-82BF-FA9140B7DA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62" name="Line 1884">
              <a:extLst>
                <a:ext uri="{FF2B5EF4-FFF2-40B4-BE49-F238E27FC236}">
                  <a16:creationId xmlns:a16="http://schemas.microsoft.com/office/drawing/2014/main" id="{36341294-D456-4B0E-B6E6-C8C2A97E66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63" name="Line 1885">
              <a:extLst>
                <a:ext uri="{FF2B5EF4-FFF2-40B4-BE49-F238E27FC236}">
                  <a16:creationId xmlns:a16="http://schemas.microsoft.com/office/drawing/2014/main" id="{B45A0A31-76E9-4116-A969-679CE3273DD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64" name="Freeform 1886">
              <a:extLst>
                <a:ext uri="{FF2B5EF4-FFF2-40B4-BE49-F238E27FC236}">
                  <a16:creationId xmlns:a16="http://schemas.microsoft.com/office/drawing/2014/main" id="{F27F2ABE-35A3-4370-B1E3-99BBEC7A79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1 w 1"/>
                <a:gd name="T1" fmla="*/ 0 h 12"/>
                <a:gd name="T2" fmla="*/ 0 w 1"/>
                <a:gd name="T3" fmla="*/ 6 h 12"/>
                <a:gd name="T4" fmla="*/ 0 w 1"/>
                <a:gd name="T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2">
                  <a:moveTo>
                    <a:pt x="1" y="0"/>
                  </a:moveTo>
                  <a:lnTo>
                    <a:pt x="0" y="6"/>
                  </a:lnTo>
                  <a:lnTo>
                    <a:pt x="0" y="12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65" name="Freeform 1887">
              <a:extLst>
                <a:ext uri="{FF2B5EF4-FFF2-40B4-BE49-F238E27FC236}">
                  <a16:creationId xmlns:a16="http://schemas.microsoft.com/office/drawing/2014/main" id="{6EB8D490-8849-472E-8062-0DB8FF8359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5 w 5"/>
                <a:gd name="T1" fmla="*/ 0 h 4"/>
                <a:gd name="T2" fmla="*/ 2 w 5"/>
                <a:gd name="T3" fmla="*/ 2 h 4"/>
                <a:gd name="T4" fmla="*/ 0 w 5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lnTo>
                    <a:pt x="2" y="2"/>
                  </a:lnTo>
                  <a:lnTo>
                    <a:pt x="0" y="4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66" name="Line 1888">
              <a:extLst>
                <a:ext uri="{FF2B5EF4-FFF2-40B4-BE49-F238E27FC236}">
                  <a16:creationId xmlns:a16="http://schemas.microsoft.com/office/drawing/2014/main" id="{1890AF6C-2AC2-424A-861C-8DB2E016DD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67" name="Line 1889">
              <a:extLst>
                <a:ext uri="{FF2B5EF4-FFF2-40B4-BE49-F238E27FC236}">
                  <a16:creationId xmlns:a16="http://schemas.microsoft.com/office/drawing/2014/main" id="{3BD24637-E5EA-426B-A52D-FA4F5789257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68" name="Freeform 1890">
              <a:extLst>
                <a:ext uri="{FF2B5EF4-FFF2-40B4-BE49-F238E27FC236}">
                  <a16:creationId xmlns:a16="http://schemas.microsoft.com/office/drawing/2014/main" id="{7BD80828-CE10-4F6B-BAB3-8A82578D27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8 w 8"/>
                <a:gd name="T1" fmla="*/ 0 h 10"/>
                <a:gd name="T2" fmla="*/ 5 w 8"/>
                <a:gd name="T3" fmla="*/ 2 h 10"/>
                <a:gd name="T4" fmla="*/ 2 w 8"/>
                <a:gd name="T5" fmla="*/ 6 h 10"/>
                <a:gd name="T6" fmla="*/ 0 w 8"/>
                <a:gd name="T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0">
                  <a:moveTo>
                    <a:pt x="8" y="0"/>
                  </a:moveTo>
                  <a:lnTo>
                    <a:pt x="5" y="2"/>
                  </a:lnTo>
                  <a:lnTo>
                    <a:pt x="2" y="6"/>
                  </a:lnTo>
                  <a:lnTo>
                    <a:pt x="0" y="1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69" name="Line 1891">
              <a:extLst>
                <a:ext uri="{FF2B5EF4-FFF2-40B4-BE49-F238E27FC236}">
                  <a16:creationId xmlns:a16="http://schemas.microsoft.com/office/drawing/2014/main" id="{846D6E6B-9D9F-4FF1-8BA1-23980D013B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70" name="Line 1892">
              <a:extLst>
                <a:ext uri="{FF2B5EF4-FFF2-40B4-BE49-F238E27FC236}">
                  <a16:creationId xmlns:a16="http://schemas.microsoft.com/office/drawing/2014/main" id="{75DCF505-F43A-4279-BF57-D988F8FD6F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71" name="Freeform 1893">
              <a:extLst>
                <a:ext uri="{FF2B5EF4-FFF2-40B4-BE49-F238E27FC236}">
                  <a16:creationId xmlns:a16="http://schemas.microsoft.com/office/drawing/2014/main" id="{101C09C9-D45D-40C1-8392-F50783DD48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15 w 15"/>
                <a:gd name="T1" fmla="*/ 22 h 22"/>
                <a:gd name="T2" fmla="*/ 8 w 15"/>
                <a:gd name="T3" fmla="*/ 10 h 22"/>
                <a:gd name="T4" fmla="*/ 0 w 15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22">
                  <a:moveTo>
                    <a:pt x="15" y="22"/>
                  </a:moveTo>
                  <a:lnTo>
                    <a:pt x="8" y="10"/>
                  </a:lnTo>
                  <a:lnTo>
                    <a:pt x="0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72" name="Freeform 1894">
              <a:extLst>
                <a:ext uri="{FF2B5EF4-FFF2-40B4-BE49-F238E27FC236}">
                  <a16:creationId xmlns:a16="http://schemas.microsoft.com/office/drawing/2014/main" id="{2CA274AA-515B-4D56-AFB7-245B6A6161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14 w 14"/>
                <a:gd name="T1" fmla="*/ 17 h 17"/>
                <a:gd name="T2" fmla="*/ 8 w 14"/>
                <a:gd name="T3" fmla="*/ 8 h 17"/>
                <a:gd name="T4" fmla="*/ 0 w 14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17">
                  <a:moveTo>
                    <a:pt x="14" y="17"/>
                  </a:moveTo>
                  <a:lnTo>
                    <a:pt x="8" y="8"/>
                  </a:lnTo>
                  <a:lnTo>
                    <a:pt x="0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73" name="Line 1895">
              <a:extLst>
                <a:ext uri="{FF2B5EF4-FFF2-40B4-BE49-F238E27FC236}">
                  <a16:creationId xmlns:a16="http://schemas.microsoft.com/office/drawing/2014/main" id="{50ECC53A-6C9F-4D35-81BB-B98ABE23E1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74" name="Line 1896">
              <a:extLst>
                <a:ext uri="{FF2B5EF4-FFF2-40B4-BE49-F238E27FC236}">
                  <a16:creationId xmlns:a16="http://schemas.microsoft.com/office/drawing/2014/main" id="{45F2B78F-0365-46E8-B4B1-70D6B4831E9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75" name="Line 1897">
              <a:extLst>
                <a:ext uri="{FF2B5EF4-FFF2-40B4-BE49-F238E27FC236}">
                  <a16:creationId xmlns:a16="http://schemas.microsoft.com/office/drawing/2014/main" id="{3536C274-517D-48B3-83A7-89BD19933F6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76" name="Freeform 1898">
              <a:extLst>
                <a:ext uri="{FF2B5EF4-FFF2-40B4-BE49-F238E27FC236}">
                  <a16:creationId xmlns:a16="http://schemas.microsoft.com/office/drawing/2014/main" id="{FBFCE626-2537-4436-8DA8-BAC8182B38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11 w 11"/>
                <a:gd name="T1" fmla="*/ 3 h 3"/>
                <a:gd name="T2" fmla="*/ 6 w 11"/>
                <a:gd name="T3" fmla="*/ 1 h 3"/>
                <a:gd name="T4" fmla="*/ 0 w 1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3">
                  <a:moveTo>
                    <a:pt x="11" y="3"/>
                  </a:moveTo>
                  <a:lnTo>
                    <a:pt x="6" y="1"/>
                  </a:lnTo>
                  <a:lnTo>
                    <a:pt x="0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77" name="Freeform 1899">
              <a:extLst>
                <a:ext uri="{FF2B5EF4-FFF2-40B4-BE49-F238E27FC236}">
                  <a16:creationId xmlns:a16="http://schemas.microsoft.com/office/drawing/2014/main" id="{3140E4C6-00C3-4483-84D5-659847C44A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9 w 9"/>
                <a:gd name="T1" fmla="*/ 3 h 3"/>
                <a:gd name="T2" fmla="*/ 5 w 9"/>
                <a:gd name="T3" fmla="*/ 1 h 3"/>
                <a:gd name="T4" fmla="*/ 0 w 9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3">
                  <a:moveTo>
                    <a:pt x="9" y="3"/>
                  </a:moveTo>
                  <a:lnTo>
                    <a:pt x="5" y="1"/>
                  </a:lnTo>
                  <a:lnTo>
                    <a:pt x="0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78" name="Freeform 1900">
              <a:extLst>
                <a:ext uri="{FF2B5EF4-FFF2-40B4-BE49-F238E27FC236}">
                  <a16:creationId xmlns:a16="http://schemas.microsoft.com/office/drawing/2014/main" id="{F65A6F98-5191-47E6-AF32-A56454D373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8 w 8"/>
                <a:gd name="T1" fmla="*/ 2 h 2"/>
                <a:gd name="T2" fmla="*/ 4 w 8"/>
                <a:gd name="T3" fmla="*/ 0 h 2"/>
                <a:gd name="T4" fmla="*/ 0 w 8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2">
                  <a:moveTo>
                    <a:pt x="8" y="2"/>
                  </a:moveTo>
                  <a:lnTo>
                    <a:pt x="4" y="0"/>
                  </a:lnTo>
                  <a:lnTo>
                    <a:pt x="0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79" name="Line 1901">
              <a:extLst>
                <a:ext uri="{FF2B5EF4-FFF2-40B4-BE49-F238E27FC236}">
                  <a16:creationId xmlns:a16="http://schemas.microsoft.com/office/drawing/2014/main" id="{A6874C21-4529-47AA-A6F9-287AAFE769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80" name="Freeform 1902">
              <a:extLst>
                <a:ext uri="{FF2B5EF4-FFF2-40B4-BE49-F238E27FC236}">
                  <a16:creationId xmlns:a16="http://schemas.microsoft.com/office/drawing/2014/main" id="{1A0F425F-9B94-41F1-990F-D7D79B0110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6 w 6"/>
                <a:gd name="T1" fmla="*/ 1 h 3"/>
                <a:gd name="T2" fmla="*/ 4 w 6"/>
                <a:gd name="T3" fmla="*/ 0 h 3"/>
                <a:gd name="T4" fmla="*/ 1 w 6"/>
                <a:gd name="T5" fmla="*/ 1 h 3"/>
                <a:gd name="T6" fmla="*/ 0 w 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3">
                  <a:moveTo>
                    <a:pt x="6" y="1"/>
                  </a:moveTo>
                  <a:lnTo>
                    <a:pt x="4" y="0"/>
                  </a:lnTo>
                  <a:lnTo>
                    <a:pt x="1" y="1"/>
                  </a:lnTo>
                  <a:lnTo>
                    <a:pt x="0" y="3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81" name="Line 1903">
              <a:extLst>
                <a:ext uri="{FF2B5EF4-FFF2-40B4-BE49-F238E27FC236}">
                  <a16:creationId xmlns:a16="http://schemas.microsoft.com/office/drawing/2014/main" id="{5138987A-70C0-47D2-836C-71E9B82270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82" name="Freeform 1904">
              <a:extLst>
                <a:ext uri="{FF2B5EF4-FFF2-40B4-BE49-F238E27FC236}">
                  <a16:creationId xmlns:a16="http://schemas.microsoft.com/office/drawing/2014/main" id="{7897392A-1420-4BA6-B72B-20127968F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0 w 2"/>
                <a:gd name="T1" fmla="*/ 0 h 3"/>
                <a:gd name="T2" fmla="*/ 1 w 2"/>
                <a:gd name="T3" fmla="*/ 2 h 3"/>
                <a:gd name="T4" fmla="*/ 2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lnTo>
                    <a:pt x="1" y="2"/>
                  </a:lnTo>
                  <a:lnTo>
                    <a:pt x="2" y="3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83" name="Line 1905">
              <a:extLst>
                <a:ext uri="{FF2B5EF4-FFF2-40B4-BE49-F238E27FC236}">
                  <a16:creationId xmlns:a16="http://schemas.microsoft.com/office/drawing/2014/main" id="{F6AD14A7-2FE1-4663-881C-7B5773A74D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84" name="Line 1906">
              <a:extLst>
                <a:ext uri="{FF2B5EF4-FFF2-40B4-BE49-F238E27FC236}">
                  <a16:creationId xmlns:a16="http://schemas.microsoft.com/office/drawing/2014/main" id="{C6DE2969-140A-4BA7-9949-DD44DD2150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85" name="Line 1907">
              <a:extLst>
                <a:ext uri="{FF2B5EF4-FFF2-40B4-BE49-F238E27FC236}">
                  <a16:creationId xmlns:a16="http://schemas.microsoft.com/office/drawing/2014/main" id="{6B571255-CC50-4EED-947E-F2BB4EFC77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86" name="Freeform 1908">
              <a:extLst>
                <a:ext uri="{FF2B5EF4-FFF2-40B4-BE49-F238E27FC236}">
                  <a16:creationId xmlns:a16="http://schemas.microsoft.com/office/drawing/2014/main" id="{D365CE1B-356A-4547-B899-7D1DAB0601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0 h 3"/>
                <a:gd name="T1" fmla="*/ 1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1"/>
                  </a:lnTo>
                  <a:lnTo>
                    <a:pt x="0" y="3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87" name="Freeform 1909">
              <a:extLst>
                <a:ext uri="{FF2B5EF4-FFF2-40B4-BE49-F238E27FC236}">
                  <a16:creationId xmlns:a16="http://schemas.microsoft.com/office/drawing/2014/main" id="{C4826CB6-88CC-4C2F-B8B0-789E715060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0 w 1"/>
                <a:gd name="T1" fmla="*/ 13 h 13"/>
                <a:gd name="T2" fmla="*/ 1 w 1"/>
                <a:gd name="T3" fmla="*/ 7 h 13"/>
                <a:gd name="T4" fmla="*/ 1 w 1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3">
                  <a:moveTo>
                    <a:pt x="0" y="13"/>
                  </a:moveTo>
                  <a:lnTo>
                    <a:pt x="1" y="7"/>
                  </a:lnTo>
                  <a:lnTo>
                    <a:pt x="1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88" name="Freeform 1910">
              <a:extLst>
                <a:ext uri="{FF2B5EF4-FFF2-40B4-BE49-F238E27FC236}">
                  <a16:creationId xmlns:a16="http://schemas.microsoft.com/office/drawing/2014/main" id="{4290EC33-B914-41C5-98CA-33FA4C30C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0 w 2"/>
                <a:gd name="T1" fmla="*/ 0 h 30"/>
                <a:gd name="T2" fmla="*/ 0 w 2"/>
                <a:gd name="T3" fmla="*/ 15 h 30"/>
                <a:gd name="T4" fmla="*/ 2 w 2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0">
                  <a:moveTo>
                    <a:pt x="0" y="0"/>
                  </a:moveTo>
                  <a:lnTo>
                    <a:pt x="0" y="15"/>
                  </a:lnTo>
                  <a:lnTo>
                    <a:pt x="2" y="3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89" name="Line 1911">
              <a:extLst>
                <a:ext uri="{FF2B5EF4-FFF2-40B4-BE49-F238E27FC236}">
                  <a16:creationId xmlns:a16="http://schemas.microsoft.com/office/drawing/2014/main" id="{CED49204-2DF0-4553-8228-88220D0C6C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90" name="Line 1912">
              <a:extLst>
                <a:ext uri="{FF2B5EF4-FFF2-40B4-BE49-F238E27FC236}">
                  <a16:creationId xmlns:a16="http://schemas.microsoft.com/office/drawing/2014/main" id="{F710A410-1629-49CA-9E9E-CA1DC3DA49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91" name="Line 1913">
              <a:extLst>
                <a:ext uri="{FF2B5EF4-FFF2-40B4-BE49-F238E27FC236}">
                  <a16:creationId xmlns:a16="http://schemas.microsoft.com/office/drawing/2014/main" id="{D4494307-8FD6-4B16-B2E2-47CB204790B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92" name="Freeform 1914">
              <a:extLst>
                <a:ext uri="{FF2B5EF4-FFF2-40B4-BE49-F238E27FC236}">
                  <a16:creationId xmlns:a16="http://schemas.microsoft.com/office/drawing/2014/main" id="{7B59434E-BEE9-4B9F-871A-954B3F1789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11 w 11"/>
                <a:gd name="T1" fmla="*/ 8 h 8"/>
                <a:gd name="T2" fmla="*/ 8 w 11"/>
                <a:gd name="T3" fmla="*/ 4 h 8"/>
                <a:gd name="T4" fmla="*/ 4 w 11"/>
                <a:gd name="T5" fmla="*/ 2 h 8"/>
                <a:gd name="T6" fmla="*/ 0 w 11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8">
                  <a:moveTo>
                    <a:pt x="11" y="8"/>
                  </a:moveTo>
                  <a:lnTo>
                    <a:pt x="8" y="4"/>
                  </a:lnTo>
                  <a:lnTo>
                    <a:pt x="4" y="2"/>
                  </a:lnTo>
                  <a:lnTo>
                    <a:pt x="0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93" name="Freeform 1915">
              <a:extLst>
                <a:ext uri="{FF2B5EF4-FFF2-40B4-BE49-F238E27FC236}">
                  <a16:creationId xmlns:a16="http://schemas.microsoft.com/office/drawing/2014/main" id="{52206483-D2C4-48F2-B6D0-04E6E3D54E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26 w 26"/>
                <a:gd name="T1" fmla="*/ 0 h 2"/>
                <a:gd name="T2" fmla="*/ 17 w 26"/>
                <a:gd name="T3" fmla="*/ 0 h 2"/>
                <a:gd name="T4" fmla="*/ 9 w 26"/>
                <a:gd name="T5" fmla="*/ 0 h 2"/>
                <a:gd name="T6" fmla="*/ 0 w 2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">
                  <a:moveTo>
                    <a:pt x="26" y="0"/>
                  </a:moveTo>
                  <a:lnTo>
                    <a:pt x="17" y="0"/>
                  </a:lnTo>
                  <a:lnTo>
                    <a:pt x="9" y="0"/>
                  </a:lnTo>
                  <a:lnTo>
                    <a:pt x="0" y="2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94" name="Freeform 1916">
              <a:extLst>
                <a:ext uri="{FF2B5EF4-FFF2-40B4-BE49-F238E27FC236}">
                  <a16:creationId xmlns:a16="http://schemas.microsoft.com/office/drawing/2014/main" id="{0230B012-D320-4FEA-831B-C408505DF2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10 w 10"/>
                <a:gd name="T1" fmla="*/ 0 h 22"/>
                <a:gd name="T2" fmla="*/ 5 w 10"/>
                <a:gd name="T3" fmla="*/ 6 h 22"/>
                <a:gd name="T4" fmla="*/ 2 w 10"/>
                <a:gd name="T5" fmla="*/ 14 h 22"/>
                <a:gd name="T6" fmla="*/ 0 w 10"/>
                <a:gd name="T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2">
                  <a:moveTo>
                    <a:pt x="10" y="0"/>
                  </a:moveTo>
                  <a:lnTo>
                    <a:pt x="5" y="6"/>
                  </a:lnTo>
                  <a:lnTo>
                    <a:pt x="2" y="14"/>
                  </a:lnTo>
                  <a:lnTo>
                    <a:pt x="0" y="22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95" name="Line 1917">
              <a:extLst>
                <a:ext uri="{FF2B5EF4-FFF2-40B4-BE49-F238E27FC236}">
                  <a16:creationId xmlns:a16="http://schemas.microsoft.com/office/drawing/2014/main" id="{50A4114D-873D-4ABD-B8B7-455907692AA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96" name="Line 1918">
              <a:extLst>
                <a:ext uri="{FF2B5EF4-FFF2-40B4-BE49-F238E27FC236}">
                  <a16:creationId xmlns:a16="http://schemas.microsoft.com/office/drawing/2014/main" id="{75DDEAA5-A60F-4646-88D9-42C163018CD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97" name="Line 1919">
              <a:extLst>
                <a:ext uri="{FF2B5EF4-FFF2-40B4-BE49-F238E27FC236}">
                  <a16:creationId xmlns:a16="http://schemas.microsoft.com/office/drawing/2014/main" id="{91B92B7F-7B82-44D2-9A1C-A05E2E853C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98" name="Line 1920">
              <a:extLst>
                <a:ext uri="{FF2B5EF4-FFF2-40B4-BE49-F238E27FC236}">
                  <a16:creationId xmlns:a16="http://schemas.microsoft.com/office/drawing/2014/main" id="{1FF78DB4-52BC-4B64-BE6C-89933312CB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599" name="Line 1921">
              <a:extLst>
                <a:ext uri="{FF2B5EF4-FFF2-40B4-BE49-F238E27FC236}">
                  <a16:creationId xmlns:a16="http://schemas.microsoft.com/office/drawing/2014/main" id="{6010F2CB-2780-4FC7-BCE2-E01583FC92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600" name="Freeform 1922">
              <a:extLst>
                <a:ext uri="{FF2B5EF4-FFF2-40B4-BE49-F238E27FC236}">
                  <a16:creationId xmlns:a16="http://schemas.microsoft.com/office/drawing/2014/main" id="{74225B99-7869-4DA8-B74A-06C009008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3 w 3"/>
                <a:gd name="T1" fmla="*/ 0 h 2"/>
                <a:gd name="T2" fmla="*/ 1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lnTo>
                    <a:pt x="1" y="0"/>
                  </a:lnTo>
                  <a:lnTo>
                    <a:pt x="0" y="2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601" name="Line 1923">
              <a:extLst>
                <a:ext uri="{FF2B5EF4-FFF2-40B4-BE49-F238E27FC236}">
                  <a16:creationId xmlns:a16="http://schemas.microsoft.com/office/drawing/2014/main" id="{B240586C-14C1-4A43-BFE8-47B4EF081B4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602" name="Line 1924">
              <a:extLst>
                <a:ext uri="{FF2B5EF4-FFF2-40B4-BE49-F238E27FC236}">
                  <a16:creationId xmlns:a16="http://schemas.microsoft.com/office/drawing/2014/main" id="{BB3A99A4-E7AD-47E8-9545-7D3EA218CB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603" name="Line 1925">
              <a:extLst>
                <a:ext uri="{FF2B5EF4-FFF2-40B4-BE49-F238E27FC236}">
                  <a16:creationId xmlns:a16="http://schemas.microsoft.com/office/drawing/2014/main" id="{4E812429-8537-4B8C-89E5-4F8F5F7E8C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604" name="Line 1926">
              <a:extLst>
                <a:ext uri="{FF2B5EF4-FFF2-40B4-BE49-F238E27FC236}">
                  <a16:creationId xmlns:a16="http://schemas.microsoft.com/office/drawing/2014/main" id="{64DE87EE-C6DB-4F70-913B-79507407F1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605" name="Line 1927">
              <a:extLst>
                <a:ext uri="{FF2B5EF4-FFF2-40B4-BE49-F238E27FC236}">
                  <a16:creationId xmlns:a16="http://schemas.microsoft.com/office/drawing/2014/main" id="{A01D9E89-67C7-4B65-AC14-800630E676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606" name="Line 1928">
              <a:extLst>
                <a:ext uri="{FF2B5EF4-FFF2-40B4-BE49-F238E27FC236}">
                  <a16:creationId xmlns:a16="http://schemas.microsoft.com/office/drawing/2014/main" id="{93A2641A-D052-4A7A-93DC-4B4BDC6C62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607" name="Line 1929">
              <a:extLst>
                <a:ext uri="{FF2B5EF4-FFF2-40B4-BE49-F238E27FC236}">
                  <a16:creationId xmlns:a16="http://schemas.microsoft.com/office/drawing/2014/main" id="{4614F939-4E68-4055-BF50-FDB26A4990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608" name="Freeform 1930">
              <a:extLst>
                <a:ext uri="{FF2B5EF4-FFF2-40B4-BE49-F238E27FC236}">
                  <a16:creationId xmlns:a16="http://schemas.microsoft.com/office/drawing/2014/main" id="{608F7393-24C7-4CD3-AA23-0589EB8B69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1 w 1"/>
                <a:gd name="T1" fmla="*/ 0 h 7"/>
                <a:gd name="T2" fmla="*/ 0 w 1"/>
                <a:gd name="T3" fmla="*/ 3 h 7"/>
                <a:gd name="T4" fmla="*/ 0 w 1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7">
                  <a:moveTo>
                    <a:pt x="1" y="0"/>
                  </a:moveTo>
                  <a:lnTo>
                    <a:pt x="0" y="3"/>
                  </a:lnTo>
                  <a:lnTo>
                    <a:pt x="0" y="7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609" name="Freeform 1931">
              <a:extLst>
                <a:ext uri="{FF2B5EF4-FFF2-40B4-BE49-F238E27FC236}">
                  <a16:creationId xmlns:a16="http://schemas.microsoft.com/office/drawing/2014/main" id="{9F019431-07A8-4B92-BC2B-1A7294E8F3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3 w 3"/>
                <a:gd name="T1" fmla="*/ 0 h 2"/>
                <a:gd name="T2" fmla="*/ 1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lnTo>
                    <a:pt x="1" y="0"/>
                  </a:lnTo>
                  <a:lnTo>
                    <a:pt x="0" y="2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610" name="Line 1932">
              <a:extLst>
                <a:ext uri="{FF2B5EF4-FFF2-40B4-BE49-F238E27FC236}">
                  <a16:creationId xmlns:a16="http://schemas.microsoft.com/office/drawing/2014/main" id="{D703228F-0E10-4116-B256-7E0AEBAC00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611" name="Line 1933">
              <a:extLst>
                <a:ext uri="{FF2B5EF4-FFF2-40B4-BE49-F238E27FC236}">
                  <a16:creationId xmlns:a16="http://schemas.microsoft.com/office/drawing/2014/main" id="{86A59A70-A1B8-469D-A517-FA46C22EA1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612" name="Line 1934">
              <a:extLst>
                <a:ext uri="{FF2B5EF4-FFF2-40B4-BE49-F238E27FC236}">
                  <a16:creationId xmlns:a16="http://schemas.microsoft.com/office/drawing/2014/main" id="{49D946FF-3B46-4796-9E10-4D27D5BB74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613" name="Line 1935">
              <a:extLst>
                <a:ext uri="{FF2B5EF4-FFF2-40B4-BE49-F238E27FC236}">
                  <a16:creationId xmlns:a16="http://schemas.microsoft.com/office/drawing/2014/main" id="{F473400B-C09B-4E95-8696-AC5391FC4F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614" name="Line 1936">
              <a:extLst>
                <a:ext uri="{FF2B5EF4-FFF2-40B4-BE49-F238E27FC236}">
                  <a16:creationId xmlns:a16="http://schemas.microsoft.com/office/drawing/2014/main" id="{074943C9-3261-421C-B653-2090FB3B66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615" name="Line 1937">
              <a:extLst>
                <a:ext uri="{FF2B5EF4-FFF2-40B4-BE49-F238E27FC236}">
                  <a16:creationId xmlns:a16="http://schemas.microsoft.com/office/drawing/2014/main" id="{EB8AA77B-9679-4935-8294-BEBA084731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616" name="Line 1938">
              <a:extLst>
                <a:ext uri="{FF2B5EF4-FFF2-40B4-BE49-F238E27FC236}">
                  <a16:creationId xmlns:a16="http://schemas.microsoft.com/office/drawing/2014/main" id="{A51258CC-57D0-451B-A00C-82D974AFB0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617" name="Line 1939">
              <a:extLst>
                <a:ext uri="{FF2B5EF4-FFF2-40B4-BE49-F238E27FC236}">
                  <a16:creationId xmlns:a16="http://schemas.microsoft.com/office/drawing/2014/main" id="{F3A1DDCB-7155-4CA9-8045-66A8FCC5BA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618" name="Line 1940">
              <a:extLst>
                <a:ext uri="{FF2B5EF4-FFF2-40B4-BE49-F238E27FC236}">
                  <a16:creationId xmlns:a16="http://schemas.microsoft.com/office/drawing/2014/main" id="{C92AB940-F74A-4F05-8DDC-2E5D703CEB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619" name="Line 1941">
              <a:extLst>
                <a:ext uri="{FF2B5EF4-FFF2-40B4-BE49-F238E27FC236}">
                  <a16:creationId xmlns:a16="http://schemas.microsoft.com/office/drawing/2014/main" id="{81DB7238-858D-4FC0-99B7-DFE80A56CC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620" name="Line 1942">
              <a:extLst>
                <a:ext uri="{FF2B5EF4-FFF2-40B4-BE49-F238E27FC236}">
                  <a16:creationId xmlns:a16="http://schemas.microsoft.com/office/drawing/2014/main" id="{EAEFE279-DCF2-4E2F-9278-1A740356BD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621" name="Freeform 1943">
              <a:extLst>
                <a:ext uri="{FF2B5EF4-FFF2-40B4-BE49-F238E27FC236}">
                  <a16:creationId xmlns:a16="http://schemas.microsoft.com/office/drawing/2014/main" id="{3B29CC05-EFA8-4436-92C3-12B55D4218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3 w 3"/>
                <a:gd name="T1" fmla="*/ 11 h 11"/>
                <a:gd name="T2" fmla="*/ 3 w 3"/>
                <a:gd name="T3" fmla="*/ 5 h 11"/>
                <a:gd name="T4" fmla="*/ 0 w 3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1">
                  <a:moveTo>
                    <a:pt x="3" y="11"/>
                  </a:moveTo>
                  <a:lnTo>
                    <a:pt x="3" y="5"/>
                  </a:lnTo>
                  <a:lnTo>
                    <a:pt x="0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622" name="Freeform 1944">
              <a:extLst>
                <a:ext uri="{FF2B5EF4-FFF2-40B4-BE49-F238E27FC236}">
                  <a16:creationId xmlns:a16="http://schemas.microsoft.com/office/drawing/2014/main" id="{2F51025A-C33F-4070-B14B-0742986841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4 w 4"/>
                <a:gd name="T1" fmla="*/ 2 h 2"/>
                <a:gd name="T2" fmla="*/ 2 w 4"/>
                <a:gd name="T3" fmla="*/ 0 h 2"/>
                <a:gd name="T4" fmla="*/ 0 w 4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623" name="Freeform 1945">
              <a:extLst>
                <a:ext uri="{FF2B5EF4-FFF2-40B4-BE49-F238E27FC236}">
                  <a16:creationId xmlns:a16="http://schemas.microsoft.com/office/drawing/2014/main" id="{0AFACB6C-90A7-4D0B-9F4C-B0E90F03D2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4 w 4"/>
                <a:gd name="T1" fmla="*/ 3 h 3"/>
                <a:gd name="T2" fmla="*/ 2 w 4"/>
                <a:gd name="T3" fmla="*/ 1 h 3"/>
                <a:gd name="T4" fmla="*/ 0 w 4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4" y="3"/>
                  </a:moveTo>
                  <a:lnTo>
                    <a:pt x="2" y="1"/>
                  </a:lnTo>
                  <a:lnTo>
                    <a:pt x="0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624" name="Line 1946">
              <a:extLst>
                <a:ext uri="{FF2B5EF4-FFF2-40B4-BE49-F238E27FC236}">
                  <a16:creationId xmlns:a16="http://schemas.microsoft.com/office/drawing/2014/main" id="{199BDBEA-DEDC-4E61-923F-D97057E830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625" name="Freeform 1947">
              <a:extLst>
                <a:ext uri="{FF2B5EF4-FFF2-40B4-BE49-F238E27FC236}">
                  <a16:creationId xmlns:a16="http://schemas.microsoft.com/office/drawing/2014/main" id="{0C5B3FBD-6F78-4DAE-BA24-3F09EE484B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7 w 7"/>
                <a:gd name="T1" fmla="*/ 2 h 2"/>
                <a:gd name="T2" fmla="*/ 4 w 7"/>
                <a:gd name="T3" fmla="*/ 0 h 2"/>
                <a:gd name="T4" fmla="*/ 0 w 7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2">
                  <a:moveTo>
                    <a:pt x="7" y="2"/>
                  </a:moveTo>
                  <a:lnTo>
                    <a:pt x="4" y="0"/>
                  </a:lnTo>
                  <a:lnTo>
                    <a:pt x="0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626" name="Freeform 1948">
              <a:extLst>
                <a:ext uri="{FF2B5EF4-FFF2-40B4-BE49-F238E27FC236}">
                  <a16:creationId xmlns:a16="http://schemas.microsoft.com/office/drawing/2014/main" id="{4E55F734-D25B-4362-A242-AFF477A2C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0 w 3"/>
                <a:gd name="T1" fmla="*/ 8 h 8"/>
                <a:gd name="T2" fmla="*/ 2 w 3"/>
                <a:gd name="T3" fmla="*/ 4 h 8"/>
                <a:gd name="T4" fmla="*/ 3 w 3"/>
                <a:gd name="T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8">
                  <a:moveTo>
                    <a:pt x="0" y="8"/>
                  </a:moveTo>
                  <a:lnTo>
                    <a:pt x="2" y="4"/>
                  </a:lnTo>
                  <a:lnTo>
                    <a:pt x="3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627" name="Freeform 1949">
              <a:extLst>
                <a:ext uri="{FF2B5EF4-FFF2-40B4-BE49-F238E27FC236}">
                  <a16:creationId xmlns:a16="http://schemas.microsoft.com/office/drawing/2014/main" id="{C190DC30-20DE-4D29-83C6-6F894070EF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8 w 8"/>
                <a:gd name="T1" fmla="*/ 0 h 5"/>
                <a:gd name="T2" fmla="*/ 5 w 8"/>
                <a:gd name="T3" fmla="*/ 1 h 5"/>
                <a:gd name="T4" fmla="*/ 2 w 8"/>
                <a:gd name="T5" fmla="*/ 3 h 5"/>
                <a:gd name="T6" fmla="*/ 0 w 8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5">
                  <a:moveTo>
                    <a:pt x="8" y="0"/>
                  </a:moveTo>
                  <a:lnTo>
                    <a:pt x="5" y="1"/>
                  </a:lnTo>
                  <a:lnTo>
                    <a:pt x="2" y="3"/>
                  </a:lnTo>
                  <a:lnTo>
                    <a:pt x="0" y="5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628" name="Freeform 1950">
              <a:extLst>
                <a:ext uri="{FF2B5EF4-FFF2-40B4-BE49-F238E27FC236}">
                  <a16:creationId xmlns:a16="http://schemas.microsoft.com/office/drawing/2014/main" id="{2E02AB70-FEC4-44B4-AD30-BC7D955C2A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0 w 20"/>
                <a:gd name="T1" fmla="*/ 0 h 17"/>
                <a:gd name="T2" fmla="*/ 10 w 20"/>
                <a:gd name="T3" fmla="*/ 9 h 17"/>
                <a:gd name="T4" fmla="*/ 20 w 20"/>
                <a:gd name="T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7">
                  <a:moveTo>
                    <a:pt x="0" y="0"/>
                  </a:moveTo>
                  <a:lnTo>
                    <a:pt x="10" y="9"/>
                  </a:lnTo>
                  <a:lnTo>
                    <a:pt x="20" y="17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629" name="Line 1951">
              <a:extLst>
                <a:ext uri="{FF2B5EF4-FFF2-40B4-BE49-F238E27FC236}">
                  <a16:creationId xmlns:a16="http://schemas.microsoft.com/office/drawing/2014/main" id="{35D7966C-BB28-4D21-91C0-097FC56296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630" name="Freeform 1952">
              <a:extLst>
                <a:ext uri="{FF2B5EF4-FFF2-40B4-BE49-F238E27FC236}">
                  <a16:creationId xmlns:a16="http://schemas.microsoft.com/office/drawing/2014/main" id="{97A6D904-2DFC-4482-8C30-08FE4D8B26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0 w 8"/>
                <a:gd name="T1" fmla="*/ 0 h 2"/>
                <a:gd name="T2" fmla="*/ 4 w 8"/>
                <a:gd name="T3" fmla="*/ 1 h 2"/>
                <a:gd name="T4" fmla="*/ 8 w 8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2">
                  <a:moveTo>
                    <a:pt x="0" y="0"/>
                  </a:moveTo>
                  <a:lnTo>
                    <a:pt x="4" y="1"/>
                  </a:lnTo>
                  <a:lnTo>
                    <a:pt x="8" y="2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631" name="Freeform 1953">
              <a:extLst>
                <a:ext uri="{FF2B5EF4-FFF2-40B4-BE49-F238E27FC236}">
                  <a16:creationId xmlns:a16="http://schemas.microsoft.com/office/drawing/2014/main" id="{665F8161-5E47-43E8-BB99-B805F2C42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0 h 3"/>
                <a:gd name="T1" fmla="*/ 1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1"/>
                  </a:lnTo>
                  <a:lnTo>
                    <a:pt x="0" y="3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632" name="Freeform 1954">
              <a:extLst>
                <a:ext uri="{FF2B5EF4-FFF2-40B4-BE49-F238E27FC236}">
                  <a16:creationId xmlns:a16="http://schemas.microsoft.com/office/drawing/2014/main" id="{8BD020C7-9857-49BA-9B42-39AE1120ED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0 w 25"/>
                <a:gd name="T1" fmla="*/ 0 h 21"/>
                <a:gd name="T2" fmla="*/ 12 w 25"/>
                <a:gd name="T3" fmla="*/ 11 h 21"/>
                <a:gd name="T4" fmla="*/ 25 w 25"/>
                <a:gd name="T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21">
                  <a:moveTo>
                    <a:pt x="0" y="0"/>
                  </a:moveTo>
                  <a:lnTo>
                    <a:pt x="12" y="11"/>
                  </a:lnTo>
                  <a:lnTo>
                    <a:pt x="25" y="21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633" name="Line 1955">
              <a:extLst>
                <a:ext uri="{FF2B5EF4-FFF2-40B4-BE49-F238E27FC236}">
                  <a16:creationId xmlns:a16="http://schemas.microsoft.com/office/drawing/2014/main" id="{109C72FC-AD98-4835-9C3C-6919FE393F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634" name="Line 1956">
              <a:extLst>
                <a:ext uri="{FF2B5EF4-FFF2-40B4-BE49-F238E27FC236}">
                  <a16:creationId xmlns:a16="http://schemas.microsoft.com/office/drawing/2014/main" id="{54D14FB0-7D4D-47D0-8CF5-FE014F8F00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635" name="Line 1957">
              <a:extLst>
                <a:ext uri="{FF2B5EF4-FFF2-40B4-BE49-F238E27FC236}">
                  <a16:creationId xmlns:a16="http://schemas.microsoft.com/office/drawing/2014/main" id="{851171A8-5DEC-4B79-8856-33E3B46B9D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636" name="Line 1958">
              <a:extLst>
                <a:ext uri="{FF2B5EF4-FFF2-40B4-BE49-F238E27FC236}">
                  <a16:creationId xmlns:a16="http://schemas.microsoft.com/office/drawing/2014/main" id="{56DD3053-396A-4C5A-907A-4F6036F537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637" name="Line 1959">
              <a:extLst>
                <a:ext uri="{FF2B5EF4-FFF2-40B4-BE49-F238E27FC236}">
                  <a16:creationId xmlns:a16="http://schemas.microsoft.com/office/drawing/2014/main" id="{84C05F25-4F68-4F2D-B0D9-008AF88759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638" name="Freeform 1960">
              <a:extLst>
                <a:ext uri="{FF2B5EF4-FFF2-40B4-BE49-F238E27FC236}">
                  <a16:creationId xmlns:a16="http://schemas.microsoft.com/office/drawing/2014/main" id="{BC1C6895-7588-4660-88C8-84EBC3DCA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37 w 37"/>
                <a:gd name="T1" fmla="*/ 26 h 26"/>
                <a:gd name="T2" fmla="*/ 19 w 37"/>
                <a:gd name="T3" fmla="*/ 13 h 26"/>
                <a:gd name="T4" fmla="*/ 0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37" y="26"/>
                  </a:moveTo>
                  <a:lnTo>
                    <a:pt x="19" y="13"/>
                  </a:lnTo>
                  <a:lnTo>
                    <a:pt x="0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639" name="Freeform 1961">
              <a:extLst>
                <a:ext uri="{FF2B5EF4-FFF2-40B4-BE49-F238E27FC236}">
                  <a16:creationId xmlns:a16="http://schemas.microsoft.com/office/drawing/2014/main" id="{4284BAA6-0830-4BF1-B5FA-F4DA629C9E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2 h 3"/>
                <a:gd name="T4" fmla="*/ 1 w 1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lnTo>
                    <a:pt x="0" y="2"/>
                  </a:lnTo>
                  <a:lnTo>
                    <a:pt x="1" y="3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640" name="Line 1962">
              <a:extLst>
                <a:ext uri="{FF2B5EF4-FFF2-40B4-BE49-F238E27FC236}">
                  <a16:creationId xmlns:a16="http://schemas.microsoft.com/office/drawing/2014/main" id="{F57E021A-944B-48A7-B2FA-47EB21891F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641" name="Line 1963">
              <a:extLst>
                <a:ext uri="{FF2B5EF4-FFF2-40B4-BE49-F238E27FC236}">
                  <a16:creationId xmlns:a16="http://schemas.microsoft.com/office/drawing/2014/main" id="{867C15F0-DFBC-4739-BBFC-7284C45238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642" name="Line 1964">
              <a:extLst>
                <a:ext uri="{FF2B5EF4-FFF2-40B4-BE49-F238E27FC236}">
                  <a16:creationId xmlns:a16="http://schemas.microsoft.com/office/drawing/2014/main" id="{A2EFC271-538A-49A1-88DC-E1D5019D88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643" name="Freeform 1965">
              <a:extLst>
                <a:ext uri="{FF2B5EF4-FFF2-40B4-BE49-F238E27FC236}">
                  <a16:creationId xmlns:a16="http://schemas.microsoft.com/office/drawing/2014/main" id="{5ADF410C-FCE9-4A4F-AF95-836B80A53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0 h 2"/>
                <a:gd name="T1" fmla="*/ 0 h 2"/>
                <a:gd name="T2" fmla="*/ 1 h 2"/>
                <a:gd name="T3" fmla="*/ 1 h 2"/>
                <a:gd name="T4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644" name="Line 1966">
              <a:extLst>
                <a:ext uri="{FF2B5EF4-FFF2-40B4-BE49-F238E27FC236}">
                  <a16:creationId xmlns:a16="http://schemas.microsoft.com/office/drawing/2014/main" id="{10BB9BD2-C577-4D59-AFEB-A68DCCA539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645" name="Line 1967">
              <a:extLst>
                <a:ext uri="{FF2B5EF4-FFF2-40B4-BE49-F238E27FC236}">
                  <a16:creationId xmlns:a16="http://schemas.microsoft.com/office/drawing/2014/main" id="{022468BA-7356-42F2-B4E0-0133E3B4C4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646" name="Line 1968">
              <a:extLst>
                <a:ext uri="{FF2B5EF4-FFF2-40B4-BE49-F238E27FC236}">
                  <a16:creationId xmlns:a16="http://schemas.microsoft.com/office/drawing/2014/main" id="{14C31659-37AF-4464-992B-31F798B6B3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647" name="Line 1969">
              <a:extLst>
                <a:ext uri="{FF2B5EF4-FFF2-40B4-BE49-F238E27FC236}">
                  <a16:creationId xmlns:a16="http://schemas.microsoft.com/office/drawing/2014/main" id="{D36E02AE-6260-4310-9238-7C6425C036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648" name="Line 1970">
              <a:extLst>
                <a:ext uri="{FF2B5EF4-FFF2-40B4-BE49-F238E27FC236}">
                  <a16:creationId xmlns:a16="http://schemas.microsoft.com/office/drawing/2014/main" id="{02AA0883-67D3-4BE7-9DA0-DC4DBBE25E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649" name="Freeform 1971">
              <a:extLst>
                <a:ext uri="{FF2B5EF4-FFF2-40B4-BE49-F238E27FC236}">
                  <a16:creationId xmlns:a16="http://schemas.microsoft.com/office/drawing/2014/main" id="{061965F5-0A48-4068-BA7A-40110B841C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0 w 8"/>
                <a:gd name="T1" fmla="*/ 0 h 1"/>
                <a:gd name="T2" fmla="*/ 3 w 8"/>
                <a:gd name="T3" fmla="*/ 1 h 1"/>
                <a:gd name="T4" fmla="*/ 5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0" y="0"/>
                  </a:moveTo>
                  <a:lnTo>
                    <a:pt x="3" y="1"/>
                  </a:lnTo>
                  <a:lnTo>
                    <a:pt x="5" y="1"/>
                  </a:lnTo>
                  <a:lnTo>
                    <a:pt x="8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650" name="Freeform 1972">
              <a:extLst>
                <a:ext uri="{FF2B5EF4-FFF2-40B4-BE49-F238E27FC236}">
                  <a16:creationId xmlns:a16="http://schemas.microsoft.com/office/drawing/2014/main" id="{91D85A82-E901-41DD-B917-4956D15344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7 w 7"/>
                <a:gd name="T1" fmla="*/ 1 h 2"/>
                <a:gd name="T2" fmla="*/ 5 w 7"/>
                <a:gd name="T3" fmla="*/ 0 h 2"/>
                <a:gd name="T4" fmla="*/ 2 w 7"/>
                <a:gd name="T5" fmla="*/ 0 h 2"/>
                <a:gd name="T6" fmla="*/ 0 w 7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2">
                  <a:moveTo>
                    <a:pt x="7" y="1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651" name="Freeform 1973">
              <a:extLst>
                <a:ext uri="{FF2B5EF4-FFF2-40B4-BE49-F238E27FC236}">
                  <a16:creationId xmlns:a16="http://schemas.microsoft.com/office/drawing/2014/main" id="{DD517423-A591-49FA-86D7-D41C026F2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0 w 11"/>
                <a:gd name="T1" fmla="*/ 1 h 2"/>
                <a:gd name="T2" fmla="*/ 0 w 11"/>
                <a:gd name="T3" fmla="*/ 2 h 2"/>
                <a:gd name="T4" fmla="*/ 11 w 11"/>
                <a:gd name="T5" fmla="*/ 2 h 2"/>
                <a:gd name="T6" fmla="*/ 11 w 11"/>
                <a:gd name="T7" fmla="*/ 0 h 2"/>
                <a:gd name="T8" fmla="*/ 0 w 11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2">
                  <a:moveTo>
                    <a:pt x="0" y="1"/>
                  </a:moveTo>
                  <a:lnTo>
                    <a:pt x="0" y="2"/>
                  </a:lnTo>
                  <a:lnTo>
                    <a:pt x="11" y="2"/>
                  </a:lnTo>
                  <a:lnTo>
                    <a:pt x="11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652" name="Line 1974">
              <a:extLst>
                <a:ext uri="{FF2B5EF4-FFF2-40B4-BE49-F238E27FC236}">
                  <a16:creationId xmlns:a16="http://schemas.microsoft.com/office/drawing/2014/main" id="{C2EF1729-207A-44B2-87ED-9E3B0041A86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653" name="Freeform 1975">
              <a:extLst>
                <a:ext uri="{FF2B5EF4-FFF2-40B4-BE49-F238E27FC236}">
                  <a16:creationId xmlns:a16="http://schemas.microsoft.com/office/drawing/2014/main" id="{A19F299C-D70B-4D8C-A800-FCDB9BF969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5 w 5"/>
                <a:gd name="T1" fmla="*/ 0 h 2"/>
                <a:gd name="T2" fmla="*/ 4 w 5"/>
                <a:gd name="T3" fmla="*/ 2 h 2"/>
                <a:gd name="T4" fmla="*/ 0 w 5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5" y="0"/>
                  </a:moveTo>
                  <a:lnTo>
                    <a:pt x="4" y="2"/>
                  </a:lnTo>
                  <a:lnTo>
                    <a:pt x="0" y="2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654" name="Line 1976">
              <a:extLst>
                <a:ext uri="{FF2B5EF4-FFF2-40B4-BE49-F238E27FC236}">
                  <a16:creationId xmlns:a16="http://schemas.microsoft.com/office/drawing/2014/main" id="{D5124C1A-8C27-4429-986F-2B4D91D873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2792" y="1057656"/>
              <a:ext cx="0" cy="0"/>
            </a:xfrm>
            <a:prstGeom prst="line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655" name="Rectangle 1977">
              <a:extLst>
                <a:ext uri="{FF2B5EF4-FFF2-40B4-BE49-F238E27FC236}">
                  <a16:creationId xmlns:a16="http://schemas.microsoft.com/office/drawing/2014/main" id="{DA011CC4-A739-4489-9636-4E8FEE2B74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0125" y="1057275"/>
              <a:ext cx="0" cy="0"/>
            </a:xfrm>
            <a:prstGeom prst="rect">
              <a:avLst/>
            </a:prstGeom>
            <a:grpFill/>
            <a:ln w="0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656" name="Freeform 1978">
              <a:extLst>
                <a:ext uri="{FF2B5EF4-FFF2-40B4-BE49-F238E27FC236}">
                  <a16:creationId xmlns:a16="http://schemas.microsoft.com/office/drawing/2014/main" id="{73661F40-553F-4BA8-BCA9-B4ACCC355C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0 w 4"/>
                <a:gd name="T1" fmla="*/ 0 h 2"/>
                <a:gd name="T2" fmla="*/ 0 w 4"/>
                <a:gd name="T3" fmla="*/ 2 h 2"/>
                <a:gd name="T4" fmla="*/ 4 w 4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0" y="0"/>
                  </a:moveTo>
                  <a:lnTo>
                    <a:pt x="0" y="2"/>
                  </a:lnTo>
                  <a:lnTo>
                    <a:pt x="4" y="2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657" name="Freeform 1979">
              <a:extLst>
                <a:ext uri="{FF2B5EF4-FFF2-40B4-BE49-F238E27FC236}">
                  <a16:creationId xmlns:a16="http://schemas.microsoft.com/office/drawing/2014/main" id="{A984A827-5499-4CAE-9774-5B4399449E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4 w 4"/>
                <a:gd name="T1" fmla="*/ 2 h 2"/>
                <a:gd name="T2" fmla="*/ 4 w 4"/>
                <a:gd name="T3" fmla="*/ 0 h 2"/>
                <a:gd name="T4" fmla="*/ 0 w 4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4" y="0"/>
                  </a:lnTo>
                  <a:lnTo>
                    <a:pt x="0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658" name="Freeform 1980">
              <a:extLst>
                <a:ext uri="{FF2B5EF4-FFF2-40B4-BE49-F238E27FC236}">
                  <a16:creationId xmlns:a16="http://schemas.microsoft.com/office/drawing/2014/main" id="{6AD6E037-EE0A-4DEA-9E2F-197FC5ACDC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0 w 7"/>
                <a:gd name="T1" fmla="*/ 8 h 10"/>
                <a:gd name="T2" fmla="*/ 0 w 7"/>
                <a:gd name="T3" fmla="*/ 3 h 10"/>
                <a:gd name="T4" fmla="*/ 2 w 7"/>
                <a:gd name="T5" fmla="*/ 1 h 10"/>
                <a:gd name="T6" fmla="*/ 2 w 7"/>
                <a:gd name="T7" fmla="*/ 0 h 10"/>
                <a:gd name="T8" fmla="*/ 3 w 7"/>
                <a:gd name="T9" fmla="*/ 0 h 10"/>
                <a:gd name="T10" fmla="*/ 7 w 7"/>
                <a:gd name="T11" fmla="*/ 1 h 10"/>
                <a:gd name="T12" fmla="*/ 7 w 7"/>
                <a:gd name="T13" fmla="*/ 8 h 10"/>
                <a:gd name="T14" fmla="*/ 7 w 7"/>
                <a:gd name="T15" fmla="*/ 8 h 10"/>
                <a:gd name="T16" fmla="*/ 6 w 7"/>
                <a:gd name="T17" fmla="*/ 9 h 10"/>
                <a:gd name="T18" fmla="*/ 3 w 7"/>
                <a:gd name="T19" fmla="*/ 10 h 10"/>
                <a:gd name="T20" fmla="*/ 0 w 7"/>
                <a:gd name="T21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10">
                  <a:moveTo>
                    <a:pt x="0" y="8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7" y="1"/>
                  </a:lnTo>
                  <a:lnTo>
                    <a:pt x="7" y="8"/>
                  </a:lnTo>
                  <a:lnTo>
                    <a:pt x="7" y="8"/>
                  </a:lnTo>
                  <a:lnTo>
                    <a:pt x="6" y="9"/>
                  </a:lnTo>
                  <a:lnTo>
                    <a:pt x="3" y="10"/>
                  </a:lnTo>
                  <a:lnTo>
                    <a:pt x="0" y="8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659" name="Freeform 1981">
              <a:extLst>
                <a:ext uri="{FF2B5EF4-FFF2-40B4-BE49-F238E27FC236}">
                  <a16:creationId xmlns:a16="http://schemas.microsoft.com/office/drawing/2014/main" id="{44A5F1FD-BB67-44D0-86BB-F5B10B972E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0 w 2"/>
                <a:gd name="T1" fmla="*/ 8 h 8"/>
                <a:gd name="T2" fmla="*/ 2 w 2"/>
                <a:gd name="T3" fmla="*/ 7 h 8"/>
                <a:gd name="T4" fmla="*/ 2 w 2"/>
                <a:gd name="T5" fmla="*/ 1 h 8"/>
                <a:gd name="T6" fmla="*/ 0 w 2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8">
                  <a:moveTo>
                    <a:pt x="0" y="8"/>
                  </a:moveTo>
                  <a:lnTo>
                    <a:pt x="2" y="7"/>
                  </a:lnTo>
                  <a:lnTo>
                    <a:pt x="2" y="1"/>
                  </a:lnTo>
                  <a:lnTo>
                    <a:pt x="0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660" name="Freeform 1982">
              <a:extLst>
                <a:ext uri="{FF2B5EF4-FFF2-40B4-BE49-F238E27FC236}">
                  <a16:creationId xmlns:a16="http://schemas.microsoft.com/office/drawing/2014/main" id="{12525BEC-2B8A-4F1A-8567-07216E4203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0 w 3"/>
                <a:gd name="T1" fmla="*/ 5 h 5"/>
                <a:gd name="T2" fmla="*/ 3 w 3"/>
                <a:gd name="T3" fmla="*/ 4 h 5"/>
                <a:gd name="T4" fmla="*/ 3 w 3"/>
                <a:gd name="T5" fmla="*/ 0 h 5"/>
                <a:gd name="T6" fmla="*/ 0 w 3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5">
                  <a:moveTo>
                    <a:pt x="0" y="5"/>
                  </a:moveTo>
                  <a:lnTo>
                    <a:pt x="3" y="4"/>
                  </a:ln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  <p:sp>
          <p:nvSpPr>
            <p:cNvPr id="1661" name="Freeform 1983">
              <a:extLst>
                <a:ext uri="{FF2B5EF4-FFF2-40B4-BE49-F238E27FC236}">
                  <a16:creationId xmlns:a16="http://schemas.microsoft.com/office/drawing/2014/main" id="{CD99BD40-13A5-49DB-B2CD-192F12908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125" y="1057275"/>
              <a:ext cx="0" cy="0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5 h 6"/>
                <a:gd name="T4" fmla="*/ 0 w 1"/>
                <a:gd name="T5" fmla="*/ 4 h 6"/>
                <a:gd name="T6" fmla="*/ 0 w 1"/>
                <a:gd name="T7" fmla="*/ 4 h 6"/>
                <a:gd name="T8" fmla="*/ 0 w 1"/>
                <a:gd name="T9" fmla="*/ 3 h 6"/>
                <a:gd name="T10" fmla="*/ 0 w 1"/>
                <a:gd name="T11" fmla="*/ 2 h 6"/>
                <a:gd name="T12" fmla="*/ 0 w 1"/>
                <a:gd name="T13" fmla="*/ 1 h 6"/>
                <a:gd name="T14" fmla="*/ 0 w 1"/>
                <a:gd name="T15" fmla="*/ 0 h 6"/>
                <a:gd name="T16" fmla="*/ 1 w 1"/>
                <a:gd name="T17" fmla="*/ 1 h 6"/>
                <a:gd name="T18" fmla="*/ 0 w 1"/>
                <a:gd name="T19" fmla="*/ 4 h 6"/>
                <a:gd name="T20" fmla="*/ 0 w 1"/>
                <a:gd name="T21" fmla="*/ 3 h 6"/>
                <a:gd name="T22" fmla="*/ 0 w 1"/>
                <a:gd name="T23" fmla="*/ 5 h 6"/>
                <a:gd name="T24" fmla="*/ 0 w 1"/>
                <a:gd name="T2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" h="6">
                  <a:moveTo>
                    <a:pt x="0" y="6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</a:path>
              </a:pathLst>
            </a:custGeom>
            <a:grpFill/>
            <a:ln w="0" cap="flat" cmpd="sng">
              <a:solidFill>
                <a:srgbClr xmlns:mc="http://schemas.openxmlformats.org/markup-compatibility/2006" xmlns:a14="http://schemas.microsoft.com/office/drawing/2010/main" val="000000" mc:Ignorable="a14" a14:legacySpreadsheetColorIndex="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>
                <a:latin typeface="Arial" charset="0"/>
              </a:endParaRPr>
            </a:p>
          </p:txBody>
        </p:sp>
      </p:grpSp>
      <p:sp>
        <p:nvSpPr>
          <p:cNvPr id="1662" name="正方形/長方形 1661">
            <a:extLst>
              <a:ext uri="{FF2B5EF4-FFF2-40B4-BE49-F238E27FC236}">
                <a16:creationId xmlns:a16="http://schemas.microsoft.com/office/drawing/2014/main" id="{EDDF1F32-99BE-4B51-9C48-4DADE3C562CA}"/>
              </a:ext>
            </a:extLst>
          </p:cNvPr>
          <p:cNvSpPr/>
          <p:nvPr/>
        </p:nvSpPr>
        <p:spPr>
          <a:xfrm>
            <a:off x="325438" y="1910395"/>
            <a:ext cx="8351837" cy="5802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altLang="ja-JP" sz="16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※</a:t>
            </a:r>
            <a:r>
              <a:rPr lang="ja-JP" altLang="en-US" sz="16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社会的損失：人的損害額（運転者、同乗者、歩行者など）、物的損害額（車両、構造物の事故損失）、事故渋滞による損失額</a:t>
            </a:r>
            <a:r>
              <a:rPr lang="ja-JP" altLang="en-US" sz="16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</a:t>
            </a:r>
            <a:endParaRPr lang="en-US" altLang="ja-JP" sz="1600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64" name="テキスト ボックス 1663">
            <a:extLst>
              <a:ext uri="{FF2B5EF4-FFF2-40B4-BE49-F238E27FC236}">
                <a16:creationId xmlns:a16="http://schemas.microsoft.com/office/drawing/2014/main" id="{9885FB13-1F92-47BB-8366-2D32D91ECD8F}"/>
              </a:ext>
            </a:extLst>
          </p:cNvPr>
          <p:cNvSpPr txBox="1"/>
          <p:nvPr/>
        </p:nvSpPr>
        <p:spPr bwMode="auto">
          <a:xfrm>
            <a:off x="325438" y="2753519"/>
            <a:ext cx="8064500" cy="8302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 rIns="0">
            <a:spAutoFit/>
          </a:bodyPr>
          <a:lstStyle/>
          <a:p>
            <a:pPr eaLnBrk="1" hangingPunct="1">
              <a:defRPr/>
            </a:pPr>
            <a:r>
              <a:rPr lang="ja-JP" altLang="en-US" sz="1600" dirty="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○整備の有無による損失の年間の総和の差により算出</a:t>
            </a:r>
          </a:p>
          <a:p>
            <a:pPr eaLnBrk="1" hangingPunct="1">
              <a:defRPr/>
            </a:pPr>
            <a:r>
              <a:rPr lang="ja-JP" altLang="en-US" sz="1600" dirty="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　損失</a:t>
            </a:r>
            <a:r>
              <a:rPr lang="en-US" altLang="ja-JP" sz="1600" dirty="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(</a:t>
            </a:r>
            <a:r>
              <a:rPr lang="ja-JP" altLang="en-US" sz="1600" dirty="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円</a:t>
            </a:r>
            <a:r>
              <a:rPr lang="en-US" altLang="ja-JP" sz="1600" dirty="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/</a:t>
            </a:r>
            <a:r>
              <a:rPr lang="ja-JP" altLang="en-US" sz="1600" dirty="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年</a:t>
            </a:r>
            <a:r>
              <a:rPr lang="en-US" altLang="ja-JP" sz="1600" dirty="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)</a:t>
            </a:r>
            <a:r>
              <a:rPr lang="ja-JP" altLang="en-US" sz="1600" dirty="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＝ﾘﾝｸ交通量</a:t>
            </a:r>
            <a:r>
              <a:rPr lang="en-US" altLang="ja-JP" sz="1600" dirty="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(</a:t>
            </a:r>
            <a:r>
              <a:rPr lang="ja-JP" altLang="en-US" sz="1600" dirty="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台･</a:t>
            </a:r>
            <a:r>
              <a:rPr lang="en-US" altLang="ja-JP" sz="1600" dirty="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km/</a:t>
            </a:r>
            <a:r>
              <a:rPr lang="ja-JP" altLang="en-US" sz="1600" dirty="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日</a:t>
            </a:r>
            <a:r>
              <a:rPr lang="en-US" altLang="ja-JP" sz="1600" dirty="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)×</a:t>
            </a:r>
            <a:r>
              <a:rPr lang="ja-JP" altLang="en-US" sz="1600" dirty="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係数</a:t>
            </a:r>
            <a:r>
              <a:rPr lang="en-US" altLang="ja-JP" sz="1600" dirty="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(</a:t>
            </a:r>
            <a:r>
              <a:rPr lang="ja-JP" altLang="en-US" sz="1600" dirty="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円</a:t>
            </a:r>
            <a:r>
              <a:rPr lang="en-US" altLang="ja-JP" sz="1600" dirty="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/</a:t>
            </a:r>
            <a:r>
              <a:rPr lang="ja-JP" altLang="en-US" sz="1600" dirty="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台･</a:t>
            </a:r>
            <a:r>
              <a:rPr lang="en-US" altLang="ja-JP" sz="1600" dirty="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km)×365(</a:t>
            </a:r>
            <a:r>
              <a:rPr lang="ja-JP" altLang="en-US" sz="1600" dirty="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日</a:t>
            </a:r>
            <a:r>
              <a:rPr lang="en-US" altLang="ja-JP" sz="1600" dirty="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/</a:t>
            </a:r>
            <a:r>
              <a:rPr lang="ja-JP" altLang="en-US" sz="1600" dirty="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年</a:t>
            </a:r>
            <a:r>
              <a:rPr lang="en-US" altLang="ja-JP" sz="1600" dirty="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)</a:t>
            </a:r>
            <a:endParaRPr lang="ja-JP" altLang="en-US" sz="1600" dirty="0">
              <a:solidFill>
                <a:schemeClr val="tx1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eaLnBrk="1" hangingPunct="1">
              <a:defRPr/>
            </a:pPr>
            <a:r>
              <a:rPr lang="ja-JP" altLang="en-US" sz="1600" dirty="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　　　　　　　　　＋ﾘﾝｸ交差点箇所数 </a:t>
            </a:r>
            <a:r>
              <a:rPr lang="en-US" altLang="ja-JP" sz="1600" dirty="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(</a:t>
            </a:r>
            <a:r>
              <a:rPr lang="ja-JP" altLang="en-US" sz="1600" dirty="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台・箇所</a:t>
            </a:r>
            <a:r>
              <a:rPr lang="en-US" altLang="ja-JP" sz="1600" dirty="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/</a:t>
            </a:r>
            <a:r>
              <a:rPr lang="ja-JP" altLang="en-US" sz="1600" dirty="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日</a:t>
            </a:r>
            <a:r>
              <a:rPr lang="en-US" altLang="ja-JP" sz="1600" dirty="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)×</a:t>
            </a:r>
            <a:r>
              <a:rPr lang="ja-JP" altLang="en-US" sz="1600" dirty="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係数</a:t>
            </a:r>
            <a:r>
              <a:rPr lang="en-US" altLang="ja-JP" sz="1600" dirty="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(</a:t>
            </a:r>
            <a:r>
              <a:rPr lang="ja-JP" altLang="en-US" sz="1600" dirty="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円</a:t>
            </a:r>
            <a:r>
              <a:rPr lang="en-US" altLang="ja-JP" sz="1600" dirty="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/</a:t>
            </a:r>
            <a:r>
              <a:rPr lang="ja-JP" altLang="en-US" sz="1600" dirty="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台・箇所</a:t>
            </a:r>
            <a:r>
              <a:rPr lang="en-US" altLang="ja-JP" sz="1600" dirty="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) ×365(</a:t>
            </a:r>
            <a:r>
              <a:rPr lang="ja-JP" altLang="en-US" sz="1600" dirty="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日</a:t>
            </a:r>
            <a:r>
              <a:rPr lang="en-US" altLang="ja-JP" sz="1600" dirty="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/</a:t>
            </a:r>
            <a:r>
              <a:rPr lang="ja-JP" altLang="en-US" sz="1600" dirty="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年</a:t>
            </a:r>
            <a:r>
              <a:rPr lang="en-US" altLang="ja-JP" sz="1600" dirty="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)</a:t>
            </a:r>
            <a:endParaRPr lang="ja-JP" altLang="en-US" sz="1600" dirty="0">
              <a:solidFill>
                <a:schemeClr val="tx1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1665" name="タイトル 2">
            <a:extLst>
              <a:ext uri="{FF2B5EF4-FFF2-40B4-BE49-F238E27FC236}">
                <a16:creationId xmlns:a16="http://schemas.microsoft.com/office/drawing/2014/main" id="{A5CF20BA-BE6B-4E30-A095-F0FF36A6806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54038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0"/>
          </a:gradFill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２．事業の必要性等に関する視点</a:t>
            </a:r>
          </a:p>
        </p:txBody>
      </p:sp>
      <p:sp>
        <p:nvSpPr>
          <p:cNvPr id="33807" name="テキスト ボックス 1665">
            <a:extLst>
              <a:ext uri="{FF2B5EF4-FFF2-40B4-BE49-F238E27FC236}">
                <a16:creationId xmlns:a16="http://schemas.microsoft.com/office/drawing/2014/main" id="{EF685AC2-1C4A-4AF6-B7AF-B86412C06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24" y="5516563"/>
            <a:ext cx="9022191" cy="773112"/>
          </a:xfrm>
          <a:prstGeom prst="rect">
            <a:avLst/>
          </a:prstGeom>
          <a:noFill/>
          <a:ln w="31750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36000" tIns="108000" rIns="36000" bIns="1080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750" dirty="0">
                <a:latin typeface="Meiryo UI" panose="020B0604030504040204" pitchFamily="50" charset="-128"/>
                <a:ea typeface="Meiryo UI" panose="020B0604030504040204" pitchFamily="50" charset="-128"/>
              </a:rPr>
              <a:t>⇒この整備</a:t>
            </a:r>
            <a:r>
              <a:rPr lang="ja-JP" altLang="en-US" sz="1750" b="1" dirty="0">
                <a:latin typeface="Meiryo UI" panose="020B0604030504040204" pitchFamily="50" charset="-128"/>
                <a:ea typeface="Meiryo UI" panose="020B0604030504040204" pitchFamily="50" charset="-128"/>
              </a:rPr>
              <a:t>無し</a:t>
            </a:r>
            <a:r>
              <a:rPr lang="ja-JP" altLang="en-US" sz="1750" dirty="0">
                <a:latin typeface="Meiryo UI" panose="020B0604030504040204" pitchFamily="50" charset="-128"/>
                <a:ea typeface="Meiryo UI" panose="020B0604030504040204" pitchFamily="50" charset="-128"/>
              </a:rPr>
              <a:t>と</a:t>
            </a:r>
            <a:r>
              <a:rPr lang="ja-JP" altLang="en-US" sz="175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有り</a:t>
            </a:r>
            <a:r>
              <a:rPr lang="ja-JP" altLang="en-US" sz="1750" dirty="0">
                <a:latin typeface="Meiryo UI" panose="020B0604030504040204" pitchFamily="50" charset="-128"/>
                <a:ea typeface="Meiryo UI" panose="020B0604030504040204" pitchFamily="50" charset="-128"/>
              </a:rPr>
              <a:t>の費用の差を、リンクごとに集計し、さらに供用後</a:t>
            </a:r>
            <a:r>
              <a:rPr lang="en-US" altLang="ja-JP" sz="1750" dirty="0">
                <a:latin typeface="Meiryo UI" panose="020B0604030504040204" pitchFamily="50" charset="-128"/>
                <a:ea typeface="Meiryo UI" panose="020B0604030504040204" pitchFamily="50" charset="-128"/>
              </a:rPr>
              <a:t>50</a:t>
            </a:r>
            <a:r>
              <a:rPr lang="ja-JP" altLang="en-US" sz="1750" dirty="0">
                <a:latin typeface="Meiryo UI" panose="020B0604030504040204" pitchFamily="50" charset="-128"/>
                <a:ea typeface="Meiryo UI" panose="020B0604030504040204" pitchFamily="50" charset="-128"/>
              </a:rPr>
              <a:t>年間分を合計することで、</a:t>
            </a:r>
            <a:endParaRPr lang="en-US" altLang="ja-JP" sz="175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750" dirty="0">
                <a:latin typeface="Meiryo UI" panose="020B0604030504040204" pitchFamily="50" charset="-128"/>
                <a:ea typeface="Meiryo UI" panose="020B0604030504040204" pitchFamily="50" charset="-128"/>
              </a:rPr>
              <a:t>　 本事業の</a:t>
            </a:r>
            <a:r>
              <a:rPr lang="ja-JP" altLang="en-US" sz="1750" b="1" dirty="0">
                <a:latin typeface="Meiryo UI" panose="020B0604030504040204" pitchFamily="50" charset="-128"/>
                <a:ea typeface="Meiryo UI" panose="020B0604030504040204" pitchFamily="50" charset="-128"/>
              </a:rPr>
              <a:t>交通事故減少便益 </a:t>
            </a:r>
            <a:r>
              <a:rPr lang="en-US" altLang="ja-JP" sz="175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2.9</a:t>
            </a:r>
            <a:r>
              <a:rPr lang="ja-JP" altLang="en-US" sz="175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億円</a:t>
            </a:r>
            <a:r>
              <a:rPr lang="ja-JP" altLang="en-US" sz="1750" dirty="0">
                <a:latin typeface="Meiryo UI" panose="020B0604030504040204" pitchFamily="50" charset="-128"/>
                <a:ea typeface="Meiryo UI" panose="020B0604030504040204" pitchFamily="50" charset="-128"/>
              </a:rPr>
              <a:t>が算出される。</a:t>
            </a:r>
          </a:p>
        </p:txBody>
      </p:sp>
      <p:sp>
        <p:nvSpPr>
          <p:cNvPr id="33811" name="スライド番号プレースホルダー 3">
            <a:extLst>
              <a:ext uri="{FF2B5EF4-FFF2-40B4-BE49-F238E27FC236}">
                <a16:creationId xmlns:a16="http://schemas.microsoft.com/office/drawing/2014/main" id="{0882BF05-102F-471A-B379-395642BDA042}"/>
              </a:ext>
            </a:extLst>
          </p:cNvPr>
          <p:cNvSpPr txBox="1">
            <a:spLocks/>
          </p:cNvSpPr>
          <p:nvPr/>
        </p:nvSpPr>
        <p:spPr bwMode="auto">
          <a:xfrm>
            <a:off x="8532813" y="6477000"/>
            <a:ext cx="606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6C20422-4033-4909-90B2-F21DB67339A7}" type="slidenum">
              <a:rPr lang="ja-JP" altLang="en-US" sz="20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12</a:t>
            </a:fld>
            <a:endParaRPr lang="ja-JP" altLang="en-US" sz="2000">
              <a:latin typeface="Arial" panose="020B0604020202020204" pitchFamily="34" charset="0"/>
            </a:endParaRPr>
          </a:p>
        </p:txBody>
      </p:sp>
      <p:sp>
        <p:nvSpPr>
          <p:cNvPr id="1667" name="正方形/長方形 1666">
            <a:extLst>
              <a:ext uri="{FF2B5EF4-FFF2-40B4-BE49-F238E27FC236}">
                <a16:creationId xmlns:a16="http://schemas.microsoft.com/office/drawing/2014/main" id="{B26B15A2-011D-4F95-A1E4-E444F62A29E6}"/>
              </a:ext>
            </a:extLst>
          </p:cNvPr>
          <p:cNvSpPr/>
          <p:nvPr/>
        </p:nvSpPr>
        <p:spPr>
          <a:xfrm>
            <a:off x="0" y="697229"/>
            <a:ext cx="9144000" cy="13368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ja-JP" altLang="en-US" sz="2000" b="1" u="sng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◆</a:t>
            </a:r>
            <a:r>
              <a:rPr lang="ja-JP" altLang="en-US" sz="2000" b="1" u="sng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交通</a:t>
            </a:r>
            <a:r>
              <a:rPr lang="zh-TW" altLang="en-US" sz="2000" b="1" u="sng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事故</a:t>
            </a:r>
            <a:r>
              <a:rPr lang="zh-TW" altLang="en-US" sz="2000" b="1" u="sng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減少</a:t>
            </a:r>
            <a:r>
              <a:rPr lang="ja-JP" altLang="en-US" sz="2000" b="1" u="sng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便益とは</a:t>
            </a:r>
            <a:endParaRPr lang="en-US" altLang="ja-JP" sz="2000" b="1" u="sng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eaLnBrk="1" hangingPunct="1">
              <a:spcBef>
                <a:spcPts val="600"/>
              </a:spcBef>
              <a:defRPr/>
            </a:pPr>
            <a:r>
              <a:rPr lang="ja-JP" altLang="en-US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lang="ja-JP" altLang="en-US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道路整備・改良に伴い自動車交通の分散化が図られ、交通事故による社会的損失　</a:t>
            </a:r>
          </a:p>
          <a:p>
            <a:pPr eaLnBrk="1" hangingPunct="1">
              <a:defRPr/>
            </a:pPr>
            <a:r>
              <a:rPr lang="ja-JP" altLang="en-US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（</a:t>
            </a:r>
            <a:r>
              <a:rPr lang="en-US" altLang="ja-JP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※</a:t>
            </a:r>
            <a:r>
              <a:rPr lang="ja-JP" altLang="en-US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）の減少を貨幣換算したもの。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CC32290-BE18-4689-AA52-3C8B6D3DDD34}"/>
              </a:ext>
            </a:extLst>
          </p:cNvPr>
          <p:cNvSpPr/>
          <p:nvPr/>
        </p:nvSpPr>
        <p:spPr>
          <a:xfrm>
            <a:off x="300038" y="981075"/>
            <a:ext cx="8737600" cy="646113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ja-JP" altLang="en-US" dirty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＜便益＞　走行時間短縮、走行経費減少、交通事故減少</a:t>
            </a:r>
          </a:p>
          <a:p>
            <a:pPr eaLnBrk="1" hangingPunct="1">
              <a:defRPr/>
            </a:pPr>
            <a:r>
              <a:rPr lang="ja-JP" altLang="en-US" dirty="0">
                <a:solidFill>
                  <a:schemeClr val="tx1"/>
                </a:solidFill>
                <a:latin typeface="Arial" charset="0"/>
                <a:ea typeface="ＭＳ Ｐゴシック" charset="-128"/>
              </a:rPr>
              <a:t>＜費用＞　道路整備に係る事業費、維持管理費</a:t>
            </a:r>
          </a:p>
        </p:txBody>
      </p:sp>
      <p:sp>
        <p:nvSpPr>
          <p:cNvPr id="35844" name="テキスト ボックス 6">
            <a:extLst>
              <a:ext uri="{FF2B5EF4-FFF2-40B4-BE49-F238E27FC236}">
                <a16:creationId xmlns:a16="http://schemas.microsoft.com/office/drawing/2014/main" id="{AF783318-8C01-48AC-92CD-2069888D7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7861" y="1754188"/>
            <a:ext cx="381943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ts val="3000"/>
              </a:lnSpc>
              <a:spcBef>
                <a:spcPct val="0"/>
              </a:spcBef>
              <a:buFontTx/>
              <a:buNone/>
            </a:pPr>
            <a:r>
              <a:rPr lang="ja-JP" altLang="en-US" sz="1800" dirty="0">
                <a:latin typeface="ＭＳ Ｐゴシック" panose="020B0600070205080204" pitchFamily="50" charset="-128"/>
              </a:rPr>
              <a:t>◆費用便益比　</a:t>
            </a:r>
            <a:endParaRPr lang="en-US" altLang="ja-JP" sz="1800" dirty="0">
              <a:latin typeface="ＭＳ Ｐゴシック" panose="020B0600070205080204" pitchFamily="50" charset="-128"/>
            </a:endParaRPr>
          </a:p>
          <a:p>
            <a:pPr eaLnBrk="1" hangingPunct="1">
              <a:lnSpc>
                <a:spcPts val="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ja-JP" altLang="en-US" sz="2000" dirty="0">
                <a:latin typeface="ＭＳ Ｐゴシック" panose="020B0600070205080204" pitchFamily="50" charset="-128"/>
              </a:rPr>
              <a:t>　　</a:t>
            </a:r>
            <a:r>
              <a:rPr lang="en-US" altLang="ja-JP" sz="2000" dirty="0">
                <a:latin typeface="ＭＳ Ｐゴシック" panose="020B0600070205080204" pitchFamily="50" charset="-128"/>
              </a:rPr>
              <a:t>B/C = </a:t>
            </a:r>
            <a:r>
              <a:rPr lang="en-US" altLang="ja-JP" sz="2000" dirty="0" smtClean="0">
                <a:latin typeface="ＭＳ Ｐゴシック" panose="020B0600070205080204" pitchFamily="50" charset="-128"/>
              </a:rPr>
              <a:t>8.11</a:t>
            </a:r>
            <a:endParaRPr lang="en-US" altLang="ja-JP" sz="2000" dirty="0">
              <a:latin typeface="ＭＳ Ｐゴシック" panose="020B0600070205080204" pitchFamily="50" charset="-128"/>
            </a:endParaRPr>
          </a:p>
        </p:txBody>
      </p:sp>
      <p:sp>
        <p:nvSpPr>
          <p:cNvPr id="35845" name="テキスト ボックス 7">
            <a:extLst>
              <a:ext uri="{FF2B5EF4-FFF2-40B4-BE49-F238E27FC236}">
                <a16:creationId xmlns:a16="http://schemas.microsoft.com/office/drawing/2014/main" id="{2A4BDD9C-6FC1-4572-8A66-0BCFECAA7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8593" y="4608513"/>
            <a:ext cx="12747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800" dirty="0">
                <a:latin typeface="ＭＳ Ｐゴシック" panose="020B0600070205080204" pitchFamily="50" charset="-128"/>
              </a:rPr>
              <a:t>◆</a:t>
            </a:r>
            <a:r>
              <a:rPr lang="ja-JP" altLang="en-US" sz="1800" dirty="0">
                <a:latin typeface="Arial" panose="020B0604020202020204" pitchFamily="34" charset="0"/>
              </a:rPr>
              <a:t>費用（</a:t>
            </a:r>
            <a:r>
              <a:rPr lang="en-US" altLang="ja-JP" sz="1800" dirty="0">
                <a:latin typeface="Arial" panose="020B0604020202020204" pitchFamily="34" charset="0"/>
              </a:rPr>
              <a:t>C</a:t>
            </a:r>
            <a:r>
              <a:rPr lang="ja-JP" altLang="en-US" sz="1800" dirty="0">
                <a:latin typeface="Arial" panose="020B0604020202020204" pitchFamily="34" charset="0"/>
              </a:rPr>
              <a:t>）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8EA87CEA-E21F-408E-9F36-EF792CE48AC5}"/>
              </a:ext>
            </a:extLst>
          </p:cNvPr>
          <p:cNvSpPr/>
          <p:nvPr/>
        </p:nvSpPr>
        <p:spPr>
          <a:xfrm>
            <a:off x="278604" y="1751013"/>
            <a:ext cx="4796316" cy="4662815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tabLst>
                <a:tab pos="1968500" algn="l"/>
              </a:tabLst>
              <a:defRPr/>
            </a:pPr>
            <a:r>
              <a:rPr lang="ja-JP" altLang="en-US" b="1" dirty="0">
                <a:solidFill>
                  <a:schemeClr val="tx1"/>
                </a:solidFill>
                <a:latin typeface="+mj-ea"/>
                <a:ea typeface="ＭＳ Ｐゴシック" charset="-128"/>
              </a:rPr>
              <a:t>○算出条件等</a:t>
            </a:r>
          </a:p>
          <a:p>
            <a:pPr eaLnBrk="1" hangingPunct="1">
              <a:lnSpc>
                <a:spcPct val="150000"/>
              </a:lnSpc>
              <a:tabLst>
                <a:tab pos="1968500" algn="l"/>
              </a:tabLst>
              <a:defRPr/>
            </a:pPr>
            <a:r>
              <a:rPr lang="ja-JP" altLang="en-US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使用マニュアル：費用便益分析マニュアル</a:t>
            </a:r>
          </a:p>
          <a:p>
            <a:pPr algn="r" eaLnBrk="1" hangingPunct="1">
              <a:lnSpc>
                <a:spcPct val="150000"/>
              </a:lnSpc>
              <a:tabLst>
                <a:tab pos="1968500" algn="l"/>
              </a:tabLst>
              <a:defRPr/>
            </a:pPr>
            <a:r>
              <a:rPr lang="ja-JP" altLang="en-US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　　</a:t>
            </a:r>
            <a:r>
              <a:rPr lang="en-US" altLang="zh-CN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</a:t>
            </a:r>
            <a:r>
              <a:rPr lang="zh-CN" altLang="en-US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（国土交通省</a:t>
            </a:r>
            <a:r>
              <a:rPr lang="ja-JP" altLang="en-US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令和</a:t>
            </a:r>
            <a:r>
              <a:rPr lang="en-US" altLang="ja-JP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4</a:t>
            </a:r>
            <a:r>
              <a:rPr lang="zh-CN" altLang="en-US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年</a:t>
            </a:r>
            <a:r>
              <a:rPr lang="en-US" altLang="zh-CN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2</a:t>
            </a:r>
            <a:r>
              <a:rPr lang="zh-CN" altLang="en-US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月）</a:t>
            </a:r>
          </a:p>
          <a:p>
            <a:pPr eaLnBrk="1" hangingPunct="1">
              <a:lnSpc>
                <a:spcPct val="150000"/>
              </a:lnSpc>
              <a:tabLst>
                <a:tab pos="1968500" algn="l"/>
              </a:tabLst>
              <a:defRPr/>
            </a:pPr>
            <a:r>
              <a:rPr lang="zh-TW" altLang="en-US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基準年</a:t>
            </a:r>
            <a:r>
              <a:rPr lang="ja-JP" altLang="en-US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　　</a:t>
            </a:r>
            <a:r>
              <a:rPr lang="zh-TW" altLang="en-US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：</a:t>
            </a:r>
            <a:r>
              <a:rPr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令和</a:t>
            </a:r>
            <a:r>
              <a:rPr lang="en-US" altLang="zh-TW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4</a:t>
            </a:r>
            <a:r>
              <a:rPr lang="zh-TW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年度</a:t>
            </a:r>
          </a:p>
          <a:p>
            <a:pPr eaLnBrk="1" hangingPunct="1">
              <a:lnSpc>
                <a:spcPct val="150000"/>
              </a:lnSpc>
              <a:tabLst>
                <a:tab pos="1968500" algn="l"/>
              </a:tabLst>
              <a:defRPr/>
            </a:pPr>
            <a:r>
              <a:rPr lang="zh-TW" altLang="en-US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検討期間</a:t>
            </a:r>
            <a:r>
              <a:rPr lang="ja-JP" altLang="en-US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　</a:t>
            </a:r>
            <a:r>
              <a:rPr lang="zh-TW" altLang="en-US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：</a:t>
            </a:r>
            <a:r>
              <a:rPr lang="en-US" altLang="zh-TW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50</a:t>
            </a:r>
            <a:r>
              <a:rPr lang="zh-TW" altLang="en-US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年間</a:t>
            </a:r>
          </a:p>
          <a:p>
            <a:pPr eaLnBrk="1" hangingPunct="1">
              <a:lnSpc>
                <a:spcPct val="150000"/>
              </a:lnSpc>
              <a:tabLst>
                <a:tab pos="1968500" algn="l"/>
              </a:tabLst>
              <a:defRPr/>
            </a:pPr>
            <a:r>
              <a:rPr lang="zh-CN" altLang="en-US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社会的割引率</a:t>
            </a:r>
            <a:r>
              <a:rPr lang="ja-JP" altLang="en-US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：</a:t>
            </a:r>
            <a:r>
              <a:rPr lang="en-US" altLang="ja-JP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4</a:t>
            </a:r>
            <a:r>
              <a:rPr lang="zh-CN" altLang="en-US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％</a:t>
            </a:r>
          </a:p>
          <a:p>
            <a:pPr eaLnBrk="1" hangingPunct="1">
              <a:lnSpc>
                <a:spcPct val="150000"/>
              </a:lnSpc>
              <a:tabLst>
                <a:tab pos="1968500" algn="l"/>
              </a:tabLst>
              <a:defRPr/>
            </a:pPr>
            <a:r>
              <a:rPr lang="zh-TW" altLang="en-US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交通量推計時点</a:t>
            </a:r>
            <a:r>
              <a:rPr lang="ja-JP" altLang="en-US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zh-TW" altLang="en-US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：</a:t>
            </a:r>
            <a:r>
              <a:rPr lang="ja-JP" altLang="en-US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令和</a:t>
            </a:r>
            <a:r>
              <a:rPr lang="en-US" altLang="ja-JP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</a:t>
            </a:r>
            <a:r>
              <a:rPr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2</a:t>
            </a:r>
            <a:r>
              <a:rPr lang="ja-JP" altLang="en-US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年度（</a:t>
            </a:r>
            <a:r>
              <a:rPr lang="en-US" altLang="ja-JP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2030</a:t>
            </a:r>
            <a:r>
              <a:rPr lang="ja-JP" altLang="en-US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年度）</a:t>
            </a:r>
            <a:endParaRPr lang="en-US" altLang="ja-JP" dirty="0">
              <a:solidFill>
                <a:schemeClr val="tx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eaLnBrk="1" hangingPunct="1">
              <a:lnSpc>
                <a:spcPct val="150000"/>
              </a:lnSpc>
              <a:tabLst>
                <a:tab pos="1968500" algn="l"/>
              </a:tabLst>
              <a:defRPr/>
            </a:pPr>
            <a:r>
              <a:rPr lang="ja-JP" altLang="en-US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推計に用いた資料：平成</a:t>
            </a:r>
            <a:r>
              <a:rPr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22</a:t>
            </a:r>
            <a:r>
              <a:rPr lang="ja-JP" altLang="en-US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年度道路交通ｾﾝｻｽ</a:t>
            </a:r>
            <a:endParaRPr lang="en-US" altLang="ja-JP" dirty="0">
              <a:solidFill>
                <a:schemeClr val="tx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eaLnBrk="1" hangingPunct="1">
              <a:lnSpc>
                <a:spcPct val="150000"/>
              </a:lnSpc>
              <a:tabLst>
                <a:tab pos="1968500" algn="l"/>
              </a:tabLst>
              <a:defRPr/>
            </a:pPr>
            <a:r>
              <a:rPr lang="ja-JP" altLang="en-US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交通流の推計手法：</a:t>
            </a:r>
            <a:r>
              <a:rPr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利用者均衡配分</a:t>
            </a:r>
            <a:endParaRPr lang="en-US" altLang="zh-TW" dirty="0">
              <a:solidFill>
                <a:schemeClr val="tx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eaLnBrk="1" hangingPunct="1">
              <a:lnSpc>
                <a:spcPct val="150000"/>
              </a:lnSpc>
              <a:tabLst>
                <a:tab pos="1968500" algn="l"/>
              </a:tabLst>
              <a:defRPr/>
            </a:pPr>
            <a:r>
              <a:rPr lang="zh-TW" altLang="en-US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事業費</a:t>
            </a:r>
            <a:r>
              <a:rPr lang="ja-JP" altLang="en-US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　　</a:t>
            </a:r>
            <a:r>
              <a:rPr lang="zh-TW" altLang="en-US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：</a:t>
            </a:r>
            <a:r>
              <a:rPr lang="ja-JP" altLang="en-US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約 </a:t>
            </a:r>
            <a:r>
              <a:rPr lang="en-US" altLang="ja-JP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27.3</a:t>
            </a:r>
            <a:r>
              <a:rPr lang="ja-JP" altLang="en-US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億</a:t>
            </a:r>
            <a:r>
              <a:rPr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円</a:t>
            </a:r>
            <a:r>
              <a:rPr lang="ja-JP" altLang="en-US" sz="16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（単純価値）</a:t>
            </a:r>
            <a:endParaRPr lang="zh-TW" altLang="en-US" sz="16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eaLnBrk="1" hangingPunct="1">
              <a:lnSpc>
                <a:spcPct val="150000"/>
              </a:lnSpc>
              <a:tabLst>
                <a:tab pos="1968500" algn="l"/>
              </a:tabLst>
              <a:defRPr/>
            </a:pPr>
            <a:r>
              <a:rPr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維持管理費　　　：約</a:t>
            </a:r>
            <a:r>
              <a:rPr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1,610</a:t>
            </a:r>
            <a:r>
              <a:rPr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万円</a:t>
            </a:r>
            <a:r>
              <a:rPr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/</a:t>
            </a:r>
            <a:r>
              <a:rPr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年</a:t>
            </a:r>
            <a:endParaRPr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35847" name="テキスト ボックス 9">
            <a:extLst>
              <a:ext uri="{FF2B5EF4-FFF2-40B4-BE49-F238E27FC236}">
                <a16:creationId xmlns:a16="http://schemas.microsoft.com/office/drawing/2014/main" id="{3493BEB9-629E-4B09-BA50-69B1970DBE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7861" y="2672319"/>
            <a:ext cx="12618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dirty="0">
                <a:latin typeface="ＭＳ Ｐゴシック" panose="020B0600070205080204" pitchFamily="50" charset="-128"/>
              </a:rPr>
              <a:t>◆</a:t>
            </a:r>
            <a:r>
              <a:rPr lang="ja-JP" altLang="en-US" sz="1800" dirty="0">
                <a:latin typeface="Arial" panose="020B0604020202020204" pitchFamily="34" charset="0"/>
              </a:rPr>
              <a:t>便益（</a:t>
            </a:r>
            <a:r>
              <a:rPr lang="en-US" altLang="ja-JP" sz="1800" dirty="0">
                <a:latin typeface="Arial" panose="020B0604020202020204" pitchFamily="34" charset="0"/>
              </a:rPr>
              <a:t>B</a:t>
            </a:r>
            <a:r>
              <a:rPr lang="ja-JP" altLang="en-US" sz="1800" dirty="0">
                <a:latin typeface="Arial" panose="020B0604020202020204" pitchFamily="34" charset="0"/>
              </a:rPr>
              <a:t>）</a:t>
            </a:r>
          </a:p>
        </p:txBody>
      </p:sp>
      <p:sp>
        <p:nvSpPr>
          <p:cNvPr id="35848" name="スライド番号プレースホルダー 3">
            <a:extLst>
              <a:ext uri="{FF2B5EF4-FFF2-40B4-BE49-F238E27FC236}">
                <a16:creationId xmlns:a16="http://schemas.microsoft.com/office/drawing/2014/main" id="{252963CC-4D7B-4E6A-AF3F-89632E33C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532813" y="6477000"/>
            <a:ext cx="6064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A99E744-890E-4278-BFCC-1E52198DA842}" type="slidenum">
              <a:rPr lang="ja-JP" altLang="en-US" sz="20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ja-JP" altLang="en-US" sz="2000">
              <a:latin typeface="Arial" panose="020B0604020202020204" pitchFamily="34" charset="0"/>
            </a:endParaRPr>
          </a:p>
        </p:txBody>
      </p:sp>
      <p:graphicFrame>
        <p:nvGraphicFramePr>
          <p:cNvPr id="10" name="表 9">
            <a:extLst>
              <a:ext uri="{FF2B5EF4-FFF2-40B4-BE49-F238E27FC236}">
                <a16:creationId xmlns:a16="http://schemas.microsoft.com/office/drawing/2014/main" id="{8890738F-FD4E-4E96-8BEE-1E2FEBDED6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9476984"/>
              </p:ext>
            </p:extLst>
          </p:nvPr>
        </p:nvGraphicFramePr>
        <p:xfrm>
          <a:off x="5183822" y="4989513"/>
          <a:ext cx="3673476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22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2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86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5264">
                <a:tc gridSpan="2"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総費用</a:t>
                      </a:r>
                      <a:endParaRPr kumimoji="1" lang="en-US" altLang="ja-JP" sz="1600" dirty="0">
                        <a:solidFill>
                          <a:schemeClr val="tx1"/>
                        </a:solidFill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endParaRPr>
                    </a:p>
                  </a:txBody>
                  <a:tcPr marL="91456" marR="91456" marT="45696" marB="45696"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1600" baseline="0" dirty="0">
                          <a:solidFill>
                            <a:schemeClr val="tx1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　　</a:t>
                      </a:r>
                      <a:r>
                        <a:rPr kumimoji="1" lang="en-US" altLang="ja-JP" sz="1600" baseline="0" dirty="0" smtClean="0">
                          <a:solidFill>
                            <a:schemeClr val="tx1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25.8</a:t>
                      </a:r>
                      <a:r>
                        <a:rPr kumimoji="1" lang="ja-JP" altLang="en-US" sz="1600" dirty="0" smtClean="0">
                          <a:solidFill>
                            <a:schemeClr val="tx1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億</a:t>
                      </a:r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円</a:t>
                      </a:r>
                      <a:endParaRPr kumimoji="1" lang="en-US" altLang="ja-JP" sz="1600" dirty="0">
                        <a:solidFill>
                          <a:schemeClr val="tx1"/>
                        </a:solidFill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endParaRPr>
                    </a:p>
                  </a:txBody>
                  <a:tcPr marL="91456" marR="252000" marT="45696" marB="4569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dirty="0">
                        <a:solidFill>
                          <a:schemeClr val="tx1"/>
                        </a:solidFill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endParaRPr>
                    </a:p>
                  </a:txBody>
                  <a:tcPr marL="91456" marR="91456" marT="45696" marB="45696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全体事業費</a:t>
                      </a:r>
                      <a:endParaRPr kumimoji="1" lang="en-US" altLang="ja-JP" sz="1400" dirty="0">
                        <a:solidFill>
                          <a:schemeClr val="tx1"/>
                        </a:solidFill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>
                          <a:solidFill>
                            <a:schemeClr val="tx1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（現在価値）</a:t>
                      </a:r>
                    </a:p>
                  </a:txBody>
                  <a:tcPr marL="91456" marR="91456" marT="45696" marB="456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1600" baseline="0" dirty="0">
                          <a:solidFill>
                            <a:schemeClr val="tx1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　　</a:t>
                      </a:r>
                      <a:r>
                        <a:rPr kumimoji="1" lang="en-US" altLang="ja-JP" sz="1600" baseline="0" dirty="0" smtClean="0">
                          <a:solidFill>
                            <a:schemeClr val="tx1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23.3</a:t>
                      </a:r>
                      <a:r>
                        <a:rPr kumimoji="1" lang="ja-JP" altLang="en-US" sz="1600" dirty="0" smtClean="0">
                          <a:solidFill>
                            <a:schemeClr val="tx1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億円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endParaRPr>
                    </a:p>
                  </a:txBody>
                  <a:tcPr marL="91456" marR="252000" marT="45696" marB="456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168"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solidFill>
                          <a:schemeClr val="tx1"/>
                        </a:solidFill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endParaRPr>
                    </a:p>
                  </a:txBody>
                  <a:tcPr marL="91456" marR="91456" marT="45696" marB="45696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  <a:cs typeface="+mn-cs"/>
                        </a:rPr>
                        <a:t>維持管理費（</a:t>
                      </a:r>
                      <a:r>
                        <a:rPr kumimoji="1" lang="en-US" altLang="ja-JP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  <a:cs typeface="+mn-cs"/>
                        </a:rPr>
                        <a:t>50</a:t>
                      </a:r>
                      <a:r>
                        <a:rPr kumimoji="1" lang="ja-JP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  <a:cs typeface="+mn-cs"/>
                        </a:rPr>
                        <a:t>年間、現在価値）</a:t>
                      </a:r>
                    </a:p>
                  </a:txBody>
                  <a:tcPr marL="91456" marR="91456" marT="45696" marB="456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1600" baseline="0" dirty="0">
                          <a:solidFill>
                            <a:schemeClr val="tx1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　　</a:t>
                      </a:r>
                      <a:r>
                        <a:rPr kumimoji="1" lang="ja-JP" altLang="en-US" sz="1600" baseline="0" dirty="0">
                          <a:solidFill>
                            <a:schemeClr val="bg1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 </a:t>
                      </a:r>
                      <a:r>
                        <a:rPr kumimoji="1" lang="ja-JP" altLang="en-US" sz="1600" baseline="0" dirty="0" smtClean="0">
                          <a:solidFill>
                            <a:schemeClr val="bg1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 </a:t>
                      </a:r>
                      <a:r>
                        <a:rPr kumimoji="1" lang="en-US" altLang="ja-JP" sz="1600" baseline="0" dirty="0" smtClean="0">
                          <a:solidFill>
                            <a:schemeClr val="tx1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2.5</a:t>
                      </a:r>
                      <a:r>
                        <a:rPr kumimoji="1" lang="ja-JP" altLang="en-US" sz="1600" dirty="0">
                          <a:solidFill>
                            <a:schemeClr val="tx1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億円</a:t>
                      </a:r>
                    </a:p>
                  </a:txBody>
                  <a:tcPr marL="91456" marR="252000" marT="45696" marB="45696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1" name="表 10">
            <a:extLst>
              <a:ext uri="{FF2B5EF4-FFF2-40B4-BE49-F238E27FC236}">
                <a16:creationId xmlns:a16="http://schemas.microsoft.com/office/drawing/2014/main" id="{A9CE6E28-3355-4582-99DF-91C9473517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6838457"/>
              </p:ext>
            </p:extLst>
          </p:nvPr>
        </p:nvGraphicFramePr>
        <p:xfrm>
          <a:off x="5183822" y="3040063"/>
          <a:ext cx="3673476" cy="13414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6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86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5359"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ja-JP" altLang="en-US" sz="1600" kern="1200" dirty="0">
                          <a:solidFill>
                            <a:schemeClr val="tx1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  <a:cs typeface="+mn-cs"/>
                        </a:rPr>
                        <a:t>総便益</a:t>
                      </a:r>
                      <a:endParaRPr kumimoji="1" lang="en-US" altLang="ja-JP" sz="1600" kern="1200" dirty="0">
                        <a:solidFill>
                          <a:schemeClr val="tx1"/>
                        </a:solidFill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  <a:cs typeface="+mn-cs"/>
                      </a:endParaRPr>
                    </a:p>
                  </a:txBody>
                  <a:tcPr marL="91483" marR="91483" marT="45761" marB="45761" anchor="ctr"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ja-JP" altLang="en-US" sz="1600" kern="1200" dirty="0">
                        <a:solidFill>
                          <a:schemeClr val="tx1"/>
                        </a:solidFill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  <a:cs typeface="+mn-cs"/>
                      </a:endParaRPr>
                    </a:p>
                  </a:txBody>
                  <a:tcPr marL="91456" marR="91456" marT="45761" marB="45761"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1" lang="en-US" altLang="ja-JP" sz="1600" kern="1200" dirty="0" smtClean="0">
                          <a:solidFill>
                            <a:schemeClr val="tx1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  <a:cs typeface="+mn-cs"/>
                        </a:rPr>
                        <a:t>208.9</a:t>
                      </a:r>
                      <a:r>
                        <a:rPr kumimoji="1" lang="ja-JP" altLang="en-US" sz="1600" kern="1200" dirty="0">
                          <a:solidFill>
                            <a:schemeClr val="tx1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  <a:cs typeface="+mn-cs"/>
                        </a:rPr>
                        <a:t>億円　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endParaRPr>
                    </a:p>
                  </a:txBody>
                  <a:tcPr marL="91483" marR="252000" marT="45761" marB="45761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59">
                <a:tc rowSpan="3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ja-JP" altLang="en-US" sz="1400" kern="1200" dirty="0">
                        <a:solidFill>
                          <a:schemeClr val="tx1"/>
                        </a:solidFill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  <a:cs typeface="+mn-cs"/>
                      </a:endParaRPr>
                    </a:p>
                  </a:txBody>
                  <a:tcPr marL="91483" marR="91483" marT="45761" marB="45761" anchor="ctr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ja-JP" altLang="en-US" sz="1400" kern="1200" dirty="0">
                          <a:solidFill>
                            <a:schemeClr val="tx1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  <a:cs typeface="+mn-cs"/>
                        </a:rPr>
                        <a:t>走行時間短縮便益</a:t>
                      </a:r>
                    </a:p>
                  </a:txBody>
                  <a:tcPr marL="91483" marR="91483" marT="45761" marB="45761"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1" lang="en-US" altLang="ja-JP" sz="1600" kern="1200" dirty="0" smtClean="0">
                          <a:solidFill>
                            <a:schemeClr val="tx1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  <a:cs typeface="+mn-cs"/>
                        </a:rPr>
                        <a:t>182.8</a:t>
                      </a:r>
                      <a:r>
                        <a:rPr kumimoji="1" lang="ja-JP" altLang="en-US" sz="1600" kern="1200" dirty="0">
                          <a:solidFill>
                            <a:schemeClr val="tx1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  <a:cs typeface="+mn-cs"/>
                        </a:rPr>
                        <a:t>億円</a:t>
                      </a:r>
                    </a:p>
                  </a:txBody>
                  <a:tcPr marL="91483" marR="252000" marT="45761" marB="45761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359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kern="1200" dirty="0">
                        <a:solidFill>
                          <a:schemeClr val="tx1"/>
                        </a:solidFill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  <a:cs typeface="+mn-cs"/>
                      </a:endParaRPr>
                    </a:p>
                  </a:txBody>
                  <a:tcPr marL="91456" marR="91456" marT="45761" marB="4576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kern="1200" dirty="0">
                          <a:solidFill>
                            <a:schemeClr val="tx1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  <a:cs typeface="+mn-cs"/>
                        </a:rPr>
                        <a:t>走行経費減少便益</a:t>
                      </a:r>
                    </a:p>
                  </a:txBody>
                  <a:tcPr marL="91483" marR="91483" marT="45761" marB="45761"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1" lang="en-US" altLang="ja-JP" sz="1600" kern="1200" baseline="0" dirty="0" smtClean="0">
                          <a:solidFill>
                            <a:schemeClr val="tx1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  <a:cs typeface="+mn-cs"/>
                        </a:rPr>
                        <a:t>23.2</a:t>
                      </a:r>
                      <a:r>
                        <a:rPr kumimoji="1" lang="ja-JP" altLang="en-US" sz="1600" kern="1200" dirty="0">
                          <a:solidFill>
                            <a:schemeClr val="tx1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  <a:cs typeface="+mn-cs"/>
                        </a:rPr>
                        <a:t>億円</a:t>
                      </a:r>
                    </a:p>
                  </a:txBody>
                  <a:tcPr marL="91483" marR="252000" marT="45761" marB="45761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359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kumimoji="1" lang="ja-JP" altLang="en-US" sz="1400" kern="1200" dirty="0">
                        <a:solidFill>
                          <a:schemeClr val="tx1"/>
                        </a:solidFill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  <a:cs typeface="+mn-cs"/>
                      </a:endParaRPr>
                    </a:p>
                  </a:txBody>
                  <a:tcPr marL="91456" marR="91456" marT="45761" marB="45761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ja-JP" altLang="en-US" sz="1400" kern="1200" dirty="0">
                          <a:solidFill>
                            <a:schemeClr val="tx1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  <a:cs typeface="+mn-cs"/>
                        </a:rPr>
                        <a:t>交通事故減少便益</a:t>
                      </a:r>
                    </a:p>
                  </a:txBody>
                  <a:tcPr marL="91483" marR="91483" marT="45761" marB="45761"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1" lang="en-US" altLang="ja-JP" sz="1600" kern="1200" baseline="0" dirty="0" smtClean="0">
                          <a:solidFill>
                            <a:schemeClr val="tx1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  <a:cs typeface="+mn-cs"/>
                        </a:rPr>
                        <a:t>2.9</a:t>
                      </a:r>
                      <a:r>
                        <a:rPr kumimoji="1" lang="ja-JP" altLang="en-US" sz="1600" kern="1200" dirty="0" smtClean="0">
                          <a:solidFill>
                            <a:schemeClr val="tx1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  <a:cs typeface="+mn-cs"/>
                        </a:rPr>
                        <a:t>億円</a:t>
                      </a:r>
                      <a:endParaRPr kumimoji="1" lang="ja-JP" altLang="en-US" sz="1600" kern="1200" dirty="0">
                        <a:solidFill>
                          <a:schemeClr val="tx1"/>
                        </a:solidFill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  <a:cs typeface="+mn-cs"/>
                      </a:endParaRPr>
                    </a:p>
                  </a:txBody>
                  <a:tcPr marL="91483" marR="252000" marT="45761" marB="45761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5" name="タイトル 2">
            <a:extLst>
              <a:ext uri="{FF2B5EF4-FFF2-40B4-BE49-F238E27FC236}">
                <a16:creationId xmlns:a16="http://schemas.microsoft.com/office/drawing/2014/main" id="{B3303C27-452F-4C28-A964-0EDD3F771CA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54038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0"/>
          </a:gradFill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２．事業の必要性等に関する視点</a:t>
            </a:r>
          </a:p>
        </p:txBody>
      </p:sp>
      <p:sp>
        <p:nvSpPr>
          <p:cNvPr id="17" name="正方形/長方形 2">
            <a:extLst>
              <a:ext uri="{FF2B5EF4-FFF2-40B4-BE49-F238E27FC236}">
                <a16:creationId xmlns:a16="http://schemas.microsoft.com/office/drawing/2014/main" id="{0898710B-34D4-4089-A8D7-BCC120112A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49" y="571222"/>
            <a:ext cx="43292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ja-JP" altLang="en-US" sz="1800" b="1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■事業の投資効果</a:t>
            </a:r>
            <a:r>
              <a:rPr lang="ja-JP" altLang="en-US" sz="1800" b="1" dirty="0">
                <a:latin typeface="Arial" panose="020B0604020202020204" pitchFamily="34" charset="0"/>
              </a:rPr>
              <a:t>（費用便益分析②）</a:t>
            </a:r>
            <a:endParaRPr lang="ja-JP" altLang="en-US" sz="1800" b="1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12" name="テキスト ボックス 33">
            <a:extLst>
              <a:ext uri="{FF2B5EF4-FFF2-40B4-BE49-F238E27FC236}">
                <a16:creationId xmlns:a16="http://schemas.microsoft.com/office/drawing/2014/main" id="{4814B86C-9199-A33A-A171-EBC60707DE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0034" y="6387386"/>
            <a:ext cx="273664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200" dirty="0">
                <a:latin typeface="Arial" panose="020B0604020202020204" pitchFamily="34" charset="0"/>
              </a:rPr>
              <a:t>※</a:t>
            </a:r>
            <a:r>
              <a:rPr lang="ja-JP" altLang="en-US" sz="1200" dirty="0">
                <a:latin typeface="Arial" panose="020B0604020202020204" pitchFamily="34" charset="0"/>
              </a:rPr>
              <a:t>総費用及び総便益は</a:t>
            </a:r>
            <a:endParaRPr lang="en-US" altLang="ja-JP" sz="12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 dirty="0">
                <a:latin typeface="Arial" panose="020B0604020202020204" pitchFamily="34" charset="0"/>
              </a:rPr>
              <a:t>　 基準年の価値に換算した現在価値額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1" name="図 570">
            <a:extLst>
              <a:ext uri="{FF2B5EF4-FFF2-40B4-BE49-F238E27FC236}">
                <a16:creationId xmlns:a16="http://schemas.microsoft.com/office/drawing/2014/main" id="{D8C22BC9-06DB-D7A3-2B88-58C7490580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271" b="8174"/>
          <a:stretch/>
        </p:blipFill>
        <p:spPr>
          <a:xfrm>
            <a:off x="74970" y="1131838"/>
            <a:ext cx="4322064" cy="484533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2969D355-5D97-3704-57EF-0E49791230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270" b="8173"/>
          <a:stretch/>
        </p:blipFill>
        <p:spPr>
          <a:xfrm>
            <a:off x="4638898" y="1126125"/>
            <a:ext cx="4322064" cy="484533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9" name="タイトル 2">
            <a:extLst>
              <a:ext uri="{FF2B5EF4-FFF2-40B4-BE49-F238E27FC236}">
                <a16:creationId xmlns:a16="http://schemas.microsoft.com/office/drawing/2014/main" id="{6310A896-ED14-4A8E-8BCF-E07BEB9F425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54038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0"/>
          </a:gradFill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２．事業の必要性等に関する視点</a:t>
            </a:r>
          </a:p>
        </p:txBody>
      </p:sp>
      <p:sp>
        <p:nvSpPr>
          <p:cNvPr id="90" name="正方形/長方形 2">
            <a:extLst>
              <a:ext uri="{FF2B5EF4-FFF2-40B4-BE49-F238E27FC236}">
                <a16:creationId xmlns:a16="http://schemas.microsoft.com/office/drawing/2014/main" id="{87FDE810-58FF-42A6-B0D8-EF5792B3C9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49" y="533122"/>
            <a:ext cx="43292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ja-JP" altLang="en-US" sz="1800" b="1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■事業の投資効果</a:t>
            </a:r>
            <a:r>
              <a:rPr lang="ja-JP" altLang="en-US" sz="1800" b="1" dirty="0">
                <a:latin typeface="Arial" panose="020B0604020202020204" pitchFamily="34" charset="0"/>
              </a:rPr>
              <a:t>（費用便益分析</a:t>
            </a:r>
            <a:r>
              <a:rPr lang="ja-JP" altLang="en-US" sz="1800" b="1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③</a:t>
            </a:r>
            <a:r>
              <a:rPr lang="ja-JP" altLang="en-US" sz="1800" b="1" dirty="0">
                <a:latin typeface="Arial" panose="020B0604020202020204" pitchFamily="34" charset="0"/>
              </a:rPr>
              <a:t>）</a:t>
            </a:r>
            <a:endParaRPr lang="ja-JP" altLang="en-US" sz="1800" b="1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309" name="フローチャート: 代替処理 308">
            <a:extLst>
              <a:ext uri="{FF2B5EF4-FFF2-40B4-BE49-F238E27FC236}">
                <a16:creationId xmlns:a16="http://schemas.microsoft.com/office/drawing/2014/main" id="{0B810B0F-81C7-4671-B829-A98730FE2F2C}"/>
              </a:ext>
            </a:extLst>
          </p:cNvPr>
          <p:cNvSpPr/>
          <p:nvPr/>
        </p:nvSpPr>
        <p:spPr>
          <a:xfrm>
            <a:off x="5396390" y="3869259"/>
            <a:ext cx="374656" cy="124611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F8BB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ja-JP" altLang="en-US" sz="6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西部地区</a:t>
            </a:r>
          </a:p>
        </p:txBody>
      </p:sp>
      <p:sp>
        <p:nvSpPr>
          <p:cNvPr id="310" name="フローチャート: 代替処理 309">
            <a:extLst>
              <a:ext uri="{FF2B5EF4-FFF2-40B4-BE49-F238E27FC236}">
                <a16:creationId xmlns:a16="http://schemas.microsoft.com/office/drawing/2014/main" id="{B279DF94-C690-485D-BE2F-977B2C8E4262}"/>
              </a:ext>
            </a:extLst>
          </p:cNvPr>
          <p:cNvSpPr/>
          <p:nvPr/>
        </p:nvSpPr>
        <p:spPr>
          <a:xfrm>
            <a:off x="7109692" y="4184276"/>
            <a:ext cx="374656" cy="124611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F8BB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ja-JP" altLang="en-US" sz="6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中部地区</a:t>
            </a:r>
          </a:p>
        </p:txBody>
      </p:sp>
      <p:sp>
        <p:nvSpPr>
          <p:cNvPr id="311" name="フローチャート: 代替処理 310">
            <a:extLst>
              <a:ext uri="{FF2B5EF4-FFF2-40B4-BE49-F238E27FC236}">
                <a16:creationId xmlns:a16="http://schemas.microsoft.com/office/drawing/2014/main" id="{90AB07D2-0536-4E79-B861-0F607E72357A}"/>
              </a:ext>
            </a:extLst>
          </p:cNvPr>
          <p:cNvSpPr/>
          <p:nvPr/>
        </p:nvSpPr>
        <p:spPr>
          <a:xfrm>
            <a:off x="6669581" y="2714055"/>
            <a:ext cx="374656" cy="124611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F8BB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ja-JP" altLang="en-US" sz="6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東部地区</a:t>
            </a:r>
          </a:p>
        </p:txBody>
      </p:sp>
      <p:sp>
        <p:nvSpPr>
          <p:cNvPr id="347" name="テキスト ボックス 7">
            <a:extLst>
              <a:ext uri="{FF2B5EF4-FFF2-40B4-BE49-F238E27FC236}">
                <a16:creationId xmlns:a16="http://schemas.microsoft.com/office/drawing/2014/main" id="{0A079552-9E5B-4D20-B3A2-D4000F5329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0412" y="1226385"/>
            <a:ext cx="1811776" cy="338554"/>
          </a:xfrm>
          <a:prstGeom prst="rect">
            <a:avLst/>
          </a:prstGeom>
          <a:solidFill>
            <a:srgbClr val="FE670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latin typeface="ＭＳ ゴシック" panose="020B0609070205080204" pitchFamily="49" charset="-128"/>
                <a:ea typeface="ＭＳ ゴシック" panose="020B0609070205080204" pitchFamily="49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/>
            <a:r>
              <a:rPr lang="ja-JP" altLang="en-US" sz="1600" dirty="0">
                <a:solidFill>
                  <a:schemeClr val="bg1"/>
                </a:solidFill>
              </a:rPr>
              <a:t>事業区間 整備済</a:t>
            </a:r>
          </a:p>
        </p:txBody>
      </p:sp>
      <p:sp>
        <p:nvSpPr>
          <p:cNvPr id="348" name="テキスト ボックス 7">
            <a:extLst>
              <a:ext uri="{FF2B5EF4-FFF2-40B4-BE49-F238E27FC236}">
                <a16:creationId xmlns:a16="http://schemas.microsoft.com/office/drawing/2014/main" id="{46000C31-50A8-4A63-B5F6-C759E917F7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40" y="6031208"/>
            <a:ext cx="8741486" cy="784830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latin typeface="ＭＳ ゴシック" panose="020B0609070205080204" pitchFamily="49" charset="-128"/>
                <a:ea typeface="ＭＳ ゴシック" panose="020B0609070205080204" pitchFamily="49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ts val="1800"/>
              </a:lnSpc>
            </a:pPr>
            <a:r>
              <a:rPr lang="ja-JP" altLang="en-US" sz="16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</a:t>
            </a:r>
            <a:r>
              <a:rPr lang="ja-JP" altLang="en-US" sz="1600" dirty="0"/>
              <a:t>事業</a:t>
            </a:r>
            <a:r>
              <a:rPr lang="ja-JP" altLang="en-US" sz="16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区間整備</a:t>
            </a:r>
            <a:r>
              <a:rPr lang="ja-JP" altLang="en-US" sz="1600" dirty="0"/>
              <a:t>により、周辺の</a:t>
            </a:r>
            <a:r>
              <a:rPr lang="ja-JP" altLang="en-US" sz="1600" dirty="0">
                <a:solidFill>
                  <a:srgbClr val="FF0000"/>
                </a:solidFill>
              </a:rPr>
              <a:t>国文都市</a:t>
            </a:r>
            <a:r>
              <a:rPr lang="en-US" altLang="ja-JP" sz="1600" dirty="0">
                <a:solidFill>
                  <a:srgbClr val="FF0000"/>
                </a:solidFill>
              </a:rPr>
              <a:t>3</a:t>
            </a:r>
            <a:r>
              <a:rPr lang="ja-JP" altLang="en-US" sz="1600" dirty="0">
                <a:solidFill>
                  <a:srgbClr val="FF0000"/>
                </a:solidFill>
              </a:rPr>
              <a:t>号線（＋</a:t>
            </a:r>
            <a:r>
              <a:rPr lang="en-US" altLang="ja-JP" sz="1600" dirty="0">
                <a:solidFill>
                  <a:srgbClr val="FF0000"/>
                </a:solidFill>
              </a:rPr>
              <a:t>1,400</a:t>
            </a:r>
            <a:r>
              <a:rPr lang="ja-JP" altLang="en-US" sz="1600" dirty="0">
                <a:solidFill>
                  <a:srgbClr val="FF0000"/>
                </a:solidFill>
              </a:rPr>
              <a:t>台</a:t>
            </a:r>
            <a:r>
              <a:rPr lang="en-US" altLang="ja-JP" sz="1600" dirty="0">
                <a:solidFill>
                  <a:srgbClr val="FF0000"/>
                </a:solidFill>
              </a:rPr>
              <a:t>/</a:t>
            </a:r>
            <a:r>
              <a:rPr lang="ja-JP" altLang="en-US" sz="1600" dirty="0">
                <a:solidFill>
                  <a:srgbClr val="FF0000"/>
                </a:solidFill>
              </a:rPr>
              <a:t>日）</a:t>
            </a:r>
            <a:r>
              <a:rPr lang="ja-JP" altLang="en-US" sz="1600" dirty="0"/>
              <a:t>、</a:t>
            </a:r>
            <a:r>
              <a:rPr lang="ja-JP" altLang="en-US" sz="1600" dirty="0">
                <a:solidFill>
                  <a:srgbClr val="0000FF"/>
                </a:solidFill>
              </a:rPr>
              <a:t>国道</a:t>
            </a:r>
            <a:r>
              <a:rPr lang="en-US" altLang="ja-JP" sz="1600" dirty="0">
                <a:solidFill>
                  <a:srgbClr val="0000FF"/>
                </a:solidFill>
              </a:rPr>
              <a:t>171</a:t>
            </a:r>
            <a:r>
              <a:rPr lang="ja-JP" altLang="en-US" sz="1600" dirty="0">
                <a:solidFill>
                  <a:srgbClr val="0000FF"/>
                </a:solidFill>
              </a:rPr>
              <a:t>号（</a:t>
            </a:r>
            <a:r>
              <a:rPr lang="en-US" altLang="ja-JP" sz="1600" dirty="0">
                <a:solidFill>
                  <a:srgbClr val="0000FF"/>
                </a:solidFill>
              </a:rPr>
              <a:t>-800</a:t>
            </a:r>
            <a:r>
              <a:rPr lang="ja-JP" altLang="en-US" sz="1600" dirty="0">
                <a:solidFill>
                  <a:srgbClr val="0000FF"/>
                </a:solidFill>
              </a:rPr>
              <a:t>台</a:t>
            </a:r>
            <a:r>
              <a:rPr lang="en-US" altLang="ja-JP" sz="1600" dirty="0">
                <a:solidFill>
                  <a:srgbClr val="0000FF"/>
                </a:solidFill>
              </a:rPr>
              <a:t>/</a:t>
            </a:r>
            <a:r>
              <a:rPr lang="ja-JP" altLang="en-US" sz="1600" dirty="0">
                <a:solidFill>
                  <a:srgbClr val="0000FF"/>
                </a:solidFill>
              </a:rPr>
              <a:t>日）</a:t>
            </a:r>
            <a:r>
              <a:rPr lang="en-US" altLang="ja-JP" sz="1600" dirty="0"/>
              <a:t>  </a:t>
            </a:r>
            <a:r>
              <a:rPr lang="ja-JP" altLang="en-US" sz="1600" dirty="0"/>
              <a:t>　</a:t>
            </a:r>
            <a:endParaRPr lang="en-US" altLang="ja-JP" sz="1600" dirty="0"/>
          </a:p>
          <a:p>
            <a:pPr>
              <a:lnSpc>
                <a:spcPts val="1800"/>
              </a:lnSpc>
            </a:pPr>
            <a:r>
              <a:rPr lang="ja-JP" altLang="en-US" sz="1600" dirty="0"/>
              <a:t>　などから、国道</a:t>
            </a:r>
            <a:r>
              <a:rPr lang="en-US" altLang="ja-JP" sz="1600" dirty="0"/>
              <a:t>171</a:t>
            </a:r>
            <a:r>
              <a:rPr lang="ja-JP" altLang="en-US" sz="1600" dirty="0"/>
              <a:t>号経由の交通が、北回り経由に交通転換すると</a:t>
            </a:r>
            <a:r>
              <a:rPr lang="ja-JP" altLang="en-US" sz="1600" dirty="0" smtClean="0"/>
              <a:t>予測</a:t>
            </a:r>
            <a:endParaRPr lang="en-US" altLang="ja-JP" sz="1600" dirty="0"/>
          </a:p>
          <a:p>
            <a:pPr>
              <a:lnSpc>
                <a:spcPts val="1800"/>
              </a:lnSpc>
            </a:pPr>
            <a:r>
              <a:rPr lang="ja-JP" altLang="en-US" sz="1600" dirty="0"/>
              <a:t>・また、</a:t>
            </a:r>
            <a:r>
              <a:rPr lang="ja-JP" altLang="en-US" sz="1600" dirty="0">
                <a:solidFill>
                  <a:srgbClr val="0000FF"/>
                </a:solidFill>
              </a:rPr>
              <a:t>余野茨木線</a:t>
            </a:r>
            <a:r>
              <a:rPr lang="ja-JP" altLang="en-US" sz="1600" dirty="0"/>
              <a:t>を利用していた交通が、</a:t>
            </a:r>
            <a:r>
              <a:rPr lang="ja-JP" altLang="en-US" sz="1600" dirty="0">
                <a:solidFill>
                  <a:srgbClr val="FF0000"/>
                </a:solidFill>
              </a:rPr>
              <a:t>茨木摂津線</a:t>
            </a:r>
            <a:r>
              <a:rPr lang="ja-JP" altLang="en-US" sz="1600" dirty="0"/>
              <a:t>経由へと交通転換が図られている。</a:t>
            </a:r>
            <a:endParaRPr lang="en-US" altLang="ja-JP" sz="1600" dirty="0"/>
          </a:p>
        </p:txBody>
      </p:sp>
      <p:sp>
        <p:nvSpPr>
          <p:cNvPr id="349" name="正方形/長方形 348">
            <a:extLst>
              <a:ext uri="{FF2B5EF4-FFF2-40B4-BE49-F238E27FC236}">
                <a16:creationId xmlns:a16="http://schemas.microsoft.com/office/drawing/2014/main" id="{DFB19F9E-8050-4B14-9B6B-93656598D95D}"/>
              </a:ext>
            </a:extLst>
          </p:cNvPr>
          <p:cNvSpPr/>
          <p:nvPr/>
        </p:nvSpPr>
        <p:spPr>
          <a:xfrm>
            <a:off x="109237" y="817814"/>
            <a:ext cx="3533123" cy="3242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ja-JP" altLang="en-US" sz="16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◆交通量推計（交通量図）</a:t>
            </a:r>
            <a:endParaRPr lang="en-US" altLang="ja-JP" sz="1600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50" name="テキスト ボックス 7">
            <a:extLst>
              <a:ext uri="{FF2B5EF4-FFF2-40B4-BE49-F238E27FC236}">
                <a16:creationId xmlns:a16="http://schemas.microsoft.com/office/drawing/2014/main" id="{89E601AC-D349-479D-ABEB-87411C654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6138" y="5831973"/>
            <a:ext cx="1225595" cy="123111"/>
          </a:xfrm>
          <a:prstGeom prst="rect">
            <a:avLst/>
          </a:prstGeom>
          <a:ln>
            <a:noFill/>
          </a:ln>
        </p:spPr>
        <p:txBody>
          <a:bodyPr wrap="square" lIns="36000" tIns="0" rIns="36000" bIns="0">
            <a:spAutoFit/>
          </a:bodyPr>
          <a:lstStyle>
            <a:defPPr>
              <a:defRPr lang="en-US"/>
            </a:defPPr>
            <a:lvl1pPr>
              <a:defRPr>
                <a:latin typeface="ＭＳ ゴシック" panose="020B0609070205080204" pitchFamily="49" charset="-128"/>
                <a:ea typeface="ＭＳ ゴシック" panose="020B0609070205080204" pitchFamily="49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r"/>
            <a:r>
              <a:rPr lang="ja-JP" altLang="en-US" sz="800" dirty="0">
                <a:effectLst>
                  <a:glow rad="25400">
                    <a:schemeClr val="bg1"/>
                  </a:glow>
                </a:effectLst>
              </a:rPr>
              <a:t>出典：地理院地図を使用</a:t>
            </a:r>
          </a:p>
        </p:txBody>
      </p:sp>
      <p:sp>
        <p:nvSpPr>
          <p:cNvPr id="351" name="テキスト ボックス 7">
            <a:extLst>
              <a:ext uri="{FF2B5EF4-FFF2-40B4-BE49-F238E27FC236}">
                <a16:creationId xmlns:a16="http://schemas.microsoft.com/office/drawing/2014/main" id="{724D6A24-552C-4530-A92B-D6F597107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030" y="5837686"/>
            <a:ext cx="1225595" cy="123111"/>
          </a:xfrm>
          <a:prstGeom prst="rect">
            <a:avLst/>
          </a:prstGeom>
          <a:ln>
            <a:noFill/>
          </a:ln>
        </p:spPr>
        <p:txBody>
          <a:bodyPr wrap="square" lIns="36000" tIns="0" rIns="36000" bIns="0">
            <a:spAutoFit/>
          </a:bodyPr>
          <a:lstStyle>
            <a:defPPr>
              <a:defRPr lang="en-US"/>
            </a:defPPr>
            <a:lvl1pPr>
              <a:defRPr>
                <a:latin typeface="ＭＳ ゴシック" panose="020B0609070205080204" pitchFamily="49" charset="-128"/>
                <a:ea typeface="ＭＳ ゴシック" panose="020B0609070205080204" pitchFamily="49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r"/>
            <a:r>
              <a:rPr lang="ja-JP" altLang="en-US" sz="800" dirty="0">
                <a:effectLst>
                  <a:glow rad="25400">
                    <a:schemeClr val="bg1"/>
                  </a:glow>
                </a:effectLst>
              </a:rPr>
              <a:t>出典：地理院地図を使用</a:t>
            </a:r>
          </a:p>
        </p:txBody>
      </p:sp>
      <p:sp>
        <p:nvSpPr>
          <p:cNvPr id="375" name="フローチャート: 代替処理 374">
            <a:extLst>
              <a:ext uri="{FF2B5EF4-FFF2-40B4-BE49-F238E27FC236}">
                <a16:creationId xmlns:a16="http://schemas.microsoft.com/office/drawing/2014/main" id="{1C62D967-83EE-461A-A00C-9EFF9ECF9437}"/>
              </a:ext>
            </a:extLst>
          </p:cNvPr>
          <p:cNvSpPr/>
          <p:nvPr/>
        </p:nvSpPr>
        <p:spPr>
          <a:xfrm>
            <a:off x="862184" y="3881322"/>
            <a:ext cx="374656" cy="124611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F8BB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ja-JP" altLang="en-US" sz="6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西部地区</a:t>
            </a:r>
          </a:p>
        </p:txBody>
      </p:sp>
      <p:sp>
        <p:nvSpPr>
          <p:cNvPr id="376" name="フローチャート: 代替処理 375">
            <a:extLst>
              <a:ext uri="{FF2B5EF4-FFF2-40B4-BE49-F238E27FC236}">
                <a16:creationId xmlns:a16="http://schemas.microsoft.com/office/drawing/2014/main" id="{4F780C61-8078-4EA0-BFC7-68A6F2E43772}"/>
              </a:ext>
            </a:extLst>
          </p:cNvPr>
          <p:cNvSpPr/>
          <p:nvPr/>
        </p:nvSpPr>
        <p:spPr>
          <a:xfrm>
            <a:off x="2553286" y="4177670"/>
            <a:ext cx="374656" cy="124611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F8BB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ja-JP" altLang="en-US" sz="6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中部地区</a:t>
            </a:r>
          </a:p>
        </p:txBody>
      </p:sp>
      <p:sp>
        <p:nvSpPr>
          <p:cNvPr id="377" name="フローチャート: 代替処理 376">
            <a:extLst>
              <a:ext uri="{FF2B5EF4-FFF2-40B4-BE49-F238E27FC236}">
                <a16:creationId xmlns:a16="http://schemas.microsoft.com/office/drawing/2014/main" id="{7FFB2A42-F377-471D-9CBB-238096D3D549}"/>
              </a:ext>
            </a:extLst>
          </p:cNvPr>
          <p:cNvSpPr/>
          <p:nvPr/>
        </p:nvSpPr>
        <p:spPr>
          <a:xfrm>
            <a:off x="2135375" y="2726118"/>
            <a:ext cx="374656" cy="124611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F8BB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ja-JP" altLang="en-US" sz="6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東部地区</a:t>
            </a:r>
          </a:p>
        </p:txBody>
      </p:sp>
      <p:sp>
        <p:nvSpPr>
          <p:cNvPr id="384" name="スライド番号プレースホルダー 3">
            <a:extLst>
              <a:ext uri="{FF2B5EF4-FFF2-40B4-BE49-F238E27FC236}">
                <a16:creationId xmlns:a16="http://schemas.microsoft.com/office/drawing/2014/main" id="{9AD20DD6-C905-490E-AEDB-E9EA9D128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532813" y="6477000"/>
            <a:ext cx="6064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5152A35-113C-4995-B447-422BCC8BA0C6}" type="slidenum">
              <a:rPr lang="ja-JP" altLang="en-US" sz="20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ja-JP" altLang="en-US" sz="2000" dirty="0">
              <a:latin typeface="Arial" panose="020B0604020202020204" pitchFamily="34" charset="0"/>
            </a:endParaRPr>
          </a:p>
        </p:txBody>
      </p:sp>
      <p:cxnSp>
        <p:nvCxnSpPr>
          <p:cNvPr id="136" name="直線コネクタ 135">
            <a:extLst>
              <a:ext uri="{FF2B5EF4-FFF2-40B4-BE49-F238E27FC236}">
                <a16:creationId xmlns:a16="http://schemas.microsoft.com/office/drawing/2014/main" id="{5E17A3B2-7ECF-454F-AC7D-543443F52133}"/>
              </a:ext>
            </a:extLst>
          </p:cNvPr>
          <p:cNvCxnSpPr/>
          <p:nvPr/>
        </p:nvCxnSpPr>
        <p:spPr>
          <a:xfrm flipH="1">
            <a:off x="4628520" y="3360003"/>
            <a:ext cx="216436" cy="59176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0" name="グループ化 159">
            <a:extLst>
              <a:ext uri="{FF2B5EF4-FFF2-40B4-BE49-F238E27FC236}">
                <a16:creationId xmlns:a16="http://schemas.microsoft.com/office/drawing/2014/main" id="{925AD2CD-E7A2-4B28-8F1A-85FE85188D9D}"/>
              </a:ext>
            </a:extLst>
          </p:cNvPr>
          <p:cNvGrpSpPr/>
          <p:nvPr/>
        </p:nvGrpSpPr>
        <p:grpSpPr>
          <a:xfrm>
            <a:off x="1231940" y="3370791"/>
            <a:ext cx="869101" cy="700064"/>
            <a:chOff x="1902700" y="5070153"/>
            <a:chExt cx="1216739" cy="980090"/>
          </a:xfrm>
        </p:grpSpPr>
        <p:cxnSp>
          <p:nvCxnSpPr>
            <p:cNvPr id="161" name="直線コネクタ 160">
              <a:extLst>
                <a:ext uri="{FF2B5EF4-FFF2-40B4-BE49-F238E27FC236}">
                  <a16:creationId xmlns:a16="http://schemas.microsoft.com/office/drawing/2014/main" id="{CB120C9F-4DF9-4259-A7E6-F1FAB69F33B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82653" y="5611580"/>
              <a:ext cx="274085" cy="438663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直線コネクタ 161">
              <a:extLst>
                <a:ext uri="{FF2B5EF4-FFF2-40B4-BE49-F238E27FC236}">
                  <a16:creationId xmlns:a16="http://schemas.microsoft.com/office/drawing/2014/main" id="{E50FF7FB-33C9-43E1-9E94-6F6DF66C436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67802" y="5169694"/>
              <a:ext cx="251637" cy="409228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直線コネクタ 162">
              <a:extLst>
                <a:ext uri="{FF2B5EF4-FFF2-40B4-BE49-F238E27FC236}">
                  <a16:creationId xmlns:a16="http://schemas.microsoft.com/office/drawing/2014/main" id="{37DF2BBA-7E48-4FFC-BE4D-CD4FF9DE79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18305" y="5215251"/>
              <a:ext cx="666750" cy="445156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正方形/長方形 163">
              <a:extLst>
                <a:ext uri="{FF2B5EF4-FFF2-40B4-BE49-F238E27FC236}">
                  <a16:creationId xmlns:a16="http://schemas.microsoft.com/office/drawing/2014/main" id="{EF13DD96-F047-43DB-9AE6-584E383B8C19}"/>
                </a:ext>
              </a:extLst>
            </p:cNvPr>
            <p:cNvSpPr/>
            <p:nvPr/>
          </p:nvSpPr>
          <p:spPr>
            <a:xfrm rot="19589044">
              <a:off x="1902700" y="5070153"/>
              <a:ext cx="1028683" cy="326549"/>
            </a:xfrm>
            <a:prstGeom prst="rect">
              <a:avLst/>
            </a:prstGeom>
            <a:solidFill>
              <a:schemeClr val="bg1"/>
            </a:solidFill>
            <a:ln w="9525" cmpd="sng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25714" tIns="25714" rIns="25714" bIns="25714" rtlCol="0" anchor="ctr"/>
            <a:lstStyle/>
            <a:p>
              <a:pPr algn="ctr"/>
              <a:r>
                <a:rPr lang="ja-JP" altLang="en-US" sz="800" dirty="0">
                  <a:solidFill>
                    <a:srgbClr val="0060A8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事業区間</a:t>
              </a:r>
              <a:endParaRPr kumimoji="1" lang="en-US" altLang="ja-JP" sz="800" dirty="0">
                <a:solidFill>
                  <a:srgbClr val="0060A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pPr algn="ctr">
                <a:lnSpc>
                  <a:spcPts val="800"/>
                </a:lnSpc>
              </a:pPr>
              <a:r>
                <a:rPr kumimoji="1" lang="ja-JP" altLang="en-US" sz="800" dirty="0">
                  <a:solidFill>
                    <a:srgbClr val="0060A8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未整備（</a:t>
              </a:r>
              <a:r>
                <a:rPr kumimoji="1" lang="en-US" altLang="ja-JP" sz="800" dirty="0">
                  <a:solidFill>
                    <a:srgbClr val="0060A8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2</a:t>
              </a:r>
              <a:r>
                <a:rPr kumimoji="1" lang="ja-JP" altLang="en-US" sz="800" dirty="0">
                  <a:solidFill>
                    <a:srgbClr val="0060A8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車線）</a:t>
              </a:r>
            </a:p>
          </p:txBody>
        </p:sp>
      </p:grpSp>
      <p:sp>
        <p:nvSpPr>
          <p:cNvPr id="166" name="正方形/長方形 165">
            <a:extLst>
              <a:ext uri="{FF2B5EF4-FFF2-40B4-BE49-F238E27FC236}">
                <a16:creationId xmlns:a16="http://schemas.microsoft.com/office/drawing/2014/main" id="{71D81A90-79F7-F798-E609-B43DC41127B3}"/>
              </a:ext>
            </a:extLst>
          </p:cNvPr>
          <p:cNvSpPr/>
          <p:nvPr/>
        </p:nvSpPr>
        <p:spPr>
          <a:xfrm>
            <a:off x="3353194" y="5693883"/>
            <a:ext cx="991227" cy="123111"/>
          </a:xfrm>
          <a:prstGeom prst="rect">
            <a:avLst/>
          </a:prstGeom>
          <a:ln>
            <a:noFill/>
          </a:ln>
        </p:spPr>
        <p:txBody>
          <a:bodyPr wrap="square" lIns="36000" tIns="0" rIns="36000" bIns="0">
            <a:spAutoFit/>
          </a:bodyPr>
          <a:lstStyle/>
          <a:p>
            <a:pPr algn="r"/>
            <a:r>
              <a:rPr lang="ja-JP" altLang="en-US" sz="800" dirty="0">
                <a:solidFill>
                  <a:schemeClr val="tx1"/>
                </a:solidFill>
                <a:effectLst>
                  <a:glow rad="25400">
                    <a:schemeClr val="bg1"/>
                  </a:glo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（単位：百台）</a:t>
            </a:r>
            <a:endParaRPr lang="en-US" altLang="ja-JP" sz="800" dirty="0">
              <a:solidFill>
                <a:schemeClr val="tx1"/>
              </a:solidFill>
              <a:effectLst>
                <a:glow rad="25400">
                  <a:schemeClr val="bg1"/>
                </a:glow>
              </a:effectLst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176" name="正方形/長方形 175">
            <a:extLst>
              <a:ext uri="{FF2B5EF4-FFF2-40B4-BE49-F238E27FC236}">
                <a16:creationId xmlns:a16="http://schemas.microsoft.com/office/drawing/2014/main" id="{C68D9A22-F673-ECA3-DAA4-F2F5699726C0}"/>
              </a:ext>
            </a:extLst>
          </p:cNvPr>
          <p:cNvSpPr/>
          <p:nvPr/>
        </p:nvSpPr>
        <p:spPr>
          <a:xfrm>
            <a:off x="8021805" y="5688170"/>
            <a:ext cx="991227" cy="123111"/>
          </a:xfrm>
          <a:prstGeom prst="rect">
            <a:avLst/>
          </a:prstGeom>
          <a:ln>
            <a:noFill/>
          </a:ln>
        </p:spPr>
        <p:txBody>
          <a:bodyPr wrap="square" lIns="36000" tIns="0" rIns="36000" bIns="0">
            <a:spAutoFit/>
          </a:bodyPr>
          <a:lstStyle/>
          <a:p>
            <a:pPr algn="r"/>
            <a:r>
              <a:rPr lang="ja-JP" altLang="en-US" sz="800" dirty="0">
                <a:solidFill>
                  <a:schemeClr val="tx1"/>
                </a:solidFill>
                <a:effectLst>
                  <a:glow rad="25400">
                    <a:schemeClr val="bg1"/>
                  </a:glo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（単位：百台）</a:t>
            </a:r>
            <a:endParaRPr lang="en-US" altLang="ja-JP" sz="800" dirty="0">
              <a:solidFill>
                <a:schemeClr val="tx1"/>
              </a:solidFill>
              <a:effectLst>
                <a:glow rad="25400">
                  <a:schemeClr val="bg1"/>
                </a:glow>
              </a:effectLst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238" name="テキスト ボックス 7">
            <a:extLst>
              <a:ext uri="{FF2B5EF4-FFF2-40B4-BE49-F238E27FC236}">
                <a16:creationId xmlns:a16="http://schemas.microsoft.com/office/drawing/2014/main" id="{1C5C9E70-D080-C414-BDEF-B6C3C1E249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456" y="1216045"/>
            <a:ext cx="1811776" cy="338554"/>
          </a:xfrm>
          <a:prstGeom prst="rect">
            <a:avLst/>
          </a:prstGeom>
          <a:solidFill>
            <a:srgbClr val="0070BF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latin typeface="ＭＳ ゴシック" panose="020B0609070205080204" pitchFamily="49" charset="-128"/>
                <a:ea typeface="ＭＳ ゴシック" panose="020B0609070205080204" pitchFamily="49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/>
            <a:r>
              <a:rPr lang="ja-JP" altLang="en-US" sz="1600" dirty="0">
                <a:solidFill>
                  <a:schemeClr val="bg1"/>
                </a:solidFill>
              </a:rPr>
              <a:t>事業区間 未整備</a:t>
            </a:r>
          </a:p>
        </p:txBody>
      </p:sp>
      <p:grpSp>
        <p:nvGrpSpPr>
          <p:cNvPr id="243" name="グループ化 242">
            <a:extLst>
              <a:ext uri="{FF2B5EF4-FFF2-40B4-BE49-F238E27FC236}">
                <a16:creationId xmlns:a16="http://schemas.microsoft.com/office/drawing/2014/main" id="{AE6225EE-19BB-ABC9-6705-A48D04BB1984}"/>
              </a:ext>
            </a:extLst>
          </p:cNvPr>
          <p:cNvGrpSpPr/>
          <p:nvPr/>
        </p:nvGrpSpPr>
        <p:grpSpPr>
          <a:xfrm>
            <a:off x="371073" y="1408194"/>
            <a:ext cx="3930811" cy="4214040"/>
            <a:chOff x="504761" y="2245889"/>
            <a:chExt cx="3930811" cy="4214040"/>
          </a:xfrm>
        </p:grpSpPr>
        <p:sp>
          <p:nvSpPr>
            <p:cNvPr id="255" name="正方形/長方形 254">
              <a:extLst>
                <a:ext uri="{FF2B5EF4-FFF2-40B4-BE49-F238E27FC236}">
                  <a16:creationId xmlns:a16="http://schemas.microsoft.com/office/drawing/2014/main" id="{32C05718-2EEF-014F-7458-73A90E1F4CA7}"/>
                </a:ext>
              </a:extLst>
            </p:cNvPr>
            <p:cNvSpPr/>
            <p:nvPr/>
          </p:nvSpPr>
          <p:spPr bwMode="auto">
            <a:xfrm rot="19399602">
              <a:off x="1848673" y="4655475"/>
              <a:ext cx="231951" cy="134091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ja-JP" sz="800" dirty="0">
                  <a:effectLst>
                    <a:glow rad="50800">
                      <a:schemeClr val="bg1">
                        <a:alpha val="95000"/>
                      </a:schemeClr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203</a:t>
              </a:r>
              <a:endParaRPr lang="ja-JP" altLang="en-US" sz="800" dirty="0">
                <a:effectLst>
                  <a:glow rad="508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59" name="正方形/長方形 258">
              <a:extLst>
                <a:ext uri="{FF2B5EF4-FFF2-40B4-BE49-F238E27FC236}">
                  <a16:creationId xmlns:a16="http://schemas.microsoft.com/office/drawing/2014/main" id="{9879E638-F716-D3BE-323B-F5619E149BAD}"/>
                </a:ext>
              </a:extLst>
            </p:cNvPr>
            <p:cNvSpPr/>
            <p:nvPr/>
          </p:nvSpPr>
          <p:spPr bwMode="auto">
            <a:xfrm rot="19399602">
              <a:off x="2244856" y="4342774"/>
              <a:ext cx="231951" cy="134091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ja-JP" sz="800" dirty="0">
                  <a:effectLst>
                    <a:glow rad="50800">
                      <a:schemeClr val="bg1">
                        <a:alpha val="95000"/>
                      </a:schemeClr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104</a:t>
              </a:r>
              <a:endParaRPr lang="ja-JP" altLang="en-US" sz="800" dirty="0">
                <a:effectLst>
                  <a:glow rad="508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61" name="正方形/長方形 260">
              <a:extLst>
                <a:ext uri="{FF2B5EF4-FFF2-40B4-BE49-F238E27FC236}">
                  <a16:creationId xmlns:a16="http://schemas.microsoft.com/office/drawing/2014/main" id="{092887A2-C76B-9B49-CEB6-4FE88399F429}"/>
                </a:ext>
              </a:extLst>
            </p:cNvPr>
            <p:cNvSpPr/>
            <p:nvPr/>
          </p:nvSpPr>
          <p:spPr bwMode="auto">
            <a:xfrm rot="19665803">
              <a:off x="3222213" y="3517727"/>
              <a:ext cx="231951" cy="134091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ja-JP" sz="800" dirty="0">
                  <a:effectLst>
                    <a:glow rad="50800">
                      <a:schemeClr val="bg1">
                        <a:alpha val="95000"/>
                      </a:schemeClr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92</a:t>
              </a:r>
              <a:endParaRPr lang="ja-JP" altLang="en-US" sz="800" dirty="0">
                <a:effectLst>
                  <a:glow rad="508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64" name="正方形/長方形 263">
              <a:extLst>
                <a:ext uri="{FF2B5EF4-FFF2-40B4-BE49-F238E27FC236}">
                  <a16:creationId xmlns:a16="http://schemas.microsoft.com/office/drawing/2014/main" id="{AA6D9464-85EB-ECE8-9D97-BD983A591163}"/>
                </a:ext>
              </a:extLst>
            </p:cNvPr>
            <p:cNvSpPr/>
            <p:nvPr/>
          </p:nvSpPr>
          <p:spPr bwMode="auto">
            <a:xfrm rot="2974256">
              <a:off x="1858122" y="3743069"/>
              <a:ext cx="231951" cy="134091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ja-JP" sz="800" dirty="0">
                  <a:effectLst>
                    <a:glow rad="50800">
                      <a:schemeClr val="bg1">
                        <a:alpha val="95000"/>
                      </a:schemeClr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37</a:t>
              </a:r>
              <a:endParaRPr lang="ja-JP" altLang="en-US" sz="800" dirty="0">
                <a:effectLst>
                  <a:glow rad="508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65" name="正方形/長方形 264">
              <a:extLst>
                <a:ext uri="{FF2B5EF4-FFF2-40B4-BE49-F238E27FC236}">
                  <a16:creationId xmlns:a16="http://schemas.microsoft.com/office/drawing/2014/main" id="{DC7DA54A-A508-BCF8-013D-AA1D117BBE54}"/>
                </a:ext>
              </a:extLst>
            </p:cNvPr>
            <p:cNvSpPr/>
            <p:nvPr/>
          </p:nvSpPr>
          <p:spPr bwMode="auto">
            <a:xfrm rot="275893">
              <a:off x="3122929" y="3100026"/>
              <a:ext cx="231951" cy="134091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ja-JP" sz="800" dirty="0">
                  <a:effectLst>
                    <a:glow rad="50800">
                      <a:schemeClr val="bg1">
                        <a:alpha val="95000"/>
                      </a:schemeClr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36</a:t>
              </a:r>
              <a:endParaRPr lang="ja-JP" altLang="en-US" sz="800" dirty="0">
                <a:effectLst>
                  <a:glow rad="508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66" name="正方形/長方形 265">
              <a:extLst>
                <a:ext uri="{FF2B5EF4-FFF2-40B4-BE49-F238E27FC236}">
                  <a16:creationId xmlns:a16="http://schemas.microsoft.com/office/drawing/2014/main" id="{032E37CD-3750-9129-DAB8-91CD2F9E6A7F}"/>
                </a:ext>
              </a:extLst>
            </p:cNvPr>
            <p:cNvSpPr/>
            <p:nvPr/>
          </p:nvSpPr>
          <p:spPr bwMode="auto">
            <a:xfrm rot="2050173">
              <a:off x="2574431" y="2896613"/>
              <a:ext cx="231951" cy="134091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ja-JP" sz="800" dirty="0">
                  <a:effectLst>
                    <a:glow rad="50800">
                      <a:schemeClr val="bg1">
                        <a:alpha val="95000"/>
                      </a:schemeClr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85</a:t>
              </a:r>
              <a:endParaRPr lang="ja-JP" altLang="en-US" sz="800" dirty="0">
                <a:effectLst>
                  <a:glow rad="508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67" name="正方形/長方形 266">
              <a:extLst>
                <a:ext uri="{FF2B5EF4-FFF2-40B4-BE49-F238E27FC236}">
                  <a16:creationId xmlns:a16="http://schemas.microsoft.com/office/drawing/2014/main" id="{B1845056-F06E-A3FD-5A47-75D2C59400F8}"/>
                </a:ext>
              </a:extLst>
            </p:cNvPr>
            <p:cNvSpPr/>
            <p:nvPr/>
          </p:nvSpPr>
          <p:spPr bwMode="auto">
            <a:xfrm rot="3345230">
              <a:off x="3882484" y="3834887"/>
              <a:ext cx="231951" cy="134091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ja-JP" sz="800" dirty="0">
                  <a:effectLst>
                    <a:glow rad="50800">
                      <a:schemeClr val="bg1">
                        <a:alpha val="95000"/>
                      </a:schemeClr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114</a:t>
              </a:r>
              <a:endParaRPr lang="ja-JP" altLang="en-US" sz="800" dirty="0">
                <a:effectLst>
                  <a:glow rad="508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68" name="正方形/長方形 267">
              <a:extLst>
                <a:ext uri="{FF2B5EF4-FFF2-40B4-BE49-F238E27FC236}">
                  <a16:creationId xmlns:a16="http://schemas.microsoft.com/office/drawing/2014/main" id="{5AB9D96C-8EAD-8AEE-51A4-A2E406A973ED}"/>
                </a:ext>
              </a:extLst>
            </p:cNvPr>
            <p:cNvSpPr/>
            <p:nvPr/>
          </p:nvSpPr>
          <p:spPr bwMode="auto">
            <a:xfrm rot="20872165">
              <a:off x="3775499" y="5166069"/>
              <a:ext cx="231951" cy="134091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ja-JP" sz="800" dirty="0">
                  <a:effectLst>
                    <a:glow rad="50800">
                      <a:schemeClr val="bg1">
                        <a:alpha val="95000"/>
                      </a:schemeClr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189</a:t>
              </a:r>
              <a:endParaRPr lang="ja-JP" altLang="en-US" sz="800" dirty="0">
                <a:effectLst>
                  <a:glow rad="508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00" name="正方形/長方形 299">
              <a:extLst>
                <a:ext uri="{FF2B5EF4-FFF2-40B4-BE49-F238E27FC236}">
                  <a16:creationId xmlns:a16="http://schemas.microsoft.com/office/drawing/2014/main" id="{54F683D2-A30F-8C41-821F-11F1778B5073}"/>
                </a:ext>
              </a:extLst>
            </p:cNvPr>
            <p:cNvSpPr/>
            <p:nvPr/>
          </p:nvSpPr>
          <p:spPr bwMode="auto">
            <a:xfrm rot="4766570">
              <a:off x="3209083" y="4540607"/>
              <a:ext cx="231951" cy="134091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ja-JP" sz="800" dirty="0">
                  <a:effectLst>
                    <a:glow rad="50800">
                      <a:schemeClr val="bg1">
                        <a:alpha val="95000"/>
                      </a:schemeClr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38</a:t>
              </a:r>
              <a:endParaRPr lang="ja-JP" altLang="en-US" sz="800" dirty="0">
                <a:effectLst>
                  <a:glow rad="508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07" name="正方形/長方形 306">
              <a:extLst>
                <a:ext uri="{FF2B5EF4-FFF2-40B4-BE49-F238E27FC236}">
                  <a16:creationId xmlns:a16="http://schemas.microsoft.com/office/drawing/2014/main" id="{692477EA-82B1-42C7-9378-D4DF82AB7EAC}"/>
                </a:ext>
              </a:extLst>
            </p:cNvPr>
            <p:cNvSpPr/>
            <p:nvPr/>
          </p:nvSpPr>
          <p:spPr bwMode="auto">
            <a:xfrm rot="20612217">
              <a:off x="2552309" y="4807037"/>
              <a:ext cx="231951" cy="134091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ja-JP" sz="800" dirty="0">
                  <a:effectLst>
                    <a:glow rad="50800">
                      <a:schemeClr val="bg1">
                        <a:alpha val="95000"/>
                      </a:schemeClr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101</a:t>
              </a:r>
              <a:endParaRPr lang="ja-JP" altLang="en-US" sz="800" dirty="0">
                <a:effectLst>
                  <a:glow rad="508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15" name="正方形/長方形 314">
              <a:extLst>
                <a:ext uri="{FF2B5EF4-FFF2-40B4-BE49-F238E27FC236}">
                  <a16:creationId xmlns:a16="http://schemas.microsoft.com/office/drawing/2014/main" id="{E7034191-AE86-D13B-B278-C9797625FEA2}"/>
                </a:ext>
              </a:extLst>
            </p:cNvPr>
            <p:cNvSpPr/>
            <p:nvPr/>
          </p:nvSpPr>
          <p:spPr bwMode="auto">
            <a:xfrm rot="3239315">
              <a:off x="2877458" y="4701187"/>
              <a:ext cx="231951" cy="134091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ja-JP" sz="800" dirty="0">
                  <a:effectLst>
                    <a:glow rad="50800">
                      <a:schemeClr val="bg1">
                        <a:alpha val="95000"/>
                      </a:schemeClr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77</a:t>
              </a:r>
              <a:endParaRPr lang="ja-JP" altLang="en-US" sz="800" dirty="0">
                <a:effectLst>
                  <a:glow rad="508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18" name="正方形/長方形 317">
              <a:extLst>
                <a:ext uri="{FF2B5EF4-FFF2-40B4-BE49-F238E27FC236}">
                  <a16:creationId xmlns:a16="http://schemas.microsoft.com/office/drawing/2014/main" id="{DDB7DAE7-CF3A-A57A-9AED-AC9E301BCD89}"/>
                </a:ext>
              </a:extLst>
            </p:cNvPr>
            <p:cNvSpPr/>
            <p:nvPr/>
          </p:nvSpPr>
          <p:spPr bwMode="auto">
            <a:xfrm rot="20606955">
              <a:off x="2885307" y="5969631"/>
              <a:ext cx="231951" cy="131240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ja-JP" sz="800" dirty="0">
                  <a:effectLst>
                    <a:glow rad="50800">
                      <a:schemeClr val="bg1">
                        <a:alpha val="95000"/>
                      </a:schemeClr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98</a:t>
              </a:r>
              <a:endParaRPr lang="ja-JP" altLang="en-US" sz="800" dirty="0">
                <a:effectLst>
                  <a:glow rad="508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19" name="正方形/長方形 318">
              <a:extLst>
                <a:ext uri="{FF2B5EF4-FFF2-40B4-BE49-F238E27FC236}">
                  <a16:creationId xmlns:a16="http://schemas.microsoft.com/office/drawing/2014/main" id="{9D061D54-4F0A-702E-560C-3B721B0BB7E0}"/>
                </a:ext>
              </a:extLst>
            </p:cNvPr>
            <p:cNvSpPr/>
            <p:nvPr/>
          </p:nvSpPr>
          <p:spPr bwMode="auto">
            <a:xfrm>
              <a:off x="2989222" y="6291540"/>
              <a:ext cx="231951" cy="134091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ja-JP" sz="800" dirty="0">
                  <a:effectLst>
                    <a:glow rad="50800">
                      <a:schemeClr val="bg1">
                        <a:alpha val="95000"/>
                      </a:schemeClr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274</a:t>
              </a:r>
              <a:endParaRPr lang="ja-JP" altLang="en-US" sz="800" dirty="0">
                <a:effectLst>
                  <a:glow rad="508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20" name="正方形/長方形 319">
              <a:extLst>
                <a:ext uri="{FF2B5EF4-FFF2-40B4-BE49-F238E27FC236}">
                  <a16:creationId xmlns:a16="http://schemas.microsoft.com/office/drawing/2014/main" id="{97BB2C47-A175-E39B-E0BE-70AF4501E5E4}"/>
                </a:ext>
              </a:extLst>
            </p:cNvPr>
            <p:cNvSpPr/>
            <p:nvPr/>
          </p:nvSpPr>
          <p:spPr bwMode="auto">
            <a:xfrm>
              <a:off x="1847328" y="6315710"/>
              <a:ext cx="231951" cy="134091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ja-JP" sz="800" dirty="0">
                  <a:effectLst>
                    <a:glow rad="50800">
                      <a:schemeClr val="bg1">
                        <a:alpha val="95000"/>
                      </a:schemeClr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303</a:t>
              </a:r>
              <a:endParaRPr lang="ja-JP" altLang="en-US" sz="800" dirty="0">
                <a:effectLst>
                  <a:glow rad="508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21" name="正方形/長方形 320">
              <a:extLst>
                <a:ext uri="{FF2B5EF4-FFF2-40B4-BE49-F238E27FC236}">
                  <a16:creationId xmlns:a16="http://schemas.microsoft.com/office/drawing/2014/main" id="{BCBC62DA-3529-15F3-7362-BEDFDC3F4652}"/>
                </a:ext>
              </a:extLst>
            </p:cNvPr>
            <p:cNvSpPr/>
            <p:nvPr/>
          </p:nvSpPr>
          <p:spPr bwMode="auto">
            <a:xfrm rot="1583333">
              <a:off x="2024033" y="5902949"/>
              <a:ext cx="231951" cy="134091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ja-JP" sz="800" dirty="0">
                  <a:effectLst>
                    <a:glow rad="50800">
                      <a:schemeClr val="bg1">
                        <a:alpha val="95000"/>
                      </a:schemeClr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92</a:t>
              </a:r>
              <a:endParaRPr lang="ja-JP" altLang="en-US" sz="800" dirty="0">
                <a:effectLst>
                  <a:glow rad="508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22" name="正方形/長方形 321">
              <a:extLst>
                <a:ext uri="{FF2B5EF4-FFF2-40B4-BE49-F238E27FC236}">
                  <a16:creationId xmlns:a16="http://schemas.microsoft.com/office/drawing/2014/main" id="{8A674D41-E5B9-64DA-08F3-6A2AFBD2F051}"/>
                </a:ext>
              </a:extLst>
            </p:cNvPr>
            <p:cNvSpPr/>
            <p:nvPr/>
          </p:nvSpPr>
          <p:spPr bwMode="auto">
            <a:xfrm rot="2983348">
              <a:off x="1673197" y="6045658"/>
              <a:ext cx="231951" cy="134091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ja-JP" sz="800" dirty="0">
                  <a:effectLst>
                    <a:glow rad="50800">
                      <a:schemeClr val="bg1">
                        <a:alpha val="95000"/>
                      </a:schemeClr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384</a:t>
              </a:r>
              <a:endParaRPr lang="ja-JP" altLang="en-US" sz="800" dirty="0">
                <a:effectLst>
                  <a:glow rad="508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23" name="正方形/長方形 322">
              <a:extLst>
                <a:ext uri="{FF2B5EF4-FFF2-40B4-BE49-F238E27FC236}">
                  <a16:creationId xmlns:a16="http://schemas.microsoft.com/office/drawing/2014/main" id="{5E7E33D9-87EB-CA7F-D6E7-2FF87971C8C7}"/>
                </a:ext>
              </a:extLst>
            </p:cNvPr>
            <p:cNvSpPr/>
            <p:nvPr/>
          </p:nvSpPr>
          <p:spPr bwMode="auto">
            <a:xfrm rot="16666347">
              <a:off x="1488788" y="5351743"/>
              <a:ext cx="231951" cy="134091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ja-JP" sz="800" dirty="0">
                  <a:effectLst>
                    <a:glow rad="50800">
                      <a:schemeClr val="bg1">
                        <a:alpha val="95000"/>
                      </a:schemeClr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328</a:t>
              </a:r>
              <a:endParaRPr lang="ja-JP" altLang="en-US" sz="800" dirty="0">
                <a:effectLst>
                  <a:glow rad="508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24" name="正方形/長方形 323">
              <a:extLst>
                <a:ext uri="{FF2B5EF4-FFF2-40B4-BE49-F238E27FC236}">
                  <a16:creationId xmlns:a16="http://schemas.microsoft.com/office/drawing/2014/main" id="{7AB55B78-F771-A0CD-7419-1F7C728D0291}"/>
                </a:ext>
              </a:extLst>
            </p:cNvPr>
            <p:cNvSpPr/>
            <p:nvPr/>
          </p:nvSpPr>
          <p:spPr bwMode="auto">
            <a:xfrm rot="1107229">
              <a:off x="1324800" y="5606860"/>
              <a:ext cx="231951" cy="134091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ja-JP" sz="800" dirty="0">
                  <a:effectLst>
                    <a:glow rad="50800">
                      <a:schemeClr val="bg1">
                        <a:alpha val="95000"/>
                      </a:schemeClr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126</a:t>
              </a:r>
              <a:endParaRPr lang="ja-JP" altLang="en-US" sz="800" dirty="0">
                <a:effectLst>
                  <a:glow rad="508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25" name="正方形/長方形 324">
              <a:extLst>
                <a:ext uri="{FF2B5EF4-FFF2-40B4-BE49-F238E27FC236}">
                  <a16:creationId xmlns:a16="http://schemas.microsoft.com/office/drawing/2014/main" id="{45D3918D-86AF-641D-9481-46EB8538D6A1}"/>
                </a:ext>
              </a:extLst>
            </p:cNvPr>
            <p:cNvSpPr/>
            <p:nvPr/>
          </p:nvSpPr>
          <p:spPr bwMode="auto">
            <a:xfrm rot="1107229">
              <a:off x="613082" y="5344439"/>
              <a:ext cx="231951" cy="134091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ja-JP" sz="800" dirty="0">
                  <a:effectLst>
                    <a:glow rad="50800">
                      <a:schemeClr val="bg1">
                        <a:alpha val="95000"/>
                      </a:schemeClr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31</a:t>
              </a:r>
              <a:endParaRPr lang="ja-JP" altLang="en-US" sz="800" dirty="0">
                <a:effectLst>
                  <a:glow rad="508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28" name="正方形/長方形 327">
              <a:extLst>
                <a:ext uri="{FF2B5EF4-FFF2-40B4-BE49-F238E27FC236}">
                  <a16:creationId xmlns:a16="http://schemas.microsoft.com/office/drawing/2014/main" id="{A759F70E-0D21-706C-7651-B8729B0B0832}"/>
                </a:ext>
              </a:extLst>
            </p:cNvPr>
            <p:cNvSpPr/>
            <p:nvPr/>
          </p:nvSpPr>
          <p:spPr bwMode="auto">
            <a:xfrm rot="19399602">
              <a:off x="1997404" y="3151202"/>
              <a:ext cx="231951" cy="134091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ja-JP" sz="800" dirty="0">
                  <a:effectLst>
                    <a:glow rad="50800">
                      <a:schemeClr val="bg1">
                        <a:alpha val="95000"/>
                      </a:schemeClr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411</a:t>
              </a:r>
              <a:endParaRPr lang="ja-JP" altLang="en-US" sz="800" dirty="0">
                <a:effectLst>
                  <a:glow rad="508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29" name="正方形/長方形 328">
              <a:extLst>
                <a:ext uri="{FF2B5EF4-FFF2-40B4-BE49-F238E27FC236}">
                  <a16:creationId xmlns:a16="http://schemas.microsoft.com/office/drawing/2014/main" id="{99501BAE-AEB2-D851-FAAC-1ECC34E9806C}"/>
                </a:ext>
              </a:extLst>
            </p:cNvPr>
            <p:cNvSpPr/>
            <p:nvPr/>
          </p:nvSpPr>
          <p:spPr bwMode="auto">
            <a:xfrm rot="19399602">
              <a:off x="1397491" y="3320551"/>
              <a:ext cx="231951" cy="134091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ja-JP" sz="800" dirty="0">
                  <a:effectLst>
                    <a:glow rad="50800">
                      <a:schemeClr val="bg1">
                        <a:alpha val="95000"/>
                      </a:schemeClr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14</a:t>
              </a:r>
              <a:endParaRPr lang="ja-JP" altLang="en-US" sz="800" dirty="0">
                <a:effectLst>
                  <a:glow rad="508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32" name="正方形/長方形 331">
              <a:extLst>
                <a:ext uri="{FF2B5EF4-FFF2-40B4-BE49-F238E27FC236}">
                  <a16:creationId xmlns:a16="http://schemas.microsoft.com/office/drawing/2014/main" id="{9778B595-22A5-04FE-4B5F-057FEC4D3F28}"/>
                </a:ext>
              </a:extLst>
            </p:cNvPr>
            <p:cNvSpPr/>
            <p:nvPr/>
          </p:nvSpPr>
          <p:spPr bwMode="auto">
            <a:xfrm rot="19399602">
              <a:off x="3315584" y="2245889"/>
              <a:ext cx="231951" cy="134091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ja-JP" sz="800" dirty="0">
                  <a:effectLst>
                    <a:glow rad="50800">
                      <a:schemeClr val="bg1">
                        <a:alpha val="95000"/>
                      </a:schemeClr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414</a:t>
              </a:r>
              <a:endParaRPr lang="ja-JP" altLang="en-US" sz="800" dirty="0">
                <a:effectLst>
                  <a:glow rad="508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33" name="正方形/長方形 332">
              <a:extLst>
                <a:ext uri="{FF2B5EF4-FFF2-40B4-BE49-F238E27FC236}">
                  <a16:creationId xmlns:a16="http://schemas.microsoft.com/office/drawing/2014/main" id="{CF2C492D-D7B9-75EF-F53D-E1D433603A3D}"/>
                </a:ext>
              </a:extLst>
            </p:cNvPr>
            <p:cNvSpPr/>
            <p:nvPr/>
          </p:nvSpPr>
          <p:spPr bwMode="auto">
            <a:xfrm rot="17252738">
              <a:off x="3705201" y="2304969"/>
              <a:ext cx="231951" cy="134091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ja-JP" sz="800" dirty="0">
                  <a:effectLst>
                    <a:glow rad="50800">
                      <a:schemeClr val="bg1">
                        <a:alpha val="95000"/>
                      </a:schemeClr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54</a:t>
              </a:r>
              <a:endParaRPr lang="ja-JP" altLang="en-US" sz="800" dirty="0">
                <a:effectLst>
                  <a:glow rad="508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36" name="正方形/長方形 335">
              <a:extLst>
                <a:ext uri="{FF2B5EF4-FFF2-40B4-BE49-F238E27FC236}">
                  <a16:creationId xmlns:a16="http://schemas.microsoft.com/office/drawing/2014/main" id="{7571EA76-A384-5D05-BCC5-C460CE8D3037}"/>
                </a:ext>
              </a:extLst>
            </p:cNvPr>
            <p:cNvSpPr/>
            <p:nvPr/>
          </p:nvSpPr>
          <p:spPr bwMode="auto">
            <a:xfrm rot="5400000">
              <a:off x="4252551" y="5630403"/>
              <a:ext cx="231951" cy="134091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ja-JP" sz="800" dirty="0">
                  <a:effectLst>
                    <a:glow rad="50800">
                      <a:schemeClr val="bg1">
                        <a:alpha val="95000"/>
                      </a:schemeClr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188</a:t>
              </a:r>
              <a:endParaRPr lang="ja-JP" altLang="en-US" sz="800" dirty="0">
                <a:effectLst>
                  <a:glow rad="508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37" name="正方形/長方形 336">
              <a:extLst>
                <a:ext uri="{FF2B5EF4-FFF2-40B4-BE49-F238E27FC236}">
                  <a16:creationId xmlns:a16="http://schemas.microsoft.com/office/drawing/2014/main" id="{DD2B293A-61AD-11C8-1608-6D4CEC368983}"/>
                </a:ext>
              </a:extLst>
            </p:cNvPr>
            <p:cNvSpPr/>
            <p:nvPr/>
          </p:nvSpPr>
          <p:spPr bwMode="auto">
            <a:xfrm rot="4433313">
              <a:off x="3418630" y="5609263"/>
              <a:ext cx="231951" cy="134091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ja-JP" sz="800" dirty="0">
                  <a:effectLst>
                    <a:glow rad="50800">
                      <a:schemeClr val="bg1">
                        <a:alpha val="95000"/>
                      </a:schemeClr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151</a:t>
              </a:r>
              <a:endParaRPr lang="ja-JP" altLang="en-US" sz="800" dirty="0">
                <a:effectLst>
                  <a:glow rad="508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38" name="正方形/長方形 337">
              <a:extLst>
                <a:ext uri="{FF2B5EF4-FFF2-40B4-BE49-F238E27FC236}">
                  <a16:creationId xmlns:a16="http://schemas.microsoft.com/office/drawing/2014/main" id="{51E2158C-3867-BFD0-914B-62654D585046}"/>
                </a:ext>
              </a:extLst>
            </p:cNvPr>
            <p:cNvSpPr/>
            <p:nvPr/>
          </p:nvSpPr>
          <p:spPr bwMode="auto">
            <a:xfrm rot="4433313">
              <a:off x="3566959" y="6072827"/>
              <a:ext cx="231951" cy="134091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ja-JP" sz="800" dirty="0">
                  <a:effectLst>
                    <a:glow rad="50800">
                      <a:schemeClr val="bg1">
                        <a:alpha val="95000"/>
                      </a:schemeClr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103</a:t>
              </a:r>
              <a:endParaRPr lang="ja-JP" altLang="en-US" sz="800" dirty="0">
                <a:effectLst>
                  <a:glow rad="508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39" name="正方形/長方形 338">
              <a:extLst>
                <a:ext uri="{FF2B5EF4-FFF2-40B4-BE49-F238E27FC236}">
                  <a16:creationId xmlns:a16="http://schemas.microsoft.com/office/drawing/2014/main" id="{2CE7A77A-E7E5-C07E-2C73-5D45F013EB06}"/>
                </a:ext>
              </a:extLst>
            </p:cNvPr>
            <p:cNvSpPr/>
            <p:nvPr/>
          </p:nvSpPr>
          <p:spPr bwMode="auto">
            <a:xfrm rot="20071604">
              <a:off x="504761" y="5708594"/>
              <a:ext cx="231951" cy="131240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ja-JP" sz="800" dirty="0">
                  <a:effectLst>
                    <a:glow rad="50800">
                      <a:schemeClr val="bg1">
                        <a:alpha val="95000"/>
                      </a:schemeClr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192</a:t>
              </a:r>
              <a:endParaRPr lang="ja-JP" altLang="en-US" sz="800" dirty="0">
                <a:effectLst>
                  <a:glow rad="508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40" name="正方形/長方形 339">
              <a:extLst>
                <a:ext uri="{FF2B5EF4-FFF2-40B4-BE49-F238E27FC236}">
                  <a16:creationId xmlns:a16="http://schemas.microsoft.com/office/drawing/2014/main" id="{6A995868-D197-593E-CDD5-61956FCE1D77}"/>
                </a:ext>
              </a:extLst>
            </p:cNvPr>
            <p:cNvSpPr/>
            <p:nvPr/>
          </p:nvSpPr>
          <p:spPr bwMode="auto">
            <a:xfrm rot="21244585">
              <a:off x="560958" y="6328689"/>
              <a:ext cx="231951" cy="131240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ja-JP" sz="800" dirty="0">
                  <a:effectLst>
                    <a:glow rad="50800">
                      <a:schemeClr val="bg1">
                        <a:alpha val="95000"/>
                      </a:schemeClr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439</a:t>
              </a:r>
              <a:endParaRPr lang="ja-JP" altLang="en-US" sz="800" dirty="0">
                <a:effectLst>
                  <a:glow rad="508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41" name="正方形/長方形 340">
              <a:extLst>
                <a:ext uri="{FF2B5EF4-FFF2-40B4-BE49-F238E27FC236}">
                  <a16:creationId xmlns:a16="http://schemas.microsoft.com/office/drawing/2014/main" id="{6D6A6520-D346-0F0B-6F0A-C87695E09E60}"/>
                </a:ext>
              </a:extLst>
            </p:cNvPr>
            <p:cNvSpPr/>
            <p:nvPr/>
          </p:nvSpPr>
          <p:spPr bwMode="auto">
            <a:xfrm rot="5048554">
              <a:off x="1166350" y="6025161"/>
              <a:ext cx="231951" cy="134091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ja-JP" sz="800" dirty="0">
                  <a:effectLst>
                    <a:glow rad="50800">
                      <a:schemeClr val="bg1">
                        <a:alpha val="95000"/>
                      </a:schemeClr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134</a:t>
              </a:r>
              <a:endParaRPr lang="ja-JP" altLang="en-US" sz="800" dirty="0">
                <a:effectLst>
                  <a:glow rad="508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42" name="正方形/長方形 341">
              <a:extLst>
                <a:ext uri="{FF2B5EF4-FFF2-40B4-BE49-F238E27FC236}">
                  <a16:creationId xmlns:a16="http://schemas.microsoft.com/office/drawing/2014/main" id="{34BB4130-69B5-3659-F9C5-84CC6F47B021}"/>
                </a:ext>
              </a:extLst>
            </p:cNvPr>
            <p:cNvSpPr/>
            <p:nvPr/>
          </p:nvSpPr>
          <p:spPr bwMode="auto">
            <a:xfrm rot="18642979">
              <a:off x="1918275" y="4465521"/>
              <a:ext cx="231951" cy="134091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ja-JP" sz="800" dirty="0">
                  <a:effectLst>
                    <a:glow rad="50800">
                      <a:schemeClr val="bg1">
                        <a:alpha val="95000"/>
                      </a:schemeClr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99</a:t>
              </a:r>
              <a:endParaRPr lang="ja-JP" altLang="en-US" sz="800" dirty="0">
                <a:effectLst>
                  <a:glow rad="508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43" name="正方形/長方形 342">
              <a:extLst>
                <a:ext uri="{FF2B5EF4-FFF2-40B4-BE49-F238E27FC236}">
                  <a16:creationId xmlns:a16="http://schemas.microsoft.com/office/drawing/2014/main" id="{AC6EDBC4-F4D7-8350-5F38-C88C981418E7}"/>
                </a:ext>
              </a:extLst>
            </p:cNvPr>
            <p:cNvSpPr/>
            <p:nvPr/>
          </p:nvSpPr>
          <p:spPr bwMode="auto">
            <a:xfrm rot="4943799">
              <a:off x="2764985" y="2846175"/>
              <a:ext cx="231951" cy="134091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ja-JP" sz="800" dirty="0">
                  <a:effectLst>
                    <a:glow rad="50800">
                      <a:schemeClr val="bg1">
                        <a:alpha val="95000"/>
                      </a:schemeClr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62</a:t>
              </a:r>
              <a:endParaRPr lang="ja-JP" altLang="en-US" sz="800" dirty="0">
                <a:effectLst>
                  <a:glow rad="508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44" name="正方形/長方形 343">
              <a:extLst>
                <a:ext uri="{FF2B5EF4-FFF2-40B4-BE49-F238E27FC236}">
                  <a16:creationId xmlns:a16="http://schemas.microsoft.com/office/drawing/2014/main" id="{60BA3BD5-6009-ABB2-C820-8E7BEBBA21D3}"/>
                </a:ext>
              </a:extLst>
            </p:cNvPr>
            <p:cNvSpPr/>
            <p:nvPr/>
          </p:nvSpPr>
          <p:spPr bwMode="auto">
            <a:xfrm rot="4010433">
              <a:off x="2919142" y="3344889"/>
              <a:ext cx="231951" cy="134091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ja-JP" sz="800" dirty="0">
                  <a:effectLst>
                    <a:glow rad="50800">
                      <a:schemeClr val="bg1">
                        <a:alpha val="95000"/>
                      </a:schemeClr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53</a:t>
              </a:r>
              <a:endParaRPr lang="ja-JP" altLang="en-US" sz="800" dirty="0">
                <a:effectLst>
                  <a:glow rad="508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45" name="正方形/長方形 344">
              <a:extLst>
                <a:ext uri="{FF2B5EF4-FFF2-40B4-BE49-F238E27FC236}">
                  <a16:creationId xmlns:a16="http://schemas.microsoft.com/office/drawing/2014/main" id="{CC496DBF-119C-F5A5-2A8C-7F412CA14740}"/>
                </a:ext>
              </a:extLst>
            </p:cNvPr>
            <p:cNvSpPr/>
            <p:nvPr/>
          </p:nvSpPr>
          <p:spPr bwMode="auto">
            <a:xfrm rot="4282202">
              <a:off x="3538712" y="3270404"/>
              <a:ext cx="231951" cy="134091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ja-JP" sz="800" dirty="0">
                  <a:effectLst>
                    <a:glow rad="50800">
                      <a:schemeClr val="bg1">
                        <a:alpha val="95000"/>
                      </a:schemeClr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90</a:t>
              </a:r>
              <a:endParaRPr lang="ja-JP" altLang="en-US" sz="800" dirty="0">
                <a:effectLst>
                  <a:glow rad="508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46" name="正方形/長方形 345">
              <a:extLst>
                <a:ext uri="{FF2B5EF4-FFF2-40B4-BE49-F238E27FC236}">
                  <a16:creationId xmlns:a16="http://schemas.microsoft.com/office/drawing/2014/main" id="{E696B200-C09E-65FD-B4C1-7464BC5D0064}"/>
                </a:ext>
              </a:extLst>
            </p:cNvPr>
            <p:cNvSpPr/>
            <p:nvPr/>
          </p:nvSpPr>
          <p:spPr bwMode="auto">
            <a:xfrm rot="18861169">
              <a:off x="2672829" y="3960951"/>
              <a:ext cx="231951" cy="134091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ja-JP" sz="800" dirty="0">
                  <a:effectLst>
                    <a:glow rad="50800">
                      <a:schemeClr val="bg1">
                        <a:alpha val="95000"/>
                      </a:schemeClr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104</a:t>
              </a:r>
              <a:endParaRPr lang="ja-JP" altLang="en-US" sz="800" dirty="0">
                <a:effectLst>
                  <a:glow rad="508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52" name="正方形/長方形 351">
              <a:extLst>
                <a:ext uri="{FF2B5EF4-FFF2-40B4-BE49-F238E27FC236}">
                  <a16:creationId xmlns:a16="http://schemas.microsoft.com/office/drawing/2014/main" id="{DEAAFA9A-92DC-5A31-0F81-1A56E0E3A12C}"/>
                </a:ext>
              </a:extLst>
            </p:cNvPr>
            <p:cNvSpPr/>
            <p:nvPr/>
          </p:nvSpPr>
          <p:spPr bwMode="auto">
            <a:xfrm rot="18134663">
              <a:off x="2233209" y="2456340"/>
              <a:ext cx="231951" cy="134091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ja-JP" sz="800" dirty="0">
                  <a:effectLst>
                    <a:glow rad="50800">
                      <a:schemeClr val="bg1">
                        <a:alpha val="95000"/>
                      </a:schemeClr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37</a:t>
              </a:r>
              <a:endParaRPr lang="ja-JP" altLang="en-US" sz="800" dirty="0">
                <a:effectLst>
                  <a:glow rad="508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561" name="正方形/長方形 560">
              <a:extLst>
                <a:ext uri="{FF2B5EF4-FFF2-40B4-BE49-F238E27FC236}">
                  <a16:creationId xmlns:a16="http://schemas.microsoft.com/office/drawing/2014/main" id="{72B6C2C7-E0A1-0788-C401-2AA901FEC2E3}"/>
                </a:ext>
              </a:extLst>
            </p:cNvPr>
            <p:cNvSpPr/>
            <p:nvPr/>
          </p:nvSpPr>
          <p:spPr bwMode="auto">
            <a:xfrm rot="18129866">
              <a:off x="1774233" y="3139316"/>
              <a:ext cx="231951" cy="134091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ja-JP" sz="800" dirty="0">
                  <a:effectLst>
                    <a:glow rad="50800">
                      <a:schemeClr val="bg1">
                        <a:alpha val="95000"/>
                      </a:schemeClr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37</a:t>
              </a:r>
              <a:endParaRPr lang="ja-JP" altLang="en-US" sz="800" dirty="0">
                <a:effectLst>
                  <a:glow rad="508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12" name="楕円 11">
            <a:extLst>
              <a:ext uri="{FF2B5EF4-FFF2-40B4-BE49-F238E27FC236}">
                <a16:creationId xmlns:a16="http://schemas.microsoft.com/office/drawing/2014/main" id="{F501D22F-CBDA-E73A-AEAC-FF9B53A40A9F}"/>
              </a:ext>
            </a:extLst>
          </p:cNvPr>
          <p:cNvSpPr/>
          <p:nvPr/>
        </p:nvSpPr>
        <p:spPr>
          <a:xfrm>
            <a:off x="7394257" y="5400184"/>
            <a:ext cx="251884" cy="251884"/>
          </a:xfrm>
          <a:prstGeom prst="ellipse">
            <a:avLst/>
          </a:prstGeom>
          <a:noFill/>
          <a:ln w="28575">
            <a:solidFill>
              <a:srgbClr val="0000FF"/>
            </a:solidFill>
            <a:prstDash val="sysDot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effectLst>
                <a:glow>
                  <a:schemeClr val="bg1">
                    <a:alpha val="85000"/>
                  </a:schemeClr>
                </a:glow>
              </a:effectLst>
            </a:endParaRPr>
          </a:p>
        </p:txBody>
      </p:sp>
      <p:grpSp>
        <p:nvGrpSpPr>
          <p:cNvPr id="383" name="グループ化 382">
            <a:extLst>
              <a:ext uri="{FF2B5EF4-FFF2-40B4-BE49-F238E27FC236}">
                <a16:creationId xmlns:a16="http://schemas.microsoft.com/office/drawing/2014/main" id="{FC8314B0-E3C5-9375-D6BC-EEE07B3606AE}"/>
              </a:ext>
            </a:extLst>
          </p:cNvPr>
          <p:cNvGrpSpPr/>
          <p:nvPr/>
        </p:nvGrpSpPr>
        <p:grpSpPr>
          <a:xfrm>
            <a:off x="6761343" y="4171610"/>
            <a:ext cx="971693" cy="627125"/>
            <a:chOff x="4111143" y="5898786"/>
            <a:chExt cx="971693" cy="758531"/>
          </a:xfrm>
          <a:solidFill>
            <a:srgbClr val="FF00FF"/>
          </a:solidFill>
        </p:grpSpPr>
        <p:sp>
          <p:nvSpPr>
            <p:cNvPr id="385" name="二等辺三角形 384">
              <a:extLst>
                <a:ext uri="{FF2B5EF4-FFF2-40B4-BE49-F238E27FC236}">
                  <a16:creationId xmlns:a16="http://schemas.microsoft.com/office/drawing/2014/main" id="{9EA14DC5-3BBE-51EB-777E-12BAD4E451C3}"/>
                </a:ext>
              </a:extLst>
            </p:cNvPr>
            <p:cNvSpPr/>
            <p:nvPr/>
          </p:nvSpPr>
          <p:spPr>
            <a:xfrm rot="21236883">
              <a:off x="4380077" y="5898786"/>
              <a:ext cx="109446" cy="425530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6" name="正方形/長方形 385">
              <a:extLst>
                <a:ext uri="{FF2B5EF4-FFF2-40B4-BE49-F238E27FC236}">
                  <a16:creationId xmlns:a16="http://schemas.microsoft.com/office/drawing/2014/main" id="{1EC30BF9-A70F-06B8-0A01-7E600F417F2A}"/>
                </a:ext>
              </a:extLst>
            </p:cNvPr>
            <p:cNvSpPr/>
            <p:nvPr/>
          </p:nvSpPr>
          <p:spPr>
            <a:xfrm>
              <a:off x="4111143" y="6259685"/>
              <a:ext cx="971693" cy="39763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kumimoji="1" lang="en-US" altLang="ja-JP" sz="900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[</a:t>
              </a:r>
              <a:r>
                <a:rPr kumimoji="1" lang="ja-JP" altLang="en-US" sz="900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国文都市</a:t>
              </a:r>
              <a:r>
                <a:rPr kumimoji="1" lang="en-US" altLang="ja-JP" sz="900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3</a:t>
              </a:r>
              <a:r>
                <a:rPr kumimoji="1" lang="ja-JP" altLang="en-US" sz="900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号線</a:t>
              </a:r>
              <a:r>
                <a:rPr kumimoji="1" lang="en-US" altLang="ja-JP" sz="900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]</a:t>
              </a:r>
            </a:p>
            <a:p>
              <a:pPr algn="ctr"/>
              <a:r>
                <a:rPr kumimoji="1" lang="ja-JP" altLang="en-US" sz="900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約</a:t>
              </a:r>
              <a:r>
                <a:rPr kumimoji="1" lang="en-US" altLang="ja-JP" sz="900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1,400</a:t>
              </a:r>
              <a:r>
                <a:rPr kumimoji="1" lang="ja-JP" altLang="en-US" sz="900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台</a:t>
              </a:r>
              <a:r>
                <a:rPr kumimoji="1" lang="en-US" altLang="ja-JP" sz="900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/</a:t>
              </a:r>
              <a:r>
                <a:rPr kumimoji="1" lang="ja-JP" altLang="en-US" sz="900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日増加</a:t>
              </a:r>
            </a:p>
          </p:txBody>
        </p:sp>
      </p:grpSp>
      <p:sp>
        <p:nvSpPr>
          <p:cNvPr id="387" name="楕円 386">
            <a:extLst>
              <a:ext uri="{FF2B5EF4-FFF2-40B4-BE49-F238E27FC236}">
                <a16:creationId xmlns:a16="http://schemas.microsoft.com/office/drawing/2014/main" id="{B1139449-7B63-02C9-41C2-F33FF182A44F}"/>
              </a:ext>
            </a:extLst>
          </p:cNvPr>
          <p:cNvSpPr/>
          <p:nvPr/>
        </p:nvSpPr>
        <p:spPr>
          <a:xfrm>
            <a:off x="6967078" y="3920030"/>
            <a:ext cx="251884" cy="251884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ot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effectLst>
                <a:glow>
                  <a:schemeClr val="bg1">
                    <a:alpha val="85000"/>
                  </a:schemeClr>
                </a:glow>
              </a:effectLst>
            </a:endParaRPr>
          </a:p>
        </p:txBody>
      </p:sp>
      <p:sp>
        <p:nvSpPr>
          <p:cNvPr id="14" name="フリーフォーム: 図形 13">
            <a:extLst>
              <a:ext uri="{FF2B5EF4-FFF2-40B4-BE49-F238E27FC236}">
                <a16:creationId xmlns:a16="http://schemas.microsoft.com/office/drawing/2014/main" id="{B3609110-3237-8DFA-FEBE-AB48A8DF15A5}"/>
              </a:ext>
            </a:extLst>
          </p:cNvPr>
          <p:cNvSpPr/>
          <p:nvPr/>
        </p:nvSpPr>
        <p:spPr>
          <a:xfrm>
            <a:off x="6300921" y="1399976"/>
            <a:ext cx="687627" cy="2003625"/>
          </a:xfrm>
          <a:custGeom>
            <a:avLst/>
            <a:gdLst>
              <a:gd name="connsiteX0" fmla="*/ 724956 w 724956"/>
              <a:gd name="connsiteY0" fmla="*/ 0 h 1924050"/>
              <a:gd name="connsiteX1" fmla="*/ 167744 w 724956"/>
              <a:gd name="connsiteY1" fmla="*/ 907257 h 1924050"/>
              <a:gd name="connsiteX2" fmla="*/ 17725 w 724956"/>
              <a:gd name="connsiteY2" fmla="*/ 1314450 h 1924050"/>
              <a:gd name="connsiteX3" fmla="*/ 510644 w 724956"/>
              <a:gd name="connsiteY3" fmla="*/ 1924050 h 192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4956" h="1924050">
                <a:moveTo>
                  <a:pt x="724956" y="0"/>
                </a:moveTo>
                <a:cubicBezTo>
                  <a:pt x="505286" y="344091"/>
                  <a:pt x="285616" y="688182"/>
                  <a:pt x="167744" y="907257"/>
                </a:cubicBezTo>
                <a:cubicBezTo>
                  <a:pt x="49872" y="1126332"/>
                  <a:pt x="-39425" y="1144985"/>
                  <a:pt x="17725" y="1314450"/>
                </a:cubicBezTo>
                <a:cubicBezTo>
                  <a:pt x="74875" y="1483915"/>
                  <a:pt x="292759" y="1703982"/>
                  <a:pt x="510644" y="1924050"/>
                </a:cubicBezTo>
              </a:path>
            </a:pathLst>
          </a:custGeom>
          <a:noFill/>
          <a:ln w="63500">
            <a:solidFill>
              <a:srgbClr val="0099FF">
                <a:alpha val="50000"/>
              </a:srgbClr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フリーフォーム: 図形 14">
            <a:extLst>
              <a:ext uri="{FF2B5EF4-FFF2-40B4-BE49-F238E27FC236}">
                <a16:creationId xmlns:a16="http://schemas.microsoft.com/office/drawing/2014/main" id="{43DB51B9-C536-BC15-55D9-D02BEC383664}"/>
              </a:ext>
            </a:extLst>
          </p:cNvPr>
          <p:cNvSpPr/>
          <p:nvPr/>
        </p:nvSpPr>
        <p:spPr>
          <a:xfrm>
            <a:off x="6978254" y="1413609"/>
            <a:ext cx="331550" cy="1947863"/>
          </a:xfrm>
          <a:custGeom>
            <a:avLst/>
            <a:gdLst>
              <a:gd name="connsiteX0" fmla="*/ 69057 w 331550"/>
              <a:gd name="connsiteY0" fmla="*/ 0 h 1947863"/>
              <a:gd name="connsiteX1" fmla="*/ 154782 w 331550"/>
              <a:gd name="connsiteY1" fmla="*/ 821532 h 1947863"/>
              <a:gd name="connsiteX2" fmla="*/ 283369 w 331550"/>
              <a:gd name="connsiteY2" fmla="*/ 1257300 h 1947863"/>
              <a:gd name="connsiteX3" fmla="*/ 311944 w 331550"/>
              <a:gd name="connsiteY3" fmla="*/ 1588294 h 1947863"/>
              <a:gd name="connsiteX4" fmla="*/ 0 w 331550"/>
              <a:gd name="connsiteY4" fmla="*/ 1947863 h 194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550" h="1947863">
                <a:moveTo>
                  <a:pt x="69057" y="0"/>
                </a:moveTo>
                <a:cubicBezTo>
                  <a:pt x="94060" y="305991"/>
                  <a:pt x="119063" y="611982"/>
                  <a:pt x="154782" y="821532"/>
                </a:cubicBezTo>
                <a:cubicBezTo>
                  <a:pt x="190501" y="1031082"/>
                  <a:pt x="257175" y="1129506"/>
                  <a:pt x="283369" y="1257300"/>
                </a:cubicBezTo>
                <a:cubicBezTo>
                  <a:pt x="309563" y="1385094"/>
                  <a:pt x="359172" y="1473200"/>
                  <a:pt x="311944" y="1588294"/>
                </a:cubicBezTo>
                <a:cubicBezTo>
                  <a:pt x="264716" y="1703388"/>
                  <a:pt x="132358" y="1825625"/>
                  <a:pt x="0" y="1947863"/>
                </a:cubicBezTo>
              </a:path>
            </a:pathLst>
          </a:custGeom>
          <a:noFill/>
          <a:ln w="63500">
            <a:solidFill>
              <a:srgbClr val="FF00FF">
                <a:alpha val="40000"/>
              </a:srgbClr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フリーフォーム: 図形 16">
            <a:extLst>
              <a:ext uri="{FF2B5EF4-FFF2-40B4-BE49-F238E27FC236}">
                <a16:creationId xmlns:a16="http://schemas.microsoft.com/office/drawing/2014/main" id="{52A1E54E-B22B-737C-CD97-515E8F644351}"/>
              </a:ext>
            </a:extLst>
          </p:cNvPr>
          <p:cNvSpPr/>
          <p:nvPr/>
        </p:nvSpPr>
        <p:spPr>
          <a:xfrm>
            <a:off x="6090047" y="3488980"/>
            <a:ext cx="1828800" cy="1017875"/>
          </a:xfrm>
          <a:custGeom>
            <a:avLst/>
            <a:gdLst>
              <a:gd name="connsiteX0" fmla="*/ 0 w 1828800"/>
              <a:gd name="connsiteY0" fmla="*/ 546387 h 1017875"/>
              <a:gd name="connsiteX1" fmla="*/ 590550 w 1828800"/>
              <a:gd name="connsiteY1" fmla="*/ 46325 h 1017875"/>
              <a:gd name="connsiteX2" fmla="*/ 1109663 w 1828800"/>
              <a:gd name="connsiteY2" fmla="*/ 103475 h 1017875"/>
              <a:gd name="connsiteX3" fmla="*/ 1571625 w 1828800"/>
              <a:gd name="connsiteY3" fmla="*/ 765462 h 1017875"/>
              <a:gd name="connsiteX4" fmla="*/ 1828800 w 1828800"/>
              <a:gd name="connsiteY4" fmla="*/ 1017875 h 1017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1017875">
                <a:moveTo>
                  <a:pt x="0" y="546387"/>
                </a:moveTo>
                <a:cubicBezTo>
                  <a:pt x="202803" y="333265"/>
                  <a:pt x="405606" y="120144"/>
                  <a:pt x="590550" y="46325"/>
                </a:cubicBezTo>
                <a:cubicBezTo>
                  <a:pt x="775494" y="-27494"/>
                  <a:pt x="946151" y="-16381"/>
                  <a:pt x="1109663" y="103475"/>
                </a:cubicBezTo>
                <a:cubicBezTo>
                  <a:pt x="1273176" y="223331"/>
                  <a:pt x="1451769" y="613062"/>
                  <a:pt x="1571625" y="765462"/>
                </a:cubicBezTo>
                <a:cubicBezTo>
                  <a:pt x="1691481" y="917862"/>
                  <a:pt x="1789113" y="975806"/>
                  <a:pt x="1828800" y="1017875"/>
                </a:cubicBezTo>
              </a:path>
            </a:pathLst>
          </a:custGeom>
          <a:noFill/>
          <a:ln w="82550">
            <a:solidFill>
              <a:srgbClr val="FF00FF">
                <a:alpha val="40000"/>
              </a:srgbClr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63" name="グループ化 462">
            <a:extLst>
              <a:ext uri="{FF2B5EF4-FFF2-40B4-BE49-F238E27FC236}">
                <a16:creationId xmlns:a16="http://schemas.microsoft.com/office/drawing/2014/main" id="{850B0523-774A-B62B-80B7-37F316F46DEE}"/>
              </a:ext>
            </a:extLst>
          </p:cNvPr>
          <p:cNvGrpSpPr/>
          <p:nvPr/>
        </p:nvGrpSpPr>
        <p:grpSpPr>
          <a:xfrm>
            <a:off x="7407714" y="1754152"/>
            <a:ext cx="1154246" cy="335802"/>
            <a:chOff x="3994875" y="6326446"/>
            <a:chExt cx="1154246" cy="406165"/>
          </a:xfrm>
          <a:solidFill>
            <a:srgbClr val="FF00FF"/>
          </a:solidFill>
        </p:grpSpPr>
        <p:sp>
          <p:nvSpPr>
            <p:cNvPr id="464" name="二等辺三角形 463">
              <a:extLst>
                <a:ext uri="{FF2B5EF4-FFF2-40B4-BE49-F238E27FC236}">
                  <a16:creationId xmlns:a16="http://schemas.microsoft.com/office/drawing/2014/main" id="{CB8E3FE4-107B-F025-820E-1B3BD4873403}"/>
                </a:ext>
              </a:extLst>
            </p:cNvPr>
            <p:cNvSpPr/>
            <p:nvPr/>
          </p:nvSpPr>
          <p:spPr>
            <a:xfrm rot="14967431">
              <a:off x="4114501" y="6425476"/>
              <a:ext cx="132379" cy="371632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65" name="正方形/長方形 464">
              <a:extLst>
                <a:ext uri="{FF2B5EF4-FFF2-40B4-BE49-F238E27FC236}">
                  <a16:creationId xmlns:a16="http://schemas.microsoft.com/office/drawing/2014/main" id="{3DF9152E-9442-CD45-662E-E82303FF41FD}"/>
                </a:ext>
              </a:extLst>
            </p:cNvPr>
            <p:cNvSpPr/>
            <p:nvPr/>
          </p:nvSpPr>
          <p:spPr>
            <a:xfrm>
              <a:off x="4177428" y="6326446"/>
              <a:ext cx="971693" cy="40616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kumimoji="1" lang="en-US" altLang="ja-JP" sz="900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[</a:t>
              </a:r>
              <a:r>
                <a:rPr kumimoji="1" lang="ja-JP" altLang="en-US" sz="900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茨木摂津線</a:t>
              </a:r>
              <a:r>
                <a:rPr kumimoji="1" lang="en-US" altLang="ja-JP" sz="900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]</a:t>
              </a:r>
            </a:p>
            <a:p>
              <a:pPr algn="ctr"/>
              <a:r>
                <a:rPr kumimoji="1" lang="ja-JP" altLang="en-US" sz="900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約</a:t>
              </a:r>
              <a:r>
                <a:rPr kumimoji="1" lang="en-US" altLang="ja-JP" sz="900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1,200</a:t>
              </a:r>
              <a:r>
                <a:rPr kumimoji="1" lang="ja-JP" altLang="en-US" sz="900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台</a:t>
              </a:r>
              <a:r>
                <a:rPr kumimoji="1" lang="en-US" altLang="ja-JP" sz="900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/</a:t>
              </a:r>
              <a:r>
                <a:rPr kumimoji="1" lang="ja-JP" altLang="en-US" sz="900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日増加</a:t>
              </a:r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996D789F-6A60-B17A-F49E-996D53A7EE76}"/>
              </a:ext>
            </a:extLst>
          </p:cNvPr>
          <p:cNvGrpSpPr/>
          <p:nvPr/>
        </p:nvGrpSpPr>
        <p:grpSpPr>
          <a:xfrm>
            <a:off x="6195745" y="4021272"/>
            <a:ext cx="678521" cy="432342"/>
            <a:chOff x="1772573" y="4853180"/>
            <a:chExt cx="678521" cy="432342"/>
          </a:xfrm>
        </p:grpSpPr>
        <p:sp>
          <p:nvSpPr>
            <p:cNvPr id="18" name="吹き出し: 四角形 17">
              <a:extLst>
                <a:ext uri="{FF2B5EF4-FFF2-40B4-BE49-F238E27FC236}">
                  <a16:creationId xmlns:a16="http://schemas.microsoft.com/office/drawing/2014/main" id="{A2C0C722-AB81-437F-497A-277F90DC1396}"/>
                </a:ext>
              </a:extLst>
            </p:cNvPr>
            <p:cNvSpPr/>
            <p:nvPr/>
          </p:nvSpPr>
          <p:spPr>
            <a:xfrm>
              <a:off x="1772573" y="4853180"/>
              <a:ext cx="664163" cy="405266"/>
            </a:xfrm>
            <a:custGeom>
              <a:avLst/>
              <a:gdLst>
                <a:gd name="connsiteX0" fmla="*/ 0 w 664163"/>
                <a:gd name="connsiteY0" fmla="*/ 0 h 248680"/>
                <a:gd name="connsiteX1" fmla="*/ 110694 w 664163"/>
                <a:gd name="connsiteY1" fmla="*/ 0 h 248680"/>
                <a:gd name="connsiteX2" fmla="*/ 169906 w 664163"/>
                <a:gd name="connsiteY2" fmla="*/ -156586 h 248680"/>
                <a:gd name="connsiteX3" fmla="*/ 276735 w 664163"/>
                <a:gd name="connsiteY3" fmla="*/ 0 h 248680"/>
                <a:gd name="connsiteX4" fmla="*/ 664163 w 664163"/>
                <a:gd name="connsiteY4" fmla="*/ 0 h 248680"/>
                <a:gd name="connsiteX5" fmla="*/ 664163 w 664163"/>
                <a:gd name="connsiteY5" fmla="*/ 41447 h 248680"/>
                <a:gd name="connsiteX6" fmla="*/ 664163 w 664163"/>
                <a:gd name="connsiteY6" fmla="*/ 41447 h 248680"/>
                <a:gd name="connsiteX7" fmla="*/ 664163 w 664163"/>
                <a:gd name="connsiteY7" fmla="*/ 103617 h 248680"/>
                <a:gd name="connsiteX8" fmla="*/ 664163 w 664163"/>
                <a:gd name="connsiteY8" fmla="*/ 248680 h 248680"/>
                <a:gd name="connsiteX9" fmla="*/ 276735 w 664163"/>
                <a:gd name="connsiteY9" fmla="*/ 248680 h 248680"/>
                <a:gd name="connsiteX10" fmla="*/ 110694 w 664163"/>
                <a:gd name="connsiteY10" fmla="*/ 248680 h 248680"/>
                <a:gd name="connsiteX11" fmla="*/ 110694 w 664163"/>
                <a:gd name="connsiteY11" fmla="*/ 248680 h 248680"/>
                <a:gd name="connsiteX12" fmla="*/ 0 w 664163"/>
                <a:gd name="connsiteY12" fmla="*/ 248680 h 248680"/>
                <a:gd name="connsiteX13" fmla="*/ 0 w 664163"/>
                <a:gd name="connsiteY13" fmla="*/ 103617 h 248680"/>
                <a:gd name="connsiteX14" fmla="*/ 0 w 664163"/>
                <a:gd name="connsiteY14" fmla="*/ 41447 h 248680"/>
                <a:gd name="connsiteX15" fmla="*/ 0 w 664163"/>
                <a:gd name="connsiteY15" fmla="*/ 41447 h 248680"/>
                <a:gd name="connsiteX16" fmla="*/ 0 w 664163"/>
                <a:gd name="connsiteY16" fmla="*/ 0 h 248680"/>
                <a:gd name="connsiteX0" fmla="*/ 0 w 664163"/>
                <a:gd name="connsiteY0" fmla="*/ 156586 h 405266"/>
                <a:gd name="connsiteX1" fmla="*/ 182131 w 664163"/>
                <a:gd name="connsiteY1" fmla="*/ 156586 h 405266"/>
                <a:gd name="connsiteX2" fmla="*/ 169906 w 664163"/>
                <a:gd name="connsiteY2" fmla="*/ 0 h 405266"/>
                <a:gd name="connsiteX3" fmla="*/ 276735 w 664163"/>
                <a:gd name="connsiteY3" fmla="*/ 156586 h 405266"/>
                <a:gd name="connsiteX4" fmla="*/ 664163 w 664163"/>
                <a:gd name="connsiteY4" fmla="*/ 156586 h 405266"/>
                <a:gd name="connsiteX5" fmla="*/ 664163 w 664163"/>
                <a:gd name="connsiteY5" fmla="*/ 198033 h 405266"/>
                <a:gd name="connsiteX6" fmla="*/ 664163 w 664163"/>
                <a:gd name="connsiteY6" fmla="*/ 198033 h 405266"/>
                <a:gd name="connsiteX7" fmla="*/ 664163 w 664163"/>
                <a:gd name="connsiteY7" fmla="*/ 260203 h 405266"/>
                <a:gd name="connsiteX8" fmla="*/ 664163 w 664163"/>
                <a:gd name="connsiteY8" fmla="*/ 405266 h 405266"/>
                <a:gd name="connsiteX9" fmla="*/ 276735 w 664163"/>
                <a:gd name="connsiteY9" fmla="*/ 405266 h 405266"/>
                <a:gd name="connsiteX10" fmla="*/ 110694 w 664163"/>
                <a:gd name="connsiteY10" fmla="*/ 405266 h 405266"/>
                <a:gd name="connsiteX11" fmla="*/ 110694 w 664163"/>
                <a:gd name="connsiteY11" fmla="*/ 405266 h 405266"/>
                <a:gd name="connsiteX12" fmla="*/ 0 w 664163"/>
                <a:gd name="connsiteY12" fmla="*/ 405266 h 405266"/>
                <a:gd name="connsiteX13" fmla="*/ 0 w 664163"/>
                <a:gd name="connsiteY13" fmla="*/ 260203 h 405266"/>
                <a:gd name="connsiteX14" fmla="*/ 0 w 664163"/>
                <a:gd name="connsiteY14" fmla="*/ 198033 h 405266"/>
                <a:gd name="connsiteX15" fmla="*/ 0 w 664163"/>
                <a:gd name="connsiteY15" fmla="*/ 198033 h 405266"/>
                <a:gd name="connsiteX16" fmla="*/ 0 w 664163"/>
                <a:gd name="connsiteY16" fmla="*/ 156586 h 405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64163" h="405266">
                  <a:moveTo>
                    <a:pt x="0" y="156586"/>
                  </a:moveTo>
                  <a:lnTo>
                    <a:pt x="182131" y="156586"/>
                  </a:lnTo>
                  <a:lnTo>
                    <a:pt x="169906" y="0"/>
                  </a:lnTo>
                  <a:lnTo>
                    <a:pt x="276735" y="156586"/>
                  </a:lnTo>
                  <a:lnTo>
                    <a:pt x="664163" y="156586"/>
                  </a:lnTo>
                  <a:lnTo>
                    <a:pt x="664163" y="198033"/>
                  </a:lnTo>
                  <a:lnTo>
                    <a:pt x="664163" y="198033"/>
                  </a:lnTo>
                  <a:lnTo>
                    <a:pt x="664163" y="260203"/>
                  </a:lnTo>
                  <a:lnTo>
                    <a:pt x="664163" y="405266"/>
                  </a:lnTo>
                  <a:lnTo>
                    <a:pt x="276735" y="405266"/>
                  </a:lnTo>
                  <a:lnTo>
                    <a:pt x="110694" y="405266"/>
                  </a:lnTo>
                  <a:lnTo>
                    <a:pt x="110694" y="405266"/>
                  </a:lnTo>
                  <a:lnTo>
                    <a:pt x="0" y="405266"/>
                  </a:lnTo>
                  <a:lnTo>
                    <a:pt x="0" y="260203"/>
                  </a:lnTo>
                  <a:lnTo>
                    <a:pt x="0" y="198033"/>
                  </a:lnTo>
                  <a:lnTo>
                    <a:pt x="0" y="198033"/>
                  </a:lnTo>
                  <a:lnTo>
                    <a:pt x="0" y="156586"/>
                  </a:lnTo>
                  <a:close/>
                </a:path>
              </a:pathLst>
            </a:custGeom>
            <a:solidFill>
              <a:srgbClr val="FFFF00"/>
            </a:solidFill>
            <a:ln w="9525" cmpd="sng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36000" rIns="0" bIns="36000" rtlCol="0" anchor="ctr"/>
            <a:lstStyle/>
            <a:p>
              <a:pPr algn="ctr"/>
              <a:endParaRPr lang="ja-JP" altLang="en-US" sz="8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66" name="正方形/長方形 465">
              <a:extLst>
                <a:ext uri="{FF2B5EF4-FFF2-40B4-BE49-F238E27FC236}">
                  <a16:creationId xmlns:a16="http://schemas.microsoft.com/office/drawing/2014/main" id="{8D24B48E-F41F-26A2-79AC-53591B313011}"/>
                </a:ext>
              </a:extLst>
            </p:cNvPr>
            <p:cNvSpPr/>
            <p:nvPr/>
          </p:nvSpPr>
          <p:spPr>
            <a:xfrm>
              <a:off x="1788970" y="5004826"/>
              <a:ext cx="662124" cy="280696"/>
            </a:xfrm>
            <a:prstGeom prst="rect">
              <a:avLst/>
            </a:prstGeom>
            <a:noFill/>
            <a:ln w="19050">
              <a:noFill/>
              <a:prstDash val="sysDash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36000" rIns="0" bIns="36000" rtlCol="0" anchor="ctr"/>
            <a:lstStyle/>
            <a:p>
              <a:pPr algn="ctr">
                <a:lnSpc>
                  <a:spcPts val="800"/>
                </a:lnSpc>
              </a:pPr>
              <a:r>
                <a:rPr lang="ja-JP" altLang="en-US" sz="8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事業区間</a:t>
              </a:r>
              <a:endParaRPr lang="en-US" altLang="ja-JP" sz="800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pPr algn="ctr">
                <a:lnSpc>
                  <a:spcPts val="800"/>
                </a:lnSpc>
              </a:pPr>
              <a:r>
                <a:rPr lang="ja-JP" altLang="en-US" sz="8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約</a:t>
              </a:r>
              <a:r>
                <a:rPr lang="en-US" altLang="ja-JP" sz="8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30,800</a:t>
              </a:r>
              <a:r>
                <a:rPr kumimoji="1" lang="ja-JP" altLang="en-US" sz="8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台</a:t>
              </a:r>
              <a:r>
                <a:rPr kumimoji="1" lang="en-US" altLang="ja-JP" sz="8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/</a:t>
              </a:r>
              <a:r>
                <a:rPr kumimoji="1" lang="ja-JP" altLang="en-US" sz="8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日</a:t>
              </a:r>
              <a:endParaRPr kumimoji="1" lang="ja-JP" altLang="en-US" sz="700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467" name="グループ化 466">
            <a:extLst>
              <a:ext uri="{FF2B5EF4-FFF2-40B4-BE49-F238E27FC236}">
                <a16:creationId xmlns:a16="http://schemas.microsoft.com/office/drawing/2014/main" id="{89B52FD7-08C9-E96B-551F-4C3CF99AA185}"/>
              </a:ext>
            </a:extLst>
          </p:cNvPr>
          <p:cNvGrpSpPr/>
          <p:nvPr/>
        </p:nvGrpSpPr>
        <p:grpSpPr>
          <a:xfrm>
            <a:off x="1627887" y="4017460"/>
            <a:ext cx="678521" cy="432342"/>
            <a:chOff x="1772573" y="4853180"/>
            <a:chExt cx="678521" cy="432342"/>
          </a:xfrm>
        </p:grpSpPr>
        <p:sp>
          <p:nvSpPr>
            <p:cNvPr id="468" name="吹き出し: 四角形 17">
              <a:extLst>
                <a:ext uri="{FF2B5EF4-FFF2-40B4-BE49-F238E27FC236}">
                  <a16:creationId xmlns:a16="http://schemas.microsoft.com/office/drawing/2014/main" id="{A3774D1E-E265-77DB-C5CD-5F4AEA2BDF82}"/>
                </a:ext>
              </a:extLst>
            </p:cNvPr>
            <p:cNvSpPr/>
            <p:nvPr/>
          </p:nvSpPr>
          <p:spPr>
            <a:xfrm>
              <a:off x="1772573" y="4853180"/>
              <a:ext cx="664163" cy="405266"/>
            </a:xfrm>
            <a:custGeom>
              <a:avLst/>
              <a:gdLst>
                <a:gd name="connsiteX0" fmla="*/ 0 w 664163"/>
                <a:gd name="connsiteY0" fmla="*/ 0 h 248680"/>
                <a:gd name="connsiteX1" fmla="*/ 110694 w 664163"/>
                <a:gd name="connsiteY1" fmla="*/ 0 h 248680"/>
                <a:gd name="connsiteX2" fmla="*/ 169906 w 664163"/>
                <a:gd name="connsiteY2" fmla="*/ -156586 h 248680"/>
                <a:gd name="connsiteX3" fmla="*/ 276735 w 664163"/>
                <a:gd name="connsiteY3" fmla="*/ 0 h 248680"/>
                <a:gd name="connsiteX4" fmla="*/ 664163 w 664163"/>
                <a:gd name="connsiteY4" fmla="*/ 0 h 248680"/>
                <a:gd name="connsiteX5" fmla="*/ 664163 w 664163"/>
                <a:gd name="connsiteY5" fmla="*/ 41447 h 248680"/>
                <a:gd name="connsiteX6" fmla="*/ 664163 w 664163"/>
                <a:gd name="connsiteY6" fmla="*/ 41447 h 248680"/>
                <a:gd name="connsiteX7" fmla="*/ 664163 w 664163"/>
                <a:gd name="connsiteY7" fmla="*/ 103617 h 248680"/>
                <a:gd name="connsiteX8" fmla="*/ 664163 w 664163"/>
                <a:gd name="connsiteY8" fmla="*/ 248680 h 248680"/>
                <a:gd name="connsiteX9" fmla="*/ 276735 w 664163"/>
                <a:gd name="connsiteY9" fmla="*/ 248680 h 248680"/>
                <a:gd name="connsiteX10" fmla="*/ 110694 w 664163"/>
                <a:gd name="connsiteY10" fmla="*/ 248680 h 248680"/>
                <a:gd name="connsiteX11" fmla="*/ 110694 w 664163"/>
                <a:gd name="connsiteY11" fmla="*/ 248680 h 248680"/>
                <a:gd name="connsiteX12" fmla="*/ 0 w 664163"/>
                <a:gd name="connsiteY12" fmla="*/ 248680 h 248680"/>
                <a:gd name="connsiteX13" fmla="*/ 0 w 664163"/>
                <a:gd name="connsiteY13" fmla="*/ 103617 h 248680"/>
                <a:gd name="connsiteX14" fmla="*/ 0 w 664163"/>
                <a:gd name="connsiteY14" fmla="*/ 41447 h 248680"/>
                <a:gd name="connsiteX15" fmla="*/ 0 w 664163"/>
                <a:gd name="connsiteY15" fmla="*/ 41447 h 248680"/>
                <a:gd name="connsiteX16" fmla="*/ 0 w 664163"/>
                <a:gd name="connsiteY16" fmla="*/ 0 h 248680"/>
                <a:gd name="connsiteX0" fmla="*/ 0 w 664163"/>
                <a:gd name="connsiteY0" fmla="*/ 156586 h 405266"/>
                <a:gd name="connsiteX1" fmla="*/ 182131 w 664163"/>
                <a:gd name="connsiteY1" fmla="*/ 156586 h 405266"/>
                <a:gd name="connsiteX2" fmla="*/ 169906 w 664163"/>
                <a:gd name="connsiteY2" fmla="*/ 0 h 405266"/>
                <a:gd name="connsiteX3" fmla="*/ 276735 w 664163"/>
                <a:gd name="connsiteY3" fmla="*/ 156586 h 405266"/>
                <a:gd name="connsiteX4" fmla="*/ 664163 w 664163"/>
                <a:gd name="connsiteY4" fmla="*/ 156586 h 405266"/>
                <a:gd name="connsiteX5" fmla="*/ 664163 w 664163"/>
                <a:gd name="connsiteY5" fmla="*/ 198033 h 405266"/>
                <a:gd name="connsiteX6" fmla="*/ 664163 w 664163"/>
                <a:gd name="connsiteY6" fmla="*/ 198033 h 405266"/>
                <a:gd name="connsiteX7" fmla="*/ 664163 w 664163"/>
                <a:gd name="connsiteY7" fmla="*/ 260203 h 405266"/>
                <a:gd name="connsiteX8" fmla="*/ 664163 w 664163"/>
                <a:gd name="connsiteY8" fmla="*/ 405266 h 405266"/>
                <a:gd name="connsiteX9" fmla="*/ 276735 w 664163"/>
                <a:gd name="connsiteY9" fmla="*/ 405266 h 405266"/>
                <a:gd name="connsiteX10" fmla="*/ 110694 w 664163"/>
                <a:gd name="connsiteY10" fmla="*/ 405266 h 405266"/>
                <a:gd name="connsiteX11" fmla="*/ 110694 w 664163"/>
                <a:gd name="connsiteY11" fmla="*/ 405266 h 405266"/>
                <a:gd name="connsiteX12" fmla="*/ 0 w 664163"/>
                <a:gd name="connsiteY12" fmla="*/ 405266 h 405266"/>
                <a:gd name="connsiteX13" fmla="*/ 0 w 664163"/>
                <a:gd name="connsiteY13" fmla="*/ 260203 h 405266"/>
                <a:gd name="connsiteX14" fmla="*/ 0 w 664163"/>
                <a:gd name="connsiteY14" fmla="*/ 198033 h 405266"/>
                <a:gd name="connsiteX15" fmla="*/ 0 w 664163"/>
                <a:gd name="connsiteY15" fmla="*/ 198033 h 405266"/>
                <a:gd name="connsiteX16" fmla="*/ 0 w 664163"/>
                <a:gd name="connsiteY16" fmla="*/ 156586 h 405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64163" h="405266">
                  <a:moveTo>
                    <a:pt x="0" y="156586"/>
                  </a:moveTo>
                  <a:lnTo>
                    <a:pt x="182131" y="156586"/>
                  </a:lnTo>
                  <a:lnTo>
                    <a:pt x="169906" y="0"/>
                  </a:lnTo>
                  <a:lnTo>
                    <a:pt x="276735" y="156586"/>
                  </a:lnTo>
                  <a:lnTo>
                    <a:pt x="664163" y="156586"/>
                  </a:lnTo>
                  <a:lnTo>
                    <a:pt x="664163" y="198033"/>
                  </a:lnTo>
                  <a:lnTo>
                    <a:pt x="664163" y="198033"/>
                  </a:lnTo>
                  <a:lnTo>
                    <a:pt x="664163" y="260203"/>
                  </a:lnTo>
                  <a:lnTo>
                    <a:pt x="664163" y="405266"/>
                  </a:lnTo>
                  <a:lnTo>
                    <a:pt x="276735" y="405266"/>
                  </a:lnTo>
                  <a:lnTo>
                    <a:pt x="110694" y="405266"/>
                  </a:lnTo>
                  <a:lnTo>
                    <a:pt x="110694" y="405266"/>
                  </a:lnTo>
                  <a:lnTo>
                    <a:pt x="0" y="405266"/>
                  </a:lnTo>
                  <a:lnTo>
                    <a:pt x="0" y="260203"/>
                  </a:lnTo>
                  <a:lnTo>
                    <a:pt x="0" y="198033"/>
                  </a:lnTo>
                  <a:lnTo>
                    <a:pt x="0" y="198033"/>
                  </a:lnTo>
                  <a:lnTo>
                    <a:pt x="0" y="156586"/>
                  </a:lnTo>
                  <a:close/>
                </a:path>
              </a:pathLst>
            </a:custGeom>
            <a:solidFill>
              <a:srgbClr val="FFFF00"/>
            </a:solidFill>
            <a:ln w="9525" cmpd="sng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36000" rIns="0" bIns="36000" rtlCol="0" anchor="ctr"/>
            <a:lstStyle/>
            <a:p>
              <a:pPr algn="ctr"/>
              <a:endParaRPr lang="ja-JP" altLang="en-US" sz="8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69" name="正方形/長方形 468">
              <a:extLst>
                <a:ext uri="{FF2B5EF4-FFF2-40B4-BE49-F238E27FC236}">
                  <a16:creationId xmlns:a16="http://schemas.microsoft.com/office/drawing/2014/main" id="{9440DD5F-5FAD-A9AD-12B9-4A18155F4BA2}"/>
                </a:ext>
              </a:extLst>
            </p:cNvPr>
            <p:cNvSpPr/>
            <p:nvPr/>
          </p:nvSpPr>
          <p:spPr>
            <a:xfrm>
              <a:off x="1788970" y="5004826"/>
              <a:ext cx="662124" cy="280696"/>
            </a:xfrm>
            <a:prstGeom prst="rect">
              <a:avLst/>
            </a:prstGeom>
            <a:noFill/>
            <a:ln w="19050">
              <a:noFill/>
              <a:prstDash val="sysDash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36000" rIns="0" bIns="36000" rtlCol="0" anchor="ctr"/>
            <a:lstStyle/>
            <a:p>
              <a:pPr algn="ctr">
                <a:lnSpc>
                  <a:spcPts val="800"/>
                </a:lnSpc>
              </a:pPr>
              <a:r>
                <a:rPr lang="ja-JP" altLang="en-US" sz="8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事業区間</a:t>
              </a:r>
              <a:endParaRPr lang="en-US" altLang="ja-JP" sz="800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pPr algn="ctr">
                <a:lnSpc>
                  <a:spcPts val="800"/>
                </a:lnSpc>
              </a:pPr>
              <a:r>
                <a:rPr lang="ja-JP" altLang="en-US" sz="8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約</a:t>
              </a:r>
              <a:r>
                <a:rPr lang="en-US" altLang="ja-JP" sz="8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20,300</a:t>
              </a:r>
              <a:r>
                <a:rPr kumimoji="1" lang="ja-JP" altLang="en-US" sz="8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台</a:t>
              </a:r>
              <a:r>
                <a:rPr kumimoji="1" lang="en-US" altLang="ja-JP" sz="8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/</a:t>
              </a:r>
              <a:r>
                <a:rPr kumimoji="1" lang="ja-JP" altLang="en-US" sz="8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日</a:t>
              </a:r>
              <a:endParaRPr kumimoji="1" lang="ja-JP" altLang="en-US" sz="700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470" name="グループ化 469">
            <a:extLst>
              <a:ext uri="{FF2B5EF4-FFF2-40B4-BE49-F238E27FC236}">
                <a16:creationId xmlns:a16="http://schemas.microsoft.com/office/drawing/2014/main" id="{1A139B2C-8ADA-BEBB-8D4B-29817125D282}"/>
              </a:ext>
            </a:extLst>
          </p:cNvPr>
          <p:cNvGrpSpPr/>
          <p:nvPr/>
        </p:nvGrpSpPr>
        <p:grpSpPr>
          <a:xfrm>
            <a:off x="4927933" y="1374853"/>
            <a:ext cx="3930811" cy="4253168"/>
            <a:chOff x="504761" y="2206761"/>
            <a:chExt cx="3930811" cy="4253168"/>
          </a:xfrm>
        </p:grpSpPr>
        <p:sp>
          <p:nvSpPr>
            <p:cNvPr id="471" name="正方形/長方形 470">
              <a:extLst>
                <a:ext uri="{FF2B5EF4-FFF2-40B4-BE49-F238E27FC236}">
                  <a16:creationId xmlns:a16="http://schemas.microsoft.com/office/drawing/2014/main" id="{BC072F32-F536-F4B0-982D-E4A685354EE8}"/>
                </a:ext>
              </a:extLst>
            </p:cNvPr>
            <p:cNvSpPr/>
            <p:nvPr/>
          </p:nvSpPr>
          <p:spPr bwMode="auto">
            <a:xfrm rot="19399602">
              <a:off x="1848673" y="4655475"/>
              <a:ext cx="231951" cy="134091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ja-JP" sz="800" dirty="0">
                  <a:solidFill>
                    <a:srgbClr val="FF0000"/>
                  </a:solidFill>
                  <a:effectLst>
                    <a:glow rad="50800">
                      <a:schemeClr val="bg1">
                        <a:alpha val="95000"/>
                      </a:schemeClr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308</a:t>
              </a:r>
              <a:endParaRPr lang="ja-JP" altLang="en-US" sz="800" dirty="0">
                <a:solidFill>
                  <a:srgbClr val="FF0000"/>
                </a:solidFill>
                <a:effectLst>
                  <a:glow rad="508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72" name="正方形/長方形 471">
              <a:extLst>
                <a:ext uri="{FF2B5EF4-FFF2-40B4-BE49-F238E27FC236}">
                  <a16:creationId xmlns:a16="http://schemas.microsoft.com/office/drawing/2014/main" id="{D705A82A-9C3C-3B3A-10B7-97C0BCC74B42}"/>
                </a:ext>
              </a:extLst>
            </p:cNvPr>
            <p:cNvSpPr/>
            <p:nvPr/>
          </p:nvSpPr>
          <p:spPr bwMode="auto">
            <a:xfrm rot="19399602">
              <a:off x="2244856" y="4342774"/>
              <a:ext cx="231951" cy="134091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ja-JP" sz="800" dirty="0">
                  <a:solidFill>
                    <a:srgbClr val="FF0000"/>
                  </a:solidFill>
                  <a:effectLst>
                    <a:glow rad="50800">
                      <a:schemeClr val="bg1">
                        <a:alpha val="95000"/>
                      </a:schemeClr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125</a:t>
              </a:r>
              <a:endParaRPr lang="ja-JP" altLang="en-US" sz="800" dirty="0">
                <a:solidFill>
                  <a:srgbClr val="FF0000"/>
                </a:solidFill>
                <a:effectLst>
                  <a:glow rad="508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73" name="正方形/長方形 472">
              <a:extLst>
                <a:ext uri="{FF2B5EF4-FFF2-40B4-BE49-F238E27FC236}">
                  <a16:creationId xmlns:a16="http://schemas.microsoft.com/office/drawing/2014/main" id="{EF384EEC-A520-7C18-C37A-AE2659ACBEB7}"/>
                </a:ext>
              </a:extLst>
            </p:cNvPr>
            <p:cNvSpPr/>
            <p:nvPr/>
          </p:nvSpPr>
          <p:spPr bwMode="auto">
            <a:xfrm rot="19665803">
              <a:off x="3212688" y="3508202"/>
              <a:ext cx="231951" cy="134091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ja-JP" sz="800" dirty="0">
                  <a:solidFill>
                    <a:srgbClr val="FF0000"/>
                  </a:solidFill>
                  <a:effectLst>
                    <a:glow rad="50800">
                      <a:schemeClr val="bg1">
                        <a:alpha val="95000"/>
                      </a:schemeClr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94</a:t>
              </a:r>
              <a:endParaRPr lang="ja-JP" altLang="en-US" sz="800" dirty="0">
                <a:solidFill>
                  <a:srgbClr val="FF0000"/>
                </a:solidFill>
                <a:effectLst>
                  <a:glow rad="508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74" name="正方形/長方形 473">
              <a:extLst>
                <a:ext uri="{FF2B5EF4-FFF2-40B4-BE49-F238E27FC236}">
                  <a16:creationId xmlns:a16="http://schemas.microsoft.com/office/drawing/2014/main" id="{454DAA40-2211-0D44-A398-6326652A82BE}"/>
                </a:ext>
              </a:extLst>
            </p:cNvPr>
            <p:cNvSpPr/>
            <p:nvPr/>
          </p:nvSpPr>
          <p:spPr bwMode="auto">
            <a:xfrm rot="2974256">
              <a:off x="1858122" y="3743069"/>
              <a:ext cx="231951" cy="134091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ja-JP" sz="800" dirty="0">
                  <a:solidFill>
                    <a:srgbClr val="0000FF"/>
                  </a:solidFill>
                  <a:effectLst>
                    <a:glow rad="50800">
                      <a:schemeClr val="bg1">
                        <a:alpha val="95000"/>
                      </a:schemeClr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23</a:t>
              </a:r>
              <a:endParaRPr lang="ja-JP" altLang="en-US" sz="800" dirty="0">
                <a:solidFill>
                  <a:srgbClr val="0000FF"/>
                </a:solidFill>
                <a:effectLst>
                  <a:glow rad="508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75" name="正方形/長方形 474">
              <a:extLst>
                <a:ext uri="{FF2B5EF4-FFF2-40B4-BE49-F238E27FC236}">
                  <a16:creationId xmlns:a16="http://schemas.microsoft.com/office/drawing/2014/main" id="{F9E5B505-168E-D818-D508-051B1D1850AC}"/>
                </a:ext>
              </a:extLst>
            </p:cNvPr>
            <p:cNvSpPr/>
            <p:nvPr/>
          </p:nvSpPr>
          <p:spPr bwMode="auto">
            <a:xfrm rot="275893">
              <a:off x="3122929" y="3100026"/>
              <a:ext cx="231951" cy="134091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ja-JP" sz="800" dirty="0">
                  <a:effectLst>
                    <a:glow rad="50800">
                      <a:schemeClr val="bg1">
                        <a:alpha val="95000"/>
                      </a:schemeClr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35</a:t>
              </a:r>
              <a:endParaRPr lang="ja-JP" altLang="en-US" sz="800" dirty="0">
                <a:effectLst>
                  <a:glow rad="508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76" name="正方形/長方形 475">
              <a:extLst>
                <a:ext uri="{FF2B5EF4-FFF2-40B4-BE49-F238E27FC236}">
                  <a16:creationId xmlns:a16="http://schemas.microsoft.com/office/drawing/2014/main" id="{D821DC7D-B1B0-F205-4E24-8547A856CC68}"/>
                </a:ext>
              </a:extLst>
            </p:cNvPr>
            <p:cNvSpPr/>
            <p:nvPr/>
          </p:nvSpPr>
          <p:spPr bwMode="auto">
            <a:xfrm rot="2050173">
              <a:off x="2574431" y="2896613"/>
              <a:ext cx="231951" cy="134091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ja-JP" sz="800" dirty="0">
                  <a:effectLst>
                    <a:glow rad="50800">
                      <a:schemeClr val="bg1">
                        <a:alpha val="95000"/>
                      </a:schemeClr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86</a:t>
              </a:r>
              <a:endParaRPr lang="ja-JP" altLang="en-US" sz="800" dirty="0">
                <a:effectLst>
                  <a:glow rad="508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77" name="正方形/長方形 476">
              <a:extLst>
                <a:ext uri="{FF2B5EF4-FFF2-40B4-BE49-F238E27FC236}">
                  <a16:creationId xmlns:a16="http://schemas.microsoft.com/office/drawing/2014/main" id="{07D09DCD-F06A-E6C6-20D8-54AE062C4B5D}"/>
                </a:ext>
              </a:extLst>
            </p:cNvPr>
            <p:cNvSpPr/>
            <p:nvPr/>
          </p:nvSpPr>
          <p:spPr bwMode="auto">
            <a:xfrm rot="3345230">
              <a:off x="3882484" y="3834887"/>
              <a:ext cx="231951" cy="134091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ja-JP" sz="800" dirty="0">
                  <a:effectLst>
                    <a:glow rad="50800">
                      <a:schemeClr val="bg1">
                        <a:alpha val="95000"/>
                      </a:schemeClr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114</a:t>
              </a:r>
              <a:endParaRPr lang="ja-JP" altLang="en-US" sz="800" dirty="0">
                <a:effectLst>
                  <a:glow rad="508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78" name="正方形/長方形 477">
              <a:extLst>
                <a:ext uri="{FF2B5EF4-FFF2-40B4-BE49-F238E27FC236}">
                  <a16:creationId xmlns:a16="http://schemas.microsoft.com/office/drawing/2014/main" id="{EB84C378-A276-489C-FA4C-7FB83864AF4F}"/>
                </a:ext>
              </a:extLst>
            </p:cNvPr>
            <p:cNvSpPr/>
            <p:nvPr/>
          </p:nvSpPr>
          <p:spPr bwMode="auto">
            <a:xfrm rot="20872165">
              <a:off x="3775499" y="5166069"/>
              <a:ext cx="231951" cy="134091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ja-JP" sz="800" dirty="0">
                  <a:solidFill>
                    <a:srgbClr val="FF0000"/>
                  </a:solidFill>
                  <a:effectLst>
                    <a:glow rad="50800">
                      <a:schemeClr val="bg1">
                        <a:alpha val="95000"/>
                      </a:schemeClr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191</a:t>
              </a:r>
              <a:endParaRPr lang="ja-JP" altLang="en-US" sz="800" dirty="0">
                <a:solidFill>
                  <a:srgbClr val="FF0000"/>
                </a:solidFill>
                <a:effectLst>
                  <a:glow rad="508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79" name="正方形/長方形 478">
              <a:extLst>
                <a:ext uri="{FF2B5EF4-FFF2-40B4-BE49-F238E27FC236}">
                  <a16:creationId xmlns:a16="http://schemas.microsoft.com/office/drawing/2014/main" id="{89F96775-5F4E-051A-001E-5D8EAAA42E32}"/>
                </a:ext>
              </a:extLst>
            </p:cNvPr>
            <p:cNvSpPr/>
            <p:nvPr/>
          </p:nvSpPr>
          <p:spPr bwMode="auto">
            <a:xfrm rot="4766570">
              <a:off x="3209083" y="4540607"/>
              <a:ext cx="231951" cy="134091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ja-JP" sz="800" dirty="0">
                  <a:solidFill>
                    <a:srgbClr val="0000FF"/>
                  </a:solidFill>
                  <a:effectLst>
                    <a:glow rad="50800">
                      <a:schemeClr val="bg1">
                        <a:alpha val="95000"/>
                      </a:schemeClr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38</a:t>
              </a:r>
              <a:endParaRPr lang="ja-JP" altLang="en-US" sz="800" dirty="0">
                <a:solidFill>
                  <a:srgbClr val="0000FF"/>
                </a:solidFill>
                <a:effectLst>
                  <a:glow rad="508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80" name="正方形/長方形 479">
              <a:extLst>
                <a:ext uri="{FF2B5EF4-FFF2-40B4-BE49-F238E27FC236}">
                  <a16:creationId xmlns:a16="http://schemas.microsoft.com/office/drawing/2014/main" id="{380E7096-551E-89CA-48F2-5B6A576DE7B0}"/>
                </a:ext>
              </a:extLst>
            </p:cNvPr>
            <p:cNvSpPr/>
            <p:nvPr/>
          </p:nvSpPr>
          <p:spPr bwMode="auto">
            <a:xfrm rot="20612217">
              <a:off x="2552309" y="4807037"/>
              <a:ext cx="231951" cy="134091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ja-JP" sz="800" dirty="0">
                  <a:solidFill>
                    <a:srgbClr val="FF0000"/>
                  </a:solidFill>
                  <a:effectLst>
                    <a:glow rad="50800">
                      <a:schemeClr val="bg1">
                        <a:alpha val="95000"/>
                      </a:schemeClr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115</a:t>
              </a:r>
              <a:endParaRPr lang="ja-JP" altLang="en-US" sz="800" dirty="0">
                <a:solidFill>
                  <a:srgbClr val="FF0000"/>
                </a:solidFill>
                <a:effectLst>
                  <a:glow rad="508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81" name="正方形/長方形 480">
              <a:extLst>
                <a:ext uri="{FF2B5EF4-FFF2-40B4-BE49-F238E27FC236}">
                  <a16:creationId xmlns:a16="http://schemas.microsoft.com/office/drawing/2014/main" id="{B86B53A9-FB42-03BA-DF56-5CD248FA368C}"/>
                </a:ext>
              </a:extLst>
            </p:cNvPr>
            <p:cNvSpPr/>
            <p:nvPr/>
          </p:nvSpPr>
          <p:spPr bwMode="auto">
            <a:xfrm rot="3239315">
              <a:off x="2877458" y="4701187"/>
              <a:ext cx="231951" cy="134091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ja-JP" sz="800" dirty="0">
                  <a:solidFill>
                    <a:srgbClr val="0000FF"/>
                  </a:solidFill>
                  <a:effectLst>
                    <a:glow rad="50800">
                      <a:schemeClr val="bg1">
                        <a:alpha val="95000"/>
                      </a:schemeClr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75</a:t>
              </a:r>
              <a:endParaRPr lang="ja-JP" altLang="en-US" sz="800" dirty="0">
                <a:solidFill>
                  <a:srgbClr val="0000FF"/>
                </a:solidFill>
                <a:effectLst>
                  <a:glow rad="508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82" name="正方形/長方形 481">
              <a:extLst>
                <a:ext uri="{FF2B5EF4-FFF2-40B4-BE49-F238E27FC236}">
                  <a16:creationId xmlns:a16="http://schemas.microsoft.com/office/drawing/2014/main" id="{E68441F9-BACA-1CC3-61D0-EEB354E52D6B}"/>
                </a:ext>
              </a:extLst>
            </p:cNvPr>
            <p:cNvSpPr/>
            <p:nvPr/>
          </p:nvSpPr>
          <p:spPr bwMode="auto">
            <a:xfrm rot="20606955">
              <a:off x="2885307" y="5969631"/>
              <a:ext cx="231951" cy="131240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ja-JP" sz="800" dirty="0">
                  <a:solidFill>
                    <a:srgbClr val="0000FF"/>
                  </a:solidFill>
                  <a:effectLst>
                    <a:glow rad="50800">
                      <a:schemeClr val="bg1">
                        <a:alpha val="95000"/>
                      </a:schemeClr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96</a:t>
              </a:r>
              <a:endParaRPr lang="ja-JP" altLang="en-US" sz="800" dirty="0">
                <a:solidFill>
                  <a:srgbClr val="0000FF"/>
                </a:solidFill>
                <a:effectLst>
                  <a:glow rad="508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83" name="正方形/長方形 482">
              <a:extLst>
                <a:ext uri="{FF2B5EF4-FFF2-40B4-BE49-F238E27FC236}">
                  <a16:creationId xmlns:a16="http://schemas.microsoft.com/office/drawing/2014/main" id="{AD94FC54-1825-7372-1915-4DC43BB76184}"/>
                </a:ext>
              </a:extLst>
            </p:cNvPr>
            <p:cNvSpPr/>
            <p:nvPr/>
          </p:nvSpPr>
          <p:spPr bwMode="auto">
            <a:xfrm>
              <a:off x="2989222" y="6291540"/>
              <a:ext cx="231951" cy="134091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ja-JP" sz="800" dirty="0">
                  <a:solidFill>
                    <a:srgbClr val="0000FF"/>
                  </a:solidFill>
                  <a:effectLst>
                    <a:glow rad="50800">
                      <a:schemeClr val="bg1">
                        <a:alpha val="95000"/>
                      </a:schemeClr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266</a:t>
              </a:r>
              <a:endParaRPr lang="ja-JP" altLang="en-US" sz="800" dirty="0">
                <a:solidFill>
                  <a:srgbClr val="0000FF"/>
                </a:solidFill>
                <a:effectLst>
                  <a:glow rad="508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84" name="正方形/長方形 483">
              <a:extLst>
                <a:ext uri="{FF2B5EF4-FFF2-40B4-BE49-F238E27FC236}">
                  <a16:creationId xmlns:a16="http://schemas.microsoft.com/office/drawing/2014/main" id="{D54B39BB-7CA0-0458-912C-ED28969A2490}"/>
                </a:ext>
              </a:extLst>
            </p:cNvPr>
            <p:cNvSpPr/>
            <p:nvPr/>
          </p:nvSpPr>
          <p:spPr bwMode="auto">
            <a:xfrm>
              <a:off x="1847328" y="6315710"/>
              <a:ext cx="231951" cy="134091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ja-JP" sz="800" dirty="0">
                  <a:solidFill>
                    <a:srgbClr val="0000FF"/>
                  </a:solidFill>
                  <a:effectLst>
                    <a:glow rad="50800">
                      <a:schemeClr val="bg1">
                        <a:alpha val="95000"/>
                      </a:schemeClr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295</a:t>
              </a:r>
              <a:endParaRPr lang="ja-JP" altLang="en-US" sz="800" dirty="0">
                <a:solidFill>
                  <a:srgbClr val="0000FF"/>
                </a:solidFill>
                <a:effectLst>
                  <a:glow rad="508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85" name="正方形/長方形 484">
              <a:extLst>
                <a:ext uri="{FF2B5EF4-FFF2-40B4-BE49-F238E27FC236}">
                  <a16:creationId xmlns:a16="http://schemas.microsoft.com/office/drawing/2014/main" id="{2196C512-BF9C-EAE7-9C27-66E72D64B5F4}"/>
                </a:ext>
              </a:extLst>
            </p:cNvPr>
            <p:cNvSpPr/>
            <p:nvPr/>
          </p:nvSpPr>
          <p:spPr bwMode="auto">
            <a:xfrm rot="1583333">
              <a:off x="2024033" y="5902949"/>
              <a:ext cx="231951" cy="134091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ja-JP" sz="800" dirty="0">
                  <a:solidFill>
                    <a:srgbClr val="0000FF"/>
                  </a:solidFill>
                  <a:effectLst>
                    <a:glow rad="50800">
                      <a:schemeClr val="bg1">
                        <a:alpha val="95000"/>
                      </a:schemeClr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89</a:t>
              </a:r>
              <a:endParaRPr lang="ja-JP" altLang="en-US" sz="800" dirty="0">
                <a:solidFill>
                  <a:srgbClr val="0000FF"/>
                </a:solidFill>
                <a:effectLst>
                  <a:glow rad="508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86" name="正方形/長方形 485">
              <a:extLst>
                <a:ext uri="{FF2B5EF4-FFF2-40B4-BE49-F238E27FC236}">
                  <a16:creationId xmlns:a16="http://schemas.microsoft.com/office/drawing/2014/main" id="{6E2D9669-7CDA-2E10-FE3C-FA074712894C}"/>
                </a:ext>
              </a:extLst>
            </p:cNvPr>
            <p:cNvSpPr/>
            <p:nvPr/>
          </p:nvSpPr>
          <p:spPr bwMode="auto">
            <a:xfrm rot="2983348">
              <a:off x="1673197" y="6045658"/>
              <a:ext cx="231951" cy="134091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ja-JP" sz="800" dirty="0">
                  <a:solidFill>
                    <a:srgbClr val="0000FF"/>
                  </a:solidFill>
                  <a:effectLst>
                    <a:glow rad="50800">
                      <a:schemeClr val="bg1">
                        <a:alpha val="95000"/>
                      </a:schemeClr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378</a:t>
              </a:r>
              <a:endParaRPr lang="ja-JP" altLang="en-US" sz="800" dirty="0">
                <a:solidFill>
                  <a:srgbClr val="0000FF"/>
                </a:solidFill>
                <a:effectLst>
                  <a:glow rad="508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87" name="正方形/長方形 486">
              <a:extLst>
                <a:ext uri="{FF2B5EF4-FFF2-40B4-BE49-F238E27FC236}">
                  <a16:creationId xmlns:a16="http://schemas.microsoft.com/office/drawing/2014/main" id="{0E87A924-10ED-7F2A-1BCA-6C80D1DEE9E0}"/>
                </a:ext>
              </a:extLst>
            </p:cNvPr>
            <p:cNvSpPr/>
            <p:nvPr/>
          </p:nvSpPr>
          <p:spPr bwMode="auto">
            <a:xfrm rot="16666347">
              <a:off x="1488788" y="5351743"/>
              <a:ext cx="231951" cy="134091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ja-JP" sz="800" dirty="0">
                  <a:solidFill>
                    <a:srgbClr val="0000FF"/>
                  </a:solidFill>
                  <a:effectLst>
                    <a:glow rad="50800">
                      <a:schemeClr val="bg1">
                        <a:alpha val="95000"/>
                      </a:schemeClr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321</a:t>
              </a:r>
              <a:endParaRPr lang="ja-JP" altLang="en-US" sz="800" dirty="0">
                <a:solidFill>
                  <a:srgbClr val="0000FF"/>
                </a:solidFill>
                <a:effectLst>
                  <a:glow rad="508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88" name="正方形/長方形 487">
              <a:extLst>
                <a:ext uri="{FF2B5EF4-FFF2-40B4-BE49-F238E27FC236}">
                  <a16:creationId xmlns:a16="http://schemas.microsoft.com/office/drawing/2014/main" id="{EB2B55D3-4AFA-C2E1-6860-143F1B9A4EA0}"/>
                </a:ext>
              </a:extLst>
            </p:cNvPr>
            <p:cNvSpPr/>
            <p:nvPr/>
          </p:nvSpPr>
          <p:spPr bwMode="auto">
            <a:xfrm rot="1107229">
              <a:off x="1324800" y="5606860"/>
              <a:ext cx="231951" cy="134091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ja-JP" sz="800" dirty="0">
                  <a:effectLst>
                    <a:glow rad="50800">
                      <a:schemeClr val="bg1">
                        <a:alpha val="95000"/>
                      </a:schemeClr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125</a:t>
              </a:r>
              <a:endParaRPr lang="ja-JP" altLang="en-US" sz="800" dirty="0">
                <a:effectLst>
                  <a:glow rad="508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89" name="正方形/長方形 488">
              <a:extLst>
                <a:ext uri="{FF2B5EF4-FFF2-40B4-BE49-F238E27FC236}">
                  <a16:creationId xmlns:a16="http://schemas.microsoft.com/office/drawing/2014/main" id="{B4DF8267-5299-D8A9-5538-4FFC7118D78E}"/>
                </a:ext>
              </a:extLst>
            </p:cNvPr>
            <p:cNvSpPr/>
            <p:nvPr/>
          </p:nvSpPr>
          <p:spPr bwMode="auto">
            <a:xfrm rot="1107229">
              <a:off x="613082" y="5344439"/>
              <a:ext cx="231951" cy="134091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ja-JP" sz="800" dirty="0">
                  <a:effectLst>
                    <a:glow rad="50800">
                      <a:schemeClr val="bg1">
                        <a:alpha val="95000"/>
                      </a:schemeClr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31</a:t>
              </a:r>
              <a:endParaRPr lang="ja-JP" altLang="en-US" sz="800" dirty="0">
                <a:effectLst>
                  <a:glow rad="508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90" name="正方形/長方形 489">
              <a:extLst>
                <a:ext uri="{FF2B5EF4-FFF2-40B4-BE49-F238E27FC236}">
                  <a16:creationId xmlns:a16="http://schemas.microsoft.com/office/drawing/2014/main" id="{9EB66A9A-6AC2-69BF-4720-8D74CF9FE9E4}"/>
                </a:ext>
              </a:extLst>
            </p:cNvPr>
            <p:cNvSpPr/>
            <p:nvPr/>
          </p:nvSpPr>
          <p:spPr bwMode="auto">
            <a:xfrm rot="19399602">
              <a:off x="2023404" y="3141329"/>
              <a:ext cx="231951" cy="134091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ja-JP" sz="800" dirty="0">
                  <a:effectLst>
                    <a:glow rad="50800">
                      <a:schemeClr val="bg1">
                        <a:alpha val="95000"/>
                      </a:schemeClr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411</a:t>
              </a:r>
              <a:endParaRPr lang="ja-JP" altLang="en-US" sz="800" dirty="0">
                <a:effectLst>
                  <a:glow rad="508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91" name="正方形/長方形 490">
              <a:extLst>
                <a:ext uri="{FF2B5EF4-FFF2-40B4-BE49-F238E27FC236}">
                  <a16:creationId xmlns:a16="http://schemas.microsoft.com/office/drawing/2014/main" id="{354EAC49-C1A3-D940-075C-72741A699F36}"/>
                </a:ext>
              </a:extLst>
            </p:cNvPr>
            <p:cNvSpPr/>
            <p:nvPr/>
          </p:nvSpPr>
          <p:spPr bwMode="auto">
            <a:xfrm rot="19399602">
              <a:off x="1397491" y="3320551"/>
              <a:ext cx="231951" cy="134091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ja-JP" sz="800" dirty="0">
                  <a:effectLst>
                    <a:glow rad="50800">
                      <a:schemeClr val="bg1">
                        <a:alpha val="95000"/>
                      </a:schemeClr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14</a:t>
              </a:r>
              <a:endParaRPr lang="ja-JP" altLang="en-US" sz="800" dirty="0">
                <a:effectLst>
                  <a:glow rad="508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92" name="正方形/長方形 491">
              <a:extLst>
                <a:ext uri="{FF2B5EF4-FFF2-40B4-BE49-F238E27FC236}">
                  <a16:creationId xmlns:a16="http://schemas.microsoft.com/office/drawing/2014/main" id="{59B2B34E-69BA-7318-BC00-CA631FCC11E6}"/>
                </a:ext>
              </a:extLst>
            </p:cNvPr>
            <p:cNvSpPr/>
            <p:nvPr/>
          </p:nvSpPr>
          <p:spPr bwMode="auto">
            <a:xfrm rot="19399602">
              <a:off x="3354661" y="2206761"/>
              <a:ext cx="231951" cy="134091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ja-JP" sz="800" dirty="0">
                  <a:effectLst>
                    <a:glow rad="50800">
                      <a:schemeClr val="bg1">
                        <a:alpha val="95000"/>
                      </a:schemeClr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415</a:t>
              </a:r>
              <a:endParaRPr lang="ja-JP" altLang="en-US" sz="800" dirty="0">
                <a:effectLst>
                  <a:glow rad="508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93" name="正方形/長方形 492">
              <a:extLst>
                <a:ext uri="{FF2B5EF4-FFF2-40B4-BE49-F238E27FC236}">
                  <a16:creationId xmlns:a16="http://schemas.microsoft.com/office/drawing/2014/main" id="{247A5C5F-5623-FD73-20D7-39A28F24211A}"/>
                </a:ext>
              </a:extLst>
            </p:cNvPr>
            <p:cNvSpPr/>
            <p:nvPr/>
          </p:nvSpPr>
          <p:spPr bwMode="auto">
            <a:xfrm rot="17252738">
              <a:off x="3708118" y="2290824"/>
              <a:ext cx="231951" cy="134091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ja-JP" sz="800" dirty="0">
                  <a:effectLst>
                    <a:glow rad="50800">
                      <a:schemeClr val="bg1">
                        <a:alpha val="95000"/>
                      </a:schemeClr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55</a:t>
              </a:r>
              <a:endParaRPr lang="ja-JP" altLang="en-US" sz="800" dirty="0">
                <a:effectLst>
                  <a:glow rad="508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94" name="正方形/長方形 493">
              <a:extLst>
                <a:ext uri="{FF2B5EF4-FFF2-40B4-BE49-F238E27FC236}">
                  <a16:creationId xmlns:a16="http://schemas.microsoft.com/office/drawing/2014/main" id="{2D724A45-C780-EF8F-3AD2-FB0DDA352502}"/>
                </a:ext>
              </a:extLst>
            </p:cNvPr>
            <p:cNvSpPr/>
            <p:nvPr/>
          </p:nvSpPr>
          <p:spPr bwMode="auto">
            <a:xfrm rot="5400000">
              <a:off x="4252551" y="5630403"/>
              <a:ext cx="231951" cy="134091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ja-JP" sz="800" dirty="0">
                  <a:solidFill>
                    <a:srgbClr val="FF0000"/>
                  </a:solidFill>
                  <a:effectLst>
                    <a:glow rad="50800">
                      <a:schemeClr val="bg1">
                        <a:alpha val="95000"/>
                      </a:schemeClr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191</a:t>
              </a:r>
              <a:endParaRPr lang="ja-JP" altLang="en-US" sz="800" dirty="0">
                <a:solidFill>
                  <a:srgbClr val="FF0000"/>
                </a:solidFill>
                <a:effectLst>
                  <a:glow rad="508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95" name="正方形/長方形 494">
              <a:extLst>
                <a:ext uri="{FF2B5EF4-FFF2-40B4-BE49-F238E27FC236}">
                  <a16:creationId xmlns:a16="http://schemas.microsoft.com/office/drawing/2014/main" id="{7B625627-93F9-F7E4-7C18-21E7FD73F0CE}"/>
                </a:ext>
              </a:extLst>
            </p:cNvPr>
            <p:cNvSpPr/>
            <p:nvPr/>
          </p:nvSpPr>
          <p:spPr bwMode="auto">
            <a:xfrm rot="4433313">
              <a:off x="3418630" y="5609263"/>
              <a:ext cx="231951" cy="134091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ja-JP" sz="800" dirty="0">
                  <a:solidFill>
                    <a:srgbClr val="FF0000"/>
                  </a:solidFill>
                  <a:effectLst>
                    <a:glow rad="50800">
                      <a:schemeClr val="bg1">
                        <a:alpha val="95000"/>
                      </a:schemeClr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156</a:t>
              </a:r>
              <a:endParaRPr lang="ja-JP" altLang="en-US" sz="800" dirty="0">
                <a:solidFill>
                  <a:srgbClr val="FF0000"/>
                </a:solidFill>
                <a:effectLst>
                  <a:glow rad="508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96" name="正方形/長方形 495">
              <a:extLst>
                <a:ext uri="{FF2B5EF4-FFF2-40B4-BE49-F238E27FC236}">
                  <a16:creationId xmlns:a16="http://schemas.microsoft.com/office/drawing/2014/main" id="{71110B16-DA2C-E285-5F6C-FC8B80F9651B}"/>
                </a:ext>
              </a:extLst>
            </p:cNvPr>
            <p:cNvSpPr/>
            <p:nvPr/>
          </p:nvSpPr>
          <p:spPr bwMode="auto">
            <a:xfrm rot="4433313">
              <a:off x="3566959" y="6072827"/>
              <a:ext cx="231951" cy="134091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ja-JP" sz="800" dirty="0">
                  <a:solidFill>
                    <a:srgbClr val="FF0000"/>
                  </a:solidFill>
                  <a:effectLst>
                    <a:glow rad="50800">
                      <a:schemeClr val="bg1">
                        <a:alpha val="95000"/>
                      </a:schemeClr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109</a:t>
              </a:r>
              <a:endParaRPr lang="ja-JP" altLang="en-US" sz="800" dirty="0">
                <a:solidFill>
                  <a:srgbClr val="FF0000"/>
                </a:solidFill>
                <a:effectLst>
                  <a:glow rad="508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97" name="正方形/長方形 496">
              <a:extLst>
                <a:ext uri="{FF2B5EF4-FFF2-40B4-BE49-F238E27FC236}">
                  <a16:creationId xmlns:a16="http://schemas.microsoft.com/office/drawing/2014/main" id="{ECC7D596-5269-975A-62CB-6F1724EA81FB}"/>
                </a:ext>
              </a:extLst>
            </p:cNvPr>
            <p:cNvSpPr/>
            <p:nvPr/>
          </p:nvSpPr>
          <p:spPr bwMode="auto">
            <a:xfrm rot="20071604">
              <a:off x="504761" y="5708594"/>
              <a:ext cx="231951" cy="131240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ja-JP" sz="800" dirty="0">
                  <a:effectLst>
                    <a:glow rad="50800">
                      <a:schemeClr val="bg1">
                        <a:alpha val="95000"/>
                      </a:schemeClr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191</a:t>
              </a:r>
              <a:endParaRPr lang="ja-JP" altLang="en-US" sz="800" dirty="0">
                <a:effectLst>
                  <a:glow rad="508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98" name="正方形/長方形 497">
              <a:extLst>
                <a:ext uri="{FF2B5EF4-FFF2-40B4-BE49-F238E27FC236}">
                  <a16:creationId xmlns:a16="http://schemas.microsoft.com/office/drawing/2014/main" id="{F5A7FADB-0886-90BF-2961-5DB4111BC77F}"/>
                </a:ext>
              </a:extLst>
            </p:cNvPr>
            <p:cNvSpPr/>
            <p:nvPr/>
          </p:nvSpPr>
          <p:spPr bwMode="auto">
            <a:xfrm rot="21244585">
              <a:off x="560958" y="6328689"/>
              <a:ext cx="231951" cy="131240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ja-JP" sz="800" dirty="0">
                  <a:effectLst>
                    <a:glow rad="50800">
                      <a:schemeClr val="bg1">
                        <a:alpha val="95000"/>
                      </a:schemeClr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440</a:t>
              </a:r>
              <a:endParaRPr lang="ja-JP" altLang="en-US" sz="800" dirty="0">
                <a:effectLst>
                  <a:glow rad="508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99" name="正方形/長方形 498">
              <a:extLst>
                <a:ext uri="{FF2B5EF4-FFF2-40B4-BE49-F238E27FC236}">
                  <a16:creationId xmlns:a16="http://schemas.microsoft.com/office/drawing/2014/main" id="{BA405442-F16E-AF48-EFC7-2FFAF4D99857}"/>
                </a:ext>
              </a:extLst>
            </p:cNvPr>
            <p:cNvSpPr/>
            <p:nvPr/>
          </p:nvSpPr>
          <p:spPr bwMode="auto">
            <a:xfrm rot="5048554">
              <a:off x="1166350" y="6025161"/>
              <a:ext cx="231951" cy="134091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ja-JP" sz="800" dirty="0">
                  <a:solidFill>
                    <a:srgbClr val="0000FF"/>
                  </a:solidFill>
                  <a:effectLst>
                    <a:glow rad="50800">
                      <a:schemeClr val="bg1">
                        <a:alpha val="95000"/>
                      </a:schemeClr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130</a:t>
              </a:r>
              <a:endParaRPr lang="ja-JP" altLang="en-US" sz="800" dirty="0">
                <a:solidFill>
                  <a:srgbClr val="0000FF"/>
                </a:solidFill>
                <a:effectLst>
                  <a:glow rad="508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500" name="正方形/長方形 499">
              <a:extLst>
                <a:ext uri="{FF2B5EF4-FFF2-40B4-BE49-F238E27FC236}">
                  <a16:creationId xmlns:a16="http://schemas.microsoft.com/office/drawing/2014/main" id="{69FBD307-6E24-7B41-50F1-7BD8EF84834F}"/>
                </a:ext>
              </a:extLst>
            </p:cNvPr>
            <p:cNvSpPr/>
            <p:nvPr/>
          </p:nvSpPr>
          <p:spPr bwMode="auto">
            <a:xfrm rot="18642979">
              <a:off x="1918275" y="4465521"/>
              <a:ext cx="231951" cy="134091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ja-JP" sz="800" dirty="0">
                  <a:solidFill>
                    <a:srgbClr val="0000FF"/>
                  </a:solidFill>
                  <a:effectLst>
                    <a:glow rad="50800">
                      <a:schemeClr val="bg1">
                        <a:alpha val="95000"/>
                      </a:schemeClr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13</a:t>
              </a:r>
              <a:endParaRPr lang="ja-JP" altLang="en-US" sz="800" dirty="0">
                <a:solidFill>
                  <a:srgbClr val="0000FF"/>
                </a:solidFill>
                <a:effectLst>
                  <a:glow rad="508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501" name="正方形/長方形 500">
              <a:extLst>
                <a:ext uri="{FF2B5EF4-FFF2-40B4-BE49-F238E27FC236}">
                  <a16:creationId xmlns:a16="http://schemas.microsoft.com/office/drawing/2014/main" id="{AE5049FE-2B93-426E-545E-F1B471440304}"/>
                </a:ext>
              </a:extLst>
            </p:cNvPr>
            <p:cNvSpPr/>
            <p:nvPr/>
          </p:nvSpPr>
          <p:spPr bwMode="auto">
            <a:xfrm rot="4943799">
              <a:off x="2764985" y="2846175"/>
              <a:ext cx="231951" cy="134091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ja-JP" sz="800" dirty="0">
                  <a:solidFill>
                    <a:srgbClr val="FF0000"/>
                  </a:solidFill>
                  <a:effectLst>
                    <a:glow rad="50800">
                      <a:schemeClr val="bg1">
                        <a:alpha val="95000"/>
                      </a:schemeClr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74</a:t>
              </a:r>
              <a:endParaRPr lang="ja-JP" altLang="en-US" sz="800" dirty="0">
                <a:solidFill>
                  <a:srgbClr val="FF0000"/>
                </a:solidFill>
                <a:effectLst>
                  <a:glow rad="508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502" name="正方形/長方形 501">
              <a:extLst>
                <a:ext uri="{FF2B5EF4-FFF2-40B4-BE49-F238E27FC236}">
                  <a16:creationId xmlns:a16="http://schemas.microsoft.com/office/drawing/2014/main" id="{1184677F-D738-35B5-1254-7C3E5F8D32D1}"/>
                </a:ext>
              </a:extLst>
            </p:cNvPr>
            <p:cNvSpPr/>
            <p:nvPr/>
          </p:nvSpPr>
          <p:spPr bwMode="auto">
            <a:xfrm rot="4010433">
              <a:off x="2919142" y="3344889"/>
              <a:ext cx="231951" cy="134091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ja-JP" sz="800" dirty="0">
                  <a:solidFill>
                    <a:srgbClr val="FF0000"/>
                  </a:solidFill>
                  <a:effectLst>
                    <a:glow rad="50800">
                      <a:schemeClr val="bg1">
                        <a:alpha val="95000"/>
                      </a:schemeClr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69</a:t>
              </a:r>
              <a:endParaRPr lang="ja-JP" altLang="en-US" sz="800" dirty="0">
                <a:solidFill>
                  <a:srgbClr val="FF0000"/>
                </a:solidFill>
                <a:effectLst>
                  <a:glow rad="508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503" name="正方形/長方形 502">
              <a:extLst>
                <a:ext uri="{FF2B5EF4-FFF2-40B4-BE49-F238E27FC236}">
                  <a16:creationId xmlns:a16="http://schemas.microsoft.com/office/drawing/2014/main" id="{635DA8D1-7232-0EC1-B4A2-9E472649917A}"/>
                </a:ext>
              </a:extLst>
            </p:cNvPr>
            <p:cNvSpPr/>
            <p:nvPr/>
          </p:nvSpPr>
          <p:spPr bwMode="auto">
            <a:xfrm rot="4282202">
              <a:off x="3538712" y="3270404"/>
              <a:ext cx="231951" cy="134091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ja-JP" sz="800" dirty="0">
                  <a:effectLst>
                    <a:glow rad="50800">
                      <a:schemeClr val="bg1">
                        <a:alpha val="95000"/>
                      </a:schemeClr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90</a:t>
              </a:r>
              <a:endParaRPr lang="ja-JP" altLang="en-US" sz="800" dirty="0">
                <a:effectLst>
                  <a:glow rad="508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504" name="正方形/長方形 503">
              <a:extLst>
                <a:ext uri="{FF2B5EF4-FFF2-40B4-BE49-F238E27FC236}">
                  <a16:creationId xmlns:a16="http://schemas.microsoft.com/office/drawing/2014/main" id="{F6FABD01-1F0D-2087-5EB3-9F213CA1B0C5}"/>
                </a:ext>
              </a:extLst>
            </p:cNvPr>
            <p:cNvSpPr/>
            <p:nvPr/>
          </p:nvSpPr>
          <p:spPr bwMode="auto">
            <a:xfrm rot="18861169">
              <a:off x="2672829" y="3960951"/>
              <a:ext cx="231951" cy="134091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ja-JP" sz="800" dirty="0">
                  <a:solidFill>
                    <a:srgbClr val="FF0000"/>
                  </a:solidFill>
                  <a:effectLst>
                    <a:glow rad="50800">
                      <a:schemeClr val="bg1">
                        <a:alpha val="95000"/>
                      </a:schemeClr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125</a:t>
              </a:r>
              <a:endParaRPr lang="ja-JP" altLang="en-US" sz="800" dirty="0">
                <a:solidFill>
                  <a:srgbClr val="FF0000"/>
                </a:solidFill>
                <a:effectLst>
                  <a:glow rad="508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505" name="正方形/長方形 504">
              <a:extLst>
                <a:ext uri="{FF2B5EF4-FFF2-40B4-BE49-F238E27FC236}">
                  <a16:creationId xmlns:a16="http://schemas.microsoft.com/office/drawing/2014/main" id="{93B8C922-B541-C47D-0ECB-33980928E6BE}"/>
                </a:ext>
              </a:extLst>
            </p:cNvPr>
            <p:cNvSpPr/>
            <p:nvPr/>
          </p:nvSpPr>
          <p:spPr bwMode="auto">
            <a:xfrm rot="18134663">
              <a:off x="2233209" y="2456340"/>
              <a:ext cx="231951" cy="134091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ja-JP" sz="800" dirty="0">
                  <a:solidFill>
                    <a:srgbClr val="0000FF"/>
                  </a:solidFill>
                  <a:effectLst>
                    <a:glow rad="50800">
                      <a:schemeClr val="bg1">
                        <a:alpha val="95000"/>
                      </a:schemeClr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22</a:t>
              </a:r>
              <a:endParaRPr lang="ja-JP" altLang="en-US" sz="800" dirty="0">
                <a:solidFill>
                  <a:srgbClr val="0000FF"/>
                </a:solidFill>
                <a:effectLst>
                  <a:glow rad="508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560" name="正方形/長方形 559">
              <a:extLst>
                <a:ext uri="{FF2B5EF4-FFF2-40B4-BE49-F238E27FC236}">
                  <a16:creationId xmlns:a16="http://schemas.microsoft.com/office/drawing/2014/main" id="{512F359B-D7FC-CB4A-44F9-874ACA2526D7}"/>
                </a:ext>
              </a:extLst>
            </p:cNvPr>
            <p:cNvSpPr/>
            <p:nvPr/>
          </p:nvSpPr>
          <p:spPr bwMode="auto">
            <a:xfrm rot="18000965">
              <a:off x="1788394" y="3133598"/>
              <a:ext cx="231951" cy="134091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ja-JP" sz="800" dirty="0">
                  <a:solidFill>
                    <a:srgbClr val="0000FF"/>
                  </a:solidFill>
                  <a:effectLst>
                    <a:glow rad="50800">
                      <a:schemeClr val="bg1">
                        <a:alpha val="95000"/>
                      </a:schemeClr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23</a:t>
              </a:r>
              <a:endParaRPr lang="ja-JP" altLang="en-US" sz="800" dirty="0">
                <a:solidFill>
                  <a:srgbClr val="0000FF"/>
                </a:solidFill>
                <a:effectLst>
                  <a:glow rad="508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510" name="グループ化 509">
            <a:extLst>
              <a:ext uri="{FF2B5EF4-FFF2-40B4-BE49-F238E27FC236}">
                <a16:creationId xmlns:a16="http://schemas.microsoft.com/office/drawing/2014/main" id="{81CEE32F-0E93-D2BD-030C-93D99FB9CAED}"/>
              </a:ext>
            </a:extLst>
          </p:cNvPr>
          <p:cNvGrpSpPr/>
          <p:nvPr/>
        </p:nvGrpSpPr>
        <p:grpSpPr>
          <a:xfrm>
            <a:off x="6568513" y="5587339"/>
            <a:ext cx="971693" cy="423589"/>
            <a:chOff x="4077329" y="6131144"/>
            <a:chExt cx="971693" cy="512347"/>
          </a:xfrm>
        </p:grpSpPr>
        <p:sp>
          <p:nvSpPr>
            <p:cNvPr id="511" name="二等辺三角形 510">
              <a:extLst>
                <a:ext uri="{FF2B5EF4-FFF2-40B4-BE49-F238E27FC236}">
                  <a16:creationId xmlns:a16="http://schemas.microsoft.com/office/drawing/2014/main" id="{0F552A0E-F2A1-A772-3B0B-8CBEF35DB04B}"/>
                </a:ext>
              </a:extLst>
            </p:cNvPr>
            <p:cNvSpPr/>
            <p:nvPr/>
          </p:nvSpPr>
          <p:spPr>
            <a:xfrm rot="2334579">
              <a:off x="4820809" y="6131144"/>
              <a:ext cx="141064" cy="281432"/>
            </a:xfrm>
            <a:prstGeom prst="triangl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2" name="正方形/長方形 511">
              <a:extLst>
                <a:ext uri="{FF2B5EF4-FFF2-40B4-BE49-F238E27FC236}">
                  <a16:creationId xmlns:a16="http://schemas.microsoft.com/office/drawing/2014/main" id="{E3CCB112-AD14-4CFB-18DD-88EC4D8E4F8F}"/>
                </a:ext>
              </a:extLst>
            </p:cNvPr>
            <p:cNvSpPr/>
            <p:nvPr/>
          </p:nvSpPr>
          <p:spPr>
            <a:xfrm>
              <a:off x="4077329" y="6278366"/>
              <a:ext cx="971693" cy="365125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kumimoji="1" lang="en-US" altLang="ja-JP" sz="900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[</a:t>
              </a:r>
              <a:r>
                <a:rPr kumimoji="1" lang="ja-JP" altLang="en-US" sz="900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国道</a:t>
              </a:r>
              <a:r>
                <a:rPr kumimoji="1" lang="en-US" altLang="ja-JP" sz="900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171</a:t>
              </a:r>
              <a:r>
                <a:rPr kumimoji="1" lang="ja-JP" altLang="en-US" sz="900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号</a:t>
              </a:r>
              <a:r>
                <a:rPr kumimoji="1" lang="en-US" altLang="ja-JP" sz="900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]</a:t>
              </a:r>
            </a:p>
            <a:p>
              <a:pPr algn="ctr"/>
              <a:r>
                <a:rPr kumimoji="1" lang="ja-JP" altLang="en-US" sz="900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約</a:t>
              </a:r>
              <a:r>
                <a:rPr kumimoji="1" lang="en-US" altLang="ja-JP" sz="900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800</a:t>
              </a:r>
              <a:r>
                <a:rPr kumimoji="1" lang="ja-JP" altLang="en-US" sz="900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台</a:t>
              </a:r>
              <a:r>
                <a:rPr kumimoji="1" lang="en-US" altLang="ja-JP" sz="900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/</a:t>
              </a:r>
              <a:r>
                <a:rPr kumimoji="1" lang="ja-JP" altLang="en-US" sz="900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日減少</a:t>
              </a:r>
            </a:p>
          </p:txBody>
        </p:sp>
      </p:grpSp>
      <p:cxnSp>
        <p:nvCxnSpPr>
          <p:cNvPr id="513" name="直線コネクタ 512">
            <a:extLst>
              <a:ext uri="{FF2B5EF4-FFF2-40B4-BE49-F238E27FC236}">
                <a16:creationId xmlns:a16="http://schemas.microsoft.com/office/drawing/2014/main" id="{3500D888-3F4A-1036-F24A-BDBCD50C428F}"/>
              </a:ext>
            </a:extLst>
          </p:cNvPr>
          <p:cNvCxnSpPr>
            <a:cxnSpLocks/>
          </p:cNvCxnSpPr>
          <p:nvPr/>
        </p:nvCxnSpPr>
        <p:spPr>
          <a:xfrm flipV="1">
            <a:off x="1625846" y="3765462"/>
            <a:ext cx="499041" cy="367401"/>
          </a:xfrm>
          <a:prstGeom prst="line">
            <a:avLst/>
          </a:prstGeom>
          <a:ln w="508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4" name="グループ化 513">
            <a:extLst>
              <a:ext uri="{FF2B5EF4-FFF2-40B4-BE49-F238E27FC236}">
                <a16:creationId xmlns:a16="http://schemas.microsoft.com/office/drawing/2014/main" id="{BB8687C5-75B1-5C8A-B2CA-FB240E01A168}"/>
              </a:ext>
            </a:extLst>
          </p:cNvPr>
          <p:cNvGrpSpPr/>
          <p:nvPr/>
        </p:nvGrpSpPr>
        <p:grpSpPr>
          <a:xfrm>
            <a:off x="4859178" y="1343889"/>
            <a:ext cx="4129601" cy="4343299"/>
            <a:chOff x="436006" y="2175797"/>
            <a:chExt cx="4129601" cy="4343299"/>
          </a:xfrm>
        </p:grpSpPr>
        <p:grpSp>
          <p:nvGrpSpPr>
            <p:cNvPr id="515" name="グループ化 514">
              <a:extLst>
                <a:ext uri="{FF2B5EF4-FFF2-40B4-BE49-F238E27FC236}">
                  <a16:creationId xmlns:a16="http://schemas.microsoft.com/office/drawing/2014/main" id="{0DC4FD44-D550-9105-352A-69B532CF6084}"/>
                </a:ext>
              </a:extLst>
            </p:cNvPr>
            <p:cNvGrpSpPr/>
            <p:nvPr/>
          </p:nvGrpSpPr>
          <p:grpSpPr>
            <a:xfrm>
              <a:off x="436006" y="2175797"/>
              <a:ext cx="4129601" cy="4343299"/>
              <a:chOff x="436006" y="2175797"/>
              <a:chExt cx="4129601" cy="4343299"/>
            </a:xfrm>
          </p:grpSpPr>
          <p:sp>
            <p:nvSpPr>
              <p:cNvPr id="517" name="正方形/長方形 516">
                <a:extLst>
                  <a:ext uri="{FF2B5EF4-FFF2-40B4-BE49-F238E27FC236}">
                    <a16:creationId xmlns:a16="http://schemas.microsoft.com/office/drawing/2014/main" id="{160E3469-9CC1-D48E-ED36-3F593521C58B}"/>
                  </a:ext>
                </a:extLst>
              </p:cNvPr>
              <p:cNvSpPr/>
              <p:nvPr/>
            </p:nvSpPr>
            <p:spPr bwMode="auto">
              <a:xfrm>
                <a:off x="2128105" y="2706969"/>
                <a:ext cx="610959" cy="167361"/>
              </a:xfrm>
              <a:prstGeom prst="rect">
                <a:avLst/>
              </a:prstGeom>
              <a:noFill/>
              <a:ln w="12700" cap="flat" cmpd="sng">
                <a:noFill/>
                <a:prstDash val="solid"/>
                <a:round/>
                <a:headEnd/>
                <a:tailEnd/>
              </a:ln>
            </p:spPr>
            <p:txBody>
              <a:bodyPr lIns="0" tIns="0" rIns="0" bIns="0" rtlCol="0" anchor="ctr"/>
              <a:lstStyle/>
              <a:p>
                <a:pPr algn="ctr"/>
                <a:r>
                  <a:rPr lang="ja-JP" altLang="en-US" sz="700" dirty="0">
                    <a:solidFill>
                      <a:srgbClr val="0000FF"/>
                    </a:solidFill>
                    <a:effectLst>
                      <a:glow rad="50800">
                        <a:schemeClr val="bg1">
                          <a:alpha val="95000"/>
                        </a:schemeClr>
                      </a:glow>
                    </a:effectLst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茨木千堤寺</a:t>
                </a:r>
                <a:r>
                  <a:rPr lang="en-US" altLang="ja-JP" sz="700" dirty="0">
                    <a:solidFill>
                      <a:srgbClr val="0000FF"/>
                    </a:solidFill>
                    <a:effectLst>
                      <a:glow rad="50800">
                        <a:schemeClr val="bg1">
                          <a:alpha val="95000"/>
                        </a:schemeClr>
                      </a:glow>
                    </a:effectLst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IC</a:t>
                </a:r>
                <a:endParaRPr lang="ja-JP" altLang="en-US" sz="700" dirty="0">
                  <a:solidFill>
                    <a:srgbClr val="0000FF"/>
                  </a:solidFill>
                  <a:effectLst>
                    <a:glow rad="50800">
                      <a:schemeClr val="bg1">
                        <a:alpha val="95000"/>
                      </a:schemeClr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518" name="正方形/長方形 517">
                <a:extLst>
                  <a:ext uri="{FF2B5EF4-FFF2-40B4-BE49-F238E27FC236}">
                    <a16:creationId xmlns:a16="http://schemas.microsoft.com/office/drawing/2014/main" id="{E9BA2A12-979F-0631-B650-EBA364156936}"/>
                  </a:ext>
                </a:extLst>
              </p:cNvPr>
              <p:cNvSpPr/>
              <p:nvPr/>
            </p:nvSpPr>
            <p:spPr bwMode="auto">
              <a:xfrm rot="19458149">
                <a:off x="2884285" y="2175797"/>
                <a:ext cx="729490" cy="167361"/>
              </a:xfrm>
              <a:prstGeom prst="rect">
                <a:avLst/>
              </a:prstGeom>
              <a:noFill/>
              <a:ln w="12700" cap="flat" cmpd="sng">
                <a:noFill/>
                <a:prstDash val="solid"/>
                <a:round/>
                <a:headEnd/>
                <a:tailEnd/>
              </a:ln>
            </p:spPr>
            <p:txBody>
              <a:bodyPr lIns="0" tIns="0" rIns="0" bIns="0" rtlCol="0" anchor="ctr"/>
              <a:lstStyle/>
              <a:p>
                <a:pPr algn="ctr"/>
                <a:r>
                  <a:rPr lang="ja-JP" altLang="en-US" sz="700" dirty="0">
                    <a:effectLst>
                      <a:glow rad="50800">
                        <a:schemeClr val="bg1">
                          <a:alpha val="95000"/>
                        </a:schemeClr>
                      </a:glow>
                    </a:effectLst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新名神高速道路</a:t>
                </a:r>
              </a:p>
            </p:txBody>
          </p:sp>
          <p:sp>
            <p:nvSpPr>
              <p:cNvPr id="519" name="正方形/長方形 518">
                <a:extLst>
                  <a:ext uri="{FF2B5EF4-FFF2-40B4-BE49-F238E27FC236}">
                    <a16:creationId xmlns:a16="http://schemas.microsoft.com/office/drawing/2014/main" id="{1C04914D-4413-80D7-7A32-DFC6E2E02CA5}"/>
                  </a:ext>
                </a:extLst>
              </p:cNvPr>
              <p:cNvSpPr/>
              <p:nvPr/>
            </p:nvSpPr>
            <p:spPr bwMode="auto">
              <a:xfrm rot="18951981">
                <a:off x="3954648" y="6225178"/>
                <a:ext cx="610959" cy="167361"/>
              </a:xfrm>
              <a:prstGeom prst="rect">
                <a:avLst/>
              </a:prstGeom>
              <a:noFill/>
              <a:ln w="12700" cap="flat" cmpd="sng">
                <a:noFill/>
                <a:prstDash val="solid"/>
                <a:round/>
                <a:headEnd/>
                <a:tailEnd/>
              </a:ln>
            </p:spPr>
            <p:txBody>
              <a:bodyPr lIns="0" tIns="0" rIns="0" bIns="0" rtlCol="0" anchor="ctr"/>
              <a:lstStyle/>
              <a:p>
                <a:pPr algn="ctr"/>
                <a:r>
                  <a:rPr lang="ja-JP" altLang="en-US" sz="700" dirty="0">
                    <a:effectLst>
                      <a:glow rad="50800">
                        <a:schemeClr val="bg1">
                          <a:alpha val="95000"/>
                        </a:schemeClr>
                      </a:glow>
                    </a:effectLst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名神高速道路</a:t>
                </a:r>
              </a:p>
            </p:txBody>
          </p:sp>
          <p:sp>
            <p:nvSpPr>
              <p:cNvPr id="520" name="正方形/長方形 519">
                <a:extLst>
                  <a:ext uri="{FF2B5EF4-FFF2-40B4-BE49-F238E27FC236}">
                    <a16:creationId xmlns:a16="http://schemas.microsoft.com/office/drawing/2014/main" id="{43F39764-C0EA-97A5-B4C2-28F70BDC010F}"/>
                  </a:ext>
                </a:extLst>
              </p:cNvPr>
              <p:cNvSpPr/>
              <p:nvPr/>
            </p:nvSpPr>
            <p:spPr bwMode="auto">
              <a:xfrm rot="321311">
                <a:off x="3029678" y="3218446"/>
                <a:ext cx="349299" cy="138890"/>
              </a:xfrm>
              <a:prstGeom prst="rect">
                <a:avLst/>
              </a:prstGeom>
              <a:noFill/>
              <a:ln w="12700" cap="flat" cmpd="sng">
                <a:noFill/>
                <a:prstDash val="solid"/>
                <a:round/>
                <a:headEnd/>
                <a:tailEnd/>
              </a:ln>
            </p:spPr>
            <p:txBody>
              <a:bodyPr lIns="0" tIns="0" rIns="0" bIns="0" rtlCol="0" anchor="ctr"/>
              <a:lstStyle/>
              <a:p>
                <a:pPr algn="ctr"/>
                <a:r>
                  <a:rPr lang="ja-JP" altLang="en-US" sz="700" dirty="0">
                    <a:solidFill>
                      <a:srgbClr val="BC8B00"/>
                    </a:solidFill>
                    <a:effectLst>
                      <a:glow rad="50800">
                        <a:schemeClr val="bg1">
                          <a:alpha val="95000"/>
                        </a:schemeClr>
                      </a:glow>
                    </a:effectLst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大岩線</a:t>
                </a:r>
              </a:p>
            </p:txBody>
          </p:sp>
          <p:sp>
            <p:nvSpPr>
              <p:cNvPr id="521" name="テキスト ボックス 520">
                <a:extLst>
                  <a:ext uri="{FF2B5EF4-FFF2-40B4-BE49-F238E27FC236}">
                    <a16:creationId xmlns:a16="http://schemas.microsoft.com/office/drawing/2014/main" id="{2E7A2386-4287-C403-783F-E2F6E2A20503}"/>
                  </a:ext>
                </a:extLst>
              </p:cNvPr>
              <p:cNvSpPr txBox="1"/>
              <p:nvPr/>
            </p:nvSpPr>
            <p:spPr>
              <a:xfrm rot="19663081">
                <a:off x="3798378" y="3729561"/>
                <a:ext cx="159652" cy="544309"/>
              </a:xfrm>
              <a:prstGeom prst="rect">
                <a:avLst/>
              </a:prstGeom>
              <a:noFill/>
              <a:ln w="3175">
                <a:noFill/>
                <a:prstDash val="dash"/>
              </a:ln>
            </p:spPr>
            <p:txBody>
              <a:bodyPr vert="eaVert" wrap="square" lIns="25714" tIns="25714" rIns="25714" bIns="25714" rtlCol="0">
                <a:spAutoFit/>
              </a:bodyPr>
              <a:lstStyle/>
              <a:p>
                <a:pPr algn="ctr"/>
                <a:r>
                  <a:rPr kumimoji="1" lang="ja-JP" altLang="en-US" sz="700" dirty="0">
                    <a:solidFill>
                      <a:srgbClr val="BC8B00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茨木亀岡線</a:t>
                </a:r>
              </a:p>
            </p:txBody>
          </p:sp>
          <p:sp>
            <p:nvSpPr>
              <p:cNvPr id="522" name="正方形/長方形 521">
                <a:extLst>
                  <a:ext uri="{FF2B5EF4-FFF2-40B4-BE49-F238E27FC236}">
                    <a16:creationId xmlns:a16="http://schemas.microsoft.com/office/drawing/2014/main" id="{534D898A-4A7A-44ED-CB3A-0DFBF2D992A2}"/>
                  </a:ext>
                </a:extLst>
              </p:cNvPr>
              <p:cNvSpPr/>
              <p:nvPr/>
            </p:nvSpPr>
            <p:spPr bwMode="auto">
              <a:xfrm rot="20820083">
                <a:off x="3742684" y="5302075"/>
                <a:ext cx="349299" cy="138890"/>
              </a:xfrm>
              <a:prstGeom prst="rect">
                <a:avLst/>
              </a:prstGeom>
              <a:noFill/>
              <a:ln w="12700" cap="flat" cmpd="sng">
                <a:noFill/>
                <a:prstDash val="solid"/>
                <a:round/>
                <a:headEnd/>
                <a:tailEnd/>
              </a:ln>
            </p:spPr>
            <p:txBody>
              <a:bodyPr lIns="0" tIns="0" rIns="0" bIns="0" rtlCol="0" anchor="ctr"/>
              <a:lstStyle/>
              <a:p>
                <a:pPr algn="ctr"/>
                <a:r>
                  <a:rPr lang="ja-JP" altLang="en-US" sz="700" dirty="0">
                    <a:solidFill>
                      <a:srgbClr val="BC8B00"/>
                    </a:solidFill>
                    <a:effectLst>
                      <a:glow rad="50800">
                        <a:schemeClr val="bg1">
                          <a:alpha val="95000"/>
                        </a:schemeClr>
                      </a:glow>
                    </a:effectLst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山麓線</a:t>
                </a:r>
              </a:p>
            </p:txBody>
          </p:sp>
          <p:sp>
            <p:nvSpPr>
              <p:cNvPr id="523" name="正方形/長方形 522">
                <a:extLst>
                  <a:ext uri="{FF2B5EF4-FFF2-40B4-BE49-F238E27FC236}">
                    <a16:creationId xmlns:a16="http://schemas.microsoft.com/office/drawing/2014/main" id="{2EF6525D-2E57-A8BF-A706-8E7406DBB7E4}"/>
                  </a:ext>
                </a:extLst>
              </p:cNvPr>
              <p:cNvSpPr/>
              <p:nvPr/>
            </p:nvSpPr>
            <p:spPr bwMode="auto">
              <a:xfrm rot="1510162">
                <a:off x="1827416" y="6003705"/>
                <a:ext cx="479779" cy="171009"/>
              </a:xfrm>
              <a:prstGeom prst="rect">
                <a:avLst/>
              </a:prstGeom>
              <a:noFill/>
              <a:ln w="12700" cap="flat" cmpd="sng">
                <a:noFill/>
                <a:prstDash val="solid"/>
                <a:round/>
                <a:headEnd/>
                <a:tailEnd/>
              </a:ln>
            </p:spPr>
            <p:txBody>
              <a:bodyPr lIns="0" tIns="0" rIns="0" bIns="0" rtlCol="0" anchor="ctr"/>
              <a:lstStyle/>
              <a:p>
                <a:pPr algn="ctr"/>
                <a:r>
                  <a:rPr lang="ja-JP" altLang="en-US" sz="700" dirty="0">
                    <a:solidFill>
                      <a:srgbClr val="BC8B00"/>
                    </a:solidFill>
                    <a:effectLst>
                      <a:glow rad="50800">
                        <a:schemeClr val="bg1">
                          <a:alpha val="95000"/>
                        </a:schemeClr>
                      </a:glow>
                    </a:effectLst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茨木能勢線</a:t>
                </a:r>
              </a:p>
            </p:txBody>
          </p:sp>
          <p:sp>
            <p:nvSpPr>
              <p:cNvPr id="524" name="テキスト ボックス 523">
                <a:extLst>
                  <a:ext uri="{FF2B5EF4-FFF2-40B4-BE49-F238E27FC236}">
                    <a16:creationId xmlns:a16="http://schemas.microsoft.com/office/drawing/2014/main" id="{CB2CB2C2-6F3F-6CC5-9B46-27A42E513424}"/>
                  </a:ext>
                </a:extLst>
              </p:cNvPr>
              <p:cNvSpPr txBox="1"/>
              <p:nvPr/>
            </p:nvSpPr>
            <p:spPr>
              <a:xfrm rot="19167659">
                <a:off x="2342767" y="4576393"/>
                <a:ext cx="159652" cy="673544"/>
              </a:xfrm>
              <a:prstGeom prst="rect">
                <a:avLst/>
              </a:prstGeom>
              <a:noFill/>
              <a:ln w="3175">
                <a:noFill/>
                <a:prstDash val="dash"/>
              </a:ln>
            </p:spPr>
            <p:txBody>
              <a:bodyPr vert="eaVert" wrap="square" lIns="25714" tIns="25714" rIns="25714" bIns="25714" rtlCol="0">
                <a:spAutoFit/>
              </a:bodyPr>
              <a:lstStyle>
                <a:defPPr>
                  <a:defRPr lang="en-US"/>
                </a:defPPr>
                <a:lvl1pPr algn="ctr">
                  <a:defRPr kumimoji="1" sz="500">
                    <a:solidFill>
                      <a:srgbClr val="BC8B00"/>
                    </a:solidFill>
                    <a:effectLst>
                      <a:glow rad="50800">
                        <a:schemeClr val="bg1">
                          <a:alpha val="90000"/>
                        </a:schemeClr>
                      </a:glow>
                    </a:effectLst>
                    <a:latin typeface="ＭＳ Ｐゴシック" panose="020B0600070205080204" pitchFamily="50" charset="-128"/>
                    <a:ea typeface="ＭＳ Ｐゴシック" panose="020B0600070205080204" pitchFamily="50" charset="-128"/>
                  </a:defRPr>
                </a:lvl1pPr>
              </a:lstStyle>
              <a:p>
                <a:r>
                  <a:rPr lang="ja-JP" altLang="en-US" sz="700" dirty="0"/>
                  <a:t>国文都市３号線</a:t>
                </a:r>
              </a:p>
            </p:txBody>
          </p:sp>
          <p:sp>
            <p:nvSpPr>
              <p:cNvPr id="525" name="テキスト ボックス 524">
                <a:extLst>
                  <a:ext uri="{FF2B5EF4-FFF2-40B4-BE49-F238E27FC236}">
                    <a16:creationId xmlns:a16="http://schemas.microsoft.com/office/drawing/2014/main" id="{64649689-B007-1935-3E25-1F33F353C5F8}"/>
                  </a:ext>
                </a:extLst>
              </p:cNvPr>
              <p:cNvSpPr txBox="1"/>
              <p:nvPr/>
            </p:nvSpPr>
            <p:spPr>
              <a:xfrm rot="19281885">
                <a:off x="1649434" y="3454333"/>
                <a:ext cx="159652" cy="544309"/>
              </a:xfrm>
              <a:prstGeom prst="rect">
                <a:avLst/>
              </a:prstGeom>
              <a:noFill/>
              <a:ln w="12700" cap="flat" cmpd="sng">
                <a:noFill/>
                <a:prstDash val="solid"/>
                <a:round/>
                <a:headEnd/>
                <a:tailEnd/>
              </a:ln>
            </p:spPr>
            <p:txBody>
              <a:bodyPr lIns="0" tIns="0" rIns="0" bIns="0" rtlCol="0" anchor="ctr"/>
              <a:lstStyle>
                <a:defPPr>
                  <a:defRPr lang="en-US"/>
                </a:defPPr>
                <a:lvl1pPr algn="ctr">
                  <a:defRPr sz="700">
                    <a:solidFill>
                      <a:srgbClr val="BC8B00"/>
                    </a:solidFill>
                    <a:effectLst>
                      <a:glow rad="50800">
                        <a:schemeClr val="bg1">
                          <a:alpha val="95000"/>
                        </a:schemeClr>
                      </a:glow>
                    </a:effectLst>
                    <a:latin typeface="ＭＳ Ｐゴシック" panose="020B0600070205080204" pitchFamily="50" charset="-128"/>
                    <a:ea typeface="ＭＳ Ｐゴシック" panose="020B0600070205080204" pitchFamily="50" charset="-128"/>
                  </a:defRPr>
                </a:lvl1pPr>
              </a:lstStyle>
              <a:p>
                <a:r>
                  <a:rPr lang="ja-JP" altLang="en-US" dirty="0"/>
                  <a:t>余野茨木線</a:t>
                </a:r>
              </a:p>
            </p:txBody>
          </p:sp>
          <p:sp>
            <p:nvSpPr>
              <p:cNvPr id="526" name="テキスト ボックス 525">
                <a:extLst>
                  <a:ext uri="{FF2B5EF4-FFF2-40B4-BE49-F238E27FC236}">
                    <a16:creationId xmlns:a16="http://schemas.microsoft.com/office/drawing/2014/main" id="{B3A0A513-2F9E-9714-63AE-D73D0BD6DA04}"/>
                  </a:ext>
                </a:extLst>
              </p:cNvPr>
              <p:cNvSpPr txBox="1"/>
              <p:nvPr/>
            </p:nvSpPr>
            <p:spPr>
              <a:xfrm rot="19382132">
                <a:off x="2717038" y="4481432"/>
                <a:ext cx="159652" cy="544309"/>
              </a:xfrm>
              <a:prstGeom prst="rect">
                <a:avLst/>
              </a:prstGeom>
              <a:noFill/>
              <a:ln w="3175">
                <a:noFill/>
                <a:prstDash val="dash"/>
              </a:ln>
            </p:spPr>
            <p:txBody>
              <a:bodyPr vert="eaVert" wrap="square" lIns="25714" tIns="25714" rIns="25714" bIns="25714" rtlCol="0">
                <a:spAutoFit/>
              </a:bodyPr>
              <a:lstStyle>
                <a:defPPr>
                  <a:defRPr lang="en-US"/>
                </a:defPPr>
                <a:lvl1pPr algn="ctr">
                  <a:defRPr kumimoji="1" sz="700">
                    <a:solidFill>
                      <a:srgbClr val="BC8B00"/>
                    </a:solidFill>
                    <a:effectLst>
                      <a:glow rad="50800">
                        <a:schemeClr val="bg1">
                          <a:alpha val="90000"/>
                        </a:schemeClr>
                      </a:glow>
                    </a:effectLst>
                    <a:latin typeface="ＭＳ Ｐゴシック" panose="020B0600070205080204" pitchFamily="50" charset="-128"/>
                    <a:ea typeface="ＭＳ Ｐゴシック" panose="020B0600070205080204" pitchFamily="50" charset="-128"/>
                  </a:defRPr>
                </a:lvl1pPr>
              </a:lstStyle>
              <a:p>
                <a:r>
                  <a:rPr lang="ja-JP" altLang="en-US" dirty="0"/>
                  <a:t>余野茨木線</a:t>
                </a:r>
              </a:p>
            </p:txBody>
          </p:sp>
          <p:sp>
            <p:nvSpPr>
              <p:cNvPr id="527" name="テキスト ボックス 526">
                <a:extLst>
                  <a:ext uri="{FF2B5EF4-FFF2-40B4-BE49-F238E27FC236}">
                    <a16:creationId xmlns:a16="http://schemas.microsoft.com/office/drawing/2014/main" id="{D9D43E8B-F307-331C-9511-7C8CF49E3B26}"/>
                  </a:ext>
                </a:extLst>
              </p:cNvPr>
              <p:cNvSpPr txBox="1"/>
              <p:nvPr/>
            </p:nvSpPr>
            <p:spPr>
              <a:xfrm rot="21014180">
                <a:off x="3080570" y="4259719"/>
                <a:ext cx="159652" cy="677279"/>
              </a:xfrm>
              <a:prstGeom prst="rect">
                <a:avLst/>
              </a:prstGeom>
              <a:noFill/>
              <a:ln w="3175">
                <a:noFill/>
                <a:prstDash val="dash"/>
              </a:ln>
            </p:spPr>
            <p:txBody>
              <a:bodyPr vert="eaVert" wrap="square" lIns="25714" tIns="25714" rIns="25714" bIns="25714" rtlCol="0">
                <a:spAutoFit/>
              </a:bodyPr>
              <a:lstStyle/>
              <a:p>
                <a:pPr algn="ctr"/>
                <a:r>
                  <a:rPr kumimoji="1" lang="ja-JP" altLang="en-US" sz="700" dirty="0">
                    <a:solidFill>
                      <a:srgbClr val="BC8B00"/>
                    </a:solidFill>
                    <a:effectLst>
                      <a:glow rad="50800">
                        <a:schemeClr val="bg1">
                          <a:alpha val="90000"/>
                        </a:schemeClr>
                      </a:glow>
                    </a:effectLst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忍頂寺福井線</a:t>
                </a:r>
              </a:p>
            </p:txBody>
          </p:sp>
          <p:sp>
            <p:nvSpPr>
              <p:cNvPr id="528" name="テキスト ボックス 527">
                <a:extLst>
                  <a:ext uri="{FF2B5EF4-FFF2-40B4-BE49-F238E27FC236}">
                    <a16:creationId xmlns:a16="http://schemas.microsoft.com/office/drawing/2014/main" id="{FCE8789F-67B7-FEC5-3A93-65E79A1580C3}"/>
                  </a:ext>
                </a:extLst>
              </p:cNvPr>
              <p:cNvSpPr txBox="1"/>
              <p:nvPr/>
            </p:nvSpPr>
            <p:spPr>
              <a:xfrm>
                <a:off x="436006" y="4644949"/>
                <a:ext cx="159652" cy="544309"/>
              </a:xfrm>
              <a:prstGeom prst="rect">
                <a:avLst/>
              </a:prstGeom>
              <a:noFill/>
              <a:ln w="3175">
                <a:noFill/>
                <a:prstDash val="dash"/>
              </a:ln>
            </p:spPr>
            <p:txBody>
              <a:bodyPr vert="eaVert" wrap="square" lIns="25714" tIns="25714" rIns="25714" bIns="25714" rtlCol="0">
                <a:spAutoFit/>
              </a:bodyPr>
              <a:lstStyle>
                <a:defPPr>
                  <a:defRPr lang="en-US"/>
                </a:defPPr>
                <a:lvl1pPr algn="ctr">
                  <a:defRPr kumimoji="1" sz="500">
                    <a:solidFill>
                      <a:srgbClr val="BC8B00"/>
                    </a:solidFill>
                    <a:effectLst>
                      <a:glow rad="50800">
                        <a:schemeClr val="bg1">
                          <a:alpha val="90000"/>
                        </a:schemeClr>
                      </a:glow>
                    </a:effectLst>
                    <a:latin typeface="ＭＳ Ｐゴシック" panose="020B0600070205080204" pitchFamily="50" charset="-128"/>
                    <a:ea typeface="ＭＳ Ｐゴシック" panose="020B0600070205080204" pitchFamily="50" charset="-128"/>
                  </a:defRPr>
                </a:lvl1pPr>
              </a:lstStyle>
              <a:p>
                <a:r>
                  <a:rPr lang="ja-JP" altLang="en-US" sz="700" dirty="0"/>
                  <a:t>茨木能勢線</a:t>
                </a:r>
              </a:p>
            </p:txBody>
          </p:sp>
          <p:sp>
            <p:nvSpPr>
              <p:cNvPr id="529" name="正方形/長方形 528">
                <a:extLst>
                  <a:ext uri="{FF2B5EF4-FFF2-40B4-BE49-F238E27FC236}">
                    <a16:creationId xmlns:a16="http://schemas.microsoft.com/office/drawing/2014/main" id="{1AB3780F-B6AF-C118-0C1A-BD70F9E225B8}"/>
                  </a:ext>
                </a:extLst>
              </p:cNvPr>
              <p:cNvSpPr/>
              <p:nvPr/>
            </p:nvSpPr>
            <p:spPr bwMode="auto">
              <a:xfrm rot="19316811">
                <a:off x="1155682" y="3212904"/>
                <a:ext cx="527558" cy="138890"/>
              </a:xfrm>
              <a:prstGeom prst="rect">
                <a:avLst/>
              </a:prstGeom>
              <a:noFill/>
              <a:ln w="12700" cap="flat" cmpd="sng">
                <a:noFill/>
                <a:prstDash val="solid"/>
                <a:round/>
                <a:headEnd/>
                <a:tailEnd/>
              </a:ln>
            </p:spPr>
            <p:txBody>
              <a:bodyPr lIns="0" tIns="0" rIns="0" bIns="0" rtlCol="0" anchor="ctr"/>
              <a:lstStyle/>
              <a:p>
                <a:pPr algn="ctr"/>
                <a:r>
                  <a:rPr lang="ja-JP" altLang="en-US" sz="700" dirty="0">
                    <a:solidFill>
                      <a:srgbClr val="BC8B00"/>
                    </a:solidFill>
                    <a:effectLst>
                      <a:glow rad="50800">
                        <a:schemeClr val="bg1">
                          <a:alpha val="95000"/>
                        </a:schemeClr>
                      </a:glow>
                    </a:effectLst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豊中亀岡線</a:t>
                </a:r>
              </a:p>
            </p:txBody>
          </p:sp>
          <p:grpSp>
            <p:nvGrpSpPr>
              <p:cNvPr id="530" name="グループ化 529">
                <a:extLst>
                  <a:ext uri="{FF2B5EF4-FFF2-40B4-BE49-F238E27FC236}">
                    <a16:creationId xmlns:a16="http://schemas.microsoft.com/office/drawing/2014/main" id="{D4507119-49B0-F875-4398-7F8BF365A91B}"/>
                  </a:ext>
                </a:extLst>
              </p:cNvPr>
              <p:cNvGrpSpPr/>
              <p:nvPr/>
            </p:nvGrpSpPr>
            <p:grpSpPr>
              <a:xfrm>
                <a:off x="3355995" y="6345102"/>
                <a:ext cx="178964" cy="173994"/>
                <a:chOff x="2855812" y="2543711"/>
                <a:chExt cx="250549" cy="243591"/>
              </a:xfrm>
            </p:grpSpPr>
            <p:pic>
              <p:nvPicPr>
                <p:cNvPr id="535" name="図 534">
                  <a:extLst>
                    <a:ext uri="{FF2B5EF4-FFF2-40B4-BE49-F238E27FC236}">
                      <a16:creationId xmlns:a16="http://schemas.microsoft.com/office/drawing/2014/main" id="{9E9C8C69-7856-063F-DF57-956FC16EFF0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55812" y="2543711"/>
                  <a:ext cx="250549" cy="243591"/>
                </a:xfrm>
                <a:prstGeom prst="rect">
                  <a:avLst/>
                </a:prstGeom>
                <a:noFill/>
                <a:ln w="9525">
                  <a:noFill/>
                  <a:prstDash val="solid"/>
                  <a:headEnd type="none"/>
                  <a:tailEnd type="none"/>
                </a:ln>
              </p:spPr>
            </p:pic>
            <p:sp>
              <p:nvSpPr>
                <p:cNvPr id="536" name="テキスト ボックス 535">
                  <a:extLst>
                    <a:ext uri="{FF2B5EF4-FFF2-40B4-BE49-F238E27FC236}">
                      <a16:creationId xmlns:a16="http://schemas.microsoft.com/office/drawing/2014/main" id="{274DAF9D-E0B7-7DCC-021C-5A7AB7AD1C68}"/>
                    </a:ext>
                  </a:extLst>
                </p:cNvPr>
                <p:cNvSpPr txBox="1"/>
                <p:nvPr/>
              </p:nvSpPr>
              <p:spPr>
                <a:xfrm>
                  <a:off x="2895719" y="2589789"/>
                  <a:ext cx="163737" cy="12594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lnSpc>
                      <a:spcPts val="786"/>
                    </a:lnSpc>
                  </a:pPr>
                  <a:r>
                    <a:rPr kumimoji="1" lang="en-US" altLang="ja-JP" sz="600" spc="-71" dirty="0">
                      <a:solidFill>
                        <a:schemeClr val="bg1"/>
                      </a:solidFill>
                      <a:latin typeface="HGP創英角ｺﾞｼｯｸUB" panose="020B0900000000000000" pitchFamily="50" charset="-128"/>
                      <a:ea typeface="HGP創英角ｺﾞｼｯｸUB" panose="020B0900000000000000" pitchFamily="50" charset="-128"/>
                    </a:rPr>
                    <a:t>171</a:t>
                  </a:r>
                  <a:endParaRPr kumimoji="1" lang="ja-JP" altLang="en-US" sz="600" spc="-71" dirty="0"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endParaRPr>
                </a:p>
              </p:txBody>
            </p:sp>
          </p:grpSp>
          <p:sp>
            <p:nvSpPr>
              <p:cNvPr id="531" name="正方形/長方形 530">
                <a:extLst>
                  <a:ext uri="{FF2B5EF4-FFF2-40B4-BE49-F238E27FC236}">
                    <a16:creationId xmlns:a16="http://schemas.microsoft.com/office/drawing/2014/main" id="{7D9B018B-D7DA-0568-229A-9CE301AB201B}"/>
                  </a:ext>
                </a:extLst>
              </p:cNvPr>
              <p:cNvSpPr/>
              <p:nvPr/>
            </p:nvSpPr>
            <p:spPr bwMode="auto">
              <a:xfrm rot="19935475">
                <a:off x="2300456" y="3744126"/>
                <a:ext cx="527558" cy="138890"/>
              </a:xfrm>
              <a:prstGeom prst="rect">
                <a:avLst/>
              </a:prstGeom>
              <a:noFill/>
              <a:ln w="12700" cap="flat" cmpd="sng">
                <a:noFill/>
                <a:prstDash val="solid"/>
                <a:round/>
                <a:headEnd/>
                <a:tailEnd/>
              </a:ln>
            </p:spPr>
            <p:txBody>
              <a:bodyPr lIns="0" tIns="0" rIns="0" bIns="0" rtlCol="0" anchor="ctr"/>
              <a:lstStyle/>
              <a:p>
                <a:pPr algn="ctr"/>
                <a:r>
                  <a:rPr lang="ja-JP" altLang="en-US" sz="700" dirty="0">
                    <a:solidFill>
                      <a:srgbClr val="BC8B00"/>
                    </a:solidFill>
                    <a:effectLst>
                      <a:glow rad="50800">
                        <a:schemeClr val="bg1">
                          <a:alpha val="95000"/>
                        </a:schemeClr>
                      </a:glow>
                    </a:effectLst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茨木摂津線</a:t>
                </a:r>
              </a:p>
            </p:txBody>
          </p:sp>
          <p:sp>
            <p:nvSpPr>
              <p:cNvPr id="532" name="正方形/長方形 531">
                <a:extLst>
                  <a:ext uri="{FF2B5EF4-FFF2-40B4-BE49-F238E27FC236}">
                    <a16:creationId xmlns:a16="http://schemas.microsoft.com/office/drawing/2014/main" id="{8B764954-5F4D-708D-32A0-54D4E35695E3}"/>
                  </a:ext>
                </a:extLst>
              </p:cNvPr>
              <p:cNvSpPr/>
              <p:nvPr/>
            </p:nvSpPr>
            <p:spPr bwMode="auto">
              <a:xfrm rot="19216475">
                <a:off x="2782866" y="3844519"/>
                <a:ext cx="682296" cy="138890"/>
              </a:xfrm>
              <a:prstGeom prst="rect">
                <a:avLst/>
              </a:prstGeom>
              <a:noFill/>
              <a:ln w="12700" cap="flat" cmpd="sng">
                <a:noFill/>
                <a:prstDash val="solid"/>
                <a:round/>
                <a:headEnd/>
                <a:tailEnd/>
              </a:ln>
            </p:spPr>
            <p:txBody>
              <a:bodyPr lIns="0" tIns="0" rIns="0" bIns="0" rtlCol="0" anchor="ctr"/>
              <a:lstStyle/>
              <a:p>
                <a:pPr algn="ctr"/>
                <a:r>
                  <a:rPr lang="ja-JP" altLang="en-US" sz="700" dirty="0">
                    <a:solidFill>
                      <a:srgbClr val="BC8B00"/>
                    </a:solidFill>
                    <a:effectLst>
                      <a:glow rad="50800">
                        <a:schemeClr val="bg1">
                          <a:alpha val="95000"/>
                        </a:schemeClr>
                      </a:glow>
                    </a:effectLst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茨木箕面丘陵線</a:t>
                </a:r>
              </a:p>
            </p:txBody>
          </p:sp>
          <p:sp>
            <p:nvSpPr>
              <p:cNvPr id="533" name="正方形/長方形 532">
                <a:extLst>
                  <a:ext uri="{FF2B5EF4-FFF2-40B4-BE49-F238E27FC236}">
                    <a16:creationId xmlns:a16="http://schemas.microsoft.com/office/drawing/2014/main" id="{82A9F4DA-FC9A-AE19-474C-972E87C4CC7A}"/>
                  </a:ext>
                </a:extLst>
              </p:cNvPr>
              <p:cNvSpPr/>
              <p:nvPr/>
            </p:nvSpPr>
            <p:spPr bwMode="auto">
              <a:xfrm rot="20837103">
                <a:off x="2984228" y="3681530"/>
                <a:ext cx="145333" cy="138890"/>
              </a:xfrm>
              <a:prstGeom prst="rect">
                <a:avLst/>
              </a:prstGeom>
              <a:noFill/>
              <a:ln w="12700" cap="flat" cmpd="sng">
                <a:noFill/>
                <a:prstDash val="solid"/>
                <a:round/>
                <a:headEnd/>
                <a:tailEnd/>
              </a:ln>
            </p:spPr>
            <p:txBody>
              <a:bodyPr lIns="0" tIns="0" rIns="0" bIns="0" rtlCol="0" anchor="ctr"/>
              <a:lstStyle/>
              <a:p>
                <a:pPr algn="ctr"/>
                <a:endParaRPr lang="ja-JP" altLang="en-US" sz="700" dirty="0">
                  <a:effectLst>
                    <a:glow rad="50800">
                      <a:schemeClr val="bg1">
                        <a:alpha val="95000"/>
                      </a:schemeClr>
                    </a:glow>
                  </a:effectLst>
                  <a:latin typeface="+mn-ea"/>
                </a:endParaRPr>
              </a:p>
            </p:txBody>
          </p:sp>
          <p:sp>
            <p:nvSpPr>
              <p:cNvPr id="534" name="テキスト ボックス 533">
                <a:extLst>
                  <a:ext uri="{FF2B5EF4-FFF2-40B4-BE49-F238E27FC236}">
                    <a16:creationId xmlns:a16="http://schemas.microsoft.com/office/drawing/2014/main" id="{E5181CDF-B97F-08A1-2F64-C7ABED23DA52}"/>
                  </a:ext>
                </a:extLst>
              </p:cNvPr>
              <p:cNvSpPr txBox="1"/>
              <p:nvPr/>
            </p:nvSpPr>
            <p:spPr>
              <a:xfrm rot="21016752">
                <a:off x="2767504" y="2241537"/>
                <a:ext cx="159652" cy="544309"/>
              </a:xfrm>
              <a:prstGeom prst="rect">
                <a:avLst/>
              </a:prstGeom>
              <a:noFill/>
              <a:ln w="12700" cap="flat" cmpd="sng">
                <a:noFill/>
                <a:prstDash val="solid"/>
                <a:round/>
                <a:headEnd/>
                <a:tailEnd/>
              </a:ln>
            </p:spPr>
            <p:txBody>
              <a:bodyPr lIns="0" tIns="0" rIns="0" bIns="0" rtlCol="0" anchor="ctr"/>
              <a:lstStyle>
                <a:defPPr>
                  <a:defRPr lang="en-US"/>
                </a:defPPr>
                <a:lvl1pPr algn="ctr">
                  <a:defRPr sz="700">
                    <a:solidFill>
                      <a:srgbClr val="BC8B00"/>
                    </a:solidFill>
                    <a:effectLst>
                      <a:glow rad="50800">
                        <a:schemeClr val="bg1">
                          <a:alpha val="95000"/>
                        </a:schemeClr>
                      </a:glow>
                    </a:effectLst>
                    <a:latin typeface="ＭＳ Ｐゴシック" panose="020B0600070205080204" pitchFamily="50" charset="-128"/>
                    <a:ea typeface="ＭＳ Ｐゴシック" panose="020B0600070205080204" pitchFamily="50" charset="-128"/>
                  </a:defRPr>
                </a:lvl1pPr>
              </a:lstStyle>
              <a:p>
                <a:r>
                  <a:rPr lang="ja-JP" altLang="en-US" dirty="0"/>
                  <a:t>茨木摂津線</a:t>
                </a:r>
              </a:p>
            </p:txBody>
          </p:sp>
        </p:grpSp>
        <p:sp>
          <p:nvSpPr>
            <p:cNvPr id="516" name="楕円 515">
              <a:extLst>
                <a:ext uri="{FF2B5EF4-FFF2-40B4-BE49-F238E27FC236}">
                  <a16:creationId xmlns:a16="http://schemas.microsoft.com/office/drawing/2014/main" id="{E42F6F01-50D4-04C1-B0B3-B1180BACAF1A}"/>
                </a:ext>
              </a:extLst>
            </p:cNvPr>
            <p:cNvSpPr/>
            <p:nvPr/>
          </p:nvSpPr>
          <p:spPr>
            <a:xfrm>
              <a:off x="2394893" y="2868061"/>
              <a:ext cx="74841" cy="7484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sz="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37" name="グループ化 536">
            <a:extLst>
              <a:ext uri="{FF2B5EF4-FFF2-40B4-BE49-F238E27FC236}">
                <a16:creationId xmlns:a16="http://schemas.microsoft.com/office/drawing/2014/main" id="{2508832A-F388-9C73-0EE1-7DC32F19A27E}"/>
              </a:ext>
            </a:extLst>
          </p:cNvPr>
          <p:cNvGrpSpPr/>
          <p:nvPr/>
        </p:nvGrpSpPr>
        <p:grpSpPr>
          <a:xfrm>
            <a:off x="319229" y="1335690"/>
            <a:ext cx="4129601" cy="4347828"/>
            <a:chOff x="436006" y="2161885"/>
            <a:chExt cx="4129601" cy="4347828"/>
          </a:xfrm>
        </p:grpSpPr>
        <p:grpSp>
          <p:nvGrpSpPr>
            <p:cNvPr id="538" name="グループ化 537">
              <a:extLst>
                <a:ext uri="{FF2B5EF4-FFF2-40B4-BE49-F238E27FC236}">
                  <a16:creationId xmlns:a16="http://schemas.microsoft.com/office/drawing/2014/main" id="{3E8C8B94-0BAC-5FF1-E3B3-CFF79D26395B}"/>
                </a:ext>
              </a:extLst>
            </p:cNvPr>
            <p:cNvGrpSpPr/>
            <p:nvPr/>
          </p:nvGrpSpPr>
          <p:grpSpPr>
            <a:xfrm>
              <a:off x="436006" y="2161885"/>
              <a:ext cx="4129601" cy="4347828"/>
              <a:chOff x="436006" y="2161885"/>
              <a:chExt cx="4129601" cy="4347828"/>
            </a:xfrm>
          </p:grpSpPr>
          <p:sp>
            <p:nvSpPr>
              <p:cNvPr id="540" name="正方形/長方形 539">
                <a:extLst>
                  <a:ext uri="{FF2B5EF4-FFF2-40B4-BE49-F238E27FC236}">
                    <a16:creationId xmlns:a16="http://schemas.microsoft.com/office/drawing/2014/main" id="{A94DFF37-5497-CE72-BE6F-02656055ECD0}"/>
                  </a:ext>
                </a:extLst>
              </p:cNvPr>
              <p:cNvSpPr/>
              <p:nvPr/>
            </p:nvSpPr>
            <p:spPr bwMode="auto">
              <a:xfrm>
                <a:off x="2128105" y="2706969"/>
                <a:ext cx="610959" cy="167361"/>
              </a:xfrm>
              <a:prstGeom prst="rect">
                <a:avLst/>
              </a:prstGeom>
              <a:noFill/>
              <a:ln w="12700" cap="flat" cmpd="sng">
                <a:noFill/>
                <a:prstDash val="solid"/>
                <a:round/>
                <a:headEnd/>
                <a:tailEnd/>
              </a:ln>
            </p:spPr>
            <p:txBody>
              <a:bodyPr lIns="0" tIns="0" rIns="0" bIns="0" rtlCol="0" anchor="ctr"/>
              <a:lstStyle/>
              <a:p>
                <a:pPr algn="ctr"/>
                <a:r>
                  <a:rPr lang="ja-JP" altLang="en-US" sz="700" dirty="0">
                    <a:solidFill>
                      <a:srgbClr val="0000FF"/>
                    </a:solidFill>
                    <a:effectLst>
                      <a:glow rad="50800">
                        <a:schemeClr val="bg1">
                          <a:alpha val="95000"/>
                        </a:schemeClr>
                      </a:glow>
                    </a:effectLst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茨木千堤寺</a:t>
                </a:r>
                <a:r>
                  <a:rPr lang="en-US" altLang="ja-JP" sz="700" dirty="0">
                    <a:solidFill>
                      <a:srgbClr val="0000FF"/>
                    </a:solidFill>
                    <a:effectLst>
                      <a:glow rad="50800">
                        <a:schemeClr val="bg1">
                          <a:alpha val="95000"/>
                        </a:schemeClr>
                      </a:glow>
                    </a:effectLst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IC</a:t>
                </a:r>
                <a:endParaRPr lang="ja-JP" altLang="en-US" sz="700" dirty="0">
                  <a:solidFill>
                    <a:srgbClr val="0000FF"/>
                  </a:solidFill>
                  <a:effectLst>
                    <a:glow rad="50800">
                      <a:schemeClr val="bg1">
                        <a:alpha val="95000"/>
                      </a:schemeClr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541" name="正方形/長方形 540">
                <a:extLst>
                  <a:ext uri="{FF2B5EF4-FFF2-40B4-BE49-F238E27FC236}">
                    <a16:creationId xmlns:a16="http://schemas.microsoft.com/office/drawing/2014/main" id="{EA76DF97-435A-7337-DF2A-657CF766F2AC}"/>
                  </a:ext>
                </a:extLst>
              </p:cNvPr>
              <p:cNvSpPr/>
              <p:nvPr/>
            </p:nvSpPr>
            <p:spPr bwMode="auto">
              <a:xfrm rot="19466252">
                <a:off x="2886055" y="2161885"/>
                <a:ext cx="729490" cy="167361"/>
              </a:xfrm>
              <a:prstGeom prst="rect">
                <a:avLst/>
              </a:prstGeom>
              <a:noFill/>
              <a:ln w="12700" cap="flat" cmpd="sng">
                <a:noFill/>
                <a:prstDash val="solid"/>
                <a:round/>
                <a:headEnd/>
                <a:tailEnd/>
              </a:ln>
            </p:spPr>
            <p:txBody>
              <a:bodyPr lIns="0" tIns="0" rIns="0" bIns="0" rtlCol="0" anchor="ctr"/>
              <a:lstStyle/>
              <a:p>
                <a:pPr algn="ctr"/>
                <a:r>
                  <a:rPr lang="ja-JP" altLang="en-US" sz="700" dirty="0">
                    <a:effectLst>
                      <a:glow rad="50800">
                        <a:schemeClr val="bg1">
                          <a:alpha val="95000"/>
                        </a:schemeClr>
                      </a:glow>
                    </a:effectLst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新名神高速道路</a:t>
                </a:r>
              </a:p>
            </p:txBody>
          </p:sp>
          <p:sp>
            <p:nvSpPr>
              <p:cNvPr id="542" name="正方形/長方形 541">
                <a:extLst>
                  <a:ext uri="{FF2B5EF4-FFF2-40B4-BE49-F238E27FC236}">
                    <a16:creationId xmlns:a16="http://schemas.microsoft.com/office/drawing/2014/main" id="{1220DD92-9CAA-0D07-C6F2-421977706C2E}"/>
                  </a:ext>
                </a:extLst>
              </p:cNvPr>
              <p:cNvSpPr/>
              <p:nvPr/>
            </p:nvSpPr>
            <p:spPr bwMode="auto">
              <a:xfrm rot="18951981">
                <a:off x="3954648" y="6225178"/>
                <a:ext cx="610959" cy="167361"/>
              </a:xfrm>
              <a:prstGeom prst="rect">
                <a:avLst/>
              </a:prstGeom>
              <a:noFill/>
              <a:ln w="12700" cap="flat" cmpd="sng">
                <a:noFill/>
                <a:prstDash val="solid"/>
                <a:round/>
                <a:headEnd/>
                <a:tailEnd/>
              </a:ln>
            </p:spPr>
            <p:txBody>
              <a:bodyPr lIns="0" tIns="0" rIns="0" bIns="0" rtlCol="0" anchor="ctr"/>
              <a:lstStyle/>
              <a:p>
                <a:pPr algn="ctr"/>
                <a:r>
                  <a:rPr lang="ja-JP" altLang="en-US" sz="700" dirty="0">
                    <a:effectLst>
                      <a:glow rad="50800">
                        <a:schemeClr val="bg1">
                          <a:alpha val="95000"/>
                        </a:schemeClr>
                      </a:glow>
                    </a:effectLst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名神高速道路</a:t>
                </a:r>
              </a:p>
            </p:txBody>
          </p:sp>
          <p:sp>
            <p:nvSpPr>
              <p:cNvPr id="543" name="正方形/長方形 542">
                <a:extLst>
                  <a:ext uri="{FF2B5EF4-FFF2-40B4-BE49-F238E27FC236}">
                    <a16:creationId xmlns:a16="http://schemas.microsoft.com/office/drawing/2014/main" id="{9143EAFF-3296-9B98-7474-31DF5701A781}"/>
                  </a:ext>
                </a:extLst>
              </p:cNvPr>
              <p:cNvSpPr/>
              <p:nvPr/>
            </p:nvSpPr>
            <p:spPr bwMode="auto">
              <a:xfrm rot="321311">
                <a:off x="3029678" y="3218446"/>
                <a:ext cx="349299" cy="138890"/>
              </a:xfrm>
              <a:prstGeom prst="rect">
                <a:avLst/>
              </a:prstGeom>
              <a:noFill/>
              <a:ln w="12700" cap="flat" cmpd="sng">
                <a:noFill/>
                <a:prstDash val="solid"/>
                <a:round/>
                <a:headEnd/>
                <a:tailEnd/>
              </a:ln>
            </p:spPr>
            <p:txBody>
              <a:bodyPr lIns="0" tIns="0" rIns="0" bIns="0" rtlCol="0" anchor="ctr"/>
              <a:lstStyle/>
              <a:p>
                <a:pPr algn="ctr"/>
                <a:r>
                  <a:rPr lang="ja-JP" altLang="en-US" sz="700" dirty="0">
                    <a:solidFill>
                      <a:srgbClr val="BC8B00"/>
                    </a:solidFill>
                    <a:effectLst>
                      <a:glow rad="50800">
                        <a:schemeClr val="bg1">
                          <a:alpha val="95000"/>
                        </a:schemeClr>
                      </a:glow>
                    </a:effectLst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大岩線</a:t>
                </a:r>
              </a:p>
            </p:txBody>
          </p:sp>
          <p:sp>
            <p:nvSpPr>
              <p:cNvPr id="544" name="テキスト ボックス 543">
                <a:extLst>
                  <a:ext uri="{FF2B5EF4-FFF2-40B4-BE49-F238E27FC236}">
                    <a16:creationId xmlns:a16="http://schemas.microsoft.com/office/drawing/2014/main" id="{5A269B26-C629-F833-FF1F-AAC625E221CF}"/>
                  </a:ext>
                </a:extLst>
              </p:cNvPr>
              <p:cNvSpPr txBox="1"/>
              <p:nvPr/>
            </p:nvSpPr>
            <p:spPr>
              <a:xfrm rot="19663081">
                <a:off x="3798378" y="3729561"/>
                <a:ext cx="159652" cy="544309"/>
              </a:xfrm>
              <a:prstGeom prst="rect">
                <a:avLst/>
              </a:prstGeom>
              <a:noFill/>
              <a:ln w="3175">
                <a:noFill/>
                <a:prstDash val="dash"/>
              </a:ln>
            </p:spPr>
            <p:txBody>
              <a:bodyPr vert="eaVert" wrap="square" lIns="25714" tIns="25714" rIns="25714" bIns="25714" rtlCol="0">
                <a:spAutoFit/>
              </a:bodyPr>
              <a:lstStyle/>
              <a:p>
                <a:pPr algn="ctr"/>
                <a:r>
                  <a:rPr kumimoji="1" lang="ja-JP" altLang="en-US" sz="700" dirty="0">
                    <a:solidFill>
                      <a:srgbClr val="BC8B00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茨木亀岡線</a:t>
                </a:r>
              </a:p>
            </p:txBody>
          </p:sp>
          <p:sp>
            <p:nvSpPr>
              <p:cNvPr id="545" name="正方形/長方形 544">
                <a:extLst>
                  <a:ext uri="{FF2B5EF4-FFF2-40B4-BE49-F238E27FC236}">
                    <a16:creationId xmlns:a16="http://schemas.microsoft.com/office/drawing/2014/main" id="{439261E5-143E-CACF-C12A-DE10F4216E65}"/>
                  </a:ext>
                </a:extLst>
              </p:cNvPr>
              <p:cNvSpPr/>
              <p:nvPr/>
            </p:nvSpPr>
            <p:spPr bwMode="auto">
              <a:xfrm rot="20820083">
                <a:off x="3742684" y="5302075"/>
                <a:ext cx="349299" cy="138890"/>
              </a:xfrm>
              <a:prstGeom prst="rect">
                <a:avLst/>
              </a:prstGeom>
              <a:noFill/>
              <a:ln w="12700" cap="flat" cmpd="sng">
                <a:noFill/>
                <a:prstDash val="solid"/>
                <a:round/>
                <a:headEnd/>
                <a:tailEnd/>
              </a:ln>
            </p:spPr>
            <p:txBody>
              <a:bodyPr lIns="0" tIns="0" rIns="0" bIns="0" rtlCol="0" anchor="ctr"/>
              <a:lstStyle/>
              <a:p>
                <a:pPr algn="ctr"/>
                <a:r>
                  <a:rPr lang="ja-JP" altLang="en-US" sz="700" dirty="0">
                    <a:solidFill>
                      <a:srgbClr val="BC8B00"/>
                    </a:solidFill>
                    <a:effectLst>
                      <a:glow rad="50800">
                        <a:schemeClr val="bg1">
                          <a:alpha val="95000"/>
                        </a:schemeClr>
                      </a:glow>
                    </a:effectLst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山麓線</a:t>
                </a:r>
              </a:p>
            </p:txBody>
          </p:sp>
          <p:sp>
            <p:nvSpPr>
              <p:cNvPr id="546" name="正方形/長方形 545">
                <a:extLst>
                  <a:ext uri="{FF2B5EF4-FFF2-40B4-BE49-F238E27FC236}">
                    <a16:creationId xmlns:a16="http://schemas.microsoft.com/office/drawing/2014/main" id="{AFE2F77F-C7F8-FC0D-3F77-4433D7367E8B}"/>
                  </a:ext>
                </a:extLst>
              </p:cNvPr>
              <p:cNvSpPr/>
              <p:nvPr/>
            </p:nvSpPr>
            <p:spPr bwMode="auto">
              <a:xfrm rot="1510162">
                <a:off x="1827416" y="6003705"/>
                <a:ext cx="479779" cy="171009"/>
              </a:xfrm>
              <a:prstGeom prst="rect">
                <a:avLst/>
              </a:prstGeom>
              <a:noFill/>
              <a:ln w="12700" cap="flat" cmpd="sng">
                <a:noFill/>
                <a:prstDash val="solid"/>
                <a:round/>
                <a:headEnd/>
                <a:tailEnd/>
              </a:ln>
            </p:spPr>
            <p:txBody>
              <a:bodyPr lIns="0" tIns="0" rIns="0" bIns="0" rtlCol="0" anchor="ctr"/>
              <a:lstStyle/>
              <a:p>
                <a:pPr algn="ctr"/>
                <a:r>
                  <a:rPr lang="ja-JP" altLang="en-US" sz="700" dirty="0">
                    <a:solidFill>
                      <a:srgbClr val="BC8B00"/>
                    </a:solidFill>
                    <a:effectLst>
                      <a:glow rad="50800">
                        <a:schemeClr val="bg1">
                          <a:alpha val="95000"/>
                        </a:schemeClr>
                      </a:glow>
                    </a:effectLst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茨木能勢線</a:t>
                </a:r>
              </a:p>
            </p:txBody>
          </p:sp>
          <p:sp>
            <p:nvSpPr>
              <p:cNvPr id="547" name="テキスト ボックス 546">
                <a:extLst>
                  <a:ext uri="{FF2B5EF4-FFF2-40B4-BE49-F238E27FC236}">
                    <a16:creationId xmlns:a16="http://schemas.microsoft.com/office/drawing/2014/main" id="{3BA6D2BF-DE81-2D4B-EC8B-CA2555255D67}"/>
                  </a:ext>
                </a:extLst>
              </p:cNvPr>
              <p:cNvSpPr txBox="1"/>
              <p:nvPr/>
            </p:nvSpPr>
            <p:spPr>
              <a:xfrm rot="19167659">
                <a:off x="2342767" y="4576393"/>
                <a:ext cx="159652" cy="673544"/>
              </a:xfrm>
              <a:prstGeom prst="rect">
                <a:avLst/>
              </a:prstGeom>
              <a:noFill/>
              <a:ln w="3175">
                <a:noFill/>
                <a:prstDash val="dash"/>
              </a:ln>
            </p:spPr>
            <p:txBody>
              <a:bodyPr vert="eaVert" wrap="square" lIns="25714" tIns="25714" rIns="25714" bIns="25714" rtlCol="0">
                <a:spAutoFit/>
              </a:bodyPr>
              <a:lstStyle>
                <a:defPPr>
                  <a:defRPr lang="en-US"/>
                </a:defPPr>
                <a:lvl1pPr algn="ctr">
                  <a:defRPr kumimoji="1" sz="500">
                    <a:solidFill>
                      <a:srgbClr val="BC8B00"/>
                    </a:solidFill>
                    <a:effectLst>
                      <a:glow rad="50800">
                        <a:schemeClr val="bg1">
                          <a:alpha val="90000"/>
                        </a:schemeClr>
                      </a:glow>
                    </a:effectLst>
                    <a:latin typeface="ＭＳ Ｐゴシック" panose="020B0600070205080204" pitchFamily="50" charset="-128"/>
                    <a:ea typeface="ＭＳ Ｐゴシック" panose="020B0600070205080204" pitchFamily="50" charset="-128"/>
                  </a:defRPr>
                </a:lvl1pPr>
              </a:lstStyle>
              <a:p>
                <a:r>
                  <a:rPr lang="ja-JP" altLang="en-US" sz="700" dirty="0"/>
                  <a:t>国文都市３号線</a:t>
                </a:r>
              </a:p>
            </p:txBody>
          </p:sp>
          <p:sp>
            <p:nvSpPr>
              <p:cNvPr id="548" name="テキスト ボックス 547">
                <a:extLst>
                  <a:ext uri="{FF2B5EF4-FFF2-40B4-BE49-F238E27FC236}">
                    <a16:creationId xmlns:a16="http://schemas.microsoft.com/office/drawing/2014/main" id="{84FB11AE-E971-83C5-AB6D-DF5EF5C804CD}"/>
                  </a:ext>
                </a:extLst>
              </p:cNvPr>
              <p:cNvSpPr txBox="1"/>
              <p:nvPr/>
            </p:nvSpPr>
            <p:spPr>
              <a:xfrm rot="19281885">
                <a:off x="1627848" y="3451520"/>
                <a:ext cx="159652" cy="544309"/>
              </a:xfrm>
              <a:prstGeom prst="rect">
                <a:avLst/>
              </a:prstGeom>
              <a:noFill/>
              <a:ln w="12700" cap="flat" cmpd="sng">
                <a:noFill/>
                <a:prstDash val="solid"/>
                <a:round/>
                <a:headEnd/>
                <a:tailEnd/>
              </a:ln>
            </p:spPr>
            <p:txBody>
              <a:bodyPr lIns="0" tIns="0" rIns="0" bIns="0" rtlCol="0" anchor="ctr"/>
              <a:lstStyle>
                <a:defPPr>
                  <a:defRPr lang="en-US"/>
                </a:defPPr>
                <a:lvl1pPr algn="ctr">
                  <a:defRPr sz="700">
                    <a:solidFill>
                      <a:srgbClr val="BC8B00"/>
                    </a:solidFill>
                    <a:effectLst>
                      <a:glow rad="50800">
                        <a:schemeClr val="bg1">
                          <a:alpha val="95000"/>
                        </a:schemeClr>
                      </a:glow>
                    </a:effectLst>
                    <a:latin typeface="ＭＳ Ｐゴシック" panose="020B0600070205080204" pitchFamily="50" charset="-128"/>
                    <a:ea typeface="ＭＳ Ｐゴシック" panose="020B0600070205080204" pitchFamily="50" charset="-128"/>
                  </a:defRPr>
                </a:lvl1pPr>
              </a:lstStyle>
              <a:p>
                <a:r>
                  <a:rPr lang="ja-JP" altLang="en-US" dirty="0"/>
                  <a:t>余野茨木線</a:t>
                </a:r>
              </a:p>
            </p:txBody>
          </p:sp>
          <p:sp>
            <p:nvSpPr>
              <p:cNvPr id="549" name="テキスト ボックス 548">
                <a:extLst>
                  <a:ext uri="{FF2B5EF4-FFF2-40B4-BE49-F238E27FC236}">
                    <a16:creationId xmlns:a16="http://schemas.microsoft.com/office/drawing/2014/main" id="{4B6B0CBA-103D-3721-2BFC-FC36A2A80565}"/>
                  </a:ext>
                </a:extLst>
              </p:cNvPr>
              <p:cNvSpPr txBox="1"/>
              <p:nvPr/>
            </p:nvSpPr>
            <p:spPr>
              <a:xfrm rot="19382132">
                <a:off x="2717038" y="4481432"/>
                <a:ext cx="159652" cy="544309"/>
              </a:xfrm>
              <a:prstGeom prst="rect">
                <a:avLst/>
              </a:prstGeom>
              <a:noFill/>
              <a:ln w="3175">
                <a:noFill/>
                <a:prstDash val="dash"/>
              </a:ln>
            </p:spPr>
            <p:txBody>
              <a:bodyPr vert="eaVert" wrap="square" lIns="25714" tIns="25714" rIns="25714" bIns="25714" rtlCol="0">
                <a:spAutoFit/>
              </a:bodyPr>
              <a:lstStyle>
                <a:defPPr>
                  <a:defRPr lang="en-US"/>
                </a:defPPr>
                <a:lvl1pPr algn="ctr">
                  <a:defRPr kumimoji="1" sz="700">
                    <a:solidFill>
                      <a:srgbClr val="BC8B00"/>
                    </a:solidFill>
                    <a:effectLst>
                      <a:glow rad="50800">
                        <a:schemeClr val="bg1">
                          <a:alpha val="90000"/>
                        </a:schemeClr>
                      </a:glow>
                    </a:effectLst>
                    <a:latin typeface="ＭＳ Ｐゴシック" panose="020B0600070205080204" pitchFamily="50" charset="-128"/>
                    <a:ea typeface="ＭＳ Ｐゴシック" panose="020B0600070205080204" pitchFamily="50" charset="-128"/>
                  </a:defRPr>
                </a:lvl1pPr>
              </a:lstStyle>
              <a:p>
                <a:r>
                  <a:rPr lang="ja-JP" altLang="en-US" dirty="0"/>
                  <a:t>余野茨木線</a:t>
                </a:r>
              </a:p>
            </p:txBody>
          </p:sp>
          <p:sp>
            <p:nvSpPr>
              <p:cNvPr id="550" name="テキスト ボックス 549">
                <a:extLst>
                  <a:ext uri="{FF2B5EF4-FFF2-40B4-BE49-F238E27FC236}">
                    <a16:creationId xmlns:a16="http://schemas.microsoft.com/office/drawing/2014/main" id="{B87193DB-3E91-798B-2FBA-EC16E7E9BC1E}"/>
                  </a:ext>
                </a:extLst>
              </p:cNvPr>
              <p:cNvSpPr txBox="1"/>
              <p:nvPr/>
            </p:nvSpPr>
            <p:spPr>
              <a:xfrm rot="21014180">
                <a:off x="3080570" y="4259719"/>
                <a:ext cx="159652" cy="677279"/>
              </a:xfrm>
              <a:prstGeom prst="rect">
                <a:avLst/>
              </a:prstGeom>
              <a:noFill/>
              <a:ln w="3175">
                <a:noFill/>
                <a:prstDash val="dash"/>
              </a:ln>
            </p:spPr>
            <p:txBody>
              <a:bodyPr vert="eaVert" wrap="square" lIns="25714" tIns="25714" rIns="25714" bIns="25714" rtlCol="0">
                <a:spAutoFit/>
              </a:bodyPr>
              <a:lstStyle/>
              <a:p>
                <a:pPr algn="ctr"/>
                <a:r>
                  <a:rPr kumimoji="1" lang="ja-JP" altLang="en-US" sz="700" dirty="0">
                    <a:solidFill>
                      <a:srgbClr val="BC8B00"/>
                    </a:solidFill>
                    <a:effectLst>
                      <a:glow rad="50800">
                        <a:schemeClr val="bg1">
                          <a:alpha val="90000"/>
                        </a:schemeClr>
                      </a:glow>
                    </a:effectLst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忍頂寺福井線</a:t>
                </a:r>
              </a:p>
            </p:txBody>
          </p:sp>
          <p:sp>
            <p:nvSpPr>
              <p:cNvPr id="551" name="テキスト ボックス 550">
                <a:extLst>
                  <a:ext uri="{FF2B5EF4-FFF2-40B4-BE49-F238E27FC236}">
                    <a16:creationId xmlns:a16="http://schemas.microsoft.com/office/drawing/2014/main" id="{3D9CF506-978A-F0A5-3D23-F04E623DED22}"/>
                  </a:ext>
                </a:extLst>
              </p:cNvPr>
              <p:cNvSpPr txBox="1"/>
              <p:nvPr/>
            </p:nvSpPr>
            <p:spPr>
              <a:xfrm>
                <a:off x="436006" y="4644949"/>
                <a:ext cx="159652" cy="544309"/>
              </a:xfrm>
              <a:prstGeom prst="rect">
                <a:avLst/>
              </a:prstGeom>
              <a:noFill/>
              <a:ln w="3175">
                <a:noFill/>
                <a:prstDash val="dash"/>
              </a:ln>
            </p:spPr>
            <p:txBody>
              <a:bodyPr vert="eaVert" wrap="square" lIns="25714" tIns="25714" rIns="25714" bIns="25714" rtlCol="0">
                <a:spAutoFit/>
              </a:bodyPr>
              <a:lstStyle>
                <a:defPPr>
                  <a:defRPr lang="en-US"/>
                </a:defPPr>
                <a:lvl1pPr algn="ctr">
                  <a:defRPr kumimoji="1" sz="500">
                    <a:solidFill>
                      <a:srgbClr val="BC8B00"/>
                    </a:solidFill>
                    <a:effectLst>
                      <a:glow rad="50800">
                        <a:schemeClr val="bg1">
                          <a:alpha val="90000"/>
                        </a:schemeClr>
                      </a:glow>
                    </a:effectLst>
                    <a:latin typeface="ＭＳ Ｐゴシック" panose="020B0600070205080204" pitchFamily="50" charset="-128"/>
                    <a:ea typeface="ＭＳ Ｐゴシック" panose="020B0600070205080204" pitchFamily="50" charset="-128"/>
                  </a:defRPr>
                </a:lvl1pPr>
              </a:lstStyle>
              <a:p>
                <a:r>
                  <a:rPr lang="ja-JP" altLang="en-US" sz="700" dirty="0"/>
                  <a:t>茨木能勢線</a:t>
                </a:r>
              </a:p>
            </p:txBody>
          </p:sp>
          <p:sp>
            <p:nvSpPr>
              <p:cNvPr id="552" name="正方形/長方形 551">
                <a:extLst>
                  <a:ext uri="{FF2B5EF4-FFF2-40B4-BE49-F238E27FC236}">
                    <a16:creationId xmlns:a16="http://schemas.microsoft.com/office/drawing/2014/main" id="{86B8A237-40E2-7A33-5FFE-7006F0921AF1}"/>
                  </a:ext>
                </a:extLst>
              </p:cNvPr>
              <p:cNvSpPr/>
              <p:nvPr/>
            </p:nvSpPr>
            <p:spPr bwMode="auto">
              <a:xfrm rot="19316811">
                <a:off x="1155682" y="3212904"/>
                <a:ext cx="527558" cy="138890"/>
              </a:xfrm>
              <a:prstGeom prst="rect">
                <a:avLst/>
              </a:prstGeom>
              <a:noFill/>
              <a:ln w="12700" cap="flat" cmpd="sng">
                <a:noFill/>
                <a:prstDash val="solid"/>
                <a:round/>
                <a:headEnd/>
                <a:tailEnd/>
              </a:ln>
            </p:spPr>
            <p:txBody>
              <a:bodyPr lIns="0" tIns="0" rIns="0" bIns="0" rtlCol="0" anchor="ctr"/>
              <a:lstStyle/>
              <a:p>
                <a:pPr algn="ctr"/>
                <a:r>
                  <a:rPr lang="ja-JP" altLang="en-US" sz="700" dirty="0">
                    <a:solidFill>
                      <a:srgbClr val="BC8B00"/>
                    </a:solidFill>
                    <a:effectLst>
                      <a:glow rad="50800">
                        <a:schemeClr val="bg1">
                          <a:alpha val="95000"/>
                        </a:schemeClr>
                      </a:glow>
                    </a:effectLst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豊中亀岡線</a:t>
                </a:r>
              </a:p>
            </p:txBody>
          </p:sp>
          <p:grpSp>
            <p:nvGrpSpPr>
              <p:cNvPr id="553" name="グループ化 552">
                <a:extLst>
                  <a:ext uri="{FF2B5EF4-FFF2-40B4-BE49-F238E27FC236}">
                    <a16:creationId xmlns:a16="http://schemas.microsoft.com/office/drawing/2014/main" id="{222EA7FB-2A02-6E33-854B-0BED09B5DE43}"/>
                  </a:ext>
                </a:extLst>
              </p:cNvPr>
              <p:cNvGrpSpPr/>
              <p:nvPr/>
            </p:nvGrpSpPr>
            <p:grpSpPr>
              <a:xfrm>
                <a:off x="3349348" y="6335719"/>
                <a:ext cx="178964" cy="173994"/>
                <a:chOff x="2846507" y="2530574"/>
                <a:chExt cx="250549" cy="243591"/>
              </a:xfrm>
            </p:grpSpPr>
            <p:pic>
              <p:nvPicPr>
                <p:cNvPr id="558" name="図 557">
                  <a:extLst>
                    <a:ext uri="{FF2B5EF4-FFF2-40B4-BE49-F238E27FC236}">
                      <a16:creationId xmlns:a16="http://schemas.microsoft.com/office/drawing/2014/main" id="{9131FFBA-2989-F959-5FC8-411D39BF42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46507" y="2530574"/>
                  <a:ext cx="250549" cy="243591"/>
                </a:xfrm>
                <a:prstGeom prst="rect">
                  <a:avLst/>
                </a:prstGeom>
                <a:noFill/>
                <a:ln w="9525">
                  <a:noFill/>
                  <a:prstDash val="solid"/>
                  <a:headEnd type="none"/>
                  <a:tailEnd type="none"/>
                </a:ln>
              </p:spPr>
            </p:pic>
            <p:sp>
              <p:nvSpPr>
                <p:cNvPr id="559" name="テキスト ボックス 558">
                  <a:extLst>
                    <a:ext uri="{FF2B5EF4-FFF2-40B4-BE49-F238E27FC236}">
                      <a16:creationId xmlns:a16="http://schemas.microsoft.com/office/drawing/2014/main" id="{9B78B207-4AD9-EEB4-80D0-A5398D24CE3D}"/>
                    </a:ext>
                  </a:extLst>
                </p:cNvPr>
                <p:cNvSpPr txBox="1"/>
                <p:nvPr/>
              </p:nvSpPr>
              <p:spPr>
                <a:xfrm>
                  <a:off x="2886414" y="2576656"/>
                  <a:ext cx="163737" cy="12594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lnSpc>
                      <a:spcPts val="786"/>
                    </a:lnSpc>
                  </a:pPr>
                  <a:r>
                    <a:rPr kumimoji="1" lang="en-US" altLang="ja-JP" sz="600" spc="-71" dirty="0">
                      <a:solidFill>
                        <a:schemeClr val="bg1"/>
                      </a:solidFill>
                      <a:latin typeface="HGP創英角ｺﾞｼｯｸUB" panose="020B0900000000000000" pitchFamily="50" charset="-128"/>
                      <a:ea typeface="HGP創英角ｺﾞｼｯｸUB" panose="020B0900000000000000" pitchFamily="50" charset="-128"/>
                    </a:rPr>
                    <a:t>171</a:t>
                  </a:r>
                  <a:endParaRPr kumimoji="1" lang="ja-JP" altLang="en-US" sz="600" spc="-71" dirty="0"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endParaRPr>
                </a:p>
              </p:txBody>
            </p:sp>
          </p:grpSp>
          <p:sp>
            <p:nvSpPr>
              <p:cNvPr id="554" name="正方形/長方形 553">
                <a:extLst>
                  <a:ext uri="{FF2B5EF4-FFF2-40B4-BE49-F238E27FC236}">
                    <a16:creationId xmlns:a16="http://schemas.microsoft.com/office/drawing/2014/main" id="{9B4F671A-3260-1697-4705-5720EBBB78C1}"/>
                  </a:ext>
                </a:extLst>
              </p:cNvPr>
              <p:cNvSpPr/>
              <p:nvPr/>
            </p:nvSpPr>
            <p:spPr bwMode="auto">
              <a:xfrm rot="19935475">
                <a:off x="2300456" y="3744126"/>
                <a:ext cx="527558" cy="138890"/>
              </a:xfrm>
              <a:prstGeom prst="rect">
                <a:avLst/>
              </a:prstGeom>
              <a:noFill/>
              <a:ln w="12700" cap="flat" cmpd="sng">
                <a:noFill/>
                <a:prstDash val="solid"/>
                <a:round/>
                <a:headEnd/>
                <a:tailEnd/>
              </a:ln>
            </p:spPr>
            <p:txBody>
              <a:bodyPr lIns="0" tIns="0" rIns="0" bIns="0" rtlCol="0" anchor="ctr"/>
              <a:lstStyle/>
              <a:p>
                <a:pPr algn="ctr"/>
                <a:r>
                  <a:rPr lang="ja-JP" altLang="en-US" sz="700" dirty="0">
                    <a:solidFill>
                      <a:srgbClr val="BC8B00"/>
                    </a:solidFill>
                    <a:effectLst>
                      <a:glow rad="50800">
                        <a:schemeClr val="bg1">
                          <a:alpha val="95000"/>
                        </a:schemeClr>
                      </a:glow>
                    </a:effectLst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茨木摂津線</a:t>
                </a:r>
              </a:p>
            </p:txBody>
          </p:sp>
          <p:sp>
            <p:nvSpPr>
              <p:cNvPr id="555" name="正方形/長方形 554">
                <a:extLst>
                  <a:ext uri="{FF2B5EF4-FFF2-40B4-BE49-F238E27FC236}">
                    <a16:creationId xmlns:a16="http://schemas.microsoft.com/office/drawing/2014/main" id="{1CF491BF-9FF3-80B2-AB86-9D187F4302AC}"/>
                  </a:ext>
                </a:extLst>
              </p:cNvPr>
              <p:cNvSpPr/>
              <p:nvPr/>
            </p:nvSpPr>
            <p:spPr bwMode="auto">
              <a:xfrm rot="19216475">
                <a:off x="2782866" y="3844519"/>
                <a:ext cx="682296" cy="138890"/>
              </a:xfrm>
              <a:prstGeom prst="rect">
                <a:avLst/>
              </a:prstGeom>
              <a:noFill/>
              <a:ln w="12700" cap="flat" cmpd="sng">
                <a:noFill/>
                <a:prstDash val="solid"/>
                <a:round/>
                <a:headEnd/>
                <a:tailEnd/>
              </a:ln>
            </p:spPr>
            <p:txBody>
              <a:bodyPr lIns="0" tIns="0" rIns="0" bIns="0" rtlCol="0" anchor="ctr"/>
              <a:lstStyle/>
              <a:p>
                <a:pPr algn="ctr"/>
                <a:r>
                  <a:rPr lang="ja-JP" altLang="en-US" sz="700" dirty="0">
                    <a:solidFill>
                      <a:srgbClr val="BC8B00"/>
                    </a:solidFill>
                    <a:effectLst>
                      <a:glow rad="50800">
                        <a:schemeClr val="bg1">
                          <a:alpha val="95000"/>
                        </a:schemeClr>
                      </a:glow>
                    </a:effectLst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茨木箕面丘陵線</a:t>
                </a:r>
              </a:p>
            </p:txBody>
          </p:sp>
          <p:sp>
            <p:nvSpPr>
              <p:cNvPr id="556" name="正方形/長方形 555">
                <a:extLst>
                  <a:ext uri="{FF2B5EF4-FFF2-40B4-BE49-F238E27FC236}">
                    <a16:creationId xmlns:a16="http://schemas.microsoft.com/office/drawing/2014/main" id="{A41A4C73-0EEE-6B08-8793-B5D7A0A2D3DB}"/>
                  </a:ext>
                </a:extLst>
              </p:cNvPr>
              <p:cNvSpPr/>
              <p:nvPr/>
            </p:nvSpPr>
            <p:spPr bwMode="auto">
              <a:xfrm rot="20837103">
                <a:off x="2984228" y="3681530"/>
                <a:ext cx="145333" cy="138890"/>
              </a:xfrm>
              <a:prstGeom prst="rect">
                <a:avLst/>
              </a:prstGeom>
              <a:noFill/>
              <a:ln w="12700" cap="flat" cmpd="sng">
                <a:noFill/>
                <a:prstDash val="solid"/>
                <a:round/>
                <a:headEnd/>
                <a:tailEnd/>
              </a:ln>
            </p:spPr>
            <p:txBody>
              <a:bodyPr lIns="0" tIns="0" rIns="0" bIns="0" rtlCol="0" anchor="ctr"/>
              <a:lstStyle/>
              <a:p>
                <a:pPr algn="ctr"/>
                <a:endParaRPr lang="ja-JP" altLang="en-US" sz="700" dirty="0">
                  <a:effectLst>
                    <a:glow rad="50800">
                      <a:schemeClr val="bg1">
                        <a:alpha val="95000"/>
                      </a:schemeClr>
                    </a:glow>
                  </a:effectLst>
                  <a:latin typeface="+mn-ea"/>
                </a:endParaRPr>
              </a:p>
            </p:txBody>
          </p:sp>
          <p:sp>
            <p:nvSpPr>
              <p:cNvPr id="557" name="テキスト ボックス 556">
                <a:extLst>
                  <a:ext uri="{FF2B5EF4-FFF2-40B4-BE49-F238E27FC236}">
                    <a16:creationId xmlns:a16="http://schemas.microsoft.com/office/drawing/2014/main" id="{5DE18F58-DB76-1020-A012-2ED367AB484D}"/>
                  </a:ext>
                </a:extLst>
              </p:cNvPr>
              <p:cNvSpPr txBox="1"/>
              <p:nvPr/>
            </p:nvSpPr>
            <p:spPr>
              <a:xfrm rot="21016752">
                <a:off x="2767504" y="2241537"/>
                <a:ext cx="159652" cy="544309"/>
              </a:xfrm>
              <a:prstGeom prst="rect">
                <a:avLst/>
              </a:prstGeom>
              <a:noFill/>
              <a:ln w="12700" cap="flat" cmpd="sng">
                <a:noFill/>
                <a:prstDash val="solid"/>
                <a:round/>
                <a:headEnd/>
                <a:tailEnd/>
              </a:ln>
            </p:spPr>
            <p:txBody>
              <a:bodyPr lIns="0" tIns="0" rIns="0" bIns="0" rtlCol="0" anchor="ctr"/>
              <a:lstStyle>
                <a:defPPr>
                  <a:defRPr lang="en-US"/>
                </a:defPPr>
                <a:lvl1pPr algn="ctr">
                  <a:defRPr sz="700">
                    <a:solidFill>
                      <a:srgbClr val="BC8B00"/>
                    </a:solidFill>
                    <a:effectLst>
                      <a:glow rad="50800">
                        <a:schemeClr val="bg1">
                          <a:alpha val="95000"/>
                        </a:schemeClr>
                      </a:glow>
                    </a:effectLst>
                    <a:latin typeface="ＭＳ Ｐゴシック" panose="020B0600070205080204" pitchFamily="50" charset="-128"/>
                    <a:ea typeface="ＭＳ Ｐゴシック" panose="020B0600070205080204" pitchFamily="50" charset="-128"/>
                  </a:defRPr>
                </a:lvl1pPr>
              </a:lstStyle>
              <a:p>
                <a:r>
                  <a:rPr lang="ja-JP" altLang="en-US" dirty="0"/>
                  <a:t>茨木摂津線</a:t>
                </a:r>
              </a:p>
            </p:txBody>
          </p:sp>
        </p:grpSp>
        <p:sp>
          <p:nvSpPr>
            <p:cNvPr id="539" name="楕円 538">
              <a:extLst>
                <a:ext uri="{FF2B5EF4-FFF2-40B4-BE49-F238E27FC236}">
                  <a16:creationId xmlns:a16="http://schemas.microsoft.com/office/drawing/2014/main" id="{94B08EE7-0BB1-65AF-409E-D58C84D6047D}"/>
                </a:ext>
              </a:extLst>
            </p:cNvPr>
            <p:cNvSpPr/>
            <p:nvPr/>
          </p:nvSpPr>
          <p:spPr>
            <a:xfrm>
              <a:off x="2394893" y="2868061"/>
              <a:ext cx="74841" cy="7484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sz="8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570" name="図 569">
            <a:extLst>
              <a:ext uri="{FF2B5EF4-FFF2-40B4-BE49-F238E27FC236}">
                <a16:creationId xmlns:a16="http://schemas.microsoft.com/office/drawing/2014/main" id="{F9ECED31-58C9-46FB-034F-245A51D631B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476" y="5310887"/>
            <a:ext cx="900000" cy="658537"/>
          </a:xfrm>
          <a:prstGeom prst="rect">
            <a:avLst/>
          </a:prstGeom>
        </p:spPr>
      </p:pic>
      <p:pic>
        <p:nvPicPr>
          <p:cNvPr id="572" name="図 571">
            <a:extLst>
              <a:ext uri="{FF2B5EF4-FFF2-40B4-BE49-F238E27FC236}">
                <a16:creationId xmlns:a16="http://schemas.microsoft.com/office/drawing/2014/main" id="{1F09E1FF-AAF3-1E67-3C5B-7AA9CB12DD3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9375" y="5305174"/>
            <a:ext cx="900000" cy="658537"/>
          </a:xfrm>
          <a:prstGeom prst="rect">
            <a:avLst/>
          </a:prstGeom>
        </p:spPr>
      </p:pic>
      <p:sp>
        <p:nvSpPr>
          <p:cNvPr id="254" name="楕円 253">
            <a:extLst>
              <a:ext uri="{FF2B5EF4-FFF2-40B4-BE49-F238E27FC236}">
                <a16:creationId xmlns:a16="http://schemas.microsoft.com/office/drawing/2014/main" id="{C0494B13-78BA-531C-AED9-98A3E6739BE0}"/>
              </a:ext>
            </a:extLst>
          </p:cNvPr>
          <p:cNvSpPr/>
          <p:nvPr/>
        </p:nvSpPr>
        <p:spPr>
          <a:xfrm>
            <a:off x="7171779" y="1957989"/>
            <a:ext cx="251884" cy="251884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ot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effectLst>
                <a:glow>
                  <a:schemeClr val="bg1">
                    <a:alpha val="85000"/>
                  </a:schemeClr>
                </a:glow>
              </a:effectLst>
            </a:endParaRPr>
          </a:p>
        </p:txBody>
      </p:sp>
      <p:sp>
        <p:nvSpPr>
          <p:cNvPr id="256" name="楕円 255">
            <a:extLst>
              <a:ext uri="{FF2B5EF4-FFF2-40B4-BE49-F238E27FC236}">
                <a16:creationId xmlns:a16="http://schemas.microsoft.com/office/drawing/2014/main" id="{65C5D32E-B8BF-7DB7-DC23-C96676C76F75}"/>
              </a:ext>
            </a:extLst>
          </p:cNvPr>
          <p:cNvSpPr/>
          <p:nvPr/>
        </p:nvSpPr>
        <p:spPr>
          <a:xfrm>
            <a:off x="6198091" y="2241989"/>
            <a:ext cx="251884" cy="251884"/>
          </a:xfrm>
          <a:prstGeom prst="ellipse">
            <a:avLst/>
          </a:prstGeom>
          <a:noFill/>
          <a:ln w="28575">
            <a:solidFill>
              <a:srgbClr val="0000FF"/>
            </a:solidFill>
            <a:prstDash val="sysDot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effectLst>
                <a:glow>
                  <a:schemeClr val="bg1">
                    <a:alpha val="85000"/>
                  </a:schemeClr>
                </a:glow>
              </a:effectLst>
            </a:endParaRPr>
          </a:p>
        </p:txBody>
      </p:sp>
      <p:grpSp>
        <p:nvGrpSpPr>
          <p:cNvPr id="257" name="グループ化 256">
            <a:extLst>
              <a:ext uri="{FF2B5EF4-FFF2-40B4-BE49-F238E27FC236}">
                <a16:creationId xmlns:a16="http://schemas.microsoft.com/office/drawing/2014/main" id="{D348CCDF-0A82-C33C-C01D-FAFA36E33D36}"/>
              </a:ext>
            </a:extLst>
          </p:cNvPr>
          <p:cNvGrpSpPr/>
          <p:nvPr/>
        </p:nvGrpSpPr>
        <p:grpSpPr>
          <a:xfrm>
            <a:off x="5271403" y="1831170"/>
            <a:ext cx="1015143" cy="528482"/>
            <a:chOff x="4158825" y="6245122"/>
            <a:chExt cx="971693" cy="694333"/>
          </a:xfrm>
        </p:grpSpPr>
        <p:sp>
          <p:nvSpPr>
            <p:cNvPr id="258" name="二等辺三角形 257">
              <a:extLst>
                <a:ext uri="{FF2B5EF4-FFF2-40B4-BE49-F238E27FC236}">
                  <a16:creationId xmlns:a16="http://schemas.microsoft.com/office/drawing/2014/main" id="{16DE991D-B0EF-0CB1-15D2-A238411C83D6}"/>
                </a:ext>
              </a:extLst>
            </p:cNvPr>
            <p:cNvSpPr/>
            <p:nvPr/>
          </p:nvSpPr>
          <p:spPr>
            <a:xfrm rot="8139265">
              <a:off x="4901079" y="6485316"/>
              <a:ext cx="141064" cy="454139"/>
            </a:xfrm>
            <a:prstGeom prst="triangle">
              <a:avLst>
                <a:gd name="adj" fmla="val 37014"/>
              </a:avLst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0" name="正方形/長方形 259">
              <a:extLst>
                <a:ext uri="{FF2B5EF4-FFF2-40B4-BE49-F238E27FC236}">
                  <a16:creationId xmlns:a16="http://schemas.microsoft.com/office/drawing/2014/main" id="{33C1A1F5-D2E7-E102-8283-C7A4C62C2D18}"/>
                </a:ext>
              </a:extLst>
            </p:cNvPr>
            <p:cNvSpPr/>
            <p:nvPr/>
          </p:nvSpPr>
          <p:spPr>
            <a:xfrm>
              <a:off x="4158825" y="6245122"/>
              <a:ext cx="971693" cy="401263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kumimoji="1" lang="en-US" altLang="ja-JP" sz="900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[</a:t>
              </a:r>
              <a:r>
                <a:rPr kumimoji="1" lang="ja-JP" altLang="en-US" sz="900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余野茨木線</a:t>
              </a:r>
              <a:r>
                <a:rPr kumimoji="1" lang="en-US" altLang="ja-JP" sz="900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]</a:t>
              </a:r>
            </a:p>
            <a:p>
              <a:pPr algn="ctr"/>
              <a:r>
                <a:rPr kumimoji="1" lang="ja-JP" altLang="en-US" sz="900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約</a:t>
              </a:r>
              <a:r>
                <a:rPr kumimoji="1" lang="en-US" altLang="ja-JP" sz="900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1,400</a:t>
              </a:r>
              <a:r>
                <a:rPr kumimoji="1" lang="ja-JP" altLang="en-US" sz="900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台</a:t>
              </a:r>
              <a:r>
                <a:rPr kumimoji="1" lang="en-US" altLang="ja-JP" sz="900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/</a:t>
              </a:r>
              <a:r>
                <a:rPr kumimoji="1" lang="ja-JP" altLang="en-US" sz="900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日減少</a:t>
              </a:r>
            </a:p>
          </p:txBody>
        </p:sp>
      </p:grpSp>
      <p:cxnSp>
        <p:nvCxnSpPr>
          <p:cNvPr id="262" name="直線コネクタ 261">
            <a:extLst>
              <a:ext uri="{FF2B5EF4-FFF2-40B4-BE49-F238E27FC236}">
                <a16:creationId xmlns:a16="http://schemas.microsoft.com/office/drawing/2014/main" id="{7C3916DB-8D13-244F-13AB-AF40204064DA}"/>
              </a:ext>
            </a:extLst>
          </p:cNvPr>
          <p:cNvCxnSpPr>
            <a:cxnSpLocks/>
          </p:cNvCxnSpPr>
          <p:nvPr/>
        </p:nvCxnSpPr>
        <p:spPr>
          <a:xfrm flipV="1">
            <a:off x="6194246" y="3759749"/>
            <a:ext cx="499041" cy="367401"/>
          </a:xfrm>
          <a:prstGeom prst="line">
            <a:avLst/>
          </a:prstGeom>
          <a:ln w="508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3" name="グループ化 262">
            <a:extLst>
              <a:ext uri="{FF2B5EF4-FFF2-40B4-BE49-F238E27FC236}">
                <a16:creationId xmlns:a16="http://schemas.microsoft.com/office/drawing/2014/main" id="{D348CCDF-0A82-C33C-C01D-FAFA36E33D36}"/>
              </a:ext>
            </a:extLst>
          </p:cNvPr>
          <p:cNvGrpSpPr/>
          <p:nvPr/>
        </p:nvGrpSpPr>
        <p:grpSpPr>
          <a:xfrm>
            <a:off x="4786068" y="3239812"/>
            <a:ext cx="1633624" cy="373331"/>
            <a:chOff x="4157893" y="6284944"/>
            <a:chExt cx="1563702" cy="490492"/>
          </a:xfrm>
        </p:grpSpPr>
        <p:sp>
          <p:nvSpPr>
            <p:cNvPr id="269" name="二等辺三角形 268">
              <a:extLst>
                <a:ext uri="{FF2B5EF4-FFF2-40B4-BE49-F238E27FC236}">
                  <a16:creationId xmlns:a16="http://schemas.microsoft.com/office/drawing/2014/main" id="{16DE991D-B0EF-0CB1-15D2-A238411C83D6}"/>
                </a:ext>
              </a:extLst>
            </p:cNvPr>
            <p:cNvSpPr/>
            <p:nvPr/>
          </p:nvSpPr>
          <p:spPr>
            <a:xfrm rot="6851576">
              <a:off x="5254981" y="6308821"/>
              <a:ext cx="148026" cy="785203"/>
            </a:xfrm>
            <a:prstGeom prst="triangle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0" name="正方形/長方形 269">
              <a:extLst>
                <a:ext uri="{FF2B5EF4-FFF2-40B4-BE49-F238E27FC236}">
                  <a16:creationId xmlns:a16="http://schemas.microsoft.com/office/drawing/2014/main" id="{33C1A1F5-D2E7-E102-8283-C7A4C62C2D18}"/>
                </a:ext>
              </a:extLst>
            </p:cNvPr>
            <p:cNvSpPr/>
            <p:nvPr/>
          </p:nvSpPr>
          <p:spPr>
            <a:xfrm>
              <a:off x="4157893" y="6284944"/>
              <a:ext cx="971693" cy="401263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kumimoji="1" lang="en-US" altLang="ja-JP" sz="900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[</a:t>
              </a:r>
              <a:r>
                <a:rPr kumimoji="1" lang="ja-JP" altLang="en-US" sz="900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茨木摂津線</a:t>
              </a:r>
              <a:r>
                <a:rPr kumimoji="1" lang="en-US" altLang="ja-JP" sz="900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]</a:t>
              </a:r>
            </a:p>
            <a:p>
              <a:pPr algn="ctr"/>
              <a:r>
                <a:rPr kumimoji="1" lang="ja-JP" altLang="en-US" sz="900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約</a:t>
              </a:r>
              <a:r>
                <a:rPr kumimoji="1" lang="en-US" altLang="ja-JP" sz="900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8,600</a:t>
              </a:r>
              <a:r>
                <a:rPr kumimoji="1" lang="ja-JP" altLang="en-US" sz="900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台</a:t>
              </a:r>
              <a:r>
                <a:rPr kumimoji="1" lang="en-US" altLang="ja-JP" sz="900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/</a:t>
              </a:r>
              <a:r>
                <a:rPr kumimoji="1" lang="ja-JP" altLang="en-US" sz="900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日減少</a:t>
              </a:r>
            </a:p>
          </p:txBody>
        </p:sp>
      </p:grpSp>
      <p:grpSp>
        <p:nvGrpSpPr>
          <p:cNvPr id="271" name="グループ化 270">
            <a:extLst>
              <a:ext uri="{FF2B5EF4-FFF2-40B4-BE49-F238E27FC236}">
                <a16:creationId xmlns:a16="http://schemas.microsoft.com/office/drawing/2014/main" id="{123652CD-0A47-BF61-76E8-359B812F9720}"/>
              </a:ext>
            </a:extLst>
          </p:cNvPr>
          <p:cNvGrpSpPr/>
          <p:nvPr/>
        </p:nvGrpSpPr>
        <p:grpSpPr>
          <a:xfrm>
            <a:off x="5789317" y="3370791"/>
            <a:ext cx="869101" cy="700064"/>
            <a:chOff x="1902700" y="5070153"/>
            <a:chExt cx="1216739" cy="980090"/>
          </a:xfrm>
        </p:grpSpPr>
        <p:cxnSp>
          <p:nvCxnSpPr>
            <p:cNvPr id="272" name="直線コネクタ 271">
              <a:extLst>
                <a:ext uri="{FF2B5EF4-FFF2-40B4-BE49-F238E27FC236}">
                  <a16:creationId xmlns:a16="http://schemas.microsoft.com/office/drawing/2014/main" id="{AACA75E3-7C36-884E-BCB0-B3002814C5D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82653" y="5611580"/>
              <a:ext cx="274085" cy="438663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直線コネクタ 272">
              <a:extLst>
                <a:ext uri="{FF2B5EF4-FFF2-40B4-BE49-F238E27FC236}">
                  <a16:creationId xmlns:a16="http://schemas.microsoft.com/office/drawing/2014/main" id="{600DE417-BB60-6CCD-BFC8-417FA6A405A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67802" y="5169694"/>
              <a:ext cx="251637" cy="409228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直線コネクタ 273">
              <a:extLst>
                <a:ext uri="{FF2B5EF4-FFF2-40B4-BE49-F238E27FC236}">
                  <a16:creationId xmlns:a16="http://schemas.microsoft.com/office/drawing/2014/main" id="{58685CD9-9F9E-A547-072C-76F0D183B6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18305" y="5215251"/>
              <a:ext cx="666750" cy="445156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5" name="正方形/長方形 274">
              <a:extLst>
                <a:ext uri="{FF2B5EF4-FFF2-40B4-BE49-F238E27FC236}">
                  <a16:creationId xmlns:a16="http://schemas.microsoft.com/office/drawing/2014/main" id="{B1AE0BB2-E8AD-80AA-4DF8-B89C55381E94}"/>
                </a:ext>
              </a:extLst>
            </p:cNvPr>
            <p:cNvSpPr/>
            <p:nvPr/>
          </p:nvSpPr>
          <p:spPr>
            <a:xfrm rot="19589044">
              <a:off x="1902700" y="5070153"/>
              <a:ext cx="1028683" cy="326549"/>
            </a:xfrm>
            <a:prstGeom prst="rect">
              <a:avLst/>
            </a:prstGeom>
            <a:solidFill>
              <a:schemeClr val="bg1"/>
            </a:solidFill>
            <a:ln w="9525" cmpd="sng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25714" tIns="25714" rIns="25714" bIns="25714" rtlCol="0" anchor="ctr"/>
            <a:lstStyle/>
            <a:p>
              <a:pPr algn="ctr"/>
              <a:r>
                <a:rPr lang="ja-JP" altLang="en-US" sz="800" dirty="0">
                  <a:solidFill>
                    <a:srgbClr val="FF5D3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事業区間</a:t>
              </a:r>
              <a:endParaRPr lang="en-US" altLang="ja-JP" sz="800" dirty="0">
                <a:solidFill>
                  <a:srgbClr val="FF5D37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pPr algn="ctr">
                <a:lnSpc>
                  <a:spcPts val="800"/>
                </a:lnSpc>
              </a:pPr>
              <a:r>
                <a:rPr lang="ja-JP" altLang="en-US" sz="800" dirty="0">
                  <a:solidFill>
                    <a:srgbClr val="FF5D3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整備済（</a:t>
              </a:r>
              <a:r>
                <a:rPr lang="en-US" altLang="ja-JP" sz="800" dirty="0">
                  <a:solidFill>
                    <a:srgbClr val="FF5D3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4</a:t>
              </a:r>
              <a:r>
                <a:rPr lang="ja-JP" altLang="en-US" sz="800" dirty="0">
                  <a:solidFill>
                    <a:srgbClr val="FF5D37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車線）</a:t>
              </a:r>
            </a:p>
          </p:txBody>
        </p:sp>
      </p:grpSp>
      <p:sp>
        <p:nvSpPr>
          <p:cNvPr id="184" name="テキスト ボックス 114"/>
          <p:cNvSpPr txBox="1">
            <a:spLocks noChangeArrowheads="1"/>
          </p:cNvSpPr>
          <p:nvPr/>
        </p:nvSpPr>
        <p:spPr bwMode="auto">
          <a:xfrm>
            <a:off x="7785100" y="652463"/>
            <a:ext cx="11858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200" dirty="0">
                <a:latin typeface="Arial" panose="020B0604020202020204" pitchFamily="34" charset="0"/>
              </a:rPr>
              <a:t>単位：百台／日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図 228">
            <a:extLst>
              <a:ext uri="{FF2B5EF4-FFF2-40B4-BE49-F238E27FC236}">
                <a16:creationId xmlns:a16="http://schemas.microsoft.com/office/drawing/2014/main" id="{556409CF-E087-D26C-EB0B-A33402282F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2299" y="1038225"/>
            <a:ext cx="5635038" cy="5779294"/>
          </a:xfrm>
          <a:prstGeom prst="rect">
            <a:avLst/>
          </a:prstGeom>
          <a:ln w="6350">
            <a:solidFill>
              <a:schemeClr val="bg1">
                <a:lumMod val="50000"/>
              </a:schemeClr>
            </a:solidFill>
          </a:ln>
        </p:spPr>
      </p:pic>
      <p:sp>
        <p:nvSpPr>
          <p:cNvPr id="19" name="タイトル 2">
            <a:extLst>
              <a:ext uri="{FF2B5EF4-FFF2-40B4-BE49-F238E27FC236}">
                <a16:creationId xmlns:a16="http://schemas.microsoft.com/office/drawing/2014/main" id="{6310A896-ED14-4A8E-8BCF-E07BEB9F425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54038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0"/>
          </a:gradFill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２．事業の必要性等に関する視点</a:t>
            </a:r>
          </a:p>
        </p:txBody>
      </p:sp>
      <p:grpSp>
        <p:nvGrpSpPr>
          <p:cNvPr id="230" name="グループ化 229">
            <a:extLst>
              <a:ext uri="{FF2B5EF4-FFF2-40B4-BE49-F238E27FC236}">
                <a16:creationId xmlns:a16="http://schemas.microsoft.com/office/drawing/2014/main" id="{57539C34-EB03-941B-57B5-64CB06F782A2}"/>
              </a:ext>
            </a:extLst>
          </p:cNvPr>
          <p:cNvGrpSpPr/>
          <p:nvPr/>
        </p:nvGrpSpPr>
        <p:grpSpPr>
          <a:xfrm>
            <a:off x="4035647" y="2169094"/>
            <a:ext cx="3373755" cy="2695709"/>
            <a:chOff x="1889393" y="807656"/>
            <a:chExt cx="8231563" cy="6525565"/>
          </a:xfrm>
        </p:grpSpPr>
        <p:sp>
          <p:nvSpPr>
            <p:cNvPr id="231" name="Freeform 5">
              <a:extLst>
                <a:ext uri="{FF2B5EF4-FFF2-40B4-BE49-F238E27FC236}">
                  <a16:creationId xmlns:a16="http://schemas.microsoft.com/office/drawing/2014/main" id="{AFB5F413-24A4-A411-120F-F6A6CD76DF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5965" y="807656"/>
              <a:ext cx="5124991" cy="5717777"/>
            </a:xfrm>
            <a:custGeom>
              <a:avLst/>
              <a:gdLst>
                <a:gd name="T0" fmla="*/ 1018 w 1129"/>
                <a:gd name="T1" fmla="*/ 1269 h 1312"/>
                <a:gd name="T2" fmla="*/ 1080 w 1129"/>
                <a:gd name="T3" fmla="*/ 1216 h 1312"/>
                <a:gd name="T4" fmla="*/ 1124 w 1129"/>
                <a:gd name="T5" fmla="*/ 1158 h 1312"/>
                <a:gd name="T6" fmla="*/ 1060 w 1129"/>
                <a:gd name="T7" fmla="*/ 1077 h 1312"/>
                <a:gd name="T8" fmla="*/ 994 w 1129"/>
                <a:gd name="T9" fmla="*/ 1024 h 1312"/>
                <a:gd name="T10" fmla="*/ 960 w 1129"/>
                <a:gd name="T11" fmla="*/ 985 h 1312"/>
                <a:gd name="T12" fmla="*/ 873 w 1129"/>
                <a:gd name="T13" fmla="*/ 888 h 1312"/>
                <a:gd name="T14" fmla="*/ 803 w 1129"/>
                <a:gd name="T15" fmla="*/ 679 h 1312"/>
                <a:gd name="T16" fmla="*/ 701 w 1129"/>
                <a:gd name="T17" fmla="*/ 660 h 1312"/>
                <a:gd name="T18" fmla="*/ 648 w 1129"/>
                <a:gd name="T19" fmla="*/ 601 h 1312"/>
                <a:gd name="T20" fmla="*/ 649 w 1129"/>
                <a:gd name="T21" fmla="*/ 494 h 1312"/>
                <a:gd name="T22" fmla="*/ 697 w 1129"/>
                <a:gd name="T23" fmla="*/ 432 h 1312"/>
                <a:gd name="T24" fmla="*/ 809 w 1129"/>
                <a:gd name="T25" fmla="*/ 349 h 1312"/>
                <a:gd name="T26" fmla="*/ 950 w 1129"/>
                <a:gd name="T27" fmla="*/ 252 h 1312"/>
                <a:gd name="T28" fmla="*/ 906 w 1129"/>
                <a:gd name="T29" fmla="*/ 83 h 1312"/>
                <a:gd name="T30" fmla="*/ 860 w 1129"/>
                <a:gd name="T31" fmla="*/ 108 h 1312"/>
                <a:gd name="T32" fmla="*/ 808 w 1129"/>
                <a:gd name="T33" fmla="*/ 115 h 1312"/>
                <a:gd name="T34" fmla="*/ 701 w 1129"/>
                <a:gd name="T35" fmla="*/ 109 h 1312"/>
                <a:gd name="T36" fmla="*/ 676 w 1129"/>
                <a:gd name="T37" fmla="*/ 174 h 1312"/>
                <a:gd name="T38" fmla="*/ 650 w 1129"/>
                <a:gd name="T39" fmla="*/ 231 h 1312"/>
                <a:gd name="T40" fmla="*/ 673 w 1129"/>
                <a:gd name="T41" fmla="*/ 267 h 1312"/>
                <a:gd name="T42" fmla="*/ 645 w 1129"/>
                <a:gd name="T43" fmla="*/ 330 h 1312"/>
                <a:gd name="T44" fmla="*/ 625 w 1129"/>
                <a:gd name="T45" fmla="*/ 252 h 1312"/>
                <a:gd name="T46" fmla="*/ 583 w 1129"/>
                <a:gd name="T47" fmla="*/ 207 h 1312"/>
                <a:gd name="T48" fmla="*/ 535 w 1129"/>
                <a:gd name="T49" fmla="*/ 183 h 1312"/>
                <a:gd name="T50" fmla="*/ 515 w 1129"/>
                <a:gd name="T51" fmla="*/ 93 h 1312"/>
                <a:gd name="T52" fmla="*/ 443 w 1129"/>
                <a:gd name="T53" fmla="*/ 37 h 1312"/>
                <a:gd name="T54" fmla="*/ 397 w 1129"/>
                <a:gd name="T55" fmla="*/ 40 h 1312"/>
                <a:gd name="T56" fmla="*/ 356 w 1129"/>
                <a:gd name="T57" fmla="*/ 67 h 1312"/>
                <a:gd name="T58" fmla="*/ 294 w 1129"/>
                <a:gd name="T59" fmla="*/ 21 h 1312"/>
                <a:gd name="T60" fmla="*/ 249 w 1129"/>
                <a:gd name="T61" fmla="*/ 19 h 1312"/>
                <a:gd name="T62" fmla="*/ 200 w 1129"/>
                <a:gd name="T63" fmla="*/ 26 h 1312"/>
                <a:gd name="T64" fmla="*/ 153 w 1129"/>
                <a:gd name="T65" fmla="*/ 76 h 1312"/>
                <a:gd name="T66" fmla="*/ 108 w 1129"/>
                <a:gd name="T67" fmla="*/ 98 h 1312"/>
                <a:gd name="T68" fmla="*/ 96 w 1129"/>
                <a:gd name="T69" fmla="*/ 141 h 1312"/>
                <a:gd name="T70" fmla="*/ 59 w 1129"/>
                <a:gd name="T71" fmla="*/ 166 h 1312"/>
                <a:gd name="T72" fmla="*/ 16 w 1129"/>
                <a:gd name="T73" fmla="*/ 225 h 1312"/>
                <a:gd name="T74" fmla="*/ 23 w 1129"/>
                <a:gd name="T75" fmla="*/ 302 h 1312"/>
                <a:gd name="T76" fmla="*/ 97 w 1129"/>
                <a:gd name="T77" fmla="*/ 323 h 1312"/>
                <a:gd name="T78" fmla="*/ 161 w 1129"/>
                <a:gd name="T79" fmla="*/ 373 h 1312"/>
                <a:gd name="T80" fmla="*/ 183 w 1129"/>
                <a:gd name="T81" fmla="*/ 464 h 1312"/>
                <a:gd name="T82" fmla="*/ 212 w 1129"/>
                <a:gd name="T83" fmla="*/ 533 h 1312"/>
                <a:gd name="T84" fmla="*/ 325 w 1129"/>
                <a:gd name="T85" fmla="*/ 532 h 1312"/>
                <a:gd name="T86" fmla="*/ 377 w 1129"/>
                <a:gd name="T87" fmla="*/ 554 h 1312"/>
                <a:gd name="T88" fmla="*/ 422 w 1129"/>
                <a:gd name="T89" fmla="*/ 624 h 1312"/>
                <a:gd name="T90" fmla="*/ 480 w 1129"/>
                <a:gd name="T91" fmla="*/ 719 h 1312"/>
                <a:gd name="T92" fmla="*/ 530 w 1129"/>
                <a:gd name="T93" fmla="*/ 777 h 1312"/>
                <a:gd name="T94" fmla="*/ 610 w 1129"/>
                <a:gd name="T95" fmla="*/ 836 h 1312"/>
                <a:gd name="T96" fmla="*/ 589 w 1129"/>
                <a:gd name="T97" fmla="*/ 920 h 1312"/>
                <a:gd name="T98" fmla="*/ 677 w 1129"/>
                <a:gd name="T99" fmla="*/ 919 h 1312"/>
                <a:gd name="T100" fmla="*/ 731 w 1129"/>
                <a:gd name="T101" fmla="*/ 869 h 1312"/>
                <a:gd name="T102" fmla="*/ 774 w 1129"/>
                <a:gd name="T103" fmla="*/ 957 h 1312"/>
                <a:gd name="T104" fmla="*/ 802 w 1129"/>
                <a:gd name="T105" fmla="*/ 1075 h 1312"/>
                <a:gd name="T106" fmla="*/ 854 w 1129"/>
                <a:gd name="T107" fmla="*/ 1091 h 1312"/>
                <a:gd name="T108" fmla="*/ 915 w 1129"/>
                <a:gd name="T109" fmla="*/ 1157 h 1312"/>
                <a:gd name="T110" fmla="*/ 908 w 1129"/>
                <a:gd name="T111" fmla="*/ 1252 h 1312"/>
                <a:gd name="T112" fmla="*/ 932 w 1129"/>
                <a:gd name="T113" fmla="*/ 1312 h 1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129" h="1312">
                  <a:moveTo>
                    <a:pt x="932" y="1312"/>
                  </a:moveTo>
                  <a:cubicBezTo>
                    <a:pt x="932" y="1312"/>
                    <a:pt x="950" y="1294"/>
                    <a:pt x="953" y="1294"/>
                  </a:cubicBezTo>
                  <a:cubicBezTo>
                    <a:pt x="956" y="1294"/>
                    <a:pt x="968" y="1293"/>
                    <a:pt x="970" y="1293"/>
                  </a:cubicBezTo>
                  <a:cubicBezTo>
                    <a:pt x="972" y="1292"/>
                    <a:pt x="980" y="1284"/>
                    <a:pt x="981" y="1282"/>
                  </a:cubicBezTo>
                  <a:cubicBezTo>
                    <a:pt x="981" y="1280"/>
                    <a:pt x="999" y="1267"/>
                    <a:pt x="1004" y="1267"/>
                  </a:cubicBezTo>
                  <a:cubicBezTo>
                    <a:pt x="1009" y="1267"/>
                    <a:pt x="1018" y="1269"/>
                    <a:pt x="1018" y="1269"/>
                  </a:cubicBezTo>
                  <a:cubicBezTo>
                    <a:pt x="1018" y="1269"/>
                    <a:pt x="1027" y="1258"/>
                    <a:pt x="1027" y="1253"/>
                  </a:cubicBezTo>
                  <a:cubicBezTo>
                    <a:pt x="1027" y="1249"/>
                    <a:pt x="1027" y="1242"/>
                    <a:pt x="1028" y="1241"/>
                  </a:cubicBezTo>
                  <a:cubicBezTo>
                    <a:pt x="1030" y="1240"/>
                    <a:pt x="1037" y="1232"/>
                    <a:pt x="1040" y="1232"/>
                  </a:cubicBezTo>
                  <a:cubicBezTo>
                    <a:pt x="1043" y="1231"/>
                    <a:pt x="1051" y="1229"/>
                    <a:pt x="1053" y="1231"/>
                  </a:cubicBezTo>
                  <a:cubicBezTo>
                    <a:pt x="1056" y="1233"/>
                    <a:pt x="1061" y="1225"/>
                    <a:pt x="1061" y="1225"/>
                  </a:cubicBezTo>
                  <a:cubicBezTo>
                    <a:pt x="1080" y="1216"/>
                    <a:pt x="1080" y="1216"/>
                    <a:pt x="1080" y="1216"/>
                  </a:cubicBezTo>
                  <a:cubicBezTo>
                    <a:pt x="1080" y="1216"/>
                    <a:pt x="1094" y="1208"/>
                    <a:pt x="1096" y="1204"/>
                  </a:cubicBezTo>
                  <a:cubicBezTo>
                    <a:pt x="1098" y="1201"/>
                    <a:pt x="1105" y="1189"/>
                    <a:pt x="1107" y="1189"/>
                  </a:cubicBezTo>
                  <a:cubicBezTo>
                    <a:pt x="1109" y="1189"/>
                    <a:pt x="1111" y="1181"/>
                    <a:pt x="1114" y="1180"/>
                  </a:cubicBezTo>
                  <a:cubicBezTo>
                    <a:pt x="1117" y="1179"/>
                    <a:pt x="1115" y="1175"/>
                    <a:pt x="1117" y="1172"/>
                  </a:cubicBezTo>
                  <a:cubicBezTo>
                    <a:pt x="1118" y="1169"/>
                    <a:pt x="1123" y="1167"/>
                    <a:pt x="1125" y="1167"/>
                  </a:cubicBezTo>
                  <a:cubicBezTo>
                    <a:pt x="1127" y="1167"/>
                    <a:pt x="1129" y="1162"/>
                    <a:pt x="1124" y="1158"/>
                  </a:cubicBezTo>
                  <a:cubicBezTo>
                    <a:pt x="1118" y="1154"/>
                    <a:pt x="1118" y="1146"/>
                    <a:pt x="1118" y="1139"/>
                  </a:cubicBezTo>
                  <a:cubicBezTo>
                    <a:pt x="1118" y="1133"/>
                    <a:pt x="1121" y="1123"/>
                    <a:pt x="1114" y="1123"/>
                  </a:cubicBezTo>
                  <a:cubicBezTo>
                    <a:pt x="1107" y="1123"/>
                    <a:pt x="1100" y="1127"/>
                    <a:pt x="1097" y="1124"/>
                  </a:cubicBezTo>
                  <a:cubicBezTo>
                    <a:pt x="1094" y="1122"/>
                    <a:pt x="1086" y="1117"/>
                    <a:pt x="1084" y="1116"/>
                  </a:cubicBezTo>
                  <a:cubicBezTo>
                    <a:pt x="1082" y="1116"/>
                    <a:pt x="1076" y="1099"/>
                    <a:pt x="1072" y="1098"/>
                  </a:cubicBezTo>
                  <a:cubicBezTo>
                    <a:pt x="1068" y="1097"/>
                    <a:pt x="1063" y="1079"/>
                    <a:pt x="1060" y="1077"/>
                  </a:cubicBezTo>
                  <a:cubicBezTo>
                    <a:pt x="1057" y="1075"/>
                    <a:pt x="1051" y="1067"/>
                    <a:pt x="1048" y="1065"/>
                  </a:cubicBezTo>
                  <a:cubicBezTo>
                    <a:pt x="1046" y="1064"/>
                    <a:pt x="1040" y="1054"/>
                    <a:pt x="1037" y="1054"/>
                  </a:cubicBezTo>
                  <a:cubicBezTo>
                    <a:pt x="1034" y="1054"/>
                    <a:pt x="1026" y="1054"/>
                    <a:pt x="1024" y="1054"/>
                  </a:cubicBezTo>
                  <a:cubicBezTo>
                    <a:pt x="1021" y="1054"/>
                    <a:pt x="1016" y="1049"/>
                    <a:pt x="1013" y="1045"/>
                  </a:cubicBezTo>
                  <a:cubicBezTo>
                    <a:pt x="1010" y="1042"/>
                    <a:pt x="1010" y="1040"/>
                    <a:pt x="1007" y="1038"/>
                  </a:cubicBezTo>
                  <a:cubicBezTo>
                    <a:pt x="1004" y="1036"/>
                    <a:pt x="994" y="1024"/>
                    <a:pt x="994" y="1024"/>
                  </a:cubicBezTo>
                  <a:cubicBezTo>
                    <a:pt x="993" y="1020"/>
                    <a:pt x="993" y="1020"/>
                    <a:pt x="993" y="1020"/>
                  </a:cubicBezTo>
                  <a:cubicBezTo>
                    <a:pt x="995" y="1012"/>
                    <a:pt x="995" y="1012"/>
                    <a:pt x="995" y="1012"/>
                  </a:cubicBezTo>
                  <a:cubicBezTo>
                    <a:pt x="995" y="1012"/>
                    <a:pt x="991" y="1007"/>
                    <a:pt x="992" y="1004"/>
                  </a:cubicBezTo>
                  <a:cubicBezTo>
                    <a:pt x="993" y="1001"/>
                    <a:pt x="994" y="998"/>
                    <a:pt x="990" y="992"/>
                  </a:cubicBezTo>
                  <a:cubicBezTo>
                    <a:pt x="987" y="987"/>
                    <a:pt x="980" y="988"/>
                    <a:pt x="976" y="987"/>
                  </a:cubicBezTo>
                  <a:cubicBezTo>
                    <a:pt x="971" y="986"/>
                    <a:pt x="964" y="985"/>
                    <a:pt x="960" y="985"/>
                  </a:cubicBezTo>
                  <a:cubicBezTo>
                    <a:pt x="956" y="985"/>
                    <a:pt x="944" y="985"/>
                    <a:pt x="941" y="983"/>
                  </a:cubicBezTo>
                  <a:cubicBezTo>
                    <a:pt x="939" y="980"/>
                    <a:pt x="929" y="967"/>
                    <a:pt x="928" y="963"/>
                  </a:cubicBezTo>
                  <a:cubicBezTo>
                    <a:pt x="926" y="959"/>
                    <a:pt x="919" y="949"/>
                    <a:pt x="915" y="948"/>
                  </a:cubicBezTo>
                  <a:cubicBezTo>
                    <a:pt x="911" y="948"/>
                    <a:pt x="904" y="939"/>
                    <a:pt x="905" y="935"/>
                  </a:cubicBezTo>
                  <a:cubicBezTo>
                    <a:pt x="906" y="930"/>
                    <a:pt x="903" y="907"/>
                    <a:pt x="899" y="904"/>
                  </a:cubicBezTo>
                  <a:cubicBezTo>
                    <a:pt x="894" y="900"/>
                    <a:pt x="878" y="889"/>
                    <a:pt x="873" y="888"/>
                  </a:cubicBezTo>
                  <a:cubicBezTo>
                    <a:pt x="868" y="888"/>
                    <a:pt x="862" y="877"/>
                    <a:pt x="864" y="873"/>
                  </a:cubicBezTo>
                  <a:cubicBezTo>
                    <a:pt x="865" y="869"/>
                    <a:pt x="860" y="857"/>
                    <a:pt x="862" y="849"/>
                  </a:cubicBezTo>
                  <a:cubicBezTo>
                    <a:pt x="865" y="841"/>
                    <a:pt x="864" y="806"/>
                    <a:pt x="862" y="802"/>
                  </a:cubicBezTo>
                  <a:cubicBezTo>
                    <a:pt x="861" y="799"/>
                    <a:pt x="849" y="776"/>
                    <a:pt x="844" y="766"/>
                  </a:cubicBezTo>
                  <a:cubicBezTo>
                    <a:pt x="839" y="756"/>
                    <a:pt x="823" y="722"/>
                    <a:pt x="823" y="716"/>
                  </a:cubicBezTo>
                  <a:cubicBezTo>
                    <a:pt x="823" y="710"/>
                    <a:pt x="806" y="683"/>
                    <a:pt x="803" y="679"/>
                  </a:cubicBezTo>
                  <a:cubicBezTo>
                    <a:pt x="799" y="675"/>
                    <a:pt x="733" y="645"/>
                    <a:pt x="733" y="645"/>
                  </a:cubicBezTo>
                  <a:cubicBezTo>
                    <a:pt x="732" y="641"/>
                    <a:pt x="732" y="641"/>
                    <a:pt x="732" y="641"/>
                  </a:cubicBezTo>
                  <a:cubicBezTo>
                    <a:pt x="732" y="641"/>
                    <a:pt x="725" y="651"/>
                    <a:pt x="722" y="651"/>
                  </a:cubicBezTo>
                  <a:cubicBezTo>
                    <a:pt x="718" y="651"/>
                    <a:pt x="707" y="647"/>
                    <a:pt x="707" y="647"/>
                  </a:cubicBezTo>
                  <a:cubicBezTo>
                    <a:pt x="707" y="647"/>
                    <a:pt x="704" y="651"/>
                    <a:pt x="704" y="653"/>
                  </a:cubicBezTo>
                  <a:cubicBezTo>
                    <a:pt x="704" y="656"/>
                    <a:pt x="703" y="660"/>
                    <a:pt x="701" y="660"/>
                  </a:cubicBezTo>
                  <a:cubicBezTo>
                    <a:pt x="699" y="660"/>
                    <a:pt x="698" y="667"/>
                    <a:pt x="696" y="667"/>
                  </a:cubicBezTo>
                  <a:cubicBezTo>
                    <a:pt x="694" y="667"/>
                    <a:pt x="681" y="661"/>
                    <a:pt x="675" y="657"/>
                  </a:cubicBezTo>
                  <a:cubicBezTo>
                    <a:pt x="669" y="653"/>
                    <a:pt x="661" y="650"/>
                    <a:pt x="662" y="645"/>
                  </a:cubicBezTo>
                  <a:cubicBezTo>
                    <a:pt x="663" y="640"/>
                    <a:pt x="665" y="632"/>
                    <a:pt x="664" y="621"/>
                  </a:cubicBezTo>
                  <a:cubicBezTo>
                    <a:pt x="663" y="610"/>
                    <a:pt x="660" y="608"/>
                    <a:pt x="657" y="608"/>
                  </a:cubicBezTo>
                  <a:cubicBezTo>
                    <a:pt x="654" y="608"/>
                    <a:pt x="652" y="601"/>
                    <a:pt x="648" y="601"/>
                  </a:cubicBezTo>
                  <a:cubicBezTo>
                    <a:pt x="645" y="601"/>
                    <a:pt x="642" y="599"/>
                    <a:pt x="642" y="594"/>
                  </a:cubicBezTo>
                  <a:cubicBezTo>
                    <a:pt x="642" y="589"/>
                    <a:pt x="642" y="575"/>
                    <a:pt x="639" y="571"/>
                  </a:cubicBezTo>
                  <a:cubicBezTo>
                    <a:pt x="636" y="568"/>
                    <a:pt x="633" y="564"/>
                    <a:pt x="634" y="560"/>
                  </a:cubicBezTo>
                  <a:cubicBezTo>
                    <a:pt x="636" y="557"/>
                    <a:pt x="635" y="550"/>
                    <a:pt x="636" y="548"/>
                  </a:cubicBezTo>
                  <a:cubicBezTo>
                    <a:pt x="637" y="546"/>
                    <a:pt x="644" y="532"/>
                    <a:pt x="646" y="526"/>
                  </a:cubicBezTo>
                  <a:cubicBezTo>
                    <a:pt x="648" y="520"/>
                    <a:pt x="646" y="501"/>
                    <a:pt x="649" y="494"/>
                  </a:cubicBezTo>
                  <a:cubicBezTo>
                    <a:pt x="652" y="487"/>
                    <a:pt x="657" y="481"/>
                    <a:pt x="663" y="478"/>
                  </a:cubicBezTo>
                  <a:cubicBezTo>
                    <a:pt x="670" y="476"/>
                    <a:pt x="679" y="476"/>
                    <a:pt x="683" y="476"/>
                  </a:cubicBezTo>
                  <a:cubicBezTo>
                    <a:pt x="688" y="476"/>
                    <a:pt x="696" y="477"/>
                    <a:pt x="696" y="471"/>
                  </a:cubicBezTo>
                  <a:cubicBezTo>
                    <a:pt x="697" y="465"/>
                    <a:pt x="692" y="460"/>
                    <a:pt x="692" y="455"/>
                  </a:cubicBezTo>
                  <a:cubicBezTo>
                    <a:pt x="692" y="450"/>
                    <a:pt x="695" y="445"/>
                    <a:pt x="698" y="445"/>
                  </a:cubicBezTo>
                  <a:cubicBezTo>
                    <a:pt x="702" y="445"/>
                    <a:pt x="697" y="439"/>
                    <a:pt x="697" y="432"/>
                  </a:cubicBezTo>
                  <a:cubicBezTo>
                    <a:pt x="697" y="425"/>
                    <a:pt x="704" y="417"/>
                    <a:pt x="707" y="418"/>
                  </a:cubicBezTo>
                  <a:cubicBezTo>
                    <a:pt x="710" y="418"/>
                    <a:pt x="711" y="397"/>
                    <a:pt x="711" y="397"/>
                  </a:cubicBezTo>
                  <a:cubicBezTo>
                    <a:pt x="733" y="395"/>
                    <a:pt x="733" y="395"/>
                    <a:pt x="733" y="395"/>
                  </a:cubicBezTo>
                  <a:cubicBezTo>
                    <a:pt x="787" y="375"/>
                    <a:pt x="787" y="375"/>
                    <a:pt x="787" y="375"/>
                  </a:cubicBezTo>
                  <a:cubicBezTo>
                    <a:pt x="787" y="375"/>
                    <a:pt x="796" y="361"/>
                    <a:pt x="800" y="356"/>
                  </a:cubicBezTo>
                  <a:cubicBezTo>
                    <a:pt x="804" y="352"/>
                    <a:pt x="806" y="348"/>
                    <a:pt x="809" y="349"/>
                  </a:cubicBezTo>
                  <a:cubicBezTo>
                    <a:pt x="812" y="349"/>
                    <a:pt x="810" y="352"/>
                    <a:pt x="814" y="352"/>
                  </a:cubicBezTo>
                  <a:cubicBezTo>
                    <a:pt x="819" y="352"/>
                    <a:pt x="836" y="352"/>
                    <a:pt x="836" y="352"/>
                  </a:cubicBezTo>
                  <a:cubicBezTo>
                    <a:pt x="836" y="329"/>
                    <a:pt x="836" y="329"/>
                    <a:pt x="836" y="329"/>
                  </a:cubicBezTo>
                  <a:cubicBezTo>
                    <a:pt x="843" y="324"/>
                    <a:pt x="843" y="324"/>
                    <a:pt x="843" y="324"/>
                  </a:cubicBezTo>
                  <a:cubicBezTo>
                    <a:pt x="853" y="306"/>
                    <a:pt x="853" y="306"/>
                    <a:pt x="853" y="306"/>
                  </a:cubicBezTo>
                  <a:cubicBezTo>
                    <a:pt x="950" y="252"/>
                    <a:pt x="950" y="252"/>
                    <a:pt x="950" y="252"/>
                  </a:cubicBezTo>
                  <a:cubicBezTo>
                    <a:pt x="954" y="254"/>
                    <a:pt x="954" y="254"/>
                    <a:pt x="954" y="254"/>
                  </a:cubicBezTo>
                  <a:cubicBezTo>
                    <a:pt x="954" y="254"/>
                    <a:pt x="952" y="245"/>
                    <a:pt x="957" y="242"/>
                  </a:cubicBezTo>
                  <a:cubicBezTo>
                    <a:pt x="963" y="238"/>
                    <a:pt x="967" y="236"/>
                    <a:pt x="967" y="236"/>
                  </a:cubicBezTo>
                  <a:cubicBezTo>
                    <a:pt x="974" y="227"/>
                    <a:pt x="974" y="227"/>
                    <a:pt x="974" y="227"/>
                  </a:cubicBezTo>
                  <a:cubicBezTo>
                    <a:pt x="923" y="141"/>
                    <a:pt x="923" y="141"/>
                    <a:pt x="923" y="141"/>
                  </a:cubicBezTo>
                  <a:cubicBezTo>
                    <a:pt x="906" y="83"/>
                    <a:pt x="906" y="83"/>
                    <a:pt x="906" y="83"/>
                  </a:cubicBezTo>
                  <a:cubicBezTo>
                    <a:pt x="906" y="83"/>
                    <a:pt x="905" y="94"/>
                    <a:pt x="902" y="94"/>
                  </a:cubicBezTo>
                  <a:cubicBezTo>
                    <a:pt x="898" y="94"/>
                    <a:pt x="896" y="96"/>
                    <a:pt x="896" y="100"/>
                  </a:cubicBezTo>
                  <a:cubicBezTo>
                    <a:pt x="897" y="104"/>
                    <a:pt x="889" y="114"/>
                    <a:pt x="889" y="114"/>
                  </a:cubicBezTo>
                  <a:cubicBezTo>
                    <a:pt x="886" y="120"/>
                    <a:pt x="886" y="120"/>
                    <a:pt x="886" y="120"/>
                  </a:cubicBezTo>
                  <a:cubicBezTo>
                    <a:pt x="886" y="120"/>
                    <a:pt x="877" y="115"/>
                    <a:pt x="875" y="113"/>
                  </a:cubicBezTo>
                  <a:cubicBezTo>
                    <a:pt x="873" y="110"/>
                    <a:pt x="870" y="105"/>
                    <a:pt x="860" y="108"/>
                  </a:cubicBezTo>
                  <a:cubicBezTo>
                    <a:pt x="850" y="110"/>
                    <a:pt x="849" y="105"/>
                    <a:pt x="853" y="100"/>
                  </a:cubicBezTo>
                  <a:cubicBezTo>
                    <a:pt x="857" y="96"/>
                    <a:pt x="852" y="88"/>
                    <a:pt x="852" y="88"/>
                  </a:cubicBezTo>
                  <a:cubicBezTo>
                    <a:pt x="852" y="88"/>
                    <a:pt x="844" y="80"/>
                    <a:pt x="841" y="83"/>
                  </a:cubicBezTo>
                  <a:cubicBezTo>
                    <a:pt x="838" y="87"/>
                    <a:pt x="833" y="92"/>
                    <a:pt x="827" y="95"/>
                  </a:cubicBezTo>
                  <a:cubicBezTo>
                    <a:pt x="822" y="98"/>
                    <a:pt x="814" y="104"/>
                    <a:pt x="813" y="107"/>
                  </a:cubicBezTo>
                  <a:cubicBezTo>
                    <a:pt x="812" y="109"/>
                    <a:pt x="808" y="110"/>
                    <a:pt x="808" y="115"/>
                  </a:cubicBezTo>
                  <a:cubicBezTo>
                    <a:pt x="808" y="120"/>
                    <a:pt x="811" y="134"/>
                    <a:pt x="805" y="135"/>
                  </a:cubicBezTo>
                  <a:cubicBezTo>
                    <a:pt x="800" y="136"/>
                    <a:pt x="784" y="140"/>
                    <a:pt x="771" y="138"/>
                  </a:cubicBezTo>
                  <a:cubicBezTo>
                    <a:pt x="758" y="136"/>
                    <a:pt x="756" y="141"/>
                    <a:pt x="747" y="138"/>
                  </a:cubicBezTo>
                  <a:cubicBezTo>
                    <a:pt x="738" y="136"/>
                    <a:pt x="727" y="132"/>
                    <a:pt x="722" y="131"/>
                  </a:cubicBezTo>
                  <a:cubicBezTo>
                    <a:pt x="716" y="130"/>
                    <a:pt x="709" y="114"/>
                    <a:pt x="709" y="112"/>
                  </a:cubicBezTo>
                  <a:cubicBezTo>
                    <a:pt x="708" y="109"/>
                    <a:pt x="703" y="104"/>
                    <a:pt x="701" y="109"/>
                  </a:cubicBezTo>
                  <a:cubicBezTo>
                    <a:pt x="700" y="114"/>
                    <a:pt x="700" y="120"/>
                    <a:pt x="697" y="126"/>
                  </a:cubicBezTo>
                  <a:cubicBezTo>
                    <a:pt x="695" y="132"/>
                    <a:pt x="692" y="139"/>
                    <a:pt x="688" y="139"/>
                  </a:cubicBezTo>
                  <a:cubicBezTo>
                    <a:pt x="683" y="138"/>
                    <a:pt x="676" y="142"/>
                    <a:pt x="676" y="142"/>
                  </a:cubicBezTo>
                  <a:cubicBezTo>
                    <a:pt x="676" y="142"/>
                    <a:pt x="675" y="150"/>
                    <a:pt x="677" y="151"/>
                  </a:cubicBezTo>
                  <a:cubicBezTo>
                    <a:pt x="680" y="152"/>
                    <a:pt x="682" y="156"/>
                    <a:pt x="682" y="158"/>
                  </a:cubicBezTo>
                  <a:cubicBezTo>
                    <a:pt x="682" y="160"/>
                    <a:pt x="680" y="171"/>
                    <a:pt x="676" y="174"/>
                  </a:cubicBezTo>
                  <a:cubicBezTo>
                    <a:pt x="672" y="177"/>
                    <a:pt x="666" y="181"/>
                    <a:pt x="666" y="181"/>
                  </a:cubicBezTo>
                  <a:cubicBezTo>
                    <a:pt x="666" y="181"/>
                    <a:pt x="660" y="184"/>
                    <a:pt x="660" y="186"/>
                  </a:cubicBezTo>
                  <a:cubicBezTo>
                    <a:pt x="660" y="189"/>
                    <a:pt x="658" y="206"/>
                    <a:pt x="656" y="206"/>
                  </a:cubicBezTo>
                  <a:cubicBezTo>
                    <a:pt x="654" y="206"/>
                    <a:pt x="649" y="209"/>
                    <a:pt x="649" y="209"/>
                  </a:cubicBezTo>
                  <a:cubicBezTo>
                    <a:pt x="652" y="217"/>
                    <a:pt x="652" y="217"/>
                    <a:pt x="652" y="217"/>
                  </a:cubicBezTo>
                  <a:cubicBezTo>
                    <a:pt x="652" y="217"/>
                    <a:pt x="648" y="223"/>
                    <a:pt x="650" y="231"/>
                  </a:cubicBezTo>
                  <a:cubicBezTo>
                    <a:pt x="663" y="231"/>
                    <a:pt x="663" y="231"/>
                    <a:pt x="663" y="231"/>
                  </a:cubicBezTo>
                  <a:cubicBezTo>
                    <a:pt x="663" y="231"/>
                    <a:pt x="661" y="238"/>
                    <a:pt x="664" y="241"/>
                  </a:cubicBezTo>
                  <a:cubicBezTo>
                    <a:pt x="666" y="243"/>
                    <a:pt x="674" y="248"/>
                    <a:pt x="674" y="248"/>
                  </a:cubicBezTo>
                  <a:cubicBezTo>
                    <a:pt x="674" y="248"/>
                    <a:pt x="668" y="251"/>
                    <a:pt x="667" y="254"/>
                  </a:cubicBezTo>
                  <a:cubicBezTo>
                    <a:pt x="667" y="258"/>
                    <a:pt x="668" y="264"/>
                    <a:pt x="668" y="264"/>
                  </a:cubicBezTo>
                  <a:cubicBezTo>
                    <a:pt x="673" y="267"/>
                    <a:pt x="673" y="267"/>
                    <a:pt x="673" y="267"/>
                  </a:cubicBezTo>
                  <a:cubicBezTo>
                    <a:pt x="673" y="267"/>
                    <a:pt x="676" y="272"/>
                    <a:pt x="665" y="274"/>
                  </a:cubicBezTo>
                  <a:cubicBezTo>
                    <a:pt x="655" y="276"/>
                    <a:pt x="640" y="275"/>
                    <a:pt x="640" y="275"/>
                  </a:cubicBezTo>
                  <a:cubicBezTo>
                    <a:pt x="640" y="275"/>
                    <a:pt x="638" y="286"/>
                    <a:pt x="638" y="289"/>
                  </a:cubicBezTo>
                  <a:cubicBezTo>
                    <a:pt x="638" y="293"/>
                    <a:pt x="640" y="304"/>
                    <a:pt x="643" y="309"/>
                  </a:cubicBezTo>
                  <a:cubicBezTo>
                    <a:pt x="646" y="315"/>
                    <a:pt x="648" y="312"/>
                    <a:pt x="648" y="319"/>
                  </a:cubicBezTo>
                  <a:cubicBezTo>
                    <a:pt x="648" y="325"/>
                    <a:pt x="645" y="330"/>
                    <a:pt x="645" y="330"/>
                  </a:cubicBezTo>
                  <a:cubicBezTo>
                    <a:pt x="645" y="330"/>
                    <a:pt x="644" y="325"/>
                    <a:pt x="634" y="325"/>
                  </a:cubicBezTo>
                  <a:cubicBezTo>
                    <a:pt x="634" y="325"/>
                    <a:pt x="627" y="314"/>
                    <a:pt x="626" y="312"/>
                  </a:cubicBezTo>
                  <a:cubicBezTo>
                    <a:pt x="625" y="309"/>
                    <a:pt x="618" y="286"/>
                    <a:pt x="615" y="285"/>
                  </a:cubicBezTo>
                  <a:cubicBezTo>
                    <a:pt x="612" y="284"/>
                    <a:pt x="607" y="275"/>
                    <a:pt x="608" y="272"/>
                  </a:cubicBezTo>
                  <a:cubicBezTo>
                    <a:pt x="609" y="270"/>
                    <a:pt x="607" y="259"/>
                    <a:pt x="610" y="257"/>
                  </a:cubicBezTo>
                  <a:cubicBezTo>
                    <a:pt x="613" y="255"/>
                    <a:pt x="622" y="252"/>
                    <a:pt x="625" y="252"/>
                  </a:cubicBezTo>
                  <a:cubicBezTo>
                    <a:pt x="627" y="252"/>
                    <a:pt x="633" y="253"/>
                    <a:pt x="633" y="253"/>
                  </a:cubicBezTo>
                  <a:cubicBezTo>
                    <a:pt x="633" y="253"/>
                    <a:pt x="635" y="214"/>
                    <a:pt x="632" y="213"/>
                  </a:cubicBezTo>
                  <a:cubicBezTo>
                    <a:pt x="628" y="213"/>
                    <a:pt x="618" y="216"/>
                    <a:pt x="618" y="216"/>
                  </a:cubicBezTo>
                  <a:cubicBezTo>
                    <a:pt x="618" y="216"/>
                    <a:pt x="618" y="229"/>
                    <a:pt x="613" y="229"/>
                  </a:cubicBezTo>
                  <a:cubicBezTo>
                    <a:pt x="608" y="229"/>
                    <a:pt x="601" y="222"/>
                    <a:pt x="601" y="221"/>
                  </a:cubicBezTo>
                  <a:cubicBezTo>
                    <a:pt x="600" y="219"/>
                    <a:pt x="586" y="206"/>
                    <a:pt x="583" y="207"/>
                  </a:cubicBezTo>
                  <a:cubicBezTo>
                    <a:pt x="581" y="207"/>
                    <a:pt x="581" y="211"/>
                    <a:pt x="577" y="211"/>
                  </a:cubicBezTo>
                  <a:cubicBezTo>
                    <a:pt x="573" y="210"/>
                    <a:pt x="573" y="207"/>
                    <a:pt x="570" y="206"/>
                  </a:cubicBezTo>
                  <a:cubicBezTo>
                    <a:pt x="567" y="205"/>
                    <a:pt x="561" y="195"/>
                    <a:pt x="560" y="194"/>
                  </a:cubicBezTo>
                  <a:cubicBezTo>
                    <a:pt x="558" y="194"/>
                    <a:pt x="553" y="194"/>
                    <a:pt x="552" y="196"/>
                  </a:cubicBezTo>
                  <a:cubicBezTo>
                    <a:pt x="551" y="199"/>
                    <a:pt x="545" y="202"/>
                    <a:pt x="540" y="197"/>
                  </a:cubicBezTo>
                  <a:cubicBezTo>
                    <a:pt x="535" y="192"/>
                    <a:pt x="533" y="187"/>
                    <a:pt x="535" y="183"/>
                  </a:cubicBezTo>
                  <a:cubicBezTo>
                    <a:pt x="536" y="179"/>
                    <a:pt x="534" y="177"/>
                    <a:pt x="533" y="172"/>
                  </a:cubicBezTo>
                  <a:cubicBezTo>
                    <a:pt x="531" y="167"/>
                    <a:pt x="526" y="153"/>
                    <a:pt x="526" y="153"/>
                  </a:cubicBezTo>
                  <a:cubicBezTo>
                    <a:pt x="526" y="153"/>
                    <a:pt x="518" y="145"/>
                    <a:pt x="524" y="140"/>
                  </a:cubicBezTo>
                  <a:cubicBezTo>
                    <a:pt x="530" y="135"/>
                    <a:pt x="526" y="127"/>
                    <a:pt x="522" y="122"/>
                  </a:cubicBezTo>
                  <a:cubicBezTo>
                    <a:pt x="519" y="116"/>
                    <a:pt x="518" y="107"/>
                    <a:pt x="522" y="106"/>
                  </a:cubicBezTo>
                  <a:cubicBezTo>
                    <a:pt x="527" y="104"/>
                    <a:pt x="515" y="95"/>
                    <a:pt x="515" y="93"/>
                  </a:cubicBezTo>
                  <a:cubicBezTo>
                    <a:pt x="515" y="90"/>
                    <a:pt x="508" y="70"/>
                    <a:pt x="508" y="70"/>
                  </a:cubicBezTo>
                  <a:cubicBezTo>
                    <a:pt x="508" y="70"/>
                    <a:pt x="484" y="59"/>
                    <a:pt x="482" y="48"/>
                  </a:cubicBezTo>
                  <a:cubicBezTo>
                    <a:pt x="479" y="38"/>
                    <a:pt x="476" y="30"/>
                    <a:pt x="468" y="30"/>
                  </a:cubicBezTo>
                  <a:cubicBezTo>
                    <a:pt x="459" y="30"/>
                    <a:pt x="459" y="30"/>
                    <a:pt x="459" y="30"/>
                  </a:cubicBezTo>
                  <a:cubicBezTo>
                    <a:pt x="459" y="30"/>
                    <a:pt x="459" y="41"/>
                    <a:pt x="454" y="41"/>
                  </a:cubicBezTo>
                  <a:cubicBezTo>
                    <a:pt x="449" y="41"/>
                    <a:pt x="443" y="37"/>
                    <a:pt x="443" y="37"/>
                  </a:cubicBezTo>
                  <a:cubicBezTo>
                    <a:pt x="443" y="37"/>
                    <a:pt x="444" y="42"/>
                    <a:pt x="437" y="42"/>
                  </a:cubicBezTo>
                  <a:cubicBezTo>
                    <a:pt x="430" y="42"/>
                    <a:pt x="427" y="39"/>
                    <a:pt x="422" y="40"/>
                  </a:cubicBezTo>
                  <a:cubicBezTo>
                    <a:pt x="418" y="41"/>
                    <a:pt x="417" y="48"/>
                    <a:pt x="417" y="48"/>
                  </a:cubicBezTo>
                  <a:cubicBezTo>
                    <a:pt x="413" y="52"/>
                    <a:pt x="413" y="52"/>
                    <a:pt x="413" y="52"/>
                  </a:cubicBezTo>
                  <a:cubicBezTo>
                    <a:pt x="413" y="52"/>
                    <a:pt x="405" y="44"/>
                    <a:pt x="403" y="44"/>
                  </a:cubicBezTo>
                  <a:cubicBezTo>
                    <a:pt x="400" y="44"/>
                    <a:pt x="399" y="40"/>
                    <a:pt x="397" y="40"/>
                  </a:cubicBezTo>
                  <a:cubicBezTo>
                    <a:pt x="396" y="39"/>
                    <a:pt x="383" y="37"/>
                    <a:pt x="382" y="39"/>
                  </a:cubicBezTo>
                  <a:cubicBezTo>
                    <a:pt x="382" y="41"/>
                    <a:pt x="374" y="45"/>
                    <a:pt x="374" y="46"/>
                  </a:cubicBezTo>
                  <a:cubicBezTo>
                    <a:pt x="374" y="48"/>
                    <a:pt x="371" y="53"/>
                    <a:pt x="371" y="53"/>
                  </a:cubicBezTo>
                  <a:cubicBezTo>
                    <a:pt x="371" y="59"/>
                    <a:pt x="371" y="59"/>
                    <a:pt x="371" y="59"/>
                  </a:cubicBezTo>
                  <a:cubicBezTo>
                    <a:pt x="363" y="62"/>
                    <a:pt x="363" y="62"/>
                    <a:pt x="363" y="62"/>
                  </a:cubicBezTo>
                  <a:cubicBezTo>
                    <a:pt x="356" y="67"/>
                    <a:pt x="356" y="67"/>
                    <a:pt x="356" y="67"/>
                  </a:cubicBezTo>
                  <a:cubicBezTo>
                    <a:pt x="336" y="45"/>
                    <a:pt x="336" y="45"/>
                    <a:pt x="336" y="45"/>
                  </a:cubicBezTo>
                  <a:cubicBezTo>
                    <a:pt x="336" y="45"/>
                    <a:pt x="332" y="52"/>
                    <a:pt x="327" y="52"/>
                  </a:cubicBezTo>
                  <a:cubicBezTo>
                    <a:pt x="321" y="52"/>
                    <a:pt x="304" y="52"/>
                    <a:pt x="301" y="48"/>
                  </a:cubicBezTo>
                  <a:cubicBezTo>
                    <a:pt x="299" y="45"/>
                    <a:pt x="296" y="34"/>
                    <a:pt x="296" y="31"/>
                  </a:cubicBezTo>
                  <a:cubicBezTo>
                    <a:pt x="296" y="28"/>
                    <a:pt x="296" y="24"/>
                    <a:pt x="296" y="24"/>
                  </a:cubicBezTo>
                  <a:cubicBezTo>
                    <a:pt x="294" y="21"/>
                    <a:pt x="294" y="21"/>
                    <a:pt x="294" y="21"/>
                  </a:cubicBezTo>
                  <a:cubicBezTo>
                    <a:pt x="294" y="21"/>
                    <a:pt x="292" y="13"/>
                    <a:pt x="287" y="13"/>
                  </a:cubicBezTo>
                  <a:cubicBezTo>
                    <a:pt x="282" y="13"/>
                    <a:pt x="277" y="3"/>
                    <a:pt x="277" y="3"/>
                  </a:cubicBezTo>
                  <a:cubicBezTo>
                    <a:pt x="277" y="3"/>
                    <a:pt x="273" y="0"/>
                    <a:pt x="272" y="2"/>
                  </a:cubicBezTo>
                  <a:cubicBezTo>
                    <a:pt x="270" y="5"/>
                    <a:pt x="263" y="11"/>
                    <a:pt x="260" y="11"/>
                  </a:cubicBezTo>
                  <a:cubicBezTo>
                    <a:pt x="257" y="11"/>
                    <a:pt x="253" y="9"/>
                    <a:pt x="253" y="9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249" y="19"/>
                    <a:pt x="241" y="24"/>
                    <a:pt x="240" y="19"/>
                  </a:cubicBezTo>
                  <a:cubicBezTo>
                    <a:pt x="238" y="14"/>
                    <a:pt x="233" y="9"/>
                    <a:pt x="233" y="9"/>
                  </a:cubicBezTo>
                  <a:cubicBezTo>
                    <a:pt x="233" y="9"/>
                    <a:pt x="227" y="10"/>
                    <a:pt x="223" y="9"/>
                  </a:cubicBezTo>
                  <a:cubicBezTo>
                    <a:pt x="219" y="8"/>
                    <a:pt x="217" y="5"/>
                    <a:pt x="217" y="5"/>
                  </a:cubicBezTo>
                  <a:cubicBezTo>
                    <a:pt x="217" y="5"/>
                    <a:pt x="212" y="14"/>
                    <a:pt x="208" y="17"/>
                  </a:cubicBezTo>
                  <a:cubicBezTo>
                    <a:pt x="204" y="19"/>
                    <a:pt x="200" y="26"/>
                    <a:pt x="200" y="26"/>
                  </a:cubicBezTo>
                  <a:cubicBezTo>
                    <a:pt x="200" y="26"/>
                    <a:pt x="208" y="34"/>
                    <a:pt x="203" y="35"/>
                  </a:cubicBezTo>
                  <a:cubicBezTo>
                    <a:pt x="198" y="35"/>
                    <a:pt x="186" y="39"/>
                    <a:pt x="184" y="40"/>
                  </a:cubicBezTo>
                  <a:cubicBezTo>
                    <a:pt x="182" y="42"/>
                    <a:pt x="180" y="52"/>
                    <a:pt x="174" y="52"/>
                  </a:cubicBezTo>
                  <a:cubicBezTo>
                    <a:pt x="169" y="52"/>
                    <a:pt x="163" y="50"/>
                    <a:pt x="164" y="54"/>
                  </a:cubicBezTo>
                  <a:cubicBezTo>
                    <a:pt x="165" y="58"/>
                    <a:pt x="165" y="62"/>
                    <a:pt x="159" y="64"/>
                  </a:cubicBezTo>
                  <a:cubicBezTo>
                    <a:pt x="153" y="65"/>
                    <a:pt x="153" y="75"/>
                    <a:pt x="153" y="76"/>
                  </a:cubicBezTo>
                  <a:cubicBezTo>
                    <a:pt x="152" y="78"/>
                    <a:pt x="151" y="83"/>
                    <a:pt x="151" y="83"/>
                  </a:cubicBezTo>
                  <a:cubicBezTo>
                    <a:pt x="139" y="75"/>
                    <a:pt x="139" y="75"/>
                    <a:pt x="139" y="75"/>
                  </a:cubicBezTo>
                  <a:cubicBezTo>
                    <a:pt x="139" y="75"/>
                    <a:pt x="140" y="83"/>
                    <a:pt x="139" y="91"/>
                  </a:cubicBezTo>
                  <a:cubicBezTo>
                    <a:pt x="139" y="99"/>
                    <a:pt x="140" y="98"/>
                    <a:pt x="132" y="100"/>
                  </a:cubicBezTo>
                  <a:cubicBezTo>
                    <a:pt x="124" y="103"/>
                    <a:pt x="116" y="103"/>
                    <a:pt x="116" y="103"/>
                  </a:cubicBezTo>
                  <a:cubicBezTo>
                    <a:pt x="108" y="98"/>
                    <a:pt x="108" y="98"/>
                    <a:pt x="108" y="98"/>
                  </a:cubicBezTo>
                  <a:cubicBezTo>
                    <a:pt x="108" y="98"/>
                    <a:pt x="107" y="111"/>
                    <a:pt x="104" y="114"/>
                  </a:cubicBezTo>
                  <a:cubicBezTo>
                    <a:pt x="101" y="118"/>
                    <a:pt x="92" y="120"/>
                    <a:pt x="92" y="120"/>
                  </a:cubicBezTo>
                  <a:cubicBezTo>
                    <a:pt x="119" y="139"/>
                    <a:pt x="119" y="139"/>
                    <a:pt x="119" y="139"/>
                  </a:cubicBezTo>
                  <a:cubicBezTo>
                    <a:pt x="120" y="148"/>
                    <a:pt x="120" y="148"/>
                    <a:pt x="120" y="148"/>
                  </a:cubicBezTo>
                  <a:cubicBezTo>
                    <a:pt x="120" y="148"/>
                    <a:pt x="123" y="154"/>
                    <a:pt x="121" y="155"/>
                  </a:cubicBezTo>
                  <a:cubicBezTo>
                    <a:pt x="118" y="157"/>
                    <a:pt x="96" y="141"/>
                    <a:pt x="96" y="141"/>
                  </a:cubicBezTo>
                  <a:cubicBezTo>
                    <a:pt x="84" y="143"/>
                    <a:pt x="84" y="143"/>
                    <a:pt x="84" y="143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3" y="144"/>
                    <a:pt x="71" y="144"/>
                  </a:cubicBezTo>
                  <a:cubicBezTo>
                    <a:pt x="69" y="144"/>
                    <a:pt x="69" y="155"/>
                    <a:pt x="69" y="155"/>
                  </a:cubicBezTo>
                  <a:cubicBezTo>
                    <a:pt x="69" y="155"/>
                    <a:pt x="70" y="160"/>
                    <a:pt x="65" y="160"/>
                  </a:cubicBezTo>
                  <a:cubicBezTo>
                    <a:pt x="59" y="160"/>
                    <a:pt x="59" y="164"/>
                    <a:pt x="59" y="166"/>
                  </a:cubicBezTo>
                  <a:cubicBezTo>
                    <a:pt x="60" y="168"/>
                    <a:pt x="60" y="179"/>
                    <a:pt x="54" y="183"/>
                  </a:cubicBezTo>
                  <a:cubicBezTo>
                    <a:pt x="47" y="187"/>
                    <a:pt x="40" y="194"/>
                    <a:pt x="35" y="187"/>
                  </a:cubicBezTo>
                  <a:cubicBezTo>
                    <a:pt x="30" y="179"/>
                    <a:pt x="30" y="185"/>
                    <a:pt x="30" y="185"/>
                  </a:cubicBezTo>
                  <a:cubicBezTo>
                    <a:pt x="26" y="195"/>
                    <a:pt x="26" y="195"/>
                    <a:pt x="26" y="195"/>
                  </a:cubicBezTo>
                  <a:cubicBezTo>
                    <a:pt x="19" y="208"/>
                    <a:pt x="19" y="208"/>
                    <a:pt x="19" y="208"/>
                  </a:cubicBezTo>
                  <a:cubicBezTo>
                    <a:pt x="19" y="208"/>
                    <a:pt x="20" y="223"/>
                    <a:pt x="16" y="225"/>
                  </a:cubicBezTo>
                  <a:cubicBezTo>
                    <a:pt x="12" y="227"/>
                    <a:pt x="3" y="230"/>
                    <a:pt x="2" y="235"/>
                  </a:cubicBezTo>
                  <a:cubicBezTo>
                    <a:pt x="1" y="239"/>
                    <a:pt x="0" y="250"/>
                    <a:pt x="3" y="251"/>
                  </a:cubicBezTo>
                  <a:cubicBezTo>
                    <a:pt x="6" y="252"/>
                    <a:pt x="6" y="253"/>
                    <a:pt x="6" y="258"/>
                  </a:cubicBezTo>
                  <a:cubicBezTo>
                    <a:pt x="6" y="264"/>
                    <a:pt x="5" y="269"/>
                    <a:pt x="7" y="274"/>
                  </a:cubicBezTo>
                  <a:cubicBezTo>
                    <a:pt x="9" y="279"/>
                    <a:pt x="14" y="280"/>
                    <a:pt x="14" y="280"/>
                  </a:cubicBezTo>
                  <a:cubicBezTo>
                    <a:pt x="14" y="280"/>
                    <a:pt x="13" y="298"/>
                    <a:pt x="23" y="302"/>
                  </a:cubicBezTo>
                  <a:cubicBezTo>
                    <a:pt x="33" y="306"/>
                    <a:pt x="41" y="305"/>
                    <a:pt x="44" y="305"/>
                  </a:cubicBezTo>
                  <a:cubicBezTo>
                    <a:pt x="46" y="305"/>
                    <a:pt x="47" y="311"/>
                    <a:pt x="50" y="307"/>
                  </a:cubicBezTo>
                  <a:cubicBezTo>
                    <a:pt x="53" y="304"/>
                    <a:pt x="53" y="298"/>
                    <a:pt x="59" y="298"/>
                  </a:cubicBezTo>
                  <a:cubicBezTo>
                    <a:pt x="65" y="298"/>
                    <a:pt x="64" y="303"/>
                    <a:pt x="65" y="305"/>
                  </a:cubicBezTo>
                  <a:cubicBezTo>
                    <a:pt x="66" y="306"/>
                    <a:pt x="68" y="304"/>
                    <a:pt x="74" y="304"/>
                  </a:cubicBezTo>
                  <a:cubicBezTo>
                    <a:pt x="80" y="304"/>
                    <a:pt x="94" y="319"/>
                    <a:pt x="97" y="323"/>
                  </a:cubicBezTo>
                  <a:cubicBezTo>
                    <a:pt x="99" y="327"/>
                    <a:pt x="114" y="329"/>
                    <a:pt x="114" y="329"/>
                  </a:cubicBezTo>
                  <a:cubicBezTo>
                    <a:pt x="114" y="329"/>
                    <a:pt x="116" y="335"/>
                    <a:pt x="121" y="336"/>
                  </a:cubicBezTo>
                  <a:cubicBezTo>
                    <a:pt x="126" y="337"/>
                    <a:pt x="128" y="332"/>
                    <a:pt x="136" y="331"/>
                  </a:cubicBezTo>
                  <a:cubicBezTo>
                    <a:pt x="145" y="331"/>
                    <a:pt x="153" y="329"/>
                    <a:pt x="153" y="336"/>
                  </a:cubicBezTo>
                  <a:cubicBezTo>
                    <a:pt x="154" y="344"/>
                    <a:pt x="153" y="354"/>
                    <a:pt x="153" y="359"/>
                  </a:cubicBezTo>
                  <a:cubicBezTo>
                    <a:pt x="154" y="363"/>
                    <a:pt x="161" y="373"/>
                    <a:pt x="161" y="373"/>
                  </a:cubicBezTo>
                  <a:cubicBezTo>
                    <a:pt x="161" y="373"/>
                    <a:pt x="166" y="370"/>
                    <a:pt x="167" y="372"/>
                  </a:cubicBezTo>
                  <a:cubicBezTo>
                    <a:pt x="168" y="374"/>
                    <a:pt x="166" y="399"/>
                    <a:pt x="168" y="402"/>
                  </a:cubicBezTo>
                  <a:cubicBezTo>
                    <a:pt x="170" y="405"/>
                    <a:pt x="174" y="404"/>
                    <a:pt x="178" y="409"/>
                  </a:cubicBezTo>
                  <a:cubicBezTo>
                    <a:pt x="182" y="413"/>
                    <a:pt x="185" y="418"/>
                    <a:pt x="185" y="423"/>
                  </a:cubicBezTo>
                  <a:cubicBezTo>
                    <a:pt x="186" y="428"/>
                    <a:pt x="187" y="451"/>
                    <a:pt x="187" y="456"/>
                  </a:cubicBezTo>
                  <a:cubicBezTo>
                    <a:pt x="186" y="460"/>
                    <a:pt x="185" y="463"/>
                    <a:pt x="183" y="464"/>
                  </a:cubicBezTo>
                  <a:cubicBezTo>
                    <a:pt x="181" y="465"/>
                    <a:pt x="178" y="467"/>
                    <a:pt x="178" y="471"/>
                  </a:cubicBezTo>
                  <a:cubicBezTo>
                    <a:pt x="178" y="475"/>
                    <a:pt x="176" y="498"/>
                    <a:pt x="176" y="498"/>
                  </a:cubicBezTo>
                  <a:cubicBezTo>
                    <a:pt x="176" y="498"/>
                    <a:pt x="182" y="503"/>
                    <a:pt x="183" y="504"/>
                  </a:cubicBezTo>
                  <a:cubicBezTo>
                    <a:pt x="185" y="506"/>
                    <a:pt x="189" y="518"/>
                    <a:pt x="193" y="522"/>
                  </a:cubicBezTo>
                  <a:cubicBezTo>
                    <a:pt x="196" y="525"/>
                    <a:pt x="200" y="522"/>
                    <a:pt x="203" y="524"/>
                  </a:cubicBezTo>
                  <a:cubicBezTo>
                    <a:pt x="206" y="525"/>
                    <a:pt x="209" y="533"/>
                    <a:pt x="212" y="533"/>
                  </a:cubicBezTo>
                  <a:cubicBezTo>
                    <a:pt x="215" y="533"/>
                    <a:pt x="250" y="522"/>
                    <a:pt x="250" y="522"/>
                  </a:cubicBezTo>
                  <a:cubicBezTo>
                    <a:pt x="250" y="522"/>
                    <a:pt x="290" y="513"/>
                    <a:pt x="292" y="514"/>
                  </a:cubicBezTo>
                  <a:cubicBezTo>
                    <a:pt x="294" y="515"/>
                    <a:pt x="294" y="521"/>
                    <a:pt x="294" y="521"/>
                  </a:cubicBezTo>
                  <a:cubicBezTo>
                    <a:pt x="294" y="521"/>
                    <a:pt x="301" y="517"/>
                    <a:pt x="307" y="521"/>
                  </a:cubicBezTo>
                  <a:cubicBezTo>
                    <a:pt x="312" y="525"/>
                    <a:pt x="312" y="528"/>
                    <a:pt x="316" y="529"/>
                  </a:cubicBezTo>
                  <a:cubicBezTo>
                    <a:pt x="321" y="530"/>
                    <a:pt x="325" y="530"/>
                    <a:pt x="325" y="532"/>
                  </a:cubicBezTo>
                  <a:cubicBezTo>
                    <a:pt x="326" y="535"/>
                    <a:pt x="334" y="535"/>
                    <a:pt x="334" y="535"/>
                  </a:cubicBezTo>
                  <a:cubicBezTo>
                    <a:pt x="334" y="535"/>
                    <a:pt x="343" y="532"/>
                    <a:pt x="344" y="535"/>
                  </a:cubicBezTo>
                  <a:cubicBezTo>
                    <a:pt x="345" y="538"/>
                    <a:pt x="348" y="543"/>
                    <a:pt x="352" y="543"/>
                  </a:cubicBezTo>
                  <a:cubicBezTo>
                    <a:pt x="355" y="543"/>
                    <a:pt x="362" y="544"/>
                    <a:pt x="362" y="544"/>
                  </a:cubicBezTo>
                  <a:cubicBezTo>
                    <a:pt x="362" y="544"/>
                    <a:pt x="360" y="547"/>
                    <a:pt x="365" y="551"/>
                  </a:cubicBezTo>
                  <a:cubicBezTo>
                    <a:pt x="371" y="554"/>
                    <a:pt x="373" y="551"/>
                    <a:pt x="377" y="554"/>
                  </a:cubicBezTo>
                  <a:cubicBezTo>
                    <a:pt x="380" y="558"/>
                    <a:pt x="385" y="564"/>
                    <a:pt x="384" y="567"/>
                  </a:cubicBezTo>
                  <a:cubicBezTo>
                    <a:pt x="384" y="570"/>
                    <a:pt x="383" y="577"/>
                    <a:pt x="383" y="577"/>
                  </a:cubicBezTo>
                  <a:cubicBezTo>
                    <a:pt x="383" y="577"/>
                    <a:pt x="395" y="580"/>
                    <a:pt x="396" y="583"/>
                  </a:cubicBezTo>
                  <a:cubicBezTo>
                    <a:pt x="397" y="586"/>
                    <a:pt x="408" y="602"/>
                    <a:pt x="408" y="602"/>
                  </a:cubicBezTo>
                  <a:cubicBezTo>
                    <a:pt x="408" y="602"/>
                    <a:pt x="416" y="602"/>
                    <a:pt x="418" y="605"/>
                  </a:cubicBezTo>
                  <a:cubicBezTo>
                    <a:pt x="419" y="608"/>
                    <a:pt x="422" y="624"/>
                    <a:pt x="422" y="624"/>
                  </a:cubicBezTo>
                  <a:cubicBezTo>
                    <a:pt x="422" y="624"/>
                    <a:pt x="436" y="623"/>
                    <a:pt x="440" y="634"/>
                  </a:cubicBezTo>
                  <a:cubicBezTo>
                    <a:pt x="443" y="644"/>
                    <a:pt x="438" y="674"/>
                    <a:pt x="438" y="674"/>
                  </a:cubicBezTo>
                  <a:cubicBezTo>
                    <a:pt x="438" y="674"/>
                    <a:pt x="440" y="688"/>
                    <a:pt x="444" y="693"/>
                  </a:cubicBezTo>
                  <a:cubicBezTo>
                    <a:pt x="449" y="699"/>
                    <a:pt x="455" y="699"/>
                    <a:pt x="460" y="704"/>
                  </a:cubicBezTo>
                  <a:cubicBezTo>
                    <a:pt x="466" y="710"/>
                    <a:pt x="476" y="715"/>
                    <a:pt x="476" y="715"/>
                  </a:cubicBezTo>
                  <a:cubicBezTo>
                    <a:pt x="476" y="715"/>
                    <a:pt x="479" y="715"/>
                    <a:pt x="480" y="719"/>
                  </a:cubicBezTo>
                  <a:cubicBezTo>
                    <a:pt x="481" y="722"/>
                    <a:pt x="482" y="741"/>
                    <a:pt x="486" y="746"/>
                  </a:cubicBezTo>
                  <a:cubicBezTo>
                    <a:pt x="489" y="750"/>
                    <a:pt x="497" y="753"/>
                    <a:pt x="496" y="756"/>
                  </a:cubicBezTo>
                  <a:cubicBezTo>
                    <a:pt x="494" y="759"/>
                    <a:pt x="491" y="763"/>
                    <a:pt x="495" y="767"/>
                  </a:cubicBezTo>
                  <a:cubicBezTo>
                    <a:pt x="499" y="770"/>
                    <a:pt x="508" y="778"/>
                    <a:pt x="508" y="778"/>
                  </a:cubicBezTo>
                  <a:cubicBezTo>
                    <a:pt x="508" y="778"/>
                    <a:pt x="506" y="783"/>
                    <a:pt x="513" y="783"/>
                  </a:cubicBezTo>
                  <a:cubicBezTo>
                    <a:pt x="519" y="783"/>
                    <a:pt x="523" y="777"/>
                    <a:pt x="530" y="777"/>
                  </a:cubicBezTo>
                  <a:cubicBezTo>
                    <a:pt x="536" y="777"/>
                    <a:pt x="552" y="776"/>
                    <a:pt x="556" y="778"/>
                  </a:cubicBezTo>
                  <a:cubicBezTo>
                    <a:pt x="560" y="780"/>
                    <a:pt x="572" y="779"/>
                    <a:pt x="581" y="782"/>
                  </a:cubicBezTo>
                  <a:cubicBezTo>
                    <a:pt x="589" y="784"/>
                    <a:pt x="594" y="784"/>
                    <a:pt x="595" y="786"/>
                  </a:cubicBezTo>
                  <a:cubicBezTo>
                    <a:pt x="596" y="788"/>
                    <a:pt x="598" y="800"/>
                    <a:pt x="598" y="800"/>
                  </a:cubicBezTo>
                  <a:cubicBezTo>
                    <a:pt x="598" y="800"/>
                    <a:pt x="604" y="793"/>
                    <a:pt x="608" y="795"/>
                  </a:cubicBezTo>
                  <a:cubicBezTo>
                    <a:pt x="611" y="797"/>
                    <a:pt x="610" y="836"/>
                    <a:pt x="610" y="836"/>
                  </a:cubicBezTo>
                  <a:cubicBezTo>
                    <a:pt x="610" y="836"/>
                    <a:pt x="609" y="847"/>
                    <a:pt x="608" y="849"/>
                  </a:cubicBezTo>
                  <a:cubicBezTo>
                    <a:pt x="607" y="850"/>
                    <a:pt x="598" y="858"/>
                    <a:pt x="598" y="858"/>
                  </a:cubicBezTo>
                  <a:cubicBezTo>
                    <a:pt x="598" y="858"/>
                    <a:pt x="599" y="870"/>
                    <a:pt x="597" y="872"/>
                  </a:cubicBezTo>
                  <a:cubicBezTo>
                    <a:pt x="596" y="874"/>
                    <a:pt x="591" y="879"/>
                    <a:pt x="591" y="882"/>
                  </a:cubicBezTo>
                  <a:cubicBezTo>
                    <a:pt x="591" y="884"/>
                    <a:pt x="588" y="890"/>
                    <a:pt x="587" y="895"/>
                  </a:cubicBezTo>
                  <a:cubicBezTo>
                    <a:pt x="587" y="899"/>
                    <a:pt x="583" y="914"/>
                    <a:pt x="589" y="920"/>
                  </a:cubicBezTo>
                  <a:cubicBezTo>
                    <a:pt x="595" y="925"/>
                    <a:pt x="604" y="922"/>
                    <a:pt x="605" y="924"/>
                  </a:cubicBezTo>
                  <a:cubicBezTo>
                    <a:pt x="607" y="926"/>
                    <a:pt x="611" y="931"/>
                    <a:pt x="611" y="931"/>
                  </a:cubicBezTo>
                  <a:cubicBezTo>
                    <a:pt x="611" y="931"/>
                    <a:pt x="636" y="929"/>
                    <a:pt x="641" y="926"/>
                  </a:cubicBezTo>
                  <a:cubicBezTo>
                    <a:pt x="645" y="924"/>
                    <a:pt x="645" y="916"/>
                    <a:pt x="645" y="916"/>
                  </a:cubicBezTo>
                  <a:cubicBezTo>
                    <a:pt x="670" y="915"/>
                    <a:pt x="670" y="915"/>
                    <a:pt x="670" y="915"/>
                  </a:cubicBezTo>
                  <a:cubicBezTo>
                    <a:pt x="677" y="919"/>
                    <a:pt x="677" y="919"/>
                    <a:pt x="677" y="919"/>
                  </a:cubicBezTo>
                  <a:cubicBezTo>
                    <a:pt x="677" y="919"/>
                    <a:pt x="697" y="920"/>
                    <a:pt x="700" y="918"/>
                  </a:cubicBezTo>
                  <a:cubicBezTo>
                    <a:pt x="704" y="916"/>
                    <a:pt x="712" y="909"/>
                    <a:pt x="712" y="909"/>
                  </a:cubicBezTo>
                  <a:cubicBezTo>
                    <a:pt x="712" y="909"/>
                    <a:pt x="716" y="904"/>
                    <a:pt x="716" y="898"/>
                  </a:cubicBezTo>
                  <a:cubicBezTo>
                    <a:pt x="717" y="893"/>
                    <a:pt x="713" y="890"/>
                    <a:pt x="716" y="886"/>
                  </a:cubicBezTo>
                  <a:cubicBezTo>
                    <a:pt x="720" y="882"/>
                    <a:pt x="722" y="878"/>
                    <a:pt x="726" y="879"/>
                  </a:cubicBezTo>
                  <a:cubicBezTo>
                    <a:pt x="731" y="881"/>
                    <a:pt x="731" y="869"/>
                    <a:pt x="731" y="869"/>
                  </a:cubicBezTo>
                  <a:cubicBezTo>
                    <a:pt x="737" y="868"/>
                    <a:pt x="737" y="868"/>
                    <a:pt x="737" y="868"/>
                  </a:cubicBezTo>
                  <a:cubicBezTo>
                    <a:pt x="737" y="868"/>
                    <a:pt x="733" y="873"/>
                    <a:pt x="738" y="880"/>
                  </a:cubicBezTo>
                  <a:cubicBezTo>
                    <a:pt x="742" y="887"/>
                    <a:pt x="749" y="897"/>
                    <a:pt x="751" y="897"/>
                  </a:cubicBezTo>
                  <a:cubicBezTo>
                    <a:pt x="753" y="898"/>
                    <a:pt x="764" y="915"/>
                    <a:pt x="766" y="917"/>
                  </a:cubicBezTo>
                  <a:cubicBezTo>
                    <a:pt x="769" y="920"/>
                    <a:pt x="774" y="926"/>
                    <a:pt x="774" y="926"/>
                  </a:cubicBezTo>
                  <a:cubicBezTo>
                    <a:pt x="774" y="926"/>
                    <a:pt x="774" y="953"/>
                    <a:pt x="774" y="957"/>
                  </a:cubicBezTo>
                  <a:cubicBezTo>
                    <a:pt x="775" y="960"/>
                    <a:pt x="770" y="972"/>
                    <a:pt x="774" y="977"/>
                  </a:cubicBezTo>
                  <a:cubicBezTo>
                    <a:pt x="778" y="982"/>
                    <a:pt x="786" y="996"/>
                    <a:pt x="786" y="999"/>
                  </a:cubicBezTo>
                  <a:cubicBezTo>
                    <a:pt x="786" y="1002"/>
                    <a:pt x="784" y="1016"/>
                    <a:pt x="786" y="1020"/>
                  </a:cubicBezTo>
                  <a:cubicBezTo>
                    <a:pt x="787" y="1023"/>
                    <a:pt x="787" y="1036"/>
                    <a:pt x="787" y="1042"/>
                  </a:cubicBezTo>
                  <a:cubicBezTo>
                    <a:pt x="786" y="1048"/>
                    <a:pt x="790" y="1056"/>
                    <a:pt x="792" y="1058"/>
                  </a:cubicBezTo>
                  <a:cubicBezTo>
                    <a:pt x="793" y="1060"/>
                    <a:pt x="802" y="1075"/>
                    <a:pt x="802" y="1075"/>
                  </a:cubicBezTo>
                  <a:cubicBezTo>
                    <a:pt x="802" y="1075"/>
                    <a:pt x="804" y="1093"/>
                    <a:pt x="807" y="1096"/>
                  </a:cubicBezTo>
                  <a:cubicBezTo>
                    <a:pt x="809" y="1099"/>
                    <a:pt x="814" y="1107"/>
                    <a:pt x="814" y="1107"/>
                  </a:cubicBezTo>
                  <a:cubicBezTo>
                    <a:pt x="815" y="1112"/>
                    <a:pt x="815" y="1112"/>
                    <a:pt x="815" y="1112"/>
                  </a:cubicBezTo>
                  <a:cubicBezTo>
                    <a:pt x="815" y="1112"/>
                    <a:pt x="821" y="1102"/>
                    <a:pt x="826" y="1102"/>
                  </a:cubicBezTo>
                  <a:cubicBezTo>
                    <a:pt x="832" y="1102"/>
                    <a:pt x="840" y="1103"/>
                    <a:pt x="842" y="1100"/>
                  </a:cubicBezTo>
                  <a:cubicBezTo>
                    <a:pt x="844" y="1097"/>
                    <a:pt x="847" y="1091"/>
                    <a:pt x="854" y="1091"/>
                  </a:cubicBezTo>
                  <a:cubicBezTo>
                    <a:pt x="861" y="1090"/>
                    <a:pt x="877" y="1091"/>
                    <a:pt x="877" y="1095"/>
                  </a:cubicBezTo>
                  <a:cubicBezTo>
                    <a:pt x="877" y="1099"/>
                    <a:pt x="881" y="1106"/>
                    <a:pt x="881" y="1106"/>
                  </a:cubicBezTo>
                  <a:cubicBezTo>
                    <a:pt x="881" y="1106"/>
                    <a:pt x="890" y="1108"/>
                    <a:pt x="895" y="1112"/>
                  </a:cubicBezTo>
                  <a:cubicBezTo>
                    <a:pt x="900" y="1116"/>
                    <a:pt x="897" y="1125"/>
                    <a:pt x="902" y="1130"/>
                  </a:cubicBezTo>
                  <a:cubicBezTo>
                    <a:pt x="907" y="1135"/>
                    <a:pt x="905" y="1127"/>
                    <a:pt x="909" y="1133"/>
                  </a:cubicBezTo>
                  <a:cubicBezTo>
                    <a:pt x="913" y="1138"/>
                    <a:pt x="915" y="1152"/>
                    <a:pt x="915" y="1157"/>
                  </a:cubicBezTo>
                  <a:cubicBezTo>
                    <a:pt x="915" y="1163"/>
                    <a:pt x="913" y="1162"/>
                    <a:pt x="917" y="1162"/>
                  </a:cubicBezTo>
                  <a:cubicBezTo>
                    <a:pt x="922" y="1162"/>
                    <a:pt x="924" y="1180"/>
                    <a:pt x="923" y="1183"/>
                  </a:cubicBezTo>
                  <a:cubicBezTo>
                    <a:pt x="922" y="1187"/>
                    <a:pt x="916" y="1193"/>
                    <a:pt x="913" y="1196"/>
                  </a:cubicBezTo>
                  <a:cubicBezTo>
                    <a:pt x="909" y="1199"/>
                    <a:pt x="913" y="1217"/>
                    <a:pt x="911" y="1222"/>
                  </a:cubicBezTo>
                  <a:cubicBezTo>
                    <a:pt x="909" y="1227"/>
                    <a:pt x="905" y="1228"/>
                    <a:pt x="905" y="1232"/>
                  </a:cubicBezTo>
                  <a:cubicBezTo>
                    <a:pt x="905" y="1235"/>
                    <a:pt x="903" y="1249"/>
                    <a:pt x="908" y="1252"/>
                  </a:cubicBezTo>
                  <a:cubicBezTo>
                    <a:pt x="913" y="1256"/>
                    <a:pt x="913" y="1257"/>
                    <a:pt x="914" y="1262"/>
                  </a:cubicBezTo>
                  <a:cubicBezTo>
                    <a:pt x="915" y="1266"/>
                    <a:pt x="912" y="1273"/>
                    <a:pt x="917" y="1277"/>
                  </a:cubicBezTo>
                  <a:cubicBezTo>
                    <a:pt x="922" y="1280"/>
                    <a:pt x="926" y="1281"/>
                    <a:pt x="928" y="1280"/>
                  </a:cubicBezTo>
                  <a:cubicBezTo>
                    <a:pt x="929" y="1279"/>
                    <a:pt x="933" y="1271"/>
                    <a:pt x="934" y="1274"/>
                  </a:cubicBezTo>
                  <a:cubicBezTo>
                    <a:pt x="935" y="1276"/>
                    <a:pt x="926" y="1285"/>
                    <a:pt x="928" y="1289"/>
                  </a:cubicBezTo>
                  <a:cubicBezTo>
                    <a:pt x="929" y="1292"/>
                    <a:pt x="929" y="1312"/>
                    <a:pt x="932" y="1312"/>
                  </a:cubicBezTo>
                  <a:close/>
                </a:path>
              </a:pathLst>
            </a:custGeom>
            <a:solidFill>
              <a:srgbClr val="FFC000">
                <a:alpha val="50000"/>
              </a:srgbClr>
            </a:solidFill>
            <a:ln>
              <a:solidFill>
                <a:srgbClr val="FFC00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" name="Freeform 6">
              <a:extLst>
                <a:ext uri="{FF2B5EF4-FFF2-40B4-BE49-F238E27FC236}">
                  <a16:creationId xmlns:a16="http://schemas.microsoft.com/office/drawing/2014/main" id="{E3E4E8C0-0E47-0EBD-D69F-3A71668C99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8948" y="3824910"/>
              <a:ext cx="1932661" cy="2035199"/>
            </a:xfrm>
            <a:custGeom>
              <a:avLst/>
              <a:gdLst>
                <a:gd name="T0" fmla="*/ 357 w 420"/>
                <a:gd name="T1" fmla="*/ 442 h 460"/>
                <a:gd name="T2" fmla="*/ 381 w 420"/>
                <a:gd name="T3" fmla="*/ 450 h 460"/>
                <a:gd name="T4" fmla="*/ 390 w 420"/>
                <a:gd name="T5" fmla="*/ 450 h 460"/>
                <a:gd name="T6" fmla="*/ 397 w 420"/>
                <a:gd name="T7" fmla="*/ 429 h 460"/>
                <a:gd name="T8" fmla="*/ 388 w 420"/>
                <a:gd name="T9" fmla="*/ 407 h 460"/>
                <a:gd name="T10" fmla="*/ 412 w 420"/>
                <a:gd name="T11" fmla="*/ 380 h 460"/>
                <a:gd name="T12" fmla="*/ 414 w 420"/>
                <a:gd name="T13" fmla="*/ 365 h 460"/>
                <a:gd name="T14" fmla="*/ 419 w 420"/>
                <a:gd name="T15" fmla="*/ 354 h 460"/>
                <a:gd name="T16" fmla="*/ 415 w 420"/>
                <a:gd name="T17" fmla="*/ 325 h 460"/>
                <a:gd name="T18" fmla="*/ 418 w 420"/>
                <a:gd name="T19" fmla="*/ 304 h 460"/>
                <a:gd name="T20" fmla="*/ 399 w 420"/>
                <a:gd name="T21" fmla="*/ 284 h 460"/>
                <a:gd name="T22" fmla="*/ 380 w 420"/>
                <a:gd name="T23" fmla="*/ 273 h 460"/>
                <a:gd name="T24" fmla="*/ 358 w 420"/>
                <a:gd name="T25" fmla="*/ 239 h 460"/>
                <a:gd name="T26" fmla="*/ 352 w 420"/>
                <a:gd name="T27" fmla="*/ 222 h 460"/>
                <a:gd name="T28" fmla="*/ 346 w 420"/>
                <a:gd name="T29" fmla="*/ 194 h 460"/>
                <a:gd name="T30" fmla="*/ 345 w 420"/>
                <a:gd name="T31" fmla="*/ 162 h 460"/>
                <a:gd name="T32" fmla="*/ 321 w 420"/>
                <a:gd name="T33" fmla="*/ 170 h 460"/>
                <a:gd name="T34" fmla="*/ 290 w 420"/>
                <a:gd name="T35" fmla="*/ 141 h 460"/>
                <a:gd name="T36" fmla="*/ 281 w 420"/>
                <a:gd name="T37" fmla="*/ 126 h 460"/>
                <a:gd name="T38" fmla="*/ 273 w 420"/>
                <a:gd name="T39" fmla="*/ 95 h 460"/>
                <a:gd name="T40" fmla="*/ 271 w 420"/>
                <a:gd name="T41" fmla="*/ 78 h 460"/>
                <a:gd name="T42" fmla="*/ 251 w 420"/>
                <a:gd name="T43" fmla="*/ 46 h 460"/>
                <a:gd name="T44" fmla="*/ 242 w 420"/>
                <a:gd name="T45" fmla="*/ 19 h 460"/>
                <a:gd name="T46" fmla="*/ 230 w 420"/>
                <a:gd name="T47" fmla="*/ 6 h 460"/>
                <a:gd name="T48" fmla="*/ 218 w 420"/>
                <a:gd name="T49" fmla="*/ 8 h 460"/>
                <a:gd name="T50" fmla="*/ 199 w 420"/>
                <a:gd name="T51" fmla="*/ 4 h 460"/>
                <a:gd name="T52" fmla="*/ 181 w 420"/>
                <a:gd name="T53" fmla="*/ 2 h 460"/>
                <a:gd name="T54" fmla="*/ 173 w 420"/>
                <a:gd name="T55" fmla="*/ 20 h 460"/>
                <a:gd name="T56" fmla="*/ 150 w 420"/>
                <a:gd name="T57" fmla="*/ 42 h 460"/>
                <a:gd name="T58" fmla="*/ 127 w 420"/>
                <a:gd name="T59" fmla="*/ 64 h 460"/>
                <a:gd name="T60" fmla="*/ 52 w 420"/>
                <a:gd name="T61" fmla="*/ 100 h 460"/>
                <a:gd name="T62" fmla="*/ 33 w 420"/>
                <a:gd name="T63" fmla="*/ 108 h 460"/>
                <a:gd name="T64" fmla="*/ 26 w 420"/>
                <a:gd name="T65" fmla="*/ 119 h 460"/>
                <a:gd name="T66" fmla="*/ 21 w 420"/>
                <a:gd name="T67" fmla="*/ 105 h 460"/>
                <a:gd name="T68" fmla="*/ 12 w 420"/>
                <a:gd name="T69" fmla="*/ 115 h 460"/>
                <a:gd name="T70" fmla="*/ 6 w 420"/>
                <a:gd name="T71" fmla="*/ 132 h 460"/>
                <a:gd name="T72" fmla="*/ 4 w 420"/>
                <a:gd name="T73" fmla="*/ 152 h 460"/>
                <a:gd name="T74" fmla="*/ 29 w 420"/>
                <a:gd name="T75" fmla="*/ 171 h 460"/>
                <a:gd name="T76" fmla="*/ 61 w 420"/>
                <a:gd name="T77" fmla="*/ 181 h 460"/>
                <a:gd name="T78" fmla="*/ 88 w 420"/>
                <a:gd name="T79" fmla="*/ 193 h 460"/>
                <a:gd name="T80" fmla="*/ 114 w 420"/>
                <a:gd name="T81" fmla="*/ 198 h 460"/>
                <a:gd name="T82" fmla="*/ 126 w 420"/>
                <a:gd name="T83" fmla="*/ 224 h 460"/>
                <a:gd name="T84" fmla="*/ 162 w 420"/>
                <a:gd name="T85" fmla="*/ 270 h 460"/>
                <a:gd name="T86" fmla="*/ 189 w 420"/>
                <a:gd name="T87" fmla="*/ 303 h 460"/>
                <a:gd name="T88" fmla="*/ 214 w 420"/>
                <a:gd name="T89" fmla="*/ 322 h 460"/>
                <a:gd name="T90" fmla="*/ 254 w 420"/>
                <a:gd name="T91" fmla="*/ 368 h 460"/>
                <a:gd name="T92" fmla="*/ 287 w 420"/>
                <a:gd name="T93" fmla="*/ 385 h 460"/>
                <a:gd name="T94" fmla="*/ 306 w 420"/>
                <a:gd name="T95" fmla="*/ 407 h 460"/>
                <a:gd name="T96" fmla="*/ 324 w 420"/>
                <a:gd name="T97" fmla="*/ 460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20" h="460">
                  <a:moveTo>
                    <a:pt x="324" y="460"/>
                  </a:moveTo>
                  <a:cubicBezTo>
                    <a:pt x="357" y="442"/>
                    <a:pt x="357" y="442"/>
                    <a:pt x="357" y="442"/>
                  </a:cubicBezTo>
                  <a:cubicBezTo>
                    <a:pt x="357" y="442"/>
                    <a:pt x="363" y="453"/>
                    <a:pt x="367" y="452"/>
                  </a:cubicBezTo>
                  <a:cubicBezTo>
                    <a:pt x="371" y="451"/>
                    <a:pt x="378" y="450"/>
                    <a:pt x="381" y="450"/>
                  </a:cubicBezTo>
                  <a:cubicBezTo>
                    <a:pt x="383" y="450"/>
                    <a:pt x="383" y="449"/>
                    <a:pt x="386" y="449"/>
                  </a:cubicBezTo>
                  <a:cubicBezTo>
                    <a:pt x="388" y="449"/>
                    <a:pt x="390" y="453"/>
                    <a:pt x="390" y="450"/>
                  </a:cubicBezTo>
                  <a:cubicBezTo>
                    <a:pt x="390" y="446"/>
                    <a:pt x="385" y="443"/>
                    <a:pt x="389" y="439"/>
                  </a:cubicBezTo>
                  <a:cubicBezTo>
                    <a:pt x="393" y="436"/>
                    <a:pt x="397" y="429"/>
                    <a:pt x="397" y="429"/>
                  </a:cubicBezTo>
                  <a:cubicBezTo>
                    <a:pt x="397" y="429"/>
                    <a:pt x="388" y="424"/>
                    <a:pt x="388" y="421"/>
                  </a:cubicBezTo>
                  <a:cubicBezTo>
                    <a:pt x="388" y="418"/>
                    <a:pt x="386" y="408"/>
                    <a:pt x="388" y="407"/>
                  </a:cubicBezTo>
                  <a:cubicBezTo>
                    <a:pt x="390" y="406"/>
                    <a:pt x="402" y="397"/>
                    <a:pt x="402" y="394"/>
                  </a:cubicBezTo>
                  <a:cubicBezTo>
                    <a:pt x="403" y="391"/>
                    <a:pt x="412" y="380"/>
                    <a:pt x="412" y="380"/>
                  </a:cubicBezTo>
                  <a:cubicBezTo>
                    <a:pt x="420" y="374"/>
                    <a:pt x="420" y="374"/>
                    <a:pt x="420" y="374"/>
                  </a:cubicBezTo>
                  <a:cubicBezTo>
                    <a:pt x="414" y="365"/>
                    <a:pt x="414" y="365"/>
                    <a:pt x="414" y="365"/>
                  </a:cubicBezTo>
                  <a:cubicBezTo>
                    <a:pt x="414" y="365"/>
                    <a:pt x="417" y="362"/>
                    <a:pt x="417" y="360"/>
                  </a:cubicBezTo>
                  <a:cubicBezTo>
                    <a:pt x="418" y="358"/>
                    <a:pt x="419" y="354"/>
                    <a:pt x="419" y="354"/>
                  </a:cubicBezTo>
                  <a:cubicBezTo>
                    <a:pt x="419" y="354"/>
                    <a:pt x="414" y="345"/>
                    <a:pt x="414" y="339"/>
                  </a:cubicBezTo>
                  <a:cubicBezTo>
                    <a:pt x="414" y="333"/>
                    <a:pt x="415" y="328"/>
                    <a:pt x="415" y="325"/>
                  </a:cubicBezTo>
                  <a:cubicBezTo>
                    <a:pt x="415" y="322"/>
                    <a:pt x="413" y="318"/>
                    <a:pt x="415" y="314"/>
                  </a:cubicBezTo>
                  <a:cubicBezTo>
                    <a:pt x="417" y="311"/>
                    <a:pt x="418" y="304"/>
                    <a:pt x="418" y="304"/>
                  </a:cubicBezTo>
                  <a:cubicBezTo>
                    <a:pt x="412" y="304"/>
                    <a:pt x="412" y="304"/>
                    <a:pt x="412" y="304"/>
                  </a:cubicBezTo>
                  <a:cubicBezTo>
                    <a:pt x="412" y="304"/>
                    <a:pt x="401" y="285"/>
                    <a:pt x="399" y="284"/>
                  </a:cubicBezTo>
                  <a:cubicBezTo>
                    <a:pt x="397" y="282"/>
                    <a:pt x="391" y="271"/>
                    <a:pt x="391" y="271"/>
                  </a:cubicBezTo>
                  <a:cubicBezTo>
                    <a:pt x="391" y="271"/>
                    <a:pt x="383" y="270"/>
                    <a:pt x="380" y="273"/>
                  </a:cubicBezTo>
                  <a:cubicBezTo>
                    <a:pt x="380" y="273"/>
                    <a:pt x="374" y="255"/>
                    <a:pt x="369" y="250"/>
                  </a:cubicBezTo>
                  <a:cubicBezTo>
                    <a:pt x="364" y="245"/>
                    <a:pt x="358" y="239"/>
                    <a:pt x="358" y="239"/>
                  </a:cubicBezTo>
                  <a:cubicBezTo>
                    <a:pt x="358" y="239"/>
                    <a:pt x="358" y="234"/>
                    <a:pt x="355" y="233"/>
                  </a:cubicBezTo>
                  <a:cubicBezTo>
                    <a:pt x="352" y="232"/>
                    <a:pt x="351" y="227"/>
                    <a:pt x="352" y="222"/>
                  </a:cubicBezTo>
                  <a:cubicBezTo>
                    <a:pt x="353" y="217"/>
                    <a:pt x="350" y="213"/>
                    <a:pt x="349" y="211"/>
                  </a:cubicBezTo>
                  <a:cubicBezTo>
                    <a:pt x="347" y="209"/>
                    <a:pt x="351" y="199"/>
                    <a:pt x="346" y="194"/>
                  </a:cubicBezTo>
                  <a:cubicBezTo>
                    <a:pt x="341" y="190"/>
                    <a:pt x="340" y="185"/>
                    <a:pt x="342" y="180"/>
                  </a:cubicBezTo>
                  <a:cubicBezTo>
                    <a:pt x="345" y="176"/>
                    <a:pt x="345" y="162"/>
                    <a:pt x="345" y="162"/>
                  </a:cubicBezTo>
                  <a:cubicBezTo>
                    <a:pt x="345" y="162"/>
                    <a:pt x="342" y="176"/>
                    <a:pt x="340" y="177"/>
                  </a:cubicBezTo>
                  <a:cubicBezTo>
                    <a:pt x="337" y="178"/>
                    <a:pt x="326" y="172"/>
                    <a:pt x="321" y="170"/>
                  </a:cubicBezTo>
                  <a:cubicBezTo>
                    <a:pt x="316" y="168"/>
                    <a:pt x="308" y="158"/>
                    <a:pt x="308" y="158"/>
                  </a:cubicBezTo>
                  <a:cubicBezTo>
                    <a:pt x="308" y="158"/>
                    <a:pt x="294" y="147"/>
                    <a:pt x="290" y="141"/>
                  </a:cubicBezTo>
                  <a:cubicBezTo>
                    <a:pt x="286" y="134"/>
                    <a:pt x="280" y="132"/>
                    <a:pt x="280" y="132"/>
                  </a:cubicBezTo>
                  <a:cubicBezTo>
                    <a:pt x="281" y="126"/>
                    <a:pt x="281" y="126"/>
                    <a:pt x="281" y="126"/>
                  </a:cubicBezTo>
                  <a:cubicBezTo>
                    <a:pt x="281" y="126"/>
                    <a:pt x="272" y="118"/>
                    <a:pt x="273" y="108"/>
                  </a:cubicBezTo>
                  <a:cubicBezTo>
                    <a:pt x="274" y="98"/>
                    <a:pt x="273" y="95"/>
                    <a:pt x="273" y="95"/>
                  </a:cubicBezTo>
                  <a:cubicBezTo>
                    <a:pt x="269" y="92"/>
                    <a:pt x="269" y="92"/>
                    <a:pt x="269" y="92"/>
                  </a:cubicBezTo>
                  <a:cubicBezTo>
                    <a:pt x="271" y="78"/>
                    <a:pt x="271" y="78"/>
                    <a:pt x="271" y="78"/>
                  </a:cubicBezTo>
                  <a:cubicBezTo>
                    <a:pt x="271" y="78"/>
                    <a:pt x="265" y="64"/>
                    <a:pt x="262" y="62"/>
                  </a:cubicBezTo>
                  <a:cubicBezTo>
                    <a:pt x="259" y="60"/>
                    <a:pt x="251" y="46"/>
                    <a:pt x="251" y="46"/>
                  </a:cubicBezTo>
                  <a:cubicBezTo>
                    <a:pt x="251" y="46"/>
                    <a:pt x="243" y="41"/>
                    <a:pt x="244" y="35"/>
                  </a:cubicBezTo>
                  <a:cubicBezTo>
                    <a:pt x="244" y="29"/>
                    <a:pt x="242" y="24"/>
                    <a:pt x="242" y="19"/>
                  </a:cubicBezTo>
                  <a:cubicBezTo>
                    <a:pt x="242" y="15"/>
                    <a:pt x="235" y="7"/>
                    <a:pt x="235" y="7"/>
                  </a:cubicBezTo>
                  <a:cubicBezTo>
                    <a:pt x="230" y="6"/>
                    <a:pt x="230" y="6"/>
                    <a:pt x="230" y="6"/>
                  </a:cubicBezTo>
                  <a:cubicBezTo>
                    <a:pt x="230" y="6"/>
                    <a:pt x="231" y="10"/>
                    <a:pt x="226" y="10"/>
                  </a:cubicBezTo>
                  <a:cubicBezTo>
                    <a:pt x="222" y="10"/>
                    <a:pt x="218" y="8"/>
                    <a:pt x="218" y="8"/>
                  </a:cubicBezTo>
                  <a:cubicBezTo>
                    <a:pt x="218" y="8"/>
                    <a:pt x="208" y="12"/>
                    <a:pt x="212" y="1"/>
                  </a:cubicBezTo>
                  <a:cubicBezTo>
                    <a:pt x="212" y="1"/>
                    <a:pt x="205" y="4"/>
                    <a:pt x="199" y="4"/>
                  </a:cubicBezTo>
                  <a:cubicBezTo>
                    <a:pt x="194" y="4"/>
                    <a:pt x="188" y="0"/>
                    <a:pt x="188" y="0"/>
                  </a:cubicBezTo>
                  <a:cubicBezTo>
                    <a:pt x="181" y="2"/>
                    <a:pt x="181" y="2"/>
                    <a:pt x="181" y="2"/>
                  </a:cubicBezTo>
                  <a:cubicBezTo>
                    <a:pt x="181" y="15"/>
                    <a:pt x="181" y="15"/>
                    <a:pt x="181" y="15"/>
                  </a:cubicBezTo>
                  <a:cubicBezTo>
                    <a:pt x="181" y="15"/>
                    <a:pt x="175" y="15"/>
                    <a:pt x="173" y="20"/>
                  </a:cubicBezTo>
                  <a:cubicBezTo>
                    <a:pt x="173" y="20"/>
                    <a:pt x="162" y="26"/>
                    <a:pt x="160" y="30"/>
                  </a:cubicBezTo>
                  <a:cubicBezTo>
                    <a:pt x="157" y="34"/>
                    <a:pt x="150" y="42"/>
                    <a:pt x="150" y="42"/>
                  </a:cubicBezTo>
                  <a:cubicBezTo>
                    <a:pt x="150" y="42"/>
                    <a:pt x="143" y="39"/>
                    <a:pt x="137" y="44"/>
                  </a:cubicBezTo>
                  <a:cubicBezTo>
                    <a:pt x="131" y="48"/>
                    <a:pt x="127" y="64"/>
                    <a:pt x="127" y="64"/>
                  </a:cubicBezTo>
                  <a:cubicBezTo>
                    <a:pt x="71" y="91"/>
                    <a:pt x="71" y="91"/>
                    <a:pt x="71" y="91"/>
                  </a:cubicBezTo>
                  <a:cubicBezTo>
                    <a:pt x="71" y="91"/>
                    <a:pt x="56" y="99"/>
                    <a:pt x="52" y="100"/>
                  </a:cubicBezTo>
                  <a:cubicBezTo>
                    <a:pt x="48" y="100"/>
                    <a:pt x="41" y="96"/>
                    <a:pt x="38" y="96"/>
                  </a:cubicBezTo>
                  <a:cubicBezTo>
                    <a:pt x="34" y="96"/>
                    <a:pt x="33" y="105"/>
                    <a:pt x="33" y="108"/>
                  </a:cubicBezTo>
                  <a:cubicBezTo>
                    <a:pt x="33" y="110"/>
                    <a:pt x="37" y="124"/>
                    <a:pt x="32" y="124"/>
                  </a:cubicBezTo>
                  <a:cubicBezTo>
                    <a:pt x="26" y="124"/>
                    <a:pt x="24" y="126"/>
                    <a:pt x="26" y="119"/>
                  </a:cubicBezTo>
                  <a:cubicBezTo>
                    <a:pt x="28" y="113"/>
                    <a:pt x="26" y="105"/>
                    <a:pt x="26" y="105"/>
                  </a:cubicBezTo>
                  <a:cubicBezTo>
                    <a:pt x="26" y="105"/>
                    <a:pt x="23" y="102"/>
                    <a:pt x="21" y="105"/>
                  </a:cubicBezTo>
                  <a:cubicBezTo>
                    <a:pt x="18" y="109"/>
                    <a:pt x="21" y="115"/>
                    <a:pt x="21" y="115"/>
                  </a:cubicBezTo>
                  <a:cubicBezTo>
                    <a:pt x="21" y="115"/>
                    <a:pt x="14" y="114"/>
                    <a:pt x="12" y="115"/>
                  </a:cubicBezTo>
                  <a:cubicBezTo>
                    <a:pt x="10" y="116"/>
                    <a:pt x="10" y="125"/>
                    <a:pt x="10" y="125"/>
                  </a:cubicBezTo>
                  <a:cubicBezTo>
                    <a:pt x="6" y="132"/>
                    <a:pt x="6" y="132"/>
                    <a:pt x="6" y="132"/>
                  </a:cubicBezTo>
                  <a:cubicBezTo>
                    <a:pt x="0" y="134"/>
                    <a:pt x="0" y="134"/>
                    <a:pt x="0" y="134"/>
                  </a:cubicBezTo>
                  <a:cubicBezTo>
                    <a:pt x="0" y="134"/>
                    <a:pt x="0" y="150"/>
                    <a:pt x="4" y="152"/>
                  </a:cubicBezTo>
                  <a:cubicBezTo>
                    <a:pt x="8" y="153"/>
                    <a:pt x="15" y="160"/>
                    <a:pt x="17" y="162"/>
                  </a:cubicBezTo>
                  <a:cubicBezTo>
                    <a:pt x="19" y="164"/>
                    <a:pt x="21" y="173"/>
                    <a:pt x="29" y="171"/>
                  </a:cubicBezTo>
                  <a:cubicBezTo>
                    <a:pt x="36" y="169"/>
                    <a:pt x="41" y="164"/>
                    <a:pt x="45" y="171"/>
                  </a:cubicBezTo>
                  <a:cubicBezTo>
                    <a:pt x="48" y="178"/>
                    <a:pt x="54" y="180"/>
                    <a:pt x="61" y="181"/>
                  </a:cubicBezTo>
                  <a:cubicBezTo>
                    <a:pt x="67" y="182"/>
                    <a:pt x="70" y="184"/>
                    <a:pt x="73" y="187"/>
                  </a:cubicBezTo>
                  <a:cubicBezTo>
                    <a:pt x="76" y="190"/>
                    <a:pt x="84" y="193"/>
                    <a:pt x="88" y="193"/>
                  </a:cubicBezTo>
                  <a:cubicBezTo>
                    <a:pt x="93" y="193"/>
                    <a:pt x="95" y="190"/>
                    <a:pt x="102" y="191"/>
                  </a:cubicBezTo>
                  <a:cubicBezTo>
                    <a:pt x="109" y="191"/>
                    <a:pt x="114" y="194"/>
                    <a:pt x="114" y="198"/>
                  </a:cubicBezTo>
                  <a:cubicBezTo>
                    <a:pt x="115" y="202"/>
                    <a:pt x="118" y="209"/>
                    <a:pt x="121" y="214"/>
                  </a:cubicBezTo>
                  <a:cubicBezTo>
                    <a:pt x="124" y="219"/>
                    <a:pt x="126" y="221"/>
                    <a:pt x="126" y="224"/>
                  </a:cubicBezTo>
                  <a:cubicBezTo>
                    <a:pt x="126" y="227"/>
                    <a:pt x="122" y="230"/>
                    <a:pt x="126" y="234"/>
                  </a:cubicBezTo>
                  <a:cubicBezTo>
                    <a:pt x="129" y="238"/>
                    <a:pt x="157" y="270"/>
                    <a:pt x="162" y="270"/>
                  </a:cubicBezTo>
                  <a:cubicBezTo>
                    <a:pt x="167" y="270"/>
                    <a:pt x="169" y="281"/>
                    <a:pt x="176" y="286"/>
                  </a:cubicBezTo>
                  <a:cubicBezTo>
                    <a:pt x="183" y="291"/>
                    <a:pt x="187" y="296"/>
                    <a:pt x="189" y="303"/>
                  </a:cubicBezTo>
                  <a:cubicBezTo>
                    <a:pt x="191" y="309"/>
                    <a:pt x="194" y="316"/>
                    <a:pt x="198" y="316"/>
                  </a:cubicBezTo>
                  <a:cubicBezTo>
                    <a:pt x="201" y="316"/>
                    <a:pt x="212" y="319"/>
                    <a:pt x="214" y="322"/>
                  </a:cubicBezTo>
                  <a:cubicBezTo>
                    <a:pt x="216" y="324"/>
                    <a:pt x="228" y="352"/>
                    <a:pt x="230" y="354"/>
                  </a:cubicBezTo>
                  <a:cubicBezTo>
                    <a:pt x="232" y="356"/>
                    <a:pt x="251" y="368"/>
                    <a:pt x="254" y="368"/>
                  </a:cubicBezTo>
                  <a:cubicBezTo>
                    <a:pt x="257" y="368"/>
                    <a:pt x="268" y="368"/>
                    <a:pt x="274" y="373"/>
                  </a:cubicBezTo>
                  <a:cubicBezTo>
                    <a:pt x="279" y="377"/>
                    <a:pt x="283" y="383"/>
                    <a:pt x="287" y="385"/>
                  </a:cubicBezTo>
                  <a:cubicBezTo>
                    <a:pt x="290" y="386"/>
                    <a:pt x="287" y="391"/>
                    <a:pt x="292" y="394"/>
                  </a:cubicBezTo>
                  <a:cubicBezTo>
                    <a:pt x="297" y="397"/>
                    <a:pt x="303" y="399"/>
                    <a:pt x="306" y="407"/>
                  </a:cubicBezTo>
                  <a:cubicBezTo>
                    <a:pt x="308" y="415"/>
                    <a:pt x="307" y="427"/>
                    <a:pt x="310" y="433"/>
                  </a:cubicBezTo>
                  <a:cubicBezTo>
                    <a:pt x="312" y="438"/>
                    <a:pt x="324" y="460"/>
                    <a:pt x="324" y="460"/>
                  </a:cubicBezTo>
                  <a:close/>
                </a:path>
              </a:pathLst>
            </a:custGeom>
            <a:solidFill>
              <a:srgbClr val="FFC000">
                <a:alpha val="50000"/>
              </a:srgbClr>
            </a:solidFill>
            <a:ln>
              <a:solidFill>
                <a:srgbClr val="FFC00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3" name="Freeform 7">
              <a:extLst>
                <a:ext uri="{FF2B5EF4-FFF2-40B4-BE49-F238E27FC236}">
                  <a16:creationId xmlns:a16="http://schemas.microsoft.com/office/drawing/2014/main" id="{0F51A221-9D82-86BE-F707-07B8262B09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393" y="3624569"/>
              <a:ext cx="4103112" cy="3708652"/>
            </a:xfrm>
            <a:custGeom>
              <a:avLst/>
              <a:gdLst>
                <a:gd name="T0" fmla="*/ 886 w 909"/>
                <a:gd name="T1" fmla="*/ 691 h 857"/>
                <a:gd name="T2" fmla="*/ 893 w 909"/>
                <a:gd name="T3" fmla="*/ 602 h 857"/>
                <a:gd name="T4" fmla="*/ 896 w 909"/>
                <a:gd name="T5" fmla="*/ 546 h 857"/>
                <a:gd name="T6" fmla="*/ 901 w 909"/>
                <a:gd name="T7" fmla="*/ 506 h 857"/>
                <a:gd name="T8" fmla="*/ 897 w 909"/>
                <a:gd name="T9" fmla="*/ 463 h 857"/>
                <a:gd name="T10" fmla="*/ 871 w 909"/>
                <a:gd name="T11" fmla="*/ 407 h 857"/>
                <a:gd name="T12" fmla="*/ 841 w 909"/>
                <a:gd name="T13" fmla="*/ 390 h 857"/>
                <a:gd name="T14" fmla="*/ 817 w 909"/>
                <a:gd name="T15" fmla="*/ 377 h 857"/>
                <a:gd name="T16" fmla="*/ 812 w 909"/>
                <a:gd name="T17" fmla="*/ 307 h 857"/>
                <a:gd name="T18" fmla="*/ 770 w 909"/>
                <a:gd name="T19" fmla="*/ 237 h 857"/>
                <a:gd name="T20" fmla="*/ 769 w 909"/>
                <a:gd name="T21" fmla="*/ 175 h 857"/>
                <a:gd name="T22" fmla="*/ 719 w 909"/>
                <a:gd name="T23" fmla="*/ 194 h 857"/>
                <a:gd name="T24" fmla="*/ 680 w 909"/>
                <a:gd name="T25" fmla="*/ 208 h 857"/>
                <a:gd name="T26" fmla="*/ 645 w 909"/>
                <a:gd name="T27" fmla="*/ 213 h 857"/>
                <a:gd name="T28" fmla="*/ 618 w 909"/>
                <a:gd name="T29" fmla="*/ 237 h 857"/>
                <a:gd name="T30" fmla="*/ 598 w 909"/>
                <a:gd name="T31" fmla="*/ 206 h 857"/>
                <a:gd name="T32" fmla="*/ 572 w 909"/>
                <a:gd name="T33" fmla="*/ 179 h 857"/>
                <a:gd name="T34" fmla="*/ 559 w 909"/>
                <a:gd name="T35" fmla="*/ 169 h 857"/>
                <a:gd name="T36" fmla="*/ 523 w 909"/>
                <a:gd name="T37" fmla="*/ 154 h 857"/>
                <a:gd name="T38" fmla="*/ 478 w 909"/>
                <a:gd name="T39" fmla="*/ 102 h 857"/>
                <a:gd name="T40" fmla="*/ 423 w 909"/>
                <a:gd name="T41" fmla="*/ 65 h 857"/>
                <a:gd name="T42" fmla="*/ 371 w 909"/>
                <a:gd name="T43" fmla="*/ 58 h 857"/>
                <a:gd name="T44" fmla="*/ 325 w 909"/>
                <a:gd name="T45" fmla="*/ 45 h 857"/>
                <a:gd name="T46" fmla="*/ 59 w 909"/>
                <a:gd name="T47" fmla="*/ 168 h 857"/>
                <a:gd name="T48" fmla="*/ 12 w 909"/>
                <a:gd name="T49" fmla="*/ 252 h 857"/>
                <a:gd name="T50" fmla="*/ 16 w 909"/>
                <a:gd name="T51" fmla="*/ 379 h 857"/>
                <a:gd name="T52" fmla="*/ 60 w 909"/>
                <a:gd name="T53" fmla="*/ 461 h 857"/>
                <a:gd name="T54" fmla="*/ 95 w 909"/>
                <a:gd name="T55" fmla="*/ 507 h 857"/>
                <a:gd name="T56" fmla="*/ 151 w 909"/>
                <a:gd name="T57" fmla="*/ 536 h 857"/>
                <a:gd name="T58" fmla="*/ 176 w 909"/>
                <a:gd name="T59" fmla="*/ 541 h 857"/>
                <a:gd name="T60" fmla="*/ 200 w 909"/>
                <a:gd name="T61" fmla="*/ 540 h 857"/>
                <a:gd name="T62" fmla="*/ 239 w 909"/>
                <a:gd name="T63" fmla="*/ 537 h 857"/>
                <a:gd name="T64" fmla="*/ 267 w 909"/>
                <a:gd name="T65" fmla="*/ 551 h 857"/>
                <a:gd name="T66" fmla="*/ 306 w 909"/>
                <a:gd name="T67" fmla="*/ 521 h 857"/>
                <a:gd name="T68" fmla="*/ 333 w 909"/>
                <a:gd name="T69" fmla="*/ 486 h 857"/>
                <a:gd name="T70" fmla="*/ 343 w 909"/>
                <a:gd name="T71" fmla="*/ 456 h 857"/>
                <a:gd name="T72" fmla="*/ 377 w 909"/>
                <a:gd name="T73" fmla="*/ 424 h 857"/>
                <a:gd name="T74" fmla="*/ 466 w 909"/>
                <a:gd name="T75" fmla="*/ 395 h 857"/>
                <a:gd name="T76" fmla="*/ 482 w 909"/>
                <a:gd name="T77" fmla="*/ 518 h 857"/>
                <a:gd name="T78" fmla="*/ 475 w 909"/>
                <a:gd name="T79" fmla="*/ 580 h 857"/>
                <a:gd name="T80" fmla="*/ 502 w 909"/>
                <a:gd name="T81" fmla="*/ 613 h 857"/>
                <a:gd name="T82" fmla="*/ 482 w 909"/>
                <a:gd name="T83" fmla="*/ 685 h 857"/>
                <a:gd name="T84" fmla="*/ 603 w 909"/>
                <a:gd name="T85" fmla="*/ 857 h 857"/>
                <a:gd name="T86" fmla="*/ 631 w 909"/>
                <a:gd name="T87" fmla="*/ 824 h 857"/>
                <a:gd name="T88" fmla="*/ 655 w 909"/>
                <a:gd name="T89" fmla="*/ 811 h 857"/>
                <a:gd name="T90" fmla="*/ 681 w 909"/>
                <a:gd name="T91" fmla="*/ 830 h 857"/>
                <a:gd name="T92" fmla="*/ 694 w 909"/>
                <a:gd name="T93" fmla="*/ 770 h 857"/>
                <a:gd name="T94" fmla="*/ 733 w 909"/>
                <a:gd name="T95" fmla="*/ 771 h 857"/>
                <a:gd name="T96" fmla="*/ 780 w 909"/>
                <a:gd name="T97" fmla="*/ 768 h 857"/>
                <a:gd name="T98" fmla="*/ 810 w 909"/>
                <a:gd name="T99" fmla="*/ 722 h 857"/>
                <a:gd name="T100" fmla="*/ 879 w 909"/>
                <a:gd name="T101" fmla="*/ 736 h 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09" h="857">
                  <a:moveTo>
                    <a:pt x="899" y="737"/>
                  </a:moveTo>
                  <a:cubicBezTo>
                    <a:pt x="899" y="737"/>
                    <a:pt x="894" y="722"/>
                    <a:pt x="894" y="720"/>
                  </a:cubicBezTo>
                  <a:cubicBezTo>
                    <a:pt x="894" y="718"/>
                    <a:pt x="891" y="715"/>
                    <a:pt x="888" y="709"/>
                  </a:cubicBezTo>
                  <a:cubicBezTo>
                    <a:pt x="885" y="704"/>
                    <a:pt x="883" y="695"/>
                    <a:pt x="886" y="691"/>
                  </a:cubicBezTo>
                  <a:cubicBezTo>
                    <a:pt x="888" y="686"/>
                    <a:pt x="887" y="680"/>
                    <a:pt x="893" y="677"/>
                  </a:cubicBezTo>
                  <a:cubicBezTo>
                    <a:pt x="898" y="674"/>
                    <a:pt x="902" y="669"/>
                    <a:pt x="901" y="662"/>
                  </a:cubicBezTo>
                  <a:cubicBezTo>
                    <a:pt x="900" y="655"/>
                    <a:pt x="896" y="636"/>
                    <a:pt x="894" y="624"/>
                  </a:cubicBezTo>
                  <a:cubicBezTo>
                    <a:pt x="891" y="611"/>
                    <a:pt x="892" y="606"/>
                    <a:pt x="893" y="602"/>
                  </a:cubicBezTo>
                  <a:cubicBezTo>
                    <a:pt x="893" y="597"/>
                    <a:pt x="889" y="592"/>
                    <a:pt x="892" y="587"/>
                  </a:cubicBezTo>
                  <a:cubicBezTo>
                    <a:pt x="895" y="581"/>
                    <a:pt x="893" y="572"/>
                    <a:pt x="895" y="569"/>
                  </a:cubicBezTo>
                  <a:cubicBezTo>
                    <a:pt x="897" y="566"/>
                    <a:pt x="898" y="562"/>
                    <a:pt x="898" y="558"/>
                  </a:cubicBezTo>
                  <a:cubicBezTo>
                    <a:pt x="898" y="555"/>
                    <a:pt x="896" y="546"/>
                    <a:pt x="896" y="546"/>
                  </a:cubicBezTo>
                  <a:cubicBezTo>
                    <a:pt x="896" y="546"/>
                    <a:pt x="903" y="545"/>
                    <a:pt x="903" y="540"/>
                  </a:cubicBezTo>
                  <a:cubicBezTo>
                    <a:pt x="903" y="535"/>
                    <a:pt x="902" y="530"/>
                    <a:pt x="905" y="528"/>
                  </a:cubicBezTo>
                  <a:cubicBezTo>
                    <a:pt x="909" y="526"/>
                    <a:pt x="908" y="517"/>
                    <a:pt x="908" y="517"/>
                  </a:cubicBezTo>
                  <a:cubicBezTo>
                    <a:pt x="908" y="517"/>
                    <a:pt x="902" y="511"/>
                    <a:pt x="901" y="506"/>
                  </a:cubicBezTo>
                  <a:cubicBezTo>
                    <a:pt x="900" y="500"/>
                    <a:pt x="898" y="498"/>
                    <a:pt x="894" y="497"/>
                  </a:cubicBezTo>
                  <a:cubicBezTo>
                    <a:pt x="891" y="497"/>
                    <a:pt x="887" y="491"/>
                    <a:pt x="888" y="487"/>
                  </a:cubicBezTo>
                  <a:cubicBezTo>
                    <a:pt x="890" y="483"/>
                    <a:pt x="894" y="479"/>
                    <a:pt x="897" y="475"/>
                  </a:cubicBezTo>
                  <a:cubicBezTo>
                    <a:pt x="899" y="470"/>
                    <a:pt x="899" y="469"/>
                    <a:pt x="897" y="463"/>
                  </a:cubicBezTo>
                  <a:cubicBezTo>
                    <a:pt x="896" y="457"/>
                    <a:pt x="895" y="449"/>
                    <a:pt x="896" y="446"/>
                  </a:cubicBezTo>
                  <a:cubicBezTo>
                    <a:pt x="896" y="443"/>
                    <a:pt x="887" y="437"/>
                    <a:pt x="887" y="431"/>
                  </a:cubicBezTo>
                  <a:cubicBezTo>
                    <a:pt x="888" y="425"/>
                    <a:pt x="877" y="411"/>
                    <a:pt x="877" y="411"/>
                  </a:cubicBezTo>
                  <a:cubicBezTo>
                    <a:pt x="877" y="411"/>
                    <a:pt x="872" y="409"/>
                    <a:pt x="871" y="407"/>
                  </a:cubicBezTo>
                  <a:cubicBezTo>
                    <a:pt x="869" y="405"/>
                    <a:pt x="865" y="393"/>
                    <a:pt x="863" y="393"/>
                  </a:cubicBezTo>
                  <a:cubicBezTo>
                    <a:pt x="860" y="392"/>
                    <a:pt x="863" y="399"/>
                    <a:pt x="857" y="399"/>
                  </a:cubicBezTo>
                  <a:cubicBezTo>
                    <a:pt x="852" y="400"/>
                    <a:pt x="852" y="391"/>
                    <a:pt x="852" y="391"/>
                  </a:cubicBezTo>
                  <a:cubicBezTo>
                    <a:pt x="852" y="391"/>
                    <a:pt x="847" y="388"/>
                    <a:pt x="841" y="390"/>
                  </a:cubicBezTo>
                  <a:cubicBezTo>
                    <a:pt x="836" y="393"/>
                    <a:pt x="834" y="393"/>
                    <a:pt x="830" y="389"/>
                  </a:cubicBezTo>
                  <a:cubicBezTo>
                    <a:pt x="825" y="386"/>
                    <a:pt x="826" y="386"/>
                    <a:pt x="821" y="387"/>
                  </a:cubicBezTo>
                  <a:cubicBezTo>
                    <a:pt x="816" y="389"/>
                    <a:pt x="806" y="384"/>
                    <a:pt x="806" y="384"/>
                  </a:cubicBezTo>
                  <a:cubicBezTo>
                    <a:pt x="806" y="384"/>
                    <a:pt x="814" y="381"/>
                    <a:pt x="817" y="377"/>
                  </a:cubicBezTo>
                  <a:cubicBezTo>
                    <a:pt x="821" y="373"/>
                    <a:pt x="823" y="368"/>
                    <a:pt x="823" y="368"/>
                  </a:cubicBezTo>
                  <a:cubicBezTo>
                    <a:pt x="823" y="368"/>
                    <a:pt x="812" y="342"/>
                    <a:pt x="813" y="338"/>
                  </a:cubicBezTo>
                  <a:cubicBezTo>
                    <a:pt x="813" y="334"/>
                    <a:pt x="814" y="329"/>
                    <a:pt x="814" y="329"/>
                  </a:cubicBezTo>
                  <a:cubicBezTo>
                    <a:pt x="812" y="307"/>
                    <a:pt x="812" y="307"/>
                    <a:pt x="812" y="307"/>
                  </a:cubicBezTo>
                  <a:cubicBezTo>
                    <a:pt x="805" y="306"/>
                    <a:pt x="805" y="306"/>
                    <a:pt x="805" y="306"/>
                  </a:cubicBezTo>
                  <a:cubicBezTo>
                    <a:pt x="799" y="272"/>
                    <a:pt x="799" y="272"/>
                    <a:pt x="799" y="272"/>
                  </a:cubicBezTo>
                  <a:cubicBezTo>
                    <a:pt x="799" y="272"/>
                    <a:pt x="789" y="270"/>
                    <a:pt x="789" y="264"/>
                  </a:cubicBezTo>
                  <a:cubicBezTo>
                    <a:pt x="789" y="258"/>
                    <a:pt x="776" y="238"/>
                    <a:pt x="770" y="237"/>
                  </a:cubicBezTo>
                  <a:cubicBezTo>
                    <a:pt x="765" y="236"/>
                    <a:pt x="753" y="235"/>
                    <a:pt x="757" y="227"/>
                  </a:cubicBezTo>
                  <a:cubicBezTo>
                    <a:pt x="760" y="219"/>
                    <a:pt x="764" y="204"/>
                    <a:pt x="764" y="204"/>
                  </a:cubicBezTo>
                  <a:cubicBezTo>
                    <a:pt x="770" y="183"/>
                    <a:pt x="770" y="183"/>
                    <a:pt x="770" y="183"/>
                  </a:cubicBezTo>
                  <a:cubicBezTo>
                    <a:pt x="769" y="175"/>
                    <a:pt x="769" y="175"/>
                    <a:pt x="769" y="175"/>
                  </a:cubicBezTo>
                  <a:cubicBezTo>
                    <a:pt x="769" y="175"/>
                    <a:pt x="767" y="181"/>
                    <a:pt x="760" y="186"/>
                  </a:cubicBezTo>
                  <a:cubicBezTo>
                    <a:pt x="754" y="191"/>
                    <a:pt x="747" y="194"/>
                    <a:pt x="743" y="192"/>
                  </a:cubicBezTo>
                  <a:cubicBezTo>
                    <a:pt x="739" y="191"/>
                    <a:pt x="738" y="185"/>
                    <a:pt x="733" y="186"/>
                  </a:cubicBezTo>
                  <a:cubicBezTo>
                    <a:pt x="727" y="186"/>
                    <a:pt x="719" y="190"/>
                    <a:pt x="719" y="194"/>
                  </a:cubicBezTo>
                  <a:cubicBezTo>
                    <a:pt x="719" y="198"/>
                    <a:pt x="725" y="208"/>
                    <a:pt x="716" y="208"/>
                  </a:cubicBezTo>
                  <a:cubicBezTo>
                    <a:pt x="706" y="208"/>
                    <a:pt x="700" y="205"/>
                    <a:pt x="696" y="208"/>
                  </a:cubicBezTo>
                  <a:cubicBezTo>
                    <a:pt x="693" y="212"/>
                    <a:pt x="694" y="213"/>
                    <a:pt x="688" y="211"/>
                  </a:cubicBezTo>
                  <a:cubicBezTo>
                    <a:pt x="682" y="210"/>
                    <a:pt x="683" y="208"/>
                    <a:pt x="680" y="208"/>
                  </a:cubicBezTo>
                  <a:cubicBezTo>
                    <a:pt x="677" y="208"/>
                    <a:pt x="678" y="212"/>
                    <a:pt x="679" y="214"/>
                  </a:cubicBezTo>
                  <a:cubicBezTo>
                    <a:pt x="681" y="217"/>
                    <a:pt x="676" y="224"/>
                    <a:pt x="671" y="224"/>
                  </a:cubicBezTo>
                  <a:cubicBezTo>
                    <a:pt x="665" y="224"/>
                    <a:pt x="658" y="222"/>
                    <a:pt x="656" y="226"/>
                  </a:cubicBezTo>
                  <a:cubicBezTo>
                    <a:pt x="645" y="213"/>
                    <a:pt x="645" y="213"/>
                    <a:pt x="645" y="213"/>
                  </a:cubicBezTo>
                  <a:cubicBezTo>
                    <a:pt x="636" y="212"/>
                    <a:pt x="636" y="212"/>
                    <a:pt x="636" y="212"/>
                  </a:cubicBezTo>
                  <a:cubicBezTo>
                    <a:pt x="636" y="212"/>
                    <a:pt x="637" y="218"/>
                    <a:pt x="632" y="219"/>
                  </a:cubicBezTo>
                  <a:cubicBezTo>
                    <a:pt x="628" y="219"/>
                    <a:pt x="624" y="218"/>
                    <a:pt x="624" y="223"/>
                  </a:cubicBezTo>
                  <a:cubicBezTo>
                    <a:pt x="623" y="227"/>
                    <a:pt x="624" y="231"/>
                    <a:pt x="618" y="237"/>
                  </a:cubicBezTo>
                  <a:cubicBezTo>
                    <a:pt x="618" y="237"/>
                    <a:pt x="612" y="232"/>
                    <a:pt x="612" y="228"/>
                  </a:cubicBezTo>
                  <a:cubicBezTo>
                    <a:pt x="613" y="224"/>
                    <a:pt x="612" y="215"/>
                    <a:pt x="612" y="215"/>
                  </a:cubicBezTo>
                  <a:cubicBezTo>
                    <a:pt x="605" y="206"/>
                    <a:pt x="605" y="206"/>
                    <a:pt x="605" y="206"/>
                  </a:cubicBezTo>
                  <a:cubicBezTo>
                    <a:pt x="598" y="206"/>
                    <a:pt x="598" y="206"/>
                    <a:pt x="598" y="206"/>
                  </a:cubicBezTo>
                  <a:cubicBezTo>
                    <a:pt x="598" y="206"/>
                    <a:pt x="596" y="196"/>
                    <a:pt x="591" y="194"/>
                  </a:cubicBezTo>
                  <a:cubicBezTo>
                    <a:pt x="585" y="191"/>
                    <a:pt x="581" y="193"/>
                    <a:pt x="576" y="193"/>
                  </a:cubicBezTo>
                  <a:cubicBezTo>
                    <a:pt x="572" y="193"/>
                    <a:pt x="566" y="193"/>
                    <a:pt x="566" y="193"/>
                  </a:cubicBezTo>
                  <a:cubicBezTo>
                    <a:pt x="566" y="193"/>
                    <a:pt x="572" y="181"/>
                    <a:pt x="572" y="179"/>
                  </a:cubicBezTo>
                  <a:cubicBezTo>
                    <a:pt x="572" y="177"/>
                    <a:pt x="577" y="172"/>
                    <a:pt x="577" y="170"/>
                  </a:cubicBezTo>
                  <a:cubicBezTo>
                    <a:pt x="576" y="167"/>
                    <a:pt x="573" y="164"/>
                    <a:pt x="573" y="164"/>
                  </a:cubicBezTo>
                  <a:cubicBezTo>
                    <a:pt x="573" y="164"/>
                    <a:pt x="567" y="165"/>
                    <a:pt x="564" y="164"/>
                  </a:cubicBezTo>
                  <a:cubicBezTo>
                    <a:pt x="561" y="162"/>
                    <a:pt x="561" y="164"/>
                    <a:pt x="559" y="169"/>
                  </a:cubicBezTo>
                  <a:cubicBezTo>
                    <a:pt x="557" y="173"/>
                    <a:pt x="552" y="172"/>
                    <a:pt x="549" y="173"/>
                  </a:cubicBezTo>
                  <a:cubicBezTo>
                    <a:pt x="546" y="173"/>
                    <a:pt x="546" y="178"/>
                    <a:pt x="540" y="176"/>
                  </a:cubicBezTo>
                  <a:cubicBezTo>
                    <a:pt x="534" y="174"/>
                    <a:pt x="531" y="172"/>
                    <a:pt x="527" y="166"/>
                  </a:cubicBezTo>
                  <a:cubicBezTo>
                    <a:pt x="524" y="160"/>
                    <a:pt x="523" y="154"/>
                    <a:pt x="523" y="154"/>
                  </a:cubicBezTo>
                  <a:cubicBezTo>
                    <a:pt x="523" y="154"/>
                    <a:pt x="518" y="147"/>
                    <a:pt x="517" y="144"/>
                  </a:cubicBezTo>
                  <a:cubicBezTo>
                    <a:pt x="517" y="141"/>
                    <a:pt x="511" y="130"/>
                    <a:pt x="504" y="128"/>
                  </a:cubicBezTo>
                  <a:cubicBezTo>
                    <a:pt x="497" y="126"/>
                    <a:pt x="492" y="124"/>
                    <a:pt x="492" y="124"/>
                  </a:cubicBezTo>
                  <a:cubicBezTo>
                    <a:pt x="492" y="124"/>
                    <a:pt x="489" y="109"/>
                    <a:pt x="478" y="102"/>
                  </a:cubicBezTo>
                  <a:cubicBezTo>
                    <a:pt x="466" y="96"/>
                    <a:pt x="449" y="89"/>
                    <a:pt x="447" y="82"/>
                  </a:cubicBezTo>
                  <a:cubicBezTo>
                    <a:pt x="444" y="76"/>
                    <a:pt x="437" y="68"/>
                    <a:pt x="434" y="68"/>
                  </a:cubicBezTo>
                  <a:cubicBezTo>
                    <a:pt x="432" y="68"/>
                    <a:pt x="429" y="70"/>
                    <a:pt x="429" y="70"/>
                  </a:cubicBezTo>
                  <a:cubicBezTo>
                    <a:pt x="423" y="65"/>
                    <a:pt x="423" y="65"/>
                    <a:pt x="423" y="65"/>
                  </a:cubicBezTo>
                  <a:cubicBezTo>
                    <a:pt x="423" y="65"/>
                    <a:pt x="418" y="60"/>
                    <a:pt x="414" y="63"/>
                  </a:cubicBezTo>
                  <a:cubicBezTo>
                    <a:pt x="411" y="66"/>
                    <a:pt x="402" y="65"/>
                    <a:pt x="399" y="65"/>
                  </a:cubicBezTo>
                  <a:cubicBezTo>
                    <a:pt x="396" y="65"/>
                    <a:pt x="390" y="57"/>
                    <a:pt x="386" y="58"/>
                  </a:cubicBezTo>
                  <a:cubicBezTo>
                    <a:pt x="381" y="58"/>
                    <a:pt x="378" y="60"/>
                    <a:pt x="371" y="58"/>
                  </a:cubicBezTo>
                  <a:cubicBezTo>
                    <a:pt x="365" y="57"/>
                    <a:pt x="360" y="61"/>
                    <a:pt x="356" y="56"/>
                  </a:cubicBezTo>
                  <a:cubicBezTo>
                    <a:pt x="352" y="51"/>
                    <a:pt x="348" y="57"/>
                    <a:pt x="348" y="57"/>
                  </a:cubicBezTo>
                  <a:cubicBezTo>
                    <a:pt x="348" y="57"/>
                    <a:pt x="345" y="60"/>
                    <a:pt x="337" y="59"/>
                  </a:cubicBezTo>
                  <a:cubicBezTo>
                    <a:pt x="328" y="57"/>
                    <a:pt x="325" y="45"/>
                    <a:pt x="325" y="45"/>
                  </a:cubicBezTo>
                  <a:cubicBezTo>
                    <a:pt x="325" y="45"/>
                    <a:pt x="315" y="33"/>
                    <a:pt x="308" y="31"/>
                  </a:cubicBezTo>
                  <a:cubicBezTo>
                    <a:pt x="301" y="30"/>
                    <a:pt x="291" y="13"/>
                    <a:pt x="286" y="0"/>
                  </a:cubicBezTo>
                  <a:cubicBezTo>
                    <a:pt x="197" y="2"/>
                    <a:pt x="197" y="2"/>
                    <a:pt x="197" y="2"/>
                  </a:cubicBezTo>
                  <a:cubicBezTo>
                    <a:pt x="59" y="168"/>
                    <a:pt x="59" y="168"/>
                    <a:pt x="59" y="168"/>
                  </a:cubicBezTo>
                  <a:cubicBezTo>
                    <a:pt x="59" y="168"/>
                    <a:pt x="56" y="203"/>
                    <a:pt x="56" y="208"/>
                  </a:cubicBezTo>
                  <a:cubicBezTo>
                    <a:pt x="56" y="213"/>
                    <a:pt x="53" y="229"/>
                    <a:pt x="52" y="236"/>
                  </a:cubicBezTo>
                  <a:cubicBezTo>
                    <a:pt x="51" y="243"/>
                    <a:pt x="48" y="251"/>
                    <a:pt x="48" y="251"/>
                  </a:cubicBezTo>
                  <a:cubicBezTo>
                    <a:pt x="12" y="252"/>
                    <a:pt x="12" y="252"/>
                    <a:pt x="12" y="252"/>
                  </a:cubicBezTo>
                  <a:cubicBezTo>
                    <a:pt x="9" y="291"/>
                    <a:pt x="9" y="291"/>
                    <a:pt x="9" y="291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25" y="354"/>
                    <a:pt x="25" y="354"/>
                    <a:pt x="25" y="354"/>
                  </a:cubicBezTo>
                  <a:cubicBezTo>
                    <a:pt x="16" y="379"/>
                    <a:pt x="16" y="379"/>
                    <a:pt x="16" y="379"/>
                  </a:cubicBezTo>
                  <a:cubicBezTo>
                    <a:pt x="21" y="401"/>
                    <a:pt x="21" y="401"/>
                    <a:pt x="21" y="401"/>
                  </a:cubicBezTo>
                  <a:cubicBezTo>
                    <a:pt x="21" y="401"/>
                    <a:pt x="41" y="421"/>
                    <a:pt x="44" y="426"/>
                  </a:cubicBezTo>
                  <a:cubicBezTo>
                    <a:pt x="46" y="431"/>
                    <a:pt x="55" y="452"/>
                    <a:pt x="55" y="452"/>
                  </a:cubicBezTo>
                  <a:cubicBezTo>
                    <a:pt x="55" y="452"/>
                    <a:pt x="57" y="459"/>
                    <a:pt x="60" y="461"/>
                  </a:cubicBezTo>
                  <a:cubicBezTo>
                    <a:pt x="63" y="464"/>
                    <a:pt x="67" y="464"/>
                    <a:pt x="67" y="464"/>
                  </a:cubicBezTo>
                  <a:cubicBezTo>
                    <a:pt x="67" y="464"/>
                    <a:pt x="64" y="481"/>
                    <a:pt x="67" y="486"/>
                  </a:cubicBezTo>
                  <a:cubicBezTo>
                    <a:pt x="71" y="491"/>
                    <a:pt x="78" y="502"/>
                    <a:pt x="78" y="502"/>
                  </a:cubicBezTo>
                  <a:cubicBezTo>
                    <a:pt x="78" y="502"/>
                    <a:pt x="91" y="505"/>
                    <a:pt x="95" y="507"/>
                  </a:cubicBezTo>
                  <a:cubicBezTo>
                    <a:pt x="98" y="508"/>
                    <a:pt x="100" y="507"/>
                    <a:pt x="104" y="512"/>
                  </a:cubicBezTo>
                  <a:cubicBezTo>
                    <a:pt x="109" y="518"/>
                    <a:pt x="126" y="518"/>
                    <a:pt x="126" y="518"/>
                  </a:cubicBezTo>
                  <a:cubicBezTo>
                    <a:pt x="126" y="518"/>
                    <a:pt x="134" y="530"/>
                    <a:pt x="137" y="532"/>
                  </a:cubicBezTo>
                  <a:cubicBezTo>
                    <a:pt x="140" y="534"/>
                    <a:pt x="151" y="536"/>
                    <a:pt x="151" y="536"/>
                  </a:cubicBezTo>
                  <a:cubicBezTo>
                    <a:pt x="151" y="536"/>
                    <a:pt x="153" y="542"/>
                    <a:pt x="156" y="541"/>
                  </a:cubicBezTo>
                  <a:cubicBezTo>
                    <a:pt x="159" y="541"/>
                    <a:pt x="162" y="537"/>
                    <a:pt x="162" y="537"/>
                  </a:cubicBezTo>
                  <a:cubicBezTo>
                    <a:pt x="162" y="537"/>
                    <a:pt x="165" y="542"/>
                    <a:pt x="169" y="542"/>
                  </a:cubicBezTo>
                  <a:cubicBezTo>
                    <a:pt x="173" y="541"/>
                    <a:pt x="176" y="541"/>
                    <a:pt x="176" y="541"/>
                  </a:cubicBezTo>
                  <a:cubicBezTo>
                    <a:pt x="176" y="541"/>
                    <a:pt x="177" y="546"/>
                    <a:pt x="184" y="543"/>
                  </a:cubicBezTo>
                  <a:cubicBezTo>
                    <a:pt x="191" y="541"/>
                    <a:pt x="188" y="540"/>
                    <a:pt x="188" y="540"/>
                  </a:cubicBezTo>
                  <a:cubicBezTo>
                    <a:pt x="188" y="540"/>
                    <a:pt x="189" y="545"/>
                    <a:pt x="194" y="544"/>
                  </a:cubicBezTo>
                  <a:cubicBezTo>
                    <a:pt x="199" y="544"/>
                    <a:pt x="200" y="540"/>
                    <a:pt x="200" y="540"/>
                  </a:cubicBezTo>
                  <a:cubicBezTo>
                    <a:pt x="200" y="540"/>
                    <a:pt x="215" y="545"/>
                    <a:pt x="216" y="541"/>
                  </a:cubicBezTo>
                  <a:cubicBezTo>
                    <a:pt x="216" y="541"/>
                    <a:pt x="223" y="545"/>
                    <a:pt x="225" y="543"/>
                  </a:cubicBezTo>
                  <a:cubicBezTo>
                    <a:pt x="226" y="542"/>
                    <a:pt x="233" y="534"/>
                    <a:pt x="233" y="534"/>
                  </a:cubicBezTo>
                  <a:cubicBezTo>
                    <a:pt x="233" y="534"/>
                    <a:pt x="238" y="533"/>
                    <a:pt x="239" y="537"/>
                  </a:cubicBezTo>
                  <a:cubicBezTo>
                    <a:pt x="239" y="540"/>
                    <a:pt x="245" y="540"/>
                    <a:pt x="249" y="543"/>
                  </a:cubicBezTo>
                  <a:cubicBezTo>
                    <a:pt x="253" y="545"/>
                    <a:pt x="253" y="547"/>
                    <a:pt x="257" y="549"/>
                  </a:cubicBezTo>
                  <a:cubicBezTo>
                    <a:pt x="262" y="551"/>
                    <a:pt x="264" y="557"/>
                    <a:pt x="264" y="557"/>
                  </a:cubicBezTo>
                  <a:cubicBezTo>
                    <a:pt x="264" y="557"/>
                    <a:pt x="267" y="553"/>
                    <a:pt x="267" y="551"/>
                  </a:cubicBezTo>
                  <a:cubicBezTo>
                    <a:pt x="267" y="549"/>
                    <a:pt x="268" y="547"/>
                    <a:pt x="268" y="539"/>
                  </a:cubicBezTo>
                  <a:cubicBezTo>
                    <a:pt x="278" y="539"/>
                    <a:pt x="278" y="539"/>
                    <a:pt x="278" y="539"/>
                  </a:cubicBezTo>
                  <a:cubicBezTo>
                    <a:pt x="278" y="539"/>
                    <a:pt x="283" y="522"/>
                    <a:pt x="291" y="522"/>
                  </a:cubicBezTo>
                  <a:cubicBezTo>
                    <a:pt x="299" y="521"/>
                    <a:pt x="304" y="522"/>
                    <a:pt x="306" y="521"/>
                  </a:cubicBezTo>
                  <a:cubicBezTo>
                    <a:pt x="308" y="521"/>
                    <a:pt x="318" y="515"/>
                    <a:pt x="318" y="515"/>
                  </a:cubicBezTo>
                  <a:cubicBezTo>
                    <a:pt x="318" y="515"/>
                    <a:pt x="318" y="512"/>
                    <a:pt x="320" y="508"/>
                  </a:cubicBezTo>
                  <a:cubicBezTo>
                    <a:pt x="322" y="504"/>
                    <a:pt x="325" y="490"/>
                    <a:pt x="327" y="485"/>
                  </a:cubicBezTo>
                  <a:cubicBezTo>
                    <a:pt x="333" y="486"/>
                    <a:pt x="333" y="486"/>
                    <a:pt x="333" y="486"/>
                  </a:cubicBezTo>
                  <a:cubicBezTo>
                    <a:pt x="333" y="486"/>
                    <a:pt x="340" y="480"/>
                    <a:pt x="340" y="479"/>
                  </a:cubicBezTo>
                  <a:cubicBezTo>
                    <a:pt x="340" y="477"/>
                    <a:pt x="342" y="470"/>
                    <a:pt x="342" y="470"/>
                  </a:cubicBezTo>
                  <a:cubicBezTo>
                    <a:pt x="347" y="468"/>
                    <a:pt x="347" y="468"/>
                    <a:pt x="347" y="468"/>
                  </a:cubicBezTo>
                  <a:cubicBezTo>
                    <a:pt x="347" y="468"/>
                    <a:pt x="340" y="462"/>
                    <a:pt x="343" y="456"/>
                  </a:cubicBezTo>
                  <a:cubicBezTo>
                    <a:pt x="345" y="450"/>
                    <a:pt x="352" y="436"/>
                    <a:pt x="352" y="436"/>
                  </a:cubicBezTo>
                  <a:cubicBezTo>
                    <a:pt x="352" y="436"/>
                    <a:pt x="360" y="434"/>
                    <a:pt x="362" y="431"/>
                  </a:cubicBezTo>
                  <a:cubicBezTo>
                    <a:pt x="364" y="427"/>
                    <a:pt x="362" y="424"/>
                    <a:pt x="367" y="424"/>
                  </a:cubicBezTo>
                  <a:cubicBezTo>
                    <a:pt x="371" y="424"/>
                    <a:pt x="371" y="427"/>
                    <a:pt x="377" y="424"/>
                  </a:cubicBezTo>
                  <a:cubicBezTo>
                    <a:pt x="383" y="421"/>
                    <a:pt x="379" y="410"/>
                    <a:pt x="379" y="410"/>
                  </a:cubicBezTo>
                  <a:cubicBezTo>
                    <a:pt x="393" y="409"/>
                    <a:pt x="393" y="409"/>
                    <a:pt x="393" y="409"/>
                  </a:cubicBezTo>
                  <a:cubicBezTo>
                    <a:pt x="393" y="409"/>
                    <a:pt x="418" y="402"/>
                    <a:pt x="422" y="402"/>
                  </a:cubicBezTo>
                  <a:cubicBezTo>
                    <a:pt x="427" y="402"/>
                    <a:pt x="466" y="395"/>
                    <a:pt x="466" y="395"/>
                  </a:cubicBezTo>
                  <a:cubicBezTo>
                    <a:pt x="466" y="395"/>
                    <a:pt x="470" y="438"/>
                    <a:pt x="471" y="446"/>
                  </a:cubicBezTo>
                  <a:cubicBezTo>
                    <a:pt x="473" y="454"/>
                    <a:pt x="479" y="483"/>
                    <a:pt x="478" y="489"/>
                  </a:cubicBezTo>
                  <a:cubicBezTo>
                    <a:pt x="478" y="494"/>
                    <a:pt x="480" y="503"/>
                    <a:pt x="481" y="507"/>
                  </a:cubicBezTo>
                  <a:cubicBezTo>
                    <a:pt x="482" y="511"/>
                    <a:pt x="482" y="518"/>
                    <a:pt x="482" y="518"/>
                  </a:cubicBezTo>
                  <a:cubicBezTo>
                    <a:pt x="482" y="518"/>
                    <a:pt x="485" y="528"/>
                    <a:pt x="485" y="531"/>
                  </a:cubicBezTo>
                  <a:cubicBezTo>
                    <a:pt x="486" y="534"/>
                    <a:pt x="489" y="551"/>
                    <a:pt x="485" y="558"/>
                  </a:cubicBezTo>
                  <a:cubicBezTo>
                    <a:pt x="481" y="565"/>
                    <a:pt x="480" y="569"/>
                    <a:pt x="480" y="573"/>
                  </a:cubicBezTo>
                  <a:cubicBezTo>
                    <a:pt x="479" y="576"/>
                    <a:pt x="475" y="580"/>
                    <a:pt x="475" y="580"/>
                  </a:cubicBezTo>
                  <a:cubicBezTo>
                    <a:pt x="475" y="580"/>
                    <a:pt x="480" y="590"/>
                    <a:pt x="482" y="592"/>
                  </a:cubicBezTo>
                  <a:cubicBezTo>
                    <a:pt x="484" y="593"/>
                    <a:pt x="493" y="603"/>
                    <a:pt x="493" y="603"/>
                  </a:cubicBezTo>
                  <a:cubicBezTo>
                    <a:pt x="502" y="606"/>
                    <a:pt x="502" y="606"/>
                    <a:pt x="502" y="606"/>
                  </a:cubicBezTo>
                  <a:cubicBezTo>
                    <a:pt x="502" y="606"/>
                    <a:pt x="500" y="611"/>
                    <a:pt x="502" y="613"/>
                  </a:cubicBezTo>
                  <a:cubicBezTo>
                    <a:pt x="503" y="614"/>
                    <a:pt x="505" y="620"/>
                    <a:pt x="505" y="620"/>
                  </a:cubicBezTo>
                  <a:cubicBezTo>
                    <a:pt x="505" y="620"/>
                    <a:pt x="480" y="630"/>
                    <a:pt x="481" y="630"/>
                  </a:cubicBezTo>
                  <a:cubicBezTo>
                    <a:pt x="481" y="630"/>
                    <a:pt x="484" y="666"/>
                    <a:pt x="484" y="672"/>
                  </a:cubicBezTo>
                  <a:cubicBezTo>
                    <a:pt x="483" y="678"/>
                    <a:pt x="482" y="685"/>
                    <a:pt x="482" y="685"/>
                  </a:cubicBezTo>
                  <a:cubicBezTo>
                    <a:pt x="482" y="685"/>
                    <a:pt x="493" y="746"/>
                    <a:pt x="493" y="753"/>
                  </a:cubicBezTo>
                  <a:cubicBezTo>
                    <a:pt x="493" y="760"/>
                    <a:pt x="498" y="844"/>
                    <a:pt x="498" y="844"/>
                  </a:cubicBezTo>
                  <a:cubicBezTo>
                    <a:pt x="529" y="848"/>
                    <a:pt x="529" y="848"/>
                    <a:pt x="529" y="848"/>
                  </a:cubicBezTo>
                  <a:cubicBezTo>
                    <a:pt x="603" y="857"/>
                    <a:pt x="603" y="857"/>
                    <a:pt x="603" y="857"/>
                  </a:cubicBezTo>
                  <a:cubicBezTo>
                    <a:pt x="603" y="845"/>
                    <a:pt x="603" y="845"/>
                    <a:pt x="603" y="845"/>
                  </a:cubicBezTo>
                  <a:cubicBezTo>
                    <a:pt x="616" y="845"/>
                    <a:pt x="616" y="845"/>
                    <a:pt x="616" y="845"/>
                  </a:cubicBezTo>
                  <a:cubicBezTo>
                    <a:pt x="616" y="845"/>
                    <a:pt x="621" y="833"/>
                    <a:pt x="620" y="825"/>
                  </a:cubicBezTo>
                  <a:cubicBezTo>
                    <a:pt x="631" y="824"/>
                    <a:pt x="631" y="824"/>
                    <a:pt x="631" y="824"/>
                  </a:cubicBezTo>
                  <a:cubicBezTo>
                    <a:pt x="631" y="824"/>
                    <a:pt x="630" y="820"/>
                    <a:pt x="631" y="816"/>
                  </a:cubicBezTo>
                  <a:cubicBezTo>
                    <a:pt x="632" y="812"/>
                    <a:pt x="633" y="805"/>
                    <a:pt x="641" y="805"/>
                  </a:cubicBezTo>
                  <a:cubicBezTo>
                    <a:pt x="648" y="806"/>
                    <a:pt x="648" y="812"/>
                    <a:pt x="648" y="812"/>
                  </a:cubicBezTo>
                  <a:cubicBezTo>
                    <a:pt x="655" y="811"/>
                    <a:pt x="655" y="811"/>
                    <a:pt x="655" y="811"/>
                  </a:cubicBezTo>
                  <a:cubicBezTo>
                    <a:pt x="655" y="818"/>
                    <a:pt x="655" y="818"/>
                    <a:pt x="655" y="818"/>
                  </a:cubicBezTo>
                  <a:cubicBezTo>
                    <a:pt x="655" y="818"/>
                    <a:pt x="665" y="819"/>
                    <a:pt x="667" y="822"/>
                  </a:cubicBezTo>
                  <a:cubicBezTo>
                    <a:pt x="668" y="825"/>
                    <a:pt x="670" y="832"/>
                    <a:pt x="670" y="832"/>
                  </a:cubicBezTo>
                  <a:cubicBezTo>
                    <a:pt x="681" y="830"/>
                    <a:pt x="681" y="830"/>
                    <a:pt x="681" y="830"/>
                  </a:cubicBezTo>
                  <a:cubicBezTo>
                    <a:pt x="681" y="830"/>
                    <a:pt x="687" y="820"/>
                    <a:pt x="690" y="815"/>
                  </a:cubicBezTo>
                  <a:cubicBezTo>
                    <a:pt x="692" y="810"/>
                    <a:pt x="692" y="798"/>
                    <a:pt x="692" y="798"/>
                  </a:cubicBezTo>
                  <a:cubicBezTo>
                    <a:pt x="692" y="798"/>
                    <a:pt x="699" y="797"/>
                    <a:pt x="697" y="788"/>
                  </a:cubicBezTo>
                  <a:cubicBezTo>
                    <a:pt x="696" y="780"/>
                    <a:pt x="694" y="770"/>
                    <a:pt x="694" y="770"/>
                  </a:cubicBezTo>
                  <a:cubicBezTo>
                    <a:pt x="700" y="762"/>
                    <a:pt x="700" y="762"/>
                    <a:pt x="700" y="762"/>
                  </a:cubicBezTo>
                  <a:cubicBezTo>
                    <a:pt x="709" y="778"/>
                    <a:pt x="709" y="778"/>
                    <a:pt x="709" y="778"/>
                  </a:cubicBezTo>
                  <a:cubicBezTo>
                    <a:pt x="709" y="778"/>
                    <a:pt x="713" y="773"/>
                    <a:pt x="718" y="773"/>
                  </a:cubicBezTo>
                  <a:cubicBezTo>
                    <a:pt x="722" y="773"/>
                    <a:pt x="728" y="770"/>
                    <a:pt x="733" y="771"/>
                  </a:cubicBezTo>
                  <a:cubicBezTo>
                    <a:pt x="737" y="772"/>
                    <a:pt x="752" y="758"/>
                    <a:pt x="752" y="758"/>
                  </a:cubicBezTo>
                  <a:cubicBezTo>
                    <a:pt x="758" y="749"/>
                    <a:pt x="758" y="749"/>
                    <a:pt x="758" y="749"/>
                  </a:cubicBezTo>
                  <a:cubicBezTo>
                    <a:pt x="758" y="749"/>
                    <a:pt x="775" y="756"/>
                    <a:pt x="776" y="759"/>
                  </a:cubicBezTo>
                  <a:cubicBezTo>
                    <a:pt x="777" y="762"/>
                    <a:pt x="780" y="768"/>
                    <a:pt x="780" y="768"/>
                  </a:cubicBezTo>
                  <a:cubicBezTo>
                    <a:pt x="780" y="768"/>
                    <a:pt x="780" y="764"/>
                    <a:pt x="783" y="764"/>
                  </a:cubicBezTo>
                  <a:cubicBezTo>
                    <a:pt x="786" y="765"/>
                    <a:pt x="789" y="763"/>
                    <a:pt x="789" y="763"/>
                  </a:cubicBezTo>
                  <a:cubicBezTo>
                    <a:pt x="795" y="737"/>
                    <a:pt x="795" y="737"/>
                    <a:pt x="795" y="737"/>
                  </a:cubicBezTo>
                  <a:cubicBezTo>
                    <a:pt x="795" y="737"/>
                    <a:pt x="806" y="722"/>
                    <a:pt x="810" y="722"/>
                  </a:cubicBezTo>
                  <a:cubicBezTo>
                    <a:pt x="814" y="722"/>
                    <a:pt x="835" y="729"/>
                    <a:pt x="835" y="729"/>
                  </a:cubicBezTo>
                  <a:cubicBezTo>
                    <a:pt x="834" y="720"/>
                    <a:pt x="834" y="720"/>
                    <a:pt x="834" y="720"/>
                  </a:cubicBezTo>
                  <a:cubicBezTo>
                    <a:pt x="834" y="720"/>
                    <a:pt x="854" y="735"/>
                    <a:pt x="861" y="735"/>
                  </a:cubicBezTo>
                  <a:cubicBezTo>
                    <a:pt x="867" y="735"/>
                    <a:pt x="879" y="736"/>
                    <a:pt x="879" y="736"/>
                  </a:cubicBezTo>
                  <a:cubicBezTo>
                    <a:pt x="884" y="748"/>
                    <a:pt x="884" y="748"/>
                    <a:pt x="884" y="748"/>
                  </a:cubicBezTo>
                  <a:cubicBezTo>
                    <a:pt x="886" y="745"/>
                    <a:pt x="886" y="745"/>
                    <a:pt x="886" y="745"/>
                  </a:cubicBezTo>
                  <a:lnTo>
                    <a:pt x="899" y="737"/>
                  </a:lnTo>
                  <a:close/>
                </a:path>
              </a:pathLst>
            </a:custGeom>
            <a:solidFill>
              <a:srgbClr val="FFC000">
                <a:alpha val="50000"/>
              </a:srgbClr>
            </a:solidFill>
            <a:ln>
              <a:solidFill>
                <a:srgbClr val="FFC00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234" name="グループ化 233">
            <a:extLst>
              <a:ext uri="{FF2B5EF4-FFF2-40B4-BE49-F238E27FC236}">
                <a16:creationId xmlns:a16="http://schemas.microsoft.com/office/drawing/2014/main" id="{B6E4865C-635B-ABC9-48E2-13811F36EDAE}"/>
              </a:ext>
            </a:extLst>
          </p:cNvPr>
          <p:cNvGrpSpPr/>
          <p:nvPr/>
        </p:nvGrpSpPr>
        <p:grpSpPr>
          <a:xfrm>
            <a:off x="8655917" y="1148976"/>
            <a:ext cx="242534" cy="394345"/>
            <a:chOff x="-510858" y="1785598"/>
            <a:chExt cx="216000" cy="351202"/>
          </a:xfrm>
          <a:effectLst>
            <a:glow rad="38100">
              <a:schemeClr val="bg1">
                <a:alpha val="80000"/>
              </a:schemeClr>
            </a:glow>
          </a:effectLst>
        </p:grpSpPr>
        <p:sp>
          <p:nvSpPr>
            <p:cNvPr id="236" name="テキスト ボックス 235">
              <a:extLst>
                <a:ext uri="{FF2B5EF4-FFF2-40B4-BE49-F238E27FC236}">
                  <a16:creationId xmlns:a16="http://schemas.microsoft.com/office/drawing/2014/main" id="{80AE50E9-E32F-AEDB-4418-4AB1EB25E31A}"/>
                </a:ext>
              </a:extLst>
            </p:cNvPr>
            <p:cNvSpPr txBox="1"/>
            <p:nvPr/>
          </p:nvSpPr>
          <p:spPr>
            <a:xfrm>
              <a:off x="-510061" y="1785598"/>
              <a:ext cx="210049" cy="1846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600"/>
                <a:t>N</a:t>
              </a:r>
              <a:endParaRPr lang="ja-JP" altLang="en-US" sz="600" dirty="0"/>
            </a:p>
          </p:txBody>
        </p:sp>
        <p:sp>
          <p:nvSpPr>
            <p:cNvPr id="237" name="二等辺三角形 236">
              <a:extLst>
                <a:ext uri="{FF2B5EF4-FFF2-40B4-BE49-F238E27FC236}">
                  <a16:creationId xmlns:a16="http://schemas.microsoft.com/office/drawing/2014/main" id="{D6892AF2-B9A8-2DA2-CDD8-A693FC2772F4}"/>
                </a:ext>
              </a:extLst>
            </p:cNvPr>
            <p:cNvSpPr/>
            <p:nvPr/>
          </p:nvSpPr>
          <p:spPr bwMode="auto">
            <a:xfrm>
              <a:off x="-427590" y="1916264"/>
              <a:ext cx="45719" cy="108000"/>
            </a:xfrm>
            <a:prstGeom prst="triangle">
              <a:avLst/>
            </a:prstGeom>
            <a:solidFill>
              <a:schemeClr val="tx1"/>
            </a:solidFill>
            <a:ln w="6350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lIns="74295" tIns="8890" rIns="74295" bIns="8890"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8" name="二等辺三角形 237">
              <a:extLst>
                <a:ext uri="{FF2B5EF4-FFF2-40B4-BE49-F238E27FC236}">
                  <a16:creationId xmlns:a16="http://schemas.microsoft.com/office/drawing/2014/main" id="{B2C73BE7-7296-CB4D-90D6-CF462876A1F2}"/>
                </a:ext>
              </a:extLst>
            </p:cNvPr>
            <p:cNvSpPr/>
            <p:nvPr/>
          </p:nvSpPr>
          <p:spPr bwMode="auto">
            <a:xfrm rot="10800000">
              <a:off x="-428201" y="2028800"/>
              <a:ext cx="46330" cy="108000"/>
            </a:xfrm>
            <a:prstGeom prst="triangle">
              <a:avLst/>
            </a:prstGeom>
            <a:noFill/>
            <a:ln w="6350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lIns="74295" tIns="8890" rIns="74295" bIns="8890"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9" name="楕円 238">
              <a:extLst>
                <a:ext uri="{FF2B5EF4-FFF2-40B4-BE49-F238E27FC236}">
                  <a16:creationId xmlns:a16="http://schemas.microsoft.com/office/drawing/2014/main" id="{93AA4D7B-E462-0F4B-2638-866B9F95BC37}"/>
                </a:ext>
              </a:extLst>
            </p:cNvPr>
            <p:cNvSpPr/>
            <p:nvPr/>
          </p:nvSpPr>
          <p:spPr bwMode="auto">
            <a:xfrm>
              <a:off x="-510858" y="1918532"/>
              <a:ext cx="216000" cy="216000"/>
            </a:xfrm>
            <a:prstGeom prst="ellipse">
              <a:avLst/>
            </a:prstGeom>
            <a:noFill/>
            <a:ln w="12700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lIns="74295" tIns="8890" rIns="74295" bIns="8890"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40" name="テキスト ボックス 239">
            <a:extLst>
              <a:ext uri="{FF2B5EF4-FFF2-40B4-BE49-F238E27FC236}">
                <a16:creationId xmlns:a16="http://schemas.microsoft.com/office/drawing/2014/main" id="{01D63585-2BE0-B905-39DD-5F4509D5C823}"/>
              </a:ext>
            </a:extLst>
          </p:cNvPr>
          <p:cNvSpPr txBox="1"/>
          <p:nvPr/>
        </p:nvSpPr>
        <p:spPr>
          <a:xfrm rot="21265128">
            <a:off x="3954942" y="2899350"/>
            <a:ext cx="1009513" cy="240510"/>
          </a:xfrm>
          <a:prstGeom prst="rect">
            <a:avLst/>
          </a:prstGeom>
          <a:noFill/>
          <a:ln w="12700" cap="flat" cmpd="sng">
            <a:noFill/>
            <a:prstDash val="solid"/>
            <a:round/>
            <a:headEnd/>
            <a:tailEnd/>
          </a:ln>
          <a:effectLst>
            <a:glow rad="12700">
              <a:schemeClr val="accent1">
                <a:alpha val="70000"/>
              </a:schemeClr>
            </a:glow>
          </a:effectLst>
        </p:spPr>
        <p:txBody>
          <a:bodyPr lIns="0" tIns="0" rIns="0" bIns="0" rtlCol="0" anchor="ctr"/>
          <a:lstStyle>
            <a:defPPr>
              <a:defRPr lang="ja-JP"/>
            </a:defPPr>
            <a:lvl1pPr algn="ctr">
              <a:defRPr sz="800" b="1">
                <a:solidFill>
                  <a:srgbClr val="FF0000"/>
                </a:solidFill>
                <a:effectLst>
                  <a:glow rad="127000">
                    <a:schemeClr val="bg1">
                      <a:alpha val="90000"/>
                    </a:schemeClr>
                  </a:glow>
                </a:effectLst>
              </a:defRPr>
            </a:lvl1pPr>
          </a:lstStyle>
          <a:p>
            <a:r>
              <a:rPr lang="ja-JP" altLang="en-US" b="0" dirty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新名神高速道路</a:t>
            </a:r>
          </a:p>
        </p:txBody>
      </p:sp>
      <p:sp>
        <p:nvSpPr>
          <p:cNvPr id="242" name="テキスト ボックス 241">
            <a:extLst>
              <a:ext uri="{FF2B5EF4-FFF2-40B4-BE49-F238E27FC236}">
                <a16:creationId xmlns:a16="http://schemas.microsoft.com/office/drawing/2014/main" id="{D3E6109B-AFF0-1C42-7265-8B23E78FC950}"/>
              </a:ext>
            </a:extLst>
          </p:cNvPr>
          <p:cNvSpPr txBox="1"/>
          <p:nvPr/>
        </p:nvSpPr>
        <p:spPr>
          <a:xfrm rot="18588985">
            <a:off x="5189460" y="2775716"/>
            <a:ext cx="202589" cy="614958"/>
          </a:xfrm>
          <a:prstGeom prst="rect">
            <a:avLst/>
          </a:prstGeom>
          <a:noFill/>
          <a:ln w="3175">
            <a:noFill/>
            <a:prstDash val="dash"/>
          </a:ln>
          <a:effectLst>
            <a:glow rad="12700">
              <a:schemeClr val="accent1">
                <a:alpha val="70000"/>
              </a:schemeClr>
            </a:glow>
          </a:effectLst>
        </p:spPr>
        <p:txBody>
          <a:bodyPr vert="eaVert" wrap="square" lIns="36000" tIns="36000" rIns="36000" bIns="36000" rtlCol="0">
            <a:spAutoFit/>
          </a:bodyPr>
          <a:lstStyle/>
          <a:p>
            <a:pPr algn="ctr"/>
            <a:r>
              <a:rPr kumimoji="1" lang="ja-JP" altLang="en-US" sz="700" dirty="0">
                <a:effectLst>
                  <a:glow rad="50800">
                    <a:schemeClr val="bg1">
                      <a:alpha val="7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余野茨木線</a:t>
            </a:r>
          </a:p>
        </p:txBody>
      </p:sp>
      <p:sp>
        <p:nvSpPr>
          <p:cNvPr id="243" name="テキスト ボックス 242">
            <a:extLst>
              <a:ext uri="{FF2B5EF4-FFF2-40B4-BE49-F238E27FC236}">
                <a16:creationId xmlns:a16="http://schemas.microsoft.com/office/drawing/2014/main" id="{6091DB0E-6266-F054-ECDE-3C34B2E2C713}"/>
              </a:ext>
            </a:extLst>
          </p:cNvPr>
          <p:cNvSpPr txBox="1"/>
          <p:nvPr/>
        </p:nvSpPr>
        <p:spPr>
          <a:xfrm rot="2357786">
            <a:off x="7043616" y="3015433"/>
            <a:ext cx="955617" cy="239467"/>
          </a:xfrm>
          <a:prstGeom prst="rect">
            <a:avLst/>
          </a:prstGeom>
          <a:noFill/>
          <a:ln w="12700" cap="flat" cmpd="sng">
            <a:noFill/>
            <a:prstDash val="solid"/>
            <a:round/>
            <a:headEnd/>
            <a:tailEnd/>
          </a:ln>
          <a:effectLst>
            <a:glow rad="12700">
              <a:schemeClr val="accent1">
                <a:alpha val="70000"/>
              </a:schemeClr>
            </a:glow>
          </a:effectLst>
        </p:spPr>
        <p:txBody>
          <a:bodyPr lIns="0" tIns="0" rIns="0" bIns="0" rtlCol="0" anchor="ctr"/>
          <a:lstStyle>
            <a:defPPr>
              <a:defRPr lang="ja-JP"/>
            </a:defPPr>
            <a:lvl1pPr algn="ctr">
              <a:defRPr sz="800" b="1">
                <a:solidFill>
                  <a:srgbClr val="FF0000"/>
                </a:solidFill>
                <a:effectLst>
                  <a:glow rad="127000">
                    <a:schemeClr val="bg1">
                      <a:alpha val="90000"/>
                    </a:schemeClr>
                  </a:glow>
                </a:effectLst>
              </a:defRPr>
            </a:lvl1pPr>
          </a:lstStyle>
          <a:p>
            <a:r>
              <a:rPr lang="ja-JP" altLang="en-US" sz="700" b="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茨木亀岡線</a:t>
            </a:r>
          </a:p>
        </p:txBody>
      </p:sp>
      <p:sp>
        <p:nvSpPr>
          <p:cNvPr id="244" name="テキスト ボックス 243">
            <a:extLst>
              <a:ext uri="{FF2B5EF4-FFF2-40B4-BE49-F238E27FC236}">
                <a16:creationId xmlns:a16="http://schemas.microsoft.com/office/drawing/2014/main" id="{9A37BD0F-350C-D2BD-74F4-E3BE9263B6EB}"/>
              </a:ext>
            </a:extLst>
          </p:cNvPr>
          <p:cNvSpPr txBox="1"/>
          <p:nvPr/>
        </p:nvSpPr>
        <p:spPr>
          <a:xfrm rot="20710485">
            <a:off x="6647290" y="3216554"/>
            <a:ext cx="202589" cy="687799"/>
          </a:xfrm>
          <a:prstGeom prst="rect">
            <a:avLst/>
          </a:prstGeom>
          <a:noFill/>
          <a:ln w="3175">
            <a:noFill/>
            <a:prstDash val="dash"/>
          </a:ln>
          <a:effectLst>
            <a:glow rad="12700">
              <a:schemeClr val="accent1">
                <a:alpha val="70000"/>
              </a:schemeClr>
            </a:glow>
          </a:effectLst>
        </p:spPr>
        <p:txBody>
          <a:bodyPr vert="eaVert" wrap="square" lIns="36000" tIns="36000" rIns="36000" bIns="36000" rtlCol="0">
            <a:spAutoFit/>
          </a:bodyPr>
          <a:lstStyle/>
          <a:p>
            <a:pPr algn="ctr"/>
            <a:r>
              <a:rPr kumimoji="1" lang="ja-JP" altLang="en-US" sz="700" dirty="0">
                <a:effectLst>
                  <a:glow rad="50800">
                    <a:schemeClr val="bg1">
                      <a:alpha val="7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忍頂寺福井線</a:t>
            </a:r>
          </a:p>
        </p:txBody>
      </p:sp>
      <p:grpSp>
        <p:nvGrpSpPr>
          <p:cNvPr id="245" name="グループ化 244">
            <a:extLst>
              <a:ext uri="{FF2B5EF4-FFF2-40B4-BE49-F238E27FC236}">
                <a16:creationId xmlns:a16="http://schemas.microsoft.com/office/drawing/2014/main" id="{78BF784A-0968-C333-1055-E4E2F2FAB7F2}"/>
              </a:ext>
            </a:extLst>
          </p:cNvPr>
          <p:cNvGrpSpPr/>
          <p:nvPr/>
        </p:nvGrpSpPr>
        <p:grpSpPr>
          <a:xfrm>
            <a:off x="4170536" y="5372989"/>
            <a:ext cx="334802" cy="325505"/>
            <a:chOff x="1960641" y="2252439"/>
            <a:chExt cx="298175" cy="289892"/>
          </a:xfrm>
        </p:grpSpPr>
        <p:pic>
          <p:nvPicPr>
            <p:cNvPr id="246" name="図 245">
              <a:extLst>
                <a:ext uri="{FF2B5EF4-FFF2-40B4-BE49-F238E27FC236}">
                  <a16:creationId xmlns:a16="http://schemas.microsoft.com/office/drawing/2014/main" id="{79158409-D92B-B8A6-42FB-21435957C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60641" y="2252439"/>
              <a:ext cx="298175" cy="289892"/>
            </a:xfrm>
            <a:prstGeom prst="rect">
              <a:avLst/>
            </a:prstGeom>
          </p:spPr>
        </p:pic>
        <p:sp>
          <p:nvSpPr>
            <p:cNvPr id="247" name="テキスト ボックス 246">
              <a:extLst>
                <a:ext uri="{FF2B5EF4-FFF2-40B4-BE49-F238E27FC236}">
                  <a16:creationId xmlns:a16="http://schemas.microsoft.com/office/drawing/2014/main" id="{583CC400-2B8F-B025-B874-0B89E273E3DD}"/>
                </a:ext>
              </a:extLst>
            </p:cNvPr>
            <p:cNvSpPr txBox="1"/>
            <p:nvPr/>
          </p:nvSpPr>
          <p:spPr>
            <a:xfrm>
              <a:off x="1977491" y="2319329"/>
              <a:ext cx="255099" cy="12563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1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kumimoji="1" lang="en-US" altLang="ja-JP" sz="1050" spc="-100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171</a:t>
              </a:r>
              <a:endParaRPr kumimoji="1" lang="ja-JP" altLang="en-US" sz="1050" spc="-1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sp>
        <p:nvSpPr>
          <p:cNvPr id="250" name="フリーフォーム: 図形 249">
            <a:extLst>
              <a:ext uri="{FF2B5EF4-FFF2-40B4-BE49-F238E27FC236}">
                <a16:creationId xmlns:a16="http://schemas.microsoft.com/office/drawing/2014/main" id="{8AEC1AEE-DA84-5435-D958-856EA7696CCD}"/>
              </a:ext>
            </a:extLst>
          </p:cNvPr>
          <p:cNvSpPr/>
          <p:nvPr/>
        </p:nvSpPr>
        <p:spPr>
          <a:xfrm>
            <a:off x="6093409" y="2053828"/>
            <a:ext cx="916990" cy="260997"/>
          </a:xfrm>
          <a:custGeom>
            <a:avLst/>
            <a:gdLst>
              <a:gd name="connsiteX0" fmla="*/ 0 w 1047750"/>
              <a:gd name="connsiteY0" fmla="*/ 26943 h 291262"/>
              <a:gd name="connsiteX1" fmla="*/ 88106 w 1047750"/>
              <a:gd name="connsiteY1" fmla="*/ 3131 h 291262"/>
              <a:gd name="connsiteX2" fmla="*/ 126206 w 1047750"/>
              <a:gd name="connsiteY2" fmla="*/ 88856 h 291262"/>
              <a:gd name="connsiteX3" fmla="*/ 173831 w 1047750"/>
              <a:gd name="connsiteY3" fmla="*/ 226968 h 291262"/>
              <a:gd name="connsiteX4" fmla="*/ 302419 w 1047750"/>
              <a:gd name="connsiteY4" fmla="*/ 236493 h 291262"/>
              <a:gd name="connsiteX5" fmla="*/ 881063 w 1047750"/>
              <a:gd name="connsiteY5" fmla="*/ 124574 h 291262"/>
              <a:gd name="connsiteX6" fmla="*/ 1047750 w 1047750"/>
              <a:gd name="connsiteY6" fmla="*/ 291262 h 29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7750" h="291262">
                <a:moveTo>
                  <a:pt x="0" y="26943"/>
                </a:moveTo>
                <a:cubicBezTo>
                  <a:pt x="33536" y="9877"/>
                  <a:pt x="67072" y="-7188"/>
                  <a:pt x="88106" y="3131"/>
                </a:cubicBezTo>
                <a:cubicBezTo>
                  <a:pt x="109140" y="13450"/>
                  <a:pt x="111919" y="51550"/>
                  <a:pt x="126206" y="88856"/>
                </a:cubicBezTo>
                <a:cubicBezTo>
                  <a:pt x="140494" y="126162"/>
                  <a:pt x="144462" y="202362"/>
                  <a:pt x="173831" y="226968"/>
                </a:cubicBezTo>
                <a:cubicBezTo>
                  <a:pt x="203200" y="251574"/>
                  <a:pt x="184547" y="253559"/>
                  <a:pt x="302419" y="236493"/>
                </a:cubicBezTo>
                <a:cubicBezTo>
                  <a:pt x="420291" y="219427"/>
                  <a:pt x="756841" y="115446"/>
                  <a:pt x="881063" y="124574"/>
                </a:cubicBezTo>
                <a:cubicBezTo>
                  <a:pt x="1005285" y="133702"/>
                  <a:pt x="1026517" y="212482"/>
                  <a:pt x="1047750" y="291262"/>
                </a:cubicBezTo>
              </a:path>
            </a:pathLst>
          </a:custGeom>
          <a:noFill/>
          <a:ln w="28575">
            <a:solidFill>
              <a:srgbClr val="38A800"/>
            </a:solidFill>
            <a:prstDash val="solid"/>
          </a:ln>
          <a:effectLst>
            <a:glow rad="12700">
              <a:schemeClr val="bg1">
                <a:alpha val="9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1" name="フリーフォーム: 図形 250">
            <a:extLst>
              <a:ext uri="{FF2B5EF4-FFF2-40B4-BE49-F238E27FC236}">
                <a16:creationId xmlns:a16="http://schemas.microsoft.com/office/drawing/2014/main" id="{D929CFAE-C7EA-CB00-E317-14FE137E4AB9}"/>
              </a:ext>
            </a:extLst>
          </p:cNvPr>
          <p:cNvSpPr/>
          <p:nvPr/>
        </p:nvSpPr>
        <p:spPr>
          <a:xfrm>
            <a:off x="6849087" y="4224949"/>
            <a:ext cx="1012213" cy="228961"/>
          </a:xfrm>
          <a:custGeom>
            <a:avLst/>
            <a:gdLst>
              <a:gd name="connsiteX0" fmla="*/ 0 w 1162050"/>
              <a:gd name="connsiteY0" fmla="*/ 259771 h 265794"/>
              <a:gd name="connsiteX1" fmla="*/ 154781 w 1162050"/>
              <a:gd name="connsiteY1" fmla="*/ 262152 h 265794"/>
              <a:gd name="connsiteX2" fmla="*/ 335756 w 1162050"/>
              <a:gd name="connsiteY2" fmla="*/ 216908 h 265794"/>
              <a:gd name="connsiteX3" fmla="*/ 585787 w 1162050"/>
              <a:gd name="connsiteY3" fmla="*/ 224052 h 265794"/>
              <a:gd name="connsiteX4" fmla="*/ 838200 w 1162050"/>
              <a:gd name="connsiteY4" fmla="*/ 107371 h 265794"/>
              <a:gd name="connsiteX5" fmla="*/ 1035843 w 1162050"/>
              <a:gd name="connsiteY5" fmla="*/ 16883 h 265794"/>
              <a:gd name="connsiteX6" fmla="*/ 1162050 w 1162050"/>
              <a:gd name="connsiteY6" fmla="*/ 214 h 265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62050" h="265794">
                <a:moveTo>
                  <a:pt x="0" y="259771"/>
                </a:moveTo>
                <a:cubicBezTo>
                  <a:pt x="49411" y="264533"/>
                  <a:pt x="98822" y="269296"/>
                  <a:pt x="154781" y="262152"/>
                </a:cubicBezTo>
                <a:cubicBezTo>
                  <a:pt x="210740" y="255008"/>
                  <a:pt x="263922" y="223258"/>
                  <a:pt x="335756" y="216908"/>
                </a:cubicBezTo>
                <a:cubicBezTo>
                  <a:pt x="407590" y="210558"/>
                  <a:pt x="502046" y="242308"/>
                  <a:pt x="585787" y="224052"/>
                </a:cubicBezTo>
                <a:cubicBezTo>
                  <a:pt x="669528" y="205796"/>
                  <a:pt x="838200" y="107371"/>
                  <a:pt x="838200" y="107371"/>
                </a:cubicBezTo>
                <a:cubicBezTo>
                  <a:pt x="913209" y="72843"/>
                  <a:pt x="981868" y="34742"/>
                  <a:pt x="1035843" y="16883"/>
                </a:cubicBezTo>
                <a:cubicBezTo>
                  <a:pt x="1089818" y="-977"/>
                  <a:pt x="1125934" y="-382"/>
                  <a:pt x="1162050" y="214"/>
                </a:cubicBezTo>
              </a:path>
            </a:pathLst>
          </a:custGeom>
          <a:noFill/>
          <a:ln w="22225">
            <a:solidFill>
              <a:srgbClr val="37A800"/>
            </a:solidFill>
            <a:prstDash val="solid"/>
          </a:ln>
          <a:effectLst>
            <a:glow rad="12700">
              <a:schemeClr val="bg1">
                <a:alpha val="9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2" name="テキスト ボックス 251">
            <a:extLst>
              <a:ext uri="{FF2B5EF4-FFF2-40B4-BE49-F238E27FC236}">
                <a16:creationId xmlns:a16="http://schemas.microsoft.com/office/drawing/2014/main" id="{55C9A8BC-8F55-F9E5-C291-5DFEAAB3020A}"/>
              </a:ext>
            </a:extLst>
          </p:cNvPr>
          <p:cNvSpPr txBox="1"/>
          <p:nvPr/>
        </p:nvSpPr>
        <p:spPr>
          <a:xfrm rot="21113735">
            <a:off x="7167401" y="4381659"/>
            <a:ext cx="399865" cy="239467"/>
          </a:xfrm>
          <a:prstGeom prst="rect">
            <a:avLst/>
          </a:prstGeom>
          <a:noFill/>
          <a:ln w="12700" cap="flat" cmpd="sng">
            <a:noFill/>
            <a:prstDash val="solid"/>
            <a:round/>
            <a:headEnd/>
            <a:tailEnd/>
          </a:ln>
          <a:effectLst>
            <a:glow rad="12700">
              <a:schemeClr val="accent1">
                <a:alpha val="70000"/>
              </a:schemeClr>
            </a:glow>
          </a:effectLst>
        </p:spPr>
        <p:txBody>
          <a:bodyPr lIns="0" tIns="0" rIns="0" bIns="0" rtlCol="0" anchor="ctr"/>
          <a:lstStyle>
            <a:defPPr>
              <a:defRPr lang="ja-JP"/>
            </a:defPPr>
            <a:lvl1pPr algn="ctr">
              <a:defRPr sz="800" b="1">
                <a:solidFill>
                  <a:srgbClr val="FF0000"/>
                </a:solidFill>
                <a:effectLst>
                  <a:glow rad="127000">
                    <a:schemeClr val="bg1">
                      <a:alpha val="90000"/>
                    </a:schemeClr>
                  </a:glow>
                </a:effectLst>
              </a:defRPr>
            </a:lvl1pPr>
          </a:lstStyle>
          <a:p>
            <a:r>
              <a:rPr lang="ja-JP" altLang="en-US" sz="700" b="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山麓線</a:t>
            </a:r>
          </a:p>
        </p:txBody>
      </p:sp>
      <p:sp>
        <p:nvSpPr>
          <p:cNvPr id="255" name="フローチャート: 代替処理 254">
            <a:extLst>
              <a:ext uri="{FF2B5EF4-FFF2-40B4-BE49-F238E27FC236}">
                <a16:creationId xmlns:a16="http://schemas.microsoft.com/office/drawing/2014/main" id="{4607C65C-F18E-52DF-247D-9080545901A9}"/>
              </a:ext>
            </a:extLst>
          </p:cNvPr>
          <p:cNvSpPr/>
          <p:nvPr/>
        </p:nvSpPr>
        <p:spPr>
          <a:xfrm>
            <a:off x="4304584" y="3826262"/>
            <a:ext cx="511566" cy="170148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F8BB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ja-JP" altLang="en-US" sz="7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西部地区</a:t>
            </a:r>
          </a:p>
        </p:txBody>
      </p:sp>
      <p:sp>
        <p:nvSpPr>
          <p:cNvPr id="258" name="フローチャート: 代替処理 257">
            <a:extLst>
              <a:ext uri="{FF2B5EF4-FFF2-40B4-BE49-F238E27FC236}">
                <a16:creationId xmlns:a16="http://schemas.microsoft.com/office/drawing/2014/main" id="{91F80E32-ECFA-651E-9411-35EFF44C88C8}"/>
              </a:ext>
            </a:extLst>
          </p:cNvPr>
          <p:cNvSpPr/>
          <p:nvPr/>
        </p:nvSpPr>
        <p:spPr>
          <a:xfrm>
            <a:off x="5754451" y="3895198"/>
            <a:ext cx="511566" cy="170148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F8BB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ja-JP" altLang="en-US" sz="7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中部地区</a:t>
            </a:r>
          </a:p>
        </p:txBody>
      </p:sp>
      <p:sp>
        <p:nvSpPr>
          <p:cNvPr id="259" name="フローチャート: 代替処理 258">
            <a:extLst>
              <a:ext uri="{FF2B5EF4-FFF2-40B4-BE49-F238E27FC236}">
                <a16:creationId xmlns:a16="http://schemas.microsoft.com/office/drawing/2014/main" id="{8C2FA236-398B-7A73-5943-1FAC7209F235}"/>
              </a:ext>
            </a:extLst>
          </p:cNvPr>
          <p:cNvSpPr/>
          <p:nvPr/>
        </p:nvSpPr>
        <p:spPr>
          <a:xfrm>
            <a:off x="5626785" y="2491677"/>
            <a:ext cx="511566" cy="170148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F8BB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ja-JP" altLang="en-US" sz="7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東部地区</a:t>
            </a:r>
          </a:p>
        </p:txBody>
      </p:sp>
      <p:sp>
        <p:nvSpPr>
          <p:cNvPr id="260" name="楕円 259">
            <a:extLst>
              <a:ext uri="{FF2B5EF4-FFF2-40B4-BE49-F238E27FC236}">
                <a16:creationId xmlns:a16="http://schemas.microsoft.com/office/drawing/2014/main" id="{9C3D20E3-3F62-5F36-C54C-0B912D8F6B33}"/>
              </a:ext>
            </a:extLst>
          </p:cNvPr>
          <p:cNvSpPr/>
          <p:nvPr/>
        </p:nvSpPr>
        <p:spPr>
          <a:xfrm>
            <a:off x="5789396" y="1969038"/>
            <a:ext cx="171920" cy="171920"/>
          </a:xfrm>
          <a:prstGeom prst="ellipse">
            <a:avLst/>
          </a:prstGeom>
          <a:solidFill>
            <a:schemeClr val="bg1"/>
          </a:solidFill>
          <a:ln w="12700" cap="flat" cmpd="sng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lIns="74295" tIns="8890" rIns="74295" bIns="8890" rtlCol="0" anchor="ctr"/>
          <a:lstStyle/>
          <a:p>
            <a:pPr algn="ctr"/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271" name="フリーフォーム: 図形 270">
            <a:extLst>
              <a:ext uri="{FF2B5EF4-FFF2-40B4-BE49-F238E27FC236}">
                <a16:creationId xmlns:a16="http://schemas.microsoft.com/office/drawing/2014/main" id="{27281D42-EF17-30CF-3E11-60E37DDA1A8F}"/>
              </a:ext>
            </a:extLst>
          </p:cNvPr>
          <p:cNvSpPr/>
          <p:nvPr/>
        </p:nvSpPr>
        <p:spPr>
          <a:xfrm>
            <a:off x="5703752" y="2831962"/>
            <a:ext cx="855828" cy="775678"/>
          </a:xfrm>
          <a:custGeom>
            <a:avLst/>
            <a:gdLst>
              <a:gd name="connsiteX0" fmla="*/ 0 w 645319"/>
              <a:gd name="connsiteY0" fmla="*/ 561975 h 561975"/>
              <a:gd name="connsiteX1" fmla="*/ 207169 w 645319"/>
              <a:gd name="connsiteY1" fmla="*/ 392906 h 561975"/>
              <a:gd name="connsiteX2" fmla="*/ 421481 w 645319"/>
              <a:gd name="connsiteY2" fmla="*/ 157162 h 561975"/>
              <a:gd name="connsiteX3" fmla="*/ 645319 w 645319"/>
              <a:gd name="connsiteY3" fmla="*/ 0 h 56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5319" h="561975">
                <a:moveTo>
                  <a:pt x="0" y="561975"/>
                </a:moveTo>
                <a:cubicBezTo>
                  <a:pt x="68461" y="511175"/>
                  <a:pt x="136922" y="460375"/>
                  <a:pt x="207169" y="392906"/>
                </a:cubicBezTo>
                <a:cubicBezTo>
                  <a:pt x="277416" y="325437"/>
                  <a:pt x="348456" y="222646"/>
                  <a:pt x="421481" y="157162"/>
                </a:cubicBezTo>
                <a:cubicBezTo>
                  <a:pt x="494506" y="91678"/>
                  <a:pt x="569912" y="45839"/>
                  <a:pt x="645319" y="0"/>
                </a:cubicBezTo>
              </a:path>
            </a:pathLst>
          </a:custGeom>
          <a:noFill/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3" name="フリーフォーム: 図形 272">
            <a:extLst>
              <a:ext uri="{FF2B5EF4-FFF2-40B4-BE49-F238E27FC236}">
                <a16:creationId xmlns:a16="http://schemas.microsoft.com/office/drawing/2014/main" id="{14B63881-6213-4B0C-7C74-8CE42EBE2022}"/>
              </a:ext>
            </a:extLst>
          </p:cNvPr>
          <p:cNvSpPr/>
          <p:nvPr/>
        </p:nvSpPr>
        <p:spPr>
          <a:xfrm>
            <a:off x="6559580" y="2516945"/>
            <a:ext cx="524212" cy="316412"/>
          </a:xfrm>
          <a:custGeom>
            <a:avLst/>
            <a:gdLst>
              <a:gd name="connsiteX0" fmla="*/ 0 w 361950"/>
              <a:gd name="connsiteY0" fmla="*/ 230982 h 230982"/>
              <a:gd name="connsiteX1" fmla="*/ 361950 w 361950"/>
              <a:gd name="connsiteY1" fmla="*/ 0 h 230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61950" h="230982">
                <a:moveTo>
                  <a:pt x="0" y="230982"/>
                </a:moveTo>
                <a:lnTo>
                  <a:pt x="361950" y="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4" name="フリーフォーム: 図形 273">
            <a:extLst>
              <a:ext uri="{FF2B5EF4-FFF2-40B4-BE49-F238E27FC236}">
                <a16:creationId xmlns:a16="http://schemas.microsoft.com/office/drawing/2014/main" id="{2FA00BE4-BB6F-4C06-9942-430720020DBA}"/>
              </a:ext>
            </a:extLst>
          </p:cNvPr>
          <p:cNvSpPr/>
          <p:nvPr/>
        </p:nvSpPr>
        <p:spPr>
          <a:xfrm>
            <a:off x="5170876" y="3611696"/>
            <a:ext cx="525027" cy="487209"/>
          </a:xfrm>
          <a:custGeom>
            <a:avLst/>
            <a:gdLst>
              <a:gd name="connsiteX0" fmla="*/ 0 w 326231"/>
              <a:gd name="connsiteY0" fmla="*/ 278606 h 278606"/>
              <a:gd name="connsiteX1" fmla="*/ 52387 w 326231"/>
              <a:gd name="connsiteY1" fmla="*/ 192881 h 278606"/>
              <a:gd name="connsiteX2" fmla="*/ 116681 w 326231"/>
              <a:gd name="connsiteY2" fmla="*/ 126206 h 278606"/>
              <a:gd name="connsiteX3" fmla="*/ 211931 w 326231"/>
              <a:gd name="connsiteY3" fmla="*/ 64294 h 278606"/>
              <a:gd name="connsiteX4" fmla="*/ 326231 w 326231"/>
              <a:gd name="connsiteY4" fmla="*/ 0 h 278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6231" h="278606">
                <a:moveTo>
                  <a:pt x="0" y="278606"/>
                </a:moveTo>
                <a:cubicBezTo>
                  <a:pt x="16470" y="248443"/>
                  <a:pt x="32940" y="218281"/>
                  <a:pt x="52387" y="192881"/>
                </a:cubicBezTo>
                <a:cubicBezTo>
                  <a:pt x="71834" y="167481"/>
                  <a:pt x="90090" y="147637"/>
                  <a:pt x="116681" y="126206"/>
                </a:cubicBezTo>
                <a:cubicBezTo>
                  <a:pt x="143272" y="104775"/>
                  <a:pt x="177006" y="85328"/>
                  <a:pt x="211931" y="64294"/>
                </a:cubicBezTo>
                <a:cubicBezTo>
                  <a:pt x="246856" y="43260"/>
                  <a:pt x="286543" y="21630"/>
                  <a:pt x="326231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6" name="テキスト ボックス 7">
            <a:extLst>
              <a:ext uri="{FF2B5EF4-FFF2-40B4-BE49-F238E27FC236}">
                <a16:creationId xmlns:a16="http://schemas.microsoft.com/office/drawing/2014/main" id="{FF45ADA7-B3F5-1C1E-6681-D742C7774F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4353" y="6656936"/>
            <a:ext cx="1225595" cy="123111"/>
          </a:xfrm>
          <a:prstGeom prst="rect">
            <a:avLst/>
          </a:prstGeom>
          <a:ln>
            <a:noFill/>
          </a:ln>
        </p:spPr>
        <p:txBody>
          <a:bodyPr wrap="square" lIns="36000" tIns="0" rIns="36000" bIns="0">
            <a:spAutoFit/>
          </a:bodyPr>
          <a:lstStyle>
            <a:defPPr>
              <a:defRPr lang="en-US"/>
            </a:defPPr>
            <a:lvl1pPr>
              <a:defRPr>
                <a:latin typeface="ＭＳ ゴシック" panose="020B0609070205080204" pitchFamily="49" charset="-128"/>
                <a:ea typeface="ＭＳ ゴシック" panose="020B0609070205080204" pitchFamily="49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r"/>
            <a:r>
              <a:rPr lang="ja-JP" altLang="en-US" sz="800" dirty="0">
                <a:effectLst>
                  <a:glow rad="25400">
                    <a:schemeClr val="bg1"/>
                  </a:glow>
                </a:effectLst>
              </a:rPr>
              <a:t>出典：地理院地図を使用</a:t>
            </a:r>
          </a:p>
        </p:txBody>
      </p:sp>
      <p:pic>
        <p:nvPicPr>
          <p:cNvPr id="277" name="図 276">
            <a:extLst>
              <a:ext uri="{FF2B5EF4-FFF2-40B4-BE49-F238E27FC236}">
                <a16:creationId xmlns:a16="http://schemas.microsoft.com/office/drawing/2014/main" id="{5091547D-269E-8A09-ADE4-056E217EA97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8298" y="1093096"/>
            <a:ext cx="972000" cy="711220"/>
          </a:xfrm>
          <a:prstGeom prst="rect">
            <a:avLst/>
          </a:prstGeom>
        </p:spPr>
      </p:pic>
      <p:pic>
        <p:nvPicPr>
          <p:cNvPr id="278" name="図 277">
            <a:extLst>
              <a:ext uri="{FF2B5EF4-FFF2-40B4-BE49-F238E27FC236}">
                <a16:creationId xmlns:a16="http://schemas.microsoft.com/office/drawing/2014/main" id="{77D3B60F-5B5F-9846-B011-45717897CE6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4405" y="1814835"/>
            <a:ext cx="972000" cy="607152"/>
          </a:xfrm>
          <a:prstGeom prst="rect">
            <a:avLst/>
          </a:prstGeom>
        </p:spPr>
      </p:pic>
      <p:sp>
        <p:nvSpPr>
          <p:cNvPr id="297" name="スライド番号プレースホルダー 3">
            <a:extLst>
              <a:ext uri="{FF2B5EF4-FFF2-40B4-BE49-F238E27FC236}">
                <a16:creationId xmlns:a16="http://schemas.microsoft.com/office/drawing/2014/main" id="{94BFEEF6-DD8F-6B57-B5E4-F4FC601FD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532813" y="6535309"/>
            <a:ext cx="606425" cy="30681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5152A35-113C-4995-B447-422BCC8BA0C6}" type="slidenum">
              <a:rPr lang="ja-JP" altLang="en-US" sz="20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ja-JP" altLang="en-US" sz="2000" dirty="0">
              <a:latin typeface="Arial" panose="020B0604020202020204" pitchFamily="34" charset="0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C8EECE73-948E-9FB7-A01C-07381D83E470}"/>
              </a:ext>
            </a:extLst>
          </p:cNvPr>
          <p:cNvSpPr/>
          <p:nvPr/>
        </p:nvSpPr>
        <p:spPr>
          <a:xfrm>
            <a:off x="129669" y="1038225"/>
            <a:ext cx="3166847" cy="5741822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8" name="テキスト ボックス 7">
            <a:extLst>
              <a:ext uri="{FF2B5EF4-FFF2-40B4-BE49-F238E27FC236}">
                <a16:creationId xmlns:a16="http://schemas.microsoft.com/office/drawing/2014/main" id="{D2DD9CB2-FA9D-AA94-B548-47255C55F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317" y="1079111"/>
            <a:ext cx="3051175" cy="5531496"/>
          </a:xfrm>
          <a:prstGeom prst="rect">
            <a:avLst/>
          </a:prstGeom>
          <a:ln>
            <a:noFill/>
          </a:ln>
        </p:spPr>
        <p:txBody>
          <a:bodyPr wrap="square" tIns="72000" bIns="72000">
            <a:spAutoFit/>
          </a:bodyPr>
          <a:lstStyle>
            <a:defPPr>
              <a:defRPr lang="en-US"/>
            </a:defPPr>
            <a:lvl1pPr>
              <a:defRPr>
                <a:latin typeface="ＭＳ ゴシック" panose="020B0609070205080204" pitchFamily="49" charset="-128"/>
                <a:ea typeface="ＭＳ ゴシック" panose="020B0609070205080204" pitchFamily="49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1500" b="1" dirty="0"/>
              <a:t>【</a:t>
            </a:r>
            <a:r>
              <a:rPr lang="ja-JP" altLang="en-US" sz="1500" b="1" dirty="0"/>
              <a:t>安全・安心</a:t>
            </a:r>
            <a:r>
              <a:rPr lang="en-US" altLang="ja-JP" sz="1500" b="1" dirty="0"/>
              <a:t>】</a:t>
            </a:r>
          </a:p>
          <a:p>
            <a:r>
              <a:rPr lang="ja-JP" altLang="en-US" sz="1500" dirty="0"/>
              <a:t>・車両等の走行性の向上により、</a:t>
            </a:r>
            <a:endParaRPr lang="en-US" altLang="ja-JP" sz="1500" dirty="0"/>
          </a:p>
          <a:p>
            <a:r>
              <a:rPr lang="ja-JP" altLang="en-US" sz="1500" dirty="0"/>
              <a:t>　安全が確保される。</a:t>
            </a:r>
          </a:p>
          <a:p>
            <a:r>
              <a:rPr lang="ja-JP" altLang="en-US" sz="1500" dirty="0"/>
              <a:t>・車道、歩道が分離構造となり、</a:t>
            </a:r>
            <a:endParaRPr lang="en-US" altLang="ja-JP" sz="1500" dirty="0"/>
          </a:p>
          <a:p>
            <a:r>
              <a:rPr lang="ja-JP" altLang="en-US" sz="1500" dirty="0"/>
              <a:t>　歩行者、自転車等の安全が確　</a:t>
            </a:r>
            <a:endParaRPr lang="en-US" altLang="ja-JP" sz="1500" dirty="0"/>
          </a:p>
          <a:p>
            <a:r>
              <a:rPr lang="ja-JP" altLang="en-US" sz="1500" dirty="0"/>
              <a:t>　保される</a:t>
            </a:r>
            <a:r>
              <a:rPr lang="ja-JP" altLang="en-US" sz="1500" dirty="0" smtClean="0"/>
              <a:t>。</a:t>
            </a:r>
            <a:endParaRPr lang="en-US" altLang="ja-JP" sz="1500" dirty="0" smtClean="0"/>
          </a:p>
          <a:p>
            <a:r>
              <a:rPr lang="ja-JP" altLang="en-US" sz="1500" dirty="0"/>
              <a:t>・新名神高速道路など広域</a:t>
            </a:r>
            <a:r>
              <a:rPr lang="ja-JP" altLang="en-US" sz="1500" dirty="0" smtClean="0"/>
              <a:t>緊急</a:t>
            </a:r>
            <a:r>
              <a:rPr lang="en-US" altLang="ja-JP" sz="1500" dirty="0" smtClean="0"/>
              <a:t/>
            </a:r>
            <a:br>
              <a:rPr lang="en-US" altLang="ja-JP" sz="1500" dirty="0" smtClean="0"/>
            </a:br>
            <a:r>
              <a:rPr lang="ja-JP" altLang="en-US" sz="1500" dirty="0" smtClean="0"/>
              <a:t>　交通</a:t>
            </a:r>
            <a:r>
              <a:rPr lang="ja-JP" altLang="en-US" sz="1500" dirty="0"/>
              <a:t>路へのアクセス性向上</a:t>
            </a:r>
            <a:r>
              <a:rPr lang="ja-JP" altLang="en-US" sz="1500" dirty="0" smtClean="0"/>
              <a:t>に</a:t>
            </a:r>
            <a:r>
              <a:rPr lang="en-US" altLang="ja-JP" sz="1500" dirty="0" smtClean="0"/>
              <a:t/>
            </a:r>
            <a:br>
              <a:rPr lang="en-US" altLang="ja-JP" sz="1500" dirty="0" smtClean="0"/>
            </a:br>
            <a:r>
              <a:rPr lang="ja-JP" altLang="en-US" sz="1500" dirty="0" smtClean="0"/>
              <a:t>　より</a:t>
            </a:r>
            <a:r>
              <a:rPr lang="ja-JP" altLang="en-US" sz="1500" dirty="0"/>
              <a:t>、防災機能が向上する</a:t>
            </a:r>
            <a:r>
              <a:rPr lang="ja-JP" altLang="en-US" sz="1500" dirty="0" smtClean="0"/>
              <a:t>。</a:t>
            </a:r>
            <a:endParaRPr lang="en-US" altLang="ja-JP" sz="1500" dirty="0" smtClean="0"/>
          </a:p>
          <a:p>
            <a:r>
              <a:rPr lang="ja-JP" altLang="en-US" sz="1500" dirty="0" smtClean="0"/>
              <a:t>・</a:t>
            </a:r>
            <a:r>
              <a:rPr lang="ja-JP" altLang="en-US" sz="1500" dirty="0"/>
              <a:t>無電柱化により、地震などの </a:t>
            </a:r>
            <a:endParaRPr lang="en-US" altLang="ja-JP" sz="1500" dirty="0"/>
          </a:p>
          <a:p>
            <a:r>
              <a:rPr lang="ja-JP" altLang="en-US" sz="1500" dirty="0"/>
              <a:t>　災害時、電柱の倒壊に伴う通</a:t>
            </a:r>
            <a:endParaRPr lang="en-US" altLang="ja-JP" sz="1500" dirty="0"/>
          </a:p>
          <a:p>
            <a:r>
              <a:rPr lang="ja-JP" altLang="en-US" sz="1500" dirty="0"/>
              <a:t>　行不能の危険性が解消する。</a:t>
            </a:r>
            <a:endParaRPr lang="en-US" altLang="ja-JP" sz="1500" dirty="0"/>
          </a:p>
          <a:p>
            <a:pPr>
              <a:spcBef>
                <a:spcPts val="2400"/>
              </a:spcBef>
            </a:pPr>
            <a:r>
              <a:rPr lang="en-US" altLang="ja-JP" sz="1500" b="1" dirty="0"/>
              <a:t>【</a:t>
            </a:r>
            <a:r>
              <a:rPr lang="ja-JP" altLang="en-US" sz="1500" b="1" dirty="0"/>
              <a:t>活力</a:t>
            </a:r>
            <a:r>
              <a:rPr lang="en-US" altLang="ja-JP" sz="1500" b="1" dirty="0"/>
              <a:t>】</a:t>
            </a:r>
            <a:endParaRPr lang="ja-JP" altLang="en-US" sz="1500" b="1" dirty="0"/>
          </a:p>
          <a:p>
            <a:r>
              <a:rPr lang="ja-JP" altLang="en-US" sz="1500" dirty="0" smtClean="0"/>
              <a:t>・広域的</a:t>
            </a:r>
            <a:r>
              <a:rPr lang="ja-JP" altLang="en-US" sz="1500" dirty="0"/>
              <a:t>な幹線道路</a:t>
            </a:r>
            <a:r>
              <a:rPr lang="ja-JP" altLang="en-US" sz="1500" dirty="0" smtClean="0"/>
              <a:t>ネットワー</a:t>
            </a:r>
            <a:r>
              <a:rPr lang="en-US" altLang="ja-JP" sz="1500" dirty="0" smtClean="0"/>
              <a:t/>
            </a:r>
            <a:br>
              <a:rPr lang="en-US" altLang="ja-JP" sz="1500" dirty="0" smtClean="0"/>
            </a:br>
            <a:r>
              <a:rPr lang="ja-JP" altLang="en-US" sz="1500" dirty="0" smtClean="0"/>
              <a:t>　ク</a:t>
            </a:r>
            <a:r>
              <a:rPr lang="ja-JP" altLang="en-US" sz="1500" dirty="0"/>
              <a:t>が強化され、彩都やその</a:t>
            </a:r>
            <a:r>
              <a:rPr lang="ja-JP" altLang="en-US" sz="1500" dirty="0" smtClean="0"/>
              <a:t>周</a:t>
            </a:r>
            <a:r>
              <a:rPr lang="en-US" altLang="ja-JP" sz="1500" dirty="0" smtClean="0"/>
              <a:t/>
            </a:r>
            <a:br>
              <a:rPr lang="en-US" altLang="ja-JP" sz="1500" dirty="0" smtClean="0"/>
            </a:br>
            <a:r>
              <a:rPr lang="ja-JP" altLang="en-US" sz="1500" dirty="0" smtClean="0"/>
              <a:t>　辺</a:t>
            </a:r>
            <a:r>
              <a:rPr lang="ja-JP" altLang="en-US" sz="1500" dirty="0"/>
              <a:t>地域における企業立地の</a:t>
            </a:r>
            <a:r>
              <a:rPr lang="ja-JP" altLang="en-US" sz="1500" dirty="0" smtClean="0"/>
              <a:t>促</a:t>
            </a:r>
            <a:r>
              <a:rPr lang="en-US" altLang="ja-JP" sz="1500" dirty="0" smtClean="0"/>
              <a:t/>
            </a:r>
            <a:br>
              <a:rPr lang="en-US" altLang="ja-JP" sz="1500" dirty="0" smtClean="0"/>
            </a:br>
            <a:r>
              <a:rPr lang="ja-JP" altLang="en-US" sz="1500" dirty="0" smtClean="0"/>
              <a:t>　進</a:t>
            </a:r>
            <a:r>
              <a:rPr lang="ja-JP" altLang="en-US" sz="1500" dirty="0"/>
              <a:t>や物流の効率化に寄与する</a:t>
            </a:r>
            <a:r>
              <a:rPr lang="ja-JP" altLang="en-US" sz="1500" dirty="0" smtClean="0"/>
              <a:t>。</a:t>
            </a:r>
            <a:endParaRPr lang="en-US" altLang="ja-JP" sz="1500" dirty="0" smtClean="0"/>
          </a:p>
          <a:p>
            <a:endParaRPr lang="en-US" altLang="ja-JP" sz="1500" dirty="0" smtClean="0"/>
          </a:p>
          <a:p>
            <a:r>
              <a:rPr lang="en-US" altLang="ja-JP" sz="1500" b="1" dirty="0" smtClean="0"/>
              <a:t>【</a:t>
            </a:r>
            <a:r>
              <a:rPr lang="ja-JP" altLang="en-US" sz="1500" b="1" dirty="0" smtClean="0"/>
              <a:t>快適性</a:t>
            </a:r>
            <a:r>
              <a:rPr lang="en-US" altLang="ja-JP" sz="1500" b="1" dirty="0" smtClean="0"/>
              <a:t>】</a:t>
            </a:r>
            <a:endParaRPr lang="en-US" altLang="ja-JP" sz="1500" b="1" dirty="0"/>
          </a:p>
          <a:p>
            <a:r>
              <a:rPr lang="ja-JP" altLang="en-US" sz="1500" dirty="0"/>
              <a:t>・十分な幅員が確保された歩</a:t>
            </a:r>
            <a:endParaRPr lang="en-US" altLang="ja-JP" sz="1500" dirty="0"/>
          </a:p>
          <a:p>
            <a:r>
              <a:rPr lang="ja-JP" altLang="en-US" sz="1500" dirty="0"/>
              <a:t>　</a:t>
            </a:r>
            <a:r>
              <a:rPr lang="ja-JP" altLang="en-US" sz="1500" dirty="0" smtClean="0"/>
              <a:t>道の</a:t>
            </a:r>
            <a:r>
              <a:rPr lang="ja-JP" altLang="en-US" sz="1500" dirty="0"/>
              <a:t>整備により</a:t>
            </a:r>
            <a:r>
              <a:rPr lang="ja-JP" altLang="en-US" sz="1500" dirty="0" smtClean="0"/>
              <a:t>、快適性が</a:t>
            </a:r>
            <a:r>
              <a:rPr lang="en-US" altLang="ja-JP" sz="1500" dirty="0" smtClean="0"/>
              <a:t/>
            </a:r>
            <a:br>
              <a:rPr lang="en-US" altLang="ja-JP" sz="1500" dirty="0" smtClean="0"/>
            </a:br>
            <a:r>
              <a:rPr lang="ja-JP" altLang="en-US" sz="1500" dirty="0" smtClean="0"/>
              <a:t>　向上</a:t>
            </a:r>
            <a:r>
              <a:rPr lang="ja-JP" altLang="en-US" sz="1500" dirty="0"/>
              <a:t>する。</a:t>
            </a:r>
          </a:p>
        </p:txBody>
      </p:sp>
      <p:sp>
        <p:nvSpPr>
          <p:cNvPr id="20" name="フリーフォーム: 図形 19">
            <a:extLst>
              <a:ext uri="{FF2B5EF4-FFF2-40B4-BE49-F238E27FC236}">
                <a16:creationId xmlns:a16="http://schemas.microsoft.com/office/drawing/2014/main" id="{5DE2FC7A-A506-3ABB-3D85-A71D0D356C97}"/>
              </a:ext>
            </a:extLst>
          </p:cNvPr>
          <p:cNvSpPr/>
          <p:nvPr/>
        </p:nvSpPr>
        <p:spPr>
          <a:xfrm>
            <a:off x="3503400" y="1726123"/>
            <a:ext cx="3159430" cy="3775517"/>
          </a:xfrm>
          <a:custGeom>
            <a:avLst/>
            <a:gdLst>
              <a:gd name="connsiteX0" fmla="*/ 0 w 3127150"/>
              <a:gd name="connsiteY0" fmla="*/ 931847 h 2714927"/>
              <a:gd name="connsiteX1" fmla="*/ 800100 w 3127150"/>
              <a:gd name="connsiteY1" fmla="*/ 1053767 h 2714927"/>
              <a:gd name="connsiteX2" fmla="*/ 1592580 w 3127150"/>
              <a:gd name="connsiteY2" fmla="*/ 718487 h 2714927"/>
              <a:gd name="connsiteX3" fmla="*/ 2042160 w 3127150"/>
              <a:gd name="connsiteY3" fmla="*/ 276527 h 2714927"/>
              <a:gd name="connsiteX4" fmla="*/ 2438400 w 3127150"/>
              <a:gd name="connsiteY4" fmla="*/ 2207 h 2714927"/>
              <a:gd name="connsiteX5" fmla="*/ 3002280 w 3127150"/>
              <a:gd name="connsiteY5" fmla="*/ 421307 h 2714927"/>
              <a:gd name="connsiteX6" fmla="*/ 3093720 w 3127150"/>
              <a:gd name="connsiteY6" fmla="*/ 779447 h 2714927"/>
              <a:gd name="connsiteX7" fmla="*/ 2560320 w 3127150"/>
              <a:gd name="connsiteY7" fmla="*/ 1190927 h 2714927"/>
              <a:gd name="connsiteX8" fmla="*/ 1965960 w 3127150"/>
              <a:gd name="connsiteY8" fmla="*/ 1754807 h 2714927"/>
              <a:gd name="connsiteX9" fmla="*/ 1531620 w 3127150"/>
              <a:gd name="connsiteY9" fmla="*/ 2029127 h 2714927"/>
              <a:gd name="connsiteX10" fmla="*/ 1310640 w 3127150"/>
              <a:gd name="connsiteY10" fmla="*/ 2714927 h 2714927"/>
              <a:gd name="connsiteX0" fmla="*/ 0 w 3127150"/>
              <a:gd name="connsiteY0" fmla="*/ 931847 h 3796902"/>
              <a:gd name="connsiteX1" fmla="*/ 800100 w 3127150"/>
              <a:gd name="connsiteY1" fmla="*/ 1053767 h 3796902"/>
              <a:gd name="connsiteX2" fmla="*/ 1592580 w 3127150"/>
              <a:gd name="connsiteY2" fmla="*/ 718487 h 3796902"/>
              <a:gd name="connsiteX3" fmla="*/ 2042160 w 3127150"/>
              <a:gd name="connsiteY3" fmla="*/ 276527 h 3796902"/>
              <a:gd name="connsiteX4" fmla="*/ 2438400 w 3127150"/>
              <a:gd name="connsiteY4" fmla="*/ 2207 h 3796902"/>
              <a:gd name="connsiteX5" fmla="*/ 3002280 w 3127150"/>
              <a:gd name="connsiteY5" fmla="*/ 421307 h 3796902"/>
              <a:gd name="connsiteX6" fmla="*/ 3093720 w 3127150"/>
              <a:gd name="connsiteY6" fmla="*/ 779447 h 3796902"/>
              <a:gd name="connsiteX7" fmla="*/ 2560320 w 3127150"/>
              <a:gd name="connsiteY7" fmla="*/ 1190927 h 3796902"/>
              <a:gd name="connsiteX8" fmla="*/ 1965960 w 3127150"/>
              <a:gd name="connsiteY8" fmla="*/ 1754807 h 3796902"/>
              <a:gd name="connsiteX9" fmla="*/ 1531620 w 3127150"/>
              <a:gd name="connsiteY9" fmla="*/ 2029127 h 3796902"/>
              <a:gd name="connsiteX10" fmla="*/ 1461483 w 3127150"/>
              <a:gd name="connsiteY10" fmla="*/ 3796902 h 3796902"/>
              <a:gd name="connsiteX0" fmla="*/ 0 w 3127150"/>
              <a:gd name="connsiteY0" fmla="*/ 931847 h 3796902"/>
              <a:gd name="connsiteX1" fmla="*/ 800100 w 3127150"/>
              <a:gd name="connsiteY1" fmla="*/ 1053767 h 3796902"/>
              <a:gd name="connsiteX2" fmla="*/ 1592580 w 3127150"/>
              <a:gd name="connsiteY2" fmla="*/ 718487 h 3796902"/>
              <a:gd name="connsiteX3" fmla="*/ 2042160 w 3127150"/>
              <a:gd name="connsiteY3" fmla="*/ 276527 h 3796902"/>
              <a:gd name="connsiteX4" fmla="*/ 2438400 w 3127150"/>
              <a:gd name="connsiteY4" fmla="*/ 2207 h 3796902"/>
              <a:gd name="connsiteX5" fmla="*/ 3002280 w 3127150"/>
              <a:gd name="connsiteY5" fmla="*/ 421307 h 3796902"/>
              <a:gd name="connsiteX6" fmla="*/ 3093720 w 3127150"/>
              <a:gd name="connsiteY6" fmla="*/ 779447 h 3796902"/>
              <a:gd name="connsiteX7" fmla="*/ 2560320 w 3127150"/>
              <a:gd name="connsiteY7" fmla="*/ 1190927 h 3796902"/>
              <a:gd name="connsiteX8" fmla="*/ 1965960 w 3127150"/>
              <a:gd name="connsiteY8" fmla="*/ 1754807 h 3796902"/>
              <a:gd name="connsiteX9" fmla="*/ 1531620 w 3127150"/>
              <a:gd name="connsiteY9" fmla="*/ 2029127 h 3796902"/>
              <a:gd name="connsiteX10" fmla="*/ 1461483 w 3127150"/>
              <a:gd name="connsiteY10" fmla="*/ 3796902 h 3796902"/>
              <a:gd name="connsiteX0" fmla="*/ 0 w 3127150"/>
              <a:gd name="connsiteY0" fmla="*/ 931847 h 3796902"/>
              <a:gd name="connsiteX1" fmla="*/ 800100 w 3127150"/>
              <a:gd name="connsiteY1" fmla="*/ 1053767 h 3796902"/>
              <a:gd name="connsiteX2" fmla="*/ 1592580 w 3127150"/>
              <a:gd name="connsiteY2" fmla="*/ 718487 h 3796902"/>
              <a:gd name="connsiteX3" fmla="*/ 2042160 w 3127150"/>
              <a:gd name="connsiteY3" fmla="*/ 276527 h 3796902"/>
              <a:gd name="connsiteX4" fmla="*/ 2438400 w 3127150"/>
              <a:gd name="connsiteY4" fmla="*/ 2207 h 3796902"/>
              <a:gd name="connsiteX5" fmla="*/ 3002280 w 3127150"/>
              <a:gd name="connsiteY5" fmla="*/ 421307 h 3796902"/>
              <a:gd name="connsiteX6" fmla="*/ 3093720 w 3127150"/>
              <a:gd name="connsiteY6" fmla="*/ 779447 h 3796902"/>
              <a:gd name="connsiteX7" fmla="*/ 2560320 w 3127150"/>
              <a:gd name="connsiteY7" fmla="*/ 1190927 h 3796902"/>
              <a:gd name="connsiteX8" fmla="*/ 1965960 w 3127150"/>
              <a:gd name="connsiteY8" fmla="*/ 1754807 h 3796902"/>
              <a:gd name="connsiteX9" fmla="*/ 1531620 w 3127150"/>
              <a:gd name="connsiteY9" fmla="*/ 2029127 h 3796902"/>
              <a:gd name="connsiteX10" fmla="*/ 1334227 w 3127150"/>
              <a:gd name="connsiteY10" fmla="*/ 3030609 h 3796902"/>
              <a:gd name="connsiteX11" fmla="*/ 1461483 w 3127150"/>
              <a:gd name="connsiteY11" fmla="*/ 3796902 h 3796902"/>
              <a:gd name="connsiteX0" fmla="*/ 0 w 3127150"/>
              <a:gd name="connsiteY0" fmla="*/ 931847 h 3796902"/>
              <a:gd name="connsiteX1" fmla="*/ 800100 w 3127150"/>
              <a:gd name="connsiteY1" fmla="*/ 1053767 h 3796902"/>
              <a:gd name="connsiteX2" fmla="*/ 1592580 w 3127150"/>
              <a:gd name="connsiteY2" fmla="*/ 718487 h 3796902"/>
              <a:gd name="connsiteX3" fmla="*/ 2042160 w 3127150"/>
              <a:gd name="connsiteY3" fmla="*/ 276527 h 3796902"/>
              <a:gd name="connsiteX4" fmla="*/ 2438400 w 3127150"/>
              <a:gd name="connsiteY4" fmla="*/ 2207 h 3796902"/>
              <a:gd name="connsiteX5" fmla="*/ 3002280 w 3127150"/>
              <a:gd name="connsiteY5" fmla="*/ 421307 h 3796902"/>
              <a:gd name="connsiteX6" fmla="*/ 3093720 w 3127150"/>
              <a:gd name="connsiteY6" fmla="*/ 779447 h 3796902"/>
              <a:gd name="connsiteX7" fmla="*/ 2560320 w 3127150"/>
              <a:gd name="connsiteY7" fmla="*/ 1190927 h 3796902"/>
              <a:gd name="connsiteX8" fmla="*/ 1965960 w 3127150"/>
              <a:gd name="connsiteY8" fmla="*/ 1754807 h 3796902"/>
              <a:gd name="connsiteX9" fmla="*/ 1531620 w 3127150"/>
              <a:gd name="connsiteY9" fmla="*/ 2029127 h 3796902"/>
              <a:gd name="connsiteX10" fmla="*/ 1321657 w 3127150"/>
              <a:gd name="connsiteY10" fmla="*/ 2508715 h 3796902"/>
              <a:gd name="connsiteX11" fmla="*/ 1334227 w 3127150"/>
              <a:gd name="connsiteY11" fmla="*/ 3030609 h 3796902"/>
              <a:gd name="connsiteX12" fmla="*/ 1461483 w 3127150"/>
              <a:gd name="connsiteY12" fmla="*/ 3796902 h 3796902"/>
              <a:gd name="connsiteX0" fmla="*/ 0 w 3127150"/>
              <a:gd name="connsiteY0" fmla="*/ 931847 h 3796902"/>
              <a:gd name="connsiteX1" fmla="*/ 800100 w 3127150"/>
              <a:gd name="connsiteY1" fmla="*/ 1053767 h 3796902"/>
              <a:gd name="connsiteX2" fmla="*/ 1592580 w 3127150"/>
              <a:gd name="connsiteY2" fmla="*/ 718487 h 3796902"/>
              <a:gd name="connsiteX3" fmla="*/ 2042160 w 3127150"/>
              <a:gd name="connsiteY3" fmla="*/ 276527 h 3796902"/>
              <a:gd name="connsiteX4" fmla="*/ 2438400 w 3127150"/>
              <a:gd name="connsiteY4" fmla="*/ 2207 h 3796902"/>
              <a:gd name="connsiteX5" fmla="*/ 3002280 w 3127150"/>
              <a:gd name="connsiteY5" fmla="*/ 421307 h 3796902"/>
              <a:gd name="connsiteX6" fmla="*/ 3093720 w 3127150"/>
              <a:gd name="connsiteY6" fmla="*/ 779447 h 3796902"/>
              <a:gd name="connsiteX7" fmla="*/ 2560320 w 3127150"/>
              <a:gd name="connsiteY7" fmla="*/ 1190927 h 3796902"/>
              <a:gd name="connsiteX8" fmla="*/ 1965960 w 3127150"/>
              <a:gd name="connsiteY8" fmla="*/ 1754807 h 3796902"/>
              <a:gd name="connsiteX9" fmla="*/ 1531620 w 3127150"/>
              <a:gd name="connsiteY9" fmla="*/ 2029127 h 3796902"/>
              <a:gd name="connsiteX10" fmla="*/ 1321657 w 3127150"/>
              <a:gd name="connsiteY10" fmla="*/ 2508715 h 3796902"/>
              <a:gd name="connsiteX11" fmla="*/ 1296517 w 3127150"/>
              <a:gd name="connsiteY11" fmla="*/ 3030609 h 3796902"/>
              <a:gd name="connsiteX12" fmla="*/ 1461483 w 3127150"/>
              <a:gd name="connsiteY12" fmla="*/ 3796902 h 3796902"/>
              <a:gd name="connsiteX0" fmla="*/ 0 w 3127150"/>
              <a:gd name="connsiteY0" fmla="*/ 931847 h 3784173"/>
              <a:gd name="connsiteX1" fmla="*/ 800100 w 3127150"/>
              <a:gd name="connsiteY1" fmla="*/ 1053767 h 3784173"/>
              <a:gd name="connsiteX2" fmla="*/ 1592580 w 3127150"/>
              <a:gd name="connsiteY2" fmla="*/ 718487 h 3784173"/>
              <a:gd name="connsiteX3" fmla="*/ 2042160 w 3127150"/>
              <a:gd name="connsiteY3" fmla="*/ 276527 h 3784173"/>
              <a:gd name="connsiteX4" fmla="*/ 2438400 w 3127150"/>
              <a:gd name="connsiteY4" fmla="*/ 2207 h 3784173"/>
              <a:gd name="connsiteX5" fmla="*/ 3002280 w 3127150"/>
              <a:gd name="connsiteY5" fmla="*/ 421307 h 3784173"/>
              <a:gd name="connsiteX6" fmla="*/ 3093720 w 3127150"/>
              <a:gd name="connsiteY6" fmla="*/ 779447 h 3784173"/>
              <a:gd name="connsiteX7" fmla="*/ 2560320 w 3127150"/>
              <a:gd name="connsiteY7" fmla="*/ 1190927 h 3784173"/>
              <a:gd name="connsiteX8" fmla="*/ 1965960 w 3127150"/>
              <a:gd name="connsiteY8" fmla="*/ 1754807 h 3784173"/>
              <a:gd name="connsiteX9" fmla="*/ 1531620 w 3127150"/>
              <a:gd name="connsiteY9" fmla="*/ 2029127 h 3784173"/>
              <a:gd name="connsiteX10" fmla="*/ 1321657 w 3127150"/>
              <a:gd name="connsiteY10" fmla="*/ 2508715 h 3784173"/>
              <a:gd name="connsiteX11" fmla="*/ 1296517 w 3127150"/>
              <a:gd name="connsiteY11" fmla="*/ 3030609 h 3784173"/>
              <a:gd name="connsiteX12" fmla="*/ 1562045 w 3127150"/>
              <a:gd name="connsiteY12" fmla="*/ 3784173 h 3784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27150" h="3784173">
                <a:moveTo>
                  <a:pt x="0" y="931847"/>
                </a:moveTo>
                <a:cubicBezTo>
                  <a:pt x="267335" y="1010587"/>
                  <a:pt x="534670" y="1089327"/>
                  <a:pt x="800100" y="1053767"/>
                </a:cubicBezTo>
                <a:cubicBezTo>
                  <a:pt x="1065530" y="1018207"/>
                  <a:pt x="1385570" y="848027"/>
                  <a:pt x="1592580" y="718487"/>
                </a:cubicBezTo>
                <a:cubicBezTo>
                  <a:pt x="1799590" y="588947"/>
                  <a:pt x="1901190" y="395907"/>
                  <a:pt x="2042160" y="276527"/>
                </a:cubicBezTo>
                <a:cubicBezTo>
                  <a:pt x="2183130" y="157147"/>
                  <a:pt x="2278380" y="-21923"/>
                  <a:pt x="2438400" y="2207"/>
                </a:cubicBezTo>
                <a:cubicBezTo>
                  <a:pt x="2598420" y="26337"/>
                  <a:pt x="2893060" y="291767"/>
                  <a:pt x="3002280" y="421307"/>
                </a:cubicBezTo>
                <a:cubicBezTo>
                  <a:pt x="3111500" y="550847"/>
                  <a:pt x="3167380" y="651177"/>
                  <a:pt x="3093720" y="779447"/>
                </a:cubicBezTo>
                <a:cubicBezTo>
                  <a:pt x="3020060" y="907717"/>
                  <a:pt x="2748280" y="1028367"/>
                  <a:pt x="2560320" y="1190927"/>
                </a:cubicBezTo>
                <a:cubicBezTo>
                  <a:pt x="2372360" y="1353487"/>
                  <a:pt x="2137410" y="1615107"/>
                  <a:pt x="1965960" y="1754807"/>
                </a:cubicBezTo>
                <a:cubicBezTo>
                  <a:pt x="1794510" y="1894507"/>
                  <a:pt x="1626433" y="1899233"/>
                  <a:pt x="1531620" y="2029127"/>
                </a:cubicBezTo>
                <a:cubicBezTo>
                  <a:pt x="1436807" y="2159021"/>
                  <a:pt x="1354556" y="2341801"/>
                  <a:pt x="1321657" y="2508715"/>
                </a:cubicBezTo>
                <a:cubicBezTo>
                  <a:pt x="1288758" y="2675629"/>
                  <a:pt x="1285783" y="2820154"/>
                  <a:pt x="1296517" y="3030609"/>
                </a:cubicBezTo>
                <a:cubicBezTo>
                  <a:pt x="1284828" y="3325238"/>
                  <a:pt x="1565976" y="3660701"/>
                  <a:pt x="1562045" y="3784173"/>
                </a:cubicBezTo>
              </a:path>
            </a:pathLst>
          </a:custGeom>
          <a:noFill/>
          <a:ln w="95250">
            <a:solidFill>
              <a:srgbClr val="FF00FF">
                <a:alpha val="40000"/>
              </a:srgbClr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9" name="テキスト ボックス 328">
            <a:extLst>
              <a:ext uri="{FF2B5EF4-FFF2-40B4-BE49-F238E27FC236}">
                <a16:creationId xmlns:a16="http://schemas.microsoft.com/office/drawing/2014/main" id="{148715DE-9124-EFEB-DE34-24B6A67CCEEB}"/>
              </a:ext>
            </a:extLst>
          </p:cNvPr>
          <p:cNvSpPr txBox="1"/>
          <p:nvPr/>
        </p:nvSpPr>
        <p:spPr>
          <a:xfrm>
            <a:off x="5428657" y="1726123"/>
            <a:ext cx="898166" cy="279514"/>
          </a:xfrm>
          <a:prstGeom prst="rect">
            <a:avLst/>
          </a:prstGeom>
          <a:noFill/>
          <a:ln w="12700" cap="flat" cmpd="sng">
            <a:noFill/>
            <a:prstDash val="solid"/>
            <a:round/>
            <a:headEnd/>
            <a:tailEnd/>
          </a:ln>
          <a:effectLst/>
        </p:spPr>
        <p:txBody>
          <a:bodyPr lIns="0" tIns="0" rIns="0" bIns="0" rtlCol="0" anchor="ctr"/>
          <a:lstStyle>
            <a:defPPr>
              <a:defRPr lang="ja-JP"/>
            </a:defPPr>
            <a:lvl1pPr algn="ctr">
              <a:defRPr sz="800" b="1">
                <a:solidFill>
                  <a:srgbClr val="FF0000"/>
                </a:solidFill>
                <a:effectLst>
                  <a:glow rad="127000">
                    <a:schemeClr val="bg1">
                      <a:alpha val="90000"/>
                    </a:schemeClr>
                  </a:glow>
                </a:effectLst>
              </a:defRPr>
            </a:lvl1pPr>
          </a:lstStyle>
          <a:p>
            <a:r>
              <a:rPr lang="ja-JP" altLang="en-US" b="0" dirty="0">
                <a:solidFill>
                  <a:srgbClr val="0000FF"/>
                </a:solidFill>
                <a:effectLst>
                  <a:glow rad="63500">
                    <a:schemeClr val="bg1"/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茨木千提寺</a:t>
            </a:r>
            <a:r>
              <a:rPr lang="en-US" altLang="ja-JP" b="0" dirty="0">
                <a:solidFill>
                  <a:srgbClr val="0000FF"/>
                </a:solidFill>
                <a:effectLst>
                  <a:glow rad="63500">
                    <a:schemeClr val="bg1"/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IC</a:t>
            </a:r>
            <a:endParaRPr lang="ja-JP" altLang="en-US" b="0" dirty="0">
              <a:solidFill>
                <a:srgbClr val="0000FF"/>
              </a:solidFill>
              <a:effectLst>
                <a:glow rad="63500">
                  <a:schemeClr val="bg1"/>
                </a:glo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33" name="吹き出し: 四角形 332">
            <a:extLst>
              <a:ext uri="{FF2B5EF4-FFF2-40B4-BE49-F238E27FC236}">
                <a16:creationId xmlns:a16="http://schemas.microsoft.com/office/drawing/2014/main" id="{EEF2FA9D-9211-2D52-05E8-62977DFF424F}"/>
              </a:ext>
            </a:extLst>
          </p:cNvPr>
          <p:cNvSpPr/>
          <p:nvPr/>
        </p:nvSpPr>
        <p:spPr>
          <a:xfrm>
            <a:off x="6542717" y="1472590"/>
            <a:ext cx="1973785" cy="401887"/>
          </a:xfrm>
          <a:prstGeom prst="wedgeRectCallout">
            <a:avLst>
              <a:gd name="adj1" fmla="val -62317"/>
              <a:gd name="adj2" fmla="val 53058"/>
            </a:avLst>
          </a:prstGeom>
          <a:solidFill>
            <a:srgbClr val="FF00FF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72000" rIns="0" bIns="72000" anchor="ctr">
            <a:spAutoFit/>
          </a:bodyPr>
          <a:lstStyle/>
          <a:p>
            <a:pPr algn="ctr">
              <a:lnSpc>
                <a:spcPts val="1000"/>
              </a:lnSpc>
            </a:pPr>
            <a:r>
              <a:rPr lang="ja-JP" altLang="en-US" sz="10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新名神高速道路（茨木千提寺</a:t>
            </a:r>
            <a:r>
              <a:rPr lang="en-US" altLang="ja-JP" sz="10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IC</a:t>
            </a:r>
            <a:r>
              <a:rPr lang="ja-JP" altLang="en-US" sz="10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）へのアクセス性向上</a:t>
            </a:r>
            <a:endParaRPr lang="en-US" altLang="ja-JP" sz="1000" dirty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334" name="吹き出し: 四角形 333">
            <a:extLst>
              <a:ext uri="{FF2B5EF4-FFF2-40B4-BE49-F238E27FC236}">
                <a16:creationId xmlns:a16="http://schemas.microsoft.com/office/drawing/2014/main" id="{3B4AE1F1-7A99-7834-B528-BC7E044479E8}"/>
              </a:ext>
            </a:extLst>
          </p:cNvPr>
          <p:cNvSpPr/>
          <p:nvPr/>
        </p:nvSpPr>
        <p:spPr>
          <a:xfrm>
            <a:off x="4749782" y="3453485"/>
            <a:ext cx="638436" cy="229671"/>
          </a:xfrm>
          <a:prstGeom prst="wedgeRectCallout">
            <a:avLst>
              <a:gd name="adj1" fmla="val 41977"/>
              <a:gd name="adj2" fmla="val 101539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10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事業区間</a:t>
            </a:r>
          </a:p>
        </p:txBody>
      </p:sp>
      <p:sp>
        <p:nvSpPr>
          <p:cNvPr id="335" name="テキスト ボックス 334">
            <a:extLst>
              <a:ext uri="{FF2B5EF4-FFF2-40B4-BE49-F238E27FC236}">
                <a16:creationId xmlns:a16="http://schemas.microsoft.com/office/drawing/2014/main" id="{7F39B86D-57AE-BC24-8EAB-97E5B38A11B0}"/>
              </a:ext>
            </a:extLst>
          </p:cNvPr>
          <p:cNvSpPr txBox="1"/>
          <p:nvPr/>
        </p:nvSpPr>
        <p:spPr>
          <a:xfrm rot="20497836">
            <a:off x="3595912" y="3897795"/>
            <a:ext cx="180425" cy="616282"/>
          </a:xfrm>
          <a:prstGeom prst="rect">
            <a:avLst/>
          </a:prstGeom>
          <a:noFill/>
          <a:ln w="3175">
            <a:noFill/>
            <a:prstDash val="dash"/>
          </a:ln>
          <a:effectLst>
            <a:glow rad="12700">
              <a:schemeClr val="accent1">
                <a:alpha val="70000"/>
              </a:schemeClr>
            </a:glow>
          </a:effectLst>
        </p:spPr>
        <p:txBody>
          <a:bodyPr vert="eaVert" wrap="square" lIns="36000" tIns="36000" rIns="36000" bIns="36000" rtlCol="0">
            <a:spAutoFit/>
          </a:bodyPr>
          <a:lstStyle/>
          <a:p>
            <a:pPr algn="ctr"/>
            <a:r>
              <a:rPr kumimoji="1" lang="ja-JP" altLang="en-US" sz="700" dirty="0">
                <a:effectLst>
                  <a:glow rad="50800">
                    <a:schemeClr val="bg1">
                      <a:alpha val="7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茨木能勢線</a:t>
            </a:r>
          </a:p>
        </p:txBody>
      </p:sp>
      <p:sp>
        <p:nvSpPr>
          <p:cNvPr id="336" name="テキスト ボックス 335">
            <a:extLst>
              <a:ext uri="{FF2B5EF4-FFF2-40B4-BE49-F238E27FC236}">
                <a16:creationId xmlns:a16="http://schemas.microsoft.com/office/drawing/2014/main" id="{541AF794-B65D-B1C0-A59C-0A16AB4EEB5B}"/>
              </a:ext>
            </a:extLst>
          </p:cNvPr>
          <p:cNvSpPr txBox="1"/>
          <p:nvPr/>
        </p:nvSpPr>
        <p:spPr>
          <a:xfrm rot="20780271">
            <a:off x="6244290" y="2175723"/>
            <a:ext cx="609253" cy="239467"/>
          </a:xfrm>
          <a:prstGeom prst="rect">
            <a:avLst/>
          </a:prstGeom>
          <a:noFill/>
          <a:ln w="12700" cap="flat" cmpd="sng">
            <a:noFill/>
            <a:prstDash val="solid"/>
            <a:round/>
            <a:headEnd/>
            <a:tailEnd/>
          </a:ln>
          <a:effectLst>
            <a:glow rad="12700">
              <a:schemeClr val="accent1">
                <a:alpha val="70000"/>
              </a:schemeClr>
            </a:glow>
          </a:effectLst>
        </p:spPr>
        <p:txBody>
          <a:bodyPr lIns="0" tIns="0" rIns="0" bIns="0" rtlCol="0" anchor="ctr"/>
          <a:lstStyle>
            <a:defPPr>
              <a:defRPr lang="ja-JP"/>
            </a:defPPr>
            <a:lvl1pPr algn="ctr">
              <a:defRPr sz="800" b="1">
                <a:solidFill>
                  <a:srgbClr val="FF0000"/>
                </a:solidFill>
                <a:effectLst>
                  <a:glow rad="127000">
                    <a:schemeClr val="bg1">
                      <a:alpha val="90000"/>
                    </a:schemeClr>
                  </a:glow>
                </a:effectLst>
              </a:defRPr>
            </a:lvl1pPr>
          </a:lstStyle>
          <a:p>
            <a:r>
              <a:rPr lang="ja-JP" altLang="en-US" sz="700" b="0" dirty="0">
                <a:solidFill>
                  <a:schemeClr val="tx1"/>
                </a:solidFill>
                <a:effectLst>
                  <a:glow rad="63500">
                    <a:schemeClr val="bg1">
                      <a:alpha val="9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大岩線</a:t>
            </a:r>
          </a:p>
        </p:txBody>
      </p:sp>
      <p:sp>
        <p:nvSpPr>
          <p:cNvPr id="384" name="正方形/長方形 2">
            <a:extLst>
              <a:ext uri="{FF2B5EF4-FFF2-40B4-BE49-F238E27FC236}">
                <a16:creationId xmlns:a16="http://schemas.microsoft.com/office/drawing/2014/main" id="{DF796976-88B7-6A30-1ECD-89F20F2F7A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49" y="571222"/>
            <a:ext cx="43292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ja-JP" altLang="en-US" sz="1800" b="1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■事業効果の</a:t>
            </a:r>
            <a:r>
              <a:rPr lang="ja-JP" altLang="en-US" sz="1800" b="1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定性的分析</a:t>
            </a:r>
            <a:endParaRPr lang="ja-JP" altLang="en-US" sz="1800" b="1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51" name="フリーフォーム: 図形 50">
            <a:extLst>
              <a:ext uri="{FF2B5EF4-FFF2-40B4-BE49-F238E27FC236}">
                <a16:creationId xmlns:a16="http://schemas.microsoft.com/office/drawing/2014/main" id="{53A4CC4E-19BC-C32B-6CAE-D1C4B26070F8}"/>
              </a:ext>
            </a:extLst>
          </p:cNvPr>
          <p:cNvSpPr/>
          <p:nvPr/>
        </p:nvSpPr>
        <p:spPr>
          <a:xfrm>
            <a:off x="6122905" y="1022350"/>
            <a:ext cx="441725" cy="977900"/>
          </a:xfrm>
          <a:custGeom>
            <a:avLst/>
            <a:gdLst>
              <a:gd name="connsiteX0" fmla="*/ 270275 w 441725"/>
              <a:gd name="connsiteY0" fmla="*/ 977900 h 977900"/>
              <a:gd name="connsiteX1" fmla="*/ 3575 w 441725"/>
              <a:gd name="connsiteY1" fmla="*/ 463550 h 977900"/>
              <a:gd name="connsiteX2" fmla="*/ 441725 w 441725"/>
              <a:gd name="connsiteY2" fmla="*/ 0 h 97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1725" h="977900">
                <a:moveTo>
                  <a:pt x="270275" y="977900"/>
                </a:moveTo>
                <a:cubicBezTo>
                  <a:pt x="122637" y="802216"/>
                  <a:pt x="-25000" y="626533"/>
                  <a:pt x="3575" y="463550"/>
                </a:cubicBezTo>
                <a:cubicBezTo>
                  <a:pt x="32150" y="300567"/>
                  <a:pt x="236937" y="150283"/>
                  <a:pt x="441725" y="0"/>
                </a:cubicBezTo>
              </a:path>
            </a:pathLst>
          </a:custGeom>
          <a:noFill/>
          <a:ln w="95250">
            <a:solidFill>
              <a:srgbClr val="FF00FF">
                <a:alpha val="40000"/>
              </a:srgbClr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5" name="楕円 384">
            <a:extLst>
              <a:ext uri="{FF2B5EF4-FFF2-40B4-BE49-F238E27FC236}">
                <a16:creationId xmlns:a16="http://schemas.microsoft.com/office/drawing/2014/main" id="{72050B19-0DB5-EA2B-766D-B149EF147B75}"/>
              </a:ext>
            </a:extLst>
          </p:cNvPr>
          <p:cNvSpPr/>
          <p:nvPr/>
        </p:nvSpPr>
        <p:spPr>
          <a:xfrm>
            <a:off x="5439406" y="1517354"/>
            <a:ext cx="886323" cy="886323"/>
          </a:xfrm>
          <a:prstGeom prst="ellipse">
            <a:avLst/>
          </a:prstGeom>
          <a:noFill/>
          <a:ln w="82550">
            <a:solidFill>
              <a:srgbClr val="FF00FF">
                <a:alpha val="70000"/>
              </a:srgbClr>
            </a:solidFill>
            <a:prstDash val="sysDot"/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9D2B7A7A-13EA-30BC-793E-E55775C71673}"/>
              </a:ext>
            </a:extLst>
          </p:cNvPr>
          <p:cNvSpPr txBox="1"/>
          <p:nvPr/>
        </p:nvSpPr>
        <p:spPr>
          <a:xfrm>
            <a:off x="6033958" y="4660825"/>
            <a:ext cx="2875240" cy="192852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prstDash val="solid"/>
          </a:ln>
          <a:effectLst>
            <a:glow>
              <a:schemeClr val="tx1">
                <a:alpha val="25000"/>
              </a:schemeClr>
            </a:glow>
          </a:effectLst>
        </p:spPr>
        <p:txBody>
          <a:bodyPr tIns="54000" bIns="36000"/>
          <a:lstStyle/>
          <a:p>
            <a:pPr algn="ctr">
              <a:spcBef>
                <a:spcPts val="300"/>
              </a:spcBef>
              <a:defRPr/>
            </a:pPr>
            <a:r>
              <a:rPr lang="ja-JP" altLang="en-US" sz="1050" dirty="0" smtClean="0">
                <a:latin typeface="ＭＳ ゴシック" pitchFamily="49" charset="-128"/>
                <a:ea typeface="ＭＳ ゴシック" pitchFamily="49" charset="-128"/>
              </a:rPr>
              <a:t>彩都東部地区中央東地区の立地状況</a:t>
            </a:r>
            <a:endParaRPr lang="ja-JP" altLang="en-US" sz="1050" dirty="0">
              <a:latin typeface="ＭＳ ゴシック" pitchFamily="49" charset="-128"/>
              <a:ea typeface="ＭＳ ゴシック" pitchFamily="49" charset="-128"/>
            </a:endParaRPr>
          </a:p>
        </p:txBody>
      </p:sp>
      <p:pic>
        <p:nvPicPr>
          <p:cNvPr id="64" name="図 63" descr="D:\hosokaway\Desktop\新しいフォルダー\6I0A0989_jpg.jpg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" t="17535" r="7804" b="8288"/>
          <a:stretch/>
        </p:blipFill>
        <p:spPr bwMode="auto">
          <a:xfrm>
            <a:off x="6174641" y="4962261"/>
            <a:ext cx="2617365" cy="15448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楕円 64">
            <a:extLst>
              <a:ext uri="{FF2B5EF4-FFF2-40B4-BE49-F238E27FC236}">
                <a16:creationId xmlns:a16="http://schemas.microsoft.com/office/drawing/2014/main" id="{7F16CD85-C27A-6338-6400-DB5C9C62572F}"/>
              </a:ext>
            </a:extLst>
          </p:cNvPr>
          <p:cNvSpPr/>
          <p:nvPr/>
        </p:nvSpPr>
        <p:spPr>
          <a:xfrm>
            <a:off x="6542717" y="2371057"/>
            <a:ext cx="589588" cy="487263"/>
          </a:xfrm>
          <a:prstGeom prst="ellipse">
            <a:avLst/>
          </a:prstGeom>
          <a:noFill/>
          <a:ln w="19050">
            <a:solidFill>
              <a:srgbClr val="FF00FF"/>
            </a:solidFill>
            <a:prstDash val="sysDash"/>
          </a:ln>
          <a:effectLst>
            <a:glow rad="25400">
              <a:schemeClr val="bg1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1000" dirty="0">
                <a:solidFill>
                  <a:srgbClr val="FF00FF"/>
                </a:solidFill>
                <a:effectLst>
                  <a:glow rad="38100">
                    <a:schemeClr val="bg1"/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中央東地区</a:t>
            </a:r>
          </a:p>
        </p:txBody>
      </p:sp>
      <p:sp>
        <p:nvSpPr>
          <p:cNvPr id="66" name="テキスト ボックス 67">
            <a:extLst>
              <a:ext uri="{FF2B5EF4-FFF2-40B4-BE49-F238E27FC236}">
                <a16:creationId xmlns:a16="http://schemas.microsoft.com/office/drawing/2014/main" id="{81C0D59B-4B87-7AE6-8CD9-2AA7F58C7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4446" y="5854095"/>
            <a:ext cx="1774520" cy="206746"/>
          </a:xfrm>
          <a:prstGeom prst="rect">
            <a:avLst/>
          </a:prstGeom>
          <a:noFill/>
          <a:ln w="12700" cap="flat" cmpd="sng">
            <a:noFill/>
            <a:prstDash val="solid"/>
            <a:round/>
            <a:headEnd/>
            <a:tailEnd/>
          </a:ln>
        </p:spPr>
        <p:txBody>
          <a:bodyPr lIns="72000" tIns="0" rIns="0" bIns="0" rtlCol="0" anchor="ctr"/>
          <a:lstStyle>
            <a:defPPr>
              <a:defRPr lang="ja-JP"/>
            </a:defPPr>
            <a:lvl1pPr algn="ctr">
              <a:defRPr sz="800" b="1">
                <a:effectLst>
                  <a:glow rad="127000">
                    <a:schemeClr val="bg1">
                      <a:alpha val="90000"/>
                    </a:schemeClr>
                  </a:glow>
                </a:effectLst>
              </a:defRPr>
            </a:lvl1pPr>
          </a:lstStyle>
          <a:p>
            <a:r>
              <a:rPr lang="ja-JP" altLang="en-US" sz="700" b="0" dirty="0" smtClean="0">
                <a:effectLst>
                  <a:glow rad="635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茨木摂津線（都市計画道路茨木箕面丘陵線）</a:t>
            </a:r>
            <a:endParaRPr lang="ja-JP" altLang="en-US" sz="700" b="0" dirty="0">
              <a:effectLst>
                <a:glow rad="63500">
                  <a:schemeClr val="bg1">
                    <a:alpha val="95000"/>
                  </a:schemeClr>
                </a:glo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6678338" y="6332238"/>
            <a:ext cx="2178596" cy="200055"/>
          </a:xfrm>
          <a:prstGeom prst="rect">
            <a:avLst/>
          </a:prstGeom>
          <a:noFill/>
          <a:ln w="12700" cap="flat" cmpd="sng">
            <a:noFill/>
            <a:prstDash val="solid"/>
            <a:round/>
            <a:headEnd/>
            <a:tailEnd/>
          </a:ln>
        </p:spPr>
        <p:txBody>
          <a:bodyPr lIns="72000" tIns="0" rIns="0" bIns="0" rtlCol="0" anchor="ctr"/>
          <a:lstStyle/>
          <a:p>
            <a:pPr algn="ctr"/>
            <a:r>
              <a:rPr lang="zh-TW" altLang="en-US" sz="700" dirty="0">
                <a:effectLst>
                  <a:glow rad="635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彩都（国際文化公園都市）建設推進協</a:t>
            </a:r>
            <a:r>
              <a:rPr lang="zh-TW" altLang="en-US" sz="700" dirty="0" smtClean="0">
                <a:effectLst>
                  <a:glow rad="635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議会</a:t>
            </a:r>
            <a:r>
              <a:rPr lang="ja-JP" altLang="en-US" sz="700" dirty="0" smtClean="0">
                <a:effectLst>
                  <a:glow rad="635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より提供</a:t>
            </a:r>
            <a:endParaRPr lang="ja-JP" altLang="en-US" sz="700" dirty="0">
              <a:effectLst>
                <a:glow rad="63500">
                  <a:schemeClr val="bg1">
                    <a:alpha val="95000"/>
                  </a:schemeClr>
                </a:glo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3547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4B8696CB-089C-4138-9283-DCBBAAAEEA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22225" y="-12700"/>
            <a:ext cx="9166225" cy="561975"/>
          </a:xfr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</p:spPr>
        <p:txBody>
          <a:bodyPr wrap="none" lIns="91435" tIns="45717" rIns="91435" bIns="45717"/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l">
              <a:defRPr/>
            </a:pPr>
            <a:r>
              <a:rPr lang="ja-JP" altLang="en-US" sz="28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３．事業の進捗の見込み、代替案</a:t>
            </a:r>
            <a:r>
              <a:rPr lang="ja-JP" altLang="en-US" sz="2800" dirty="0" smtClean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立案</a:t>
            </a:r>
            <a:r>
              <a:rPr lang="ja-JP" altLang="en-US" sz="28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の可能性の視点</a:t>
            </a:r>
            <a:endParaRPr lang="ja-JP" altLang="en-US" sz="20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9940" name="スライド番号プレースホルダー 3">
            <a:extLst>
              <a:ext uri="{FF2B5EF4-FFF2-40B4-BE49-F238E27FC236}">
                <a16:creationId xmlns:a16="http://schemas.microsoft.com/office/drawing/2014/main" id="{84BB8BED-E6E7-4AE4-A104-2A6E4B8CB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532813" y="6477000"/>
            <a:ext cx="6064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9C47FD9-4722-4F52-9B19-1DFE4BCF18AB}" type="slidenum">
              <a:rPr lang="ja-JP" altLang="en-US" sz="20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ja-JP" altLang="en-US" sz="2000">
              <a:latin typeface="Arial" panose="020B0604020202020204" pitchFamily="34" charset="0"/>
            </a:endParaRPr>
          </a:p>
        </p:txBody>
      </p:sp>
      <p:sp>
        <p:nvSpPr>
          <p:cNvPr id="39943" name="正方形/長方形 4">
            <a:extLst>
              <a:ext uri="{FF2B5EF4-FFF2-40B4-BE49-F238E27FC236}">
                <a16:creationId xmlns:a16="http://schemas.microsoft.com/office/drawing/2014/main" id="{2196F602-CA9E-4005-8F81-350667D58B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52" y="3000147"/>
            <a:ext cx="5346336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ja-JP" altLang="en-US" sz="2000" b="1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■コスト縮減や代替案立案等の可能性の視点</a:t>
            </a:r>
          </a:p>
        </p:txBody>
      </p:sp>
      <p:sp>
        <p:nvSpPr>
          <p:cNvPr id="91" name="正方形/長方形 90">
            <a:extLst>
              <a:ext uri="{FF2B5EF4-FFF2-40B4-BE49-F238E27FC236}">
                <a16:creationId xmlns:a16="http://schemas.microsoft.com/office/drawing/2014/main" id="{8553D6DA-7076-4156-9A14-9C79A2F5B0B7}"/>
              </a:ext>
            </a:extLst>
          </p:cNvPr>
          <p:cNvSpPr/>
          <p:nvPr/>
        </p:nvSpPr>
        <p:spPr>
          <a:xfrm>
            <a:off x="227012" y="3479800"/>
            <a:ext cx="8650287" cy="2336537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  <a:defRPr/>
            </a:pPr>
            <a:r>
              <a:rPr lang="en-US" altLang="ja-JP" b="1" u="sng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【</a:t>
            </a:r>
            <a:r>
              <a:rPr lang="ja-JP" altLang="en-US" b="1" u="sng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代替案</a:t>
            </a:r>
            <a:r>
              <a:rPr lang="ja-JP" altLang="en-US" b="1" u="sng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立案等の</a:t>
            </a:r>
            <a:r>
              <a:rPr lang="ja-JP" altLang="en-US" b="1" u="sng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可能性</a:t>
            </a:r>
            <a:r>
              <a:rPr lang="en-US" altLang="ja-JP" b="1" u="sng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】</a:t>
            </a:r>
          </a:p>
          <a:p>
            <a:pPr>
              <a:lnSpc>
                <a:spcPts val="2500"/>
              </a:lnSpc>
              <a:defRPr/>
            </a:pPr>
            <a:r>
              <a:rPr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・本事業は彩都の骨格を形成する主要な道路であり、都市計画決定に</a:t>
            </a:r>
            <a:r>
              <a:rPr lang="ja-JP" altLang="en-US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基づき</a:t>
            </a:r>
            <a:r>
              <a:rPr lang="en-US" altLang="ja-JP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/>
            </a:r>
            <a:br>
              <a:rPr lang="en-US" altLang="ja-JP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</a:br>
            <a:r>
              <a:rPr lang="ja-JP" altLang="en-US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実施する</a:t>
            </a:r>
            <a:r>
              <a:rPr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ものである</a:t>
            </a:r>
            <a:r>
              <a:rPr lang="ja-JP" altLang="en-US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。</a:t>
            </a:r>
            <a:endParaRPr lang="ja-JP" altLang="en-US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>
              <a:lnSpc>
                <a:spcPts val="2500"/>
              </a:lnSpc>
              <a:defRPr/>
            </a:pPr>
            <a:r>
              <a:rPr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・また、土地区画整理事業等により、道路用地は確保済みであり</a:t>
            </a:r>
            <a:r>
              <a:rPr lang="ja-JP" altLang="en-US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、</a:t>
            </a:r>
            <a:r>
              <a:rPr lang="en-US" altLang="ja-JP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/>
            </a:r>
            <a:br>
              <a:rPr lang="en-US" altLang="ja-JP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</a:br>
            <a:r>
              <a:rPr lang="ja-JP" altLang="en-US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２</a:t>
            </a:r>
            <a:r>
              <a:rPr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車線が暫定供用済みである。</a:t>
            </a:r>
          </a:p>
          <a:p>
            <a:pPr>
              <a:lnSpc>
                <a:spcPts val="2500"/>
              </a:lnSpc>
              <a:defRPr/>
            </a:pPr>
            <a:endParaRPr lang="en-US" altLang="ja-JP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>
              <a:lnSpc>
                <a:spcPts val="2500"/>
              </a:lnSpc>
              <a:defRPr/>
            </a:pPr>
            <a:r>
              <a:rPr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以上のことから</a:t>
            </a:r>
            <a:r>
              <a:rPr lang="ja-JP" altLang="en-US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、原案が</a:t>
            </a:r>
            <a:r>
              <a:rPr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適切である。</a:t>
            </a:r>
          </a:p>
        </p:txBody>
      </p:sp>
      <p:sp>
        <p:nvSpPr>
          <p:cNvPr id="29" name="正方形/長方形 2">
            <a:extLst>
              <a:ext uri="{FF2B5EF4-FFF2-40B4-BE49-F238E27FC236}">
                <a16:creationId xmlns:a16="http://schemas.microsoft.com/office/drawing/2014/main" id="{0D2B3127-4AFD-4374-A349-05159EA315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77" y="1067962"/>
            <a:ext cx="432927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000" b="1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■事業の進捗の見込みの視点</a:t>
            </a:r>
          </a:p>
        </p:txBody>
      </p:sp>
      <p:sp>
        <p:nvSpPr>
          <p:cNvPr id="28" name="テキスト ボックス 7">
            <a:extLst>
              <a:ext uri="{FF2B5EF4-FFF2-40B4-BE49-F238E27FC236}">
                <a16:creationId xmlns:a16="http://schemas.microsoft.com/office/drawing/2014/main" id="{3BFDACF5-2353-414F-9C11-CCE1C1E8D3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1538488"/>
            <a:ext cx="8515350" cy="1012906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txBody>
          <a:bodyPr>
            <a:spAutoFit/>
          </a:bodyPr>
          <a:lstStyle>
            <a:defPPr>
              <a:defRPr lang="en-US"/>
            </a:defPPr>
            <a:lvl1pPr>
              <a:defRPr>
                <a:latin typeface="ＭＳ ゴシック" panose="020B0609070205080204" pitchFamily="49" charset="-128"/>
                <a:ea typeface="ＭＳ ゴシック" panose="020B0609070205080204" pitchFamily="49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ts val="2500"/>
              </a:lnSpc>
            </a:pPr>
            <a:r>
              <a:rPr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</a:t>
            </a:r>
            <a:r>
              <a:rPr lang="ja-JP" altLang="ja-JP" dirty="0"/>
              <a:t>令和</a:t>
            </a:r>
            <a:r>
              <a:rPr lang="en-US" altLang="ja-JP" dirty="0"/>
              <a:t> 5</a:t>
            </a:r>
            <a:r>
              <a:rPr lang="ja-JP" altLang="ja-JP" dirty="0"/>
              <a:t>年</a:t>
            </a:r>
            <a:r>
              <a:rPr lang="en-US" altLang="ja-JP" dirty="0"/>
              <a:t>(2023</a:t>
            </a:r>
            <a:r>
              <a:rPr lang="ja-JP" altLang="ja-JP" dirty="0"/>
              <a:t>年</a:t>
            </a:r>
            <a:r>
              <a:rPr lang="en-US" altLang="ja-JP" dirty="0"/>
              <a:t>)</a:t>
            </a:r>
            <a:r>
              <a:rPr lang="ja-JP" altLang="ja-JP" dirty="0"/>
              <a:t>度～令和</a:t>
            </a:r>
            <a:r>
              <a:rPr lang="en-US" altLang="ja-JP" dirty="0"/>
              <a:t> 6</a:t>
            </a:r>
            <a:r>
              <a:rPr lang="ja-JP" altLang="ja-JP" dirty="0"/>
              <a:t>年</a:t>
            </a:r>
            <a:r>
              <a:rPr lang="en-US" altLang="ja-JP" dirty="0"/>
              <a:t>(2024</a:t>
            </a:r>
            <a:r>
              <a:rPr lang="ja-JP" altLang="ja-JP" dirty="0"/>
              <a:t>年</a:t>
            </a:r>
            <a:r>
              <a:rPr lang="en-US" altLang="ja-JP" dirty="0"/>
              <a:t>)</a:t>
            </a:r>
            <a:r>
              <a:rPr lang="ja-JP" altLang="ja-JP" dirty="0"/>
              <a:t>度：測量・設計</a:t>
            </a:r>
          </a:p>
          <a:p>
            <a:pPr>
              <a:lnSpc>
                <a:spcPts val="2500"/>
              </a:lnSpc>
            </a:pPr>
            <a:r>
              <a:rPr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</a:t>
            </a:r>
            <a:r>
              <a:rPr lang="ja-JP" altLang="ja-JP" dirty="0"/>
              <a:t>令和</a:t>
            </a:r>
            <a:r>
              <a:rPr lang="en-US" altLang="ja-JP" dirty="0"/>
              <a:t> 7</a:t>
            </a:r>
            <a:r>
              <a:rPr lang="ja-JP" altLang="ja-JP" dirty="0"/>
              <a:t>年</a:t>
            </a:r>
            <a:r>
              <a:rPr lang="en-US" altLang="ja-JP" dirty="0"/>
              <a:t>(2025</a:t>
            </a:r>
            <a:r>
              <a:rPr lang="ja-JP" altLang="ja-JP" dirty="0"/>
              <a:t>年</a:t>
            </a:r>
            <a:r>
              <a:rPr lang="en-US" altLang="ja-JP" dirty="0"/>
              <a:t>)</a:t>
            </a:r>
            <a:r>
              <a:rPr lang="ja-JP" altLang="ja-JP" dirty="0"/>
              <a:t>度～令和</a:t>
            </a:r>
            <a:r>
              <a:rPr lang="en-US" altLang="ja-JP" dirty="0"/>
              <a:t>10</a:t>
            </a:r>
            <a:r>
              <a:rPr lang="ja-JP" altLang="ja-JP" dirty="0"/>
              <a:t>年</a:t>
            </a:r>
            <a:r>
              <a:rPr lang="en-US" altLang="ja-JP" dirty="0"/>
              <a:t>(2028</a:t>
            </a:r>
            <a:r>
              <a:rPr lang="ja-JP" altLang="ja-JP" dirty="0"/>
              <a:t>年</a:t>
            </a:r>
            <a:r>
              <a:rPr lang="en-US" altLang="ja-JP" dirty="0"/>
              <a:t>)</a:t>
            </a:r>
            <a:r>
              <a:rPr lang="ja-JP" altLang="ja-JP" dirty="0"/>
              <a:t>度：</a:t>
            </a:r>
            <a:r>
              <a:rPr lang="ja-JP" altLang="en-US" dirty="0"/>
              <a:t>工事</a:t>
            </a:r>
            <a:endParaRPr lang="ja-JP" altLang="ja-JP" dirty="0"/>
          </a:p>
          <a:p>
            <a:pPr>
              <a:lnSpc>
                <a:spcPts val="2500"/>
              </a:lnSpc>
            </a:pPr>
            <a:r>
              <a:rPr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</a:t>
            </a:r>
            <a:r>
              <a:rPr lang="ja-JP" altLang="ja-JP" dirty="0"/>
              <a:t>令和</a:t>
            </a:r>
            <a:r>
              <a:rPr lang="en-US" altLang="ja-JP" dirty="0"/>
              <a:t>10</a:t>
            </a:r>
            <a:r>
              <a:rPr lang="ja-JP" altLang="ja-JP" dirty="0"/>
              <a:t>年</a:t>
            </a:r>
            <a:r>
              <a:rPr lang="en-US" altLang="ja-JP" dirty="0"/>
              <a:t>(2028</a:t>
            </a:r>
            <a:r>
              <a:rPr lang="ja-JP" altLang="ja-JP" dirty="0"/>
              <a:t>年</a:t>
            </a:r>
            <a:r>
              <a:rPr lang="en-US" altLang="ja-JP" dirty="0"/>
              <a:t>)</a:t>
            </a:r>
            <a:r>
              <a:rPr lang="ja-JP" altLang="ja-JP" dirty="0"/>
              <a:t>度：</a:t>
            </a:r>
            <a:r>
              <a:rPr lang="ja-JP" altLang="en-US" dirty="0"/>
              <a:t>完成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角丸四角形 4">
            <a:extLst>
              <a:ext uri="{FF2B5EF4-FFF2-40B4-BE49-F238E27FC236}">
                <a16:creationId xmlns:a16="http://schemas.microsoft.com/office/drawing/2014/main" id="{1FCC9A7E-81AB-422B-B5DF-AC349F3CB202}"/>
              </a:ext>
            </a:extLst>
          </p:cNvPr>
          <p:cNvSpPr/>
          <p:nvPr/>
        </p:nvSpPr>
        <p:spPr>
          <a:xfrm>
            <a:off x="266700" y="733068"/>
            <a:ext cx="8569325" cy="5905857"/>
          </a:xfrm>
          <a:prstGeom prst="roundRect">
            <a:avLst>
              <a:gd name="adj" fmla="val 6282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spcBef>
                <a:spcPts val="600"/>
              </a:spcBef>
              <a:defRPr/>
            </a:pPr>
            <a:endParaRPr lang="en-US" altLang="ja-JP" sz="2400" b="1" dirty="0">
              <a:solidFill>
                <a:schemeClr val="tx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eaLnBrk="1" hangingPunct="1">
              <a:spcBef>
                <a:spcPts val="600"/>
              </a:spcBef>
              <a:defRPr/>
            </a:pPr>
            <a:r>
              <a:rPr lang="ja-JP" altLang="ja-JP" sz="2400" b="1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○事業</a:t>
            </a:r>
            <a:r>
              <a:rPr lang="ja-JP" altLang="en-US" sz="2400" b="1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実施</a:t>
            </a:r>
            <a:endParaRPr lang="ja-JP" altLang="ja-JP" sz="2400" dirty="0">
              <a:solidFill>
                <a:schemeClr val="tx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eaLnBrk="1" hangingPunct="1">
              <a:defRPr/>
            </a:pPr>
            <a:endParaRPr lang="en-US" altLang="ja-JP" sz="2000" dirty="0">
              <a:solidFill>
                <a:schemeClr val="tx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eaLnBrk="1" hangingPunct="1">
              <a:defRPr/>
            </a:pPr>
            <a:r>
              <a:rPr lang="ja-JP" altLang="ja-JP" sz="2000" b="1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＜判断の理由＞</a:t>
            </a:r>
          </a:p>
          <a:p>
            <a:pPr algn="just">
              <a:spcBef>
                <a:spcPts val="1200"/>
              </a:spcBef>
              <a:defRPr/>
            </a:pPr>
            <a:r>
              <a:rPr lang="ja-JP" altLang="en-US" sz="2000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・本路線は、彩都の骨格を形成する主要な道路となることから</a:t>
            </a:r>
            <a:r>
              <a:rPr lang="ja-JP" altLang="en-US" sz="2000" dirty="0" smtClean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、整備が</a:t>
            </a:r>
            <a:r>
              <a:rPr lang="en-US" altLang="ja-JP" sz="2000" dirty="0" smtClean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/>
            </a:r>
            <a:br>
              <a:rPr lang="en-US" altLang="ja-JP" sz="2000" dirty="0" smtClean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</a:br>
            <a:r>
              <a:rPr lang="ja-JP" altLang="en-US" sz="2000" dirty="0" smtClean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必要</a:t>
            </a:r>
            <a:r>
              <a:rPr lang="ja-JP" altLang="en-US" sz="2000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不可欠である。</a:t>
            </a:r>
          </a:p>
          <a:p>
            <a:pPr>
              <a:spcBef>
                <a:spcPts val="1200"/>
              </a:spcBef>
              <a:defRPr/>
            </a:pPr>
            <a:r>
              <a:rPr lang="ja-JP" altLang="en-US" sz="2000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・本事業区間は、彩都西部地区と中部地区を結ぶ区間であり</a:t>
            </a:r>
            <a:r>
              <a:rPr lang="ja-JP" altLang="en-US" sz="2000" dirty="0" smtClean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、彩</a:t>
            </a:r>
            <a:r>
              <a:rPr lang="ja-JP" altLang="en-US" sz="2000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都</a:t>
            </a:r>
            <a:r>
              <a:rPr lang="ja-JP" altLang="en-US" sz="2000" dirty="0" smtClean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と</a:t>
            </a:r>
            <a:r>
              <a:rPr lang="en-US" altLang="ja-JP" sz="2000" dirty="0" smtClean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/>
            </a:r>
            <a:br>
              <a:rPr lang="en-US" altLang="ja-JP" sz="2000" dirty="0" smtClean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</a:br>
            <a:r>
              <a:rPr lang="ja-JP" altLang="en-US" sz="2000" dirty="0" smtClean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周辺</a:t>
            </a:r>
            <a:r>
              <a:rPr lang="ja-JP" altLang="en-US" sz="2000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地域、新名神高速道路（茨木千提寺</a:t>
            </a:r>
            <a:r>
              <a:rPr lang="en-US" altLang="ja-JP" sz="2000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IC</a:t>
            </a:r>
            <a:r>
              <a:rPr lang="ja-JP" altLang="en-US" sz="2000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）へ</a:t>
            </a:r>
            <a:r>
              <a:rPr lang="ja-JP" altLang="en-US" sz="2000" dirty="0" smtClean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のアクセス性</a:t>
            </a:r>
            <a:r>
              <a:rPr lang="ja-JP" altLang="en-US" sz="2000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向上</a:t>
            </a:r>
            <a:r>
              <a:rPr lang="ja-JP" altLang="en-US" sz="2000" dirty="0" smtClean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に</a:t>
            </a:r>
            <a:r>
              <a:rPr lang="en-US" altLang="ja-JP" sz="2000" dirty="0" smtClean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/>
            </a:r>
            <a:br>
              <a:rPr lang="en-US" altLang="ja-JP" sz="2000" dirty="0" smtClean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</a:br>
            <a:r>
              <a:rPr lang="ja-JP" altLang="en-US" sz="2000" dirty="0" smtClean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より</a:t>
            </a:r>
            <a:r>
              <a:rPr lang="ja-JP" altLang="en-US" sz="2000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、広域的な道路ネットワークが強化される。</a:t>
            </a:r>
          </a:p>
          <a:p>
            <a:pPr>
              <a:spcBef>
                <a:spcPts val="1200"/>
              </a:spcBef>
              <a:defRPr/>
            </a:pPr>
            <a:r>
              <a:rPr lang="ja-JP" altLang="en-US" sz="2000" dirty="0" smtClean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・彩都東部地区のまちづくりとあわせて整備する（仮称）佐保</a:t>
            </a:r>
            <a:r>
              <a:rPr lang="ja-JP" altLang="en-US" sz="2000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橋梁</a:t>
            </a:r>
            <a:r>
              <a:rPr lang="ja-JP" altLang="en-US" sz="2000" dirty="0" smtClean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に</a:t>
            </a:r>
            <a:r>
              <a:rPr lang="en-US" altLang="ja-JP" sz="2000" dirty="0" smtClean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/>
            </a:r>
            <a:br>
              <a:rPr lang="en-US" altLang="ja-JP" sz="2000" dirty="0" smtClean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</a:br>
            <a:r>
              <a:rPr lang="ja-JP" altLang="en-US" sz="2000" dirty="0" smtClean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引き続き、整備</a:t>
            </a:r>
            <a:r>
              <a:rPr lang="ja-JP" altLang="en-US" sz="2000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を推進してく事業</a:t>
            </a:r>
            <a:r>
              <a:rPr lang="ja-JP" altLang="en-US" sz="2000" dirty="0" smtClean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である。</a:t>
            </a:r>
            <a:endParaRPr lang="ja-JP" altLang="en-US" sz="2000" dirty="0">
              <a:solidFill>
                <a:schemeClr val="tx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>
              <a:spcBef>
                <a:spcPts val="1200"/>
              </a:spcBef>
              <a:defRPr/>
            </a:pPr>
            <a:r>
              <a:rPr lang="ja-JP" altLang="en-US" sz="2000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・彩都と周辺地域、新名神高速道路が結ばれることに</a:t>
            </a:r>
            <a:r>
              <a:rPr lang="ja-JP" altLang="en-US" sz="2000" dirty="0" smtClean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より防災</a:t>
            </a:r>
            <a:r>
              <a:rPr lang="ja-JP" altLang="en-US" sz="2000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機能</a:t>
            </a:r>
            <a:r>
              <a:rPr lang="ja-JP" altLang="en-US" sz="2000" dirty="0" smtClean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が</a:t>
            </a:r>
            <a:r>
              <a:rPr lang="en-US" altLang="ja-JP" sz="2000" dirty="0" smtClean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/>
            </a:r>
            <a:br>
              <a:rPr lang="en-US" altLang="ja-JP" sz="2000" dirty="0" smtClean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</a:br>
            <a:r>
              <a:rPr lang="ja-JP" altLang="en-US" sz="2000" dirty="0" smtClean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向上</a:t>
            </a:r>
            <a:r>
              <a:rPr lang="ja-JP" altLang="en-US" sz="2000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する。</a:t>
            </a:r>
          </a:p>
          <a:p>
            <a:pPr eaLnBrk="1" hangingPunct="1">
              <a:defRPr/>
            </a:pPr>
            <a:endParaRPr lang="ja-JP" altLang="en-US" sz="2000" dirty="0">
              <a:solidFill>
                <a:schemeClr val="tx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eaLnBrk="1" hangingPunct="1">
              <a:defRPr/>
            </a:pPr>
            <a:r>
              <a:rPr lang="en-US" altLang="ja-JP" sz="2000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</a:t>
            </a:r>
            <a:r>
              <a:rPr lang="ja-JP" altLang="ja-JP" sz="2000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以上の</a:t>
            </a:r>
            <a:r>
              <a:rPr lang="ja-JP" altLang="en-US" sz="2000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理由</a:t>
            </a:r>
            <a:r>
              <a:rPr lang="ja-JP" altLang="ja-JP" sz="2000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から、事業</a:t>
            </a:r>
            <a:r>
              <a:rPr lang="ja-JP" altLang="en-US" sz="2000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を実施</a:t>
            </a:r>
            <a:r>
              <a:rPr lang="ja-JP" altLang="ja-JP" sz="2000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する。</a:t>
            </a:r>
            <a:endParaRPr lang="en-US" altLang="ja-JP" sz="2000" dirty="0">
              <a:solidFill>
                <a:schemeClr val="tx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eaLnBrk="1" hangingPunct="1">
              <a:defRPr/>
            </a:pPr>
            <a:endParaRPr lang="en-US" altLang="ja-JP" sz="2000" dirty="0">
              <a:solidFill>
                <a:schemeClr val="tx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eaLnBrk="1" hangingPunct="1">
              <a:defRPr/>
            </a:pPr>
            <a:endParaRPr lang="ja-JP" altLang="ja-JP" sz="2000" dirty="0">
              <a:solidFill>
                <a:schemeClr val="tx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40963" name="スライド番号プレースホルダー 3">
            <a:extLst>
              <a:ext uri="{FF2B5EF4-FFF2-40B4-BE49-F238E27FC236}">
                <a16:creationId xmlns:a16="http://schemas.microsoft.com/office/drawing/2014/main" id="{100E45A8-BD2A-4CE3-8886-3163D554D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532813" y="6477000"/>
            <a:ext cx="6064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E510DD1-C323-44B4-8B9E-C4235FC5A8E2}" type="slidenum">
              <a:rPr lang="ja-JP" altLang="en-US" sz="20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ja-JP" altLang="en-US" sz="2000">
              <a:latin typeface="Arial" panose="020B0604020202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667647C6-F686-4CF1-9712-AD92769F1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2225" y="-12700"/>
            <a:ext cx="9166225" cy="5619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</p:spPr>
        <p:txBody>
          <a:bodyPr wrap="none" lIns="91435" tIns="45717" rIns="91435" bIns="45717" anchor="ctr"/>
          <a:lstStyle>
            <a:defPPr>
              <a:defRPr lang="ja-JP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l">
              <a:defRPr/>
            </a:pPr>
            <a:r>
              <a:rPr lang="ja-JP" altLang="en-US" sz="28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４．対応方針（原案）</a:t>
            </a:r>
            <a:endParaRPr lang="ja-JP" altLang="en-US" sz="20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図 93">
            <a:extLst>
              <a:ext uri="{FF2B5EF4-FFF2-40B4-BE49-F238E27FC236}">
                <a16:creationId xmlns:a16="http://schemas.microsoft.com/office/drawing/2014/main" id="{A9E8D6B4-BFB7-F33A-3931-084B1A0BAF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0213" y="2840835"/>
            <a:ext cx="5684837" cy="3976850"/>
          </a:xfrm>
          <a:prstGeom prst="rect">
            <a:avLst/>
          </a:prstGeom>
          <a:ln w="6350">
            <a:solidFill>
              <a:schemeClr val="bg1">
                <a:lumMod val="50000"/>
              </a:schemeClr>
            </a:solidFill>
          </a:ln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9115" y="6047459"/>
            <a:ext cx="972000" cy="608428"/>
          </a:xfrm>
          <a:prstGeom prst="rect">
            <a:avLst/>
          </a:prstGeom>
        </p:spPr>
      </p:pic>
      <p:sp>
        <p:nvSpPr>
          <p:cNvPr id="102" name="Freeform 5">
            <a:extLst>
              <a:ext uri="{FF2B5EF4-FFF2-40B4-BE49-F238E27FC236}">
                <a16:creationId xmlns:a16="http://schemas.microsoft.com/office/drawing/2014/main" id="{955585C4-DA07-0F05-8C01-1977A44A8153}"/>
              </a:ext>
            </a:extLst>
          </p:cNvPr>
          <p:cNvSpPr>
            <a:spLocks/>
          </p:cNvSpPr>
          <p:nvPr/>
        </p:nvSpPr>
        <p:spPr bwMode="auto">
          <a:xfrm>
            <a:off x="5461306" y="3659668"/>
            <a:ext cx="1452619" cy="1633462"/>
          </a:xfrm>
          <a:custGeom>
            <a:avLst/>
            <a:gdLst>
              <a:gd name="T0" fmla="*/ 1018 w 1129"/>
              <a:gd name="T1" fmla="*/ 1269 h 1312"/>
              <a:gd name="T2" fmla="*/ 1080 w 1129"/>
              <a:gd name="T3" fmla="*/ 1216 h 1312"/>
              <a:gd name="T4" fmla="*/ 1124 w 1129"/>
              <a:gd name="T5" fmla="*/ 1158 h 1312"/>
              <a:gd name="T6" fmla="*/ 1060 w 1129"/>
              <a:gd name="T7" fmla="*/ 1077 h 1312"/>
              <a:gd name="T8" fmla="*/ 994 w 1129"/>
              <a:gd name="T9" fmla="*/ 1024 h 1312"/>
              <a:gd name="T10" fmla="*/ 960 w 1129"/>
              <a:gd name="T11" fmla="*/ 985 h 1312"/>
              <a:gd name="T12" fmla="*/ 873 w 1129"/>
              <a:gd name="T13" fmla="*/ 888 h 1312"/>
              <a:gd name="T14" fmla="*/ 803 w 1129"/>
              <a:gd name="T15" fmla="*/ 679 h 1312"/>
              <a:gd name="T16" fmla="*/ 701 w 1129"/>
              <a:gd name="T17" fmla="*/ 660 h 1312"/>
              <a:gd name="T18" fmla="*/ 648 w 1129"/>
              <a:gd name="T19" fmla="*/ 601 h 1312"/>
              <a:gd name="T20" fmla="*/ 649 w 1129"/>
              <a:gd name="T21" fmla="*/ 494 h 1312"/>
              <a:gd name="T22" fmla="*/ 697 w 1129"/>
              <a:gd name="T23" fmla="*/ 432 h 1312"/>
              <a:gd name="T24" fmla="*/ 809 w 1129"/>
              <a:gd name="T25" fmla="*/ 349 h 1312"/>
              <a:gd name="T26" fmla="*/ 950 w 1129"/>
              <a:gd name="T27" fmla="*/ 252 h 1312"/>
              <a:gd name="T28" fmla="*/ 906 w 1129"/>
              <a:gd name="T29" fmla="*/ 83 h 1312"/>
              <a:gd name="T30" fmla="*/ 860 w 1129"/>
              <a:gd name="T31" fmla="*/ 108 h 1312"/>
              <a:gd name="T32" fmla="*/ 808 w 1129"/>
              <a:gd name="T33" fmla="*/ 115 h 1312"/>
              <a:gd name="T34" fmla="*/ 701 w 1129"/>
              <a:gd name="T35" fmla="*/ 109 h 1312"/>
              <a:gd name="T36" fmla="*/ 676 w 1129"/>
              <a:gd name="T37" fmla="*/ 174 h 1312"/>
              <a:gd name="T38" fmla="*/ 650 w 1129"/>
              <a:gd name="T39" fmla="*/ 231 h 1312"/>
              <a:gd name="T40" fmla="*/ 673 w 1129"/>
              <a:gd name="T41" fmla="*/ 267 h 1312"/>
              <a:gd name="T42" fmla="*/ 645 w 1129"/>
              <a:gd name="T43" fmla="*/ 330 h 1312"/>
              <a:gd name="T44" fmla="*/ 625 w 1129"/>
              <a:gd name="T45" fmla="*/ 252 h 1312"/>
              <a:gd name="T46" fmla="*/ 583 w 1129"/>
              <a:gd name="T47" fmla="*/ 207 h 1312"/>
              <a:gd name="T48" fmla="*/ 535 w 1129"/>
              <a:gd name="T49" fmla="*/ 183 h 1312"/>
              <a:gd name="T50" fmla="*/ 515 w 1129"/>
              <a:gd name="T51" fmla="*/ 93 h 1312"/>
              <a:gd name="T52" fmla="*/ 443 w 1129"/>
              <a:gd name="T53" fmla="*/ 37 h 1312"/>
              <a:gd name="T54" fmla="*/ 397 w 1129"/>
              <a:gd name="T55" fmla="*/ 40 h 1312"/>
              <a:gd name="T56" fmla="*/ 356 w 1129"/>
              <a:gd name="T57" fmla="*/ 67 h 1312"/>
              <a:gd name="T58" fmla="*/ 294 w 1129"/>
              <a:gd name="T59" fmla="*/ 21 h 1312"/>
              <a:gd name="T60" fmla="*/ 249 w 1129"/>
              <a:gd name="T61" fmla="*/ 19 h 1312"/>
              <a:gd name="T62" fmla="*/ 200 w 1129"/>
              <a:gd name="T63" fmla="*/ 26 h 1312"/>
              <a:gd name="T64" fmla="*/ 153 w 1129"/>
              <a:gd name="T65" fmla="*/ 76 h 1312"/>
              <a:gd name="T66" fmla="*/ 108 w 1129"/>
              <a:gd name="T67" fmla="*/ 98 h 1312"/>
              <a:gd name="T68" fmla="*/ 96 w 1129"/>
              <a:gd name="T69" fmla="*/ 141 h 1312"/>
              <a:gd name="T70" fmla="*/ 59 w 1129"/>
              <a:gd name="T71" fmla="*/ 166 h 1312"/>
              <a:gd name="T72" fmla="*/ 16 w 1129"/>
              <a:gd name="T73" fmla="*/ 225 h 1312"/>
              <a:gd name="T74" fmla="*/ 23 w 1129"/>
              <a:gd name="T75" fmla="*/ 302 h 1312"/>
              <a:gd name="T76" fmla="*/ 97 w 1129"/>
              <a:gd name="T77" fmla="*/ 323 h 1312"/>
              <a:gd name="T78" fmla="*/ 161 w 1129"/>
              <a:gd name="T79" fmla="*/ 373 h 1312"/>
              <a:gd name="T80" fmla="*/ 183 w 1129"/>
              <a:gd name="T81" fmla="*/ 464 h 1312"/>
              <a:gd name="T82" fmla="*/ 212 w 1129"/>
              <a:gd name="T83" fmla="*/ 533 h 1312"/>
              <a:gd name="T84" fmla="*/ 325 w 1129"/>
              <a:gd name="T85" fmla="*/ 532 h 1312"/>
              <a:gd name="T86" fmla="*/ 377 w 1129"/>
              <a:gd name="T87" fmla="*/ 554 h 1312"/>
              <a:gd name="T88" fmla="*/ 422 w 1129"/>
              <a:gd name="T89" fmla="*/ 624 h 1312"/>
              <a:gd name="T90" fmla="*/ 480 w 1129"/>
              <a:gd name="T91" fmla="*/ 719 h 1312"/>
              <a:gd name="T92" fmla="*/ 530 w 1129"/>
              <a:gd name="T93" fmla="*/ 777 h 1312"/>
              <a:gd name="T94" fmla="*/ 610 w 1129"/>
              <a:gd name="T95" fmla="*/ 836 h 1312"/>
              <a:gd name="T96" fmla="*/ 589 w 1129"/>
              <a:gd name="T97" fmla="*/ 920 h 1312"/>
              <a:gd name="T98" fmla="*/ 677 w 1129"/>
              <a:gd name="T99" fmla="*/ 919 h 1312"/>
              <a:gd name="T100" fmla="*/ 731 w 1129"/>
              <a:gd name="T101" fmla="*/ 869 h 1312"/>
              <a:gd name="T102" fmla="*/ 774 w 1129"/>
              <a:gd name="T103" fmla="*/ 957 h 1312"/>
              <a:gd name="T104" fmla="*/ 802 w 1129"/>
              <a:gd name="T105" fmla="*/ 1075 h 1312"/>
              <a:gd name="T106" fmla="*/ 854 w 1129"/>
              <a:gd name="T107" fmla="*/ 1091 h 1312"/>
              <a:gd name="T108" fmla="*/ 915 w 1129"/>
              <a:gd name="T109" fmla="*/ 1157 h 1312"/>
              <a:gd name="T110" fmla="*/ 908 w 1129"/>
              <a:gd name="T111" fmla="*/ 1252 h 1312"/>
              <a:gd name="T112" fmla="*/ 932 w 1129"/>
              <a:gd name="T113" fmla="*/ 1312 h 1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129" h="1312">
                <a:moveTo>
                  <a:pt x="932" y="1312"/>
                </a:moveTo>
                <a:cubicBezTo>
                  <a:pt x="932" y="1312"/>
                  <a:pt x="950" y="1294"/>
                  <a:pt x="953" y="1294"/>
                </a:cubicBezTo>
                <a:cubicBezTo>
                  <a:pt x="956" y="1294"/>
                  <a:pt x="968" y="1293"/>
                  <a:pt x="970" y="1293"/>
                </a:cubicBezTo>
                <a:cubicBezTo>
                  <a:pt x="972" y="1292"/>
                  <a:pt x="980" y="1284"/>
                  <a:pt x="981" y="1282"/>
                </a:cubicBezTo>
                <a:cubicBezTo>
                  <a:pt x="981" y="1280"/>
                  <a:pt x="999" y="1267"/>
                  <a:pt x="1004" y="1267"/>
                </a:cubicBezTo>
                <a:cubicBezTo>
                  <a:pt x="1009" y="1267"/>
                  <a:pt x="1018" y="1269"/>
                  <a:pt x="1018" y="1269"/>
                </a:cubicBezTo>
                <a:cubicBezTo>
                  <a:pt x="1018" y="1269"/>
                  <a:pt x="1027" y="1258"/>
                  <a:pt x="1027" y="1253"/>
                </a:cubicBezTo>
                <a:cubicBezTo>
                  <a:pt x="1027" y="1249"/>
                  <a:pt x="1027" y="1242"/>
                  <a:pt x="1028" y="1241"/>
                </a:cubicBezTo>
                <a:cubicBezTo>
                  <a:pt x="1030" y="1240"/>
                  <a:pt x="1037" y="1232"/>
                  <a:pt x="1040" y="1232"/>
                </a:cubicBezTo>
                <a:cubicBezTo>
                  <a:pt x="1043" y="1231"/>
                  <a:pt x="1051" y="1229"/>
                  <a:pt x="1053" y="1231"/>
                </a:cubicBezTo>
                <a:cubicBezTo>
                  <a:pt x="1056" y="1233"/>
                  <a:pt x="1061" y="1225"/>
                  <a:pt x="1061" y="1225"/>
                </a:cubicBezTo>
                <a:cubicBezTo>
                  <a:pt x="1080" y="1216"/>
                  <a:pt x="1080" y="1216"/>
                  <a:pt x="1080" y="1216"/>
                </a:cubicBezTo>
                <a:cubicBezTo>
                  <a:pt x="1080" y="1216"/>
                  <a:pt x="1094" y="1208"/>
                  <a:pt x="1096" y="1204"/>
                </a:cubicBezTo>
                <a:cubicBezTo>
                  <a:pt x="1098" y="1201"/>
                  <a:pt x="1105" y="1189"/>
                  <a:pt x="1107" y="1189"/>
                </a:cubicBezTo>
                <a:cubicBezTo>
                  <a:pt x="1109" y="1189"/>
                  <a:pt x="1111" y="1181"/>
                  <a:pt x="1114" y="1180"/>
                </a:cubicBezTo>
                <a:cubicBezTo>
                  <a:pt x="1117" y="1179"/>
                  <a:pt x="1115" y="1175"/>
                  <a:pt x="1117" y="1172"/>
                </a:cubicBezTo>
                <a:cubicBezTo>
                  <a:pt x="1118" y="1169"/>
                  <a:pt x="1123" y="1167"/>
                  <a:pt x="1125" y="1167"/>
                </a:cubicBezTo>
                <a:cubicBezTo>
                  <a:pt x="1127" y="1167"/>
                  <a:pt x="1129" y="1162"/>
                  <a:pt x="1124" y="1158"/>
                </a:cubicBezTo>
                <a:cubicBezTo>
                  <a:pt x="1118" y="1154"/>
                  <a:pt x="1118" y="1146"/>
                  <a:pt x="1118" y="1139"/>
                </a:cubicBezTo>
                <a:cubicBezTo>
                  <a:pt x="1118" y="1133"/>
                  <a:pt x="1121" y="1123"/>
                  <a:pt x="1114" y="1123"/>
                </a:cubicBezTo>
                <a:cubicBezTo>
                  <a:pt x="1107" y="1123"/>
                  <a:pt x="1100" y="1127"/>
                  <a:pt x="1097" y="1124"/>
                </a:cubicBezTo>
                <a:cubicBezTo>
                  <a:pt x="1094" y="1122"/>
                  <a:pt x="1086" y="1117"/>
                  <a:pt x="1084" y="1116"/>
                </a:cubicBezTo>
                <a:cubicBezTo>
                  <a:pt x="1082" y="1116"/>
                  <a:pt x="1076" y="1099"/>
                  <a:pt x="1072" y="1098"/>
                </a:cubicBezTo>
                <a:cubicBezTo>
                  <a:pt x="1068" y="1097"/>
                  <a:pt x="1063" y="1079"/>
                  <a:pt x="1060" y="1077"/>
                </a:cubicBezTo>
                <a:cubicBezTo>
                  <a:pt x="1057" y="1075"/>
                  <a:pt x="1051" y="1067"/>
                  <a:pt x="1048" y="1065"/>
                </a:cubicBezTo>
                <a:cubicBezTo>
                  <a:pt x="1046" y="1064"/>
                  <a:pt x="1040" y="1054"/>
                  <a:pt x="1037" y="1054"/>
                </a:cubicBezTo>
                <a:cubicBezTo>
                  <a:pt x="1034" y="1054"/>
                  <a:pt x="1026" y="1054"/>
                  <a:pt x="1024" y="1054"/>
                </a:cubicBezTo>
                <a:cubicBezTo>
                  <a:pt x="1021" y="1054"/>
                  <a:pt x="1016" y="1049"/>
                  <a:pt x="1013" y="1045"/>
                </a:cubicBezTo>
                <a:cubicBezTo>
                  <a:pt x="1010" y="1042"/>
                  <a:pt x="1010" y="1040"/>
                  <a:pt x="1007" y="1038"/>
                </a:cubicBezTo>
                <a:cubicBezTo>
                  <a:pt x="1004" y="1036"/>
                  <a:pt x="994" y="1024"/>
                  <a:pt x="994" y="1024"/>
                </a:cubicBezTo>
                <a:cubicBezTo>
                  <a:pt x="993" y="1020"/>
                  <a:pt x="993" y="1020"/>
                  <a:pt x="993" y="1020"/>
                </a:cubicBezTo>
                <a:cubicBezTo>
                  <a:pt x="995" y="1012"/>
                  <a:pt x="995" y="1012"/>
                  <a:pt x="995" y="1012"/>
                </a:cubicBezTo>
                <a:cubicBezTo>
                  <a:pt x="995" y="1012"/>
                  <a:pt x="991" y="1007"/>
                  <a:pt x="992" y="1004"/>
                </a:cubicBezTo>
                <a:cubicBezTo>
                  <a:pt x="993" y="1001"/>
                  <a:pt x="994" y="998"/>
                  <a:pt x="990" y="992"/>
                </a:cubicBezTo>
                <a:cubicBezTo>
                  <a:pt x="987" y="987"/>
                  <a:pt x="980" y="988"/>
                  <a:pt x="976" y="987"/>
                </a:cubicBezTo>
                <a:cubicBezTo>
                  <a:pt x="971" y="986"/>
                  <a:pt x="964" y="985"/>
                  <a:pt x="960" y="985"/>
                </a:cubicBezTo>
                <a:cubicBezTo>
                  <a:pt x="956" y="985"/>
                  <a:pt x="944" y="985"/>
                  <a:pt x="941" y="983"/>
                </a:cubicBezTo>
                <a:cubicBezTo>
                  <a:pt x="939" y="980"/>
                  <a:pt x="929" y="967"/>
                  <a:pt x="928" y="963"/>
                </a:cubicBezTo>
                <a:cubicBezTo>
                  <a:pt x="926" y="959"/>
                  <a:pt x="919" y="949"/>
                  <a:pt x="915" y="948"/>
                </a:cubicBezTo>
                <a:cubicBezTo>
                  <a:pt x="911" y="948"/>
                  <a:pt x="904" y="939"/>
                  <a:pt x="905" y="935"/>
                </a:cubicBezTo>
                <a:cubicBezTo>
                  <a:pt x="906" y="930"/>
                  <a:pt x="903" y="907"/>
                  <a:pt x="899" y="904"/>
                </a:cubicBezTo>
                <a:cubicBezTo>
                  <a:pt x="894" y="900"/>
                  <a:pt x="878" y="889"/>
                  <a:pt x="873" y="888"/>
                </a:cubicBezTo>
                <a:cubicBezTo>
                  <a:pt x="868" y="888"/>
                  <a:pt x="862" y="877"/>
                  <a:pt x="864" y="873"/>
                </a:cubicBezTo>
                <a:cubicBezTo>
                  <a:pt x="865" y="869"/>
                  <a:pt x="860" y="857"/>
                  <a:pt x="862" y="849"/>
                </a:cubicBezTo>
                <a:cubicBezTo>
                  <a:pt x="865" y="841"/>
                  <a:pt x="864" y="806"/>
                  <a:pt x="862" y="802"/>
                </a:cubicBezTo>
                <a:cubicBezTo>
                  <a:pt x="861" y="799"/>
                  <a:pt x="849" y="776"/>
                  <a:pt x="844" y="766"/>
                </a:cubicBezTo>
                <a:cubicBezTo>
                  <a:pt x="839" y="756"/>
                  <a:pt x="823" y="722"/>
                  <a:pt x="823" y="716"/>
                </a:cubicBezTo>
                <a:cubicBezTo>
                  <a:pt x="823" y="710"/>
                  <a:pt x="806" y="683"/>
                  <a:pt x="803" y="679"/>
                </a:cubicBezTo>
                <a:cubicBezTo>
                  <a:pt x="799" y="675"/>
                  <a:pt x="733" y="645"/>
                  <a:pt x="733" y="645"/>
                </a:cubicBezTo>
                <a:cubicBezTo>
                  <a:pt x="732" y="641"/>
                  <a:pt x="732" y="641"/>
                  <a:pt x="732" y="641"/>
                </a:cubicBezTo>
                <a:cubicBezTo>
                  <a:pt x="732" y="641"/>
                  <a:pt x="725" y="651"/>
                  <a:pt x="722" y="651"/>
                </a:cubicBezTo>
                <a:cubicBezTo>
                  <a:pt x="718" y="651"/>
                  <a:pt x="707" y="647"/>
                  <a:pt x="707" y="647"/>
                </a:cubicBezTo>
                <a:cubicBezTo>
                  <a:pt x="707" y="647"/>
                  <a:pt x="704" y="651"/>
                  <a:pt x="704" y="653"/>
                </a:cubicBezTo>
                <a:cubicBezTo>
                  <a:pt x="704" y="656"/>
                  <a:pt x="703" y="660"/>
                  <a:pt x="701" y="660"/>
                </a:cubicBezTo>
                <a:cubicBezTo>
                  <a:pt x="699" y="660"/>
                  <a:pt x="698" y="667"/>
                  <a:pt x="696" y="667"/>
                </a:cubicBezTo>
                <a:cubicBezTo>
                  <a:pt x="694" y="667"/>
                  <a:pt x="681" y="661"/>
                  <a:pt x="675" y="657"/>
                </a:cubicBezTo>
                <a:cubicBezTo>
                  <a:pt x="669" y="653"/>
                  <a:pt x="661" y="650"/>
                  <a:pt x="662" y="645"/>
                </a:cubicBezTo>
                <a:cubicBezTo>
                  <a:pt x="663" y="640"/>
                  <a:pt x="665" y="632"/>
                  <a:pt x="664" y="621"/>
                </a:cubicBezTo>
                <a:cubicBezTo>
                  <a:pt x="663" y="610"/>
                  <a:pt x="660" y="608"/>
                  <a:pt x="657" y="608"/>
                </a:cubicBezTo>
                <a:cubicBezTo>
                  <a:pt x="654" y="608"/>
                  <a:pt x="652" y="601"/>
                  <a:pt x="648" y="601"/>
                </a:cubicBezTo>
                <a:cubicBezTo>
                  <a:pt x="645" y="601"/>
                  <a:pt x="642" y="599"/>
                  <a:pt x="642" y="594"/>
                </a:cubicBezTo>
                <a:cubicBezTo>
                  <a:pt x="642" y="589"/>
                  <a:pt x="642" y="575"/>
                  <a:pt x="639" y="571"/>
                </a:cubicBezTo>
                <a:cubicBezTo>
                  <a:pt x="636" y="568"/>
                  <a:pt x="633" y="564"/>
                  <a:pt x="634" y="560"/>
                </a:cubicBezTo>
                <a:cubicBezTo>
                  <a:pt x="636" y="557"/>
                  <a:pt x="635" y="550"/>
                  <a:pt x="636" y="548"/>
                </a:cubicBezTo>
                <a:cubicBezTo>
                  <a:pt x="637" y="546"/>
                  <a:pt x="644" y="532"/>
                  <a:pt x="646" y="526"/>
                </a:cubicBezTo>
                <a:cubicBezTo>
                  <a:pt x="648" y="520"/>
                  <a:pt x="646" y="501"/>
                  <a:pt x="649" y="494"/>
                </a:cubicBezTo>
                <a:cubicBezTo>
                  <a:pt x="652" y="487"/>
                  <a:pt x="657" y="481"/>
                  <a:pt x="663" y="478"/>
                </a:cubicBezTo>
                <a:cubicBezTo>
                  <a:pt x="670" y="476"/>
                  <a:pt x="679" y="476"/>
                  <a:pt x="683" y="476"/>
                </a:cubicBezTo>
                <a:cubicBezTo>
                  <a:pt x="688" y="476"/>
                  <a:pt x="696" y="477"/>
                  <a:pt x="696" y="471"/>
                </a:cubicBezTo>
                <a:cubicBezTo>
                  <a:pt x="697" y="465"/>
                  <a:pt x="692" y="460"/>
                  <a:pt x="692" y="455"/>
                </a:cubicBezTo>
                <a:cubicBezTo>
                  <a:pt x="692" y="450"/>
                  <a:pt x="695" y="445"/>
                  <a:pt x="698" y="445"/>
                </a:cubicBezTo>
                <a:cubicBezTo>
                  <a:pt x="702" y="445"/>
                  <a:pt x="697" y="439"/>
                  <a:pt x="697" y="432"/>
                </a:cubicBezTo>
                <a:cubicBezTo>
                  <a:pt x="697" y="425"/>
                  <a:pt x="704" y="417"/>
                  <a:pt x="707" y="418"/>
                </a:cubicBezTo>
                <a:cubicBezTo>
                  <a:pt x="710" y="418"/>
                  <a:pt x="711" y="397"/>
                  <a:pt x="711" y="397"/>
                </a:cubicBezTo>
                <a:cubicBezTo>
                  <a:pt x="733" y="395"/>
                  <a:pt x="733" y="395"/>
                  <a:pt x="733" y="395"/>
                </a:cubicBezTo>
                <a:cubicBezTo>
                  <a:pt x="787" y="375"/>
                  <a:pt x="787" y="375"/>
                  <a:pt x="787" y="375"/>
                </a:cubicBezTo>
                <a:cubicBezTo>
                  <a:pt x="787" y="375"/>
                  <a:pt x="796" y="361"/>
                  <a:pt x="800" y="356"/>
                </a:cubicBezTo>
                <a:cubicBezTo>
                  <a:pt x="804" y="352"/>
                  <a:pt x="806" y="348"/>
                  <a:pt x="809" y="349"/>
                </a:cubicBezTo>
                <a:cubicBezTo>
                  <a:pt x="812" y="349"/>
                  <a:pt x="810" y="352"/>
                  <a:pt x="814" y="352"/>
                </a:cubicBezTo>
                <a:cubicBezTo>
                  <a:pt x="819" y="352"/>
                  <a:pt x="836" y="352"/>
                  <a:pt x="836" y="352"/>
                </a:cubicBezTo>
                <a:cubicBezTo>
                  <a:pt x="836" y="329"/>
                  <a:pt x="836" y="329"/>
                  <a:pt x="836" y="329"/>
                </a:cubicBezTo>
                <a:cubicBezTo>
                  <a:pt x="843" y="324"/>
                  <a:pt x="843" y="324"/>
                  <a:pt x="843" y="324"/>
                </a:cubicBezTo>
                <a:cubicBezTo>
                  <a:pt x="853" y="306"/>
                  <a:pt x="853" y="306"/>
                  <a:pt x="853" y="306"/>
                </a:cubicBezTo>
                <a:cubicBezTo>
                  <a:pt x="950" y="252"/>
                  <a:pt x="950" y="252"/>
                  <a:pt x="950" y="252"/>
                </a:cubicBezTo>
                <a:cubicBezTo>
                  <a:pt x="954" y="254"/>
                  <a:pt x="954" y="254"/>
                  <a:pt x="954" y="254"/>
                </a:cubicBezTo>
                <a:cubicBezTo>
                  <a:pt x="954" y="254"/>
                  <a:pt x="952" y="245"/>
                  <a:pt x="957" y="242"/>
                </a:cubicBezTo>
                <a:cubicBezTo>
                  <a:pt x="963" y="238"/>
                  <a:pt x="967" y="236"/>
                  <a:pt x="967" y="236"/>
                </a:cubicBezTo>
                <a:cubicBezTo>
                  <a:pt x="974" y="227"/>
                  <a:pt x="974" y="227"/>
                  <a:pt x="974" y="227"/>
                </a:cubicBezTo>
                <a:cubicBezTo>
                  <a:pt x="923" y="141"/>
                  <a:pt x="923" y="141"/>
                  <a:pt x="923" y="141"/>
                </a:cubicBezTo>
                <a:cubicBezTo>
                  <a:pt x="906" y="83"/>
                  <a:pt x="906" y="83"/>
                  <a:pt x="906" y="83"/>
                </a:cubicBezTo>
                <a:cubicBezTo>
                  <a:pt x="906" y="83"/>
                  <a:pt x="905" y="94"/>
                  <a:pt x="902" y="94"/>
                </a:cubicBezTo>
                <a:cubicBezTo>
                  <a:pt x="898" y="94"/>
                  <a:pt x="896" y="96"/>
                  <a:pt x="896" y="100"/>
                </a:cubicBezTo>
                <a:cubicBezTo>
                  <a:pt x="897" y="104"/>
                  <a:pt x="889" y="114"/>
                  <a:pt x="889" y="114"/>
                </a:cubicBezTo>
                <a:cubicBezTo>
                  <a:pt x="886" y="120"/>
                  <a:pt x="886" y="120"/>
                  <a:pt x="886" y="120"/>
                </a:cubicBezTo>
                <a:cubicBezTo>
                  <a:pt x="886" y="120"/>
                  <a:pt x="877" y="115"/>
                  <a:pt x="875" y="113"/>
                </a:cubicBezTo>
                <a:cubicBezTo>
                  <a:pt x="873" y="110"/>
                  <a:pt x="870" y="105"/>
                  <a:pt x="860" y="108"/>
                </a:cubicBezTo>
                <a:cubicBezTo>
                  <a:pt x="850" y="110"/>
                  <a:pt x="849" y="105"/>
                  <a:pt x="853" y="100"/>
                </a:cubicBezTo>
                <a:cubicBezTo>
                  <a:pt x="857" y="96"/>
                  <a:pt x="852" y="88"/>
                  <a:pt x="852" y="88"/>
                </a:cubicBezTo>
                <a:cubicBezTo>
                  <a:pt x="852" y="88"/>
                  <a:pt x="844" y="80"/>
                  <a:pt x="841" y="83"/>
                </a:cubicBezTo>
                <a:cubicBezTo>
                  <a:pt x="838" y="87"/>
                  <a:pt x="833" y="92"/>
                  <a:pt x="827" y="95"/>
                </a:cubicBezTo>
                <a:cubicBezTo>
                  <a:pt x="822" y="98"/>
                  <a:pt x="814" y="104"/>
                  <a:pt x="813" y="107"/>
                </a:cubicBezTo>
                <a:cubicBezTo>
                  <a:pt x="812" y="109"/>
                  <a:pt x="808" y="110"/>
                  <a:pt x="808" y="115"/>
                </a:cubicBezTo>
                <a:cubicBezTo>
                  <a:pt x="808" y="120"/>
                  <a:pt x="811" y="134"/>
                  <a:pt x="805" y="135"/>
                </a:cubicBezTo>
                <a:cubicBezTo>
                  <a:pt x="800" y="136"/>
                  <a:pt x="784" y="140"/>
                  <a:pt x="771" y="138"/>
                </a:cubicBezTo>
                <a:cubicBezTo>
                  <a:pt x="758" y="136"/>
                  <a:pt x="756" y="141"/>
                  <a:pt x="747" y="138"/>
                </a:cubicBezTo>
                <a:cubicBezTo>
                  <a:pt x="738" y="136"/>
                  <a:pt x="727" y="132"/>
                  <a:pt x="722" y="131"/>
                </a:cubicBezTo>
                <a:cubicBezTo>
                  <a:pt x="716" y="130"/>
                  <a:pt x="709" y="114"/>
                  <a:pt x="709" y="112"/>
                </a:cubicBezTo>
                <a:cubicBezTo>
                  <a:pt x="708" y="109"/>
                  <a:pt x="703" y="104"/>
                  <a:pt x="701" y="109"/>
                </a:cubicBezTo>
                <a:cubicBezTo>
                  <a:pt x="700" y="114"/>
                  <a:pt x="700" y="120"/>
                  <a:pt x="697" y="126"/>
                </a:cubicBezTo>
                <a:cubicBezTo>
                  <a:pt x="695" y="132"/>
                  <a:pt x="692" y="139"/>
                  <a:pt x="688" y="139"/>
                </a:cubicBezTo>
                <a:cubicBezTo>
                  <a:pt x="683" y="138"/>
                  <a:pt x="676" y="142"/>
                  <a:pt x="676" y="142"/>
                </a:cubicBezTo>
                <a:cubicBezTo>
                  <a:pt x="676" y="142"/>
                  <a:pt x="675" y="150"/>
                  <a:pt x="677" y="151"/>
                </a:cubicBezTo>
                <a:cubicBezTo>
                  <a:pt x="680" y="152"/>
                  <a:pt x="682" y="156"/>
                  <a:pt x="682" y="158"/>
                </a:cubicBezTo>
                <a:cubicBezTo>
                  <a:pt x="682" y="160"/>
                  <a:pt x="680" y="171"/>
                  <a:pt x="676" y="174"/>
                </a:cubicBezTo>
                <a:cubicBezTo>
                  <a:pt x="672" y="177"/>
                  <a:pt x="666" y="181"/>
                  <a:pt x="666" y="181"/>
                </a:cubicBezTo>
                <a:cubicBezTo>
                  <a:pt x="666" y="181"/>
                  <a:pt x="660" y="184"/>
                  <a:pt x="660" y="186"/>
                </a:cubicBezTo>
                <a:cubicBezTo>
                  <a:pt x="660" y="189"/>
                  <a:pt x="658" y="206"/>
                  <a:pt x="656" y="206"/>
                </a:cubicBezTo>
                <a:cubicBezTo>
                  <a:pt x="654" y="206"/>
                  <a:pt x="649" y="209"/>
                  <a:pt x="649" y="209"/>
                </a:cubicBezTo>
                <a:cubicBezTo>
                  <a:pt x="652" y="217"/>
                  <a:pt x="652" y="217"/>
                  <a:pt x="652" y="217"/>
                </a:cubicBezTo>
                <a:cubicBezTo>
                  <a:pt x="652" y="217"/>
                  <a:pt x="648" y="223"/>
                  <a:pt x="650" y="231"/>
                </a:cubicBezTo>
                <a:cubicBezTo>
                  <a:pt x="663" y="231"/>
                  <a:pt x="663" y="231"/>
                  <a:pt x="663" y="231"/>
                </a:cubicBezTo>
                <a:cubicBezTo>
                  <a:pt x="663" y="231"/>
                  <a:pt x="661" y="238"/>
                  <a:pt x="664" y="241"/>
                </a:cubicBezTo>
                <a:cubicBezTo>
                  <a:pt x="666" y="243"/>
                  <a:pt x="674" y="248"/>
                  <a:pt x="674" y="248"/>
                </a:cubicBezTo>
                <a:cubicBezTo>
                  <a:pt x="674" y="248"/>
                  <a:pt x="668" y="251"/>
                  <a:pt x="667" y="254"/>
                </a:cubicBezTo>
                <a:cubicBezTo>
                  <a:pt x="667" y="258"/>
                  <a:pt x="668" y="264"/>
                  <a:pt x="668" y="264"/>
                </a:cubicBezTo>
                <a:cubicBezTo>
                  <a:pt x="673" y="267"/>
                  <a:pt x="673" y="267"/>
                  <a:pt x="673" y="267"/>
                </a:cubicBezTo>
                <a:cubicBezTo>
                  <a:pt x="673" y="267"/>
                  <a:pt x="676" y="272"/>
                  <a:pt x="665" y="274"/>
                </a:cubicBezTo>
                <a:cubicBezTo>
                  <a:pt x="655" y="276"/>
                  <a:pt x="640" y="275"/>
                  <a:pt x="640" y="275"/>
                </a:cubicBezTo>
                <a:cubicBezTo>
                  <a:pt x="640" y="275"/>
                  <a:pt x="638" y="286"/>
                  <a:pt x="638" y="289"/>
                </a:cubicBezTo>
                <a:cubicBezTo>
                  <a:pt x="638" y="293"/>
                  <a:pt x="640" y="304"/>
                  <a:pt x="643" y="309"/>
                </a:cubicBezTo>
                <a:cubicBezTo>
                  <a:pt x="646" y="315"/>
                  <a:pt x="648" y="312"/>
                  <a:pt x="648" y="319"/>
                </a:cubicBezTo>
                <a:cubicBezTo>
                  <a:pt x="648" y="325"/>
                  <a:pt x="645" y="330"/>
                  <a:pt x="645" y="330"/>
                </a:cubicBezTo>
                <a:cubicBezTo>
                  <a:pt x="645" y="330"/>
                  <a:pt x="644" y="325"/>
                  <a:pt x="634" y="325"/>
                </a:cubicBezTo>
                <a:cubicBezTo>
                  <a:pt x="634" y="325"/>
                  <a:pt x="627" y="314"/>
                  <a:pt x="626" y="312"/>
                </a:cubicBezTo>
                <a:cubicBezTo>
                  <a:pt x="625" y="309"/>
                  <a:pt x="618" y="286"/>
                  <a:pt x="615" y="285"/>
                </a:cubicBezTo>
                <a:cubicBezTo>
                  <a:pt x="612" y="284"/>
                  <a:pt x="607" y="275"/>
                  <a:pt x="608" y="272"/>
                </a:cubicBezTo>
                <a:cubicBezTo>
                  <a:pt x="609" y="270"/>
                  <a:pt x="607" y="259"/>
                  <a:pt x="610" y="257"/>
                </a:cubicBezTo>
                <a:cubicBezTo>
                  <a:pt x="613" y="255"/>
                  <a:pt x="622" y="252"/>
                  <a:pt x="625" y="252"/>
                </a:cubicBezTo>
                <a:cubicBezTo>
                  <a:pt x="627" y="252"/>
                  <a:pt x="633" y="253"/>
                  <a:pt x="633" y="253"/>
                </a:cubicBezTo>
                <a:cubicBezTo>
                  <a:pt x="633" y="253"/>
                  <a:pt x="635" y="214"/>
                  <a:pt x="632" y="213"/>
                </a:cubicBezTo>
                <a:cubicBezTo>
                  <a:pt x="628" y="213"/>
                  <a:pt x="618" y="216"/>
                  <a:pt x="618" y="216"/>
                </a:cubicBezTo>
                <a:cubicBezTo>
                  <a:pt x="618" y="216"/>
                  <a:pt x="618" y="229"/>
                  <a:pt x="613" y="229"/>
                </a:cubicBezTo>
                <a:cubicBezTo>
                  <a:pt x="608" y="229"/>
                  <a:pt x="601" y="222"/>
                  <a:pt x="601" y="221"/>
                </a:cubicBezTo>
                <a:cubicBezTo>
                  <a:pt x="600" y="219"/>
                  <a:pt x="586" y="206"/>
                  <a:pt x="583" y="207"/>
                </a:cubicBezTo>
                <a:cubicBezTo>
                  <a:pt x="581" y="207"/>
                  <a:pt x="581" y="211"/>
                  <a:pt x="577" y="211"/>
                </a:cubicBezTo>
                <a:cubicBezTo>
                  <a:pt x="573" y="210"/>
                  <a:pt x="573" y="207"/>
                  <a:pt x="570" y="206"/>
                </a:cubicBezTo>
                <a:cubicBezTo>
                  <a:pt x="567" y="205"/>
                  <a:pt x="561" y="195"/>
                  <a:pt x="560" y="194"/>
                </a:cubicBezTo>
                <a:cubicBezTo>
                  <a:pt x="558" y="194"/>
                  <a:pt x="553" y="194"/>
                  <a:pt x="552" y="196"/>
                </a:cubicBezTo>
                <a:cubicBezTo>
                  <a:pt x="551" y="199"/>
                  <a:pt x="545" y="202"/>
                  <a:pt x="540" y="197"/>
                </a:cubicBezTo>
                <a:cubicBezTo>
                  <a:pt x="535" y="192"/>
                  <a:pt x="533" y="187"/>
                  <a:pt x="535" y="183"/>
                </a:cubicBezTo>
                <a:cubicBezTo>
                  <a:pt x="536" y="179"/>
                  <a:pt x="534" y="177"/>
                  <a:pt x="533" y="172"/>
                </a:cubicBezTo>
                <a:cubicBezTo>
                  <a:pt x="531" y="167"/>
                  <a:pt x="526" y="153"/>
                  <a:pt x="526" y="153"/>
                </a:cubicBezTo>
                <a:cubicBezTo>
                  <a:pt x="526" y="153"/>
                  <a:pt x="518" y="145"/>
                  <a:pt x="524" y="140"/>
                </a:cubicBezTo>
                <a:cubicBezTo>
                  <a:pt x="530" y="135"/>
                  <a:pt x="526" y="127"/>
                  <a:pt x="522" y="122"/>
                </a:cubicBezTo>
                <a:cubicBezTo>
                  <a:pt x="519" y="116"/>
                  <a:pt x="518" y="107"/>
                  <a:pt x="522" y="106"/>
                </a:cubicBezTo>
                <a:cubicBezTo>
                  <a:pt x="527" y="104"/>
                  <a:pt x="515" y="95"/>
                  <a:pt x="515" y="93"/>
                </a:cubicBezTo>
                <a:cubicBezTo>
                  <a:pt x="515" y="90"/>
                  <a:pt x="508" y="70"/>
                  <a:pt x="508" y="70"/>
                </a:cubicBezTo>
                <a:cubicBezTo>
                  <a:pt x="508" y="70"/>
                  <a:pt x="484" y="59"/>
                  <a:pt x="482" y="48"/>
                </a:cubicBezTo>
                <a:cubicBezTo>
                  <a:pt x="479" y="38"/>
                  <a:pt x="476" y="30"/>
                  <a:pt x="468" y="30"/>
                </a:cubicBezTo>
                <a:cubicBezTo>
                  <a:pt x="459" y="30"/>
                  <a:pt x="459" y="30"/>
                  <a:pt x="459" y="30"/>
                </a:cubicBezTo>
                <a:cubicBezTo>
                  <a:pt x="459" y="30"/>
                  <a:pt x="459" y="41"/>
                  <a:pt x="454" y="41"/>
                </a:cubicBezTo>
                <a:cubicBezTo>
                  <a:pt x="449" y="41"/>
                  <a:pt x="443" y="37"/>
                  <a:pt x="443" y="37"/>
                </a:cubicBezTo>
                <a:cubicBezTo>
                  <a:pt x="443" y="37"/>
                  <a:pt x="444" y="42"/>
                  <a:pt x="437" y="42"/>
                </a:cubicBezTo>
                <a:cubicBezTo>
                  <a:pt x="430" y="42"/>
                  <a:pt x="427" y="39"/>
                  <a:pt x="422" y="40"/>
                </a:cubicBezTo>
                <a:cubicBezTo>
                  <a:pt x="418" y="41"/>
                  <a:pt x="417" y="48"/>
                  <a:pt x="417" y="48"/>
                </a:cubicBezTo>
                <a:cubicBezTo>
                  <a:pt x="413" y="52"/>
                  <a:pt x="413" y="52"/>
                  <a:pt x="413" y="52"/>
                </a:cubicBezTo>
                <a:cubicBezTo>
                  <a:pt x="413" y="52"/>
                  <a:pt x="405" y="44"/>
                  <a:pt x="403" y="44"/>
                </a:cubicBezTo>
                <a:cubicBezTo>
                  <a:pt x="400" y="44"/>
                  <a:pt x="399" y="40"/>
                  <a:pt x="397" y="40"/>
                </a:cubicBezTo>
                <a:cubicBezTo>
                  <a:pt x="396" y="39"/>
                  <a:pt x="383" y="37"/>
                  <a:pt x="382" y="39"/>
                </a:cubicBezTo>
                <a:cubicBezTo>
                  <a:pt x="382" y="41"/>
                  <a:pt x="374" y="45"/>
                  <a:pt x="374" y="46"/>
                </a:cubicBezTo>
                <a:cubicBezTo>
                  <a:pt x="374" y="48"/>
                  <a:pt x="371" y="53"/>
                  <a:pt x="371" y="53"/>
                </a:cubicBezTo>
                <a:cubicBezTo>
                  <a:pt x="371" y="59"/>
                  <a:pt x="371" y="59"/>
                  <a:pt x="371" y="59"/>
                </a:cubicBezTo>
                <a:cubicBezTo>
                  <a:pt x="363" y="62"/>
                  <a:pt x="363" y="62"/>
                  <a:pt x="363" y="62"/>
                </a:cubicBezTo>
                <a:cubicBezTo>
                  <a:pt x="356" y="67"/>
                  <a:pt x="356" y="67"/>
                  <a:pt x="356" y="67"/>
                </a:cubicBezTo>
                <a:cubicBezTo>
                  <a:pt x="336" y="45"/>
                  <a:pt x="336" y="45"/>
                  <a:pt x="336" y="45"/>
                </a:cubicBezTo>
                <a:cubicBezTo>
                  <a:pt x="336" y="45"/>
                  <a:pt x="332" y="52"/>
                  <a:pt x="327" y="52"/>
                </a:cubicBezTo>
                <a:cubicBezTo>
                  <a:pt x="321" y="52"/>
                  <a:pt x="304" y="52"/>
                  <a:pt x="301" y="48"/>
                </a:cubicBezTo>
                <a:cubicBezTo>
                  <a:pt x="299" y="45"/>
                  <a:pt x="296" y="34"/>
                  <a:pt x="296" y="31"/>
                </a:cubicBezTo>
                <a:cubicBezTo>
                  <a:pt x="296" y="28"/>
                  <a:pt x="296" y="24"/>
                  <a:pt x="296" y="24"/>
                </a:cubicBezTo>
                <a:cubicBezTo>
                  <a:pt x="294" y="21"/>
                  <a:pt x="294" y="21"/>
                  <a:pt x="294" y="21"/>
                </a:cubicBezTo>
                <a:cubicBezTo>
                  <a:pt x="294" y="21"/>
                  <a:pt x="292" y="13"/>
                  <a:pt x="287" y="13"/>
                </a:cubicBezTo>
                <a:cubicBezTo>
                  <a:pt x="282" y="13"/>
                  <a:pt x="277" y="3"/>
                  <a:pt x="277" y="3"/>
                </a:cubicBezTo>
                <a:cubicBezTo>
                  <a:pt x="277" y="3"/>
                  <a:pt x="273" y="0"/>
                  <a:pt x="272" y="2"/>
                </a:cubicBezTo>
                <a:cubicBezTo>
                  <a:pt x="270" y="5"/>
                  <a:pt x="263" y="11"/>
                  <a:pt x="260" y="11"/>
                </a:cubicBezTo>
                <a:cubicBezTo>
                  <a:pt x="257" y="11"/>
                  <a:pt x="253" y="9"/>
                  <a:pt x="253" y="9"/>
                </a:cubicBezTo>
                <a:cubicBezTo>
                  <a:pt x="249" y="19"/>
                  <a:pt x="249" y="19"/>
                  <a:pt x="249" y="19"/>
                </a:cubicBezTo>
                <a:cubicBezTo>
                  <a:pt x="249" y="19"/>
                  <a:pt x="241" y="24"/>
                  <a:pt x="240" y="19"/>
                </a:cubicBezTo>
                <a:cubicBezTo>
                  <a:pt x="238" y="14"/>
                  <a:pt x="233" y="9"/>
                  <a:pt x="233" y="9"/>
                </a:cubicBezTo>
                <a:cubicBezTo>
                  <a:pt x="233" y="9"/>
                  <a:pt x="227" y="10"/>
                  <a:pt x="223" y="9"/>
                </a:cubicBezTo>
                <a:cubicBezTo>
                  <a:pt x="219" y="8"/>
                  <a:pt x="217" y="5"/>
                  <a:pt x="217" y="5"/>
                </a:cubicBezTo>
                <a:cubicBezTo>
                  <a:pt x="217" y="5"/>
                  <a:pt x="212" y="14"/>
                  <a:pt x="208" y="17"/>
                </a:cubicBezTo>
                <a:cubicBezTo>
                  <a:pt x="204" y="19"/>
                  <a:pt x="200" y="26"/>
                  <a:pt x="200" y="26"/>
                </a:cubicBezTo>
                <a:cubicBezTo>
                  <a:pt x="200" y="26"/>
                  <a:pt x="208" y="34"/>
                  <a:pt x="203" y="35"/>
                </a:cubicBezTo>
                <a:cubicBezTo>
                  <a:pt x="198" y="35"/>
                  <a:pt x="186" y="39"/>
                  <a:pt x="184" y="40"/>
                </a:cubicBezTo>
                <a:cubicBezTo>
                  <a:pt x="182" y="42"/>
                  <a:pt x="180" y="52"/>
                  <a:pt x="174" y="52"/>
                </a:cubicBezTo>
                <a:cubicBezTo>
                  <a:pt x="169" y="52"/>
                  <a:pt x="163" y="50"/>
                  <a:pt x="164" y="54"/>
                </a:cubicBezTo>
                <a:cubicBezTo>
                  <a:pt x="165" y="58"/>
                  <a:pt x="165" y="62"/>
                  <a:pt x="159" y="64"/>
                </a:cubicBezTo>
                <a:cubicBezTo>
                  <a:pt x="153" y="65"/>
                  <a:pt x="153" y="75"/>
                  <a:pt x="153" y="76"/>
                </a:cubicBezTo>
                <a:cubicBezTo>
                  <a:pt x="152" y="78"/>
                  <a:pt x="151" y="83"/>
                  <a:pt x="151" y="83"/>
                </a:cubicBezTo>
                <a:cubicBezTo>
                  <a:pt x="139" y="75"/>
                  <a:pt x="139" y="75"/>
                  <a:pt x="139" y="75"/>
                </a:cubicBezTo>
                <a:cubicBezTo>
                  <a:pt x="139" y="75"/>
                  <a:pt x="140" y="83"/>
                  <a:pt x="139" y="91"/>
                </a:cubicBezTo>
                <a:cubicBezTo>
                  <a:pt x="139" y="99"/>
                  <a:pt x="140" y="98"/>
                  <a:pt x="132" y="100"/>
                </a:cubicBezTo>
                <a:cubicBezTo>
                  <a:pt x="124" y="103"/>
                  <a:pt x="116" y="103"/>
                  <a:pt x="116" y="103"/>
                </a:cubicBezTo>
                <a:cubicBezTo>
                  <a:pt x="108" y="98"/>
                  <a:pt x="108" y="98"/>
                  <a:pt x="108" y="98"/>
                </a:cubicBezTo>
                <a:cubicBezTo>
                  <a:pt x="108" y="98"/>
                  <a:pt x="107" y="111"/>
                  <a:pt x="104" y="114"/>
                </a:cubicBezTo>
                <a:cubicBezTo>
                  <a:pt x="101" y="118"/>
                  <a:pt x="92" y="120"/>
                  <a:pt x="92" y="120"/>
                </a:cubicBezTo>
                <a:cubicBezTo>
                  <a:pt x="119" y="139"/>
                  <a:pt x="119" y="139"/>
                  <a:pt x="119" y="139"/>
                </a:cubicBezTo>
                <a:cubicBezTo>
                  <a:pt x="120" y="148"/>
                  <a:pt x="120" y="148"/>
                  <a:pt x="120" y="148"/>
                </a:cubicBezTo>
                <a:cubicBezTo>
                  <a:pt x="120" y="148"/>
                  <a:pt x="123" y="154"/>
                  <a:pt x="121" y="155"/>
                </a:cubicBezTo>
                <a:cubicBezTo>
                  <a:pt x="118" y="157"/>
                  <a:pt x="96" y="141"/>
                  <a:pt x="96" y="141"/>
                </a:cubicBezTo>
                <a:cubicBezTo>
                  <a:pt x="84" y="143"/>
                  <a:pt x="84" y="143"/>
                  <a:pt x="84" y="143"/>
                </a:cubicBezTo>
                <a:cubicBezTo>
                  <a:pt x="78" y="138"/>
                  <a:pt x="78" y="138"/>
                  <a:pt x="78" y="138"/>
                </a:cubicBezTo>
                <a:cubicBezTo>
                  <a:pt x="78" y="138"/>
                  <a:pt x="73" y="144"/>
                  <a:pt x="71" y="144"/>
                </a:cubicBezTo>
                <a:cubicBezTo>
                  <a:pt x="69" y="144"/>
                  <a:pt x="69" y="155"/>
                  <a:pt x="69" y="155"/>
                </a:cubicBezTo>
                <a:cubicBezTo>
                  <a:pt x="69" y="155"/>
                  <a:pt x="70" y="160"/>
                  <a:pt x="65" y="160"/>
                </a:cubicBezTo>
                <a:cubicBezTo>
                  <a:pt x="59" y="160"/>
                  <a:pt x="59" y="164"/>
                  <a:pt x="59" y="166"/>
                </a:cubicBezTo>
                <a:cubicBezTo>
                  <a:pt x="60" y="168"/>
                  <a:pt x="60" y="179"/>
                  <a:pt x="54" y="183"/>
                </a:cubicBezTo>
                <a:cubicBezTo>
                  <a:pt x="47" y="187"/>
                  <a:pt x="40" y="194"/>
                  <a:pt x="35" y="187"/>
                </a:cubicBezTo>
                <a:cubicBezTo>
                  <a:pt x="30" y="179"/>
                  <a:pt x="30" y="185"/>
                  <a:pt x="30" y="185"/>
                </a:cubicBezTo>
                <a:cubicBezTo>
                  <a:pt x="26" y="195"/>
                  <a:pt x="26" y="195"/>
                  <a:pt x="26" y="195"/>
                </a:cubicBezTo>
                <a:cubicBezTo>
                  <a:pt x="19" y="208"/>
                  <a:pt x="19" y="208"/>
                  <a:pt x="19" y="208"/>
                </a:cubicBezTo>
                <a:cubicBezTo>
                  <a:pt x="19" y="208"/>
                  <a:pt x="20" y="223"/>
                  <a:pt x="16" y="225"/>
                </a:cubicBezTo>
                <a:cubicBezTo>
                  <a:pt x="12" y="227"/>
                  <a:pt x="3" y="230"/>
                  <a:pt x="2" y="235"/>
                </a:cubicBezTo>
                <a:cubicBezTo>
                  <a:pt x="1" y="239"/>
                  <a:pt x="0" y="250"/>
                  <a:pt x="3" y="251"/>
                </a:cubicBezTo>
                <a:cubicBezTo>
                  <a:pt x="6" y="252"/>
                  <a:pt x="6" y="253"/>
                  <a:pt x="6" y="258"/>
                </a:cubicBezTo>
                <a:cubicBezTo>
                  <a:pt x="6" y="264"/>
                  <a:pt x="5" y="269"/>
                  <a:pt x="7" y="274"/>
                </a:cubicBezTo>
                <a:cubicBezTo>
                  <a:pt x="9" y="279"/>
                  <a:pt x="14" y="280"/>
                  <a:pt x="14" y="280"/>
                </a:cubicBezTo>
                <a:cubicBezTo>
                  <a:pt x="14" y="280"/>
                  <a:pt x="13" y="298"/>
                  <a:pt x="23" y="302"/>
                </a:cubicBezTo>
                <a:cubicBezTo>
                  <a:pt x="33" y="306"/>
                  <a:pt x="41" y="305"/>
                  <a:pt x="44" y="305"/>
                </a:cubicBezTo>
                <a:cubicBezTo>
                  <a:pt x="46" y="305"/>
                  <a:pt x="47" y="311"/>
                  <a:pt x="50" y="307"/>
                </a:cubicBezTo>
                <a:cubicBezTo>
                  <a:pt x="53" y="304"/>
                  <a:pt x="53" y="298"/>
                  <a:pt x="59" y="298"/>
                </a:cubicBezTo>
                <a:cubicBezTo>
                  <a:pt x="65" y="298"/>
                  <a:pt x="64" y="303"/>
                  <a:pt x="65" y="305"/>
                </a:cubicBezTo>
                <a:cubicBezTo>
                  <a:pt x="66" y="306"/>
                  <a:pt x="68" y="304"/>
                  <a:pt x="74" y="304"/>
                </a:cubicBezTo>
                <a:cubicBezTo>
                  <a:pt x="80" y="304"/>
                  <a:pt x="94" y="319"/>
                  <a:pt x="97" y="323"/>
                </a:cubicBezTo>
                <a:cubicBezTo>
                  <a:pt x="99" y="327"/>
                  <a:pt x="114" y="329"/>
                  <a:pt x="114" y="329"/>
                </a:cubicBezTo>
                <a:cubicBezTo>
                  <a:pt x="114" y="329"/>
                  <a:pt x="116" y="335"/>
                  <a:pt x="121" y="336"/>
                </a:cubicBezTo>
                <a:cubicBezTo>
                  <a:pt x="126" y="337"/>
                  <a:pt x="128" y="332"/>
                  <a:pt x="136" y="331"/>
                </a:cubicBezTo>
                <a:cubicBezTo>
                  <a:pt x="145" y="331"/>
                  <a:pt x="153" y="329"/>
                  <a:pt x="153" y="336"/>
                </a:cubicBezTo>
                <a:cubicBezTo>
                  <a:pt x="154" y="344"/>
                  <a:pt x="153" y="354"/>
                  <a:pt x="153" y="359"/>
                </a:cubicBezTo>
                <a:cubicBezTo>
                  <a:pt x="154" y="363"/>
                  <a:pt x="161" y="373"/>
                  <a:pt x="161" y="373"/>
                </a:cubicBezTo>
                <a:cubicBezTo>
                  <a:pt x="161" y="373"/>
                  <a:pt x="166" y="370"/>
                  <a:pt x="167" y="372"/>
                </a:cubicBezTo>
                <a:cubicBezTo>
                  <a:pt x="168" y="374"/>
                  <a:pt x="166" y="399"/>
                  <a:pt x="168" y="402"/>
                </a:cubicBezTo>
                <a:cubicBezTo>
                  <a:pt x="170" y="405"/>
                  <a:pt x="174" y="404"/>
                  <a:pt x="178" y="409"/>
                </a:cubicBezTo>
                <a:cubicBezTo>
                  <a:pt x="182" y="413"/>
                  <a:pt x="185" y="418"/>
                  <a:pt x="185" y="423"/>
                </a:cubicBezTo>
                <a:cubicBezTo>
                  <a:pt x="186" y="428"/>
                  <a:pt x="187" y="451"/>
                  <a:pt x="187" y="456"/>
                </a:cubicBezTo>
                <a:cubicBezTo>
                  <a:pt x="186" y="460"/>
                  <a:pt x="185" y="463"/>
                  <a:pt x="183" y="464"/>
                </a:cubicBezTo>
                <a:cubicBezTo>
                  <a:pt x="181" y="465"/>
                  <a:pt x="178" y="467"/>
                  <a:pt x="178" y="471"/>
                </a:cubicBezTo>
                <a:cubicBezTo>
                  <a:pt x="178" y="475"/>
                  <a:pt x="176" y="498"/>
                  <a:pt x="176" y="498"/>
                </a:cubicBezTo>
                <a:cubicBezTo>
                  <a:pt x="176" y="498"/>
                  <a:pt x="182" y="503"/>
                  <a:pt x="183" y="504"/>
                </a:cubicBezTo>
                <a:cubicBezTo>
                  <a:pt x="185" y="506"/>
                  <a:pt x="189" y="518"/>
                  <a:pt x="193" y="522"/>
                </a:cubicBezTo>
                <a:cubicBezTo>
                  <a:pt x="196" y="525"/>
                  <a:pt x="200" y="522"/>
                  <a:pt x="203" y="524"/>
                </a:cubicBezTo>
                <a:cubicBezTo>
                  <a:pt x="206" y="525"/>
                  <a:pt x="209" y="533"/>
                  <a:pt x="212" y="533"/>
                </a:cubicBezTo>
                <a:cubicBezTo>
                  <a:pt x="215" y="533"/>
                  <a:pt x="250" y="522"/>
                  <a:pt x="250" y="522"/>
                </a:cubicBezTo>
                <a:cubicBezTo>
                  <a:pt x="250" y="522"/>
                  <a:pt x="290" y="513"/>
                  <a:pt x="292" y="514"/>
                </a:cubicBezTo>
                <a:cubicBezTo>
                  <a:pt x="294" y="515"/>
                  <a:pt x="294" y="521"/>
                  <a:pt x="294" y="521"/>
                </a:cubicBezTo>
                <a:cubicBezTo>
                  <a:pt x="294" y="521"/>
                  <a:pt x="301" y="517"/>
                  <a:pt x="307" y="521"/>
                </a:cubicBezTo>
                <a:cubicBezTo>
                  <a:pt x="312" y="525"/>
                  <a:pt x="312" y="528"/>
                  <a:pt x="316" y="529"/>
                </a:cubicBezTo>
                <a:cubicBezTo>
                  <a:pt x="321" y="530"/>
                  <a:pt x="325" y="530"/>
                  <a:pt x="325" y="532"/>
                </a:cubicBezTo>
                <a:cubicBezTo>
                  <a:pt x="326" y="535"/>
                  <a:pt x="334" y="535"/>
                  <a:pt x="334" y="535"/>
                </a:cubicBezTo>
                <a:cubicBezTo>
                  <a:pt x="334" y="535"/>
                  <a:pt x="343" y="532"/>
                  <a:pt x="344" y="535"/>
                </a:cubicBezTo>
                <a:cubicBezTo>
                  <a:pt x="345" y="538"/>
                  <a:pt x="348" y="543"/>
                  <a:pt x="352" y="543"/>
                </a:cubicBezTo>
                <a:cubicBezTo>
                  <a:pt x="355" y="543"/>
                  <a:pt x="362" y="544"/>
                  <a:pt x="362" y="544"/>
                </a:cubicBezTo>
                <a:cubicBezTo>
                  <a:pt x="362" y="544"/>
                  <a:pt x="360" y="547"/>
                  <a:pt x="365" y="551"/>
                </a:cubicBezTo>
                <a:cubicBezTo>
                  <a:pt x="371" y="554"/>
                  <a:pt x="373" y="551"/>
                  <a:pt x="377" y="554"/>
                </a:cubicBezTo>
                <a:cubicBezTo>
                  <a:pt x="380" y="558"/>
                  <a:pt x="385" y="564"/>
                  <a:pt x="384" y="567"/>
                </a:cubicBezTo>
                <a:cubicBezTo>
                  <a:pt x="384" y="570"/>
                  <a:pt x="383" y="577"/>
                  <a:pt x="383" y="577"/>
                </a:cubicBezTo>
                <a:cubicBezTo>
                  <a:pt x="383" y="577"/>
                  <a:pt x="395" y="580"/>
                  <a:pt x="396" y="583"/>
                </a:cubicBezTo>
                <a:cubicBezTo>
                  <a:pt x="397" y="586"/>
                  <a:pt x="408" y="602"/>
                  <a:pt x="408" y="602"/>
                </a:cubicBezTo>
                <a:cubicBezTo>
                  <a:pt x="408" y="602"/>
                  <a:pt x="416" y="602"/>
                  <a:pt x="418" y="605"/>
                </a:cubicBezTo>
                <a:cubicBezTo>
                  <a:pt x="419" y="608"/>
                  <a:pt x="422" y="624"/>
                  <a:pt x="422" y="624"/>
                </a:cubicBezTo>
                <a:cubicBezTo>
                  <a:pt x="422" y="624"/>
                  <a:pt x="436" y="623"/>
                  <a:pt x="440" y="634"/>
                </a:cubicBezTo>
                <a:cubicBezTo>
                  <a:pt x="443" y="644"/>
                  <a:pt x="438" y="674"/>
                  <a:pt x="438" y="674"/>
                </a:cubicBezTo>
                <a:cubicBezTo>
                  <a:pt x="438" y="674"/>
                  <a:pt x="440" y="688"/>
                  <a:pt x="444" y="693"/>
                </a:cubicBezTo>
                <a:cubicBezTo>
                  <a:pt x="449" y="699"/>
                  <a:pt x="455" y="699"/>
                  <a:pt x="460" y="704"/>
                </a:cubicBezTo>
                <a:cubicBezTo>
                  <a:pt x="466" y="710"/>
                  <a:pt x="476" y="715"/>
                  <a:pt x="476" y="715"/>
                </a:cubicBezTo>
                <a:cubicBezTo>
                  <a:pt x="476" y="715"/>
                  <a:pt x="479" y="715"/>
                  <a:pt x="480" y="719"/>
                </a:cubicBezTo>
                <a:cubicBezTo>
                  <a:pt x="481" y="722"/>
                  <a:pt x="482" y="741"/>
                  <a:pt x="486" y="746"/>
                </a:cubicBezTo>
                <a:cubicBezTo>
                  <a:pt x="489" y="750"/>
                  <a:pt x="497" y="753"/>
                  <a:pt x="496" y="756"/>
                </a:cubicBezTo>
                <a:cubicBezTo>
                  <a:pt x="494" y="759"/>
                  <a:pt x="491" y="763"/>
                  <a:pt x="495" y="767"/>
                </a:cubicBezTo>
                <a:cubicBezTo>
                  <a:pt x="499" y="770"/>
                  <a:pt x="508" y="778"/>
                  <a:pt x="508" y="778"/>
                </a:cubicBezTo>
                <a:cubicBezTo>
                  <a:pt x="508" y="778"/>
                  <a:pt x="506" y="783"/>
                  <a:pt x="513" y="783"/>
                </a:cubicBezTo>
                <a:cubicBezTo>
                  <a:pt x="519" y="783"/>
                  <a:pt x="523" y="777"/>
                  <a:pt x="530" y="777"/>
                </a:cubicBezTo>
                <a:cubicBezTo>
                  <a:pt x="536" y="777"/>
                  <a:pt x="552" y="776"/>
                  <a:pt x="556" y="778"/>
                </a:cubicBezTo>
                <a:cubicBezTo>
                  <a:pt x="560" y="780"/>
                  <a:pt x="572" y="779"/>
                  <a:pt x="581" y="782"/>
                </a:cubicBezTo>
                <a:cubicBezTo>
                  <a:pt x="589" y="784"/>
                  <a:pt x="594" y="784"/>
                  <a:pt x="595" y="786"/>
                </a:cubicBezTo>
                <a:cubicBezTo>
                  <a:pt x="596" y="788"/>
                  <a:pt x="598" y="800"/>
                  <a:pt x="598" y="800"/>
                </a:cubicBezTo>
                <a:cubicBezTo>
                  <a:pt x="598" y="800"/>
                  <a:pt x="604" y="793"/>
                  <a:pt x="608" y="795"/>
                </a:cubicBezTo>
                <a:cubicBezTo>
                  <a:pt x="611" y="797"/>
                  <a:pt x="610" y="836"/>
                  <a:pt x="610" y="836"/>
                </a:cubicBezTo>
                <a:cubicBezTo>
                  <a:pt x="610" y="836"/>
                  <a:pt x="609" y="847"/>
                  <a:pt x="608" y="849"/>
                </a:cubicBezTo>
                <a:cubicBezTo>
                  <a:pt x="607" y="850"/>
                  <a:pt x="598" y="858"/>
                  <a:pt x="598" y="858"/>
                </a:cubicBezTo>
                <a:cubicBezTo>
                  <a:pt x="598" y="858"/>
                  <a:pt x="599" y="870"/>
                  <a:pt x="597" y="872"/>
                </a:cubicBezTo>
                <a:cubicBezTo>
                  <a:pt x="596" y="874"/>
                  <a:pt x="591" y="879"/>
                  <a:pt x="591" y="882"/>
                </a:cubicBezTo>
                <a:cubicBezTo>
                  <a:pt x="591" y="884"/>
                  <a:pt x="588" y="890"/>
                  <a:pt x="587" y="895"/>
                </a:cubicBezTo>
                <a:cubicBezTo>
                  <a:pt x="587" y="899"/>
                  <a:pt x="583" y="914"/>
                  <a:pt x="589" y="920"/>
                </a:cubicBezTo>
                <a:cubicBezTo>
                  <a:pt x="595" y="925"/>
                  <a:pt x="604" y="922"/>
                  <a:pt x="605" y="924"/>
                </a:cubicBezTo>
                <a:cubicBezTo>
                  <a:pt x="607" y="926"/>
                  <a:pt x="611" y="931"/>
                  <a:pt x="611" y="931"/>
                </a:cubicBezTo>
                <a:cubicBezTo>
                  <a:pt x="611" y="931"/>
                  <a:pt x="636" y="929"/>
                  <a:pt x="641" y="926"/>
                </a:cubicBezTo>
                <a:cubicBezTo>
                  <a:pt x="645" y="924"/>
                  <a:pt x="645" y="916"/>
                  <a:pt x="645" y="916"/>
                </a:cubicBezTo>
                <a:cubicBezTo>
                  <a:pt x="670" y="915"/>
                  <a:pt x="670" y="915"/>
                  <a:pt x="670" y="915"/>
                </a:cubicBezTo>
                <a:cubicBezTo>
                  <a:pt x="677" y="919"/>
                  <a:pt x="677" y="919"/>
                  <a:pt x="677" y="919"/>
                </a:cubicBezTo>
                <a:cubicBezTo>
                  <a:pt x="677" y="919"/>
                  <a:pt x="697" y="920"/>
                  <a:pt x="700" y="918"/>
                </a:cubicBezTo>
                <a:cubicBezTo>
                  <a:pt x="704" y="916"/>
                  <a:pt x="712" y="909"/>
                  <a:pt x="712" y="909"/>
                </a:cubicBezTo>
                <a:cubicBezTo>
                  <a:pt x="712" y="909"/>
                  <a:pt x="716" y="904"/>
                  <a:pt x="716" y="898"/>
                </a:cubicBezTo>
                <a:cubicBezTo>
                  <a:pt x="717" y="893"/>
                  <a:pt x="713" y="890"/>
                  <a:pt x="716" y="886"/>
                </a:cubicBezTo>
                <a:cubicBezTo>
                  <a:pt x="720" y="882"/>
                  <a:pt x="722" y="878"/>
                  <a:pt x="726" y="879"/>
                </a:cubicBezTo>
                <a:cubicBezTo>
                  <a:pt x="731" y="881"/>
                  <a:pt x="731" y="869"/>
                  <a:pt x="731" y="869"/>
                </a:cubicBezTo>
                <a:cubicBezTo>
                  <a:pt x="737" y="868"/>
                  <a:pt x="737" y="868"/>
                  <a:pt x="737" y="868"/>
                </a:cubicBezTo>
                <a:cubicBezTo>
                  <a:pt x="737" y="868"/>
                  <a:pt x="733" y="873"/>
                  <a:pt x="738" y="880"/>
                </a:cubicBezTo>
                <a:cubicBezTo>
                  <a:pt x="742" y="887"/>
                  <a:pt x="749" y="897"/>
                  <a:pt x="751" y="897"/>
                </a:cubicBezTo>
                <a:cubicBezTo>
                  <a:pt x="753" y="898"/>
                  <a:pt x="764" y="915"/>
                  <a:pt x="766" y="917"/>
                </a:cubicBezTo>
                <a:cubicBezTo>
                  <a:pt x="769" y="920"/>
                  <a:pt x="774" y="926"/>
                  <a:pt x="774" y="926"/>
                </a:cubicBezTo>
                <a:cubicBezTo>
                  <a:pt x="774" y="926"/>
                  <a:pt x="774" y="953"/>
                  <a:pt x="774" y="957"/>
                </a:cubicBezTo>
                <a:cubicBezTo>
                  <a:pt x="775" y="960"/>
                  <a:pt x="770" y="972"/>
                  <a:pt x="774" y="977"/>
                </a:cubicBezTo>
                <a:cubicBezTo>
                  <a:pt x="778" y="982"/>
                  <a:pt x="786" y="996"/>
                  <a:pt x="786" y="999"/>
                </a:cubicBezTo>
                <a:cubicBezTo>
                  <a:pt x="786" y="1002"/>
                  <a:pt x="784" y="1016"/>
                  <a:pt x="786" y="1020"/>
                </a:cubicBezTo>
                <a:cubicBezTo>
                  <a:pt x="787" y="1023"/>
                  <a:pt x="787" y="1036"/>
                  <a:pt x="787" y="1042"/>
                </a:cubicBezTo>
                <a:cubicBezTo>
                  <a:pt x="786" y="1048"/>
                  <a:pt x="790" y="1056"/>
                  <a:pt x="792" y="1058"/>
                </a:cubicBezTo>
                <a:cubicBezTo>
                  <a:pt x="793" y="1060"/>
                  <a:pt x="802" y="1075"/>
                  <a:pt x="802" y="1075"/>
                </a:cubicBezTo>
                <a:cubicBezTo>
                  <a:pt x="802" y="1075"/>
                  <a:pt x="804" y="1093"/>
                  <a:pt x="807" y="1096"/>
                </a:cubicBezTo>
                <a:cubicBezTo>
                  <a:pt x="809" y="1099"/>
                  <a:pt x="814" y="1107"/>
                  <a:pt x="814" y="1107"/>
                </a:cubicBezTo>
                <a:cubicBezTo>
                  <a:pt x="815" y="1112"/>
                  <a:pt x="815" y="1112"/>
                  <a:pt x="815" y="1112"/>
                </a:cubicBezTo>
                <a:cubicBezTo>
                  <a:pt x="815" y="1112"/>
                  <a:pt x="821" y="1102"/>
                  <a:pt x="826" y="1102"/>
                </a:cubicBezTo>
                <a:cubicBezTo>
                  <a:pt x="832" y="1102"/>
                  <a:pt x="840" y="1103"/>
                  <a:pt x="842" y="1100"/>
                </a:cubicBezTo>
                <a:cubicBezTo>
                  <a:pt x="844" y="1097"/>
                  <a:pt x="847" y="1091"/>
                  <a:pt x="854" y="1091"/>
                </a:cubicBezTo>
                <a:cubicBezTo>
                  <a:pt x="861" y="1090"/>
                  <a:pt x="877" y="1091"/>
                  <a:pt x="877" y="1095"/>
                </a:cubicBezTo>
                <a:cubicBezTo>
                  <a:pt x="877" y="1099"/>
                  <a:pt x="881" y="1106"/>
                  <a:pt x="881" y="1106"/>
                </a:cubicBezTo>
                <a:cubicBezTo>
                  <a:pt x="881" y="1106"/>
                  <a:pt x="890" y="1108"/>
                  <a:pt x="895" y="1112"/>
                </a:cubicBezTo>
                <a:cubicBezTo>
                  <a:pt x="900" y="1116"/>
                  <a:pt x="897" y="1125"/>
                  <a:pt x="902" y="1130"/>
                </a:cubicBezTo>
                <a:cubicBezTo>
                  <a:pt x="907" y="1135"/>
                  <a:pt x="905" y="1127"/>
                  <a:pt x="909" y="1133"/>
                </a:cubicBezTo>
                <a:cubicBezTo>
                  <a:pt x="913" y="1138"/>
                  <a:pt x="915" y="1152"/>
                  <a:pt x="915" y="1157"/>
                </a:cubicBezTo>
                <a:cubicBezTo>
                  <a:pt x="915" y="1163"/>
                  <a:pt x="913" y="1162"/>
                  <a:pt x="917" y="1162"/>
                </a:cubicBezTo>
                <a:cubicBezTo>
                  <a:pt x="922" y="1162"/>
                  <a:pt x="924" y="1180"/>
                  <a:pt x="923" y="1183"/>
                </a:cubicBezTo>
                <a:cubicBezTo>
                  <a:pt x="922" y="1187"/>
                  <a:pt x="916" y="1193"/>
                  <a:pt x="913" y="1196"/>
                </a:cubicBezTo>
                <a:cubicBezTo>
                  <a:pt x="909" y="1199"/>
                  <a:pt x="913" y="1217"/>
                  <a:pt x="911" y="1222"/>
                </a:cubicBezTo>
                <a:cubicBezTo>
                  <a:pt x="909" y="1227"/>
                  <a:pt x="905" y="1228"/>
                  <a:pt x="905" y="1232"/>
                </a:cubicBezTo>
                <a:cubicBezTo>
                  <a:pt x="905" y="1235"/>
                  <a:pt x="903" y="1249"/>
                  <a:pt x="908" y="1252"/>
                </a:cubicBezTo>
                <a:cubicBezTo>
                  <a:pt x="913" y="1256"/>
                  <a:pt x="913" y="1257"/>
                  <a:pt x="914" y="1262"/>
                </a:cubicBezTo>
                <a:cubicBezTo>
                  <a:pt x="915" y="1266"/>
                  <a:pt x="912" y="1273"/>
                  <a:pt x="917" y="1277"/>
                </a:cubicBezTo>
                <a:cubicBezTo>
                  <a:pt x="922" y="1280"/>
                  <a:pt x="926" y="1281"/>
                  <a:pt x="928" y="1280"/>
                </a:cubicBezTo>
                <a:cubicBezTo>
                  <a:pt x="929" y="1279"/>
                  <a:pt x="933" y="1271"/>
                  <a:pt x="934" y="1274"/>
                </a:cubicBezTo>
                <a:cubicBezTo>
                  <a:pt x="935" y="1276"/>
                  <a:pt x="926" y="1285"/>
                  <a:pt x="928" y="1289"/>
                </a:cubicBezTo>
                <a:cubicBezTo>
                  <a:pt x="929" y="1292"/>
                  <a:pt x="929" y="1312"/>
                  <a:pt x="932" y="1312"/>
                </a:cubicBezTo>
                <a:close/>
              </a:path>
            </a:pathLst>
          </a:custGeom>
          <a:solidFill>
            <a:srgbClr val="FFC000">
              <a:alpha val="50000"/>
            </a:srgbClr>
          </a:solidFill>
          <a:ln>
            <a:solidFill>
              <a:srgbClr val="FFC00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03" name="Freeform 6">
            <a:extLst>
              <a:ext uri="{FF2B5EF4-FFF2-40B4-BE49-F238E27FC236}">
                <a16:creationId xmlns:a16="http://schemas.microsoft.com/office/drawing/2014/main" id="{B6F9AFCC-A0A6-66D0-457D-73B9B1B39755}"/>
              </a:ext>
            </a:extLst>
          </p:cNvPr>
          <p:cNvSpPr>
            <a:spLocks/>
          </p:cNvSpPr>
          <p:nvPr/>
        </p:nvSpPr>
        <p:spPr bwMode="auto">
          <a:xfrm>
            <a:off x="5610719" y="4529575"/>
            <a:ext cx="539544" cy="572666"/>
          </a:xfrm>
          <a:custGeom>
            <a:avLst/>
            <a:gdLst>
              <a:gd name="T0" fmla="*/ 357 w 420"/>
              <a:gd name="T1" fmla="*/ 442 h 460"/>
              <a:gd name="T2" fmla="*/ 381 w 420"/>
              <a:gd name="T3" fmla="*/ 450 h 460"/>
              <a:gd name="T4" fmla="*/ 390 w 420"/>
              <a:gd name="T5" fmla="*/ 450 h 460"/>
              <a:gd name="T6" fmla="*/ 397 w 420"/>
              <a:gd name="T7" fmla="*/ 429 h 460"/>
              <a:gd name="T8" fmla="*/ 388 w 420"/>
              <a:gd name="T9" fmla="*/ 407 h 460"/>
              <a:gd name="T10" fmla="*/ 412 w 420"/>
              <a:gd name="T11" fmla="*/ 380 h 460"/>
              <a:gd name="T12" fmla="*/ 414 w 420"/>
              <a:gd name="T13" fmla="*/ 365 h 460"/>
              <a:gd name="T14" fmla="*/ 419 w 420"/>
              <a:gd name="T15" fmla="*/ 354 h 460"/>
              <a:gd name="T16" fmla="*/ 415 w 420"/>
              <a:gd name="T17" fmla="*/ 325 h 460"/>
              <a:gd name="T18" fmla="*/ 418 w 420"/>
              <a:gd name="T19" fmla="*/ 304 h 460"/>
              <a:gd name="T20" fmla="*/ 399 w 420"/>
              <a:gd name="T21" fmla="*/ 284 h 460"/>
              <a:gd name="T22" fmla="*/ 380 w 420"/>
              <a:gd name="T23" fmla="*/ 273 h 460"/>
              <a:gd name="T24" fmla="*/ 358 w 420"/>
              <a:gd name="T25" fmla="*/ 239 h 460"/>
              <a:gd name="T26" fmla="*/ 352 w 420"/>
              <a:gd name="T27" fmla="*/ 222 h 460"/>
              <a:gd name="T28" fmla="*/ 346 w 420"/>
              <a:gd name="T29" fmla="*/ 194 h 460"/>
              <a:gd name="T30" fmla="*/ 345 w 420"/>
              <a:gd name="T31" fmla="*/ 162 h 460"/>
              <a:gd name="T32" fmla="*/ 321 w 420"/>
              <a:gd name="T33" fmla="*/ 170 h 460"/>
              <a:gd name="T34" fmla="*/ 290 w 420"/>
              <a:gd name="T35" fmla="*/ 141 h 460"/>
              <a:gd name="T36" fmla="*/ 281 w 420"/>
              <a:gd name="T37" fmla="*/ 126 h 460"/>
              <a:gd name="T38" fmla="*/ 273 w 420"/>
              <a:gd name="T39" fmla="*/ 95 h 460"/>
              <a:gd name="T40" fmla="*/ 271 w 420"/>
              <a:gd name="T41" fmla="*/ 78 h 460"/>
              <a:gd name="T42" fmla="*/ 251 w 420"/>
              <a:gd name="T43" fmla="*/ 46 h 460"/>
              <a:gd name="T44" fmla="*/ 242 w 420"/>
              <a:gd name="T45" fmla="*/ 19 h 460"/>
              <a:gd name="T46" fmla="*/ 230 w 420"/>
              <a:gd name="T47" fmla="*/ 6 h 460"/>
              <a:gd name="T48" fmla="*/ 218 w 420"/>
              <a:gd name="T49" fmla="*/ 8 h 460"/>
              <a:gd name="T50" fmla="*/ 199 w 420"/>
              <a:gd name="T51" fmla="*/ 4 h 460"/>
              <a:gd name="T52" fmla="*/ 181 w 420"/>
              <a:gd name="T53" fmla="*/ 2 h 460"/>
              <a:gd name="T54" fmla="*/ 173 w 420"/>
              <a:gd name="T55" fmla="*/ 20 h 460"/>
              <a:gd name="T56" fmla="*/ 150 w 420"/>
              <a:gd name="T57" fmla="*/ 42 h 460"/>
              <a:gd name="T58" fmla="*/ 127 w 420"/>
              <a:gd name="T59" fmla="*/ 64 h 460"/>
              <a:gd name="T60" fmla="*/ 52 w 420"/>
              <a:gd name="T61" fmla="*/ 100 h 460"/>
              <a:gd name="T62" fmla="*/ 33 w 420"/>
              <a:gd name="T63" fmla="*/ 108 h 460"/>
              <a:gd name="T64" fmla="*/ 26 w 420"/>
              <a:gd name="T65" fmla="*/ 119 h 460"/>
              <a:gd name="T66" fmla="*/ 21 w 420"/>
              <a:gd name="T67" fmla="*/ 105 h 460"/>
              <a:gd name="T68" fmla="*/ 12 w 420"/>
              <a:gd name="T69" fmla="*/ 115 h 460"/>
              <a:gd name="T70" fmla="*/ 6 w 420"/>
              <a:gd name="T71" fmla="*/ 132 h 460"/>
              <a:gd name="T72" fmla="*/ 4 w 420"/>
              <a:gd name="T73" fmla="*/ 152 h 460"/>
              <a:gd name="T74" fmla="*/ 29 w 420"/>
              <a:gd name="T75" fmla="*/ 171 h 460"/>
              <a:gd name="T76" fmla="*/ 61 w 420"/>
              <a:gd name="T77" fmla="*/ 181 h 460"/>
              <a:gd name="T78" fmla="*/ 88 w 420"/>
              <a:gd name="T79" fmla="*/ 193 h 460"/>
              <a:gd name="T80" fmla="*/ 114 w 420"/>
              <a:gd name="T81" fmla="*/ 198 h 460"/>
              <a:gd name="T82" fmla="*/ 126 w 420"/>
              <a:gd name="T83" fmla="*/ 224 h 460"/>
              <a:gd name="T84" fmla="*/ 162 w 420"/>
              <a:gd name="T85" fmla="*/ 270 h 460"/>
              <a:gd name="T86" fmla="*/ 189 w 420"/>
              <a:gd name="T87" fmla="*/ 303 h 460"/>
              <a:gd name="T88" fmla="*/ 214 w 420"/>
              <a:gd name="T89" fmla="*/ 322 h 460"/>
              <a:gd name="T90" fmla="*/ 254 w 420"/>
              <a:gd name="T91" fmla="*/ 368 h 460"/>
              <a:gd name="T92" fmla="*/ 287 w 420"/>
              <a:gd name="T93" fmla="*/ 385 h 460"/>
              <a:gd name="T94" fmla="*/ 306 w 420"/>
              <a:gd name="T95" fmla="*/ 407 h 460"/>
              <a:gd name="T96" fmla="*/ 324 w 420"/>
              <a:gd name="T97" fmla="*/ 460 h 4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420" h="460">
                <a:moveTo>
                  <a:pt x="324" y="460"/>
                </a:moveTo>
                <a:cubicBezTo>
                  <a:pt x="357" y="442"/>
                  <a:pt x="357" y="442"/>
                  <a:pt x="357" y="442"/>
                </a:cubicBezTo>
                <a:cubicBezTo>
                  <a:pt x="357" y="442"/>
                  <a:pt x="363" y="453"/>
                  <a:pt x="367" y="452"/>
                </a:cubicBezTo>
                <a:cubicBezTo>
                  <a:pt x="371" y="451"/>
                  <a:pt x="378" y="450"/>
                  <a:pt x="381" y="450"/>
                </a:cubicBezTo>
                <a:cubicBezTo>
                  <a:pt x="383" y="450"/>
                  <a:pt x="383" y="449"/>
                  <a:pt x="386" y="449"/>
                </a:cubicBezTo>
                <a:cubicBezTo>
                  <a:pt x="388" y="449"/>
                  <a:pt x="390" y="453"/>
                  <a:pt x="390" y="450"/>
                </a:cubicBezTo>
                <a:cubicBezTo>
                  <a:pt x="390" y="446"/>
                  <a:pt x="385" y="443"/>
                  <a:pt x="389" y="439"/>
                </a:cubicBezTo>
                <a:cubicBezTo>
                  <a:pt x="393" y="436"/>
                  <a:pt x="397" y="429"/>
                  <a:pt x="397" y="429"/>
                </a:cubicBezTo>
                <a:cubicBezTo>
                  <a:pt x="397" y="429"/>
                  <a:pt x="388" y="424"/>
                  <a:pt x="388" y="421"/>
                </a:cubicBezTo>
                <a:cubicBezTo>
                  <a:pt x="388" y="418"/>
                  <a:pt x="386" y="408"/>
                  <a:pt x="388" y="407"/>
                </a:cubicBezTo>
                <a:cubicBezTo>
                  <a:pt x="390" y="406"/>
                  <a:pt x="402" y="397"/>
                  <a:pt x="402" y="394"/>
                </a:cubicBezTo>
                <a:cubicBezTo>
                  <a:pt x="403" y="391"/>
                  <a:pt x="412" y="380"/>
                  <a:pt x="412" y="380"/>
                </a:cubicBezTo>
                <a:cubicBezTo>
                  <a:pt x="420" y="374"/>
                  <a:pt x="420" y="374"/>
                  <a:pt x="420" y="374"/>
                </a:cubicBezTo>
                <a:cubicBezTo>
                  <a:pt x="414" y="365"/>
                  <a:pt x="414" y="365"/>
                  <a:pt x="414" y="365"/>
                </a:cubicBezTo>
                <a:cubicBezTo>
                  <a:pt x="414" y="365"/>
                  <a:pt x="417" y="362"/>
                  <a:pt x="417" y="360"/>
                </a:cubicBezTo>
                <a:cubicBezTo>
                  <a:pt x="418" y="358"/>
                  <a:pt x="419" y="354"/>
                  <a:pt x="419" y="354"/>
                </a:cubicBezTo>
                <a:cubicBezTo>
                  <a:pt x="419" y="354"/>
                  <a:pt x="414" y="345"/>
                  <a:pt x="414" y="339"/>
                </a:cubicBezTo>
                <a:cubicBezTo>
                  <a:pt x="414" y="333"/>
                  <a:pt x="415" y="328"/>
                  <a:pt x="415" y="325"/>
                </a:cubicBezTo>
                <a:cubicBezTo>
                  <a:pt x="415" y="322"/>
                  <a:pt x="413" y="318"/>
                  <a:pt x="415" y="314"/>
                </a:cubicBezTo>
                <a:cubicBezTo>
                  <a:pt x="417" y="311"/>
                  <a:pt x="418" y="304"/>
                  <a:pt x="418" y="304"/>
                </a:cubicBezTo>
                <a:cubicBezTo>
                  <a:pt x="412" y="304"/>
                  <a:pt x="412" y="304"/>
                  <a:pt x="412" y="304"/>
                </a:cubicBezTo>
                <a:cubicBezTo>
                  <a:pt x="412" y="304"/>
                  <a:pt x="401" y="285"/>
                  <a:pt x="399" y="284"/>
                </a:cubicBezTo>
                <a:cubicBezTo>
                  <a:pt x="397" y="282"/>
                  <a:pt x="391" y="271"/>
                  <a:pt x="391" y="271"/>
                </a:cubicBezTo>
                <a:cubicBezTo>
                  <a:pt x="391" y="271"/>
                  <a:pt x="383" y="270"/>
                  <a:pt x="380" y="273"/>
                </a:cubicBezTo>
                <a:cubicBezTo>
                  <a:pt x="380" y="273"/>
                  <a:pt x="374" y="255"/>
                  <a:pt x="369" y="250"/>
                </a:cubicBezTo>
                <a:cubicBezTo>
                  <a:pt x="364" y="245"/>
                  <a:pt x="358" y="239"/>
                  <a:pt x="358" y="239"/>
                </a:cubicBezTo>
                <a:cubicBezTo>
                  <a:pt x="358" y="239"/>
                  <a:pt x="358" y="234"/>
                  <a:pt x="355" y="233"/>
                </a:cubicBezTo>
                <a:cubicBezTo>
                  <a:pt x="352" y="232"/>
                  <a:pt x="351" y="227"/>
                  <a:pt x="352" y="222"/>
                </a:cubicBezTo>
                <a:cubicBezTo>
                  <a:pt x="353" y="217"/>
                  <a:pt x="350" y="213"/>
                  <a:pt x="349" y="211"/>
                </a:cubicBezTo>
                <a:cubicBezTo>
                  <a:pt x="347" y="209"/>
                  <a:pt x="351" y="199"/>
                  <a:pt x="346" y="194"/>
                </a:cubicBezTo>
                <a:cubicBezTo>
                  <a:pt x="341" y="190"/>
                  <a:pt x="340" y="185"/>
                  <a:pt x="342" y="180"/>
                </a:cubicBezTo>
                <a:cubicBezTo>
                  <a:pt x="345" y="176"/>
                  <a:pt x="345" y="162"/>
                  <a:pt x="345" y="162"/>
                </a:cubicBezTo>
                <a:cubicBezTo>
                  <a:pt x="345" y="162"/>
                  <a:pt x="342" y="176"/>
                  <a:pt x="340" y="177"/>
                </a:cubicBezTo>
                <a:cubicBezTo>
                  <a:pt x="337" y="178"/>
                  <a:pt x="326" y="172"/>
                  <a:pt x="321" y="170"/>
                </a:cubicBezTo>
                <a:cubicBezTo>
                  <a:pt x="316" y="168"/>
                  <a:pt x="308" y="158"/>
                  <a:pt x="308" y="158"/>
                </a:cubicBezTo>
                <a:cubicBezTo>
                  <a:pt x="308" y="158"/>
                  <a:pt x="294" y="147"/>
                  <a:pt x="290" y="141"/>
                </a:cubicBezTo>
                <a:cubicBezTo>
                  <a:pt x="286" y="134"/>
                  <a:pt x="280" y="132"/>
                  <a:pt x="280" y="132"/>
                </a:cubicBezTo>
                <a:cubicBezTo>
                  <a:pt x="281" y="126"/>
                  <a:pt x="281" y="126"/>
                  <a:pt x="281" y="126"/>
                </a:cubicBezTo>
                <a:cubicBezTo>
                  <a:pt x="281" y="126"/>
                  <a:pt x="272" y="118"/>
                  <a:pt x="273" y="108"/>
                </a:cubicBezTo>
                <a:cubicBezTo>
                  <a:pt x="274" y="98"/>
                  <a:pt x="273" y="95"/>
                  <a:pt x="273" y="95"/>
                </a:cubicBezTo>
                <a:cubicBezTo>
                  <a:pt x="269" y="92"/>
                  <a:pt x="269" y="92"/>
                  <a:pt x="269" y="92"/>
                </a:cubicBezTo>
                <a:cubicBezTo>
                  <a:pt x="271" y="78"/>
                  <a:pt x="271" y="78"/>
                  <a:pt x="271" y="78"/>
                </a:cubicBezTo>
                <a:cubicBezTo>
                  <a:pt x="271" y="78"/>
                  <a:pt x="265" y="64"/>
                  <a:pt x="262" y="62"/>
                </a:cubicBezTo>
                <a:cubicBezTo>
                  <a:pt x="259" y="60"/>
                  <a:pt x="251" y="46"/>
                  <a:pt x="251" y="46"/>
                </a:cubicBezTo>
                <a:cubicBezTo>
                  <a:pt x="251" y="46"/>
                  <a:pt x="243" y="41"/>
                  <a:pt x="244" y="35"/>
                </a:cubicBezTo>
                <a:cubicBezTo>
                  <a:pt x="244" y="29"/>
                  <a:pt x="242" y="24"/>
                  <a:pt x="242" y="19"/>
                </a:cubicBezTo>
                <a:cubicBezTo>
                  <a:pt x="242" y="15"/>
                  <a:pt x="235" y="7"/>
                  <a:pt x="235" y="7"/>
                </a:cubicBezTo>
                <a:cubicBezTo>
                  <a:pt x="230" y="6"/>
                  <a:pt x="230" y="6"/>
                  <a:pt x="230" y="6"/>
                </a:cubicBezTo>
                <a:cubicBezTo>
                  <a:pt x="230" y="6"/>
                  <a:pt x="231" y="10"/>
                  <a:pt x="226" y="10"/>
                </a:cubicBezTo>
                <a:cubicBezTo>
                  <a:pt x="222" y="10"/>
                  <a:pt x="218" y="8"/>
                  <a:pt x="218" y="8"/>
                </a:cubicBezTo>
                <a:cubicBezTo>
                  <a:pt x="218" y="8"/>
                  <a:pt x="208" y="12"/>
                  <a:pt x="212" y="1"/>
                </a:cubicBezTo>
                <a:cubicBezTo>
                  <a:pt x="212" y="1"/>
                  <a:pt x="205" y="4"/>
                  <a:pt x="199" y="4"/>
                </a:cubicBezTo>
                <a:cubicBezTo>
                  <a:pt x="194" y="4"/>
                  <a:pt x="188" y="0"/>
                  <a:pt x="188" y="0"/>
                </a:cubicBezTo>
                <a:cubicBezTo>
                  <a:pt x="181" y="2"/>
                  <a:pt x="181" y="2"/>
                  <a:pt x="181" y="2"/>
                </a:cubicBezTo>
                <a:cubicBezTo>
                  <a:pt x="181" y="15"/>
                  <a:pt x="181" y="15"/>
                  <a:pt x="181" y="15"/>
                </a:cubicBezTo>
                <a:cubicBezTo>
                  <a:pt x="181" y="15"/>
                  <a:pt x="175" y="15"/>
                  <a:pt x="173" y="20"/>
                </a:cubicBezTo>
                <a:cubicBezTo>
                  <a:pt x="173" y="20"/>
                  <a:pt x="162" y="26"/>
                  <a:pt x="160" y="30"/>
                </a:cubicBezTo>
                <a:cubicBezTo>
                  <a:pt x="157" y="34"/>
                  <a:pt x="150" y="42"/>
                  <a:pt x="150" y="42"/>
                </a:cubicBezTo>
                <a:cubicBezTo>
                  <a:pt x="150" y="42"/>
                  <a:pt x="143" y="39"/>
                  <a:pt x="137" y="44"/>
                </a:cubicBezTo>
                <a:cubicBezTo>
                  <a:pt x="131" y="48"/>
                  <a:pt x="127" y="64"/>
                  <a:pt x="127" y="64"/>
                </a:cubicBezTo>
                <a:cubicBezTo>
                  <a:pt x="71" y="91"/>
                  <a:pt x="71" y="91"/>
                  <a:pt x="71" y="91"/>
                </a:cubicBezTo>
                <a:cubicBezTo>
                  <a:pt x="71" y="91"/>
                  <a:pt x="56" y="99"/>
                  <a:pt x="52" y="100"/>
                </a:cubicBezTo>
                <a:cubicBezTo>
                  <a:pt x="48" y="100"/>
                  <a:pt x="41" y="96"/>
                  <a:pt x="38" y="96"/>
                </a:cubicBezTo>
                <a:cubicBezTo>
                  <a:pt x="34" y="96"/>
                  <a:pt x="33" y="105"/>
                  <a:pt x="33" y="108"/>
                </a:cubicBezTo>
                <a:cubicBezTo>
                  <a:pt x="33" y="110"/>
                  <a:pt x="37" y="124"/>
                  <a:pt x="32" y="124"/>
                </a:cubicBezTo>
                <a:cubicBezTo>
                  <a:pt x="26" y="124"/>
                  <a:pt x="24" y="126"/>
                  <a:pt x="26" y="119"/>
                </a:cubicBezTo>
                <a:cubicBezTo>
                  <a:pt x="28" y="113"/>
                  <a:pt x="26" y="105"/>
                  <a:pt x="26" y="105"/>
                </a:cubicBezTo>
                <a:cubicBezTo>
                  <a:pt x="26" y="105"/>
                  <a:pt x="23" y="102"/>
                  <a:pt x="21" y="105"/>
                </a:cubicBezTo>
                <a:cubicBezTo>
                  <a:pt x="18" y="109"/>
                  <a:pt x="21" y="115"/>
                  <a:pt x="21" y="115"/>
                </a:cubicBezTo>
                <a:cubicBezTo>
                  <a:pt x="21" y="115"/>
                  <a:pt x="14" y="114"/>
                  <a:pt x="12" y="115"/>
                </a:cubicBezTo>
                <a:cubicBezTo>
                  <a:pt x="10" y="116"/>
                  <a:pt x="10" y="125"/>
                  <a:pt x="10" y="125"/>
                </a:cubicBezTo>
                <a:cubicBezTo>
                  <a:pt x="6" y="132"/>
                  <a:pt x="6" y="132"/>
                  <a:pt x="6" y="132"/>
                </a:cubicBezTo>
                <a:cubicBezTo>
                  <a:pt x="0" y="134"/>
                  <a:pt x="0" y="134"/>
                  <a:pt x="0" y="134"/>
                </a:cubicBezTo>
                <a:cubicBezTo>
                  <a:pt x="0" y="134"/>
                  <a:pt x="0" y="150"/>
                  <a:pt x="4" y="152"/>
                </a:cubicBezTo>
                <a:cubicBezTo>
                  <a:pt x="8" y="153"/>
                  <a:pt x="15" y="160"/>
                  <a:pt x="17" y="162"/>
                </a:cubicBezTo>
                <a:cubicBezTo>
                  <a:pt x="19" y="164"/>
                  <a:pt x="21" y="173"/>
                  <a:pt x="29" y="171"/>
                </a:cubicBezTo>
                <a:cubicBezTo>
                  <a:pt x="36" y="169"/>
                  <a:pt x="41" y="164"/>
                  <a:pt x="45" y="171"/>
                </a:cubicBezTo>
                <a:cubicBezTo>
                  <a:pt x="48" y="178"/>
                  <a:pt x="54" y="180"/>
                  <a:pt x="61" y="181"/>
                </a:cubicBezTo>
                <a:cubicBezTo>
                  <a:pt x="67" y="182"/>
                  <a:pt x="70" y="184"/>
                  <a:pt x="73" y="187"/>
                </a:cubicBezTo>
                <a:cubicBezTo>
                  <a:pt x="76" y="190"/>
                  <a:pt x="84" y="193"/>
                  <a:pt x="88" y="193"/>
                </a:cubicBezTo>
                <a:cubicBezTo>
                  <a:pt x="93" y="193"/>
                  <a:pt x="95" y="190"/>
                  <a:pt x="102" y="191"/>
                </a:cubicBezTo>
                <a:cubicBezTo>
                  <a:pt x="109" y="191"/>
                  <a:pt x="114" y="194"/>
                  <a:pt x="114" y="198"/>
                </a:cubicBezTo>
                <a:cubicBezTo>
                  <a:pt x="115" y="202"/>
                  <a:pt x="118" y="209"/>
                  <a:pt x="121" y="214"/>
                </a:cubicBezTo>
                <a:cubicBezTo>
                  <a:pt x="124" y="219"/>
                  <a:pt x="126" y="221"/>
                  <a:pt x="126" y="224"/>
                </a:cubicBezTo>
                <a:cubicBezTo>
                  <a:pt x="126" y="227"/>
                  <a:pt x="122" y="230"/>
                  <a:pt x="126" y="234"/>
                </a:cubicBezTo>
                <a:cubicBezTo>
                  <a:pt x="129" y="238"/>
                  <a:pt x="157" y="270"/>
                  <a:pt x="162" y="270"/>
                </a:cubicBezTo>
                <a:cubicBezTo>
                  <a:pt x="167" y="270"/>
                  <a:pt x="169" y="281"/>
                  <a:pt x="176" y="286"/>
                </a:cubicBezTo>
                <a:cubicBezTo>
                  <a:pt x="183" y="291"/>
                  <a:pt x="187" y="296"/>
                  <a:pt x="189" y="303"/>
                </a:cubicBezTo>
                <a:cubicBezTo>
                  <a:pt x="191" y="309"/>
                  <a:pt x="194" y="316"/>
                  <a:pt x="198" y="316"/>
                </a:cubicBezTo>
                <a:cubicBezTo>
                  <a:pt x="201" y="316"/>
                  <a:pt x="212" y="319"/>
                  <a:pt x="214" y="322"/>
                </a:cubicBezTo>
                <a:cubicBezTo>
                  <a:pt x="216" y="324"/>
                  <a:pt x="228" y="352"/>
                  <a:pt x="230" y="354"/>
                </a:cubicBezTo>
                <a:cubicBezTo>
                  <a:pt x="232" y="356"/>
                  <a:pt x="251" y="368"/>
                  <a:pt x="254" y="368"/>
                </a:cubicBezTo>
                <a:cubicBezTo>
                  <a:pt x="257" y="368"/>
                  <a:pt x="268" y="368"/>
                  <a:pt x="274" y="373"/>
                </a:cubicBezTo>
                <a:cubicBezTo>
                  <a:pt x="279" y="377"/>
                  <a:pt x="283" y="383"/>
                  <a:pt x="287" y="385"/>
                </a:cubicBezTo>
                <a:cubicBezTo>
                  <a:pt x="290" y="386"/>
                  <a:pt x="287" y="391"/>
                  <a:pt x="292" y="394"/>
                </a:cubicBezTo>
                <a:cubicBezTo>
                  <a:pt x="297" y="397"/>
                  <a:pt x="303" y="399"/>
                  <a:pt x="306" y="407"/>
                </a:cubicBezTo>
                <a:cubicBezTo>
                  <a:pt x="308" y="415"/>
                  <a:pt x="307" y="427"/>
                  <a:pt x="310" y="433"/>
                </a:cubicBezTo>
                <a:cubicBezTo>
                  <a:pt x="312" y="438"/>
                  <a:pt x="324" y="460"/>
                  <a:pt x="324" y="460"/>
                </a:cubicBezTo>
                <a:close/>
              </a:path>
            </a:pathLst>
          </a:custGeom>
          <a:solidFill>
            <a:srgbClr val="FFC000">
              <a:alpha val="50000"/>
            </a:srgbClr>
          </a:solidFill>
          <a:ln>
            <a:solidFill>
              <a:srgbClr val="FFC00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13" name="Freeform 7">
            <a:extLst>
              <a:ext uri="{FF2B5EF4-FFF2-40B4-BE49-F238E27FC236}">
                <a16:creationId xmlns:a16="http://schemas.microsoft.com/office/drawing/2014/main" id="{81261684-F02C-46AA-33AE-DD5B1BD1BCE6}"/>
              </a:ext>
            </a:extLst>
          </p:cNvPr>
          <p:cNvSpPr>
            <a:spLocks/>
          </p:cNvSpPr>
          <p:nvPr/>
        </p:nvSpPr>
        <p:spPr bwMode="auto">
          <a:xfrm>
            <a:off x="4559299" y="4475035"/>
            <a:ext cx="1170396" cy="1066250"/>
          </a:xfrm>
          <a:custGeom>
            <a:avLst/>
            <a:gdLst>
              <a:gd name="T0" fmla="*/ 886 w 909"/>
              <a:gd name="T1" fmla="*/ 691 h 857"/>
              <a:gd name="T2" fmla="*/ 893 w 909"/>
              <a:gd name="T3" fmla="*/ 602 h 857"/>
              <a:gd name="T4" fmla="*/ 896 w 909"/>
              <a:gd name="T5" fmla="*/ 546 h 857"/>
              <a:gd name="T6" fmla="*/ 901 w 909"/>
              <a:gd name="T7" fmla="*/ 506 h 857"/>
              <a:gd name="T8" fmla="*/ 897 w 909"/>
              <a:gd name="T9" fmla="*/ 463 h 857"/>
              <a:gd name="T10" fmla="*/ 871 w 909"/>
              <a:gd name="T11" fmla="*/ 407 h 857"/>
              <a:gd name="T12" fmla="*/ 841 w 909"/>
              <a:gd name="T13" fmla="*/ 390 h 857"/>
              <a:gd name="T14" fmla="*/ 817 w 909"/>
              <a:gd name="T15" fmla="*/ 377 h 857"/>
              <a:gd name="T16" fmla="*/ 812 w 909"/>
              <a:gd name="T17" fmla="*/ 307 h 857"/>
              <a:gd name="T18" fmla="*/ 770 w 909"/>
              <a:gd name="T19" fmla="*/ 237 h 857"/>
              <a:gd name="T20" fmla="*/ 769 w 909"/>
              <a:gd name="T21" fmla="*/ 175 h 857"/>
              <a:gd name="T22" fmla="*/ 719 w 909"/>
              <a:gd name="T23" fmla="*/ 194 h 857"/>
              <a:gd name="T24" fmla="*/ 680 w 909"/>
              <a:gd name="T25" fmla="*/ 208 h 857"/>
              <a:gd name="T26" fmla="*/ 645 w 909"/>
              <a:gd name="T27" fmla="*/ 213 h 857"/>
              <a:gd name="T28" fmla="*/ 618 w 909"/>
              <a:gd name="T29" fmla="*/ 237 h 857"/>
              <a:gd name="T30" fmla="*/ 598 w 909"/>
              <a:gd name="T31" fmla="*/ 206 h 857"/>
              <a:gd name="T32" fmla="*/ 572 w 909"/>
              <a:gd name="T33" fmla="*/ 179 h 857"/>
              <a:gd name="T34" fmla="*/ 559 w 909"/>
              <a:gd name="T35" fmla="*/ 169 h 857"/>
              <a:gd name="T36" fmla="*/ 523 w 909"/>
              <a:gd name="T37" fmla="*/ 154 h 857"/>
              <a:gd name="T38" fmla="*/ 478 w 909"/>
              <a:gd name="T39" fmla="*/ 102 h 857"/>
              <a:gd name="T40" fmla="*/ 423 w 909"/>
              <a:gd name="T41" fmla="*/ 65 h 857"/>
              <a:gd name="T42" fmla="*/ 371 w 909"/>
              <a:gd name="T43" fmla="*/ 58 h 857"/>
              <a:gd name="T44" fmla="*/ 325 w 909"/>
              <a:gd name="T45" fmla="*/ 45 h 857"/>
              <a:gd name="T46" fmla="*/ 59 w 909"/>
              <a:gd name="T47" fmla="*/ 168 h 857"/>
              <a:gd name="T48" fmla="*/ 12 w 909"/>
              <a:gd name="T49" fmla="*/ 252 h 857"/>
              <a:gd name="T50" fmla="*/ 16 w 909"/>
              <a:gd name="T51" fmla="*/ 379 h 857"/>
              <a:gd name="T52" fmla="*/ 60 w 909"/>
              <a:gd name="T53" fmla="*/ 461 h 857"/>
              <a:gd name="T54" fmla="*/ 95 w 909"/>
              <a:gd name="T55" fmla="*/ 507 h 857"/>
              <a:gd name="T56" fmla="*/ 151 w 909"/>
              <a:gd name="T57" fmla="*/ 536 h 857"/>
              <a:gd name="T58" fmla="*/ 176 w 909"/>
              <a:gd name="T59" fmla="*/ 541 h 857"/>
              <a:gd name="T60" fmla="*/ 200 w 909"/>
              <a:gd name="T61" fmla="*/ 540 h 857"/>
              <a:gd name="T62" fmla="*/ 239 w 909"/>
              <a:gd name="T63" fmla="*/ 537 h 857"/>
              <a:gd name="T64" fmla="*/ 267 w 909"/>
              <a:gd name="T65" fmla="*/ 551 h 857"/>
              <a:gd name="T66" fmla="*/ 306 w 909"/>
              <a:gd name="T67" fmla="*/ 521 h 857"/>
              <a:gd name="T68" fmla="*/ 333 w 909"/>
              <a:gd name="T69" fmla="*/ 486 h 857"/>
              <a:gd name="T70" fmla="*/ 343 w 909"/>
              <a:gd name="T71" fmla="*/ 456 h 857"/>
              <a:gd name="T72" fmla="*/ 377 w 909"/>
              <a:gd name="T73" fmla="*/ 424 h 857"/>
              <a:gd name="T74" fmla="*/ 466 w 909"/>
              <a:gd name="T75" fmla="*/ 395 h 857"/>
              <a:gd name="T76" fmla="*/ 482 w 909"/>
              <a:gd name="T77" fmla="*/ 518 h 857"/>
              <a:gd name="T78" fmla="*/ 475 w 909"/>
              <a:gd name="T79" fmla="*/ 580 h 857"/>
              <a:gd name="T80" fmla="*/ 502 w 909"/>
              <a:gd name="T81" fmla="*/ 613 h 857"/>
              <a:gd name="T82" fmla="*/ 482 w 909"/>
              <a:gd name="T83" fmla="*/ 685 h 857"/>
              <a:gd name="T84" fmla="*/ 603 w 909"/>
              <a:gd name="T85" fmla="*/ 857 h 857"/>
              <a:gd name="T86" fmla="*/ 631 w 909"/>
              <a:gd name="T87" fmla="*/ 824 h 857"/>
              <a:gd name="T88" fmla="*/ 655 w 909"/>
              <a:gd name="T89" fmla="*/ 811 h 857"/>
              <a:gd name="T90" fmla="*/ 681 w 909"/>
              <a:gd name="T91" fmla="*/ 830 h 857"/>
              <a:gd name="T92" fmla="*/ 694 w 909"/>
              <a:gd name="T93" fmla="*/ 770 h 857"/>
              <a:gd name="T94" fmla="*/ 733 w 909"/>
              <a:gd name="T95" fmla="*/ 771 h 857"/>
              <a:gd name="T96" fmla="*/ 780 w 909"/>
              <a:gd name="T97" fmla="*/ 768 h 857"/>
              <a:gd name="T98" fmla="*/ 810 w 909"/>
              <a:gd name="T99" fmla="*/ 722 h 857"/>
              <a:gd name="T100" fmla="*/ 879 w 909"/>
              <a:gd name="T101" fmla="*/ 736 h 8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909" h="857">
                <a:moveTo>
                  <a:pt x="899" y="737"/>
                </a:moveTo>
                <a:cubicBezTo>
                  <a:pt x="899" y="737"/>
                  <a:pt x="894" y="722"/>
                  <a:pt x="894" y="720"/>
                </a:cubicBezTo>
                <a:cubicBezTo>
                  <a:pt x="894" y="718"/>
                  <a:pt x="891" y="715"/>
                  <a:pt x="888" y="709"/>
                </a:cubicBezTo>
                <a:cubicBezTo>
                  <a:pt x="885" y="704"/>
                  <a:pt x="883" y="695"/>
                  <a:pt x="886" y="691"/>
                </a:cubicBezTo>
                <a:cubicBezTo>
                  <a:pt x="888" y="686"/>
                  <a:pt x="887" y="680"/>
                  <a:pt x="893" y="677"/>
                </a:cubicBezTo>
                <a:cubicBezTo>
                  <a:pt x="898" y="674"/>
                  <a:pt x="902" y="669"/>
                  <a:pt x="901" y="662"/>
                </a:cubicBezTo>
                <a:cubicBezTo>
                  <a:pt x="900" y="655"/>
                  <a:pt x="896" y="636"/>
                  <a:pt x="894" y="624"/>
                </a:cubicBezTo>
                <a:cubicBezTo>
                  <a:pt x="891" y="611"/>
                  <a:pt x="892" y="606"/>
                  <a:pt x="893" y="602"/>
                </a:cubicBezTo>
                <a:cubicBezTo>
                  <a:pt x="893" y="597"/>
                  <a:pt x="889" y="592"/>
                  <a:pt x="892" y="587"/>
                </a:cubicBezTo>
                <a:cubicBezTo>
                  <a:pt x="895" y="581"/>
                  <a:pt x="893" y="572"/>
                  <a:pt x="895" y="569"/>
                </a:cubicBezTo>
                <a:cubicBezTo>
                  <a:pt x="897" y="566"/>
                  <a:pt x="898" y="562"/>
                  <a:pt x="898" y="558"/>
                </a:cubicBezTo>
                <a:cubicBezTo>
                  <a:pt x="898" y="555"/>
                  <a:pt x="896" y="546"/>
                  <a:pt x="896" y="546"/>
                </a:cubicBezTo>
                <a:cubicBezTo>
                  <a:pt x="896" y="546"/>
                  <a:pt x="903" y="545"/>
                  <a:pt x="903" y="540"/>
                </a:cubicBezTo>
                <a:cubicBezTo>
                  <a:pt x="903" y="535"/>
                  <a:pt x="902" y="530"/>
                  <a:pt x="905" y="528"/>
                </a:cubicBezTo>
                <a:cubicBezTo>
                  <a:pt x="909" y="526"/>
                  <a:pt x="908" y="517"/>
                  <a:pt x="908" y="517"/>
                </a:cubicBezTo>
                <a:cubicBezTo>
                  <a:pt x="908" y="517"/>
                  <a:pt x="902" y="511"/>
                  <a:pt x="901" y="506"/>
                </a:cubicBezTo>
                <a:cubicBezTo>
                  <a:pt x="900" y="500"/>
                  <a:pt x="898" y="498"/>
                  <a:pt x="894" y="497"/>
                </a:cubicBezTo>
                <a:cubicBezTo>
                  <a:pt x="891" y="497"/>
                  <a:pt x="887" y="491"/>
                  <a:pt x="888" y="487"/>
                </a:cubicBezTo>
                <a:cubicBezTo>
                  <a:pt x="890" y="483"/>
                  <a:pt x="894" y="479"/>
                  <a:pt x="897" y="475"/>
                </a:cubicBezTo>
                <a:cubicBezTo>
                  <a:pt x="899" y="470"/>
                  <a:pt x="899" y="469"/>
                  <a:pt x="897" y="463"/>
                </a:cubicBezTo>
                <a:cubicBezTo>
                  <a:pt x="896" y="457"/>
                  <a:pt x="895" y="449"/>
                  <a:pt x="896" y="446"/>
                </a:cubicBezTo>
                <a:cubicBezTo>
                  <a:pt x="896" y="443"/>
                  <a:pt x="887" y="437"/>
                  <a:pt x="887" y="431"/>
                </a:cubicBezTo>
                <a:cubicBezTo>
                  <a:pt x="888" y="425"/>
                  <a:pt x="877" y="411"/>
                  <a:pt x="877" y="411"/>
                </a:cubicBezTo>
                <a:cubicBezTo>
                  <a:pt x="877" y="411"/>
                  <a:pt x="872" y="409"/>
                  <a:pt x="871" y="407"/>
                </a:cubicBezTo>
                <a:cubicBezTo>
                  <a:pt x="869" y="405"/>
                  <a:pt x="865" y="393"/>
                  <a:pt x="863" y="393"/>
                </a:cubicBezTo>
                <a:cubicBezTo>
                  <a:pt x="860" y="392"/>
                  <a:pt x="863" y="399"/>
                  <a:pt x="857" y="399"/>
                </a:cubicBezTo>
                <a:cubicBezTo>
                  <a:pt x="852" y="400"/>
                  <a:pt x="852" y="391"/>
                  <a:pt x="852" y="391"/>
                </a:cubicBezTo>
                <a:cubicBezTo>
                  <a:pt x="852" y="391"/>
                  <a:pt x="847" y="388"/>
                  <a:pt x="841" y="390"/>
                </a:cubicBezTo>
                <a:cubicBezTo>
                  <a:pt x="836" y="393"/>
                  <a:pt x="834" y="393"/>
                  <a:pt x="830" y="389"/>
                </a:cubicBezTo>
                <a:cubicBezTo>
                  <a:pt x="825" y="386"/>
                  <a:pt x="826" y="386"/>
                  <a:pt x="821" y="387"/>
                </a:cubicBezTo>
                <a:cubicBezTo>
                  <a:pt x="816" y="389"/>
                  <a:pt x="806" y="384"/>
                  <a:pt x="806" y="384"/>
                </a:cubicBezTo>
                <a:cubicBezTo>
                  <a:pt x="806" y="384"/>
                  <a:pt x="814" y="381"/>
                  <a:pt x="817" y="377"/>
                </a:cubicBezTo>
                <a:cubicBezTo>
                  <a:pt x="821" y="373"/>
                  <a:pt x="823" y="368"/>
                  <a:pt x="823" y="368"/>
                </a:cubicBezTo>
                <a:cubicBezTo>
                  <a:pt x="823" y="368"/>
                  <a:pt x="812" y="342"/>
                  <a:pt x="813" y="338"/>
                </a:cubicBezTo>
                <a:cubicBezTo>
                  <a:pt x="813" y="334"/>
                  <a:pt x="814" y="329"/>
                  <a:pt x="814" y="329"/>
                </a:cubicBezTo>
                <a:cubicBezTo>
                  <a:pt x="812" y="307"/>
                  <a:pt x="812" y="307"/>
                  <a:pt x="812" y="307"/>
                </a:cubicBezTo>
                <a:cubicBezTo>
                  <a:pt x="805" y="306"/>
                  <a:pt x="805" y="306"/>
                  <a:pt x="805" y="306"/>
                </a:cubicBezTo>
                <a:cubicBezTo>
                  <a:pt x="799" y="272"/>
                  <a:pt x="799" y="272"/>
                  <a:pt x="799" y="272"/>
                </a:cubicBezTo>
                <a:cubicBezTo>
                  <a:pt x="799" y="272"/>
                  <a:pt x="789" y="270"/>
                  <a:pt x="789" y="264"/>
                </a:cubicBezTo>
                <a:cubicBezTo>
                  <a:pt x="789" y="258"/>
                  <a:pt x="776" y="238"/>
                  <a:pt x="770" y="237"/>
                </a:cubicBezTo>
                <a:cubicBezTo>
                  <a:pt x="765" y="236"/>
                  <a:pt x="753" y="235"/>
                  <a:pt x="757" y="227"/>
                </a:cubicBezTo>
                <a:cubicBezTo>
                  <a:pt x="760" y="219"/>
                  <a:pt x="764" y="204"/>
                  <a:pt x="764" y="204"/>
                </a:cubicBezTo>
                <a:cubicBezTo>
                  <a:pt x="770" y="183"/>
                  <a:pt x="770" y="183"/>
                  <a:pt x="770" y="183"/>
                </a:cubicBezTo>
                <a:cubicBezTo>
                  <a:pt x="769" y="175"/>
                  <a:pt x="769" y="175"/>
                  <a:pt x="769" y="175"/>
                </a:cubicBezTo>
                <a:cubicBezTo>
                  <a:pt x="769" y="175"/>
                  <a:pt x="767" y="181"/>
                  <a:pt x="760" y="186"/>
                </a:cubicBezTo>
                <a:cubicBezTo>
                  <a:pt x="754" y="191"/>
                  <a:pt x="747" y="194"/>
                  <a:pt x="743" y="192"/>
                </a:cubicBezTo>
                <a:cubicBezTo>
                  <a:pt x="739" y="191"/>
                  <a:pt x="738" y="185"/>
                  <a:pt x="733" y="186"/>
                </a:cubicBezTo>
                <a:cubicBezTo>
                  <a:pt x="727" y="186"/>
                  <a:pt x="719" y="190"/>
                  <a:pt x="719" y="194"/>
                </a:cubicBezTo>
                <a:cubicBezTo>
                  <a:pt x="719" y="198"/>
                  <a:pt x="725" y="208"/>
                  <a:pt x="716" y="208"/>
                </a:cubicBezTo>
                <a:cubicBezTo>
                  <a:pt x="706" y="208"/>
                  <a:pt x="700" y="205"/>
                  <a:pt x="696" y="208"/>
                </a:cubicBezTo>
                <a:cubicBezTo>
                  <a:pt x="693" y="212"/>
                  <a:pt x="694" y="213"/>
                  <a:pt x="688" y="211"/>
                </a:cubicBezTo>
                <a:cubicBezTo>
                  <a:pt x="682" y="210"/>
                  <a:pt x="683" y="208"/>
                  <a:pt x="680" y="208"/>
                </a:cubicBezTo>
                <a:cubicBezTo>
                  <a:pt x="677" y="208"/>
                  <a:pt x="678" y="212"/>
                  <a:pt x="679" y="214"/>
                </a:cubicBezTo>
                <a:cubicBezTo>
                  <a:pt x="681" y="217"/>
                  <a:pt x="676" y="224"/>
                  <a:pt x="671" y="224"/>
                </a:cubicBezTo>
                <a:cubicBezTo>
                  <a:pt x="665" y="224"/>
                  <a:pt x="658" y="222"/>
                  <a:pt x="656" y="226"/>
                </a:cubicBezTo>
                <a:cubicBezTo>
                  <a:pt x="645" y="213"/>
                  <a:pt x="645" y="213"/>
                  <a:pt x="645" y="213"/>
                </a:cubicBezTo>
                <a:cubicBezTo>
                  <a:pt x="636" y="212"/>
                  <a:pt x="636" y="212"/>
                  <a:pt x="636" y="212"/>
                </a:cubicBezTo>
                <a:cubicBezTo>
                  <a:pt x="636" y="212"/>
                  <a:pt x="637" y="218"/>
                  <a:pt x="632" y="219"/>
                </a:cubicBezTo>
                <a:cubicBezTo>
                  <a:pt x="628" y="219"/>
                  <a:pt x="624" y="218"/>
                  <a:pt x="624" y="223"/>
                </a:cubicBezTo>
                <a:cubicBezTo>
                  <a:pt x="623" y="227"/>
                  <a:pt x="624" y="231"/>
                  <a:pt x="618" y="237"/>
                </a:cubicBezTo>
                <a:cubicBezTo>
                  <a:pt x="618" y="237"/>
                  <a:pt x="612" y="232"/>
                  <a:pt x="612" y="228"/>
                </a:cubicBezTo>
                <a:cubicBezTo>
                  <a:pt x="613" y="224"/>
                  <a:pt x="612" y="215"/>
                  <a:pt x="612" y="215"/>
                </a:cubicBezTo>
                <a:cubicBezTo>
                  <a:pt x="605" y="206"/>
                  <a:pt x="605" y="206"/>
                  <a:pt x="605" y="206"/>
                </a:cubicBezTo>
                <a:cubicBezTo>
                  <a:pt x="598" y="206"/>
                  <a:pt x="598" y="206"/>
                  <a:pt x="598" y="206"/>
                </a:cubicBezTo>
                <a:cubicBezTo>
                  <a:pt x="598" y="206"/>
                  <a:pt x="596" y="196"/>
                  <a:pt x="591" y="194"/>
                </a:cubicBezTo>
                <a:cubicBezTo>
                  <a:pt x="585" y="191"/>
                  <a:pt x="581" y="193"/>
                  <a:pt x="576" y="193"/>
                </a:cubicBezTo>
                <a:cubicBezTo>
                  <a:pt x="572" y="193"/>
                  <a:pt x="566" y="193"/>
                  <a:pt x="566" y="193"/>
                </a:cubicBezTo>
                <a:cubicBezTo>
                  <a:pt x="566" y="193"/>
                  <a:pt x="572" y="181"/>
                  <a:pt x="572" y="179"/>
                </a:cubicBezTo>
                <a:cubicBezTo>
                  <a:pt x="572" y="177"/>
                  <a:pt x="577" y="172"/>
                  <a:pt x="577" y="170"/>
                </a:cubicBezTo>
                <a:cubicBezTo>
                  <a:pt x="576" y="167"/>
                  <a:pt x="573" y="164"/>
                  <a:pt x="573" y="164"/>
                </a:cubicBezTo>
                <a:cubicBezTo>
                  <a:pt x="573" y="164"/>
                  <a:pt x="567" y="165"/>
                  <a:pt x="564" y="164"/>
                </a:cubicBezTo>
                <a:cubicBezTo>
                  <a:pt x="561" y="162"/>
                  <a:pt x="561" y="164"/>
                  <a:pt x="559" y="169"/>
                </a:cubicBezTo>
                <a:cubicBezTo>
                  <a:pt x="557" y="173"/>
                  <a:pt x="552" y="172"/>
                  <a:pt x="549" y="173"/>
                </a:cubicBezTo>
                <a:cubicBezTo>
                  <a:pt x="546" y="173"/>
                  <a:pt x="546" y="178"/>
                  <a:pt x="540" y="176"/>
                </a:cubicBezTo>
                <a:cubicBezTo>
                  <a:pt x="534" y="174"/>
                  <a:pt x="531" y="172"/>
                  <a:pt x="527" y="166"/>
                </a:cubicBezTo>
                <a:cubicBezTo>
                  <a:pt x="524" y="160"/>
                  <a:pt x="523" y="154"/>
                  <a:pt x="523" y="154"/>
                </a:cubicBezTo>
                <a:cubicBezTo>
                  <a:pt x="523" y="154"/>
                  <a:pt x="518" y="147"/>
                  <a:pt x="517" y="144"/>
                </a:cubicBezTo>
                <a:cubicBezTo>
                  <a:pt x="517" y="141"/>
                  <a:pt x="511" y="130"/>
                  <a:pt x="504" y="128"/>
                </a:cubicBezTo>
                <a:cubicBezTo>
                  <a:pt x="497" y="126"/>
                  <a:pt x="492" y="124"/>
                  <a:pt x="492" y="124"/>
                </a:cubicBezTo>
                <a:cubicBezTo>
                  <a:pt x="492" y="124"/>
                  <a:pt x="489" y="109"/>
                  <a:pt x="478" y="102"/>
                </a:cubicBezTo>
                <a:cubicBezTo>
                  <a:pt x="466" y="96"/>
                  <a:pt x="449" y="89"/>
                  <a:pt x="447" y="82"/>
                </a:cubicBezTo>
                <a:cubicBezTo>
                  <a:pt x="444" y="76"/>
                  <a:pt x="437" y="68"/>
                  <a:pt x="434" y="68"/>
                </a:cubicBezTo>
                <a:cubicBezTo>
                  <a:pt x="432" y="68"/>
                  <a:pt x="429" y="70"/>
                  <a:pt x="429" y="70"/>
                </a:cubicBezTo>
                <a:cubicBezTo>
                  <a:pt x="423" y="65"/>
                  <a:pt x="423" y="65"/>
                  <a:pt x="423" y="65"/>
                </a:cubicBezTo>
                <a:cubicBezTo>
                  <a:pt x="423" y="65"/>
                  <a:pt x="418" y="60"/>
                  <a:pt x="414" y="63"/>
                </a:cubicBezTo>
                <a:cubicBezTo>
                  <a:pt x="411" y="66"/>
                  <a:pt x="402" y="65"/>
                  <a:pt x="399" y="65"/>
                </a:cubicBezTo>
                <a:cubicBezTo>
                  <a:pt x="396" y="65"/>
                  <a:pt x="390" y="57"/>
                  <a:pt x="386" y="58"/>
                </a:cubicBezTo>
                <a:cubicBezTo>
                  <a:pt x="381" y="58"/>
                  <a:pt x="378" y="60"/>
                  <a:pt x="371" y="58"/>
                </a:cubicBezTo>
                <a:cubicBezTo>
                  <a:pt x="365" y="57"/>
                  <a:pt x="360" y="61"/>
                  <a:pt x="356" y="56"/>
                </a:cubicBezTo>
                <a:cubicBezTo>
                  <a:pt x="352" y="51"/>
                  <a:pt x="348" y="57"/>
                  <a:pt x="348" y="57"/>
                </a:cubicBezTo>
                <a:cubicBezTo>
                  <a:pt x="348" y="57"/>
                  <a:pt x="345" y="60"/>
                  <a:pt x="337" y="59"/>
                </a:cubicBezTo>
                <a:cubicBezTo>
                  <a:pt x="328" y="57"/>
                  <a:pt x="325" y="45"/>
                  <a:pt x="325" y="45"/>
                </a:cubicBezTo>
                <a:cubicBezTo>
                  <a:pt x="325" y="45"/>
                  <a:pt x="315" y="33"/>
                  <a:pt x="308" y="31"/>
                </a:cubicBezTo>
                <a:cubicBezTo>
                  <a:pt x="301" y="30"/>
                  <a:pt x="291" y="13"/>
                  <a:pt x="286" y="0"/>
                </a:cubicBezTo>
                <a:cubicBezTo>
                  <a:pt x="197" y="2"/>
                  <a:pt x="197" y="2"/>
                  <a:pt x="197" y="2"/>
                </a:cubicBezTo>
                <a:cubicBezTo>
                  <a:pt x="59" y="168"/>
                  <a:pt x="59" y="168"/>
                  <a:pt x="59" y="168"/>
                </a:cubicBezTo>
                <a:cubicBezTo>
                  <a:pt x="59" y="168"/>
                  <a:pt x="56" y="203"/>
                  <a:pt x="56" y="208"/>
                </a:cubicBezTo>
                <a:cubicBezTo>
                  <a:pt x="56" y="213"/>
                  <a:pt x="53" y="229"/>
                  <a:pt x="52" y="236"/>
                </a:cubicBezTo>
                <a:cubicBezTo>
                  <a:pt x="51" y="243"/>
                  <a:pt x="48" y="251"/>
                  <a:pt x="48" y="251"/>
                </a:cubicBezTo>
                <a:cubicBezTo>
                  <a:pt x="12" y="252"/>
                  <a:pt x="12" y="252"/>
                  <a:pt x="12" y="252"/>
                </a:cubicBezTo>
                <a:cubicBezTo>
                  <a:pt x="9" y="291"/>
                  <a:pt x="9" y="291"/>
                  <a:pt x="9" y="291"/>
                </a:cubicBezTo>
                <a:cubicBezTo>
                  <a:pt x="0" y="303"/>
                  <a:pt x="0" y="303"/>
                  <a:pt x="0" y="303"/>
                </a:cubicBezTo>
                <a:cubicBezTo>
                  <a:pt x="25" y="354"/>
                  <a:pt x="25" y="354"/>
                  <a:pt x="25" y="354"/>
                </a:cubicBezTo>
                <a:cubicBezTo>
                  <a:pt x="16" y="379"/>
                  <a:pt x="16" y="379"/>
                  <a:pt x="16" y="379"/>
                </a:cubicBezTo>
                <a:cubicBezTo>
                  <a:pt x="21" y="401"/>
                  <a:pt x="21" y="401"/>
                  <a:pt x="21" y="401"/>
                </a:cubicBezTo>
                <a:cubicBezTo>
                  <a:pt x="21" y="401"/>
                  <a:pt x="41" y="421"/>
                  <a:pt x="44" y="426"/>
                </a:cubicBezTo>
                <a:cubicBezTo>
                  <a:pt x="46" y="431"/>
                  <a:pt x="55" y="452"/>
                  <a:pt x="55" y="452"/>
                </a:cubicBezTo>
                <a:cubicBezTo>
                  <a:pt x="55" y="452"/>
                  <a:pt x="57" y="459"/>
                  <a:pt x="60" y="461"/>
                </a:cubicBezTo>
                <a:cubicBezTo>
                  <a:pt x="63" y="464"/>
                  <a:pt x="67" y="464"/>
                  <a:pt x="67" y="464"/>
                </a:cubicBezTo>
                <a:cubicBezTo>
                  <a:pt x="67" y="464"/>
                  <a:pt x="64" y="481"/>
                  <a:pt x="67" y="486"/>
                </a:cubicBezTo>
                <a:cubicBezTo>
                  <a:pt x="71" y="491"/>
                  <a:pt x="78" y="502"/>
                  <a:pt x="78" y="502"/>
                </a:cubicBezTo>
                <a:cubicBezTo>
                  <a:pt x="78" y="502"/>
                  <a:pt x="91" y="505"/>
                  <a:pt x="95" y="507"/>
                </a:cubicBezTo>
                <a:cubicBezTo>
                  <a:pt x="98" y="508"/>
                  <a:pt x="100" y="507"/>
                  <a:pt x="104" y="512"/>
                </a:cubicBezTo>
                <a:cubicBezTo>
                  <a:pt x="109" y="518"/>
                  <a:pt x="126" y="518"/>
                  <a:pt x="126" y="518"/>
                </a:cubicBezTo>
                <a:cubicBezTo>
                  <a:pt x="126" y="518"/>
                  <a:pt x="134" y="530"/>
                  <a:pt x="137" y="532"/>
                </a:cubicBezTo>
                <a:cubicBezTo>
                  <a:pt x="140" y="534"/>
                  <a:pt x="151" y="536"/>
                  <a:pt x="151" y="536"/>
                </a:cubicBezTo>
                <a:cubicBezTo>
                  <a:pt x="151" y="536"/>
                  <a:pt x="153" y="542"/>
                  <a:pt x="156" y="541"/>
                </a:cubicBezTo>
                <a:cubicBezTo>
                  <a:pt x="159" y="541"/>
                  <a:pt x="162" y="537"/>
                  <a:pt x="162" y="537"/>
                </a:cubicBezTo>
                <a:cubicBezTo>
                  <a:pt x="162" y="537"/>
                  <a:pt x="165" y="542"/>
                  <a:pt x="169" y="542"/>
                </a:cubicBezTo>
                <a:cubicBezTo>
                  <a:pt x="173" y="541"/>
                  <a:pt x="176" y="541"/>
                  <a:pt x="176" y="541"/>
                </a:cubicBezTo>
                <a:cubicBezTo>
                  <a:pt x="176" y="541"/>
                  <a:pt x="177" y="546"/>
                  <a:pt x="184" y="543"/>
                </a:cubicBezTo>
                <a:cubicBezTo>
                  <a:pt x="191" y="541"/>
                  <a:pt x="188" y="540"/>
                  <a:pt x="188" y="540"/>
                </a:cubicBezTo>
                <a:cubicBezTo>
                  <a:pt x="188" y="540"/>
                  <a:pt x="189" y="545"/>
                  <a:pt x="194" y="544"/>
                </a:cubicBezTo>
                <a:cubicBezTo>
                  <a:pt x="199" y="544"/>
                  <a:pt x="200" y="540"/>
                  <a:pt x="200" y="540"/>
                </a:cubicBezTo>
                <a:cubicBezTo>
                  <a:pt x="200" y="540"/>
                  <a:pt x="215" y="545"/>
                  <a:pt x="216" y="541"/>
                </a:cubicBezTo>
                <a:cubicBezTo>
                  <a:pt x="216" y="541"/>
                  <a:pt x="223" y="545"/>
                  <a:pt x="225" y="543"/>
                </a:cubicBezTo>
                <a:cubicBezTo>
                  <a:pt x="226" y="542"/>
                  <a:pt x="233" y="534"/>
                  <a:pt x="233" y="534"/>
                </a:cubicBezTo>
                <a:cubicBezTo>
                  <a:pt x="233" y="534"/>
                  <a:pt x="238" y="533"/>
                  <a:pt x="239" y="537"/>
                </a:cubicBezTo>
                <a:cubicBezTo>
                  <a:pt x="239" y="540"/>
                  <a:pt x="245" y="540"/>
                  <a:pt x="249" y="543"/>
                </a:cubicBezTo>
                <a:cubicBezTo>
                  <a:pt x="253" y="545"/>
                  <a:pt x="253" y="547"/>
                  <a:pt x="257" y="549"/>
                </a:cubicBezTo>
                <a:cubicBezTo>
                  <a:pt x="262" y="551"/>
                  <a:pt x="264" y="557"/>
                  <a:pt x="264" y="557"/>
                </a:cubicBezTo>
                <a:cubicBezTo>
                  <a:pt x="264" y="557"/>
                  <a:pt x="267" y="553"/>
                  <a:pt x="267" y="551"/>
                </a:cubicBezTo>
                <a:cubicBezTo>
                  <a:pt x="267" y="549"/>
                  <a:pt x="268" y="547"/>
                  <a:pt x="268" y="539"/>
                </a:cubicBezTo>
                <a:cubicBezTo>
                  <a:pt x="278" y="539"/>
                  <a:pt x="278" y="539"/>
                  <a:pt x="278" y="539"/>
                </a:cubicBezTo>
                <a:cubicBezTo>
                  <a:pt x="278" y="539"/>
                  <a:pt x="283" y="522"/>
                  <a:pt x="291" y="522"/>
                </a:cubicBezTo>
                <a:cubicBezTo>
                  <a:pt x="299" y="521"/>
                  <a:pt x="304" y="522"/>
                  <a:pt x="306" y="521"/>
                </a:cubicBezTo>
                <a:cubicBezTo>
                  <a:pt x="308" y="521"/>
                  <a:pt x="318" y="515"/>
                  <a:pt x="318" y="515"/>
                </a:cubicBezTo>
                <a:cubicBezTo>
                  <a:pt x="318" y="515"/>
                  <a:pt x="318" y="512"/>
                  <a:pt x="320" y="508"/>
                </a:cubicBezTo>
                <a:cubicBezTo>
                  <a:pt x="322" y="504"/>
                  <a:pt x="325" y="490"/>
                  <a:pt x="327" y="485"/>
                </a:cubicBezTo>
                <a:cubicBezTo>
                  <a:pt x="333" y="486"/>
                  <a:pt x="333" y="486"/>
                  <a:pt x="333" y="486"/>
                </a:cubicBezTo>
                <a:cubicBezTo>
                  <a:pt x="333" y="486"/>
                  <a:pt x="340" y="480"/>
                  <a:pt x="340" y="479"/>
                </a:cubicBezTo>
                <a:cubicBezTo>
                  <a:pt x="340" y="477"/>
                  <a:pt x="342" y="470"/>
                  <a:pt x="342" y="470"/>
                </a:cubicBezTo>
                <a:cubicBezTo>
                  <a:pt x="347" y="468"/>
                  <a:pt x="347" y="468"/>
                  <a:pt x="347" y="468"/>
                </a:cubicBezTo>
                <a:cubicBezTo>
                  <a:pt x="347" y="468"/>
                  <a:pt x="340" y="462"/>
                  <a:pt x="343" y="456"/>
                </a:cubicBezTo>
                <a:cubicBezTo>
                  <a:pt x="345" y="450"/>
                  <a:pt x="352" y="436"/>
                  <a:pt x="352" y="436"/>
                </a:cubicBezTo>
                <a:cubicBezTo>
                  <a:pt x="352" y="436"/>
                  <a:pt x="360" y="434"/>
                  <a:pt x="362" y="431"/>
                </a:cubicBezTo>
                <a:cubicBezTo>
                  <a:pt x="364" y="427"/>
                  <a:pt x="362" y="424"/>
                  <a:pt x="367" y="424"/>
                </a:cubicBezTo>
                <a:cubicBezTo>
                  <a:pt x="371" y="424"/>
                  <a:pt x="371" y="427"/>
                  <a:pt x="377" y="424"/>
                </a:cubicBezTo>
                <a:cubicBezTo>
                  <a:pt x="383" y="421"/>
                  <a:pt x="379" y="410"/>
                  <a:pt x="379" y="410"/>
                </a:cubicBezTo>
                <a:cubicBezTo>
                  <a:pt x="393" y="409"/>
                  <a:pt x="393" y="409"/>
                  <a:pt x="393" y="409"/>
                </a:cubicBezTo>
                <a:cubicBezTo>
                  <a:pt x="393" y="409"/>
                  <a:pt x="418" y="402"/>
                  <a:pt x="422" y="402"/>
                </a:cubicBezTo>
                <a:cubicBezTo>
                  <a:pt x="427" y="402"/>
                  <a:pt x="466" y="395"/>
                  <a:pt x="466" y="395"/>
                </a:cubicBezTo>
                <a:cubicBezTo>
                  <a:pt x="466" y="395"/>
                  <a:pt x="470" y="438"/>
                  <a:pt x="471" y="446"/>
                </a:cubicBezTo>
                <a:cubicBezTo>
                  <a:pt x="473" y="454"/>
                  <a:pt x="479" y="483"/>
                  <a:pt x="478" y="489"/>
                </a:cubicBezTo>
                <a:cubicBezTo>
                  <a:pt x="478" y="494"/>
                  <a:pt x="480" y="503"/>
                  <a:pt x="481" y="507"/>
                </a:cubicBezTo>
                <a:cubicBezTo>
                  <a:pt x="482" y="511"/>
                  <a:pt x="482" y="518"/>
                  <a:pt x="482" y="518"/>
                </a:cubicBezTo>
                <a:cubicBezTo>
                  <a:pt x="482" y="518"/>
                  <a:pt x="485" y="528"/>
                  <a:pt x="485" y="531"/>
                </a:cubicBezTo>
                <a:cubicBezTo>
                  <a:pt x="486" y="534"/>
                  <a:pt x="489" y="551"/>
                  <a:pt x="485" y="558"/>
                </a:cubicBezTo>
                <a:cubicBezTo>
                  <a:pt x="481" y="565"/>
                  <a:pt x="480" y="569"/>
                  <a:pt x="480" y="573"/>
                </a:cubicBezTo>
                <a:cubicBezTo>
                  <a:pt x="479" y="576"/>
                  <a:pt x="475" y="580"/>
                  <a:pt x="475" y="580"/>
                </a:cubicBezTo>
                <a:cubicBezTo>
                  <a:pt x="475" y="580"/>
                  <a:pt x="480" y="590"/>
                  <a:pt x="482" y="592"/>
                </a:cubicBezTo>
                <a:cubicBezTo>
                  <a:pt x="484" y="593"/>
                  <a:pt x="493" y="603"/>
                  <a:pt x="493" y="603"/>
                </a:cubicBezTo>
                <a:cubicBezTo>
                  <a:pt x="502" y="606"/>
                  <a:pt x="502" y="606"/>
                  <a:pt x="502" y="606"/>
                </a:cubicBezTo>
                <a:cubicBezTo>
                  <a:pt x="502" y="606"/>
                  <a:pt x="500" y="611"/>
                  <a:pt x="502" y="613"/>
                </a:cubicBezTo>
                <a:cubicBezTo>
                  <a:pt x="503" y="614"/>
                  <a:pt x="505" y="620"/>
                  <a:pt x="505" y="620"/>
                </a:cubicBezTo>
                <a:cubicBezTo>
                  <a:pt x="505" y="620"/>
                  <a:pt x="480" y="630"/>
                  <a:pt x="481" y="630"/>
                </a:cubicBezTo>
                <a:cubicBezTo>
                  <a:pt x="481" y="630"/>
                  <a:pt x="484" y="666"/>
                  <a:pt x="484" y="672"/>
                </a:cubicBezTo>
                <a:cubicBezTo>
                  <a:pt x="483" y="678"/>
                  <a:pt x="482" y="685"/>
                  <a:pt x="482" y="685"/>
                </a:cubicBezTo>
                <a:cubicBezTo>
                  <a:pt x="482" y="685"/>
                  <a:pt x="493" y="746"/>
                  <a:pt x="493" y="753"/>
                </a:cubicBezTo>
                <a:cubicBezTo>
                  <a:pt x="493" y="760"/>
                  <a:pt x="498" y="844"/>
                  <a:pt x="498" y="844"/>
                </a:cubicBezTo>
                <a:cubicBezTo>
                  <a:pt x="529" y="848"/>
                  <a:pt x="529" y="848"/>
                  <a:pt x="529" y="848"/>
                </a:cubicBezTo>
                <a:cubicBezTo>
                  <a:pt x="603" y="857"/>
                  <a:pt x="603" y="857"/>
                  <a:pt x="603" y="857"/>
                </a:cubicBezTo>
                <a:cubicBezTo>
                  <a:pt x="603" y="845"/>
                  <a:pt x="603" y="845"/>
                  <a:pt x="603" y="845"/>
                </a:cubicBezTo>
                <a:cubicBezTo>
                  <a:pt x="616" y="845"/>
                  <a:pt x="616" y="845"/>
                  <a:pt x="616" y="845"/>
                </a:cubicBezTo>
                <a:cubicBezTo>
                  <a:pt x="616" y="845"/>
                  <a:pt x="621" y="833"/>
                  <a:pt x="620" y="825"/>
                </a:cubicBezTo>
                <a:cubicBezTo>
                  <a:pt x="631" y="824"/>
                  <a:pt x="631" y="824"/>
                  <a:pt x="631" y="824"/>
                </a:cubicBezTo>
                <a:cubicBezTo>
                  <a:pt x="631" y="824"/>
                  <a:pt x="630" y="820"/>
                  <a:pt x="631" y="816"/>
                </a:cubicBezTo>
                <a:cubicBezTo>
                  <a:pt x="632" y="812"/>
                  <a:pt x="633" y="805"/>
                  <a:pt x="641" y="805"/>
                </a:cubicBezTo>
                <a:cubicBezTo>
                  <a:pt x="648" y="806"/>
                  <a:pt x="648" y="812"/>
                  <a:pt x="648" y="812"/>
                </a:cubicBezTo>
                <a:cubicBezTo>
                  <a:pt x="655" y="811"/>
                  <a:pt x="655" y="811"/>
                  <a:pt x="655" y="811"/>
                </a:cubicBezTo>
                <a:cubicBezTo>
                  <a:pt x="655" y="818"/>
                  <a:pt x="655" y="818"/>
                  <a:pt x="655" y="818"/>
                </a:cubicBezTo>
                <a:cubicBezTo>
                  <a:pt x="655" y="818"/>
                  <a:pt x="665" y="819"/>
                  <a:pt x="667" y="822"/>
                </a:cubicBezTo>
                <a:cubicBezTo>
                  <a:pt x="668" y="825"/>
                  <a:pt x="670" y="832"/>
                  <a:pt x="670" y="832"/>
                </a:cubicBezTo>
                <a:cubicBezTo>
                  <a:pt x="681" y="830"/>
                  <a:pt x="681" y="830"/>
                  <a:pt x="681" y="830"/>
                </a:cubicBezTo>
                <a:cubicBezTo>
                  <a:pt x="681" y="830"/>
                  <a:pt x="687" y="820"/>
                  <a:pt x="690" y="815"/>
                </a:cubicBezTo>
                <a:cubicBezTo>
                  <a:pt x="692" y="810"/>
                  <a:pt x="692" y="798"/>
                  <a:pt x="692" y="798"/>
                </a:cubicBezTo>
                <a:cubicBezTo>
                  <a:pt x="692" y="798"/>
                  <a:pt x="699" y="797"/>
                  <a:pt x="697" y="788"/>
                </a:cubicBezTo>
                <a:cubicBezTo>
                  <a:pt x="696" y="780"/>
                  <a:pt x="694" y="770"/>
                  <a:pt x="694" y="770"/>
                </a:cubicBezTo>
                <a:cubicBezTo>
                  <a:pt x="700" y="762"/>
                  <a:pt x="700" y="762"/>
                  <a:pt x="700" y="762"/>
                </a:cubicBezTo>
                <a:cubicBezTo>
                  <a:pt x="709" y="778"/>
                  <a:pt x="709" y="778"/>
                  <a:pt x="709" y="778"/>
                </a:cubicBezTo>
                <a:cubicBezTo>
                  <a:pt x="709" y="778"/>
                  <a:pt x="713" y="773"/>
                  <a:pt x="718" y="773"/>
                </a:cubicBezTo>
                <a:cubicBezTo>
                  <a:pt x="722" y="773"/>
                  <a:pt x="728" y="770"/>
                  <a:pt x="733" y="771"/>
                </a:cubicBezTo>
                <a:cubicBezTo>
                  <a:pt x="737" y="772"/>
                  <a:pt x="752" y="758"/>
                  <a:pt x="752" y="758"/>
                </a:cubicBezTo>
                <a:cubicBezTo>
                  <a:pt x="758" y="749"/>
                  <a:pt x="758" y="749"/>
                  <a:pt x="758" y="749"/>
                </a:cubicBezTo>
                <a:cubicBezTo>
                  <a:pt x="758" y="749"/>
                  <a:pt x="775" y="756"/>
                  <a:pt x="776" y="759"/>
                </a:cubicBezTo>
                <a:cubicBezTo>
                  <a:pt x="777" y="762"/>
                  <a:pt x="780" y="768"/>
                  <a:pt x="780" y="768"/>
                </a:cubicBezTo>
                <a:cubicBezTo>
                  <a:pt x="780" y="768"/>
                  <a:pt x="780" y="764"/>
                  <a:pt x="783" y="764"/>
                </a:cubicBezTo>
                <a:cubicBezTo>
                  <a:pt x="786" y="765"/>
                  <a:pt x="789" y="763"/>
                  <a:pt x="789" y="763"/>
                </a:cubicBezTo>
                <a:cubicBezTo>
                  <a:pt x="795" y="737"/>
                  <a:pt x="795" y="737"/>
                  <a:pt x="795" y="737"/>
                </a:cubicBezTo>
                <a:cubicBezTo>
                  <a:pt x="795" y="737"/>
                  <a:pt x="806" y="722"/>
                  <a:pt x="810" y="722"/>
                </a:cubicBezTo>
                <a:cubicBezTo>
                  <a:pt x="814" y="722"/>
                  <a:pt x="835" y="729"/>
                  <a:pt x="835" y="729"/>
                </a:cubicBezTo>
                <a:cubicBezTo>
                  <a:pt x="834" y="720"/>
                  <a:pt x="834" y="720"/>
                  <a:pt x="834" y="720"/>
                </a:cubicBezTo>
                <a:cubicBezTo>
                  <a:pt x="834" y="720"/>
                  <a:pt x="854" y="735"/>
                  <a:pt x="861" y="735"/>
                </a:cubicBezTo>
                <a:cubicBezTo>
                  <a:pt x="867" y="735"/>
                  <a:pt x="879" y="736"/>
                  <a:pt x="879" y="736"/>
                </a:cubicBezTo>
                <a:cubicBezTo>
                  <a:pt x="884" y="748"/>
                  <a:pt x="884" y="748"/>
                  <a:pt x="884" y="748"/>
                </a:cubicBezTo>
                <a:cubicBezTo>
                  <a:pt x="886" y="745"/>
                  <a:pt x="886" y="745"/>
                  <a:pt x="886" y="745"/>
                </a:cubicBezTo>
                <a:lnTo>
                  <a:pt x="899" y="737"/>
                </a:lnTo>
                <a:close/>
              </a:path>
            </a:pathLst>
          </a:custGeom>
          <a:solidFill>
            <a:srgbClr val="FFC000">
              <a:alpha val="50000"/>
            </a:srgbClr>
          </a:solidFill>
          <a:ln>
            <a:solidFill>
              <a:srgbClr val="FFC00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7410" name="正方形/長方形 4">
            <a:extLst>
              <a:ext uri="{FF2B5EF4-FFF2-40B4-BE49-F238E27FC236}">
                <a16:creationId xmlns:a16="http://schemas.microsoft.com/office/drawing/2014/main" id="{724911E1-F2EB-45A5-8DE7-F69D1A16AA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4" y="891540"/>
            <a:ext cx="9001125" cy="1600438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本路線は、摂津市と茨木市北部を結ぶ幹線道路であり、茨木市北部丘陵地に位置する彩都（国際文化公園都市）へのアクセスを担うとともに、彩都の骨格を形成する主要な道路である。</a:t>
            </a:r>
            <a:endParaRPr lang="en-US" altLang="ja-JP" sz="1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>
              <a:spcBef>
                <a:spcPct val="0"/>
              </a:spcBef>
              <a:buNone/>
            </a:pPr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彩都は、平成</a:t>
            </a:r>
            <a:r>
              <a:rPr lang="en-US" altLang="ja-JP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16</a:t>
            </a:r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年に西部地区、平成</a:t>
            </a:r>
            <a:r>
              <a:rPr lang="en-US" altLang="ja-JP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27</a:t>
            </a:r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年に中部地区が</a:t>
            </a:r>
            <a:r>
              <a:rPr lang="ja-JP" altLang="en-US" sz="1400" dirty="0" err="1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ま</a:t>
            </a:r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ちびらきしており、現在は東部地区において、順次まちづくりが進められているところ。</a:t>
            </a:r>
          </a:p>
          <a:p>
            <a:pPr>
              <a:spcBef>
                <a:spcPct val="0"/>
              </a:spcBef>
              <a:buNone/>
            </a:pPr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本事業は、彩都と周辺地域とが新たに結ばれ</a:t>
            </a:r>
            <a:r>
              <a:rPr lang="ja-JP" altLang="en-US" sz="14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、また、</a:t>
            </a:r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新名神高速道路（茨木千提寺</a:t>
            </a:r>
            <a:r>
              <a:rPr lang="en-US" altLang="ja-JP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IC</a:t>
            </a:r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）へのアクセス性向上により、広域的な道路ネットワークの強化に資することを目的とする。なお、現在</a:t>
            </a:r>
            <a:r>
              <a:rPr lang="ja-JP" altLang="en-US" sz="14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は２</a:t>
            </a:r>
            <a:r>
              <a:rPr lang="ja-JP" altLang="en-US" sz="1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車線が暫定供用済みであり、本事業では４車線化の整備を行うものである。</a:t>
            </a:r>
          </a:p>
        </p:txBody>
      </p:sp>
      <p:sp>
        <p:nvSpPr>
          <p:cNvPr id="20" name="タイトル 2">
            <a:extLst>
              <a:ext uri="{FF2B5EF4-FFF2-40B4-BE49-F238E27FC236}">
                <a16:creationId xmlns:a16="http://schemas.microsoft.com/office/drawing/2014/main" id="{1191C962-9048-45DD-9B61-117B7F980B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54038"/>
          </a:xfrm>
          <a:gradFill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pPr algn="l">
              <a:defRPr/>
            </a:pPr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１．事業概要</a:t>
            </a:r>
          </a:p>
        </p:txBody>
      </p:sp>
      <p:sp>
        <p:nvSpPr>
          <p:cNvPr id="17413" name="正方形/長方形 2">
            <a:extLst>
              <a:ext uri="{FF2B5EF4-FFF2-40B4-BE49-F238E27FC236}">
                <a16:creationId xmlns:a16="http://schemas.microsoft.com/office/drawing/2014/main" id="{8C9CA751-6E53-4E19-B40E-F4832697E0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49" y="2681200"/>
            <a:ext cx="15792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b="1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■路線位置図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78FCDE75-8F3D-4038-B015-5B09E5055269}"/>
              </a:ext>
            </a:extLst>
          </p:cNvPr>
          <p:cNvSpPr txBox="1"/>
          <p:nvPr/>
        </p:nvSpPr>
        <p:spPr>
          <a:xfrm>
            <a:off x="6303814" y="2748441"/>
            <a:ext cx="497036" cy="111654"/>
          </a:xfrm>
          <a:prstGeom prst="rect">
            <a:avLst/>
          </a:prstGeom>
          <a:noFill/>
          <a:ln w="12700" cap="flat" cmpd="sng">
            <a:noFill/>
            <a:prstDash val="solid"/>
            <a:round/>
            <a:headEnd/>
            <a:tailEnd/>
          </a:ln>
        </p:spPr>
        <p:txBody>
          <a:bodyPr lIns="0" tIns="0" rIns="0" bIns="0" rtlCol="0" anchor="ctr"/>
          <a:lstStyle>
            <a:defPPr>
              <a:defRPr lang="ja-JP"/>
            </a:defPPr>
            <a:lvl1pPr algn="ctr">
              <a:defRPr sz="800" b="1">
                <a:effectLst>
                  <a:glow rad="127000">
                    <a:schemeClr val="bg1">
                      <a:alpha val="90000"/>
                    </a:schemeClr>
                  </a:glow>
                </a:effectLst>
              </a:defRPr>
            </a:lvl1pPr>
          </a:lstStyle>
          <a:p>
            <a:r>
              <a:rPr lang="ja-JP" altLang="en-US" b="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至 高槻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ABDEBA8-81E2-41BB-960A-536CB44E16C3}"/>
              </a:ext>
            </a:extLst>
          </p:cNvPr>
          <p:cNvSpPr txBox="1"/>
          <p:nvPr/>
        </p:nvSpPr>
        <p:spPr>
          <a:xfrm>
            <a:off x="2777799" y="3663793"/>
            <a:ext cx="430207" cy="122316"/>
          </a:xfrm>
          <a:prstGeom prst="rect">
            <a:avLst/>
          </a:prstGeom>
          <a:noFill/>
          <a:ln w="12700" cap="flat" cmpd="sng">
            <a:noFill/>
            <a:prstDash val="solid"/>
            <a:round/>
            <a:headEnd/>
            <a:tailEnd/>
          </a:ln>
        </p:spPr>
        <p:txBody>
          <a:bodyPr lIns="0" tIns="0" rIns="0" bIns="0" rtlCol="0" anchor="ctr"/>
          <a:lstStyle>
            <a:defPPr>
              <a:defRPr lang="ja-JP"/>
            </a:defPPr>
            <a:lvl1pPr algn="ctr">
              <a:defRPr sz="800" b="1">
                <a:effectLst>
                  <a:glow rad="127000">
                    <a:schemeClr val="bg1">
                      <a:alpha val="90000"/>
                    </a:schemeClr>
                  </a:glow>
                </a:effectLst>
              </a:defRPr>
            </a:lvl1pPr>
          </a:lstStyle>
          <a:p>
            <a:r>
              <a:rPr lang="ja-JP" altLang="en-US" b="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至 神戸</a:t>
            </a:r>
          </a:p>
        </p:txBody>
      </p: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F870EEAC-18E0-45EB-9FFC-962718724131}"/>
              </a:ext>
            </a:extLst>
          </p:cNvPr>
          <p:cNvGrpSpPr/>
          <p:nvPr/>
        </p:nvGrpSpPr>
        <p:grpSpPr>
          <a:xfrm>
            <a:off x="8370092" y="2917754"/>
            <a:ext cx="216000" cy="351202"/>
            <a:chOff x="-510858" y="1785598"/>
            <a:chExt cx="216000" cy="351202"/>
          </a:xfrm>
          <a:effectLst>
            <a:glow rad="38100">
              <a:schemeClr val="bg1">
                <a:alpha val="80000"/>
              </a:schemeClr>
            </a:glow>
          </a:effectLst>
        </p:grpSpPr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AF5F8337-E5AD-40CE-8722-1C89FC25E728}"/>
                </a:ext>
              </a:extLst>
            </p:cNvPr>
            <p:cNvSpPr txBox="1"/>
            <p:nvPr/>
          </p:nvSpPr>
          <p:spPr>
            <a:xfrm>
              <a:off x="-510061" y="1785598"/>
              <a:ext cx="210049" cy="1846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600"/>
                <a:t>N</a:t>
              </a:r>
              <a:endParaRPr lang="ja-JP" altLang="en-US" sz="600" dirty="0"/>
            </a:p>
          </p:txBody>
        </p:sp>
        <p:sp>
          <p:nvSpPr>
            <p:cNvPr id="39" name="二等辺三角形 38">
              <a:extLst>
                <a:ext uri="{FF2B5EF4-FFF2-40B4-BE49-F238E27FC236}">
                  <a16:creationId xmlns:a16="http://schemas.microsoft.com/office/drawing/2014/main" id="{6AFD7E69-1C69-44BB-81E8-7A2BFFEB9C7D}"/>
                </a:ext>
              </a:extLst>
            </p:cNvPr>
            <p:cNvSpPr/>
            <p:nvPr/>
          </p:nvSpPr>
          <p:spPr bwMode="auto">
            <a:xfrm>
              <a:off x="-427590" y="1916264"/>
              <a:ext cx="45719" cy="108000"/>
            </a:xfrm>
            <a:prstGeom prst="triangle">
              <a:avLst/>
            </a:prstGeom>
            <a:solidFill>
              <a:schemeClr val="tx1"/>
            </a:solidFill>
            <a:ln w="6350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lIns="74295" tIns="8890" rIns="74295" bIns="8890"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二等辺三角形 39">
              <a:extLst>
                <a:ext uri="{FF2B5EF4-FFF2-40B4-BE49-F238E27FC236}">
                  <a16:creationId xmlns:a16="http://schemas.microsoft.com/office/drawing/2014/main" id="{69406830-5652-4B14-9299-EB6CA3A3669E}"/>
                </a:ext>
              </a:extLst>
            </p:cNvPr>
            <p:cNvSpPr/>
            <p:nvPr/>
          </p:nvSpPr>
          <p:spPr bwMode="auto">
            <a:xfrm rot="10800000">
              <a:off x="-428201" y="2028800"/>
              <a:ext cx="46330" cy="108000"/>
            </a:xfrm>
            <a:prstGeom prst="triangle">
              <a:avLst/>
            </a:prstGeom>
            <a:noFill/>
            <a:ln w="6350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lIns="74295" tIns="8890" rIns="74295" bIns="8890"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楕円 40">
              <a:extLst>
                <a:ext uri="{FF2B5EF4-FFF2-40B4-BE49-F238E27FC236}">
                  <a16:creationId xmlns:a16="http://schemas.microsoft.com/office/drawing/2014/main" id="{2AF993DD-6870-4A2C-BCA4-86B43C31E6A4}"/>
                </a:ext>
              </a:extLst>
            </p:cNvPr>
            <p:cNvSpPr/>
            <p:nvPr/>
          </p:nvSpPr>
          <p:spPr bwMode="auto">
            <a:xfrm>
              <a:off x="-510858" y="1918532"/>
              <a:ext cx="216000" cy="216000"/>
            </a:xfrm>
            <a:prstGeom prst="ellipse">
              <a:avLst/>
            </a:prstGeom>
            <a:noFill/>
            <a:ln w="12700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lIns="74295" tIns="8890" rIns="74295" bIns="8890"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4" name="スライド番号プレースホルダー 3">
            <a:extLst>
              <a:ext uri="{FF2B5EF4-FFF2-40B4-BE49-F238E27FC236}">
                <a16:creationId xmlns:a16="http://schemas.microsoft.com/office/drawing/2014/main" id="{7EB3818B-A7A0-4B9A-BD82-85C7F875A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532813" y="6477000"/>
            <a:ext cx="6064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BC1C8B7-5CB3-4782-B676-615F435DED83}" type="slidenum">
              <a:rPr lang="ja-JP" altLang="en-US" sz="20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ja-JP" altLang="en-US" sz="2000" dirty="0">
              <a:latin typeface="Arial" panose="020B0604020202020204" pitchFamily="34" charset="0"/>
            </a:endParaRP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F868F039-63D6-450B-9225-FCED435C2B0D}"/>
              </a:ext>
            </a:extLst>
          </p:cNvPr>
          <p:cNvGrpSpPr/>
          <p:nvPr/>
        </p:nvGrpSpPr>
        <p:grpSpPr>
          <a:xfrm>
            <a:off x="265000" y="3140048"/>
            <a:ext cx="2423813" cy="3467722"/>
            <a:chOff x="600560" y="3328288"/>
            <a:chExt cx="1820863" cy="2605088"/>
          </a:xfrm>
        </p:grpSpPr>
        <p:pic>
          <p:nvPicPr>
            <p:cNvPr id="17426" name="図 45">
              <a:extLst>
                <a:ext uri="{FF2B5EF4-FFF2-40B4-BE49-F238E27FC236}">
                  <a16:creationId xmlns:a16="http://schemas.microsoft.com/office/drawing/2014/main" id="{AE3F590B-BDA2-4101-8B3D-840452A38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560" y="3328288"/>
              <a:ext cx="1820863" cy="260508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テキスト ボックス 9">
              <a:extLst>
                <a:ext uri="{FF2B5EF4-FFF2-40B4-BE49-F238E27FC236}">
                  <a16:creationId xmlns:a16="http://schemas.microsoft.com/office/drawing/2014/main" id="{052C5528-1ADC-4AA6-99EC-548C03BD8F73}"/>
                </a:ext>
              </a:extLst>
            </p:cNvPr>
            <p:cNvSpPr txBox="1"/>
            <p:nvPr/>
          </p:nvSpPr>
          <p:spPr>
            <a:xfrm>
              <a:off x="768536" y="4216724"/>
              <a:ext cx="820737" cy="282575"/>
            </a:xfrm>
            <a:prstGeom prst="rect">
              <a:avLst/>
            </a:prstGeom>
            <a:solidFill>
              <a:schemeClr val="lt1"/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none" lIns="0" tIns="36000" rIns="0" bIns="0" anchor="ctr"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defRPr/>
              </a:pPr>
              <a:r>
                <a:rPr lang="ja-JP" altLang="en-US" sz="1600" dirty="0"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事業箇所</a:t>
              </a:r>
            </a:p>
          </p:txBody>
        </p:sp>
        <p:sp>
          <p:nvSpPr>
            <p:cNvPr id="2" name="フリーフォーム 1">
              <a:extLst>
                <a:ext uri="{FF2B5EF4-FFF2-40B4-BE49-F238E27FC236}">
                  <a16:creationId xmlns:a16="http://schemas.microsoft.com/office/drawing/2014/main" id="{7CE257CC-9047-468D-9869-95E3508E59BD}"/>
                </a:ext>
              </a:extLst>
            </p:cNvPr>
            <p:cNvSpPr/>
            <p:nvPr/>
          </p:nvSpPr>
          <p:spPr>
            <a:xfrm>
              <a:off x="658406" y="4083393"/>
              <a:ext cx="1120775" cy="412750"/>
            </a:xfrm>
            <a:custGeom>
              <a:avLst/>
              <a:gdLst>
                <a:gd name="connsiteX0" fmla="*/ 0 w 1296537"/>
                <a:gd name="connsiteY0" fmla="*/ 327547 h 327547"/>
                <a:gd name="connsiteX1" fmla="*/ 805218 w 1296537"/>
                <a:gd name="connsiteY1" fmla="*/ 327547 h 327547"/>
                <a:gd name="connsiteX2" fmla="*/ 1296537 w 1296537"/>
                <a:gd name="connsiteY2" fmla="*/ 0 h 327547"/>
                <a:gd name="connsiteX0" fmla="*/ 0 w 1158314"/>
                <a:gd name="connsiteY0" fmla="*/ 401975 h 401975"/>
                <a:gd name="connsiteX1" fmla="*/ 805218 w 1158314"/>
                <a:gd name="connsiteY1" fmla="*/ 401975 h 401975"/>
                <a:gd name="connsiteX2" fmla="*/ 1158314 w 1158314"/>
                <a:gd name="connsiteY2" fmla="*/ 0 h 401975"/>
                <a:gd name="connsiteX0" fmla="*/ 0 w 1120214"/>
                <a:gd name="connsiteY0" fmla="*/ 411500 h 411500"/>
                <a:gd name="connsiteX1" fmla="*/ 805218 w 1120214"/>
                <a:gd name="connsiteY1" fmla="*/ 411500 h 411500"/>
                <a:gd name="connsiteX2" fmla="*/ 1120214 w 1120214"/>
                <a:gd name="connsiteY2" fmla="*/ 0 h 41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0214" h="411500">
                  <a:moveTo>
                    <a:pt x="0" y="411500"/>
                  </a:moveTo>
                  <a:lnTo>
                    <a:pt x="805218" y="411500"/>
                  </a:lnTo>
                  <a:lnTo>
                    <a:pt x="1120214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55" name="円/楕円 46">
              <a:extLst>
                <a:ext uri="{FF2B5EF4-FFF2-40B4-BE49-F238E27FC236}">
                  <a16:creationId xmlns:a16="http://schemas.microsoft.com/office/drawing/2014/main" id="{8F5AB8C3-E7C9-476E-9C11-49A8D9F109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3757" y="4009853"/>
              <a:ext cx="99406" cy="9945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71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solidFill>
                  <a:schemeClr val="tx2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43" name="正方形/長方形 2">
            <a:extLst>
              <a:ext uri="{FF2B5EF4-FFF2-40B4-BE49-F238E27FC236}">
                <a16:creationId xmlns:a16="http://schemas.microsoft.com/office/drawing/2014/main" id="{C6D8D725-B242-4BA0-8838-4FEAB56203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542647"/>
            <a:ext cx="13468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b="1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■事業目的</a:t>
            </a: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14777D81-B86D-40F0-9D3B-AF6BE0C605AA}"/>
              </a:ext>
            </a:extLst>
          </p:cNvPr>
          <p:cNvSpPr txBox="1"/>
          <p:nvPr/>
        </p:nvSpPr>
        <p:spPr>
          <a:xfrm rot="762529">
            <a:off x="3558901" y="3851907"/>
            <a:ext cx="899068" cy="214197"/>
          </a:xfrm>
          <a:prstGeom prst="rect">
            <a:avLst/>
          </a:prstGeom>
          <a:noFill/>
          <a:ln w="12700" cap="flat" cmpd="sng">
            <a:noFill/>
            <a:prstDash val="solid"/>
            <a:round/>
            <a:headEnd/>
            <a:tailEnd/>
          </a:ln>
          <a:effectLst>
            <a:glow rad="12700">
              <a:schemeClr val="accent1">
                <a:alpha val="70000"/>
              </a:schemeClr>
            </a:glow>
          </a:effectLst>
        </p:spPr>
        <p:txBody>
          <a:bodyPr lIns="0" tIns="0" rIns="0" bIns="0" rtlCol="0" anchor="ctr"/>
          <a:lstStyle>
            <a:defPPr>
              <a:defRPr lang="ja-JP"/>
            </a:defPPr>
            <a:lvl1pPr algn="ctr">
              <a:defRPr sz="800" b="1">
                <a:solidFill>
                  <a:srgbClr val="FF0000"/>
                </a:solidFill>
                <a:effectLst>
                  <a:glow rad="127000">
                    <a:schemeClr val="bg1">
                      <a:alpha val="90000"/>
                    </a:schemeClr>
                  </a:glow>
                </a:effectLst>
              </a:defRPr>
            </a:lvl1pPr>
          </a:lstStyle>
          <a:p>
            <a:r>
              <a:rPr lang="ja-JP" altLang="en-US" dirty="0">
                <a:solidFill>
                  <a:srgbClr val="0000FF"/>
                </a:solidFill>
              </a:rPr>
              <a:t>新名神高速道路</a:t>
            </a: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6D5A00F7-8F5C-44D2-A612-C3093A41F356}"/>
              </a:ext>
            </a:extLst>
          </p:cNvPr>
          <p:cNvSpPr txBox="1"/>
          <p:nvPr/>
        </p:nvSpPr>
        <p:spPr>
          <a:xfrm rot="18899412">
            <a:off x="6773759" y="5619842"/>
            <a:ext cx="899068" cy="214197"/>
          </a:xfrm>
          <a:prstGeom prst="rect">
            <a:avLst/>
          </a:prstGeom>
          <a:noFill/>
          <a:ln w="12700" cap="flat" cmpd="sng">
            <a:noFill/>
            <a:prstDash val="solid"/>
            <a:round/>
            <a:headEnd/>
            <a:tailEnd/>
          </a:ln>
          <a:effectLst>
            <a:glow rad="12700">
              <a:schemeClr val="accent1">
                <a:alpha val="70000"/>
              </a:schemeClr>
            </a:glow>
          </a:effectLst>
        </p:spPr>
        <p:txBody>
          <a:bodyPr lIns="0" tIns="0" rIns="0" bIns="0" rtlCol="0" anchor="ctr"/>
          <a:lstStyle>
            <a:defPPr>
              <a:defRPr lang="ja-JP"/>
            </a:defPPr>
            <a:lvl1pPr algn="ctr">
              <a:defRPr sz="800" b="1">
                <a:solidFill>
                  <a:srgbClr val="FF0000"/>
                </a:solidFill>
                <a:effectLst>
                  <a:glow rad="127000">
                    <a:schemeClr val="bg1">
                      <a:alpha val="90000"/>
                    </a:schemeClr>
                  </a:glow>
                </a:effectLst>
              </a:defRPr>
            </a:lvl1pPr>
          </a:lstStyle>
          <a:p>
            <a:r>
              <a:rPr lang="ja-JP" altLang="en-US" dirty="0">
                <a:solidFill>
                  <a:srgbClr val="0000FF"/>
                </a:solidFill>
              </a:rPr>
              <a:t>名神高速道路</a:t>
            </a: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5BEC7759-1E5C-4726-BDD8-F6AE506597B5}"/>
              </a:ext>
            </a:extLst>
          </p:cNvPr>
          <p:cNvSpPr txBox="1"/>
          <p:nvPr/>
        </p:nvSpPr>
        <p:spPr>
          <a:xfrm rot="2357786">
            <a:off x="6617139" y="4205643"/>
            <a:ext cx="748238" cy="213268"/>
          </a:xfrm>
          <a:prstGeom prst="rect">
            <a:avLst/>
          </a:prstGeom>
          <a:noFill/>
          <a:ln w="12700" cap="flat" cmpd="sng">
            <a:noFill/>
            <a:prstDash val="solid"/>
            <a:round/>
            <a:headEnd/>
            <a:tailEnd/>
          </a:ln>
          <a:effectLst>
            <a:glow rad="12700">
              <a:schemeClr val="accent1">
                <a:alpha val="70000"/>
              </a:schemeClr>
            </a:glow>
          </a:effectLst>
        </p:spPr>
        <p:txBody>
          <a:bodyPr lIns="0" tIns="0" rIns="0" bIns="0" rtlCol="0" anchor="ctr"/>
          <a:lstStyle>
            <a:defPPr>
              <a:defRPr lang="ja-JP"/>
            </a:defPPr>
            <a:lvl1pPr algn="ctr">
              <a:defRPr sz="800" b="1">
                <a:solidFill>
                  <a:srgbClr val="FF0000"/>
                </a:solidFill>
                <a:effectLst>
                  <a:glow rad="127000">
                    <a:schemeClr val="bg1">
                      <a:alpha val="90000"/>
                    </a:schemeClr>
                  </a:glow>
                </a:effectLst>
              </a:defRPr>
            </a:lvl1pPr>
          </a:lstStyle>
          <a:p>
            <a:r>
              <a:rPr lang="ja-JP" altLang="en-US" sz="700" b="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茨木亀岡線</a:t>
            </a: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66386CDB-D39B-4418-B06B-22EBDB49DE13}"/>
              </a:ext>
            </a:extLst>
          </p:cNvPr>
          <p:cNvSpPr txBox="1"/>
          <p:nvPr/>
        </p:nvSpPr>
        <p:spPr>
          <a:xfrm rot="1012228">
            <a:off x="4418663" y="5184928"/>
            <a:ext cx="851069" cy="213268"/>
          </a:xfrm>
          <a:prstGeom prst="rect">
            <a:avLst/>
          </a:prstGeom>
          <a:noFill/>
          <a:ln w="12700" cap="flat" cmpd="sng">
            <a:noFill/>
            <a:prstDash val="solid"/>
            <a:round/>
            <a:headEnd/>
            <a:tailEnd/>
          </a:ln>
          <a:effectLst>
            <a:glow rad="12700">
              <a:schemeClr val="accent1">
                <a:alpha val="70000"/>
              </a:schemeClr>
            </a:glow>
          </a:effectLst>
        </p:spPr>
        <p:txBody>
          <a:bodyPr lIns="0" tIns="0" rIns="0" bIns="0" rtlCol="0" anchor="ctr"/>
          <a:lstStyle>
            <a:defPPr>
              <a:defRPr lang="ja-JP"/>
            </a:defPPr>
            <a:lvl1pPr algn="ctr">
              <a:defRPr sz="800" b="1">
                <a:solidFill>
                  <a:srgbClr val="FF0000"/>
                </a:solidFill>
                <a:effectLst>
                  <a:glow rad="127000">
                    <a:schemeClr val="bg1">
                      <a:alpha val="90000"/>
                    </a:schemeClr>
                  </a:glow>
                </a:effectLst>
              </a:defRPr>
            </a:lvl1pPr>
          </a:lstStyle>
          <a:p>
            <a:r>
              <a:rPr lang="ja-JP" altLang="en-US" sz="700" b="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茨木能勢線</a:t>
            </a: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CEB12241-307F-4651-85D4-727D71F8B296}"/>
              </a:ext>
            </a:extLst>
          </p:cNvPr>
          <p:cNvSpPr txBox="1"/>
          <p:nvPr/>
        </p:nvSpPr>
        <p:spPr>
          <a:xfrm rot="20710485">
            <a:off x="6483087" y="4586511"/>
            <a:ext cx="180425" cy="612551"/>
          </a:xfrm>
          <a:prstGeom prst="rect">
            <a:avLst/>
          </a:prstGeom>
          <a:noFill/>
          <a:ln w="3175">
            <a:noFill/>
            <a:prstDash val="dash"/>
          </a:ln>
          <a:effectLst>
            <a:glow rad="12700">
              <a:schemeClr val="accent1">
                <a:alpha val="70000"/>
              </a:schemeClr>
            </a:glow>
          </a:effectLst>
        </p:spPr>
        <p:txBody>
          <a:bodyPr vert="eaVert" wrap="square" lIns="36000" tIns="36000" rIns="36000" bIns="36000" rtlCol="0">
            <a:spAutoFit/>
          </a:bodyPr>
          <a:lstStyle/>
          <a:p>
            <a:pPr algn="ctr"/>
            <a:r>
              <a:rPr kumimoji="1" lang="ja-JP" altLang="en-US" sz="700" dirty="0">
                <a:effectLst>
                  <a:glow rad="50800">
                    <a:schemeClr val="bg1">
                      <a:alpha val="7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忍頂寺福井線</a:t>
            </a: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7B9A473E-E7F0-4599-9915-E04EED14BE7A}"/>
              </a:ext>
            </a:extLst>
          </p:cNvPr>
          <p:cNvSpPr txBox="1"/>
          <p:nvPr/>
        </p:nvSpPr>
        <p:spPr>
          <a:xfrm rot="-120000">
            <a:off x="3681383" y="4958586"/>
            <a:ext cx="180425" cy="1559852"/>
          </a:xfrm>
          <a:prstGeom prst="rect">
            <a:avLst/>
          </a:prstGeom>
          <a:noFill/>
          <a:ln w="3175">
            <a:noFill/>
            <a:prstDash val="dash"/>
          </a:ln>
          <a:effectLst>
            <a:glow rad="12700">
              <a:schemeClr val="accent1">
                <a:alpha val="70000"/>
              </a:schemeClr>
            </a:glow>
          </a:effectLst>
        </p:spPr>
        <p:txBody>
          <a:bodyPr vert="eaVert" wrap="square" lIns="36000" tIns="36000" rIns="36000" bIns="36000" rtlCol="0">
            <a:spAutoFit/>
          </a:bodyPr>
          <a:lstStyle/>
          <a:p>
            <a:pPr algn="ctr"/>
            <a:r>
              <a:rPr kumimoji="1" lang="ja-JP" altLang="en-US" sz="700" dirty="0">
                <a:effectLst>
                  <a:glow rad="50800">
                    <a:schemeClr val="bg1">
                      <a:alpha val="7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箕面有料道路</a:t>
            </a:r>
          </a:p>
        </p:txBody>
      </p:sp>
      <p:grpSp>
        <p:nvGrpSpPr>
          <p:cNvPr id="63" name="グループ化 62">
            <a:extLst>
              <a:ext uri="{FF2B5EF4-FFF2-40B4-BE49-F238E27FC236}">
                <a16:creationId xmlns:a16="http://schemas.microsoft.com/office/drawing/2014/main" id="{8CA115BF-A047-45EB-8F8C-D287508FFE22}"/>
              </a:ext>
            </a:extLst>
          </p:cNvPr>
          <p:cNvGrpSpPr/>
          <p:nvPr/>
        </p:nvGrpSpPr>
        <p:grpSpPr>
          <a:xfrm>
            <a:off x="6018577" y="5863524"/>
            <a:ext cx="203657" cy="198000"/>
            <a:chOff x="2007899" y="2298384"/>
            <a:chExt cx="203657" cy="198000"/>
          </a:xfrm>
        </p:grpSpPr>
        <p:pic>
          <p:nvPicPr>
            <p:cNvPr id="64" name="図 63">
              <a:extLst>
                <a:ext uri="{FF2B5EF4-FFF2-40B4-BE49-F238E27FC236}">
                  <a16:creationId xmlns:a16="http://schemas.microsoft.com/office/drawing/2014/main" id="{1BD21769-672B-40F1-8DFD-CEEFE4483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7899" y="2298384"/>
              <a:ext cx="203657" cy="198000"/>
            </a:xfrm>
            <a:prstGeom prst="rect">
              <a:avLst/>
            </a:prstGeom>
          </p:spPr>
        </p:pic>
        <p:sp>
          <p:nvSpPr>
            <p:cNvPr id="65" name="テキスト ボックス 64">
              <a:extLst>
                <a:ext uri="{FF2B5EF4-FFF2-40B4-BE49-F238E27FC236}">
                  <a16:creationId xmlns:a16="http://schemas.microsoft.com/office/drawing/2014/main" id="{B800A66F-55F4-42A4-94AD-252A2723B478}"/>
                </a:ext>
              </a:extLst>
            </p:cNvPr>
            <p:cNvSpPr txBox="1"/>
            <p:nvPr/>
          </p:nvSpPr>
          <p:spPr>
            <a:xfrm>
              <a:off x="2041630" y="2321679"/>
              <a:ext cx="129844" cy="12093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kumimoji="1" lang="en-US" altLang="ja-JP" sz="700" spc="-100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171</a:t>
              </a:r>
              <a:endParaRPr kumimoji="1" lang="ja-JP" altLang="en-US" sz="700" spc="-1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grpSp>
        <p:nvGrpSpPr>
          <p:cNvPr id="66" name="グループ化 65">
            <a:extLst>
              <a:ext uri="{FF2B5EF4-FFF2-40B4-BE49-F238E27FC236}">
                <a16:creationId xmlns:a16="http://schemas.microsoft.com/office/drawing/2014/main" id="{130C8522-2499-41A1-A6CF-C82DAB994822}"/>
              </a:ext>
            </a:extLst>
          </p:cNvPr>
          <p:cNvGrpSpPr/>
          <p:nvPr/>
        </p:nvGrpSpPr>
        <p:grpSpPr>
          <a:xfrm>
            <a:off x="3773047" y="4837543"/>
            <a:ext cx="203657" cy="198000"/>
            <a:chOff x="2007899" y="2298384"/>
            <a:chExt cx="203657" cy="198000"/>
          </a:xfrm>
        </p:grpSpPr>
        <p:pic>
          <p:nvPicPr>
            <p:cNvPr id="67" name="図 66">
              <a:extLst>
                <a:ext uri="{FF2B5EF4-FFF2-40B4-BE49-F238E27FC236}">
                  <a16:creationId xmlns:a16="http://schemas.microsoft.com/office/drawing/2014/main" id="{CF293EC7-2D85-4E14-8AFE-1E8AF8FD9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7899" y="2298384"/>
              <a:ext cx="203657" cy="198000"/>
            </a:xfrm>
            <a:prstGeom prst="rect">
              <a:avLst/>
            </a:prstGeom>
          </p:spPr>
        </p:pic>
        <p:sp>
          <p:nvSpPr>
            <p:cNvPr id="68" name="テキスト ボックス 67">
              <a:extLst>
                <a:ext uri="{FF2B5EF4-FFF2-40B4-BE49-F238E27FC236}">
                  <a16:creationId xmlns:a16="http://schemas.microsoft.com/office/drawing/2014/main" id="{AAD1EBB0-DA87-4F3F-900C-E80ED38831E4}"/>
                </a:ext>
              </a:extLst>
            </p:cNvPr>
            <p:cNvSpPr txBox="1"/>
            <p:nvPr/>
          </p:nvSpPr>
          <p:spPr>
            <a:xfrm>
              <a:off x="2036359" y="2316964"/>
              <a:ext cx="129844" cy="12093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kumimoji="1" lang="en-US" altLang="ja-JP" sz="700" spc="-100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423</a:t>
              </a:r>
              <a:endParaRPr kumimoji="1" lang="ja-JP" altLang="en-US" sz="700" spc="-1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sp>
        <p:nvSpPr>
          <p:cNvPr id="76" name="楕円 75">
            <a:extLst>
              <a:ext uri="{FF2B5EF4-FFF2-40B4-BE49-F238E27FC236}">
                <a16:creationId xmlns:a16="http://schemas.microsoft.com/office/drawing/2014/main" id="{C3D788B4-4998-4E20-AA4F-A45FC7A08C2E}"/>
              </a:ext>
            </a:extLst>
          </p:cNvPr>
          <p:cNvSpPr/>
          <p:nvPr/>
        </p:nvSpPr>
        <p:spPr>
          <a:xfrm>
            <a:off x="5726434" y="3483316"/>
            <a:ext cx="153111" cy="153111"/>
          </a:xfrm>
          <a:prstGeom prst="ellipse">
            <a:avLst/>
          </a:prstGeom>
          <a:solidFill>
            <a:schemeClr val="bg1"/>
          </a:solidFill>
          <a:ln w="12700" cap="flat" cmpd="sng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lIns="74295" tIns="8890" rIns="74295" bIns="8890" rtlCol="0" anchor="ctr"/>
          <a:lstStyle/>
          <a:p>
            <a:pPr algn="ctr"/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EFB44902-8BE3-4B7F-A8FB-CBC1F6845D7A}"/>
              </a:ext>
            </a:extLst>
          </p:cNvPr>
          <p:cNvSpPr txBox="1"/>
          <p:nvPr/>
        </p:nvSpPr>
        <p:spPr>
          <a:xfrm rot="20005700">
            <a:off x="4037485" y="5456805"/>
            <a:ext cx="617524" cy="213268"/>
          </a:xfrm>
          <a:prstGeom prst="rect">
            <a:avLst/>
          </a:prstGeom>
          <a:noFill/>
          <a:ln w="12700" cap="flat" cmpd="sng">
            <a:noFill/>
            <a:prstDash val="solid"/>
            <a:round/>
            <a:headEnd/>
            <a:tailEnd/>
          </a:ln>
          <a:effectLst>
            <a:glow rad="12700">
              <a:schemeClr val="accent1">
                <a:alpha val="70000"/>
              </a:schemeClr>
            </a:glow>
          </a:effectLst>
        </p:spPr>
        <p:txBody>
          <a:bodyPr lIns="0" tIns="0" rIns="0" bIns="0" rtlCol="0" anchor="ctr"/>
          <a:lstStyle>
            <a:defPPr>
              <a:defRPr lang="ja-JP"/>
            </a:defPPr>
            <a:lvl1pPr algn="ctr">
              <a:defRPr sz="800" b="1">
                <a:solidFill>
                  <a:srgbClr val="FF0000"/>
                </a:solidFill>
                <a:effectLst>
                  <a:glow rad="127000">
                    <a:schemeClr val="bg1">
                      <a:alpha val="90000"/>
                    </a:schemeClr>
                  </a:glow>
                </a:effectLst>
              </a:defRPr>
            </a:lvl1pPr>
          </a:lstStyle>
          <a:p>
            <a:r>
              <a:rPr lang="ja-JP" altLang="en-US" sz="700" b="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箕面池田線</a:t>
            </a:r>
          </a:p>
        </p:txBody>
      </p:sp>
      <p:sp>
        <p:nvSpPr>
          <p:cNvPr id="83" name="フリーフォーム: 図形 82">
            <a:extLst>
              <a:ext uri="{FF2B5EF4-FFF2-40B4-BE49-F238E27FC236}">
                <a16:creationId xmlns:a16="http://schemas.microsoft.com/office/drawing/2014/main" id="{89A531F5-B790-4577-A637-0EEDE420B9A0}"/>
              </a:ext>
            </a:extLst>
          </p:cNvPr>
          <p:cNvSpPr/>
          <p:nvPr/>
        </p:nvSpPr>
        <p:spPr>
          <a:xfrm>
            <a:off x="5985172" y="3582633"/>
            <a:ext cx="629939" cy="170085"/>
          </a:xfrm>
          <a:custGeom>
            <a:avLst/>
            <a:gdLst>
              <a:gd name="connsiteX0" fmla="*/ 0 w 1047750"/>
              <a:gd name="connsiteY0" fmla="*/ 26943 h 291262"/>
              <a:gd name="connsiteX1" fmla="*/ 88106 w 1047750"/>
              <a:gd name="connsiteY1" fmla="*/ 3131 h 291262"/>
              <a:gd name="connsiteX2" fmla="*/ 126206 w 1047750"/>
              <a:gd name="connsiteY2" fmla="*/ 88856 h 291262"/>
              <a:gd name="connsiteX3" fmla="*/ 173831 w 1047750"/>
              <a:gd name="connsiteY3" fmla="*/ 226968 h 291262"/>
              <a:gd name="connsiteX4" fmla="*/ 302419 w 1047750"/>
              <a:gd name="connsiteY4" fmla="*/ 236493 h 291262"/>
              <a:gd name="connsiteX5" fmla="*/ 881063 w 1047750"/>
              <a:gd name="connsiteY5" fmla="*/ 124574 h 291262"/>
              <a:gd name="connsiteX6" fmla="*/ 1047750 w 1047750"/>
              <a:gd name="connsiteY6" fmla="*/ 291262 h 29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7750" h="291262">
                <a:moveTo>
                  <a:pt x="0" y="26943"/>
                </a:moveTo>
                <a:cubicBezTo>
                  <a:pt x="33536" y="9877"/>
                  <a:pt x="67072" y="-7188"/>
                  <a:pt x="88106" y="3131"/>
                </a:cubicBezTo>
                <a:cubicBezTo>
                  <a:pt x="109140" y="13450"/>
                  <a:pt x="111919" y="51550"/>
                  <a:pt x="126206" y="88856"/>
                </a:cubicBezTo>
                <a:cubicBezTo>
                  <a:pt x="140494" y="126162"/>
                  <a:pt x="144462" y="202362"/>
                  <a:pt x="173831" y="226968"/>
                </a:cubicBezTo>
                <a:cubicBezTo>
                  <a:pt x="203200" y="251574"/>
                  <a:pt x="184547" y="253559"/>
                  <a:pt x="302419" y="236493"/>
                </a:cubicBezTo>
                <a:cubicBezTo>
                  <a:pt x="420291" y="219427"/>
                  <a:pt x="756841" y="115446"/>
                  <a:pt x="881063" y="124574"/>
                </a:cubicBezTo>
                <a:cubicBezTo>
                  <a:pt x="1005285" y="133702"/>
                  <a:pt x="1026517" y="212482"/>
                  <a:pt x="1047750" y="291262"/>
                </a:cubicBezTo>
              </a:path>
            </a:pathLst>
          </a:custGeom>
          <a:noFill/>
          <a:ln w="15875">
            <a:solidFill>
              <a:srgbClr val="38A800"/>
            </a:solidFill>
            <a:prstDash val="solid"/>
          </a:ln>
          <a:effectLst>
            <a:glow>
              <a:schemeClr val="bg1">
                <a:alpha val="9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5" name="フリーフォーム: 図形 84">
            <a:extLst>
              <a:ext uri="{FF2B5EF4-FFF2-40B4-BE49-F238E27FC236}">
                <a16:creationId xmlns:a16="http://schemas.microsoft.com/office/drawing/2014/main" id="{97EC5D5E-39B2-401A-A603-02A5BE2A21BE}"/>
              </a:ext>
            </a:extLst>
          </p:cNvPr>
          <p:cNvSpPr/>
          <p:nvPr/>
        </p:nvSpPr>
        <p:spPr>
          <a:xfrm>
            <a:off x="6510151" y="5082974"/>
            <a:ext cx="695512" cy="171242"/>
          </a:xfrm>
          <a:custGeom>
            <a:avLst/>
            <a:gdLst>
              <a:gd name="connsiteX0" fmla="*/ 0 w 1162050"/>
              <a:gd name="connsiteY0" fmla="*/ 259771 h 265794"/>
              <a:gd name="connsiteX1" fmla="*/ 154781 w 1162050"/>
              <a:gd name="connsiteY1" fmla="*/ 262152 h 265794"/>
              <a:gd name="connsiteX2" fmla="*/ 335756 w 1162050"/>
              <a:gd name="connsiteY2" fmla="*/ 216908 h 265794"/>
              <a:gd name="connsiteX3" fmla="*/ 585787 w 1162050"/>
              <a:gd name="connsiteY3" fmla="*/ 224052 h 265794"/>
              <a:gd name="connsiteX4" fmla="*/ 838200 w 1162050"/>
              <a:gd name="connsiteY4" fmla="*/ 107371 h 265794"/>
              <a:gd name="connsiteX5" fmla="*/ 1035843 w 1162050"/>
              <a:gd name="connsiteY5" fmla="*/ 16883 h 265794"/>
              <a:gd name="connsiteX6" fmla="*/ 1162050 w 1162050"/>
              <a:gd name="connsiteY6" fmla="*/ 214 h 265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62050" h="265794">
                <a:moveTo>
                  <a:pt x="0" y="259771"/>
                </a:moveTo>
                <a:cubicBezTo>
                  <a:pt x="49411" y="264533"/>
                  <a:pt x="98822" y="269296"/>
                  <a:pt x="154781" y="262152"/>
                </a:cubicBezTo>
                <a:cubicBezTo>
                  <a:pt x="210740" y="255008"/>
                  <a:pt x="263922" y="223258"/>
                  <a:pt x="335756" y="216908"/>
                </a:cubicBezTo>
                <a:cubicBezTo>
                  <a:pt x="407590" y="210558"/>
                  <a:pt x="502046" y="242308"/>
                  <a:pt x="585787" y="224052"/>
                </a:cubicBezTo>
                <a:cubicBezTo>
                  <a:pt x="669528" y="205796"/>
                  <a:pt x="838200" y="107371"/>
                  <a:pt x="838200" y="107371"/>
                </a:cubicBezTo>
                <a:cubicBezTo>
                  <a:pt x="913209" y="72843"/>
                  <a:pt x="981868" y="34742"/>
                  <a:pt x="1035843" y="16883"/>
                </a:cubicBezTo>
                <a:cubicBezTo>
                  <a:pt x="1089818" y="-977"/>
                  <a:pt x="1125934" y="-382"/>
                  <a:pt x="1162050" y="214"/>
                </a:cubicBezTo>
              </a:path>
            </a:pathLst>
          </a:custGeom>
          <a:noFill/>
          <a:ln w="15875">
            <a:solidFill>
              <a:srgbClr val="37A800"/>
            </a:solidFill>
            <a:prstDash val="solid"/>
          </a:ln>
          <a:effectLst>
            <a:glow>
              <a:schemeClr val="bg1">
                <a:alpha val="9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6" name="テキスト ボックス 85">
            <a:extLst>
              <a:ext uri="{FF2B5EF4-FFF2-40B4-BE49-F238E27FC236}">
                <a16:creationId xmlns:a16="http://schemas.microsoft.com/office/drawing/2014/main" id="{A2AFD55B-7310-4712-8F52-C89071E2F430}"/>
              </a:ext>
            </a:extLst>
          </p:cNvPr>
          <p:cNvSpPr txBox="1"/>
          <p:nvPr/>
        </p:nvSpPr>
        <p:spPr>
          <a:xfrm rot="21000000">
            <a:off x="6712121" y="5191663"/>
            <a:ext cx="356118" cy="213268"/>
          </a:xfrm>
          <a:prstGeom prst="rect">
            <a:avLst/>
          </a:prstGeom>
          <a:noFill/>
          <a:ln w="12700" cap="flat" cmpd="sng">
            <a:noFill/>
            <a:prstDash val="solid"/>
            <a:round/>
            <a:headEnd/>
            <a:tailEnd/>
          </a:ln>
          <a:effectLst>
            <a:glow rad="12700">
              <a:schemeClr val="accent1">
                <a:alpha val="70000"/>
              </a:schemeClr>
            </a:glow>
          </a:effectLst>
        </p:spPr>
        <p:txBody>
          <a:bodyPr lIns="0" tIns="0" rIns="0" bIns="0" rtlCol="0" anchor="ctr"/>
          <a:lstStyle>
            <a:defPPr>
              <a:defRPr lang="ja-JP"/>
            </a:defPPr>
            <a:lvl1pPr algn="ctr">
              <a:defRPr sz="800" b="1">
                <a:solidFill>
                  <a:srgbClr val="FF0000"/>
                </a:solidFill>
                <a:effectLst>
                  <a:glow rad="127000">
                    <a:schemeClr val="bg1">
                      <a:alpha val="90000"/>
                    </a:schemeClr>
                  </a:glow>
                </a:effectLst>
              </a:defRPr>
            </a:lvl1pPr>
          </a:lstStyle>
          <a:p>
            <a:r>
              <a:rPr lang="ja-JP" altLang="en-US" sz="700" b="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山麓線</a:t>
            </a:r>
          </a:p>
        </p:txBody>
      </p:sp>
      <p:sp>
        <p:nvSpPr>
          <p:cNvPr id="87" name="テキスト ボックス 86">
            <a:extLst>
              <a:ext uri="{FF2B5EF4-FFF2-40B4-BE49-F238E27FC236}">
                <a16:creationId xmlns:a16="http://schemas.microsoft.com/office/drawing/2014/main" id="{63585F43-3A2E-47AE-8AE8-D5EFFA243110}"/>
              </a:ext>
            </a:extLst>
          </p:cNvPr>
          <p:cNvSpPr txBox="1"/>
          <p:nvPr/>
        </p:nvSpPr>
        <p:spPr>
          <a:xfrm rot="21000000">
            <a:off x="6066703" y="3487388"/>
            <a:ext cx="542598" cy="213268"/>
          </a:xfrm>
          <a:prstGeom prst="rect">
            <a:avLst/>
          </a:prstGeom>
          <a:noFill/>
          <a:ln w="12700" cap="flat" cmpd="sng">
            <a:noFill/>
            <a:prstDash val="solid"/>
            <a:round/>
            <a:headEnd/>
            <a:tailEnd/>
          </a:ln>
          <a:effectLst>
            <a:glow rad="12700">
              <a:schemeClr val="accent1">
                <a:alpha val="70000"/>
              </a:schemeClr>
            </a:glow>
          </a:effectLst>
        </p:spPr>
        <p:txBody>
          <a:bodyPr lIns="0" tIns="0" rIns="0" bIns="0" rtlCol="0" anchor="ctr"/>
          <a:lstStyle>
            <a:defPPr>
              <a:defRPr lang="ja-JP"/>
            </a:defPPr>
            <a:lvl1pPr algn="ctr">
              <a:defRPr sz="800" b="1">
                <a:solidFill>
                  <a:srgbClr val="FF0000"/>
                </a:solidFill>
                <a:effectLst>
                  <a:glow rad="127000">
                    <a:schemeClr val="bg1">
                      <a:alpha val="90000"/>
                    </a:schemeClr>
                  </a:glow>
                </a:effectLst>
              </a:defRPr>
            </a:lvl1pPr>
          </a:lstStyle>
          <a:p>
            <a:r>
              <a:rPr lang="ja-JP" altLang="en-US" sz="700" b="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大岩線</a:t>
            </a:r>
          </a:p>
        </p:txBody>
      </p:sp>
      <p:sp>
        <p:nvSpPr>
          <p:cNvPr id="89" name="正方形/長方形 88">
            <a:extLst>
              <a:ext uri="{FF2B5EF4-FFF2-40B4-BE49-F238E27FC236}">
                <a16:creationId xmlns:a16="http://schemas.microsoft.com/office/drawing/2014/main" id="{72AB10D5-2DFE-4F9B-AC4A-C3CEBD4B6C91}"/>
              </a:ext>
            </a:extLst>
          </p:cNvPr>
          <p:cNvSpPr/>
          <p:nvPr/>
        </p:nvSpPr>
        <p:spPr bwMode="auto">
          <a:xfrm rot="19166676">
            <a:off x="5391072" y="4079300"/>
            <a:ext cx="1365792" cy="191329"/>
          </a:xfrm>
          <a:prstGeom prst="rect">
            <a:avLst/>
          </a:prstGeom>
          <a:noFill/>
          <a:ln w="12700" cap="flat" cmpd="sng">
            <a:noFill/>
            <a:prstDash val="solid"/>
            <a:round/>
            <a:headEnd/>
            <a:tailEnd/>
          </a:ln>
        </p:spPr>
        <p:txBody>
          <a:bodyPr lIns="0" tIns="0" rIns="0" bIns="0" rtlCol="0" anchor="ctr"/>
          <a:lstStyle/>
          <a:p>
            <a:pPr algn="ctr"/>
            <a:r>
              <a:rPr lang="ja-JP" altLang="en-US" sz="800" dirty="0">
                <a:effectLst>
                  <a:glow rad="127000">
                    <a:schemeClr val="bg1">
                      <a:alpha val="90000"/>
                    </a:schemeClr>
                  </a:glo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（都）茨木箕面丘陵線</a:t>
            </a:r>
          </a:p>
        </p:txBody>
      </p:sp>
      <p:sp>
        <p:nvSpPr>
          <p:cNvPr id="4" name="フローチャート: 代替処理 3">
            <a:extLst>
              <a:ext uri="{FF2B5EF4-FFF2-40B4-BE49-F238E27FC236}">
                <a16:creationId xmlns:a16="http://schemas.microsoft.com/office/drawing/2014/main" id="{BC77B7DE-865A-48D2-B9F1-D3E7B96A7DB9}"/>
              </a:ext>
            </a:extLst>
          </p:cNvPr>
          <p:cNvSpPr/>
          <p:nvPr/>
        </p:nvSpPr>
        <p:spPr>
          <a:xfrm>
            <a:off x="4693441" y="4811604"/>
            <a:ext cx="374656" cy="124611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F8BB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ja-JP" altLang="en-US" sz="6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西部地区</a:t>
            </a:r>
          </a:p>
        </p:txBody>
      </p:sp>
      <p:sp>
        <p:nvSpPr>
          <p:cNvPr id="79" name="フローチャート: 代替処理 78">
            <a:extLst>
              <a:ext uri="{FF2B5EF4-FFF2-40B4-BE49-F238E27FC236}">
                <a16:creationId xmlns:a16="http://schemas.microsoft.com/office/drawing/2014/main" id="{B9505F03-1EAB-4E16-910F-F98FD8692849}"/>
              </a:ext>
            </a:extLst>
          </p:cNvPr>
          <p:cNvSpPr/>
          <p:nvPr/>
        </p:nvSpPr>
        <p:spPr>
          <a:xfrm>
            <a:off x="5680304" y="4836012"/>
            <a:ext cx="374656" cy="124611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F8BB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ja-JP" altLang="en-US" sz="6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中部地区</a:t>
            </a:r>
          </a:p>
        </p:txBody>
      </p:sp>
      <p:sp>
        <p:nvSpPr>
          <p:cNvPr id="96" name="フローチャート: 代替処理 95">
            <a:extLst>
              <a:ext uri="{FF2B5EF4-FFF2-40B4-BE49-F238E27FC236}">
                <a16:creationId xmlns:a16="http://schemas.microsoft.com/office/drawing/2014/main" id="{7FC82AD9-E83E-4206-BFB1-D4458FD442A6}"/>
              </a:ext>
            </a:extLst>
          </p:cNvPr>
          <p:cNvSpPr/>
          <p:nvPr/>
        </p:nvSpPr>
        <p:spPr>
          <a:xfrm>
            <a:off x="5664594" y="3945586"/>
            <a:ext cx="374656" cy="124611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F8BB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ja-JP" altLang="en-US" sz="6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東部地区</a:t>
            </a:r>
          </a:p>
        </p:txBody>
      </p:sp>
      <p:sp>
        <p:nvSpPr>
          <p:cNvPr id="97" name="テキスト ボックス 7">
            <a:extLst>
              <a:ext uri="{FF2B5EF4-FFF2-40B4-BE49-F238E27FC236}">
                <a16:creationId xmlns:a16="http://schemas.microsoft.com/office/drawing/2014/main" id="{A90969EE-FD1A-4F40-8C93-5D02E7D8E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6619" y="6680327"/>
            <a:ext cx="1225595" cy="123111"/>
          </a:xfrm>
          <a:prstGeom prst="rect">
            <a:avLst/>
          </a:prstGeom>
          <a:ln>
            <a:noFill/>
          </a:ln>
        </p:spPr>
        <p:txBody>
          <a:bodyPr wrap="square" lIns="36000" tIns="0" rIns="36000" bIns="0">
            <a:spAutoFit/>
          </a:bodyPr>
          <a:lstStyle>
            <a:defPPr>
              <a:defRPr lang="en-US"/>
            </a:defPPr>
            <a:lvl1pPr>
              <a:defRPr>
                <a:latin typeface="ＭＳ ゴシック" panose="020B0609070205080204" pitchFamily="49" charset="-128"/>
                <a:ea typeface="ＭＳ ゴシック" panose="020B0609070205080204" pitchFamily="49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r"/>
            <a:r>
              <a:rPr lang="ja-JP" altLang="en-US" sz="800" dirty="0">
                <a:effectLst>
                  <a:glow rad="25400">
                    <a:schemeClr val="bg1"/>
                  </a:glow>
                </a:effectLst>
              </a:rPr>
              <a:t>出典：地理院地図を使用</a:t>
            </a:r>
          </a:p>
        </p:txBody>
      </p:sp>
      <p:sp>
        <p:nvSpPr>
          <p:cNvPr id="98" name="テキスト ボックス 97">
            <a:extLst>
              <a:ext uri="{FF2B5EF4-FFF2-40B4-BE49-F238E27FC236}">
                <a16:creationId xmlns:a16="http://schemas.microsoft.com/office/drawing/2014/main" id="{073A2BD3-95F5-4551-BB68-963B6C3A79EC}"/>
              </a:ext>
            </a:extLst>
          </p:cNvPr>
          <p:cNvSpPr txBox="1"/>
          <p:nvPr/>
        </p:nvSpPr>
        <p:spPr>
          <a:xfrm>
            <a:off x="5422458" y="3221088"/>
            <a:ext cx="799903" cy="248934"/>
          </a:xfrm>
          <a:prstGeom prst="rect">
            <a:avLst/>
          </a:prstGeom>
          <a:noFill/>
          <a:ln w="12700" cap="flat" cmpd="sng">
            <a:noFill/>
            <a:prstDash val="solid"/>
            <a:round/>
            <a:headEnd/>
            <a:tailEnd/>
          </a:ln>
          <a:effectLst/>
        </p:spPr>
        <p:txBody>
          <a:bodyPr lIns="0" tIns="0" rIns="0" bIns="0" rtlCol="0" anchor="ctr"/>
          <a:lstStyle>
            <a:defPPr>
              <a:defRPr lang="ja-JP"/>
            </a:defPPr>
            <a:lvl1pPr algn="ctr">
              <a:defRPr sz="800" b="1">
                <a:solidFill>
                  <a:srgbClr val="FF0000"/>
                </a:solidFill>
                <a:effectLst>
                  <a:glow rad="127000">
                    <a:schemeClr val="bg1">
                      <a:alpha val="90000"/>
                    </a:schemeClr>
                  </a:glow>
                </a:effectLst>
              </a:defRPr>
            </a:lvl1pPr>
          </a:lstStyle>
          <a:p>
            <a:r>
              <a:rPr lang="ja-JP" altLang="en-US" b="0" dirty="0">
                <a:solidFill>
                  <a:srgbClr val="0000FF"/>
                </a:solidFill>
                <a:effectLst>
                  <a:glow rad="63500">
                    <a:schemeClr val="bg1"/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茨木千提寺</a:t>
            </a:r>
            <a:r>
              <a:rPr lang="en-US" altLang="ja-JP" b="0" dirty="0">
                <a:solidFill>
                  <a:srgbClr val="0000FF"/>
                </a:solidFill>
                <a:effectLst>
                  <a:glow rad="63500">
                    <a:schemeClr val="bg1"/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IC</a:t>
            </a:r>
            <a:endParaRPr lang="ja-JP" altLang="en-US" b="0" dirty="0">
              <a:solidFill>
                <a:srgbClr val="0000FF"/>
              </a:solidFill>
              <a:effectLst>
                <a:glow rad="63500">
                  <a:schemeClr val="bg1"/>
                </a:glo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9" name="正方形/長方形 98">
            <a:extLst>
              <a:ext uri="{FF2B5EF4-FFF2-40B4-BE49-F238E27FC236}">
                <a16:creationId xmlns:a16="http://schemas.microsoft.com/office/drawing/2014/main" id="{41814042-BD50-474B-90B0-C3CD932743FB}"/>
              </a:ext>
            </a:extLst>
          </p:cNvPr>
          <p:cNvSpPr/>
          <p:nvPr/>
        </p:nvSpPr>
        <p:spPr>
          <a:xfrm>
            <a:off x="4818263" y="5003817"/>
            <a:ext cx="445284" cy="15831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7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彩都西駅</a:t>
            </a:r>
          </a:p>
        </p:txBody>
      </p:sp>
      <p:sp>
        <p:nvSpPr>
          <p:cNvPr id="100" name="楕円 99">
            <a:extLst>
              <a:ext uri="{FF2B5EF4-FFF2-40B4-BE49-F238E27FC236}">
                <a16:creationId xmlns:a16="http://schemas.microsoft.com/office/drawing/2014/main" id="{11F4CF8A-CD4D-4515-8AB7-7BCC2C20567A}"/>
              </a:ext>
            </a:extLst>
          </p:cNvPr>
          <p:cNvSpPr/>
          <p:nvPr/>
        </p:nvSpPr>
        <p:spPr>
          <a:xfrm>
            <a:off x="6787195" y="6212926"/>
            <a:ext cx="153111" cy="153111"/>
          </a:xfrm>
          <a:prstGeom prst="ellipse">
            <a:avLst/>
          </a:prstGeom>
          <a:solidFill>
            <a:schemeClr val="bg1"/>
          </a:solidFill>
          <a:ln w="12700" cap="flat" cmpd="sng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lIns="74295" tIns="8890" rIns="74295" bIns="8890" rtlCol="0" anchor="ctr"/>
          <a:lstStyle/>
          <a:p>
            <a:pPr algn="ctr"/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101" name="テキスト ボックス 100">
            <a:extLst>
              <a:ext uri="{FF2B5EF4-FFF2-40B4-BE49-F238E27FC236}">
                <a16:creationId xmlns:a16="http://schemas.microsoft.com/office/drawing/2014/main" id="{BAE12CA8-4945-4A78-80D1-31954B1A8E23}"/>
              </a:ext>
            </a:extLst>
          </p:cNvPr>
          <p:cNvSpPr txBox="1"/>
          <p:nvPr/>
        </p:nvSpPr>
        <p:spPr>
          <a:xfrm>
            <a:off x="6543802" y="6320051"/>
            <a:ext cx="658500" cy="248934"/>
          </a:xfrm>
          <a:prstGeom prst="rect">
            <a:avLst/>
          </a:prstGeom>
          <a:noFill/>
          <a:ln w="12700" cap="flat" cmpd="sng">
            <a:noFill/>
            <a:prstDash val="solid"/>
            <a:round/>
            <a:headEnd/>
            <a:tailEnd/>
          </a:ln>
          <a:effectLst/>
        </p:spPr>
        <p:txBody>
          <a:bodyPr lIns="0" tIns="0" rIns="0" bIns="0" rtlCol="0" anchor="ctr"/>
          <a:lstStyle>
            <a:defPPr>
              <a:defRPr lang="ja-JP"/>
            </a:defPPr>
            <a:lvl1pPr algn="ctr">
              <a:defRPr sz="800" b="1">
                <a:solidFill>
                  <a:srgbClr val="FF0000"/>
                </a:solidFill>
                <a:effectLst>
                  <a:glow rad="127000">
                    <a:schemeClr val="bg1">
                      <a:alpha val="90000"/>
                    </a:schemeClr>
                  </a:glow>
                </a:effectLst>
              </a:defRPr>
            </a:lvl1pPr>
          </a:lstStyle>
          <a:p>
            <a:r>
              <a:rPr lang="ja-JP" altLang="en-US" b="0" dirty="0">
                <a:solidFill>
                  <a:srgbClr val="0000FF"/>
                </a:solidFill>
                <a:effectLst>
                  <a:glow rad="63500">
                    <a:schemeClr val="bg1"/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茨木</a:t>
            </a:r>
            <a:r>
              <a:rPr lang="en-US" altLang="ja-JP" b="0" dirty="0">
                <a:solidFill>
                  <a:srgbClr val="0000FF"/>
                </a:solidFill>
                <a:effectLst>
                  <a:glow rad="63500">
                    <a:schemeClr val="bg1"/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IC</a:t>
            </a:r>
            <a:endParaRPr lang="ja-JP" altLang="en-US" b="0" dirty="0">
              <a:solidFill>
                <a:srgbClr val="0000FF"/>
              </a:solidFill>
              <a:effectLst>
                <a:glow rad="63500">
                  <a:schemeClr val="bg1"/>
                </a:glo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80" name="吹き出し: 四角形 79">
            <a:extLst>
              <a:ext uri="{FF2B5EF4-FFF2-40B4-BE49-F238E27FC236}">
                <a16:creationId xmlns:a16="http://schemas.microsoft.com/office/drawing/2014/main" id="{D1204830-7EB2-8729-A24D-3C0CF6AE3C33}"/>
              </a:ext>
            </a:extLst>
          </p:cNvPr>
          <p:cNvSpPr/>
          <p:nvPr/>
        </p:nvSpPr>
        <p:spPr>
          <a:xfrm>
            <a:off x="4927704" y="4395649"/>
            <a:ext cx="638436" cy="229671"/>
          </a:xfrm>
          <a:prstGeom prst="wedgeRectCallout">
            <a:avLst>
              <a:gd name="adj1" fmla="val 41977"/>
              <a:gd name="adj2" fmla="val 101539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10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事業区間</a:t>
            </a:r>
          </a:p>
        </p:txBody>
      </p:sp>
      <p:sp>
        <p:nvSpPr>
          <p:cNvPr id="105" name="フリーフォーム: 図形 104">
            <a:extLst>
              <a:ext uri="{FF2B5EF4-FFF2-40B4-BE49-F238E27FC236}">
                <a16:creationId xmlns:a16="http://schemas.microsoft.com/office/drawing/2014/main" id="{02019216-C5DD-4623-F8F4-54F47F512516}"/>
              </a:ext>
            </a:extLst>
          </p:cNvPr>
          <p:cNvSpPr/>
          <p:nvPr/>
        </p:nvSpPr>
        <p:spPr>
          <a:xfrm>
            <a:off x="6322328" y="3899721"/>
            <a:ext cx="354714" cy="214104"/>
          </a:xfrm>
          <a:custGeom>
            <a:avLst/>
            <a:gdLst>
              <a:gd name="connsiteX0" fmla="*/ 0 w 361950"/>
              <a:gd name="connsiteY0" fmla="*/ 230982 h 230982"/>
              <a:gd name="connsiteX1" fmla="*/ 361950 w 361950"/>
              <a:gd name="connsiteY1" fmla="*/ 0 h 230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61950" h="230982">
                <a:moveTo>
                  <a:pt x="0" y="230982"/>
                </a:moveTo>
                <a:lnTo>
                  <a:pt x="361950" y="0"/>
                </a:ln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" name="フリーフォーム: 図形 105">
            <a:extLst>
              <a:ext uri="{FF2B5EF4-FFF2-40B4-BE49-F238E27FC236}">
                <a16:creationId xmlns:a16="http://schemas.microsoft.com/office/drawing/2014/main" id="{667D99FE-E41F-8B16-9124-9790ADB90C29}"/>
              </a:ext>
            </a:extLst>
          </p:cNvPr>
          <p:cNvSpPr/>
          <p:nvPr/>
        </p:nvSpPr>
        <p:spPr>
          <a:xfrm>
            <a:off x="5325537" y="4648561"/>
            <a:ext cx="400883" cy="370365"/>
          </a:xfrm>
          <a:custGeom>
            <a:avLst/>
            <a:gdLst>
              <a:gd name="connsiteX0" fmla="*/ 0 w 326231"/>
              <a:gd name="connsiteY0" fmla="*/ 278606 h 278606"/>
              <a:gd name="connsiteX1" fmla="*/ 52387 w 326231"/>
              <a:gd name="connsiteY1" fmla="*/ 192881 h 278606"/>
              <a:gd name="connsiteX2" fmla="*/ 116681 w 326231"/>
              <a:gd name="connsiteY2" fmla="*/ 126206 h 278606"/>
              <a:gd name="connsiteX3" fmla="*/ 211931 w 326231"/>
              <a:gd name="connsiteY3" fmla="*/ 64294 h 278606"/>
              <a:gd name="connsiteX4" fmla="*/ 326231 w 326231"/>
              <a:gd name="connsiteY4" fmla="*/ 0 h 278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6231" h="278606">
                <a:moveTo>
                  <a:pt x="0" y="278606"/>
                </a:moveTo>
                <a:cubicBezTo>
                  <a:pt x="16470" y="248443"/>
                  <a:pt x="32940" y="218281"/>
                  <a:pt x="52387" y="192881"/>
                </a:cubicBezTo>
                <a:cubicBezTo>
                  <a:pt x="71834" y="167481"/>
                  <a:pt x="90090" y="147637"/>
                  <a:pt x="116681" y="126206"/>
                </a:cubicBezTo>
                <a:cubicBezTo>
                  <a:pt x="143272" y="104775"/>
                  <a:pt x="177006" y="85328"/>
                  <a:pt x="211931" y="64294"/>
                </a:cubicBezTo>
                <a:cubicBezTo>
                  <a:pt x="246856" y="43260"/>
                  <a:pt x="286543" y="21630"/>
                  <a:pt x="326231" y="0"/>
                </a:cubicBezTo>
              </a:path>
            </a:pathLst>
          </a:cu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1634800-2B02-314B-0DC1-96739ABFAF7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9115" y="5348036"/>
            <a:ext cx="972000" cy="711220"/>
          </a:xfrm>
          <a:prstGeom prst="rect">
            <a:avLst/>
          </a:prstGeom>
        </p:spPr>
      </p:pic>
      <p:sp>
        <p:nvSpPr>
          <p:cNvPr id="5" name="フリーフォーム: 図形 4">
            <a:extLst>
              <a:ext uri="{FF2B5EF4-FFF2-40B4-BE49-F238E27FC236}">
                <a16:creationId xmlns:a16="http://schemas.microsoft.com/office/drawing/2014/main" id="{F1D7761C-98B6-F446-E3D5-0226CB60E4C5}"/>
              </a:ext>
            </a:extLst>
          </p:cNvPr>
          <p:cNvSpPr/>
          <p:nvPr/>
        </p:nvSpPr>
        <p:spPr>
          <a:xfrm>
            <a:off x="5734414" y="4124325"/>
            <a:ext cx="583041" cy="520359"/>
          </a:xfrm>
          <a:custGeom>
            <a:avLst/>
            <a:gdLst>
              <a:gd name="connsiteX0" fmla="*/ 609600 w 609600"/>
              <a:gd name="connsiteY0" fmla="*/ 0 h 542925"/>
              <a:gd name="connsiteX1" fmla="*/ 535782 w 609600"/>
              <a:gd name="connsiteY1" fmla="*/ 73819 h 542925"/>
              <a:gd name="connsiteX2" fmla="*/ 421482 w 609600"/>
              <a:gd name="connsiteY2" fmla="*/ 226219 h 542925"/>
              <a:gd name="connsiteX3" fmla="*/ 216694 w 609600"/>
              <a:gd name="connsiteY3" fmla="*/ 392906 h 542925"/>
              <a:gd name="connsiteX4" fmla="*/ 0 w 609600"/>
              <a:gd name="connsiteY4" fmla="*/ 542925 h 542925"/>
              <a:gd name="connsiteX0" fmla="*/ 609600 w 609600"/>
              <a:gd name="connsiteY0" fmla="*/ 0 h 542925"/>
              <a:gd name="connsiteX1" fmla="*/ 535782 w 609600"/>
              <a:gd name="connsiteY1" fmla="*/ 73819 h 542925"/>
              <a:gd name="connsiteX2" fmla="*/ 385763 w 609600"/>
              <a:gd name="connsiteY2" fmla="*/ 261937 h 542925"/>
              <a:gd name="connsiteX3" fmla="*/ 216694 w 609600"/>
              <a:gd name="connsiteY3" fmla="*/ 392906 h 542925"/>
              <a:gd name="connsiteX4" fmla="*/ 0 w 609600"/>
              <a:gd name="connsiteY4" fmla="*/ 542925 h 54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" h="542925">
                <a:moveTo>
                  <a:pt x="609600" y="0"/>
                </a:moveTo>
                <a:cubicBezTo>
                  <a:pt x="588367" y="18058"/>
                  <a:pt x="573088" y="30163"/>
                  <a:pt x="535782" y="73819"/>
                </a:cubicBezTo>
                <a:cubicBezTo>
                  <a:pt x="498476" y="117475"/>
                  <a:pt x="438944" y="208756"/>
                  <a:pt x="385763" y="261937"/>
                </a:cubicBezTo>
                <a:cubicBezTo>
                  <a:pt x="332582" y="315118"/>
                  <a:pt x="286941" y="340122"/>
                  <a:pt x="216694" y="392906"/>
                </a:cubicBezTo>
                <a:cubicBezTo>
                  <a:pt x="146447" y="445690"/>
                  <a:pt x="73223" y="494307"/>
                  <a:pt x="0" y="542925"/>
                </a:cubicBezTo>
              </a:path>
            </a:pathLst>
          </a:custGeom>
          <a:noFill/>
          <a:ln w="254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吹き出し: 四角形 79">
            <a:extLst>
              <a:ext uri="{FF2B5EF4-FFF2-40B4-BE49-F238E27FC236}">
                <a16:creationId xmlns:a16="http://schemas.microsoft.com/office/drawing/2014/main" id="{D1204830-7EB2-8729-A24D-3C0CF6AE3C33}"/>
              </a:ext>
            </a:extLst>
          </p:cNvPr>
          <p:cNvSpPr/>
          <p:nvPr/>
        </p:nvSpPr>
        <p:spPr>
          <a:xfrm>
            <a:off x="6211601" y="4383725"/>
            <a:ext cx="683171" cy="216361"/>
          </a:xfrm>
          <a:prstGeom prst="wedgeRectCallout">
            <a:avLst>
              <a:gd name="adj1" fmla="val -49705"/>
              <a:gd name="adj2" fmla="val -110548"/>
            </a:avLst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900" dirty="0" smtClean="0">
                <a:solidFill>
                  <a:sysClr val="windowText" lastClr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事業中区間</a:t>
            </a:r>
            <a:endParaRPr kumimoji="1" lang="ja-JP" altLang="en-US" sz="900" dirty="0">
              <a:solidFill>
                <a:sysClr val="windowText" lastClr="0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2">
            <a:extLst>
              <a:ext uri="{FF2B5EF4-FFF2-40B4-BE49-F238E27FC236}">
                <a16:creationId xmlns:a16="http://schemas.microsoft.com/office/drawing/2014/main" id="{4A0B8D36-EF96-4267-9E7A-D65E2043C677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44000" cy="554038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txBody>
          <a:bodyPr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l">
              <a:defRPr/>
            </a:pPr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１．事業概要</a:t>
            </a:r>
          </a:p>
        </p:txBody>
      </p:sp>
      <p:sp>
        <p:nvSpPr>
          <p:cNvPr id="17" name="正方形/長方形 2">
            <a:extLst>
              <a:ext uri="{FF2B5EF4-FFF2-40B4-BE49-F238E27FC236}">
                <a16:creationId xmlns:a16="http://schemas.microsoft.com/office/drawing/2014/main" id="{3256DEBB-A7D1-4288-A1F4-3BF752BFB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571222"/>
            <a:ext cx="15792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b="1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■事業箇所図</a:t>
            </a:r>
          </a:p>
        </p:txBody>
      </p:sp>
      <p:pic>
        <p:nvPicPr>
          <p:cNvPr id="86" name="図 85">
            <a:extLst>
              <a:ext uri="{FF2B5EF4-FFF2-40B4-BE49-F238E27FC236}">
                <a16:creationId xmlns:a16="http://schemas.microsoft.com/office/drawing/2014/main" id="{23B07A83-FBBE-5AB3-DF86-0016C4E44B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041"/>
          <a:stretch/>
        </p:blipFill>
        <p:spPr>
          <a:xfrm>
            <a:off x="3098380" y="1371372"/>
            <a:ext cx="5992721" cy="5259263"/>
          </a:xfrm>
          <a:prstGeom prst="rect">
            <a:avLst/>
          </a:prstGeom>
        </p:spPr>
      </p:pic>
      <p:sp>
        <p:nvSpPr>
          <p:cNvPr id="87" name="テキスト ボックス 57">
            <a:extLst>
              <a:ext uri="{FF2B5EF4-FFF2-40B4-BE49-F238E27FC236}">
                <a16:creationId xmlns:a16="http://schemas.microsoft.com/office/drawing/2014/main" id="{EC06BC99-AD17-992F-4760-D85220AC44CB}"/>
              </a:ext>
            </a:extLst>
          </p:cNvPr>
          <p:cNvSpPr txBox="1"/>
          <p:nvPr/>
        </p:nvSpPr>
        <p:spPr>
          <a:xfrm>
            <a:off x="4863330" y="5488728"/>
            <a:ext cx="1091371" cy="478026"/>
          </a:xfrm>
          <a:prstGeom prst="rect">
            <a:avLst/>
          </a:prstGeom>
          <a:solidFill>
            <a:schemeClr val="lt1"/>
          </a:solidFill>
          <a:ln w="12700" cmpd="sng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72000" tIns="36000" rIns="72000" bIns="0" rtlCol="0" anchor="ctr" anchorCtr="0">
            <a:no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</a:pPr>
            <a:r>
              <a:rPr kumimoji="1" lang="ja-JP" altLang="en-US" sz="1400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事業区間</a:t>
            </a:r>
            <a:endParaRPr kumimoji="1" lang="en-US" altLang="ja-JP" sz="1400" dirty="0">
              <a:solidFill>
                <a:srgbClr val="FF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>
              <a:lnSpc>
                <a:spcPts val="1700"/>
              </a:lnSpc>
            </a:pPr>
            <a:r>
              <a:rPr kumimoji="1" lang="ja-JP" altLang="en-US" sz="1400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Ｌ＝</a:t>
            </a:r>
            <a:r>
              <a:rPr kumimoji="1" lang="en-US" altLang="ja-JP" sz="1400" dirty="0" smtClean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1.3km</a:t>
            </a:r>
            <a:endParaRPr kumimoji="1" lang="en-US" altLang="ja-JP" sz="1400" dirty="0">
              <a:solidFill>
                <a:srgbClr val="FF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88" name="テキスト ボックス 114">
            <a:extLst>
              <a:ext uri="{FF2B5EF4-FFF2-40B4-BE49-F238E27FC236}">
                <a16:creationId xmlns:a16="http://schemas.microsoft.com/office/drawing/2014/main" id="{2A09E75C-2D83-DF7F-BDD3-04C705A50970}"/>
              </a:ext>
            </a:extLst>
          </p:cNvPr>
          <p:cNvSpPr txBox="1"/>
          <p:nvPr/>
        </p:nvSpPr>
        <p:spPr bwMode="auto">
          <a:xfrm>
            <a:off x="6500891" y="6373262"/>
            <a:ext cx="2482849" cy="167840"/>
          </a:xfrm>
          <a:prstGeom prst="rect">
            <a:avLst/>
          </a:prstGeom>
          <a:solidFill>
            <a:srgbClr val="FFFFFF">
              <a:alpha val="50196"/>
            </a:srgbClr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lIns="0" tIns="0" rIns="0" bIns="0" anchor="ctr">
            <a:no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ja-JP" altLang="en-US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出典：地理院地図を使用</a:t>
            </a:r>
          </a:p>
        </p:txBody>
      </p:sp>
      <p:grpSp>
        <p:nvGrpSpPr>
          <p:cNvPr id="90" name="グループ化 89">
            <a:extLst>
              <a:ext uri="{FF2B5EF4-FFF2-40B4-BE49-F238E27FC236}">
                <a16:creationId xmlns:a16="http://schemas.microsoft.com/office/drawing/2014/main" id="{BD282609-D034-C70C-2325-30AE0C031236}"/>
              </a:ext>
            </a:extLst>
          </p:cNvPr>
          <p:cNvGrpSpPr>
            <a:grpSpLocks/>
          </p:cNvGrpSpPr>
          <p:nvPr/>
        </p:nvGrpSpPr>
        <p:grpSpPr bwMode="auto">
          <a:xfrm rot="4895334">
            <a:off x="4301659" y="4359134"/>
            <a:ext cx="1265927" cy="1804371"/>
            <a:chOff x="359004" y="663740"/>
            <a:chExt cx="766158" cy="932498"/>
          </a:xfrm>
          <a:effectLst>
            <a:glow rad="25400">
              <a:schemeClr val="bg1">
                <a:alpha val="90000"/>
              </a:schemeClr>
            </a:glow>
          </a:effectLst>
        </p:grpSpPr>
        <p:cxnSp>
          <p:nvCxnSpPr>
            <p:cNvPr id="91" name="直線コネクタ 90">
              <a:extLst>
                <a:ext uri="{FF2B5EF4-FFF2-40B4-BE49-F238E27FC236}">
                  <a16:creationId xmlns:a16="http://schemas.microsoft.com/office/drawing/2014/main" id="{55BCEDD5-6688-C071-0B63-42893344902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704666" flipH="1">
              <a:off x="433683" y="796264"/>
              <a:ext cx="738530" cy="644428"/>
            </a:xfrm>
            <a:prstGeom prst="line">
              <a:avLst/>
            </a:prstGeom>
            <a:noFill/>
            <a:ln w="25400" algn="ctr">
              <a:solidFill>
                <a:srgbClr val="000000"/>
              </a:solidFill>
              <a:prstDash val="sysDash"/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92" name="直線コネクタ 91">
              <a:extLst>
                <a:ext uri="{FF2B5EF4-FFF2-40B4-BE49-F238E27FC236}">
                  <a16:creationId xmlns:a16="http://schemas.microsoft.com/office/drawing/2014/main" id="{D3CDD5AA-5F1D-8972-E65A-82BE1F6A9EF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704666">
              <a:off x="975568" y="1478125"/>
              <a:ext cx="98525" cy="137702"/>
            </a:xfrm>
            <a:prstGeom prst="line">
              <a:avLst/>
            </a:prstGeom>
            <a:noFill/>
            <a:ln w="25400" algn="ctr">
              <a:solidFill>
                <a:srgbClr val="000000"/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93" name="直線コネクタ 92">
              <a:extLst>
                <a:ext uri="{FF2B5EF4-FFF2-40B4-BE49-F238E27FC236}">
                  <a16:creationId xmlns:a16="http://schemas.microsoft.com/office/drawing/2014/main" id="{EFA255F9-15B1-5E48-3174-77D04781BEF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704666">
              <a:off x="391783" y="630961"/>
              <a:ext cx="154491" cy="220050"/>
            </a:xfrm>
            <a:prstGeom prst="line">
              <a:avLst/>
            </a:prstGeom>
            <a:noFill/>
            <a:ln w="25400" algn="ctr">
              <a:solidFill>
                <a:srgbClr val="000000"/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sp>
        <p:nvSpPr>
          <p:cNvPr id="98" name="テキスト ボックス 145">
            <a:extLst>
              <a:ext uri="{FF2B5EF4-FFF2-40B4-BE49-F238E27FC236}">
                <a16:creationId xmlns:a16="http://schemas.microsoft.com/office/drawing/2014/main" id="{C2D099D8-74FA-6347-0AD4-7870F39A2BDC}"/>
              </a:ext>
            </a:extLst>
          </p:cNvPr>
          <p:cNvSpPr txBox="1"/>
          <p:nvPr/>
        </p:nvSpPr>
        <p:spPr>
          <a:xfrm>
            <a:off x="4985305" y="3148873"/>
            <a:ext cx="1004241" cy="186560"/>
          </a:xfrm>
          <a:prstGeom prst="wedgeRectCallout">
            <a:avLst>
              <a:gd name="adj1" fmla="val 52200"/>
              <a:gd name="adj2" fmla="val 144190"/>
            </a:avLst>
          </a:prstGeom>
          <a:solidFill>
            <a:schemeClr val="lt1"/>
          </a:solidFill>
          <a:ln w="9525" cmpd="sng">
            <a:solidFill>
              <a:schemeClr val="tx1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72000" tIns="0" rIns="72000" bIns="36000" rtlCol="0" anchor="ctr" anchorCtr="0">
            <a:no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</a:pPr>
            <a:r>
              <a:rPr kumimoji="1" lang="ja-JP" altLang="en-US" sz="1000" dirty="0">
                <a:solidFill>
                  <a:sysClr val="windowText" lastClr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仮称</a:t>
            </a:r>
            <a:r>
              <a:rPr kumimoji="1" lang="ja-JP" altLang="en-US" sz="1000" dirty="0" smtClean="0">
                <a:solidFill>
                  <a:sysClr val="windowText" lastClr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：佐保</a:t>
            </a:r>
            <a:r>
              <a:rPr kumimoji="1" lang="ja-JP" altLang="en-US" sz="1000" dirty="0">
                <a:solidFill>
                  <a:sysClr val="windowText" lastClr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橋梁</a:t>
            </a:r>
            <a:endParaRPr kumimoji="1" lang="en-US" altLang="ja-JP" sz="1000" dirty="0">
              <a:solidFill>
                <a:sysClr val="windowText" lastClr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99" name="右矢印 86">
            <a:extLst>
              <a:ext uri="{FF2B5EF4-FFF2-40B4-BE49-F238E27FC236}">
                <a16:creationId xmlns:a16="http://schemas.microsoft.com/office/drawing/2014/main" id="{C800CC5D-9746-7F9C-6BFA-0E3DF88960F5}"/>
              </a:ext>
            </a:extLst>
          </p:cNvPr>
          <p:cNvSpPr/>
          <p:nvPr/>
        </p:nvSpPr>
        <p:spPr bwMode="auto">
          <a:xfrm rot="16200000">
            <a:off x="4489142" y="4943652"/>
            <a:ext cx="306528" cy="268901"/>
          </a:xfrm>
          <a:prstGeom prst="rightArrow">
            <a:avLst>
              <a:gd name="adj1" fmla="val 51262"/>
              <a:gd name="adj2" fmla="val 50000"/>
            </a:avLst>
          </a:prstGeom>
          <a:solidFill>
            <a:srgbClr val="0066FF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18288" tIns="0" rIns="0" bIns="0" rtlCol="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7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</a:t>
            </a:r>
          </a:p>
        </p:txBody>
      </p:sp>
      <p:sp>
        <p:nvSpPr>
          <p:cNvPr id="100" name="右矢印 86">
            <a:extLst>
              <a:ext uri="{FF2B5EF4-FFF2-40B4-BE49-F238E27FC236}">
                <a16:creationId xmlns:a16="http://schemas.microsoft.com/office/drawing/2014/main" id="{3DADCD74-7D32-CB2F-1BC0-A639544A08C1}"/>
              </a:ext>
            </a:extLst>
          </p:cNvPr>
          <p:cNvSpPr/>
          <p:nvPr/>
        </p:nvSpPr>
        <p:spPr bwMode="auto">
          <a:xfrm rot="16917784">
            <a:off x="4071813" y="5400900"/>
            <a:ext cx="306528" cy="268901"/>
          </a:xfrm>
          <a:prstGeom prst="rightArrow">
            <a:avLst>
              <a:gd name="adj1" fmla="val 51262"/>
              <a:gd name="adj2" fmla="val 50000"/>
            </a:avLst>
          </a:prstGeom>
          <a:solidFill>
            <a:srgbClr val="0066FF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18288" tIns="0" rIns="0" bIns="0" rtlCol="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7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</a:t>
            </a:r>
          </a:p>
        </p:txBody>
      </p:sp>
      <p:grpSp>
        <p:nvGrpSpPr>
          <p:cNvPr id="101" name="グループ化 100">
            <a:extLst>
              <a:ext uri="{FF2B5EF4-FFF2-40B4-BE49-F238E27FC236}">
                <a16:creationId xmlns:a16="http://schemas.microsoft.com/office/drawing/2014/main" id="{7B98F3E1-6896-A029-61CC-FACEC104BF7F}"/>
              </a:ext>
            </a:extLst>
          </p:cNvPr>
          <p:cNvGrpSpPr/>
          <p:nvPr/>
        </p:nvGrpSpPr>
        <p:grpSpPr>
          <a:xfrm>
            <a:off x="6169701" y="2900612"/>
            <a:ext cx="1726870" cy="2752923"/>
            <a:chOff x="2389941" y="1530984"/>
            <a:chExt cx="1638674" cy="2549950"/>
          </a:xfrm>
        </p:grpSpPr>
        <p:sp>
          <p:nvSpPr>
            <p:cNvPr id="102" name="テキスト ボックス 76">
              <a:extLst>
                <a:ext uri="{FF2B5EF4-FFF2-40B4-BE49-F238E27FC236}">
                  <a16:creationId xmlns:a16="http://schemas.microsoft.com/office/drawing/2014/main" id="{CD19136D-338D-20BD-A4DB-7B03BAAAB1B7}"/>
                </a:ext>
              </a:extLst>
            </p:cNvPr>
            <p:cNvSpPr txBox="1"/>
            <p:nvPr/>
          </p:nvSpPr>
          <p:spPr>
            <a:xfrm rot="20446735">
              <a:off x="3565391" y="2170134"/>
              <a:ext cx="339136" cy="1044326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wordArtVertRtl" wrap="non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ja-JP" altLang="en-US" sz="900" kern="1200" dirty="0">
                  <a:solidFill>
                    <a:schemeClr val="dk1"/>
                  </a:solidFill>
                  <a:effectLst>
                    <a:glow rad="63500">
                      <a:schemeClr val="bg1"/>
                    </a:glow>
                  </a:effectLst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忍頂寺福井線</a:t>
              </a:r>
            </a:p>
          </p:txBody>
        </p:sp>
        <p:sp>
          <p:nvSpPr>
            <p:cNvPr id="103" name="テキスト ボックス 80">
              <a:extLst>
                <a:ext uri="{FF2B5EF4-FFF2-40B4-BE49-F238E27FC236}">
                  <a16:creationId xmlns:a16="http://schemas.microsoft.com/office/drawing/2014/main" id="{D8FD3992-C8BE-1B2E-4914-6F14DADAEE04}"/>
                </a:ext>
              </a:extLst>
            </p:cNvPr>
            <p:cNvSpPr txBox="1"/>
            <p:nvPr/>
          </p:nvSpPr>
          <p:spPr>
            <a:xfrm rot="19396102">
              <a:off x="3650359" y="3298851"/>
              <a:ext cx="378256" cy="782083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wordArtVertRtl" wrap="none" lIns="0" tIns="0" rIns="0" bIns="0" anchor="ctr" anchorCtr="1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ja-JP" altLang="en-US" sz="900" kern="1200" dirty="0">
                  <a:solidFill>
                    <a:schemeClr val="dk1"/>
                  </a:solidFill>
                  <a:effectLst>
                    <a:glow rad="63500">
                      <a:schemeClr val="bg1"/>
                    </a:glow>
                  </a:effectLst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余野茨木線</a:t>
              </a:r>
            </a:p>
          </p:txBody>
        </p:sp>
        <p:sp>
          <p:nvSpPr>
            <p:cNvPr id="104" name="テキスト ボックス 85">
              <a:extLst>
                <a:ext uri="{FF2B5EF4-FFF2-40B4-BE49-F238E27FC236}">
                  <a16:creationId xmlns:a16="http://schemas.microsoft.com/office/drawing/2014/main" id="{A0E6EAA0-FF63-0BE3-213E-AB99116CAEAD}"/>
                </a:ext>
              </a:extLst>
            </p:cNvPr>
            <p:cNvSpPr txBox="1"/>
            <p:nvPr/>
          </p:nvSpPr>
          <p:spPr>
            <a:xfrm rot="19461861">
              <a:off x="2642636" y="2813442"/>
              <a:ext cx="418829" cy="1059481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wordArtVertRtl" wrap="none" lIns="0" tIns="0" rIns="0" bIns="0" anchor="ctr" anchorCtr="1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ja-JP" altLang="en-US" sz="900" kern="1200" dirty="0">
                  <a:solidFill>
                    <a:schemeClr val="dk1"/>
                  </a:solidFill>
                  <a:effectLst>
                    <a:glow rad="63500">
                      <a:schemeClr val="bg1"/>
                    </a:glow>
                  </a:effectLst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国文都市３号線</a:t>
              </a:r>
            </a:p>
          </p:txBody>
        </p:sp>
        <p:sp>
          <p:nvSpPr>
            <p:cNvPr id="105" name="テキスト ボックス 126">
              <a:extLst>
                <a:ext uri="{FF2B5EF4-FFF2-40B4-BE49-F238E27FC236}">
                  <a16:creationId xmlns:a16="http://schemas.microsoft.com/office/drawing/2014/main" id="{6511CD22-60D8-B787-CFBC-098A0DE89992}"/>
                </a:ext>
              </a:extLst>
            </p:cNvPr>
            <p:cNvSpPr txBox="1"/>
            <p:nvPr/>
          </p:nvSpPr>
          <p:spPr>
            <a:xfrm rot="19120342">
              <a:off x="2389941" y="1530984"/>
              <a:ext cx="1247829" cy="145990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lIns="0" tIns="0" rIns="0" bIns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ja-JP" altLang="en-US" sz="900" kern="1200" dirty="0">
                  <a:solidFill>
                    <a:schemeClr val="dk1"/>
                  </a:solidFill>
                  <a:effectLst>
                    <a:glow rad="63500">
                      <a:schemeClr val="bg1"/>
                    </a:glow>
                  </a:effectLst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（都）茨木箕面丘陵線</a:t>
              </a:r>
            </a:p>
          </p:txBody>
        </p:sp>
      </p:grpSp>
      <p:pic>
        <p:nvPicPr>
          <p:cNvPr id="106" name="図 105">
            <a:extLst>
              <a:ext uri="{FF2B5EF4-FFF2-40B4-BE49-F238E27FC236}">
                <a16:creationId xmlns:a16="http://schemas.microsoft.com/office/drawing/2014/main" id="{9CD91F18-4CD4-4456-590F-3678F62F755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0335" y="1409105"/>
            <a:ext cx="218790" cy="806789"/>
          </a:xfrm>
          <a:prstGeom prst="rect">
            <a:avLst/>
          </a:prstGeom>
        </p:spPr>
      </p:pic>
      <p:sp>
        <p:nvSpPr>
          <p:cNvPr id="107" name="フローチャート: 代替処理 106">
            <a:extLst>
              <a:ext uri="{FF2B5EF4-FFF2-40B4-BE49-F238E27FC236}">
                <a16:creationId xmlns:a16="http://schemas.microsoft.com/office/drawing/2014/main" id="{D1186259-B8DA-8FFF-36A6-F47B493E40EE}"/>
              </a:ext>
            </a:extLst>
          </p:cNvPr>
          <p:cNvSpPr/>
          <p:nvPr/>
        </p:nvSpPr>
        <p:spPr>
          <a:xfrm>
            <a:off x="4109452" y="6001778"/>
            <a:ext cx="611721" cy="232777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EBAF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ja-JP" altLang="en-US" sz="9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西部地区</a:t>
            </a:r>
          </a:p>
        </p:txBody>
      </p:sp>
      <p:sp>
        <p:nvSpPr>
          <p:cNvPr id="108" name="フローチャート: 代替処理 107">
            <a:extLst>
              <a:ext uri="{FF2B5EF4-FFF2-40B4-BE49-F238E27FC236}">
                <a16:creationId xmlns:a16="http://schemas.microsoft.com/office/drawing/2014/main" id="{E434DE45-E511-90D1-9D85-FB995564C939}"/>
              </a:ext>
            </a:extLst>
          </p:cNvPr>
          <p:cNvSpPr/>
          <p:nvPr/>
        </p:nvSpPr>
        <p:spPr>
          <a:xfrm>
            <a:off x="5995342" y="4895247"/>
            <a:ext cx="611721" cy="232777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EBAF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ja-JP" altLang="en-US" sz="9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中部地区</a:t>
            </a:r>
          </a:p>
        </p:txBody>
      </p:sp>
      <p:sp>
        <p:nvSpPr>
          <p:cNvPr id="109" name="フローチャート: 代替処理 108">
            <a:extLst>
              <a:ext uri="{FF2B5EF4-FFF2-40B4-BE49-F238E27FC236}">
                <a16:creationId xmlns:a16="http://schemas.microsoft.com/office/drawing/2014/main" id="{E6A1ED37-9BB6-9A1F-2E04-A82E4ED5EB6D}"/>
              </a:ext>
            </a:extLst>
          </p:cNvPr>
          <p:cNvSpPr/>
          <p:nvPr/>
        </p:nvSpPr>
        <p:spPr>
          <a:xfrm>
            <a:off x="5944957" y="2597471"/>
            <a:ext cx="611721" cy="232777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EBAF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ja-JP" altLang="en-US" sz="9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東部地区</a:t>
            </a:r>
          </a:p>
        </p:txBody>
      </p:sp>
      <p:pic>
        <p:nvPicPr>
          <p:cNvPr id="112" name="図 111">
            <a:extLst>
              <a:ext uri="{FF2B5EF4-FFF2-40B4-BE49-F238E27FC236}">
                <a16:creationId xmlns:a16="http://schemas.microsoft.com/office/drawing/2014/main" id="{397A67CB-28ED-B8AD-EEAF-4003EEBFC4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492" y="3819520"/>
            <a:ext cx="3783392" cy="270024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" name="テキスト ボックス 67">
            <a:extLst>
              <a:ext uri="{FF2B5EF4-FFF2-40B4-BE49-F238E27FC236}">
                <a16:creationId xmlns:a16="http://schemas.microsoft.com/office/drawing/2014/main" id="{AC1FDA01-5744-6A3E-392E-87E82ABFA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6201" y="6250436"/>
            <a:ext cx="1802896" cy="206746"/>
          </a:xfrm>
          <a:prstGeom prst="rect">
            <a:avLst/>
          </a:prstGeom>
          <a:solidFill>
            <a:srgbClr val="FFFFFF">
              <a:alpha val="80000"/>
            </a:srgbClr>
          </a:solidFill>
          <a:ln w="12700" cap="flat" cmpd="sng">
            <a:noFill/>
            <a:prstDash val="solid"/>
            <a:round/>
            <a:headEnd/>
            <a:tailEnd/>
          </a:ln>
        </p:spPr>
        <p:txBody>
          <a:bodyPr lIns="0" tIns="0" rIns="0" bIns="0" rtlCol="0" anchor="ctr"/>
          <a:lstStyle>
            <a:defPPr>
              <a:defRPr lang="ja-JP"/>
            </a:defPPr>
            <a:lvl1pPr algn="ctr">
              <a:defRPr sz="800" b="1">
                <a:effectLst>
                  <a:glow rad="127000">
                    <a:schemeClr val="bg1">
                      <a:alpha val="90000"/>
                    </a:schemeClr>
                  </a:glow>
                </a:effectLst>
              </a:defRPr>
            </a:lvl1pPr>
          </a:lstStyle>
          <a:p>
            <a:r>
              <a:rPr lang="ja-JP" altLang="en-US" sz="1050" b="0" dirty="0">
                <a:effectLst>
                  <a:glow rad="635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道路部　中間点</a:t>
            </a:r>
          </a:p>
        </p:txBody>
      </p:sp>
      <p:sp>
        <p:nvSpPr>
          <p:cNvPr id="115" name="正方形/長方形 114">
            <a:extLst>
              <a:ext uri="{FF2B5EF4-FFF2-40B4-BE49-F238E27FC236}">
                <a16:creationId xmlns:a16="http://schemas.microsoft.com/office/drawing/2014/main" id="{99FA72BE-4636-A761-4400-563D5409872D}"/>
              </a:ext>
            </a:extLst>
          </p:cNvPr>
          <p:cNvSpPr/>
          <p:nvPr/>
        </p:nvSpPr>
        <p:spPr>
          <a:xfrm>
            <a:off x="105818" y="3819520"/>
            <a:ext cx="630953" cy="234286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36000" tIns="36000" rIns="36000" bIns="36000" numCol="1" spcCol="0" rtlCol="0" fromWordArt="0" anchor="ctr" anchorCtr="0" forceAA="0" upright="1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ja-JP" altLang="en-US" sz="1050" b="1" kern="100" dirty="0">
                <a:solidFill>
                  <a:schemeClr val="bg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写真②</a:t>
            </a:r>
            <a:endParaRPr lang="ja-JP" sz="1050" b="1" kern="100" dirty="0">
              <a:solidFill>
                <a:schemeClr val="bg1"/>
              </a:solidFill>
              <a:effectLst/>
              <a:latin typeface="ＭＳ ゴシック" panose="020B0609070205080204" pitchFamily="49" charset="-128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17" name="スライド番号プレースホルダー 3">
            <a:extLst>
              <a:ext uri="{FF2B5EF4-FFF2-40B4-BE49-F238E27FC236}">
                <a16:creationId xmlns:a16="http://schemas.microsoft.com/office/drawing/2014/main" id="{BE98E7D7-BD84-D179-D0B5-1892CAA4D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532813" y="6477000"/>
            <a:ext cx="6064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F9C9914-E80A-440B-A395-2E6079CAADB9}" type="slidenum">
              <a:rPr lang="ja-JP" altLang="en-US" sz="20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ja-JP" altLang="en-US" sz="2000" dirty="0">
              <a:latin typeface="Arial" panose="020B0604020202020204" pitchFamily="34" charset="0"/>
            </a:endParaRPr>
          </a:p>
        </p:txBody>
      </p:sp>
      <p:pic>
        <p:nvPicPr>
          <p:cNvPr id="118" name="図 117">
            <a:extLst>
              <a:ext uri="{FF2B5EF4-FFF2-40B4-BE49-F238E27FC236}">
                <a16:creationId xmlns:a16="http://schemas.microsoft.com/office/drawing/2014/main" id="{7C86D86E-6208-CDB9-7D4E-468F3A275C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492" y="1056299"/>
            <a:ext cx="3791539" cy="270004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" name="テキスト ボックス 67">
            <a:extLst>
              <a:ext uri="{FF2B5EF4-FFF2-40B4-BE49-F238E27FC236}">
                <a16:creationId xmlns:a16="http://schemas.microsoft.com/office/drawing/2014/main" id="{181ECB0F-B3DD-35C8-E8B2-7ED284F23A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6474" y="3502186"/>
            <a:ext cx="1682349" cy="206746"/>
          </a:xfrm>
          <a:prstGeom prst="rect">
            <a:avLst/>
          </a:prstGeom>
          <a:solidFill>
            <a:srgbClr val="FFFFFF">
              <a:alpha val="80000"/>
            </a:srgbClr>
          </a:solidFill>
          <a:ln w="12700" cap="flat" cmpd="sng">
            <a:noFill/>
            <a:prstDash val="solid"/>
            <a:round/>
            <a:headEnd/>
            <a:tailEnd/>
          </a:ln>
        </p:spPr>
        <p:txBody>
          <a:bodyPr lIns="0" tIns="0" rIns="0" bIns="0" rtlCol="0" anchor="ctr"/>
          <a:lstStyle>
            <a:defPPr>
              <a:defRPr lang="ja-JP"/>
            </a:defPPr>
            <a:lvl1pPr algn="ctr">
              <a:defRPr sz="800" b="1">
                <a:effectLst>
                  <a:glow rad="127000">
                    <a:schemeClr val="bg1">
                      <a:alpha val="90000"/>
                    </a:schemeClr>
                  </a:glow>
                </a:effectLst>
              </a:defRPr>
            </a:lvl1pPr>
          </a:lstStyle>
          <a:p>
            <a:r>
              <a:rPr lang="ja-JP" altLang="en-US" sz="1050" b="0" dirty="0">
                <a:effectLst>
                  <a:glow rad="635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起点側　彩都西駅前</a:t>
            </a:r>
          </a:p>
        </p:txBody>
      </p:sp>
      <p:sp>
        <p:nvSpPr>
          <p:cNvPr id="120" name="正方形/長方形 119">
            <a:extLst>
              <a:ext uri="{FF2B5EF4-FFF2-40B4-BE49-F238E27FC236}">
                <a16:creationId xmlns:a16="http://schemas.microsoft.com/office/drawing/2014/main" id="{FCFBC3D2-38E4-0D02-82C6-EBB9FC2E0CC4}"/>
              </a:ext>
            </a:extLst>
          </p:cNvPr>
          <p:cNvSpPr/>
          <p:nvPr/>
        </p:nvSpPr>
        <p:spPr>
          <a:xfrm>
            <a:off x="105818" y="1056299"/>
            <a:ext cx="630953" cy="234286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36000" tIns="36000" rIns="36000" bIns="36000" numCol="1" spcCol="0" rtlCol="0" fromWordArt="0" anchor="ctr" anchorCtr="0" forceAA="0" upright="1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ja-JP" altLang="en-US" sz="1050" b="1" kern="1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写真①</a:t>
            </a:r>
          </a:p>
        </p:txBody>
      </p:sp>
      <p:grpSp>
        <p:nvGrpSpPr>
          <p:cNvPr id="122" name="グループ化 121">
            <a:extLst>
              <a:ext uri="{FF2B5EF4-FFF2-40B4-BE49-F238E27FC236}">
                <a16:creationId xmlns:a16="http://schemas.microsoft.com/office/drawing/2014/main" id="{1F535AFE-5DD9-ED6F-499C-F618B375E8C8}"/>
              </a:ext>
            </a:extLst>
          </p:cNvPr>
          <p:cNvGrpSpPr/>
          <p:nvPr/>
        </p:nvGrpSpPr>
        <p:grpSpPr>
          <a:xfrm>
            <a:off x="363693" y="5296870"/>
            <a:ext cx="960281" cy="421433"/>
            <a:chOff x="173256" y="-49768"/>
            <a:chExt cx="797481" cy="348327"/>
          </a:xfrm>
        </p:grpSpPr>
        <p:sp>
          <p:nvSpPr>
            <p:cNvPr id="123" name="二等辺三角形 122">
              <a:extLst>
                <a:ext uri="{FF2B5EF4-FFF2-40B4-BE49-F238E27FC236}">
                  <a16:creationId xmlns:a16="http://schemas.microsoft.com/office/drawing/2014/main" id="{1B6D66FA-3DD5-BB69-50DA-2E2080143BE8}"/>
                </a:ext>
              </a:extLst>
            </p:cNvPr>
            <p:cNvSpPr/>
            <p:nvPr/>
          </p:nvSpPr>
          <p:spPr bwMode="auto">
            <a:xfrm rot="9455585">
              <a:off x="687467" y="125086"/>
              <a:ext cx="97803" cy="173473"/>
            </a:xfrm>
            <a:prstGeom prst="triangle">
              <a:avLst/>
            </a:prstGeom>
            <a:solidFill>
              <a:srgbClr val="FF00FF"/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lIns="0" tIns="0" rIns="0" bIns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ja-JP" altLang="en-US" sz="900" kern="120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124" name="吹き出し: 四角形 123">
              <a:extLst>
                <a:ext uri="{FF2B5EF4-FFF2-40B4-BE49-F238E27FC236}">
                  <a16:creationId xmlns:a16="http://schemas.microsoft.com/office/drawing/2014/main" id="{D7988329-2D75-4DC4-9EF8-D849B373EB04}"/>
                </a:ext>
              </a:extLst>
            </p:cNvPr>
            <p:cNvSpPr/>
            <p:nvPr/>
          </p:nvSpPr>
          <p:spPr bwMode="auto">
            <a:xfrm>
              <a:off x="173256" y="-49768"/>
              <a:ext cx="797481" cy="197480"/>
            </a:xfrm>
            <a:prstGeom prst="wedgeRectCallout">
              <a:avLst>
                <a:gd name="adj1" fmla="val -30578"/>
                <a:gd name="adj2" fmla="val 14453"/>
              </a:avLst>
            </a:prstGeom>
            <a:solidFill>
              <a:srgbClr val="FF00FF"/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lIns="0" tIns="0" rIns="0" bIns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ja-JP" altLang="en-US" sz="1000" kern="1200" dirty="0">
                  <a:solidFill>
                    <a:schemeClr val="bg1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道路用地取得済</a:t>
              </a:r>
            </a:p>
          </p:txBody>
        </p:sp>
      </p:grpSp>
      <p:sp>
        <p:nvSpPr>
          <p:cNvPr id="2" name="フリーフォーム: 図形 1">
            <a:extLst>
              <a:ext uri="{FF2B5EF4-FFF2-40B4-BE49-F238E27FC236}">
                <a16:creationId xmlns:a16="http://schemas.microsoft.com/office/drawing/2014/main" id="{0F7D9F99-FD97-90DA-3794-17F30E0762E8}"/>
              </a:ext>
            </a:extLst>
          </p:cNvPr>
          <p:cNvSpPr/>
          <p:nvPr/>
        </p:nvSpPr>
        <p:spPr>
          <a:xfrm>
            <a:off x="103788" y="5429249"/>
            <a:ext cx="3159706" cy="467753"/>
          </a:xfrm>
          <a:custGeom>
            <a:avLst/>
            <a:gdLst>
              <a:gd name="connsiteX0" fmla="*/ 1833 w 2573583"/>
              <a:gd name="connsiteY0" fmla="*/ 881062 h 881062"/>
              <a:gd name="connsiteX1" fmla="*/ 2573583 w 2573583"/>
              <a:gd name="connsiteY1" fmla="*/ 161925 h 881062"/>
              <a:gd name="connsiteX2" fmla="*/ 2564058 w 2573583"/>
              <a:gd name="connsiteY2" fmla="*/ 0 h 881062"/>
              <a:gd name="connsiteX3" fmla="*/ 1833 w 2573583"/>
              <a:gd name="connsiteY3" fmla="*/ 261937 h 881062"/>
              <a:gd name="connsiteX4" fmla="*/ 1833 w 2573583"/>
              <a:gd name="connsiteY4" fmla="*/ 881062 h 881062"/>
              <a:gd name="connsiteX0" fmla="*/ 1833 w 2564058"/>
              <a:gd name="connsiteY0" fmla="*/ 881062 h 881062"/>
              <a:gd name="connsiteX1" fmla="*/ 2554249 w 2564058"/>
              <a:gd name="connsiteY1" fmla="*/ 51990 h 881062"/>
              <a:gd name="connsiteX2" fmla="*/ 2564058 w 2564058"/>
              <a:gd name="connsiteY2" fmla="*/ 0 h 881062"/>
              <a:gd name="connsiteX3" fmla="*/ 1833 w 2564058"/>
              <a:gd name="connsiteY3" fmla="*/ 261937 h 881062"/>
              <a:gd name="connsiteX4" fmla="*/ 1833 w 2564058"/>
              <a:gd name="connsiteY4" fmla="*/ 881062 h 881062"/>
              <a:gd name="connsiteX0" fmla="*/ 1283 w 2565441"/>
              <a:gd name="connsiteY0" fmla="*/ 719824 h 719824"/>
              <a:gd name="connsiteX1" fmla="*/ 2555632 w 2565441"/>
              <a:gd name="connsiteY1" fmla="*/ 51990 h 719824"/>
              <a:gd name="connsiteX2" fmla="*/ 2565441 w 2565441"/>
              <a:gd name="connsiteY2" fmla="*/ 0 h 719824"/>
              <a:gd name="connsiteX3" fmla="*/ 3216 w 2565441"/>
              <a:gd name="connsiteY3" fmla="*/ 261937 h 719824"/>
              <a:gd name="connsiteX4" fmla="*/ 1283 w 2565441"/>
              <a:gd name="connsiteY4" fmla="*/ 719824 h 719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5441" h="719824">
                <a:moveTo>
                  <a:pt x="1283" y="719824"/>
                </a:moveTo>
                <a:lnTo>
                  <a:pt x="2555632" y="51990"/>
                </a:lnTo>
                <a:lnTo>
                  <a:pt x="2565441" y="0"/>
                </a:lnTo>
                <a:lnTo>
                  <a:pt x="3216" y="261937"/>
                </a:lnTo>
                <a:cubicBezTo>
                  <a:pt x="1628" y="463550"/>
                  <a:pt x="-1892" y="503924"/>
                  <a:pt x="1283" y="719824"/>
                </a:cubicBezTo>
                <a:close/>
              </a:path>
            </a:pathLst>
          </a:custGeom>
          <a:solidFill>
            <a:srgbClr val="FF99FF">
              <a:alpha val="20000"/>
            </a:srgbClr>
          </a:solidFill>
          <a:ln w="952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26" name="グループ化 125">
            <a:extLst>
              <a:ext uri="{FF2B5EF4-FFF2-40B4-BE49-F238E27FC236}">
                <a16:creationId xmlns:a16="http://schemas.microsoft.com/office/drawing/2014/main" id="{8609834A-4F9A-C16B-43A1-29437531B9B2}"/>
              </a:ext>
            </a:extLst>
          </p:cNvPr>
          <p:cNvGrpSpPr/>
          <p:nvPr/>
        </p:nvGrpSpPr>
        <p:grpSpPr>
          <a:xfrm>
            <a:off x="5788819" y="3283471"/>
            <a:ext cx="623887" cy="614362"/>
            <a:chOff x="2088500" y="128426"/>
            <a:chExt cx="664111" cy="641487"/>
          </a:xfrm>
          <a:effectLst>
            <a:glow rad="25400">
              <a:schemeClr val="bg1">
                <a:alpha val="90000"/>
              </a:schemeClr>
            </a:glow>
          </a:effectLst>
        </p:grpSpPr>
        <p:sp>
          <p:nvSpPr>
            <p:cNvPr id="127" name="フリーフォーム: 図形 126">
              <a:extLst>
                <a:ext uri="{FF2B5EF4-FFF2-40B4-BE49-F238E27FC236}">
                  <a16:creationId xmlns:a16="http://schemas.microsoft.com/office/drawing/2014/main" id="{98125FA4-B2DF-E2A1-077C-F30F23CDE426}"/>
                </a:ext>
              </a:extLst>
            </p:cNvPr>
            <p:cNvSpPr/>
            <p:nvPr/>
          </p:nvSpPr>
          <p:spPr bwMode="auto">
            <a:xfrm>
              <a:off x="2088500" y="496988"/>
              <a:ext cx="253148" cy="272925"/>
            </a:xfrm>
            <a:custGeom>
              <a:avLst/>
              <a:gdLst>
                <a:gd name="connsiteX0" fmla="*/ 297366 w 297366"/>
                <a:gd name="connsiteY0" fmla="*/ 320598 h 320598"/>
                <a:gd name="connsiteX1" fmla="*/ 0 w 297366"/>
                <a:gd name="connsiteY1" fmla="*/ 0 h 320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7366" h="320598">
                  <a:moveTo>
                    <a:pt x="297366" y="320598"/>
                  </a:moveTo>
                  <a:lnTo>
                    <a:pt x="0" y="0"/>
                  </a:lnTo>
                </a:path>
              </a:pathLst>
            </a:custGeom>
            <a:noFill/>
            <a:ln w="25400" algn="ctr">
              <a:solidFill>
                <a:srgbClr val="000000"/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18288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kumimoji="1" lang="ja-JP" altLang="en-US" sz="1100"/>
            </a:p>
          </p:txBody>
        </p:sp>
        <p:sp>
          <p:nvSpPr>
            <p:cNvPr id="128" name="フリーフォーム: 図形 127">
              <a:extLst>
                <a:ext uri="{FF2B5EF4-FFF2-40B4-BE49-F238E27FC236}">
                  <a16:creationId xmlns:a16="http://schemas.microsoft.com/office/drawing/2014/main" id="{6770AE1B-E04A-91D6-5FCA-B4D8C70250B1}"/>
                </a:ext>
              </a:extLst>
            </p:cNvPr>
            <p:cNvSpPr/>
            <p:nvPr/>
          </p:nvSpPr>
          <p:spPr bwMode="auto">
            <a:xfrm>
              <a:off x="2515228" y="128426"/>
              <a:ext cx="237383" cy="255928"/>
            </a:xfrm>
            <a:custGeom>
              <a:avLst/>
              <a:gdLst>
                <a:gd name="connsiteX0" fmla="*/ 297366 w 297366"/>
                <a:gd name="connsiteY0" fmla="*/ 320598 h 320598"/>
                <a:gd name="connsiteX1" fmla="*/ 0 w 297366"/>
                <a:gd name="connsiteY1" fmla="*/ 0 h 320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7366" h="320598">
                  <a:moveTo>
                    <a:pt x="297366" y="320598"/>
                  </a:moveTo>
                  <a:lnTo>
                    <a:pt x="0" y="0"/>
                  </a:lnTo>
                </a:path>
              </a:pathLst>
            </a:custGeom>
            <a:noFill/>
            <a:ln w="25400" algn="ctr">
              <a:solidFill>
                <a:srgbClr val="000000"/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18288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l"/>
              <a:endParaRPr kumimoji="1" lang="ja-JP" altLang="en-US" sz="1100"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129" name="直線コネクタ 128">
              <a:extLst>
                <a:ext uri="{FF2B5EF4-FFF2-40B4-BE49-F238E27FC236}">
                  <a16:creationId xmlns:a16="http://schemas.microsoft.com/office/drawing/2014/main" id="{46222F11-0762-F8CF-08F4-20FF94A07BA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161058" y="203429"/>
              <a:ext cx="384935" cy="338446"/>
            </a:xfrm>
            <a:prstGeom prst="line">
              <a:avLst/>
            </a:prstGeom>
            <a:noFill/>
            <a:ln w="25400" algn="ctr">
              <a:solidFill>
                <a:srgbClr val="000000"/>
              </a:solidFill>
              <a:prstDash val="sysDash"/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sp>
        <p:nvSpPr>
          <p:cNvPr id="131" name="テキスト ボックス 67">
            <a:extLst>
              <a:ext uri="{FF2B5EF4-FFF2-40B4-BE49-F238E27FC236}">
                <a16:creationId xmlns:a16="http://schemas.microsoft.com/office/drawing/2014/main" id="{4AD804B9-B78E-5782-22F8-9F25E5D320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2412" y="1073094"/>
            <a:ext cx="1212021" cy="206746"/>
          </a:xfrm>
          <a:prstGeom prst="rect">
            <a:avLst/>
          </a:prstGeom>
          <a:noFill/>
          <a:ln w="12700" cap="flat" cmpd="sng">
            <a:noFill/>
            <a:prstDash val="solid"/>
            <a:round/>
            <a:headEnd/>
            <a:tailEnd/>
          </a:ln>
        </p:spPr>
        <p:txBody>
          <a:bodyPr lIns="72000" tIns="0" rIns="0" bIns="0" rtlCol="0" anchor="ctr"/>
          <a:lstStyle>
            <a:defPPr>
              <a:defRPr lang="ja-JP"/>
            </a:defPPr>
            <a:lvl1pPr algn="ctr">
              <a:defRPr sz="800" b="1">
                <a:effectLst>
                  <a:glow rad="127000">
                    <a:schemeClr val="bg1">
                      <a:alpha val="90000"/>
                    </a:schemeClr>
                  </a:glow>
                </a:effectLst>
              </a:defRPr>
            </a:lvl1pPr>
          </a:lstStyle>
          <a:p>
            <a:pPr algn="r"/>
            <a:r>
              <a:rPr lang="ja-JP" altLang="en-US" b="0" dirty="0">
                <a:effectLst>
                  <a:glow rad="635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令和</a:t>
            </a:r>
            <a:r>
              <a:rPr lang="en-US" altLang="ja-JP" b="0" dirty="0">
                <a:effectLst>
                  <a:glow rad="635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lang="ja-JP" altLang="en-US" b="0" dirty="0">
                <a:effectLst>
                  <a:glow rad="635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年</a:t>
            </a:r>
            <a:r>
              <a:rPr lang="en-US" altLang="ja-JP" b="0" dirty="0">
                <a:effectLst>
                  <a:glow rad="635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11</a:t>
            </a:r>
            <a:r>
              <a:rPr lang="ja-JP" altLang="en-US" b="0" dirty="0">
                <a:effectLst>
                  <a:glow rad="635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月</a:t>
            </a:r>
            <a:r>
              <a:rPr lang="en-US" altLang="ja-JP" b="0" dirty="0">
                <a:effectLst>
                  <a:glow rad="635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b="0" dirty="0">
                <a:effectLst>
                  <a:glow rad="635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日 撮影</a:t>
            </a:r>
          </a:p>
        </p:txBody>
      </p:sp>
      <p:sp>
        <p:nvSpPr>
          <p:cNvPr id="133" name="テキスト ボックス 67">
            <a:extLst>
              <a:ext uri="{FF2B5EF4-FFF2-40B4-BE49-F238E27FC236}">
                <a16:creationId xmlns:a16="http://schemas.microsoft.com/office/drawing/2014/main" id="{12E9A156-3F26-7FBA-A77A-4E6E572EB3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2412" y="3840710"/>
            <a:ext cx="1212021" cy="206746"/>
          </a:xfrm>
          <a:prstGeom prst="rect">
            <a:avLst/>
          </a:prstGeom>
          <a:noFill/>
          <a:ln w="12700" cap="flat" cmpd="sng">
            <a:noFill/>
            <a:prstDash val="solid"/>
            <a:round/>
            <a:headEnd/>
            <a:tailEnd/>
          </a:ln>
        </p:spPr>
        <p:txBody>
          <a:bodyPr lIns="72000" tIns="0" rIns="0" bIns="0" rtlCol="0" anchor="ctr"/>
          <a:lstStyle>
            <a:defPPr>
              <a:defRPr lang="ja-JP"/>
            </a:defPPr>
            <a:lvl1pPr algn="ctr">
              <a:defRPr sz="800" b="1">
                <a:effectLst>
                  <a:glow rad="127000">
                    <a:schemeClr val="bg1">
                      <a:alpha val="90000"/>
                    </a:schemeClr>
                  </a:glow>
                </a:effectLst>
              </a:defRPr>
            </a:lvl1pPr>
          </a:lstStyle>
          <a:p>
            <a:pPr algn="r"/>
            <a:r>
              <a:rPr lang="ja-JP" altLang="en-US" b="0" dirty="0">
                <a:effectLst>
                  <a:glow rad="635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令和</a:t>
            </a:r>
            <a:r>
              <a:rPr lang="en-US" altLang="ja-JP" b="0" dirty="0">
                <a:effectLst>
                  <a:glow rad="635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lang="ja-JP" altLang="en-US" b="0" dirty="0">
                <a:effectLst>
                  <a:glow rad="635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年</a:t>
            </a:r>
            <a:r>
              <a:rPr lang="en-US" altLang="ja-JP" b="0" dirty="0">
                <a:effectLst>
                  <a:glow rad="635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11</a:t>
            </a:r>
            <a:r>
              <a:rPr lang="ja-JP" altLang="en-US" b="0" dirty="0">
                <a:effectLst>
                  <a:glow rad="635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月</a:t>
            </a:r>
            <a:r>
              <a:rPr lang="en-US" altLang="ja-JP" b="0" dirty="0">
                <a:effectLst>
                  <a:glow rad="635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b="0" dirty="0">
                <a:effectLst>
                  <a:glow rad="635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日 撮影</a:t>
            </a:r>
          </a:p>
        </p:txBody>
      </p:sp>
      <p:pic>
        <p:nvPicPr>
          <p:cNvPr id="41" name="図 4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3421" y="1508284"/>
            <a:ext cx="1306329" cy="817703"/>
          </a:xfrm>
          <a:prstGeom prst="rect">
            <a:avLst/>
          </a:prstGeom>
        </p:spPr>
      </p:pic>
      <p:sp>
        <p:nvSpPr>
          <p:cNvPr id="42" name="吹き出し: 四角形 79">
            <a:extLst>
              <a:ext uri="{FF2B5EF4-FFF2-40B4-BE49-F238E27FC236}">
                <a16:creationId xmlns:a16="http://schemas.microsoft.com/office/drawing/2014/main" id="{D1204830-7EB2-8729-A24D-3C0CF6AE3C33}"/>
              </a:ext>
            </a:extLst>
          </p:cNvPr>
          <p:cNvSpPr/>
          <p:nvPr/>
        </p:nvSpPr>
        <p:spPr>
          <a:xfrm>
            <a:off x="6248128" y="3876331"/>
            <a:ext cx="1091567" cy="387339"/>
          </a:xfrm>
          <a:prstGeom prst="wedgeRectCallout">
            <a:avLst>
              <a:gd name="adj1" fmla="val -40144"/>
              <a:gd name="adj2" fmla="val -95454"/>
            </a:avLst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1400" dirty="0" smtClean="0">
                <a:solidFill>
                  <a:sysClr val="windowText" lastClr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事業中区間</a:t>
            </a:r>
            <a:endParaRPr kumimoji="1" lang="ja-JP" altLang="en-US" sz="1400" dirty="0">
              <a:solidFill>
                <a:sysClr val="windowText" lastClr="0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43" name="グループ化 42">
            <a:extLst>
              <a:ext uri="{FF2B5EF4-FFF2-40B4-BE49-F238E27FC236}">
                <a16:creationId xmlns:a16="http://schemas.microsoft.com/office/drawing/2014/main" id="{53959DCA-CA62-C2EE-BD57-84CD549700B2}"/>
              </a:ext>
            </a:extLst>
          </p:cNvPr>
          <p:cNvGrpSpPr/>
          <p:nvPr/>
        </p:nvGrpSpPr>
        <p:grpSpPr>
          <a:xfrm>
            <a:off x="6600262" y="3112782"/>
            <a:ext cx="1077912" cy="720000"/>
            <a:chOff x="4599584" y="3928746"/>
            <a:chExt cx="564465" cy="398041"/>
          </a:xfrm>
        </p:grpSpPr>
        <p:sp>
          <p:nvSpPr>
            <p:cNvPr id="44" name="楕円 43">
              <a:extLst>
                <a:ext uri="{FF2B5EF4-FFF2-40B4-BE49-F238E27FC236}">
                  <a16:creationId xmlns:a16="http://schemas.microsoft.com/office/drawing/2014/main" id="{6CCD8F29-89AA-96A7-6D77-6786F568A28A}"/>
                </a:ext>
              </a:extLst>
            </p:cNvPr>
            <p:cNvSpPr/>
            <p:nvPr/>
          </p:nvSpPr>
          <p:spPr>
            <a:xfrm>
              <a:off x="4671975" y="3928746"/>
              <a:ext cx="377039" cy="398041"/>
            </a:xfrm>
            <a:prstGeom prst="ellipse">
              <a:avLst/>
            </a:prstGeom>
            <a:noFill/>
            <a:ln w="19050">
              <a:solidFill>
                <a:srgbClr val="FF00FF"/>
              </a:solidFill>
              <a:prstDash val="sysDash"/>
            </a:ln>
            <a:effectLst>
              <a:glow rad="25400">
                <a:schemeClr val="bg1">
                  <a:alpha val="8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kumimoji="1" lang="ja-JP" altLang="en-US" sz="1000" dirty="0">
                <a:solidFill>
                  <a:srgbClr val="FF0000"/>
                </a:solidFill>
                <a:effectLst>
                  <a:glow rad="38100">
                    <a:schemeClr val="bg1">
                      <a:alpha val="9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58DC8A98-0590-5300-E7EF-50FFC39413F5}"/>
                </a:ext>
              </a:extLst>
            </p:cNvPr>
            <p:cNvSpPr txBox="1"/>
            <p:nvPr/>
          </p:nvSpPr>
          <p:spPr>
            <a:xfrm>
              <a:off x="4599584" y="4019345"/>
              <a:ext cx="564465" cy="1871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ja-JP" sz="1600" dirty="0">
                  <a:solidFill>
                    <a:srgbClr val="FF00FF"/>
                  </a:solidFill>
                  <a:effectLst>
                    <a:glow rad="50800">
                      <a:schemeClr val="bg1"/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C</a:t>
              </a:r>
              <a:r>
                <a:rPr kumimoji="1" lang="ja-JP" altLang="en-US" sz="1600" dirty="0">
                  <a:solidFill>
                    <a:srgbClr val="FF00FF"/>
                  </a:solidFill>
                  <a:effectLst>
                    <a:glow rad="50800">
                      <a:schemeClr val="bg1"/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区域</a:t>
              </a:r>
            </a:p>
          </p:txBody>
        </p:sp>
      </p:grpSp>
      <p:grpSp>
        <p:nvGrpSpPr>
          <p:cNvPr id="46" name="グループ化 45">
            <a:extLst>
              <a:ext uri="{FF2B5EF4-FFF2-40B4-BE49-F238E27FC236}">
                <a16:creationId xmlns:a16="http://schemas.microsoft.com/office/drawing/2014/main" id="{8609834A-4F9A-C16B-43A1-29437531B9B2}"/>
              </a:ext>
            </a:extLst>
          </p:cNvPr>
          <p:cNvGrpSpPr/>
          <p:nvPr/>
        </p:nvGrpSpPr>
        <p:grpSpPr>
          <a:xfrm>
            <a:off x="5173079" y="3728960"/>
            <a:ext cx="654907" cy="603070"/>
            <a:chOff x="2088500" y="140216"/>
            <a:chExt cx="697131" cy="629697"/>
          </a:xfrm>
          <a:effectLst>
            <a:glow rad="25400">
              <a:schemeClr val="bg1">
                <a:alpha val="90000"/>
              </a:schemeClr>
            </a:glow>
          </a:effectLst>
        </p:grpSpPr>
        <p:sp>
          <p:nvSpPr>
            <p:cNvPr id="47" name="フリーフォーム: 図形 126">
              <a:extLst>
                <a:ext uri="{FF2B5EF4-FFF2-40B4-BE49-F238E27FC236}">
                  <a16:creationId xmlns:a16="http://schemas.microsoft.com/office/drawing/2014/main" id="{98125FA4-B2DF-E2A1-077C-F30F23CDE426}"/>
                </a:ext>
              </a:extLst>
            </p:cNvPr>
            <p:cNvSpPr/>
            <p:nvPr/>
          </p:nvSpPr>
          <p:spPr bwMode="auto">
            <a:xfrm>
              <a:off x="2088500" y="496988"/>
              <a:ext cx="253148" cy="272925"/>
            </a:xfrm>
            <a:custGeom>
              <a:avLst/>
              <a:gdLst>
                <a:gd name="connsiteX0" fmla="*/ 297366 w 297366"/>
                <a:gd name="connsiteY0" fmla="*/ 320598 h 320598"/>
                <a:gd name="connsiteX1" fmla="*/ 0 w 297366"/>
                <a:gd name="connsiteY1" fmla="*/ 0 h 320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7366" h="320598">
                  <a:moveTo>
                    <a:pt x="297366" y="320598"/>
                  </a:moveTo>
                  <a:lnTo>
                    <a:pt x="0" y="0"/>
                  </a:lnTo>
                </a:path>
              </a:pathLst>
            </a:custGeom>
            <a:noFill/>
            <a:ln w="25400" algn="ctr">
              <a:solidFill>
                <a:srgbClr val="000000"/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18288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kumimoji="1" lang="ja-JP" altLang="en-US" sz="1100"/>
            </a:p>
          </p:txBody>
        </p:sp>
        <p:cxnSp>
          <p:nvCxnSpPr>
            <p:cNvPr id="49" name="直線コネクタ 48">
              <a:extLst>
                <a:ext uri="{FF2B5EF4-FFF2-40B4-BE49-F238E27FC236}">
                  <a16:creationId xmlns:a16="http://schemas.microsoft.com/office/drawing/2014/main" id="{46222F11-0762-F8CF-08F4-20FF94A07BA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232311" y="140216"/>
              <a:ext cx="553320" cy="421326"/>
            </a:xfrm>
            <a:prstGeom prst="line">
              <a:avLst/>
            </a:prstGeom>
            <a:noFill/>
            <a:ln w="25400" algn="ctr">
              <a:solidFill>
                <a:srgbClr val="000000"/>
              </a:solidFill>
              <a:prstDash val="sysDash"/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sp>
        <p:nvSpPr>
          <p:cNvPr id="52" name="テキスト ボックス 145">
            <a:extLst>
              <a:ext uri="{FF2B5EF4-FFF2-40B4-BE49-F238E27FC236}">
                <a16:creationId xmlns:a16="http://schemas.microsoft.com/office/drawing/2014/main" id="{C2D099D8-74FA-6347-0AD4-7870F39A2BDC}"/>
              </a:ext>
            </a:extLst>
          </p:cNvPr>
          <p:cNvSpPr txBox="1"/>
          <p:nvPr/>
        </p:nvSpPr>
        <p:spPr>
          <a:xfrm>
            <a:off x="4047756" y="3672596"/>
            <a:ext cx="1470310" cy="186560"/>
          </a:xfrm>
          <a:prstGeom prst="wedgeRectCallout">
            <a:avLst>
              <a:gd name="adj1" fmla="val 43301"/>
              <a:gd name="adj2" fmla="val 123766"/>
            </a:avLst>
          </a:prstGeom>
          <a:solidFill>
            <a:schemeClr val="lt1"/>
          </a:solidFill>
          <a:ln w="9525" cmpd="sng">
            <a:solidFill>
              <a:schemeClr val="tx1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72000" tIns="0" rIns="72000" bIns="36000" rtlCol="0" anchor="ctr" anchorCtr="0">
            <a:no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</a:pPr>
            <a:r>
              <a:rPr kumimoji="1" lang="ja-JP" altLang="en-US" sz="1000" dirty="0" smtClean="0">
                <a:solidFill>
                  <a:sysClr val="windowText" lastClr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中部地区道路改良事業</a:t>
            </a:r>
            <a:endParaRPr kumimoji="1" lang="en-US" altLang="ja-JP" sz="1000" dirty="0">
              <a:solidFill>
                <a:sysClr val="windowText" lastClr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grpSp>
        <p:nvGrpSpPr>
          <p:cNvPr id="53" name="グループ化 52">
            <a:extLst>
              <a:ext uri="{FF2B5EF4-FFF2-40B4-BE49-F238E27FC236}">
                <a16:creationId xmlns:a16="http://schemas.microsoft.com/office/drawing/2014/main" id="{8609834A-4F9A-C16B-43A1-29437531B9B2}"/>
              </a:ext>
            </a:extLst>
          </p:cNvPr>
          <p:cNvGrpSpPr/>
          <p:nvPr/>
        </p:nvGrpSpPr>
        <p:grpSpPr>
          <a:xfrm>
            <a:off x="6255572" y="2274562"/>
            <a:ext cx="1336964" cy="1053309"/>
            <a:chOff x="1366085" y="129869"/>
            <a:chExt cx="1423160" cy="1099816"/>
          </a:xfrm>
          <a:effectLst>
            <a:glow rad="25400">
              <a:schemeClr val="bg1">
                <a:alpha val="90000"/>
              </a:schemeClr>
            </a:glow>
          </a:effectLst>
        </p:grpSpPr>
        <p:sp>
          <p:nvSpPr>
            <p:cNvPr id="55" name="フリーフォーム: 図形 127">
              <a:extLst>
                <a:ext uri="{FF2B5EF4-FFF2-40B4-BE49-F238E27FC236}">
                  <a16:creationId xmlns:a16="http://schemas.microsoft.com/office/drawing/2014/main" id="{6770AE1B-E04A-91D6-5FCA-B4D8C70250B1}"/>
                </a:ext>
              </a:extLst>
            </p:cNvPr>
            <p:cNvSpPr/>
            <p:nvPr/>
          </p:nvSpPr>
          <p:spPr bwMode="auto">
            <a:xfrm>
              <a:off x="2520104" y="129869"/>
              <a:ext cx="269141" cy="331779"/>
            </a:xfrm>
            <a:custGeom>
              <a:avLst/>
              <a:gdLst>
                <a:gd name="connsiteX0" fmla="*/ 297366 w 297366"/>
                <a:gd name="connsiteY0" fmla="*/ 320598 h 320598"/>
                <a:gd name="connsiteX1" fmla="*/ 0 w 297366"/>
                <a:gd name="connsiteY1" fmla="*/ 0 h 320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7366" h="320598">
                  <a:moveTo>
                    <a:pt x="297366" y="320598"/>
                  </a:moveTo>
                  <a:lnTo>
                    <a:pt x="0" y="0"/>
                  </a:lnTo>
                </a:path>
              </a:pathLst>
            </a:custGeom>
            <a:noFill/>
            <a:ln w="25400" algn="ctr">
              <a:solidFill>
                <a:srgbClr val="000000"/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18288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l"/>
              <a:endParaRPr kumimoji="1" lang="ja-JP" altLang="en-US" sz="1100"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56" name="直線コネクタ 55">
              <a:extLst>
                <a:ext uri="{FF2B5EF4-FFF2-40B4-BE49-F238E27FC236}">
                  <a16:creationId xmlns:a16="http://schemas.microsoft.com/office/drawing/2014/main" id="{46222F11-0762-F8CF-08F4-20FF94A07BA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366085" y="203429"/>
              <a:ext cx="1179909" cy="1026256"/>
            </a:xfrm>
            <a:prstGeom prst="line">
              <a:avLst/>
            </a:prstGeom>
            <a:noFill/>
            <a:ln w="25400" algn="ctr">
              <a:solidFill>
                <a:srgbClr val="000000"/>
              </a:solidFill>
              <a:prstDash val="sysDash"/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sp>
        <p:nvSpPr>
          <p:cNvPr id="59" name="テキスト ボックス 145">
            <a:extLst>
              <a:ext uri="{FF2B5EF4-FFF2-40B4-BE49-F238E27FC236}">
                <a16:creationId xmlns:a16="http://schemas.microsoft.com/office/drawing/2014/main" id="{C2D099D8-74FA-6347-0AD4-7870F39A2BDC}"/>
              </a:ext>
            </a:extLst>
          </p:cNvPr>
          <p:cNvSpPr txBox="1"/>
          <p:nvPr/>
        </p:nvSpPr>
        <p:spPr>
          <a:xfrm>
            <a:off x="6026485" y="2031342"/>
            <a:ext cx="1104665" cy="439899"/>
          </a:xfrm>
          <a:prstGeom prst="wedgeRectCallout">
            <a:avLst>
              <a:gd name="adj1" fmla="val 23142"/>
              <a:gd name="adj2" fmla="val 107971"/>
            </a:avLst>
          </a:prstGeom>
          <a:solidFill>
            <a:schemeClr val="lt1"/>
          </a:solidFill>
          <a:ln w="9525" cmpd="sng">
            <a:solidFill>
              <a:schemeClr val="tx1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72000" tIns="0" rIns="72000" bIns="36000" rtlCol="0" anchor="ctr" anchorCtr="0">
            <a:no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</a:pPr>
            <a:r>
              <a:rPr kumimoji="1" lang="ja-JP" altLang="en-US" sz="1000" dirty="0">
                <a:solidFill>
                  <a:sysClr val="windowText" lastClr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東部</a:t>
            </a:r>
            <a:r>
              <a:rPr kumimoji="1" lang="ja-JP" altLang="en-US" sz="1000" dirty="0" smtClean="0">
                <a:solidFill>
                  <a:sysClr val="windowText" lastClr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地区</a:t>
            </a:r>
            <a:r>
              <a:rPr lang="en-US" altLang="ja-JP" sz="1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C</a:t>
            </a:r>
            <a:r>
              <a:rPr lang="ja-JP" altLang="en-US" sz="10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区域</a:t>
            </a:r>
            <a:r>
              <a:rPr lang="en-US" altLang="ja-JP" sz="10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/>
            </a:r>
            <a:br>
              <a:rPr lang="en-US" altLang="ja-JP" sz="10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</a:br>
            <a:r>
              <a:rPr lang="ja-JP" altLang="en-US" sz="10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土地</a:t>
            </a:r>
            <a:r>
              <a:rPr lang="ja-JP" altLang="en-US" sz="1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区画整理事業</a:t>
            </a:r>
            <a:endParaRPr kumimoji="1" lang="en-US" altLang="ja-JP" sz="1000" dirty="0">
              <a:solidFill>
                <a:sysClr val="windowText" lastClr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91739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2">
            <a:extLst>
              <a:ext uri="{FF2B5EF4-FFF2-40B4-BE49-F238E27FC236}">
                <a16:creationId xmlns:a16="http://schemas.microsoft.com/office/drawing/2014/main" id="{4A0B8D36-EF96-4267-9E7A-D65E2043C677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44000" cy="554038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txBody>
          <a:bodyPr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l">
              <a:defRPr/>
            </a:pPr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１．事業概要</a:t>
            </a:r>
          </a:p>
        </p:txBody>
      </p:sp>
      <p:sp>
        <p:nvSpPr>
          <p:cNvPr id="17" name="正方形/長方形 2">
            <a:extLst>
              <a:ext uri="{FF2B5EF4-FFF2-40B4-BE49-F238E27FC236}">
                <a16:creationId xmlns:a16="http://schemas.microsoft.com/office/drawing/2014/main" id="{3256DEBB-A7D1-4288-A1F4-3BF752BFB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571222"/>
            <a:ext cx="15792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b="1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■事業箇所図</a:t>
            </a:r>
          </a:p>
        </p:txBody>
      </p:sp>
      <p:pic>
        <p:nvPicPr>
          <p:cNvPr id="86" name="図 85">
            <a:extLst>
              <a:ext uri="{FF2B5EF4-FFF2-40B4-BE49-F238E27FC236}">
                <a16:creationId xmlns:a16="http://schemas.microsoft.com/office/drawing/2014/main" id="{23B07A83-FBBE-5AB3-DF86-0016C4E44B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041"/>
          <a:stretch/>
        </p:blipFill>
        <p:spPr>
          <a:xfrm>
            <a:off x="3098380" y="1371372"/>
            <a:ext cx="5992721" cy="5259263"/>
          </a:xfrm>
          <a:prstGeom prst="rect">
            <a:avLst/>
          </a:prstGeom>
        </p:spPr>
      </p:pic>
      <p:sp>
        <p:nvSpPr>
          <p:cNvPr id="87" name="テキスト ボックス 57">
            <a:extLst>
              <a:ext uri="{FF2B5EF4-FFF2-40B4-BE49-F238E27FC236}">
                <a16:creationId xmlns:a16="http://schemas.microsoft.com/office/drawing/2014/main" id="{EC06BC99-AD17-992F-4760-D85220AC44CB}"/>
              </a:ext>
            </a:extLst>
          </p:cNvPr>
          <p:cNvSpPr txBox="1"/>
          <p:nvPr/>
        </p:nvSpPr>
        <p:spPr>
          <a:xfrm>
            <a:off x="4863330" y="5488728"/>
            <a:ext cx="1091371" cy="478026"/>
          </a:xfrm>
          <a:prstGeom prst="rect">
            <a:avLst/>
          </a:prstGeom>
          <a:solidFill>
            <a:schemeClr val="lt1"/>
          </a:solidFill>
          <a:ln w="12700" cmpd="sng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72000" tIns="36000" rIns="72000" bIns="0" rtlCol="0" anchor="ctr" anchorCtr="0">
            <a:no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</a:pPr>
            <a:r>
              <a:rPr kumimoji="1" lang="ja-JP" altLang="en-US" sz="1400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事業区間</a:t>
            </a:r>
            <a:endParaRPr kumimoji="1" lang="en-US" altLang="ja-JP" sz="1400" dirty="0">
              <a:solidFill>
                <a:srgbClr val="FF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>
              <a:lnSpc>
                <a:spcPts val="1700"/>
              </a:lnSpc>
            </a:pPr>
            <a:r>
              <a:rPr kumimoji="1" lang="ja-JP" altLang="en-US" sz="1400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Ｌ＝</a:t>
            </a:r>
            <a:r>
              <a:rPr kumimoji="1" lang="en-US" altLang="ja-JP" sz="1400" dirty="0" smtClean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1.3km</a:t>
            </a:r>
            <a:endParaRPr kumimoji="1" lang="en-US" altLang="ja-JP" sz="1400" dirty="0">
              <a:solidFill>
                <a:srgbClr val="FF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88" name="テキスト ボックス 114">
            <a:extLst>
              <a:ext uri="{FF2B5EF4-FFF2-40B4-BE49-F238E27FC236}">
                <a16:creationId xmlns:a16="http://schemas.microsoft.com/office/drawing/2014/main" id="{2A09E75C-2D83-DF7F-BDD3-04C705A50970}"/>
              </a:ext>
            </a:extLst>
          </p:cNvPr>
          <p:cNvSpPr txBox="1"/>
          <p:nvPr/>
        </p:nvSpPr>
        <p:spPr bwMode="auto">
          <a:xfrm>
            <a:off x="6500891" y="6373262"/>
            <a:ext cx="2482849" cy="167840"/>
          </a:xfrm>
          <a:prstGeom prst="rect">
            <a:avLst/>
          </a:prstGeom>
          <a:solidFill>
            <a:srgbClr val="FFFFFF">
              <a:alpha val="50196"/>
            </a:srgbClr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lIns="0" tIns="0" rIns="0" bIns="0" anchor="ctr">
            <a:no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ja-JP" altLang="en-US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出典：地理院地図を使用</a:t>
            </a:r>
          </a:p>
        </p:txBody>
      </p:sp>
      <p:grpSp>
        <p:nvGrpSpPr>
          <p:cNvPr id="90" name="グループ化 89">
            <a:extLst>
              <a:ext uri="{FF2B5EF4-FFF2-40B4-BE49-F238E27FC236}">
                <a16:creationId xmlns:a16="http://schemas.microsoft.com/office/drawing/2014/main" id="{BD282609-D034-C70C-2325-30AE0C031236}"/>
              </a:ext>
            </a:extLst>
          </p:cNvPr>
          <p:cNvGrpSpPr>
            <a:grpSpLocks/>
          </p:cNvGrpSpPr>
          <p:nvPr/>
        </p:nvGrpSpPr>
        <p:grpSpPr bwMode="auto">
          <a:xfrm rot="4895334">
            <a:off x="4301659" y="4359134"/>
            <a:ext cx="1265927" cy="1804371"/>
            <a:chOff x="359004" y="663740"/>
            <a:chExt cx="766158" cy="932498"/>
          </a:xfrm>
          <a:effectLst>
            <a:glow rad="25400">
              <a:schemeClr val="bg1">
                <a:alpha val="90000"/>
              </a:schemeClr>
            </a:glow>
          </a:effectLst>
        </p:grpSpPr>
        <p:cxnSp>
          <p:nvCxnSpPr>
            <p:cNvPr id="91" name="直線コネクタ 90">
              <a:extLst>
                <a:ext uri="{FF2B5EF4-FFF2-40B4-BE49-F238E27FC236}">
                  <a16:creationId xmlns:a16="http://schemas.microsoft.com/office/drawing/2014/main" id="{55BCEDD5-6688-C071-0B63-42893344902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704666" flipH="1">
              <a:off x="433683" y="796264"/>
              <a:ext cx="738530" cy="644428"/>
            </a:xfrm>
            <a:prstGeom prst="line">
              <a:avLst/>
            </a:prstGeom>
            <a:noFill/>
            <a:ln w="25400" algn="ctr">
              <a:solidFill>
                <a:srgbClr val="000000"/>
              </a:solidFill>
              <a:prstDash val="sysDash"/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92" name="直線コネクタ 91">
              <a:extLst>
                <a:ext uri="{FF2B5EF4-FFF2-40B4-BE49-F238E27FC236}">
                  <a16:creationId xmlns:a16="http://schemas.microsoft.com/office/drawing/2014/main" id="{D3CDD5AA-5F1D-8972-E65A-82BE1F6A9EF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704666">
              <a:off x="975568" y="1478125"/>
              <a:ext cx="98525" cy="137702"/>
            </a:xfrm>
            <a:prstGeom prst="line">
              <a:avLst/>
            </a:prstGeom>
            <a:noFill/>
            <a:ln w="25400" algn="ctr">
              <a:solidFill>
                <a:srgbClr val="000000"/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93" name="直線コネクタ 92">
              <a:extLst>
                <a:ext uri="{FF2B5EF4-FFF2-40B4-BE49-F238E27FC236}">
                  <a16:creationId xmlns:a16="http://schemas.microsoft.com/office/drawing/2014/main" id="{EFA255F9-15B1-5E48-3174-77D04781BEF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704666">
              <a:off x="391783" y="630961"/>
              <a:ext cx="154491" cy="220050"/>
            </a:xfrm>
            <a:prstGeom prst="line">
              <a:avLst/>
            </a:prstGeom>
            <a:noFill/>
            <a:ln w="25400" algn="ctr">
              <a:solidFill>
                <a:srgbClr val="000000"/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sp>
        <p:nvSpPr>
          <p:cNvPr id="98" name="テキスト ボックス 145">
            <a:extLst>
              <a:ext uri="{FF2B5EF4-FFF2-40B4-BE49-F238E27FC236}">
                <a16:creationId xmlns:a16="http://schemas.microsoft.com/office/drawing/2014/main" id="{C2D099D8-74FA-6347-0AD4-7870F39A2BDC}"/>
              </a:ext>
            </a:extLst>
          </p:cNvPr>
          <p:cNvSpPr txBox="1"/>
          <p:nvPr/>
        </p:nvSpPr>
        <p:spPr>
          <a:xfrm>
            <a:off x="4985305" y="3148873"/>
            <a:ext cx="1004241" cy="186560"/>
          </a:xfrm>
          <a:prstGeom prst="wedgeRectCallout">
            <a:avLst>
              <a:gd name="adj1" fmla="val 52200"/>
              <a:gd name="adj2" fmla="val 144190"/>
            </a:avLst>
          </a:prstGeom>
          <a:solidFill>
            <a:schemeClr val="lt1"/>
          </a:solidFill>
          <a:ln w="12700" cmpd="sng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72000" tIns="0" rIns="72000" bIns="36000" rtlCol="0" anchor="ctr" anchorCtr="0">
            <a:no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</a:pPr>
            <a:r>
              <a:rPr kumimoji="1" lang="ja-JP" altLang="en-US" sz="1000" dirty="0">
                <a:solidFill>
                  <a:sysClr val="windowText" lastClr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仮称</a:t>
            </a:r>
            <a:r>
              <a:rPr kumimoji="1" lang="ja-JP" altLang="en-US" sz="1000" dirty="0" smtClean="0">
                <a:solidFill>
                  <a:sysClr val="windowText" lastClr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：佐保</a:t>
            </a:r>
            <a:r>
              <a:rPr kumimoji="1" lang="ja-JP" altLang="en-US" sz="1000" dirty="0">
                <a:solidFill>
                  <a:sysClr val="windowText" lastClr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橋梁</a:t>
            </a:r>
            <a:endParaRPr kumimoji="1" lang="en-US" altLang="ja-JP" sz="1000" dirty="0">
              <a:solidFill>
                <a:sysClr val="windowText" lastClr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grpSp>
        <p:nvGrpSpPr>
          <p:cNvPr id="101" name="グループ化 100">
            <a:extLst>
              <a:ext uri="{FF2B5EF4-FFF2-40B4-BE49-F238E27FC236}">
                <a16:creationId xmlns:a16="http://schemas.microsoft.com/office/drawing/2014/main" id="{7B98F3E1-6896-A029-61CC-FACEC104BF7F}"/>
              </a:ext>
            </a:extLst>
          </p:cNvPr>
          <p:cNvGrpSpPr/>
          <p:nvPr/>
        </p:nvGrpSpPr>
        <p:grpSpPr>
          <a:xfrm>
            <a:off x="6169701" y="2900612"/>
            <a:ext cx="1726870" cy="2752923"/>
            <a:chOff x="2389941" y="1530984"/>
            <a:chExt cx="1638674" cy="2549950"/>
          </a:xfrm>
        </p:grpSpPr>
        <p:sp>
          <p:nvSpPr>
            <p:cNvPr id="102" name="テキスト ボックス 76">
              <a:extLst>
                <a:ext uri="{FF2B5EF4-FFF2-40B4-BE49-F238E27FC236}">
                  <a16:creationId xmlns:a16="http://schemas.microsoft.com/office/drawing/2014/main" id="{CD19136D-338D-20BD-A4DB-7B03BAAAB1B7}"/>
                </a:ext>
              </a:extLst>
            </p:cNvPr>
            <p:cNvSpPr txBox="1"/>
            <p:nvPr/>
          </p:nvSpPr>
          <p:spPr>
            <a:xfrm rot="20446735">
              <a:off x="3565391" y="2170134"/>
              <a:ext cx="339136" cy="1044326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wordArtVertRtl" wrap="non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ja-JP" altLang="en-US" sz="900" kern="1200" dirty="0">
                  <a:solidFill>
                    <a:schemeClr val="dk1"/>
                  </a:solidFill>
                  <a:effectLst>
                    <a:glow rad="63500">
                      <a:schemeClr val="bg1"/>
                    </a:glow>
                  </a:effectLst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忍頂寺福井線</a:t>
              </a:r>
            </a:p>
          </p:txBody>
        </p:sp>
        <p:sp>
          <p:nvSpPr>
            <p:cNvPr id="103" name="テキスト ボックス 80">
              <a:extLst>
                <a:ext uri="{FF2B5EF4-FFF2-40B4-BE49-F238E27FC236}">
                  <a16:creationId xmlns:a16="http://schemas.microsoft.com/office/drawing/2014/main" id="{D8FD3992-C8BE-1B2E-4914-6F14DADAEE04}"/>
                </a:ext>
              </a:extLst>
            </p:cNvPr>
            <p:cNvSpPr txBox="1"/>
            <p:nvPr/>
          </p:nvSpPr>
          <p:spPr>
            <a:xfrm rot="19396102">
              <a:off x="3650359" y="3298851"/>
              <a:ext cx="378256" cy="782083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wordArtVertRtl" wrap="none" lIns="0" tIns="0" rIns="0" bIns="0" anchor="ctr" anchorCtr="1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ja-JP" altLang="en-US" sz="900" kern="1200" dirty="0">
                  <a:solidFill>
                    <a:schemeClr val="dk1"/>
                  </a:solidFill>
                  <a:effectLst>
                    <a:glow rad="63500">
                      <a:schemeClr val="bg1"/>
                    </a:glow>
                  </a:effectLst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余野茨木線</a:t>
              </a:r>
            </a:p>
          </p:txBody>
        </p:sp>
        <p:sp>
          <p:nvSpPr>
            <p:cNvPr id="104" name="テキスト ボックス 85">
              <a:extLst>
                <a:ext uri="{FF2B5EF4-FFF2-40B4-BE49-F238E27FC236}">
                  <a16:creationId xmlns:a16="http://schemas.microsoft.com/office/drawing/2014/main" id="{A0E6EAA0-FF63-0BE3-213E-AB99116CAEAD}"/>
                </a:ext>
              </a:extLst>
            </p:cNvPr>
            <p:cNvSpPr txBox="1"/>
            <p:nvPr/>
          </p:nvSpPr>
          <p:spPr>
            <a:xfrm rot="19461861">
              <a:off x="2642636" y="2813442"/>
              <a:ext cx="418829" cy="1059481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wordArtVertRtl" wrap="none" lIns="0" tIns="0" rIns="0" bIns="0" anchor="ctr" anchorCtr="1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ja-JP" altLang="en-US" sz="900" kern="1200" dirty="0">
                  <a:solidFill>
                    <a:schemeClr val="dk1"/>
                  </a:solidFill>
                  <a:effectLst>
                    <a:glow rad="63500">
                      <a:schemeClr val="bg1"/>
                    </a:glow>
                  </a:effectLst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国文都市３号線</a:t>
              </a:r>
            </a:p>
          </p:txBody>
        </p:sp>
        <p:sp>
          <p:nvSpPr>
            <p:cNvPr id="105" name="テキスト ボックス 126">
              <a:extLst>
                <a:ext uri="{FF2B5EF4-FFF2-40B4-BE49-F238E27FC236}">
                  <a16:creationId xmlns:a16="http://schemas.microsoft.com/office/drawing/2014/main" id="{6511CD22-60D8-B787-CFBC-098A0DE89992}"/>
                </a:ext>
              </a:extLst>
            </p:cNvPr>
            <p:cNvSpPr txBox="1"/>
            <p:nvPr/>
          </p:nvSpPr>
          <p:spPr>
            <a:xfrm rot="19120342">
              <a:off x="2389941" y="1530984"/>
              <a:ext cx="1247829" cy="145990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lIns="0" tIns="0" rIns="0" bIns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ja-JP" altLang="en-US" sz="900" kern="1200" dirty="0">
                  <a:solidFill>
                    <a:schemeClr val="dk1"/>
                  </a:solidFill>
                  <a:effectLst>
                    <a:glow rad="63500">
                      <a:schemeClr val="bg1"/>
                    </a:glow>
                  </a:effectLst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（都）茨木箕面丘陵線</a:t>
              </a:r>
            </a:p>
          </p:txBody>
        </p:sp>
      </p:grpSp>
      <p:pic>
        <p:nvPicPr>
          <p:cNvPr id="106" name="図 105">
            <a:extLst>
              <a:ext uri="{FF2B5EF4-FFF2-40B4-BE49-F238E27FC236}">
                <a16:creationId xmlns:a16="http://schemas.microsoft.com/office/drawing/2014/main" id="{9CD91F18-4CD4-4456-590F-3678F62F755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0335" y="1409105"/>
            <a:ext cx="218790" cy="806789"/>
          </a:xfrm>
          <a:prstGeom prst="rect">
            <a:avLst/>
          </a:prstGeom>
        </p:spPr>
      </p:pic>
      <p:sp>
        <p:nvSpPr>
          <p:cNvPr id="107" name="フローチャート: 代替処理 106">
            <a:extLst>
              <a:ext uri="{FF2B5EF4-FFF2-40B4-BE49-F238E27FC236}">
                <a16:creationId xmlns:a16="http://schemas.microsoft.com/office/drawing/2014/main" id="{D1186259-B8DA-8FFF-36A6-F47B493E40EE}"/>
              </a:ext>
            </a:extLst>
          </p:cNvPr>
          <p:cNvSpPr/>
          <p:nvPr/>
        </p:nvSpPr>
        <p:spPr>
          <a:xfrm>
            <a:off x="4109452" y="6001778"/>
            <a:ext cx="611721" cy="232777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EBAF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ja-JP" altLang="en-US" sz="9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西部地区</a:t>
            </a:r>
          </a:p>
        </p:txBody>
      </p:sp>
      <p:sp>
        <p:nvSpPr>
          <p:cNvPr id="108" name="フローチャート: 代替処理 107">
            <a:extLst>
              <a:ext uri="{FF2B5EF4-FFF2-40B4-BE49-F238E27FC236}">
                <a16:creationId xmlns:a16="http://schemas.microsoft.com/office/drawing/2014/main" id="{E434DE45-E511-90D1-9D85-FB995564C939}"/>
              </a:ext>
            </a:extLst>
          </p:cNvPr>
          <p:cNvSpPr/>
          <p:nvPr/>
        </p:nvSpPr>
        <p:spPr>
          <a:xfrm>
            <a:off x="5995342" y="4895247"/>
            <a:ext cx="611721" cy="232777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EBAF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ja-JP" altLang="en-US" sz="9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中部地区</a:t>
            </a:r>
          </a:p>
        </p:txBody>
      </p:sp>
      <p:sp>
        <p:nvSpPr>
          <p:cNvPr id="109" name="フローチャート: 代替処理 108">
            <a:extLst>
              <a:ext uri="{FF2B5EF4-FFF2-40B4-BE49-F238E27FC236}">
                <a16:creationId xmlns:a16="http://schemas.microsoft.com/office/drawing/2014/main" id="{E6A1ED37-9BB6-9A1F-2E04-A82E4ED5EB6D}"/>
              </a:ext>
            </a:extLst>
          </p:cNvPr>
          <p:cNvSpPr/>
          <p:nvPr/>
        </p:nvSpPr>
        <p:spPr>
          <a:xfrm>
            <a:off x="5944957" y="2597471"/>
            <a:ext cx="611721" cy="232777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EBAF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ja-JP" altLang="en-US" sz="9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東部地区</a:t>
            </a:r>
          </a:p>
        </p:txBody>
      </p:sp>
      <p:sp>
        <p:nvSpPr>
          <p:cNvPr id="117" name="スライド番号プレースホルダー 3">
            <a:extLst>
              <a:ext uri="{FF2B5EF4-FFF2-40B4-BE49-F238E27FC236}">
                <a16:creationId xmlns:a16="http://schemas.microsoft.com/office/drawing/2014/main" id="{BE98E7D7-BD84-D179-D0B5-1892CAA4D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532813" y="6477000"/>
            <a:ext cx="6064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F9C9914-E80A-440B-A395-2E6079CAADB9}" type="slidenum">
              <a:rPr lang="ja-JP" altLang="en-US" sz="20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ja-JP" altLang="en-US" sz="2000" dirty="0">
              <a:latin typeface="Arial" panose="020B0604020202020204" pitchFamily="34" charset="0"/>
            </a:endParaRPr>
          </a:p>
        </p:txBody>
      </p:sp>
      <p:grpSp>
        <p:nvGrpSpPr>
          <p:cNvPr id="126" name="グループ化 125">
            <a:extLst>
              <a:ext uri="{FF2B5EF4-FFF2-40B4-BE49-F238E27FC236}">
                <a16:creationId xmlns:a16="http://schemas.microsoft.com/office/drawing/2014/main" id="{8609834A-4F9A-C16B-43A1-29437531B9B2}"/>
              </a:ext>
            </a:extLst>
          </p:cNvPr>
          <p:cNvGrpSpPr/>
          <p:nvPr/>
        </p:nvGrpSpPr>
        <p:grpSpPr>
          <a:xfrm>
            <a:off x="5788819" y="3283471"/>
            <a:ext cx="623887" cy="614362"/>
            <a:chOff x="2088500" y="128426"/>
            <a:chExt cx="664111" cy="641487"/>
          </a:xfrm>
          <a:effectLst>
            <a:glow rad="25400">
              <a:schemeClr val="bg1">
                <a:alpha val="90000"/>
              </a:schemeClr>
            </a:glow>
          </a:effectLst>
        </p:grpSpPr>
        <p:sp>
          <p:nvSpPr>
            <p:cNvPr id="127" name="フリーフォーム: 図形 126">
              <a:extLst>
                <a:ext uri="{FF2B5EF4-FFF2-40B4-BE49-F238E27FC236}">
                  <a16:creationId xmlns:a16="http://schemas.microsoft.com/office/drawing/2014/main" id="{98125FA4-B2DF-E2A1-077C-F30F23CDE426}"/>
                </a:ext>
              </a:extLst>
            </p:cNvPr>
            <p:cNvSpPr/>
            <p:nvPr/>
          </p:nvSpPr>
          <p:spPr bwMode="auto">
            <a:xfrm>
              <a:off x="2088500" y="496988"/>
              <a:ext cx="253148" cy="272925"/>
            </a:xfrm>
            <a:custGeom>
              <a:avLst/>
              <a:gdLst>
                <a:gd name="connsiteX0" fmla="*/ 297366 w 297366"/>
                <a:gd name="connsiteY0" fmla="*/ 320598 h 320598"/>
                <a:gd name="connsiteX1" fmla="*/ 0 w 297366"/>
                <a:gd name="connsiteY1" fmla="*/ 0 h 320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7366" h="320598">
                  <a:moveTo>
                    <a:pt x="297366" y="320598"/>
                  </a:moveTo>
                  <a:lnTo>
                    <a:pt x="0" y="0"/>
                  </a:lnTo>
                </a:path>
              </a:pathLst>
            </a:custGeom>
            <a:noFill/>
            <a:ln w="25400" algn="ctr">
              <a:solidFill>
                <a:srgbClr val="000000"/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18288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kumimoji="1" lang="ja-JP" altLang="en-US" sz="1100"/>
            </a:p>
          </p:txBody>
        </p:sp>
        <p:sp>
          <p:nvSpPr>
            <p:cNvPr id="128" name="フリーフォーム: 図形 127">
              <a:extLst>
                <a:ext uri="{FF2B5EF4-FFF2-40B4-BE49-F238E27FC236}">
                  <a16:creationId xmlns:a16="http://schemas.microsoft.com/office/drawing/2014/main" id="{6770AE1B-E04A-91D6-5FCA-B4D8C70250B1}"/>
                </a:ext>
              </a:extLst>
            </p:cNvPr>
            <p:cNvSpPr/>
            <p:nvPr/>
          </p:nvSpPr>
          <p:spPr bwMode="auto">
            <a:xfrm>
              <a:off x="2515228" y="128426"/>
              <a:ext cx="237383" cy="255928"/>
            </a:xfrm>
            <a:custGeom>
              <a:avLst/>
              <a:gdLst>
                <a:gd name="connsiteX0" fmla="*/ 297366 w 297366"/>
                <a:gd name="connsiteY0" fmla="*/ 320598 h 320598"/>
                <a:gd name="connsiteX1" fmla="*/ 0 w 297366"/>
                <a:gd name="connsiteY1" fmla="*/ 0 h 320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7366" h="320598">
                  <a:moveTo>
                    <a:pt x="297366" y="320598"/>
                  </a:moveTo>
                  <a:lnTo>
                    <a:pt x="0" y="0"/>
                  </a:lnTo>
                </a:path>
              </a:pathLst>
            </a:custGeom>
            <a:noFill/>
            <a:ln w="25400" algn="ctr">
              <a:solidFill>
                <a:srgbClr val="000000"/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18288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l"/>
              <a:endParaRPr kumimoji="1" lang="ja-JP" altLang="en-US" sz="1100"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129" name="直線コネクタ 128">
              <a:extLst>
                <a:ext uri="{FF2B5EF4-FFF2-40B4-BE49-F238E27FC236}">
                  <a16:creationId xmlns:a16="http://schemas.microsoft.com/office/drawing/2014/main" id="{46222F11-0762-F8CF-08F4-20FF94A07BA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161058" y="203429"/>
              <a:ext cx="384935" cy="338446"/>
            </a:xfrm>
            <a:prstGeom prst="line">
              <a:avLst/>
            </a:prstGeom>
            <a:noFill/>
            <a:ln w="25400" algn="ctr">
              <a:solidFill>
                <a:srgbClr val="000000"/>
              </a:solidFill>
              <a:prstDash val="sysDash"/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pic>
        <p:nvPicPr>
          <p:cNvPr id="41" name="図 4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3421" y="1508284"/>
            <a:ext cx="1306329" cy="817703"/>
          </a:xfrm>
          <a:prstGeom prst="rect">
            <a:avLst/>
          </a:prstGeom>
        </p:spPr>
      </p:pic>
      <p:sp>
        <p:nvSpPr>
          <p:cNvPr id="42" name="吹き出し: 四角形 79">
            <a:extLst>
              <a:ext uri="{FF2B5EF4-FFF2-40B4-BE49-F238E27FC236}">
                <a16:creationId xmlns:a16="http://schemas.microsoft.com/office/drawing/2014/main" id="{D1204830-7EB2-8729-A24D-3C0CF6AE3C33}"/>
              </a:ext>
            </a:extLst>
          </p:cNvPr>
          <p:cNvSpPr/>
          <p:nvPr/>
        </p:nvSpPr>
        <p:spPr>
          <a:xfrm>
            <a:off x="6248128" y="3876331"/>
            <a:ext cx="1091567" cy="387339"/>
          </a:xfrm>
          <a:prstGeom prst="wedgeRectCallout">
            <a:avLst>
              <a:gd name="adj1" fmla="val -40144"/>
              <a:gd name="adj2" fmla="val -95454"/>
            </a:avLst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1400" dirty="0" smtClean="0">
                <a:solidFill>
                  <a:sysClr val="windowText" lastClr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事業中区間</a:t>
            </a:r>
            <a:endParaRPr kumimoji="1" lang="ja-JP" altLang="en-US" sz="1400" dirty="0">
              <a:solidFill>
                <a:sysClr val="windowText" lastClr="0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46" name="グループ化 45">
            <a:extLst>
              <a:ext uri="{FF2B5EF4-FFF2-40B4-BE49-F238E27FC236}">
                <a16:creationId xmlns:a16="http://schemas.microsoft.com/office/drawing/2014/main" id="{8609834A-4F9A-C16B-43A1-29437531B9B2}"/>
              </a:ext>
            </a:extLst>
          </p:cNvPr>
          <p:cNvGrpSpPr/>
          <p:nvPr/>
        </p:nvGrpSpPr>
        <p:grpSpPr>
          <a:xfrm>
            <a:off x="5173079" y="3728960"/>
            <a:ext cx="654907" cy="603070"/>
            <a:chOff x="2088500" y="140216"/>
            <a:chExt cx="697131" cy="629697"/>
          </a:xfrm>
          <a:effectLst>
            <a:glow rad="25400">
              <a:schemeClr val="bg1">
                <a:alpha val="90000"/>
              </a:schemeClr>
            </a:glow>
          </a:effectLst>
        </p:grpSpPr>
        <p:sp>
          <p:nvSpPr>
            <p:cNvPr id="47" name="フリーフォーム: 図形 126">
              <a:extLst>
                <a:ext uri="{FF2B5EF4-FFF2-40B4-BE49-F238E27FC236}">
                  <a16:creationId xmlns:a16="http://schemas.microsoft.com/office/drawing/2014/main" id="{98125FA4-B2DF-E2A1-077C-F30F23CDE426}"/>
                </a:ext>
              </a:extLst>
            </p:cNvPr>
            <p:cNvSpPr/>
            <p:nvPr/>
          </p:nvSpPr>
          <p:spPr bwMode="auto">
            <a:xfrm>
              <a:off x="2088500" y="496988"/>
              <a:ext cx="253148" cy="272925"/>
            </a:xfrm>
            <a:custGeom>
              <a:avLst/>
              <a:gdLst>
                <a:gd name="connsiteX0" fmla="*/ 297366 w 297366"/>
                <a:gd name="connsiteY0" fmla="*/ 320598 h 320598"/>
                <a:gd name="connsiteX1" fmla="*/ 0 w 297366"/>
                <a:gd name="connsiteY1" fmla="*/ 0 h 320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7366" h="320598">
                  <a:moveTo>
                    <a:pt x="297366" y="320598"/>
                  </a:moveTo>
                  <a:lnTo>
                    <a:pt x="0" y="0"/>
                  </a:lnTo>
                </a:path>
              </a:pathLst>
            </a:custGeom>
            <a:noFill/>
            <a:ln w="25400" algn="ctr">
              <a:solidFill>
                <a:srgbClr val="000000"/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18288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kumimoji="1" lang="ja-JP" altLang="en-US" sz="1100"/>
            </a:p>
          </p:txBody>
        </p:sp>
        <p:cxnSp>
          <p:nvCxnSpPr>
            <p:cNvPr id="49" name="直線コネクタ 48">
              <a:extLst>
                <a:ext uri="{FF2B5EF4-FFF2-40B4-BE49-F238E27FC236}">
                  <a16:creationId xmlns:a16="http://schemas.microsoft.com/office/drawing/2014/main" id="{46222F11-0762-F8CF-08F4-20FF94A07BA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232311" y="140216"/>
              <a:ext cx="553320" cy="421326"/>
            </a:xfrm>
            <a:prstGeom prst="line">
              <a:avLst/>
            </a:prstGeom>
            <a:noFill/>
            <a:ln w="25400" algn="ctr">
              <a:solidFill>
                <a:srgbClr val="000000"/>
              </a:solidFill>
              <a:prstDash val="sysDash"/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sp>
        <p:nvSpPr>
          <p:cNvPr id="52" name="テキスト ボックス 145">
            <a:extLst>
              <a:ext uri="{FF2B5EF4-FFF2-40B4-BE49-F238E27FC236}">
                <a16:creationId xmlns:a16="http://schemas.microsoft.com/office/drawing/2014/main" id="{C2D099D8-74FA-6347-0AD4-7870F39A2BDC}"/>
              </a:ext>
            </a:extLst>
          </p:cNvPr>
          <p:cNvSpPr txBox="1"/>
          <p:nvPr/>
        </p:nvSpPr>
        <p:spPr>
          <a:xfrm>
            <a:off x="4047756" y="3672596"/>
            <a:ext cx="1470310" cy="186560"/>
          </a:xfrm>
          <a:prstGeom prst="wedgeRectCallout">
            <a:avLst>
              <a:gd name="adj1" fmla="val 43301"/>
              <a:gd name="adj2" fmla="val 123766"/>
            </a:avLst>
          </a:prstGeom>
          <a:solidFill>
            <a:schemeClr val="lt1"/>
          </a:solidFill>
          <a:ln w="12700" cmpd="sng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72000" tIns="0" rIns="72000" bIns="36000" rtlCol="0" anchor="ctr" anchorCtr="0">
            <a:no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</a:pPr>
            <a:r>
              <a:rPr kumimoji="1" lang="ja-JP" altLang="en-US" sz="1000" dirty="0" smtClean="0">
                <a:solidFill>
                  <a:sysClr val="windowText" lastClr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中部地区道路改良事業</a:t>
            </a:r>
            <a:endParaRPr kumimoji="1" lang="en-US" altLang="ja-JP" sz="1000" dirty="0">
              <a:solidFill>
                <a:sysClr val="windowText" lastClr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grpSp>
        <p:nvGrpSpPr>
          <p:cNvPr id="53" name="グループ化 52">
            <a:extLst>
              <a:ext uri="{FF2B5EF4-FFF2-40B4-BE49-F238E27FC236}">
                <a16:creationId xmlns:a16="http://schemas.microsoft.com/office/drawing/2014/main" id="{8609834A-4F9A-C16B-43A1-29437531B9B2}"/>
              </a:ext>
            </a:extLst>
          </p:cNvPr>
          <p:cNvGrpSpPr/>
          <p:nvPr/>
        </p:nvGrpSpPr>
        <p:grpSpPr>
          <a:xfrm>
            <a:off x="6255572" y="2274562"/>
            <a:ext cx="1336964" cy="1053309"/>
            <a:chOff x="1366085" y="129869"/>
            <a:chExt cx="1423160" cy="1099816"/>
          </a:xfrm>
          <a:effectLst>
            <a:glow rad="25400">
              <a:schemeClr val="bg1">
                <a:alpha val="90000"/>
              </a:schemeClr>
            </a:glow>
          </a:effectLst>
        </p:grpSpPr>
        <p:sp>
          <p:nvSpPr>
            <p:cNvPr id="55" name="フリーフォーム: 図形 127">
              <a:extLst>
                <a:ext uri="{FF2B5EF4-FFF2-40B4-BE49-F238E27FC236}">
                  <a16:creationId xmlns:a16="http://schemas.microsoft.com/office/drawing/2014/main" id="{6770AE1B-E04A-91D6-5FCA-B4D8C70250B1}"/>
                </a:ext>
              </a:extLst>
            </p:cNvPr>
            <p:cNvSpPr/>
            <p:nvPr/>
          </p:nvSpPr>
          <p:spPr bwMode="auto">
            <a:xfrm>
              <a:off x="2520104" y="129869"/>
              <a:ext cx="269141" cy="331779"/>
            </a:xfrm>
            <a:custGeom>
              <a:avLst/>
              <a:gdLst>
                <a:gd name="connsiteX0" fmla="*/ 297366 w 297366"/>
                <a:gd name="connsiteY0" fmla="*/ 320598 h 320598"/>
                <a:gd name="connsiteX1" fmla="*/ 0 w 297366"/>
                <a:gd name="connsiteY1" fmla="*/ 0 h 320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7366" h="320598">
                  <a:moveTo>
                    <a:pt x="297366" y="320598"/>
                  </a:moveTo>
                  <a:lnTo>
                    <a:pt x="0" y="0"/>
                  </a:lnTo>
                </a:path>
              </a:pathLst>
            </a:custGeom>
            <a:noFill/>
            <a:ln w="25400" algn="ctr">
              <a:solidFill>
                <a:srgbClr val="000000"/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18288" tIns="0" rIns="0" bIns="0" rtlCol="0" anchor="ctr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l"/>
              <a:endParaRPr kumimoji="1" lang="ja-JP" altLang="en-US" sz="1100"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56" name="直線コネクタ 55">
              <a:extLst>
                <a:ext uri="{FF2B5EF4-FFF2-40B4-BE49-F238E27FC236}">
                  <a16:creationId xmlns:a16="http://schemas.microsoft.com/office/drawing/2014/main" id="{46222F11-0762-F8CF-08F4-20FF94A07BA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366085" y="203429"/>
              <a:ext cx="1179909" cy="1026256"/>
            </a:xfrm>
            <a:prstGeom prst="line">
              <a:avLst/>
            </a:prstGeom>
            <a:noFill/>
            <a:ln w="25400" algn="ctr">
              <a:solidFill>
                <a:srgbClr val="000000"/>
              </a:solidFill>
              <a:prstDash val="sysDash"/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sp>
        <p:nvSpPr>
          <p:cNvPr id="59" name="テキスト ボックス 145">
            <a:extLst>
              <a:ext uri="{FF2B5EF4-FFF2-40B4-BE49-F238E27FC236}">
                <a16:creationId xmlns:a16="http://schemas.microsoft.com/office/drawing/2014/main" id="{C2D099D8-74FA-6347-0AD4-7870F39A2BDC}"/>
              </a:ext>
            </a:extLst>
          </p:cNvPr>
          <p:cNvSpPr txBox="1"/>
          <p:nvPr/>
        </p:nvSpPr>
        <p:spPr>
          <a:xfrm>
            <a:off x="6026485" y="2031342"/>
            <a:ext cx="1104665" cy="439899"/>
          </a:xfrm>
          <a:prstGeom prst="wedgeRectCallout">
            <a:avLst>
              <a:gd name="adj1" fmla="val 23142"/>
              <a:gd name="adj2" fmla="val 107971"/>
            </a:avLst>
          </a:prstGeom>
          <a:solidFill>
            <a:schemeClr val="lt1"/>
          </a:solidFill>
          <a:ln w="12700" cmpd="sng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72000" tIns="0" rIns="72000" bIns="36000" rtlCol="0" anchor="ctr" anchorCtr="0">
            <a:no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</a:pPr>
            <a:r>
              <a:rPr kumimoji="1" lang="ja-JP" altLang="en-US" sz="1000" dirty="0">
                <a:solidFill>
                  <a:sysClr val="windowText" lastClr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東部</a:t>
            </a:r>
            <a:r>
              <a:rPr kumimoji="1" lang="ja-JP" altLang="en-US" sz="1000" dirty="0" smtClean="0">
                <a:solidFill>
                  <a:sysClr val="windowText" lastClr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地区</a:t>
            </a:r>
            <a:r>
              <a:rPr lang="en-US" altLang="ja-JP" sz="1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C</a:t>
            </a:r>
            <a:r>
              <a:rPr lang="ja-JP" altLang="en-US" sz="10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区域</a:t>
            </a:r>
            <a:r>
              <a:rPr lang="en-US" altLang="ja-JP" sz="10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/>
            </a:r>
            <a:br>
              <a:rPr lang="en-US" altLang="ja-JP" sz="10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</a:br>
            <a:r>
              <a:rPr lang="ja-JP" altLang="en-US" sz="10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土地</a:t>
            </a:r>
            <a:r>
              <a:rPr lang="ja-JP" altLang="en-US" sz="1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区画整理事業</a:t>
            </a:r>
            <a:endParaRPr kumimoji="1" lang="en-US" altLang="ja-JP" sz="1000" dirty="0">
              <a:solidFill>
                <a:sysClr val="windowText" lastClr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pic>
        <p:nvPicPr>
          <p:cNvPr id="54" name="図 53">
            <a:extLst>
              <a:ext uri="{FF2B5EF4-FFF2-40B4-BE49-F238E27FC236}">
                <a16:creationId xmlns:a16="http://schemas.microsoft.com/office/drawing/2014/main" id="{3503F411-DEA0-965B-ABBF-4FFDDE5303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002" y="3821811"/>
            <a:ext cx="3791539" cy="270024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sp>
        <p:nvSpPr>
          <p:cNvPr id="57" name="テキスト ボックス 67">
            <a:extLst>
              <a:ext uri="{FF2B5EF4-FFF2-40B4-BE49-F238E27FC236}">
                <a16:creationId xmlns:a16="http://schemas.microsoft.com/office/drawing/2014/main" id="{A42F5268-CBE2-AD46-ADFC-97330714E1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2616" y="6265676"/>
            <a:ext cx="1582584" cy="206746"/>
          </a:xfrm>
          <a:prstGeom prst="rect">
            <a:avLst/>
          </a:prstGeom>
          <a:solidFill>
            <a:srgbClr val="FFFFFF">
              <a:alpha val="80000"/>
            </a:srgbClr>
          </a:solidFill>
          <a:ln w="12700" cap="flat" cmpd="sng">
            <a:noFill/>
            <a:prstDash val="solid"/>
            <a:round/>
            <a:headEnd/>
            <a:tailEnd/>
          </a:ln>
        </p:spPr>
        <p:txBody>
          <a:bodyPr lIns="0" tIns="0" rIns="0" bIns="0" rtlCol="0" anchor="ctr"/>
          <a:lstStyle>
            <a:defPPr>
              <a:defRPr lang="ja-JP"/>
            </a:defPPr>
            <a:lvl1pPr algn="ctr">
              <a:defRPr sz="800" b="1">
                <a:effectLst>
                  <a:glow rad="127000">
                    <a:schemeClr val="bg1">
                      <a:alpha val="90000"/>
                    </a:schemeClr>
                  </a:glow>
                </a:effectLst>
              </a:defRPr>
            </a:lvl1pPr>
          </a:lstStyle>
          <a:p>
            <a:r>
              <a:rPr lang="ja-JP" altLang="en-US" sz="1050" b="0" dirty="0">
                <a:effectLst>
                  <a:glow rad="635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終点部　市道交差点部</a:t>
            </a:r>
          </a:p>
        </p:txBody>
      </p:sp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AC476FC0-0126-5905-A010-AE8E91575405}"/>
              </a:ext>
            </a:extLst>
          </p:cNvPr>
          <p:cNvSpPr/>
          <p:nvPr/>
        </p:nvSpPr>
        <p:spPr>
          <a:xfrm>
            <a:off x="105818" y="3819520"/>
            <a:ext cx="630953" cy="234286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36000" tIns="36000" rIns="36000" bIns="36000" numCol="1" spcCol="0" rtlCol="0" fromWordArt="0" anchor="ctr" anchorCtr="0" forceAA="0" upright="1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ja-JP" altLang="en-US" sz="1050" b="1" kern="100" dirty="0">
                <a:solidFill>
                  <a:schemeClr val="bg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写真④</a:t>
            </a:r>
            <a:endParaRPr lang="ja-JP" sz="1050" b="1" kern="100" dirty="0">
              <a:solidFill>
                <a:schemeClr val="bg1"/>
              </a:solidFill>
              <a:effectLst/>
              <a:latin typeface="ＭＳ ゴシック" panose="020B0609070205080204" pitchFamily="49" charset="-128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60" name="図 59">
            <a:extLst>
              <a:ext uri="{FF2B5EF4-FFF2-40B4-BE49-F238E27FC236}">
                <a16:creationId xmlns:a16="http://schemas.microsoft.com/office/drawing/2014/main" id="{92131C99-7E50-CD77-25DB-C515C000FC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3110" y="1056299"/>
            <a:ext cx="3783393" cy="270024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sp>
        <p:nvSpPr>
          <p:cNvPr id="61" name="テキスト ボックス 67">
            <a:extLst>
              <a:ext uri="{FF2B5EF4-FFF2-40B4-BE49-F238E27FC236}">
                <a16:creationId xmlns:a16="http://schemas.microsoft.com/office/drawing/2014/main" id="{47CF1654-5A47-D3B1-6E06-D87AB8B1E9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2797" y="3492304"/>
            <a:ext cx="1362223" cy="206746"/>
          </a:xfrm>
          <a:prstGeom prst="rect">
            <a:avLst/>
          </a:prstGeom>
          <a:solidFill>
            <a:srgbClr val="FFFFFF">
              <a:alpha val="80000"/>
            </a:srgbClr>
          </a:solidFill>
          <a:ln w="12700" cap="flat" cmpd="sng">
            <a:noFill/>
            <a:prstDash val="solid"/>
            <a:round/>
            <a:headEnd/>
            <a:tailEnd/>
          </a:ln>
        </p:spPr>
        <p:txBody>
          <a:bodyPr lIns="0" tIns="0" rIns="0" bIns="0" rtlCol="0" anchor="ctr"/>
          <a:lstStyle>
            <a:defPPr>
              <a:defRPr lang="ja-JP"/>
            </a:defPPr>
            <a:lvl1pPr algn="ctr">
              <a:defRPr sz="800" b="1">
                <a:effectLst>
                  <a:glow rad="127000">
                    <a:schemeClr val="bg1">
                      <a:alpha val="90000"/>
                    </a:schemeClr>
                  </a:glow>
                </a:effectLst>
              </a:defRPr>
            </a:lvl1pPr>
          </a:lstStyle>
          <a:p>
            <a:r>
              <a:rPr lang="ja-JP" altLang="en-US" sz="1050" b="0" dirty="0">
                <a:effectLst>
                  <a:glow rad="635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橋梁部　</a:t>
            </a:r>
            <a:r>
              <a:rPr lang="zh-TW" altLang="en-US" sz="1050" b="0" dirty="0">
                <a:effectLst>
                  <a:glow rad="635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中間点</a:t>
            </a:r>
          </a:p>
        </p:txBody>
      </p:sp>
      <p:sp>
        <p:nvSpPr>
          <p:cNvPr id="62" name="正方形/長方形 61">
            <a:extLst>
              <a:ext uri="{FF2B5EF4-FFF2-40B4-BE49-F238E27FC236}">
                <a16:creationId xmlns:a16="http://schemas.microsoft.com/office/drawing/2014/main" id="{533C03B6-2A3F-DCC8-A4AD-ABDDD5D06EB7}"/>
              </a:ext>
            </a:extLst>
          </p:cNvPr>
          <p:cNvSpPr/>
          <p:nvPr/>
        </p:nvSpPr>
        <p:spPr>
          <a:xfrm>
            <a:off x="105818" y="1056299"/>
            <a:ext cx="630953" cy="234286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36000" tIns="36000" rIns="36000" bIns="36000" numCol="1" spcCol="0" rtlCol="0" fromWordArt="0" anchor="ctr" anchorCtr="0" forceAA="0" upright="1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ja-JP" altLang="en-US" sz="1050" b="1" kern="100" dirty="0">
                <a:solidFill>
                  <a:schemeClr val="bg1"/>
                </a:solidFill>
                <a:effectLst/>
                <a:latin typeface="ＭＳ ゴシック" panose="020B0609070205080204" pitchFamily="49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写真③</a:t>
            </a:r>
            <a:endParaRPr lang="ja-JP" sz="1050" b="1" kern="100" dirty="0">
              <a:solidFill>
                <a:schemeClr val="bg1"/>
              </a:solidFill>
              <a:effectLst/>
              <a:latin typeface="ＭＳ ゴシック" panose="020B0609070205080204" pitchFamily="49" charset="-128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63" name="テキスト ボックス 67">
            <a:extLst>
              <a:ext uri="{FF2B5EF4-FFF2-40B4-BE49-F238E27FC236}">
                <a16:creationId xmlns:a16="http://schemas.microsoft.com/office/drawing/2014/main" id="{09E372A5-5AF7-6EEC-ABF4-E5087756E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2412" y="1073094"/>
            <a:ext cx="1212021" cy="206746"/>
          </a:xfrm>
          <a:prstGeom prst="rect">
            <a:avLst/>
          </a:prstGeom>
          <a:noFill/>
          <a:ln w="12700" cap="flat" cmpd="sng">
            <a:noFill/>
            <a:prstDash val="solid"/>
            <a:round/>
            <a:headEnd/>
            <a:tailEnd/>
          </a:ln>
        </p:spPr>
        <p:txBody>
          <a:bodyPr lIns="72000" tIns="0" rIns="0" bIns="0" rtlCol="0" anchor="ctr"/>
          <a:lstStyle>
            <a:defPPr>
              <a:defRPr lang="ja-JP"/>
            </a:defPPr>
            <a:lvl1pPr algn="ctr">
              <a:defRPr sz="800" b="1">
                <a:effectLst>
                  <a:glow rad="127000">
                    <a:schemeClr val="bg1">
                      <a:alpha val="90000"/>
                    </a:schemeClr>
                  </a:glow>
                </a:effectLst>
              </a:defRPr>
            </a:lvl1pPr>
          </a:lstStyle>
          <a:p>
            <a:pPr algn="r"/>
            <a:r>
              <a:rPr lang="ja-JP" altLang="en-US" b="0" dirty="0">
                <a:effectLst>
                  <a:glow rad="635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令和</a:t>
            </a:r>
            <a:r>
              <a:rPr lang="en-US" altLang="ja-JP" b="0" dirty="0">
                <a:effectLst>
                  <a:glow rad="635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lang="ja-JP" altLang="en-US" b="0" dirty="0">
                <a:effectLst>
                  <a:glow rad="635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年</a:t>
            </a:r>
            <a:r>
              <a:rPr lang="en-US" altLang="ja-JP" b="0" dirty="0">
                <a:effectLst>
                  <a:glow rad="635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11</a:t>
            </a:r>
            <a:r>
              <a:rPr lang="ja-JP" altLang="en-US" b="0" dirty="0">
                <a:effectLst>
                  <a:glow rad="635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月</a:t>
            </a:r>
            <a:r>
              <a:rPr lang="en-US" altLang="ja-JP" b="0" dirty="0">
                <a:effectLst>
                  <a:glow rad="635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b="0" dirty="0">
                <a:effectLst>
                  <a:glow rad="635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日 撮影</a:t>
            </a:r>
          </a:p>
        </p:txBody>
      </p:sp>
      <p:sp>
        <p:nvSpPr>
          <p:cNvPr id="64" name="テキスト ボックス 67">
            <a:extLst>
              <a:ext uri="{FF2B5EF4-FFF2-40B4-BE49-F238E27FC236}">
                <a16:creationId xmlns:a16="http://schemas.microsoft.com/office/drawing/2014/main" id="{4021EB1A-4095-D361-305E-88A0808C22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2412" y="3840710"/>
            <a:ext cx="1212021" cy="206746"/>
          </a:xfrm>
          <a:prstGeom prst="rect">
            <a:avLst/>
          </a:prstGeom>
          <a:noFill/>
          <a:ln w="12700" cap="flat" cmpd="sng">
            <a:noFill/>
            <a:prstDash val="solid"/>
            <a:round/>
            <a:headEnd/>
            <a:tailEnd/>
          </a:ln>
        </p:spPr>
        <p:txBody>
          <a:bodyPr lIns="72000" tIns="0" rIns="0" bIns="0" rtlCol="0" anchor="ctr"/>
          <a:lstStyle>
            <a:defPPr>
              <a:defRPr lang="ja-JP"/>
            </a:defPPr>
            <a:lvl1pPr algn="ctr">
              <a:defRPr sz="800" b="1">
                <a:effectLst>
                  <a:glow rad="127000">
                    <a:schemeClr val="bg1">
                      <a:alpha val="90000"/>
                    </a:schemeClr>
                  </a:glow>
                </a:effectLst>
              </a:defRPr>
            </a:lvl1pPr>
          </a:lstStyle>
          <a:p>
            <a:pPr algn="r"/>
            <a:r>
              <a:rPr lang="ja-JP" altLang="en-US" b="0" dirty="0">
                <a:effectLst>
                  <a:glow rad="635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令和</a:t>
            </a:r>
            <a:r>
              <a:rPr lang="en-US" altLang="ja-JP" b="0" dirty="0">
                <a:effectLst>
                  <a:glow rad="635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lang="ja-JP" altLang="en-US" b="0" dirty="0">
                <a:effectLst>
                  <a:glow rad="635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年</a:t>
            </a:r>
            <a:r>
              <a:rPr lang="en-US" altLang="ja-JP" b="0" dirty="0">
                <a:effectLst>
                  <a:glow rad="635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11</a:t>
            </a:r>
            <a:r>
              <a:rPr lang="ja-JP" altLang="en-US" b="0" dirty="0">
                <a:effectLst>
                  <a:glow rad="635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月</a:t>
            </a:r>
            <a:r>
              <a:rPr lang="en-US" altLang="ja-JP" b="0" dirty="0">
                <a:effectLst>
                  <a:glow rad="635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b="0" dirty="0">
                <a:effectLst>
                  <a:glow rad="635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日 撮影</a:t>
            </a:r>
          </a:p>
        </p:txBody>
      </p:sp>
      <p:sp>
        <p:nvSpPr>
          <p:cNvPr id="48" name="右矢印 86">
            <a:extLst>
              <a:ext uri="{FF2B5EF4-FFF2-40B4-BE49-F238E27FC236}">
                <a16:creationId xmlns:a16="http://schemas.microsoft.com/office/drawing/2014/main" id="{C4CF5EAD-3909-5DB9-56AD-50D16B767F8F}"/>
              </a:ext>
            </a:extLst>
          </p:cNvPr>
          <p:cNvSpPr/>
          <p:nvPr/>
        </p:nvSpPr>
        <p:spPr bwMode="auto">
          <a:xfrm rot="10352357">
            <a:off x="4999329" y="4564856"/>
            <a:ext cx="306528" cy="268901"/>
          </a:xfrm>
          <a:prstGeom prst="rightArrow">
            <a:avLst>
              <a:gd name="adj1" fmla="val 51262"/>
              <a:gd name="adj2" fmla="val 50000"/>
            </a:avLst>
          </a:prstGeom>
          <a:solidFill>
            <a:srgbClr val="0066FF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18288" tIns="0" rIns="0" bIns="0" rtlCol="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7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③</a:t>
            </a:r>
          </a:p>
        </p:txBody>
      </p:sp>
      <p:sp>
        <p:nvSpPr>
          <p:cNvPr id="50" name="右矢印 86">
            <a:extLst>
              <a:ext uri="{FF2B5EF4-FFF2-40B4-BE49-F238E27FC236}">
                <a16:creationId xmlns:a16="http://schemas.microsoft.com/office/drawing/2014/main" id="{31A7533B-9AFB-10F9-C975-82FD03D6849B}"/>
              </a:ext>
            </a:extLst>
          </p:cNvPr>
          <p:cNvSpPr/>
          <p:nvPr/>
        </p:nvSpPr>
        <p:spPr bwMode="auto">
          <a:xfrm rot="15240804">
            <a:off x="5276793" y="4445809"/>
            <a:ext cx="306000" cy="270000"/>
          </a:xfrm>
          <a:prstGeom prst="rightArrow">
            <a:avLst>
              <a:gd name="adj1" fmla="val 51262"/>
              <a:gd name="adj2" fmla="val 50000"/>
            </a:avLst>
          </a:prstGeom>
          <a:solidFill>
            <a:srgbClr val="0066FF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18288" tIns="0" rIns="0" bIns="0" rtlCol="0" anchor="ctr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7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④</a:t>
            </a:r>
          </a:p>
        </p:txBody>
      </p:sp>
    </p:spTree>
    <p:extLst>
      <p:ext uri="{BB962C8B-B14F-4D97-AF65-F5344CB8AC3E}">
        <p14:creationId xmlns:p14="http://schemas.microsoft.com/office/powerpoint/2010/main" val="2120005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2">
            <a:extLst>
              <a:ext uri="{FF2B5EF4-FFF2-40B4-BE49-F238E27FC236}">
                <a16:creationId xmlns:a16="http://schemas.microsoft.com/office/drawing/2014/main" id="{164B38D7-7C81-47C7-977C-14BF24CDDC1B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44000" cy="554038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txBody>
          <a:bodyPr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l">
              <a:defRPr/>
            </a:pPr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１．事業概要</a:t>
            </a:r>
          </a:p>
        </p:txBody>
      </p:sp>
      <p:sp>
        <p:nvSpPr>
          <p:cNvPr id="19" name="正方形/長方形 3">
            <a:extLst>
              <a:ext uri="{FF2B5EF4-FFF2-40B4-BE49-F238E27FC236}">
                <a16:creationId xmlns:a16="http://schemas.microsoft.com/office/drawing/2014/main" id="{B971A1E5-6B09-4377-AAE9-747686FC4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213" y="571500"/>
            <a:ext cx="4573587" cy="210519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612900" algn="l"/>
              </a:tabLs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612900" algn="l"/>
              </a:tabLst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612900" algn="l"/>
              </a:tabLs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612900" algn="l"/>
              </a:tabLs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1612900" algn="l"/>
              </a:tabLs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612900" algn="l"/>
              </a:tabLs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612900" algn="l"/>
              </a:tabLs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612900" algn="l"/>
              </a:tabLs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612900" algn="l"/>
              </a:tabLs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ts val="3000"/>
              </a:lnSpc>
              <a:spcBef>
                <a:spcPct val="0"/>
              </a:spcBef>
              <a:buFontTx/>
              <a:buNone/>
            </a:pPr>
            <a:r>
              <a:rPr lang="ja-JP" altLang="en-US" sz="2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■道路築造</a:t>
            </a:r>
            <a:endParaRPr lang="en-US" altLang="ja-JP" sz="20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事業延長：約</a:t>
            </a:r>
            <a:r>
              <a:rPr lang="en-US" altLang="ja-JP" sz="18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1.3</a:t>
            </a:r>
            <a:r>
              <a:rPr lang="ja-JP" altLang="en-US" sz="18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ｋｍ</a:t>
            </a:r>
            <a:r>
              <a:rPr lang="ja-JP" altLang="en-US" sz="18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endParaRPr lang="en-US" altLang="ja-JP" sz="18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eaLnBrk="1" hangingPunct="1">
              <a:spcBef>
                <a:spcPts val="600"/>
              </a:spcBef>
              <a:buFontTx/>
              <a:buNone/>
            </a:pPr>
            <a:r>
              <a:rPr lang="ja-JP" altLang="en-US" sz="18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ja-JP" altLang="en-US" sz="18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道路</a:t>
            </a:r>
            <a:r>
              <a:rPr lang="zh-TW" altLang="en-US" sz="18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幅員：</a:t>
            </a:r>
            <a:r>
              <a:rPr lang="en-US" altLang="ja-JP" sz="18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23.0m</a:t>
            </a:r>
            <a:endParaRPr lang="ja-JP" altLang="ja-JP" sz="1800" dirty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ja-JP" altLang="en-US" sz="18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</a:t>
            </a:r>
            <a:r>
              <a:rPr lang="en-US" altLang="zh-TW" sz="18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4</a:t>
            </a:r>
            <a:r>
              <a:rPr lang="zh-TW" altLang="en-US" sz="18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車線</a:t>
            </a:r>
            <a:r>
              <a:rPr lang="en-US" altLang="zh-TW" sz="18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〔3.25m×4</a:t>
            </a:r>
            <a:r>
              <a:rPr lang="zh-TW" altLang="en-US" sz="18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車＋路肩</a:t>
            </a:r>
            <a:r>
              <a:rPr lang="en-US" altLang="zh-TW" sz="18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0.5m</a:t>
            </a:r>
            <a:r>
              <a:rPr lang="en-US" altLang="ja-JP" sz="18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×4</a:t>
            </a:r>
            <a:r>
              <a:rPr lang="en-US" altLang="zh-TW" sz="18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〕</a:t>
            </a:r>
          </a:p>
          <a:p>
            <a:pPr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ja-JP" altLang="en-US" sz="18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歩道・自転車道：両側</a:t>
            </a:r>
            <a:r>
              <a:rPr lang="en-US" altLang="ja-JP" sz="18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〔3.5m×2〕</a:t>
            </a:r>
          </a:p>
          <a:p>
            <a:pPr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ja-JP" altLang="en-US" sz="18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中央帯：</a:t>
            </a:r>
            <a:r>
              <a:rPr lang="en-US" altLang="ja-JP" sz="1800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1.0m</a:t>
            </a:r>
          </a:p>
        </p:txBody>
      </p:sp>
      <p:sp>
        <p:nvSpPr>
          <p:cNvPr id="21" name="スライド番号プレースホルダー 3">
            <a:extLst>
              <a:ext uri="{FF2B5EF4-FFF2-40B4-BE49-F238E27FC236}">
                <a16:creationId xmlns:a16="http://schemas.microsoft.com/office/drawing/2014/main" id="{A929BDC1-4E01-4C97-99EB-1FEA154DA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532813" y="6477000"/>
            <a:ext cx="6064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B34C1C6-4015-4544-9462-102576B453D1}" type="slidenum">
              <a:rPr lang="ja-JP" altLang="en-US" sz="20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ja-JP" altLang="en-US" sz="2000" dirty="0">
              <a:latin typeface="Arial" panose="020B0604020202020204" pitchFamily="34" charset="0"/>
            </a:endParaRPr>
          </a:p>
        </p:txBody>
      </p:sp>
      <p:sp>
        <p:nvSpPr>
          <p:cNvPr id="23" name="正方形/長方形 3">
            <a:extLst>
              <a:ext uri="{FF2B5EF4-FFF2-40B4-BE49-F238E27FC236}">
                <a16:creationId xmlns:a16="http://schemas.microsoft.com/office/drawing/2014/main" id="{8BC1D2AA-F141-8E13-6811-F5EC63B707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2205" y="881389"/>
            <a:ext cx="5810950" cy="11336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612900" algn="l"/>
              </a:tabLs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612900" algn="l"/>
              </a:tabLst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612900" algn="l"/>
              </a:tabLs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612900" algn="l"/>
              </a:tabLs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1612900" algn="l"/>
              </a:tabLs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612900" algn="l"/>
              </a:tabLs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612900" algn="l"/>
              </a:tabLs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612900" algn="l"/>
              </a:tabLs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612900" algn="l"/>
              </a:tabLs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ts val="3000"/>
              </a:lnSpc>
              <a:spcBef>
                <a:spcPct val="0"/>
              </a:spcBef>
              <a:buFontTx/>
              <a:buNone/>
            </a:pPr>
            <a:r>
              <a:rPr lang="ja-JP" altLang="en-US" sz="18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道路</a:t>
            </a:r>
            <a:r>
              <a:rPr lang="zh-TW" altLang="en-US" sz="18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幅員：</a:t>
            </a:r>
            <a:r>
              <a:rPr lang="en-US" altLang="ja-JP" sz="18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23.8</a:t>
            </a:r>
            <a:r>
              <a:rPr lang="ja-JP" altLang="en-US" sz="18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ｍ～</a:t>
            </a:r>
            <a:r>
              <a:rPr lang="en-US" altLang="ja-JP" sz="18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56.1</a:t>
            </a:r>
            <a:r>
              <a:rPr lang="ja-JP" altLang="en-US" sz="18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ｍ</a:t>
            </a:r>
            <a:endParaRPr lang="ja-JP" altLang="ja-JP" sz="18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ja-JP" altLang="en-US" sz="18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en-US" altLang="ja-JP" sz="18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2</a:t>
            </a:r>
            <a:r>
              <a:rPr lang="zh-TW" altLang="en-US" sz="18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車線</a:t>
            </a:r>
            <a:r>
              <a:rPr lang="ja-JP" altLang="en-US" sz="18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（</a:t>
            </a:r>
            <a:r>
              <a:rPr lang="en-US" altLang="zh-TW" sz="18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3.25</a:t>
            </a:r>
            <a:r>
              <a:rPr lang="ja-JP" altLang="en-US" sz="1800" dirty="0" err="1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ｍ</a:t>
            </a:r>
            <a:r>
              <a:rPr lang="en-US" altLang="zh-TW" sz="18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×</a:t>
            </a:r>
            <a:r>
              <a:rPr lang="en-US" altLang="ja-JP" sz="18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2</a:t>
            </a:r>
            <a:r>
              <a:rPr lang="zh-TW" altLang="en-US" sz="18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車</a:t>
            </a:r>
            <a:r>
              <a:rPr lang="ja-JP" altLang="en-US" sz="18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線</a:t>
            </a:r>
            <a:r>
              <a:rPr lang="ja-JP" altLang="en-US" sz="18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）、歩道：片側（</a:t>
            </a:r>
            <a:r>
              <a:rPr lang="en-US" altLang="ja-JP" sz="18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3.5</a:t>
            </a:r>
            <a:r>
              <a:rPr lang="ja-JP" altLang="en-US" sz="1800" dirty="0" err="1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ｍ</a:t>
            </a:r>
            <a:r>
              <a:rPr lang="en-US" altLang="ja-JP" sz="18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×1</a:t>
            </a:r>
            <a:r>
              <a:rPr lang="ja-JP" altLang="en-US" sz="18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）</a:t>
            </a:r>
            <a:endParaRPr lang="en-US" altLang="ja-JP" sz="18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ja-JP" altLang="en-US" sz="18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中央帯</a:t>
            </a:r>
            <a:r>
              <a:rPr lang="ja-JP" altLang="en-US" sz="18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：</a:t>
            </a:r>
            <a:r>
              <a:rPr lang="en-US" altLang="ja-JP" sz="18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4.4</a:t>
            </a:r>
            <a:r>
              <a:rPr lang="ja-JP" altLang="en-US" sz="1800" dirty="0" err="1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ｍ</a:t>
            </a:r>
            <a:endParaRPr lang="en-US" altLang="ja-JP" sz="18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29" name="正方形/長方形 3">
            <a:extLst>
              <a:ext uri="{FF2B5EF4-FFF2-40B4-BE49-F238E27FC236}">
                <a16:creationId xmlns:a16="http://schemas.microsoft.com/office/drawing/2014/main" id="{702DC32E-2DC6-4A42-9EC1-D4494A1277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40845" y="2228264"/>
            <a:ext cx="2490787" cy="42415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612900" algn="l"/>
              </a:tabLs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612900" algn="l"/>
              </a:tabLst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612900" algn="l"/>
              </a:tabLs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612900" algn="l"/>
              </a:tabLs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1612900" algn="l"/>
              </a:tabLs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612900" algn="l"/>
              </a:tabLs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612900" algn="l"/>
              </a:tabLs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612900" algn="l"/>
              </a:tabLs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612900" algn="l"/>
              </a:tabLs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lnSpc>
                <a:spcPts val="3000"/>
              </a:lnSpc>
              <a:spcBef>
                <a:spcPct val="0"/>
              </a:spcBef>
              <a:buFontTx/>
              <a:buNone/>
            </a:pPr>
            <a:r>
              <a:rPr lang="ja-JP" altLang="en-US" sz="1600" dirty="0">
                <a:latin typeface="ＭＳ Ｐゴシック" panose="020B0600070205080204" pitchFamily="50" charset="-128"/>
              </a:rPr>
              <a:t>標準横断図</a:t>
            </a:r>
            <a:endParaRPr lang="en-US" altLang="ja-JP" sz="1600" dirty="0">
              <a:latin typeface="ＭＳ Ｐゴシック" panose="020B0600070205080204" pitchFamily="50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CEC13B8A-D689-1AB4-FB33-92E828686C0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4120" y="2527234"/>
            <a:ext cx="4964400" cy="1691969"/>
          </a:xfrm>
          <a:prstGeom prst="rect">
            <a:avLst/>
          </a:prstGeom>
        </p:spPr>
      </p:pic>
      <p:sp>
        <p:nvSpPr>
          <p:cNvPr id="9" name="正方形/長方形 3">
            <a:extLst>
              <a:ext uri="{FF2B5EF4-FFF2-40B4-BE49-F238E27FC236}">
                <a16:creationId xmlns:a16="http://schemas.microsoft.com/office/drawing/2014/main" id="{702DC32E-2DC6-4A42-9EC1-D4494A1277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2576" y="2160914"/>
            <a:ext cx="2490787" cy="42415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612900" algn="l"/>
              </a:tabLs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612900" algn="l"/>
              </a:tabLst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612900" algn="l"/>
              </a:tabLs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612900" algn="l"/>
              </a:tabLs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1612900" algn="l"/>
              </a:tabLs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612900" algn="l"/>
              </a:tabLs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612900" algn="l"/>
              </a:tabLs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612900" algn="l"/>
              </a:tabLs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612900" algn="l"/>
              </a:tabLs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lnSpc>
                <a:spcPts val="3000"/>
              </a:lnSpc>
              <a:spcBef>
                <a:spcPct val="0"/>
              </a:spcBef>
              <a:buFontTx/>
              <a:buNone/>
            </a:pPr>
            <a:r>
              <a:rPr lang="en-US" altLang="ja-JP" sz="1600" dirty="0">
                <a:latin typeface="ＭＳ Ｐゴシック" panose="020B0600070205080204" pitchFamily="50" charset="-128"/>
              </a:rPr>
              <a:t>【</a:t>
            </a:r>
            <a:r>
              <a:rPr lang="ja-JP" altLang="en-US" sz="1600" dirty="0">
                <a:latin typeface="ＭＳ Ｐゴシック" panose="020B0600070205080204" pitchFamily="50" charset="-128"/>
              </a:rPr>
              <a:t>道　路　部</a:t>
            </a:r>
            <a:r>
              <a:rPr lang="en-US" altLang="ja-JP" sz="1600" dirty="0">
                <a:latin typeface="ＭＳ Ｐゴシック" panose="020B0600070205080204" pitchFamily="50" charset="-128"/>
              </a:rPr>
              <a:t>】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2BAAB56A-E98E-667A-1A6A-B22E19D4F18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8238" y="4515470"/>
            <a:ext cx="5374800" cy="2275073"/>
          </a:xfrm>
          <a:prstGeom prst="rect">
            <a:avLst/>
          </a:prstGeom>
        </p:spPr>
      </p:pic>
      <p:sp>
        <p:nvSpPr>
          <p:cNvPr id="11" name="正方形/長方形 3">
            <a:extLst>
              <a:ext uri="{FF2B5EF4-FFF2-40B4-BE49-F238E27FC236}">
                <a16:creationId xmlns:a16="http://schemas.microsoft.com/office/drawing/2014/main" id="{64D305DF-2B1B-4D3D-A111-8D9E66427E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0820" y="4148826"/>
            <a:ext cx="2994297" cy="42415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612900" algn="l"/>
              </a:tabLs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612900" algn="l"/>
              </a:tabLst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612900" algn="l"/>
              </a:tabLs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612900" algn="l"/>
              </a:tabLs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1612900" algn="l"/>
              </a:tabLs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612900" algn="l"/>
              </a:tabLs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612900" algn="l"/>
              </a:tabLs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612900" algn="l"/>
              </a:tabLs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612900" algn="l"/>
              </a:tabLs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lnSpc>
                <a:spcPts val="3000"/>
              </a:lnSpc>
              <a:spcBef>
                <a:spcPct val="0"/>
              </a:spcBef>
              <a:buFontTx/>
              <a:buNone/>
            </a:pPr>
            <a:r>
              <a:rPr lang="en-US" altLang="ja-JP" sz="1600" dirty="0">
                <a:latin typeface="ＭＳ Ｐゴシック" panose="020B0600070205080204" pitchFamily="50" charset="-128"/>
              </a:rPr>
              <a:t>【</a:t>
            </a:r>
            <a:r>
              <a:rPr lang="ja-JP" altLang="en-US" sz="1600" dirty="0">
                <a:latin typeface="ＭＳ Ｐゴシック" panose="020B0600070205080204" pitchFamily="50" charset="-128"/>
              </a:rPr>
              <a:t>橋　梁　部</a:t>
            </a:r>
            <a:r>
              <a:rPr lang="en-US" altLang="ja-JP" sz="1600" dirty="0">
                <a:latin typeface="ＭＳ Ｐゴシック" panose="020B0600070205080204" pitchFamily="50" charset="-128"/>
              </a:rPr>
              <a:t>】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4E20908B-026B-E8A1-31A1-83E86F7E73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9265" y="2318967"/>
            <a:ext cx="885984" cy="31233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0" tIns="0" rIns="0" bIns="0" anchor="ctr" anchorCtr="0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457200" rtl="0" eaLnBrk="0" fontAlgn="base" latinLnBrk="0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ja-JP" altLang="en-US" kern="1200" dirty="0">
                <a:solidFill>
                  <a:sysClr val="windowText" lastClr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（単位：</a:t>
            </a:r>
            <a:r>
              <a:rPr kumimoji="1" lang="en-US" altLang="ja-JP" kern="1200" dirty="0">
                <a:solidFill>
                  <a:sysClr val="windowText" lastClr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mm</a:t>
            </a:r>
            <a:r>
              <a:rPr kumimoji="1" lang="ja-JP" altLang="en-US" kern="1200" dirty="0">
                <a:solidFill>
                  <a:sysClr val="windowText" lastClr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）</a:t>
            </a:r>
            <a:endParaRPr kumimoji="1" lang="en-US" altLang="ja-JP" kern="1200" dirty="0">
              <a:solidFill>
                <a:sysClr val="windowText" lastClr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B928F4C7-209F-920D-036C-FF2AB5C91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9265" y="4343831"/>
            <a:ext cx="885984" cy="31233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0" tIns="0" rIns="0" bIns="0" anchor="ctr" anchorCtr="0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457200" rtl="0" eaLnBrk="0" fontAlgn="base" latinLnBrk="0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ja-JP" altLang="en-US" kern="1200" dirty="0">
                <a:solidFill>
                  <a:sysClr val="windowText" lastClr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（単位：</a:t>
            </a:r>
            <a:r>
              <a:rPr kumimoji="1" lang="en-US" altLang="ja-JP" kern="1200" dirty="0">
                <a:solidFill>
                  <a:sysClr val="windowText" lastClr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mm</a:t>
            </a:r>
            <a:r>
              <a:rPr kumimoji="1" lang="ja-JP" altLang="en-US" kern="1200" dirty="0">
                <a:solidFill>
                  <a:sysClr val="windowText" lastClr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）</a:t>
            </a:r>
            <a:endParaRPr kumimoji="1" lang="en-US" altLang="ja-JP" kern="1200" dirty="0">
              <a:solidFill>
                <a:sysClr val="windowText" lastClr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ECFBE7C9-A8CC-B573-6EA9-198EAB3FA651}"/>
              </a:ext>
            </a:extLst>
          </p:cNvPr>
          <p:cNvGrpSpPr/>
          <p:nvPr/>
        </p:nvGrpSpPr>
        <p:grpSpPr>
          <a:xfrm>
            <a:off x="7071742" y="5960736"/>
            <a:ext cx="1375346" cy="700414"/>
            <a:chOff x="7285260" y="5976612"/>
            <a:chExt cx="1375346" cy="700414"/>
          </a:xfrm>
        </p:grpSpPr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A4452F7F-FDF4-6CFF-6D47-9517DA41C2F5}"/>
                </a:ext>
              </a:extLst>
            </p:cNvPr>
            <p:cNvSpPr/>
            <p:nvPr/>
          </p:nvSpPr>
          <p:spPr>
            <a:xfrm>
              <a:off x="7285260" y="5976612"/>
              <a:ext cx="1375346" cy="70041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7B500495-3A51-A695-3188-FAFCF00FAB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7925" t="89963" r="48916" b="4175"/>
            <a:stretch/>
          </p:blipFill>
          <p:spPr>
            <a:xfrm>
              <a:off x="7381371" y="6236494"/>
              <a:ext cx="202258" cy="129382"/>
            </a:xfrm>
            <a:prstGeom prst="rect">
              <a:avLst/>
            </a:prstGeom>
            <a:ln w="9525">
              <a:solidFill>
                <a:srgbClr val="FF0000"/>
              </a:solidFill>
            </a:ln>
          </p:spPr>
        </p:pic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CEB1445B-CC24-1E58-7939-5B7579FFE539}"/>
                </a:ext>
              </a:extLst>
            </p:cNvPr>
            <p:cNvSpPr/>
            <p:nvPr/>
          </p:nvSpPr>
          <p:spPr>
            <a:xfrm>
              <a:off x="7374227" y="6448425"/>
              <a:ext cx="214164" cy="147637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5639CBD8-1137-1E4D-BAEB-F8091F2DFDF1}"/>
                </a:ext>
              </a:extLst>
            </p:cNvPr>
            <p:cNvSpPr txBox="1"/>
            <p:nvPr/>
          </p:nvSpPr>
          <p:spPr>
            <a:xfrm>
              <a:off x="7618691" y="6416641"/>
              <a:ext cx="860939" cy="211203"/>
            </a:xfrm>
            <a:prstGeom prst="rect">
              <a:avLst/>
            </a:prstGeom>
            <a:noFill/>
          </p:spPr>
          <p:txBody>
            <a:bodyPr wrap="square" lIns="36000" tIns="36000" rIns="72000" bIns="36000" rtlCol="0">
              <a:spAutoFit/>
            </a:bodyPr>
            <a:lstStyle/>
            <a:p>
              <a:r>
                <a:rPr kumimoji="1" lang="ja-JP" altLang="en-US" sz="900" dirty="0"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整備済み箇所</a:t>
              </a: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626EDB96-703D-1744-F733-2A3CBE590C63}"/>
                </a:ext>
              </a:extLst>
            </p:cNvPr>
            <p:cNvSpPr txBox="1"/>
            <p:nvPr/>
          </p:nvSpPr>
          <p:spPr>
            <a:xfrm>
              <a:off x="7618692" y="6195583"/>
              <a:ext cx="1035563" cy="211203"/>
            </a:xfrm>
            <a:prstGeom prst="rect">
              <a:avLst/>
            </a:prstGeom>
            <a:noFill/>
          </p:spPr>
          <p:txBody>
            <a:bodyPr wrap="square" lIns="36000" tIns="36000" rIns="72000" bIns="36000" rtlCol="0">
              <a:spAutoFit/>
            </a:bodyPr>
            <a:lstStyle/>
            <a:p>
              <a:r>
                <a:rPr kumimoji="1" lang="ja-JP" altLang="en-US" sz="900" dirty="0"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本事業の整備箇所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C8010239-BDED-9868-BEF1-BF858B0D17AD}"/>
                </a:ext>
              </a:extLst>
            </p:cNvPr>
            <p:cNvSpPr txBox="1"/>
            <p:nvPr/>
          </p:nvSpPr>
          <p:spPr>
            <a:xfrm>
              <a:off x="7285260" y="5989637"/>
              <a:ext cx="1375345" cy="211203"/>
            </a:xfrm>
            <a:prstGeom prst="rect">
              <a:avLst/>
            </a:prstGeom>
            <a:noFill/>
          </p:spPr>
          <p:txBody>
            <a:bodyPr wrap="square" lIns="36000" tIns="36000" rIns="72000" bIns="36000" rtlCol="0">
              <a:spAutoFit/>
            </a:bodyPr>
            <a:lstStyle/>
            <a:p>
              <a:pPr algn="ctr"/>
              <a:r>
                <a:rPr kumimoji="1" lang="en-US" altLang="ja-JP" sz="900" dirty="0"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【</a:t>
              </a:r>
              <a:r>
                <a:rPr kumimoji="1" lang="ja-JP" altLang="en-US" sz="900" dirty="0"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凡 例</a:t>
              </a:r>
              <a:r>
                <a:rPr kumimoji="1" lang="en-US" altLang="ja-JP" sz="900" dirty="0"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】</a:t>
              </a:r>
              <a:endParaRPr kumimoji="1" lang="ja-JP" altLang="en-US" sz="900" dirty="0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8724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2">
            <a:extLst>
              <a:ext uri="{FF2B5EF4-FFF2-40B4-BE49-F238E27FC236}">
                <a16:creationId xmlns:a16="http://schemas.microsoft.com/office/drawing/2014/main" id="{6D6D41A5-092D-4116-88DD-9D6DEBDA7ED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54038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0"/>
          </a:gradFill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１．事業概要</a:t>
            </a:r>
          </a:p>
        </p:txBody>
      </p:sp>
      <p:sp>
        <p:nvSpPr>
          <p:cNvPr id="10" name="スライド番号プレースホルダー 3">
            <a:extLst>
              <a:ext uri="{FF2B5EF4-FFF2-40B4-BE49-F238E27FC236}">
                <a16:creationId xmlns:a16="http://schemas.microsoft.com/office/drawing/2014/main" id="{2C2C3D46-539B-4733-9F4D-E79BCCD01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532813" y="6477000"/>
            <a:ext cx="6064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AA9B136-9D52-408C-A349-95E5FE971D60}" type="slidenum">
              <a:rPr lang="ja-JP" altLang="en-US" sz="20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ja-JP" altLang="en-US" sz="2000" dirty="0">
              <a:latin typeface="Arial" panose="020B0604020202020204" pitchFamily="34" charset="0"/>
            </a:endParaRPr>
          </a:p>
        </p:txBody>
      </p:sp>
      <p:sp>
        <p:nvSpPr>
          <p:cNvPr id="11" name="正方形/長方形 3">
            <a:extLst>
              <a:ext uri="{FF2B5EF4-FFF2-40B4-BE49-F238E27FC236}">
                <a16:creationId xmlns:a16="http://schemas.microsoft.com/office/drawing/2014/main" id="{2556BC6E-E929-40A2-BC5B-951817389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2400" y="1183292"/>
            <a:ext cx="9353714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612900" algn="l"/>
              </a:tabLs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612900" algn="l"/>
              </a:tabLst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612900" algn="l"/>
              </a:tabLs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612900" algn="l"/>
              </a:tabLs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1612900" algn="l"/>
              </a:tabLs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612900" algn="l"/>
              </a:tabLs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612900" algn="l"/>
              </a:tabLs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612900" algn="l"/>
              </a:tabLs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612900" algn="l"/>
              </a:tabLs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ja-JP" altLang="en-US" sz="2800" dirty="0">
                <a:latin typeface="ＭＳ Ｐゴシック" panose="020B0600070205080204" pitchFamily="50" charset="-128"/>
              </a:rPr>
              <a:t>　○</a:t>
            </a:r>
            <a:r>
              <a:rPr lang="ja-JP" altLang="en-US" sz="2800" b="1" dirty="0">
                <a:latin typeface="ＭＳ Ｐゴシック" panose="020B0600070205080204" pitchFamily="50" charset="-128"/>
              </a:rPr>
              <a:t>全体事業費</a:t>
            </a:r>
            <a:r>
              <a:rPr lang="ja-JP" altLang="en-US" sz="2800" dirty="0">
                <a:latin typeface="ＭＳ Ｐゴシック" panose="020B0600070205080204" pitchFamily="50" charset="-128"/>
              </a:rPr>
              <a:t>：</a:t>
            </a:r>
            <a:r>
              <a:rPr lang="zh-TW" altLang="en-US" sz="2800" dirty="0" smtClean="0">
                <a:latin typeface="ＭＳ Ｐゴシック" panose="020B0600070205080204" pitchFamily="50" charset="-128"/>
              </a:rPr>
              <a:t>約</a:t>
            </a:r>
            <a:r>
              <a:rPr lang="ja-JP" altLang="en-US" sz="2800" dirty="0">
                <a:latin typeface="ＭＳ Ｐゴシック" panose="020B0600070205080204" pitchFamily="50" charset="-128"/>
              </a:rPr>
              <a:t> </a:t>
            </a:r>
            <a:r>
              <a:rPr lang="en-US" altLang="ja-JP" sz="2800" dirty="0" smtClean="0">
                <a:latin typeface="ＭＳ Ｐゴシック" panose="020B0600070205080204" pitchFamily="50" charset="-128"/>
              </a:rPr>
              <a:t>30.0</a:t>
            </a:r>
            <a:r>
              <a:rPr lang="ja-JP" altLang="en-US" sz="2800" dirty="0" smtClean="0">
                <a:latin typeface="ＭＳ Ｐゴシック" panose="020B0600070205080204" pitchFamily="50" charset="-128"/>
              </a:rPr>
              <a:t>億円</a:t>
            </a:r>
            <a:endParaRPr lang="en-US" altLang="ja-JP" sz="2800" dirty="0" smtClean="0">
              <a:latin typeface="ＭＳ Ｐゴシック" panose="020B0600070205080204" pitchFamily="50" charset="-128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ja-JP" altLang="en-US" sz="2800" dirty="0" smtClean="0">
                <a:latin typeface="ＭＳ Ｐゴシック" panose="020B0600070205080204" pitchFamily="50" charset="-128"/>
              </a:rPr>
              <a:t>　　</a:t>
            </a:r>
            <a:r>
              <a:rPr lang="ja-JP" altLang="en-US" sz="2400" dirty="0" smtClean="0">
                <a:latin typeface="ＭＳ Ｐゴシック" panose="020B0600070205080204" pitchFamily="50" charset="-128"/>
              </a:rPr>
              <a:t>［</a:t>
            </a:r>
            <a:r>
              <a:rPr lang="zh-TW" altLang="en-US" sz="2400" dirty="0" smtClean="0">
                <a:latin typeface="ＭＳ Ｐゴシック" panose="020B0600070205080204" pitchFamily="50" charset="-128"/>
              </a:rPr>
              <a:t>国：</a:t>
            </a:r>
            <a:r>
              <a:rPr lang="ja-JP" altLang="en-US" sz="2400" dirty="0" smtClean="0">
                <a:latin typeface="ＭＳ Ｐゴシック" panose="020B0600070205080204" pitchFamily="50" charset="-128"/>
              </a:rPr>
              <a:t>約</a:t>
            </a:r>
            <a:r>
              <a:rPr lang="en-US" altLang="zh-TW" sz="2400" dirty="0" smtClean="0">
                <a:latin typeface="ＭＳ Ｐゴシック" panose="020B0600070205080204" pitchFamily="50" charset="-128"/>
              </a:rPr>
              <a:t>11.</a:t>
            </a:r>
            <a:r>
              <a:rPr lang="en-US" altLang="ja-JP" sz="2400" dirty="0" smtClean="0">
                <a:latin typeface="ＭＳ Ｐゴシック" panose="020B0600070205080204" pitchFamily="50" charset="-128"/>
              </a:rPr>
              <a:t>4</a:t>
            </a:r>
            <a:r>
              <a:rPr lang="en-US" altLang="zh-TW" sz="2400" dirty="0" smtClean="0">
                <a:latin typeface="ＭＳ Ｐゴシック" panose="020B0600070205080204" pitchFamily="50" charset="-128"/>
              </a:rPr>
              <a:t>5</a:t>
            </a:r>
            <a:r>
              <a:rPr lang="zh-TW" altLang="en-US" sz="2400" dirty="0">
                <a:latin typeface="ＭＳ Ｐゴシック" panose="020B0600070205080204" pitchFamily="50" charset="-128"/>
              </a:rPr>
              <a:t>億円、府</a:t>
            </a:r>
            <a:r>
              <a:rPr lang="zh-TW" altLang="en-US" sz="2400" dirty="0" smtClean="0">
                <a:latin typeface="ＭＳ Ｐゴシック" panose="020B0600070205080204" pitchFamily="50" charset="-128"/>
              </a:rPr>
              <a:t>：</a:t>
            </a:r>
            <a:r>
              <a:rPr lang="ja-JP" altLang="en-US" sz="2400" dirty="0" smtClean="0">
                <a:latin typeface="ＭＳ Ｐゴシック" panose="020B0600070205080204" pitchFamily="50" charset="-128"/>
              </a:rPr>
              <a:t>約</a:t>
            </a:r>
            <a:r>
              <a:rPr lang="en-US" altLang="zh-TW" sz="2400" dirty="0" smtClean="0">
                <a:latin typeface="ＭＳ Ｐゴシック" panose="020B0600070205080204" pitchFamily="50" charset="-128"/>
              </a:rPr>
              <a:t>11.</a:t>
            </a:r>
            <a:r>
              <a:rPr lang="en-US" altLang="ja-JP" sz="2400" dirty="0" smtClean="0">
                <a:latin typeface="ＭＳ Ｐゴシック" panose="020B0600070205080204" pitchFamily="50" charset="-128"/>
              </a:rPr>
              <a:t>4</a:t>
            </a:r>
            <a:r>
              <a:rPr lang="en-US" altLang="zh-TW" sz="2400" dirty="0" smtClean="0">
                <a:latin typeface="ＭＳ Ｐゴシック" panose="020B0600070205080204" pitchFamily="50" charset="-128"/>
              </a:rPr>
              <a:t>5</a:t>
            </a:r>
            <a:r>
              <a:rPr lang="zh-TW" altLang="en-US" sz="2400" dirty="0" smtClean="0">
                <a:latin typeface="ＭＳ Ｐゴシック" panose="020B0600070205080204" pitchFamily="50" charset="-128"/>
              </a:rPr>
              <a:t>億円、</a:t>
            </a:r>
            <a:r>
              <a:rPr lang="zh-TW" altLang="en-US" sz="2400" dirty="0">
                <a:latin typeface="ＭＳ Ｐゴシック" panose="020B0600070205080204" pitchFamily="50" charset="-128"/>
              </a:rPr>
              <a:t>開発者負担金</a:t>
            </a:r>
            <a:r>
              <a:rPr lang="en-US" altLang="zh-TW" sz="2400" dirty="0">
                <a:latin typeface="ＭＳ Ｐゴシック" panose="020B0600070205080204" pitchFamily="50" charset="-128"/>
              </a:rPr>
              <a:t>(UR</a:t>
            </a:r>
            <a:r>
              <a:rPr lang="en-US" altLang="zh-TW" sz="2400" dirty="0" smtClean="0">
                <a:latin typeface="ＭＳ Ｐゴシック" panose="020B0600070205080204" pitchFamily="50" charset="-128"/>
              </a:rPr>
              <a:t>):</a:t>
            </a:r>
            <a:r>
              <a:rPr lang="ja-JP" altLang="en-US" sz="2400" dirty="0" smtClean="0">
                <a:latin typeface="ＭＳ Ｐゴシック" panose="020B0600070205080204" pitchFamily="50" charset="-128"/>
              </a:rPr>
              <a:t>約</a:t>
            </a:r>
            <a:r>
              <a:rPr lang="en-US" altLang="zh-TW" sz="2400" dirty="0" smtClean="0">
                <a:latin typeface="ＭＳ Ｐゴシック" panose="020B0600070205080204" pitchFamily="50" charset="-128"/>
              </a:rPr>
              <a:t>7.1</a:t>
            </a:r>
            <a:r>
              <a:rPr lang="zh-TW" altLang="en-US" sz="2400" dirty="0" smtClean="0">
                <a:latin typeface="ＭＳ Ｐゴシック" panose="020B0600070205080204" pitchFamily="50" charset="-128"/>
              </a:rPr>
              <a:t>億円</a:t>
            </a:r>
            <a:r>
              <a:rPr lang="ja-JP" altLang="en-US" sz="2400" dirty="0" smtClean="0">
                <a:latin typeface="ＭＳ Ｐゴシック" panose="020B0600070205080204" pitchFamily="50" charset="-128"/>
              </a:rPr>
              <a:t>］</a:t>
            </a:r>
            <a:endParaRPr lang="en-US" altLang="ja-JP" sz="1800" dirty="0">
              <a:latin typeface="ＭＳ Ｐゴシック" panose="020B0600070205080204" pitchFamily="50" charset="-128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ja-JP" sz="2000" dirty="0">
              <a:latin typeface="ＭＳ Ｐゴシック" panose="020B0600070205080204" pitchFamily="50" charset="-128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ja-JP" sz="2000" dirty="0">
              <a:latin typeface="ＭＳ Ｐゴシック" panose="020B0600070205080204" pitchFamily="50" charset="-128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ja-JP" sz="2000" dirty="0">
              <a:latin typeface="ＭＳ Ｐゴシック" panose="020B0600070205080204" pitchFamily="50" charset="-128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ja-JP" sz="2000" dirty="0">
              <a:latin typeface="ＭＳ Ｐゴシック" panose="020B0600070205080204" pitchFamily="50" charset="-128"/>
            </a:endParaRPr>
          </a:p>
        </p:txBody>
      </p:sp>
      <p:sp>
        <p:nvSpPr>
          <p:cNvPr id="7" name="正方形/長方形 3">
            <a:extLst>
              <a:ext uri="{FF2B5EF4-FFF2-40B4-BE49-F238E27FC236}">
                <a16:creationId xmlns:a16="http://schemas.microsoft.com/office/drawing/2014/main" id="{B8F7E7FD-9A15-4C2E-911C-45A7218D06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2349" y="2670929"/>
            <a:ext cx="5464175" cy="1305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612900" algn="l"/>
              </a:tabLs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612900" algn="l"/>
              </a:tabLst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612900" algn="l"/>
              </a:tabLs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612900" algn="l"/>
              </a:tabLs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1612900" algn="l"/>
              </a:tabLs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612900" algn="l"/>
              </a:tabLs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612900" algn="l"/>
              </a:tabLs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612900" algn="l"/>
              </a:tabLs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612900" algn="l"/>
              </a:tabLs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ja-JP" sz="2800" dirty="0">
                <a:latin typeface="ＭＳ Ｐゴシック" panose="020B0600070205080204" pitchFamily="50" charset="-128"/>
              </a:rPr>
              <a:t>【</a:t>
            </a:r>
            <a:r>
              <a:rPr lang="ja-JP" altLang="en-US" sz="2800" dirty="0">
                <a:latin typeface="ＭＳ Ｐゴシック" panose="020B0600070205080204" pitchFamily="50" charset="-128"/>
              </a:rPr>
              <a:t>内訳</a:t>
            </a:r>
            <a:r>
              <a:rPr lang="en-US" altLang="ja-JP" sz="2800" dirty="0">
                <a:latin typeface="ＭＳ Ｐゴシック" panose="020B0600070205080204" pitchFamily="50" charset="-128"/>
              </a:rPr>
              <a:t>】</a:t>
            </a:r>
            <a:r>
              <a:rPr lang="ja-JP" altLang="en-US" dirty="0">
                <a:latin typeface="ＭＳ Ｐゴシック" panose="020B0600070205080204" pitchFamily="50" charset="-128"/>
              </a:rPr>
              <a:t> </a:t>
            </a:r>
            <a:r>
              <a:rPr lang="ja-JP" altLang="en-US" sz="2800" dirty="0" smtClean="0">
                <a:latin typeface="ＭＳ Ｐゴシック" panose="020B0600070205080204" pitchFamily="50" charset="-128"/>
              </a:rPr>
              <a:t>調査費</a:t>
            </a:r>
            <a:r>
              <a:rPr lang="ja-JP" altLang="en-US" sz="2800" dirty="0">
                <a:latin typeface="ＭＳ Ｐゴシック" panose="020B0600070205080204" pitchFamily="50" charset="-128"/>
              </a:rPr>
              <a:t>　　</a:t>
            </a:r>
            <a:r>
              <a:rPr lang="ja-JP" altLang="en-US" sz="2800" dirty="0" smtClean="0">
                <a:latin typeface="ＭＳ Ｐゴシック" panose="020B0600070205080204" pitchFamily="50" charset="-128"/>
              </a:rPr>
              <a:t>約　</a:t>
            </a:r>
            <a:r>
              <a:rPr lang="en-US" altLang="ja-JP" sz="2800" dirty="0" smtClean="0">
                <a:latin typeface="ＭＳ Ｐゴシック" panose="020B0600070205080204" pitchFamily="50" charset="-128"/>
              </a:rPr>
              <a:t>4.0</a:t>
            </a:r>
            <a:r>
              <a:rPr lang="ja-JP" altLang="en-US" sz="2800" dirty="0" smtClean="0">
                <a:latin typeface="ＭＳ Ｐゴシック" panose="020B0600070205080204" pitchFamily="50" charset="-128"/>
              </a:rPr>
              <a:t>億</a:t>
            </a:r>
            <a:r>
              <a:rPr lang="ja-JP" altLang="en-US" sz="2800" dirty="0">
                <a:latin typeface="ＭＳ Ｐゴシック" panose="020B0600070205080204" pitchFamily="50" charset="-128"/>
              </a:rPr>
              <a:t>円</a:t>
            </a:r>
            <a:endParaRPr lang="en-US" altLang="ja-JP" sz="2800" dirty="0">
              <a:latin typeface="ＭＳ Ｐゴシック" panose="020B0600070205080204" pitchFamily="50" charset="-128"/>
            </a:endParaRPr>
          </a:p>
          <a:p>
            <a:pPr eaLnBrk="1" hangingPunct="1">
              <a:lnSpc>
                <a:spcPts val="3700"/>
              </a:lnSpc>
              <a:spcBef>
                <a:spcPct val="0"/>
              </a:spcBef>
              <a:buFontTx/>
              <a:buNone/>
            </a:pPr>
            <a:r>
              <a:rPr lang="ja-JP" altLang="en-US" sz="2800" dirty="0">
                <a:latin typeface="ＭＳ Ｐゴシック" panose="020B0600070205080204" pitchFamily="50" charset="-128"/>
              </a:rPr>
              <a:t>　　　　　</a:t>
            </a:r>
            <a:r>
              <a:rPr lang="ja-JP" altLang="en-US" sz="2800" dirty="0" smtClean="0">
                <a:latin typeface="ＭＳ Ｐゴシック" panose="020B0600070205080204" pitchFamily="50" charset="-128"/>
              </a:rPr>
              <a:t>工事費　　約 </a:t>
            </a:r>
            <a:r>
              <a:rPr lang="en-US" altLang="ja-JP" sz="2800" dirty="0" smtClean="0">
                <a:latin typeface="ＭＳ Ｐゴシック" panose="020B0600070205080204" pitchFamily="50" charset="-128"/>
              </a:rPr>
              <a:t>26.0</a:t>
            </a:r>
            <a:r>
              <a:rPr lang="ja-JP" altLang="en-US" sz="2800" dirty="0" smtClean="0">
                <a:latin typeface="ＭＳ Ｐゴシック" panose="020B0600070205080204" pitchFamily="50" charset="-128"/>
              </a:rPr>
              <a:t>億</a:t>
            </a:r>
            <a:r>
              <a:rPr lang="ja-JP" altLang="en-US" sz="2800" dirty="0">
                <a:latin typeface="ＭＳ Ｐゴシック" panose="020B0600070205080204" pitchFamily="50" charset="-128"/>
              </a:rPr>
              <a:t>円</a:t>
            </a:r>
            <a:endParaRPr lang="en-US" altLang="ja-JP" dirty="0">
              <a:latin typeface="ＭＳ Ｐゴシック" panose="020B0600070205080204" pitchFamily="50" charset="-128"/>
            </a:endParaRPr>
          </a:p>
        </p:txBody>
      </p:sp>
      <p:sp>
        <p:nvSpPr>
          <p:cNvPr id="8" name="正方形/長方形 3">
            <a:extLst>
              <a:ext uri="{FF2B5EF4-FFF2-40B4-BE49-F238E27FC236}">
                <a16:creationId xmlns:a16="http://schemas.microsoft.com/office/drawing/2014/main" id="{F491FDBA-0328-48D5-A453-E780052C1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751" y="4443762"/>
            <a:ext cx="913923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612900" algn="l"/>
              </a:tabLs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612900" algn="l"/>
              </a:tabLst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612900" algn="l"/>
              </a:tabLst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612900" algn="l"/>
              </a:tabLs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1612900" algn="l"/>
              </a:tabLs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612900" algn="l"/>
              </a:tabLs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612900" algn="l"/>
              </a:tabLs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612900" algn="l"/>
              </a:tabLs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612900" algn="l"/>
              </a:tabLst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ＭＳ Ｐゴシック" panose="020B0600070205080204" pitchFamily="50" charset="-128"/>
              </a:rPr>
              <a:t>　　</a:t>
            </a:r>
            <a:r>
              <a:rPr lang="en-US" altLang="ja-JP" dirty="0">
                <a:latin typeface="ＭＳ Ｐゴシック" panose="020B0600070205080204" pitchFamily="50" charset="-128"/>
              </a:rPr>
              <a:t>【</a:t>
            </a:r>
            <a:r>
              <a:rPr lang="ja-JP" altLang="en-US" dirty="0">
                <a:latin typeface="ＭＳ Ｐゴシック" panose="020B0600070205080204" pitchFamily="50" charset="-128"/>
              </a:rPr>
              <a:t>事業費の積算根拠</a:t>
            </a:r>
            <a:r>
              <a:rPr lang="en-US" altLang="ja-JP" dirty="0">
                <a:latin typeface="ＭＳ Ｐゴシック" panose="020B0600070205080204" pitchFamily="50" charset="-128"/>
              </a:rPr>
              <a:t>】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dirty="0">
                <a:latin typeface="ＭＳ Ｐゴシック" panose="020B0600070205080204" pitchFamily="50" charset="-128"/>
              </a:rPr>
              <a:t>　　 </a:t>
            </a:r>
            <a:r>
              <a:rPr lang="ja-JP" altLang="en-US" sz="2800" dirty="0">
                <a:latin typeface="ＭＳ Ｐゴシック" panose="020B0600070205080204" pitchFamily="50" charset="-128"/>
              </a:rPr>
              <a:t>予備設計成果を基に概算事業費を算出</a:t>
            </a:r>
            <a:endParaRPr lang="en-US" altLang="ja-JP" sz="2800" dirty="0">
              <a:latin typeface="ＭＳ Ｐゴシック" panose="020B0600070205080204" pitchFamily="50" charset="-128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図 74" descr="C:\Users\hosokaway\AppData\Local\Microsoft\Windows\INetCache\Content.Word\着工前(令和4年２月９日).JPG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63" y="2806093"/>
            <a:ext cx="2728243" cy="181873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タイトル 2">
            <a:extLst>
              <a:ext uri="{FF2B5EF4-FFF2-40B4-BE49-F238E27FC236}">
                <a16:creationId xmlns:a16="http://schemas.microsoft.com/office/drawing/2014/main" id="{A119AA0F-FF9B-4935-9080-DBA6B86C65B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54038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0"/>
          </a:gradFill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２．事業の必要性等に関する視点</a:t>
            </a:r>
          </a:p>
        </p:txBody>
      </p:sp>
      <p:sp>
        <p:nvSpPr>
          <p:cNvPr id="19" name="正方形/長方形 4">
            <a:extLst>
              <a:ext uri="{FF2B5EF4-FFF2-40B4-BE49-F238E27FC236}">
                <a16:creationId xmlns:a16="http://schemas.microsoft.com/office/drawing/2014/main" id="{EEF4150F-E0F5-476E-A182-99AD1EBAB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75" y="542925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 b="1" dirty="0">
                <a:latin typeface="Arial" panose="020B0604020202020204" pitchFamily="34" charset="0"/>
              </a:rPr>
              <a:t>■上位</a:t>
            </a:r>
            <a:r>
              <a:rPr lang="ja-JP" altLang="en-US" sz="1600" b="1" dirty="0" smtClean="0">
                <a:latin typeface="Arial" panose="020B0604020202020204" pitchFamily="34" charset="0"/>
              </a:rPr>
              <a:t>計画に</a:t>
            </a:r>
            <a:r>
              <a:rPr lang="ja-JP" altLang="en-US" sz="1600" b="1" dirty="0">
                <a:latin typeface="Arial" panose="020B0604020202020204" pitchFamily="34" charset="0"/>
              </a:rPr>
              <a:t>おける位置付け</a:t>
            </a:r>
            <a:endParaRPr lang="en-US" altLang="ja-JP" sz="1600" b="1" dirty="0">
              <a:latin typeface="Arial" panose="020B0604020202020204" pitchFamily="34" charset="0"/>
            </a:endParaRPr>
          </a:p>
        </p:txBody>
      </p:sp>
      <p:sp>
        <p:nvSpPr>
          <p:cNvPr id="105" name="スライド番号プレースホルダー 3">
            <a:extLst>
              <a:ext uri="{FF2B5EF4-FFF2-40B4-BE49-F238E27FC236}">
                <a16:creationId xmlns:a16="http://schemas.microsoft.com/office/drawing/2014/main" id="{115B9E96-DF2E-C80D-2097-681680042D73}"/>
              </a:ext>
            </a:extLst>
          </p:cNvPr>
          <p:cNvSpPr txBox="1">
            <a:spLocks/>
          </p:cNvSpPr>
          <p:nvPr/>
        </p:nvSpPr>
        <p:spPr bwMode="auto">
          <a:xfrm>
            <a:off x="8532813" y="6477000"/>
            <a:ext cx="606425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AA9B136-9D52-408C-A349-95E5FE971D60}" type="slidenum">
              <a:rPr lang="ja-JP" altLang="en-US" sz="20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ja-JP" altLang="en-US" sz="2000" dirty="0">
              <a:latin typeface="Arial" panose="020B0604020202020204" pitchFamily="34" charset="0"/>
            </a:endParaRPr>
          </a:p>
        </p:txBody>
      </p:sp>
      <p:sp>
        <p:nvSpPr>
          <p:cNvPr id="108" name="正方形/長方形 4">
            <a:extLst>
              <a:ext uri="{FF2B5EF4-FFF2-40B4-BE49-F238E27FC236}">
                <a16:creationId xmlns:a16="http://schemas.microsoft.com/office/drawing/2014/main" id="{88898E48-9C09-FD3C-4340-6207FEE221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" y="869301"/>
            <a:ext cx="8905875" cy="62670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tIns="36000" bIns="360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ts val="1200"/>
              </a:spcBef>
              <a:buNone/>
            </a:pPr>
            <a:r>
              <a:rPr lang="ja-JP" altLang="en-US" sz="12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○大阪府都市整備中期計画（</a:t>
            </a:r>
            <a:r>
              <a:rPr lang="en-US" altLang="ja-JP" sz="12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R3.3</a:t>
            </a:r>
            <a:r>
              <a:rPr lang="ja-JP" altLang="en-US" sz="12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改訂）：着手として</a:t>
            </a:r>
            <a:r>
              <a:rPr lang="ja-JP" altLang="en-US" sz="12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位置づけ</a:t>
            </a:r>
            <a:r>
              <a:rPr lang="en-US" altLang="ja-JP" sz="12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/>
            </a:r>
            <a:br>
              <a:rPr lang="en-US" altLang="ja-JP" sz="12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</a:br>
            <a:r>
              <a:rPr lang="ja-JP" altLang="en-US" sz="12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○</a:t>
            </a:r>
            <a:r>
              <a:rPr lang="ja-JP" altLang="en-US" sz="12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茨木市都市計画マスタープラン</a:t>
            </a:r>
            <a:r>
              <a:rPr lang="ja-JP" altLang="en-US" sz="12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（</a:t>
            </a:r>
            <a:r>
              <a:rPr lang="en-US" altLang="ja-JP" sz="12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R2.3</a:t>
            </a:r>
            <a:r>
              <a:rPr lang="ja-JP" altLang="en-US" sz="12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施策中間見直し）：彩都東部地区の開発状況を</a:t>
            </a:r>
            <a:r>
              <a:rPr lang="ja-JP" altLang="en-US" sz="12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踏まえて大阪府</a:t>
            </a:r>
            <a:r>
              <a:rPr lang="ja-JP" altLang="en-US" sz="12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等と連携</a:t>
            </a:r>
            <a:r>
              <a:rPr lang="ja-JP" altLang="en-US" sz="12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し</a:t>
            </a:r>
            <a:r>
              <a:rPr lang="en-US" altLang="ja-JP" sz="12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/>
            </a:r>
            <a:br>
              <a:rPr lang="en-US" altLang="ja-JP" sz="12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</a:br>
            <a:r>
              <a:rPr lang="ja-JP" altLang="en-US" sz="12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整備</a:t>
            </a:r>
            <a:r>
              <a:rPr lang="ja-JP" altLang="en-US" sz="12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促進を検討、として位置づけ</a:t>
            </a:r>
          </a:p>
        </p:txBody>
      </p:sp>
      <p:sp>
        <p:nvSpPr>
          <p:cNvPr id="79" name="正方形/長方形 4">
            <a:extLst>
              <a:ext uri="{FF2B5EF4-FFF2-40B4-BE49-F238E27FC236}">
                <a16:creationId xmlns:a16="http://schemas.microsoft.com/office/drawing/2014/main" id="{88898E48-9C09-FD3C-4340-6207FEE221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62" y="1908705"/>
            <a:ext cx="8905875" cy="44203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tIns="36000" bIns="360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ts val="1200"/>
              </a:spcBef>
              <a:buNone/>
            </a:pPr>
            <a:r>
              <a:rPr lang="ja-JP" altLang="en-US" sz="12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広域的な道路ネットワークの強化や彩都の骨格道路の形成を目的とし、彩都東部</a:t>
            </a:r>
            <a:r>
              <a:rPr lang="ja-JP" altLang="en-US" sz="12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地区の</a:t>
            </a:r>
            <a:r>
              <a:rPr lang="ja-JP" altLang="en-US" sz="12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まちづくりとあわせて整備</a:t>
            </a:r>
            <a:r>
              <a:rPr lang="ja-JP" altLang="en-US" sz="12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する（仮称）佐保</a:t>
            </a:r>
            <a:r>
              <a:rPr lang="ja-JP" altLang="en-US" sz="12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橋梁に引き続き整備を推進していく事業であり、優先度が高い。</a:t>
            </a:r>
            <a:endParaRPr lang="en-US" altLang="ja-JP" sz="12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80" name="正方形/長方形 4">
            <a:extLst>
              <a:ext uri="{FF2B5EF4-FFF2-40B4-BE49-F238E27FC236}">
                <a16:creationId xmlns:a16="http://schemas.microsoft.com/office/drawing/2014/main" id="{EEF4150F-E0F5-476E-A182-99AD1EBAB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75" y="1603627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ja-JP" altLang="en-US" sz="1600" b="1" dirty="0" smtClean="0">
                <a:latin typeface="Arial" panose="020B0604020202020204" pitchFamily="34" charset="0"/>
              </a:rPr>
              <a:t>■</a:t>
            </a:r>
            <a:r>
              <a:rPr lang="ja-JP" altLang="en-US" sz="1600" b="1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事業の優先度</a:t>
            </a:r>
          </a:p>
        </p:txBody>
      </p:sp>
      <p:sp>
        <p:nvSpPr>
          <p:cNvPr id="91" name="正方形/長方形 90">
            <a:extLst>
              <a:ext uri="{FF2B5EF4-FFF2-40B4-BE49-F238E27FC236}">
                <a16:creationId xmlns:a16="http://schemas.microsoft.com/office/drawing/2014/main" id="{1D96F9BE-F64A-CCBC-0DEA-F2DFB2460488}"/>
              </a:ext>
            </a:extLst>
          </p:cNvPr>
          <p:cNvSpPr/>
          <p:nvPr/>
        </p:nvSpPr>
        <p:spPr>
          <a:xfrm>
            <a:off x="161663" y="2456392"/>
            <a:ext cx="2728243" cy="349702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36000" tIns="36000" rIns="36000" bIns="36000" numCol="1" spcCol="0" rtlCol="0" fromWordArt="0" anchor="ctr" anchorCtr="0" forceAA="0" upright="1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ja-JP" altLang="en-US" sz="900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彩</a:t>
            </a:r>
            <a:r>
              <a:rPr lang="ja-JP" altLang="en-US" sz="900" kern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都東部地区Ｃ区域土地区画整理事業</a:t>
            </a:r>
            <a:endParaRPr lang="en-US" altLang="ja-JP" sz="900" kern="1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ゴシック" panose="020B0609070205080204" pitchFamily="49" charset="-128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  <a:p>
            <a:pPr algn="ctr"/>
            <a:r>
              <a:rPr lang="en-US" altLang="ja-JP" sz="900" kern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【</a:t>
            </a:r>
            <a:r>
              <a:rPr lang="ja-JP" altLang="en-US" sz="900" kern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着工前　令和４年２月</a:t>
            </a:r>
            <a:r>
              <a:rPr lang="en-US" altLang="ja-JP" sz="900" kern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】</a:t>
            </a:r>
            <a:endParaRPr lang="ja-JP" sz="900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ゴシック" panose="020B0609070205080204" pitchFamily="49" charset="-128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83" name="図 82" descr="C:\Users\hosokaway\AppData\Local\Microsoft\Windows\INetCache\Content.Word\状況（令和4年5月10日）.JP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63" y="4998816"/>
            <a:ext cx="2728243" cy="1818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4"/>
          <a:srcRect t="1859" b="7666"/>
          <a:stretch/>
        </p:blipFill>
        <p:spPr>
          <a:xfrm>
            <a:off x="3339888" y="2468037"/>
            <a:ext cx="5258189" cy="431358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1D96F9BE-F64A-CCBC-0DEA-F2DFB2460488}"/>
              </a:ext>
            </a:extLst>
          </p:cNvPr>
          <p:cNvSpPr/>
          <p:nvPr/>
        </p:nvSpPr>
        <p:spPr>
          <a:xfrm>
            <a:off x="161663" y="4692892"/>
            <a:ext cx="2728243" cy="349702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36000" tIns="36000" rIns="36000" bIns="36000" numCol="1" spcCol="0" rtlCol="0" fromWordArt="0" anchor="ctr" anchorCtr="0" forceAA="0" upright="1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ja-JP" altLang="en-US" sz="900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彩</a:t>
            </a:r>
            <a:r>
              <a:rPr lang="ja-JP" altLang="en-US" sz="900" kern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都東部地区Ｃ区域土地区画整理事業</a:t>
            </a:r>
            <a:endParaRPr lang="en-US" altLang="ja-JP" sz="900" kern="1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ゴシック" panose="020B0609070205080204" pitchFamily="49" charset="-128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  <a:p>
            <a:pPr algn="ctr"/>
            <a:r>
              <a:rPr lang="en-US" altLang="ja-JP" sz="900" kern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【</a:t>
            </a:r>
            <a:r>
              <a:rPr lang="ja-JP" altLang="en-US" sz="900" kern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着工後　令和４年５月</a:t>
            </a:r>
            <a:r>
              <a:rPr lang="en-US" altLang="ja-JP" sz="900" kern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】</a:t>
            </a:r>
            <a:endParaRPr lang="ja-JP" sz="900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ゴシック" panose="020B0609070205080204" pitchFamily="49" charset="-128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797257" y="6597896"/>
            <a:ext cx="2038346" cy="200055"/>
          </a:xfrm>
          <a:prstGeom prst="rect">
            <a:avLst/>
          </a:prstGeom>
          <a:noFill/>
          <a:ln w="12700" cap="flat" cmpd="sng">
            <a:noFill/>
            <a:prstDash val="solid"/>
            <a:round/>
            <a:headEnd/>
            <a:tailEnd/>
          </a:ln>
        </p:spPr>
        <p:txBody>
          <a:bodyPr lIns="72000" tIns="0" rIns="0" bIns="0" rtlCol="0" anchor="ctr"/>
          <a:lstStyle/>
          <a:p>
            <a:pPr algn="r"/>
            <a:r>
              <a:rPr lang="zh-CN" altLang="en-US" sz="700" dirty="0" smtClean="0">
                <a:effectLst>
                  <a:glow rad="635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彩</a:t>
            </a:r>
            <a:r>
              <a:rPr lang="zh-CN" altLang="en-US" sz="700" dirty="0">
                <a:effectLst>
                  <a:glow rad="635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都東部地区</a:t>
            </a:r>
            <a:r>
              <a:rPr lang="en-US" altLang="zh-CN" sz="700" dirty="0">
                <a:effectLst>
                  <a:glow rad="635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</a:t>
            </a:r>
            <a:r>
              <a:rPr lang="zh-CN" altLang="en-US" sz="700" dirty="0">
                <a:effectLst>
                  <a:glow rad="635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区域土地区画整理</a:t>
            </a:r>
            <a:r>
              <a:rPr lang="zh-CN" altLang="en-US" sz="700" dirty="0" smtClean="0">
                <a:effectLst>
                  <a:glow rad="635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組合</a:t>
            </a:r>
            <a:r>
              <a:rPr lang="ja-JP" altLang="en-US" sz="700" dirty="0" smtClean="0">
                <a:effectLst>
                  <a:glow rad="635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より提供</a:t>
            </a:r>
            <a:endParaRPr lang="ja-JP" altLang="en-US" sz="700" dirty="0">
              <a:effectLst>
                <a:glow rad="63500">
                  <a:schemeClr val="bg1">
                    <a:alpha val="95000"/>
                  </a:schemeClr>
                </a:glo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760381" y="4424775"/>
            <a:ext cx="2038346" cy="200055"/>
          </a:xfrm>
          <a:prstGeom prst="rect">
            <a:avLst/>
          </a:prstGeom>
          <a:noFill/>
          <a:ln w="12700" cap="flat" cmpd="sng">
            <a:noFill/>
            <a:prstDash val="solid"/>
            <a:round/>
            <a:headEnd/>
            <a:tailEnd/>
          </a:ln>
        </p:spPr>
        <p:txBody>
          <a:bodyPr lIns="72000" tIns="0" rIns="0" bIns="0" rtlCol="0" anchor="ctr"/>
          <a:lstStyle/>
          <a:p>
            <a:pPr algn="r"/>
            <a:r>
              <a:rPr lang="zh-CN" altLang="en-US" sz="700" dirty="0" smtClean="0">
                <a:effectLst>
                  <a:glow rad="635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彩</a:t>
            </a:r>
            <a:r>
              <a:rPr lang="zh-CN" altLang="en-US" sz="700" dirty="0">
                <a:effectLst>
                  <a:glow rad="635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都東部地区</a:t>
            </a:r>
            <a:r>
              <a:rPr lang="en-US" altLang="zh-CN" sz="700" dirty="0">
                <a:effectLst>
                  <a:glow rad="635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</a:t>
            </a:r>
            <a:r>
              <a:rPr lang="zh-CN" altLang="en-US" sz="700" dirty="0">
                <a:effectLst>
                  <a:glow rad="635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区域土地区画整理</a:t>
            </a:r>
            <a:r>
              <a:rPr lang="zh-CN" altLang="en-US" sz="700" dirty="0" smtClean="0">
                <a:effectLst>
                  <a:glow rad="635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組合</a:t>
            </a:r>
            <a:r>
              <a:rPr lang="ja-JP" altLang="en-US" sz="700" dirty="0" smtClean="0">
                <a:effectLst>
                  <a:glow rad="635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より提供</a:t>
            </a:r>
            <a:endParaRPr lang="ja-JP" altLang="en-US" sz="700" dirty="0">
              <a:effectLst>
                <a:glow rad="63500">
                  <a:schemeClr val="bg1">
                    <a:alpha val="95000"/>
                  </a:schemeClr>
                </a:glo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0" name="左矢印 19"/>
          <p:cNvSpPr/>
          <p:nvPr/>
        </p:nvSpPr>
        <p:spPr>
          <a:xfrm rot="19739170">
            <a:off x="6111727" y="3384150"/>
            <a:ext cx="407911" cy="271297"/>
          </a:xfrm>
          <a:prstGeom prst="leftArrow">
            <a:avLst/>
          </a:prstGeom>
          <a:solidFill>
            <a:srgbClr val="0066FF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18288" tIns="0" rIns="0" bIns="0" rtlCol="0" anchor="ctr" upright="1"/>
          <a:lstStyle/>
          <a:p>
            <a:pPr algn="ctr"/>
            <a:r>
              <a:rPr kumimoji="1" lang="ja-JP" altLang="en-US" sz="7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写真</a:t>
            </a: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B5A5B5FB-47CA-1ABA-1319-6960AED5842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7917" y="5416782"/>
            <a:ext cx="972000" cy="711220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6764" y="6137268"/>
            <a:ext cx="974306" cy="60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11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図 96">
            <a:extLst>
              <a:ext uri="{FF2B5EF4-FFF2-40B4-BE49-F238E27FC236}">
                <a16:creationId xmlns:a16="http://schemas.microsoft.com/office/drawing/2014/main" id="{9E0DEF30-426E-E08F-C275-0410E60DDE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22" y="2187531"/>
            <a:ext cx="5953041" cy="463330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grpSp>
        <p:nvGrpSpPr>
          <p:cNvPr id="98" name="グループ化 97">
            <a:extLst>
              <a:ext uri="{FF2B5EF4-FFF2-40B4-BE49-F238E27FC236}">
                <a16:creationId xmlns:a16="http://schemas.microsoft.com/office/drawing/2014/main" id="{8592B40D-81AD-7057-27A4-7DA4F7F2FEDA}"/>
              </a:ext>
            </a:extLst>
          </p:cNvPr>
          <p:cNvGrpSpPr/>
          <p:nvPr/>
        </p:nvGrpSpPr>
        <p:grpSpPr>
          <a:xfrm>
            <a:off x="2171610" y="3141981"/>
            <a:ext cx="3717874" cy="2971009"/>
            <a:chOff x="4559299" y="3659668"/>
            <a:chExt cx="2354626" cy="1881617"/>
          </a:xfrm>
        </p:grpSpPr>
        <p:sp>
          <p:nvSpPr>
            <p:cNvPr id="102" name="Freeform 5">
              <a:extLst>
                <a:ext uri="{FF2B5EF4-FFF2-40B4-BE49-F238E27FC236}">
                  <a16:creationId xmlns:a16="http://schemas.microsoft.com/office/drawing/2014/main" id="{0523DFD5-B276-EC6E-F8EC-A3437E1D3B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1306" y="3659668"/>
              <a:ext cx="1452619" cy="1633462"/>
            </a:xfrm>
            <a:custGeom>
              <a:avLst/>
              <a:gdLst>
                <a:gd name="T0" fmla="*/ 1018 w 1129"/>
                <a:gd name="T1" fmla="*/ 1269 h 1312"/>
                <a:gd name="T2" fmla="*/ 1080 w 1129"/>
                <a:gd name="T3" fmla="*/ 1216 h 1312"/>
                <a:gd name="T4" fmla="*/ 1124 w 1129"/>
                <a:gd name="T5" fmla="*/ 1158 h 1312"/>
                <a:gd name="T6" fmla="*/ 1060 w 1129"/>
                <a:gd name="T7" fmla="*/ 1077 h 1312"/>
                <a:gd name="T8" fmla="*/ 994 w 1129"/>
                <a:gd name="T9" fmla="*/ 1024 h 1312"/>
                <a:gd name="T10" fmla="*/ 960 w 1129"/>
                <a:gd name="T11" fmla="*/ 985 h 1312"/>
                <a:gd name="T12" fmla="*/ 873 w 1129"/>
                <a:gd name="T13" fmla="*/ 888 h 1312"/>
                <a:gd name="T14" fmla="*/ 803 w 1129"/>
                <a:gd name="T15" fmla="*/ 679 h 1312"/>
                <a:gd name="T16" fmla="*/ 701 w 1129"/>
                <a:gd name="T17" fmla="*/ 660 h 1312"/>
                <a:gd name="T18" fmla="*/ 648 w 1129"/>
                <a:gd name="T19" fmla="*/ 601 h 1312"/>
                <a:gd name="T20" fmla="*/ 649 w 1129"/>
                <a:gd name="T21" fmla="*/ 494 h 1312"/>
                <a:gd name="T22" fmla="*/ 697 w 1129"/>
                <a:gd name="T23" fmla="*/ 432 h 1312"/>
                <a:gd name="T24" fmla="*/ 809 w 1129"/>
                <a:gd name="T25" fmla="*/ 349 h 1312"/>
                <a:gd name="T26" fmla="*/ 950 w 1129"/>
                <a:gd name="T27" fmla="*/ 252 h 1312"/>
                <a:gd name="T28" fmla="*/ 906 w 1129"/>
                <a:gd name="T29" fmla="*/ 83 h 1312"/>
                <a:gd name="T30" fmla="*/ 860 w 1129"/>
                <a:gd name="T31" fmla="*/ 108 h 1312"/>
                <a:gd name="T32" fmla="*/ 808 w 1129"/>
                <a:gd name="T33" fmla="*/ 115 h 1312"/>
                <a:gd name="T34" fmla="*/ 701 w 1129"/>
                <a:gd name="T35" fmla="*/ 109 h 1312"/>
                <a:gd name="T36" fmla="*/ 676 w 1129"/>
                <a:gd name="T37" fmla="*/ 174 h 1312"/>
                <a:gd name="T38" fmla="*/ 650 w 1129"/>
                <a:gd name="T39" fmla="*/ 231 h 1312"/>
                <a:gd name="T40" fmla="*/ 673 w 1129"/>
                <a:gd name="T41" fmla="*/ 267 h 1312"/>
                <a:gd name="T42" fmla="*/ 645 w 1129"/>
                <a:gd name="T43" fmla="*/ 330 h 1312"/>
                <a:gd name="T44" fmla="*/ 625 w 1129"/>
                <a:gd name="T45" fmla="*/ 252 h 1312"/>
                <a:gd name="T46" fmla="*/ 583 w 1129"/>
                <a:gd name="T47" fmla="*/ 207 h 1312"/>
                <a:gd name="T48" fmla="*/ 535 w 1129"/>
                <a:gd name="T49" fmla="*/ 183 h 1312"/>
                <a:gd name="T50" fmla="*/ 515 w 1129"/>
                <a:gd name="T51" fmla="*/ 93 h 1312"/>
                <a:gd name="T52" fmla="*/ 443 w 1129"/>
                <a:gd name="T53" fmla="*/ 37 h 1312"/>
                <a:gd name="T54" fmla="*/ 397 w 1129"/>
                <a:gd name="T55" fmla="*/ 40 h 1312"/>
                <a:gd name="T56" fmla="*/ 356 w 1129"/>
                <a:gd name="T57" fmla="*/ 67 h 1312"/>
                <a:gd name="T58" fmla="*/ 294 w 1129"/>
                <a:gd name="T59" fmla="*/ 21 h 1312"/>
                <a:gd name="T60" fmla="*/ 249 w 1129"/>
                <a:gd name="T61" fmla="*/ 19 h 1312"/>
                <a:gd name="T62" fmla="*/ 200 w 1129"/>
                <a:gd name="T63" fmla="*/ 26 h 1312"/>
                <a:gd name="T64" fmla="*/ 153 w 1129"/>
                <a:gd name="T65" fmla="*/ 76 h 1312"/>
                <a:gd name="T66" fmla="*/ 108 w 1129"/>
                <a:gd name="T67" fmla="*/ 98 h 1312"/>
                <a:gd name="T68" fmla="*/ 96 w 1129"/>
                <a:gd name="T69" fmla="*/ 141 h 1312"/>
                <a:gd name="T70" fmla="*/ 59 w 1129"/>
                <a:gd name="T71" fmla="*/ 166 h 1312"/>
                <a:gd name="T72" fmla="*/ 16 w 1129"/>
                <a:gd name="T73" fmla="*/ 225 h 1312"/>
                <a:gd name="T74" fmla="*/ 23 w 1129"/>
                <a:gd name="T75" fmla="*/ 302 h 1312"/>
                <a:gd name="T76" fmla="*/ 97 w 1129"/>
                <a:gd name="T77" fmla="*/ 323 h 1312"/>
                <a:gd name="T78" fmla="*/ 161 w 1129"/>
                <a:gd name="T79" fmla="*/ 373 h 1312"/>
                <a:gd name="T80" fmla="*/ 183 w 1129"/>
                <a:gd name="T81" fmla="*/ 464 h 1312"/>
                <a:gd name="T82" fmla="*/ 212 w 1129"/>
                <a:gd name="T83" fmla="*/ 533 h 1312"/>
                <a:gd name="T84" fmla="*/ 325 w 1129"/>
                <a:gd name="T85" fmla="*/ 532 h 1312"/>
                <a:gd name="T86" fmla="*/ 377 w 1129"/>
                <a:gd name="T87" fmla="*/ 554 h 1312"/>
                <a:gd name="T88" fmla="*/ 422 w 1129"/>
                <a:gd name="T89" fmla="*/ 624 h 1312"/>
                <a:gd name="T90" fmla="*/ 480 w 1129"/>
                <a:gd name="T91" fmla="*/ 719 h 1312"/>
                <a:gd name="T92" fmla="*/ 530 w 1129"/>
                <a:gd name="T93" fmla="*/ 777 h 1312"/>
                <a:gd name="T94" fmla="*/ 610 w 1129"/>
                <a:gd name="T95" fmla="*/ 836 h 1312"/>
                <a:gd name="T96" fmla="*/ 589 w 1129"/>
                <a:gd name="T97" fmla="*/ 920 h 1312"/>
                <a:gd name="T98" fmla="*/ 677 w 1129"/>
                <a:gd name="T99" fmla="*/ 919 h 1312"/>
                <a:gd name="T100" fmla="*/ 731 w 1129"/>
                <a:gd name="T101" fmla="*/ 869 h 1312"/>
                <a:gd name="T102" fmla="*/ 774 w 1129"/>
                <a:gd name="T103" fmla="*/ 957 h 1312"/>
                <a:gd name="T104" fmla="*/ 802 w 1129"/>
                <a:gd name="T105" fmla="*/ 1075 h 1312"/>
                <a:gd name="T106" fmla="*/ 854 w 1129"/>
                <a:gd name="T107" fmla="*/ 1091 h 1312"/>
                <a:gd name="T108" fmla="*/ 915 w 1129"/>
                <a:gd name="T109" fmla="*/ 1157 h 1312"/>
                <a:gd name="T110" fmla="*/ 908 w 1129"/>
                <a:gd name="T111" fmla="*/ 1252 h 1312"/>
                <a:gd name="T112" fmla="*/ 932 w 1129"/>
                <a:gd name="T113" fmla="*/ 1312 h 1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129" h="1312">
                  <a:moveTo>
                    <a:pt x="932" y="1312"/>
                  </a:moveTo>
                  <a:cubicBezTo>
                    <a:pt x="932" y="1312"/>
                    <a:pt x="950" y="1294"/>
                    <a:pt x="953" y="1294"/>
                  </a:cubicBezTo>
                  <a:cubicBezTo>
                    <a:pt x="956" y="1294"/>
                    <a:pt x="968" y="1293"/>
                    <a:pt x="970" y="1293"/>
                  </a:cubicBezTo>
                  <a:cubicBezTo>
                    <a:pt x="972" y="1292"/>
                    <a:pt x="980" y="1284"/>
                    <a:pt x="981" y="1282"/>
                  </a:cubicBezTo>
                  <a:cubicBezTo>
                    <a:pt x="981" y="1280"/>
                    <a:pt x="999" y="1267"/>
                    <a:pt x="1004" y="1267"/>
                  </a:cubicBezTo>
                  <a:cubicBezTo>
                    <a:pt x="1009" y="1267"/>
                    <a:pt x="1018" y="1269"/>
                    <a:pt x="1018" y="1269"/>
                  </a:cubicBezTo>
                  <a:cubicBezTo>
                    <a:pt x="1018" y="1269"/>
                    <a:pt x="1027" y="1258"/>
                    <a:pt x="1027" y="1253"/>
                  </a:cubicBezTo>
                  <a:cubicBezTo>
                    <a:pt x="1027" y="1249"/>
                    <a:pt x="1027" y="1242"/>
                    <a:pt x="1028" y="1241"/>
                  </a:cubicBezTo>
                  <a:cubicBezTo>
                    <a:pt x="1030" y="1240"/>
                    <a:pt x="1037" y="1232"/>
                    <a:pt x="1040" y="1232"/>
                  </a:cubicBezTo>
                  <a:cubicBezTo>
                    <a:pt x="1043" y="1231"/>
                    <a:pt x="1051" y="1229"/>
                    <a:pt x="1053" y="1231"/>
                  </a:cubicBezTo>
                  <a:cubicBezTo>
                    <a:pt x="1056" y="1233"/>
                    <a:pt x="1061" y="1225"/>
                    <a:pt x="1061" y="1225"/>
                  </a:cubicBezTo>
                  <a:cubicBezTo>
                    <a:pt x="1080" y="1216"/>
                    <a:pt x="1080" y="1216"/>
                    <a:pt x="1080" y="1216"/>
                  </a:cubicBezTo>
                  <a:cubicBezTo>
                    <a:pt x="1080" y="1216"/>
                    <a:pt x="1094" y="1208"/>
                    <a:pt x="1096" y="1204"/>
                  </a:cubicBezTo>
                  <a:cubicBezTo>
                    <a:pt x="1098" y="1201"/>
                    <a:pt x="1105" y="1189"/>
                    <a:pt x="1107" y="1189"/>
                  </a:cubicBezTo>
                  <a:cubicBezTo>
                    <a:pt x="1109" y="1189"/>
                    <a:pt x="1111" y="1181"/>
                    <a:pt x="1114" y="1180"/>
                  </a:cubicBezTo>
                  <a:cubicBezTo>
                    <a:pt x="1117" y="1179"/>
                    <a:pt x="1115" y="1175"/>
                    <a:pt x="1117" y="1172"/>
                  </a:cubicBezTo>
                  <a:cubicBezTo>
                    <a:pt x="1118" y="1169"/>
                    <a:pt x="1123" y="1167"/>
                    <a:pt x="1125" y="1167"/>
                  </a:cubicBezTo>
                  <a:cubicBezTo>
                    <a:pt x="1127" y="1167"/>
                    <a:pt x="1129" y="1162"/>
                    <a:pt x="1124" y="1158"/>
                  </a:cubicBezTo>
                  <a:cubicBezTo>
                    <a:pt x="1118" y="1154"/>
                    <a:pt x="1118" y="1146"/>
                    <a:pt x="1118" y="1139"/>
                  </a:cubicBezTo>
                  <a:cubicBezTo>
                    <a:pt x="1118" y="1133"/>
                    <a:pt x="1121" y="1123"/>
                    <a:pt x="1114" y="1123"/>
                  </a:cubicBezTo>
                  <a:cubicBezTo>
                    <a:pt x="1107" y="1123"/>
                    <a:pt x="1100" y="1127"/>
                    <a:pt x="1097" y="1124"/>
                  </a:cubicBezTo>
                  <a:cubicBezTo>
                    <a:pt x="1094" y="1122"/>
                    <a:pt x="1086" y="1117"/>
                    <a:pt x="1084" y="1116"/>
                  </a:cubicBezTo>
                  <a:cubicBezTo>
                    <a:pt x="1082" y="1116"/>
                    <a:pt x="1076" y="1099"/>
                    <a:pt x="1072" y="1098"/>
                  </a:cubicBezTo>
                  <a:cubicBezTo>
                    <a:pt x="1068" y="1097"/>
                    <a:pt x="1063" y="1079"/>
                    <a:pt x="1060" y="1077"/>
                  </a:cubicBezTo>
                  <a:cubicBezTo>
                    <a:pt x="1057" y="1075"/>
                    <a:pt x="1051" y="1067"/>
                    <a:pt x="1048" y="1065"/>
                  </a:cubicBezTo>
                  <a:cubicBezTo>
                    <a:pt x="1046" y="1064"/>
                    <a:pt x="1040" y="1054"/>
                    <a:pt x="1037" y="1054"/>
                  </a:cubicBezTo>
                  <a:cubicBezTo>
                    <a:pt x="1034" y="1054"/>
                    <a:pt x="1026" y="1054"/>
                    <a:pt x="1024" y="1054"/>
                  </a:cubicBezTo>
                  <a:cubicBezTo>
                    <a:pt x="1021" y="1054"/>
                    <a:pt x="1016" y="1049"/>
                    <a:pt x="1013" y="1045"/>
                  </a:cubicBezTo>
                  <a:cubicBezTo>
                    <a:pt x="1010" y="1042"/>
                    <a:pt x="1010" y="1040"/>
                    <a:pt x="1007" y="1038"/>
                  </a:cubicBezTo>
                  <a:cubicBezTo>
                    <a:pt x="1004" y="1036"/>
                    <a:pt x="994" y="1024"/>
                    <a:pt x="994" y="1024"/>
                  </a:cubicBezTo>
                  <a:cubicBezTo>
                    <a:pt x="993" y="1020"/>
                    <a:pt x="993" y="1020"/>
                    <a:pt x="993" y="1020"/>
                  </a:cubicBezTo>
                  <a:cubicBezTo>
                    <a:pt x="995" y="1012"/>
                    <a:pt x="995" y="1012"/>
                    <a:pt x="995" y="1012"/>
                  </a:cubicBezTo>
                  <a:cubicBezTo>
                    <a:pt x="995" y="1012"/>
                    <a:pt x="991" y="1007"/>
                    <a:pt x="992" y="1004"/>
                  </a:cubicBezTo>
                  <a:cubicBezTo>
                    <a:pt x="993" y="1001"/>
                    <a:pt x="994" y="998"/>
                    <a:pt x="990" y="992"/>
                  </a:cubicBezTo>
                  <a:cubicBezTo>
                    <a:pt x="987" y="987"/>
                    <a:pt x="980" y="988"/>
                    <a:pt x="976" y="987"/>
                  </a:cubicBezTo>
                  <a:cubicBezTo>
                    <a:pt x="971" y="986"/>
                    <a:pt x="964" y="985"/>
                    <a:pt x="960" y="985"/>
                  </a:cubicBezTo>
                  <a:cubicBezTo>
                    <a:pt x="956" y="985"/>
                    <a:pt x="944" y="985"/>
                    <a:pt x="941" y="983"/>
                  </a:cubicBezTo>
                  <a:cubicBezTo>
                    <a:pt x="939" y="980"/>
                    <a:pt x="929" y="967"/>
                    <a:pt x="928" y="963"/>
                  </a:cubicBezTo>
                  <a:cubicBezTo>
                    <a:pt x="926" y="959"/>
                    <a:pt x="919" y="949"/>
                    <a:pt x="915" y="948"/>
                  </a:cubicBezTo>
                  <a:cubicBezTo>
                    <a:pt x="911" y="948"/>
                    <a:pt x="904" y="939"/>
                    <a:pt x="905" y="935"/>
                  </a:cubicBezTo>
                  <a:cubicBezTo>
                    <a:pt x="906" y="930"/>
                    <a:pt x="903" y="907"/>
                    <a:pt x="899" y="904"/>
                  </a:cubicBezTo>
                  <a:cubicBezTo>
                    <a:pt x="894" y="900"/>
                    <a:pt x="878" y="889"/>
                    <a:pt x="873" y="888"/>
                  </a:cubicBezTo>
                  <a:cubicBezTo>
                    <a:pt x="868" y="888"/>
                    <a:pt x="862" y="877"/>
                    <a:pt x="864" y="873"/>
                  </a:cubicBezTo>
                  <a:cubicBezTo>
                    <a:pt x="865" y="869"/>
                    <a:pt x="860" y="857"/>
                    <a:pt x="862" y="849"/>
                  </a:cubicBezTo>
                  <a:cubicBezTo>
                    <a:pt x="865" y="841"/>
                    <a:pt x="864" y="806"/>
                    <a:pt x="862" y="802"/>
                  </a:cubicBezTo>
                  <a:cubicBezTo>
                    <a:pt x="861" y="799"/>
                    <a:pt x="849" y="776"/>
                    <a:pt x="844" y="766"/>
                  </a:cubicBezTo>
                  <a:cubicBezTo>
                    <a:pt x="839" y="756"/>
                    <a:pt x="823" y="722"/>
                    <a:pt x="823" y="716"/>
                  </a:cubicBezTo>
                  <a:cubicBezTo>
                    <a:pt x="823" y="710"/>
                    <a:pt x="806" y="683"/>
                    <a:pt x="803" y="679"/>
                  </a:cubicBezTo>
                  <a:cubicBezTo>
                    <a:pt x="799" y="675"/>
                    <a:pt x="733" y="645"/>
                    <a:pt x="733" y="645"/>
                  </a:cubicBezTo>
                  <a:cubicBezTo>
                    <a:pt x="732" y="641"/>
                    <a:pt x="732" y="641"/>
                    <a:pt x="732" y="641"/>
                  </a:cubicBezTo>
                  <a:cubicBezTo>
                    <a:pt x="732" y="641"/>
                    <a:pt x="725" y="651"/>
                    <a:pt x="722" y="651"/>
                  </a:cubicBezTo>
                  <a:cubicBezTo>
                    <a:pt x="718" y="651"/>
                    <a:pt x="707" y="647"/>
                    <a:pt x="707" y="647"/>
                  </a:cubicBezTo>
                  <a:cubicBezTo>
                    <a:pt x="707" y="647"/>
                    <a:pt x="704" y="651"/>
                    <a:pt x="704" y="653"/>
                  </a:cubicBezTo>
                  <a:cubicBezTo>
                    <a:pt x="704" y="656"/>
                    <a:pt x="703" y="660"/>
                    <a:pt x="701" y="660"/>
                  </a:cubicBezTo>
                  <a:cubicBezTo>
                    <a:pt x="699" y="660"/>
                    <a:pt x="698" y="667"/>
                    <a:pt x="696" y="667"/>
                  </a:cubicBezTo>
                  <a:cubicBezTo>
                    <a:pt x="694" y="667"/>
                    <a:pt x="681" y="661"/>
                    <a:pt x="675" y="657"/>
                  </a:cubicBezTo>
                  <a:cubicBezTo>
                    <a:pt x="669" y="653"/>
                    <a:pt x="661" y="650"/>
                    <a:pt x="662" y="645"/>
                  </a:cubicBezTo>
                  <a:cubicBezTo>
                    <a:pt x="663" y="640"/>
                    <a:pt x="665" y="632"/>
                    <a:pt x="664" y="621"/>
                  </a:cubicBezTo>
                  <a:cubicBezTo>
                    <a:pt x="663" y="610"/>
                    <a:pt x="660" y="608"/>
                    <a:pt x="657" y="608"/>
                  </a:cubicBezTo>
                  <a:cubicBezTo>
                    <a:pt x="654" y="608"/>
                    <a:pt x="652" y="601"/>
                    <a:pt x="648" y="601"/>
                  </a:cubicBezTo>
                  <a:cubicBezTo>
                    <a:pt x="645" y="601"/>
                    <a:pt x="642" y="599"/>
                    <a:pt x="642" y="594"/>
                  </a:cubicBezTo>
                  <a:cubicBezTo>
                    <a:pt x="642" y="589"/>
                    <a:pt x="642" y="575"/>
                    <a:pt x="639" y="571"/>
                  </a:cubicBezTo>
                  <a:cubicBezTo>
                    <a:pt x="636" y="568"/>
                    <a:pt x="633" y="564"/>
                    <a:pt x="634" y="560"/>
                  </a:cubicBezTo>
                  <a:cubicBezTo>
                    <a:pt x="636" y="557"/>
                    <a:pt x="635" y="550"/>
                    <a:pt x="636" y="548"/>
                  </a:cubicBezTo>
                  <a:cubicBezTo>
                    <a:pt x="637" y="546"/>
                    <a:pt x="644" y="532"/>
                    <a:pt x="646" y="526"/>
                  </a:cubicBezTo>
                  <a:cubicBezTo>
                    <a:pt x="648" y="520"/>
                    <a:pt x="646" y="501"/>
                    <a:pt x="649" y="494"/>
                  </a:cubicBezTo>
                  <a:cubicBezTo>
                    <a:pt x="652" y="487"/>
                    <a:pt x="657" y="481"/>
                    <a:pt x="663" y="478"/>
                  </a:cubicBezTo>
                  <a:cubicBezTo>
                    <a:pt x="670" y="476"/>
                    <a:pt x="679" y="476"/>
                    <a:pt x="683" y="476"/>
                  </a:cubicBezTo>
                  <a:cubicBezTo>
                    <a:pt x="688" y="476"/>
                    <a:pt x="696" y="477"/>
                    <a:pt x="696" y="471"/>
                  </a:cubicBezTo>
                  <a:cubicBezTo>
                    <a:pt x="697" y="465"/>
                    <a:pt x="692" y="460"/>
                    <a:pt x="692" y="455"/>
                  </a:cubicBezTo>
                  <a:cubicBezTo>
                    <a:pt x="692" y="450"/>
                    <a:pt x="695" y="445"/>
                    <a:pt x="698" y="445"/>
                  </a:cubicBezTo>
                  <a:cubicBezTo>
                    <a:pt x="702" y="445"/>
                    <a:pt x="697" y="439"/>
                    <a:pt x="697" y="432"/>
                  </a:cubicBezTo>
                  <a:cubicBezTo>
                    <a:pt x="697" y="425"/>
                    <a:pt x="704" y="417"/>
                    <a:pt x="707" y="418"/>
                  </a:cubicBezTo>
                  <a:cubicBezTo>
                    <a:pt x="710" y="418"/>
                    <a:pt x="711" y="397"/>
                    <a:pt x="711" y="397"/>
                  </a:cubicBezTo>
                  <a:cubicBezTo>
                    <a:pt x="733" y="395"/>
                    <a:pt x="733" y="395"/>
                    <a:pt x="733" y="395"/>
                  </a:cubicBezTo>
                  <a:cubicBezTo>
                    <a:pt x="787" y="375"/>
                    <a:pt x="787" y="375"/>
                    <a:pt x="787" y="375"/>
                  </a:cubicBezTo>
                  <a:cubicBezTo>
                    <a:pt x="787" y="375"/>
                    <a:pt x="796" y="361"/>
                    <a:pt x="800" y="356"/>
                  </a:cubicBezTo>
                  <a:cubicBezTo>
                    <a:pt x="804" y="352"/>
                    <a:pt x="806" y="348"/>
                    <a:pt x="809" y="349"/>
                  </a:cubicBezTo>
                  <a:cubicBezTo>
                    <a:pt x="812" y="349"/>
                    <a:pt x="810" y="352"/>
                    <a:pt x="814" y="352"/>
                  </a:cubicBezTo>
                  <a:cubicBezTo>
                    <a:pt x="819" y="352"/>
                    <a:pt x="836" y="352"/>
                    <a:pt x="836" y="352"/>
                  </a:cubicBezTo>
                  <a:cubicBezTo>
                    <a:pt x="836" y="329"/>
                    <a:pt x="836" y="329"/>
                    <a:pt x="836" y="329"/>
                  </a:cubicBezTo>
                  <a:cubicBezTo>
                    <a:pt x="843" y="324"/>
                    <a:pt x="843" y="324"/>
                    <a:pt x="843" y="324"/>
                  </a:cubicBezTo>
                  <a:cubicBezTo>
                    <a:pt x="853" y="306"/>
                    <a:pt x="853" y="306"/>
                    <a:pt x="853" y="306"/>
                  </a:cubicBezTo>
                  <a:cubicBezTo>
                    <a:pt x="950" y="252"/>
                    <a:pt x="950" y="252"/>
                    <a:pt x="950" y="252"/>
                  </a:cubicBezTo>
                  <a:cubicBezTo>
                    <a:pt x="954" y="254"/>
                    <a:pt x="954" y="254"/>
                    <a:pt x="954" y="254"/>
                  </a:cubicBezTo>
                  <a:cubicBezTo>
                    <a:pt x="954" y="254"/>
                    <a:pt x="952" y="245"/>
                    <a:pt x="957" y="242"/>
                  </a:cubicBezTo>
                  <a:cubicBezTo>
                    <a:pt x="963" y="238"/>
                    <a:pt x="967" y="236"/>
                    <a:pt x="967" y="236"/>
                  </a:cubicBezTo>
                  <a:cubicBezTo>
                    <a:pt x="974" y="227"/>
                    <a:pt x="974" y="227"/>
                    <a:pt x="974" y="227"/>
                  </a:cubicBezTo>
                  <a:cubicBezTo>
                    <a:pt x="923" y="141"/>
                    <a:pt x="923" y="141"/>
                    <a:pt x="923" y="141"/>
                  </a:cubicBezTo>
                  <a:cubicBezTo>
                    <a:pt x="906" y="83"/>
                    <a:pt x="906" y="83"/>
                    <a:pt x="906" y="83"/>
                  </a:cubicBezTo>
                  <a:cubicBezTo>
                    <a:pt x="906" y="83"/>
                    <a:pt x="905" y="94"/>
                    <a:pt x="902" y="94"/>
                  </a:cubicBezTo>
                  <a:cubicBezTo>
                    <a:pt x="898" y="94"/>
                    <a:pt x="896" y="96"/>
                    <a:pt x="896" y="100"/>
                  </a:cubicBezTo>
                  <a:cubicBezTo>
                    <a:pt x="897" y="104"/>
                    <a:pt x="889" y="114"/>
                    <a:pt x="889" y="114"/>
                  </a:cubicBezTo>
                  <a:cubicBezTo>
                    <a:pt x="886" y="120"/>
                    <a:pt x="886" y="120"/>
                    <a:pt x="886" y="120"/>
                  </a:cubicBezTo>
                  <a:cubicBezTo>
                    <a:pt x="886" y="120"/>
                    <a:pt x="877" y="115"/>
                    <a:pt x="875" y="113"/>
                  </a:cubicBezTo>
                  <a:cubicBezTo>
                    <a:pt x="873" y="110"/>
                    <a:pt x="870" y="105"/>
                    <a:pt x="860" y="108"/>
                  </a:cubicBezTo>
                  <a:cubicBezTo>
                    <a:pt x="850" y="110"/>
                    <a:pt x="849" y="105"/>
                    <a:pt x="853" y="100"/>
                  </a:cubicBezTo>
                  <a:cubicBezTo>
                    <a:pt x="857" y="96"/>
                    <a:pt x="852" y="88"/>
                    <a:pt x="852" y="88"/>
                  </a:cubicBezTo>
                  <a:cubicBezTo>
                    <a:pt x="852" y="88"/>
                    <a:pt x="844" y="80"/>
                    <a:pt x="841" y="83"/>
                  </a:cubicBezTo>
                  <a:cubicBezTo>
                    <a:pt x="838" y="87"/>
                    <a:pt x="833" y="92"/>
                    <a:pt x="827" y="95"/>
                  </a:cubicBezTo>
                  <a:cubicBezTo>
                    <a:pt x="822" y="98"/>
                    <a:pt x="814" y="104"/>
                    <a:pt x="813" y="107"/>
                  </a:cubicBezTo>
                  <a:cubicBezTo>
                    <a:pt x="812" y="109"/>
                    <a:pt x="808" y="110"/>
                    <a:pt x="808" y="115"/>
                  </a:cubicBezTo>
                  <a:cubicBezTo>
                    <a:pt x="808" y="120"/>
                    <a:pt x="811" y="134"/>
                    <a:pt x="805" y="135"/>
                  </a:cubicBezTo>
                  <a:cubicBezTo>
                    <a:pt x="800" y="136"/>
                    <a:pt x="784" y="140"/>
                    <a:pt x="771" y="138"/>
                  </a:cubicBezTo>
                  <a:cubicBezTo>
                    <a:pt x="758" y="136"/>
                    <a:pt x="756" y="141"/>
                    <a:pt x="747" y="138"/>
                  </a:cubicBezTo>
                  <a:cubicBezTo>
                    <a:pt x="738" y="136"/>
                    <a:pt x="727" y="132"/>
                    <a:pt x="722" y="131"/>
                  </a:cubicBezTo>
                  <a:cubicBezTo>
                    <a:pt x="716" y="130"/>
                    <a:pt x="709" y="114"/>
                    <a:pt x="709" y="112"/>
                  </a:cubicBezTo>
                  <a:cubicBezTo>
                    <a:pt x="708" y="109"/>
                    <a:pt x="703" y="104"/>
                    <a:pt x="701" y="109"/>
                  </a:cubicBezTo>
                  <a:cubicBezTo>
                    <a:pt x="700" y="114"/>
                    <a:pt x="700" y="120"/>
                    <a:pt x="697" y="126"/>
                  </a:cubicBezTo>
                  <a:cubicBezTo>
                    <a:pt x="695" y="132"/>
                    <a:pt x="692" y="139"/>
                    <a:pt x="688" y="139"/>
                  </a:cubicBezTo>
                  <a:cubicBezTo>
                    <a:pt x="683" y="138"/>
                    <a:pt x="676" y="142"/>
                    <a:pt x="676" y="142"/>
                  </a:cubicBezTo>
                  <a:cubicBezTo>
                    <a:pt x="676" y="142"/>
                    <a:pt x="675" y="150"/>
                    <a:pt x="677" y="151"/>
                  </a:cubicBezTo>
                  <a:cubicBezTo>
                    <a:pt x="680" y="152"/>
                    <a:pt x="682" y="156"/>
                    <a:pt x="682" y="158"/>
                  </a:cubicBezTo>
                  <a:cubicBezTo>
                    <a:pt x="682" y="160"/>
                    <a:pt x="680" y="171"/>
                    <a:pt x="676" y="174"/>
                  </a:cubicBezTo>
                  <a:cubicBezTo>
                    <a:pt x="672" y="177"/>
                    <a:pt x="666" y="181"/>
                    <a:pt x="666" y="181"/>
                  </a:cubicBezTo>
                  <a:cubicBezTo>
                    <a:pt x="666" y="181"/>
                    <a:pt x="660" y="184"/>
                    <a:pt x="660" y="186"/>
                  </a:cubicBezTo>
                  <a:cubicBezTo>
                    <a:pt x="660" y="189"/>
                    <a:pt x="658" y="206"/>
                    <a:pt x="656" y="206"/>
                  </a:cubicBezTo>
                  <a:cubicBezTo>
                    <a:pt x="654" y="206"/>
                    <a:pt x="649" y="209"/>
                    <a:pt x="649" y="209"/>
                  </a:cubicBezTo>
                  <a:cubicBezTo>
                    <a:pt x="652" y="217"/>
                    <a:pt x="652" y="217"/>
                    <a:pt x="652" y="217"/>
                  </a:cubicBezTo>
                  <a:cubicBezTo>
                    <a:pt x="652" y="217"/>
                    <a:pt x="648" y="223"/>
                    <a:pt x="650" y="231"/>
                  </a:cubicBezTo>
                  <a:cubicBezTo>
                    <a:pt x="663" y="231"/>
                    <a:pt x="663" y="231"/>
                    <a:pt x="663" y="231"/>
                  </a:cubicBezTo>
                  <a:cubicBezTo>
                    <a:pt x="663" y="231"/>
                    <a:pt x="661" y="238"/>
                    <a:pt x="664" y="241"/>
                  </a:cubicBezTo>
                  <a:cubicBezTo>
                    <a:pt x="666" y="243"/>
                    <a:pt x="674" y="248"/>
                    <a:pt x="674" y="248"/>
                  </a:cubicBezTo>
                  <a:cubicBezTo>
                    <a:pt x="674" y="248"/>
                    <a:pt x="668" y="251"/>
                    <a:pt x="667" y="254"/>
                  </a:cubicBezTo>
                  <a:cubicBezTo>
                    <a:pt x="667" y="258"/>
                    <a:pt x="668" y="264"/>
                    <a:pt x="668" y="264"/>
                  </a:cubicBezTo>
                  <a:cubicBezTo>
                    <a:pt x="673" y="267"/>
                    <a:pt x="673" y="267"/>
                    <a:pt x="673" y="267"/>
                  </a:cubicBezTo>
                  <a:cubicBezTo>
                    <a:pt x="673" y="267"/>
                    <a:pt x="676" y="272"/>
                    <a:pt x="665" y="274"/>
                  </a:cubicBezTo>
                  <a:cubicBezTo>
                    <a:pt x="655" y="276"/>
                    <a:pt x="640" y="275"/>
                    <a:pt x="640" y="275"/>
                  </a:cubicBezTo>
                  <a:cubicBezTo>
                    <a:pt x="640" y="275"/>
                    <a:pt x="638" y="286"/>
                    <a:pt x="638" y="289"/>
                  </a:cubicBezTo>
                  <a:cubicBezTo>
                    <a:pt x="638" y="293"/>
                    <a:pt x="640" y="304"/>
                    <a:pt x="643" y="309"/>
                  </a:cubicBezTo>
                  <a:cubicBezTo>
                    <a:pt x="646" y="315"/>
                    <a:pt x="648" y="312"/>
                    <a:pt x="648" y="319"/>
                  </a:cubicBezTo>
                  <a:cubicBezTo>
                    <a:pt x="648" y="325"/>
                    <a:pt x="645" y="330"/>
                    <a:pt x="645" y="330"/>
                  </a:cubicBezTo>
                  <a:cubicBezTo>
                    <a:pt x="645" y="330"/>
                    <a:pt x="644" y="325"/>
                    <a:pt x="634" y="325"/>
                  </a:cubicBezTo>
                  <a:cubicBezTo>
                    <a:pt x="634" y="325"/>
                    <a:pt x="627" y="314"/>
                    <a:pt x="626" y="312"/>
                  </a:cubicBezTo>
                  <a:cubicBezTo>
                    <a:pt x="625" y="309"/>
                    <a:pt x="618" y="286"/>
                    <a:pt x="615" y="285"/>
                  </a:cubicBezTo>
                  <a:cubicBezTo>
                    <a:pt x="612" y="284"/>
                    <a:pt x="607" y="275"/>
                    <a:pt x="608" y="272"/>
                  </a:cubicBezTo>
                  <a:cubicBezTo>
                    <a:pt x="609" y="270"/>
                    <a:pt x="607" y="259"/>
                    <a:pt x="610" y="257"/>
                  </a:cubicBezTo>
                  <a:cubicBezTo>
                    <a:pt x="613" y="255"/>
                    <a:pt x="622" y="252"/>
                    <a:pt x="625" y="252"/>
                  </a:cubicBezTo>
                  <a:cubicBezTo>
                    <a:pt x="627" y="252"/>
                    <a:pt x="633" y="253"/>
                    <a:pt x="633" y="253"/>
                  </a:cubicBezTo>
                  <a:cubicBezTo>
                    <a:pt x="633" y="253"/>
                    <a:pt x="635" y="214"/>
                    <a:pt x="632" y="213"/>
                  </a:cubicBezTo>
                  <a:cubicBezTo>
                    <a:pt x="628" y="213"/>
                    <a:pt x="618" y="216"/>
                    <a:pt x="618" y="216"/>
                  </a:cubicBezTo>
                  <a:cubicBezTo>
                    <a:pt x="618" y="216"/>
                    <a:pt x="618" y="229"/>
                    <a:pt x="613" y="229"/>
                  </a:cubicBezTo>
                  <a:cubicBezTo>
                    <a:pt x="608" y="229"/>
                    <a:pt x="601" y="222"/>
                    <a:pt x="601" y="221"/>
                  </a:cubicBezTo>
                  <a:cubicBezTo>
                    <a:pt x="600" y="219"/>
                    <a:pt x="586" y="206"/>
                    <a:pt x="583" y="207"/>
                  </a:cubicBezTo>
                  <a:cubicBezTo>
                    <a:pt x="581" y="207"/>
                    <a:pt x="581" y="211"/>
                    <a:pt x="577" y="211"/>
                  </a:cubicBezTo>
                  <a:cubicBezTo>
                    <a:pt x="573" y="210"/>
                    <a:pt x="573" y="207"/>
                    <a:pt x="570" y="206"/>
                  </a:cubicBezTo>
                  <a:cubicBezTo>
                    <a:pt x="567" y="205"/>
                    <a:pt x="561" y="195"/>
                    <a:pt x="560" y="194"/>
                  </a:cubicBezTo>
                  <a:cubicBezTo>
                    <a:pt x="558" y="194"/>
                    <a:pt x="553" y="194"/>
                    <a:pt x="552" y="196"/>
                  </a:cubicBezTo>
                  <a:cubicBezTo>
                    <a:pt x="551" y="199"/>
                    <a:pt x="545" y="202"/>
                    <a:pt x="540" y="197"/>
                  </a:cubicBezTo>
                  <a:cubicBezTo>
                    <a:pt x="535" y="192"/>
                    <a:pt x="533" y="187"/>
                    <a:pt x="535" y="183"/>
                  </a:cubicBezTo>
                  <a:cubicBezTo>
                    <a:pt x="536" y="179"/>
                    <a:pt x="534" y="177"/>
                    <a:pt x="533" y="172"/>
                  </a:cubicBezTo>
                  <a:cubicBezTo>
                    <a:pt x="531" y="167"/>
                    <a:pt x="526" y="153"/>
                    <a:pt x="526" y="153"/>
                  </a:cubicBezTo>
                  <a:cubicBezTo>
                    <a:pt x="526" y="153"/>
                    <a:pt x="518" y="145"/>
                    <a:pt x="524" y="140"/>
                  </a:cubicBezTo>
                  <a:cubicBezTo>
                    <a:pt x="530" y="135"/>
                    <a:pt x="526" y="127"/>
                    <a:pt x="522" y="122"/>
                  </a:cubicBezTo>
                  <a:cubicBezTo>
                    <a:pt x="519" y="116"/>
                    <a:pt x="518" y="107"/>
                    <a:pt x="522" y="106"/>
                  </a:cubicBezTo>
                  <a:cubicBezTo>
                    <a:pt x="527" y="104"/>
                    <a:pt x="515" y="95"/>
                    <a:pt x="515" y="93"/>
                  </a:cubicBezTo>
                  <a:cubicBezTo>
                    <a:pt x="515" y="90"/>
                    <a:pt x="508" y="70"/>
                    <a:pt x="508" y="70"/>
                  </a:cubicBezTo>
                  <a:cubicBezTo>
                    <a:pt x="508" y="70"/>
                    <a:pt x="484" y="59"/>
                    <a:pt x="482" y="48"/>
                  </a:cubicBezTo>
                  <a:cubicBezTo>
                    <a:pt x="479" y="38"/>
                    <a:pt x="476" y="30"/>
                    <a:pt x="468" y="30"/>
                  </a:cubicBezTo>
                  <a:cubicBezTo>
                    <a:pt x="459" y="30"/>
                    <a:pt x="459" y="30"/>
                    <a:pt x="459" y="30"/>
                  </a:cubicBezTo>
                  <a:cubicBezTo>
                    <a:pt x="459" y="30"/>
                    <a:pt x="459" y="41"/>
                    <a:pt x="454" y="41"/>
                  </a:cubicBezTo>
                  <a:cubicBezTo>
                    <a:pt x="449" y="41"/>
                    <a:pt x="443" y="37"/>
                    <a:pt x="443" y="37"/>
                  </a:cubicBezTo>
                  <a:cubicBezTo>
                    <a:pt x="443" y="37"/>
                    <a:pt x="444" y="42"/>
                    <a:pt x="437" y="42"/>
                  </a:cubicBezTo>
                  <a:cubicBezTo>
                    <a:pt x="430" y="42"/>
                    <a:pt x="427" y="39"/>
                    <a:pt x="422" y="40"/>
                  </a:cubicBezTo>
                  <a:cubicBezTo>
                    <a:pt x="418" y="41"/>
                    <a:pt x="417" y="48"/>
                    <a:pt x="417" y="48"/>
                  </a:cubicBezTo>
                  <a:cubicBezTo>
                    <a:pt x="413" y="52"/>
                    <a:pt x="413" y="52"/>
                    <a:pt x="413" y="52"/>
                  </a:cubicBezTo>
                  <a:cubicBezTo>
                    <a:pt x="413" y="52"/>
                    <a:pt x="405" y="44"/>
                    <a:pt x="403" y="44"/>
                  </a:cubicBezTo>
                  <a:cubicBezTo>
                    <a:pt x="400" y="44"/>
                    <a:pt x="399" y="40"/>
                    <a:pt x="397" y="40"/>
                  </a:cubicBezTo>
                  <a:cubicBezTo>
                    <a:pt x="396" y="39"/>
                    <a:pt x="383" y="37"/>
                    <a:pt x="382" y="39"/>
                  </a:cubicBezTo>
                  <a:cubicBezTo>
                    <a:pt x="382" y="41"/>
                    <a:pt x="374" y="45"/>
                    <a:pt x="374" y="46"/>
                  </a:cubicBezTo>
                  <a:cubicBezTo>
                    <a:pt x="374" y="48"/>
                    <a:pt x="371" y="53"/>
                    <a:pt x="371" y="53"/>
                  </a:cubicBezTo>
                  <a:cubicBezTo>
                    <a:pt x="371" y="59"/>
                    <a:pt x="371" y="59"/>
                    <a:pt x="371" y="59"/>
                  </a:cubicBezTo>
                  <a:cubicBezTo>
                    <a:pt x="363" y="62"/>
                    <a:pt x="363" y="62"/>
                    <a:pt x="363" y="62"/>
                  </a:cubicBezTo>
                  <a:cubicBezTo>
                    <a:pt x="356" y="67"/>
                    <a:pt x="356" y="67"/>
                    <a:pt x="356" y="67"/>
                  </a:cubicBezTo>
                  <a:cubicBezTo>
                    <a:pt x="336" y="45"/>
                    <a:pt x="336" y="45"/>
                    <a:pt x="336" y="45"/>
                  </a:cubicBezTo>
                  <a:cubicBezTo>
                    <a:pt x="336" y="45"/>
                    <a:pt x="332" y="52"/>
                    <a:pt x="327" y="52"/>
                  </a:cubicBezTo>
                  <a:cubicBezTo>
                    <a:pt x="321" y="52"/>
                    <a:pt x="304" y="52"/>
                    <a:pt x="301" y="48"/>
                  </a:cubicBezTo>
                  <a:cubicBezTo>
                    <a:pt x="299" y="45"/>
                    <a:pt x="296" y="34"/>
                    <a:pt x="296" y="31"/>
                  </a:cubicBezTo>
                  <a:cubicBezTo>
                    <a:pt x="296" y="28"/>
                    <a:pt x="296" y="24"/>
                    <a:pt x="296" y="24"/>
                  </a:cubicBezTo>
                  <a:cubicBezTo>
                    <a:pt x="294" y="21"/>
                    <a:pt x="294" y="21"/>
                    <a:pt x="294" y="21"/>
                  </a:cubicBezTo>
                  <a:cubicBezTo>
                    <a:pt x="294" y="21"/>
                    <a:pt x="292" y="13"/>
                    <a:pt x="287" y="13"/>
                  </a:cubicBezTo>
                  <a:cubicBezTo>
                    <a:pt x="282" y="13"/>
                    <a:pt x="277" y="3"/>
                    <a:pt x="277" y="3"/>
                  </a:cubicBezTo>
                  <a:cubicBezTo>
                    <a:pt x="277" y="3"/>
                    <a:pt x="273" y="0"/>
                    <a:pt x="272" y="2"/>
                  </a:cubicBezTo>
                  <a:cubicBezTo>
                    <a:pt x="270" y="5"/>
                    <a:pt x="263" y="11"/>
                    <a:pt x="260" y="11"/>
                  </a:cubicBezTo>
                  <a:cubicBezTo>
                    <a:pt x="257" y="11"/>
                    <a:pt x="253" y="9"/>
                    <a:pt x="253" y="9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249" y="19"/>
                    <a:pt x="241" y="24"/>
                    <a:pt x="240" y="19"/>
                  </a:cubicBezTo>
                  <a:cubicBezTo>
                    <a:pt x="238" y="14"/>
                    <a:pt x="233" y="9"/>
                    <a:pt x="233" y="9"/>
                  </a:cubicBezTo>
                  <a:cubicBezTo>
                    <a:pt x="233" y="9"/>
                    <a:pt x="227" y="10"/>
                    <a:pt x="223" y="9"/>
                  </a:cubicBezTo>
                  <a:cubicBezTo>
                    <a:pt x="219" y="8"/>
                    <a:pt x="217" y="5"/>
                    <a:pt x="217" y="5"/>
                  </a:cubicBezTo>
                  <a:cubicBezTo>
                    <a:pt x="217" y="5"/>
                    <a:pt x="212" y="14"/>
                    <a:pt x="208" y="17"/>
                  </a:cubicBezTo>
                  <a:cubicBezTo>
                    <a:pt x="204" y="19"/>
                    <a:pt x="200" y="26"/>
                    <a:pt x="200" y="26"/>
                  </a:cubicBezTo>
                  <a:cubicBezTo>
                    <a:pt x="200" y="26"/>
                    <a:pt x="208" y="34"/>
                    <a:pt x="203" y="35"/>
                  </a:cubicBezTo>
                  <a:cubicBezTo>
                    <a:pt x="198" y="35"/>
                    <a:pt x="186" y="39"/>
                    <a:pt x="184" y="40"/>
                  </a:cubicBezTo>
                  <a:cubicBezTo>
                    <a:pt x="182" y="42"/>
                    <a:pt x="180" y="52"/>
                    <a:pt x="174" y="52"/>
                  </a:cubicBezTo>
                  <a:cubicBezTo>
                    <a:pt x="169" y="52"/>
                    <a:pt x="163" y="50"/>
                    <a:pt x="164" y="54"/>
                  </a:cubicBezTo>
                  <a:cubicBezTo>
                    <a:pt x="165" y="58"/>
                    <a:pt x="165" y="62"/>
                    <a:pt x="159" y="64"/>
                  </a:cubicBezTo>
                  <a:cubicBezTo>
                    <a:pt x="153" y="65"/>
                    <a:pt x="153" y="75"/>
                    <a:pt x="153" y="76"/>
                  </a:cubicBezTo>
                  <a:cubicBezTo>
                    <a:pt x="152" y="78"/>
                    <a:pt x="151" y="83"/>
                    <a:pt x="151" y="83"/>
                  </a:cubicBezTo>
                  <a:cubicBezTo>
                    <a:pt x="139" y="75"/>
                    <a:pt x="139" y="75"/>
                    <a:pt x="139" y="75"/>
                  </a:cubicBezTo>
                  <a:cubicBezTo>
                    <a:pt x="139" y="75"/>
                    <a:pt x="140" y="83"/>
                    <a:pt x="139" y="91"/>
                  </a:cubicBezTo>
                  <a:cubicBezTo>
                    <a:pt x="139" y="99"/>
                    <a:pt x="140" y="98"/>
                    <a:pt x="132" y="100"/>
                  </a:cubicBezTo>
                  <a:cubicBezTo>
                    <a:pt x="124" y="103"/>
                    <a:pt x="116" y="103"/>
                    <a:pt x="116" y="103"/>
                  </a:cubicBezTo>
                  <a:cubicBezTo>
                    <a:pt x="108" y="98"/>
                    <a:pt x="108" y="98"/>
                    <a:pt x="108" y="98"/>
                  </a:cubicBezTo>
                  <a:cubicBezTo>
                    <a:pt x="108" y="98"/>
                    <a:pt x="107" y="111"/>
                    <a:pt x="104" y="114"/>
                  </a:cubicBezTo>
                  <a:cubicBezTo>
                    <a:pt x="101" y="118"/>
                    <a:pt x="92" y="120"/>
                    <a:pt x="92" y="120"/>
                  </a:cubicBezTo>
                  <a:cubicBezTo>
                    <a:pt x="119" y="139"/>
                    <a:pt x="119" y="139"/>
                    <a:pt x="119" y="139"/>
                  </a:cubicBezTo>
                  <a:cubicBezTo>
                    <a:pt x="120" y="148"/>
                    <a:pt x="120" y="148"/>
                    <a:pt x="120" y="148"/>
                  </a:cubicBezTo>
                  <a:cubicBezTo>
                    <a:pt x="120" y="148"/>
                    <a:pt x="123" y="154"/>
                    <a:pt x="121" y="155"/>
                  </a:cubicBezTo>
                  <a:cubicBezTo>
                    <a:pt x="118" y="157"/>
                    <a:pt x="96" y="141"/>
                    <a:pt x="96" y="141"/>
                  </a:cubicBezTo>
                  <a:cubicBezTo>
                    <a:pt x="84" y="143"/>
                    <a:pt x="84" y="143"/>
                    <a:pt x="84" y="143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3" y="144"/>
                    <a:pt x="71" y="144"/>
                  </a:cubicBezTo>
                  <a:cubicBezTo>
                    <a:pt x="69" y="144"/>
                    <a:pt x="69" y="155"/>
                    <a:pt x="69" y="155"/>
                  </a:cubicBezTo>
                  <a:cubicBezTo>
                    <a:pt x="69" y="155"/>
                    <a:pt x="70" y="160"/>
                    <a:pt x="65" y="160"/>
                  </a:cubicBezTo>
                  <a:cubicBezTo>
                    <a:pt x="59" y="160"/>
                    <a:pt x="59" y="164"/>
                    <a:pt x="59" y="166"/>
                  </a:cubicBezTo>
                  <a:cubicBezTo>
                    <a:pt x="60" y="168"/>
                    <a:pt x="60" y="179"/>
                    <a:pt x="54" y="183"/>
                  </a:cubicBezTo>
                  <a:cubicBezTo>
                    <a:pt x="47" y="187"/>
                    <a:pt x="40" y="194"/>
                    <a:pt x="35" y="187"/>
                  </a:cubicBezTo>
                  <a:cubicBezTo>
                    <a:pt x="30" y="179"/>
                    <a:pt x="30" y="185"/>
                    <a:pt x="30" y="185"/>
                  </a:cubicBezTo>
                  <a:cubicBezTo>
                    <a:pt x="26" y="195"/>
                    <a:pt x="26" y="195"/>
                    <a:pt x="26" y="195"/>
                  </a:cubicBezTo>
                  <a:cubicBezTo>
                    <a:pt x="19" y="208"/>
                    <a:pt x="19" y="208"/>
                    <a:pt x="19" y="208"/>
                  </a:cubicBezTo>
                  <a:cubicBezTo>
                    <a:pt x="19" y="208"/>
                    <a:pt x="20" y="223"/>
                    <a:pt x="16" y="225"/>
                  </a:cubicBezTo>
                  <a:cubicBezTo>
                    <a:pt x="12" y="227"/>
                    <a:pt x="3" y="230"/>
                    <a:pt x="2" y="235"/>
                  </a:cubicBezTo>
                  <a:cubicBezTo>
                    <a:pt x="1" y="239"/>
                    <a:pt x="0" y="250"/>
                    <a:pt x="3" y="251"/>
                  </a:cubicBezTo>
                  <a:cubicBezTo>
                    <a:pt x="6" y="252"/>
                    <a:pt x="6" y="253"/>
                    <a:pt x="6" y="258"/>
                  </a:cubicBezTo>
                  <a:cubicBezTo>
                    <a:pt x="6" y="264"/>
                    <a:pt x="5" y="269"/>
                    <a:pt x="7" y="274"/>
                  </a:cubicBezTo>
                  <a:cubicBezTo>
                    <a:pt x="9" y="279"/>
                    <a:pt x="14" y="280"/>
                    <a:pt x="14" y="280"/>
                  </a:cubicBezTo>
                  <a:cubicBezTo>
                    <a:pt x="14" y="280"/>
                    <a:pt x="13" y="298"/>
                    <a:pt x="23" y="302"/>
                  </a:cubicBezTo>
                  <a:cubicBezTo>
                    <a:pt x="33" y="306"/>
                    <a:pt x="41" y="305"/>
                    <a:pt x="44" y="305"/>
                  </a:cubicBezTo>
                  <a:cubicBezTo>
                    <a:pt x="46" y="305"/>
                    <a:pt x="47" y="311"/>
                    <a:pt x="50" y="307"/>
                  </a:cubicBezTo>
                  <a:cubicBezTo>
                    <a:pt x="53" y="304"/>
                    <a:pt x="53" y="298"/>
                    <a:pt x="59" y="298"/>
                  </a:cubicBezTo>
                  <a:cubicBezTo>
                    <a:pt x="65" y="298"/>
                    <a:pt x="64" y="303"/>
                    <a:pt x="65" y="305"/>
                  </a:cubicBezTo>
                  <a:cubicBezTo>
                    <a:pt x="66" y="306"/>
                    <a:pt x="68" y="304"/>
                    <a:pt x="74" y="304"/>
                  </a:cubicBezTo>
                  <a:cubicBezTo>
                    <a:pt x="80" y="304"/>
                    <a:pt x="94" y="319"/>
                    <a:pt x="97" y="323"/>
                  </a:cubicBezTo>
                  <a:cubicBezTo>
                    <a:pt x="99" y="327"/>
                    <a:pt x="114" y="329"/>
                    <a:pt x="114" y="329"/>
                  </a:cubicBezTo>
                  <a:cubicBezTo>
                    <a:pt x="114" y="329"/>
                    <a:pt x="116" y="335"/>
                    <a:pt x="121" y="336"/>
                  </a:cubicBezTo>
                  <a:cubicBezTo>
                    <a:pt x="126" y="337"/>
                    <a:pt x="128" y="332"/>
                    <a:pt x="136" y="331"/>
                  </a:cubicBezTo>
                  <a:cubicBezTo>
                    <a:pt x="145" y="331"/>
                    <a:pt x="153" y="329"/>
                    <a:pt x="153" y="336"/>
                  </a:cubicBezTo>
                  <a:cubicBezTo>
                    <a:pt x="154" y="344"/>
                    <a:pt x="153" y="354"/>
                    <a:pt x="153" y="359"/>
                  </a:cubicBezTo>
                  <a:cubicBezTo>
                    <a:pt x="154" y="363"/>
                    <a:pt x="161" y="373"/>
                    <a:pt x="161" y="373"/>
                  </a:cubicBezTo>
                  <a:cubicBezTo>
                    <a:pt x="161" y="373"/>
                    <a:pt x="166" y="370"/>
                    <a:pt x="167" y="372"/>
                  </a:cubicBezTo>
                  <a:cubicBezTo>
                    <a:pt x="168" y="374"/>
                    <a:pt x="166" y="399"/>
                    <a:pt x="168" y="402"/>
                  </a:cubicBezTo>
                  <a:cubicBezTo>
                    <a:pt x="170" y="405"/>
                    <a:pt x="174" y="404"/>
                    <a:pt x="178" y="409"/>
                  </a:cubicBezTo>
                  <a:cubicBezTo>
                    <a:pt x="182" y="413"/>
                    <a:pt x="185" y="418"/>
                    <a:pt x="185" y="423"/>
                  </a:cubicBezTo>
                  <a:cubicBezTo>
                    <a:pt x="186" y="428"/>
                    <a:pt x="187" y="451"/>
                    <a:pt x="187" y="456"/>
                  </a:cubicBezTo>
                  <a:cubicBezTo>
                    <a:pt x="186" y="460"/>
                    <a:pt x="185" y="463"/>
                    <a:pt x="183" y="464"/>
                  </a:cubicBezTo>
                  <a:cubicBezTo>
                    <a:pt x="181" y="465"/>
                    <a:pt x="178" y="467"/>
                    <a:pt x="178" y="471"/>
                  </a:cubicBezTo>
                  <a:cubicBezTo>
                    <a:pt x="178" y="475"/>
                    <a:pt x="176" y="498"/>
                    <a:pt x="176" y="498"/>
                  </a:cubicBezTo>
                  <a:cubicBezTo>
                    <a:pt x="176" y="498"/>
                    <a:pt x="182" y="503"/>
                    <a:pt x="183" y="504"/>
                  </a:cubicBezTo>
                  <a:cubicBezTo>
                    <a:pt x="185" y="506"/>
                    <a:pt x="189" y="518"/>
                    <a:pt x="193" y="522"/>
                  </a:cubicBezTo>
                  <a:cubicBezTo>
                    <a:pt x="196" y="525"/>
                    <a:pt x="200" y="522"/>
                    <a:pt x="203" y="524"/>
                  </a:cubicBezTo>
                  <a:cubicBezTo>
                    <a:pt x="206" y="525"/>
                    <a:pt x="209" y="533"/>
                    <a:pt x="212" y="533"/>
                  </a:cubicBezTo>
                  <a:cubicBezTo>
                    <a:pt x="215" y="533"/>
                    <a:pt x="250" y="522"/>
                    <a:pt x="250" y="522"/>
                  </a:cubicBezTo>
                  <a:cubicBezTo>
                    <a:pt x="250" y="522"/>
                    <a:pt x="290" y="513"/>
                    <a:pt x="292" y="514"/>
                  </a:cubicBezTo>
                  <a:cubicBezTo>
                    <a:pt x="294" y="515"/>
                    <a:pt x="294" y="521"/>
                    <a:pt x="294" y="521"/>
                  </a:cubicBezTo>
                  <a:cubicBezTo>
                    <a:pt x="294" y="521"/>
                    <a:pt x="301" y="517"/>
                    <a:pt x="307" y="521"/>
                  </a:cubicBezTo>
                  <a:cubicBezTo>
                    <a:pt x="312" y="525"/>
                    <a:pt x="312" y="528"/>
                    <a:pt x="316" y="529"/>
                  </a:cubicBezTo>
                  <a:cubicBezTo>
                    <a:pt x="321" y="530"/>
                    <a:pt x="325" y="530"/>
                    <a:pt x="325" y="532"/>
                  </a:cubicBezTo>
                  <a:cubicBezTo>
                    <a:pt x="326" y="535"/>
                    <a:pt x="334" y="535"/>
                    <a:pt x="334" y="535"/>
                  </a:cubicBezTo>
                  <a:cubicBezTo>
                    <a:pt x="334" y="535"/>
                    <a:pt x="343" y="532"/>
                    <a:pt x="344" y="535"/>
                  </a:cubicBezTo>
                  <a:cubicBezTo>
                    <a:pt x="345" y="538"/>
                    <a:pt x="348" y="543"/>
                    <a:pt x="352" y="543"/>
                  </a:cubicBezTo>
                  <a:cubicBezTo>
                    <a:pt x="355" y="543"/>
                    <a:pt x="362" y="544"/>
                    <a:pt x="362" y="544"/>
                  </a:cubicBezTo>
                  <a:cubicBezTo>
                    <a:pt x="362" y="544"/>
                    <a:pt x="360" y="547"/>
                    <a:pt x="365" y="551"/>
                  </a:cubicBezTo>
                  <a:cubicBezTo>
                    <a:pt x="371" y="554"/>
                    <a:pt x="373" y="551"/>
                    <a:pt x="377" y="554"/>
                  </a:cubicBezTo>
                  <a:cubicBezTo>
                    <a:pt x="380" y="558"/>
                    <a:pt x="385" y="564"/>
                    <a:pt x="384" y="567"/>
                  </a:cubicBezTo>
                  <a:cubicBezTo>
                    <a:pt x="384" y="570"/>
                    <a:pt x="383" y="577"/>
                    <a:pt x="383" y="577"/>
                  </a:cubicBezTo>
                  <a:cubicBezTo>
                    <a:pt x="383" y="577"/>
                    <a:pt x="395" y="580"/>
                    <a:pt x="396" y="583"/>
                  </a:cubicBezTo>
                  <a:cubicBezTo>
                    <a:pt x="397" y="586"/>
                    <a:pt x="408" y="602"/>
                    <a:pt x="408" y="602"/>
                  </a:cubicBezTo>
                  <a:cubicBezTo>
                    <a:pt x="408" y="602"/>
                    <a:pt x="416" y="602"/>
                    <a:pt x="418" y="605"/>
                  </a:cubicBezTo>
                  <a:cubicBezTo>
                    <a:pt x="419" y="608"/>
                    <a:pt x="422" y="624"/>
                    <a:pt x="422" y="624"/>
                  </a:cubicBezTo>
                  <a:cubicBezTo>
                    <a:pt x="422" y="624"/>
                    <a:pt x="436" y="623"/>
                    <a:pt x="440" y="634"/>
                  </a:cubicBezTo>
                  <a:cubicBezTo>
                    <a:pt x="443" y="644"/>
                    <a:pt x="438" y="674"/>
                    <a:pt x="438" y="674"/>
                  </a:cubicBezTo>
                  <a:cubicBezTo>
                    <a:pt x="438" y="674"/>
                    <a:pt x="440" y="688"/>
                    <a:pt x="444" y="693"/>
                  </a:cubicBezTo>
                  <a:cubicBezTo>
                    <a:pt x="449" y="699"/>
                    <a:pt x="455" y="699"/>
                    <a:pt x="460" y="704"/>
                  </a:cubicBezTo>
                  <a:cubicBezTo>
                    <a:pt x="466" y="710"/>
                    <a:pt x="476" y="715"/>
                    <a:pt x="476" y="715"/>
                  </a:cubicBezTo>
                  <a:cubicBezTo>
                    <a:pt x="476" y="715"/>
                    <a:pt x="479" y="715"/>
                    <a:pt x="480" y="719"/>
                  </a:cubicBezTo>
                  <a:cubicBezTo>
                    <a:pt x="481" y="722"/>
                    <a:pt x="482" y="741"/>
                    <a:pt x="486" y="746"/>
                  </a:cubicBezTo>
                  <a:cubicBezTo>
                    <a:pt x="489" y="750"/>
                    <a:pt x="497" y="753"/>
                    <a:pt x="496" y="756"/>
                  </a:cubicBezTo>
                  <a:cubicBezTo>
                    <a:pt x="494" y="759"/>
                    <a:pt x="491" y="763"/>
                    <a:pt x="495" y="767"/>
                  </a:cubicBezTo>
                  <a:cubicBezTo>
                    <a:pt x="499" y="770"/>
                    <a:pt x="508" y="778"/>
                    <a:pt x="508" y="778"/>
                  </a:cubicBezTo>
                  <a:cubicBezTo>
                    <a:pt x="508" y="778"/>
                    <a:pt x="506" y="783"/>
                    <a:pt x="513" y="783"/>
                  </a:cubicBezTo>
                  <a:cubicBezTo>
                    <a:pt x="519" y="783"/>
                    <a:pt x="523" y="777"/>
                    <a:pt x="530" y="777"/>
                  </a:cubicBezTo>
                  <a:cubicBezTo>
                    <a:pt x="536" y="777"/>
                    <a:pt x="552" y="776"/>
                    <a:pt x="556" y="778"/>
                  </a:cubicBezTo>
                  <a:cubicBezTo>
                    <a:pt x="560" y="780"/>
                    <a:pt x="572" y="779"/>
                    <a:pt x="581" y="782"/>
                  </a:cubicBezTo>
                  <a:cubicBezTo>
                    <a:pt x="589" y="784"/>
                    <a:pt x="594" y="784"/>
                    <a:pt x="595" y="786"/>
                  </a:cubicBezTo>
                  <a:cubicBezTo>
                    <a:pt x="596" y="788"/>
                    <a:pt x="598" y="800"/>
                    <a:pt x="598" y="800"/>
                  </a:cubicBezTo>
                  <a:cubicBezTo>
                    <a:pt x="598" y="800"/>
                    <a:pt x="604" y="793"/>
                    <a:pt x="608" y="795"/>
                  </a:cubicBezTo>
                  <a:cubicBezTo>
                    <a:pt x="611" y="797"/>
                    <a:pt x="610" y="836"/>
                    <a:pt x="610" y="836"/>
                  </a:cubicBezTo>
                  <a:cubicBezTo>
                    <a:pt x="610" y="836"/>
                    <a:pt x="609" y="847"/>
                    <a:pt x="608" y="849"/>
                  </a:cubicBezTo>
                  <a:cubicBezTo>
                    <a:pt x="607" y="850"/>
                    <a:pt x="598" y="858"/>
                    <a:pt x="598" y="858"/>
                  </a:cubicBezTo>
                  <a:cubicBezTo>
                    <a:pt x="598" y="858"/>
                    <a:pt x="599" y="870"/>
                    <a:pt x="597" y="872"/>
                  </a:cubicBezTo>
                  <a:cubicBezTo>
                    <a:pt x="596" y="874"/>
                    <a:pt x="591" y="879"/>
                    <a:pt x="591" y="882"/>
                  </a:cubicBezTo>
                  <a:cubicBezTo>
                    <a:pt x="591" y="884"/>
                    <a:pt x="588" y="890"/>
                    <a:pt x="587" y="895"/>
                  </a:cubicBezTo>
                  <a:cubicBezTo>
                    <a:pt x="587" y="899"/>
                    <a:pt x="583" y="914"/>
                    <a:pt x="589" y="920"/>
                  </a:cubicBezTo>
                  <a:cubicBezTo>
                    <a:pt x="595" y="925"/>
                    <a:pt x="604" y="922"/>
                    <a:pt x="605" y="924"/>
                  </a:cubicBezTo>
                  <a:cubicBezTo>
                    <a:pt x="607" y="926"/>
                    <a:pt x="611" y="931"/>
                    <a:pt x="611" y="931"/>
                  </a:cubicBezTo>
                  <a:cubicBezTo>
                    <a:pt x="611" y="931"/>
                    <a:pt x="636" y="929"/>
                    <a:pt x="641" y="926"/>
                  </a:cubicBezTo>
                  <a:cubicBezTo>
                    <a:pt x="645" y="924"/>
                    <a:pt x="645" y="916"/>
                    <a:pt x="645" y="916"/>
                  </a:cubicBezTo>
                  <a:cubicBezTo>
                    <a:pt x="670" y="915"/>
                    <a:pt x="670" y="915"/>
                    <a:pt x="670" y="915"/>
                  </a:cubicBezTo>
                  <a:cubicBezTo>
                    <a:pt x="677" y="919"/>
                    <a:pt x="677" y="919"/>
                    <a:pt x="677" y="919"/>
                  </a:cubicBezTo>
                  <a:cubicBezTo>
                    <a:pt x="677" y="919"/>
                    <a:pt x="697" y="920"/>
                    <a:pt x="700" y="918"/>
                  </a:cubicBezTo>
                  <a:cubicBezTo>
                    <a:pt x="704" y="916"/>
                    <a:pt x="712" y="909"/>
                    <a:pt x="712" y="909"/>
                  </a:cubicBezTo>
                  <a:cubicBezTo>
                    <a:pt x="712" y="909"/>
                    <a:pt x="716" y="904"/>
                    <a:pt x="716" y="898"/>
                  </a:cubicBezTo>
                  <a:cubicBezTo>
                    <a:pt x="717" y="893"/>
                    <a:pt x="713" y="890"/>
                    <a:pt x="716" y="886"/>
                  </a:cubicBezTo>
                  <a:cubicBezTo>
                    <a:pt x="720" y="882"/>
                    <a:pt x="722" y="878"/>
                    <a:pt x="726" y="879"/>
                  </a:cubicBezTo>
                  <a:cubicBezTo>
                    <a:pt x="731" y="881"/>
                    <a:pt x="731" y="869"/>
                    <a:pt x="731" y="869"/>
                  </a:cubicBezTo>
                  <a:cubicBezTo>
                    <a:pt x="737" y="868"/>
                    <a:pt x="737" y="868"/>
                    <a:pt x="737" y="868"/>
                  </a:cubicBezTo>
                  <a:cubicBezTo>
                    <a:pt x="737" y="868"/>
                    <a:pt x="733" y="873"/>
                    <a:pt x="738" y="880"/>
                  </a:cubicBezTo>
                  <a:cubicBezTo>
                    <a:pt x="742" y="887"/>
                    <a:pt x="749" y="897"/>
                    <a:pt x="751" y="897"/>
                  </a:cubicBezTo>
                  <a:cubicBezTo>
                    <a:pt x="753" y="898"/>
                    <a:pt x="764" y="915"/>
                    <a:pt x="766" y="917"/>
                  </a:cubicBezTo>
                  <a:cubicBezTo>
                    <a:pt x="769" y="920"/>
                    <a:pt x="774" y="926"/>
                    <a:pt x="774" y="926"/>
                  </a:cubicBezTo>
                  <a:cubicBezTo>
                    <a:pt x="774" y="926"/>
                    <a:pt x="774" y="953"/>
                    <a:pt x="774" y="957"/>
                  </a:cubicBezTo>
                  <a:cubicBezTo>
                    <a:pt x="775" y="960"/>
                    <a:pt x="770" y="972"/>
                    <a:pt x="774" y="977"/>
                  </a:cubicBezTo>
                  <a:cubicBezTo>
                    <a:pt x="778" y="982"/>
                    <a:pt x="786" y="996"/>
                    <a:pt x="786" y="999"/>
                  </a:cubicBezTo>
                  <a:cubicBezTo>
                    <a:pt x="786" y="1002"/>
                    <a:pt x="784" y="1016"/>
                    <a:pt x="786" y="1020"/>
                  </a:cubicBezTo>
                  <a:cubicBezTo>
                    <a:pt x="787" y="1023"/>
                    <a:pt x="787" y="1036"/>
                    <a:pt x="787" y="1042"/>
                  </a:cubicBezTo>
                  <a:cubicBezTo>
                    <a:pt x="786" y="1048"/>
                    <a:pt x="790" y="1056"/>
                    <a:pt x="792" y="1058"/>
                  </a:cubicBezTo>
                  <a:cubicBezTo>
                    <a:pt x="793" y="1060"/>
                    <a:pt x="802" y="1075"/>
                    <a:pt x="802" y="1075"/>
                  </a:cubicBezTo>
                  <a:cubicBezTo>
                    <a:pt x="802" y="1075"/>
                    <a:pt x="804" y="1093"/>
                    <a:pt x="807" y="1096"/>
                  </a:cubicBezTo>
                  <a:cubicBezTo>
                    <a:pt x="809" y="1099"/>
                    <a:pt x="814" y="1107"/>
                    <a:pt x="814" y="1107"/>
                  </a:cubicBezTo>
                  <a:cubicBezTo>
                    <a:pt x="815" y="1112"/>
                    <a:pt x="815" y="1112"/>
                    <a:pt x="815" y="1112"/>
                  </a:cubicBezTo>
                  <a:cubicBezTo>
                    <a:pt x="815" y="1112"/>
                    <a:pt x="821" y="1102"/>
                    <a:pt x="826" y="1102"/>
                  </a:cubicBezTo>
                  <a:cubicBezTo>
                    <a:pt x="832" y="1102"/>
                    <a:pt x="840" y="1103"/>
                    <a:pt x="842" y="1100"/>
                  </a:cubicBezTo>
                  <a:cubicBezTo>
                    <a:pt x="844" y="1097"/>
                    <a:pt x="847" y="1091"/>
                    <a:pt x="854" y="1091"/>
                  </a:cubicBezTo>
                  <a:cubicBezTo>
                    <a:pt x="861" y="1090"/>
                    <a:pt x="877" y="1091"/>
                    <a:pt x="877" y="1095"/>
                  </a:cubicBezTo>
                  <a:cubicBezTo>
                    <a:pt x="877" y="1099"/>
                    <a:pt x="881" y="1106"/>
                    <a:pt x="881" y="1106"/>
                  </a:cubicBezTo>
                  <a:cubicBezTo>
                    <a:pt x="881" y="1106"/>
                    <a:pt x="890" y="1108"/>
                    <a:pt x="895" y="1112"/>
                  </a:cubicBezTo>
                  <a:cubicBezTo>
                    <a:pt x="900" y="1116"/>
                    <a:pt x="897" y="1125"/>
                    <a:pt x="902" y="1130"/>
                  </a:cubicBezTo>
                  <a:cubicBezTo>
                    <a:pt x="907" y="1135"/>
                    <a:pt x="905" y="1127"/>
                    <a:pt x="909" y="1133"/>
                  </a:cubicBezTo>
                  <a:cubicBezTo>
                    <a:pt x="913" y="1138"/>
                    <a:pt x="915" y="1152"/>
                    <a:pt x="915" y="1157"/>
                  </a:cubicBezTo>
                  <a:cubicBezTo>
                    <a:pt x="915" y="1163"/>
                    <a:pt x="913" y="1162"/>
                    <a:pt x="917" y="1162"/>
                  </a:cubicBezTo>
                  <a:cubicBezTo>
                    <a:pt x="922" y="1162"/>
                    <a:pt x="924" y="1180"/>
                    <a:pt x="923" y="1183"/>
                  </a:cubicBezTo>
                  <a:cubicBezTo>
                    <a:pt x="922" y="1187"/>
                    <a:pt x="916" y="1193"/>
                    <a:pt x="913" y="1196"/>
                  </a:cubicBezTo>
                  <a:cubicBezTo>
                    <a:pt x="909" y="1199"/>
                    <a:pt x="913" y="1217"/>
                    <a:pt x="911" y="1222"/>
                  </a:cubicBezTo>
                  <a:cubicBezTo>
                    <a:pt x="909" y="1227"/>
                    <a:pt x="905" y="1228"/>
                    <a:pt x="905" y="1232"/>
                  </a:cubicBezTo>
                  <a:cubicBezTo>
                    <a:pt x="905" y="1235"/>
                    <a:pt x="903" y="1249"/>
                    <a:pt x="908" y="1252"/>
                  </a:cubicBezTo>
                  <a:cubicBezTo>
                    <a:pt x="913" y="1256"/>
                    <a:pt x="913" y="1257"/>
                    <a:pt x="914" y="1262"/>
                  </a:cubicBezTo>
                  <a:cubicBezTo>
                    <a:pt x="915" y="1266"/>
                    <a:pt x="912" y="1273"/>
                    <a:pt x="917" y="1277"/>
                  </a:cubicBezTo>
                  <a:cubicBezTo>
                    <a:pt x="922" y="1280"/>
                    <a:pt x="926" y="1281"/>
                    <a:pt x="928" y="1280"/>
                  </a:cubicBezTo>
                  <a:cubicBezTo>
                    <a:pt x="929" y="1279"/>
                    <a:pt x="933" y="1271"/>
                    <a:pt x="934" y="1274"/>
                  </a:cubicBezTo>
                  <a:cubicBezTo>
                    <a:pt x="935" y="1276"/>
                    <a:pt x="926" y="1285"/>
                    <a:pt x="928" y="1289"/>
                  </a:cubicBezTo>
                  <a:cubicBezTo>
                    <a:pt x="929" y="1292"/>
                    <a:pt x="929" y="1312"/>
                    <a:pt x="932" y="1312"/>
                  </a:cubicBezTo>
                  <a:close/>
                </a:path>
              </a:pathLst>
            </a:custGeom>
            <a:solidFill>
              <a:srgbClr val="FFC000">
                <a:alpha val="50000"/>
              </a:srgbClr>
            </a:solidFill>
            <a:ln>
              <a:solidFill>
                <a:srgbClr val="FFC00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5" name="Freeform 6">
              <a:extLst>
                <a:ext uri="{FF2B5EF4-FFF2-40B4-BE49-F238E27FC236}">
                  <a16:creationId xmlns:a16="http://schemas.microsoft.com/office/drawing/2014/main" id="{83992AD3-33C5-AE62-A7B5-EB69901A57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719" y="4529575"/>
              <a:ext cx="539544" cy="572666"/>
            </a:xfrm>
            <a:custGeom>
              <a:avLst/>
              <a:gdLst>
                <a:gd name="T0" fmla="*/ 357 w 420"/>
                <a:gd name="T1" fmla="*/ 442 h 460"/>
                <a:gd name="T2" fmla="*/ 381 w 420"/>
                <a:gd name="T3" fmla="*/ 450 h 460"/>
                <a:gd name="T4" fmla="*/ 390 w 420"/>
                <a:gd name="T5" fmla="*/ 450 h 460"/>
                <a:gd name="T6" fmla="*/ 397 w 420"/>
                <a:gd name="T7" fmla="*/ 429 h 460"/>
                <a:gd name="T8" fmla="*/ 388 w 420"/>
                <a:gd name="T9" fmla="*/ 407 h 460"/>
                <a:gd name="T10" fmla="*/ 412 w 420"/>
                <a:gd name="T11" fmla="*/ 380 h 460"/>
                <a:gd name="T12" fmla="*/ 414 w 420"/>
                <a:gd name="T13" fmla="*/ 365 h 460"/>
                <a:gd name="T14" fmla="*/ 419 w 420"/>
                <a:gd name="T15" fmla="*/ 354 h 460"/>
                <a:gd name="T16" fmla="*/ 415 w 420"/>
                <a:gd name="T17" fmla="*/ 325 h 460"/>
                <a:gd name="T18" fmla="*/ 418 w 420"/>
                <a:gd name="T19" fmla="*/ 304 h 460"/>
                <a:gd name="T20" fmla="*/ 399 w 420"/>
                <a:gd name="T21" fmla="*/ 284 h 460"/>
                <a:gd name="T22" fmla="*/ 380 w 420"/>
                <a:gd name="T23" fmla="*/ 273 h 460"/>
                <a:gd name="T24" fmla="*/ 358 w 420"/>
                <a:gd name="T25" fmla="*/ 239 h 460"/>
                <a:gd name="T26" fmla="*/ 352 w 420"/>
                <a:gd name="T27" fmla="*/ 222 h 460"/>
                <a:gd name="T28" fmla="*/ 346 w 420"/>
                <a:gd name="T29" fmla="*/ 194 h 460"/>
                <a:gd name="T30" fmla="*/ 345 w 420"/>
                <a:gd name="T31" fmla="*/ 162 h 460"/>
                <a:gd name="T32" fmla="*/ 321 w 420"/>
                <a:gd name="T33" fmla="*/ 170 h 460"/>
                <a:gd name="T34" fmla="*/ 290 w 420"/>
                <a:gd name="T35" fmla="*/ 141 h 460"/>
                <a:gd name="T36" fmla="*/ 281 w 420"/>
                <a:gd name="T37" fmla="*/ 126 h 460"/>
                <a:gd name="T38" fmla="*/ 273 w 420"/>
                <a:gd name="T39" fmla="*/ 95 h 460"/>
                <a:gd name="T40" fmla="*/ 271 w 420"/>
                <a:gd name="T41" fmla="*/ 78 h 460"/>
                <a:gd name="T42" fmla="*/ 251 w 420"/>
                <a:gd name="T43" fmla="*/ 46 h 460"/>
                <a:gd name="T44" fmla="*/ 242 w 420"/>
                <a:gd name="T45" fmla="*/ 19 h 460"/>
                <a:gd name="T46" fmla="*/ 230 w 420"/>
                <a:gd name="T47" fmla="*/ 6 h 460"/>
                <a:gd name="T48" fmla="*/ 218 w 420"/>
                <a:gd name="T49" fmla="*/ 8 h 460"/>
                <a:gd name="T50" fmla="*/ 199 w 420"/>
                <a:gd name="T51" fmla="*/ 4 h 460"/>
                <a:gd name="T52" fmla="*/ 181 w 420"/>
                <a:gd name="T53" fmla="*/ 2 h 460"/>
                <a:gd name="T54" fmla="*/ 173 w 420"/>
                <a:gd name="T55" fmla="*/ 20 h 460"/>
                <a:gd name="T56" fmla="*/ 150 w 420"/>
                <a:gd name="T57" fmla="*/ 42 h 460"/>
                <a:gd name="T58" fmla="*/ 127 w 420"/>
                <a:gd name="T59" fmla="*/ 64 h 460"/>
                <a:gd name="T60" fmla="*/ 52 w 420"/>
                <a:gd name="T61" fmla="*/ 100 h 460"/>
                <a:gd name="T62" fmla="*/ 33 w 420"/>
                <a:gd name="T63" fmla="*/ 108 h 460"/>
                <a:gd name="T64" fmla="*/ 26 w 420"/>
                <a:gd name="T65" fmla="*/ 119 h 460"/>
                <a:gd name="T66" fmla="*/ 21 w 420"/>
                <a:gd name="T67" fmla="*/ 105 h 460"/>
                <a:gd name="T68" fmla="*/ 12 w 420"/>
                <a:gd name="T69" fmla="*/ 115 h 460"/>
                <a:gd name="T70" fmla="*/ 6 w 420"/>
                <a:gd name="T71" fmla="*/ 132 h 460"/>
                <a:gd name="T72" fmla="*/ 4 w 420"/>
                <a:gd name="T73" fmla="*/ 152 h 460"/>
                <a:gd name="T74" fmla="*/ 29 w 420"/>
                <a:gd name="T75" fmla="*/ 171 h 460"/>
                <a:gd name="T76" fmla="*/ 61 w 420"/>
                <a:gd name="T77" fmla="*/ 181 h 460"/>
                <a:gd name="T78" fmla="*/ 88 w 420"/>
                <a:gd name="T79" fmla="*/ 193 h 460"/>
                <a:gd name="T80" fmla="*/ 114 w 420"/>
                <a:gd name="T81" fmla="*/ 198 h 460"/>
                <a:gd name="T82" fmla="*/ 126 w 420"/>
                <a:gd name="T83" fmla="*/ 224 h 460"/>
                <a:gd name="T84" fmla="*/ 162 w 420"/>
                <a:gd name="T85" fmla="*/ 270 h 460"/>
                <a:gd name="T86" fmla="*/ 189 w 420"/>
                <a:gd name="T87" fmla="*/ 303 h 460"/>
                <a:gd name="T88" fmla="*/ 214 w 420"/>
                <a:gd name="T89" fmla="*/ 322 h 460"/>
                <a:gd name="T90" fmla="*/ 254 w 420"/>
                <a:gd name="T91" fmla="*/ 368 h 460"/>
                <a:gd name="T92" fmla="*/ 287 w 420"/>
                <a:gd name="T93" fmla="*/ 385 h 460"/>
                <a:gd name="T94" fmla="*/ 306 w 420"/>
                <a:gd name="T95" fmla="*/ 407 h 460"/>
                <a:gd name="T96" fmla="*/ 324 w 420"/>
                <a:gd name="T97" fmla="*/ 460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20" h="460">
                  <a:moveTo>
                    <a:pt x="324" y="460"/>
                  </a:moveTo>
                  <a:cubicBezTo>
                    <a:pt x="357" y="442"/>
                    <a:pt x="357" y="442"/>
                    <a:pt x="357" y="442"/>
                  </a:cubicBezTo>
                  <a:cubicBezTo>
                    <a:pt x="357" y="442"/>
                    <a:pt x="363" y="453"/>
                    <a:pt x="367" y="452"/>
                  </a:cubicBezTo>
                  <a:cubicBezTo>
                    <a:pt x="371" y="451"/>
                    <a:pt x="378" y="450"/>
                    <a:pt x="381" y="450"/>
                  </a:cubicBezTo>
                  <a:cubicBezTo>
                    <a:pt x="383" y="450"/>
                    <a:pt x="383" y="449"/>
                    <a:pt x="386" y="449"/>
                  </a:cubicBezTo>
                  <a:cubicBezTo>
                    <a:pt x="388" y="449"/>
                    <a:pt x="390" y="453"/>
                    <a:pt x="390" y="450"/>
                  </a:cubicBezTo>
                  <a:cubicBezTo>
                    <a:pt x="390" y="446"/>
                    <a:pt x="385" y="443"/>
                    <a:pt x="389" y="439"/>
                  </a:cubicBezTo>
                  <a:cubicBezTo>
                    <a:pt x="393" y="436"/>
                    <a:pt x="397" y="429"/>
                    <a:pt x="397" y="429"/>
                  </a:cubicBezTo>
                  <a:cubicBezTo>
                    <a:pt x="397" y="429"/>
                    <a:pt x="388" y="424"/>
                    <a:pt x="388" y="421"/>
                  </a:cubicBezTo>
                  <a:cubicBezTo>
                    <a:pt x="388" y="418"/>
                    <a:pt x="386" y="408"/>
                    <a:pt x="388" y="407"/>
                  </a:cubicBezTo>
                  <a:cubicBezTo>
                    <a:pt x="390" y="406"/>
                    <a:pt x="402" y="397"/>
                    <a:pt x="402" y="394"/>
                  </a:cubicBezTo>
                  <a:cubicBezTo>
                    <a:pt x="403" y="391"/>
                    <a:pt x="412" y="380"/>
                    <a:pt x="412" y="380"/>
                  </a:cubicBezTo>
                  <a:cubicBezTo>
                    <a:pt x="420" y="374"/>
                    <a:pt x="420" y="374"/>
                    <a:pt x="420" y="374"/>
                  </a:cubicBezTo>
                  <a:cubicBezTo>
                    <a:pt x="414" y="365"/>
                    <a:pt x="414" y="365"/>
                    <a:pt x="414" y="365"/>
                  </a:cubicBezTo>
                  <a:cubicBezTo>
                    <a:pt x="414" y="365"/>
                    <a:pt x="417" y="362"/>
                    <a:pt x="417" y="360"/>
                  </a:cubicBezTo>
                  <a:cubicBezTo>
                    <a:pt x="418" y="358"/>
                    <a:pt x="419" y="354"/>
                    <a:pt x="419" y="354"/>
                  </a:cubicBezTo>
                  <a:cubicBezTo>
                    <a:pt x="419" y="354"/>
                    <a:pt x="414" y="345"/>
                    <a:pt x="414" y="339"/>
                  </a:cubicBezTo>
                  <a:cubicBezTo>
                    <a:pt x="414" y="333"/>
                    <a:pt x="415" y="328"/>
                    <a:pt x="415" y="325"/>
                  </a:cubicBezTo>
                  <a:cubicBezTo>
                    <a:pt x="415" y="322"/>
                    <a:pt x="413" y="318"/>
                    <a:pt x="415" y="314"/>
                  </a:cubicBezTo>
                  <a:cubicBezTo>
                    <a:pt x="417" y="311"/>
                    <a:pt x="418" y="304"/>
                    <a:pt x="418" y="304"/>
                  </a:cubicBezTo>
                  <a:cubicBezTo>
                    <a:pt x="412" y="304"/>
                    <a:pt x="412" y="304"/>
                    <a:pt x="412" y="304"/>
                  </a:cubicBezTo>
                  <a:cubicBezTo>
                    <a:pt x="412" y="304"/>
                    <a:pt x="401" y="285"/>
                    <a:pt x="399" y="284"/>
                  </a:cubicBezTo>
                  <a:cubicBezTo>
                    <a:pt x="397" y="282"/>
                    <a:pt x="391" y="271"/>
                    <a:pt x="391" y="271"/>
                  </a:cubicBezTo>
                  <a:cubicBezTo>
                    <a:pt x="391" y="271"/>
                    <a:pt x="383" y="270"/>
                    <a:pt x="380" y="273"/>
                  </a:cubicBezTo>
                  <a:cubicBezTo>
                    <a:pt x="380" y="273"/>
                    <a:pt x="374" y="255"/>
                    <a:pt x="369" y="250"/>
                  </a:cubicBezTo>
                  <a:cubicBezTo>
                    <a:pt x="364" y="245"/>
                    <a:pt x="358" y="239"/>
                    <a:pt x="358" y="239"/>
                  </a:cubicBezTo>
                  <a:cubicBezTo>
                    <a:pt x="358" y="239"/>
                    <a:pt x="358" y="234"/>
                    <a:pt x="355" y="233"/>
                  </a:cubicBezTo>
                  <a:cubicBezTo>
                    <a:pt x="352" y="232"/>
                    <a:pt x="351" y="227"/>
                    <a:pt x="352" y="222"/>
                  </a:cubicBezTo>
                  <a:cubicBezTo>
                    <a:pt x="353" y="217"/>
                    <a:pt x="350" y="213"/>
                    <a:pt x="349" y="211"/>
                  </a:cubicBezTo>
                  <a:cubicBezTo>
                    <a:pt x="347" y="209"/>
                    <a:pt x="351" y="199"/>
                    <a:pt x="346" y="194"/>
                  </a:cubicBezTo>
                  <a:cubicBezTo>
                    <a:pt x="341" y="190"/>
                    <a:pt x="340" y="185"/>
                    <a:pt x="342" y="180"/>
                  </a:cubicBezTo>
                  <a:cubicBezTo>
                    <a:pt x="345" y="176"/>
                    <a:pt x="345" y="162"/>
                    <a:pt x="345" y="162"/>
                  </a:cubicBezTo>
                  <a:cubicBezTo>
                    <a:pt x="345" y="162"/>
                    <a:pt x="342" y="176"/>
                    <a:pt x="340" y="177"/>
                  </a:cubicBezTo>
                  <a:cubicBezTo>
                    <a:pt x="337" y="178"/>
                    <a:pt x="326" y="172"/>
                    <a:pt x="321" y="170"/>
                  </a:cubicBezTo>
                  <a:cubicBezTo>
                    <a:pt x="316" y="168"/>
                    <a:pt x="308" y="158"/>
                    <a:pt x="308" y="158"/>
                  </a:cubicBezTo>
                  <a:cubicBezTo>
                    <a:pt x="308" y="158"/>
                    <a:pt x="294" y="147"/>
                    <a:pt x="290" y="141"/>
                  </a:cubicBezTo>
                  <a:cubicBezTo>
                    <a:pt x="286" y="134"/>
                    <a:pt x="280" y="132"/>
                    <a:pt x="280" y="132"/>
                  </a:cubicBezTo>
                  <a:cubicBezTo>
                    <a:pt x="281" y="126"/>
                    <a:pt x="281" y="126"/>
                    <a:pt x="281" y="126"/>
                  </a:cubicBezTo>
                  <a:cubicBezTo>
                    <a:pt x="281" y="126"/>
                    <a:pt x="272" y="118"/>
                    <a:pt x="273" y="108"/>
                  </a:cubicBezTo>
                  <a:cubicBezTo>
                    <a:pt x="274" y="98"/>
                    <a:pt x="273" y="95"/>
                    <a:pt x="273" y="95"/>
                  </a:cubicBezTo>
                  <a:cubicBezTo>
                    <a:pt x="269" y="92"/>
                    <a:pt x="269" y="92"/>
                    <a:pt x="269" y="92"/>
                  </a:cubicBezTo>
                  <a:cubicBezTo>
                    <a:pt x="271" y="78"/>
                    <a:pt x="271" y="78"/>
                    <a:pt x="271" y="78"/>
                  </a:cubicBezTo>
                  <a:cubicBezTo>
                    <a:pt x="271" y="78"/>
                    <a:pt x="265" y="64"/>
                    <a:pt x="262" y="62"/>
                  </a:cubicBezTo>
                  <a:cubicBezTo>
                    <a:pt x="259" y="60"/>
                    <a:pt x="251" y="46"/>
                    <a:pt x="251" y="46"/>
                  </a:cubicBezTo>
                  <a:cubicBezTo>
                    <a:pt x="251" y="46"/>
                    <a:pt x="243" y="41"/>
                    <a:pt x="244" y="35"/>
                  </a:cubicBezTo>
                  <a:cubicBezTo>
                    <a:pt x="244" y="29"/>
                    <a:pt x="242" y="24"/>
                    <a:pt x="242" y="19"/>
                  </a:cubicBezTo>
                  <a:cubicBezTo>
                    <a:pt x="242" y="15"/>
                    <a:pt x="235" y="7"/>
                    <a:pt x="235" y="7"/>
                  </a:cubicBezTo>
                  <a:cubicBezTo>
                    <a:pt x="230" y="6"/>
                    <a:pt x="230" y="6"/>
                    <a:pt x="230" y="6"/>
                  </a:cubicBezTo>
                  <a:cubicBezTo>
                    <a:pt x="230" y="6"/>
                    <a:pt x="231" y="10"/>
                    <a:pt x="226" y="10"/>
                  </a:cubicBezTo>
                  <a:cubicBezTo>
                    <a:pt x="222" y="10"/>
                    <a:pt x="218" y="8"/>
                    <a:pt x="218" y="8"/>
                  </a:cubicBezTo>
                  <a:cubicBezTo>
                    <a:pt x="218" y="8"/>
                    <a:pt x="208" y="12"/>
                    <a:pt x="212" y="1"/>
                  </a:cubicBezTo>
                  <a:cubicBezTo>
                    <a:pt x="212" y="1"/>
                    <a:pt x="205" y="4"/>
                    <a:pt x="199" y="4"/>
                  </a:cubicBezTo>
                  <a:cubicBezTo>
                    <a:pt x="194" y="4"/>
                    <a:pt x="188" y="0"/>
                    <a:pt x="188" y="0"/>
                  </a:cubicBezTo>
                  <a:cubicBezTo>
                    <a:pt x="181" y="2"/>
                    <a:pt x="181" y="2"/>
                    <a:pt x="181" y="2"/>
                  </a:cubicBezTo>
                  <a:cubicBezTo>
                    <a:pt x="181" y="15"/>
                    <a:pt x="181" y="15"/>
                    <a:pt x="181" y="15"/>
                  </a:cubicBezTo>
                  <a:cubicBezTo>
                    <a:pt x="181" y="15"/>
                    <a:pt x="175" y="15"/>
                    <a:pt x="173" y="20"/>
                  </a:cubicBezTo>
                  <a:cubicBezTo>
                    <a:pt x="173" y="20"/>
                    <a:pt x="162" y="26"/>
                    <a:pt x="160" y="30"/>
                  </a:cubicBezTo>
                  <a:cubicBezTo>
                    <a:pt x="157" y="34"/>
                    <a:pt x="150" y="42"/>
                    <a:pt x="150" y="42"/>
                  </a:cubicBezTo>
                  <a:cubicBezTo>
                    <a:pt x="150" y="42"/>
                    <a:pt x="143" y="39"/>
                    <a:pt x="137" y="44"/>
                  </a:cubicBezTo>
                  <a:cubicBezTo>
                    <a:pt x="131" y="48"/>
                    <a:pt x="127" y="64"/>
                    <a:pt x="127" y="64"/>
                  </a:cubicBezTo>
                  <a:cubicBezTo>
                    <a:pt x="71" y="91"/>
                    <a:pt x="71" y="91"/>
                    <a:pt x="71" y="91"/>
                  </a:cubicBezTo>
                  <a:cubicBezTo>
                    <a:pt x="71" y="91"/>
                    <a:pt x="56" y="99"/>
                    <a:pt x="52" y="100"/>
                  </a:cubicBezTo>
                  <a:cubicBezTo>
                    <a:pt x="48" y="100"/>
                    <a:pt x="41" y="96"/>
                    <a:pt x="38" y="96"/>
                  </a:cubicBezTo>
                  <a:cubicBezTo>
                    <a:pt x="34" y="96"/>
                    <a:pt x="33" y="105"/>
                    <a:pt x="33" y="108"/>
                  </a:cubicBezTo>
                  <a:cubicBezTo>
                    <a:pt x="33" y="110"/>
                    <a:pt x="37" y="124"/>
                    <a:pt x="32" y="124"/>
                  </a:cubicBezTo>
                  <a:cubicBezTo>
                    <a:pt x="26" y="124"/>
                    <a:pt x="24" y="126"/>
                    <a:pt x="26" y="119"/>
                  </a:cubicBezTo>
                  <a:cubicBezTo>
                    <a:pt x="28" y="113"/>
                    <a:pt x="26" y="105"/>
                    <a:pt x="26" y="105"/>
                  </a:cubicBezTo>
                  <a:cubicBezTo>
                    <a:pt x="26" y="105"/>
                    <a:pt x="23" y="102"/>
                    <a:pt x="21" y="105"/>
                  </a:cubicBezTo>
                  <a:cubicBezTo>
                    <a:pt x="18" y="109"/>
                    <a:pt x="21" y="115"/>
                    <a:pt x="21" y="115"/>
                  </a:cubicBezTo>
                  <a:cubicBezTo>
                    <a:pt x="21" y="115"/>
                    <a:pt x="14" y="114"/>
                    <a:pt x="12" y="115"/>
                  </a:cubicBezTo>
                  <a:cubicBezTo>
                    <a:pt x="10" y="116"/>
                    <a:pt x="10" y="125"/>
                    <a:pt x="10" y="125"/>
                  </a:cubicBezTo>
                  <a:cubicBezTo>
                    <a:pt x="6" y="132"/>
                    <a:pt x="6" y="132"/>
                    <a:pt x="6" y="132"/>
                  </a:cubicBezTo>
                  <a:cubicBezTo>
                    <a:pt x="0" y="134"/>
                    <a:pt x="0" y="134"/>
                    <a:pt x="0" y="134"/>
                  </a:cubicBezTo>
                  <a:cubicBezTo>
                    <a:pt x="0" y="134"/>
                    <a:pt x="0" y="150"/>
                    <a:pt x="4" y="152"/>
                  </a:cubicBezTo>
                  <a:cubicBezTo>
                    <a:pt x="8" y="153"/>
                    <a:pt x="15" y="160"/>
                    <a:pt x="17" y="162"/>
                  </a:cubicBezTo>
                  <a:cubicBezTo>
                    <a:pt x="19" y="164"/>
                    <a:pt x="21" y="173"/>
                    <a:pt x="29" y="171"/>
                  </a:cubicBezTo>
                  <a:cubicBezTo>
                    <a:pt x="36" y="169"/>
                    <a:pt x="41" y="164"/>
                    <a:pt x="45" y="171"/>
                  </a:cubicBezTo>
                  <a:cubicBezTo>
                    <a:pt x="48" y="178"/>
                    <a:pt x="54" y="180"/>
                    <a:pt x="61" y="181"/>
                  </a:cubicBezTo>
                  <a:cubicBezTo>
                    <a:pt x="67" y="182"/>
                    <a:pt x="70" y="184"/>
                    <a:pt x="73" y="187"/>
                  </a:cubicBezTo>
                  <a:cubicBezTo>
                    <a:pt x="76" y="190"/>
                    <a:pt x="84" y="193"/>
                    <a:pt x="88" y="193"/>
                  </a:cubicBezTo>
                  <a:cubicBezTo>
                    <a:pt x="93" y="193"/>
                    <a:pt x="95" y="190"/>
                    <a:pt x="102" y="191"/>
                  </a:cubicBezTo>
                  <a:cubicBezTo>
                    <a:pt x="109" y="191"/>
                    <a:pt x="114" y="194"/>
                    <a:pt x="114" y="198"/>
                  </a:cubicBezTo>
                  <a:cubicBezTo>
                    <a:pt x="115" y="202"/>
                    <a:pt x="118" y="209"/>
                    <a:pt x="121" y="214"/>
                  </a:cubicBezTo>
                  <a:cubicBezTo>
                    <a:pt x="124" y="219"/>
                    <a:pt x="126" y="221"/>
                    <a:pt x="126" y="224"/>
                  </a:cubicBezTo>
                  <a:cubicBezTo>
                    <a:pt x="126" y="227"/>
                    <a:pt x="122" y="230"/>
                    <a:pt x="126" y="234"/>
                  </a:cubicBezTo>
                  <a:cubicBezTo>
                    <a:pt x="129" y="238"/>
                    <a:pt x="157" y="270"/>
                    <a:pt x="162" y="270"/>
                  </a:cubicBezTo>
                  <a:cubicBezTo>
                    <a:pt x="167" y="270"/>
                    <a:pt x="169" y="281"/>
                    <a:pt x="176" y="286"/>
                  </a:cubicBezTo>
                  <a:cubicBezTo>
                    <a:pt x="183" y="291"/>
                    <a:pt x="187" y="296"/>
                    <a:pt x="189" y="303"/>
                  </a:cubicBezTo>
                  <a:cubicBezTo>
                    <a:pt x="191" y="309"/>
                    <a:pt x="194" y="316"/>
                    <a:pt x="198" y="316"/>
                  </a:cubicBezTo>
                  <a:cubicBezTo>
                    <a:pt x="201" y="316"/>
                    <a:pt x="212" y="319"/>
                    <a:pt x="214" y="322"/>
                  </a:cubicBezTo>
                  <a:cubicBezTo>
                    <a:pt x="216" y="324"/>
                    <a:pt x="228" y="352"/>
                    <a:pt x="230" y="354"/>
                  </a:cubicBezTo>
                  <a:cubicBezTo>
                    <a:pt x="232" y="356"/>
                    <a:pt x="251" y="368"/>
                    <a:pt x="254" y="368"/>
                  </a:cubicBezTo>
                  <a:cubicBezTo>
                    <a:pt x="257" y="368"/>
                    <a:pt x="268" y="368"/>
                    <a:pt x="274" y="373"/>
                  </a:cubicBezTo>
                  <a:cubicBezTo>
                    <a:pt x="279" y="377"/>
                    <a:pt x="283" y="383"/>
                    <a:pt x="287" y="385"/>
                  </a:cubicBezTo>
                  <a:cubicBezTo>
                    <a:pt x="290" y="386"/>
                    <a:pt x="287" y="391"/>
                    <a:pt x="292" y="394"/>
                  </a:cubicBezTo>
                  <a:cubicBezTo>
                    <a:pt x="297" y="397"/>
                    <a:pt x="303" y="399"/>
                    <a:pt x="306" y="407"/>
                  </a:cubicBezTo>
                  <a:cubicBezTo>
                    <a:pt x="308" y="415"/>
                    <a:pt x="307" y="427"/>
                    <a:pt x="310" y="433"/>
                  </a:cubicBezTo>
                  <a:cubicBezTo>
                    <a:pt x="312" y="438"/>
                    <a:pt x="324" y="460"/>
                    <a:pt x="324" y="460"/>
                  </a:cubicBezTo>
                  <a:close/>
                </a:path>
              </a:pathLst>
            </a:custGeom>
            <a:solidFill>
              <a:srgbClr val="FFC000">
                <a:alpha val="50000"/>
              </a:srgbClr>
            </a:solidFill>
            <a:ln>
              <a:solidFill>
                <a:srgbClr val="FFC00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8" name="Freeform 7">
              <a:extLst>
                <a:ext uri="{FF2B5EF4-FFF2-40B4-BE49-F238E27FC236}">
                  <a16:creationId xmlns:a16="http://schemas.microsoft.com/office/drawing/2014/main" id="{2787B2B3-7926-65D6-9053-B5E425908E0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9299" y="4475035"/>
              <a:ext cx="1170396" cy="1066250"/>
            </a:xfrm>
            <a:custGeom>
              <a:avLst/>
              <a:gdLst>
                <a:gd name="T0" fmla="*/ 886 w 909"/>
                <a:gd name="T1" fmla="*/ 691 h 857"/>
                <a:gd name="T2" fmla="*/ 893 w 909"/>
                <a:gd name="T3" fmla="*/ 602 h 857"/>
                <a:gd name="T4" fmla="*/ 896 w 909"/>
                <a:gd name="T5" fmla="*/ 546 h 857"/>
                <a:gd name="T6" fmla="*/ 901 w 909"/>
                <a:gd name="T7" fmla="*/ 506 h 857"/>
                <a:gd name="T8" fmla="*/ 897 w 909"/>
                <a:gd name="T9" fmla="*/ 463 h 857"/>
                <a:gd name="T10" fmla="*/ 871 w 909"/>
                <a:gd name="T11" fmla="*/ 407 h 857"/>
                <a:gd name="T12" fmla="*/ 841 w 909"/>
                <a:gd name="T13" fmla="*/ 390 h 857"/>
                <a:gd name="T14" fmla="*/ 817 w 909"/>
                <a:gd name="T15" fmla="*/ 377 h 857"/>
                <a:gd name="T16" fmla="*/ 812 w 909"/>
                <a:gd name="T17" fmla="*/ 307 h 857"/>
                <a:gd name="T18" fmla="*/ 770 w 909"/>
                <a:gd name="T19" fmla="*/ 237 h 857"/>
                <a:gd name="T20" fmla="*/ 769 w 909"/>
                <a:gd name="T21" fmla="*/ 175 h 857"/>
                <a:gd name="T22" fmla="*/ 719 w 909"/>
                <a:gd name="T23" fmla="*/ 194 h 857"/>
                <a:gd name="T24" fmla="*/ 680 w 909"/>
                <a:gd name="T25" fmla="*/ 208 h 857"/>
                <a:gd name="T26" fmla="*/ 645 w 909"/>
                <a:gd name="T27" fmla="*/ 213 h 857"/>
                <a:gd name="T28" fmla="*/ 618 w 909"/>
                <a:gd name="T29" fmla="*/ 237 h 857"/>
                <a:gd name="T30" fmla="*/ 598 w 909"/>
                <a:gd name="T31" fmla="*/ 206 h 857"/>
                <a:gd name="T32" fmla="*/ 572 w 909"/>
                <a:gd name="T33" fmla="*/ 179 h 857"/>
                <a:gd name="T34" fmla="*/ 559 w 909"/>
                <a:gd name="T35" fmla="*/ 169 h 857"/>
                <a:gd name="T36" fmla="*/ 523 w 909"/>
                <a:gd name="T37" fmla="*/ 154 h 857"/>
                <a:gd name="T38" fmla="*/ 478 w 909"/>
                <a:gd name="T39" fmla="*/ 102 h 857"/>
                <a:gd name="T40" fmla="*/ 423 w 909"/>
                <a:gd name="T41" fmla="*/ 65 h 857"/>
                <a:gd name="T42" fmla="*/ 371 w 909"/>
                <a:gd name="T43" fmla="*/ 58 h 857"/>
                <a:gd name="T44" fmla="*/ 325 w 909"/>
                <a:gd name="T45" fmla="*/ 45 h 857"/>
                <a:gd name="T46" fmla="*/ 59 w 909"/>
                <a:gd name="T47" fmla="*/ 168 h 857"/>
                <a:gd name="T48" fmla="*/ 12 w 909"/>
                <a:gd name="T49" fmla="*/ 252 h 857"/>
                <a:gd name="T50" fmla="*/ 16 w 909"/>
                <a:gd name="T51" fmla="*/ 379 h 857"/>
                <a:gd name="T52" fmla="*/ 60 w 909"/>
                <a:gd name="T53" fmla="*/ 461 h 857"/>
                <a:gd name="T54" fmla="*/ 95 w 909"/>
                <a:gd name="T55" fmla="*/ 507 h 857"/>
                <a:gd name="T56" fmla="*/ 151 w 909"/>
                <a:gd name="T57" fmla="*/ 536 h 857"/>
                <a:gd name="T58" fmla="*/ 176 w 909"/>
                <a:gd name="T59" fmla="*/ 541 h 857"/>
                <a:gd name="T60" fmla="*/ 200 w 909"/>
                <a:gd name="T61" fmla="*/ 540 h 857"/>
                <a:gd name="T62" fmla="*/ 239 w 909"/>
                <a:gd name="T63" fmla="*/ 537 h 857"/>
                <a:gd name="T64" fmla="*/ 267 w 909"/>
                <a:gd name="T65" fmla="*/ 551 h 857"/>
                <a:gd name="T66" fmla="*/ 306 w 909"/>
                <a:gd name="T67" fmla="*/ 521 h 857"/>
                <a:gd name="T68" fmla="*/ 333 w 909"/>
                <a:gd name="T69" fmla="*/ 486 h 857"/>
                <a:gd name="T70" fmla="*/ 343 w 909"/>
                <a:gd name="T71" fmla="*/ 456 h 857"/>
                <a:gd name="T72" fmla="*/ 377 w 909"/>
                <a:gd name="T73" fmla="*/ 424 h 857"/>
                <a:gd name="T74" fmla="*/ 466 w 909"/>
                <a:gd name="T75" fmla="*/ 395 h 857"/>
                <a:gd name="T76" fmla="*/ 482 w 909"/>
                <a:gd name="T77" fmla="*/ 518 h 857"/>
                <a:gd name="T78" fmla="*/ 475 w 909"/>
                <a:gd name="T79" fmla="*/ 580 h 857"/>
                <a:gd name="T80" fmla="*/ 502 w 909"/>
                <a:gd name="T81" fmla="*/ 613 h 857"/>
                <a:gd name="T82" fmla="*/ 482 w 909"/>
                <a:gd name="T83" fmla="*/ 685 h 857"/>
                <a:gd name="T84" fmla="*/ 603 w 909"/>
                <a:gd name="T85" fmla="*/ 857 h 857"/>
                <a:gd name="T86" fmla="*/ 631 w 909"/>
                <a:gd name="T87" fmla="*/ 824 h 857"/>
                <a:gd name="T88" fmla="*/ 655 w 909"/>
                <a:gd name="T89" fmla="*/ 811 h 857"/>
                <a:gd name="T90" fmla="*/ 681 w 909"/>
                <a:gd name="T91" fmla="*/ 830 h 857"/>
                <a:gd name="T92" fmla="*/ 694 w 909"/>
                <a:gd name="T93" fmla="*/ 770 h 857"/>
                <a:gd name="T94" fmla="*/ 733 w 909"/>
                <a:gd name="T95" fmla="*/ 771 h 857"/>
                <a:gd name="T96" fmla="*/ 780 w 909"/>
                <a:gd name="T97" fmla="*/ 768 h 857"/>
                <a:gd name="T98" fmla="*/ 810 w 909"/>
                <a:gd name="T99" fmla="*/ 722 h 857"/>
                <a:gd name="T100" fmla="*/ 879 w 909"/>
                <a:gd name="T101" fmla="*/ 736 h 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09" h="857">
                  <a:moveTo>
                    <a:pt x="899" y="737"/>
                  </a:moveTo>
                  <a:cubicBezTo>
                    <a:pt x="899" y="737"/>
                    <a:pt x="894" y="722"/>
                    <a:pt x="894" y="720"/>
                  </a:cubicBezTo>
                  <a:cubicBezTo>
                    <a:pt x="894" y="718"/>
                    <a:pt x="891" y="715"/>
                    <a:pt x="888" y="709"/>
                  </a:cubicBezTo>
                  <a:cubicBezTo>
                    <a:pt x="885" y="704"/>
                    <a:pt x="883" y="695"/>
                    <a:pt x="886" y="691"/>
                  </a:cubicBezTo>
                  <a:cubicBezTo>
                    <a:pt x="888" y="686"/>
                    <a:pt x="887" y="680"/>
                    <a:pt x="893" y="677"/>
                  </a:cubicBezTo>
                  <a:cubicBezTo>
                    <a:pt x="898" y="674"/>
                    <a:pt x="902" y="669"/>
                    <a:pt x="901" y="662"/>
                  </a:cubicBezTo>
                  <a:cubicBezTo>
                    <a:pt x="900" y="655"/>
                    <a:pt x="896" y="636"/>
                    <a:pt x="894" y="624"/>
                  </a:cubicBezTo>
                  <a:cubicBezTo>
                    <a:pt x="891" y="611"/>
                    <a:pt x="892" y="606"/>
                    <a:pt x="893" y="602"/>
                  </a:cubicBezTo>
                  <a:cubicBezTo>
                    <a:pt x="893" y="597"/>
                    <a:pt x="889" y="592"/>
                    <a:pt x="892" y="587"/>
                  </a:cubicBezTo>
                  <a:cubicBezTo>
                    <a:pt x="895" y="581"/>
                    <a:pt x="893" y="572"/>
                    <a:pt x="895" y="569"/>
                  </a:cubicBezTo>
                  <a:cubicBezTo>
                    <a:pt x="897" y="566"/>
                    <a:pt x="898" y="562"/>
                    <a:pt x="898" y="558"/>
                  </a:cubicBezTo>
                  <a:cubicBezTo>
                    <a:pt x="898" y="555"/>
                    <a:pt x="896" y="546"/>
                    <a:pt x="896" y="546"/>
                  </a:cubicBezTo>
                  <a:cubicBezTo>
                    <a:pt x="896" y="546"/>
                    <a:pt x="903" y="545"/>
                    <a:pt x="903" y="540"/>
                  </a:cubicBezTo>
                  <a:cubicBezTo>
                    <a:pt x="903" y="535"/>
                    <a:pt x="902" y="530"/>
                    <a:pt x="905" y="528"/>
                  </a:cubicBezTo>
                  <a:cubicBezTo>
                    <a:pt x="909" y="526"/>
                    <a:pt x="908" y="517"/>
                    <a:pt x="908" y="517"/>
                  </a:cubicBezTo>
                  <a:cubicBezTo>
                    <a:pt x="908" y="517"/>
                    <a:pt x="902" y="511"/>
                    <a:pt x="901" y="506"/>
                  </a:cubicBezTo>
                  <a:cubicBezTo>
                    <a:pt x="900" y="500"/>
                    <a:pt x="898" y="498"/>
                    <a:pt x="894" y="497"/>
                  </a:cubicBezTo>
                  <a:cubicBezTo>
                    <a:pt x="891" y="497"/>
                    <a:pt x="887" y="491"/>
                    <a:pt x="888" y="487"/>
                  </a:cubicBezTo>
                  <a:cubicBezTo>
                    <a:pt x="890" y="483"/>
                    <a:pt x="894" y="479"/>
                    <a:pt x="897" y="475"/>
                  </a:cubicBezTo>
                  <a:cubicBezTo>
                    <a:pt x="899" y="470"/>
                    <a:pt x="899" y="469"/>
                    <a:pt x="897" y="463"/>
                  </a:cubicBezTo>
                  <a:cubicBezTo>
                    <a:pt x="896" y="457"/>
                    <a:pt x="895" y="449"/>
                    <a:pt x="896" y="446"/>
                  </a:cubicBezTo>
                  <a:cubicBezTo>
                    <a:pt x="896" y="443"/>
                    <a:pt x="887" y="437"/>
                    <a:pt x="887" y="431"/>
                  </a:cubicBezTo>
                  <a:cubicBezTo>
                    <a:pt x="888" y="425"/>
                    <a:pt x="877" y="411"/>
                    <a:pt x="877" y="411"/>
                  </a:cubicBezTo>
                  <a:cubicBezTo>
                    <a:pt x="877" y="411"/>
                    <a:pt x="872" y="409"/>
                    <a:pt x="871" y="407"/>
                  </a:cubicBezTo>
                  <a:cubicBezTo>
                    <a:pt x="869" y="405"/>
                    <a:pt x="865" y="393"/>
                    <a:pt x="863" y="393"/>
                  </a:cubicBezTo>
                  <a:cubicBezTo>
                    <a:pt x="860" y="392"/>
                    <a:pt x="863" y="399"/>
                    <a:pt x="857" y="399"/>
                  </a:cubicBezTo>
                  <a:cubicBezTo>
                    <a:pt x="852" y="400"/>
                    <a:pt x="852" y="391"/>
                    <a:pt x="852" y="391"/>
                  </a:cubicBezTo>
                  <a:cubicBezTo>
                    <a:pt x="852" y="391"/>
                    <a:pt x="847" y="388"/>
                    <a:pt x="841" y="390"/>
                  </a:cubicBezTo>
                  <a:cubicBezTo>
                    <a:pt x="836" y="393"/>
                    <a:pt x="834" y="393"/>
                    <a:pt x="830" y="389"/>
                  </a:cubicBezTo>
                  <a:cubicBezTo>
                    <a:pt x="825" y="386"/>
                    <a:pt x="826" y="386"/>
                    <a:pt x="821" y="387"/>
                  </a:cubicBezTo>
                  <a:cubicBezTo>
                    <a:pt x="816" y="389"/>
                    <a:pt x="806" y="384"/>
                    <a:pt x="806" y="384"/>
                  </a:cubicBezTo>
                  <a:cubicBezTo>
                    <a:pt x="806" y="384"/>
                    <a:pt x="814" y="381"/>
                    <a:pt x="817" y="377"/>
                  </a:cubicBezTo>
                  <a:cubicBezTo>
                    <a:pt x="821" y="373"/>
                    <a:pt x="823" y="368"/>
                    <a:pt x="823" y="368"/>
                  </a:cubicBezTo>
                  <a:cubicBezTo>
                    <a:pt x="823" y="368"/>
                    <a:pt x="812" y="342"/>
                    <a:pt x="813" y="338"/>
                  </a:cubicBezTo>
                  <a:cubicBezTo>
                    <a:pt x="813" y="334"/>
                    <a:pt x="814" y="329"/>
                    <a:pt x="814" y="329"/>
                  </a:cubicBezTo>
                  <a:cubicBezTo>
                    <a:pt x="812" y="307"/>
                    <a:pt x="812" y="307"/>
                    <a:pt x="812" y="307"/>
                  </a:cubicBezTo>
                  <a:cubicBezTo>
                    <a:pt x="805" y="306"/>
                    <a:pt x="805" y="306"/>
                    <a:pt x="805" y="306"/>
                  </a:cubicBezTo>
                  <a:cubicBezTo>
                    <a:pt x="799" y="272"/>
                    <a:pt x="799" y="272"/>
                    <a:pt x="799" y="272"/>
                  </a:cubicBezTo>
                  <a:cubicBezTo>
                    <a:pt x="799" y="272"/>
                    <a:pt x="789" y="270"/>
                    <a:pt x="789" y="264"/>
                  </a:cubicBezTo>
                  <a:cubicBezTo>
                    <a:pt x="789" y="258"/>
                    <a:pt x="776" y="238"/>
                    <a:pt x="770" y="237"/>
                  </a:cubicBezTo>
                  <a:cubicBezTo>
                    <a:pt x="765" y="236"/>
                    <a:pt x="753" y="235"/>
                    <a:pt x="757" y="227"/>
                  </a:cubicBezTo>
                  <a:cubicBezTo>
                    <a:pt x="760" y="219"/>
                    <a:pt x="764" y="204"/>
                    <a:pt x="764" y="204"/>
                  </a:cubicBezTo>
                  <a:cubicBezTo>
                    <a:pt x="770" y="183"/>
                    <a:pt x="770" y="183"/>
                    <a:pt x="770" y="183"/>
                  </a:cubicBezTo>
                  <a:cubicBezTo>
                    <a:pt x="769" y="175"/>
                    <a:pt x="769" y="175"/>
                    <a:pt x="769" y="175"/>
                  </a:cubicBezTo>
                  <a:cubicBezTo>
                    <a:pt x="769" y="175"/>
                    <a:pt x="767" y="181"/>
                    <a:pt x="760" y="186"/>
                  </a:cubicBezTo>
                  <a:cubicBezTo>
                    <a:pt x="754" y="191"/>
                    <a:pt x="747" y="194"/>
                    <a:pt x="743" y="192"/>
                  </a:cubicBezTo>
                  <a:cubicBezTo>
                    <a:pt x="739" y="191"/>
                    <a:pt x="738" y="185"/>
                    <a:pt x="733" y="186"/>
                  </a:cubicBezTo>
                  <a:cubicBezTo>
                    <a:pt x="727" y="186"/>
                    <a:pt x="719" y="190"/>
                    <a:pt x="719" y="194"/>
                  </a:cubicBezTo>
                  <a:cubicBezTo>
                    <a:pt x="719" y="198"/>
                    <a:pt x="725" y="208"/>
                    <a:pt x="716" y="208"/>
                  </a:cubicBezTo>
                  <a:cubicBezTo>
                    <a:pt x="706" y="208"/>
                    <a:pt x="700" y="205"/>
                    <a:pt x="696" y="208"/>
                  </a:cubicBezTo>
                  <a:cubicBezTo>
                    <a:pt x="693" y="212"/>
                    <a:pt x="694" y="213"/>
                    <a:pt x="688" y="211"/>
                  </a:cubicBezTo>
                  <a:cubicBezTo>
                    <a:pt x="682" y="210"/>
                    <a:pt x="683" y="208"/>
                    <a:pt x="680" y="208"/>
                  </a:cubicBezTo>
                  <a:cubicBezTo>
                    <a:pt x="677" y="208"/>
                    <a:pt x="678" y="212"/>
                    <a:pt x="679" y="214"/>
                  </a:cubicBezTo>
                  <a:cubicBezTo>
                    <a:pt x="681" y="217"/>
                    <a:pt x="676" y="224"/>
                    <a:pt x="671" y="224"/>
                  </a:cubicBezTo>
                  <a:cubicBezTo>
                    <a:pt x="665" y="224"/>
                    <a:pt x="658" y="222"/>
                    <a:pt x="656" y="226"/>
                  </a:cubicBezTo>
                  <a:cubicBezTo>
                    <a:pt x="645" y="213"/>
                    <a:pt x="645" y="213"/>
                    <a:pt x="645" y="213"/>
                  </a:cubicBezTo>
                  <a:cubicBezTo>
                    <a:pt x="636" y="212"/>
                    <a:pt x="636" y="212"/>
                    <a:pt x="636" y="212"/>
                  </a:cubicBezTo>
                  <a:cubicBezTo>
                    <a:pt x="636" y="212"/>
                    <a:pt x="637" y="218"/>
                    <a:pt x="632" y="219"/>
                  </a:cubicBezTo>
                  <a:cubicBezTo>
                    <a:pt x="628" y="219"/>
                    <a:pt x="624" y="218"/>
                    <a:pt x="624" y="223"/>
                  </a:cubicBezTo>
                  <a:cubicBezTo>
                    <a:pt x="623" y="227"/>
                    <a:pt x="624" y="231"/>
                    <a:pt x="618" y="237"/>
                  </a:cubicBezTo>
                  <a:cubicBezTo>
                    <a:pt x="618" y="237"/>
                    <a:pt x="612" y="232"/>
                    <a:pt x="612" y="228"/>
                  </a:cubicBezTo>
                  <a:cubicBezTo>
                    <a:pt x="613" y="224"/>
                    <a:pt x="612" y="215"/>
                    <a:pt x="612" y="215"/>
                  </a:cubicBezTo>
                  <a:cubicBezTo>
                    <a:pt x="605" y="206"/>
                    <a:pt x="605" y="206"/>
                    <a:pt x="605" y="206"/>
                  </a:cubicBezTo>
                  <a:cubicBezTo>
                    <a:pt x="598" y="206"/>
                    <a:pt x="598" y="206"/>
                    <a:pt x="598" y="206"/>
                  </a:cubicBezTo>
                  <a:cubicBezTo>
                    <a:pt x="598" y="206"/>
                    <a:pt x="596" y="196"/>
                    <a:pt x="591" y="194"/>
                  </a:cubicBezTo>
                  <a:cubicBezTo>
                    <a:pt x="585" y="191"/>
                    <a:pt x="581" y="193"/>
                    <a:pt x="576" y="193"/>
                  </a:cubicBezTo>
                  <a:cubicBezTo>
                    <a:pt x="572" y="193"/>
                    <a:pt x="566" y="193"/>
                    <a:pt x="566" y="193"/>
                  </a:cubicBezTo>
                  <a:cubicBezTo>
                    <a:pt x="566" y="193"/>
                    <a:pt x="572" y="181"/>
                    <a:pt x="572" y="179"/>
                  </a:cubicBezTo>
                  <a:cubicBezTo>
                    <a:pt x="572" y="177"/>
                    <a:pt x="577" y="172"/>
                    <a:pt x="577" y="170"/>
                  </a:cubicBezTo>
                  <a:cubicBezTo>
                    <a:pt x="576" y="167"/>
                    <a:pt x="573" y="164"/>
                    <a:pt x="573" y="164"/>
                  </a:cubicBezTo>
                  <a:cubicBezTo>
                    <a:pt x="573" y="164"/>
                    <a:pt x="567" y="165"/>
                    <a:pt x="564" y="164"/>
                  </a:cubicBezTo>
                  <a:cubicBezTo>
                    <a:pt x="561" y="162"/>
                    <a:pt x="561" y="164"/>
                    <a:pt x="559" y="169"/>
                  </a:cubicBezTo>
                  <a:cubicBezTo>
                    <a:pt x="557" y="173"/>
                    <a:pt x="552" y="172"/>
                    <a:pt x="549" y="173"/>
                  </a:cubicBezTo>
                  <a:cubicBezTo>
                    <a:pt x="546" y="173"/>
                    <a:pt x="546" y="178"/>
                    <a:pt x="540" y="176"/>
                  </a:cubicBezTo>
                  <a:cubicBezTo>
                    <a:pt x="534" y="174"/>
                    <a:pt x="531" y="172"/>
                    <a:pt x="527" y="166"/>
                  </a:cubicBezTo>
                  <a:cubicBezTo>
                    <a:pt x="524" y="160"/>
                    <a:pt x="523" y="154"/>
                    <a:pt x="523" y="154"/>
                  </a:cubicBezTo>
                  <a:cubicBezTo>
                    <a:pt x="523" y="154"/>
                    <a:pt x="518" y="147"/>
                    <a:pt x="517" y="144"/>
                  </a:cubicBezTo>
                  <a:cubicBezTo>
                    <a:pt x="517" y="141"/>
                    <a:pt x="511" y="130"/>
                    <a:pt x="504" y="128"/>
                  </a:cubicBezTo>
                  <a:cubicBezTo>
                    <a:pt x="497" y="126"/>
                    <a:pt x="492" y="124"/>
                    <a:pt x="492" y="124"/>
                  </a:cubicBezTo>
                  <a:cubicBezTo>
                    <a:pt x="492" y="124"/>
                    <a:pt x="489" y="109"/>
                    <a:pt x="478" y="102"/>
                  </a:cubicBezTo>
                  <a:cubicBezTo>
                    <a:pt x="466" y="96"/>
                    <a:pt x="449" y="89"/>
                    <a:pt x="447" y="82"/>
                  </a:cubicBezTo>
                  <a:cubicBezTo>
                    <a:pt x="444" y="76"/>
                    <a:pt x="437" y="68"/>
                    <a:pt x="434" y="68"/>
                  </a:cubicBezTo>
                  <a:cubicBezTo>
                    <a:pt x="432" y="68"/>
                    <a:pt x="429" y="70"/>
                    <a:pt x="429" y="70"/>
                  </a:cubicBezTo>
                  <a:cubicBezTo>
                    <a:pt x="423" y="65"/>
                    <a:pt x="423" y="65"/>
                    <a:pt x="423" y="65"/>
                  </a:cubicBezTo>
                  <a:cubicBezTo>
                    <a:pt x="423" y="65"/>
                    <a:pt x="418" y="60"/>
                    <a:pt x="414" y="63"/>
                  </a:cubicBezTo>
                  <a:cubicBezTo>
                    <a:pt x="411" y="66"/>
                    <a:pt x="402" y="65"/>
                    <a:pt x="399" y="65"/>
                  </a:cubicBezTo>
                  <a:cubicBezTo>
                    <a:pt x="396" y="65"/>
                    <a:pt x="390" y="57"/>
                    <a:pt x="386" y="58"/>
                  </a:cubicBezTo>
                  <a:cubicBezTo>
                    <a:pt x="381" y="58"/>
                    <a:pt x="378" y="60"/>
                    <a:pt x="371" y="58"/>
                  </a:cubicBezTo>
                  <a:cubicBezTo>
                    <a:pt x="365" y="57"/>
                    <a:pt x="360" y="61"/>
                    <a:pt x="356" y="56"/>
                  </a:cubicBezTo>
                  <a:cubicBezTo>
                    <a:pt x="352" y="51"/>
                    <a:pt x="348" y="57"/>
                    <a:pt x="348" y="57"/>
                  </a:cubicBezTo>
                  <a:cubicBezTo>
                    <a:pt x="348" y="57"/>
                    <a:pt x="345" y="60"/>
                    <a:pt x="337" y="59"/>
                  </a:cubicBezTo>
                  <a:cubicBezTo>
                    <a:pt x="328" y="57"/>
                    <a:pt x="325" y="45"/>
                    <a:pt x="325" y="45"/>
                  </a:cubicBezTo>
                  <a:cubicBezTo>
                    <a:pt x="325" y="45"/>
                    <a:pt x="315" y="33"/>
                    <a:pt x="308" y="31"/>
                  </a:cubicBezTo>
                  <a:cubicBezTo>
                    <a:pt x="301" y="30"/>
                    <a:pt x="291" y="13"/>
                    <a:pt x="286" y="0"/>
                  </a:cubicBezTo>
                  <a:cubicBezTo>
                    <a:pt x="197" y="2"/>
                    <a:pt x="197" y="2"/>
                    <a:pt x="197" y="2"/>
                  </a:cubicBezTo>
                  <a:cubicBezTo>
                    <a:pt x="59" y="168"/>
                    <a:pt x="59" y="168"/>
                    <a:pt x="59" y="168"/>
                  </a:cubicBezTo>
                  <a:cubicBezTo>
                    <a:pt x="59" y="168"/>
                    <a:pt x="56" y="203"/>
                    <a:pt x="56" y="208"/>
                  </a:cubicBezTo>
                  <a:cubicBezTo>
                    <a:pt x="56" y="213"/>
                    <a:pt x="53" y="229"/>
                    <a:pt x="52" y="236"/>
                  </a:cubicBezTo>
                  <a:cubicBezTo>
                    <a:pt x="51" y="243"/>
                    <a:pt x="48" y="251"/>
                    <a:pt x="48" y="251"/>
                  </a:cubicBezTo>
                  <a:cubicBezTo>
                    <a:pt x="12" y="252"/>
                    <a:pt x="12" y="252"/>
                    <a:pt x="12" y="252"/>
                  </a:cubicBezTo>
                  <a:cubicBezTo>
                    <a:pt x="9" y="291"/>
                    <a:pt x="9" y="291"/>
                    <a:pt x="9" y="291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25" y="354"/>
                    <a:pt x="25" y="354"/>
                    <a:pt x="25" y="354"/>
                  </a:cubicBezTo>
                  <a:cubicBezTo>
                    <a:pt x="16" y="379"/>
                    <a:pt x="16" y="379"/>
                    <a:pt x="16" y="379"/>
                  </a:cubicBezTo>
                  <a:cubicBezTo>
                    <a:pt x="21" y="401"/>
                    <a:pt x="21" y="401"/>
                    <a:pt x="21" y="401"/>
                  </a:cubicBezTo>
                  <a:cubicBezTo>
                    <a:pt x="21" y="401"/>
                    <a:pt x="41" y="421"/>
                    <a:pt x="44" y="426"/>
                  </a:cubicBezTo>
                  <a:cubicBezTo>
                    <a:pt x="46" y="431"/>
                    <a:pt x="55" y="452"/>
                    <a:pt x="55" y="452"/>
                  </a:cubicBezTo>
                  <a:cubicBezTo>
                    <a:pt x="55" y="452"/>
                    <a:pt x="57" y="459"/>
                    <a:pt x="60" y="461"/>
                  </a:cubicBezTo>
                  <a:cubicBezTo>
                    <a:pt x="63" y="464"/>
                    <a:pt x="67" y="464"/>
                    <a:pt x="67" y="464"/>
                  </a:cubicBezTo>
                  <a:cubicBezTo>
                    <a:pt x="67" y="464"/>
                    <a:pt x="64" y="481"/>
                    <a:pt x="67" y="486"/>
                  </a:cubicBezTo>
                  <a:cubicBezTo>
                    <a:pt x="71" y="491"/>
                    <a:pt x="78" y="502"/>
                    <a:pt x="78" y="502"/>
                  </a:cubicBezTo>
                  <a:cubicBezTo>
                    <a:pt x="78" y="502"/>
                    <a:pt x="91" y="505"/>
                    <a:pt x="95" y="507"/>
                  </a:cubicBezTo>
                  <a:cubicBezTo>
                    <a:pt x="98" y="508"/>
                    <a:pt x="100" y="507"/>
                    <a:pt x="104" y="512"/>
                  </a:cubicBezTo>
                  <a:cubicBezTo>
                    <a:pt x="109" y="518"/>
                    <a:pt x="126" y="518"/>
                    <a:pt x="126" y="518"/>
                  </a:cubicBezTo>
                  <a:cubicBezTo>
                    <a:pt x="126" y="518"/>
                    <a:pt x="134" y="530"/>
                    <a:pt x="137" y="532"/>
                  </a:cubicBezTo>
                  <a:cubicBezTo>
                    <a:pt x="140" y="534"/>
                    <a:pt x="151" y="536"/>
                    <a:pt x="151" y="536"/>
                  </a:cubicBezTo>
                  <a:cubicBezTo>
                    <a:pt x="151" y="536"/>
                    <a:pt x="153" y="542"/>
                    <a:pt x="156" y="541"/>
                  </a:cubicBezTo>
                  <a:cubicBezTo>
                    <a:pt x="159" y="541"/>
                    <a:pt x="162" y="537"/>
                    <a:pt x="162" y="537"/>
                  </a:cubicBezTo>
                  <a:cubicBezTo>
                    <a:pt x="162" y="537"/>
                    <a:pt x="165" y="542"/>
                    <a:pt x="169" y="542"/>
                  </a:cubicBezTo>
                  <a:cubicBezTo>
                    <a:pt x="173" y="541"/>
                    <a:pt x="176" y="541"/>
                    <a:pt x="176" y="541"/>
                  </a:cubicBezTo>
                  <a:cubicBezTo>
                    <a:pt x="176" y="541"/>
                    <a:pt x="177" y="546"/>
                    <a:pt x="184" y="543"/>
                  </a:cubicBezTo>
                  <a:cubicBezTo>
                    <a:pt x="191" y="541"/>
                    <a:pt x="188" y="540"/>
                    <a:pt x="188" y="540"/>
                  </a:cubicBezTo>
                  <a:cubicBezTo>
                    <a:pt x="188" y="540"/>
                    <a:pt x="189" y="545"/>
                    <a:pt x="194" y="544"/>
                  </a:cubicBezTo>
                  <a:cubicBezTo>
                    <a:pt x="199" y="544"/>
                    <a:pt x="200" y="540"/>
                    <a:pt x="200" y="540"/>
                  </a:cubicBezTo>
                  <a:cubicBezTo>
                    <a:pt x="200" y="540"/>
                    <a:pt x="215" y="545"/>
                    <a:pt x="216" y="541"/>
                  </a:cubicBezTo>
                  <a:cubicBezTo>
                    <a:pt x="216" y="541"/>
                    <a:pt x="223" y="545"/>
                    <a:pt x="225" y="543"/>
                  </a:cubicBezTo>
                  <a:cubicBezTo>
                    <a:pt x="226" y="542"/>
                    <a:pt x="233" y="534"/>
                    <a:pt x="233" y="534"/>
                  </a:cubicBezTo>
                  <a:cubicBezTo>
                    <a:pt x="233" y="534"/>
                    <a:pt x="238" y="533"/>
                    <a:pt x="239" y="537"/>
                  </a:cubicBezTo>
                  <a:cubicBezTo>
                    <a:pt x="239" y="540"/>
                    <a:pt x="245" y="540"/>
                    <a:pt x="249" y="543"/>
                  </a:cubicBezTo>
                  <a:cubicBezTo>
                    <a:pt x="253" y="545"/>
                    <a:pt x="253" y="547"/>
                    <a:pt x="257" y="549"/>
                  </a:cubicBezTo>
                  <a:cubicBezTo>
                    <a:pt x="262" y="551"/>
                    <a:pt x="264" y="557"/>
                    <a:pt x="264" y="557"/>
                  </a:cubicBezTo>
                  <a:cubicBezTo>
                    <a:pt x="264" y="557"/>
                    <a:pt x="267" y="553"/>
                    <a:pt x="267" y="551"/>
                  </a:cubicBezTo>
                  <a:cubicBezTo>
                    <a:pt x="267" y="549"/>
                    <a:pt x="268" y="547"/>
                    <a:pt x="268" y="539"/>
                  </a:cubicBezTo>
                  <a:cubicBezTo>
                    <a:pt x="278" y="539"/>
                    <a:pt x="278" y="539"/>
                    <a:pt x="278" y="539"/>
                  </a:cubicBezTo>
                  <a:cubicBezTo>
                    <a:pt x="278" y="539"/>
                    <a:pt x="283" y="522"/>
                    <a:pt x="291" y="522"/>
                  </a:cubicBezTo>
                  <a:cubicBezTo>
                    <a:pt x="299" y="521"/>
                    <a:pt x="304" y="522"/>
                    <a:pt x="306" y="521"/>
                  </a:cubicBezTo>
                  <a:cubicBezTo>
                    <a:pt x="308" y="521"/>
                    <a:pt x="318" y="515"/>
                    <a:pt x="318" y="515"/>
                  </a:cubicBezTo>
                  <a:cubicBezTo>
                    <a:pt x="318" y="515"/>
                    <a:pt x="318" y="512"/>
                    <a:pt x="320" y="508"/>
                  </a:cubicBezTo>
                  <a:cubicBezTo>
                    <a:pt x="322" y="504"/>
                    <a:pt x="325" y="490"/>
                    <a:pt x="327" y="485"/>
                  </a:cubicBezTo>
                  <a:cubicBezTo>
                    <a:pt x="333" y="486"/>
                    <a:pt x="333" y="486"/>
                    <a:pt x="333" y="486"/>
                  </a:cubicBezTo>
                  <a:cubicBezTo>
                    <a:pt x="333" y="486"/>
                    <a:pt x="340" y="480"/>
                    <a:pt x="340" y="479"/>
                  </a:cubicBezTo>
                  <a:cubicBezTo>
                    <a:pt x="340" y="477"/>
                    <a:pt x="342" y="470"/>
                    <a:pt x="342" y="470"/>
                  </a:cubicBezTo>
                  <a:cubicBezTo>
                    <a:pt x="347" y="468"/>
                    <a:pt x="347" y="468"/>
                    <a:pt x="347" y="468"/>
                  </a:cubicBezTo>
                  <a:cubicBezTo>
                    <a:pt x="347" y="468"/>
                    <a:pt x="340" y="462"/>
                    <a:pt x="343" y="456"/>
                  </a:cubicBezTo>
                  <a:cubicBezTo>
                    <a:pt x="345" y="450"/>
                    <a:pt x="352" y="436"/>
                    <a:pt x="352" y="436"/>
                  </a:cubicBezTo>
                  <a:cubicBezTo>
                    <a:pt x="352" y="436"/>
                    <a:pt x="360" y="434"/>
                    <a:pt x="362" y="431"/>
                  </a:cubicBezTo>
                  <a:cubicBezTo>
                    <a:pt x="364" y="427"/>
                    <a:pt x="362" y="424"/>
                    <a:pt x="367" y="424"/>
                  </a:cubicBezTo>
                  <a:cubicBezTo>
                    <a:pt x="371" y="424"/>
                    <a:pt x="371" y="427"/>
                    <a:pt x="377" y="424"/>
                  </a:cubicBezTo>
                  <a:cubicBezTo>
                    <a:pt x="383" y="421"/>
                    <a:pt x="379" y="410"/>
                    <a:pt x="379" y="410"/>
                  </a:cubicBezTo>
                  <a:cubicBezTo>
                    <a:pt x="393" y="409"/>
                    <a:pt x="393" y="409"/>
                    <a:pt x="393" y="409"/>
                  </a:cubicBezTo>
                  <a:cubicBezTo>
                    <a:pt x="393" y="409"/>
                    <a:pt x="418" y="402"/>
                    <a:pt x="422" y="402"/>
                  </a:cubicBezTo>
                  <a:cubicBezTo>
                    <a:pt x="427" y="402"/>
                    <a:pt x="466" y="395"/>
                    <a:pt x="466" y="395"/>
                  </a:cubicBezTo>
                  <a:cubicBezTo>
                    <a:pt x="466" y="395"/>
                    <a:pt x="470" y="438"/>
                    <a:pt x="471" y="446"/>
                  </a:cubicBezTo>
                  <a:cubicBezTo>
                    <a:pt x="473" y="454"/>
                    <a:pt x="479" y="483"/>
                    <a:pt x="478" y="489"/>
                  </a:cubicBezTo>
                  <a:cubicBezTo>
                    <a:pt x="478" y="494"/>
                    <a:pt x="480" y="503"/>
                    <a:pt x="481" y="507"/>
                  </a:cubicBezTo>
                  <a:cubicBezTo>
                    <a:pt x="482" y="511"/>
                    <a:pt x="482" y="518"/>
                    <a:pt x="482" y="518"/>
                  </a:cubicBezTo>
                  <a:cubicBezTo>
                    <a:pt x="482" y="518"/>
                    <a:pt x="485" y="528"/>
                    <a:pt x="485" y="531"/>
                  </a:cubicBezTo>
                  <a:cubicBezTo>
                    <a:pt x="486" y="534"/>
                    <a:pt x="489" y="551"/>
                    <a:pt x="485" y="558"/>
                  </a:cubicBezTo>
                  <a:cubicBezTo>
                    <a:pt x="481" y="565"/>
                    <a:pt x="480" y="569"/>
                    <a:pt x="480" y="573"/>
                  </a:cubicBezTo>
                  <a:cubicBezTo>
                    <a:pt x="479" y="576"/>
                    <a:pt x="475" y="580"/>
                    <a:pt x="475" y="580"/>
                  </a:cubicBezTo>
                  <a:cubicBezTo>
                    <a:pt x="475" y="580"/>
                    <a:pt x="480" y="590"/>
                    <a:pt x="482" y="592"/>
                  </a:cubicBezTo>
                  <a:cubicBezTo>
                    <a:pt x="484" y="593"/>
                    <a:pt x="493" y="603"/>
                    <a:pt x="493" y="603"/>
                  </a:cubicBezTo>
                  <a:cubicBezTo>
                    <a:pt x="502" y="606"/>
                    <a:pt x="502" y="606"/>
                    <a:pt x="502" y="606"/>
                  </a:cubicBezTo>
                  <a:cubicBezTo>
                    <a:pt x="502" y="606"/>
                    <a:pt x="500" y="611"/>
                    <a:pt x="502" y="613"/>
                  </a:cubicBezTo>
                  <a:cubicBezTo>
                    <a:pt x="503" y="614"/>
                    <a:pt x="505" y="620"/>
                    <a:pt x="505" y="620"/>
                  </a:cubicBezTo>
                  <a:cubicBezTo>
                    <a:pt x="505" y="620"/>
                    <a:pt x="480" y="630"/>
                    <a:pt x="481" y="630"/>
                  </a:cubicBezTo>
                  <a:cubicBezTo>
                    <a:pt x="481" y="630"/>
                    <a:pt x="484" y="666"/>
                    <a:pt x="484" y="672"/>
                  </a:cubicBezTo>
                  <a:cubicBezTo>
                    <a:pt x="483" y="678"/>
                    <a:pt x="482" y="685"/>
                    <a:pt x="482" y="685"/>
                  </a:cubicBezTo>
                  <a:cubicBezTo>
                    <a:pt x="482" y="685"/>
                    <a:pt x="493" y="746"/>
                    <a:pt x="493" y="753"/>
                  </a:cubicBezTo>
                  <a:cubicBezTo>
                    <a:pt x="493" y="760"/>
                    <a:pt x="498" y="844"/>
                    <a:pt x="498" y="844"/>
                  </a:cubicBezTo>
                  <a:cubicBezTo>
                    <a:pt x="529" y="848"/>
                    <a:pt x="529" y="848"/>
                    <a:pt x="529" y="848"/>
                  </a:cubicBezTo>
                  <a:cubicBezTo>
                    <a:pt x="603" y="857"/>
                    <a:pt x="603" y="857"/>
                    <a:pt x="603" y="857"/>
                  </a:cubicBezTo>
                  <a:cubicBezTo>
                    <a:pt x="603" y="845"/>
                    <a:pt x="603" y="845"/>
                    <a:pt x="603" y="845"/>
                  </a:cubicBezTo>
                  <a:cubicBezTo>
                    <a:pt x="616" y="845"/>
                    <a:pt x="616" y="845"/>
                    <a:pt x="616" y="845"/>
                  </a:cubicBezTo>
                  <a:cubicBezTo>
                    <a:pt x="616" y="845"/>
                    <a:pt x="621" y="833"/>
                    <a:pt x="620" y="825"/>
                  </a:cubicBezTo>
                  <a:cubicBezTo>
                    <a:pt x="631" y="824"/>
                    <a:pt x="631" y="824"/>
                    <a:pt x="631" y="824"/>
                  </a:cubicBezTo>
                  <a:cubicBezTo>
                    <a:pt x="631" y="824"/>
                    <a:pt x="630" y="820"/>
                    <a:pt x="631" y="816"/>
                  </a:cubicBezTo>
                  <a:cubicBezTo>
                    <a:pt x="632" y="812"/>
                    <a:pt x="633" y="805"/>
                    <a:pt x="641" y="805"/>
                  </a:cubicBezTo>
                  <a:cubicBezTo>
                    <a:pt x="648" y="806"/>
                    <a:pt x="648" y="812"/>
                    <a:pt x="648" y="812"/>
                  </a:cubicBezTo>
                  <a:cubicBezTo>
                    <a:pt x="655" y="811"/>
                    <a:pt x="655" y="811"/>
                    <a:pt x="655" y="811"/>
                  </a:cubicBezTo>
                  <a:cubicBezTo>
                    <a:pt x="655" y="818"/>
                    <a:pt x="655" y="818"/>
                    <a:pt x="655" y="818"/>
                  </a:cubicBezTo>
                  <a:cubicBezTo>
                    <a:pt x="655" y="818"/>
                    <a:pt x="665" y="819"/>
                    <a:pt x="667" y="822"/>
                  </a:cubicBezTo>
                  <a:cubicBezTo>
                    <a:pt x="668" y="825"/>
                    <a:pt x="670" y="832"/>
                    <a:pt x="670" y="832"/>
                  </a:cubicBezTo>
                  <a:cubicBezTo>
                    <a:pt x="681" y="830"/>
                    <a:pt x="681" y="830"/>
                    <a:pt x="681" y="830"/>
                  </a:cubicBezTo>
                  <a:cubicBezTo>
                    <a:pt x="681" y="830"/>
                    <a:pt x="687" y="820"/>
                    <a:pt x="690" y="815"/>
                  </a:cubicBezTo>
                  <a:cubicBezTo>
                    <a:pt x="692" y="810"/>
                    <a:pt x="692" y="798"/>
                    <a:pt x="692" y="798"/>
                  </a:cubicBezTo>
                  <a:cubicBezTo>
                    <a:pt x="692" y="798"/>
                    <a:pt x="699" y="797"/>
                    <a:pt x="697" y="788"/>
                  </a:cubicBezTo>
                  <a:cubicBezTo>
                    <a:pt x="696" y="780"/>
                    <a:pt x="694" y="770"/>
                    <a:pt x="694" y="770"/>
                  </a:cubicBezTo>
                  <a:cubicBezTo>
                    <a:pt x="700" y="762"/>
                    <a:pt x="700" y="762"/>
                    <a:pt x="700" y="762"/>
                  </a:cubicBezTo>
                  <a:cubicBezTo>
                    <a:pt x="709" y="778"/>
                    <a:pt x="709" y="778"/>
                    <a:pt x="709" y="778"/>
                  </a:cubicBezTo>
                  <a:cubicBezTo>
                    <a:pt x="709" y="778"/>
                    <a:pt x="713" y="773"/>
                    <a:pt x="718" y="773"/>
                  </a:cubicBezTo>
                  <a:cubicBezTo>
                    <a:pt x="722" y="773"/>
                    <a:pt x="728" y="770"/>
                    <a:pt x="733" y="771"/>
                  </a:cubicBezTo>
                  <a:cubicBezTo>
                    <a:pt x="737" y="772"/>
                    <a:pt x="752" y="758"/>
                    <a:pt x="752" y="758"/>
                  </a:cubicBezTo>
                  <a:cubicBezTo>
                    <a:pt x="758" y="749"/>
                    <a:pt x="758" y="749"/>
                    <a:pt x="758" y="749"/>
                  </a:cubicBezTo>
                  <a:cubicBezTo>
                    <a:pt x="758" y="749"/>
                    <a:pt x="775" y="756"/>
                    <a:pt x="776" y="759"/>
                  </a:cubicBezTo>
                  <a:cubicBezTo>
                    <a:pt x="777" y="762"/>
                    <a:pt x="780" y="768"/>
                    <a:pt x="780" y="768"/>
                  </a:cubicBezTo>
                  <a:cubicBezTo>
                    <a:pt x="780" y="768"/>
                    <a:pt x="780" y="764"/>
                    <a:pt x="783" y="764"/>
                  </a:cubicBezTo>
                  <a:cubicBezTo>
                    <a:pt x="786" y="765"/>
                    <a:pt x="789" y="763"/>
                    <a:pt x="789" y="763"/>
                  </a:cubicBezTo>
                  <a:cubicBezTo>
                    <a:pt x="795" y="737"/>
                    <a:pt x="795" y="737"/>
                    <a:pt x="795" y="737"/>
                  </a:cubicBezTo>
                  <a:cubicBezTo>
                    <a:pt x="795" y="737"/>
                    <a:pt x="806" y="722"/>
                    <a:pt x="810" y="722"/>
                  </a:cubicBezTo>
                  <a:cubicBezTo>
                    <a:pt x="814" y="722"/>
                    <a:pt x="835" y="729"/>
                    <a:pt x="835" y="729"/>
                  </a:cubicBezTo>
                  <a:cubicBezTo>
                    <a:pt x="834" y="720"/>
                    <a:pt x="834" y="720"/>
                    <a:pt x="834" y="720"/>
                  </a:cubicBezTo>
                  <a:cubicBezTo>
                    <a:pt x="834" y="720"/>
                    <a:pt x="854" y="735"/>
                    <a:pt x="861" y="735"/>
                  </a:cubicBezTo>
                  <a:cubicBezTo>
                    <a:pt x="867" y="735"/>
                    <a:pt x="879" y="736"/>
                    <a:pt x="879" y="736"/>
                  </a:cubicBezTo>
                  <a:cubicBezTo>
                    <a:pt x="884" y="748"/>
                    <a:pt x="884" y="748"/>
                    <a:pt x="884" y="748"/>
                  </a:cubicBezTo>
                  <a:cubicBezTo>
                    <a:pt x="886" y="745"/>
                    <a:pt x="886" y="745"/>
                    <a:pt x="886" y="745"/>
                  </a:cubicBezTo>
                  <a:lnTo>
                    <a:pt x="899" y="737"/>
                  </a:lnTo>
                  <a:close/>
                </a:path>
              </a:pathLst>
            </a:custGeom>
            <a:solidFill>
              <a:srgbClr val="FFC000">
                <a:alpha val="50000"/>
              </a:srgbClr>
            </a:solidFill>
            <a:ln>
              <a:solidFill>
                <a:srgbClr val="FFC00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sp>
        <p:nvSpPr>
          <p:cNvPr id="34" name="タイトル 2">
            <a:extLst>
              <a:ext uri="{FF2B5EF4-FFF2-40B4-BE49-F238E27FC236}">
                <a16:creationId xmlns:a16="http://schemas.microsoft.com/office/drawing/2014/main" id="{29318BCB-97DD-4237-90F1-702B97874F4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54038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0"/>
          </a:gradFill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２．事業の必要性等に関する視点</a:t>
            </a:r>
          </a:p>
        </p:txBody>
      </p:sp>
      <p:sp>
        <p:nvSpPr>
          <p:cNvPr id="11" name="正方形/長方形 2">
            <a:extLst>
              <a:ext uri="{FF2B5EF4-FFF2-40B4-BE49-F238E27FC236}">
                <a16:creationId xmlns:a16="http://schemas.microsoft.com/office/drawing/2014/main" id="{0EFE5BF3-8DBA-4372-94E4-4837A1BA93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571222"/>
            <a:ext cx="36004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b="1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■事業を巡る社会経済情勢等</a:t>
            </a: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B450056D-0BC6-48DD-A99B-D82C207587FC}"/>
              </a:ext>
            </a:extLst>
          </p:cNvPr>
          <p:cNvSpPr txBox="1"/>
          <p:nvPr/>
        </p:nvSpPr>
        <p:spPr>
          <a:xfrm rot="21165956">
            <a:off x="920935" y="4518636"/>
            <a:ext cx="180425" cy="1559852"/>
          </a:xfrm>
          <a:prstGeom prst="rect">
            <a:avLst/>
          </a:prstGeom>
          <a:noFill/>
          <a:ln w="3175">
            <a:noFill/>
            <a:prstDash val="dash"/>
          </a:ln>
          <a:effectLst>
            <a:glow rad="12700">
              <a:schemeClr val="accent1">
                <a:alpha val="70000"/>
              </a:schemeClr>
            </a:glow>
          </a:effectLst>
        </p:spPr>
        <p:txBody>
          <a:bodyPr vert="eaVert" wrap="square" lIns="36000" tIns="36000" rIns="36000" bIns="36000" rtlCol="0">
            <a:spAutoFit/>
          </a:bodyPr>
          <a:lstStyle/>
          <a:p>
            <a:pPr algn="ctr"/>
            <a:r>
              <a:rPr kumimoji="1" lang="ja-JP" altLang="en-US" sz="700" dirty="0">
                <a:effectLst>
                  <a:glow rad="50800">
                    <a:schemeClr val="bg1">
                      <a:alpha val="7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箕面部グリーンロード（箕面有料道路）</a:t>
            </a:r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DB84B909-9DD1-4416-B6A0-075E8925A755}"/>
              </a:ext>
            </a:extLst>
          </p:cNvPr>
          <p:cNvSpPr txBox="1"/>
          <p:nvPr/>
        </p:nvSpPr>
        <p:spPr>
          <a:xfrm rot="1471026">
            <a:off x="2387703" y="5708676"/>
            <a:ext cx="851069" cy="213268"/>
          </a:xfrm>
          <a:prstGeom prst="rect">
            <a:avLst/>
          </a:prstGeom>
          <a:noFill/>
          <a:ln w="12700" cap="flat" cmpd="sng">
            <a:noFill/>
            <a:prstDash val="solid"/>
            <a:round/>
            <a:headEnd/>
            <a:tailEnd/>
          </a:ln>
          <a:effectLst>
            <a:glow rad="12700">
              <a:schemeClr val="accent1">
                <a:alpha val="70000"/>
              </a:schemeClr>
            </a:glow>
          </a:effectLst>
        </p:spPr>
        <p:txBody>
          <a:bodyPr lIns="0" tIns="0" rIns="0" bIns="0" rtlCol="0" anchor="ctr"/>
          <a:lstStyle>
            <a:defPPr>
              <a:defRPr lang="ja-JP"/>
            </a:defPPr>
            <a:lvl1pPr algn="ctr">
              <a:defRPr sz="800" b="1">
                <a:solidFill>
                  <a:srgbClr val="FF0000"/>
                </a:solidFill>
                <a:effectLst>
                  <a:glow rad="127000">
                    <a:schemeClr val="bg1">
                      <a:alpha val="90000"/>
                    </a:schemeClr>
                  </a:glow>
                </a:effectLst>
              </a:defRPr>
            </a:lvl1pPr>
          </a:lstStyle>
          <a:p>
            <a:r>
              <a:rPr lang="ja-JP" altLang="en-US" b="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茨木能勢線</a:t>
            </a:r>
          </a:p>
        </p:txBody>
      </p:sp>
      <p:grpSp>
        <p:nvGrpSpPr>
          <p:cNvPr id="76" name="グループ化 75">
            <a:extLst>
              <a:ext uri="{FF2B5EF4-FFF2-40B4-BE49-F238E27FC236}">
                <a16:creationId xmlns:a16="http://schemas.microsoft.com/office/drawing/2014/main" id="{ED85AE45-DCAB-4A5A-B354-9E66770A7432}"/>
              </a:ext>
            </a:extLst>
          </p:cNvPr>
          <p:cNvGrpSpPr/>
          <p:nvPr/>
        </p:nvGrpSpPr>
        <p:grpSpPr>
          <a:xfrm>
            <a:off x="1131256" y="5012045"/>
            <a:ext cx="203657" cy="198000"/>
            <a:chOff x="2007899" y="2298384"/>
            <a:chExt cx="203657" cy="198000"/>
          </a:xfrm>
        </p:grpSpPr>
        <p:pic>
          <p:nvPicPr>
            <p:cNvPr id="77" name="図 76">
              <a:extLst>
                <a:ext uri="{FF2B5EF4-FFF2-40B4-BE49-F238E27FC236}">
                  <a16:creationId xmlns:a16="http://schemas.microsoft.com/office/drawing/2014/main" id="{9E64E038-6ABD-45A7-BC66-76FFAA02F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7899" y="2298384"/>
              <a:ext cx="203657" cy="198000"/>
            </a:xfrm>
            <a:prstGeom prst="rect">
              <a:avLst/>
            </a:prstGeom>
          </p:spPr>
        </p:pic>
        <p:sp>
          <p:nvSpPr>
            <p:cNvPr id="78" name="テキスト ボックス 77">
              <a:extLst>
                <a:ext uri="{FF2B5EF4-FFF2-40B4-BE49-F238E27FC236}">
                  <a16:creationId xmlns:a16="http://schemas.microsoft.com/office/drawing/2014/main" id="{927842B9-6B78-4710-9737-616FC3459CC5}"/>
                </a:ext>
              </a:extLst>
            </p:cNvPr>
            <p:cNvSpPr txBox="1"/>
            <p:nvPr/>
          </p:nvSpPr>
          <p:spPr>
            <a:xfrm>
              <a:off x="2036359" y="2316964"/>
              <a:ext cx="129844" cy="12093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kumimoji="1" lang="en-US" altLang="ja-JP" sz="700" spc="-100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423</a:t>
              </a:r>
              <a:endParaRPr kumimoji="1" lang="ja-JP" altLang="en-US" sz="700" spc="-1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sp>
        <p:nvSpPr>
          <p:cNvPr id="81" name="フリーフォーム: 図形 80">
            <a:extLst>
              <a:ext uri="{FF2B5EF4-FFF2-40B4-BE49-F238E27FC236}">
                <a16:creationId xmlns:a16="http://schemas.microsoft.com/office/drawing/2014/main" id="{712EF58C-A93E-43FD-AEDB-76D1BC0EE148}"/>
              </a:ext>
            </a:extLst>
          </p:cNvPr>
          <p:cNvSpPr/>
          <p:nvPr/>
        </p:nvSpPr>
        <p:spPr>
          <a:xfrm>
            <a:off x="5243351" y="5399758"/>
            <a:ext cx="1107821" cy="256653"/>
          </a:xfrm>
          <a:custGeom>
            <a:avLst/>
            <a:gdLst>
              <a:gd name="connsiteX0" fmla="*/ 0 w 1162050"/>
              <a:gd name="connsiteY0" fmla="*/ 259771 h 265794"/>
              <a:gd name="connsiteX1" fmla="*/ 154781 w 1162050"/>
              <a:gd name="connsiteY1" fmla="*/ 262152 h 265794"/>
              <a:gd name="connsiteX2" fmla="*/ 335756 w 1162050"/>
              <a:gd name="connsiteY2" fmla="*/ 216908 h 265794"/>
              <a:gd name="connsiteX3" fmla="*/ 585787 w 1162050"/>
              <a:gd name="connsiteY3" fmla="*/ 224052 h 265794"/>
              <a:gd name="connsiteX4" fmla="*/ 838200 w 1162050"/>
              <a:gd name="connsiteY4" fmla="*/ 107371 h 265794"/>
              <a:gd name="connsiteX5" fmla="*/ 1035843 w 1162050"/>
              <a:gd name="connsiteY5" fmla="*/ 16883 h 265794"/>
              <a:gd name="connsiteX6" fmla="*/ 1162050 w 1162050"/>
              <a:gd name="connsiteY6" fmla="*/ 214 h 265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62050" h="265794">
                <a:moveTo>
                  <a:pt x="0" y="259771"/>
                </a:moveTo>
                <a:cubicBezTo>
                  <a:pt x="49411" y="264533"/>
                  <a:pt x="98822" y="269296"/>
                  <a:pt x="154781" y="262152"/>
                </a:cubicBezTo>
                <a:cubicBezTo>
                  <a:pt x="210740" y="255008"/>
                  <a:pt x="263922" y="223258"/>
                  <a:pt x="335756" y="216908"/>
                </a:cubicBezTo>
                <a:cubicBezTo>
                  <a:pt x="407590" y="210558"/>
                  <a:pt x="502046" y="242308"/>
                  <a:pt x="585787" y="224052"/>
                </a:cubicBezTo>
                <a:cubicBezTo>
                  <a:pt x="669528" y="205796"/>
                  <a:pt x="838200" y="107371"/>
                  <a:pt x="838200" y="107371"/>
                </a:cubicBezTo>
                <a:cubicBezTo>
                  <a:pt x="913209" y="72843"/>
                  <a:pt x="981868" y="34742"/>
                  <a:pt x="1035843" y="16883"/>
                </a:cubicBezTo>
                <a:cubicBezTo>
                  <a:pt x="1089818" y="-977"/>
                  <a:pt x="1125934" y="-382"/>
                  <a:pt x="1162050" y="214"/>
                </a:cubicBezTo>
              </a:path>
            </a:pathLst>
          </a:custGeom>
          <a:noFill/>
          <a:ln w="25400">
            <a:solidFill>
              <a:srgbClr val="37A800"/>
            </a:solidFill>
            <a:prstDash val="solid"/>
          </a:ln>
          <a:effectLst>
            <a:glow>
              <a:schemeClr val="bg1">
                <a:alpha val="9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C2A7A12-9DA3-4366-BFE2-313EF273F5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036" y="3854419"/>
            <a:ext cx="1982719" cy="1411582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</p:pic>
      <p:sp>
        <p:nvSpPr>
          <p:cNvPr id="113" name="テキスト ボックス 112">
            <a:extLst>
              <a:ext uri="{FF2B5EF4-FFF2-40B4-BE49-F238E27FC236}">
                <a16:creationId xmlns:a16="http://schemas.microsoft.com/office/drawing/2014/main" id="{0FEFBD97-CFA6-4332-8C88-E3A3F9B4D5BE}"/>
              </a:ext>
            </a:extLst>
          </p:cNvPr>
          <p:cNvSpPr txBox="1"/>
          <p:nvPr/>
        </p:nvSpPr>
        <p:spPr>
          <a:xfrm rot="19021176">
            <a:off x="3045445" y="3280293"/>
            <a:ext cx="899068" cy="214197"/>
          </a:xfrm>
          <a:prstGeom prst="rect">
            <a:avLst/>
          </a:prstGeom>
          <a:noFill/>
          <a:ln w="12700" cap="flat" cmpd="sng">
            <a:noFill/>
            <a:prstDash val="solid"/>
            <a:round/>
            <a:headEnd/>
            <a:tailEnd/>
          </a:ln>
          <a:effectLst>
            <a:glow rad="12700">
              <a:schemeClr val="accent1">
                <a:alpha val="70000"/>
              </a:schemeClr>
            </a:glow>
          </a:effectLst>
        </p:spPr>
        <p:txBody>
          <a:bodyPr lIns="0" tIns="0" rIns="0" bIns="0" rtlCol="0" anchor="ctr"/>
          <a:lstStyle>
            <a:defPPr>
              <a:defRPr lang="ja-JP"/>
            </a:defPPr>
            <a:lvl1pPr algn="ctr">
              <a:defRPr sz="800" b="1">
                <a:solidFill>
                  <a:srgbClr val="FF0000"/>
                </a:solidFill>
                <a:effectLst>
                  <a:glow rad="127000">
                    <a:schemeClr val="bg1">
                      <a:alpha val="90000"/>
                    </a:schemeClr>
                  </a:glow>
                </a:effectLst>
              </a:defRPr>
            </a:lvl1pPr>
          </a:lstStyle>
          <a:p>
            <a:r>
              <a:rPr lang="ja-JP" altLang="en-US" sz="900" b="0" dirty="0">
                <a:solidFill>
                  <a:srgbClr val="0000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新名神高速道路</a:t>
            </a:r>
          </a:p>
        </p:txBody>
      </p:sp>
      <p:sp>
        <p:nvSpPr>
          <p:cNvPr id="114" name="テキスト ボックス 113">
            <a:extLst>
              <a:ext uri="{FF2B5EF4-FFF2-40B4-BE49-F238E27FC236}">
                <a16:creationId xmlns:a16="http://schemas.microsoft.com/office/drawing/2014/main" id="{797EDDCF-4DB7-45F6-B154-6225774A0871}"/>
              </a:ext>
            </a:extLst>
          </p:cNvPr>
          <p:cNvSpPr txBox="1"/>
          <p:nvPr/>
        </p:nvSpPr>
        <p:spPr>
          <a:xfrm rot="19056548">
            <a:off x="3458040" y="3865852"/>
            <a:ext cx="195814" cy="609343"/>
          </a:xfrm>
          <a:prstGeom prst="rect">
            <a:avLst/>
          </a:prstGeom>
          <a:noFill/>
          <a:ln w="3175">
            <a:noFill/>
            <a:prstDash val="dash"/>
          </a:ln>
          <a:effectLst>
            <a:glow rad="12700">
              <a:schemeClr val="accent1">
                <a:alpha val="70000"/>
              </a:schemeClr>
            </a:glow>
          </a:effectLst>
        </p:spPr>
        <p:txBody>
          <a:bodyPr vert="eaVert" wrap="square" lIns="36000" tIns="36000" rIns="36000" bIns="36000" rtlCol="0">
            <a:spAutoFit/>
          </a:bodyPr>
          <a:lstStyle/>
          <a:p>
            <a:pPr algn="ctr"/>
            <a:r>
              <a:rPr kumimoji="1" lang="ja-JP" altLang="en-US" sz="800" dirty="0">
                <a:effectLst>
                  <a:glow rad="50800">
                    <a:schemeClr val="bg1">
                      <a:alpha val="7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余野茨木線</a:t>
            </a:r>
          </a:p>
        </p:txBody>
      </p:sp>
      <p:sp>
        <p:nvSpPr>
          <p:cNvPr id="115" name="楕円 114">
            <a:extLst>
              <a:ext uri="{FF2B5EF4-FFF2-40B4-BE49-F238E27FC236}">
                <a16:creationId xmlns:a16="http://schemas.microsoft.com/office/drawing/2014/main" id="{0194B4C7-E9A4-45E3-AEFC-800A1B07CCCA}"/>
              </a:ext>
            </a:extLst>
          </p:cNvPr>
          <p:cNvSpPr/>
          <p:nvPr/>
        </p:nvSpPr>
        <p:spPr>
          <a:xfrm>
            <a:off x="4096915" y="4648928"/>
            <a:ext cx="199523" cy="199523"/>
          </a:xfrm>
          <a:prstGeom prst="ellipse">
            <a:avLst/>
          </a:prstGeom>
          <a:noFill/>
          <a:ln w="19050">
            <a:solidFill>
              <a:schemeClr val="accent1"/>
            </a:solidFill>
            <a:prstDash val="sysDash"/>
          </a:ln>
          <a:effectLst>
            <a:glow rad="254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>
                <a:solidFill>
                  <a:schemeClr val="accent1"/>
                </a:solidFill>
                <a:effectLst>
                  <a:glow rad="25400">
                    <a:schemeClr val="bg1">
                      <a:alpha val="6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endParaRPr kumimoji="1" lang="ja-JP" altLang="en-US" sz="1200" dirty="0">
              <a:solidFill>
                <a:schemeClr val="accent1"/>
              </a:solidFill>
              <a:effectLst>
                <a:glow rad="25400">
                  <a:schemeClr val="bg1">
                    <a:alpha val="60000"/>
                  </a:schemeClr>
                </a:glo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6" name="楕円 115">
            <a:extLst>
              <a:ext uri="{FF2B5EF4-FFF2-40B4-BE49-F238E27FC236}">
                <a16:creationId xmlns:a16="http://schemas.microsoft.com/office/drawing/2014/main" id="{E2039457-4C3E-4A98-A9EC-81EC93DB4511}"/>
              </a:ext>
            </a:extLst>
          </p:cNvPr>
          <p:cNvSpPr/>
          <p:nvPr/>
        </p:nvSpPr>
        <p:spPr>
          <a:xfrm>
            <a:off x="4200303" y="4848616"/>
            <a:ext cx="199523" cy="199523"/>
          </a:xfrm>
          <a:prstGeom prst="ellipse">
            <a:avLst/>
          </a:prstGeom>
          <a:noFill/>
          <a:ln w="19050">
            <a:solidFill>
              <a:schemeClr val="accent1"/>
            </a:solidFill>
            <a:prstDash val="sysDash"/>
          </a:ln>
          <a:effectLst>
            <a:glow rad="254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>
                <a:solidFill>
                  <a:schemeClr val="accent1"/>
                </a:solidFill>
                <a:effectLst>
                  <a:glow rad="25400">
                    <a:schemeClr val="bg1">
                      <a:alpha val="6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endParaRPr kumimoji="1" lang="ja-JP" altLang="en-US" sz="1200" dirty="0">
              <a:solidFill>
                <a:schemeClr val="accent1"/>
              </a:solidFill>
              <a:effectLst>
                <a:glow rad="25400">
                  <a:schemeClr val="bg1">
                    <a:alpha val="60000"/>
                  </a:schemeClr>
                </a:glo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9" name="テキスト ボックス 118">
            <a:extLst>
              <a:ext uri="{FF2B5EF4-FFF2-40B4-BE49-F238E27FC236}">
                <a16:creationId xmlns:a16="http://schemas.microsoft.com/office/drawing/2014/main" id="{1A6389B4-C5C0-4893-AE5F-3EC1BD130AA9}"/>
              </a:ext>
            </a:extLst>
          </p:cNvPr>
          <p:cNvSpPr txBox="1"/>
          <p:nvPr/>
        </p:nvSpPr>
        <p:spPr>
          <a:xfrm rot="20710485">
            <a:off x="5054646" y="4313480"/>
            <a:ext cx="195814" cy="698926"/>
          </a:xfrm>
          <a:prstGeom prst="rect">
            <a:avLst/>
          </a:prstGeom>
          <a:noFill/>
          <a:ln w="3175">
            <a:noFill/>
            <a:prstDash val="dash"/>
          </a:ln>
          <a:effectLst>
            <a:glow rad="12700">
              <a:schemeClr val="accent1">
                <a:alpha val="70000"/>
              </a:schemeClr>
            </a:glow>
          </a:effectLst>
        </p:spPr>
        <p:txBody>
          <a:bodyPr vert="eaVert" wrap="square" lIns="36000" tIns="36000" rIns="36000" bIns="36000" rtlCol="0">
            <a:spAutoFit/>
          </a:bodyPr>
          <a:lstStyle/>
          <a:p>
            <a:pPr algn="ctr"/>
            <a:r>
              <a:rPr kumimoji="1" lang="ja-JP" altLang="en-US" sz="800" dirty="0">
                <a:effectLst>
                  <a:glow rad="50800">
                    <a:schemeClr val="bg1">
                      <a:alpha val="7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忍頂寺福井線</a:t>
            </a:r>
          </a:p>
        </p:txBody>
      </p:sp>
      <p:sp>
        <p:nvSpPr>
          <p:cNvPr id="120" name="フリーフォーム: 図形 119">
            <a:extLst>
              <a:ext uri="{FF2B5EF4-FFF2-40B4-BE49-F238E27FC236}">
                <a16:creationId xmlns:a16="http://schemas.microsoft.com/office/drawing/2014/main" id="{62BE0354-15A8-4A2C-8F0A-1B3C7C6C1C39}"/>
              </a:ext>
            </a:extLst>
          </p:cNvPr>
          <p:cNvSpPr/>
          <p:nvPr/>
        </p:nvSpPr>
        <p:spPr>
          <a:xfrm>
            <a:off x="4425000" y="3048916"/>
            <a:ext cx="1007013" cy="284254"/>
          </a:xfrm>
          <a:custGeom>
            <a:avLst/>
            <a:gdLst>
              <a:gd name="connsiteX0" fmla="*/ 0 w 1047750"/>
              <a:gd name="connsiteY0" fmla="*/ 26943 h 291262"/>
              <a:gd name="connsiteX1" fmla="*/ 88106 w 1047750"/>
              <a:gd name="connsiteY1" fmla="*/ 3131 h 291262"/>
              <a:gd name="connsiteX2" fmla="*/ 126206 w 1047750"/>
              <a:gd name="connsiteY2" fmla="*/ 88856 h 291262"/>
              <a:gd name="connsiteX3" fmla="*/ 173831 w 1047750"/>
              <a:gd name="connsiteY3" fmla="*/ 226968 h 291262"/>
              <a:gd name="connsiteX4" fmla="*/ 302419 w 1047750"/>
              <a:gd name="connsiteY4" fmla="*/ 236493 h 291262"/>
              <a:gd name="connsiteX5" fmla="*/ 881063 w 1047750"/>
              <a:gd name="connsiteY5" fmla="*/ 124574 h 291262"/>
              <a:gd name="connsiteX6" fmla="*/ 1047750 w 1047750"/>
              <a:gd name="connsiteY6" fmla="*/ 291262 h 29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7750" h="291262">
                <a:moveTo>
                  <a:pt x="0" y="26943"/>
                </a:moveTo>
                <a:cubicBezTo>
                  <a:pt x="33536" y="9877"/>
                  <a:pt x="67072" y="-7188"/>
                  <a:pt x="88106" y="3131"/>
                </a:cubicBezTo>
                <a:cubicBezTo>
                  <a:pt x="109140" y="13450"/>
                  <a:pt x="111919" y="51550"/>
                  <a:pt x="126206" y="88856"/>
                </a:cubicBezTo>
                <a:cubicBezTo>
                  <a:pt x="140494" y="126162"/>
                  <a:pt x="144462" y="202362"/>
                  <a:pt x="173831" y="226968"/>
                </a:cubicBezTo>
                <a:cubicBezTo>
                  <a:pt x="203200" y="251574"/>
                  <a:pt x="184547" y="253559"/>
                  <a:pt x="302419" y="236493"/>
                </a:cubicBezTo>
                <a:cubicBezTo>
                  <a:pt x="420291" y="219427"/>
                  <a:pt x="756841" y="115446"/>
                  <a:pt x="881063" y="124574"/>
                </a:cubicBezTo>
                <a:cubicBezTo>
                  <a:pt x="1005285" y="133702"/>
                  <a:pt x="1026517" y="212482"/>
                  <a:pt x="1047750" y="291262"/>
                </a:cubicBezTo>
              </a:path>
            </a:pathLst>
          </a:custGeom>
          <a:noFill/>
          <a:ln w="28575">
            <a:solidFill>
              <a:srgbClr val="38A800"/>
            </a:solidFill>
            <a:prstDash val="solid"/>
          </a:ln>
          <a:effectLst>
            <a:glow>
              <a:schemeClr val="bg1">
                <a:alpha val="9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4" name="テキスト ボックス 123">
            <a:extLst>
              <a:ext uri="{FF2B5EF4-FFF2-40B4-BE49-F238E27FC236}">
                <a16:creationId xmlns:a16="http://schemas.microsoft.com/office/drawing/2014/main" id="{2BE920A3-311B-42FC-9753-4646F2CCC767}"/>
              </a:ext>
            </a:extLst>
          </p:cNvPr>
          <p:cNvSpPr txBox="1"/>
          <p:nvPr/>
        </p:nvSpPr>
        <p:spPr>
          <a:xfrm rot="20874737">
            <a:off x="4652043" y="3013574"/>
            <a:ext cx="542598" cy="213268"/>
          </a:xfrm>
          <a:prstGeom prst="rect">
            <a:avLst/>
          </a:prstGeom>
          <a:noFill/>
          <a:ln w="12700" cap="flat" cmpd="sng">
            <a:noFill/>
            <a:prstDash val="solid"/>
            <a:round/>
            <a:headEnd/>
            <a:tailEnd/>
          </a:ln>
          <a:effectLst>
            <a:glow rad="12700">
              <a:schemeClr val="accent1">
                <a:alpha val="70000"/>
              </a:schemeClr>
            </a:glow>
          </a:effectLst>
        </p:spPr>
        <p:txBody>
          <a:bodyPr lIns="0" tIns="0" rIns="0" bIns="0" rtlCol="0" anchor="ctr"/>
          <a:lstStyle>
            <a:defPPr>
              <a:defRPr lang="ja-JP"/>
            </a:defPPr>
            <a:lvl1pPr algn="ctr">
              <a:defRPr sz="800" b="1">
                <a:solidFill>
                  <a:srgbClr val="FF0000"/>
                </a:solidFill>
                <a:effectLst>
                  <a:glow rad="127000">
                    <a:schemeClr val="bg1">
                      <a:alpha val="90000"/>
                    </a:schemeClr>
                  </a:glow>
                </a:effectLst>
              </a:defRPr>
            </a:lvl1pPr>
          </a:lstStyle>
          <a:p>
            <a:r>
              <a:rPr lang="ja-JP" altLang="en-US" b="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大岩線</a:t>
            </a:r>
          </a:p>
        </p:txBody>
      </p:sp>
      <p:sp>
        <p:nvSpPr>
          <p:cNvPr id="127" name="楕円 126">
            <a:extLst>
              <a:ext uri="{FF2B5EF4-FFF2-40B4-BE49-F238E27FC236}">
                <a16:creationId xmlns:a16="http://schemas.microsoft.com/office/drawing/2014/main" id="{A874B37D-4E36-4659-BE5A-7AA1D24D82D9}"/>
              </a:ext>
            </a:extLst>
          </p:cNvPr>
          <p:cNvSpPr/>
          <p:nvPr/>
        </p:nvSpPr>
        <p:spPr>
          <a:xfrm>
            <a:off x="4351041" y="5000563"/>
            <a:ext cx="199523" cy="199523"/>
          </a:xfrm>
          <a:prstGeom prst="ellipse">
            <a:avLst/>
          </a:prstGeom>
          <a:noFill/>
          <a:ln w="19050">
            <a:solidFill>
              <a:schemeClr val="accent1"/>
            </a:solidFill>
            <a:prstDash val="sysDash"/>
          </a:ln>
          <a:effectLst>
            <a:glow rad="254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>
                <a:solidFill>
                  <a:schemeClr val="accent1"/>
                </a:solidFill>
                <a:effectLst>
                  <a:glow rad="25400">
                    <a:schemeClr val="bg1">
                      <a:alpha val="6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endParaRPr kumimoji="1" lang="ja-JP" altLang="en-US" sz="1200" dirty="0">
              <a:solidFill>
                <a:schemeClr val="accent1"/>
              </a:solidFill>
              <a:effectLst>
                <a:glow rad="25400">
                  <a:schemeClr val="bg1">
                    <a:alpha val="60000"/>
                  </a:schemeClr>
                </a:glo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2" name="フローチャート: 代替処理 71">
            <a:extLst>
              <a:ext uri="{FF2B5EF4-FFF2-40B4-BE49-F238E27FC236}">
                <a16:creationId xmlns:a16="http://schemas.microsoft.com/office/drawing/2014/main" id="{DD809A0E-55E2-4714-BA28-01D375BE21F2}"/>
              </a:ext>
            </a:extLst>
          </p:cNvPr>
          <p:cNvSpPr/>
          <p:nvPr/>
        </p:nvSpPr>
        <p:spPr>
          <a:xfrm>
            <a:off x="4026930" y="3597972"/>
            <a:ext cx="460170" cy="241228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F8BB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ja-JP" altLang="en-US" sz="7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東部地区</a:t>
            </a:r>
            <a:endParaRPr kumimoji="1" lang="en-US" altLang="ja-JP" sz="7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kumimoji="1" lang="ja-JP" altLang="en-US" sz="7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約</a:t>
            </a:r>
            <a:r>
              <a:rPr kumimoji="1" lang="en-US" altLang="ja-JP" sz="7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358ha</a:t>
            </a:r>
            <a:endParaRPr kumimoji="1" lang="ja-JP" altLang="en-US" sz="7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7" name="フローチャート: 代替処理 66">
            <a:extLst>
              <a:ext uri="{FF2B5EF4-FFF2-40B4-BE49-F238E27FC236}">
                <a16:creationId xmlns:a16="http://schemas.microsoft.com/office/drawing/2014/main" id="{397D9BCA-DC02-48E6-BFE5-036B1EC97AF1}"/>
              </a:ext>
            </a:extLst>
          </p:cNvPr>
          <p:cNvSpPr/>
          <p:nvPr/>
        </p:nvSpPr>
        <p:spPr>
          <a:xfrm>
            <a:off x="4039396" y="5200415"/>
            <a:ext cx="459225" cy="241228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F8BB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ja-JP" altLang="en-US" sz="7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中部地区</a:t>
            </a:r>
            <a:endParaRPr kumimoji="1" lang="en-US" altLang="ja-JP" sz="7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kumimoji="1" lang="ja-JP" altLang="en-US" sz="7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約</a:t>
            </a:r>
            <a:r>
              <a:rPr kumimoji="1" lang="en-US" altLang="ja-JP" sz="7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63ha</a:t>
            </a:r>
            <a:endParaRPr kumimoji="1" lang="ja-JP" altLang="en-US" sz="7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3" name="フローチャート: 代替処理 72">
            <a:extLst>
              <a:ext uri="{FF2B5EF4-FFF2-40B4-BE49-F238E27FC236}">
                <a16:creationId xmlns:a16="http://schemas.microsoft.com/office/drawing/2014/main" id="{9B18252E-66EE-4CC4-9541-FF283CC04E1D}"/>
              </a:ext>
            </a:extLst>
          </p:cNvPr>
          <p:cNvSpPr/>
          <p:nvPr/>
        </p:nvSpPr>
        <p:spPr>
          <a:xfrm>
            <a:off x="2532445" y="4900856"/>
            <a:ext cx="460170" cy="241228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F8BB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ja-JP" altLang="en-US" sz="7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西部地区</a:t>
            </a:r>
            <a:endParaRPr kumimoji="1" lang="en-US" altLang="ja-JP" sz="7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kumimoji="1" lang="ja-JP" altLang="en-US" sz="7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約</a:t>
            </a:r>
            <a:r>
              <a:rPr kumimoji="1" lang="en-US" altLang="ja-JP" sz="7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313ha</a:t>
            </a:r>
            <a:endParaRPr kumimoji="1" lang="ja-JP" altLang="en-US" sz="7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6" name="テキスト ボックス 7">
            <a:extLst>
              <a:ext uri="{FF2B5EF4-FFF2-40B4-BE49-F238E27FC236}">
                <a16:creationId xmlns:a16="http://schemas.microsoft.com/office/drawing/2014/main" id="{ED2B4DBC-CD97-437B-A7A2-FAAB036FE0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2931" y="6670803"/>
            <a:ext cx="1225595" cy="123111"/>
          </a:xfrm>
          <a:prstGeom prst="rect">
            <a:avLst/>
          </a:prstGeom>
          <a:ln>
            <a:noFill/>
          </a:ln>
        </p:spPr>
        <p:txBody>
          <a:bodyPr wrap="square" lIns="36000" tIns="0" rIns="36000" bIns="0">
            <a:spAutoFit/>
          </a:bodyPr>
          <a:lstStyle>
            <a:defPPr>
              <a:defRPr lang="en-US"/>
            </a:defPPr>
            <a:lvl1pPr>
              <a:defRPr>
                <a:latin typeface="ＭＳ ゴシック" panose="020B0609070205080204" pitchFamily="49" charset="-128"/>
                <a:ea typeface="ＭＳ ゴシック" panose="020B0609070205080204" pitchFamily="49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r"/>
            <a:r>
              <a:rPr lang="ja-JP" altLang="en-US" sz="800" dirty="0">
                <a:effectLst>
                  <a:glow rad="25400">
                    <a:schemeClr val="bg1"/>
                  </a:glow>
                </a:effectLst>
              </a:rPr>
              <a:t>出典：地理院地図を使用</a:t>
            </a:r>
          </a:p>
        </p:txBody>
      </p:sp>
      <p:sp>
        <p:nvSpPr>
          <p:cNvPr id="74" name="楕円 73">
            <a:extLst>
              <a:ext uri="{FF2B5EF4-FFF2-40B4-BE49-F238E27FC236}">
                <a16:creationId xmlns:a16="http://schemas.microsoft.com/office/drawing/2014/main" id="{4CDBF2DA-C4E7-4390-BBDD-73D5E6402B19}"/>
              </a:ext>
            </a:extLst>
          </p:cNvPr>
          <p:cNvSpPr/>
          <p:nvPr/>
        </p:nvSpPr>
        <p:spPr>
          <a:xfrm>
            <a:off x="4061372" y="2923784"/>
            <a:ext cx="203594" cy="203594"/>
          </a:xfrm>
          <a:prstGeom prst="ellipse">
            <a:avLst/>
          </a:prstGeom>
          <a:solidFill>
            <a:schemeClr val="bg1"/>
          </a:solidFill>
          <a:ln w="12700" cap="flat" cmpd="sng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lIns="74295" tIns="8890" rIns="74295" bIns="8890" rtlCol="0" anchor="ctr"/>
          <a:lstStyle/>
          <a:p>
            <a:pPr algn="ctr"/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EC5CF818-506E-4122-BF34-369EF9C84703}"/>
              </a:ext>
            </a:extLst>
          </p:cNvPr>
          <p:cNvSpPr txBox="1"/>
          <p:nvPr/>
        </p:nvSpPr>
        <p:spPr>
          <a:xfrm>
            <a:off x="3763217" y="2662267"/>
            <a:ext cx="799903" cy="248934"/>
          </a:xfrm>
          <a:prstGeom prst="rect">
            <a:avLst/>
          </a:prstGeom>
          <a:noFill/>
          <a:ln w="12700" cap="flat" cmpd="sng">
            <a:noFill/>
            <a:prstDash val="solid"/>
            <a:round/>
            <a:headEnd/>
            <a:tailEnd/>
          </a:ln>
          <a:effectLst/>
        </p:spPr>
        <p:txBody>
          <a:bodyPr lIns="0" tIns="0" rIns="0" bIns="0" rtlCol="0" anchor="ctr"/>
          <a:lstStyle>
            <a:defPPr>
              <a:defRPr lang="ja-JP"/>
            </a:defPPr>
            <a:lvl1pPr algn="ctr">
              <a:defRPr sz="800" b="1">
                <a:solidFill>
                  <a:srgbClr val="FF0000"/>
                </a:solidFill>
                <a:effectLst>
                  <a:glow rad="127000">
                    <a:schemeClr val="bg1">
                      <a:alpha val="90000"/>
                    </a:schemeClr>
                  </a:glow>
                </a:effectLst>
              </a:defRPr>
            </a:lvl1pPr>
          </a:lstStyle>
          <a:p>
            <a:r>
              <a:rPr lang="ja-JP" altLang="en-US" sz="900" b="0" dirty="0">
                <a:solidFill>
                  <a:srgbClr val="0000FF"/>
                </a:solidFill>
                <a:effectLst>
                  <a:glow rad="63500">
                    <a:schemeClr val="bg1"/>
                  </a:glo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茨木千提寺</a:t>
            </a:r>
            <a:r>
              <a:rPr lang="en-US" altLang="ja-JP" sz="900" b="0" dirty="0">
                <a:solidFill>
                  <a:srgbClr val="0000FF"/>
                </a:solidFill>
                <a:effectLst>
                  <a:glow rad="63500">
                    <a:schemeClr val="bg1"/>
                  </a:glo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IC</a:t>
            </a:r>
            <a:endParaRPr lang="ja-JP" altLang="en-US" sz="900" b="0" dirty="0">
              <a:solidFill>
                <a:srgbClr val="0000FF"/>
              </a:solidFill>
              <a:effectLst>
                <a:glow rad="63500">
                  <a:schemeClr val="bg1"/>
                </a:glow>
              </a:effectLst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79" name="正方形/長方形 78">
            <a:extLst>
              <a:ext uri="{FF2B5EF4-FFF2-40B4-BE49-F238E27FC236}">
                <a16:creationId xmlns:a16="http://schemas.microsoft.com/office/drawing/2014/main" id="{AE7F8237-B936-453E-BA0A-576A2B9914FA}"/>
              </a:ext>
            </a:extLst>
          </p:cNvPr>
          <p:cNvSpPr/>
          <p:nvPr/>
        </p:nvSpPr>
        <p:spPr>
          <a:xfrm>
            <a:off x="2850794" y="5232208"/>
            <a:ext cx="506223" cy="18368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彩都西駅</a:t>
            </a:r>
          </a:p>
        </p:txBody>
      </p:sp>
      <p:sp>
        <p:nvSpPr>
          <p:cNvPr id="89" name="フリーフォーム: 図形 88">
            <a:extLst>
              <a:ext uri="{FF2B5EF4-FFF2-40B4-BE49-F238E27FC236}">
                <a16:creationId xmlns:a16="http://schemas.microsoft.com/office/drawing/2014/main" id="{45458732-D3B9-67B7-00B0-66C217416317}"/>
              </a:ext>
            </a:extLst>
          </p:cNvPr>
          <p:cNvSpPr/>
          <p:nvPr/>
        </p:nvSpPr>
        <p:spPr>
          <a:xfrm>
            <a:off x="4945958" y="3544256"/>
            <a:ext cx="555431" cy="352532"/>
          </a:xfrm>
          <a:custGeom>
            <a:avLst/>
            <a:gdLst>
              <a:gd name="connsiteX0" fmla="*/ 0 w 361950"/>
              <a:gd name="connsiteY0" fmla="*/ 230982 h 230982"/>
              <a:gd name="connsiteX1" fmla="*/ 361950 w 361950"/>
              <a:gd name="connsiteY1" fmla="*/ 0 h 230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61950" h="230982">
                <a:moveTo>
                  <a:pt x="0" y="230982"/>
                </a:moveTo>
                <a:lnTo>
                  <a:pt x="361950" y="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0" name="フリーフォーム: 図形 89">
            <a:extLst>
              <a:ext uri="{FF2B5EF4-FFF2-40B4-BE49-F238E27FC236}">
                <a16:creationId xmlns:a16="http://schemas.microsoft.com/office/drawing/2014/main" id="{B8195EDF-B507-5A97-898B-12D5FE454B6F}"/>
              </a:ext>
            </a:extLst>
          </p:cNvPr>
          <p:cNvSpPr/>
          <p:nvPr/>
        </p:nvSpPr>
        <p:spPr>
          <a:xfrm>
            <a:off x="3416240" y="4731425"/>
            <a:ext cx="606936" cy="549921"/>
          </a:xfrm>
          <a:custGeom>
            <a:avLst/>
            <a:gdLst>
              <a:gd name="connsiteX0" fmla="*/ 0 w 326231"/>
              <a:gd name="connsiteY0" fmla="*/ 278606 h 278606"/>
              <a:gd name="connsiteX1" fmla="*/ 52387 w 326231"/>
              <a:gd name="connsiteY1" fmla="*/ 192881 h 278606"/>
              <a:gd name="connsiteX2" fmla="*/ 116681 w 326231"/>
              <a:gd name="connsiteY2" fmla="*/ 126206 h 278606"/>
              <a:gd name="connsiteX3" fmla="*/ 211931 w 326231"/>
              <a:gd name="connsiteY3" fmla="*/ 64294 h 278606"/>
              <a:gd name="connsiteX4" fmla="*/ 326231 w 326231"/>
              <a:gd name="connsiteY4" fmla="*/ 0 h 278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6231" h="278606">
                <a:moveTo>
                  <a:pt x="0" y="278606"/>
                </a:moveTo>
                <a:cubicBezTo>
                  <a:pt x="16470" y="248443"/>
                  <a:pt x="32940" y="218281"/>
                  <a:pt x="52387" y="192881"/>
                </a:cubicBezTo>
                <a:cubicBezTo>
                  <a:pt x="71834" y="167481"/>
                  <a:pt x="90090" y="147637"/>
                  <a:pt x="116681" y="126206"/>
                </a:cubicBezTo>
                <a:cubicBezTo>
                  <a:pt x="143272" y="104775"/>
                  <a:pt x="177006" y="85328"/>
                  <a:pt x="211931" y="64294"/>
                </a:cubicBezTo>
                <a:cubicBezTo>
                  <a:pt x="246856" y="43260"/>
                  <a:pt x="286543" y="21630"/>
                  <a:pt x="326231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2" name="正方形/長方形 91">
            <a:extLst>
              <a:ext uri="{FF2B5EF4-FFF2-40B4-BE49-F238E27FC236}">
                <a16:creationId xmlns:a16="http://schemas.microsoft.com/office/drawing/2014/main" id="{4CDDB2F9-531D-CBF5-128F-7EB4ED67B452}"/>
              </a:ext>
            </a:extLst>
          </p:cNvPr>
          <p:cNvSpPr/>
          <p:nvPr/>
        </p:nvSpPr>
        <p:spPr>
          <a:xfrm>
            <a:off x="93623" y="911298"/>
            <a:ext cx="8956754" cy="122815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kumimoji="1" lang="ja-JP" altLang="en-US" sz="12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3" name="正方形/長方形 4">
            <a:extLst>
              <a:ext uri="{FF2B5EF4-FFF2-40B4-BE49-F238E27FC236}">
                <a16:creationId xmlns:a16="http://schemas.microsoft.com/office/drawing/2014/main" id="{8D43E20A-60F0-33CD-EA50-2C5973BFF8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809" y="988635"/>
            <a:ext cx="2421275" cy="916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lang="ja-JP" altLang="en-US" sz="1400" b="1" u="sng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〇西部地区（約</a:t>
            </a:r>
            <a:r>
              <a:rPr lang="en-US" altLang="ja-JP" sz="1400" b="1" u="sng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313ha</a:t>
            </a:r>
            <a:r>
              <a:rPr lang="ja-JP" altLang="en-US" sz="1400" b="1" u="sng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）</a:t>
            </a:r>
            <a:endParaRPr lang="en-US" altLang="ja-JP" sz="1400" b="1" u="sng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eaLnBrk="1" hangingPunct="1"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lang="ja-JP" altLang="en-US" sz="12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・彩都ライフサイエンスパーク</a:t>
            </a:r>
            <a:endParaRPr lang="en-US" altLang="ja-JP" sz="12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ja-JP" altLang="en-US" sz="12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 全</a:t>
            </a:r>
            <a:r>
              <a:rPr lang="en-US" altLang="ja-JP" sz="12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20</a:t>
            </a:r>
            <a:r>
              <a:rPr lang="ja-JP" altLang="en-US" sz="12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区画立地決定が決定し、</a:t>
            </a:r>
            <a:endParaRPr lang="en-US" altLang="ja-JP" sz="12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ja-JP" altLang="en-US" sz="12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 現在は</a:t>
            </a:r>
            <a:r>
              <a:rPr lang="en-US" altLang="ja-JP" sz="12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17</a:t>
            </a:r>
            <a:r>
              <a:rPr lang="ja-JP" altLang="en-US" sz="12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施設が稼働中。</a:t>
            </a:r>
            <a:endParaRPr lang="en-US" altLang="ja-JP" sz="12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94" name="正方形/長方形 4">
            <a:extLst>
              <a:ext uri="{FF2B5EF4-FFF2-40B4-BE49-F238E27FC236}">
                <a16:creationId xmlns:a16="http://schemas.microsoft.com/office/drawing/2014/main" id="{24753FB4-BADF-5BC7-CAE7-02DEE0B2CC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4349" y="988635"/>
            <a:ext cx="3334116" cy="110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lang="ja-JP" altLang="en-US" sz="1400" b="1" u="sng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〇中部地区（約</a:t>
            </a:r>
            <a:r>
              <a:rPr lang="en-US" altLang="ja-JP" sz="1400" b="1" u="sng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63ha</a:t>
            </a:r>
            <a:r>
              <a:rPr lang="ja-JP" altLang="en-US" sz="1400" b="1" u="sng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）</a:t>
            </a:r>
            <a:endParaRPr lang="en-US" altLang="ja-JP" sz="1400" b="1" u="sng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eaLnBrk="1" hangingPunct="1"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lang="ja-JP" altLang="en-US" sz="12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以下の施設が完成</a:t>
            </a:r>
            <a:endParaRPr lang="en-US" altLang="ja-JP" sz="12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ja-JP" altLang="en-US" sz="12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① ㈱万代彩都物流センター</a:t>
            </a:r>
            <a:endParaRPr lang="en-US" altLang="ja-JP" sz="12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ja-JP" altLang="en-US" sz="12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② プロロジスパーク茨木</a:t>
            </a:r>
          </a:p>
          <a:p>
            <a:pPr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ja-JP" altLang="en-US" sz="12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③ 三井不動産㈱ロジスティクスパーク茨木</a:t>
            </a:r>
          </a:p>
        </p:txBody>
      </p:sp>
      <p:sp>
        <p:nvSpPr>
          <p:cNvPr id="95" name="正方形/長方形 4">
            <a:extLst>
              <a:ext uri="{FF2B5EF4-FFF2-40B4-BE49-F238E27FC236}">
                <a16:creationId xmlns:a16="http://schemas.microsoft.com/office/drawing/2014/main" id="{B1116C65-BFAF-60EC-26D2-D492DBCC8C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0143" y="988635"/>
            <a:ext cx="346604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lang="ja-JP" altLang="en-US" sz="1400" b="1" u="sng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〇東部地区（約</a:t>
            </a:r>
            <a:r>
              <a:rPr lang="en-US" altLang="ja-JP" sz="1400" b="1" u="sng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358ha</a:t>
            </a:r>
            <a:r>
              <a:rPr lang="ja-JP" altLang="en-US" sz="1400" b="1" u="sng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）</a:t>
            </a:r>
            <a:endParaRPr lang="en-US" altLang="ja-JP" sz="1400" b="1" u="sng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eaLnBrk="1" hangingPunct="1"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lang="ja-JP" altLang="en-US" sz="12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・中央東地区土地区画整理事業：完了</a:t>
            </a:r>
            <a:endParaRPr lang="en-US" altLang="ja-JP" sz="12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eaLnBrk="1" hangingPunct="1"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lang="ja-JP" altLang="en-US" sz="12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・山麓線</a:t>
            </a:r>
            <a:r>
              <a:rPr lang="ja-JP" altLang="en-US" sz="12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エリア地区土地</a:t>
            </a:r>
            <a:r>
              <a:rPr lang="ja-JP" altLang="en-US" sz="12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区画整理事業：完了</a:t>
            </a:r>
            <a:endParaRPr lang="en-US" altLang="ja-JP" sz="12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eaLnBrk="1" hangingPunct="1"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lang="ja-JP" altLang="en-US" sz="12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</a:t>
            </a:r>
            <a:r>
              <a:rPr lang="en-US" altLang="ja-JP" sz="1200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C</a:t>
            </a:r>
            <a:r>
              <a:rPr lang="ja-JP" altLang="en-US" sz="12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区域土地区画整理事業：事業中</a:t>
            </a:r>
          </a:p>
        </p:txBody>
      </p:sp>
      <p:sp>
        <p:nvSpPr>
          <p:cNvPr id="96" name="楕円 95">
            <a:extLst>
              <a:ext uri="{FF2B5EF4-FFF2-40B4-BE49-F238E27FC236}">
                <a16:creationId xmlns:a16="http://schemas.microsoft.com/office/drawing/2014/main" id="{7F16CD85-C27A-6338-6400-DB5C9C62572F}"/>
              </a:ext>
            </a:extLst>
          </p:cNvPr>
          <p:cNvSpPr/>
          <p:nvPr/>
        </p:nvSpPr>
        <p:spPr>
          <a:xfrm>
            <a:off x="4835862" y="3357000"/>
            <a:ext cx="648547" cy="648547"/>
          </a:xfrm>
          <a:prstGeom prst="ellipse">
            <a:avLst/>
          </a:prstGeom>
          <a:noFill/>
          <a:ln w="19050">
            <a:solidFill>
              <a:srgbClr val="FF00FF"/>
            </a:solidFill>
            <a:prstDash val="sysDash"/>
          </a:ln>
          <a:effectLst>
            <a:glow rad="25400">
              <a:schemeClr val="bg1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1000" dirty="0">
                <a:solidFill>
                  <a:srgbClr val="FF00FF"/>
                </a:solidFill>
                <a:effectLst>
                  <a:glow rad="38100">
                    <a:schemeClr val="bg1"/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中央東地区</a:t>
            </a:r>
          </a:p>
        </p:txBody>
      </p: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D05451D1-F884-0BCA-EE65-9A6A1B68D6BA}"/>
              </a:ext>
            </a:extLst>
          </p:cNvPr>
          <p:cNvCxnSpPr>
            <a:cxnSpLocks/>
          </p:cNvCxnSpPr>
          <p:nvPr/>
        </p:nvCxnSpPr>
        <p:spPr>
          <a:xfrm>
            <a:off x="5509183" y="4999862"/>
            <a:ext cx="0" cy="715138"/>
          </a:xfrm>
          <a:prstGeom prst="line">
            <a:avLst/>
          </a:prstGeom>
          <a:ln w="19050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9" name="グループ化 98">
            <a:extLst>
              <a:ext uri="{FF2B5EF4-FFF2-40B4-BE49-F238E27FC236}">
                <a16:creationId xmlns:a16="http://schemas.microsoft.com/office/drawing/2014/main" id="{35A81BF5-CA90-FBD2-C14F-91EC920BCA10}"/>
              </a:ext>
            </a:extLst>
          </p:cNvPr>
          <p:cNvGrpSpPr/>
          <p:nvPr/>
        </p:nvGrpSpPr>
        <p:grpSpPr>
          <a:xfrm>
            <a:off x="5206138" y="5084559"/>
            <a:ext cx="767707" cy="648547"/>
            <a:chOff x="5881187" y="4552164"/>
            <a:chExt cx="767707" cy="648547"/>
          </a:xfrm>
          <a:effectLst>
            <a:glow>
              <a:schemeClr val="accent1">
                <a:alpha val="40000"/>
              </a:schemeClr>
            </a:glow>
          </a:effectLst>
        </p:grpSpPr>
        <p:sp>
          <p:nvSpPr>
            <p:cNvPr id="100" name="楕円 99">
              <a:extLst>
                <a:ext uri="{FF2B5EF4-FFF2-40B4-BE49-F238E27FC236}">
                  <a16:creationId xmlns:a16="http://schemas.microsoft.com/office/drawing/2014/main" id="{BC4B3DC2-E52B-7F5E-DAAD-9F752F0C19DD}"/>
                </a:ext>
              </a:extLst>
            </p:cNvPr>
            <p:cNvSpPr/>
            <p:nvPr/>
          </p:nvSpPr>
          <p:spPr>
            <a:xfrm>
              <a:off x="5940768" y="4552164"/>
              <a:ext cx="648547" cy="648547"/>
            </a:xfrm>
            <a:prstGeom prst="ellipse">
              <a:avLst/>
            </a:prstGeom>
            <a:noFill/>
            <a:ln w="19050">
              <a:solidFill>
                <a:srgbClr val="FF00FF"/>
              </a:solidFill>
              <a:prstDash val="sysDash"/>
            </a:ln>
            <a:effectLst>
              <a:glow rad="25400">
                <a:schemeClr val="bg1">
                  <a:alpha val="8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kumimoji="1" lang="ja-JP" altLang="en-US" sz="1000" dirty="0">
                <a:solidFill>
                  <a:srgbClr val="FF0000"/>
                </a:solidFill>
                <a:effectLst>
                  <a:glow rad="38100">
                    <a:schemeClr val="bg1">
                      <a:alpha val="9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01" name="テキスト ボックス 100">
              <a:extLst>
                <a:ext uri="{FF2B5EF4-FFF2-40B4-BE49-F238E27FC236}">
                  <a16:creationId xmlns:a16="http://schemas.microsoft.com/office/drawing/2014/main" id="{686FD91D-DDCA-A7D9-D6A7-140765C3FA05}"/>
                </a:ext>
              </a:extLst>
            </p:cNvPr>
            <p:cNvSpPr txBox="1"/>
            <p:nvPr/>
          </p:nvSpPr>
          <p:spPr>
            <a:xfrm>
              <a:off x="5881187" y="4658583"/>
              <a:ext cx="767707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FF00FF"/>
                  </a:solidFill>
                  <a:effectLst>
                    <a:glow rad="38100">
                      <a:schemeClr val="bg1">
                        <a:alpha val="90000"/>
                      </a:schemeClr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山麓線</a:t>
              </a:r>
              <a:endParaRPr kumimoji="1" lang="en-US" altLang="ja-JP" sz="1000" dirty="0">
                <a:solidFill>
                  <a:srgbClr val="FF00FF"/>
                </a:solidFill>
                <a:effectLst>
                  <a:glow rad="38100">
                    <a:schemeClr val="bg1">
                      <a:alpha val="9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pPr algn="ctr"/>
              <a:r>
                <a:rPr kumimoji="1" lang="ja-JP" altLang="en-US" sz="1000" dirty="0">
                  <a:solidFill>
                    <a:srgbClr val="FF00FF"/>
                  </a:solidFill>
                  <a:effectLst>
                    <a:glow rad="38100">
                      <a:schemeClr val="bg1">
                        <a:alpha val="90000"/>
                      </a:schemeClr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エリア地区</a:t>
              </a:r>
            </a:p>
          </p:txBody>
        </p:sp>
      </p:grpSp>
      <p:grpSp>
        <p:nvGrpSpPr>
          <p:cNvPr id="107" name="グループ化 106">
            <a:extLst>
              <a:ext uri="{FF2B5EF4-FFF2-40B4-BE49-F238E27FC236}">
                <a16:creationId xmlns:a16="http://schemas.microsoft.com/office/drawing/2014/main" id="{C2520524-479C-6305-87D8-D58DC5DE7041}"/>
              </a:ext>
            </a:extLst>
          </p:cNvPr>
          <p:cNvGrpSpPr/>
          <p:nvPr/>
        </p:nvGrpSpPr>
        <p:grpSpPr>
          <a:xfrm>
            <a:off x="5774288" y="2223529"/>
            <a:ext cx="216000" cy="351202"/>
            <a:chOff x="-510858" y="1785598"/>
            <a:chExt cx="216000" cy="351202"/>
          </a:xfrm>
          <a:effectLst>
            <a:glow rad="38100">
              <a:schemeClr val="bg1">
                <a:alpha val="80000"/>
              </a:schemeClr>
            </a:glow>
          </a:effectLst>
        </p:grpSpPr>
        <p:sp>
          <p:nvSpPr>
            <p:cNvPr id="108" name="テキスト ボックス 107">
              <a:extLst>
                <a:ext uri="{FF2B5EF4-FFF2-40B4-BE49-F238E27FC236}">
                  <a16:creationId xmlns:a16="http://schemas.microsoft.com/office/drawing/2014/main" id="{BD4B632B-9ABE-6FF8-B159-50C97E448046}"/>
                </a:ext>
              </a:extLst>
            </p:cNvPr>
            <p:cNvSpPr txBox="1"/>
            <p:nvPr/>
          </p:nvSpPr>
          <p:spPr>
            <a:xfrm>
              <a:off x="-510061" y="1785598"/>
              <a:ext cx="210049" cy="1846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600"/>
                <a:t>N</a:t>
              </a:r>
              <a:endParaRPr lang="ja-JP" altLang="en-US" sz="600" dirty="0"/>
            </a:p>
          </p:txBody>
        </p:sp>
        <p:sp>
          <p:nvSpPr>
            <p:cNvPr id="109" name="二等辺三角形 108">
              <a:extLst>
                <a:ext uri="{FF2B5EF4-FFF2-40B4-BE49-F238E27FC236}">
                  <a16:creationId xmlns:a16="http://schemas.microsoft.com/office/drawing/2014/main" id="{8DEF4EE5-D755-82A9-5644-0B7523647484}"/>
                </a:ext>
              </a:extLst>
            </p:cNvPr>
            <p:cNvSpPr/>
            <p:nvPr/>
          </p:nvSpPr>
          <p:spPr bwMode="auto">
            <a:xfrm>
              <a:off x="-427590" y="1916264"/>
              <a:ext cx="45719" cy="108000"/>
            </a:xfrm>
            <a:prstGeom prst="triangle">
              <a:avLst/>
            </a:prstGeom>
            <a:solidFill>
              <a:schemeClr val="tx1"/>
            </a:solidFill>
            <a:ln w="6350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lIns="74295" tIns="8890" rIns="74295" bIns="8890"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0" name="二等辺三角形 109">
              <a:extLst>
                <a:ext uri="{FF2B5EF4-FFF2-40B4-BE49-F238E27FC236}">
                  <a16:creationId xmlns:a16="http://schemas.microsoft.com/office/drawing/2014/main" id="{EF0E61EF-77F8-025C-72EB-6C6DD8C824BE}"/>
                </a:ext>
              </a:extLst>
            </p:cNvPr>
            <p:cNvSpPr/>
            <p:nvPr/>
          </p:nvSpPr>
          <p:spPr bwMode="auto">
            <a:xfrm rot="10800000">
              <a:off x="-428201" y="2028800"/>
              <a:ext cx="46330" cy="108000"/>
            </a:xfrm>
            <a:prstGeom prst="triangle">
              <a:avLst/>
            </a:prstGeom>
            <a:noFill/>
            <a:ln w="6350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lIns="74295" tIns="8890" rIns="74295" bIns="8890"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1" name="楕円 110">
              <a:extLst>
                <a:ext uri="{FF2B5EF4-FFF2-40B4-BE49-F238E27FC236}">
                  <a16:creationId xmlns:a16="http://schemas.microsoft.com/office/drawing/2014/main" id="{525A1CD3-01AB-78D7-7D53-D0CA544C6792}"/>
                </a:ext>
              </a:extLst>
            </p:cNvPr>
            <p:cNvSpPr/>
            <p:nvPr/>
          </p:nvSpPr>
          <p:spPr bwMode="auto">
            <a:xfrm>
              <a:off x="-510858" y="1918532"/>
              <a:ext cx="216000" cy="216000"/>
            </a:xfrm>
            <a:prstGeom prst="ellipse">
              <a:avLst/>
            </a:prstGeom>
            <a:noFill/>
            <a:ln w="12700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lIns="74295" tIns="8890" rIns="74295" bIns="8890"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12" name="正方形/長方形 4">
            <a:extLst>
              <a:ext uri="{FF2B5EF4-FFF2-40B4-BE49-F238E27FC236}">
                <a16:creationId xmlns:a16="http://schemas.microsoft.com/office/drawing/2014/main" id="{DD71BE4D-359E-58BA-8DAC-C80E4C48CB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8032" y="5656411"/>
            <a:ext cx="2922344" cy="112338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05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・彩都東部地域の土地利用方針等を踏まえ、</a:t>
            </a:r>
            <a:endParaRPr lang="en-US" altLang="ja-JP" sz="105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05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早期の沿道利用を可能とするため。</a:t>
            </a:r>
            <a:endParaRPr lang="en-US" altLang="ja-JP" sz="105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05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・彩都東部地区の土地利用を住宅系から産業</a:t>
            </a:r>
            <a:endParaRPr lang="en-US" altLang="ja-JP" sz="105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05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系を中心とした新たな計画へと見直すこと</a:t>
            </a:r>
            <a:endParaRPr lang="en-US" altLang="ja-JP" sz="105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05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により、モノレールの需要及び採算性が見</a:t>
            </a:r>
            <a:endParaRPr lang="en-US" altLang="ja-JP" sz="105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05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込めないため。</a:t>
            </a:r>
          </a:p>
        </p:txBody>
      </p:sp>
      <p:graphicFrame>
        <p:nvGraphicFramePr>
          <p:cNvPr id="117" name="表 116">
            <a:extLst>
              <a:ext uri="{FF2B5EF4-FFF2-40B4-BE49-F238E27FC236}">
                <a16:creationId xmlns:a16="http://schemas.microsoft.com/office/drawing/2014/main" id="{AD2AC790-6C06-9117-5469-FCBC994D98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2181463"/>
              </p:ext>
            </p:extLst>
          </p:nvPr>
        </p:nvGraphicFramePr>
        <p:xfrm>
          <a:off x="6127558" y="2402683"/>
          <a:ext cx="2922818" cy="2913981"/>
        </p:xfrm>
        <a:graphic>
          <a:graphicData uri="http://schemas.openxmlformats.org/drawingml/2006/table">
            <a:tbl>
              <a:tblPr/>
              <a:tblGrid>
                <a:gridCol w="835217">
                  <a:extLst>
                    <a:ext uri="{9D8B030D-6E8A-4147-A177-3AD203B41FA5}">
                      <a16:colId xmlns:a16="http://schemas.microsoft.com/office/drawing/2014/main" val="17669039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728059477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778109101"/>
                    </a:ext>
                  </a:extLst>
                </a:gridCol>
                <a:gridCol w="1401801">
                  <a:extLst>
                    <a:ext uri="{9D8B030D-6E8A-4147-A177-3AD203B41FA5}">
                      <a16:colId xmlns:a16="http://schemas.microsoft.com/office/drawing/2014/main" val="1849316768"/>
                    </a:ext>
                  </a:extLst>
                </a:gridCol>
              </a:tblGrid>
              <a:tr h="246477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名称</a:t>
                      </a:r>
                    </a:p>
                  </a:txBody>
                  <a:tcPr marL="8003" marR="8003" marT="80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延長</a:t>
                      </a:r>
                    </a:p>
                  </a:txBody>
                  <a:tcPr marL="8003" marR="8003" marT="80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幅員</a:t>
                      </a:r>
                    </a:p>
                  </a:txBody>
                  <a:tcPr marL="8003" marR="8003" marT="80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備考</a:t>
                      </a:r>
                    </a:p>
                  </a:txBody>
                  <a:tcPr marL="8003" marR="8003" marT="80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4885807"/>
                  </a:ext>
                </a:extLst>
              </a:tr>
              <a:tr h="106646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3</a:t>
                      </a:r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・</a:t>
                      </a:r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3</a:t>
                      </a:r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・</a:t>
                      </a:r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221-28</a:t>
                      </a:r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号</a:t>
                      </a:r>
                      <a:b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</a:br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茨木箕面丘陵線</a:t>
                      </a:r>
                    </a:p>
                  </a:txBody>
                  <a:tcPr marL="8003" marR="8003" marT="80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約</a:t>
                      </a:r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4,140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m</a:t>
                      </a:r>
                    </a:p>
                  </a:txBody>
                  <a:tcPr marL="8003" marR="8003" marT="80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25m</a:t>
                      </a:r>
                    </a:p>
                  </a:txBody>
                  <a:tcPr marL="8003" marR="8003" marT="80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線形、幅員、延長、構造、</a:t>
                      </a:r>
                      <a:b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</a:br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及び名称の変更</a:t>
                      </a:r>
                      <a:b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</a:br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（標準幅員：</a:t>
                      </a:r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42m→25m</a:t>
                      </a:r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）</a:t>
                      </a:r>
                      <a:b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</a:br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（変更前延長：</a:t>
                      </a:r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4,150m</a:t>
                      </a:r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）</a:t>
                      </a:r>
                      <a:b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</a:br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（変更前名称：</a:t>
                      </a:r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3</a:t>
                      </a:r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・</a:t>
                      </a:r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1</a:t>
                      </a:r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・</a:t>
                      </a:r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211-28</a:t>
                      </a:r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　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  <a:p>
                      <a:pPr algn="l" fontAlgn="ctr"/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　号茨木箕面丘陵線）</a:t>
                      </a:r>
                    </a:p>
                  </a:txBody>
                  <a:tcPr marL="36000" marR="8003" marT="80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698021"/>
                  </a:ext>
                </a:extLst>
              </a:tr>
              <a:tr h="53456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9</a:t>
                      </a:r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・</a:t>
                      </a:r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7</a:t>
                      </a:r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・</a:t>
                      </a:r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221-2</a:t>
                      </a:r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号</a:t>
                      </a:r>
                      <a:b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</a:br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国際文化公園都市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  <a:p>
                      <a:pPr algn="ctr" fontAlgn="ctr"/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モノレール専用道</a:t>
                      </a:r>
                    </a:p>
                  </a:txBody>
                  <a:tcPr marL="8003" marR="8003" marT="80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約</a:t>
                      </a:r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3,300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m</a:t>
                      </a:r>
                    </a:p>
                  </a:txBody>
                  <a:tcPr marL="8003" marR="8003" marT="80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8m</a:t>
                      </a:r>
                    </a:p>
                  </a:txBody>
                  <a:tcPr marL="8003" marR="8003" marT="80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一部区間の廃止</a:t>
                      </a:r>
                      <a:b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</a:br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（変更前延長：</a:t>
                      </a:r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5,470m</a:t>
                      </a:r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）</a:t>
                      </a:r>
                    </a:p>
                  </a:txBody>
                  <a:tcPr marL="36000" marR="8003" marT="80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5983206"/>
                  </a:ext>
                </a:extLst>
              </a:tr>
              <a:tr h="106646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221-2</a:t>
                      </a:r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号</a:t>
                      </a:r>
                      <a:b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</a:br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国際文化公園都市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  <a:p>
                      <a:pPr algn="ctr" fontAlgn="ctr"/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モノレール</a:t>
                      </a:r>
                    </a:p>
                  </a:txBody>
                  <a:tcPr marL="8003" marR="8003" marT="80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約</a:t>
                      </a:r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3,300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m</a:t>
                      </a:r>
                    </a:p>
                  </a:txBody>
                  <a:tcPr marL="8003" marR="8003" marT="80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-</a:t>
                      </a:r>
                    </a:p>
                  </a:txBody>
                  <a:tcPr marL="8003" marR="8003" marT="80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一部区間、</a:t>
                      </a:r>
                      <a:endParaRPr lang="en-US" altLang="ja-JP" sz="8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  <a:p>
                      <a:pPr algn="l" fontAlgn="ctr"/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駅舎及び車庫の廃止</a:t>
                      </a:r>
                      <a:b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</a:br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（変更前延長：</a:t>
                      </a:r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5,470m</a:t>
                      </a:r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）</a:t>
                      </a:r>
                      <a:b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</a:br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（廃止する駅舎）</a:t>
                      </a:r>
                      <a:b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</a:br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　　中部駅約</a:t>
                      </a:r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2,800m²</a:t>
                      </a:r>
                      <a:b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</a:br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　　東センター駅約</a:t>
                      </a:r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2,500m²</a:t>
                      </a:r>
                      <a:b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</a:br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（廃止する車庫）</a:t>
                      </a:r>
                      <a:b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</a:br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　　山手台車庫約</a:t>
                      </a:r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32,600m²</a:t>
                      </a:r>
                    </a:p>
                  </a:txBody>
                  <a:tcPr marL="36000" marR="8003" marT="80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9101279"/>
                  </a:ext>
                </a:extLst>
              </a:tr>
            </a:tbl>
          </a:graphicData>
        </a:graphic>
      </p:graphicFrame>
      <p:sp>
        <p:nvSpPr>
          <p:cNvPr id="121" name="テキスト ボックス 120">
            <a:extLst>
              <a:ext uri="{FF2B5EF4-FFF2-40B4-BE49-F238E27FC236}">
                <a16:creationId xmlns:a16="http://schemas.microsoft.com/office/drawing/2014/main" id="{F5B0AE10-2552-F0BC-0D7A-43D86FEC01B7}"/>
              </a:ext>
            </a:extLst>
          </p:cNvPr>
          <p:cNvSpPr txBox="1"/>
          <p:nvPr/>
        </p:nvSpPr>
        <p:spPr>
          <a:xfrm>
            <a:off x="6750674" y="5324796"/>
            <a:ext cx="2360818" cy="123111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ja-JP" altLang="en-US" sz="800" dirty="0">
                <a:effectLst>
                  <a:glow rad="1397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出典：大阪府都市計画審議会資料（令和</a:t>
            </a:r>
            <a:r>
              <a:rPr kumimoji="1" lang="en-US" altLang="ja-JP" sz="800" dirty="0">
                <a:effectLst>
                  <a:glow rad="1397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kumimoji="1" lang="ja-JP" altLang="en-US" sz="800" dirty="0">
                <a:effectLst>
                  <a:glow rad="1397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年度第</a:t>
            </a:r>
            <a:r>
              <a:rPr kumimoji="1" lang="en-US" altLang="ja-JP" sz="800" dirty="0">
                <a:effectLst>
                  <a:glow rad="1397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kumimoji="1" lang="ja-JP" altLang="en-US" sz="800" dirty="0">
                <a:effectLst>
                  <a:glow rad="139700">
                    <a:schemeClr val="bg1">
                      <a:alpha val="8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回）</a:t>
            </a:r>
            <a:endParaRPr kumimoji="1" lang="en-US" altLang="ja-JP" sz="800" dirty="0">
              <a:effectLst>
                <a:glow rad="139700">
                  <a:schemeClr val="bg1">
                    <a:alpha val="80000"/>
                  </a:schemeClr>
                </a:glo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6" name="正方形/長方形 2">
            <a:extLst>
              <a:ext uri="{FF2B5EF4-FFF2-40B4-BE49-F238E27FC236}">
                <a16:creationId xmlns:a16="http://schemas.microsoft.com/office/drawing/2014/main" id="{C5DBD68C-42FE-EF0C-C134-11A74D5532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6663" y="2163750"/>
            <a:ext cx="213581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100" b="1" dirty="0">
                <a:latin typeface="ＭＳ Ｐゴシック" panose="020B0600070205080204" pitchFamily="50" charset="-128"/>
              </a:rPr>
              <a:t>◆都市計画変更内容</a:t>
            </a:r>
          </a:p>
        </p:txBody>
      </p:sp>
      <p:sp>
        <p:nvSpPr>
          <p:cNvPr id="80" name="スライド番号プレースホルダー 3">
            <a:extLst>
              <a:ext uri="{FF2B5EF4-FFF2-40B4-BE49-F238E27FC236}">
                <a16:creationId xmlns:a16="http://schemas.microsoft.com/office/drawing/2014/main" id="{86B965B9-7E3B-4D23-F9A5-F034D1782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532813" y="6477000"/>
            <a:ext cx="6064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E6AE50C-C6C7-4E74-BB3F-CB86348E02F3}" type="slidenum">
              <a:rPr lang="ja-JP" altLang="en-US" sz="20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ja-JP" altLang="en-US" sz="2000" dirty="0">
              <a:latin typeface="Arial" panose="020B0604020202020204" pitchFamily="34" charset="0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609487C-1366-E83E-359A-35A560FF909F}"/>
              </a:ext>
            </a:extLst>
          </p:cNvPr>
          <p:cNvSpPr/>
          <p:nvPr/>
        </p:nvSpPr>
        <p:spPr>
          <a:xfrm>
            <a:off x="6060877" y="5358132"/>
            <a:ext cx="312936" cy="2139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3" name="正方形/長方形 2">
            <a:extLst>
              <a:ext uri="{FF2B5EF4-FFF2-40B4-BE49-F238E27FC236}">
                <a16:creationId xmlns:a16="http://schemas.microsoft.com/office/drawing/2014/main" id="{BB44141D-E69A-B67E-1D35-EC1A98526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6428" y="5423021"/>
            <a:ext cx="189368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100" b="1" dirty="0">
                <a:latin typeface="ＭＳ Ｐゴシック" panose="020B0600070205080204" pitchFamily="50" charset="-128"/>
              </a:rPr>
              <a:t>◆都市計画変更理由</a:t>
            </a:r>
          </a:p>
        </p:txBody>
      </p:sp>
      <p:pic>
        <p:nvPicPr>
          <p:cNvPr id="103" name="図 102">
            <a:extLst>
              <a:ext uri="{FF2B5EF4-FFF2-40B4-BE49-F238E27FC236}">
                <a16:creationId xmlns:a16="http://schemas.microsoft.com/office/drawing/2014/main" id="{95915DD0-151F-1ECC-D6CB-04121C6E347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1937" y="6039764"/>
            <a:ext cx="885599" cy="648000"/>
          </a:xfrm>
          <a:prstGeom prst="rect">
            <a:avLst/>
          </a:prstGeom>
        </p:spPr>
      </p:pic>
      <p:sp>
        <p:nvSpPr>
          <p:cNvPr id="5" name="フリーフォーム: 図形 4">
            <a:extLst>
              <a:ext uri="{FF2B5EF4-FFF2-40B4-BE49-F238E27FC236}">
                <a16:creationId xmlns:a16="http://schemas.microsoft.com/office/drawing/2014/main" id="{9D68227A-05A2-4128-76A6-45BBF3A1C4A4}"/>
              </a:ext>
            </a:extLst>
          </p:cNvPr>
          <p:cNvSpPr/>
          <p:nvPr/>
        </p:nvSpPr>
        <p:spPr>
          <a:xfrm>
            <a:off x="4026931" y="3907631"/>
            <a:ext cx="890350" cy="823794"/>
          </a:xfrm>
          <a:custGeom>
            <a:avLst/>
            <a:gdLst>
              <a:gd name="connsiteX0" fmla="*/ 926306 w 926306"/>
              <a:gd name="connsiteY0" fmla="*/ 0 h 854869"/>
              <a:gd name="connsiteX1" fmla="*/ 757238 w 926306"/>
              <a:gd name="connsiteY1" fmla="*/ 142875 h 854869"/>
              <a:gd name="connsiteX2" fmla="*/ 616744 w 926306"/>
              <a:gd name="connsiteY2" fmla="*/ 330994 h 854869"/>
              <a:gd name="connsiteX3" fmla="*/ 411956 w 926306"/>
              <a:gd name="connsiteY3" fmla="*/ 564357 h 854869"/>
              <a:gd name="connsiteX4" fmla="*/ 0 w 926306"/>
              <a:gd name="connsiteY4" fmla="*/ 854869 h 854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6306" h="854869">
                <a:moveTo>
                  <a:pt x="926306" y="0"/>
                </a:moveTo>
                <a:cubicBezTo>
                  <a:pt x="867569" y="43854"/>
                  <a:pt x="808832" y="87709"/>
                  <a:pt x="757238" y="142875"/>
                </a:cubicBezTo>
                <a:cubicBezTo>
                  <a:pt x="705644" y="198041"/>
                  <a:pt x="674291" y="260747"/>
                  <a:pt x="616744" y="330994"/>
                </a:cubicBezTo>
                <a:cubicBezTo>
                  <a:pt x="559197" y="401241"/>
                  <a:pt x="514747" y="477045"/>
                  <a:pt x="411956" y="564357"/>
                </a:cubicBezTo>
                <a:cubicBezTo>
                  <a:pt x="309165" y="651669"/>
                  <a:pt x="68659" y="801291"/>
                  <a:pt x="0" y="854869"/>
                </a:cubicBezTo>
              </a:path>
            </a:pathLst>
          </a:custGeom>
          <a:noFill/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04" name="グループ化 103">
            <a:extLst>
              <a:ext uri="{FF2B5EF4-FFF2-40B4-BE49-F238E27FC236}">
                <a16:creationId xmlns:a16="http://schemas.microsoft.com/office/drawing/2014/main" id="{53959DCA-CA62-C2EE-BD57-84CD549700B2}"/>
              </a:ext>
            </a:extLst>
          </p:cNvPr>
          <p:cNvGrpSpPr/>
          <p:nvPr/>
        </p:nvGrpSpPr>
        <p:grpSpPr>
          <a:xfrm>
            <a:off x="4416043" y="4043893"/>
            <a:ext cx="711293" cy="463891"/>
            <a:chOff x="4578569" y="3928747"/>
            <a:chExt cx="564465" cy="368133"/>
          </a:xfrm>
        </p:grpSpPr>
        <p:sp>
          <p:nvSpPr>
            <p:cNvPr id="105" name="楕円 104">
              <a:extLst>
                <a:ext uri="{FF2B5EF4-FFF2-40B4-BE49-F238E27FC236}">
                  <a16:creationId xmlns:a16="http://schemas.microsoft.com/office/drawing/2014/main" id="{6CCD8F29-89AA-96A7-6D77-6786F568A28A}"/>
                </a:ext>
              </a:extLst>
            </p:cNvPr>
            <p:cNvSpPr/>
            <p:nvPr/>
          </p:nvSpPr>
          <p:spPr>
            <a:xfrm>
              <a:off x="4671975" y="3928747"/>
              <a:ext cx="368133" cy="368133"/>
            </a:xfrm>
            <a:prstGeom prst="ellipse">
              <a:avLst/>
            </a:prstGeom>
            <a:noFill/>
            <a:ln w="19050">
              <a:solidFill>
                <a:srgbClr val="FF00FF"/>
              </a:solidFill>
              <a:prstDash val="sysDash"/>
            </a:ln>
            <a:effectLst>
              <a:glow rad="25400">
                <a:schemeClr val="bg1">
                  <a:alpha val="8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kumimoji="1" lang="ja-JP" altLang="en-US" sz="1000" dirty="0">
                <a:solidFill>
                  <a:srgbClr val="FF0000"/>
                </a:solidFill>
                <a:effectLst>
                  <a:glow rad="38100">
                    <a:schemeClr val="bg1">
                      <a:alpha val="9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06" name="テキスト ボックス 105">
              <a:extLst>
                <a:ext uri="{FF2B5EF4-FFF2-40B4-BE49-F238E27FC236}">
                  <a16:creationId xmlns:a16="http://schemas.microsoft.com/office/drawing/2014/main" id="{58DC8A98-0590-5300-E7EF-50FFC39413F5}"/>
                </a:ext>
              </a:extLst>
            </p:cNvPr>
            <p:cNvSpPr txBox="1"/>
            <p:nvPr/>
          </p:nvSpPr>
          <p:spPr>
            <a:xfrm>
              <a:off x="4578569" y="4018058"/>
              <a:ext cx="564465" cy="18318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ja-JP" sz="900" dirty="0">
                  <a:solidFill>
                    <a:srgbClr val="FF00FF"/>
                  </a:solidFill>
                  <a:effectLst>
                    <a:glow rad="50800">
                      <a:schemeClr val="bg1"/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C</a:t>
              </a:r>
              <a:r>
                <a:rPr kumimoji="1" lang="ja-JP" altLang="en-US" sz="900" dirty="0">
                  <a:solidFill>
                    <a:srgbClr val="FF00FF"/>
                  </a:solidFill>
                  <a:effectLst>
                    <a:glow rad="50800">
                      <a:schemeClr val="bg1"/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区域</a:t>
              </a:r>
            </a:p>
          </p:txBody>
        </p:sp>
      </p:grpSp>
      <p:sp>
        <p:nvSpPr>
          <p:cNvPr id="91" name="テキスト ボックス 67">
            <a:extLst>
              <a:ext uri="{FF2B5EF4-FFF2-40B4-BE49-F238E27FC236}">
                <a16:creationId xmlns:a16="http://schemas.microsoft.com/office/drawing/2014/main" id="{1BCDD4F1-627D-0BA9-52DB-1632ECA3B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115" y="5091816"/>
            <a:ext cx="1212021" cy="206746"/>
          </a:xfrm>
          <a:prstGeom prst="rect">
            <a:avLst/>
          </a:prstGeom>
          <a:noFill/>
          <a:ln w="12700" cap="flat" cmpd="sng">
            <a:noFill/>
            <a:prstDash val="solid"/>
            <a:round/>
            <a:headEnd/>
            <a:tailEnd/>
          </a:ln>
        </p:spPr>
        <p:txBody>
          <a:bodyPr lIns="72000" tIns="0" rIns="0" bIns="0" rtlCol="0" anchor="ctr"/>
          <a:lstStyle>
            <a:defPPr>
              <a:defRPr lang="ja-JP"/>
            </a:defPPr>
            <a:lvl1pPr algn="ctr">
              <a:defRPr sz="800" b="1">
                <a:effectLst>
                  <a:glow rad="127000">
                    <a:schemeClr val="bg1">
                      <a:alpha val="90000"/>
                    </a:schemeClr>
                  </a:glow>
                </a:effectLst>
              </a:defRPr>
            </a:lvl1pPr>
          </a:lstStyle>
          <a:p>
            <a:pPr algn="r"/>
            <a:r>
              <a:rPr lang="ja-JP" altLang="en-US" sz="700" b="0" dirty="0">
                <a:effectLst>
                  <a:glow rad="635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令和</a:t>
            </a:r>
            <a:r>
              <a:rPr lang="en-US" altLang="ja-JP" sz="700" b="0" dirty="0">
                <a:effectLst>
                  <a:glow rad="635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lang="ja-JP" altLang="en-US" sz="700" b="0" dirty="0">
                <a:effectLst>
                  <a:glow rad="635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年</a:t>
            </a:r>
            <a:r>
              <a:rPr lang="en-US" altLang="ja-JP" sz="700" b="0" dirty="0">
                <a:effectLst>
                  <a:glow rad="635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11</a:t>
            </a:r>
            <a:r>
              <a:rPr lang="ja-JP" altLang="en-US" sz="700" b="0" dirty="0">
                <a:effectLst>
                  <a:glow rad="635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月</a:t>
            </a:r>
            <a:r>
              <a:rPr lang="en-US" altLang="ja-JP" sz="700" b="0" dirty="0">
                <a:effectLst>
                  <a:glow rad="635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700" b="0" dirty="0">
                <a:effectLst>
                  <a:glow rad="635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日 撮影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F2EA6F1-B1CF-8EC8-6338-E41CF3C78E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155" y="2398864"/>
            <a:ext cx="1983600" cy="1406715"/>
          </a:xfrm>
          <a:prstGeom prst="rect">
            <a:avLst/>
          </a:prstGeom>
        </p:spPr>
      </p:pic>
      <p:sp>
        <p:nvSpPr>
          <p:cNvPr id="129" name="テキスト ボックス 128">
            <a:extLst>
              <a:ext uri="{FF2B5EF4-FFF2-40B4-BE49-F238E27FC236}">
                <a16:creationId xmlns:a16="http://schemas.microsoft.com/office/drawing/2014/main" id="{6D75A579-35C4-8CA9-8EB4-D64D382ACD63}"/>
              </a:ext>
            </a:extLst>
          </p:cNvPr>
          <p:cNvSpPr txBox="1"/>
          <p:nvPr/>
        </p:nvSpPr>
        <p:spPr>
          <a:xfrm>
            <a:off x="190322" y="2398864"/>
            <a:ext cx="1326058" cy="19581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36000" tIns="36000" rIns="36000" bIns="36000" numCol="1" spcCol="0" rtlCol="0" fromWordArt="0" anchor="ctr" anchorCtr="0" forceAA="0" upright="1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>
              <a:defRPr sz="800" b="1" kern="100"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ja-JP" altLang="en-US" dirty="0"/>
              <a:t>① ㈱万代彩都物流センター</a:t>
            </a:r>
          </a:p>
        </p:txBody>
      </p:sp>
      <p:sp>
        <p:nvSpPr>
          <p:cNvPr id="130" name="テキスト ボックス 129">
            <a:extLst>
              <a:ext uri="{FF2B5EF4-FFF2-40B4-BE49-F238E27FC236}">
                <a16:creationId xmlns:a16="http://schemas.microsoft.com/office/drawing/2014/main" id="{F32907A8-DD7B-EFF3-AFEE-DBF85B1A93E5}"/>
              </a:ext>
            </a:extLst>
          </p:cNvPr>
          <p:cNvSpPr txBox="1"/>
          <p:nvPr/>
        </p:nvSpPr>
        <p:spPr>
          <a:xfrm>
            <a:off x="193155" y="3854491"/>
            <a:ext cx="1256808" cy="19581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36000" tIns="36000" rIns="36000" bIns="36000" numCol="1" spcCol="0" rtlCol="0" fromWordArt="0" anchor="ctr" anchorCtr="0" forceAA="0" upright="1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>
              <a:defRPr sz="800" b="1" kern="100"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ja-JP" altLang="en-US" dirty="0"/>
              <a:t>② プロロジスパーク茨木</a:t>
            </a:r>
          </a:p>
        </p:txBody>
      </p:sp>
      <p:sp>
        <p:nvSpPr>
          <p:cNvPr id="131" name="テキスト ボックス 67">
            <a:extLst>
              <a:ext uri="{FF2B5EF4-FFF2-40B4-BE49-F238E27FC236}">
                <a16:creationId xmlns:a16="http://schemas.microsoft.com/office/drawing/2014/main" id="{1C9EF733-094B-1CF9-52C9-168392494E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115" y="3623217"/>
            <a:ext cx="1212021" cy="206746"/>
          </a:xfrm>
          <a:prstGeom prst="rect">
            <a:avLst/>
          </a:prstGeom>
          <a:noFill/>
          <a:ln w="12700" cap="flat" cmpd="sng">
            <a:noFill/>
            <a:prstDash val="solid"/>
            <a:round/>
            <a:headEnd/>
            <a:tailEnd/>
          </a:ln>
        </p:spPr>
        <p:txBody>
          <a:bodyPr lIns="72000" tIns="0" rIns="0" bIns="0" rtlCol="0" anchor="ctr"/>
          <a:lstStyle>
            <a:defPPr>
              <a:defRPr lang="ja-JP"/>
            </a:defPPr>
            <a:lvl1pPr algn="ctr">
              <a:defRPr sz="800" b="1">
                <a:effectLst>
                  <a:glow rad="127000">
                    <a:schemeClr val="bg1">
                      <a:alpha val="90000"/>
                    </a:schemeClr>
                  </a:glow>
                </a:effectLst>
              </a:defRPr>
            </a:lvl1pPr>
          </a:lstStyle>
          <a:p>
            <a:pPr algn="r"/>
            <a:r>
              <a:rPr lang="ja-JP" altLang="en-US" sz="700" b="0" dirty="0">
                <a:effectLst>
                  <a:glow rad="635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令和</a:t>
            </a:r>
            <a:r>
              <a:rPr lang="en-US" altLang="ja-JP" sz="700" b="0" dirty="0">
                <a:effectLst>
                  <a:glow rad="635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</a:t>
            </a:r>
            <a:r>
              <a:rPr lang="ja-JP" altLang="en-US" sz="700" b="0" dirty="0">
                <a:effectLst>
                  <a:glow rad="635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年</a:t>
            </a:r>
            <a:r>
              <a:rPr lang="en-US" altLang="ja-JP" sz="700" b="0" dirty="0">
                <a:effectLst>
                  <a:glow rad="635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6</a:t>
            </a:r>
            <a:r>
              <a:rPr lang="ja-JP" altLang="en-US" sz="700" b="0" dirty="0">
                <a:effectLst>
                  <a:glow rad="635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月</a:t>
            </a:r>
            <a:r>
              <a:rPr lang="en-US" altLang="ja-JP" sz="700" b="0" dirty="0">
                <a:effectLst>
                  <a:glow rad="635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23</a:t>
            </a:r>
            <a:r>
              <a:rPr lang="ja-JP" altLang="en-US" sz="700" b="0" dirty="0">
                <a:effectLst>
                  <a:glow rad="635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日 撮影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4D8D35A1-E870-91CB-1613-05EE3BF05F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372" y="5365415"/>
            <a:ext cx="1982716" cy="1407156"/>
          </a:xfrm>
          <a:prstGeom prst="rect">
            <a:avLst/>
          </a:prstGeom>
        </p:spPr>
      </p:pic>
      <p:sp>
        <p:nvSpPr>
          <p:cNvPr id="132" name="テキスト ボックス 131">
            <a:extLst>
              <a:ext uri="{FF2B5EF4-FFF2-40B4-BE49-F238E27FC236}">
                <a16:creationId xmlns:a16="http://schemas.microsoft.com/office/drawing/2014/main" id="{84CAB937-92A3-4997-AB03-3F435DECA961}"/>
              </a:ext>
            </a:extLst>
          </p:cNvPr>
          <p:cNvSpPr txBox="1"/>
          <p:nvPr/>
        </p:nvSpPr>
        <p:spPr>
          <a:xfrm>
            <a:off x="190322" y="5365793"/>
            <a:ext cx="1822188" cy="1804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36000" tIns="36000" rIns="36000" bIns="36000" numCol="1" spcCol="0" rtlCol="0" fromWordArt="0" anchor="ctr" anchorCtr="0" forceAA="0" upright="1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>
              <a:defRPr sz="800" b="1" kern="100"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ja-JP" altLang="en-US" sz="700" dirty="0"/>
              <a:t>③ 三井不動産㈱ロジスティクスパーク茨木</a:t>
            </a:r>
          </a:p>
        </p:txBody>
      </p:sp>
      <p:sp>
        <p:nvSpPr>
          <p:cNvPr id="133" name="テキスト ボックス 67">
            <a:extLst>
              <a:ext uri="{FF2B5EF4-FFF2-40B4-BE49-F238E27FC236}">
                <a16:creationId xmlns:a16="http://schemas.microsoft.com/office/drawing/2014/main" id="{114B33C3-D69C-CBA6-39AA-BB934B439B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115" y="6590602"/>
            <a:ext cx="1212021" cy="206746"/>
          </a:xfrm>
          <a:prstGeom prst="rect">
            <a:avLst/>
          </a:prstGeom>
          <a:noFill/>
          <a:ln w="12700" cap="flat" cmpd="sng">
            <a:noFill/>
            <a:prstDash val="solid"/>
            <a:round/>
            <a:headEnd/>
            <a:tailEnd/>
          </a:ln>
        </p:spPr>
        <p:txBody>
          <a:bodyPr lIns="72000" tIns="0" rIns="0" bIns="0" rtlCol="0" anchor="ctr"/>
          <a:lstStyle>
            <a:defPPr>
              <a:defRPr lang="ja-JP"/>
            </a:defPPr>
            <a:lvl1pPr algn="ctr">
              <a:defRPr sz="800" b="1">
                <a:effectLst>
                  <a:glow rad="127000">
                    <a:schemeClr val="bg1">
                      <a:alpha val="90000"/>
                    </a:schemeClr>
                  </a:glow>
                </a:effectLst>
              </a:defRPr>
            </a:lvl1pPr>
          </a:lstStyle>
          <a:p>
            <a:pPr algn="r"/>
            <a:r>
              <a:rPr lang="ja-JP" altLang="en-US" sz="700" b="0" dirty="0">
                <a:effectLst>
                  <a:glow rad="635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令和</a:t>
            </a:r>
            <a:r>
              <a:rPr lang="en-US" altLang="ja-JP" sz="700" b="0" dirty="0">
                <a:effectLst>
                  <a:glow rad="635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</a:t>
            </a:r>
            <a:r>
              <a:rPr lang="ja-JP" altLang="en-US" sz="700" b="0" dirty="0">
                <a:effectLst>
                  <a:glow rad="635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年</a:t>
            </a:r>
            <a:r>
              <a:rPr lang="en-US" altLang="ja-JP" sz="700" b="0" dirty="0">
                <a:effectLst>
                  <a:glow rad="635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6</a:t>
            </a:r>
            <a:r>
              <a:rPr lang="ja-JP" altLang="en-US" sz="700" b="0" dirty="0">
                <a:effectLst>
                  <a:glow rad="635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月</a:t>
            </a:r>
            <a:r>
              <a:rPr lang="en-US" altLang="ja-JP" sz="700" b="0" dirty="0">
                <a:effectLst>
                  <a:glow rad="635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23</a:t>
            </a:r>
            <a:r>
              <a:rPr lang="ja-JP" altLang="en-US" sz="700" b="0" dirty="0">
                <a:effectLst>
                  <a:glow rad="63500">
                    <a:schemeClr val="bg1">
                      <a:alpha val="95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日 撮影</a:t>
            </a:r>
          </a:p>
        </p:txBody>
      </p:sp>
      <p:sp>
        <p:nvSpPr>
          <p:cNvPr id="134" name="吹き出し: 四角形 133">
            <a:extLst>
              <a:ext uri="{FF2B5EF4-FFF2-40B4-BE49-F238E27FC236}">
                <a16:creationId xmlns:a16="http://schemas.microsoft.com/office/drawing/2014/main" id="{2ABFCDE6-54AE-2F90-7999-58295BB86E28}"/>
              </a:ext>
            </a:extLst>
          </p:cNvPr>
          <p:cNvSpPr/>
          <p:nvPr/>
        </p:nvSpPr>
        <p:spPr>
          <a:xfrm>
            <a:off x="3029780" y="4585799"/>
            <a:ext cx="638436" cy="229671"/>
          </a:xfrm>
          <a:prstGeom prst="wedgeRectCallout">
            <a:avLst>
              <a:gd name="adj1" fmla="val 41977"/>
              <a:gd name="adj2" fmla="val 101539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10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事業区間</a:t>
            </a:r>
          </a:p>
        </p:txBody>
      </p:sp>
      <p:sp>
        <p:nvSpPr>
          <p:cNvPr id="88" name="テキスト ボックス 87">
            <a:extLst>
              <a:ext uri="{FF2B5EF4-FFF2-40B4-BE49-F238E27FC236}">
                <a16:creationId xmlns:a16="http://schemas.microsoft.com/office/drawing/2014/main" id="{5539C605-EC2A-F683-510D-D86D4752E38D}"/>
              </a:ext>
            </a:extLst>
          </p:cNvPr>
          <p:cNvSpPr txBox="1"/>
          <p:nvPr/>
        </p:nvSpPr>
        <p:spPr>
          <a:xfrm rot="21276015">
            <a:off x="5629252" y="5585279"/>
            <a:ext cx="356118" cy="213268"/>
          </a:xfrm>
          <a:prstGeom prst="rect">
            <a:avLst/>
          </a:prstGeom>
          <a:noFill/>
          <a:ln w="12700" cap="flat" cmpd="sng">
            <a:noFill/>
            <a:prstDash val="solid"/>
            <a:round/>
            <a:headEnd/>
            <a:tailEnd/>
          </a:ln>
          <a:effectLst>
            <a:glow rad="12700">
              <a:schemeClr val="accent1">
                <a:alpha val="70000"/>
              </a:schemeClr>
            </a:glow>
          </a:effectLst>
        </p:spPr>
        <p:txBody>
          <a:bodyPr lIns="0" tIns="0" rIns="0" bIns="0" rtlCol="0" anchor="ctr"/>
          <a:lstStyle>
            <a:defPPr>
              <a:defRPr lang="ja-JP"/>
            </a:defPPr>
            <a:lvl1pPr algn="ctr">
              <a:defRPr sz="800" b="1">
                <a:solidFill>
                  <a:srgbClr val="FF0000"/>
                </a:solidFill>
                <a:effectLst>
                  <a:glow rad="127000">
                    <a:schemeClr val="bg1">
                      <a:alpha val="90000"/>
                    </a:schemeClr>
                  </a:glow>
                </a:effectLst>
              </a:defRPr>
            </a:lvl1pPr>
          </a:lstStyle>
          <a:p>
            <a:r>
              <a:rPr lang="ja-JP" altLang="en-US" b="0" dirty="0">
                <a:solidFill>
                  <a:schemeClr val="tx1"/>
                </a:solidFill>
                <a:effectLst>
                  <a:glow rad="12700">
                    <a:schemeClr val="bg1">
                      <a:alpha val="9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山麓線</a:t>
            </a:r>
          </a:p>
        </p:txBody>
      </p:sp>
      <p:pic>
        <p:nvPicPr>
          <p:cNvPr id="71" name="図 7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9396" y="6041856"/>
            <a:ext cx="981172" cy="61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4540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B693DBA8-9E96-4218-8973-98CA00D881F1}"/>
              </a:ext>
            </a:extLst>
          </p:cNvPr>
          <p:cNvSpPr/>
          <p:nvPr/>
        </p:nvSpPr>
        <p:spPr>
          <a:xfrm>
            <a:off x="0" y="892175"/>
            <a:ext cx="9144000" cy="1790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ja-JP" altLang="en-US" sz="2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1600" b="1" u="sng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◆費用便益比とは</a:t>
            </a:r>
            <a:endParaRPr lang="en-US" altLang="ja-JP" sz="1600" b="1" u="sng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16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 ＜便益＞を＜費用＞ で割ったものであり、値が大きいほど投資効果が大きい。</a:t>
            </a:r>
          </a:p>
          <a:p>
            <a:pPr eaLnBrk="1" hangingPunct="1">
              <a:defRPr/>
            </a:pPr>
            <a:r>
              <a:rPr lang="ja-JP" altLang="en-US" sz="20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 </a:t>
            </a:r>
            <a:r>
              <a:rPr lang="ja-JP" altLang="en-US" sz="1600" b="1" u="sng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◆道路事業の費用便益比（</a:t>
            </a:r>
            <a:r>
              <a:rPr lang="en-US" altLang="ja-JP" sz="1600" b="1" u="sng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B</a:t>
            </a:r>
            <a:r>
              <a:rPr lang="ja-JP" altLang="en-US" sz="1600" b="1" u="sng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／</a:t>
            </a:r>
            <a:r>
              <a:rPr lang="en-US" altLang="ja-JP" sz="1600" b="1" u="sng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</a:t>
            </a:r>
            <a:r>
              <a:rPr lang="ja-JP" altLang="en-US" sz="1600" b="1" u="sng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）</a:t>
            </a:r>
            <a:endParaRPr lang="en-US" altLang="ja-JP" sz="1600" b="1" u="sng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eaLnBrk="1" hangingPunct="1">
              <a:defRPr/>
            </a:pPr>
            <a:r>
              <a:rPr lang="ja-JP" altLang="en-US" sz="1600" dirty="0">
                <a:solidFill>
                  <a:schemeClr val="tx1"/>
                </a:solidFill>
              </a:rPr>
              <a:t>　　</a:t>
            </a:r>
            <a:r>
              <a:rPr lang="ja-JP" altLang="en-US" sz="16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費用：道路整備に要する事業費＋維持管理に要する費用（</a:t>
            </a:r>
            <a:r>
              <a:rPr lang="en-US" altLang="ja-JP" sz="16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</a:t>
            </a:r>
            <a:r>
              <a:rPr lang="ja-JP" altLang="en-US" sz="16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：コスト）</a:t>
            </a:r>
          </a:p>
          <a:p>
            <a:pPr eaLnBrk="1" hangingPunct="1">
              <a:defRPr/>
            </a:pPr>
            <a:r>
              <a:rPr lang="ja-JP" altLang="en-US" sz="16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便益：整備効果を貨幣価値に換算したもの（</a:t>
            </a:r>
            <a:r>
              <a:rPr lang="en-US" altLang="ja-JP" sz="16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B</a:t>
            </a:r>
            <a:r>
              <a:rPr lang="ja-JP" altLang="en-US" sz="16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：ベネフィット）</a:t>
            </a:r>
            <a:endParaRPr lang="en-US" altLang="ja-JP" sz="16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defRPr/>
            </a:pPr>
            <a:r>
              <a:rPr lang="ja-JP" altLang="en-US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　　</a:t>
            </a:r>
            <a:r>
              <a:rPr lang="en-US" altLang="ja-JP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※</a:t>
            </a:r>
            <a:r>
              <a:rPr lang="ja-JP" altLang="en-US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道路整備・改良に伴う便益は</a:t>
            </a:r>
            <a:r>
              <a:rPr lang="ja-JP" altLang="en-US" sz="1400" u="sng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走行時間短縮</a:t>
            </a:r>
            <a:r>
              <a:rPr lang="ja-JP" altLang="en-US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便益＋</a:t>
            </a:r>
            <a:r>
              <a:rPr lang="ja-JP" altLang="en-US" sz="1400" u="sng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走行経費減少</a:t>
            </a:r>
            <a:r>
              <a:rPr lang="ja-JP" altLang="en-US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便益＋</a:t>
            </a:r>
            <a:r>
              <a:rPr lang="ja-JP" altLang="en-US" sz="1400" u="sng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交通事故減少</a:t>
            </a:r>
            <a:r>
              <a:rPr lang="ja-JP" altLang="en-US" sz="1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便益　</a:t>
            </a:r>
            <a:endParaRPr lang="en-US" altLang="ja-JP" sz="20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" name="タイトル 2">
            <a:extLst>
              <a:ext uri="{FF2B5EF4-FFF2-40B4-BE49-F238E27FC236}">
                <a16:creationId xmlns:a16="http://schemas.microsoft.com/office/drawing/2014/main" id="{1D515AD7-1538-47A1-ABD4-5F331FE064F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54038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0"/>
          </a:gradFill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２．事業の必要性等に関する視点</a:t>
            </a:r>
          </a:p>
        </p:txBody>
      </p:sp>
      <p:sp>
        <p:nvSpPr>
          <p:cNvPr id="29700" name="スライド番号プレースホルダー 3">
            <a:extLst>
              <a:ext uri="{FF2B5EF4-FFF2-40B4-BE49-F238E27FC236}">
                <a16:creationId xmlns:a16="http://schemas.microsoft.com/office/drawing/2014/main" id="{EC5B988A-5E43-4126-9279-8A697FCF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532813" y="6477000"/>
            <a:ext cx="6064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F9B8DF5-B8CD-451A-A335-636BAF12D26A}" type="slidenum">
              <a:rPr lang="ja-JP" altLang="en-US" sz="20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ja-JP" altLang="en-US" sz="2000">
              <a:latin typeface="Arial" panose="020B0604020202020204" pitchFamily="34" charset="0"/>
            </a:endParaRPr>
          </a:p>
        </p:txBody>
      </p:sp>
      <p:grpSp>
        <p:nvGrpSpPr>
          <p:cNvPr id="29702" name="グループ化 16">
            <a:extLst>
              <a:ext uri="{FF2B5EF4-FFF2-40B4-BE49-F238E27FC236}">
                <a16:creationId xmlns:a16="http://schemas.microsoft.com/office/drawing/2014/main" id="{4E3A206A-1C16-4080-95FF-85F72B4C5FC6}"/>
              </a:ext>
            </a:extLst>
          </p:cNvPr>
          <p:cNvGrpSpPr>
            <a:grpSpLocks/>
          </p:cNvGrpSpPr>
          <p:nvPr/>
        </p:nvGrpSpPr>
        <p:grpSpPr bwMode="auto">
          <a:xfrm>
            <a:off x="703263" y="4681538"/>
            <a:ext cx="7685087" cy="2011362"/>
            <a:chOff x="703262" y="4812249"/>
            <a:chExt cx="7685161" cy="2011700"/>
          </a:xfrm>
        </p:grpSpPr>
        <p:grpSp>
          <p:nvGrpSpPr>
            <p:cNvPr id="29716" name="グループ化 12">
              <a:extLst>
                <a:ext uri="{FF2B5EF4-FFF2-40B4-BE49-F238E27FC236}">
                  <a16:creationId xmlns:a16="http://schemas.microsoft.com/office/drawing/2014/main" id="{DA49D876-7AEB-4AF7-B88B-4C1A049BED7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39442" y="4849813"/>
              <a:ext cx="5051425" cy="1966912"/>
              <a:chOff x="2562225" y="4849813"/>
              <a:chExt cx="5051425" cy="1966912"/>
            </a:xfrm>
          </p:grpSpPr>
          <p:grpSp>
            <p:nvGrpSpPr>
              <p:cNvPr id="29719" name="グループ化 9">
                <a:extLst>
                  <a:ext uri="{FF2B5EF4-FFF2-40B4-BE49-F238E27FC236}">
                    <a16:creationId xmlns:a16="http://schemas.microsoft.com/office/drawing/2014/main" id="{E985EF71-440D-4205-911C-0919ABF0C9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44775" y="4849813"/>
                <a:ext cx="4968875" cy="1966912"/>
                <a:chOff x="2644775" y="4849813"/>
                <a:chExt cx="4968875" cy="1966912"/>
              </a:xfrm>
            </p:grpSpPr>
            <p:pic>
              <p:nvPicPr>
                <p:cNvPr id="29721" name="図 6">
                  <a:extLst>
                    <a:ext uri="{FF2B5EF4-FFF2-40B4-BE49-F238E27FC236}">
                      <a16:creationId xmlns:a16="http://schemas.microsoft.com/office/drawing/2014/main" id="{1084D484-A1C1-44A5-A7F4-E202188396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44775" y="4849813"/>
                  <a:ext cx="4968875" cy="19669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9722" name="テキスト ボックス 17">
                  <a:extLst>
                    <a:ext uri="{FF2B5EF4-FFF2-40B4-BE49-F238E27FC236}">
                      <a16:creationId xmlns:a16="http://schemas.microsoft.com/office/drawing/2014/main" id="{3642EA8B-2471-4E96-874C-EF5F388BC80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83891" y="6585423"/>
                  <a:ext cx="805171" cy="2308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tIns="0" anchor="ctr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ja-JP" altLang="en-US" sz="1200" b="1">
                      <a:solidFill>
                        <a:schemeClr val="tx2"/>
                      </a:solidFill>
                      <a:latin typeface="Arial" panose="020B0604020202020204" pitchFamily="34" charset="0"/>
                    </a:rPr>
                    <a:t>整備なし</a:t>
                  </a:r>
                </a:p>
              </p:txBody>
            </p:sp>
            <p:sp>
              <p:nvSpPr>
                <p:cNvPr id="29723" name="テキスト ボックス 18">
                  <a:extLst>
                    <a:ext uri="{FF2B5EF4-FFF2-40B4-BE49-F238E27FC236}">
                      <a16:creationId xmlns:a16="http://schemas.microsoft.com/office/drawing/2014/main" id="{DC18F9BE-60FA-469D-8252-A9DA69EDD73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196051" y="6585423"/>
                  <a:ext cx="805171" cy="2308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tIns="0" anchor="ctr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ja-JP" altLang="en-US" sz="1200" b="1">
                      <a:solidFill>
                        <a:schemeClr val="tx2"/>
                      </a:solidFill>
                      <a:latin typeface="Arial" panose="020B0604020202020204" pitchFamily="34" charset="0"/>
                    </a:rPr>
                    <a:t>整備あり</a:t>
                  </a:r>
                </a:p>
              </p:txBody>
            </p:sp>
          </p:grpSp>
          <p:sp>
            <p:nvSpPr>
              <p:cNvPr id="29720" name="テキスト ボックス 12">
                <a:extLst>
                  <a:ext uri="{FF2B5EF4-FFF2-40B4-BE49-F238E27FC236}">
                    <a16:creationId xmlns:a16="http://schemas.microsoft.com/office/drawing/2014/main" id="{0B662D29-0048-44ED-BFEF-1FF88268EEE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5400000">
                <a:off x="1906587" y="5541963"/>
                <a:ext cx="1814513" cy="5032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ja-JP" altLang="en-US" sz="1400">
                  <a:solidFill>
                    <a:schemeClr val="tx2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sp>
          <p:nvSpPr>
            <p:cNvPr id="26" name="正方形/長方形 25">
              <a:extLst>
                <a:ext uri="{FF2B5EF4-FFF2-40B4-BE49-F238E27FC236}">
                  <a16:creationId xmlns:a16="http://schemas.microsoft.com/office/drawing/2014/main" id="{30006838-C10B-4904-8CCA-7B7D69680FF6}"/>
                </a:ext>
              </a:extLst>
            </p:cNvPr>
            <p:cNvSpPr/>
            <p:nvPr/>
          </p:nvSpPr>
          <p:spPr>
            <a:xfrm>
              <a:off x="703262" y="4812249"/>
              <a:ext cx="7685161" cy="2011700"/>
            </a:xfrm>
            <a:prstGeom prst="rect">
              <a:avLst/>
            </a:prstGeom>
            <a:noFill/>
            <a:ln w="25400" cmpd="sng">
              <a:solidFill>
                <a:srgbClr val="00B0F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F352168F-EBA5-40D3-A435-8B49D946B21C}"/>
                </a:ext>
              </a:extLst>
            </p:cNvPr>
            <p:cNvSpPr/>
            <p:nvPr/>
          </p:nvSpPr>
          <p:spPr>
            <a:xfrm>
              <a:off x="703262" y="4812249"/>
              <a:ext cx="1404951" cy="338194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spAutoFit/>
            </a:bodyPr>
            <a:lstStyle/>
            <a:p>
              <a:pPr algn="ctr" eaLnBrk="1" hangingPunct="1">
                <a:defRPr/>
              </a:pPr>
              <a:r>
                <a:rPr lang="ja-JP" altLang="en-US" sz="1600" b="1" dirty="0">
                  <a:solidFill>
                    <a:schemeClr val="tx1"/>
                  </a:solidFill>
                </a:rPr>
                <a:t>便益の考え方</a:t>
              </a:r>
            </a:p>
          </p:txBody>
        </p:sp>
      </p:grpSp>
      <p:grpSp>
        <p:nvGrpSpPr>
          <p:cNvPr id="29703" name="グループ化 19">
            <a:extLst>
              <a:ext uri="{FF2B5EF4-FFF2-40B4-BE49-F238E27FC236}">
                <a16:creationId xmlns:a16="http://schemas.microsoft.com/office/drawing/2014/main" id="{A10940B9-9FAB-4944-BBA7-D416ED4BDEA9}"/>
              </a:ext>
            </a:extLst>
          </p:cNvPr>
          <p:cNvGrpSpPr>
            <a:grpSpLocks/>
          </p:cNvGrpSpPr>
          <p:nvPr/>
        </p:nvGrpSpPr>
        <p:grpSpPr bwMode="auto">
          <a:xfrm>
            <a:off x="705168" y="2847023"/>
            <a:ext cx="7675562" cy="1790700"/>
            <a:chOff x="712787" y="2921001"/>
            <a:chExt cx="7675635" cy="1791443"/>
          </a:xfrm>
        </p:grpSpPr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4B543A28-2BE4-4459-9F57-2E455EC4024E}"/>
                </a:ext>
              </a:extLst>
            </p:cNvPr>
            <p:cNvSpPr/>
            <p:nvPr/>
          </p:nvSpPr>
          <p:spPr>
            <a:xfrm>
              <a:off x="712787" y="2921001"/>
              <a:ext cx="7675635" cy="1791443"/>
            </a:xfrm>
            <a:prstGeom prst="rect">
              <a:avLst/>
            </a:prstGeom>
            <a:noFill/>
            <a:ln w="25400" cmpd="sng">
              <a:solidFill>
                <a:srgbClr val="00B0F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grpSp>
          <p:nvGrpSpPr>
            <p:cNvPr id="29706" name="グループ化 6">
              <a:extLst>
                <a:ext uri="{FF2B5EF4-FFF2-40B4-BE49-F238E27FC236}">
                  <a16:creationId xmlns:a16="http://schemas.microsoft.com/office/drawing/2014/main" id="{D70F4CC7-FD8F-4B3F-9D71-593BD273B8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24075" y="3016459"/>
              <a:ext cx="5600700" cy="1614487"/>
              <a:chOff x="2124075" y="2944813"/>
              <a:chExt cx="5600700" cy="1614487"/>
            </a:xfrm>
          </p:grpSpPr>
          <p:pic>
            <p:nvPicPr>
              <p:cNvPr id="29708" name="図 9">
                <a:extLst>
                  <a:ext uri="{FF2B5EF4-FFF2-40B4-BE49-F238E27FC236}">
                    <a16:creationId xmlns:a16="http://schemas.microsoft.com/office/drawing/2014/main" id="{9ED61E98-75AB-43AA-B309-63719D385C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4075" y="3090863"/>
                <a:ext cx="5600700" cy="1343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402954C3-373A-4BCC-927F-2AD911D27A5E}"/>
                  </a:ext>
                </a:extLst>
              </p:cNvPr>
              <p:cNvSpPr txBox="1"/>
              <p:nvPr/>
            </p:nvSpPr>
            <p:spPr bwMode="auto">
              <a:xfrm>
                <a:off x="3868767" y="2944645"/>
                <a:ext cx="3856073" cy="308103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>
                <a:spAutoFit/>
              </a:bodyPr>
              <a:lstStyle/>
              <a:p>
                <a:pPr algn="ctr" eaLnBrk="1" hangingPunct="1">
                  <a:defRPr/>
                </a:pPr>
                <a:r>
                  <a:rPr lang="ja-JP" altLang="en-US" sz="1400" dirty="0">
                    <a:latin typeface="Meiryo UI" pitchFamily="50" charset="-128"/>
                    <a:ea typeface="Meiryo UI" pitchFamily="50" charset="-128"/>
                    <a:cs typeface="Meiryo UI" pitchFamily="50" charset="-128"/>
                  </a:rPr>
                  <a:t>整備効果を貨幣価値に換算したもの（</a:t>
                </a:r>
                <a:r>
                  <a:rPr lang="en-US" altLang="ja-JP" sz="1400" dirty="0">
                    <a:latin typeface="Meiryo UI" pitchFamily="50" charset="-128"/>
                    <a:ea typeface="Meiryo UI" pitchFamily="50" charset="-128"/>
                    <a:cs typeface="Meiryo UI" pitchFamily="50" charset="-128"/>
                  </a:rPr>
                  <a:t>B</a:t>
                </a:r>
                <a:r>
                  <a:rPr lang="ja-JP" altLang="en-US" sz="1400" dirty="0">
                    <a:latin typeface="Meiryo UI" pitchFamily="50" charset="-128"/>
                    <a:ea typeface="Meiryo UI" pitchFamily="50" charset="-128"/>
                    <a:cs typeface="Meiryo UI" pitchFamily="50" charset="-128"/>
                  </a:rPr>
                  <a:t>）</a:t>
                </a:r>
              </a:p>
            </p:txBody>
          </p:sp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35F2F045-1019-46A2-A772-3C26B688D006}"/>
                  </a:ext>
                </a:extLst>
              </p:cNvPr>
              <p:cNvSpPr txBox="1"/>
              <p:nvPr/>
            </p:nvSpPr>
            <p:spPr bwMode="auto">
              <a:xfrm>
                <a:off x="3851303" y="4251699"/>
                <a:ext cx="3856074" cy="308103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>
                <a:spAutoFit/>
              </a:bodyPr>
              <a:lstStyle/>
              <a:p>
                <a:pPr algn="ctr" eaLnBrk="1" hangingPunct="1">
                  <a:defRPr/>
                </a:pPr>
                <a:r>
                  <a:rPr lang="ja-JP" altLang="en-US" sz="1400" dirty="0">
                    <a:latin typeface="Meiryo UI" pitchFamily="50" charset="-128"/>
                    <a:ea typeface="Meiryo UI" pitchFamily="50" charset="-128"/>
                    <a:cs typeface="Meiryo UI" pitchFamily="50" charset="-128"/>
                  </a:rPr>
                  <a:t>事業</a:t>
                </a:r>
                <a:r>
                  <a:rPr lang="zh-TW" altLang="en-US" sz="1400" dirty="0">
                    <a:latin typeface="Meiryo UI" pitchFamily="50" charset="-128"/>
                    <a:ea typeface="Meiryo UI" pitchFamily="50" charset="-128"/>
                    <a:cs typeface="Meiryo UI" pitchFamily="50" charset="-128"/>
                  </a:rPr>
                  <a:t>費、維持管理費</a:t>
                </a:r>
                <a:r>
                  <a:rPr lang="ja-JP" altLang="en-US" sz="1400" dirty="0">
                    <a:latin typeface="Meiryo UI" pitchFamily="50" charset="-128"/>
                    <a:ea typeface="Meiryo UI" pitchFamily="50" charset="-128"/>
                    <a:cs typeface="Meiryo UI" pitchFamily="50" charset="-128"/>
                  </a:rPr>
                  <a:t>（</a:t>
                </a:r>
                <a:r>
                  <a:rPr lang="en-US" altLang="ja-JP" sz="1400" dirty="0">
                    <a:latin typeface="Meiryo UI" pitchFamily="50" charset="-128"/>
                    <a:ea typeface="Meiryo UI" pitchFamily="50" charset="-128"/>
                    <a:cs typeface="Meiryo UI" pitchFamily="50" charset="-128"/>
                  </a:rPr>
                  <a:t>C</a:t>
                </a:r>
                <a:r>
                  <a:rPr lang="ja-JP" altLang="en-US" sz="1400" dirty="0">
                    <a:latin typeface="Meiryo UI" pitchFamily="50" charset="-128"/>
                    <a:ea typeface="Meiryo UI" pitchFamily="50" charset="-128"/>
                    <a:cs typeface="Meiryo UI" pitchFamily="50" charset="-128"/>
                  </a:rPr>
                  <a:t>）</a:t>
                </a:r>
              </a:p>
            </p:txBody>
          </p:sp>
          <p:grpSp>
            <p:nvGrpSpPr>
              <p:cNvPr id="29711" name="グループ化 4">
                <a:extLst>
                  <a:ext uri="{FF2B5EF4-FFF2-40B4-BE49-F238E27FC236}">
                    <a16:creationId xmlns:a16="http://schemas.microsoft.com/office/drawing/2014/main" id="{6491467B-8DD8-4156-8F49-F23A43E3E2C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11960" y="3789040"/>
                <a:ext cx="3096344" cy="432048"/>
                <a:chOff x="4211960" y="3789040"/>
                <a:chExt cx="3096344" cy="432048"/>
              </a:xfrm>
            </p:grpSpPr>
            <p:sp>
              <p:nvSpPr>
                <p:cNvPr id="3" name="正方形/長方形 2">
                  <a:extLst>
                    <a:ext uri="{FF2B5EF4-FFF2-40B4-BE49-F238E27FC236}">
                      <a16:creationId xmlns:a16="http://schemas.microsoft.com/office/drawing/2014/main" id="{2E766717-FCF1-4063-A47A-CD0CFCD26BFE}"/>
                    </a:ext>
                  </a:extLst>
                </p:cNvPr>
                <p:cNvSpPr/>
                <p:nvPr/>
              </p:nvSpPr>
              <p:spPr>
                <a:xfrm>
                  <a:off x="4211670" y="3789545"/>
                  <a:ext cx="3097241" cy="43197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ja-JP" altLang="en-US"/>
                </a:p>
              </p:txBody>
            </p:sp>
            <p:sp>
              <p:nvSpPr>
                <p:cNvPr id="29713" name="テキスト ボックス 3">
                  <a:extLst>
                    <a:ext uri="{FF2B5EF4-FFF2-40B4-BE49-F238E27FC236}">
                      <a16:creationId xmlns:a16="http://schemas.microsoft.com/office/drawing/2014/main" id="{D234A00B-8625-4B19-9DFC-68D4BEA14D5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355976" y="3840014"/>
                  <a:ext cx="972000" cy="36000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ja-JP" altLang="en-US" sz="1100" b="1">
                      <a:solidFill>
                        <a:schemeClr val="tx2"/>
                      </a:solidFill>
                      <a:latin typeface="Arial" panose="020B0604020202020204" pitchFamily="34" charset="0"/>
                    </a:rPr>
                    <a:t>事業費</a:t>
                  </a:r>
                </a:p>
              </p:txBody>
            </p:sp>
            <p:sp>
              <p:nvSpPr>
                <p:cNvPr id="29714" name="テキスト ボックス 13">
                  <a:extLst>
                    <a:ext uri="{FF2B5EF4-FFF2-40B4-BE49-F238E27FC236}">
                      <a16:creationId xmlns:a16="http://schemas.microsoft.com/office/drawing/2014/main" id="{2A84B66C-876E-4A7B-90DE-F431B7FF6D8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940152" y="3840014"/>
                  <a:ext cx="972000" cy="36000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ja-JP" altLang="en-US" sz="1100" b="1">
                      <a:solidFill>
                        <a:schemeClr val="tx2"/>
                      </a:solidFill>
                      <a:latin typeface="Arial" panose="020B0604020202020204" pitchFamily="34" charset="0"/>
                    </a:rPr>
                    <a:t>維持管理費</a:t>
                  </a:r>
                </a:p>
              </p:txBody>
            </p:sp>
            <p:sp>
              <p:nvSpPr>
                <p:cNvPr id="29715" name="テキスト ボックス 14">
                  <a:extLst>
                    <a:ext uri="{FF2B5EF4-FFF2-40B4-BE49-F238E27FC236}">
                      <a16:creationId xmlns:a16="http://schemas.microsoft.com/office/drawing/2014/main" id="{28A5CB69-53BA-45F9-B4E4-64EE604DF25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471025" y="3899516"/>
                  <a:ext cx="338555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kumimoji="1"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kumimoji="1"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ja-JP" altLang="en-US" sz="1200" b="1">
                      <a:solidFill>
                        <a:schemeClr val="tx2"/>
                      </a:solidFill>
                      <a:latin typeface="Arial" panose="020B0604020202020204" pitchFamily="34" charset="0"/>
                    </a:rPr>
                    <a:t>＋</a:t>
                  </a:r>
                </a:p>
              </p:txBody>
            </p:sp>
          </p:grpSp>
        </p:grpSp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409B599F-4F6A-44D2-A83F-932D7AFF1DE6}"/>
                </a:ext>
              </a:extLst>
            </p:cNvPr>
            <p:cNvSpPr/>
            <p:nvPr/>
          </p:nvSpPr>
          <p:spPr>
            <a:xfrm>
              <a:off x="712787" y="2921001"/>
              <a:ext cx="1219212" cy="338277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spAutoFit/>
            </a:bodyPr>
            <a:lstStyle/>
            <a:p>
              <a:pPr algn="ctr" eaLnBrk="1" hangingPunct="1">
                <a:defRPr/>
              </a:pPr>
              <a:r>
                <a:rPr lang="ja-JP" altLang="en-US" sz="1600" b="1" dirty="0">
                  <a:solidFill>
                    <a:schemeClr val="tx1"/>
                  </a:solidFill>
                </a:rPr>
                <a:t>費用便益比</a:t>
              </a:r>
            </a:p>
          </p:txBody>
        </p:sp>
      </p:grpSp>
      <p:sp>
        <p:nvSpPr>
          <p:cNvPr id="28" name="正方形/長方形 2">
            <a:extLst>
              <a:ext uri="{FF2B5EF4-FFF2-40B4-BE49-F238E27FC236}">
                <a16:creationId xmlns:a16="http://schemas.microsoft.com/office/drawing/2014/main" id="{BB0CCAC8-2E15-4EB4-A550-F645BC968D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49" y="571222"/>
            <a:ext cx="43292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ja-JP" altLang="en-US" sz="1800" b="1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■事業の投資効果（費用便益分析①）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95250">
          <a:solidFill>
            <a:srgbClr val="FF00FF">
              <a:alpha val="40000"/>
            </a:srgbClr>
          </a:solidFill>
          <a:headEnd type="none"/>
          <a:tailEnd type="triangle"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FF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1465</TotalTime>
  <Words>3371</Words>
  <Application>Microsoft Office PowerPoint</Application>
  <PresentationFormat>画面に合わせる (4:3)</PresentationFormat>
  <Paragraphs>533</Paragraphs>
  <Slides>17</Slides>
  <Notes>10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17</vt:i4>
      </vt:variant>
    </vt:vector>
  </HeadingPairs>
  <TitlesOfParts>
    <vt:vector size="30" baseType="lpstr">
      <vt:lpstr>HGPｺﾞｼｯｸM</vt:lpstr>
      <vt:lpstr>HGP創英角ｺﾞｼｯｸUB</vt:lpstr>
      <vt:lpstr>HG丸ｺﾞｼｯｸM-PRO</vt:lpstr>
      <vt:lpstr>Meiryo UI</vt:lpstr>
      <vt:lpstr>ＭＳ Ｐゴシック</vt:lpstr>
      <vt:lpstr>ＭＳ ゴシック</vt:lpstr>
      <vt:lpstr>游ゴシック</vt:lpstr>
      <vt:lpstr>游ゴシック Light</vt:lpstr>
      <vt:lpstr>Arial</vt:lpstr>
      <vt:lpstr>Calibri</vt:lpstr>
      <vt:lpstr>Calibri Light</vt:lpstr>
      <vt:lpstr>Times New Roman</vt:lpstr>
      <vt:lpstr>Office テーマ</vt:lpstr>
      <vt:lpstr>PowerPoint プレゼンテーション</vt:lpstr>
      <vt:lpstr>１．事業概要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３．事業の進捗の見込み、代替案立案の可能性の視点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二宮 和真</dc:creator>
  <cp:lastModifiedBy>岸本　遼太</cp:lastModifiedBy>
  <cp:revision>477</cp:revision>
  <cp:lastPrinted>2022-09-20T08:52:50Z</cp:lastPrinted>
  <dcterms:created xsi:type="dcterms:W3CDTF">2022-01-12T06:20:22Z</dcterms:created>
  <dcterms:modified xsi:type="dcterms:W3CDTF">2022-09-26T04:06:52Z</dcterms:modified>
</cp:coreProperties>
</file>