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
  </p:notesMasterIdLst>
  <p:handoutMasterIdLst>
    <p:handoutMasterId r:id="rId10"/>
  </p:handoutMasterIdLst>
  <p:sldIdLst>
    <p:sldId id="310" r:id="rId5"/>
    <p:sldId id="307" r:id="rId6"/>
    <p:sldId id="309" r:id="rId7"/>
    <p:sldId id="308" r:id="rId8"/>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公一" initials="松本" lastIdx="1" clrIdx="0">
    <p:extLst>
      <p:ext uri="{19B8F6BF-5375-455C-9EA6-DF929625EA0E}">
        <p15:presenceInfo xmlns:p15="http://schemas.microsoft.com/office/powerpoint/2012/main" userId="89c57c8bb027e0d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B050"/>
    <a:srgbClr val="FF00FF"/>
    <a:srgbClr val="000000"/>
    <a:srgbClr val="FFFF00"/>
    <a:srgbClr val="FFFFFF"/>
    <a:srgbClr val="00B0F0"/>
    <a:srgbClr val="00DE64"/>
    <a:srgbClr val="0ED078"/>
    <a:srgbClr val="0DC5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12" autoAdjust="0"/>
    <p:restoredTop sz="99117" autoAdjust="0"/>
  </p:normalViewPr>
  <p:slideViewPr>
    <p:cSldViewPr>
      <p:cViewPr varScale="1">
        <p:scale>
          <a:sx n="116" d="100"/>
          <a:sy n="116" d="100"/>
        </p:scale>
        <p:origin x="1572"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18621" cy="494813"/>
          </a:xfrm>
          <a:prstGeom prst="rect">
            <a:avLst/>
          </a:prstGeom>
        </p:spPr>
        <p:txBody>
          <a:bodyPr vert="horz" lIns="90630" tIns="45316" rIns="90630" bIns="453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4" y="2"/>
            <a:ext cx="2918621" cy="494813"/>
          </a:xfrm>
          <a:prstGeom prst="rect">
            <a:avLst/>
          </a:prstGeom>
        </p:spPr>
        <p:txBody>
          <a:bodyPr vert="horz" lIns="90630" tIns="45316" rIns="90630" bIns="45316" rtlCol="0"/>
          <a:lstStyle>
            <a:lvl1pPr algn="r">
              <a:defRPr sz="1200"/>
            </a:lvl1pPr>
          </a:lstStyle>
          <a:p>
            <a:fld id="{74F47096-9476-4089-BC53-5F4623B72CFC}" type="datetimeFigureOut">
              <a:rPr kumimoji="1" lang="ja-JP" altLang="en-US" smtClean="0"/>
              <a:t>2022/6/15</a:t>
            </a:fld>
            <a:endParaRPr kumimoji="1" lang="ja-JP" altLang="en-US"/>
          </a:p>
        </p:txBody>
      </p:sp>
      <p:sp>
        <p:nvSpPr>
          <p:cNvPr id="4" name="フッター プレースホルダー 3"/>
          <p:cNvSpPr>
            <a:spLocks noGrp="1"/>
          </p:cNvSpPr>
          <p:nvPr>
            <p:ph type="ftr" sz="quarter" idx="2"/>
          </p:nvPr>
        </p:nvSpPr>
        <p:spPr>
          <a:xfrm>
            <a:off x="3" y="9371501"/>
            <a:ext cx="2918621" cy="494813"/>
          </a:xfrm>
          <a:prstGeom prst="rect">
            <a:avLst/>
          </a:prstGeom>
        </p:spPr>
        <p:txBody>
          <a:bodyPr vert="horz" lIns="90630" tIns="45316" rIns="90630" bIns="453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4" y="9371501"/>
            <a:ext cx="2918621" cy="494813"/>
          </a:xfrm>
          <a:prstGeom prst="rect">
            <a:avLst/>
          </a:prstGeom>
        </p:spPr>
        <p:txBody>
          <a:bodyPr vert="horz" lIns="90630" tIns="45316" rIns="90630" bIns="45316" rtlCol="0" anchor="b"/>
          <a:lstStyle>
            <a:lvl1pPr algn="r">
              <a:defRPr sz="1200"/>
            </a:lvl1pPr>
          </a:lstStyle>
          <a:p>
            <a:fld id="{3ACB8C76-53F8-405A-AD4C-01878B7F1F85}" type="slidenum">
              <a:rPr kumimoji="1" lang="ja-JP" altLang="en-US" smtClean="0"/>
              <a:t>‹#›</a:t>
            </a:fld>
            <a:endParaRPr kumimoji="1" lang="ja-JP" altLang="en-US"/>
          </a:p>
        </p:txBody>
      </p:sp>
    </p:spTree>
    <p:extLst>
      <p:ext uri="{BB962C8B-B14F-4D97-AF65-F5344CB8AC3E}">
        <p14:creationId xmlns:p14="http://schemas.microsoft.com/office/powerpoint/2010/main" val="2994869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18831" cy="493316"/>
          </a:xfrm>
          <a:prstGeom prst="rect">
            <a:avLst/>
          </a:prstGeom>
        </p:spPr>
        <p:txBody>
          <a:bodyPr vert="horz" lIns="90622" tIns="45313" rIns="90622" bIns="453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7" y="3"/>
            <a:ext cx="2918831" cy="493316"/>
          </a:xfrm>
          <a:prstGeom prst="rect">
            <a:avLst/>
          </a:prstGeom>
        </p:spPr>
        <p:txBody>
          <a:bodyPr vert="horz" lIns="90622" tIns="45313" rIns="90622" bIns="45313" rtlCol="0"/>
          <a:lstStyle>
            <a:lvl1pPr algn="r">
              <a:defRPr sz="1200"/>
            </a:lvl1pPr>
          </a:lstStyle>
          <a:p>
            <a:fld id="{2BA1C464-FEAE-4865-B57F-56DDADEE69B6}" type="datetimeFigureOut">
              <a:rPr kumimoji="1" lang="ja-JP" altLang="en-US" smtClean="0"/>
              <a:t>2022/6/15</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22" tIns="45313" rIns="90622" bIns="45313" rtlCol="0" anchor="ctr"/>
          <a:lstStyle/>
          <a:p>
            <a:endParaRPr lang="ja-JP" altLang="en-US"/>
          </a:p>
        </p:txBody>
      </p:sp>
      <p:sp>
        <p:nvSpPr>
          <p:cNvPr id="5" name="ノート プレースホルダー 4"/>
          <p:cNvSpPr>
            <a:spLocks noGrp="1"/>
          </p:cNvSpPr>
          <p:nvPr>
            <p:ph type="body" sz="quarter" idx="3"/>
          </p:nvPr>
        </p:nvSpPr>
        <p:spPr>
          <a:xfrm>
            <a:off x="673577" y="4686498"/>
            <a:ext cx="5388610" cy="4439841"/>
          </a:xfrm>
          <a:prstGeom prst="rect">
            <a:avLst/>
          </a:prstGeom>
        </p:spPr>
        <p:txBody>
          <a:bodyPr vert="horz" lIns="90622" tIns="45313" rIns="90622" bIns="453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8"/>
            <a:ext cx="2918831" cy="493316"/>
          </a:xfrm>
          <a:prstGeom prst="rect">
            <a:avLst/>
          </a:prstGeom>
        </p:spPr>
        <p:txBody>
          <a:bodyPr vert="horz" lIns="90622" tIns="45313" rIns="90622" bIns="453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7" y="9371288"/>
            <a:ext cx="2918831" cy="493316"/>
          </a:xfrm>
          <a:prstGeom prst="rect">
            <a:avLst/>
          </a:prstGeom>
        </p:spPr>
        <p:txBody>
          <a:bodyPr vert="horz" lIns="90622" tIns="45313" rIns="90622" bIns="45313" rtlCol="0" anchor="b"/>
          <a:lstStyle>
            <a:lvl1pPr algn="r">
              <a:defRPr sz="1200"/>
            </a:lvl1pPr>
          </a:lstStyle>
          <a:p>
            <a:fld id="{49DE7A10-D343-446F-8C4C-FB9E5F5B82D7}" type="slidenum">
              <a:rPr kumimoji="1" lang="ja-JP" altLang="en-US" smtClean="0"/>
              <a:t>‹#›</a:t>
            </a:fld>
            <a:endParaRPr kumimoji="1" lang="ja-JP" altLang="en-US"/>
          </a:p>
        </p:txBody>
      </p:sp>
    </p:spTree>
    <p:extLst>
      <p:ext uri="{BB962C8B-B14F-4D97-AF65-F5344CB8AC3E}">
        <p14:creationId xmlns:p14="http://schemas.microsoft.com/office/powerpoint/2010/main" val="33558776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2022/6/15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2022/6/15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2022/6/15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2022/6/15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2022/6/15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2022/6/15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2022/6/15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1.xml"/><Relationship Id="rId5" Type="http://schemas.openxmlformats.org/officeDocument/2006/relationships/image" Target="../media/image7.emf"/><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0"/>
            <a:ext cx="9144000" cy="554400"/>
          </a:xfrm>
          <a:prstGeom prst="rect">
            <a:avLst/>
          </a:prstGeom>
          <a:gradFill flip="none" rotWithShape="1">
            <a:gsLst>
              <a:gs pos="0">
                <a:schemeClr val="accent6">
                  <a:lumMod val="60000"/>
                  <a:lumOff val="40000"/>
                </a:schemeClr>
              </a:gs>
              <a:gs pos="50000">
                <a:schemeClr val="bg1"/>
              </a:gs>
              <a:gs pos="100000">
                <a:schemeClr val="accent6">
                  <a:lumMod val="60000"/>
                  <a:lumOff val="40000"/>
                </a:schemeClr>
              </a:gs>
            </a:gsLst>
            <a:lin ang="5400000" scaled="0"/>
            <a:tileRect/>
          </a:gradFill>
          <a:ln>
            <a:noFill/>
          </a:ln>
          <a:effec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defRPr/>
            </a:pPr>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2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建設事業評価</a:t>
            </a:r>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（街路事業）</a:t>
            </a:r>
            <a:endParaRPr lang="ja-JP" altLang="en-US" sz="2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3"/>
          <p:cNvSpPr>
            <a:spLocks noGrp="1"/>
          </p:cNvSpPr>
          <p:nvPr>
            <p:ph type="sldNum" sz="quarter" idx="12"/>
          </p:nvPr>
        </p:nvSpPr>
        <p:spPr bwMode="auto">
          <a:xfrm>
            <a:off x="8532813" y="6477000"/>
            <a:ext cx="6064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fld id="{D65BFA2D-6AEF-431E-82E3-92E70BDA28A1}" type="slidenum">
              <a:rPr lang="ja-JP" altLang="en-US" sz="2000" smtClean="0">
                <a:latin typeface="Arial" pitchFamily="34" charset="0"/>
              </a:rPr>
              <a:pPr eaLnBrk="1" hangingPunct="1">
                <a:spcBef>
                  <a:spcPct val="0"/>
                </a:spcBef>
                <a:buFontTx/>
                <a:buNone/>
              </a:pPr>
              <a:t>1</a:t>
            </a:fld>
            <a:endParaRPr lang="ja-JP" altLang="en-US" sz="2000">
              <a:latin typeface="Arial" pitchFamily="34" charset="0"/>
            </a:endParaRPr>
          </a:p>
        </p:txBody>
      </p:sp>
      <p:sp>
        <p:nvSpPr>
          <p:cNvPr id="5" name="テキスト ボックス 1"/>
          <p:cNvSpPr txBox="1">
            <a:spLocks noChangeArrowheads="1"/>
          </p:cNvSpPr>
          <p:nvPr/>
        </p:nvSpPr>
        <p:spPr bwMode="auto">
          <a:xfrm>
            <a:off x="7596336" y="77175"/>
            <a:ext cx="1498600" cy="400050"/>
          </a:xfrm>
          <a:prstGeom prst="rect">
            <a:avLst/>
          </a:prstGeom>
          <a:solidFill>
            <a:schemeClr val="bg1"/>
          </a:solidFill>
          <a:ln w="9525">
            <a:solidFill>
              <a:schemeClr val="tx1"/>
            </a:solidFill>
            <a:miter lim="800000"/>
            <a:headEnd/>
            <a:tailEnd/>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2000" b="1" dirty="0" smtClean="0">
                <a:latin typeface="Arial" panose="020B0604020202020204" pitchFamily="34" charset="0"/>
              </a:rPr>
              <a:t>資料２</a:t>
            </a:r>
            <a:endParaRPr lang="ja-JP" altLang="en-US" sz="2000" b="1" dirty="0">
              <a:latin typeface="Arial" panose="020B0604020202020204" pitchFamily="34" charset="0"/>
            </a:endParaRPr>
          </a:p>
        </p:txBody>
      </p:sp>
      <p:sp>
        <p:nvSpPr>
          <p:cNvPr id="8" name="Rectangle 2"/>
          <p:cNvSpPr>
            <a:spLocks noChangeArrowheads="1"/>
          </p:cNvSpPr>
          <p:nvPr/>
        </p:nvSpPr>
        <p:spPr bwMode="auto">
          <a:xfrm>
            <a:off x="6951663" y="554400"/>
            <a:ext cx="2187575" cy="6477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buFont typeface="Arial" panose="020B0604020202020204" pitchFamily="34" charset="0"/>
              <a:buNone/>
            </a:pPr>
            <a:r>
              <a:rPr lang="ja-JP" altLang="en-US" sz="1200" dirty="0" smtClean="0">
                <a:solidFill>
                  <a:srgbClr val="000000"/>
                </a:solidFill>
                <a:latin typeface="HGPｺﾞｼｯｸM" panose="020B0600000000000000" pitchFamily="50" charset="-128"/>
                <a:ea typeface="HGPｺﾞｼｯｸM" panose="020B0600000000000000" pitchFamily="50" charset="-128"/>
              </a:rPr>
              <a:t>令和</a:t>
            </a:r>
            <a:r>
              <a:rPr lang="en-US" altLang="ja-JP" sz="1200" dirty="0" smtClean="0">
                <a:solidFill>
                  <a:srgbClr val="000000"/>
                </a:solidFill>
                <a:latin typeface="HGPｺﾞｼｯｸM" panose="020B0600000000000000" pitchFamily="50" charset="-128"/>
                <a:ea typeface="HGPｺﾞｼｯｸM" panose="020B0600000000000000" pitchFamily="50" charset="-128"/>
              </a:rPr>
              <a:t>4</a:t>
            </a:r>
            <a:r>
              <a:rPr lang="ja-JP" altLang="en-US" sz="1200" dirty="0" smtClean="0">
                <a:solidFill>
                  <a:srgbClr val="000000"/>
                </a:solidFill>
                <a:latin typeface="HGPｺﾞｼｯｸM" panose="020B0600000000000000" pitchFamily="50" charset="-128"/>
                <a:ea typeface="HGPｺﾞｼｯｸM" panose="020B0600000000000000" pitchFamily="50" charset="-128"/>
              </a:rPr>
              <a:t>年度 第</a:t>
            </a:r>
            <a:r>
              <a:rPr lang="en-US" altLang="ja-JP" sz="1200" dirty="0" smtClean="0">
                <a:solidFill>
                  <a:srgbClr val="000000"/>
                </a:solidFill>
                <a:latin typeface="HGPｺﾞｼｯｸM" panose="020B0600000000000000" pitchFamily="50" charset="-128"/>
                <a:ea typeface="HGPｺﾞｼｯｸM" panose="020B0600000000000000" pitchFamily="50" charset="-128"/>
              </a:rPr>
              <a:t>2</a:t>
            </a:r>
            <a:r>
              <a:rPr lang="ja-JP" altLang="en-US" sz="1200" dirty="0" smtClean="0">
                <a:solidFill>
                  <a:srgbClr val="000000"/>
                </a:solidFill>
                <a:latin typeface="HGPｺﾞｼｯｸM" panose="020B0600000000000000" pitchFamily="50" charset="-128"/>
                <a:ea typeface="HGPｺﾞｼｯｸM" panose="020B0600000000000000" pitchFamily="50" charset="-128"/>
              </a:rPr>
              <a:t>回</a:t>
            </a:r>
            <a:r>
              <a:rPr lang="ja-JP" altLang="en-US" sz="1200" dirty="0">
                <a:solidFill>
                  <a:srgbClr val="000000"/>
                </a:solidFill>
                <a:latin typeface="HGPｺﾞｼｯｸM" panose="020B0600000000000000" pitchFamily="50" charset="-128"/>
                <a:ea typeface="HGPｺﾞｼｯｸM" panose="020B0600000000000000" pitchFamily="50" charset="-128"/>
              </a:rPr>
              <a:t>（</a:t>
            </a:r>
            <a:r>
              <a:rPr lang="en-US" altLang="ja-JP" sz="1200" dirty="0" smtClean="0">
                <a:solidFill>
                  <a:srgbClr val="000000"/>
                </a:solidFill>
                <a:latin typeface="HGPｺﾞｼｯｸM" panose="020B0600000000000000" pitchFamily="50" charset="-128"/>
                <a:ea typeface="HGPｺﾞｼｯｸM" panose="020B0600000000000000" pitchFamily="50" charset="-128"/>
              </a:rPr>
              <a:t>R4.6.23</a:t>
            </a:r>
            <a:r>
              <a:rPr lang="ja-JP" altLang="en-US" sz="1200" dirty="0" smtClean="0">
                <a:solidFill>
                  <a:srgbClr val="000000"/>
                </a:solidFill>
                <a:latin typeface="HGPｺﾞｼｯｸM" panose="020B0600000000000000" pitchFamily="50" charset="-128"/>
                <a:ea typeface="HGPｺﾞｼｯｸM" panose="020B0600000000000000" pitchFamily="50" charset="-128"/>
              </a:rPr>
              <a:t>）</a:t>
            </a:r>
            <a:endParaRPr lang="en-US" altLang="ja-JP" sz="1200" dirty="0">
              <a:solidFill>
                <a:srgbClr val="000000"/>
              </a:solidFill>
              <a:latin typeface="HGPｺﾞｼｯｸM" panose="020B0600000000000000" pitchFamily="50" charset="-128"/>
              <a:ea typeface="HGPｺﾞｼｯｸM" panose="020B0600000000000000" pitchFamily="50" charset="-128"/>
            </a:endParaRPr>
          </a:p>
          <a:p>
            <a:pPr>
              <a:buFont typeface="Arial" panose="020B0604020202020204" pitchFamily="34" charset="0"/>
              <a:buNone/>
            </a:pPr>
            <a:r>
              <a:rPr lang="ja-JP" altLang="en-US" sz="1200" dirty="0">
                <a:solidFill>
                  <a:srgbClr val="000000"/>
                </a:solidFill>
                <a:latin typeface="HGPｺﾞｼｯｸM" panose="020B0600000000000000" pitchFamily="50" charset="-128"/>
                <a:ea typeface="HGPｺﾞｼｯｸM" panose="020B0600000000000000" pitchFamily="50" charset="-128"/>
              </a:rPr>
              <a:t>大阪府建設事業評価審議会　都市整備部会</a:t>
            </a:r>
            <a:endParaRPr lang="ja-JP" altLang="en-US" sz="1600" dirty="0">
              <a:solidFill>
                <a:srgbClr val="000000"/>
              </a:solidFill>
              <a:latin typeface="HGPｺﾞｼｯｸM" panose="020B0600000000000000" pitchFamily="50" charset="-128"/>
              <a:ea typeface="HGPｺﾞｼｯｸM" panose="020B0600000000000000" pitchFamily="50" charset="-128"/>
            </a:endParaRPr>
          </a:p>
        </p:txBody>
      </p:sp>
      <p:sp>
        <p:nvSpPr>
          <p:cNvPr id="9" name="Rectangle 15"/>
          <p:cNvSpPr>
            <a:spLocks noChangeArrowheads="1"/>
          </p:cNvSpPr>
          <p:nvPr/>
        </p:nvSpPr>
        <p:spPr bwMode="auto">
          <a:xfrm>
            <a:off x="-15762" y="1788975"/>
            <a:ext cx="9214382" cy="3508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lvl1pPr eaLnBrk="0" fontAlgn="base" hangingPunct="0">
              <a:spcBef>
                <a:spcPct val="0"/>
              </a:spcBef>
              <a:spcAft>
                <a:spcPct val="0"/>
              </a:spcAft>
              <a:tabLst>
                <a:tab pos="3151188" algn="l"/>
              </a:tabLst>
              <a:defRPr>
                <a:solidFill>
                  <a:schemeClr val="tx1"/>
                </a:solidFill>
                <a:latin typeface="Arial" panose="020B0604020202020204" pitchFamily="34" charset="0"/>
              </a:defRPr>
            </a:lvl1pPr>
            <a:lvl2pPr eaLnBrk="0" fontAlgn="base" hangingPunct="0">
              <a:spcBef>
                <a:spcPct val="0"/>
              </a:spcBef>
              <a:spcAft>
                <a:spcPct val="0"/>
              </a:spcAft>
              <a:tabLst>
                <a:tab pos="3151188" algn="l"/>
              </a:tabLst>
              <a:defRPr>
                <a:solidFill>
                  <a:schemeClr val="tx1"/>
                </a:solidFill>
                <a:latin typeface="Arial" panose="020B0604020202020204" pitchFamily="34" charset="0"/>
              </a:defRPr>
            </a:lvl2pPr>
            <a:lvl3pPr eaLnBrk="0" fontAlgn="base" hangingPunct="0">
              <a:spcBef>
                <a:spcPct val="0"/>
              </a:spcBef>
              <a:spcAft>
                <a:spcPct val="0"/>
              </a:spcAft>
              <a:tabLst>
                <a:tab pos="3151188" algn="l"/>
              </a:tabLst>
              <a:defRPr>
                <a:solidFill>
                  <a:schemeClr val="tx1"/>
                </a:solidFill>
                <a:latin typeface="Arial" panose="020B0604020202020204" pitchFamily="34" charset="0"/>
              </a:defRPr>
            </a:lvl3pPr>
            <a:lvl4pPr eaLnBrk="0" fontAlgn="base" hangingPunct="0">
              <a:spcBef>
                <a:spcPct val="0"/>
              </a:spcBef>
              <a:spcAft>
                <a:spcPct val="0"/>
              </a:spcAft>
              <a:tabLst>
                <a:tab pos="3151188" algn="l"/>
              </a:tabLst>
              <a:defRPr>
                <a:solidFill>
                  <a:schemeClr val="tx1"/>
                </a:solidFill>
                <a:latin typeface="Arial" panose="020B0604020202020204" pitchFamily="34" charset="0"/>
              </a:defRPr>
            </a:lvl4pPr>
            <a:lvl5pPr eaLnBrk="0" fontAlgn="base" hangingPunct="0">
              <a:spcBef>
                <a:spcPct val="0"/>
              </a:spcBef>
              <a:spcAft>
                <a:spcPct val="0"/>
              </a:spcAft>
              <a:tabLst>
                <a:tab pos="3151188" algn="l"/>
              </a:tabLst>
              <a:defRPr>
                <a:solidFill>
                  <a:schemeClr val="tx1"/>
                </a:solidFill>
                <a:latin typeface="Arial" panose="020B0604020202020204" pitchFamily="34" charset="0"/>
              </a:defRPr>
            </a:lvl5pPr>
            <a:lvl6pPr eaLnBrk="0" fontAlgn="base" hangingPunct="0">
              <a:spcBef>
                <a:spcPct val="0"/>
              </a:spcBef>
              <a:spcAft>
                <a:spcPct val="0"/>
              </a:spcAft>
              <a:tabLst>
                <a:tab pos="3151188" algn="l"/>
              </a:tabLst>
              <a:defRPr>
                <a:solidFill>
                  <a:schemeClr val="tx1"/>
                </a:solidFill>
                <a:latin typeface="Arial" panose="020B0604020202020204" pitchFamily="34" charset="0"/>
              </a:defRPr>
            </a:lvl6pPr>
            <a:lvl7pPr eaLnBrk="0" fontAlgn="base" hangingPunct="0">
              <a:spcBef>
                <a:spcPct val="0"/>
              </a:spcBef>
              <a:spcAft>
                <a:spcPct val="0"/>
              </a:spcAft>
              <a:tabLst>
                <a:tab pos="3151188" algn="l"/>
              </a:tabLst>
              <a:defRPr>
                <a:solidFill>
                  <a:schemeClr val="tx1"/>
                </a:solidFill>
                <a:latin typeface="Arial" panose="020B0604020202020204" pitchFamily="34" charset="0"/>
              </a:defRPr>
            </a:lvl7pPr>
            <a:lvl8pPr eaLnBrk="0" fontAlgn="base" hangingPunct="0">
              <a:spcBef>
                <a:spcPct val="0"/>
              </a:spcBef>
              <a:spcAft>
                <a:spcPct val="0"/>
              </a:spcAft>
              <a:tabLst>
                <a:tab pos="3151188" algn="l"/>
              </a:tabLst>
              <a:defRPr>
                <a:solidFill>
                  <a:schemeClr val="tx1"/>
                </a:solidFill>
                <a:latin typeface="Arial" panose="020B0604020202020204" pitchFamily="34" charset="0"/>
              </a:defRPr>
            </a:lvl8pPr>
            <a:lvl9pPr eaLnBrk="0" fontAlgn="base" hangingPunct="0">
              <a:spcBef>
                <a:spcPct val="0"/>
              </a:spcBef>
              <a:spcAft>
                <a:spcPct val="0"/>
              </a:spcAft>
              <a:tabLst>
                <a:tab pos="3151188"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3151188" algn="l"/>
              </a:tabLst>
            </a:pPr>
            <a:r>
              <a:rPr kumimoji="0" lang="ja-JP" altLang="en-US" sz="36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都市計画道路　三国塚口線</a:t>
            </a:r>
            <a:endParaRPr kumimoji="0" lang="en-US" altLang="ja-JP" sz="36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3151188" algn="l"/>
              </a:tabLst>
            </a:pPr>
            <a:r>
              <a:rPr kumimoji="0" lang="ja-JP" altLang="en-US" sz="36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街路事業・延焼遮断帯整備促進事業</a:t>
            </a:r>
            <a:endParaRPr kumimoji="0" lang="en-US" altLang="ja-JP" sz="36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3151188" algn="l"/>
              </a:tabLst>
            </a:pPr>
            <a:r>
              <a:rPr kumimoji="0" lang="ja-JP" altLang="en-US" sz="36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［豊中市］</a:t>
            </a:r>
            <a:endParaRPr kumimoji="0" lang="ja-JP" altLang="en-US" sz="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3151188" algn="l"/>
              </a:tabLst>
            </a:pPr>
            <a:r>
              <a:rPr kumimoji="0" lang="en-US" altLang="ja-JP" sz="36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0" lang="ja-JP" altLang="en-US" sz="36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再評価</a:t>
            </a:r>
            <a:r>
              <a:rPr kumimoji="0" lang="en-US" altLang="ja-JP" sz="36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kumimoji="0" lang="en-US" altLang="ja-JP" sz="600" b="0" i="0" u="none" strike="noStrike" cap="none" normalizeH="0" baseline="0" dirty="0" smtClean="0">
              <a:ln>
                <a:noFill/>
              </a:ln>
              <a:solidFill>
                <a:schemeClr val="tx1"/>
              </a:solidFill>
              <a:effectLst/>
            </a:endParaRPr>
          </a:p>
          <a:p>
            <a:pPr lvl="0" algn="ctr"/>
            <a:r>
              <a:rPr kumimoji="0" lang="ja-JP" altLang="en-US" sz="36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3600" dirty="0"/>
              <a:t>事業採択</a:t>
            </a:r>
            <a:r>
              <a:rPr lang="ja-JP" altLang="ja-JP" sz="3600" dirty="0"/>
              <a:t>後</a:t>
            </a:r>
            <a:r>
              <a:rPr lang="en-US" altLang="ja-JP" sz="3600" dirty="0"/>
              <a:t>10</a:t>
            </a:r>
            <a:r>
              <a:rPr lang="ja-JP" altLang="ja-JP" sz="3600" dirty="0" smtClean="0"/>
              <a:t>年間</a:t>
            </a:r>
            <a:r>
              <a:rPr lang="ja-JP" altLang="en-US" sz="3600" dirty="0" smtClean="0"/>
              <a:t>を</a:t>
            </a:r>
            <a:r>
              <a:rPr lang="ja-JP" altLang="ja-JP" sz="3600" dirty="0" smtClean="0"/>
              <a:t>経過した</a:t>
            </a:r>
            <a:r>
              <a:rPr lang="ja-JP" altLang="en-US" sz="3600" dirty="0" smtClean="0"/>
              <a:t>時点で継続中</a:t>
            </a:r>
            <a:r>
              <a:rPr kumimoji="0" lang="ja-JP" altLang="en-US" sz="3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kumimoji="0" lang="en-US" altLang="ja-JP" sz="3600" b="0" i="0"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lvl="0" algn="ctr"/>
            <a:endParaRPr kumimoji="0" lang="ja-JP" altLang="en-US" sz="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3151188" algn="l"/>
              </a:tabLst>
            </a:pPr>
            <a:r>
              <a:rPr kumimoji="0" lang="ja-JP" altLang="en-US" sz="3600" b="0" i="0" u="none" strike="noStrike" cap="none" normalizeH="0" baseline="0" dirty="0" smtClean="0">
                <a:ln>
                  <a:noFill/>
                </a:ln>
                <a:solidFill>
                  <a:schemeClr val="tx1"/>
                </a:solidFill>
                <a:effectLst/>
                <a:latin typeface="Arial" panose="020B0604020202020204" pitchFamily="34" charset="0"/>
              </a:rPr>
              <a:t>（追加説明資料）</a:t>
            </a:r>
          </a:p>
        </p:txBody>
      </p:sp>
      <p:sp>
        <p:nvSpPr>
          <p:cNvPr id="11" name="Rectangle 15"/>
          <p:cNvSpPr>
            <a:spLocks noChangeArrowheads="1"/>
          </p:cNvSpPr>
          <p:nvPr/>
        </p:nvSpPr>
        <p:spPr bwMode="auto">
          <a:xfrm>
            <a:off x="5076056" y="1604309"/>
            <a:ext cx="176202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lvl1pPr eaLnBrk="0" fontAlgn="base" hangingPunct="0">
              <a:spcBef>
                <a:spcPct val="0"/>
              </a:spcBef>
              <a:spcAft>
                <a:spcPct val="0"/>
              </a:spcAft>
              <a:tabLst>
                <a:tab pos="3151188" algn="l"/>
              </a:tabLst>
              <a:defRPr>
                <a:solidFill>
                  <a:schemeClr val="tx1"/>
                </a:solidFill>
                <a:latin typeface="Arial" panose="020B0604020202020204" pitchFamily="34" charset="0"/>
              </a:defRPr>
            </a:lvl1pPr>
            <a:lvl2pPr eaLnBrk="0" fontAlgn="base" hangingPunct="0">
              <a:spcBef>
                <a:spcPct val="0"/>
              </a:spcBef>
              <a:spcAft>
                <a:spcPct val="0"/>
              </a:spcAft>
              <a:tabLst>
                <a:tab pos="3151188" algn="l"/>
              </a:tabLst>
              <a:defRPr>
                <a:solidFill>
                  <a:schemeClr val="tx1"/>
                </a:solidFill>
                <a:latin typeface="Arial" panose="020B0604020202020204" pitchFamily="34" charset="0"/>
              </a:defRPr>
            </a:lvl2pPr>
            <a:lvl3pPr eaLnBrk="0" fontAlgn="base" hangingPunct="0">
              <a:spcBef>
                <a:spcPct val="0"/>
              </a:spcBef>
              <a:spcAft>
                <a:spcPct val="0"/>
              </a:spcAft>
              <a:tabLst>
                <a:tab pos="3151188" algn="l"/>
              </a:tabLst>
              <a:defRPr>
                <a:solidFill>
                  <a:schemeClr val="tx1"/>
                </a:solidFill>
                <a:latin typeface="Arial" panose="020B0604020202020204" pitchFamily="34" charset="0"/>
              </a:defRPr>
            </a:lvl3pPr>
            <a:lvl4pPr eaLnBrk="0" fontAlgn="base" hangingPunct="0">
              <a:spcBef>
                <a:spcPct val="0"/>
              </a:spcBef>
              <a:spcAft>
                <a:spcPct val="0"/>
              </a:spcAft>
              <a:tabLst>
                <a:tab pos="3151188" algn="l"/>
              </a:tabLst>
              <a:defRPr>
                <a:solidFill>
                  <a:schemeClr val="tx1"/>
                </a:solidFill>
                <a:latin typeface="Arial" panose="020B0604020202020204" pitchFamily="34" charset="0"/>
              </a:defRPr>
            </a:lvl4pPr>
            <a:lvl5pPr eaLnBrk="0" fontAlgn="base" hangingPunct="0">
              <a:spcBef>
                <a:spcPct val="0"/>
              </a:spcBef>
              <a:spcAft>
                <a:spcPct val="0"/>
              </a:spcAft>
              <a:tabLst>
                <a:tab pos="3151188" algn="l"/>
              </a:tabLst>
              <a:defRPr>
                <a:solidFill>
                  <a:schemeClr val="tx1"/>
                </a:solidFill>
                <a:latin typeface="Arial" panose="020B0604020202020204" pitchFamily="34" charset="0"/>
              </a:defRPr>
            </a:lvl5pPr>
            <a:lvl6pPr eaLnBrk="0" fontAlgn="base" hangingPunct="0">
              <a:spcBef>
                <a:spcPct val="0"/>
              </a:spcBef>
              <a:spcAft>
                <a:spcPct val="0"/>
              </a:spcAft>
              <a:tabLst>
                <a:tab pos="3151188" algn="l"/>
              </a:tabLst>
              <a:defRPr>
                <a:solidFill>
                  <a:schemeClr val="tx1"/>
                </a:solidFill>
                <a:latin typeface="Arial" panose="020B0604020202020204" pitchFamily="34" charset="0"/>
              </a:defRPr>
            </a:lvl6pPr>
            <a:lvl7pPr eaLnBrk="0" fontAlgn="base" hangingPunct="0">
              <a:spcBef>
                <a:spcPct val="0"/>
              </a:spcBef>
              <a:spcAft>
                <a:spcPct val="0"/>
              </a:spcAft>
              <a:tabLst>
                <a:tab pos="3151188" algn="l"/>
              </a:tabLst>
              <a:defRPr>
                <a:solidFill>
                  <a:schemeClr val="tx1"/>
                </a:solidFill>
                <a:latin typeface="Arial" panose="020B0604020202020204" pitchFamily="34" charset="0"/>
              </a:defRPr>
            </a:lvl7pPr>
            <a:lvl8pPr eaLnBrk="0" fontAlgn="base" hangingPunct="0">
              <a:spcBef>
                <a:spcPct val="0"/>
              </a:spcBef>
              <a:spcAft>
                <a:spcPct val="0"/>
              </a:spcAft>
              <a:tabLst>
                <a:tab pos="3151188" algn="l"/>
              </a:tabLst>
              <a:defRPr>
                <a:solidFill>
                  <a:schemeClr val="tx1"/>
                </a:solidFill>
                <a:latin typeface="Arial" panose="020B0604020202020204" pitchFamily="34" charset="0"/>
              </a:defRPr>
            </a:lvl8pPr>
            <a:lvl9pPr eaLnBrk="0" fontAlgn="base" hangingPunct="0">
              <a:spcBef>
                <a:spcPct val="0"/>
              </a:spcBef>
              <a:spcAft>
                <a:spcPct val="0"/>
              </a:spcAft>
              <a:tabLst>
                <a:tab pos="3151188" algn="l"/>
              </a:tabLs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tab pos="3151188" algn="l"/>
              </a:tabLst>
            </a:pPr>
            <a:r>
              <a:rPr kumimoji="0" lang="ja-JP" altLang="en-US" dirty="0" smtClean="0"/>
              <a:t>みくに　つかぐち</a:t>
            </a: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20678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419100" y="3452326"/>
            <a:ext cx="8388000" cy="3342380"/>
          </a:xfrm>
          <a:prstGeom prst="rect">
            <a:avLst/>
          </a:prstGeom>
        </p:spPr>
      </p:pic>
      <p:sp>
        <p:nvSpPr>
          <p:cNvPr id="15369" name="スライド番号プレースホルダー 3"/>
          <p:cNvSpPr>
            <a:spLocks noGrp="1"/>
          </p:cNvSpPr>
          <p:nvPr>
            <p:ph type="sldNum" sz="quarter" idx="12"/>
          </p:nvPr>
        </p:nvSpPr>
        <p:spPr bwMode="auto">
          <a:xfrm>
            <a:off x="7000875"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2"/>
                </a:solidFill>
                <a:latin typeface="Arial" pitchFamily="34" charset="0"/>
                <a:ea typeface="ＭＳ Ｐゴシック" pitchFamily="50" charset="-128"/>
              </a:defRPr>
            </a:lvl1pPr>
            <a:lvl2pPr marL="742950" indent="-285750" eaLnBrk="0" hangingPunct="0">
              <a:defRPr kumimoji="1">
                <a:solidFill>
                  <a:schemeClr val="tx2"/>
                </a:solidFill>
                <a:latin typeface="Arial" pitchFamily="34" charset="0"/>
                <a:ea typeface="ＭＳ Ｐゴシック" pitchFamily="50" charset="-128"/>
              </a:defRPr>
            </a:lvl2pPr>
            <a:lvl3pPr marL="1143000" indent="-228600" eaLnBrk="0" hangingPunct="0">
              <a:defRPr kumimoji="1">
                <a:solidFill>
                  <a:schemeClr val="tx2"/>
                </a:solidFill>
                <a:latin typeface="Arial" pitchFamily="34" charset="0"/>
                <a:ea typeface="ＭＳ Ｐゴシック" pitchFamily="50" charset="-128"/>
              </a:defRPr>
            </a:lvl3pPr>
            <a:lvl4pPr marL="1600200" indent="-228600" eaLnBrk="0" hangingPunct="0">
              <a:defRPr kumimoji="1">
                <a:solidFill>
                  <a:schemeClr val="tx2"/>
                </a:solidFill>
                <a:latin typeface="Arial" pitchFamily="34" charset="0"/>
                <a:ea typeface="ＭＳ Ｐゴシック" pitchFamily="50" charset="-128"/>
              </a:defRPr>
            </a:lvl4pPr>
            <a:lvl5pPr marL="2057400" indent="-228600" eaLnBrk="0" hangingPunct="0">
              <a:defRPr kumimoji="1">
                <a:solidFill>
                  <a:schemeClr val="tx2"/>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9pPr>
          </a:lstStyle>
          <a:p>
            <a:pPr eaLnBrk="1" hangingPunct="1"/>
            <a:fld id="{AC0CE79A-13B8-4B67-AECB-750BFFCFB3B3}" type="slidenum">
              <a:rPr lang="ja-JP" altLang="en-US" sz="2000" smtClean="0">
                <a:solidFill>
                  <a:schemeClr val="tx1"/>
                </a:solidFill>
              </a:rPr>
              <a:pPr eaLnBrk="1" hangingPunct="1"/>
              <a:t>2</a:t>
            </a:fld>
            <a:endParaRPr lang="ja-JP" altLang="en-US" sz="2000" dirty="0">
              <a:solidFill>
                <a:schemeClr val="tx1"/>
              </a:solidFill>
            </a:endParaRPr>
          </a:p>
        </p:txBody>
      </p:sp>
      <p:sp>
        <p:nvSpPr>
          <p:cNvPr id="3" name="タイトル 2"/>
          <p:cNvSpPr>
            <a:spLocks noGrp="1"/>
          </p:cNvSpPr>
          <p:nvPr>
            <p:ph type="ctrTitle"/>
          </p:nvPr>
        </p:nvSpPr>
        <p:spPr>
          <a:xfrm>
            <a:off x="0" y="0"/>
            <a:ext cx="9144000" cy="554400"/>
          </a:xfrm>
          <a:gradFill>
            <a:gsLst>
              <a:gs pos="0">
                <a:schemeClr val="accent6">
                  <a:lumMod val="60000"/>
                  <a:lumOff val="40000"/>
                </a:schemeClr>
              </a:gs>
              <a:gs pos="50000">
                <a:schemeClr val="bg1"/>
              </a:gs>
              <a:gs pos="100000">
                <a:schemeClr val="accent6">
                  <a:lumMod val="60000"/>
                  <a:lumOff val="40000"/>
                </a:schemeClr>
              </a:gs>
            </a:gsLst>
            <a:lin ang="5400000" scaled="0"/>
          </a:gradFill>
        </p:spPr>
        <p:txBody>
          <a:bodyPr>
            <a:normAutofit/>
          </a:bodyPr>
          <a:lstStyle/>
          <a:p>
            <a:pPr algn="l"/>
            <a:r>
              <a:rPr kumimoji="1" lang="en-US" altLang="ja-JP" sz="2800" dirty="0">
                <a:latin typeface="Meiryo UI" panose="020B0604030504040204" pitchFamily="50" charset="-128"/>
                <a:ea typeface="Meiryo UI" panose="020B0604030504040204" pitchFamily="50" charset="-128"/>
                <a:cs typeface="Meiryo UI" panose="020B0604030504040204" pitchFamily="50" charset="-128"/>
              </a:rPr>
              <a:t>1</a:t>
            </a:r>
            <a:r>
              <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便益の減少要因</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テキスト ボックス 4"/>
          <p:cNvSpPr txBox="1">
            <a:spLocks noChangeArrowheads="1"/>
          </p:cNvSpPr>
          <p:nvPr/>
        </p:nvSpPr>
        <p:spPr bwMode="auto">
          <a:xfrm>
            <a:off x="373802" y="566414"/>
            <a:ext cx="5449671" cy="267765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2"/>
                </a:solidFill>
                <a:latin typeface="Arial" pitchFamily="34" charset="0"/>
                <a:ea typeface="ＭＳ Ｐゴシック" pitchFamily="50" charset="-128"/>
              </a:defRPr>
            </a:lvl1pPr>
            <a:lvl2pPr marL="742950" indent="-285750" eaLnBrk="0" hangingPunct="0">
              <a:defRPr kumimoji="1">
                <a:solidFill>
                  <a:schemeClr val="tx2"/>
                </a:solidFill>
                <a:latin typeface="Arial" pitchFamily="34" charset="0"/>
                <a:ea typeface="ＭＳ Ｐゴシック" pitchFamily="50" charset="-128"/>
              </a:defRPr>
            </a:lvl2pPr>
            <a:lvl3pPr marL="1143000" indent="-228600" eaLnBrk="0" hangingPunct="0">
              <a:defRPr kumimoji="1">
                <a:solidFill>
                  <a:schemeClr val="tx2"/>
                </a:solidFill>
                <a:latin typeface="Arial" pitchFamily="34" charset="0"/>
                <a:ea typeface="ＭＳ Ｐゴシック" pitchFamily="50" charset="-128"/>
              </a:defRPr>
            </a:lvl3pPr>
            <a:lvl4pPr marL="1600200" indent="-228600" eaLnBrk="0" hangingPunct="0">
              <a:defRPr kumimoji="1">
                <a:solidFill>
                  <a:schemeClr val="tx2"/>
                </a:solidFill>
                <a:latin typeface="Arial" pitchFamily="34" charset="0"/>
                <a:ea typeface="ＭＳ Ｐゴシック" pitchFamily="50" charset="-128"/>
              </a:defRPr>
            </a:lvl4pPr>
            <a:lvl5pPr marL="2057400" indent="-228600" eaLnBrk="0" hangingPunct="0">
              <a:defRPr kumimoji="1">
                <a:solidFill>
                  <a:schemeClr val="tx2"/>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9pPr>
          </a:lstStyle>
          <a:p>
            <a:pPr marL="180000" indent="-457200" eaLnBrk="1" hangingPunct="1"/>
            <a:r>
              <a:rPr lang="ja-JP" altLang="en-US" sz="1400" dirty="0" smtClean="0">
                <a:solidFill>
                  <a:srgbClr val="000000"/>
                </a:solidFill>
                <a:latin typeface="ＭＳ Ｐゴシック" pitchFamily="50" charset="-128"/>
                <a:ea typeface="HGPｺﾞｼｯｸM" pitchFamily="50" charset="-128"/>
                <a:cs typeface="Meiryo UI" pitchFamily="50" charset="-128"/>
              </a:rPr>
              <a:t>〇前回評価では事業の整備によって東西方向の並行路線（</a:t>
            </a:r>
            <a:r>
              <a:rPr lang="ja-JP" altLang="en-US" sz="1400" dirty="0">
                <a:solidFill>
                  <a:srgbClr val="000000"/>
                </a:solidFill>
                <a:latin typeface="ＭＳ Ｐゴシック" pitchFamily="50" charset="-128"/>
                <a:ea typeface="HGPｺﾞｼｯｸM" pitchFamily="50" charset="-128"/>
                <a:cs typeface="Meiryo UI" pitchFamily="50" charset="-128"/>
              </a:rPr>
              <a:t>西宮豊中線、</a:t>
            </a:r>
            <a:r>
              <a:rPr lang="ja-JP" altLang="en-US" sz="1400" dirty="0" smtClean="0">
                <a:solidFill>
                  <a:srgbClr val="000000"/>
                </a:solidFill>
                <a:latin typeface="ＭＳ Ｐゴシック" pitchFamily="50" charset="-128"/>
                <a:ea typeface="HGPｺﾞｼｯｸM" pitchFamily="50" charset="-128"/>
                <a:cs typeface="Meiryo UI" pitchFamily="50" charset="-128"/>
              </a:rPr>
              <a:t>市道（北）、市道（南）など）</a:t>
            </a:r>
            <a:r>
              <a:rPr lang="ja-JP" altLang="en-US" sz="1400" dirty="0">
                <a:solidFill>
                  <a:srgbClr val="000000"/>
                </a:solidFill>
                <a:latin typeface="ＭＳ Ｐゴシック" pitchFamily="50" charset="-128"/>
                <a:ea typeface="HGPｺﾞｼｯｸM" pitchFamily="50" charset="-128"/>
                <a:cs typeface="Meiryo UI" pitchFamily="50" charset="-128"/>
              </a:rPr>
              <a:t>から交通量</a:t>
            </a:r>
            <a:r>
              <a:rPr lang="ja-JP" altLang="en-US" sz="1400" dirty="0" smtClean="0">
                <a:solidFill>
                  <a:srgbClr val="000000"/>
                </a:solidFill>
                <a:latin typeface="ＭＳ Ｐゴシック" pitchFamily="50" charset="-128"/>
                <a:ea typeface="HGPｺﾞｼｯｸM" pitchFamily="50" charset="-128"/>
                <a:cs typeface="Meiryo UI" pitchFamily="50" charset="-128"/>
              </a:rPr>
              <a:t>が大きく転換し、三国塚口線の交通量は</a:t>
            </a:r>
            <a:r>
              <a:rPr lang="ja-JP" altLang="en-US" sz="1400" dirty="0" smtClean="0">
                <a:solidFill>
                  <a:srgbClr val="FF0000"/>
                </a:solidFill>
                <a:latin typeface="ＭＳ Ｐゴシック" pitchFamily="50" charset="-128"/>
                <a:ea typeface="HGPｺﾞｼｯｸM" pitchFamily="50" charset="-128"/>
                <a:cs typeface="Meiryo UI" pitchFamily="50" charset="-128"/>
              </a:rPr>
              <a:t>約</a:t>
            </a:r>
            <a:r>
              <a:rPr lang="en-US" altLang="ja-JP" sz="1400" dirty="0" smtClean="0">
                <a:solidFill>
                  <a:srgbClr val="FF0000"/>
                </a:solidFill>
                <a:latin typeface="ＭＳ Ｐゴシック" pitchFamily="50" charset="-128"/>
                <a:ea typeface="HGPｺﾞｼｯｸM" pitchFamily="50" charset="-128"/>
                <a:cs typeface="Meiryo UI" pitchFamily="50" charset="-128"/>
              </a:rPr>
              <a:t>20,100</a:t>
            </a:r>
            <a:r>
              <a:rPr lang="ja-JP" altLang="en-US" sz="1400" dirty="0" smtClean="0">
                <a:solidFill>
                  <a:srgbClr val="FF0000"/>
                </a:solidFill>
                <a:latin typeface="ＭＳ Ｐゴシック" pitchFamily="50" charset="-128"/>
                <a:ea typeface="HGPｺﾞｼｯｸM" pitchFamily="50" charset="-128"/>
                <a:cs typeface="Meiryo UI" pitchFamily="50" charset="-128"/>
              </a:rPr>
              <a:t>台</a:t>
            </a:r>
            <a:r>
              <a:rPr lang="ja-JP" altLang="en-US" sz="1400" dirty="0" smtClean="0">
                <a:solidFill>
                  <a:srgbClr val="000000"/>
                </a:solidFill>
                <a:latin typeface="ＭＳ Ｐゴシック" pitchFamily="50" charset="-128"/>
                <a:ea typeface="HGPｺﾞｼｯｸM" pitchFamily="50" charset="-128"/>
                <a:cs typeface="Meiryo UI" pitchFamily="50" charset="-128"/>
              </a:rPr>
              <a:t>増加</a:t>
            </a:r>
            <a:r>
              <a:rPr lang="ja-JP" altLang="en-US" sz="1400" dirty="0">
                <a:solidFill>
                  <a:srgbClr val="000000"/>
                </a:solidFill>
                <a:latin typeface="ＭＳ Ｐゴシック" pitchFamily="50" charset="-128"/>
                <a:ea typeface="HGPｺﾞｼｯｸM" pitchFamily="50" charset="-128"/>
                <a:cs typeface="Meiryo UI" pitchFamily="50" charset="-128"/>
              </a:rPr>
              <a:t>する</a:t>
            </a:r>
            <a:r>
              <a:rPr lang="ja-JP" altLang="en-US" sz="1400" dirty="0" smtClean="0">
                <a:solidFill>
                  <a:srgbClr val="000000"/>
                </a:solidFill>
                <a:latin typeface="ＭＳ Ｐゴシック" pitchFamily="50" charset="-128"/>
                <a:ea typeface="HGPｺﾞｼｯｸM" pitchFamily="50" charset="-128"/>
                <a:cs typeface="Meiryo UI" pitchFamily="50" charset="-128"/>
              </a:rPr>
              <a:t>と見込んでいた。</a:t>
            </a:r>
            <a:endParaRPr lang="en-US" altLang="ja-JP" sz="1400" dirty="0" smtClean="0">
              <a:solidFill>
                <a:srgbClr val="000000"/>
              </a:solidFill>
              <a:latin typeface="ＭＳ Ｐゴシック" pitchFamily="50" charset="-128"/>
              <a:ea typeface="HGPｺﾞｼｯｸM" pitchFamily="50" charset="-128"/>
              <a:cs typeface="Meiryo UI" pitchFamily="50" charset="-128"/>
            </a:endParaRPr>
          </a:p>
          <a:p>
            <a:pPr marL="180000" indent="-457200" eaLnBrk="1" hangingPunct="1"/>
            <a:r>
              <a:rPr lang="ja-JP" altLang="en-US" sz="1400" dirty="0" smtClean="0">
                <a:solidFill>
                  <a:srgbClr val="000000"/>
                </a:solidFill>
                <a:latin typeface="ＭＳ Ｐゴシック" pitchFamily="50" charset="-128"/>
                <a:ea typeface="HGPｺﾞｼｯｸM" pitchFamily="50" charset="-128"/>
                <a:cs typeface="Meiryo UI" pitchFamily="50" charset="-128"/>
              </a:rPr>
              <a:t>〇前回と比較し事業整備なし時の並行路線の交通量が減少（西宮豊中線で</a:t>
            </a:r>
            <a:r>
              <a:rPr lang="ja-JP" altLang="en-US" sz="1400" dirty="0" smtClean="0">
                <a:solidFill>
                  <a:srgbClr val="FF0000"/>
                </a:solidFill>
                <a:latin typeface="ＭＳ Ｐゴシック" pitchFamily="50" charset="-128"/>
                <a:ea typeface="HGPｺﾞｼｯｸM" pitchFamily="50" charset="-128"/>
                <a:cs typeface="Meiryo UI" pitchFamily="50" charset="-128"/>
              </a:rPr>
              <a:t>約</a:t>
            </a:r>
            <a:r>
              <a:rPr lang="en-US" altLang="ja-JP" sz="1400" dirty="0" smtClean="0">
                <a:solidFill>
                  <a:srgbClr val="FF0000"/>
                </a:solidFill>
                <a:latin typeface="ＭＳ Ｐゴシック" pitchFamily="50" charset="-128"/>
                <a:ea typeface="HGPｺﾞｼｯｸM" pitchFamily="50" charset="-128"/>
                <a:cs typeface="Meiryo UI" pitchFamily="50" charset="-128"/>
              </a:rPr>
              <a:t>8,000</a:t>
            </a:r>
            <a:r>
              <a:rPr lang="ja-JP" altLang="en-US" sz="1400" dirty="0" smtClean="0">
                <a:solidFill>
                  <a:srgbClr val="FF0000"/>
                </a:solidFill>
                <a:latin typeface="ＭＳ Ｐゴシック" pitchFamily="50" charset="-128"/>
                <a:ea typeface="HGPｺﾞｼｯｸM" pitchFamily="50" charset="-128"/>
                <a:cs typeface="Meiryo UI" pitchFamily="50" charset="-128"/>
              </a:rPr>
              <a:t>台</a:t>
            </a:r>
            <a:r>
              <a:rPr lang="ja-JP" altLang="en-US" sz="1400" dirty="0" smtClean="0">
                <a:solidFill>
                  <a:srgbClr val="000000"/>
                </a:solidFill>
                <a:latin typeface="ＭＳ Ｐゴシック" pitchFamily="50" charset="-128"/>
                <a:ea typeface="HGPｺﾞｼｯｸM" pitchFamily="50" charset="-128"/>
                <a:cs typeface="Meiryo UI" pitchFamily="50" charset="-128"/>
              </a:rPr>
              <a:t>、市道（北）で</a:t>
            </a:r>
            <a:r>
              <a:rPr lang="ja-JP" altLang="en-US" sz="1400" dirty="0" smtClean="0">
                <a:solidFill>
                  <a:srgbClr val="FF0000"/>
                </a:solidFill>
                <a:latin typeface="ＭＳ Ｐゴシック" pitchFamily="50" charset="-128"/>
                <a:ea typeface="HGPｺﾞｼｯｸM" pitchFamily="50" charset="-128"/>
                <a:cs typeface="Meiryo UI" pitchFamily="50" charset="-128"/>
              </a:rPr>
              <a:t>約</a:t>
            </a:r>
            <a:r>
              <a:rPr lang="en-US" altLang="ja-JP" sz="1400" dirty="0" smtClean="0">
                <a:solidFill>
                  <a:srgbClr val="FF0000"/>
                </a:solidFill>
                <a:latin typeface="ＭＳ Ｐゴシック" pitchFamily="50" charset="-128"/>
                <a:ea typeface="HGPｺﾞｼｯｸM" pitchFamily="50" charset="-128"/>
                <a:cs typeface="Meiryo UI" pitchFamily="50" charset="-128"/>
              </a:rPr>
              <a:t>5,000</a:t>
            </a:r>
            <a:r>
              <a:rPr lang="ja-JP" altLang="en-US" sz="1400" dirty="0" smtClean="0">
                <a:solidFill>
                  <a:srgbClr val="FF0000"/>
                </a:solidFill>
                <a:latin typeface="ＭＳ Ｐゴシック" pitchFamily="50" charset="-128"/>
                <a:ea typeface="HGPｺﾞｼｯｸM" pitchFamily="50" charset="-128"/>
                <a:cs typeface="Meiryo UI" pitchFamily="50" charset="-128"/>
              </a:rPr>
              <a:t>台</a:t>
            </a:r>
            <a:r>
              <a:rPr lang="ja-JP" altLang="en-US" sz="1400" dirty="0" smtClean="0">
                <a:solidFill>
                  <a:srgbClr val="000000"/>
                </a:solidFill>
                <a:latin typeface="ＭＳ Ｐゴシック" pitchFamily="50" charset="-128"/>
                <a:ea typeface="HGPｺﾞｼｯｸM" pitchFamily="50" charset="-128"/>
                <a:cs typeface="Meiryo UI" pitchFamily="50" charset="-128"/>
              </a:rPr>
              <a:t>、市道（南）で</a:t>
            </a:r>
            <a:r>
              <a:rPr lang="ja-JP" altLang="en-US" sz="1400" dirty="0" smtClean="0">
                <a:solidFill>
                  <a:srgbClr val="FF0000"/>
                </a:solidFill>
                <a:latin typeface="ＭＳ Ｐゴシック" pitchFamily="50" charset="-128"/>
                <a:ea typeface="HGPｺﾞｼｯｸM" pitchFamily="50" charset="-128"/>
                <a:cs typeface="Meiryo UI" pitchFamily="50" charset="-128"/>
              </a:rPr>
              <a:t>約</a:t>
            </a:r>
            <a:r>
              <a:rPr lang="en-US" altLang="ja-JP" sz="1400" dirty="0" smtClean="0">
                <a:solidFill>
                  <a:srgbClr val="FF0000"/>
                </a:solidFill>
                <a:latin typeface="ＭＳ Ｐゴシック" pitchFamily="50" charset="-128"/>
                <a:ea typeface="HGPｺﾞｼｯｸM" pitchFamily="50" charset="-128"/>
                <a:cs typeface="Meiryo UI" pitchFamily="50" charset="-128"/>
              </a:rPr>
              <a:t>5,600</a:t>
            </a:r>
            <a:r>
              <a:rPr lang="ja-JP" altLang="en-US" sz="1400" dirty="0">
                <a:solidFill>
                  <a:srgbClr val="FF0000"/>
                </a:solidFill>
                <a:latin typeface="ＭＳ Ｐゴシック" pitchFamily="50" charset="-128"/>
                <a:ea typeface="HGPｺﾞｼｯｸM" pitchFamily="50" charset="-128"/>
                <a:cs typeface="Meiryo UI" pitchFamily="50" charset="-128"/>
              </a:rPr>
              <a:t>台</a:t>
            </a:r>
            <a:r>
              <a:rPr lang="ja-JP" altLang="en-US" sz="1400" dirty="0" smtClean="0">
                <a:solidFill>
                  <a:srgbClr val="000000"/>
                </a:solidFill>
                <a:latin typeface="ＭＳ Ｐゴシック" pitchFamily="50" charset="-128"/>
                <a:ea typeface="HGPｺﾞｼｯｸM" pitchFamily="50" charset="-128"/>
                <a:cs typeface="Meiryo UI" pitchFamily="50" charset="-128"/>
              </a:rPr>
              <a:t>減少）したこと</a:t>
            </a:r>
            <a:r>
              <a:rPr lang="ja-JP" altLang="en-US" sz="1400" dirty="0">
                <a:solidFill>
                  <a:srgbClr val="000000"/>
                </a:solidFill>
                <a:latin typeface="ＭＳ Ｐゴシック" pitchFamily="50" charset="-128"/>
                <a:ea typeface="HGPｺﾞｼｯｸM" pitchFamily="50" charset="-128"/>
                <a:cs typeface="Meiryo UI" pitchFamily="50" charset="-128"/>
              </a:rPr>
              <a:t>で、今回評価で</a:t>
            </a:r>
            <a:r>
              <a:rPr lang="ja-JP" altLang="en-US" sz="1400" dirty="0" smtClean="0">
                <a:solidFill>
                  <a:srgbClr val="000000"/>
                </a:solidFill>
                <a:latin typeface="ＭＳ Ｐゴシック" pitchFamily="50" charset="-128"/>
                <a:ea typeface="HGPｺﾞｼｯｸM" pitchFamily="50" charset="-128"/>
                <a:cs typeface="Meiryo UI" pitchFamily="50" charset="-128"/>
              </a:rPr>
              <a:t>は三国塚口線に転換する交通量は</a:t>
            </a:r>
            <a:r>
              <a:rPr lang="ja-JP" altLang="en-US" sz="1400" dirty="0" smtClean="0">
                <a:solidFill>
                  <a:srgbClr val="FF0000"/>
                </a:solidFill>
                <a:latin typeface="ＭＳ Ｐゴシック" pitchFamily="50" charset="-128"/>
                <a:ea typeface="HGPｺﾞｼｯｸM" pitchFamily="50" charset="-128"/>
                <a:cs typeface="Meiryo UI" pitchFamily="50" charset="-128"/>
              </a:rPr>
              <a:t>約</a:t>
            </a:r>
            <a:r>
              <a:rPr lang="en-US" altLang="ja-JP" sz="1400" dirty="0" smtClean="0">
                <a:solidFill>
                  <a:srgbClr val="FF0000"/>
                </a:solidFill>
                <a:latin typeface="ＭＳ Ｐゴシック" pitchFamily="50" charset="-128"/>
                <a:ea typeface="HGPｺﾞｼｯｸM" pitchFamily="50" charset="-128"/>
                <a:cs typeface="Meiryo UI" pitchFamily="50" charset="-128"/>
              </a:rPr>
              <a:t>9,200</a:t>
            </a:r>
            <a:r>
              <a:rPr lang="ja-JP" altLang="en-US" sz="1400" dirty="0" smtClean="0">
                <a:solidFill>
                  <a:srgbClr val="FF0000"/>
                </a:solidFill>
                <a:latin typeface="ＭＳ Ｐゴシック" pitchFamily="50" charset="-128"/>
                <a:ea typeface="HGPｺﾞｼｯｸM" pitchFamily="50" charset="-128"/>
                <a:cs typeface="Meiryo UI" pitchFamily="50" charset="-128"/>
              </a:rPr>
              <a:t>台</a:t>
            </a:r>
            <a:r>
              <a:rPr lang="ja-JP" altLang="en-US" sz="1400" dirty="0" smtClean="0">
                <a:solidFill>
                  <a:schemeClr val="tx1"/>
                </a:solidFill>
                <a:latin typeface="ＭＳ Ｐゴシック" pitchFamily="50" charset="-128"/>
                <a:ea typeface="HGPｺﾞｼｯｸM" pitchFamily="50" charset="-128"/>
                <a:cs typeface="Meiryo UI" pitchFamily="50" charset="-128"/>
              </a:rPr>
              <a:t>と前回の半分になった。</a:t>
            </a:r>
            <a:endParaRPr lang="en-US" altLang="ja-JP" sz="1400" dirty="0" smtClean="0">
              <a:solidFill>
                <a:schemeClr val="tx1"/>
              </a:solidFill>
              <a:latin typeface="ＭＳ Ｐゴシック" pitchFamily="50" charset="-128"/>
              <a:ea typeface="HGPｺﾞｼｯｸM" pitchFamily="50" charset="-128"/>
              <a:cs typeface="Meiryo UI" pitchFamily="50" charset="-128"/>
            </a:endParaRPr>
          </a:p>
          <a:p>
            <a:pPr marL="180000" indent="-457200" eaLnBrk="1" hangingPunct="1"/>
            <a:r>
              <a:rPr lang="ja-JP" altLang="en-US" sz="1400" dirty="0" smtClean="0">
                <a:solidFill>
                  <a:srgbClr val="000000"/>
                </a:solidFill>
                <a:latin typeface="ＭＳ Ｐゴシック" pitchFamily="50" charset="-128"/>
                <a:ea typeface="HGPｺﾞｼｯｸM" pitchFamily="50" charset="-128"/>
                <a:cs typeface="Meiryo UI" pitchFamily="50" charset="-128"/>
              </a:rPr>
              <a:t>〇整備なし時の並行路線の交通量の減少に伴い事業の整備による周辺路線の混雑解消効果が低減し、前回よりも便益が減少した。</a:t>
            </a:r>
            <a:endParaRPr lang="en-US" altLang="ja-JP" sz="1400" dirty="0" smtClean="0">
              <a:solidFill>
                <a:srgbClr val="000000"/>
              </a:solidFill>
              <a:latin typeface="ＭＳ Ｐゴシック" pitchFamily="50" charset="-128"/>
              <a:ea typeface="HGPｺﾞｼｯｸM" pitchFamily="50" charset="-128"/>
              <a:cs typeface="Meiryo UI" pitchFamily="50" charset="-128"/>
            </a:endParaRPr>
          </a:p>
          <a:p>
            <a:pPr marL="180000" indent="-457200" eaLnBrk="1" hangingPunct="1"/>
            <a:r>
              <a:rPr lang="ja-JP" altLang="en-US" sz="1400" dirty="0" smtClean="0">
                <a:solidFill>
                  <a:srgbClr val="000000"/>
                </a:solidFill>
                <a:latin typeface="ＭＳ Ｐゴシック" pitchFamily="50" charset="-128"/>
                <a:ea typeface="HGPｺﾞｼｯｸM" pitchFamily="50" charset="-128"/>
                <a:cs typeface="Meiryo UI" pitchFamily="50" charset="-128"/>
              </a:rPr>
              <a:t>　（下表の</a:t>
            </a:r>
            <a:r>
              <a:rPr lang="ja-JP" altLang="en-US" sz="1400" dirty="0">
                <a:solidFill>
                  <a:srgbClr val="000000"/>
                </a:solidFill>
                <a:latin typeface="ＭＳ Ｐゴシック" pitchFamily="50" charset="-128"/>
                <a:ea typeface="HGPｺﾞｼｯｸM" pitchFamily="50" charset="-128"/>
                <a:cs typeface="Meiryo UI" pitchFamily="50" charset="-128"/>
              </a:rPr>
              <a:t>便益</a:t>
            </a:r>
            <a:r>
              <a:rPr lang="ja-JP" altLang="en-US" sz="1400" dirty="0" smtClean="0">
                <a:solidFill>
                  <a:srgbClr val="000000"/>
                </a:solidFill>
                <a:latin typeface="ＭＳ Ｐゴシック" pitchFamily="50" charset="-128"/>
                <a:ea typeface="HGPｺﾞｼｯｸM" pitchFamily="50" charset="-128"/>
                <a:cs typeface="Meiryo UI" pitchFamily="50" charset="-128"/>
              </a:rPr>
              <a:t>算出例では前回の方が</a:t>
            </a:r>
            <a:r>
              <a:rPr lang="en-US" altLang="ja-JP" sz="1400" dirty="0" smtClean="0">
                <a:solidFill>
                  <a:srgbClr val="FF0000"/>
                </a:solidFill>
                <a:latin typeface="ＭＳ Ｐゴシック" pitchFamily="50" charset="-128"/>
                <a:ea typeface="HGPｺﾞｼｯｸM" pitchFamily="50" charset="-128"/>
                <a:cs typeface="Meiryo UI" pitchFamily="50" charset="-128"/>
              </a:rPr>
              <a:t>7.46</a:t>
            </a:r>
            <a:r>
              <a:rPr lang="ja-JP" altLang="en-US" sz="1400" dirty="0" smtClean="0">
                <a:solidFill>
                  <a:srgbClr val="FF0000"/>
                </a:solidFill>
                <a:latin typeface="ＭＳ Ｐゴシック" pitchFamily="50" charset="-128"/>
                <a:ea typeface="HGPｺﾞｼｯｸM" pitchFamily="50" charset="-128"/>
                <a:cs typeface="Meiryo UI" pitchFamily="50" charset="-128"/>
              </a:rPr>
              <a:t>億円</a:t>
            </a:r>
            <a:r>
              <a:rPr lang="ja-JP" altLang="en-US" sz="1400" dirty="0" smtClean="0">
                <a:solidFill>
                  <a:srgbClr val="000000"/>
                </a:solidFill>
                <a:latin typeface="ＭＳ Ｐゴシック" pitchFamily="50" charset="-128"/>
                <a:ea typeface="HGPｺﾞｼｯｸM" pitchFamily="50" charset="-128"/>
                <a:cs typeface="Meiryo UI" pitchFamily="50" charset="-128"/>
              </a:rPr>
              <a:t>大きい）</a:t>
            </a:r>
            <a:endParaRPr lang="en-US" altLang="ja-JP" sz="1400" dirty="0" smtClean="0">
              <a:solidFill>
                <a:srgbClr val="000000"/>
              </a:solidFill>
              <a:latin typeface="ＭＳ Ｐゴシック" pitchFamily="50" charset="-128"/>
              <a:ea typeface="HGPｺﾞｼｯｸM" pitchFamily="50" charset="-128"/>
              <a:cs typeface="Meiryo UI" pitchFamily="50" charset="-128"/>
            </a:endParaRPr>
          </a:p>
          <a:p>
            <a:pPr marL="180000" indent="-457200" eaLnBrk="1" hangingPunct="1"/>
            <a:r>
              <a:rPr lang="ja-JP" altLang="en-US" sz="1400" dirty="0" smtClean="0">
                <a:solidFill>
                  <a:srgbClr val="000000"/>
                </a:solidFill>
                <a:latin typeface="ＭＳ Ｐゴシック" pitchFamily="50" charset="-128"/>
                <a:ea typeface="HGPｺﾞｼｯｸM" pitchFamily="50" charset="-128"/>
                <a:cs typeface="Meiryo UI" pitchFamily="50" charset="-128"/>
              </a:rPr>
              <a:t>〇周辺路線の交通量減少の要因としては</a:t>
            </a:r>
            <a:r>
              <a:rPr lang="ja-JP" altLang="en-US" sz="1400" dirty="0">
                <a:solidFill>
                  <a:srgbClr val="000000"/>
                </a:solidFill>
                <a:latin typeface="ＭＳ Ｐゴシック" pitchFamily="50" charset="-128"/>
                <a:ea typeface="HGPｺﾞｼｯｸM" pitchFamily="50" charset="-128"/>
                <a:cs typeface="Meiryo UI" pitchFamily="50" charset="-128"/>
              </a:rPr>
              <a:t>現況交通量の</a:t>
            </a:r>
            <a:r>
              <a:rPr lang="ja-JP" altLang="en-US" sz="1400" dirty="0" smtClean="0">
                <a:solidFill>
                  <a:srgbClr val="000000"/>
                </a:solidFill>
                <a:latin typeface="ＭＳ Ｐゴシック" pitchFamily="50" charset="-128"/>
                <a:ea typeface="HGPｺﾞｼｯｸM" pitchFamily="50" charset="-128"/>
                <a:cs typeface="Meiryo UI" pitchFamily="50" charset="-128"/>
              </a:rPr>
              <a:t>減少や交通量配分手法の変更の影響が考えられる。</a:t>
            </a:r>
            <a:endParaRPr lang="en-US" altLang="ja-JP" sz="1400" dirty="0" smtClean="0">
              <a:solidFill>
                <a:srgbClr val="000000"/>
              </a:solidFill>
              <a:latin typeface="ＭＳ Ｐゴシック" pitchFamily="50" charset="-128"/>
              <a:ea typeface="HGPｺﾞｼｯｸM" pitchFamily="50" charset="-128"/>
              <a:cs typeface="Meiryo UI" pitchFamily="50" charset="-128"/>
            </a:endParaRPr>
          </a:p>
        </p:txBody>
      </p:sp>
      <p:sp>
        <p:nvSpPr>
          <p:cNvPr id="187" name="テキスト ボックス 4"/>
          <p:cNvSpPr txBox="1">
            <a:spLocks noChangeArrowheads="1"/>
          </p:cNvSpPr>
          <p:nvPr/>
        </p:nvSpPr>
        <p:spPr bwMode="auto">
          <a:xfrm>
            <a:off x="6020631" y="544172"/>
            <a:ext cx="2185214"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kumimoji="1">
                <a:solidFill>
                  <a:schemeClr val="tx2"/>
                </a:solidFill>
                <a:latin typeface="Arial" pitchFamily="34" charset="0"/>
                <a:ea typeface="ＭＳ Ｐゴシック" pitchFamily="50" charset="-128"/>
              </a:defRPr>
            </a:lvl1pPr>
            <a:lvl2pPr marL="742950" indent="-285750" eaLnBrk="0" hangingPunct="0">
              <a:defRPr kumimoji="1">
                <a:solidFill>
                  <a:schemeClr val="tx2"/>
                </a:solidFill>
                <a:latin typeface="Arial" pitchFamily="34" charset="0"/>
                <a:ea typeface="ＭＳ Ｐゴシック" pitchFamily="50" charset="-128"/>
              </a:defRPr>
            </a:lvl2pPr>
            <a:lvl3pPr marL="1143000" indent="-228600" eaLnBrk="0" hangingPunct="0">
              <a:defRPr kumimoji="1">
                <a:solidFill>
                  <a:schemeClr val="tx2"/>
                </a:solidFill>
                <a:latin typeface="Arial" pitchFamily="34" charset="0"/>
                <a:ea typeface="ＭＳ Ｐゴシック" pitchFamily="50" charset="-128"/>
              </a:defRPr>
            </a:lvl3pPr>
            <a:lvl4pPr marL="1600200" indent="-228600" eaLnBrk="0" hangingPunct="0">
              <a:defRPr kumimoji="1">
                <a:solidFill>
                  <a:schemeClr val="tx2"/>
                </a:solidFill>
                <a:latin typeface="Arial" pitchFamily="34" charset="0"/>
                <a:ea typeface="ＭＳ Ｐゴシック" pitchFamily="50" charset="-128"/>
              </a:defRPr>
            </a:lvl4pPr>
            <a:lvl5pPr marL="2057400" indent="-228600" eaLnBrk="0" hangingPunct="0">
              <a:defRPr kumimoji="1">
                <a:solidFill>
                  <a:schemeClr val="tx2"/>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9pPr>
          </a:lstStyle>
          <a:p>
            <a:pPr marL="180000" indent="-457200" eaLnBrk="1" hangingPunct="1"/>
            <a:r>
              <a:rPr lang="ja-JP" altLang="en-US" sz="1200" dirty="0" smtClean="0">
                <a:solidFill>
                  <a:srgbClr val="000000"/>
                </a:solidFill>
                <a:latin typeface="ＭＳ Ｐゴシック" pitchFamily="50" charset="-128"/>
                <a:ea typeface="HGPｺﾞｼｯｸM" pitchFamily="50" charset="-128"/>
                <a:cs typeface="Meiryo UI" pitchFamily="50" charset="-128"/>
              </a:rPr>
              <a:t>■三国塚口線周辺路線位置図</a:t>
            </a:r>
            <a:endParaRPr lang="ja-JP" altLang="en-US" sz="1200" dirty="0">
              <a:solidFill>
                <a:schemeClr val="tx1"/>
              </a:solidFill>
              <a:latin typeface="ＭＳ Ｐゴシック" pitchFamily="50" charset="-128"/>
              <a:ea typeface="HGPｺﾞｼｯｸM" pitchFamily="50" charset="-128"/>
              <a:cs typeface="Meiryo UI" pitchFamily="50" charset="-128"/>
            </a:endParaRPr>
          </a:p>
        </p:txBody>
      </p:sp>
      <p:grpSp>
        <p:nvGrpSpPr>
          <p:cNvPr id="22" name="グループ化 21"/>
          <p:cNvGrpSpPr>
            <a:grpSpLocks noChangeAspect="1"/>
          </p:cNvGrpSpPr>
          <p:nvPr/>
        </p:nvGrpSpPr>
        <p:grpSpPr>
          <a:xfrm>
            <a:off x="6113212" y="825177"/>
            <a:ext cx="2664296" cy="2234117"/>
            <a:chOff x="418467" y="2564623"/>
            <a:chExt cx="3269574" cy="2741666"/>
          </a:xfrm>
        </p:grpSpPr>
        <p:pic>
          <p:nvPicPr>
            <p:cNvPr id="5" name="図 4"/>
            <p:cNvPicPr>
              <a:picLocks noChangeAspect="1"/>
            </p:cNvPicPr>
            <p:nvPr/>
          </p:nvPicPr>
          <p:blipFill rotWithShape="1">
            <a:blip r:embed="rId3">
              <a:grayscl/>
              <a:extLst>
                <a:ext uri="{28A0092B-C50C-407E-A947-70E740481C1C}">
                  <a14:useLocalDpi xmlns:a14="http://schemas.microsoft.com/office/drawing/2010/main" val="0"/>
                </a:ext>
              </a:extLst>
            </a:blip>
            <a:srcRect l="15779" t="25519" r="16103" b="26130"/>
            <a:stretch/>
          </p:blipFill>
          <p:spPr>
            <a:xfrm>
              <a:off x="418467" y="2564623"/>
              <a:ext cx="3269574" cy="2741666"/>
            </a:xfrm>
            <a:prstGeom prst="rect">
              <a:avLst/>
            </a:prstGeom>
            <a:ln>
              <a:solidFill>
                <a:schemeClr val="tx1"/>
              </a:solidFill>
            </a:ln>
          </p:spPr>
        </p:pic>
        <p:sp>
          <p:nvSpPr>
            <p:cNvPr id="8" name="フリーフォーム 7"/>
            <p:cNvSpPr/>
            <p:nvPr/>
          </p:nvSpPr>
          <p:spPr>
            <a:xfrm>
              <a:off x="698269" y="2693324"/>
              <a:ext cx="1828800" cy="49876"/>
            </a:xfrm>
            <a:custGeom>
              <a:avLst/>
              <a:gdLst>
                <a:gd name="connsiteX0" fmla="*/ 0 w 3391593"/>
                <a:gd name="connsiteY0" fmla="*/ 83128 h 91440"/>
                <a:gd name="connsiteX1" fmla="*/ 490451 w 3391593"/>
                <a:gd name="connsiteY1" fmla="*/ 24939 h 91440"/>
                <a:gd name="connsiteX2" fmla="*/ 1729047 w 3391593"/>
                <a:gd name="connsiteY2" fmla="*/ 74815 h 91440"/>
                <a:gd name="connsiteX3" fmla="*/ 2419004 w 3391593"/>
                <a:gd name="connsiteY3" fmla="*/ 83128 h 91440"/>
                <a:gd name="connsiteX4" fmla="*/ 2726575 w 3391593"/>
                <a:gd name="connsiteY4" fmla="*/ 0 h 91440"/>
                <a:gd name="connsiteX5" fmla="*/ 2884517 w 3391593"/>
                <a:gd name="connsiteY5" fmla="*/ 91440 h 91440"/>
                <a:gd name="connsiteX6" fmla="*/ 3391593 w 3391593"/>
                <a:gd name="connsiteY6" fmla="*/ 83128 h 91440"/>
                <a:gd name="connsiteX0" fmla="*/ 0 w 2884517"/>
                <a:gd name="connsiteY0" fmla="*/ 83128 h 91440"/>
                <a:gd name="connsiteX1" fmla="*/ 490451 w 2884517"/>
                <a:gd name="connsiteY1" fmla="*/ 24939 h 91440"/>
                <a:gd name="connsiteX2" fmla="*/ 1729047 w 2884517"/>
                <a:gd name="connsiteY2" fmla="*/ 74815 h 91440"/>
                <a:gd name="connsiteX3" fmla="*/ 2419004 w 2884517"/>
                <a:gd name="connsiteY3" fmla="*/ 83128 h 91440"/>
                <a:gd name="connsiteX4" fmla="*/ 2726575 w 2884517"/>
                <a:gd name="connsiteY4" fmla="*/ 0 h 91440"/>
                <a:gd name="connsiteX5" fmla="*/ 2884517 w 2884517"/>
                <a:gd name="connsiteY5" fmla="*/ 91440 h 91440"/>
                <a:gd name="connsiteX0" fmla="*/ 0 w 2726575"/>
                <a:gd name="connsiteY0" fmla="*/ 83128 h 83128"/>
                <a:gd name="connsiteX1" fmla="*/ 490451 w 2726575"/>
                <a:gd name="connsiteY1" fmla="*/ 24939 h 83128"/>
                <a:gd name="connsiteX2" fmla="*/ 1729047 w 2726575"/>
                <a:gd name="connsiteY2" fmla="*/ 74815 h 83128"/>
                <a:gd name="connsiteX3" fmla="*/ 2419004 w 2726575"/>
                <a:gd name="connsiteY3" fmla="*/ 83128 h 83128"/>
                <a:gd name="connsiteX4" fmla="*/ 2726575 w 2726575"/>
                <a:gd name="connsiteY4" fmla="*/ 0 h 83128"/>
                <a:gd name="connsiteX0" fmla="*/ 0 w 2419004"/>
                <a:gd name="connsiteY0" fmla="*/ 58189 h 58189"/>
                <a:gd name="connsiteX1" fmla="*/ 490451 w 2419004"/>
                <a:gd name="connsiteY1" fmla="*/ 0 h 58189"/>
                <a:gd name="connsiteX2" fmla="*/ 1729047 w 2419004"/>
                <a:gd name="connsiteY2" fmla="*/ 49876 h 58189"/>
                <a:gd name="connsiteX3" fmla="*/ 2419004 w 2419004"/>
                <a:gd name="connsiteY3" fmla="*/ 58189 h 58189"/>
                <a:gd name="connsiteX0" fmla="*/ 0 w 2319251"/>
                <a:gd name="connsiteY0" fmla="*/ 58189 h 58189"/>
                <a:gd name="connsiteX1" fmla="*/ 490451 w 2319251"/>
                <a:gd name="connsiteY1" fmla="*/ 0 h 58189"/>
                <a:gd name="connsiteX2" fmla="*/ 1729047 w 2319251"/>
                <a:gd name="connsiteY2" fmla="*/ 49876 h 58189"/>
                <a:gd name="connsiteX3" fmla="*/ 2319251 w 2319251"/>
                <a:gd name="connsiteY3" fmla="*/ 41563 h 58189"/>
                <a:gd name="connsiteX0" fmla="*/ 0 w 1828800"/>
                <a:gd name="connsiteY0" fmla="*/ 0 h 49876"/>
                <a:gd name="connsiteX1" fmla="*/ 1238596 w 1828800"/>
                <a:gd name="connsiteY1" fmla="*/ 49876 h 49876"/>
                <a:gd name="connsiteX2" fmla="*/ 1828800 w 1828800"/>
                <a:gd name="connsiteY2" fmla="*/ 41563 h 49876"/>
              </a:gdLst>
              <a:ahLst/>
              <a:cxnLst>
                <a:cxn ang="0">
                  <a:pos x="connsiteX0" y="connsiteY0"/>
                </a:cxn>
                <a:cxn ang="0">
                  <a:pos x="connsiteX1" y="connsiteY1"/>
                </a:cxn>
                <a:cxn ang="0">
                  <a:pos x="connsiteX2" y="connsiteY2"/>
                </a:cxn>
              </a:cxnLst>
              <a:rect l="l" t="t" r="r" b="b"/>
              <a:pathLst>
                <a:path w="1828800" h="49876">
                  <a:moveTo>
                    <a:pt x="0" y="0"/>
                  </a:moveTo>
                  <a:lnTo>
                    <a:pt x="1238596" y="49876"/>
                  </a:lnTo>
                  <a:lnTo>
                    <a:pt x="1828800" y="41563"/>
                  </a:lnTo>
                </a:path>
              </a:pathLst>
            </a:custGeom>
            <a:no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リーフォーム 17"/>
            <p:cNvSpPr/>
            <p:nvPr/>
          </p:nvSpPr>
          <p:spPr>
            <a:xfrm>
              <a:off x="2536133" y="2727325"/>
              <a:ext cx="365010" cy="1944428"/>
            </a:xfrm>
            <a:custGeom>
              <a:avLst/>
              <a:gdLst>
                <a:gd name="connsiteX0" fmla="*/ 0 w 349135"/>
                <a:gd name="connsiteY0" fmla="*/ 0 h 1928553"/>
                <a:gd name="connsiteX1" fmla="*/ 0 w 349135"/>
                <a:gd name="connsiteY1" fmla="*/ 1263535 h 1928553"/>
                <a:gd name="connsiteX2" fmla="*/ 349135 w 349135"/>
                <a:gd name="connsiteY2" fmla="*/ 1928553 h 1928553"/>
                <a:gd name="connsiteX0" fmla="*/ 16704 w 378539"/>
                <a:gd name="connsiteY0" fmla="*/ 0 h 1944428"/>
                <a:gd name="connsiteX1" fmla="*/ 29404 w 378539"/>
                <a:gd name="connsiteY1" fmla="*/ 1279410 h 1944428"/>
                <a:gd name="connsiteX2" fmla="*/ 378539 w 378539"/>
                <a:gd name="connsiteY2" fmla="*/ 1944428 h 1944428"/>
                <a:gd name="connsiteX0" fmla="*/ 28308 w 390143"/>
                <a:gd name="connsiteY0" fmla="*/ 0 h 1944428"/>
                <a:gd name="connsiteX1" fmla="*/ 25133 w 390143"/>
                <a:gd name="connsiteY1" fmla="*/ 1298460 h 1944428"/>
                <a:gd name="connsiteX2" fmla="*/ 390143 w 390143"/>
                <a:gd name="connsiteY2" fmla="*/ 1944428 h 1944428"/>
                <a:gd name="connsiteX0" fmla="*/ 3175 w 365010"/>
                <a:gd name="connsiteY0" fmla="*/ 0 h 1944428"/>
                <a:gd name="connsiteX1" fmla="*/ 0 w 365010"/>
                <a:gd name="connsiteY1" fmla="*/ 1298460 h 1944428"/>
                <a:gd name="connsiteX2" fmla="*/ 365010 w 365010"/>
                <a:gd name="connsiteY2" fmla="*/ 1944428 h 1944428"/>
                <a:gd name="connsiteX0" fmla="*/ 3175 w 365010"/>
                <a:gd name="connsiteY0" fmla="*/ 0 h 1944428"/>
                <a:gd name="connsiteX1" fmla="*/ 0 w 365010"/>
                <a:gd name="connsiteY1" fmla="*/ 1298460 h 1944428"/>
                <a:gd name="connsiteX2" fmla="*/ 365010 w 365010"/>
                <a:gd name="connsiteY2" fmla="*/ 1944428 h 1944428"/>
              </a:gdLst>
              <a:ahLst/>
              <a:cxnLst>
                <a:cxn ang="0">
                  <a:pos x="connsiteX0" y="connsiteY0"/>
                </a:cxn>
                <a:cxn ang="0">
                  <a:pos x="connsiteX1" y="connsiteY1"/>
                </a:cxn>
                <a:cxn ang="0">
                  <a:pos x="connsiteX2" y="connsiteY2"/>
                </a:cxn>
              </a:cxnLst>
              <a:rect l="l" t="t" r="r" b="b"/>
              <a:pathLst>
                <a:path w="365010" h="1944428">
                  <a:moveTo>
                    <a:pt x="3175" y="0"/>
                  </a:moveTo>
                  <a:cubicBezTo>
                    <a:pt x="7408" y="426470"/>
                    <a:pt x="1587" y="649230"/>
                    <a:pt x="0" y="1298460"/>
                  </a:cubicBezTo>
                  <a:cubicBezTo>
                    <a:pt x="133331" y="1578081"/>
                    <a:pt x="248632" y="1722755"/>
                    <a:pt x="365010" y="1944428"/>
                  </a:cubicBezTo>
                </a:path>
              </a:pathLst>
            </a:cu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リーフォーム 18"/>
            <p:cNvSpPr/>
            <p:nvPr/>
          </p:nvSpPr>
          <p:spPr>
            <a:xfrm>
              <a:off x="1246909" y="2751513"/>
              <a:ext cx="390698" cy="2169622"/>
            </a:xfrm>
            <a:custGeom>
              <a:avLst/>
              <a:gdLst>
                <a:gd name="connsiteX0" fmla="*/ 166255 w 390698"/>
                <a:gd name="connsiteY0" fmla="*/ 0 h 2144684"/>
                <a:gd name="connsiteX1" fmla="*/ 390698 w 390698"/>
                <a:gd name="connsiteY1" fmla="*/ 1354974 h 2144684"/>
                <a:gd name="connsiteX2" fmla="*/ 349135 w 390698"/>
                <a:gd name="connsiteY2" fmla="*/ 1596044 h 2144684"/>
                <a:gd name="connsiteX3" fmla="*/ 0 w 390698"/>
                <a:gd name="connsiteY3" fmla="*/ 2144684 h 2144684"/>
                <a:gd name="connsiteX0" fmla="*/ 191193 w 390698"/>
                <a:gd name="connsiteY0" fmla="*/ 0 h 2169622"/>
                <a:gd name="connsiteX1" fmla="*/ 390698 w 390698"/>
                <a:gd name="connsiteY1" fmla="*/ 1379912 h 2169622"/>
                <a:gd name="connsiteX2" fmla="*/ 349135 w 390698"/>
                <a:gd name="connsiteY2" fmla="*/ 1620982 h 2169622"/>
                <a:gd name="connsiteX3" fmla="*/ 0 w 390698"/>
                <a:gd name="connsiteY3" fmla="*/ 2169622 h 2169622"/>
              </a:gdLst>
              <a:ahLst/>
              <a:cxnLst>
                <a:cxn ang="0">
                  <a:pos x="connsiteX0" y="connsiteY0"/>
                </a:cxn>
                <a:cxn ang="0">
                  <a:pos x="connsiteX1" y="connsiteY1"/>
                </a:cxn>
                <a:cxn ang="0">
                  <a:pos x="connsiteX2" y="connsiteY2"/>
                </a:cxn>
                <a:cxn ang="0">
                  <a:pos x="connsiteX3" y="connsiteY3"/>
                </a:cxn>
              </a:cxnLst>
              <a:rect l="l" t="t" r="r" b="b"/>
              <a:pathLst>
                <a:path w="390698" h="2169622">
                  <a:moveTo>
                    <a:pt x="191193" y="0"/>
                  </a:moveTo>
                  <a:lnTo>
                    <a:pt x="390698" y="1379912"/>
                  </a:lnTo>
                  <a:lnTo>
                    <a:pt x="349135" y="1620982"/>
                  </a:lnTo>
                  <a:lnTo>
                    <a:pt x="0" y="2169622"/>
                  </a:lnTo>
                </a:path>
              </a:pathLst>
            </a:cu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フリーフォーム 85"/>
            <p:cNvSpPr/>
            <p:nvPr/>
          </p:nvSpPr>
          <p:spPr>
            <a:xfrm>
              <a:off x="1629294" y="4039986"/>
              <a:ext cx="897774" cy="91440"/>
            </a:xfrm>
            <a:custGeom>
              <a:avLst/>
              <a:gdLst>
                <a:gd name="connsiteX0" fmla="*/ 0 w 856211"/>
                <a:gd name="connsiteY0" fmla="*/ 66501 h 66501"/>
                <a:gd name="connsiteX1" fmla="*/ 856211 w 856211"/>
                <a:gd name="connsiteY1" fmla="*/ 0 h 66501"/>
              </a:gdLst>
              <a:ahLst/>
              <a:cxnLst>
                <a:cxn ang="0">
                  <a:pos x="connsiteX0" y="connsiteY0"/>
                </a:cxn>
                <a:cxn ang="0">
                  <a:pos x="connsiteX1" y="connsiteY1"/>
                </a:cxn>
              </a:cxnLst>
              <a:rect l="l" t="t" r="r" b="b"/>
              <a:pathLst>
                <a:path w="856211" h="66501">
                  <a:moveTo>
                    <a:pt x="0" y="66501"/>
                  </a:moveTo>
                  <a:lnTo>
                    <a:pt x="856211" y="0"/>
                  </a:ln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4" name="テキスト ボックス 63"/>
          <p:cNvSpPr txBox="1"/>
          <p:nvPr/>
        </p:nvSpPr>
        <p:spPr>
          <a:xfrm>
            <a:off x="7008025" y="948960"/>
            <a:ext cx="761747" cy="230832"/>
          </a:xfrm>
          <a:prstGeom prst="rect">
            <a:avLst/>
          </a:prstGeom>
          <a:noFill/>
        </p:spPr>
        <p:txBody>
          <a:bodyPr wrap="none" rtlCol="0">
            <a:spAutoFit/>
          </a:bodyPr>
          <a:lstStyle/>
          <a:p>
            <a:r>
              <a:rPr kumimoji="1" lang="ja-JP" altLang="en-US" sz="900" dirty="0" smtClean="0">
                <a:solidFill>
                  <a:srgbClr val="0000FF"/>
                </a:solidFill>
                <a:effectLst/>
              </a:rPr>
              <a:t>西宮豊中線</a:t>
            </a:r>
            <a:endParaRPr kumimoji="1" lang="ja-JP" altLang="en-US" sz="900" dirty="0">
              <a:solidFill>
                <a:srgbClr val="0000FF"/>
              </a:solidFill>
              <a:effectLst/>
            </a:endParaRPr>
          </a:p>
        </p:txBody>
      </p:sp>
      <p:sp>
        <p:nvSpPr>
          <p:cNvPr id="183" name="テキスト ボックス 182"/>
          <p:cNvSpPr txBox="1"/>
          <p:nvPr/>
        </p:nvSpPr>
        <p:spPr>
          <a:xfrm>
            <a:off x="7084798" y="1796049"/>
            <a:ext cx="761747" cy="507831"/>
          </a:xfrm>
          <a:prstGeom prst="rect">
            <a:avLst/>
          </a:prstGeom>
          <a:noFill/>
        </p:spPr>
        <p:txBody>
          <a:bodyPr wrap="none" rtlCol="0">
            <a:spAutoFit/>
          </a:bodyPr>
          <a:lstStyle/>
          <a:p>
            <a:pPr>
              <a:lnSpc>
                <a:spcPct val="150000"/>
              </a:lnSpc>
            </a:pPr>
            <a:r>
              <a:rPr kumimoji="1" lang="ja-JP" altLang="en-US" sz="900" dirty="0" smtClean="0">
                <a:solidFill>
                  <a:srgbClr val="FF0000"/>
                </a:solidFill>
                <a:effectLst/>
              </a:rPr>
              <a:t>事業区間</a:t>
            </a:r>
            <a:endParaRPr kumimoji="1" lang="en-US" altLang="ja-JP" sz="900" dirty="0" smtClean="0">
              <a:solidFill>
                <a:srgbClr val="FF0000"/>
              </a:solidFill>
              <a:effectLst/>
            </a:endParaRPr>
          </a:p>
          <a:p>
            <a:pPr>
              <a:lnSpc>
                <a:spcPct val="150000"/>
              </a:lnSpc>
            </a:pPr>
            <a:r>
              <a:rPr lang="ja-JP" altLang="en-US" sz="900" dirty="0" smtClean="0">
                <a:solidFill>
                  <a:srgbClr val="FF0000"/>
                </a:solidFill>
                <a:effectLst/>
              </a:rPr>
              <a:t>三国塚口</a:t>
            </a:r>
            <a:r>
              <a:rPr lang="ja-JP" altLang="en-US" sz="900" dirty="0">
                <a:solidFill>
                  <a:srgbClr val="FF0000"/>
                </a:solidFill>
                <a:effectLst/>
              </a:rPr>
              <a:t>線</a:t>
            </a:r>
            <a:endParaRPr kumimoji="1" lang="ja-JP" altLang="en-US" sz="900" dirty="0">
              <a:solidFill>
                <a:srgbClr val="FF0000"/>
              </a:solidFill>
              <a:effectLst/>
            </a:endParaRPr>
          </a:p>
        </p:txBody>
      </p:sp>
      <p:sp>
        <p:nvSpPr>
          <p:cNvPr id="184" name="テキスト ボックス 183"/>
          <p:cNvSpPr txBox="1"/>
          <p:nvPr/>
        </p:nvSpPr>
        <p:spPr>
          <a:xfrm>
            <a:off x="6710643" y="1534953"/>
            <a:ext cx="323165" cy="669414"/>
          </a:xfrm>
          <a:prstGeom prst="rect">
            <a:avLst/>
          </a:prstGeom>
          <a:noFill/>
        </p:spPr>
        <p:txBody>
          <a:bodyPr vert="eaVert" wrap="none" rtlCol="0">
            <a:spAutoFit/>
          </a:bodyPr>
          <a:lstStyle/>
          <a:p>
            <a:r>
              <a:rPr kumimoji="1" lang="ja-JP" altLang="en-US" sz="900" dirty="0" smtClean="0">
                <a:solidFill>
                  <a:srgbClr val="00B050"/>
                </a:solidFill>
                <a:effectLst/>
              </a:rPr>
              <a:t>大阪池田線</a:t>
            </a:r>
            <a:endParaRPr kumimoji="1" lang="ja-JP" altLang="en-US" sz="900" dirty="0">
              <a:solidFill>
                <a:srgbClr val="00B050"/>
              </a:solidFill>
              <a:effectLst/>
            </a:endParaRPr>
          </a:p>
        </p:txBody>
      </p:sp>
      <p:sp>
        <p:nvSpPr>
          <p:cNvPr id="185" name="テキスト ボックス 184"/>
          <p:cNvSpPr txBox="1"/>
          <p:nvPr/>
        </p:nvSpPr>
        <p:spPr>
          <a:xfrm>
            <a:off x="7882680" y="1277779"/>
            <a:ext cx="323165" cy="717504"/>
          </a:xfrm>
          <a:prstGeom prst="rect">
            <a:avLst/>
          </a:prstGeom>
          <a:noFill/>
        </p:spPr>
        <p:txBody>
          <a:bodyPr vert="eaVert" wrap="none" rtlCol="0">
            <a:spAutoFit/>
          </a:bodyPr>
          <a:lstStyle/>
          <a:p>
            <a:r>
              <a:rPr kumimoji="1" lang="ja-JP" altLang="en-US" sz="900" dirty="0" smtClean="0">
                <a:solidFill>
                  <a:srgbClr val="00B050"/>
                </a:solidFill>
                <a:effectLst/>
              </a:rPr>
              <a:t>国道１７６号</a:t>
            </a:r>
            <a:endParaRPr kumimoji="1" lang="ja-JP" altLang="en-US" sz="900" dirty="0">
              <a:solidFill>
                <a:srgbClr val="00B050"/>
              </a:solidFill>
              <a:effectLst/>
            </a:endParaRPr>
          </a:p>
        </p:txBody>
      </p:sp>
      <p:sp>
        <p:nvSpPr>
          <p:cNvPr id="48" name="テキスト ボックス 47"/>
          <p:cNvSpPr txBox="1"/>
          <p:nvPr/>
        </p:nvSpPr>
        <p:spPr>
          <a:xfrm>
            <a:off x="7033808" y="1419669"/>
            <a:ext cx="797651" cy="275124"/>
          </a:xfrm>
          <a:prstGeom prst="leftRightArrow">
            <a:avLst/>
          </a:prstGeom>
          <a:noFill/>
          <a:ln>
            <a:solidFill>
              <a:srgbClr val="0000FF"/>
            </a:solidFill>
          </a:ln>
        </p:spPr>
        <p:txBody>
          <a:bodyPr wrap="square" tIns="0" bIns="0" rtlCol="0">
            <a:spAutoFit/>
          </a:bodyPr>
          <a:lstStyle/>
          <a:p>
            <a:pPr algn="ctr"/>
            <a:r>
              <a:rPr kumimoji="1" lang="ja-JP" altLang="en-US" sz="900" dirty="0" smtClean="0">
                <a:solidFill>
                  <a:srgbClr val="0000FF"/>
                </a:solidFill>
                <a:effectLst/>
              </a:rPr>
              <a:t>市道（北）</a:t>
            </a:r>
            <a:endParaRPr kumimoji="1" lang="ja-JP" altLang="en-US" sz="900" dirty="0">
              <a:solidFill>
                <a:srgbClr val="0000FF"/>
              </a:solidFill>
              <a:effectLst/>
            </a:endParaRPr>
          </a:p>
        </p:txBody>
      </p:sp>
      <p:sp>
        <p:nvSpPr>
          <p:cNvPr id="49" name="テキスト ボックス 48"/>
          <p:cNvSpPr txBox="1"/>
          <p:nvPr/>
        </p:nvSpPr>
        <p:spPr>
          <a:xfrm rot="20800683">
            <a:off x="6911508" y="2365763"/>
            <a:ext cx="1088186" cy="275124"/>
          </a:xfrm>
          <a:prstGeom prst="leftRightArrow">
            <a:avLst/>
          </a:prstGeom>
          <a:noFill/>
          <a:ln>
            <a:solidFill>
              <a:srgbClr val="0000FF"/>
            </a:solidFill>
          </a:ln>
        </p:spPr>
        <p:txBody>
          <a:bodyPr wrap="square" tIns="0" bIns="0" rtlCol="0">
            <a:spAutoFit/>
          </a:bodyPr>
          <a:lstStyle/>
          <a:p>
            <a:pPr algn="ctr"/>
            <a:r>
              <a:rPr kumimoji="1" lang="ja-JP" altLang="en-US" sz="900" dirty="0" smtClean="0">
                <a:solidFill>
                  <a:srgbClr val="0000FF"/>
                </a:solidFill>
                <a:effectLst/>
              </a:rPr>
              <a:t>市道（南）</a:t>
            </a:r>
            <a:endParaRPr kumimoji="1" lang="ja-JP" altLang="en-US" sz="900" dirty="0">
              <a:solidFill>
                <a:srgbClr val="0000FF"/>
              </a:solidFill>
              <a:effectLst/>
            </a:endParaRPr>
          </a:p>
        </p:txBody>
      </p:sp>
      <p:pic>
        <p:nvPicPr>
          <p:cNvPr id="50"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05358" y="874531"/>
            <a:ext cx="343645" cy="372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 name="テキスト ボックス 4"/>
          <p:cNvSpPr txBox="1">
            <a:spLocks noChangeArrowheads="1"/>
          </p:cNvSpPr>
          <p:nvPr/>
        </p:nvSpPr>
        <p:spPr bwMode="auto">
          <a:xfrm>
            <a:off x="251520" y="3202028"/>
            <a:ext cx="4976042"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kumimoji="1">
                <a:solidFill>
                  <a:schemeClr val="tx2"/>
                </a:solidFill>
                <a:latin typeface="Arial" pitchFamily="34" charset="0"/>
                <a:ea typeface="ＭＳ Ｐゴシック" pitchFamily="50" charset="-128"/>
              </a:defRPr>
            </a:lvl1pPr>
            <a:lvl2pPr marL="742950" indent="-285750" eaLnBrk="0" hangingPunct="0">
              <a:defRPr kumimoji="1">
                <a:solidFill>
                  <a:schemeClr val="tx2"/>
                </a:solidFill>
                <a:latin typeface="Arial" pitchFamily="34" charset="0"/>
                <a:ea typeface="ＭＳ Ｐゴシック" pitchFamily="50" charset="-128"/>
              </a:defRPr>
            </a:lvl2pPr>
            <a:lvl3pPr marL="1143000" indent="-228600" eaLnBrk="0" hangingPunct="0">
              <a:defRPr kumimoji="1">
                <a:solidFill>
                  <a:schemeClr val="tx2"/>
                </a:solidFill>
                <a:latin typeface="Arial" pitchFamily="34" charset="0"/>
                <a:ea typeface="ＭＳ Ｐゴシック" pitchFamily="50" charset="-128"/>
              </a:defRPr>
            </a:lvl3pPr>
            <a:lvl4pPr marL="1600200" indent="-228600" eaLnBrk="0" hangingPunct="0">
              <a:defRPr kumimoji="1">
                <a:solidFill>
                  <a:schemeClr val="tx2"/>
                </a:solidFill>
                <a:latin typeface="Arial" pitchFamily="34" charset="0"/>
                <a:ea typeface="ＭＳ Ｐゴシック" pitchFamily="50" charset="-128"/>
              </a:defRPr>
            </a:lvl4pPr>
            <a:lvl5pPr marL="2057400" indent="-228600" eaLnBrk="0" hangingPunct="0">
              <a:defRPr kumimoji="1">
                <a:solidFill>
                  <a:schemeClr val="tx2"/>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9pPr>
          </a:lstStyle>
          <a:p>
            <a:pPr marL="180000" indent="-457200" eaLnBrk="1" hangingPunct="1"/>
            <a:r>
              <a:rPr lang="ja-JP" altLang="en-US" sz="1200" dirty="0" smtClean="0">
                <a:solidFill>
                  <a:srgbClr val="000000"/>
                </a:solidFill>
                <a:latin typeface="ＭＳ Ｐゴシック" pitchFamily="50" charset="-128"/>
                <a:ea typeface="HGPｺﾞｼｯｸM" pitchFamily="50" charset="-128"/>
                <a:cs typeface="Meiryo UI" pitchFamily="50" charset="-128"/>
              </a:rPr>
              <a:t>■三国塚口線周辺路線の将来交通量（</a:t>
            </a:r>
            <a:r>
              <a:rPr lang="en-US" altLang="ja-JP" sz="1200" dirty="0" smtClean="0">
                <a:solidFill>
                  <a:srgbClr val="000000"/>
                </a:solidFill>
                <a:latin typeface="ＭＳ Ｐゴシック" pitchFamily="50" charset="-128"/>
                <a:ea typeface="HGPｺﾞｼｯｸM" pitchFamily="50" charset="-128"/>
                <a:cs typeface="Meiryo UI" pitchFamily="50" charset="-128"/>
              </a:rPr>
              <a:t>R12</a:t>
            </a:r>
            <a:r>
              <a:rPr lang="ja-JP" altLang="en-US" sz="1200" dirty="0" smtClean="0">
                <a:solidFill>
                  <a:srgbClr val="000000"/>
                </a:solidFill>
                <a:latin typeface="ＭＳ Ｐゴシック" pitchFamily="50" charset="-128"/>
                <a:ea typeface="HGPｺﾞｼｯｸM" pitchFamily="50" charset="-128"/>
                <a:cs typeface="Meiryo UI" pitchFamily="50" charset="-128"/>
              </a:rPr>
              <a:t>）および走行時間短縮便益（例）</a:t>
            </a:r>
            <a:endParaRPr lang="ja-JP" altLang="en-US" sz="1200" dirty="0">
              <a:solidFill>
                <a:schemeClr val="tx1"/>
              </a:solidFill>
              <a:latin typeface="ＭＳ Ｐゴシック" pitchFamily="50" charset="-128"/>
              <a:ea typeface="HGPｺﾞｼｯｸM" pitchFamily="50" charset="-128"/>
              <a:cs typeface="Meiryo UI" pitchFamily="50" charset="-128"/>
            </a:endParaRPr>
          </a:p>
        </p:txBody>
      </p:sp>
      <p:sp>
        <p:nvSpPr>
          <p:cNvPr id="59" name="正方形/長方形 58"/>
          <p:cNvSpPr/>
          <p:nvPr/>
        </p:nvSpPr>
        <p:spPr>
          <a:xfrm>
            <a:off x="3707904" y="3960065"/>
            <a:ext cx="756000" cy="160352"/>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2411760" y="4797152"/>
            <a:ext cx="648000" cy="160352"/>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2411832" y="5275814"/>
            <a:ext cx="648000" cy="160352"/>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2411760" y="5778017"/>
            <a:ext cx="648000" cy="160352"/>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7257010" y="6284422"/>
            <a:ext cx="1529541" cy="162000"/>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711040" y="4132744"/>
            <a:ext cx="756000" cy="160352"/>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09198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rotWithShape="1">
          <a:blip r:embed="rId2"/>
          <a:srcRect b="11514"/>
          <a:stretch/>
        </p:blipFill>
        <p:spPr>
          <a:xfrm>
            <a:off x="4324522" y="4672439"/>
            <a:ext cx="3096000" cy="2230520"/>
          </a:xfrm>
          <a:prstGeom prst="rect">
            <a:avLst/>
          </a:prstGeom>
        </p:spPr>
      </p:pic>
      <p:pic>
        <p:nvPicPr>
          <p:cNvPr id="4" name="図 3"/>
          <p:cNvPicPr>
            <a:picLocks noChangeAspect="1"/>
          </p:cNvPicPr>
          <p:nvPr/>
        </p:nvPicPr>
        <p:blipFill rotWithShape="1">
          <a:blip r:embed="rId3"/>
          <a:srcRect b="16872"/>
          <a:stretch/>
        </p:blipFill>
        <p:spPr>
          <a:xfrm>
            <a:off x="4276978" y="2187756"/>
            <a:ext cx="3096000" cy="2087899"/>
          </a:xfrm>
          <a:prstGeom prst="rect">
            <a:avLst/>
          </a:prstGeom>
        </p:spPr>
      </p:pic>
      <p:pic>
        <p:nvPicPr>
          <p:cNvPr id="2" name="図 1"/>
          <p:cNvPicPr>
            <a:picLocks noChangeAspect="1"/>
          </p:cNvPicPr>
          <p:nvPr/>
        </p:nvPicPr>
        <p:blipFill rotWithShape="1">
          <a:blip r:embed="rId4"/>
          <a:srcRect b="16266"/>
          <a:stretch/>
        </p:blipFill>
        <p:spPr>
          <a:xfrm>
            <a:off x="220574" y="2192580"/>
            <a:ext cx="3960000" cy="1956500"/>
          </a:xfrm>
          <a:prstGeom prst="rect">
            <a:avLst/>
          </a:prstGeom>
        </p:spPr>
      </p:pic>
      <p:sp>
        <p:nvSpPr>
          <p:cNvPr id="15364" name="Line 1023"/>
          <p:cNvSpPr>
            <a:spLocks noChangeShapeType="1"/>
          </p:cNvSpPr>
          <p:nvPr/>
        </p:nvSpPr>
        <p:spPr bwMode="auto">
          <a:xfrm>
            <a:off x="3732966" y="1774027"/>
            <a:ext cx="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15365" name="テキスト ボックス 4"/>
          <p:cNvSpPr txBox="1">
            <a:spLocks noChangeArrowheads="1"/>
          </p:cNvSpPr>
          <p:nvPr/>
        </p:nvSpPr>
        <p:spPr bwMode="auto">
          <a:xfrm>
            <a:off x="107504" y="632518"/>
            <a:ext cx="8928992" cy="116955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2"/>
                </a:solidFill>
                <a:latin typeface="Arial" pitchFamily="34" charset="0"/>
                <a:ea typeface="ＭＳ Ｐゴシック" pitchFamily="50" charset="-128"/>
              </a:defRPr>
            </a:lvl1pPr>
            <a:lvl2pPr marL="742950" indent="-285750" eaLnBrk="0" hangingPunct="0">
              <a:defRPr kumimoji="1">
                <a:solidFill>
                  <a:schemeClr val="tx2"/>
                </a:solidFill>
                <a:latin typeface="Arial" pitchFamily="34" charset="0"/>
                <a:ea typeface="ＭＳ Ｐゴシック" pitchFamily="50" charset="-128"/>
              </a:defRPr>
            </a:lvl2pPr>
            <a:lvl3pPr marL="1143000" indent="-228600" eaLnBrk="0" hangingPunct="0">
              <a:defRPr kumimoji="1">
                <a:solidFill>
                  <a:schemeClr val="tx2"/>
                </a:solidFill>
                <a:latin typeface="Arial" pitchFamily="34" charset="0"/>
                <a:ea typeface="ＭＳ Ｐゴシック" pitchFamily="50" charset="-128"/>
              </a:defRPr>
            </a:lvl3pPr>
            <a:lvl4pPr marL="1600200" indent="-228600" eaLnBrk="0" hangingPunct="0">
              <a:defRPr kumimoji="1">
                <a:solidFill>
                  <a:schemeClr val="tx2"/>
                </a:solidFill>
                <a:latin typeface="Arial" pitchFamily="34" charset="0"/>
                <a:ea typeface="ＭＳ Ｐゴシック" pitchFamily="50" charset="-128"/>
              </a:defRPr>
            </a:lvl4pPr>
            <a:lvl5pPr marL="2057400" indent="-228600" eaLnBrk="0" hangingPunct="0">
              <a:defRPr kumimoji="1">
                <a:solidFill>
                  <a:schemeClr val="tx2"/>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9pPr>
          </a:lstStyle>
          <a:p>
            <a:pPr marL="180000" indent="-457200" eaLnBrk="1" hangingPunct="1"/>
            <a:r>
              <a:rPr lang="ja-JP" altLang="en-US" sz="1400" dirty="0" smtClean="0">
                <a:solidFill>
                  <a:srgbClr val="000000"/>
                </a:solidFill>
                <a:latin typeface="ＭＳ Ｐゴシック" pitchFamily="50" charset="-128"/>
                <a:ea typeface="HGPｺﾞｼｯｸM" pitchFamily="50" charset="-128"/>
                <a:cs typeface="Meiryo UI" pitchFamily="50" charset="-128"/>
              </a:rPr>
              <a:t>〇交通量配分の再現性検証のための現況交通量は前回評価時は</a:t>
            </a:r>
            <a:r>
              <a:rPr lang="en-US" altLang="ja-JP" sz="1400" dirty="0" smtClean="0">
                <a:solidFill>
                  <a:srgbClr val="000000"/>
                </a:solidFill>
                <a:latin typeface="ＭＳ Ｐゴシック" pitchFamily="50" charset="-128"/>
                <a:ea typeface="HGPｺﾞｼｯｸM" pitchFamily="50" charset="-128"/>
                <a:cs typeface="Meiryo UI" pitchFamily="50" charset="-128"/>
              </a:rPr>
              <a:t>H17</a:t>
            </a:r>
            <a:r>
              <a:rPr lang="ja-JP" altLang="en-US" sz="1400" dirty="0" smtClean="0">
                <a:solidFill>
                  <a:srgbClr val="000000"/>
                </a:solidFill>
                <a:latin typeface="ＭＳ Ｐゴシック" pitchFamily="50" charset="-128"/>
                <a:ea typeface="HGPｺﾞｼｯｸM" pitchFamily="50" charset="-128"/>
                <a:cs typeface="Meiryo UI" pitchFamily="50" charset="-128"/>
              </a:rPr>
              <a:t>交通センサス、今回評価は</a:t>
            </a:r>
            <a:r>
              <a:rPr lang="en-US" altLang="ja-JP" sz="1400" dirty="0" smtClean="0">
                <a:solidFill>
                  <a:srgbClr val="000000"/>
                </a:solidFill>
                <a:latin typeface="ＭＳ Ｐゴシック" pitchFamily="50" charset="-128"/>
                <a:ea typeface="HGPｺﾞｼｯｸM" pitchFamily="50" charset="-128"/>
                <a:cs typeface="Meiryo UI" pitchFamily="50" charset="-128"/>
              </a:rPr>
              <a:t>H22</a:t>
            </a:r>
            <a:r>
              <a:rPr lang="ja-JP" altLang="en-US" sz="1400" dirty="0" smtClean="0">
                <a:solidFill>
                  <a:srgbClr val="000000"/>
                </a:solidFill>
                <a:latin typeface="ＭＳ Ｐゴシック" pitchFamily="50" charset="-128"/>
                <a:ea typeface="HGPｺﾞｼｯｸM" pitchFamily="50" charset="-128"/>
                <a:cs typeface="Meiryo UI" pitchFamily="50" charset="-128"/>
              </a:rPr>
              <a:t>交通センサスの交通量調査結果をベースとしている。</a:t>
            </a:r>
            <a:endParaRPr lang="en-US" altLang="ja-JP" sz="1400" dirty="0" smtClean="0">
              <a:solidFill>
                <a:srgbClr val="000000"/>
              </a:solidFill>
              <a:latin typeface="ＭＳ Ｐゴシック" pitchFamily="50" charset="-128"/>
              <a:ea typeface="HGPｺﾞｼｯｸM" pitchFamily="50" charset="-128"/>
              <a:cs typeface="Meiryo UI" pitchFamily="50" charset="-128"/>
            </a:endParaRPr>
          </a:p>
          <a:p>
            <a:pPr marL="180000" indent="-457200" eaLnBrk="1" hangingPunct="1"/>
            <a:r>
              <a:rPr lang="ja-JP" altLang="en-US" sz="1400" dirty="0">
                <a:solidFill>
                  <a:srgbClr val="000000"/>
                </a:solidFill>
                <a:latin typeface="ＭＳ Ｐゴシック" pitchFamily="50" charset="-128"/>
                <a:ea typeface="HGPｺﾞｼｯｸM" pitchFamily="50" charset="-128"/>
                <a:cs typeface="Meiryo UI" pitchFamily="50" charset="-128"/>
              </a:rPr>
              <a:t>〇</a:t>
            </a:r>
            <a:r>
              <a:rPr lang="ja-JP" altLang="en-US" sz="1400" dirty="0" smtClean="0">
                <a:solidFill>
                  <a:srgbClr val="000000"/>
                </a:solidFill>
                <a:latin typeface="ＭＳ Ｐゴシック" pitchFamily="50" charset="-128"/>
                <a:ea typeface="HGPｺﾞｼｯｸM" pitchFamily="50" charset="-128"/>
                <a:cs typeface="Meiryo UI" pitchFamily="50" charset="-128"/>
              </a:rPr>
              <a:t>事業区間周辺の東西方向</a:t>
            </a:r>
            <a:r>
              <a:rPr lang="ja-JP" altLang="en-US" sz="1400" dirty="0">
                <a:solidFill>
                  <a:srgbClr val="000000"/>
                </a:solidFill>
                <a:latin typeface="ＭＳ Ｐゴシック" pitchFamily="50" charset="-128"/>
                <a:ea typeface="HGPｺﾞｼｯｸM" pitchFamily="50" charset="-128"/>
                <a:cs typeface="Meiryo UI" pitchFamily="50" charset="-128"/>
              </a:rPr>
              <a:t>（三国塚口</a:t>
            </a:r>
            <a:r>
              <a:rPr lang="ja-JP" altLang="en-US" sz="1400" dirty="0" smtClean="0">
                <a:solidFill>
                  <a:srgbClr val="000000"/>
                </a:solidFill>
                <a:latin typeface="ＭＳ Ｐゴシック" pitchFamily="50" charset="-128"/>
                <a:ea typeface="HGPｺﾞｼｯｸM" pitchFamily="50" charset="-128"/>
                <a:cs typeface="Meiryo UI" pitchFamily="50" charset="-128"/>
              </a:rPr>
              <a:t>線・西宮豊中線）の交通量は</a:t>
            </a:r>
            <a:r>
              <a:rPr lang="en-US" altLang="ja-JP" sz="1400" dirty="0" smtClean="0">
                <a:solidFill>
                  <a:srgbClr val="000000"/>
                </a:solidFill>
                <a:latin typeface="ＭＳ Ｐゴシック" pitchFamily="50" charset="-128"/>
                <a:ea typeface="HGPｺﾞｼｯｸM" pitchFamily="50" charset="-128"/>
                <a:cs typeface="Meiryo UI" pitchFamily="50" charset="-128"/>
              </a:rPr>
              <a:t>H17</a:t>
            </a:r>
            <a:r>
              <a:rPr lang="ja-JP" altLang="en-US" sz="1400" dirty="0" smtClean="0">
                <a:solidFill>
                  <a:srgbClr val="000000"/>
                </a:solidFill>
                <a:latin typeface="ＭＳ Ｐゴシック" pitchFamily="50" charset="-128"/>
                <a:ea typeface="HGPｺﾞｼｯｸM" pitchFamily="50" charset="-128"/>
                <a:cs typeface="Meiryo UI" pitchFamily="50" charset="-128"/>
              </a:rPr>
              <a:t>年から</a:t>
            </a:r>
            <a:r>
              <a:rPr lang="en-US" altLang="ja-JP" sz="1400" dirty="0" smtClean="0">
                <a:solidFill>
                  <a:srgbClr val="000000"/>
                </a:solidFill>
                <a:latin typeface="ＭＳ Ｐゴシック" pitchFamily="50" charset="-128"/>
                <a:ea typeface="HGPｺﾞｼｯｸM" pitchFamily="50" charset="-128"/>
                <a:cs typeface="Meiryo UI" pitchFamily="50" charset="-128"/>
              </a:rPr>
              <a:t>H22</a:t>
            </a:r>
            <a:r>
              <a:rPr lang="ja-JP" altLang="en-US" sz="1400" dirty="0" smtClean="0">
                <a:solidFill>
                  <a:srgbClr val="000000"/>
                </a:solidFill>
                <a:latin typeface="ＭＳ Ｐゴシック" pitchFamily="50" charset="-128"/>
                <a:ea typeface="HGPｺﾞｼｯｸM" pitchFamily="50" charset="-128"/>
                <a:cs typeface="Meiryo UI" pitchFamily="50" charset="-128"/>
              </a:rPr>
              <a:t>年にかけて約</a:t>
            </a:r>
            <a:r>
              <a:rPr lang="en-US" altLang="ja-JP" sz="1400" dirty="0" smtClean="0">
                <a:solidFill>
                  <a:srgbClr val="000000"/>
                </a:solidFill>
                <a:latin typeface="ＭＳ Ｐゴシック" pitchFamily="50" charset="-128"/>
                <a:ea typeface="HGPｺﾞｼｯｸM" pitchFamily="50" charset="-128"/>
                <a:cs typeface="Meiryo UI" pitchFamily="50" charset="-128"/>
              </a:rPr>
              <a:t>6,300</a:t>
            </a:r>
            <a:r>
              <a:rPr lang="ja-JP" altLang="en-US" sz="1400" dirty="0" smtClean="0">
                <a:solidFill>
                  <a:srgbClr val="000000"/>
                </a:solidFill>
                <a:latin typeface="ＭＳ Ｐゴシック" pitchFamily="50" charset="-128"/>
                <a:ea typeface="HGPｺﾞｼｯｸM" pitchFamily="50" charset="-128"/>
                <a:cs typeface="Meiryo UI" pitchFamily="50" charset="-128"/>
              </a:rPr>
              <a:t>台減少しており、南北方向（国道</a:t>
            </a:r>
            <a:r>
              <a:rPr lang="en-US" altLang="ja-JP" sz="1400" dirty="0" smtClean="0">
                <a:solidFill>
                  <a:srgbClr val="000000"/>
                </a:solidFill>
                <a:latin typeface="ＭＳ Ｐゴシック" pitchFamily="50" charset="-128"/>
                <a:ea typeface="HGPｺﾞｼｯｸM" pitchFamily="50" charset="-128"/>
                <a:cs typeface="Meiryo UI" pitchFamily="50" charset="-128"/>
              </a:rPr>
              <a:t>176</a:t>
            </a:r>
            <a:r>
              <a:rPr lang="ja-JP" altLang="en-US" sz="1400" dirty="0" smtClean="0">
                <a:solidFill>
                  <a:srgbClr val="000000"/>
                </a:solidFill>
                <a:latin typeface="ＭＳ Ｐゴシック" pitchFamily="50" charset="-128"/>
                <a:ea typeface="HGPｺﾞｼｯｸM" pitchFamily="50" charset="-128"/>
                <a:cs typeface="Meiryo UI" pitchFamily="50" charset="-128"/>
              </a:rPr>
              <a:t>号、大阪池田線）については約</a:t>
            </a:r>
            <a:r>
              <a:rPr lang="en-US" altLang="ja-JP" sz="1400" dirty="0" smtClean="0">
                <a:solidFill>
                  <a:srgbClr val="000000"/>
                </a:solidFill>
                <a:latin typeface="ＭＳ Ｐゴシック" pitchFamily="50" charset="-128"/>
                <a:ea typeface="HGPｺﾞｼｯｸM" pitchFamily="50" charset="-128"/>
                <a:cs typeface="Meiryo UI" pitchFamily="50" charset="-128"/>
              </a:rPr>
              <a:t>10,200</a:t>
            </a:r>
            <a:r>
              <a:rPr lang="ja-JP" altLang="en-US" sz="1400" dirty="0" smtClean="0">
                <a:solidFill>
                  <a:srgbClr val="000000"/>
                </a:solidFill>
                <a:latin typeface="ＭＳ Ｐゴシック" pitchFamily="50" charset="-128"/>
                <a:ea typeface="HGPｺﾞｼｯｸM" pitchFamily="50" charset="-128"/>
                <a:cs typeface="Meiryo UI" pitchFamily="50" charset="-128"/>
              </a:rPr>
              <a:t>台減少している。</a:t>
            </a:r>
            <a:endParaRPr lang="en-US" altLang="ja-JP" sz="1400" dirty="0" smtClean="0">
              <a:solidFill>
                <a:srgbClr val="000000"/>
              </a:solidFill>
              <a:latin typeface="ＭＳ Ｐゴシック" pitchFamily="50" charset="-128"/>
              <a:ea typeface="HGPｺﾞｼｯｸM" pitchFamily="50" charset="-128"/>
              <a:cs typeface="Meiryo UI" pitchFamily="50" charset="-128"/>
            </a:endParaRPr>
          </a:p>
          <a:p>
            <a:pPr marL="180000" indent="-457200" eaLnBrk="1" hangingPunct="1"/>
            <a:r>
              <a:rPr lang="ja-JP" altLang="en-US" sz="1400" dirty="0" smtClean="0">
                <a:solidFill>
                  <a:srgbClr val="000000"/>
                </a:solidFill>
                <a:latin typeface="ＭＳ Ｐゴシック" pitchFamily="50" charset="-128"/>
                <a:ea typeface="HGPｺﾞｼｯｸM" pitchFamily="50" charset="-128"/>
                <a:cs typeface="Meiryo UI" pitchFamily="50" charset="-128"/>
              </a:rPr>
              <a:t>〇将来交通量配分のベースとなる現況の交通量が三国塚口線周辺では軒並み減少したことで、将来交通量が減少した。</a:t>
            </a:r>
            <a:endParaRPr lang="ja-JP" altLang="en-US" sz="1400" dirty="0">
              <a:solidFill>
                <a:schemeClr val="tx1"/>
              </a:solidFill>
              <a:latin typeface="ＭＳ Ｐゴシック" pitchFamily="50" charset="-128"/>
              <a:ea typeface="HGPｺﾞｼｯｸM" pitchFamily="50" charset="-128"/>
              <a:cs typeface="Meiryo UI" pitchFamily="50" charset="-128"/>
            </a:endParaRPr>
          </a:p>
        </p:txBody>
      </p:sp>
      <p:sp>
        <p:nvSpPr>
          <p:cNvPr id="15369" name="スライド番号プレースホルダー 3"/>
          <p:cNvSpPr>
            <a:spLocks noGrp="1"/>
          </p:cNvSpPr>
          <p:nvPr>
            <p:ph type="sldNum" sz="quarter" idx="12"/>
          </p:nvPr>
        </p:nvSpPr>
        <p:spPr bwMode="auto">
          <a:xfrm>
            <a:off x="7000875"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2"/>
                </a:solidFill>
                <a:latin typeface="Arial" pitchFamily="34" charset="0"/>
                <a:ea typeface="ＭＳ Ｐゴシック" pitchFamily="50" charset="-128"/>
              </a:defRPr>
            </a:lvl1pPr>
            <a:lvl2pPr marL="742950" indent="-285750" eaLnBrk="0" hangingPunct="0">
              <a:defRPr kumimoji="1">
                <a:solidFill>
                  <a:schemeClr val="tx2"/>
                </a:solidFill>
                <a:latin typeface="Arial" pitchFamily="34" charset="0"/>
                <a:ea typeface="ＭＳ Ｐゴシック" pitchFamily="50" charset="-128"/>
              </a:defRPr>
            </a:lvl2pPr>
            <a:lvl3pPr marL="1143000" indent="-228600" eaLnBrk="0" hangingPunct="0">
              <a:defRPr kumimoji="1">
                <a:solidFill>
                  <a:schemeClr val="tx2"/>
                </a:solidFill>
                <a:latin typeface="Arial" pitchFamily="34" charset="0"/>
                <a:ea typeface="ＭＳ Ｐゴシック" pitchFamily="50" charset="-128"/>
              </a:defRPr>
            </a:lvl3pPr>
            <a:lvl4pPr marL="1600200" indent="-228600" eaLnBrk="0" hangingPunct="0">
              <a:defRPr kumimoji="1">
                <a:solidFill>
                  <a:schemeClr val="tx2"/>
                </a:solidFill>
                <a:latin typeface="Arial" pitchFamily="34" charset="0"/>
                <a:ea typeface="ＭＳ Ｐゴシック" pitchFamily="50" charset="-128"/>
              </a:defRPr>
            </a:lvl4pPr>
            <a:lvl5pPr marL="2057400" indent="-228600" eaLnBrk="0" hangingPunct="0">
              <a:defRPr kumimoji="1">
                <a:solidFill>
                  <a:schemeClr val="tx2"/>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9pPr>
          </a:lstStyle>
          <a:p>
            <a:pPr eaLnBrk="1" hangingPunct="1"/>
            <a:fld id="{AC0CE79A-13B8-4B67-AECB-750BFFCFB3B3}" type="slidenum">
              <a:rPr lang="ja-JP" altLang="en-US" sz="2000" smtClean="0">
                <a:solidFill>
                  <a:schemeClr val="tx1"/>
                </a:solidFill>
              </a:rPr>
              <a:pPr eaLnBrk="1" hangingPunct="1"/>
              <a:t>3</a:t>
            </a:fld>
            <a:endParaRPr lang="ja-JP" altLang="en-US" sz="2000" dirty="0">
              <a:solidFill>
                <a:schemeClr val="tx1"/>
              </a:solidFill>
            </a:endParaRPr>
          </a:p>
        </p:txBody>
      </p:sp>
      <p:sp>
        <p:nvSpPr>
          <p:cNvPr id="3" name="タイトル 2"/>
          <p:cNvSpPr>
            <a:spLocks noGrp="1"/>
          </p:cNvSpPr>
          <p:nvPr>
            <p:ph type="ctrTitle"/>
          </p:nvPr>
        </p:nvSpPr>
        <p:spPr>
          <a:xfrm>
            <a:off x="0" y="0"/>
            <a:ext cx="9144000" cy="554400"/>
          </a:xfrm>
          <a:gradFill>
            <a:gsLst>
              <a:gs pos="0">
                <a:schemeClr val="accent6">
                  <a:lumMod val="60000"/>
                  <a:lumOff val="40000"/>
                </a:schemeClr>
              </a:gs>
              <a:gs pos="50000">
                <a:schemeClr val="bg1"/>
              </a:gs>
              <a:gs pos="100000">
                <a:schemeClr val="accent6">
                  <a:lumMod val="60000"/>
                  <a:lumOff val="40000"/>
                </a:schemeClr>
              </a:gs>
            </a:gsLst>
            <a:lin ang="5400000" scaled="0"/>
          </a:gradFill>
        </p:spPr>
        <p:txBody>
          <a:bodyPr>
            <a:normAutofit/>
          </a:bodyPr>
          <a:lstStyle/>
          <a:p>
            <a:pPr algn="l"/>
            <a:r>
              <a:rPr lang="en-US" altLang="ja-JP" sz="2800" dirty="0">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将来交通量の減少要因（現況交通量の減少）</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Line 1023"/>
          <p:cNvSpPr>
            <a:spLocks noChangeShapeType="1"/>
          </p:cNvSpPr>
          <p:nvPr/>
        </p:nvSpPr>
        <p:spPr bwMode="auto">
          <a:xfrm>
            <a:off x="3731564" y="1770097"/>
            <a:ext cx="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pic>
        <p:nvPicPr>
          <p:cNvPr id="5" name="図 4"/>
          <p:cNvPicPr>
            <a:picLocks noChangeAspect="1"/>
          </p:cNvPicPr>
          <p:nvPr/>
        </p:nvPicPr>
        <p:blipFill rotWithShape="1">
          <a:blip r:embed="rId5"/>
          <a:srcRect b="12124"/>
          <a:stretch/>
        </p:blipFill>
        <p:spPr>
          <a:xfrm>
            <a:off x="220574" y="4699399"/>
            <a:ext cx="3960000" cy="2054653"/>
          </a:xfrm>
          <a:prstGeom prst="rect">
            <a:avLst/>
          </a:prstGeom>
        </p:spPr>
      </p:pic>
      <p:sp>
        <p:nvSpPr>
          <p:cNvPr id="11" name="テキスト ボックス 4"/>
          <p:cNvSpPr txBox="1">
            <a:spLocks noChangeArrowheads="1"/>
          </p:cNvSpPr>
          <p:nvPr/>
        </p:nvSpPr>
        <p:spPr bwMode="auto">
          <a:xfrm>
            <a:off x="50603" y="1784766"/>
            <a:ext cx="249299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kumimoji="1">
                <a:solidFill>
                  <a:schemeClr val="tx2"/>
                </a:solidFill>
                <a:latin typeface="Arial" pitchFamily="34" charset="0"/>
                <a:ea typeface="ＭＳ Ｐゴシック" pitchFamily="50" charset="-128"/>
              </a:defRPr>
            </a:lvl1pPr>
            <a:lvl2pPr marL="742950" indent="-285750" eaLnBrk="0" hangingPunct="0">
              <a:defRPr kumimoji="1">
                <a:solidFill>
                  <a:schemeClr val="tx2"/>
                </a:solidFill>
                <a:latin typeface="Arial" pitchFamily="34" charset="0"/>
                <a:ea typeface="ＭＳ Ｐゴシック" pitchFamily="50" charset="-128"/>
              </a:defRPr>
            </a:lvl2pPr>
            <a:lvl3pPr marL="1143000" indent="-228600" eaLnBrk="0" hangingPunct="0">
              <a:defRPr kumimoji="1">
                <a:solidFill>
                  <a:schemeClr val="tx2"/>
                </a:solidFill>
                <a:latin typeface="Arial" pitchFamily="34" charset="0"/>
                <a:ea typeface="ＭＳ Ｐゴシック" pitchFamily="50" charset="-128"/>
              </a:defRPr>
            </a:lvl3pPr>
            <a:lvl4pPr marL="1600200" indent="-228600" eaLnBrk="0" hangingPunct="0">
              <a:defRPr kumimoji="1">
                <a:solidFill>
                  <a:schemeClr val="tx2"/>
                </a:solidFill>
                <a:latin typeface="Arial" pitchFamily="34" charset="0"/>
                <a:ea typeface="ＭＳ Ｐゴシック" pitchFamily="50" charset="-128"/>
              </a:defRPr>
            </a:lvl4pPr>
            <a:lvl5pPr marL="2057400" indent="-228600" eaLnBrk="0" hangingPunct="0">
              <a:defRPr kumimoji="1">
                <a:solidFill>
                  <a:schemeClr val="tx2"/>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9pPr>
          </a:lstStyle>
          <a:p>
            <a:pPr marL="180000" indent="-457200" eaLnBrk="1" hangingPunct="1"/>
            <a:r>
              <a:rPr lang="ja-JP" altLang="en-US" sz="1200" dirty="0" smtClean="0">
                <a:solidFill>
                  <a:srgbClr val="000000"/>
                </a:solidFill>
                <a:latin typeface="ＭＳ Ｐゴシック" pitchFamily="50" charset="-128"/>
                <a:ea typeface="HGPｺﾞｼｯｸM" pitchFamily="50" charset="-128"/>
                <a:cs typeface="Meiryo UI" pitchFamily="50" charset="-128"/>
              </a:rPr>
              <a:t>■三国塚口線周辺路線（東西方向）</a:t>
            </a:r>
            <a:endParaRPr lang="ja-JP" altLang="en-US" sz="1200" dirty="0">
              <a:solidFill>
                <a:schemeClr val="tx1"/>
              </a:solidFill>
              <a:latin typeface="ＭＳ Ｐゴシック" pitchFamily="50" charset="-128"/>
              <a:ea typeface="HGPｺﾞｼｯｸM" pitchFamily="50" charset="-128"/>
              <a:cs typeface="Meiryo UI" pitchFamily="50" charset="-128"/>
            </a:endParaRPr>
          </a:p>
        </p:txBody>
      </p:sp>
      <p:sp>
        <p:nvSpPr>
          <p:cNvPr id="12" name="テキスト ボックス 4"/>
          <p:cNvSpPr txBox="1">
            <a:spLocks noChangeArrowheads="1"/>
          </p:cNvSpPr>
          <p:nvPr/>
        </p:nvSpPr>
        <p:spPr bwMode="auto">
          <a:xfrm>
            <a:off x="50603" y="4270464"/>
            <a:ext cx="249299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kumimoji="1">
                <a:solidFill>
                  <a:schemeClr val="tx2"/>
                </a:solidFill>
                <a:latin typeface="Arial" pitchFamily="34" charset="0"/>
                <a:ea typeface="ＭＳ Ｐゴシック" pitchFamily="50" charset="-128"/>
              </a:defRPr>
            </a:lvl1pPr>
            <a:lvl2pPr marL="742950" indent="-285750" eaLnBrk="0" hangingPunct="0">
              <a:defRPr kumimoji="1">
                <a:solidFill>
                  <a:schemeClr val="tx2"/>
                </a:solidFill>
                <a:latin typeface="Arial" pitchFamily="34" charset="0"/>
                <a:ea typeface="ＭＳ Ｐゴシック" pitchFamily="50" charset="-128"/>
              </a:defRPr>
            </a:lvl2pPr>
            <a:lvl3pPr marL="1143000" indent="-228600" eaLnBrk="0" hangingPunct="0">
              <a:defRPr kumimoji="1">
                <a:solidFill>
                  <a:schemeClr val="tx2"/>
                </a:solidFill>
                <a:latin typeface="Arial" pitchFamily="34" charset="0"/>
                <a:ea typeface="ＭＳ Ｐゴシック" pitchFamily="50" charset="-128"/>
              </a:defRPr>
            </a:lvl3pPr>
            <a:lvl4pPr marL="1600200" indent="-228600" eaLnBrk="0" hangingPunct="0">
              <a:defRPr kumimoji="1">
                <a:solidFill>
                  <a:schemeClr val="tx2"/>
                </a:solidFill>
                <a:latin typeface="Arial" pitchFamily="34" charset="0"/>
                <a:ea typeface="ＭＳ Ｐゴシック" pitchFamily="50" charset="-128"/>
              </a:defRPr>
            </a:lvl4pPr>
            <a:lvl5pPr marL="2057400" indent="-228600" eaLnBrk="0" hangingPunct="0">
              <a:defRPr kumimoji="1">
                <a:solidFill>
                  <a:schemeClr val="tx2"/>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9pPr>
          </a:lstStyle>
          <a:p>
            <a:pPr marL="180000" indent="-457200" eaLnBrk="1" hangingPunct="1"/>
            <a:r>
              <a:rPr lang="ja-JP" altLang="en-US" sz="1200" dirty="0" smtClean="0">
                <a:solidFill>
                  <a:srgbClr val="000000"/>
                </a:solidFill>
                <a:latin typeface="ＭＳ Ｐゴシック" pitchFamily="50" charset="-128"/>
                <a:ea typeface="HGPｺﾞｼｯｸM" pitchFamily="50" charset="-128"/>
                <a:cs typeface="Meiryo UI" pitchFamily="50" charset="-128"/>
              </a:rPr>
              <a:t>■三国塚口線周辺路線（南北方向）</a:t>
            </a:r>
            <a:endParaRPr lang="ja-JP" altLang="en-US" sz="1200" dirty="0">
              <a:solidFill>
                <a:schemeClr val="tx1"/>
              </a:solidFill>
              <a:latin typeface="ＭＳ Ｐゴシック" pitchFamily="50" charset="-128"/>
              <a:ea typeface="HGPｺﾞｼｯｸM" pitchFamily="50" charset="-128"/>
              <a:cs typeface="Meiryo UI" pitchFamily="50" charset="-128"/>
            </a:endParaRPr>
          </a:p>
        </p:txBody>
      </p:sp>
      <p:sp>
        <p:nvSpPr>
          <p:cNvPr id="13" name="テキスト ボックス 4"/>
          <p:cNvSpPr txBox="1">
            <a:spLocks noChangeArrowheads="1"/>
          </p:cNvSpPr>
          <p:nvPr/>
        </p:nvSpPr>
        <p:spPr bwMode="auto">
          <a:xfrm>
            <a:off x="167736" y="2000706"/>
            <a:ext cx="2820003"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kumimoji="1">
                <a:solidFill>
                  <a:schemeClr val="tx2"/>
                </a:solidFill>
                <a:latin typeface="Arial" pitchFamily="34" charset="0"/>
                <a:ea typeface="ＭＳ Ｐゴシック" pitchFamily="50" charset="-128"/>
              </a:defRPr>
            </a:lvl1pPr>
            <a:lvl2pPr marL="742950" indent="-285750" eaLnBrk="0" hangingPunct="0">
              <a:defRPr kumimoji="1">
                <a:solidFill>
                  <a:schemeClr val="tx2"/>
                </a:solidFill>
                <a:latin typeface="Arial" pitchFamily="34" charset="0"/>
                <a:ea typeface="ＭＳ Ｐゴシック" pitchFamily="50" charset="-128"/>
              </a:defRPr>
            </a:lvl2pPr>
            <a:lvl3pPr marL="1143000" indent="-228600" eaLnBrk="0" hangingPunct="0">
              <a:defRPr kumimoji="1">
                <a:solidFill>
                  <a:schemeClr val="tx2"/>
                </a:solidFill>
                <a:latin typeface="Arial" pitchFamily="34" charset="0"/>
                <a:ea typeface="ＭＳ Ｐゴシック" pitchFamily="50" charset="-128"/>
              </a:defRPr>
            </a:lvl3pPr>
            <a:lvl4pPr marL="1600200" indent="-228600" eaLnBrk="0" hangingPunct="0">
              <a:defRPr kumimoji="1">
                <a:solidFill>
                  <a:schemeClr val="tx2"/>
                </a:solidFill>
                <a:latin typeface="Arial" pitchFamily="34" charset="0"/>
                <a:ea typeface="ＭＳ Ｐゴシック" pitchFamily="50" charset="-128"/>
              </a:defRPr>
            </a:lvl4pPr>
            <a:lvl5pPr marL="2057400" indent="-228600" eaLnBrk="0" hangingPunct="0">
              <a:defRPr kumimoji="1">
                <a:solidFill>
                  <a:schemeClr val="tx2"/>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9pPr>
          </a:lstStyle>
          <a:p>
            <a:pPr marL="180000" indent="-457200" eaLnBrk="1" hangingPunct="1"/>
            <a:r>
              <a:rPr lang="en-US" altLang="ja-JP" sz="1200" dirty="0" smtClean="0">
                <a:solidFill>
                  <a:srgbClr val="000000"/>
                </a:solidFill>
                <a:latin typeface="ＭＳ Ｐゴシック" pitchFamily="50" charset="-128"/>
                <a:ea typeface="HGPｺﾞｼｯｸM" pitchFamily="50" charset="-128"/>
                <a:cs typeface="Meiryo UI" pitchFamily="50" charset="-128"/>
              </a:rPr>
              <a:t>【</a:t>
            </a:r>
            <a:r>
              <a:rPr lang="ja-JP" altLang="en-US" sz="1200" dirty="0" smtClean="0">
                <a:solidFill>
                  <a:srgbClr val="000000"/>
                </a:solidFill>
                <a:latin typeface="ＭＳ Ｐゴシック" pitchFamily="50" charset="-128"/>
                <a:ea typeface="HGPｺﾞｼｯｸM" pitchFamily="50" charset="-128"/>
                <a:cs typeface="Meiryo UI" pitchFamily="50" charset="-128"/>
              </a:rPr>
              <a:t>センサス交通量（実測交通量）の推移</a:t>
            </a:r>
            <a:r>
              <a:rPr lang="en-US" altLang="ja-JP" sz="1200" dirty="0" smtClean="0">
                <a:solidFill>
                  <a:srgbClr val="000000"/>
                </a:solidFill>
                <a:latin typeface="ＭＳ Ｐゴシック" pitchFamily="50" charset="-128"/>
                <a:ea typeface="HGPｺﾞｼｯｸM" pitchFamily="50" charset="-128"/>
                <a:cs typeface="Meiryo UI" pitchFamily="50" charset="-128"/>
              </a:rPr>
              <a:t>】</a:t>
            </a:r>
            <a:endParaRPr lang="ja-JP" altLang="en-US" sz="1200" dirty="0">
              <a:solidFill>
                <a:schemeClr val="tx1"/>
              </a:solidFill>
              <a:latin typeface="ＭＳ Ｐゴシック" pitchFamily="50" charset="-128"/>
              <a:ea typeface="HGPｺﾞｼｯｸM" pitchFamily="50" charset="-128"/>
              <a:cs typeface="Meiryo UI" pitchFamily="50" charset="-128"/>
            </a:endParaRPr>
          </a:p>
        </p:txBody>
      </p:sp>
      <p:sp>
        <p:nvSpPr>
          <p:cNvPr id="14" name="テキスト ボックス 4"/>
          <p:cNvSpPr txBox="1">
            <a:spLocks noChangeArrowheads="1"/>
          </p:cNvSpPr>
          <p:nvPr/>
        </p:nvSpPr>
        <p:spPr bwMode="auto">
          <a:xfrm>
            <a:off x="186761" y="4507303"/>
            <a:ext cx="2820003"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kumimoji="1">
                <a:solidFill>
                  <a:schemeClr val="tx2"/>
                </a:solidFill>
                <a:latin typeface="Arial" pitchFamily="34" charset="0"/>
                <a:ea typeface="ＭＳ Ｐゴシック" pitchFamily="50" charset="-128"/>
              </a:defRPr>
            </a:lvl1pPr>
            <a:lvl2pPr marL="742950" indent="-285750" eaLnBrk="0" hangingPunct="0">
              <a:defRPr kumimoji="1">
                <a:solidFill>
                  <a:schemeClr val="tx2"/>
                </a:solidFill>
                <a:latin typeface="Arial" pitchFamily="34" charset="0"/>
                <a:ea typeface="ＭＳ Ｐゴシック" pitchFamily="50" charset="-128"/>
              </a:defRPr>
            </a:lvl2pPr>
            <a:lvl3pPr marL="1143000" indent="-228600" eaLnBrk="0" hangingPunct="0">
              <a:defRPr kumimoji="1">
                <a:solidFill>
                  <a:schemeClr val="tx2"/>
                </a:solidFill>
                <a:latin typeface="Arial" pitchFamily="34" charset="0"/>
                <a:ea typeface="ＭＳ Ｐゴシック" pitchFamily="50" charset="-128"/>
              </a:defRPr>
            </a:lvl3pPr>
            <a:lvl4pPr marL="1600200" indent="-228600" eaLnBrk="0" hangingPunct="0">
              <a:defRPr kumimoji="1">
                <a:solidFill>
                  <a:schemeClr val="tx2"/>
                </a:solidFill>
                <a:latin typeface="Arial" pitchFamily="34" charset="0"/>
                <a:ea typeface="ＭＳ Ｐゴシック" pitchFamily="50" charset="-128"/>
              </a:defRPr>
            </a:lvl4pPr>
            <a:lvl5pPr marL="2057400" indent="-228600" eaLnBrk="0" hangingPunct="0">
              <a:defRPr kumimoji="1">
                <a:solidFill>
                  <a:schemeClr val="tx2"/>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9pPr>
          </a:lstStyle>
          <a:p>
            <a:pPr marL="180000" indent="-457200" eaLnBrk="1" hangingPunct="1"/>
            <a:r>
              <a:rPr lang="en-US" altLang="ja-JP" sz="1200" dirty="0" smtClean="0">
                <a:solidFill>
                  <a:srgbClr val="000000"/>
                </a:solidFill>
                <a:latin typeface="ＭＳ Ｐゴシック" pitchFamily="50" charset="-128"/>
                <a:ea typeface="HGPｺﾞｼｯｸM" pitchFamily="50" charset="-128"/>
                <a:cs typeface="Meiryo UI" pitchFamily="50" charset="-128"/>
              </a:rPr>
              <a:t>【</a:t>
            </a:r>
            <a:r>
              <a:rPr lang="ja-JP" altLang="en-US" sz="1200" dirty="0" smtClean="0">
                <a:solidFill>
                  <a:srgbClr val="000000"/>
                </a:solidFill>
                <a:latin typeface="ＭＳ Ｐゴシック" pitchFamily="50" charset="-128"/>
                <a:ea typeface="HGPｺﾞｼｯｸM" pitchFamily="50" charset="-128"/>
                <a:cs typeface="Meiryo UI" pitchFamily="50" charset="-128"/>
              </a:rPr>
              <a:t>センサス交通量（実測交通量）の推移</a:t>
            </a:r>
            <a:r>
              <a:rPr lang="en-US" altLang="ja-JP" sz="1200" dirty="0" smtClean="0">
                <a:solidFill>
                  <a:srgbClr val="000000"/>
                </a:solidFill>
                <a:latin typeface="ＭＳ Ｐゴシック" pitchFamily="50" charset="-128"/>
                <a:ea typeface="HGPｺﾞｼｯｸM" pitchFamily="50" charset="-128"/>
                <a:cs typeface="Meiryo UI" pitchFamily="50" charset="-128"/>
              </a:rPr>
              <a:t>】</a:t>
            </a:r>
            <a:endParaRPr lang="ja-JP" altLang="en-US" sz="1200" dirty="0">
              <a:solidFill>
                <a:schemeClr val="tx1"/>
              </a:solidFill>
              <a:latin typeface="ＭＳ Ｐゴシック" pitchFamily="50" charset="-128"/>
              <a:ea typeface="HGPｺﾞｼｯｸM" pitchFamily="50" charset="-128"/>
              <a:cs typeface="Meiryo UI" pitchFamily="50" charset="-128"/>
            </a:endParaRPr>
          </a:p>
        </p:txBody>
      </p:sp>
      <p:sp>
        <p:nvSpPr>
          <p:cNvPr id="15" name="テキスト ボックス 4"/>
          <p:cNvSpPr txBox="1">
            <a:spLocks noChangeArrowheads="1"/>
          </p:cNvSpPr>
          <p:nvPr/>
        </p:nvSpPr>
        <p:spPr bwMode="auto">
          <a:xfrm>
            <a:off x="4430648" y="2004931"/>
            <a:ext cx="2640466"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kumimoji="1">
                <a:solidFill>
                  <a:schemeClr val="tx2"/>
                </a:solidFill>
                <a:latin typeface="Arial" pitchFamily="34" charset="0"/>
                <a:ea typeface="ＭＳ Ｐゴシック" pitchFamily="50" charset="-128"/>
              </a:defRPr>
            </a:lvl1pPr>
            <a:lvl2pPr marL="742950" indent="-285750" eaLnBrk="0" hangingPunct="0">
              <a:defRPr kumimoji="1">
                <a:solidFill>
                  <a:schemeClr val="tx2"/>
                </a:solidFill>
                <a:latin typeface="Arial" pitchFamily="34" charset="0"/>
                <a:ea typeface="ＭＳ Ｐゴシック" pitchFamily="50" charset="-128"/>
              </a:defRPr>
            </a:lvl2pPr>
            <a:lvl3pPr marL="1143000" indent="-228600" eaLnBrk="0" hangingPunct="0">
              <a:defRPr kumimoji="1">
                <a:solidFill>
                  <a:schemeClr val="tx2"/>
                </a:solidFill>
                <a:latin typeface="Arial" pitchFamily="34" charset="0"/>
                <a:ea typeface="ＭＳ Ｐゴシック" pitchFamily="50" charset="-128"/>
              </a:defRPr>
            </a:lvl3pPr>
            <a:lvl4pPr marL="1600200" indent="-228600" eaLnBrk="0" hangingPunct="0">
              <a:defRPr kumimoji="1">
                <a:solidFill>
                  <a:schemeClr val="tx2"/>
                </a:solidFill>
                <a:latin typeface="Arial" pitchFamily="34" charset="0"/>
                <a:ea typeface="ＭＳ Ｐゴシック" pitchFamily="50" charset="-128"/>
              </a:defRPr>
            </a:lvl4pPr>
            <a:lvl5pPr marL="2057400" indent="-228600" eaLnBrk="0" hangingPunct="0">
              <a:defRPr kumimoji="1">
                <a:solidFill>
                  <a:schemeClr val="tx2"/>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9pPr>
          </a:lstStyle>
          <a:p>
            <a:pPr marL="180000" indent="-457200" eaLnBrk="1" hangingPunct="1"/>
            <a:r>
              <a:rPr lang="en-US" altLang="ja-JP" sz="1200" dirty="0" smtClean="0">
                <a:solidFill>
                  <a:srgbClr val="000000"/>
                </a:solidFill>
                <a:latin typeface="ＭＳ Ｐゴシック" pitchFamily="50" charset="-128"/>
                <a:ea typeface="HGPｺﾞｼｯｸM" pitchFamily="50" charset="-128"/>
                <a:cs typeface="Meiryo UI" pitchFamily="50" charset="-128"/>
              </a:rPr>
              <a:t>【</a:t>
            </a:r>
            <a:r>
              <a:rPr lang="ja-JP" altLang="en-US" sz="1200" dirty="0" smtClean="0">
                <a:solidFill>
                  <a:srgbClr val="000000"/>
                </a:solidFill>
                <a:latin typeface="ＭＳ Ｐゴシック" pitchFamily="50" charset="-128"/>
                <a:ea typeface="HGPｺﾞｼｯｸM" pitchFamily="50" charset="-128"/>
                <a:cs typeface="Meiryo UI" pitchFamily="50" charset="-128"/>
              </a:rPr>
              <a:t>将来交通量（三国塚口線整備あり）</a:t>
            </a:r>
            <a:r>
              <a:rPr lang="en-US" altLang="ja-JP" sz="1200" dirty="0" smtClean="0">
                <a:solidFill>
                  <a:srgbClr val="000000"/>
                </a:solidFill>
                <a:latin typeface="ＭＳ Ｐゴシック" pitchFamily="50" charset="-128"/>
                <a:ea typeface="HGPｺﾞｼｯｸM" pitchFamily="50" charset="-128"/>
                <a:cs typeface="Meiryo UI" pitchFamily="50" charset="-128"/>
              </a:rPr>
              <a:t>】</a:t>
            </a:r>
            <a:endParaRPr lang="ja-JP" altLang="en-US" sz="1200" dirty="0">
              <a:solidFill>
                <a:schemeClr val="tx1"/>
              </a:solidFill>
              <a:latin typeface="ＭＳ Ｐゴシック" pitchFamily="50" charset="-128"/>
              <a:ea typeface="HGPｺﾞｼｯｸM" pitchFamily="50" charset="-128"/>
              <a:cs typeface="Meiryo UI" pitchFamily="50" charset="-128"/>
            </a:endParaRPr>
          </a:p>
        </p:txBody>
      </p:sp>
      <p:sp>
        <p:nvSpPr>
          <p:cNvPr id="16" name="テキスト ボックス 4"/>
          <p:cNvSpPr txBox="1">
            <a:spLocks noChangeArrowheads="1"/>
          </p:cNvSpPr>
          <p:nvPr/>
        </p:nvSpPr>
        <p:spPr bwMode="auto">
          <a:xfrm>
            <a:off x="4430648" y="4498759"/>
            <a:ext cx="2563522"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kumimoji="1">
                <a:solidFill>
                  <a:schemeClr val="tx2"/>
                </a:solidFill>
                <a:latin typeface="Arial" pitchFamily="34" charset="0"/>
                <a:ea typeface="ＭＳ Ｐゴシック" pitchFamily="50" charset="-128"/>
              </a:defRPr>
            </a:lvl1pPr>
            <a:lvl2pPr marL="742950" indent="-285750" eaLnBrk="0" hangingPunct="0">
              <a:defRPr kumimoji="1">
                <a:solidFill>
                  <a:schemeClr val="tx2"/>
                </a:solidFill>
                <a:latin typeface="Arial" pitchFamily="34" charset="0"/>
                <a:ea typeface="ＭＳ Ｐゴシック" pitchFamily="50" charset="-128"/>
              </a:defRPr>
            </a:lvl2pPr>
            <a:lvl3pPr marL="1143000" indent="-228600" eaLnBrk="0" hangingPunct="0">
              <a:defRPr kumimoji="1">
                <a:solidFill>
                  <a:schemeClr val="tx2"/>
                </a:solidFill>
                <a:latin typeface="Arial" pitchFamily="34" charset="0"/>
                <a:ea typeface="ＭＳ Ｐゴシック" pitchFamily="50" charset="-128"/>
              </a:defRPr>
            </a:lvl3pPr>
            <a:lvl4pPr marL="1600200" indent="-228600" eaLnBrk="0" hangingPunct="0">
              <a:defRPr kumimoji="1">
                <a:solidFill>
                  <a:schemeClr val="tx2"/>
                </a:solidFill>
                <a:latin typeface="Arial" pitchFamily="34" charset="0"/>
                <a:ea typeface="ＭＳ Ｐゴシック" pitchFamily="50" charset="-128"/>
              </a:defRPr>
            </a:lvl4pPr>
            <a:lvl5pPr marL="2057400" indent="-228600" eaLnBrk="0" hangingPunct="0">
              <a:defRPr kumimoji="1">
                <a:solidFill>
                  <a:schemeClr val="tx2"/>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9pPr>
          </a:lstStyle>
          <a:p>
            <a:pPr marL="180000" indent="-457200" eaLnBrk="1" hangingPunct="1"/>
            <a:r>
              <a:rPr lang="en-US" altLang="ja-JP" sz="1200" dirty="0" smtClean="0">
                <a:solidFill>
                  <a:srgbClr val="000000"/>
                </a:solidFill>
                <a:latin typeface="ＭＳ Ｐゴシック" pitchFamily="50" charset="-128"/>
                <a:ea typeface="HGPｺﾞｼｯｸM" pitchFamily="50" charset="-128"/>
                <a:cs typeface="Meiryo UI" pitchFamily="50" charset="-128"/>
              </a:rPr>
              <a:t>【</a:t>
            </a:r>
            <a:r>
              <a:rPr lang="ja-JP" altLang="en-US" sz="1200" dirty="0" smtClean="0">
                <a:solidFill>
                  <a:srgbClr val="000000"/>
                </a:solidFill>
                <a:latin typeface="ＭＳ Ｐゴシック" pitchFamily="50" charset="-128"/>
                <a:ea typeface="HGPｺﾞｼｯｸM" pitchFamily="50" charset="-128"/>
                <a:cs typeface="Meiryo UI" pitchFamily="50" charset="-128"/>
              </a:rPr>
              <a:t>将来交通量（三国塚口線整備あり）</a:t>
            </a:r>
            <a:r>
              <a:rPr lang="en-US" altLang="ja-JP" sz="1200" dirty="0" smtClean="0">
                <a:solidFill>
                  <a:srgbClr val="000000"/>
                </a:solidFill>
                <a:latin typeface="ＭＳ Ｐゴシック" pitchFamily="50" charset="-128"/>
                <a:ea typeface="HGPｺﾞｼｯｸM" pitchFamily="50" charset="-128"/>
                <a:cs typeface="Meiryo UI" pitchFamily="50" charset="-128"/>
              </a:rPr>
              <a:t>】</a:t>
            </a:r>
            <a:endParaRPr lang="ja-JP" altLang="en-US" sz="1200" dirty="0">
              <a:solidFill>
                <a:schemeClr val="tx1"/>
              </a:solidFill>
              <a:latin typeface="ＭＳ Ｐゴシック" pitchFamily="50" charset="-128"/>
              <a:ea typeface="HGPｺﾞｼｯｸM" pitchFamily="50" charset="-128"/>
              <a:cs typeface="Meiryo UI" pitchFamily="50" charset="-128"/>
            </a:endParaRPr>
          </a:p>
        </p:txBody>
      </p:sp>
      <p:sp>
        <p:nvSpPr>
          <p:cNvPr id="6" name="二等辺三角形 5"/>
          <p:cNvSpPr/>
          <p:nvPr/>
        </p:nvSpPr>
        <p:spPr>
          <a:xfrm rot="5400000">
            <a:off x="3820832" y="3123145"/>
            <a:ext cx="844516" cy="206275"/>
          </a:xfrm>
          <a:prstGeom prst="triangl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二等辺三角形 20"/>
          <p:cNvSpPr/>
          <p:nvPr/>
        </p:nvSpPr>
        <p:spPr>
          <a:xfrm rot="5400000">
            <a:off x="3820832" y="5507755"/>
            <a:ext cx="844516" cy="206275"/>
          </a:xfrm>
          <a:prstGeom prst="triangle">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4"/>
          <p:cNvSpPr txBox="1">
            <a:spLocks noChangeArrowheads="1"/>
          </p:cNvSpPr>
          <p:nvPr/>
        </p:nvSpPr>
        <p:spPr bwMode="auto">
          <a:xfrm>
            <a:off x="2282032" y="4158850"/>
            <a:ext cx="1261884" cy="20005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kumimoji="1">
                <a:solidFill>
                  <a:schemeClr val="tx2"/>
                </a:solidFill>
                <a:latin typeface="Arial" pitchFamily="34" charset="0"/>
                <a:ea typeface="ＭＳ Ｐゴシック" pitchFamily="50" charset="-128"/>
              </a:defRPr>
            </a:lvl1pPr>
            <a:lvl2pPr marL="742950" indent="-285750" eaLnBrk="0" hangingPunct="0">
              <a:defRPr kumimoji="1">
                <a:solidFill>
                  <a:schemeClr val="tx2"/>
                </a:solidFill>
                <a:latin typeface="Arial" pitchFamily="34" charset="0"/>
                <a:ea typeface="ＭＳ Ｐゴシック" pitchFamily="50" charset="-128"/>
              </a:defRPr>
            </a:lvl2pPr>
            <a:lvl3pPr marL="1143000" indent="-228600" eaLnBrk="0" hangingPunct="0">
              <a:defRPr kumimoji="1">
                <a:solidFill>
                  <a:schemeClr val="tx2"/>
                </a:solidFill>
                <a:latin typeface="Arial" pitchFamily="34" charset="0"/>
                <a:ea typeface="ＭＳ Ｐゴシック" pitchFamily="50" charset="-128"/>
              </a:defRPr>
            </a:lvl3pPr>
            <a:lvl4pPr marL="1600200" indent="-228600" eaLnBrk="0" hangingPunct="0">
              <a:defRPr kumimoji="1">
                <a:solidFill>
                  <a:schemeClr val="tx2"/>
                </a:solidFill>
                <a:latin typeface="Arial" pitchFamily="34" charset="0"/>
                <a:ea typeface="ＭＳ Ｐゴシック" pitchFamily="50" charset="-128"/>
              </a:defRPr>
            </a:lvl4pPr>
            <a:lvl5pPr marL="2057400" indent="-228600" eaLnBrk="0" hangingPunct="0">
              <a:defRPr kumimoji="1">
                <a:solidFill>
                  <a:schemeClr val="tx2"/>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9pPr>
          </a:lstStyle>
          <a:p>
            <a:pPr marL="180000" indent="-457200" eaLnBrk="1" hangingPunct="1"/>
            <a:r>
              <a:rPr lang="en-US" altLang="ja-JP" sz="700" dirty="0" smtClean="0">
                <a:solidFill>
                  <a:srgbClr val="000000"/>
                </a:solidFill>
                <a:latin typeface="ＭＳ ゴシック" panose="020B0609070205080204" pitchFamily="49" charset="-128"/>
                <a:ea typeface="ＭＳ ゴシック" panose="020B0609070205080204" pitchFamily="49" charset="-128"/>
                <a:cs typeface="Meiryo UI" pitchFamily="50" charset="-128"/>
              </a:rPr>
              <a:t>【</a:t>
            </a:r>
            <a:r>
              <a:rPr lang="ja-JP" altLang="en-US" sz="700" dirty="0" smtClean="0">
                <a:solidFill>
                  <a:srgbClr val="000000"/>
                </a:solidFill>
                <a:latin typeface="ＭＳ ゴシック" panose="020B0609070205080204" pitchFamily="49" charset="-128"/>
                <a:ea typeface="ＭＳ ゴシック" panose="020B0609070205080204" pitchFamily="49" charset="-128"/>
                <a:cs typeface="Meiryo UI" pitchFamily="50" charset="-128"/>
              </a:rPr>
              <a:t>前回ﾍﾞｰｽ</a:t>
            </a:r>
            <a:r>
              <a:rPr lang="en-US" altLang="ja-JP" sz="700" dirty="0" smtClean="0">
                <a:solidFill>
                  <a:srgbClr val="000000"/>
                </a:solidFill>
                <a:latin typeface="ＭＳ ゴシック" panose="020B0609070205080204" pitchFamily="49" charset="-128"/>
                <a:ea typeface="ＭＳ ゴシック" panose="020B0609070205080204" pitchFamily="49" charset="-128"/>
                <a:cs typeface="Meiryo UI" pitchFamily="50" charset="-128"/>
              </a:rPr>
              <a:t>】【</a:t>
            </a:r>
            <a:r>
              <a:rPr lang="ja-JP" altLang="en-US" sz="700" dirty="0" smtClean="0">
                <a:solidFill>
                  <a:srgbClr val="000000"/>
                </a:solidFill>
                <a:latin typeface="ＭＳ ゴシック" panose="020B0609070205080204" pitchFamily="49" charset="-128"/>
                <a:ea typeface="ＭＳ ゴシック" panose="020B0609070205080204" pitchFamily="49" charset="-128"/>
                <a:cs typeface="Meiryo UI" pitchFamily="50" charset="-128"/>
              </a:rPr>
              <a:t>今回ﾍﾞｰｽ</a:t>
            </a:r>
            <a:r>
              <a:rPr lang="en-US" altLang="ja-JP" sz="700" dirty="0" smtClean="0">
                <a:solidFill>
                  <a:srgbClr val="000000"/>
                </a:solidFill>
                <a:latin typeface="ＭＳ ゴシック" panose="020B0609070205080204" pitchFamily="49" charset="-128"/>
                <a:ea typeface="ＭＳ ゴシック" panose="020B0609070205080204" pitchFamily="49" charset="-128"/>
                <a:cs typeface="Meiryo UI" pitchFamily="50" charset="-128"/>
              </a:rPr>
              <a:t>】</a:t>
            </a:r>
            <a:endParaRPr lang="ja-JP" altLang="en-US" sz="700" dirty="0">
              <a:solidFill>
                <a:schemeClr val="tx1"/>
              </a:solidFill>
              <a:latin typeface="ＭＳ ゴシック" panose="020B0609070205080204" pitchFamily="49" charset="-128"/>
              <a:ea typeface="ＭＳ ゴシック" panose="020B0609070205080204" pitchFamily="49" charset="-128"/>
              <a:cs typeface="Meiryo UI" pitchFamily="50" charset="-128"/>
            </a:endParaRPr>
          </a:p>
        </p:txBody>
      </p:sp>
      <p:sp>
        <p:nvSpPr>
          <p:cNvPr id="23" name="テキスト ボックス 4"/>
          <p:cNvSpPr txBox="1">
            <a:spLocks noChangeArrowheads="1"/>
          </p:cNvSpPr>
          <p:nvPr/>
        </p:nvSpPr>
        <p:spPr bwMode="auto">
          <a:xfrm>
            <a:off x="2355095" y="6677897"/>
            <a:ext cx="1261884" cy="20005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kumimoji="1">
                <a:solidFill>
                  <a:schemeClr val="tx2"/>
                </a:solidFill>
                <a:latin typeface="Arial" pitchFamily="34" charset="0"/>
                <a:ea typeface="ＭＳ Ｐゴシック" pitchFamily="50" charset="-128"/>
              </a:defRPr>
            </a:lvl1pPr>
            <a:lvl2pPr marL="742950" indent="-285750" eaLnBrk="0" hangingPunct="0">
              <a:defRPr kumimoji="1">
                <a:solidFill>
                  <a:schemeClr val="tx2"/>
                </a:solidFill>
                <a:latin typeface="Arial" pitchFamily="34" charset="0"/>
                <a:ea typeface="ＭＳ Ｐゴシック" pitchFamily="50" charset="-128"/>
              </a:defRPr>
            </a:lvl2pPr>
            <a:lvl3pPr marL="1143000" indent="-228600" eaLnBrk="0" hangingPunct="0">
              <a:defRPr kumimoji="1">
                <a:solidFill>
                  <a:schemeClr val="tx2"/>
                </a:solidFill>
                <a:latin typeface="Arial" pitchFamily="34" charset="0"/>
                <a:ea typeface="ＭＳ Ｐゴシック" pitchFamily="50" charset="-128"/>
              </a:defRPr>
            </a:lvl3pPr>
            <a:lvl4pPr marL="1600200" indent="-228600" eaLnBrk="0" hangingPunct="0">
              <a:defRPr kumimoji="1">
                <a:solidFill>
                  <a:schemeClr val="tx2"/>
                </a:solidFill>
                <a:latin typeface="Arial" pitchFamily="34" charset="0"/>
                <a:ea typeface="ＭＳ Ｐゴシック" pitchFamily="50" charset="-128"/>
              </a:defRPr>
            </a:lvl4pPr>
            <a:lvl5pPr marL="2057400" indent="-228600" eaLnBrk="0" hangingPunct="0">
              <a:defRPr kumimoji="1">
                <a:solidFill>
                  <a:schemeClr val="tx2"/>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9pPr>
          </a:lstStyle>
          <a:p>
            <a:pPr marL="180000" indent="-457200" eaLnBrk="1" hangingPunct="1"/>
            <a:r>
              <a:rPr lang="en-US" altLang="ja-JP" sz="700" dirty="0" smtClean="0">
                <a:solidFill>
                  <a:srgbClr val="000000"/>
                </a:solidFill>
                <a:latin typeface="ＭＳ ゴシック" panose="020B0609070205080204" pitchFamily="49" charset="-128"/>
                <a:ea typeface="ＭＳ ゴシック" panose="020B0609070205080204" pitchFamily="49" charset="-128"/>
                <a:cs typeface="Meiryo UI" pitchFamily="50" charset="-128"/>
              </a:rPr>
              <a:t>【</a:t>
            </a:r>
            <a:r>
              <a:rPr lang="ja-JP" altLang="en-US" sz="700" dirty="0" smtClean="0">
                <a:solidFill>
                  <a:srgbClr val="000000"/>
                </a:solidFill>
                <a:latin typeface="ＭＳ ゴシック" panose="020B0609070205080204" pitchFamily="49" charset="-128"/>
                <a:ea typeface="ＭＳ ゴシック" panose="020B0609070205080204" pitchFamily="49" charset="-128"/>
                <a:cs typeface="Meiryo UI" pitchFamily="50" charset="-128"/>
              </a:rPr>
              <a:t>前回ﾍﾞｰｽ</a:t>
            </a:r>
            <a:r>
              <a:rPr lang="en-US" altLang="ja-JP" sz="700" dirty="0" smtClean="0">
                <a:solidFill>
                  <a:srgbClr val="000000"/>
                </a:solidFill>
                <a:latin typeface="ＭＳ ゴシック" panose="020B0609070205080204" pitchFamily="49" charset="-128"/>
                <a:ea typeface="ＭＳ ゴシック" panose="020B0609070205080204" pitchFamily="49" charset="-128"/>
                <a:cs typeface="Meiryo UI" pitchFamily="50" charset="-128"/>
              </a:rPr>
              <a:t>】【</a:t>
            </a:r>
            <a:r>
              <a:rPr lang="ja-JP" altLang="en-US" sz="700" dirty="0" smtClean="0">
                <a:solidFill>
                  <a:srgbClr val="000000"/>
                </a:solidFill>
                <a:latin typeface="ＭＳ ゴシック" panose="020B0609070205080204" pitchFamily="49" charset="-128"/>
                <a:ea typeface="ＭＳ ゴシック" panose="020B0609070205080204" pitchFamily="49" charset="-128"/>
                <a:cs typeface="Meiryo UI" pitchFamily="50" charset="-128"/>
              </a:rPr>
              <a:t>今回ﾍﾞｰｽ</a:t>
            </a:r>
            <a:r>
              <a:rPr lang="en-US" altLang="ja-JP" sz="700" dirty="0" smtClean="0">
                <a:solidFill>
                  <a:srgbClr val="000000"/>
                </a:solidFill>
                <a:latin typeface="ＭＳ ゴシック" panose="020B0609070205080204" pitchFamily="49" charset="-128"/>
                <a:ea typeface="ＭＳ ゴシック" panose="020B0609070205080204" pitchFamily="49" charset="-128"/>
                <a:cs typeface="Meiryo UI" pitchFamily="50" charset="-128"/>
              </a:rPr>
              <a:t>】</a:t>
            </a:r>
            <a:endParaRPr lang="ja-JP" altLang="en-US" sz="700" dirty="0">
              <a:solidFill>
                <a:schemeClr val="tx1"/>
              </a:solidFill>
              <a:latin typeface="ＭＳ ゴシック" panose="020B0609070205080204" pitchFamily="49" charset="-128"/>
              <a:ea typeface="ＭＳ ゴシック" panose="020B0609070205080204" pitchFamily="49" charset="-128"/>
              <a:cs typeface="Meiryo UI" pitchFamily="50" charset="-128"/>
            </a:endParaRPr>
          </a:p>
        </p:txBody>
      </p:sp>
      <p:sp>
        <p:nvSpPr>
          <p:cNvPr id="7" name="右矢印 6"/>
          <p:cNvSpPr/>
          <p:nvPr/>
        </p:nvSpPr>
        <p:spPr>
          <a:xfrm rot="1462442">
            <a:off x="2900265" y="2863253"/>
            <a:ext cx="214369" cy="109628"/>
          </a:xfrm>
          <a:prstGeom prst="rightArrow">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517136" y="2617752"/>
            <a:ext cx="1072730" cy="261610"/>
          </a:xfrm>
          <a:prstGeom prst="rect">
            <a:avLst/>
          </a:prstGeom>
          <a:noFill/>
        </p:spPr>
        <p:txBody>
          <a:bodyPr wrap="none" rtlCol="0">
            <a:spAutoFit/>
          </a:bodyPr>
          <a:lstStyle/>
          <a:p>
            <a:r>
              <a:rPr kumimoji="1" lang="ja-JP" altLang="en-US" sz="1100" dirty="0" smtClean="0">
                <a:solidFill>
                  <a:srgbClr val="FF0000"/>
                </a:solidFill>
                <a:effectLst>
                  <a:glow rad="127000">
                    <a:schemeClr val="bg1"/>
                  </a:glow>
                </a:effectLst>
              </a:rPr>
              <a:t>約</a:t>
            </a:r>
            <a:r>
              <a:rPr kumimoji="1" lang="en-US" altLang="ja-JP" sz="1100" dirty="0" smtClean="0">
                <a:solidFill>
                  <a:srgbClr val="FF0000"/>
                </a:solidFill>
                <a:effectLst>
                  <a:glow rad="127000">
                    <a:schemeClr val="bg1"/>
                  </a:glow>
                </a:effectLst>
              </a:rPr>
              <a:t>6,300</a:t>
            </a:r>
            <a:r>
              <a:rPr kumimoji="1" lang="ja-JP" altLang="en-US" sz="1100" dirty="0" smtClean="0">
                <a:solidFill>
                  <a:srgbClr val="FF0000"/>
                </a:solidFill>
                <a:effectLst>
                  <a:glow rad="127000">
                    <a:schemeClr val="bg1"/>
                  </a:glow>
                </a:effectLst>
              </a:rPr>
              <a:t>台減少</a:t>
            </a:r>
            <a:endParaRPr kumimoji="1" lang="ja-JP" altLang="en-US" sz="1100" dirty="0">
              <a:solidFill>
                <a:srgbClr val="FF0000"/>
              </a:solidFill>
              <a:effectLst>
                <a:glow rad="127000">
                  <a:schemeClr val="bg1"/>
                </a:glow>
              </a:effectLst>
            </a:endParaRPr>
          </a:p>
        </p:txBody>
      </p:sp>
      <p:sp>
        <p:nvSpPr>
          <p:cNvPr id="26" name="右矢印 25"/>
          <p:cNvSpPr/>
          <p:nvPr/>
        </p:nvSpPr>
        <p:spPr>
          <a:xfrm rot="1462442">
            <a:off x="2900265" y="5142500"/>
            <a:ext cx="214369" cy="109628"/>
          </a:xfrm>
          <a:prstGeom prst="rightArrow">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2517136" y="4896999"/>
            <a:ext cx="1144865" cy="261610"/>
          </a:xfrm>
          <a:prstGeom prst="rect">
            <a:avLst/>
          </a:prstGeom>
          <a:noFill/>
        </p:spPr>
        <p:txBody>
          <a:bodyPr wrap="none" rtlCol="0">
            <a:spAutoFit/>
          </a:bodyPr>
          <a:lstStyle/>
          <a:p>
            <a:r>
              <a:rPr kumimoji="1" lang="ja-JP" altLang="en-US" sz="1100" dirty="0" smtClean="0">
                <a:solidFill>
                  <a:srgbClr val="FF0000"/>
                </a:solidFill>
                <a:effectLst>
                  <a:glow rad="127000">
                    <a:schemeClr val="bg1"/>
                  </a:glow>
                </a:effectLst>
              </a:rPr>
              <a:t>約</a:t>
            </a:r>
            <a:r>
              <a:rPr kumimoji="1" lang="en-US" altLang="ja-JP" sz="1100" dirty="0" smtClean="0">
                <a:solidFill>
                  <a:srgbClr val="FF0000"/>
                </a:solidFill>
                <a:effectLst>
                  <a:glow rad="127000">
                    <a:schemeClr val="bg1"/>
                  </a:glow>
                </a:effectLst>
              </a:rPr>
              <a:t>10,200</a:t>
            </a:r>
            <a:r>
              <a:rPr kumimoji="1" lang="ja-JP" altLang="en-US" sz="1100" dirty="0" smtClean="0">
                <a:solidFill>
                  <a:srgbClr val="FF0000"/>
                </a:solidFill>
                <a:effectLst>
                  <a:glow rad="127000">
                    <a:schemeClr val="bg1"/>
                  </a:glow>
                </a:effectLst>
              </a:rPr>
              <a:t>台減少</a:t>
            </a:r>
            <a:endParaRPr kumimoji="1" lang="ja-JP" altLang="en-US" sz="1100" dirty="0">
              <a:solidFill>
                <a:srgbClr val="FF0000"/>
              </a:solidFill>
              <a:effectLst>
                <a:glow rad="127000">
                  <a:schemeClr val="bg1"/>
                </a:glow>
              </a:effectLst>
            </a:endParaRPr>
          </a:p>
        </p:txBody>
      </p:sp>
      <p:sp>
        <p:nvSpPr>
          <p:cNvPr id="30" name="テキスト ボックス 29"/>
          <p:cNvSpPr txBox="1"/>
          <p:nvPr/>
        </p:nvSpPr>
        <p:spPr>
          <a:xfrm>
            <a:off x="7761227" y="2836766"/>
            <a:ext cx="1261884" cy="3323987"/>
          </a:xfrm>
          <a:prstGeom prst="rect">
            <a:avLst/>
          </a:prstGeom>
          <a:noFill/>
          <a:ln>
            <a:noFill/>
          </a:ln>
        </p:spPr>
        <p:txBody>
          <a:bodyPr wrap="none" rtlCol="0">
            <a:spAutoFit/>
          </a:bodyPr>
          <a:lstStyle/>
          <a:p>
            <a:pPr>
              <a:lnSpc>
                <a:spcPct val="150000"/>
              </a:lnSpc>
            </a:pPr>
            <a:r>
              <a:rPr lang="ja-JP" altLang="en-US" sz="1400" dirty="0" smtClean="0"/>
              <a:t>：西宮豊中線</a:t>
            </a:r>
            <a:endParaRPr lang="en-US" altLang="ja-JP" sz="1400" dirty="0" smtClean="0"/>
          </a:p>
          <a:p>
            <a:pPr>
              <a:lnSpc>
                <a:spcPct val="150000"/>
              </a:lnSpc>
            </a:pPr>
            <a:r>
              <a:rPr lang="ja-JP" altLang="en-US" sz="1400" dirty="0" smtClean="0"/>
              <a:t>：</a:t>
            </a:r>
            <a:r>
              <a:rPr lang="ja-JP" altLang="en-US" sz="1400" dirty="0"/>
              <a:t>三国塚口線</a:t>
            </a:r>
            <a:endParaRPr lang="en-US" altLang="ja-JP" sz="1400" dirty="0"/>
          </a:p>
          <a:p>
            <a:pPr>
              <a:lnSpc>
                <a:spcPct val="150000"/>
              </a:lnSpc>
            </a:pPr>
            <a:r>
              <a:rPr lang="ja-JP" altLang="en-US" sz="1400" dirty="0"/>
              <a:t>（庄本牛立線）</a:t>
            </a:r>
            <a:endParaRPr lang="en-US" altLang="ja-JP" sz="1400" dirty="0"/>
          </a:p>
          <a:p>
            <a:pPr>
              <a:lnSpc>
                <a:spcPct val="150000"/>
              </a:lnSpc>
            </a:pPr>
            <a:endParaRPr lang="en-US" altLang="ja-JP" sz="1400" dirty="0"/>
          </a:p>
          <a:p>
            <a:pPr>
              <a:lnSpc>
                <a:spcPct val="150000"/>
              </a:lnSpc>
            </a:pPr>
            <a:endParaRPr lang="en-US" altLang="ja-JP" sz="1400" dirty="0" smtClean="0"/>
          </a:p>
          <a:p>
            <a:pPr>
              <a:lnSpc>
                <a:spcPct val="150000"/>
              </a:lnSpc>
            </a:pPr>
            <a:endParaRPr lang="en-US" altLang="ja-JP" sz="1400" dirty="0"/>
          </a:p>
          <a:p>
            <a:pPr>
              <a:lnSpc>
                <a:spcPct val="150000"/>
              </a:lnSpc>
            </a:pPr>
            <a:endParaRPr lang="en-US" altLang="ja-JP" sz="1400" dirty="0"/>
          </a:p>
          <a:p>
            <a:pPr>
              <a:lnSpc>
                <a:spcPct val="150000"/>
              </a:lnSpc>
            </a:pPr>
            <a:r>
              <a:rPr kumimoji="1" lang="ja-JP" altLang="en-US" sz="1400" dirty="0" smtClean="0"/>
              <a:t>：大阪池田線</a:t>
            </a:r>
            <a:endParaRPr kumimoji="1" lang="en-US" altLang="ja-JP" sz="1400" dirty="0" smtClean="0"/>
          </a:p>
          <a:p>
            <a:pPr>
              <a:lnSpc>
                <a:spcPct val="150000"/>
              </a:lnSpc>
            </a:pPr>
            <a:r>
              <a:rPr lang="ja-JP" altLang="en-US" sz="1400" dirty="0"/>
              <a:t>：国道</a:t>
            </a:r>
            <a:r>
              <a:rPr lang="en-US" altLang="ja-JP" sz="1400" dirty="0"/>
              <a:t>176</a:t>
            </a:r>
            <a:r>
              <a:rPr lang="ja-JP" altLang="en-US" sz="1400" dirty="0"/>
              <a:t>号</a:t>
            </a:r>
            <a:endParaRPr lang="en-US" altLang="ja-JP" sz="1400" dirty="0"/>
          </a:p>
          <a:p>
            <a:pPr>
              <a:lnSpc>
                <a:spcPct val="150000"/>
              </a:lnSpc>
            </a:pPr>
            <a:endParaRPr kumimoji="1" lang="ja-JP" altLang="en-US" sz="1400" dirty="0"/>
          </a:p>
        </p:txBody>
      </p:sp>
      <p:sp>
        <p:nvSpPr>
          <p:cNvPr id="17" name="正方形/長方形 16"/>
          <p:cNvSpPr/>
          <p:nvPr/>
        </p:nvSpPr>
        <p:spPr>
          <a:xfrm>
            <a:off x="7336978" y="3271637"/>
            <a:ext cx="432000" cy="252000"/>
          </a:xfrm>
          <a:prstGeom prst="rect">
            <a:avLst/>
          </a:prstGeom>
          <a:gradFill flip="none" rotWithShape="1">
            <a:gsLst>
              <a:gs pos="0">
                <a:srgbClr val="FF0000"/>
              </a:gs>
              <a:gs pos="50000">
                <a:schemeClr val="bg1"/>
              </a:gs>
              <a:gs pos="100000">
                <a:srgbClr val="FF0000"/>
              </a:gs>
            </a:gsLst>
            <a:lin ang="0" scaled="1"/>
            <a:tileRect/>
          </a:gra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7336978" y="2967567"/>
            <a:ext cx="432000" cy="252000"/>
          </a:xfrm>
          <a:prstGeom prst="rect">
            <a:avLst/>
          </a:prstGeom>
          <a:gradFill flip="none" rotWithShape="1">
            <a:gsLst>
              <a:gs pos="0">
                <a:srgbClr val="00B0F0"/>
              </a:gs>
              <a:gs pos="50000">
                <a:schemeClr val="bg1"/>
              </a:gs>
              <a:gs pos="100000">
                <a:srgbClr val="00B0F0"/>
              </a:gs>
            </a:gsLst>
            <a:lin ang="0" scaled="1"/>
            <a:tileRect/>
          </a:gra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7336978" y="5525942"/>
            <a:ext cx="432000" cy="252000"/>
          </a:xfrm>
          <a:prstGeom prst="rect">
            <a:avLst/>
          </a:prstGeom>
          <a:gradFill flip="none" rotWithShape="1">
            <a:gsLst>
              <a:gs pos="0">
                <a:srgbClr val="92D050"/>
              </a:gs>
              <a:gs pos="50000">
                <a:schemeClr val="bg1"/>
              </a:gs>
              <a:gs pos="100000">
                <a:srgbClr val="92D050"/>
              </a:gs>
            </a:gsLst>
            <a:lin ang="0" scaled="1"/>
            <a:tileRect/>
          </a:gra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7336978" y="5206178"/>
            <a:ext cx="432000" cy="252000"/>
          </a:xfrm>
          <a:prstGeom prst="rect">
            <a:avLst/>
          </a:prstGeom>
          <a:gradFill flip="none" rotWithShape="1">
            <a:gsLst>
              <a:gs pos="0">
                <a:srgbClr val="00B050"/>
              </a:gs>
              <a:gs pos="50000">
                <a:schemeClr val="bg1"/>
              </a:gs>
              <a:gs pos="100000">
                <a:srgbClr val="00B050"/>
              </a:gs>
            </a:gsLst>
            <a:lin ang="0" scaled="1"/>
            <a:tileRect/>
          </a:gra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88317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テキスト ボックス 4"/>
          <p:cNvSpPr txBox="1">
            <a:spLocks noChangeArrowheads="1"/>
          </p:cNvSpPr>
          <p:nvPr/>
        </p:nvSpPr>
        <p:spPr bwMode="auto">
          <a:xfrm>
            <a:off x="107504" y="632518"/>
            <a:ext cx="8928992" cy="73866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2"/>
                </a:solidFill>
                <a:latin typeface="Arial" pitchFamily="34" charset="0"/>
                <a:ea typeface="ＭＳ Ｐゴシック" pitchFamily="50" charset="-128"/>
              </a:defRPr>
            </a:lvl1pPr>
            <a:lvl2pPr marL="742950" indent="-285750" eaLnBrk="0" hangingPunct="0">
              <a:defRPr kumimoji="1">
                <a:solidFill>
                  <a:schemeClr val="tx2"/>
                </a:solidFill>
                <a:latin typeface="Arial" pitchFamily="34" charset="0"/>
                <a:ea typeface="ＭＳ Ｐゴシック" pitchFamily="50" charset="-128"/>
              </a:defRPr>
            </a:lvl2pPr>
            <a:lvl3pPr marL="1143000" indent="-228600" eaLnBrk="0" hangingPunct="0">
              <a:defRPr kumimoji="1">
                <a:solidFill>
                  <a:schemeClr val="tx2"/>
                </a:solidFill>
                <a:latin typeface="Arial" pitchFamily="34" charset="0"/>
                <a:ea typeface="ＭＳ Ｐゴシック" pitchFamily="50" charset="-128"/>
              </a:defRPr>
            </a:lvl3pPr>
            <a:lvl4pPr marL="1600200" indent="-228600" eaLnBrk="0" hangingPunct="0">
              <a:defRPr kumimoji="1">
                <a:solidFill>
                  <a:schemeClr val="tx2"/>
                </a:solidFill>
                <a:latin typeface="Arial" pitchFamily="34" charset="0"/>
                <a:ea typeface="ＭＳ Ｐゴシック" pitchFamily="50" charset="-128"/>
              </a:defRPr>
            </a:lvl4pPr>
            <a:lvl5pPr marL="2057400" indent="-228600" eaLnBrk="0" hangingPunct="0">
              <a:defRPr kumimoji="1">
                <a:solidFill>
                  <a:schemeClr val="tx2"/>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9pPr>
          </a:lstStyle>
          <a:p>
            <a:pPr marL="180000" indent="-457200" eaLnBrk="1" hangingPunct="1"/>
            <a:r>
              <a:rPr lang="ja-JP" altLang="en-US" sz="1400" dirty="0" smtClean="0">
                <a:solidFill>
                  <a:srgbClr val="000000"/>
                </a:solidFill>
                <a:latin typeface="ＭＳ Ｐゴシック" pitchFamily="50" charset="-128"/>
                <a:ea typeface="HGPｺﾞｼｯｸM" pitchFamily="50" charset="-128"/>
                <a:cs typeface="Meiryo UI" pitchFamily="50" charset="-128"/>
              </a:rPr>
              <a:t>〇交通量配分手法として一般的に使用されている手法として「分割配分」と「利用者均衡配分」がある。</a:t>
            </a:r>
            <a:endParaRPr lang="en-US" altLang="ja-JP" sz="1400" dirty="0" smtClean="0">
              <a:solidFill>
                <a:srgbClr val="000000"/>
              </a:solidFill>
              <a:latin typeface="ＭＳ Ｐゴシック" pitchFamily="50" charset="-128"/>
              <a:ea typeface="HGPｺﾞｼｯｸM" pitchFamily="50" charset="-128"/>
              <a:cs typeface="Meiryo UI" pitchFamily="50" charset="-128"/>
            </a:endParaRPr>
          </a:p>
          <a:p>
            <a:pPr marL="180000" indent="-457200" eaLnBrk="1" hangingPunct="1"/>
            <a:r>
              <a:rPr lang="ja-JP" altLang="en-US" sz="1400" dirty="0">
                <a:solidFill>
                  <a:schemeClr val="tx1"/>
                </a:solidFill>
                <a:latin typeface="ＭＳ Ｐゴシック" pitchFamily="50" charset="-128"/>
                <a:ea typeface="HGPｺﾞｼｯｸM" pitchFamily="50" charset="-128"/>
                <a:cs typeface="Meiryo UI" pitchFamily="50" charset="-128"/>
              </a:rPr>
              <a:t>〇前回</a:t>
            </a:r>
            <a:r>
              <a:rPr lang="ja-JP" altLang="en-US" sz="1400" dirty="0" smtClean="0">
                <a:solidFill>
                  <a:schemeClr val="tx1"/>
                </a:solidFill>
                <a:latin typeface="ＭＳ Ｐゴシック" pitchFamily="50" charset="-128"/>
                <a:ea typeface="HGPｺﾞｼｯｸM" pitchFamily="50" charset="-128"/>
                <a:cs typeface="Meiryo UI" pitchFamily="50" charset="-128"/>
              </a:rPr>
              <a:t>は分割配分は分割回数や分割比率によって配分結果</a:t>
            </a:r>
            <a:r>
              <a:rPr lang="ja-JP" altLang="en-US" sz="1400" dirty="0">
                <a:solidFill>
                  <a:schemeClr val="tx1"/>
                </a:solidFill>
                <a:latin typeface="ＭＳ Ｐゴシック" pitchFamily="50" charset="-128"/>
                <a:ea typeface="HGPｺﾞｼｯｸM" pitchFamily="50" charset="-128"/>
                <a:cs typeface="Meiryo UI" pitchFamily="50" charset="-128"/>
              </a:rPr>
              <a:t>が異なる分割配分を使用して</a:t>
            </a:r>
            <a:r>
              <a:rPr lang="ja-JP" altLang="en-US" sz="1400" dirty="0" smtClean="0">
                <a:solidFill>
                  <a:schemeClr val="tx1"/>
                </a:solidFill>
                <a:latin typeface="ＭＳ Ｐゴシック" pitchFamily="50" charset="-128"/>
                <a:ea typeface="HGPｺﾞｼｯｸM" pitchFamily="50" charset="-128"/>
                <a:cs typeface="Meiryo UI" pitchFamily="50" charset="-128"/>
              </a:rPr>
              <a:t>いた</a:t>
            </a:r>
            <a:r>
              <a:rPr lang="ja-JP" altLang="en-US" sz="1400" dirty="0">
                <a:solidFill>
                  <a:schemeClr val="tx1"/>
                </a:solidFill>
                <a:latin typeface="ＭＳ Ｐゴシック" pitchFamily="50" charset="-128"/>
                <a:ea typeface="HGPｺﾞｼｯｸM" pitchFamily="50" charset="-128"/>
                <a:cs typeface="Meiryo UI" pitchFamily="50" charset="-128"/>
              </a:rPr>
              <a:t>。</a:t>
            </a:r>
            <a:endParaRPr lang="en-US" altLang="ja-JP" sz="1400" dirty="0" smtClean="0">
              <a:solidFill>
                <a:schemeClr val="tx1"/>
              </a:solidFill>
              <a:latin typeface="ＭＳ Ｐゴシック" pitchFamily="50" charset="-128"/>
              <a:ea typeface="HGPｺﾞｼｯｸM" pitchFamily="50" charset="-128"/>
              <a:cs typeface="Meiryo UI" pitchFamily="50" charset="-128"/>
            </a:endParaRPr>
          </a:p>
          <a:p>
            <a:pPr marL="180000" indent="-457200" eaLnBrk="1" hangingPunct="1"/>
            <a:r>
              <a:rPr lang="ja-JP" altLang="en-US" sz="1400" dirty="0" smtClean="0">
                <a:solidFill>
                  <a:schemeClr val="tx1"/>
                </a:solidFill>
                <a:latin typeface="ＭＳ Ｐゴシック" pitchFamily="50" charset="-128"/>
                <a:ea typeface="HGPｺﾞｼｯｸM" pitchFamily="50" charset="-128"/>
                <a:cs typeface="Meiryo UI" pitchFamily="50" charset="-128"/>
              </a:rPr>
              <a:t>〇今回</a:t>
            </a:r>
            <a:r>
              <a:rPr lang="ja-JP" altLang="en-US" sz="1400" dirty="0">
                <a:solidFill>
                  <a:schemeClr val="tx1"/>
                </a:solidFill>
                <a:latin typeface="ＭＳ Ｐゴシック" pitchFamily="50" charset="-128"/>
                <a:ea typeface="HGPｺﾞｼｯｸM" pitchFamily="50" charset="-128"/>
                <a:cs typeface="Meiryo UI" pitchFamily="50" charset="-128"/>
              </a:rPr>
              <a:t>は利用者均衡配分を使用</a:t>
            </a:r>
            <a:r>
              <a:rPr lang="ja-JP" altLang="en-US" sz="1400" dirty="0" smtClean="0">
                <a:solidFill>
                  <a:schemeClr val="tx1"/>
                </a:solidFill>
                <a:latin typeface="ＭＳ Ｐゴシック" pitchFamily="50" charset="-128"/>
                <a:ea typeface="HGPｺﾞｼｯｸM" pitchFamily="50" charset="-128"/>
                <a:cs typeface="Meiryo UI" pitchFamily="50" charset="-128"/>
              </a:rPr>
              <a:t>しており、等</a:t>
            </a:r>
            <a:r>
              <a:rPr lang="ja-JP" altLang="en-US" sz="1400" dirty="0">
                <a:solidFill>
                  <a:schemeClr val="tx1"/>
                </a:solidFill>
                <a:latin typeface="ＭＳ Ｐゴシック" pitchFamily="50" charset="-128"/>
                <a:ea typeface="HGPｺﾞｼｯｸM" pitchFamily="50" charset="-128"/>
                <a:cs typeface="Meiryo UI" pitchFamily="50" charset="-128"/>
              </a:rPr>
              <a:t>時間原則に厳密に従った配分</a:t>
            </a:r>
            <a:r>
              <a:rPr lang="ja-JP" altLang="en-US" sz="1400" dirty="0" smtClean="0">
                <a:solidFill>
                  <a:schemeClr val="tx1"/>
                </a:solidFill>
                <a:latin typeface="ＭＳ Ｐゴシック" pitchFamily="50" charset="-128"/>
                <a:ea typeface="HGPｺﾞｼｯｸM" pitchFamily="50" charset="-128"/>
                <a:cs typeface="Meiryo UI" pitchFamily="50" charset="-128"/>
              </a:rPr>
              <a:t>結果となっている。</a:t>
            </a:r>
            <a:endParaRPr lang="ja-JP" altLang="en-US" sz="1400" dirty="0">
              <a:solidFill>
                <a:schemeClr val="tx1"/>
              </a:solidFill>
              <a:latin typeface="ＭＳ Ｐゴシック" pitchFamily="50" charset="-128"/>
              <a:ea typeface="HGPｺﾞｼｯｸM" pitchFamily="50" charset="-128"/>
              <a:cs typeface="Meiryo UI" pitchFamily="50" charset="-128"/>
            </a:endParaRPr>
          </a:p>
        </p:txBody>
      </p:sp>
      <p:sp>
        <p:nvSpPr>
          <p:cNvPr id="15369" name="スライド番号プレースホルダー 3"/>
          <p:cNvSpPr>
            <a:spLocks noGrp="1"/>
          </p:cNvSpPr>
          <p:nvPr>
            <p:ph type="sldNum" sz="quarter" idx="12"/>
          </p:nvPr>
        </p:nvSpPr>
        <p:spPr bwMode="auto">
          <a:xfrm>
            <a:off x="7000875"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2"/>
                </a:solidFill>
                <a:latin typeface="Arial" pitchFamily="34" charset="0"/>
                <a:ea typeface="ＭＳ Ｐゴシック" pitchFamily="50" charset="-128"/>
              </a:defRPr>
            </a:lvl1pPr>
            <a:lvl2pPr marL="742950" indent="-285750" eaLnBrk="0" hangingPunct="0">
              <a:defRPr kumimoji="1">
                <a:solidFill>
                  <a:schemeClr val="tx2"/>
                </a:solidFill>
                <a:latin typeface="Arial" pitchFamily="34" charset="0"/>
                <a:ea typeface="ＭＳ Ｐゴシック" pitchFamily="50" charset="-128"/>
              </a:defRPr>
            </a:lvl2pPr>
            <a:lvl3pPr marL="1143000" indent="-228600" eaLnBrk="0" hangingPunct="0">
              <a:defRPr kumimoji="1">
                <a:solidFill>
                  <a:schemeClr val="tx2"/>
                </a:solidFill>
                <a:latin typeface="Arial" pitchFamily="34" charset="0"/>
                <a:ea typeface="ＭＳ Ｐゴシック" pitchFamily="50" charset="-128"/>
              </a:defRPr>
            </a:lvl3pPr>
            <a:lvl4pPr marL="1600200" indent="-228600" eaLnBrk="0" hangingPunct="0">
              <a:defRPr kumimoji="1">
                <a:solidFill>
                  <a:schemeClr val="tx2"/>
                </a:solidFill>
                <a:latin typeface="Arial" pitchFamily="34" charset="0"/>
                <a:ea typeface="ＭＳ Ｐゴシック" pitchFamily="50" charset="-128"/>
              </a:defRPr>
            </a:lvl4pPr>
            <a:lvl5pPr marL="2057400" indent="-228600" eaLnBrk="0" hangingPunct="0">
              <a:defRPr kumimoji="1">
                <a:solidFill>
                  <a:schemeClr val="tx2"/>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a:solidFill>
                  <a:schemeClr val="tx2"/>
                </a:solidFill>
                <a:latin typeface="Arial" pitchFamily="34" charset="0"/>
                <a:ea typeface="ＭＳ Ｐゴシック" pitchFamily="50" charset="-128"/>
              </a:defRPr>
            </a:lvl9pPr>
          </a:lstStyle>
          <a:p>
            <a:pPr eaLnBrk="1" hangingPunct="1"/>
            <a:fld id="{AC0CE79A-13B8-4B67-AECB-750BFFCFB3B3}" type="slidenum">
              <a:rPr lang="ja-JP" altLang="en-US" sz="2000" smtClean="0">
                <a:solidFill>
                  <a:schemeClr val="tx1"/>
                </a:solidFill>
              </a:rPr>
              <a:pPr eaLnBrk="1" hangingPunct="1"/>
              <a:t>4</a:t>
            </a:fld>
            <a:endParaRPr lang="ja-JP" altLang="en-US" sz="2000" dirty="0">
              <a:solidFill>
                <a:schemeClr val="tx1"/>
              </a:solidFill>
            </a:endParaRPr>
          </a:p>
        </p:txBody>
      </p:sp>
      <p:sp>
        <p:nvSpPr>
          <p:cNvPr id="3" name="タイトル 2"/>
          <p:cNvSpPr>
            <a:spLocks noGrp="1"/>
          </p:cNvSpPr>
          <p:nvPr>
            <p:ph type="ctrTitle"/>
          </p:nvPr>
        </p:nvSpPr>
        <p:spPr>
          <a:xfrm>
            <a:off x="0" y="0"/>
            <a:ext cx="9144000" cy="554400"/>
          </a:xfrm>
          <a:gradFill>
            <a:gsLst>
              <a:gs pos="0">
                <a:schemeClr val="accent6">
                  <a:lumMod val="60000"/>
                  <a:lumOff val="40000"/>
                </a:schemeClr>
              </a:gs>
              <a:gs pos="50000">
                <a:schemeClr val="bg1"/>
              </a:gs>
              <a:gs pos="100000">
                <a:schemeClr val="accent6">
                  <a:lumMod val="60000"/>
                  <a:lumOff val="40000"/>
                </a:schemeClr>
              </a:gs>
            </a:gsLst>
            <a:lin ang="5400000" scaled="0"/>
          </a:gradFill>
        </p:spPr>
        <p:txBody>
          <a:bodyPr>
            <a:normAutofit/>
          </a:bodyPr>
          <a:lstStyle/>
          <a:p>
            <a:pPr algn="l"/>
            <a:r>
              <a:rPr lang="en-US" altLang="ja-JP" sz="28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将来交通量の減少</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要因（</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交通量配分手法の変更）</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テキスト ボックス 79"/>
          <p:cNvSpPr txBox="1"/>
          <p:nvPr/>
        </p:nvSpPr>
        <p:spPr>
          <a:xfrm>
            <a:off x="61118" y="1391068"/>
            <a:ext cx="8975378" cy="923330"/>
          </a:xfrm>
          <a:prstGeom prst="rect">
            <a:avLst/>
          </a:prstGeom>
          <a:noFill/>
        </p:spPr>
        <p:txBody>
          <a:bodyPr wrap="square" rtlCol="0">
            <a:spAutoFit/>
          </a:bodyPr>
          <a:lstStyle/>
          <a:p>
            <a:r>
              <a:rPr kumimoji="1" lang="en-US" altLang="ja-JP" dirty="0" smtClean="0"/>
              <a:t>【</a:t>
            </a:r>
            <a:r>
              <a:rPr lang="ja-JP" altLang="en-US" dirty="0"/>
              <a:t>考え方の基本</a:t>
            </a:r>
            <a:r>
              <a:rPr kumimoji="1" lang="en-US" altLang="ja-JP" dirty="0" smtClean="0"/>
              <a:t>】</a:t>
            </a:r>
          </a:p>
          <a:p>
            <a:r>
              <a:rPr lang="ja-JP" altLang="en-US" dirty="0">
                <a:solidFill>
                  <a:srgbClr val="FF0000"/>
                </a:solidFill>
              </a:rPr>
              <a:t>　</a:t>
            </a:r>
            <a:r>
              <a:rPr kumimoji="1" lang="ja-JP" altLang="en-US" dirty="0" smtClean="0">
                <a:solidFill>
                  <a:srgbClr val="FF0000"/>
                </a:solidFill>
              </a:rPr>
              <a:t>等時間原則：</a:t>
            </a:r>
            <a:r>
              <a:rPr kumimoji="1" lang="ja-JP" altLang="en-US" dirty="0" smtClean="0"/>
              <a:t>すべての車両は最も効率よく走行し</a:t>
            </a:r>
            <a:r>
              <a:rPr lang="ja-JP" altLang="en-US" b="1" dirty="0" smtClean="0"/>
              <a:t>最短時間経路</a:t>
            </a:r>
            <a:r>
              <a:rPr lang="ja-JP" altLang="en-US" dirty="0" smtClean="0"/>
              <a:t>を選択する（選択しないどの</a:t>
            </a:r>
            <a:r>
              <a:rPr lang="ja-JP" altLang="en-US" dirty="0"/>
              <a:t>経路</a:t>
            </a:r>
            <a:r>
              <a:rPr lang="ja-JP" altLang="en-US" dirty="0" smtClean="0"/>
              <a:t>よりも</a:t>
            </a:r>
            <a:r>
              <a:rPr lang="ja-JP" altLang="en-US" dirty="0"/>
              <a:t>短時間</a:t>
            </a:r>
            <a:r>
              <a:rPr lang="ja-JP" altLang="en-US" dirty="0" smtClean="0"/>
              <a:t>で目的地に到着しようとする）</a:t>
            </a:r>
            <a:endParaRPr lang="en-US" altLang="ja-JP" dirty="0" smtClean="0"/>
          </a:p>
        </p:txBody>
      </p:sp>
      <p:sp>
        <p:nvSpPr>
          <p:cNvPr id="82" name="テキスト ボックス 81"/>
          <p:cNvSpPr txBox="1"/>
          <p:nvPr/>
        </p:nvSpPr>
        <p:spPr>
          <a:xfrm>
            <a:off x="126951" y="2454071"/>
            <a:ext cx="3984277" cy="4144724"/>
          </a:xfrm>
          <a:prstGeom prst="rect">
            <a:avLst/>
          </a:prstGeom>
          <a:noFill/>
        </p:spPr>
        <p:txBody>
          <a:bodyPr wrap="square" rtlCol="0">
            <a:spAutoFit/>
          </a:bodyPr>
          <a:lstStyle/>
          <a:p>
            <a:r>
              <a:rPr lang="en-US" altLang="ja-JP" dirty="0" smtClean="0"/>
              <a:t>【</a:t>
            </a:r>
            <a:r>
              <a:rPr lang="ja-JP" altLang="en-US" dirty="0" smtClean="0"/>
              <a:t>手法</a:t>
            </a:r>
            <a:r>
              <a:rPr lang="en-US" altLang="ja-JP" dirty="0" smtClean="0"/>
              <a:t>】</a:t>
            </a:r>
          </a:p>
          <a:p>
            <a:pPr marL="144000"/>
            <a:r>
              <a:rPr lang="ja-JP" altLang="en-US" dirty="0"/>
              <a:t>実務</a:t>
            </a:r>
            <a:r>
              <a:rPr lang="ja-JP" altLang="en-US" dirty="0" smtClean="0"/>
              <a:t>で利用されているのは下記</a:t>
            </a:r>
            <a:r>
              <a:rPr lang="en-US" altLang="ja-JP" dirty="0" smtClean="0"/>
              <a:t>2</a:t>
            </a:r>
            <a:r>
              <a:rPr lang="ja-JP" altLang="en-US" dirty="0" smtClean="0"/>
              <a:t>つ</a:t>
            </a:r>
            <a:endParaRPr lang="en-US" altLang="ja-JP" dirty="0" smtClean="0"/>
          </a:p>
          <a:p>
            <a:pPr marL="360000" indent="-216000"/>
            <a:r>
              <a:rPr kumimoji="1" lang="ja-JP" altLang="en-US" b="1" dirty="0" smtClean="0">
                <a:solidFill>
                  <a:srgbClr val="FF0000"/>
                </a:solidFill>
              </a:rPr>
              <a:t>分割配分</a:t>
            </a:r>
            <a:r>
              <a:rPr kumimoji="1" lang="ja-JP" altLang="en-US" dirty="0" smtClean="0"/>
              <a:t>：従来型の一般的な手法</a:t>
            </a:r>
            <a:r>
              <a:rPr lang="en-US" altLang="ja-JP" dirty="0" smtClean="0"/>
              <a:t/>
            </a:r>
            <a:br>
              <a:rPr lang="en-US" altLang="ja-JP" dirty="0" smtClean="0"/>
            </a:br>
            <a:r>
              <a:rPr lang="en-US" altLang="ja-JP" dirty="0" smtClean="0"/>
              <a:t>OD</a:t>
            </a:r>
            <a:r>
              <a:rPr lang="ja-JP" altLang="en-US" dirty="0" smtClean="0"/>
              <a:t>表を数段階に分割し（均等</a:t>
            </a:r>
            <a:r>
              <a:rPr lang="en-US" altLang="ja-JP" dirty="0" smtClean="0"/>
              <a:t>5</a:t>
            </a:r>
            <a:r>
              <a:rPr lang="ja-JP" altLang="en-US" dirty="0" smtClean="0"/>
              <a:t>分割など）、</a:t>
            </a:r>
            <a:r>
              <a:rPr kumimoji="1" lang="ja-JP" altLang="en-US" dirty="0" smtClean="0"/>
              <a:t>各段階における最短経路に</a:t>
            </a:r>
            <a:r>
              <a:rPr lang="ja-JP" altLang="en-US" dirty="0" smtClean="0"/>
              <a:t>交通量を配分する手法。</a:t>
            </a:r>
            <a:endParaRPr lang="en-US" altLang="ja-JP" dirty="0" smtClean="0"/>
          </a:p>
          <a:p>
            <a:pPr marL="396000" indent="-180000"/>
            <a:r>
              <a:rPr lang="en-US" altLang="ja-JP" sz="1400" dirty="0" smtClean="0"/>
              <a:t>※</a:t>
            </a:r>
            <a:r>
              <a:rPr lang="ja-JP" altLang="en-US" sz="1400" dirty="0"/>
              <a:t>考え方の</a:t>
            </a:r>
            <a:r>
              <a:rPr lang="ja-JP" altLang="en-US" sz="1400" dirty="0" smtClean="0"/>
              <a:t>基本を完全に踏襲できるものではない。計算処理能力の制約から、近似解を得るものとして長年利用されている手法</a:t>
            </a:r>
            <a:endParaRPr lang="en-US" altLang="ja-JP" sz="1400" dirty="0" smtClean="0"/>
          </a:p>
          <a:p>
            <a:pPr>
              <a:lnSpc>
                <a:spcPts val="1600"/>
              </a:lnSpc>
            </a:pPr>
            <a:endParaRPr kumimoji="1" lang="en-US" altLang="ja-JP" dirty="0"/>
          </a:p>
          <a:p>
            <a:pPr marL="360000" indent="-216000"/>
            <a:r>
              <a:rPr lang="ja-JP" altLang="en-US" b="1" dirty="0" smtClean="0">
                <a:solidFill>
                  <a:srgbClr val="FF0000"/>
                </a:solidFill>
              </a:rPr>
              <a:t>利用者均衡配分</a:t>
            </a:r>
            <a:r>
              <a:rPr lang="ja-JP" altLang="en-US" dirty="0" smtClean="0"/>
              <a:t>：</a:t>
            </a:r>
            <a:r>
              <a:rPr kumimoji="1" lang="ja-JP" altLang="en-US" dirty="0" smtClean="0"/>
              <a:t>考え方の基本を踏襲できる手法で、同じ</a:t>
            </a:r>
            <a:r>
              <a:rPr kumimoji="1" lang="en-US" altLang="ja-JP" dirty="0" smtClean="0"/>
              <a:t>OD</a:t>
            </a:r>
            <a:r>
              <a:rPr kumimoji="1" lang="ja-JP" altLang="en-US" dirty="0" smtClean="0"/>
              <a:t>であれば各経路の所要時間が同じになるよう収束計算を行う。</a:t>
            </a:r>
            <a:endParaRPr kumimoji="1" lang="en-US" altLang="ja-JP" dirty="0" smtClean="0"/>
          </a:p>
          <a:p>
            <a:pPr marL="396000" indent="-180000"/>
            <a:r>
              <a:rPr lang="en-US" altLang="ja-JP" sz="1400" dirty="0" smtClean="0"/>
              <a:t>※PC</a:t>
            </a:r>
            <a:r>
              <a:rPr lang="ja-JP" altLang="en-US" sz="1400" dirty="0" smtClean="0"/>
              <a:t>の計算能力の向上により近年増加</a:t>
            </a:r>
            <a:endParaRPr lang="en-US" altLang="ja-JP" sz="1400" dirty="0" smtClean="0"/>
          </a:p>
          <a:p>
            <a:pPr marL="396000" indent="-180000"/>
            <a:r>
              <a:rPr lang="ja-JP" altLang="en-US" sz="1400" u="sng" dirty="0">
                <a:solidFill>
                  <a:srgbClr val="FF0000"/>
                </a:solidFill>
              </a:rPr>
              <a:t>⇒</a:t>
            </a:r>
            <a:r>
              <a:rPr lang="ja-JP" altLang="en-US" sz="1400" u="sng" dirty="0" smtClean="0">
                <a:solidFill>
                  <a:srgbClr val="FF0000"/>
                </a:solidFill>
              </a:rPr>
              <a:t>近年、大阪府ではこちらを採用</a:t>
            </a:r>
            <a:endParaRPr lang="en-US" altLang="ja-JP" sz="1400" u="sng" dirty="0" smtClean="0">
              <a:solidFill>
                <a:srgbClr val="FF0000"/>
              </a:solidFill>
            </a:endParaRPr>
          </a:p>
        </p:txBody>
      </p:sp>
      <p:sp>
        <p:nvSpPr>
          <p:cNvPr id="83" name="テキスト ボックス 82"/>
          <p:cNvSpPr txBox="1"/>
          <p:nvPr/>
        </p:nvSpPr>
        <p:spPr>
          <a:xfrm>
            <a:off x="5842515" y="2776214"/>
            <a:ext cx="1403755" cy="306323"/>
          </a:xfrm>
          <a:prstGeom prst="rect">
            <a:avLst/>
          </a:prstGeom>
          <a:solidFill>
            <a:schemeClr val="tx1">
              <a:lumMod val="65000"/>
              <a:lumOff val="35000"/>
            </a:schemeClr>
          </a:solidFill>
          <a:ln>
            <a:solidFill>
              <a:schemeClr val="tx1"/>
            </a:solidFill>
            <a:prstDash val="solid"/>
          </a:ln>
        </p:spPr>
        <p:txBody>
          <a:bodyPr wrap="none" lIns="108000" tIns="72000" rIns="108000" bIns="18000" rtlCol="0">
            <a:spAutoFit/>
          </a:bodyPr>
          <a:lstStyle>
            <a:defPPr>
              <a:defRPr lang="en-US"/>
            </a:defPPr>
            <a:lvl1pPr>
              <a:defRPr kumimoji="1"/>
            </a:lvl1pPr>
          </a:lstStyle>
          <a:p>
            <a:r>
              <a:rPr lang="en-US" altLang="ja-JP" sz="1400" dirty="0" smtClean="0">
                <a:solidFill>
                  <a:schemeClr val="bg1"/>
                </a:solidFill>
              </a:rPr>
              <a:t>QV</a:t>
            </a:r>
            <a:r>
              <a:rPr lang="ja-JP" altLang="en-US" sz="1400" dirty="0" smtClean="0">
                <a:solidFill>
                  <a:schemeClr val="bg1"/>
                </a:solidFill>
              </a:rPr>
              <a:t>式と</a:t>
            </a:r>
            <a:r>
              <a:rPr lang="en-US" altLang="ja-JP" sz="1400" dirty="0" smtClean="0">
                <a:solidFill>
                  <a:schemeClr val="bg1"/>
                </a:solidFill>
              </a:rPr>
              <a:t>BPR</a:t>
            </a:r>
            <a:r>
              <a:rPr lang="ja-JP" altLang="en-US" sz="1400" dirty="0" smtClean="0">
                <a:solidFill>
                  <a:schemeClr val="bg1"/>
                </a:solidFill>
              </a:rPr>
              <a:t>関数</a:t>
            </a:r>
            <a:endParaRPr lang="ja-JP" altLang="en-US" sz="1400" dirty="0">
              <a:solidFill>
                <a:schemeClr val="bg1"/>
              </a:solidFill>
            </a:endParaRPr>
          </a:p>
        </p:txBody>
      </p:sp>
      <p:sp>
        <p:nvSpPr>
          <p:cNvPr id="84" name="テキスト ボックス 83"/>
          <p:cNvSpPr txBox="1"/>
          <p:nvPr/>
        </p:nvSpPr>
        <p:spPr>
          <a:xfrm>
            <a:off x="4578951" y="5786531"/>
            <a:ext cx="3930884" cy="276999"/>
          </a:xfrm>
          <a:prstGeom prst="rect">
            <a:avLst/>
          </a:prstGeom>
          <a:noFill/>
        </p:spPr>
        <p:txBody>
          <a:bodyPr wrap="none" rtlCol="0">
            <a:spAutoFit/>
          </a:bodyPr>
          <a:lstStyle/>
          <a:p>
            <a:r>
              <a:rPr lang="ja-JP" altLang="en-US" sz="1200" dirty="0"/>
              <a:t>出典：</a:t>
            </a:r>
            <a:r>
              <a:rPr lang="en-US" altLang="ja-JP" sz="1200" dirty="0"/>
              <a:t>『</a:t>
            </a:r>
            <a:r>
              <a:rPr lang="ja-JP" altLang="en-US" sz="1200" dirty="0"/>
              <a:t>道路交通需要予測の理論と適用　</a:t>
            </a:r>
            <a:r>
              <a:rPr lang="en-US" altLang="ja-JP" sz="1200" dirty="0" smtClean="0"/>
              <a:t>H15.8</a:t>
            </a:r>
            <a:r>
              <a:rPr lang="ja-JP" altLang="en-US" sz="1200" dirty="0"/>
              <a:t>土木学会</a:t>
            </a:r>
            <a:r>
              <a:rPr lang="en-US" altLang="ja-JP" sz="1200" dirty="0"/>
              <a:t>』</a:t>
            </a:r>
            <a:endParaRPr lang="en-US" altLang="ja-JP" sz="1200" dirty="0" smtClean="0"/>
          </a:p>
        </p:txBody>
      </p:sp>
      <p:pic>
        <p:nvPicPr>
          <p:cNvPr id="2" name="図 1"/>
          <p:cNvPicPr>
            <a:picLocks noChangeAspect="1"/>
          </p:cNvPicPr>
          <p:nvPr/>
        </p:nvPicPr>
        <p:blipFill rotWithShape="1">
          <a:blip r:embed="rId2"/>
          <a:srcRect l="4286" r="4286"/>
          <a:stretch/>
        </p:blipFill>
        <p:spPr>
          <a:xfrm>
            <a:off x="4067944" y="3108453"/>
            <a:ext cx="5040560" cy="2696810"/>
          </a:xfrm>
          <a:prstGeom prst="rect">
            <a:avLst/>
          </a:prstGeom>
        </p:spPr>
      </p:pic>
    </p:spTree>
    <p:extLst>
      <p:ext uri="{BB962C8B-B14F-4D97-AF65-F5344CB8AC3E}">
        <p14:creationId xmlns:p14="http://schemas.microsoft.com/office/powerpoint/2010/main" val="3943725927"/>
      </p:ext>
    </p:extLst>
  </p:cSld>
  <p:clrMapOvr>
    <a:masterClrMapping/>
  </p:clrMapOvr>
</p:sld>
</file>

<file path=ppt/theme/theme1.xml><?xml version="1.0" encoding="utf-8"?>
<a:theme xmlns:a="http://schemas.openxmlformats.org/drawingml/2006/main" name="Office テーマ">
  <a:themeElements>
    <a:clrScheme name="ユーザー定義 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1F497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w="19050">
          <a:solidFill>
            <a:schemeClr val="tx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2" ma:contentTypeDescription="新しいドキュメントを作成します。" ma:contentTypeScope="" ma:versionID="0d2eb14373c5b4000c128cfcdd3fcf60">
  <xsd:schema xmlns:xsd="http://www.w3.org/2001/XMLSchema" xmlns:xs="http://www.w3.org/2001/XMLSchema" xmlns:p="http://schemas.microsoft.com/office/2006/metadata/properties" xmlns:ns1="http://schemas.microsoft.com/sharepoint/v3" xmlns:ns2="4e21aece-359b-4e6f-8f54-c70e1e237c6a" targetNamespace="http://schemas.microsoft.com/office/2006/metadata/properties" ma:root="true" ma:fieldsID="db23b4eb53cfac3bdce39f3dd831b7a7" ns1:_="" ns2:_="">
    <xsd:import namespace="http://schemas.microsoft.com/sharepoint/v3"/>
    <xsd:import namespace="4e21aece-359b-4e6f-8f54-c70e1e237c6a"/>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e21aece-359b-4e6f-8f54-c70e1e237c6a"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673909-9E68-4D70-A83F-6DC2A369A3BC}">
  <ds:schemaRefs>
    <ds:schemaRef ds:uri="http://schemas.microsoft.com/sharepoint/v3/contenttype/forms"/>
  </ds:schemaRefs>
</ds:datastoreItem>
</file>

<file path=customXml/itemProps2.xml><?xml version="1.0" encoding="utf-8"?>
<ds:datastoreItem xmlns:ds="http://schemas.openxmlformats.org/officeDocument/2006/customXml" ds:itemID="{691C2A7C-4367-4520-81EE-A7F266CF4AD7}">
  <ds:schemaRefs>
    <ds:schemaRef ds:uri="http://purl.org/dc/terms/"/>
    <ds:schemaRef ds:uri="http://schemas.openxmlformats.org/package/2006/metadata/core-properties"/>
    <ds:schemaRef ds:uri="http://purl.org/dc/dcmitype/"/>
    <ds:schemaRef ds:uri="4e21aece-359b-4e6f-8f54-c70e1e237c6a"/>
    <ds:schemaRef ds:uri="http://schemas.microsoft.com/office/2006/documentManagement/types"/>
    <ds:schemaRef ds:uri="http://purl.org/dc/elements/1.1/"/>
    <ds:schemaRef ds:uri="http://schemas.microsoft.com/office/2006/metadata/properties"/>
    <ds:schemaRef ds:uri="http://schemas.microsoft.com/sharepoint/v3"/>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0B6B20AC-4E01-4B39-88BF-8C4FAF8AA7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e21aece-359b-4e6f-8f54-c70e1e237c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9540</TotalTime>
  <Words>852</Words>
  <Application>Microsoft Office PowerPoint</Application>
  <PresentationFormat>画面に合わせる (4:3)</PresentationFormat>
  <Paragraphs>70</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HGPｺﾞｼｯｸM</vt:lpstr>
      <vt:lpstr>Meiryo UI</vt:lpstr>
      <vt:lpstr>ＭＳ Ｐゴシック</vt:lpstr>
      <vt:lpstr>ＭＳ ゴシック</vt:lpstr>
      <vt:lpstr>游ゴシック</vt:lpstr>
      <vt:lpstr>Arial</vt:lpstr>
      <vt:lpstr>Calibri</vt:lpstr>
      <vt:lpstr>Times New Roman</vt:lpstr>
      <vt:lpstr>Office テーマ</vt:lpstr>
      <vt:lpstr>PowerPoint プレゼンテーション</vt:lpstr>
      <vt:lpstr>1.便益の減少要因</vt:lpstr>
      <vt:lpstr>2.将来交通量の減少要因（現況交通量の減少）</vt:lpstr>
      <vt:lpstr>2.将来交通量の減少要因（交通量配分手法の変更）</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麻野　員代</dc:creator>
  <cp:lastModifiedBy>岸本　遼太</cp:lastModifiedBy>
  <cp:revision>404</cp:revision>
  <cp:lastPrinted>2022-05-18T09:29:31Z</cp:lastPrinted>
  <dcterms:created xsi:type="dcterms:W3CDTF">2016-08-02T07:09:19Z</dcterms:created>
  <dcterms:modified xsi:type="dcterms:W3CDTF">2022-06-15T08:03:14Z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