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896" autoAdjust="0"/>
  </p:normalViewPr>
  <p:slideViewPr>
    <p:cSldViewPr snapToGrid="0">
      <p:cViewPr varScale="1">
        <p:scale>
          <a:sx n="69" d="100"/>
          <a:sy n="69" d="100"/>
        </p:scale>
        <p:origin x="23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4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9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0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3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067-0FB4-4469-AABC-B13C8B0868AA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C85E159-D58F-4D2A-B54C-129F07D8A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50178"/>
              </p:ext>
            </p:extLst>
          </p:nvPr>
        </p:nvGraphicFramePr>
        <p:xfrm>
          <a:off x="275073" y="5903574"/>
          <a:ext cx="6307853" cy="3496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247">
                  <a:extLst>
                    <a:ext uri="{9D8B030D-6E8A-4147-A177-3AD203B41FA5}">
                      <a16:colId xmlns:a16="http://schemas.microsoft.com/office/drawing/2014/main" val="31429942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416988911"/>
                    </a:ext>
                  </a:extLst>
                </a:gridCol>
                <a:gridCol w="1150243">
                  <a:extLst>
                    <a:ext uri="{9D8B030D-6E8A-4147-A177-3AD203B41FA5}">
                      <a16:colId xmlns:a16="http://schemas.microsoft.com/office/drawing/2014/main" val="2047160456"/>
                    </a:ext>
                  </a:extLst>
                </a:gridCol>
                <a:gridCol w="1576963">
                  <a:extLst>
                    <a:ext uri="{9D8B030D-6E8A-4147-A177-3AD203B41FA5}">
                      <a16:colId xmlns:a16="http://schemas.microsoft.com/office/drawing/2014/main" val="3130114850"/>
                    </a:ext>
                  </a:extLst>
                </a:gridCol>
              </a:tblGrid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時期</a:t>
                      </a:r>
                    </a:p>
                  </a:txBody>
                  <a:tcPr marL="63305" marR="63305" marT="31652" marB="3165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指定管理者評価委員会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297741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７月８日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第１回評価委員会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指定管理者から当該年度の事業計画の報告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当該年度の評価基準の審議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55760736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利用満足度調査の実施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評価票に基づく</a:t>
                      </a:r>
                      <a:b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自己評価の実施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791108080"/>
                  </a:ext>
                </a:extLst>
              </a:tr>
              <a:tr h="10846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14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第２回評価委員会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指定管理者から取組状況の報告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施設所管課からの評価報告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取組状況についてヒアリング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施設所管課による評価内容等について点検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79927232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２月中旬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984188565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３月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444704393"/>
                  </a:ext>
                </a:extLst>
              </a:tr>
            </a:tbl>
          </a:graphicData>
        </a:graphic>
      </p:graphicFrame>
      <p:sp>
        <p:nvSpPr>
          <p:cNvPr id="6" name="矢印: 上向き折線 5">
            <a:extLst>
              <a:ext uri="{FF2B5EF4-FFF2-40B4-BE49-F238E27FC236}">
                <a16:creationId xmlns:a16="http://schemas.microsoft.com/office/drawing/2014/main" id="{A11C9A45-52EF-42D0-8572-5271E3F2A863}"/>
              </a:ext>
            </a:extLst>
          </p:cNvPr>
          <p:cNvSpPr/>
          <p:nvPr/>
        </p:nvSpPr>
        <p:spPr>
          <a:xfrm flipV="1">
            <a:off x="3790717" y="6541014"/>
            <a:ext cx="1658002" cy="423915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9F25BED-1A0F-4FA1-A468-85E08810D537}"/>
              </a:ext>
            </a:extLst>
          </p:cNvPr>
          <p:cNvSpPr/>
          <p:nvPr/>
        </p:nvSpPr>
        <p:spPr>
          <a:xfrm rot="10800000">
            <a:off x="4476541" y="7124090"/>
            <a:ext cx="542611" cy="339726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8" name="矢印: 上向き折線 7">
            <a:extLst>
              <a:ext uri="{FF2B5EF4-FFF2-40B4-BE49-F238E27FC236}">
                <a16:creationId xmlns:a16="http://schemas.microsoft.com/office/drawing/2014/main" id="{74C0DF39-47E9-4872-8215-D31A01393429}"/>
              </a:ext>
            </a:extLst>
          </p:cNvPr>
          <p:cNvSpPr/>
          <p:nvPr/>
        </p:nvSpPr>
        <p:spPr>
          <a:xfrm rot="16200000" flipH="1">
            <a:off x="3538524" y="7223612"/>
            <a:ext cx="600990" cy="993376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04AF57-0DEA-4130-9D1D-88153A2AA1D3}"/>
              </a:ext>
            </a:extLst>
          </p:cNvPr>
          <p:cNvSpPr txBox="1"/>
          <p:nvPr/>
        </p:nvSpPr>
        <p:spPr>
          <a:xfrm>
            <a:off x="4531858" y="7174061"/>
            <a:ext cx="593355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47A187-B532-4386-9BC4-82A213B327D0}"/>
              </a:ext>
            </a:extLst>
          </p:cNvPr>
          <p:cNvSpPr txBox="1"/>
          <p:nvPr/>
        </p:nvSpPr>
        <p:spPr>
          <a:xfrm>
            <a:off x="3651651" y="7746651"/>
            <a:ext cx="479350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1" name="矢印: 上向き折線 10">
            <a:extLst>
              <a:ext uri="{FF2B5EF4-FFF2-40B4-BE49-F238E27FC236}">
                <a16:creationId xmlns:a16="http://schemas.microsoft.com/office/drawing/2014/main" id="{2A08EC87-9981-4B16-B59B-45ED178BB782}"/>
              </a:ext>
            </a:extLst>
          </p:cNvPr>
          <p:cNvSpPr/>
          <p:nvPr/>
        </p:nvSpPr>
        <p:spPr>
          <a:xfrm flipV="1">
            <a:off x="3429000" y="8098209"/>
            <a:ext cx="1110467" cy="744348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6166BE-CD90-40D1-8C82-46D258A9A458}"/>
              </a:ext>
            </a:extLst>
          </p:cNvPr>
          <p:cNvSpPr txBox="1"/>
          <p:nvPr/>
        </p:nvSpPr>
        <p:spPr>
          <a:xfrm>
            <a:off x="3499169" y="8061714"/>
            <a:ext cx="847832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指導・助言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74C75C-DAA4-405F-AE62-CB713043C594}"/>
              </a:ext>
            </a:extLst>
          </p:cNvPr>
          <p:cNvSpPr/>
          <p:nvPr/>
        </p:nvSpPr>
        <p:spPr>
          <a:xfrm>
            <a:off x="3925764" y="8865133"/>
            <a:ext cx="1003162" cy="3397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対応方針策定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0B59AC4-19E6-4E1F-8D37-99E399B992E5}"/>
              </a:ext>
            </a:extLst>
          </p:cNvPr>
          <p:cNvSpPr/>
          <p:nvPr/>
        </p:nvSpPr>
        <p:spPr>
          <a:xfrm>
            <a:off x="5255666" y="8802601"/>
            <a:ext cx="1145514" cy="4979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翌年度の</a:t>
            </a:r>
            <a:endParaRPr kumimoji="1" lang="en-US" altLang="ja-JP" sz="96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事業内容に反映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CCAD5F52-1B05-46D1-BEEA-1F9288D87175}"/>
              </a:ext>
            </a:extLst>
          </p:cNvPr>
          <p:cNvSpPr/>
          <p:nvPr/>
        </p:nvSpPr>
        <p:spPr>
          <a:xfrm rot="10800000" flipH="1">
            <a:off x="4943836" y="8935899"/>
            <a:ext cx="291275" cy="241475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A6BA3E8-2483-4579-8EB8-41D87E4AC618}"/>
              </a:ext>
            </a:extLst>
          </p:cNvPr>
          <p:cNvSpPr/>
          <p:nvPr/>
        </p:nvSpPr>
        <p:spPr>
          <a:xfrm>
            <a:off x="1622887" y="9342757"/>
            <a:ext cx="3612225" cy="365195"/>
          </a:xfrm>
          <a:prstGeom prst="roundRect">
            <a:avLst>
              <a:gd name="adj" fmla="val 50000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令和７年 ３月頃　６年度評価表・対応方針公表（ＨＰ）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595684-FD54-4572-9F7B-12A0B22D3219}"/>
              </a:ext>
            </a:extLst>
          </p:cNvPr>
          <p:cNvSpPr txBox="1"/>
          <p:nvPr/>
        </p:nvSpPr>
        <p:spPr>
          <a:xfrm>
            <a:off x="275073" y="837811"/>
            <a:ext cx="6266406" cy="680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府と指定管理者が業務について行う点検・評価内容に対し、外部有識者で構成する指定管理者評価委員会から指摘・提言をいただき、それをフィードバックすることで、さらに府民サービスの向上につなげる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C4FAA5-36CA-48C5-B179-22A81247DB9A}"/>
              </a:ext>
            </a:extLst>
          </p:cNvPr>
          <p:cNvSpPr txBox="1"/>
          <p:nvPr/>
        </p:nvSpPr>
        <p:spPr>
          <a:xfrm>
            <a:off x="275073" y="1958355"/>
            <a:ext cx="6266406" cy="475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施設所管課の評価、利用満足度調査等の結果について、施設所管課から報告を受け、点検を行い、</a:t>
            </a:r>
            <a:b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施設所管課に対して指摘・提言を行う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45175AA-CCE8-4FC4-B303-20C1F5273638}"/>
              </a:ext>
            </a:extLst>
          </p:cNvPr>
          <p:cNvSpPr/>
          <p:nvPr/>
        </p:nvSpPr>
        <p:spPr>
          <a:xfrm>
            <a:off x="2451377" y="3134312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BF56D0B-3261-4C6A-9192-B302297AC9CE}"/>
              </a:ext>
            </a:extLst>
          </p:cNvPr>
          <p:cNvSpPr/>
          <p:nvPr/>
        </p:nvSpPr>
        <p:spPr>
          <a:xfrm>
            <a:off x="4691323" y="4429279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F3E3111-C049-4178-A624-86F8138E0201}"/>
              </a:ext>
            </a:extLst>
          </p:cNvPr>
          <p:cNvSpPr/>
          <p:nvPr/>
        </p:nvSpPr>
        <p:spPr>
          <a:xfrm>
            <a:off x="589337" y="4441385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府（施設所管課）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26F487-8377-4263-80C8-87268C40B1C4}"/>
              </a:ext>
            </a:extLst>
          </p:cNvPr>
          <p:cNvSpPr txBox="1"/>
          <p:nvPr/>
        </p:nvSpPr>
        <p:spPr>
          <a:xfrm>
            <a:off x="2649496" y="3576572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①自己評価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8E0EB9E-82DA-4D5E-9578-029E9F15FAFB}"/>
              </a:ext>
            </a:extLst>
          </p:cNvPr>
          <p:cNvCxnSpPr>
            <a:cxnSpLocks/>
          </p:cNvCxnSpPr>
          <p:nvPr/>
        </p:nvCxnSpPr>
        <p:spPr>
          <a:xfrm flipV="1">
            <a:off x="937260" y="3250654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7EDC2F-3ABC-451F-8336-709187F770AC}"/>
              </a:ext>
            </a:extLst>
          </p:cNvPr>
          <p:cNvSpPr txBox="1"/>
          <p:nvPr/>
        </p:nvSpPr>
        <p:spPr>
          <a:xfrm>
            <a:off x="677212" y="3704325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③ヒアリング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C5B0B9E-1A16-49E9-B2A4-317F8334DA0B}"/>
              </a:ext>
            </a:extLst>
          </p:cNvPr>
          <p:cNvCxnSpPr>
            <a:cxnSpLocks/>
          </p:cNvCxnSpPr>
          <p:nvPr/>
        </p:nvCxnSpPr>
        <p:spPr>
          <a:xfrm flipH="1">
            <a:off x="1252277" y="3210951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86F6D7E-6C7E-498B-91CF-497083170C97}"/>
              </a:ext>
            </a:extLst>
          </p:cNvPr>
          <p:cNvSpPr txBox="1"/>
          <p:nvPr/>
        </p:nvSpPr>
        <p:spPr>
          <a:xfrm>
            <a:off x="1612671" y="3721464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②報告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D728E1-A064-4ABA-8E3F-7363A21D0AAB}"/>
              </a:ext>
            </a:extLst>
          </p:cNvPr>
          <p:cNvSpPr txBox="1"/>
          <p:nvPr/>
        </p:nvSpPr>
        <p:spPr>
          <a:xfrm>
            <a:off x="1107497" y="4209854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④評価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A6836767-526B-4CCD-80F2-58D4DDBFCD7B}"/>
              </a:ext>
            </a:extLst>
          </p:cNvPr>
          <p:cNvCxnSpPr/>
          <p:nvPr/>
        </p:nvCxnSpPr>
        <p:spPr>
          <a:xfrm>
            <a:off x="1994177" y="45339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B068C6A7-442C-42AC-A25E-4685EB91962F}"/>
              </a:ext>
            </a:extLst>
          </p:cNvPr>
          <p:cNvCxnSpPr>
            <a:cxnSpLocks/>
          </p:cNvCxnSpPr>
          <p:nvPr/>
        </p:nvCxnSpPr>
        <p:spPr>
          <a:xfrm flipH="1">
            <a:off x="2215157" y="46863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E3E0BA8-B671-4E4D-B740-A9620BC5F1DD}"/>
              </a:ext>
            </a:extLst>
          </p:cNvPr>
          <p:cNvSpPr txBox="1"/>
          <p:nvPr/>
        </p:nvSpPr>
        <p:spPr>
          <a:xfrm>
            <a:off x="2553661" y="4297479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⑤評価結果を報告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51E4302-A65B-4CE5-A5F6-934250AB7E8E}"/>
              </a:ext>
            </a:extLst>
          </p:cNvPr>
          <p:cNvSpPr txBox="1"/>
          <p:nvPr/>
        </p:nvSpPr>
        <p:spPr>
          <a:xfrm>
            <a:off x="4539467" y="3636978"/>
            <a:ext cx="1577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⑥必要に応じて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ヒアリング等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3818B8BE-C96E-4BBF-83A4-8B8ECE1BCF21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4072173" y="3295553"/>
            <a:ext cx="1407820" cy="1133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DA04F75-CFCC-4A6B-B910-2E94F737E59B}"/>
              </a:ext>
            </a:extLst>
          </p:cNvPr>
          <p:cNvSpPr txBox="1"/>
          <p:nvPr/>
        </p:nvSpPr>
        <p:spPr>
          <a:xfrm>
            <a:off x="4674660" y="4878600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⑦評価内容の点検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69CEB24-CAED-414A-85A3-368E77C2AF17}"/>
              </a:ext>
            </a:extLst>
          </p:cNvPr>
          <p:cNvSpPr txBox="1"/>
          <p:nvPr/>
        </p:nvSpPr>
        <p:spPr>
          <a:xfrm>
            <a:off x="2477879" y="4688386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⑧指摘・提言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C580AA-91B4-4670-9721-716546CFF473}"/>
              </a:ext>
            </a:extLst>
          </p:cNvPr>
          <p:cNvSpPr txBox="1"/>
          <p:nvPr/>
        </p:nvSpPr>
        <p:spPr>
          <a:xfrm>
            <a:off x="489103" y="4875941"/>
            <a:ext cx="1779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⑨対応方針策定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⑩評価票・対応方針の公表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70F8C3C-2033-4864-83ED-D1FEE300DBDE}"/>
              </a:ext>
            </a:extLst>
          </p:cNvPr>
          <p:cNvSpPr txBox="1"/>
          <p:nvPr/>
        </p:nvSpPr>
        <p:spPr>
          <a:xfrm>
            <a:off x="0" y="189448"/>
            <a:ext cx="6858000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評価委員会によるモニタリング実施について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F973F-DFE6-4FC2-8C3E-44A87CC55A14}"/>
              </a:ext>
            </a:extLst>
          </p:cNvPr>
          <p:cNvSpPr txBox="1"/>
          <p:nvPr/>
        </p:nvSpPr>
        <p:spPr>
          <a:xfrm>
            <a:off x="231107" y="550914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１．趣旨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69C06E2-C5D5-4206-BD94-21D634709B18}"/>
              </a:ext>
            </a:extLst>
          </p:cNvPr>
          <p:cNvSpPr txBox="1"/>
          <p:nvPr/>
        </p:nvSpPr>
        <p:spPr>
          <a:xfrm>
            <a:off x="231107" y="1724229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２．指定管理者評価委員会の役割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ADD0C4-CBBF-41DC-A0C2-F60F1BDAE6E9}"/>
              </a:ext>
            </a:extLst>
          </p:cNvPr>
          <p:cNvSpPr txBox="1"/>
          <p:nvPr/>
        </p:nvSpPr>
        <p:spPr>
          <a:xfrm>
            <a:off x="236354" y="2681407"/>
            <a:ext cx="3515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３．モニタリングの流れ　</a:t>
            </a:r>
            <a:r>
              <a:rPr kumimoji="1" lang="ja-JP" altLang="en-US" sz="1200" b="1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（本委員会は⑤～⑧を実施）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A1E497F-C7F1-4F0D-902A-6A06E1497EAC}"/>
              </a:ext>
            </a:extLst>
          </p:cNvPr>
          <p:cNvSpPr txBox="1"/>
          <p:nvPr/>
        </p:nvSpPr>
        <p:spPr>
          <a:xfrm>
            <a:off x="231107" y="5616295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４．令和６年度スケジュール</a:t>
            </a:r>
          </a:p>
        </p:txBody>
      </p:sp>
      <p:sp>
        <p:nvSpPr>
          <p:cNvPr id="47" name="テキスト ボックス 1">
            <a:extLst>
              <a:ext uri="{FF2B5EF4-FFF2-40B4-BE49-F238E27FC236}">
                <a16:creationId xmlns:a16="http://schemas.microsoft.com/office/drawing/2014/main" id="{6AECCF24-44A0-49E1-994F-33D4878289A4}"/>
              </a:ext>
            </a:extLst>
          </p:cNvPr>
          <p:cNvSpPr txBox="1"/>
          <p:nvPr/>
        </p:nvSpPr>
        <p:spPr>
          <a:xfrm>
            <a:off x="5865541" y="141187"/>
            <a:ext cx="855679" cy="2564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資料４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BBB7878-FB42-491E-8CE0-E86DEFC615A2}"/>
              </a:ext>
            </a:extLst>
          </p:cNvPr>
          <p:cNvSpPr/>
          <p:nvPr/>
        </p:nvSpPr>
        <p:spPr>
          <a:xfrm>
            <a:off x="275073" y="7624201"/>
            <a:ext cx="6307853" cy="10839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C3ACB0F1-A08C-4D25-B81D-C6C24214699F}"/>
              </a:ext>
            </a:extLst>
          </p:cNvPr>
          <p:cNvSpPr/>
          <p:nvPr/>
        </p:nvSpPr>
        <p:spPr>
          <a:xfrm rot="16200000">
            <a:off x="15285" y="8055492"/>
            <a:ext cx="241478" cy="17974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0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283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　結衣</dc:creator>
  <cp:lastModifiedBy>岡村　一志</cp:lastModifiedBy>
  <cp:revision>56</cp:revision>
  <cp:lastPrinted>2024-06-19T06:30:04Z</cp:lastPrinted>
  <dcterms:created xsi:type="dcterms:W3CDTF">2024-06-07T02:13:36Z</dcterms:created>
  <dcterms:modified xsi:type="dcterms:W3CDTF">2024-12-24T12:38:13Z</dcterms:modified>
</cp:coreProperties>
</file>