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9"/>
  </p:notesMasterIdLst>
  <p:sldIdLst>
    <p:sldId id="269" r:id="rId2"/>
    <p:sldId id="276" r:id="rId3"/>
    <p:sldId id="256" r:id="rId4"/>
    <p:sldId id="258" r:id="rId5"/>
    <p:sldId id="282" r:id="rId6"/>
    <p:sldId id="283" r:id="rId7"/>
    <p:sldId id="289" r:id="rId8"/>
    <p:sldId id="260" r:id="rId9"/>
    <p:sldId id="284" r:id="rId10"/>
    <p:sldId id="285" r:id="rId11"/>
    <p:sldId id="286" r:id="rId12"/>
    <p:sldId id="287" r:id="rId13"/>
    <p:sldId id="265" r:id="rId14"/>
    <p:sldId id="288" r:id="rId15"/>
    <p:sldId id="267" r:id="rId16"/>
    <p:sldId id="273" r:id="rId17"/>
    <p:sldId id="268" r:id="rId18"/>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93D81CF-94F2-401A-BA57-92F5A7B2D0C5}" styleName="スタイル (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488" autoAdjust="0"/>
    <p:restoredTop sz="95796" autoAdjust="0"/>
  </p:normalViewPr>
  <p:slideViewPr>
    <p:cSldViewPr snapToGrid="0">
      <p:cViewPr varScale="1">
        <p:scale>
          <a:sx n="97" d="100"/>
          <a:sy n="97" d="100"/>
        </p:scale>
        <p:origin x="864"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8EB45560-DF73-4EC3-A285-699603768907}" type="datetimeFigureOut">
              <a:rPr kumimoji="1" lang="ja-JP" altLang="en-US" smtClean="0"/>
              <a:t>2025/12/14</a:t>
            </a:fld>
            <a:endParaRPr kumimoji="1" lang="ja-JP" altLang="en-US"/>
          </a:p>
        </p:txBody>
      </p:sp>
      <p:sp>
        <p:nvSpPr>
          <p:cNvPr id="4" name="スライド イメージ プレースホルダー 3"/>
          <p:cNvSpPr>
            <a:spLocks noGrp="1" noRot="1" noChangeAspect="1"/>
          </p:cNvSpPr>
          <p:nvPr>
            <p:ph type="sldImg" idx="2"/>
          </p:nvPr>
        </p:nvSpPr>
        <p:spPr>
          <a:xfrm>
            <a:off x="1166813" y="1243013"/>
            <a:ext cx="447357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DA612D9E-7F6F-4C75-A666-8A6FAD2732A0}" type="slidenum">
              <a:rPr kumimoji="1" lang="ja-JP" altLang="en-US" smtClean="0"/>
              <a:t>‹#›</a:t>
            </a:fld>
            <a:endParaRPr kumimoji="1" lang="ja-JP" altLang="en-US"/>
          </a:p>
        </p:txBody>
      </p:sp>
    </p:spTree>
    <p:extLst>
      <p:ext uri="{BB962C8B-B14F-4D97-AF65-F5344CB8AC3E}">
        <p14:creationId xmlns:p14="http://schemas.microsoft.com/office/powerpoint/2010/main" val="365640613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DA612D9E-7F6F-4C75-A666-8A6FAD2732A0}" type="slidenum">
              <a:rPr kumimoji="1" lang="ja-JP" altLang="en-US" smtClean="0"/>
              <a:t>6</a:t>
            </a:fld>
            <a:endParaRPr kumimoji="1" lang="ja-JP" altLang="en-US"/>
          </a:p>
        </p:txBody>
      </p:sp>
    </p:spTree>
    <p:extLst>
      <p:ext uri="{BB962C8B-B14F-4D97-AF65-F5344CB8AC3E}">
        <p14:creationId xmlns:p14="http://schemas.microsoft.com/office/powerpoint/2010/main" val="3214100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DA612D9E-7F6F-4C75-A666-8A6FAD2732A0}" type="slidenum">
              <a:rPr kumimoji="1" lang="ja-JP" altLang="en-US" smtClean="0"/>
              <a:t>8</a:t>
            </a:fld>
            <a:endParaRPr kumimoji="1" lang="ja-JP" altLang="en-US"/>
          </a:p>
        </p:txBody>
      </p:sp>
    </p:spTree>
    <p:extLst>
      <p:ext uri="{BB962C8B-B14F-4D97-AF65-F5344CB8AC3E}">
        <p14:creationId xmlns:p14="http://schemas.microsoft.com/office/powerpoint/2010/main" val="42754480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DA612D9E-7F6F-4C75-A666-8A6FAD2732A0}" type="slidenum">
              <a:rPr kumimoji="1" lang="ja-JP" altLang="en-US" smtClean="0"/>
              <a:t>17</a:t>
            </a:fld>
            <a:endParaRPr kumimoji="1" lang="ja-JP" altLang="en-US"/>
          </a:p>
        </p:txBody>
      </p:sp>
    </p:spTree>
    <p:extLst>
      <p:ext uri="{BB962C8B-B14F-4D97-AF65-F5344CB8AC3E}">
        <p14:creationId xmlns:p14="http://schemas.microsoft.com/office/powerpoint/2010/main" val="710510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1FCF60EF-7D1D-49D7-8F01-C06581D2A625}" type="datetime1">
              <a:rPr kumimoji="1" lang="ja-JP" altLang="en-US" smtClean="0"/>
              <a:t>2025/12/14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F0E252E-A7A7-4A6D-A444-A063B6ED0BB4}" type="slidenum">
              <a:rPr kumimoji="1" lang="ja-JP" altLang="en-US" smtClean="0"/>
              <a:t>‹#›</a:t>
            </a:fld>
            <a:endParaRPr kumimoji="1" lang="ja-JP" altLang="en-US"/>
          </a:p>
        </p:txBody>
      </p:sp>
    </p:spTree>
    <p:extLst>
      <p:ext uri="{BB962C8B-B14F-4D97-AF65-F5344CB8AC3E}">
        <p14:creationId xmlns:p14="http://schemas.microsoft.com/office/powerpoint/2010/main" val="18656208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7A8BB0B-12F0-4745-9668-5BB30690C3CE}" type="datetime1">
              <a:rPr kumimoji="1" lang="ja-JP" altLang="en-US" smtClean="0"/>
              <a:t>2025/12/14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F0E252E-A7A7-4A6D-A444-A063B6ED0BB4}" type="slidenum">
              <a:rPr kumimoji="1" lang="ja-JP" altLang="en-US" smtClean="0"/>
              <a:t>‹#›</a:t>
            </a:fld>
            <a:endParaRPr kumimoji="1" lang="ja-JP" altLang="en-US"/>
          </a:p>
        </p:txBody>
      </p:sp>
    </p:spTree>
    <p:extLst>
      <p:ext uri="{BB962C8B-B14F-4D97-AF65-F5344CB8AC3E}">
        <p14:creationId xmlns:p14="http://schemas.microsoft.com/office/powerpoint/2010/main" val="4619709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1529A59-D70F-445F-B0EF-0F17D95A64F8}" type="datetime1">
              <a:rPr kumimoji="1" lang="ja-JP" altLang="en-US" smtClean="0"/>
              <a:t>2025/12/14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F0E252E-A7A7-4A6D-A444-A063B6ED0BB4}" type="slidenum">
              <a:rPr kumimoji="1" lang="ja-JP" altLang="en-US" smtClean="0"/>
              <a:t>‹#›</a:t>
            </a:fld>
            <a:endParaRPr kumimoji="1" lang="ja-JP" altLang="en-US"/>
          </a:p>
        </p:txBody>
      </p:sp>
    </p:spTree>
    <p:extLst>
      <p:ext uri="{BB962C8B-B14F-4D97-AF65-F5344CB8AC3E}">
        <p14:creationId xmlns:p14="http://schemas.microsoft.com/office/powerpoint/2010/main" val="20821671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CDDABCA-52CD-42BA-927E-35517E39094A}" type="datetime1">
              <a:rPr kumimoji="1" lang="ja-JP" altLang="en-US" smtClean="0"/>
              <a:t>2025/12/14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F0E252E-A7A7-4A6D-A444-A063B6ED0BB4}" type="slidenum">
              <a:rPr kumimoji="1" lang="ja-JP" altLang="en-US" smtClean="0"/>
              <a:t>‹#›</a:t>
            </a:fld>
            <a:endParaRPr kumimoji="1" lang="ja-JP" altLang="en-US"/>
          </a:p>
        </p:txBody>
      </p:sp>
    </p:spTree>
    <p:extLst>
      <p:ext uri="{BB962C8B-B14F-4D97-AF65-F5344CB8AC3E}">
        <p14:creationId xmlns:p14="http://schemas.microsoft.com/office/powerpoint/2010/main" val="6526659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6C6BF23-B3F7-4410-87AF-4A7B18F62A66}" type="datetime1">
              <a:rPr kumimoji="1" lang="ja-JP" altLang="en-US" smtClean="0"/>
              <a:t>2025/12/14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F0E252E-A7A7-4A6D-A444-A063B6ED0BB4}" type="slidenum">
              <a:rPr kumimoji="1" lang="ja-JP" altLang="en-US" smtClean="0"/>
              <a:t>‹#›</a:t>
            </a:fld>
            <a:endParaRPr kumimoji="1" lang="ja-JP" altLang="en-US"/>
          </a:p>
        </p:txBody>
      </p:sp>
    </p:spTree>
    <p:extLst>
      <p:ext uri="{BB962C8B-B14F-4D97-AF65-F5344CB8AC3E}">
        <p14:creationId xmlns:p14="http://schemas.microsoft.com/office/powerpoint/2010/main" val="10678376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7773A8F0-C96A-4359-860B-DF257235D393}" type="datetime1">
              <a:rPr kumimoji="1" lang="ja-JP" altLang="en-US" smtClean="0"/>
              <a:t>2025/12/14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F0E252E-A7A7-4A6D-A444-A063B6ED0BB4}" type="slidenum">
              <a:rPr kumimoji="1" lang="ja-JP" altLang="en-US" smtClean="0"/>
              <a:t>‹#›</a:t>
            </a:fld>
            <a:endParaRPr kumimoji="1" lang="ja-JP" altLang="en-US"/>
          </a:p>
        </p:txBody>
      </p:sp>
    </p:spTree>
    <p:extLst>
      <p:ext uri="{BB962C8B-B14F-4D97-AF65-F5344CB8AC3E}">
        <p14:creationId xmlns:p14="http://schemas.microsoft.com/office/powerpoint/2010/main" val="16080636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A0EFF752-1EA8-42EC-AA66-E979C32A4743}" type="datetime1">
              <a:rPr kumimoji="1" lang="ja-JP" altLang="en-US" smtClean="0"/>
              <a:t>2025/12/14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2F0E252E-A7A7-4A6D-A444-A063B6ED0BB4}" type="slidenum">
              <a:rPr kumimoji="1" lang="ja-JP" altLang="en-US" smtClean="0"/>
              <a:t>‹#›</a:t>
            </a:fld>
            <a:endParaRPr kumimoji="1" lang="ja-JP" altLang="en-US"/>
          </a:p>
        </p:txBody>
      </p:sp>
    </p:spTree>
    <p:extLst>
      <p:ext uri="{BB962C8B-B14F-4D97-AF65-F5344CB8AC3E}">
        <p14:creationId xmlns:p14="http://schemas.microsoft.com/office/powerpoint/2010/main" val="25198825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14A8F3C-F6D6-4D17-9AB5-5CDDD7A6CADC}" type="datetime1">
              <a:rPr kumimoji="1" lang="ja-JP" altLang="en-US" smtClean="0"/>
              <a:t>2025/12/14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2F0E252E-A7A7-4A6D-A444-A063B6ED0BB4}" type="slidenum">
              <a:rPr kumimoji="1" lang="ja-JP" altLang="en-US" smtClean="0"/>
              <a:t>‹#›</a:t>
            </a:fld>
            <a:endParaRPr kumimoji="1" lang="ja-JP" altLang="en-US"/>
          </a:p>
        </p:txBody>
      </p:sp>
    </p:spTree>
    <p:extLst>
      <p:ext uri="{BB962C8B-B14F-4D97-AF65-F5344CB8AC3E}">
        <p14:creationId xmlns:p14="http://schemas.microsoft.com/office/powerpoint/2010/main" val="2044385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9216C50-1969-47D0-9C28-5393E297C3B3}" type="datetime1">
              <a:rPr kumimoji="1" lang="ja-JP" altLang="en-US" smtClean="0"/>
              <a:t>2025/12/14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2F0E252E-A7A7-4A6D-A444-A063B6ED0BB4}" type="slidenum">
              <a:rPr kumimoji="1" lang="ja-JP" altLang="en-US" smtClean="0"/>
              <a:t>‹#›</a:t>
            </a:fld>
            <a:endParaRPr kumimoji="1" lang="ja-JP" altLang="en-US"/>
          </a:p>
        </p:txBody>
      </p:sp>
    </p:spTree>
    <p:extLst>
      <p:ext uri="{BB962C8B-B14F-4D97-AF65-F5344CB8AC3E}">
        <p14:creationId xmlns:p14="http://schemas.microsoft.com/office/powerpoint/2010/main" val="12632101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F0366CA-0CD7-4E87-BD24-BCE1C340CABC}" type="datetime1">
              <a:rPr kumimoji="1" lang="ja-JP" altLang="en-US" smtClean="0"/>
              <a:t>2025/12/14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F0E252E-A7A7-4A6D-A444-A063B6ED0BB4}" type="slidenum">
              <a:rPr kumimoji="1" lang="ja-JP" altLang="en-US" smtClean="0"/>
              <a:t>‹#›</a:t>
            </a:fld>
            <a:endParaRPr kumimoji="1" lang="ja-JP" altLang="en-US"/>
          </a:p>
        </p:txBody>
      </p:sp>
    </p:spTree>
    <p:extLst>
      <p:ext uri="{BB962C8B-B14F-4D97-AF65-F5344CB8AC3E}">
        <p14:creationId xmlns:p14="http://schemas.microsoft.com/office/powerpoint/2010/main" val="3116652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D490B4D-9A2A-43BF-93AA-75632B6EF10E}" type="datetime1">
              <a:rPr kumimoji="1" lang="ja-JP" altLang="en-US" smtClean="0"/>
              <a:t>2025/12/14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F0E252E-A7A7-4A6D-A444-A063B6ED0BB4}" type="slidenum">
              <a:rPr kumimoji="1" lang="ja-JP" altLang="en-US" smtClean="0"/>
              <a:t>‹#›</a:t>
            </a:fld>
            <a:endParaRPr kumimoji="1" lang="ja-JP" altLang="en-US"/>
          </a:p>
        </p:txBody>
      </p:sp>
    </p:spTree>
    <p:extLst>
      <p:ext uri="{BB962C8B-B14F-4D97-AF65-F5344CB8AC3E}">
        <p14:creationId xmlns:p14="http://schemas.microsoft.com/office/powerpoint/2010/main" val="5571036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F2B45F-D443-4EB3-8D48-F1133369827A}" type="datetime1">
              <a:rPr kumimoji="1" lang="ja-JP" altLang="en-US" smtClean="0"/>
              <a:t>2025/12/14</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0E252E-A7A7-4A6D-A444-A063B6ED0BB4}" type="slidenum">
              <a:rPr kumimoji="1" lang="ja-JP" altLang="en-US" smtClean="0"/>
              <a:t>‹#›</a:t>
            </a:fld>
            <a:endParaRPr kumimoji="1" lang="ja-JP" altLang="en-US"/>
          </a:p>
        </p:txBody>
      </p:sp>
    </p:spTree>
    <p:extLst>
      <p:ext uri="{BB962C8B-B14F-4D97-AF65-F5344CB8AC3E}">
        <p14:creationId xmlns:p14="http://schemas.microsoft.com/office/powerpoint/2010/main" val="278111276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7A2E9822-45FC-4140-B39D-054A6BE461BD}"/>
              </a:ext>
            </a:extLst>
          </p:cNvPr>
          <p:cNvSpPr/>
          <p:nvPr/>
        </p:nvSpPr>
        <p:spPr>
          <a:xfrm>
            <a:off x="0" y="1305342"/>
            <a:ext cx="9144000" cy="2123658"/>
          </a:xfrm>
          <a:prstGeom prst="rect">
            <a:avLst/>
          </a:prstGeom>
          <a:ln>
            <a:noFill/>
          </a:ln>
        </p:spPr>
        <p:txBody>
          <a:bodyPr wrap="square">
            <a:spAutoFit/>
          </a:bodyPr>
          <a:lstStyle/>
          <a:p>
            <a:pPr marL="115145" marR="0" lvl="0" indent="-115145" algn="ctr" defTabSz="457200" rtl="0" eaLnBrk="1" fontAlgn="auto" latinLnBrk="0" hangingPunct="1">
              <a:lnSpc>
                <a:spcPct val="100000"/>
              </a:lnSpc>
              <a:spcBef>
                <a:spcPts val="0"/>
              </a:spcBef>
              <a:spcAft>
                <a:spcPts val="0"/>
              </a:spcAft>
              <a:buClrTx/>
              <a:buSzTx/>
              <a:buFontTx/>
              <a:buNone/>
              <a:tabLst/>
              <a:defRPr/>
            </a:pPr>
            <a:r>
              <a:rPr kumimoji="0" lang="ja-JP" altLang="en-US" sz="36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令和７年度</a:t>
            </a:r>
            <a:endParaRPr kumimoji="0" lang="en-US" altLang="ja-JP" sz="36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15145" marR="0" lvl="0" indent="-115145" algn="ctr" defTabSz="457200" rtl="0" eaLnBrk="1" fontAlgn="auto" latinLnBrk="0" hangingPunct="1">
              <a:lnSpc>
                <a:spcPct val="100000"/>
              </a:lnSpc>
              <a:spcBef>
                <a:spcPts val="0"/>
              </a:spcBef>
              <a:spcAft>
                <a:spcPts val="0"/>
              </a:spcAft>
              <a:buClrTx/>
              <a:buSzTx/>
              <a:buFontTx/>
              <a:buNone/>
              <a:tabLst/>
              <a:defRPr/>
            </a:pPr>
            <a:r>
              <a:rPr kumimoji="0" lang="ja-JP" altLang="en-US" sz="36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指定管理運営業務評価票（抜粋）</a:t>
            </a:r>
            <a:endParaRPr kumimoji="0" lang="en-US" altLang="ja-JP" sz="36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15145" marR="0" lvl="0" indent="-115145" algn="ctr" defTabSz="457200" rtl="0" eaLnBrk="1" fontAlgn="auto" latinLnBrk="0" hangingPunct="1">
              <a:lnSpc>
                <a:spcPct val="100000"/>
              </a:lnSpc>
              <a:spcBef>
                <a:spcPts val="0"/>
              </a:spcBef>
              <a:spcAft>
                <a:spcPts val="0"/>
              </a:spcAft>
              <a:buClrTx/>
              <a:buSzTx/>
              <a:buFontTx/>
              <a:buNone/>
              <a:tabLst/>
              <a:defRPr/>
            </a:pPr>
            <a:endParaRPr kumimoji="0" lang="en-US" altLang="ja-JP" sz="36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115145" marR="0" lvl="0" indent="-115145" algn="ctr" defTabSz="457200" rtl="0" eaLnBrk="1" fontAlgn="auto" latinLnBrk="0" hangingPunct="1">
              <a:lnSpc>
                <a:spcPct val="100000"/>
              </a:lnSpc>
              <a:spcBef>
                <a:spcPts val="0"/>
              </a:spcBef>
              <a:spcAft>
                <a:spcPts val="0"/>
              </a:spcAft>
              <a:buClrTx/>
              <a:buSzTx/>
              <a:buFontTx/>
              <a:buNone/>
              <a:tabLst/>
              <a:defRPr/>
            </a:pPr>
            <a:r>
              <a:rPr kumimoji="0" lang="en-US" altLang="ja-JP" sz="2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0" lang="ja-JP" altLang="en-US" sz="2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指定管理者自己評価と施設所管課評価</a:t>
            </a:r>
            <a:r>
              <a:rPr kumimoji="0" lang="ja-JP" altLang="en-US" sz="16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0" lang="en-US" altLang="ja-JP" sz="2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0" lang="en-US" altLang="ja-JP" sz="2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 name="スライド番号プレースホルダー 1">
            <a:extLst>
              <a:ext uri="{FF2B5EF4-FFF2-40B4-BE49-F238E27FC236}">
                <a16:creationId xmlns:a16="http://schemas.microsoft.com/office/drawing/2014/main" id="{E5A6DC79-B947-425A-BF1E-B26A26AFBF7B}"/>
              </a:ext>
            </a:extLst>
          </p:cNvPr>
          <p:cNvSpPr>
            <a:spLocks noGrp="1"/>
          </p:cNvSpPr>
          <p:nvPr>
            <p:ph type="sldNum" sz="quarter" idx="12"/>
          </p:nvPr>
        </p:nvSpPr>
        <p:spPr>
          <a:xfrm>
            <a:off x="7086600" y="6492875"/>
            <a:ext cx="2057400"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F0E252E-A7A7-4A6D-A444-A063B6ED0BB4}" type="slidenum">
              <a:rPr kumimoji="1" lang="ja-JP" altLang="en-US" sz="1400" b="0" i="0" u="none" strike="noStrike" kern="1200" cap="none" spc="0" normalizeH="0" baseline="0" noProof="0" smtClean="0">
                <a:ln>
                  <a:noFill/>
                </a:ln>
                <a:solidFill>
                  <a:prstClr val="black">
                    <a:tint val="75000"/>
                  </a:prstClr>
                </a:solidFill>
                <a:effectLst/>
                <a:uLnTx/>
                <a:uFillTx/>
                <a:latin typeface="Calibri"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1" lang="ja-JP" altLang="en-US" sz="1400" b="0" i="0" u="none" strike="noStrike" kern="1200" cap="none" spc="0" normalizeH="0" baseline="0" noProof="0" dirty="0">
              <a:ln>
                <a:noFill/>
              </a:ln>
              <a:solidFill>
                <a:prstClr val="black">
                  <a:tint val="75000"/>
                </a:prstClr>
              </a:solidFill>
              <a:effectLst/>
              <a:uLnTx/>
              <a:uFillTx/>
              <a:latin typeface="Calibri" panose="020F0502020204030204"/>
              <a:ea typeface="游ゴシック" panose="020B0400000000000000" pitchFamily="50" charset="-128"/>
              <a:cs typeface="+mn-cs"/>
            </a:endParaRPr>
          </a:p>
        </p:txBody>
      </p:sp>
      <p:sp>
        <p:nvSpPr>
          <p:cNvPr id="7" name="正方形/長方形 6">
            <a:extLst>
              <a:ext uri="{FF2B5EF4-FFF2-40B4-BE49-F238E27FC236}">
                <a16:creationId xmlns:a16="http://schemas.microsoft.com/office/drawing/2014/main" id="{074F5BD9-0940-4704-BEA3-F8DEFCE2A765}"/>
              </a:ext>
            </a:extLst>
          </p:cNvPr>
          <p:cNvSpPr/>
          <p:nvPr/>
        </p:nvSpPr>
        <p:spPr>
          <a:xfrm>
            <a:off x="1417416" y="3855872"/>
            <a:ext cx="6496216" cy="1884459"/>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l" defTabSz="457200" rtl="0" eaLnBrk="1" fontAlgn="ctr" latinLnBrk="0" hangingPunct="1">
              <a:lnSpc>
                <a:spcPct val="100000"/>
              </a:lnSpc>
              <a:spcBef>
                <a:spcPts val="0"/>
              </a:spcBef>
              <a:spcAft>
                <a:spcPts val="0"/>
              </a:spcAft>
              <a:buClrTx/>
              <a:buSzTx/>
              <a:buFontTx/>
              <a:buNone/>
              <a:tabLst/>
              <a:defRPr/>
            </a:pPr>
            <a:r>
              <a:rPr kumimoji="1" lang="ja-JP" altLang="ja-JP" sz="20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　項目ごとの評価</a:t>
            </a:r>
            <a:endParaRPr kumimoji="1" lang="en-US" altLang="ja-JP" sz="4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ctr" latinLnBrk="0" hangingPunct="1">
              <a:lnSpc>
                <a:spcPct val="100000"/>
              </a:lnSpc>
              <a:spcBef>
                <a:spcPts val="0"/>
              </a:spcBef>
              <a:spcAft>
                <a:spcPts val="0"/>
              </a:spcAft>
              <a:buClrTx/>
              <a:buSzTx/>
              <a:buFontTx/>
              <a:buNone/>
              <a:tabLst/>
              <a:defRPr/>
            </a:pPr>
            <a:endParaRPr kumimoji="0" lang="ja-JP" altLang="ja-JP" sz="400" b="0" i="0" u="none" strike="noStrike" kern="1200" cap="none" spc="0" normalizeH="0" baseline="0" noProof="0" dirty="0">
              <a:ln>
                <a:noFill/>
              </a:ln>
              <a:solidFill>
                <a:prstClr val="black"/>
              </a:solidFill>
              <a:effectLst/>
              <a:uLnTx/>
              <a:uFillTx/>
              <a:latin typeface="Arial" panose="020B0604020202020204" pitchFamily="34" charset="0"/>
              <a:ea typeface="游ゴシック" panose="020B0400000000000000" pitchFamily="50" charset="-128"/>
              <a:cs typeface="+mn-cs"/>
            </a:endParaRPr>
          </a:p>
          <a:p>
            <a:pPr marL="0" marR="0" lvl="0" indent="0" algn="l" defTabSz="457200" rtl="0" eaLnBrk="1" fontAlgn="ctr" latinLnBrk="0" hangingPunct="1">
              <a:lnSpc>
                <a:spcPct val="100000"/>
              </a:lnSpc>
              <a:spcBef>
                <a:spcPts val="0"/>
              </a:spcBef>
              <a:spcAft>
                <a:spcPts val="0"/>
              </a:spcAft>
              <a:buClrTx/>
              <a:buSzTx/>
              <a:buFontTx/>
              <a:buNone/>
              <a:tabLst/>
              <a:defRPr/>
            </a:pPr>
            <a:r>
              <a:rPr kumimoji="1" lang="ja-JP" altLang="ja-JP"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　　</a:t>
            </a:r>
            <a:r>
              <a:rPr kumimoji="1" lang="en-US" altLang="ja-JP"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S</a:t>
            </a:r>
            <a:r>
              <a:rPr kumimoji="1" lang="ja-JP" altLang="ja-JP"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　　計画を上回る優良な実施状況</a:t>
            </a:r>
            <a:endParaRPr kumimoji="1" lang="en-US" altLang="ja-JP" sz="3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ctr" latinLnBrk="0" hangingPunct="1">
              <a:lnSpc>
                <a:spcPct val="100000"/>
              </a:lnSpc>
              <a:spcBef>
                <a:spcPts val="0"/>
              </a:spcBef>
              <a:spcAft>
                <a:spcPts val="0"/>
              </a:spcAft>
              <a:buClrTx/>
              <a:buSzTx/>
              <a:buFontTx/>
              <a:buNone/>
              <a:tabLst/>
              <a:defRPr/>
            </a:pPr>
            <a:endParaRPr kumimoji="0" lang="ja-JP" altLang="ja-JP" sz="500" b="0" i="0" u="none" strike="noStrike" kern="1200" cap="none" spc="0" normalizeH="0" baseline="0" noProof="0" dirty="0">
              <a:ln>
                <a:noFill/>
              </a:ln>
              <a:solidFill>
                <a:prstClr val="black"/>
              </a:solidFill>
              <a:effectLst/>
              <a:uLnTx/>
              <a:uFillTx/>
              <a:latin typeface="Arial" panose="020B0604020202020204" pitchFamily="34" charset="0"/>
              <a:ea typeface="游ゴシック" panose="020B0400000000000000" pitchFamily="50" charset="-128"/>
              <a:cs typeface="+mn-cs"/>
            </a:endParaRPr>
          </a:p>
          <a:p>
            <a:pPr marL="0" marR="0" lvl="0" indent="0" algn="l" defTabSz="457200" rtl="0" eaLnBrk="1" fontAlgn="ctr" latinLnBrk="0" hangingPunct="1">
              <a:lnSpc>
                <a:spcPct val="100000"/>
              </a:lnSpc>
              <a:spcBef>
                <a:spcPts val="0"/>
              </a:spcBef>
              <a:spcAft>
                <a:spcPts val="0"/>
              </a:spcAft>
              <a:buClrTx/>
              <a:buSzTx/>
              <a:buFontTx/>
              <a:buNone/>
              <a:tabLst/>
              <a:defRPr/>
            </a:pPr>
            <a:r>
              <a:rPr kumimoji="1" lang="ja-JP" altLang="ja-JP"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　　</a:t>
            </a:r>
            <a:r>
              <a:rPr kumimoji="1" lang="en-US" altLang="ja-JP"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a:t>
            </a:r>
            <a:r>
              <a:rPr kumimoji="1" lang="ja-JP" altLang="ja-JP"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　　計画どおりの良好な実施状況</a:t>
            </a:r>
            <a:endParaRPr kumimoji="1" lang="en-US" altLang="ja-JP" sz="3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ctr" latinLnBrk="0" hangingPunct="1">
              <a:lnSpc>
                <a:spcPct val="100000"/>
              </a:lnSpc>
              <a:spcBef>
                <a:spcPts val="0"/>
              </a:spcBef>
              <a:spcAft>
                <a:spcPts val="0"/>
              </a:spcAft>
              <a:buClrTx/>
              <a:buSzTx/>
              <a:buFontTx/>
              <a:buNone/>
              <a:tabLst/>
              <a:defRPr/>
            </a:pPr>
            <a:endParaRPr kumimoji="0" lang="ja-JP" altLang="ja-JP" sz="500" b="0" i="0" u="none" strike="noStrike" kern="1200" cap="none" spc="0" normalizeH="0" baseline="0" noProof="0" dirty="0">
              <a:ln>
                <a:noFill/>
              </a:ln>
              <a:solidFill>
                <a:prstClr val="black"/>
              </a:solidFill>
              <a:effectLst/>
              <a:uLnTx/>
              <a:uFillTx/>
              <a:latin typeface="Arial" panose="020B0604020202020204" pitchFamily="34" charset="0"/>
              <a:ea typeface="游ゴシック" panose="020B0400000000000000" pitchFamily="50" charset="-128"/>
              <a:cs typeface="+mn-cs"/>
            </a:endParaRPr>
          </a:p>
          <a:p>
            <a:pPr marL="0" marR="0" lvl="0" indent="0" algn="l" defTabSz="457200" rtl="0" eaLnBrk="1" fontAlgn="ctr" latinLnBrk="0" hangingPunct="1">
              <a:lnSpc>
                <a:spcPct val="100000"/>
              </a:lnSpc>
              <a:spcBef>
                <a:spcPts val="0"/>
              </a:spcBef>
              <a:spcAft>
                <a:spcPts val="0"/>
              </a:spcAft>
              <a:buClrTx/>
              <a:buSzTx/>
              <a:buFontTx/>
              <a:buNone/>
              <a:tabLst/>
              <a:defRPr/>
            </a:pPr>
            <a:r>
              <a:rPr kumimoji="1" lang="ja-JP" altLang="ja-JP"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　　</a:t>
            </a:r>
            <a:r>
              <a:rPr kumimoji="1" lang="en-US" altLang="ja-JP"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B</a:t>
            </a:r>
            <a:r>
              <a:rPr kumimoji="1" lang="ja-JP" altLang="ja-JP"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　　計画どおりではないが、ほぼ良好な実施状況</a:t>
            </a:r>
            <a:endParaRPr kumimoji="1" lang="en-US" altLang="ja-JP" sz="3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ctr" latinLnBrk="0" hangingPunct="1">
              <a:lnSpc>
                <a:spcPct val="100000"/>
              </a:lnSpc>
              <a:spcBef>
                <a:spcPts val="0"/>
              </a:spcBef>
              <a:spcAft>
                <a:spcPts val="0"/>
              </a:spcAft>
              <a:buClrTx/>
              <a:buSzTx/>
              <a:buFontTx/>
              <a:buNone/>
              <a:tabLst/>
              <a:defRPr/>
            </a:pPr>
            <a:endParaRPr kumimoji="0" lang="ja-JP" altLang="ja-JP" sz="500" b="0" i="0" u="none" strike="noStrike" kern="1200" cap="none" spc="0" normalizeH="0" baseline="0" noProof="0" dirty="0">
              <a:ln>
                <a:noFill/>
              </a:ln>
              <a:solidFill>
                <a:prstClr val="black"/>
              </a:solidFill>
              <a:effectLst/>
              <a:uLnTx/>
              <a:uFillTx/>
              <a:latin typeface="Arial" panose="020B0604020202020204" pitchFamily="34" charset="0"/>
              <a:ea typeface="游ゴシック" panose="020B0400000000000000" pitchFamily="50" charset="-128"/>
              <a:cs typeface="+mn-cs"/>
            </a:endParaRPr>
          </a:p>
          <a:p>
            <a:pPr marL="0" marR="0" lvl="0" indent="0" algn="l" defTabSz="457200" rtl="0" eaLnBrk="1" fontAlgn="ctr" latinLnBrk="0" hangingPunct="1">
              <a:lnSpc>
                <a:spcPct val="100000"/>
              </a:lnSpc>
              <a:spcBef>
                <a:spcPts val="0"/>
              </a:spcBef>
              <a:spcAft>
                <a:spcPts val="0"/>
              </a:spcAft>
              <a:buClrTx/>
              <a:buSzTx/>
              <a:buFontTx/>
              <a:buNone/>
              <a:tabLst/>
              <a:defRPr/>
            </a:pPr>
            <a:r>
              <a:rPr kumimoji="1" lang="ja-JP" altLang="ja-JP"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　　</a:t>
            </a:r>
            <a:r>
              <a:rPr kumimoji="1" lang="en-US" altLang="ja-JP"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C</a:t>
            </a:r>
            <a:r>
              <a:rPr kumimoji="1" lang="ja-JP" altLang="ja-JP" sz="16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　　改善を要する実施状況</a:t>
            </a:r>
            <a:endParaRPr kumimoji="1" lang="ja-JP" altLang="en-US" sz="16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8" name="テキスト ボックス 7">
            <a:extLst>
              <a:ext uri="{FF2B5EF4-FFF2-40B4-BE49-F238E27FC236}">
                <a16:creationId xmlns:a16="http://schemas.microsoft.com/office/drawing/2014/main" id="{A96F37E4-0508-4C95-A882-4CF85C58B82A}"/>
              </a:ext>
            </a:extLst>
          </p:cNvPr>
          <p:cNvSpPr txBox="1"/>
          <p:nvPr/>
        </p:nvSpPr>
        <p:spPr>
          <a:xfrm>
            <a:off x="122464" y="6154321"/>
            <a:ext cx="8899072" cy="338554"/>
          </a:xfrm>
          <a:prstGeom prst="rect">
            <a:avLst/>
          </a:prstGeom>
          <a:noFill/>
        </p:spPr>
        <p:txBody>
          <a:bodyPr wrap="square" rtlCol="0">
            <a:spAutoFit/>
          </a:bodyPr>
          <a:lstStyle/>
          <a:p>
            <a:pPr algn="ctr"/>
            <a:r>
              <a:rPr kumimoji="1" lang="en-US" altLang="ja-JP" sz="1600" u="sng" dirty="0">
                <a:latin typeface="Meiryo UI" panose="020B0604030504040204" pitchFamily="50" charset="-128"/>
                <a:ea typeface="Meiryo UI" panose="020B0604030504040204" pitchFamily="50" charset="-128"/>
              </a:rPr>
              <a:t>※</a:t>
            </a:r>
            <a:r>
              <a:rPr kumimoji="1" lang="ja-JP" altLang="en-US" sz="1600" u="sng" dirty="0">
                <a:latin typeface="Meiryo UI" panose="020B0604030504040204" pitchFamily="50" charset="-128"/>
                <a:ea typeface="Meiryo UI" panose="020B0604030504040204" pitchFamily="50" charset="-128"/>
              </a:rPr>
              <a:t>施設所管課の評価については、年度末の実績を</a:t>
            </a:r>
            <a:r>
              <a:rPr kumimoji="1" lang="ja-JP" altLang="en-US" sz="1600" u="sng">
                <a:latin typeface="Meiryo UI" panose="020B0604030504040204" pitchFamily="50" charset="-128"/>
                <a:ea typeface="Meiryo UI" panose="020B0604030504040204" pitchFamily="50" charset="-128"/>
              </a:rPr>
              <a:t>もって評価を確定</a:t>
            </a:r>
            <a:r>
              <a:rPr kumimoji="1" lang="ja-JP" altLang="en-US" sz="1600" u="sng" dirty="0">
                <a:latin typeface="Meiryo UI" panose="020B0604030504040204" pitchFamily="50" charset="-128"/>
                <a:ea typeface="Meiryo UI" panose="020B0604030504040204" pitchFamily="50" charset="-128"/>
              </a:rPr>
              <a:t>させるものには、</a:t>
            </a:r>
            <a:r>
              <a:rPr kumimoji="1" lang="en-US" altLang="ja-JP" sz="1600" u="sng" dirty="0">
                <a:latin typeface="Meiryo UI" panose="020B0604030504040204" pitchFamily="50" charset="-128"/>
                <a:ea typeface="Meiryo UI" panose="020B0604030504040204" pitchFamily="50" charset="-128"/>
              </a:rPr>
              <a:t>【</a:t>
            </a:r>
            <a:r>
              <a:rPr kumimoji="1" lang="ja-JP" altLang="en-US" sz="1600" u="sng" dirty="0">
                <a:latin typeface="Meiryo UI" panose="020B0604030504040204" pitchFamily="50" charset="-128"/>
                <a:ea typeface="Meiryo UI" panose="020B0604030504040204" pitchFamily="50" charset="-128"/>
              </a:rPr>
              <a:t>　</a:t>
            </a:r>
            <a:r>
              <a:rPr kumimoji="1" lang="en-US" altLang="ja-JP" sz="1600" u="sng" dirty="0">
                <a:latin typeface="Meiryo UI" panose="020B0604030504040204" pitchFamily="50" charset="-128"/>
                <a:ea typeface="Meiryo UI" panose="020B0604030504040204" pitchFamily="50" charset="-128"/>
              </a:rPr>
              <a:t>】</a:t>
            </a:r>
            <a:r>
              <a:rPr kumimoji="1" lang="ja-JP" altLang="en-US" sz="1600" u="sng" dirty="0">
                <a:latin typeface="Meiryo UI" panose="020B0604030504040204" pitchFamily="50" charset="-128"/>
                <a:ea typeface="Meiryo UI" panose="020B0604030504040204" pitchFamily="50" charset="-128"/>
              </a:rPr>
              <a:t>をつけています。</a:t>
            </a:r>
          </a:p>
        </p:txBody>
      </p:sp>
      <p:sp>
        <p:nvSpPr>
          <p:cNvPr id="9" name="テキスト ボックス 8">
            <a:extLst>
              <a:ext uri="{FF2B5EF4-FFF2-40B4-BE49-F238E27FC236}">
                <a16:creationId xmlns:a16="http://schemas.microsoft.com/office/drawing/2014/main" id="{4D8B631B-53D9-46EC-B91D-8706CF03B8A7}"/>
              </a:ext>
            </a:extLst>
          </p:cNvPr>
          <p:cNvSpPr txBox="1"/>
          <p:nvPr/>
        </p:nvSpPr>
        <p:spPr>
          <a:xfrm>
            <a:off x="7839505" y="264772"/>
            <a:ext cx="934333" cy="369332"/>
          </a:xfrm>
          <a:prstGeom prst="rect">
            <a:avLst/>
          </a:prstGeom>
          <a:noFill/>
          <a:ln>
            <a:solidFill>
              <a:srgbClr val="002060"/>
            </a:solid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資料３</a:t>
            </a:r>
            <a:endParaRPr kumimoji="0" lang="en-US" altLang="ja-JP"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Tree>
    <p:extLst>
      <p:ext uri="{BB962C8B-B14F-4D97-AF65-F5344CB8AC3E}">
        <p14:creationId xmlns:p14="http://schemas.microsoft.com/office/powerpoint/2010/main" val="12570975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a:extLst>
              <a:ext uri="{FF2B5EF4-FFF2-40B4-BE49-F238E27FC236}">
                <a16:creationId xmlns:a16="http://schemas.microsoft.com/office/drawing/2014/main" id="{89AA44E5-08D8-4746-A248-CB63A76A3319}"/>
              </a:ext>
            </a:extLst>
          </p:cNvPr>
          <p:cNvSpPr>
            <a:spLocks noChangeArrowheads="1"/>
          </p:cNvSpPr>
          <p:nvPr/>
        </p:nvSpPr>
        <p:spPr bwMode="auto">
          <a:xfrm>
            <a:off x="1" y="2"/>
            <a:ext cx="9143999" cy="430887"/>
          </a:xfrm>
          <a:prstGeom prst="rect">
            <a:avLst/>
          </a:prstGeom>
          <a:ln>
            <a:noFill/>
            <a:headEnd/>
            <a:tailEnd/>
          </a:ln>
        </p:spPr>
        <p:style>
          <a:lnRef idx="3">
            <a:schemeClr val="lt1"/>
          </a:lnRef>
          <a:fillRef idx="1">
            <a:schemeClr val="dk1"/>
          </a:fillRef>
          <a:effectRef idx="1">
            <a:schemeClr val="dk1"/>
          </a:effectRef>
          <a:fontRef idx="minor">
            <a:schemeClr val="lt1"/>
          </a:fontRef>
        </p:style>
        <p:txBody>
          <a:bodyPr wrap="none" tIns="82800" bIns="82800" anchor="ctr"/>
          <a:lstStyle>
            <a:lvl1pPr algn="l" eaLnBrk="0" hangingPunct="0">
              <a:spcBef>
                <a:spcPct val="20000"/>
              </a:spcBef>
              <a:buChar char="•"/>
              <a:defRPr kumimoji="1" sz="3200">
                <a:solidFill>
                  <a:schemeClr val="tx1"/>
                </a:solidFill>
                <a:latin typeface="Arial" charset="0"/>
                <a:ea typeface="ＭＳ Ｐゴシック" pitchFamily="50" charset="-128"/>
              </a:defRPr>
            </a:lvl1pPr>
            <a:lvl2pPr marL="742950" indent="-285750" algn="l" eaLnBrk="0" hangingPunct="0">
              <a:spcBef>
                <a:spcPct val="20000"/>
              </a:spcBef>
              <a:buChar char="–"/>
              <a:defRPr kumimoji="1" sz="2800">
                <a:solidFill>
                  <a:schemeClr val="tx1"/>
                </a:solidFill>
                <a:latin typeface="Arial" charset="0"/>
                <a:ea typeface="ＭＳ Ｐゴシック" pitchFamily="50" charset="-128"/>
              </a:defRPr>
            </a:lvl2pPr>
            <a:lvl3pPr marL="1143000" indent="-228600" algn="l" eaLnBrk="0" hangingPunct="0">
              <a:spcBef>
                <a:spcPct val="20000"/>
              </a:spcBef>
              <a:buChar char="•"/>
              <a:defRPr kumimoji="1" sz="2400">
                <a:solidFill>
                  <a:schemeClr val="tx1"/>
                </a:solidFill>
                <a:latin typeface="Arial" charset="0"/>
                <a:ea typeface="ＭＳ Ｐゴシック" pitchFamily="50" charset="-128"/>
              </a:defRPr>
            </a:lvl3pPr>
            <a:lvl4pPr marL="1600200" indent="-228600" algn="l" eaLnBrk="0" hangingPunct="0">
              <a:spcBef>
                <a:spcPct val="20000"/>
              </a:spcBef>
              <a:buChar char="–"/>
              <a:defRPr kumimoji="1" sz="2000">
                <a:solidFill>
                  <a:schemeClr val="tx1"/>
                </a:solidFill>
                <a:latin typeface="Arial" charset="0"/>
                <a:ea typeface="ＭＳ Ｐゴシック" pitchFamily="50" charset="-128"/>
              </a:defRPr>
            </a:lvl4pPr>
            <a:lvl5pPr marL="2057400" indent="-228600" algn="l" eaLnBrk="0" hangingPunct="0">
              <a:spcBef>
                <a:spcPct val="20000"/>
              </a:spcBef>
              <a:buChar char="»"/>
              <a:defRPr kumimoji="1" sz="20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1" lang="en-US" altLang="ja-JP" sz="2200" b="1" i="0" u="none" strike="noStrike" kern="1200" cap="none" spc="0" normalizeH="0" baseline="0" noProof="0" dirty="0">
                <a:ln>
                  <a:noFill/>
                </a:ln>
                <a:solidFill>
                  <a:prstClr val="white"/>
                </a:solidFill>
                <a:effectLst/>
                <a:uLnTx/>
                <a:uFillTx/>
                <a:latin typeface="Meiryo UI" pitchFamily="50" charset="-128"/>
                <a:ea typeface="Meiryo UI" pitchFamily="50" charset="-128"/>
                <a:cs typeface="ＭＳ Ｐゴシック" pitchFamily="50" charset="-128"/>
              </a:rPr>
              <a:t>Ⅰ</a:t>
            </a:r>
            <a:r>
              <a:rPr kumimoji="1" lang="ja-JP" altLang="en-US" sz="2200" b="1" i="0" u="none" strike="noStrike" kern="1200" cap="none" spc="0" normalizeH="0" baseline="0" noProof="0">
                <a:ln>
                  <a:noFill/>
                </a:ln>
                <a:solidFill>
                  <a:prstClr val="white"/>
                </a:solidFill>
                <a:effectLst/>
                <a:uLnTx/>
                <a:uFillTx/>
                <a:latin typeface="Meiryo UI" pitchFamily="50" charset="-128"/>
                <a:ea typeface="Meiryo UI" pitchFamily="50" charset="-128"/>
                <a:cs typeface="ＭＳ Ｐゴシック" pitchFamily="50" charset="-128"/>
              </a:rPr>
              <a:t>　</a:t>
            </a:r>
            <a:r>
              <a:rPr kumimoji="1" lang="ja-JP" altLang="en-US" sz="2200" b="1" i="0" u="none" strike="noStrike" kern="1200" cap="none" spc="0" normalizeH="0" baseline="0" noProof="0" dirty="0">
                <a:ln>
                  <a:noFill/>
                </a:ln>
                <a:solidFill>
                  <a:prstClr val="white"/>
                </a:solidFill>
                <a:effectLst/>
                <a:uLnTx/>
                <a:uFillTx/>
                <a:latin typeface="Meiryo UI" pitchFamily="50" charset="-128"/>
                <a:ea typeface="Meiryo UI" pitchFamily="50" charset="-128"/>
                <a:cs typeface="ＭＳ Ｐゴシック" pitchFamily="50" charset="-128"/>
              </a:rPr>
              <a:t>提案の履行状況に関する項目</a:t>
            </a:r>
          </a:p>
        </p:txBody>
      </p:sp>
      <p:sp>
        <p:nvSpPr>
          <p:cNvPr id="5" name="テキスト ボックス 4">
            <a:extLst>
              <a:ext uri="{FF2B5EF4-FFF2-40B4-BE49-F238E27FC236}">
                <a16:creationId xmlns:a16="http://schemas.microsoft.com/office/drawing/2014/main" id="{05190DC2-B860-41FA-9ABD-FBB0F5C9277D}"/>
              </a:ext>
            </a:extLst>
          </p:cNvPr>
          <p:cNvSpPr txBox="1"/>
          <p:nvPr/>
        </p:nvSpPr>
        <p:spPr>
          <a:xfrm>
            <a:off x="-8468" y="463896"/>
            <a:ext cx="5946049" cy="369332"/>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（６）府施策との整合</a:t>
            </a:r>
          </a:p>
        </p:txBody>
      </p:sp>
      <p:sp>
        <p:nvSpPr>
          <p:cNvPr id="6" name="テキスト ボックス 5">
            <a:extLst>
              <a:ext uri="{FF2B5EF4-FFF2-40B4-BE49-F238E27FC236}">
                <a16:creationId xmlns:a16="http://schemas.microsoft.com/office/drawing/2014/main" id="{368C07C9-BEDD-4F88-BB54-02C164DE962E}"/>
              </a:ext>
            </a:extLst>
          </p:cNvPr>
          <p:cNvSpPr txBox="1"/>
          <p:nvPr/>
        </p:nvSpPr>
        <p:spPr>
          <a:xfrm>
            <a:off x="126644" y="851523"/>
            <a:ext cx="8855259" cy="739135"/>
          </a:xfrm>
          <a:prstGeom prst="rect">
            <a:avLst/>
          </a:prstGeom>
          <a:noFill/>
          <a:ln>
            <a:solidFill>
              <a:schemeClr val="tx1"/>
            </a:solidFill>
          </a:ln>
        </p:spPr>
        <p:txBody>
          <a:bodyPr wrap="square" anchor="b"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府が実施する事業等への協力の取組みが適切に実施されているか</a:t>
            </a:r>
          </a:p>
        </p:txBody>
      </p:sp>
      <p:sp>
        <p:nvSpPr>
          <p:cNvPr id="8" name="テキスト ボックス 7">
            <a:extLst>
              <a:ext uri="{FF2B5EF4-FFF2-40B4-BE49-F238E27FC236}">
                <a16:creationId xmlns:a16="http://schemas.microsoft.com/office/drawing/2014/main" id="{DF6D1970-05AD-4D7B-92A3-AD932BD88D71}"/>
              </a:ext>
            </a:extLst>
          </p:cNvPr>
          <p:cNvSpPr txBox="1"/>
          <p:nvPr/>
        </p:nvSpPr>
        <p:spPr>
          <a:xfrm>
            <a:off x="248314" y="1715971"/>
            <a:ext cx="2514956" cy="307777"/>
          </a:xfrm>
          <a:prstGeom prst="rect">
            <a:avLst/>
          </a:prstGeom>
          <a:noFill/>
          <a:ln>
            <a:solidFill>
              <a:schemeClr val="tx1"/>
            </a:solidFill>
          </a:ln>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①：障がい者雇用率達成状況</a:t>
            </a:r>
          </a:p>
        </p:txBody>
      </p:sp>
      <p:sp>
        <p:nvSpPr>
          <p:cNvPr id="14" name="テキスト ボックス 13">
            <a:extLst>
              <a:ext uri="{FF2B5EF4-FFF2-40B4-BE49-F238E27FC236}">
                <a16:creationId xmlns:a16="http://schemas.microsoft.com/office/drawing/2014/main" id="{2BAEB3F6-CB3F-45A4-B61E-FC1F01AD42D3}"/>
              </a:ext>
            </a:extLst>
          </p:cNvPr>
          <p:cNvSpPr txBox="1"/>
          <p:nvPr/>
        </p:nvSpPr>
        <p:spPr>
          <a:xfrm>
            <a:off x="4485018" y="1726677"/>
            <a:ext cx="3073756" cy="307777"/>
          </a:xfrm>
          <a:prstGeom prst="rect">
            <a:avLst/>
          </a:prstGeom>
          <a:noFill/>
          <a:ln>
            <a:solidFill>
              <a:schemeClr val="tx1"/>
            </a:solidFill>
          </a:ln>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②：知的障がい者就労に対する取組み</a:t>
            </a:r>
          </a:p>
        </p:txBody>
      </p:sp>
      <p:sp>
        <p:nvSpPr>
          <p:cNvPr id="17" name="テキスト ボックス 16">
            <a:extLst>
              <a:ext uri="{FF2B5EF4-FFF2-40B4-BE49-F238E27FC236}">
                <a16:creationId xmlns:a16="http://schemas.microsoft.com/office/drawing/2014/main" id="{161B6AFB-CC57-4C89-8CE1-C6626E2A7424}"/>
              </a:ext>
            </a:extLst>
          </p:cNvPr>
          <p:cNvSpPr txBox="1"/>
          <p:nvPr/>
        </p:nvSpPr>
        <p:spPr>
          <a:xfrm>
            <a:off x="248314" y="3253360"/>
            <a:ext cx="2094172" cy="307777"/>
          </a:xfrm>
          <a:prstGeom prst="rect">
            <a:avLst/>
          </a:prstGeom>
          <a:noFill/>
          <a:ln>
            <a:solidFill>
              <a:schemeClr val="tx1"/>
            </a:solidFill>
          </a:ln>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③：府民、</a:t>
            </a:r>
            <a:r>
              <a:rPr kumimoji="0"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NPO</a:t>
            </a:r>
            <a:r>
              <a:rPr kumimoji="0"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との協働</a:t>
            </a:r>
          </a:p>
        </p:txBody>
      </p:sp>
      <p:sp>
        <p:nvSpPr>
          <p:cNvPr id="15" name="テキスト ボックス 14">
            <a:extLst>
              <a:ext uri="{FF2B5EF4-FFF2-40B4-BE49-F238E27FC236}">
                <a16:creationId xmlns:a16="http://schemas.microsoft.com/office/drawing/2014/main" id="{7185F320-465E-4A60-88EB-6FB36FB7D633}"/>
              </a:ext>
            </a:extLst>
          </p:cNvPr>
          <p:cNvSpPr txBox="1"/>
          <p:nvPr/>
        </p:nvSpPr>
        <p:spPr>
          <a:xfrm>
            <a:off x="4387207" y="2065589"/>
            <a:ext cx="5240868" cy="538609"/>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0" lang="ja-JP" altLang="en-US"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○清掃業務での就労</a:t>
            </a:r>
            <a:endParaRPr kumimoji="0" lang="en-US" altLang="ja-JP" sz="14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3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・２名就労</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5" name="テキスト ボックス 24">
            <a:extLst>
              <a:ext uri="{FF2B5EF4-FFF2-40B4-BE49-F238E27FC236}">
                <a16:creationId xmlns:a16="http://schemas.microsoft.com/office/drawing/2014/main" id="{785431A6-18AD-4BEE-8B64-A3ABF0DE2549}"/>
              </a:ext>
            </a:extLst>
          </p:cNvPr>
          <p:cNvSpPr txBox="1"/>
          <p:nvPr/>
        </p:nvSpPr>
        <p:spPr>
          <a:xfrm>
            <a:off x="4523112" y="3239916"/>
            <a:ext cx="2119574" cy="307777"/>
          </a:xfrm>
          <a:prstGeom prst="rect">
            <a:avLst/>
          </a:prstGeom>
          <a:noFill/>
          <a:ln>
            <a:solidFill>
              <a:schemeClr val="tx1"/>
            </a:solidFill>
          </a:ln>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④：環境問題への取組み</a:t>
            </a:r>
          </a:p>
        </p:txBody>
      </p:sp>
      <p:sp>
        <p:nvSpPr>
          <p:cNvPr id="26" name="テキスト ボックス 25">
            <a:extLst>
              <a:ext uri="{FF2B5EF4-FFF2-40B4-BE49-F238E27FC236}">
                <a16:creationId xmlns:a16="http://schemas.microsoft.com/office/drawing/2014/main" id="{A331A4A0-6CE7-49EC-A997-880614042B60}"/>
              </a:ext>
            </a:extLst>
          </p:cNvPr>
          <p:cNvSpPr txBox="1"/>
          <p:nvPr/>
        </p:nvSpPr>
        <p:spPr>
          <a:xfrm>
            <a:off x="4501102" y="3653022"/>
            <a:ext cx="4909781" cy="276999"/>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○「関西エコオフィス宣言」事業者としての取組（大阪労働協会、コングレ）</a:t>
            </a:r>
            <a:endParaRPr kumimoji="0" lang="en-US" altLang="ja-JP"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 name="スライド番号プレースホルダー 1">
            <a:extLst>
              <a:ext uri="{FF2B5EF4-FFF2-40B4-BE49-F238E27FC236}">
                <a16:creationId xmlns:a16="http://schemas.microsoft.com/office/drawing/2014/main" id="{5C95CEDD-4946-478A-A4FA-0927A50E006C}"/>
              </a:ext>
            </a:extLst>
          </p:cNvPr>
          <p:cNvSpPr>
            <a:spLocks noGrp="1"/>
          </p:cNvSpPr>
          <p:nvPr>
            <p:ph type="sldNum" sz="quarter" idx="12"/>
          </p:nvPr>
        </p:nvSpPr>
        <p:spPr>
          <a:xfrm>
            <a:off x="7086600" y="6492873"/>
            <a:ext cx="2057400"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F0E252E-A7A7-4A6D-A444-A063B6ED0BB4}" type="slidenum">
              <a:rPr kumimoji="1" lang="ja-JP" altLang="en-US" sz="1400" b="0" i="0" u="none" strike="noStrike" kern="1200" cap="none" spc="0" normalizeH="0" baseline="0" noProof="0" smtClean="0">
                <a:ln>
                  <a:noFill/>
                </a:ln>
                <a:solidFill>
                  <a:prstClr val="black">
                    <a:tint val="75000"/>
                  </a:prstClr>
                </a:solidFill>
                <a:effectLst/>
                <a:uLnTx/>
                <a:uFillTx/>
                <a:latin typeface="Calibri"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1" lang="ja-JP" altLang="en-US" sz="1400" b="0" i="0" u="none" strike="noStrike" kern="1200" cap="none" spc="0" normalizeH="0" baseline="0" noProof="0" dirty="0">
              <a:ln>
                <a:noFill/>
              </a:ln>
              <a:solidFill>
                <a:prstClr val="black">
                  <a:tint val="75000"/>
                </a:prstClr>
              </a:solidFill>
              <a:effectLst/>
              <a:uLnTx/>
              <a:uFillTx/>
              <a:latin typeface="Calibri" panose="020F0502020204030204"/>
              <a:ea typeface="游ゴシック" panose="020B0400000000000000" pitchFamily="50" charset="-128"/>
              <a:cs typeface="+mn-cs"/>
            </a:endParaRPr>
          </a:p>
        </p:txBody>
      </p:sp>
      <p:sp>
        <p:nvSpPr>
          <p:cNvPr id="27" name="テキスト ボックス 26">
            <a:extLst>
              <a:ext uri="{FF2B5EF4-FFF2-40B4-BE49-F238E27FC236}">
                <a16:creationId xmlns:a16="http://schemas.microsoft.com/office/drawing/2014/main" id="{F1223B25-3872-4E8C-AA5D-75CB081821B4}"/>
              </a:ext>
            </a:extLst>
          </p:cNvPr>
          <p:cNvSpPr txBox="1"/>
          <p:nvPr/>
        </p:nvSpPr>
        <p:spPr>
          <a:xfrm>
            <a:off x="166589" y="2110254"/>
            <a:ext cx="2596681" cy="646331"/>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○大阪労働協会：</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3.59</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○大林ファシリティーズ：</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2.79</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○コングレ：</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2.61</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9" name="テキスト ボックス 28">
            <a:extLst>
              <a:ext uri="{FF2B5EF4-FFF2-40B4-BE49-F238E27FC236}">
                <a16:creationId xmlns:a16="http://schemas.microsoft.com/office/drawing/2014/main" id="{AF0AF137-52EA-48A0-82C8-7C6757436E3D}"/>
              </a:ext>
            </a:extLst>
          </p:cNvPr>
          <p:cNvSpPr txBox="1"/>
          <p:nvPr/>
        </p:nvSpPr>
        <p:spPr>
          <a:xfrm>
            <a:off x="248314" y="2844684"/>
            <a:ext cx="2444170" cy="276999"/>
          </a:xfrm>
          <a:prstGeom prst="rect">
            <a:avLst/>
          </a:prstGeom>
          <a:noFill/>
          <a:ln>
            <a:solidFill>
              <a:schemeClr val="tx1"/>
            </a:solidFill>
            <a:prstDash val="sysDash"/>
          </a:ln>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参考：現行法定雇用率　</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2.5%</a:t>
            </a:r>
            <a:endPar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30" name="テキスト ボックス 29">
            <a:extLst>
              <a:ext uri="{FF2B5EF4-FFF2-40B4-BE49-F238E27FC236}">
                <a16:creationId xmlns:a16="http://schemas.microsoft.com/office/drawing/2014/main" id="{80D73623-5C5F-4A90-B45D-ECB7FBF4DD32}"/>
              </a:ext>
            </a:extLst>
          </p:cNvPr>
          <p:cNvSpPr txBox="1"/>
          <p:nvPr/>
        </p:nvSpPr>
        <p:spPr>
          <a:xfrm>
            <a:off x="126644" y="857996"/>
            <a:ext cx="1161136" cy="338554"/>
          </a:xfrm>
          <a:prstGeom prst="rect">
            <a:avLst/>
          </a:prstGeom>
          <a:solidFill>
            <a:schemeClr val="tx1"/>
          </a:solidFill>
          <a:ln w="25400" cmpd="dbl">
            <a:no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評価基準</a:t>
            </a:r>
          </a:p>
        </p:txBody>
      </p:sp>
      <p:sp>
        <p:nvSpPr>
          <p:cNvPr id="33" name="テキスト ボックス 32">
            <a:extLst>
              <a:ext uri="{FF2B5EF4-FFF2-40B4-BE49-F238E27FC236}">
                <a16:creationId xmlns:a16="http://schemas.microsoft.com/office/drawing/2014/main" id="{2C597752-A4D8-4AE7-892C-A354EA0A13D6}"/>
              </a:ext>
            </a:extLst>
          </p:cNvPr>
          <p:cNvSpPr txBox="1"/>
          <p:nvPr/>
        </p:nvSpPr>
        <p:spPr>
          <a:xfrm>
            <a:off x="6446520" y="857996"/>
            <a:ext cx="2535383" cy="338554"/>
          </a:xfrm>
          <a:prstGeom prst="rect">
            <a:avLst/>
          </a:prstGeom>
          <a:solidFill>
            <a:schemeClr val="tx1"/>
          </a:solidFill>
          <a:ln w="25400" cmpd="dbl">
            <a:no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指定管理者自己評価：</a:t>
            </a:r>
            <a:r>
              <a:rPr lang="en-US" altLang="ja-JP" sz="1600" b="1" dirty="0">
                <a:solidFill>
                  <a:prstClr val="white"/>
                </a:solidFill>
                <a:latin typeface="Meiryo UI" panose="020B0604030504040204" pitchFamily="50" charset="-128"/>
                <a:ea typeface="Meiryo UI" panose="020B0604030504040204" pitchFamily="50" charset="-128"/>
              </a:rPr>
              <a:t>A</a:t>
            </a:r>
          </a:p>
        </p:txBody>
      </p:sp>
      <p:sp>
        <p:nvSpPr>
          <p:cNvPr id="34" name="テキスト ボックス 33">
            <a:extLst>
              <a:ext uri="{FF2B5EF4-FFF2-40B4-BE49-F238E27FC236}">
                <a16:creationId xmlns:a16="http://schemas.microsoft.com/office/drawing/2014/main" id="{BF7839A7-1B1E-4F44-B7D9-AD584BA190ED}"/>
              </a:ext>
            </a:extLst>
          </p:cNvPr>
          <p:cNvSpPr txBox="1"/>
          <p:nvPr/>
        </p:nvSpPr>
        <p:spPr>
          <a:xfrm>
            <a:off x="166589" y="3685333"/>
            <a:ext cx="3499332" cy="954107"/>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○天神祭ごみゼロ運動への協力</a:t>
            </a:r>
            <a:endParaRPr kumimoji="0" lang="en-US" altLang="ja-JP"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5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○エコキャップ運動への参画</a:t>
            </a:r>
            <a:endParaRPr kumimoji="0" lang="en-US" altLang="ja-JP"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3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NPO</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法人エコキャップ推進協議会と連携して実施</a:t>
            </a:r>
          </a:p>
        </p:txBody>
      </p:sp>
      <p:sp>
        <p:nvSpPr>
          <p:cNvPr id="35" name="テキスト ボックス 34">
            <a:extLst>
              <a:ext uri="{FF2B5EF4-FFF2-40B4-BE49-F238E27FC236}">
                <a16:creationId xmlns:a16="http://schemas.microsoft.com/office/drawing/2014/main" id="{3B67C391-272D-4842-AE5C-70D7EA35FD0B}"/>
              </a:ext>
            </a:extLst>
          </p:cNvPr>
          <p:cNvSpPr txBox="1"/>
          <p:nvPr/>
        </p:nvSpPr>
        <p:spPr>
          <a:xfrm>
            <a:off x="166589" y="4707952"/>
            <a:ext cx="4950022" cy="1184940"/>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○一時保育の実施</a:t>
            </a:r>
            <a:endParaRPr kumimoji="0" lang="en-US" altLang="ja-JP" sz="3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3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NPO</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法人女性と子育て支援グループ</a:t>
            </a:r>
            <a:r>
              <a:rPr kumimoji="0" lang="en-US" altLang="ja-JP" sz="1200" b="0" i="0" u="none" strike="noStrike" kern="1200" cap="none" spc="0" normalizeH="0" baseline="0" noProof="0" dirty="0" err="1">
                <a:ln>
                  <a:noFill/>
                </a:ln>
                <a:solidFill>
                  <a:prstClr val="black"/>
                </a:solidFill>
                <a:effectLst/>
                <a:uLnTx/>
                <a:uFillTx/>
                <a:latin typeface="Meiryo UI" panose="020B0604030504040204" pitchFamily="50" charset="-128"/>
                <a:ea typeface="Meiryo UI" panose="020B0604030504040204" pitchFamily="50" charset="-128"/>
                <a:cs typeface="+mn-cs"/>
              </a:rPr>
              <a:t>pokkapoka</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と連携し、</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ja-JP" altLang="en-US" sz="1200" dirty="0">
                <a:solidFill>
                  <a:prstClr val="black"/>
                </a:solidFill>
                <a:latin typeface="Meiryo UI" panose="020B0604030504040204" pitchFamily="50" charset="-128"/>
                <a:ea typeface="Meiryo UI" panose="020B0604030504040204" pitchFamily="50" charset="-128"/>
              </a:rPr>
              <a:t>　</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受入れ体制は構築したが、利用者からの要望</a:t>
            </a:r>
            <a:r>
              <a:rPr lang="ja-JP" altLang="en-US" sz="1200" dirty="0">
                <a:solidFill>
                  <a:prstClr val="black"/>
                </a:solidFill>
                <a:latin typeface="Meiryo UI" panose="020B0604030504040204" pitchFamily="50" charset="-128"/>
                <a:ea typeface="Meiryo UI" panose="020B0604030504040204" pitchFamily="50" charset="-128"/>
              </a:rPr>
              <a:t>はなく、</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実績なし</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5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○ホームレスの自立支援としてのシェアバイク増設</a:t>
            </a:r>
            <a:endParaRPr kumimoji="0" lang="en-US" altLang="ja-JP"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3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6</a:t>
            </a:r>
            <a:r>
              <a:rPr lang="ja-JP" altLang="en-US" sz="1200" dirty="0">
                <a:solidFill>
                  <a:prstClr val="black"/>
                </a:solidFill>
                <a:latin typeface="Meiryo UI" panose="020B0604030504040204" pitchFamily="50" charset="-128"/>
                <a:ea typeface="Meiryo UI" panose="020B0604030504040204" pitchFamily="50" charset="-128"/>
              </a:rPr>
              <a:t>台→</a:t>
            </a:r>
            <a:r>
              <a:rPr lang="en-US" altLang="ja-JP" sz="1200" dirty="0">
                <a:solidFill>
                  <a:prstClr val="black"/>
                </a:solidFill>
                <a:latin typeface="Meiryo UI" panose="020B0604030504040204" pitchFamily="50" charset="-128"/>
                <a:ea typeface="Meiryo UI" panose="020B0604030504040204" pitchFamily="50" charset="-128"/>
              </a:rPr>
              <a:t>8</a:t>
            </a:r>
            <a:r>
              <a:rPr lang="ja-JP" altLang="en-US" sz="1200" dirty="0">
                <a:solidFill>
                  <a:prstClr val="black"/>
                </a:solidFill>
                <a:latin typeface="Meiryo UI" panose="020B0604030504040204" pitchFamily="50" charset="-128"/>
                <a:ea typeface="Meiryo UI" panose="020B0604030504040204" pitchFamily="50" charset="-128"/>
              </a:rPr>
              <a:t>台（</a:t>
            </a:r>
            <a:r>
              <a:rPr lang="en-US" altLang="ja-JP" sz="1200" dirty="0">
                <a:solidFill>
                  <a:prstClr val="black"/>
                </a:solidFill>
                <a:latin typeface="Meiryo UI" panose="020B0604030504040204" pitchFamily="50" charset="-128"/>
                <a:ea typeface="Meiryo UI" panose="020B0604030504040204" pitchFamily="50" charset="-128"/>
              </a:rPr>
              <a:t>6</a:t>
            </a:r>
            <a:r>
              <a:rPr lang="ja-JP" altLang="en-US" sz="1200" dirty="0">
                <a:solidFill>
                  <a:prstClr val="black"/>
                </a:solidFill>
                <a:latin typeface="Meiryo UI" panose="020B0604030504040204" pitchFamily="50" charset="-128"/>
                <a:ea typeface="Meiryo UI" panose="020B0604030504040204" pitchFamily="50" charset="-128"/>
              </a:rPr>
              <a:t>月）</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37" name="テキスト ボックス 36">
            <a:extLst>
              <a:ext uri="{FF2B5EF4-FFF2-40B4-BE49-F238E27FC236}">
                <a16:creationId xmlns:a16="http://schemas.microsoft.com/office/drawing/2014/main" id="{13C07FD9-FF49-459D-BAA7-5AEE3CD809A0}"/>
              </a:ext>
            </a:extLst>
          </p:cNvPr>
          <p:cNvSpPr txBox="1"/>
          <p:nvPr/>
        </p:nvSpPr>
        <p:spPr>
          <a:xfrm>
            <a:off x="134264" y="5912896"/>
            <a:ext cx="8701508" cy="739135"/>
          </a:xfrm>
          <a:prstGeom prst="rect">
            <a:avLst/>
          </a:prstGeom>
          <a:noFill/>
          <a:ln>
            <a:solidFill>
              <a:schemeClr val="tx1"/>
            </a:solidFill>
          </a:ln>
        </p:spPr>
        <p:txBody>
          <a:bodyPr wrap="square" anchor="b"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昨年</a:t>
            </a:r>
            <a:r>
              <a:rPr lang="ja-JP" altLang="en-US" sz="1400" dirty="0">
                <a:solidFill>
                  <a:prstClr val="black"/>
                </a:solidFill>
                <a:latin typeface="Meiryo UI" panose="020B0604030504040204" pitchFamily="50" charset="-128"/>
                <a:ea typeface="Meiryo UI" panose="020B0604030504040204" pitchFamily="50" charset="-128"/>
              </a:rPr>
              <a:t>度と同様、</a:t>
            </a: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府施策をはじめ公共・公益的な取組に関係団体と取組んでいる。</a:t>
            </a:r>
            <a:endPar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38" name="テキスト ボックス 37">
            <a:extLst>
              <a:ext uri="{FF2B5EF4-FFF2-40B4-BE49-F238E27FC236}">
                <a16:creationId xmlns:a16="http://schemas.microsoft.com/office/drawing/2014/main" id="{ED8534B1-83AD-46AB-832C-99C304B93402}"/>
              </a:ext>
            </a:extLst>
          </p:cNvPr>
          <p:cNvSpPr txBox="1"/>
          <p:nvPr/>
        </p:nvSpPr>
        <p:spPr>
          <a:xfrm>
            <a:off x="6308009" y="5919576"/>
            <a:ext cx="2527763" cy="338554"/>
          </a:xfrm>
          <a:prstGeom prst="rect">
            <a:avLst/>
          </a:prstGeom>
          <a:solidFill>
            <a:schemeClr val="tx1"/>
          </a:solidFill>
          <a:ln w="25400" cmpd="dbl">
            <a:no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施設所管課の評価：</a:t>
            </a:r>
            <a:r>
              <a:rPr lang="en-US" altLang="ja-JP" sz="1600" b="1" dirty="0">
                <a:solidFill>
                  <a:prstClr val="white"/>
                </a:solidFill>
                <a:latin typeface="Meiryo UI" panose="020B0604030504040204" pitchFamily="50" charset="-128"/>
                <a:ea typeface="Meiryo UI" panose="020B0604030504040204" pitchFamily="50" charset="-128"/>
              </a:rPr>
              <a:t>A</a:t>
            </a:r>
            <a:endParaRPr kumimoji="0" lang="ja-JP" altLang="en-US" sz="20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39" name="テキスト ボックス 38">
            <a:extLst>
              <a:ext uri="{FF2B5EF4-FFF2-40B4-BE49-F238E27FC236}">
                <a16:creationId xmlns:a16="http://schemas.microsoft.com/office/drawing/2014/main" id="{38767B3D-0B15-4417-9A54-D0040ED46B9E}"/>
              </a:ext>
            </a:extLst>
          </p:cNvPr>
          <p:cNvSpPr txBox="1"/>
          <p:nvPr/>
        </p:nvSpPr>
        <p:spPr>
          <a:xfrm>
            <a:off x="134264" y="5919576"/>
            <a:ext cx="1161136" cy="338554"/>
          </a:xfrm>
          <a:prstGeom prst="rect">
            <a:avLst/>
          </a:prstGeom>
          <a:solidFill>
            <a:schemeClr val="tx1"/>
          </a:solidFill>
          <a:ln w="25400" cmpd="dbl">
            <a:no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総　評</a:t>
            </a:r>
          </a:p>
        </p:txBody>
      </p:sp>
      <p:sp>
        <p:nvSpPr>
          <p:cNvPr id="22" name="テキスト ボックス 21">
            <a:extLst>
              <a:ext uri="{FF2B5EF4-FFF2-40B4-BE49-F238E27FC236}">
                <a16:creationId xmlns:a16="http://schemas.microsoft.com/office/drawing/2014/main" id="{D9E2F98B-CAC2-4329-B14F-5DADA774C4F3}"/>
              </a:ext>
            </a:extLst>
          </p:cNvPr>
          <p:cNvSpPr txBox="1"/>
          <p:nvPr/>
        </p:nvSpPr>
        <p:spPr>
          <a:xfrm>
            <a:off x="7598327" y="524408"/>
            <a:ext cx="1494871" cy="276999"/>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○達成　　●未達成</a:t>
            </a:r>
          </a:p>
        </p:txBody>
      </p:sp>
      <p:sp>
        <p:nvSpPr>
          <p:cNvPr id="24" name="テキスト ボックス 23">
            <a:extLst>
              <a:ext uri="{FF2B5EF4-FFF2-40B4-BE49-F238E27FC236}">
                <a16:creationId xmlns:a16="http://schemas.microsoft.com/office/drawing/2014/main" id="{6BF84D52-86E9-4F88-AEC8-7C7CEA060D3A}"/>
              </a:ext>
            </a:extLst>
          </p:cNvPr>
          <p:cNvSpPr txBox="1"/>
          <p:nvPr/>
        </p:nvSpPr>
        <p:spPr>
          <a:xfrm>
            <a:off x="4523112" y="4149307"/>
            <a:ext cx="3799346" cy="461665"/>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ja-JP" altLang="en-US" sz="1200" u="sng" dirty="0">
                <a:solidFill>
                  <a:prstClr val="black"/>
                </a:solidFill>
                <a:latin typeface="Meiryo UI" panose="020B0604030504040204" pitchFamily="50" charset="-128"/>
                <a:ea typeface="Meiryo UI" panose="020B0604030504040204" pitchFamily="50" charset="-128"/>
              </a:rPr>
              <a:t>〇</a:t>
            </a:r>
            <a:r>
              <a:rPr kumimoji="0" lang="ja-JP" altLang="en-US"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エネルギー使用量の削減（</a:t>
            </a:r>
            <a:r>
              <a:rPr lang="ja-JP" altLang="en-US" sz="1200" u="sng" dirty="0">
                <a:solidFill>
                  <a:prstClr val="black"/>
                </a:solidFill>
                <a:latin typeface="Meiryo UI" panose="020B0604030504040204" pitchFamily="50" charset="-128"/>
                <a:ea typeface="Meiryo UI" panose="020B0604030504040204" pitchFamily="50" charset="-128"/>
              </a:rPr>
              <a:t>直近の実績</a:t>
            </a:r>
            <a:r>
              <a:rPr kumimoji="0" lang="ja-JP" altLang="en-US"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・電気</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4.3%</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減　・ガス</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2.1%</a:t>
            </a:r>
            <a:r>
              <a:rPr lang="ja-JP" altLang="en-US" sz="1200" dirty="0">
                <a:solidFill>
                  <a:prstClr val="black"/>
                </a:solidFill>
                <a:latin typeface="Meiryo UI" panose="020B0604030504040204" pitchFamily="50" charset="-128"/>
                <a:ea typeface="Meiryo UI" panose="020B0604030504040204" pitchFamily="50" charset="-128"/>
              </a:rPr>
              <a:t>減</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・水道</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1.1%</a:t>
            </a:r>
            <a:r>
              <a:rPr lang="ja-JP" altLang="en-US" sz="1200" dirty="0">
                <a:solidFill>
                  <a:prstClr val="black"/>
                </a:solidFill>
                <a:latin typeface="Meiryo UI" panose="020B0604030504040204" pitchFamily="50" charset="-128"/>
                <a:ea typeface="Meiryo UI" panose="020B0604030504040204" pitchFamily="50" charset="-128"/>
              </a:rPr>
              <a:t>減</a:t>
            </a:r>
            <a:endPar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3" name="テキスト ボックス 22">
            <a:extLst>
              <a:ext uri="{FF2B5EF4-FFF2-40B4-BE49-F238E27FC236}">
                <a16:creationId xmlns:a16="http://schemas.microsoft.com/office/drawing/2014/main" id="{D03CA52A-512B-4B13-B3FE-3953DF35317F}"/>
              </a:ext>
            </a:extLst>
          </p:cNvPr>
          <p:cNvSpPr txBox="1"/>
          <p:nvPr/>
        </p:nvSpPr>
        <p:spPr>
          <a:xfrm>
            <a:off x="4572000" y="4814503"/>
            <a:ext cx="2119574" cy="307777"/>
          </a:xfrm>
          <a:prstGeom prst="rect">
            <a:avLst/>
          </a:prstGeom>
          <a:noFill/>
          <a:ln>
            <a:solidFill>
              <a:schemeClr val="tx1"/>
            </a:solidFill>
          </a:ln>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ja-JP" altLang="en-US" sz="1400" b="1" dirty="0">
                <a:solidFill>
                  <a:prstClr val="black"/>
                </a:solidFill>
                <a:latin typeface="Meiryo UI" panose="020B0604030504040204" pitchFamily="50" charset="-128"/>
                <a:ea typeface="Meiryo UI" panose="020B0604030504040204" pitchFamily="50" charset="-128"/>
              </a:rPr>
              <a:t>⑤</a:t>
            </a:r>
            <a:r>
              <a:rPr kumimoji="0"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：府の取組みへの協力</a:t>
            </a:r>
          </a:p>
        </p:txBody>
      </p:sp>
      <p:sp>
        <p:nvSpPr>
          <p:cNvPr id="3" name="テキスト ボックス 2">
            <a:extLst>
              <a:ext uri="{FF2B5EF4-FFF2-40B4-BE49-F238E27FC236}">
                <a16:creationId xmlns:a16="http://schemas.microsoft.com/office/drawing/2014/main" id="{154804E4-720F-452B-952B-111180541CBD}"/>
              </a:ext>
            </a:extLst>
          </p:cNvPr>
          <p:cNvSpPr txBox="1"/>
          <p:nvPr/>
        </p:nvSpPr>
        <p:spPr>
          <a:xfrm>
            <a:off x="4554273" y="5198762"/>
            <a:ext cx="4281499" cy="646331"/>
          </a:xfrm>
          <a:prstGeom prst="rect">
            <a:avLst/>
          </a:prstGeom>
          <a:noFill/>
        </p:spPr>
        <p:txBody>
          <a:bodyPr wrap="square" rtlCol="0">
            <a:spAutoFit/>
          </a:bodyPr>
          <a:lstStyle/>
          <a:p>
            <a:r>
              <a:rPr kumimoji="1" lang="ja-JP" altLang="en-US" sz="1200" u="sng" dirty="0">
                <a:latin typeface="Meiryo UI" panose="020B0604030504040204" pitchFamily="50" charset="-128"/>
                <a:ea typeface="Meiryo UI" panose="020B0604030504040204" pitchFamily="50" charset="-128"/>
              </a:rPr>
              <a:t>〇万博共創チャレンジ</a:t>
            </a:r>
            <a:endParaRPr kumimoji="1" lang="en-US" altLang="ja-JP" sz="1200" u="sng"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  ・正面玄関柱巻広告や館内でのチラシ・ポスターの設置など</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　　積極的な広報の実施</a:t>
            </a:r>
          </a:p>
        </p:txBody>
      </p:sp>
    </p:spTree>
    <p:extLst>
      <p:ext uri="{BB962C8B-B14F-4D97-AF65-F5344CB8AC3E}">
        <p14:creationId xmlns:p14="http://schemas.microsoft.com/office/powerpoint/2010/main" val="16551874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a:extLst>
              <a:ext uri="{FF2B5EF4-FFF2-40B4-BE49-F238E27FC236}">
                <a16:creationId xmlns:a16="http://schemas.microsoft.com/office/drawing/2014/main" id="{D87E1C46-9E96-4DAB-B914-D3FA3E71B9F3}"/>
              </a:ext>
            </a:extLst>
          </p:cNvPr>
          <p:cNvSpPr>
            <a:spLocks noChangeArrowheads="1"/>
          </p:cNvSpPr>
          <p:nvPr/>
        </p:nvSpPr>
        <p:spPr bwMode="auto">
          <a:xfrm>
            <a:off x="1" y="2"/>
            <a:ext cx="9143999" cy="430887"/>
          </a:xfrm>
          <a:prstGeom prst="rect">
            <a:avLst/>
          </a:prstGeom>
          <a:ln>
            <a:noFill/>
            <a:headEnd/>
            <a:tailEnd/>
          </a:ln>
        </p:spPr>
        <p:style>
          <a:lnRef idx="3">
            <a:schemeClr val="lt1"/>
          </a:lnRef>
          <a:fillRef idx="1">
            <a:schemeClr val="dk1"/>
          </a:fillRef>
          <a:effectRef idx="1">
            <a:schemeClr val="dk1"/>
          </a:effectRef>
          <a:fontRef idx="minor">
            <a:schemeClr val="lt1"/>
          </a:fontRef>
        </p:style>
        <p:txBody>
          <a:bodyPr wrap="none" tIns="82800" bIns="82800" anchor="ctr"/>
          <a:lstStyle>
            <a:lvl1pPr algn="l" eaLnBrk="0" hangingPunct="0">
              <a:spcBef>
                <a:spcPct val="20000"/>
              </a:spcBef>
              <a:buChar char="•"/>
              <a:defRPr kumimoji="1" sz="3200">
                <a:solidFill>
                  <a:schemeClr val="tx1"/>
                </a:solidFill>
                <a:latin typeface="Arial" charset="0"/>
                <a:ea typeface="ＭＳ Ｐゴシック" pitchFamily="50" charset="-128"/>
              </a:defRPr>
            </a:lvl1pPr>
            <a:lvl2pPr marL="742950" indent="-285750" algn="l" eaLnBrk="0" hangingPunct="0">
              <a:spcBef>
                <a:spcPct val="20000"/>
              </a:spcBef>
              <a:buChar char="–"/>
              <a:defRPr kumimoji="1" sz="2800">
                <a:solidFill>
                  <a:schemeClr val="tx1"/>
                </a:solidFill>
                <a:latin typeface="Arial" charset="0"/>
                <a:ea typeface="ＭＳ Ｐゴシック" pitchFamily="50" charset="-128"/>
              </a:defRPr>
            </a:lvl2pPr>
            <a:lvl3pPr marL="1143000" indent="-228600" algn="l" eaLnBrk="0" hangingPunct="0">
              <a:spcBef>
                <a:spcPct val="20000"/>
              </a:spcBef>
              <a:buChar char="•"/>
              <a:defRPr kumimoji="1" sz="2400">
                <a:solidFill>
                  <a:schemeClr val="tx1"/>
                </a:solidFill>
                <a:latin typeface="Arial" charset="0"/>
                <a:ea typeface="ＭＳ Ｐゴシック" pitchFamily="50" charset="-128"/>
              </a:defRPr>
            </a:lvl3pPr>
            <a:lvl4pPr marL="1600200" indent="-228600" algn="l" eaLnBrk="0" hangingPunct="0">
              <a:spcBef>
                <a:spcPct val="20000"/>
              </a:spcBef>
              <a:buChar char="–"/>
              <a:defRPr kumimoji="1" sz="2000">
                <a:solidFill>
                  <a:schemeClr val="tx1"/>
                </a:solidFill>
                <a:latin typeface="Arial" charset="0"/>
                <a:ea typeface="ＭＳ Ｐゴシック" pitchFamily="50" charset="-128"/>
              </a:defRPr>
            </a:lvl4pPr>
            <a:lvl5pPr marL="2057400" indent="-228600" algn="l" eaLnBrk="0" hangingPunct="0">
              <a:spcBef>
                <a:spcPct val="20000"/>
              </a:spcBef>
              <a:buChar char="»"/>
              <a:defRPr kumimoji="1" sz="20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1" lang="en-US" altLang="ja-JP" sz="2200" b="1" i="0" u="none" strike="noStrike" kern="1200" cap="none" spc="0" normalizeH="0" baseline="0" noProof="0" dirty="0">
                <a:ln>
                  <a:noFill/>
                </a:ln>
                <a:solidFill>
                  <a:prstClr val="white"/>
                </a:solidFill>
                <a:effectLst/>
                <a:uLnTx/>
                <a:uFillTx/>
                <a:latin typeface="Meiryo UI" pitchFamily="50" charset="-128"/>
                <a:ea typeface="Meiryo UI" pitchFamily="50" charset="-128"/>
                <a:cs typeface="ＭＳ Ｐゴシック" pitchFamily="50" charset="-128"/>
              </a:rPr>
              <a:t>Ⅱ</a:t>
            </a:r>
            <a:r>
              <a:rPr kumimoji="1" lang="ja-JP" altLang="en-US" sz="2200" b="1" i="0" u="none" strike="noStrike" kern="1200" cap="none" spc="0" normalizeH="0" baseline="0" noProof="0" dirty="0">
                <a:ln>
                  <a:noFill/>
                </a:ln>
                <a:solidFill>
                  <a:prstClr val="white"/>
                </a:solidFill>
                <a:effectLst/>
                <a:uLnTx/>
                <a:uFillTx/>
                <a:latin typeface="Meiryo UI" pitchFamily="50" charset="-128"/>
                <a:ea typeface="Meiryo UI" pitchFamily="50" charset="-128"/>
                <a:cs typeface="ＭＳ Ｐゴシック" pitchFamily="50" charset="-128"/>
              </a:rPr>
              <a:t>　さらなるサービスの向上に関する事項</a:t>
            </a:r>
          </a:p>
        </p:txBody>
      </p:sp>
      <p:sp>
        <p:nvSpPr>
          <p:cNvPr id="6" name="テキスト ボックス 5">
            <a:extLst>
              <a:ext uri="{FF2B5EF4-FFF2-40B4-BE49-F238E27FC236}">
                <a16:creationId xmlns:a16="http://schemas.microsoft.com/office/drawing/2014/main" id="{B1AA6A8E-3A17-4B0D-BC94-D7AE8A6C933C}"/>
              </a:ext>
            </a:extLst>
          </p:cNvPr>
          <p:cNvSpPr txBox="1"/>
          <p:nvPr/>
        </p:nvSpPr>
        <p:spPr>
          <a:xfrm>
            <a:off x="0" y="463826"/>
            <a:ext cx="4572000" cy="369332"/>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（１）</a:t>
            </a:r>
            <a:r>
              <a:rPr kumimoji="0" lang="zh-TW" altLang="en-US" sz="1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利用者満足度調査等</a:t>
            </a:r>
            <a:endParaRPr kumimoji="0" lang="ja-JP" altLang="en-US" sz="1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8" name="テキスト ボックス 7">
            <a:extLst>
              <a:ext uri="{FF2B5EF4-FFF2-40B4-BE49-F238E27FC236}">
                <a16:creationId xmlns:a16="http://schemas.microsoft.com/office/drawing/2014/main" id="{A118E3B0-F876-4826-92A0-5DF5F2D90440}"/>
              </a:ext>
            </a:extLst>
          </p:cNvPr>
          <p:cNvSpPr txBox="1"/>
          <p:nvPr/>
        </p:nvSpPr>
        <p:spPr>
          <a:xfrm>
            <a:off x="126644" y="870545"/>
            <a:ext cx="8855259" cy="709965"/>
          </a:xfrm>
          <a:prstGeom prst="rect">
            <a:avLst/>
          </a:prstGeom>
          <a:noFill/>
          <a:ln>
            <a:solidFill>
              <a:schemeClr val="tx1"/>
            </a:solidFill>
          </a:ln>
        </p:spPr>
        <p:txBody>
          <a:bodyPr wrap="square" anchor="b"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アンケート等による利用者の意見の把握、調査結果のフィードバックが適切になされているか</a:t>
            </a:r>
          </a:p>
        </p:txBody>
      </p:sp>
      <p:sp>
        <p:nvSpPr>
          <p:cNvPr id="11" name="テキスト ボックス 10">
            <a:extLst>
              <a:ext uri="{FF2B5EF4-FFF2-40B4-BE49-F238E27FC236}">
                <a16:creationId xmlns:a16="http://schemas.microsoft.com/office/drawing/2014/main" id="{F085070E-2032-4E7A-85D6-A313EB84744D}"/>
              </a:ext>
            </a:extLst>
          </p:cNvPr>
          <p:cNvSpPr txBox="1"/>
          <p:nvPr/>
        </p:nvSpPr>
        <p:spPr>
          <a:xfrm>
            <a:off x="137664" y="1709616"/>
            <a:ext cx="4950053" cy="523220"/>
          </a:xfrm>
          <a:prstGeom prst="rect">
            <a:avLst/>
          </a:prstGeom>
          <a:noFill/>
          <a:ln>
            <a:solidFill>
              <a:schemeClr val="tx1"/>
            </a:solidFill>
          </a:ln>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①：利用者の満足度を分析するために十分なサンプル数の確保　　</a:t>
            </a:r>
            <a:endParaRPr kumimoji="0"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ja-JP" altLang="en-US" sz="1400" b="1" dirty="0">
                <a:solidFill>
                  <a:prstClr val="black"/>
                </a:solidFill>
                <a:latin typeface="Meiryo UI" panose="020B0604030504040204" pitchFamily="50" charset="-128"/>
                <a:ea typeface="Meiryo UI" panose="020B0604030504040204" pitchFamily="50" charset="-128"/>
              </a:rPr>
              <a:t>　　　</a:t>
            </a:r>
            <a:r>
              <a:rPr kumimoji="0"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及び回収率の向上</a:t>
            </a:r>
          </a:p>
        </p:txBody>
      </p:sp>
      <p:sp>
        <p:nvSpPr>
          <p:cNvPr id="5" name="四角形: 角を丸くする 4">
            <a:extLst>
              <a:ext uri="{FF2B5EF4-FFF2-40B4-BE49-F238E27FC236}">
                <a16:creationId xmlns:a16="http://schemas.microsoft.com/office/drawing/2014/main" id="{54997BFA-6D54-4DE4-AEA0-28C9FD7E7C3E}"/>
              </a:ext>
            </a:extLst>
          </p:cNvPr>
          <p:cNvSpPr/>
          <p:nvPr/>
        </p:nvSpPr>
        <p:spPr>
          <a:xfrm>
            <a:off x="5736064" y="3563030"/>
            <a:ext cx="2278600" cy="909343"/>
          </a:xfrm>
          <a:prstGeom prst="round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アンケート結果概要</a:t>
            </a:r>
            <a:endParaRPr kumimoji="1" lang="en-US" altLang="ja-JP"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en-US" altLang="ja-JP" sz="5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（別紙参照）</a:t>
            </a:r>
          </a:p>
        </p:txBody>
      </p:sp>
      <p:sp>
        <p:nvSpPr>
          <p:cNvPr id="17" name="テキスト ボックス 16">
            <a:extLst>
              <a:ext uri="{FF2B5EF4-FFF2-40B4-BE49-F238E27FC236}">
                <a16:creationId xmlns:a16="http://schemas.microsoft.com/office/drawing/2014/main" id="{AAFC299A-4302-4B43-B4FA-315B77473DD8}"/>
              </a:ext>
            </a:extLst>
          </p:cNvPr>
          <p:cNvSpPr txBox="1"/>
          <p:nvPr/>
        </p:nvSpPr>
        <p:spPr>
          <a:xfrm>
            <a:off x="5730377" y="2265434"/>
            <a:ext cx="1144987" cy="307777"/>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内訳</a:t>
            </a:r>
            <a:r>
              <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p:txBody>
      </p:sp>
      <p:sp>
        <p:nvSpPr>
          <p:cNvPr id="2" name="スライド番号プレースホルダー 1">
            <a:extLst>
              <a:ext uri="{FF2B5EF4-FFF2-40B4-BE49-F238E27FC236}">
                <a16:creationId xmlns:a16="http://schemas.microsoft.com/office/drawing/2014/main" id="{E3C1FA8B-C2D7-4F0A-8E9F-3E670F3C96E7}"/>
              </a:ext>
            </a:extLst>
          </p:cNvPr>
          <p:cNvSpPr>
            <a:spLocks noGrp="1"/>
          </p:cNvSpPr>
          <p:nvPr>
            <p:ph type="sldNum" sz="quarter" idx="12"/>
          </p:nvPr>
        </p:nvSpPr>
        <p:spPr>
          <a:xfrm>
            <a:off x="7086600" y="6492875"/>
            <a:ext cx="2057400"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F0E252E-A7A7-4A6D-A444-A063B6ED0BB4}" type="slidenum">
              <a:rPr kumimoji="1" lang="ja-JP" altLang="en-US" sz="1400" b="0" i="0" u="none" strike="noStrike" kern="1200" cap="none" spc="0" normalizeH="0" baseline="0" noProof="0" smtClean="0">
                <a:ln>
                  <a:noFill/>
                </a:ln>
                <a:solidFill>
                  <a:prstClr val="black">
                    <a:tint val="75000"/>
                  </a:prstClr>
                </a:solidFill>
                <a:effectLst/>
                <a:uLnTx/>
                <a:uFillTx/>
                <a:latin typeface="Calibri"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1" lang="ja-JP" altLang="en-US" sz="1400" b="0" i="0" u="none" strike="noStrike" kern="1200" cap="none" spc="0" normalizeH="0" baseline="0" noProof="0" dirty="0">
              <a:ln>
                <a:noFill/>
              </a:ln>
              <a:solidFill>
                <a:prstClr val="black">
                  <a:tint val="75000"/>
                </a:prstClr>
              </a:solidFill>
              <a:effectLst/>
              <a:uLnTx/>
              <a:uFillTx/>
              <a:latin typeface="Calibri" panose="020F0502020204030204"/>
              <a:ea typeface="游ゴシック" panose="020B0400000000000000" pitchFamily="50" charset="-128"/>
              <a:cs typeface="+mn-cs"/>
            </a:endParaRPr>
          </a:p>
        </p:txBody>
      </p:sp>
      <p:graphicFrame>
        <p:nvGraphicFramePr>
          <p:cNvPr id="14" name="表 13"/>
          <p:cNvGraphicFramePr>
            <a:graphicFrameLocks noGrp="1"/>
          </p:cNvGraphicFramePr>
          <p:nvPr>
            <p:extLst>
              <p:ext uri="{D42A27DB-BD31-4B8C-83A1-F6EECF244321}">
                <p14:modId xmlns:p14="http://schemas.microsoft.com/office/powerpoint/2010/main" val="354993748"/>
              </p:ext>
            </p:extLst>
          </p:nvPr>
        </p:nvGraphicFramePr>
        <p:xfrm>
          <a:off x="193052" y="2695566"/>
          <a:ext cx="4839275" cy="525256"/>
        </p:xfrm>
        <a:graphic>
          <a:graphicData uri="http://schemas.openxmlformats.org/drawingml/2006/table">
            <a:tbl>
              <a:tblPr firstRow="1" firstCol="1" bandRow="1"/>
              <a:tblGrid>
                <a:gridCol w="967855">
                  <a:extLst>
                    <a:ext uri="{9D8B030D-6E8A-4147-A177-3AD203B41FA5}">
                      <a16:colId xmlns:a16="http://schemas.microsoft.com/office/drawing/2014/main" val="2699939870"/>
                    </a:ext>
                  </a:extLst>
                </a:gridCol>
                <a:gridCol w="967855">
                  <a:extLst>
                    <a:ext uri="{9D8B030D-6E8A-4147-A177-3AD203B41FA5}">
                      <a16:colId xmlns:a16="http://schemas.microsoft.com/office/drawing/2014/main" val="1679254001"/>
                    </a:ext>
                  </a:extLst>
                </a:gridCol>
                <a:gridCol w="967855">
                  <a:extLst>
                    <a:ext uri="{9D8B030D-6E8A-4147-A177-3AD203B41FA5}">
                      <a16:colId xmlns:a16="http://schemas.microsoft.com/office/drawing/2014/main" val="2153038100"/>
                    </a:ext>
                  </a:extLst>
                </a:gridCol>
                <a:gridCol w="967855">
                  <a:extLst>
                    <a:ext uri="{9D8B030D-6E8A-4147-A177-3AD203B41FA5}">
                      <a16:colId xmlns:a16="http://schemas.microsoft.com/office/drawing/2014/main" val="4218828698"/>
                    </a:ext>
                  </a:extLst>
                </a:gridCol>
                <a:gridCol w="967855">
                  <a:extLst>
                    <a:ext uri="{9D8B030D-6E8A-4147-A177-3AD203B41FA5}">
                      <a16:colId xmlns:a16="http://schemas.microsoft.com/office/drawing/2014/main" val="3271521035"/>
                    </a:ext>
                  </a:extLst>
                </a:gridCol>
              </a:tblGrid>
              <a:tr h="205216">
                <a:tc>
                  <a:txBody>
                    <a:bodyPr/>
                    <a:lstStyle/>
                    <a:p>
                      <a:pPr algn="ctr">
                        <a:spcAft>
                          <a:spcPts val="0"/>
                        </a:spcAft>
                      </a:pPr>
                      <a:r>
                        <a:rPr lang="ja-JP" sz="1050" kern="100" dirty="0">
                          <a:effectLst/>
                          <a:latin typeface="Meiryo UI" panose="020B0604030504040204" pitchFamily="50" charset="-128"/>
                          <a:ea typeface="Meiryo UI" panose="020B0604030504040204" pitchFamily="50" charset="-128"/>
                          <a:cs typeface="Times New Roman" panose="02020603050405020304" pitchFamily="18" charset="0"/>
                        </a:rPr>
                        <a:t>労働組合</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1050" kern="100" dirty="0">
                          <a:effectLst/>
                          <a:latin typeface="Meiryo UI" panose="020B0604030504040204" pitchFamily="50" charset="-128"/>
                          <a:ea typeface="Meiryo UI" panose="020B0604030504040204" pitchFamily="50" charset="-128"/>
                          <a:cs typeface="Times New Roman" panose="02020603050405020304" pitchFamily="18" charset="0"/>
                        </a:rPr>
                        <a:t>法人</a:t>
                      </a:r>
                      <a:r>
                        <a:rPr lang="en-US" sz="1050" kern="100" dirty="0">
                          <a:effectLst/>
                          <a:latin typeface="Meiryo UI" panose="020B0604030504040204" pitchFamily="50" charset="-128"/>
                          <a:ea typeface="Meiryo UI" panose="020B0604030504040204" pitchFamily="50" charset="-128"/>
                          <a:cs typeface="Times New Roman" panose="02020603050405020304" pitchFamily="18" charset="0"/>
                        </a:rPr>
                        <a:t>(</a:t>
                      </a:r>
                      <a:r>
                        <a:rPr lang="ja-JP" sz="1050" kern="100" dirty="0">
                          <a:effectLst/>
                          <a:latin typeface="Meiryo UI" panose="020B0604030504040204" pitchFamily="50" charset="-128"/>
                          <a:ea typeface="Meiryo UI" panose="020B0604030504040204" pitchFamily="50" charset="-128"/>
                          <a:cs typeface="Times New Roman" panose="02020603050405020304" pitchFamily="18" charset="0"/>
                        </a:rPr>
                        <a:t>営利</a:t>
                      </a:r>
                      <a:r>
                        <a:rPr lang="en-US" sz="1050" kern="100" dirty="0">
                          <a:effectLst/>
                          <a:latin typeface="Meiryo UI" panose="020B0604030504040204" pitchFamily="50" charset="-128"/>
                          <a:ea typeface="Meiryo UI" panose="020B0604030504040204" pitchFamily="50" charset="-128"/>
                          <a:cs typeface="Times New Roman" panose="02020603050405020304" pitchFamily="18" charset="0"/>
                        </a:rPr>
                        <a:t>)</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1050" kern="100" dirty="0">
                          <a:effectLst/>
                          <a:latin typeface="Meiryo UI" panose="020B0604030504040204" pitchFamily="50" charset="-128"/>
                          <a:ea typeface="Meiryo UI" panose="020B0604030504040204" pitchFamily="50" charset="-128"/>
                          <a:cs typeface="Times New Roman" panose="02020603050405020304" pitchFamily="18" charset="0"/>
                        </a:rPr>
                        <a:t>法人</a:t>
                      </a:r>
                      <a:r>
                        <a:rPr lang="en-US" sz="1050" kern="100" dirty="0">
                          <a:effectLst/>
                          <a:latin typeface="Meiryo UI" panose="020B0604030504040204" pitchFamily="50" charset="-128"/>
                          <a:ea typeface="Meiryo UI" panose="020B0604030504040204" pitchFamily="50" charset="-128"/>
                          <a:cs typeface="Times New Roman" panose="02020603050405020304" pitchFamily="18" charset="0"/>
                        </a:rPr>
                        <a:t>(</a:t>
                      </a:r>
                      <a:r>
                        <a:rPr lang="ja-JP" sz="1050" kern="100" dirty="0">
                          <a:effectLst/>
                          <a:latin typeface="Meiryo UI" panose="020B0604030504040204" pitchFamily="50" charset="-128"/>
                          <a:ea typeface="Meiryo UI" panose="020B0604030504040204" pitchFamily="50" charset="-128"/>
                          <a:cs typeface="Times New Roman" panose="02020603050405020304" pitchFamily="18" charset="0"/>
                        </a:rPr>
                        <a:t>非営利</a:t>
                      </a:r>
                      <a:r>
                        <a:rPr lang="en-US" sz="1050" kern="100" dirty="0">
                          <a:effectLst/>
                          <a:latin typeface="Meiryo UI" panose="020B0604030504040204" pitchFamily="50" charset="-128"/>
                          <a:ea typeface="Meiryo UI" panose="020B0604030504040204" pitchFamily="50" charset="-128"/>
                          <a:cs typeface="Times New Roman" panose="02020603050405020304" pitchFamily="18" charset="0"/>
                        </a:rPr>
                        <a:t>)</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1050" kern="100" dirty="0">
                          <a:effectLst/>
                          <a:latin typeface="Meiryo UI" panose="020B0604030504040204" pitchFamily="50" charset="-128"/>
                          <a:ea typeface="Meiryo UI" panose="020B0604030504040204" pitchFamily="50" charset="-128"/>
                          <a:cs typeface="Times New Roman" panose="02020603050405020304" pitchFamily="18" charset="0"/>
                        </a:rPr>
                        <a:t>個人</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1050" kern="100" dirty="0">
                          <a:effectLst/>
                          <a:latin typeface="Meiryo UI" panose="020B0604030504040204" pitchFamily="50" charset="-128"/>
                          <a:ea typeface="Meiryo UI" panose="020B0604030504040204" pitchFamily="50" charset="-128"/>
                          <a:cs typeface="Times New Roman" panose="02020603050405020304" pitchFamily="18" charset="0"/>
                        </a:rPr>
                        <a:t>その他</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53972330"/>
                  </a:ext>
                </a:extLst>
              </a:tr>
              <a:tr h="215723">
                <a:tc>
                  <a:txBody>
                    <a:bodyPr/>
                    <a:lstStyle/>
                    <a:p>
                      <a:pPr algn="ctr">
                        <a:spcAft>
                          <a:spcPts val="0"/>
                        </a:spcAft>
                      </a:pPr>
                      <a:r>
                        <a:rPr lang="en-US" altLang="ja-JP" sz="1050" kern="100" dirty="0">
                          <a:effectLst/>
                          <a:latin typeface="Meiryo UI" panose="020B0604030504040204" pitchFamily="50" charset="-128"/>
                          <a:ea typeface="Meiryo UI" panose="020B0604030504040204" pitchFamily="50" charset="-128"/>
                          <a:cs typeface="Times New Roman" panose="02020603050405020304" pitchFamily="18" charset="0"/>
                        </a:rPr>
                        <a:t>66</a:t>
                      </a:r>
                      <a:r>
                        <a:rPr lang="ja-JP" sz="1050" kern="100" dirty="0">
                          <a:effectLst/>
                          <a:latin typeface="Meiryo UI" panose="020B0604030504040204" pitchFamily="50" charset="-128"/>
                          <a:ea typeface="Meiryo UI" panose="020B0604030504040204" pitchFamily="50" charset="-128"/>
                          <a:cs typeface="Times New Roman" panose="02020603050405020304" pitchFamily="18" charset="0"/>
                        </a:rPr>
                        <a:t>件</a:t>
                      </a:r>
                    </a:p>
                    <a:p>
                      <a:pPr algn="ctr">
                        <a:spcAft>
                          <a:spcPts val="0"/>
                        </a:spcAft>
                      </a:pPr>
                      <a:r>
                        <a:rPr lang="ja-JP" sz="1050" kern="100" dirty="0">
                          <a:effectLst/>
                          <a:latin typeface="Meiryo UI" panose="020B0604030504040204" pitchFamily="50" charset="-128"/>
                          <a:ea typeface="Meiryo UI" panose="020B0604030504040204" pitchFamily="50" charset="-128"/>
                          <a:cs typeface="Times New Roman" panose="02020603050405020304" pitchFamily="18" charset="0"/>
                        </a:rPr>
                        <a:t>（</a:t>
                      </a:r>
                      <a:r>
                        <a:rPr lang="en-US" sz="1050" kern="100" dirty="0">
                          <a:effectLst/>
                          <a:latin typeface="Meiryo UI" panose="020B0604030504040204" pitchFamily="50" charset="-128"/>
                          <a:ea typeface="Meiryo UI" panose="020B0604030504040204" pitchFamily="50" charset="-128"/>
                          <a:cs typeface="Times New Roman" panose="02020603050405020304" pitchFamily="18" charset="0"/>
                        </a:rPr>
                        <a:t>16.3</a:t>
                      </a:r>
                      <a:r>
                        <a:rPr lang="ja-JP" sz="1050" kern="100" dirty="0">
                          <a:effectLst/>
                          <a:latin typeface="Meiryo UI" panose="020B0604030504040204" pitchFamily="50" charset="-128"/>
                          <a:ea typeface="Meiryo UI" panose="020B0604030504040204" pitchFamily="50" charset="-128"/>
                          <a:cs typeface="Times New Roman" panose="02020603050405020304" pitchFamily="18" charset="0"/>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050" kern="100" dirty="0">
                          <a:effectLst/>
                          <a:latin typeface="Meiryo UI" panose="020B0604030504040204" pitchFamily="50" charset="-128"/>
                          <a:ea typeface="Meiryo UI" panose="020B0604030504040204" pitchFamily="50" charset="-128"/>
                          <a:cs typeface="Times New Roman" panose="02020603050405020304" pitchFamily="18" charset="0"/>
                        </a:rPr>
                        <a:t>104</a:t>
                      </a:r>
                      <a:r>
                        <a:rPr lang="ja-JP" sz="1050" kern="100" dirty="0">
                          <a:effectLst/>
                          <a:latin typeface="Meiryo UI" panose="020B0604030504040204" pitchFamily="50" charset="-128"/>
                          <a:ea typeface="Meiryo UI" panose="020B0604030504040204" pitchFamily="50" charset="-128"/>
                          <a:cs typeface="Times New Roman" panose="02020603050405020304" pitchFamily="18" charset="0"/>
                        </a:rPr>
                        <a:t>件</a:t>
                      </a:r>
                    </a:p>
                    <a:p>
                      <a:pPr algn="ctr">
                        <a:spcAft>
                          <a:spcPts val="0"/>
                        </a:spcAft>
                      </a:pPr>
                      <a:r>
                        <a:rPr lang="ja-JP" sz="1050" kern="100" dirty="0">
                          <a:effectLst/>
                          <a:latin typeface="Meiryo UI" panose="020B0604030504040204" pitchFamily="50" charset="-128"/>
                          <a:ea typeface="Meiryo UI" panose="020B0604030504040204" pitchFamily="50" charset="-128"/>
                          <a:cs typeface="Times New Roman" panose="02020603050405020304" pitchFamily="18" charset="0"/>
                        </a:rPr>
                        <a:t>（</a:t>
                      </a:r>
                      <a:r>
                        <a:rPr lang="en-US" sz="1050" kern="100" dirty="0">
                          <a:effectLst/>
                          <a:latin typeface="Meiryo UI" panose="020B0604030504040204" pitchFamily="50" charset="-128"/>
                          <a:ea typeface="Meiryo UI" panose="020B0604030504040204" pitchFamily="50" charset="-128"/>
                          <a:cs typeface="Times New Roman" panose="02020603050405020304" pitchFamily="18" charset="0"/>
                        </a:rPr>
                        <a:t>25.8</a:t>
                      </a:r>
                      <a:r>
                        <a:rPr lang="ja-JP" sz="1050" kern="100" dirty="0">
                          <a:effectLst/>
                          <a:latin typeface="Meiryo UI" panose="020B0604030504040204" pitchFamily="50" charset="-128"/>
                          <a:ea typeface="Meiryo UI" panose="020B0604030504040204" pitchFamily="50" charset="-128"/>
                          <a:cs typeface="Times New Roman" panose="02020603050405020304" pitchFamily="18" charset="0"/>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altLang="ja-JP" sz="1050" kern="100" dirty="0">
                          <a:effectLst/>
                          <a:latin typeface="Meiryo UI" panose="020B0604030504040204" pitchFamily="50" charset="-128"/>
                          <a:ea typeface="Meiryo UI" panose="020B0604030504040204" pitchFamily="50" charset="-128"/>
                          <a:cs typeface="Times New Roman" panose="02020603050405020304" pitchFamily="18" charset="0"/>
                        </a:rPr>
                        <a:t>95</a:t>
                      </a:r>
                      <a:r>
                        <a:rPr lang="ja-JP" sz="1050" kern="100" dirty="0">
                          <a:effectLst/>
                          <a:latin typeface="Meiryo UI" panose="020B0604030504040204" pitchFamily="50" charset="-128"/>
                          <a:ea typeface="Meiryo UI" panose="020B0604030504040204" pitchFamily="50" charset="-128"/>
                          <a:cs typeface="Times New Roman" panose="02020603050405020304" pitchFamily="18" charset="0"/>
                        </a:rPr>
                        <a:t>件</a:t>
                      </a:r>
                    </a:p>
                    <a:p>
                      <a:pPr algn="ctr">
                        <a:spcAft>
                          <a:spcPts val="0"/>
                        </a:spcAft>
                      </a:pPr>
                      <a:r>
                        <a:rPr lang="ja-JP" sz="1050" kern="100" dirty="0">
                          <a:effectLst/>
                          <a:latin typeface="Meiryo UI" panose="020B0604030504040204" pitchFamily="50" charset="-128"/>
                          <a:ea typeface="Meiryo UI" panose="020B0604030504040204" pitchFamily="50" charset="-128"/>
                          <a:cs typeface="Times New Roman" panose="02020603050405020304" pitchFamily="18" charset="0"/>
                        </a:rPr>
                        <a:t>（</a:t>
                      </a:r>
                      <a:r>
                        <a:rPr lang="en-US" sz="1050" kern="100" dirty="0">
                          <a:effectLst/>
                          <a:latin typeface="Meiryo UI" panose="020B0604030504040204" pitchFamily="50" charset="-128"/>
                          <a:ea typeface="Meiryo UI" panose="020B0604030504040204" pitchFamily="50" charset="-128"/>
                          <a:cs typeface="Times New Roman" panose="02020603050405020304" pitchFamily="18" charset="0"/>
                        </a:rPr>
                        <a:t>23.5</a:t>
                      </a:r>
                      <a:r>
                        <a:rPr lang="ja-JP" sz="1050" kern="100" dirty="0">
                          <a:effectLst/>
                          <a:latin typeface="Meiryo UI" panose="020B0604030504040204" pitchFamily="50" charset="-128"/>
                          <a:ea typeface="Meiryo UI" panose="020B0604030504040204" pitchFamily="50" charset="-128"/>
                          <a:cs typeface="Times New Roman" panose="02020603050405020304" pitchFamily="18" charset="0"/>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050" kern="100" dirty="0">
                          <a:effectLst/>
                          <a:latin typeface="Meiryo UI" panose="020B0604030504040204" pitchFamily="50" charset="-128"/>
                          <a:ea typeface="Meiryo UI" panose="020B0604030504040204" pitchFamily="50" charset="-128"/>
                          <a:cs typeface="Times New Roman" panose="02020603050405020304" pitchFamily="18" charset="0"/>
                        </a:rPr>
                        <a:t>69</a:t>
                      </a:r>
                      <a:r>
                        <a:rPr lang="ja-JP" sz="1050" kern="100" dirty="0">
                          <a:effectLst/>
                          <a:latin typeface="Meiryo UI" panose="020B0604030504040204" pitchFamily="50" charset="-128"/>
                          <a:ea typeface="Meiryo UI" panose="020B0604030504040204" pitchFamily="50" charset="-128"/>
                          <a:cs typeface="Times New Roman" panose="02020603050405020304" pitchFamily="18" charset="0"/>
                        </a:rPr>
                        <a:t>件</a:t>
                      </a:r>
                    </a:p>
                    <a:p>
                      <a:pPr algn="ctr">
                        <a:spcAft>
                          <a:spcPts val="0"/>
                        </a:spcAft>
                      </a:pPr>
                      <a:r>
                        <a:rPr lang="ja-JP" sz="1050" kern="100" dirty="0">
                          <a:effectLst/>
                          <a:latin typeface="Meiryo UI" panose="020B0604030504040204" pitchFamily="50" charset="-128"/>
                          <a:ea typeface="Meiryo UI" panose="020B0604030504040204" pitchFamily="50" charset="-128"/>
                          <a:cs typeface="Times New Roman" panose="02020603050405020304" pitchFamily="18" charset="0"/>
                        </a:rPr>
                        <a:t>（</a:t>
                      </a:r>
                      <a:r>
                        <a:rPr lang="en-US" sz="1050" kern="100" dirty="0">
                          <a:effectLst/>
                          <a:latin typeface="Meiryo UI" panose="020B0604030504040204" pitchFamily="50" charset="-128"/>
                          <a:ea typeface="Meiryo UI" panose="020B0604030504040204" pitchFamily="50" charset="-128"/>
                          <a:cs typeface="Times New Roman" panose="02020603050405020304" pitchFamily="18" charset="0"/>
                        </a:rPr>
                        <a:t>17.1</a:t>
                      </a:r>
                      <a:r>
                        <a:rPr lang="ja-JP" sz="1050" kern="100" dirty="0">
                          <a:effectLst/>
                          <a:latin typeface="Meiryo UI" panose="020B0604030504040204" pitchFamily="50" charset="-128"/>
                          <a:ea typeface="Meiryo UI" panose="020B0604030504040204" pitchFamily="50" charset="-128"/>
                          <a:cs typeface="Times New Roman" panose="02020603050405020304" pitchFamily="18" charset="0"/>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altLang="ja-JP" sz="1050" kern="100" baseline="0" dirty="0">
                          <a:effectLst/>
                          <a:latin typeface="Meiryo UI" panose="020B0604030504040204" pitchFamily="50" charset="-128"/>
                          <a:ea typeface="Meiryo UI" panose="020B0604030504040204" pitchFamily="50" charset="-128"/>
                          <a:cs typeface="Times New Roman" panose="02020603050405020304" pitchFamily="18" charset="0"/>
                        </a:rPr>
                        <a:t>70</a:t>
                      </a:r>
                      <a:r>
                        <a:rPr lang="ja-JP" sz="1050" kern="100" baseline="0" dirty="0">
                          <a:effectLst/>
                          <a:latin typeface="Meiryo UI" panose="020B0604030504040204" pitchFamily="50" charset="-128"/>
                          <a:ea typeface="Meiryo UI" panose="020B0604030504040204" pitchFamily="50" charset="-128"/>
                          <a:cs typeface="Times New Roman" panose="02020603050405020304" pitchFamily="18" charset="0"/>
                        </a:rPr>
                        <a:t>件</a:t>
                      </a:r>
                    </a:p>
                    <a:p>
                      <a:pPr algn="ctr">
                        <a:spcAft>
                          <a:spcPts val="0"/>
                        </a:spcAft>
                      </a:pPr>
                      <a:r>
                        <a:rPr lang="ja-JP" sz="1050" kern="100" baseline="0" dirty="0">
                          <a:effectLst/>
                          <a:latin typeface="Meiryo UI" panose="020B0604030504040204" pitchFamily="50" charset="-128"/>
                          <a:ea typeface="Meiryo UI" panose="020B0604030504040204" pitchFamily="50" charset="-128"/>
                          <a:cs typeface="Times New Roman" panose="02020603050405020304" pitchFamily="18" charset="0"/>
                        </a:rPr>
                        <a:t>（</a:t>
                      </a:r>
                      <a:r>
                        <a:rPr lang="en-US" sz="1050" kern="100" baseline="0" dirty="0">
                          <a:effectLst/>
                          <a:latin typeface="Meiryo UI" panose="020B0604030504040204" pitchFamily="50" charset="-128"/>
                          <a:ea typeface="Meiryo UI" panose="020B0604030504040204" pitchFamily="50" charset="-128"/>
                          <a:cs typeface="Times New Roman" panose="02020603050405020304" pitchFamily="18" charset="0"/>
                        </a:rPr>
                        <a:t>17.3</a:t>
                      </a:r>
                      <a:r>
                        <a:rPr lang="ja-JP" sz="1050" kern="100" baseline="0" dirty="0">
                          <a:effectLst/>
                          <a:latin typeface="Meiryo UI" panose="020B0604030504040204" pitchFamily="50" charset="-128"/>
                          <a:ea typeface="Meiryo UI" panose="020B0604030504040204" pitchFamily="50" charset="-128"/>
                          <a:cs typeface="Times New Roman" panose="02020603050405020304" pitchFamily="18" charset="0"/>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13836269"/>
                  </a:ext>
                </a:extLst>
              </a:tr>
            </a:tbl>
          </a:graphicData>
        </a:graphic>
      </p:graphicFrame>
      <p:graphicFrame>
        <p:nvGraphicFramePr>
          <p:cNvPr id="20" name="表 19"/>
          <p:cNvGraphicFramePr>
            <a:graphicFrameLocks noGrp="1"/>
          </p:cNvGraphicFramePr>
          <p:nvPr>
            <p:extLst>
              <p:ext uri="{D42A27DB-BD31-4B8C-83A1-F6EECF244321}">
                <p14:modId xmlns:p14="http://schemas.microsoft.com/office/powerpoint/2010/main" val="1099528179"/>
              </p:ext>
            </p:extLst>
          </p:nvPr>
        </p:nvGraphicFramePr>
        <p:xfrm>
          <a:off x="5730377" y="2716513"/>
          <a:ext cx="2068830" cy="525984"/>
        </p:xfrm>
        <a:graphic>
          <a:graphicData uri="http://schemas.openxmlformats.org/drawingml/2006/table">
            <a:tbl>
              <a:tblPr firstRow="1" firstCol="1" bandRow="1"/>
              <a:tblGrid>
                <a:gridCol w="1034415">
                  <a:extLst>
                    <a:ext uri="{9D8B030D-6E8A-4147-A177-3AD203B41FA5}">
                      <a16:colId xmlns:a16="http://schemas.microsoft.com/office/drawing/2014/main" val="2857763012"/>
                    </a:ext>
                  </a:extLst>
                </a:gridCol>
                <a:gridCol w="1034415">
                  <a:extLst>
                    <a:ext uri="{9D8B030D-6E8A-4147-A177-3AD203B41FA5}">
                      <a16:colId xmlns:a16="http://schemas.microsoft.com/office/drawing/2014/main" val="1989606525"/>
                    </a:ext>
                  </a:extLst>
                </a:gridCol>
              </a:tblGrid>
              <a:tr h="205944">
                <a:tc>
                  <a:txBody>
                    <a:bodyPr/>
                    <a:lstStyle/>
                    <a:p>
                      <a:pPr algn="ctr">
                        <a:spcAft>
                          <a:spcPts val="0"/>
                        </a:spcAft>
                      </a:pPr>
                      <a:r>
                        <a:rPr lang="ja-JP" sz="1050" kern="100" dirty="0">
                          <a:effectLst/>
                          <a:latin typeface="Meiryo UI" panose="020B0604030504040204" pitchFamily="50" charset="-128"/>
                          <a:ea typeface="Meiryo UI" panose="020B0604030504040204" pitchFamily="50" charset="-128"/>
                          <a:cs typeface="Times New Roman" panose="02020603050405020304" pitchFamily="18" charset="0"/>
                        </a:rPr>
                        <a:t>初めて利用</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1050" kern="100">
                          <a:effectLst/>
                          <a:latin typeface="Meiryo UI" panose="020B0604030504040204" pitchFamily="50" charset="-128"/>
                          <a:ea typeface="Meiryo UI" panose="020B0604030504040204" pitchFamily="50" charset="-128"/>
                          <a:cs typeface="Times New Roman" panose="02020603050405020304" pitchFamily="18" charset="0"/>
                        </a:rPr>
                        <a:t>年２回以上</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05181773"/>
                  </a:ext>
                </a:extLst>
              </a:tr>
              <a:tr h="228600">
                <a:tc>
                  <a:txBody>
                    <a:bodyPr/>
                    <a:lstStyle/>
                    <a:p>
                      <a:pPr algn="ctr">
                        <a:spcAft>
                          <a:spcPts val="0"/>
                        </a:spcAft>
                      </a:pPr>
                      <a:r>
                        <a:rPr lang="en-US" sz="1050" kern="100" dirty="0">
                          <a:effectLst/>
                          <a:latin typeface="Meiryo UI" panose="020B0604030504040204" pitchFamily="50" charset="-128"/>
                          <a:ea typeface="Meiryo UI" panose="020B0604030504040204" pitchFamily="50" charset="-128"/>
                          <a:cs typeface="Times New Roman" panose="02020603050405020304" pitchFamily="18" charset="0"/>
                        </a:rPr>
                        <a:t>32</a:t>
                      </a:r>
                      <a:r>
                        <a:rPr lang="ja-JP" sz="1050" kern="100" dirty="0">
                          <a:effectLst/>
                          <a:latin typeface="Meiryo UI" panose="020B0604030504040204" pitchFamily="50" charset="-128"/>
                          <a:ea typeface="Meiryo UI" panose="020B0604030504040204" pitchFamily="50" charset="-128"/>
                          <a:cs typeface="Times New Roman" panose="02020603050405020304" pitchFamily="18" charset="0"/>
                        </a:rPr>
                        <a:t>件</a:t>
                      </a:r>
                    </a:p>
                    <a:p>
                      <a:pPr algn="ctr">
                        <a:spcAft>
                          <a:spcPts val="0"/>
                        </a:spcAft>
                      </a:pPr>
                      <a:r>
                        <a:rPr lang="ja-JP" sz="1050" kern="100" dirty="0">
                          <a:effectLst/>
                          <a:latin typeface="Meiryo UI" panose="020B0604030504040204" pitchFamily="50" charset="-128"/>
                          <a:ea typeface="Meiryo UI" panose="020B0604030504040204" pitchFamily="50" charset="-128"/>
                          <a:cs typeface="Times New Roman" panose="02020603050405020304" pitchFamily="18" charset="0"/>
                        </a:rPr>
                        <a:t>（</a:t>
                      </a:r>
                      <a:r>
                        <a:rPr lang="en-US" altLang="ja-JP" sz="1050" kern="100" dirty="0">
                          <a:effectLst/>
                          <a:latin typeface="Meiryo UI" panose="020B0604030504040204" pitchFamily="50" charset="-128"/>
                          <a:ea typeface="Meiryo UI" panose="020B0604030504040204" pitchFamily="50" charset="-128"/>
                          <a:cs typeface="Times New Roman" panose="02020603050405020304" pitchFamily="18" charset="0"/>
                        </a:rPr>
                        <a:t>8</a:t>
                      </a:r>
                      <a:r>
                        <a:rPr lang="en-US" sz="1050" kern="100" dirty="0">
                          <a:effectLst/>
                          <a:latin typeface="Meiryo UI" panose="020B0604030504040204" pitchFamily="50" charset="-128"/>
                          <a:ea typeface="Meiryo UI" panose="020B0604030504040204" pitchFamily="50" charset="-128"/>
                          <a:cs typeface="Times New Roman" panose="02020603050405020304" pitchFamily="18" charset="0"/>
                        </a:rPr>
                        <a:t>.0</a:t>
                      </a:r>
                      <a:r>
                        <a:rPr lang="ja-JP" sz="1050" kern="100" dirty="0">
                          <a:effectLst/>
                          <a:latin typeface="Meiryo UI" panose="020B0604030504040204" pitchFamily="50" charset="-128"/>
                          <a:ea typeface="Meiryo UI" panose="020B0604030504040204" pitchFamily="50" charset="-128"/>
                          <a:cs typeface="Times New Roman" panose="02020603050405020304" pitchFamily="18" charset="0"/>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050" kern="100" dirty="0">
                          <a:effectLst/>
                          <a:latin typeface="Meiryo UI" panose="020B0604030504040204" pitchFamily="50" charset="-128"/>
                          <a:ea typeface="Meiryo UI" panose="020B0604030504040204" pitchFamily="50" charset="-128"/>
                          <a:cs typeface="Times New Roman" panose="02020603050405020304" pitchFamily="18" charset="0"/>
                        </a:rPr>
                        <a:t>366</a:t>
                      </a:r>
                      <a:r>
                        <a:rPr lang="ja-JP" sz="1050" kern="100" dirty="0">
                          <a:effectLst/>
                          <a:latin typeface="Meiryo UI" panose="020B0604030504040204" pitchFamily="50" charset="-128"/>
                          <a:ea typeface="Meiryo UI" panose="020B0604030504040204" pitchFamily="50" charset="-128"/>
                          <a:cs typeface="Times New Roman" panose="02020603050405020304" pitchFamily="18" charset="0"/>
                        </a:rPr>
                        <a:t>件</a:t>
                      </a:r>
                    </a:p>
                    <a:p>
                      <a:pPr algn="ctr">
                        <a:spcAft>
                          <a:spcPts val="0"/>
                        </a:spcAft>
                      </a:pPr>
                      <a:r>
                        <a:rPr lang="ja-JP" sz="1050" kern="100" dirty="0">
                          <a:effectLst/>
                          <a:latin typeface="Meiryo UI" panose="020B0604030504040204" pitchFamily="50" charset="-128"/>
                          <a:ea typeface="Meiryo UI" panose="020B0604030504040204" pitchFamily="50" charset="-128"/>
                          <a:cs typeface="Times New Roman" panose="02020603050405020304" pitchFamily="18" charset="0"/>
                        </a:rPr>
                        <a:t>（</a:t>
                      </a:r>
                      <a:r>
                        <a:rPr lang="en-US" sz="1050" kern="100" dirty="0">
                          <a:effectLst/>
                          <a:latin typeface="Meiryo UI" panose="020B0604030504040204" pitchFamily="50" charset="-128"/>
                          <a:ea typeface="Meiryo UI" panose="020B0604030504040204" pitchFamily="50" charset="-128"/>
                          <a:cs typeface="Times New Roman" panose="02020603050405020304" pitchFamily="18" charset="0"/>
                        </a:rPr>
                        <a:t>92.0</a:t>
                      </a:r>
                      <a:r>
                        <a:rPr lang="ja-JP" sz="1050" kern="100" dirty="0">
                          <a:effectLst/>
                          <a:latin typeface="Meiryo UI" panose="020B0604030504040204" pitchFamily="50" charset="-128"/>
                          <a:ea typeface="Meiryo UI" panose="020B0604030504040204" pitchFamily="50" charset="-128"/>
                          <a:cs typeface="Times New Roman" panose="02020603050405020304" pitchFamily="18" charset="0"/>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55135864"/>
                  </a:ext>
                </a:extLst>
              </a:tr>
            </a:tbl>
          </a:graphicData>
        </a:graphic>
      </p:graphicFrame>
      <p:sp>
        <p:nvSpPr>
          <p:cNvPr id="22" name="テキスト ボックス 21">
            <a:extLst>
              <a:ext uri="{FF2B5EF4-FFF2-40B4-BE49-F238E27FC236}">
                <a16:creationId xmlns:a16="http://schemas.microsoft.com/office/drawing/2014/main" id="{F995D472-96FC-4989-9EB9-68F9FFFA03C0}"/>
              </a:ext>
            </a:extLst>
          </p:cNvPr>
          <p:cNvSpPr txBox="1"/>
          <p:nvPr/>
        </p:nvSpPr>
        <p:spPr>
          <a:xfrm>
            <a:off x="126644" y="865616"/>
            <a:ext cx="1161136" cy="338554"/>
          </a:xfrm>
          <a:prstGeom prst="rect">
            <a:avLst/>
          </a:prstGeom>
          <a:solidFill>
            <a:schemeClr val="tx1"/>
          </a:solidFill>
          <a:ln w="25400" cmpd="dbl">
            <a:no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評価基準</a:t>
            </a:r>
          </a:p>
        </p:txBody>
      </p:sp>
      <p:sp>
        <p:nvSpPr>
          <p:cNvPr id="23" name="テキスト ボックス 22">
            <a:extLst>
              <a:ext uri="{FF2B5EF4-FFF2-40B4-BE49-F238E27FC236}">
                <a16:creationId xmlns:a16="http://schemas.microsoft.com/office/drawing/2014/main" id="{BA32DE3E-00A3-4C76-8FE9-D4F49CEF2023}"/>
              </a:ext>
            </a:extLst>
          </p:cNvPr>
          <p:cNvSpPr txBox="1"/>
          <p:nvPr/>
        </p:nvSpPr>
        <p:spPr>
          <a:xfrm>
            <a:off x="6446520" y="865616"/>
            <a:ext cx="2535383" cy="338554"/>
          </a:xfrm>
          <a:prstGeom prst="rect">
            <a:avLst/>
          </a:prstGeom>
          <a:solidFill>
            <a:schemeClr val="tx1"/>
          </a:solidFill>
          <a:ln w="25400" cmpd="dbl">
            <a:no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指定管理者自己評価：</a:t>
            </a:r>
            <a:r>
              <a:rPr kumimoji="0" lang="en-US" altLang="ja-JP"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A</a:t>
            </a:r>
            <a:endParaRPr kumimoji="0" lang="ja-JP" altLang="en-US" sz="20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25" name="テキスト ボックス 24">
            <a:extLst>
              <a:ext uri="{FF2B5EF4-FFF2-40B4-BE49-F238E27FC236}">
                <a16:creationId xmlns:a16="http://schemas.microsoft.com/office/drawing/2014/main" id="{783E4CB8-C2F7-4BBD-A2DA-0BFA89F25081}"/>
              </a:ext>
            </a:extLst>
          </p:cNvPr>
          <p:cNvSpPr txBox="1"/>
          <p:nvPr/>
        </p:nvSpPr>
        <p:spPr>
          <a:xfrm>
            <a:off x="7598327" y="524408"/>
            <a:ext cx="1494871" cy="276999"/>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○達成　　●未達成</a:t>
            </a:r>
          </a:p>
        </p:txBody>
      </p:sp>
      <p:sp>
        <p:nvSpPr>
          <p:cNvPr id="26" name="テキスト ボックス 25">
            <a:extLst>
              <a:ext uri="{FF2B5EF4-FFF2-40B4-BE49-F238E27FC236}">
                <a16:creationId xmlns:a16="http://schemas.microsoft.com/office/drawing/2014/main" id="{1572CF46-7854-4383-9484-C048EC509E6B}"/>
              </a:ext>
            </a:extLst>
          </p:cNvPr>
          <p:cNvSpPr txBox="1"/>
          <p:nvPr/>
        </p:nvSpPr>
        <p:spPr>
          <a:xfrm>
            <a:off x="157178" y="2278281"/>
            <a:ext cx="1144987" cy="307777"/>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属性</a:t>
            </a:r>
            <a:r>
              <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p:txBody>
      </p:sp>
      <p:sp>
        <p:nvSpPr>
          <p:cNvPr id="28" name="テキスト ボックス 27">
            <a:extLst>
              <a:ext uri="{FF2B5EF4-FFF2-40B4-BE49-F238E27FC236}">
                <a16:creationId xmlns:a16="http://schemas.microsoft.com/office/drawing/2014/main" id="{187F837D-4435-4D8D-89AD-DFBF31F3C811}"/>
              </a:ext>
            </a:extLst>
          </p:cNvPr>
          <p:cNvSpPr txBox="1"/>
          <p:nvPr/>
        </p:nvSpPr>
        <p:spPr>
          <a:xfrm>
            <a:off x="157178" y="3336632"/>
            <a:ext cx="4839275" cy="754053"/>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アンケート結果</a:t>
            </a:r>
            <a:r>
              <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5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○「初めて利用」「年２回以上」ともに高い満足度となった</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○「再び利用したと思う」割合についても、「大変思う」「思う」の高い割合だった</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7" name="正方形/長方形 6">
            <a:extLst>
              <a:ext uri="{FF2B5EF4-FFF2-40B4-BE49-F238E27FC236}">
                <a16:creationId xmlns:a16="http://schemas.microsoft.com/office/drawing/2014/main" id="{8ED46397-10B7-4046-BC16-0FDEC3662771}"/>
              </a:ext>
            </a:extLst>
          </p:cNvPr>
          <p:cNvSpPr/>
          <p:nvPr/>
        </p:nvSpPr>
        <p:spPr>
          <a:xfrm>
            <a:off x="193052" y="3627955"/>
            <a:ext cx="4839275" cy="443630"/>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29" name="テキスト ボックス 28">
            <a:extLst>
              <a:ext uri="{FF2B5EF4-FFF2-40B4-BE49-F238E27FC236}">
                <a16:creationId xmlns:a16="http://schemas.microsoft.com/office/drawing/2014/main" id="{A28612D9-27E1-4458-AD36-3D5A13EA69B1}"/>
              </a:ext>
            </a:extLst>
          </p:cNvPr>
          <p:cNvSpPr txBox="1"/>
          <p:nvPr/>
        </p:nvSpPr>
        <p:spPr>
          <a:xfrm>
            <a:off x="157178" y="4384136"/>
            <a:ext cx="3738524" cy="307777"/>
          </a:xfrm>
          <a:prstGeom prst="rect">
            <a:avLst/>
          </a:prstGeom>
          <a:noFill/>
          <a:ln>
            <a:solidFill>
              <a:schemeClr val="tx1"/>
            </a:solidFill>
          </a:ln>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②：アンケート結果の次年度以降の運営へ反映</a:t>
            </a:r>
          </a:p>
        </p:txBody>
      </p:sp>
      <p:graphicFrame>
        <p:nvGraphicFramePr>
          <p:cNvPr id="30" name="表 29">
            <a:extLst>
              <a:ext uri="{FF2B5EF4-FFF2-40B4-BE49-F238E27FC236}">
                <a16:creationId xmlns:a16="http://schemas.microsoft.com/office/drawing/2014/main" id="{A00A23D4-3DD2-4FB5-9FE9-15F83520B102}"/>
              </a:ext>
            </a:extLst>
          </p:cNvPr>
          <p:cNvGraphicFramePr>
            <a:graphicFrameLocks noGrp="1"/>
          </p:cNvGraphicFramePr>
          <p:nvPr>
            <p:extLst>
              <p:ext uri="{D42A27DB-BD31-4B8C-83A1-F6EECF244321}">
                <p14:modId xmlns:p14="http://schemas.microsoft.com/office/powerpoint/2010/main" val="1672135280"/>
              </p:ext>
            </p:extLst>
          </p:nvPr>
        </p:nvGraphicFramePr>
        <p:xfrm>
          <a:off x="157178" y="4876988"/>
          <a:ext cx="8671512" cy="1739131"/>
        </p:xfrm>
        <a:graphic>
          <a:graphicData uri="http://schemas.openxmlformats.org/drawingml/2006/table">
            <a:tbl>
              <a:tblPr firstRow="1" firstCol="1" bandRow="1"/>
              <a:tblGrid>
                <a:gridCol w="3760553">
                  <a:extLst>
                    <a:ext uri="{9D8B030D-6E8A-4147-A177-3AD203B41FA5}">
                      <a16:colId xmlns:a16="http://schemas.microsoft.com/office/drawing/2014/main" val="1363674247"/>
                    </a:ext>
                  </a:extLst>
                </a:gridCol>
                <a:gridCol w="4910959">
                  <a:extLst>
                    <a:ext uri="{9D8B030D-6E8A-4147-A177-3AD203B41FA5}">
                      <a16:colId xmlns:a16="http://schemas.microsoft.com/office/drawing/2014/main" val="4053422489"/>
                    </a:ext>
                  </a:extLst>
                </a:gridCol>
              </a:tblGrid>
              <a:tr h="237740">
                <a:tc>
                  <a:txBody>
                    <a:bodyPr/>
                    <a:lstStyle/>
                    <a:p>
                      <a:pPr algn="ctr"/>
                      <a:r>
                        <a:rPr lang="ja-JP" altLang="en-US" sz="1200" b="1"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主な利用者の声（</a:t>
                      </a:r>
                      <a:r>
                        <a:rPr lang="ja-JP" sz="1200" b="1"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主な改善点・意見</a:t>
                      </a:r>
                      <a:r>
                        <a:rPr lang="ja-JP" altLang="en-US" sz="1200" b="1"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a:t>
                      </a:r>
                      <a:endParaRPr 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gn="ctr"/>
                      <a:r>
                        <a:rPr lang="ja-JP" sz="1200" b="1"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対応</a:t>
                      </a:r>
                      <a:endParaRPr 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643427254"/>
                  </a:ext>
                </a:extLst>
              </a:tr>
              <a:tr h="304749">
                <a:tc>
                  <a:txBody>
                    <a:bodyPr/>
                    <a:lstStyle/>
                    <a:p>
                      <a:pPr algn="l"/>
                      <a:r>
                        <a:rPr lang="ja-JP" altLang="en-US"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　</a:t>
                      </a:r>
                      <a:r>
                        <a:rPr lang="en-US" alt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WEB</a:t>
                      </a:r>
                      <a:r>
                        <a:rPr lang="ja-JP" altLang="en-US"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予約、支払いに関する要望</a:t>
                      </a:r>
                      <a:r>
                        <a:rPr lang="en-US" altLang="ja-JP" sz="1200" kern="10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(5</a:t>
                      </a:r>
                      <a:r>
                        <a:rPr lang="ja-JP" altLang="en-US"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件）</a:t>
                      </a:r>
                      <a:endParaRPr 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r>
                        <a:rPr lang="ja-JP" altLang="en-US"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　令和</a:t>
                      </a:r>
                      <a:r>
                        <a:rPr lang="en-US" alt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8</a:t>
                      </a:r>
                      <a:r>
                        <a:rPr lang="ja-JP" altLang="en-US"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年度のシステムバージョンアップを予定</a:t>
                      </a:r>
                      <a:endParaRPr 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09873580"/>
                  </a:ext>
                </a:extLst>
              </a:tr>
              <a:tr h="313448">
                <a:tc>
                  <a:txBody>
                    <a:bodyPr/>
                    <a:lstStyle/>
                    <a:p>
                      <a:pPr algn="l"/>
                      <a:r>
                        <a:rPr lang="ja-JP" altLang="en-US"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　受付に関する要望（</a:t>
                      </a:r>
                      <a:r>
                        <a:rPr lang="en-US" alt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4</a:t>
                      </a:r>
                      <a:r>
                        <a:rPr lang="ja-JP" altLang="en-US"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件）</a:t>
                      </a:r>
                      <a:endParaRPr 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r>
                        <a:rPr lang="ja-JP" altLang="en-US"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　令和</a:t>
                      </a:r>
                      <a:r>
                        <a:rPr lang="en-US" alt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8</a:t>
                      </a:r>
                      <a:r>
                        <a:rPr lang="ja-JP" altLang="en-US"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年度のシステムバージョンアップを予定</a:t>
                      </a:r>
                      <a:endParaRPr 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85375459"/>
                  </a:ext>
                </a:extLst>
              </a:tr>
              <a:tr h="306308">
                <a:tc>
                  <a:txBody>
                    <a:bodyPr/>
                    <a:lstStyle/>
                    <a:p>
                      <a:pPr algn="l"/>
                      <a:r>
                        <a:rPr lang="ja-JP" altLang="en-US"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　照明設備に関する要望（</a:t>
                      </a:r>
                      <a:r>
                        <a:rPr lang="en-US" alt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2</a:t>
                      </a:r>
                      <a:r>
                        <a:rPr lang="ja-JP" altLang="en-US"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件）</a:t>
                      </a:r>
                      <a:endParaRPr 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82563" indent="-182563" algn="l"/>
                      <a:r>
                        <a:rPr lang="ja-JP" altLang="en-US"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　対応については今後検討</a:t>
                      </a:r>
                      <a:endParaRPr lang="ja-JP" sz="1200" kern="100" dirty="0">
                        <a:solidFill>
                          <a:schemeClr val="tx1"/>
                        </a:solidFill>
                        <a:effectLst/>
                        <a:highlight>
                          <a:srgbClr val="FFFF00"/>
                        </a:highligh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46126008"/>
                  </a:ext>
                </a:extLst>
              </a:tr>
              <a:tr h="288443">
                <a:tc>
                  <a:txBody>
                    <a:bodyPr/>
                    <a:lstStyle/>
                    <a:p>
                      <a:pPr algn="l"/>
                      <a:r>
                        <a:rPr lang="ja-JP" altLang="en-US"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　空調</a:t>
                      </a:r>
                      <a:r>
                        <a:rPr 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設備に関する要望</a:t>
                      </a:r>
                      <a:r>
                        <a:rPr lang="ja-JP" altLang="en-US"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a:t>
                      </a:r>
                      <a:r>
                        <a:rPr lang="en-US" alt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6</a:t>
                      </a:r>
                      <a:r>
                        <a:rPr lang="ja-JP" altLang="en-US"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件）</a:t>
                      </a:r>
                      <a:endParaRPr 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r>
                        <a:rPr lang="ja-JP" altLang="en-US"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　大阪府にて改修予定（令和８年度実施設計・令和</a:t>
                      </a:r>
                      <a:r>
                        <a:rPr lang="en-US" alt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9</a:t>
                      </a:r>
                      <a:r>
                        <a:rPr lang="ja-JP" altLang="en-US"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a:t>
                      </a:r>
                      <a:r>
                        <a:rPr lang="en-US" alt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10</a:t>
                      </a:r>
                      <a:r>
                        <a:rPr lang="ja-JP" altLang="en-US"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年度改修）</a:t>
                      </a:r>
                      <a:endParaRPr lang="ja-JP" sz="1200" kern="100" dirty="0">
                        <a:solidFill>
                          <a:schemeClr val="tx1"/>
                        </a:solidFill>
                        <a:effectLst/>
                        <a:highlight>
                          <a:srgbClr val="FFFF00"/>
                        </a:highligh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79279648"/>
                  </a:ext>
                </a:extLst>
              </a:tr>
              <a:tr h="288443">
                <a:tc>
                  <a:txBody>
                    <a:bodyPr/>
                    <a:lstStyle/>
                    <a:p>
                      <a:pPr algn="l"/>
                      <a:r>
                        <a:rPr lang="ja-JP" altLang="en-US"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　感謝の言葉等（</a:t>
                      </a:r>
                      <a:r>
                        <a:rPr lang="en-US" alt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8</a:t>
                      </a:r>
                      <a:r>
                        <a:rPr lang="ja-JP" altLang="en-US"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件）</a:t>
                      </a:r>
                      <a:endParaRPr 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ja-JP" altLang="en-US"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ー</a:t>
                      </a:r>
                      <a:endParaRPr lang="ja-JP" sz="120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64099093"/>
                  </a:ext>
                </a:extLst>
              </a:tr>
            </a:tbl>
          </a:graphicData>
        </a:graphic>
      </p:graphicFrame>
      <p:sp>
        <p:nvSpPr>
          <p:cNvPr id="19" name="テキスト ボックス 18">
            <a:extLst>
              <a:ext uri="{FF2B5EF4-FFF2-40B4-BE49-F238E27FC236}">
                <a16:creationId xmlns:a16="http://schemas.microsoft.com/office/drawing/2014/main" id="{92CCB828-1B8F-4330-8EAC-120A41897020}"/>
              </a:ext>
            </a:extLst>
          </p:cNvPr>
          <p:cNvSpPr txBox="1"/>
          <p:nvPr/>
        </p:nvSpPr>
        <p:spPr>
          <a:xfrm>
            <a:off x="5590112" y="1729638"/>
            <a:ext cx="3503086" cy="415498"/>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zh-CN"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回答数</a:t>
            </a:r>
            <a:r>
              <a:rPr kumimoji="0"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0" lang="en-US" altLang="zh-CN"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404</a:t>
            </a:r>
            <a:r>
              <a:rPr kumimoji="0" lang="zh-CN"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件　　</a:t>
            </a:r>
            <a:endParaRPr kumimoji="0" lang="en-US" altLang="zh-CN"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zh-CN" altLang="en-US" sz="1050" dirty="0">
                <a:solidFill>
                  <a:prstClr val="black"/>
                </a:solidFill>
                <a:latin typeface="Meiryo UI" panose="020B0604030504040204" pitchFamily="50" charset="-128"/>
                <a:ea typeface="Meiryo UI" panose="020B0604030504040204" pitchFamily="50" charset="-128"/>
              </a:rPr>
              <a:t>回収率</a:t>
            </a:r>
            <a:r>
              <a:rPr lang="ja-JP" altLang="en-US" sz="1050" dirty="0">
                <a:solidFill>
                  <a:prstClr val="black"/>
                </a:solidFill>
                <a:latin typeface="Meiryo UI" panose="020B0604030504040204" pitchFamily="50" charset="-128"/>
                <a:ea typeface="Meiryo UI" panose="020B0604030504040204" pitchFamily="50" charset="-128"/>
              </a:rPr>
              <a:t>：</a:t>
            </a:r>
            <a:r>
              <a:rPr lang="en-US" altLang="ja-JP" sz="1050" dirty="0">
                <a:solidFill>
                  <a:prstClr val="black"/>
                </a:solidFill>
                <a:latin typeface="Meiryo UI" panose="020B0604030504040204" pitchFamily="50" charset="-128"/>
                <a:ea typeface="Meiryo UI" panose="020B0604030504040204" pitchFamily="50" charset="-128"/>
              </a:rPr>
              <a:t>20</a:t>
            </a:r>
            <a:r>
              <a:rPr lang="en-US" altLang="zh-CN" sz="1050" dirty="0">
                <a:solidFill>
                  <a:prstClr val="black"/>
                </a:solidFill>
                <a:latin typeface="Meiryo UI" panose="020B0604030504040204" pitchFamily="50" charset="-128"/>
                <a:ea typeface="Meiryo UI" panose="020B0604030504040204" pitchFamily="50" charset="-128"/>
              </a:rPr>
              <a:t>.4</a:t>
            </a:r>
            <a:r>
              <a:rPr lang="zh-CN" altLang="en-US" sz="1050" dirty="0">
                <a:solidFill>
                  <a:prstClr val="black"/>
                </a:solidFill>
                <a:latin typeface="Meiryo UI" panose="020B0604030504040204" pitchFamily="50" charset="-128"/>
                <a:ea typeface="Meiryo UI" panose="020B0604030504040204" pitchFamily="50" charset="-128"/>
              </a:rPr>
              <a:t>％（</a:t>
            </a:r>
            <a:r>
              <a:rPr lang="en-US" altLang="zh-CN" sz="1050" dirty="0">
                <a:solidFill>
                  <a:prstClr val="black"/>
                </a:solidFill>
                <a:latin typeface="Meiryo UI" panose="020B0604030504040204" pitchFamily="50" charset="-128"/>
                <a:ea typeface="Meiryo UI" panose="020B0604030504040204" pitchFamily="50" charset="-128"/>
              </a:rPr>
              <a:t>404</a:t>
            </a:r>
            <a:r>
              <a:rPr lang="zh-CN" altLang="en-US" sz="1050" dirty="0">
                <a:solidFill>
                  <a:prstClr val="black"/>
                </a:solidFill>
                <a:latin typeface="Meiryo UI" panose="020B0604030504040204" pitchFamily="50" charset="-128"/>
                <a:ea typeface="Meiryo UI" panose="020B0604030504040204" pitchFamily="50" charset="-128"/>
              </a:rPr>
              <a:t>件</a:t>
            </a:r>
            <a:r>
              <a:rPr lang="en-US" altLang="zh-CN" sz="1050" dirty="0">
                <a:solidFill>
                  <a:prstClr val="black"/>
                </a:solidFill>
                <a:latin typeface="Meiryo UI" panose="020B0604030504040204" pitchFamily="50" charset="-128"/>
                <a:ea typeface="Meiryo UI" panose="020B0604030504040204" pitchFamily="50" charset="-128"/>
              </a:rPr>
              <a:t>/1985</a:t>
            </a:r>
            <a:r>
              <a:rPr lang="zh-CN" altLang="en-US" sz="1050" dirty="0">
                <a:solidFill>
                  <a:prstClr val="black"/>
                </a:solidFill>
                <a:latin typeface="Meiryo UI" panose="020B0604030504040204" pitchFamily="50" charset="-128"/>
                <a:ea typeface="Meiryo UI" panose="020B0604030504040204" pitchFamily="50" charset="-128"/>
              </a:rPr>
              <a:t>件中</a:t>
            </a:r>
            <a:r>
              <a:rPr lang="ja-JP" altLang="en-US" sz="1050" dirty="0">
                <a:solidFill>
                  <a:prstClr val="black"/>
                </a:solidFill>
                <a:latin typeface="Meiryo UI" panose="020B0604030504040204" pitchFamily="50" charset="-128"/>
                <a:ea typeface="Meiryo UI" panose="020B0604030504040204" pitchFamily="50" charset="-128"/>
              </a:rPr>
              <a:t>）</a:t>
            </a:r>
            <a:r>
              <a:rPr lang="en-US" altLang="ja-JP" sz="900" dirty="0">
                <a:solidFill>
                  <a:prstClr val="black"/>
                </a:solidFill>
                <a:latin typeface="Meiryo UI" panose="020B0604030504040204" pitchFamily="50" charset="-128"/>
                <a:ea typeface="Meiryo UI" panose="020B0604030504040204" pitchFamily="50" charset="-128"/>
              </a:rPr>
              <a:t>※</a:t>
            </a:r>
            <a:r>
              <a:rPr lang="ja-JP" altLang="en-US" sz="900" dirty="0">
                <a:solidFill>
                  <a:prstClr val="black"/>
                </a:solidFill>
                <a:latin typeface="Meiryo UI" panose="020B0604030504040204" pitchFamily="50" charset="-128"/>
                <a:ea typeface="Meiryo UI" panose="020B0604030504040204" pitchFamily="50" charset="-128"/>
              </a:rPr>
              <a:t>昨年度</a:t>
            </a:r>
            <a:r>
              <a:rPr lang="en-US" altLang="ja-JP" sz="900" dirty="0">
                <a:solidFill>
                  <a:prstClr val="black"/>
                </a:solidFill>
                <a:latin typeface="Meiryo UI" panose="020B0604030504040204" pitchFamily="50" charset="-128"/>
                <a:ea typeface="Meiryo UI" panose="020B0604030504040204" pitchFamily="50" charset="-128"/>
              </a:rPr>
              <a:t>19.0</a:t>
            </a:r>
            <a:r>
              <a:rPr lang="ja-JP" altLang="en-US" sz="900" dirty="0">
                <a:solidFill>
                  <a:prstClr val="black"/>
                </a:solidFill>
                <a:latin typeface="Meiryo UI" panose="020B0604030504040204" pitchFamily="50" charset="-128"/>
                <a:ea typeface="Meiryo UI" panose="020B0604030504040204" pitchFamily="50" charset="-128"/>
              </a:rPr>
              <a:t>％</a:t>
            </a:r>
            <a:endParaRPr kumimoji="0" lang="en-US" altLang="ja-JP" sz="900" b="0" i="0" u="none" strike="noStrike" kern="1200" cap="none" spc="0" normalizeH="0" baseline="0" noProof="0" dirty="0">
              <a:ln>
                <a:noFill/>
              </a:ln>
              <a:solidFill>
                <a:prstClr val="black"/>
              </a:solidFill>
              <a:effectLst/>
              <a:highlight>
                <a:srgbClr val="FFFF00"/>
              </a:highlight>
              <a:uLnTx/>
              <a:uFillTx/>
              <a:latin typeface="Meiryo UI" panose="020B0604030504040204" pitchFamily="50" charset="-128"/>
              <a:ea typeface="Meiryo UI" panose="020B0604030504040204" pitchFamily="50" charset="-128"/>
              <a:cs typeface="+mn-cs"/>
            </a:endParaRPr>
          </a:p>
        </p:txBody>
      </p:sp>
    </p:spTree>
    <p:extLst>
      <p:ext uri="{BB962C8B-B14F-4D97-AF65-F5344CB8AC3E}">
        <p14:creationId xmlns:p14="http://schemas.microsoft.com/office/powerpoint/2010/main" val="3350585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a:extLst>
              <a:ext uri="{FF2B5EF4-FFF2-40B4-BE49-F238E27FC236}">
                <a16:creationId xmlns:a16="http://schemas.microsoft.com/office/drawing/2014/main" id="{D87E1C46-9E96-4DAB-B914-D3FA3E71B9F3}"/>
              </a:ext>
            </a:extLst>
          </p:cNvPr>
          <p:cNvSpPr>
            <a:spLocks noChangeArrowheads="1"/>
          </p:cNvSpPr>
          <p:nvPr/>
        </p:nvSpPr>
        <p:spPr bwMode="auto">
          <a:xfrm>
            <a:off x="1" y="2"/>
            <a:ext cx="9143999" cy="430887"/>
          </a:xfrm>
          <a:prstGeom prst="rect">
            <a:avLst/>
          </a:prstGeom>
          <a:ln>
            <a:noFill/>
            <a:headEnd/>
            <a:tailEnd/>
          </a:ln>
        </p:spPr>
        <p:style>
          <a:lnRef idx="3">
            <a:schemeClr val="lt1"/>
          </a:lnRef>
          <a:fillRef idx="1">
            <a:schemeClr val="dk1"/>
          </a:fillRef>
          <a:effectRef idx="1">
            <a:schemeClr val="dk1"/>
          </a:effectRef>
          <a:fontRef idx="minor">
            <a:schemeClr val="lt1"/>
          </a:fontRef>
        </p:style>
        <p:txBody>
          <a:bodyPr wrap="none" tIns="82800" bIns="82800" anchor="ctr"/>
          <a:lstStyle>
            <a:lvl1pPr algn="l" eaLnBrk="0" hangingPunct="0">
              <a:spcBef>
                <a:spcPct val="20000"/>
              </a:spcBef>
              <a:buChar char="•"/>
              <a:defRPr kumimoji="1" sz="3200">
                <a:solidFill>
                  <a:schemeClr val="tx1"/>
                </a:solidFill>
                <a:latin typeface="Arial" charset="0"/>
                <a:ea typeface="ＭＳ Ｐゴシック" pitchFamily="50" charset="-128"/>
              </a:defRPr>
            </a:lvl1pPr>
            <a:lvl2pPr marL="742950" indent="-285750" algn="l" eaLnBrk="0" hangingPunct="0">
              <a:spcBef>
                <a:spcPct val="20000"/>
              </a:spcBef>
              <a:buChar char="–"/>
              <a:defRPr kumimoji="1" sz="2800">
                <a:solidFill>
                  <a:schemeClr val="tx1"/>
                </a:solidFill>
                <a:latin typeface="Arial" charset="0"/>
                <a:ea typeface="ＭＳ Ｐゴシック" pitchFamily="50" charset="-128"/>
              </a:defRPr>
            </a:lvl2pPr>
            <a:lvl3pPr marL="1143000" indent="-228600" algn="l" eaLnBrk="0" hangingPunct="0">
              <a:spcBef>
                <a:spcPct val="20000"/>
              </a:spcBef>
              <a:buChar char="•"/>
              <a:defRPr kumimoji="1" sz="2400">
                <a:solidFill>
                  <a:schemeClr val="tx1"/>
                </a:solidFill>
                <a:latin typeface="Arial" charset="0"/>
                <a:ea typeface="ＭＳ Ｐゴシック" pitchFamily="50" charset="-128"/>
              </a:defRPr>
            </a:lvl3pPr>
            <a:lvl4pPr marL="1600200" indent="-228600" algn="l" eaLnBrk="0" hangingPunct="0">
              <a:spcBef>
                <a:spcPct val="20000"/>
              </a:spcBef>
              <a:buChar char="–"/>
              <a:defRPr kumimoji="1" sz="2000">
                <a:solidFill>
                  <a:schemeClr val="tx1"/>
                </a:solidFill>
                <a:latin typeface="Arial" charset="0"/>
                <a:ea typeface="ＭＳ Ｐゴシック" pitchFamily="50" charset="-128"/>
              </a:defRPr>
            </a:lvl4pPr>
            <a:lvl5pPr marL="2057400" indent="-228600" algn="l" eaLnBrk="0" hangingPunct="0">
              <a:spcBef>
                <a:spcPct val="20000"/>
              </a:spcBef>
              <a:buChar char="»"/>
              <a:defRPr kumimoji="1" sz="20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1" lang="en-US" altLang="ja-JP" sz="2200" b="1" i="0" u="none" strike="noStrike" kern="1200" cap="none" spc="0" normalizeH="0" baseline="0" noProof="0" dirty="0">
                <a:ln>
                  <a:noFill/>
                </a:ln>
                <a:solidFill>
                  <a:prstClr val="white"/>
                </a:solidFill>
                <a:effectLst/>
                <a:uLnTx/>
                <a:uFillTx/>
                <a:latin typeface="Meiryo UI" pitchFamily="50" charset="-128"/>
                <a:ea typeface="Meiryo UI" pitchFamily="50" charset="-128"/>
                <a:cs typeface="ＭＳ Ｐゴシック" pitchFamily="50" charset="-128"/>
              </a:rPr>
              <a:t>Ⅱ</a:t>
            </a:r>
            <a:r>
              <a:rPr kumimoji="1" lang="ja-JP" altLang="en-US" sz="2200" b="1" i="0" u="none" strike="noStrike" kern="1200" cap="none" spc="0" normalizeH="0" baseline="0" noProof="0" dirty="0">
                <a:ln>
                  <a:noFill/>
                </a:ln>
                <a:solidFill>
                  <a:prstClr val="white"/>
                </a:solidFill>
                <a:effectLst/>
                <a:uLnTx/>
                <a:uFillTx/>
                <a:latin typeface="Meiryo UI" pitchFamily="50" charset="-128"/>
                <a:ea typeface="Meiryo UI" pitchFamily="50" charset="-128"/>
                <a:cs typeface="ＭＳ Ｐゴシック" pitchFamily="50" charset="-128"/>
              </a:rPr>
              <a:t>　さらなるサービスの向上に関する事項</a:t>
            </a:r>
          </a:p>
        </p:txBody>
      </p:sp>
      <p:sp>
        <p:nvSpPr>
          <p:cNvPr id="11" name="テキスト ボックス 10">
            <a:extLst>
              <a:ext uri="{FF2B5EF4-FFF2-40B4-BE49-F238E27FC236}">
                <a16:creationId xmlns:a16="http://schemas.microsoft.com/office/drawing/2014/main" id="{F085070E-2032-4E7A-85D6-A313EB84744D}"/>
              </a:ext>
            </a:extLst>
          </p:cNvPr>
          <p:cNvSpPr txBox="1"/>
          <p:nvPr/>
        </p:nvSpPr>
        <p:spPr>
          <a:xfrm>
            <a:off x="113810" y="2923253"/>
            <a:ext cx="6862724" cy="307777"/>
          </a:xfrm>
          <a:prstGeom prst="rect">
            <a:avLst/>
          </a:prstGeom>
          <a:noFill/>
          <a:ln>
            <a:solidFill>
              <a:schemeClr val="tx1"/>
            </a:solidFill>
          </a:ln>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④：利用者満足度調査以外の日常寄せられる要望・苦情等意見の集約及びその対応状況</a:t>
            </a:r>
          </a:p>
        </p:txBody>
      </p:sp>
      <p:graphicFrame>
        <p:nvGraphicFramePr>
          <p:cNvPr id="2" name="表 1">
            <a:extLst>
              <a:ext uri="{FF2B5EF4-FFF2-40B4-BE49-F238E27FC236}">
                <a16:creationId xmlns:a16="http://schemas.microsoft.com/office/drawing/2014/main" id="{1CC8F456-E2CB-4898-AC04-CEC65F74FB6E}"/>
              </a:ext>
            </a:extLst>
          </p:cNvPr>
          <p:cNvGraphicFramePr>
            <a:graphicFrameLocks noGrp="1"/>
          </p:cNvGraphicFramePr>
          <p:nvPr>
            <p:extLst>
              <p:ext uri="{D42A27DB-BD31-4B8C-83A1-F6EECF244321}">
                <p14:modId xmlns:p14="http://schemas.microsoft.com/office/powerpoint/2010/main" val="828010056"/>
              </p:ext>
            </p:extLst>
          </p:nvPr>
        </p:nvGraphicFramePr>
        <p:xfrm>
          <a:off x="123847" y="3337272"/>
          <a:ext cx="8701508" cy="2263743"/>
        </p:xfrm>
        <a:graphic>
          <a:graphicData uri="http://schemas.openxmlformats.org/drawingml/2006/table">
            <a:tbl>
              <a:tblPr/>
              <a:tblGrid>
                <a:gridCol w="2367893">
                  <a:extLst>
                    <a:ext uri="{9D8B030D-6E8A-4147-A177-3AD203B41FA5}">
                      <a16:colId xmlns:a16="http://schemas.microsoft.com/office/drawing/2014/main" val="1146170227"/>
                    </a:ext>
                  </a:extLst>
                </a:gridCol>
                <a:gridCol w="6333615">
                  <a:extLst>
                    <a:ext uri="{9D8B030D-6E8A-4147-A177-3AD203B41FA5}">
                      <a16:colId xmlns:a16="http://schemas.microsoft.com/office/drawing/2014/main" val="3384675177"/>
                    </a:ext>
                  </a:extLst>
                </a:gridCol>
              </a:tblGrid>
              <a:tr h="301067">
                <a:tc>
                  <a:txBody>
                    <a:bodyPr/>
                    <a:lstStyle/>
                    <a:p>
                      <a:pPr algn="ctr" fontAlgn="ctr"/>
                      <a:r>
                        <a:rPr lang="ja-JP" altLang="en-US" sz="1200" b="1" i="0" u="none" strike="noStrike" dirty="0">
                          <a:solidFill>
                            <a:srgbClr val="000000"/>
                          </a:solidFill>
                          <a:effectLst/>
                          <a:latin typeface="Meiryo UI" panose="020B0604030504040204" pitchFamily="50" charset="-128"/>
                          <a:ea typeface="Meiryo UI" panose="020B0604030504040204" pitchFamily="50" charset="-128"/>
                        </a:rPr>
                        <a:t>要望・苦情</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85000"/>
                      </a:schemeClr>
                    </a:solidFill>
                  </a:tcPr>
                </a:tc>
                <a:tc>
                  <a:txBody>
                    <a:bodyPr/>
                    <a:lstStyle/>
                    <a:p>
                      <a:pPr algn="ctr" fontAlgn="ctr"/>
                      <a:r>
                        <a:rPr lang="ja-JP" altLang="en-US" sz="1200" b="1" i="0" u="none" strike="noStrike" dirty="0">
                          <a:solidFill>
                            <a:srgbClr val="000000"/>
                          </a:solidFill>
                          <a:effectLst/>
                          <a:latin typeface="Meiryo UI" panose="020B0604030504040204" pitchFamily="50" charset="-128"/>
                          <a:ea typeface="Meiryo UI" panose="020B0604030504040204" pitchFamily="50" charset="-128"/>
                        </a:rPr>
                        <a:t>対 応</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738714181"/>
                  </a:ext>
                </a:extLst>
              </a:tr>
              <a:tr h="506707">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ゴミの処理</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　利用者にゴミ持ち帰りを呼びかけ（大阪市からのゴミ減量化の要請を踏まえ）</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p>
                      <a:pPr algn="l"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　今後、有料での対応も検討する</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41736368"/>
                  </a:ext>
                </a:extLst>
              </a:tr>
              <a:tr h="485323">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利用料金の維持・減額</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　適正な金額を設定していることを丁寧に説明</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59869052"/>
                  </a:ext>
                </a:extLst>
              </a:tr>
              <a:tr h="485323">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冷暖房に関する苦情</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　適温設定の心がけ（利用者にも理解を得られるよう説明）</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4271396"/>
                  </a:ext>
                </a:extLst>
              </a:tr>
              <a:tr h="485323">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設備等に関する要望</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　古い備品については状況を見て更新、椅子は洗浄を実施</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86683677"/>
                  </a:ext>
                </a:extLst>
              </a:tr>
            </a:tbl>
          </a:graphicData>
        </a:graphic>
      </p:graphicFrame>
      <p:sp>
        <p:nvSpPr>
          <p:cNvPr id="9" name="テキスト ボックス 8">
            <a:extLst>
              <a:ext uri="{FF2B5EF4-FFF2-40B4-BE49-F238E27FC236}">
                <a16:creationId xmlns:a16="http://schemas.microsoft.com/office/drawing/2014/main" id="{1902BD46-2862-441C-BC1E-FD623DFE36CC}"/>
              </a:ext>
            </a:extLst>
          </p:cNvPr>
          <p:cNvSpPr txBox="1"/>
          <p:nvPr/>
        </p:nvSpPr>
        <p:spPr>
          <a:xfrm>
            <a:off x="113810" y="520552"/>
            <a:ext cx="2156950" cy="307777"/>
          </a:xfrm>
          <a:prstGeom prst="rect">
            <a:avLst/>
          </a:prstGeom>
          <a:noFill/>
          <a:ln>
            <a:solidFill>
              <a:schemeClr val="tx1"/>
            </a:solidFill>
          </a:ln>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③：再利用の意向の割合</a:t>
            </a:r>
          </a:p>
        </p:txBody>
      </p:sp>
      <p:sp>
        <p:nvSpPr>
          <p:cNvPr id="5" name="スライド番号プレースホルダー 4">
            <a:extLst>
              <a:ext uri="{FF2B5EF4-FFF2-40B4-BE49-F238E27FC236}">
                <a16:creationId xmlns:a16="http://schemas.microsoft.com/office/drawing/2014/main" id="{8C187C3F-C6CF-4F3C-BD86-2CA29885C29B}"/>
              </a:ext>
            </a:extLst>
          </p:cNvPr>
          <p:cNvSpPr>
            <a:spLocks noGrp="1"/>
          </p:cNvSpPr>
          <p:nvPr>
            <p:ph type="sldNum" sz="quarter" idx="12"/>
          </p:nvPr>
        </p:nvSpPr>
        <p:spPr>
          <a:xfrm>
            <a:off x="7086600" y="6492873"/>
            <a:ext cx="2057400"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F0E252E-A7A7-4A6D-A444-A063B6ED0BB4}" type="slidenum">
              <a:rPr kumimoji="1" lang="ja-JP" altLang="en-US" sz="1400" b="0" i="0" u="none" strike="noStrike" kern="1200" cap="none" spc="0" normalizeH="0" baseline="0" noProof="0" smtClean="0">
                <a:ln>
                  <a:noFill/>
                </a:ln>
                <a:solidFill>
                  <a:prstClr val="black">
                    <a:tint val="75000"/>
                  </a:prstClr>
                </a:solidFill>
                <a:effectLst/>
                <a:uLnTx/>
                <a:uFillTx/>
                <a:latin typeface="Calibri"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1" lang="ja-JP" altLang="en-US" sz="1400" b="0" i="0" u="none" strike="noStrike" kern="1200" cap="none" spc="0" normalizeH="0" baseline="0" noProof="0" dirty="0">
              <a:ln>
                <a:noFill/>
              </a:ln>
              <a:solidFill>
                <a:prstClr val="black">
                  <a:tint val="75000"/>
                </a:prstClr>
              </a:solidFill>
              <a:effectLst/>
              <a:uLnTx/>
              <a:uFillTx/>
              <a:latin typeface="Calibri" panose="020F0502020204030204"/>
              <a:ea typeface="游ゴシック" panose="020B0400000000000000" pitchFamily="50" charset="-128"/>
              <a:cs typeface="+mn-cs"/>
            </a:endParaRPr>
          </a:p>
        </p:txBody>
      </p:sp>
      <p:sp>
        <p:nvSpPr>
          <p:cNvPr id="8" name="テキスト ボックス 7">
            <a:extLst>
              <a:ext uri="{FF2B5EF4-FFF2-40B4-BE49-F238E27FC236}">
                <a16:creationId xmlns:a16="http://schemas.microsoft.com/office/drawing/2014/main" id="{6B95DEAF-93EA-4A62-9032-9B5027750D02}"/>
              </a:ext>
            </a:extLst>
          </p:cNvPr>
          <p:cNvSpPr txBox="1"/>
          <p:nvPr/>
        </p:nvSpPr>
        <p:spPr>
          <a:xfrm>
            <a:off x="134264" y="5740790"/>
            <a:ext cx="8701508" cy="888610"/>
          </a:xfrm>
          <a:prstGeom prst="rect">
            <a:avLst/>
          </a:prstGeom>
          <a:noFill/>
          <a:ln>
            <a:solidFill>
              <a:schemeClr val="tx1"/>
            </a:solidFill>
          </a:ln>
        </p:spPr>
        <p:txBody>
          <a:bodyPr wrap="square" anchor="b"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再利用の意向</a:t>
            </a:r>
            <a:r>
              <a:rPr lang="ja-JP" altLang="en-US" sz="1400" dirty="0">
                <a:solidFill>
                  <a:prstClr val="black"/>
                </a:solidFill>
                <a:latin typeface="Meiryo UI" panose="020B0604030504040204" pitchFamily="50" charset="-128"/>
                <a:ea typeface="Meiryo UI" panose="020B0604030504040204" pitchFamily="50" charset="-128"/>
              </a:rPr>
              <a:t>は、</a:t>
            </a: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「初めて利用」と「年２回以上」ともに目標を達成している。アンケートの回収率は、２割程度と依然低いため、次回実施時に改善</a:t>
            </a:r>
            <a:r>
              <a:rPr lang="ja-JP" altLang="en-US" sz="1400" dirty="0">
                <a:solidFill>
                  <a:prstClr val="black"/>
                </a:solidFill>
                <a:latin typeface="Meiryo UI" panose="020B0604030504040204" pitchFamily="50" charset="-128"/>
                <a:ea typeface="Meiryo UI" panose="020B0604030504040204" pitchFamily="50" charset="-128"/>
              </a:rPr>
              <a:t>していただきたい</a:t>
            </a: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0" name="テキスト ボックス 9">
            <a:extLst>
              <a:ext uri="{FF2B5EF4-FFF2-40B4-BE49-F238E27FC236}">
                <a16:creationId xmlns:a16="http://schemas.microsoft.com/office/drawing/2014/main" id="{80895A95-BAC9-484D-9F93-6B41A4785245}"/>
              </a:ext>
            </a:extLst>
          </p:cNvPr>
          <p:cNvSpPr txBox="1"/>
          <p:nvPr/>
        </p:nvSpPr>
        <p:spPr>
          <a:xfrm>
            <a:off x="6308856" y="5745611"/>
            <a:ext cx="2527763" cy="338554"/>
          </a:xfrm>
          <a:prstGeom prst="rect">
            <a:avLst/>
          </a:prstGeom>
          <a:solidFill>
            <a:schemeClr val="tx1"/>
          </a:solidFill>
          <a:ln w="25400" cmpd="dbl">
            <a:no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施設所管課の評価：</a:t>
            </a:r>
            <a:r>
              <a:rPr kumimoji="0" lang="en-US" altLang="ja-JP"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A</a:t>
            </a:r>
            <a:endParaRPr kumimoji="0" lang="ja-JP" altLang="en-US" sz="20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12" name="テキスト ボックス 11">
            <a:extLst>
              <a:ext uri="{FF2B5EF4-FFF2-40B4-BE49-F238E27FC236}">
                <a16:creationId xmlns:a16="http://schemas.microsoft.com/office/drawing/2014/main" id="{471152E9-BF6F-4C62-9870-E02900686762}"/>
              </a:ext>
            </a:extLst>
          </p:cNvPr>
          <p:cNvSpPr txBox="1"/>
          <p:nvPr/>
        </p:nvSpPr>
        <p:spPr>
          <a:xfrm>
            <a:off x="141030" y="5727540"/>
            <a:ext cx="1161136" cy="338554"/>
          </a:xfrm>
          <a:prstGeom prst="rect">
            <a:avLst/>
          </a:prstGeom>
          <a:solidFill>
            <a:schemeClr val="tx1"/>
          </a:solidFill>
          <a:ln w="25400" cmpd="dbl">
            <a:no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総　評</a:t>
            </a:r>
          </a:p>
        </p:txBody>
      </p:sp>
      <p:graphicFrame>
        <p:nvGraphicFramePr>
          <p:cNvPr id="6" name="表 5">
            <a:extLst>
              <a:ext uri="{FF2B5EF4-FFF2-40B4-BE49-F238E27FC236}">
                <a16:creationId xmlns:a16="http://schemas.microsoft.com/office/drawing/2014/main" id="{17866D00-DF00-449F-8434-66C8F682B086}"/>
              </a:ext>
            </a:extLst>
          </p:cNvPr>
          <p:cNvGraphicFramePr>
            <a:graphicFrameLocks noGrp="1"/>
          </p:cNvGraphicFramePr>
          <p:nvPr>
            <p:extLst>
              <p:ext uri="{D42A27DB-BD31-4B8C-83A1-F6EECF244321}">
                <p14:modId xmlns:p14="http://schemas.microsoft.com/office/powerpoint/2010/main" val="4192706120"/>
              </p:ext>
            </p:extLst>
          </p:nvPr>
        </p:nvGraphicFramePr>
        <p:xfrm>
          <a:off x="141030" y="1478552"/>
          <a:ext cx="3066990" cy="1302655"/>
        </p:xfrm>
        <a:graphic>
          <a:graphicData uri="http://schemas.openxmlformats.org/drawingml/2006/table">
            <a:tbl>
              <a:tblPr firstRow="1" firstCol="1" bandRow="1"/>
              <a:tblGrid>
                <a:gridCol w="1022330">
                  <a:extLst>
                    <a:ext uri="{9D8B030D-6E8A-4147-A177-3AD203B41FA5}">
                      <a16:colId xmlns:a16="http://schemas.microsoft.com/office/drawing/2014/main" val="32456258"/>
                    </a:ext>
                  </a:extLst>
                </a:gridCol>
                <a:gridCol w="1022330">
                  <a:extLst>
                    <a:ext uri="{9D8B030D-6E8A-4147-A177-3AD203B41FA5}">
                      <a16:colId xmlns:a16="http://schemas.microsoft.com/office/drawing/2014/main" val="416592280"/>
                    </a:ext>
                  </a:extLst>
                </a:gridCol>
                <a:gridCol w="1022330">
                  <a:extLst>
                    <a:ext uri="{9D8B030D-6E8A-4147-A177-3AD203B41FA5}">
                      <a16:colId xmlns:a16="http://schemas.microsoft.com/office/drawing/2014/main" val="826701323"/>
                    </a:ext>
                  </a:extLst>
                </a:gridCol>
              </a:tblGrid>
              <a:tr h="260531">
                <a:tc>
                  <a:txBody>
                    <a:bodyPr/>
                    <a:lstStyle/>
                    <a:p>
                      <a:pPr algn="ctr"/>
                      <a:r>
                        <a:rPr lang="en-US" sz="1200" kern="100" dirty="0">
                          <a:effectLst/>
                          <a:latin typeface="Meiryo UI" panose="020B0604030504040204" pitchFamily="50" charset="-128"/>
                          <a:ea typeface="Meiryo UI" panose="020B0604030504040204" pitchFamily="50" charset="-128"/>
                          <a:cs typeface="Times New Roman" panose="02020603050405020304" pitchFamily="18" charset="0"/>
                        </a:rPr>
                        <a:t> </a:t>
                      </a: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r>
                        <a:rPr lang="en-US" sz="1200" kern="100" dirty="0">
                          <a:effectLst/>
                          <a:latin typeface="Meiryo UI" panose="020B0604030504040204" pitchFamily="50" charset="-128"/>
                          <a:ea typeface="Meiryo UI" panose="020B0604030504040204" pitchFamily="50" charset="-128"/>
                          <a:cs typeface="Times New Roman" panose="02020603050405020304" pitchFamily="18" charset="0"/>
                        </a:rPr>
                        <a:t> </a:t>
                      </a: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r>
                        <a:rPr lang="ja-JP" altLang="en-US" sz="1200"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令和</a:t>
                      </a:r>
                      <a:r>
                        <a:rPr lang="en-US" altLang="ja-JP" sz="1200"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7</a:t>
                      </a:r>
                      <a:r>
                        <a:rPr lang="ja-JP" altLang="en-US" sz="1200"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年度</a:t>
                      </a: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497850221"/>
                  </a:ext>
                </a:extLst>
              </a:tr>
              <a:tr h="260531">
                <a:tc rowSpan="2">
                  <a:txBody>
                    <a:bodyPr/>
                    <a:lstStyle/>
                    <a:p>
                      <a:pPr algn="ctr"/>
                      <a:r>
                        <a:rPr lang="ja-JP" sz="1200" kern="100" dirty="0">
                          <a:effectLst/>
                          <a:latin typeface="Meiryo UI" panose="020B0604030504040204" pitchFamily="50" charset="-128"/>
                          <a:ea typeface="Meiryo UI" panose="020B0604030504040204" pitchFamily="50" charset="-128"/>
                          <a:cs typeface="Times New Roman" panose="02020603050405020304" pitchFamily="18" charset="0"/>
                        </a:rPr>
                        <a:t>目標</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ja-JP" sz="1200" kern="100" dirty="0">
                          <a:effectLst/>
                          <a:latin typeface="Meiryo UI" panose="020B0604030504040204" pitchFamily="50" charset="-128"/>
                          <a:ea typeface="Meiryo UI" panose="020B0604030504040204" pitchFamily="50" charset="-128"/>
                          <a:cs typeface="Times New Roman" panose="02020603050405020304" pitchFamily="18" charset="0"/>
                        </a:rPr>
                        <a:t>会議室</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200" kern="100" dirty="0">
                          <a:effectLst/>
                          <a:latin typeface="Meiryo UI" panose="020B0604030504040204" pitchFamily="50" charset="-128"/>
                          <a:ea typeface="Meiryo UI" panose="020B0604030504040204" pitchFamily="50" charset="-128"/>
                          <a:cs typeface="Times New Roman" panose="02020603050405020304" pitchFamily="18" charset="0"/>
                        </a:rPr>
                        <a:t>85.0</a:t>
                      </a:r>
                      <a:r>
                        <a:rPr lang="ja-JP" sz="1200" kern="100" dirty="0">
                          <a:effectLst/>
                          <a:latin typeface="Meiryo UI" panose="020B0604030504040204" pitchFamily="50" charset="-128"/>
                          <a:ea typeface="Meiryo UI" panose="020B0604030504040204" pitchFamily="50" charset="-128"/>
                          <a:cs typeface="Times New Roman" panose="02020603050405020304" pitchFamily="18" charset="0"/>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64083912"/>
                  </a:ext>
                </a:extLst>
              </a:tr>
              <a:tr h="260531">
                <a:tc vMerge="1">
                  <a:txBody>
                    <a:bodyPr/>
                    <a:lstStyle/>
                    <a:p>
                      <a:endParaRPr kumimoji="1" lang="ja-JP" altLang="en-US"/>
                    </a:p>
                  </a:txBody>
                  <a:tcPr/>
                </a:tc>
                <a:tc>
                  <a:txBody>
                    <a:bodyPr/>
                    <a:lstStyle/>
                    <a:p>
                      <a:pPr algn="ctr"/>
                      <a:r>
                        <a:rPr lang="ja-JP" altLang="en-US" sz="1200" kern="100" dirty="0">
                          <a:effectLst/>
                          <a:latin typeface="Meiryo UI" panose="020B0604030504040204" pitchFamily="50" charset="-128"/>
                          <a:ea typeface="Meiryo UI" panose="020B0604030504040204" pitchFamily="50" charset="-128"/>
                          <a:cs typeface="Times New Roman" panose="02020603050405020304" pitchFamily="18" charset="0"/>
                        </a:rPr>
                        <a:t>エル・シアター</a:t>
                      </a: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200" kern="100" dirty="0">
                          <a:effectLst/>
                          <a:latin typeface="Meiryo UI" panose="020B0604030504040204" pitchFamily="50" charset="-128"/>
                          <a:ea typeface="Meiryo UI" panose="020B0604030504040204" pitchFamily="50" charset="-128"/>
                          <a:cs typeface="Times New Roman" panose="02020603050405020304" pitchFamily="18" charset="0"/>
                        </a:rPr>
                        <a:t>85.0</a:t>
                      </a:r>
                      <a:r>
                        <a:rPr lang="ja-JP" sz="1200" kern="100" dirty="0">
                          <a:effectLst/>
                          <a:latin typeface="Meiryo UI" panose="020B0604030504040204" pitchFamily="50" charset="-128"/>
                          <a:ea typeface="Meiryo UI" panose="020B0604030504040204" pitchFamily="50" charset="-128"/>
                          <a:cs typeface="Times New Roman" panose="02020603050405020304" pitchFamily="18" charset="0"/>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35395542"/>
                  </a:ext>
                </a:extLst>
              </a:tr>
              <a:tr h="260531">
                <a:tc rowSpan="2">
                  <a:txBody>
                    <a:bodyPr/>
                    <a:lstStyle/>
                    <a:p>
                      <a:pPr algn="ctr"/>
                      <a:r>
                        <a:rPr lang="ja-JP" sz="1200" kern="100">
                          <a:effectLst/>
                          <a:latin typeface="Meiryo UI" panose="020B0604030504040204" pitchFamily="50" charset="-128"/>
                          <a:ea typeface="Meiryo UI" panose="020B0604030504040204" pitchFamily="50" charset="-128"/>
                          <a:cs typeface="Times New Roman" panose="02020603050405020304" pitchFamily="18" charset="0"/>
                        </a:rPr>
                        <a:t>実績</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ja-JP" sz="1200" kern="100" dirty="0">
                          <a:effectLst/>
                          <a:latin typeface="Meiryo UI" panose="020B0604030504040204" pitchFamily="50" charset="-128"/>
                          <a:ea typeface="Meiryo UI" panose="020B0604030504040204" pitchFamily="50" charset="-128"/>
                          <a:cs typeface="Times New Roman" panose="02020603050405020304" pitchFamily="18" charset="0"/>
                        </a:rPr>
                        <a:t>会議室</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100</a:t>
                      </a:r>
                      <a:r>
                        <a:rPr lang="ja-JP" sz="1200" kern="100" dirty="0">
                          <a:effectLst/>
                          <a:latin typeface="Meiryo UI" panose="020B0604030504040204" pitchFamily="50" charset="-128"/>
                          <a:ea typeface="Meiryo UI" panose="020B0604030504040204" pitchFamily="50" charset="-128"/>
                          <a:cs typeface="Times New Roman" panose="02020603050405020304" pitchFamily="18" charset="0"/>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52828751"/>
                  </a:ext>
                </a:extLst>
              </a:tr>
              <a:tr h="260531">
                <a:tc vMerge="1">
                  <a:txBody>
                    <a:bodyPr/>
                    <a:lstStyle/>
                    <a:p>
                      <a:endParaRPr kumimoji="1" lang="ja-JP" altLang="en-US"/>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kern="100" dirty="0">
                          <a:effectLst/>
                          <a:latin typeface="Meiryo UI" panose="020B0604030504040204" pitchFamily="50" charset="-128"/>
                          <a:ea typeface="Meiryo UI" panose="020B0604030504040204" pitchFamily="50" charset="-128"/>
                          <a:cs typeface="Times New Roman" panose="02020603050405020304" pitchFamily="18" charset="0"/>
                        </a:rPr>
                        <a:t>エル・シアター</a:t>
                      </a:r>
                      <a:endPar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200" kern="100" dirty="0">
                          <a:effectLst/>
                          <a:latin typeface="Meiryo UI" panose="020B0604030504040204" pitchFamily="50" charset="-128"/>
                          <a:ea typeface="Meiryo UI" panose="020B0604030504040204" pitchFamily="50" charset="-128"/>
                          <a:cs typeface="Times New Roman" panose="02020603050405020304" pitchFamily="18" charset="0"/>
                        </a:rPr>
                        <a:t>100</a:t>
                      </a:r>
                      <a:r>
                        <a:rPr lang="ja-JP" sz="1200" kern="100" dirty="0">
                          <a:effectLst/>
                          <a:latin typeface="Meiryo UI" panose="020B0604030504040204" pitchFamily="50" charset="-128"/>
                          <a:ea typeface="Meiryo UI" panose="020B0604030504040204" pitchFamily="50" charset="-128"/>
                          <a:cs typeface="Times New Roman" panose="02020603050405020304" pitchFamily="18" charset="0"/>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58942082"/>
                  </a:ext>
                </a:extLst>
              </a:tr>
            </a:tbl>
          </a:graphicData>
        </a:graphic>
      </p:graphicFrame>
      <p:graphicFrame>
        <p:nvGraphicFramePr>
          <p:cNvPr id="13" name="表 12">
            <a:extLst>
              <a:ext uri="{FF2B5EF4-FFF2-40B4-BE49-F238E27FC236}">
                <a16:creationId xmlns:a16="http://schemas.microsoft.com/office/drawing/2014/main" id="{3575E4A8-CDF8-4EBB-AF49-32FEF70E8709}"/>
              </a:ext>
            </a:extLst>
          </p:cNvPr>
          <p:cNvGraphicFramePr>
            <a:graphicFrameLocks noGrp="1"/>
          </p:cNvGraphicFramePr>
          <p:nvPr>
            <p:extLst>
              <p:ext uri="{D42A27DB-BD31-4B8C-83A1-F6EECF244321}">
                <p14:modId xmlns:p14="http://schemas.microsoft.com/office/powerpoint/2010/main" val="4100951322"/>
              </p:ext>
            </p:extLst>
          </p:nvPr>
        </p:nvGraphicFramePr>
        <p:xfrm>
          <a:off x="4814184" y="1487766"/>
          <a:ext cx="2857500" cy="1309980"/>
        </p:xfrm>
        <a:graphic>
          <a:graphicData uri="http://schemas.openxmlformats.org/drawingml/2006/table">
            <a:tbl>
              <a:tblPr firstRow="1" firstCol="1" bandRow="1"/>
              <a:tblGrid>
                <a:gridCol w="952500">
                  <a:extLst>
                    <a:ext uri="{9D8B030D-6E8A-4147-A177-3AD203B41FA5}">
                      <a16:colId xmlns:a16="http://schemas.microsoft.com/office/drawing/2014/main" val="2578301627"/>
                    </a:ext>
                  </a:extLst>
                </a:gridCol>
                <a:gridCol w="952500">
                  <a:extLst>
                    <a:ext uri="{9D8B030D-6E8A-4147-A177-3AD203B41FA5}">
                      <a16:colId xmlns:a16="http://schemas.microsoft.com/office/drawing/2014/main" val="3016228213"/>
                    </a:ext>
                  </a:extLst>
                </a:gridCol>
                <a:gridCol w="952500">
                  <a:extLst>
                    <a:ext uri="{9D8B030D-6E8A-4147-A177-3AD203B41FA5}">
                      <a16:colId xmlns:a16="http://schemas.microsoft.com/office/drawing/2014/main" val="2378311399"/>
                    </a:ext>
                  </a:extLst>
                </a:gridCol>
              </a:tblGrid>
              <a:tr h="261996">
                <a:tc>
                  <a:txBody>
                    <a:bodyPr/>
                    <a:lstStyle/>
                    <a:p>
                      <a:pPr algn="ctr"/>
                      <a:r>
                        <a:rPr lang="en-US" sz="1200" kern="100" dirty="0">
                          <a:effectLst/>
                          <a:latin typeface="Meiryo UI" panose="020B0604030504040204" pitchFamily="50" charset="-128"/>
                          <a:ea typeface="Meiryo UI" panose="020B0604030504040204" pitchFamily="50" charset="-128"/>
                          <a:cs typeface="Times New Roman" panose="02020603050405020304" pitchFamily="18" charset="0"/>
                        </a:rPr>
                        <a:t> </a:t>
                      </a: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r>
                        <a:rPr lang="en-US" sz="1200" kern="100">
                          <a:effectLst/>
                          <a:latin typeface="Meiryo UI" panose="020B0604030504040204" pitchFamily="50" charset="-128"/>
                          <a:ea typeface="Meiryo UI" panose="020B0604030504040204" pitchFamily="50" charset="-128"/>
                          <a:cs typeface="Times New Roman" panose="02020603050405020304" pitchFamily="18" charset="0"/>
                        </a:rPr>
                        <a:t> </a:t>
                      </a:r>
                      <a:endParaRPr lang="ja-JP" sz="120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r>
                        <a:rPr lang="ja-JP" altLang="en-US" sz="1200"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令和</a:t>
                      </a:r>
                      <a:r>
                        <a:rPr lang="en-US" altLang="ja-JP" sz="1200"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7</a:t>
                      </a:r>
                      <a:r>
                        <a:rPr lang="ja-JP" altLang="en-US" sz="1200"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年度</a:t>
                      </a: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854329689"/>
                  </a:ext>
                </a:extLst>
              </a:tr>
              <a:tr h="261996">
                <a:tc rowSpan="2">
                  <a:txBody>
                    <a:bodyPr/>
                    <a:lstStyle/>
                    <a:p>
                      <a:pPr algn="ctr"/>
                      <a:r>
                        <a:rPr lang="ja-JP" sz="1200" kern="100" dirty="0">
                          <a:effectLst/>
                          <a:latin typeface="Meiryo UI" panose="020B0604030504040204" pitchFamily="50" charset="-128"/>
                          <a:ea typeface="Meiryo UI" panose="020B0604030504040204" pitchFamily="50" charset="-128"/>
                          <a:cs typeface="Times New Roman" panose="02020603050405020304" pitchFamily="18" charset="0"/>
                        </a:rPr>
                        <a:t>目標</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ja-JP" sz="1200" kern="100" dirty="0">
                          <a:effectLst/>
                          <a:latin typeface="Meiryo UI" panose="020B0604030504040204" pitchFamily="50" charset="-128"/>
                          <a:ea typeface="Meiryo UI" panose="020B0604030504040204" pitchFamily="50" charset="-128"/>
                          <a:cs typeface="Times New Roman" panose="02020603050405020304" pitchFamily="18" charset="0"/>
                        </a:rPr>
                        <a:t>会議室</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200" kern="100" dirty="0">
                          <a:effectLst/>
                          <a:latin typeface="Meiryo UI" panose="020B0604030504040204" pitchFamily="50" charset="-128"/>
                          <a:ea typeface="Meiryo UI" panose="020B0604030504040204" pitchFamily="50" charset="-128"/>
                          <a:cs typeface="Times New Roman" panose="02020603050405020304" pitchFamily="18" charset="0"/>
                        </a:rPr>
                        <a:t>95.0</a:t>
                      </a:r>
                      <a:r>
                        <a:rPr lang="ja-JP" sz="1200" kern="100" dirty="0">
                          <a:effectLst/>
                          <a:latin typeface="Meiryo UI" panose="020B0604030504040204" pitchFamily="50" charset="-128"/>
                          <a:ea typeface="Meiryo UI" panose="020B0604030504040204" pitchFamily="50" charset="-128"/>
                          <a:cs typeface="Times New Roman" panose="02020603050405020304" pitchFamily="18" charset="0"/>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10816371"/>
                  </a:ext>
                </a:extLst>
              </a:tr>
              <a:tr h="261996">
                <a:tc vMerge="1">
                  <a:txBody>
                    <a:bodyPr/>
                    <a:lstStyle/>
                    <a:p>
                      <a:endParaRPr kumimoji="1" lang="ja-JP" altLang="en-US"/>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kern="100" dirty="0">
                          <a:effectLst/>
                          <a:latin typeface="Meiryo UI" panose="020B0604030504040204" pitchFamily="50" charset="-128"/>
                          <a:ea typeface="Meiryo UI" panose="020B0604030504040204" pitchFamily="50" charset="-128"/>
                          <a:cs typeface="Times New Roman" panose="02020603050405020304" pitchFamily="18" charset="0"/>
                        </a:rPr>
                        <a:t>エル・シアター</a:t>
                      </a:r>
                      <a:endPar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200" kern="100" dirty="0">
                          <a:effectLst/>
                          <a:latin typeface="Meiryo UI" panose="020B0604030504040204" pitchFamily="50" charset="-128"/>
                          <a:ea typeface="Meiryo UI" panose="020B0604030504040204" pitchFamily="50" charset="-128"/>
                          <a:cs typeface="Times New Roman" panose="02020603050405020304" pitchFamily="18" charset="0"/>
                        </a:rPr>
                        <a:t>95.0</a:t>
                      </a:r>
                      <a:r>
                        <a:rPr lang="ja-JP" sz="1200" kern="100" dirty="0">
                          <a:effectLst/>
                          <a:latin typeface="Meiryo UI" panose="020B0604030504040204" pitchFamily="50" charset="-128"/>
                          <a:ea typeface="Meiryo UI" panose="020B0604030504040204" pitchFamily="50" charset="-128"/>
                          <a:cs typeface="Times New Roman" panose="02020603050405020304" pitchFamily="18" charset="0"/>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03077980"/>
                  </a:ext>
                </a:extLst>
              </a:tr>
              <a:tr h="261996">
                <a:tc rowSpan="2">
                  <a:txBody>
                    <a:bodyPr/>
                    <a:lstStyle/>
                    <a:p>
                      <a:pPr algn="ctr"/>
                      <a:r>
                        <a:rPr lang="ja-JP" sz="1200" kern="100" dirty="0">
                          <a:effectLst/>
                          <a:latin typeface="Meiryo UI" panose="020B0604030504040204" pitchFamily="50" charset="-128"/>
                          <a:ea typeface="Meiryo UI" panose="020B0604030504040204" pitchFamily="50" charset="-128"/>
                          <a:cs typeface="Times New Roman" panose="02020603050405020304" pitchFamily="18" charset="0"/>
                        </a:rPr>
                        <a:t>実績</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ja-JP" sz="1200" kern="100" dirty="0">
                          <a:effectLst/>
                          <a:latin typeface="Meiryo UI" panose="020B0604030504040204" pitchFamily="50" charset="-128"/>
                          <a:ea typeface="Meiryo UI" panose="020B0604030504040204" pitchFamily="50" charset="-128"/>
                          <a:cs typeface="Times New Roman" panose="02020603050405020304" pitchFamily="18" charset="0"/>
                        </a:rPr>
                        <a:t>会議室</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100</a:t>
                      </a:r>
                      <a:r>
                        <a:rPr lang="ja-JP" sz="1200" kern="100" dirty="0">
                          <a:effectLst/>
                          <a:latin typeface="Meiryo UI" panose="020B0604030504040204" pitchFamily="50" charset="-128"/>
                          <a:ea typeface="Meiryo UI" panose="020B0604030504040204" pitchFamily="50" charset="-128"/>
                          <a:cs typeface="Times New Roman" panose="02020603050405020304" pitchFamily="18" charset="0"/>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88461696"/>
                  </a:ext>
                </a:extLst>
              </a:tr>
              <a:tr h="261996">
                <a:tc vMerge="1">
                  <a:txBody>
                    <a:bodyPr/>
                    <a:lstStyle/>
                    <a:p>
                      <a:endParaRPr kumimoji="1" lang="ja-JP" altLang="en-US"/>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kern="100" dirty="0">
                          <a:effectLst/>
                          <a:latin typeface="Meiryo UI" panose="020B0604030504040204" pitchFamily="50" charset="-128"/>
                          <a:ea typeface="Meiryo UI" panose="020B0604030504040204" pitchFamily="50" charset="-128"/>
                          <a:cs typeface="Times New Roman" panose="02020603050405020304" pitchFamily="18" charset="0"/>
                        </a:rPr>
                        <a:t>エル・シアター</a:t>
                      </a:r>
                      <a:endParaRPr lang="ja-JP" alt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200" kern="100" dirty="0">
                          <a:effectLst/>
                          <a:latin typeface="Meiryo UI" panose="020B0604030504040204" pitchFamily="50" charset="-128"/>
                          <a:ea typeface="Meiryo UI" panose="020B0604030504040204" pitchFamily="50" charset="-128"/>
                          <a:cs typeface="Times New Roman" panose="02020603050405020304" pitchFamily="18" charset="0"/>
                        </a:rPr>
                        <a:t>100</a:t>
                      </a:r>
                      <a:r>
                        <a:rPr lang="ja-JP" sz="1200" kern="100" dirty="0">
                          <a:effectLst/>
                          <a:latin typeface="Meiryo UI" panose="020B0604030504040204" pitchFamily="50" charset="-128"/>
                          <a:ea typeface="Meiryo UI" panose="020B0604030504040204" pitchFamily="50" charset="-128"/>
                          <a:cs typeface="Times New Roman" panose="02020603050405020304" pitchFamily="18" charset="0"/>
                        </a:rPr>
                        <a:t>％</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06562766"/>
                  </a:ext>
                </a:extLst>
              </a:tr>
            </a:tbl>
          </a:graphicData>
        </a:graphic>
      </p:graphicFrame>
      <p:sp>
        <p:nvSpPr>
          <p:cNvPr id="14" name="テキスト ボックス 13">
            <a:extLst>
              <a:ext uri="{FF2B5EF4-FFF2-40B4-BE49-F238E27FC236}">
                <a16:creationId xmlns:a16="http://schemas.microsoft.com/office/drawing/2014/main" id="{DD74257D-3CC7-4CCF-B040-13812FF7DDD6}"/>
              </a:ext>
            </a:extLst>
          </p:cNvPr>
          <p:cNvSpPr txBox="1"/>
          <p:nvPr/>
        </p:nvSpPr>
        <p:spPr>
          <a:xfrm>
            <a:off x="60470" y="1164825"/>
            <a:ext cx="1241696" cy="307777"/>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初めて利用</a:t>
            </a:r>
            <a:r>
              <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p:txBody>
      </p:sp>
      <p:sp>
        <p:nvSpPr>
          <p:cNvPr id="15" name="テキスト ボックス 14">
            <a:extLst>
              <a:ext uri="{FF2B5EF4-FFF2-40B4-BE49-F238E27FC236}">
                <a16:creationId xmlns:a16="http://schemas.microsoft.com/office/drawing/2014/main" id="{C046D73A-8FA6-4CAE-B1F1-1B19071A16DC}"/>
              </a:ext>
            </a:extLst>
          </p:cNvPr>
          <p:cNvSpPr txBox="1"/>
          <p:nvPr/>
        </p:nvSpPr>
        <p:spPr>
          <a:xfrm>
            <a:off x="4737530" y="1172708"/>
            <a:ext cx="1450964" cy="307777"/>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年２回以上</a:t>
            </a:r>
            <a:r>
              <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p:txBody>
      </p:sp>
      <p:sp>
        <p:nvSpPr>
          <p:cNvPr id="16" name="テキスト ボックス 15">
            <a:extLst>
              <a:ext uri="{FF2B5EF4-FFF2-40B4-BE49-F238E27FC236}">
                <a16:creationId xmlns:a16="http://schemas.microsoft.com/office/drawing/2014/main" id="{CE5DB97E-0D26-43C1-BCE9-211875EBB6EF}"/>
              </a:ext>
            </a:extLst>
          </p:cNvPr>
          <p:cNvSpPr txBox="1"/>
          <p:nvPr/>
        </p:nvSpPr>
        <p:spPr>
          <a:xfrm>
            <a:off x="7598327" y="524408"/>
            <a:ext cx="1494871" cy="276999"/>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○達成　　●未達成</a:t>
            </a:r>
          </a:p>
        </p:txBody>
      </p:sp>
      <p:sp>
        <p:nvSpPr>
          <p:cNvPr id="17" name="テキスト ボックス 16">
            <a:extLst>
              <a:ext uri="{FF2B5EF4-FFF2-40B4-BE49-F238E27FC236}">
                <a16:creationId xmlns:a16="http://schemas.microsoft.com/office/drawing/2014/main" id="{50BB9463-207A-4459-A51A-F7EBCA2583AD}"/>
              </a:ext>
            </a:extLst>
          </p:cNvPr>
          <p:cNvSpPr txBox="1"/>
          <p:nvPr/>
        </p:nvSpPr>
        <p:spPr>
          <a:xfrm>
            <a:off x="60470" y="885940"/>
            <a:ext cx="5240868" cy="276999"/>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○「初めて利用」「年２回以上」ともに目標を達成</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Tree>
    <p:extLst>
      <p:ext uri="{BB962C8B-B14F-4D97-AF65-F5344CB8AC3E}">
        <p14:creationId xmlns:p14="http://schemas.microsoft.com/office/powerpoint/2010/main" val="6625559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a:extLst>
              <a:ext uri="{FF2B5EF4-FFF2-40B4-BE49-F238E27FC236}">
                <a16:creationId xmlns:a16="http://schemas.microsoft.com/office/drawing/2014/main" id="{D87E1C46-9E96-4DAB-B914-D3FA3E71B9F3}"/>
              </a:ext>
            </a:extLst>
          </p:cNvPr>
          <p:cNvSpPr>
            <a:spLocks noChangeArrowheads="1"/>
          </p:cNvSpPr>
          <p:nvPr/>
        </p:nvSpPr>
        <p:spPr bwMode="auto">
          <a:xfrm>
            <a:off x="1" y="2"/>
            <a:ext cx="9143999" cy="430887"/>
          </a:xfrm>
          <a:prstGeom prst="rect">
            <a:avLst/>
          </a:prstGeom>
          <a:ln>
            <a:noFill/>
            <a:headEnd/>
            <a:tailEnd/>
          </a:ln>
        </p:spPr>
        <p:style>
          <a:lnRef idx="3">
            <a:schemeClr val="lt1"/>
          </a:lnRef>
          <a:fillRef idx="1">
            <a:schemeClr val="dk1"/>
          </a:fillRef>
          <a:effectRef idx="1">
            <a:schemeClr val="dk1"/>
          </a:effectRef>
          <a:fontRef idx="minor">
            <a:schemeClr val="lt1"/>
          </a:fontRef>
        </p:style>
        <p:txBody>
          <a:bodyPr wrap="none" tIns="82800" bIns="82800" anchor="ctr"/>
          <a:lstStyle>
            <a:lvl1pPr algn="l" eaLnBrk="0" hangingPunct="0">
              <a:spcBef>
                <a:spcPct val="20000"/>
              </a:spcBef>
              <a:buChar char="•"/>
              <a:defRPr kumimoji="1" sz="3200">
                <a:solidFill>
                  <a:schemeClr val="tx1"/>
                </a:solidFill>
                <a:latin typeface="Arial" charset="0"/>
                <a:ea typeface="ＭＳ Ｐゴシック" pitchFamily="50" charset="-128"/>
              </a:defRPr>
            </a:lvl1pPr>
            <a:lvl2pPr marL="742950" indent="-285750" algn="l" eaLnBrk="0" hangingPunct="0">
              <a:spcBef>
                <a:spcPct val="20000"/>
              </a:spcBef>
              <a:buChar char="–"/>
              <a:defRPr kumimoji="1" sz="2800">
                <a:solidFill>
                  <a:schemeClr val="tx1"/>
                </a:solidFill>
                <a:latin typeface="Arial" charset="0"/>
                <a:ea typeface="ＭＳ Ｐゴシック" pitchFamily="50" charset="-128"/>
              </a:defRPr>
            </a:lvl2pPr>
            <a:lvl3pPr marL="1143000" indent="-228600" algn="l" eaLnBrk="0" hangingPunct="0">
              <a:spcBef>
                <a:spcPct val="20000"/>
              </a:spcBef>
              <a:buChar char="•"/>
              <a:defRPr kumimoji="1" sz="2400">
                <a:solidFill>
                  <a:schemeClr val="tx1"/>
                </a:solidFill>
                <a:latin typeface="Arial" charset="0"/>
                <a:ea typeface="ＭＳ Ｐゴシック" pitchFamily="50" charset="-128"/>
              </a:defRPr>
            </a:lvl3pPr>
            <a:lvl4pPr marL="1600200" indent="-228600" algn="l" eaLnBrk="0" hangingPunct="0">
              <a:spcBef>
                <a:spcPct val="20000"/>
              </a:spcBef>
              <a:buChar char="–"/>
              <a:defRPr kumimoji="1" sz="2000">
                <a:solidFill>
                  <a:schemeClr val="tx1"/>
                </a:solidFill>
                <a:latin typeface="Arial" charset="0"/>
                <a:ea typeface="ＭＳ Ｐゴシック" pitchFamily="50" charset="-128"/>
              </a:defRPr>
            </a:lvl4pPr>
            <a:lvl5pPr marL="2057400" indent="-228600" algn="l" eaLnBrk="0" hangingPunct="0">
              <a:spcBef>
                <a:spcPct val="20000"/>
              </a:spcBef>
              <a:buChar char="»"/>
              <a:defRPr kumimoji="1" sz="20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1" lang="en-US" altLang="ja-JP" sz="2200" b="1" i="0" u="none" strike="noStrike" kern="1200" cap="none" spc="0" normalizeH="0" baseline="0" noProof="0" dirty="0">
                <a:ln>
                  <a:noFill/>
                </a:ln>
                <a:solidFill>
                  <a:prstClr val="white"/>
                </a:solidFill>
                <a:effectLst/>
                <a:uLnTx/>
                <a:uFillTx/>
                <a:latin typeface="Meiryo UI" pitchFamily="50" charset="-128"/>
                <a:ea typeface="Meiryo UI" pitchFamily="50" charset="-128"/>
                <a:cs typeface="ＭＳ Ｐゴシック" pitchFamily="50" charset="-128"/>
              </a:rPr>
              <a:t>Ⅱ</a:t>
            </a:r>
            <a:r>
              <a:rPr kumimoji="1" lang="ja-JP" altLang="en-US" sz="2200" b="1" i="0" u="none" strike="noStrike" kern="1200" cap="none" spc="0" normalizeH="0" baseline="0" noProof="0" dirty="0">
                <a:ln>
                  <a:noFill/>
                </a:ln>
                <a:solidFill>
                  <a:prstClr val="white"/>
                </a:solidFill>
                <a:effectLst/>
                <a:uLnTx/>
                <a:uFillTx/>
                <a:latin typeface="Meiryo UI" pitchFamily="50" charset="-128"/>
                <a:ea typeface="Meiryo UI" pitchFamily="50" charset="-128"/>
                <a:cs typeface="ＭＳ Ｐゴシック" pitchFamily="50" charset="-128"/>
              </a:rPr>
              <a:t>　さらなるサービスの向上に関する事項</a:t>
            </a:r>
          </a:p>
        </p:txBody>
      </p:sp>
      <p:sp>
        <p:nvSpPr>
          <p:cNvPr id="6" name="テキスト ボックス 5">
            <a:extLst>
              <a:ext uri="{FF2B5EF4-FFF2-40B4-BE49-F238E27FC236}">
                <a16:creationId xmlns:a16="http://schemas.microsoft.com/office/drawing/2014/main" id="{B1AA6A8E-3A17-4B0D-BC94-D7AE8A6C933C}"/>
              </a:ext>
            </a:extLst>
          </p:cNvPr>
          <p:cNvSpPr txBox="1"/>
          <p:nvPr/>
        </p:nvSpPr>
        <p:spPr>
          <a:xfrm>
            <a:off x="-39756" y="469129"/>
            <a:ext cx="4611756" cy="369332"/>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（２）その他の創意工夫</a:t>
            </a:r>
          </a:p>
        </p:txBody>
      </p:sp>
      <p:sp>
        <p:nvSpPr>
          <p:cNvPr id="8" name="テキスト ボックス 7">
            <a:extLst>
              <a:ext uri="{FF2B5EF4-FFF2-40B4-BE49-F238E27FC236}">
                <a16:creationId xmlns:a16="http://schemas.microsoft.com/office/drawing/2014/main" id="{A118E3B0-F876-4826-92A0-5DF5F2D90440}"/>
              </a:ext>
            </a:extLst>
          </p:cNvPr>
          <p:cNvSpPr txBox="1"/>
          <p:nvPr/>
        </p:nvSpPr>
        <p:spPr>
          <a:xfrm>
            <a:off x="126644" y="857149"/>
            <a:ext cx="8723441" cy="1002277"/>
          </a:xfrm>
          <a:prstGeom prst="rect">
            <a:avLst/>
          </a:prstGeom>
          <a:noFill/>
          <a:ln>
            <a:solidFill>
              <a:schemeClr val="tx1"/>
            </a:solidFill>
          </a:ln>
        </p:spPr>
        <p:txBody>
          <a:bodyPr wrap="square" anchor="b"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その他指定管理者によるサービス向上につながる取組み、創意工夫がなされているか</a:t>
            </a:r>
            <a:endParaRPr kumimoji="0"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（特に、サービス向上のための昨年度以前になかった新たな取組みがなされているか）</a:t>
            </a:r>
          </a:p>
        </p:txBody>
      </p:sp>
      <p:sp>
        <p:nvSpPr>
          <p:cNvPr id="11" name="テキスト ボックス 10">
            <a:extLst>
              <a:ext uri="{FF2B5EF4-FFF2-40B4-BE49-F238E27FC236}">
                <a16:creationId xmlns:a16="http://schemas.microsoft.com/office/drawing/2014/main" id="{F085070E-2032-4E7A-85D6-A313EB84744D}"/>
              </a:ext>
            </a:extLst>
          </p:cNvPr>
          <p:cNvSpPr txBox="1"/>
          <p:nvPr/>
        </p:nvSpPr>
        <p:spPr>
          <a:xfrm>
            <a:off x="141030" y="2133690"/>
            <a:ext cx="1928204" cy="307777"/>
          </a:xfrm>
          <a:prstGeom prst="rect">
            <a:avLst/>
          </a:prstGeom>
          <a:noFill/>
          <a:ln>
            <a:solidFill>
              <a:schemeClr val="tx1"/>
            </a:solidFill>
          </a:ln>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①：創意工夫の取組み</a:t>
            </a:r>
          </a:p>
        </p:txBody>
      </p:sp>
      <p:sp>
        <p:nvSpPr>
          <p:cNvPr id="2" name="スライド番号プレースホルダー 1">
            <a:extLst>
              <a:ext uri="{FF2B5EF4-FFF2-40B4-BE49-F238E27FC236}">
                <a16:creationId xmlns:a16="http://schemas.microsoft.com/office/drawing/2014/main" id="{C554DD1C-82FE-44B1-9AC7-5DCF4F7B86CF}"/>
              </a:ext>
            </a:extLst>
          </p:cNvPr>
          <p:cNvSpPr>
            <a:spLocks noGrp="1"/>
          </p:cNvSpPr>
          <p:nvPr>
            <p:ph type="sldNum" sz="quarter" idx="12"/>
          </p:nvPr>
        </p:nvSpPr>
        <p:spPr>
          <a:xfrm>
            <a:off x="7086600" y="6485255"/>
            <a:ext cx="2057400"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F0E252E-A7A7-4A6D-A444-A063B6ED0BB4}" type="slidenum">
              <a:rPr kumimoji="1" lang="ja-JP" altLang="en-US" sz="1400" b="0" i="0" u="none" strike="noStrike" kern="1200" cap="none" spc="0" normalizeH="0" baseline="0" noProof="0" smtClean="0">
                <a:ln>
                  <a:noFill/>
                </a:ln>
                <a:solidFill>
                  <a:prstClr val="black">
                    <a:tint val="75000"/>
                  </a:prstClr>
                </a:solidFill>
                <a:effectLst/>
                <a:uLnTx/>
                <a:uFillTx/>
                <a:latin typeface="Calibri"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13</a:t>
            </a:fld>
            <a:endParaRPr kumimoji="1" lang="ja-JP" altLang="en-US" sz="1400" b="0" i="0" u="none" strike="noStrike" kern="1200" cap="none" spc="0" normalizeH="0" baseline="0" noProof="0" dirty="0">
              <a:ln>
                <a:noFill/>
              </a:ln>
              <a:solidFill>
                <a:prstClr val="black">
                  <a:tint val="75000"/>
                </a:prstClr>
              </a:solidFill>
              <a:effectLst/>
              <a:uLnTx/>
              <a:uFillTx/>
              <a:latin typeface="Calibri" panose="020F0502020204030204"/>
              <a:ea typeface="游ゴシック" panose="020B0400000000000000" pitchFamily="50" charset="-128"/>
              <a:cs typeface="+mn-cs"/>
            </a:endParaRPr>
          </a:p>
        </p:txBody>
      </p:sp>
      <p:sp>
        <p:nvSpPr>
          <p:cNvPr id="12" name="テキスト ボックス 11">
            <a:extLst>
              <a:ext uri="{FF2B5EF4-FFF2-40B4-BE49-F238E27FC236}">
                <a16:creationId xmlns:a16="http://schemas.microsoft.com/office/drawing/2014/main" id="{FDE872BE-2E9F-48C9-BCD2-E9BD7321AD13}"/>
              </a:ext>
            </a:extLst>
          </p:cNvPr>
          <p:cNvSpPr txBox="1"/>
          <p:nvPr/>
        </p:nvSpPr>
        <p:spPr>
          <a:xfrm>
            <a:off x="126644" y="857996"/>
            <a:ext cx="1161136" cy="338554"/>
          </a:xfrm>
          <a:prstGeom prst="rect">
            <a:avLst/>
          </a:prstGeom>
          <a:solidFill>
            <a:schemeClr val="tx1"/>
          </a:solidFill>
          <a:ln w="25400" cmpd="dbl">
            <a:no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評価基準</a:t>
            </a:r>
          </a:p>
        </p:txBody>
      </p:sp>
      <p:sp>
        <p:nvSpPr>
          <p:cNvPr id="15" name="テキスト ボックス 14">
            <a:extLst>
              <a:ext uri="{FF2B5EF4-FFF2-40B4-BE49-F238E27FC236}">
                <a16:creationId xmlns:a16="http://schemas.microsoft.com/office/drawing/2014/main" id="{6CFDC40C-AE03-44F2-9F38-388BBB9230D3}"/>
              </a:ext>
            </a:extLst>
          </p:cNvPr>
          <p:cNvSpPr txBox="1"/>
          <p:nvPr/>
        </p:nvSpPr>
        <p:spPr>
          <a:xfrm>
            <a:off x="6468453" y="857996"/>
            <a:ext cx="2381632" cy="338554"/>
          </a:xfrm>
          <a:prstGeom prst="rect">
            <a:avLst/>
          </a:prstGeom>
          <a:solidFill>
            <a:schemeClr val="tx1"/>
          </a:solidFill>
          <a:ln w="25400" cmpd="dbl">
            <a:no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指定管理者自己評価：</a:t>
            </a:r>
            <a:r>
              <a:rPr kumimoji="0" lang="en-US" altLang="ja-JP"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B</a:t>
            </a:r>
            <a:endParaRPr kumimoji="0" lang="ja-JP" altLang="en-US" sz="20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16" name="テキスト ボックス 15">
            <a:extLst>
              <a:ext uri="{FF2B5EF4-FFF2-40B4-BE49-F238E27FC236}">
                <a16:creationId xmlns:a16="http://schemas.microsoft.com/office/drawing/2014/main" id="{124B6822-E014-444A-8F34-55F9E9CFDA33}"/>
              </a:ext>
            </a:extLst>
          </p:cNvPr>
          <p:cNvSpPr txBox="1"/>
          <p:nvPr/>
        </p:nvSpPr>
        <p:spPr>
          <a:xfrm>
            <a:off x="134264" y="2679409"/>
            <a:ext cx="4605883" cy="2569934"/>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0" lang="en-US" altLang="ja-JP"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LINE</a:t>
            </a:r>
            <a:r>
              <a:rPr kumimoji="0" lang="ja-JP" altLang="en-US"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公式アカウントの導入</a:t>
            </a:r>
            <a:endParaRPr kumimoji="0" lang="en-US" altLang="ja-JP"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3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5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○「みんなのトイレ」</a:t>
            </a:r>
            <a:r>
              <a:rPr lang="ja-JP" altLang="en-US" sz="1200" u="sng" dirty="0">
                <a:solidFill>
                  <a:prstClr val="black"/>
                </a:solidFill>
                <a:latin typeface="Meiryo UI" panose="020B0604030504040204" pitchFamily="50" charset="-128"/>
                <a:ea typeface="Meiryo UI" panose="020B0604030504040204" pitchFamily="50" charset="-128"/>
              </a:rPr>
              <a:t>の適正案内・周知</a:t>
            </a:r>
            <a:r>
              <a:rPr kumimoji="0" lang="ja-JP" altLang="en-US"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（再掲）</a:t>
            </a:r>
            <a:endParaRPr kumimoji="0" lang="en-US" altLang="ja-JP"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lang="en-US" altLang="ja-JP" sz="1200" u="sng" dirty="0">
              <a:solidFill>
                <a:prstClr val="black"/>
              </a:solidFill>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3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5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lang="ja-JP" altLang="en-US" sz="1200" u="sng" dirty="0">
                <a:solidFill>
                  <a:prstClr val="black"/>
                </a:solidFill>
                <a:latin typeface="Meiryo UI" panose="020B0604030504040204" pitchFamily="50" charset="-128"/>
                <a:ea typeface="Meiryo UI" panose="020B0604030504040204" pitchFamily="50" charset="-128"/>
              </a:rPr>
              <a:t>エル・シアター</a:t>
            </a:r>
            <a:r>
              <a:rPr kumimoji="0" lang="ja-JP" altLang="en-US"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の催し一覧カレンダーの作成（再掲）</a:t>
            </a:r>
            <a:endParaRPr kumimoji="0" lang="en-US" altLang="ja-JP"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3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・イベントカレンダー作成に向け作業中</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エル・シアター利用再開後に公開予定（</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月）</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5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ja-JP" altLang="en-US" sz="1200" u="sng" dirty="0">
                <a:solidFill>
                  <a:prstClr val="black"/>
                </a:solidFill>
                <a:latin typeface="Meiryo UI" panose="020B0604030504040204" pitchFamily="50" charset="-128"/>
                <a:ea typeface="Meiryo UI" panose="020B0604030504040204" pitchFamily="50" charset="-128"/>
              </a:rPr>
              <a:t>●照明</a:t>
            </a:r>
            <a:r>
              <a:rPr lang="en-US" altLang="ja-JP" sz="1200" u="sng" dirty="0">
                <a:solidFill>
                  <a:prstClr val="black"/>
                </a:solidFill>
                <a:latin typeface="Meiryo UI" panose="020B0604030504040204" pitchFamily="50" charset="-128"/>
                <a:ea typeface="Meiryo UI" panose="020B0604030504040204" pitchFamily="50" charset="-128"/>
              </a:rPr>
              <a:t>LED</a:t>
            </a:r>
            <a:r>
              <a:rPr lang="ja-JP" altLang="en-US" sz="1200" u="sng" dirty="0">
                <a:solidFill>
                  <a:prstClr val="black"/>
                </a:solidFill>
                <a:latin typeface="Meiryo UI" panose="020B0604030504040204" pitchFamily="50" charset="-128"/>
                <a:ea typeface="Meiryo UI" panose="020B0604030504040204" pitchFamily="50" charset="-128"/>
              </a:rPr>
              <a:t>化</a:t>
            </a:r>
            <a:endParaRPr kumimoji="0" lang="en-US" altLang="ja-JP"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5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7" name="テキスト ボックス 16">
            <a:extLst>
              <a:ext uri="{FF2B5EF4-FFF2-40B4-BE49-F238E27FC236}">
                <a16:creationId xmlns:a16="http://schemas.microsoft.com/office/drawing/2014/main" id="{8E4B5033-0DAF-4557-8DE3-AE795FB3F630}"/>
              </a:ext>
            </a:extLst>
          </p:cNvPr>
          <p:cNvSpPr txBox="1"/>
          <p:nvPr/>
        </p:nvSpPr>
        <p:spPr>
          <a:xfrm>
            <a:off x="4697074" y="2679409"/>
            <a:ext cx="4284829" cy="954107"/>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ja-JP" altLang="en-US" sz="1200" u="sng" dirty="0">
                <a:solidFill>
                  <a:prstClr val="black"/>
                </a:solidFill>
                <a:latin typeface="Meiryo UI" panose="020B0604030504040204" pitchFamily="50" charset="-128"/>
                <a:ea typeface="Meiryo UI" panose="020B0604030504040204" pitchFamily="50" charset="-128"/>
              </a:rPr>
              <a:t>●</a:t>
            </a:r>
            <a:r>
              <a:rPr kumimoji="0" lang="en-US" altLang="ja-JP"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YouTube</a:t>
            </a:r>
            <a:r>
              <a:rPr kumimoji="0" lang="ja-JP" altLang="en-US"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の活用（再掲）</a:t>
            </a:r>
            <a:endParaRPr kumimoji="0" lang="en-US" altLang="ja-JP"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5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○ホームレスの自立支援としてのシェアバイク</a:t>
            </a:r>
            <a:r>
              <a:rPr lang="ja-JP" altLang="en-US" sz="1200" u="sng" dirty="0">
                <a:solidFill>
                  <a:prstClr val="black"/>
                </a:solidFill>
                <a:latin typeface="Meiryo UI" panose="020B0604030504040204" pitchFamily="50" charset="-128"/>
                <a:ea typeface="Meiryo UI" panose="020B0604030504040204" pitchFamily="50" charset="-128"/>
              </a:rPr>
              <a:t>増設</a:t>
            </a:r>
            <a:r>
              <a:rPr kumimoji="0" lang="ja-JP" altLang="en-US"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（再掲）</a:t>
            </a:r>
            <a:endParaRPr kumimoji="0" lang="en-US" altLang="ja-JP"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3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6</a:t>
            </a:r>
            <a:r>
              <a:rPr lang="ja-JP" altLang="en-US" sz="1200" dirty="0">
                <a:solidFill>
                  <a:prstClr val="black"/>
                </a:solidFill>
                <a:latin typeface="Meiryo UI" panose="020B0604030504040204" pitchFamily="50" charset="-128"/>
                <a:ea typeface="Meiryo UI" panose="020B0604030504040204" pitchFamily="50" charset="-128"/>
              </a:rPr>
              <a:t>台→</a:t>
            </a:r>
            <a:r>
              <a:rPr lang="en-US" altLang="ja-JP" sz="1200" dirty="0">
                <a:solidFill>
                  <a:prstClr val="black"/>
                </a:solidFill>
                <a:latin typeface="Meiryo UI" panose="020B0604030504040204" pitchFamily="50" charset="-128"/>
                <a:ea typeface="Meiryo UI" panose="020B0604030504040204" pitchFamily="50" charset="-128"/>
              </a:rPr>
              <a:t>8</a:t>
            </a:r>
            <a:r>
              <a:rPr lang="ja-JP" altLang="en-US" sz="1200" dirty="0">
                <a:solidFill>
                  <a:prstClr val="black"/>
                </a:solidFill>
                <a:latin typeface="Meiryo UI" panose="020B0604030504040204" pitchFamily="50" charset="-128"/>
                <a:ea typeface="Meiryo UI" panose="020B0604030504040204" pitchFamily="50" charset="-128"/>
              </a:rPr>
              <a:t>台（</a:t>
            </a:r>
            <a:r>
              <a:rPr lang="en-US" altLang="ja-JP" sz="1200" dirty="0">
                <a:solidFill>
                  <a:prstClr val="black"/>
                </a:solidFill>
                <a:latin typeface="Meiryo UI" panose="020B0604030504040204" pitchFamily="50" charset="-128"/>
                <a:ea typeface="Meiryo UI" panose="020B0604030504040204" pitchFamily="50" charset="-128"/>
              </a:rPr>
              <a:t>6</a:t>
            </a:r>
            <a:r>
              <a:rPr lang="ja-JP" altLang="en-US" sz="1200" dirty="0">
                <a:solidFill>
                  <a:prstClr val="black"/>
                </a:solidFill>
                <a:latin typeface="Meiryo UI" panose="020B0604030504040204" pitchFamily="50" charset="-128"/>
                <a:ea typeface="Meiryo UI" panose="020B0604030504040204" pitchFamily="50" charset="-128"/>
              </a:rPr>
              <a:t>月）</a:t>
            </a:r>
            <a:endParaRPr kumimoji="0" lang="en-US" altLang="ja-JP"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8" name="テキスト ボックス 17">
            <a:extLst>
              <a:ext uri="{FF2B5EF4-FFF2-40B4-BE49-F238E27FC236}">
                <a16:creationId xmlns:a16="http://schemas.microsoft.com/office/drawing/2014/main" id="{E3C6503D-242A-489F-9973-DF0A4CF9EF77}"/>
              </a:ext>
            </a:extLst>
          </p:cNvPr>
          <p:cNvSpPr txBox="1"/>
          <p:nvPr/>
        </p:nvSpPr>
        <p:spPr>
          <a:xfrm>
            <a:off x="126644" y="5533488"/>
            <a:ext cx="8701508" cy="855383"/>
          </a:xfrm>
          <a:prstGeom prst="rect">
            <a:avLst/>
          </a:prstGeom>
          <a:noFill/>
          <a:ln>
            <a:solidFill>
              <a:schemeClr val="tx1"/>
            </a:solidFill>
          </a:ln>
        </p:spPr>
        <p:txBody>
          <a:bodyPr wrap="square" anchor="b"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昨年度と同様の取組が展開されており、一部</a:t>
            </a:r>
            <a:r>
              <a:rPr lang="ja-JP" altLang="en-US" sz="1400" dirty="0">
                <a:solidFill>
                  <a:prstClr val="black"/>
                </a:solidFill>
                <a:latin typeface="Meiryo UI" panose="020B0604030504040204" pitchFamily="50" charset="-128"/>
                <a:ea typeface="Meiryo UI" panose="020B0604030504040204" pitchFamily="50" charset="-128"/>
              </a:rPr>
              <a:t>が</a:t>
            </a: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未実施</a:t>
            </a:r>
            <a:r>
              <a:rPr lang="ja-JP" altLang="en-US" sz="1400" dirty="0">
                <a:solidFill>
                  <a:prstClr val="black"/>
                </a:solidFill>
                <a:latin typeface="Meiryo UI" panose="020B0604030504040204" pitchFamily="50" charset="-128"/>
                <a:ea typeface="Meiryo UI" panose="020B0604030504040204" pitchFamily="50" charset="-128"/>
              </a:rPr>
              <a:t>であった</a:t>
            </a: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。今後、創意工夫された新たな取組みを提案し、実施していただきたい。</a:t>
            </a:r>
            <a:endPar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9" name="テキスト ボックス 18">
            <a:extLst>
              <a:ext uri="{FF2B5EF4-FFF2-40B4-BE49-F238E27FC236}">
                <a16:creationId xmlns:a16="http://schemas.microsoft.com/office/drawing/2014/main" id="{AB880664-07ED-4084-9D0E-8B47C83A15AC}"/>
              </a:ext>
            </a:extLst>
          </p:cNvPr>
          <p:cNvSpPr txBox="1"/>
          <p:nvPr/>
        </p:nvSpPr>
        <p:spPr>
          <a:xfrm>
            <a:off x="6300389" y="5533488"/>
            <a:ext cx="2527763" cy="338554"/>
          </a:xfrm>
          <a:prstGeom prst="rect">
            <a:avLst/>
          </a:prstGeom>
          <a:solidFill>
            <a:schemeClr val="tx1"/>
          </a:solidFill>
          <a:ln w="25400" cmpd="dbl">
            <a:no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施設所管課の評価：</a:t>
            </a:r>
            <a:r>
              <a:rPr lang="en-US" altLang="ja-JP" sz="1600" b="1" dirty="0">
                <a:solidFill>
                  <a:prstClr val="white"/>
                </a:solidFill>
                <a:latin typeface="Meiryo UI" panose="020B0604030504040204" pitchFamily="50" charset="-128"/>
                <a:ea typeface="Meiryo UI" panose="020B0604030504040204" pitchFamily="50" charset="-128"/>
              </a:rPr>
              <a:t>B</a:t>
            </a:r>
            <a:endParaRPr kumimoji="0" lang="ja-JP" altLang="en-US" sz="20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20" name="テキスト ボックス 19">
            <a:extLst>
              <a:ext uri="{FF2B5EF4-FFF2-40B4-BE49-F238E27FC236}">
                <a16:creationId xmlns:a16="http://schemas.microsoft.com/office/drawing/2014/main" id="{91D8D7AC-A075-4841-993F-C16FDEBBC2E1}"/>
              </a:ext>
            </a:extLst>
          </p:cNvPr>
          <p:cNvSpPr txBox="1"/>
          <p:nvPr/>
        </p:nvSpPr>
        <p:spPr>
          <a:xfrm>
            <a:off x="126644" y="5533488"/>
            <a:ext cx="1161136" cy="338554"/>
          </a:xfrm>
          <a:prstGeom prst="rect">
            <a:avLst/>
          </a:prstGeom>
          <a:solidFill>
            <a:schemeClr val="tx1"/>
          </a:solidFill>
          <a:ln w="25400" cmpd="dbl">
            <a:no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総　評</a:t>
            </a:r>
          </a:p>
        </p:txBody>
      </p:sp>
      <p:sp>
        <p:nvSpPr>
          <p:cNvPr id="21" name="テキスト ボックス 20">
            <a:extLst>
              <a:ext uri="{FF2B5EF4-FFF2-40B4-BE49-F238E27FC236}">
                <a16:creationId xmlns:a16="http://schemas.microsoft.com/office/drawing/2014/main" id="{8ADE0F30-E17D-4310-9539-78430907C10A}"/>
              </a:ext>
            </a:extLst>
          </p:cNvPr>
          <p:cNvSpPr txBox="1"/>
          <p:nvPr/>
        </p:nvSpPr>
        <p:spPr>
          <a:xfrm>
            <a:off x="7598327" y="524408"/>
            <a:ext cx="1494871" cy="276999"/>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○達成　　●未達成</a:t>
            </a:r>
          </a:p>
        </p:txBody>
      </p:sp>
    </p:spTree>
    <p:extLst>
      <p:ext uri="{BB962C8B-B14F-4D97-AF65-F5344CB8AC3E}">
        <p14:creationId xmlns:p14="http://schemas.microsoft.com/office/powerpoint/2010/main" val="30915301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a:extLst>
              <a:ext uri="{FF2B5EF4-FFF2-40B4-BE49-F238E27FC236}">
                <a16:creationId xmlns:a16="http://schemas.microsoft.com/office/drawing/2014/main" id="{D87E1C46-9E96-4DAB-B914-D3FA3E71B9F3}"/>
              </a:ext>
            </a:extLst>
          </p:cNvPr>
          <p:cNvSpPr>
            <a:spLocks noChangeArrowheads="1"/>
          </p:cNvSpPr>
          <p:nvPr/>
        </p:nvSpPr>
        <p:spPr bwMode="auto">
          <a:xfrm>
            <a:off x="1" y="2"/>
            <a:ext cx="9143999" cy="430887"/>
          </a:xfrm>
          <a:prstGeom prst="rect">
            <a:avLst/>
          </a:prstGeom>
          <a:ln>
            <a:noFill/>
            <a:headEnd/>
            <a:tailEnd/>
          </a:ln>
        </p:spPr>
        <p:style>
          <a:lnRef idx="3">
            <a:schemeClr val="lt1"/>
          </a:lnRef>
          <a:fillRef idx="1">
            <a:schemeClr val="dk1"/>
          </a:fillRef>
          <a:effectRef idx="1">
            <a:schemeClr val="dk1"/>
          </a:effectRef>
          <a:fontRef idx="minor">
            <a:schemeClr val="lt1"/>
          </a:fontRef>
        </p:style>
        <p:txBody>
          <a:bodyPr wrap="none" tIns="82800" bIns="82800" anchor="ctr"/>
          <a:lstStyle>
            <a:lvl1pPr algn="l" eaLnBrk="0" hangingPunct="0">
              <a:spcBef>
                <a:spcPct val="20000"/>
              </a:spcBef>
              <a:buChar char="•"/>
              <a:defRPr kumimoji="1" sz="3200">
                <a:solidFill>
                  <a:schemeClr val="tx1"/>
                </a:solidFill>
                <a:latin typeface="Arial" charset="0"/>
                <a:ea typeface="ＭＳ Ｐゴシック" pitchFamily="50" charset="-128"/>
              </a:defRPr>
            </a:lvl1pPr>
            <a:lvl2pPr marL="742950" indent="-285750" algn="l" eaLnBrk="0" hangingPunct="0">
              <a:spcBef>
                <a:spcPct val="20000"/>
              </a:spcBef>
              <a:buChar char="–"/>
              <a:defRPr kumimoji="1" sz="2800">
                <a:solidFill>
                  <a:schemeClr val="tx1"/>
                </a:solidFill>
                <a:latin typeface="Arial" charset="0"/>
                <a:ea typeface="ＭＳ Ｐゴシック" pitchFamily="50" charset="-128"/>
              </a:defRPr>
            </a:lvl2pPr>
            <a:lvl3pPr marL="1143000" indent="-228600" algn="l" eaLnBrk="0" hangingPunct="0">
              <a:spcBef>
                <a:spcPct val="20000"/>
              </a:spcBef>
              <a:buChar char="•"/>
              <a:defRPr kumimoji="1" sz="2400">
                <a:solidFill>
                  <a:schemeClr val="tx1"/>
                </a:solidFill>
                <a:latin typeface="Arial" charset="0"/>
                <a:ea typeface="ＭＳ Ｐゴシック" pitchFamily="50" charset="-128"/>
              </a:defRPr>
            </a:lvl3pPr>
            <a:lvl4pPr marL="1600200" indent="-228600" algn="l" eaLnBrk="0" hangingPunct="0">
              <a:spcBef>
                <a:spcPct val="20000"/>
              </a:spcBef>
              <a:buChar char="–"/>
              <a:defRPr kumimoji="1" sz="2000">
                <a:solidFill>
                  <a:schemeClr val="tx1"/>
                </a:solidFill>
                <a:latin typeface="Arial" charset="0"/>
                <a:ea typeface="ＭＳ Ｐゴシック" pitchFamily="50" charset="-128"/>
              </a:defRPr>
            </a:lvl4pPr>
            <a:lvl5pPr marL="2057400" indent="-228600" algn="l" eaLnBrk="0" hangingPunct="0">
              <a:spcBef>
                <a:spcPct val="20000"/>
              </a:spcBef>
              <a:buChar char="»"/>
              <a:defRPr kumimoji="1" sz="20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1" lang="en-US" altLang="ja-JP" sz="2200" b="1" i="0" u="none" strike="noStrike" kern="1200" cap="none" spc="0" normalizeH="0" baseline="0" noProof="0" dirty="0">
                <a:ln>
                  <a:noFill/>
                </a:ln>
                <a:solidFill>
                  <a:prstClr val="white"/>
                </a:solidFill>
                <a:effectLst/>
                <a:uLnTx/>
                <a:uFillTx/>
                <a:latin typeface="Meiryo UI" pitchFamily="50" charset="-128"/>
                <a:ea typeface="Meiryo UI" pitchFamily="50" charset="-128"/>
                <a:cs typeface="ＭＳ Ｐゴシック" pitchFamily="50" charset="-128"/>
              </a:rPr>
              <a:t>Ⅲ</a:t>
            </a:r>
            <a:r>
              <a:rPr kumimoji="1" lang="ja-JP" altLang="en-US" sz="2200" b="1" i="0" u="none" strike="noStrike" kern="1200" cap="none" spc="0" normalizeH="0" baseline="0" noProof="0" dirty="0">
                <a:ln>
                  <a:noFill/>
                </a:ln>
                <a:solidFill>
                  <a:prstClr val="white"/>
                </a:solidFill>
                <a:effectLst/>
                <a:uLnTx/>
                <a:uFillTx/>
                <a:latin typeface="Meiryo UI" pitchFamily="50" charset="-128"/>
                <a:ea typeface="Meiryo UI" pitchFamily="50" charset="-128"/>
                <a:cs typeface="ＭＳ Ｐゴシック" pitchFamily="50" charset="-128"/>
              </a:rPr>
              <a:t>　適正な管理業務の遂行を図ることができる能力及び財政基盤に関する項目</a:t>
            </a:r>
          </a:p>
        </p:txBody>
      </p:sp>
      <p:sp>
        <p:nvSpPr>
          <p:cNvPr id="6" name="テキスト ボックス 5">
            <a:extLst>
              <a:ext uri="{FF2B5EF4-FFF2-40B4-BE49-F238E27FC236}">
                <a16:creationId xmlns:a16="http://schemas.microsoft.com/office/drawing/2014/main" id="{B1AA6A8E-3A17-4B0D-BC94-D7AE8A6C933C}"/>
              </a:ext>
            </a:extLst>
          </p:cNvPr>
          <p:cNvSpPr txBox="1"/>
          <p:nvPr/>
        </p:nvSpPr>
        <p:spPr>
          <a:xfrm>
            <a:off x="0" y="455624"/>
            <a:ext cx="5297556" cy="369332"/>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（１）収支計画の内容、適格性及び実現の程度</a:t>
            </a:r>
          </a:p>
        </p:txBody>
      </p:sp>
      <p:sp>
        <p:nvSpPr>
          <p:cNvPr id="8" name="テキスト ボックス 7">
            <a:extLst>
              <a:ext uri="{FF2B5EF4-FFF2-40B4-BE49-F238E27FC236}">
                <a16:creationId xmlns:a16="http://schemas.microsoft.com/office/drawing/2014/main" id="{A118E3B0-F876-4826-92A0-5DF5F2D90440}"/>
              </a:ext>
            </a:extLst>
          </p:cNvPr>
          <p:cNvSpPr txBox="1"/>
          <p:nvPr/>
        </p:nvSpPr>
        <p:spPr>
          <a:xfrm>
            <a:off x="126645" y="859178"/>
            <a:ext cx="8701508" cy="702252"/>
          </a:xfrm>
          <a:prstGeom prst="rect">
            <a:avLst/>
          </a:prstGeom>
          <a:noFill/>
          <a:ln>
            <a:solidFill>
              <a:schemeClr val="tx1"/>
            </a:solidFill>
          </a:ln>
        </p:spPr>
        <p:txBody>
          <a:bodyPr wrap="square" anchor="b"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事業収支計画の達成に向けた戦略的な取組みが適切に実施されているか</a:t>
            </a:r>
          </a:p>
        </p:txBody>
      </p:sp>
      <p:sp>
        <p:nvSpPr>
          <p:cNvPr id="11" name="テキスト ボックス 10">
            <a:extLst>
              <a:ext uri="{FF2B5EF4-FFF2-40B4-BE49-F238E27FC236}">
                <a16:creationId xmlns:a16="http://schemas.microsoft.com/office/drawing/2014/main" id="{F085070E-2032-4E7A-85D6-A313EB84744D}"/>
              </a:ext>
            </a:extLst>
          </p:cNvPr>
          <p:cNvSpPr txBox="1"/>
          <p:nvPr/>
        </p:nvSpPr>
        <p:spPr>
          <a:xfrm>
            <a:off x="126644" y="1669133"/>
            <a:ext cx="4445356" cy="338554"/>
          </a:xfrm>
          <a:prstGeom prst="rect">
            <a:avLst/>
          </a:prstGeom>
          <a:noFill/>
          <a:ln>
            <a:solidFill>
              <a:schemeClr val="tx1"/>
            </a:solidFill>
          </a:ln>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①：収入の確保及び実績（適正な経費の執行を含む</a:t>
            </a:r>
            <a:r>
              <a:rPr kumimoji="0" lang="ja-JP" altLang="en-US" sz="16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p:txBody>
      </p:sp>
      <p:sp>
        <p:nvSpPr>
          <p:cNvPr id="2" name="スライド番号プレースホルダー 1">
            <a:extLst>
              <a:ext uri="{FF2B5EF4-FFF2-40B4-BE49-F238E27FC236}">
                <a16:creationId xmlns:a16="http://schemas.microsoft.com/office/drawing/2014/main" id="{6542E383-203E-4D2F-877B-2A8F1152365C}"/>
              </a:ext>
            </a:extLst>
          </p:cNvPr>
          <p:cNvSpPr>
            <a:spLocks noGrp="1"/>
          </p:cNvSpPr>
          <p:nvPr>
            <p:ph type="sldNum" sz="quarter" idx="12"/>
          </p:nvPr>
        </p:nvSpPr>
        <p:spPr>
          <a:xfrm>
            <a:off x="7086600" y="6492870"/>
            <a:ext cx="2057400"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F0E252E-A7A7-4A6D-A444-A063B6ED0BB4}" type="slidenum">
              <a:rPr kumimoji="1" lang="ja-JP" altLang="en-US" sz="1400" b="0" i="0" u="none" strike="noStrike" kern="1200" cap="none" spc="0" normalizeH="0" baseline="0" noProof="0" smtClean="0">
                <a:ln>
                  <a:noFill/>
                </a:ln>
                <a:solidFill>
                  <a:prstClr val="black">
                    <a:tint val="75000"/>
                  </a:prstClr>
                </a:solidFill>
                <a:effectLst/>
                <a:uLnTx/>
                <a:uFillTx/>
                <a:latin typeface="Calibri"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14</a:t>
            </a:fld>
            <a:endParaRPr kumimoji="1" lang="ja-JP" altLang="en-US" sz="1400" b="0" i="0" u="none" strike="noStrike" kern="1200" cap="none" spc="0" normalizeH="0" baseline="0" noProof="0" dirty="0">
              <a:ln>
                <a:noFill/>
              </a:ln>
              <a:solidFill>
                <a:prstClr val="black">
                  <a:tint val="75000"/>
                </a:prstClr>
              </a:solidFill>
              <a:effectLst/>
              <a:uLnTx/>
              <a:uFillTx/>
              <a:latin typeface="Calibri" panose="020F0502020204030204"/>
              <a:ea typeface="游ゴシック" panose="020B0400000000000000" pitchFamily="50" charset="-128"/>
              <a:cs typeface="+mn-cs"/>
            </a:endParaRPr>
          </a:p>
        </p:txBody>
      </p:sp>
      <p:sp>
        <p:nvSpPr>
          <p:cNvPr id="15" name="テキスト ボックス 14">
            <a:extLst>
              <a:ext uri="{FF2B5EF4-FFF2-40B4-BE49-F238E27FC236}">
                <a16:creationId xmlns:a16="http://schemas.microsoft.com/office/drawing/2014/main" id="{0E652413-8381-443B-8A0F-D2ECF7A39446}"/>
              </a:ext>
            </a:extLst>
          </p:cNvPr>
          <p:cNvSpPr txBox="1"/>
          <p:nvPr/>
        </p:nvSpPr>
        <p:spPr>
          <a:xfrm>
            <a:off x="4779016" y="2092323"/>
            <a:ext cx="4382814" cy="307777"/>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altLang="ja-JP" sz="1400" b="1" dirty="0">
                <a:solidFill>
                  <a:prstClr val="black"/>
                </a:solidFill>
                <a:latin typeface="Meiryo UI" panose="020B0604030504040204" pitchFamily="50" charset="-128"/>
                <a:ea typeface="Meiryo UI" panose="020B0604030504040204" pitchFamily="50" charset="-128"/>
              </a:rPr>
              <a:t>【</a:t>
            </a:r>
            <a:r>
              <a:rPr lang="ja-JP" altLang="en-US" sz="1400" b="1" dirty="0">
                <a:solidFill>
                  <a:prstClr val="black"/>
                </a:solidFill>
                <a:latin typeface="Meiryo UI" panose="020B0604030504040204" pitchFamily="50" charset="-128"/>
                <a:ea typeface="Meiryo UI" panose="020B0604030504040204" pitchFamily="50" charset="-128"/>
              </a:rPr>
              <a:t>予約状況による利用料金収入見込み（令和８年度）</a:t>
            </a:r>
            <a:r>
              <a:rPr lang="en-US" altLang="ja-JP" sz="1400" b="1" dirty="0">
                <a:solidFill>
                  <a:prstClr val="black"/>
                </a:solidFill>
                <a:latin typeface="Meiryo UI" panose="020B0604030504040204" pitchFamily="50" charset="-128"/>
                <a:ea typeface="Meiryo UI" panose="020B0604030504040204" pitchFamily="50" charset="-128"/>
              </a:rPr>
              <a:t>】</a:t>
            </a:r>
            <a:endParaRPr kumimoji="0"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graphicFrame>
        <p:nvGraphicFramePr>
          <p:cNvPr id="7" name="表 6">
            <a:extLst>
              <a:ext uri="{FF2B5EF4-FFF2-40B4-BE49-F238E27FC236}">
                <a16:creationId xmlns:a16="http://schemas.microsoft.com/office/drawing/2014/main" id="{89FBF507-C70B-4A1D-B204-317F184A7E7A}"/>
              </a:ext>
            </a:extLst>
          </p:cNvPr>
          <p:cNvGraphicFramePr>
            <a:graphicFrameLocks noGrp="1"/>
          </p:cNvGraphicFramePr>
          <p:nvPr>
            <p:extLst>
              <p:ext uri="{D42A27DB-BD31-4B8C-83A1-F6EECF244321}">
                <p14:modId xmlns:p14="http://schemas.microsoft.com/office/powerpoint/2010/main" val="1308721832"/>
              </p:ext>
            </p:extLst>
          </p:nvPr>
        </p:nvGraphicFramePr>
        <p:xfrm>
          <a:off x="105643" y="2400173"/>
          <a:ext cx="4604742" cy="3028067"/>
        </p:xfrm>
        <a:graphic>
          <a:graphicData uri="http://schemas.openxmlformats.org/drawingml/2006/table">
            <a:tbl>
              <a:tblPr firstRow="1" firstCol="1" bandRow="1"/>
              <a:tblGrid>
                <a:gridCol w="458284">
                  <a:extLst>
                    <a:ext uri="{9D8B030D-6E8A-4147-A177-3AD203B41FA5}">
                      <a16:colId xmlns:a16="http://schemas.microsoft.com/office/drawing/2014/main" val="415657611"/>
                    </a:ext>
                  </a:extLst>
                </a:gridCol>
                <a:gridCol w="666127">
                  <a:extLst>
                    <a:ext uri="{9D8B030D-6E8A-4147-A177-3AD203B41FA5}">
                      <a16:colId xmlns:a16="http://schemas.microsoft.com/office/drawing/2014/main" val="975832218"/>
                    </a:ext>
                  </a:extLst>
                </a:gridCol>
                <a:gridCol w="882525">
                  <a:extLst>
                    <a:ext uri="{9D8B030D-6E8A-4147-A177-3AD203B41FA5}">
                      <a16:colId xmlns:a16="http://schemas.microsoft.com/office/drawing/2014/main" val="2704328632"/>
                    </a:ext>
                  </a:extLst>
                </a:gridCol>
                <a:gridCol w="827690">
                  <a:extLst>
                    <a:ext uri="{9D8B030D-6E8A-4147-A177-3AD203B41FA5}">
                      <a16:colId xmlns:a16="http://schemas.microsoft.com/office/drawing/2014/main" val="2820816138"/>
                    </a:ext>
                  </a:extLst>
                </a:gridCol>
                <a:gridCol w="881048">
                  <a:extLst>
                    <a:ext uri="{9D8B030D-6E8A-4147-A177-3AD203B41FA5}">
                      <a16:colId xmlns:a16="http://schemas.microsoft.com/office/drawing/2014/main" val="2723187795"/>
                    </a:ext>
                  </a:extLst>
                </a:gridCol>
                <a:gridCol w="889068">
                  <a:extLst>
                    <a:ext uri="{9D8B030D-6E8A-4147-A177-3AD203B41FA5}">
                      <a16:colId xmlns:a16="http://schemas.microsoft.com/office/drawing/2014/main" val="2406249534"/>
                    </a:ext>
                  </a:extLst>
                </a:gridCol>
              </a:tblGrid>
              <a:tr h="672406">
                <a:tc>
                  <a:txBody>
                    <a:bodyPr/>
                    <a:lstStyle/>
                    <a:p>
                      <a:pPr algn="ctr"/>
                      <a:r>
                        <a:rPr lang="en-US" sz="1000" b="1" kern="100" dirty="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 </a:t>
                      </a:r>
                      <a:endParaRPr lang="ja-JP" sz="1100" b="1" kern="100" dirty="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50000"/>
                      </a:schemeClr>
                    </a:solidFill>
                  </a:tcPr>
                </a:tc>
                <a:tc>
                  <a:txBody>
                    <a:bodyPr/>
                    <a:lstStyle/>
                    <a:p>
                      <a:pPr algn="ctr"/>
                      <a:r>
                        <a:rPr lang="en-US" sz="1000" b="1" kern="100" dirty="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 </a:t>
                      </a:r>
                      <a:endParaRPr lang="ja-JP" sz="1100" b="1" kern="100" dirty="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50000"/>
                      </a:schemeClr>
                    </a:solidFill>
                  </a:tcPr>
                </a:tc>
                <a:tc>
                  <a:txBody>
                    <a:bodyPr/>
                    <a:lstStyle/>
                    <a:p>
                      <a:pPr algn="ctr"/>
                      <a:r>
                        <a:rPr lang="ja-JP" altLang="en-US" sz="1000" b="1" kern="100" dirty="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令和</a:t>
                      </a:r>
                      <a:r>
                        <a:rPr lang="en-US" sz="1000" b="1" kern="100" dirty="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5</a:t>
                      </a:r>
                      <a:r>
                        <a:rPr lang="ja-JP" altLang="en-US" sz="1000" b="1" kern="100" dirty="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年度</a:t>
                      </a:r>
                      <a:br>
                        <a:rPr lang="en-US" sz="1000" b="1" kern="100" dirty="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br>
                      <a:r>
                        <a:rPr lang="en-US" sz="800" b="1" kern="100" dirty="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a:t>
                      </a:r>
                      <a:r>
                        <a:rPr lang="ja-JP" sz="800" b="1" kern="100" dirty="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参考</a:t>
                      </a:r>
                      <a:r>
                        <a:rPr lang="en-US" sz="800" b="1" kern="100" dirty="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a:t>
                      </a:r>
                      <a:endParaRPr lang="ja-JP" sz="800" b="1" kern="100" dirty="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50000"/>
                      </a:schemeClr>
                    </a:solidFill>
                  </a:tcPr>
                </a:tc>
                <a:tc>
                  <a:txBody>
                    <a:bodyPr/>
                    <a:lstStyle/>
                    <a:p>
                      <a:pPr algn="ctr"/>
                      <a:r>
                        <a:rPr lang="ja-JP" altLang="en-US" sz="1000" b="1" kern="100" dirty="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令和６年度</a:t>
                      </a:r>
                      <a:endParaRPr lang="ja-JP" sz="1000" b="1" kern="100" dirty="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50000"/>
                      </a:schemeClr>
                    </a:solidFill>
                  </a:tcPr>
                </a:tc>
                <a:tc>
                  <a:txBody>
                    <a:bodyPr/>
                    <a:lstStyle/>
                    <a:p>
                      <a:pPr algn="ctr"/>
                      <a:r>
                        <a:rPr lang="ja-JP" altLang="en-US" sz="1000" b="1" kern="100" dirty="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令和</a:t>
                      </a:r>
                      <a:r>
                        <a:rPr lang="en-US" altLang="ja-JP" sz="1000" b="1" kern="100" dirty="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7</a:t>
                      </a:r>
                      <a:r>
                        <a:rPr lang="ja-JP" altLang="en-US" sz="1000" b="1" kern="100" dirty="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年度</a:t>
                      </a:r>
                      <a:endParaRPr lang="en-US" altLang="ja-JP" sz="1000" b="1" kern="100" dirty="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endParaRPr>
                    </a:p>
                    <a:p>
                      <a:pPr algn="ctr"/>
                      <a:r>
                        <a:rPr lang="en-US" altLang="ja-JP" sz="800" b="1" kern="100" dirty="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(11</a:t>
                      </a:r>
                      <a:r>
                        <a:rPr lang="ja-JP" altLang="en-US" sz="800" b="1" kern="100" dirty="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月末</a:t>
                      </a:r>
                      <a:r>
                        <a:rPr lang="en-US" altLang="ja-JP" sz="800" b="1" kern="100" dirty="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a:t>
                      </a:r>
                      <a:endParaRPr lang="ja-JP" sz="800" b="1" kern="100" dirty="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50000"/>
                      </a:schemeClr>
                    </a:solidFill>
                  </a:tcPr>
                </a:tc>
                <a:tc>
                  <a:txBody>
                    <a:bodyPr/>
                    <a:lstStyle/>
                    <a:p>
                      <a:pPr algn="ctr"/>
                      <a:r>
                        <a:rPr lang="ja-JP" altLang="en-US" sz="1100" b="1" kern="100" dirty="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令和</a:t>
                      </a:r>
                      <a:r>
                        <a:rPr lang="en-US" altLang="ja-JP" sz="1100" b="1" kern="100" dirty="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7</a:t>
                      </a:r>
                      <a:r>
                        <a:rPr lang="ja-JP" altLang="en-US" sz="1100" b="1" kern="100" dirty="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年度</a:t>
                      </a:r>
                      <a:endParaRPr lang="en-US" altLang="ja-JP" sz="1100" b="1" kern="100" dirty="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endParaRPr>
                    </a:p>
                    <a:p>
                      <a:pPr algn="ctr"/>
                      <a:r>
                        <a:rPr lang="ja-JP" altLang="en-US" sz="800" b="1" kern="100" dirty="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rPr>
                        <a:t>（見込み）</a:t>
                      </a:r>
                      <a:endParaRPr lang="ja-JP" sz="800" b="1" kern="100" dirty="0">
                        <a:solidFill>
                          <a:schemeClr val="bg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1681589915"/>
                  </a:ext>
                </a:extLst>
              </a:tr>
              <a:tr h="336202">
                <a:tc rowSpan="2">
                  <a:txBody>
                    <a:bodyPr/>
                    <a:lstStyle/>
                    <a:p>
                      <a:pPr algn="ctr"/>
                      <a:r>
                        <a:rPr lang="ja-JP" sz="900" kern="100">
                          <a:effectLst/>
                          <a:latin typeface="Meiryo UI" panose="020B0604030504040204" pitchFamily="50" charset="-128"/>
                          <a:ea typeface="Meiryo UI" panose="020B0604030504040204" pitchFamily="50" charset="-128"/>
                          <a:cs typeface="Times New Roman" panose="02020603050405020304" pitchFamily="18" charset="0"/>
                        </a:rPr>
                        <a:t>収入</a:t>
                      </a:r>
                      <a:endParaRPr lang="ja-JP" sz="105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ja-JP" sz="900" kern="100">
                          <a:effectLst/>
                          <a:latin typeface="Meiryo UI" panose="020B0604030504040204" pitchFamily="50" charset="-128"/>
                          <a:ea typeface="Meiryo UI" panose="020B0604030504040204" pitchFamily="50" charset="-128"/>
                          <a:cs typeface="Times New Roman" panose="02020603050405020304" pitchFamily="18" charset="0"/>
                        </a:rPr>
                        <a:t>目標</a:t>
                      </a:r>
                      <a:endParaRPr lang="ja-JP" sz="105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900" kern="100" dirty="0">
                          <a:effectLst/>
                          <a:latin typeface="Meiryo UI" panose="020B0604030504040204" pitchFamily="50" charset="-128"/>
                          <a:ea typeface="Meiryo UI" panose="020B0604030504040204" pitchFamily="50" charset="-128"/>
                          <a:cs typeface="Times New Roman" panose="02020603050405020304" pitchFamily="18" charset="0"/>
                        </a:rPr>
                        <a:t>308,869</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altLang="ja-JP" sz="900" kern="100" dirty="0">
                          <a:effectLst/>
                          <a:latin typeface="Meiryo UI" panose="020B0604030504040204" pitchFamily="50" charset="-128"/>
                          <a:ea typeface="Meiryo UI" panose="020B0604030504040204" pitchFamily="50" charset="-128"/>
                          <a:cs typeface="Times New Roman" panose="02020603050405020304" pitchFamily="18" charset="0"/>
                        </a:rPr>
                        <a:t>303,405</a:t>
                      </a:r>
                      <a:endParaRPr 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r>
                        <a:rPr lang="en-US" sz="900" kern="100" dirty="0">
                          <a:effectLst/>
                          <a:latin typeface="Meiryo UI" panose="020B0604030504040204" pitchFamily="50" charset="-128"/>
                          <a:ea typeface="Meiryo UI" panose="020B0604030504040204" pitchFamily="50" charset="-128"/>
                          <a:cs typeface="Times New Roman" panose="02020603050405020304" pitchFamily="18" charset="0"/>
                        </a:rPr>
                        <a:t>304,908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r>
                        <a:rPr lang="en-US" sz="900" kern="100" dirty="0">
                          <a:effectLst/>
                          <a:latin typeface="Meiryo UI" panose="020B0604030504040204" pitchFamily="50" charset="-128"/>
                          <a:ea typeface="Meiryo UI" panose="020B0604030504040204" pitchFamily="50" charset="-128"/>
                          <a:cs typeface="Times New Roman" panose="02020603050405020304" pitchFamily="18" charset="0"/>
                        </a:rPr>
                        <a:t>304,908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12048986"/>
                  </a:ext>
                </a:extLst>
              </a:tr>
              <a:tr h="336202">
                <a:tc vMerge="1">
                  <a:txBody>
                    <a:bodyPr/>
                    <a:lstStyle/>
                    <a:p>
                      <a:endParaRPr kumimoji="1" lang="ja-JP" altLang="en-US"/>
                    </a:p>
                  </a:txBody>
                  <a:tcPr/>
                </a:tc>
                <a:tc>
                  <a:txBody>
                    <a:bodyPr/>
                    <a:lstStyle/>
                    <a:p>
                      <a:pPr algn="ctr"/>
                      <a:r>
                        <a:rPr lang="ja-JP" sz="900" kern="100">
                          <a:effectLst/>
                          <a:latin typeface="Meiryo UI" panose="020B0604030504040204" pitchFamily="50" charset="-128"/>
                          <a:ea typeface="Meiryo UI" panose="020B0604030504040204" pitchFamily="50" charset="-128"/>
                          <a:cs typeface="Times New Roman" panose="02020603050405020304" pitchFamily="18" charset="0"/>
                        </a:rPr>
                        <a:t>実績</a:t>
                      </a:r>
                      <a:endParaRPr lang="ja-JP" sz="105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900" kern="100" dirty="0">
                          <a:effectLst/>
                          <a:latin typeface="Meiryo UI" panose="020B0604030504040204" pitchFamily="50" charset="-128"/>
                          <a:ea typeface="Meiryo UI" panose="020B0604030504040204" pitchFamily="50" charset="-128"/>
                          <a:cs typeface="Times New Roman" panose="02020603050405020304" pitchFamily="18" charset="0"/>
                        </a:rPr>
                        <a:t>310,553</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altLang="ja-JP" sz="900" kern="100" dirty="0">
                          <a:effectLst/>
                          <a:latin typeface="Meiryo UI" panose="020B0604030504040204" pitchFamily="50" charset="-128"/>
                          <a:ea typeface="Meiryo UI" panose="020B0604030504040204" pitchFamily="50" charset="-128"/>
                          <a:cs typeface="Times New Roman" panose="02020603050405020304" pitchFamily="18" charset="0"/>
                        </a:rPr>
                        <a:t>290,139</a:t>
                      </a:r>
                      <a:endParaRPr 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altLang="ja-JP" sz="900" b="1" u="sng" kern="100" dirty="0">
                          <a:effectLst/>
                          <a:latin typeface="Meiryo UI" panose="020B0604030504040204" pitchFamily="50" charset="-128"/>
                          <a:ea typeface="Meiryo UI" panose="020B0604030504040204" pitchFamily="50" charset="-128"/>
                          <a:cs typeface="Times New Roman" panose="02020603050405020304" pitchFamily="18" charset="0"/>
                        </a:rPr>
                        <a:t>237,073</a:t>
                      </a:r>
                      <a:endParaRPr lang="ja-JP" sz="900" b="1" u="sng"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altLang="ja-JP" sz="900" b="1" u="sng" kern="100" dirty="0">
                          <a:effectLst/>
                          <a:latin typeface="Meiryo UI" panose="020B0604030504040204" pitchFamily="50" charset="-128"/>
                          <a:ea typeface="Meiryo UI" panose="020B0604030504040204" pitchFamily="50" charset="-128"/>
                          <a:cs typeface="Times New Roman" panose="02020603050405020304" pitchFamily="18" charset="0"/>
                        </a:rPr>
                        <a:t>303,732</a:t>
                      </a:r>
                      <a:endParaRPr lang="ja-JP" sz="900" b="1" u="sng"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03828610"/>
                  </a:ext>
                </a:extLst>
              </a:tr>
              <a:tr h="336202">
                <a:tc rowSpan="2">
                  <a:txBody>
                    <a:bodyPr/>
                    <a:lstStyle/>
                    <a:p>
                      <a:pPr algn="ctr"/>
                      <a:r>
                        <a:rPr lang="ja-JP" sz="900" kern="100">
                          <a:effectLst/>
                          <a:latin typeface="Meiryo UI" panose="020B0604030504040204" pitchFamily="50" charset="-128"/>
                          <a:ea typeface="Meiryo UI" panose="020B0604030504040204" pitchFamily="50" charset="-128"/>
                          <a:cs typeface="Times New Roman" panose="02020603050405020304" pitchFamily="18" charset="0"/>
                        </a:rPr>
                        <a:t>支出</a:t>
                      </a:r>
                      <a:endParaRPr lang="ja-JP" sz="105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ja-JP" sz="900" kern="100" dirty="0">
                          <a:effectLst/>
                          <a:latin typeface="Meiryo UI" panose="020B0604030504040204" pitchFamily="50" charset="-128"/>
                          <a:ea typeface="Meiryo UI" panose="020B0604030504040204" pitchFamily="50" charset="-128"/>
                          <a:cs typeface="Times New Roman" panose="02020603050405020304" pitchFamily="18" charset="0"/>
                        </a:rPr>
                        <a:t>目標</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900" kern="100" dirty="0">
                          <a:effectLst/>
                          <a:latin typeface="Meiryo UI" panose="020B0604030504040204" pitchFamily="50" charset="-128"/>
                          <a:ea typeface="Meiryo UI" panose="020B0604030504040204" pitchFamily="50" charset="-128"/>
                          <a:cs typeface="Times New Roman" panose="02020603050405020304" pitchFamily="18" charset="0"/>
                        </a:rPr>
                        <a:t>296,416</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altLang="ja-JP" sz="900" kern="100" dirty="0">
                          <a:effectLst/>
                          <a:latin typeface="Meiryo UI" panose="020B0604030504040204" pitchFamily="50" charset="-128"/>
                          <a:ea typeface="Meiryo UI" panose="020B0604030504040204" pitchFamily="50" charset="-128"/>
                          <a:cs typeface="Times New Roman" panose="02020603050405020304" pitchFamily="18" charset="0"/>
                        </a:rPr>
                        <a:t>282,865</a:t>
                      </a:r>
                      <a:endParaRPr 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r>
                        <a:rPr lang="en-US" sz="900" kern="100" dirty="0">
                          <a:effectLst/>
                          <a:latin typeface="Meiryo UI" panose="020B0604030504040204" pitchFamily="50" charset="-128"/>
                          <a:ea typeface="Meiryo UI" panose="020B0604030504040204" pitchFamily="50" charset="-128"/>
                          <a:cs typeface="Times New Roman" panose="02020603050405020304" pitchFamily="18" charset="0"/>
                        </a:rPr>
                        <a:t>278,131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r>
                        <a:rPr lang="en-US" sz="900" kern="100" dirty="0">
                          <a:effectLst/>
                          <a:latin typeface="Meiryo UI" panose="020B0604030504040204" pitchFamily="50" charset="-128"/>
                          <a:ea typeface="Meiryo UI" panose="020B0604030504040204" pitchFamily="50" charset="-128"/>
                          <a:cs typeface="Times New Roman" panose="02020603050405020304" pitchFamily="18" charset="0"/>
                        </a:rPr>
                        <a:t>278,131</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97805030"/>
                  </a:ext>
                </a:extLst>
              </a:tr>
              <a:tr h="336202">
                <a:tc vMerge="1">
                  <a:txBody>
                    <a:bodyPr/>
                    <a:lstStyle/>
                    <a:p>
                      <a:endParaRPr kumimoji="1" lang="ja-JP" altLang="en-US"/>
                    </a:p>
                  </a:txBody>
                  <a:tcPr/>
                </a:tc>
                <a:tc>
                  <a:txBody>
                    <a:bodyPr/>
                    <a:lstStyle/>
                    <a:p>
                      <a:pPr algn="ctr"/>
                      <a:r>
                        <a:rPr lang="ja-JP" sz="900" kern="100" dirty="0">
                          <a:effectLst/>
                          <a:latin typeface="Meiryo UI" panose="020B0604030504040204" pitchFamily="50" charset="-128"/>
                          <a:ea typeface="Meiryo UI" panose="020B0604030504040204" pitchFamily="50" charset="-128"/>
                          <a:cs typeface="Times New Roman" panose="02020603050405020304" pitchFamily="18" charset="0"/>
                        </a:rPr>
                        <a:t>実績</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900" kern="100">
                          <a:effectLst/>
                          <a:latin typeface="Meiryo UI" panose="020B0604030504040204" pitchFamily="50" charset="-128"/>
                          <a:ea typeface="Meiryo UI" panose="020B0604030504040204" pitchFamily="50" charset="-128"/>
                          <a:cs typeface="Times New Roman" panose="02020603050405020304" pitchFamily="18" charset="0"/>
                        </a:rPr>
                        <a:t>276,445</a:t>
                      </a:r>
                      <a:endParaRPr lang="ja-JP" sz="105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altLang="ja-JP" sz="900" kern="100" dirty="0">
                          <a:effectLst/>
                          <a:latin typeface="Meiryo UI" panose="020B0604030504040204" pitchFamily="50" charset="-128"/>
                          <a:ea typeface="Meiryo UI" panose="020B0604030504040204" pitchFamily="50" charset="-128"/>
                          <a:cs typeface="Times New Roman" panose="02020603050405020304" pitchFamily="18" charset="0"/>
                        </a:rPr>
                        <a:t>263,333</a:t>
                      </a:r>
                      <a:endParaRPr 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altLang="ja-JP" sz="900" b="1" u="sng" kern="100" dirty="0">
                          <a:effectLst/>
                          <a:latin typeface="Meiryo UI" panose="020B0604030504040204" pitchFamily="50" charset="-128"/>
                          <a:ea typeface="Meiryo UI" panose="020B0604030504040204" pitchFamily="50" charset="-128"/>
                          <a:cs typeface="Times New Roman" panose="02020603050405020304" pitchFamily="18" charset="0"/>
                        </a:rPr>
                        <a:t>177,306</a:t>
                      </a:r>
                      <a:endParaRPr lang="ja-JP" sz="900" b="1" u="sng"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altLang="ja-JP" sz="900" b="1" u="sng" kern="100" dirty="0">
                          <a:effectLst/>
                          <a:latin typeface="Meiryo UI" panose="020B0604030504040204" pitchFamily="50" charset="-128"/>
                          <a:ea typeface="Meiryo UI" panose="020B0604030504040204" pitchFamily="50" charset="-128"/>
                          <a:cs typeface="Times New Roman" panose="02020603050405020304" pitchFamily="18" charset="0"/>
                        </a:rPr>
                        <a:t>266,614</a:t>
                      </a:r>
                      <a:endParaRPr lang="ja-JP" sz="900" b="1" u="sng"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13771392"/>
                  </a:ext>
                </a:extLst>
              </a:tr>
              <a:tr h="338449">
                <a:tc gridSpan="2">
                  <a:txBody>
                    <a:bodyPr/>
                    <a:lstStyle/>
                    <a:p>
                      <a:pPr algn="ctr"/>
                      <a:r>
                        <a:rPr lang="ja-JP" sz="900" kern="100" dirty="0">
                          <a:effectLst/>
                          <a:latin typeface="Meiryo UI" panose="020B0604030504040204" pitchFamily="50" charset="-128"/>
                          <a:ea typeface="Meiryo UI" panose="020B0604030504040204" pitchFamily="50" charset="-128"/>
                          <a:cs typeface="Times New Roman" panose="02020603050405020304" pitchFamily="18" charset="0"/>
                        </a:rPr>
                        <a:t>納付金</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a:txBody>
                    <a:bodyPr/>
                    <a:lstStyle/>
                    <a:p>
                      <a:pPr algn="ctr"/>
                      <a:r>
                        <a:rPr lang="en-US" sz="900" kern="100" dirty="0">
                          <a:effectLst/>
                          <a:latin typeface="Meiryo UI" panose="020B0604030504040204" pitchFamily="50" charset="-128"/>
                          <a:ea typeface="Meiryo UI" panose="020B0604030504040204" pitchFamily="50" charset="-128"/>
                          <a:cs typeface="Times New Roman" panose="02020603050405020304" pitchFamily="18" charset="0"/>
                        </a:rPr>
                        <a:t>26,530</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altLang="ja-JP" sz="900" kern="100" dirty="0">
                          <a:effectLst/>
                          <a:latin typeface="Meiryo UI" panose="020B0604030504040204" pitchFamily="50" charset="-128"/>
                          <a:ea typeface="Meiryo UI" panose="020B0604030504040204" pitchFamily="50" charset="-128"/>
                          <a:cs typeface="Times New Roman" panose="02020603050405020304" pitchFamily="18" charset="0"/>
                        </a:rPr>
                        <a:t>32,260</a:t>
                      </a:r>
                      <a:endParaRPr 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r>
                        <a:rPr lang="en-US" altLang="ja-JP" sz="900" kern="100" dirty="0">
                          <a:effectLst/>
                          <a:latin typeface="Meiryo UI" panose="020B0604030504040204" pitchFamily="50" charset="-128"/>
                          <a:ea typeface="Meiryo UI" panose="020B0604030504040204" pitchFamily="50" charset="-128"/>
                          <a:cs typeface="Times New Roman" panose="02020603050405020304" pitchFamily="18" charset="0"/>
                        </a:rPr>
                        <a:t>33,456</a:t>
                      </a:r>
                      <a:endParaRPr lang="ja-JP" altLang="en-US" sz="9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r>
                        <a:rPr lang="en-US" altLang="ja-JP" sz="900" kern="100" dirty="0">
                          <a:effectLst/>
                          <a:latin typeface="Meiryo UI" panose="020B0604030504040204" pitchFamily="50" charset="-128"/>
                          <a:ea typeface="Meiryo UI" panose="020B0604030504040204" pitchFamily="50" charset="-128"/>
                          <a:cs typeface="Times New Roman" panose="02020603050405020304" pitchFamily="18" charset="0"/>
                        </a:rPr>
                        <a:t>33,456</a:t>
                      </a:r>
                      <a:endParaRPr 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14223196"/>
                  </a:ext>
                </a:extLst>
              </a:tr>
              <a:tr h="336202">
                <a:tc rowSpan="2">
                  <a:txBody>
                    <a:bodyPr/>
                    <a:lstStyle/>
                    <a:p>
                      <a:pPr algn="ctr"/>
                      <a:r>
                        <a:rPr lang="ja-JP" sz="900" kern="100" dirty="0">
                          <a:effectLst/>
                          <a:latin typeface="Meiryo UI" panose="020B0604030504040204" pitchFamily="50" charset="-128"/>
                          <a:ea typeface="Meiryo UI" panose="020B0604030504040204" pitchFamily="50" charset="-128"/>
                          <a:cs typeface="Times New Roman" panose="02020603050405020304" pitchFamily="18" charset="0"/>
                        </a:rPr>
                        <a:t>収益</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ja-JP" sz="900" kern="100">
                          <a:effectLst/>
                          <a:latin typeface="Meiryo UI" panose="020B0604030504040204" pitchFamily="50" charset="-128"/>
                          <a:ea typeface="Meiryo UI" panose="020B0604030504040204" pitchFamily="50" charset="-128"/>
                          <a:cs typeface="Times New Roman" panose="02020603050405020304" pitchFamily="18" charset="0"/>
                        </a:rPr>
                        <a:t>目標</a:t>
                      </a:r>
                      <a:endParaRPr lang="ja-JP" sz="105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ja-JP" altLang="en-US" sz="900" kern="100" dirty="0">
                          <a:effectLst/>
                          <a:latin typeface="Meiryo UI" panose="020B0604030504040204" pitchFamily="50" charset="-128"/>
                          <a:ea typeface="Meiryo UI" panose="020B0604030504040204" pitchFamily="50" charset="-128"/>
                          <a:cs typeface="Times New Roman" panose="02020603050405020304" pitchFamily="18" charset="0"/>
                        </a:rPr>
                        <a:t>▲</a:t>
                      </a:r>
                      <a:r>
                        <a:rPr lang="en-US" altLang="ja-JP" sz="900" kern="100" dirty="0">
                          <a:effectLst/>
                          <a:latin typeface="Meiryo UI" panose="020B0604030504040204" pitchFamily="50" charset="-128"/>
                          <a:ea typeface="Meiryo UI" panose="020B0604030504040204" pitchFamily="50" charset="-128"/>
                          <a:cs typeface="Times New Roman" panose="02020603050405020304" pitchFamily="18" charset="0"/>
                        </a:rPr>
                        <a:t>12</a:t>
                      </a:r>
                      <a:r>
                        <a:rPr lang="en-US" sz="900" kern="100" dirty="0">
                          <a:effectLst/>
                          <a:latin typeface="Meiryo UI" panose="020B0604030504040204" pitchFamily="50" charset="-128"/>
                          <a:ea typeface="Meiryo UI" panose="020B0604030504040204" pitchFamily="50" charset="-128"/>
                          <a:cs typeface="Times New Roman" panose="02020603050405020304" pitchFamily="18" charset="0"/>
                        </a:rPr>
                        <a:t>,453</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ja-JP" altLang="en-US" sz="900" kern="100" dirty="0">
                          <a:effectLst/>
                          <a:latin typeface="Meiryo UI" panose="020B0604030504040204" pitchFamily="50" charset="-128"/>
                          <a:ea typeface="Meiryo UI" panose="020B0604030504040204" pitchFamily="50" charset="-128"/>
                          <a:cs typeface="Times New Roman" panose="02020603050405020304" pitchFamily="18" charset="0"/>
                        </a:rPr>
                        <a:t>▲</a:t>
                      </a:r>
                      <a:r>
                        <a:rPr lang="en-US" altLang="ja-JP" sz="900" kern="100" dirty="0">
                          <a:effectLst/>
                          <a:latin typeface="Meiryo UI" panose="020B0604030504040204" pitchFamily="50" charset="-128"/>
                          <a:ea typeface="Meiryo UI" panose="020B0604030504040204" pitchFamily="50" charset="-128"/>
                          <a:cs typeface="Times New Roman" panose="02020603050405020304" pitchFamily="18" charset="0"/>
                        </a:rPr>
                        <a:t>11,720</a:t>
                      </a:r>
                      <a:endParaRPr 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r>
                        <a:rPr lang="ja-JP" altLang="en-US" sz="900" kern="100" dirty="0">
                          <a:effectLst/>
                          <a:latin typeface="Meiryo UI" panose="020B0604030504040204" pitchFamily="50" charset="-128"/>
                          <a:ea typeface="Meiryo UI" panose="020B0604030504040204" pitchFamily="50" charset="-128"/>
                          <a:cs typeface="Times New Roman" panose="02020603050405020304" pitchFamily="18" charset="0"/>
                        </a:rPr>
                        <a:t>▲</a:t>
                      </a:r>
                      <a:r>
                        <a:rPr lang="en-US" sz="900" kern="100" dirty="0">
                          <a:effectLst/>
                          <a:latin typeface="Meiryo UI" panose="020B0604030504040204" pitchFamily="50" charset="-128"/>
                          <a:ea typeface="Meiryo UI" panose="020B0604030504040204" pitchFamily="50" charset="-128"/>
                          <a:cs typeface="Times New Roman" panose="02020603050405020304" pitchFamily="18" charset="0"/>
                        </a:rPr>
                        <a:t>6,679</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endParaRPr lang="en-US" sz="9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17999399"/>
                  </a:ext>
                </a:extLst>
              </a:tr>
              <a:tr h="336202">
                <a:tc vMerge="1">
                  <a:txBody>
                    <a:bodyPr/>
                    <a:lstStyle/>
                    <a:p>
                      <a:endParaRPr kumimoji="1" lang="ja-JP" altLang="en-US"/>
                    </a:p>
                  </a:txBody>
                  <a:tcPr/>
                </a:tc>
                <a:tc>
                  <a:txBody>
                    <a:bodyPr/>
                    <a:lstStyle/>
                    <a:p>
                      <a:pPr algn="ctr"/>
                      <a:r>
                        <a:rPr lang="ja-JP" sz="900" kern="100">
                          <a:effectLst/>
                          <a:latin typeface="Meiryo UI" panose="020B0604030504040204" pitchFamily="50" charset="-128"/>
                          <a:ea typeface="Meiryo UI" panose="020B0604030504040204" pitchFamily="50" charset="-128"/>
                          <a:cs typeface="Times New Roman" panose="02020603050405020304" pitchFamily="18" charset="0"/>
                        </a:rPr>
                        <a:t>実績</a:t>
                      </a:r>
                      <a:endParaRPr lang="ja-JP" sz="105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900" kern="100">
                          <a:effectLst/>
                          <a:latin typeface="Meiryo UI" panose="020B0604030504040204" pitchFamily="50" charset="-128"/>
                          <a:ea typeface="Meiryo UI" panose="020B0604030504040204" pitchFamily="50" charset="-128"/>
                          <a:cs typeface="Times New Roman" panose="02020603050405020304" pitchFamily="18" charset="0"/>
                        </a:rPr>
                        <a:t>7,578</a:t>
                      </a:r>
                      <a:endParaRPr lang="ja-JP" sz="1050" kern="10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ja-JP" altLang="en-US" sz="900" kern="100" dirty="0">
                          <a:effectLst/>
                          <a:latin typeface="Meiryo UI" panose="020B0604030504040204" pitchFamily="50" charset="-128"/>
                          <a:ea typeface="Meiryo UI" panose="020B0604030504040204" pitchFamily="50" charset="-128"/>
                          <a:cs typeface="Times New Roman" panose="02020603050405020304" pitchFamily="18" charset="0"/>
                        </a:rPr>
                        <a:t>▲</a:t>
                      </a:r>
                      <a:r>
                        <a:rPr lang="en-US" altLang="ja-JP" sz="900" kern="100" dirty="0">
                          <a:effectLst/>
                          <a:latin typeface="Meiryo UI" panose="020B0604030504040204" pitchFamily="50" charset="-128"/>
                          <a:ea typeface="Meiryo UI" panose="020B0604030504040204" pitchFamily="50" charset="-128"/>
                          <a:cs typeface="Times New Roman" panose="02020603050405020304" pitchFamily="18" charset="0"/>
                        </a:rPr>
                        <a:t>5,454</a:t>
                      </a:r>
                      <a:endParaRPr 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altLang="ja-JP" sz="900" b="1" u="sng" kern="100">
                          <a:effectLst/>
                          <a:latin typeface="Meiryo UI" panose="020B0604030504040204" pitchFamily="50" charset="-128"/>
                          <a:ea typeface="Meiryo UI" panose="020B0604030504040204" pitchFamily="50" charset="-128"/>
                          <a:cs typeface="Times New Roman" panose="02020603050405020304" pitchFamily="18" charset="0"/>
                        </a:rPr>
                        <a:t>26,311</a:t>
                      </a:r>
                      <a:endParaRPr lang="ja-JP" sz="900" b="1" u="sng"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altLang="ja-JP" sz="900" b="1" u="sng" kern="100" dirty="0">
                          <a:effectLst/>
                          <a:latin typeface="Meiryo UI" panose="020B0604030504040204" pitchFamily="50" charset="-128"/>
                          <a:ea typeface="Meiryo UI" panose="020B0604030504040204" pitchFamily="50" charset="-128"/>
                          <a:cs typeface="Times New Roman" panose="02020603050405020304" pitchFamily="18" charset="0"/>
                        </a:rPr>
                        <a:t>3,662</a:t>
                      </a:r>
                      <a:endParaRPr lang="ja-JP" sz="900" b="1" u="sng"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73754157"/>
                  </a:ext>
                </a:extLst>
              </a:tr>
            </a:tbl>
          </a:graphicData>
        </a:graphic>
      </p:graphicFrame>
      <p:sp>
        <p:nvSpPr>
          <p:cNvPr id="17" name="テキスト ボックス 16">
            <a:extLst>
              <a:ext uri="{FF2B5EF4-FFF2-40B4-BE49-F238E27FC236}">
                <a16:creationId xmlns:a16="http://schemas.microsoft.com/office/drawing/2014/main" id="{E59037CF-B289-4B9B-9E82-595DAC74C211}"/>
              </a:ext>
            </a:extLst>
          </p:cNvPr>
          <p:cNvSpPr txBox="1"/>
          <p:nvPr/>
        </p:nvSpPr>
        <p:spPr>
          <a:xfrm>
            <a:off x="126644" y="2053630"/>
            <a:ext cx="2703787" cy="307777"/>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altLang="ja-JP" sz="1400" b="1" dirty="0">
                <a:solidFill>
                  <a:prstClr val="black"/>
                </a:solidFill>
                <a:latin typeface="Meiryo UI" panose="020B0604030504040204" pitchFamily="50" charset="-128"/>
                <a:ea typeface="Meiryo UI" panose="020B0604030504040204" pitchFamily="50" charset="-128"/>
              </a:rPr>
              <a:t>【</a:t>
            </a:r>
            <a:r>
              <a:rPr kumimoji="0"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指定管理会計収支状況</a:t>
            </a:r>
            <a:r>
              <a:rPr kumimoji="0"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p:txBody>
      </p:sp>
      <p:sp>
        <p:nvSpPr>
          <p:cNvPr id="16" name="テキスト ボックス 15">
            <a:extLst>
              <a:ext uri="{FF2B5EF4-FFF2-40B4-BE49-F238E27FC236}">
                <a16:creationId xmlns:a16="http://schemas.microsoft.com/office/drawing/2014/main" id="{EAEADF58-A4B7-4019-BB22-FC6D2ADD79CC}"/>
              </a:ext>
            </a:extLst>
          </p:cNvPr>
          <p:cNvSpPr txBox="1"/>
          <p:nvPr/>
        </p:nvSpPr>
        <p:spPr>
          <a:xfrm>
            <a:off x="126644" y="865616"/>
            <a:ext cx="1161136" cy="338554"/>
          </a:xfrm>
          <a:prstGeom prst="rect">
            <a:avLst/>
          </a:prstGeom>
          <a:solidFill>
            <a:schemeClr val="tx1"/>
          </a:solidFill>
          <a:ln w="25400" cmpd="dbl">
            <a:no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評価基準</a:t>
            </a:r>
          </a:p>
        </p:txBody>
      </p:sp>
      <p:sp>
        <p:nvSpPr>
          <p:cNvPr id="18" name="テキスト ボックス 17">
            <a:extLst>
              <a:ext uri="{FF2B5EF4-FFF2-40B4-BE49-F238E27FC236}">
                <a16:creationId xmlns:a16="http://schemas.microsoft.com/office/drawing/2014/main" id="{E2D33231-0021-427D-B69C-3DAB92C0C500}"/>
              </a:ext>
            </a:extLst>
          </p:cNvPr>
          <p:cNvSpPr txBox="1"/>
          <p:nvPr/>
        </p:nvSpPr>
        <p:spPr>
          <a:xfrm>
            <a:off x="6446521" y="865616"/>
            <a:ext cx="2381632" cy="338554"/>
          </a:xfrm>
          <a:prstGeom prst="rect">
            <a:avLst/>
          </a:prstGeom>
          <a:solidFill>
            <a:schemeClr val="tx1"/>
          </a:solidFill>
          <a:ln w="25400" cmpd="dbl">
            <a:no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指定管理者自己評価：</a:t>
            </a:r>
            <a:r>
              <a:rPr kumimoji="0" lang="en-US" altLang="ja-JP"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B</a:t>
            </a:r>
            <a:endParaRPr kumimoji="0" lang="ja-JP" altLang="en-US" sz="20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19" name="テキスト ボックス 18">
            <a:extLst>
              <a:ext uri="{FF2B5EF4-FFF2-40B4-BE49-F238E27FC236}">
                <a16:creationId xmlns:a16="http://schemas.microsoft.com/office/drawing/2014/main" id="{47A69EDE-8D8B-4D13-BA88-6126CF21EB1E}"/>
              </a:ext>
            </a:extLst>
          </p:cNvPr>
          <p:cNvSpPr txBox="1"/>
          <p:nvPr/>
        </p:nvSpPr>
        <p:spPr>
          <a:xfrm>
            <a:off x="126644" y="5540601"/>
            <a:ext cx="8701508" cy="861775"/>
          </a:xfrm>
          <a:prstGeom prst="rect">
            <a:avLst/>
          </a:prstGeom>
          <a:noFill/>
          <a:ln>
            <a:solidFill>
              <a:schemeClr val="tx1"/>
            </a:solidFill>
          </a:ln>
        </p:spPr>
        <p:txBody>
          <a:bodyPr wrap="square" anchor="b"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営業活動の成果や、支出の効率化など、全体の</a:t>
            </a:r>
            <a:r>
              <a:rPr lang="ja-JP" altLang="en-US" sz="1400" dirty="0">
                <a:solidFill>
                  <a:prstClr val="black"/>
                </a:solidFill>
                <a:latin typeface="Meiryo UI" panose="020B0604030504040204" pitchFamily="50" charset="-128"/>
                <a:ea typeface="Meiryo UI" panose="020B0604030504040204" pitchFamily="50" charset="-128"/>
              </a:rPr>
              <a:t>収益では目標を達成する見込みである</a:t>
            </a: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lang="ja-JP" altLang="en-US" sz="1400" dirty="0">
                <a:solidFill>
                  <a:prstClr val="black"/>
                </a:solidFill>
                <a:latin typeface="Meiryo UI" panose="020B0604030504040204" pitchFamily="50" charset="-128"/>
                <a:ea typeface="Meiryo UI" panose="020B0604030504040204" pitchFamily="50" charset="-128"/>
              </a:rPr>
              <a:t>令和８年度の利用料金収入見込みについても目標には達していない。 今後も一層の収支改善に取組まれたい。</a:t>
            </a:r>
            <a:endPar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0" name="テキスト ボックス 19">
            <a:extLst>
              <a:ext uri="{FF2B5EF4-FFF2-40B4-BE49-F238E27FC236}">
                <a16:creationId xmlns:a16="http://schemas.microsoft.com/office/drawing/2014/main" id="{50E432BE-ACD1-49A8-843B-C37B6CFD32CF}"/>
              </a:ext>
            </a:extLst>
          </p:cNvPr>
          <p:cNvSpPr txBox="1"/>
          <p:nvPr/>
        </p:nvSpPr>
        <p:spPr>
          <a:xfrm>
            <a:off x="6300389" y="5539219"/>
            <a:ext cx="2527763" cy="338554"/>
          </a:xfrm>
          <a:prstGeom prst="rect">
            <a:avLst/>
          </a:prstGeom>
          <a:solidFill>
            <a:schemeClr val="tx1"/>
          </a:solidFill>
          <a:ln w="25400" cmpd="dbl">
            <a:no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施設管理者の評価：</a:t>
            </a:r>
            <a:r>
              <a:rPr kumimoji="0" lang="en-US" altLang="ja-JP"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 【</a:t>
            </a:r>
            <a:r>
              <a:rPr lang="en-US" altLang="ja-JP" sz="1600" b="1" dirty="0">
                <a:solidFill>
                  <a:prstClr val="white"/>
                </a:solidFill>
                <a:latin typeface="Meiryo UI" panose="020B0604030504040204" pitchFamily="50" charset="-128"/>
                <a:ea typeface="Meiryo UI" panose="020B0604030504040204" pitchFamily="50" charset="-128"/>
              </a:rPr>
              <a:t>B】</a:t>
            </a:r>
            <a:endParaRPr kumimoji="0" lang="ja-JP" altLang="en-US" sz="20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21" name="テキスト ボックス 20">
            <a:extLst>
              <a:ext uri="{FF2B5EF4-FFF2-40B4-BE49-F238E27FC236}">
                <a16:creationId xmlns:a16="http://schemas.microsoft.com/office/drawing/2014/main" id="{5238B666-D0E4-4CFD-AF86-3BD0359F26B5}"/>
              </a:ext>
            </a:extLst>
          </p:cNvPr>
          <p:cNvSpPr txBox="1"/>
          <p:nvPr/>
        </p:nvSpPr>
        <p:spPr>
          <a:xfrm>
            <a:off x="126644" y="5518736"/>
            <a:ext cx="1161136" cy="338554"/>
          </a:xfrm>
          <a:prstGeom prst="rect">
            <a:avLst/>
          </a:prstGeom>
          <a:solidFill>
            <a:schemeClr val="tx1"/>
          </a:solidFill>
          <a:ln w="25400" cmpd="dbl">
            <a:no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総　評</a:t>
            </a:r>
          </a:p>
        </p:txBody>
      </p:sp>
      <p:sp>
        <p:nvSpPr>
          <p:cNvPr id="22" name="テキスト ボックス 21">
            <a:extLst>
              <a:ext uri="{FF2B5EF4-FFF2-40B4-BE49-F238E27FC236}">
                <a16:creationId xmlns:a16="http://schemas.microsoft.com/office/drawing/2014/main" id="{0F1F5E8A-334C-4F77-8D67-0CDADDDE6977}"/>
              </a:ext>
            </a:extLst>
          </p:cNvPr>
          <p:cNvSpPr txBox="1"/>
          <p:nvPr/>
        </p:nvSpPr>
        <p:spPr>
          <a:xfrm>
            <a:off x="7598327" y="524408"/>
            <a:ext cx="1494871" cy="276999"/>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○達成　　●未達成</a:t>
            </a:r>
          </a:p>
        </p:txBody>
      </p:sp>
      <p:pic>
        <p:nvPicPr>
          <p:cNvPr id="5" name="図 4">
            <a:extLst>
              <a:ext uri="{FF2B5EF4-FFF2-40B4-BE49-F238E27FC236}">
                <a16:creationId xmlns:a16="http://schemas.microsoft.com/office/drawing/2014/main" id="{1F03C534-31BF-47BF-B5D9-E015C3474138}"/>
              </a:ext>
            </a:extLst>
          </p:cNvPr>
          <p:cNvPicPr>
            <a:picLocks noChangeAspect="1"/>
          </p:cNvPicPr>
          <p:nvPr/>
        </p:nvPicPr>
        <p:blipFill>
          <a:blip r:embed="rId2"/>
          <a:stretch>
            <a:fillRect/>
          </a:stretch>
        </p:blipFill>
        <p:spPr>
          <a:xfrm>
            <a:off x="4878624" y="2400100"/>
            <a:ext cx="4159733" cy="3028067"/>
          </a:xfrm>
          <a:prstGeom prst="rect">
            <a:avLst/>
          </a:prstGeom>
        </p:spPr>
      </p:pic>
    </p:spTree>
    <p:extLst>
      <p:ext uri="{BB962C8B-B14F-4D97-AF65-F5344CB8AC3E}">
        <p14:creationId xmlns:p14="http://schemas.microsoft.com/office/powerpoint/2010/main" val="42691791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a:extLst>
              <a:ext uri="{FF2B5EF4-FFF2-40B4-BE49-F238E27FC236}">
                <a16:creationId xmlns:a16="http://schemas.microsoft.com/office/drawing/2014/main" id="{D87E1C46-9E96-4DAB-B914-D3FA3E71B9F3}"/>
              </a:ext>
            </a:extLst>
          </p:cNvPr>
          <p:cNvSpPr>
            <a:spLocks noChangeArrowheads="1"/>
          </p:cNvSpPr>
          <p:nvPr/>
        </p:nvSpPr>
        <p:spPr bwMode="auto">
          <a:xfrm>
            <a:off x="1" y="2"/>
            <a:ext cx="9143999" cy="430887"/>
          </a:xfrm>
          <a:prstGeom prst="rect">
            <a:avLst/>
          </a:prstGeom>
          <a:ln>
            <a:noFill/>
            <a:headEnd/>
            <a:tailEnd/>
          </a:ln>
        </p:spPr>
        <p:style>
          <a:lnRef idx="3">
            <a:schemeClr val="lt1"/>
          </a:lnRef>
          <a:fillRef idx="1">
            <a:schemeClr val="dk1"/>
          </a:fillRef>
          <a:effectRef idx="1">
            <a:schemeClr val="dk1"/>
          </a:effectRef>
          <a:fontRef idx="minor">
            <a:schemeClr val="lt1"/>
          </a:fontRef>
        </p:style>
        <p:txBody>
          <a:bodyPr wrap="none" tIns="82800" bIns="82800" anchor="ctr"/>
          <a:lstStyle>
            <a:lvl1pPr algn="l" eaLnBrk="0" hangingPunct="0">
              <a:spcBef>
                <a:spcPct val="20000"/>
              </a:spcBef>
              <a:buChar char="•"/>
              <a:defRPr kumimoji="1" sz="3200">
                <a:solidFill>
                  <a:schemeClr val="tx1"/>
                </a:solidFill>
                <a:latin typeface="Arial" charset="0"/>
                <a:ea typeface="ＭＳ Ｐゴシック" pitchFamily="50" charset="-128"/>
              </a:defRPr>
            </a:lvl1pPr>
            <a:lvl2pPr marL="742950" indent="-285750" algn="l" eaLnBrk="0" hangingPunct="0">
              <a:spcBef>
                <a:spcPct val="20000"/>
              </a:spcBef>
              <a:buChar char="–"/>
              <a:defRPr kumimoji="1" sz="2800">
                <a:solidFill>
                  <a:schemeClr val="tx1"/>
                </a:solidFill>
                <a:latin typeface="Arial" charset="0"/>
                <a:ea typeface="ＭＳ Ｐゴシック" pitchFamily="50" charset="-128"/>
              </a:defRPr>
            </a:lvl2pPr>
            <a:lvl3pPr marL="1143000" indent="-228600" algn="l" eaLnBrk="0" hangingPunct="0">
              <a:spcBef>
                <a:spcPct val="20000"/>
              </a:spcBef>
              <a:buChar char="•"/>
              <a:defRPr kumimoji="1" sz="2400">
                <a:solidFill>
                  <a:schemeClr val="tx1"/>
                </a:solidFill>
                <a:latin typeface="Arial" charset="0"/>
                <a:ea typeface="ＭＳ Ｐゴシック" pitchFamily="50" charset="-128"/>
              </a:defRPr>
            </a:lvl3pPr>
            <a:lvl4pPr marL="1600200" indent="-228600" algn="l" eaLnBrk="0" hangingPunct="0">
              <a:spcBef>
                <a:spcPct val="20000"/>
              </a:spcBef>
              <a:buChar char="–"/>
              <a:defRPr kumimoji="1" sz="2000">
                <a:solidFill>
                  <a:schemeClr val="tx1"/>
                </a:solidFill>
                <a:latin typeface="Arial" charset="0"/>
                <a:ea typeface="ＭＳ Ｐゴシック" pitchFamily="50" charset="-128"/>
              </a:defRPr>
            </a:lvl4pPr>
            <a:lvl5pPr marL="2057400" indent="-228600" algn="l" eaLnBrk="0" hangingPunct="0">
              <a:spcBef>
                <a:spcPct val="20000"/>
              </a:spcBef>
              <a:buChar char="»"/>
              <a:defRPr kumimoji="1" sz="20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1" lang="en-US" altLang="ja-JP" sz="2200" b="1" i="0" u="none" strike="noStrike" kern="1200" cap="none" spc="0" normalizeH="0" baseline="0" noProof="0" dirty="0">
                <a:ln>
                  <a:noFill/>
                </a:ln>
                <a:solidFill>
                  <a:prstClr val="white"/>
                </a:solidFill>
                <a:effectLst/>
                <a:uLnTx/>
                <a:uFillTx/>
                <a:latin typeface="Meiryo UI" pitchFamily="50" charset="-128"/>
                <a:ea typeface="Meiryo UI" pitchFamily="50" charset="-128"/>
                <a:cs typeface="ＭＳ Ｐゴシック" pitchFamily="50" charset="-128"/>
              </a:rPr>
              <a:t>Ⅲ</a:t>
            </a:r>
            <a:r>
              <a:rPr kumimoji="1" lang="ja-JP" altLang="en-US" sz="2200" b="1" i="0" u="none" strike="noStrike" kern="1200" cap="none" spc="0" normalizeH="0" baseline="0" noProof="0" dirty="0">
                <a:ln>
                  <a:noFill/>
                </a:ln>
                <a:solidFill>
                  <a:prstClr val="white"/>
                </a:solidFill>
                <a:effectLst/>
                <a:uLnTx/>
                <a:uFillTx/>
                <a:latin typeface="Meiryo UI" pitchFamily="50" charset="-128"/>
                <a:ea typeface="Meiryo UI" pitchFamily="50" charset="-128"/>
                <a:cs typeface="ＭＳ Ｐゴシック" pitchFamily="50" charset="-128"/>
              </a:rPr>
              <a:t>　適正な管理業務の遂行を図ることができる能力及び財政基盤に関する項目</a:t>
            </a:r>
          </a:p>
        </p:txBody>
      </p:sp>
      <p:sp>
        <p:nvSpPr>
          <p:cNvPr id="6" name="テキスト ボックス 5">
            <a:extLst>
              <a:ext uri="{FF2B5EF4-FFF2-40B4-BE49-F238E27FC236}">
                <a16:creationId xmlns:a16="http://schemas.microsoft.com/office/drawing/2014/main" id="{B1AA6A8E-3A17-4B0D-BC94-D7AE8A6C933C}"/>
              </a:ext>
            </a:extLst>
          </p:cNvPr>
          <p:cNvSpPr txBox="1"/>
          <p:nvPr/>
        </p:nvSpPr>
        <p:spPr>
          <a:xfrm>
            <a:off x="0" y="459353"/>
            <a:ext cx="5297556" cy="369332"/>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（２）安定的な運営が可能となる人的能力</a:t>
            </a:r>
          </a:p>
        </p:txBody>
      </p:sp>
      <p:sp>
        <p:nvSpPr>
          <p:cNvPr id="8" name="テキスト ボックス 7">
            <a:extLst>
              <a:ext uri="{FF2B5EF4-FFF2-40B4-BE49-F238E27FC236}">
                <a16:creationId xmlns:a16="http://schemas.microsoft.com/office/drawing/2014/main" id="{A118E3B0-F876-4826-92A0-5DF5F2D90440}"/>
              </a:ext>
            </a:extLst>
          </p:cNvPr>
          <p:cNvSpPr txBox="1"/>
          <p:nvPr/>
        </p:nvSpPr>
        <p:spPr>
          <a:xfrm>
            <a:off x="126644" y="868465"/>
            <a:ext cx="8855259" cy="716031"/>
          </a:xfrm>
          <a:prstGeom prst="rect">
            <a:avLst/>
          </a:prstGeom>
          <a:noFill/>
          <a:ln>
            <a:solidFill>
              <a:schemeClr val="tx1"/>
            </a:solidFill>
          </a:ln>
        </p:spPr>
        <p:txBody>
          <a:bodyPr wrap="square" anchor="b"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安定的な運営が可能となる人的能力を有しているか</a:t>
            </a:r>
          </a:p>
        </p:txBody>
      </p:sp>
      <p:sp>
        <p:nvSpPr>
          <p:cNvPr id="9" name="テキスト ボックス 8">
            <a:extLst>
              <a:ext uri="{FF2B5EF4-FFF2-40B4-BE49-F238E27FC236}">
                <a16:creationId xmlns:a16="http://schemas.microsoft.com/office/drawing/2014/main" id="{6A3106CB-1C9E-41CA-A326-1F37EDA045C2}"/>
              </a:ext>
            </a:extLst>
          </p:cNvPr>
          <p:cNvSpPr txBox="1"/>
          <p:nvPr/>
        </p:nvSpPr>
        <p:spPr>
          <a:xfrm>
            <a:off x="126644" y="857149"/>
            <a:ext cx="1563916" cy="369332"/>
          </a:xfrm>
          <a:prstGeom prst="rect">
            <a:avLst/>
          </a:prstGeom>
          <a:solidFill>
            <a:schemeClr val="tx1"/>
          </a:solidFill>
          <a:ln w="25400" cmpd="dbl">
            <a:no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8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評価基準</a:t>
            </a:r>
          </a:p>
        </p:txBody>
      </p:sp>
      <p:pic>
        <p:nvPicPr>
          <p:cNvPr id="2" name="図 1">
            <a:extLst>
              <a:ext uri="{FF2B5EF4-FFF2-40B4-BE49-F238E27FC236}">
                <a16:creationId xmlns:a16="http://schemas.microsoft.com/office/drawing/2014/main" id="{FF025265-1590-472E-83D0-A928A8D6DFA0}"/>
              </a:ext>
            </a:extLst>
          </p:cNvPr>
          <p:cNvPicPr>
            <a:picLocks noChangeAspect="1"/>
          </p:cNvPicPr>
          <p:nvPr/>
        </p:nvPicPr>
        <p:blipFill>
          <a:blip r:embed="rId2"/>
          <a:stretch>
            <a:fillRect/>
          </a:stretch>
        </p:blipFill>
        <p:spPr>
          <a:xfrm>
            <a:off x="4374413" y="1744859"/>
            <a:ext cx="4124783" cy="6089971"/>
          </a:xfrm>
          <a:prstGeom prst="rect">
            <a:avLst/>
          </a:prstGeom>
        </p:spPr>
      </p:pic>
      <p:sp>
        <p:nvSpPr>
          <p:cNvPr id="15" name="object 8">
            <a:extLst>
              <a:ext uri="{FF2B5EF4-FFF2-40B4-BE49-F238E27FC236}">
                <a16:creationId xmlns:a16="http://schemas.microsoft.com/office/drawing/2014/main" id="{49B12E09-061B-4E04-B00E-D7FCAAE5F510}"/>
              </a:ext>
            </a:extLst>
          </p:cNvPr>
          <p:cNvSpPr txBox="1"/>
          <p:nvPr/>
        </p:nvSpPr>
        <p:spPr>
          <a:xfrm>
            <a:off x="4022783" y="5989535"/>
            <a:ext cx="915669" cy="239395"/>
          </a:xfrm>
          <a:prstGeom prst="rect">
            <a:avLst/>
          </a:prstGeom>
        </p:spPr>
        <p:txBody>
          <a:bodyPr vert="horz" wrap="square" lIns="0" tIns="12700" rIns="0" bIns="0" rtlCol="0">
            <a:spAutoFit/>
          </a:bodyPr>
          <a:lstStyle/>
          <a:p>
            <a:pPr marL="12700" marR="0" lvl="0" indent="0" algn="l" defTabSz="457200" rtl="0" eaLnBrk="1" fontAlgn="auto" latinLnBrk="0" hangingPunct="1">
              <a:lnSpc>
                <a:spcPct val="100000"/>
              </a:lnSpc>
              <a:spcBef>
                <a:spcPts val="100"/>
              </a:spcBef>
              <a:spcAft>
                <a:spcPts val="0"/>
              </a:spcAft>
              <a:buClrTx/>
              <a:buSzTx/>
              <a:buFontTx/>
              <a:buNone/>
              <a:tabLst/>
              <a:defRPr/>
            </a:pPr>
            <a:r>
              <a:rPr kumimoji="0" sz="1400" b="0" i="0" u="none" strike="noStrike" kern="1200" cap="none" spc="-15" normalizeH="0" baseline="0" noProof="0" dirty="0">
                <a:ln>
                  <a:noFill/>
                </a:ln>
                <a:solidFill>
                  <a:srgbClr val="008080"/>
                </a:solidFill>
                <a:effectLst/>
                <a:uLnTx/>
                <a:uFillTx/>
                <a:latin typeface="メイリオ"/>
                <a:ea typeface="+mn-ea"/>
                <a:cs typeface="メイリオ"/>
              </a:rPr>
              <a:t>組織体制図</a:t>
            </a:r>
            <a:endParaRPr kumimoji="0" sz="1400" b="0" i="0" u="none" strike="noStrike" kern="1200" cap="none" spc="0" normalizeH="0" baseline="0" noProof="0" dirty="0">
              <a:ln>
                <a:noFill/>
              </a:ln>
              <a:solidFill>
                <a:prstClr val="black"/>
              </a:solidFill>
              <a:effectLst/>
              <a:uLnTx/>
              <a:uFillTx/>
              <a:latin typeface="メイリオ"/>
              <a:ea typeface="+mn-ea"/>
              <a:cs typeface="メイリオ"/>
            </a:endParaRPr>
          </a:p>
        </p:txBody>
      </p:sp>
      <p:sp>
        <p:nvSpPr>
          <p:cNvPr id="11" name="テキスト ボックス 10">
            <a:extLst>
              <a:ext uri="{FF2B5EF4-FFF2-40B4-BE49-F238E27FC236}">
                <a16:creationId xmlns:a16="http://schemas.microsoft.com/office/drawing/2014/main" id="{F085070E-2032-4E7A-85D6-A313EB84744D}"/>
              </a:ext>
            </a:extLst>
          </p:cNvPr>
          <p:cNvSpPr txBox="1"/>
          <p:nvPr/>
        </p:nvSpPr>
        <p:spPr>
          <a:xfrm>
            <a:off x="126644" y="1744859"/>
            <a:ext cx="2929823" cy="307777"/>
          </a:xfrm>
          <a:prstGeom prst="rect">
            <a:avLst/>
          </a:prstGeom>
          <a:noFill/>
          <a:ln>
            <a:solidFill>
              <a:schemeClr val="tx1"/>
            </a:solidFill>
          </a:ln>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①省人化を踏まえた適切な人員配置</a:t>
            </a:r>
          </a:p>
        </p:txBody>
      </p:sp>
      <p:sp>
        <p:nvSpPr>
          <p:cNvPr id="5" name="スライド番号プレースホルダー 4">
            <a:extLst>
              <a:ext uri="{FF2B5EF4-FFF2-40B4-BE49-F238E27FC236}">
                <a16:creationId xmlns:a16="http://schemas.microsoft.com/office/drawing/2014/main" id="{BB4871FB-9252-4CB1-8335-07E653B8453B}"/>
              </a:ext>
            </a:extLst>
          </p:cNvPr>
          <p:cNvSpPr>
            <a:spLocks noGrp="1"/>
          </p:cNvSpPr>
          <p:nvPr>
            <p:ph type="sldNum" sz="quarter" idx="12"/>
          </p:nvPr>
        </p:nvSpPr>
        <p:spPr>
          <a:xfrm>
            <a:off x="7086600" y="6492875"/>
            <a:ext cx="2057400"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F0E252E-A7A7-4A6D-A444-A063B6ED0BB4}" type="slidenum">
              <a:rPr kumimoji="1" lang="ja-JP" altLang="en-US" sz="1400" b="0" i="0" u="none" strike="noStrike" kern="1200" cap="none" spc="0" normalizeH="0" baseline="0" noProof="0" smtClean="0">
                <a:ln>
                  <a:noFill/>
                </a:ln>
                <a:solidFill>
                  <a:prstClr val="black">
                    <a:tint val="75000"/>
                  </a:prstClr>
                </a:solidFill>
                <a:effectLst/>
                <a:uLnTx/>
                <a:uFillTx/>
                <a:latin typeface="Calibri"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15</a:t>
            </a:fld>
            <a:endParaRPr kumimoji="1" lang="ja-JP" altLang="en-US" sz="1400" b="0" i="0" u="none" strike="noStrike" kern="1200" cap="none" spc="0" normalizeH="0" baseline="0" noProof="0" dirty="0">
              <a:ln>
                <a:noFill/>
              </a:ln>
              <a:solidFill>
                <a:prstClr val="black">
                  <a:tint val="75000"/>
                </a:prstClr>
              </a:solidFill>
              <a:effectLst/>
              <a:uLnTx/>
              <a:uFillTx/>
              <a:latin typeface="Calibri" panose="020F0502020204030204"/>
              <a:ea typeface="游ゴシック" panose="020B0400000000000000" pitchFamily="50" charset="-128"/>
              <a:cs typeface="+mn-cs"/>
            </a:endParaRPr>
          </a:p>
        </p:txBody>
      </p:sp>
      <p:sp>
        <p:nvSpPr>
          <p:cNvPr id="16" name="テキスト ボックス 15">
            <a:extLst>
              <a:ext uri="{FF2B5EF4-FFF2-40B4-BE49-F238E27FC236}">
                <a16:creationId xmlns:a16="http://schemas.microsoft.com/office/drawing/2014/main" id="{2577893A-D4D6-45DE-9C88-09FD3C0023B8}"/>
              </a:ext>
            </a:extLst>
          </p:cNvPr>
          <p:cNvSpPr txBox="1"/>
          <p:nvPr/>
        </p:nvSpPr>
        <p:spPr>
          <a:xfrm>
            <a:off x="6218555" y="863528"/>
            <a:ext cx="2774367" cy="338554"/>
          </a:xfrm>
          <a:prstGeom prst="rect">
            <a:avLst/>
          </a:prstGeom>
          <a:solidFill>
            <a:schemeClr val="tx1"/>
          </a:solidFill>
          <a:ln w="25400" cmpd="dbl">
            <a:no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指定管理者自己評価：</a:t>
            </a:r>
            <a:r>
              <a:rPr kumimoji="0" lang="en-US" altLang="ja-JP"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A</a:t>
            </a:r>
            <a:r>
              <a:rPr kumimoji="0" lang="ja-JP" altLang="en-US"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　</a:t>
            </a:r>
            <a:endParaRPr kumimoji="0" lang="ja-JP" altLang="en-US" sz="20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12" name="テキスト ボックス 11">
            <a:extLst>
              <a:ext uri="{FF2B5EF4-FFF2-40B4-BE49-F238E27FC236}">
                <a16:creationId xmlns:a16="http://schemas.microsoft.com/office/drawing/2014/main" id="{37C7C6F0-2E36-499D-A413-3AB90DEDDA79}"/>
              </a:ext>
            </a:extLst>
          </p:cNvPr>
          <p:cNvSpPr txBox="1"/>
          <p:nvPr/>
        </p:nvSpPr>
        <p:spPr>
          <a:xfrm>
            <a:off x="126644" y="3388703"/>
            <a:ext cx="3971223" cy="523220"/>
          </a:xfrm>
          <a:prstGeom prst="rect">
            <a:avLst/>
          </a:prstGeom>
          <a:noFill/>
          <a:ln>
            <a:solidFill>
              <a:schemeClr val="tx1"/>
            </a:solidFill>
          </a:ln>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②：配置事業者への管理監督体制・責任体制・</a:t>
            </a:r>
            <a:endParaRPr kumimoji="0"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ja-JP" altLang="en-US" sz="1400" b="1" noProof="0" dirty="0">
                <a:solidFill>
                  <a:prstClr val="black"/>
                </a:solidFill>
                <a:latin typeface="Meiryo UI" panose="020B0604030504040204" pitchFamily="50" charset="-128"/>
                <a:ea typeface="Meiryo UI" panose="020B0604030504040204" pitchFamily="50" charset="-128"/>
              </a:rPr>
              <a:t>　　　</a:t>
            </a:r>
            <a:r>
              <a:rPr kumimoji="0"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適切な労働環境・安全衛生管理</a:t>
            </a:r>
          </a:p>
        </p:txBody>
      </p:sp>
      <p:sp>
        <p:nvSpPr>
          <p:cNvPr id="14" name="テキスト ボックス 13">
            <a:extLst>
              <a:ext uri="{FF2B5EF4-FFF2-40B4-BE49-F238E27FC236}">
                <a16:creationId xmlns:a16="http://schemas.microsoft.com/office/drawing/2014/main" id="{6B875379-4B3D-47EE-AE97-03D7E06BBAD9}"/>
              </a:ext>
            </a:extLst>
          </p:cNvPr>
          <p:cNvSpPr txBox="1"/>
          <p:nvPr/>
        </p:nvSpPr>
        <p:spPr>
          <a:xfrm>
            <a:off x="126644" y="2145859"/>
            <a:ext cx="4157489" cy="1092607"/>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○受付人数：平日２人、土日祝０人をめざす</a:t>
            </a:r>
            <a:endParaRPr lang="en-US" altLang="ja-JP" sz="1200" u="sng" dirty="0">
              <a:solidFill>
                <a:prstClr val="black"/>
              </a:solidFill>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ja-JP" altLang="en-US" sz="1200" dirty="0">
                <a:solidFill>
                  <a:prstClr val="black"/>
                </a:solidFill>
                <a:latin typeface="Meiryo UI" panose="020B0604030504040204" pitchFamily="50" charset="-128"/>
                <a:ea typeface="Meiryo UI" panose="020B0604030504040204" pitchFamily="50" charset="-128"/>
              </a:rPr>
              <a:t>　　</a:t>
            </a:r>
            <a:r>
              <a:rPr lang="en-US" altLang="ja-JP" sz="1200" dirty="0">
                <a:solidFill>
                  <a:prstClr val="black"/>
                </a:solidFill>
                <a:latin typeface="Meiryo UI" panose="020B0604030504040204" pitchFamily="50" charset="-128"/>
                <a:ea typeface="Meiryo UI" panose="020B0604030504040204" pitchFamily="50" charset="-128"/>
              </a:rPr>
              <a:t>HP</a:t>
            </a:r>
            <a:r>
              <a:rPr lang="ja-JP" altLang="en-US" sz="1200" dirty="0">
                <a:solidFill>
                  <a:prstClr val="black"/>
                </a:solidFill>
                <a:latin typeface="Meiryo UI" panose="020B0604030504040204" pitchFamily="50" charset="-128"/>
                <a:ea typeface="Meiryo UI" panose="020B0604030504040204" pitchFamily="50" charset="-128"/>
              </a:rPr>
              <a:t>からの申込やキャッシュレス決済（銀行振込・クレジットカー　</a:t>
            </a:r>
            <a:endParaRPr lang="en-US" altLang="ja-JP" sz="1200" dirty="0">
              <a:solidFill>
                <a:prstClr val="black"/>
              </a:solidFill>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ja-JP" altLang="en-US" sz="1200" dirty="0">
                <a:solidFill>
                  <a:prstClr val="black"/>
                </a:solidFill>
                <a:latin typeface="Meiryo UI" panose="020B0604030504040204" pitchFamily="50" charset="-128"/>
                <a:ea typeface="Meiryo UI" panose="020B0604030504040204" pitchFamily="50" charset="-128"/>
              </a:rPr>
              <a:t>ド納付）の導入及び利用促進により、土日祝の受付業務の縮減（令和</a:t>
            </a:r>
            <a:r>
              <a:rPr lang="en-US" altLang="ja-JP" sz="1200" dirty="0">
                <a:solidFill>
                  <a:prstClr val="black"/>
                </a:solidFill>
                <a:latin typeface="Meiryo UI" panose="020B0604030504040204" pitchFamily="50" charset="-128"/>
                <a:ea typeface="Meiryo UI" panose="020B0604030504040204" pitchFamily="50" charset="-128"/>
              </a:rPr>
              <a:t>7</a:t>
            </a:r>
            <a:r>
              <a:rPr lang="ja-JP" altLang="en-US" sz="1200" dirty="0">
                <a:solidFill>
                  <a:prstClr val="black"/>
                </a:solidFill>
                <a:latin typeface="Meiryo UI" panose="020B0604030504040204" pitchFamily="50" charset="-128"/>
                <a:ea typeface="Meiryo UI" panose="020B0604030504040204" pitchFamily="50" charset="-128"/>
              </a:rPr>
              <a:t>年</a:t>
            </a:r>
            <a:r>
              <a:rPr lang="en-US" altLang="ja-JP" sz="1200" dirty="0">
                <a:solidFill>
                  <a:prstClr val="black"/>
                </a:solidFill>
                <a:latin typeface="Meiryo UI" panose="020B0604030504040204" pitchFamily="50" charset="-128"/>
                <a:ea typeface="Meiryo UI" panose="020B0604030504040204" pitchFamily="50" charset="-128"/>
              </a:rPr>
              <a:t>11</a:t>
            </a:r>
            <a:r>
              <a:rPr lang="ja-JP" altLang="en-US" sz="1200" dirty="0">
                <a:solidFill>
                  <a:prstClr val="black"/>
                </a:solidFill>
                <a:latin typeface="Meiryo UI" panose="020B0604030504040204" pitchFamily="50" charset="-128"/>
                <a:ea typeface="Meiryo UI" panose="020B0604030504040204" pitchFamily="50" charset="-128"/>
              </a:rPr>
              <a:t>月末時点での体制）</a:t>
            </a:r>
            <a:endParaRPr lang="en-US" altLang="ja-JP" sz="1200" dirty="0">
              <a:solidFill>
                <a:prstClr val="black"/>
              </a:solidFill>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en-US" altLang="ja-JP" sz="1200" dirty="0">
                <a:solidFill>
                  <a:prstClr val="black"/>
                </a:solidFill>
                <a:latin typeface="Meiryo UI" panose="020B0604030504040204" pitchFamily="50" charset="-128"/>
                <a:ea typeface="Meiryo UI" panose="020B0604030504040204" pitchFamily="50" charset="-128"/>
              </a:rPr>
              <a:t>※</a:t>
            </a:r>
            <a:r>
              <a:rPr lang="ja-JP" altLang="en-US" sz="1200" dirty="0">
                <a:solidFill>
                  <a:prstClr val="black"/>
                </a:solidFill>
                <a:latin typeface="Meiryo UI" panose="020B0604030504040204" pitchFamily="50" charset="-128"/>
                <a:ea typeface="Meiryo UI" panose="020B0604030504040204" pitchFamily="50" charset="-128"/>
              </a:rPr>
              <a:t>有事の際は催事対応の者が対応</a:t>
            </a:r>
            <a:endParaRPr lang="en-US" altLang="ja-JP" sz="1200" dirty="0">
              <a:solidFill>
                <a:prstClr val="black"/>
              </a:solidFill>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5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3" name="テキスト ボックス 12">
            <a:extLst>
              <a:ext uri="{FF2B5EF4-FFF2-40B4-BE49-F238E27FC236}">
                <a16:creationId xmlns:a16="http://schemas.microsoft.com/office/drawing/2014/main" id="{4DAB0745-0C43-45D7-851A-FB8DDF01C2AC}"/>
              </a:ext>
            </a:extLst>
          </p:cNvPr>
          <p:cNvSpPr txBox="1"/>
          <p:nvPr/>
        </p:nvSpPr>
        <p:spPr>
          <a:xfrm>
            <a:off x="7598327" y="524408"/>
            <a:ext cx="1494871" cy="276999"/>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○達成　　●未達成</a:t>
            </a:r>
          </a:p>
        </p:txBody>
      </p:sp>
    </p:spTree>
    <p:extLst>
      <p:ext uri="{BB962C8B-B14F-4D97-AF65-F5344CB8AC3E}">
        <p14:creationId xmlns:p14="http://schemas.microsoft.com/office/powerpoint/2010/main" val="31673818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a:extLst>
              <a:ext uri="{FF2B5EF4-FFF2-40B4-BE49-F238E27FC236}">
                <a16:creationId xmlns:a16="http://schemas.microsoft.com/office/drawing/2014/main" id="{D87E1C46-9E96-4DAB-B914-D3FA3E71B9F3}"/>
              </a:ext>
            </a:extLst>
          </p:cNvPr>
          <p:cNvSpPr>
            <a:spLocks noChangeArrowheads="1"/>
          </p:cNvSpPr>
          <p:nvPr/>
        </p:nvSpPr>
        <p:spPr bwMode="auto">
          <a:xfrm>
            <a:off x="1" y="2"/>
            <a:ext cx="9143999" cy="430887"/>
          </a:xfrm>
          <a:prstGeom prst="rect">
            <a:avLst/>
          </a:prstGeom>
          <a:ln>
            <a:noFill/>
            <a:headEnd/>
            <a:tailEnd/>
          </a:ln>
        </p:spPr>
        <p:style>
          <a:lnRef idx="3">
            <a:schemeClr val="lt1"/>
          </a:lnRef>
          <a:fillRef idx="1">
            <a:schemeClr val="dk1"/>
          </a:fillRef>
          <a:effectRef idx="1">
            <a:schemeClr val="dk1"/>
          </a:effectRef>
          <a:fontRef idx="minor">
            <a:schemeClr val="lt1"/>
          </a:fontRef>
        </p:style>
        <p:txBody>
          <a:bodyPr wrap="none" tIns="82800" bIns="82800" anchor="ctr"/>
          <a:lstStyle>
            <a:lvl1pPr algn="l" eaLnBrk="0" hangingPunct="0">
              <a:spcBef>
                <a:spcPct val="20000"/>
              </a:spcBef>
              <a:buChar char="•"/>
              <a:defRPr kumimoji="1" sz="3200">
                <a:solidFill>
                  <a:schemeClr val="tx1"/>
                </a:solidFill>
                <a:latin typeface="Arial" charset="0"/>
                <a:ea typeface="ＭＳ Ｐゴシック" pitchFamily="50" charset="-128"/>
              </a:defRPr>
            </a:lvl1pPr>
            <a:lvl2pPr marL="742950" indent="-285750" algn="l" eaLnBrk="0" hangingPunct="0">
              <a:spcBef>
                <a:spcPct val="20000"/>
              </a:spcBef>
              <a:buChar char="–"/>
              <a:defRPr kumimoji="1" sz="2800">
                <a:solidFill>
                  <a:schemeClr val="tx1"/>
                </a:solidFill>
                <a:latin typeface="Arial" charset="0"/>
                <a:ea typeface="ＭＳ Ｐゴシック" pitchFamily="50" charset="-128"/>
              </a:defRPr>
            </a:lvl2pPr>
            <a:lvl3pPr marL="1143000" indent="-228600" algn="l" eaLnBrk="0" hangingPunct="0">
              <a:spcBef>
                <a:spcPct val="20000"/>
              </a:spcBef>
              <a:buChar char="•"/>
              <a:defRPr kumimoji="1" sz="2400">
                <a:solidFill>
                  <a:schemeClr val="tx1"/>
                </a:solidFill>
                <a:latin typeface="Arial" charset="0"/>
                <a:ea typeface="ＭＳ Ｐゴシック" pitchFamily="50" charset="-128"/>
              </a:defRPr>
            </a:lvl3pPr>
            <a:lvl4pPr marL="1600200" indent="-228600" algn="l" eaLnBrk="0" hangingPunct="0">
              <a:spcBef>
                <a:spcPct val="20000"/>
              </a:spcBef>
              <a:buChar char="–"/>
              <a:defRPr kumimoji="1" sz="2000">
                <a:solidFill>
                  <a:schemeClr val="tx1"/>
                </a:solidFill>
                <a:latin typeface="Arial" charset="0"/>
                <a:ea typeface="ＭＳ Ｐゴシック" pitchFamily="50" charset="-128"/>
              </a:defRPr>
            </a:lvl4pPr>
            <a:lvl5pPr marL="2057400" indent="-228600" algn="l" eaLnBrk="0" hangingPunct="0">
              <a:spcBef>
                <a:spcPct val="20000"/>
              </a:spcBef>
              <a:buChar char="»"/>
              <a:defRPr kumimoji="1" sz="20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1" lang="en-US" altLang="ja-JP" sz="2200" b="1" i="0" u="none" strike="noStrike" kern="1200" cap="none" spc="0" normalizeH="0" baseline="0" noProof="0" dirty="0">
                <a:ln>
                  <a:noFill/>
                </a:ln>
                <a:solidFill>
                  <a:prstClr val="white"/>
                </a:solidFill>
                <a:effectLst/>
                <a:uLnTx/>
                <a:uFillTx/>
                <a:latin typeface="Meiryo UI" pitchFamily="50" charset="-128"/>
                <a:ea typeface="Meiryo UI" pitchFamily="50" charset="-128"/>
                <a:cs typeface="ＭＳ Ｐゴシック" pitchFamily="50" charset="-128"/>
              </a:rPr>
              <a:t>Ⅲ</a:t>
            </a:r>
            <a:r>
              <a:rPr kumimoji="1" lang="ja-JP" altLang="en-US" sz="2200" b="1" i="0" u="none" strike="noStrike" kern="1200" cap="none" spc="0" normalizeH="0" baseline="0" noProof="0" dirty="0">
                <a:ln>
                  <a:noFill/>
                </a:ln>
                <a:solidFill>
                  <a:prstClr val="white"/>
                </a:solidFill>
                <a:effectLst/>
                <a:uLnTx/>
                <a:uFillTx/>
                <a:latin typeface="Meiryo UI" pitchFamily="50" charset="-128"/>
                <a:ea typeface="Meiryo UI" pitchFamily="50" charset="-128"/>
                <a:cs typeface="ＭＳ Ｐゴシック" pitchFamily="50" charset="-128"/>
              </a:rPr>
              <a:t>　適正な管理業務の遂行を図ることができる能力及び財政基盤に関する項目</a:t>
            </a:r>
          </a:p>
        </p:txBody>
      </p:sp>
      <p:sp>
        <p:nvSpPr>
          <p:cNvPr id="5" name="スライド番号プレースホルダー 4">
            <a:extLst>
              <a:ext uri="{FF2B5EF4-FFF2-40B4-BE49-F238E27FC236}">
                <a16:creationId xmlns:a16="http://schemas.microsoft.com/office/drawing/2014/main" id="{BB4871FB-9252-4CB1-8335-07E653B8453B}"/>
              </a:ext>
            </a:extLst>
          </p:cNvPr>
          <p:cNvSpPr>
            <a:spLocks noGrp="1"/>
          </p:cNvSpPr>
          <p:nvPr>
            <p:ph type="sldNum" sz="quarter" idx="12"/>
          </p:nvPr>
        </p:nvSpPr>
        <p:spPr>
          <a:xfrm>
            <a:off x="7086600" y="6492875"/>
            <a:ext cx="2057400"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F0E252E-A7A7-4A6D-A444-A063B6ED0BB4}" type="slidenum">
              <a:rPr kumimoji="1" lang="ja-JP" altLang="en-US" sz="1400" b="0" i="0" u="none" strike="noStrike" kern="1200" cap="none" spc="0" normalizeH="0" baseline="0" noProof="0" smtClean="0">
                <a:ln>
                  <a:noFill/>
                </a:ln>
                <a:solidFill>
                  <a:prstClr val="black">
                    <a:tint val="75000"/>
                  </a:prstClr>
                </a:solidFill>
                <a:effectLst/>
                <a:uLnTx/>
                <a:uFillTx/>
                <a:latin typeface="Calibri"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16</a:t>
            </a:fld>
            <a:endParaRPr kumimoji="1" lang="ja-JP" altLang="en-US" sz="1400" b="0" i="0" u="none" strike="noStrike" kern="1200" cap="none" spc="0" normalizeH="0" baseline="0" noProof="0" dirty="0">
              <a:ln>
                <a:noFill/>
              </a:ln>
              <a:solidFill>
                <a:prstClr val="black">
                  <a:tint val="75000"/>
                </a:prstClr>
              </a:solidFill>
              <a:effectLst/>
              <a:uLnTx/>
              <a:uFillTx/>
              <a:latin typeface="Calibri" panose="020F0502020204030204"/>
              <a:ea typeface="游ゴシック" panose="020B0400000000000000" pitchFamily="50" charset="-128"/>
              <a:cs typeface="+mn-cs"/>
            </a:endParaRPr>
          </a:p>
        </p:txBody>
      </p:sp>
      <p:pic>
        <p:nvPicPr>
          <p:cNvPr id="2" name="図 1"/>
          <p:cNvPicPr>
            <a:picLocks noChangeAspect="1"/>
          </p:cNvPicPr>
          <p:nvPr/>
        </p:nvPicPr>
        <p:blipFill>
          <a:blip r:embed="rId2"/>
          <a:stretch>
            <a:fillRect/>
          </a:stretch>
        </p:blipFill>
        <p:spPr>
          <a:xfrm>
            <a:off x="415295" y="835157"/>
            <a:ext cx="3975288" cy="4978672"/>
          </a:xfrm>
          <a:prstGeom prst="rect">
            <a:avLst/>
          </a:prstGeom>
        </p:spPr>
      </p:pic>
      <p:grpSp>
        <p:nvGrpSpPr>
          <p:cNvPr id="50" name="グループ化 49"/>
          <p:cNvGrpSpPr/>
          <p:nvPr/>
        </p:nvGrpSpPr>
        <p:grpSpPr>
          <a:xfrm>
            <a:off x="5073674" y="801407"/>
            <a:ext cx="3454969" cy="5012422"/>
            <a:chOff x="4984943" y="623778"/>
            <a:chExt cx="3302993" cy="5924465"/>
          </a:xfrm>
        </p:grpSpPr>
        <p:pic>
          <p:nvPicPr>
            <p:cNvPr id="48" name="図 47"/>
            <p:cNvPicPr>
              <a:picLocks noChangeAspect="1"/>
            </p:cNvPicPr>
            <p:nvPr/>
          </p:nvPicPr>
          <p:blipFill>
            <a:blip r:embed="rId3"/>
            <a:stretch>
              <a:fillRect/>
            </a:stretch>
          </p:blipFill>
          <p:spPr>
            <a:xfrm>
              <a:off x="4984943" y="623778"/>
              <a:ext cx="3302993" cy="4984389"/>
            </a:xfrm>
            <a:prstGeom prst="rect">
              <a:avLst/>
            </a:prstGeom>
          </p:spPr>
        </p:pic>
        <p:pic>
          <p:nvPicPr>
            <p:cNvPr id="49" name="図 48"/>
            <p:cNvPicPr>
              <a:picLocks noChangeAspect="1"/>
            </p:cNvPicPr>
            <p:nvPr/>
          </p:nvPicPr>
          <p:blipFill>
            <a:blip r:embed="rId4"/>
            <a:stretch>
              <a:fillRect/>
            </a:stretch>
          </p:blipFill>
          <p:spPr>
            <a:xfrm>
              <a:off x="4984943" y="5580735"/>
              <a:ext cx="3302993" cy="967508"/>
            </a:xfrm>
            <a:prstGeom prst="rect">
              <a:avLst/>
            </a:prstGeom>
          </p:spPr>
        </p:pic>
      </p:grpSp>
      <p:sp>
        <p:nvSpPr>
          <p:cNvPr id="10" name="テキスト ボックス 9">
            <a:extLst>
              <a:ext uri="{FF2B5EF4-FFF2-40B4-BE49-F238E27FC236}">
                <a16:creationId xmlns:a16="http://schemas.microsoft.com/office/drawing/2014/main" id="{4F7141E2-8BD9-43A3-9C62-3D1418C371AB}"/>
              </a:ext>
            </a:extLst>
          </p:cNvPr>
          <p:cNvSpPr txBox="1"/>
          <p:nvPr/>
        </p:nvSpPr>
        <p:spPr>
          <a:xfrm>
            <a:off x="134264" y="5966229"/>
            <a:ext cx="8701508" cy="678937"/>
          </a:xfrm>
          <a:prstGeom prst="rect">
            <a:avLst/>
          </a:prstGeom>
          <a:noFill/>
          <a:ln>
            <a:solidFill>
              <a:schemeClr val="tx1"/>
            </a:solidFill>
          </a:ln>
        </p:spPr>
        <p:txBody>
          <a:bodyPr wrap="square" anchor="b"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計画に定められた体制で、施設の管理運営がなされている。</a:t>
            </a:r>
            <a:endPar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1" name="テキスト ボックス 10">
            <a:extLst>
              <a:ext uri="{FF2B5EF4-FFF2-40B4-BE49-F238E27FC236}">
                <a16:creationId xmlns:a16="http://schemas.microsoft.com/office/drawing/2014/main" id="{72805DB1-4E8B-4135-926D-9D397699FB90}"/>
              </a:ext>
            </a:extLst>
          </p:cNvPr>
          <p:cNvSpPr txBox="1"/>
          <p:nvPr/>
        </p:nvSpPr>
        <p:spPr>
          <a:xfrm>
            <a:off x="6308009" y="5966229"/>
            <a:ext cx="2527763" cy="338554"/>
          </a:xfrm>
          <a:prstGeom prst="rect">
            <a:avLst/>
          </a:prstGeom>
          <a:solidFill>
            <a:schemeClr val="tx1"/>
          </a:solidFill>
          <a:ln w="25400" cmpd="dbl">
            <a:no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施設管理者の評価：</a:t>
            </a:r>
            <a:r>
              <a:rPr kumimoji="0" lang="en-US" altLang="ja-JP"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A</a:t>
            </a:r>
            <a:endParaRPr kumimoji="0" lang="ja-JP" altLang="en-US" sz="20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12" name="テキスト ボックス 11">
            <a:extLst>
              <a:ext uri="{FF2B5EF4-FFF2-40B4-BE49-F238E27FC236}">
                <a16:creationId xmlns:a16="http://schemas.microsoft.com/office/drawing/2014/main" id="{574A420D-BAC7-4C2F-9BCF-038484AE2244}"/>
              </a:ext>
            </a:extLst>
          </p:cNvPr>
          <p:cNvSpPr txBox="1"/>
          <p:nvPr/>
        </p:nvSpPr>
        <p:spPr>
          <a:xfrm>
            <a:off x="133417" y="5966229"/>
            <a:ext cx="1161136" cy="338554"/>
          </a:xfrm>
          <a:prstGeom prst="rect">
            <a:avLst/>
          </a:prstGeom>
          <a:solidFill>
            <a:schemeClr val="tx1"/>
          </a:solidFill>
          <a:ln w="25400" cmpd="dbl">
            <a:no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総　評</a:t>
            </a:r>
          </a:p>
        </p:txBody>
      </p:sp>
      <p:sp>
        <p:nvSpPr>
          <p:cNvPr id="13" name="テキスト ボックス 12">
            <a:extLst>
              <a:ext uri="{FF2B5EF4-FFF2-40B4-BE49-F238E27FC236}">
                <a16:creationId xmlns:a16="http://schemas.microsoft.com/office/drawing/2014/main" id="{7EA00D4E-7717-459D-B7BF-990EC16E247C}"/>
              </a:ext>
            </a:extLst>
          </p:cNvPr>
          <p:cNvSpPr txBox="1"/>
          <p:nvPr/>
        </p:nvSpPr>
        <p:spPr>
          <a:xfrm>
            <a:off x="7598327" y="524408"/>
            <a:ext cx="1494871" cy="276999"/>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○達成　　●未達成</a:t>
            </a:r>
          </a:p>
        </p:txBody>
      </p:sp>
    </p:spTree>
    <p:extLst>
      <p:ext uri="{BB962C8B-B14F-4D97-AF65-F5344CB8AC3E}">
        <p14:creationId xmlns:p14="http://schemas.microsoft.com/office/powerpoint/2010/main" val="7374068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a:extLst>
              <a:ext uri="{FF2B5EF4-FFF2-40B4-BE49-F238E27FC236}">
                <a16:creationId xmlns:a16="http://schemas.microsoft.com/office/drawing/2014/main" id="{D87E1C46-9E96-4DAB-B914-D3FA3E71B9F3}"/>
              </a:ext>
            </a:extLst>
          </p:cNvPr>
          <p:cNvSpPr>
            <a:spLocks noChangeArrowheads="1"/>
          </p:cNvSpPr>
          <p:nvPr/>
        </p:nvSpPr>
        <p:spPr bwMode="auto">
          <a:xfrm>
            <a:off x="1" y="2"/>
            <a:ext cx="9143999" cy="430887"/>
          </a:xfrm>
          <a:prstGeom prst="rect">
            <a:avLst/>
          </a:prstGeom>
          <a:ln>
            <a:noFill/>
            <a:headEnd/>
            <a:tailEnd/>
          </a:ln>
        </p:spPr>
        <p:style>
          <a:lnRef idx="3">
            <a:schemeClr val="lt1"/>
          </a:lnRef>
          <a:fillRef idx="1">
            <a:schemeClr val="dk1"/>
          </a:fillRef>
          <a:effectRef idx="1">
            <a:schemeClr val="dk1"/>
          </a:effectRef>
          <a:fontRef idx="minor">
            <a:schemeClr val="lt1"/>
          </a:fontRef>
        </p:style>
        <p:txBody>
          <a:bodyPr wrap="none" tIns="82800" bIns="82800" anchor="ctr"/>
          <a:lstStyle>
            <a:lvl1pPr algn="l" eaLnBrk="0" hangingPunct="0">
              <a:spcBef>
                <a:spcPct val="20000"/>
              </a:spcBef>
              <a:buChar char="•"/>
              <a:defRPr kumimoji="1" sz="3200">
                <a:solidFill>
                  <a:schemeClr val="tx1"/>
                </a:solidFill>
                <a:latin typeface="Arial" charset="0"/>
                <a:ea typeface="ＭＳ Ｐゴシック" pitchFamily="50" charset="-128"/>
              </a:defRPr>
            </a:lvl1pPr>
            <a:lvl2pPr marL="742950" indent="-285750" algn="l" eaLnBrk="0" hangingPunct="0">
              <a:spcBef>
                <a:spcPct val="20000"/>
              </a:spcBef>
              <a:buChar char="–"/>
              <a:defRPr kumimoji="1" sz="2800">
                <a:solidFill>
                  <a:schemeClr val="tx1"/>
                </a:solidFill>
                <a:latin typeface="Arial" charset="0"/>
                <a:ea typeface="ＭＳ Ｐゴシック" pitchFamily="50" charset="-128"/>
              </a:defRPr>
            </a:lvl2pPr>
            <a:lvl3pPr marL="1143000" indent="-228600" algn="l" eaLnBrk="0" hangingPunct="0">
              <a:spcBef>
                <a:spcPct val="20000"/>
              </a:spcBef>
              <a:buChar char="•"/>
              <a:defRPr kumimoji="1" sz="2400">
                <a:solidFill>
                  <a:schemeClr val="tx1"/>
                </a:solidFill>
                <a:latin typeface="Arial" charset="0"/>
                <a:ea typeface="ＭＳ Ｐゴシック" pitchFamily="50" charset="-128"/>
              </a:defRPr>
            </a:lvl3pPr>
            <a:lvl4pPr marL="1600200" indent="-228600" algn="l" eaLnBrk="0" hangingPunct="0">
              <a:spcBef>
                <a:spcPct val="20000"/>
              </a:spcBef>
              <a:buChar char="–"/>
              <a:defRPr kumimoji="1" sz="2000">
                <a:solidFill>
                  <a:schemeClr val="tx1"/>
                </a:solidFill>
                <a:latin typeface="Arial" charset="0"/>
                <a:ea typeface="ＭＳ Ｐゴシック" pitchFamily="50" charset="-128"/>
              </a:defRPr>
            </a:lvl4pPr>
            <a:lvl5pPr marL="2057400" indent="-228600" algn="l" eaLnBrk="0" hangingPunct="0">
              <a:spcBef>
                <a:spcPct val="20000"/>
              </a:spcBef>
              <a:buChar char="»"/>
              <a:defRPr kumimoji="1" sz="20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1" lang="en-US" altLang="ja-JP" sz="2200" b="1" i="0" u="none" strike="noStrike" kern="1200" cap="none" spc="0" normalizeH="0" baseline="0" noProof="0" dirty="0">
                <a:ln>
                  <a:noFill/>
                </a:ln>
                <a:solidFill>
                  <a:prstClr val="white"/>
                </a:solidFill>
                <a:effectLst/>
                <a:uLnTx/>
                <a:uFillTx/>
                <a:latin typeface="Meiryo UI" pitchFamily="50" charset="-128"/>
                <a:ea typeface="Meiryo UI" pitchFamily="50" charset="-128"/>
                <a:cs typeface="ＭＳ Ｐゴシック" pitchFamily="50" charset="-128"/>
              </a:rPr>
              <a:t>Ⅲ</a:t>
            </a:r>
            <a:r>
              <a:rPr kumimoji="1" lang="ja-JP" altLang="en-US" sz="2200" b="1" i="0" u="none" strike="noStrike" kern="1200" cap="none" spc="0" normalizeH="0" baseline="0" noProof="0" dirty="0">
                <a:ln>
                  <a:noFill/>
                </a:ln>
                <a:solidFill>
                  <a:prstClr val="white"/>
                </a:solidFill>
                <a:effectLst/>
                <a:uLnTx/>
                <a:uFillTx/>
                <a:latin typeface="Meiryo UI" pitchFamily="50" charset="-128"/>
                <a:ea typeface="Meiryo UI" pitchFamily="50" charset="-128"/>
                <a:cs typeface="ＭＳ Ｐゴシック" pitchFamily="50" charset="-128"/>
              </a:rPr>
              <a:t>　適正な管理業務の遂行を図ることができる能力及び財政基盤に関する項目</a:t>
            </a:r>
          </a:p>
        </p:txBody>
      </p:sp>
      <p:sp>
        <p:nvSpPr>
          <p:cNvPr id="6" name="テキスト ボックス 5">
            <a:extLst>
              <a:ext uri="{FF2B5EF4-FFF2-40B4-BE49-F238E27FC236}">
                <a16:creationId xmlns:a16="http://schemas.microsoft.com/office/drawing/2014/main" id="{B1AA6A8E-3A17-4B0D-BC94-D7AE8A6C933C}"/>
              </a:ext>
            </a:extLst>
          </p:cNvPr>
          <p:cNvSpPr txBox="1"/>
          <p:nvPr/>
        </p:nvSpPr>
        <p:spPr>
          <a:xfrm>
            <a:off x="0" y="450063"/>
            <a:ext cx="5194190" cy="369332"/>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（３）安定的な運営が可能となる財政的基盤</a:t>
            </a:r>
          </a:p>
        </p:txBody>
      </p:sp>
      <p:sp>
        <p:nvSpPr>
          <p:cNvPr id="8" name="テキスト ボックス 7">
            <a:extLst>
              <a:ext uri="{FF2B5EF4-FFF2-40B4-BE49-F238E27FC236}">
                <a16:creationId xmlns:a16="http://schemas.microsoft.com/office/drawing/2014/main" id="{A118E3B0-F876-4826-92A0-5DF5F2D90440}"/>
              </a:ext>
            </a:extLst>
          </p:cNvPr>
          <p:cNvSpPr txBox="1"/>
          <p:nvPr/>
        </p:nvSpPr>
        <p:spPr>
          <a:xfrm>
            <a:off x="126645" y="856159"/>
            <a:ext cx="8701508" cy="720991"/>
          </a:xfrm>
          <a:prstGeom prst="rect">
            <a:avLst/>
          </a:prstGeom>
          <a:noFill/>
          <a:ln>
            <a:solidFill>
              <a:schemeClr val="tx1"/>
            </a:solidFill>
          </a:ln>
        </p:spPr>
        <p:txBody>
          <a:bodyPr wrap="square" anchor="b"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施設管理運営者として、適切な財務状況が確保されているか</a:t>
            </a:r>
          </a:p>
        </p:txBody>
      </p:sp>
      <p:sp>
        <p:nvSpPr>
          <p:cNvPr id="11" name="テキスト ボックス 10">
            <a:extLst>
              <a:ext uri="{FF2B5EF4-FFF2-40B4-BE49-F238E27FC236}">
                <a16:creationId xmlns:a16="http://schemas.microsoft.com/office/drawing/2014/main" id="{F085070E-2032-4E7A-85D6-A313EB84744D}"/>
              </a:ext>
            </a:extLst>
          </p:cNvPr>
          <p:cNvSpPr txBox="1"/>
          <p:nvPr/>
        </p:nvSpPr>
        <p:spPr>
          <a:xfrm>
            <a:off x="126644" y="1743585"/>
            <a:ext cx="4208289" cy="307777"/>
          </a:xfrm>
          <a:prstGeom prst="rect">
            <a:avLst/>
          </a:prstGeom>
          <a:noFill/>
          <a:ln>
            <a:solidFill>
              <a:schemeClr val="tx1"/>
            </a:solidFill>
          </a:ln>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①：法人（指定管理者を構成する法人）の経営状況</a:t>
            </a:r>
          </a:p>
        </p:txBody>
      </p:sp>
      <p:sp>
        <p:nvSpPr>
          <p:cNvPr id="10" name="テキスト ボックス 9">
            <a:extLst>
              <a:ext uri="{FF2B5EF4-FFF2-40B4-BE49-F238E27FC236}">
                <a16:creationId xmlns:a16="http://schemas.microsoft.com/office/drawing/2014/main" id="{2FA14D9E-E804-42C1-A9EE-539FAF9C8D14}"/>
              </a:ext>
            </a:extLst>
          </p:cNvPr>
          <p:cNvSpPr txBox="1"/>
          <p:nvPr/>
        </p:nvSpPr>
        <p:spPr>
          <a:xfrm>
            <a:off x="126644" y="857149"/>
            <a:ext cx="1563916" cy="369332"/>
          </a:xfrm>
          <a:prstGeom prst="rect">
            <a:avLst/>
          </a:prstGeom>
          <a:solidFill>
            <a:schemeClr val="tx1"/>
          </a:solidFill>
          <a:ln w="25400" cmpd="dbl">
            <a:no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8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評価基準</a:t>
            </a:r>
          </a:p>
        </p:txBody>
      </p:sp>
      <p:sp>
        <p:nvSpPr>
          <p:cNvPr id="13" name="テキスト ボックス 12">
            <a:extLst>
              <a:ext uri="{FF2B5EF4-FFF2-40B4-BE49-F238E27FC236}">
                <a16:creationId xmlns:a16="http://schemas.microsoft.com/office/drawing/2014/main" id="{0E80C8C4-33B0-4B15-8270-D7BF9F5AE755}"/>
              </a:ext>
            </a:extLst>
          </p:cNvPr>
          <p:cNvSpPr txBox="1"/>
          <p:nvPr/>
        </p:nvSpPr>
        <p:spPr>
          <a:xfrm>
            <a:off x="6099513" y="848111"/>
            <a:ext cx="2736259" cy="338554"/>
          </a:xfrm>
          <a:prstGeom prst="rect">
            <a:avLst/>
          </a:prstGeom>
          <a:solidFill>
            <a:schemeClr val="tx1"/>
          </a:solidFill>
          <a:ln w="25400" cmpd="dbl">
            <a:no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指定管理者自己評価　：　</a:t>
            </a:r>
            <a:r>
              <a:rPr lang="en-US" altLang="ja-JP" sz="1600" b="1" dirty="0">
                <a:solidFill>
                  <a:prstClr val="white"/>
                </a:solidFill>
                <a:latin typeface="Meiryo UI" panose="020B0604030504040204" pitchFamily="50" charset="-128"/>
                <a:ea typeface="Meiryo UI" panose="020B0604030504040204" pitchFamily="50" charset="-128"/>
              </a:rPr>
              <a:t>A</a:t>
            </a:r>
            <a:r>
              <a:rPr kumimoji="0" lang="ja-JP" altLang="en-US"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　</a:t>
            </a:r>
            <a:endParaRPr kumimoji="0" lang="ja-JP" altLang="en-US" sz="20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2" name="スライド番号プレースホルダー 1">
            <a:extLst>
              <a:ext uri="{FF2B5EF4-FFF2-40B4-BE49-F238E27FC236}">
                <a16:creationId xmlns:a16="http://schemas.microsoft.com/office/drawing/2014/main" id="{C259D34F-B039-4CC2-8BCE-2CFDAA4D66C9}"/>
              </a:ext>
            </a:extLst>
          </p:cNvPr>
          <p:cNvSpPr>
            <a:spLocks noGrp="1"/>
          </p:cNvSpPr>
          <p:nvPr>
            <p:ph type="sldNum" sz="quarter" idx="12"/>
          </p:nvPr>
        </p:nvSpPr>
        <p:spPr>
          <a:xfrm>
            <a:off x="7086600" y="6492873"/>
            <a:ext cx="2057400"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F0E252E-A7A7-4A6D-A444-A063B6ED0BB4}" type="slidenum">
              <a:rPr kumimoji="1" lang="ja-JP" altLang="en-US" sz="1400" b="0" i="0" u="none" strike="noStrike" kern="1200" cap="none" spc="0" normalizeH="0" baseline="0" noProof="0" smtClean="0">
                <a:ln>
                  <a:noFill/>
                </a:ln>
                <a:solidFill>
                  <a:prstClr val="black">
                    <a:tint val="75000"/>
                  </a:prstClr>
                </a:solidFill>
                <a:effectLst/>
                <a:uLnTx/>
                <a:uFillTx/>
                <a:latin typeface="Calibri"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17</a:t>
            </a:fld>
            <a:endParaRPr kumimoji="1" lang="ja-JP" altLang="en-US" sz="1400" b="0" i="0" u="none" strike="noStrike" kern="1200" cap="none" spc="0" normalizeH="0" baseline="0" noProof="0">
              <a:ln>
                <a:noFill/>
              </a:ln>
              <a:solidFill>
                <a:prstClr val="black">
                  <a:tint val="75000"/>
                </a:prstClr>
              </a:solidFill>
              <a:effectLst/>
              <a:uLnTx/>
              <a:uFillTx/>
              <a:latin typeface="Calibri" panose="020F0502020204030204"/>
              <a:ea typeface="游ゴシック" panose="020B0400000000000000" pitchFamily="50" charset="-128"/>
              <a:cs typeface="+mn-cs"/>
            </a:endParaRPr>
          </a:p>
        </p:txBody>
      </p:sp>
      <p:sp>
        <p:nvSpPr>
          <p:cNvPr id="14" name="テキスト ボックス 13">
            <a:extLst>
              <a:ext uri="{FF2B5EF4-FFF2-40B4-BE49-F238E27FC236}">
                <a16:creationId xmlns:a16="http://schemas.microsoft.com/office/drawing/2014/main" id="{F347FFE8-8EED-49B6-9136-7CB6C36105BB}"/>
              </a:ext>
            </a:extLst>
          </p:cNvPr>
          <p:cNvSpPr txBox="1"/>
          <p:nvPr/>
        </p:nvSpPr>
        <p:spPr>
          <a:xfrm>
            <a:off x="119347" y="5969952"/>
            <a:ext cx="8701508" cy="817103"/>
          </a:xfrm>
          <a:prstGeom prst="rect">
            <a:avLst/>
          </a:prstGeom>
          <a:noFill/>
          <a:ln>
            <a:solidFill>
              <a:schemeClr val="tx1"/>
            </a:solidFill>
          </a:ln>
        </p:spPr>
        <p:txBody>
          <a:bodyPr wrap="square" anchor="b"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lang="ja-JP" altLang="ja-JP" sz="1400" dirty="0">
                <a:effectLst/>
                <a:latin typeface="Meiryo UI" panose="020B0604030504040204" pitchFamily="50" charset="-128"/>
                <a:ea typeface="Meiryo UI" panose="020B0604030504040204" pitchFamily="50" charset="-128"/>
                <a:cs typeface="Times New Roman" panose="02020603050405020304" pitchFamily="18" charset="0"/>
              </a:rPr>
              <a:t>直近３年間の決算状況のうち、共同事業体を構成する３社とも黒字決算または黒字見込みであり、</a:t>
            </a:r>
            <a:r>
              <a:rPr lang="ja-JP" altLang="ja-JP" sz="1400">
                <a:effectLst/>
                <a:latin typeface="Meiryo UI" panose="020B0604030504040204" pitchFamily="50" charset="-128"/>
                <a:ea typeface="Meiryo UI" panose="020B0604030504040204" pitchFamily="50" charset="-128"/>
                <a:cs typeface="Times New Roman" panose="02020603050405020304" pitchFamily="18" charset="0"/>
              </a:rPr>
              <a:t>指定管理業務</a:t>
            </a:r>
            <a:r>
              <a:rPr lang="ja-JP" altLang="ja-JP" sz="1400" dirty="0">
                <a:effectLst/>
                <a:latin typeface="Meiryo UI" panose="020B0604030504040204" pitchFamily="50" charset="-128"/>
                <a:ea typeface="Meiryo UI" panose="020B0604030504040204" pitchFamily="50" charset="-128"/>
                <a:cs typeface="Times New Roman" panose="02020603050405020304" pitchFamily="18" charset="0"/>
              </a:rPr>
              <a:t>の安定的遂行に問題がない。</a:t>
            </a:r>
            <a:endPar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15" name="テキスト ボックス 14">
            <a:extLst>
              <a:ext uri="{FF2B5EF4-FFF2-40B4-BE49-F238E27FC236}">
                <a16:creationId xmlns:a16="http://schemas.microsoft.com/office/drawing/2014/main" id="{E70CF553-AF3C-4FBC-9B10-54F70B5F15A2}"/>
              </a:ext>
            </a:extLst>
          </p:cNvPr>
          <p:cNvSpPr txBox="1"/>
          <p:nvPr/>
        </p:nvSpPr>
        <p:spPr>
          <a:xfrm>
            <a:off x="6300389" y="5969952"/>
            <a:ext cx="2527763" cy="338554"/>
          </a:xfrm>
          <a:prstGeom prst="rect">
            <a:avLst/>
          </a:prstGeom>
          <a:solidFill>
            <a:schemeClr val="tx1"/>
          </a:solidFill>
          <a:ln w="25400" cmpd="dbl">
            <a:no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施設管理者の評価：</a:t>
            </a:r>
            <a:r>
              <a:rPr lang="en-US" altLang="ja-JP" sz="1600" b="1" dirty="0">
                <a:solidFill>
                  <a:prstClr val="white"/>
                </a:solidFill>
                <a:latin typeface="Meiryo UI" panose="020B0604030504040204" pitchFamily="50" charset="-128"/>
                <a:ea typeface="Meiryo UI" panose="020B0604030504040204" pitchFamily="50" charset="-128"/>
              </a:rPr>
              <a:t>A</a:t>
            </a:r>
            <a:endParaRPr kumimoji="0" lang="ja-JP" altLang="en-US" sz="20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16" name="テキスト ボックス 15">
            <a:extLst>
              <a:ext uri="{FF2B5EF4-FFF2-40B4-BE49-F238E27FC236}">
                <a16:creationId xmlns:a16="http://schemas.microsoft.com/office/drawing/2014/main" id="{6D783232-E701-45EE-8971-BC32714969C4}"/>
              </a:ext>
            </a:extLst>
          </p:cNvPr>
          <p:cNvSpPr txBox="1"/>
          <p:nvPr/>
        </p:nvSpPr>
        <p:spPr>
          <a:xfrm>
            <a:off x="119347" y="5971636"/>
            <a:ext cx="1161136" cy="338554"/>
          </a:xfrm>
          <a:prstGeom prst="rect">
            <a:avLst/>
          </a:prstGeom>
          <a:solidFill>
            <a:schemeClr val="tx1"/>
          </a:solidFill>
          <a:ln w="25400" cmpd="dbl">
            <a:no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総　評</a:t>
            </a:r>
          </a:p>
        </p:txBody>
      </p:sp>
      <p:sp>
        <p:nvSpPr>
          <p:cNvPr id="17" name="テキスト ボックス 16">
            <a:extLst>
              <a:ext uri="{FF2B5EF4-FFF2-40B4-BE49-F238E27FC236}">
                <a16:creationId xmlns:a16="http://schemas.microsoft.com/office/drawing/2014/main" id="{4FC48228-FF9F-4B3E-BC41-9264D3C9A7EE}"/>
              </a:ext>
            </a:extLst>
          </p:cNvPr>
          <p:cNvSpPr txBox="1"/>
          <p:nvPr/>
        </p:nvSpPr>
        <p:spPr>
          <a:xfrm>
            <a:off x="7598327" y="524408"/>
            <a:ext cx="1494871" cy="276999"/>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○達成　　●未達成</a:t>
            </a:r>
          </a:p>
        </p:txBody>
      </p:sp>
      <p:graphicFrame>
        <p:nvGraphicFramePr>
          <p:cNvPr id="9" name="表 8">
            <a:extLst>
              <a:ext uri="{FF2B5EF4-FFF2-40B4-BE49-F238E27FC236}">
                <a16:creationId xmlns:a16="http://schemas.microsoft.com/office/drawing/2014/main" id="{FB1413D1-65FD-4558-94CC-F984E3481EE0}"/>
              </a:ext>
            </a:extLst>
          </p:cNvPr>
          <p:cNvGraphicFramePr>
            <a:graphicFrameLocks noGrp="1"/>
          </p:cNvGraphicFramePr>
          <p:nvPr>
            <p:extLst>
              <p:ext uri="{D42A27DB-BD31-4B8C-83A1-F6EECF244321}">
                <p14:modId xmlns:p14="http://schemas.microsoft.com/office/powerpoint/2010/main" val="1510780168"/>
              </p:ext>
            </p:extLst>
          </p:nvPr>
        </p:nvGraphicFramePr>
        <p:xfrm>
          <a:off x="126644" y="2862003"/>
          <a:ext cx="8701508" cy="3048351"/>
        </p:xfrm>
        <a:graphic>
          <a:graphicData uri="http://schemas.openxmlformats.org/drawingml/2006/table">
            <a:tbl>
              <a:tblPr/>
              <a:tblGrid>
                <a:gridCol w="2040691">
                  <a:extLst>
                    <a:ext uri="{9D8B030D-6E8A-4147-A177-3AD203B41FA5}">
                      <a16:colId xmlns:a16="http://schemas.microsoft.com/office/drawing/2014/main" val="308629101"/>
                    </a:ext>
                  </a:extLst>
                </a:gridCol>
                <a:gridCol w="1665204">
                  <a:extLst>
                    <a:ext uri="{9D8B030D-6E8A-4147-A177-3AD203B41FA5}">
                      <a16:colId xmlns:a16="http://schemas.microsoft.com/office/drawing/2014/main" val="4177232488"/>
                    </a:ext>
                  </a:extLst>
                </a:gridCol>
                <a:gridCol w="1942738">
                  <a:extLst>
                    <a:ext uri="{9D8B030D-6E8A-4147-A177-3AD203B41FA5}">
                      <a16:colId xmlns:a16="http://schemas.microsoft.com/office/drawing/2014/main" val="3596169091"/>
                    </a:ext>
                  </a:extLst>
                </a:gridCol>
                <a:gridCol w="3052875">
                  <a:extLst>
                    <a:ext uri="{9D8B030D-6E8A-4147-A177-3AD203B41FA5}">
                      <a16:colId xmlns:a16="http://schemas.microsoft.com/office/drawing/2014/main" val="2345581933"/>
                    </a:ext>
                  </a:extLst>
                </a:gridCol>
              </a:tblGrid>
              <a:tr h="739272">
                <a:tc>
                  <a:txBody>
                    <a:bodyPr/>
                    <a:lstStyle/>
                    <a:p>
                      <a:pPr algn="l"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dk1">
                        <a:tint val="40000"/>
                      </a:schemeClr>
                    </a:solidFill>
                  </a:tcPr>
                </a:tc>
                <a:tc>
                  <a:txBody>
                    <a:bodyPr/>
                    <a:lstStyle/>
                    <a:p>
                      <a:pPr algn="ctr" fontAlgn="ct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損益計算書</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dk1">
                        <a:tint val="40000"/>
                      </a:schemeClr>
                    </a:solidFill>
                  </a:tcPr>
                </a:tc>
                <a:tc>
                  <a:txBody>
                    <a:bodyPr/>
                    <a:lstStyle/>
                    <a:p>
                      <a:pPr algn="ctr" fontAlgn="ctr"/>
                      <a:r>
                        <a:rPr lang="zh-TW" altLang="en-US" sz="1400" b="0" i="0" u="none" strike="noStrike" dirty="0">
                          <a:solidFill>
                            <a:srgbClr val="000000"/>
                          </a:solidFill>
                          <a:effectLst/>
                          <a:latin typeface="Meiryo UI" panose="020B0604030504040204" pitchFamily="50" charset="-128"/>
                          <a:ea typeface="Meiryo UI" panose="020B0604030504040204" pitchFamily="50" charset="-128"/>
                        </a:rPr>
                        <a:t>貸借対照表</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dk1">
                        <a:tint val="40000"/>
                      </a:schemeClr>
                    </a:solidFill>
                  </a:tcPr>
                </a:tc>
                <a:tc>
                  <a:txBody>
                    <a:bodyPr/>
                    <a:lstStyle/>
                    <a:p>
                      <a:pPr algn="ctr" fontAlgn="ct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備考</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dk1">
                        <a:tint val="40000"/>
                      </a:schemeClr>
                    </a:solidFill>
                  </a:tcPr>
                </a:tc>
                <a:extLst>
                  <a:ext uri="{0D108BD9-81ED-4DB2-BD59-A6C34878D82A}">
                    <a16:rowId xmlns:a16="http://schemas.microsoft.com/office/drawing/2014/main" val="1110103474"/>
                  </a:ext>
                </a:extLst>
              </a:tr>
              <a:tr h="739272">
                <a:tc>
                  <a:txBody>
                    <a:bodyPr/>
                    <a:lstStyle/>
                    <a:p>
                      <a:pPr algn="ctr" fontAlgn="ct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大阪労働協会</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TW" altLang="en-US" sz="1100" b="0" i="0" u="none" strike="noStrike" dirty="0">
                          <a:solidFill>
                            <a:srgbClr val="000000"/>
                          </a:solidFill>
                          <a:effectLst/>
                          <a:latin typeface="Meiryo UI" panose="020B0604030504040204" pitchFamily="50" charset="-128"/>
                          <a:ea typeface="Meiryo UI" panose="020B0604030504040204" pitchFamily="50" charset="-128"/>
                        </a:rPr>
                        <a:t>直近３年間黒字</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　疑義なし</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　ー</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60251765"/>
                  </a:ext>
                </a:extLst>
              </a:tr>
              <a:tr h="830535">
                <a:tc>
                  <a:txBody>
                    <a:bodyPr/>
                    <a:lstStyle/>
                    <a:p>
                      <a:pPr algn="ctr" fontAlgn="ct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大林ファシリティーズ</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TW" altLang="en-US" sz="1100" b="0" i="0" u="none" strike="noStrike" dirty="0">
                          <a:solidFill>
                            <a:srgbClr val="000000"/>
                          </a:solidFill>
                          <a:effectLst/>
                          <a:latin typeface="Meiryo UI" panose="020B0604030504040204" pitchFamily="50" charset="-128"/>
                          <a:ea typeface="Meiryo UI" panose="020B0604030504040204" pitchFamily="50" charset="-128"/>
                        </a:rPr>
                        <a:t>直近３年間黒字</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　疑義なし</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　ー</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79809973"/>
                  </a:ext>
                </a:extLst>
              </a:tr>
              <a:tr h="739272">
                <a:tc>
                  <a:txBody>
                    <a:bodyPr/>
                    <a:lstStyle/>
                    <a:p>
                      <a:pPr algn="ctr" fontAlgn="ctr"/>
                      <a:r>
                        <a:rPr lang="ja-JP" altLang="en-US" sz="1400" b="0" i="0" u="none" strike="noStrike" dirty="0">
                          <a:solidFill>
                            <a:srgbClr val="000000"/>
                          </a:solidFill>
                          <a:effectLst/>
                          <a:latin typeface="Meiryo UI" panose="020B0604030504040204" pitchFamily="50" charset="-128"/>
                          <a:ea typeface="Meiryo UI" panose="020B0604030504040204" pitchFamily="50" charset="-128"/>
                        </a:rPr>
                        <a:t>コングレ</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TW" altLang="en-US" sz="1100" b="0" i="0" u="none" strike="noStrike" dirty="0">
                          <a:solidFill>
                            <a:srgbClr val="000000"/>
                          </a:solidFill>
                          <a:effectLst/>
                          <a:latin typeface="Meiryo UI" panose="020B0604030504040204" pitchFamily="50" charset="-128"/>
                          <a:ea typeface="Meiryo UI" panose="020B0604030504040204" pitchFamily="50" charset="-128"/>
                        </a:rPr>
                        <a:t>直近３年間黒字</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100" b="0" i="0" u="none" strike="noStrike">
                          <a:solidFill>
                            <a:srgbClr val="000000"/>
                          </a:solidFill>
                          <a:effectLst/>
                          <a:latin typeface="Meiryo UI" panose="020B0604030504040204" pitchFamily="50" charset="-128"/>
                          <a:ea typeface="Meiryo UI" panose="020B0604030504040204" pitchFamily="50" charset="-128"/>
                        </a:rPr>
                        <a:t>疑義なし　</a:t>
                      </a:r>
                      <a:endParaRPr lang="ja-JP" altLang="en-US" sz="1100" b="0" i="0" u="none" strike="noStrike" dirty="0">
                        <a:solidFill>
                          <a:srgbClr val="000000"/>
                        </a:solidFill>
                        <a:effectLst/>
                        <a:latin typeface="Meiryo UI" panose="020B0604030504040204" pitchFamily="50" charset="-128"/>
                        <a:ea typeface="Meiryo UI" panose="020B0604030504040204" pitchFamily="50" charset="-128"/>
                      </a:endParaRP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　ー</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25431873"/>
                  </a:ext>
                </a:extLst>
              </a:tr>
            </a:tbl>
          </a:graphicData>
        </a:graphic>
      </p:graphicFrame>
      <p:sp>
        <p:nvSpPr>
          <p:cNvPr id="19" name="テキスト ボックス 18">
            <a:extLst>
              <a:ext uri="{FF2B5EF4-FFF2-40B4-BE49-F238E27FC236}">
                <a16:creationId xmlns:a16="http://schemas.microsoft.com/office/drawing/2014/main" id="{0E765DBD-B8E9-47E8-A911-3E88A8C369AC}"/>
              </a:ext>
            </a:extLst>
          </p:cNvPr>
          <p:cNvSpPr txBox="1"/>
          <p:nvPr/>
        </p:nvSpPr>
        <p:spPr>
          <a:xfrm>
            <a:off x="126644" y="2076636"/>
            <a:ext cx="4334997" cy="738664"/>
          </a:xfrm>
          <a:prstGeom prst="rect">
            <a:avLst/>
          </a:prstGeom>
          <a:noFill/>
        </p:spPr>
        <p:txBody>
          <a:bodyPr wrap="square" rtlCol="0">
            <a:spAutoFit/>
          </a:bodyPr>
          <a:lstStyle/>
          <a:p>
            <a:r>
              <a:rPr kumimoji="1" lang="en-US" altLang="ja-JP" dirty="0">
                <a:latin typeface="Meiryo UI" panose="020B0604030504040204" pitchFamily="50" charset="-128"/>
                <a:ea typeface="Meiryo UI" panose="020B0604030504040204" pitchFamily="50" charset="-128"/>
              </a:rPr>
              <a:t>〈</a:t>
            </a:r>
            <a:r>
              <a:rPr kumimoji="1" lang="ja-JP" altLang="en-US" dirty="0">
                <a:latin typeface="Meiryo UI" panose="020B0604030504040204" pitchFamily="50" charset="-128"/>
                <a:ea typeface="Meiryo UI" panose="020B0604030504040204" pitchFamily="50" charset="-128"/>
              </a:rPr>
              <a:t>評価で用いる財務資料</a:t>
            </a:r>
            <a:r>
              <a:rPr kumimoji="1" lang="en-US" altLang="ja-JP" dirty="0">
                <a:latin typeface="Meiryo UI" panose="020B0604030504040204" pitchFamily="50" charset="-128"/>
                <a:ea typeface="Meiryo UI" panose="020B0604030504040204" pitchFamily="50" charset="-128"/>
              </a:rPr>
              <a:t>〉</a:t>
            </a:r>
          </a:p>
          <a:p>
            <a:endParaRPr kumimoji="1" lang="en-US" altLang="ja-JP" sz="600" dirty="0">
              <a:latin typeface="Meiryo UI" panose="020B0604030504040204" pitchFamily="50" charset="-128"/>
              <a:ea typeface="Meiryo UI" panose="020B0604030504040204" pitchFamily="50" charset="-128"/>
            </a:endParaRPr>
          </a:p>
          <a:p>
            <a:r>
              <a:rPr kumimoji="0" lang="ja-JP" altLang="en-US" sz="1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　</a:t>
            </a:r>
            <a:r>
              <a:rPr kumimoji="1" lang="ja-JP" altLang="en-US" dirty="0">
                <a:latin typeface="Meiryo UI" panose="020B0604030504040204" pitchFamily="50" charset="-128"/>
                <a:ea typeface="Meiryo UI" panose="020B0604030504040204" pitchFamily="50" charset="-128"/>
              </a:rPr>
              <a:t>直近３年間の損益計算書、貸借対照表</a:t>
            </a:r>
          </a:p>
        </p:txBody>
      </p:sp>
      <p:sp>
        <p:nvSpPr>
          <p:cNvPr id="22" name="テキスト ボックス 21">
            <a:extLst>
              <a:ext uri="{FF2B5EF4-FFF2-40B4-BE49-F238E27FC236}">
                <a16:creationId xmlns:a16="http://schemas.microsoft.com/office/drawing/2014/main" id="{EE178F4F-5BBD-49AE-9F6F-64CE88A8A64E}"/>
              </a:ext>
            </a:extLst>
          </p:cNvPr>
          <p:cNvSpPr txBox="1"/>
          <p:nvPr/>
        </p:nvSpPr>
        <p:spPr>
          <a:xfrm>
            <a:off x="4809069" y="1744660"/>
            <a:ext cx="4011786" cy="954107"/>
          </a:xfrm>
          <a:prstGeom prst="rect">
            <a:avLst/>
          </a:prstGeom>
          <a:noFill/>
          <a:ln w="15875">
            <a:solidFill>
              <a:schemeClr val="tx1"/>
            </a:solidFill>
            <a:prstDash val="sysDash"/>
          </a:ln>
        </p:spPr>
        <p:txBody>
          <a:bodyPr wrap="square" rtlCol="0">
            <a:spAutoFit/>
          </a:bodyPr>
          <a:lstStyle/>
          <a:p>
            <a:r>
              <a:rPr kumimoji="1" lang="ja-JP" altLang="en-US" sz="1400" dirty="0"/>
              <a:t>損益計算書：一定期間の企業の収益や費用を示　　　　　　　　　　　　　</a:t>
            </a:r>
            <a:endParaRPr kumimoji="1" lang="en-US" altLang="ja-JP" sz="1400" dirty="0"/>
          </a:p>
          <a:p>
            <a:r>
              <a:rPr kumimoji="1" lang="ja-JP" altLang="en-US" sz="1400" dirty="0"/>
              <a:t>　　　　　　し、企業の収益性</a:t>
            </a:r>
            <a:r>
              <a:rPr kumimoji="1" lang="ja-JP" altLang="en-US" sz="1400"/>
              <a:t>を分析</a:t>
            </a:r>
            <a:endParaRPr kumimoji="1" lang="en-US" altLang="ja-JP" sz="1400" dirty="0"/>
          </a:p>
          <a:p>
            <a:r>
              <a:rPr kumimoji="1" lang="ja-JP" altLang="en-US" sz="1400" dirty="0"/>
              <a:t>貸借対照表：企業の資産、負債、純資産のバラ　</a:t>
            </a:r>
            <a:endParaRPr kumimoji="1" lang="en-US" altLang="ja-JP" sz="1400" dirty="0"/>
          </a:p>
          <a:p>
            <a:r>
              <a:rPr kumimoji="1" lang="ja-JP" altLang="en-US" sz="1400" dirty="0"/>
              <a:t>　　　　　　ンスを示し、財務健全性を評価</a:t>
            </a:r>
          </a:p>
        </p:txBody>
      </p:sp>
    </p:spTree>
    <p:extLst>
      <p:ext uri="{BB962C8B-B14F-4D97-AF65-F5344CB8AC3E}">
        <p14:creationId xmlns:p14="http://schemas.microsoft.com/office/powerpoint/2010/main" val="37826716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表 4">
            <a:extLst>
              <a:ext uri="{FF2B5EF4-FFF2-40B4-BE49-F238E27FC236}">
                <a16:creationId xmlns:a16="http://schemas.microsoft.com/office/drawing/2014/main" id="{51D71962-A5F4-4181-B839-6C037E8AF6C0}"/>
              </a:ext>
            </a:extLst>
          </p:cNvPr>
          <p:cNvGraphicFramePr>
            <a:graphicFrameLocks noGrp="1"/>
          </p:cNvGraphicFramePr>
          <p:nvPr>
            <p:extLst>
              <p:ext uri="{D42A27DB-BD31-4B8C-83A1-F6EECF244321}">
                <p14:modId xmlns:p14="http://schemas.microsoft.com/office/powerpoint/2010/main" val="1846874158"/>
              </p:ext>
            </p:extLst>
          </p:nvPr>
        </p:nvGraphicFramePr>
        <p:xfrm>
          <a:off x="146076" y="506683"/>
          <a:ext cx="4481148" cy="5544798"/>
        </p:xfrm>
        <a:graphic>
          <a:graphicData uri="http://schemas.openxmlformats.org/drawingml/2006/table">
            <a:tbl>
              <a:tblPr/>
              <a:tblGrid>
                <a:gridCol w="1512441">
                  <a:extLst>
                    <a:ext uri="{9D8B030D-6E8A-4147-A177-3AD203B41FA5}">
                      <a16:colId xmlns:a16="http://schemas.microsoft.com/office/drawing/2014/main" val="3767260192"/>
                    </a:ext>
                  </a:extLst>
                </a:gridCol>
                <a:gridCol w="1490835">
                  <a:extLst>
                    <a:ext uri="{9D8B030D-6E8A-4147-A177-3AD203B41FA5}">
                      <a16:colId xmlns:a16="http://schemas.microsoft.com/office/drawing/2014/main" val="2018333808"/>
                    </a:ext>
                  </a:extLst>
                </a:gridCol>
                <a:gridCol w="369468">
                  <a:extLst>
                    <a:ext uri="{9D8B030D-6E8A-4147-A177-3AD203B41FA5}">
                      <a16:colId xmlns:a16="http://schemas.microsoft.com/office/drawing/2014/main" val="4042380394"/>
                    </a:ext>
                  </a:extLst>
                </a:gridCol>
                <a:gridCol w="369468">
                  <a:extLst>
                    <a:ext uri="{9D8B030D-6E8A-4147-A177-3AD203B41FA5}">
                      <a16:colId xmlns:a16="http://schemas.microsoft.com/office/drawing/2014/main" val="1848299435"/>
                    </a:ext>
                  </a:extLst>
                </a:gridCol>
                <a:gridCol w="369468">
                  <a:extLst>
                    <a:ext uri="{9D8B030D-6E8A-4147-A177-3AD203B41FA5}">
                      <a16:colId xmlns:a16="http://schemas.microsoft.com/office/drawing/2014/main" val="3493008824"/>
                    </a:ext>
                  </a:extLst>
                </a:gridCol>
                <a:gridCol w="369468">
                  <a:extLst>
                    <a:ext uri="{9D8B030D-6E8A-4147-A177-3AD203B41FA5}">
                      <a16:colId xmlns:a16="http://schemas.microsoft.com/office/drawing/2014/main" val="1756194588"/>
                    </a:ext>
                  </a:extLst>
                </a:gridCol>
              </a:tblGrid>
              <a:tr h="193820">
                <a:tc rowSpan="2" gridSpan="2">
                  <a:txBody>
                    <a:bodyPr/>
                    <a:lstStyle/>
                    <a:p>
                      <a:pPr algn="ctr" fontAlgn="ctr"/>
                      <a:r>
                        <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rPr>
                        <a:t>評価項目</a:t>
                      </a:r>
                    </a:p>
                  </a:txBody>
                  <a:tcPr marL="5303" marR="5303" marT="530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rowSpan="2" hMerge="1">
                  <a:txBody>
                    <a:bodyPr/>
                    <a:lstStyle/>
                    <a:p>
                      <a:endParaRPr kumimoji="1" lang="ja-JP" altLang="en-US"/>
                    </a:p>
                  </a:txBody>
                  <a:tcPr/>
                </a:tc>
                <a:tc gridSpan="2">
                  <a:txBody>
                    <a:bodyPr/>
                    <a:lstStyle/>
                    <a:p>
                      <a:pPr algn="ctr" fontAlgn="ctr"/>
                      <a:r>
                        <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rPr>
                        <a:t>令和６年度</a:t>
                      </a:r>
                    </a:p>
                  </a:txBody>
                  <a:tcPr marL="5303" marR="5303" marT="53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hMerge="1">
                  <a:txBody>
                    <a:bodyPr/>
                    <a:lstStyle/>
                    <a:p>
                      <a:endParaRPr kumimoji="1" lang="ja-JP" altLang="en-US"/>
                    </a:p>
                  </a:txBody>
                  <a:tcPr/>
                </a:tc>
                <a:tc gridSpan="2">
                  <a:txBody>
                    <a:bodyPr/>
                    <a:lstStyle/>
                    <a:p>
                      <a:pPr algn="ctr" fontAlgn="ctr"/>
                      <a:r>
                        <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rPr>
                        <a:t>令和７年度</a:t>
                      </a:r>
                    </a:p>
                  </a:txBody>
                  <a:tcPr marL="5303" marR="5303" marT="530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hMerge="1">
                  <a:txBody>
                    <a:bodyPr/>
                    <a:lstStyle/>
                    <a:p>
                      <a:endParaRPr kumimoji="1" lang="ja-JP" altLang="en-US"/>
                    </a:p>
                  </a:txBody>
                  <a:tcPr/>
                </a:tc>
                <a:extLst>
                  <a:ext uri="{0D108BD9-81ED-4DB2-BD59-A6C34878D82A}">
                    <a16:rowId xmlns:a16="http://schemas.microsoft.com/office/drawing/2014/main" val="4070263963"/>
                  </a:ext>
                </a:extLst>
              </a:tr>
              <a:tr h="193820">
                <a:tc gridSpan="2" vMerge="1">
                  <a:txBody>
                    <a:bodyPr/>
                    <a:lstStyle/>
                    <a:p>
                      <a:endParaRPr kumimoji="1" lang="ja-JP" altLang="en-US"/>
                    </a:p>
                  </a:txBody>
                  <a:tcPr/>
                </a:tc>
                <a:tc hMerge="1" vMerge="1">
                  <a:txBody>
                    <a:bodyPr/>
                    <a:lstStyle/>
                    <a:p>
                      <a:endParaRPr kumimoji="1" lang="ja-JP" altLang="en-US"/>
                    </a:p>
                  </a:txBody>
                  <a:tcPr/>
                </a:tc>
                <a:tc>
                  <a:txBody>
                    <a:bodyPr/>
                    <a:lstStyle/>
                    <a:p>
                      <a:pPr algn="ctr" fontAlgn="ctr"/>
                      <a:r>
                        <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rPr>
                        <a:t>指</a:t>
                      </a:r>
                    </a:p>
                  </a:txBody>
                  <a:tcPr marL="5303" marR="5303" marT="53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rPr>
                        <a:t>府</a:t>
                      </a:r>
                    </a:p>
                  </a:txBody>
                  <a:tcPr marL="5303" marR="5303" marT="53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rPr>
                        <a:t>指</a:t>
                      </a:r>
                    </a:p>
                  </a:txBody>
                  <a:tcPr marL="5303" marR="5303" marT="53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rPr>
                        <a:t>府</a:t>
                      </a:r>
                    </a:p>
                  </a:txBody>
                  <a:tcPr marL="5303" marR="5303" marT="530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801831686"/>
                  </a:ext>
                </a:extLst>
              </a:tr>
              <a:tr h="193820">
                <a:tc>
                  <a:txBody>
                    <a:bodyPr/>
                    <a:lstStyle/>
                    <a:p>
                      <a:pPr algn="l" fontAlgn="ctr"/>
                      <a:r>
                        <a:rPr lang="en-US" altLang="ja-JP" sz="800" b="0" i="0" u="none" strike="noStrike">
                          <a:solidFill>
                            <a:srgbClr val="000000"/>
                          </a:solidFill>
                          <a:effectLst/>
                          <a:latin typeface="ＭＳ ゴシック" panose="020B0609070205080204" pitchFamily="49" charset="-128"/>
                          <a:ea typeface="ＭＳ ゴシック" panose="020B0609070205080204" pitchFamily="49" charset="-128"/>
                        </a:rPr>
                        <a:t>Ⅰ.</a:t>
                      </a:r>
                      <a:r>
                        <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rPr>
                        <a:t>提案の履行状況に関する項目</a:t>
                      </a:r>
                    </a:p>
                  </a:txBody>
                  <a:tcPr marL="5303" marR="5303" marT="530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r>
                        <a:rPr lang="ja-JP" altLang="en-US" sz="8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5303" marR="5303" marT="53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gridSpan="2">
                  <a:txBody>
                    <a:bodyPr/>
                    <a:lstStyle/>
                    <a:p>
                      <a:pPr algn="ctr" fontAlgn="ctr"/>
                      <a:r>
                        <a:rPr lang="ja-JP" altLang="en-US" sz="8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5303" marR="5303" marT="53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hMerge="1">
                  <a:txBody>
                    <a:bodyPr/>
                    <a:lstStyle/>
                    <a:p>
                      <a:endParaRPr kumimoji="1" lang="ja-JP" altLang="en-US"/>
                    </a:p>
                  </a:txBody>
                  <a:tcPr/>
                </a:tc>
                <a:tc gridSpan="2">
                  <a:txBody>
                    <a:bodyPr/>
                    <a:lstStyle/>
                    <a:p>
                      <a:pPr algn="ctr" fontAlgn="ctr"/>
                      <a:r>
                        <a:rPr lang="ja-JP" altLang="en-US" sz="8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5303" marR="5303" marT="530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hMerge="1">
                  <a:txBody>
                    <a:bodyPr/>
                    <a:lstStyle/>
                    <a:p>
                      <a:endParaRPr kumimoji="1" lang="ja-JP" altLang="en-US"/>
                    </a:p>
                  </a:txBody>
                  <a:tcPr/>
                </a:tc>
                <a:extLst>
                  <a:ext uri="{0D108BD9-81ED-4DB2-BD59-A6C34878D82A}">
                    <a16:rowId xmlns:a16="http://schemas.microsoft.com/office/drawing/2014/main" val="979283759"/>
                  </a:ext>
                </a:extLst>
              </a:tr>
              <a:tr h="193820">
                <a:tc gridSpan="2">
                  <a:txBody>
                    <a:bodyPr/>
                    <a:lstStyle/>
                    <a:p>
                      <a:pPr algn="l" fontAlgn="ctr"/>
                      <a:r>
                        <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rPr>
                        <a:t>（１）施設の設置目的及び管理運営方針</a:t>
                      </a:r>
                    </a:p>
                  </a:txBody>
                  <a:tcPr marL="5303" marR="5303" marT="530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a:txBody>
                    <a:bodyPr/>
                    <a:lstStyle/>
                    <a:p>
                      <a:pPr algn="ctr" fontAlgn="ctr"/>
                      <a:r>
                        <a:rPr lang="en-US" sz="800" b="0" i="0" u="none" strike="noStrike">
                          <a:solidFill>
                            <a:srgbClr val="000000"/>
                          </a:solidFill>
                          <a:effectLst/>
                          <a:latin typeface="ＭＳ ゴシック" panose="020B0609070205080204" pitchFamily="49" charset="-128"/>
                          <a:ea typeface="ＭＳ ゴシック" panose="020B0609070205080204" pitchFamily="49" charset="-128"/>
                        </a:rPr>
                        <a:t>Ａ</a:t>
                      </a:r>
                    </a:p>
                  </a:txBody>
                  <a:tcPr marL="5303" marR="5303" marT="53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000000"/>
                          </a:solidFill>
                          <a:effectLst/>
                          <a:latin typeface="ＭＳ ゴシック" panose="020B0609070205080204" pitchFamily="49" charset="-128"/>
                          <a:ea typeface="ＭＳ ゴシック" panose="020B0609070205080204" pitchFamily="49" charset="-128"/>
                        </a:rPr>
                        <a:t>Ａ</a:t>
                      </a:r>
                    </a:p>
                  </a:txBody>
                  <a:tcPr marL="5303" marR="5303" marT="53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000000"/>
                          </a:solidFill>
                          <a:effectLst/>
                          <a:latin typeface="ＭＳ ゴシック" panose="020B0609070205080204" pitchFamily="49" charset="-128"/>
                          <a:ea typeface="ＭＳ ゴシック" panose="020B0609070205080204" pitchFamily="49" charset="-128"/>
                        </a:rPr>
                        <a:t>Ａ</a:t>
                      </a:r>
                    </a:p>
                  </a:txBody>
                  <a:tcPr marL="5303" marR="5303" marT="53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000000"/>
                          </a:solidFill>
                          <a:effectLst/>
                          <a:latin typeface="ＭＳ ゴシック" panose="020B0609070205080204" pitchFamily="49" charset="-128"/>
                          <a:ea typeface="ＭＳ ゴシック" panose="020B0609070205080204" pitchFamily="49" charset="-128"/>
                        </a:rPr>
                        <a:t>Ａ</a:t>
                      </a:r>
                    </a:p>
                  </a:txBody>
                  <a:tcPr marL="5303" marR="5303" marT="530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60467723"/>
                  </a:ext>
                </a:extLst>
              </a:tr>
              <a:tr h="193820">
                <a:tc gridSpan="2">
                  <a:txBody>
                    <a:bodyPr/>
                    <a:lstStyle/>
                    <a:p>
                      <a:pPr algn="l" fontAlgn="ctr"/>
                      <a:r>
                        <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rPr>
                        <a:t>（２）平等な利用を図るための具体的手法・効果</a:t>
                      </a:r>
                    </a:p>
                  </a:txBody>
                  <a:tcPr marL="5303" marR="5303" marT="530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a:txBody>
                    <a:bodyPr/>
                    <a:lstStyle/>
                    <a:p>
                      <a:pPr algn="ctr" fontAlgn="ctr"/>
                      <a:r>
                        <a:rPr lang="en-US" sz="800" b="0" i="0" u="none" strike="noStrike">
                          <a:solidFill>
                            <a:srgbClr val="000000"/>
                          </a:solidFill>
                          <a:effectLst/>
                          <a:latin typeface="ＭＳ ゴシック" panose="020B0609070205080204" pitchFamily="49" charset="-128"/>
                          <a:ea typeface="ＭＳ ゴシック" panose="020B0609070205080204" pitchFamily="49" charset="-128"/>
                        </a:rPr>
                        <a:t>Ａ</a:t>
                      </a:r>
                    </a:p>
                  </a:txBody>
                  <a:tcPr marL="5303" marR="5303" marT="53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000000"/>
                          </a:solidFill>
                          <a:effectLst/>
                          <a:latin typeface="ＭＳ ゴシック" panose="020B0609070205080204" pitchFamily="49" charset="-128"/>
                          <a:ea typeface="ＭＳ ゴシック" panose="020B0609070205080204" pitchFamily="49" charset="-128"/>
                        </a:rPr>
                        <a:t>Ａ</a:t>
                      </a:r>
                    </a:p>
                  </a:txBody>
                  <a:tcPr marL="5303" marR="5303" marT="53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000000"/>
                          </a:solidFill>
                          <a:effectLst/>
                          <a:latin typeface="ＭＳ ゴシック" panose="020B0609070205080204" pitchFamily="49" charset="-128"/>
                          <a:ea typeface="ＭＳ ゴシック" panose="020B0609070205080204" pitchFamily="49" charset="-128"/>
                        </a:rPr>
                        <a:t>Ｂ</a:t>
                      </a:r>
                    </a:p>
                  </a:txBody>
                  <a:tcPr marL="5303" marR="5303" marT="53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000000"/>
                          </a:solidFill>
                          <a:effectLst/>
                          <a:latin typeface="ＭＳ ゴシック" panose="020B0609070205080204" pitchFamily="49" charset="-128"/>
                          <a:ea typeface="ＭＳ ゴシック" panose="020B0609070205080204" pitchFamily="49" charset="-128"/>
                        </a:rPr>
                        <a:t>Ｂ</a:t>
                      </a:r>
                    </a:p>
                  </a:txBody>
                  <a:tcPr marL="5303" marR="5303" marT="530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49364758"/>
                  </a:ext>
                </a:extLst>
              </a:tr>
              <a:tr h="193820">
                <a:tc gridSpan="2">
                  <a:txBody>
                    <a:bodyPr/>
                    <a:lstStyle/>
                    <a:p>
                      <a:pPr algn="l" fontAlgn="ctr"/>
                      <a:r>
                        <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rPr>
                        <a:t>（３）利用者の増加を図るための具体的手法・効果</a:t>
                      </a:r>
                    </a:p>
                  </a:txBody>
                  <a:tcPr marL="5303" marR="5303" marT="530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a:txBody>
                    <a:bodyPr/>
                    <a:lstStyle/>
                    <a:p>
                      <a:pPr algn="ctr" fontAlgn="ctr"/>
                      <a:r>
                        <a:rPr lang="en-US" sz="800" b="0" i="0" u="none" strike="noStrike">
                          <a:solidFill>
                            <a:srgbClr val="000000"/>
                          </a:solidFill>
                          <a:effectLst/>
                          <a:latin typeface="ＭＳ ゴシック" panose="020B0609070205080204" pitchFamily="49" charset="-128"/>
                          <a:ea typeface="ＭＳ ゴシック" panose="020B0609070205080204" pitchFamily="49" charset="-128"/>
                        </a:rPr>
                        <a:t>Ｂ</a:t>
                      </a:r>
                    </a:p>
                  </a:txBody>
                  <a:tcPr marL="5303" marR="5303" marT="53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000000"/>
                          </a:solidFill>
                          <a:effectLst/>
                          <a:latin typeface="ＭＳ ゴシック" panose="020B0609070205080204" pitchFamily="49" charset="-128"/>
                          <a:ea typeface="ＭＳ ゴシック" panose="020B0609070205080204" pitchFamily="49" charset="-128"/>
                        </a:rPr>
                        <a:t>Ｂ</a:t>
                      </a:r>
                    </a:p>
                  </a:txBody>
                  <a:tcPr marL="5303" marR="5303" marT="53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000000"/>
                          </a:solidFill>
                          <a:effectLst/>
                          <a:latin typeface="ＭＳ ゴシック" panose="020B0609070205080204" pitchFamily="49" charset="-128"/>
                          <a:ea typeface="ＭＳ ゴシック" panose="020B0609070205080204" pitchFamily="49" charset="-128"/>
                        </a:rPr>
                        <a:t>Ｂ</a:t>
                      </a:r>
                    </a:p>
                  </a:txBody>
                  <a:tcPr marL="5303" marR="5303" marT="53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000000"/>
                          </a:solidFill>
                          <a:effectLst/>
                          <a:latin typeface="ＭＳ ゴシック" panose="020B0609070205080204" pitchFamily="49" charset="-128"/>
                          <a:ea typeface="ＭＳ ゴシック" panose="020B0609070205080204" pitchFamily="49" charset="-128"/>
                        </a:rPr>
                        <a:t>【Ｂ】</a:t>
                      </a:r>
                    </a:p>
                  </a:txBody>
                  <a:tcPr marL="5303" marR="5303" marT="530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87661854"/>
                  </a:ext>
                </a:extLst>
              </a:tr>
              <a:tr h="193820">
                <a:tc gridSpan="2">
                  <a:txBody>
                    <a:bodyPr/>
                    <a:lstStyle/>
                    <a:p>
                      <a:pPr algn="l" fontAlgn="ctr"/>
                      <a:r>
                        <a:rPr lang="ja-JP" altLang="en-US" sz="800" b="0" i="0" u="none" strike="noStrike" dirty="0">
                          <a:solidFill>
                            <a:srgbClr val="000000"/>
                          </a:solidFill>
                          <a:effectLst/>
                          <a:latin typeface="ＭＳ ゴシック" panose="020B0609070205080204" pitchFamily="49" charset="-128"/>
                          <a:ea typeface="ＭＳ ゴシック" panose="020B0609070205080204" pitchFamily="49" charset="-128"/>
                        </a:rPr>
                        <a:t>（４）サービスの向上を図るための具体的手法・効果</a:t>
                      </a:r>
                    </a:p>
                  </a:txBody>
                  <a:tcPr marL="5303" marR="5303" marT="530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a:txBody>
                    <a:bodyPr/>
                    <a:lstStyle/>
                    <a:p>
                      <a:pPr algn="ctr" fontAlgn="ctr"/>
                      <a:r>
                        <a:rPr lang="en-US" sz="800" b="0" i="0" u="none" strike="noStrike">
                          <a:solidFill>
                            <a:srgbClr val="000000"/>
                          </a:solidFill>
                          <a:effectLst/>
                          <a:latin typeface="ＭＳ ゴシック" panose="020B0609070205080204" pitchFamily="49" charset="-128"/>
                          <a:ea typeface="ＭＳ ゴシック" panose="020B0609070205080204" pitchFamily="49" charset="-128"/>
                        </a:rPr>
                        <a:t>Ａ</a:t>
                      </a:r>
                    </a:p>
                  </a:txBody>
                  <a:tcPr marL="5303" marR="5303" marT="53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000000"/>
                          </a:solidFill>
                          <a:effectLst/>
                          <a:latin typeface="ＭＳ ゴシック" panose="020B0609070205080204" pitchFamily="49" charset="-128"/>
                          <a:ea typeface="ＭＳ ゴシック" panose="020B0609070205080204" pitchFamily="49" charset="-128"/>
                        </a:rPr>
                        <a:t>Ａ</a:t>
                      </a:r>
                    </a:p>
                  </a:txBody>
                  <a:tcPr marL="5303" marR="5303" marT="53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000000"/>
                          </a:solidFill>
                          <a:effectLst/>
                          <a:latin typeface="ＭＳ ゴシック" panose="020B0609070205080204" pitchFamily="49" charset="-128"/>
                          <a:ea typeface="ＭＳ ゴシック" panose="020B0609070205080204" pitchFamily="49" charset="-128"/>
                        </a:rPr>
                        <a:t>Ｂ</a:t>
                      </a:r>
                    </a:p>
                  </a:txBody>
                  <a:tcPr marL="5303" marR="5303" marT="53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000000"/>
                          </a:solidFill>
                          <a:effectLst/>
                          <a:latin typeface="ＭＳ ゴシック" panose="020B0609070205080204" pitchFamily="49" charset="-128"/>
                          <a:ea typeface="ＭＳ ゴシック" panose="020B0609070205080204" pitchFamily="49" charset="-128"/>
                        </a:rPr>
                        <a:t>【Ｃ】</a:t>
                      </a:r>
                    </a:p>
                  </a:txBody>
                  <a:tcPr marL="5303" marR="5303" marT="530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62155312"/>
                  </a:ext>
                </a:extLst>
              </a:tr>
              <a:tr h="193820">
                <a:tc gridSpan="2">
                  <a:txBody>
                    <a:bodyPr/>
                    <a:lstStyle/>
                    <a:p>
                      <a:pPr algn="l" fontAlgn="ctr"/>
                      <a:r>
                        <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rPr>
                        <a:t>（５）施設の維持管理の内容、適格性及び実現の程度</a:t>
                      </a:r>
                    </a:p>
                  </a:txBody>
                  <a:tcPr marL="5303" marR="5303" marT="530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a:txBody>
                    <a:bodyPr/>
                    <a:lstStyle/>
                    <a:p>
                      <a:pPr algn="ctr" fontAlgn="ctr"/>
                      <a:r>
                        <a:rPr lang="en-US" sz="800" b="0" i="0" u="none" strike="noStrike">
                          <a:solidFill>
                            <a:srgbClr val="000000"/>
                          </a:solidFill>
                          <a:effectLst/>
                          <a:latin typeface="ＭＳ ゴシック" panose="020B0609070205080204" pitchFamily="49" charset="-128"/>
                          <a:ea typeface="ＭＳ ゴシック" panose="020B0609070205080204" pitchFamily="49" charset="-128"/>
                        </a:rPr>
                        <a:t>Ａ</a:t>
                      </a:r>
                    </a:p>
                  </a:txBody>
                  <a:tcPr marL="5303" marR="5303" marT="53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000000"/>
                          </a:solidFill>
                          <a:effectLst/>
                          <a:latin typeface="ＭＳ ゴシック" panose="020B0609070205080204" pitchFamily="49" charset="-128"/>
                          <a:ea typeface="ＭＳ ゴシック" panose="020B0609070205080204" pitchFamily="49" charset="-128"/>
                        </a:rPr>
                        <a:t>Ａ</a:t>
                      </a:r>
                    </a:p>
                  </a:txBody>
                  <a:tcPr marL="5303" marR="5303" marT="53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000000"/>
                          </a:solidFill>
                          <a:effectLst/>
                          <a:latin typeface="ＭＳ ゴシック" panose="020B0609070205080204" pitchFamily="49" charset="-128"/>
                          <a:ea typeface="ＭＳ ゴシック" panose="020B0609070205080204" pitchFamily="49" charset="-128"/>
                        </a:rPr>
                        <a:t>Ａ</a:t>
                      </a:r>
                    </a:p>
                  </a:txBody>
                  <a:tcPr marL="5303" marR="5303" marT="53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000000"/>
                          </a:solidFill>
                          <a:effectLst/>
                          <a:latin typeface="ＭＳ ゴシック" panose="020B0609070205080204" pitchFamily="49" charset="-128"/>
                          <a:ea typeface="ＭＳ ゴシック" panose="020B0609070205080204" pitchFamily="49" charset="-128"/>
                        </a:rPr>
                        <a:t>Ａ</a:t>
                      </a:r>
                    </a:p>
                  </a:txBody>
                  <a:tcPr marL="5303" marR="5303" marT="530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40221"/>
                  </a:ext>
                </a:extLst>
              </a:tr>
              <a:tr h="193820">
                <a:tc>
                  <a:txBody>
                    <a:bodyPr/>
                    <a:lstStyle/>
                    <a:p>
                      <a:pPr algn="l" fontAlgn="ctr"/>
                      <a:r>
                        <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rPr>
                        <a:t>（６）府施策の整合性</a:t>
                      </a:r>
                    </a:p>
                  </a:txBody>
                  <a:tcPr marL="5303" marR="5303" marT="5303" marB="0" anchor="ctr">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rPr>
                        <a:t>　</a:t>
                      </a:r>
                    </a:p>
                  </a:txBody>
                  <a:tcPr marL="5303" marR="5303" marT="5303"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000000"/>
                          </a:solidFill>
                          <a:effectLst/>
                          <a:latin typeface="ＭＳ ゴシック" panose="020B0609070205080204" pitchFamily="49" charset="-128"/>
                          <a:ea typeface="ＭＳ ゴシック" panose="020B0609070205080204" pitchFamily="49" charset="-128"/>
                        </a:rPr>
                        <a:t>Ｂ</a:t>
                      </a:r>
                    </a:p>
                  </a:txBody>
                  <a:tcPr marL="5303" marR="5303" marT="53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000000"/>
                          </a:solidFill>
                          <a:effectLst/>
                          <a:latin typeface="ＭＳ ゴシック" panose="020B0609070205080204" pitchFamily="49" charset="-128"/>
                          <a:ea typeface="ＭＳ ゴシック" panose="020B0609070205080204" pitchFamily="49" charset="-128"/>
                        </a:rPr>
                        <a:t>Ｂ</a:t>
                      </a:r>
                    </a:p>
                  </a:txBody>
                  <a:tcPr marL="5303" marR="5303" marT="53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000000"/>
                          </a:solidFill>
                          <a:effectLst/>
                          <a:latin typeface="ＭＳ ゴシック" panose="020B0609070205080204" pitchFamily="49" charset="-128"/>
                          <a:ea typeface="ＭＳ ゴシック" panose="020B0609070205080204" pitchFamily="49" charset="-128"/>
                        </a:rPr>
                        <a:t>Ａ</a:t>
                      </a:r>
                    </a:p>
                  </a:txBody>
                  <a:tcPr marL="5303" marR="5303" marT="53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000000"/>
                          </a:solidFill>
                          <a:effectLst/>
                          <a:latin typeface="ＭＳ ゴシック" panose="020B0609070205080204" pitchFamily="49" charset="-128"/>
                          <a:ea typeface="ＭＳ ゴシック" panose="020B0609070205080204" pitchFamily="49" charset="-128"/>
                        </a:rPr>
                        <a:t>Ａ</a:t>
                      </a:r>
                    </a:p>
                  </a:txBody>
                  <a:tcPr marL="5303" marR="5303" marT="530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89398018"/>
                  </a:ext>
                </a:extLst>
              </a:tr>
              <a:tr h="316713">
                <a:tc>
                  <a:txBody>
                    <a:bodyPr/>
                    <a:lstStyle/>
                    <a:p>
                      <a:pPr algn="l" fontAlgn="ctr"/>
                      <a:r>
                        <a:rPr lang="en-US" altLang="ja-JP" sz="800" b="0" i="0" u="none" strike="noStrike">
                          <a:solidFill>
                            <a:srgbClr val="000000"/>
                          </a:solidFill>
                          <a:effectLst/>
                          <a:latin typeface="ＭＳ ゴシック" panose="020B0609070205080204" pitchFamily="49" charset="-128"/>
                          <a:ea typeface="ＭＳ ゴシック" panose="020B0609070205080204" pitchFamily="49" charset="-128"/>
                        </a:rPr>
                        <a:t>Ⅱ</a:t>
                      </a:r>
                      <a:r>
                        <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rPr>
                        <a:t>さらなるサービスの向上に関する事項</a:t>
                      </a:r>
                    </a:p>
                  </a:txBody>
                  <a:tcPr marL="5303" marR="5303" marT="530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r>
                        <a:rPr lang="ja-JP" altLang="en-US" sz="8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5303" marR="5303" marT="53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gridSpan="4">
                  <a:txBody>
                    <a:bodyPr/>
                    <a:lstStyle/>
                    <a:p>
                      <a:pPr algn="ctr" fontAlgn="ctr"/>
                      <a:r>
                        <a:rPr lang="ja-JP" altLang="en-US" sz="8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5303" marR="5303" marT="530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421460834"/>
                  </a:ext>
                </a:extLst>
              </a:tr>
              <a:tr h="193820">
                <a:tc>
                  <a:txBody>
                    <a:bodyPr/>
                    <a:lstStyle/>
                    <a:p>
                      <a:pPr algn="l" fontAlgn="ctr"/>
                      <a:r>
                        <a:rPr lang="zh-TW" altLang="en-US" sz="800" b="0" i="0" u="none" strike="noStrike">
                          <a:solidFill>
                            <a:srgbClr val="000000"/>
                          </a:solidFill>
                          <a:effectLst/>
                          <a:latin typeface="ＭＳ ゴシック" panose="020B0609070205080204" pitchFamily="49" charset="-128"/>
                          <a:ea typeface="ＭＳ ゴシック" panose="020B0609070205080204" pitchFamily="49" charset="-128"/>
                        </a:rPr>
                        <a:t>（１）利用者満足度調査等</a:t>
                      </a:r>
                    </a:p>
                  </a:txBody>
                  <a:tcPr marL="5303" marR="5303" marT="5303" marB="0" anchor="ctr">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rPr>
                        <a:t>　</a:t>
                      </a:r>
                    </a:p>
                  </a:txBody>
                  <a:tcPr marL="5303" marR="5303" marT="5303"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000000"/>
                          </a:solidFill>
                          <a:effectLst/>
                          <a:latin typeface="ＭＳ ゴシック" panose="020B0609070205080204" pitchFamily="49" charset="-128"/>
                          <a:ea typeface="ＭＳ ゴシック" panose="020B0609070205080204" pitchFamily="49" charset="-128"/>
                        </a:rPr>
                        <a:t>Ａ</a:t>
                      </a:r>
                    </a:p>
                  </a:txBody>
                  <a:tcPr marL="5303" marR="5303" marT="53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000000"/>
                          </a:solidFill>
                          <a:effectLst/>
                          <a:latin typeface="ＭＳ ゴシック" panose="020B0609070205080204" pitchFamily="49" charset="-128"/>
                          <a:ea typeface="ＭＳ ゴシック" panose="020B0609070205080204" pitchFamily="49" charset="-128"/>
                        </a:rPr>
                        <a:t>Ａ</a:t>
                      </a:r>
                    </a:p>
                  </a:txBody>
                  <a:tcPr marL="5303" marR="5303" marT="53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000000"/>
                          </a:solidFill>
                          <a:effectLst/>
                          <a:latin typeface="ＭＳ ゴシック" panose="020B0609070205080204" pitchFamily="49" charset="-128"/>
                          <a:ea typeface="ＭＳ ゴシック" panose="020B0609070205080204" pitchFamily="49" charset="-128"/>
                        </a:rPr>
                        <a:t>Ａ</a:t>
                      </a:r>
                    </a:p>
                  </a:txBody>
                  <a:tcPr marL="5303" marR="5303" marT="53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000000"/>
                          </a:solidFill>
                          <a:effectLst/>
                          <a:latin typeface="ＭＳ ゴシック" panose="020B0609070205080204" pitchFamily="49" charset="-128"/>
                          <a:ea typeface="ＭＳ ゴシック" panose="020B0609070205080204" pitchFamily="49" charset="-128"/>
                        </a:rPr>
                        <a:t>Ａ</a:t>
                      </a:r>
                    </a:p>
                  </a:txBody>
                  <a:tcPr marL="5303" marR="5303" marT="530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06903174"/>
                  </a:ext>
                </a:extLst>
              </a:tr>
              <a:tr h="193820">
                <a:tc>
                  <a:txBody>
                    <a:bodyPr/>
                    <a:lstStyle/>
                    <a:p>
                      <a:pPr algn="l" fontAlgn="ctr"/>
                      <a:r>
                        <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rPr>
                        <a:t>（２）その他創意工夫</a:t>
                      </a:r>
                    </a:p>
                  </a:txBody>
                  <a:tcPr marL="5303" marR="5303" marT="5303" marB="0" anchor="ctr">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rPr>
                        <a:t>　</a:t>
                      </a:r>
                    </a:p>
                  </a:txBody>
                  <a:tcPr marL="5303" marR="5303" marT="5303"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000000"/>
                          </a:solidFill>
                          <a:effectLst/>
                          <a:latin typeface="ＭＳ ゴシック" panose="020B0609070205080204" pitchFamily="49" charset="-128"/>
                          <a:ea typeface="ＭＳ ゴシック" panose="020B0609070205080204" pitchFamily="49" charset="-128"/>
                        </a:rPr>
                        <a:t>Ａ</a:t>
                      </a:r>
                    </a:p>
                  </a:txBody>
                  <a:tcPr marL="5303" marR="5303" marT="53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000000"/>
                          </a:solidFill>
                          <a:effectLst/>
                          <a:latin typeface="ＭＳ ゴシック" panose="020B0609070205080204" pitchFamily="49" charset="-128"/>
                          <a:ea typeface="ＭＳ ゴシック" panose="020B0609070205080204" pitchFamily="49" charset="-128"/>
                        </a:rPr>
                        <a:t>Ａ</a:t>
                      </a:r>
                    </a:p>
                  </a:txBody>
                  <a:tcPr marL="5303" marR="5303" marT="53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000000"/>
                          </a:solidFill>
                          <a:effectLst/>
                          <a:latin typeface="ＭＳ ゴシック" panose="020B0609070205080204" pitchFamily="49" charset="-128"/>
                          <a:ea typeface="ＭＳ ゴシック" panose="020B0609070205080204" pitchFamily="49" charset="-128"/>
                        </a:rPr>
                        <a:t>Ｂ</a:t>
                      </a:r>
                    </a:p>
                  </a:txBody>
                  <a:tcPr marL="5303" marR="5303" marT="53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000000"/>
                          </a:solidFill>
                          <a:effectLst/>
                          <a:latin typeface="ＭＳ ゴシック" panose="020B0609070205080204" pitchFamily="49" charset="-128"/>
                          <a:ea typeface="ＭＳ ゴシック" panose="020B0609070205080204" pitchFamily="49" charset="-128"/>
                        </a:rPr>
                        <a:t>Ｂ</a:t>
                      </a:r>
                    </a:p>
                  </a:txBody>
                  <a:tcPr marL="5303" marR="5303" marT="530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59387059"/>
                  </a:ext>
                </a:extLst>
              </a:tr>
              <a:tr h="193820">
                <a:tc gridSpan="6">
                  <a:txBody>
                    <a:bodyPr/>
                    <a:lstStyle/>
                    <a:p>
                      <a:pPr algn="l" fontAlgn="ctr"/>
                      <a:r>
                        <a:rPr lang="en-US" altLang="ja-JP" sz="800" b="0" i="0" u="none" strike="noStrike">
                          <a:solidFill>
                            <a:srgbClr val="000000"/>
                          </a:solidFill>
                          <a:effectLst/>
                          <a:latin typeface="ＭＳ ゴシック" panose="020B0609070205080204" pitchFamily="49" charset="-128"/>
                          <a:ea typeface="ＭＳ ゴシック" panose="020B0609070205080204" pitchFamily="49" charset="-128"/>
                        </a:rPr>
                        <a:t>Ⅲ.</a:t>
                      </a:r>
                      <a:r>
                        <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rPr>
                        <a:t>適正な管理業務の遂行を図ることができる能力及び財政基盤に関する項目</a:t>
                      </a:r>
                    </a:p>
                  </a:txBody>
                  <a:tcPr marL="5303" marR="5303" marT="530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883553238"/>
                  </a:ext>
                </a:extLst>
              </a:tr>
              <a:tr h="193820">
                <a:tc gridSpan="2">
                  <a:txBody>
                    <a:bodyPr/>
                    <a:lstStyle/>
                    <a:p>
                      <a:pPr algn="l" fontAlgn="ctr"/>
                      <a:r>
                        <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rPr>
                        <a:t>（１）収支計画の内容、適格性及び実現の程度</a:t>
                      </a:r>
                    </a:p>
                  </a:txBody>
                  <a:tcPr marL="5303" marR="5303" marT="530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a:txBody>
                    <a:bodyPr/>
                    <a:lstStyle/>
                    <a:p>
                      <a:pPr algn="ctr" fontAlgn="ctr"/>
                      <a:r>
                        <a:rPr lang="en-US" sz="800" b="0" i="0" u="none" strike="noStrike">
                          <a:solidFill>
                            <a:srgbClr val="000000"/>
                          </a:solidFill>
                          <a:effectLst/>
                          <a:latin typeface="ＭＳ ゴシック" panose="020B0609070205080204" pitchFamily="49" charset="-128"/>
                          <a:ea typeface="ＭＳ ゴシック" panose="020B0609070205080204" pitchFamily="49" charset="-128"/>
                        </a:rPr>
                        <a:t>Ｂ</a:t>
                      </a:r>
                    </a:p>
                  </a:txBody>
                  <a:tcPr marL="5303" marR="5303" marT="53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000000"/>
                          </a:solidFill>
                          <a:effectLst/>
                          <a:latin typeface="ＭＳ ゴシック" panose="020B0609070205080204" pitchFamily="49" charset="-128"/>
                          <a:ea typeface="ＭＳ ゴシック" panose="020B0609070205080204" pitchFamily="49" charset="-128"/>
                        </a:rPr>
                        <a:t>Ｂ</a:t>
                      </a:r>
                    </a:p>
                  </a:txBody>
                  <a:tcPr marL="5303" marR="5303" marT="53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000000"/>
                          </a:solidFill>
                          <a:effectLst/>
                          <a:latin typeface="ＭＳ ゴシック" panose="020B0609070205080204" pitchFamily="49" charset="-128"/>
                          <a:ea typeface="ＭＳ ゴシック" panose="020B0609070205080204" pitchFamily="49" charset="-128"/>
                        </a:rPr>
                        <a:t>Ｂ</a:t>
                      </a:r>
                    </a:p>
                  </a:txBody>
                  <a:tcPr marL="5303" marR="5303" marT="53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000000"/>
                          </a:solidFill>
                          <a:effectLst/>
                          <a:latin typeface="ＭＳ ゴシック" panose="020B0609070205080204" pitchFamily="49" charset="-128"/>
                          <a:ea typeface="ＭＳ ゴシック" panose="020B0609070205080204" pitchFamily="49" charset="-128"/>
                        </a:rPr>
                        <a:t>Ｂ</a:t>
                      </a:r>
                    </a:p>
                  </a:txBody>
                  <a:tcPr marL="5303" marR="5303" marT="530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51065592"/>
                  </a:ext>
                </a:extLst>
              </a:tr>
              <a:tr h="193820">
                <a:tc gridSpan="2">
                  <a:txBody>
                    <a:bodyPr/>
                    <a:lstStyle/>
                    <a:p>
                      <a:pPr algn="l" fontAlgn="ctr"/>
                      <a:r>
                        <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rPr>
                        <a:t>（２）安定的な運営が可能となる人的能力</a:t>
                      </a:r>
                    </a:p>
                  </a:txBody>
                  <a:tcPr marL="5303" marR="5303" marT="530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a:txBody>
                    <a:bodyPr/>
                    <a:lstStyle/>
                    <a:p>
                      <a:pPr algn="ctr" fontAlgn="ctr"/>
                      <a:r>
                        <a:rPr lang="en-US" sz="800" b="0" i="0" u="none" strike="noStrike">
                          <a:solidFill>
                            <a:srgbClr val="000000"/>
                          </a:solidFill>
                          <a:effectLst/>
                          <a:latin typeface="ＭＳ ゴシック" panose="020B0609070205080204" pitchFamily="49" charset="-128"/>
                          <a:ea typeface="ＭＳ ゴシック" panose="020B0609070205080204" pitchFamily="49" charset="-128"/>
                        </a:rPr>
                        <a:t>Ａ</a:t>
                      </a:r>
                    </a:p>
                  </a:txBody>
                  <a:tcPr marL="5303" marR="5303" marT="53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000000"/>
                          </a:solidFill>
                          <a:effectLst/>
                          <a:latin typeface="ＭＳ ゴシック" panose="020B0609070205080204" pitchFamily="49" charset="-128"/>
                          <a:ea typeface="ＭＳ ゴシック" panose="020B0609070205080204" pitchFamily="49" charset="-128"/>
                        </a:rPr>
                        <a:t>Ａ</a:t>
                      </a:r>
                    </a:p>
                  </a:txBody>
                  <a:tcPr marL="5303" marR="5303" marT="53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000000"/>
                          </a:solidFill>
                          <a:effectLst/>
                          <a:latin typeface="ＭＳ ゴシック" panose="020B0609070205080204" pitchFamily="49" charset="-128"/>
                          <a:ea typeface="ＭＳ ゴシック" panose="020B0609070205080204" pitchFamily="49" charset="-128"/>
                        </a:rPr>
                        <a:t>Ａ</a:t>
                      </a:r>
                    </a:p>
                  </a:txBody>
                  <a:tcPr marL="5303" marR="5303" marT="53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000000"/>
                          </a:solidFill>
                          <a:effectLst/>
                          <a:latin typeface="ＭＳ ゴシック" panose="020B0609070205080204" pitchFamily="49" charset="-128"/>
                          <a:ea typeface="ＭＳ ゴシック" panose="020B0609070205080204" pitchFamily="49" charset="-128"/>
                        </a:rPr>
                        <a:t>Ａ</a:t>
                      </a:r>
                    </a:p>
                  </a:txBody>
                  <a:tcPr marL="5303" marR="5303" marT="530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19135674"/>
                  </a:ext>
                </a:extLst>
              </a:tr>
              <a:tr h="193820">
                <a:tc gridSpan="2">
                  <a:txBody>
                    <a:bodyPr/>
                    <a:lstStyle/>
                    <a:p>
                      <a:pPr algn="l" fontAlgn="ctr"/>
                      <a:r>
                        <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rPr>
                        <a:t>（３）安定的な運営が可能となる財政的基盤</a:t>
                      </a:r>
                    </a:p>
                  </a:txBody>
                  <a:tcPr marL="5303" marR="5303" marT="530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a:txBody>
                    <a:bodyPr/>
                    <a:lstStyle/>
                    <a:p>
                      <a:pPr algn="ctr" fontAlgn="ctr"/>
                      <a:r>
                        <a:rPr lang="en-US" sz="800" b="0" i="0" u="none" strike="noStrike">
                          <a:solidFill>
                            <a:srgbClr val="000000"/>
                          </a:solidFill>
                          <a:effectLst/>
                          <a:latin typeface="ＭＳ ゴシック" panose="020B0609070205080204" pitchFamily="49" charset="-128"/>
                          <a:ea typeface="ＭＳ ゴシック" panose="020B0609070205080204" pitchFamily="49" charset="-128"/>
                        </a:rPr>
                        <a:t>Ｂ</a:t>
                      </a:r>
                    </a:p>
                  </a:txBody>
                  <a:tcPr marL="5303" marR="5303" marT="53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000000"/>
                          </a:solidFill>
                          <a:effectLst/>
                          <a:latin typeface="ＭＳ ゴシック" panose="020B0609070205080204" pitchFamily="49" charset="-128"/>
                          <a:ea typeface="ＭＳ ゴシック" panose="020B0609070205080204" pitchFamily="49" charset="-128"/>
                        </a:rPr>
                        <a:t>Ｂ</a:t>
                      </a:r>
                    </a:p>
                  </a:txBody>
                  <a:tcPr marL="5303" marR="5303" marT="53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000000"/>
                          </a:solidFill>
                          <a:effectLst/>
                          <a:latin typeface="ＭＳ ゴシック" panose="020B0609070205080204" pitchFamily="49" charset="-128"/>
                          <a:ea typeface="ＭＳ ゴシック" panose="020B0609070205080204" pitchFamily="49" charset="-128"/>
                        </a:rPr>
                        <a:t>Ａ</a:t>
                      </a:r>
                    </a:p>
                  </a:txBody>
                  <a:tcPr marL="5303" marR="5303" marT="53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800" b="0" i="0" u="none" strike="noStrike">
                          <a:solidFill>
                            <a:srgbClr val="000000"/>
                          </a:solidFill>
                          <a:effectLst/>
                          <a:latin typeface="ＭＳ ゴシック" panose="020B0609070205080204" pitchFamily="49" charset="-128"/>
                          <a:ea typeface="ＭＳ ゴシック" panose="020B0609070205080204" pitchFamily="49" charset="-128"/>
                        </a:rPr>
                        <a:t>Ａ</a:t>
                      </a:r>
                    </a:p>
                  </a:txBody>
                  <a:tcPr marL="5303" marR="5303" marT="530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89945285"/>
                  </a:ext>
                </a:extLst>
              </a:tr>
              <a:tr h="193820">
                <a:tc gridSpan="2">
                  <a:txBody>
                    <a:bodyPr/>
                    <a:lstStyle/>
                    <a:p>
                      <a:pPr algn="ctr" fontAlgn="ctr"/>
                      <a:r>
                        <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rPr>
                        <a:t>集計結果</a:t>
                      </a:r>
                    </a:p>
                  </a:txBody>
                  <a:tcPr marL="5303" marR="5303" marT="530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hMerge="1">
                  <a:txBody>
                    <a:bodyPr/>
                    <a:lstStyle/>
                    <a:p>
                      <a:endParaRPr kumimoji="1" lang="ja-JP" altLang="en-US"/>
                    </a:p>
                  </a:txBody>
                  <a:tcPr/>
                </a:tc>
                <a:tc gridSpan="4">
                  <a:txBody>
                    <a:bodyPr/>
                    <a:lstStyle/>
                    <a:p>
                      <a:pPr algn="ctr" fontAlgn="ctr"/>
                      <a:r>
                        <a:rPr lang="ja-JP" altLang="en-US" sz="800" b="0" i="0" u="none" strike="noStrike">
                          <a:solidFill>
                            <a:srgbClr val="000000"/>
                          </a:solidFill>
                          <a:effectLst/>
                          <a:latin typeface="游ゴシック" panose="020B0400000000000000" pitchFamily="50" charset="-128"/>
                          <a:ea typeface="游ゴシック" panose="020B0400000000000000" pitchFamily="50" charset="-128"/>
                        </a:rPr>
                        <a:t>　</a:t>
                      </a:r>
                    </a:p>
                  </a:txBody>
                  <a:tcPr marL="5303" marR="5303" marT="530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83783716"/>
                  </a:ext>
                </a:extLst>
              </a:tr>
              <a:tr h="193820">
                <a:tc rowSpan="8">
                  <a:txBody>
                    <a:bodyPr/>
                    <a:lstStyle/>
                    <a:p>
                      <a:pPr algn="ctr" fontAlgn="ctr"/>
                      <a:r>
                        <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rPr>
                        <a:t>項目ごとの評価</a:t>
                      </a:r>
                      <a:br>
                        <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rPr>
                      </a:br>
                      <a:r>
                        <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rPr>
                        <a:t>（全１１項目）</a:t>
                      </a:r>
                    </a:p>
                  </a:txBody>
                  <a:tcPr marL="5303" marR="5303" marT="530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en-US" sz="800" b="0" i="0" u="none" strike="noStrike">
                          <a:solidFill>
                            <a:srgbClr val="000000"/>
                          </a:solidFill>
                          <a:effectLst/>
                          <a:latin typeface="ＭＳ ゴシック" panose="020B0609070205080204" pitchFamily="49" charset="-128"/>
                          <a:ea typeface="ＭＳ ゴシック" panose="020B0609070205080204" pitchFamily="49" charset="-128"/>
                        </a:rPr>
                        <a:t>S</a:t>
                      </a:r>
                    </a:p>
                  </a:txBody>
                  <a:tcPr marL="5303" marR="5303" marT="53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rPr>
                        <a:t>　</a:t>
                      </a:r>
                    </a:p>
                  </a:txBody>
                  <a:tcPr marL="5303" marR="5303" marT="53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BlToTr w="6350" cap="flat" cmpd="sng" algn="ctr">
                      <a:solidFill>
                        <a:srgbClr val="000000"/>
                      </a:solidFill>
                      <a:prstDash val="solid"/>
                      <a:round/>
                      <a:headEnd type="none" w="med" len="med"/>
                      <a:tailEnd type="none" w="med" len="med"/>
                    </a:lnBlToTr>
                  </a:tcPr>
                </a:tc>
                <a:tc>
                  <a:txBody>
                    <a:bodyPr/>
                    <a:lstStyle/>
                    <a:p>
                      <a:pPr algn="r" fontAlgn="ctr"/>
                      <a:r>
                        <a:rPr lang="en-US" altLang="ja-JP" sz="800" b="0" i="0" u="none" strike="noStrike">
                          <a:solidFill>
                            <a:srgbClr val="000000"/>
                          </a:solidFill>
                          <a:effectLst/>
                          <a:latin typeface="ＭＳ ゴシック" panose="020B0609070205080204" pitchFamily="49" charset="-128"/>
                          <a:ea typeface="ＭＳ ゴシック" panose="020B0609070205080204" pitchFamily="49" charset="-128"/>
                        </a:rPr>
                        <a:t>0</a:t>
                      </a:r>
                    </a:p>
                  </a:txBody>
                  <a:tcPr marL="5303" marR="5303" marT="53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rPr>
                        <a:t>　</a:t>
                      </a:r>
                    </a:p>
                  </a:txBody>
                  <a:tcPr marL="5303" marR="5303" marT="53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BlToTr w="6350" cap="flat" cmpd="sng" algn="ctr">
                      <a:solidFill>
                        <a:srgbClr val="000000"/>
                      </a:solidFill>
                      <a:prstDash val="solid"/>
                      <a:round/>
                      <a:headEnd type="none" w="med" len="med"/>
                      <a:tailEnd type="none" w="med" len="med"/>
                    </a:lnBlToTr>
                  </a:tcPr>
                </a:tc>
                <a:tc>
                  <a:txBody>
                    <a:bodyPr/>
                    <a:lstStyle/>
                    <a:p>
                      <a:pPr algn="r" fontAlgn="ctr"/>
                      <a:r>
                        <a:rPr lang="en-US" altLang="ja-JP" sz="800" b="0" i="0" u="none" strike="noStrike">
                          <a:solidFill>
                            <a:srgbClr val="000000"/>
                          </a:solidFill>
                          <a:effectLst/>
                          <a:latin typeface="ＭＳ ゴシック" panose="020B0609070205080204" pitchFamily="49" charset="-128"/>
                          <a:ea typeface="ＭＳ ゴシック" panose="020B0609070205080204" pitchFamily="49" charset="-128"/>
                        </a:rPr>
                        <a:t>0</a:t>
                      </a:r>
                    </a:p>
                  </a:txBody>
                  <a:tcPr marL="5303" marR="5303" marT="530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24577169"/>
                  </a:ext>
                </a:extLst>
              </a:tr>
              <a:tr h="19382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rPr>
                        <a:t>　</a:t>
                      </a:r>
                    </a:p>
                  </a:txBody>
                  <a:tcPr marL="5303" marR="5303" marT="53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BlToTr w="6350" cap="flat" cmpd="sng" algn="ctr">
                      <a:solidFill>
                        <a:srgbClr val="000000"/>
                      </a:solidFill>
                      <a:prstDash val="solid"/>
                      <a:round/>
                      <a:headEnd type="none" w="med" len="med"/>
                      <a:tailEnd type="none" w="med" len="med"/>
                    </a:lnBlToTr>
                  </a:tcPr>
                </a:tc>
                <a:tc>
                  <a:txBody>
                    <a:bodyPr/>
                    <a:lstStyle/>
                    <a:p>
                      <a:pPr algn="r" fontAlgn="ctr"/>
                      <a:r>
                        <a:rPr lang="en-US" altLang="ja-JP" sz="800" b="0" i="0" u="none" strike="noStrike">
                          <a:solidFill>
                            <a:srgbClr val="000000"/>
                          </a:solidFill>
                          <a:effectLst/>
                          <a:latin typeface="ＭＳ ゴシック" panose="020B0609070205080204" pitchFamily="49" charset="-128"/>
                          <a:ea typeface="ＭＳ ゴシック" panose="020B0609070205080204" pitchFamily="49" charset="-128"/>
                        </a:rPr>
                        <a:t>0.00%</a:t>
                      </a:r>
                    </a:p>
                  </a:txBody>
                  <a:tcPr marL="5303" marR="5303" marT="53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rPr>
                        <a:t>　</a:t>
                      </a:r>
                    </a:p>
                  </a:txBody>
                  <a:tcPr marL="5303" marR="5303" marT="53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BlToTr w="6350" cap="flat" cmpd="sng" algn="ctr">
                      <a:solidFill>
                        <a:srgbClr val="000000"/>
                      </a:solidFill>
                      <a:prstDash val="solid"/>
                      <a:round/>
                      <a:headEnd type="none" w="med" len="med"/>
                      <a:tailEnd type="none" w="med" len="med"/>
                    </a:lnBlToTr>
                  </a:tcPr>
                </a:tc>
                <a:tc>
                  <a:txBody>
                    <a:bodyPr/>
                    <a:lstStyle/>
                    <a:p>
                      <a:pPr algn="r" fontAlgn="ctr"/>
                      <a:r>
                        <a:rPr lang="en-US" altLang="ja-JP" sz="800" b="0" i="0" u="none" strike="noStrike">
                          <a:solidFill>
                            <a:srgbClr val="000000"/>
                          </a:solidFill>
                          <a:effectLst/>
                          <a:latin typeface="ＭＳ ゴシック" panose="020B0609070205080204" pitchFamily="49" charset="-128"/>
                          <a:ea typeface="ＭＳ ゴシック" panose="020B0609070205080204" pitchFamily="49" charset="-128"/>
                        </a:rPr>
                        <a:t>0.00%</a:t>
                      </a:r>
                    </a:p>
                  </a:txBody>
                  <a:tcPr marL="5303" marR="5303" marT="530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00416258"/>
                  </a:ext>
                </a:extLst>
              </a:tr>
              <a:tr h="193820">
                <a:tc vMerge="1">
                  <a:txBody>
                    <a:bodyPr/>
                    <a:lstStyle/>
                    <a:p>
                      <a:endParaRPr kumimoji="1" lang="ja-JP" altLang="en-US"/>
                    </a:p>
                  </a:txBody>
                  <a:tcPr/>
                </a:tc>
                <a:tc rowSpan="2">
                  <a:txBody>
                    <a:bodyPr/>
                    <a:lstStyle/>
                    <a:p>
                      <a:pPr algn="ctr" fontAlgn="ctr"/>
                      <a:r>
                        <a:rPr lang="en-US" sz="800" b="0" i="0" u="none" strike="noStrike">
                          <a:solidFill>
                            <a:srgbClr val="000000"/>
                          </a:solidFill>
                          <a:effectLst/>
                          <a:latin typeface="ＭＳ ゴシック" panose="020B0609070205080204" pitchFamily="49" charset="-128"/>
                          <a:ea typeface="ＭＳ ゴシック" panose="020B0609070205080204" pitchFamily="49" charset="-128"/>
                        </a:rPr>
                        <a:t>A</a:t>
                      </a:r>
                    </a:p>
                  </a:txBody>
                  <a:tcPr marL="5303" marR="5303" marT="53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rPr>
                        <a:t>　</a:t>
                      </a:r>
                    </a:p>
                  </a:txBody>
                  <a:tcPr marL="5303" marR="5303" marT="53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BlToTr w="6350" cap="flat" cmpd="sng" algn="ctr">
                      <a:solidFill>
                        <a:srgbClr val="000000"/>
                      </a:solidFill>
                      <a:prstDash val="solid"/>
                      <a:round/>
                      <a:headEnd type="none" w="med" len="med"/>
                      <a:tailEnd type="none" w="med" len="med"/>
                    </a:lnBlToTr>
                  </a:tcPr>
                </a:tc>
                <a:tc>
                  <a:txBody>
                    <a:bodyPr/>
                    <a:lstStyle/>
                    <a:p>
                      <a:pPr algn="r" fontAlgn="ctr"/>
                      <a:r>
                        <a:rPr lang="en-US" altLang="ja-JP" sz="800" b="0" i="0" u="none" strike="noStrike">
                          <a:solidFill>
                            <a:srgbClr val="000000"/>
                          </a:solidFill>
                          <a:effectLst/>
                          <a:latin typeface="ＭＳ ゴシック" panose="020B0609070205080204" pitchFamily="49" charset="-128"/>
                          <a:ea typeface="ＭＳ ゴシック" panose="020B0609070205080204" pitchFamily="49" charset="-128"/>
                        </a:rPr>
                        <a:t>7</a:t>
                      </a:r>
                    </a:p>
                  </a:txBody>
                  <a:tcPr marL="5303" marR="5303" marT="53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rPr>
                        <a:t>　</a:t>
                      </a:r>
                    </a:p>
                  </a:txBody>
                  <a:tcPr marL="5303" marR="5303" marT="53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BlToTr w="6350" cap="flat" cmpd="sng" algn="ctr">
                      <a:solidFill>
                        <a:srgbClr val="000000"/>
                      </a:solidFill>
                      <a:prstDash val="solid"/>
                      <a:round/>
                      <a:headEnd type="none" w="med" len="med"/>
                      <a:tailEnd type="none" w="med" len="med"/>
                    </a:lnBlToTr>
                  </a:tcPr>
                </a:tc>
                <a:tc>
                  <a:txBody>
                    <a:bodyPr/>
                    <a:lstStyle/>
                    <a:p>
                      <a:pPr algn="r" fontAlgn="ctr"/>
                      <a:r>
                        <a:rPr lang="en-US" altLang="ja-JP" sz="800" b="0" i="0" u="none" strike="noStrike">
                          <a:solidFill>
                            <a:srgbClr val="000000"/>
                          </a:solidFill>
                          <a:effectLst/>
                          <a:latin typeface="ＭＳ ゴシック" panose="020B0609070205080204" pitchFamily="49" charset="-128"/>
                          <a:ea typeface="ＭＳ ゴシック" panose="020B0609070205080204" pitchFamily="49" charset="-128"/>
                        </a:rPr>
                        <a:t>6</a:t>
                      </a:r>
                    </a:p>
                  </a:txBody>
                  <a:tcPr marL="5303" marR="5303" marT="530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75202563"/>
                  </a:ext>
                </a:extLst>
              </a:tr>
              <a:tr h="19382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rPr>
                        <a:t>　</a:t>
                      </a:r>
                    </a:p>
                  </a:txBody>
                  <a:tcPr marL="5303" marR="5303" marT="53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BlToTr w="6350" cap="flat" cmpd="sng" algn="ctr">
                      <a:solidFill>
                        <a:srgbClr val="000000"/>
                      </a:solidFill>
                      <a:prstDash val="solid"/>
                      <a:round/>
                      <a:headEnd type="none" w="med" len="med"/>
                      <a:tailEnd type="none" w="med" len="med"/>
                    </a:lnBlToTr>
                  </a:tcPr>
                </a:tc>
                <a:tc>
                  <a:txBody>
                    <a:bodyPr/>
                    <a:lstStyle/>
                    <a:p>
                      <a:pPr algn="r" fontAlgn="ctr"/>
                      <a:r>
                        <a:rPr lang="en-US" altLang="ja-JP" sz="800" b="0" i="0" u="none" strike="noStrike">
                          <a:solidFill>
                            <a:srgbClr val="000000"/>
                          </a:solidFill>
                          <a:effectLst/>
                          <a:latin typeface="ＭＳ ゴシック" panose="020B0609070205080204" pitchFamily="49" charset="-128"/>
                          <a:ea typeface="ＭＳ ゴシック" panose="020B0609070205080204" pitchFamily="49" charset="-128"/>
                        </a:rPr>
                        <a:t>63.64%</a:t>
                      </a:r>
                    </a:p>
                  </a:txBody>
                  <a:tcPr marL="5303" marR="5303" marT="53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rPr>
                        <a:t>　</a:t>
                      </a:r>
                    </a:p>
                  </a:txBody>
                  <a:tcPr marL="5303" marR="5303" marT="53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BlToTr w="6350" cap="flat" cmpd="sng" algn="ctr">
                      <a:solidFill>
                        <a:srgbClr val="000000"/>
                      </a:solidFill>
                      <a:prstDash val="solid"/>
                      <a:round/>
                      <a:headEnd type="none" w="med" len="med"/>
                      <a:tailEnd type="none" w="med" len="med"/>
                    </a:lnBlToTr>
                  </a:tcPr>
                </a:tc>
                <a:tc>
                  <a:txBody>
                    <a:bodyPr/>
                    <a:lstStyle/>
                    <a:p>
                      <a:pPr algn="r" fontAlgn="ctr"/>
                      <a:r>
                        <a:rPr lang="en-US" altLang="ja-JP" sz="800" b="0" i="0" u="none" strike="noStrike">
                          <a:solidFill>
                            <a:srgbClr val="000000"/>
                          </a:solidFill>
                          <a:effectLst/>
                          <a:latin typeface="ＭＳ ゴシック" panose="020B0609070205080204" pitchFamily="49" charset="-128"/>
                          <a:ea typeface="ＭＳ ゴシック" panose="020B0609070205080204" pitchFamily="49" charset="-128"/>
                        </a:rPr>
                        <a:t>54.55%</a:t>
                      </a:r>
                    </a:p>
                  </a:txBody>
                  <a:tcPr marL="5303" marR="5303" marT="530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76901664"/>
                  </a:ext>
                </a:extLst>
              </a:tr>
              <a:tr h="193820">
                <a:tc vMerge="1">
                  <a:txBody>
                    <a:bodyPr/>
                    <a:lstStyle/>
                    <a:p>
                      <a:endParaRPr kumimoji="1" lang="ja-JP" altLang="en-US"/>
                    </a:p>
                  </a:txBody>
                  <a:tcPr/>
                </a:tc>
                <a:tc rowSpan="2">
                  <a:txBody>
                    <a:bodyPr/>
                    <a:lstStyle/>
                    <a:p>
                      <a:pPr algn="ctr" fontAlgn="ctr"/>
                      <a:r>
                        <a:rPr lang="en-US" sz="800" b="0" i="0" u="none" strike="noStrike">
                          <a:solidFill>
                            <a:srgbClr val="000000"/>
                          </a:solidFill>
                          <a:effectLst/>
                          <a:latin typeface="ＭＳ ゴシック" panose="020B0609070205080204" pitchFamily="49" charset="-128"/>
                          <a:ea typeface="ＭＳ ゴシック" panose="020B0609070205080204" pitchFamily="49" charset="-128"/>
                        </a:rPr>
                        <a:t>B</a:t>
                      </a:r>
                    </a:p>
                  </a:txBody>
                  <a:tcPr marL="5303" marR="5303" marT="53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rPr>
                        <a:t>　</a:t>
                      </a:r>
                    </a:p>
                  </a:txBody>
                  <a:tcPr marL="5303" marR="5303" marT="53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BlToTr w="6350" cap="flat" cmpd="sng" algn="ctr">
                      <a:solidFill>
                        <a:srgbClr val="000000"/>
                      </a:solidFill>
                      <a:prstDash val="solid"/>
                      <a:round/>
                      <a:headEnd type="none" w="med" len="med"/>
                      <a:tailEnd type="none" w="med" len="med"/>
                    </a:lnBlToTr>
                  </a:tcPr>
                </a:tc>
                <a:tc>
                  <a:txBody>
                    <a:bodyPr/>
                    <a:lstStyle/>
                    <a:p>
                      <a:pPr algn="r" fontAlgn="ctr"/>
                      <a:r>
                        <a:rPr lang="en-US" altLang="ja-JP" sz="800" b="0" i="0" u="none" strike="noStrike">
                          <a:solidFill>
                            <a:srgbClr val="000000"/>
                          </a:solidFill>
                          <a:effectLst/>
                          <a:latin typeface="ＭＳ ゴシック" panose="020B0609070205080204" pitchFamily="49" charset="-128"/>
                          <a:ea typeface="ＭＳ ゴシック" panose="020B0609070205080204" pitchFamily="49" charset="-128"/>
                        </a:rPr>
                        <a:t>4</a:t>
                      </a:r>
                    </a:p>
                  </a:txBody>
                  <a:tcPr marL="5303" marR="5303" marT="53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rPr>
                        <a:t>　</a:t>
                      </a:r>
                    </a:p>
                  </a:txBody>
                  <a:tcPr marL="5303" marR="5303" marT="53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BlToTr w="6350" cap="flat" cmpd="sng" algn="ctr">
                      <a:solidFill>
                        <a:srgbClr val="000000"/>
                      </a:solidFill>
                      <a:prstDash val="solid"/>
                      <a:round/>
                      <a:headEnd type="none" w="med" len="med"/>
                      <a:tailEnd type="none" w="med" len="med"/>
                    </a:lnBlToTr>
                  </a:tcPr>
                </a:tc>
                <a:tc>
                  <a:txBody>
                    <a:bodyPr/>
                    <a:lstStyle/>
                    <a:p>
                      <a:pPr algn="r" fontAlgn="ctr"/>
                      <a:r>
                        <a:rPr lang="en-US" altLang="ja-JP" sz="800" b="0" i="0" u="none" strike="noStrike">
                          <a:solidFill>
                            <a:srgbClr val="000000"/>
                          </a:solidFill>
                          <a:effectLst/>
                          <a:latin typeface="ＭＳ ゴシック" panose="020B0609070205080204" pitchFamily="49" charset="-128"/>
                          <a:ea typeface="ＭＳ ゴシック" panose="020B0609070205080204" pitchFamily="49" charset="-128"/>
                        </a:rPr>
                        <a:t>4</a:t>
                      </a:r>
                    </a:p>
                  </a:txBody>
                  <a:tcPr marL="5303" marR="5303" marT="530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29296496"/>
                  </a:ext>
                </a:extLst>
              </a:tr>
              <a:tr h="188765">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rPr>
                        <a:t>　</a:t>
                      </a:r>
                    </a:p>
                  </a:txBody>
                  <a:tcPr marL="5303" marR="5303" marT="53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BlToTr w="6350" cap="flat" cmpd="sng" algn="ctr">
                      <a:solidFill>
                        <a:srgbClr val="000000"/>
                      </a:solidFill>
                      <a:prstDash val="solid"/>
                      <a:round/>
                      <a:headEnd type="none" w="med" len="med"/>
                      <a:tailEnd type="none" w="med" len="med"/>
                    </a:lnBlToTr>
                  </a:tcPr>
                </a:tc>
                <a:tc>
                  <a:txBody>
                    <a:bodyPr/>
                    <a:lstStyle/>
                    <a:p>
                      <a:pPr algn="r" fontAlgn="ctr"/>
                      <a:r>
                        <a:rPr lang="en-US" altLang="ja-JP" sz="800" b="0" i="0" u="none" strike="noStrike">
                          <a:solidFill>
                            <a:srgbClr val="000000"/>
                          </a:solidFill>
                          <a:effectLst/>
                          <a:latin typeface="ＭＳ ゴシック" panose="020B0609070205080204" pitchFamily="49" charset="-128"/>
                          <a:ea typeface="ＭＳ ゴシック" panose="020B0609070205080204" pitchFamily="49" charset="-128"/>
                        </a:rPr>
                        <a:t>36.36%</a:t>
                      </a:r>
                    </a:p>
                  </a:txBody>
                  <a:tcPr marL="5303" marR="5303" marT="53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rPr>
                        <a:t>　</a:t>
                      </a:r>
                    </a:p>
                  </a:txBody>
                  <a:tcPr marL="5303" marR="5303" marT="53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BlToTr w="6350" cap="flat" cmpd="sng" algn="ctr">
                      <a:solidFill>
                        <a:srgbClr val="000000"/>
                      </a:solidFill>
                      <a:prstDash val="solid"/>
                      <a:round/>
                      <a:headEnd type="none" w="med" len="med"/>
                      <a:tailEnd type="none" w="med" len="med"/>
                    </a:lnBlToTr>
                  </a:tcPr>
                </a:tc>
                <a:tc>
                  <a:txBody>
                    <a:bodyPr/>
                    <a:lstStyle/>
                    <a:p>
                      <a:pPr algn="r" fontAlgn="ctr"/>
                      <a:r>
                        <a:rPr lang="en-US" altLang="ja-JP" sz="800" b="0" i="0" u="none" strike="noStrike">
                          <a:solidFill>
                            <a:srgbClr val="000000"/>
                          </a:solidFill>
                          <a:effectLst/>
                          <a:latin typeface="ＭＳ ゴシック" panose="020B0609070205080204" pitchFamily="49" charset="-128"/>
                          <a:ea typeface="ＭＳ ゴシック" panose="020B0609070205080204" pitchFamily="49" charset="-128"/>
                        </a:rPr>
                        <a:t>36.36%</a:t>
                      </a:r>
                    </a:p>
                  </a:txBody>
                  <a:tcPr marL="5303" marR="5303" marT="530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16429333"/>
                  </a:ext>
                </a:extLst>
              </a:tr>
              <a:tr h="193820">
                <a:tc vMerge="1">
                  <a:txBody>
                    <a:bodyPr/>
                    <a:lstStyle/>
                    <a:p>
                      <a:endParaRPr kumimoji="1" lang="ja-JP" altLang="en-US"/>
                    </a:p>
                  </a:txBody>
                  <a:tcPr/>
                </a:tc>
                <a:tc rowSpan="2">
                  <a:txBody>
                    <a:bodyPr/>
                    <a:lstStyle/>
                    <a:p>
                      <a:pPr algn="ctr" fontAlgn="ctr"/>
                      <a:r>
                        <a:rPr lang="en-US" sz="800" b="0" i="0" u="none" strike="noStrike">
                          <a:solidFill>
                            <a:srgbClr val="000000"/>
                          </a:solidFill>
                          <a:effectLst/>
                          <a:latin typeface="ＭＳ ゴシック" panose="020B0609070205080204" pitchFamily="49" charset="-128"/>
                          <a:ea typeface="ＭＳ ゴシック" panose="020B0609070205080204" pitchFamily="49" charset="-128"/>
                        </a:rPr>
                        <a:t>C</a:t>
                      </a:r>
                    </a:p>
                  </a:txBody>
                  <a:tcPr marL="5303" marR="5303" marT="53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rPr>
                        <a:t>　</a:t>
                      </a:r>
                    </a:p>
                  </a:txBody>
                  <a:tcPr marL="5303" marR="5303" marT="53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BlToTr w="6350" cap="flat" cmpd="sng" algn="ctr">
                      <a:solidFill>
                        <a:srgbClr val="000000"/>
                      </a:solidFill>
                      <a:prstDash val="solid"/>
                      <a:round/>
                      <a:headEnd type="none" w="med" len="med"/>
                      <a:tailEnd type="none" w="med" len="med"/>
                    </a:lnBlToTr>
                  </a:tcPr>
                </a:tc>
                <a:tc>
                  <a:txBody>
                    <a:bodyPr/>
                    <a:lstStyle/>
                    <a:p>
                      <a:pPr algn="r" fontAlgn="ctr"/>
                      <a:r>
                        <a:rPr lang="en-US" altLang="ja-JP" sz="800" b="0" i="0" u="none" strike="noStrike">
                          <a:solidFill>
                            <a:srgbClr val="000000"/>
                          </a:solidFill>
                          <a:effectLst/>
                          <a:latin typeface="ＭＳ ゴシック" panose="020B0609070205080204" pitchFamily="49" charset="-128"/>
                          <a:ea typeface="ＭＳ ゴシック" panose="020B0609070205080204" pitchFamily="49" charset="-128"/>
                        </a:rPr>
                        <a:t>0</a:t>
                      </a:r>
                    </a:p>
                  </a:txBody>
                  <a:tcPr marL="5303" marR="5303" marT="53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rPr>
                        <a:t>　</a:t>
                      </a:r>
                    </a:p>
                  </a:txBody>
                  <a:tcPr marL="5303" marR="5303" marT="53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BlToTr w="6350" cap="flat" cmpd="sng" algn="ctr">
                      <a:solidFill>
                        <a:srgbClr val="000000"/>
                      </a:solidFill>
                      <a:prstDash val="solid"/>
                      <a:round/>
                      <a:headEnd type="none" w="med" len="med"/>
                      <a:tailEnd type="none" w="med" len="med"/>
                    </a:lnBlToTr>
                  </a:tcPr>
                </a:tc>
                <a:tc>
                  <a:txBody>
                    <a:bodyPr/>
                    <a:lstStyle/>
                    <a:p>
                      <a:pPr algn="r" fontAlgn="ctr"/>
                      <a:r>
                        <a:rPr lang="en-US" altLang="ja-JP" sz="800" b="0" i="0" u="none" strike="noStrike">
                          <a:solidFill>
                            <a:srgbClr val="000000"/>
                          </a:solidFill>
                          <a:effectLst/>
                          <a:latin typeface="ＭＳ ゴシック" panose="020B0609070205080204" pitchFamily="49" charset="-128"/>
                          <a:ea typeface="ＭＳ ゴシック" panose="020B0609070205080204" pitchFamily="49" charset="-128"/>
                        </a:rPr>
                        <a:t>1</a:t>
                      </a:r>
                    </a:p>
                  </a:txBody>
                  <a:tcPr marL="5303" marR="5303" marT="530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95869511"/>
                  </a:ext>
                </a:extLst>
              </a:tr>
              <a:tr h="193820">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rPr>
                        <a:t>　</a:t>
                      </a:r>
                    </a:p>
                  </a:txBody>
                  <a:tcPr marL="5303" marR="5303" marT="53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BlToTr w="6350" cap="flat" cmpd="sng" algn="ctr">
                      <a:solidFill>
                        <a:srgbClr val="000000"/>
                      </a:solidFill>
                      <a:prstDash val="solid"/>
                      <a:round/>
                      <a:headEnd type="none" w="med" len="med"/>
                      <a:tailEnd type="none" w="med" len="med"/>
                    </a:lnBlToTr>
                  </a:tcPr>
                </a:tc>
                <a:tc>
                  <a:txBody>
                    <a:bodyPr/>
                    <a:lstStyle/>
                    <a:p>
                      <a:pPr algn="r" fontAlgn="ctr"/>
                      <a:r>
                        <a:rPr lang="en-US" altLang="ja-JP" sz="800" b="0" i="0" u="none" strike="noStrike">
                          <a:solidFill>
                            <a:srgbClr val="000000"/>
                          </a:solidFill>
                          <a:effectLst/>
                          <a:latin typeface="ＭＳ ゴシック" panose="020B0609070205080204" pitchFamily="49" charset="-128"/>
                          <a:ea typeface="ＭＳ ゴシック" panose="020B0609070205080204" pitchFamily="49" charset="-128"/>
                        </a:rPr>
                        <a:t>0.00%</a:t>
                      </a:r>
                    </a:p>
                  </a:txBody>
                  <a:tcPr marL="5303" marR="5303" marT="53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rPr>
                        <a:t>　</a:t>
                      </a:r>
                    </a:p>
                  </a:txBody>
                  <a:tcPr marL="5303" marR="5303" marT="53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BlToTr w="6350" cap="flat" cmpd="sng" algn="ctr">
                      <a:solidFill>
                        <a:srgbClr val="000000"/>
                      </a:solidFill>
                      <a:prstDash val="solid"/>
                      <a:round/>
                      <a:headEnd type="none" w="med" len="med"/>
                      <a:tailEnd type="none" w="med" len="med"/>
                    </a:lnBlToTr>
                  </a:tcPr>
                </a:tc>
                <a:tc>
                  <a:txBody>
                    <a:bodyPr/>
                    <a:lstStyle/>
                    <a:p>
                      <a:pPr algn="r" fontAlgn="ctr"/>
                      <a:r>
                        <a:rPr lang="en-US" altLang="ja-JP" sz="800" b="0" i="0" u="none" strike="noStrike">
                          <a:solidFill>
                            <a:srgbClr val="000000"/>
                          </a:solidFill>
                          <a:effectLst/>
                          <a:latin typeface="ＭＳ ゴシック" panose="020B0609070205080204" pitchFamily="49" charset="-128"/>
                          <a:ea typeface="ＭＳ ゴシック" panose="020B0609070205080204" pitchFamily="49" charset="-128"/>
                        </a:rPr>
                        <a:t>9.09%</a:t>
                      </a:r>
                    </a:p>
                  </a:txBody>
                  <a:tcPr marL="5303" marR="5303" marT="530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82659997"/>
                  </a:ext>
                </a:extLst>
              </a:tr>
              <a:tr h="193820">
                <a:tc gridSpan="2">
                  <a:txBody>
                    <a:bodyPr/>
                    <a:lstStyle/>
                    <a:p>
                      <a:pPr algn="ctr" fontAlgn="ctr"/>
                      <a:r>
                        <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rPr>
                        <a:t>年度評価</a:t>
                      </a:r>
                    </a:p>
                  </a:txBody>
                  <a:tcPr marL="5303" marR="5303" marT="530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gridSpan="2">
                  <a:txBody>
                    <a:bodyPr/>
                    <a:lstStyle/>
                    <a:p>
                      <a:pPr algn="ctr" fontAlgn="ctr"/>
                      <a:r>
                        <a:rPr lang="en-US" sz="800" b="0" i="0" u="none" strike="noStrike">
                          <a:solidFill>
                            <a:srgbClr val="000000"/>
                          </a:solidFill>
                          <a:effectLst/>
                          <a:latin typeface="ＭＳ ゴシック" panose="020B0609070205080204" pitchFamily="49" charset="-128"/>
                          <a:ea typeface="ＭＳ ゴシック" panose="020B0609070205080204" pitchFamily="49" charset="-128"/>
                        </a:rPr>
                        <a:t>Ｂ</a:t>
                      </a:r>
                    </a:p>
                  </a:txBody>
                  <a:tcPr marL="5303" marR="5303" marT="5303"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gridSpan="2">
                  <a:txBody>
                    <a:bodyPr/>
                    <a:lstStyle/>
                    <a:p>
                      <a:pPr algn="ctr" fontAlgn="ctr"/>
                      <a:r>
                        <a:rPr lang="en-US" sz="800" b="0" i="0" u="none" strike="noStrike">
                          <a:solidFill>
                            <a:srgbClr val="000000"/>
                          </a:solidFill>
                          <a:effectLst/>
                          <a:latin typeface="ＭＳ ゴシック" panose="020B0609070205080204" pitchFamily="49" charset="-128"/>
                          <a:ea typeface="ＭＳ ゴシック" panose="020B0609070205080204" pitchFamily="49" charset="-128"/>
                        </a:rPr>
                        <a:t>【Ｂ】</a:t>
                      </a:r>
                    </a:p>
                  </a:txBody>
                  <a:tcPr marL="5303" marR="5303" marT="530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832505639"/>
                  </a:ext>
                </a:extLst>
              </a:tr>
              <a:tr h="193820">
                <a:tc gridSpan="2">
                  <a:txBody>
                    <a:bodyPr/>
                    <a:lstStyle/>
                    <a:p>
                      <a:pPr algn="ctr" fontAlgn="ctr"/>
                      <a:r>
                        <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rPr>
                        <a:t>総合評価</a:t>
                      </a:r>
                    </a:p>
                  </a:txBody>
                  <a:tcPr marL="5303" marR="5303" marT="530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gridSpan="4">
                  <a:txBody>
                    <a:bodyPr/>
                    <a:lstStyle/>
                    <a:p>
                      <a:pPr algn="ctr" fontAlgn="ctr"/>
                      <a:r>
                        <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rPr>
                        <a:t>　</a:t>
                      </a:r>
                    </a:p>
                  </a:txBody>
                  <a:tcPr marL="5303" marR="5303" marT="530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594592172"/>
                  </a:ext>
                </a:extLst>
              </a:tr>
              <a:tr h="193820">
                <a:tc gridSpan="2">
                  <a:txBody>
                    <a:bodyPr/>
                    <a:lstStyle/>
                    <a:p>
                      <a:pPr algn="ctr" fontAlgn="ctr"/>
                      <a:r>
                        <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rPr>
                        <a:t>最終評価</a:t>
                      </a:r>
                    </a:p>
                  </a:txBody>
                  <a:tcPr marL="5303" marR="5303" marT="5303"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gridSpan="4">
                  <a:txBody>
                    <a:bodyPr/>
                    <a:lstStyle/>
                    <a:p>
                      <a:pPr algn="ctr" fontAlgn="ctr"/>
                      <a:r>
                        <a:rPr lang="ja-JP" altLang="en-US" sz="800" b="0" i="0" u="none" strike="noStrike" dirty="0">
                          <a:solidFill>
                            <a:srgbClr val="000000"/>
                          </a:solidFill>
                          <a:effectLst/>
                          <a:latin typeface="ＭＳ ゴシック" panose="020B0609070205080204" pitchFamily="49" charset="-128"/>
                          <a:ea typeface="ＭＳ ゴシック" panose="020B0609070205080204" pitchFamily="49" charset="-128"/>
                        </a:rPr>
                        <a:t>　</a:t>
                      </a:r>
                    </a:p>
                  </a:txBody>
                  <a:tcPr marL="5303" marR="5303" marT="5303"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829555083"/>
                  </a:ext>
                </a:extLst>
              </a:tr>
            </a:tbl>
          </a:graphicData>
        </a:graphic>
      </p:graphicFrame>
      <p:sp>
        <p:nvSpPr>
          <p:cNvPr id="4" name="Rectangle 4">
            <a:extLst>
              <a:ext uri="{FF2B5EF4-FFF2-40B4-BE49-F238E27FC236}">
                <a16:creationId xmlns:a16="http://schemas.microsoft.com/office/drawing/2014/main" id="{D87E1C46-9E96-4DAB-B914-D3FA3E71B9F3}"/>
              </a:ext>
            </a:extLst>
          </p:cNvPr>
          <p:cNvSpPr>
            <a:spLocks noChangeArrowheads="1"/>
          </p:cNvSpPr>
          <p:nvPr/>
        </p:nvSpPr>
        <p:spPr bwMode="auto">
          <a:xfrm>
            <a:off x="1" y="2"/>
            <a:ext cx="9143999" cy="430887"/>
          </a:xfrm>
          <a:prstGeom prst="rect">
            <a:avLst/>
          </a:prstGeom>
          <a:ln>
            <a:noFill/>
            <a:headEnd/>
            <a:tailEnd/>
          </a:ln>
        </p:spPr>
        <p:style>
          <a:lnRef idx="3">
            <a:schemeClr val="lt1"/>
          </a:lnRef>
          <a:fillRef idx="1">
            <a:schemeClr val="dk1"/>
          </a:fillRef>
          <a:effectRef idx="1">
            <a:schemeClr val="dk1"/>
          </a:effectRef>
          <a:fontRef idx="minor">
            <a:schemeClr val="lt1"/>
          </a:fontRef>
        </p:style>
        <p:txBody>
          <a:bodyPr wrap="none" tIns="82800" bIns="82800" anchor="ctr"/>
          <a:lstStyle>
            <a:lvl1pPr algn="l" eaLnBrk="0" hangingPunct="0">
              <a:spcBef>
                <a:spcPct val="20000"/>
              </a:spcBef>
              <a:buChar char="•"/>
              <a:defRPr kumimoji="1" sz="3200">
                <a:solidFill>
                  <a:schemeClr val="tx1"/>
                </a:solidFill>
                <a:latin typeface="Arial" charset="0"/>
                <a:ea typeface="ＭＳ Ｐゴシック" pitchFamily="50" charset="-128"/>
              </a:defRPr>
            </a:lvl1pPr>
            <a:lvl2pPr marL="742950" indent="-285750" algn="l" eaLnBrk="0" hangingPunct="0">
              <a:spcBef>
                <a:spcPct val="20000"/>
              </a:spcBef>
              <a:buChar char="–"/>
              <a:defRPr kumimoji="1" sz="2800">
                <a:solidFill>
                  <a:schemeClr val="tx1"/>
                </a:solidFill>
                <a:latin typeface="Arial" charset="0"/>
                <a:ea typeface="ＭＳ Ｐゴシック" pitchFamily="50" charset="-128"/>
              </a:defRPr>
            </a:lvl2pPr>
            <a:lvl3pPr marL="1143000" indent="-228600" algn="l" eaLnBrk="0" hangingPunct="0">
              <a:spcBef>
                <a:spcPct val="20000"/>
              </a:spcBef>
              <a:buChar char="•"/>
              <a:defRPr kumimoji="1" sz="2400">
                <a:solidFill>
                  <a:schemeClr val="tx1"/>
                </a:solidFill>
                <a:latin typeface="Arial" charset="0"/>
                <a:ea typeface="ＭＳ Ｐゴシック" pitchFamily="50" charset="-128"/>
              </a:defRPr>
            </a:lvl3pPr>
            <a:lvl4pPr marL="1600200" indent="-228600" algn="l" eaLnBrk="0" hangingPunct="0">
              <a:spcBef>
                <a:spcPct val="20000"/>
              </a:spcBef>
              <a:buChar char="–"/>
              <a:defRPr kumimoji="1" sz="2000">
                <a:solidFill>
                  <a:schemeClr val="tx1"/>
                </a:solidFill>
                <a:latin typeface="Arial" charset="0"/>
                <a:ea typeface="ＭＳ Ｐゴシック" pitchFamily="50" charset="-128"/>
              </a:defRPr>
            </a:lvl4pPr>
            <a:lvl5pPr marL="2057400" indent="-228600" algn="l" eaLnBrk="0" hangingPunct="0">
              <a:spcBef>
                <a:spcPct val="20000"/>
              </a:spcBef>
              <a:buChar char="»"/>
              <a:defRPr kumimoji="1" sz="20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9pPr>
          </a:lstStyle>
          <a:p>
            <a:pPr marL="0" marR="0" lvl="0" indent="0" algn="ctr" defTabSz="457200" rtl="0" eaLnBrk="1" fontAlgn="auto" latinLnBrk="0" hangingPunct="1">
              <a:lnSpc>
                <a:spcPct val="100000"/>
              </a:lnSpc>
              <a:spcBef>
                <a:spcPct val="0"/>
              </a:spcBef>
              <a:spcAft>
                <a:spcPts val="0"/>
              </a:spcAft>
              <a:buClrTx/>
              <a:buSzTx/>
              <a:buFontTx/>
              <a:buNone/>
              <a:tabLst/>
              <a:defRPr/>
            </a:pPr>
            <a:r>
              <a:rPr lang="ja-JP" altLang="en-US" sz="2200" b="1" dirty="0">
                <a:solidFill>
                  <a:prstClr val="white"/>
                </a:solidFill>
                <a:latin typeface="Meiryo UI" pitchFamily="50" charset="-128"/>
                <a:ea typeface="Meiryo UI" pitchFamily="50" charset="-128"/>
                <a:cs typeface="ＭＳ Ｐゴシック" pitchFamily="50" charset="-128"/>
              </a:rPr>
              <a:t>令和</a:t>
            </a:r>
            <a:r>
              <a:rPr kumimoji="1" lang="ja-JP" altLang="en-US" sz="2200" b="1" i="0" u="none" strike="noStrike" kern="1200" cap="none" spc="0" normalizeH="0" baseline="0" noProof="0" dirty="0">
                <a:ln>
                  <a:noFill/>
                </a:ln>
                <a:solidFill>
                  <a:prstClr val="white"/>
                </a:solidFill>
                <a:effectLst/>
                <a:uLnTx/>
                <a:uFillTx/>
                <a:latin typeface="Meiryo UI" pitchFamily="50" charset="-128"/>
                <a:ea typeface="Meiryo UI" pitchFamily="50" charset="-128"/>
                <a:cs typeface="ＭＳ Ｐゴシック" pitchFamily="50" charset="-128"/>
              </a:rPr>
              <a:t>７年度　年度評価</a:t>
            </a:r>
          </a:p>
        </p:txBody>
      </p:sp>
      <p:sp>
        <p:nvSpPr>
          <p:cNvPr id="2" name="スライド番号プレースホルダー 1">
            <a:extLst>
              <a:ext uri="{FF2B5EF4-FFF2-40B4-BE49-F238E27FC236}">
                <a16:creationId xmlns:a16="http://schemas.microsoft.com/office/drawing/2014/main" id="{C259D34F-B039-4CC2-8BCE-2CFDAA4D66C9}"/>
              </a:ext>
            </a:extLst>
          </p:cNvPr>
          <p:cNvSpPr>
            <a:spLocks noGrp="1"/>
          </p:cNvSpPr>
          <p:nvPr>
            <p:ph type="sldNum" sz="quarter" idx="12"/>
          </p:nvPr>
        </p:nvSpPr>
        <p:spPr>
          <a:xfrm>
            <a:off x="7086600" y="6492873"/>
            <a:ext cx="2057400"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F0E252E-A7A7-4A6D-A444-A063B6ED0BB4}" type="slidenum">
              <a:rPr kumimoji="1" lang="ja-JP" altLang="en-US" sz="1400" b="0" i="0" u="none" strike="noStrike" kern="1200" cap="none" spc="0" normalizeH="0" baseline="0" noProof="0" smtClean="0">
                <a:ln>
                  <a:noFill/>
                </a:ln>
                <a:solidFill>
                  <a:prstClr val="black">
                    <a:tint val="75000"/>
                  </a:prstClr>
                </a:solidFill>
                <a:effectLst/>
                <a:uLnTx/>
                <a:uFillTx/>
                <a:latin typeface="Calibri"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1" lang="ja-JP" altLang="en-US" sz="1400" b="0" i="0" u="none" strike="noStrike" kern="1200" cap="none" spc="0" normalizeH="0" baseline="0" noProof="0">
              <a:ln>
                <a:noFill/>
              </a:ln>
              <a:solidFill>
                <a:prstClr val="black">
                  <a:tint val="75000"/>
                </a:prstClr>
              </a:solidFill>
              <a:effectLst/>
              <a:uLnTx/>
              <a:uFillTx/>
              <a:latin typeface="Calibri" panose="020F0502020204030204"/>
              <a:ea typeface="游ゴシック" panose="020B0400000000000000" pitchFamily="50" charset="-128"/>
              <a:cs typeface="+mn-cs"/>
            </a:endParaRPr>
          </a:p>
        </p:txBody>
      </p:sp>
      <p:sp>
        <p:nvSpPr>
          <p:cNvPr id="18" name="テキスト ボックス 17">
            <a:extLst>
              <a:ext uri="{FF2B5EF4-FFF2-40B4-BE49-F238E27FC236}">
                <a16:creationId xmlns:a16="http://schemas.microsoft.com/office/drawing/2014/main" id="{C0AFECE6-0F9B-4C2F-A2FC-2BB7497AC61B}"/>
              </a:ext>
            </a:extLst>
          </p:cNvPr>
          <p:cNvSpPr txBox="1"/>
          <p:nvPr/>
        </p:nvSpPr>
        <p:spPr>
          <a:xfrm>
            <a:off x="146076" y="6127275"/>
            <a:ext cx="8701508" cy="654929"/>
          </a:xfrm>
          <a:prstGeom prst="rect">
            <a:avLst/>
          </a:prstGeom>
          <a:noFill/>
          <a:ln>
            <a:solidFill>
              <a:schemeClr val="tx1"/>
            </a:solidFill>
          </a:ln>
        </p:spPr>
        <p:txBody>
          <a:bodyPr wrap="square" anchor="b"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各項目の評価を集計した結果、</a:t>
            </a:r>
            <a:r>
              <a:rPr kumimoji="0" lang="en-US" altLang="ja-JP" sz="14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a:t>
            </a:r>
            <a:r>
              <a:rPr kumimoji="0" lang="ja-JP" altLang="en-US" sz="14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評価：６つ、</a:t>
            </a:r>
            <a:r>
              <a:rPr kumimoji="0" lang="en-US" altLang="ja-JP" sz="14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B</a:t>
            </a:r>
            <a:r>
              <a:rPr kumimoji="0" lang="ja-JP" altLang="en-US" sz="14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評価：４つ、</a:t>
            </a:r>
            <a:r>
              <a:rPr kumimoji="0" lang="en-US" altLang="ja-JP" sz="14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C</a:t>
            </a:r>
            <a:r>
              <a:rPr kumimoji="0" lang="ja-JP" altLang="en-US" sz="1400" b="1"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評価：１つ</a:t>
            </a: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となり、年度評価は</a:t>
            </a:r>
            <a:r>
              <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B</a:t>
            </a: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となった。</a:t>
            </a:r>
            <a:endPar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9" name="テキスト ボックス 18">
            <a:extLst>
              <a:ext uri="{FF2B5EF4-FFF2-40B4-BE49-F238E27FC236}">
                <a16:creationId xmlns:a16="http://schemas.microsoft.com/office/drawing/2014/main" id="{D3C4C211-1279-4830-B25C-DB51F7F863B8}"/>
              </a:ext>
            </a:extLst>
          </p:cNvPr>
          <p:cNvSpPr txBox="1"/>
          <p:nvPr/>
        </p:nvSpPr>
        <p:spPr>
          <a:xfrm>
            <a:off x="146076" y="6135885"/>
            <a:ext cx="2880903" cy="338554"/>
          </a:xfrm>
          <a:prstGeom prst="rect">
            <a:avLst/>
          </a:prstGeom>
          <a:solidFill>
            <a:schemeClr val="tx1"/>
          </a:solidFill>
          <a:ln w="25400" cmpd="dbl">
            <a:no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ja-JP" altLang="en-US" sz="1600" b="1" dirty="0">
                <a:solidFill>
                  <a:prstClr val="white"/>
                </a:solidFill>
                <a:latin typeface="Meiryo UI" panose="020B0604030504040204" pitchFamily="50" charset="-128"/>
                <a:ea typeface="Meiryo UI" panose="020B0604030504040204" pitchFamily="50" charset="-128"/>
              </a:rPr>
              <a:t>令和７</a:t>
            </a:r>
            <a:r>
              <a:rPr kumimoji="0" lang="ja-JP" altLang="en-US"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年度　年度評価：</a:t>
            </a:r>
            <a:r>
              <a:rPr kumimoji="0" lang="en-US" altLang="ja-JP"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【B】</a:t>
            </a:r>
            <a:endParaRPr kumimoji="0" lang="ja-JP" altLang="en-US" sz="20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7" name="正方形/長方形 6">
            <a:extLst>
              <a:ext uri="{FF2B5EF4-FFF2-40B4-BE49-F238E27FC236}">
                <a16:creationId xmlns:a16="http://schemas.microsoft.com/office/drawing/2014/main" id="{EFE1FC3A-4484-4B9D-9514-1C36FB0A40E4}"/>
              </a:ext>
            </a:extLst>
          </p:cNvPr>
          <p:cNvSpPr/>
          <p:nvPr/>
        </p:nvSpPr>
        <p:spPr>
          <a:xfrm>
            <a:off x="3901966" y="519336"/>
            <a:ext cx="749681" cy="5529254"/>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pic>
        <p:nvPicPr>
          <p:cNvPr id="11" name="図 10">
            <a:extLst>
              <a:ext uri="{FF2B5EF4-FFF2-40B4-BE49-F238E27FC236}">
                <a16:creationId xmlns:a16="http://schemas.microsoft.com/office/drawing/2014/main" id="{6503F5F1-0162-436E-9FC0-716616EEFD2C}"/>
              </a:ext>
            </a:extLst>
          </p:cNvPr>
          <p:cNvPicPr>
            <a:picLocks noChangeAspect="1"/>
          </p:cNvPicPr>
          <p:nvPr/>
        </p:nvPicPr>
        <p:blipFill>
          <a:blip r:embed="rId2"/>
          <a:stretch>
            <a:fillRect/>
          </a:stretch>
        </p:blipFill>
        <p:spPr>
          <a:xfrm>
            <a:off x="4676071" y="1248101"/>
            <a:ext cx="256054" cy="2333297"/>
          </a:xfrm>
          <a:prstGeom prst="rect">
            <a:avLst/>
          </a:prstGeom>
        </p:spPr>
      </p:pic>
      <p:graphicFrame>
        <p:nvGraphicFramePr>
          <p:cNvPr id="14" name="表 13">
            <a:extLst>
              <a:ext uri="{FF2B5EF4-FFF2-40B4-BE49-F238E27FC236}">
                <a16:creationId xmlns:a16="http://schemas.microsoft.com/office/drawing/2014/main" id="{0A74B699-601F-415B-BC2B-F89590FCB1F2}"/>
              </a:ext>
            </a:extLst>
          </p:cNvPr>
          <p:cNvGraphicFramePr>
            <a:graphicFrameLocks noGrp="1"/>
          </p:cNvGraphicFramePr>
          <p:nvPr>
            <p:extLst>
              <p:ext uri="{D42A27DB-BD31-4B8C-83A1-F6EECF244321}">
                <p14:modId xmlns:p14="http://schemas.microsoft.com/office/powerpoint/2010/main" val="1764933385"/>
              </p:ext>
            </p:extLst>
          </p:nvPr>
        </p:nvGraphicFramePr>
        <p:xfrm>
          <a:off x="5036196" y="1762797"/>
          <a:ext cx="3850883" cy="1095375"/>
        </p:xfrm>
        <a:graphic>
          <a:graphicData uri="http://schemas.openxmlformats.org/drawingml/2006/table">
            <a:tbl>
              <a:tblPr/>
              <a:tblGrid>
                <a:gridCol w="3850883">
                  <a:extLst>
                    <a:ext uri="{9D8B030D-6E8A-4147-A177-3AD203B41FA5}">
                      <a16:colId xmlns:a16="http://schemas.microsoft.com/office/drawing/2014/main" val="1277233451"/>
                    </a:ext>
                  </a:extLst>
                </a:gridCol>
              </a:tblGrid>
              <a:tr h="219075">
                <a:tc>
                  <a:txBody>
                    <a:bodyPr/>
                    <a:lstStyle/>
                    <a:p>
                      <a:pPr algn="l" fontAlgn="ctr"/>
                      <a:r>
                        <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rPr>
                        <a:t>●項目ごとの評価</a:t>
                      </a:r>
                    </a:p>
                  </a:txBody>
                  <a:tcPr marL="7620" marR="7620" marT="7620" marB="0" anchor="ctr">
                    <a:lnL>
                      <a:noFill/>
                    </a:lnL>
                    <a:lnR>
                      <a:noFill/>
                    </a:lnR>
                    <a:lnT>
                      <a:noFill/>
                    </a:lnT>
                    <a:lnB>
                      <a:noFill/>
                    </a:lnB>
                    <a:solidFill>
                      <a:srgbClr val="FFFFFF"/>
                    </a:solidFill>
                  </a:tcPr>
                </a:tc>
                <a:extLst>
                  <a:ext uri="{0D108BD9-81ED-4DB2-BD59-A6C34878D82A}">
                    <a16:rowId xmlns:a16="http://schemas.microsoft.com/office/drawing/2014/main" val="2207240044"/>
                  </a:ext>
                </a:extLst>
              </a:tr>
              <a:tr h="219075">
                <a:tc>
                  <a:txBody>
                    <a:bodyPr/>
                    <a:lstStyle/>
                    <a:p>
                      <a:pPr algn="l" fontAlgn="ctr"/>
                      <a:r>
                        <a:rPr lang="en-US" altLang="ja-JP" sz="800" b="0" i="0" u="none" strike="noStrike" dirty="0">
                          <a:solidFill>
                            <a:srgbClr val="000000"/>
                          </a:solidFill>
                          <a:effectLst/>
                          <a:latin typeface="ＭＳ ゴシック" panose="020B0609070205080204" pitchFamily="49" charset="-128"/>
                          <a:ea typeface="ＭＳ ゴシック" panose="020B0609070205080204" pitchFamily="49" charset="-128"/>
                        </a:rPr>
                        <a:t>S</a:t>
                      </a:r>
                      <a:r>
                        <a:rPr lang="ja-JP" altLang="en-US" sz="800" b="0" i="0" u="none" strike="noStrike" dirty="0">
                          <a:solidFill>
                            <a:srgbClr val="000000"/>
                          </a:solidFill>
                          <a:effectLst/>
                          <a:latin typeface="ＭＳ ゴシック" panose="020B0609070205080204" pitchFamily="49" charset="-128"/>
                          <a:ea typeface="ＭＳ ゴシック" panose="020B0609070205080204" pitchFamily="49" charset="-128"/>
                        </a:rPr>
                        <a:t>（計画を上回る優良な実施状況）</a:t>
                      </a:r>
                    </a:p>
                  </a:txBody>
                  <a:tcPr marL="7620" marR="7620" marT="7620" marB="0" anchor="ctr">
                    <a:lnL>
                      <a:noFill/>
                    </a:lnL>
                    <a:lnR>
                      <a:noFill/>
                    </a:lnR>
                    <a:lnT>
                      <a:noFill/>
                    </a:lnT>
                    <a:lnB>
                      <a:noFill/>
                    </a:lnB>
                    <a:solidFill>
                      <a:srgbClr val="FFFFFF"/>
                    </a:solidFill>
                  </a:tcPr>
                </a:tc>
                <a:extLst>
                  <a:ext uri="{0D108BD9-81ED-4DB2-BD59-A6C34878D82A}">
                    <a16:rowId xmlns:a16="http://schemas.microsoft.com/office/drawing/2014/main" val="3632841504"/>
                  </a:ext>
                </a:extLst>
              </a:tr>
              <a:tr h="219075">
                <a:tc>
                  <a:txBody>
                    <a:bodyPr/>
                    <a:lstStyle/>
                    <a:p>
                      <a:pPr algn="l" fontAlgn="ctr"/>
                      <a:r>
                        <a:rPr lang="en-US" altLang="ja-JP" sz="800" b="0" i="0" u="none" strike="noStrike" dirty="0">
                          <a:solidFill>
                            <a:srgbClr val="000000"/>
                          </a:solidFill>
                          <a:effectLst/>
                          <a:latin typeface="ＭＳ ゴシック" panose="020B0609070205080204" pitchFamily="49" charset="-128"/>
                          <a:ea typeface="ＭＳ ゴシック" panose="020B0609070205080204" pitchFamily="49" charset="-128"/>
                        </a:rPr>
                        <a:t>A</a:t>
                      </a:r>
                      <a:r>
                        <a:rPr lang="ja-JP" altLang="en-US" sz="800" b="0" i="0" u="none" strike="noStrike" dirty="0">
                          <a:solidFill>
                            <a:srgbClr val="000000"/>
                          </a:solidFill>
                          <a:effectLst/>
                          <a:latin typeface="ＭＳ ゴシック" panose="020B0609070205080204" pitchFamily="49" charset="-128"/>
                          <a:ea typeface="ＭＳ ゴシック" panose="020B0609070205080204" pitchFamily="49" charset="-128"/>
                        </a:rPr>
                        <a:t>（計画どおりの良好な実施状況）</a:t>
                      </a:r>
                    </a:p>
                  </a:txBody>
                  <a:tcPr marL="7620" marR="7620" marT="7620" marB="0" anchor="ctr">
                    <a:lnL>
                      <a:noFill/>
                    </a:lnL>
                    <a:lnR>
                      <a:noFill/>
                    </a:lnR>
                    <a:lnT>
                      <a:noFill/>
                    </a:lnT>
                    <a:lnB>
                      <a:noFill/>
                    </a:lnB>
                    <a:solidFill>
                      <a:srgbClr val="FFFFFF"/>
                    </a:solidFill>
                  </a:tcPr>
                </a:tc>
                <a:extLst>
                  <a:ext uri="{0D108BD9-81ED-4DB2-BD59-A6C34878D82A}">
                    <a16:rowId xmlns:a16="http://schemas.microsoft.com/office/drawing/2014/main" val="2894003143"/>
                  </a:ext>
                </a:extLst>
              </a:tr>
              <a:tr h="219075">
                <a:tc>
                  <a:txBody>
                    <a:bodyPr/>
                    <a:lstStyle/>
                    <a:p>
                      <a:pPr algn="l" fontAlgn="ctr"/>
                      <a:r>
                        <a:rPr lang="en-US" altLang="ja-JP" sz="800" b="0" i="0" u="none" strike="noStrike" dirty="0">
                          <a:solidFill>
                            <a:srgbClr val="000000"/>
                          </a:solidFill>
                          <a:effectLst/>
                          <a:latin typeface="ＭＳ ゴシック" panose="020B0609070205080204" pitchFamily="49" charset="-128"/>
                          <a:ea typeface="ＭＳ ゴシック" panose="020B0609070205080204" pitchFamily="49" charset="-128"/>
                        </a:rPr>
                        <a:t>B</a:t>
                      </a:r>
                      <a:r>
                        <a:rPr lang="ja-JP" altLang="en-US" sz="800" b="0" i="0" u="none" strike="noStrike" dirty="0">
                          <a:solidFill>
                            <a:srgbClr val="000000"/>
                          </a:solidFill>
                          <a:effectLst/>
                          <a:latin typeface="ＭＳ ゴシック" panose="020B0609070205080204" pitchFamily="49" charset="-128"/>
                          <a:ea typeface="ＭＳ ゴシック" panose="020B0609070205080204" pitchFamily="49" charset="-128"/>
                        </a:rPr>
                        <a:t>（計画どおりではないが、ほぼ良好な実施状況）</a:t>
                      </a:r>
                    </a:p>
                  </a:txBody>
                  <a:tcPr marL="7620" marR="7620" marT="7620" marB="0" anchor="ctr">
                    <a:lnL>
                      <a:noFill/>
                    </a:lnL>
                    <a:lnR>
                      <a:noFill/>
                    </a:lnR>
                    <a:lnT>
                      <a:noFill/>
                    </a:lnT>
                    <a:lnB>
                      <a:noFill/>
                    </a:lnB>
                    <a:solidFill>
                      <a:srgbClr val="FFFFFF"/>
                    </a:solidFill>
                  </a:tcPr>
                </a:tc>
                <a:extLst>
                  <a:ext uri="{0D108BD9-81ED-4DB2-BD59-A6C34878D82A}">
                    <a16:rowId xmlns:a16="http://schemas.microsoft.com/office/drawing/2014/main" val="4222981546"/>
                  </a:ext>
                </a:extLst>
              </a:tr>
              <a:tr h="219075">
                <a:tc>
                  <a:txBody>
                    <a:bodyPr/>
                    <a:lstStyle/>
                    <a:p>
                      <a:pPr algn="l" fontAlgn="ctr"/>
                      <a:r>
                        <a:rPr lang="en-US" altLang="ja-JP" sz="800" b="0" i="0" u="none" strike="noStrike" dirty="0">
                          <a:solidFill>
                            <a:srgbClr val="000000"/>
                          </a:solidFill>
                          <a:effectLst/>
                          <a:latin typeface="ＭＳ ゴシック" panose="020B0609070205080204" pitchFamily="49" charset="-128"/>
                          <a:ea typeface="ＭＳ ゴシック" panose="020B0609070205080204" pitchFamily="49" charset="-128"/>
                        </a:rPr>
                        <a:t>C</a:t>
                      </a:r>
                      <a:r>
                        <a:rPr lang="ja-JP" altLang="en-US" sz="800" b="0" i="0" u="none" strike="noStrike" dirty="0">
                          <a:solidFill>
                            <a:srgbClr val="000000"/>
                          </a:solidFill>
                          <a:effectLst/>
                          <a:latin typeface="ＭＳ ゴシック" panose="020B0609070205080204" pitchFamily="49" charset="-128"/>
                          <a:ea typeface="ＭＳ ゴシック" panose="020B0609070205080204" pitchFamily="49" charset="-128"/>
                        </a:rPr>
                        <a:t>（改善を要する実施状況）</a:t>
                      </a:r>
                    </a:p>
                  </a:txBody>
                  <a:tcPr marL="7620" marR="7620" marT="7620" marB="0" anchor="ctr">
                    <a:lnL>
                      <a:noFill/>
                    </a:lnL>
                    <a:lnR>
                      <a:noFill/>
                    </a:lnR>
                    <a:lnT>
                      <a:noFill/>
                    </a:lnT>
                    <a:lnB>
                      <a:noFill/>
                    </a:lnB>
                    <a:solidFill>
                      <a:srgbClr val="FFFFFF"/>
                    </a:solidFill>
                  </a:tcPr>
                </a:tc>
                <a:extLst>
                  <a:ext uri="{0D108BD9-81ED-4DB2-BD59-A6C34878D82A}">
                    <a16:rowId xmlns:a16="http://schemas.microsoft.com/office/drawing/2014/main" val="1625533567"/>
                  </a:ext>
                </a:extLst>
              </a:tr>
            </a:tbl>
          </a:graphicData>
        </a:graphic>
      </p:graphicFrame>
      <p:pic>
        <p:nvPicPr>
          <p:cNvPr id="16" name="図 15">
            <a:extLst>
              <a:ext uri="{FF2B5EF4-FFF2-40B4-BE49-F238E27FC236}">
                <a16:creationId xmlns:a16="http://schemas.microsoft.com/office/drawing/2014/main" id="{C51E4813-5763-4B44-B3CA-A3C2578EA76A}"/>
              </a:ext>
            </a:extLst>
          </p:cNvPr>
          <p:cNvPicPr>
            <a:picLocks noChangeAspect="1"/>
          </p:cNvPicPr>
          <p:nvPr/>
        </p:nvPicPr>
        <p:blipFill>
          <a:blip r:embed="rId3"/>
          <a:stretch>
            <a:fillRect/>
          </a:stretch>
        </p:blipFill>
        <p:spPr>
          <a:xfrm>
            <a:off x="4676071" y="3924844"/>
            <a:ext cx="256054" cy="1585203"/>
          </a:xfrm>
          <a:prstGeom prst="rect">
            <a:avLst/>
          </a:prstGeom>
        </p:spPr>
      </p:pic>
      <p:graphicFrame>
        <p:nvGraphicFramePr>
          <p:cNvPr id="17" name="表 16">
            <a:extLst>
              <a:ext uri="{FF2B5EF4-FFF2-40B4-BE49-F238E27FC236}">
                <a16:creationId xmlns:a16="http://schemas.microsoft.com/office/drawing/2014/main" id="{EFEBA2BF-5BD4-4098-8648-77B77493AB45}"/>
              </a:ext>
            </a:extLst>
          </p:cNvPr>
          <p:cNvGraphicFramePr>
            <a:graphicFrameLocks noGrp="1"/>
          </p:cNvGraphicFramePr>
          <p:nvPr>
            <p:extLst>
              <p:ext uri="{D42A27DB-BD31-4B8C-83A1-F6EECF244321}">
                <p14:modId xmlns:p14="http://schemas.microsoft.com/office/powerpoint/2010/main" val="952525924"/>
              </p:ext>
            </p:extLst>
          </p:nvPr>
        </p:nvGraphicFramePr>
        <p:xfrm>
          <a:off x="5036196" y="3833482"/>
          <a:ext cx="4211874" cy="1175658"/>
        </p:xfrm>
        <a:graphic>
          <a:graphicData uri="http://schemas.openxmlformats.org/drawingml/2006/table">
            <a:tbl>
              <a:tblPr/>
              <a:tblGrid>
                <a:gridCol w="3152367">
                  <a:extLst>
                    <a:ext uri="{9D8B030D-6E8A-4147-A177-3AD203B41FA5}">
                      <a16:colId xmlns:a16="http://schemas.microsoft.com/office/drawing/2014/main" val="3877056911"/>
                    </a:ext>
                  </a:extLst>
                </a:gridCol>
                <a:gridCol w="353169">
                  <a:extLst>
                    <a:ext uri="{9D8B030D-6E8A-4147-A177-3AD203B41FA5}">
                      <a16:colId xmlns:a16="http://schemas.microsoft.com/office/drawing/2014/main" val="3052004527"/>
                    </a:ext>
                  </a:extLst>
                </a:gridCol>
                <a:gridCol w="353169">
                  <a:extLst>
                    <a:ext uri="{9D8B030D-6E8A-4147-A177-3AD203B41FA5}">
                      <a16:colId xmlns:a16="http://schemas.microsoft.com/office/drawing/2014/main" val="1986023094"/>
                    </a:ext>
                  </a:extLst>
                </a:gridCol>
                <a:gridCol w="353169">
                  <a:extLst>
                    <a:ext uri="{9D8B030D-6E8A-4147-A177-3AD203B41FA5}">
                      <a16:colId xmlns:a16="http://schemas.microsoft.com/office/drawing/2014/main" val="3222262495"/>
                    </a:ext>
                  </a:extLst>
                </a:gridCol>
              </a:tblGrid>
              <a:tr h="211251">
                <a:tc>
                  <a:txBody>
                    <a:bodyPr/>
                    <a:lstStyle/>
                    <a:p>
                      <a:pPr algn="l" fontAlgn="ctr"/>
                      <a:r>
                        <a:rPr lang="ja-JP" altLang="en-US" sz="800" b="0" i="0" u="none" strike="noStrike" dirty="0">
                          <a:solidFill>
                            <a:srgbClr val="000000"/>
                          </a:solidFill>
                          <a:effectLst/>
                          <a:latin typeface="ＭＳ ゴシック" panose="020B0609070205080204" pitchFamily="49" charset="-128"/>
                          <a:ea typeface="ＭＳ ゴシック" panose="020B0609070205080204" pitchFamily="49" charset="-128"/>
                        </a:rPr>
                        <a:t>●年度評価</a:t>
                      </a:r>
                    </a:p>
                  </a:txBody>
                  <a:tcPr marL="7348" marR="7348" marT="7348" marB="0" anchor="ctr">
                    <a:lnL>
                      <a:noFill/>
                    </a:lnL>
                    <a:lnR>
                      <a:noFill/>
                    </a:lnR>
                    <a:lnT>
                      <a:noFill/>
                    </a:lnT>
                    <a:lnB>
                      <a:noFill/>
                    </a:lnB>
                    <a:solidFill>
                      <a:srgbClr val="FFFFFF"/>
                    </a:solidFill>
                  </a:tcPr>
                </a:tc>
                <a:tc>
                  <a:txBody>
                    <a:bodyPr/>
                    <a:lstStyle/>
                    <a:p>
                      <a:pPr algn="l" fontAlgn="ctr"/>
                      <a:endPar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endParaRPr>
                    </a:p>
                  </a:txBody>
                  <a:tcPr marL="7348" marR="7348" marT="7348" marB="0" anchor="ctr">
                    <a:lnL>
                      <a:noFill/>
                    </a:lnL>
                    <a:lnR>
                      <a:noFill/>
                    </a:lnR>
                    <a:lnT>
                      <a:noFill/>
                    </a:lnT>
                    <a:lnB>
                      <a:noFill/>
                    </a:lnB>
                  </a:tcPr>
                </a:tc>
                <a:tc>
                  <a:txBody>
                    <a:bodyPr/>
                    <a:lstStyle/>
                    <a:p>
                      <a:pPr algn="l" fontAlgn="ctr"/>
                      <a:endPar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endParaRPr>
                    </a:p>
                  </a:txBody>
                  <a:tcPr marL="7348" marR="7348" marT="7348" marB="0" anchor="ctr">
                    <a:lnL>
                      <a:noFill/>
                    </a:lnL>
                    <a:lnR>
                      <a:noFill/>
                    </a:lnR>
                    <a:lnT>
                      <a:noFill/>
                    </a:lnT>
                    <a:lnB>
                      <a:noFill/>
                    </a:lnB>
                  </a:tcPr>
                </a:tc>
                <a:tc>
                  <a:txBody>
                    <a:bodyPr/>
                    <a:lstStyle/>
                    <a:p>
                      <a:pPr algn="l" fontAlgn="ctr"/>
                      <a:endPar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endParaRPr>
                    </a:p>
                  </a:txBody>
                  <a:tcPr marL="7348" marR="7348" marT="7348" marB="0" anchor="ctr">
                    <a:lnL>
                      <a:noFill/>
                    </a:lnL>
                    <a:lnR>
                      <a:noFill/>
                    </a:lnR>
                    <a:lnT>
                      <a:noFill/>
                    </a:lnT>
                    <a:lnB>
                      <a:noFill/>
                    </a:lnB>
                  </a:tcPr>
                </a:tc>
                <a:extLst>
                  <a:ext uri="{0D108BD9-81ED-4DB2-BD59-A6C34878D82A}">
                    <a16:rowId xmlns:a16="http://schemas.microsoft.com/office/drawing/2014/main" val="3296114640"/>
                  </a:ext>
                </a:extLst>
              </a:tr>
              <a:tr h="211251">
                <a:tc>
                  <a:txBody>
                    <a:bodyPr/>
                    <a:lstStyle/>
                    <a:p>
                      <a:pPr algn="l" fontAlgn="ctr"/>
                      <a:r>
                        <a:rPr lang="en-US" altLang="ja-JP" sz="800" b="0" i="0" u="none" strike="noStrike">
                          <a:solidFill>
                            <a:srgbClr val="000000"/>
                          </a:solidFill>
                          <a:effectLst/>
                          <a:latin typeface="ＭＳ ゴシック" panose="020B0609070205080204" pitchFamily="49" charset="-128"/>
                          <a:ea typeface="ＭＳ ゴシック" panose="020B0609070205080204" pitchFamily="49" charset="-128"/>
                        </a:rPr>
                        <a:t>S(</a:t>
                      </a:r>
                      <a:r>
                        <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rPr>
                        <a:t>項目ごとの評価のうち</a:t>
                      </a:r>
                      <a:r>
                        <a:rPr lang="en-US" altLang="ja-JP" sz="800" b="0" i="0" u="none" strike="noStrike">
                          <a:solidFill>
                            <a:srgbClr val="000000"/>
                          </a:solidFill>
                          <a:effectLst/>
                          <a:latin typeface="ＭＳ ゴシック" panose="020B0609070205080204" pitchFamily="49" charset="-128"/>
                          <a:ea typeface="ＭＳ ゴシック" panose="020B0609070205080204" pitchFamily="49" charset="-128"/>
                        </a:rPr>
                        <a:t>S</a:t>
                      </a:r>
                      <a:r>
                        <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rPr>
                        <a:t>が５割以上で、</a:t>
                      </a:r>
                      <a:r>
                        <a:rPr lang="en-US" altLang="ja-JP" sz="800" b="0" i="0" u="none" strike="noStrike">
                          <a:solidFill>
                            <a:srgbClr val="000000"/>
                          </a:solidFill>
                          <a:effectLst/>
                          <a:latin typeface="ＭＳ ゴシック" panose="020B0609070205080204" pitchFamily="49" charset="-128"/>
                          <a:ea typeface="ＭＳ ゴシック" panose="020B0609070205080204" pitchFamily="49" charset="-128"/>
                        </a:rPr>
                        <a:t>B</a:t>
                      </a:r>
                      <a:r>
                        <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rPr>
                        <a:t>・</a:t>
                      </a:r>
                      <a:r>
                        <a:rPr lang="en-US" altLang="ja-JP" sz="800" b="0" i="0" u="none" strike="noStrike">
                          <a:solidFill>
                            <a:srgbClr val="000000"/>
                          </a:solidFill>
                          <a:effectLst/>
                          <a:latin typeface="ＭＳ ゴシック" panose="020B0609070205080204" pitchFamily="49" charset="-128"/>
                          <a:ea typeface="ＭＳ ゴシック" panose="020B0609070205080204" pitchFamily="49" charset="-128"/>
                        </a:rPr>
                        <a:t>C</a:t>
                      </a:r>
                      <a:r>
                        <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rPr>
                        <a:t>がない。）</a:t>
                      </a:r>
                    </a:p>
                  </a:txBody>
                  <a:tcPr marL="7348" marR="7348" marT="7348" marB="0" anchor="ctr">
                    <a:lnL>
                      <a:noFill/>
                    </a:lnL>
                    <a:lnR>
                      <a:noFill/>
                    </a:lnR>
                    <a:lnT>
                      <a:noFill/>
                    </a:lnT>
                    <a:lnB>
                      <a:noFill/>
                    </a:lnB>
                    <a:solidFill>
                      <a:srgbClr val="FFFFFF"/>
                    </a:solidFill>
                  </a:tcPr>
                </a:tc>
                <a:tc>
                  <a:txBody>
                    <a:bodyPr/>
                    <a:lstStyle/>
                    <a:p>
                      <a:pPr algn="l" fontAlgn="ctr"/>
                      <a:endPar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endParaRPr>
                    </a:p>
                  </a:txBody>
                  <a:tcPr marL="7348" marR="7348" marT="7348" marB="0" anchor="ctr">
                    <a:lnL>
                      <a:noFill/>
                    </a:lnL>
                    <a:lnR>
                      <a:noFill/>
                    </a:lnR>
                    <a:lnT>
                      <a:noFill/>
                    </a:lnT>
                    <a:lnB>
                      <a:noFill/>
                    </a:lnB>
                  </a:tcPr>
                </a:tc>
                <a:tc>
                  <a:txBody>
                    <a:bodyPr/>
                    <a:lstStyle/>
                    <a:p>
                      <a:pPr algn="l" fontAlgn="ctr"/>
                      <a:endPar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endParaRPr>
                    </a:p>
                  </a:txBody>
                  <a:tcPr marL="7348" marR="7348" marT="7348" marB="0" anchor="ctr">
                    <a:lnL>
                      <a:noFill/>
                    </a:lnL>
                    <a:lnR>
                      <a:noFill/>
                    </a:lnR>
                    <a:lnT>
                      <a:noFill/>
                    </a:lnT>
                    <a:lnB>
                      <a:noFill/>
                    </a:lnB>
                  </a:tcPr>
                </a:tc>
                <a:tc>
                  <a:txBody>
                    <a:bodyPr/>
                    <a:lstStyle/>
                    <a:p>
                      <a:pPr algn="l" fontAlgn="ctr"/>
                      <a:endPar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endParaRPr>
                    </a:p>
                  </a:txBody>
                  <a:tcPr marL="7348" marR="7348" marT="7348" marB="0" anchor="ctr">
                    <a:lnL>
                      <a:noFill/>
                    </a:lnL>
                    <a:lnR>
                      <a:noFill/>
                    </a:lnR>
                    <a:lnT>
                      <a:noFill/>
                    </a:lnT>
                    <a:lnB>
                      <a:noFill/>
                    </a:lnB>
                  </a:tcPr>
                </a:tc>
                <a:extLst>
                  <a:ext uri="{0D108BD9-81ED-4DB2-BD59-A6C34878D82A}">
                    <a16:rowId xmlns:a16="http://schemas.microsoft.com/office/drawing/2014/main" val="2312904544"/>
                  </a:ext>
                </a:extLst>
              </a:tr>
              <a:tr h="211251">
                <a:tc>
                  <a:txBody>
                    <a:bodyPr/>
                    <a:lstStyle/>
                    <a:p>
                      <a:pPr algn="l" fontAlgn="ctr"/>
                      <a:r>
                        <a:rPr lang="en-US" altLang="ja-JP" sz="800" b="0" i="0" u="none" strike="noStrike" dirty="0">
                          <a:solidFill>
                            <a:srgbClr val="000000"/>
                          </a:solidFill>
                          <a:effectLst/>
                          <a:latin typeface="ＭＳ ゴシック" panose="020B0609070205080204" pitchFamily="49" charset="-128"/>
                          <a:ea typeface="ＭＳ ゴシック" panose="020B0609070205080204" pitchFamily="49" charset="-128"/>
                        </a:rPr>
                        <a:t>A</a:t>
                      </a:r>
                      <a:r>
                        <a:rPr lang="ja-JP" altLang="en-US" sz="800" b="0" i="0" u="none" strike="noStrike" dirty="0">
                          <a:solidFill>
                            <a:srgbClr val="000000"/>
                          </a:solidFill>
                          <a:effectLst/>
                          <a:latin typeface="ＭＳ ゴシック" panose="020B0609070205080204" pitchFamily="49" charset="-128"/>
                          <a:ea typeface="ＭＳ ゴシック" panose="020B0609070205080204" pitchFamily="49" charset="-128"/>
                        </a:rPr>
                        <a:t>（項目ごとの評価のうち</a:t>
                      </a:r>
                      <a:r>
                        <a:rPr lang="en-US" altLang="ja-JP" sz="800" b="0" i="0" u="none" strike="noStrike" dirty="0">
                          <a:solidFill>
                            <a:srgbClr val="000000"/>
                          </a:solidFill>
                          <a:effectLst/>
                          <a:latin typeface="ＭＳ ゴシック" panose="020B0609070205080204" pitchFamily="49" charset="-128"/>
                          <a:ea typeface="ＭＳ ゴシック" panose="020B0609070205080204" pitchFamily="49" charset="-128"/>
                        </a:rPr>
                        <a:t>B</a:t>
                      </a:r>
                      <a:r>
                        <a:rPr lang="ja-JP" altLang="en-US" sz="800" b="0" i="0" u="none" strike="noStrike" dirty="0">
                          <a:solidFill>
                            <a:srgbClr val="000000"/>
                          </a:solidFill>
                          <a:effectLst/>
                          <a:latin typeface="ＭＳ ゴシック" panose="020B0609070205080204" pitchFamily="49" charset="-128"/>
                          <a:ea typeface="ＭＳ ゴシック" panose="020B0609070205080204" pitchFamily="49" charset="-128"/>
                        </a:rPr>
                        <a:t>が２割未満で、</a:t>
                      </a:r>
                      <a:r>
                        <a:rPr lang="en-US" altLang="ja-JP" sz="800" b="0" i="0" u="none" strike="noStrike" dirty="0">
                          <a:solidFill>
                            <a:srgbClr val="000000"/>
                          </a:solidFill>
                          <a:effectLst/>
                          <a:latin typeface="ＭＳ ゴシック" panose="020B0609070205080204" pitchFamily="49" charset="-128"/>
                          <a:ea typeface="ＭＳ ゴシック" panose="020B0609070205080204" pitchFamily="49" charset="-128"/>
                        </a:rPr>
                        <a:t>C</a:t>
                      </a:r>
                      <a:r>
                        <a:rPr lang="ja-JP" altLang="en-US" sz="800" b="0" i="0" u="none" strike="noStrike" dirty="0">
                          <a:solidFill>
                            <a:srgbClr val="000000"/>
                          </a:solidFill>
                          <a:effectLst/>
                          <a:latin typeface="ＭＳ ゴシック" panose="020B0609070205080204" pitchFamily="49" charset="-128"/>
                          <a:ea typeface="ＭＳ ゴシック" panose="020B0609070205080204" pitchFamily="49" charset="-128"/>
                        </a:rPr>
                        <a:t>がない。）</a:t>
                      </a:r>
                    </a:p>
                  </a:txBody>
                  <a:tcPr marL="7348" marR="7348" marT="7348" marB="0" anchor="ctr">
                    <a:lnL>
                      <a:noFill/>
                    </a:lnL>
                    <a:lnR>
                      <a:noFill/>
                    </a:lnR>
                    <a:lnT>
                      <a:noFill/>
                    </a:lnT>
                    <a:lnB>
                      <a:noFill/>
                    </a:lnB>
                    <a:solidFill>
                      <a:srgbClr val="FFFFFF"/>
                    </a:solidFill>
                  </a:tcPr>
                </a:tc>
                <a:tc>
                  <a:txBody>
                    <a:bodyPr/>
                    <a:lstStyle/>
                    <a:p>
                      <a:pPr algn="l" fontAlgn="ctr"/>
                      <a:endPar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endParaRPr>
                    </a:p>
                  </a:txBody>
                  <a:tcPr marL="7348" marR="7348" marT="7348" marB="0" anchor="ctr">
                    <a:lnL>
                      <a:noFill/>
                    </a:lnL>
                    <a:lnR>
                      <a:noFill/>
                    </a:lnR>
                    <a:lnT>
                      <a:noFill/>
                    </a:lnT>
                    <a:lnB>
                      <a:noFill/>
                    </a:lnB>
                  </a:tcPr>
                </a:tc>
                <a:tc>
                  <a:txBody>
                    <a:bodyPr/>
                    <a:lstStyle/>
                    <a:p>
                      <a:pPr algn="l" fontAlgn="ctr"/>
                      <a:endParaRPr lang="ja-JP" altLang="en-US" sz="8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7348" marR="7348" marT="7348" marB="0" anchor="ctr">
                    <a:lnL>
                      <a:noFill/>
                    </a:lnL>
                    <a:lnR>
                      <a:noFill/>
                    </a:lnR>
                    <a:lnT>
                      <a:noFill/>
                    </a:lnT>
                    <a:lnB>
                      <a:noFill/>
                    </a:lnB>
                  </a:tcPr>
                </a:tc>
                <a:tc>
                  <a:txBody>
                    <a:bodyPr/>
                    <a:lstStyle/>
                    <a:p>
                      <a:pPr algn="l" fontAlgn="ctr"/>
                      <a:endPar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endParaRPr>
                    </a:p>
                  </a:txBody>
                  <a:tcPr marL="7348" marR="7348" marT="7348" marB="0" anchor="ctr">
                    <a:lnL>
                      <a:noFill/>
                    </a:lnL>
                    <a:lnR>
                      <a:noFill/>
                    </a:lnR>
                    <a:lnT>
                      <a:noFill/>
                    </a:lnT>
                    <a:lnB>
                      <a:noFill/>
                    </a:lnB>
                  </a:tcPr>
                </a:tc>
                <a:extLst>
                  <a:ext uri="{0D108BD9-81ED-4DB2-BD59-A6C34878D82A}">
                    <a16:rowId xmlns:a16="http://schemas.microsoft.com/office/drawing/2014/main" val="2135274875"/>
                  </a:ext>
                </a:extLst>
              </a:tr>
              <a:tr h="211251">
                <a:tc>
                  <a:txBody>
                    <a:bodyPr/>
                    <a:lstStyle/>
                    <a:p>
                      <a:pPr algn="l" fontAlgn="ctr"/>
                      <a:r>
                        <a:rPr lang="en-US" altLang="ja-JP" sz="800" b="0" i="0" u="none" strike="noStrike">
                          <a:solidFill>
                            <a:srgbClr val="000000"/>
                          </a:solidFill>
                          <a:effectLst/>
                          <a:latin typeface="ＭＳ ゴシック" panose="020B0609070205080204" pitchFamily="49" charset="-128"/>
                          <a:ea typeface="ＭＳ ゴシック" panose="020B0609070205080204" pitchFamily="49" charset="-128"/>
                        </a:rPr>
                        <a:t>B</a:t>
                      </a:r>
                      <a:r>
                        <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rPr>
                        <a:t>（</a:t>
                      </a:r>
                      <a:r>
                        <a:rPr lang="en-US" altLang="ja-JP" sz="800" b="0" i="0" u="none" strike="noStrike">
                          <a:solidFill>
                            <a:srgbClr val="000000"/>
                          </a:solidFill>
                          <a:effectLst/>
                          <a:latin typeface="ＭＳ ゴシック" panose="020B0609070205080204" pitchFamily="49" charset="-128"/>
                          <a:ea typeface="ＭＳ ゴシック" panose="020B0609070205080204" pitchFamily="49" charset="-128"/>
                        </a:rPr>
                        <a:t>S</a:t>
                      </a:r>
                      <a:r>
                        <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rPr>
                        <a:t>・</a:t>
                      </a:r>
                      <a:r>
                        <a:rPr lang="en-US" altLang="ja-JP" sz="800" b="0" i="0" u="none" strike="noStrike">
                          <a:solidFill>
                            <a:srgbClr val="000000"/>
                          </a:solidFill>
                          <a:effectLst/>
                          <a:latin typeface="ＭＳ ゴシック" panose="020B0609070205080204" pitchFamily="49" charset="-128"/>
                          <a:ea typeface="ＭＳ ゴシック" panose="020B0609070205080204" pitchFamily="49" charset="-128"/>
                        </a:rPr>
                        <a:t>A</a:t>
                      </a:r>
                      <a:r>
                        <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rPr>
                        <a:t>・</a:t>
                      </a:r>
                      <a:r>
                        <a:rPr lang="en-US" altLang="ja-JP" sz="800" b="0" i="0" u="none" strike="noStrike">
                          <a:solidFill>
                            <a:srgbClr val="000000"/>
                          </a:solidFill>
                          <a:effectLst/>
                          <a:latin typeface="ＭＳ ゴシック" panose="020B0609070205080204" pitchFamily="49" charset="-128"/>
                          <a:ea typeface="ＭＳ ゴシック" panose="020B0609070205080204" pitchFamily="49" charset="-128"/>
                        </a:rPr>
                        <a:t>C</a:t>
                      </a:r>
                      <a:r>
                        <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rPr>
                        <a:t>以外）</a:t>
                      </a:r>
                    </a:p>
                  </a:txBody>
                  <a:tcPr marL="7348" marR="7348" marT="7348" marB="0" anchor="ctr">
                    <a:lnL>
                      <a:noFill/>
                    </a:lnL>
                    <a:lnR>
                      <a:noFill/>
                    </a:lnR>
                    <a:lnT>
                      <a:noFill/>
                    </a:lnT>
                    <a:lnB>
                      <a:noFill/>
                    </a:lnB>
                    <a:solidFill>
                      <a:srgbClr val="FFFFFF"/>
                    </a:solidFill>
                  </a:tcPr>
                </a:tc>
                <a:tc>
                  <a:txBody>
                    <a:bodyPr/>
                    <a:lstStyle/>
                    <a:p>
                      <a:pPr algn="l" fontAlgn="ctr"/>
                      <a:endPar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endParaRPr>
                    </a:p>
                  </a:txBody>
                  <a:tcPr marL="7348" marR="7348" marT="7348" marB="0" anchor="ctr">
                    <a:lnL>
                      <a:noFill/>
                    </a:lnL>
                    <a:lnR>
                      <a:noFill/>
                    </a:lnR>
                    <a:lnT>
                      <a:noFill/>
                    </a:lnT>
                    <a:lnB>
                      <a:noFill/>
                    </a:lnB>
                  </a:tcPr>
                </a:tc>
                <a:tc>
                  <a:txBody>
                    <a:bodyPr/>
                    <a:lstStyle/>
                    <a:p>
                      <a:pPr algn="l" fontAlgn="ctr"/>
                      <a:endPar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endParaRPr>
                    </a:p>
                  </a:txBody>
                  <a:tcPr marL="7348" marR="7348" marT="7348" marB="0" anchor="ctr">
                    <a:lnL>
                      <a:noFill/>
                    </a:lnL>
                    <a:lnR>
                      <a:noFill/>
                    </a:lnR>
                    <a:lnT>
                      <a:noFill/>
                    </a:lnT>
                    <a:lnB>
                      <a:noFill/>
                    </a:lnB>
                  </a:tcPr>
                </a:tc>
                <a:tc>
                  <a:txBody>
                    <a:bodyPr/>
                    <a:lstStyle/>
                    <a:p>
                      <a:pPr algn="l" fontAlgn="ctr"/>
                      <a:endPar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endParaRPr>
                    </a:p>
                  </a:txBody>
                  <a:tcPr marL="7348" marR="7348" marT="7348" marB="0" anchor="ctr">
                    <a:lnL>
                      <a:noFill/>
                    </a:lnL>
                    <a:lnR>
                      <a:noFill/>
                    </a:lnR>
                    <a:lnT>
                      <a:noFill/>
                    </a:lnT>
                    <a:lnB>
                      <a:noFill/>
                    </a:lnB>
                  </a:tcPr>
                </a:tc>
                <a:extLst>
                  <a:ext uri="{0D108BD9-81ED-4DB2-BD59-A6C34878D82A}">
                    <a16:rowId xmlns:a16="http://schemas.microsoft.com/office/drawing/2014/main" val="3596320745"/>
                  </a:ext>
                </a:extLst>
              </a:tr>
              <a:tr h="330654">
                <a:tc>
                  <a:txBody>
                    <a:bodyPr/>
                    <a:lstStyle/>
                    <a:p>
                      <a:pPr algn="l" fontAlgn="ctr"/>
                      <a:r>
                        <a:rPr lang="en-US" altLang="ja-JP" sz="800" b="0" i="0" u="none" strike="noStrike" dirty="0">
                          <a:solidFill>
                            <a:srgbClr val="000000"/>
                          </a:solidFill>
                          <a:effectLst/>
                          <a:latin typeface="ＭＳ ゴシック" panose="020B0609070205080204" pitchFamily="49" charset="-128"/>
                          <a:ea typeface="ＭＳ ゴシック" panose="020B0609070205080204" pitchFamily="49" charset="-128"/>
                        </a:rPr>
                        <a:t>C</a:t>
                      </a:r>
                      <a:r>
                        <a:rPr lang="ja-JP" altLang="en-US" sz="800" b="0" i="0" u="none" strike="noStrike" dirty="0">
                          <a:solidFill>
                            <a:srgbClr val="000000"/>
                          </a:solidFill>
                          <a:effectLst/>
                          <a:latin typeface="ＭＳ ゴシック" panose="020B0609070205080204" pitchFamily="49" charset="-128"/>
                          <a:ea typeface="ＭＳ ゴシック" panose="020B0609070205080204" pitchFamily="49" charset="-128"/>
                        </a:rPr>
                        <a:t>（項目ごとの評価のうち</a:t>
                      </a:r>
                      <a:r>
                        <a:rPr lang="en-US" altLang="ja-JP" sz="800" b="0" i="0" u="none" strike="noStrike" dirty="0">
                          <a:solidFill>
                            <a:srgbClr val="000000"/>
                          </a:solidFill>
                          <a:effectLst/>
                          <a:latin typeface="ＭＳ ゴシック" panose="020B0609070205080204" pitchFamily="49" charset="-128"/>
                          <a:ea typeface="ＭＳ ゴシック" panose="020B0609070205080204" pitchFamily="49" charset="-128"/>
                        </a:rPr>
                        <a:t>C</a:t>
                      </a:r>
                      <a:r>
                        <a:rPr lang="ja-JP" altLang="en-US" sz="800" b="0" i="0" u="none" strike="noStrike" dirty="0">
                          <a:solidFill>
                            <a:srgbClr val="000000"/>
                          </a:solidFill>
                          <a:effectLst/>
                          <a:latin typeface="ＭＳ ゴシック" panose="020B0609070205080204" pitchFamily="49" charset="-128"/>
                          <a:ea typeface="ＭＳ ゴシック" panose="020B0609070205080204" pitchFamily="49" charset="-128"/>
                        </a:rPr>
                        <a:t>が２割以上。又は、</a:t>
                      </a:r>
                      <a:r>
                        <a:rPr lang="en-US" altLang="ja-JP" sz="800" b="0" i="0" u="none" strike="noStrike" dirty="0">
                          <a:solidFill>
                            <a:srgbClr val="000000"/>
                          </a:solidFill>
                          <a:effectLst/>
                          <a:latin typeface="ＭＳ ゴシック" panose="020B0609070205080204" pitchFamily="49" charset="-128"/>
                          <a:ea typeface="ＭＳ ゴシック" panose="020B0609070205080204" pitchFamily="49" charset="-128"/>
                        </a:rPr>
                        <a:t>C</a:t>
                      </a:r>
                      <a:r>
                        <a:rPr lang="ja-JP" altLang="en-US" sz="800" b="0" i="0" u="none" strike="noStrike" dirty="0">
                          <a:solidFill>
                            <a:srgbClr val="000000"/>
                          </a:solidFill>
                          <a:effectLst/>
                          <a:latin typeface="ＭＳ ゴシック" panose="020B0609070205080204" pitchFamily="49" charset="-128"/>
                          <a:ea typeface="ＭＳ ゴシック" panose="020B0609070205080204" pitchFamily="49" charset="-128"/>
                        </a:rPr>
                        <a:t>が２割未満であっても、文書による是正指示を複数回行う等、特に認める場合。）</a:t>
                      </a:r>
                    </a:p>
                  </a:txBody>
                  <a:tcPr marL="7348" marR="7348" marT="7348" marB="0" anchor="ctr">
                    <a:lnL>
                      <a:noFill/>
                    </a:lnL>
                    <a:lnR>
                      <a:noFill/>
                    </a:lnR>
                    <a:lnT>
                      <a:noFill/>
                    </a:lnT>
                    <a:lnB>
                      <a:noFill/>
                    </a:lnB>
                    <a:solidFill>
                      <a:srgbClr val="FFFFFF"/>
                    </a:solidFill>
                  </a:tcPr>
                </a:tc>
                <a:tc>
                  <a:txBody>
                    <a:bodyPr/>
                    <a:lstStyle/>
                    <a:p>
                      <a:pPr algn="l" fontAlgn="ctr"/>
                      <a:endPar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endParaRPr>
                    </a:p>
                  </a:txBody>
                  <a:tcPr marL="7348" marR="7348" marT="7348" marB="0" anchor="ctr">
                    <a:lnL>
                      <a:noFill/>
                    </a:lnL>
                    <a:lnR>
                      <a:noFill/>
                    </a:lnR>
                    <a:lnT>
                      <a:noFill/>
                    </a:lnT>
                    <a:lnB>
                      <a:noFill/>
                    </a:lnB>
                  </a:tcPr>
                </a:tc>
                <a:tc>
                  <a:txBody>
                    <a:bodyPr/>
                    <a:lstStyle/>
                    <a:p>
                      <a:pPr algn="l" fontAlgn="ctr"/>
                      <a:endPar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endParaRPr>
                    </a:p>
                  </a:txBody>
                  <a:tcPr marL="7348" marR="7348" marT="7348" marB="0" anchor="ctr">
                    <a:lnL>
                      <a:noFill/>
                    </a:lnL>
                    <a:lnR>
                      <a:noFill/>
                    </a:lnR>
                    <a:lnT>
                      <a:noFill/>
                    </a:lnT>
                    <a:lnB>
                      <a:noFill/>
                    </a:lnB>
                  </a:tcPr>
                </a:tc>
                <a:tc>
                  <a:txBody>
                    <a:bodyPr/>
                    <a:lstStyle/>
                    <a:p>
                      <a:pPr algn="l" fontAlgn="ctr"/>
                      <a:endParaRPr lang="ja-JP" altLang="en-US" sz="8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7348" marR="7348" marT="7348" marB="0" anchor="ctr">
                    <a:lnL>
                      <a:noFill/>
                    </a:lnL>
                    <a:lnR>
                      <a:noFill/>
                    </a:lnR>
                    <a:lnT>
                      <a:noFill/>
                    </a:lnT>
                    <a:lnB>
                      <a:noFill/>
                    </a:lnB>
                  </a:tcPr>
                </a:tc>
                <a:extLst>
                  <a:ext uri="{0D108BD9-81ED-4DB2-BD59-A6C34878D82A}">
                    <a16:rowId xmlns:a16="http://schemas.microsoft.com/office/drawing/2014/main" val="3563653937"/>
                  </a:ext>
                </a:extLst>
              </a:tr>
            </a:tbl>
          </a:graphicData>
        </a:graphic>
      </p:graphicFrame>
      <p:graphicFrame>
        <p:nvGraphicFramePr>
          <p:cNvPr id="23" name="表 22">
            <a:extLst>
              <a:ext uri="{FF2B5EF4-FFF2-40B4-BE49-F238E27FC236}">
                <a16:creationId xmlns:a16="http://schemas.microsoft.com/office/drawing/2014/main" id="{74F14A2E-2CE7-48D5-AB39-3B107ECBBAA0}"/>
              </a:ext>
            </a:extLst>
          </p:cNvPr>
          <p:cNvGraphicFramePr>
            <a:graphicFrameLocks noGrp="1"/>
          </p:cNvGraphicFramePr>
          <p:nvPr>
            <p:extLst>
              <p:ext uri="{D42A27DB-BD31-4B8C-83A1-F6EECF244321}">
                <p14:modId xmlns:p14="http://schemas.microsoft.com/office/powerpoint/2010/main" val="3495187256"/>
              </p:ext>
            </p:extLst>
          </p:nvPr>
        </p:nvGraphicFramePr>
        <p:xfrm>
          <a:off x="5036196" y="5266313"/>
          <a:ext cx="4107804" cy="796078"/>
        </p:xfrm>
        <a:graphic>
          <a:graphicData uri="http://schemas.openxmlformats.org/drawingml/2006/table">
            <a:tbl>
              <a:tblPr/>
              <a:tblGrid>
                <a:gridCol w="4107804">
                  <a:extLst>
                    <a:ext uri="{9D8B030D-6E8A-4147-A177-3AD203B41FA5}">
                      <a16:colId xmlns:a16="http://schemas.microsoft.com/office/drawing/2014/main" val="24047342"/>
                    </a:ext>
                  </a:extLst>
                </a:gridCol>
              </a:tblGrid>
              <a:tr h="133879">
                <a:tc>
                  <a:txBody>
                    <a:bodyPr/>
                    <a:lstStyle/>
                    <a:p>
                      <a:pPr algn="l" fontAlgn="ctr"/>
                      <a:r>
                        <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rPr>
                        <a:t>●総合評価及び最終評価</a:t>
                      </a:r>
                    </a:p>
                  </a:txBody>
                  <a:tcPr marL="7620" marR="7620" marT="7620" marB="0" anchor="ctr">
                    <a:lnL>
                      <a:noFill/>
                    </a:lnL>
                    <a:lnR>
                      <a:noFill/>
                    </a:lnR>
                    <a:lnT>
                      <a:noFill/>
                    </a:lnT>
                    <a:lnB>
                      <a:noFill/>
                    </a:lnB>
                    <a:solidFill>
                      <a:srgbClr val="FFFFFF"/>
                    </a:solidFill>
                  </a:tcPr>
                </a:tc>
                <a:extLst>
                  <a:ext uri="{0D108BD9-81ED-4DB2-BD59-A6C34878D82A}">
                    <a16:rowId xmlns:a16="http://schemas.microsoft.com/office/drawing/2014/main" val="725735642"/>
                  </a:ext>
                </a:extLst>
              </a:tr>
              <a:tr h="133879">
                <a:tc>
                  <a:txBody>
                    <a:bodyPr/>
                    <a:lstStyle/>
                    <a:p>
                      <a:pPr algn="l" fontAlgn="ctr"/>
                      <a:r>
                        <a:rPr lang="en-US" altLang="ja-JP" sz="800" b="0" i="0" u="none" strike="noStrike" dirty="0">
                          <a:solidFill>
                            <a:srgbClr val="000000"/>
                          </a:solidFill>
                          <a:effectLst/>
                          <a:latin typeface="ＭＳ ゴシック" panose="020B0609070205080204" pitchFamily="49" charset="-128"/>
                          <a:ea typeface="ＭＳ ゴシック" panose="020B0609070205080204" pitchFamily="49" charset="-128"/>
                        </a:rPr>
                        <a:t>Ⅰ</a:t>
                      </a:r>
                      <a:r>
                        <a:rPr lang="ja-JP" altLang="en-US" sz="800" b="0" i="0" u="none" strike="noStrike" dirty="0">
                          <a:solidFill>
                            <a:srgbClr val="000000"/>
                          </a:solidFill>
                          <a:effectLst/>
                          <a:latin typeface="ＭＳ ゴシック" panose="020B0609070205080204" pitchFamily="49" charset="-128"/>
                          <a:ea typeface="ＭＳ ゴシック" panose="020B0609070205080204" pitchFamily="49" charset="-128"/>
                        </a:rPr>
                        <a:t>（評価対象となる年度の年度評価のうち</a:t>
                      </a:r>
                      <a:r>
                        <a:rPr lang="en-US" altLang="ja-JP" sz="800" b="0" i="0" u="none" strike="noStrike" dirty="0">
                          <a:solidFill>
                            <a:srgbClr val="000000"/>
                          </a:solidFill>
                          <a:effectLst/>
                          <a:latin typeface="ＭＳ ゴシック" panose="020B0609070205080204" pitchFamily="49" charset="-128"/>
                          <a:ea typeface="ＭＳ ゴシック" panose="020B0609070205080204" pitchFamily="49" charset="-128"/>
                        </a:rPr>
                        <a:t>S</a:t>
                      </a:r>
                      <a:r>
                        <a:rPr lang="ja-JP" altLang="en-US" sz="800" b="0" i="0" u="none" strike="noStrike" dirty="0">
                          <a:solidFill>
                            <a:srgbClr val="000000"/>
                          </a:solidFill>
                          <a:effectLst/>
                          <a:latin typeface="ＭＳ ゴシック" panose="020B0609070205080204" pitchFamily="49" charset="-128"/>
                          <a:ea typeface="ＭＳ ゴシック" panose="020B0609070205080204" pitchFamily="49" charset="-128"/>
                        </a:rPr>
                        <a:t>が５割以上で</a:t>
                      </a:r>
                      <a:r>
                        <a:rPr lang="en-US" altLang="ja-JP" sz="800" b="0" i="0" u="none" strike="noStrike" dirty="0">
                          <a:solidFill>
                            <a:srgbClr val="000000"/>
                          </a:solidFill>
                          <a:effectLst/>
                          <a:latin typeface="ＭＳ ゴシック" panose="020B0609070205080204" pitchFamily="49" charset="-128"/>
                          <a:ea typeface="ＭＳ ゴシック" panose="020B0609070205080204" pitchFamily="49" charset="-128"/>
                        </a:rPr>
                        <a:t>B</a:t>
                      </a:r>
                      <a:r>
                        <a:rPr lang="ja-JP" altLang="en-US" sz="800" b="0" i="0" u="none" strike="noStrike" dirty="0">
                          <a:solidFill>
                            <a:srgbClr val="000000"/>
                          </a:solidFill>
                          <a:effectLst/>
                          <a:latin typeface="ＭＳ ゴシック" panose="020B0609070205080204" pitchFamily="49" charset="-128"/>
                          <a:ea typeface="ＭＳ ゴシック" panose="020B0609070205080204" pitchFamily="49" charset="-128"/>
                        </a:rPr>
                        <a:t>・</a:t>
                      </a:r>
                      <a:r>
                        <a:rPr lang="en-US" altLang="ja-JP" sz="800" b="0" i="0" u="none" strike="noStrike" dirty="0">
                          <a:solidFill>
                            <a:srgbClr val="000000"/>
                          </a:solidFill>
                          <a:effectLst/>
                          <a:latin typeface="ＭＳ ゴシック" panose="020B0609070205080204" pitchFamily="49" charset="-128"/>
                          <a:ea typeface="ＭＳ ゴシック" panose="020B0609070205080204" pitchFamily="49" charset="-128"/>
                        </a:rPr>
                        <a:t>C</a:t>
                      </a:r>
                      <a:r>
                        <a:rPr lang="ja-JP" altLang="en-US" sz="800" b="0" i="0" u="none" strike="noStrike" dirty="0">
                          <a:solidFill>
                            <a:srgbClr val="000000"/>
                          </a:solidFill>
                          <a:effectLst/>
                          <a:latin typeface="ＭＳ ゴシック" panose="020B0609070205080204" pitchFamily="49" charset="-128"/>
                          <a:ea typeface="ＭＳ ゴシック" panose="020B0609070205080204" pitchFamily="49" charset="-128"/>
                        </a:rPr>
                        <a:t>がない）</a:t>
                      </a:r>
                    </a:p>
                  </a:txBody>
                  <a:tcPr marL="7620" marR="7620" marT="7620" marB="0" anchor="ctr">
                    <a:lnL>
                      <a:noFill/>
                    </a:lnL>
                    <a:lnR>
                      <a:noFill/>
                    </a:lnR>
                    <a:lnT>
                      <a:noFill/>
                    </a:lnT>
                    <a:lnB>
                      <a:noFill/>
                    </a:lnB>
                    <a:solidFill>
                      <a:srgbClr val="FFFFFF"/>
                    </a:solidFill>
                  </a:tcPr>
                </a:tc>
                <a:extLst>
                  <a:ext uri="{0D108BD9-81ED-4DB2-BD59-A6C34878D82A}">
                    <a16:rowId xmlns:a16="http://schemas.microsoft.com/office/drawing/2014/main" val="2561355590"/>
                  </a:ext>
                </a:extLst>
              </a:tr>
              <a:tr h="139700">
                <a:tc>
                  <a:txBody>
                    <a:bodyPr/>
                    <a:lstStyle/>
                    <a:p>
                      <a:pPr algn="l" fontAlgn="ctr"/>
                      <a:r>
                        <a:rPr lang="en-US" altLang="ja-JP" sz="800" b="0" i="0" u="none" strike="noStrike">
                          <a:solidFill>
                            <a:srgbClr val="000000"/>
                          </a:solidFill>
                          <a:effectLst/>
                          <a:latin typeface="ＭＳ ゴシック" panose="020B0609070205080204" pitchFamily="49" charset="-128"/>
                          <a:ea typeface="ＭＳ ゴシック" panose="020B0609070205080204" pitchFamily="49" charset="-128"/>
                        </a:rPr>
                        <a:t>Ⅱ</a:t>
                      </a:r>
                      <a:r>
                        <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rPr>
                        <a:t>（評価対象となる年度の年度評価のうち</a:t>
                      </a:r>
                      <a:r>
                        <a:rPr lang="en-US" altLang="ja-JP" sz="800" b="0" i="0" u="none" strike="noStrike">
                          <a:solidFill>
                            <a:srgbClr val="000000"/>
                          </a:solidFill>
                          <a:effectLst/>
                          <a:latin typeface="ＭＳ ゴシック" panose="020B0609070205080204" pitchFamily="49" charset="-128"/>
                          <a:ea typeface="ＭＳ ゴシック" panose="020B0609070205080204" pitchFamily="49" charset="-128"/>
                        </a:rPr>
                        <a:t>B</a:t>
                      </a:r>
                      <a:r>
                        <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rPr>
                        <a:t>が３割未満で、</a:t>
                      </a:r>
                      <a:r>
                        <a:rPr lang="en-US" altLang="ja-JP" sz="800" b="0" i="0" u="none" strike="noStrike">
                          <a:solidFill>
                            <a:srgbClr val="000000"/>
                          </a:solidFill>
                          <a:effectLst/>
                          <a:latin typeface="ＭＳ ゴシック" panose="020B0609070205080204" pitchFamily="49" charset="-128"/>
                          <a:ea typeface="ＭＳ ゴシック" panose="020B0609070205080204" pitchFamily="49" charset="-128"/>
                        </a:rPr>
                        <a:t>C</a:t>
                      </a:r>
                      <a:r>
                        <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rPr>
                        <a:t>がない</a:t>
                      </a:r>
                      <a:r>
                        <a:rPr lang="en-US" altLang="ja-JP" sz="800" b="0" i="0" u="none" strike="noStrike">
                          <a:solidFill>
                            <a:srgbClr val="000000"/>
                          </a:solidFill>
                          <a:effectLst/>
                          <a:latin typeface="ＭＳ ゴシック" panose="020B0609070205080204" pitchFamily="49" charset="-128"/>
                          <a:ea typeface="ＭＳ ゴシック" panose="020B0609070205080204" pitchFamily="49" charset="-128"/>
                        </a:rPr>
                        <a:t>)</a:t>
                      </a:r>
                    </a:p>
                  </a:txBody>
                  <a:tcPr marL="7620" marR="7620" marT="7620" marB="0" anchor="ctr">
                    <a:lnL>
                      <a:noFill/>
                    </a:lnL>
                    <a:lnR>
                      <a:noFill/>
                    </a:lnR>
                    <a:lnT>
                      <a:noFill/>
                    </a:lnT>
                    <a:lnB>
                      <a:noFill/>
                    </a:lnB>
                    <a:solidFill>
                      <a:srgbClr val="FFFFFF"/>
                    </a:solidFill>
                  </a:tcPr>
                </a:tc>
                <a:extLst>
                  <a:ext uri="{0D108BD9-81ED-4DB2-BD59-A6C34878D82A}">
                    <a16:rowId xmlns:a16="http://schemas.microsoft.com/office/drawing/2014/main" val="1116596715"/>
                  </a:ext>
                </a:extLst>
              </a:tr>
              <a:tr h="102447">
                <a:tc>
                  <a:txBody>
                    <a:bodyPr/>
                    <a:lstStyle/>
                    <a:p>
                      <a:pPr algn="l" fontAlgn="ctr"/>
                      <a:r>
                        <a:rPr lang="en-US" altLang="ja-JP" sz="800" b="0" i="0" u="none" strike="noStrike">
                          <a:solidFill>
                            <a:srgbClr val="000000"/>
                          </a:solidFill>
                          <a:effectLst/>
                          <a:latin typeface="ＭＳ ゴシック" panose="020B0609070205080204" pitchFamily="49" charset="-128"/>
                          <a:ea typeface="ＭＳ ゴシック" panose="020B0609070205080204" pitchFamily="49" charset="-128"/>
                        </a:rPr>
                        <a:t>Ⅲ</a:t>
                      </a:r>
                      <a:r>
                        <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rPr>
                        <a:t>　（</a:t>
                      </a:r>
                      <a:r>
                        <a:rPr lang="en-US" altLang="ja-JP" sz="800" b="0" i="0" u="none" strike="noStrike">
                          <a:solidFill>
                            <a:srgbClr val="000000"/>
                          </a:solidFill>
                          <a:effectLst/>
                          <a:latin typeface="ＭＳ ゴシック" panose="020B0609070205080204" pitchFamily="49" charset="-128"/>
                          <a:ea typeface="ＭＳ ゴシック" panose="020B0609070205080204" pitchFamily="49" charset="-128"/>
                        </a:rPr>
                        <a:t>Ⅰ</a:t>
                      </a:r>
                      <a:r>
                        <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rPr>
                        <a:t>・</a:t>
                      </a:r>
                      <a:r>
                        <a:rPr lang="en-US" altLang="ja-JP" sz="800" b="0" i="0" u="none" strike="noStrike">
                          <a:solidFill>
                            <a:srgbClr val="000000"/>
                          </a:solidFill>
                          <a:effectLst/>
                          <a:latin typeface="ＭＳ ゴシック" panose="020B0609070205080204" pitchFamily="49" charset="-128"/>
                          <a:ea typeface="ＭＳ ゴシック" panose="020B0609070205080204" pitchFamily="49" charset="-128"/>
                        </a:rPr>
                        <a:t>Ⅱ</a:t>
                      </a:r>
                      <a:r>
                        <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rPr>
                        <a:t>・</a:t>
                      </a:r>
                      <a:r>
                        <a:rPr lang="en-US" altLang="ja-JP" sz="800" b="0" i="0" u="none" strike="noStrike">
                          <a:solidFill>
                            <a:srgbClr val="000000"/>
                          </a:solidFill>
                          <a:effectLst/>
                          <a:latin typeface="ＭＳ ゴシック" panose="020B0609070205080204" pitchFamily="49" charset="-128"/>
                          <a:ea typeface="ＭＳ ゴシック" panose="020B0609070205080204" pitchFamily="49" charset="-128"/>
                        </a:rPr>
                        <a:t>Ⅳ</a:t>
                      </a:r>
                      <a:r>
                        <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rPr>
                        <a:t>以外）</a:t>
                      </a:r>
                    </a:p>
                  </a:txBody>
                  <a:tcPr marL="7620" marR="7620" marT="7620" marB="0" anchor="ctr">
                    <a:lnL>
                      <a:noFill/>
                    </a:lnL>
                    <a:lnR>
                      <a:noFill/>
                    </a:lnR>
                    <a:lnT>
                      <a:noFill/>
                    </a:lnT>
                    <a:lnB>
                      <a:noFill/>
                    </a:lnB>
                    <a:solidFill>
                      <a:srgbClr val="FFFFFF"/>
                    </a:solidFill>
                  </a:tcPr>
                </a:tc>
                <a:extLst>
                  <a:ext uri="{0D108BD9-81ED-4DB2-BD59-A6C34878D82A}">
                    <a16:rowId xmlns:a16="http://schemas.microsoft.com/office/drawing/2014/main" val="209909466"/>
                  </a:ext>
                </a:extLst>
              </a:tr>
              <a:tr h="102447">
                <a:tc>
                  <a:txBody>
                    <a:bodyPr/>
                    <a:lstStyle/>
                    <a:p>
                      <a:pPr algn="l" fontAlgn="ctr"/>
                      <a:r>
                        <a:rPr lang="en-US" altLang="ja-JP" sz="800" b="0" i="0" u="none" strike="noStrike">
                          <a:solidFill>
                            <a:srgbClr val="000000"/>
                          </a:solidFill>
                          <a:effectLst/>
                          <a:latin typeface="ＭＳ ゴシック" panose="020B0609070205080204" pitchFamily="49" charset="-128"/>
                          <a:ea typeface="ＭＳ ゴシック" panose="020B0609070205080204" pitchFamily="49" charset="-128"/>
                        </a:rPr>
                        <a:t>Ⅳ</a:t>
                      </a:r>
                      <a:r>
                        <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rPr>
                        <a:t>（評価対象となる年度のうち</a:t>
                      </a:r>
                      <a:r>
                        <a:rPr lang="en-US" altLang="ja-JP" sz="800" b="0" i="0" u="none" strike="noStrike">
                          <a:solidFill>
                            <a:srgbClr val="000000"/>
                          </a:solidFill>
                          <a:effectLst/>
                          <a:latin typeface="ＭＳ ゴシック" panose="020B0609070205080204" pitchFamily="49" charset="-128"/>
                          <a:ea typeface="ＭＳ ゴシック" panose="020B0609070205080204" pitchFamily="49" charset="-128"/>
                        </a:rPr>
                        <a:t>C</a:t>
                      </a:r>
                      <a:r>
                        <a:rPr lang="ja-JP" altLang="en-US" sz="800" b="0" i="0" u="none" strike="noStrike">
                          <a:solidFill>
                            <a:srgbClr val="000000"/>
                          </a:solidFill>
                          <a:effectLst/>
                          <a:latin typeface="ＭＳ ゴシック" panose="020B0609070205080204" pitchFamily="49" charset="-128"/>
                          <a:ea typeface="ＭＳ ゴシック" panose="020B0609070205080204" pitchFamily="49" charset="-128"/>
                        </a:rPr>
                        <a:t>が５割以上。</a:t>
                      </a:r>
                    </a:p>
                  </a:txBody>
                  <a:tcPr marL="7620" marR="7620" marT="7620" marB="0" anchor="ctr">
                    <a:lnL>
                      <a:noFill/>
                    </a:lnL>
                    <a:lnR>
                      <a:noFill/>
                    </a:lnR>
                    <a:lnT>
                      <a:noFill/>
                    </a:lnT>
                    <a:lnB>
                      <a:noFill/>
                    </a:lnB>
                    <a:solidFill>
                      <a:srgbClr val="FFFFFF"/>
                    </a:solidFill>
                  </a:tcPr>
                </a:tc>
                <a:extLst>
                  <a:ext uri="{0D108BD9-81ED-4DB2-BD59-A6C34878D82A}">
                    <a16:rowId xmlns:a16="http://schemas.microsoft.com/office/drawing/2014/main" val="4190030976"/>
                  </a:ext>
                </a:extLst>
              </a:tr>
              <a:tr h="102447">
                <a:tc>
                  <a:txBody>
                    <a:bodyPr/>
                    <a:lstStyle/>
                    <a:p>
                      <a:pPr algn="l" fontAlgn="ctr"/>
                      <a:r>
                        <a:rPr lang="ja-JP" altLang="en-US" sz="800" b="0" i="0" u="none" strike="noStrike" dirty="0">
                          <a:solidFill>
                            <a:srgbClr val="000000"/>
                          </a:solidFill>
                          <a:effectLst/>
                          <a:latin typeface="ＭＳ ゴシック" panose="020B0609070205080204" pitchFamily="49" charset="-128"/>
                          <a:ea typeface="ＭＳ ゴシック" panose="020B0609070205080204" pitchFamily="49" charset="-128"/>
                        </a:rPr>
                        <a:t>ただし、評価対象期間の後半、取組状況に継続的な改善傾向が認められる場合を除く。）</a:t>
                      </a:r>
                    </a:p>
                  </a:txBody>
                  <a:tcPr marL="7620" marR="7620" marT="7620" marB="0" anchor="ctr">
                    <a:lnL>
                      <a:noFill/>
                    </a:lnL>
                    <a:lnR>
                      <a:noFill/>
                    </a:lnR>
                    <a:lnT>
                      <a:noFill/>
                    </a:lnT>
                    <a:lnB>
                      <a:noFill/>
                    </a:lnB>
                    <a:solidFill>
                      <a:srgbClr val="FFFFFF"/>
                    </a:solidFill>
                  </a:tcPr>
                </a:tc>
                <a:extLst>
                  <a:ext uri="{0D108BD9-81ED-4DB2-BD59-A6C34878D82A}">
                    <a16:rowId xmlns:a16="http://schemas.microsoft.com/office/drawing/2014/main" val="640894834"/>
                  </a:ext>
                </a:extLst>
              </a:tr>
            </a:tbl>
          </a:graphicData>
        </a:graphic>
      </p:graphicFrame>
      <p:cxnSp>
        <p:nvCxnSpPr>
          <p:cNvPr id="25" name="直線矢印コネクタ 24">
            <a:extLst>
              <a:ext uri="{FF2B5EF4-FFF2-40B4-BE49-F238E27FC236}">
                <a16:creationId xmlns:a16="http://schemas.microsoft.com/office/drawing/2014/main" id="{DB7AAEC6-DC67-4A2A-8C73-976E5234B8CE}"/>
              </a:ext>
            </a:extLst>
          </p:cNvPr>
          <p:cNvCxnSpPr>
            <a:cxnSpLocks/>
          </p:cNvCxnSpPr>
          <p:nvPr/>
        </p:nvCxnSpPr>
        <p:spPr>
          <a:xfrm flipV="1">
            <a:off x="4627226" y="5743774"/>
            <a:ext cx="304899" cy="10972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1" name="正方形/長方形 20">
            <a:extLst>
              <a:ext uri="{FF2B5EF4-FFF2-40B4-BE49-F238E27FC236}">
                <a16:creationId xmlns:a16="http://schemas.microsoft.com/office/drawing/2014/main" id="{AE68AB6A-AF17-4E5F-B741-F18871D52819}"/>
              </a:ext>
            </a:extLst>
          </p:cNvPr>
          <p:cNvSpPr/>
          <p:nvPr/>
        </p:nvSpPr>
        <p:spPr>
          <a:xfrm>
            <a:off x="4932125" y="3809712"/>
            <a:ext cx="3463013" cy="1222874"/>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2034173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a:extLst>
              <a:ext uri="{FF2B5EF4-FFF2-40B4-BE49-F238E27FC236}">
                <a16:creationId xmlns:a16="http://schemas.microsoft.com/office/drawing/2014/main" id="{D87E1C46-9E96-4DAB-B914-D3FA3E71B9F3}"/>
              </a:ext>
            </a:extLst>
          </p:cNvPr>
          <p:cNvSpPr>
            <a:spLocks noChangeArrowheads="1"/>
          </p:cNvSpPr>
          <p:nvPr/>
        </p:nvSpPr>
        <p:spPr bwMode="auto">
          <a:xfrm>
            <a:off x="1" y="2"/>
            <a:ext cx="9143999" cy="430887"/>
          </a:xfrm>
          <a:prstGeom prst="rect">
            <a:avLst/>
          </a:prstGeom>
          <a:ln>
            <a:noFill/>
            <a:headEnd/>
            <a:tailEnd/>
          </a:ln>
        </p:spPr>
        <p:style>
          <a:lnRef idx="3">
            <a:schemeClr val="lt1"/>
          </a:lnRef>
          <a:fillRef idx="1">
            <a:schemeClr val="dk1"/>
          </a:fillRef>
          <a:effectRef idx="1">
            <a:schemeClr val="dk1"/>
          </a:effectRef>
          <a:fontRef idx="minor">
            <a:schemeClr val="lt1"/>
          </a:fontRef>
        </p:style>
        <p:txBody>
          <a:bodyPr wrap="none" tIns="82800" bIns="82800" anchor="ctr"/>
          <a:lstStyle>
            <a:lvl1pPr algn="l" eaLnBrk="0" hangingPunct="0">
              <a:spcBef>
                <a:spcPct val="20000"/>
              </a:spcBef>
              <a:buChar char="•"/>
              <a:defRPr kumimoji="1" sz="3200">
                <a:solidFill>
                  <a:schemeClr val="tx1"/>
                </a:solidFill>
                <a:latin typeface="Arial" charset="0"/>
                <a:ea typeface="ＭＳ Ｐゴシック" pitchFamily="50" charset="-128"/>
              </a:defRPr>
            </a:lvl1pPr>
            <a:lvl2pPr marL="742950" indent="-285750" algn="l" eaLnBrk="0" hangingPunct="0">
              <a:spcBef>
                <a:spcPct val="20000"/>
              </a:spcBef>
              <a:buChar char="–"/>
              <a:defRPr kumimoji="1" sz="2800">
                <a:solidFill>
                  <a:schemeClr val="tx1"/>
                </a:solidFill>
                <a:latin typeface="Arial" charset="0"/>
                <a:ea typeface="ＭＳ Ｐゴシック" pitchFamily="50" charset="-128"/>
              </a:defRPr>
            </a:lvl2pPr>
            <a:lvl3pPr marL="1143000" indent="-228600" algn="l" eaLnBrk="0" hangingPunct="0">
              <a:spcBef>
                <a:spcPct val="20000"/>
              </a:spcBef>
              <a:buChar char="•"/>
              <a:defRPr kumimoji="1" sz="2400">
                <a:solidFill>
                  <a:schemeClr val="tx1"/>
                </a:solidFill>
                <a:latin typeface="Arial" charset="0"/>
                <a:ea typeface="ＭＳ Ｐゴシック" pitchFamily="50" charset="-128"/>
              </a:defRPr>
            </a:lvl3pPr>
            <a:lvl4pPr marL="1600200" indent="-228600" algn="l" eaLnBrk="0" hangingPunct="0">
              <a:spcBef>
                <a:spcPct val="20000"/>
              </a:spcBef>
              <a:buChar char="–"/>
              <a:defRPr kumimoji="1" sz="2000">
                <a:solidFill>
                  <a:schemeClr val="tx1"/>
                </a:solidFill>
                <a:latin typeface="Arial" charset="0"/>
                <a:ea typeface="ＭＳ Ｐゴシック" pitchFamily="50" charset="-128"/>
              </a:defRPr>
            </a:lvl4pPr>
            <a:lvl5pPr marL="2057400" indent="-228600" algn="l" eaLnBrk="0" hangingPunct="0">
              <a:spcBef>
                <a:spcPct val="20000"/>
              </a:spcBef>
              <a:buChar char="»"/>
              <a:defRPr kumimoji="1" sz="20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1" lang="en-US" altLang="ja-JP" sz="2200" b="1" i="0" u="none" strike="noStrike" kern="1200" cap="none" spc="0" normalizeH="0" baseline="0" noProof="0" dirty="0">
                <a:ln>
                  <a:noFill/>
                </a:ln>
                <a:solidFill>
                  <a:prstClr val="white"/>
                </a:solidFill>
                <a:effectLst/>
                <a:uLnTx/>
                <a:uFillTx/>
                <a:latin typeface="Meiryo UI" pitchFamily="50" charset="-128"/>
                <a:ea typeface="Meiryo UI" pitchFamily="50" charset="-128"/>
                <a:cs typeface="ＭＳ Ｐゴシック" pitchFamily="50" charset="-128"/>
              </a:rPr>
              <a:t>Ⅰ</a:t>
            </a:r>
            <a:r>
              <a:rPr kumimoji="1" lang="ja-JP" altLang="en-US" sz="2200" b="1" i="0" u="none" strike="noStrike" kern="1200" cap="none" spc="0" normalizeH="0" baseline="0" noProof="0" dirty="0">
                <a:ln>
                  <a:noFill/>
                </a:ln>
                <a:solidFill>
                  <a:prstClr val="white"/>
                </a:solidFill>
                <a:effectLst/>
                <a:uLnTx/>
                <a:uFillTx/>
                <a:latin typeface="Meiryo UI" pitchFamily="50" charset="-128"/>
                <a:ea typeface="Meiryo UI" pitchFamily="50" charset="-128"/>
                <a:cs typeface="ＭＳ Ｐゴシック" pitchFamily="50" charset="-128"/>
              </a:rPr>
              <a:t>　提案の履行状況に関する項目</a:t>
            </a:r>
          </a:p>
        </p:txBody>
      </p:sp>
      <p:sp>
        <p:nvSpPr>
          <p:cNvPr id="6" name="テキスト ボックス 5">
            <a:extLst>
              <a:ext uri="{FF2B5EF4-FFF2-40B4-BE49-F238E27FC236}">
                <a16:creationId xmlns:a16="http://schemas.microsoft.com/office/drawing/2014/main" id="{B1AA6A8E-3A17-4B0D-BC94-D7AE8A6C933C}"/>
              </a:ext>
            </a:extLst>
          </p:cNvPr>
          <p:cNvSpPr txBox="1"/>
          <p:nvPr/>
        </p:nvSpPr>
        <p:spPr>
          <a:xfrm>
            <a:off x="-39756" y="470220"/>
            <a:ext cx="4611756" cy="369332"/>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（１）施設の設置目的及び管理運営方針</a:t>
            </a:r>
          </a:p>
        </p:txBody>
      </p:sp>
      <p:sp>
        <p:nvSpPr>
          <p:cNvPr id="8" name="テキスト ボックス 7">
            <a:extLst>
              <a:ext uri="{FF2B5EF4-FFF2-40B4-BE49-F238E27FC236}">
                <a16:creationId xmlns:a16="http://schemas.microsoft.com/office/drawing/2014/main" id="{A118E3B0-F876-4826-92A0-5DF5F2D90440}"/>
              </a:ext>
            </a:extLst>
          </p:cNvPr>
          <p:cNvSpPr txBox="1"/>
          <p:nvPr/>
        </p:nvSpPr>
        <p:spPr>
          <a:xfrm>
            <a:off x="134264" y="892975"/>
            <a:ext cx="8702859" cy="909342"/>
          </a:xfrm>
          <a:prstGeom prst="rect">
            <a:avLst/>
          </a:prstGeom>
          <a:noFill/>
          <a:ln>
            <a:solidFill>
              <a:schemeClr val="tx1"/>
            </a:solidFill>
          </a:ln>
        </p:spPr>
        <p:txBody>
          <a:bodyPr wrap="square" anchor="b"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労働組合の健全な発展並びに労働者の教養の向上及び福祉の増進に資する集会、催物等の場を提供するという施設の目的に沿った運営がなされているか</a:t>
            </a:r>
          </a:p>
        </p:txBody>
      </p:sp>
      <p:sp>
        <p:nvSpPr>
          <p:cNvPr id="9" name="テキスト ボックス 8">
            <a:extLst>
              <a:ext uri="{FF2B5EF4-FFF2-40B4-BE49-F238E27FC236}">
                <a16:creationId xmlns:a16="http://schemas.microsoft.com/office/drawing/2014/main" id="{E38B03C0-F55B-4A09-ADF9-744973EC244D}"/>
              </a:ext>
            </a:extLst>
          </p:cNvPr>
          <p:cNvSpPr txBox="1"/>
          <p:nvPr/>
        </p:nvSpPr>
        <p:spPr>
          <a:xfrm>
            <a:off x="126644" y="857149"/>
            <a:ext cx="1161136" cy="338554"/>
          </a:xfrm>
          <a:prstGeom prst="rect">
            <a:avLst/>
          </a:prstGeom>
          <a:solidFill>
            <a:schemeClr val="tx1"/>
          </a:solidFill>
          <a:ln w="25400" cmpd="dbl">
            <a:no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評価基準</a:t>
            </a:r>
          </a:p>
        </p:txBody>
      </p:sp>
      <p:sp>
        <p:nvSpPr>
          <p:cNvPr id="11" name="テキスト ボックス 10">
            <a:extLst>
              <a:ext uri="{FF2B5EF4-FFF2-40B4-BE49-F238E27FC236}">
                <a16:creationId xmlns:a16="http://schemas.microsoft.com/office/drawing/2014/main" id="{F085070E-2032-4E7A-85D6-A313EB84744D}"/>
              </a:ext>
            </a:extLst>
          </p:cNvPr>
          <p:cNvSpPr txBox="1"/>
          <p:nvPr/>
        </p:nvSpPr>
        <p:spPr>
          <a:xfrm>
            <a:off x="126643" y="1904224"/>
            <a:ext cx="2423772" cy="307777"/>
          </a:xfrm>
          <a:prstGeom prst="rect">
            <a:avLst/>
          </a:prstGeom>
          <a:noFill/>
          <a:ln>
            <a:solidFill>
              <a:schemeClr val="tx1"/>
            </a:solidFill>
          </a:ln>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①：事業計画に沿った取組み</a:t>
            </a:r>
            <a:endParaRPr kumimoji="0" lang="ja-JP" altLang="en-US" sz="16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5" name="テキスト ボックス 14">
            <a:extLst>
              <a:ext uri="{FF2B5EF4-FFF2-40B4-BE49-F238E27FC236}">
                <a16:creationId xmlns:a16="http://schemas.microsoft.com/office/drawing/2014/main" id="{0E0E6763-AE4C-4880-9CFF-D4357F80DC53}"/>
              </a:ext>
            </a:extLst>
          </p:cNvPr>
          <p:cNvSpPr txBox="1"/>
          <p:nvPr/>
        </p:nvSpPr>
        <p:spPr>
          <a:xfrm>
            <a:off x="126644" y="2256260"/>
            <a:ext cx="4333228" cy="1923604"/>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○公平・平等な施設運営</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lang="en-US" altLang="ja-JP" sz="1200" dirty="0">
                <a:solidFill>
                  <a:prstClr val="black"/>
                </a:solidFill>
                <a:latin typeface="Meiryo UI" panose="020B0604030504040204" pitchFamily="50" charset="-128"/>
                <a:ea typeface="Meiryo UI" panose="020B0604030504040204" pitchFamily="50" charset="-128"/>
              </a:rPr>
              <a:t>Web</a:t>
            </a:r>
            <a:r>
              <a:rPr lang="ja-JP" altLang="en-US" sz="1200" dirty="0">
                <a:solidFill>
                  <a:prstClr val="black"/>
                </a:solidFill>
                <a:latin typeface="Meiryo UI" panose="020B0604030504040204" pitchFamily="50" charset="-128"/>
                <a:ea typeface="Meiryo UI" panose="020B0604030504040204" pitchFamily="50" charset="-128"/>
              </a:rPr>
              <a:t>フォームによる抽選</a:t>
            </a:r>
            <a:endParaRPr lang="en-US" altLang="ja-JP" sz="1200" dirty="0">
              <a:solidFill>
                <a:prstClr val="black"/>
              </a:solidFill>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○サービスの向上を図るための取組</a:t>
            </a:r>
            <a:endParaRPr kumimoji="0" lang="en-US" altLang="ja-JP"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3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・駐車場のゲートレス化</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5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○府の施策・社会貢献等への取組み</a:t>
            </a:r>
            <a:endParaRPr kumimoji="0" lang="en-US" altLang="ja-JP"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3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・万博「共創チャレンジ」の枠組みに登録し、正面玄関への</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ja-JP" altLang="en-US" sz="1200" dirty="0">
                <a:solidFill>
                  <a:prstClr val="black"/>
                </a:solidFill>
                <a:latin typeface="Meiryo UI" panose="020B0604030504040204" pitchFamily="50" charset="-128"/>
                <a:ea typeface="Meiryo UI" panose="020B0604030504040204" pitchFamily="50" charset="-128"/>
              </a:rPr>
              <a:t>　　  柱巻き広告を実施</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4" name="テキスト ボックス 13">
            <a:extLst>
              <a:ext uri="{FF2B5EF4-FFF2-40B4-BE49-F238E27FC236}">
                <a16:creationId xmlns:a16="http://schemas.microsoft.com/office/drawing/2014/main" id="{5E615D3B-5A56-4999-81EC-E9DB2E82F515}"/>
              </a:ext>
            </a:extLst>
          </p:cNvPr>
          <p:cNvSpPr txBox="1"/>
          <p:nvPr/>
        </p:nvSpPr>
        <p:spPr>
          <a:xfrm>
            <a:off x="6454140" y="851329"/>
            <a:ext cx="2381631" cy="338554"/>
          </a:xfrm>
          <a:prstGeom prst="rect">
            <a:avLst/>
          </a:prstGeom>
          <a:solidFill>
            <a:schemeClr val="tx1"/>
          </a:solidFill>
          <a:ln w="25400" cmpd="dbl">
            <a:no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指定管理者自己評価：</a:t>
            </a:r>
            <a:r>
              <a:rPr kumimoji="0" lang="en-US" altLang="ja-JP"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A</a:t>
            </a:r>
            <a:endParaRPr kumimoji="0" lang="ja-JP" altLang="en-US" sz="20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22" name="スライド番号プレースホルダー 21">
            <a:extLst>
              <a:ext uri="{FF2B5EF4-FFF2-40B4-BE49-F238E27FC236}">
                <a16:creationId xmlns:a16="http://schemas.microsoft.com/office/drawing/2014/main" id="{60F88ACC-189C-4102-A469-D145EA316C06}"/>
              </a:ext>
            </a:extLst>
          </p:cNvPr>
          <p:cNvSpPr>
            <a:spLocks noGrp="1"/>
          </p:cNvSpPr>
          <p:nvPr>
            <p:ph type="sldNum" sz="quarter" idx="12"/>
          </p:nvPr>
        </p:nvSpPr>
        <p:spPr>
          <a:xfrm>
            <a:off x="7074265" y="6492875"/>
            <a:ext cx="2057400"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F0E252E-A7A7-4A6D-A444-A063B6ED0BB4}" type="slidenum">
              <a:rPr kumimoji="1" lang="ja-JP" altLang="en-US" sz="1400" b="0" i="0" u="none" strike="noStrike" kern="1200" cap="none" spc="0" normalizeH="0" baseline="0" noProof="0" smtClean="0">
                <a:ln>
                  <a:noFill/>
                </a:ln>
                <a:solidFill>
                  <a:prstClr val="black">
                    <a:tint val="75000"/>
                  </a:prstClr>
                </a:solidFill>
                <a:effectLst/>
                <a:uLnTx/>
                <a:uFillTx/>
                <a:latin typeface="Calibri"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1" lang="ja-JP" altLang="en-US" sz="1400" b="0" i="0" u="none" strike="noStrike" kern="1200" cap="none" spc="0" normalizeH="0" baseline="0" noProof="0" dirty="0">
              <a:ln>
                <a:noFill/>
              </a:ln>
              <a:solidFill>
                <a:prstClr val="black">
                  <a:tint val="75000"/>
                </a:prstClr>
              </a:solidFill>
              <a:effectLst/>
              <a:uLnTx/>
              <a:uFillTx/>
              <a:latin typeface="Calibri" panose="020F0502020204030204"/>
              <a:ea typeface="游ゴシック" panose="020B0400000000000000" pitchFamily="50" charset="-128"/>
              <a:cs typeface="+mn-cs"/>
            </a:endParaRPr>
          </a:p>
        </p:txBody>
      </p:sp>
      <p:sp>
        <p:nvSpPr>
          <p:cNvPr id="17" name="テキスト ボックス 16">
            <a:extLst>
              <a:ext uri="{FF2B5EF4-FFF2-40B4-BE49-F238E27FC236}">
                <a16:creationId xmlns:a16="http://schemas.microsoft.com/office/drawing/2014/main" id="{531B5C0A-8F70-409E-AA41-CDE842AB835D}"/>
              </a:ext>
            </a:extLst>
          </p:cNvPr>
          <p:cNvSpPr txBox="1"/>
          <p:nvPr/>
        </p:nvSpPr>
        <p:spPr>
          <a:xfrm>
            <a:off x="134264" y="5816143"/>
            <a:ext cx="8701508" cy="909342"/>
          </a:xfrm>
          <a:prstGeom prst="rect">
            <a:avLst/>
          </a:prstGeom>
          <a:noFill/>
          <a:ln>
            <a:solidFill>
              <a:schemeClr val="tx1"/>
            </a:solidFill>
          </a:ln>
        </p:spPr>
        <p:txBody>
          <a:bodyPr wrap="square" anchor="b"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施設の管理運営では、ハード・ソフトの両面で、設置目的・管理運営方針に沿って、事業計画に掲げた取組が実施された。なお、目的利用率が昨年度より減少していることから</a:t>
            </a:r>
            <a:r>
              <a:rPr lang="ja-JP" altLang="en-US" sz="1400" dirty="0">
                <a:solidFill>
                  <a:prstClr val="black"/>
                </a:solidFill>
                <a:latin typeface="Meiryo UI" panose="020B0604030504040204" pitchFamily="50" charset="-128"/>
                <a:ea typeface="Meiryo UI" panose="020B0604030504040204" pitchFamily="50" charset="-128"/>
              </a:rPr>
              <a:t>、今後その改善に取組んでいただきたい。</a:t>
            </a:r>
            <a:endPar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8" name="テキスト ボックス 17">
            <a:extLst>
              <a:ext uri="{FF2B5EF4-FFF2-40B4-BE49-F238E27FC236}">
                <a16:creationId xmlns:a16="http://schemas.microsoft.com/office/drawing/2014/main" id="{8E00CA53-6F7E-4B1F-9CC6-2A8E90CF1202}"/>
              </a:ext>
            </a:extLst>
          </p:cNvPr>
          <p:cNvSpPr txBox="1"/>
          <p:nvPr/>
        </p:nvSpPr>
        <p:spPr>
          <a:xfrm>
            <a:off x="6300389" y="5820969"/>
            <a:ext cx="2535382" cy="338554"/>
          </a:xfrm>
          <a:prstGeom prst="rect">
            <a:avLst/>
          </a:prstGeom>
          <a:solidFill>
            <a:schemeClr val="tx1"/>
          </a:solidFill>
          <a:ln w="25400" cmpd="dbl">
            <a:no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施設所管課の評価：</a:t>
            </a:r>
            <a:r>
              <a:rPr kumimoji="0" lang="en-US" altLang="ja-JP"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A</a:t>
            </a:r>
            <a:endParaRPr kumimoji="0" lang="ja-JP" altLang="en-US" sz="20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21" name="テキスト ボックス 20">
            <a:extLst>
              <a:ext uri="{FF2B5EF4-FFF2-40B4-BE49-F238E27FC236}">
                <a16:creationId xmlns:a16="http://schemas.microsoft.com/office/drawing/2014/main" id="{7D9CEF28-D92B-409D-BBB0-1F78581B63B5}"/>
              </a:ext>
            </a:extLst>
          </p:cNvPr>
          <p:cNvSpPr txBox="1"/>
          <p:nvPr/>
        </p:nvSpPr>
        <p:spPr>
          <a:xfrm>
            <a:off x="134264" y="5816143"/>
            <a:ext cx="1161136" cy="338554"/>
          </a:xfrm>
          <a:prstGeom prst="rect">
            <a:avLst/>
          </a:prstGeom>
          <a:solidFill>
            <a:schemeClr val="tx1"/>
          </a:solidFill>
          <a:ln w="25400" cmpd="dbl">
            <a:no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総　評</a:t>
            </a:r>
          </a:p>
        </p:txBody>
      </p:sp>
      <p:sp>
        <p:nvSpPr>
          <p:cNvPr id="25" name="テキスト ボックス 24">
            <a:extLst>
              <a:ext uri="{FF2B5EF4-FFF2-40B4-BE49-F238E27FC236}">
                <a16:creationId xmlns:a16="http://schemas.microsoft.com/office/drawing/2014/main" id="{1FBD1C72-2C92-4360-84E1-53CE8C223CD8}"/>
              </a:ext>
            </a:extLst>
          </p:cNvPr>
          <p:cNvSpPr txBox="1"/>
          <p:nvPr/>
        </p:nvSpPr>
        <p:spPr>
          <a:xfrm>
            <a:off x="4195723" y="2257715"/>
            <a:ext cx="4304043" cy="2631490"/>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○利用の増加を図る取組　</a:t>
            </a:r>
            <a:endParaRPr kumimoji="0" lang="en-US" altLang="ja-JP"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3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・営業活動の実施</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endParaRPr lang="en-US" altLang="ja-JP" sz="1200" dirty="0">
              <a:solidFill>
                <a:prstClr val="black"/>
              </a:solidFill>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lang="en-US" altLang="ja-JP" sz="1200" dirty="0">
              <a:solidFill>
                <a:prstClr val="black"/>
              </a:solidFill>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lang="en-US" altLang="ja-JP" sz="1200" dirty="0">
              <a:solidFill>
                <a:prstClr val="black"/>
              </a:solidFill>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lang="en-US" altLang="ja-JP" sz="1200" dirty="0">
              <a:solidFill>
                <a:prstClr val="black"/>
              </a:solidFill>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○施設改修工事　（工事費用総額：約</a:t>
            </a:r>
            <a:r>
              <a:rPr kumimoji="0" lang="en-US" altLang="ja-JP"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15,000</a:t>
            </a:r>
            <a:r>
              <a:rPr kumimoji="0" lang="ja-JP" altLang="en-US"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千円）</a:t>
            </a:r>
            <a:endParaRPr kumimoji="0" lang="en-US" altLang="ja-JP"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3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3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・本館</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6</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階トイレ配管の一部取替（</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5</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月）</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・老朽化したトイレ便座の交換（９月）</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ja-JP" altLang="en-US" sz="1200" dirty="0">
                <a:solidFill>
                  <a:prstClr val="black"/>
                </a:solidFill>
                <a:latin typeface="Meiryo UI" panose="020B0604030504040204" pitchFamily="50" charset="-128"/>
                <a:ea typeface="Meiryo UI" panose="020B0604030504040204" pitchFamily="50" charset="-128"/>
              </a:rPr>
              <a:t>　　・本館</a:t>
            </a:r>
            <a:r>
              <a:rPr lang="en-US" altLang="ja-JP" sz="1200" dirty="0">
                <a:solidFill>
                  <a:prstClr val="black"/>
                </a:solidFill>
                <a:latin typeface="Meiryo UI" panose="020B0604030504040204" pitchFamily="50" charset="-128"/>
                <a:ea typeface="Meiryo UI" panose="020B0604030504040204" pitchFamily="50" charset="-128"/>
              </a:rPr>
              <a:t>2</a:t>
            </a:r>
            <a:r>
              <a:rPr lang="ja-JP" altLang="en-US" sz="1200" dirty="0">
                <a:solidFill>
                  <a:prstClr val="black"/>
                </a:solidFill>
                <a:latin typeface="Meiryo UI" panose="020B0604030504040204" pitchFamily="50" charset="-128"/>
                <a:ea typeface="Meiryo UI" panose="020B0604030504040204" pitchFamily="50" charset="-128"/>
              </a:rPr>
              <a:t>階水漏れ部分のトイレ配管を一部交換（</a:t>
            </a:r>
            <a:r>
              <a:rPr lang="en-US" altLang="ja-JP" sz="1200" dirty="0">
                <a:solidFill>
                  <a:prstClr val="black"/>
                </a:solidFill>
                <a:latin typeface="Meiryo UI" panose="020B0604030504040204" pitchFamily="50" charset="-128"/>
                <a:ea typeface="Meiryo UI" panose="020B0604030504040204" pitchFamily="50" charset="-128"/>
              </a:rPr>
              <a:t>11</a:t>
            </a:r>
            <a:r>
              <a:rPr lang="ja-JP" altLang="en-US" sz="1200" dirty="0">
                <a:solidFill>
                  <a:prstClr val="black"/>
                </a:solidFill>
                <a:latin typeface="Meiryo UI" panose="020B0604030504040204" pitchFamily="50" charset="-128"/>
                <a:ea typeface="Meiryo UI" panose="020B0604030504040204" pitchFamily="50" charset="-128"/>
              </a:rPr>
              <a:t>月）</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ja-JP" altLang="en-US" sz="1200" dirty="0">
                <a:solidFill>
                  <a:prstClr val="black"/>
                </a:solidFill>
                <a:latin typeface="Meiryo UI" panose="020B0604030504040204" pitchFamily="50" charset="-128"/>
                <a:ea typeface="Meiryo UI" panose="020B0604030504040204" pitchFamily="50" charset="-128"/>
              </a:rPr>
              <a:t>　　・南館</a:t>
            </a:r>
            <a:r>
              <a:rPr lang="en-US" altLang="ja-JP" sz="1200" dirty="0">
                <a:solidFill>
                  <a:prstClr val="black"/>
                </a:solidFill>
                <a:latin typeface="Meiryo UI" panose="020B0604030504040204" pitchFamily="50" charset="-128"/>
                <a:ea typeface="Meiryo UI" panose="020B0604030504040204" pitchFamily="50" charset="-128"/>
              </a:rPr>
              <a:t>7</a:t>
            </a:r>
            <a:r>
              <a:rPr lang="ja-JP" altLang="en-US" sz="1200" dirty="0">
                <a:solidFill>
                  <a:prstClr val="black"/>
                </a:solidFill>
                <a:latin typeface="Meiryo UI" panose="020B0604030504040204" pitchFamily="50" charset="-128"/>
                <a:ea typeface="Meiryo UI" panose="020B0604030504040204" pitchFamily="50" charset="-128"/>
              </a:rPr>
              <a:t>階、</a:t>
            </a:r>
            <a:r>
              <a:rPr lang="en-US" altLang="ja-JP" sz="1200" dirty="0">
                <a:solidFill>
                  <a:prstClr val="black"/>
                </a:solidFill>
                <a:latin typeface="Meiryo UI" panose="020B0604030504040204" pitchFamily="50" charset="-128"/>
                <a:ea typeface="Meiryo UI" panose="020B0604030504040204" pitchFamily="50" charset="-128"/>
              </a:rPr>
              <a:t>10</a:t>
            </a:r>
            <a:r>
              <a:rPr lang="ja-JP" altLang="en-US" sz="1200" dirty="0">
                <a:solidFill>
                  <a:prstClr val="black"/>
                </a:solidFill>
                <a:latin typeface="Meiryo UI" panose="020B0604030504040204" pitchFamily="50" charset="-128"/>
                <a:ea typeface="Meiryo UI" panose="020B0604030504040204" pitchFamily="50" charset="-128"/>
              </a:rPr>
              <a:t>階のエアコン工事（予定）</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endParaRPr kumimoji="0" lang="en-US" altLang="ja-JP"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6" name="テキスト ボックス 25">
            <a:extLst>
              <a:ext uri="{FF2B5EF4-FFF2-40B4-BE49-F238E27FC236}">
                <a16:creationId xmlns:a16="http://schemas.microsoft.com/office/drawing/2014/main" id="{D5C71B4D-599F-4708-AB19-74490893B2E5}"/>
              </a:ext>
            </a:extLst>
          </p:cNvPr>
          <p:cNvSpPr txBox="1"/>
          <p:nvPr/>
        </p:nvSpPr>
        <p:spPr>
          <a:xfrm>
            <a:off x="134264" y="4550137"/>
            <a:ext cx="2845419" cy="307777"/>
          </a:xfrm>
          <a:prstGeom prst="rect">
            <a:avLst/>
          </a:prstGeom>
          <a:noFill/>
          <a:ln>
            <a:solidFill>
              <a:schemeClr val="tx1"/>
            </a:solidFill>
          </a:ln>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②：社会貢献活動、地域との関わり</a:t>
            </a:r>
            <a:endParaRPr kumimoji="0" lang="ja-JP" altLang="en-US" sz="16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7" name="テキスト ボックス 26">
            <a:extLst>
              <a:ext uri="{FF2B5EF4-FFF2-40B4-BE49-F238E27FC236}">
                <a16:creationId xmlns:a16="http://schemas.microsoft.com/office/drawing/2014/main" id="{7CEABFBE-D378-4B66-8000-067B7D7439CA}"/>
              </a:ext>
            </a:extLst>
          </p:cNvPr>
          <p:cNvSpPr txBox="1"/>
          <p:nvPr/>
        </p:nvSpPr>
        <p:spPr>
          <a:xfrm>
            <a:off x="134264" y="4900313"/>
            <a:ext cx="3548736" cy="830997"/>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○社会貢献活動</a:t>
            </a:r>
            <a:endParaRPr kumimoji="0" lang="en-US" altLang="ja-JP"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en-US" altLang="ja-JP" sz="1200" dirty="0">
                <a:solidFill>
                  <a:prstClr val="black"/>
                </a:solidFill>
                <a:latin typeface="Meiryo UI" panose="020B0604030504040204" pitchFamily="50" charset="-128"/>
                <a:ea typeface="Meiryo UI" panose="020B0604030504040204" pitchFamily="50" charset="-128"/>
              </a:rPr>
              <a:t>   </a:t>
            </a:r>
            <a:r>
              <a:rPr lang="ja-JP" altLang="en-US" sz="1200" dirty="0">
                <a:solidFill>
                  <a:prstClr val="black"/>
                </a:solidFill>
                <a:latin typeface="Meiryo UI" panose="020B0604030504040204" pitchFamily="50" charset="-128"/>
                <a:ea typeface="Meiryo UI" panose="020B0604030504040204" pitchFamily="50" charset="-128"/>
              </a:rPr>
              <a:t>・献血活動への協力（３月調整中）</a:t>
            </a:r>
            <a:endParaRPr kumimoji="0" lang="en-US" altLang="ja-JP" sz="3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・近隣の清掃活動（毎月第</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3</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金曜日実施）</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・募金・義援金活動</a:t>
            </a:r>
          </a:p>
        </p:txBody>
      </p:sp>
      <p:sp>
        <p:nvSpPr>
          <p:cNvPr id="28" name="テキスト ボックス 27">
            <a:extLst>
              <a:ext uri="{FF2B5EF4-FFF2-40B4-BE49-F238E27FC236}">
                <a16:creationId xmlns:a16="http://schemas.microsoft.com/office/drawing/2014/main" id="{6E0AB42F-3969-4E1B-8FB9-207FD9FB4626}"/>
              </a:ext>
            </a:extLst>
          </p:cNvPr>
          <p:cNvSpPr txBox="1"/>
          <p:nvPr/>
        </p:nvSpPr>
        <p:spPr>
          <a:xfrm>
            <a:off x="4224855" y="4859809"/>
            <a:ext cx="4556257" cy="692497"/>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○地域との関わり</a:t>
            </a:r>
            <a:endParaRPr kumimoji="0" lang="en-US" altLang="ja-JP"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3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・近隣自治会が行う地域のコンサートへの協力</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・近隣自治会等が利用する際に、利用料金</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20</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％を負担（</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24</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件）</a:t>
            </a:r>
          </a:p>
        </p:txBody>
      </p:sp>
      <p:sp>
        <p:nvSpPr>
          <p:cNvPr id="19" name="テキスト ボックス 18">
            <a:extLst>
              <a:ext uri="{FF2B5EF4-FFF2-40B4-BE49-F238E27FC236}">
                <a16:creationId xmlns:a16="http://schemas.microsoft.com/office/drawing/2014/main" id="{D31D722B-CBE0-49BC-8F4A-0B45A9D28C11}"/>
              </a:ext>
            </a:extLst>
          </p:cNvPr>
          <p:cNvSpPr txBox="1"/>
          <p:nvPr/>
        </p:nvSpPr>
        <p:spPr>
          <a:xfrm>
            <a:off x="7598327" y="524408"/>
            <a:ext cx="1494871" cy="276999"/>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○達成　　●未達成</a:t>
            </a:r>
          </a:p>
        </p:txBody>
      </p:sp>
      <p:graphicFrame>
        <p:nvGraphicFramePr>
          <p:cNvPr id="20" name="表 11">
            <a:extLst>
              <a:ext uri="{FF2B5EF4-FFF2-40B4-BE49-F238E27FC236}">
                <a16:creationId xmlns:a16="http://schemas.microsoft.com/office/drawing/2014/main" id="{0CC63AE0-2EAB-47DF-AE4C-DE6A26477E6C}"/>
              </a:ext>
            </a:extLst>
          </p:cNvPr>
          <p:cNvGraphicFramePr>
            <a:graphicFrameLocks noGrp="1"/>
          </p:cNvGraphicFramePr>
          <p:nvPr>
            <p:extLst>
              <p:ext uri="{D42A27DB-BD31-4B8C-83A1-F6EECF244321}">
                <p14:modId xmlns:p14="http://schemas.microsoft.com/office/powerpoint/2010/main" val="2502561443"/>
              </p:ext>
            </p:extLst>
          </p:nvPr>
        </p:nvGraphicFramePr>
        <p:xfrm>
          <a:off x="6560579" y="2188073"/>
          <a:ext cx="2290438" cy="1005840"/>
        </p:xfrm>
        <a:graphic>
          <a:graphicData uri="http://schemas.openxmlformats.org/drawingml/2006/table">
            <a:tbl>
              <a:tblPr firstRow="1" bandRow="1">
                <a:tableStyleId>{5940675A-B579-460E-94D1-54222C63F5DA}</a:tableStyleId>
              </a:tblPr>
              <a:tblGrid>
                <a:gridCol w="777486">
                  <a:extLst>
                    <a:ext uri="{9D8B030D-6E8A-4147-A177-3AD203B41FA5}">
                      <a16:colId xmlns:a16="http://schemas.microsoft.com/office/drawing/2014/main" val="4126203142"/>
                    </a:ext>
                  </a:extLst>
                </a:gridCol>
                <a:gridCol w="756476">
                  <a:extLst>
                    <a:ext uri="{9D8B030D-6E8A-4147-A177-3AD203B41FA5}">
                      <a16:colId xmlns:a16="http://schemas.microsoft.com/office/drawing/2014/main" val="1639772559"/>
                    </a:ext>
                  </a:extLst>
                </a:gridCol>
                <a:gridCol w="756476">
                  <a:extLst>
                    <a:ext uri="{9D8B030D-6E8A-4147-A177-3AD203B41FA5}">
                      <a16:colId xmlns:a16="http://schemas.microsoft.com/office/drawing/2014/main" val="415718451"/>
                    </a:ext>
                  </a:extLst>
                </a:gridCol>
              </a:tblGrid>
              <a:tr h="172930">
                <a:tc>
                  <a:txBody>
                    <a:bodyPr/>
                    <a:lstStyle/>
                    <a:p>
                      <a:pPr algn="ctr"/>
                      <a:endParaRPr kumimoji="1" lang="ja-JP" altLang="en-US" sz="800" dirty="0">
                        <a:latin typeface="Meiryo UI" panose="020B0604030504040204" pitchFamily="50" charset="-128"/>
                        <a:ea typeface="Meiryo UI" panose="020B0604030504040204" pitchFamily="50" charset="-128"/>
                      </a:endParaRPr>
                    </a:p>
                  </a:txBody>
                  <a:tcPr/>
                </a:tc>
                <a:tc>
                  <a:txBody>
                    <a:bodyPr/>
                    <a:lstStyle/>
                    <a:p>
                      <a:pPr algn="ctr"/>
                      <a:r>
                        <a:rPr kumimoji="1" lang="ja-JP" altLang="en-US" sz="800" dirty="0">
                          <a:latin typeface="Meiryo UI" panose="020B0604030504040204" pitchFamily="50" charset="-128"/>
                          <a:ea typeface="Meiryo UI" panose="020B0604030504040204" pitchFamily="50" charset="-128"/>
                        </a:rPr>
                        <a:t>会議室</a:t>
                      </a:r>
                    </a:p>
                  </a:txBody>
                  <a:tcPr/>
                </a:tc>
                <a:tc>
                  <a:txBody>
                    <a:bodyPr/>
                    <a:lstStyle/>
                    <a:p>
                      <a:pPr algn="ctr"/>
                      <a:r>
                        <a:rPr kumimoji="1" lang="ja-JP" altLang="en-US" sz="800" dirty="0">
                          <a:latin typeface="Meiryo UI" panose="020B0604030504040204" pitchFamily="50" charset="-128"/>
                          <a:ea typeface="Meiryo UI" panose="020B0604030504040204" pitchFamily="50" charset="-128"/>
                        </a:rPr>
                        <a:t>エル・シアター</a:t>
                      </a:r>
                    </a:p>
                  </a:txBody>
                  <a:tcPr/>
                </a:tc>
                <a:extLst>
                  <a:ext uri="{0D108BD9-81ED-4DB2-BD59-A6C34878D82A}">
                    <a16:rowId xmlns:a16="http://schemas.microsoft.com/office/drawing/2014/main" val="3941392359"/>
                  </a:ext>
                </a:extLst>
              </a:tr>
              <a:tr h="172791">
                <a:tc>
                  <a:txBody>
                    <a:bodyPr/>
                    <a:lstStyle/>
                    <a:p>
                      <a:r>
                        <a:rPr kumimoji="1" lang="ja-JP" altLang="en-US" sz="800" dirty="0">
                          <a:latin typeface="Meiryo UI" panose="020B0604030504040204" pitchFamily="50" charset="-128"/>
                          <a:ea typeface="Meiryo UI" panose="020B0604030504040204" pitchFamily="50" charset="-128"/>
                        </a:rPr>
                        <a:t>令和</a:t>
                      </a:r>
                      <a:r>
                        <a:rPr kumimoji="1" lang="en-US" altLang="ja-JP" sz="800" dirty="0">
                          <a:latin typeface="Meiryo UI" panose="020B0604030504040204" pitchFamily="50" charset="-128"/>
                          <a:ea typeface="Meiryo UI" panose="020B0604030504040204" pitchFamily="50" charset="-128"/>
                        </a:rPr>
                        <a:t>6</a:t>
                      </a:r>
                      <a:r>
                        <a:rPr kumimoji="1" lang="ja-JP" altLang="en-US" sz="800" dirty="0">
                          <a:latin typeface="Meiryo UI" panose="020B0604030504040204" pitchFamily="50" charset="-128"/>
                          <a:ea typeface="Meiryo UI" panose="020B0604030504040204" pitchFamily="50" charset="-128"/>
                        </a:rPr>
                        <a:t>年度</a:t>
                      </a:r>
                    </a:p>
                  </a:txBody>
                  <a:tcPr/>
                </a:tc>
                <a:tc>
                  <a:txBody>
                    <a:bodyPr/>
                    <a:lstStyle/>
                    <a:p>
                      <a:pPr algn="ctr"/>
                      <a:r>
                        <a:rPr lang="en-US" altLang="ja-JP" sz="800" dirty="0">
                          <a:solidFill>
                            <a:schemeClr val="tx1"/>
                          </a:solidFill>
                          <a:latin typeface="Meiryo UI" panose="020B0604030504040204" pitchFamily="50" charset="-128"/>
                          <a:ea typeface="Meiryo UI" panose="020B0604030504040204" pitchFamily="50" charset="-128"/>
                        </a:rPr>
                        <a:t>30.1</a:t>
                      </a:r>
                      <a:r>
                        <a:rPr lang="ja-JP" altLang="en-US" sz="800" dirty="0">
                          <a:solidFill>
                            <a:schemeClr val="tx1"/>
                          </a:solidFill>
                          <a:latin typeface="Meiryo UI" panose="020B0604030504040204" pitchFamily="50" charset="-128"/>
                          <a:ea typeface="Meiryo UI" panose="020B0604030504040204" pitchFamily="50" charset="-128"/>
                        </a:rPr>
                        <a:t>％</a:t>
                      </a:r>
                      <a:endParaRPr lang="en-US" altLang="ja-JP" sz="800" dirty="0">
                        <a:solidFill>
                          <a:schemeClr val="tx1"/>
                        </a:solidFill>
                        <a:latin typeface="Meiryo UI" panose="020B0604030504040204" pitchFamily="50" charset="-128"/>
                        <a:ea typeface="Meiryo UI" panose="020B0604030504040204" pitchFamily="50" charset="-128"/>
                      </a:endParaRPr>
                    </a:p>
                    <a:p>
                      <a:pPr algn="ctr"/>
                      <a:r>
                        <a:rPr kumimoji="1" lang="en-US" altLang="ja-JP" sz="800" dirty="0">
                          <a:solidFill>
                            <a:schemeClr val="tx1"/>
                          </a:solidFill>
                          <a:latin typeface="Meiryo UI" panose="020B0604030504040204" pitchFamily="50" charset="-128"/>
                          <a:ea typeface="Meiryo UI" panose="020B0604030504040204" pitchFamily="50" charset="-128"/>
                        </a:rPr>
                        <a:t>【69.9</a:t>
                      </a:r>
                      <a:r>
                        <a:rPr kumimoji="1" lang="ja-JP" altLang="en-US" sz="800" dirty="0">
                          <a:solidFill>
                            <a:schemeClr val="tx1"/>
                          </a:solidFill>
                          <a:latin typeface="Meiryo UI" panose="020B0604030504040204" pitchFamily="50" charset="-128"/>
                          <a:ea typeface="Meiryo UI" panose="020B0604030504040204" pitchFamily="50" charset="-128"/>
                        </a:rPr>
                        <a:t>％</a:t>
                      </a:r>
                      <a:r>
                        <a:rPr kumimoji="1" lang="en-US" altLang="ja-JP" sz="800" dirty="0">
                          <a:solidFill>
                            <a:schemeClr val="tx1"/>
                          </a:solidFill>
                          <a:latin typeface="Meiryo UI" panose="020B0604030504040204" pitchFamily="50" charset="-128"/>
                          <a:ea typeface="Meiryo UI" panose="020B0604030504040204" pitchFamily="50" charset="-128"/>
                        </a:rPr>
                        <a:t>】</a:t>
                      </a:r>
                      <a:endParaRPr kumimoji="1" lang="ja-JP" altLang="en-US" sz="8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ctr"/>
                      <a:r>
                        <a:rPr lang="ja-JP" altLang="en-US" sz="800" dirty="0">
                          <a:solidFill>
                            <a:schemeClr val="tx1"/>
                          </a:solidFill>
                          <a:latin typeface="Meiryo UI" panose="020B0604030504040204" pitchFamily="50" charset="-128"/>
                          <a:ea typeface="Meiryo UI" panose="020B0604030504040204" pitchFamily="50" charset="-128"/>
                        </a:rPr>
                        <a:t>　</a:t>
                      </a:r>
                      <a:r>
                        <a:rPr lang="en-US" altLang="ja-JP" sz="800" dirty="0">
                          <a:solidFill>
                            <a:schemeClr val="tx1"/>
                          </a:solidFill>
                          <a:latin typeface="Meiryo UI" panose="020B0604030504040204" pitchFamily="50" charset="-128"/>
                          <a:ea typeface="Meiryo UI" panose="020B0604030504040204" pitchFamily="50" charset="-128"/>
                        </a:rPr>
                        <a:t>6.5</a:t>
                      </a:r>
                      <a:r>
                        <a:rPr lang="ja-JP" altLang="en-US" sz="800" dirty="0">
                          <a:solidFill>
                            <a:schemeClr val="tx1"/>
                          </a:solidFill>
                          <a:latin typeface="Meiryo UI" panose="020B0604030504040204" pitchFamily="50" charset="-128"/>
                          <a:ea typeface="Meiryo UI" panose="020B0604030504040204" pitchFamily="50" charset="-128"/>
                        </a:rPr>
                        <a:t>％</a:t>
                      </a:r>
                      <a:endParaRPr lang="en-US" altLang="ja-JP" sz="800" dirty="0">
                        <a:solidFill>
                          <a:schemeClr val="tx1"/>
                        </a:solidFill>
                        <a:latin typeface="Meiryo UI" panose="020B0604030504040204" pitchFamily="50" charset="-128"/>
                        <a:ea typeface="Meiryo UI" panose="020B0604030504040204" pitchFamily="50" charset="-128"/>
                      </a:endParaRPr>
                    </a:p>
                    <a:p>
                      <a:pPr algn="ctr"/>
                      <a:r>
                        <a:rPr kumimoji="1" lang="en-US" altLang="ja-JP" sz="800" dirty="0">
                          <a:solidFill>
                            <a:schemeClr val="tx1"/>
                          </a:solidFill>
                          <a:latin typeface="Meiryo UI" panose="020B0604030504040204" pitchFamily="50" charset="-128"/>
                          <a:ea typeface="Meiryo UI" panose="020B0604030504040204" pitchFamily="50" charset="-128"/>
                        </a:rPr>
                        <a:t>【93.5</a:t>
                      </a:r>
                      <a:r>
                        <a:rPr kumimoji="1" lang="ja-JP" altLang="en-US" sz="800" dirty="0">
                          <a:solidFill>
                            <a:schemeClr val="tx1"/>
                          </a:solidFill>
                          <a:latin typeface="Meiryo UI" panose="020B0604030504040204" pitchFamily="50" charset="-128"/>
                          <a:ea typeface="Meiryo UI" panose="020B0604030504040204" pitchFamily="50" charset="-128"/>
                        </a:rPr>
                        <a:t>％</a:t>
                      </a:r>
                      <a:r>
                        <a:rPr kumimoji="1" lang="en-US" altLang="ja-JP" sz="800" dirty="0">
                          <a:solidFill>
                            <a:schemeClr val="tx1"/>
                          </a:solidFill>
                          <a:latin typeface="Meiryo UI" panose="020B0604030504040204" pitchFamily="50" charset="-128"/>
                          <a:ea typeface="Meiryo UI" panose="020B0604030504040204" pitchFamily="50" charset="-128"/>
                        </a:rPr>
                        <a:t>】</a:t>
                      </a:r>
                      <a:endParaRPr kumimoji="1" lang="ja-JP" altLang="en-US" sz="80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342750798"/>
                  </a:ext>
                </a:extLst>
              </a:tr>
              <a:tr h="293745">
                <a:tc>
                  <a:txBody>
                    <a:bodyPr/>
                    <a:lstStyle/>
                    <a:p>
                      <a:r>
                        <a:rPr kumimoji="1" lang="ja-JP" altLang="en-US" sz="800" dirty="0">
                          <a:latin typeface="Meiryo UI" panose="020B0604030504040204" pitchFamily="50" charset="-128"/>
                          <a:ea typeface="Meiryo UI" panose="020B0604030504040204" pitchFamily="50" charset="-128"/>
                        </a:rPr>
                        <a:t>令和</a:t>
                      </a:r>
                      <a:r>
                        <a:rPr kumimoji="1" lang="en-US" altLang="ja-JP" sz="800" dirty="0">
                          <a:latin typeface="Meiryo UI" panose="020B0604030504040204" pitchFamily="50" charset="-128"/>
                          <a:ea typeface="Meiryo UI" panose="020B0604030504040204" pitchFamily="50" charset="-128"/>
                        </a:rPr>
                        <a:t>7</a:t>
                      </a:r>
                      <a:r>
                        <a:rPr kumimoji="1" lang="ja-JP" altLang="en-US" sz="800" dirty="0">
                          <a:latin typeface="Meiryo UI" panose="020B0604030504040204" pitchFamily="50" charset="-128"/>
                          <a:ea typeface="Meiryo UI" panose="020B0604030504040204" pitchFamily="50" charset="-128"/>
                        </a:rPr>
                        <a:t>年度</a:t>
                      </a:r>
                      <a:endParaRPr kumimoji="1" lang="en-US" altLang="ja-JP" sz="800" dirty="0">
                        <a:latin typeface="Meiryo UI" panose="020B0604030504040204" pitchFamily="50" charset="-128"/>
                        <a:ea typeface="Meiryo UI" panose="020B0604030504040204" pitchFamily="50" charset="-128"/>
                      </a:endParaRPr>
                    </a:p>
                    <a:p>
                      <a:r>
                        <a:rPr kumimoji="1" lang="en-US" altLang="ja-JP" sz="800" dirty="0">
                          <a:latin typeface="Meiryo UI" panose="020B0604030504040204" pitchFamily="50" charset="-128"/>
                          <a:ea typeface="Meiryo UI" panose="020B0604030504040204" pitchFamily="50" charset="-128"/>
                        </a:rPr>
                        <a:t>  </a:t>
                      </a:r>
                      <a:r>
                        <a:rPr lang="en-US" altLang="ja-JP" sz="800" dirty="0">
                          <a:latin typeface="Meiryo UI" panose="020B0604030504040204" pitchFamily="50" charset="-128"/>
                          <a:ea typeface="Meiryo UI" panose="020B0604030504040204" pitchFamily="50" charset="-128"/>
                        </a:rPr>
                        <a:t>(11</a:t>
                      </a:r>
                      <a:r>
                        <a:rPr lang="ja-JP" altLang="en-US" sz="800" dirty="0">
                          <a:latin typeface="Meiryo UI" panose="020B0604030504040204" pitchFamily="50" charset="-128"/>
                          <a:ea typeface="Meiryo UI" panose="020B0604030504040204" pitchFamily="50" charset="-128"/>
                        </a:rPr>
                        <a:t>月末</a:t>
                      </a:r>
                      <a:r>
                        <a:rPr lang="en-US" altLang="ja-JP" sz="800" dirty="0">
                          <a:latin typeface="Meiryo UI" panose="020B0604030504040204" pitchFamily="50" charset="-128"/>
                          <a:ea typeface="Meiryo UI" panose="020B0604030504040204" pitchFamily="50" charset="-128"/>
                        </a:rPr>
                        <a:t>)</a:t>
                      </a:r>
                    </a:p>
                    <a:p>
                      <a:r>
                        <a:rPr kumimoji="1" lang="en-US" altLang="ja-JP" sz="800" dirty="0">
                          <a:latin typeface="Meiryo UI" panose="020B0604030504040204" pitchFamily="50" charset="-128"/>
                          <a:ea typeface="Meiryo UI" panose="020B0604030504040204" pitchFamily="50" charset="-128"/>
                        </a:rPr>
                        <a:t>&lt;</a:t>
                      </a:r>
                      <a:r>
                        <a:rPr kumimoji="1" lang="ja-JP" altLang="en-US" sz="800" dirty="0">
                          <a:latin typeface="Meiryo UI" panose="020B0604030504040204" pitchFamily="50" charset="-128"/>
                          <a:ea typeface="Meiryo UI" panose="020B0604030504040204" pitchFamily="50" charset="-128"/>
                        </a:rPr>
                        <a:t>対前年比</a:t>
                      </a:r>
                      <a:r>
                        <a:rPr kumimoji="1" lang="en-US" altLang="ja-JP" sz="800" dirty="0">
                          <a:latin typeface="Meiryo UI" panose="020B0604030504040204" pitchFamily="50" charset="-128"/>
                          <a:ea typeface="Meiryo UI" panose="020B0604030504040204" pitchFamily="50" charset="-128"/>
                        </a:rPr>
                        <a:t>&gt;</a:t>
                      </a:r>
                    </a:p>
                  </a:txBody>
                  <a:tcPr/>
                </a:tc>
                <a:tc>
                  <a:txBody>
                    <a:bodyPr/>
                    <a:lstStyle/>
                    <a:p>
                      <a:pPr algn="ctr"/>
                      <a:r>
                        <a:rPr lang="en-US" altLang="ja-JP" sz="800" dirty="0">
                          <a:solidFill>
                            <a:schemeClr val="tx1"/>
                          </a:solidFill>
                          <a:latin typeface="Meiryo UI" panose="020B0604030504040204" pitchFamily="50" charset="-128"/>
                          <a:ea typeface="Meiryo UI" panose="020B0604030504040204" pitchFamily="50" charset="-128"/>
                        </a:rPr>
                        <a:t>26.1</a:t>
                      </a:r>
                      <a:r>
                        <a:rPr lang="ja-JP" altLang="en-US" sz="800" dirty="0">
                          <a:solidFill>
                            <a:schemeClr val="tx1"/>
                          </a:solidFill>
                          <a:latin typeface="Meiryo UI" panose="020B0604030504040204" pitchFamily="50" charset="-128"/>
                          <a:ea typeface="Meiryo UI" panose="020B0604030504040204" pitchFamily="50" charset="-128"/>
                        </a:rPr>
                        <a:t>％</a:t>
                      </a:r>
                      <a:endParaRPr lang="en-US" altLang="ja-JP" sz="800" dirty="0">
                        <a:solidFill>
                          <a:schemeClr val="tx1"/>
                        </a:solidFill>
                        <a:latin typeface="Meiryo UI" panose="020B0604030504040204" pitchFamily="50" charset="-128"/>
                        <a:ea typeface="Meiryo UI" panose="020B0604030504040204" pitchFamily="50" charset="-128"/>
                      </a:endParaRPr>
                    </a:p>
                    <a:p>
                      <a:pPr algn="ctr"/>
                      <a:r>
                        <a:rPr lang="en-US" altLang="ja-JP" sz="800" dirty="0">
                          <a:solidFill>
                            <a:schemeClr val="tx1"/>
                          </a:solidFill>
                          <a:latin typeface="Meiryo UI" panose="020B0604030504040204" pitchFamily="50" charset="-128"/>
                          <a:ea typeface="Meiryo UI" panose="020B0604030504040204" pitchFamily="50" charset="-128"/>
                        </a:rPr>
                        <a:t>【73.9</a:t>
                      </a:r>
                      <a:r>
                        <a:rPr lang="ja-JP" altLang="en-US" sz="800" dirty="0">
                          <a:solidFill>
                            <a:schemeClr val="tx1"/>
                          </a:solidFill>
                          <a:latin typeface="Meiryo UI" panose="020B0604030504040204" pitchFamily="50" charset="-128"/>
                          <a:ea typeface="Meiryo UI" panose="020B0604030504040204" pitchFamily="50" charset="-128"/>
                        </a:rPr>
                        <a:t>％</a:t>
                      </a:r>
                      <a:r>
                        <a:rPr lang="en-US" altLang="ja-JP" sz="800" dirty="0">
                          <a:solidFill>
                            <a:schemeClr val="tx1"/>
                          </a:solidFill>
                          <a:latin typeface="Meiryo UI" panose="020B0604030504040204" pitchFamily="50" charset="-128"/>
                          <a:ea typeface="Meiryo UI" panose="020B0604030504040204" pitchFamily="50" charset="-128"/>
                        </a:rPr>
                        <a:t>】</a:t>
                      </a:r>
                    </a:p>
                    <a:p>
                      <a:pPr algn="ctr"/>
                      <a:r>
                        <a:rPr kumimoji="1" lang="en-US" altLang="ja-JP" sz="800" dirty="0">
                          <a:solidFill>
                            <a:schemeClr val="tx1"/>
                          </a:solidFill>
                          <a:latin typeface="Meiryo UI" panose="020B0604030504040204" pitchFamily="50" charset="-128"/>
                          <a:ea typeface="Meiryo UI" panose="020B0604030504040204" pitchFamily="50" charset="-128"/>
                        </a:rPr>
                        <a:t>&lt;</a:t>
                      </a:r>
                      <a:r>
                        <a:rPr kumimoji="1" lang="ja-JP" altLang="en-US" sz="800" dirty="0">
                          <a:solidFill>
                            <a:schemeClr val="tx1"/>
                          </a:solidFill>
                          <a:latin typeface="Meiryo UI" panose="020B0604030504040204" pitchFamily="50" charset="-128"/>
                          <a:ea typeface="Meiryo UI" panose="020B0604030504040204" pitchFamily="50" charset="-128"/>
                        </a:rPr>
                        <a:t>▲</a:t>
                      </a:r>
                      <a:r>
                        <a:rPr kumimoji="1" lang="en-US" altLang="ja-JP" sz="800" dirty="0">
                          <a:solidFill>
                            <a:schemeClr val="tx1"/>
                          </a:solidFill>
                          <a:latin typeface="Meiryo UI" panose="020B0604030504040204" pitchFamily="50" charset="-128"/>
                          <a:ea typeface="Meiryo UI" panose="020B0604030504040204" pitchFamily="50" charset="-128"/>
                        </a:rPr>
                        <a:t>4.0</a:t>
                      </a:r>
                      <a:r>
                        <a:rPr kumimoji="1" lang="ja-JP" altLang="en-US" sz="800" dirty="0">
                          <a:solidFill>
                            <a:schemeClr val="tx1"/>
                          </a:solidFill>
                          <a:latin typeface="Meiryo UI" panose="020B0604030504040204" pitchFamily="50" charset="-128"/>
                          <a:ea typeface="Meiryo UI" panose="020B0604030504040204" pitchFamily="50" charset="-128"/>
                        </a:rPr>
                        <a:t>㌽</a:t>
                      </a:r>
                      <a:r>
                        <a:rPr kumimoji="1" lang="en-US" altLang="ja-JP" sz="800" dirty="0">
                          <a:solidFill>
                            <a:schemeClr val="tx1"/>
                          </a:solidFill>
                          <a:latin typeface="Meiryo UI" panose="020B0604030504040204" pitchFamily="50" charset="-128"/>
                          <a:ea typeface="Meiryo UI" panose="020B0604030504040204" pitchFamily="50" charset="-128"/>
                        </a:rPr>
                        <a:t>&gt;</a:t>
                      </a:r>
                      <a:endParaRPr kumimoji="1" lang="ja-JP" altLang="en-US" sz="8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ctr"/>
                      <a:r>
                        <a:rPr lang="ja-JP" altLang="en-US" sz="800" dirty="0">
                          <a:solidFill>
                            <a:schemeClr val="tx1"/>
                          </a:solidFill>
                          <a:latin typeface="Meiryo UI" panose="020B0604030504040204" pitchFamily="50" charset="-128"/>
                          <a:ea typeface="Meiryo UI" panose="020B0604030504040204" pitchFamily="50" charset="-128"/>
                        </a:rPr>
                        <a:t>　</a:t>
                      </a:r>
                      <a:r>
                        <a:rPr lang="en-US" altLang="ja-JP" sz="800" dirty="0">
                          <a:solidFill>
                            <a:schemeClr val="tx1"/>
                          </a:solidFill>
                          <a:latin typeface="Meiryo UI" panose="020B0604030504040204" pitchFamily="50" charset="-128"/>
                          <a:ea typeface="Meiryo UI" panose="020B0604030504040204" pitchFamily="50" charset="-128"/>
                        </a:rPr>
                        <a:t>11.1</a:t>
                      </a:r>
                      <a:r>
                        <a:rPr lang="ja-JP" altLang="en-US" sz="800" dirty="0">
                          <a:solidFill>
                            <a:schemeClr val="tx1"/>
                          </a:solidFill>
                          <a:latin typeface="Meiryo UI" panose="020B0604030504040204" pitchFamily="50" charset="-128"/>
                          <a:ea typeface="Meiryo UI" panose="020B0604030504040204" pitchFamily="50" charset="-128"/>
                        </a:rPr>
                        <a:t>％</a:t>
                      </a:r>
                      <a:r>
                        <a:rPr lang="en-US" altLang="ja-JP" sz="800" dirty="0">
                          <a:solidFill>
                            <a:schemeClr val="tx1"/>
                          </a:solidFill>
                          <a:latin typeface="Meiryo UI" panose="020B0604030504040204" pitchFamily="50" charset="-128"/>
                          <a:ea typeface="Meiryo UI" panose="020B0604030504040204" pitchFamily="50" charset="-128"/>
                        </a:rPr>
                        <a:t>※</a:t>
                      </a:r>
                    </a:p>
                    <a:p>
                      <a:pPr algn="ctr"/>
                      <a:r>
                        <a:rPr lang="en-US" altLang="ja-JP" sz="800" dirty="0">
                          <a:solidFill>
                            <a:schemeClr val="tx1"/>
                          </a:solidFill>
                          <a:latin typeface="Meiryo UI" panose="020B0604030504040204" pitchFamily="50" charset="-128"/>
                          <a:ea typeface="Meiryo UI" panose="020B0604030504040204" pitchFamily="50" charset="-128"/>
                        </a:rPr>
                        <a:t>【88.9</a:t>
                      </a:r>
                      <a:r>
                        <a:rPr lang="ja-JP" altLang="en-US" sz="800" dirty="0">
                          <a:solidFill>
                            <a:schemeClr val="tx1"/>
                          </a:solidFill>
                          <a:latin typeface="Meiryo UI" panose="020B0604030504040204" pitchFamily="50" charset="-128"/>
                          <a:ea typeface="Meiryo UI" panose="020B0604030504040204" pitchFamily="50" charset="-128"/>
                        </a:rPr>
                        <a:t>％</a:t>
                      </a:r>
                      <a:r>
                        <a:rPr lang="en-US" altLang="ja-JP" sz="800" dirty="0">
                          <a:solidFill>
                            <a:schemeClr val="tx1"/>
                          </a:solidFill>
                          <a:latin typeface="Meiryo UI" panose="020B0604030504040204" pitchFamily="50" charset="-128"/>
                          <a:ea typeface="Meiryo UI" panose="020B0604030504040204" pitchFamily="50" charset="-128"/>
                        </a:rPr>
                        <a:t>】</a:t>
                      </a:r>
                    </a:p>
                    <a:p>
                      <a:pPr algn="ctr"/>
                      <a:r>
                        <a:rPr kumimoji="1" lang="en-US" altLang="ja-JP" sz="800" dirty="0">
                          <a:solidFill>
                            <a:schemeClr val="tx1"/>
                          </a:solidFill>
                          <a:latin typeface="Meiryo UI" panose="020B0604030504040204" pitchFamily="50" charset="-128"/>
                          <a:ea typeface="Meiryo UI" panose="020B0604030504040204" pitchFamily="50" charset="-128"/>
                        </a:rPr>
                        <a:t>&lt;</a:t>
                      </a:r>
                      <a:r>
                        <a:rPr kumimoji="1" lang="ja-JP" altLang="en-US" sz="800" dirty="0">
                          <a:solidFill>
                            <a:schemeClr val="tx1"/>
                          </a:solidFill>
                          <a:latin typeface="Meiryo UI" panose="020B0604030504040204" pitchFamily="50" charset="-128"/>
                          <a:ea typeface="Meiryo UI" panose="020B0604030504040204" pitchFamily="50" charset="-128"/>
                        </a:rPr>
                        <a:t>△</a:t>
                      </a:r>
                      <a:r>
                        <a:rPr kumimoji="1" lang="en-US" altLang="ja-JP" sz="800" dirty="0">
                          <a:solidFill>
                            <a:schemeClr val="tx1"/>
                          </a:solidFill>
                          <a:latin typeface="Meiryo UI" panose="020B0604030504040204" pitchFamily="50" charset="-128"/>
                          <a:ea typeface="Meiryo UI" panose="020B0604030504040204" pitchFamily="50" charset="-128"/>
                        </a:rPr>
                        <a:t>4.6</a:t>
                      </a:r>
                      <a:r>
                        <a:rPr kumimoji="1" lang="ja-JP" altLang="en-US" sz="800" dirty="0">
                          <a:solidFill>
                            <a:schemeClr val="tx1"/>
                          </a:solidFill>
                          <a:latin typeface="Meiryo UI" panose="020B0604030504040204" pitchFamily="50" charset="-128"/>
                          <a:ea typeface="Meiryo UI" panose="020B0604030504040204" pitchFamily="50" charset="-128"/>
                        </a:rPr>
                        <a:t>㌽</a:t>
                      </a:r>
                      <a:r>
                        <a:rPr kumimoji="1" lang="en-US" altLang="ja-JP" sz="800" dirty="0">
                          <a:solidFill>
                            <a:schemeClr val="tx1"/>
                          </a:solidFill>
                          <a:latin typeface="Meiryo UI" panose="020B0604030504040204" pitchFamily="50" charset="-128"/>
                          <a:ea typeface="Meiryo UI" panose="020B0604030504040204" pitchFamily="50" charset="-128"/>
                        </a:rPr>
                        <a:t>&gt;</a:t>
                      </a:r>
                      <a:endParaRPr kumimoji="1" lang="ja-JP" altLang="en-US" sz="80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7748198"/>
                  </a:ext>
                </a:extLst>
              </a:tr>
            </a:tbl>
          </a:graphicData>
        </a:graphic>
      </p:graphicFrame>
      <p:sp>
        <p:nvSpPr>
          <p:cNvPr id="23" name="テキスト ボックス 22">
            <a:extLst>
              <a:ext uri="{FF2B5EF4-FFF2-40B4-BE49-F238E27FC236}">
                <a16:creationId xmlns:a16="http://schemas.microsoft.com/office/drawing/2014/main" id="{431B4489-E28F-472B-A2A4-34F3EAE69935}"/>
              </a:ext>
            </a:extLst>
          </p:cNvPr>
          <p:cNvSpPr txBox="1"/>
          <p:nvPr/>
        </p:nvSpPr>
        <p:spPr>
          <a:xfrm>
            <a:off x="6454140" y="1909990"/>
            <a:ext cx="2849959" cy="246221"/>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＜参考値：目的利用率＞　</a:t>
            </a:r>
            <a:r>
              <a:rPr kumimoji="0"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lang="ja-JP" altLang="en-US" sz="800" dirty="0">
                <a:solidFill>
                  <a:prstClr val="black"/>
                </a:solidFill>
                <a:latin typeface="Meiryo UI" panose="020B0604030504040204" pitchFamily="50" charset="-128"/>
                <a:ea typeface="Meiryo UI" panose="020B0604030504040204" pitchFamily="50" charset="-128"/>
              </a:rPr>
              <a:t>は目的外利用率</a:t>
            </a:r>
            <a:endParaRPr kumimoji="0" lang="ja-JP" altLang="en-US"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 name="テキスト ボックス 1">
            <a:extLst>
              <a:ext uri="{FF2B5EF4-FFF2-40B4-BE49-F238E27FC236}">
                <a16:creationId xmlns:a16="http://schemas.microsoft.com/office/drawing/2014/main" id="{F027BC9E-A211-4A6A-B860-ACA0E573E83C}"/>
              </a:ext>
            </a:extLst>
          </p:cNvPr>
          <p:cNvSpPr txBox="1"/>
          <p:nvPr/>
        </p:nvSpPr>
        <p:spPr>
          <a:xfrm>
            <a:off x="6502983" y="3202721"/>
            <a:ext cx="2423770" cy="246221"/>
          </a:xfrm>
          <a:prstGeom prst="rect">
            <a:avLst/>
          </a:prstGeom>
          <a:noFill/>
        </p:spPr>
        <p:txBody>
          <a:bodyPr wrap="square" rtlCol="0">
            <a:spAutoFit/>
          </a:bodyPr>
          <a:lstStyle/>
          <a:p>
            <a:r>
              <a:rPr kumimoji="1" lang="en-US" altLang="ja-JP" sz="1000" dirty="0"/>
              <a:t>※5</a:t>
            </a:r>
            <a:r>
              <a:rPr kumimoji="1" lang="ja-JP" altLang="en-US" sz="1000" dirty="0"/>
              <a:t>月～</a:t>
            </a:r>
            <a:r>
              <a:rPr kumimoji="1" lang="en-US" altLang="ja-JP" sz="1000" dirty="0"/>
              <a:t>11</a:t>
            </a:r>
            <a:r>
              <a:rPr kumimoji="1" lang="ja-JP" altLang="en-US" sz="1000" dirty="0"/>
              <a:t>月までの閉鎖期間を除く</a:t>
            </a:r>
          </a:p>
        </p:txBody>
      </p:sp>
    </p:spTree>
    <p:extLst>
      <p:ext uri="{BB962C8B-B14F-4D97-AF65-F5344CB8AC3E}">
        <p14:creationId xmlns:p14="http://schemas.microsoft.com/office/powerpoint/2010/main" val="20586588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a:extLst>
              <a:ext uri="{FF2B5EF4-FFF2-40B4-BE49-F238E27FC236}">
                <a16:creationId xmlns:a16="http://schemas.microsoft.com/office/drawing/2014/main" id="{89AA44E5-08D8-4746-A248-CB63A76A3319}"/>
              </a:ext>
            </a:extLst>
          </p:cNvPr>
          <p:cNvSpPr>
            <a:spLocks noChangeArrowheads="1"/>
          </p:cNvSpPr>
          <p:nvPr/>
        </p:nvSpPr>
        <p:spPr bwMode="auto">
          <a:xfrm>
            <a:off x="1" y="2"/>
            <a:ext cx="9143999" cy="430887"/>
          </a:xfrm>
          <a:prstGeom prst="rect">
            <a:avLst/>
          </a:prstGeom>
          <a:ln>
            <a:noFill/>
            <a:headEnd/>
            <a:tailEnd/>
          </a:ln>
        </p:spPr>
        <p:style>
          <a:lnRef idx="3">
            <a:schemeClr val="lt1"/>
          </a:lnRef>
          <a:fillRef idx="1">
            <a:schemeClr val="dk1"/>
          </a:fillRef>
          <a:effectRef idx="1">
            <a:schemeClr val="dk1"/>
          </a:effectRef>
          <a:fontRef idx="minor">
            <a:schemeClr val="lt1"/>
          </a:fontRef>
        </p:style>
        <p:txBody>
          <a:bodyPr wrap="none" tIns="82800" bIns="82800" anchor="ctr"/>
          <a:lstStyle>
            <a:lvl1pPr algn="l" eaLnBrk="0" hangingPunct="0">
              <a:spcBef>
                <a:spcPct val="20000"/>
              </a:spcBef>
              <a:buChar char="•"/>
              <a:defRPr kumimoji="1" sz="3200">
                <a:solidFill>
                  <a:schemeClr val="tx1"/>
                </a:solidFill>
                <a:latin typeface="Arial" charset="0"/>
                <a:ea typeface="ＭＳ Ｐゴシック" pitchFamily="50" charset="-128"/>
              </a:defRPr>
            </a:lvl1pPr>
            <a:lvl2pPr marL="742950" indent="-285750" algn="l" eaLnBrk="0" hangingPunct="0">
              <a:spcBef>
                <a:spcPct val="20000"/>
              </a:spcBef>
              <a:buChar char="–"/>
              <a:defRPr kumimoji="1" sz="2800">
                <a:solidFill>
                  <a:schemeClr val="tx1"/>
                </a:solidFill>
                <a:latin typeface="Arial" charset="0"/>
                <a:ea typeface="ＭＳ Ｐゴシック" pitchFamily="50" charset="-128"/>
              </a:defRPr>
            </a:lvl2pPr>
            <a:lvl3pPr marL="1143000" indent="-228600" algn="l" eaLnBrk="0" hangingPunct="0">
              <a:spcBef>
                <a:spcPct val="20000"/>
              </a:spcBef>
              <a:buChar char="•"/>
              <a:defRPr kumimoji="1" sz="2400">
                <a:solidFill>
                  <a:schemeClr val="tx1"/>
                </a:solidFill>
                <a:latin typeface="Arial" charset="0"/>
                <a:ea typeface="ＭＳ Ｐゴシック" pitchFamily="50" charset="-128"/>
              </a:defRPr>
            </a:lvl3pPr>
            <a:lvl4pPr marL="1600200" indent="-228600" algn="l" eaLnBrk="0" hangingPunct="0">
              <a:spcBef>
                <a:spcPct val="20000"/>
              </a:spcBef>
              <a:buChar char="–"/>
              <a:defRPr kumimoji="1" sz="2000">
                <a:solidFill>
                  <a:schemeClr val="tx1"/>
                </a:solidFill>
                <a:latin typeface="Arial" charset="0"/>
                <a:ea typeface="ＭＳ Ｐゴシック" pitchFamily="50" charset="-128"/>
              </a:defRPr>
            </a:lvl4pPr>
            <a:lvl5pPr marL="2057400" indent="-228600" algn="l" eaLnBrk="0" hangingPunct="0">
              <a:spcBef>
                <a:spcPct val="20000"/>
              </a:spcBef>
              <a:buChar char="»"/>
              <a:defRPr kumimoji="1" sz="20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1" lang="en-US" altLang="ja-JP" sz="2200" b="1" i="0" u="none" strike="noStrike" kern="1200" cap="none" spc="0" normalizeH="0" baseline="0" noProof="0" dirty="0">
                <a:ln>
                  <a:noFill/>
                </a:ln>
                <a:solidFill>
                  <a:prstClr val="white"/>
                </a:solidFill>
                <a:effectLst/>
                <a:uLnTx/>
                <a:uFillTx/>
                <a:latin typeface="Meiryo UI" pitchFamily="50" charset="-128"/>
                <a:ea typeface="Meiryo UI" pitchFamily="50" charset="-128"/>
                <a:cs typeface="ＭＳ Ｐゴシック" pitchFamily="50" charset="-128"/>
              </a:rPr>
              <a:t>Ⅰ</a:t>
            </a:r>
            <a:r>
              <a:rPr kumimoji="1" lang="ja-JP" altLang="en-US" sz="2200" b="1" i="0" u="none" strike="noStrike" kern="1200" cap="none" spc="0" normalizeH="0" baseline="0" noProof="0">
                <a:ln>
                  <a:noFill/>
                </a:ln>
                <a:solidFill>
                  <a:prstClr val="white"/>
                </a:solidFill>
                <a:effectLst/>
                <a:uLnTx/>
                <a:uFillTx/>
                <a:latin typeface="Meiryo UI" pitchFamily="50" charset="-128"/>
                <a:ea typeface="Meiryo UI" pitchFamily="50" charset="-128"/>
                <a:cs typeface="ＭＳ Ｐゴシック" pitchFamily="50" charset="-128"/>
              </a:rPr>
              <a:t>　</a:t>
            </a:r>
            <a:r>
              <a:rPr kumimoji="1" lang="ja-JP" altLang="en-US" sz="2200" b="1" i="0" u="none" strike="noStrike" kern="1200" cap="none" spc="0" normalizeH="0" baseline="0" noProof="0" dirty="0">
                <a:ln>
                  <a:noFill/>
                </a:ln>
                <a:solidFill>
                  <a:prstClr val="white"/>
                </a:solidFill>
                <a:effectLst/>
                <a:uLnTx/>
                <a:uFillTx/>
                <a:latin typeface="Meiryo UI" pitchFamily="50" charset="-128"/>
                <a:ea typeface="Meiryo UI" pitchFamily="50" charset="-128"/>
                <a:cs typeface="ＭＳ Ｐゴシック" pitchFamily="50" charset="-128"/>
              </a:rPr>
              <a:t>提案の履行状況に関する項目</a:t>
            </a:r>
          </a:p>
        </p:txBody>
      </p:sp>
      <p:sp>
        <p:nvSpPr>
          <p:cNvPr id="5" name="テキスト ボックス 4">
            <a:extLst>
              <a:ext uri="{FF2B5EF4-FFF2-40B4-BE49-F238E27FC236}">
                <a16:creationId xmlns:a16="http://schemas.microsoft.com/office/drawing/2014/main" id="{05190DC2-B860-41FA-9ABD-FBB0F5C9277D}"/>
              </a:ext>
            </a:extLst>
          </p:cNvPr>
          <p:cNvSpPr txBox="1"/>
          <p:nvPr/>
        </p:nvSpPr>
        <p:spPr>
          <a:xfrm>
            <a:off x="-47353" y="469110"/>
            <a:ext cx="5303519" cy="369332"/>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（２）平等な利用を図るための具体的手法・効果</a:t>
            </a:r>
          </a:p>
        </p:txBody>
      </p:sp>
      <p:sp>
        <p:nvSpPr>
          <p:cNvPr id="6" name="テキスト ボックス 5">
            <a:extLst>
              <a:ext uri="{FF2B5EF4-FFF2-40B4-BE49-F238E27FC236}">
                <a16:creationId xmlns:a16="http://schemas.microsoft.com/office/drawing/2014/main" id="{368C07C9-BEDD-4F88-BB54-02C164DE962E}"/>
              </a:ext>
            </a:extLst>
          </p:cNvPr>
          <p:cNvSpPr txBox="1"/>
          <p:nvPr/>
        </p:nvSpPr>
        <p:spPr>
          <a:xfrm>
            <a:off x="126645" y="847870"/>
            <a:ext cx="8709128" cy="723982"/>
          </a:xfrm>
          <a:prstGeom prst="rect">
            <a:avLst/>
          </a:prstGeom>
          <a:noFill/>
          <a:ln>
            <a:solidFill>
              <a:schemeClr val="tx1"/>
            </a:solidFill>
          </a:ln>
        </p:spPr>
        <p:txBody>
          <a:bodyPr wrap="square" anchor="b"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公の施設であることを踏まえ、公平・平等利用が図られているか</a:t>
            </a:r>
          </a:p>
        </p:txBody>
      </p:sp>
      <p:sp>
        <p:nvSpPr>
          <p:cNvPr id="16" name="テキスト ボックス 15">
            <a:extLst>
              <a:ext uri="{FF2B5EF4-FFF2-40B4-BE49-F238E27FC236}">
                <a16:creationId xmlns:a16="http://schemas.microsoft.com/office/drawing/2014/main" id="{6932402B-2EF9-494E-A458-10F24BF6BF2C}"/>
              </a:ext>
            </a:extLst>
          </p:cNvPr>
          <p:cNvSpPr txBox="1"/>
          <p:nvPr/>
        </p:nvSpPr>
        <p:spPr>
          <a:xfrm>
            <a:off x="221234" y="4479281"/>
            <a:ext cx="3497090" cy="307777"/>
          </a:xfrm>
          <a:prstGeom prst="rect">
            <a:avLst/>
          </a:prstGeom>
          <a:noFill/>
          <a:ln>
            <a:solidFill>
              <a:schemeClr val="tx1"/>
            </a:solidFill>
          </a:ln>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②：高齢者・障がい者等に対しての利用援助</a:t>
            </a:r>
          </a:p>
        </p:txBody>
      </p:sp>
      <p:sp>
        <p:nvSpPr>
          <p:cNvPr id="18" name="テキスト ボックス 17">
            <a:extLst>
              <a:ext uri="{FF2B5EF4-FFF2-40B4-BE49-F238E27FC236}">
                <a16:creationId xmlns:a16="http://schemas.microsoft.com/office/drawing/2014/main" id="{94751491-CFDD-46AF-ACE2-A9D615DA46EF}"/>
              </a:ext>
            </a:extLst>
          </p:cNvPr>
          <p:cNvSpPr txBox="1"/>
          <p:nvPr/>
        </p:nvSpPr>
        <p:spPr>
          <a:xfrm>
            <a:off x="220551" y="4976315"/>
            <a:ext cx="4216755" cy="830997"/>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ホームページの音声読み上げソフト対応</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b.</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大阪聴力障害者協会との連携　手話通訳者の紹介等</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c.</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筆談ボードの利用</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d.</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５台の車いすの常置と点検の実施</a:t>
            </a:r>
          </a:p>
        </p:txBody>
      </p:sp>
      <p:sp>
        <p:nvSpPr>
          <p:cNvPr id="2" name="スライド番号プレースホルダー 1">
            <a:extLst>
              <a:ext uri="{FF2B5EF4-FFF2-40B4-BE49-F238E27FC236}">
                <a16:creationId xmlns:a16="http://schemas.microsoft.com/office/drawing/2014/main" id="{597F5AF2-9940-4750-8ACB-479DCA144EF1}"/>
              </a:ext>
            </a:extLst>
          </p:cNvPr>
          <p:cNvSpPr>
            <a:spLocks noGrp="1"/>
          </p:cNvSpPr>
          <p:nvPr>
            <p:ph type="sldNum" sz="quarter" idx="12"/>
          </p:nvPr>
        </p:nvSpPr>
        <p:spPr>
          <a:xfrm>
            <a:off x="7086600" y="6444970"/>
            <a:ext cx="2057400"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F0E252E-A7A7-4A6D-A444-A063B6ED0BB4}" type="slidenum">
              <a:rPr kumimoji="1" lang="ja-JP" altLang="en-US" sz="1400" b="0" i="0" u="none" strike="noStrike" kern="1200" cap="none" spc="0" normalizeH="0" baseline="0" noProof="0" smtClean="0">
                <a:ln>
                  <a:noFill/>
                </a:ln>
                <a:solidFill>
                  <a:prstClr val="black">
                    <a:tint val="75000"/>
                  </a:prstClr>
                </a:solidFill>
                <a:effectLst/>
                <a:uLnTx/>
                <a:uFillTx/>
                <a:latin typeface="Calibri"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1" lang="ja-JP" altLang="en-US" sz="1400" b="0" i="0" u="none" strike="noStrike" kern="1200" cap="none" spc="0" normalizeH="0" baseline="0" noProof="0" dirty="0">
              <a:ln>
                <a:noFill/>
              </a:ln>
              <a:solidFill>
                <a:prstClr val="black">
                  <a:tint val="75000"/>
                </a:prstClr>
              </a:solidFill>
              <a:effectLst/>
              <a:uLnTx/>
              <a:uFillTx/>
              <a:latin typeface="Calibri" panose="020F0502020204030204"/>
              <a:ea typeface="游ゴシック" panose="020B0400000000000000" pitchFamily="50" charset="-128"/>
              <a:cs typeface="+mn-cs"/>
            </a:endParaRPr>
          </a:p>
        </p:txBody>
      </p:sp>
      <p:sp>
        <p:nvSpPr>
          <p:cNvPr id="23" name="テキスト ボックス 22">
            <a:extLst>
              <a:ext uri="{FF2B5EF4-FFF2-40B4-BE49-F238E27FC236}">
                <a16:creationId xmlns:a16="http://schemas.microsoft.com/office/drawing/2014/main" id="{409F57B6-029B-47DB-B725-6A3753E3613C}"/>
              </a:ext>
            </a:extLst>
          </p:cNvPr>
          <p:cNvSpPr txBox="1"/>
          <p:nvPr/>
        </p:nvSpPr>
        <p:spPr>
          <a:xfrm>
            <a:off x="6454141" y="851329"/>
            <a:ext cx="2381632" cy="338554"/>
          </a:xfrm>
          <a:prstGeom prst="rect">
            <a:avLst/>
          </a:prstGeom>
          <a:solidFill>
            <a:schemeClr val="tx1"/>
          </a:solidFill>
          <a:ln w="25400" cmpd="dbl">
            <a:no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指定管理者自己評価：</a:t>
            </a:r>
            <a:r>
              <a:rPr lang="en-US" altLang="ja-JP" sz="1600" b="1" dirty="0">
                <a:solidFill>
                  <a:prstClr val="white"/>
                </a:solidFill>
                <a:latin typeface="Meiryo UI" panose="020B0604030504040204" pitchFamily="50" charset="-128"/>
                <a:ea typeface="Meiryo UI" panose="020B0604030504040204" pitchFamily="50" charset="-128"/>
              </a:rPr>
              <a:t>B</a:t>
            </a:r>
            <a:endParaRPr kumimoji="0" lang="ja-JP" altLang="en-US" sz="20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24" name="テキスト ボックス 23">
            <a:extLst>
              <a:ext uri="{FF2B5EF4-FFF2-40B4-BE49-F238E27FC236}">
                <a16:creationId xmlns:a16="http://schemas.microsoft.com/office/drawing/2014/main" id="{31178940-4C45-4E61-B018-02FEE809A946}"/>
              </a:ext>
            </a:extLst>
          </p:cNvPr>
          <p:cNvSpPr txBox="1"/>
          <p:nvPr/>
        </p:nvSpPr>
        <p:spPr>
          <a:xfrm>
            <a:off x="126644" y="857149"/>
            <a:ext cx="1161136" cy="338554"/>
          </a:xfrm>
          <a:prstGeom prst="rect">
            <a:avLst/>
          </a:prstGeom>
          <a:solidFill>
            <a:schemeClr val="tx1"/>
          </a:solidFill>
          <a:ln w="25400" cmpd="dbl">
            <a:no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評価基準</a:t>
            </a:r>
          </a:p>
        </p:txBody>
      </p:sp>
      <p:sp>
        <p:nvSpPr>
          <p:cNvPr id="25" name="テキスト ボックス 24">
            <a:extLst>
              <a:ext uri="{FF2B5EF4-FFF2-40B4-BE49-F238E27FC236}">
                <a16:creationId xmlns:a16="http://schemas.microsoft.com/office/drawing/2014/main" id="{74C193B1-9DBB-43E8-8468-656BD500B1B6}"/>
              </a:ext>
            </a:extLst>
          </p:cNvPr>
          <p:cNvSpPr txBox="1"/>
          <p:nvPr/>
        </p:nvSpPr>
        <p:spPr>
          <a:xfrm>
            <a:off x="126642" y="1629029"/>
            <a:ext cx="4371433" cy="307777"/>
          </a:xfrm>
          <a:prstGeom prst="rect">
            <a:avLst/>
          </a:prstGeom>
          <a:noFill/>
          <a:ln>
            <a:solidFill>
              <a:schemeClr val="tx1"/>
            </a:solidFill>
          </a:ln>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①：平等利用を確保するための基本方針に沿った取組み</a:t>
            </a:r>
          </a:p>
        </p:txBody>
      </p:sp>
      <p:sp>
        <p:nvSpPr>
          <p:cNvPr id="26" name="テキスト ボックス 25">
            <a:extLst>
              <a:ext uri="{FF2B5EF4-FFF2-40B4-BE49-F238E27FC236}">
                <a16:creationId xmlns:a16="http://schemas.microsoft.com/office/drawing/2014/main" id="{644F93EB-45A7-48CC-AD94-6543939AB507}"/>
              </a:ext>
            </a:extLst>
          </p:cNvPr>
          <p:cNvSpPr txBox="1"/>
          <p:nvPr/>
        </p:nvSpPr>
        <p:spPr>
          <a:xfrm>
            <a:off x="126643" y="1986290"/>
            <a:ext cx="4463086" cy="2893100"/>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○施設別・目的別に応じた利用受付開始日</a:t>
            </a:r>
            <a:endParaRPr kumimoji="0" lang="en-US" altLang="ja-JP"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3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・会議室、エル・シアター、プチ・エルの受付開始を次のとおり実施</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▸目的利用　 ：</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12</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か月前</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▸目的外利用：</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10</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か月前</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5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○平等利用を担保するスタッフ研修の実施</a:t>
            </a:r>
            <a:endParaRPr kumimoji="0" lang="en-US" altLang="ja-JP"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5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・人権研修、マナー研修、管理者のメン　　</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タルヘルス研修を実施</a:t>
            </a:r>
            <a:endParaRPr kumimoji="0" lang="en-US" altLang="ja-JP" sz="5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5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○公平な利用申込み方法（再掲）　</a:t>
            </a:r>
            <a:endParaRPr kumimoji="0" lang="en-US" altLang="ja-JP"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3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Web</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フォームを活用した申込・抽選会を継続実施</a:t>
            </a:r>
            <a:endParaRPr kumimoji="0" lang="en-US" altLang="ja-JP" sz="5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a:defRPr/>
            </a:pPr>
            <a:endParaRPr lang="en-US" altLang="ja-JP" sz="500" dirty="0">
              <a:solidFill>
                <a:prstClr val="black"/>
              </a:solidFill>
              <a:latin typeface="Meiryo UI" panose="020B0604030504040204" pitchFamily="50" charset="-128"/>
              <a:ea typeface="Meiryo UI" panose="020B0604030504040204" pitchFamily="50" charset="-128"/>
            </a:endParaRPr>
          </a:p>
          <a:p>
            <a:pPr>
              <a:defRPr/>
            </a:pPr>
            <a:r>
              <a:rPr lang="ja-JP" altLang="en-US" sz="1200" u="sng" dirty="0">
                <a:solidFill>
                  <a:prstClr val="black"/>
                </a:solidFill>
                <a:latin typeface="Meiryo UI" panose="020B0604030504040204" pitchFamily="50" charset="-128"/>
                <a:ea typeface="Meiryo UI" panose="020B0604030504040204" pitchFamily="50" charset="-128"/>
              </a:rPr>
              <a:t>○新・予約システムの導入</a:t>
            </a:r>
            <a:endParaRPr lang="en-US" altLang="ja-JP" sz="1200" u="sng" dirty="0">
              <a:solidFill>
                <a:prstClr val="black"/>
              </a:solidFill>
              <a:latin typeface="Meiryo UI" panose="020B0604030504040204" pitchFamily="50" charset="-128"/>
              <a:ea typeface="Meiryo UI" panose="020B0604030504040204" pitchFamily="50" charset="-128"/>
            </a:endParaRPr>
          </a:p>
          <a:p>
            <a:pPr>
              <a:defRPr/>
            </a:pPr>
            <a:r>
              <a:rPr kumimoji="0" lang="ja-JP" altLang="en-US" sz="1200" b="0" i="0"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　令和</a:t>
            </a:r>
            <a:r>
              <a:rPr kumimoji="0" lang="en-US" altLang="ja-JP" sz="1200" b="0" i="0"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7</a:t>
            </a:r>
            <a:r>
              <a:rPr kumimoji="0" lang="ja-JP" altLang="en-US" sz="1200" b="0" i="0"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年度年</a:t>
            </a:r>
            <a:r>
              <a:rPr kumimoji="0" lang="en-US" altLang="ja-JP" sz="1200" b="0" i="0"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11</a:t>
            </a:r>
            <a:r>
              <a:rPr kumimoji="0" lang="ja-JP" altLang="en-US" sz="1200" b="0" i="0"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月改修に着手、</a:t>
            </a:r>
            <a:r>
              <a:rPr lang="ja-JP" altLang="en-US" sz="1200" dirty="0">
                <a:solidFill>
                  <a:prstClr val="black"/>
                </a:solidFill>
                <a:latin typeface="Meiryo UI" panose="020B0604030504040204" pitchFamily="50" charset="-128"/>
                <a:ea typeface="Meiryo UI" panose="020B0604030504040204" pitchFamily="50" charset="-128"/>
              </a:rPr>
              <a:t>令和</a:t>
            </a:r>
            <a:r>
              <a:rPr kumimoji="0" lang="en-US" altLang="ja-JP" sz="1200" b="0" i="0"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8</a:t>
            </a:r>
            <a:r>
              <a:rPr kumimoji="0" lang="ja-JP" altLang="en-US" sz="1200" b="0" i="0"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年</a:t>
            </a:r>
            <a:r>
              <a:rPr kumimoji="0" lang="en-US" altLang="ja-JP" sz="1200" b="0" i="0"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10</a:t>
            </a:r>
            <a:r>
              <a:rPr kumimoji="0" lang="ja-JP" altLang="en-US" sz="1200" b="0" i="0"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月運用開始予定</a:t>
            </a:r>
            <a:endParaRPr kumimoji="0" lang="en-US" altLang="ja-JP" sz="1200" b="0" i="0"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7" name="テキスト ボックス 26">
            <a:extLst>
              <a:ext uri="{FF2B5EF4-FFF2-40B4-BE49-F238E27FC236}">
                <a16:creationId xmlns:a16="http://schemas.microsoft.com/office/drawing/2014/main" id="{72B77B21-60AC-4997-BBDE-09257B7082E2}"/>
              </a:ext>
            </a:extLst>
          </p:cNvPr>
          <p:cNvSpPr txBox="1"/>
          <p:nvPr/>
        </p:nvSpPr>
        <p:spPr>
          <a:xfrm>
            <a:off x="4572000" y="1988833"/>
            <a:ext cx="4371433" cy="507831"/>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ja-JP" altLang="en-US" sz="1200" u="sng" dirty="0">
                <a:solidFill>
                  <a:prstClr val="black"/>
                </a:solidFill>
                <a:latin typeface="Meiryo UI" panose="020B0604030504040204" pitchFamily="50" charset="-128"/>
                <a:ea typeface="Meiryo UI" panose="020B0604030504040204" pitchFamily="50" charset="-128"/>
              </a:rPr>
              <a:t>●</a:t>
            </a:r>
            <a:r>
              <a:rPr kumimoji="0" lang="ja-JP" altLang="en-US"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個人情報の取り扱いについての取組</a:t>
            </a:r>
            <a:endParaRPr kumimoji="0" lang="en-US" altLang="ja-JP"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3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・個人情報保護研修の実施（</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10</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月）</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8" name="テキスト ボックス 27">
            <a:extLst>
              <a:ext uri="{FF2B5EF4-FFF2-40B4-BE49-F238E27FC236}">
                <a16:creationId xmlns:a16="http://schemas.microsoft.com/office/drawing/2014/main" id="{F0068D98-3976-4B4D-BFFE-68B77777582E}"/>
              </a:ext>
            </a:extLst>
          </p:cNvPr>
          <p:cNvSpPr txBox="1"/>
          <p:nvPr/>
        </p:nvSpPr>
        <p:spPr>
          <a:xfrm>
            <a:off x="134264" y="5768240"/>
            <a:ext cx="8701508" cy="1033388"/>
          </a:xfrm>
          <a:prstGeom prst="rect">
            <a:avLst/>
          </a:prstGeom>
          <a:noFill/>
          <a:ln>
            <a:solidFill>
              <a:schemeClr val="tx1"/>
            </a:solidFill>
          </a:ln>
        </p:spPr>
        <p:txBody>
          <a:bodyPr wrap="square" anchor="b"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平等利用</a:t>
            </a:r>
            <a:r>
              <a:rPr lang="ja-JP" altLang="en-US" sz="1400" dirty="0">
                <a:solidFill>
                  <a:prstClr val="black"/>
                </a:solidFill>
                <a:latin typeface="Meiryo UI" panose="020B0604030504040204" pitchFamily="50" charset="-128"/>
                <a:ea typeface="Meiryo UI" panose="020B0604030504040204" pitchFamily="50" charset="-128"/>
              </a:rPr>
              <a:t>確保</a:t>
            </a: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及び高齢者・障がい者等に対しての利用援助のための取組は、計画どおり実施された</a:t>
            </a:r>
            <a:r>
              <a:rPr lang="ja-JP" altLang="en-US" sz="1400" dirty="0">
                <a:solidFill>
                  <a:prstClr val="black"/>
                </a:solidFill>
                <a:latin typeface="Meiryo UI" panose="020B0604030504040204" pitchFamily="50" charset="-128"/>
                <a:ea typeface="Meiryo UI" panose="020B0604030504040204" pitchFamily="50" charset="-128"/>
              </a:rPr>
              <a:t>。</a:t>
            </a:r>
            <a:endParaRPr lang="en-US" altLang="ja-JP" sz="1400" dirty="0">
              <a:solidFill>
                <a:prstClr val="black"/>
              </a:solidFill>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一方で、個人情報の流出事案が発生しており、当該事案を重く受けとめ、個人情報の適正な取り扱いをより一層徹底</a:t>
            </a:r>
            <a:r>
              <a:rPr lang="ja-JP" altLang="en-US" sz="1400" dirty="0">
                <a:solidFill>
                  <a:prstClr val="black"/>
                </a:solidFill>
                <a:latin typeface="Meiryo UI" panose="020B0604030504040204" pitchFamily="50" charset="-128"/>
                <a:ea typeface="Meiryo UI" panose="020B0604030504040204" pitchFamily="50" charset="-128"/>
              </a:rPr>
              <a:t>していただきたい</a:t>
            </a: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。（府から個別指導あり）</a:t>
            </a:r>
            <a:endPar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9" name="テキスト ボックス 28">
            <a:extLst>
              <a:ext uri="{FF2B5EF4-FFF2-40B4-BE49-F238E27FC236}">
                <a16:creationId xmlns:a16="http://schemas.microsoft.com/office/drawing/2014/main" id="{3216B782-7505-45CA-AE96-4E614DC292FE}"/>
              </a:ext>
            </a:extLst>
          </p:cNvPr>
          <p:cNvSpPr txBox="1"/>
          <p:nvPr/>
        </p:nvSpPr>
        <p:spPr>
          <a:xfrm>
            <a:off x="6308856" y="5773066"/>
            <a:ext cx="2527763" cy="338554"/>
          </a:xfrm>
          <a:prstGeom prst="rect">
            <a:avLst/>
          </a:prstGeom>
          <a:solidFill>
            <a:schemeClr val="tx1"/>
          </a:solidFill>
          <a:ln w="25400" cmpd="dbl">
            <a:no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施設所管課の評価：</a:t>
            </a:r>
            <a:r>
              <a:rPr kumimoji="0" lang="en-US" altLang="ja-JP"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B</a:t>
            </a:r>
            <a:endParaRPr kumimoji="0" lang="ja-JP" altLang="en-US" sz="20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30" name="テキスト ボックス 29">
            <a:extLst>
              <a:ext uri="{FF2B5EF4-FFF2-40B4-BE49-F238E27FC236}">
                <a16:creationId xmlns:a16="http://schemas.microsoft.com/office/drawing/2014/main" id="{F46B5A14-75D8-4E2A-9444-884B57B46436}"/>
              </a:ext>
            </a:extLst>
          </p:cNvPr>
          <p:cNvSpPr txBox="1"/>
          <p:nvPr/>
        </p:nvSpPr>
        <p:spPr>
          <a:xfrm>
            <a:off x="134264" y="5768240"/>
            <a:ext cx="1161136" cy="338554"/>
          </a:xfrm>
          <a:prstGeom prst="rect">
            <a:avLst/>
          </a:prstGeom>
          <a:solidFill>
            <a:schemeClr val="tx1"/>
          </a:solidFill>
          <a:ln w="25400" cmpd="dbl">
            <a:no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総　評</a:t>
            </a:r>
          </a:p>
        </p:txBody>
      </p:sp>
      <p:sp>
        <p:nvSpPr>
          <p:cNvPr id="17" name="テキスト ボックス 16">
            <a:extLst>
              <a:ext uri="{FF2B5EF4-FFF2-40B4-BE49-F238E27FC236}">
                <a16:creationId xmlns:a16="http://schemas.microsoft.com/office/drawing/2014/main" id="{9A8D685B-04F8-4340-A8D8-FEB4F0781105}"/>
              </a:ext>
            </a:extLst>
          </p:cNvPr>
          <p:cNvSpPr txBox="1"/>
          <p:nvPr/>
        </p:nvSpPr>
        <p:spPr>
          <a:xfrm>
            <a:off x="7598327" y="524408"/>
            <a:ext cx="1494871" cy="276999"/>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○達成　　●未達成</a:t>
            </a:r>
          </a:p>
        </p:txBody>
      </p:sp>
      <p:sp>
        <p:nvSpPr>
          <p:cNvPr id="3" name="テキスト ボックス 2">
            <a:extLst>
              <a:ext uri="{FF2B5EF4-FFF2-40B4-BE49-F238E27FC236}">
                <a16:creationId xmlns:a16="http://schemas.microsoft.com/office/drawing/2014/main" id="{698927C9-0D96-4B74-BC5D-C2A4F91CF87A}"/>
              </a:ext>
            </a:extLst>
          </p:cNvPr>
          <p:cNvSpPr txBox="1"/>
          <p:nvPr/>
        </p:nvSpPr>
        <p:spPr>
          <a:xfrm>
            <a:off x="4660425" y="2581284"/>
            <a:ext cx="3685337" cy="1713033"/>
          </a:xfrm>
          <a:prstGeom prst="rect">
            <a:avLst/>
          </a:prstGeom>
          <a:noFill/>
          <a:ln w="19050">
            <a:solidFill>
              <a:schemeClr val="tx1"/>
            </a:solidFill>
            <a:prstDash val="sysDash"/>
          </a:ln>
        </p:spPr>
        <p:txBody>
          <a:bodyPr wrap="square" rtlCol="0">
            <a:spAutoFit/>
          </a:bodyPr>
          <a:lstStyle/>
          <a:p>
            <a:pPr>
              <a:lnSpc>
                <a:spcPts val="1600"/>
              </a:lnSpc>
            </a:pPr>
            <a:r>
              <a:rPr kumimoji="1" lang="en-US" altLang="ja-JP" sz="1000" dirty="0">
                <a:latin typeface="Meiryo UI" panose="020B0604030504040204" pitchFamily="50" charset="-128"/>
                <a:ea typeface="Meiryo UI" panose="020B0604030504040204" pitchFamily="50" charset="-128"/>
              </a:rPr>
              <a:t>【</a:t>
            </a:r>
            <a:r>
              <a:rPr kumimoji="1" lang="ja-JP" altLang="en-US" sz="1000" dirty="0">
                <a:latin typeface="Meiryo UI" panose="020B0604030504040204" pitchFamily="50" charset="-128"/>
                <a:ea typeface="Meiryo UI" panose="020B0604030504040204" pitchFamily="50" charset="-128"/>
              </a:rPr>
              <a:t>個人情報流出について</a:t>
            </a:r>
            <a:r>
              <a:rPr kumimoji="1" lang="en-US" altLang="ja-JP" sz="1000" dirty="0">
                <a:latin typeface="Meiryo UI" panose="020B0604030504040204" pitchFamily="50" charset="-128"/>
                <a:ea typeface="Meiryo UI" panose="020B0604030504040204" pitchFamily="50" charset="-128"/>
              </a:rPr>
              <a:t>】</a:t>
            </a:r>
          </a:p>
          <a:p>
            <a:pPr>
              <a:lnSpc>
                <a:spcPts val="1600"/>
              </a:lnSpc>
            </a:pPr>
            <a:r>
              <a:rPr kumimoji="1" lang="en-US" altLang="ja-JP" sz="1000" dirty="0">
                <a:latin typeface="Meiryo UI" panose="020B0604030504040204" pitchFamily="50" charset="-128"/>
                <a:ea typeface="Meiryo UI" panose="020B0604030504040204" pitchFamily="50" charset="-128"/>
              </a:rPr>
              <a:t>〈</a:t>
            </a:r>
            <a:r>
              <a:rPr kumimoji="1" lang="ja-JP" altLang="en-US" sz="1000" dirty="0">
                <a:latin typeface="Meiryo UI" panose="020B0604030504040204" pitchFamily="50" charset="-128"/>
                <a:ea typeface="Meiryo UI" panose="020B0604030504040204" pitchFamily="50" charset="-128"/>
              </a:rPr>
              <a:t>概要</a:t>
            </a:r>
            <a:r>
              <a:rPr kumimoji="1" lang="en-US" altLang="ja-JP" sz="1000" dirty="0">
                <a:latin typeface="Meiryo UI" panose="020B0604030504040204" pitchFamily="50" charset="-128"/>
                <a:ea typeface="Meiryo UI" panose="020B0604030504040204" pitchFamily="50" charset="-128"/>
              </a:rPr>
              <a:t>〉</a:t>
            </a:r>
          </a:p>
          <a:p>
            <a:pPr>
              <a:lnSpc>
                <a:spcPts val="1600"/>
              </a:lnSpc>
            </a:pPr>
            <a:r>
              <a:rPr kumimoji="1" lang="ja-JP" altLang="en-US" sz="1000" dirty="0">
                <a:latin typeface="Meiryo UI" panose="020B0604030504040204" pitchFamily="50" charset="-128"/>
                <a:ea typeface="Meiryo UI" panose="020B0604030504040204" pitchFamily="50" charset="-128"/>
              </a:rPr>
              <a:t>   ・個人情報が記載された「会議室等利用承認書」を誤送信</a:t>
            </a:r>
            <a:endParaRPr kumimoji="1" lang="en-US" altLang="ja-JP" sz="1000" dirty="0">
              <a:latin typeface="Meiryo UI" panose="020B0604030504040204" pitchFamily="50" charset="-128"/>
              <a:ea typeface="Meiryo UI" panose="020B0604030504040204" pitchFamily="50" charset="-128"/>
            </a:endParaRPr>
          </a:p>
          <a:p>
            <a:pPr>
              <a:lnSpc>
                <a:spcPts val="1600"/>
              </a:lnSpc>
            </a:pPr>
            <a:r>
              <a:rPr kumimoji="1" lang="en-US" altLang="ja-JP" sz="1000" dirty="0">
                <a:latin typeface="Meiryo UI" panose="020B0604030504040204" pitchFamily="50" charset="-128"/>
                <a:ea typeface="Meiryo UI" panose="020B0604030504040204" pitchFamily="50" charset="-128"/>
              </a:rPr>
              <a:t>〈</a:t>
            </a:r>
            <a:r>
              <a:rPr kumimoji="1" lang="ja-JP" altLang="en-US" sz="1000" dirty="0">
                <a:latin typeface="Meiryo UI" panose="020B0604030504040204" pitchFamily="50" charset="-128"/>
                <a:ea typeface="Meiryo UI" panose="020B0604030504040204" pitchFamily="50" charset="-128"/>
              </a:rPr>
              <a:t>原因</a:t>
            </a:r>
            <a:r>
              <a:rPr kumimoji="1" lang="en-US" altLang="ja-JP" sz="1000" dirty="0">
                <a:latin typeface="Meiryo UI" panose="020B0604030504040204" pitchFamily="50" charset="-128"/>
                <a:ea typeface="Meiryo UI" panose="020B0604030504040204" pitchFamily="50" charset="-128"/>
              </a:rPr>
              <a:t>〉</a:t>
            </a:r>
          </a:p>
          <a:p>
            <a:pPr>
              <a:lnSpc>
                <a:spcPts val="1600"/>
              </a:lnSpc>
            </a:pPr>
            <a:r>
              <a:rPr kumimoji="1" lang="ja-JP" altLang="en-US" sz="1000" dirty="0">
                <a:latin typeface="Meiryo UI" panose="020B0604030504040204" pitchFamily="50" charset="-128"/>
                <a:ea typeface="Meiryo UI" panose="020B0604030504040204" pitchFamily="50" charset="-128"/>
              </a:rPr>
              <a:t>   ・職員によるメールアドレス等の確認不備</a:t>
            </a:r>
            <a:endParaRPr kumimoji="1" lang="en-US" altLang="ja-JP" sz="1000" dirty="0">
              <a:latin typeface="Meiryo UI" panose="020B0604030504040204" pitchFamily="50" charset="-128"/>
              <a:ea typeface="Meiryo UI" panose="020B0604030504040204" pitchFamily="50" charset="-128"/>
            </a:endParaRPr>
          </a:p>
          <a:p>
            <a:pPr>
              <a:lnSpc>
                <a:spcPts val="1600"/>
              </a:lnSpc>
            </a:pPr>
            <a:r>
              <a:rPr kumimoji="1" lang="en-US" altLang="ja-JP" sz="1000" dirty="0">
                <a:latin typeface="Meiryo UI" panose="020B0604030504040204" pitchFamily="50" charset="-128"/>
                <a:ea typeface="Meiryo UI" panose="020B0604030504040204" pitchFamily="50" charset="-128"/>
              </a:rPr>
              <a:t>〈</a:t>
            </a:r>
            <a:r>
              <a:rPr kumimoji="1" lang="ja-JP" altLang="en-US" sz="1000" dirty="0">
                <a:latin typeface="Meiryo UI" panose="020B0604030504040204" pitchFamily="50" charset="-128"/>
                <a:ea typeface="Meiryo UI" panose="020B0604030504040204" pitchFamily="50" charset="-128"/>
              </a:rPr>
              <a:t>再発防止策</a:t>
            </a:r>
            <a:r>
              <a:rPr kumimoji="1" lang="en-US" altLang="ja-JP" sz="1000" dirty="0">
                <a:latin typeface="Meiryo UI" panose="020B0604030504040204" pitchFamily="50" charset="-128"/>
                <a:ea typeface="Meiryo UI" panose="020B0604030504040204" pitchFamily="50" charset="-128"/>
              </a:rPr>
              <a:t>〉</a:t>
            </a:r>
          </a:p>
          <a:p>
            <a:pPr>
              <a:lnSpc>
                <a:spcPts val="1600"/>
              </a:lnSpc>
            </a:pPr>
            <a:r>
              <a:rPr kumimoji="1" lang="ja-JP" altLang="en-US" sz="1000" dirty="0">
                <a:latin typeface="Meiryo UI" panose="020B0604030504040204" pitchFamily="50" charset="-128"/>
                <a:ea typeface="Meiryo UI" panose="020B0604030504040204" pitchFamily="50" charset="-128"/>
              </a:rPr>
              <a:t>   ・システム改修による人的エラーが発生しない仕組みづくり</a:t>
            </a:r>
            <a:endParaRPr kumimoji="1" lang="en-US" altLang="ja-JP" sz="1000" dirty="0">
              <a:latin typeface="Meiryo UI" panose="020B0604030504040204" pitchFamily="50" charset="-128"/>
              <a:ea typeface="Meiryo UI" panose="020B0604030504040204" pitchFamily="50" charset="-128"/>
            </a:endParaRPr>
          </a:p>
          <a:p>
            <a:pPr>
              <a:lnSpc>
                <a:spcPts val="1600"/>
              </a:lnSpc>
            </a:pPr>
            <a:r>
              <a:rPr kumimoji="1" lang="ja-JP" altLang="en-US" sz="1000" dirty="0">
                <a:latin typeface="Meiryo UI" panose="020B0604030504040204" pitchFamily="50" charset="-128"/>
                <a:ea typeface="Meiryo UI" panose="020B0604030504040204" pitchFamily="50" charset="-128"/>
              </a:rPr>
              <a:t>   ・個人情報の適正なマニュアルの再確認及び職員への研修の実施</a:t>
            </a:r>
          </a:p>
        </p:txBody>
      </p:sp>
      <p:sp>
        <p:nvSpPr>
          <p:cNvPr id="8" name="テキスト ボックス 7">
            <a:extLst>
              <a:ext uri="{FF2B5EF4-FFF2-40B4-BE49-F238E27FC236}">
                <a16:creationId xmlns:a16="http://schemas.microsoft.com/office/drawing/2014/main" id="{3215C2AD-365F-4D06-A9B3-B223BF6C418D}"/>
              </a:ext>
            </a:extLst>
          </p:cNvPr>
          <p:cNvSpPr txBox="1"/>
          <p:nvPr/>
        </p:nvSpPr>
        <p:spPr>
          <a:xfrm>
            <a:off x="4127334" y="4962989"/>
            <a:ext cx="4237426" cy="1107996"/>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e.</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障がい者支援事業所への夜間利用時の</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20</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％援助</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f.</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スタッフ全員の「サービス介助基礎検定」資格取得</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g. </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「みんなのトイレ」（</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LGBT</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に配慮したトイレ）の適正案内・周知</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h.</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高齢者・障がい者等対応研修</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endParaRPr kumimoji="1" lang="ja-JP" altLang="en-US" dirty="0"/>
          </a:p>
        </p:txBody>
      </p:sp>
      <p:sp>
        <p:nvSpPr>
          <p:cNvPr id="20" name="テキスト ボックス 19">
            <a:extLst>
              <a:ext uri="{FF2B5EF4-FFF2-40B4-BE49-F238E27FC236}">
                <a16:creationId xmlns:a16="http://schemas.microsoft.com/office/drawing/2014/main" id="{6C3463DA-B426-4776-B54A-5B2F3A3A5311}"/>
              </a:ext>
            </a:extLst>
          </p:cNvPr>
          <p:cNvSpPr txBox="1"/>
          <p:nvPr/>
        </p:nvSpPr>
        <p:spPr>
          <a:xfrm>
            <a:off x="182840" y="4797918"/>
            <a:ext cx="4371433" cy="276999"/>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lang="ja-JP" altLang="en-US" sz="1200" dirty="0">
                <a:solidFill>
                  <a:prstClr val="black"/>
                </a:solidFill>
                <a:latin typeface="Meiryo UI" panose="020B0604030504040204" pitchFamily="50" charset="-128"/>
                <a:ea typeface="Meiryo UI" panose="020B0604030504040204" pitchFamily="50" charset="-128"/>
              </a:rPr>
              <a:t>次の取組を実施</a:t>
            </a:r>
            <a:endParaRPr kumimoji="0" lang="en-US" altLang="ja-JP"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Tree>
    <p:extLst>
      <p:ext uri="{BB962C8B-B14F-4D97-AF65-F5344CB8AC3E}">
        <p14:creationId xmlns:p14="http://schemas.microsoft.com/office/powerpoint/2010/main" val="41959997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a:extLst>
              <a:ext uri="{FF2B5EF4-FFF2-40B4-BE49-F238E27FC236}">
                <a16:creationId xmlns:a16="http://schemas.microsoft.com/office/drawing/2014/main" id="{89AA44E5-08D8-4746-A248-CB63A76A3319}"/>
              </a:ext>
            </a:extLst>
          </p:cNvPr>
          <p:cNvSpPr>
            <a:spLocks noChangeArrowheads="1"/>
          </p:cNvSpPr>
          <p:nvPr/>
        </p:nvSpPr>
        <p:spPr bwMode="auto">
          <a:xfrm>
            <a:off x="1" y="2"/>
            <a:ext cx="9143999" cy="430887"/>
          </a:xfrm>
          <a:prstGeom prst="rect">
            <a:avLst/>
          </a:prstGeom>
          <a:ln>
            <a:noFill/>
            <a:headEnd/>
            <a:tailEnd/>
          </a:ln>
        </p:spPr>
        <p:style>
          <a:lnRef idx="3">
            <a:schemeClr val="lt1"/>
          </a:lnRef>
          <a:fillRef idx="1">
            <a:schemeClr val="dk1"/>
          </a:fillRef>
          <a:effectRef idx="1">
            <a:schemeClr val="dk1"/>
          </a:effectRef>
          <a:fontRef idx="minor">
            <a:schemeClr val="lt1"/>
          </a:fontRef>
        </p:style>
        <p:txBody>
          <a:bodyPr wrap="none" tIns="82800" bIns="82800" anchor="ctr"/>
          <a:lstStyle>
            <a:lvl1pPr algn="l" eaLnBrk="0" hangingPunct="0">
              <a:spcBef>
                <a:spcPct val="20000"/>
              </a:spcBef>
              <a:buChar char="•"/>
              <a:defRPr kumimoji="1" sz="3200">
                <a:solidFill>
                  <a:schemeClr val="tx1"/>
                </a:solidFill>
                <a:latin typeface="Arial" charset="0"/>
                <a:ea typeface="ＭＳ Ｐゴシック" pitchFamily="50" charset="-128"/>
              </a:defRPr>
            </a:lvl1pPr>
            <a:lvl2pPr marL="742950" indent="-285750" algn="l" eaLnBrk="0" hangingPunct="0">
              <a:spcBef>
                <a:spcPct val="20000"/>
              </a:spcBef>
              <a:buChar char="–"/>
              <a:defRPr kumimoji="1" sz="2800">
                <a:solidFill>
                  <a:schemeClr val="tx1"/>
                </a:solidFill>
                <a:latin typeface="Arial" charset="0"/>
                <a:ea typeface="ＭＳ Ｐゴシック" pitchFamily="50" charset="-128"/>
              </a:defRPr>
            </a:lvl2pPr>
            <a:lvl3pPr marL="1143000" indent="-228600" algn="l" eaLnBrk="0" hangingPunct="0">
              <a:spcBef>
                <a:spcPct val="20000"/>
              </a:spcBef>
              <a:buChar char="•"/>
              <a:defRPr kumimoji="1" sz="2400">
                <a:solidFill>
                  <a:schemeClr val="tx1"/>
                </a:solidFill>
                <a:latin typeface="Arial" charset="0"/>
                <a:ea typeface="ＭＳ Ｐゴシック" pitchFamily="50" charset="-128"/>
              </a:defRPr>
            </a:lvl3pPr>
            <a:lvl4pPr marL="1600200" indent="-228600" algn="l" eaLnBrk="0" hangingPunct="0">
              <a:spcBef>
                <a:spcPct val="20000"/>
              </a:spcBef>
              <a:buChar char="–"/>
              <a:defRPr kumimoji="1" sz="2000">
                <a:solidFill>
                  <a:schemeClr val="tx1"/>
                </a:solidFill>
                <a:latin typeface="Arial" charset="0"/>
                <a:ea typeface="ＭＳ Ｐゴシック" pitchFamily="50" charset="-128"/>
              </a:defRPr>
            </a:lvl4pPr>
            <a:lvl5pPr marL="2057400" indent="-228600" algn="l" eaLnBrk="0" hangingPunct="0">
              <a:spcBef>
                <a:spcPct val="20000"/>
              </a:spcBef>
              <a:buChar char="»"/>
              <a:defRPr kumimoji="1" sz="20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1" lang="en-US" altLang="ja-JP" sz="2200" b="1" i="0" u="none" strike="noStrike" kern="1200" cap="none" spc="0" normalizeH="0" baseline="0" noProof="0" dirty="0">
                <a:ln>
                  <a:noFill/>
                </a:ln>
                <a:solidFill>
                  <a:prstClr val="white"/>
                </a:solidFill>
                <a:effectLst/>
                <a:uLnTx/>
                <a:uFillTx/>
                <a:latin typeface="Meiryo UI" pitchFamily="50" charset="-128"/>
                <a:ea typeface="Meiryo UI" pitchFamily="50" charset="-128"/>
                <a:cs typeface="ＭＳ Ｐゴシック" pitchFamily="50" charset="-128"/>
              </a:rPr>
              <a:t>Ⅰ</a:t>
            </a:r>
            <a:r>
              <a:rPr kumimoji="1" lang="ja-JP" altLang="en-US" sz="2200" b="1" i="0" u="none" strike="noStrike" kern="1200" cap="none" spc="0" normalizeH="0" baseline="0" noProof="0">
                <a:ln>
                  <a:noFill/>
                </a:ln>
                <a:solidFill>
                  <a:prstClr val="white"/>
                </a:solidFill>
                <a:effectLst/>
                <a:uLnTx/>
                <a:uFillTx/>
                <a:latin typeface="Meiryo UI" pitchFamily="50" charset="-128"/>
                <a:ea typeface="Meiryo UI" pitchFamily="50" charset="-128"/>
                <a:cs typeface="ＭＳ Ｐゴシック" pitchFamily="50" charset="-128"/>
              </a:rPr>
              <a:t>　</a:t>
            </a:r>
            <a:r>
              <a:rPr kumimoji="1" lang="ja-JP" altLang="en-US" sz="2200" b="1" i="0" u="none" strike="noStrike" kern="1200" cap="none" spc="0" normalizeH="0" baseline="0" noProof="0" dirty="0">
                <a:ln>
                  <a:noFill/>
                </a:ln>
                <a:solidFill>
                  <a:prstClr val="white"/>
                </a:solidFill>
                <a:effectLst/>
                <a:uLnTx/>
                <a:uFillTx/>
                <a:latin typeface="Meiryo UI" pitchFamily="50" charset="-128"/>
                <a:ea typeface="Meiryo UI" pitchFamily="50" charset="-128"/>
                <a:cs typeface="ＭＳ Ｐゴシック" pitchFamily="50" charset="-128"/>
              </a:rPr>
              <a:t>提案の履行状況に関する項目</a:t>
            </a:r>
          </a:p>
        </p:txBody>
      </p:sp>
      <p:sp>
        <p:nvSpPr>
          <p:cNvPr id="5" name="テキスト ボックス 4">
            <a:extLst>
              <a:ext uri="{FF2B5EF4-FFF2-40B4-BE49-F238E27FC236}">
                <a16:creationId xmlns:a16="http://schemas.microsoft.com/office/drawing/2014/main" id="{05190DC2-B860-41FA-9ABD-FBB0F5C9277D}"/>
              </a:ext>
            </a:extLst>
          </p:cNvPr>
          <p:cNvSpPr txBox="1"/>
          <p:nvPr/>
        </p:nvSpPr>
        <p:spPr>
          <a:xfrm>
            <a:off x="-42331" y="472918"/>
            <a:ext cx="5303519" cy="369332"/>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（３）利用者の増加を図るための具体的手法・効果</a:t>
            </a:r>
          </a:p>
        </p:txBody>
      </p:sp>
      <p:sp>
        <p:nvSpPr>
          <p:cNvPr id="6" name="テキスト ボックス 5">
            <a:extLst>
              <a:ext uri="{FF2B5EF4-FFF2-40B4-BE49-F238E27FC236}">
                <a16:creationId xmlns:a16="http://schemas.microsoft.com/office/drawing/2014/main" id="{368C07C9-BEDD-4F88-BB54-02C164DE962E}"/>
              </a:ext>
            </a:extLst>
          </p:cNvPr>
          <p:cNvSpPr txBox="1"/>
          <p:nvPr/>
        </p:nvSpPr>
        <p:spPr>
          <a:xfrm>
            <a:off x="137663" y="870281"/>
            <a:ext cx="8855259" cy="723982"/>
          </a:xfrm>
          <a:prstGeom prst="rect">
            <a:avLst/>
          </a:prstGeom>
          <a:noFill/>
          <a:ln>
            <a:solidFill>
              <a:schemeClr val="tx1"/>
            </a:solidFill>
          </a:ln>
        </p:spPr>
        <p:txBody>
          <a:bodyPr wrap="square" anchor="b"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目標達成に向けた戦略的な取組が適切に実施されているか</a:t>
            </a:r>
          </a:p>
        </p:txBody>
      </p:sp>
      <p:sp>
        <p:nvSpPr>
          <p:cNvPr id="3" name="スライド番号プレースホルダー 2">
            <a:extLst>
              <a:ext uri="{FF2B5EF4-FFF2-40B4-BE49-F238E27FC236}">
                <a16:creationId xmlns:a16="http://schemas.microsoft.com/office/drawing/2014/main" id="{390A6223-559E-43DA-A198-F7AD82BA60F1}"/>
              </a:ext>
            </a:extLst>
          </p:cNvPr>
          <p:cNvSpPr>
            <a:spLocks noGrp="1"/>
          </p:cNvSpPr>
          <p:nvPr>
            <p:ph type="sldNum" sz="quarter" idx="12"/>
          </p:nvPr>
        </p:nvSpPr>
        <p:spPr>
          <a:xfrm>
            <a:off x="7086600" y="6516482"/>
            <a:ext cx="2057400"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F0E252E-A7A7-4A6D-A444-A063B6ED0BB4}" type="slidenum">
              <a:rPr kumimoji="1" lang="ja-JP" altLang="en-US" sz="1400" b="0" i="0" u="none" strike="noStrike" kern="1200" cap="none" spc="0" normalizeH="0" baseline="0" noProof="0" smtClean="0">
                <a:ln>
                  <a:noFill/>
                </a:ln>
                <a:solidFill>
                  <a:prstClr val="black">
                    <a:tint val="75000"/>
                  </a:prstClr>
                </a:solidFill>
                <a:effectLst/>
                <a:uLnTx/>
                <a:uFillTx/>
                <a:latin typeface="Calibri"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1" lang="ja-JP" altLang="en-US" sz="1400" b="0" i="0" u="none" strike="noStrike" kern="1200" cap="none" spc="0" normalizeH="0" baseline="0" noProof="0" dirty="0">
              <a:ln>
                <a:noFill/>
              </a:ln>
              <a:solidFill>
                <a:prstClr val="black">
                  <a:tint val="75000"/>
                </a:prstClr>
              </a:solidFill>
              <a:effectLst/>
              <a:uLnTx/>
              <a:uFillTx/>
              <a:latin typeface="Calibri" panose="020F0502020204030204"/>
              <a:ea typeface="游ゴシック" panose="020B0400000000000000" pitchFamily="50" charset="-128"/>
              <a:cs typeface="+mn-cs"/>
            </a:endParaRPr>
          </a:p>
        </p:txBody>
      </p:sp>
      <p:sp>
        <p:nvSpPr>
          <p:cNvPr id="21" name="テキスト ボックス 20">
            <a:extLst>
              <a:ext uri="{FF2B5EF4-FFF2-40B4-BE49-F238E27FC236}">
                <a16:creationId xmlns:a16="http://schemas.microsoft.com/office/drawing/2014/main" id="{651330D3-DBA1-4CE1-AC7A-30515BB9FF7F}"/>
              </a:ext>
            </a:extLst>
          </p:cNvPr>
          <p:cNvSpPr txBox="1"/>
          <p:nvPr/>
        </p:nvSpPr>
        <p:spPr>
          <a:xfrm>
            <a:off x="126644" y="865616"/>
            <a:ext cx="1161136" cy="338554"/>
          </a:xfrm>
          <a:prstGeom prst="rect">
            <a:avLst/>
          </a:prstGeom>
          <a:solidFill>
            <a:schemeClr val="tx1"/>
          </a:solidFill>
          <a:ln w="25400" cmpd="dbl">
            <a:no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評価基準</a:t>
            </a:r>
          </a:p>
        </p:txBody>
      </p:sp>
      <p:sp>
        <p:nvSpPr>
          <p:cNvPr id="28" name="テキスト ボックス 27">
            <a:extLst>
              <a:ext uri="{FF2B5EF4-FFF2-40B4-BE49-F238E27FC236}">
                <a16:creationId xmlns:a16="http://schemas.microsoft.com/office/drawing/2014/main" id="{792B8C3C-FB79-4287-9259-6352436DA022}"/>
              </a:ext>
            </a:extLst>
          </p:cNvPr>
          <p:cNvSpPr txBox="1"/>
          <p:nvPr/>
        </p:nvSpPr>
        <p:spPr>
          <a:xfrm>
            <a:off x="6454140" y="859796"/>
            <a:ext cx="2535383" cy="338554"/>
          </a:xfrm>
          <a:prstGeom prst="rect">
            <a:avLst/>
          </a:prstGeom>
          <a:solidFill>
            <a:schemeClr val="tx1"/>
          </a:solidFill>
          <a:ln w="25400" cmpd="dbl">
            <a:no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指定管理者自己評価：</a:t>
            </a:r>
            <a:r>
              <a:rPr kumimoji="0" lang="en-US" altLang="ja-JP"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B</a:t>
            </a:r>
            <a:endParaRPr kumimoji="0" lang="ja-JP" altLang="en-US" sz="20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29" name="テキスト ボックス 28">
            <a:extLst>
              <a:ext uri="{FF2B5EF4-FFF2-40B4-BE49-F238E27FC236}">
                <a16:creationId xmlns:a16="http://schemas.microsoft.com/office/drawing/2014/main" id="{A6BD3C2A-90A0-4195-8779-D43DD6D47F36}"/>
              </a:ext>
            </a:extLst>
          </p:cNvPr>
          <p:cNvSpPr txBox="1"/>
          <p:nvPr/>
        </p:nvSpPr>
        <p:spPr>
          <a:xfrm>
            <a:off x="126642" y="1744668"/>
            <a:ext cx="5303519" cy="307777"/>
          </a:xfrm>
          <a:prstGeom prst="rect">
            <a:avLst/>
          </a:prstGeom>
          <a:noFill/>
          <a:ln>
            <a:solidFill>
              <a:schemeClr val="tx1"/>
            </a:solidFill>
          </a:ln>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①：施設の広報や認知度向上、利用者増加に向けて実施した具体策</a:t>
            </a:r>
          </a:p>
        </p:txBody>
      </p:sp>
      <p:sp>
        <p:nvSpPr>
          <p:cNvPr id="31" name="テキスト ボックス 30">
            <a:extLst>
              <a:ext uri="{FF2B5EF4-FFF2-40B4-BE49-F238E27FC236}">
                <a16:creationId xmlns:a16="http://schemas.microsoft.com/office/drawing/2014/main" id="{FCF25A8F-A86A-48A0-BD12-626595B798A5}"/>
              </a:ext>
            </a:extLst>
          </p:cNvPr>
          <p:cNvSpPr txBox="1"/>
          <p:nvPr/>
        </p:nvSpPr>
        <p:spPr>
          <a:xfrm>
            <a:off x="151294" y="1997802"/>
            <a:ext cx="4250624" cy="6140142"/>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5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○経営戦略会議の開催</a:t>
            </a:r>
            <a:endParaRPr kumimoji="0" lang="en-US" altLang="ja-JP"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・営業活動の成果と課題を明確にし、今後の方向性や毎月の</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ja-JP" altLang="en-US" sz="1200" dirty="0">
                <a:solidFill>
                  <a:prstClr val="black"/>
                </a:solidFill>
                <a:latin typeface="Meiryo UI" panose="020B0604030504040204" pitchFamily="50" charset="-128"/>
                <a:ea typeface="Meiryo UI" panose="020B0604030504040204" pitchFamily="50" charset="-128"/>
              </a:rPr>
              <a:t>　　</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目標を設定</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lang="en-US" altLang="ja-JP" sz="1200" dirty="0">
              <a:solidFill>
                <a:prstClr val="black"/>
              </a:solidFill>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○労働団体、業界団体、教育機関、近隣団体等への利用促進　</a:t>
            </a:r>
            <a:endParaRPr kumimoji="0" lang="en-US" altLang="ja-JP"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ja-JP" altLang="en-US" sz="1200" dirty="0">
                <a:solidFill>
                  <a:prstClr val="black"/>
                </a:solidFill>
                <a:latin typeface="Meiryo UI" panose="020B0604030504040204" pitchFamily="50" charset="-128"/>
                <a:ea typeface="Meiryo UI" panose="020B0604030504040204" pitchFamily="50" charset="-128"/>
              </a:rPr>
              <a:t>　</a:t>
            </a:r>
            <a:r>
              <a:rPr kumimoji="0" lang="ja-JP" altLang="en-US"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の働きかけ</a:t>
            </a:r>
            <a:endParaRPr kumimoji="0" lang="en-US" altLang="ja-JP" sz="3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○利用奨励制度の新設</a:t>
            </a:r>
            <a:endParaRPr kumimoji="0" lang="en-US" altLang="ja-JP"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a:defRPr/>
            </a:pPr>
            <a:endParaRPr kumimoji="0" lang="en-US" altLang="ja-JP"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a:defRPr/>
            </a:pPr>
            <a:r>
              <a:rPr kumimoji="0" lang="ja-JP" altLang="en-US"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○利用を見込める企業・団体・学校へのリーフレット送付</a:t>
            </a:r>
            <a:endParaRPr kumimoji="0" lang="en-US" altLang="ja-JP"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a:defRPr/>
            </a:pPr>
            <a:r>
              <a:rPr lang="ja-JP" altLang="en-US" sz="1200" dirty="0">
                <a:solidFill>
                  <a:prstClr val="black"/>
                </a:solidFill>
                <a:latin typeface="Meiryo UI" panose="020B0604030504040204" pitchFamily="50" charset="-128"/>
                <a:ea typeface="Meiryo UI" panose="020B0604030504040204" pitchFamily="50" charset="-128"/>
              </a:rPr>
              <a:t>　　・府内の社員</a:t>
            </a:r>
            <a:r>
              <a:rPr lang="en-US" altLang="ja-JP" sz="1200" dirty="0">
                <a:solidFill>
                  <a:prstClr val="black"/>
                </a:solidFill>
                <a:latin typeface="Meiryo UI" panose="020B0604030504040204" pitchFamily="50" charset="-128"/>
                <a:ea typeface="Meiryo UI" panose="020B0604030504040204" pitchFamily="50" charset="-128"/>
              </a:rPr>
              <a:t>100</a:t>
            </a:r>
            <a:r>
              <a:rPr lang="ja-JP" altLang="en-US" sz="1200" dirty="0">
                <a:solidFill>
                  <a:prstClr val="black"/>
                </a:solidFill>
                <a:latin typeface="Meiryo UI" panose="020B0604030504040204" pitchFamily="50" charset="-128"/>
                <a:ea typeface="Meiryo UI" panose="020B0604030504040204" pitchFamily="50" charset="-128"/>
              </a:rPr>
              <a:t>名以上の企業を対象に送付：</a:t>
            </a:r>
            <a:r>
              <a:rPr lang="en-US" altLang="ja-JP" sz="1200" dirty="0">
                <a:solidFill>
                  <a:prstClr val="black"/>
                </a:solidFill>
                <a:latin typeface="Meiryo UI" panose="020B0604030504040204" pitchFamily="50" charset="-128"/>
                <a:ea typeface="Meiryo UI" panose="020B0604030504040204" pitchFamily="50" charset="-128"/>
              </a:rPr>
              <a:t>1,500</a:t>
            </a:r>
            <a:r>
              <a:rPr lang="ja-JP" altLang="en-US" sz="1200" dirty="0">
                <a:solidFill>
                  <a:prstClr val="black"/>
                </a:solidFill>
                <a:latin typeface="Meiryo UI" panose="020B0604030504040204" pitchFamily="50" charset="-128"/>
                <a:ea typeface="Meiryo UI" panose="020B0604030504040204" pitchFamily="50" charset="-128"/>
              </a:rPr>
              <a:t>件</a:t>
            </a:r>
            <a:endParaRPr lang="en-US" altLang="ja-JP" sz="1200" dirty="0">
              <a:solidFill>
                <a:prstClr val="black"/>
              </a:solidFill>
              <a:latin typeface="Meiryo UI" panose="020B0604030504040204" pitchFamily="50" charset="-128"/>
              <a:ea typeface="Meiryo UI" panose="020B0604030504040204" pitchFamily="50" charset="-128"/>
            </a:endParaRPr>
          </a:p>
          <a:p>
            <a:pPr>
              <a:defRPr/>
            </a:pP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a:defRPr/>
            </a:pPr>
            <a:r>
              <a:rPr kumimoji="0" lang="ja-JP" altLang="en-US"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○夜間時間帯の利用向上の取組</a:t>
            </a:r>
            <a:endParaRPr lang="en-US" altLang="ja-JP" sz="1200" u="sng" dirty="0">
              <a:solidFill>
                <a:prstClr val="black"/>
              </a:solidFill>
              <a:latin typeface="Meiryo UI" panose="020B0604030504040204" pitchFamily="50" charset="-128"/>
              <a:ea typeface="Meiryo UI" panose="020B0604030504040204" pitchFamily="50" charset="-128"/>
            </a:endParaRPr>
          </a:p>
          <a:p>
            <a:pPr>
              <a:defRPr/>
            </a:pPr>
            <a:r>
              <a:rPr kumimoji="0" lang="ja-JP" altLang="en-US" sz="1200" b="0" i="0"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endParaRPr lang="en-US" altLang="ja-JP" sz="1200" dirty="0">
              <a:solidFill>
                <a:prstClr val="black"/>
              </a:solidFill>
              <a:latin typeface="Meiryo UI" panose="020B0604030504040204" pitchFamily="50" charset="-128"/>
              <a:ea typeface="Meiryo UI" panose="020B0604030504040204" pitchFamily="50" charset="-128"/>
            </a:endParaRPr>
          </a:p>
          <a:p>
            <a:pPr>
              <a:defRPr/>
            </a:pPr>
            <a:r>
              <a:rPr kumimoji="0" lang="ja-JP" altLang="en-US"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○近隣自治会が利用する際の</a:t>
            </a:r>
            <a:r>
              <a:rPr lang="ja-JP" altLang="en-US" sz="1200" u="sng" dirty="0">
                <a:solidFill>
                  <a:prstClr val="black"/>
                </a:solidFill>
                <a:latin typeface="Meiryo UI" panose="020B0604030504040204" pitchFamily="50" charset="-128"/>
                <a:ea typeface="Meiryo UI" panose="020B0604030504040204" pitchFamily="50" charset="-128"/>
              </a:rPr>
              <a:t>利用料金</a:t>
            </a:r>
            <a:r>
              <a:rPr kumimoji="0" lang="ja-JP" altLang="en-US"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負担</a:t>
            </a:r>
            <a:endParaRPr kumimoji="0" lang="en-US" altLang="ja-JP" sz="1200" b="0" i="0"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a:defRPr/>
            </a:pPr>
            <a:endParaRPr kumimoji="0" lang="en-US" altLang="ja-JP" sz="1200" b="0" i="0"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a:defRPr/>
            </a:pPr>
            <a:r>
              <a:rPr lang="ja-JP" altLang="en-US" sz="1200" u="sng" dirty="0">
                <a:solidFill>
                  <a:prstClr val="black"/>
                </a:solidFill>
                <a:latin typeface="Meiryo UI" panose="020B0604030504040204" pitchFamily="50" charset="-128"/>
                <a:ea typeface="Meiryo UI" panose="020B0604030504040204" pitchFamily="50" charset="-128"/>
              </a:rPr>
              <a:t>〇会議室ドットコムへの掲載（通年）</a:t>
            </a:r>
            <a:endParaRPr lang="en-US" altLang="ja-JP" sz="1200" u="sng" dirty="0">
              <a:solidFill>
                <a:prstClr val="black"/>
              </a:solidFill>
              <a:latin typeface="Meiryo UI" panose="020B0604030504040204" pitchFamily="50" charset="-128"/>
              <a:ea typeface="Meiryo UI" panose="020B0604030504040204" pitchFamily="50" charset="-128"/>
            </a:endParaRPr>
          </a:p>
          <a:p>
            <a:pPr>
              <a:defRPr/>
            </a:pPr>
            <a:endParaRPr kumimoji="0" lang="en-US" altLang="ja-JP"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lang="ja-JP" altLang="en-US" sz="1200" u="sng" dirty="0">
                <a:solidFill>
                  <a:prstClr val="black"/>
                </a:solidFill>
                <a:latin typeface="Meiryo UI" panose="020B0604030504040204" pitchFamily="50" charset="-128"/>
                <a:ea typeface="Meiryo UI" panose="020B0604030504040204" pitchFamily="50" charset="-128"/>
              </a:rPr>
              <a:t>エル・シアター</a:t>
            </a:r>
            <a:r>
              <a:rPr kumimoji="0" lang="ja-JP" altLang="en-US"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に特化したランディングページから申込ページの作成</a:t>
            </a:r>
            <a:endParaRPr kumimoji="0" lang="en-US" altLang="ja-JP"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3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・イベントカレンダー作成に向け作業中</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エル・シアター利用再開後に公開予定（</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月）</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a:defRPr/>
            </a:pPr>
            <a:r>
              <a:rPr lang="ja-JP" altLang="en-US" sz="1200" u="sng" dirty="0">
                <a:solidFill>
                  <a:prstClr val="black"/>
                </a:solidFill>
                <a:latin typeface="Meiryo UI" panose="020B0604030504040204" pitchFamily="50" charset="-128"/>
                <a:ea typeface="Meiryo UI" panose="020B0604030504040204" pitchFamily="50" charset="-128"/>
              </a:rPr>
              <a:t>●</a:t>
            </a:r>
            <a:r>
              <a:rPr kumimoji="0" lang="en-US" altLang="ja-JP"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YouTuber</a:t>
            </a:r>
            <a:r>
              <a:rPr kumimoji="0" lang="ja-JP" altLang="en-US"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等と連携したプチ・エルの広報</a:t>
            </a:r>
            <a:endParaRPr kumimoji="0" lang="en-US" altLang="ja-JP"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a:defRPr/>
            </a:pPr>
            <a:endParaRPr lang="en-US" altLang="ja-JP" sz="1200" u="sng" dirty="0">
              <a:solidFill>
                <a:prstClr val="black"/>
              </a:solidFill>
              <a:latin typeface="Meiryo UI" panose="020B0604030504040204" pitchFamily="50" charset="-128"/>
              <a:ea typeface="Meiryo UI" panose="020B0604030504040204" pitchFamily="50" charset="-128"/>
            </a:endParaRPr>
          </a:p>
          <a:p>
            <a:pPr>
              <a:defRPr/>
            </a:pPr>
            <a:r>
              <a:rPr kumimoji="0" lang="ja-JP" altLang="en-US" sz="1200" b="0" i="0"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lang="ja-JP" altLang="en-US" sz="1200" u="sng" dirty="0">
                <a:solidFill>
                  <a:prstClr val="black"/>
                </a:solidFill>
                <a:latin typeface="Meiryo UI" panose="020B0604030504040204" pitchFamily="50" charset="-128"/>
                <a:ea typeface="Meiryo UI" panose="020B0604030504040204" pitchFamily="50" charset="-128"/>
              </a:rPr>
              <a:t>大阪メトロ御堂筋線につり革広告の掲載</a:t>
            </a:r>
            <a:r>
              <a:rPr kumimoji="0" lang="ja-JP" altLang="en-US"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（新）</a:t>
            </a:r>
            <a:endParaRPr kumimoji="0" lang="en-US" altLang="ja-JP"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a:defRPr/>
            </a:pPr>
            <a:endParaRPr kumimoji="0" lang="en-US" altLang="ja-JP"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a:defRPr/>
            </a:pPr>
            <a:endParaRPr kumimoji="0" lang="en-US" altLang="ja-JP" sz="11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a:defRPr/>
            </a:pPr>
            <a:endParaRPr kumimoji="0" lang="en-US" altLang="ja-JP" sz="1100" b="0" i="0" strike="noStrike" kern="1200" cap="none" spc="0" normalizeH="0" baseline="0" noProof="0" dirty="0">
              <a:ln>
                <a:noFill/>
              </a:ln>
              <a:solidFill>
                <a:prstClr val="black"/>
              </a:solidFill>
              <a:effectLst/>
              <a:highlight>
                <a:srgbClr val="FFFF00"/>
              </a:highligh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lang="en-US" altLang="ja-JP" sz="1200" dirty="0">
              <a:solidFill>
                <a:prstClr val="black"/>
              </a:solidFill>
              <a:latin typeface="Meiryo UI" panose="020B0604030504040204" pitchFamily="50" charset="-128"/>
              <a:ea typeface="Meiryo UI" panose="020B0604030504040204" pitchFamily="50" charset="-128"/>
            </a:endParaRPr>
          </a:p>
          <a:p>
            <a:pPr>
              <a:defRPr/>
            </a:pPr>
            <a:endParaRPr kumimoji="0" lang="en-US" altLang="ja-JP"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32" name="テキスト ボックス 31">
            <a:extLst>
              <a:ext uri="{FF2B5EF4-FFF2-40B4-BE49-F238E27FC236}">
                <a16:creationId xmlns:a16="http://schemas.microsoft.com/office/drawing/2014/main" id="{E45D3E07-68DD-4841-812D-0095295B3263}"/>
              </a:ext>
            </a:extLst>
          </p:cNvPr>
          <p:cNvSpPr txBox="1"/>
          <p:nvPr/>
        </p:nvSpPr>
        <p:spPr>
          <a:xfrm>
            <a:off x="4426570" y="2127977"/>
            <a:ext cx="4872388" cy="5570756"/>
          </a:xfrm>
          <a:prstGeom prst="rect">
            <a:avLst/>
          </a:prstGeom>
          <a:noFill/>
        </p:spPr>
        <p:txBody>
          <a:bodyPr wrap="square">
            <a:spAutoFit/>
          </a:bodyPr>
          <a:lstStyle/>
          <a:p>
            <a:pPr>
              <a:defRPr/>
            </a:pPr>
            <a:r>
              <a:rPr kumimoji="0" lang="ja-JP" altLang="en-US"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○駐車場の利用促進</a:t>
            </a:r>
            <a:endParaRPr kumimoji="0" lang="en-US" altLang="ja-JP"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a:defRPr/>
            </a:pPr>
            <a:r>
              <a:rPr lang="ja-JP" altLang="en-US" sz="1200" dirty="0">
                <a:solidFill>
                  <a:prstClr val="black"/>
                </a:solidFill>
                <a:latin typeface="Meiryo UI" panose="020B0604030504040204" pitchFamily="50" charset="-128"/>
                <a:ea typeface="Meiryo UI" panose="020B0604030504040204" pitchFamily="50" charset="-128"/>
              </a:rPr>
              <a:t>　  ・民間事業者と提携し、</a:t>
            </a:r>
            <a:endParaRPr lang="en-US" altLang="ja-JP" sz="1200" dirty="0">
              <a:solidFill>
                <a:prstClr val="black"/>
              </a:solidFill>
              <a:latin typeface="Meiryo UI" panose="020B0604030504040204" pitchFamily="50" charset="-128"/>
              <a:ea typeface="Meiryo UI" panose="020B0604030504040204" pitchFamily="50" charset="-128"/>
            </a:endParaRPr>
          </a:p>
          <a:p>
            <a:pPr>
              <a:defRPr/>
            </a:pPr>
            <a:r>
              <a:rPr lang="ja-JP" altLang="en-US" sz="1200" dirty="0">
                <a:solidFill>
                  <a:prstClr val="black"/>
                </a:solidFill>
                <a:latin typeface="Meiryo UI" panose="020B0604030504040204" pitchFamily="50" charset="-128"/>
                <a:ea typeface="Meiryo UI" panose="020B0604030504040204" pitchFamily="50" charset="-128"/>
              </a:rPr>
              <a:t>　　ゲートレス化・キャッシュレス化の導入など、利便性・利用率の向上を</a:t>
            </a:r>
            <a:endParaRPr lang="en-US" altLang="ja-JP" sz="1200" dirty="0">
              <a:solidFill>
                <a:prstClr val="black"/>
              </a:solidFill>
              <a:latin typeface="Meiryo UI" panose="020B0604030504040204" pitchFamily="50" charset="-128"/>
              <a:ea typeface="Meiryo UI" panose="020B0604030504040204" pitchFamily="50" charset="-128"/>
            </a:endParaRPr>
          </a:p>
          <a:p>
            <a:pPr>
              <a:defRPr/>
            </a:pPr>
            <a:r>
              <a:rPr lang="ja-JP" altLang="en-US" sz="1200" dirty="0">
                <a:solidFill>
                  <a:prstClr val="black"/>
                </a:solidFill>
                <a:latin typeface="Meiryo UI" panose="020B0604030504040204" pitchFamily="50" charset="-128"/>
                <a:ea typeface="Meiryo UI" panose="020B0604030504040204" pitchFamily="50" charset="-128"/>
              </a:rPr>
              <a:t>　　図った（</a:t>
            </a:r>
            <a:r>
              <a:rPr lang="en-US" altLang="ja-JP" sz="1200" dirty="0">
                <a:solidFill>
                  <a:prstClr val="black"/>
                </a:solidFill>
                <a:latin typeface="Meiryo UI" panose="020B0604030504040204" pitchFamily="50" charset="-128"/>
                <a:ea typeface="Meiryo UI" panose="020B0604030504040204" pitchFamily="50" charset="-128"/>
              </a:rPr>
              <a:t>9</a:t>
            </a:r>
            <a:r>
              <a:rPr lang="ja-JP" altLang="en-US" sz="1200" dirty="0">
                <a:solidFill>
                  <a:prstClr val="black"/>
                </a:solidFill>
                <a:latin typeface="Meiryo UI" panose="020B0604030504040204" pitchFamily="50" charset="-128"/>
                <a:ea typeface="Meiryo UI" panose="020B0604030504040204" pitchFamily="50" charset="-128"/>
              </a:rPr>
              <a:t>月から）</a:t>
            </a:r>
            <a:endParaRPr lang="en-US" altLang="ja-JP" sz="1200" dirty="0">
              <a:solidFill>
                <a:prstClr val="black"/>
              </a:solidFill>
              <a:latin typeface="Meiryo UI" panose="020B0604030504040204" pitchFamily="50" charset="-128"/>
              <a:ea typeface="Meiryo UI" panose="020B0604030504040204" pitchFamily="50" charset="-128"/>
            </a:endParaRPr>
          </a:p>
          <a:p>
            <a:pPr>
              <a:defRPr/>
            </a:pPr>
            <a:endParaRPr kumimoji="0" lang="en-US" altLang="ja-JP"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a:defRPr/>
            </a:pPr>
            <a:endParaRPr lang="en-US" altLang="ja-JP" sz="1200" u="sng" dirty="0">
              <a:solidFill>
                <a:prstClr val="black"/>
              </a:solidFill>
              <a:latin typeface="Meiryo UI" panose="020B0604030504040204" pitchFamily="50" charset="-128"/>
              <a:ea typeface="Meiryo UI" panose="020B0604030504040204" pitchFamily="50" charset="-128"/>
            </a:endParaRPr>
          </a:p>
          <a:p>
            <a:pPr>
              <a:defRPr/>
            </a:pPr>
            <a:endParaRPr kumimoji="0" lang="en-US" altLang="ja-JP"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a:defRPr/>
            </a:pPr>
            <a:endParaRPr lang="en-US" altLang="ja-JP" sz="1200" u="sng" noProof="0" dirty="0">
              <a:solidFill>
                <a:prstClr val="black"/>
              </a:solidFill>
              <a:latin typeface="Meiryo UI" panose="020B0604030504040204" pitchFamily="50" charset="-128"/>
              <a:ea typeface="Meiryo UI" panose="020B0604030504040204" pitchFamily="50" charset="-128"/>
            </a:endParaRPr>
          </a:p>
          <a:p>
            <a:pPr>
              <a:defRPr/>
            </a:pPr>
            <a:endParaRPr kumimoji="0" lang="en-US" altLang="ja-JP"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a:defRPr/>
            </a:pPr>
            <a:endParaRPr lang="en-US" altLang="ja-JP" sz="1200" u="sng" dirty="0">
              <a:solidFill>
                <a:prstClr val="black"/>
              </a:solidFill>
              <a:latin typeface="Meiryo UI" panose="020B0604030504040204" pitchFamily="50" charset="-128"/>
              <a:ea typeface="Meiryo UI" panose="020B0604030504040204" pitchFamily="50" charset="-128"/>
            </a:endParaRPr>
          </a:p>
          <a:p>
            <a:pPr>
              <a:defRPr/>
            </a:pPr>
            <a:endParaRPr kumimoji="0" lang="en-US" altLang="ja-JP"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a:defRPr/>
            </a:pPr>
            <a:r>
              <a:rPr kumimoji="0" lang="ja-JP" altLang="en-US"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○エル・おおさかのロゴを使用した広報・</a:t>
            </a:r>
            <a:r>
              <a:rPr kumimoji="0" lang="en-US" altLang="ja-JP"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PR</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・卓上カレンダーの作成・配布</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近隣企業・団体への訪問配布：</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100</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団体</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来館利用団体への配布：</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900</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団体</a:t>
            </a:r>
            <a:endParaRPr kumimoji="0" lang="en-US" altLang="ja-JP" sz="1200" b="0" i="0" u="none" strike="noStrike" kern="1200" cap="none" spc="0" normalizeH="0" baseline="0" noProof="0" dirty="0">
              <a:ln>
                <a:noFill/>
              </a:ln>
              <a:solidFill>
                <a:prstClr val="black"/>
              </a:solidFill>
              <a:effectLst/>
              <a:highlight>
                <a:srgbClr val="FFFF00"/>
              </a:highligh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過去に利用実績がある団体への配布：</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200</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団体</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0"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0"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卓上にカレンダーの配布時に過去利用者への個別ヒアリングを実施予定</a:t>
            </a:r>
            <a:endParaRPr kumimoji="0" lang="en-US" altLang="ja-JP"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lang="en-US" altLang="ja-JP" sz="1200" u="sng" dirty="0">
              <a:solidFill>
                <a:prstClr val="black"/>
              </a:solidFill>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●リスティング広告（</a:t>
            </a:r>
            <a:r>
              <a:rPr kumimoji="0" lang="en-US" altLang="ja-JP"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Google</a:t>
            </a:r>
            <a:r>
              <a:rPr kumimoji="0" lang="ja-JP" altLang="en-US"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広告等）を使用した広報・</a:t>
            </a:r>
            <a:r>
              <a:rPr kumimoji="0" lang="en-US" altLang="ja-JP"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PR</a:t>
            </a:r>
            <a:r>
              <a:rPr kumimoji="0" lang="ja-JP" altLang="en-US"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endParaRPr kumimoji="0" lang="en-US" altLang="ja-JP"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3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3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・リスティング広告による</a:t>
            </a:r>
            <a:r>
              <a:rPr lang="ja-JP" altLang="en-US" sz="1200" dirty="0">
                <a:solidFill>
                  <a:prstClr val="black"/>
                </a:solidFill>
                <a:latin typeface="Meiryo UI" panose="020B0604030504040204" pitchFamily="50" charset="-128"/>
                <a:ea typeface="Meiryo UI" panose="020B0604030504040204" pitchFamily="50" charset="-128"/>
              </a:rPr>
              <a:t>申込件数が少なかったため、より効果のある</a:t>
            </a:r>
            <a:endParaRPr lang="en-US" altLang="ja-JP" sz="1200" dirty="0">
              <a:solidFill>
                <a:prstClr val="black"/>
              </a:solidFill>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広報手段にシフト（会議室ドットコムへの掲載・大阪メトロつり革広告）</a:t>
            </a:r>
            <a:endParaRPr kumimoji="0" lang="en-US" altLang="ja-JP" sz="500" b="0" i="0"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1200" b="0" i="0"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5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○コングレが運営する施設等へのチラシ配架</a:t>
            </a:r>
            <a:endParaRPr kumimoji="0" lang="en-US" altLang="ja-JP" sz="1100" b="0" i="0"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lang="en-US" altLang="ja-JP" sz="1100" dirty="0">
              <a:solidFill>
                <a:prstClr val="black"/>
              </a:solidFill>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a:defRPr/>
            </a:pPr>
            <a:endParaRPr kumimoji="0" lang="en-US" altLang="ja-JP"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lang="en-US" altLang="ja-JP" sz="1200" dirty="0">
              <a:solidFill>
                <a:prstClr val="black"/>
              </a:solidFill>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3" name="テキスト ボックス 12">
            <a:extLst>
              <a:ext uri="{FF2B5EF4-FFF2-40B4-BE49-F238E27FC236}">
                <a16:creationId xmlns:a16="http://schemas.microsoft.com/office/drawing/2014/main" id="{B90CFD75-382A-408E-B32C-EB3513D6CDDF}"/>
              </a:ext>
            </a:extLst>
          </p:cNvPr>
          <p:cNvSpPr txBox="1"/>
          <p:nvPr/>
        </p:nvSpPr>
        <p:spPr>
          <a:xfrm>
            <a:off x="7598327" y="524408"/>
            <a:ext cx="1494871" cy="276999"/>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○達成　　●未達成</a:t>
            </a:r>
          </a:p>
        </p:txBody>
      </p:sp>
      <p:graphicFrame>
        <p:nvGraphicFramePr>
          <p:cNvPr id="12" name="表 11">
            <a:extLst>
              <a:ext uri="{FF2B5EF4-FFF2-40B4-BE49-F238E27FC236}">
                <a16:creationId xmlns:a16="http://schemas.microsoft.com/office/drawing/2014/main" id="{66EFA7E3-B9C7-474C-AB80-B93842DAE9BB}"/>
              </a:ext>
            </a:extLst>
          </p:cNvPr>
          <p:cNvGraphicFramePr>
            <a:graphicFrameLocks noGrp="1"/>
          </p:cNvGraphicFramePr>
          <p:nvPr>
            <p:extLst>
              <p:ext uri="{D42A27DB-BD31-4B8C-83A1-F6EECF244321}">
                <p14:modId xmlns:p14="http://schemas.microsoft.com/office/powerpoint/2010/main" val="1484347288"/>
              </p:ext>
            </p:extLst>
          </p:nvPr>
        </p:nvGraphicFramePr>
        <p:xfrm>
          <a:off x="4565292" y="3036377"/>
          <a:ext cx="3444567" cy="883920"/>
        </p:xfrm>
        <a:graphic>
          <a:graphicData uri="http://schemas.openxmlformats.org/drawingml/2006/table">
            <a:tbl>
              <a:tblPr firstRow="1" bandRow="1">
                <a:tableStyleId>{5940675A-B579-460E-94D1-54222C63F5DA}</a:tableStyleId>
              </a:tblPr>
              <a:tblGrid>
                <a:gridCol w="945172">
                  <a:extLst>
                    <a:ext uri="{9D8B030D-6E8A-4147-A177-3AD203B41FA5}">
                      <a16:colId xmlns:a16="http://schemas.microsoft.com/office/drawing/2014/main" val="4126203142"/>
                    </a:ext>
                  </a:extLst>
                </a:gridCol>
                <a:gridCol w="768135">
                  <a:extLst>
                    <a:ext uri="{9D8B030D-6E8A-4147-A177-3AD203B41FA5}">
                      <a16:colId xmlns:a16="http://schemas.microsoft.com/office/drawing/2014/main" val="1639772559"/>
                    </a:ext>
                  </a:extLst>
                </a:gridCol>
                <a:gridCol w="865630">
                  <a:extLst>
                    <a:ext uri="{9D8B030D-6E8A-4147-A177-3AD203B41FA5}">
                      <a16:colId xmlns:a16="http://schemas.microsoft.com/office/drawing/2014/main" val="415718451"/>
                    </a:ext>
                  </a:extLst>
                </a:gridCol>
                <a:gridCol w="865630">
                  <a:extLst>
                    <a:ext uri="{9D8B030D-6E8A-4147-A177-3AD203B41FA5}">
                      <a16:colId xmlns:a16="http://schemas.microsoft.com/office/drawing/2014/main" val="2568963642"/>
                    </a:ext>
                  </a:extLst>
                </a:gridCol>
              </a:tblGrid>
              <a:tr h="172930">
                <a:tc>
                  <a:txBody>
                    <a:bodyPr/>
                    <a:lstStyle/>
                    <a:p>
                      <a:pPr algn="ctr"/>
                      <a:r>
                        <a:rPr kumimoji="1" lang="ja-JP" altLang="en-US" sz="800" dirty="0">
                          <a:latin typeface="Meiryo UI" panose="020B0604030504040204" pitchFamily="50" charset="-128"/>
                          <a:ea typeface="Meiryo UI" panose="020B0604030504040204" pitchFamily="50" charset="-128"/>
                        </a:rPr>
                        <a:t>駐車場利用事績</a:t>
                      </a:r>
                    </a:p>
                  </a:txBody>
                  <a:tcPr/>
                </a:tc>
                <a:tc>
                  <a:txBody>
                    <a:bodyPr/>
                    <a:lstStyle/>
                    <a:p>
                      <a:pPr algn="ctr"/>
                      <a:r>
                        <a:rPr kumimoji="1" lang="en-US" altLang="ja-JP" sz="800" dirty="0">
                          <a:latin typeface="Meiryo UI" panose="020B0604030504040204" pitchFamily="50" charset="-128"/>
                          <a:ea typeface="Meiryo UI" panose="020B0604030504040204" pitchFamily="50" charset="-128"/>
                        </a:rPr>
                        <a:t>8</a:t>
                      </a:r>
                      <a:r>
                        <a:rPr kumimoji="1" lang="ja-JP" altLang="en-US" sz="800" dirty="0">
                          <a:latin typeface="Meiryo UI" panose="020B0604030504040204" pitchFamily="50" charset="-128"/>
                          <a:ea typeface="Meiryo UI" panose="020B0604030504040204" pitchFamily="50" charset="-128"/>
                        </a:rPr>
                        <a:t>月</a:t>
                      </a:r>
                    </a:p>
                  </a:txBody>
                  <a:tcPr/>
                </a:tc>
                <a:tc>
                  <a:txBody>
                    <a:bodyPr/>
                    <a:lstStyle/>
                    <a:p>
                      <a:pPr algn="ctr"/>
                      <a:r>
                        <a:rPr kumimoji="1" lang="ja-JP" altLang="en-US" sz="800" dirty="0">
                          <a:latin typeface="Meiryo UI" panose="020B0604030504040204" pitchFamily="50" charset="-128"/>
                          <a:ea typeface="Meiryo UI" panose="020B0604030504040204" pitchFamily="50" charset="-128"/>
                        </a:rPr>
                        <a:t>９月</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latin typeface="Meiryo UI" panose="020B0604030504040204" pitchFamily="50" charset="-128"/>
                          <a:ea typeface="Meiryo UI" panose="020B0604030504040204" pitchFamily="50" charset="-128"/>
                        </a:rPr>
                        <a:t>10</a:t>
                      </a:r>
                      <a:r>
                        <a:rPr kumimoji="1" lang="ja-JP" altLang="en-US" sz="800" dirty="0">
                          <a:latin typeface="Meiryo UI" panose="020B0604030504040204" pitchFamily="50" charset="-128"/>
                          <a:ea typeface="Meiryo UI" panose="020B0604030504040204" pitchFamily="50" charset="-128"/>
                        </a:rPr>
                        <a:t>月</a:t>
                      </a:r>
                    </a:p>
                  </a:txBody>
                  <a:tcPr/>
                </a:tc>
                <a:extLst>
                  <a:ext uri="{0D108BD9-81ED-4DB2-BD59-A6C34878D82A}">
                    <a16:rowId xmlns:a16="http://schemas.microsoft.com/office/drawing/2014/main" val="3941392359"/>
                  </a:ext>
                </a:extLst>
              </a:tr>
              <a:tr h="172791">
                <a:tc>
                  <a:txBody>
                    <a:bodyPr/>
                    <a:lstStyle/>
                    <a:p>
                      <a:pPr algn="ctr"/>
                      <a:r>
                        <a:rPr kumimoji="1" lang="ja-JP" altLang="en-US" sz="800" dirty="0">
                          <a:latin typeface="Meiryo UI" panose="020B0604030504040204" pitchFamily="50" charset="-128"/>
                          <a:ea typeface="Meiryo UI" panose="020B0604030504040204" pitchFamily="50" charset="-128"/>
                        </a:rPr>
                        <a:t>利用件数</a:t>
                      </a:r>
                      <a:endParaRPr kumimoji="1" lang="en-US" altLang="ja-JP" sz="800" dirty="0">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latin typeface="Meiryo UI" panose="020B0604030504040204" pitchFamily="50" charset="-128"/>
                          <a:ea typeface="Meiryo UI" panose="020B0604030504040204" pitchFamily="50" charset="-128"/>
                        </a:rPr>
                        <a:t>&lt;</a:t>
                      </a:r>
                      <a:r>
                        <a:rPr kumimoji="1" lang="ja-JP" altLang="en-US" sz="800" dirty="0">
                          <a:latin typeface="Meiryo UI" panose="020B0604030504040204" pitchFamily="50" charset="-128"/>
                          <a:ea typeface="Meiryo UI" panose="020B0604030504040204" pitchFamily="50" charset="-128"/>
                        </a:rPr>
                        <a:t>対前年比</a:t>
                      </a:r>
                      <a:r>
                        <a:rPr kumimoji="1" lang="en-US" altLang="ja-JP" sz="800" dirty="0">
                          <a:latin typeface="Meiryo UI" panose="020B0604030504040204" pitchFamily="50" charset="-128"/>
                          <a:ea typeface="Meiryo UI" panose="020B0604030504040204" pitchFamily="50" charset="-128"/>
                        </a:rPr>
                        <a:t>&gt;</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Meiryo UI" panose="020B0604030504040204" pitchFamily="50" charset="-128"/>
                          <a:ea typeface="Meiryo UI" panose="020B0604030504040204" pitchFamily="50" charset="-128"/>
                        </a:rPr>
                        <a:t>1,954</a:t>
                      </a:r>
                      <a:r>
                        <a:rPr kumimoji="1" lang="ja-JP" altLang="en-US" sz="800" dirty="0">
                          <a:solidFill>
                            <a:schemeClr val="tx1"/>
                          </a:solidFill>
                          <a:latin typeface="Meiryo UI" panose="020B0604030504040204" pitchFamily="50" charset="-128"/>
                          <a:ea typeface="Meiryo UI" panose="020B0604030504040204" pitchFamily="50" charset="-128"/>
                        </a:rPr>
                        <a:t>件</a:t>
                      </a:r>
                      <a:r>
                        <a:rPr kumimoji="1" lang="en-US" altLang="ja-JP" sz="800" dirty="0">
                          <a:solidFill>
                            <a:schemeClr val="tx1"/>
                          </a:solidFill>
                          <a:latin typeface="Meiryo UI" panose="020B0604030504040204" pitchFamily="50" charset="-128"/>
                          <a:ea typeface="Meiryo UI" panose="020B0604030504040204" pitchFamily="50" charset="-128"/>
                        </a:rPr>
                        <a:t>&lt;99</a:t>
                      </a:r>
                      <a:r>
                        <a:rPr kumimoji="1" lang="ja-JP" altLang="en-US" sz="800" dirty="0">
                          <a:solidFill>
                            <a:schemeClr val="tx1"/>
                          </a:solidFill>
                          <a:latin typeface="Meiryo UI" panose="020B0604030504040204" pitchFamily="50" charset="-128"/>
                          <a:ea typeface="Meiryo UI" panose="020B0604030504040204" pitchFamily="50" charset="-128"/>
                        </a:rPr>
                        <a:t>件増</a:t>
                      </a:r>
                      <a:r>
                        <a:rPr kumimoji="1" lang="en-US" altLang="ja-JP" sz="800" dirty="0">
                          <a:solidFill>
                            <a:schemeClr val="tx1"/>
                          </a:solidFill>
                          <a:latin typeface="Meiryo UI" panose="020B0604030504040204" pitchFamily="50" charset="-128"/>
                          <a:ea typeface="Meiryo UI" panose="020B0604030504040204" pitchFamily="50" charset="-128"/>
                        </a:rPr>
                        <a:t>&gt;</a:t>
                      </a:r>
                      <a:endParaRPr kumimoji="1" lang="ja-JP" altLang="en-US" sz="8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Meiryo UI" panose="020B0604030504040204" pitchFamily="50" charset="-128"/>
                          <a:ea typeface="Meiryo UI" panose="020B0604030504040204" pitchFamily="50" charset="-128"/>
                        </a:rPr>
                        <a:t>2,305</a:t>
                      </a:r>
                      <a:r>
                        <a:rPr kumimoji="1" lang="ja-JP" altLang="en-US" sz="800" dirty="0">
                          <a:solidFill>
                            <a:schemeClr val="tx1"/>
                          </a:solidFill>
                          <a:latin typeface="Meiryo UI" panose="020B0604030504040204" pitchFamily="50" charset="-128"/>
                          <a:ea typeface="Meiryo UI" panose="020B0604030504040204" pitchFamily="50" charset="-128"/>
                        </a:rPr>
                        <a:t>件</a:t>
                      </a:r>
                      <a:endParaRPr kumimoji="1" lang="en-US" altLang="ja-JP" sz="800" dirty="0">
                        <a:solidFill>
                          <a:schemeClr val="tx1"/>
                        </a:solidFill>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Meiryo UI" panose="020B0604030504040204" pitchFamily="50" charset="-128"/>
                          <a:ea typeface="Meiryo UI" panose="020B0604030504040204" pitchFamily="50" charset="-128"/>
                        </a:rPr>
                        <a:t>&lt;205</a:t>
                      </a:r>
                      <a:r>
                        <a:rPr kumimoji="1" lang="ja-JP" altLang="en-US" sz="800" dirty="0">
                          <a:solidFill>
                            <a:schemeClr val="tx1"/>
                          </a:solidFill>
                          <a:latin typeface="Meiryo UI" panose="020B0604030504040204" pitchFamily="50" charset="-128"/>
                          <a:ea typeface="Meiryo UI" panose="020B0604030504040204" pitchFamily="50" charset="-128"/>
                        </a:rPr>
                        <a:t>件増</a:t>
                      </a:r>
                      <a:r>
                        <a:rPr kumimoji="1" lang="en-US" altLang="ja-JP" sz="800" dirty="0">
                          <a:solidFill>
                            <a:schemeClr val="tx1"/>
                          </a:solidFill>
                          <a:latin typeface="Meiryo UI" panose="020B0604030504040204" pitchFamily="50" charset="-128"/>
                          <a:ea typeface="Meiryo UI" panose="020B0604030504040204" pitchFamily="50" charset="-128"/>
                        </a:rPr>
                        <a:t>&gt;</a:t>
                      </a:r>
                      <a:endParaRPr kumimoji="1" lang="ja-JP" altLang="en-US" sz="8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Meiryo UI" panose="020B0604030504040204" pitchFamily="50" charset="-128"/>
                          <a:ea typeface="Meiryo UI" panose="020B0604030504040204" pitchFamily="50" charset="-128"/>
                        </a:rPr>
                        <a:t>2,613</a:t>
                      </a:r>
                      <a:r>
                        <a:rPr kumimoji="1" lang="ja-JP" altLang="en-US" sz="800" dirty="0">
                          <a:solidFill>
                            <a:schemeClr val="tx1"/>
                          </a:solidFill>
                          <a:latin typeface="Meiryo UI" panose="020B0604030504040204" pitchFamily="50" charset="-128"/>
                          <a:ea typeface="Meiryo UI" panose="020B0604030504040204" pitchFamily="50" charset="-128"/>
                        </a:rPr>
                        <a:t>件</a:t>
                      </a:r>
                      <a:endParaRPr kumimoji="1" lang="en-US" altLang="ja-JP" sz="800" dirty="0">
                        <a:solidFill>
                          <a:schemeClr val="tx1"/>
                        </a:solidFill>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Meiryo UI" panose="020B0604030504040204" pitchFamily="50" charset="-128"/>
                          <a:ea typeface="Meiryo UI" panose="020B0604030504040204" pitchFamily="50" charset="-128"/>
                        </a:rPr>
                        <a:t>&lt;431</a:t>
                      </a:r>
                      <a:r>
                        <a:rPr kumimoji="1" lang="ja-JP" altLang="en-US" sz="800" dirty="0">
                          <a:solidFill>
                            <a:schemeClr val="tx1"/>
                          </a:solidFill>
                          <a:latin typeface="Meiryo UI" panose="020B0604030504040204" pitchFamily="50" charset="-128"/>
                          <a:ea typeface="Meiryo UI" panose="020B0604030504040204" pitchFamily="50" charset="-128"/>
                        </a:rPr>
                        <a:t>件増</a:t>
                      </a:r>
                      <a:r>
                        <a:rPr kumimoji="1" lang="en-US" altLang="ja-JP" sz="800" dirty="0">
                          <a:solidFill>
                            <a:schemeClr val="tx1"/>
                          </a:solidFill>
                          <a:latin typeface="Meiryo UI" panose="020B0604030504040204" pitchFamily="50" charset="-128"/>
                          <a:ea typeface="Meiryo UI" panose="020B0604030504040204" pitchFamily="50" charset="-128"/>
                        </a:rPr>
                        <a:t>&gt;</a:t>
                      </a:r>
                      <a:endParaRPr kumimoji="1" lang="ja-JP" altLang="en-US" sz="80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342750798"/>
                  </a:ext>
                </a:extLst>
              </a:tr>
              <a:tr h="285821">
                <a:tc>
                  <a:txBody>
                    <a:bodyPr/>
                    <a:lstStyle/>
                    <a:p>
                      <a:pPr algn="ctr"/>
                      <a:r>
                        <a:rPr kumimoji="1" lang="ja-JP" altLang="en-US" sz="800" dirty="0">
                          <a:latin typeface="Meiryo UI" panose="020B0604030504040204" pitchFamily="50" charset="-128"/>
                          <a:ea typeface="Meiryo UI" panose="020B0604030504040204" pitchFamily="50" charset="-128"/>
                        </a:rPr>
                        <a:t>利用金額</a:t>
                      </a:r>
                      <a:endParaRPr lang="en-US" altLang="ja-JP" sz="800" dirty="0">
                        <a:latin typeface="Meiryo UI" panose="020B0604030504040204" pitchFamily="50" charset="-128"/>
                        <a:ea typeface="Meiryo UI" panose="020B0604030504040204" pitchFamily="50" charset="-128"/>
                      </a:endParaRPr>
                    </a:p>
                    <a:p>
                      <a:pPr algn="ctr"/>
                      <a:r>
                        <a:rPr kumimoji="1" lang="en-US" altLang="ja-JP" sz="800" dirty="0">
                          <a:latin typeface="Meiryo UI" panose="020B0604030504040204" pitchFamily="50" charset="-128"/>
                          <a:ea typeface="Meiryo UI" panose="020B0604030504040204" pitchFamily="50" charset="-128"/>
                        </a:rPr>
                        <a:t>&lt;</a:t>
                      </a:r>
                      <a:r>
                        <a:rPr kumimoji="1" lang="ja-JP" altLang="en-US" sz="800" dirty="0">
                          <a:latin typeface="Meiryo UI" panose="020B0604030504040204" pitchFamily="50" charset="-128"/>
                          <a:ea typeface="Meiryo UI" panose="020B0604030504040204" pitchFamily="50" charset="-128"/>
                        </a:rPr>
                        <a:t>対前年比</a:t>
                      </a:r>
                      <a:r>
                        <a:rPr kumimoji="1" lang="en-US" altLang="ja-JP" sz="800" dirty="0">
                          <a:latin typeface="Meiryo UI" panose="020B0604030504040204" pitchFamily="50" charset="-128"/>
                          <a:ea typeface="Meiryo UI" panose="020B0604030504040204" pitchFamily="50" charset="-128"/>
                        </a:rPr>
                        <a:t>&gt;</a:t>
                      </a:r>
                    </a:p>
                  </a:txBody>
                  <a:tcPr/>
                </a:tc>
                <a:tc>
                  <a:txBody>
                    <a:bodyPr/>
                    <a:lstStyle/>
                    <a:p>
                      <a:pPr algn="ctr"/>
                      <a:r>
                        <a:rPr lang="en-US" altLang="ja-JP" sz="800" dirty="0">
                          <a:solidFill>
                            <a:schemeClr val="tx1"/>
                          </a:solidFill>
                          <a:latin typeface="Meiryo UI" panose="020B0604030504040204" pitchFamily="50" charset="-128"/>
                          <a:ea typeface="Meiryo UI" panose="020B0604030504040204" pitchFamily="50" charset="-128"/>
                        </a:rPr>
                        <a:t>2,178</a:t>
                      </a:r>
                      <a:r>
                        <a:rPr lang="ja-JP" altLang="en-US" sz="800" dirty="0">
                          <a:solidFill>
                            <a:schemeClr val="tx1"/>
                          </a:solidFill>
                          <a:latin typeface="Meiryo UI" panose="020B0604030504040204" pitchFamily="50" charset="-128"/>
                          <a:ea typeface="Meiryo UI" panose="020B0604030504040204" pitchFamily="50" charset="-128"/>
                        </a:rPr>
                        <a:t>千円</a:t>
                      </a:r>
                      <a:endParaRPr lang="en-US" altLang="ja-JP" sz="800" dirty="0">
                        <a:solidFill>
                          <a:schemeClr val="tx1"/>
                        </a:solidFill>
                        <a:latin typeface="Meiryo UI" panose="020B0604030504040204" pitchFamily="50" charset="-128"/>
                        <a:ea typeface="Meiryo UI" panose="020B0604030504040204" pitchFamily="50" charset="-128"/>
                      </a:endParaRPr>
                    </a:p>
                    <a:p>
                      <a:pPr algn="ctr"/>
                      <a:r>
                        <a:rPr kumimoji="1" lang="en-US" altLang="ja-JP" sz="800" dirty="0">
                          <a:solidFill>
                            <a:schemeClr val="tx1"/>
                          </a:solidFill>
                          <a:latin typeface="Meiryo UI" panose="020B0604030504040204" pitchFamily="50" charset="-128"/>
                          <a:ea typeface="Meiryo UI" panose="020B0604030504040204" pitchFamily="50" charset="-128"/>
                        </a:rPr>
                        <a:t>&lt;24</a:t>
                      </a:r>
                      <a:r>
                        <a:rPr kumimoji="1" lang="ja-JP" altLang="en-US" sz="800" dirty="0">
                          <a:solidFill>
                            <a:schemeClr val="tx1"/>
                          </a:solidFill>
                          <a:latin typeface="Meiryo UI" panose="020B0604030504040204" pitchFamily="50" charset="-128"/>
                          <a:ea typeface="Meiryo UI" panose="020B0604030504040204" pitchFamily="50" charset="-128"/>
                        </a:rPr>
                        <a:t>千円増</a:t>
                      </a:r>
                      <a:r>
                        <a:rPr kumimoji="1" lang="en-US" altLang="ja-JP" sz="800" dirty="0">
                          <a:solidFill>
                            <a:schemeClr val="tx1"/>
                          </a:solidFill>
                          <a:latin typeface="Meiryo UI" panose="020B0604030504040204" pitchFamily="50" charset="-128"/>
                          <a:ea typeface="Meiryo UI" panose="020B0604030504040204" pitchFamily="50" charset="-128"/>
                        </a:rPr>
                        <a:t>〉</a:t>
                      </a:r>
                      <a:endParaRPr kumimoji="1" lang="ja-JP" altLang="en-US" sz="8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ctr"/>
                      <a:r>
                        <a:rPr lang="en-US" altLang="ja-JP" sz="800" dirty="0">
                          <a:solidFill>
                            <a:schemeClr val="tx1"/>
                          </a:solidFill>
                          <a:latin typeface="Meiryo UI" panose="020B0604030504040204" pitchFamily="50" charset="-128"/>
                          <a:ea typeface="Meiryo UI" panose="020B0604030504040204" pitchFamily="50" charset="-128"/>
                        </a:rPr>
                        <a:t>2,585</a:t>
                      </a:r>
                      <a:r>
                        <a:rPr lang="ja-JP" altLang="en-US" sz="800" dirty="0">
                          <a:solidFill>
                            <a:schemeClr val="tx1"/>
                          </a:solidFill>
                          <a:latin typeface="Meiryo UI" panose="020B0604030504040204" pitchFamily="50" charset="-128"/>
                          <a:ea typeface="Meiryo UI" panose="020B0604030504040204" pitchFamily="50" charset="-128"/>
                        </a:rPr>
                        <a:t>千円</a:t>
                      </a:r>
                      <a:endParaRPr lang="en-US" altLang="ja-JP" sz="800" dirty="0">
                        <a:solidFill>
                          <a:schemeClr val="tx1"/>
                        </a:solidFill>
                        <a:latin typeface="Meiryo UI" panose="020B0604030504040204" pitchFamily="50" charset="-128"/>
                        <a:ea typeface="Meiryo UI" panose="020B0604030504040204" pitchFamily="50" charset="-128"/>
                      </a:endParaRPr>
                    </a:p>
                    <a:p>
                      <a:pPr algn="ctr"/>
                      <a:r>
                        <a:rPr kumimoji="1" lang="en-US" altLang="ja-JP" sz="800" dirty="0">
                          <a:solidFill>
                            <a:schemeClr val="tx1"/>
                          </a:solidFill>
                          <a:latin typeface="Meiryo UI" panose="020B0604030504040204" pitchFamily="50" charset="-128"/>
                          <a:ea typeface="Meiryo UI" panose="020B0604030504040204" pitchFamily="50" charset="-128"/>
                        </a:rPr>
                        <a:t>&lt;170</a:t>
                      </a:r>
                      <a:r>
                        <a:rPr kumimoji="1" lang="ja-JP" altLang="en-US" sz="800" dirty="0">
                          <a:solidFill>
                            <a:schemeClr val="tx1"/>
                          </a:solidFill>
                          <a:latin typeface="Meiryo UI" panose="020B0604030504040204" pitchFamily="50" charset="-128"/>
                          <a:ea typeface="Meiryo UI" panose="020B0604030504040204" pitchFamily="50" charset="-128"/>
                        </a:rPr>
                        <a:t>千円増</a:t>
                      </a:r>
                      <a:r>
                        <a:rPr kumimoji="1" lang="en-US" altLang="ja-JP" sz="800" dirty="0">
                          <a:solidFill>
                            <a:schemeClr val="tx1"/>
                          </a:solidFill>
                          <a:latin typeface="Meiryo UI" panose="020B0604030504040204" pitchFamily="50" charset="-128"/>
                          <a:ea typeface="Meiryo UI" panose="020B0604030504040204" pitchFamily="50" charset="-128"/>
                        </a:rPr>
                        <a:t>&gt;</a:t>
                      </a:r>
                      <a:endParaRPr kumimoji="1" lang="ja-JP" altLang="en-US" sz="800" dirty="0">
                        <a:solidFill>
                          <a:schemeClr val="tx1"/>
                        </a:solidFill>
                        <a:latin typeface="Meiryo UI" panose="020B0604030504040204" pitchFamily="50" charset="-128"/>
                        <a:ea typeface="Meiryo UI" panose="020B0604030504040204" pitchFamily="50" charset="-128"/>
                      </a:endParaRPr>
                    </a:p>
                  </a:txBody>
                  <a:tcPr anchor="ctr"/>
                </a:tc>
                <a:tc>
                  <a:txBody>
                    <a:bodyPr/>
                    <a:lstStyle/>
                    <a:p>
                      <a:pPr algn="ctr"/>
                      <a:r>
                        <a:rPr lang="en-US" altLang="ja-JP" sz="800" dirty="0">
                          <a:solidFill>
                            <a:schemeClr val="tx1"/>
                          </a:solidFill>
                          <a:latin typeface="Meiryo UI" panose="020B0604030504040204" pitchFamily="50" charset="-128"/>
                          <a:ea typeface="Meiryo UI" panose="020B0604030504040204" pitchFamily="50" charset="-128"/>
                        </a:rPr>
                        <a:t>2,585</a:t>
                      </a:r>
                      <a:r>
                        <a:rPr lang="ja-JP" altLang="en-US" sz="800" dirty="0">
                          <a:solidFill>
                            <a:schemeClr val="tx1"/>
                          </a:solidFill>
                          <a:latin typeface="Meiryo UI" panose="020B0604030504040204" pitchFamily="50" charset="-128"/>
                          <a:ea typeface="Meiryo UI" panose="020B0604030504040204" pitchFamily="50" charset="-128"/>
                        </a:rPr>
                        <a:t>千円</a:t>
                      </a:r>
                      <a:endParaRPr lang="en-US" altLang="ja-JP" sz="800" dirty="0">
                        <a:solidFill>
                          <a:schemeClr val="tx1"/>
                        </a:solidFill>
                        <a:latin typeface="Meiryo UI" panose="020B0604030504040204" pitchFamily="50" charset="-128"/>
                        <a:ea typeface="Meiryo UI" panose="020B0604030504040204" pitchFamily="50" charset="-128"/>
                      </a:endParaRPr>
                    </a:p>
                    <a:p>
                      <a:pPr algn="ctr"/>
                      <a:r>
                        <a:rPr kumimoji="1" lang="en-US" altLang="ja-JP" sz="800" dirty="0">
                          <a:solidFill>
                            <a:schemeClr val="tx1"/>
                          </a:solidFill>
                          <a:latin typeface="Meiryo UI" panose="020B0604030504040204" pitchFamily="50" charset="-128"/>
                          <a:ea typeface="Meiryo UI" panose="020B0604030504040204" pitchFamily="50" charset="-128"/>
                        </a:rPr>
                        <a:t>&lt;47</a:t>
                      </a:r>
                      <a:r>
                        <a:rPr kumimoji="1" lang="ja-JP" altLang="en-US" sz="800" dirty="0">
                          <a:solidFill>
                            <a:schemeClr val="tx1"/>
                          </a:solidFill>
                          <a:latin typeface="Meiryo UI" panose="020B0604030504040204" pitchFamily="50" charset="-128"/>
                          <a:ea typeface="Meiryo UI" panose="020B0604030504040204" pitchFamily="50" charset="-128"/>
                        </a:rPr>
                        <a:t>千円増</a:t>
                      </a:r>
                      <a:r>
                        <a:rPr kumimoji="1" lang="en-US" altLang="ja-JP" sz="800" dirty="0">
                          <a:solidFill>
                            <a:schemeClr val="tx1"/>
                          </a:solidFill>
                          <a:latin typeface="Meiryo UI" panose="020B0604030504040204" pitchFamily="50" charset="-128"/>
                          <a:ea typeface="Meiryo UI" panose="020B0604030504040204" pitchFamily="50" charset="-128"/>
                        </a:rPr>
                        <a:t>&gt;</a:t>
                      </a:r>
                      <a:endParaRPr kumimoji="1" lang="ja-JP" altLang="en-US" sz="800" dirty="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7748198"/>
                  </a:ext>
                </a:extLst>
              </a:tr>
            </a:tbl>
          </a:graphicData>
        </a:graphic>
      </p:graphicFrame>
    </p:spTree>
    <p:extLst>
      <p:ext uri="{BB962C8B-B14F-4D97-AF65-F5344CB8AC3E}">
        <p14:creationId xmlns:p14="http://schemas.microsoft.com/office/powerpoint/2010/main" val="3141984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テキスト ボックス 21">
            <a:extLst>
              <a:ext uri="{FF2B5EF4-FFF2-40B4-BE49-F238E27FC236}">
                <a16:creationId xmlns:a16="http://schemas.microsoft.com/office/drawing/2014/main" id="{6DFA1BFD-8568-43A4-842F-88E4519FB778}"/>
              </a:ext>
            </a:extLst>
          </p:cNvPr>
          <p:cNvSpPr txBox="1"/>
          <p:nvPr/>
        </p:nvSpPr>
        <p:spPr>
          <a:xfrm>
            <a:off x="4832132" y="1031029"/>
            <a:ext cx="2238177" cy="307777"/>
          </a:xfrm>
          <a:prstGeom prst="rect">
            <a:avLst/>
          </a:prstGeom>
          <a:noFill/>
        </p:spPr>
        <p:txBody>
          <a:bodyPr wrap="square">
            <a:spAutoFit/>
          </a:bodyPr>
          <a:lstStyle/>
          <a:p>
            <a:pPr marL="182563" marR="0" lvl="0" indent="-182563" algn="l" defTabSz="4572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③ホームページのアクセス数　</a:t>
            </a:r>
            <a:endParaRPr kumimoji="0"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4" name="Rectangle 4">
            <a:extLst>
              <a:ext uri="{FF2B5EF4-FFF2-40B4-BE49-F238E27FC236}">
                <a16:creationId xmlns:a16="http://schemas.microsoft.com/office/drawing/2014/main" id="{89AA44E5-08D8-4746-A248-CB63A76A3319}"/>
              </a:ext>
            </a:extLst>
          </p:cNvPr>
          <p:cNvSpPr>
            <a:spLocks noChangeArrowheads="1"/>
          </p:cNvSpPr>
          <p:nvPr/>
        </p:nvSpPr>
        <p:spPr bwMode="auto">
          <a:xfrm>
            <a:off x="1" y="2"/>
            <a:ext cx="9143999" cy="430887"/>
          </a:xfrm>
          <a:prstGeom prst="rect">
            <a:avLst/>
          </a:prstGeom>
          <a:ln>
            <a:noFill/>
            <a:headEnd/>
            <a:tailEnd/>
          </a:ln>
        </p:spPr>
        <p:style>
          <a:lnRef idx="3">
            <a:schemeClr val="lt1"/>
          </a:lnRef>
          <a:fillRef idx="1">
            <a:schemeClr val="dk1"/>
          </a:fillRef>
          <a:effectRef idx="1">
            <a:schemeClr val="dk1"/>
          </a:effectRef>
          <a:fontRef idx="minor">
            <a:schemeClr val="lt1"/>
          </a:fontRef>
        </p:style>
        <p:txBody>
          <a:bodyPr wrap="none" tIns="82800" bIns="82800" anchor="ctr"/>
          <a:lstStyle>
            <a:lvl1pPr algn="l" eaLnBrk="0" hangingPunct="0">
              <a:spcBef>
                <a:spcPct val="20000"/>
              </a:spcBef>
              <a:buChar char="•"/>
              <a:defRPr kumimoji="1" sz="3200">
                <a:solidFill>
                  <a:schemeClr val="tx1"/>
                </a:solidFill>
                <a:latin typeface="Arial" charset="0"/>
                <a:ea typeface="ＭＳ Ｐゴシック" pitchFamily="50" charset="-128"/>
              </a:defRPr>
            </a:lvl1pPr>
            <a:lvl2pPr marL="742950" indent="-285750" algn="l" eaLnBrk="0" hangingPunct="0">
              <a:spcBef>
                <a:spcPct val="20000"/>
              </a:spcBef>
              <a:buChar char="–"/>
              <a:defRPr kumimoji="1" sz="2800">
                <a:solidFill>
                  <a:schemeClr val="tx1"/>
                </a:solidFill>
                <a:latin typeface="Arial" charset="0"/>
                <a:ea typeface="ＭＳ Ｐゴシック" pitchFamily="50" charset="-128"/>
              </a:defRPr>
            </a:lvl2pPr>
            <a:lvl3pPr marL="1143000" indent="-228600" algn="l" eaLnBrk="0" hangingPunct="0">
              <a:spcBef>
                <a:spcPct val="20000"/>
              </a:spcBef>
              <a:buChar char="•"/>
              <a:defRPr kumimoji="1" sz="2400">
                <a:solidFill>
                  <a:schemeClr val="tx1"/>
                </a:solidFill>
                <a:latin typeface="Arial" charset="0"/>
                <a:ea typeface="ＭＳ Ｐゴシック" pitchFamily="50" charset="-128"/>
              </a:defRPr>
            </a:lvl3pPr>
            <a:lvl4pPr marL="1600200" indent="-228600" algn="l" eaLnBrk="0" hangingPunct="0">
              <a:spcBef>
                <a:spcPct val="20000"/>
              </a:spcBef>
              <a:buChar char="–"/>
              <a:defRPr kumimoji="1" sz="2000">
                <a:solidFill>
                  <a:schemeClr val="tx1"/>
                </a:solidFill>
                <a:latin typeface="Arial" charset="0"/>
                <a:ea typeface="ＭＳ Ｐゴシック" pitchFamily="50" charset="-128"/>
              </a:defRPr>
            </a:lvl4pPr>
            <a:lvl5pPr marL="2057400" indent="-228600" algn="l" eaLnBrk="0" hangingPunct="0">
              <a:spcBef>
                <a:spcPct val="20000"/>
              </a:spcBef>
              <a:buChar char="»"/>
              <a:defRPr kumimoji="1" sz="20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1" lang="en-US" altLang="ja-JP" sz="2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ＭＳ Ｐゴシック" pitchFamily="50" charset="-128"/>
              </a:rPr>
              <a:t>Ⅰ</a:t>
            </a:r>
            <a:r>
              <a:rPr kumimoji="1" lang="ja-JP" altLang="en-US" sz="22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ＭＳ Ｐゴシック" pitchFamily="50" charset="-128"/>
              </a:rPr>
              <a:t>　</a:t>
            </a:r>
            <a:r>
              <a:rPr kumimoji="1" lang="ja-JP" altLang="en-US" sz="2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ＭＳ Ｐゴシック" pitchFamily="50" charset="-128"/>
              </a:rPr>
              <a:t>提案の履行状況に関する項目</a:t>
            </a:r>
          </a:p>
        </p:txBody>
      </p:sp>
      <p:sp>
        <p:nvSpPr>
          <p:cNvPr id="17" name="テキスト ボックス 16">
            <a:extLst>
              <a:ext uri="{FF2B5EF4-FFF2-40B4-BE49-F238E27FC236}">
                <a16:creationId xmlns:a16="http://schemas.microsoft.com/office/drawing/2014/main" id="{E1413FBF-D813-462B-BE9F-7E148A6C6DA3}"/>
              </a:ext>
            </a:extLst>
          </p:cNvPr>
          <p:cNvSpPr txBox="1"/>
          <p:nvPr/>
        </p:nvSpPr>
        <p:spPr>
          <a:xfrm>
            <a:off x="126641" y="543642"/>
            <a:ext cx="4165959" cy="307777"/>
          </a:xfrm>
          <a:prstGeom prst="rect">
            <a:avLst/>
          </a:prstGeom>
          <a:noFill/>
          <a:ln>
            <a:solidFill>
              <a:schemeClr val="tx1"/>
            </a:solidFill>
          </a:ln>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②～⑤：令和７年度指定管理者の目標に対する実績</a:t>
            </a:r>
          </a:p>
        </p:txBody>
      </p:sp>
      <p:sp>
        <p:nvSpPr>
          <p:cNvPr id="3" name="スライド番号プレースホルダー 2">
            <a:extLst>
              <a:ext uri="{FF2B5EF4-FFF2-40B4-BE49-F238E27FC236}">
                <a16:creationId xmlns:a16="http://schemas.microsoft.com/office/drawing/2014/main" id="{390A6223-559E-43DA-A198-F7AD82BA60F1}"/>
              </a:ext>
            </a:extLst>
          </p:cNvPr>
          <p:cNvSpPr>
            <a:spLocks noGrp="1"/>
          </p:cNvSpPr>
          <p:nvPr>
            <p:ph type="sldNum" sz="quarter" idx="12"/>
          </p:nvPr>
        </p:nvSpPr>
        <p:spPr>
          <a:xfrm>
            <a:off x="7086600" y="6516482"/>
            <a:ext cx="2057400"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F0E252E-A7A7-4A6D-A444-A063B6ED0BB4}" type="slidenum">
              <a:rPr kumimoji="1" lang="ja-JP" altLang="en-US" sz="1400" b="0" i="0" u="none" strike="noStrike" kern="1200" cap="none" spc="0" normalizeH="0" baseline="0" noProof="0" smtClean="0">
                <a:ln>
                  <a:noFill/>
                </a:ln>
                <a:solidFill>
                  <a:prstClr val="black">
                    <a:tint val="75000"/>
                  </a:prstClr>
                </a:solidFill>
                <a:effectLst/>
                <a:uLnTx/>
                <a:uFillTx/>
                <a:latin typeface="Meiryo UI" panose="020B0604030504040204" pitchFamily="50" charset="-128"/>
                <a:ea typeface="Meiryo UI" panose="020B0604030504040204" pitchFamily="50" charset="-128"/>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1" lang="ja-JP" altLang="en-US" sz="1400" b="0" i="0" u="none" strike="noStrike" kern="1200" cap="none" spc="0" normalizeH="0" baseline="0" noProof="0" dirty="0">
              <a:ln>
                <a:noFill/>
              </a:ln>
              <a:solidFill>
                <a:prstClr val="black">
                  <a:tint val="75000"/>
                </a:prstClr>
              </a:solidFill>
              <a:effectLst/>
              <a:uLnTx/>
              <a:uFillTx/>
              <a:latin typeface="Meiryo UI" panose="020B0604030504040204" pitchFamily="50" charset="-128"/>
              <a:ea typeface="Meiryo UI" panose="020B0604030504040204" pitchFamily="50" charset="-128"/>
            </a:endParaRPr>
          </a:p>
        </p:txBody>
      </p:sp>
      <p:graphicFrame>
        <p:nvGraphicFramePr>
          <p:cNvPr id="20" name="表 9">
            <a:extLst>
              <a:ext uri="{FF2B5EF4-FFF2-40B4-BE49-F238E27FC236}">
                <a16:creationId xmlns:a16="http://schemas.microsoft.com/office/drawing/2014/main" id="{1962B31D-C8CB-4103-BFBD-B3F55C2A18D2}"/>
              </a:ext>
            </a:extLst>
          </p:cNvPr>
          <p:cNvGraphicFramePr>
            <a:graphicFrameLocks noGrp="1"/>
          </p:cNvGraphicFramePr>
          <p:nvPr>
            <p:extLst>
              <p:ext uri="{D42A27DB-BD31-4B8C-83A1-F6EECF244321}">
                <p14:modId xmlns:p14="http://schemas.microsoft.com/office/powerpoint/2010/main" val="3786537822"/>
              </p:ext>
            </p:extLst>
          </p:nvPr>
        </p:nvGraphicFramePr>
        <p:xfrm>
          <a:off x="4906267" y="1436880"/>
          <a:ext cx="3670173" cy="1067498"/>
        </p:xfrm>
        <a:graphic>
          <a:graphicData uri="http://schemas.openxmlformats.org/drawingml/2006/table">
            <a:tbl>
              <a:tblPr firstRow="1" bandRow="1">
                <a:tableStyleId>{D7AC3CCA-C797-4891-BE02-D94E43425B78}</a:tableStyleId>
              </a:tblPr>
              <a:tblGrid>
                <a:gridCol w="585041">
                  <a:extLst>
                    <a:ext uri="{9D8B030D-6E8A-4147-A177-3AD203B41FA5}">
                      <a16:colId xmlns:a16="http://schemas.microsoft.com/office/drawing/2014/main" val="1704500921"/>
                    </a:ext>
                  </a:extLst>
                </a:gridCol>
                <a:gridCol w="1542566">
                  <a:extLst>
                    <a:ext uri="{9D8B030D-6E8A-4147-A177-3AD203B41FA5}">
                      <a16:colId xmlns:a16="http://schemas.microsoft.com/office/drawing/2014/main" val="1887167582"/>
                    </a:ext>
                  </a:extLst>
                </a:gridCol>
                <a:gridCol w="1542566">
                  <a:extLst>
                    <a:ext uri="{9D8B030D-6E8A-4147-A177-3AD203B41FA5}">
                      <a16:colId xmlns:a16="http://schemas.microsoft.com/office/drawing/2014/main" val="3187444633"/>
                    </a:ext>
                  </a:extLst>
                </a:gridCol>
              </a:tblGrid>
              <a:tr h="356569">
                <a:tc>
                  <a:txBody>
                    <a:bodyPr/>
                    <a:lstStyle/>
                    <a:p>
                      <a:endParaRPr kumimoji="1" lang="ja-JP" altLang="en-US" sz="1200" b="1" dirty="0">
                        <a:solidFill>
                          <a:schemeClr val="bg1">
                            <a:lumMod val="95000"/>
                          </a:schemeClr>
                        </a:solidFill>
                        <a:latin typeface="Meiryo UI" panose="020B0604030504040204" pitchFamily="50" charset="-128"/>
                        <a:ea typeface="Meiryo UI" panose="020B0604030504040204" pitchFamily="50" charset="-128"/>
                      </a:endParaRPr>
                    </a:p>
                  </a:txBody>
                  <a:tcPr>
                    <a:solidFill>
                      <a:schemeClr val="tx1">
                        <a:lumMod val="50000"/>
                        <a:lumOff val="50000"/>
                      </a:schemeClr>
                    </a:solidFill>
                  </a:tcPr>
                </a:tc>
                <a:tc>
                  <a:txBody>
                    <a:bodyPr/>
                    <a:lstStyle/>
                    <a:p>
                      <a:pPr algn="ctr" fontAlgn="ctr"/>
                      <a:r>
                        <a:rPr lang="ja-JP" altLang="en-US" sz="1200" b="1" i="0" u="none" strike="noStrike" dirty="0">
                          <a:solidFill>
                            <a:schemeClr val="bg1">
                              <a:lumMod val="95000"/>
                            </a:schemeClr>
                          </a:solidFill>
                          <a:effectLst/>
                          <a:latin typeface="Meiryo UI" panose="020B0604030504040204" pitchFamily="50" charset="-128"/>
                          <a:ea typeface="Meiryo UI" panose="020B0604030504040204" pitchFamily="50" charset="-128"/>
                        </a:rPr>
                        <a:t>令和</a:t>
                      </a:r>
                      <a:r>
                        <a:rPr lang="en-US" altLang="ja-JP" sz="1200" b="1" i="0" u="none" strike="noStrike" dirty="0">
                          <a:solidFill>
                            <a:schemeClr val="bg1">
                              <a:lumMod val="95000"/>
                            </a:schemeClr>
                          </a:solidFill>
                          <a:effectLst/>
                          <a:latin typeface="Meiryo UI" panose="020B0604030504040204" pitchFamily="50" charset="-128"/>
                          <a:ea typeface="Meiryo UI" panose="020B0604030504040204" pitchFamily="50" charset="-128"/>
                        </a:rPr>
                        <a:t>7</a:t>
                      </a:r>
                      <a:r>
                        <a:rPr lang="ja-JP" altLang="en-US" sz="1200" b="1" i="0" u="none" strike="noStrike" dirty="0">
                          <a:solidFill>
                            <a:schemeClr val="bg1">
                              <a:lumMod val="95000"/>
                            </a:schemeClr>
                          </a:solidFill>
                          <a:effectLst/>
                          <a:latin typeface="Meiryo UI" panose="020B0604030504040204" pitchFamily="50" charset="-128"/>
                          <a:ea typeface="Meiryo UI" panose="020B0604030504040204" pitchFamily="50" charset="-128"/>
                        </a:rPr>
                        <a:t>年度</a:t>
                      </a:r>
                      <a:endParaRPr lang="en-US" altLang="ja-JP" sz="1200" b="1" i="0" u="none" strike="noStrike" dirty="0">
                        <a:solidFill>
                          <a:schemeClr val="bg1">
                            <a:lumMod val="95000"/>
                          </a:schemeClr>
                        </a:solidFill>
                        <a:effectLst/>
                        <a:latin typeface="Meiryo UI" panose="020B0604030504040204" pitchFamily="50" charset="-128"/>
                        <a:ea typeface="Meiryo UI" panose="020B0604030504040204" pitchFamily="50" charset="-128"/>
                      </a:endParaRPr>
                    </a:p>
                    <a:p>
                      <a:pPr algn="ctr" fontAlgn="ctr"/>
                      <a:r>
                        <a:rPr lang="ja-JP" altLang="en-US" sz="1200" b="1" i="0" u="none" strike="noStrike" dirty="0">
                          <a:solidFill>
                            <a:schemeClr val="bg1">
                              <a:lumMod val="95000"/>
                            </a:schemeClr>
                          </a:solidFill>
                          <a:effectLst/>
                          <a:latin typeface="Meiryo UI" panose="020B0604030504040204" pitchFamily="50" charset="-128"/>
                          <a:ea typeface="Meiryo UI" panose="020B0604030504040204" pitchFamily="50" charset="-128"/>
                        </a:rPr>
                        <a:t>（</a:t>
                      </a:r>
                      <a:r>
                        <a:rPr lang="en-US" altLang="ja-JP" sz="1200" b="1" i="0" u="none" strike="noStrike" dirty="0">
                          <a:solidFill>
                            <a:schemeClr val="bg1">
                              <a:lumMod val="95000"/>
                            </a:schemeClr>
                          </a:solidFill>
                          <a:effectLst/>
                          <a:latin typeface="Meiryo UI" panose="020B0604030504040204" pitchFamily="50" charset="-128"/>
                          <a:ea typeface="Meiryo UI" panose="020B0604030504040204" pitchFamily="50" charset="-128"/>
                        </a:rPr>
                        <a:t>11</a:t>
                      </a:r>
                      <a:r>
                        <a:rPr lang="ja-JP" altLang="en-US" sz="1200" b="1" i="0" u="none" strike="noStrike" dirty="0">
                          <a:solidFill>
                            <a:schemeClr val="bg1">
                              <a:lumMod val="95000"/>
                            </a:schemeClr>
                          </a:solidFill>
                          <a:effectLst/>
                          <a:latin typeface="Meiryo UI" panose="020B0604030504040204" pitchFamily="50" charset="-128"/>
                          <a:ea typeface="Meiryo UI" panose="020B0604030504040204" pitchFamily="50" charset="-128"/>
                        </a:rPr>
                        <a:t>月末）</a:t>
                      </a:r>
                      <a:endParaRPr lang="en-US" altLang="ja-JP" sz="1200" b="1" i="0" u="none" strike="noStrike" dirty="0">
                        <a:solidFill>
                          <a:schemeClr val="bg1">
                            <a:lumMod val="95000"/>
                          </a:schemeClr>
                        </a:solidFill>
                        <a:effectLst/>
                        <a:latin typeface="Meiryo UI" panose="020B0604030504040204" pitchFamily="50" charset="-128"/>
                        <a:ea typeface="Meiryo UI" panose="020B0604030504040204" pitchFamily="50" charset="-128"/>
                      </a:endParaRPr>
                    </a:p>
                  </a:txBody>
                  <a:tcPr marL="7620" marR="7620" marT="7620" marB="0" anchor="ctr">
                    <a:solidFill>
                      <a:schemeClr val="tx1">
                        <a:lumMod val="50000"/>
                        <a:lumOff val="50000"/>
                      </a:schemeClr>
                    </a:solidFill>
                  </a:tcPr>
                </a:tc>
                <a:tc>
                  <a:txBody>
                    <a:bodyPr/>
                    <a:lstStyle/>
                    <a:p>
                      <a:pPr algn="ctr" fontAlgn="ctr"/>
                      <a:r>
                        <a:rPr lang="ja-JP" altLang="en-US" sz="1200" b="1" i="0" u="none" strike="noStrike" dirty="0">
                          <a:solidFill>
                            <a:schemeClr val="bg1">
                              <a:lumMod val="95000"/>
                            </a:schemeClr>
                          </a:solidFill>
                          <a:effectLst/>
                          <a:latin typeface="Meiryo UI" panose="020B0604030504040204" pitchFamily="50" charset="-128"/>
                          <a:ea typeface="Meiryo UI" panose="020B0604030504040204" pitchFamily="50" charset="-128"/>
                        </a:rPr>
                        <a:t>令和</a:t>
                      </a:r>
                      <a:r>
                        <a:rPr lang="en-US" altLang="ja-JP" sz="1200" b="1" i="0" u="none" strike="noStrike" dirty="0">
                          <a:solidFill>
                            <a:schemeClr val="bg1">
                              <a:lumMod val="95000"/>
                            </a:schemeClr>
                          </a:solidFill>
                          <a:effectLst/>
                          <a:latin typeface="Meiryo UI" panose="020B0604030504040204" pitchFamily="50" charset="-128"/>
                          <a:ea typeface="Meiryo UI" panose="020B0604030504040204" pitchFamily="50" charset="-128"/>
                        </a:rPr>
                        <a:t>7</a:t>
                      </a:r>
                      <a:r>
                        <a:rPr lang="ja-JP" altLang="en-US" sz="1200" b="1" i="0" u="none" strike="noStrike" dirty="0">
                          <a:solidFill>
                            <a:schemeClr val="bg1">
                              <a:lumMod val="95000"/>
                            </a:schemeClr>
                          </a:solidFill>
                          <a:effectLst/>
                          <a:latin typeface="Meiryo UI" panose="020B0604030504040204" pitchFamily="50" charset="-128"/>
                          <a:ea typeface="Meiryo UI" panose="020B0604030504040204" pitchFamily="50" charset="-128"/>
                        </a:rPr>
                        <a:t>年度</a:t>
                      </a:r>
                      <a:endParaRPr lang="en-US" altLang="ja-JP" sz="1200" b="1" i="0" u="none" strike="noStrike" dirty="0">
                        <a:solidFill>
                          <a:schemeClr val="bg1">
                            <a:lumMod val="95000"/>
                          </a:schemeClr>
                        </a:solidFill>
                        <a:effectLst/>
                        <a:latin typeface="Meiryo UI" panose="020B0604030504040204" pitchFamily="50" charset="-128"/>
                        <a:ea typeface="Meiryo UI" panose="020B0604030504040204" pitchFamily="50" charset="-128"/>
                      </a:endParaRPr>
                    </a:p>
                    <a:p>
                      <a:pPr algn="ctr" fontAlgn="ctr"/>
                      <a:r>
                        <a:rPr lang="ja-JP" altLang="en-US" sz="1200" b="1" i="0" u="none" strike="noStrike" dirty="0">
                          <a:solidFill>
                            <a:schemeClr val="bg1">
                              <a:lumMod val="95000"/>
                            </a:schemeClr>
                          </a:solidFill>
                          <a:effectLst/>
                          <a:latin typeface="Meiryo UI" panose="020B0604030504040204" pitchFamily="50" charset="-128"/>
                          <a:ea typeface="Meiryo UI" panose="020B0604030504040204" pitchFamily="50" charset="-128"/>
                        </a:rPr>
                        <a:t>（見込）</a:t>
                      </a:r>
                      <a:endParaRPr lang="ja-JP" sz="1200" b="1" i="0" u="none" strike="noStrike" dirty="0">
                        <a:solidFill>
                          <a:schemeClr val="bg1">
                            <a:lumMod val="95000"/>
                          </a:schemeClr>
                        </a:solidFill>
                        <a:effectLst/>
                        <a:latin typeface="Meiryo UI" panose="020B0604030504040204" pitchFamily="50" charset="-128"/>
                        <a:ea typeface="Meiryo UI" panose="020B0604030504040204" pitchFamily="50" charset="-128"/>
                      </a:endParaRPr>
                    </a:p>
                  </a:txBody>
                  <a:tcPr marL="7620" marR="7620" marT="7620" marB="0" anchor="ctr">
                    <a:solidFill>
                      <a:schemeClr val="tx1">
                        <a:lumMod val="50000"/>
                        <a:lumOff val="50000"/>
                      </a:schemeClr>
                    </a:solidFill>
                  </a:tcPr>
                </a:tc>
                <a:extLst>
                  <a:ext uri="{0D108BD9-81ED-4DB2-BD59-A6C34878D82A}">
                    <a16:rowId xmlns:a16="http://schemas.microsoft.com/office/drawing/2014/main" val="2214228082"/>
                  </a:ext>
                </a:extLst>
              </a:tr>
              <a:tr h="347059">
                <a:tc>
                  <a:txBody>
                    <a:bodyPr/>
                    <a:lstStyle/>
                    <a:p>
                      <a:pPr algn="ctr" fontAlgn="ctr"/>
                      <a:r>
                        <a:rPr lang="ja-JP" altLang="en-US" sz="1200" b="0" u="none" strike="noStrike" dirty="0">
                          <a:solidFill>
                            <a:srgbClr val="000000"/>
                          </a:solidFill>
                          <a:effectLst/>
                          <a:latin typeface="Meiryo UI" panose="020B0604030504040204" pitchFamily="50" charset="-128"/>
                          <a:ea typeface="Meiryo UI" panose="020B0604030504040204" pitchFamily="50" charset="-128"/>
                        </a:rPr>
                        <a:t>目標</a:t>
                      </a:r>
                      <a:r>
                        <a:rPr lang="ja-JP" sz="1200" b="0" u="none" strike="noStrike" dirty="0">
                          <a:solidFill>
                            <a:srgbClr val="000000"/>
                          </a:solidFill>
                          <a:effectLst/>
                          <a:latin typeface="Meiryo UI" panose="020B0604030504040204" pitchFamily="50" charset="-128"/>
                          <a:ea typeface="Meiryo UI" panose="020B0604030504040204" pitchFamily="50" charset="-128"/>
                        </a:rPr>
                        <a:t> </a:t>
                      </a:r>
                      <a:endParaRPr 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7620" marR="7620" marT="7620" marB="0" anchor="ctr">
                    <a:noFill/>
                  </a:tcPr>
                </a:tc>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ー</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72000" marT="7620" marB="0" anchor="ctr">
                    <a:noFill/>
                  </a:tcPr>
                </a:tc>
                <a:tc>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880,000</a:t>
                      </a:r>
                      <a:endParaRPr 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72000" marT="7620" marB="0" anchor="ctr">
                    <a:noFill/>
                  </a:tcPr>
                </a:tc>
                <a:extLst>
                  <a:ext uri="{0D108BD9-81ED-4DB2-BD59-A6C34878D82A}">
                    <a16:rowId xmlns:a16="http://schemas.microsoft.com/office/drawing/2014/main" val="1609655217"/>
                  </a:ext>
                </a:extLst>
              </a:tr>
              <a:tr h="347059">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実績</a:t>
                      </a:r>
                      <a:endParaRPr 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7620" marR="7620" marT="7620" marB="0" anchor="ctr">
                    <a:noFill/>
                  </a:tcPr>
                </a:tc>
                <a:tc>
                  <a:txBody>
                    <a:bodyPr/>
                    <a:lstStyle/>
                    <a:p>
                      <a:pPr algn="ctr" fontAlgn="ctr"/>
                      <a:r>
                        <a:rPr lang="en-US" altLang="ja-JP" sz="1200" b="1" i="0" u="sng" strike="noStrike" dirty="0">
                          <a:solidFill>
                            <a:srgbClr val="000000"/>
                          </a:solidFill>
                          <a:effectLst/>
                          <a:latin typeface="Meiryo UI" panose="020B0604030504040204" pitchFamily="50" charset="-128"/>
                          <a:ea typeface="Meiryo UI" panose="020B0604030504040204" pitchFamily="50" charset="-128"/>
                        </a:rPr>
                        <a:t>419,205</a:t>
                      </a:r>
                      <a:endParaRPr lang="ja-JP" sz="1200" b="1" i="0" u="sng" strike="noStrike" dirty="0">
                        <a:solidFill>
                          <a:srgbClr val="000000"/>
                        </a:solidFill>
                        <a:effectLst/>
                        <a:latin typeface="Meiryo UI" panose="020B0604030504040204" pitchFamily="50" charset="-128"/>
                        <a:ea typeface="Meiryo UI" panose="020B0604030504040204" pitchFamily="50" charset="-128"/>
                      </a:endParaRPr>
                    </a:p>
                  </a:txBody>
                  <a:tcPr marL="0" marR="72000" marT="7620" marB="0" anchor="ctr">
                    <a:noFill/>
                  </a:tcPr>
                </a:tc>
                <a:tc>
                  <a:txBody>
                    <a:bodyPr/>
                    <a:lstStyle/>
                    <a:p>
                      <a:pPr algn="ctr" fontAlgn="ctr"/>
                      <a:r>
                        <a:rPr lang="en-US" altLang="ja-JP" sz="1200" b="1" i="0" u="sng" strike="noStrike" dirty="0">
                          <a:solidFill>
                            <a:srgbClr val="000000"/>
                          </a:solidFill>
                          <a:effectLst/>
                          <a:latin typeface="Meiryo UI" panose="020B0604030504040204" pitchFamily="50" charset="-128"/>
                          <a:ea typeface="Meiryo UI" panose="020B0604030504040204" pitchFamily="50" charset="-128"/>
                        </a:rPr>
                        <a:t>628,807</a:t>
                      </a:r>
                      <a:r>
                        <a:rPr lang="en-US" altLang="ja-JP" sz="1200" b="1" i="0" u="sng" strike="noStrike" baseline="30000" dirty="0">
                          <a:solidFill>
                            <a:srgbClr val="000000"/>
                          </a:solidFill>
                          <a:effectLst/>
                          <a:latin typeface="Meiryo UI" panose="020B0604030504040204" pitchFamily="50" charset="-128"/>
                          <a:ea typeface="Meiryo UI" panose="020B0604030504040204" pitchFamily="50" charset="-128"/>
                        </a:rPr>
                        <a:t>※</a:t>
                      </a:r>
                      <a:endParaRPr lang="ja-JP" sz="1200" b="1" i="0" u="sng" strike="noStrike" baseline="30000" dirty="0">
                        <a:solidFill>
                          <a:srgbClr val="000000"/>
                        </a:solidFill>
                        <a:effectLst/>
                        <a:latin typeface="Meiryo UI" panose="020B0604030504040204" pitchFamily="50" charset="-128"/>
                        <a:ea typeface="Meiryo UI" panose="020B0604030504040204" pitchFamily="50" charset="-128"/>
                      </a:endParaRPr>
                    </a:p>
                  </a:txBody>
                  <a:tcPr marL="0" marR="72000" marT="7620" marB="0" anchor="ctr">
                    <a:noFill/>
                  </a:tcPr>
                </a:tc>
                <a:extLst>
                  <a:ext uri="{0D108BD9-81ED-4DB2-BD59-A6C34878D82A}">
                    <a16:rowId xmlns:a16="http://schemas.microsoft.com/office/drawing/2014/main" val="2448039447"/>
                  </a:ext>
                </a:extLst>
              </a:tr>
            </a:tbl>
          </a:graphicData>
        </a:graphic>
      </p:graphicFrame>
      <p:sp>
        <p:nvSpPr>
          <p:cNvPr id="8" name="テキスト ボックス 7">
            <a:extLst>
              <a:ext uri="{FF2B5EF4-FFF2-40B4-BE49-F238E27FC236}">
                <a16:creationId xmlns:a16="http://schemas.microsoft.com/office/drawing/2014/main" id="{0C0CAC44-E8E9-4913-B1E5-8C7F41FEF993}"/>
              </a:ext>
            </a:extLst>
          </p:cNvPr>
          <p:cNvSpPr txBox="1"/>
          <p:nvPr/>
        </p:nvSpPr>
        <p:spPr>
          <a:xfrm>
            <a:off x="4906268" y="2570613"/>
            <a:ext cx="4151574" cy="430887"/>
          </a:xfrm>
          <a:prstGeom prst="rect">
            <a:avLst/>
          </a:prstGeom>
          <a:noFill/>
          <a:ln>
            <a:noFill/>
            <a:prstDash val="sysDot"/>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a:t>
            </a:r>
            <a:r>
              <a:rPr kumimoji="1" lang="ja-JP" altLang="en-US" sz="1100" dirty="0">
                <a:solidFill>
                  <a:prstClr val="black"/>
                </a:solidFill>
                <a:latin typeface="Meiryo UI" panose="020B0604030504040204" pitchFamily="50" charset="-128"/>
                <a:ea typeface="Meiryo UI" panose="020B0604030504040204" pitchFamily="50" charset="-128"/>
              </a:rPr>
              <a:t>算出</a:t>
            </a: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方法</a:t>
            </a: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　　</a:t>
            </a: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 11</a:t>
            </a: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月末の実績（</a:t>
            </a: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419,205</a:t>
            </a: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a:t>
            </a:r>
            <a:r>
              <a:rPr kumimoji="1" lang="en-US" altLang="ja-JP" sz="1100" dirty="0">
                <a:solidFill>
                  <a:prstClr val="black"/>
                </a:solidFill>
                <a:latin typeface="Meiryo UI" panose="020B0604030504040204" pitchFamily="50" charset="-128"/>
                <a:ea typeface="Meiryo UI" panose="020B0604030504040204" pitchFamily="50" charset="-128"/>
              </a:rPr>
              <a:t>×</a:t>
            </a:r>
            <a:r>
              <a:rPr kumimoji="1" lang="ja-JP" altLang="en-US" sz="1100" dirty="0">
                <a:solidFill>
                  <a:prstClr val="black"/>
                </a:solidFill>
                <a:latin typeface="Meiryo UI" panose="020B0604030504040204" pitchFamily="50" charset="-128"/>
                <a:ea typeface="Meiryo UI" panose="020B0604030504040204" pitchFamily="50" charset="-128"/>
              </a:rPr>
              <a:t>　</a:t>
            </a:r>
            <a:r>
              <a:rPr kumimoji="1" lang="en-US" altLang="ja-JP" sz="1100" dirty="0">
                <a:solidFill>
                  <a:prstClr val="black"/>
                </a:solidFill>
                <a:latin typeface="Meiryo UI" panose="020B0604030504040204" pitchFamily="50" charset="-128"/>
                <a:ea typeface="Meiryo UI" panose="020B0604030504040204" pitchFamily="50" charset="-128"/>
              </a:rPr>
              <a:t>12</a:t>
            </a: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/8</a:t>
            </a: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か月</a:t>
            </a:r>
          </a:p>
        </p:txBody>
      </p:sp>
      <p:sp>
        <p:nvSpPr>
          <p:cNvPr id="30" name="テキスト ボックス 29">
            <a:extLst>
              <a:ext uri="{FF2B5EF4-FFF2-40B4-BE49-F238E27FC236}">
                <a16:creationId xmlns:a16="http://schemas.microsoft.com/office/drawing/2014/main" id="{2F9F78D7-05FB-469C-99FD-1AB16CAF2FFD}"/>
              </a:ext>
            </a:extLst>
          </p:cNvPr>
          <p:cNvSpPr txBox="1"/>
          <p:nvPr/>
        </p:nvSpPr>
        <p:spPr>
          <a:xfrm>
            <a:off x="4906268" y="3053678"/>
            <a:ext cx="4151574" cy="307777"/>
          </a:xfrm>
          <a:prstGeom prst="rect">
            <a:avLst/>
          </a:prstGeom>
          <a:noFill/>
          <a:ln>
            <a:noFill/>
            <a:prstDash val="sysDot"/>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●目標を</a:t>
            </a:r>
            <a:r>
              <a:rPr kumimoji="1" lang="en-US" altLang="ja-JP" sz="1400" u="sng" dirty="0">
                <a:solidFill>
                  <a:prstClr val="black"/>
                </a:solidFill>
                <a:latin typeface="Meiryo UI" panose="020B0604030504040204" pitchFamily="50" charset="-128"/>
                <a:ea typeface="Meiryo UI" panose="020B0604030504040204" pitchFamily="50" charset="-128"/>
              </a:rPr>
              <a:t>251</a:t>
            </a:r>
            <a:r>
              <a:rPr kumimoji="1" lang="en-US" altLang="ja-JP" sz="14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,193PV</a:t>
            </a:r>
            <a:r>
              <a:rPr kumimoji="1" lang="ja-JP" altLang="en-US" sz="14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下回る</a:t>
            </a:r>
          </a:p>
        </p:txBody>
      </p:sp>
      <p:sp>
        <p:nvSpPr>
          <p:cNvPr id="29" name="テキスト ボックス 28">
            <a:extLst>
              <a:ext uri="{FF2B5EF4-FFF2-40B4-BE49-F238E27FC236}">
                <a16:creationId xmlns:a16="http://schemas.microsoft.com/office/drawing/2014/main" id="{0B951DC2-5383-4BC1-A306-48A2FB3CCF82}"/>
              </a:ext>
            </a:extLst>
          </p:cNvPr>
          <p:cNvSpPr txBox="1"/>
          <p:nvPr/>
        </p:nvSpPr>
        <p:spPr>
          <a:xfrm>
            <a:off x="7598327" y="524408"/>
            <a:ext cx="1494871" cy="276999"/>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○達成　　●未達成</a:t>
            </a:r>
          </a:p>
        </p:txBody>
      </p:sp>
      <p:sp>
        <p:nvSpPr>
          <p:cNvPr id="26" name="テキスト ボックス 25">
            <a:extLst>
              <a:ext uri="{FF2B5EF4-FFF2-40B4-BE49-F238E27FC236}">
                <a16:creationId xmlns:a16="http://schemas.microsoft.com/office/drawing/2014/main" id="{3839C832-1647-41EC-B562-EE3281E7D5E3}"/>
              </a:ext>
            </a:extLst>
          </p:cNvPr>
          <p:cNvSpPr txBox="1"/>
          <p:nvPr/>
        </p:nvSpPr>
        <p:spPr>
          <a:xfrm>
            <a:off x="133578" y="964172"/>
            <a:ext cx="2078935" cy="307777"/>
          </a:xfrm>
          <a:prstGeom prst="rect">
            <a:avLst/>
          </a:prstGeom>
          <a:noFill/>
        </p:spPr>
        <p:txBody>
          <a:bodyPr wrap="square">
            <a:spAutoFit/>
          </a:bodyPr>
          <a:lstStyle/>
          <a:p>
            <a:pPr marL="182563" marR="0" lvl="0" indent="-182563" algn="l" defTabSz="4572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②利用料金収入の増加</a:t>
            </a:r>
            <a:endParaRPr kumimoji="0"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2" name="テキスト ボックス 1">
            <a:extLst>
              <a:ext uri="{FF2B5EF4-FFF2-40B4-BE49-F238E27FC236}">
                <a16:creationId xmlns:a16="http://schemas.microsoft.com/office/drawing/2014/main" id="{81A9EB4D-D208-43D4-8C82-7AA83816856F}"/>
              </a:ext>
            </a:extLst>
          </p:cNvPr>
          <p:cNvSpPr txBox="1"/>
          <p:nvPr/>
        </p:nvSpPr>
        <p:spPr>
          <a:xfrm>
            <a:off x="268107" y="2737123"/>
            <a:ext cx="3883023" cy="1277273"/>
          </a:xfrm>
          <a:prstGeom prst="rect">
            <a:avLst/>
          </a:prstGeom>
          <a:noFill/>
          <a:ln w="15875">
            <a:solidFill>
              <a:schemeClr val="tx1"/>
            </a:solidFill>
            <a:prstDash val="sysDash"/>
          </a:ln>
        </p:spPr>
        <p:txBody>
          <a:bodyPr wrap="square" rtlCol="0">
            <a:spAutoFit/>
          </a:bodyPr>
          <a:lstStyle/>
          <a:p>
            <a:r>
              <a:rPr kumimoji="1" lang="en-US" altLang="ja-JP" sz="1100" dirty="0">
                <a:latin typeface="Meiryo UI" panose="020B0604030504040204" pitchFamily="50" charset="-128"/>
                <a:ea typeface="Meiryo UI" panose="020B0604030504040204" pitchFamily="50" charset="-128"/>
              </a:rPr>
              <a:t>〈</a:t>
            </a:r>
            <a:r>
              <a:rPr kumimoji="1" lang="ja-JP" altLang="en-US" sz="1100" dirty="0">
                <a:latin typeface="Meiryo UI" panose="020B0604030504040204" pitchFamily="50" charset="-128"/>
                <a:ea typeface="Meiryo UI" panose="020B0604030504040204" pitchFamily="50" charset="-128"/>
              </a:rPr>
              <a:t>参考：評価基準</a:t>
            </a:r>
            <a:r>
              <a:rPr kumimoji="1" lang="en-US" altLang="ja-JP" sz="1100" dirty="0">
                <a:latin typeface="Meiryo UI" panose="020B0604030504040204" pitchFamily="50" charset="-128"/>
                <a:ea typeface="Meiryo UI" panose="020B0604030504040204" pitchFamily="50" charset="-128"/>
              </a:rPr>
              <a:t>〉</a:t>
            </a:r>
          </a:p>
          <a:p>
            <a:r>
              <a:rPr kumimoji="1" lang="ja-JP" altLang="en-US" sz="1100" dirty="0">
                <a:latin typeface="Meiryo UI" panose="020B0604030504040204" pitchFamily="50" charset="-128"/>
                <a:ea typeface="Meiryo UI" panose="020B0604030504040204" pitchFamily="50" charset="-128"/>
              </a:rPr>
              <a:t>・公募提案時の利用料金収入目標値（</a:t>
            </a:r>
            <a:r>
              <a:rPr kumimoji="1" lang="en-US" altLang="ja-JP" sz="1100" dirty="0">
                <a:latin typeface="Meiryo UI" panose="020B0604030504040204" pitchFamily="50" charset="-128"/>
                <a:ea typeface="Meiryo UI" panose="020B0604030504040204" pitchFamily="50" charset="-128"/>
              </a:rPr>
              <a:t>246,690</a:t>
            </a:r>
            <a:r>
              <a:rPr kumimoji="1" lang="ja-JP" altLang="en-US" sz="1100" dirty="0">
                <a:latin typeface="Meiryo UI" panose="020B0604030504040204" pitchFamily="50" charset="-128"/>
                <a:ea typeface="Meiryo UI" panose="020B0604030504040204" pitchFamily="50" charset="-128"/>
              </a:rPr>
              <a:t>千円）</a:t>
            </a:r>
          </a:p>
          <a:p>
            <a:r>
              <a:rPr kumimoji="1" lang="ja-JP" altLang="en-US" sz="1100" dirty="0">
                <a:latin typeface="Meiryo UI" panose="020B0604030504040204" pitchFamily="50" charset="-128"/>
                <a:ea typeface="Meiryo UI" panose="020B0604030504040204" pitchFamily="50" charset="-128"/>
              </a:rPr>
              <a:t>                        　　　＋</a:t>
            </a:r>
            <a:r>
              <a:rPr kumimoji="1" lang="en-US" altLang="ja-JP" sz="1100" dirty="0">
                <a:latin typeface="Meiryo UI" panose="020B0604030504040204" pitchFamily="50" charset="-128"/>
                <a:ea typeface="Meiryo UI" panose="020B0604030504040204" pitchFamily="50" charset="-128"/>
              </a:rPr>
              <a:t>10,000</a:t>
            </a:r>
            <a:r>
              <a:rPr kumimoji="1" lang="ja-JP" altLang="en-US" sz="1100" dirty="0">
                <a:latin typeface="Meiryo UI" panose="020B0604030504040204" pitchFamily="50" charset="-128"/>
                <a:ea typeface="Meiryo UI" panose="020B0604030504040204" pitchFamily="50" charset="-128"/>
              </a:rPr>
              <a:t>千円以上    →   評価Ｓ</a:t>
            </a:r>
          </a:p>
          <a:p>
            <a:r>
              <a:rPr kumimoji="1" lang="ja-JP" altLang="en-US" sz="1100" b="1" u="sng" dirty="0">
                <a:latin typeface="Meiryo UI" panose="020B0604030504040204" pitchFamily="50" charset="-128"/>
                <a:ea typeface="Meiryo UI" panose="020B0604030504040204" pitchFamily="50" charset="-128"/>
              </a:rPr>
              <a:t>・公募提案時の利用料金収入目標値（</a:t>
            </a:r>
            <a:r>
              <a:rPr kumimoji="1" lang="en-US" altLang="ja-JP" sz="1100" b="1" u="sng" dirty="0">
                <a:latin typeface="Meiryo UI" panose="020B0604030504040204" pitchFamily="50" charset="-128"/>
                <a:ea typeface="Meiryo UI" panose="020B0604030504040204" pitchFamily="50" charset="-128"/>
              </a:rPr>
              <a:t>246,690</a:t>
            </a:r>
            <a:r>
              <a:rPr kumimoji="1" lang="ja-JP" altLang="en-US" sz="1100" b="1" u="sng" dirty="0">
                <a:latin typeface="Meiryo UI" panose="020B0604030504040204" pitchFamily="50" charset="-128"/>
                <a:ea typeface="Meiryo UI" panose="020B0604030504040204" pitchFamily="50" charset="-128"/>
              </a:rPr>
              <a:t>千円）以上</a:t>
            </a:r>
          </a:p>
          <a:p>
            <a:r>
              <a:rPr kumimoji="1" lang="ja-JP" altLang="en-US" sz="1100" b="1" dirty="0">
                <a:latin typeface="Meiryo UI" panose="020B0604030504040204" pitchFamily="50" charset="-128"/>
                <a:ea typeface="Meiryo UI" panose="020B0604030504040204" pitchFamily="50" charset="-128"/>
              </a:rPr>
              <a:t>　　　　　　　　　　　　　　　　　　　　 　　　　　　　　　　</a:t>
            </a:r>
            <a:r>
              <a:rPr kumimoji="1" lang="ja-JP" altLang="en-US" sz="1100" b="1" u="sng" dirty="0">
                <a:latin typeface="Meiryo UI" panose="020B0604030504040204" pitchFamily="50" charset="-128"/>
                <a:ea typeface="Meiryo UI" panose="020B0604030504040204" pitchFamily="50" charset="-128"/>
              </a:rPr>
              <a:t>→　評価Ａ</a:t>
            </a:r>
          </a:p>
          <a:p>
            <a:r>
              <a:rPr kumimoji="1" lang="ja-JP" altLang="en-US" sz="1100" dirty="0">
                <a:latin typeface="Meiryo UI" panose="020B0604030504040204" pitchFamily="50" charset="-128"/>
                <a:ea typeface="Meiryo UI" panose="020B0604030504040204" pitchFamily="50" charset="-128"/>
              </a:rPr>
              <a:t>・利用料金収入目標値（</a:t>
            </a:r>
            <a:r>
              <a:rPr kumimoji="1" lang="en-US" altLang="ja-JP" sz="1100" dirty="0">
                <a:latin typeface="Meiryo UI" panose="020B0604030504040204" pitchFamily="50" charset="-128"/>
                <a:ea typeface="Meiryo UI" panose="020B0604030504040204" pitchFamily="50" charset="-128"/>
              </a:rPr>
              <a:t>245,000</a:t>
            </a:r>
            <a:r>
              <a:rPr kumimoji="1" lang="ja-JP" altLang="en-US" sz="1100" dirty="0">
                <a:latin typeface="Meiryo UI" panose="020B0604030504040204" pitchFamily="50" charset="-128"/>
                <a:ea typeface="Meiryo UI" panose="020B0604030504040204" pitchFamily="50" charset="-128"/>
              </a:rPr>
              <a:t>千円）以上　→　評価Ｂ</a:t>
            </a:r>
          </a:p>
          <a:p>
            <a:r>
              <a:rPr kumimoji="1" lang="ja-JP" altLang="en-US" sz="1100" dirty="0">
                <a:latin typeface="Meiryo UI" panose="020B0604030504040204" pitchFamily="50" charset="-128"/>
                <a:ea typeface="Meiryo UI" panose="020B0604030504040204" pitchFamily="50" charset="-128"/>
              </a:rPr>
              <a:t>・利用料金収入目標値（</a:t>
            </a:r>
            <a:r>
              <a:rPr kumimoji="1" lang="en-US" altLang="ja-JP" sz="1100" dirty="0">
                <a:latin typeface="Meiryo UI" panose="020B0604030504040204" pitchFamily="50" charset="-128"/>
                <a:ea typeface="Meiryo UI" panose="020B0604030504040204" pitchFamily="50" charset="-128"/>
              </a:rPr>
              <a:t>245,000</a:t>
            </a:r>
            <a:r>
              <a:rPr kumimoji="1" lang="ja-JP" altLang="en-US" sz="1100" dirty="0">
                <a:latin typeface="Meiryo UI" panose="020B0604030504040204" pitchFamily="50" charset="-128"/>
                <a:ea typeface="Meiryo UI" panose="020B0604030504040204" pitchFamily="50" charset="-128"/>
              </a:rPr>
              <a:t>千円）未満　→　評価Ｃ</a:t>
            </a:r>
          </a:p>
        </p:txBody>
      </p:sp>
      <p:sp>
        <p:nvSpPr>
          <p:cNvPr id="39" name="テキスト ボックス 38">
            <a:extLst>
              <a:ext uri="{FF2B5EF4-FFF2-40B4-BE49-F238E27FC236}">
                <a16:creationId xmlns:a16="http://schemas.microsoft.com/office/drawing/2014/main" id="{1C8453CF-21EB-4027-88E7-E0318F326D39}"/>
              </a:ext>
            </a:extLst>
          </p:cNvPr>
          <p:cNvSpPr txBox="1"/>
          <p:nvPr/>
        </p:nvSpPr>
        <p:spPr>
          <a:xfrm>
            <a:off x="133578" y="4334544"/>
            <a:ext cx="1845488" cy="307777"/>
          </a:xfrm>
          <a:prstGeom prst="rect">
            <a:avLst/>
          </a:prstGeom>
          <a:noFill/>
        </p:spPr>
        <p:txBody>
          <a:bodyPr wrap="square">
            <a:spAutoFit/>
          </a:bodyPr>
          <a:lstStyle/>
          <a:p>
            <a:pPr marL="182563" marR="0" lvl="0" indent="-182563" algn="l" defTabSz="457200" rtl="0" eaLnBrk="1" fontAlgn="auto" latinLnBrk="0" hangingPunct="1">
              <a:lnSpc>
                <a:spcPct val="100000"/>
              </a:lnSpc>
              <a:spcBef>
                <a:spcPts val="0"/>
              </a:spcBef>
              <a:spcAft>
                <a:spcPts val="0"/>
              </a:spcAft>
              <a:buClrTx/>
              <a:buSzTx/>
              <a:buFontTx/>
              <a:buNone/>
              <a:tabLst/>
              <a:defRPr/>
            </a:pPr>
            <a:r>
              <a:rPr lang="ja-JP" altLang="en-US" sz="1400" b="1" dirty="0">
                <a:solidFill>
                  <a:prstClr val="black"/>
                </a:solidFill>
                <a:latin typeface="Meiryo UI" panose="020B0604030504040204" pitchFamily="50" charset="-128"/>
                <a:ea typeface="Meiryo UI" panose="020B0604030504040204" pitchFamily="50" charset="-128"/>
              </a:rPr>
              <a:t>④</a:t>
            </a:r>
            <a:r>
              <a:rPr lang="en-US" altLang="ja-JP" sz="1400" b="1" dirty="0">
                <a:solidFill>
                  <a:prstClr val="black"/>
                </a:solidFill>
                <a:latin typeface="Meiryo UI" panose="020B0604030504040204" pitchFamily="50" charset="-128"/>
                <a:ea typeface="Meiryo UI" panose="020B0604030504040204" pitchFamily="50" charset="-128"/>
              </a:rPr>
              <a:t>SNS</a:t>
            </a:r>
            <a:r>
              <a:rPr kumimoji="0"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登録者数　</a:t>
            </a:r>
            <a:endParaRPr kumimoji="0"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graphicFrame>
        <p:nvGraphicFramePr>
          <p:cNvPr id="40" name="表 9">
            <a:extLst>
              <a:ext uri="{FF2B5EF4-FFF2-40B4-BE49-F238E27FC236}">
                <a16:creationId xmlns:a16="http://schemas.microsoft.com/office/drawing/2014/main" id="{16A802DD-139F-4761-B227-F0ABA1800260}"/>
              </a:ext>
            </a:extLst>
          </p:cNvPr>
          <p:cNvGraphicFramePr>
            <a:graphicFrameLocks noGrp="1"/>
          </p:cNvGraphicFramePr>
          <p:nvPr>
            <p:extLst>
              <p:ext uri="{D42A27DB-BD31-4B8C-83A1-F6EECF244321}">
                <p14:modId xmlns:p14="http://schemas.microsoft.com/office/powerpoint/2010/main" val="1716195850"/>
              </p:ext>
            </p:extLst>
          </p:nvPr>
        </p:nvGraphicFramePr>
        <p:xfrm>
          <a:off x="279056" y="4733652"/>
          <a:ext cx="3872074" cy="2015508"/>
        </p:xfrm>
        <a:graphic>
          <a:graphicData uri="http://schemas.openxmlformats.org/drawingml/2006/table">
            <a:tbl>
              <a:tblPr firstRow="1" bandRow="1">
                <a:tableStyleId>{D7AC3CCA-C797-4891-BE02-D94E43425B78}</a:tableStyleId>
              </a:tblPr>
              <a:tblGrid>
                <a:gridCol w="396652">
                  <a:extLst>
                    <a:ext uri="{9D8B030D-6E8A-4147-A177-3AD203B41FA5}">
                      <a16:colId xmlns:a16="http://schemas.microsoft.com/office/drawing/2014/main" val="1704500921"/>
                    </a:ext>
                  </a:extLst>
                </a:gridCol>
                <a:gridCol w="1158474">
                  <a:extLst>
                    <a:ext uri="{9D8B030D-6E8A-4147-A177-3AD203B41FA5}">
                      <a16:colId xmlns:a16="http://schemas.microsoft.com/office/drawing/2014/main" val="195908870"/>
                    </a:ext>
                  </a:extLst>
                </a:gridCol>
                <a:gridCol w="1158474">
                  <a:extLst>
                    <a:ext uri="{9D8B030D-6E8A-4147-A177-3AD203B41FA5}">
                      <a16:colId xmlns:a16="http://schemas.microsoft.com/office/drawing/2014/main" val="3452778023"/>
                    </a:ext>
                  </a:extLst>
                </a:gridCol>
                <a:gridCol w="1158474">
                  <a:extLst>
                    <a:ext uri="{9D8B030D-6E8A-4147-A177-3AD203B41FA5}">
                      <a16:colId xmlns:a16="http://schemas.microsoft.com/office/drawing/2014/main" val="1887167582"/>
                    </a:ext>
                  </a:extLst>
                </a:gridCol>
              </a:tblGrid>
              <a:tr h="516600">
                <a:tc>
                  <a:txBody>
                    <a:bodyPr/>
                    <a:lstStyle/>
                    <a:p>
                      <a:endParaRPr kumimoji="1" lang="ja-JP" altLang="en-US" sz="1200" b="1" dirty="0">
                        <a:solidFill>
                          <a:schemeClr val="bg1">
                            <a:lumMod val="95000"/>
                          </a:schemeClr>
                        </a:solidFill>
                        <a:latin typeface="Meiryo UI" panose="020B0604030504040204" pitchFamily="50" charset="-128"/>
                        <a:ea typeface="Meiryo UI" panose="020B0604030504040204" pitchFamily="50" charset="-128"/>
                      </a:endParaRPr>
                    </a:p>
                  </a:txBody>
                  <a:tcPr>
                    <a:solidFill>
                      <a:schemeClr val="tx1">
                        <a:lumMod val="50000"/>
                        <a:lumOff val="50000"/>
                      </a:schemeClr>
                    </a:solidFill>
                  </a:tcPr>
                </a:tc>
                <a:tc>
                  <a:txBody>
                    <a:bodyPr/>
                    <a:lstStyle/>
                    <a:p>
                      <a:pPr algn="ctr" fontAlgn="ctr"/>
                      <a:endParaRPr lang="en-US" altLang="ja-JP" sz="1200" b="1" i="0" u="none" strike="noStrike" dirty="0">
                        <a:solidFill>
                          <a:schemeClr val="bg1">
                            <a:lumMod val="95000"/>
                          </a:schemeClr>
                        </a:solidFill>
                        <a:effectLst/>
                        <a:latin typeface="Meiryo UI" panose="020B0604030504040204" pitchFamily="50" charset="-128"/>
                        <a:ea typeface="Meiryo UI" panose="020B0604030504040204" pitchFamily="50" charset="-128"/>
                      </a:endParaRPr>
                    </a:p>
                  </a:txBody>
                  <a:tcPr marL="7620" marR="7620" marT="7620" marB="0" anchor="ctr">
                    <a:solidFill>
                      <a:schemeClr val="tx1">
                        <a:lumMod val="50000"/>
                        <a:lumOff val="50000"/>
                      </a:schemeClr>
                    </a:solidFill>
                  </a:tcPr>
                </a:tc>
                <a:tc>
                  <a:txBody>
                    <a:bodyPr/>
                    <a:lstStyle/>
                    <a:p>
                      <a:pPr algn="ctr" fontAlgn="ctr"/>
                      <a:r>
                        <a:rPr lang="ja-JP" altLang="en-US" sz="1200" b="1" i="0" u="none" strike="noStrike" dirty="0">
                          <a:solidFill>
                            <a:schemeClr val="bg1">
                              <a:lumMod val="95000"/>
                            </a:schemeClr>
                          </a:solidFill>
                          <a:effectLst/>
                          <a:latin typeface="Meiryo UI" panose="020B0604030504040204" pitchFamily="50" charset="-128"/>
                          <a:ea typeface="Meiryo UI" panose="020B0604030504040204" pitchFamily="50" charset="-128"/>
                        </a:rPr>
                        <a:t>令和</a:t>
                      </a:r>
                      <a:r>
                        <a:rPr lang="en-US" altLang="ja-JP" sz="1200" b="1" i="0" u="none" strike="noStrike" dirty="0">
                          <a:solidFill>
                            <a:schemeClr val="bg1">
                              <a:lumMod val="95000"/>
                            </a:schemeClr>
                          </a:solidFill>
                          <a:effectLst/>
                          <a:latin typeface="Meiryo UI" panose="020B0604030504040204" pitchFamily="50" charset="-128"/>
                          <a:ea typeface="Meiryo UI" panose="020B0604030504040204" pitchFamily="50" charset="-128"/>
                        </a:rPr>
                        <a:t>7</a:t>
                      </a:r>
                      <a:r>
                        <a:rPr lang="ja-JP" altLang="en-US" sz="1200" b="1" i="0" u="none" strike="noStrike" dirty="0">
                          <a:solidFill>
                            <a:schemeClr val="bg1">
                              <a:lumMod val="95000"/>
                            </a:schemeClr>
                          </a:solidFill>
                          <a:effectLst/>
                          <a:latin typeface="Meiryo UI" panose="020B0604030504040204" pitchFamily="50" charset="-128"/>
                          <a:ea typeface="Meiryo UI" panose="020B0604030504040204" pitchFamily="50" charset="-128"/>
                        </a:rPr>
                        <a:t>年度</a:t>
                      </a:r>
                      <a:endParaRPr lang="en-US" altLang="ja-JP" sz="1200" b="1" i="0" u="none" strike="noStrike" dirty="0">
                        <a:solidFill>
                          <a:schemeClr val="bg1">
                            <a:lumMod val="95000"/>
                          </a:schemeClr>
                        </a:solidFill>
                        <a:effectLst/>
                        <a:latin typeface="Meiryo UI" panose="020B0604030504040204" pitchFamily="50" charset="-128"/>
                        <a:ea typeface="Meiryo UI" panose="020B0604030504040204" pitchFamily="50" charset="-128"/>
                      </a:endParaRPr>
                    </a:p>
                    <a:p>
                      <a:pPr algn="ctr" fontAlgn="ctr"/>
                      <a:r>
                        <a:rPr lang="ja-JP" altLang="en-US" sz="1200" b="1" i="0" u="none" strike="noStrike" dirty="0">
                          <a:solidFill>
                            <a:schemeClr val="bg1">
                              <a:lumMod val="95000"/>
                            </a:schemeClr>
                          </a:solidFill>
                          <a:effectLst/>
                          <a:latin typeface="Meiryo UI" panose="020B0604030504040204" pitchFamily="50" charset="-128"/>
                          <a:ea typeface="Meiryo UI" panose="020B0604030504040204" pitchFamily="50" charset="-128"/>
                        </a:rPr>
                        <a:t>（</a:t>
                      </a:r>
                      <a:r>
                        <a:rPr lang="en-US" altLang="ja-JP" sz="1200" b="1" i="0" u="none" strike="noStrike" dirty="0">
                          <a:solidFill>
                            <a:schemeClr val="bg1">
                              <a:lumMod val="95000"/>
                            </a:schemeClr>
                          </a:solidFill>
                          <a:effectLst/>
                          <a:latin typeface="Meiryo UI" panose="020B0604030504040204" pitchFamily="50" charset="-128"/>
                          <a:ea typeface="Meiryo UI" panose="020B0604030504040204" pitchFamily="50" charset="-128"/>
                        </a:rPr>
                        <a:t>11</a:t>
                      </a:r>
                      <a:r>
                        <a:rPr lang="ja-JP" altLang="en-US" sz="1200" b="1" i="0" u="none" strike="noStrike" dirty="0">
                          <a:solidFill>
                            <a:schemeClr val="bg1">
                              <a:lumMod val="95000"/>
                            </a:schemeClr>
                          </a:solidFill>
                          <a:effectLst/>
                          <a:latin typeface="Meiryo UI" panose="020B0604030504040204" pitchFamily="50" charset="-128"/>
                          <a:ea typeface="Meiryo UI" panose="020B0604030504040204" pitchFamily="50" charset="-128"/>
                        </a:rPr>
                        <a:t>月末）</a:t>
                      </a:r>
                      <a:endParaRPr lang="ja-JP" sz="1200" b="1" i="0" u="none" strike="noStrike" dirty="0">
                        <a:solidFill>
                          <a:schemeClr val="bg1">
                            <a:lumMod val="95000"/>
                          </a:schemeClr>
                        </a:solidFill>
                        <a:effectLst/>
                        <a:latin typeface="Meiryo UI" panose="020B0604030504040204" pitchFamily="50" charset="-128"/>
                        <a:ea typeface="Meiryo UI" panose="020B0604030504040204" pitchFamily="50" charset="-128"/>
                      </a:endParaRPr>
                    </a:p>
                  </a:txBody>
                  <a:tcPr marL="7620" marR="7620" marT="7620" marB="0" anchor="ctr">
                    <a:solidFill>
                      <a:schemeClr val="tx1">
                        <a:lumMod val="50000"/>
                        <a:lumOff val="50000"/>
                      </a:schemeClr>
                    </a:solidFill>
                  </a:tcPr>
                </a:tc>
                <a:tc>
                  <a:txBody>
                    <a:bodyPr/>
                    <a:lstStyle/>
                    <a:p>
                      <a:pPr algn="ctr" fontAlgn="ctr"/>
                      <a:r>
                        <a:rPr lang="ja-JP" altLang="en-US" sz="1200" b="1" i="0" u="none" strike="noStrike" dirty="0">
                          <a:solidFill>
                            <a:schemeClr val="bg1">
                              <a:lumMod val="95000"/>
                            </a:schemeClr>
                          </a:solidFill>
                          <a:effectLst/>
                          <a:latin typeface="Meiryo UI" panose="020B0604030504040204" pitchFamily="50" charset="-128"/>
                          <a:ea typeface="Meiryo UI" panose="020B0604030504040204" pitchFamily="50" charset="-128"/>
                        </a:rPr>
                        <a:t>令和</a:t>
                      </a:r>
                      <a:r>
                        <a:rPr lang="en-US" altLang="ja-JP" sz="1200" b="1" i="0" u="none" strike="noStrike" dirty="0">
                          <a:solidFill>
                            <a:schemeClr val="bg1">
                              <a:lumMod val="95000"/>
                            </a:schemeClr>
                          </a:solidFill>
                          <a:effectLst/>
                          <a:latin typeface="Meiryo UI" panose="020B0604030504040204" pitchFamily="50" charset="-128"/>
                          <a:ea typeface="Meiryo UI" panose="020B0604030504040204" pitchFamily="50" charset="-128"/>
                        </a:rPr>
                        <a:t>7</a:t>
                      </a:r>
                      <a:r>
                        <a:rPr lang="ja-JP" altLang="en-US" sz="1200" b="1" i="0" u="none" strike="noStrike" dirty="0">
                          <a:solidFill>
                            <a:schemeClr val="bg1">
                              <a:lumMod val="95000"/>
                            </a:schemeClr>
                          </a:solidFill>
                          <a:effectLst/>
                          <a:latin typeface="Meiryo UI" panose="020B0604030504040204" pitchFamily="50" charset="-128"/>
                          <a:ea typeface="Meiryo UI" panose="020B0604030504040204" pitchFamily="50" charset="-128"/>
                        </a:rPr>
                        <a:t>年度</a:t>
                      </a:r>
                      <a:endParaRPr lang="en-US" altLang="ja-JP" sz="1200" b="1" i="0" u="none" strike="noStrike" dirty="0">
                        <a:solidFill>
                          <a:schemeClr val="bg1">
                            <a:lumMod val="95000"/>
                          </a:schemeClr>
                        </a:solidFill>
                        <a:effectLst/>
                        <a:latin typeface="Meiryo UI" panose="020B0604030504040204" pitchFamily="50" charset="-128"/>
                        <a:ea typeface="Meiryo UI" panose="020B0604030504040204" pitchFamily="50" charset="-128"/>
                      </a:endParaRPr>
                    </a:p>
                    <a:p>
                      <a:pPr algn="ctr" fontAlgn="ctr"/>
                      <a:r>
                        <a:rPr lang="ja-JP" altLang="en-US" sz="1200" b="1" i="0" u="none" strike="noStrike" dirty="0">
                          <a:solidFill>
                            <a:schemeClr val="bg1">
                              <a:lumMod val="95000"/>
                            </a:schemeClr>
                          </a:solidFill>
                          <a:effectLst/>
                          <a:latin typeface="Meiryo UI" panose="020B0604030504040204" pitchFamily="50" charset="-128"/>
                          <a:ea typeface="Meiryo UI" panose="020B0604030504040204" pitchFamily="50" charset="-128"/>
                        </a:rPr>
                        <a:t>（見込）</a:t>
                      </a:r>
                      <a:endParaRPr lang="ja-JP" sz="1200" b="1" i="0" u="none" strike="noStrike" dirty="0">
                        <a:solidFill>
                          <a:schemeClr val="bg1">
                            <a:lumMod val="95000"/>
                          </a:schemeClr>
                        </a:solidFill>
                        <a:effectLst/>
                        <a:latin typeface="Meiryo UI" panose="020B0604030504040204" pitchFamily="50" charset="-128"/>
                        <a:ea typeface="Meiryo UI" panose="020B0604030504040204" pitchFamily="50" charset="-128"/>
                      </a:endParaRPr>
                    </a:p>
                  </a:txBody>
                  <a:tcPr marL="7620" marR="7620" marT="7620" marB="0" anchor="ctr">
                    <a:solidFill>
                      <a:schemeClr val="tx1">
                        <a:lumMod val="50000"/>
                        <a:lumOff val="50000"/>
                      </a:schemeClr>
                    </a:solidFill>
                  </a:tcPr>
                </a:tc>
                <a:extLst>
                  <a:ext uri="{0D108BD9-81ED-4DB2-BD59-A6C34878D82A}">
                    <a16:rowId xmlns:a16="http://schemas.microsoft.com/office/drawing/2014/main" val="2214228082"/>
                  </a:ext>
                </a:extLst>
              </a:tr>
              <a:tr h="249818">
                <a:tc rowSpan="3">
                  <a:txBody>
                    <a:bodyPr/>
                    <a:lstStyle/>
                    <a:p>
                      <a:pPr algn="ctr" fontAlgn="ctr"/>
                      <a:r>
                        <a:rPr lang="ja-JP" altLang="en-US" sz="1200" b="0" u="none" strike="noStrike" dirty="0">
                          <a:solidFill>
                            <a:srgbClr val="000000"/>
                          </a:solidFill>
                          <a:effectLst/>
                          <a:latin typeface="Meiryo UI" panose="020B0604030504040204" pitchFamily="50" charset="-128"/>
                          <a:ea typeface="Meiryo UI" panose="020B0604030504040204" pitchFamily="50" charset="-128"/>
                        </a:rPr>
                        <a:t>目標</a:t>
                      </a:r>
                      <a:r>
                        <a:rPr lang="ja-JP" sz="1200" b="0" u="none" strike="noStrike" dirty="0">
                          <a:solidFill>
                            <a:srgbClr val="000000"/>
                          </a:solidFill>
                          <a:effectLst/>
                          <a:latin typeface="Meiryo UI" panose="020B0604030504040204" pitchFamily="50" charset="-128"/>
                          <a:ea typeface="Meiryo UI" panose="020B0604030504040204" pitchFamily="50" charset="-128"/>
                        </a:rPr>
                        <a:t> </a:t>
                      </a:r>
                      <a:endParaRPr 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7620" marR="7620" marT="7620" marB="0" anchor="ctr">
                    <a:noFill/>
                  </a:tcPr>
                </a:tc>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総数</a:t>
                      </a:r>
                      <a:endParaRPr 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72000" marT="7620" marB="0" anchor="ctr">
                    <a:solidFill>
                      <a:schemeClr val="bg1">
                        <a:lumMod val="85000"/>
                      </a:schemeClr>
                    </a:solidFill>
                  </a:tcPr>
                </a:tc>
                <a:tc>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1,800</a:t>
                      </a:r>
                      <a:endParaRPr 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72000" marT="7620" marB="0" anchor="ctr">
                    <a:solidFill>
                      <a:schemeClr val="bg1">
                        <a:lumMod val="8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1,800</a:t>
                      </a:r>
                      <a:endParaRPr lang="ja-JP"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72000" marT="7620" marB="0" anchor="ctr">
                    <a:solidFill>
                      <a:schemeClr val="bg1">
                        <a:lumMod val="85000"/>
                      </a:schemeClr>
                    </a:solidFill>
                  </a:tcPr>
                </a:tc>
                <a:extLst>
                  <a:ext uri="{0D108BD9-81ED-4DB2-BD59-A6C34878D82A}">
                    <a16:rowId xmlns:a16="http://schemas.microsoft.com/office/drawing/2014/main" val="1609655217"/>
                  </a:ext>
                </a:extLst>
              </a:tr>
              <a:tr h="249818">
                <a:tc vMerge="1">
                  <a:txBody>
                    <a:bodyPr/>
                    <a:lstStyle/>
                    <a:p>
                      <a:endParaRPr kumimoji="1" lang="ja-JP" altLang="en-US"/>
                    </a:p>
                  </a:txBody>
                  <a:tcPr/>
                </a:tc>
                <a:tc>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LINE</a:t>
                      </a:r>
                      <a:endParaRPr 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72000" marT="7620" marB="0" anchor="ctr">
                    <a:noFill/>
                  </a:tcPr>
                </a:tc>
                <a:tc>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900</a:t>
                      </a:r>
                      <a:endParaRPr 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72000" marT="7620" marB="0" anchor="c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900</a:t>
                      </a:r>
                      <a:endParaRPr lang="ja-JP"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72000" marT="7620" marB="0" anchor="ctr">
                    <a:noFill/>
                  </a:tcPr>
                </a:tc>
                <a:extLst>
                  <a:ext uri="{0D108BD9-81ED-4DB2-BD59-A6C34878D82A}">
                    <a16:rowId xmlns:a16="http://schemas.microsoft.com/office/drawing/2014/main" val="3078691822"/>
                  </a:ext>
                </a:extLst>
              </a:tr>
              <a:tr h="249818">
                <a:tc vMerge="1">
                  <a:txBody>
                    <a:bodyPr/>
                    <a:lstStyle/>
                    <a:p>
                      <a:endParaRPr kumimoji="1" lang="ja-JP" altLang="en-US"/>
                    </a:p>
                  </a:txBody>
                  <a:tcPr/>
                </a:tc>
                <a:tc>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Facebook</a:t>
                      </a:r>
                      <a:endParaRPr 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72000" marT="7620" marB="0" anchor="ctr">
                    <a:noFill/>
                  </a:tcPr>
                </a:tc>
                <a:tc>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900</a:t>
                      </a:r>
                      <a:endParaRPr 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72000" marT="7620" marB="0" anchor="ctr">
                    <a:noFill/>
                  </a:tcPr>
                </a:tc>
                <a:tc>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900</a:t>
                      </a:r>
                      <a:endParaRPr 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72000" marT="7620" marB="0" anchor="ctr">
                    <a:noFill/>
                  </a:tcPr>
                </a:tc>
                <a:extLst>
                  <a:ext uri="{0D108BD9-81ED-4DB2-BD59-A6C34878D82A}">
                    <a16:rowId xmlns:a16="http://schemas.microsoft.com/office/drawing/2014/main" val="583986572"/>
                  </a:ext>
                </a:extLst>
              </a:tr>
              <a:tr h="249818">
                <a:tc rowSpan="3">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実績</a:t>
                      </a:r>
                      <a:endParaRPr 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7620" marR="7620" marT="7620" marB="0" anchor="ctr">
                    <a:noFill/>
                  </a:tcPr>
                </a:tc>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総数</a:t>
                      </a:r>
                      <a:endParaRPr 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72000" marT="7620" marB="0" anchor="ctr">
                    <a:solidFill>
                      <a:schemeClr val="bg1">
                        <a:lumMod val="85000"/>
                      </a:schemeClr>
                    </a:solidFill>
                  </a:tcPr>
                </a:tc>
                <a:tc>
                  <a:txBody>
                    <a:bodyPr/>
                    <a:lstStyle/>
                    <a:p>
                      <a:pPr algn="ctr" fontAlgn="ctr"/>
                      <a:r>
                        <a:rPr lang="en-US" altLang="ja-JP" sz="1200" b="1" i="0" u="sng" strike="noStrike" dirty="0">
                          <a:solidFill>
                            <a:srgbClr val="000000"/>
                          </a:solidFill>
                          <a:effectLst/>
                          <a:latin typeface="Meiryo UI" panose="020B0604030504040204" pitchFamily="50" charset="-128"/>
                          <a:ea typeface="Meiryo UI" panose="020B0604030504040204" pitchFamily="50" charset="-128"/>
                        </a:rPr>
                        <a:t>865</a:t>
                      </a:r>
                      <a:endParaRPr lang="ja-JP" sz="1200" b="1" i="0" u="sng" strike="noStrike" dirty="0">
                        <a:solidFill>
                          <a:srgbClr val="000000"/>
                        </a:solidFill>
                        <a:effectLst/>
                        <a:latin typeface="Meiryo UI" panose="020B0604030504040204" pitchFamily="50" charset="-128"/>
                        <a:ea typeface="Meiryo UI" panose="020B0604030504040204" pitchFamily="50" charset="-128"/>
                      </a:endParaRPr>
                    </a:p>
                  </a:txBody>
                  <a:tcPr marL="0" marR="72000" marT="7620" marB="0" anchor="ctr">
                    <a:solidFill>
                      <a:schemeClr val="bg1">
                        <a:lumMod val="8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1" i="0" u="sng" strike="noStrike" dirty="0">
                          <a:solidFill>
                            <a:srgbClr val="000000"/>
                          </a:solidFill>
                          <a:effectLst/>
                          <a:latin typeface="Meiryo UI" panose="020B0604030504040204" pitchFamily="50" charset="-128"/>
                          <a:ea typeface="Meiryo UI" panose="020B0604030504040204" pitchFamily="50" charset="-128"/>
                        </a:rPr>
                        <a:t>1,170</a:t>
                      </a:r>
                      <a:endParaRPr lang="ja-JP" altLang="ja-JP" sz="1200" b="1" i="0" u="sng" strike="noStrike" dirty="0">
                        <a:solidFill>
                          <a:srgbClr val="000000"/>
                        </a:solidFill>
                        <a:effectLst/>
                        <a:latin typeface="Meiryo UI" panose="020B0604030504040204" pitchFamily="50" charset="-128"/>
                        <a:ea typeface="Meiryo UI" panose="020B0604030504040204" pitchFamily="50" charset="-128"/>
                      </a:endParaRPr>
                    </a:p>
                  </a:txBody>
                  <a:tcPr marL="0" marR="72000" marT="7620" marB="0" anchor="ctr">
                    <a:solidFill>
                      <a:schemeClr val="bg1">
                        <a:lumMod val="85000"/>
                      </a:schemeClr>
                    </a:solidFill>
                  </a:tcPr>
                </a:tc>
                <a:extLst>
                  <a:ext uri="{0D108BD9-81ED-4DB2-BD59-A6C34878D82A}">
                    <a16:rowId xmlns:a16="http://schemas.microsoft.com/office/drawing/2014/main" val="2448039447"/>
                  </a:ext>
                </a:extLst>
              </a:tr>
              <a:tr h="249818">
                <a:tc vMerge="1">
                  <a:txBody>
                    <a:bodyPr/>
                    <a:lstStyle/>
                    <a:p>
                      <a:endParaRPr kumimoji="1" lang="ja-JP" altLang="en-US"/>
                    </a:p>
                  </a:txBody>
                  <a:tcPr/>
                </a:tc>
                <a:tc>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LINE</a:t>
                      </a:r>
                      <a:endParaRPr 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72000" marT="7620" marB="0" anchor="ctr">
                    <a:noFill/>
                  </a:tcPr>
                </a:tc>
                <a:tc>
                  <a:txBody>
                    <a:bodyPr/>
                    <a:lstStyle/>
                    <a:p>
                      <a:pPr algn="ctr" fontAlgn="ctr"/>
                      <a:r>
                        <a:rPr lang="ja-JP" altLang="en-US" sz="1200" b="1" i="0" u="sng" strike="noStrike" dirty="0">
                          <a:solidFill>
                            <a:srgbClr val="000000"/>
                          </a:solidFill>
                          <a:effectLst/>
                          <a:latin typeface="Meiryo UI" panose="020B0604030504040204" pitchFamily="50" charset="-128"/>
                          <a:ea typeface="Meiryo UI" panose="020B0604030504040204" pitchFamily="50" charset="-128"/>
                        </a:rPr>
                        <a:t>実施前</a:t>
                      </a:r>
                      <a:endParaRPr lang="ja-JP" sz="1200" b="1" i="0" u="sng" strike="noStrike" dirty="0">
                        <a:solidFill>
                          <a:srgbClr val="000000"/>
                        </a:solidFill>
                        <a:effectLst/>
                        <a:latin typeface="Meiryo UI" panose="020B0604030504040204" pitchFamily="50" charset="-128"/>
                        <a:ea typeface="Meiryo UI" panose="020B0604030504040204" pitchFamily="50" charset="-128"/>
                      </a:endParaRPr>
                    </a:p>
                  </a:txBody>
                  <a:tcPr marL="0" marR="72000" marT="7620" marB="0" anchor="c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1" i="0" u="sng" strike="noStrike" dirty="0">
                          <a:solidFill>
                            <a:srgbClr val="000000"/>
                          </a:solidFill>
                          <a:effectLst/>
                          <a:latin typeface="Meiryo UI" panose="020B0604030504040204" pitchFamily="50" charset="-128"/>
                          <a:ea typeface="Meiryo UI" panose="020B0604030504040204" pitchFamily="50" charset="-128"/>
                        </a:rPr>
                        <a:t>300</a:t>
                      </a:r>
                      <a:endParaRPr lang="ja-JP" altLang="ja-JP" sz="1200" b="1" i="0" u="sng" strike="noStrike" dirty="0">
                        <a:solidFill>
                          <a:srgbClr val="000000"/>
                        </a:solidFill>
                        <a:effectLst/>
                        <a:latin typeface="Meiryo UI" panose="020B0604030504040204" pitchFamily="50" charset="-128"/>
                        <a:ea typeface="Meiryo UI" panose="020B0604030504040204" pitchFamily="50" charset="-128"/>
                      </a:endParaRPr>
                    </a:p>
                  </a:txBody>
                  <a:tcPr marL="0" marR="72000" marT="7620" marB="0" anchor="ctr">
                    <a:noFill/>
                  </a:tcPr>
                </a:tc>
                <a:extLst>
                  <a:ext uri="{0D108BD9-81ED-4DB2-BD59-A6C34878D82A}">
                    <a16:rowId xmlns:a16="http://schemas.microsoft.com/office/drawing/2014/main" val="3953046614"/>
                  </a:ext>
                </a:extLst>
              </a:tr>
              <a:tr h="249818">
                <a:tc vMerge="1">
                  <a:txBody>
                    <a:bodyPr/>
                    <a:lstStyle/>
                    <a:p>
                      <a:endParaRPr kumimoji="1" lang="ja-JP" altLang="en-US"/>
                    </a:p>
                  </a:txBody>
                  <a:tcPr/>
                </a:tc>
                <a:tc>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Facebook</a:t>
                      </a:r>
                      <a:endParaRPr 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72000" marT="7620" marB="0" anchor="ctr">
                    <a:noFill/>
                  </a:tcPr>
                </a:tc>
                <a:tc>
                  <a:txBody>
                    <a:bodyPr/>
                    <a:lstStyle/>
                    <a:p>
                      <a:pPr algn="ctr" fontAlgn="ctr"/>
                      <a:r>
                        <a:rPr lang="en-US" altLang="ja-JP" sz="1200" b="1" i="0" u="sng" strike="noStrike" dirty="0">
                          <a:solidFill>
                            <a:srgbClr val="000000"/>
                          </a:solidFill>
                          <a:effectLst/>
                          <a:latin typeface="Meiryo UI" panose="020B0604030504040204" pitchFamily="50" charset="-128"/>
                          <a:ea typeface="Meiryo UI" panose="020B0604030504040204" pitchFamily="50" charset="-128"/>
                        </a:rPr>
                        <a:t>865</a:t>
                      </a:r>
                      <a:endParaRPr lang="ja-JP" sz="1200" b="1" i="0" u="sng" strike="noStrike" dirty="0">
                        <a:solidFill>
                          <a:srgbClr val="000000"/>
                        </a:solidFill>
                        <a:effectLst/>
                        <a:latin typeface="Meiryo UI" panose="020B0604030504040204" pitchFamily="50" charset="-128"/>
                        <a:ea typeface="Meiryo UI" panose="020B0604030504040204" pitchFamily="50" charset="-128"/>
                      </a:endParaRPr>
                    </a:p>
                  </a:txBody>
                  <a:tcPr marL="0" marR="72000" marT="7620" marB="0" anchor="c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1" i="0" u="sng" strike="noStrike" dirty="0">
                          <a:solidFill>
                            <a:srgbClr val="000000"/>
                          </a:solidFill>
                          <a:effectLst/>
                          <a:latin typeface="Meiryo UI" panose="020B0604030504040204" pitchFamily="50" charset="-128"/>
                          <a:ea typeface="Meiryo UI" panose="020B0604030504040204" pitchFamily="50" charset="-128"/>
                        </a:rPr>
                        <a:t>870</a:t>
                      </a:r>
                      <a:endParaRPr lang="ja-JP" altLang="ja-JP" sz="1200" b="1" i="0" u="sng" strike="noStrike" dirty="0">
                        <a:solidFill>
                          <a:srgbClr val="000000"/>
                        </a:solidFill>
                        <a:effectLst/>
                        <a:latin typeface="Meiryo UI" panose="020B0604030504040204" pitchFamily="50" charset="-128"/>
                        <a:ea typeface="Meiryo UI" panose="020B0604030504040204" pitchFamily="50" charset="-128"/>
                      </a:endParaRPr>
                    </a:p>
                  </a:txBody>
                  <a:tcPr marL="0" marR="72000" marT="7620" marB="0" anchor="ctr">
                    <a:noFill/>
                  </a:tcPr>
                </a:tc>
                <a:extLst>
                  <a:ext uri="{0D108BD9-81ED-4DB2-BD59-A6C34878D82A}">
                    <a16:rowId xmlns:a16="http://schemas.microsoft.com/office/drawing/2014/main" val="783326889"/>
                  </a:ext>
                </a:extLst>
              </a:tr>
            </a:tbl>
          </a:graphicData>
        </a:graphic>
      </p:graphicFrame>
      <p:sp>
        <p:nvSpPr>
          <p:cNvPr id="45" name="テキスト ボックス 44">
            <a:extLst>
              <a:ext uri="{FF2B5EF4-FFF2-40B4-BE49-F238E27FC236}">
                <a16:creationId xmlns:a16="http://schemas.microsoft.com/office/drawing/2014/main" id="{BA67C10E-CC80-4C3D-87B8-F3F807EF63F0}"/>
              </a:ext>
            </a:extLst>
          </p:cNvPr>
          <p:cNvSpPr txBox="1"/>
          <p:nvPr/>
        </p:nvSpPr>
        <p:spPr>
          <a:xfrm>
            <a:off x="4964283" y="5010153"/>
            <a:ext cx="3554139" cy="1169551"/>
          </a:xfrm>
          <a:prstGeom prst="rect">
            <a:avLst/>
          </a:prstGeom>
          <a:noFill/>
          <a:ln>
            <a:noFill/>
            <a:prstDash val="sysDot"/>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u="sng" dirty="0">
                <a:solidFill>
                  <a:prstClr val="black"/>
                </a:solidFill>
                <a:latin typeface="Meiryo UI" panose="020B0604030504040204" pitchFamily="50" charset="-128"/>
                <a:ea typeface="Meiryo UI" panose="020B0604030504040204" pitchFamily="50" charset="-128"/>
              </a:rPr>
              <a:t>●総数　　　　</a:t>
            </a:r>
            <a:r>
              <a:rPr kumimoji="1" lang="ja-JP" altLang="en-US" sz="14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：目標を　</a:t>
            </a:r>
            <a:r>
              <a:rPr kumimoji="1" lang="en-US" altLang="ja-JP" sz="1400" u="sng" dirty="0">
                <a:solidFill>
                  <a:prstClr val="black"/>
                </a:solidFill>
                <a:latin typeface="Meiryo UI" panose="020B0604030504040204" pitchFamily="50" charset="-128"/>
                <a:ea typeface="Meiryo UI" panose="020B0604030504040204" pitchFamily="50" charset="-128"/>
              </a:rPr>
              <a:t>630</a:t>
            </a:r>
            <a:r>
              <a:rPr kumimoji="1" lang="ja-JP" altLang="en-US" sz="1400" u="sng" dirty="0">
                <a:solidFill>
                  <a:prstClr val="black"/>
                </a:solidFill>
                <a:latin typeface="Meiryo UI" panose="020B0604030504040204" pitchFamily="50" charset="-128"/>
                <a:ea typeface="Meiryo UI" panose="020B0604030504040204" pitchFamily="50" charset="-128"/>
              </a:rPr>
              <a:t>件　</a:t>
            </a:r>
            <a:r>
              <a:rPr kumimoji="1" lang="ja-JP" altLang="en-US" sz="14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下回る</a:t>
            </a:r>
            <a:endParaRPr kumimoji="1" lang="en-US" altLang="ja-JP" sz="14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4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u="sng" dirty="0">
                <a:solidFill>
                  <a:prstClr val="black"/>
                </a:solidFill>
                <a:latin typeface="Meiryo UI" panose="020B0604030504040204" pitchFamily="50" charset="-128"/>
                <a:ea typeface="Meiryo UI" panose="020B0604030504040204" pitchFamily="50" charset="-128"/>
              </a:rPr>
              <a:t>●</a:t>
            </a:r>
            <a:r>
              <a:rPr kumimoji="1" lang="en-US" altLang="ja-JP" sz="1400" u="sng" dirty="0">
                <a:solidFill>
                  <a:prstClr val="black"/>
                </a:solidFill>
                <a:latin typeface="Meiryo UI" panose="020B0604030504040204" pitchFamily="50" charset="-128"/>
                <a:ea typeface="Meiryo UI" panose="020B0604030504040204" pitchFamily="50" charset="-128"/>
              </a:rPr>
              <a:t>LINE</a:t>
            </a:r>
            <a:r>
              <a:rPr kumimoji="1" lang="ja-JP" altLang="en-US" sz="1400" u="sng" dirty="0">
                <a:solidFill>
                  <a:prstClr val="black"/>
                </a:solidFill>
                <a:latin typeface="Meiryo UI" panose="020B0604030504040204" pitchFamily="50" charset="-128"/>
                <a:ea typeface="Meiryo UI" panose="020B0604030504040204" pitchFamily="50" charset="-128"/>
              </a:rPr>
              <a:t>　　　 </a:t>
            </a:r>
            <a:r>
              <a:rPr kumimoji="1" lang="ja-JP" altLang="en-US" sz="14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：目標を　</a:t>
            </a:r>
            <a:r>
              <a:rPr kumimoji="1" lang="en-US" altLang="ja-JP" sz="14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600</a:t>
            </a:r>
            <a:r>
              <a:rPr kumimoji="1" lang="ja-JP" altLang="en-US" sz="14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件　</a:t>
            </a:r>
            <a:r>
              <a:rPr kumimoji="1" lang="ja-JP" altLang="en-US" sz="1400" u="sng" dirty="0">
                <a:solidFill>
                  <a:prstClr val="black"/>
                </a:solidFill>
                <a:latin typeface="Meiryo UI" panose="020B0604030504040204" pitchFamily="50" charset="-128"/>
                <a:ea typeface="Meiryo UI" panose="020B0604030504040204" pitchFamily="50" charset="-128"/>
              </a:rPr>
              <a:t>下</a:t>
            </a:r>
            <a:r>
              <a:rPr kumimoji="1" lang="ja-JP" altLang="en-US" sz="14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回る</a:t>
            </a:r>
            <a:endParaRPr kumimoji="1" lang="en-US" altLang="ja-JP" sz="14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sz="14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u="sng" dirty="0">
                <a:solidFill>
                  <a:prstClr val="black"/>
                </a:solidFill>
                <a:latin typeface="Meiryo UI" panose="020B0604030504040204" pitchFamily="50" charset="-128"/>
                <a:ea typeface="Meiryo UI" panose="020B0604030504040204" pitchFamily="50" charset="-128"/>
              </a:rPr>
              <a:t>●</a:t>
            </a:r>
            <a:r>
              <a:rPr kumimoji="1" lang="en-US" altLang="ja-JP" sz="1400" u="sng" dirty="0">
                <a:solidFill>
                  <a:prstClr val="black"/>
                </a:solidFill>
                <a:latin typeface="Meiryo UI" panose="020B0604030504040204" pitchFamily="50" charset="-128"/>
                <a:ea typeface="Meiryo UI" panose="020B0604030504040204" pitchFamily="50" charset="-128"/>
              </a:rPr>
              <a:t>Facebook</a:t>
            </a:r>
            <a:r>
              <a:rPr kumimoji="1" lang="ja-JP" altLang="en-US" sz="1400" u="sng" dirty="0">
                <a:solidFill>
                  <a:prstClr val="black"/>
                </a:solidFill>
                <a:latin typeface="Meiryo UI" panose="020B0604030504040204" pitchFamily="50" charset="-128"/>
                <a:ea typeface="Meiryo UI" panose="020B0604030504040204" pitchFamily="50" charset="-128"/>
              </a:rPr>
              <a:t>：目標を　　</a:t>
            </a:r>
            <a:r>
              <a:rPr kumimoji="1" lang="en-US" altLang="ja-JP" sz="1400" u="sng" dirty="0">
                <a:solidFill>
                  <a:prstClr val="black"/>
                </a:solidFill>
                <a:latin typeface="Meiryo UI" panose="020B0604030504040204" pitchFamily="50" charset="-128"/>
                <a:ea typeface="Meiryo UI" panose="020B0604030504040204" pitchFamily="50" charset="-128"/>
              </a:rPr>
              <a:t>30</a:t>
            </a:r>
            <a:r>
              <a:rPr kumimoji="1" lang="ja-JP" altLang="en-US" sz="1400" u="sng" dirty="0">
                <a:solidFill>
                  <a:prstClr val="black"/>
                </a:solidFill>
                <a:latin typeface="Meiryo UI" panose="020B0604030504040204" pitchFamily="50" charset="-128"/>
                <a:ea typeface="Meiryo UI" panose="020B0604030504040204" pitchFamily="50" charset="-128"/>
              </a:rPr>
              <a:t>件　下回る</a:t>
            </a:r>
            <a:endParaRPr kumimoji="1" lang="ja-JP" altLang="en-US" sz="14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18" name="テキスト ボックス 17">
            <a:extLst>
              <a:ext uri="{FF2B5EF4-FFF2-40B4-BE49-F238E27FC236}">
                <a16:creationId xmlns:a16="http://schemas.microsoft.com/office/drawing/2014/main" id="{69B4AF84-F07A-4D92-8078-6EB1582F0BD0}"/>
              </a:ext>
            </a:extLst>
          </p:cNvPr>
          <p:cNvSpPr txBox="1"/>
          <p:nvPr/>
        </p:nvSpPr>
        <p:spPr>
          <a:xfrm>
            <a:off x="4792182" y="3393102"/>
            <a:ext cx="4379745" cy="461665"/>
          </a:xfrm>
          <a:prstGeom prst="rect">
            <a:avLst/>
          </a:prstGeom>
          <a:noFill/>
          <a:ln>
            <a:noFill/>
            <a:prstDash val="sysDot"/>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200" b="0" i="0"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a:t>
            </a:r>
            <a:r>
              <a:rPr kumimoji="1" lang="ja-JP" altLang="en-US" sz="1200" dirty="0">
                <a:solidFill>
                  <a:prstClr val="black"/>
                </a:solidFill>
                <a:latin typeface="Meiryo UI" panose="020B0604030504040204" pitchFamily="50" charset="-128"/>
                <a:ea typeface="Meiryo UI" panose="020B0604030504040204" pitchFamily="50" charset="-128"/>
              </a:rPr>
              <a:t>減少</a:t>
            </a:r>
            <a:r>
              <a:rPr kumimoji="1" lang="ja-JP" altLang="en-US" sz="1200" b="0" i="0"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の要因</a:t>
            </a:r>
            <a:r>
              <a:rPr kumimoji="1" lang="en-US" altLang="ja-JP" sz="1200" b="0" i="0"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a:t>
            </a: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　・エル</a:t>
            </a:r>
            <a:r>
              <a:rPr kumimoji="1" lang="ja-JP" altLang="en-US" sz="1200" dirty="0">
                <a:solidFill>
                  <a:prstClr val="black"/>
                </a:solidFill>
                <a:latin typeface="Meiryo UI" panose="020B0604030504040204" pitchFamily="50" charset="-128"/>
                <a:ea typeface="Meiryo UI" panose="020B0604030504040204" pitchFamily="50" charset="-128"/>
              </a:rPr>
              <a:t>・シアターの</a:t>
            </a:r>
            <a:r>
              <a:rPr kumimoji="1" lang="ja-JP" altLang="en-US" sz="1200" b="0" i="0"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閉鎖により、利用者・来館者の減少ほか</a:t>
            </a:r>
            <a:endParaRPr kumimoji="1" lang="en-US" altLang="ja-JP" sz="1200" b="0" i="0"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8479B493-3809-486D-AE42-713FE87D63E7}"/>
              </a:ext>
            </a:extLst>
          </p:cNvPr>
          <p:cNvSpPr txBox="1"/>
          <p:nvPr/>
        </p:nvSpPr>
        <p:spPr>
          <a:xfrm>
            <a:off x="3344541" y="1195361"/>
            <a:ext cx="818306" cy="246221"/>
          </a:xfrm>
          <a:prstGeom prst="rect">
            <a:avLst/>
          </a:prstGeom>
          <a:noFill/>
        </p:spPr>
        <p:txBody>
          <a:bodyPr wrap="square" rtlCol="0">
            <a:spAutoFit/>
          </a:bodyPr>
          <a:lstStyle/>
          <a:p>
            <a:r>
              <a:rPr kumimoji="1" lang="ja-JP" altLang="en-US" sz="1000" dirty="0">
                <a:latin typeface="Meiryo UI" panose="020B0604030504040204" pitchFamily="50" charset="-128"/>
                <a:ea typeface="Meiryo UI" panose="020B0604030504040204" pitchFamily="50" charset="-128"/>
              </a:rPr>
              <a:t>単位：千円</a:t>
            </a:r>
          </a:p>
        </p:txBody>
      </p:sp>
      <p:sp>
        <p:nvSpPr>
          <p:cNvPr id="21" name="テキスト ボックス 20">
            <a:extLst>
              <a:ext uri="{FF2B5EF4-FFF2-40B4-BE49-F238E27FC236}">
                <a16:creationId xmlns:a16="http://schemas.microsoft.com/office/drawing/2014/main" id="{CB78D9F6-EF61-4B02-9431-97B5514DC170}"/>
              </a:ext>
            </a:extLst>
          </p:cNvPr>
          <p:cNvSpPr txBox="1"/>
          <p:nvPr/>
        </p:nvSpPr>
        <p:spPr>
          <a:xfrm>
            <a:off x="7831248" y="1192912"/>
            <a:ext cx="818306" cy="246221"/>
          </a:xfrm>
          <a:prstGeom prst="rect">
            <a:avLst/>
          </a:prstGeom>
          <a:noFill/>
        </p:spPr>
        <p:txBody>
          <a:bodyPr wrap="square" rtlCol="0">
            <a:spAutoFit/>
          </a:bodyPr>
          <a:lstStyle/>
          <a:p>
            <a:r>
              <a:rPr kumimoji="1" lang="ja-JP" altLang="en-US" sz="1000" dirty="0">
                <a:latin typeface="Meiryo UI" panose="020B0604030504040204" pitchFamily="50" charset="-128"/>
                <a:ea typeface="Meiryo UI" panose="020B0604030504040204" pitchFamily="50" charset="-128"/>
              </a:rPr>
              <a:t>単位：</a:t>
            </a:r>
            <a:r>
              <a:rPr kumimoji="1" lang="en-US" altLang="ja-JP" sz="1000" dirty="0">
                <a:latin typeface="Meiryo UI" panose="020B0604030504040204" pitchFamily="50" charset="-128"/>
                <a:ea typeface="Meiryo UI" panose="020B0604030504040204" pitchFamily="50" charset="-128"/>
              </a:rPr>
              <a:t>PV</a:t>
            </a:r>
            <a:endParaRPr kumimoji="1" lang="ja-JP" altLang="en-US" sz="1000" dirty="0">
              <a:latin typeface="Meiryo UI" panose="020B0604030504040204" pitchFamily="50" charset="-128"/>
              <a:ea typeface="Meiryo UI" panose="020B0604030504040204" pitchFamily="50" charset="-128"/>
            </a:endParaRPr>
          </a:p>
        </p:txBody>
      </p:sp>
      <p:sp>
        <p:nvSpPr>
          <p:cNvPr id="19" name="テキスト ボックス 18">
            <a:extLst>
              <a:ext uri="{FF2B5EF4-FFF2-40B4-BE49-F238E27FC236}">
                <a16:creationId xmlns:a16="http://schemas.microsoft.com/office/drawing/2014/main" id="{92D63B2D-592F-482F-AEB3-1D3B4FF2008E}"/>
              </a:ext>
            </a:extLst>
          </p:cNvPr>
          <p:cNvSpPr txBox="1"/>
          <p:nvPr/>
        </p:nvSpPr>
        <p:spPr>
          <a:xfrm>
            <a:off x="3517886" y="4487431"/>
            <a:ext cx="818306" cy="246221"/>
          </a:xfrm>
          <a:prstGeom prst="rect">
            <a:avLst/>
          </a:prstGeom>
          <a:noFill/>
        </p:spPr>
        <p:txBody>
          <a:bodyPr wrap="square" rtlCol="0">
            <a:spAutoFit/>
          </a:bodyPr>
          <a:lstStyle/>
          <a:p>
            <a:r>
              <a:rPr kumimoji="1" lang="ja-JP" altLang="en-US" sz="1000" dirty="0">
                <a:latin typeface="Meiryo UI" panose="020B0604030504040204" pitchFamily="50" charset="-128"/>
                <a:ea typeface="Meiryo UI" panose="020B0604030504040204" pitchFamily="50" charset="-128"/>
              </a:rPr>
              <a:t>単位：件</a:t>
            </a:r>
          </a:p>
        </p:txBody>
      </p:sp>
      <p:graphicFrame>
        <p:nvGraphicFramePr>
          <p:cNvPr id="23" name="表 9">
            <a:extLst>
              <a:ext uri="{FF2B5EF4-FFF2-40B4-BE49-F238E27FC236}">
                <a16:creationId xmlns:a16="http://schemas.microsoft.com/office/drawing/2014/main" id="{D439FF32-C7A3-4A76-A938-726DB7CE2A41}"/>
              </a:ext>
            </a:extLst>
          </p:cNvPr>
          <p:cNvGraphicFramePr>
            <a:graphicFrameLocks noGrp="1"/>
          </p:cNvGraphicFramePr>
          <p:nvPr>
            <p:extLst>
              <p:ext uri="{D42A27DB-BD31-4B8C-83A1-F6EECF244321}">
                <p14:modId xmlns:p14="http://schemas.microsoft.com/office/powerpoint/2010/main" val="1120295929"/>
              </p:ext>
            </p:extLst>
          </p:nvPr>
        </p:nvGraphicFramePr>
        <p:xfrm>
          <a:off x="279056" y="1420752"/>
          <a:ext cx="3872075" cy="1111810"/>
        </p:xfrm>
        <a:graphic>
          <a:graphicData uri="http://schemas.openxmlformats.org/drawingml/2006/table">
            <a:tbl>
              <a:tblPr firstRow="1" bandRow="1">
                <a:tableStyleId>{D7AC3CCA-C797-4891-BE02-D94E43425B78}</a:tableStyleId>
              </a:tblPr>
              <a:tblGrid>
                <a:gridCol w="599531">
                  <a:extLst>
                    <a:ext uri="{9D8B030D-6E8A-4147-A177-3AD203B41FA5}">
                      <a16:colId xmlns:a16="http://schemas.microsoft.com/office/drawing/2014/main" val="1704500921"/>
                    </a:ext>
                  </a:extLst>
                </a:gridCol>
                <a:gridCol w="1580771">
                  <a:extLst>
                    <a:ext uri="{9D8B030D-6E8A-4147-A177-3AD203B41FA5}">
                      <a16:colId xmlns:a16="http://schemas.microsoft.com/office/drawing/2014/main" val="1887167582"/>
                    </a:ext>
                  </a:extLst>
                </a:gridCol>
                <a:gridCol w="1691773">
                  <a:extLst>
                    <a:ext uri="{9D8B030D-6E8A-4147-A177-3AD203B41FA5}">
                      <a16:colId xmlns:a16="http://schemas.microsoft.com/office/drawing/2014/main" val="3187444633"/>
                    </a:ext>
                  </a:extLst>
                </a:gridCol>
              </a:tblGrid>
              <a:tr h="374205">
                <a:tc>
                  <a:txBody>
                    <a:bodyPr/>
                    <a:lstStyle/>
                    <a:p>
                      <a:endParaRPr kumimoji="1" lang="ja-JP" altLang="en-US" sz="1200" b="1" dirty="0">
                        <a:solidFill>
                          <a:schemeClr val="bg1">
                            <a:lumMod val="95000"/>
                          </a:schemeClr>
                        </a:solidFill>
                        <a:latin typeface="Meiryo UI" panose="020B0604030504040204" pitchFamily="50" charset="-128"/>
                        <a:ea typeface="Meiryo UI" panose="020B0604030504040204" pitchFamily="50" charset="-128"/>
                      </a:endParaRPr>
                    </a:p>
                  </a:txBody>
                  <a:tcPr>
                    <a:solidFill>
                      <a:schemeClr val="tx1">
                        <a:lumMod val="50000"/>
                        <a:lumOff val="50000"/>
                      </a:schemeClr>
                    </a:solidFill>
                  </a:tcPr>
                </a:tc>
                <a:tc>
                  <a:txBody>
                    <a:bodyPr/>
                    <a:lstStyle/>
                    <a:p>
                      <a:pPr algn="ctr" fontAlgn="ctr"/>
                      <a:r>
                        <a:rPr lang="ja-JP" altLang="en-US" sz="1200" b="1" i="0" u="none" strike="noStrike" dirty="0">
                          <a:solidFill>
                            <a:schemeClr val="bg1">
                              <a:lumMod val="95000"/>
                            </a:schemeClr>
                          </a:solidFill>
                          <a:effectLst/>
                          <a:latin typeface="Meiryo UI" panose="020B0604030504040204" pitchFamily="50" charset="-128"/>
                          <a:ea typeface="Meiryo UI" panose="020B0604030504040204" pitchFamily="50" charset="-128"/>
                        </a:rPr>
                        <a:t>令和</a:t>
                      </a:r>
                      <a:r>
                        <a:rPr lang="en-US" altLang="ja-JP" sz="1200" b="1" i="0" u="none" strike="noStrike" dirty="0">
                          <a:solidFill>
                            <a:schemeClr val="bg1">
                              <a:lumMod val="95000"/>
                            </a:schemeClr>
                          </a:solidFill>
                          <a:effectLst/>
                          <a:latin typeface="Meiryo UI" panose="020B0604030504040204" pitchFamily="50" charset="-128"/>
                          <a:ea typeface="Meiryo UI" panose="020B0604030504040204" pitchFamily="50" charset="-128"/>
                        </a:rPr>
                        <a:t>7</a:t>
                      </a:r>
                      <a:r>
                        <a:rPr lang="ja-JP" altLang="en-US" sz="1200" b="1" i="0" u="none" strike="noStrike" dirty="0">
                          <a:solidFill>
                            <a:schemeClr val="bg1">
                              <a:lumMod val="95000"/>
                            </a:schemeClr>
                          </a:solidFill>
                          <a:effectLst/>
                          <a:latin typeface="Meiryo UI" panose="020B0604030504040204" pitchFamily="50" charset="-128"/>
                          <a:ea typeface="Meiryo UI" panose="020B0604030504040204" pitchFamily="50" charset="-128"/>
                        </a:rPr>
                        <a:t>年度</a:t>
                      </a:r>
                      <a:endParaRPr lang="en-US" altLang="ja-JP" sz="1200" b="1" i="0" u="none" strike="noStrike" dirty="0">
                        <a:solidFill>
                          <a:schemeClr val="bg1">
                            <a:lumMod val="95000"/>
                          </a:schemeClr>
                        </a:solidFill>
                        <a:effectLst/>
                        <a:latin typeface="Meiryo UI" panose="020B0604030504040204" pitchFamily="50" charset="-128"/>
                        <a:ea typeface="Meiryo UI" panose="020B0604030504040204" pitchFamily="50" charset="-128"/>
                      </a:endParaRPr>
                    </a:p>
                    <a:p>
                      <a:pPr algn="ctr" fontAlgn="ctr"/>
                      <a:r>
                        <a:rPr lang="ja-JP" altLang="en-US" sz="1200" b="1" i="0" u="none" strike="noStrike" dirty="0">
                          <a:solidFill>
                            <a:schemeClr val="bg1">
                              <a:lumMod val="95000"/>
                            </a:schemeClr>
                          </a:solidFill>
                          <a:effectLst/>
                          <a:latin typeface="Meiryo UI" panose="020B0604030504040204" pitchFamily="50" charset="-128"/>
                          <a:ea typeface="Meiryo UI" panose="020B0604030504040204" pitchFamily="50" charset="-128"/>
                        </a:rPr>
                        <a:t>（</a:t>
                      </a:r>
                      <a:r>
                        <a:rPr lang="en-US" altLang="ja-JP" sz="1200" b="1" i="0" u="none" strike="noStrike" dirty="0">
                          <a:solidFill>
                            <a:schemeClr val="bg1">
                              <a:lumMod val="95000"/>
                            </a:schemeClr>
                          </a:solidFill>
                          <a:effectLst/>
                          <a:latin typeface="Meiryo UI" panose="020B0604030504040204" pitchFamily="50" charset="-128"/>
                          <a:ea typeface="Meiryo UI" panose="020B0604030504040204" pitchFamily="50" charset="-128"/>
                        </a:rPr>
                        <a:t>11</a:t>
                      </a:r>
                      <a:r>
                        <a:rPr lang="ja-JP" altLang="en-US" sz="1200" b="1" i="0" u="none" strike="noStrike" dirty="0">
                          <a:solidFill>
                            <a:schemeClr val="bg1">
                              <a:lumMod val="95000"/>
                            </a:schemeClr>
                          </a:solidFill>
                          <a:effectLst/>
                          <a:latin typeface="Meiryo UI" panose="020B0604030504040204" pitchFamily="50" charset="-128"/>
                          <a:ea typeface="Meiryo UI" panose="020B0604030504040204" pitchFamily="50" charset="-128"/>
                        </a:rPr>
                        <a:t>月末）</a:t>
                      </a:r>
                      <a:endParaRPr lang="en-US" altLang="ja-JP" sz="1200" b="1" i="0" u="none" strike="noStrike" dirty="0">
                        <a:solidFill>
                          <a:schemeClr val="bg1">
                            <a:lumMod val="95000"/>
                          </a:schemeClr>
                        </a:solidFill>
                        <a:effectLst/>
                        <a:latin typeface="Meiryo UI" panose="020B0604030504040204" pitchFamily="50" charset="-128"/>
                        <a:ea typeface="Meiryo UI" panose="020B0604030504040204" pitchFamily="50" charset="-128"/>
                      </a:endParaRPr>
                    </a:p>
                  </a:txBody>
                  <a:tcPr marL="7620" marR="7620" marT="7620" marB="0" anchor="ctr">
                    <a:solidFill>
                      <a:schemeClr val="tx1">
                        <a:lumMod val="50000"/>
                        <a:lumOff val="50000"/>
                      </a:schemeClr>
                    </a:solidFill>
                  </a:tcPr>
                </a:tc>
                <a:tc>
                  <a:txBody>
                    <a:bodyPr/>
                    <a:lstStyle/>
                    <a:p>
                      <a:pPr algn="ctr" fontAlgn="ctr"/>
                      <a:r>
                        <a:rPr lang="ja-JP" altLang="en-US" sz="1200" b="1" i="0" u="none" strike="noStrike" dirty="0">
                          <a:solidFill>
                            <a:schemeClr val="bg1">
                              <a:lumMod val="95000"/>
                            </a:schemeClr>
                          </a:solidFill>
                          <a:effectLst/>
                          <a:latin typeface="Meiryo UI" panose="020B0604030504040204" pitchFamily="50" charset="-128"/>
                          <a:ea typeface="Meiryo UI" panose="020B0604030504040204" pitchFamily="50" charset="-128"/>
                        </a:rPr>
                        <a:t>令和</a:t>
                      </a:r>
                      <a:r>
                        <a:rPr lang="en-US" altLang="ja-JP" sz="1200" b="1" i="0" u="none" strike="noStrike" dirty="0">
                          <a:solidFill>
                            <a:schemeClr val="bg1">
                              <a:lumMod val="95000"/>
                            </a:schemeClr>
                          </a:solidFill>
                          <a:effectLst/>
                          <a:latin typeface="Meiryo UI" panose="020B0604030504040204" pitchFamily="50" charset="-128"/>
                          <a:ea typeface="Meiryo UI" panose="020B0604030504040204" pitchFamily="50" charset="-128"/>
                        </a:rPr>
                        <a:t>7</a:t>
                      </a:r>
                      <a:r>
                        <a:rPr lang="ja-JP" altLang="en-US" sz="1200" b="1" i="0" u="none" strike="noStrike" dirty="0">
                          <a:solidFill>
                            <a:schemeClr val="bg1">
                              <a:lumMod val="95000"/>
                            </a:schemeClr>
                          </a:solidFill>
                          <a:effectLst/>
                          <a:latin typeface="Meiryo UI" panose="020B0604030504040204" pitchFamily="50" charset="-128"/>
                          <a:ea typeface="Meiryo UI" panose="020B0604030504040204" pitchFamily="50" charset="-128"/>
                        </a:rPr>
                        <a:t>年度</a:t>
                      </a:r>
                      <a:endParaRPr lang="en-US" altLang="ja-JP" sz="1200" b="1" i="0" u="none" strike="noStrike" dirty="0">
                        <a:solidFill>
                          <a:schemeClr val="bg1">
                            <a:lumMod val="95000"/>
                          </a:schemeClr>
                        </a:solidFill>
                        <a:effectLst/>
                        <a:latin typeface="Meiryo UI" panose="020B0604030504040204" pitchFamily="50" charset="-128"/>
                        <a:ea typeface="Meiryo UI" panose="020B0604030504040204" pitchFamily="50" charset="-128"/>
                      </a:endParaRPr>
                    </a:p>
                    <a:p>
                      <a:pPr algn="ctr" fontAlgn="ctr"/>
                      <a:r>
                        <a:rPr lang="ja-JP" altLang="en-US" sz="1200" b="1" i="0" u="none" strike="noStrike" dirty="0">
                          <a:solidFill>
                            <a:schemeClr val="bg1">
                              <a:lumMod val="95000"/>
                            </a:schemeClr>
                          </a:solidFill>
                          <a:effectLst/>
                          <a:latin typeface="Meiryo UI" panose="020B0604030504040204" pitchFamily="50" charset="-128"/>
                          <a:ea typeface="Meiryo UI" panose="020B0604030504040204" pitchFamily="50" charset="-128"/>
                        </a:rPr>
                        <a:t>（見込）</a:t>
                      </a:r>
                      <a:endParaRPr lang="ja-JP" sz="1200" b="1" i="0" u="none" strike="noStrike" dirty="0">
                        <a:solidFill>
                          <a:schemeClr val="bg1">
                            <a:lumMod val="95000"/>
                          </a:schemeClr>
                        </a:solidFill>
                        <a:effectLst/>
                        <a:latin typeface="Meiryo UI" panose="020B0604030504040204" pitchFamily="50" charset="-128"/>
                        <a:ea typeface="Meiryo UI" panose="020B0604030504040204" pitchFamily="50" charset="-128"/>
                      </a:endParaRPr>
                    </a:p>
                  </a:txBody>
                  <a:tcPr marL="7620" marR="7620" marT="7620" marB="0" anchor="ctr">
                    <a:solidFill>
                      <a:schemeClr val="tx1">
                        <a:lumMod val="50000"/>
                        <a:lumOff val="50000"/>
                      </a:schemeClr>
                    </a:solidFill>
                  </a:tcPr>
                </a:tc>
                <a:extLst>
                  <a:ext uri="{0D108BD9-81ED-4DB2-BD59-A6C34878D82A}">
                    <a16:rowId xmlns:a16="http://schemas.microsoft.com/office/drawing/2014/main" val="2214228082"/>
                  </a:ext>
                </a:extLst>
              </a:tr>
              <a:tr h="364225">
                <a:tc>
                  <a:txBody>
                    <a:bodyPr/>
                    <a:lstStyle/>
                    <a:p>
                      <a:pPr algn="ctr" fontAlgn="ctr"/>
                      <a:r>
                        <a:rPr lang="ja-JP" altLang="en-US" sz="1200" b="0" u="none" strike="noStrike" dirty="0">
                          <a:solidFill>
                            <a:srgbClr val="000000"/>
                          </a:solidFill>
                          <a:effectLst/>
                          <a:latin typeface="Meiryo UI" panose="020B0604030504040204" pitchFamily="50" charset="-128"/>
                          <a:ea typeface="Meiryo UI" panose="020B0604030504040204" pitchFamily="50" charset="-128"/>
                        </a:rPr>
                        <a:t>目標</a:t>
                      </a:r>
                      <a:r>
                        <a:rPr lang="ja-JP" sz="1200" b="0" u="none" strike="noStrike" dirty="0">
                          <a:solidFill>
                            <a:srgbClr val="000000"/>
                          </a:solidFill>
                          <a:effectLst/>
                          <a:latin typeface="Meiryo UI" panose="020B0604030504040204" pitchFamily="50" charset="-128"/>
                          <a:ea typeface="Meiryo UI" panose="020B0604030504040204" pitchFamily="50" charset="-128"/>
                        </a:rPr>
                        <a:t> </a:t>
                      </a:r>
                      <a:endParaRPr 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7620" marR="7620" marT="7620" marB="0" anchor="ctr">
                    <a:noFill/>
                  </a:tcPr>
                </a:tc>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ー</a:t>
                      </a:r>
                      <a:endParaRPr 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72000" marT="7620" marB="0" anchor="ctr">
                    <a:noFill/>
                  </a:tcPr>
                </a:tc>
                <a:tc>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246,690</a:t>
                      </a:r>
                    </a:p>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a:t>
                      </a: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A</a:t>
                      </a: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評価）</a:t>
                      </a:r>
                      <a:endParaRPr 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72000" marT="7620" marB="0" anchor="ctr">
                    <a:noFill/>
                  </a:tcPr>
                </a:tc>
                <a:extLst>
                  <a:ext uri="{0D108BD9-81ED-4DB2-BD59-A6C34878D82A}">
                    <a16:rowId xmlns:a16="http://schemas.microsoft.com/office/drawing/2014/main" val="1609655217"/>
                  </a:ext>
                </a:extLst>
              </a:tr>
              <a:tr h="364225">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実績</a:t>
                      </a:r>
                      <a:endParaRPr 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7620" marR="7620" marT="7620" marB="0" anchor="ctr">
                    <a:noFill/>
                  </a:tcPr>
                </a:tc>
                <a:tc>
                  <a:txBody>
                    <a:bodyPr/>
                    <a:lstStyle/>
                    <a:p>
                      <a:pPr algn="ctr" fontAlgn="ctr"/>
                      <a:r>
                        <a:rPr lang="en-US" altLang="ja-JP" sz="1200" b="1" i="0" u="sng" strike="noStrike" dirty="0">
                          <a:solidFill>
                            <a:srgbClr val="000000"/>
                          </a:solidFill>
                          <a:effectLst/>
                          <a:latin typeface="Meiryo UI" panose="020B0604030504040204" pitchFamily="50" charset="-128"/>
                          <a:ea typeface="Meiryo UI" panose="020B0604030504040204" pitchFamily="50" charset="-128"/>
                        </a:rPr>
                        <a:t>173,589</a:t>
                      </a:r>
                      <a:endParaRPr lang="ja-JP" sz="1200" b="1" i="0" u="sng" strike="noStrike" dirty="0">
                        <a:solidFill>
                          <a:srgbClr val="000000"/>
                        </a:solidFill>
                        <a:effectLst/>
                        <a:latin typeface="Meiryo UI" panose="020B0604030504040204" pitchFamily="50" charset="-128"/>
                        <a:ea typeface="Meiryo UI" panose="020B0604030504040204" pitchFamily="50" charset="-128"/>
                      </a:endParaRPr>
                    </a:p>
                  </a:txBody>
                  <a:tcPr marL="0" marR="72000" marT="7620" marB="0" anchor="ctr">
                    <a:noFill/>
                  </a:tcPr>
                </a:tc>
                <a:tc>
                  <a:txBody>
                    <a:bodyPr/>
                    <a:lstStyle/>
                    <a:p>
                      <a:pPr algn="ctr" fontAlgn="ctr"/>
                      <a:r>
                        <a:rPr lang="en-US" altLang="ja-JP" sz="1200" b="1" i="0" u="sng" strike="noStrike" dirty="0">
                          <a:solidFill>
                            <a:srgbClr val="000000"/>
                          </a:solidFill>
                          <a:effectLst/>
                          <a:latin typeface="Meiryo UI" panose="020B0604030504040204" pitchFamily="50" charset="-128"/>
                          <a:ea typeface="Meiryo UI" panose="020B0604030504040204" pitchFamily="50" charset="-128"/>
                        </a:rPr>
                        <a:t>255,000</a:t>
                      </a:r>
                      <a:endParaRPr lang="ja-JP" sz="1200" b="1" i="0" u="sng" strike="noStrike" dirty="0">
                        <a:solidFill>
                          <a:srgbClr val="000000"/>
                        </a:solidFill>
                        <a:effectLst/>
                        <a:latin typeface="Meiryo UI" panose="020B0604030504040204" pitchFamily="50" charset="-128"/>
                        <a:ea typeface="Meiryo UI" panose="020B0604030504040204" pitchFamily="50" charset="-128"/>
                      </a:endParaRPr>
                    </a:p>
                  </a:txBody>
                  <a:tcPr marL="0" marR="72000" marT="7620" marB="0" anchor="ctr">
                    <a:noFill/>
                  </a:tcPr>
                </a:tc>
                <a:extLst>
                  <a:ext uri="{0D108BD9-81ED-4DB2-BD59-A6C34878D82A}">
                    <a16:rowId xmlns:a16="http://schemas.microsoft.com/office/drawing/2014/main" val="2448039447"/>
                  </a:ext>
                </a:extLst>
              </a:tr>
            </a:tbl>
          </a:graphicData>
        </a:graphic>
      </p:graphicFrame>
    </p:spTree>
    <p:extLst>
      <p:ext uri="{BB962C8B-B14F-4D97-AF65-F5344CB8AC3E}">
        <p14:creationId xmlns:p14="http://schemas.microsoft.com/office/powerpoint/2010/main" val="26383687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a:extLst>
              <a:ext uri="{FF2B5EF4-FFF2-40B4-BE49-F238E27FC236}">
                <a16:creationId xmlns:a16="http://schemas.microsoft.com/office/drawing/2014/main" id="{89AA44E5-08D8-4746-A248-CB63A76A3319}"/>
              </a:ext>
            </a:extLst>
          </p:cNvPr>
          <p:cNvSpPr>
            <a:spLocks noChangeArrowheads="1"/>
          </p:cNvSpPr>
          <p:nvPr/>
        </p:nvSpPr>
        <p:spPr bwMode="auto">
          <a:xfrm>
            <a:off x="1" y="2"/>
            <a:ext cx="9143999" cy="430887"/>
          </a:xfrm>
          <a:prstGeom prst="rect">
            <a:avLst/>
          </a:prstGeom>
          <a:ln>
            <a:noFill/>
            <a:headEnd/>
            <a:tailEnd/>
          </a:ln>
        </p:spPr>
        <p:style>
          <a:lnRef idx="3">
            <a:schemeClr val="lt1"/>
          </a:lnRef>
          <a:fillRef idx="1">
            <a:schemeClr val="dk1"/>
          </a:fillRef>
          <a:effectRef idx="1">
            <a:schemeClr val="dk1"/>
          </a:effectRef>
          <a:fontRef idx="minor">
            <a:schemeClr val="lt1"/>
          </a:fontRef>
        </p:style>
        <p:txBody>
          <a:bodyPr wrap="none" tIns="82800" bIns="82800" anchor="ctr"/>
          <a:lstStyle>
            <a:lvl1pPr algn="l" eaLnBrk="0" hangingPunct="0">
              <a:spcBef>
                <a:spcPct val="20000"/>
              </a:spcBef>
              <a:buChar char="•"/>
              <a:defRPr kumimoji="1" sz="3200">
                <a:solidFill>
                  <a:schemeClr val="tx1"/>
                </a:solidFill>
                <a:latin typeface="Arial" charset="0"/>
                <a:ea typeface="ＭＳ Ｐゴシック" pitchFamily="50" charset="-128"/>
              </a:defRPr>
            </a:lvl1pPr>
            <a:lvl2pPr marL="742950" indent="-285750" algn="l" eaLnBrk="0" hangingPunct="0">
              <a:spcBef>
                <a:spcPct val="20000"/>
              </a:spcBef>
              <a:buChar char="–"/>
              <a:defRPr kumimoji="1" sz="2800">
                <a:solidFill>
                  <a:schemeClr val="tx1"/>
                </a:solidFill>
                <a:latin typeface="Arial" charset="0"/>
                <a:ea typeface="ＭＳ Ｐゴシック" pitchFamily="50" charset="-128"/>
              </a:defRPr>
            </a:lvl2pPr>
            <a:lvl3pPr marL="1143000" indent="-228600" algn="l" eaLnBrk="0" hangingPunct="0">
              <a:spcBef>
                <a:spcPct val="20000"/>
              </a:spcBef>
              <a:buChar char="•"/>
              <a:defRPr kumimoji="1" sz="2400">
                <a:solidFill>
                  <a:schemeClr val="tx1"/>
                </a:solidFill>
                <a:latin typeface="Arial" charset="0"/>
                <a:ea typeface="ＭＳ Ｐゴシック" pitchFamily="50" charset="-128"/>
              </a:defRPr>
            </a:lvl3pPr>
            <a:lvl4pPr marL="1600200" indent="-228600" algn="l" eaLnBrk="0" hangingPunct="0">
              <a:spcBef>
                <a:spcPct val="20000"/>
              </a:spcBef>
              <a:buChar char="–"/>
              <a:defRPr kumimoji="1" sz="2000">
                <a:solidFill>
                  <a:schemeClr val="tx1"/>
                </a:solidFill>
                <a:latin typeface="Arial" charset="0"/>
                <a:ea typeface="ＭＳ Ｐゴシック" pitchFamily="50" charset="-128"/>
              </a:defRPr>
            </a:lvl4pPr>
            <a:lvl5pPr marL="2057400" indent="-228600" algn="l" eaLnBrk="0" hangingPunct="0">
              <a:spcBef>
                <a:spcPct val="20000"/>
              </a:spcBef>
              <a:buChar char="»"/>
              <a:defRPr kumimoji="1" sz="20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1" lang="en-US" altLang="ja-JP" sz="2200" b="1" i="0" u="none" strike="noStrike" kern="1200" cap="none" spc="0" normalizeH="0" baseline="0" noProof="0" dirty="0">
                <a:ln>
                  <a:noFill/>
                </a:ln>
                <a:solidFill>
                  <a:prstClr val="white"/>
                </a:solidFill>
                <a:effectLst/>
                <a:uLnTx/>
                <a:uFillTx/>
                <a:latin typeface="Meiryo UI" pitchFamily="50" charset="-128"/>
                <a:ea typeface="Meiryo UI" pitchFamily="50" charset="-128"/>
                <a:cs typeface="ＭＳ Ｐゴシック" pitchFamily="50" charset="-128"/>
              </a:rPr>
              <a:t>Ⅰ</a:t>
            </a:r>
            <a:r>
              <a:rPr kumimoji="1" lang="ja-JP" altLang="en-US" sz="2200" b="1" i="0" u="none" strike="noStrike" kern="1200" cap="none" spc="0" normalizeH="0" baseline="0" noProof="0">
                <a:ln>
                  <a:noFill/>
                </a:ln>
                <a:solidFill>
                  <a:prstClr val="white"/>
                </a:solidFill>
                <a:effectLst/>
                <a:uLnTx/>
                <a:uFillTx/>
                <a:latin typeface="Meiryo UI" pitchFamily="50" charset="-128"/>
                <a:ea typeface="Meiryo UI" pitchFamily="50" charset="-128"/>
                <a:cs typeface="ＭＳ Ｐゴシック" pitchFamily="50" charset="-128"/>
              </a:rPr>
              <a:t>　</a:t>
            </a:r>
            <a:r>
              <a:rPr kumimoji="1" lang="ja-JP" altLang="en-US" sz="2200" b="1" i="0" u="none" strike="noStrike" kern="1200" cap="none" spc="0" normalizeH="0" baseline="0" noProof="0" dirty="0">
                <a:ln>
                  <a:noFill/>
                </a:ln>
                <a:solidFill>
                  <a:prstClr val="white"/>
                </a:solidFill>
                <a:effectLst/>
                <a:uLnTx/>
                <a:uFillTx/>
                <a:latin typeface="Meiryo UI" pitchFamily="50" charset="-128"/>
                <a:ea typeface="Meiryo UI" pitchFamily="50" charset="-128"/>
                <a:cs typeface="ＭＳ Ｐゴシック" pitchFamily="50" charset="-128"/>
              </a:rPr>
              <a:t>提案の履行状況に関する項目</a:t>
            </a:r>
          </a:p>
        </p:txBody>
      </p:sp>
      <p:sp>
        <p:nvSpPr>
          <p:cNvPr id="17" name="テキスト ボックス 16">
            <a:extLst>
              <a:ext uri="{FF2B5EF4-FFF2-40B4-BE49-F238E27FC236}">
                <a16:creationId xmlns:a16="http://schemas.microsoft.com/office/drawing/2014/main" id="{E1413FBF-D813-462B-BE9F-7E148A6C6DA3}"/>
              </a:ext>
            </a:extLst>
          </p:cNvPr>
          <p:cNvSpPr txBox="1"/>
          <p:nvPr/>
        </p:nvSpPr>
        <p:spPr>
          <a:xfrm>
            <a:off x="126641" y="543642"/>
            <a:ext cx="4165959" cy="307777"/>
          </a:xfrm>
          <a:prstGeom prst="rect">
            <a:avLst/>
          </a:prstGeom>
          <a:noFill/>
          <a:ln>
            <a:solidFill>
              <a:schemeClr val="tx1"/>
            </a:solidFill>
          </a:ln>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②～⑤：令和７年度指定管理者の目標に対する実績</a:t>
            </a:r>
          </a:p>
        </p:txBody>
      </p:sp>
      <p:sp>
        <p:nvSpPr>
          <p:cNvPr id="3" name="スライド番号プレースホルダー 2">
            <a:extLst>
              <a:ext uri="{FF2B5EF4-FFF2-40B4-BE49-F238E27FC236}">
                <a16:creationId xmlns:a16="http://schemas.microsoft.com/office/drawing/2014/main" id="{390A6223-559E-43DA-A198-F7AD82BA60F1}"/>
              </a:ext>
            </a:extLst>
          </p:cNvPr>
          <p:cNvSpPr>
            <a:spLocks noGrp="1"/>
          </p:cNvSpPr>
          <p:nvPr>
            <p:ph type="sldNum" sz="quarter" idx="12"/>
          </p:nvPr>
        </p:nvSpPr>
        <p:spPr>
          <a:xfrm>
            <a:off x="7086600" y="6516482"/>
            <a:ext cx="2057400"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F0E252E-A7A7-4A6D-A444-A063B6ED0BB4}" type="slidenum">
              <a:rPr kumimoji="1" lang="ja-JP" altLang="en-US" sz="1400" b="0" i="0" u="none" strike="noStrike" kern="1200" cap="none" spc="0" normalizeH="0" baseline="0" noProof="0" smtClean="0">
                <a:ln>
                  <a:noFill/>
                </a:ln>
                <a:solidFill>
                  <a:prstClr val="black">
                    <a:tint val="75000"/>
                  </a:prstClr>
                </a:solidFill>
                <a:effectLst/>
                <a:uLnTx/>
                <a:uFillTx/>
                <a:latin typeface="Calibri"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1" lang="ja-JP" altLang="en-US" sz="1400" b="0" i="0" u="none" strike="noStrike" kern="1200" cap="none" spc="0" normalizeH="0" baseline="0" noProof="0" dirty="0">
              <a:ln>
                <a:noFill/>
              </a:ln>
              <a:solidFill>
                <a:prstClr val="black">
                  <a:tint val="75000"/>
                </a:prstClr>
              </a:solidFill>
              <a:effectLst/>
              <a:uLnTx/>
              <a:uFillTx/>
              <a:latin typeface="Calibri" panose="020F0502020204030204"/>
              <a:ea typeface="游ゴシック" panose="020B0400000000000000" pitchFamily="50" charset="-128"/>
              <a:cs typeface="+mn-cs"/>
            </a:endParaRPr>
          </a:p>
        </p:txBody>
      </p:sp>
      <p:graphicFrame>
        <p:nvGraphicFramePr>
          <p:cNvPr id="7" name="表 9">
            <a:extLst>
              <a:ext uri="{FF2B5EF4-FFF2-40B4-BE49-F238E27FC236}">
                <a16:creationId xmlns:a16="http://schemas.microsoft.com/office/drawing/2014/main" id="{B587943B-28F6-48CB-8F91-F8D83EAB86B8}"/>
              </a:ext>
            </a:extLst>
          </p:cNvPr>
          <p:cNvGraphicFramePr>
            <a:graphicFrameLocks noGrp="1"/>
          </p:cNvGraphicFramePr>
          <p:nvPr>
            <p:extLst>
              <p:ext uri="{D42A27DB-BD31-4B8C-83A1-F6EECF244321}">
                <p14:modId xmlns:p14="http://schemas.microsoft.com/office/powerpoint/2010/main" val="2044729320"/>
              </p:ext>
            </p:extLst>
          </p:nvPr>
        </p:nvGraphicFramePr>
        <p:xfrm>
          <a:off x="284819" y="1492983"/>
          <a:ext cx="4909918" cy="2716760"/>
        </p:xfrm>
        <a:graphic>
          <a:graphicData uri="http://schemas.openxmlformats.org/drawingml/2006/table">
            <a:tbl>
              <a:tblPr firstRow="1" bandRow="1">
                <a:tableStyleId>{D7AC3CCA-C797-4891-BE02-D94E43425B78}</a:tableStyleId>
              </a:tblPr>
              <a:tblGrid>
                <a:gridCol w="727336">
                  <a:extLst>
                    <a:ext uri="{9D8B030D-6E8A-4147-A177-3AD203B41FA5}">
                      <a16:colId xmlns:a16="http://schemas.microsoft.com/office/drawing/2014/main" val="384979575"/>
                    </a:ext>
                  </a:extLst>
                </a:gridCol>
                <a:gridCol w="1320688">
                  <a:extLst>
                    <a:ext uri="{9D8B030D-6E8A-4147-A177-3AD203B41FA5}">
                      <a16:colId xmlns:a16="http://schemas.microsoft.com/office/drawing/2014/main" val="1704500921"/>
                    </a:ext>
                  </a:extLst>
                </a:gridCol>
                <a:gridCol w="1430947">
                  <a:extLst>
                    <a:ext uri="{9D8B030D-6E8A-4147-A177-3AD203B41FA5}">
                      <a16:colId xmlns:a16="http://schemas.microsoft.com/office/drawing/2014/main" val="3452778023"/>
                    </a:ext>
                  </a:extLst>
                </a:gridCol>
                <a:gridCol w="1430947">
                  <a:extLst>
                    <a:ext uri="{9D8B030D-6E8A-4147-A177-3AD203B41FA5}">
                      <a16:colId xmlns:a16="http://schemas.microsoft.com/office/drawing/2014/main" val="2383198649"/>
                    </a:ext>
                  </a:extLst>
                </a:gridCol>
              </a:tblGrid>
              <a:tr h="646682">
                <a:tc>
                  <a:txBody>
                    <a:bodyPr/>
                    <a:lstStyle/>
                    <a:p>
                      <a:endParaRPr kumimoji="1" lang="ja-JP" altLang="en-US" sz="1200" b="1" dirty="0">
                        <a:solidFill>
                          <a:schemeClr val="bg1">
                            <a:lumMod val="95000"/>
                          </a:schemeClr>
                        </a:solidFill>
                        <a:latin typeface="Meiryo UI" panose="020B0604030504040204" pitchFamily="50" charset="-128"/>
                        <a:ea typeface="Meiryo UI" panose="020B0604030504040204" pitchFamily="50" charset="-128"/>
                      </a:endParaRPr>
                    </a:p>
                  </a:txBody>
                  <a:tcPr>
                    <a:solidFill>
                      <a:schemeClr val="tx1">
                        <a:lumMod val="50000"/>
                        <a:lumOff val="50000"/>
                      </a:schemeClr>
                    </a:solidFill>
                  </a:tcPr>
                </a:tc>
                <a:tc>
                  <a:txBody>
                    <a:bodyPr/>
                    <a:lstStyle/>
                    <a:p>
                      <a:endParaRPr kumimoji="1" lang="ja-JP" altLang="en-US" sz="1200" b="1" dirty="0">
                        <a:solidFill>
                          <a:schemeClr val="bg1">
                            <a:lumMod val="95000"/>
                          </a:schemeClr>
                        </a:solidFill>
                        <a:latin typeface="Meiryo UI" panose="020B0604030504040204" pitchFamily="50" charset="-128"/>
                        <a:ea typeface="Meiryo UI" panose="020B0604030504040204" pitchFamily="50" charset="-128"/>
                      </a:endParaRPr>
                    </a:p>
                  </a:txBody>
                  <a:tcPr>
                    <a:solidFill>
                      <a:schemeClr val="tx1">
                        <a:lumMod val="50000"/>
                        <a:lumOff val="50000"/>
                      </a:schemeClr>
                    </a:solidFill>
                  </a:tcPr>
                </a:tc>
                <a:tc>
                  <a:txBody>
                    <a:bodyPr/>
                    <a:lstStyle/>
                    <a:p>
                      <a:pPr algn="ctr" fontAlgn="ctr"/>
                      <a:r>
                        <a:rPr lang="ja-JP" altLang="en-US" sz="1200" b="1" i="0" u="none" strike="noStrike" dirty="0">
                          <a:solidFill>
                            <a:schemeClr val="bg1">
                              <a:lumMod val="95000"/>
                            </a:schemeClr>
                          </a:solidFill>
                          <a:effectLst/>
                          <a:latin typeface="Meiryo UI" panose="020B0604030504040204" pitchFamily="50" charset="-128"/>
                          <a:ea typeface="Meiryo UI" panose="020B0604030504040204" pitchFamily="50" charset="-128"/>
                        </a:rPr>
                        <a:t>令和</a:t>
                      </a:r>
                      <a:r>
                        <a:rPr lang="en-US" altLang="ja-JP" sz="1200" b="1" i="0" u="none" strike="noStrike" dirty="0">
                          <a:solidFill>
                            <a:schemeClr val="bg1">
                              <a:lumMod val="95000"/>
                            </a:schemeClr>
                          </a:solidFill>
                          <a:effectLst/>
                          <a:latin typeface="Meiryo UI" panose="020B0604030504040204" pitchFamily="50" charset="-128"/>
                          <a:ea typeface="Meiryo UI" panose="020B0604030504040204" pitchFamily="50" charset="-128"/>
                        </a:rPr>
                        <a:t>6</a:t>
                      </a:r>
                      <a:r>
                        <a:rPr lang="ja-JP" altLang="en-US" sz="1200" b="1" i="0" u="none" strike="noStrike" dirty="0">
                          <a:solidFill>
                            <a:schemeClr val="bg1">
                              <a:lumMod val="95000"/>
                            </a:schemeClr>
                          </a:solidFill>
                          <a:effectLst/>
                          <a:latin typeface="Meiryo UI" panose="020B0604030504040204" pitchFamily="50" charset="-128"/>
                          <a:ea typeface="Meiryo UI" panose="020B0604030504040204" pitchFamily="50" charset="-128"/>
                        </a:rPr>
                        <a:t>年度</a:t>
                      </a:r>
                      <a:endParaRPr lang="en-US" altLang="ja-JP" sz="1200" b="1" i="0" u="none" strike="noStrike" dirty="0">
                        <a:solidFill>
                          <a:schemeClr val="bg1">
                            <a:lumMod val="95000"/>
                          </a:schemeClr>
                        </a:solidFill>
                        <a:effectLst/>
                        <a:latin typeface="Meiryo UI" panose="020B0604030504040204" pitchFamily="50" charset="-128"/>
                        <a:ea typeface="Meiryo UI" panose="020B0604030504040204" pitchFamily="50" charset="-128"/>
                      </a:endParaRPr>
                    </a:p>
                  </a:txBody>
                  <a:tcPr marL="7620" marR="7620" marT="7620" marB="0" anchor="ctr">
                    <a:solidFill>
                      <a:schemeClr val="tx1">
                        <a:lumMod val="50000"/>
                        <a:lumOff val="50000"/>
                      </a:schemeClr>
                    </a:solidFill>
                  </a:tcPr>
                </a:tc>
                <a:tc>
                  <a:txBody>
                    <a:bodyPr/>
                    <a:lstStyle/>
                    <a:p>
                      <a:pPr algn="ctr" fontAlgn="ctr"/>
                      <a:r>
                        <a:rPr lang="ja-JP" altLang="en-US" sz="1200" b="1" i="0" u="none" strike="noStrike" dirty="0">
                          <a:solidFill>
                            <a:schemeClr val="bg1">
                              <a:lumMod val="95000"/>
                            </a:schemeClr>
                          </a:solidFill>
                          <a:effectLst/>
                          <a:latin typeface="Meiryo UI" panose="020B0604030504040204" pitchFamily="50" charset="-128"/>
                          <a:ea typeface="Meiryo UI" panose="020B0604030504040204" pitchFamily="50" charset="-128"/>
                        </a:rPr>
                        <a:t>令和</a:t>
                      </a:r>
                      <a:r>
                        <a:rPr lang="en-US" altLang="ja-JP" sz="1200" b="1" i="0" u="none" strike="noStrike" dirty="0">
                          <a:solidFill>
                            <a:schemeClr val="bg1">
                              <a:lumMod val="95000"/>
                            </a:schemeClr>
                          </a:solidFill>
                          <a:effectLst/>
                          <a:latin typeface="Meiryo UI" panose="020B0604030504040204" pitchFamily="50" charset="-128"/>
                          <a:ea typeface="Meiryo UI" panose="020B0604030504040204" pitchFamily="50" charset="-128"/>
                        </a:rPr>
                        <a:t>7</a:t>
                      </a:r>
                      <a:r>
                        <a:rPr lang="ja-JP" altLang="en-US" sz="1200" b="1" i="0" u="none" strike="noStrike" dirty="0">
                          <a:solidFill>
                            <a:schemeClr val="bg1">
                              <a:lumMod val="95000"/>
                            </a:schemeClr>
                          </a:solidFill>
                          <a:effectLst/>
                          <a:latin typeface="Meiryo UI" panose="020B0604030504040204" pitchFamily="50" charset="-128"/>
                          <a:ea typeface="Meiryo UI" panose="020B0604030504040204" pitchFamily="50" charset="-128"/>
                        </a:rPr>
                        <a:t>年度</a:t>
                      </a:r>
                      <a:endParaRPr lang="en-US" altLang="ja-JP" sz="1200" b="1" i="0" u="none" strike="noStrike" dirty="0">
                        <a:solidFill>
                          <a:schemeClr val="bg1">
                            <a:lumMod val="95000"/>
                          </a:schemeClr>
                        </a:solidFill>
                        <a:effectLst/>
                        <a:latin typeface="Meiryo UI" panose="020B0604030504040204" pitchFamily="50" charset="-128"/>
                        <a:ea typeface="Meiryo UI" panose="020B0604030504040204" pitchFamily="50" charset="-128"/>
                      </a:endParaRPr>
                    </a:p>
                    <a:p>
                      <a:pPr algn="ctr" fontAlgn="ctr"/>
                      <a:r>
                        <a:rPr lang="ja-JP" altLang="en-US" sz="1200" b="1" i="0" u="none" strike="noStrike" dirty="0">
                          <a:solidFill>
                            <a:schemeClr val="bg1">
                              <a:lumMod val="95000"/>
                            </a:schemeClr>
                          </a:solidFill>
                          <a:effectLst/>
                          <a:latin typeface="Meiryo UI" panose="020B0604030504040204" pitchFamily="50" charset="-128"/>
                          <a:ea typeface="Meiryo UI" panose="020B0604030504040204" pitchFamily="50" charset="-128"/>
                        </a:rPr>
                        <a:t>（</a:t>
                      </a:r>
                      <a:r>
                        <a:rPr lang="en-US" altLang="ja-JP" sz="1200" b="1" i="0" u="none" strike="noStrike" dirty="0">
                          <a:solidFill>
                            <a:schemeClr val="bg1">
                              <a:lumMod val="95000"/>
                            </a:schemeClr>
                          </a:solidFill>
                          <a:effectLst/>
                          <a:latin typeface="Meiryo UI" panose="020B0604030504040204" pitchFamily="50" charset="-128"/>
                          <a:ea typeface="Meiryo UI" panose="020B0604030504040204" pitchFamily="50" charset="-128"/>
                        </a:rPr>
                        <a:t>11</a:t>
                      </a:r>
                      <a:r>
                        <a:rPr lang="ja-JP" altLang="en-US" sz="1200" b="1" i="0" u="none" strike="noStrike" dirty="0">
                          <a:solidFill>
                            <a:schemeClr val="bg1">
                              <a:lumMod val="95000"/>
                            </a:schemeClr>
                          </a:solidFill>
                          <a:effectLst/>
                          <a:latin typeface="Meiryo UI" panose="020B0604030504040204" pitchFamily="50" charset="-128"/>
                          <a:ea typeface="Meiryo UI" panose="020B0604030504040204" pitchFamily="50" charset="-128"/>
                        </a:rPr>
                        <a:t>月末）</a:t>
                      </a:r>
                      <a:endParaRPr lang="ja-JP" altLang="ja-JP" sz="1200" b="1" i="0" u="none" strike="noStrike" dirty="0">
                        <a:solidFill>
                          <a:schemeClr val="bg1">
                            <a:lumMod val="95000"/>
                          </a:schemeClr>
                        </a:solidFill>
                        <a:effectLst/>
                        <a:latin typeface="Meiryo UI" panose="020B0604030504040204" pitchFamily="50" charset="-128"/>
                        <a:ea typeface="Meiryo UI" panose="020B0604030504040204" pitchFamily="50" charset="-128"/>
                      </a:endParaRPr>
                    </a:p>
                  </a:txBody>
                  <a:tcPr marL="7620" marR="7620" marT="7620" marB="0" anchor="ctr">
                    <a:solidFill>
                      <a:schemeClr val="tx1">
                        <a:lumMod val="50000"/>
                        <a:lumOff val="50000"/>
                      </a:schemeClr>
                    </a:solidFill>
                  </a:tcPr>
                </a:tc>
                <a:extLst>
                  <a:ext uri="{0D108BD9-81ED-4DB2-BD59-A6C34878D82A}">
                    <a16:rowId xmlns:a16="http://schemas.microsoft.com/office/drawing/2014/main" val="2214228082"/>
                  </a:ext>
                </a:extLst>
              </a:tr>
              <a:tr h="524183">
                <a:tc rowSpan="2">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目標</a:t>
                      </a:r>
                      <a:endParaRPr 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7620" marR="7620" marT="7620" marB="0" anchor="ctr">
                    <a:noFill/>
                  </a:tcPr>
                </a:tc>
                <a:tc>
                  <a:txBody>
                    <a:bodyPr/>
                    <a:lstStyle/>
                    <a:p>
                      <a:pPr algn="ctr" fontAlgn="ctr"/>
                      <a:r>
                        <a:rPr lang="en-US" altLang="ja-JP" sz="1200" b="0" u="none" strike="noStrike" dirty="0">
                          <a:solidFill>
                            <a:srgbClr val="000000"/>
                          </a:solidFill>
                          <a:effectLst/>
                          <a:latin typeface="Meiryo UI" panose="020B0604030504040204" pitchFamily="50" charset="-128"/>
                          <a:ea typeface="Meiryo UI" panose="020B0604030504040204" pitchFamily="50" charset="-128"/>
                        </a:rPr>
                        <a:t> </a:t>
                      </a:r>
                      <a:r>
                        <a:rPr lang="ja-JP" sz="1200" b="0" u="none" strike="noStrike" dirty="0">
                          <a:solidFill>
                            <a:srgbClr val="000000"/>
                          </a:solidFill>
                          <a:effectLst/>
                          <a:latin typeface="Meiryo UI" panose="020B0604030504040204" pitchFamily="50" charset="-128"/>
                          <a:ea typeface="Meiryo UI" panose="020B0604030504040204" pitchFamily="50" charset="-128"/>
                        </a:rPr>
                        <a:t>会議室 </a:t>
                      </a:r>
                      <a:endParaRPr 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7620" marR="7620" marT="7620" marB="0" anchor="ctr">
                    <a:noFill/>
                  </a:tcPr>
                </a:tc>
                <a:tc>
                  <a:txBody>
                    <a:bodyPr/>
                    <a:lstStyle/>
                    <a:p>
                      <a:pPr algn="ctr" fontAlgn="ctr"/>
                      <a:r>
                        <a:rPr lang="en-US" altLang="ja-JP" sz="1200" b="0" u="none" strike="noStrike" dirty="0">
                          <a:solidFill>
                            <a:schemeClr val="tx1"/>
                          </a:solidFill>
                          <a:effectLst/>
                          <a:latin typeface="Meiryo UI" panose="020B0604030504040204" pitchFamily="50" charset="-128"/>
                          <a:ea typeface="Meiryo UI" panose="020B0604030504040204" pitchFamily="50" charset="-128"/>
                        </a:rPr>
                        <a:t>50%</a:t>
                      </a:r>
                      <a:r>
                        <a:rPr lang="ja-JP" sz="1200" b="0" u="none" strike="noStrike" dirty="0">
                          <a:solidFill>
                            <a:schemeClr val="tx1"/>
                          </a:solidFill>
                          <a:effectLst/>
                          <a:latin typeface="Meiryo UI" panose="020B0604030504040204" pitchFamily="50" charset="-128"/>
                          <a:ea typeface="Meiryo UI" panose="020B0604030504040204" pitchFamily="50" charset="-128"/>
                        </a:rPr>
                        <a:t>　</a:t>
                      </a:r>
                      <a:endParaRPr lang="ja-JP" sz="1200" b="0" i="0" u="none" strike="noStrike" dirty="0">
                        <a:solidFill>
                          <a:schemeClr val="tx1"/>
                        </a:solidFill>
                        <a:effectLst/>
                        <a:latin typeface="Meiryo UI" panose="020B0604030504040204" pitchFamily="50" charset="-128"/>
                        <a:ea typeface="Meiryo UI" panose="020B0604030504040204" pitchFamily="50" charset="-128"/>
                      </a:endParaRPr>
                    </a:p>
                  </a:txBody>
                  <a:tcPr marL="0" marR="72000" marT="7620" marB="0" anchor="ctr">
                    <a:noFill/>
                  </a:tcPr>
                </a:tc>
                <a:tc>
                  <a:txBody>
                    <a:bodyPr/>
                    <a:lstStyle/>
                    <a:p>
                      <a:pPr algn="ct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52</a:t>
                      </a: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p>
                      <a:pPr algn="ctr" fontAlgn="ct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a:t>
                      </a: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A</a:t>
                      </a: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評価）</a:t>
                      </a:r>
                      <a:endParaRPr lang="ja-JP" sz="1200" b="0" i="0" u="none" strike="noStrike" dirty="0">
                        <a:solidFill>
                          <a:schemeClr val="tx1"/>
                        </a:solidFill>
                        <a:effectLst/>
                        <a:latin typeface="Meiryo UI" panose="020B0604030504040204" pitchFamily="50" charset="-128"/>
                        <a:ea typeface="Meiryo UI" panose="020B0604030504040204" pitchFamily="50" charset="-128"/>
                      </a:endParaRPr>
                    </a:p>
                  </a:txBody>
                  <a:tcPr marL="0" marR="72000" marT="7620" marB="0" anchor="ctr">
                    <a:noFill/>
                  </a:tcPr>
                </a:tc>
                <a:extLst>
                  <a:ext uri="{0D108BD9-81ED-4DB2-BD59-A6C34878D82A}">
                    <a16:rowId xmlns:a16="http://schemas.microsoft.com/office/drawing/2014/main" val="1609655217"/>
                  </a:ext>
                </a:extLst>
              </a:tr>
              <a:tr h="524183">
                <a:tc vMerge="1">
                  <a:txBody>
                    <a:bodyPr/>
                    <a:lstStyle/>
                    <a:p>
                      <a:pPr algn="ctr" fontAlgn="ctr"/>
                      <a:endParaRPr lang="ja-JP" sz="1400" b="0" i="0" u="none" strike="noStrike" dirty="0">
                        <a:solidFill>
                          <a:srgbClr val="000000"/>
                        </a:solidFill>
                        <a:effectLst/>
                        <a:latin typeface="Meiryo UI" panose="020B0604030504040204" pitchFamily="50" charset="-128"/>
                        <a:ea typeface="Meiryo UI" panose="020B0604030504040204" pitchFamily="50" charset="-128"/>
                      </a:endParaRPr>
                    </a:p>
                  </a:txBody>
                  <a:tcPr marL="7620" marR="7620" marT="7620" marB="0" anchor="ctr">
                    <a:noFill/>
                  </a:tcPr>
                </a:tc>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エル・シアター</a:t>
                      </a:r>
                      <a:endParaRPr 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7620" marR="7620" marT="7620" marB="0" anchor="ctr">
                    <a:noFill/>
                  </a:tcPr>
                </a:tc>
                <a:tc>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40</a:t>
                      </a: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a:t>
                      </a:r>
                      <a:endParaRPr 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72000" marT="7620" marB="0" anchor="ctr">
                    <a:noFill/>
                  </a:tcPr>
                </a:tc>
                <a:tc>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40</a:t>
                      </a: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a:t>
                      </a:r>
                      <a:br>
                        <a:rPr lang="en-US" altLang="ja-JP" sz="1200" b="0" i="0" u="none" strike="noStrike" dirty="0">
                          <a:solidFill>
                            <a:srgbClr val="000000"/>
                          </a:solidFill>
                          <a:effectLst/>
                          <a:latin typeface="Meiryo UI" panose="020B0604030504040204" pitchFamily="50" charset="-128"/>
                          <a:ea typeface="Meiryo UI" panose="020B0604030504040204" pitchFamily="50" charset="-128"/>
                        </a:rPr>
                      </a:b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a:t>
                      </a: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A</a:t>
                      </a: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評価）</a:t>
                      </a:r>
                      <a:endParaRPr 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72000" marT="7620" marB="0" anchor="ctr">
                    <a:noFill/>
                  </a:tcPr>
                </a:tc>
                <a:extLst>
                  <a:ext uri="{0D108BD9-81ED-4DB2-BD59-A6C34878D82A}">
                    <a16:rowId xmlns:a16="http://schemas.microsoft.com/office/drawing/2014/main" val="4152146054"/>
                  </a:ext>
                </a:extLst>
              </a:tr>
              <a:tr h="510856">
                <a:tc rowSpan="2">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実績</a:t>
                      </a:r>
                      <a:endParaRPr 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7620" marR="7620" marT="7620" marB="0" anchor="ctr">
                    <a:noFill/>
                  </a:tcPr>
                </a:tc>
                <a:tc>
                  <a:txBody>
                    <a:bodyPr/>
                    <a:lstStyle/>
                    <a:p>
                      <a:pPr algn="ctr" fontAlgn="ctr"/>
                      <a:r>
                        <a:rPr lang="en-US" altLang="ja-JP" sz="1200" b="0" u="none" strike="noStrike" dirty="0">
                          <a:solidFill>
                            <a:srgbClr val="000000"/>
                          </a:solidFill>
                          <a:effectLst/>
                          <a:latin typeface="Meiryo UI" panose="020B0604030504040204" pitchFamily="50" charset="-128"/>
                          <a:ea typeface="Meiryo UI" panose="020B0604030504040204" pitchFamily="50" charset="-128"/>
                        </a:rPr>
                        <a:t> </a:t>
                      </a:r>
                      <a:r>
                        <a:rPr lang="ja-JP" altLang="en-US" sz="1200" b="0" u="none" strike="noStrike" dirty="0">
                          <a:solidFill>
                            <a:srgbClr val="000000"/>
                          </a:solidFill>
                          <a:effectLst/>
                          <a:latin typeface="Meiryo UI" panose="020B0604030504040204" pitchFamily="50" charset="-128"/>
                          <a:ea typeface="Meiryo UI" panose="020B0604030504040204" pitchFamily="50" charset="-128"/>
                        </a:rPr>
                        <a:t>会議室</a:t>
                      </a:r>
                      <a:endParaRPr 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7620" marR="7620" marT="7620" marB="0" anchor="ctr">
                    <a:noFill/>
                  </a:tcPr>
                </a:tc>
                <a:tc>
                  <a:txBody>
                    <a:bodyPr/>
                    <a:lstStyle/>
                    <a:p>
                      <a:pPr algn="ctr" fontAlgn="ctr"/>
                      <a:r>
                        <a:rPr lang="en-US" altLang="ja-JP" sz="1200" b="0" u="none" strike="noStrike" dirty="0">
                          <a:solidFill>
                            <a:srgbClr val="000000"/>
                          </a:solidFill>
                          <a:effectLst/>
                          <a:latin typeface="Meiryo UI" panose="020B0604030504040204" pitchFamily="50" charset="-128"/>
                          <a:ea typeface="Meiryo UI" panose="020B0604030504040204" pitchFamily="50" charset="-128"/>
                        </a:rPr>
                        <a:t>45.4%</a:t>
                      </a:r>
                      <a:r>
                        <a:rPr lang="ja-JP" sz="1200" b="0" u="none" strike="noStrike" dirty="0">
                          <a:solidFill>
                            <a:srgbClr val="000000"/>
                          </a:solidFill>
                          <a:effectLst/>
                          <a:latin typeface="Meiryo UI" panose="020B0604030504040204" pitchFamily="50" charset="-128"/>
                          <a:ea typeface="Meiryo UI" panose="020B0604030504040204" pitchFamily="50" charset="-128"/>
                        </a:rPr>
                        <a:t>　</a:t>
                      </a:r>
                      <a:endParaRPr 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72000" marT="7620" marB="0" anchor="c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1" i="0" u="sng" strike="noStrike" dirty="0">
                          <a:solidFill>
                            <a:srgbClr val="000000"/>
                          </a:solidFill>
                          <a:effectLst/>
                          <a:latin typeface="Meiryo UI" panose="020B0604030504040204" pitchFamily="50" charset="-128"/>
                          <a:ea typeface="Meiryo UI" panose="020B0604030504040204" pitchFamily="50" charset="-128"/>
                        </a:rPr>
                        <a:t>47.4%</a:t>
                      </a:r>
                      <a:endParaRPr lang="ja-JP" altLang="ja-JP" sz="1200" b="1" i="0" u="sng" strike="noStrike" dirty="0">
                        <a:solidFill>
                          <a:srgbClr val="000000"/>
                        </a:solidFill>
                        <a:effectLst/>
                        <a:latin typeface="Meiryo UI" panose="020B0604030504040204" pitchFamily="50" charset="-128"/>
                        <a:ea typeface="Meiryo UI" panose="020B0604030504040204" pitchFamily="50" charset="-128"/>
                      </a:endParaRPr>
                    </a:p>
                  </a:txBody>
                  <a:tcPr marL="0" marR="72000" marT="7620" marB="0" anchor="ctr">
                    <a:noFill/>
                  </a:tcPr>
                </a:tc>
                <a:extLst>
                  <a:ext uri="{0D108BD9-81ED-4DB2-BD59-A6C34878D82A}">
                    <a16:rowId xmlns:a16="http://schemas.microsoft.com/office/drawing/2014/main" val="2448039447"/>
                  </a:ext>
                </a:extLst>
              </a:tr>
              <a:tr h="510856">
                <a:tc vMerge="1">
                  <a:txBody>
                    <a:bodyPr/>
                    <a:lstStyle/>
                    <a:p>
                      <a:pPr algn="ctr" fontAlgn="ctr"/>
                      <a:endParaRPr lang="ja-JP" sz="1400" b="0" i="0" u="none" strike="noStrike" dirty="0">
                        <a:solidFill>
                          <a:srgbClr val="000000"/>
                        </a:solidFill>
                        <a:effectLst/>
                        <a:latin typeface="Meiryo UI" panose="020B0604030504040204" pitchFamily="50" charset="-128"/>
                        <a:ea typeface="Meiryo UI" panose="020B0604030504040204" pitchFamily="50" charset="-128"/>
                      </a:endParaRPr>
                    </a:p>
                  </a:txBody>
                  <a:tcPr marL="7620" marR="7620" marT="7620" marB="0" anchor="ctr">
                    <a:noFill/>
                  </a:tcPr>
                </a:tc>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エル・シアター</a:t>
                      </a:r>
                      <a:endParaRPr 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7620" marR="7620" marT="7620" marB="0" anchor="ctr">
                    <a:noFill/>
                  </a:tcPr>
                </a:tc>
                <a:tc>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40.1</a:t>
                      </a: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a:t>
                      </a:r>
                      <a:endParaRPr 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72000" marT="7620" marB="0" anchor="ctr">
                    <a:no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1" i="0" u="none" strike="noStrike" dirty="0">
                          <a:solidFill>
                            <a:srgbClr val="000000"/>
                          </a:solidFill>
                          <a:effectLst/>
                          <a:latin typeface="Meiryo UI" panose="020B0604030504040204" pitchFamily="50" charset="-128"/>
                          <a:ea typeface="Meiryo UI" panose="020B0604030504040204" pitchFamily="50" charset="-128"/>
                        </a:rPr>
                        <a:t>   </a:t>
                      </a:r>
                      <a:r>
                        <a:rPr lang="en-US" altLang="ja-JP" sz="1200" b="1" i="0" u="sng" strike="noStrike" dirty="0">
                          <a:solidFill>
                            <a:srgbClr val="000000"/>
                          </a:solidFill>
                          <a:effectLst/>
                          <a:latin typeface="Meiryo UI" panose="020B0604030504040204" pitchFamily="50" charset="-128"/>
                          <a:ea typeface="Meiryo UI" panose="020B0604030504040204" pitchFamily="50" charset="-128"/>
                        </a:rPr>
                        <a:t>40.2%</a:t>
                      </a:r>
                      <a:r>
                        <a:rPr lang="en-US" altLang="ja-JP" sz="1200" kern="100" baseline="30000" dirty="0">
                          <a:effectLst/>
                          <a:latin typeface="Meiryo UI" panose="020B0604030504040204" pitchFamily="50" charset="-128"/>
                          <a:ea typeface="Meiryo UI" panose="020B0604030504040204" pitchFamily="50" charset="-128"/>
                        </a:rPr>
                        <a:t>※1</a:t>
                      </a:r>
                      <a:endParaRPr lang="ja-JP" altLang="ja-JP" sz="1200" b="0" i="0" u="none" strike="noStrike" dirty="0">
                        <a:solidFill>
                          <a:srgbClr val="000000"/>
                        </a:solidFill>
                        <a:effectLst/>
                        <a:highlight>
                          <a:srgbClr val="FFFF00"/>
                        </a:highlight>
                        <a:latin typeface="Meiryo UI" panose="020B0604030504040204" pitchFamily="50" charset="-128"/>
                        <a:ea typeface="Meiryo UI" panose="020B0604030504040204" pitchFamily="50" charset="-128"/>
                      </a:endParaRPr>
                    </a:p>
                  </a:txBody>
                  <a:tcPr marL="0" marR="72000" marT="7620" marB="0" anchor="ctr">
                    <a:noFill/>
                  </a:tcPr>
                </a:tc>
                <a:extLst>
                  <a:ext uri="{0D108BD9-81ED-4DB2-BD59-A6C34878D82A}">
                    <a16:rowId xmlns:a16="http://schemas.microsoft.com/office/drawing/2014/main" val="1598207437"/>
                  </a:ext>
                </a:extLst>
              </a:tr>
            </a:tbl>
          </a:graphicData>
        </a:graphic>
      </p:graphicFrame>
      <p:sp>
        <p:nvSpPr>
          <p:cNvPr id="25" name="テキスト ボックス 24">
            <a:extLst>
              <a:ext uri="{FF2B5EF4-FFF2-40B4-BE49-F238E27FC236}">
                <a16:creationId xmlns:a16="http://schemas.microsoft.com/office/drawing/2014/main" id="{B7B5465C-7540-41A1-9B93-9DCB65E636A4}"/>
              </a:ext>
            </a:extLst>
          </p:cNvPr>
          <p:cNvSpPr txBox="1"/>
          <p:nvPr/>
        </p:nvSpPr>
        <p:spPr>
          <a:xfrm>
            <a:off x="190794" y="1058370"/>
            <a:ext cx="1500203" cy="307777"/>
          </a:xfrm>
          <a:prstGeom prst="rect">
            <a:avLst/>
          </a:prstGeom>
          <a:noFill/>
        </p:spPr>
        <p:txBody>
          <a:bodyPr wrap="square">
            <a:spAutoFit/>
          </a:bodyPr>
          <a:lstStyle/>
          <a:p>
            <a:pPr marL="182563" marR="0" lvl="0" indent="-182563" algn="l" defTabSz="4572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⑤施設利用率　</a:t>
            </a:r>
            <a:endParaRPr kumimoji="0"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36" name="テキスト ボックス 35">
            <a:extLst>
              <a:ext uri="{FF2B5EF4-FFF2-40B4-BE49-F238E27FC236}">
                <a16:creationId xmlns:a16="http://schemas.microsoft.com/office/drawing/2014/main" id="{F1DF26C6-1EFC-4B2C-99EB-B5111213E819}"/>
              </a:ext>
            </a:extLst>
          </p:cNvPr>
          <p:cNvSpPr txBox="1"/>
          <p:nvPr/>
        </p:nvSpPr>
        <p:spPr>
          <a:xfrm>
            <a:off x="126641" y="5597057"/>
            <a:ext cx="8701508" cy="1064746"/>
          </a:xfrm>
          <a:prstGeom prst="rect">
            <a:avLst/>
          </a:prstGeom>
          <a:noFill/>
          <a:ln>
            <a:solidFill>
              <a:schemeClr val="tx1"/>
            </a:solidFill>
          </a:ln>
        </p:spPr>
        <p:txBody>
          <a:bodyPr wrap="square" anchor="b"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営業活動により利用料金収入が目標を達成する見込みであることや、利用者増加に向けた取組が概ね実施された</a:t>
            </a:r>
            <a:r>
              <a:rPr lang="ja-JP" altLang="en-US" sz="1400" dirty="0">
                <a:solidFill>
                  <a:prstClr val="black"/>
                </a:solidFill>
                <a:latin typeface="Meiryo UI" panose="020B0604030504040204" pitchFamily="50" charset="-128"/>
                <a:ea typeface="Meiryo UI" panose="020B0604030504040204" pitchFamily="50" charset="-128"/>
              </a:rPr>
              <a:t>。一方で、</a:t>
            </a:r>
            <a:r>
              <a:rPr lang="en-US" altLang="ja-JP" sz="1400" dirty="0">
                <a:solidFill>
                  <a:prstClr val="black"/>
                </a:solidFill>
                <a:latin typeface="Meiryo UI" panose="020B0604030504040204" pitchFamily="50" charset="-128"/>
                <a:ea typeface="Meiryo UI" panose="020B0604030504040204" pitchFamily="50" charset="-128"/>
              </a:rPr>
              <a:t>HP</a:t>
            </a:r>
            <a:r>
              <a:rPr lang="ja-JP" altLang="en-US" sz="1400" dirty="0">
                <a:solidFill>
                  <a:prstClr val="black"/>
                </a:solidFill>
                <a:latin typeface="Meiryo UI" panose="020B0604030504040204" pitchFamily="50" charset="-128"/>
                <a:ea typeface="Meiryo UI" panose="020B0604030504040204" pitchFamily="50" charset="-128"/>
              </a:rPr>
              <a:t>のアクセス数や</a:t>
            </a:r>
            <a:r>
              <a:rPr lang="en-US" altLang="ja-JP" sz="1400" dirty="0">
                <a:solidFill>
                  <a:prstClr val="black"/>
                </a:solidFill>
                <a:latin typeface="Meiryo UI" panose="020B0604030504040204" pitchFamily="50" charset="-128"/>
                <a:ea typeface="Meiryo UI" panose="020B0604030504040204" pitchFamily="50" charset="-128"/>
              </a:rPr>
              <a:t>SNS</a:t>
            </a:r>
            <a:r>
              <a:rPr lang="ja-JP" altLang="en-US" sz="1400" dirty="0">
                <a:solidFill>
                  <a:prstClr val="black"/>
                </a:solidFill>
                <a:latin typeface="Meiryo UI" panose="020B0604030504040204" pitchFamily="50" charset="-128"/>
                <a:ea typeface="Meiryo UI" panose="020B0604030504040204" pitchFamily="50" charset="-128"/>
              </a:rPr>
              <a:t>の登録数は目標を達成できていないため、効果的な広報活動を展開し、利用者の増加につなげていただきたい。</a:t>
            </a:r>
            <a:endPar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37" name="テキスト ボックス 36">
            <a:extLst>
              <a:ext uri="{FF2B5EF4-FFF2-40B4-BE49-F238E27FC236}">
                <a16:creationId xmlns:a16="http://schemas.microsoft.com/office/drawing/2014/main" id="{9B77C66F-6E4D-45A6-8479-1592EBDF88DE}"/>
              </a:ext>
            </a:extLst>
          </p:cNvPr>
          <p:cNvSpPr txBox="1"/>
          <p:nvPr/>
        </p:nvSpPr>
        <p:spPr>
          <a:xfrm>
            <a:off x="6300386" y="5597057"/>
            <a:ext cx="2527763" cy="338554"/>
          </a:xfrm>
          <a:prstGeom prst="rect">
            <a:avLst/>
          </a:prstGeom>
          <a:solidFill>
            <a:schemeClr val="tx1"/>
          </a:solidFill>
          <a:ln w="25400" cmpd="dbl">
            <a:no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施設所管課の評価：</a:t>
            </a:r>
            <a:r>
              <a:rPr kumimoji="0" lang="en-US" altLang="ja-JP"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a:t>
            </a:r>
            <a:r>
              <a:rPr lang="en-US" altLang="ja-JP" sz="1600" b="1" dirty="0">
                <a:solidFill>
                  <a:prstClr val="white"/>
                </a:solidFill>
                <a:latin typeface="Meiryo UI" panose="020B0604030504040204" pitchFamily="50" charset="-128"/>
                <a:ea typeface="Meiryo UI" panose="020B0604030504040204" pitchFamily="50" charset="-128"/>
              </a:rPr>
              <a:t>B】</a:t>
            </a:r>
          </a:p>
        </p:txBody>
      </p:sp>
      <p:sp>
        <p:nvSpPr>
          <p:cNvPr id="38" name="テキスト ボックス 37">
            <a:extLst>
              <a:ext uri="{FF2B5EF4-FFF2-40B4-BE49-F238E27FC236}">
                <a16:creationId xmlns:a16="http://schemas.microsoft.com/office/drawing/2014/main" id="{57AA5AE2-5A8C-4DF3-A7CA-7B358FA92FA6}"/>
              </a:ext>
            </a:extLst>
          </p:cNvPr>
          <p:cNvSpPr txBox="1"/>
          <p:nvPr/>
        </p:nvSpPr>
        <p:spPr>
          <a:xfrm>
            <a:off x="126641" y="5597057"/>
            <a:ext cx="1161136" cy="338554"/>
          </a:xfrm>
          <a:prstGeom prst="rect">
            <a:avLst/>
          </a:prstGeom>
          <a:solidFill>
            <a:schemeClr val="tx1"/>
          </a:solidFill>
          <a:ln w="25400" cmpd="dbl">
            <a:no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総　評</a:t>
            </a:r>
          </a:p>
        </p:txBody>
      </p:sp>
      <p:sp>
        <p:nvSpPr>
          <p:cNvPr id="29" name="テキスト ボックス 28">
            <a:extLst>
              <a:ext uri="{FF2B5EF4-FFF2-40B4-BE49-F238E27FC236}">
                <a16:creationId xmlns:a16="http://schemas.microsoft.com/office/drawing/2014/main" id="{0B951DC2-5383-4BC1-A306-48A2FB3CCF82}"/>
              </a:ext>
            </a:extLst>
          </p:cNvPr>
          <p:cNvSpPr txBox="1"/>
          <p:nvPr/>
        </p:nvSpPr>
        <p:spPr>
          <a:xfrm>
            <a:off x="7598327" y="524408"/>
            <a:ext cx="1494871" cy="276999"/>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○達成　　●未達成</a:t>
            </a:r>
          </a:p>
        </p:txBody>
      </p:sp>
      <p:sp>
        <p:nvSpPr>
          <p:cNvPr id="32" name="テキスト ボックス 31">
            <a:extLst>
              <a:ext uri="{FF2B5EF4-FFF2-40B4-BE49-F238E27FC236}">
                <a16:creationId xmlns:a16="http://schemas.microsoft.com/office/drawing/2014/main" id="{55F4F10E-0781-43E6-88FE-CA187961196D}"/>
              </a:ext>
            </a:extLst>
          </p:cNvPr>
          <p:cNvSpPr txBox="1"/>
          <p:nvPr/>
        </p:nvSpPr>
        <p:spPr>
          <a:xfrm>
            <a:off x="6019139" y="2112549"/>
            <a:ext cx="2498182" cy="1615827"/>
          </a:xfrm>
          <a:prstGeom prst="rect">
            <a:avLst/>
          </a:prstGeom>
          <a:noFill/>
          <a:ln w="15875">
            <a:solidFill>
              <a:schemeClr val="tx1"/>
            </a:solidFill>
            <a:prstDash val="sysDash"/>
          </a:ln>
        </p:spPr>
        <p:txBody>
          <a:bodyPr wrap="square">
            <a:spAutoFit/>
          </a:bodyPr>
          <a:lstStyle/>
          <a:p>
            <a:r>
              <a:rPr kumimoji="1" lang="en-US" altLang="ja-JP" sz="1100" dirty="0">
                <a:latin typeface="Meiryo UI" panose="020B0604030504040204" pitchFamily="50" charset="-128"/>
                <a:ea typeface="Meiryo UI" panose="020B0604030504040204" pitchFamily="50" charset="-128"/>
              </a:rPr>
              <a:t>〈</a:t>
            </a:r>
            <a:r>
              <a:rPr kumimoji="1" lang="ja-JP" altLang="en-US" sz="1100" dirty="0">
                <a:latin typeface="Meiryo UI" panose="020B0604030504040204" pitchFamily="50" charset="-128"/>
                <a:ea typeface="Meiryo UI" panose="020B0604030504040204" pitchFamily="50" charset="-128"/>
              </a:rPr>
              <a:t>参考：評価基準</a:t>
            </a:r>
            <a:r>
              <a:rPr kumimoji="1" lang="en-US" altLang="ja-JP" sz="1100" dirty="0">
                <a:latin typeface="Meiryo UI" panose="020B0604030504040204" pitchFamily="50" charset="-128"/>
                <a:ea typeface="Meiryo UI" panose="020B0604030504040204" pitchFamily="50" charset="-128"/>
              </a:rPr>
              <a:t>〉</a:t>
            </a:r>
            <a:endParaRPr lang="en-US" altLang="ja-JP" sz="1100" dirty="0">
              <a:latin typeface="Meiryo UI" panose="020B0604030504040204" pitchFamily="50" charset="-128"/>
              <a:ea typeface="Meiryo UI" panose="020B0604030504040204" pitchFamily="50" charset="-128"/>
            </a:endParaRPr>
          </a:p>
          <a:p>
            <a:r>
              <a:rPr lang="en-US" altLang="ja-JP" sz="1100" dirty="0">
                <a:latin typeface="Meiryo UI" panose="020B0604030504040204" pitchFamily="50" charset="-128"/>
                <a:ea typeface="Meiryo UI" panose="020B0604030504040204" pitchFamily="50" charset="-128"/>
              </a:rPr>
              <a:t>【</a:t>
            </a:r>
            <a:r>
              <a:rPr lang="ja-JP" altLang="en-US" sz="1100" dirty="0">
                <a:latin typeface="Meiryo UI" panose="020B0604030504040204" pitchFamily="50" charset="-128"/>
                <a:ea typeface="Meiryo UI" panose="020B0604030504040204" pitchFamily="50" charset="-128"/>
              </a:rPr>
              <a:t>会議室利用率評価</a:t>
            </a:r>
            <a:r>
              <a:rPr lang="en-US" altLang="ja-JP" sz="1100" dirty="0">
                <a:latin typeface="Meiryo UI" panose="020B0604030504040204" pitchFamily="50" charset="-128"/>
                <a:ea typeface="Meiryo UI" panose="020B0604030504040204" pitchFamily="50" charset="-128"/>
              </a:rPr>
              <a:t>】</a:t>
            </a:r>
          </a:p>
          <a:p>
            <a:r>
              <a:rPr lang="ja-JP" altLang="en-US" sz="1100" dirty="0">
                <a:latin typeface="Meiryo UI" panose="020B0604030504040204" pitchFamily="50" charset="-128"/>
                <a:ea typeface="Meiryo UI" panose="020B0604030504040204" pitchFamily="50" charset="-128"/>
              </a:rPr>
              <a:t>・</a:t>
            </a:r>
            <a:r>
              <a:rPr lang="en-US" altLang="ja-JP" sz="1100" dirty="0">
                <a:latin typeface="Meiryo UI" panose="020B0604030504040204" pitchFamily="50" charset="-128"/>
                <a:ea typeface="Meiryo UI" panose="020B0604030504040204" pitchFamily="50" charset="-128"/>
              </a:rPr>
              <a:t>52</a:t>
            </a:r>
            <a:r>
              <a:rPr lang="ja-JP" altLang="en-US" sz="1100" dirty="0">
                <a:latin typeface="Meiryo UI" panose="020B0604030504040204" pitchFamily="50" charset="-128"/>
                <a:ea typeface="Meiryo UI" panose="020B0604030504040204" pitchFamily="50" charset="-128"/>
              </a:rPr>
              <a:t>％以上　　　　　      →評価</a:t>
            </a:r>
            <a:r>
              <a:rPr lang="en-US" altLang="ja-JP" sz="1100" dirty="0">
                <a:latin typeface="Meiryo UI" panose="020B0604030504040204" pitchFamily="50" charset="-128"/>
                <a:ea typeface="Meiryo UI" panose="020B0604030504040204" pitchFamily="50" charset="-128"/>
              </a:rPr>
              <a:t>A</a:t>
            </a:r>
          </a:p>
          <a:p>
            <a:r>
              <a:rPr lang="ja-JP" altLang="en-US" sz="1100" dirty="0">
                <a:latin typeface="Meiryo UI" panose="020B0604030504040204" pitchFamily="50" charset="-128"/>
                <a:ea typeface="Meiryo UI" panose="020B0604030504040204" pitchFamily="50" charset="-128"/>
              </a:rPr>
              <a:t>・</a:t>
            </a:r>
            <a:r>
              <a:rPr lang="en-US" altLang="ja-JP" sz="1100" dirty="0">
                <a:latin typeface="Meiryo UI" panose="020B0604030504040204" pitchFamily="50" charset="-128"/>
                <a:ea typeface="Meiryo UI" panose="020B0604030504040204" pitchFamily="50" charset="-128"/>
              </a:rPr>
              <a:t>48</a:t>
            </a:r>
            <a:r>
              <a:rPr lang="ja-JP" altLang="en-US" sz="1100" dirty="0">
                <a:latin typeface="Meiryo UI" panose="020B0604030504040204" pitchFamily="50" charset="-128"/>
                <a:ea typeface="Meiryo UI" panose="020B0604030504040204" pitchFamily="50" charset="-128"/>
              </a:rPr>
              <a:t>％以上</a:t>
            </a:r>
            <a:r>
              <a:rPr lang="en-US" altLang="ja-JP" sz="1100" dirty="0">
                <a:latin typeface="Meiryo UI" panose="020B0604030504040204" pitchFamily="50" charset="-128"/>
                <a:ea typeface="Meiryo UI" panose="020B0604030504040204" pitchFamily="50" charset="-128"/>
              </a:rPr>
              <a:t>52</a:t>
            </a:r>
            <a:r>
              <a:rPr lang="ja-JP" altLang="en-US" sz="1100" dirty="0">
                <a:latin typeface="Meiryo UI" panose="020B0604030504040204" pitchFamily="50" charset="-128"/>
                <a:ea typeface="Meiryo UI" panose="020B0604030504040204" pitchFamily="50" charset="-128"/>
              </a:rPr>
              <a:t>％未満　 →評価</a:t>
            </a:r>
            <a:r>
              <a:rPr lang="en-US" altLang="ja-JP" sz="1100" dirty="0">
                <a:latin typeface="Meiryo UI" panose="020B0604030504040204" pitchFamily="50" charset="-128"/>
                <a:ea typeface="Meiryo UI" panose="020B0604030504040204" pitchFamily="50" charset="-128"/>
              </a:rPr>
              <a:t>B</a:t>
            </a:r>
          </a:p>
          <a:p>
            <a:r>
              <a:rPr lang="ja-JP" altLang="en-US" sz="1100" dirty="0">
                <a:latin typeface="Meiryo UI" panose="020B0604030504040204" pitchFamily="50" charset="-128"/>
                <a:ea typeface="Meiryo UI" panose="020B0604030504040204" pitchFamily="50" charset="-128"/>
              </a:rPr>
              <a:t>・</a:t>
            </a:r>
            <a:r>
              <a:rPr lang="en-US" altLang="ja-JP" sz="1100" b="1" u="sng" dirty="0">
                <a:latin typeface="Meiryo UI" panose="020B0604030504040204" pitchFamily="50" charset="-128"/>
                <a:ea typeface="Meiryo UI" panose="020B0604030504040204" pitchFamily="50" charset="-128"/>
              </a:rPr>
              <a:t>48</a:t>
            </a:r>
            <a:r>
              <a:rPr lang="ja-JP" altLang="en-US" sz="1100" b="1" u="sng" dirty="0">
                <a:latin typeface="Meiryo UI" panose="020B0604030504040204" pitchFamily="50" charset="-128"/>
                <a:ea typeface="Meiryo UI" panose="020B0604030504040204" pitchFamily="50" charset="-128"/>
              </a:rPr>
              <a:t>％未満　　　　　      →評価</a:t>
            </a:r>
            <a:r>
              <a:rPr lang="en-US" altLang="ja-JP" sz="1100" b="1" u="sng" dirty="0">
                <a:latin typeface="Meiryo UI" panose="020B0604030504040204" pitchFamily="50" charset="-128"/>
                <a:ea typeface="Meiryo UI" panose="020B0604030504040204" pitchFamily="50" charset="-128"/>
              </a:rPr>
              <a:t>C</a:t>
            </a:r>
          </a:p>
          <a:p>
            <a:endParaRPr lang="en-US" altLang="ja-JP" sz="1100" dirty="0">
              <a:latin typeface="Meiryo UI" panose="020B0604030504040204" pitchFamily="50" charset="-128"/>
              <a:ea typeface="Meiryo UI" panose="020B0604030504040204" pitchFamily="50" charset="-128"/>
            </a:endParaRPr>
          </a:p>
          <a:p>
            <a:r>
              <a:rPr lang="en-US" altLang="ja-JP" sz="1100" dirty="0">
                <a:latin typeface="Meiryo UI" panose="020B0604030504040204" pitchFamily="50" charset="-128"/>
                <a:ea typeface="Meiryo UI" panose="020B0604030504040204" pitchFamily="50" charset="-128"/>
              </a:rPr>
              <a:t>【</a:t>
            </a:r>
            <a:r>
              <a:rPr lang="ja-JP" altLang="en-US" sz="1100" dirty="0">
                <a:latin typeface="Meiryo UI" panose="020B0604030504040204" pitchFamily="50" charset="-128"/>
                <a:ea typeface="Meiryo UI" panose="020B0604030504040204" pitchFamily="50" charset="-128"/>
              </a:rPr>
              <a:t>エル・シアター利用率評価</a:t>
            </a:r>
            <a:r>
              <a:rPr lang="en-US" altLang="ja-JP" sz="1100" dirty="0">
                <a:latin typeface="Meiryo UI" panose="020B0604030504040204" pitchFamily="50" charset="-128"/>
                <a:ea typeface="Meiryo UI" panose="020B0604030504040204" pitchFamily="50" charset="-128"/>
              </a:rPr>
              <a:t>】</a:t>
            </a:r>
          </a:p>
          <a:p>
            <a:r>
              <a:rPr lang="ja-JP" altLang="en-US" sz="1100" dirty="0">
                <a:latin typeface="Meiryo UI" panose="020B0604030504040204" pitchFamily="50" charset="-128"/>
                <a:ea typeface="Meiryo UI" panose="020B0604030504040204" pitchFamily="50" charset="-128"/>
              </a:rPr>
              <a:t>・</a:t>
            </a:r>
            <a:r>
              <a:rPr lang="en-US" altLang="ja-JP" sz="1100" b="1" u="sng" dirty="0">
                <a:latin typeface="Meiryo UI" panose="020B0604030504040204" pitchFamily="50" charset="-128"/>
                <a:ea typeface="Meiryo UI" panose="020B0604030504040204" pitchFamily="50" charset="-128"/>
              </a:rPr>
              <a:t>40</a:t>
            </a:r>
            <a:r>
              <a:rPr lang="ja-JP" altLang="en-US" sz="1100" b="1" u="sng" dirty="0">
                <a:latin typeface="Meiryo UI" panose="020B0604030504040204" pitchFamily="50" charset="-128"/>
                <a:ea typeface="Meiryo UI" panose="020B0604030504040204" pitchFamily="50" charset="-128"/>
              </a:rPr>
              <a:t>％以上　　　　　      →評価</a:t>
            </a:r>
            <a:r>
              <a:rPr lang="en-US" altLang="ja-JP" sz="1100" b="1" u="sng" dirty="0">
                <a:latin typeface="Meiryo UI" panose="020B0604030504040204" pitchFamily="50" charset="-128"/>
                <a:ea typeface="Meiryo UI" panose="020B0604030504040204" pitchFamily="50" charset="-128"/>
              </a:rPr>
              <a:t>A</a:t>
            </a:r>
          </a:p>
          <a:p>
            <a:r>
              <a:rPr lang="ja-JP" altLang="en-US" sz="1100" dirty="0">
                <a:latin typeface="Meiryo UI" panose="020B0604030504040204" pitchFamily="50" charset="-128"/>
                <a:ea typeface="Meiryo UI" panose="020B0604030504040204" pitchFamily="50" charset="-128"/>
              </a:rPr>
              <a:t>・</a:t>
            </a:r>
            <a:r>
              <a:rPr lang="en-US" altLang="ja-JP" sz="1100" dirty="0">
                <a:latin typeface="Meiryo UI" panose="020B0604030504040204" pitchFamily="50" charset="-128"/>
                <a:ea typeface="Meiryo UI" panose="020B0604030504040204" pitchFamily="50" charset="-128"/>
              </a:rPr>
              <a:t>40</a:t>
            </a:r>
            <a:r>
              <a:rPr lang="ja-JP" altLang="en-US" sz="1100" dirty="0">
                <a:latin typeface="Meiryo UI" panose="020B0604030504040204" pitchFamily="50" charset="-128"/>
                <a:ea typeface="Meiryo UI" panose="020B0604030504040204" pitchFamily="50" charset="-128"/>
              </a:rPr>
              <a:t>％未満　　　　　      →評価</a:t>
            </a:r>
            <a:r>
              <a:rPr lang="en-US" altLang="ja-JP" sz="1100" dirty="0">
                <a:latin typeface="Meiryo UI" panose="020B0604030504040204" pitchFamily="50" charset="-128"/>
                <a:ea typeface="Meiryo UI" panose="020B0604030504040204" pitchFamily="50" charset="-128"/>
              </a:rPr>
              <a:t>B</a:t>
            </a:r>
          </a:p>
        </p:txBody>
      </p:sp>
      <p:sp>
        <p:nvSpPr>
          <p:cNvPr id="39" name="テキスト ボックス 38">
            <a:extLst>
              <a:ext uri="{FF2B5EF4-FFF2-40B4-BE49-F238E27FC236}">
                <a16:creationId xmlns:a16="http://schemas.microsoft.com/office/drawing/2014/main" id="{BFA75951-1964-4CBC-B330-946696CB7961}"/>
              </a:ext>
            </a:extLst>
          </p:cNvPr>
          <p:cNvSpPr txBox="1"/>
          <p:nvPr/>
        </p:nvSpPr>
        <p:spPr>
          <a:xfrm>
            <a:off x="190794" y="4270302"/>
            <a:ext cx="3822098" cy="261610"/>
          </a:xfrm>
          <a:prstGeom prst="rect">
            <a:avLst/>
          </a:prstGeom>
          <a:noFill/>
        </p:spPr>
        <p:txBody>
          <a:bodyPr wrap="square">
            <a:spAutoFit/>
          </a:bodyPr>
          <a:lstStyle/>
          <a:p>
            <a:pPr marL="182563" marR="0" lvl="0" indent="-182563" algn="l" defTabSz="457200" rtl="0" eaLnBrk="1" fontAlgn="auto" latinLnBrk="0" hangingPunct="1">
              <a:lnSpc>
                <a:spcPct val="100000"/>
              </a:lnSpc>
              <a:spcBef>
                <a:spcPts val="0"/>
              </a:spcBef>
              <a:spcAft>
                <a:spcPts val="0"/>
              </a:spcAft>
              <a:buClrTx/>
              <a:buSzTx/>
              <a:buFontTx/>
              <a:buNone/>
              <a:tabLst/>
              <a:defRPr/>
            </a:pPr>
            <a:r>
              <a:rPr kumimoji="0"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0"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lang="en-US" altLang="ja-JP" sz="1100" dirty="0">
                <a:solidFill>
                  <a:prstClr val="black"/>
                </a:solidFill>
                <a:latin typeface="Meiryo UI" panose="020B0604030504040204" pitchFamily="50" charset="-128"/>
                <a:ea typeface="Meiryo UI" panose="020B0604030504040204" pitchFamily="50" charset="-128"/>
              </a:rPr>
              <a:t>1  </a:t>
            </a:r>
            <a:r>
              <a:rPr kumimoji="0"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令和</a:t>
            </a:r>
            <a:r>
              <a:rPr kumimoji="0"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7</a:t>
            </a:r>
            <a:r>
              <a:rPr kumimoji="0"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年</a:t>
            </a:r>
            <a:r>
              <a:rPr kumimoji="0"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5</a:t>
            </a:r>
            <a:r>
              <a:rPr kumimoji="0"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月～</a:t>
            </a:r>
            <a:r>
              <a:rPr lang="ja-JP" altLang="en-US" sz="1100" dirty="0">
                <a:solidFill>
                  <a:prstClr val="black"/>
                </a:solidFill>
                <a:latin typeface="Meiryo UI" panose="020B0604030504040204" pitchFamily="50" charset="-128"/>
                <a:ea typeface="Meiryo UI" panose="020B0604030504040204" pitchFamily="50" charset="-128"/>
              </a:rPr>
              <a:t>令和８年</a:t>
            </a:r>
            <a:r>
              <a:rPr kumimoji="0"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a:t>
            </a:r>
            <a:r>
              <a:rPr kumimoji="0"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月のエル・シアター閉鎖期間除く</a:t>
            </a:r>
            <a:endParaRPr kumimoji="0"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Tree>
    <p:extLst>
      <p:ext uri="{BB962C8B-B14F-4D97-AF65-F5344CB8AC3E}">
        <p14:creationId xmlns:p14="http://schemas.microsoft.com/office/powerpoint/2010/main" val="39755534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a:extLst>
              <a:ext uri="{FF2B5EF4-FFF2-40B4-BE49-F238E27FC236}">
                <a16:creationId xmlns:a16="http://schemas.microsoft.com/office/drawing/2014/main" id="{89AA44E5-08D8-4746-A248-CB63A76A3319}"/>
              </a:ext>
            </a:extLst>
          </p:cNvPr>
          <p:cNvSpPr>
            <a:spLocks noChangeArrowheads="1"/>
          </p:cNvSpPr>
          <p:nvPr/>
        </p:nvSpPr>
        <p:spPr bwMode="auto">
          <a:xfrm>
            <a:off x="1" y="2"/>
            <a:ext cx="9143999" cy="430887"/>
          </a:xfrm>
          <a:prstGeom prst="rect">
            <a:avLst/>
          </a:prstGeom>
          <a:ln>
            <a:noFill/>
            <a:headEnd/>
            <a:tailEnd/>
          </a:ln>
        </p:spPr>
        <p:style>
          <a:lnRef idx="3">
            <a:schemeClr val="lt1"/>
          </a:lnRef>
          <a:fillRef idx="1">
            <a:schemeClr val="dk1"/>
          </a:fillRef>
          <a:effectRef idx="1">
            <a:schemeClr val="dk1"/>
          </a:effectRef>
          <a:fontRef idx="minor">
            <a:schemeClr val="lt1"/>
          </a:fontRef>
        </p:style>
        <p:txBody>
          <a:bodyPr wrap="none" tIns="82800" bIns="82800" anchor="ctr"/>
          <a:lstStyle>
            <a:lvl1pPr algn="l" eaLnBrk="0" hangingPunct="0">
              <a:spcBef>
                <a:spcPct val="20000"/>
              </a:spcBef>
              <a:buChar char="•"/>
              <a:defRPr kumimoji="1" sz="3200">
                <a:solidFill>
                  <a:schemeClr val="tx1"/>
                </a:solidFill>
                <a:latin typeface="Arial" charset="0"/>
                <a:ea typeface="ＭＳ Ｐゴシック" pitchFamily="50" charset="-128"/>
              </a:defRPr>
            </a:lvl1pPr>
            <a:lvl2pPr marL="742950" indent="-285750" algn="l" eaLnBrk="0" hangingPunct="0">
              <a:spcBef>
                <a:spcPct val="20000"/>
              </a:spcBef>
              <a:buChar char="–"/>
              <a:defRPr kumimoji="1" sz="2800">
                <a:solidFill>
                  <a:schemeClr val="tx1"/>
                </a:solidFill>
                <a:latin typeface="Arial" charset="0"/>
                <a:ea typeface="ＭＳ Ｐゴシック" pitchFamily="50" charset="-128"/>
              </a:defRPr>
            </a:lvl2pPr>
            <a:lvl3pPr marL="1143000" indent="-228600" algn="l" eaLnBrk="0" hangingPunct="0">
              <a:spcBef>
                <a:spcPct val="20000"/>
              </a:spcBef>
              <a:buChar char="•"/>
              <a:defRPr kumimoji="1" sz="2400">
                <a:solidFill>
                  <a:schemeClr val="tx1"/>
                </a:solidFill>
                <a:latin typeface="Arial" charset="0"/>
                <a:ea typeface="ＭＳ Ｐゴシック" pitchFamily="50" charset="-128"/>
              </a:defRPr>
            </a:lvl3pPr>
            <a:lvl4pPr marL="1600200" indent="-228600" algn="l" eaLnBrk="0" hangingPunct="0">
              <a:spcBef>
                <a:spcPct val="20000"/>
              </a:spcBef>
              <a:buChar char="–"/>
              <a:defRPr kumimoji="1" sz="2000">
                <a:solidFill>
                  <a:schemeClr val="tx1"/>
                </a:solidFill>
                <a:latin typeface="Arial" charset="0"/>
                <a:ea typeface="ＭＳ Ｐゴシック" pitchFamily="50" charset="-128"/>
              </a:defRPr>
            </a:lvl4pPr>
            <a:lvl5pPr marL="2057400" indent="-228600" algn="l" eaLnBrk="0" hangingPunct="0">
              <a:spcBef>
                <a:spcPct val="20000"/>
              </a:spcBef>
              <a:buChar char="»"/>
              <a:defRPr kumimoji="1" sz="20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1" lang="en-US" altLang="ja-JP" sz="2200" b="1" i="0" u="none" strike="noStrike" kern="1200" cap="none" spc="0" normalizeH="0" baseline="0" noProof="0" dirty="0">
                <a:ln>
                  <a:noFill/>
                </a:ln>
                <a:solidFill>
                  <a:prstClr val="white"/>
                </a:solidFill>
                <a:effectLst/>
                <a:uLnTx/>
                <a:uFillTx/>
                <a:latin typeface="Meiryo UI" pitchFamily="50" charset="-128"/>
                <a:ea typeface="Meiryo UI" pitchFamily="50" charset="-128"/>
                <a:cs typeface="ＭＳ Ｐゴシック" pitchFamily="50" charset="-128"/>
              </a:rPr>
              <a:t>Ⅰ</a:t>
            </a:r>
            <a:r>
              <a:rPr kumimoji="1" lang="ja-JP" altLang="en-US" sz="2200" b="1" i="0" u="none" strike="noStrike" kern="1200" cap="none" spc="0" normalizeH="0" baseline="0" noProof="0">
                <a:ln>
                  <a:noFill/>
                </a:ln>
                <a:solidFill>
                  <a:prstClr val="white"/>
                </a:solidFill>
                <a:effectLst/>
                <a:uLnTx/>
                <a:uFillTx/>
                <a:latin typeface="Meiryo UI" pitchFamily="50" charset="-128"/>
                <a:ea typeface="Meiryo UI" pitchFamily="50" charset="-128"/>
                <a:cs typeface="ＭＳ Ｐゴシック" pitchFamily="50" charset="-128"/>
              </a:rPr>
              <a:t>　</a:t>
            </a:r>
            <a:r>
              <a:rPr kumimoji="1" lang="ja-JP" altLang="en-US" sz="2200" b="1" i="0" u="none" strike="noStrike" kern="1200" cap="none" spc="0" normalizeH="0" baseline="0" noProof="0" dirty="0">
                <a:ln>
                  <a:noFill/>
                </a:ln>
                <a:solidFill>
                  <a:prstClr val="white"/>
                </a:solidFill>
                <a:effectLst/>
                <a:uLnTx/>
                <a:uFillTx/>
                <a:latin typeface="Meiryo UI" pitchFamily="50" charset="-128"/>
                <a:ea typeface="Meiryo UI" pitchFamily="50" charset="-128"/>
                <a:cs typeface="ＭＳ Ｐゴシック" pitchFamily="50" charset="-128"/>
              </a:rPr>
              <a:t>提案の履行状況に関する項目</a:t>
            </a:r>
          </a:p>
        </p:txBody>
      </p:sp>
      <p:sp>
        <p:nvSpPr>
          <p:cNvPr id="5" name="テキスト ボックス 4">
            <a:extLst>
              <a:ext uri="{FF2B5EF4-FFF2-40B4-BE49-F238E27FC236}">
                <a16:creationId xmlns:a16="http://schemas.microsoft.com/office/drawing/2014/main" id="{05190DC2-B860-41FA-9ABD-FBB0F5C9277D}"/>
              </a:ext>
            </a:extLst>
          </p:cNvPr>
          <p:cNvSpPr txBox="1"/>
          <p:nvPr/>
        </p:nvSpPr>
        <p:spPr>
          <a:xfrm>
            <a:off x="-39759" y="456290"/>
            <a:ext cx="5303519" cy="369332"/>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（４）サービスの向上を図るための具体的手法・効果</a:t>
            </a:r>
          </a:p>
        </p:txBody>
      </p:sp>
      <p:sp>
        <p:nvSpPr>
          <p:cNvPr id="6" name="テキスト ボックス 5">
            <a:extLst>
              <a:ext uri="{FF2B5EF4-FFF2-40B4-BE49-F238E27FC236}">
                <a16:creationId xmlns:a16="http://schemas.microsoft.com/office/drawing/2014/main" id="{368C07C9-BEDD-4F88-BB54-02C164DE962E}"/>
              </a:ext>
            </a:extLst>
          </p:cNvPr>
          <p:cNvSpPr txBox="1"/>
          <p:nvPr/>
        </p:nvSpPr>
        <p:spPr>
          <a:xfrm>
            <a:off x="126644" y="857149"/>
            <a:ext cx="8855259" cy="723982"/>
          </a:xfrm>
          <a:prstGeom prst="rect">
            <a:avLst/>
          </a:prstGeom>
          <a:noFill/>
          <a:ln>
            <a:solidFill>
              <a:schemeClr val="tx1"/>
            </a:solidFill>
          </a:ln>
        </p:spPr>
        <p:txBody>
          <a:bodyPr wrap="square" anchor="b"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利用者サービスの向上を図るための取組みが適切に実施されているか</a:t>
            </a:r>
          </a:p>
        </p:txBody>
      </p:sp>
      <p:sp>
        <p:nvSpPr>
          <p:cNvPr id="2" name="スライド番号プレースホルダー 1">
            <a:extLst>
              <a:ext uri="{FF2B5EF4-FFF2-40B4-BE49-F238E27FC236}">
                <a16:creationId xmlns:a16="http://schemas.microsoft.com/office/drawing/2014/main" id="{440DA32F-7868-49C2-AA23-F262D64B41AC}"/>
              </a:ext>
            </a:extLst>
          </p:cNvPr>
          <p:cNvSpPr>
            <a:spLocks noGrp="1"/>
          </p:cNvSpPr>
          <p:nvPr>
            <p:ph type="sldNum" sz="quarter" idx="12"/>
          </p:nvPr>
        </p:nvSpPr>
        <p:spPr>
          <a:xfrm>
            <a:off x="7086600" y="6494393"/>
            <a:ext cx="2057400"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F0E252E-A7A7-4A6D-A444-A063B6ED0BB4}" type="slidenum">
              <a:rPr kumimoji="1" lang="ja-JP" altLang="en-US" sz="1400" b="0" i="0" u="none" strike="noStrike" kern="1200" cap="none" spc="0" normalizeH="0" baseline="0" noProof="0" smtClean="0">
                <a:ln>
                  <a:noFill/>
                </a:ln>
                <a:solidFill>
                  <a:prstClr val="black">
                    <a:tint val="75000"/>
                  </a:prstClr>
                </a:solidFill>
                <a:effectLst/>
                <a:uLnTx/>
                <a:uFillTx/>
                <a:latin typeface="Calibri"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1" lang="ja-JP" altLang="en-US" sz="1400" b="0" i="0" u="none" strike="noStrike" kern="1200" cap="none" spc="0" normalizeH="0" baseline="0" noProof="0">
              <a:ln>
                <a:noFill/>
              </a:ln>
              <a:solidFill>
                <a:prstClr val="black">
                  <a:tint val="75000"/>
                </a:prstClr>
              </a:solidFill>
              <a:effectLst/>
              <a:uLnTx/>
              <a:uFillTx/>
              <a:latin typeface="Calibri" panose="020F0502020204030204"/>
              <a:ea typeface="游ゴシック" panose="020B0400000000000000" pitchFamily="50" charset="-128"/>
              <a:cs typeface="+mn-cs"/>
            </a:endParaRPr>
          </a:p>
        </p:txBody>
      </p:sp>
      <p:sp>
        <p:nvSpPr>
          <p:cNvPr id="17" name="テキスト ボックス 16">
            <a:extLst>
              <a:ext uri="{FF2B5EF4-FFF2-40B4-BE49-F238E27FC236}">
                <a16:creationId xmlns:a16="http://schemas.microsoft.com/office/drawing/2014/main" id="{0497401B-7006-488F-A035-9AA935BB8B9D}"/>
              </a:ext>
            </a:extLst>
          </p:cNvPr>
          <p:cNvSpPr txBox="1"/>
          <p:nvPr/>
        </p:nvSpPr>
        <p:spPr>
          <a:xfrm>
            <a:off x="126644" y="857996"/>
            <a:ext cx="1161136" cy="338554"/>
          </a:xfrm>
          <a:prstGeom prst="rect">
            <a:avLst/>
          </a:prstGeom>
          <a:solidFill>
            <a:schemeClr val="tx1"/>
          </a:solidFill>
          <a:ln w="25400" cmpd="dbl">
            <a:no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評価基準</a:t>
            </a:r>
          </a:p>
        </p:txBody>
      </p:sp>
      <p:sp>
        <p:nvSpPr>
          <p:cNvPr id="18" name="テキスト ボックス 17">
            <a:extLst>
              <a:ext uri="{FF2B5EF4-FFF2-40B4-BE49-F238E27FC236}">
                <a16:creationId xmlns:a16="http://schemas.microsoft.com/office/drawing/2014/main" id="{E4DAFA12-D7DE-481F-AD40-61A83018696E}"/>
              </a:ext>
            </a:extLst>
          </p:cNvPr>
          <p:cNvSpPr txBox="1"/>
          <p:nvPr/>
        </p:nvSpPr>
        <p:spPr>
          <a:xfrm>
            <a:off x="6454140" y="859796"/>
            <a:ext cx="2535383" cy="338554"/>
          </a:xfrm>
          <a:prstGeom prst="rect">
            <a:avLst/>
          </a:prstGeom>
          <a:solidFill>
            <a:schemeClr val="tx1"/>
          </a:solidFill>
          <a:ln w="25400" cmpd="dbl">
            <a:no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指定管理者自己評価：</a:t>
            </a:r>
            <a:r>
              <a:rPr lang="en-US" altLang="ja-JP" sz="1600" b="1" dirty="0">
                <a:solidFill>
                  <a:prstClr val="white"/>
                </a:solidFill>
                <a:latin typeface="Meiryo UI" panose="020B0604030504040204" pitchFamily="50" charset="-128"/>
                <a:ea typeface="Meiryo UI" panose="020B0604030504040204" pitchFamily="50" charset="-128"/>
              </a:rPr>
              <a:t>B</a:t>
            </a:r>
            <a:endParaRPr kumimoji="0" lang="ja-JP" altLang="en-US" sz="20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19" name="テキスト ボックス 18">
            <a:extLst>
              <a:ext uri="{FF2B5EF4-FFF2-40B4-BE49-F238E27FC236}">
                <a16:creationId xmlns:a16="http://schemas.microsoft.com/office/drawing/2014/main" id="{49500BBC-F976-4AF9-8801-0F92AF37801B}"/>
              </a:ext>
            </a:extLst>
          </p:cNvPr>
          <p:cNvSpPr txBox="1"/>
          <p:nvPr/>
        </p:nvSpPr>
        <p:spPr>
          <a:xfrm>
            <a:off x="126643" y="1795469"/>
            <a:ext cx="4140558" cy="307777"/>
          </a:xfrm>
          <a:prstGeom prst="rect">
            <a:avLst/>
          </a:prstGeom>
          <a:noFill/>
          <a:ln>
            <a:solidFill>
              <a:schemeClr val="tx1"/>
            </a:solidFill>
          </a:ln>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rPr>
              <a:t>①：指定管理者から提案された取組状況</a:t>
            </a:r>
            <a:endParaRPr kumimoji="0"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0" name="テキスト ボックス 19">
            <a:extLst>
              <a:ext uri="{FF2B5EF4-FFF2-40B4-BE49-F238E27FC236}">
                <a16:creationId xmlns:a16="http://schemas.microsoft.com/office/drawing/2014/main" id="{2E8C9B0E-C19B-4728-B9A4-C77F1874D3E4}"/>
              </a:ext>
            </a:extLst>
          </p:cNvPr>
          <p:cNvSpPr txBox="1"/>
          <p:nvPr/>
        </p:nvSpPr>
        <p:spPr>
          <a:xfrm>
            <a:off x="134263" y="2154469"/>
            <a:ext cx="8693888" cy="3693319"/>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lang="ja-JP" altLang="en-US" sz="1200" u="sng" dirty="0">
                <a:solidFill>
                  <a:prstClr val="black"/>
                </a:solidFill>
                <a:latin typeface="Meiryo UI" panose="020B0604030504040204" pitchFamily="50" charset="-128"/>
                <a:ea typeface="Meiryo UI" panose="020B0604030504040204" pitchFamily="50" charset="-128"/>
              </a:rPr>
              <a:t>会議室、プチエル、エル・シアター利用の際の準備後片づけの時間提供</a:t>
            </a:r>
            <a:r>
              <a:rPr lang="ja-JP" altLang="en-US" sz="1200" dirty="0">
                <a:solidFill>
                  <a:prstClr val="black"/>
                </a:solidFill>
                <a:latin typeface="Meiryo UI" panose="020B0604030504040204" pitchFamily="50" charset="-128"/>
                <a:ea typeface="Meiryo UI" panose="020B0604030504040204" pitchFamily="50" charset="-128"/>
              </a:rPr>
              <a:t>　　　　　　　　</a:t>
            </a:r>
            <a:endParaRPr lang="en-US" altLang="ja-JP" sz="1200" dirty="0">
              <a:solidFill>
                <a:prstClr val="black"/>
              </a:solidFill>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lang="en-US" altLang="ja-JP" sz="1200" u="sng" dirty="0">
              <a:solidFill>
                <a:prstClr val="black"/>
              </a:solidFill>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ja-JP" altLang="en-US" sz="1200" u="sng" dirty="0">
                <a:solidFill>
                  <a:prstClr val="black"/>
                </a:solidFill>
                <a:latin typeface="Meiryo UI" panose="020B0604030504040204" pitchFamily="50" charset="-128"/>
                <a:ea typeface="Meiryo UI" panose="020B0604030504040204" pitchFamily="50" charset="-128"/>
              </a:rPr>
              <a:t>〇</a:t>
            </a:r>
            <a:r>
              <a:rPr lang="en-US" altLang="ja-JP" sz="1200" u="sng" dirty="0">
                <a:solidFill>
                  <a:prstClr val="black"/>
                </a:solidFill>
                <a:latin typeface="Meiryo UI" panose="020B0604030504040204" pitchFamily="50" charset="-128"/>
                <a:ea typeface="Meiryo UI" panose="020B0604030504040204" pitchFamily="50" charset="-128"/>
              </a:rPr>
              <a:t>Google</a:t>
            </a:r>
            <a:r>
              <a:rPr lang="ja-JP" altLang="en-US" sz="1200" u="sng" dirty="0">
                <a:solidFill>
                  <a:prstClr val="black"/>
                </a:solidFill>
                <a:latin typeface="Meiryo UI" panose="020B0604030504040204" pitchFamily="50" charset="-128"/>
                <a:ea typeface="Meiryo UI" panose="020B0604030504040204" pitchFamily="50" charset="-128"/>
              </a:rPr>
              <a:t>マップの活用による利用者サービスの実施</a:t>
            </a:r>
            <a:endParaRPr lang="en-US" altLang="ja-JP" sz="1200" u="sng" dirty="0">
              <a:solidFill>
                <a:prstClr val="black"/>
              </a:solidFill>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lang="en-US" altLang="ja-JP" sz="1200" u="sng" dirty="0">
              <a:solidFill>
                <a:prstClr val="black"/>
              </a:solidFill>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ja-JP" altLang="en-US" sz="1200" u="sng" dirty="0">
                <a:solidFill>
                  <a:prstClr val="black"/>
                </a:solidFill>
                <a:latin typeface="Meiryo UI" panose="020B0604030504040204" pitchFamily="50" charset="-128"/>
                <a:ea typeface="Meiryo UI" panose="020B0604030504040204" pitchFamily="50" charset="-128"/>
              </a:rPr>
              <a:t>〇勤労者の知識向上・スキルアップ</a:t>
            </a:r>
            <a:endParaRPr lang="en-US" altLang="ja-JP" sz="1200" u="sng" dirty="0">
              <a:solidFill>
                <a:prstClr val="black"/>
              </a:solidFill>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3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 大阪労働大学講座　　　労働法分野 </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20</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回開催、 労働経済・社会保障分野　</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12</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回開催</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シンポジウム　</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月</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28</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日</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 労働法特別講座　　年</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回　</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5</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日（</a:t>
            </a:r>
            <a:r>
              <a:rPr lang="en-US" altLang="ja-JP" sz="1200" dirty="0">
                <a:solidFill>
                  <a:prstClr val="black"/>
                </a:solidFill>
                <a:latin typeface="Meiryo UI" panose="020B0604030504040204" pitchFamily="50" charset="-128"/>
                <a:ea typeface="Meiryo UI" panose="020B0604030504040204" pitchFamily="50" charset="-128"/>
              </a:rPr>
              <a:t>9</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月</a:t>
            </a:r>
            <a:r>
              <a:rPr lang="en-US" altLang="ja-JP" sz="1200" dirty="0">
                <a:solidFill>
                  <a:prstClr val="black"/>
                </a:solidFill>
                <a:latin typeface="Meiryo UI" panose="020B0604030504040204" pitchFamily="50" charset="-128"/>
                <a:ea typeface="Meiryo UI" panose="020B0604030504040204" pitchFamily="50" charset="-128"/>
              </a:rPr>
              <a:t>24</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日、</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10</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月</a:t>
            </a:r>
            <a:r>
              <a:rPr lang="en-US" altLang="ja-JP" sz="1200" dirty="0">
                <a:solidFill>
                  <a:prstClr val="black"/>
                </a:solidFill>
                <a:latin typeface="Meiryo UI" panose="020B0604030504040204" pitchFamily="50" charset="-128"/>
                <a:ea typeface="Meiryo UI" panose="020B0604030504040204" pitchFamily="50" charset="-128"/>
              </a:rPr>
              <a:t>15</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日</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,28</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日、</a:t>
            </a:r>
            <a:r>
              <a:rPr lang="en-US" altLang="ja-JP" sz="1200" dirty="0">
                <a:solidFill>
                  <a:prstClr val="black"/>
                </a:solidFill>
                <a:latin typeface="Meiryo UI" panose="020B0604030504040204" pitchFamily="50" charset="-128"/>
                <a:ea typeface="Meiryo UI" panose="020B0604030504040204" pitchFamily="50" charset="-128"/>
              </a:rPr>
              <a:t>11</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月</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12</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日</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lang="en-US" altLang="ja-JP" sz="1200" dirty="0">
                <a:solidFill>
                  <a:prstClr val="black"/>
                </a:solidFill>
                <a:latin typeface="Meiryo UI" panose="020B0604030504040204" pitchFamily="50" charset="-128"/>
                <a:ea typeface="Meiryo UI" panose="020B0604030504040204" pitchFamily="50" charset="-128"/>
              </a:rPr>
              <a:t>21</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日開催）  など</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lang="en-US" altLang="ja-JP" sz="1200" dirty="0">
              <a:solidFill>
                <a:prstClr val="black"/>
              </a:solidFill>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〇外部評価委員会の実施</a:t>
            </a:r>
            <a:r>
              <a:rPr lang="ja-JP" altLang="en-US" sz="1200" dirty="0">
                <a:solidFill>
                  <a:prstClr val="black"/>
                </a:solidFill>
                <a:latin typeface="Meiryo UI" panose="020B0604030504040204" pitchFamily="50" charset="-128"/>
                <a:ea typeface="Meiryo UI" panose="020B0604030504040204" pitchFamily="50" charset="-128"/>
              </a:rPr>
              <a:t>　　　　　　　　　　　　　　　　　　　　　　　　　　　　　　　　</a:t>
            </a:r>
            <a:endParaRPr lang="en-US" altLang="ja-JP" sz="1200" dirty="0">
              <a:solidFill>
                <a:prstClr val="black"/>
              </a:solidFill>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lang="en-US" altLang="ja-JP" sz="1200" dirty="0">
                <a:solidFill>
                  <a:prstClr val="black"/>
                </a:solidFill>
                <a:latin typeface="Meiryo UI" panose="020B0604030504040204" pitchFamily="50" charset="-128"/>
                <a:ea typeface="Meiryo UI" panose="020B0604030504040204" pitchFamily="50" charset="-128"/>
              </a:rPr>
              <a:t>10</a:t>
            </a:r>
            <a:r>
              <a:rPr lang="ja-JP" altLang="en-US" sz="1200" dirty="0">
                <a:solidFill>
                  <a:prstClr val="black"/>
                </a:solidFill>
                <a:latin typeface="Meiryo UI" panose="020B0604030504040204" pitchFamily="50" charset="-128"/>
                <a:ea typeface="Meiryo UI" panose="020B0604030504040204" pitchFamily="50" charset="-128"/>
              </a:rPr>
              <a:t>月実施</a:t>
            </a:r>
            <a:endParaRPr kumimoji="0" lang="en-US" altLang="ja-JP" sz="1200" b="0" i="0"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lang="en-US" altLang="ja-JP" sz="1200" u="sng" dirty="0">
              <a:solidFill>
                <a:prstClr val="black"/>
              </a:solidFill>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〇月極めコインロッカーの増設</a:t>
            </a:r>
            <a:endParaRPr kumimoji="0" lang="en-US" altLang="ja-JP"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ja-JP" altLang="en-US" sz="1200" dirty="0">
                <a:solidFill>
                  <a:prstClr val="black"/>
                </a:solidFill>
                <a:latin typeface="Meiryo UI" panose="020B0604030504040204" pitchFamily="50" charset="-128"/>
                <a:ea typeface="Meiryo UI" panose="020B0604030504040204" pitchFamily="50" charset="-128"/>
              </a:rPr>
              <a:t>　・</a:t>
            </a:r>
            <a:r>
              <a:rPr lang="en-US" altLang="ja-JP" sz="1200" dirty="0">
                <a:solidFill>
                  <a:prstClr val="black"/>
                </a:solidFill>
                <a:latin typeface="Meiryo UI" panose="020B0604030504040204" pitchFamily="50" charset="-128"/>
                <a:ea typeface="Meiryo UI" panose="020B0604030504040204" pitchFamily="50" charset="-128"/>
              </a:rPr>
              <a:t>1</a:t>
            </a:r>
            <a:r>
              <a:rPr lang="ja-JP" altLang="en-US" sz="1200" dirty="0">
                <a:solidFill>
                  <a:prstClr val="black"/>
                </a:solidFill>
                <a:latin typeface="Meiryo UI" panose="020B0604030504040204" pitchFamily="50" charset="-128"/>
                <a:ea typeface="Meiryo UI" panose="020B0604030504040204" pitchFamily="50" charset="-128"/>
              </a:rPr>
              <a:t>月実施予定</a:t>
            </a:r>
            <a:endParaRPr lang="en-US" altLang="ja-JP" sz="1200" dirty="0">
              <a:solidFill>
                <a:prstClr val="black"/>
              </a:solidFill>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lang="en-US" altLang="ja-JP" sz="1200" dirty="0">
              <a:solidFill>
                <a:prstClr val="black"/>
              </a:solidFill>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ja-JP" altLang="en-US" sz="1200" u="sng" dirty="0">
                <a:solidFill>
                  <a:prstClr val="black"/>
                </a:solidFill>
                <a:latin typeface="Meiryo UI" panose="020B0604030504040204" pitchFamily="50" charset="-128"/>
                <a:ea typeface="Meiryo UI" panose="020B0604030504040204" pitchFamily="50" charset="-128"/>
              </a:rPr>
              <a:t>○令和</a:t>
            </a:r>
            <a:r>
              <a:rPr lang="en-US" altLang="ja-JP" sz="1200" u="sng" dirty="0">
                <a:solidFill>
                  <a:prstClr val="black"/>
                </a:solidFill>
                <a:latin typeface="Meiryo UI" panose="020B0604030504040204" pitchFamily="50" charset="-128"/>
                <a:ea typeface="Meiryo UI" panose="020B0604030504040204" pitchFamily="50" charset="-128"/>
              </a:rPr>
              <a:t>8</a:t>
            </a:r>
            <a:r>
              <a:rPr lang="ja-JP" altLang="en-US" sz="1200" u="sng" dirty="0">
                <a:solidFill>
                  <a:prstClr val="black"/>
                </a:solidFill>
                <a:latin typeface="Meiryo UI" panose="020B0604030504040204" pitchFamily="50" charset="-128"/>
                <a:ea typeface="Meiryo UI" panose="020B0604030504040204" pitchFamily="50" charset="-128"/>
              </a:rPr>
              <a:t>年度からの新たな取組</a:t>
            </a:r>
            <a:endParaRPr lang="en-US" altLang="ja-JP" sz="1200" u="sng" dirty="0">
              <a:solidFill>
                <a:prstClr val="black"/>
              </a:solidFill>
              <a:latin typeface="Meiryo UI" panose="020B0604030504040204" pitchFamily="50" charset="-128"/>
              <a:ea typeface="Meiryo UI" panose="020B0604030504040204" pitchFamily="50" charset="-128"/>
            </a:endParaRPr>
          </a:p>
          <a:p>
            <a:pPr>
              <a:defRPr/>
            </a:pPr>
            <a:r>
              <a:rPr lang="ja-JP" altLang="en-US" sz="1200" dirty="0">
                <a:solidFill>
                  <a:prstClr val="black"/>
                </a:solidFill>
                <a:latin typeface="Meiryo UI" panose="020B0604030504040204" pitchFamily="50" charset="-128"/>
                <a:ea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rPr>
              <a:t>民間企業と連携した集客性の高い広報イベントの開催（検討中）</a:t>
            </a:r>
            <a:r>
              <a:rPr lang="ja-JP" altLang="en-US" sz="1200" dirty="0">
                <a:solidFill>
                  <a:prstClr val="black"/>
                </a:solidFill>
                <a:latin typeface="Meiryo UI" panose="020B0604030504040204" pitchFamily="50" charset="-128"/>
                <a:ea typeface="Meiryo UI" panose="020B0604030504040204" pitchFamily="50" charset="-128"/>
              </a:rPr>
              <a:t>　</a:t>
            </a:r>
            <a:endParaRPr lang="en-US" altLang="ja-JP" sz="1200" dirty="0">
              <a:solidFill>
                <a:prstClr val="black"/>
              </a:solidFill>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2" name="テキスト ボックス 21">
            <a:extLst>
              <a:ext uri="{FF2B5EF4-FFF2-40B4-BE49-F238E27FC236}">
                <a16:creationId xmlns:a16="http://schemas.microsoft.com/office/drawing/2014/main" id="{8324815D-EFC2-4269-A15D-B29CD8F70634}"/>
              </a:ext>
            </a:extLst>
          </p:cNvPr>
          <p:cNvSpPr txBox="1"/>
          <p:nvPr/>
        </p:nvSpPr>
        <p:spPr>
          <a:xfrm>
            <a:off x="126643" y="5476701"/>
            <a:ext cx="8701508" cy="1105402"/>
          </a:xfrm>
          <a:prstGeom prst="rect">
            <a:avLst/>
          </a:prstGeom>
          <a:noFill/>
          <a:ln>
            <a:solidFill>
              <a:schemeClr val="tx1"/>
            </a:solidFill>
          </a:ln>
        </p:spPr>
        <p:txBody>
          <a:bodyPr wrap="square" anchor="b"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今年度当初は収支状況が厳しいと見込まれたことから、一部自主事業を</a:t>
            </a:r>
            <a:r>
              <a:rPr lang="ja-JP" altLang="en-US" sz="1400" dirty="0">
                <a:solidFill>
                  <a:prstClr val="black"/>
                </a:solidFill>
                <a:latin typeface="Meiryo UI" panose="020B0604030504040204" pitchFamily="50" charset="-128"/>
                <a:ea typeface="Meiryo UI" panose="020B0604030504040204" pitchFamily="50" charset="-128"/>
              </a:rPr>
              <a:t>中断し、当該</a:t>
            </a:r>
            <a:r>
              <a:rPr lang="ja-JP" altLang="en-US" sz="1400" dirty="0">
                <a:latin typeface="Meiryo UI" panose="020B0604030504040204" pitchFamily="50" charset="-128"/>
                <a:ea typeface="Meiryo UI" panose="020B0604030504040204" pitchFamily="50" charset="-128"/>
              </a:rPr>
              <a:t>事業の見直しや新たな取組を検討する予定であったが、未だ明らかでない。中断事業は、収益性が高い事業へと再構築を図るなどし、今年度の収支状況等を踏まえて、具体的な内容を早急に検討し、</a:t>
            </a: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利用者サービスの向上を図られたい。</a:t>
            </a:r>
            <a:endPar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23" name="テキスト ボックス 22">
            <a:extLst>
              <a:ext uri="{FF2B5EF4-FFF2-40B4-BE49-F238E27FC236}">
                <a16:creationId xmlns:a16="http://schemas.microsoft.com/office/drawing/2014/main" id="{C3743702-CF51-44A9-B6D6-10424730F47C}"/>
              </a:ext>
            </a:extLst>
          </p:cNvPr>
          <p:cNvSpPr txBox="1"/>
          <p:nvPr/>
        </p:nvSpPr>
        <p:spPr>
          <a:xfrm>
            <a:off x="6300388" y="5481765"/>
            <a:ext cx="2527763" cy="338554"/>
          </a:xfrm>
          <a:prstGeom prst="rect">
            <a:avLst/>
          </a:prstGeom>
          <a:solidFill>
            <a:schemeClr val="tx1"/>
          </a:solidFill>
          <a:ln w="25400" cmpd="dbl">
            <a:no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施設所管課の評価：</a:t>
            </a:r>
            <a:r>
              <a:rPr kumimoji="0" lang="en-US" altLang="ja-JP"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【C】</a:t>
            </a:r>
            <a:endParaRPr kumimoji="0" lang="ja-JP" altLang="en-US" sz="20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24" name="テキスト ボックス 23">
            <a:extLst>
              <a:ext uri="{FF2B5EF4-FFF2-40B4-BE49-F238E27FC236}">
                <a16:creationId xmlns:a16="http://schemas.microsoft.com/office/drawing/2014/main" id="{738CCB29-5A2C-4587-9F50-60B41F997BB0}"/>
              </a:ext>
            </a:extLst>
          </p:cNvPr>
          <p:cNvSpPr txBox="1"/>
          <p:nvPr/>
        </p:nvSpPr>
        <p:spPr>
          <a:xfrm>
            <a:off x="134263" y="5480750"/>
            <a:ext cx="1161136" cy="338554"/>
          </a:xfrm>
          <a:prstGeom prst="rect">
            <a:avLst/>
          </a:prstGeom>
          <a:solidFill>
            <a:schemeClr val="tx1"/>
          </a:solidFill>
          <a:ln w="25400" cmpd="dbl">
            <a:no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総　評</a:t>
            </a:r>
          </a:p>
        </p:txBody>
      </p:sp>
      <p:sp>
        <p:nvSpPr>
          <p:cNvPr id="25" name="テキスト ボックス 24">
            <a:extLst>
              <a:ext uri="{FF2B5EF4-FFF2-40B4-BE49-F238E27FC236}">
                <a16:creationId xmlns:a16="http://schemas.microsoft.com/office/drawing/2014/main" id="{AD656BC0-619D-469A-8E26-A9CCC2A59D51}"/>
              </a:ext>
            </a:extLst>
          </p:cNvPr>
          <p:cNvSpPr txBox="1"/>
          <p:nvPr/>
        </p:nvSpPr>
        <p:spPr>
          <a:xfrm>
            <a:off x="7598327" y="524408"/>
            <a:ext cx="1494871" cy="276999"/>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○達成　　●未達成</a:t>
            </a:r>
          </a:p>
        </p:txBody>
      </p:sp>
    </p:spTree>
    <p:extLst>
      <p:ext uri="{BB962C8B-B14F-4D97-AF65-F5344CB8AC3E}">
        <p14:creationId xmlns:p14="http://schemas.microsoft.com/office/powerpoint/2010/main" val="22769758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a:extLst>
              <a:ext uri="{FF2B5EF4-FFF2-40B4-BE49-F238E27FC236}">
                <a16:creationId xmlns:a16="http://schemas.microsoft.com/office/drawing/2014/main" id="{89AA44E5-08D8-4746-A248-CB63A76A3319}"/>
              </a:ext>
            </a:extLst>
          </p:cNvPr>
          <p:cNvSpPr>
            <a:spLocks noChangeArrowheads="1"/>
          </p:cNvSpPr>
          <p:nvPr/>
        </p:nvSpPr>
        <p:spPr bwMode="auto">
          <a:xfrm>
            <a:off x="1" y="2"/>
            <a:ext cx="9143999" cy="430887"/>
          </a:xfrm>
          <a:prstGeom prst="rect">
            <a:avLst/>
          </a:prstGeom>
          <a:ln>
            <a:noFill/>
            <a:headEnd/>
            <a:tailEnd/>
          </a:ln>
        </p:spPr>
        <p:style>
          <a:lnRef idx="3">
            <a:schemeClr val="lt1"/>
          </a:lnRef>
          <a:fillRef idx="1">
            <a:schemeClr val="dk1"/>
          </a:fillRef>
          <a:effectRef idx="1">
            <a:schemeClr val="dk1"/>
          </a:effectRef>
          <a:fontRef idx="minor">
            <a:schemeClr val="lt1"/>
          </a:fontRef>
        </p:style>
        <p:txBody>
          <a:bodyPr wrap="none" tIns="82800" bIns="82800" anchor="ctr"/>
          <a:lstStyle>
            <a:lvl1pPr algn="l" eaLnBrk="0" hangingPunct="0">
              <a:spcBef>
                <a:spcPct val="20000"/>
              </a:spcBef>
              <a:buChar char="•"/>
              <a:defRPr kumimoji="1" sz="3200">
                <a:solidFill>
                  <a:schemeClr val="tx1"/>
                </a:solidFill>
                <a:latin typeface="Arial" charset="0"/>
                <a:ea typeface="ＭＳ Ｐゴシック" pitchFamily="50" charset="-128"/>
              </a:defRPr>
            </a:lvl1pPr>
            <a:lvl2pPr marL="742950" indent="-285750" algn="l" eaLnBrk="0" hangingPunct="0">
              <a:spcBef>
                <a:spcPct val="20000"/>
              </a:spcBef>
              <a:buChar char="–"/>
              <a:defRPr kumimoji="1" sz="2800">
                <a:solidFill>
                  <a:schemeClr val="tx1"/>
                </a:solidFill>
                <a:latin typeface="Arial" charset="0"/>
                <a:ea typeface="ＭＳ Ｐゴシック" pitchFamily="50" charset="-128"/>
              </a:defRPr>
            </a:lvl2pPr>
            <a:lvl3pPr marL="1143000" indent="-228600" algn="l" eaLnBrk="0" hangingPunct="0">
              <a:spcBef>
                <a:spcPct val="20000"/>
              </a:spcBef>
              <a:buChar char="•"/>
              <a:defRPr kumimoji="1" sz="2400">
                <a:solidFill>
                  <a:schemeClr val="tx1"/>
                </a:solidFill>
                <a:latin typeface="Arial" charset="0"/>
                <a:ea typeface="ＭＳ Ｐゴシック" pitchFamily="50" charset="-128"/>
              </a:defRPr>
            </a:lvl3pPr>
            <a:lvl4pPr marL="1600200" indent="-228600" algn="l" eaLnBrk="0" hangingPunct="0">
              <a:spcBef>
                <a:spcPct val="20000"/>
              </a:spcBef>
              <a:buChar char="–"/>
              <a:defRPr kumimoji="1" sz="2000">
                <a:solidFill>
                  <a:schemeClr val="tx1"/>
                </a:solidFill>
                <a:latin typeface="Arial" charset="0"/>
                <a:ea typeface="ＭＳ Ｐゴシック" pitchFamily="50" charset="-128"/>
              </a:defRPr>
            </a:lvl4pPr>
            <a:lvl5pPr marL="2057400" indent="-228600" algn="l" eaLnBrk="0" hangingPunct="0">
              <a:spcBef>
                <a:spcPct val="20000"/>
              </a:spcBef>
              <a:buChar char="»"/>
              <a:defRPr kumimoji="1" sz="20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1" lang="en-US" altLang="ja-JP" sz="2200" b="1" i="0" u="none" strike="noStrike" kern="1200" cap="none" spc="0" normalizeH="0" baseline="0" noProof="0" dirty="0">
                <a:ln>
                  <a:noFill/>
                </a:ln>
                <a:solidFill>
                  <a:prstClr val="white"/>
                </a:solidFill>
                <a:effectLst/>
                <a:uLnTx/>
                <a:uFillTx/>
                <a:latin typeface="Meiryo UI" pitchFamily="50" charset="-128"/>
                <a:ea typeface="Meiryo UI" pitchFamily="50" charset="-128"/>
                <a:cs typeface="ＭＳ Ｐゴシック" pitchFamily="50" charset="-128"/>
              </a:rPr>
              <a:t>Ⅰ</a:t>
            </a:r>
            <a:r>
              <a:rPr kumimoji="1" lang="ja-JP" altLang="en-US" sz="2200" b="1" i="0" u="none" strike="noStrike" kern="1200" cap="none" spc="0" normalizeH="0" baseline="0" noProof="0">
                <a:ln>
                  <a:noFill/>
                </a:ln>
                <a:solidFill>
                  <a:prstClr val="white"/>
                </a:solidFill>
                <a:effectLst/>
                <a:uLnTx/>
                <a:uFillTx/>
                <a:latin typeface="Meiryo UI" pitchFamily="50" charset="-128"/>
                <a:ea typeface="Meiryo UI" pitchFamily="50" charset="-128"/>
                <a:cs typeface="ＭＳ Ｐゴシック" pitchFamily="50" charset="-128"/>
              </a:rPr>
              <a:t>　</a:t>
            </a:r>
            <a:r>
              <a:rPr kumimoji="1" lang="ja-JP" altLang="en-US" sz="2200" b="1" i="0" u="none" strike="noStrike" kern="1200" cap="none" spc="0" normalizeH="0" baseline="0" noProof="0" dirty="0">
                <a:ln>
                  <a:noFill/>
                </a:ln>
                <a:solidFill>
                  <a:prstClr val="white"/>
                </a:solidFill>
                <a:effectLst/>
                <a:uLnTx/>
                <a:uFillTx/>
                <a:latin typeface="Meiryo UI" pitchFamily="50" charset="-128"/>
                <a:ea typeface="Meiryo UI" pitchFamily="50" charset="-128"/>
                <a:cs typeface="ＭＳ Ｐゴシック" pitchFamily="50" charset="-128"/>
              </a:rPr>
              <a:t>提案の履行状況に関する項目</a:t>
            </a:r>
          </a:p>
        </p:txBody>
      </p:sp>
      <p:sp>
        <p:nvSpPr>
          <p:cNvPr id="5" name="テキスト ボックス 4">
            <a:extLst>
              <a:ext uri="{FF2B5EF4-FFF2-40B4-BE49-F238E27FC236}">
                <a16:creationId xmlns:a16="http://schemas.microsoft.com/office/drawing/2014/main" id="{05190DC2-B860-41FA-9ABD-FBB0F5C9277D}"/>
              </a:ext>
            </a:extLst>
          </p:cNvPr>
          <p:cNvSpPr txBox="1"/>
          <p:nvPr/>
        </p:nvSpPr>
        <p:spPr>
          <a:xfrm>
            <a:off x="-63611" y="456083"/>
            <a:ext cx="5995284" cy="369332"/>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（５）施設の維持管理の内容、適格性及び実現の程度</a:t>
            </a:r>
          </a:p>
        </p:txBody>
      </p:sp>
      <p:sp>
        <p:nvSpPr>
          <p:cNvPr id="6" name="テキスト ボックス 5">
            <a:extLst>
              <a:ext uri="{FF2B5EF4-FFF2-40B4-BE49-F238E27FC236}">
                <a16:creationId xmlns:a16="http://schemas.microsoft.com/office/drawing/2014/main" id="{368C07C9-BEDD-4F88-BB54-02C164DE962E}"/>
              </a:ext>
            </a:extLst>
          </p:cNvPr>
          <p:cNvSpPr txBox="1"/>
          <p:nvPr/>
        </p:nvSpPr>
        <p:spPr>
          <a:xfrm>
            <a:off x="126645" y="868708"/>
            <a:ext cx="8709128" cy="725030"/>
          </a:xfrm>
          <a:prstGeom prst="rect">
            <a:avLst/>
          </a:prstGeom>
          <a:noFill/>
          <a:ln>
            <a:solidFill>
              <a:schemeClr val="tx1"/>
            </a:solidFill>
          </a:ln>
        </p:spPr>
        <p:txBody>
          <a:bodyPr wrap="square" anchor="b"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施設管理、安全管理は適切に行われているか   </a:t>
            </a:r>
            <a:r>
              <a:rPr kumimoji="0"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0"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維持管理は効率的に行われているか</a:t>
            </a:r>
          </a:p>
        </p:txBody>
      </p:sp>
      <p:sp>
        <p:nvSpPr>
          <p:cNvPr id="12" name="テキスト ボックス 11">
            <a:extLst>
              <a:ext uri="{FF2B5EF4-FFF2-40B4-BE49-F238E27FC236}">
                <a16:creationId xmlns:a16="http://schemas.microsoft.com/office/drawing/2014/main" id="{3447CDA7-AFBF-4DAC-BF89-BBA7F9727E1C}"/>
              </a:ext>
            </a:extLst>
          </p:cNvPr>
          <p:cNvSpPr txBox="1"/>
          <p:nvPr/>
        </p:nvSpPr>
        <p:spPr>
          <a:xfrm>
            <a:off x="126644" y="3327310"/>
            <a:ext cx="4615732" cy="692497"/>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○大阪ビル群管理センターによる</a:t>
            </a:r>
            <a:r>
              <a:rPr kumimoji="0" lang="en-US" altLang="ja-JP"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24</a:t>
            </a:r>
            <a:r>
              <a:rPr kumimoji="0" lang="ja-JP" altLang="en-US"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時間</a:t>
            </a:r>
            <a:r>
              <a:rPr kumimoji="0" lang="en-US" altLang="ja-JP"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365</a:t>
            </a:r>
            <a:r>
              <a:rPr kumimoji="0" lang="ja-JP" altLang="en-US"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日バックアップ</a:t>
            </a:r>
            <a:endParaRPr kumimoji="0" lang="en-US" altLang="ja-JP"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24</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時間体制によるセキュリティ体制：防災センターでの監視</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大林群管理センターによる監視</a:t>
            </a:r>
          </a:p>
        </p:txBody>
      </p:sp>
      <p:sp>
        <p:nvSpPr>
          <p:cNvPr id="14" name="テキスト ボックス 13">
            <a:extLst>
              <a:ext uri="{FF2B5EF4-FFF2-40B4-BE49-F238E27FC236}">
                <a16:creationId xmlns:a16="http://schemas.microsoft.com/office/drawing/2014/main" id="{2BAEB3F6-CB3F-45A4-B61E-FC1F01AD42D3}"/>
              </a:ext>
            </a:extLst>
          </p:cNvPr>
          <p:cNvSpPr txBox="1"/>
          <p:nvPr/>
        </p:nvSpPr>
        <p:spPr>
          <a:xfrm>
            <a:off x="126646" y="2989748"/>
            <a:ext cx="3903487" cy="307777"/>
          </a:xfrm>
          <a:prstGeom prst="rect">
            <a:avLst/>
          </a:prstGeom>
          <a:noFill/>
          <a:ln>
            <a:solidFill>
              <a:schemeClr val="tx1"/>
            </a:solidFill>
          </a:ln>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②：安全で安心して快適に利用できる施設の維持</a:t>
            </a:r>
          </a:p>
        </p:txBody>
      </p:sp>
      <p:sp>
        <p:nvSpPr>
          <p:cNvPr id="17" name="テキスト ボックス 16">
            <a:extLst>
              <a:ext uri="{FF2B5EF4-FFF2-40B4-BE49-F238E27FC236}">
                <a16:creationId xmlns:a16="http://schemas.microsoft.com/office/drawing/2014/main" id="{161B6AFB-CC57-4C89-8CE1-C6626E2A7424}"/>
              </a:ext>
            </a:extLst>
          </p:cNvPr>
          <p:cNvSpPr txBox="1"/>
          <p:nvPr/>
        </p:nvSpPr>
        <p:spPr>
          <a:xfrm>
            <a:off x="139910" y="4776025"/>
            <a:ext cx="6003222" cy="307777"/>
          </a:xfrm>
          <a:prstGeom prst="rect">
            <a:avLst/>
          </a:prstGeom>
          <a:noFill/>
          <a:ln>
            <a:solidFill>
              <a:schemeClr val="tx1"/>
            </a:solidFill>
          </a:ln>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④：業務における適正手続きの遵守（再委託、運営委員会等）</a:t>
            </a:r>
          </a:p>
        </p:txBody>
      </p:sp>
      <p:sp>
        <p:nvSpPr>
          <p:cNvPr id="18" name="テキスト ボックス 17">
            <a:extLst>
              <a:ext uri="{FF2B5EF4-FFF2-40B4-BE49-F238E27FC236}">
                <a16:creationId xmlns:a16="http://schemas.microsoft.com/office/drawing/2014/main" id="{F9B1841A-A8E5-41FD-93B3-9FBBC4E96F13}"/>
              </a:ext>
            </a:extLst>
          </p:cNvPr>
          <p:cNvSpPr txBox="1"/>
          <p:nvPr/>
        </p:nvSpPr>
        <p:spPr>
          <a:xfrm>
            <a:off x="148377" y="5115043"/>
            <a:ext cx="8797068" cy="692497"/>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○共同事業体構成での運営委員会の開催（毎月開催）</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0" lang="ja-JP" altLang="en-US"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○個人情報適正管理委員会の開催 </a:t>
            </a:r>
            <a:r>
              <a:rPr kumimoji="0" lang="zh-TW" altLang="en-US"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0" lang="ja-JP" altLang="en-US"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３</a:t>
            </a:r>
            <a:r>
              <a:rPr kumimoji="0" lang="zh-TW" altLang="en-US"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月</a:t>
            </a:r>
            <a:r>
              <a:rPr kumimoji="0" lang="ja-JP" altLang="en-US"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予定</a:t>
            </a:r>
            <a:r>
              <a:rPr kumimoji="0" lang="zh-TW" altLang="en-US"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0" lang="en-US" altLang="zh-TW"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zh-TW" sz="3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○事業進捗･検証委員会の開催</a:t>
            </a:r>
            <a:r>
              <a:rPr kumimoji="0" lang="zh-TW" altLang="en-US"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0" lang="ja-JP" altLang="en-US"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毎</a:t>
            </a:r>
            <a:r>
              <a:rPr kumimoji="0" lang="zh-TW" altLang="en-US"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月開催）</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0" lang="ja-JP" altLang="en-US"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○再委託：大阪府の承認を得た上で、個人情報に関する契約を締結</a:t>
            </a:r>
            <a:endParaRPr kumimoji="0" lang="en-US" altLang="ja-JP"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主な委託先の職員は、指定管理者が実施する各種研修に参加</a:t>
            </a:r>
          </a:p>
        </p:txBody>
      </p:sp>
      <p:sp>
        <p:nvSpPr>
          <p:cNvPr id="2" name="スライド番号プレースホルダー 1">
            <a:extLst>
              <a:ext uri="{FF2B5EF4-FFF2-40B4-BE49-F238E27FC236}">
                <a16:creationId xmlns:a16="http://schemas.microsoft.com/office/drawing/2014/main" id="{F09A3F3E-8403-4831-A6AE-220577DC5D96}"/>
              </a:ext>
            </a:extLst>
          </p:cNvPr>
          <p:cNvSpPr>
            <a:spLocks noGrp="1"/>
          </p:cNvSpPr>
          <p:nvPr>
            <p:ph type="sldNum" sz="quarter" idx="12"/>
          </p:nvPr>
        </p:nvSpPr>
        <p:spPr>
          <a:xfrm>
            <a:off x="7086600" y="6492875"/>
            <a:ext cx="2057400" cy="365125"/>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F0E252E-A7A7-4A6D-A444-A063B6ED0BB4}" type="slidenum">
              <a:rPr kumimoji="1" lang="ja-JP" altLang="en-US" sz="1400" b="0" i="0" u="none" strike="noStrike" kern="1200" cap="none" spc="0" normalizeH="0" baseline="0" noProof="0" smtClean="0">
                <a:ln>
                  <a:noFill/>
                </a:ln>
                <a:solidFill>
                  <a:prstClr val="black">
                    <a:tint val="75000"/>
                  </a:prstClr>
                </a:solidFill>
                <a:effectLst/>
                <a:uLnTx/>
                <a:uFillTx/>
                <a:latin typeface="Calibri"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9</a:t>
            </a:fld>
            <a:endParaRPr kumimoji="1" lang="ja-JP" altLang="en-US" sz="1400" b="0" i="0" u="none" strike="noStrike" kern="1200" cap="none" spc="0" normalizeH="0" baseline="0" noProof="0" dirty="0">
              <a:ln>
                <a:noFill/>
              </a:ln>
              <a:solidFill>
                <a:prstClr val="black">
                  <a:tint val="75000"/>
                </a:prstClr>
              </a:solidFill>
              <a:effectLst/>
              <a:uLnTx/>
              <a:uFillTx/>
              <a:latin typeface="Calibri" panose="020F0502020204030204"/>
              <a:ea typeface="游ゴシック" panose="020B0400000000000000" pitchFamily="50" charset="-128"/>
              <a:cs typeface="+mn-cs"/>
            </a:endParaRPr>
          </a:p>
        </p:txBody>
      </p:sp>
      <p:sp>
        <p:nvSpPr>
          <p:cNvPr id="23" name="テキスト ボックス 22">
            <a:extLst>
              <a:ext uri="{FF2B5EF4-FFF2-40B4-BE49-F238E27FC236}">
                <a16:creationId xmlns:a16="http://schemas.microsoft.com/office/drawing/2014/main" id="{2B330195-D6B9-4A89-8B51-F9758FA7F878}"/>
              </a:ext>
            </a:extLst>
          </p:cNvPr>
          <p:cNvSpPr txBox="1"/>
          <p:nvPr/>
        </p:nvSpPr>
        <p:spPr>
          <a:xfrm>
            <a:off x="126644" y="865616"/>
            <a:ext cx="1161136" cy="338554"/>
          </a:xfrm>
          <a:prstGeom prst="rect">
            <a:avLst/>
          </a:prstGeom>
          <a:solidFill>
            <a:schemeClr val="tx1"/>
          </a:solidFill>
          <a:ln w="25400" cmpd="dbl">
            <a:no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評価基準</a:t>
            </a:r>
          </a:p>
        </p:txBody>
      </p:sp>
      <p:sp>
        <p:nvSpPr>
          <p:cNvPr id="24" name="テキスト ボックス 23">
            <a:extLst>
              <a:ext uri="{FF2B5EF4-FFF2-40B4-BE49-F238E27FC236}">
                <a16:creationId xmlns:a16="http://schemas.microsoft.com/office/drawing/2014/main" id="{8A089C67-2AC2-4806-9281-87AB9D1FD745}"/>
              </a:ext>
            </a:extLst>
          </p:cNvPr>
          <p:cNvSpPr txBox="1"/>
          <p:nvPr/>
        </p:nvSpPr>
        <p:spPr>
          <a:xfrm>
            <a:off x="6389163" y="865616"/>
            <a:ext cx="2446610" cy="338554"/>
          </a:xfrm>
          <a:prstGeom prst="rect">
            <a:avLst/>
          </a:prstGeom>
          <a:solidFill>
            <a:schemeClr val="tx1"/>
          </a:solidFill>
          <a:ln w="25400" cmpd="dbl">
            <a:no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指定管理者自己評価：</a:t>
            </a:r>
            <a:r>
              <a:rPr kumimoji="0" lang="en-US" altLang="ja-JP"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A</a:t>
            </a:r>
            <a:endParaRPr kumimoji="0" lang="ja-JP" altLang="en-US" sz="20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25" name="テキスト ボックス 24">
            <a:extLst>
              <a:ext uri="{FF2B5EF4-FFF2-40B4-BE49-F238E27FC236}">
                <a16:creationId xmlns:a16="http://schemas.microsoft.com/office/drawing/2014/main" id="{05EB939B-E0F6-4FDA-ADDD-3584044903EE}"/>
              </a:ext>
            </a:extLst>
          </p:cNvPr>
          <p:cNvSpPr txBox="1"/>
          <p:nvPr/>
        </p:nvSpPr>
        <p:spPr>
          <a:xfrm>
            <a:off x="126643" y="1702334"/>
            <a:ext cx="3099157" cy="307777"/>
          </a:xfrm>
          <a:prstGeom prst="rect">
            <a:avLst/>
          </a:prstGeom>
          <a:noFill/>
          <a:ln>
            <a:solidFill>
              <a:schemeClr val="tx1"/>
            </a:solidFill>
          </a:ln>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①：効果的・効率的な修繕計画の実施</a:t>
            </a:r>
          </a:p>
        </p:txBody>
      </p:sp>
      <p:sp>
        <p:nvSpPr>
          <p:cNvPr id="27" name="テキスト ボックス 26">
            <a:extLst>
              <a:ext uri="{FF2B5EF4-FFF2-40B4-BE49-F238E27FC236}">
                <a16:creationId xmlns:a16="http://schemas.microsoft.com/office/drawing/2014/main" id="{F5856794-CA86-44C2-BA96-4784532DFBE1}"/>
              </a:ext>
            </a:extLst>
          </p:cNvPr>
          <p:cNvSpPr txBox="1"/>
          <p:nvPr/>
        </p:nvSpPr>
        <p:spPr>
          <a:xfrm>
            <a:off x="126643" y="4389490"/>
            <a:ext cx="4516068" cy="276999"/>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○ビル管法、建築基準法等の法定点検の実施</a:t>
            </a:r>
          </a:p>
        </p:txBody>
      </p:sp>
      <p:sp>
        <p:nvSpPr>
          <p:cNvPr id="28" name="テキスト ボックス 27">
            <a:extLst>
              <a:ext uri="{FF2B5EF4-FFF2-40B4-BE49-F238E27FC236}">
                <a16:creationId xmlns:a16="http://schemas.microsoft.com/office/drawing/2014/main" id="{CFE1733D-BBD0-41FC-BA49-234EEAF5C815}"/>
              </a:ext>
            </a:extLst>
          </p:cNvPr>
          <p:cNvSpPr txBox="1"/>
          <p:nvPr/>
        </p:nvSpPr>
        <p:spPr>
          <a:xfrm>
            <a:off x="139910" y="4050760"/>
            <a:ext cx="2129156" cy="307777"/>
          </a:xfrm>
          <a:prstGeom prst="rect">
            <a:avLst/>
          </a:prstGeom>
          <a:noFill/>
          <a:ln>
            <a:solidFill>
              <a:schemeClr val="tx1"/>
            </a:solidFill>
          </a:ln>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③：定期点検の実施状況</a:t>
            </a:r>
          </a:p>
        </p:txBody>
      </p:sp>
      <p:sp>
        <p:nvSpPr>
          <p:cNvPr id="29" name="テキスト ボックス 28">
            <a:extLst>
              <a:ext uri="{FF2B5EF4-FFF2-40B4-BE49-F238E27FC236}">
                <a16:creationId xmlns:a16="http://schemas.microsoft.com/office/drawing/2014/main" id="{A889EE43-02F2-416A-BF55-3D509A1C889B}"/>
              </a:ext>
            </a:extLst>
          </p:cNvPr>
          <p:cNvSpPr txBox="1"/>
          <p:nvPr/>
        </p:nvSpPr>
        <p:spPr>
          <a:xfrm>
            <a:off x="134264" y="5855938"/>
            <a:ext cx="8701508" cy="909551"/>
          </a:xfrm>
          <a:prstGeom prst="rect">
            <a:avLst/>
          </a:prstGeom>
          <a:noFill/>
          <a:ln>
            <a:solidFill>
              <a:schemeClr val="tx1"/>
            </a:solidFill>
          </a:ln>
        </p:spPr>
        <p:txBody>
          <a:bodyPr wrap="square" anchor="b" anchorCtr="0">
            <a:no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修繕計画に加え、緊急の補修工事を実施するとともに、法定点検も含めた予防保全に努め、適切に施設管理、安全管理が行われた。</a:t>
            </a:r>
            <a:endParaRPr kumimoji="0"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30" name="テキスト ボックス 29">
            <a:extLst>
              <a:ext uri="{FF2B5EF4-FFF2-40B4-BE49-F238E27FC236}">
                <a16:creationId xmlns:a16="http://schemas.microsoft.com/office/drawing/2014/main" id="{835033B7-0616-44EE-87B1-A2F0A6F80BF1}"/>
              </a:ext>
            </a:extLst>
          </p:cNvPr>
          <p:cNvSpPr txBox="1"/>
          <p:nvPr/>
        </p:nvSpPr>
        <p:spPr>
          <a:xfrm>
            <a:off x="6308856" y="5860765"/>
            <a:ext cx="2527763" cy="338554"/>
          </a:xfrm>
          <a:prstGeom prst="rect">
            <a:avLst/>
          </a:prstGeom>
          <a:solidFill>
            <a:schemeClr val="tx1"/>
          </a:solidFill>
          <a:ln w="25400" cmpd="dbl">
            <a:no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施設所管課の評価：</a:t>
            </a:r>
            <a:r>
              <a:rPr kumimoji="0" lang="en-US" altLang="ja-JP"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A</a:t>
            </a:r>
            <a:endParaRPr kumimoji="0" lang="ja-JP" altLang="en-US" sz="20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31" name="テキスト ボックス 30">
            <a:extLst>
              <a:ext uri="{FF2B5EF4-FFF2-40B4-BE49-F238E27FC236}">
                <a16:creationId xmlns:a16="http://schemas.microsoft.com/office/drawing/2014/main" id="{98D7AC83-8D75-4D23-8FF5-0F682E97107F}"/>
              </a:ext>
            </a:extLst>
          </p:cNvPr>
          <p:cNvSpPr txBox="1"/>
          <p:nvPr/>
        </p:nvSpPr>
        <p:spPr>
          <a:xfrm>
            <a:off x="134264" y="5855939"/>
            <a:ext cx="1161136" cy="338554"/>
          </a:xfrm>
          <a:prstGeom prst="rect">
            <a:avLst/>
          </a:prstGeom>
          <a:solidFill>
            <a:schemeClr val="tx1"/>
          </a:solidFill>
          <a:ln w="25400" cmpd="dbl">
            <a:noFill/>
          </a:ln>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総　評</a:t>
            </a:r>
          </a:p>
        </p:txBody>
      </p:sp>
      <p:sp>
        <p:nvSpPr>
          <p:cNvPr id="19" name="テキスト ボックス 18">
            <a:extLst>
              <a:ext uri="{FF2B5EF4-FFF2-40B4-BE49-F238E27FC236}">
                <a16:creationId xmlns:a16="http://schemas.microsoft.com/office/drawing/2014/main" id="{8B8DAB16-C134-497F-B080-F0A952F1B8AD}"/>
              </a:ext>
            </a:extLst>
          </p:cNvPr>
          <p:cNvSpPr txBox="1"/>
          <p:nvPr/>
        </p:nvSpPr>
        <p:spPr>
          <a:xfrm>
            <a:off x="7598327" y="524408"/>
            <a:ext cx="1494871" cy="276999"/>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○達成　　●未達成</a:t>
            </a:r>
          </a:p>
        </p:txBody>
      </p:sp>
      <p:sp>
        <p:nvSpPr>
          <p:cNvPr id="3" name="テキスト ボックス 2">
            <a:extLst>
              <a:ext uri="{FF2B5EF4-FFF2-40B4-BE49-F238E27FC236}">
                <a16:creationId xmlns:a16="http://schemas.microsoft.com/office/drawing/2014/main" id="{7EDC24D1-ADC6-47D2-A98B-2109CE5327C8}"/>
              </a:ext>
            </a:extLst>
          </p:cNvPr>
          <p:cNvSpPr txBox="1"/>
          <p:nvPr/>
        </p:nvSpPr>
        <p:spPr>
          <a:xfrm>
            <a:off x="148376" y="2034647"/>
            <a:ext cx="7537313" cy="92333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○施設改修工事　（工事費用総額：約</a:t>
            </a:r>
            <a:r>
              <a:rPr kumimoji="0" lang="en-US" altLang="ja-JP"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15,000</a:t>
            </a:r>
            <a:r>
              <a:rPr kumimoji="0" lang="ja-JP" altLang="en-US"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千円）</a:t>
            </a:r>
            <a:endParaRPr kumimoji="0" lang="en-US" altLang="ja-JP" sz="12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3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ja-JP" sz="300" b="0" i="0" u="sng"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・本館</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6</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階トイレ配管の一部取替（</a:t>
            </a:r>
            <a:r>
              <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5</a:t>
            </a: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月）　　　　　　　　　　　 ・老朽化したトイレ便座の交換（９月）</a:t>
            </a:r>
            <a:endParaRPr kumimoji="0"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a:defRPr/>
            </a:pPr>
            <a:r>
              <a:rPr lang="ja-JP" altLang="en-US" sz="1200" dirty="0">
                <a:solidFill>
                  <a:prstClr val="black"/>
                </a:solidFill>
                <a:latin typeface="Meiryo UI" panose="020B0604030504040204" pitchFamily="50" charset="-128"/>
                <a:ea typeface="Meiryo UI" panose="020B0604030504040204" pitchFamily="50" charset="-128"/>
              </a:rPr>
              <a:t>　　・本館</a:t>
            </a:r>
            <a:r>
              <a:rPr lang="en-US" altLang="ja-JP" sz="1200" dirty="0">
                <a:solidFill>
                  <a:prstClr val="black"/>
                </a:solidFill>
                <a:latin typeface="Meiryo UI" panose="020B0604030504040204" pitchFamily="50" charset="-128"/>
                <a:ea typeface="Meiryo UI" panose="020B0604030504040204" pitchFamily="50" charset="-128"/>
              </a:rPr>
              <a:t>2</a:t>
            </a:r>
            <a:r>
              <a:rPr lang="ja-JP" altLang="en-US" sz="1200" dirty="0">
                <a:solidFill>
                  <a:prstClr val="black"/>
                </a:solidFill>
                <a:latin typeface="Meiryo UI" panose="020B0604030504040204" pitchFamily="50" charset="-128"/>
                <a:ea typeface="Meiryo UI" panose="020B0604030504040204" pitchFamily="50" charset="-128"/>
              </a:rPr>
              <a:t>階水漏れ部分のトイレ配管を一部交換（</a:t>
            </a:r>
            <a:r>
              <a:rPr lang="en-US" altLang="ja-JP" sz="1200" dirty="0">
                <a:solidFill>
                  <a:prstClr val="black"/>
                </a:solidFill>
                <a:latin typeface="Meiryo UI" panose="020B0604030504040204" pitchFamily="50" charset="-128"/>
                <a:ea typeface="Meiryo UI" panose="020B0604030504040204" pitchFamily="50" charset="-128"/>
              </a:rPr>
              <a:t>11</a:t>
            </a:r>
            <a:r>
              <a:rPr lang="ja-JP" altLang="en-US" sz="1200" dirty="0">
                <a:solidFill>
                  <a:prstClr val="black"/>
                </a:solidFill>
                <a:latin typeface="Meiryo UI" panose="020B0604030504040204" pitchFamily="50" charset="-128"/>
                <a:ea typeface="Meiryo UI" panose="020B0604030504040204" pitchFamily="50" charset="-128"/>
              </a:rPr>
              <a:t>月）　  ・南館</a:t>
            </a:r>
            <a:r>
              <a:rPr lang="en-US" altLang="ja-JP" sz="1200" dirty="0">
                <a:solidFill>
                  <a:prstClr val="black"/>
                </a:solidFill>
                <a:latin typeface="Meiryo UI" panose="020B0604030504040204" pitchFamily="50" charset="-128"/>
                <a:ea typeface="Meiryo UI" panose="020B0604030504040204" pitchFamily="50" charset="-128"/>
              </a:rPr>
              <a:t>10</a:t>
            </a:r>
            <a:r>
              <a:rPr lang="ja-JP" altLang="en-US" sz="1200" dirty="0">
                <a:solidFill>
                  <a:prstClr val="black"/>
                </a:solidFill>
                <a:latin typeface="Meiryo UI" panose="020B0604030504040204" pitchFamily="50" charset="-128"/>
                <a:ea typeface="Meiryo UI" panose="020B0604030504040204" pitchFamily="50" charset="-128"/>
              </a:rPr>
              <a:t>階、</a:t>
            </a:r>
            <a:r>
              <a:rPr lang="en-US" altLang="ja-JP" sz="1200" dirty="0">
                <a:solidFill>
                  <a:prstClr val="black"/>
                </a:solidFill>
                <a:latin typeface="Meiryo UI" panose="020B0604030504040204" pitchFamily="50" charset="-128"/>
                <a:ea typeface="Meiryo UI" panose="020B0604030504040204" pitchFamily="50" charset="-128"/>
              </a:rPr>
              <a:t>7</a:t>
            </a:r>
            <a:r>
              <a:rPr lang="ja-JP" altLang="en-US" sz="1200" dirty="0">
                <a:solidFill>
                  <a:prstClr val="black"/>
                </a:solidFill>
                <a:latin typeface="Meiryo UI" panose="020B0604030504040204" pitchFamily="50" charset="-128"/>
                <a:ea typeface="Meiryo UI" panose="020B0604030504040204" pitchFamily="50" charset="-128"/>
              </a:rPr>
              <a:t>階のエアコン工事（予定）</a:t>
            </a:r>
            <a:r>
              <a:rPr kumimoji="0" lang="ja-JP" altLang="en-US" sz="1200" b="0" i="0" u="none" strike="noStrike" kern="1200" cap="none" spc="0" normalizeH="0" baseline="0" noProof="0" dirty="0">
                <a:ln>
                  <a:noFill/>
                </a:ln>
                <a:solidFill>
                  <a:prstClr val="black"/>
                </a:solidFill>
                <a:effectLst/>
                <a:highlight>
                  <a:srgbClr val="FFFF00"/>
                </a:highlight>
                <a:uLnTx/>
                <a:uFillTx/>
                <a:latin typeface="Meiryo UI" panose="020B0604030504040204" pitchFamily="50" charset="-128"/>
                <a:ea typeface="Meiryo UI" panose="020B0604030504040204" pitchFamily="50" charset="-128"/>
                <a:cs typeface="+mn-cs"/>
              </a:rPr>
              <a:t>　</a:t>
            </a:r>
            <a:endParaRPr kumimoji="0" lang="en-US" altLang="ja-JP" sz="1200" b="0" i="0" u="none" strike="noStrike" kern="1200" cap="none" spc="0" normalizeH="0" baseline="0" noProof="0" dirty="0">
              <a:ln>
                <a:noFill/>
              </a:ln>
              <a:solidFill>
                <a:prstClr val="black"/>
              </a:solidFill>
              <a:effectLst/>
              <a:highlight>
                <a:srgbClr val="FFFF00"/>
              </a:highligh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endParaRPr kumimoji="1" lang="ja-JP" altLang="en-US" dirty="0"/>
          </a:p>
        </p:txBody>
      </p:sp>
    </p:spTree>
    <p:extLst>
      <p:ext uri="{BB962C8B-B14F-4D97-AF65-F5344CB8AC3E}">
        <p14:creationId xmlns:p14="http://schemas.microsoft.com/office/powerpoint/2010/main" val="194658476"/>
      </p:ext>
    </p:extLst>
  </p:cSld>
  <p:clrMapOvr>
    <a:masterClrMapping/>
  </p:clrMapOvr>
</p:sld>
</file>

<file path=ppt/theme/theme1.xml><?xml version="1.0" encoding="utf-8"?>
<a:theme xmlns:a="http://schemas.openxmlformats.org/drawingml/2006/main" name="1_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11307</TotalTime>
  <Words>5133</Words>
  <Application>Microsoft Office PowerPoint</Application>
  <PresentationFormat>画面に合わせる (4:3)</PresentationFormat>
  <Paragraphs>832</Paragraphs>
  <Slides>17</Slides>
  <Notes>3</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17</vt:i4>
      </vt:variant>
    </vt:vector>
  </HeadingPairs>
  <TitlesOfParts>
    <vt:vector size="25" baseType="lpstr">
      <vt:lpstr>Meiryo UI</vt:lpstr>
      <vt:lpstr>ＭＳ ゴシック</vt:lpstr>
      <vt:lpstr>メイリオ</vt:lpstr>
      <vt:lpstr>游ゴシック</vt:lpstr>
      <vt:lpstr>Arial</vt:lpstr>
      <vt:lpstr>Calibri</vt:lpstr>
      <vt:lpstr>Calibri Light</vt:lpstr>
      <vt:lpstr>1_Office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国領　敬</dc:creator>
  <cp:lastModifiedBy>竹澤　絢人</cp:lastModifiedBy>
  <cp:revision>597</cp:revision>
  <cp:lastPrinted>2025-12-11T03:14:16Z</cp:lastPrinted>
  <dcterms:created xsi:type="dcterms:W3CDTF">2025-06-11T02:29:26Z</dcterms:created>
  <dcterms:modified xsi:type="dcterms:W3CDTF">2025-12-14T01:35:45Z</dcterms:modified>
</cp:coreProperties>
</file>