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9" r:id="rId2"/>
    <p:sldId id="274" r:id="rId3"/>
    <p:sldId id="256" r:id="rId4"/>
    <p:sldId id="258" r:id="rId5"/>
    <p:sldId id="259" r:id="rId6"/>
    <p:sldId id="275" r:id="rId7"/>
    <p:sldId id="260" r:id="rId8"/>
    <p:sldId id="261" r:id="rId9"/>
    <p:sldId id="262" r:id="rId10"/>
    <p:sldId id="263" r:id="rId11"/>
    <p:sldId id="264" r:id="rId12"/>
    <p:sldId id="265" r:id="rId13"/>
    <p:sldId id="266" r:id="rId14"/>
    <p:sldId id="267" r:id="rId15"/>
    <p:sldId id="273" r:id="rId16"/>
    <p:sldId id="268" r:id="rId17"/>
    <p:sldId id="276" r:id="rId1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varScale="1">
        <p:scale>
          <a:sx n="100" d="100"/>
          <a:sy n="100"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CD406F0-CA7E-4D8D-A8DD-CDA84492C0F3}" type="datetimeFigureOut">
              <a:rPr kumimoji="1" lang="ja-JP" altLang="en-US" smtClean="0"/>
              <a:t>2025/1/10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A92F513-F7E2-43A9-B137-1B7106E17B98}" type="slidenum">
              <a:rPr kumimoji="1" lang="ja-JP" altLang="en-US" smtClean="0"/>
              <a:t>‹#›</a:t>
            </a:fld>
            <a:endParaRPr kumimoji="1" lang="ja-JP" altLang="en-US"/>
          </a:p>
        </p:txBody>
      </p:sp>
    </p:spTree>
    <p:extLst>
      <p:ext uri="{BB962C8B-B14F-4D97-AF65-F5344CB8AC3E}">
        <p14:creationId xmlns:p14="http://schemas.microsoft.com/office/powerpoint/2010/main" val="28572027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CF60EF-7D1D-49D7-8F01-C06581D2A625}"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148167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A8BB0B-12F0-4745-9668-5BB30690C3CE}"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399650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529A59-D70F-445F-B0EF-0F17D95A64F8}"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33941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DDABCA-52CD-42BA-927E-35517E39094A}"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7674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C6BF23-B3F7-4410-87AF-4A7B18F62A66}"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208995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73A8F0-C96A-4359-860B-DF257235D393}" type="datetime1">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171247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EFF752-1EA8-42EC-AA66-E979C32A4743}" type="datetime1">
              <a:rPr kumimoji="1" lang="ja-JP" altLang="en-US" smtClean="0"/>
              <a:t>2025/1/10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22632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4A8F3C-F6D6-4D17-9AB5-5CDDD7A6CADC}" type="datetime1">
              <a:rPr kumimoji="1" lang="ja-JP" altLang="en-US" smtClean="0"/>
              <a:t>2025/1/10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74104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16C50-1969-47D0-9C28-5393E297C3B3}" type="datetime1">
              <a:rPr kumimoji="1" lang="ja-JP" altLang="en-US" smtClean="0"/>
              <a:t>2025/1/10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50866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0366CA-0CD7-4E87-BD24-BCE1C340CABC}" type="datetime1">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158982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490B4D-9A2A-43BF-93AA-75632B6EF10E}" type="datetime1">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170926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2B45F-D443-4EB3-8D48-F1133369827A}" type="datetime1">
              <a:rPr kumimoji="1" lang="ja-JP" altLang="en-US" smtClean="0"/>
              <a:t>2025/1/10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E252E-A7A7-4A6D-A444-A063B6ED0BB4}" type="slidenum">
              <a:rPr kumimoji="1" lang="ja-JP" altLang="en-US" smtClean="0"/>
              <a:t>‹#›</a:t>
            </a:fld>
            <a:endParaRPr kumimoji="1" lang="ja-JP" altLang="en-US"/>
          </a:p>
        </p:txBody>
      </p:sp>
    </p:spTree>
    <p:extLst>
      <p:ext uri="{BB962C8B-B14F-4D97-AF65-F5344CB8AC3E}">
        <p14:creationId xmlns:p14="http://schemas.microsoft.com/office/powerpoint/2010/main" val="3362133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A2E9822-45FC-4140-B39D-054A6BE461BD}"/>
              </a:ext>
            </a:extLst>
          </p:cNvPr>
          <p:cNvSpPr/>
          <p:nvPr/>
        </p:nvSpPr>
        <p:spPr>
          <a:xfrm>
            <a:off x="0" y="1422886"/>
            <a:ext cx="9144000" cy="2123658"/>
          </a:xfrm>
          <a:prstGeom prst="rect">
            <a:avLst/>
          </a:prstGeom>
          <a:ln>
            <a:noFill/>
          </a:ln>
        </p:spPr>
        <p:txBody>
          <a:bodyPr wrap="square">
            <a:spAutoFit/>
          </a:bodyPr>
          <a:lstStyle/>
          <a:p>
            <a:pPr marL="115145" indent="-115145" algn="ctr"/>
            <a:r>
              <a:rPr lang="ja-JP" altLang="en-US" sz="3600" b="1" dirty="0">
                <a:latin typeface="Meiryo UI" panose="020B0604030504040204" pitchFamily="50" charset="-128"/>
                <a:ea typeface="Meiryo UI" panose="020B0604030504040204" pitchFamily="50" charset="-128"/>
              </a:rPr>
              <a:t>令和６年度</a:t>
            </a:r>
            <a:endParaRPr lang="en-US" altLang="ja-JP" sz="3600" b="1" dirty="0">
              <a:latin typeface="Meiryo UI" panose="020B0604030504040204" pitchFamily="50" charset="-128"/>
              <a:ea typeface="Meiryo UI" panose="020B0604030504040204" pitchFamily="50" charset="-128"/>
            </a:endParaRPr>
          </a:p>
          <a:p>
            <a:pPr marL="115145" indent="-115145" algn="ctr"/>
            <a:r>
              <a:rPr lang="ja-JP" altLang="en-US" sz="3600" b="1" dirty="0">
                <a:latin typeface="Meiryo UI" panose="020B0604030504040204" pitchFamily="50" charset="-128"/>
                <a:ea typeface="Meiryo UI" panose="020B0604030504040204" pitchFamily="50" charset="-128"/>
              </a:rPr>
              <a:t>指定管理運営業務評価票（抜粋）</a:t>
            </a:r>
            <a:endParaRPr lang="en-US" altLang="ja-JP" sz="3600" b="1" dirty="0">
              <a:latin typeface="Meiryo UI" panose="020B0604030504040204" pitchFamily="50" charset="-128"/>
              <a:ea typeface="Meiryo UI" panose="020B0604030504040204" pitchFamily="50" charset="-128"/>
            </a:endParaRPr>
          </a:p>
          <a:p>
            <a:pPr marL="115145" indent="-115145" algn="ctr"/>
            <a:endParaRPr lang="en-US" altLang="ja-JP" sz="3600" b="1" dirty="0">
              <a:latin typeface="Meiryo UI" panose="020B0604030504040204" pitchFamily="50" charset="-128"/>
              <a:ea typeface="Meiryo UI" panose="020B0604030504040204" pitchFamily="50" charset="-128"/>
            </a:endParaRPr>
          </a:p>
          <a:p>
            <a:pPr marL="115145" indent="-115145" algn="ct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指定管理者自己評価と施設所管課評価</a:t>
            </a:r>
            <a:r>
              <a:rPr lang="ja-JP" altLang="en-US" sz="16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5A6DC79-B947-425A-BF1E-B26A26AFBF7B}"/>
              </a:ext>
            </a:extLst>
          </p:cNvPr>
          <p:cNvSpPr>
            <a:spLocks noGrp="1"/>
          </p:cNvSpPr>
          <p:nvPr>
            <p:ph type="sldNum" sz="quarter" idx="12"/>
          </p:nvPr>
        </p:nvSpPr>
        <p:spPr>
          <a:xfrm>
            <a:off x="7086600" y="6492875"/>
            <a:ext cx="2057400" cy="365125"/>
          </a:xfrm>
        </p:spPr>
        <p:txBody>
          <a:bodyPr/>
          <a:lstStyle/>
          <a:p>
            <a:fld id="{2F0E252E-A7A7-4A6D-A444-A063B6ED0BB4}" type="slidenum">
              <a:rPr kumimoji="1" lang="ja-JP" altLang="en-US" sz="1400" smtClean="0"/>
              <a:t>1</a:t>
            </a:fld>
            <a:endParaRPr kumimoji="1" lang="ja-JP" altLang="en-US" sz="1400" dirty="0"/>
          </a:p>
        </p:txBody>
      </p:sp>
      <p:sp>
        <p:nvSpPr>
          <p:cNvPr id="5" name="テキスト ボックス 2">
            <a:extLst>
              <a:ext uri="{FF2B5EF4-FFF2-40B4-BE49-F238E27FC236}">
                <a16:creationId xmlns:a16="http://schemas.microsoft.com/office/drawing/2014/main" id="{53DCDDE0-2E04-42E9-8981-0F6D02A641F4}"/>
              </a:ext>
            </a:extLst>
          </p:cNvPr>
          <p:cNvSpPr txBox="1">
            <a:spLocks noChangeArrowheads="1"/>
          </p:cNvSpPr>
          <p:nvPr/>
        </p:nvSpPr>
        <p:spPr bwMode="auto">
          <a:xfrm>
            <a:off x="7741920" y="219075"/>
            <a:ext cx="773430" cy="337381"/>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r>
              <a:rPr lang="ja-JP" sz="1400" kern="100">
                <a:effectLst/>
                <a:latin typeface="Century" panose="02040604050505020304" pitchFamily="18" charset="0"/>
                <a:ea typeface="ＭＳ ゴシック" panose="020B0609070205080204" pitchFamily="49" charset="-128"/>
                <a:cs typeface="Times New Roman" panose="02020603050405020304" pitchFamily="18" charset="0"/>
              </a:rPr>
              <a:t>資料</a:t>
            </a:r>
            <a:r>
              <a:rPr lang="ja-JP" altLang="en-US" sz="1400" kern="100" dirty="0">
                <a:effectLst/>
                <a:latin typeface="Century" panose="02040604050505020304" pitchFamily="18" charset="0"/>
                <a:ea typeface="ＭＳ ゴシック" panose="020B0609070205080204" pitchFamily="49" charset="-128"/>
                <a:cs typeface="Times New Roman" panose="02020603050405020304" pitchFamily="18" charset="0"/>
              </a:rPr>
              <a:t>２</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074F5BD9-0940-4704-BEA3-F8DEFCE2A765}"/>
              </a:ext>
            </a:extLst>
          </p:cNvPr>
          <p:cNvSpPr/>
          <p:nvPr/>
        </p:nvSpPr>
        <p:spPr>
          <a:xfrm>
            <a:off x="1409534" y="4412974"/>
            <a:ext cx="6496216" cy="188445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algn="l" rtl="0" eaLnBrk="1" fontAlgn="ctr" latinLnBrk="0" hangingPunct="1">
              <a:spcBef>
                <a:spcPts val="0"/>
              </a:spcBef>
              <a:spcAft>
                <a:spcPts val="0"/>
              </a:spcAft>
            </a:pPr>
            <a:r>
              <a:rPr kumimoji="1" lang="ja-JP" altLang="ja-JP" sz="2000" b="1" i="0" u="none" strike="noStrike" kern="1200" dirty="0">
                <a:solidFill>
                  <a:srgbClr val="000000"/>
                </a:solidFill>
                <a:effectLst/>
                <a:latin typeface="Meiryo UI" panose="020B0604030504040204" pitchFamily="50" charset="-128"/>
                <a:ea typeface="Meiryo UI" panose="020B0604030504040204" pitchFamily="50" charset="-128"/>
              </a:rPr>
              <a:t>　項目ごとの評価</a:t>
            </a:r>
            <a:endParaRPr kumimoji="1" lang="en-US" altLang="ja-JP" sz="400" b="1" i="0" u="none" strike="noStrike" kern="1200" dirty="0">
              <a:solidFill>
                <a:srgbClr val="000000"/>
              </a:solidFill>
              <a:effectLst/>
              <a:latin typeface="Meiryo UI" panose="020B0604030504040204" pitchFamily="50" charset="-128"/>
              <a:ea typeface="Meiryo UI" panose="020B0604030504040204" pitchFamily="50" charset="-128"/>
            </a:endParaRPr>
          </a:p>
          <a:p>
            <a:pPr marL="0" algn="l" rtl="0" eaLnBrk="1" fontAlgn="ctr" latinLnBrk="0" hangingPunct="1">
              <a:spcBef>
                <a:spcPts val="0"/>
              </a:spcBef>
              <a:spcAft>
                <a:spcPts val="0"/>
              </a:spcAft>
            </a:pPr>
            <a:endParaRPr lang="ja-JP" altLang="ja-JP" sz="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000000"/>
                </a:solidFill>
                <a:effectLst/>
                <a:latin typeface="Meiryo UI" panose="020B0604030504040204" pitchFamily="50" charset="-128"/>
                <a:ea typeface="Meiryo UI" panose="020B0604030504040204" pitchFamily="50" charset="-128"/>
              </a:rPr>
              <a:t>　　</a:t>
            </a:r>
            <a:r>
              <a:rPr kumimoji="1" lang="en-US" altLang="ja-JP" sz="1600" b="0" i="0" u="none" strike="noStrike" kern="1200" dirty="0">
                <a:solidFill>
                  <a:srgbClr val="000000"/>
                </a:solidFill>
                <a:effectLst/>
                <a:latin typeface="Meiryo UI" panose="020B0604030504040204" pitchFamily="50" charset="-128"/>
                <a:ea typeface="Meiryo UI" panose="020B0604030504040204" pitchFamily="50" charset="-128"/>
              </a:rPr>
              <a:t>S</a:t>
            </a:r>
            <a:r>
              <a:rPr kumimoji="1" lang="ja-JP" altLang="ja-JP" sz="1600" b="0" i="0" u="none" strike="noStrike" kern="1200" dirty="0">
                <a:solidFill>
                  <a:srgbClr val="000000"/>
                </a:solidFill>
                <a:effectLst/>
                <a:latin typeface="Meiryo UI" panose="020B0604030504040204" pitchFamily="50" charset="-128"/>
                <a:ea typeface="Meiryo UI" panose="020B0604030504040204" pitchFamily="50" charset="-128"/>
              </a:rPr>
              <a:t>　　計画を上回る優良な実施状況</a:t>
            </a:r>
            <a:endParaRPr kumimoji="1" lang="en-US" altLang="ja-JP" sz="300" b="0" i="0" u="none" strike="noStrike" kern="1200" dirty="0">
              <a:solidFill>
                <a:srgbClr val="000000"/>
              </a:solidFill>
              <a:effectLst/>
              <a:latin typeface="Meiryo UI" panose="020B0604030504040204" pitchFamily="50" charset="-128"/>
              <a:ea typeface="Meiryo UI" panose="020B0604030504040204" pitchFamily="50" charset="-128"/>
            </a:endParaRPr>
          </a:p>
          <a:p>
            <a:pPr marL="0" algn="l" rtl="0" eaLnBrk="1" fontAlgn="ctr" latinLnBrk="0" hangingPunct="1">
              <a:spcBef>
                <a:spcPts val="0"/>
              </a:spcBef>
              <a:spcAft>
                <a:spcPts val="0"/>
              </a:spcAft>
            </a:pPr>
            <a:endParaRPr lang="ja-JP" altLang="ja-JP" sz="5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000000"/>
                </a:solidFill>
                <a:effectLst/>
                <a:latin typeface="Meiryo UI" panose="020B0604030504040204" pitchFamily="50" charset="-128"/>
                <a:ea typeface="Meiryo UI" panose="020B0604030504040204" pitchFamily="50" charset="-128"/>
              </a:rPr>
              <a:t>　　</a:t>
            </a:r>
            <a:r>
              <a:rPr kumimoji="1" lang="en-US" altLang="ja-JP" sz="1600" b="0" i="0" u="none" strike="noStrike" kern="1200" dirty="0">
                <a:solidFill>
                  <a:srgbClr val="000000"/>
                </a:solidFill>
                <a:effectLst/>
                <a:latin typeface="Meiryo UI" panose="020B0604030504040204" pitchFamily="50" charset="-128"/>
                <a:ea typeface="Meiryo UI" panose="020B0604030504040204" pitchFamily="50" charset="-128"/>
              </a:rPr>
              <a:t>A</a:t>
            </a:r>
            <a:r>
              <a:rPr kumimoji="1" lang="ja-JP" altLang="ja-JP" sz="1600" b="0" i="0" u="none" strike="noStrike" kern="1200" dirty="0">
                <a:solidFill>
                  <a:srgbClr val="000000"/>
                </a:solidFill>
                <a:effectLst/>
                <a:latin typeface="Meiryo UI" panose="020B0604030504040204" pitchFamily="50" charset="-128"/>
                <a:ea typeface="Meiryo UI" panose="020B0604030504040204" pitchFamily="50" charset="-128"/>
              </a:rPr>
              <a:t>　　計画どおりの良好な実施状況</a:t>
            </a:r>
            <a:endParaRPr kumimoji="1" lang="en-US" altLang="ja-JP" sz="300" b="0" i="0" u="none" strike="noStrike" kern="1200" dirty="0">
              <a:solidFill>
                <a:srgbClr val="000000"/>
              </a:solidFill>
              <a:effectLst/>
              <a:latin typeface="Meiryo UI" panose="020B0604030504040204" pitchFamily="50" charset="-128"/>
              <a:ea typeface="Meiryo UI" panose="020B0604030504040204" pitchFamily="50" charset="-128"/>
            </a:endParaRPr>
          </a:p>
          <a:p>
            <a:pPr marL="0" algn="l" rtl="0" eaLnBrk="1" fontAlgn="ctr" latinLnBrk="0" hangingPunct="1">
              <a:spcBef>
                <a:spcPts val="0"/>
              </a:spcBef>
              <a:spcAft>
                <a:spcPts val="0"/>
              </a:spcAft>
            </a:pPr>
            <a:endParaRPr lang="ja-JP" altLang="ja-JP" sz="5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000000"/>
                </a:solidFill>
                <a:effectLst/>
                <a:latin typeface="Meiryo UI" panose="020B0604030504040204" pitchFamily="50" charset="-128"/>
                <a:ea typeface="Meiryo UI" panose="020B0604030504040204" pitchFamily="50" charset="-128"/>
              </a:rPr>
              <a:t>　　</a:t>
            </a:r>
            <a:r>
              <a:rPr kumimoji="1" lang="en-US" altLang="ja-JP" sz="1600" b="0" i="0" u="none" strike="noStrike" kern="1200" dirty="0">
                <a:solidFill>
                  <a:srgbClr val="000000"/>
                </a:solidFill>
                <a:effectLst/>
                <a:latin typeface="Meiryo UI" panose="020B0604030504040204" pitchFamily="50" charset="-128"/>
                <a:ea typeface="Meiryo UI" panose="020B0604030504040204" pitchFamily="50" charset="-128"/>
              </a:rPr>
              <a:t>B</a:t>
            </a:r>
            <a:r>
              <a:rPr kumimoji="1" lang="ja-JP" altLang="ja-JP" sz="1600" b="0" i="0" u="none" strike="noStrike" kern="1200" dirty="0">
                <a:solidFill>
                  <a:srgbClr val="000000"/>
                </a:solidFill>
                <a:effectLst/>
                <a:latin typeface="Meiryo UI" panose="020B0604030504040204" pitchFamily="50" charset="-128"/>
                <a:ea typeface="Meiryo UI" panose="020B0604030504040204" pitchFamily="50" charset="-128"/>
              </a:rPr>
              <a:t>　　計画どおりではないが、ほぼ良好な実施状況</a:t>
            </a:r>
            <a:endParaRPr kumimoji="1" lang="en-US" altLang="ja-JP" sz="300" b="0" i="0" u="none" strike="noStrike" kern="1200" dirty="0">
              <a:solidFill>
                <a:srgbClr val="000000"/>
              </a:solidFill>
              <a:effectLst/>
              <a:latin typeface="Meiryo UI" panose="020B0604030504040204" pitchFamily="50" charset="-128"/>
              <a:ea typeface="Meiryo UI" panose="020B0604030504040204" pitchFamily="50" charset="-128"/>
            </a:endParaRPr>
          </a:p>
          <a:p>
            <a:pPr marL="0" algn="l" rtl="0" eaLnBrk="1" fontAlgn="ctr" latinLnBrk="0" hangingPunct="1">
              <a:spcBef>
                <a:spcPts val="0"/>
              </a:spcBef>
              <a:spcAft>
                <a:spcPts val="0"/>
              </a:spcAft>
            </a:pPr>
            <a:endParaRPr lang="ja-JP" altLang="ja-JP" sz="5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000000"/>
                </a:solidFill>
                <a:effectLst/>
                <a:latin typeface="Meiryo UI" panose="020B0604030504040204" pitchFamily="50" charset="-128"/>
                <a:ea typeface="Meiryo UI" panose="020B0604030504040204" pitchFamily="50" charset="-128"/>
              </a:rPr>
              <a:t>　　</a:t>
            </a:r>
            <a:r>
              <a:rPr kumimoji="1" lang="en-US" altLang="ja-JP" sz="1600" b="0" i="0" u="none" strike="noStrike" kern="1200" dirty="0">
                <a:solidFill>
                  <a:srgbClr val="000000"/>
                </a:solidFill>
                <a:effectLst/>
                <a:latin typeface="Meiryo UI" panose="020B0604030504040204" pitchFamily="50" charset="-128"/>
                <a:ea typeface="Meiryo UI" panose="020B0604030504040204" pitchFamily="50" charset="-128"/>
              </a:rPr>
              <a:t>C</a:t>
            </a:r>
            <a:r>
              <a:rPr kumimoji="1" lang="ja-JP" altLang="ja-JP" sz="1600" b="0" i="0" u="none" strike="noStrike" kern="1200" dirty="0">
                <a:solidFill>
                  <a:srgbClr val="000000"/>
                </a:solidFill>
                <a:effectLst/>
                <a:latin typeface="Meiryo UI" panose="020B0604030504040204" pitchFamily="50" charset="-128"/>
                <a:ea typeface="Meiryo UI" panose="020B0604030504040204" pitchFamily="50" charset="-128"/>
              </a:rPr>
              <a:t>　　改善を要する実施状況</a:t>
            </a:r>
            <a:endParaRPr kumimoji="1" lang="ja-JP" altLang="en-US" sz="1600" dirty="0"/>
          </a:p>
        </p:txBody>
      </p:sp>
    </p:spTree>
    <p:extLst>
      <p:ext uri="{BB962C8B-B14F-4D97-AF65-F5344CB8AC3E}">
        <p14:creationId xmlns:p14="http://schemas.microsoft.com/office/powerpoint/2010/main" val="125709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87E1C46-9E96-4DAB-B914-D3FA3E71B9F3}"/>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dirty="0">
                <a:solidFill>
                  <a:schemeClr val="bg1"/>
                </a:solidFill>
                <a:latin typeface="Meiryo UI" pitchFamily="50" charset="-128"/>
                <a:ea typeface="Meiryo UI" pitchFamily="50" charset="-128"/>
                <a:cs typeface="ＭＳ Ｐゴシック" pitchFamily="50" charset="-128"/>
              </a:rPr>
              <a:t>Ⅱ</a:t>
            </a:r>
            <a:r>
              <a:rPr lang="ja-JP" altLang="en-US" sz="2200" b="1" dirty="0">
                <a:solidFill>
                  <a:schemeClr val="bg1"/>
                </a:solidFill>
                <a:latin typeface="Meiryo UI" pitchFamily="50" charset="-128"/>
                <a:ea typeface="Meiryo UI" pitchFamily="50" charset="-128"/>
                <a:cs typeface="ＭＳ Ｐゴシック" pitchFamily="50" charset="-128"/>
              </a:rPr>
              <a:t>　さらなるサービスの向上に関する事項</a:t>
            </a:r>
          </a:p>
        </p:txBody>
      </p:sp>
      <p:sp>
        <p:nvSpPr>
          <p:cNvPr id="6" name="テキスト ボックス 5">
            <a:extLst>
              <a:ext uri="{FF2B5EF4-FFF2-40B4-BE49-F238E27FC236}">
                <a16:creationId xmlns:a16="http://schemas.microsoft.com/office/drawing/2014/main" id="{B1AA6A8E-3A17-4B0D-BC94-D7AE8A6C933C}"/>
              </a:ext>
            </a:extLst>
          </p:cNvPr>
          <p:cNvSpPr txBox="1"/>
          <p:nvPr/>
        </p:nvSpPr>
        <p:spPr>
          <a:xfrm>
            <a:off x="0" y="463826"/>
            <a:ext cx="4572000"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（１）</a:t>
            </a:r>
            <a:r>
              <a:rPr lang="zh-TW" altLang="en-US" b="1" dirty="0">
                <a:latin typeface="Meiryo UI" panose="020B0604030504040204" pitchFamily="50" charset="-128"/>
                <a:ea typeface="Meiryo UI" panose="020B0604030504040204" pitchFamily="50" charset="-128"/>
              </a:rPr>
              <a:t>利用者満足度調査等</a:t>
            </a:r>
            <a:endParaRPr lang="ja-JP" altLang="en-US"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18E3B0-F876-4826-92A0-5DF5F2D90440}"/>
              </a:ext>
            </a:extLst>
          </p:cNvPr>
          <p:cNvSpPr txBox="1"/>
          <p:nvPr/>
        </p:nvSpPr>
        <p:spPr>
          <a:xfrm>
            <a:off x="126644" y="870545"/>
            <a:ext cx="8855259" cy="709965"/>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アンケート等による利用者の意見の把握、調査結果のフィードバックが適切になされているか</a:t>
            </a:r>
          </a:p>
        </p:txBody>
      </p:sp>
      <p:sp>
        <p:nvSpPr>
          <p:cNvPr id="11" name="テキスト ボックス 10">
            <a:extLst>
              <a:ext uri="{FF2B5EF4-FFF2-40B4-BE49-F238E27FC236}">
                <a16:creationId xmlns:a16="http://schemas.microsoft.com/office/drawing/2014/main" id="{F085070E-2032-4E7A-85D6-A313EB84744D}"/>
              </a:ext>
            </a:extLst>
          </p:cNvPr>
          <p:cNvSpPr txBox="1"/>
          <p:nvPr/>
        </p:nvSpPr>
        <p:spPr>
          <a:xfrm>
            <a:off x="137664" y="1709616"/>
            <a:ext cx="4950053"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①：利用者の満足度を分析するために十分なサンプル数の確保</a:t>
            </a:r>
          </a:p>
        </p:txBody>
      </p:sp>
      <p:sp>
        <p:nvSpPr>
          <p:cNvPr id="5" name="四角形: 角を丸くする 4">
            <a:extLst>
              <a:ext uri="{FF2B5EF4-FFF2-40B4-BE49-F238E27FC236}">
                <a16:creationId xmlns:a16="http://schemas.microsoft.com/office/drawing/2014/main" id="{54997BFA-6D54-4DE4-AEA0-28C9FD7E7C3E}"/>
              </a:ext>
            </a:extLst>
          </p:cNvPr>
          <p:cNvSpPr/>
          <p:nvPr/>
        </p:nvSpPr>
        <p:spPr>
          <a:xfrm>
            <a:off x="5705749" y="3193112"/>
            <a:ext cx="2278600" cy="90934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アンケート結果概要</a:t>
            </a:r>
            <a:endParaRPr kumimoji="1" lang="en-US" altLang="ja-JP" dirty="0">
              <a:latin typeface="Meiryo UI" panose="020B0604030504040204" pitchFamily="50" charset="-128"/>
              <a:ea typeface="Meiryo UI" panose="020B0604030504040204" pitchFamily="50" charset="-128"/>
            </a:endParaRPr>
          </a:p>
          <a:p>
            <a:pPr algn="ctr"/>
            <a:endParaRPr kumimoji="1" lang="en-US" altLang="ja-JP" sz="500"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（別紙参照）</a:t>
            </a:r>
          </a:p>
        </p:txBody>
      </p:sp>
      <p:sp>
        <p:nvSpPr>
          <p:cNvPr id="17" name="テキスト ボックス 16">
            <a:extLst>
              <a:ext uri="{FF2B5EF4-FFF2-40B4-BE49-F238E27FC236}">
                <a16:creationId xmlns:a16="http://schemas.microsoft.com/office/drawing/2014/main" id="{AAFC299A-4302-4B43-B4FA-315B77473DD8}"/>
              </a:ext>
            </a:extLst>
          </p:cNvPr>
          <p:cNvSpPr txBox="1"/>
          <p:nvPr/>
        </p:nvSpPr>
        <p:spPr>
          <a:xfrm>
            <a:off x="5730377" y="2107434"/>
            <a:ext cx="1144987"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内訳</a:t>
            </a:r>
            <a:r>
              <a:rPr lang="en-US" altLang="ja-JP" sz="1400" dirty="0">
                <a:latin typeface="Meiryo UI" panose="020B0604030504040204" pitchFamily="50" charset="-128"/>
                <a:ea typeface="Meiryo UI" panose="020B0604030504040204" pitchFamily="50" charset="-128"/>
              </a:rPr>
              <a:t>】</a:t>
            </a:r>
          </a:p>
        </p:txBody>
      </p:sp>
      <p:sp>
        <p:nvSpPr>
          <p:cNvPr id="2" name="スライド番号プレースホルダー 1">
            <a:extLst>
              <a:ext uri="{FF2B5EF4-FFF2-40B4-BE49-F238E27FC236}">
                <a16:creationId xmlns:a16="http://schemas.microsoft.com/office/drawing/2014/main" id="{E3C1FA8B-C2D7-4F0A-8E9F-3E670F3C96E7}"/>
              </a:ext>
            </a:extLst>
          </p:cNvPr>
          <p:cNvSpPr>
            <a:spLocks noGrp="1"/>
          </p:cNvSpPr>
          <p:nvPr>
            <p:ph type="sldNum" sz="quarter" idx="12"/>
          </p:nvPr>
        </p:nvSpPr>
        <p:spPr>
          <a:xfrm>
            <a:off x="7086600" y="6492875"/>
            <a:ext cx="2057400" cy="365125"/>
          </a:xfrm>
        </p:spPr>
        <p:txBody>
          <a:bodyPr/>
          <a:lstStyle/>
          <a:p>
            <a:fld id="{2F0E252E-A7A7-4A6D-A444-A063B6ED0BB4}" type="slidenum">
              <a:rPr kumimoji="1" lang="ja-JP" altLang="en-US" sz="1400" smtClean="0"/>
              <a:t>10</a:t>
            </a:fld>
            <a:endParaRPr kumimoji="1" lang="ja-JP" altLang="en-US" sz="1400" dirty="0"/>
          </a:p>
        </p:txBody>
      </p:sp>
      <p:graphicFrame>
        <p:nvGraphicFramePr>
          <p:cNvPr id="14" name="表 13"/>
          <p:cNvGraphicFramePr>
            <a:graphicFrameLocks noGrp="1"/>
          </p:cNvGraphicFramePr>
          <p:nvPr>
            <p:extLst>
              <p:ext uri="{D42A27DB-BD31-4B8C-83A1-F6EECF244321}">
                <p14:modId xmlns:p14="http://schemas.microsoft.com/office/powerpoint/2010/main" val="2476291843"/>
              </p:ext>
            </p:extLst>
          </p:nvPr>
        </p:nvGraphicFramePr>
        <p:xfrm>
          <a:off x="193052" y="2441896"/>
          <a:ext cx="4839275" cy="525256"/>
        </p:xfrm>
        <a:graphic>
          <a:graphicData uri="http://schemas.openxmlformats.org/drawingml/2006/table">
            <a:tbl>
              <a:tblPr firstRow="1" firstCol="1" bandRow="1"/>
              <a:tblGrid>
                <a:gridCol w="967855">
                  <a:extLst>
                    <a:ext uri="{9D8B030D-6E8A-4147-A177-3AD203B41FA5}">
                      <a16:colId xmlns:a16="http://schemas.microsoft.com/office/drawing/2014/main" val="2699939870"/>
                    </a:ext>
                  </a:extLst>
                </a:gridCol>
                <a:gridCol w="967855">
                  <a:extLst>
                    <a:ext uri="{9D8B030D-6E8A-4147-A177-3AD203B41FA5}">
                      <a16:colId xmlns:a16="http://schemas.microsoft.com/office/drawing/2014/main" val="1679254001"/>
                    </a:ext>
                  </a:extLst>
                </a:gridCol>
                <a:gridCol w="967855">
                  <a:extLst>
                    <a:ext uri="{9D8B030D-6E8A-4147-A177-3AD203B41FA5}">
                      <a16:colId xmlns:a16="http://schemas.microsoft.com/office/drawing/2014/main" val="2153038100"/>
                    </a:ext>
                  </a:extLst>
                </a:gridCol>
                <a:gridCol w="967855">
                  <a:extLst>
                    <a:ext uri="{9D8B030D-6E8A-4147-A177-3AD203B41FA5}">
                      <a16:colId xmlns:a16="http://schemas.microsoft.com/office/drawing/2014/main" val="4218828698"/>
                    </a:ext>
                  </a:extLst>
                </a:gridCol>
                <a:gridCol w="967855">
                  <a:extLst>
                    <a:ext uri="{9D8B030D-6E8A-4147-A177-3AD203B41FA5}">
                      <a16:colId xmlns:a16="http://schemas.microsoft.com/office/drawing/2014/main" val="3271521035"/>
                    </a:ext>
                  </a:extLst>
                </a:gridCol>
              </a:tblGrid>
              <a:tr h="205216">
                <a:tc>
                  <a:txBody>
                    <a:bodyPr/>
                    <a:lstStyle/>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労働組合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法人</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営利</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法人</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非営利</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個人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972330"/>
                  </a:ext>
                </a:extLst>
              </a:tr>
              <a:tr h="215723">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55</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件</a:t>
                      </a:r>
                    </a:p>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13.5</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106</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件</a:t>
                      </a:r>
                    </a:p>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26.1</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120</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件</a:t>
                      </a:r>
                    </a:p>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29.5</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60</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件</a:t>
                      </a:r>
                    </a:p>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14.7</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baseline="0" dirty="0">
                          <a:effectLst/>
                          <a:latin typeface="Meiryo UI" panose="020B0604030504040204" pitchFamily="50" charset="-128"/>
                          <a:ea typeface="Meiryo UI" panose="020B0604030504040204" pitchFamily="50" charset="-128"/>
                          <a:cs typeface="Times New Roman" panose="02020603050405020304" pitchFamily="18" charset="0"/>
                        </a:rPr>
                        <a:t>66</a:t>
                      </a:r>
                      <a:r>
                        <a:rPr lang="ja-JP" sz="1050" kern="100" baseline="0" dirty="0">
                          <a:effectLst/>
                          <a:latin typeface="Meiryo UI" panose="020B0604030504040204" pitchFamily="50" charset="-128"/>
                          <a:ea typeface="Meiryo UI" panose="020B0604030504040204" pitchFamily="50" charset="-128"/>
                          <a:cs typeface="Times New Roman" panose="02020603050405020304" pitchFamily="18" charset="0"/>
                        </a:rPr>
                        <a:t>件</a:t>
                      </a:r>
                    </a:p>
                    <a:p>
                      <a:pPr algn="ctr">
                        <a:spcAft>
                          <a:spcPts val="0"/>
                        </a:spcAft>
                      </a:pPr>
                      <a:r>
                        <a:rPr lang="ja-JP" sz="105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00" baseline="0" dirty="0">
                          <a:effectLst/>
                          <a:latin typeface="Meiryo UI" panose="020B0604030504040204" pitchFamily="50" charset="-128"/>
                          <a:ea typeface="Meiryo UI" panose="020B0604030504040204" pitchFamily="50" charset="-128"/>
                          <a:cs typeface="Times New Roman" panose="02020603050405020304" pitchFamily="18" charset="0"/>
                        </a:rPr>
                        <a:t>16.2</a:t>
                      </a:r>
                      <a:r>
                        <a:rPr lang="ja-JP" sz="1050" kern="100" baseline="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83626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857531973"/>
              </p:ext>
            </p:extLst>
          </p:nvPr>
        </p:nvGraphicFramePr>
        <p:xfrm>
          <a:off x="5730377" y="2438196"/>
          <a:ext cx="2068830" cy="525984"/>
        </p:xfrm>
        <a:graphic>
          <a:graphicData uri="http://schemas.openxmlformats.org/drawingml/2006/table">
            <a:tbl>
              <a:tblPr firstRow="1" firstCol="1" bandRow="1"/>
              <a:tblGrid>
                <a:gridCol w="1034415">
                  <a:extLst>
                    <a:ext uri="{9D8B030D-6E8A-4147-A177-3AD203B41FA5}">
                      <a16:colId xmlns:a16="http://schemas.microsoft.com/office/drawing/2014/main" val="2857763012"/>
                    </a:ext>
                  </a:extLst>
                </a:gridCol>
                <a:gridCol w="1034415">
                  <a:extLst>
                    <a:ext uri="{9D8B030D-6E8A-4147-A177-3AD203B41FA5}">
                      <a16:colId xmlns:a16="http://schemas.microsoft.com/office/drawing/2014/main" val="1989606525"/>
                    </a:ext>
                  </a:extLst>
                </a:gridCol>
              </a:tblGrid>
              <a:tr h="205944">
                <a:tc>
                  <a:txBody>
                    <a:bodyPr/>
                    <a:lstStyle/>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初めて利用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年２回以上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181773"/>
                  </a:ext>
                </a:extLst>
              </a:tr>
              <a:tr h="228600">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31</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件</a:t>
                      </a:r>
                    </a:p>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7.6</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378</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件</a:t>
                      </a:r>
                    </a:p>
                    <a:p>
                      <a:pPr algn="ctr">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92.4</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135864"/>
                  </a:ext>
                </a:extLst>
              </a:tr>
            </a:tbl>
          </a:graphicData>
        </a:graphic>
      </p:graphicFrame>
      <p:sp>
        <p:nvSpPr>
          <p:cNvPr id="22" name="テキスト ボックス 21">
            <a:extLst>
              <a:ext uri="{FF2B5EF4-FFF2-40B4-BE49-F238E27FC236}">
                <a16:creationId xmlns:a16="http://schemas.microsoft.com/office/drawing/2014/main" id="{F995D472-96FC-4989-9EB9-68F9FFFA03C0}"/>
              </a:ext>
            </a:extLst>
          </p:cNvPr>
          <p:cNvSpPr txBox="1"/>
          <p:nvPr/>
        </p:nvSpPr>
        <p:spPr>
          <a:xfrm>
            <a:off x="126644" y="865616"/>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評価基準</a:t>
            </a:r>
          </a:p>
        </p:txBody>
      </p:sp>
      <p:sp>
        <p:nvSpPr>
          <p:cNvPr id="23" name="テキスト ボックス 22">
            <a:extLst>
              <a:ext uri="{FF2B5EF4-FFF2-40B4-BE49-F238E27FC236}">
                <a16:creationId xmlns:a16="http://schemas.microsoft.com/office/drawing/2014/main" id="{BA32DE3E-00A3-4C76-8FE9-D4F49CEF2023}"/>
              </a:ext>
            </a:extLst>
          </p:cNvPr>
          <p:cNvSpPr txBox="1"/>
          <p:nvPr/>
        </p:nvSpPr>
        <p:spPr>
          <a:xfrm>
            <a:off x="6446520" y="865616"/>
            <a:ext cx="253538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指定管理者自己評価：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83E4CB8-C2F7-4BBD-A2DA-0BFA89F25081}"/>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
        <p:nvSpPr>
          <p:cNvPr id="26" name="テキスト ボックス 25">
            <a:extLst>
              <a:ext uri="{FF2B5EF4-FFF2-40B4-BE49-F238E27FC236}">
                <a16:creationId xmlns:a16="http://schemas.microsoft.com/office/drawing/2014/main" id="{1572CF46-7854-4383-9484-C048EC509E6B}"/>
              </a:ext>
            </a:extLst>
          </p:cNvPr>
          <p:cNvSpPr txBox="1"/>
          <p:nvPr/>
        </p:nvSpPr>
        <p:spPr>
          <a:xfrm>
            <a:off x="157179" y="2099642"/>
            <a:ext cx="1144987"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属性</a:t>
            </a:r>
            <a:r>
              <a:rPr lang="en-US" altLang="ja-JP" sz="1400" dirty="0">
                <a:latin typeface="Meiryo UI" panose="020B0604030504040204" pitchFamily="50" charset="-128"/>
                <a:ea typeface="Meiryo UI" panose="020B0604030504040204" pitchFamily="50" charset="-128"/>
              </a:rPr>
              <a:t>】</a:t>
            </a:r>
          </a:p>
        </p:txBody>
      </p:sp>
      <p:sp>
        <p:nvSpPr>
          <p:cNvPr id="28" name="テキスト ボックス 27">
            <a:extLst>
              <a:ext uri="{FF2B5EF4-FFF2-40B4-BE49-F238E27FC236}">
                <a16:creationId xmlns:a16="http://schemas.microsoft.com/office/drawing/2014/main" id="{187F837D-4435-4D8D-89AD-DFBF31F3C811}"/>
              </a:ext>
            </a:extLst>
          </p:cNvPr>
          <p:cNvSpPr txBox="1"/>
          <p:nvPr/>
        </p:nvSpPr>
        <p:spPr>
          <a:xfrm>
            <a:off x="157178" y="3095717"/>
            <a:ext cx="4839275" cy="754053"/>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アンケート結果</a:t>
            </a:r>
            <a:r>
              <a:rPr lang="en-US" altLang="ja-JP" sz="1400" dirty="0">
                <a:latin typeface="Meiryo UI" panose="020B0604030504040204" pitchFamily="50" charset="-128"/>
                <a:ea typeface="Meiryo UI" panose="020B0604030504040204" pitchFamily="50" charset="-128"/>
              </a:rPr>
              <a:t>】</a:t>
            </a:r>
          </a:p>
          <a:p>
            <a:endParaRPr lang="en-US" altLang="ja-JP" sz="5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○「初めて利用」「年２回以上」ともに高い満足度となった</a:t>
            </a:r>
          </a:p>
          <a:p>
            <a:r>
              <a:rPr lang="ja-JP" altLang="en-US" sz="1200" dirty="0">
                <a:latin typeface="Meiryo UI" panose="020B0604030504040204" pitchFamily="50" charset="-128"/>
                <a:ea typeface="Meiryo UI" panose="020B0604030504040204" pitchFamily="50" charset="-128"/>
              </a:rPr>
              <a:t>○「再び利用したと思う」割合についても、「大変思う」「思う」の割合が多かった</a:t>
            </a:r>
            <a:endParaRPr lang="en-US" altLang="ja-JP" sz="12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ED46397-10B7-4046-BC16-0FDEC3662771}"/>
              </a:ext>
            </a:extLst>
          </p:cNvPr>
          <p:cNvSpPr/>
          <p:nvPr/>
        </p:nvSpPr>
        <p:spPr>
          <a:xfrm>
            <a:off x="193052" y="3406140"/>
            <a:ext cx="4839275" cy="44363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A28612D9-27E1-4458-AD36-3D5A13EA69B1}"/>
              </a:ext>
            </a:extLst>
          </p:cNvPr>
          <p:cNvSpPr txBox="1"/>
          <p:nvPr/>
        </p:nvSpPr>
        <p:spPr>
          <a:xfrm>
            <a:off x="164798" y="4048128"/>
            <a:ext cx="3738524"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②：アンケート結果の次年度以降の運営へ反映</a:t>
            </a:r>
          </a:p>
        </p:txBody>
      </p:sp>
      <p:graphicFrame>
        <p:nvGraphicFramePr>
          <p:cNvPr id="30" name="表 29">
            <a:extLst>
              <a:ext uri="{FF2B5EF4-FFF2-40B4-BE49-F238E27FC236}">
                <a16:creationId xmlns:a16="http://schemas.microsoft.com/office/drawing/2014/main" id="{A00A23D4-3DD2-4FB5-9FE9-15F83520B102}"/>
              </a:ext>
            </a:extLst>
          </p:cNvPr>
          <p:cNvGraphicFramePr>
            <a:graphicFrameLocks noGrp="1"/>
          </p:cNvGraphicFramePr>
          <p:nvPr>
            <p:extLst>
              <p:ext uri="{D42A27DB-BD31-4B8C-83A1-F6EECF244321}">
                <p14:modId xmlns:p14="http://schemas.microsoft.com/office/powerpoint/2010/main" val="4190365666"/>
              </p:ext>
            </p:extLst>
          </p:nvPr>
        </p:nvGraphicFramePr>
        <p:xfrm>
          <a:off x="166020" y="4462823"/>
          <a:ext cx="8574120" cy="2016576"/>
        </p:xfrm>
        <a:graphic>
          <a:graphicData uri="http://schemas.openxmlformats.org/drawingml/2006/table">
            <a:tbl>
              <a:tblPr firstRow="1" firstCol="1" bandRow="1"/>
              <a:tblGrid>
                <a:gridCol w="4287060">
                  <a:extLst>
                    <a:ext uri="{9D8B030D-6E8A-4147-A177-3AD203B41FA5}">
                      <a16:colId xmlns:a16="http://schemas.microsoft.com/office/drawing/2014/main" val="1363674247"/>
                    </a:ext>
                  </a:extLst>
                </a:gridCol>
                <a:gridCol w="4287060">
                  <a:extLst>
                    <a:ext uri="{9D8B030D-6E8A-4147-A177-3AD203B41FA5}">
                      <a16:colId xmlns:a16="http://schemas.microsoft.com/office/drawing/2014/main" val="4053422489"/>
                    </a:ext>
                  </a:extLst>
                </a:gridCol>
              </a:tblGrid>
              <a:tr h="237740">
                <a:tc>
                  <a:txBody>
                    <a:bodyPr/>
                    <a:lstStyle/>
                    <a:p>
                      <a:pPr algn="ctr"/>
                      <a:r>
                        <a:rPr lang="ja-JP" altLang="en-US"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主な利用者の声（</a:t>
                      </a:r>
                      <a:r>
                        <a:rPr 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主な改善点・意見</a:t>
                      </a:r>
                      <a:r>
                        <a:rPr lang="ja-JP" altLang="en-US"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対応</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3427254"/>
                  </a:ext>
                </a:extLst>
              </a:tr>
              <a:tr h="304749">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WEB</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予約、支払いに関する要望</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令和</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年度のシステムバージョンアップを予定</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873580"/>
                  </a:ext>
                </a:extLst>
              </a:tr>
              <a:tr h="313448">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Wi-Fi</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等のインターネット環境の充実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本館</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階</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階会議室内の有線</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LAN</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導入</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工事の実施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375459"/>
                  </a:ext>
                </a:extLst>
              </a:tr>
              <a:tr h="306308">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自動販売機の</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IC</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対応について</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563" indent="-182563"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電子マネーが使える自動販売機の導入を検討</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126008"/>
                  </a:ext>
                </a:extLst>
              </a:tr>
              <a:tr h="300777">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鍵の受け渡し時間に関する要望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運営管理上、対応できないことを</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説明</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514115"/>
                  </a:ext>
                </a:extLst>
              </a:tr>
              <a:tr h="265111">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トイレ設備に関する要望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大阪府と協議し</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ながら</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修繕に取り組む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575375"/>
                  </a:ext>
                </a:extLst>
              </a:tr>
              <a:tr h="288443">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空調</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設備に関する要望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大阪府と協議し</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ながら</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修繕に取り組む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279648"/>
                  </a:ext>
                </a:extLst>
              </a:tr>
            </a:tbl>
          </a:graphicData>
        </a:graphic>
      </p:graphicFrame>
      <p:sp>
        <p:nvSpPr>
          <p:cNvPr id="19" name="テキスト ボックス 18">
            <a:extLst>
              <a:ext uri="{FF2B5EF4-FFF2-40B4-BE49-F238E27FC236}">
                <a16:creationId xmlns:a16="http://schemas.microsoft.com/office/drawing/2014/main" id="{92CCB828-1B8F-4330-8EAC-120A41897020}"/>
              </a:ext>
            </a:extLst>
          </p:cNvPr>
          <p:cNvSpPr txBox="1"/>
          <p:nvPr/>
        </p:nvSpPr>
        <p:spPr>
          <a:xfrm>
            <a:off x="5590112" y="1643826"/>
            <a:ext cx="3503086" cy="415498"/>
          </a:xfrm>
          <a:prstGeom prst="rect">
            <a:avLst/>
          </a:prstGeom>
          <a:noFill/>
        </p:spPr>
        <p:txBody>
          <a:bodyPr wrap="square">
            <a:spAutoFit/>
          </a:bodyPr>
          <a:lstStyle/>
          <a:p>
            <a:r>
              <a:rPr lang="zh-CN" altLang="en-US" sz="1050" dirty="0">
                <a:latin typeface="Meiryo UI" panose="020B0604030504040204" pitchFamily="50" charset="-128"/>
                <a:ea typeface="Meiryo UI" panose="020B0604030504040204" pitchFamily="50" charset="-128"/>
              </a:rPr>
              <a:t>回答数</a:t>
            </a:r>
            <a:r>
              <a:rPr lang="ja-JP" altLang="en-US" sz="1050" dirty="0">
                <a:latin typeface="Meiryo UI" panose="020B0604030504040204" pitchFamily="50" charset="-128"/>
                <a:ea typeface="Meiryo UI" panose="020B0604030504040204" pitchFamily="50" charset="-128"/>
              </a:rPr>
              <a:t>：</a:t>
            </a:r>
            <a:r>
              <a:rPr lang="en-US" altLang="zh-CN" sz="1050" dirty="0">
                <a:latin typeface="Meiryo UI" panose="020B0604030504040204" pitchFamily="50" charset="-128"/>
                <a:ea typeface="Meiryo UI" panose="020B0604030504040204" pitchFamily="50" charset="-128"/>
              </a:rPr>
              <a:t>414</a:t>
            </a:r>
            <a:r>
              <a:rPr lang="zh-CN" altLang="en-US" sz="1050" dirty="0">
                <a:latin typeface="Meiryo UI" panose="020B0604030504040204" pitchFamily="50" charset="-128"/>
                <a:ea typeface="Meiryo UI" panose="020B0604030504040204" pitchFamily="50" charset="-128"/>
              </a:rPr>
              <a:t>件　　回収率</a:t>
            </a:r>
            <a:r>
              <a:rPr lang="ja-JP" altLang="en-US" sz="1050" dirty="0">
                <a:latin typeface="Meiryo UI" panose="020B0604030504040204" pitchFamily="50" charset="-128"/>
                <a:ea typeface="Meiryo UI" panose="020B0604030504040204" pitchFamily="50" charset="-128"/>
              </a:rPr>
              <a:t>：</a:t>
            </a:r>
            <a:r>
              <a:rPr lang="en-US" altLang="zh-CN" sz="1050" dirty="0">
                <a:latin typeface="Meiryo UI" panose="020B0604030504040204" pitchFamily="50" charset="-128"/>
                <a:ea typeface="Meiryo UI" panose="020B0604030504040204" pitchFamily="50" charset="-128"/>
              </a:rPr>
              <a:t>19.0</a:t>
            </a:r>
            <a:r>
              <a:rPr lang="zh-CN" altLang="en-US" sz="1050" dirty="0">
                <a:latin typeface="Meiryo UI" panose="020B0604030504040204" pitchFamily="50" charset="-128"/>
                <a:ea typeface="Meiryo UI" panose="020B0604030504040204" pitchFamily="50" charset="-128"/>
              </a:rPr>
              <a:t>％（</a:t>
            </a:r>
            <a:r>
              <a:rPr lang="en-US" altLang="zh-CN" sz="1050" dirty="0">
                <a:latin typeface="Meiryo UI" panose="020B0604030504040204" pitchFamily="50" charset="-128"/>
                <a:ea typeface="Meiryo UI" panose="020B0604030504040204" pitchFamily="50" charset="-128"/>
              </a:rPr>
              <a:t>414</a:t>
            </a:r>
            <a:r>
              <a:rPr lang="zh-CN" altLang="en-US" sz="1050" dirty="0">
                <a:latin typeface="Meiryo UI" panose="020B0604030504040204" pitchFamily="50" charset="-128"/>
                <a:ea typeface="Meiryo UI" panose="020B0604030504040204" pitchFamily="50" charset="-128"/>
              </a:rPr>
              <a:t>件</a:t>
            </a:r>
            <a:r>
              <a:rPr lang="en-US" altLang="zh-CN" sz="1050" dirty="0">
                <a:latin typeface="Meiryo UI" panose="020B0604030504040204" pitchFamily="50" charset="-128"/>
                <a:ea typeface="Meiryo UI" panose="020B0604030504040204" pitchFamily="50" charset="-128"/>
              </a:rPr>
              <a:t>/2177</a:t>
            </a:r>
            <a:r>
              <a:rPr lang="zh-CN" altLang="en-US" sz="1050" dirty="0">
                <a:latin typeface="Meiryo UI" panose="020B0604030504040204" pitchFamily="50" charset="-128"/>
                <a:ea typeface="Meiryo UI" panose="020B0604030504040204" pitchFamily="50" charset="-128"/>
              </a:rPr>
              <a:t>件中）</a:t>
            </a:r>
            <a:endParaRPr lang="en-US" altLang="zh-CN"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無回答：７件</a:t>
            </a:r>
            <a:r>
              <a:rPr lang="zh-CN"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05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87E1C46-9E96-4DAB-B914-D3FA3E71B9F3}"/>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dirty="0">
                <a:solidFill>
                  <a:schemeClr val="bg1"/>
                </a:solidFill>
                <a:latin typeface="Meiryo UI" pitchFamily="50" charset="-128"/>
                <a:ea typeface="Meiryo UI" pitchFamily="50" charset="-128"/>
                <a:cs typeface="ＭＳ Ｐゴシック" pitchFamily="50" charset="-128"/>
              </a:rPr>
              <a:t>Ⅱ</a:t>
            </a:r>
            <a:r>
              <a:rPr lang="ja-JP" altLang="en-US" sz="2200" b="1" dirty="0">
                <a:solidFill>
                  <a:schemeClr val="bg1"/>
                </a:solidFill>
                <a:latin typeface="Meiryo UI" pitchFamily="50" charset="-128"/>
                <a:ea typeface="Meiryo UI" pitchFamily="50" charset="-128"/>
                <a:cs typeface="ＭＳ Ｐゴシック" pitchFamily="50" charset="-128"/>
              </a:rPr>
              <a:t>　さらなるサービスの向上に関する事項</a:t>
            </a:r>
          </a:p>
        </p:txBody>
      </p:sp>
      <p:sp>
        <p:nvSpPr>
          <p:cNvPr id="11" name="テキスト ボックス 10">
            <a:extLst>
              <a:ext uri="{FF2B5EF4-FFF2-40B4-BE49-F238E27FC236}">
                <a16:creationId xmlns:a16="http://schemas.microsoft.com/office/drawing/2014/main" id="{F085070E-2032-4E7A-85D6-A313EB84744D}"/>
              </a:ext>
            </a:extLst>
          </p:cNvPr>
          <p:cNvSpPr txBox="1"/>
          <p:nvPr/>
        </p:nvSpPr>
        <p:spPr>
          <a:xfrm>
            <a:off x="113810" y="2923253"/>
            <a:ext cx="6862724"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④：利用者満足度調査以外の日常寄せられる要望・苦情等意見の集約及びその対応状況</a:t>
            </a:r>
          </a:p>
        </p:txBody>
      </p:sp>
      <p:graphicFrame>
        <p:nvGraphicFramePr>
          <p:cNvPr id="2" name="表 1">
            <a:extLst>
              <a:ext uri="{FF2B5EF4-FFF2-40B4-BE49-F238E27FC236}">
                <a16:creationId xmlns:a16="http://schemas.microsoft.com/office/drawing/2014/main" id="{1CC8F456-E2CB-4898-AC04-CEC65F74FB6E}"/>
              </a:ext>
            </a:extLst>
          </p:cNvPr>
          <p:cNvGraphicFramePr>
            <a:graphicFrameLocks noGrp="1"/>
          </p:cNvGraphicFramePr>
          <p:nvPr>
            <p:extLst>
              <p:ext uri="{D42A27DB-BD31-4B8C-83A1-F6EECF244321}">
                <p14:modId xmlns:p14="http://schemas.microsoft.com/office/powerpoint/2010/main" val="3427975947"/>
              </p:ext>
            </p:extLst>
          </p:nvPr>
        </p:nvGraphicFramePr>
        <p:xfrm>
          <a:off x="123847" y="3337272"/>
          <a:ext cx="8701508" cy="2263743"/>
        </p:xfrm>
        <a:graphic>
          <a:graphicData uri="http://schemas.openxmlformats.org/drawingml/2006/table">
            <a:tbl>
              <a:tblPr/>
              <a:tblGrid>
                <a:gridCol w="2367893">
                  <a:extLst>
                    <a:ext uri="{9D8B030D-6E8A-4147-A177-3AD203B41FA5}">
                      <a16:colId xmlns:a16="http://schemas.microsoft.com/office/drawing/2014/main" val="1146170227"/>
                    </a:ext>
                  </a:extLst>
                </a:gridCol>
                <a:gridCol w="6333615">
                  <a:extLst>
                    <a:ext uri="{9D8B030D-6E8A-4147-A177-3AD203B41FA5}">
                      <a16:colId xmlns:a16="http://schemas.microsoft.com/office/drawing/2014/main" val="3384675177"/>
                    </a:ext>
                  </a:extLst>
                </a:gridCol>
              </a:tblGrid>
              <a:tr h="301067">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要望・苦情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対 応</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38714181"/>
                  </a:ext>
                </a:extLst>
              </a:tr>
              <a:tr h="506707">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ゴミの処理</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利用者にゴミ持ち帰りを呼びかけ（大阪市からのゴミ減量化の要請を踏まえ）</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今後、有料での対応も検討する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736368"/>
                  </a:ext>
                </a:extLst>
              </a:tr>
              <a:tr h="485323">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利用料金の維持・減額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適正な金額を設定していることを丁寧に説明</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869052"/>
                  </a:ext>
                </a:extLst>
              </a:tr>
              <a:tr h="485323">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冷暖房に関する苦情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適温設定の心がけ（利用者にも理解を得られるよう説明）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71396"/>
                  </a:ext>
                </a:extLst>
              </a:tr>
              <a:tr h="485323">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設備等に関する要望</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古い備品については状況を見て更新、椅子は洗浄を実施</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683677"/>
                  </a:ext>
                </a:extLst>
              </a:tr>
            </a:tbl>
          </a:graphicData>
        </a:graphic>
      </p:graphicFrame>
      <p:sp>
        <p:nvSpPr>
          <p:cNvPr id="9" name="テキスト ボックス 8">
            <a:extLst>
              <a:ext uri="{FF2B5EF4-FFF2-40B4-BE49-F238E27FC236}">
                <a16:creationId xmlns:a16="http://schemas.microsoft.com/office/drawing/2014/main" id="{1902BD46-2862-441C-BC1E-FD623DFE36CC}"/>
              </a:ext>
            </a:extLst>
          </p:cNvPr>
          <p:cNvSpPr txBox="1"/>
          <p:nvPr/>
        </p:nvSpPr>
        <p:spPr>
          <a:xfrm>
            <a:off x="113810" y="520552"/>
            <a:ext cx="2156950"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③：再利用の意向の割合</a:t>
            </a:r>
          </a:p>
        </p:txBody>
      </p:sp>
      <p:sp>
        <p:nvSpPr>
          <p:cNvPr id="5" name="スライド番号プレースホルダー 4">
            <a:extLst>
              <a:ext uri="{FF2B5EF4-FFF2-40B4-BE49-F238E27FC236}">
                <a16:creationId xmlns:a16="http://schemas.microsoft.com/office/drawing/2014/main" id="{8C187C3F-C6CF-4F3C-BD86-2CA29885C29B}"/>
              </a:ext>
            </a:extLst>
          </p:cNvPr>
          <p:cNvSpPr>
            <a:spLocks noGrp="1"/>
          </p:cNvSpPr>
          <p:nvPr>
            <p:ph type="sldNum" sz="quarter" idx="12"/>
          </p:nvPr>
        </p:nvSpPr>
        <p:spPr>
          <a:xfrm>
            <a:off x="7086600" y="6492873"/>
            <a:ext cx="2057400" cy="365125"/>
          </a:xfrm>
        </p:spPr>
        <p:txBody>
          <a:bodyPr/>
          <a:lstStyle/>
          <a:p>
            <a:fld id="{2F0E252E-A7A7-4A6D-A444-A063B6ED0BB4}" type="slidenum">
              <a:rPr kumimoji="1" lang="ja-JP" altLang="en-US" sz="1400" smtClean="0"/>
              <a:t>11</a:t>
            </a:fld>
            <a:endParaRPr kumimoji="1" lang="ja-JP" altLang="en-US" sz="1400" dirty="0"/>
          </a:p>
        </p:txBody>
      </p:sp>
      <p:sp>
        <p:nvSpPr>
          <p:cNvPr id="8" name="テキスト ボックス 7">
            <a:extLst>
              <a:ext uri="{FF2B5EF4-FFF2-40B4-BE49-F238E27FC236}">
                <a16:creationId xmlns:a16="http://schemas.microsoft.com/office/drawing/2014/main" id="{6B95DEAF-93EA-4A62-9032-9B5027750D02}"/>
              </a:ext>
            </a:extLst>
          </p:cNvPr>
          <p:cNvSpPr txBox="1"/>
          <p:nvPr/>
        </p:nvSpPr>
        <p:spPr>
          <a:xfrm>
            <a:off x="134264" y="5740790"/>
            <a:ext cx="8701508" cy="1033388"/>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今年度から設定した再利用の意向について、「初めて利用」と「年２回以上」ともに目標を達成している。アンケートの実施においては、窓口での配布・回収する方法としては、回収率が２割以下と低く、埋もれた意見を聴取できていない可能性もあるため、今後、改善を検討されたい。</a:t>
            </a:r>
            <a:endParaRPr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0895A95-BAC9-484D-9F93-6B41A4785245}"/>
              </a:ext>
            </a:extLst>
          </p:cNvPr>
          <p:cNvSpPr txBox="1"/>
          <p:nvPr/>
        </p:nvSpPr>
        <p:spPr>
          <a:xfrm>
            <a:off x="6308856" y="5745611"/>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施設所管課の評価：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71152E9-BF6F-4C62-9870-E02900686762}"/>
              </a:ext>
            </a:extLst>
          </p:cNvPr>
          <p:cNvSpPr txBox="1"/>
          <p:nvPr/>
        </p:nvSpPr>
        <p:spPr>
          <a:xfrm>
            <a:off x="141030" y="5727540"/>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graphicFrame>
        <p:nvGraphicFramePr>
          <p:cNvPr id="6" name="表 5">
            <a:extLst>
              <a:ext uri="{FF2B5EF4-FFF2-40B4-BE49-F238E27FC236}">
                <a16:creationId xmlns:a16="http://schemas.microsoft.com/office/drawing/2014/main" id="{17866D00-DF00-449F-8434-66C8F682B086}"/>
              </a:ext>
            </a:extLst>
          </p:cNvPr>
          <p:cNvGraphicFramePr>
            <a:graphicFrameLocks noGrp="1"/>
          </p:cNvGraphicFramePr>
          <p:nvPr>
            <p:extLst>
              <p:ext uri="{D42A27DB-BD31-4B8C-83A1-F6EECF244321}">
                <p14:modId xmlns:p14="http://schemas.microsoft.com/office/powerpoint/2010/main" val="2085643913"/>
              </p:ext>
            </p:extLst>
          </p:nvPr>
        </p:nvGraphicFramePr>
        <p:xfrm>
          <a:off x="141030" y="1478552"/>
          <a:ext cx="3066990" cy="1302655"/>
        </p:xfrm>
        <a:graphic>
          <a:graphicData uri="http://schemas.openxmlformats.org/drawingml/2006/table">
            <a:tbl>
              <a:tblPr firstRow="1" firstCol="1" bandRow="1"/>
              <a:tblGrid>
                <a:gridCol w="1022330">
                  <a:extLst>
                    <a:ext uri="{9D8B030D-6E8A-4147-A177-3AD203B41FA5}">
                      <a16:colId xmlns:a16="http://schemas.microsoft.com/office/drawing/2014/main" val="32456258"/>
                    </a:ext>
                  </a:extLst>
                </a:gridCol>
                <a:gridCol w="1022330">
                  <a:extLst>
                    <a:ext uri="{9D8B030D-6E8A-4147-A177-3AD203B41FA5}">
                      <a16:colId xmlns:a16="http://schemas.microsoft.com/office/drawing/2014/main" val="416592280"/>
                    </a:ext>
                  </a:extLst>
                </a:gridCol>
                <a:gridCol w="1022330">
                  <a:extLst>
                    <a:ext uri="{9D8B030D-6E8A-4147-A177-3AD203B41FA5}">
                      <a16:colId xmlns:a16="http://schemas.microsoft.com/office/drawing/2014/main" val="826701323"/>
                    </a:ext>
                  </a:extLst>
                </a:gridCol>
              </a:tblGrid>
              <a:tr h="260531">
                <a:tc>
                  <a:txBody>
                    <a:bodyPr/>
                    <a:lstStyle/>
                    <a:p>
                      <a:pPr algn="ct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2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R6</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7850221"/>
                  </a:ext>
                </a:extLst>
              </a:tr>
              <a:tr h="260531">
                <a:tc rowSpan="2">
                  <a:txBody>
                    <a:bodyPr/>
                    <a:lstStyle/>
                    <a:p>
                      <a:pPr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目標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会議室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80.0</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083912"/>
                  </a:ext>
                </a:extLst>
              </a:tr>
              <a:tr h="260531">
                <a:tc vMerge="1">
                  <a:txBody>
                    <a:bodyPr/>
                    <a:lstStyle/>
                    <a:p>
                      <a:endParaRPr kumimoji="1" lang="ja-JP" altLang="en-US"/>
                    </a:p>
                  </a:txBody>
                  <a:tcPr/>
                </a:tc>
                <a:tc>
                  <a:txBody>
                    <a:bodyPr/>
                    <a:lstStyle/>
                    <a:p>
                      <a:pPr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大ホール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80.0</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395542"/>
                  </a:ext>
                </a:extLst>
              </a:tr>
              <a:tr h="260531">
                <a:tc rowSpan="2">
                  <a:txBody>
                    <a:bodyPr/>
                    <a:lstStyle/>
                    <a:p>
                      <a:pPr algn="ct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会議室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80.9</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828751"/>
                  </a:ext>
                </a:extLst>
              </a:tr>
              <a:tr h="260531">
                <a:tc vMerge="1">
                  <a:txBody>
                    <a:bodyPr/>
                    <a:lstStyle/>
                    <a:p>
                      <a:endParaRPr kumimoji="1" lang="ja-JP" altLang="en-US"/>
                    </a:p>
                  </a:txBody>
                  <a:tcPr/>
                </a:tc>
                <a:tc>
                  <a:txBody>
                    <a:bodyPr/>
                    <a:lstStyle/>
                    <a:p>
                      <a:pPr algn="ct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大ホール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100</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942082"/>
                  </a:ext>
                </a:extLst>
              </a:tr>
            </a:tbl>
          </a:graphicData>
        </a:graphic>
      </p:graphicFrame>
      <p:graphicFrame>
        <p:nvGraphicFramePr>
          <p:cNvPr id="13" name="表 12">
            <a:extLst>
              <a:ext uri="{FF2B5EF4-FFF2-40B4-BE49-F238E27FC236}">
                <a16:creationId xmlns:a16="http://schemas.microsoft.com/office/drawing/2014/main" id="{3575E4A8-CDF8-4EBB-AF49-32FEF70E8709}"/>
              </a:ext>
            </a:extLst>
          </p:cNvPr>
          <p:cNvGraphicFramePr>
            <a:graphicFrameLocks noGrp="1"/>
          </p:cNvGraphicFramePr>
          <p:nvPr>
            <p:extLst>
              <p:ext uri="{D42A27DB-BD31-4B8C-83A1-F6EECF244321}">
                <p14:modId xmlns:p14="http://schemas.microsoft.com/office/powerpoint/2010/main" val="1744853983"/>
              </p:ext>
            </p:extLst>
          </p:nvPr>
        </p:nvGraphicFramePr>
        <p:xfrm>
          <a:off x="4814184" y="1487766"/>
          <a:ext cx="2857500" cy="1309980"/>
        </p:xfrm>
        <a:graphic>
          <a:graphicData uri="http://schemas.openxmlformats.org/drawingml/2006/table">
            <a:tbl>
              <a:tblPr firstRow="1" firstCol="1" bandRow="1"/>
              <a:tblGrid>
                <a:gridCol w="952500">
                  <a:extLst>
                    <a:ext uri="{9D8B030D-6E8A-4147-A177-3AD203B41FA5}">
                      <a16:colId xmlns:a16="http://schemas.microsoft.com/office/drawing/2014/main" val="2578301627"/>
                    </a:ext>
                  </a:extLst>
                </a:gridCol>
                <a:gridCol w="952500">
                  <a:extLst>
                    <a:ext uri="{9D8B030D-6E8A-4147-A177-3AD203B41FA5}">
                      <a16:colId xmlns:a16="http://schemas.microsoft.com/office/drawing/2014/main" val="3016228213"/>
                    </a:ext>
                  </a:extLst>
                </a:gridCol>
                <a:gridCol w="952500">
                  <a:extLst>
                    <a:ext uri="{9D8B030D-6E8A-4147-A177-3AD203B41FA5}">
                      <a16:colId xmlns:a16="http://schemas.microsoft.com/office/drawing/2014/main" val="2378311399"/>
                    </a:ext>
                  </a:extLst>
                </a:gridCol>
              </a:tblGrid>
              <a:tr h="261996">
                <a:tc>
                  <a:txBody>
                    <a:bodyPr/>
                    <a:lstStyle/>
                    <a:p>
                      <a:pPr algn="ct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2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R6</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54329689"/>
                  </a:ext>
                </a:extLst>
              </a:tr>
              <a:tr h="261996">
                <a:tc rowSpan="2">
                  <a:txBody>
                    <a:bodyPr/>
                    <a:lstStyle/>
                    <a:p>
                      <a:pPr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目標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会議室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95.0</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816371"/>
                  </a:ext>
                </a:extLst>
              </a:tr>
              <a:tr h="261996">
                <a:tc vMerge="1">
                  <a:txBody>
                    <a:bodyPr/>
                    <a:lstStyle/>
                    <a:p>
                      <a:endParaRPr kumimoji="1" lang="ja-JP" altLang="en-US"/>
                    </a:p>
                  </a:txBody>
                  <a:tcPr/>
                </a:tc>
                <a:tc>
                  <a:txBody>
                    <a:bodyPr/>
                    <a:lstStyle/>
                    <a:p>
                      <a:pPr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大ホール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95.0</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077980"/>
                  </a:ext>
                </a:extLst>
              </a:tr>
              <a:tr h="261996">
                <a:tc rowSpan="2">
                  <a:txBody>
                    <a:bodyPr/>
                    <a:lstStyle/>
                    <a:p>
                      <a:pPr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会議室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100</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461696"/>
                  </a:ext>
                </a:extLst>
              </a:tr>
              <a:tr h="261996">
                <a:tc vMerge="1">
                  <a:txBody>
                    <a:bodyPr/>
                    <a:lstStyle/>
                    <a:p>
                      <a:endParaRPr kumimoji="1" lang="ja-JP" altLang="en-US"/>
                    </a:p>
                  </a:txBody>
                  <a:tcPr/>
                </a:tc>
                <a:tc>
                  <a:txBody>
                    <a:bodyPr/>
                    <a:lstStyle/>
                    <a:p>
                      <a:pPr algn="ct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大ホール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100</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562766"/>
                  </a:ext>
                </a:extLst>
              </a:tr>
            </a:tbl>
          </a:graphicData>
        </a:graphic>
      </p:graphicFrame>
      <p:sp>
        <p:nvSpPr>
          <p:cNvPr id="14" name="テキスト ボックス 13">
            <a:extLst>
              <a:ext uri="{FF2B5EF4-FFF2-40B4-BE49-F238E27FC236}">
                <a16:creationId xmlns:a16="http://schemas.microsoft.com/office/drawing/2014/main" id="{DD74257D-3CC7-4CCF-B040-13812FF7DDD6}"/>
              </a:ext>
            </a:extLst>
          </p:cNvPr>
          <p:cNvSpPr txBox="1"/>
          <p:nvPr/>
        </p:nvSpPr>
        <p:spPr>
          <a:xfrm>
            <a:off x="60470" y="1164825"/>
            <a:ext cx="124169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初めて利用</a:t>
            </a:r>
            <a:r>
              <a:rPr lang="en-US" altLang="ja-JP" sz="1400" dirty="0">
                <a:latin typeface="Meiryo UI" panose="020B0604030504040204" pitchFamily="50" charset="-128"/>
                <a:ea typeface="Meiryo UI" panose="020B0604030504040204" pitchFamily="50" charset="-128"/>
              </a:rPr>
              <a:t>】</a:t>
            </a:r>
          </a:p>
        </p:txBody>
      </p:sp>
      <p:sp>
        <p:nvSpPr>
          <p:cNvPr id="15" name="テキスト ボックス 14">
            <a:extLst>
              <a:ext uri="{FF2B5EF4-FFF2-40B4-BE49-F238E27FC236}">
                <a16:creationId xmlns:a16="http://schemas.microsoft.com/office/drawing/2014/main" id="{C046D73A-8FA6-4CAE-B1F1-1B19071A16DC}"/>
              </a:ext>
            </a:extLst>
          </p:cNvPr>
          <p:cNvSpPr txBox="1"/>
          <p:nvPr/>
        </p:nvSpPr>
        <p:spPr>
          <a:xfrm>
            <a:off x="4737530" y="1172708"/>
            <a:ext cx="1450964"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年２回以上</a:t>
            </a:r>
            <a:r>
              <a:rPr lang="en-US" altLang="ja-JP" sz="1400" dirty="0">
                <a:latin typeface="Meiryo UI" panose="020B0604030504040204" pitchFamily="50" charset="-128"/>
                <a:ea typeface="Meiryo UI" panose="020B0604030504040204" pitchFamily="50" charset="-128"/>
              </a:rPr>
              <a:t>】</a:t>
            </a:r>
          </a:p>
        </p:txBody>
      </p:sp>
      <p:sp>
        <p:nvSpPr>
          <p:cNvPr id="16" name="テキスト ボックス 15">
            <a:extLst>
              <a:ext uri="{FF2B5EF4-FFF2-40B4-BE49-F238E27FC236}">
                <a16:creationId xmlns:a16="http://schemas.microsoft.com/office/drawing/2014/main" id="{CE5DB97E-0D26-43C1-BCE9-211875EBB6EF}"/>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
        <p:nvSpPr>
          <p:cNvPr id="17" name="テキスト ボックス 16">
            <a:extLst>
              <a:ext uri="{FF2B5EF4-FFF2-40B4-BE49-F238E27FC236}">
                <a16:creationId xmlns:a16="http://schemas.microsoft.com/office/drawing/2014/main" id="{50BB9463-207A-4459-A51A-F7EBCA2583AD}"/>
              </a:ext>
            </a:extLst>
          </p:cNvPr>
          <p:cNvSpPr txBox="1"/>
          <p:nvPr/>
        </p:nvSpPr>
        <p:spPr>
          <a:xfrm>
            <a:off x="60470" y="885940"/>
            <a:ext cx="5240868" cy="276999"/>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○「初めて利用」「年２回以上」ともに目標を達成</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255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87E1C46-9E96-4DAB-B914-D3FA3E71B9F3}"/>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dirty="0">
                <a:solidFill>
                  <a:schemeClr val="bg1"/>
                </a:solidFill>
                <a:latin typeface="Meiryo UI" pitchFamily="50" charset="-128"/>
                <a:ea typeface="Meiryo UI" pitchFamily="50" charset="-128"/>
                <a:cs typeface="ＭＳ Ｐゴシック" pitchFamily="50" charset="-128"/>
              </a:rPr>
              <a:t>Ⅱ</a:t>
            </a:r>
            <a:r>
              <a:rPr lang="ja-JP" altLang="en-US" sz="2200" b="1" dirty="0">
                <a:solidFill>
                  <a:schemeClr val="bg1"/>
                </a:solidFill>
                <a:latin typeface="Meiryo UI" pitchFamily="50" charset="-128"/>
                <a:ea typeface="Meiryo UI" pitchFamily="50" charset="-128"/>
                <a:cs typeface="ＭＳ Ｐゴシック" pitchFamily="50" charset="-128"/>
              </a:rPr>
              <a:t>　さらなるサービスの向上に関する事項</a:t>
            </a:r>
          </a:p>
        </p:txBody>
      </p:sp>
      <p:sp>
        <p:nvSpPr>
          <p:cNvPr id="6" name="テキスト ボックス 5">
            <a:extLst>
              <a:ext uri="{FF2B5EF4-FFF2-40B4-BE49-F238E27FC236}">
                <a16:creationId xmlns:a16="http://schemas.microsoft.com/office/drawing/2014/main" id="{B1AA6A8E-3A17-4B0D-BC94-D7AE8A6C933C}"/>
              </a:ext>
            </a:extLst>
          </p:cNvPr>
          <p:cNvSpPr txBox="1"/>
          <p:nvPr/>
        </p:nvSpPr>
        <p:spPr>
          <a:xfrm>
            <a:off x="-39756" y="469129"/>
            <a:ext cx="4611756"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（２）その他の創意工夫</a:t>
            </a:r>
          </a:p>
        </p:txBody>
      </p:sp>
      <p:sp>
        <p:nvSpPr>
          <p:cNvPr id="8" name="テキスト ボックス 7">
            <a:extLst>
              <a:ext uri="{FF2B5EF4-FFF2-40B4-BE49-F238E27FC236}">
                <a16:creationId xmlns:a16="http://schemas.microsoft.com/office/drawing/2014/main" id="{A118E3B0-F876-4826-92A0-5DF5F2D90440}"/>
              </a:ext>
            </a:extLst>
          </p:cNvPr>
          <p:cNvSpPr txBox="1"/>
          <p:nvPr/>
        </p:nvSpPr>
        <p:spPr>
          <a:xfrm>
            <a:off x="126644" y="857149"/>
            <a:ext cx="8855259" cy="1002277"/>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その他指定管理者によるサービス向上につながる取組み、創意工夫がなされているか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（特に、サービス向上のための昨年度以前になかった新たな取組みがなされているか）</a:t>
            </a:r>
          </a:p>
        </p:txBody>
      </p:sp>
      <p:sp>
        <p:nvSpPr>
          <p:cNvPr id="11" name="テキスト ボックス 10">
            <a:extLst>
              <a:ext uri="{FF2B5EF4-FFF2-40B4-BE49-F238E27FC236}">
                <a16:creationId xmlns:a16="http://schemas.microsoft.com/office/drawing/2014/main" id="{F085070E-2032-4E7A-85D6-A313EB84744D}"/>
              </a:ext>
            </a:extLst>
          </p:cNvPr>
          <p:cNvSpPr txBox="1"/>
          <p:nvPr/>
        </p:nvSpPr>
        <p:spPr>
          <a:xfrm>
            <a:off x="126644" y="2339103"/>
            <a:ext cx="1928204"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①：創意工夫の取組み</a:t>
            </a:r>
          </a:p>
        </p:txBody>
      </p:sp>
      <p:sp>
        <p:nvSpPr>
          <p:cNvPr id="13" name="テキスト ボックス 12">
            <a:extLst>
              <a:ext uri="{FF2B5EF4-FFF2-40B4-BE49-F238E27FC236}">
                <a16:creationId xmlns:a16="http://schemas.microsoft.com/office/drawing/2014/main" id="{02739A48-7209-4915-829B-CB83779E165A}"/>
              </a:ext>
            </a:extLst>
          </p:cNvPr>
          <p:cNvSpPr txBox="1"/>
          <p:nvPr/>
        </p:nvSpPr>
        <p:spPr>
          <a:xfrm>
            <a:off x="137664" y="1941692"/>
            <a:ext cx="1250870"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主な取組み</a:t>
            </a:r>
          </a:p>
        </p:txBody>
      </p:sp>
      <p:sp>
        <p:nvSpPr>
          <p:cNvPr id="2" name="スライド番号プレースホルダー 1">
            <a:extLst>
              <a:ext uri="{FF2B5EF4-FFF2-40B4-BE49-F238E27FC236}">
                <a16:creationId xmlns:a16="http://schemas.microsoft.com/office/drawing/2014/main" id="{C554DD1C-82FE-44B1-9AC7-5DCF4F7B86CF}"/>
              </a:ext>
            </a:extLst>
          </p:cNvPr>
          <p:cNvSpPr>
            <a:spLocks noGrp="1"/>
          </p:cNvSpPr>
          <p:nvPr>
            <p:ph type="sldNum" sz="quarter" idx="12"/>
          </p:nvPr>
        </p:nvSpPr>
        <p:spPr>
          <a:xfrm>
            <a:off x="7086600" y="6485255"/>
            <a:ext cx="2057400" cy="365125"/>
          </a:xfrm>
        </p:spPr>
        <p:txBody>
          <a:bodyPr/>
          <a:lstStyle/>
          <a:p>
            <a:fld id="{2F0E252E-A7A7-4A6D-A444-A063B6ED0BB4}" type="slidenum">
              <a:rPr kumimoji="1" lang="ja-JP" altLang="en-US" sz="1400" smtClean="0"/>
              <a:t>12</a:t>
            </a:fld>
            <a:endParaRPr kumimoji="1" lang="ja-JP" altLang="en-US" sz="1400" dirty="0"/>
          </a:p>
        </p:txBody>
      </p:sp>
      <p:sp>
        <p:nvSpPr>
          <p:cNvPr id="12" name="テキスト ボックス 11">
            <a:extLst>
              <a:ext uri="{FF2B5EF4-FFF2-40B4-BE49-F238E27FC236}">
                <a16:creationId xmlns:a16="http://schemas.microsoft.com/office/drawing/2014/main" id="{FDE872BE-2E9F-48C9-BCD2-E9BD7321AD13}"/>
              </a:ext>
            </a:extLst>
          </p:cNvPr>
          <p:cNvSpPr txBox="1"/>
          <p:nvPr/>
        </p:nvSpPr>
        <p:spPr>
          <a:xfrm>
            <a:off x="126644" y="857996"/>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評価基準</a:t>
            </a:r>
          </a:p>
        </p:txBody>
      </p:sp>
      <p:sp>
        <p:nvSpPr>
          <p:cNvPr id="15" name="テキスト ボックス 14">
            <a:extLst>
              <a:ext uri="{FF2B5EF4-FFF2-40B4-BE49-F238E27FC236}">
                <a16:creationId xmlns:a16="http://schemas.microsoft.com/office/drawing/2014/main" id="{6CFDC40C-AE03-44F2-9F38-388BBB9230D3}"/>
              </a:ext>
            </a:extLst>
          </p:cNvPr>
          <p:cNvSpPr txBox="1"/>
          <p:nvPr/>
        </p:nvSpPr>
        <p:spPr>
          <a:xfrm>
            <a:off x="6446520" y="857996"/>
            <a:ext cx="253538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指定管理者自己評価：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24B6822-E014-444A-8F34-55F9E9CFDA33}"/>
              </a:ext>
            </a:extLst>
          </p:cNvPr>
          <p:cNvSpPr txBox="1"/>
          <p:nvPr/>
        </p:nvSpPr>
        <p:spPr>
          <a:xfrm>
            <a:off x="126644" y="2635360"/>
            <a:ext cx="4605883" cy="3123932"/>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○障がいをもつ方と共につくるインクルーシブなカフェスタンド</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・運営者が</a:t>
            </a:r>
            <a:r>
              <a:rPr lang="en-US" altLang="ja-JP" sz="1200" dirty="0">
                <a:latin typeface="Meiryo UI" panose="020B0604030504040204" pitchFamily="50" charset="-128"/>
                <a:ea typeface="Meiryo UI" panose="020B0604030504040204" pitchFamily="50" charset="-128"/>
              </a:rPr>
              <a:t>DEI</a:t>
            </a:r>
            <a:r>
              <a:rPr lang="ja-JP" altLang="en-US" sz="1200" dirty="0">
                <a:latin typeface="Meiryo UI" panose="020B0604030504040204" pitchFamily="50" charset="-128"/>
                <a:ea typeface="Meiryo UI" panose="020B0604030504040204" pitchFamily="50" charset="-128"/>
              </a:rPr>
              <a:t>推進の一環として取り組むカフェスタンド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Café</a:t>
            </a:r>
            <a:r>
              <a:rPr lang="ja-JP" altLang="en-US" sz="1200" dirty="0">
                <a:latin typeface="Meiryo UI" panose="020B0604030504040204" pitchFamily="50" charset="-128"/>
                <a:ea typeface="Meiryo UI" panose="020B0604030504040204" pitchFamily="50" charset="-128"/>
              </a:rPr>
              <a:t>＆</a:t>
            </a:r>
            <a:r>
              <a:rPr lang="en-US" altLang="ja-JP" sz="1200" dirty="0" err="1">
                <a:latin typeface="Meiryo UI" panose="020B0604030504040204" pitchFamily="50" charset="-128"/>
                <a:ea typeface="Meiryo UI" panose="020B0604030504040204" pitchFamily="50" charset="-128"/>
              </a:rPr>
              <a:t>i</a:t>
            </a:r>
            <a:r>
              <a:rPr lang="ja-JP" altLang="en-US" sz="1200" dirty="0">
                <a:latin typeface="Meiryo UI" panose="020B0604030504040204" pitchFamily="50" charset="-128"/>
                <a:ea typeface="Meiryo UI" panose="020B0604030504040204" pitchFamily="50" charset="-128"/>
              </a:rPr>
              <a:t>」を南館１階に８月にオープン</a:t>
            </a:r>
            <a:endParaRPr lang="en-US" altLang="ja-JP" sz="12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○「みんなのトイレ」（</a:t>
            </a:r>
            <a:r>
              <a:rPr lang="en-US" altLang="ja-JP" sz="1200" u="sng" dirty="0">
                <a:latin typeface="Meiryo UI" panose="020B0604030504040204" pitchFamily="50" charset="-128"/>
                <a:ea typeface="Meiryo UI" panose="020B0604030504040204" pitchFamily="50" charset="-128"/>
              </a:rPr>
              <a:t>LGBT</a:t>
            </a:r>
            <a:r>
              <a:rPr lang="ja-JP" altLang="en-US" sz="1200" u="sng" dirty="0">
                <a:latin typeface="Meiryo UI" panose="020B0604030504040204" pitchFamily="50" charset="-128"/>
                <a:ea typeface="Meiryo UI" panose="020B0604030504040204" pitchFamily="50" charset="-128"/>
              </a:rPr>
              <a:t>に配慮したトイレ）の設置（再掲）</a:t>
            </a:r>
            <a:endParaRPr lang="en-US" altLang="ja-JP" sz="300" u="sng"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○大ホールの催し一覧カレンダーの作成</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・イベントカレンダー作成に向け作業中</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R7</a:t>
            </a:r>
            <a:r>
              <a:rPr lang="ja-JP" altLang="en-US" sz="1200" dirty="0">
                <a:latin typeface="Meiryo UI" panose="020B0604030504040204" pitchFamily="50" charset="-128"/>
                <a:ea typeface="Meiryo UI" panose="020B0604030504040204" pitchFamily="50" charset="-128"/>
              </a:rPr>
              <a:t>年度エル・シアター利用再開後に公開予定</a:t>
            </a:r>
            <a:endParaRPr lang="en-US" altLang="ja-JP" sz="1200" u="sng" dirty="0">
              <a:latin typeface="Meiryo UI" panose="020B0604030504040204" pitchFamily="50" charset="-128"/>
              <a:ea typeface="Meiryo UI" panose="020B0604030504040204" pitchFamily="50" charset="-128"/>
            </a:endParaRPr>
          </a:p>
          <a:p>
            <a:endParaRPr lang="en-US" altLang="ja-JP" sz="5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○本館</a:t>
            </a:r>
            <a:r>
              <a:rPr lang="en-US" altLang="ja-JP" sz="1200" u="sng" dirty="0">
                <a:latin typeface="Meiryo UI" panose="020B0604030504040204" pitchFamily="50" charset="-128"/>
                <a:ea typeface="Meiryo UI" panose="020B0604030504040204" pitchFamily="50" charset="-128"/>
              </a:rPr>
              <a:t>5</a:t>
            </a:r>
            <a:r>
              <a:rPr lang="ja-JP" altLang="en-US" sz="1200" u="sng" dirty="0">
                <a:latin typeface="Meiryo UI" panose="020B0604030504040204" pitchFamily="50" charset="-128"/>
                <a:ea typeface="Meiryo UI" panose="020B0604030504040204" pitchFamily="50" charset="-128"/>
              </a:rPr>
              <a:t>階、</a:t>
            </a:r>
            <a:r>
              <a:rPr lang="en-US" altLang="ja-JP" sz="1200" u="sng" dirty="0">
                <a:latin typeface="Meiryo UI" panose="020B0604030504040204" pitchFamily="50" charset="-128"/>
                <a:ea typeface="Meiryo UI" panose="020B0604030504040204" pitchFamily="50" charset="-128"/>
              </a:rPr>
              <a:t>6</a:t>
            </a:r>
            <a:r>
              <a:rPr lang="ja-JP" altLang="en-US" sz="1200" u="sng" dirty="0">
                <a:latin typeface="Meiryo UI" panose="020B0604030504040204" pitchFamily="50" charset="-128"/>
                <a:ea typeface="Meiryo UI" panose="020B0604030504040204" pitchFamily="50" charset="-128"/>
              </a:rPr>
              <a:t>階</a:t>
            </a:r>
            <a:r>
              <a:rPr lang="en-US" altLang="ja-JP" sz="1200" u="sng" dirty="0">
                <a:latin typeface="Meiryo UI" panose="020B0604030504040204" pitchFamily="50" charset="-128"/>
                <a:ea typeface="Meiryo UI" panose="020B0604030504040204" pitchFamily="50" charset="-128"/>
              </a:rPr>
              <a:t>LAN</a:t>
            </a:r>
            <a:r>
              <a:rPr lang="ja-JP" altLang="en-US" sz="1200" u="sng" dirty="0">
                <a:latin typeface="Meiryo UI" panose="020B0604030504040204" pitchFamily="50" charset="-128"/>
                <a:ea typeface="Meiryo UI" panose="020B0604030504040204" pitchFamily="50" charset="-128"/>
              </a:rPr>
              <a:t>回線設置工事（再掲）</a:t>
            </a:r>
            <a:endParaRPr lang="en-US" altLang="ja-JP" sz="1200" u="sng" dirty="0">
              <a:latin typeface="Meiryo UI" panose="020B0604030504040204" pitchFamily="50" charset="-128"/>
              <a:ea typeface="Meiryo UI" panose="020B0604030504040204" pitchFamily="50" charset="-128"/>
            </a:endParaRPr>
          </a:p>
          <a:p>
            <a:endParaRPr lang="en-US" altLang="ja-JP" sz="500" u="sng"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○「大阪市指定喫煙所（公共喫煙所）」の指定</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R7.1.27</a:t>
            </a:r>
            <a:r>
              <a:rPr lang="ja-JP" altLang="en-US" sz="1200" dirty="0">
                <a:latin typeface="Meiryo UI" panose="020B0604030504040204" pitchFamily="50" charset="-128"/>
                <a:ea typeface="Meiryo UI" panose="020B0604030504040204" pitchFamily="50" charset="-128"/>
              </a:rPr>
              <a:t>から、大阪市内全域での路上喫煙禁止（市条例）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・市は路上の環境美化の観点から、公設・公共喫煙所の設置を推進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・府も「屋外喫煙所」の整備を推進</a:t>
            </a:r>
            <a:endParaRPr lang="en-US" altLang="ja-JP" sz="12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E4B5033-0DAF-4557-8DE3-AE795FB3F630}"/>
              </a:ext>
            </a:extLst>
          </p:cNvPr>
          <p:cNvSpPr txBox="1"/>
          <p:nvPr/>
        </p:nvSpPr>
        <p:spPr>
          <a:xfrm>
            <a:off x="4732527" y="2653560"/>
            <a:ext cx="4284829" cy="2446824"/>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○インターネットでの抽選申込への移行（再掲）</a:t>
            </a:r>
            <a:endParaRPr lang="en-US" altLang="ja-JP" sz="300" u="sng" dirty="0">
              <a:latin typeface="Meiryo UI" panose="020B0604030504040204" pitchFamily="50" charset="-128"/>
              <a:ea typeface="Meiryo UI" panose="020B0604030504040204" pitchFamily="50" charset="-128"/>
            </a:endParaRPr>
          </a:p>
          <a:p>
            <a:endParaRPr lang="en-US" altLang="ja-JP" sz="500" u="sng" dirty="0">
              <a:latin typeface="Meiryo UI" panose="020B0604030504040204" pitchFamily="50" charset="-128"/>
              <a:ea typeface="Meiryo UI" panose="020B0604030504040204" pitchFamily="50" charset="-128"/>
            </a:endParaRPr>
          </a:p>
          <a:p>
            <a:endParaRPr lang="en-US" altLang="ja-JP" sz="500" u="sng" dirty="0">
              <a:latin typeface="Meiryo UI" panose="020B0604030504040204" pitchFamily="50" charset="-128"/>
              <a:ea typeface="Meiryo UI" panose="020B0604030504040204" pitchFamily="50" charset="-128"/>
            </a:endParaRPr>
          </a:p>
          <a:p>
            <a:endParaRPr lang="en-US" altLang="ja-JP" sz="500" u="sng" dirty="0">
              <a:latin typeface="Meiryo UI" panose="020B0604030504040204" pitchFamily="50" charset="-128"/>
              <a:ea typeface="Meiryo UI" panose="020B0604030504040204" pitchFamily="50" charset="-128"/>
            </a:endParaRPr>
          </a:p>
          <a:p>
            <a:endParaRPr lang="en-US" altLang="ja-JP" sz="500" u="sng"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a:t>
            </a:r>
            <a:r>
              <a:rPr lang="en-US" altLang="ja-JP" sz="1200" u="sng" dirty="0">
                <a:latin typeface="Meiryo UI" panose="020B0604030504040204" pitchFamily="50" charset="-128"/>
                <a:ea typeface="Meiryo UI" panose="020B0604030504040204" pitchFamily="50" charset="-128"/>
              </a:rPr>
              <a:t>YouTube</a:t>
            </a:r>
            <a:r>
              <a:rPr lang="ja-JP" altLang="en-US" sz="1200" u="sng" dirty="0">
                <a:latin typeface="Meiryo UI" panose="020B0604030504040204" pitchFamily="50" charset="-128"/>
                <a:ea typeface="Meiryo UI" panose="020B0604030504040204" pitchFamily="50" charset="-128"/>
              </a:rPr>
              <a:t>の活用（再掲）</a:t>
            </a:r>
            <a:endParaRPr lang="en-US" altLang="ja-JP" sz="1200" u="sng"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○利用料金支払いのキャッシュレス決済の導入（再掲）</a:t>
            </a:r>
            <a:endParaRPr lang="en-US" altLang="ja-JP" sz="300" u="sng"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○ホームレスの自立支援としてのシェアバイク設置（再掲）</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NPO</a:t>
            </a:r>
            <a:r>
              <a:rPr lang="ja-JP" altLang="en-US" sz="1200" dirty="0">
                <a:latin typeface="Meiryo UI" panose="020B0604030504040204" pitchFamily="50" charset="-128"/>
                <a:ea typeface="Meiryo UI" panose="020B0604030504040204" pitchFamily="50" charset="-128"/>
              </a:rPr>
              <a:t>法人</a:t>
            </a:r>
            <a:r>
              <a:rPr lang="en-US" altLang="ja-JP" sz="1200" dirty="0" err="1">
                <a:latin typeface="Meiryo UI" panose="020B0604030504040204" pitchFamily="50" charset="-128"/>
                <a:ea typeface="Meiryo UI" panose="020B0604030504040204" pitchFamily="50" charset="-128"/>
              </a:rPr>
              <a:t>Homedoor</a:t>
            </a:r>
            <a:r>
              <a:rPr lang="ja-JP" altLang="en-US" sz="1200" dirty="0">
                <a:latin typeface="Meiryo UI" panose="020B0604030504040204" pitchFamily="50" charset="-128"/>
                <a:ea typeface="Meiryo UI" panose="020B0604030504040204" pitchFamily="50" charset="-128"/>
              </a:rPr>
              <a:t>と連携したホームレス支援としてのシェア</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バイク設置</a:t>
            </a:r>
            <a:endParaRPr lang="en-US" altLang="ja-JP" sz="1200"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E3C6503D-242A-489F-9973-DF0A4CF9EF77}"/>
              </a:ext>
            </a:extLst>
          </p:cNvPr>
          <p:cNvSpPr txBox="1"/>
          <p:nvPr/>
        </p:nvSpPr>
        <p:spPr>
          <a:xfrm>
            <a:off x="134264" y="5831384"/>
            <a:ext cx="8701508" cy="900388"/>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利用者の利便性の向上や賑わい創造に加え、社会的な課題解決の視点をも兼ね添えた取組みを展開している。今後もこうした観点からの新しい取組みを実施し、サービス向上に努められたい。　</a:t>
            </a:r>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B880664-07ED-4084-9D0E-8B47C83A15AC}"/>
              </a:ext>
            </a:extLst>
          </p:cNvPr>
          <p:cNvSpPr txBox="1"/>
          <p:nvPr/>
        </p:nvSpPr>
        <p:spPr>
          <a:xfrm>
            <a:off x="6308856" y="5836205"/>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施設所管課の評価：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1D8D7AC-A075-4841-993F-C16FDEBBC2E1}"/>
              </a:ext>
            </a:extLst>
          </p:cNvPr>
          <p:cNvSpPr txBox="1"/>
          <p:nvPr/>
        </p:nvSpPr>
        <p:spPr>
          <a:xfrm>
            <a:off x="141030" y="5833374"/>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sp>
        <p:nvSpPr>
          <p:cNvPr id="21" name="テキスト ボックス 20">
            <a:extLst>
              <a:ext uri="{FF2B5EF4-FFF2-40B4-BE49-F238E27FC236}">
                <a16:creationId xmlns:a16="http://schemas.microsoft.com/office/drawing/2014/main" id="{8ADE0F30-E17D-4310-9539-78430907C10A}"/>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Tree>
    <p:extLst>
      <p:ext uri="{BB962C8B-B14F-4D97-AF65-F5344CB8AC3E}">
        <p14:creationId xmlns:p14="http://schemas.microsoft.com/office/powerpoint/2010/main" val="309153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87E1C46-9E96-4DAB-B914-D3FA3E71B9F3}"/>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dirty="0">
                <a:solidFill>
                  <a:schemeClr val="bg1"/>
                </a:solidFill>
                <a:latin typeface="Meiryo UI" pitchFamily="50" charset="-128"/>
                <a:ea typeface="Meiryo UI" pitchFamily="50" charset="-128"/>
                <a:cs typeface="ＭＳ Ｐゴシック" pitchFamily="50" charset="-128"/>
              </a:rPr>
              <a:t>Ⅲ</a:t>
            </a:r>
            <a:r>
              <a:rPr lang="ja-JP" altLang="en-US" sz="2200" b="1" dirty="0">
                <a:solidFill>
                  <a:schemeClr val="bg1"/>
                </a:solidFill>
                <a:latin typeface="Meiryo UI" pitchFamily="50" charset="-128"/>
                <a:ea typeface="Meiryo UI" pitchFamily="50" charset="-128"/>
                <a:cs typeface="ＭＳ Ｐゴシック" pitchFamily="50" charset="-128"/>
              </a:rPr>
              <a:t>　適正な管理業務の遂行を図ることができる能力及び財政基盤に関する項目</a:t>
            </a:r>
          </a:p>
        </p:txBody>
      </p:sp>
      <p:sp>
        <p:nvSpPr>
          <p:cNvPr id="6" name="テキスト ボックス 5">
            <a:extLst>
              <a:ext uri="{FF2B5EF4-FFF2-40B4-BE49-F238E27FC236}">
                <a16:creationId xmlns:a16="http://schemas.microsoft.com/office/drawing/2014/main" id="{B1AA6A8E-3A17-4B0D-BC94-D7AE8A6C933C}"/>
              </a:ext>
            </a:extLst>
          </p:cNvPr>
          <p:cNvSpPr txBox="1"/>
          <p:nvPr/>
        </p:nvSpPr>
        <p:spPr>
          <a:xfrm>
            <a:off x="0" y="455624"/>
            <a:ext cx="5297556"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（１）収支計画の内容、適格性及び実現の程度</a:t>
            </a:r>
          </a:p>
        </p:txBody>
      </p:sp>
      <p:sp>
        <p:nvSpPr>
          <p:cNvPr id="8" name="テキスト ボックス 7">
            <a:extLst>
              <a:ext uri="{FF2B5EF4-FFF2-40B4-BE49-F238E27FC236}">
                <a16:creationId xmlns:a16="http://schemas.microsoft.com/office/drawing/2014/main" id="{A118E3B0-F876-4826-92A0-5DF5F2D90440}"/>
              </a:ext>
            </a:extLst>
          </p:cNvPr>
          <p:cNvSpPr txBox="1"/>
          <p:nvPr/>
        </p:nvSpPr>
        <p:spPr>
          <a:xfrm>
            <a:off x="126644" y="859178"/>
            <a:ext cx="8855259" cy="702252"/>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事業収支計画の達成に向けた戦略的な取組みが適切に実施されているか</a:t>
            </a:r>
          </a:p>
        </p:txBody>
      </p:sp>
      <p:sp>
        <p:nvSpPr>
          <p:cNvPr id="11" name="テキスト ボックス 10">
            <a:extLst>
              <a:ext uri="{FF2B5EF4-FFF2-40B4-BE49-F238E27FC236}">
                <a16:creationId xmlns:a16="http://schemas.microsoft.com/office/drawing/2014/main" id="{F085070E-2032-4E7A-85D6-A313EB84744D}"/>
              </a:ext>
            </a:extLst>
          </p:cNvPr>
          <p:cNvSpPr txBox="1"/>
          <p:nvPr/>
        </p:nvSpPr>
        <p:spPr>
          <a:xfrm>
            <a:off x="126644" y="1669133"/>
            <a:ext cx="4445356" cy="338554"/>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①：収入の確保及び実績（適正な経費の執行を含む</a:t>
            </a:r>
            <a:r>
              <a:rPr lang="ja-JP" altLang="en-US" sz="1600" b="1"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1CB4CF5B-FDD3-42C9-B4B0-79969FF40211}"/>
              </a:ext>
            </a:extLst>
          </p:cNvPr>
          <p:cNvSpPr txBox="1"/>
          <p:nvPr/>
        </p:nvSpPr>
        <p:spPr>
          <a:xfrm>
            <a:off x="0" y="4774068"/>
            <a:ext cx="8664470" cy="615553"/>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（指定管理会計執行状況）</a:t>
            </a:r>
            <a:endParaRPr lang="en-US" altLang="ja-JP" sz="300" b="1" dirty="0">
              <a:latin typeface="Meiryo UI" panose="020B0604030504040204" pitchFamily="50" charset="-128"/>
              <a:ea typeface="Meiryo UI" panose="020B0604030504040204" pitchFamily="50" charset="-128"/>
            </a:endParaRPr>
          </a:p>
          <a:p>
            <a:endParaRPr lang="ja-JP" altLang="en-US" sz="4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支出は効率化を図り、予算を押さえながら計画的に執行できたが、収入が伸びず、目標に達しなかった。</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542E383-203E-4D2F-877B-2A8F1152365C}"/>
              </a:ext>
            </a:extLst>
          </p:cNvPr>
          <p:cNvSpPr>
            <a:spLocks noGrp="1"/>
          </p:cNvSpPr>
          <p:nvPr>
            <p:ph type="sldNum" sz="quarter" idx="12"/>
          </p:nvPr>
        </p:nvSpPr>
        <p:spPr>
          <a:xfrm>
            <a:off x="7086600" y="6492870"/>
            <a:ext cx="2057400" cy="365125"/>
          </a:xfrm>
        </p:spPr>
        <p:txBody>
          <a:bodyPr/>
          <a:lstStyle/>
          <a:p>
            <a:fld id="{2F0E252E-A7A7-4A6D-A444-A063B6ED0BB4}" type="slidenum">
              <a:rPr kumimoji="1" lang="ja-JP" altLang="en-US" sz="1400" smtClean="0"/>
              <a:t>13</a:t>
            </a:fld>
            <a:endParaRPr kumimoji="1" lang="ja-JP" altLang="en-US" sz="1400" dirty="0"/>
          </a:p>
        </p:txBody>
      </p:sp>
      <p:graphicFrame>
        <p:nvGraphicFramePr>
          <p:cNvPr id="3" name="表 2">
            <a:extLst>
              <a:ext uri="{FF2B5EF4-FFF2-40B4-BE49-F238E27FC236}">
                <a16:creationId xmlns:a16="http://schemas.microsoft.com/office/drawing/2014/main" id="{FC2CDA60-D7FA-4B67-8CCC-6E03C057FAA1}"/>
              </a:ext>
            </a:extLst>
          </p:cNvPr>
          <p:cNvGraphicFramePr>
            <a:graphicFrameLocks noGrp="1"/>
          </p:cNvGraphicFramePr>
          <p:nvPr>
            <p:extLst>
              <p:ext uri="{D42A27DB-BD31-4B8C-83A1-F6EECF244321}">
                <p14:modId xmlns:p14="http://schemas.microsoft.com/office/powerpoint/2010/main" val="1261046295"/>
              </p:ext>
            </p:extLst>
          </p:nvPr>
        </p:nvGraphicFramePr>
        <p:xfrm>
          <a:off x="4428992" y="2412979"/>
          <a:ext cx="4478788" cy="2286255"/>
        </p:xfrm>
        <a:graphic>
          <a:graphicData uri="http://schemas.openxmlformats.org/drawingml/2006/table">
            <a:tbl>
              <a:tblPr firstRow="1" firstCol="1" bandRow="1">
                <a:tableStyleId>{69012ECD-51FC-41F1-AA8D-1B2483CD663E}</a:tableStyleId>
              </a:tblPr>
              <a:tblGrid>
                <a:gridCol w="811925">
                  <a:extLst>
                    <a:ext uri="{9D8B030D-6E8A-4147-A177-3AD203B41FA5}">
                      <a16:colId xmlns:a16="http://schemas.microsoft.com/office/drawing/2014/main" val="1928071579"/>
                    </a:ext>
                  </a:extLst>
                </a:gridCol>
                <a:gridCol w="1083683">
                  <a:extLst>
                    <a:ext uri="{9D8B030D-6E8A-4147-A177-3AD203B41FA5}">
                      <a16:colId xmlns:a16="http://schemas.microsoft.com/office/drawing/2014/main" val="2793301306"/>
                    </a:ext>
                  </a:extLst>
                </a:gridCol>
                <a:gridCol w="990311">
                  <a:extLst>
                    <a:ext uri="{9D8B030D-6E8A-4147-A177-3AD203B41FA5}">
                      <a16:colId xmlns:a16="http://schemas.microsoft.com/office/drawing/2014/main" val="520092945"/>
                    </a:ext>
                  </a:extLst>
                </a:gridCol>
                <a:gridCol w="1592869">
                  <a:extLst>
                    <a:ext uri="{9D8B030D-6E8A-4147-A177-3AD203B41FA5}">
                      <a16:colId xmlns:a16="http://schemas.microsoft.com/office/drawing/2014/main" val="860499446"/>
                    </a:ext>
                  </a:extLst>
                </a:gridCol>
              </a:tblGrid>
              <a:tr h="487184">
                <a:tc>
                  <a:txBody>
                    <a:bodyPr/>
                    <a:lstStyle/>
                    <a:p>
                      <a:pPr algn="ctr"/>
                      <a:r>
                        <a:rPr lang="ja-JP" sz="1000" kern="100" dirty="0">
                          <a:effectLst/>
                          <a:latin typeface="Meiryo UI" panose="020B0604030504040204" pitchFamily="50" charset="-128"/>
                          <a:ea typeface="Meiryo UI" panose="020B0604030504040204" pitchFamily="50" charset="-128"/>
                        </a:rPr>
                        <a:t>年度</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ja-JP" sz="1000" kern="100" dirty="0">
                          <a:effectLst/>
                          <a:latin typeface="Meiryo UI" panose="020B0604030504040204" pitchFamily="50" charset="-128"/>
                          <a:ea typeface="Meiryo UI" panose="020B0604030504040204" pitchFamily="50" charset="-128"/>
                        </a:rPr>
                        <a:t>年間</a:t>
                      </a:r>
                    </a:p>
                    <a:p>
                      <a:pPr algn="ctr"/>
                      <a:r>
                        <a:rPr lang="ja-JP" sz="1000" kern="100" dirty="0">
                          <a:effectLst/>
                          <a:latin typeface="Meiryo UI" panose="020B0604030504040204" pitchFamily="50" charset="-128"/>
                          <a:ea typeface="Meiryo UI" panose="020B0604030504040204" pitchFamily="50" charset="-128"/>
                        </a:rPr>
                        <a:t>利用料金収入</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000" kern="100" dirty="0">
                          <a:effectLst/>
                          <a:latin typeface="Meiryo UI" panose="020B0604030504040204" pitchFamily="50" charset="-128"/>
                          <a:ea typeface="Meiryo UI" panose="020B0604030504040204" pitchFamily="50" charset="-128"/>
                        </a:rPr>
                        <a:t>4</a:t>
                      </a:r>
                      <a:r>
                        <a:rPr lang="ja-JP" sz="1000" kern="100" dirty="0">
                          <a:effectLst/>
                          <a:latin typeface="Meiryo UI" panose="020B0604030504040204" pitchFamily="50" charset="-128"/>
                          <a:ea typeface="Meiryo UI" panose="020B0604030504040204" pitchFamily="50" charset="-128"/>
                        </a:rPr>
                        <a:t>～</a:t>
                      </a:r>
                      <a:r>
                        <a:rPr lang="en-US" sz="1000" kern="100" dirty="0">
                          <a:effectLst/>
                          <a:latin typeface="Meiryo UI" panose="020B0604030504040204" pitchFamily="50" charset="-128"/>
                          <a:ea typeface="Meiryo UI" panose="020B0604030504040204" pitchFamily="50" charset="-128"/>
                        </a:rPr>
                        <a:t>12</a:t>
                      </a:r>
                      <a:r>
                        <a:rPr lang="ja-JP" sz="1000" kern="100" dirty="0">
                          <a:effectLst/>
                          <a:latin typeface="Meiryo UI" panose="020B0604030504040204" pitchFamily="50" charset="-128"/>
                          <a:ea typeface="Meiryo UI" panose="020B0604030504040204" pitchFamily="50" charset="-128"/>
                        </a:rPr>
                        <a:t>月</a:t>
                      </a:r>
                    </a:p>
                    <a:p>
                      <a:pPr algn="ctr"/>
                      <a:r>
                        <a:rPr lang="ja-JP" sz="1000" kern="100" dirty="0">
                          <a:effectLst/>
                          <a:latin typeface="Meiryo UI" panose="020B0604030504040204" pitchFamily="50" charset="-128"/>
                          <a:ea typeface="Meiryo UI" panose="020B0604030504040204" pitchFamily="50" charset="-128"/>
                        </a:rPr>
                        <a:t>利用料金収入</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ja-JP" sz="1000" kern="100" dirty="0">
                          <a:effectLst/>
                          <a:latin typeface="Meiryo UI" panose="020B0604030504040204" pitchFamily="50" charset="-128"/>
                          <a:ea typeface="Meiryo UI" panose="020B0604030504040204" pitchFamily="50" charset="-128"/>
                        </a:rPr>
                        <a:t>備考</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855985088"/>
                  </a:ext>
                </a:extLst>
              </a:tr>
              <a:tr h="476397">
                <a:tc>
                  <a:txBody>
                    <a:bodyPr/>
                    <a:lstStyle/>
                    <a:p>
                      <a:pPr algn="ctr"/>
                      <a:r>
                        <a:rPr lang="en-US" sz="900" kern="100" dirty="0">
                          <a:effectLst/>
                          <a:latin typeface="Meiryo UI" panose="020B0604030504040204" pitchFamily="50" charset="-128"/>
                          <a:ea typeface="Meiryo UI" panose="020B0604030504040204" pitchFamily="50" charset="-128"/>
                        </a:rPr>
                        <a:t>H30</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参考）</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kern="100" dirty="0">
                          <a:effectLst/>
                          <a:latin typeface="Meiryo UI" panose="020B0604030504040204" pitchFamily="50" charset="-128"/>
                          <a:ea typeface="Meiryo UI" panose="020B0604030504040204" pitchFamily="50" charset="-128"/>
                        </a:rPr>
                        <a:t>290,149</a:t>
                      </a:r>
                      <a:r>
                        <a:rPr lang="ja-JP" sz="900" kern="100" dirty="0">
                          <a:effectLst/>
                          <a:latin typeface="Meiryo UI" panose="020B0604030504040204" pitchFamily="50" charset="-128"/>
                          <a:ea typeface="Meiryo UI" panose="020B0604030504040204" pitchFamily="50" charset="-128"/>
                        </a:rPr>
                        <a:t>千円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900" kern="100" dirty="0">
                          <a:effectLst/>
                          <a:latin typeface="Meiryo UI" panose="020B0604030504040204" pitchFamily="50" charset="-128"/>
                          <a:ea typeface="Meiryo UI" panose="020B0604030504040204" pitchFamily="50" charset="-128"/>
                        </a:rPr>
                        <a:t>　</a:t>
                      </a:r>
                      <a:r>
                        <a:rPr lang="en-US" sz="900" kern="100" dirty="0">
                          <a:effectLst/>
                          <a:latin typeface="Meiryo UI" panose="020B0604030504040204" pitchFamily="50" charset="-128"/>
                          <a:ea typeface="Meiryo UI" panose="020B0604030504040204" pitchFamily="50" charset="-128"/>
                        </a:rPr>
                        <a:t>172,523</a:t>
                      </a:r>
                      <a:r>
                        <a:rPr lang="ja-JP" sz="900" kern="100" dirty="0">
                          <a:effectLst/>
                          <a:latin typeface="Meiryo UI" panose="020B0604030504040204" pitchFamily="50" charset="-128"/>
                          <a:ea typeface="Meiryo UI" panose="020B0604030504040204" pitchFamily="50" charset="-128"/>
                        </a:rPr>
                        <a:t>千円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a:r>
                        <a:rPr lang="ja-JP" sz="900" kern="100" dirty="0">
                          <a:solidFill>
                            <a:schemeClr val="tx1"/>
                          </a:solidFill>
                          <a:effectLst/>
                          <a:latin typeface="Meiryo UI" panose="020B0604030504040204" pitchFamily="50" charset="-128"/>
                          <a:ea typeface="Meiryo UI" panose="020B0604030504040204" pitchFamily="50" charset="-128"/>
                        </a:rPr>
                        <a:t>※</a:t>
                      </a:r>
                      <a:r>
                        <a:rPr lang="en-US" altLang="ja-JP" sz="900">
                          <a:solidFill>
                            <a:schemeClr val="tx1"/>
                          </a:solidFill>
                          <a:latin typeface="Meiryo UI" panose="020B0604030504040204" pitchFamily="50" charset="-128"/>
                          <a:ea typeface="Meiryo UI" panose="020B0604030504040204" pitchFamily="50" charset="-128"/>
                        </a:rPr>
                        <a:t>11</a:t>
                      </a:r>
                      <a:r>
                        <a:rPr lang="ja-JP" altLang="en-US" sz="900">
                          <a:solidFill>
                            <a:schemeClr val="tx1"/>
                          </a:solidFill>
                          <a:latin typeface="Meiryo UI" panose="020B0604030504040204" pitchFamily="50" charset="-128"/>
                          <a:ea typeface="Meiryo UI" panose="020B0604030504040204" pitchFamily="50" charset="-128"/>
                        </a:rPr>
                        <a:t>月</a:t>
                      </a:r>
                      <a:r>
                        <a:rPr lang="ja-JP" altLang="en-US" sz="900" dirty="0">
                          <a:solidFill>
                            <a:schemeClr val="tx1"/>
                          </a:solidFill>
                          <a:latin typeface="Meiryo UI" panose="020B0604030504040204" pitchFamily="50" charset="-128"/>
                          <a:ea typeface="Meiryo UI" panose="020B0604030504040204" pitchFamily="50" charset="-128"/>
                        </a:rPr>
                        <a:t>末までの利用料金収入実績に、昨年度の利</a:t>
                      </a:r>
                      <a:r>
                        <a:rPr lang="ja-JP" altLang="en-US" sz="900" dirty="0">
                          <a:latin typeface="Meiryo UI" panose="020B0604030504040204" pitchFamily="50" charset="-128"/>
                          <a:ea typeface="Meiryo UI" panose="020B0604030504040204" pitchFamily="50" charset="-128"/>
                        </a:rPr>
                        <a:t>用料金収入と同程度の収入を見込んで算出</a:t>
                      </a:r>
                      <a:endParaRPr lang="en-US" altLang="ja-JP" sz="900" dirty="0">
                        <a:latin typeface="Meiryo UI" panose="020B0604030504040204" pitchFamily="50" charset="-128"/>
                        <a:ea typeface="Meiryo UI" panose="020B0604030504040204" pitchFamily="50" charset="-128"/>
                      </a:endParaRPr>
                    </a:p>
                    <a:p>
                      <a:pPr marL="182563" indent="-182563" algn="l"/>
                      <a:r>
                        <a:rPr lang="ja-JP" altLang="en-US" sz="900" dirty="0">
                          <a:latin typeface="Meiryo UI" panose="020B0604030504040204" pitchFamily="50" charset="-128"/>
                          <a:ea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endParaRPr>
                    </a:p>
                    <a:p>
                      <a:pPr marL="182563" indent="-182563" algn="l"/>
                      <a:r>
                        <a:rPr lang="en-US" altLang="ja-JP" sz="900" dirty="0">
                          <a:latin typeface="Meiryo UI" panose="020B0604030504040204" pitchFamily="50" charset="-128"/>
                          <a:ea typeface="Meiryo UI" panose="020B0604030504040204" pitchFamily="50" charset="-128"/>
                        </a:rPr>
                        <a:t>&lt;</a:t>
                      </a:r>
                      <a:r>
                        <a:rPr lang="ja-JP" altLang="en-US" sz="900" dirty="0">
                          <a:latin typeface="Meiryo UI" panose="020B0604030504040204" pitchFamily="50" charset="-128"/>
                          <a:ea typeface="Meiryo UI" panose="020B0604030504040204" pitchFamily="50" charset="-128"/>
                        </a:rPr>
                        <a:t>目標設定の考え方</a:t>
                      </a:r>
                      <a:r>
                        <a:rPr lang="en-US" altLang="ja-JP" sz="900" dirty="0">
                          <a:latin typeface="Meiryo UI" panose="020B0604030504040204" pitchFamily="50" charset="-128"/>
                          <a:ea typeface="Meiryo UI" panose="020B0604030504040204" pitchFamily="50" charset="-128"/>
                        </a:rPr>
                        <a:t>&gt;</a:t>
                      </a:r>
                    </a:p>
                    <a:p>
                      <a:pPr marL="182563" indent="-182563" algn="l"/>
                      <a:r>
                        <a:rPr lang="ja-JP" altLang="en-US" sz="900" dirty="0">
                          <a:latin typeface="Meiryo UI" panose="020B0604030504040204" pitchFamily="50" charset="-128"/>
                          <a:ea typeface="Meiryo UI" panose="020B0604030504040204" pitchFamily="50" charset="-128"/>
                        </a:rPr>
                        <a:t>・昨年度実績＋約</a:t>
                      </a:r>
                      <a:r>
                        <a:rPr lang="en-US" altLang="ja-JP" sz="900" dirty="0">
                          <a:latin typeface="Meiryo UI" panose="020B0604030504040204" pitchFamily="50" charset="-128"/>
                          <a:ea typeface="Meiryo UI" panose="020B0604030504040204" pitchFamily="50" charset="-128"/>
                        </a:rPr>
                        <a:t>5,000</a:t>
                      </a:r>
                      <a:r>
                        <a:rPr lang="ja-JP" altLang="en-US" sz="900" dirty="0">
                          <a:latin typeface="Meiryo UI" panose="020B0604030504040204" pitchFamily="50" charset="-128"/>
                          <a:ea typeface="Meiryo UI" panose="020B0604030504040204" pitchFamily="50" charset="-128"/>
                        </a:rPr>
                        <a:t>千円＝</a:t>
                      </a:r>
                      <a:r>
                        <a:rPr lang="en-US" altLang="ja-JP" sz="900" dirty="0">
                          <a:latin typeface="Meiryo UI" panose="020B0604030504040204" pitchFamily="50" charset="-128"/>
                          <a:ea typeface="Meiryo UI" panose="020B0604030504040204" pitchFamily="50" charset="-128"/>
                        </a:rPr>
                        <a:t>255,000</a:t>
                      </a:r>
                      <a:r>
                        <a:rPr lang="ja-JP" altLang="en-US" sz="900" dirty="0">
                          <a:latin typeface="Meiryo UI" panose="020B0604030504040204" pitchFamily="50" charset="-128"/>
                          <a:ea typeface="Meiryo UI" panose="020B0604030504040204" pitchFamily="50" charset="-128"/>
                        </a:rPr>
                        <a:t>千円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88059"/>
                  </a:ext>
                </a:extLst>
              </a:tr>
              <a:tr h="597995">
                <a:tc>
                  <a:txBody>
                    <a:bodyPr/>
                    <a:lstStyle/>
                    <a:p>
                      <a:pPr algn="ctr"/>
                      <a:r>
                        <a:rPr lang="en-US" sz="900" kern="100" dirty="0">
                          <a:effectLst/>
                          <a:latin typeface="Meiryo UI" panose="020B0604030504040204" pitchFamily="50" charset="-128"/>
                          <a:ea typeface="Meiryo UI" panose="020B0604030504040204" pitchFamily="50" charset="-128"/>
                        </a:rPr>
                        <a:t>R</a:t>
                      </a:r>
                      <a:r>
                        <a:rPr lang="en-US" altLang="ja-JP" sz="900" kern="100" dirty="0">
                          <a:effectLst/>
                          <a:latin typeface="Meiryo UI" panose="020B0604030504040204" pitchFamily="50" charset="-128"/>
                          <a:ea typeface="Meiryo UI" panose="020B0604030504040204" pitchFamily="50" charset="-128"/>
                        </a:rPr>
                        <a:t>5</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kern="100" dirty="0">
                          <a:effectLst/>
                          <a:latin typeface="Meiryo UI" panose="020B0604030504040204" pitchFamily="50" charset="-128"/>
                          <a:ea typeface="Meiryo UI" panose="020B0604030504040204" pitchFamily="50" charset="-128"/>
                        </a:rPr>
                        <a:t>25</a:t>
                      </a:r>
                      <a:r>
                        <a:rPr lang="en-US" altLang="ja-JP" sz="900" kern="100" dirty="0">
                          <a:effectLst/>
                          <a:latin typeface="Meiryo UI" panose="020B0604030504040204" pitchFamily="50" charset="-128"/>
                          <a:ea typeface="Meiryo UI" panose="020B0604030504040204" pitchFamily="50" charset="-128"/>
                        </a:rPr>
                        <a:t>0</a:t>
                      </a:r>
                      <a:r>
                        <a:rPr lang="en-US" sz="900" kern="100" dirty="0">
                          <a:effectLst/>
                          <a:latin typeface="Meiryo UI" panose="020B0604030504040204" pitchFamily="50" charset="-128"/>
                          <a:ea typeface="Meiryo UI" panose="020B0604030504040204" pitchFamily="50" charset="-128"/>
                        </a:rPr>
                        <a:t>,</a:t>
                      </a:r>
                      <a:r>
                        <a:rPr lang="en-US" altLang="ja-JP" sz="900" kern="100" dirty="0">
                          <a:effectLst/>
                          <a:latin typeface="Meiryo UI" panose="020B0604030504040204" pitchFamily="50" charset="-128"/>
                          <a:ea typeface="Meiryo UI" panose="020B0604030504040204" pitchFamily="50" charset="-128"/>
                        </a:rPr>
                        <a:t>951</a:t>
                      </a:r>
                      <a:r>
                        <a:rPr lang="ja-JP" sz="900" kern="100" dirty="0">
                          <a:effectLst/>
                          <a:latin typeface="Meiryo UI" panose="020B0604030504040204" pitchFamily="50" charset="-128"/>
                          <a:ea typeface="Meiryo UI" panose="020B0604030504040204" pitchFamily="50" charset="-128"/>
                        </a:rPr>
                        <a:t>千円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900" kern="100" dirty="0">
                          <a:solidFill>
                            <a:schemeClr val="tx1"/>
                          </a:solidFill>
                          <a:effectLst/>
                          <a:latin typeface="Meiryo UI" panose="020B0604030504040204" pitchFamily="50" charset="-128"/>
                          <a:ea typeface="Meiryo UI" panose="020B0604030504040204" pitchFamily="50" charset="-128"/>
                        </a:rPr>
                        <a:t>　</a:t>
                      </a:r>
                      <a:r>
                        <a:rPr lang="en-US" sz="900" kern="100" dirty="0">
                          <a:solidFill>
                            <a:schemeClr val="tx1"/>
                          </a:solidFill>
                          <a:effectLst/>
                          <a:latin typeface="Meiryo UI" panose="020B0604030504040204" pitchFamily="50" charset="-128"/>
                          <a:ea typeface="Meiryo UI" panose="020B0604030504040204" pitchFamily="50" charset="-128"/>
                        </a:rPr>
                        <a:t>171,427</a:t>
                      </a:r>
                      <a:r>
                        <a:rPr lang="ja-JP" sz="900" kern="100" dirty="0">
                          <a:solidFill>
                            <a:schemeClr val="tx1"/>
                          </a:solidFill>
                          <a:effectLst/>
                          <a:latin typeface="Meiryo UI" panose="020B0604030504040204" pitchFamily="50" charset="-128"/>
                          <a:ea typeface="Meiryo UI" panose="020B0604030504040204" pitchFamily="50" charset="-128"/>
                        </a:rPr>
                        <a:t>千円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06471967"/>
                  </a:ext>
                </a:extLst>
              </a:tr>
              <a:tr h="724679">
                <a:tc>
                  <a:txBody>
                    <a:bodyPr/>
                    <a:lstStyle/>
                    <a:p>
                      <a:pPr algn="ctr"/>
                      <a:r>
                        <a:rPr lang="en-US" sz="900" kern="100" dirty="0">
                          <a:effectLst/>
                          <a:latin typeface="Meiryo UI" panose="020B0604030504040204" pitchFamily="50" charset="-128"/>
                          <a:ea typeface="Meiryo UI" panose="020B0604030504040204" pitchFamily="50" charset="-128"/>
                        </a:rPr>
                        <a:t>R</a:t>
                      </a:r>
                      <a:r>
                        <a:rPr lang="en-US" altLang="ja-JP" sz="900" kern="100" dirty="0">
                          <a:effectLst/>
                          <a:latin typeface="Meiryo UI" panose="020B0604030504040204" pitchFamily="50" charset="-128"/>
                          <a:ea typeface="Meiryo UI" panose="020B0604030504040204" pitchFamily="50" charset="-128"/>
                        </a:rPr>
                        <a:t>6</a:t>
                      </a:r>
                      <a:endParaRPr lang="en-US" sz="900" kern="100" dirty="0">
                        <a:effectLst/>
                        <a:latin typeface="Meiryo UI" panose="020B0604030504040204" pitchFamily="50" charset="-128"/>
                        <a:ea typeface="Meiryo UI" panose="020B0604030504040204" pitchFamily="50" charset="-128"/>
                      </a:endParaRPr>
                    </a:p>
                    <a:p>
                      <a:pPr algn="ctr"/>
                      <a:r>
                        <a:rPr lang="ja-JP" altLang="en-US" sz="900" kern="100" dirty="0">
                          <a:effectLst/>
                          <a:latin typeface="Meiryo UI" panose="020B0604030504040204" pitchFamily="50" charset="-128"/>
                          <a:ea typeface="Meiryo UI" panose="020B0604030504040204" pitchFamily="50" charset="-128"/>
                        </a:rPr>
                        <a:t>（目標）</a:t>
                      </a:r>
                      <a:endParaRPr lang="en-US" sz="900" kern="100" dirty="0">
                        <a:effectLst/>
                        <a:latin typeface="Meiryo UI" panose="020B0604030504040204" pitchFamily="50" charset="-128"/>
                        <a:ea typeface="Meiryo UI" panose="020B0604030504040204" pitchFamily="50" charset="-128"/>
                      </a:endParaRPr>
                    </a:p>
                    <a:p>
                      <a:pPr algn="ct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&lt;</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対目標比</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&gt;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ja-JP" altLang="en-US" sz="900" kern="100" dirty="0">
                          <a:effectLst/>
                          <a:latin typeface="Meiryo UI" panose="020B0604030504040204" pitchFamily="50" charset="-128"/>
                          <a:ea typeface="Meiryo UI" panose="020B0604030504040204" pitchFamily="50" charset="-128"/>
                        </a:rPr>
                        <a:t>　</a:t>
                      </a:r>
                      <a:r>
                        <a:rPr lang="en-US" sz="900" kern="100" dirty="0">
                          <a:effectLst/>
                          <a:latin typeface="Meiryo UI" panose="020B0604030504040204" pitchFamily="50" charset="-128"/>
                          <a:ea typeface="Meiryo UI" panose="020B0604030504040204" pitchFamily="50" charset="-128"/>
                        </a:rPr>
                        <a:t>245,538</a:t>
                      </a:r>
                      <a:r>
                        <a:rPr lang="ja-JP" sz="900" kern="100" dirty="0">
                          <a:effectLst/>
                          <a:latin typeface="Meiryo UI" panose="020B0604030504040204" pitchFamily="50" charset="-128"/>
                          <a:ea typeface="Meiryo UI" panose="020B0604030504040204" pitchFamily="50" charset="-128"/>
                        </a:rPr>
                        <a:t>千円</a:t>
                      </a:r>
                      <a:r>
                        <a:rPr lang="en-US" altLang="ja-JP" sz="900" kern="100" baseline="30000" dirty="0">
                          <a:effectLst/>
                          <a:latin typeface="Meiryo UI" panose="020B0604030504040204" pitchFamily="50" charset="-128"/>
                          <a:ea typeface="Meiryo UI" panose="020B0604030504040204" pitchFamily="50" charset="-128"/>
                        </a:rPr>
                        <a:t>※</a:t>
                      </a:r>
                    </a:p>
                    <a:p>
                      <a:pPr marL="0" indent="0" algn="ct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255,000</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千円）</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r>
                        <a:rPr lang="ja-JP" altLang="en-US" sz="9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b="1" kern="100" dirty="0">
                          <a:effectLst/>
                          <a:latin typeface="Meiryo UI" panose="020B0604030504040204" pitchFamily="50" charset="-128"/>
                          <a:ea typeface="Meiryo UI" panose="020B0604030504040204" pitchFamily="50" charset="-128"/>
                          <a:cs typeface="Times New Roman" panose="02020603050405020304" pitchFamily="18" charset="0"/>
                        </a:rPr>
                        <a:t>&lt;96.2%&gt;</a:t>
                      </a:r>
                      <a:endParaRPr lang="ja-JP" sz="9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3350" algn="ctr"/>
                      <a:r>
                        <a:rPr lang="en-US" sz="900" kern="100" dirty="0">
                          <a:effectLst/>
                          <a:latin typeface="Meiryo UI" panose="020B0604030504040204" pitchFamily="50" charset="-128"/>
                          <a:ea typeface="Meiryo UI" panose="020B0604030504040204" pitchFamily="50" charset="-128"/>
                        </a:rPr>
                        <a:t>183,603</a:t>
                      </a:r>
                      <a:r>
                        <a:rPr lang="ja-JP" sz="900" kern="100" dirty="0">
                          <a:effectLst/>
                          <a:latin typeface="Meiryo UI" panose="020B0604030504040204" pitchFamily="50" charset="-128"/>
                          <a:ea typeface="Meiryo UI" panose="020B0604030504040204" pitchFamily="50" charset="-128"/>
                        </a:rPr>
                        <a:t>千円</a:t>
                      </a:r>
                      <a:endParaRPr lang="en-US" altLang="ja-JP" sz="900" kern="100" dirty="0">
                        <a:effectLst/>
                        <a:latin typeface="Meiryo UI" panose="020B0604030504040204" pitchFamily="50" charset="-128"/>
                        <a:ea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157202697"/>
                  </a:ext>
                </a:extLst>
              </a:tr>
            </a:tbl>
          </a:graphicData>
        </a:graphic>
      </p:graphicFrame>
      <p:sp>
        <p:nvSpPr>
          <p:cNvPr id="15" name="テキスト ボックス 14">
            <a:extLst>
              <a:ext uri="{FF2B5EF4-FFF2-40B4-BE49-F238E27FC236}">
                <a16:creationId xmlns:a16="http://schemas.microsoft.com/office/drawing/2014/main" id="{0E652413-8381-443B-8A0F-D2ECF7A39446}"/>
              </a:ext>
            </a:extLst>
          </p:cNvPr>
          <p:cNvSpPr txBox="1"/>
          <p:nvPr/>
        </p:nvSpPr>
        <p:spPr>
          <a:xfrm>
            <a:off x="4315301" y="2082384"/>
            <a:ext cx="2483198"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（うち利用料金収入状況）</a:t>
            </a:r>
            <a:endParaRPr lang="en-US" altLang="ja-JP" sz="1400" b="1" dirty="0">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89FBF507-C70B-4A1D-B204-317F184A7E7A}"/>
              </a:ext>
            </a:extLst>
          </p:cNvPr>
          <p:cNvGraphicFramePr>
            <a:graphicFrameLocks noGrp="1"/>
          </p:cNvGraphicFramePr>
          <p:nvPr>
            <p:extLst>
              <p:ext uri="{D42A27DB-BD31-4B8C-83A1-F6EECF244321}">
                <p14:modId xmlns:p14="http://schemas.microsoft.com/office/powerpoint/2010/main" val="731075089"/>
              </p:ext>
            </p:extLst>
          </p:nvPr>
        </p:nvGraphicFramePr>
        <p:xfrm>
          <a:off x="257045" y="2404512"/>
          <a:ext cx="3731630" cy="2296426"/>
        </p:xfrm>
        <a:graphic>
          <a:graphicData uri="http://schemas.openxmlformats.org/drawingml/2006/table">
            <a:tbl>
              <a:tblPr firstRow="1" firstCol="1" bandRow="1"/>
              <a:tblGrid>
                <a:gridCol w="499175">
                  <a:extLst>
                    <a:ext uri="{9D8B030D-6E8A-4147-A177-3AD203B41FA5}">
                      <a16:colId xmlns:a16="http://schemas.microsoft.com/office/drawing/2014/main" val="415657611"/>
                    </a:ext>
                  </a:extLst>
                </a:gridCol>
                <a:gridCol w="725565">
                  <a:extLst>
                    <a:ext uri="{9D8B030D-6E8A-4147-A177-3AD203B41FA5}">
                      <a16:colId xmlns:a16="http://schemas.microsoft.com/office/drawing/2014/main" val="975832218"/>
                    </a:ext>
                  </a:extLst>
                </a:gridCol>
                <a:gridCol w="835630">
                  <a:extLst>
                    <a:ext uri="{9D8B030D-6E8A-4147-A177-3AD203B41FA5}">
                      <a16:colId xmlns:a16="http://schemas.microsoft.com/office/drawing/2014/main" val="2704328632"/>
                    </a:ext>
                  </a:extLst>
                </a:gridCol>
                <a:gridCol w="835630">
                  <a:extLst>
                    <a:ext uri="{9D8B030D-6E8A-4147-A177-3AD203B41FA5}">
                      <a16:colId xmlns:a16="http://schemas.microsoft.com/office/drawing/2014/main" val="3238223318"/>
                    </a:ext>
                  </a:extLst>
                </a:gridCol>
                <a:gridCol w="835630">
                  <a:extLst>
                    <a:ext uri="{9D8B030D-6E8A-4147-A177-3AD203B41FA5}">
                      <a16:colId xmlns:a16="http://schemas.microsoft.com/office/drawing/2014/main" val="882296464"/>
                    </a:ext>
                  </a:extLst>
                </a:gridCol>
              </a:tblGrid>
              <a:tr h="509939">
                <a:tc>
                  <a:txBody>
                    <a:bodyPr/>
                    <a:lstStyle/>
                    <a:p>
                      <a:pPr algn="ctr"/>
                      <a:r>
                        <a:rPr 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1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r>
                        <a:rPr 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1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r>
                        <a:rPr 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R5</a:t>
                      </a:r>
                      <a:br>
                        <a:rPr 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br>
                      <a:r>
                        <a:rPr 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参考</a:t>
                      </a:r>
                      <a:r>
                        <a:rPr 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1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r>
                        <a:rPr 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R6</a:t>
                      </a:r>
                    </a:p>
                    <a:p>
                      <a:pPr algn="ct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月末）</a:t>
                      </a:r>
                      <a:endParaRPr lang="ja-JP" sz="11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r>
                        <a:rPr 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R6</a:t>
                      </a:r>
                      <a:r>
                        <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見込</a:t>
                      </a:r>
                      <a:endParaRPr lang="ja-JP" sz="11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681589915"/>
                  </a:ext>
                </a:extLst>
              </a:tr>
              <a:tr h="254969">
                <a:tc rowSpan="2">
                  <a:txBody>
                    <a:bodyPr/>
                    <a:lstStyle/>
                    <a:p>
                      <a:pPr algn="ctr"/>
                      <a:r>
                        <a:rPr lang="ja-JP" sz="900" kern="100">
                          <a:effectLst/>
                          <a:latin typeface="Meiryo UI" panose="020B0604030504040204" pitchFamily="50" charset="-128"/>
                          <a:ea typeface="Meiryo UI" panose="020B0604030504040204" pitchFamily="50" charset="-128"/>
                          <a:cs typeface="Times New Roman" panose="02020603050405020304" pitchFamily="18" charset="0"/>
                        </a:rPr>
                        <a:t>収入</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Meiryo UI" panose="020B0604030504040204" pitchFamily="50" charset="-128"/>
                          <a:ea typeface="Meiryo UI" panose="020B0604030504040204" pitchFamily="50" charset="-128"/>
                          <a:cs typeface="Times New Roman" panose="02020603050405020304" pitchFamily="18" charset="0"/>
                        </a:rPr>
                        <a:t>目標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308,869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303,405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303,405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048986"/>
                  </a:ext>
                </a:extLst>
              </a:tr>
              <a:tr h="254969">
                <a:tc vMerge="1">
                  <a:txBody>
                    <a:bodyPr/>
                    <a:lstStyle/>
                    <a:p>
                      <a:endParaRPr kumimoji="1" lang="ja-JP" altLang="en-US"/>
                    </a:p>
                  </a:txBody>
                  <a:tcPr/>
                </a:tc>
                <a:tc>
                  <a:txBody>
                    <a:bodyPr/>
                    <a:lstStyle/>
                    <a:p>
                      <a:pPr algn="ctr"/>
                      <a:r>
                        <a:rPr lang="ja-JP" sz="900" kern="100">
                          <a:effectLst/>
                          <a:latin typeface="Meiryo UI" panose="020B0604030504040204" pitchFamily="50" charset="-128"/>
                          <a:ea typeface="Meiryo UI" panose="020B0604030504040204" pitchFamily="50" charset="-128"/>
                          <a:cs typeface="Times New Roman" panose="02020603050405020304" pitchFamily="18" charset="0"/>
                        </a:rPr>
                        <a:t>実績</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310,553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221,240</a:t>
                      </a:r>
                      <a:endParaRPr lang="en-US"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295,</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99</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828610"/>
                  </a:ext>
                </a:extLst>
              </a:tr>
              <a:tr h="254969">
                <a:tc rowSpan="2">
                  <a:txBody>
                    <a:bodyPr/>
                    <a:lstStyle/>
                    <a:p>
                      <a:pPr algn="ctr"/>
                      <a:r>
                        <a:rPr lang="ja-JP" sz="900" kern="100">
                          <a:effectLst/>
                          <a:latin typeface="Meiryo UI" panose="020B0604030504040204" pitchFamily="50" charset="-128"/>
                          <a:ea typeface="Meiryo UI" panose="020B0604030504040204" pitchFamily="50" charset="-128"/>
                          <a:cs typeface="Times New Roman" panose="02020603050405020304" pitchFamily="18" charset="0"/>
                        </a:rPr>
                        <a:t>支出</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目標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296,416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282,865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282,865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805030"/>
                  </a:ext>
                </a:extLst>
              </a:tr>
              <a:tr h="254969">
                <a:tc vMerge="1">
                  <a:txBody>
                    <a:bodyPr/>
                    <a:lstStyle/>
                    <a:p>
                      <a:endParaRPr kumimoji="1" lang="ja-JP" altLang="en-US"/>
                    </a:p>
                  </a:txBody>
                  <a:tcPr/>
                </a:tc>
                <a:tc>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実績</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Meiryo UI" panose="020B0604030504040204" pitchFamily="50" charset="-128"/>
                          <a:ea typeface="Meiryo UI" panose="020B0604030504040204" pitchFamily="50" charset="-128"/>
                          <a:cs typeface="Times New Roman" panose="02020603050405020304" pitchFamily="18" charset="0"/>
                        </a:rPr>
                        <a:t>276,445</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199,017</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265,445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771392"/>
                  </a:ext>
                </a:extLst>
              </a:tr>
              <a:tr h="256673">
                <a:tc gridSpan="2">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納付金</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26,530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32,260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223196"/>
                  </a:ext>
                </a:extLst>
              </a:tr>
              <a:tr h="254969">
                <a:tc rowSpan="2">
                  <a:txBody>
                    <a:bodyPr/>
                    <a:lstStyle/>
                    <a:p>
                      <a:pPr algn="ct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収益</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Meiryo UI" panose="020B0604030504040204" pitchFamily="50" charset="-128"/>
                          <a:ea typeface="Meiryo UI" panose="020B0604030504040204" pitchFamily="50" charset="-128"/>
                          <a:cs typeface="Times New Roman" panose="02020603050405020304" pitchFamily="18" charset="0"/>
                        </a:rPr>
                        <a:t>目標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,453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11,720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11,720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999399"/>
                  </a:ext>
                </a:extLst>
              </a:tr>
              <a:tr h="254969">
                <a:tc vMerge="1">
                  <a:txBody>
                    <a:bodyPr/>
                    <a:lstStyle/>
                    <a:p>
                      <a:endParaRPr kumimoji="1" lang="ja-JP" altLang="en-US"/>
                    </a:p>
                  </a:txBody>
                  <a:tcPr/>
                </a:tc>
                <a:tc>
                  <a:txBody>
                    <a:bodyPr/>
                    <a:lstStyle/>
                    <a:p>
                      <a:pPr algn="ctr"/>
                      <a:r>
                        <a:rPr lang="ja-JP" sz="900" kern="100">
                          <a:effectLst/>
                          <a:latin typeface="Meiryo UI" panose="020B0604030504040204" pitchFamily="50" charset="-128"/>
                          <a:ea typeface="Meiryo UI" panose="020B0604030504040204" pitchFamily="50" charset="-128"/>
                          <a:cs typeface="Times New Roman" panose="02020603050405020304" pitchFamily="18" charset="0"/>
                        </a:rPr>
                        <a:t>実績</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Meiryo UI" panose="020B0604030504040204" pitchFamily="50" charset="-128"/>
                          <a:ea typeface="Meiryo UI" panose="020B0604030504040204" pitchFamily="50" charset="-128"/>
                          <a:cs typeface="Times New Roman" panose="02020603050405020304" pitchFamily="18" charset="0"/>
                        </a:rPr>
                        <a:t>7,578</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10,037</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715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754157"/>
                  </a:ext>
                </a:extLst>
              </a:tr>
            </a:tbl>
          </a:graphicData>
        </a:graphic>
      </p:graphicFrame>
      <p:sp>
        <p:nvSpPr>
          <p:cNvPr id="17" name="テキスト ボックス 16">
            <a:extLst>
              <a:ext uri="{FF2B5EF4-FFF2-40B4-BE49-F238E27FC236}">
                <a16:creationId xmlns:a16="http://schemas.microsoft.com/office/drawing/2014/main" id="{E59037CF-B289-4B9B-9E82-595DAC74C211}"/>
              </a:ext>
            </a:extLst>
          </p:cNvPr>
          <p:cNvSpPr txBox="1"/>
          <p:nvPr/>
        </p:nvSpPr>
        <p:spPr>
          <a:xfrm>
            <a:off x="126644" y="2053630"/>
            <a:ext cx="2703787"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（指定管理会計収支状況）</a:t>
            </a:r>
            <a:endParaRPr lang="en-US" altLang="ja-JP" sz="14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AEADF58-A4B7-4019-BB22-FC6D2ADD79CC}"/>
              </a:ext>
            </a:extLst>
          </p:cNvPr>
          <p:cNvSpPr txBox="1"/>
          <p:nvPr/>
        </p:nvSpPr>
        <p:spPr>
          <a:xfrm>
            <a:off x="126644" y="865616"/>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評価基準</a:t>
            </a:r>
          </a:p>
        </p:txBody>
      </p:sp>
      <p:sp>
        <p:nvSpPr>
          <p:cNvPr id="18" name="テキスト ボックス 17">
            <a:extLst>
              <a:ext uri="{FF2B5EF4-FFF2-40B4-BE49-F238E27FC236}">
                <a16:creationId xmlns:a16="http://schemas.microsoft.com/office/drawing/2014/main" id="{E2D33231-0021-427D-B69C-3DAB92C0C500}"/>
              </a:ext>
            </a:extLst>
          </p:cNvPr>
          <p:cNvSpPr txBox="1"/>
          <p:nvPr/>
        </p:nvSpPr>
        <p:spPr>
          <a:xfrm>
            <a:off x="6446520" y="865616"/>
            <a:ext cx="253538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指定管理者自己評価：</a:t>
            </a:r>
            <a:r>
              <a:rPr lang="en-US" altLang="ja-JP" sz="1600" b="1" dirty="0">
                <a:solidFill>
                  <a:schemeClr val="bg1"/>
                </a:solidFill>
                <a:latin typeface="Meiryo UI" panose="020B0604030504040204" pitchFamily="50" charset="-128"/>
                <a:ea typeface="Meiryo UI" panose="020B0604030504040204" pitchFamily="50" charset="-128"/>
              </a:rPr>
              <a:t>B</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7A69EDE-8D8B-4D13-BA88-6126CF21EB1E}"/>
              </a:ext>
            </a:extLst>
          </p:cNvPr>
          <p:cNvSpPr txBox="1"/>
          <p:nvPr/>
        </p:nvSpPr>
        <p:spPr>
          <a:xfrm>
            <a:off x="134264" y="5547750"/>
            <a:ext cx="8701508" cy="968669"/>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IT</a:t>
            </a:r>
            <a:r>
              <a:rPr lang="ja-JP" altLang="en-US" sz="1400" dirty="0">
                <a:latin typeface="Meiryo UI" panose="020B0604030504040204" pitchFamily="50" charset="-128"/>
                <a:ea typeface="Meiryo UI" panose="020B0604030504040204" pitchFamily="50" charset="-128"/>
              </a:rPr>
              <a:t>化による受付窓口時間・人員の縮減などの省人化により、支出削減の効果がみられたが、収入は目標を下回る見込みである。利用料金の収入増加が喫緊の課題であり、営業も含め利用者の増加を促す取組みを検討し、実行されたい。</a:t>
            </a:r>
            <a:endParaRPr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0E432BE-ACD1-49A8-843B-C37B6CFD32CF}"/>
              </a:ext>
            </a:extLst>
          </p:cNvPr>
          <p:cNvSpPr txBox="1"/>
          <p:nvPr/>
        </p:nvSpPr>
        <p:spPr>
          <a:xfrm>
            <a:off x="6308856" y="5552572"/>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施設管理者の評価：</a:t>
            </a:r>
            <a:r>
              <a:rPr lang="en-US" altLang="ja-JP" sz="1600" b="1" dirty="0">
                <a:solidFill>
                  <a:schemeClr val="bg1"/>
                </a:solidFill>
                <a:latin typeface="Meiryo UI" panose="020B0604030504040204" pitchFamily="50" charset="-128"/>
                <a:ea typeface="Meiryo UI" panose="020B0604030504040204" pitchFamily="50" charset="-128"/>
              </a:rPr>
              <a:t>B</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238B666-D0E4-4CFD-AF86-3BD0359F26B5}"/>
              </a:ext>
            </a:extLst>
          </p:cNvPr>
          <p:cNvSpPr txBox="1"/>
          <p:nvPr/>
        </p:nvSpPr>
        <p:spPr>
          <a:xfrm>
            <a:off x="141030" y="5549741"/>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sp>
        <p:nvSpPr>
          <p:cNvPr id="22" name="テキスト ボックス 21">
            <a:extLst>
              <a:ext uri="{FF2B5EF4-FFF2-40B4-BE49-F238E27FC236}">
                <a16:creationId xmlns:a16="http://schemas.microsoft.com/office/drawing/2014/main" id="{0F1F5E8A-334C-4F77-8D67-0CDADDDE6977}"/>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Tree>
    <p:extLst>
      <p:ext uri="{BB962C8B-B14F-4D97-AF65-F5344CB8AC3E}">
        <p14:creationId xmlns:p14="http://schemas.microsoft.com/office/powerpoint/2010/main" val="4269179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87E1C46-9E96-4DAB-B914-D3FA3E71B9F3}"/>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dirty="0">
                <a:solidFill>
                  <a:schemeClr val="bg1"/>
                </a:solidFill>
                <a:latin typeface="Meiryo UI" pitchFamily="50" charset="-128"/>
                <a:ea typeface="Meiryo UI" pitchFamily="50" charset="-128"/>
                <a:cs typeface="ＭＳ Ｐゴシック" pitchFamily="50" charset="-128"/>
              </a:rPr>
              <a:t>Ⅲ</a:t>
            </a:r>
            <a:r>
              <a:rPr lang="ja-JP" altLang="en-US" sz="2200" b="1" dirty="0">
                <a:solidFill>
                  <a:schemeClr val="bg1"/>
                </a:solidFill>
                <a:latin typeface="Meiryo UI" pitchFamily="50" charset="-128"/>
                <a:ea typeface="Meiryo UI" pitchFamily="50" charset="-128"/>
                <a:cs typeface="ＭＳ Ｐゴシック" pitchFamily="50" charset="-128"/>
              </a:rPr>
              <a:t>　適正な管理業務の遂行を図ることができる能力及び財政基盤に関する項目</a:t>
            </a:r>
          </a:p>
        </p:txBody>
      </p:sp>
      <p:sp>
        <p:nvSpPr>
          <p:cNvPr id="6" name="テキスト ボックス 5">
            <a:extLst>
              <a:ext uri="{FF2B5EF4-FFF2-40B4-BE49-F238E27FC236}">
                <a16:creationId xmlns:a16="http://schemas.microsoft.com/office/drawing/2014/main" id="{B1AA6A8E-3A17-4B0D-BC94-D7AE8A6C933C}"/>
              </a:ext>
            </a:extLst>
          </p:cNvPr>
          <p:cNvSpPr txBox="1"/>
          <p:nvPr/>
        </p:nvSpPr>
        <p:spPr>
          <a:xfrm>
            <a:off x="0" y="459353"/>
            <a:ext cx="5297556"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（２）安定的な運営が可能となる人的能力</a:t>
            </a:r>
          </a:p>
        </p:txBody>
      </p:sp>
      <p:sp>
        <p:nvSpPr>
          <p:cNvPr id="8" name="テキスト ボックス 7">
            <a:extLst>
              <a:ext uri="{FF2B5EF4-FFF2-40B4-BE49-F238E27FC236}">
                <a16:creationId xmlns:a16="http://schemas.microsoft.com/office/drawing/2014/main" id="{A118E3B0-F876-4826-92A0-5DF5F2D90440}"/>
              </a:ext>
            </a:extLst>
          </p:cNvPr>
          <p:cNvSpPr txBox="1"/>
          <p:nvPr/>
        </p:nvSpPr>
        <p:spPr>
          <a:xfrm>
            <a:off x="126644" y="868465"/>
            <a:ext cx="8855259" cy="716031"/>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安定的な運営が可能となる人的能力を有しているか</a:t>
            </a:r>
          </a:p>
        </p:txBody>
      </p:sp>
      <p:sp>
        <p:nvSpPr>
          <p:cNvPr id="9" name="テキスト ボックス 8">
            <a:extLst>
              <a:ext uri="{FF2B5EF4-FFF2-40B4-BE49-F238E27FC236}">
                <a16:creationId xmlns:a16="http://schemas.microsoft.com/office/drawing/2014/main" id="{6A3106CB-1C9E-41CA-A326-1F37EDA045C2}"/>
              </a:ext>
            </a:extLst>
          </p:cNvPr>
          <p:cNvSpPr txBox="1"/>
          <p:nvPr/>
        </p:nvSpPr>
        <p:spPr>
          <a:xfrm>
            <a:off x="126644" y="857149"/>
            <a:ext cx="1563916" cy="369332"/>
          </a:xfrm>
          <a:prstGeom prst="rect">
            <a:avLst/>
          </a:prstGeom>
          <a:solidFill>
            <a:schemeClr val="tx1"/>
          </a:solidFill>
          <a:ln w="25400" cmpd="dbl">
            <a:noFill/>
          </a:ln>
        </p:spPr>
        <p:txBody>
          <a:bodyPr wrap="square" rtlCol="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評価基準</a:t>
            </a:r>
          </a:p>
        </p:txBody>
      </p:sp>
      <p:pic>
        <p:nvPicPr>
          <p:cNvPr id="2" name="図 1">
            <a:extLst>
              <a:ext uri="{FF2B5EF4-FFF2-40B4-BE49-F238E27FC236}">
                <a16:creationId xmlns:a16="http://schemas.microsoft.com/office/drawing/2014/main" id="{FF025265-1590-472E-83D0-A928A8D6DFA0}"/>
              </a:ext>
            </a:extLst>
          </p:cNvPr>
          <p:cNvPicPr>
            <a:picLocks noChangeAspect="1"/>
          </p:cNvPicPr>
          <p:nvPr/>
        </p:nvPicPr>
        <p:blipFill>
          <a:blip r:embed="rId2"/>
          <a:stretch>
            <a:fillRect/>
          </a:stretch>
        </p:blipFill>
        <p:spPr>
          <a:xfrm>
            <a:off x="4374413" y="1744859"/>
            <a:ext cx="4124783" cy="6089971"/>
          </a:xfrm>
          <a:prstGeom prst="rect">
            <a:avLst/>
          </a:prstGeom>
        </p:spPr>
      </p:pic>
      <p:sp>
        <p:nvSpPr>
          <p:cNvPr id="15" name="object 8">
            <a:extLst>
              <a:ext uri="{FF2B5EF4-FFF2-40B4-BE49-F238E27FC236}">
                <a16:creationId xmlns:a16="http://schemas.microsoft.com/office/drawing/2014/main" id="{49B12E09-061B-4E04-B00E-D7FCAAE5F510}"/>
              </a:ext>
            </a:extLst>
          </p:cNvPr>
          <p:cNvSpPr txBox="1"/>
          <p:nvPr/>
        </p:nvSpPr>
        <p:spPr>
          <a:xfrm>
            <a:off x="4022783" y="5989535"/>
            <a:ext cx="915669" cy="239395"/>
          </a:xfrm>
          <a:prstGeom prst="rect">
            <a:avLst/>
          </a:prstGeom>
        </p:spPr>
        <p:txBody>
          <a:bodyPr vert="horz" wrap="square" lIns="0" tIns="12700" rIns="0" bIns="0" rtlCol="0">
            <a:spAutoFit/>
          </a:bodyPr>
          <a:lstStyle/>
          <a:p>
            <a:pPr marL="12700">
              <a:lnSpc>
                <a:spcPct val="100000"/>
              </a:lnSpc>
              <a:spcBef>
                <a:spcPts val="100"/>
              </a:spcBef>
            </a:pPr>
            <a:r>
              <a:rPr sz="1400" spc="-15" dirty="0">
                <a:solidFill>
                  <a:srgbClr val="008080"/>
                </a:solidFill>
                <a:latin typeface="メイリオ"/>
                <a:cs typeface="メイリオ"/>
              </a:rPr>
              <a:t>組織体制図</a:t>
            </a:r>
            <a:endParaRPr sz="1400" dirty="0">
              <a:latin typeface="メイリオ"/>
              <a:cs typeface="メイリオ"/>
            </a:endParaRPr>
          </a:p>
        </p:txBody>
      </p:sp>
      <p:sp>
        <p:nvSpPr>
          <p:cNvPr id="11" name="テキスト ボックス 10">
            <a:extLst>
              <a:ext uri="{FF2B5EF4-FFF2-40B4-BE49-F238E27FC236}">
                <a16:creationId xmlns:a16="http://schemas.microsoft.com/office/drawing/2014/main" id="{F085070E-2032-4E7A-85D6-A313EB84744D}"/>
              </a:ext>
            </a:extLst>
          </p:cNvPr>
          <p:cNvSpPr txBox="1"/>
          <p:nvPr/>
        </p:nvSpPr>
        <p:spPr>
          <a:xfrm>
            <a:off x="126644" y="1744859"/>
            <a:ext cx="2929823"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①省人化を踏まえた適切な人員配置</a:t>
            </a:r>
          </a:p>
        </p:txBody>
      </p:sp>
      <p:sp>
        <p:nvSpPr>
          <p:cNvPr id="5" name="スライド番号プレースホルダー 4">
            <a:extLst>
              <a:ext uri="{FF2B5EF4-FFF2-40B4-BE49-F238E27FC236}">
                <a16:creationId xmlns:a16="http://schemas.microsoft.com/office/drawing/2014/main" id="{BB4871FB-9252-4CB1-8335-07E653B8453B}"/>
              </a:ext>
            </a:extLst>
          </p:cNvPr>
          <p:cNvSpPr>
            <a:spLocks noGrp="1"/>
          </p:cNvSpPr>
          <p:nvPr>
            <p:ph type="sldNum" sz="quarter" idx="12"/>
          </p:nvPr>
        </p:nvSpPr>
        <p:spPr>
          <a:xfrm>
            <a:off x="7086600" y="6492875"/>
            <a:ext cx="2057400" cy="365125"/>
          </a:xfrm>
        </p:spPr>
        <p:txBody>
          <a:bodyPr/>
          <a:lstStyle/>
          <a:p>
            <a:fld id="{2F0E252E-A7A7-4A6D-A444-A063B6ED0BB4}" type="slidenum">
              <a:rPr kumimoji="1" lang="ja-JP" altLang="en-US" sz="1400" smtClean="0"/>
              <a:t>14</a:t>
            </a:fld>
            <a:endParaRPr kumimoji="1" lang="ja-JP" altLang="en-US" sz="1400" dirty="0"/>
          </a:p>
        </p:txBody>
      </p:sp>
      <p:sp>
        <p:nvSpPr>
          <p:cNvPr id="16" name="テキスト ボックス 15">
            <a:extLst>
              <a:ext uri="{FF2B5EF4-FFF2-40B4-BE49-F238E27FC236}">
                <a16:creationId xmlns:a16="http://schemas.microsoft.com/office/drawing/2014/main" id="{2577893A-D4D6-45DE-9C88-09FD3C0023B8}"/>
              </a:ext>
            </a:extLst>
          </p:cNvPr>
          <p:cNvSpPr txBox="1"/>
          <p:nvPr/>
        </p:nvSpPr>
        <p:spPr>
          <a:xfrm>
            <a:off x="6218555" y="863528"/>
            <a:ext cx="2774367" cy="307777"/>
          </a:xfrm>
          <a:prstGeom prst="rect">
            <a:avLst/>
          </a:prstGeom>
          <a:solidFill>
            <a:schemeClr val="tx1"/>
          </a:solidFill>
          <a:ln w="25400" cmpd="dbl">
            <a:noFill/>
          </a:ln>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指定管理者自己評価　：　</a:t>
            </a:r>
            <a:r>
              <a:rPr lang="en-US" altLang="ja-JP" sz="1400" b="1" dirty="0">
                <a:solidFill>
                  <a:schemeClr val="bg1"/>
                </a:solidFill>
                <a:latin typeface="Meiryo UI" panose="020B0604030504040204" pitchFamily="50" charset="-128"/>
                <a:ea typeface="Meiryo UI" panose="020B0604030504040204" pitchFamily="50" charset="-128"/>
              </a:rPr>
              <a:t>A</a:t>
            </a:r>
            <a:r>
              <a:rPr lang="ja-JP" altLang="en-US" sz="1400" b="1" dirty="0">
                <a:solidFill>
                  <a:schemeClr val="bg1"/>
                </a:solidFill>
                <a:latin typeface="Meiryo UI" panose="020B0604030504040204" pitchFamily="50" charset="-128"/>
                <a:ea typeface="Meiryo UI" panose="020B0604030504040204" pitchFamily="50" charset="-128"/>
              </a:rPr>
              <a:t>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7C7C6F0-2E36-499D-A413-3AB90DEDDA79}"/>
              </a:ext>
            </a:extLst>
          </p:cNvPr>
          <p:cNvSpPr txBox="1"/>
          <p:nvPr/>
        </p:nvSpPr>
        <p:spPr>
          <a:xfrm>
            <a:off x="126644" y="2951946"/>
            <a:ext cx="3971223" cy="95410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②：事業実施に必要な人員数の確保・配置従事者</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への管理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監督体制・責任体制・適切な労働環境・安全</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衛生管理</a:t>
            </a:r>
          </a:p>
        </p:txBody>
      </p:sp>
      <p:sp>
        <p:nvSpPr>
          <p:cNvPr id="14" name="テキスト ボックス 13">
            <a:extLst>
              <a:ext uri="{FF2B5EF4-FFF2-40B4-BE49-F238E27FC236}">
                <a16:creationId xmlns:a16="http://schemas.microsoft.com/office/drawing/2014/main" id="{6B875379-4B3D-47EE-AE97-03D7E06BBAD9}"/>
              </a:ext>
            </a:extLst>
          </p:cNvPr>
          <p:cNvSpPr txBox="1"/>
          <p:nvPr/>
        </p:nvSpPr>
        <p:spPr>
          <a:xfrm>
            <a:off x="126644" y="2145859"/>
            <a:ext cx="4157489" cy="507831"/>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○受付人数：平日２人、土日祝０人をめざす</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・平日２人、土日０人体制が整いつつある</a:t>
            </a:r>
            <a:endParaRPr lang="en-US" altLang="ja-JP" sz="5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DAB0745-0C43-45D7-851A-FB8DDF01C2AC}"/>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Tree>
    <p:extLst>
      <p:ext uri="{BB962C8B-B14F-4D97-AF65-F5344CB8AC3E}">
        <p14:creationId xmlns:p14="http://schemas.microsoft.com/office/powerpoint/2010/main" val="316738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87E1C46-9E96-4DAB-B914-D3FA3E71B9F3}"/>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dirty="0">
                <a:solidFill>
                  <a:schemeClr val="bg1"/>
                </a:solidFill>
                <a:latin typeface="Meiryo UI" pitchFamily="50" charset="-128"/>
                <a:ea typeface="Meiryo UI" pitchFamily="50" charset="-128"/>
                <a:cs typeface="ＭＳ Ｐゴシック" pitchFamily="50" charset="-128"/>
              </a:rPr>
              <a:t>Ⅲ</a:t>
            </a:r>
            <a:r>
              <a:rPr lang="ja-JP" altLang="en-US" sz="2200" b="1" dirty="0">
                <a:solidFill>
                  <a:schemeClr val="bg1"/>
                </a:solidFill>
                <a:latin typeface="Meiryo UI" pitchFamily="50" charset="-128"/>
                <a:ea typeface="Meiryo UI" pitchFamily="50" charset="-128"/>
                <a:cs typeface="ＭＳ Ｐゴシック" pitchFamily="50" charset="-128"/>
              </a:rPr>
              <a:t>　適正な管理業務の遂行を図ることができる能力及び財政基盤に関する項目</a:t>
            </a:r>
          </a:p>
        </p:txBody>
      </p:sp>
      <p:sp>
        <p:nvSpPr>
          <p:cNvPr id="5" name="スライド番号プレースホルダー 4">
            <a:extLst>
              <a:ext uri="{FF2B5EF4-FFF2-40B4-BE49-F238E27FC236}">
                <a16:creationId xmlns:a16="http://schemas.microsoft.com/office/drawing/2014/main" id="{BB4871FB-9252-4CB1-8335-07E653B8453B}"/>
              </a:ext>
            </a:extLst>
          </p:cNvPr>
          <p:cNvSpPr>
            <a:spLocks noGrp="1"/>
          </p:cNvSpPr>
          <p:nvPr>
            <p:ph type="sldNum" sz="quarter" idx="12"/>
          </p:nvPr>
        </p:nvSpPr>
        <p:spPr>
          <a:xfrm>
            <a:off x="7086600" y="6492875"/>
            <a:ext cx="2057400" cy="365125"/>
          </a:xfrm>
        </p:spPr>
        <p:txBody>
          <a:bodyPr/>
          <a:lstStyle/>
          <a:p>
            <a:fld id="{2F0E252E-A7A7-4A6D-A444-A063B6ED0BB4}" type="slidenum">
              <a:rPr kumimoji="1" lang="ja-JP" altLang="en-US" sz="1400" smtClean="0"/>
              <a:t>15</a:t>
            </a:fld>
            <a:endParaRPr kumimoji="1" lang="ja-JP" altLang="en-US" sz="1400" dirty="0"/>
          </a:p>
        </p:txBody>
      </p:sp>
      <p:pic>
        <p:nvPicPr>
          <p:cNvPr id="2" name="図 1"/>
          <p:cNvPicPr>
            <a:picLocks noChangeAspect="1"/>
          </p:cNvPicPr>
          <p:nvPr/>
        </p:nvPicPr>
        <p:blipFill>
          <a:blip r:embed="rId2"/>
          <a:stretch>
            <a:fillRect/>
          </a:stretch>
        </p:blipFill>
        <p:spPr>
          <a:xfrm>
            <a:off x="415295" y="835157"/>
            <a:ext cx="3975288" cy="4978672"/>
          </a:xfrm>
          <a:prstGeom prst="rect">
            <a:avLst/>
          </a:prstGeom>
        </p:spPr>
      </p:pic>
      <p:grpSp>
        <p:nvGrpSpPr>
          <p:cNvPr id="50" name="グループ化 49"/>
          <p:cNvGrpSpPr/>
          <p:nvPr/>
        </p:nvGrpSpPr>
        <p:grpSpPr>
          <a:xfrm>
            <a:off x="5073674" y="801407"/>
            <a:ext cx="3454969" cy="5012422"/>
            <a:chOff x="4984943" y="623778"/>
            <a:chExt cx="3302993" cy="5924465"/>
          </a:xfrm>
        </p:grpSpPr>
        <p:pic>
          <p:nvPicPr>
            <p:cNvPr id="48" name="図 47"/>
            <p:cNvPicPr>
              <a:picLocks noChangeAspect="1"/>
            </p:cNvPicPr>
            <p:nvPr/>
          </p:nvPicPr>
          <p:blipFill>
            <a:blip r:embed="rId3"/>
            <a:stretch>
              <a:fillRect/>
            </a:stretch>
          </p:blipFill>
          <p:spPr>
            <a:xfrm>
              <a:off x="4984943" y="623778"/>
              <a:ext cx="3302993" cy="4984389"/>
            </a:xfrm>
            <a:prstGeom prst="rect">
              <a:avLst/>
            </a:prstGeom>
          </p:spPr>
        </p:pic>
        <p:pic>
          <p:nvPicPr>
            <p:cNvPr id="49" name="図 48"/>
            <p:cNvPicPr>
              <a:picLocks noChangeAspect="1"/>
            </p:cNvPicPr>
            <p:nvPr/>
          </p:nvPicPr>
          <p:blipFill>
            <a:blip r:embed="rId4"/>
            <a:stretch>
              <a:fillRect/>
            </a:stretch>
          </p:blipFill>
          <p:spPr>
            <a:xfrm>
              <a:off x="4984943" y="5580735"/>
              <a:ext cx="3302993" cy="967508"/>
            </a:xfrm>
            <a:prstGeom prst="rect">
              <a:avLst/>
            </a:prstGeom>
          </p:spPr>
        </p:pic>
      </p:grpSp>
      <p:sp>
        <p:nvSpPr>
          <p:cNvPr id="10" name="テキスト ボックス 9">
            <a:extLst>
              <a:ext uri="{FF2B5EF4-FFF2-40B4-BE49-F238E27FC236}">
                <a16:creationId xmlns:a16="http://schemas.microsoft.com/office/drawing/2014/main" id="{4F7141E2-8BD9-43A3-9C62-3D1418C371AB}"/>
              </a:ext>
            </a:extLst>
          </p:cNvPr>
          <p:cNvSpPr txBox="1"/>
          <p:nvPr/>
        </p:nvSpPr>
        <p:spPr>
          <a:xfrm>
            <a:off x="134264" y="5966229"/>
            <a:ext cx="8701508" cy="739371"/>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省人化（</a:t>
            </a: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申込の導入等）による業務の効率化を図り、削減の効果が出ている。</a:t>
            </a:r>
            <a:endParaRPr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2805DB1-4E8B-4135-926D-9D397699FB90}"/>
              </a:ext>
            </a:extLst>
          </p:cNvPr>
          <p:cNvSpPr txBox="1"/>
          <p:nvPr/>
        </p:nvSpPr>
        <p:spPr>
          <a:xfrm>
            <a:off x="6308009" y="5966229"/>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施設管理者の評価：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574A420D-BAC7-4C2F-9BCF-038484AE2244}"/>
              </a:ext>
            </a:extLst>
          </p:cNvPr>
          <p:cNvSpPr txBox="1"/>
          <p:nvPr/>
        </p:nvSpPr>
        <p:spPr>
          <a:xfrm>
            <a:off x="133417" y="5966229"/>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sp>
        <p:nvSpPr>
          <p:cNvPr id="13" name="テキスト ボックス 12">
            <a:extLst>
              <a:ext uri="{FF2B5EF4-FFF2-40B4-BE49-F238E27FC236}">
                <a16:creationId xmlns:a16="http://schemas.microsoft.com/office/drawing/2014/main" id="{7EA00D4E-7717-459D-B7BF-990EC16E247C}"/>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Tree>
    <p:extLst>
      <p:ext uri="{BB962C8B-B14F-4D97-AF65-F5344CB8AC3E}">
        <p14:creationId xmlns:p14="http://schemas.microsoft.com/office/powerpoint/2010/main" val="73740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87E1C46-9E96-4DAB-B914-D3FA3E71B9F3}"/>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dirty="0">
                <a:solidFill>
                  <a:schemeClr val="bg1"/>
                </a:solidFill>
                <a:latin typeface="Meiryo UI" pitchFamily="50" charset="-128"/>
                <a:ea typeface="Meiryo UI" pitchFamily="50" charset="-128"/>
                <a:cs typeface="ＭＳ Ｐゴシック" pitchFamily="50" charset="-128"/>
              </a:rPr>
              <a:t>Ⅲ</a:t>
            </a:r>
            <a:r>
              <a:rPr lang="ja-JP" altLang="en-US" sz="2200" b="1" dirty="0">
                <a:solidFill>
                  <a:schemeClr val="bg1"/>
                </a:solidFill>
                <a:latin typeface="Meiryo UI" pitchFamily="50" charset="-128"/>
                <a:ea typeface="Meiryo UI" pitchFamily="50" charset="-128"/>
                <a:cs typeface="ＭＳ Ｐゴシック" pitchFamily="50" charset="-128"/>
              </a:rPr>
              <a:t>　適正な管理業務の遂行を図ることができる能力及び財政基盤に関する項目</a:t>
            </a:r>
          </a:p>
        </p:txBody>
      </p:sp>
      <p:sp>
        <p:nvSpPr>
          <p:cNvPr id="6" name="テキスト ボックス 5">
            <a:extLst>
              <a:ext uri="{FF2B5EF4-FFF2-40B4-BE49-F238E27FC236}">
                <a16:creationId xmlns:a16="http://schemas.microsoft.com/office/drawing/2014/main" id="{B1AA6A8E-3A17-4B0D-BC94-D7AE8A6C933C}"/>
              </a:ext>
            </a:extLst>
          </p:cNvPr>
          <p:cNvSpPr txBox="1"/>
          <p:nvPr/>
        </p:nvSpPr>
        <p:spPr>
          <a:xfrm>
            <a:off x="0" y="450063"/>
            <a:ext cx="5194190"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（３）安定的な運営が可能となる財政的基盤</a:t>
            </a:r>
          </a:p>
        </p:txBody>
      </p:sp>
      <p:sp>
        <p:nvSpPr>
          <p:cNvPr id="8" name="テキスト ボックス 7">
            <a:extLst>
              <a:ext uri="{FF2B5EF4-FFF2-40B4-BE49-F238E27FC236}">
                <a16:creationId xmlns:a16="http://schemas.microsoft.com/office/drawing/2014/main" id="{A118E3B0-F876-4826-92A0-5DF5F2D90440}"/>
              </a:ext>
            </a:extLst>
          </p:cNvPr>
          <p:cNvSpPr txBox="1"/>
          <p:nvPr/>
        </p:nvSpPr>
        <p:spPr>
          <a:xfrm>
            <a:off x="126644" y="856159"/>
            <a:ext cx="8855259" cy="720991"/>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施設管理運営者として、適切な財務状況が確保されているか</a:t>
            </a:r>
          </a:p>
        </p:txBody>
      </p:sp>
      <p:sp>
        <p:nvSpPr>
          <p:cNvPr id="11" name="テキスト ボックス 10">
            <a:extLst>
              <a:ext uri="{FF2B5EF4-FFF2-40B4-BE49-F238E27FC236}">
                <a16:creationId xmlns:a16="http://schemas.microsoft.com/office/drawing/2014/main" id="{F085070E-2032-4E7A-85D6-A313EB84744D}"/>
              </a:ext>
            </a:extLst>
          </p:cNvPr>
          <p:cNvSpPr txBox="1"/>
          <p:nvPr/>
        </p:nvSpPr>
        <p:spPr>
          <a:xfrm>
            <a:off x="126644" y="1935821"/>
            <a:ext cx="4208289"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①：法人（指定管理者を構成する法人）の経営状況</a:t>
            </a:r>
          </a:p>
        </p:txBody>
      </p:sp>
      <p:sp>
        <p:nvSpPr>
          <p:cNvPr id="12" name="テキスト ボックス 11">
            <a:extLst>
              <a:ext uri="{FF2B5EF4-FFF2-40B4-BE49-F238E27FC236}">
                <a16:creationId xmlns:a16="http://schemas.microsoft.com/office/drawing/2014/main" id="{D7E8A6E5-4F62-4D89-A9D7-EF4CC12037B4}"/>
              </a:ext>
            </a:extLst>
          </p:cNvPr>
          <p:cNvSpPr txBox="1"/>
          <p:nvPr/>
        </p:nvSpPr>
        <p:spPr>
          <a:xfrm>
            <a:off x="126644" y="2321957"/>
            <a:ext cx="9006337" cy="2785378"/>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&lt;</a:t>
            </a:r>
            <a:r>
              <a:rPr lang="ja-JP" altLang="en-US" sz="1400" b="1" dirty="0">
                <a:latin typeface="Meiryo UI" panose="020B0604030504040204" pitchFamily="50" charset="-128"/>
                <a:ea typeface="Meiryo UI" panose="020B0604030504040204" pitchFamily="50" charset="-128"/>
              </a:rPr>
              <a:t>直近の</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年間の決算状況</a:t>
            </a:r>
            <a:r>
              <a:rPr lang="en-US" altLang="ja-JP" sz="1400" b="1" dirty="0">
                <a:latin typeface="Meiryo UI" panose="020B0604030504040204" pitchFamily="50" charset="-128"/>
                <a:ea typeface="Meiryo UI" panose="020B0604030504040204" pitchFamily="50" charset="-128"/>
              </a:rPr>
              <a:t>&gt;</a:t>
            </a:r>
            <a:endParaRPr lang="en-US" altLang="ja-JP" sz="500" b="1"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R5</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年度は共同事業体を構成する</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社とも黒字で推移</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年度は一社のみ赤字</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u="sng" dirty="0">
                <a:latin typeface="Meiryo UI" panose="020B0604030504040204" pitchFamily="50" charset="-128"/>
                <a:ea typeface="Meiryo UI" panose="020B0604030504040204" pitchFamily="50" charset="-128"/>
              </a:rPr>
              <a:t>●（一財）大阪労働協会</a:t>
            </a:r>
            <a:endParaRPr lang="en-US" altLang="ja-JP" sz="300" b="1" u="sng" dirty="0">
              <a:latin typeface="Meiryo UI" panose="020B0604030504040204" pitchFamily="50" charset="-128"/>
              <a:ea typeface="Meiryo UI" panose="020B0604030504040204" pitchFamily="50" charset="-128"/>
            </a:endParaRPr>
          </a:p>
          <a:p>
            <a:r>
              <a:rPr lang="ja-JP" altLang="en-US" sz="300" b="1" u="sng"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年度は</a:t>
            </a:r>
            <a:r>
              <a:rPr lang="en-US" altLang="ja-JP" sz="1400" dirty="0">
                <a:latin typeface="Meiryo UI" panose="020B0604030504040204" pitchFamily="50" charset="-128"/>
                <a:ea typeface="Meiryo UI" panose="020B0604030504040204" pitchFamily="50" charset="-128"/>
              </a:rPr>
              <a:t>8,569</a:t>
            </a:r>
            <a:r>
              <a:rPr lang="ja-JP" altLang="en-US" sz="1400" dirty="0">
                <a:latin typeface="Meiryo UI" panose="020B0604030504040204" pitchFamily="50" charset="-128"/>
                <a:ea typeface="Meiryo UI" panose="020B0604030504040204" pitchFamily="50" charset="-128"/>
              </a:rPr>
              <a:t>千円の赤字、</a:t>
            </a:r>
            <a:r>
              <a:rPr lang="en-US" altLang="ja-JP" sz="1400" dirty="0">
                <a:latin typeface="Meiryo UI" panose="020B0604030504040204" pitchFamily="50" charset="-128"/>
                <a:ea typeface="Meiryo UI" panose="020B0604030504040204" pitchFamily="50" charset="-128"/>
              </a:rPr>
              <a:t>R5</a:t>
            </a:r>
            <a:r>
              <a:rPr lang="ja-JP" altLang="en-US" sz="1400" dirty="0">
                <a:latin typeface="Meiryo UI" panose="020B0604030504040204" pitchFamily="50" charset="-128"/>
                <a:ea typeface="Meiryo UI" panose="020B0604030504040204" pitchFamily="50" charset="-128"/>
              </a:rPr>
              <a:t>年度は黒字決算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年度の収支計算書は１月末に提出予定。現時点では黒字見込み</a:t>
            </a:r>
            <a:endParaRPr lang="en-US" altLang="ja-JP" sz="1400" dirty="0">
              <a:latin typeface="Meiryo UI" panose="020B0604030504040204" pitchFamily="50" charset="-128"/>
              <a:ea typeface="Meiryo UI" panose="020B0604030504040204" pitchFamily="50" charset="-128"/>
            </a:endParaRPr>
          </a:p>
          <a:p>
            <a:endParaRPr lang="ja-JP" altLang="en-US" sz="400" dirty="0">
              <a:latin typeface="Meiryo UI" panose="020B0604030504040204" pitchFamily="50" charset="-128"/>
              <a:ea typeface="Meiryo UI" panose="020B0604030504040204" pitchFamily="50" charset="-128"/>
            </a:endParaRPr>
          </a:p>
          <a:p>
            <a:r>
              <a:rPr lang="ja-JP" altLang="en-US" sz="1400" b="1" u="sng" dirty="0">
                <a:latin typeface="Meiryo UI" panose="020B0604030504040204" pitchFamily="50" charset="-128"/>
                <a:ea typeface="Meiryo UI" panose="020B0604030504040204" pitchFamily="50" charset="-128"/>
              </a:rPr>
              <a:t>○　大林ファシリティーズ（株）</a:t>
            </a:r>
            <a:endParaRPr lang="en-US" altLang="ja-JP" sz="300" b="1" u="sng" dirty="0">
              <a:latin typeface="Meiryo UI" panose="020B0604030504040204" pitchFamily="50" charset="-128"/>
              <a:ea typeface="Meiryo UI" panose="020B0604030504040204" pitchFamily="50" charset="-128"/>
            </a:endParaRPr>
          </a:p>
          <a:p>
            <a:endParaRPr lang="ja-JP" altLang="en-US" sz="3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直近</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年間は黒字決算。</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年度の決算について、現時点では黒字見込み</a:t>
            </a:r>
          </a:p>
          <a:p>
            <a:endParaRPr lang="en-US" altLang="ja-JP" sz="400" dirty="0">
              <a:latin typeface="Meiryo UI" panose="020B0604030504040204" pitchFamily="50" charset="-128"/>
              <a:ea typeface="Meiryo UI" panose="020B0604030504040204" pitchFamily="50" charset="-128"/>
            </a:endParaRPr>
          </a:p>
          <a:p>
            <a:r>
              <a:rPr lang="ja-JP" altLang="en-US" sz="1400" b="1" u="sng" dirty="0">
                <a:latin typeface="Meiryo UI" panose="020B0604030504040204" pitchFamily="50" charset="-128"/>
                <a:ea typeface="Meiryo UI" panose="020B0604030504040204" pitchFamily="50" charset="-128"/>
              </a:rPr>
              <a:t>○（株）コングレ</a:t>
            </a:r>
            <a:endParaRPr lang="en-US" altLang="ja-JP" sz="300" b="1" u="sng" dirty="0">
              <a:latin typeface="Meiryo UI" panose="020B0604030504040204" pitchFamily="50" charset="-128"/>
              <a:ea typeface="Meiryo UI" panose="020B0604030504040204" pitchFamily="50" charset="-128"/>
            </a:endParaRPr>
          </a:p>
          <a:p>
            <a:endParaRPr lang="ja-JP" altLang="en-US" sz="3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直近</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年間は黒字決算。</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年度の決算について、現時点では黒字見込み</a:t>
            </a:r>
          </a:p>
        </p:txBody>
      </p:sp>
      <p:sp>
        <p:nvSpPr>
          <p:cNvPr id="10" name="テキスト ボックス 9">
            <a:extLst>
              <a:ext uri="{FF2B5EF4-FFF2-40B4-BE49-F238E27FC236}">
                <a16:creationId xmlns:a16="http://schemas.microsoft.com/office/drawing/2014/main" id="{2FA14D9E-E804-42C1-A9EE-539FAF9C8D14}"/>
              </a:ext>
            </a:extLst>
          </p:cNvPr>
          <p:cNvSpPr txBox="1"/>
          <p:nvPr/>
        </p:nvSpPr>
        <p:spPr>
          <a:xfrm>
            <a:off x="126644" y="857149"/>
            <a:ext cx="1563916" cy="369332"/>
          </a:xfrm>
          <a:prstGeom prst="rect">
            <a:avLst/>
          </a:prstGeom>
          <a:solidFill>
            <a:schemeClr val="tx1"/>
          </a:solidFill>
          <a:ln w="25400" cmpd="dbl">
            <a:noFill/>
          </a:ln>
        </p:spPr>
        <p:txBody>
          <a:bodyPr wrap="square" rtlCol="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評価基準</a:t>
            </a:r>
          </a:p>
        </p:txBody>
      </p:sp>
      <p:sp>
        <p:nvSpPr>
          <p:cNvPr id="13" name="テキスト ボックス 12">
            <a:extLst>
              <a:ext uri="{FF2B5EF4-FFF2-40B4-BE49-F238E27FC236}">
                <a16:creationId xmlns:a16="http://schemas.microsoft.com/office/drawing/2014/main" id="{0E80C8C4-33B0-4B15-8270-D7BF9F5AE755}"/>
              </a:ext>
            </a:extLst>
          </p:cNvPr>
          <p:cNvSpPr txBox="1"/>
          <p:nvPr/>
        </p:nvSpPr>
        <p:spPr>
          <a:xfrm>
            <a:off x="6218555" y="863528"/>
            <a:ext cx="2774367" cy="307777"/>
          </a:xfrm>
          <a:prstGeom prst="rect">
            <a:avLst/>
          </a:prstGeom>
          <a:solidFill>
            <a:schemeClr val="tx1"/>
          </a:solidFill>
          <a:ln w="25400" cmpd="dbl">
            <a:noFill/>
          </a:ln>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指定管理者自己評価　：　</a:t>
            </a:r>
            <a:r>
              <a:rPr lang="en-US" altLang="ja-JP" sz="1400" b="1" dirty="0">
                <a:solidFill>
                  <a:schemeClr val="bg1"/>
                </a:solidFill>
                <a:latin typeface="Meiryo UI" panose="020B0604030504040204" pitchFamily="50" charset="-128"/>
                <a:ea typeface="Meiryo UI" panose="020B0604030504040204" pitchFamily="50" charset="-128"/>
              </a:rPr>
              <a:t>B</a:t>
            </a:r>
            <a:r>
              <a:rPr lang="ja-JP" altLang="en-US" sz="1400" b="1" dirty="0">
                <a:solidFill>
                  <a:schemeClr val="bg1"/>
                </a:solidFill>
                <a:latin typeface="Meiryo UI" panose="020B0604030504040204" pitchFamily="50" charset="-128"/>
                <a:ea typeface="Meiryo UI" panose="020B0604030504040204" pitchFamily="50" charset="-128"/>
              </a:rPr>
              <a:t>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259D34F-B039-4CC2-8BCE-2CFDAA4D66C9}"/>
              </a:ext>
            </a:extLst>
          </p:cNvPr>
          <p:cNvSpPr>
            <a:spLocks noGrp="1"/>
          </p:cNvSpPr>
          <p:nvPr>
            <p:ph type="sldNum" sz="quarter" idx="12"/>
          </p:nvPr>
        </p:nvSpPr>
        <p:spPr>
          <a:xfrm>
            <a:off x="7086600" y="6492873"/>
            <a:ext cx="2057400" cy="365125"/>
          </a:xfrm>
        </p:spPr>
        <p:txBody>
          <a:bodyPr/>
          <a:lstStyle/>
          <a:p>
            <a:fld id="{2F0E252E-A7A7-4A6D-A444-A063B6ED0BB4}" type="slidenum">
              <a:rPr kumimoji="1" lang="ja-JP" altLang="en-US" sz="1400" smtClean="0"/>
              <a:t>16</a:t>
            </a:fld>
            <a:endParaRPr kumimoji="1" lang="ja-JP" altLang="en-US" sz="1400"/>
          </a:p>
        </p:txBody>
      </p:sp>
      <p:sp>
        <p:nvSpPr>
          <p:cNvPr id="14" name="テキスト ボックス 13">
            <a:extLst>
              <a:ext uri="{FF2B5EF4-FFF2-40B4-BE49-F238E27FC236}">
                <a16:creationId xmlns:a16="http://schemas.microsoft.com/office/drawing/2014/main" id="{F347FFE8-8EED-49B6-9136-7CB6C36105BB}"/>
              </a:ext>
            </a:extLst>
          </p:cNvPr>
          <p:cNvSpPr txBox="1"/>
          <p:nvPr/>
        </p:nvSpPr>
        <p:spPr>
          <a:xfrm>
            <a:off x="134264" y="5494411"/>
            <a:ext cx="8701508" cy="913526"/>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直近３年間の決算状況のうち、</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年度に（一財）大阪労働協会が赤字決算である。これ以外の指定管理者を構成する企業・団体の決算状況は概ね安定している。</a:t>
            </a:r>
            <a:endParaRPr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70CF553-AF3C-4FBC-9B10-54F70B5F15A2}"/>
              </a:ext>
            </a:extLst>
          </p:cNvPr>
          <p:cNvSpPr txBox="1"/>
          <p:nvPr/>
        </p:nvSpPr>
        <p:spPr>
          <a:xfrm>
            <a:off x="6308856" y="5499232"/>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施設管理者の評価：</a:t>
            </a:r>
            <a:r>
              <a:rPr lang="en-US" altLang="ja-JP" sz="1600" b="1" dirty="0">
                <a:solidFill>
                  <a:schemeClr val="bg1"/>
                </a:solidFill>
                <a:latin typeface="Meiryo UI" panose="020B0604030504040204" pitchFamily="50" charset="-128"/>
                <a:ea typeface="Meiryo UI" panose="020B0604030504040204" pitchFamily="50" charset="-128"/>
              </a:rPr>
              <a:t>B</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D783232-E701-45EE-8971-BC32714969C4}"/>
              </a:ext>
            </a:extLst>
          </p:cNvPr>
          <p:cNvSpPr txBox="1"/>
          <p:nvPr/>
        </p:nvSpPr>
        <p:spPr>
          <a:xfrm>
            <a:off x="141030" y="5496401"/>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sp>
        <p:nvSpPr>
          <p:cNvPr id="17" name="テキスト ボックス 16">
            <a:extLst>
              <a:ext uri="{FF2B5EF4-FFF2-40B4-BE49-F238E27FC236}">
                <a16:creationId xmlns:a16="http://schemas.microsoft.com/office/drawing/2014/main" id="{4FC48228-FF9F-4B3E-BC41-9264D3C9A7EE}"/>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Tree>
    <p:extLst>
      <p:ext uri="{BB962C8B-B14F-4D97-AF65-F5344CB8AC3E}">
        <p14:creationId xmlns:p14="http://schemas.microsoft.com/office/powerpoint/2010/main" val="378267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4DC53D5-8C60-4896-8CEF-9DC28065AEA9}"/>
              </a:ext>
            </a:extLst>
          </p:cNvPr>
          <p:cNvPicPr>
            <a:picLocks noChangeAspect="1"/>
          </p:cNvPicPr>
          <p:nvPr/>
        </p:nvPicPr>
        <p:blipFill>
          <a:blip r:embed="rId2"/>
          <a:stretch>
            <a:fillRect/>
          </a:stretch>
        </p:blipFill>
        <p:spPr>
          <a:xfrm>
            <a:off x="76200" y="597396"/>
            <a:ext cx="8976360" cy="5064264"/>
          </a:xfrm>
          <a:prstGeom prst="rect">
            <a:avLst/>
          </a:prstGeom>
        </p:spPr>
      </p:pic>
      <p:sp>
        <p:nvSpPr>
          <p:cNvPr id="4" name="Rectangle 4">
            <a:extLst>
              <a:ext uri="{FF2B5EF4-FFF2-40B4-BE49-F238E27FC236}">
                <a16:creationId xmlns:a16="http://schemas.microsoft.com/office/drawing/2014/main" id="{D87E1C46-9E96-4DAB-B914-D3FA3E71B9F3}"/>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None/>
            </a:pPr>
            <a:r>
              <a:rPr lang="en-US" altLang="ja-JP" sz="2200" b="1" dirty="0">
                <a:solidFill>
                  <a:schemeClr val="bg1"/>
                </a:solidFill>
                <a:latin typeface="Meiryo UI" pitchFamily="50" charset="-128"/>
                <a:ea typeface="Meiryo UI" pitchFamily="50" charset="-128"/>
                <a:cs typeface="ＭＳ Ｐゴシック" pitchFamily="50" charset="-128"/>
              </a:rPr>
              <a:t>R6</a:t>
            </a:r>
            <a:r>
              <a:rPr lang="ja-JP" altLang="en-US" sz="2200" b="1" dirty="0">
                <a:solidFill>
                  <a:schemeClr val="bg1"/>
                </a:solidFill>
                <a:latin typeface="Meiryo UI" pitchFamily="50" charset="-128"/>
                <a:ea typeface="Meiryo UI" pitchFamily="50" charset="-128"/>
                <a:cs typeface="ＭＳ Ｐゴシック" pitchFamily="50" charset="-128"/>
              </a:rPr>
              <a:t>年度　年度評価</a:t>
            </a:r>
          </a:p>
        </p:txBody>
      </p:sp>
      <p:sp>
        <p:nvSpPr>
          <p:cNvPr id="2" name="スライド番号プレースホルダー 1">
            <a:extLst>
              <a:ext uri="{FF2B5EF4-FFF2-40B4-BE49-F238E27FC236}">
                <a16:creationId xmlns:a16="http://schemas.microsoft.com/office/drawing/2014/main" id="{C259D34F-B039-4CC2-8BCE-2CFDAA4D66C9}"/>
              </a:ext>
            </a:extLst>
          </p:cNvPr>
          <p:cNvSpPr>
            <a:spLocks noGrp="1"/>
          </p:cNvSpPr>
          <p:nvPr>
            <p:ph type="sldNum" sz="quarter" idx="12"/>
          </p:nvPr>
        </p:nvSpPr>
        <p:spPr>
          <a:xfrm>
            <a:off x="7086600" y="6492873"/>
            <a:ext cx="2057400" cy="365125"/>
          </a:xfrm>
        </p:spPr>
        <p:txBody>
          <a:bodyPr/>
          <a:lstStyle/>
          <a:p>
            <a:fld id="{2F0E252E-A7A7-4A6D-A444-A063B6ED0BB4}" type="slidenum">
              <a:rPr kumimoji="1" lang="ja-JP" altLang="en-US" sz="1400" smtClean="0"/>
              <a:t>17</a:t>
            </a:fld>
            <a:endParaRPr kumimoji="1" lang="ja-JP" altLang="en-US" sz="1400"/>
          </a:p>
        </p:txBody>
      </p:sp>
      <p:sp>
        <p:nvSpPr>
          <p:cNvPr id="18" name="テキスト ボックス 17">
            <a:extLst>
              <a:ext uri="{FF2B5EF4-FFF2-40B4-BE49-F238E27FC236}">
                <a16:creationId xmlns:a16="http://schemas.microsoft.com/office/drawing/2014/main" id="{C0AFECE6-0F9B-4C2F-A2FC-2BB7497AC61B}"/>
              </a:ext>
            </a:extLst>
          </p:cNvPr>
          <p:cNvSpPr txBox="1"/>
          <p:nvPr/>
        </p:nvSpPr>
        <p:spPr>
          <a:xfrm>
            <a:off x="146076" y="5844931"/>
            <a:ext cx="8701508" cy="654929"/>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各項目の評価を集計した結果、</a:t>
            </a:r>
            <a:r>
              <a:rPr lang="en-US" altLang="ja-JP" sz="1400" b="1" u="sng" dirty="0">
                <a:latin typeface="Meiryo UI" panose="020B0604030504040204" pitchFamily="50" charset="-128"/>
                <a:ea typeface="Meiryo UI" panose="020B0604030504040204" pitchFamily="50" charset="-128"/>
              </a:rPr>
              <a:t>A</a:t>
            </a:r>
            <a:r>
              <a:rPr lang="ja-JP" altLang="en-US" sz="1400" b="1" u="sng" dirty="0">
                <a:latin typeface="Meiryo UI" panose="020B0604030504040204" pitchFamily="50" charset="-128"/>
                <a:ea typeface="Meiryo UI" panose="020B0604030504040204" pitchFamily="50" charset="-128"/>
              </a:rPr>
              <a:t>評価：７つ、</a:t>
            </a:r>
            <a:r>
              <a:rPr lang="en-US" altLang="ja-JP" sz="1400" b="1" u="sng" dirty="0">
                <a:latin typeface="Meiryo UI" panose="020B0604030504040204" pitchFamily="50" charset="-128"/>
                <a:ea typeface="Meiryo UI" panose="020B0604030504040204" pitchFamily="50" charset="-128"/>
              </a:rPr>
              <a:t>B</a:t>
            </a:r>
            <a:r>
              <a:rPr lang="ja-JP" altLang="en-US" sz="1400" b="1" u="sng" dirty="0">
                <a:latin typeface="Meiryo UI" panose="020B0604030504040204" pitchFamily="50" charset="-128"/>
                <a:ea typeface="Meiryo UI" panose="020B0604030504040204" pitchFamily="50" charset="-128"/>
              </a:rPr>
              <a:t>評価：４つ</a:t>
            </a:r>
            <a:r>
              <a:rPr lang="ja-JP" altLang="en-US" sz="1400" dirty="0">
                <a:latin typeface="Meiryo UI" panose="020B0604030504040204" pitchFamily="50" charset="-128"/>
                <a:ea typeface="Meiryo UI" panose="020B0604030504040204" pitchFamily="50" charset="-128"/>
              </a:rPr>
              <a:t>となり、年度評価は</a:t>
            </a:r>
            <a:r>
              <a:rPr lang="en-US" altLang="ja-JP" sz="1400" dirty="0">
                <a:latin typeface="Meiryo UI" panose="020B0604030504040204" pitchFamily="50" charset="-128"/>
                <a:ea typeface="Meiryo UI" panose="020B0604030504040204" pitchFamily="50" charset="-128"/>
              </a:rPr>
              <a:t>B</a:t>
            </a:r>
            <a:r>
              <a:rPr lang="ja-JP" altLang="en-US" sz="1400" dirty="0">
                <a:latin typeface="Meiryo UI" panose="020B0604030504040204" pitchFamily="50" charset="-128"/>
                <a:ea typeface="Meiryo UI" panose="020B0604030504040204" pitchFamily="50" charset="-128"/>
              </a:rPr>
              <a:t>となった。</a:t>
            </a:r>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3C4C211-1279-4830-B25C-DB51F7F863B8}"/>
              </a:ext>
            </a:extLst>
          </p:cNvPr>
          <p:cNvSpPr txBox="1"/>
          <p:nvPr/>
        </p:nvSpPr>
        <p:spPr>
          <a:xfrm>
            <a:off x="146076" y="5844931"/>
            <a:ext cx="2527763" cy="338554"/>
          </a:xfrm>
          <a:prstGeom prst="rect">
            <a:avLst/>
          </a:prstGeom>
          <a:solidFill>
            <a:schemeClr val="tx1"/>
          </a:solidFill>
          <a:ln w="25400" cmpd="dbl">
            <a:noFill/>
          </a:ln>
        </p:spPr>
        <p:txBody>
          <a:bodyPr wrap="square" rtlCol="0">
            <a:spAutoFit/>
          </a:bodyPr>
          <a:lstStyle/>
          <a:p>
            <a:pPr algn="ctr"/>
            <a:r>
              <a:rPr lang="en-US" altLang="ja-JP" sz="1600" b="1" dirty="0">
                <a:solidFill>
                  <a:schemeClr val="bg1"/>
                </a:solidFill>
                <a:latin typeface="Meiryo UI" panose="020B0604030504040204" pitchFamily="50" charset="-128"/>
                <a:ea typeface="Meiryo UI" panose="020B0604030504040204" pitchFamily="50" charset="-128"/>
              </a:rPr>
              <a:t>R</a:t>
            </a:r>
            <a:r>
              <a:rPr lang="ja-JP" altLang="en-US" sz="1600" b="1" dirty="0">
                <a:solidFill>
                  <a:schemeClr val="bg1"/>
                </a:solidFill>
                <a:latin typeface="Meiryo UI" panose="020B0604030504040204" pitchFamily="50" charset="-128"/>
                <a:ea typeface="Meiryo UI" panose="020B0604030504040204" pitchFamily="50" charset="-128"/>
              </a:rPr>
              <a:t>６年度　年度評価：</a:t>
            </a:r>
            <a:r>
              <a:rPr lang="en-US" altLang="ja-JP" sz="1600" b="1" dirty="0">
                <a:solidFill>
                  <a:schemeClr val="bg1"/>
                </a:solidFill>
                <a:latin typeface="Meiryo UI" panose="020B0604030504040204" pitchFamily="50" charset="-128"/>
                <a:ea typeface="Meiryo UI" panose="020B0604030504040204" pitchFamily="50" charset="-128"/>
              </a:rPr>
              <a:t>B</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FE1FC3A-4484-4B9D-9514-1C36FB0A40E4}"/>
              </a:ext>
            </a:extLst>
          </p:cNvPr>
          <p:cNvSpPr/>
          <p:nvPr/>
        </p:nvSpPr>
        <p:spPr>
          <a:xfrm>
            <a:off x="2301240" y="597396"/>
            <a:ext cx="617220" cy="4172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E68AB6A-AF17-4E5F-B741-F18871D52819}"/>
              </a:ext>
            </a:extLst>
          </p:cNvPr>
          <p:cNvSpPr/>
          <p:nvPr/>
        </p:nvSpPr>
        <p:spPr>
          <a:xfrm>
            <a:off x="5562602" y="3429000"/>
            <a:ext cx="2567938" cy="10896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341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9853A52-7A6B-41BB-BC48-FF936332D66B}"/>
              </a:ext>
            </a:extLst>
          </p:cNvPr>
          <p:cNvPicPr>
            <a:picLocks noChangeAspect="1"/>
          </p:cNvPicPr>
          <p:nvPr/>
        </p:nvPicPr>
        <p:blipFill>
          <a:blip r:embed="rId2"/>
          <a:stretch>
            <a:fillRect/>
          </a:stretch>
        </p:blipFill>
        <p:spPr>
          <a:xfrm>
            <a:off x="140969" y="3597904"/>
            <a:ext cx="8698231" cy="2924124"/>
          </a:xfrm>
          <a:prstGeom prst="rect">
            <a:avLst/>
          </a:prstGeom>
        </p:spPr>
      </p:pic>
      <p:pic>
        <p:nvPicPr>
          <p:cNvPr id="2" name="図 1">
            <a:extLst>
              <a:ext uri="{FF2B5EF4-FFF2-40B4-BE49-F238E27FC236}">
                <a16:creationId xmlns:a16="http://schemas.microsoft.com/office/drawing/2014/main" id="{DEAF11EB-83A7-4C07-8318-D4BA06605133}"/>
              </a:ext>
            </a:extLst>
          </p:cNvPr>
          <p:cNvPicPr>
            <a:picLocks noChangeAspect="1"/>
          </p:cNvPicPr>
          <p:nvPr/>
        </p:nvPicPr>
        <p:blipFill>
          <a:blip r:embed="rId3"/>
          <a:stretch>
            <a:fillRect/>
          </a:stretch>
        </p:blipFill>
        <p:spPr>
          <a:xfrm>
            <a:off x="140969" y="1027924"/>
            <a:ext cx="8698231" cy="2103711"/>
          </a:xfrm>
          <a:prstGeom prst="rect">
            <a:avLst/>
          </a:prstGeom>
        </p:spPr>
      </p:pic>
      <p:sp>
        <p:nvSpPr>
          <p:cNvPr id="4" name="テキスト ボックス 3">
            <a:extLst>
              <a:ext uri="{FF2B5EF4-FFF2-40B4-BE49-F238E27FC236}">
                <a16:creationId xmlns:a16="http://schemas.microsoft.com/office/drawing/2014/main" id="{D238980F-C41E-4260-BDAD-A6E47EAFD2E4}"/>
              </a:ext>
            </a:extLst>
          </p:cNvPr>
          <p:cNvSpPr txBox="1"/>
          <p:nvPr/>
        </p:nvSpPr>
        <p:spPr bwMode="gray">
          <a:xfrm>
            <a:off x="-1" y="0"/>
            <a:ext cx="9144001" cy="461665"/>
          </a:xfrm>
          <a:prstGeom prst="rect">
            <a:avLst/>
          </a:prstGeom>
          <a:solidFill>
            <a:schemeClr val="tx1"/>
          </a:solidFill>
        </p:spPr>
        <p:txBody>
          <a:bodyPr wrap="square">
            <a:spAutoFit/>
          </a:bodyPr>
          <a:lstStyle/>
          <a:p>
            <a:pPr algn="ctr">
              <a:spcBef>
                <a:spcPct val="0"/>
              </a:spcBef>
            </a:pP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府立労働センター運営状況　 </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利用状況 </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372A163B-D359-40A9-A4F2-3A15C11380FA}"/>
              </a:ext>
            </a:extLst>
          </p:cNvPr>
          <p:cNvSpPr txBox="1"/>
          <p:nvPr/>
        </p:nvSpPr>
        <p:spPr>
          <a:xfrm>
            <a:off x="7819170" y="547042"/>
            <a:ext cx="1115281"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上段　利用率</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下段　利用件数</a:t>
            </a:r>
          </a:p>
        </p:txBody>
      </p:sp>
      <p:sp>
        <p:nvSpPr>
          <p:cNvPr id="3" name="スライド番号プレースホルダー 2">
            <a:extLst>
              <a:ext uri="{FF2B5EF4-FFF2-40B4-BE49-F238E27FC236}">
                <a16:creationId xmlns:a16="http://schemas.microsoft.com/office/drawing/2014/main" id="{846BFDFA-C340-4B20-AD3D-E7FBF2DC7CD2}"/>
              </a:ext>
            </a:extLst>
          </p:cNvPr>
          <p:cNvSpPr>
            <a:spLocks noGrp="1"/>
          </p:cNvSpPr>
          <p:nvPr>
            <p:ph type="sldNum" sz="quarter" idx="12"/>
          </p:nvPr>
        </p:nvSpPr>
        <p:spPr>
          <a:xfrm>
            <a:off x="7086600" y="6492875"/>
            <a:ext cx="2057400" cy="365125"/>
          </a:xfrm>
        </p:spPr>
        <p:txBody>
          <a:bodyPr/>
          <a:lstStyle/>
          <a:p>
            <a:fld id="{2F0E252E-A7A7-4A6D-A444-A063B6ED0BB4}" type="slidenum">
              <a:rPr kumimoji="1" lang="ja-JP" altLang="en-US" sz="1400" smtClean="0"/>
              <a:t>2</a:t>
            </a:fld>
            <a:endParaRPr kumimoji="1" lang="ja-JP" altLang="en-US" sz="1400" dirty="0"/>
          </a:p>
        </p:txBody>
      </p:sp>
      <p:sp>
        <p:nvSpPr>
          <p:cNvPr id="8" name="正方形/長方形 7">
            <a:extLst>
              <a:ext uri="{FF2B5EF4-FFF2-40B4-BE49-F238E27FC236}">
                <a16:creationId xmlns:a16="http://schemas.microsoft.com/office/drawing/2014/main" id="{C83D1591-9BE3-4E21-A27F-87B9C00BB719}"/>
              </a:ext>
            </a:extLst>
          </p:cNvPr>
          <p:cNvSpPr/>
          <p:nvPr/>
        </p:nvSpPr>
        <p:spPr>
          <a:xfrm>
            <a:off x="148589" y="647412"/>
            <a:ext cx="937260" cy="2822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稼働率</a:t>
            </a:r>
          </a:p>
        </p:txBody>
      </p:sp>
      <p:sp>
        <p:nvSpPr>
          <p:cNvPr id="9" name="正方形/長方形 8">
            <a:extLst>
              <a:ext uri="{FF2B5EF4-FFF2-40B4-BE49-F238E27FC236}">
                <a16:creationId xmlns:a16="http://schemas.microsoft.com/office/drawing/2014/main" id="{37CCD1F9-D6C5-4184-B040-0440DDEE5BC7}"/>
              </a:ext>
            </a:extLst>
          </p:cNvPr>
          <p:cNvSpPr/>
          <p:nvPr/>
        </p:nvSpPr>
        <p:spPr>
          <a:xfrm>
            <a:off x="140969" y="3218508"/>
            <a:ext cx="1466851" cy="3184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利用料金収入</a:t>
            </a:r>
          </a:p>
        </p:txBody>
      </p:sp>
      <p:sp>
        <p:nvSpPr>
          <p:cNvPr id="11" name="テキスト ボックス 10">
            <a:extLst>
              <a:ext uri="{FF2B5EF4-FFF2-40B4-BE49-F238E27FC236}">
                <a16:creationId xmlns:a16="http://schemas.microsoft.com/office/drawing/2014/main" id="{21A1EA52-9110-4EC5-BAE9-EF6CF46E4B7B}"/>
              </a:ext>
            </a:extLst>
          </p:cNvPr>
          <p:cNvSpPr txBox="1"/>
          <p:nvPr/>
        </p:nvSpPr>
        <p:spPr>
          <a:xfrm>
            <a:off x="8223032" y="3359010"/>
            <a:ext cx="825719"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（千円）</a:t>
            </a:r>
          </a:p>
        </p:txBody>
      </p:sp>
      <p:sp>
        <p:nvSpPr>
          <p:cNvPr id="6" name="正方形/長方形 5">
            <a:extLst>
              <a:ext uri="{FF2B5EF4-FFF2-40B4-BE49-F238E27FC236}">
                <a16:creationId xmlns:a16="http://schemas.microsoft.com/office/drawing/2014/main" id="{BB869D23-99EA-41C0-8409-C2D0865C4C27}"/>
              </a:ext>
            </a:extLst>
          </p:cNvPr>
          <p:cNvSpPr/>
          <p:nvPr/>
        </p:nvSpPr>
        <p:spPr>
          <a:xfrm>
            <a:off x="6339840" y="1020304"/>
            <a:ext cx="1638300" cy="2103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448D060-F111-4EA4-80A2-80AF368BFE49}"/>
              </a:ext>
            </a:extLst>
          </p:cNvPr>
          <p:cNvSpPr/>
          <p:nvPr/>
        </p:nvSpPr>
        <p:spPr>
          <a:xfrm>
            <a:off x="6339840" y="3597904"/>
            <a:ext cx="1636868" cy="29241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0E6D955-AAF4-459D-82D7-C2B17C167C48}"/>
              </a:ext>
            </a:extLst>
          </p:cNvPr>
          <p:cNvSpPr txBox="1"/>
          <p:nvPr/>
        </p:nvSpPr>
        <p:spPr>
          <a:xfrm>
            <a:off x="140969" y="6538593"/>
            <a:ext cx="8705851" cy="253916"/>
          </a:xfrm>
          <a:prstGeom prst="rect">
            <a:avLst/>
          </a:prstGeom>
          <a:noFill/>
        </p:spPr>
        <p:txBody>
          <a:bodyPr wrap="square">
            <a:spAutoFit/>
          </a:bodyPr>
          <a:lstStyle/>
          <a:p>
            <a:pPr marL="182563" indent="-182563"/>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見込み額のうち、</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月までは、昨年度の実績を据え置き</a:t>
            </a:r>
          </a:p>
        </p:txBody>
      </p:sp>
    </p:spTree>
    <p:extLst>
      <p:ext uri="{BB962C8B-B14F-4D97-AF65-F5344CB8AC3E}">
        <p14:creationId xmlns:p14="http://schemas.microsoft.com/office/powerpoint/2010/main" val="175943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87E1C46-9E96-4DAB-B914-D3FA3E71B9F3}"/>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dirty="0">
                <a:solidFill>
                  <a:schemeClr val="bg1"/>
                </a:solidFill>
                <a:latin typeface="Meiryo UI" pitchFamily="50" charset="-128"/>
                <a:ea typeface="Meiryo UI" pitchFamily="50" charset="-128"/>
                <a:cs typeface="ＭＳ Ｐゴシック" pitchFamily="50" charset="-128"/>
              </a:rPr>
              <a:t>Ⅰ</a:t>
            </a:r>
            <a:r>
              <a:rPr lang="ja-JP" altLang="en-US" sz="2200" b="1" dirty="0">
                <a:solidFill>
                  <a:schemeClr val="bg1"/>
                </a:solidFill>
                <a:latin typeface="Meiryo UI" pitchFamily="50" charset="-128"/>
                <a:ea typeface="Meiryo UI" pitchFamily="50" charset="-128"/>
                <a:cs typeface="ＭＳ Ｐゴシック" pitchFamily="50" charset="-128"/>
              </a:rPr>
              <a:t>　提案の履行状況に関する項目</a:t>
            </a:r>
          </a:p>
        </p:txBody>
      </p:sp>
      <p:sp>
        <p:nvSpPr>
          <p:cNvPr id="6" name="テキスト ボックス 5">
            <a:extLst>
              <a:ext uri="{FF2B5EF4-FFF2-40B4-BE49-F238E27FC236}">
                <a16:creationId xmlns:a16="http://schemas.microsoft.com/office/drawing/2014/main" id="{B1AA6A8E-3A17-4B0D-BC94-D7AE8A6C933C}"/>
              </a:ext>
            </a:extLst>
          </p:cNvPr>
          <p:cNvSpPr txBox="1"/>
          <p:nvPr/>
        </p:nvSpPr>
        <p:spPr>
          <a:xfrm>
            <a:off x="-39756" y="470220"/>
            <a:ext cx="4611756"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（１）施設の設置目的及び管理運営方針</a:t>
            </a:r>
          </a:p>
        </p:txBody>
      </p:sp>
      <p:sp>
        <p:nvSpPr>
          <p:cNvPr id="8" name="テキスト ボックス 7">
            <a:extLst>
              <a:ext uri="{FF2B5EF4-FFF2-40B4-BE49-F238E27FC236}">
                <a16:creationId xmlns:a16="http://schemas.microsoft.com/office/drawing/2014/main" id="{A118E3B0-F876-4826-92A0-5DF5F2D90440}"/>
              </a:ext>
            </a:extLst>
          </p:cNvPr>
          <p:cNvSpPr txBox="1"/>
          <p:nvPr/>
        </p:nvSpPr>
        <p:spPr>
          <a:xfrm>
            <a:off x="132913" y="850879"/>
            <a:ext cx="8855259" cy="909342"/>
          </a:xfrm>
          <a:prstGeom prst="rect">
            <a:avLst/>
          </a:prstGeom>
          <a:noFill/>
          <a:ln>
            <a:solidFill>
              <a:schemeClr val="tx1"/>
            </a:solidFill>
          </a:ln>
        </p:spPr>
        <p:txBody>
          <a:bodyPr wrap="square" anchor="b" anchorCtr="0">
            <a:noAutofit/>
          </a:bodyPr>
          <a:lstStyle/>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労働組合の健全な発展並びに労働者の教養の向上及び福祉の増進に資する集会、催物等の場を提供するという施設の目的に沿った運営がなされているか</a:t>
            </a:r>
          </a:p>
        </p:txBody>
      </p:sp>
      <p:sp>
        <p:nvSpPr>
          <p:cNvPr id="9" name="テキスト ボックス 8">
            <a:extLst>
              <a:ext uri="{FF2B5EF4-FFF2-40B4-BE49-F238E27FC236}">
                <a16:creationId xmlns:a16="http://schemas.microsoft.com/office/drawing/2014/main" id="{E38B03C0-F55B-4A09-ADF9-744973EC244D}"/>
              </a:ext>
            </a:extLst>
          </p:cNvPr>
          <p:cNvSpPr txBox="1"/>
          <p:nvPr/>
        </p:nvSpPr>
        <p:spPr>
          <a:xfrm>
            <a:off x="126644" y="857149"/>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評価基準</a:t>
            </a:r>
          </a:p>
        </p:txBody>
      </p:sp>
      <p:sp>
        <p:nvSpPr>
          <p:cNvPr id="11" name="テキスト ボックス 10">
            <a:extLst>
              <a:ext uri="{FF2B5EF4-FFF2-40B4-BE49-F238E27FC236}">
                <a16:creationId xmlns:a16="http://schemas.microsoft.com/office/drawing/2014/main" id="{F085070E-2032-4E7A-85D6-A313EB84744D}"/>
              </a:ext>
            </a:extLst>
          </p:cNvPr>
          <p:cNvSpPr txBox="1"/>
          <p:nvPr/>
        </p:nvSpPr>
        <p:spPr>
          <a:xfrm>
            <a:off x="126643" y="1904224"/>
            <a:ext cx="4733226"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①：事業計画に沿った取組み（新しい取組みを中心に記載）</a:t>
            </a:r>
            <a:endParaRPr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E0E6763-AE4C-4880-9CFF-D4357F80DC53}"/>
              </a:ext>
            </a:extLst>
          </p:cNvPr>
          <p:cNvSpPr txBox="1"/>
          <p:nvPr/>
        </p:nvSpPr>
        <p:spPr>
          <a:xfrm>
            <a:off x="126644" y="2256260"/>
            <a:ext cx="4333228" cy="2231380"/>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○公平・平等な施設運営</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・予約申込の</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化を実施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・より公平な抽選とするため、</a:t>
            </a:r>
            <a:r>
              <a:rPr lang="en-US" altLang="ja-JP" sz="1200" dirty="0">
                <a:latin typeface="Meiryo UI" panose="020B0604030504040204" pitchFamily="50" charset="-128"/>
                <a:ea typeface="Meiryo UI" panose="020B0604030504040204" pitchFamily="50" charset="-128"/>
              </a:rPr>
              <a:t>R6.6</a:t>
            </a:r>
            <a:r>
              <a:rPr lang="ja-JP" altLang="en-US" sz="1200" dirty="0">
                <a:latin typeface="Meiryo UI" panose="020B0604030504040204" pitchFamily="50" charset="-128"/>
                <a:ea typeface="Meiryo UI" panose="020B0604030504040204" pitchFamily="50" charset="-128"/>
              </a:rPr>
              <a:t>月より</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フォームを</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活用した抽選方法へ変更（前月</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日より受付開始）</a:t>
            </a:r>
            <a:endParaRPr lang="en-US" altLang="ja-JP" sz="12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○サービスの向上を図るための取組み</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・キャッシュレス決済の導入</a:t>
            </a:r>
            <a:endParaRPr lang="en-US" altLang="ja-JP" sz="1200" u="sng"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○府の施策・社会貢献等への取組み</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NPO</a:t>
            </a:r>
            <a:r>
              <a:rPr lang="ja-JP" altLang="en-US" sz="1200" dirty="0">
                <a:latin typeface="Meiryo UI" panose="020B0604030504040204" pitchFamily="50" charset="-128"/>
                <a:ea typeface="Meiryo UI" panose="020B0604030504040204" pitchFamily="50" charset="-128"/>
              </a:rPr>
              <a:t>法人</a:t>
            </a:r>
            <a:r>
              <a:rPr lang="en-US" altLang="ja-JP" sz="1200" dirty="0" err="1">
                <a:latin typeface="Meiryo UI" panose="020B0604030504040204" pitchFamily="50" charset="-128"/>
                <a:ea typeface="Meiryo UI" panose="020B0604030504040204" pitchFamily="50" charset="-128"/>
              </a:rPr>
              <a:t>Homedoor</a:t>
            </a:r>
            <a:r>
              <a:rPr lang="ja-JP" altLang="en-US" sz="1200" dirty="0">
                <a:latin typeface="Meiryo UI" panose="020B0604030504040204" pitchFamily="50" charset="-128"/>
                <a:ea typeface="Meiryo UI" panose="020B0604030504040204" pitchFamily="50" charset="-128"/>
              </a:rPr>
              <a:t>と連携したホームレス支援としてのシェア</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バイク設置</a:t>
            </a:r>
            <a:endParaRPr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5E615D3B-5A56-4999-81EC-E9DB2E82F515}"/>
              </a:ext>
            </a:extLst>
          </p:cNvPr>
          <p:cNvSpPr txBox="1"/>
          <p:nvPr/>
        </p:nvSpPr>
        <p:spPr>
          <a:xfrm>
            <a:off x="6454140" y="851329"/>
            <a:ext cx="253538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指定管理者自己評価：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2" name="スライド番号プレースホルダー 21">
            <a:extLst>
              <a:ext uri="{FF2B5EF4-FFF2-40B4-BE49-F238E27FC236}">
                <a16:creationId xmlns:a16="http://schemas.microsoft.com/office/drawing/2014/main" id="{60F88ACC-189C-4102-A469-D145EA316C06}"/>
              </a:ext>
            </a:extLst>
          </p:cNvPr>
          <p:cNvSpPr>
            <a:spLocks noGrp="1"/>
          </p:cNvSpPr>
          <p:nvPr>
            <p:ph type="sldNum" sz="quarter" idx="12"/>
          </p:nvPr>
        </p:nvSpPr>
        <p:spPr>
          <a:xfrm>
            <a:off x="7074265" y="6492875"/>
            <a:ext cx="2057400" cy="365125"/>
          </a:xfrm>
        </p:spPr>
        <p:txBody>
          <a:bodyPr/>
          <a:lstStyle/>
          <a:p>
            <a:fld id="{2F0E252E-A7A7-4A6D-A444-A063B6ED0BB4}" type="slidenum">
              <a:rPr kumimoji="1" lang="ja-JP" altLang="en-US" sz="1400" smtClean="0"/>
              <a:t>3</a:t>
            </a:fld>
            <a:endParaRPr kumimoji="1" lang="ja-JP" altLang="en-US" sz="1400" dirty="0"/>
          </a:p>
        </p:txBody>
      </p:sp>
      <p:sp>
        <p:nvSpPr>
          <p:cNvPr id="17" name="テキスト ボックス 16">
            <a:extLst>
              <a:ext uri="{FF2B5EF4-FFF2-40B4-BE49-F238E27FC236}">
                <a16:creationId xmlns:a16="http://schemas.microsoft.com/office/drawing/2014/main" id="{531B5C0A-8F70-409E-AA41-CDE842AB835D}"/>
              </a:ext>
            </a:extLst>
          </p:cNvPr>
          <p:cNvSpPr txBox="1"/>
          <p:nvPr/>
        </p:nvSpPr>
        <p:spPr>
          <a:xfrm>
            <a:off x="134264" y="5816143"/>
            <a:ext cx="8701508" cy="909342"/>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施設の管理運営において、ハード・ソフトの両面で、設置目的・管理運営方針に沿って、事業計画に掲げて取組みを実施し、概ね適切な運営がなされている。なお、全体に占める目的利用率が前期間より下がっており、検証が必要である。</a:t>
            </a:r>
          </a:p>
        </p:txBody>
      </p:sp>
      <p:sp>
        <p:nvSpPr>
          <p:cNvPr id="18" name="テキスト ボックス 17">
            <a:extLst>
              <a:ext uri="{FF2B5EF4-FFF2-40B4-BE49-F238E27FC236}">
                <a16:creationId xmlns:a16="http://schemas.microsoft.com/office/drawing/2014/main" id="{8E00CA53-6F7E-4B1F-9CC6-2A8E90CF1202}"/>
              </a:ext>
            </a:extLst>
          </p:cNvPr>
          <p:cNvSpPr txBox="1"/>
          <p:nvPr/>
        </p:nvSpPr>
        <p:spPr>
          <a:xfrm>
            <a:off x="6300389" y="5820969"/>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施設所管課の評価：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D9CEF28-D92B-409D-BBB0-1F78581B63B5}"/>
              </a:ext>
            </a:extLst>
          </p:cNvPr>
          <p:cNvSpPr txBox="1"/>
          <p:nvPr/>
        </p:nvSpPr>
        <p:spPr>
          <a:xfrm>
            <a:off x="134264" y="5816143"/>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sp>
        <p:nvSpPr>
          <p:cNvPr id="25" name="テキスト ボックス 24">
            <a:extLst>
              <a:ext uri="{FF2B5EF4-FFF2-40B4-BE49-F238E27FC236}">
                <a16:creationId xmlns:a16="http://schemas.microsoft.com/office/drawing/2014/main" id="{1FBD1C72-2C92-4360-84E1-53CE8C223CD8}"/>
              </a:ext>
            </a:extLst>
          </p:cNvPr>
          <p:cNvSpPr txBox="1"/>
          <p:nvPr/>
        </p:nvSpPr>
        <p:spPr>
          <a:xfrm>
            <a:off x="4195723" y="2257715"/>
            <a:ext cx="4304043" cy="2154436"/>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○利用の増加を図る取組み　</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・リスティング広告の実施</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YouTuber</a:t>
            </a:r>
            <a:r>
              <a:rPr lang="ja-JP" altLang="en-US" sz="1200" dirty="0">
                <a:latin typeface="Meiryo UI" panose="020B0604030504040204" pitchFamily="50" charset="-128"/>
                <a:ea typeface="Meiryo UI" panose="020B0604030504040204" pitchFamily="50" charset="-128"/>
              </a:rPr>
              <a:t>と連携したプチ・エル</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広報としてアフタヌーンコンサート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を実施</a:t>
            </a:r>
            <a:endParaRPr lang="en-US" altLang="ja-JP" sz="12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○施設改修工事　（工事費用総額：</a:t>
            </a:r>
            <a:r>
              <a:rPr lang="en-US" altLang="ja-JP" sz="1200" u="sng" dirty="0">
                <a:latin typeface="Meiryo UI" panose="020B0604030504040204" pitchFamily="50" charset="-128"/>
                <a:ea typeface="Meiryo UI" panose="020B0604030504040204" pitchFamily="50" charset="-128"/>
              </a:rPr>
              <a:t>5,808</a:t>
            </a:r>
            <a:r>
              <a:rPr lang="ja-JP" altLang="en-US" sz="1200" u="sng" dirty="0">
                <a:latin typeface="Meiryo UI" panose="020B0604030504040204" pitchFamily="50" charset="-128"/>
                <a:ea typeface="Meiryo UI" panose="020B0604030504040204" pitchFamily="50" charset="-128"/>
              </a:rPr>
              <a:t>千円）</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・南館エレベーターの安全性向上のための改修実施</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・本館</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階和式トイレの洋式化工事（</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a:t>
            </a:r>
          </a:p>
          <a:p>
            <a:r>
              <a:rPr lang="ja-JP" altLang="en-US" sz="1200" dirty="0">
                <a:latin typeface="Meiryo UI" panose="020B0604030504040204" pitchFamily="50" charset="-128"/>
                <a:ea typeface="Meiryo UI" panose="020B0604030504040204" pitchFamily="50" charset="-128"/>
              </a:rPr>
              <a:t>　　・本館</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階</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階会議室内の有線</a:t>
            </a:r>
            <a:r>
              <a:rPr lang="en-US" altLang="ja-JP" sz="1200" dirty="0">
                <a:latin typeface="Meiryo UI" panose="020B0604030504040204" pitchFamily="50" charset="-128"/>
                <a:ea typeface="Meiryo UI" panose="020B0604030504040204" pitchFamily="50" charset="-128"/>
              </a:rPr>
              <a:t>LAN</a:t>
            </a:r>
            <a:r>
              <a:rPr lang="ja-JP" altLang="en-US" sz="1200" dirty="0">
                <a:latin typeface="Meiryo UI" panose="020B0604030504040204" pitchFamily="50" charset="-128"/>
                <a:ea typeface="Meiryo UI" panose="020B0604030504040204" pitchFamily="50" charset="-128"/>
              </a:rPr>
              <a:t>設置工事（</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endParaRPr>
          </a:p>
          <a:p>
            <a:pPr algn="r"/>
            <a:r>
              <a:rPr lang="ja-JP" altLang="en-US" sz="1200" dirty="0">
                <a:latin typeface="Meiryo UI" panose="020B0604030504040204" pitchFamily="50" charset="-128"/>
                <a:ea typeface="Meiryo UI" panose="020B0604030504040204" pitchFamily="50" charset="-128"/>
              </a:rPr>
              <a:t>　　　ほか</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件</a:t>
            </a:r>
            <a:endParaRPr lang="en-US" altLang="ja-JP" sz="1200" u="sng"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D5C71B4D-599F-4708-AB19-74490893B2E5}"/>
              </a:ext>
            </a:extLst>
          </p:cNvPr>
          <p:cNvSpPr txBox="1"/>
          <p:nvPr/>
        </p:nvSpPr>
        <p:spPr>
          <a:xfrm>
            <a:off x="134264" y="4550137"/>
            <a:ext cx="5157403"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②：社会貢献活動、地域との関わり（新しい取組みを中心に記載）</a:t>
            </a:r>
            <a:endParaRPr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CEABFBE-D378-4B66-8000-067B7D7439CA}"/>
              </a:ext>
            </a:extLst>
          </p:cNvPr>
          <p:cNvSpPr txBox="1"/>
          <p:nvPr/>
        </p:nvSpPr>
        <p:spPr>
          <a:xfrm>
            <a:off x="134264" y="4900313"/>
            <a:ext cx="3548736" cy="877163"/>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○社会貢献活動</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献血活動（</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日実施）➡ 協力者：５名　</a:t>
            </a:r>
          </a:p>
          <a:p>
            <a:r>
              <a:rPr lang="ja-JP" altLang="en-US" sz="1200" dirty="0">
                <a:latin typeface="Meiryo UI" panose="020B0604030504040204" pitchFamily="50" charset="-128"/>
                <a:ea typeface="Meiryo UI" panose="020B0604030504040204" pitchFamily="50" charset="-128"/>
              </a:rPr>
              <a:t>・　近隣の清掃活動（毎月第</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金曜日実施）</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歳末等募金活動</a:t>
            </a:r>
          </a:p>
        </p:txBody>
      </p:sp>
      <p:sp>
        <p:nvSpPr>
          <p:cNvPr id="28" name="テキスト ボックス 27">
            <a:extLst>
              <a:ext uri="{FF2B5EF4-FFF2-40B4-BE49-F238E27FC236}">
                <a16:creationId xmlns:a16="http://schemas.microsoft.com/office/drawing/2014/main" id="{6E0AB42F-3969-4E1B-8FB9-207FD9FB4626}"/>
              </a:ext>
            </a:extLst>
          </p:cNvPr>
          <p:cNvSpPr txBox="1"/>
          <p:nvPr/>
        </p:nvSpPr>
        <p:spPr>
          <a:xfrm>
            <a:off x="4706276" y="4907933"/>
            <a:ext cx="3853522" cy="692497"/>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○地域との関わり</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近隣自治会が行う地域のコンサートへの協力</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近隣自治会等が利用する際に、利用料金</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％を負担</a:t>
            </a:r>
          </a:p>
        </p:txBody>
      </p:sp>
      <p:sp>
        <p:nvSpPr>
          <p:cNvPr id="19" name="テキスト ボックス 18">
            <a:extLst>
              <a:ext uri="{FF2B5EF4-FFF2-40B4-BE49-F238E27FC236}">
                <a16:creationId xmlns:a16="http://schemas.microsoft.com/office/drawing/2014/main" id="{D31D722B-CBE0-49BC-8F4A-0B45A9D28C11}"/>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graphicFrame>
        <p:nvGraphicFramePr>
          <p:cNvPr id="20" name="表 11">
            <a:extLst>
              <a:ext uri="{FF2B5EF4-FFF2-40B4-BE49-F238E27FC236}">
                <a16:creationId xmlns:a16="http://schemas.microsoft.com/office/drawing/2014/main" id="{0CC63AE0-2EAB-47DF-AE4C-DE6A26477E6C}"/>
              </a:ext>
            </a:extLst>
          </p:cNvPr>
          <p:cNvGraphicFramePr>
            <a:graphicFrameLocks noGrp="1"/>
          </p:cNvGraphicFramePr>
          <p:nvPr>
            <p:extLst>
              <p:ext uri="{D42A27DB-BD31-4B8C-83A1-F6EECF244321}">
                <p14:modId xmlns:p14="http://schemas.microsoft.com/office/powerpoint/2010/main" val="3595180032"/>
              </p:ext>
            </p:extLst>
          </p:nvPr>
        </p:nvGraphicFramePr>
        <p:xfrm>
          <a:off x="6705354" y="2156211"/>
          <a:ext cx="2290438" cy="883920"/>
        </p:xfrm>
        <a:graphic>
          <a:graphicData uri="http://schemas.openxmlformats.org/drawingml/2006/table">
            <a:tbl>
              <a:tblPr firstRow="1" bandRow="1">
                <a:tableStyleId>{5940675A-B579-460E-94D1-54222C63F5DA}</a:tableStyleId>
              </a:tblPr>
              <a:tblGrid>
                <a:gridCol w="777486">
                  <a:extLst>
                    <a:ext uri="{9D8B030D-6E8A-4147-A177-3AD203B41FA5}">
                      <a16:colId xmlns:a16="http://schemas.microsoft.com/office/drawing/2014/main" val="4126203142"/>
                    </a:ext>
                  </a:extLst>
                </a:gridCol>
                <a:gridCol w="756476">
                  <a:extLst>
                    <a:ext uri="{9D8B030D-6E8A-4147-A177-3AD203B41FA5}">
                      <a16:colId xmlns:a16="http://schemas.microsoft.com/office/drawing/2014/main" val="1639772559"/>
                    </a:ext>
                  </a:extLst>
                </a:gridCol>
                <a:gridCol w="756476">
                  <a:extLst>
                    <a:ext uri="{9D8B030D-6E8A-4147-A177-3AD203B41FA5}">
                      <a16:colId xmlns:a16="http://schemas.microsoft.com/office/drawing/2014/main" val="415718451"/>
                    </a:ext>
                  </a:extLst>
                </a:gridCol>
              </a:tblGrid>
              <a:tr h="172930">
                <a:tc>
                  <a:txBody>
                    <a:bodyPr/>
                    <a:lstStyle/>
                    <a:p>
                      <a:pPr algn="ctr"/>
                      <a:endParaRPr kumimoji="1" lang="ja-JP" altLang="en-US" sz="8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800" dirty="0">
                          <a:latin typeface="Meiryo UI" panose="020B0604030504040204" pitchFamily="50" charset="-128"/>
                          <a:ea typeface="Meiryo UI" panose="020B0604030504040204" pitchFamily="50" charset="-128"/>
                        </a:rPr>
                        <a:t>会議室</a:t>
                      </a:r>
                    </a:p>
                  </a:txBody>
                  <a:tcPr/>
                </a:tc>
                <a:tc>
                  <a:txBody>
                    <a:bodyPr/>
                    <a:lstStyle/>
                    <a:p>
                      <a:pPr algn="ctr"/>
                      <a:r>
                        <a:rPr kumimoji="1" lang="ja-JP" altLang="en-US" sz="800" dirty="0">
                          <a:latin typeface="Meiryo UI" panose="020B0604030504040204" pitchFamily="50" charset="-128"/>
                          <a:ea typeface="Meiryo UI" panose="020B0604030504040204" pitchFamily="50" charset="-128"/>
                        </a:rPr>
                        <a:t>大ホール</a:t>
                      </a:r>
                    </a:p>
                  </a:txBody>
                  <a:tcPr/>
                </a:tc>
                <a:extLst>
                  <a:ext uri="{0D108BD9-81ED-4DB2-BD59-A6C34878D82A}">
                    <a16:rowId xmlns:a16="http://schemas.microsoft.com/office/drawing/2014/main" val="3941392359"/>
                  </a:ext>
                </a:extLst>
              </a:tr>
              <a:tr h="172791">
                <a:tc>
                  <a:txBody>
                    <a:bodyPr/>
                    <a:lstStyle/>
                    <a:p>
                      <a:r>
                        <a:rPr kumimoji="1" lang="ja-JP" altLang="en-US" sz="800" dirty="0">
                          <a:latin typeface="Meiryo UI" panose="020B0604030504040204" pitchFamily="50" charset="-128"/>
                          <a:ea typeface="Meiryo UI" panose="020B0604030504040204" pitchFamily="50" charset="-128"/>
                        </a:rPr>
                        <a:t>令和５年度</a:t>
                      </a:r>
                    </a:p>
                  </a:txBody>
                  <a:tcPr/>
                </a:tc>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31.8</a:t>
                      </a:r>
                      <a:r>
                        <a:rPr lang="ja-JP" altLang="en-US" sz="800" dirty="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17.8</a:t>
                      </a:r>
                      <a:r>
                        <a:rPr lang="ja-JP" altLang="en-US" sz="800" dirty="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42750798"/>
                  </a:ext>
                </a:extLst>
              </a:tr>
              <a:tr h="293745">
                <a:tc>
                  <a:txBody>
                    <a:bodyPr/>
                    <a:lstStyle/>
                    <a:p>
                      <a:r>
                        <a:rPr kumimoji="1" lang="ja-JP" altLang="en-US" sz="800" dirty="0">
                          <a:latin typeface="Meiryo UI" panose="020B0604030504040204" pitchFamily="50" charset="-128"/>
                          <a:ea typeface="Meiryo UI" panose="020B0604030504040204" pitchFamily="50" charset="-128"/>
                        </a:rPr>
                        <a:t>令和６年度</a:t>
                      </a:r>
                      <a:r>
                        <a:rPr lang="en-US" altLang="ja-JP" sz="800" dirty="0">
                          <a:latin typeface="Meiryo UI" panose="020B0604030504040204" pitchFamily="50" charset="-128"/>
                          <a:ea typeface="Meiryo UI" panose="020B0604030504040204" pitchFamily="50" charset="-128"/>
                        </a:rPr>
                        <a:t>(12</a:t>
                      </a:r>
                      <a:r>
                        <a:rPr lang="ja-JP" altLang="en-US" sz="800" dirty="0">
                          <a:latin typeface="Meiryo UI" panose="020B0604030504040204" pitchFamily="50" charset="-128"/>
                          <a:ea typeface="Meiryo UI" panose="020B0604030504040204" pitchFamily="50" charset="-128"/>
                        </a:rPr>
                        <a:t>月末</a:t>
                      </a:r>
                      <a:r>
                        <a:rPr lang="en-US" altLang="ja-JP" sz="800" dirty="0">
                          <a:latin typeface="Meiryo UI" panose="020B0604030504040204" pitchFamily="50" charset="-128"/>
                          <a:ea typeface="Meiryo UI" panose="020B0604030504040204" pitchFamily="50" charset="-128"/>
                        </a:rPr>
                        <a:t>)</a:t>
                      </a:r>
                    </a:p>
                    <a:p>
                      <a:r>
                        <a:rPr kumimoji="1" lang="en-US" altLang="ja-JP" sz="800" dirty="0">
                          <a:latin typeface="Meiryo UI" panose="020B0604030504040204" pitchFamily="50" charset="-128"/>
                          <a:ea typeface="Meiryo UI" panose="020B0604030504040204" pitchFamily="50" charset="-128"/>
                        </a:rPr>
                        <a:t>&lt;</a:t>
                      </a:r>
                      <a:r>
                        <a:rPr kumimoji="1" lang="ja-JP" altLang="en-US" sz="800" dirty="0">
                          <a:latin typeface="Meiryo UI" panose="020B0604030504040204" pitchFamily="50" charset="-128"/>
                          <a:ea typeface="Meiryo UI" panose="020B0604030504040204" pitchFamily="50" charset="-128"/>
                        </a:rPr>
                        <a:t>対前年比</a:t>
                      </a:r>
                      <a:r>
                        <a:rPr kumimoji="1" lang="en-US" altLang="ja-JP" sz="800" dirty="0">
                          <a:latin typeface="Meiryo UI" panose="020B0604030504040204" pitchFamily="50" charset="-128"/>
                          <a:ea typeface="Meiryo UI" panose="020B0604030504040204" pitchFamily="50" charset="-128"/>
                        </a:rPr>
                        <a:t>&gt;</a:t>
                      </a:r>
                    </a:p>
                  </a:txBody>
                  <a:tcPr/>
                </a:tc>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30.8</a:t>
                      </a:r>
                      <a:r>
                        <a:rPr lang="ja-JP" altLang="en-US" sz="800" dirty="0">
                          <a:solidFill>
                            <a:schemeClr val="tx1"/>
                          </a:solidFill>
                          <a:latin typeface="Meiryo UI" panose="020B0604030504040204" pitchFamily="50" charset="-128"/>
                          <a:ea typeface="Meiryo UI" panose="020B0604030504040204" pitchFamily="50" charset="-128"/>
                        </a:rPr>
                        <a:t>％</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kumimoji="1" lang="en-US" altLang="ja-JP" sz="800" dirty="0">
                          <a:solidFill>
                            <a:schemeClr val="tx1"/>
                          </a:solidFill>
                          <a:latin typeface="Meiryo UI" panose="020B0604030504040204" pitchFamily="50" charset="-128"/>
                          <a:ea typeface="Meiryo UI" panose="020B0604030504040204" pitchFamily="50" charset="-128"/>
                        </a:rPr>
                        <a:t>&lt;</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1.0</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&gt;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11.6</a:t>
                      </a:r>
                      <a:r>
                        <a:rPr lang="ja-JP" altLang="en-US" sz="800" dirty="0">
                          <a:solidFill>
                            <a:schemeClr val="tx1"/>
                          </a:solidFill>
                          <a:latin typeface="Meiryo UI" panose="020B0604030504040204" pitchFamily="50" charset="-128"/>
                          <a:ea typeface="Meiryo UI" panose="020B0604030504040204" pitchFamily="50" charset="-128"/>
                        </a:rPr>
                        <a:t>％</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kumimoji="1" lang="en-US" altLang="ja-JP" sz="800" dirty="0">
                          <a:solidFill>
                            <a:schemeClr val="tx1"/>
                          </a:solidFill>
                          <a:latin typeface="Meiryo UI" panose="020B0604030504040204" pitchFamily="50" charset="-128"/>
                          <a:ea typeface="Meiryo UI" panose="020B0604030504040204" pitchFamily="50" charset="-128"/>
                        </a:rPr>
                        <a:t>&lt;</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6.2</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&gt;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748198"/>
                  </a:ext>
                </a:extLst>
              </a:tr>
            </a:tbl>
          </a:graphicData>
        </a:graphic>
      </p:graphicFrame>
      <p:sp>
        <p:nvSpPr>
          <p:cNvPr id="23" name="テキスト ボックス 22">
            <a:extLst>
              <a:ext uri="{FF2B5EF4-FFF2-40B4-BE49-F238E27FC236}">
                <a16:creationId xmlns:a16="http://schemas.microsoft.com/office/drawing/2014/main" id="{431B4489-E28F-472B-A2A4-34F3EAE69935}"/>
              </a:ext>
            </a:extLst>
          </p:cNvPr>
          <p:cNvSpPr txBox="1"/>
          <p:nvPr/>
        </p:nvSpPr>
        <p:spPr>
          <a:xfrm>
            <a:off x="6593586" y="1900585"/>
            <a:ext cx="1603316" cy="246221"/>
          </a:xfrm>
          <a:prstGeom prst="rect">
            <a:avLst/>
          </a:prstGeom>
          <a:noFill/>
        </p:spPr>
        <p:txBody>
          <a:bodyPr wrap="square">
            <a:spAutoFit/>
          </a:bodyPr>
          <a:lstStyle/>
          <a:p>
            <a:r>
              <a:rPr lang="ja-JP" altLang="en-US" sz="1000" dirty="0">
                <a:latin typeface="Meiryo UI" panose="020B0604030504040204" pitchFamily="50" charset="-128"/>
                <a:ea typeface="Meiryo UI" panose="020B0604030504040204" pitchFamily="50" charset="-128"/>
              </a:rPr>
              <a:t>＜参考値：目的利用率＞</a:t>
            </a:r>
          </a:p>
        </p:txBody>
      </p:sp>
    </p:spTree>
    <p:extLst>
      <p:ext uri="{BB962C8B-B14F-4D97-AF65-F5344CB8AC3E}">
        <p14:creationId xmlns:p14="http://schemas.microsoft.com/office/powerpoint/2010/main" val="205865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9AA44E5-08D8-4746-A248-CB63A76A3319}"/>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a:solidFill>
                  <a:schemeClr val="bg1"/>
                </a:solidFill>
                <a:latin typeface="Meiryo UI" pitchFamily="50" charset="-128"/>
                <a:ea typeface="Meiryo UI" pitchFamily="50" charset="-128"/>
                <a:cs typeface="ＭＳ Ｐゴシック" pitchFamily="50" charset="-128"/>
              </a:rPr>
              <a:t>Ⅰ</a:t>
            </a:r>
            <a:r>
              <a:rPr lang="ja-JP" altLang="en-US" sz="2200" b="1">
                <a:solidFill>
                  <a:schemeClr val="bg1"/>
                </a:solidFill>
                <a:latin typeface="Meiryo UI" pitchFamily="50" charset="-128"/>
                <a:ea typeface="Meiryo UI" pitchFamily="50" charset="-128"/>
                <a:cs typeface="ＭＳ Ｐゴシック" pitchFamily="50" charset="-128"/>
              </a:rPr>
              <a:t>　</a:t>
            </a:r>
            <a:r>
              <a:rPr lang="ja-JP" altLang="en-US" sz="2200" b="1" dirty="0">
                <a:solidFill>
                  <a:schemeClr val="bg1"/>
                </a:solidFill>
                <a:latin typeface="Meiryo UI" pitchFamily="50" charset="-128"/>
                <a:ea typeface="Meiryo UI" pitchFamily="50" charset="-128"/>
                <a:cs typeface="ＭＳ Ｐゴシック" pitchFamily="50" charset="-128"/>
              </a:rPr>
              <a:t>提案の履行状況に関する項目</a:t>
            </a:r>
          </a:p>
        </p:txBody>
      </p:sp>
      <p:sp>
        <p:nvSpPr>
          <p:cNvPr id="5" name="テキスト ボックス 4">
            <a:extLst>
              <a:ext uri="{FF2B5EF4-FFF2-40B4-BE49-F238E27FC236}">
                <a16:creationId xmlns:a16="http://schemas.microsoft.com/office/drawing/2014/main" id="{05190DC2-B860-41FA-9ABD-FBB0F5C9277D}"/>
              </a:ext>
            </a:extLst>
          </p:cNvPr>
          <p:cNvSpPr txBox="1"/>
          <p:nvPr/>
        </p:nvSpPr>
        <p:spPr>
          <a:xfrm>
            <a:off x="-47353" y="469110"/>
            <a:ext cx="5303519"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（２）平等な利用を図るための具体的手法・効果</a:t>
            </a:r>
          </a:p>
        </p:txBody>
      </p:sp>
      <p:sp>
        <p:nvSpPr>
          <p:cNvPr id="6" name="テキスト ボックス 5">
            <a:extLst>
              <a:ext uri="{FF2B5EF4-FFF2-40B4-BE49-F238E27FC236}">
                <a16:creationId xmlns:a16="http://schemas.microsoft.com/office/drawing/2014/main" id="{368C07C9-BEDD-4F88-BB54-02C164DE962E}"/>
              </a:ext>
            </a:extLst>
          </p:cNvPr>
          <p:cNvSpPr txBox="1"/>
          <p:nvPr/>
        </p:nvSpPr>
        <p:spPr>
          <a:xfrm>
            <a:off x="126644" y="847870"/>
            <a:ext cx="8855259" cy="723982"/>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公の施設であることを踏まえ、公平・平等利用が図られているか</a:t>
            </a:r>
          </a:p>
        </p:txBody>
      </p:sp>
      <p:sp>
        <p:nvSpPr>
          <p:cNvPr id="16" name="テキスト ボックス 15">
            <a:extLst>
              <a:ext uri="{FF2B5EF4-FFF2-40B4-BE49-F238E27FC236}">
                <a16:creationId xmlns:a16="http://schemas.microsoft.com/office/drawing/2014/main" id="{6932402B-2EF9-494E-A458-10F24BF6BF2C}"/>
              </a:ext>
            </a:extLst>
          </p:cNvPr>
          <p:cNvSpPr txBox="1"/>
          <p:nvPr/>
        </p:nvSpPr>
        <p:spPr>
          <a:xfrm>
            <a:off x="126643" y="3727995"/>
            <a:ext cx="3497090"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②：高齢者・障がい者等に対しての利用援助</a:t>
            </a:r>
          </a:p>
        </p:txBody>
      </p:sp>
      <p:sp>
        <p:nvSpPr>
          <p:cNvPr id="18" name="テキスト ボックス 17">
            <a:extLst>
              <a:ext uri="{FF2B5EF4-FFF2-40B4-BE49-F238E27FC236}">
                <a16:creationId xmlns:a16="http://schemas.microsoft.com/office/drawing/2014/main" id="{94751491-CFDD-46AF-ACE2-A9D615DA46EF}"/>
              </a:ext>
            </a:extLst>
          </p:cNvPr>
          <p:cNvSpPr txBox="1"/>
          <p:nvPr/>
        </p:nvSpPr>
        <p:spPr>
          <a:xfrm>
            <a:off x="126644" y="4072826"/>
            <a:ext cx="4165958" cy="1785104"/>
          </a:xfrm>
          <a:prstGeom prst="rect">
            <a:avLst/>
          </a:prstGeom>
          <a:noFill/>
        </p:spPr>
        <p:txBody>
          <a:bodyPr wrap="square">
            <a:spAutoFit/>
          </a:bodyPr>
          <a:lstStyle/>
          <a:p>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　ホームページの音声読み上げソフト対応</a:t>
            </a:r>
          </a:p>
          <a:p>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　大阪聴力障害者協会との連携　手話通訳者の紹介等</a:t>
            </a:r>
          </a:p>
          <a:p>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　筆談ボードの利用</a:t>
            </a:r>
          </a:p>
          <a:p>
            <a:r>
              <a:rPr lang="en-US" altLang="ja-JP" sz="1200" dirty="0">
                <a:latin typeface="Meiryo UI" panose="020B0604030504040204" pitchFamily="50" charset="-128"/>
                <a:ea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rPr>
              <a:t>　５台の車いすの常置と点検の実施</a:t>
            </a:r>
          </a:p>
          <a:p>
            <a:r>
              <a:rPr lang="en-US" altLang="ja-JP" sz="1200" dirty="0">
                <a:latin typeface="Meiryo UI" panose="020B0604030504040204" pitchFamily="50" charset="-128"/>
                <a:ea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rPr>
              <a:t>　障がい者支援事業所への夜間利用時の</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％援助</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f.</a:t>
            </a:r>
            <a:r>
              <a:rPr lang="ja-JP" altLang="en-US" sz="1200" dirty="0">
                <a:latin typeface="Meiryo UI" panose="020B0604030504040204" pitchFamily="50" charset="-128"/>
                <a:ea typeface="Meiryo UI" panose="020B0604030504040204" pitchFamily="50" charset="-128"/>
              </a:rPr>
              <a:t>　スタッフ全員の「サービス介助基礎検定」資格取得</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g. </a:t>
            </a:r>
            <a:r>
              <a:rPr lang="ja-JP" altLang="en-US" sz="1200" dirty="0">
                <a:latin typeface="Meiryo UI" panose="020B0604030504040204" pitchFamily="50" charset="-128"/>
                <a:ea typeface="Meiryo UI" panose="020B0604030504040204" pitchFamily="50" charset="-128"/>
              </a:rPr>
              <a:t>「みんなのトイレ」（</a:t>
            </a:r>
            <a:r>
              <a:rPr lang="en-US" altLang="ja-JP" sz="1200" dirty="0">
                <a:latin typeface="Meiryo UI" panose="020B0604030504040204" pitchFamily="50" charset="-128"/>
                <a:ea typeface="Meiryo UI" panose="020B0604030504040204" pitchFamily="50" charset="-128"/>
              </a:rPr>
              <a:t>LGBT</a:t>
            </a:r>
            <a:r>
              <a:rPr lang="ja-JP" altLang="en-US" sz="1200" dirty="0">
                <a:latin typeface="Meiryo UI" panose="020B0604030504040204" pitchFamily="50" charset="-128"/>
                <a:ea typeface="Meiryo UI" panose="020B0604030504040204" pitchFamily="50" charset="-128"/>
              </a:rPr>
              <a:t>に配慮したトイレ）設置</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h.</a:t>
            </a:r>
            <a:r>
              <a:rPr lang="ja-JP" altLang="en-US" sz="1200" dirty="0">
                <a:latin typeface="Meiryo UI" panose="020B0604030504040204" pitchFamily="50" charset="-128"/>
                <a:ea typeface="Meiryo UI" panose="020B0604030504040204" pitchFamily="50" charset="-128"/>
              </a:rPr>
              <a:t>　高齢者・障がい者等対応研修</a:t>
            </a:r>
            <a:endParaRPr lang="en-US" altLang="ja-JP" sz="12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p:txBody>
      </p:sp>
      <p:pic>
        <p:nvPicPr>
          <p:cNvPr id="22" name="object 9">
            <a:extLst>
              <a:ext uri="{FF2B5EF4-FFF2-40B4-BE49-F238E27FC236}">
                <a16:creationId xmlns:a16="http://schemas.microsoft.com/office/drawing/2014/main" id="{05618572-6344-457B-9CF4-DF5A55F7C065}"/>
              </a:ext>
            </a:extLst>
          </p:cNvPr>
          <p:cNvPicPr/>
          <p:nvPr/>
        </p:nvPicPr>
        <p:blipFill>
          <a:blip r:embed="rId2" cstate="print"/>
          <a:stretch>
            <a:fillRect/>
          </a:stretch>
        </p:blipFill>
        <p:spPr>
          <a:xfrm>
            <a:off x="6279202" y="3611033"/>
            <a:ext cx="1442629" cy="2106170"/>
          </a:xfrm>
          <a:prstGeom prst="rect">
            <a:avLst/>
          </a:prstGeom>
        </p:spPr>
      </p:pic>
      <p:sp>
        <p:nvSpPr>
          <p:cNvPr id="2" name="スライド番号プレースホルダー 1">
            <a:extLst>
              <a:ext uri="{FF2B5EF4-FFF2-40B4-BE49-F238E27FC236}">
                <a16:creationId xmlns:a16="http://schemas.microsoft.com/office/drawing/2014/main" id="{597F5AF2-9940-4750-8ACB-479DCA144EF1}"/>
              </a:ext>
            </a:extLst>
          </p:cNvPr>
          <p:cNvSpPr>
            <a:spLocks noGrp="1"/>
          </p:cNvSpPr>
          <p:nvPr>
            <p:ph type="sldNum" sz="quarter" idx="12"/>
          </p:nvPr>
        </p:nvSpPr>
        <p:spPr>
          <a:xfrm>
            <a:off x="7086600" y="6501340"/>
            <a:ext cx="2057400" cy="365125"/>
          </a:xfrm>
        </p:spPr>
        <p:txBody>
          <a:bodyPr/>
          <a:lstStyle/>
          <a:p>
            <a:fld id="{2F0E252E-A7A7-4A6D-A444-A063B6ED0BB4}" type="slidenum">
              <a:rPr kumimoji="1" lang="ja-JP" altLang="en-US" sz="1400" smtClean="0"/>
              <a:t>4</a:t>
            </a:fld>
            <a:endParaRPr kumimoji="1" lang="ja-JP" altLang="en-US" sz="1400" dirty="0"/>
          </a:p>
        </p:txBody>
      </p:sp>
      <p:sp>
        <p:nvSpPr>
          <p:cNvPr id="23" name="テキスト ボックス 22">
            <a:extLst>
              <a:ext uri="{FF2B5EF4-FFF2-40B4-BE49-F238E27FC236}">
                <a16:creationId xmlns:a16="http://schemas.microsoft.com/office/drawing/2014/main" id="{409F57B6-029B-47DB-B725-6A3753E3613C}"/>
              </a:ext>
            </a:extLst>
          </p:cNvPr>
          <p:cNvSpPr txBox="1"/>
          <p:nvPr/>
        </p:nvSpPr>
        <p:spPr>
          <a:xfrm>
            <a:off x="6454140" y="851329"/>
            <a:ext cx="253538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指定管理者自己評価：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1178940-4C45-4E61-B018-02FEE809A946}"/>
              </a:ext>
            </a:extLst>
          </p:cNvPr>
          <p:cNvSpPr txBox="1"/>
          <p:nvPr/>
        </p:nvSpPr>
        <p:spPr>
          <a:xfrm>
            <a:off x="126644" y="857149"/>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評価基準</a:t>
            </a:r>
          </a:p>
        </p:txBody>
      </p:sp>
      <p:sp>
        <p:nvSpPr>
          <p:cNvPr id="25" name="テキスト ボックス 24">
            <a:extLst>
              <a:ext uri="{FF2B5EF4-FFF2-40B4-BE49-F238E27FC236}">
                <a16:creationId xmlns:a16="http://schemas.microsoft.com/office/drawing/2014/main" id="{74C193B1-9DBB-43E8-8468-656BD500B1B6}"/>
              </a:ext>
            </a:extLst>
          </p:cNvPr>
          <p:cNvSpPr txBox="1"/>
          <p:nvPr/>
        </p:nvSpPr>
        <p:spPr>
          <a:xfrm>
            <a:off x="126642" y="1685399"/>
            <a:ext cx="4371433"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①：平等利用を確保するための基本方針に沿った取組み</a:t>
            </a:r>
          </a:p>
        </p:txBody>
      </p:sp>
      <p:sp>
        <p:nvSpPr>
          <p:cNvPr id="26" name="テキスト ボックス 25">
            <a:extLst>
              <a:ext uri="{FF2B5EF4-FFF2-40B4-BE49-F238E27FC236}">
                <a16:creationId xmlns:a16="http://schemas.microsoft.com/office/drawing/2014/main" id="{644F93EB-45A7-48CC-AD94-6543939AB507}"/>
              </a:ext>
            </a:extLst>
          </p:cNvPr>
          <p:cNvSpPr txBox="1"/>
          <p:nvPr/>
        </p:nvSpPr>
        <p:spPr>
          <a:xfrm>
            <a:off x="126643" y="2042660"/>
            <a:ext cx="4157489" cy="1585049"/>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○施設別・目的別に応じた利用受付開始日</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・会議室、大ホール、プチ・エルの受付開始日</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○目的利用：</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か月前</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○目的外利用：</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か月前</a:t>
            </a:r>
            <a:endParaRPr lang="en-US" altLang="ja-JP" sz="12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○平等利用を担保するスタッフ研修の実施</a:t>
            </a:r>
            <a:endParaRPr lang="en-US" altLang="ja-JP" sz="1200" u="sng"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・個人情報保護研修、人権研修、マナー研修、管理者のメン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タルヘルス研修を実施</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2B77B21-60AC-4997-BBDE-09257B7082E2}"/>
              </a:ext>
            </a:extLst>
          </p:cNvPr>
          <p:cNvSpPr txBox="1"/>
          <p:nvPr/>
        </p:nvSpPr>
        <p:spPr>
          <a:xfrm>
            <a:off x="4572000" y="2045203"/>
            <a:ext cx="4371433" cy="1554272"/>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○公平な利用申込み方法（再掲）　</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・予約申込の</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化を実施　</a:t>
            </a:r>
          </a:p>
          <a:p>
            <a:r>
              <a:rPr lang="ja-JP" altLang="en-US" sz="1200" dirty="0">
                <a:latin typeface="Meiryo UI" panose="020B0604030504040204" pitchFamily="50" charset="-128"/>
                <a:ea typeface="Meiryo UI" panose="020B0604030504040204" pitchFamily="50" charset="-128"/>
              </a:rPr>
              <a:t>　　・より公平な抽選とするため、６月より</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フォームを活用した抽選</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方法へ変更（前月</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日より受付開始）</a:t>
            </a:r>
          </a:p>
          <a:p>
            <a:endParaRPr lang="ja-JP" altLang="en-US"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○個人情報の取り扱いについての取組み</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・プライバシーマークで作成した個人情報保護マニュアルに沿った運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用を実施</a:t>
            </a:r>
            <a:endParaRPr lang="en-US" altLang="ja-JP" sz="12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0068D98-3976-4B4D-BFFE-68B77777582E}"/>
              </a:ext>
            </a:extLst>
          </p:cNvPr>
          <p:cNvSpPr txBox="1"/>
          <p:nvPr/>
        </p:nvSpPr>
        <p:spPr>
          <a:xfrm>
            <a:off x="134264" y="5824610"/>
            <a:ext cx="8701508" cy="909342"/>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申込初日の抽選会の</a:t>
            </a: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化により、多くの人が参加しやすくなり、より公平な利用確保につなげられている。また、高齢者・障がい者等に対する利用援助等により、多様な方々が安心して利用できるように対応している。</a:t>
            </a:r>
            <a:endParaRPr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3216B782-7505-45CA-AE96-4E614DC292FE}"/>
              </a:ext>
            </a:extLst>
          </p:cNvPr>
          <p:cNvSpPr txBox="1"/>
          <p:nvPr/>
        </p:nvSpPr>
        <p:spPr>
          <a:xfrm>
            <a:off x="6308856" y="5829436"/>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施設所管課の評価：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46B5A14-75D8-4E2A-9444-884B57B46436}"/>
              </a:ext>
            </a:extLst>
          </p:cNvPr>
          <p:cNvSpPr txBox="1"/>
          <p:nvPr/>
        </p:nvSpPr>
        <p:spPr>
          <a:xfrm>
            <a:off x="134264" y="5824610"/>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sp>
        <p:nvSpPr>
          <p:cNvPr id="17" name="テキスト ボックス 16">
            <a:extLst>
              <a:ext uri="{FF2B5EF4-FFF2-40B4-BE49-F238E27FC236}">
                <a16:creationId xmlns:a16="http://schemas.microsoft.com/office/drawing/2014/main" id="{9A8D685B-04F8-4340-A8D8-FEB4F0781105}"/>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Tree>
    <p:extLst>
      <p:ext uri="{BB962C8B-B14F-4D97-AF65-F5344CB8AC3E}">
        <p14:creationId xmlns:p14="http://schemas.microsoft.com/office/powerpoint/2010/main" val="419599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9AA44E5-08D8-4746-A248-CB63A76A3319}"/>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a:solidFill>
                  <a:schemeClr val="bg1"/>
                </a:solidFill>
                <a:latin typeface="Meiryo UI" pitchFamily="50" charset="-128"/>
                <a:ea typeface="Meiryo UI" pitchFamily="50" charset="-128"/>
                <a:cs typeface="ＭＳ Ｐゴシック" pitchFamily="50" charset="-128"/>
              </a:rPr>
              <a:t>Ⅰ</a:t>
            </a:r>
            <a:r>
              <a:rPr lang="ja-JP" altLang="en-US" sz="2200" b="1">
                <a:solidFill>
                  <a:schemeClr val="bg1"/>
                </a:solidFill>
                <a:latin typeface="Meiryo UI" pitchFamily="50" charset="-128"/>
                <a:ea typeface="Meiryo UI" pitchFamily="50" charset="-128"/>
                <a:cs typeface="ＭＳ Ｐゴシック" pitchFamily="50" charset="-128"/>
              </a:rPr>
              <a:t>　</a:t>
            </a:r>
            <a:r>
              <a:rPr lang="ja-JP" altLang="en-US" sz="2200" b="1" dirty="0">
                <a:solidFill>
                  <a:schemeClr val="bg1"/>
                </a:solidFill>
                <a:latin typeface="Meiryo UI" pitchFamily="50" charset="-128"/>
                <a:ea typeface="Meiryo UI" pitchFamily="50" charset="-128"/>
                <a:cs typeface="ＭＳ Ｐゴシック" pitchFamily="50" charset="-128"/>
              </a:rPr>
              <a:t>提案の履行状況に関する項目</a:t>
            </a:r>
          </a:p>
        </p:txBody>
      </p:sp>
      <p:sp>
        <p:nvSpPr>
          <p:cNvPr id="5" name="テキスト ボックス 4">
            <a:extLst>
              <a:ext uri="{FF2B5EF4-FFF2-40B4-BE49-F238E27FC236}">
                <a16:creationId xmlns:a16="http://schemas.microsoft.com/office/drawing/2014/main" id="{05190DC2-B860-41FA-9ABD-FBB0F5C9277D}"/>
              </a:ext>
            </a:extLst>
          </p:cNvPr>
          <p:cNvSpPr txBox="1"/>
          <p:nvPr/>
        </p:nvSpPr>
        <p:spPr>
          <a:xfrm>
            <a:off x="-42331" y="472918"/>
            <a:ext cx="5303519"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（３）利用者の増加を図るための具体的手法・効果</a:t>
            </a:r>
          </a:p>
        </p:txBody>
      </p:sp>
      <p:sp>
        <p:nvSpPr>
          <p:cNvPr id="6" name="テキスト ボックス 5">
            <a:extLst>
              <a:ext uri="{FF2B5EF4-FFF2-40B4-BE49-F238E27FC236}">
                <a16:creationId xmlns:a16="http://schemas.microsoft.com/office/drawing/2014/main" id="{368C07C9-BEDD-4F88-BB54-02C164DE962E}"/>
              </a:ext>
            </a:extLst>
          </p:cNvPr>
          <p:cNvSpPr txBox="1"/>
          <p:nvPr/>
        </p:nvSpPr>
        <p:spPr>
          <a:xfrm>
            <a:off x="137663" y="870281"/>
            <a:ext cx="8855259" cy="723982"/>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目標達成に向けた戦略的な取組みが適切に実施されているか</a:t>
            </a:r>
          </a:p>
        </p:txBody>
      </p:sp>
      <p:sp>
        <p:nvSpPr>
          <p:cNvPr id="3" name="スライド番号プレースホルダー 2">
            <a:extLst>
              <a:ext uri="{FF2B5EF4-FFF2-40B4-BE49-F238E27FC236}">
                <a16:creationId xmlns:a16="http://schemas.microsoft.com/office/drawing/2014/main" id="{390A6223-559E-43DA-A198-F7AD82BA60F1}"/>
              </a:ext>
            </a:extLst>
          </p:cNvPr>
          <p:cNvSpPr>
            <a:spLocks noGrp="1"/>
          </p:cNvSpPr>
          <p:nvPr>
            <p:ph type="sldNum" sz="quarter" idx="12"/>
          </p:nvPr>
        </p:nvSpPr>
        <p:spPr>
          <a:xfrm>
            <a:off x="7086600" y="6516482"/>
            <a:ext cx="2057400" cy="365125"/>
          </a:xfrm>
        </p:spPr>
        <p:txBody>
          <a:bodyPr/>
          <a:lstStyle/>
          <a:p>
            <a:fld id="{2F0E252E-A7A7-4A6D-A444-A063B6ED0BB4}" type="slidenum">
              <a:rPr kumimoji="1" lang="ja-JP" altLang="en-US" sz="1400" smtClean="0"/>
              <a:t>5</a:t>
            </a:fld>
            <a:endParaRPr kumimoji="1" lang="ja-JP" altLang="en-US" sz="1400" dirty="0"/>
          </a:p>
        </p:txBody>
      </p:sp>
      <p:sp>
        <p:nvSpPr>
          <p:cNvPr id="21" name="テキスト ボックス 20">
            <a:extLst>
              <a:ext uri="{FF2B5EF4-FFF2-40B4-BE49-F238E27FC236}">
                <a16:creationId xmlns:a16="http://schemas.microsoft.com/office/drawing/2014/main" id="{651330D3-DBA1-4CE1-AC7A-30515BB9FF7F}"/>
              </a:ext>
            </a:extLst>
          </p:cNvPr>
          <p:cNvSpPr txBox="1"/>
          <p:nvPr/>
        </p:nvSpPr>
        <p:spPr>
          <a:xfrm>
            <a:off x="126644" y="865616"/>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評価基準</a:t>
            </a:r>
          </a:p>
        </p:txBody>
      </p:sp>
      <p:sp>
        <p:nvSpPr>
          <p:cNvPr id="28" name="テキスト ボックス 27">
            <a:extLst>
              <a:ext uri="{FF2B5EF4-FFF2-40B4-BE49-F238E27FC236}">
                <a16:creationId xmlns:a16="http://schemas.microsoft.com/office/drawing/2014/main" id="{792B8C3C-FB79-4287-9259-6352436DA022}"/>
              </a:ext>
            </a:extLst>
          </p:cNvPr>
          <p:cNvSpPr txBox="1"/>
          <p:nvPr/>
        </p:nvSpPr>
        <p:spPr>
          <a:xfrm>
            <a:off x="6454140" y="859796"/>
            <a:ext cx="253538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指定管理者自己評価：</a:t>
            </a:r>
            <a:r>
              <a:rPr lang="en-US" altLang="ja-JP" sz="1600" b="1" dirty="0">
                <a:solidFill>
                  <a:schemeClr val="bg1"/>
                </a:solidFill>
                <a:latin typeface="Meiryo UI" panose="020B0604030504040204" pitchFamily="50" charset="-128"/>
                <a:ea typeface="Meiryo UI" panose="020B0604030504040204" pitchFamily="50" charset="-128"/>
              </a:rPr>
              <a:t>B</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A6BD3C2A-90A0-4195-8779-D43DD6D47F36}"/>
              </a:ext>
            </a:extLst>
          </p:cNvPr>
          <p:cNvSpPr txBox="1"/>
          <p:nvPr/>
        </p:nvSpPr>
        <p:spPr>
          <a:xfrm>
            <a:off x="126642" y="1744668"/>
            <a:ext cx="5303519"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①：施設の広報や認知度向上、利用者増加に向けて実施した具体策</a:t>
            </a:r>
          </a:p>
        </p:txBody>
      </p:sp>
      <p:sp>
        <p:nvSpPr>
          <p:cNvPr id="31" name="テキスト ボックス 30">
            <a:extLst>
              <a:ext uri="{FF2B5EF4-FFF2-40B4-BE49-F238E27FC236}">
                <a16:creationId xmlns:a16="http://schemas.microsoft.com/office/drawing/2014/main" id="{FCF25A8F-A86A-48A0-BD12-626595B798A5}"/>
              </a:ext>
            </a:extLst>
          </p:cNvPr>
          <p:cNvSpPr txBox="1"/>
          <p:nvPr/>
        </p:nvSpPr>
        <p:spPr>
          <a:xfrm>
            <a:off x="126643" y="2169664"/>
            <a:ext cx="4157489" cy="2185214"/>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○エル・おおさかのロゴを使用した広報・</a:t>
            </a:r>
            <a:r>
              <a:rPr lang="en-US" altLang="ja-JP" sz="1200" u="sng" dirty="0">
                <a:latin typeface="Meiryo UI" panose="020B0604030504040204" pitchFamily="50" charset="-128"/>
                <a:ea typeface="Meiryo UI" panose="020B0604030504040204" pitchFamily="50" charset="-128"/>
              </a:rPr>
              <a:t>PR</a:t>
            </a: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・卓上カレンダーを作成及び配布し、利用促進を図った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○近隣企業・団体への訪問配布：</a:t>
            </a:r>
            <a:r>
              <a:rPr lang="en-US" altLang="ja-JP" sz="1200" dirty="0">
                <a:latin typeface="Meiryo UI" panose="020B0604030504040204" pitchFamily="50" charset="-128"/>
                <a:ea typeface="Meiryo UI" panose="020B0604030504040204" pitchFamily="50" charset="-128"/>
              </a:rPr>
              <a:t>250</a:t>
            </a:r>
            <a:r>
              <a:rPr lang="ja-JP" altLang="en-US" sz="1200" dirty="0">
                <a:latin typeface="Meiryo UI" panose="020B0604030504040204" pitchFamily="50" charset="-128"/>
                <a:ea typeface="Meiryo UI" panose="020B0604030504040204" pitchFamily="50" charset="-128"/>
              </a:rPr>
              <a:t>団体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○来館利用団体への配布：</a:t>
            </a:r>
            <a:r>
              <a:rPr lang="en-US" altLang="ja-JP" sz="1200" dirty="0">
                <a:latin typeface="Meiryo UI" panose="020B0604030504040204" pitchFamily="50" charset="-128"/>
                <a:ea typeface="Meiryo UI" panose="020B0604030504040204" pitchFamily="50" charset="-128"/>
              </a:rPr>
              <a:t>1,000 </a:t>
            </a:r>
            <a:r>
              <a:rPr lang="ja-JP" altLang="en-US" sz="1200" dirty="0">
                <a:latin typeface="Meiryo UI" panose="020B0604030504040204" pitchFamily="50" charset="-128"/>
                <a:ea typeface="Meiryo UI" panose="020B0604030504040204" pitchFamily="50" charset="-128"/>
              </a:rPr>
              <a:t>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○過去に利用実績がある団体への配布：</a:t>
            </a:r>
            <a:r>
              <a:rPr lang="en-US" altLang="ja-JP" sz="1200" dirty="0">
                <a:latin typeface="Meiryo UI" panose="020B0604030504040204" pitchFamily="50" charset="-128"/>
                <a:ea typeface="Meiryo UI" panose="020B0604030504040204" pitchFamily="50" charset="-128"/>
              </a:rPr>
              <a:t>200</a:t>
            </a:r>
            <a:r>
              <a:rPr lang="ja-JP" altLang="en-US" sz="1200" dirty="0">
                <a:latin typeface="Meiryo UI" panose="020B0604030504040204" pitchFamily="50" charset="-128"/>
                <a:ea typeface="Meiryo UI" panose="020B0604030504040204" pitchFamily="50" charset="-128"/>
              </a:rPr>
              <a:t>団体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過去のエル・シアター利用者に対し、個別にヒアリングを実施</a:t>
            </a: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a:t>
            </a:r>
            <a:r>
              <a:rPr lang="en-US" altLang="ja-JP" sz="1200" u="sng" dirty="0">
                <a:latin typeface="Meiryo UI" panose="020B0604030504040204" pitchFamily="50" charset="-128"/>
                <a:ea typeface="Meiryo UI" panose="020B0604030504040204" pitchFamily="50" charset="-128"/>
              </a:rPr>
              <a:t>YouTuber</a:t>
            </a:r>
            <a:r>
              <a:rPr lang="ja-JP" altLang="en-US" sz="1200" u="sng" dirty="0">
                <a:latin typeface="Meiryo UI" panose="020B0604030504040204" pitchFamily="50" charset="-128"/>
                <a:ea typeface="Meiryo UI" panose="020B0604030504040204" pitchFamily="50" charset="-128"/>
              </a:rPr>
              <a:t>等と連携したプチ・エルの広報</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・これまで本館</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階で実施していたランチタイムコンサートを</a:t>
            </a:r>
          </a:p>
          <a:p>
            <a:r>
              <a:rPr lang="ja-JP" altLang="en-US" sz="1200" dirty="0">
                <a:latin typeface="Meiryo UI" panose="020B0604030504040204" pitchFamily="50" charset="-128"/>
                <a:ea typeface="Meiryo UI" panose="020B0604030504040204" pitchFamily="50" charset="-128"/>
              </a:rPr>
              <a:t>　　　アフタヌーンコンサートとしてリニューアル</a:t>
            </a:r>
          </a:p>
          <a:p>
            <a:r>
              <a:rPr lang="ja-JP" altLang="en-US" sz="1200" dirty="0">
                <a:latin typeface="Meiryo UI" panose="020B0604030504040204" pitchFamily="50" charset="-128"/>
                <a:ea typeface="Meiryo UI" panose="020B0604030504040204" pitchFamily="50" charset="-128"/>
              </a:rPr>
              <a:t>　　　プチ・エルに会場を変更し、</a:t>
            </a:r>
            <a:r>
              <a:rPr lang="en-US" altLang="ja-JP" sz="1200" dirty="0">
                <a:latin typeface="Meiryo UI" panose="020B0604030504040204" pitchFamily="50" charset="-128"/>
                <a:ea typeface="Meiryo UI" panose="020B0604030504040204" pitchFamily="50" charset="-128"/>
              </a:rPr>
              <a:t>YouTube</a:t>
            </a:r>
            <a:r>
              <a:rPr lang="ja-JP" altLang="en-US" sz="1200" dirty="0">
                <a:latin typeface="Meiryo UI" panose="020B0604030504040204" pitchFamily="50" charset="-128"/>
                <a:ea typeface="Meiryo UI" panose="020B0604030504040204" pitchFamily="50" charset="-128"/>
              </a:rPr>
              <a:t>でライブ配信を実施した</a:t>
            </a:r>
            <a:endParaRPr lang="en-US" altLang="ja-JP" sz="12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E45D3E07-68DD-4841-812D-0095295B3263}"/>
              </a:ext>
            </a:extLst>
          </p:cNvPr>
          <p:cNvSpPr txBox="1"/>
          <p:nvPr/>
        </p:nvSpPr>
        <p:spPr>
          <a:xfrm>
            <a:off x="4639390" y="2172207"/>
            <a:ext cx="4361279" cy="3570208"/>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○リスティング広告（</a:t>
            </a:r>
            <a:r>
              <a:rPr lang="en-US" altLang="ja-JP" sz="1200" u="sng" dirty="0">
                <a:latin typeface="Meiryo UI" panose="020B0604030504040204" pitchFamily="50" charset="-128"/>
                <a:ea typeface="Meiryo UI" panose="020B0604030504040204" pitchFamily="50" charset="-128"/>
              </a:rPr>
              <a:t>Google</a:t>
            </a:r>
            <a:r>
              <a:rPr lang="ja-JP" altLang="en-US" sz="1200" u="sng" dirty="0">
                <a:latin typeface="Meiryo UI" panose="020B0604030504040204" pitchFamily="50" charset="-128"/>
                <a:ea typeface="Meiryo UI" panose="020B0604030504040204" pitchFamily="50" charset="-128"/>
              </a:rPr>
              <a:t>広告等）を使用した広報・</a:t>
            </a:r>
            <a:r>
              <a:rPr lang="en-US" altLang="ja-JP" sz="1200" u="sng" dirty="0">
                <a:latin typeface="Meiryo UI" panose="020B0604030504040204" pitchFamily="50" charset="-128"/>
                <a:ea typeface="Meiryo UI" panose="020B0604030504040204" pitchFamily="50" charset="-128"/>
              </a:rPr>
              <a:t>PR</a:t>
            </a:r>
            <a:r>
              <a:rPr lang="ja-JP" altLang="en-US" sz="1200" u="sng" dirty="0">
                <a:latin typeface="Meiryo UI" panose="020B0604030504040204" pitchFamily="50" charset="-128"/>
                <a:ea typeface="Meiryo UI" panose="020B0604030504040204" pitchFamily="50" charset="-128"/>
              </a:rPr>
              <a:t>　</a:t>
            </a:r>
            <a:endParaRPr lang="en-US" altLang="ja-JP" sz="12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u="sng" dirty="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１月実施予定</a:t>
            </a:r>
            <a:r>
              <a:rPr lang="en-US" altLang="ja-JP" sz="1200" u="sng" dirty="0">
                <a:latin typeface="Meiryo UI" panose="020B0604030504040204" pitchFamily="50" charset="-128"/>
                <a:ea typeface="Meiryo UI" panose="020B0604030504040204" pitchFamily="50" charset="-128"/>
              </a:rPr>
              <a:t>】</a:t>
            </a:r>
            <a:endParaRPr lang="en-US" altLang="ja-JP" sz="3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・予約申込の</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化を実施　</a:t>
            </a:r>
          </a:p>
          <a:p>
            <a:r>
              <a:rPr lang="ja-JP" altLang="en-US" sz="1200" dirty="0">
                <a:latin typeface="Meiryo UI" panose="020B0604030504040204" pitchFamily="50" charset="-128"/>
                <a:ea typeface="Meiryo UI" panose="020B0604030504040204" pitchFamily="50" charset="-128"/>
              </a:rPr>
              <a:t>　　・より公平な抽選とするため、６月より</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フォームを活用した抽選</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方法へ変更（前月</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日より受付開始）</a:t>
            </a:r>
            <a:endParaRPr lang="en-US" altLang="ja-JP" sz="1200" dirty="0">
              <a:latin typeface="Meiryo UI" panose="020B0604030504040204" pitchFamily="50" charset="-128"/>
              <a:ea typeface="Meiryo UI" panose="020B0604030504040204" pitchFamily="50" charset="-128"/>
            </a:endParaRPr>
          </a:p>
          <a:p>
            <a:endParaRPr lang="en-US" altLang="ja-JP" sz="500" u="sng"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○大ホールに特化したランディングページから申込ページの作成</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万回表示されたうち、</a:t>
            </a:r>
            <a:r>
              <a:rPr lang="en-US" altLang="ja-JP" sz="1200" dirty="0">
                <a:latin typeface="Meiryo UI" panose="020B0604030504040204" pitchFamily="50" charset="-128"/>
                <a:ea typeface="Meiryo UI" panose="020B0604030504040204" pitchFamily="50" charset="-128"/>
              </a:rPr>
              <a:t>1,900</a:t>
            </a:r>
            <a:r>
              <a:rPr lang="ja-JP" altLang="en-US" sz="1200" dirty="0">
                <a:latin typeface="Meiryo UI" panose="020B0604030504040204" pitchFamily="50" charset="-128"/>
                <a:ea typeface="Meiryo UI" panose="020B0604030504040204" pitchFamily="50" charset="-128"/>
              </a:rPr>
              <a:t>回のクリック実績あり。そのうち、</a:t>
            </a:r>
            <a:r>
              <a:rPr lang="en-US" altLang="ja-JP" sz="1200" dirty="0">
                <a:latin typeface="Meiryo UI" panose="020B0604030504040204" pitchFamily="50" charset="-128"/>
                <a:ea typeface="Meiryo UI" panose="020B0604030504040204" pitchFamily="50" charset="-128"/>
              </a:rPr>
              <a:t>18</a:t>
            </a:r>
          </a:p>
          <a:p>
            <a:r>
              <a:rPr lang="ja-JP" altLang="en-US" sz="1200" dirty="0">
                <a:latin typeface="Meiryo UI" panose="020B0604030504040204" pitchFamily="50" charset="-128"/>
                <a:ea typeface="Meiryo UI" panose="020B0604030504040204" pitchFamily="50" charset="-128"/>
              </a:rPr>
              <a:t>　　　人が申込フォームへ到達</a:t>
            </a:r>
            <a:endParaRPr lang="en-US" altLang="ja-JP" sz="12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○利用者増加を図るイベント（試弾会）開催</a:t>
            </a:r>
          </a:p>
          <a:p>
            <a:endParaRPr lang="ja-JP" altLang="en-US" sz="3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・スタンウェイピアノの演奏できる機会を増やし、プチ・エルの利用</a:t>
            </a:r>
          </a:p>
          <a:p>
            <a:r>
              <a:rPr lang="ja-JP" altLang="en-US" sz="1200" dirty="0">
                <a:latin typeface="Meiryo UI" panose="020B0604030504040204" pitchFamily="50" charset="-128"/>
                <a:ea typeface="Meiryo UI" panose="020B0604030504040204" pitchFamily="50" charset="-128"/>
              </a:rPr>
              <a:t>　　　機会の増加を図る</a:t>
            </a:r>
            <a:endParaRPr lang="en-US" altLang="ja-JP" sz="12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○経営戦略会議の開催</a:t>
            </a:r>
            <a:endParaRPr lang="en-US" altLang="ja-JP" sz="1200" u="sng" dirty="0">
              <a:latin typeface="Meiryo UI" panose="020B0604030504040204" pitchFamily="50" charset="-128"/>
              <a:ea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・既設の</a:t>
            </a:r>
            <a:r>
              <a:rPr lang="en-US" altLang="ja-JP" sz="1200" dirty="0">
                <a:latin typeface="Meiryo UI" panose="020B0604030504040204" pitchFamily="50" charset="-128"/>
                <a:ea typeface="Meiryo UI" panose="020B0604030504040204" pitchFamily="50" charset="-128"/>
              </a:rPr>
              <a:t>Wi-Fi</a:t>
            </a:r>
            <a:r>
              <a:rPr lang="ja-JP" altLang="en-US" sz="1200" dirty="0">
                <a:latin typeface="Meiryo UI" panose="020B0604030504040204" pitchFamily="50" charset="-128"/>
                <a:ea typeface="Meiryo UI" panose="020B0604030504040204" pitchFamily="50" charset="-128"/>
              </a:rPr>
              <a:t>に加え、有線</a:t>
            </a:r>
            <a:r>
              <a:rPr lang="en-US" altLang="ja-JP" sz="1200" dirty="0">
                <a:latin typeface="Meiryo UI" panose="020B0604030504040204" pitchFamily="50" charset="-128"/>
                <a:ea typeface="Meiryo UI" panose="020B0604030504040204" pitchFamily="50" charset="-128"/>
              </a:rPr>
              <a:t>LAN</a:t>
            </a:r>
            <a:r>
              <a:rPr lang="ja-JP" altLang="en-US" sz="1200" dirty="0">
                <a:latin typeface="Meiryo UI" panose="020B0604030504040204" pitchFamily="50" charset="-128"/>
                <a:ea typeface="Meiryo UI" panose="020B0604030504040204" pitchFamily="50" charset="-128"/>
              </a:rPr>
              <a:t>を本館</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階、</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階に導入すること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により、すべての会議室に有線</a:t>
            </a:r>
            <a:r>
              <a:rPr lang="en-US" altLang="ja-JP" sz="1200" dirty="0">
                <a:latin typeface="Meiryo UI" panose="020B0604030504040204" pitchFamily="50" charset="-128"/>
                <a:ea typeface="Meiryo UI" panose="020B0604030504040204" pitchFamily="50" charset="-128"/>
              </a:rPr>
              <a:t>LAN</a:t>
            </a:r>
            <a:r>
              <a:rPr lang="ja-JP" altLang="en-US" sz="1200" dirty="0">
                <a:latin typeface="Meiryo UI" panose="020B0604030504040204" pitchFamily="50" charset="-128"/>
                <a:ea typeface="Meiryo UI" panose="020B0604030504040204" pitchFamily="50" charset="-128"/>
              </a:rPr>
              <a:t>が設置され、利便性の向上</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を図った。</a:t>
            </a:r>
            <a:endParaRPr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90CFD75-382A-408E-B32C-EB3513D6CDDF}"/>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pic>
        <p:nvPicPr>
          <p:cNvPr id="7" name="図 6">
            <a:extLst>
              <a:ext uri="{FF2B5EF4-FFF2-40B4-BE49-F238E27FC236}">
                <a16:creationId xmlns:a16="http://schemas.microsoft.com/office/drawing/2014/main" id="{35FA70DB-E18A-4451-9460-F9958ED9D435}"/>
              </a:ext>
            </a:extLst>
          </p:cNvPr>
          <p:cNvPicPr>
            <a:picLocks noChangeAspect="1"/>
          </p:cNvPicPr>
          <p:nvPr/>
        </p:nvPicPr>
        <p:blipFill>
          <a:blip r:embed="rId2"/>
          <a:stretch>
            <a:fillRect/>
          </a:stretch>
        </p:blipFill>
        <p:spPr>
          <a:xfrm>
            <a:off x="427137" y="4351079"/>
            <a:ext cx="3649980" cy="2034003"/>
          </a:xfrm>
          <a:prstGeom prst="rect">
            <a:avLst/>
          </a:prstGeom>
        </p:spPr>
      </p:pic>
      <p:sp>
        <p:nvSpPr>
          <p:cNvPr id="15" name="テキスト ボックス 14">
            <a:extLst>
              <a:ext uri="{FF2B5EF4-FFF2-40B4-BE49-F238E27FC236}">
                <a16:creationId xmlns:a16="http://schemas.microsoft.com/office/drawing/2014/main" id="{E45D3E07-68DD-4841-812D-0095295B3263}"/>
              </a:ext>
            </a:extLst>
          </p:cNvPr>
          <p:cNvSpPr txBox="1"/>
          <p:nvPr/>
        </p:nvSpPr>
        <p:spPr>
          <a:xfrm>
            <a:off x="672544" y="6385082"/>
            <a:ext cx="3404573"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eiryo UI" panose="020B0604030504040204" pitchFamily="50" charset="-128"/>
                <a:ea typeface="Meiryo UI" panose="020B0604030504040204" pitchFamily="50" charset="-128"/>
              </a:rPr>
              <a:t>YouTuber</a:t>
            </a:r>
            <a:r>
              <a:rPr lang="ja-JP" altLang="en-US" sz="1200" dirty="0">
                <a:latin typeface="Meiryo UI" panose="020B0604030504040204" pitchFamily="50" charset="-128"/>
                <a:ea typeface="Meiryo UI" panose="020B0604030504040204" pitchFamily="50" charset="-128"/>
              </a:rPr>
              <a:t>との連携で実施したアフタヌーンコンサート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動画</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本で約</a:t>
            </a:r>
            <a:r>
              <a:rPr lang="en-US" altLang="ja-JP" sz="1200" dirty="0">
                <a:latin typeface="Meiryo UI" panose="020B0604030504040204" pitchFamily="50" charset="-128"/>
                <a:ea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rPr>
              <a:t>回再生</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19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6DFA1BFD-8568-43A4-842F-88E4519FB778}"/>
              </a:ext>
            </a:extLst>
          </p:cNvPr>
          <p:cNvSpPr txBox="1"/>
          <p:nvPr/>
        </p:nvSpPr>
        <p:spPr>
          <a:xfrm>
            <a:off x="115625" y="925887"/>
            <a:ext cx="2078935" cy="307777"/>
          </a:xfrm>
          <a:prstGeom prst="rect">
            <a:avLst/>
          </a:prstGeom>
          <a:noFill/>
        </p:spPr>
        <p:txBody>
          <a:bodyPr wrap="square">
            <a:spAutoFit/>
          </a:bodyPr>
          <a:lstStyle/>
          <a:p>
            <a:pPr marL="182563" indent="-182563"/>
            <a:r>
              <a:rPr lang="ja-JP" altLang="en-US" sz="1400" b="1" dirty="0">
                <a:latin typeface="Meiryo UI" panose="020B0604030504040204" pitchFamily="50" charset="-128"/>
                <a:ea typeface="Meiryo UI" panose="020B0604030504040204" pitchFamily="50" charset="-128"/>
              </a:rPr>
              <a:t>ホームページのアクセス数　</a:t>
            </a:r>
            <a:endParaRPr lang="en-US" altLang="ja-JP" sz="1400" b="1" dirty="0">
              <a:latin typeface="Meiryo UI" panose="020B0604030504040204" pitchFamily="50" charset="-128"/>
              <a:ea typeface="Meiryo UI" panose="020B0604030504040204" pitchFamily="50" charset="-128"/>
            </a:endParaRPr>
          </a:p>
        </p:txBody>
      </p:sp>
      <p:sp>
        <p:nvSpPr>
          <p:cNvPr id="4" name="Rectangle 4">
            <a:extLst>
              <a:ext uri="{FF2B5EF4-FFF2-40B4-BE49-F238E27FC236}">
                <a16:creationId xmlns:a16="http://schemas.microsoft.com/office/drawing/2014/main" id="{89AA44E5-08D8-4746-A248-CB63A76A3319}"/>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a:solidFill>
                  <a:schemeClr val="bg1"/>
                </a:solidFill>
                <a:latin typeface="Meiryo UI" pitchFamily="50" charset="-128"/>
                <a:ea typeface="Meiryo UI" pitchFamily="50" charset="-128"/>
                <a:cs typeface="ＭＳ Ｐゴシック" pitchFamily="50" charset="-128"/>
              </a:rPr>
              <a:t>Ⅰ</a:t>
            </a:r>
            <a:r>
              <a:rPr lang="ja-JP" altLang="en-US" sz="2200" b="1">
                <a:solidFill>
                  <a:schemeClr val="bg1"/>
                </a:solidFill>
                <a:latin typeface="Meiryo UI" pitchFamily="50" charset="-128"/>
                <a:ea typeface="Meiryo UI" pitchFamily="50" charset="-128"/>
                <a:cs typeface="ＭＳ Ｐゴシック" pitchFamily="50" charset="-128"/>
              </a:rPr>
              <a:t>　</a:t>
            </a:r>
            <a:r>
              <a:rPr lang="ja-JP" altLang="en-US" sz="2200" b="1" dirty="0">
                <a:solidFill>
                  <a:schemeClr val="bg1"/>
                </a:solidFill>
                <a:latin typeface="Meiryo UI" pitchFamily="50" charset="-128"/>
                <a:ea typeface="Meiryo UI" pitchFamily="50" charset="-128"/>
                <a:cs typeface="ＭＳ Ｐゴシック" pitchFamily="50" charset="-128"/>
              </a:rPr>
              <a:t>提案の履行状況に関する項目</a:t>
            </a:r>
          </a:p>
        </p:txBody>
      </p:sp>
      <p:sp>
        <p:nvSpPr>
          <p:cNvPr id="17" name="テキスト ボックス 16">
            <a:extLst>
              <a:ext uri="{FF2B5EF4-FFF2-40B4-BE49-F238E27FC236}">
                <a16:creationId xmlns:a16="http://schemas.microsoft.com/office/drawing/2014/main" id="{E1413FBF-D813-462B-BE9F-7E148A6C6DA3}"/>
              </a:ext>
            </a:extLst>
          </p:cNvPr>
          <p:cNvSpPr txBox="1"/>
          <p:nvPr/>
        </p:nvSpPr>
        <p:spPr>
          <a:xfrm>
            <a:off x="126641" y="543642"/>
            <a:ext cx="4165959"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②～④：令和６年度指定管理者の目標に対する実績</a:t>
            </a:r>
          </a:p>
        </p:txBody>
      </p:sp>
      <p:sp>
        <p:nvSpPr>
          <p:cNvPr id="3" name="スライド番号プレースホルダー 2">
            <a:extLst>
              <a:ext uri="{FF2B5EF4-FFF2-40B4-BE49-F238E27FC236}">
                <a16:creationId xmlns:a16="http://schemas.microsoft.com/office/drawing/2014/main" id="{390A6223-559E-43DA-A198-F7AD82BA60F1}"/>
              </a:ext>
            </a:extLst>
          </p:cNvPr>
          <p:cNvSpPr>
            <a:spLocks noGrp="1"/>
          </p:cNvSpPr>
          <p:nvPr>
            <p:ph type="sldNum" sz="quarter" idx="12"/>
          </p:nvPr>
        </p:nvSpPr>
        <p:spPr>
          <a:xfrm>
            <a:off x="7086600" y="6516482"/>
            <a:ext cx="2057400" cy="365125"/>
          </a:xfrm>
        </p:spPr>
        <p:txBody>
          <a:bodyPr/>
          <a:lstStyle/>
          <a:p>
            <a:fld id="{2F0E252E-A7A7-4A6D-A444-A063B6ED0BB4}" type="slidenum">
              <a:rPr kumimoji="1" lang="ja-JP" altLang="en-US" sz="1400" smtClean="0"/>
              <a:t>6</a:t>
            </a:fld>
            <a:endParaRPr kumimoji="1" lang="ja-JP" altLang="en-US" sz="1400" dirty="0"/>
          </a:p>
        </p:txBody>
      </p:sp>
      <p:graphicFrame>
        <p:nvGraphicFramePr>
          <p:cNvPr id="7" name="表 9">
            <a:extLst>
              <a:ext uri="{FF2B5EF4-FFF2-40B4-BE49-F238E27FC236}">
                <a16:creationId xmlns:a16="http://schemas.microsoft.com/office/drawing/2014/main" id="{B587943B-28F6-48CB-8F91-F8D83EAB86B8}"/>
              </a:ext>
            </a:extLst>
          </p:cNvPr>
          <p:cNvGraphicFramePr>
            <a:graphicFrameLocks noGrp="1"/>
          </p:cNvGraphicFramePr>
          <p:nvPr>
            <p:extLst>
              <p:ext uri="{D42A27DB-BD31-4B8C-83A1-F6EECF244321}">
                <p14:modId xmlns:p14="http://schemas.microsoft.com/office/powerpoint/2010/main" val="3819814768"/>
              </p:ext>
            </p:extLst>
          </p:nvPr>
        </p:nvGraphicFramePr>
        <p:xfrm>
          <a:off x="4804833" y="1241881"/>
          <a:ext cx="4129535" cy="1916185"/>
        </p:xfrm>
        <a:graphic>
          <a:graphicData uri="http://schemas.openxmlformats.org/drawingml/2006/table">
            <a:tbl>
              <a:tblPr firstRow="1" bandRow="1">
                <a:tableStyleId>{D7AC3CCA-C797-4891-BE02-D94E43425B78}</a:tableStyleId>
              </a:tblPr>
              <a:tblGrid>
                <a:gridCol w="501512">
                  <a:extLst>
                    <a:ext uri="{9D8B030D-6E8A-4147-A177-3AD203B41FA5}">
                      <a16:colId xmlns:a16="http://schemas.microsoft.com/office/drawing/2014/main" val="384979575"/>
                    </a:ext>
                  </a:extLst>
                </a:gridCol>
                <a:gridCol w="668025">
                  <a:extLst>
                    <a:ext uri="{9D8B030D-6E8A-4147-A177-3AD203B41FA5}">
                      <a16:colId xmlns:a16="http://schemas.microsoft.com/office/drawing/2014/main" val="1704500921"/>
                    </a:ext>
                  </a:extLst>
                </a:gridCol>
                <a:gridCol w="986666">
                  <a:extLst>
                    <a:ext uri="{9D8B030D-6E8A-4147-A177-3AD203B41FA5}">
                      <a16:colId xmlns:a16="http://schemas.microsoft.com/office/drawing/2014/main" val="3256821982"/>
                    </a:ext>
                  </a:extLst>
                </a:gridCol>
                <a:gridCol w="986666">
                  <a:extLst>
                    <a:ext uri="{9D8B030D-6E8A-4147-A177-3AD203B41FA5}">
                      <a16:colId xmlns:a16="http://schemas.microsoft.com/office/drawing/2014/main" val="3452778023"/>
                    </a:ext>
                  </a:extLst>
                </a:gridCol>
                <a:gridCol w="986666">
                  <a:extLst>
                    <a:ext uri="{9D8B030D-6E8A-4147-A177-3AD203B41FA5}">
                      <a16:colId xmlns:a16="http://schemas.microsoft.com/office/drawing/2014/main" val="2383198649"/>
                    </a:ext>
                  </a:extLst>
                </a:gridCol>
              </a:tblGrid>
              <a:tr h="460637">
                <a:tc>
                  <a:txBody>
                    <a:bodyPr/>
                    <a:lstStyle/>
                    <a:p>
                      <a:endParaRPr kumimoji="1" lang="ja-JP" altLang="en-US" sz="1200" b="1" dirty="0">
                        <a:solidFill>
                          <a:schemeClr val="bg1">
                            <a:lumMod val="95000"/>
                          </a:schemeClr>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endParaRPr kumimoji="1" lang="ja-JP" altLang="en-US" sz="1200" b="1" dirty="0">
                        <a:solidFill>
                          <a:schemeClr val="bg1">
                            <a:lumMod val="95000"/>
                          </a:schemeClr>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fontAlgn="ct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R5</a:t>
                      </a:r>
                    </a:p>
                    <a:p>
                      <a:pPr algn="ctr" fontAlgn="ct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（参考）</a:t>
                      </a:r>
                      <a:endParaRPr lang="ja-JP"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620" marR="7620" marT="7620" marB="0" anchor="ctr">
                    <a:solidFill>
                      <a:schemeClr val="tx1">
                        <a:lumMod val="50000"/>
                        <a:lumOff val="50000"/>
                      </a:schemeClr>
                    </a:solidFill>
                  </a:tcPr>
                </a:tc>
                <a:tc>
                  <a:txBody>
                    <a:bodyPr/>
                    <a:lstStyle/>
                    <a:p>
                      <a:pPr algn="ctr" fontAlgn="ct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R6</a:t>
                      </a:r>
                    </a:p>
                    <a:p>
                      <a:pPr algn="ctr" fontAlgn="ct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a:t>
                      </a: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12</a:t>
                      </a: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月末）</a:t>
                      </a:r>
                      <a:endParaRPr lang="ja-JP"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620" marR="7620" marT="7620" marB="0" anchor="ctr">
                    <a:solidFill>
                      <a:schemeClr val="tx1">
                        <a:lumMod val="50000"/>
                        <a:lumOff val="50000"/>
                      </a:schemeClr>
                    </a:solidFill>
                  </a:tcPr>
                </a:tc>
                <a:tc>
                  <a:txBody>
                    <a:bodyPr/>
                    <a:lstStyle/>
                    <a:p>
                      <a:pPr algn="ctr" fontAlgn="ct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R6</a:t>
                      </a:r>
                    </a:p>
                    <a:p>
                      <a:pPr algn="ctr" fontAlgn="ct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（見込）</a:t>
                      </a:r>
                      <a:endParaRPr lang="ja-JP"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620" marR="7620" marT="7620" marB="0" anchor="ctr">
                    <a:solidFill>
                      <a:schemeClr val="tx1">
                        <a:lumMod val="50000"/>
                        <a:lumOff val="50000"/>
                      </a:schemeClr>
                    </a:solidFill>
                  </a:tcPr>
                </a:tc>
                <a:extLst>
                  <a:ext uri="{0D108BD9-81ED-4DB2-BD59-A6C34878D82A}">
                    <a16:rowId xmlns:a16="http://schemas.microsoft.com/office/drawing/2014/main" val="2214228082"/>
                  </a:ext>
                </a:extLst>
              </a:tr>
              <a:tr h="363887">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目標</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en-US" altLang="ja-JP" sz="1200" b="0" u="none" strike="noStrike" dirty="0">
                          <a:solidFill>
                            <a:srgbClr val="000000"/>
                          </a:solidFill>
                          <a:effectLst/>
                          <a:latin typeface="Meiryo UI" panose="020B0604030504040204" pitchFamily="50" charset="-128"/>
                          <a:ea typeface="Meiryo UI" panose="020B0604030504040204" pitchFamily="50" charset="-128"/>
                        </a:rPr>
                        <a:t> </a:t>
                      </a:r>
                      <a:r>
                        <a:rPr lang="ja-JP" sz="1200" b="0" u="none" strike="noStrike" dirty="0">
                          <a:solidFill>
                            <a:srgbClr val="000000"/>
                          </a:solidFill>
                          <a:effectLst/>
                          <a:latin typeface="Meiryo UI" panose="020B0604030504040204" pitchFamily="50" charset="-128"/>
                          <a:ea typeface="Meiryo UI" panose="020B0604030504040204" pitchFamily="50" charset="-128"/>
                        </a:rPr>
                        <a:t>会議室 </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en-US" altLang="ja-JP" sz="1200" b="0" u="none" strike="noStrike" dirty="0">
                          <a:solidFill>
                            <a:srgbClr val="000000"/>
                          </a:solidFill>
                          <a:effectLst/>
                          <a:latin typeface="Meiryo UI" panose="020B0604030504040204" pitchFamily="50" charset="-128"/>
                          <a:ea typeface="Meiryo UI" panose="020B0604030504040204" pitchFamily="50" charset="-128"/>
                        </a:rPr>
                        <a:t>47</a:t>
                      </a:r>
                      <a:r>
                        <a:rPr lang="ja-JP" sz="1200" b="0" u="none" strike="noStrike" dirty="0">
                          <a:solidFill>
                            <a:srgbClr val="000000"/>
                          </a:solidFill>
                          <a:effectLst/>
                          <a:latin typeface="Meiryo UI" panose="020B0604030504040204" pitchFamily="50" charset="-128"/>
                          <a:ea typeface="Meiryo UI" panose="020B0604030504040204" pitchFamily="50" charset="-128"/>
                        </a:rPr>
                        <a:t>.0%</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gridSpan="2">
                  <a:txBody>
                    <a:bodyPr/>
                    <a:lstStyle/>
                    <a:p>
                      <a:pPr algn="ctr" fontAlgn="ctr"/>
                      <a:r>
                        <a:rPr lang="en-US" altLang="ja-JP" sz="1200" b="0" u="none" strike="noStrike" dirty="0">
                          <a:solidFill>
                            <a:schemeClr val="tx1"/>
                          </a:solidFill>
                          <a:effectLst/>
                          <a:latin typeface="Meiryo UI" panose="020B0604030504040204" pitchFamily="50" charset="-128"/>
                          <a:ea typeface="Meiryo UI" panose="020B0604030504040204" pitchFamily="50" charset="-128"/>
                        </a:rPr>
                        <a:t>50.0%</a:t>
                      </a:r>
                      <a:r>
                        <a:rPr lang="ja-JP" sz="1200" b="0" u="none" strike="noStrike" dirty="0">
                          <a:solidFill>
                            <a:schemeClr val="tx1"/>
                          </a:solidFill>
                          <a:effectLst/>
                          <a:latin typeface="Meiryo UI" panose="020B0604030504040204" pitchFamily="50" charset="-128"/>
                          <a:ea typeface="Meiryo UI" panose="020B0604030504040204" pitchFamily="50" charset="-128"/>
                        </a:rPr>
                        <a:t>　</a:t>
                      </a:r>
                      <a:endParaRPr 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0" marR="72000" marT="7620" marB="0" anchor="ctr">
                    <a:noFill/>
                  </a:tcPr>
                </a:tc>
                <a:tc hMerge="1">
                  <a:txBody>
                    <a:bodyPr/>
                    <a:lstStyle/>
                    <a:p>
                      <a:pPr algn="ctr" fontAlgn="ctr"/>
                      <a:endParaRPr 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0" marR="72000" marT="7620" marB="0" anchor="ctr">
                    <a:noFill/>
                  </a:tcPr>
                </a:tc>
                <a:extLst>
                  <a:ext uri="{0D108BD9-81ED-4DB2-BD59-A6C34878D82A}">
                    <a16:rowId xmlns:a16="http://schemas.microsoft.com/office/drawing/2014/main" val="1609655217"/>
                  </a:ext>
                </a:extLst>
              </a:tr>
              <a:tr h="363887">
                <a:tc vMerge="1">
                  <a:txBody>
                    <a:bodyPr/>
                    <a:lstStyle/>
                    <a:p>
                      <a:pPr algn="ctr" fontAlgn="ctr"/>
                      <a:endParaRPr 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大ホール</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46.0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gridSpan="2">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40.0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hMerge="1">
                  <a:txBody>
                    <a:bodyPr/>
                    <a:lstStyle/>
                    <a:p>
                      <a:pPr algn="ctr" fontAlgn="ct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extLst>
                  <a:ext uri="{0D108BD9-81ED-4DB2-BD59-A6C34878D82A}">
                    <a16:rowId xmlns:a16="http://schemas.microsoft.com/office/drawing/2014/main" val="4152146054"/>
                  </a:ext>
                </a:extLst>
              </a:tr>
              <a:tr h="363887">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実績</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en-US" altLang="ja-JP" sz="1200" b="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u="none" strike="noStrike" dirty="0">
                          <a:solidFill>
                            <a:srgbClr val="000000"/>
                          </a:solidFill>
                          <a:effectLst/>
                          <a:latin typeface="Meiryo UI" panose="020B0604030504040204" pitchFamily="50" charset="-128"/>
                          <a:ea typeface="Meiryo UI" panose="020B0604030504040204" pitchFamily="50" charset="-128"/>
                        </a:rPr>
                        <a:t>会議室</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ja-JP" sz="1200" b="0" u="none" strike="noStrike" dirty="0">
                          <a:solidFill>
                            <a:srgbClr val="000000"/>
                          </a:solidFill>
                          <a:effectLst/>
                          <a:latin typeface="Meiryo UI" panose="020B0604030504040204" pitchFamily="50" charset="-128"/>
                          <a:ea typeface="Meiryo UI" panose="020B0604030504040204" pitchFamily="50" charset="-128"/>
                        </a:rPr>
                        <a:t>4</a:t>
                      </a:r>
                      <a:r>
                        <a:rPr lang="en-US" altLang="ja-JP" sz="1200" b="0" u="none" strike="noStrike" dirty="0">
                          <a:solidFill>
                            <a:srgbClr val="000000"/>
                          </a:solidFill>
                          <a:effectLst/>
                          <a:latin typeface="Meiryo UI" panose="020B0604030504040204" pitchFamily="50" charset="-128"/>
                          <a:ea typeface="Meiryo UI" panose="020B0604030504040204" pitchFamily="50" charset="-128"/>
                        </a:rPr>
                        <a:t>8</a:t>
                      </a:r>
                      <a:r>
                        <a:rPr lang="ja-JP" sz="1200" b="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u="none" strike="noStrike" dirty="0">
                          <a:solidFill>
                            <a:srgbClr val="000000"/>
                          </a:solidFill>
                          <a:effectLst/>
                          <a:latin typeface="Meiryo UI" panose="020B0604030504040204" pitchFamily="50" charset="-128"/>
                          <a:ea typeface="Meiryo UI" panose="020B0604030504040204" pitchFamily="50" charset="-128"/>
                        </a:rPr>
                        <a:t>8</a:t>
                      </a:r>
                      <a:r>
                        <a:rPr lang="ja-JP" sz="1200" b="0" u="none" strike="noStrike" dirty="0">
                          <a:solidFill>
                            <a:srgbClr val="000000"/>
                          </a:solidFill>
                          <a:effectLst/>
                          <a:latin typeface="Meiryo UI" panose="020B0604030504040204" pitchFamily="50" charset="-128"/>
                          <a:ea typeface="Meiryo UI" panose="020B0604030504040204" pitchFamily="50" charset="-128"/>
                        </a:rPr>
                        <a:t>%</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1" u="sng" strike="noStrike" dirty="0">
                          <a:solidFill>
                            <a:srgbClr val="000000"/>
                          </a:solidFill>
                          <a:effectLst/>
                          <a:latin typeface="Meiryo UI" panose="020B0604030504040204" pitchFamily="50" charset="-128"/>
                          <a:ea typeface="Meiryo UI" panose="020B0604030504040204" pitchFamily="50" charset="-128"/>
                        </a:rPr>
                        <a:t>49.4%</a:t>
                      </a:r>
                      <a:r>
                        <a:rPr lang="ja-JP" sz="1200" b="1" u="sng" strike="noStrike" dirty="0">
                          <a:solidFill>
                            <a:srgbClr val="000000"/>
                          </a:solidFill>
                          <a:effectLst/>
                          <a:latin typeface="Meiryo UI" panose="020B0604030504040204" pitchFamily="50" charset="-128"/>
                          <a:ea typeface="Meiryo UI" panose="020B0604030504040204" pitchFamily="50" charset="-128"/>
                        </a:rPr>
                        <a:t>　</a:t>
                      </a:r>
                      <a:endParaRPr lang="ja-JP" sz="1200" b="1" i="0" u="sng"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1" i="0" u="sng" strike="noStrike" dirty="0">
                          <a:solidFill>
                            <a:srgbClr val="000000"/>
                          </a:solidFill>
                          <a:effectLst/>
                          <a:latin typeface="Meiryo UI" panose="020B0604030504040204" pitchFamily="50" charset="-128"/>
                          <a:ea typeface="Meiryo UI" panose="020B0604030504040204" pitchFamily="50" charset="-128"/>
                        </a:rPr>
                        <a:t>49.5%</a:t>
                      </a:r>
                      <a:endParaRPr lang="ja-JP" sz="1200" b="1" i="0" u="sng"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extLst>
                  <a:ext uri="{0D108BD9-81ED-4DB2-BD59-A6C34878D82A}">
                    <a16:rowId xmlns:a16="http://schemas.microsoft.com/office/drawing/2014/main" val="2448039447"/>
                  </a:ext>
                </a:extLst>
              </a:tr>
              <a:tr h="363887">
                <a:tc vMerge="1">
                  <a:txBody>
                    <a:bodyPr/>
                    <a:lstStyle/>
                    <a:p>
                      <a:pPr algn="ctr" fontAlgn="ctr"/>
                      <a:endParaRPr 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大ホール</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36.6%</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1" i="0" u="sng" strike="noStrike" dirty="0">
                          <a:solidFill>
                            <a:srgbClr val="000000"/>
                          </a:solidFill>
                          <a:effectLst/>
                          <a:latin typeface="Meiryo UI" panose="020B0604030504040204" pitchFamily="50" charset="-128"/>
                          <a:ea typeface="Meiryo UI" panose="020B0604030504040204" pitchFamily="50" charset="-128"/>
                        </a:rPr>
                        <a:t>41.6</a:t>
                      </a:r>
                      <a:r>
                        <a:rPr lang="ja-JP" altLang="en-US" sz="1200" b="1" i="0" u="sng" strike="noStrike" dirty="0">
                          <a:solidFill>
                            <a:srgbClr val="000000"/>
                          </a:solidFill>
                          <a:effectLst/>
                          <a:latin typeface="Meiryo UI" panose="020B0604030504040204" pitchFamily="50" charset="-128"/>
                          <a:ea typeface="Meiryo UI" panose="020B0604030504040204" pitchFamily="50" charset="-128"/>
                        </a:rPr>
                        <a:t>％</a:t>
                      </a:r>
                      <a:endParaRPr lang="ja-JP" sz="1200" b="1" i="0" u="sng"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1" i="0" u="sng" strike="noStrike" dirty="0">
                          <a:solidFill>
                            <a:srgbClr val="000000"/>
                          </a:solidFill>
                          <a:effectLst/>
                          <a:latin typeface="Meiryo UI" panose="020B0604030504040204" pitchFamily="50" charset="-128"/>
                          <a:ea typeface="Meiryo UI" panose="020B0604030504040204" pitchFamily="50" charset="-128"/>
                        </a:rPr>
                        <a:t>42.7%</a:t>
                      </a:r>
                      <a:endParaRPr lang="ja-JP" sz="1200" b="1" i="0" u="sng"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extLst>
                  <a:ext uri="{0D108BD9-81ED-4DB2-BD59-A6C34878D82A}">
                    <a16:rowId xmlns:a16="http://schemas.microsoft.com/office/drawing/2014/main" val="1598207437"/>
                  </a:ext>
                </a:extLst>
              </a:tr>
            </a:tbl>
          </a:graphicData>
        </a:graphic>
      </p:graphicFrame>
      <p:graphicFrame>
        <p:nvGraphicFramePr>
          <p:cNvPr id="20" name="表 9">
            <a:extLst>
              <a:ext uri="{FF2B5EF4-FFF2-40B4-BE49-F238E27FC236}">
                <a16:creationId xmlns:a16="http://schemas.microsoft.com/office/drawing/2014/main" id="{1962B31D-C8CB-4103-BFBD-B3F55C2A18D2}"/>
              </a:ext>
            </a:extLst>
          </p:cNvPr>
          <p:cNvGraphicFramePr>
            <a:graphicFrameLocks noGrp="1"/>
          </p:cNvGraphicFramePr>
          <p:nvPr>
            <p:extLst>
              <p:ext uri="{D42A27DB-BD31-4B8C-83A1-F6EECF244321}">
                <p14:modId xmlns:p14="http://schemas.microsoft.com/office/powerpoint/2010/main" val="2503513080"/>
              </p:ext>
            </p:extLst>
          </p:nvPr>
        </p:nvGraphicFramePr>
        <p:xfrm>
          <a:off x="137663" y="1232757"/>
          <a:ext cx="4129536" cy="1102655"/>
        </p:xfrm>
        <a:graphic>
          <a:graphicData uri="http://schemas.openxmlformats.org/drawingml/2006/table">
            <a:tbl>
              <a:tblPr firstRow="1" bandRow="1">
                <a:tableStyleId>{D7AC3CCA-C797-4891-BE02-D94E43425B78}</a:tableStyleId>
              </a:tblPr>
              <a:tblGrid>
                <a:gridCol w="463470">
                  <a:extLst>
                    <a:ext uri="{9D8B030D-6E8A-4147-A177-3AD203B41FA5}">
                      <a16:colId xmlns:a16="http://schemas.microsoft.com/office/drawing/2014/main" val="1704500921"/>
                    </a:ext>
                  </a:extLst>
                </a:gridCol>
                <a:gridCol w="1222022">
                  <a:extLst>
                    <a:ext uri="{9D8B030D-6E8A-4147-A177-3AD203B41FA5}">
                      <a16:colId xmlns:a16="http://schemas.microsoft.com/office/drawing/2014/main" val="3256821982"/>
                    </a:ext>
                  </a:extLst>
                </a:gridCol>
                <a:gridCol w="1222022">
                  <a:extLst>
                    <a:ext uri="{9D8B030D-6E8A-4147-A177-3AD203B41FA5}">
                      <a16:colId xmlns:a16="http://schemas.microsoft.com/office/drawing/2014/main" val="3452778023"/>
                    </a:ext>
                  </a:extLst>
                </a:gridCol>
                <a:gridCol w="1222022">
                  <a:extLst>
                    <a:ext uri="{9D8B030D-6E8A-4147-A177-3AD203B41FA5}">
                      <a16:colId xmlns:a16="http://schemas.microsoft.com/office/drawing/2014/main" val="1887167582"/>
                    </a:ext>
                  </a:extLst>
                </a:gridCol>
              </a:tblGrid>
              <a:tr h="374205">
                <a:tc>
                  <a:txBody>
                    <a:bodyPr/>
                    <a:lstStyle/>
                    <a:p>
                      <a:endParaRPr kumimoji="1" lang="ja-JP" altLang="en-US" sz="1200" b="1" dirty="0">
                        <a:solidFill>
                          <a:schemeClr val="bg1">
                            <a:lumMod val="95000"/>
                          </a:schemeClr>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fontAlgn="ct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R5</a:t>
                      </a:r>
                    </a:p>
                    <a:p>
                      <a:pPr algn="ctr" fontAlgn="ct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（参考）</a:t>
                      </a:r>
                      <a:endParaRPr 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620" marR="7620" marT="7620" marB="0" anchor="ctr">
                    <a:solidFill>
                      <a:schemeClr val="tx1">
                        <a:lumMod val="50000"/>
                        <a:lumOff val="50000"/>
                      </a:schemeClr>
                    </a:solidFill>
                  </a:tcPr>
                </a:tc>
                <a:tc>
                  <a:txBody>
                    <a:bodyPr/>
                    <a:lstStyle/>
                    <a:p>
                      <a:pPr algn="ctr" fontAlgn="ct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R6</a:t>
                      </a:r>
                    </a:p>
                    <a:p>
                      <a:pPr algn="ctr" fontAlgn="ct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a:t>
                      </a: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12</a:t>
                      </a: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月末）</a:t>
                      </a:r>
                      <a:endParaRPr 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620" marR="7620" marT="7620" marB="0" anchor="ctr">
                    <a:solidFill>
                      <a:schemeClr val="tx1">
                        <a:lumMod val="50000"/>
                        <a:lumOff val="50000"/>
                      </a:schemeClr>
                    </a:solidFill>
                  </a:tcPr>
                </a:tc>
                <a:tc>
                  <a:txBody>
                    <a:bodyPr/>
                    <a:lstStyle/>
                    <a:p>
                      <a:pPr algn="ctr" fontAlgn="ct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R6</a:t>
                      </a:r>
                    </a:p>
                    <a:p>
                      <a:pPr algn="ctr" fontAlgn="ct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（見込）</a:t>
                      </a:r>
                      <a:endParaRPr 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620" marR="7620" marT="7620" marB="0" anchor="ctr">
                    <a:solidFill>
                      <a:schemeClr val="tx1">
                        <a:lumMod val="50000"/>
                        <a:lumOff val="50000"/>
                      </a:schemeClr>
                    </a:solidFill>
                  </a:tcPr>
                </a:tc>
                <a:extLst>
                  <a:ext uri="{0D108BD9-81ED-4DB2-BD59-A6C34878D82A}">
                    <a16:rowId xmlns:a16="http://schemas.microsoft.com/office/drawing/2014/main" val="2214228082"/>
                  </a:ext>
                </a:extLst>
              </a:tr>
              <a:tr h="364225">
                <a:tc>
                  <a:txBody>
                    <a:bodyPr/>
                    <a:lstStyle/>
                    <a:p>
                      <a:pPr algn="ctr" fontAlgn="ctr"/>
                      <a:r>
                        <a:rPr lang="ja-JP" altLang="en-US" sz="1200" b="0" u="none" strike="noStrike" dirty="0">
                          <a:solidFill>
                            <a:srgbClr val="000000"/>
                          </a:solidFill>
                          <a:effectLst/>
                          <a:latin typeface="Meiryo UI" panose="020B0604030504040204" pitchFamily="50" charset="-128"/>
                          <a:ea typeface="Meiryo UI" panose="020B0604030504040204" pitchFamily="50" charset="-128"/>
                        </a:rPr>
                        <a:t>目標</a:t>
                      </a:r>
                      <a:r>
                        <a:rPr lang="ja-JP" sz="1200" b="0" u="none" strike="noStrike" dirty="0">
                          <a:solidFill>
                            <a:srgbClr val="000000"/>
                          </a:solidFill>
                          <a:effectLst/>
                          <a:latin typeface="Meiryo UI" panose="020B0604030504040204" pitchFamily="50" charset="-128"/>
                          <a:ea typeface="Meiryo UI" panose="020B0604030504040204" pitchFamily="50" charset="-128"/>
                        </a:rPr>
                        <a:t> </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800,000</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800,000</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extLst>
                  <a:ext uri="{0D108BD9-81ED-4DB2-BD59-A6C34878D82A}">
                    <a16:rowId xmlns:a16="http://schemas.microsoft.com/office/drawing/2014/main" val="1609655217"/>
                  </a:ext>
                </a:extLst>
              </a:tr>
              <a:tr h="364225">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実績</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793,742</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1" i="0" u="sng" strike="noStrike" dirty="0">
                          <a:solidFill>
                            <a:srgbClr val="000000"/>
                          </a:solidFill>
                          <a:effectLst/>
                          <a:latin typeface="Meiryo UI" panose="020B0604030504040204" pitchFamily="50" charset="-128"/>
                          <a:ea typeface="Meiryo UI" panose="020B0604030504040204" pitchFamily="50" charset="-128"/>
                        </a:rPr>
                        <a:t>582,478</a:t>
                      </a:r>
                      <a:endParaRPr lang="ja-JP" sz="1200" b="1" i="0" u="sng"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1" i="0" u="sng" strike="noStrike" dirty="0">
                          <a:solidFill>
                            <a:srgbClr val="000000"/>
                          </a:solidFill>
                          <a:effectLst/>
                          <a:latin typeface="Meiryo UI" panose="020B0604030504040204" pitchFamily="50" charset="-128"/>
                          <a:ea typeface="Meiryo UI" panose="020B0604030504040204" pitchFamily="50" charset="-128"/>
                        </a:rPr>
                        <a:t>776,637</a:t>
                      </a:r>
                      <a:endParaRPr lang="ja-JP" sz="1200" b="1" i="0" u="sng"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extLst>
                  <a:ext uri="{0D108BD9-81ED-4DB2-BD59-A6C34878D82A}">
                    <a16:rowId xmlns:a16="http://schemas.microsoft.com/office/drawing/2014/main" val="2448039447"/>
                  </a:ext>
                </a:extLst>
              </a:tr>
            </a:tbl>
          </a:graphicData>
        </a:graphic>
      </p:graphicFrame>
      <p:sp>
        <p:nvSpPr>
          <p:cNvPr id="23" name="テキスト ボックス 22">
            <a:extLst>
              <a:ext uri="{FF2B5EF4-FFF2-40B4-BE49-F238E27FC236}">
                <a16:creationId xmlns:a16="http://schemas.microsoft.com/office/drawing/2014/main" id="{4B3C7CBE-B389-48CD-9FFF-5344207D98F7}"/>
              </a:ext>
            </a:extLst>
          </p:cNvPr>
          <p:cNvSpPr txBox="1"/>
          <p:nvPr/>
        </p:nvSpPr>
        <p:spPr>
          <a:xfrm>
            <a:off x="115625" y="3301195"/>
            <a:ext cx="1845488" cy="307777"/>
          </a:xfrm>
          <a:prstGeom prst="rect">
            <a:avLst/>
          </a:prstGeom>
          <a:noFill/>
        </p:spPr>
        <p:txBody>
          <a:bodyPr wrap="square">
            <a:spAutoFit/>
          </a:bodyPr>
          <a:lstStyle/>
          <a:p>
            <a:pPr marL="182563" indent="-182563"/>
            <a:r>
              <a:rPr lang="en-US" altLang="ja-JP" sz="1400" b="1" dirty="0">
                <a:latin typeface="Meiryo UI" panose="020B0604030504040204" pitchFamily="50" charset="-128"/>
                <a:ea typeface="Meiryo UI" panose="020B0604030504040204" pitchFamily="50" charset="-128"/>
              </a:rPr>
              <a:t>Facebook</a:t>
            </a:r>
            <a:r>
              <a:rPr lang="ja-JP" altLang="en-US" sz="1400" b="1" dirty="0">
                <a:latin typeface="Meiryo UI" panose="020B0604030504040204" pitchFamily="50" charset="-128"/>
                <a:ea typeface="Meiryo UI" panose="020B0604030504040204" pitchFamily="50" charset="-128"/>
              </a:rPr>
              <a:t>登録者数　</a:t>
            </a:r>
            <a:endParaRPr lang="en-US" altLang="ja-JP" sz="1400" b="1" dirty="0">
              <a:latin typeface="Meiryo UI" panose="020B0604030504040204" pitchFamily="50" charset="-128"/>
              <a:ea typeface="Meiryo UI" panose="020B0604030504040204" pitchFamily="50" charset="-128"/>
            </a:endParaRPr>
          </a:p>
        </p:txBody>
      </p:sp>
      <p:graphicFrame>
        <p:nvGraphicFramePr>
          <p:cNvPr id="24" name="表 9">
            <a:extLst>
              <a:ext uri="{FF2B5EF4-FFF2-40B4-BE49-F238E27FC236}">
                <a16:creationId xmlns:a16="http://schemas.microsoft.com/office/drawing/2014/main" id="{98757B68-5BA8-4C03-9743-3A2C02D292DF}"/>
              </a:ext>
            </a:extLst>
          </p:cNvPr>
          <p:cNvGraphicFramePr>
            <a:graphicFrameLocks noGrp="1"/>
          </p:cNvGraphicFramePr>
          <p:nvPr>
            <p:extLst>
              <p:ext uri="{D42A27DB-BD31-4B8C-83A1-F6EECF244321}">
                <p14:modId xmlns:p14="http://schemas.microsoft.com/office/powerpoint/2010/main" val="3347087738"/>
              </p:ext>
            </p:extLst>
          </p:nvPr>
        </p:nvGraphicFramePr>
        <p:xfrm>
          <a:off x="137663" y="3604933"/>
          <a:ext cx="4154937" cy="1102656"/>
        </p:xfrm>
        <a:graphic>
          <a:graphicData uri="http://schemas.openxmlformats.org/drawingml/2006/table">
            <a:tbl>
              <a:tblPr firstRow="1" bandRow="1">
                <a:tableStyleId>{D7AC3CCA-C797-4891-BE02-D94E43425B78}</a:tableStyleId>
              </a:tblPr>
              <a:tblGrid>
                <a:gridCol w="425628">
                  <a:extLst>
                    <a:ext uri="{9D8B030D-6E8A-4147-A177-3AD203B41FA5}">
                      <a16:colId xmlns:a16="http://schemas.microsoft.com/office/drawing/2014/main" val="1704500921"/>
                    </a:ext>
                  </a:extLst>
                </a:gridCol>
                <a:gridCol w="1243103">
                  <a:extLst>
                    <a:ext uri="{9D8B030D-6E8A-4147-A177-3AD203B41FA5}">
                      <a16:colId xmlns:a16="http://schemas.microsoft.com/office/drawing/2014/main" val="3256821982"/>
                    </a:ext>
                  </a:extLst>
                </a:gridCol>
                <a:gridCol w="1243103">
                  <a:extLst>
                    <a:ext uri="{9D8B030D-6E8A-4147-A177-3AD203B41FA5}">
                      <a16:colId xmlns:a16="http://schemas.microsoft.com/office/drawing/2014/main" val="3452778023"/>
                    </a:ext>
                  </a:extLst>
                </a:gridCol>
                <a:gridCol w="1243103">
                  <a:extLst>
                    <a:ext uri="{9D8B030D-6E8A-4147-A177-3AD203B41FA5}">
                      <a16:colId xmlns:a16="http://schemas.microsoft.com/office/drawing/2014/main" val="1887167582"/>
                    </a:ext>
                  </a:extLst>
                </a:gridCol>
              </a:tblGrid>
              <a:tr h="393936">
                <a:tc>
                  <a:txBody>
                    <a:bodyPr/>
                    <a:lstStyle/>
                    <a:p>
                      <a:endParaRPr kumimoji="1" lang="ja-JP" altLang="en-US" sz="1200" b="1" dirty="0">
                        <a:solidFill>
                          <a:schemeClr val="bg1">
                            <a:lumMod val="95000"/>
                          </a:schemeClr>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fontAlgn="ct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R6.7.8</a:t>
                      </a: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時点</a:t>
                      </a:r>
                      <a:endPar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620" marR="7620" marT="7620" marB="0" anchor="ctr">
                    <a:solidFill>
                      <a:schemeClr val="tx1">
                        <a:lumMod val="50000"/>
                        <a:lumOff val="50000"/>
                      </a:schemeClr>
                    </a:solidFill>
                  </a:tcPr>
                </a:tc>
                <a:tc>
                  <a:txBody>
                    <a:bodyPr/>
                    <a:lstStyle/>
                    <a:p>
                      <a:pPr algn="ctr" fontAlgn="ct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R6</a:t>
                      </a:r>
                    </a:p>
                    <a:p>
                      <a:pPr algn="ctr" fontAlgn="ct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a:t>
                      </a: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12</a:t>
                      </a: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月末）</a:t>
                      </a:r>
                      <a:endParaRPr 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620" marR="7620" marT="7620" marB="0" anchor="ctr">
                    <a:solidFill>
                      <a:schemeClr val="tx1">
                        <a:lumMod val="50000"/>
                        <a:lumOff val="50000"/>
                      </a:schemeClr>
                    </a:solidFill>
                  </a:tcPr>
                </a:tc>
                <a:tc>
                  <a:txBody>
                    <a:bodyPr/>
                    <a:lstStyle/>
                    <a:p>
                      <a:pPr algn="ctr" fontAlgn="ctr"/>
                      <a:r>
                        <a:rPr lang="en-US" alt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rPr>
                        <a:t>R6</a:t>
                      </a:r>
                    </a:p>
                    <a:p>
                      <a:pPr algn="ctr" fontAlgn="ctr"/>
                      <a:r>
                        <a:rPr lang="ja-JP" altLang="en-US" sz="1200" b="1" i="0" u="none" strike="noStrike" dirty="0">
                          <a:solidFill>
                            <a:schemeClr val="bg1">
                              <a:lumMod val="95000"/>
                            </a:schemeClr>
                          </a:solidFill>
                          <a:effectLst/>
                          <a:latin typeface="Meiryo UI" panose="020B0604030504040204" pitchFamily="50" charset="-128"/>
                          <a:ea typeface="Meiryo UI" panose="020B0604030504040204" pitchFamily="50" charset="-128"/>
                        </a:rPr>
                        <a:t>（見込）</a:t>
                      </a:r>
                      <a:endParaRPr lang="ja-JP" sz="1200" b="1" i="0"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620" marR="7620" marT="7620" marB="0" anchor="ctr">
                    <a:solidFill>
                      <a:schemeClr val="tx1">
                        <a:lumMod val="50000"/>
                        <a:lumOff val="50000"/>
                      </a:schemeClr>
                    </a:solidFill>
                  </a:tcPr>
                </a:tc>
                <a:extLst>
                  <a:ext uri="{0D108BD9-81ED-4DB2-BD59-A6C34878D82A}">
                    <a16:rowId xmlns:a16="http://schemas.microsoft.com/office/drawing/2014/main" val="2214228082"/>
                  </a:ext>
                </a:extLst>
              </a:tr>
              <a:tr h="354360">
                <a:tc>
                  <a:txBody>
                    <a:bodyPr/>
                    <a:lstStyle/>
                    <a:p>
                      <a:pPr algn="ctr" fontAlgn="ctr"/>
                      <a:r>
                        <a:rPr lang="ja-JP" altLang="en-US" sz="1200" b="0" u="none" strike="noStrike" dirty="0">
                          <a:solidFill>
                            <a:srgbClr val="000000"/>
                          </a:solidFill>
                          <a:effectLst/>
                          <a:latin typeface="Meiryo UI" panose="020B0604030504040204" pitchFamily="50" charset="-128"/>
                          <a:ea typeface="Meiryo UI" panose="020B0604030504040204" pitchFamily="50" charset="-128"/>
                        </a:rPr>
                        <a:t>目標</a:t>
                      </a:r>
                      <a:r>
                        <a:rPr lang="ja-JP" sz="1200" b="0" u="none" strike="noStrike" dirty="0">
                          <a:solidFill>
                            <a:srgbClr val="000000"/>
                          </a:solidFill>
                          <a:effectLst/>
                          <a:latin typeface="Meiryo UI" panose="020B0604030504040204" pitchFamily="50" charset="-128"/>
                          <a:ea typeface="Meiryo UI" panose="020B0604030504040204" pitchFamily="50" charset="-128"/>
                        </a:rPr>
                        <a:t> </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900</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900</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extLst>
                  <a:ext uri="{0D108BD9-81ED-4DB2-BD59-A6C34878D82A}">
                    <a16:rowId xmlns:a16="http://schemas.microsoft.com/office/drawing/2014/main" val="1609655217"/>
                  </a:ext>
                </a:extLst>
              </a:tr>
              <a:tr h="354360">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実績</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no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850</a:t>
                      </a:r>
                      <a:endParaRPr 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1" i="0" u="sng" strike="noStrike" dirty="0">
                          <a:solidFill>
                            <a:srgbClr val="000000"/>
                          </a:solidFill>
                          <a:effectLst/>
                          <a:latin typeface="Meiryo UI" panose="020B0604030504040204" pitchFamily="50" charset="-128"/>
                          <a:ea typeface="Meiryo UI" panose="020B0604030504040204" pitchFamily="50" charset="-128"/>
                        </a:rPr>
                        <a:t>865</a:t>
                      </a:r>
                      <a:endParaRPr lang="ja-JP" sz="1200" b="1" i="0" u="sng"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tc>
                  <a:txBody>
                    <a:bodyPr/>
                    <a:lstStyle/>
                    <a:p>
                      <a:pPr algn="ctr" fontAlgn="ctr"/>
                      <a:r>
                        <a:rPr lang="en-US" altLang="ja-JP" sz="1200" b="1" i="0" u="sng" strike="noStrike" dirty="0">
                          <a:solidFill>
                            <a:srgbClr val="000000"/>
                          </a:solidFill>
                          <a:effectLst/>
                          <a:latin typeface="Meiryo UI" panose="020B0604030504040204" pitchFamily="50" charset="-128"/>
                          <a:ea typeface="Meiryo UI" panose="020B0604030504040204" pitchFamily="50" charset="-128"/>
                        </a:rPr>
                        <a:t>871</a:t>
                      </a:r>
                      <a:endParaRPr lang="ja-JP" sz="1200" b="1" i="0" u="sng" strike="noStrike" dirty="0">
                        <a:solidFill>
                          <a:srgbClr val="000000"/>
                        </a:solidFill>
                        <a:effectLst/>
                        <a:latin typeface="Meiryo UI" panose="020B0604030504040204" pitchFamily="50" charset="-128"/>
                        <a:ea typeface="Meiryo UI" panose="020B0604030504040204" pitchFamily="50" charset="-128"/>
                      </a:endParaRPr>
                    </a:p>
                  </a:txBody>
                  <a:tcPr marL="0" marR="72000" marT="7620" marB="0" anchor="ctr">
                    <a:noFill/>
                  </a:tcPr>
                </a:tc>
                <a:extLst>
                  <a:ext uri="{0D108BD9-81ED-4DB2-BD59-A6C34878D82A}">
                    <a16:rowId xmlns:a16="http://schemas.microsoft.com/office/drawing/2014/main" val="2448039447"/>
                  </a:ext>
                </a:extLst>
              </a:tr>
            </a:tbl>
          </a:graphicData>
        </a:graphic>
      </p:graphicFrame>
      <p:sp>
        <p:nvSpPr>
          <p:cNvPr id="25" name="テキスト ボックス 24">
            <a:extLst>
              <a:ext uri="{FF2B5EF4-FFF2-40B4-BE49-F238E27FC236}">
                <a16:creationId xmlns:a16="http://schemas.microsoft.com/office/drawing/2014/main" id="{B7B5465C-7540-41A1-9B93-9DCB65E636A4}"/>
              </a:ext>
            </a:extLst>
          </p:cNvPr>
          <p:cNvSpPr txBox="1"/>
          <p:nvPr/>
        </p:nvSpPr>
        <p:spPr>
          <a:xfrm>
            <a:off x="4745400" y="925887"/>
            <a:ext cx="1117932" cy="307777"/>
          </a:xfrm>
          <a:prstGeom prst="rect">
            <a:avLst/>
          </a:prstGeom>
          <a:noFill/>
        </p:spPr>
        <p:txBody>
          <a:bodyPr wrap="square">
            <a:spAutoFit/>
          </a:bodyPr>
          <a:lstStyle/>
          <a:p>
            <a:pPr marL="182563" indent="-182563"/>
            <a:r>
              <a:rPr lang="ja-JP" altLang="en-US" sz="1400" b="1" dirty="0">
                <a:latin typeface="Meiryo UI" panose="020B0604030504040204" pitchFamily="50" charset="-128"/>
                <a:ea typeface="Meiryo UI" panose="020B0604030504040204" pitchFamily="50" charset="-128"/>
              </a:rPr>
              <a:t>施設利用率　</a:t>
            </a:r>
            <a:endParaRPr lang="en-US" altLang="ja-JP" sz="14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A287358E-8E8B-48DE-8C39-0E00E7D74B05}"/>
              </a:ext>
            </a:extLst>
          </p:cNvPr>
          <p:cNvSpPr txBox="1"/>
          <p:nvPr/>
        </p:nvSpPr>
        <p:spPr>
          <a:xfrm>
            <a:off x="6133452" y="3169084"/>
            <a:ext cx="2872886" cy="261610"/>
          </a:xfrm>
          <a:prstGeom prst="rect">
            <a:avLst/>
          </a:prstGeom>
          <a:noFill/>
        </p:spPr>
        <p:txBody>
          <a:bodyPr wrap="square">
            <a:spAutoFit/>
          </a:bodyPr>
          <a:lstStyle/>
          <a:p>
            <a:pPr marL="182563" indent="-182563"/>
            <a:r>
              <a:rPr lang="en-US" altLang="ja-JP" sz="1100" dirty="0">
                <a:latin typeface="Meiryo UI" panose="020B0604030504040204" pitchFamily="50" charset="-128"/>
                <a:ea typeface="Meiryo UI" panose="020B0604030504040204" pitchFamily="50" charset="-128"/>
              </a:rPr>
              <a:t>※R5.11</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R6.1</a:t>
            </a:r>
            <a:r>
              <a:rPr lang="ja-JP" altLang="en-US" sz="1100" dirty="0">
                <a:latin typeface="Meiryo UI" panose="020B0604030504040204" pitchFamily="50" charset="-128"/>
                <a:ea typeface="Meiryo UI" panose="020B0604030504040204" pitchFamily="50" charset="-128"/>
              </a:rPr>
              <a:t>月の大ホール閉鎖期間除く</a:t>
            </a:r>
            <a:endParaRPr lang="en-US" altLang="ja-JP" sz="11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C0CAC44-E8E9-4913-B1E5-8C7F41FEF993}"/>
              </a:ext>
            </a:extLst>
          </p:cNvPr>
          <p:cNvSpPr txBox="1"/>
          <p:nvPr/>
        </p:nvSpPr>
        <p:spPr>
          <a:xfrm>
            <a:off x="115625" y="2354025"/>
            <a:ext cx="4151574" cy="430887"/>
          </a:xfrm>
          <a:prstGeom prst="rect">
            <a:avLst/>
          </a:prstGeom>
          <a:noFill/>
          <a:ln>
            <a:noFill/>
            <a:prstDash val="sysDot"/>
          </a:ln>
        </p:spPr>
        <p:txBody>
          <a:bodyPr wrap="square" rtlCol="0">
            <a:spAutoFit/>
          </a:bodyPr>
          <a:lstStyle/>
          <a:p>
            <a:r>
              <a:rPr kumimoji="1" lang="en-US" altLang="ja-JP" sz="1100" dirty="0"/>
              <a:t>※【</a:t>
            </a:r>
            <a:r>
              <a:rPr kumimoji="1" lang="ja-JP" altLang="en-US" sz="1100" dirty="0"/>
              <a:t>見込の積算方法</a:t>
            </a:r>
            <a:r>
              <a:rPr kumimoji="1" lang="en-US" altLang="ja-JP" sz="1100" dirty="0"/>
              <a:t>】</a:t>
            </a:r>
          </a:p>
          <a:p>
            <a:r>
              <a:rPr kumimoji="1" lang="ja-JP" altLang="en-US" sz="1100" dirty="0"/>
              <a:t>　　</a:t>
            </a:r>
            <a:r>
              <a:rPr kumimoji="1" lang="en-US" altLang="ja-JP" sz="1100" dirty="0"/>
              <a:t> 12</a:t>
            </a:r>
            <a:r>
              <a:rPr kumimoji="1" lang="ja-JP" altLang="en-US" sz="1100" dirty="0"/>
              <a:t>月末の実績（</a:t>
            </a:r>
            <a:r>
              <a:rPr kumimoji="1" lang="en-US" altLang="ja-JP" sz="1100" dirty="0"/>
              <a:t>582,478</a:t>
            </a:r>
            <a:r>
              <a:rPr kumimoji="1" lang="ja-JP" altLang="en-US" sz="1100" dirty="0"/>
              <a:t>）</a:t>
            </a:r>
            <a:r>
              <a:rPr kumimoji="1" lang="en-US" altLang="ja-JP" sz="1100" dirty="0"/>
              <a:t>÷9</a:t>
            </a:r>
            <a:r>
              <a:rPr kumimoji="1" lang="ja-JP" altLang="en-US" sz="1100" dirty="0"/>
              <a:t>か月</a:t>
            </a:r>
            <a:r>
              <a:rPr kumimoji="1" lang="en-US" altLang="ja-JP" sz="1100" dirty="0"/>
              <a:t>×12</a:t>
            </a:r>
            <a:r>
              <a:rPr kumimoji="1" lang="ja-JP" altLang="en-US" sz="1100" dirty="0"/>
              <a:t>か月</a:t>
            </a:r>
          </a:p>
        </p:txBody>
      </p:sp>
      <p:sp>
        <p:nvSpPr>
          <p:cNvPr id="30" name="テキスト ボックス 29">
            <a:extLst>
              <a:ext uri="{FF2B5EF4-FFF2-40B4-BE49-F238E27FC236}">
                <a16:creationId xmlns:a16="http://schemas.microsoft.com/office/drawing/2014/main" id="{2F9F78D7-05FB-469C-99FD-1AB16CAF2FFD}"/>
              </a:ext>
            </a:extLst>
          </p:cNvPr>
          <p:cNvSpPr txBox="1"/>
          <p:nvPr/>
        </p:nvSpPr>
        <p:spPr>
          <a:xfrm>
            <a:off x="88191" y="2801214"/>
            <a:ext cx="4151574" cy="307777"/>
          </a:xfrm>
          <a:prstGeom prst="rect">
            <a:avLst/>
          </a:prstGeom>
          <a:noFill/>
          <a:ln>
            <a:noFill/>
            <a:prstDash val="sysDot"/>
          </a:ln>
        </p:spPr>
        <p:txBody>
          <a:bodyPr wrap="square" rtlCol="0">
            <a:spAutoFit/>
          </a:bodyPr>
          <a:lstStyle/>
          <a:p>
            <a:r>
              <a:rPr kumimoji="1" lang="ja-JP" altLang="en-US" sz="1400" u="sng" dirty="0"/>
              <a:t>●目標値を</a:t>
            </a:r>
            <a:r>
              <a:rPr kumimoji="1" lang="en-US" altLang="ja-JP" sz="1400" u="sng" dirty="0"/>
              <a:t>23,363</a:t>
            </a:r>
            <a:r>
              <a:rPr kumimoji="1" lang="ja-JP" altLang="en-US" sz="1400" u="sng" dirty="0"/>
              <a:t>下回る</a:t>
            </a:r>
          </a:p>
        </p:txBody>
      </p:sp>
      <p:sp>
        <p:nvSpPr>
          <p:cNvPr id="33" name="テキスト ボックス 32">
            <a:extLst>
              <a:ext uri="{FF2B5EF4-FFF2-40B4-BE49-F238E27FC236}">
                <a16:creationId xmlns:a16="http://schemas.microsoft.com/office/drawing/2014/main" id="{F6142054-7EC8-46B5-8EFA-D138B38B6BEF}"/>
              </a:ext>
            </a:extLst>
          </p:cNvPr>
          <p:cNvSpPr txBox="1"/>
          <p:nvPr/>
        </p:nvSpPr>
        <p:spPr>
          <a:xfrm>
            <a:off x="88191" y="4726215"/>
            <a:ext cx="4179008" cy="430887"/>
          </a:xfrm>
          <a:prstGeom prst="rect">
            <a:avLst/>
          </a:prstGeom>
          <a:noFill/>
          <a:ln>
            <a:noFill/>
            <a:prstDash val="sysDot"/>
          </a:ln>
        </p:spPr>
        <p:txBody>
          <a:bodyPr wrap="square" rtlCol="0">
            <a:spAutoFit/>
          </a:bodyPr>
          <a:lstStyle/>
          <a:p>
            <a:r>
              <a:rPr kumimoji="1" lang="en-US" altLang="ja-JP" sz="1100" dirty="0"/>
              <a:t>※【</a:t>
            </a:r>
            <a:r>
              <a:rPr kumimoji="1" lang="ja-JP" altLang="en-US" sz="1100" dirty="0"/>
              <a:t>見込の積算方法</a:t>
            </a:r>
            <a:r>
              <a:rPr kumimoji="1" lang="en-US" altLang="ja-JP" sz="1100" dirty="0"/>
              <a:t>】</a:t>
            </a:r>
          </a:p>
          <a:p>
            <a:r>
              <a:rPr kumimoji="1" lang="ja-JP" altLang="en-US" sz="1100" dirty="0"/>
              <a:t>　　</a:t>
            </a:r>
            <a:r>
              <a:rPr kumimoji="1" lang="en-US" altLang="ja-JP" sz="1100" dirty="0"/>
              <a:t> R6.7.8</a:t>
            </a:r>
            <a:r>
              <a:rPr kumimoji="1" lang="ja-JP" altLang="en-US" sz="1100" dirty="0"/>
              <a:t>時点からの増加分（</a:t>
            </a:r>
            <a:r>
              <a:rPr kumimoji="1" lang="en-US" altLang="ja-JP" sz="1100" dirty="0"/>
              <a:t>12</a:t>
            </a:r>
            <a:r>
              <a:rPr kumimoji="1" lang="ja-JP" altLang="en-US" sz="1100" dirty="0"/>
              <a:t>）</a:t>
            </a:r>
            <a:r>
              <a:rPr kumimoji="1" lang="en-US" altLang="ja-JP" sz="1100" dirty="0"/>
              <a:t>÷</a:t>
            </a:r>
            <a:r>
              <a:rPr kumimoji="1" lang="ja-JP" altLang="en-US" sz="1100" dirty="0"/>
              <a:t>６か月</a:t>
            </a:r>
            <a:r>
              <a:rPr kumimoji="1" lang="en-US" altLang="ja-JP" sz="1100" dirty="0"/>
              <a:t>×</a:t>
            </a:r>
            <a:r>
              <a:rPr kumimoji="1" lang="ja-JP" altLang="en-US" sz="1100" dirty="0"/>
              <a:t>３か月</a:t>
            </a:r>
          </a:p>
        </p:txBody>
      </p:sp>
      <p:sp>
        <p:nvSpPr>
          <p:cNvPr id="34" name="テキスト ボックス 33">
            <a:extLst>
              <a:ext uri="{FF2B5EF4-FFF2-40B4-BE49-F238E27FC236}">
                <a16:creationId xmlns:a16="http://schemas.microsoft.com/office/drawing/2014/main" id="{03639111-AE48-4EDC-8A20-7BE024AC9CB6}"/>
              </a:ext>
            </a:extLst>
          </p:cNvPr>
          <p:cNvSpPr txBox="1"/>
          <p:nvPr/>
        </p:nvSpPr>
        <p:spPr>
          <a:xfrm>
            <a:off x="88191" y="5173404"/>
            <a:ext cx="4151574" cy="307777"/>
          </a:xfrm>
          <a:prstGeom prst="rect">
            <a:avLst/>
          </a:prstGeom>
          <a:noFill/>
          <a:ln>
            <a:noFill/>
            <a:prstDash val="sysDot"/>
          </a:ln>
        </p:spPr>
        <p:txBody>
          <a:bodyPr wrap="square" rtlCol="0">
            <a:spAutoFit/>
          </a:bodyPr>
          <a:lstStyle/>
          <a:p>
            <a:r>
              <a:rPr kumimoji="1" lang="ja-JP" altLang="en-US" sz="1400" u="sng" dirty="0"/>
              <a:t>●目標値を</a:t>
            </a:r>
            <a:r>
              <a:rPr kumimoji="1" lang="en-US" altLang="ja-JP" sz="1400" u="sng" dirty="0"/>
              <a:t>29</a:t>
            </a:r>
            <a:r>
              <a:rPr kumimoji="1" lang="ja-JP" altLang="en-US" sz="1400" u="sng" dirty="0"/>
              <a:t>下回る</a:t>
            </a:r>
          </a:p>
        </p:txBody>
      </p:sp>
      <p:sp>
        <p:nvSpPr>
          <p:cNvPr id="35" name="テキスト ボックス 34">
            <a:extLst>
              <a:ext uri="{FF2B5EF4-FFF2-40B4-BE49-F238E27FC236}">
                <a16:creationId xmlns:a16="http://schemas.microsoft.com/office/drawing/2014/main" id="{2018986F-A2B7-4EC0-BE0F-5F9E8BB13DE5}"/>
              </a:ext>
            </a:extLst>
          </p:cNvPr>
          <p:cNvSpPr txBox="1"/>
          <p:nvPr/>
        </p:nvSpPr>
        <p:spPr>
          <a:xfrm>
            <a:off x="4804833" y="3474859"/>
            <a:ext cx="4129535" cy="600164"/>
          </a:xfrm>
          <a:prstGeom prst="rect">
            <a:avLst/>
          </a:prstGeom>
          <a:noFill/>
          <a:ln>
            <a:noFill/>
            <a:prstDash val="sysDot"/>
          </a:ln>
        </p:spPr>
        <p:txBody>
          <a:bodyPr wrap="square" rtlCol="0">
            <a:spAutoFit/>
          </a:bodyPr>
          <a:lstStyle/>
          <a:p>
            <a:r>
              <a:rPr kumimoji="1" lang="en-US" altLang="ja-JP" sz="1100" dirty="0"/>
              <a:t>※【</a:t>
            </a:r>
            <a:r>
              <a:rPr kumimoji="1" lang="ja-JP" altLang="en-US" sz="1100" dirty="0"/>
              <a:t>見込の積算方法</a:t>
            </a:r>
            <a:r>
              <a:rPr kumimoji="1" lang="en-US" altLang="ja-JP" sz="1100" dirty="0"/>
              <a:t>】</a:t>
            </a:r>
          </a:p>
          <a:p>
            <a:r>
              <a:rPr kumimoji="1" lang="ja-JP" altLang="en-US" sz="1100" dirty="0"/>
              <a:t>　　</a:t>
            </a:r>
            <a:r>
              <a:rPr kumimoji="1" lang="en-US" altLang="ja-JP" sz="1100" dirty="0"/>
              <a:t>12</a:t>
            </a:r>
            <a:r>
              <a:rPr kumimoji="1" lang="ja-JP" altLang="en-US" sz="1100" dirty="0"/>
              <a:t>月末の実績に、昨年度の</a:t>
            </a:r>
            <a:r>
              <a:rPr kumimoji="1" lang="en-US" altLang="ja-JP" sz="1100" dirty="0"/>
              <a:t>1</a:t>
            </a:r>
            <a:r>
              <a:rPr kumimoji="1" lang="ja-JP" altLang="en-US" sz="1100" dirty="0"/>
              <a:t>月～</a:t>
            </a:r>
            <a:r>
              <a:rPr kumimoji="1" lang="en-US" altLang="ja-JP" sz="1100" dirty="0"/>
              <a:t>3</a:t>
            </a:r>
            <a:r>
              <a:rPr kumimoji="1" lang="ja-JP" altLang="en-US" sz="1100" dirty="0"/>
              <a:t>月までの実績を加算</a:t>
            </a:r>
            <a:endParaRPr kumimoji="1" lang="en-US" altLang="ja-JP" sz="1100" dirty="0"/>
          </a:p>
          <a:p>
            <a:r>
              <a:rPr kumimoji="1" lang="ja-JP" altLang="en-US" sz="1100" dirty="0"/>
              <a:t>　　して算出</a:t>
            </a:r>
          </a:p>
        </p:txBody>
      </p:sp>
      <p:sp>
        <p:nvSpPr>
          <p:cNvPr id="36" name="テキスト ボックス 35">
            <a:extLst>
              <a:ext uri="{FF2B5EF4-FFF2-40B4-BE49-F238E27FC236}">
                <a16:creationId xmlns:a16="http://schemas.microsoft.com/office/drawing/2014/main" id="{F1DF26C6-1EFC-4B2C-99EB-B5111213E819}"/>
              </a:ext>
            </a:extLst>
          </p:cNvPr>
          <p:cNvSpPr txBox="1"/>
          <p:nvPr/>
        </p:nvSpPr>
        <p:spPr>
          <a:xfrm>
            <a:off x="134264" y="5740790"/>
            <a:ext cx="8701508" cy="909342"/>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数値目標は未達成である。一方、利用者の増加・ターゲット層の拡大を図るため、媒体の種類を増やすといった工夫はみられる。こうした取組みの効果（利用率への寄与など）と未達成であることを検証し、今後の取組みに反映されたい。</a:t>
            </a:r>
            <a:endParaRPr lang="en-US" altLang="ja-JP"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9B77C66F-6E4D-45A6-8479-1592EBDF88DE}"/>
              </a:ext>
            </a:extLst>
          </p:cNvPr>
          <p:cNvSpPr txBox="1"/>
          <p:nvPr/>
        </p:nvSpPr>
        <p:spPr>
          <a:xfrm>
            <a:off x="6308856" y="5745616"/>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施設所管課の評価：</a:t>
            </a:r>
            <a:r>
              <a:rPr lang="en-US" altLang="ja-JP" sz="1600" b="1" dirty="0">
                <a:solidFill>
                  <a:schemeClr val="bg1"/>
                </a:solidFill>
                <a:latin typeface="Meiryo UI" panose="020B0604030504040204" pitchFamily="50" charset="-128"/>
                <a:ea typeface="Meiryo UI" panose="020B0604030504040204" pitchFamily="50" charset="-128"/>
              </a:rPr>
              <a:t>B</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57AA5AE2-5A8C-4DF3-A7CA-7B358FA92FA6}"/>
              </a:ext>
            </a:extLst>
          </p:cNvPr>
          <p:cNvSpPr txBox="1"/>
          <p:nvPr/>
        </p:nvSpPr>
        <p:spPr>
          <a:xfrm>
            <a:off x="134264" y="5740790"/>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sp>
        <p:nvSpPr>
          <p:cNvPr id="28" name="テキスト ボックス 27">
            <a:extLst>
              <a:ext uri="{FF2B5EF4-FFF2-40B4-BE49-F238E27FC236}">
                <a16:creationId xmlns:a16="http://schemas.microsoft.com/office/drawing/2014/main" id="{B23955EE-219B-44EF-AA9E-8EC7CEFB3CE0}"/>
              </a:ext>
            </a:extLst>
          </p:cNvPr>
          <p:cNvSpPr txBox="1"/>
          <p:nvPr/>
        </p:nvSpPr>
        <p:spPr>
          <a:xfrm>
            <a:off x="4851402" y="4119188"/>
            <a:ext cx="4151574" cy="523220"/>
          </a:xfrm>
          <a:prstGeom prst="rect">
            <a:avLst/>
          </a:prstGeom>
          <a:noFill/>
          <a:ln>
            <a:noFill/>
            <a:prstDash val="sysDot"/>
          </a:ln>
        </p:spPr>
        <p:txBody>
          <a:bodyPr wrap="square" rtlCol="0">
            <a:spAutoFit/>
          </a:bodyPr>
          <a:lstStyle/>
          <a:p>
            <a:r>
              <a:rPr kumimoji="1" lang="ja-JP" altLang="en-US" sz="1400" u="sng" dirty="0"/>
              <a:t>●会議室：目標値を</a:t>
            </a:r>
            <a:r>
              <a:rPr kumimoji="1" lang="en-US" altLang="ja-JP" sz="1400" u="sng" dirty="0"/>
              <a:t>0.5%</a:t>
            </a:r>
            <a:r>
              <a:rPr kumimoji="1" lang="ja-JP" altLang="en-US" sz="1400" u="sng" dirty="0"/>
              <a:t>下回る</a:t>
            </a:r>
            <a:endParaRPr kumimoji="1" lang="en-US" altLang="ja-JP" sz="1400" u="sng" dirty="0"/>
          </a:p>
          <a:p>
            <a:r>
              <a:rPr kumimoji="1" lang="ja-JP" altLang="en-US" sz="1400" u="sng" dirty="0"/>
              <a:t>○大ホール：目標値を</a:t>
            </a:r>
            <a:r>
              <a:rPr kumimoji="1" lang="en-US" altLang="ja-JP" sz="1400" u="sng" dirty="0"/>
              <a:t>2.7%</a:t>
            </a:r>
            <a:r>
              <a:rPr kumimoji="1" lang="ja-JP" altLang="en-US" sz="1400" u="sng" dirty="0"/>
              <a:t>上回る</a:t>
            </a:r>
          </a:p>
        </p:txBody>
      </p:sp>
      <p:sp>
        <p:nvSpPr>
          <p:cNvPr id="29" name="テキスト ボックス 28">
            <a:extLst>
              <a:ext uri="{FF2B5EF4-FFF2-40B4-BE49-F238E27FC236}">
                <a16:creationId xmlns:a16="http://schemas.microsoft.com/office/drawing/2014/main" id="{0B951DC2-5383-4BC1-A306-48A2FB3CCF82}"/>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Tree>
    <p:extLst>
      <p:ext uri="{BB962C8B-B14F-4D97-AF65-F5344CB8AC3E}">
        <p14:creationId xmlns:p14="http://schemas.microsoft.com/office/powerpoint/2010/main" val="263836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9AA44E5-08D8-4746-A248-CB63A76A3319}"/>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a:solidFill>
                  <a:schemeClr val="bg1"/>
                </a:solidFill>
                <a:latin typeface="Meiryo UI" pitchFamily="50" charset="-128"/>
                <a:ea typeface="Meiryo UI" pitchFamily="50" charset="-128"/>
                <a:cs typeface="ＭＳ Ｐゴシック" pitchFamily="50" charset="-128"/>
              </a:rPr>
              <a:t>Ⅰ</a:t>
            </a:r>
            <a:r>
              <a:rPr lang="ja-JP" altLang="en-US" sz="2200" b="1">
                <a:solidFill>
                  <a:schemeClr val="bg1"/>
                </a:solidFill>
                <a:latin typeface="Meiryo UI" pitchFamily="50" charset="-128"/>
                <a:ea typeface="Meiryo UI" pitchFamily="50" charset="-128"/>
                <a:cs typeface="ＭＳ Ｐゴシック" pitchFamily="50" charset="-128"/>
              </a:rPr>
              <a:t>　</a:t>
            </a:r>
            <a:r>
              <a:rPr lang="ja-JP" altLang="en-US" sz="2200" b="1" dirty="0">
                <a:solidFill>
                  <a:schemeClr val="bg1"/>
                </a:solidFill>
                <a:latin typeface="Meiryo UI" pitchFamily="50" charset="-128"/>
                <a:ea typeface="Meiryo UI" pitchFamily="50" charset="-128"/>
                <a:cs typeface="ＭＳ Ｐゴシック" pitchFamily="50" charset="-128"/>
              </a:rPr>
              <a:t>提案の履行状況に関する項目</a:t>
            </a:r>
          </a:p>
        </p:txBody>
      </p:sp>
      <p:sp>
        <p:nvSpPr>
          <p:cNvPr id="5" name="テキスト ボックス 4">
            <a:extLst>
              <a:ext uri="{FF2B5EF4-FFF2-40B4-BE49-F238E27FC236}">
                <a16:creationId xmlns:a16="http://schemas.microsoft.com/office/drawing/2014/main" id="{05190DC2-B860-41FA-9ABD-FBB0F5C9277D}"/>
              </a:ext>
            </a:extLst>
          </p:cNvPr>
          <p:cNvSpPr txBox="1"/>
          <p:nvPr/>
        </p:nvSpPr>
        <p:spPr>
          <a:xfrm>
            <a:off x="-39759" y="456290"/>
            <a:ext cx="5303519"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（４）サービスの向上を図るための具体的手法・効果</a:t>
            </a:r>
          </a:p>
        </p:txBody>
      </p:sp>
      <p:sp>
        <p:nvSpPr>
          <p:cNvPr id="6" name="テキスト ボックス 5">
            <a:extLst>
              <a:ext uri="{FF2B5EF4-FFF2-40B4-BE49-F238E27FC236}">
                <a16:creationId xmlns:a16="http://schemas.microsoft.com/office/drawing/2014/main" id="{368C07C9-BEDD-4F88-BB54-02C164DE962E}"/>
              </a:ext>
            </a:extLst>
          </p:cNvPr>
          <p:cNvSpPr txBox="1"/>
          <p:nvPr/>
        </p:nvSpPr>
        <p:spPr>
          <a:xfrm>
            <a:off x="126644" y="857149"/>
            <a:ext cx="8855259" cy="723982"/>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利用者サービスの向上を図るための取組みが適切に実施されているか</a:t>
            </a:r>
          </a:p>
        </p:txBody>
      </p:sp>
      <p:sp>
        <p:nvSpPr>
          <p:cNvPr id="15" name="テキスト ボックス 14">
            <a:extLst>
              <a:ext uri="{FF2B5EF4-FFF2-40B4-BE49-F238E27FC236}">
                <a16:creationId xmlns:a16="http://schemas.microsoft.com/office/drawing/2014/main" id="{E2756319-46B4-4F16-ABE2-0C09556604A4}"/>
              </a:ext>
            </a:extLst>
          </p:cNvPr>
          <p:cNvSpPr txBox="1"/>
          <p:nvPr/>
        </p:nvSpPr>
        <p:spPr>
          <a:xfrm>
            <a:off x="134263" y="3556535"/>
            <a:ext cx="8291226" cy="2046714"/>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○利用受付の拡充（再掲）</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R6.6</a:t>
            </a:r>
            <a:r>
              <a:rPr lang="ja-JP" altLang="en-US" sz="1200" dirty="0">
                <a:latin typeface="Meiryo UI" panose="020B0604030504040204" pitchFamily="50" charset="-128"/>
                <a:ea typeface="Meiryo UI" panose="020B0604030504040204" pitchFamily="50" charset="-128"/>
              </a:rPr>
              <a:t>月より、</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フォームによる予約受付を可能にした</a:t>
            </a:r>
            <a:endParaRPr lang="en-US" altLang="ja-JP" sz="1200" dirty="0">
              <a:latin typeface="Meiryo UI" panose="020B0604030504040204" pitchFamily="50" charset="-128"/>
              <a:ea typeface="Meiryo UI" panose="020B0604030504040204" pitchFamily="50" charset="-128"/>
            </a:endParaRPr>
          </a:p>
          <a:p>
            <a:endParaRPr lang="en-US" altLang="ja-JP" sz="5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○勤労者の知識向上・スキルアップ</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大阪労働大学講座　　　労働法分野 </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回開催、 労働経済・社会保障分野　</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回開催</a:t>
            </a:r>
          </a:p>
          <a:p>
            <a:r>
              <a:rPr lang="ja-JP" altLang="en-US" sz="1200" dirty="0">
                <a:latin typeface="Meiryo UI" panose="020B0604030504040204" pitchFamily="50" charset="-128"/>
                <a:ea typeface="Meiryo UI" panose="020B0604030504040204" pitchFamily="50" charset="-128"/>
              </a:rPr>
              <a:t>　　　　　　　　　　　　　　　　 　シンポジウム　</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日（予定）</a:t>
            </a:r>
          </a:p>
          <a:p>
            <a:r>
              <a:rPr lang="ja-JP" altLang="en-US" sz="1200" dirty="0">
                <a:latin typeface="Meiryo UI" panose="020B0604030504040204" pitchFamily="50" charset="-128"/>
                <a:ea typeface="Meiryo UI" panose="020B0604030504040204" pitchFamily="50" charset="-128"/>
              </a:rPr>
              <a:t>　・ 労働法特別講座　　年</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　</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日開催）  など</a:t>
            </a:r>
            <a:endParaRPr lang="en-US" altLang="ja-JP" sz="1200" dirty="0">
              <a:latin typeface="Meiryo UI" panose="020B0604030504040204" pitchFamily="50" charset="-128"/>
              <a:ea typeface="Meiryo UI" panose="020B0604030504040204" pitchFamily="50" charset="-128"/>
            </a:endParaRPr>
          </a:p>
          <a:p>
            <a:endParaRPr lang="en-US" altLang="ja-JP" sz="5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○府民等の教養の向上事業</a:t>
            </a:r>
            <a:endParaRPr lang="en-US" altLang="ja-JP" sz="1200" u="sng" dirty="0">
              <a:latin typeface="Meiryo UI" panose="020B0604030504040204" pitchFamily="50" charset="-128"/>
              <a:ea typeface="Meiryo UI" panose="020B0604030504040204" pitchFamily="50" charset="-128"/>
            </a:endParaRPr>
          </a:p>
          <a:p>
            <a:endParaRPr lang="ja-JP" altLang="en-US"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なにわ美術展　 </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日開催　　　・ アフタヌーンコンサート　</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日開催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歴史セミナー　　毎月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回開催　　　　　　　　　　　　　　　　　　　　　　　　　　　　　　　　　　　  など</a:t>
            </a:r>
          </a:p>
        </p:txBody>
      </p:sp>
      <p:sp>
        <p:nvSpPr>
          <p:cNvPr id="2" name="スライド番号プレースホルダー 1">
            <a:extLst>
              <a:ext uri="{FF2B5EF4-FFF2-40B4-BE49-F238E27FC236}">
                <a16:creationId xmlns:a16="http://schemas.microsoft.com/office/drawing/2014/main" id="{440DA32F-7868-49C2-AA23-F262D64B41AC}"/>
              </a:ext>
            </a:extLst>
          </p:cNvPr>
          <p:cNvSpPr>
            <a:spLocks noGrp="1"/>
          </p:cNvSpPr>
          <p:nvPr>
            <p:ph type="sldNum" sz="quarter" idx="12"/>
          </p:nvPr>
        </p:nvSpPr>
        <p:spPr>
          <a:xfrm>
            <a:off x="7086600" y="6494393"/>
            <a:ext cx="2057400" cy="365125"/>
          </a:xfrm>
        </p:spPr>
        <p:txBody>
          <a:bodyPr/>
          <a:lstStyle/>
          <a:p>
            <a:fld id="{2F0E252E-A7A7-4A6D-A444-A063B6ED0BB4}" type="slidenum">
              <a:rPr kumimoji="1" lang="ja-JP" altLang="en-US" sz="1400" smtClean="0"/>
              <a:t>7</a:t>
            </a:fld>
            <a:endParaRPr kumimoji="1" lang="ja-JP" altLang="en-US" sz="1400"/>
          </a:p>
        </p:txBody>
      </p:sp>
      <p:sp>
        <p:nvSpPr>
          <p:cNvPr id="17" name="テキスト ボックス 16">
            <a:extLst>
              <a:ext uri="{FF2B5EF4-FFF2-40B4-BE49-F238E27FC236}">
                <a16:creationId xmlns:a16="http://schemas.microsoft.com/office/drawing/2014/main" id="{0497401B-7006-488F-A035-9AA935BB8B9D}"/>
              </a:ext>
            </a:extLst>
          </p:cNvPr>
          <p:cNvSpPr txBox="1"/>
          <p:nvPr/>
        </p:nvSpPr>
        <p:spPr>
          <a:xfrm>
            <a:off x="126644" y="857996"/>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評価基準</a:t>
            </a:r>
          </a:p>
        </p:txBody>
      </p:sp>
      <p:sp>
        <p:nvSpPr>
          <p:cNvPr id="18" name="テキスト ボックス 17">
            <a:extLst>
              <a:ext uri="{FF2B5EF4-FFF2-40B4-BE49-F238E27FC236}">
                <a16:creationId xmlns:a16="http://schemas.microsoft.com/office/drawing/2014/main" id="{E4DAFA12-D7DE-481F-AD40-61A83018696E}"/>
              </a:ext>
            </a:extLst>
          </p:cNvPr>
          <p:cNvSpPr txBox="1"/>
          <p:nvPr/>
        </p:nvSpPr>
        <p:spPr>
          <a:xfrm>
            <a:off x="6454140" y="859796"/>
            <a:ext cx="253538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指定管理者自己評価：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9500BBC-F976-4AF9-8801-0F92AF37801B}"/>
              </a:ext>
            </a:extLst>
          </p:cNvPr>
          <p:cNvSpPr txBox="1"/>
          <p:nvPr/>
        </p:nvSpPr>
        <p:spPr>
          <a:xfrm>
            <a:off x="126643" y="1795469"/>
            <a:ext cx="4140558"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①：利用料金支払い方法のキャッシュレス決済の導入</a:t>
            </a:r>
          </a:p>
        </p:txBody>
      </p:sp>
      <p:sp>
        <p:nvSpPr>
          <p:cNvPr id="20" name="テキスト ボックス 19">
            <a:extLst>
              <a:ext uri="{FF2B5EF4-FFF2-40B4-BE49-F238E27FC236}">
                <a16:creationId xmlns:a16="http://schemas.microsoft.com/office/drawing/2014/main" id="{2E8C9B0E-C19B-4728-B9A4-C77F1874D3E4}"/>
              </a:ext>
            </a:extLst>
          </p:cNvPr>
          <p:cNvSpPr txBox="1"/>
          <p:nvPr/>
        </p:nvSpPr>
        <p:spPr>
          <a:xfrm>
            <a:off x="134263" y="2154469"/>
            <a:ext cx="4660374" cy="692497"/>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a:t>
            </a:r>
            <a:r>
              <a:rPr lang="en-US" altLang="ja-JP" sz="1200" u="sng" dirty="0">
                <a:latin typeface="Meiryo UI" panose="020B0604030504040204" pitchFamily="50" charset="-128"/>
                <a:ea typeface="Meiryo UI" panose="020B0604030504040204" pitchFamily="50" charset="-128"/>
              </a:rPr>
              <a:t>R7.2</a:t>
            </a:r>
            <a:r>
              <a:rPr lang="ja-JP" altLang="en-US" sz="1200" u="sng" dirty="0">
                <a:latin typeface="Meiryo UI" panose="020B0604030504040204" pitchFamily="50" charset="-128"/>
                <a:ea typeface="Meiryo UI" panose="020B0604030504040204" pitchFamily="50" charset="-128"/>
              </a:rPr>
              <a:t>月より導入</a:t>
            </a:r>
            <a:endParaRPr lang="en-US" altLang="ja-JP" sz="1200" u="sng" dirty="0">
              <a:latin typeface="Meiryo UI" panose="020B0604030504040204" pitchFamily="50" charset="-128"/>
              <a:ea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R7.2</a:t>
            </a:r>
            <a:r>
              <a:rPr lang="ja-JP" altLang="en-US" sz="1200" dirty="0">
                <a:latin typeface="Meiryo UI" panose="020B0604030504040204" pitchFamily="50" charset="-128"/>
                <a:ea typeface="Meiryo UI" panose="020B0604030504040204" pitchFamily="50" charset="-128"/>
              </a:rPr>
              <a:t>月：窓口でのクレジットカード決済、</a:t>
            </a:r>
            <a:r>
              <a:rPr lang="en-US" altLang="ja-JP" sz="1200" dirty="0">
                <a:latin typeface="Meiryo UI" panose="020B0604030504040204" pitchFamily="50" charset="-128"/>
                <a:ea typeface="Meiryo UI" panose="020B0604030504040204" pitchFamily="50" charset="-128"/>
              </a:rPr>
              <a:t>QR</a:t>
            </a:r>
            <a:r>
              <a:rPr lang="ja-JP" altLang="en-US" sz="1200" dirty="0">
                <a:latin typeface="Meiryo UI" panose="020B0604030504040204" pitchFamily="50" charset="-128"/>
                <a:ea typeface="Meiryo UI" panose="020B0604030504040204" pitchFamily="50" charset="-128"/>
              </a:rPr>
              <a:t>コード決済（</a:t>
            </a:r>
            <a:r>
              <a:rPr lang="en-US" altLang="ja-JP" sz="1200" dirty="0" err="1">
                <a:latin typeface="Meiryo UI" panose="020B0604030504040204" pitchFamily="50" charset="-128"/>
                <a:ea typeface="Meiryo UI" panose="020B0604030504040204" pitchFamily="50" charset="-128"/>
              </a:rPr>
              <a:t>PayPay</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R7.3</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上での決済（予約から支払いまで来館不要）</a:t>
            </a:r>
            <a:endParaRPr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0DD648D2-4366-46C2-95B1-7C6C2095CB91}"/>
              </a:ext>
            </a:extLst>
          </p:cNvPr>
          <p:cNvSpPr txBox="1"/>
          <p:nvPr/>
        </p:nvSpPr>
        <p:spPr>
          <a:xfrm>
            <a:off x="134263" y="3179718"/>
            <a:ext cx="3835757"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②：その他提案されたサービス向上策の取組状況</a:t>
            </a:r>
          </a:p>
        </p:txBody>
      </p:sp>
      <p:sp>
        <p:nvSpPr>
          <p:cNvPr id="22" name="テキスト ボックス 21">
            <a:extLst>
              <a:ext uri="{FF2B5EF4-FFF2-40B4-BE49-F238E27FC236}">
                <a16:creationId xmlns:a16="http://schemas.microsoft.com/office/drawing/2014/main" id="{8324815D-EFC2-4269-A15D-B29CD8F70634}"/>
              </a:ext>
            </a:extLst>
          </p:cNvPr>
          <p:cNvSpPr txBox="1"/>
          <p:nvPr/>
        </p:nvSpPr>
        <p:spPr>
          <a:xfrm>
            <a:off x="126643" y="5687449"/>
            <a:ext cx="8701508" cy="1033391"/>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支払手段の多様化に加え、支払いまでの手続きのための来館を不要にするといった利便性の向上に努めている。また、自主事業において、指定管理者の強みを生かしたコンテンツを提供し、利用者のサービス向上を図れている。今後は、支払手段の利用状況をモニタリングし、ニーズや費用対効果を検証されたい。</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C3743702-CF51-44A9-B6D6-10424730F47C}"/>
              </a:ext>
            </a:extLst>
          </p:cNvPr>
          <p:cNvSpPr txBox="1"/>
          <p:nvPr/>
        </p:nvSpPr>
        <p:spPr>
          <a:xfrm>
            <a:off x="6308856" y="5692276"/>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施設所管課の評価：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38CCB29-5A2C-4587-9F50-60B41F997BB0}"/>
              </a:ext>
            </a:extLst>
          </p:cNvPr>
          <p:cNvSpPr txBox="1"/>
          <p:nvPr/>
        </p:nvSpPr>
        <p:spPr>
          <a:xfrm>
            <a:off x="134264" y="5687450"/>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pic>
        <p:nvPicPr>
          <p:cNvPr id="7" name="図 6">
            <a:extLst>
              <a:ext uri="{FF2B5EF4-FFF2-40B4-BE49-F238E27FC236}">
                <a16:creationId xmlns:a16="http://schemas.microsoft.com/office/drawing/2014/main" id="{4AB5BFA8-494F-4879-B7B6-C8D7B99B2035}"/>
              </a:ext>
            </a:extLst>
          </p:cNvPr>
          <p:cNvPicPr>
            <a:picLocks noChangeAspect="1"/>
          </p:cNvPicPr>
          <p:nvPr/>
        </p:nvPicPr>
        <p:blipFill>
          <a:blip r:embed="rId2"/>
          <a:stretch>
            <a:fillRect/>
          </a:stretch>
        </p:blipFill>
        <p:spPr>
          <a:xfrm>
            <a:off x="4561242" y="1712815"/>
            <a:ext cx="4420662" cy="940566"/>
          </a:xfrm>
          <a:prstGeom prst="rect">
            <a:avLst/>
          </a:prstGeom>
        </p:spPr>
      </p:pic>
      <p:pic>
        <p:nvPicPr>
          <p:cNvPr id="8" name="図 7">
            <a:extLst>
              <a:ext uri="{FF2B5EF4-FFF2-40B4-BE49-F238E27FC236}">
                <a16:creationId xmlns:a16="http://schemas.microsoft.com/office/drawing/2014/main" id="{56BE8E07-E5EE-4015-AAC6-BE99A13A1440}"/>
              </a:ext>
            </a:extLst>
          </p:cNvPr>
          <p:cNvPicPr>
            <a:picLocks noChangeAspect="1"/>
          </p:cNvPicPr>
          <p:nvPr/>
        </p:nvPicPr>
        <p:blipFill>
          <a:blip r:embed="rId3"/>
          <a:stretch>
            <a:fillRect/>
          </a:stretch>
        </p:blipFill>
        <p:spPr>
          <a:xfrm>
            <a:off x="4553913" y="2690520"/>
            <a:ext cx="4529127" cy="852011"/>
          </a:xfrm>
          <a:prstGeom prst="rect">
            <a:avLst/>
          </a:prstGeom>
        </p:spPr>
      </p:pic>
      <p:sp>
        <p:nvSpPr>
          <p:cNvPr id="25" name="テキスト ボックス 24">
            <a:extLst>
              <a:ext uri="{FF2B5EF4-FFF2-40B4-BE49-F238E27FC236}">
                <a16:creationId xmlns:a16="http://schemas.microsoft.com/office/drawing/2014/main" id="{AD656BC0-619D-469A-8E26-A9CCC2A59D51}"/>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Tree>
    <p:extLst>
      <p:ext uri="{BB962C8B-B14F-4D97-AF65-F5344CB8AC3E}">
        <p14:creationId xmlns:p14="http://schemas.microsoft.com/office/powerpoint/2010/main" val="227697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9AA44E5-08D8-4746-A248-CB63A76A3319}"/>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a:solidFill>
                  <a:schemeClr val="bg1"/>
                </a:solidFill>
                <a:latin typeface="Meiryo UI" pitchFamily="50" charset="-128"/>
                <a:ea typeface="Meiryo UI" pitchFamily="50" charset="-128"/>
                <a:cs typeface="ＭＳ Ｐゴシック" pitchFamily="50" charset="-128"/>
              </a:rPr>
              <a:t>Ⅰ</a:t>
            </a:r>
            <a:r>
              <a:rPr lang="ja-JP" altLang="en-US" sz="2200" b="1">
                <a:solidFill>
                  <a:schemeClr val="bg1"/>
                </a:solidFill>
                <a:latin typeface="Meiryo UI" pitchFamily="50" charset="-128"/>
                <a:ea typeface="Meiryo UI" pitchFamily="50" charset="-128"/>
                <a:cs typeface="ＭＳ Ｐゴシック" pitchFamily="50" charset="-128"/>
              </a:rPr>
              <a:t>　</a:t>
            </a:r>
            <a:r>
              <a:rPr lang="ja-JP" altLang="en-US" sz="2200" b="1" dirty="0">
                <a:solidFill>
                  <a:schemeClr val="bg1"/>
                </a:solidFill>
                <a:latin typeface="Meiryo UI" pitchFamily="50" charset="-128"/>
                <a:ea typeface="Meiryo UI" pitchFamily="50" charset="-128"/>
                <a:cs typeface="ＭＳ Ｐゴシック" pitchFamily="50" charset="-128"/>
              </a:rPr>
              <a:t>提案の履行状況に関する項目</a:t>
            </a:r>
          </a:p>
        </p:txBody>
      </p:sp>
      <p:sp>
        <p:nvSpPr>
          <p:cNvPr id="5" name="テキスト ボックス 4">
            <a:extLst>
              <a:ext uri="{FF2B5EF4-FFF2-40B4-BE49-F238E27FC236}">
                <a16:creationId xmlns:a16="http://schemas.microsoft.com/office/drawing/2014/main" id="{05190DC2-B860-41FA-9ABD-FBB0F5C9277D}"/>
              </a:ext>
            </a:extLst>
          </p:cNvPr>
          <p:cNvSpPr txBox="1"/>
          <p:nvPr/>
        </p:nvSpPr>
        <p:spPr>
          <a:xfrm>
            <a:off x="-63611" y="456083"/>
            <a:ext cx="5995284"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（５）施設の維持管理の内容、適格性及び実現の程度</a:t>
            </a:r>
          </a:p>
        </p:txBody>
      </p:sp>
      <p:sp>
        <p:nvSpPr>
          <p:cNvPr id="6" name="テキスト ボックス 5">
            <a:extLst>
              <a:ext uri="{FF2B5EF4-FFF2-40B4-BE49-F238E27FC236}">
                <a16:creationId xmlns:a16="http://schemas.microsoft.com/office/drawing/2014/main" id="{368C07C9-BEDD-4F88-BB54-02C164DE962E}"/>
              </a:ext>
            </a:extLst>
          </p:cNvPr>
          <p:cNvSpPr txBox="1"/>
          <p:nvPr/>
        </p:nvSpPr>
        <p:spPr>
          <a:xfrm>
            <a:off x="126644" y="868708"/>
            <a:ext cx="8797901" cy="725030"/>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施設管理、安全管理は適切に行われているか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維持管理は効率的に行われているか</a:t>
            </a:r>
          </a:p>
        </p:txBody>
      </p:sp>
      <p:sp>
        <p:nvSpPr>
          <p:cNvPr id="12" name="テキスト ボックス 11">
            <a:extLst>
              <a:ext uri="{FF2B5EF4-FFF2-40B4-BE49-F238E27FC236}">
                <a16:creationId xmlns:a16="http://schemas.microsoft.com/office/drawing/2014/main" id="{3447CDA7-AFBF-4DAC-BF89-BBA7F9727E1C}"/>
              </a:ext>
            </a:extLst>
          </p:cNvPr>
          <p:cNvSpPr txBox="1"/>
          <p:nvPr/>
        </p:nvSpPr>
        <p:spPr>
          <a:xfrm>
            <a:off x="126644" y="3327310"/>
            <a:ext cx="4615732" cy="692497"/>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○大阪ビル群管理センターによる</a:t>
            </a:r>
            <a:r>
              <a:rPr lang="en-US" altLang="ja-JP" sz="1200" u="sng" dirty="0">
                <a:latin typeface="Meiryo UI" panose="020B0604030504040204" pitchFamily="50" charset="-128"/>
                <a:ea typeface="Meiryo UI" panose="020B0604030504040204" pitchFamily="50" charset="-128"/>
              </a:rPr>
              <a:t>24</a:t>
            </a:r>
            <a:r>
              <a:rPr lang="ja-JP" altLang="en-US" sz="1200" u="sng" dirty="0">
                <a:latin typeface="Meiryo UI" panose="020B0604030504040204" pitchFamily="50" charset="-128"/>
                <a:ea typeface="Meiryo UI" panose="020B0604030504040204" pitchFamily="50" charset="-128"/>
              </a:rPr>
              <a:t>時間</a:t>
            </a:r>
            <a:r>
              <a:rPr lang="en-US" altLang="ja-JP" sz="1200" u="sng" dirty="0">
                <a:latin typeface="Meiryo UI" panose="020B0604030504040204" pitchFamily="50" charset="-128"/>
                <a:ea typeface="Meiryo UI" panose="020B0604030504040204" pitchFamily="50" charset="-128"/>
              </a:rPr>
              <a:t>365</a:t>
            </a:r>
            <a:r>
              <a:rPr lang="ja-JP" altLang="en-US" sz="1200" u="sng" dirty="0">
                <a:latin typeface="Meiryo UI" panose="020B0604030504040204" pitchFamily="50" charset="-128"/>
                <a:ea typeface="Meiryo UI" panose="020B0604030504040204" pitchFamily="50" charset="-128"/>
              </a:rPr>
              <a:t>日バックアップ</a:t>
            </a:r>
            <a:endParaRPr lang="en-US" altLang="ja-JP" sz="1200" u="sng" dirty="0">
              <a:latin typeface="Meiryo UI" panose="020B0604030504040204" pitchFamily="50" charset="-128"/>
              <a:ea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rPr>
              <a:t>時間体制によるセキュリティ体制：防災センターでの監視</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大林群管理センターによる監視</a:t>
            </a:r>
          </a:p>
        </p:txBody>
      </p:sp>
      <p:sp>
        <p:nvSpPr>
          <p:cNvPr id="14" name="テキスト ボックス 13">
            <a:extLst>
              <a:ext uri="{FF2B5EF4-FFF2-40B4-BE49-F238E27FC236}">
                <a16:creationId xmlns:a16="http://schemas.microsoft.com/office/drawing/2014/main" id="{2BAEB3F6-CB3F-45A4-B61E-FC1F01AD42D3}"/>
              </a:ext>
            </a:extLst>
          </p:cNvPr>
          <p:cNvSpPr txBox="1"/>
          <p:nvPr/>
        </p:nvSpPr>
        <p:spPr>
          <a:xfrm>
            <a:off x="126646" y="2989748"/>
            <a:ext cx="3903487"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②：安全で安心して快適に利用できる施設の維持</a:t>
            </a:r>
          </a:p>
        </p:txBody>
      </p:sp>
      <p:sp>
        <p:nvSpPr>
          <p:cNvPr id="17" name="テキスト ボックス 16">
            <a:extLst>
              <a:ext uri="{FF2B5EF4-FFF2-40B4-BE49-F238E27FC236}">
                <a16:creationId xmlns:a16="http://schemas.microsoft.com/office/drawing/2014/main" id="{161B6AFB-CC57-4C89-8CE1-C6626E2A7424}"/>
              </a:ext>
            </a:extLst>
          </p:cNvPr>
          <p:cNvSpPr txBox="1"/>
          <p:nvPr/>
        </p:nvSpPr>
        <p:spPr>
          <a:xfrm>
            <a:off x="139910" y="4776025"/>
            <a:ext cx="6003222"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④：業務における適正手続きの遵守（再委託、運営委員会等）</a:t>
            </a:r>
          </a:p>
        </p:txBody>
      </p:sp>
      <p:sp>
        <p:nvSpPr>
          <p:cNvPr id="18" name="テキスト ボックス 17">
            <a:extLst>
              <a:ext uri="{FF2B5EF4-FFF2-40B4-BE49-F238E27FC236}">
                <a16:creationId xmlns:a16="http://schemas.microsoft.com/office/drawing/2014/main" id="{F9B1841A-A8E5-41FD-93B3-9FBBC4E96F13}"/>
              </a:ext>
            </a:extLst>
          </p:cNvPr>
          <p:cNvSpPr txBox="1"/>
          <p:nvPr/>
        </p:nvSpPr>
        <p:spPr>
          <a:xfrm>
            <a:off x="148377" y="5115043"/>
            <a:ext cx="8797068" cy="692497"/>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○共同事業体構成での運営委員会の開催（毎月開催）</a:t>
            </a:r>
            <a:r>
              <a:rPr lang="ja-JP" altLang="en-US" sz="1200" dirty="0">
                <a:latin typeface="Meiryo UI" panose="020B0604030504040204" pitchFamily="50" charset="-128"/>
                <a:ea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rPr>
              <a:t>○個人情報適正管理委員会の開催 </a:t>
            </a:r>
            <a:r>
              <a:rPr lang="zh-TW" altLang="en-US" sz="1200" u="sng" dirty="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３</a:t>
            </a:r>
            <a:r>
              <a:rPr lang="zh-TW" altLang="en-US" sz="1200" u="sng" dirty="0">
                <a:latin typeface="Meiryo UI" panose="020B0604030504040204" pitchFamily="50" charset="-128"/>
                <a:ea typeface="Meiryo UI" panose="020B0604030504040204" pitchFamily="50" charset="-128"/>
              </a:rPr>
              <a:t>月</a:t>
            </a:r>
            <a:r>
              <a:rPr lang="ja-JP" altLang="en-US" sz="1200" u="sng" dirty="0">
                <a:latin typeface="Meiryo UI" panose="020B0604030504040204" pitchFamily="50" charset="-128"/>
                <a:ea typeface="Meiryo UI" panose="020B0604030504040204" pitchFamily="50" charset="-128"/>
              </a:rPr>
              <a:t>予定</a:t>
            </a:r>
            <a:r>
              <a:rPr lang="zh-TW" altLang="en-US" sz="1200" u="sng" dirty="0">
                <a:latin typeface="Meiryo UI" panose="020B0604030504040204" pitchFamily="50" charset="-128"/>
                <a:ea typeface="Meiryo UI" panose="020B0604030504040204" pitchFamily="50" charset="-128"/>
              </a:rPr>
              <a:t>）</a:t>
            </a:r>
            <a:endParaRPr lang="en-US" altLang="zh-TW" sz="1200" u="sng" dirty="0">
              <a:latin typeface="Meiryo UI" panose="020B0604030504040204" pitchFamily="50" charset="-128"/>
              <a:ea typeface="Meiryo UI" panose="020B0604030504040204" pitchFamily="50" charset="-128"/>
            </a:endParaRPr>
          </a:p>
          <a:p>
            <a:endParaRPr lang="en-US" altLang="zh-TW" sz="3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○事業進捗･検証委員会の開催</a:t>
            </a:r>
            <a:r>
              <a:rPr lang="zh-TW" altLang="en-US" sz="1200" u="sng" dirty="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毎</a:t>
            </a:r>
            <a:r>
              <a:rPr lang="zh-TW" altLang="en-US" sz="1200" u="sng" dirty="0">
                <a:latin typeface="Meiryo UI" panose="020B0604030504040204" pitchFamily="50" charset="-128"/>
                <a:ea typeface="Meiryo UI" panose="020B0604030504040204" pitchFamily="50" charset="-128"/>
              </a:rPr>
              <a:t>月開催）</a:t>
            </a:r>
            <a:r>
              <a:rPr lang="ja-JP" altLang="en-US" sz="1200" dirty="0">
                <a:latin typeface="Meiryo UI" panose="020B0604030504040204" pitchFamily="50" charset="-128"/>
                <a:ea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rPr>
              <a:t>○再委託：大阪府の承認を得た上で、個人情報に関する契約を締結</a:t>
            </a:r>
            <a:endParaRPr lang="en-US" altLang="ja-JP" sz="12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主な委託先の職員は、指定管理者が実施する各種研修に参加</a:t>
            </a:r>
          </a:p>
        </p:txBody>
      </p:sp>
      <p:sp>
        <p:nvSpPr>
          <p:cNvPr id="2" name="スライド番号プレースホルダー 1">
            <a:extLst>
              <a:ext uri="{FF2B5EF4-FFF2-40B4-BE49-F238E27FC236}">
                <a16:creationId xmlns:a16="http://schemas.microsoft.com/office/drawing/2014/main" id="{F09A3F3E-8403-4831-A6AE-220577DC5D96}"/>
              </a:ext>
            </a:extLst>
          </p:cNvPr>
          <p:cNvSpPr>
            <a:spLocks noGrp="1"/>
          </p:cNvSpPr>
          <p:nvPr>
            <p:ph type="sldNum" sz="quarter" idx="12"/>
          </p:nvPr>
        </p:nvSpPr>
        <p:spPr>
          <a:xfrm>
            <a:off x="7086600" y="6492875"/>
            <a:ext cx="2057400" cy="365125"/>
          </a:xfrm>
        </p:spPr>
        <p:txBody>
          <a:bodyPr/>
          <a:lstStyle/>
          <a:p>
            <a:fld id="{2F0E252E-A7A7-4A6D-A444-A063B6ED0BB4}" type="slidenum">
              <a:rPr kumimoji="1" lang="ja-JP" altLang="en-US" sz="1400" smtClean="0"/>
              <a:t>8</a:t>
            </a:fld>
            <a:endParaRPr kumimoji="1" lang="ja-JP" altLang="en-US" sz="1400" dirty="0"/>
          </a:p>
        </p:txBody>
      </p:sp>
      <p:sp>
        <p:nvSpPr>
          <p:cNvPr id="23" name="テキスト ボックス 22">
            <a:extLst>
              <a:ext uri="{FF2B5EF4-FFF2-40B4-BE49-F238E27FC236}">
                <a16:creationId xmlns:a16="http://schemas.microsoft.com/office/drawing/2014/main" id="{2B330195-D6B9-4A89-8B51-F9758FA7F878}"/>
              </a:ext>
            </a:extLst>
          </p:cNvPr>
          <p:cNvSpPr txBox="1"/>
          <p:nvPr/>
        </p:nvSpPr>
        <p:spPr>
          <a:xfrm>
            <a:off x="126644" y="865616"/>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評価基準</a:t>
            </a:r>
          </a:p>
        </p:txBody>
      </p:sp>
      <p:sp>
        <p:nvSpPr>
          <p:cNvPr id="24" name="テキスト ボックス 23">
            <a:extLst>
              <a:ext uri="{FF2B5EF4-FFF2-40B4-BE49-F238E27FC236}">
                <a16:creationId xmlns:a16="http://schemas.microsoft.com/office/drawing/2014/main" id="{8A089C67-2AC2-4806-9281-87AB9D1FD745}"/>
              </a:ext>
            </a:extLst>
          </p:cNvPr>
          <p:cNvSpPr txBox="1"/>
          <p:nvPr/>
        </p:nvSpPr>
        <p:spPr>
          <a:xfrm>
            <a:off x="6389162" y="865616"/>
            <a:ext cx="253538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指定管理者自己評価：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05EB939B-E0F6-4FDA-ADDD-3584044903EE}"/>
              </a:ext>
            </a:extLst>
          </p:cNvPr>
          <p:cNvSpPr txBox="1"/>
          <p:nvPr/>
        </p:nvSpPr>
        <p:spPr>
          <a:xfrm>
            <a:off x="126643" y="1702334"/>
            <a:ext cx="3099157"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①：効果的・効率的な修繕計画の実施</a:t>
            </a:r>
          </a:p>
        </p:txBody>
      </p:sp>
      <p:sp>
        <p:nvSpPr>
          <p:cNvPr id="26" name="テキスト ボックス 25">
            <a:extLst>
              <a:ext uri="{FF2B5EF4-FFF2-40B4-BE49-F238E27FC236}">
                <a16:creationId xmlns:a16="http://schemas.microsoft.com/office/drawing/2014/main" id="{E1C511D9-A912-439F-8FF3-85BB66BEB610}"/>
              </a:ext>
            </a:extLst>
          </p:cNvPr>
          <p:cNvSpPr txBox="1"/>
          <p:nvPr/>
        </p:nvSpPr>
        <p:spPr>
          <a:xfrm>
            <a:off x="126643" y="2051331"/>
            <a:ext cx="8763822" cy="877163"/>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○施設改修工事　（再掲）</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・南館エレベーターの安全性向上のための改修実施</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・本館</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階和式トイレの洋式化工事（</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a:t>
            </a:r>
          </a:p>
          <a:p>
            <a:r>
              <a:rPr lang="ja-JP" altLang="en-US" sz="1200" dirty="0">
                <a:latin typeface="Meiryo UI" panose="020B0604030504040204" pitchFamily="50" charset="-128"/>
                <a:ea typeface="Meiryo UI" panose="020B0604030504040204" pitchFamily="50" charset="-128"/>
              </a:rPr>
              <a:t>　　・本館</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階</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階会議室内の有線</a:t>
            </a:r>
            <a:r>
              <a:rPr lang="en-US" altLang="ja-JP" sz="1200" dirty="0">
                <a:latin typeface="Meiryo UI" panose="020B0604030504040204" pitchFamily="50" charset="-128"/>
                <a:ea typeface="Meiryo UI" panose="020B0604030504040204" pitchFamily="50" charset="-128"/>
              </a:rPr>
              <a:t>LAN</a:t>
            </a:r>
            <a:r>
              <a:rPr lang="ja-JP" altLang="en-US" sz="1200" dirty="0">
                <a:latin typeface="Meiryo UI" panose="020B0604030504040204" pitchFamily="50" charset="-128"/>
                <a:ea typeface="Meiryo UI" panose="020B0604030504040204" pitchFamily="50" charset="-128"/>
              </a:rPr>
              <a:t>設置工事（</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　　ほか</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件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工事費用総額：</a:t>
            </a:r>
            <a:r>
              <a:rPr lang="en-US" altLang="ja-JP" sz="1200" dirty="0">
                <a:latin typeface="Meiryo UI" panose="020B0604030504040204" pitchFamily="50" charset="-128"/>
                <a:ea typeface="Meiryo UI" panose="020B0604030504040204" pitchFamily="50" charset="-128"/>
              </a:rPr>
              <a:t>5,808</a:t>
            </a:r>
            <a:r>
              <a:rPr lang="ja-JP" altLang="en-US" sz="1200" dirty="0">
                <a:latin typeface="Meiryo UI" panose="020B0604030504040204" pitchFamily="50" charset="-128"/>
                <a:ea typeface="Meiryo UI" panose="020B0604030504040204" pitchFamily="50" charset="-128"/>
              </a:rPr>
              <a:t>千円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5856794-CA86-44C2-BA96-4784532DFBE1}"/>
              </a:ext>
            </a:extLst>
          </p:cNvPr>
          <p:cNvSpPr txBox="1"/>
          <p:nvPr/>
        </p:nvSpPr>
        <p:spPr>
          <a:xfrm>
            <a:off x="126643" y="4389490"/>
            <a:ext cx="4516068" cy="276999"/>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○ビル管法、建築基準法等の法定点検の実施</a:t>
            </a:r>
          </a:p>
        </p:txBody>
      </p:sp>
      <p:sp>
        <p:nvSpPr>
          <p:cNvPr id="28" name="テキスト ボックス 27">
            <a:extLst>
              <a:ext uri="{FF2B5EF4-FFF2-40B4-BE49-F238E27FC236}">
                <a16:creationId xmlns:a16="http://schemas.microsoft.com/office/drawing/2014/main" id="{CFE1733D-BBD0-41FC-BA49-234EEAF5C815}"/>
              </a:ext>
            </a:extLst>
          </p:cNvPr>
          <p:cNvSpPr txBox="1"/>
          <p:nvPr/>
        </p:nvSpPr>
        <p:spPr>
          <a:xfrm>
            <a:off x="139910" y="4050760"/>
            <a:ext cx="2129156"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③：定期点検の実施状況</a:t>
            </a:r>
          </a:p>
        </p:txBody>
      </p:sp>
      <p:sp>
        <p:nvSpPr>
          <p:cNvPr id="29" name="テキスト ボックス 28">
            <a:extLst>
              <a:ext uri="{FF2B5EF4-FFF2-40B4-BE49-F238E27FC236}">
                <a16:creationId xmlns:a16="http://schemas.microsoft.com/office/drawing/2014/main" id="{A889EE43-02F2-416A-BF55-3D509A1C889B}"/>
              </a:ext>
            </a:extLst>
          </p:cNvPr>
          <p:cNvSpPr txBox="1"/>
          <p:nvPr/>
        </p:nvSpPr>
        <p:spPr>
          <a:xfrm>
            <a:off x="134264" y="5855938"/>
            <a:ext cx="8701508" cy="909551"/>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修繕計画に加え、緊急の補修工事を実施するとともに、法定点検も含めた予防保全に努め、適切に施設管理、安全管理が行われている。</a:t>
            </a:r>
            <a:endParaRPr lang="en-US" altLang="ja-JP" sz="14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35033B7-0616-44EE-87B1-A2F0A6F80BF1}"/>
              </a:ext>
            </a:extLst>
          </p:cNvPr>
          <p:cNvSpPr txBox="1"/>
          <p:nvPr/>
        </p:nvSpPr>
        <p:spPr>
          <a:xfrm>
            <a:off x="6308856" y="5860765"/>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施設所管課の評価：</a:t>
            </a:r>
            <a:r>
              <a:rPr lang="en-US" altLang="ja-JP" sz="1600" b="1" dirty="0">
                <a:solidFill>
                  <a:schemeClr val="bg1"/>
                </a:solidFill>
                <a:latin typeface="Meiryo UI" panose="020B0604030504040204" pitchFamily="50" charset="-128"/>
                <a:ea typeface="Meiryo UI" panose="020B0604030504040204" pitchFamily="50" charset="-128"/>
              </a:rPr>
              <a:t>A</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98D7AC83-8D75-4D23-8FF5-0F682E97107F}"/>
              </a:ext>
            </a:extLst>
          </p:cNvPr>
          <p:cNvSpPr txBox="1"/>
          <p:nvPr/>
        </p:nvSpPr>
        <p:spPr>
          <a:xfrm>
            <a:off x="134264" y="5855939"/>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sp>
        <p:nvSpPr>
          <p:cNvPr id="19" name="テキスト ボックス 18">
            <a:extLst>
              <a:ext uri="{FF2B5EF4-FFF2-40B4-BE49-F238E27FC236}">
                <a16:creationId xmlns:a16="http://schemas.microsoft.com/office/drawing/2014/main" id="{8B8DAB16-C134-497F-B080-F0A952F1B8AD}"/>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Tree>
    <p:extLst>
      <p:ext uri="{BB962C8B-B14F-4D97-AF65-F5344CB8AC3E}">
        <p14:creationId xmlns:p14="http://schemas.microsoft.com/office/powerpoint/2010/main" val="19465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9AA44E5-08D8-4746-A248-CB63A76A3319}"/>
              </a:ext>
            </a:extLst>
          </p:cNvPr>
          <p:cNvSpPr>
            <a:spLocks noChangeArrowheads="1"/>
          </p:cNvSpPr>
          <p:nvPr/>
        </p:nvSpPr>
        <p:spPr bwMode="auto">
          <a:xfrm>
            <a:off x="1" y="2"/>
            <a:ext cx="9143999" cy="430887"/>
          </a:xfrm>
          <a:prstGeom prst="rect">
            <a:avLst/>
          </a:prstGeom>
          <a:ln>
            <a:noFill/>
            <a:headEnd/>
            <a:tailEnd/>
          </a:ln>
        </p:spPr>
        <p:style>
          <a:lnRef idx="3">
            <a:schemeClr val="lt1"/>
          </a:lnRef>
          <a:fillRef idx="1">
            <a:schemeClr val="dk1"/>
          </a:fillRef>
          <a:effectRef idx="1">
            <a:schemeClr val="dk1"/>
          </a:effectRef>
          <a:fontRef idx="minor">
            <a:schemeClr val="lt1"/>
          </a:fontRef>
        </p:style>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en-US" altLang="ja-JP" sz="2200" b="1">
                <a:solidFill>
                  <a:schemeClr val="bg1"/>
                </a:solidFill>
                <a:latin typeface="Meiryo UI" pitchFamily="50" charset="-128"/>
                <a:ea typeface="Meiryo UI" pitchFamily="50" charset="-128"/>
                <a:cs typeface="ＭＳ Ｐゴシック" pitchFamily="50" charset="-128"/>
              </a:rPr>
              <a:t>Ⅰ</a:t>
            </a:r>
            <a:r>
              <a:rPr lang="ja-JP" altLang="en-US" sz="2200" b="1">
                <a:solidFill>
                  <a:schemeClr val="bg1"/>
                </a:solidFill>
                <a:latin typeface="Meiryo UI" pitchFamily="50" charset="-128"/>
                <a:ea typeface="Meiryo UI" pitchFamily="50" charset="-128"/>
                <a:cs typeface="ＭＳ Ｐゴシック" pitchFamily="50" charset="-128"/>
              </a:rPr>
              <a:t>　</a:t>
            </a:r>
            <a:r>
              <a:rPr lang="ja-JP" altLang="en-US" sz="2200" b="1" dirty="0">
                <a:solidFill>
                  <a:schemeClr val="bg1"/>
                </a:solidFill>
                <a:latin typeface="Meiryo UI" pitchFamily="50" charset="-128"/>
                <a:ea typeface="Meiryo UI" pitchFamily="50" charset="-128"/>
                <a:cs typeface="ＭＳ Ｐゴシック" pitchFamily="50" charset="-128"/>
              </a:rPr>
              <a:t>提案の履行状況に関する項目</a:t>
            </a:r>
          </a:p>
        </p:txBody>
      </p:sp>
      <p:sp>
        <p:nvSpPr>
          <p:cNvPr id="5" name="テキスト ボックス 4">
            <a:extLst>
              <a:ext uri="{FF2B5EF4-FFF2-40B4-BE49-F238E27FC236}">
                <a16:creationId xmlns:a16="http://schemas.microsoft.com/office/drawing/2014/main" id="{05190DC2-B860-41FA-9ABD-FBB0F5C9277D}"/>
              </a:ext>
            </a:extLst>
          </p:cNvPr>
          <p:cNvSpPr txBox="1"/>
          <p:nvPr/>
        </p:nvSpPr>
        <p:spPr>
          <a:xfrm>
            <a:off x="-8468" y="463896"/>
            <a:ext cx="5946049"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（６）府施策との整合</a:t>
            </a:r>
          </a:p>
        </p:txBody>
      </p:sp>
      <p:sp>
        <p:nvSpPr>
          <p:cNvPr id="6" name="テキスト ボックス 5">
            <a:extLst>
              <a:ext uri="{FF2B5EF4-FFF2-40B4-BE49-F238E27FC236}">
                <a16:creationId xmlns:a16="http://schemas.microsoft.com/office/drawing/2014/main" id="{368C07C9-BEDD-4F88-BB54-02C164DE962E}"/>
              </a:ext>
            </a:extLst>
          </p:cNvPr>
          <p:cNvSpPr txBox="1"/>
          <p:nvPr/>
        </p:nvSpPr>
        <p:spPr>
          <a:xfrm>
            <a:off x="126644" y="851523"/>
            <a:ext cx="8855259" cy="739135"/>
          </a:xfrm>
          <a:prstGeom prst="rect">
            <a:avLst/>
          </a:prstGeom>
          <a:noFill/>
          <a:ln>
            <a:solidFill>
              <a:schemeClr val="tx1"/>
            </a:solidFill>
          </a:ln>
        </p:spPr>
        <p:txBody>
          <a:bodyPr wrap="square" anchor="b"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府が実施する事業等への協力の取組みが適切に実施されているか</a:t>
            </a:r>
          </a:p>
        </p:txBody>
      </p:sp>
      <p:sp>
        <p:nvSpPr>
          <p:cNvPr id="8" name="テキスト ボックス 7">
            <a:extLst>
              <a:ext uri="{FF2B5EF4-FFF2-40B4-BE49-F238E27FC236}">
                <a16:creationId xmlns:a16="http://schemas.microsoft.com/office/drawing/2014/main" id="{DF6D1970-05AD-4D7B-92A3-AD932BD88D71}"/>
              </a:ext>
            </a:extLst>
          </p:cNvPr>
          <p:cNvSpPr txBox="1"/>
          <p:nvPr/>
        </p:nvSpPr>
        <p:spPr>
          <a:xfrm>
            <a:off x="126644" y="1632123"/>
            <a:ext cx="2514956"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①：障がい者雇用率達成状況</a:t>
            </a:r>
          </a:p>
        </p:txBody>
      </p:sp>
      <p:sp>
        <p:nvSpPr>
          <p:cNvPr id="14" name="テキスト ボックス 13">
            <a:extLst>
              <a:ext uri="{FF2B5EF4-FFF2-40B4-BE49-F238E27FC236}">
                <a16:creationId xmlns:a16="http://schemas.microsoft.com/office/drawing/2014/main" id="{2BAEB3F6-CB3F-45A4-B61E-FC1F01AD42D3}"/>
              </a:ext>
            </a:extLst>
          </p:cNvPr>
          <p:cNvSpPr txBox="1"/>
          <p:nvPr/>
        </p:nvSpPr>
        <p:spPr>
          <a:xfrm>
            <a:off x="126644" y="2291075"/>
            <a:ext cx="3073756"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②：知的障がい者就労に対する取組み</a:t>
            </a:r>
          </a:p>
        </p:txBody>
      </p:sp>
      <p:sp>
        <p:nvSpPr>
          <p:cNvPr id="17" name="テキスト ボックス 16">
            <a:extLst>
              <a:ext uri="{FF2B5EF4-FFF2-40B4-BE49-F238E27FC236}">
                <a16:creationId xmlns:a16="http://schemas.microsoft.com/office/drawing/2014/main" id="{161B6AFB-CC57-4C89-8CE1-C6626E2A7424}"/>
              </a:ext>
            </a:extLst>
          </p:cNvPr>
          <p:cNvSpPr txBox="1"/>
          <p:nvPr/>
        </p:nvSpPr>
        <p:spPr>
          <a:xfrm>
            <a:off x="141030" y="3133225"/>
            <a:ext cx="2094172"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③：府民、</a:t>
            </a:r>
            <a:r>
              <a:rPr lang="en-US" altLang="ja-JP" sz="1400" b="1" dirty="0">
                <a:latin typeface="Meiryo UI" panose="020B0604030504040204" pitchFamily="50" charset="-128"/>
                <a:ea typeface="Meiryo UI" panose="020B0604030504040204" pitchFamily="50" charset="-128"/>
              </a:rPr>
              <a:t>NPO</a:t>
            </a:r>
            <a:r>
              <a:rPr lang="ja-JP" altLang="en-US" sz="1400" b="1" dirty="0">
                <a:latin typeface="Meiryo UI" panose="020B0604030504040204" pitchFamily="50" charset="-128"/>
                <a:ea typeface="Meiryo UI" panose="020B0604030504040204" pitchFamily="50" charset="-128"/>
              </a:rPr>
              <a:t>との協働</a:t>
            </a:r>
          </a:p>
        </p:txBody>
      </p:sp>
      <p:sp>
        <p:nvSpPr>
          <p:cNvPr id="15" name="テキスト ボックス 14">
            <a:extLst>
              <a:ext uri="{FF2B5EF4-FFF2-40B4-BE49-F238E27FC236}">
                <a16:creationId xmlns:a16="http://schemas.microsoft.com/office/drawing/2014/main" id="{7185F320-465E-4A60-88EB-6FB36FB7D633}"/>
              </a:ext>
            </a:extLst>
          </p:cNvPr>
          <p:cNvSpPr txBox="1"/>
          <p:nvPr/>
        </p:nvSpPr>
        <p:spPr>
          <a:xfrm>
            <a:off x="-8468" y="2607239"/>
            <a:ext cx="5240868" cy="538609"/>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rPr>
              <a:t>○清掃業務での就労</a:t>
            </a:r>
            <a:endParaRPr lang="en-US" altLang="ja-JP" sz="14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・２名就労</a:t>
            </a:r>
            <a:endParaRPr lang="en-US" altLang="ja-JP" sz="1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85431A6-18AD-4BEE-8B64-A3ABF0DE2549}"/>
              </a:ext>
            </a:extLst>
          </p:cNvPr>
          <p:cNvSpPr txBox="1"/>
          <p:nvPr/>
        </p:nvSpPr>
        <p:spPr>
          <a:xfrm>
            <a:off x="141030" y="4595212"/>
            <a:ext cx="2119574" cy="307777"/>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④：環境問題への取組み</a:t>
            </a:r>
          </a:p>
        </p:txBody>
      </p:sp>
      <p:sp>
        <p:nvSpPr>
          <p:cNvPr id="26" name="テキスト ボックス 25">
            <a:extLst>
              <a:ext uri="{FF2B5EF4-FFF2-40B4-BE49-F238E27FC236}">
                <a16:creationId xmlns:a16="http://schemas.microsoft.com/office/drawing/2014/main" id="{A331A4A0-6CE7-49EC-A997-880614042B60}"/>
              </a:ext>
            </a:extLst>
          </p:cNvPr>
          <p:cNvSpPr txBox="1"/>
          <p:nvPr/>
        </p:nvSpPr>
        <p:spPr>
          <a:xfrm>
            <a:off x="4072122" y="4875374"/>
            <a:ext cx="4430970"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○「関西エコオフィス宣言」事業所に登録（大阪労働協会、コングレ）</a:t>
            </a:r>
            <a:endParaRPr lang="en-US" altLang="ja-JP" sz="12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C95CEDD-4946-478A-A4FA-0927A50E006C}"/>
              </a:ext>
            </a:extLst>
          </p:cNvPr>
          <p:cNvSpPr>
            <a:spLocks noGrp="1"/>
          </p:cNvSpPr>
          <p:nvPr>
            <p:ph type="sldNum" sz="quarter" idx="12"/>
          </p:nvPr>
        </p:nvSpPr>
        <p:spPr>
          <a:xfrm>
            <a:off x="7086600" y="6492873"/>
            <a:ext cx="2057400" cy="365125"/>
          </a:xfrm>
        </p:spPr>
        <p:txBody>
          <a:bodyPr/>
          <a:lstStyle/>
          <a:p>
            <a:fld id="{2F0E252E-A7A7-4A6D-A444-A063B6ED0BB4}" type="slidenum">
              <a:rPr kumimoji="1" lang="ja-JP" altLang="en-US" sz="1400" smtClean="0"/>
              <a:t>9</a:t>
            </a:fld>
            <a:endParaRPr kumimoji="1" lang="ja-JP" altLang="en-US" sz="1400" dirty="0"/>
          </a:p>
        </p:txBody>
      </p:sp>
      <p:sp>
        <p:nvSpPr>
          <p:cNvPr id="27" name="テキスト ボックス 26">
            <a:extLst>
              <a:ext uri="{FF2B5EF4-FFF2-40B4-BE49-F238E27FC236}">
                <a16:creationId xmlns:a16="http://schemas.microsoft.com/office/drawing/2014/main" id="{F1223B25-3872-4E8C-AA5D-75CB081821B4}"/>
              </a:ext>
            </a:extLst>
          </p:cNvPr>
          <p:cNvSpPr txBox="1"/>
          <p:nvPr/>
        </p:nvSpPr>
        <p:spPr>
          <a:xfrm>
            <a:off x="109507" y="1978961"/>
            <a:ext cx="603083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○大阪労働協会：</a:t>
            </a:r>
            <a:r>
              <a:rPr lang="en-US" altLang="ja-JP" sz="1200" dirty="0">
                <a:latin typeface="Meiryo UI" panose="020B0604030504040204" pitchFamily="50" charset="-128"/>
                <a:ea typeface="Meiryo UI" panose="020B0604030504040204" pitchFamily="50" charset="-128"/>
              </a:rPr>
              <a:t>3.39</a:t>
            </a:r>
            <a:r>
              <a:rPr lang="ja-JP" altLang="en-US" sz="1200" dirty="0">
                <a:latin typeface="Meiryo UI" panose="020B0604030504040204" pitchFamily="50" charset="-128"/>
                <a:ea typeface="Meiryo UI" panose="020B0604030504040204" pitchFamily="50" charset="-128"/>
              </a:rPr>
              <a:t>％　　　 ○大林ファシリティーズ：</a:t>
            </a:r>
            <a:r>
              <a:rPr lang="en-US" altLang="ja-JP" sz="1200" dirty="0">
                <a:latin typeface="Meiryo UI" panose="020B0604030504040204" pitchFamily="50" charset="-128"/>
                <a:ea typeface="Meiryo UI" panose="020B0604030504040204" pitchFamily="50" charset="-128"/>
              </a:rPr>
              <a:t>2.79</a:t>
            </a:r>
            <a:r>
              <a:rPr lang="ja-JP" altLang="en-US" sz="1200" dirty="0">
                <a:latin typeface="Meiryo UI" panose="020B0604030504040204" pitchFamily="50" charset="-128"/>
                <a:ea typeface="Meiryo UI" panose="020B0604030504040204" pitchFamily="50" charset="-128"/>
              </a:rPr>
              <a:t>％ 　　　　○コングレ：</a:t>
            </a:r>
            <a:r>
              <a:rPr lang="en-US" altLang="ja-JP" sz="1200" dirty="0">
                <a:latin typeface="Meiryo UI" panose="020B0604030504040204" pitchFamily="50" charset="-128"/>
                <a:ea typeface="Meiryo UI" panose="020B0604030504040204" pitchFamily="50" charset="-128"/>
              </a:rPr>
              <a:t>2.54</a:t>
            </a:r>
            <a:r>
              <a:rPr lang="ja-JP" altLang="en-US" sz="12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AF0AF137-52EA-48A0-82C8-7C6757436E3D}"/>
              </a:ext>
            </a:extLst>
          </p:cNvPr>
          <p:cNvSpPr txBox="1"/>
          <p:nvPr/>
        </p:nvSpPr>
        <p:spPr>
          <a:xfrm>
            <a:off x="6446520" y="2006902"/>
            <a:ext cx="2444170" cy="276999"/>
          </a:xfrm>
          <a:prstGeom prst="rect">
            <a:avLst/>
          </a:prstGeom>
          <a:noFill/>
          <a:ln>
            <a:solidFill>
              <a:schemeClr val="tx1"/>
            </a:solidFill>
            <a:prstDash val="sysDash"/>
          </a:ln>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参考：現行法定雇用率　</a:t>
            </a:r>
            <a:r>
              <a:rPr lang="en-US" altLang="ja-JP" sz="1200" dirty="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0D73623-5C5F-4A90-B45D-ECB7FBF4DD32}"/>
              </a:ext>
            </a:extLst>
          </p:cNvPr>
          <p:cNvSpPr txBox="1"/>
          <p:nvPr/>
        </p:nvSpPr>
        <p:spPr>
          <a:xfrm>
            <a:off x="126644" y="857996"/>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評価基準</a:t>
            </a:r>
          </a:p>
        </p:txBody>
      </p:sp>
      <p:sp>
        <p:nvSpPr>
          <p:cNvPr id="33" name="テキスト ボックス 32">
            <a:extLst>
              <a:ext uri="{FF2B5EF4-FFF2-40B4-BE49-F238E27FC236}">
                <a16:creationId xmlns:a16="http://schemas.microsoft.com/office/drawing/2014/main" id="{2C597752-A4D8-4AE7-892C-A354EA0A13D6}"/>
              </a:ext>
            </a:extLst>
          </p:cNvPr>
          <p:cNvSpPr txBox="1"/>
          <p:nvPr/>
        </p:nvSpPr>
        <p:spPr>
          <a:xfrm>
            <a:off x="6446520" y="857996"/>
            <a:ext cx="253538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指定管理者自己評価：</a:t>
            </a:r>
            <a:r>
              <a:rPr lang="en-US" altLang="ja-JP" sz="1600" b="1" dirty="0">
                <a:solidFill>
                  <a:schemeClr val="bg1"/>
                </a:solidFill>
                <a:latin typeface="Meiryo UI" panose="020B0604030504040204" pitchFamily="50" charset="-128"/>
                <a:ea typeface="Meiryo UI" panose="020B0604030504040204" pitchFamily="50" charset="-128"/>
              </a:rPr>
              <a:t>B</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F7839A7-1B1E-4F44-B7D9-AD584BA190ED}"/>
              </a:ext>
            </a:extLst>
          </p:cNvPr>
          <p:cNvSpPr txBox="1"/>
          <p:nvPr/>
        </p:nvSpPr>
        <p:spPr>
          <a:xfrm>
            <a:off x="107469" y="3453432"/>
            <a:ext cx="3499332" cy="1138773"/>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○天神祭ごみゼロ運動への協力</a:t>
            </a:r>
            <a:endParaRPr lang="en-US" altLang="ja-JP" sz="1200" u="sng"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a:p>
            <a:endParaRPr lang="en-US" altLang="ja-JP" sz="12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○エコキャップ運動への参画</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NPO</a:t>
            </a:r>
            <a:r>
              <a:rPr lang="ja-JP" altLang="en-US" sz="1200" dirty="0">
                <a:latin typeface="Meiryo UI" panose="020B0604030504040204" pitchFamily="50" charset="-128"/>
                <a:ea typeface="Meiryo UI" panose="020B0604030504040204" pitchFamily="50" charset="-128"/>
              </a:rPr>
              <a:t>法人エコキャップ推進協議会と連携して実施</a:t>
            </a:r>
          </a:p>
        </p:txBody>
      </p:sp>
      <p:sp>
        <p:nvSpPr>
          <p:cNvPr id="35" name="テキスト ボックス 34">
            <a:extLst>
              <a:ext uri="{FF2B5EF4-FFF2-40B4-BE49-F238E27FC236}">
                <a16:creationId xmlns:a16="http://schemas.microsoft.com/office/drawing/2014/main" id="{3B67C391-272D-4842-AE5C-70D7EA35FD0B}"/>
              </a:ext>
            </a:extLst>
          </p:cNvPr>
          <p:cNvSpPr txBox="1"/>
          <p:nvPr/>
        </p:nvSpPr>
        <p:spPr>
          <a:xfrm>
            <a:off x="4052948" y="3452931"/>
            <a:ext cx="4837742" cy="1184940"/>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○一時保育の実施</a:t>
            </a:r>
            <a:endParaRPr lang="en-US" altLang="ja-JP" sz="3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NPO</a:t>
            </a:r>
            <a:r>
              <a:rPr lang="ja-JP" altLang="en-US" sz="1200" dirty="0">
                <a:latin typeface="Meiryo UI" panose="020B0604030504040204" pitchFamily="50" charset="-128"/>
                <a:ea typeface="Meiryo UI" panose="020B0604030504040204" pitchFamily="50" charset="-128"/>
              </a:rPr>
              <a:t>法人女性と子育て支援グループ</a:t>
            </a:r>
            <a:r>
              <a:rPr lang="en-US" altLang="ja-JP" sz="1200" dirty="0" err="1">
                <a:latin typeface="Meiryo UI" panose="020B0604030504040204" pitchFamily="50" charset="-128"/>
                <a:ea typeface="Meiryo UI" panose="020B0604030504040204" pitchFamily="50" charset="-128"/>
              </a:rPr>
              <a:t>pokkapoka</a:t>
            </a:r>
            <a:r>
              <a:rPr lang="ja-JP" altLang="en-US" sz="1200" dirty="0">
                <a:latin typeface="Meiryo UI" panose="020B0604030504040204" pitchFamily="50" charset="-128"/>
                <a:ea typeface="Meiryo UI" panose="020B0604030504040204" pitchFamily="50" charset="-128"/>
              </a:rPr>
              <a:t>と連携し、受入れ体制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は構築したが、利用者からの要望がなかったため、実績なし</a:t>
            </a:r>
            <a:endParaRPr lang="en-US" altLang="ja-JP" sz="12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○府の施策・社会貢献等への取組み</a:t>
            </a:r>
            <a:endParaRPr lang="en-US" altLang="ja-JP" sz="1200" u="sng" dirty="0">
              <a:latin typeface="Meiryo UI" panose="020B0604030504040204" pitchFamily="50" charset="-128"/>
              <a:ea typeface="Meiryo UI" panose="020B0604030504040204" pitchFamily="50" charset="-128"/>
            </a:endParaRPr>
          </a:p>
          <a:p>
            <a:endParaRPr lang="en-US" altLang="ja-JP" sz="3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NPO</a:t>
            </a:r>
            <a:r>
              <a:rPr lang="ja-JP" altLang="en-US" sz="1200" dirty="0">
                <a:latin typeface="Meiryo UI" panose="020B0604030504040204" pitchFamily="50" charset="-128"/>
                <a:ea typeface="Meiryo UI" panose="020B0604030504040204" pitchFamily="50" charset="-128"/>
              </a:rPr>
              <a:t>法人</a:t>
            </a:r>
            <a:r>
              <a:rPr lang="en-US" altLang="ja-JP" sz="1200" dirty="0" err="1">
                <a:latin typeface="Meiryo UI" panose="020B0604030504040204" pitchFamily="50" charset="-128"/>
                <a:ea typeface="Meiryo UI" panose="020B0604030504040204" pitchFamily="50" charset="-128"/>
              </a:rPr>
              <a:t>Homedoor</a:t>
            </a:r>
            <a:r>
              <a:rPr lang="ja-JP" altLang="en-US" sz="1200" dirty="0">
                <a:latin typeface="Meiryo UI" panose="020B0604030504040204" pitchFamily="50" charset="-128"/>
                <a:ea typeface="Meiryo UI" panose="020B0604030504040204" pitchFamily="50" charset="-128"/>
              </a:rPr>
              <a:t>と連携したホームレス支援としてのシェアバイク設置</a:t>
            </a:r>
            <a:endParaRPr lang="en-US" altLang="ja-JP" sz="12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13C07FD9-FF49-459D-BAA7-5AEE3CD809A0}"/>
              </a:ext>
            </a:extLst>
          </p:cNvPr>
          <p:cNvSpPr txBox="1"/>
          <p:nvPr/>
        </p:nvSpPr>
        <p:spPr>
          <a:xfrm>
            <a:off x="134264" y="5824610"/>
            <a:ext cx="8701508" cy="909342"/>
          </a:xfrm>
          <a:prstGeom prst="rect">
            <a:avLst/>
          </a:prstGeom>
          <a:noFill/>
          <a:ln>
            <a:solidFill>
              <a:schemeClr val="tx1"/>
            </a:solidFill>
          </a:ln>
        </p:spPr>
        <p:txBody>
          <a:bodyPr wrap="square" anchor="b" anchorCtr="0">
            <a:noAutofit/>
          </a:bodyPr>
          <a:lstStyle/>
          <a:p>
            <a:r>
              <a:rPr lang="ja-JP" altLang="en-US" sz="1400" dirty="0">
                <a:latin typeface="Meiryo UI" panose="020B0604030504040204" pitchFamily="50" charset="-128"/>
                <a:ea typeface="Meiryo UI" panose="020B0604030504040204" pitchFamily="50" charset="-128"/>
              </a:rPr>
              <a:t>　府施策をはじめて公共・公益的な取組に関係団体と取組んでいる。「エネルギー使用量の削減」は未達成であることから、今後は、これに関する具体的な取組内容を立案し、実行いただきたい。</a:t>
            </a:r>
            <a:endParaRPr lang="en-US" altLang="ja-JP" sz="14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D8534B1-83AD-46AB-832C-99C304B93402}"/>
              </a:ext>
            </a:extLst>
          </p:cNvPr>
          <p:cNvSpPr txBox="1"/>
          <p:nvPr/>
        </p:nvSpPr>
        <p:spPr>
          <a:xfrm>
            <a:off x="6308856" y="5829431"/>
            <a:ext cx="2527763"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施設所管課の評価：</a:t>
            </a:r>
            <a:r>
              <a:rPr lang="en-US" altLang="ja-JP" sz="1600" b="1" dirty="0">
                <a:solidFill>
                  <a:schemeClr val="bg1"/>
                </a:solidFill>
                <a:latin typeface="Meiryo UI" panose="020B0604030504040204" pitchFamily="50" charset="-128"/>
                <a:ea typeface="Meiryo UI" panose="020B0604030504040204" pitchFamily="50" charset="-128"/>
              </a:rPr>
              <a:t>B</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38767B3D-0B15-4417-9A54-D0040ED46B9E}"/>
              </a:ext>
            </a:extLst>
          </p:cNvPr>
          <p:cNvSpPr txBox="1"/>
          <p:nvPr/>
        </p:nvSpPr>
        <p:spPr>
          <a:xfrm>
            <a:off x="141030" y="5826600"/>
            <a:ext cx="1161136"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総　評</a:t>
            </a:r>
          </a:p>
        </p:txBody>
      </p:sp>
      <p:sp>
        <p:nvSpPr>
          <p:cNvPr id="22" name="テキスト ボックス 21">
            <a:extLst>
              <a:ext uri="{FF2B5EF4-FFF2-40B4-BE49-F238E27FC236}">
                <a16:creationId xmlns:a16="http://schemas.microsoft.com/office/drawing/2014/main" id="{D9E2F98B-CAC2-4329-B14F-5DADA774C4F3}"/>
              </a:ext>
            </a:extLst>
          </p:cNvPr>
          <p:cNvSpPr txBox="1"/>
          <p:nvPr/>
        </p:nvSpPr>
        <p:spPr>
          <a:xfrm>
            <a:off x="7598327" y="524408"/>
            <a:ext cx="149487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○達成　　●未達成</a:t>
            </a:r>
          </a:p>
        </p:txBody>
      </p:sp>
      <p:sp>
        <p:nvSpPr>
          <p:cNvPr id="24" name="テキスト ボックス 23">
            <a:extLst>
              <a:ext uri="{FF2B5EF4-FFF2-40B4-BE49-F238E27FC236}">
                <a16:creationId xmlns:a16="http://schemas.microsoft.com/office/drawing/2014/main" id="{6BF84D52-86E9-4F88-AEC8-7C7CEA060D3A}"/>
              </a:ext>
            </a:extLst>
          </p:cNvPr>
          <p:cNvSpPr txBox="1"/>
          <p:nvPr/>
        </p:nvSpPr>
        <p:spPr>
          <a:xfrm>
            <a:off x="107469" y="4919859"/>
            <a:ext cx="3799346" cy="830997"/>
          </a:xfrm>
          <a:prstGeom prst="rect">
            <a:avLst/>
          </a:prstGeom>
          <a:noFill/>
        </p:spPr>
        <p:txBody>
          <a:bodyPr wrap="square">
            <a:spAutoFit/>
          </a:bodyPr>
          <a:lstStyle/>
          <a:p>
            <a:r>
              <a:rPr lang="ja-JP" altLang="en-US" sz="1200" u="sng" dirty="0">
                <a:latin typeface="Meiryo UI" panose="020B0604030504040204" pitchFamily="50" charset="-128"/>
                <a:ea typeface="Meiryo UI" panose="020B0604030504040204" pitchFamily="50" charset="-128"/>
              </a:rPr>
              <a:t>●エネルギー使用量の削減</a:t>
            </a:r>
          </a:p>
          <a:p>
            <a:r>
              <a:rPr lang="ja-JP" altLang="en-US" sz="1200" dirty="0">
                <a:latin typeface="Meiryo UI" panose="020B0604030504040204" pitchFamily="50" charset="-128"/>
                <a:ea typeface="Meiryo UI" panose="020B0604030504040204" pitchFamily="50" charset="-128"/>
              </a:rPr>
              <a:t>　・照明の</a:t>
            </a:r>
            <a:r>
              <a:rPr lang="en-US" altLang="ja-JP" sz="1200" dirty="0">
                <a:latin typeface="Meiryo UI" panose="020B0604030504040204" pitchFamily="50" charset="-128"/>
                <a:ea typeface="Meiryo UI" panose="020B0604030504040204" pitchFamily="50" charset="-128"/>
              </a:rPr>
              <a:t>LED</a:t>
            </a:r>
            <a:r>
              <a:rPr lang="ja-JP" altLang="en-US" sz="1200" dirty="0">
                <a:latin typeface="Meiryo UI" panose="020B0604030504040204" pitchFamily="50" charset="-128"/>
                <a:ea typeface="Meiryo UI" panose="020B0604030504040204" pitchFamily="50" charset="-128"/>
              </a:rPr>
              <a:t>化、空調機の運転管理等、利用状況に合わ</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せて調整を行ったが、長引く猛暑により、削減までには至ら</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なかった</a:t>
            </a:r>
          </a:p>
        </p:txBody>
      </p:sp>
    </p:spTree>
    <p:extLst>
      <p:ext uri="{BB962C8B-B14F-4D97-AF65-F5344CB8AC3E}">
        <p14:creationId xmlns:p14="http://schemas.microsoft.com/office/powerpoint/2010/main" val="16551874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2674</TotalTime>
  <Words>4578</Words>
  <Application>Microsoft Office PowerPoint</Application>
  <PresentationFormat>画面に合わせる (4:3)</PresentationFormat>
  <Paragraphs>629</Paragraphs>
  <Slides>17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Meiryo UI</vt:lpstr>
      <vt:lpstr>メイリオ</vt:lpstr>
      <vt:lpstr>游ゴシック</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国領　敬</dc:creator>
  <cp:lastModifiedBy>岡村　一志</cp:lastModifiedBy>
  <cp:revision>290</cp:revision>
  <cp:lastPrinted>2024-12-25T01:06:40Z</cp:lastPrinted>
  <dcterms:created xsi:type="dcterms:W3CDTF">2023-12-19T23:54:56Z</dcterms:created>
  <dcterms:modified xsi:type="dcterms:W3CDTF">2025-01-10T08:10:18Z</dcterms:modified>
</cp:coreProperties>
</file>