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75" r:id="rId2"/>
    <p:sldId id="261" r:id="rId3"/>
    <p:sldId id="280" r:id="rId4"/>
    <p:sldId id="262" r:id="rId5"/>
    <p:sldId id="263" r:id="rId6"/>
    <p:sldId id="259" r:id="rId7"/>
    <p:sldId id="278" r:id="rId8"/>
    <p:sldId id="281" r:id="rId9"/>
    <p:sldId id="257" r:id="rId10"/>
    <p:sldId id="266" r:id="rId11"/>
    <p:sldId id="264" r:id="rId12"/>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92657" autoAdjust="0"/>
  </p:normalViewPr>
  <p:slideViewPr>
    <p:cSldViewPr snapToGrid="0">
      <p:cViewPr varScale="1">
        <p:scale>
          <a:sx n="90" d="100"/>
          <a:sy n="90" d="100"/>
        </p:scale>
        <p:origin x="11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8EB45560-DF73-4EC3-A285-699603768907}" type="datetimeFigureOut">
              <a:rPr kumimoji="1" lang="ja-JP" altLang="en-US" smtClean="0"/>
              <a:t>2025/8/18</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DA612D9E-7F6F-4C75-A666-8A6FAD2732A0}" type="slidenum">
              <a:rPr kumimoji="1" lang="ja-JP" altLang="en-US" smtClean="0"/>
              <a:t>‹#›</a:t>
            </a:fld>
            <a:endParaRPr kumimoji="1" lang="ja-JP" altLang="en-US"/>
          </a:p>
        </p:txBody>
      </p:sp>
    </p:spTree>
    <p:extLst>
      <p:ext uri="{BB962C8B-B14F-4D97-AF65-F5344CB8AC3E}">
        <p14:creationId xmlns:p14="http://schemas.microsoft.com/office/powerpoint/2010/main" val="36564061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A612D9E-7F6F-4C75-A666-8A6FAD2732A0}" type="slidenum">
              <a:rPr kumimoji="1" lang="ja-JP" altLang="en-US" smtClean="0"/>
              <a:t>2</a:t>
            </a:fld>
            <a:endParaRPr kumimoji="1" lang="ja-JP" altLang="en-US"/>
          </a:p>
        </p:txBody>
      </p:sp>
    </p:spTree>
    <p:extLst>
      <p:ext uri="{BB962C8B-B14F-4D97-AF65-F5344CB8AC3E}">
        <p14:creationId xmlns:p14="http://schemas.microsoft.com/office/powerpoint/2010/main" val="1758416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612D9E-7F6F-4C75-A666-8A6FAD2732A0}" type="slidenum">
              <a:rPr kumimoji="1" lang="ja-JP" altLang="en-US" smtClean="0"/>
              <a:t>4</a:t>
            </a:fld>
            <a:endParaRPr kumimoji="1" lang="ja-JP" altLang="en-US"/>
          </a:p>
        </p:txBody>
      </p:sp>
    </p:spTree>
    <p:extLst>
      <p:ext uri="{BB962C8B-B14F-4D97-AF65-F5344CB8AC3E}">
        <p14:creationId xmlns:p14="http://schemas.microsoft.com/office/powerpoint/2010/main" val="3450818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612D9E-7F6F-4C75-A666-8A6FAD2732A0}" type="slidenum">
              <a:rPr kumimoji="1" lang="ja-JP" altLang="en-US" smtClean="0"/>
              <a:t>5</a:t>
            </a:fld>
            <a:endParaRPr kumimoji="1" lang="ja-JP" altLang="en-US"/>
          </a:p>
        </p:txBody>
      </p:sp>
    </p:spTree>
    <p:extLst>
      <p:ext uri="{BB962C8B-B14F-4D97-AF65-F5344CB8AC3E}">
        <p14:creationId xmlns:p14="http://schemas.microsoft.com/office/powerpoint/2010/main" val="1338669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文言、体裁等適宜ご修正ください。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DA612D9E-7F6F-4C75-A666-8A6FAD2732A0}" type="slidenum">
              <a:rPr kumimoji="1" lang="ja-JP" altLang="en-US" smtClean="0"/>
              <a:t>6</a:t>
            </a:fld>
            <a:endParaRPr kumimoji="1" lang="ja-JP" altLang="en-US"/>
          </a:p>
        </p:txBody>
      </p:sp>
    </p:spTree>
    <p:extLst>
      <p:ext uri="{BB962C8B-B14F-4D97-AF65-F5344CB8AC3E}">
        <p14:creationId xmlns:p14="http://schemas.microsoft.com/office/powerpoint/2010/main" val="1038563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A612D9E-7F6F-4C75-A666-8A6FAD2732A0}" type="slidenum">
              <a:rPr kumimoji="1" lang="ja-JP" altLang="en-US" smtClean="0"/>
              <a:t>7</a:t>
            </a:fld>
            <a:endParaRPr kumimoji="1" lang="ja-JP" altLang="en-US"/>
          </a:p>
        </p:txBody>
      </p:sp>
    </p:spTree>
    <p:extLst>
      <p:ext uri="{BB962C8B-B14F-4D97-AF65-F5344CB8AC3E}">
        <p14:creationId xmlns:p14="http://schemas.microsoft.com/office/powerpoint/2010/main" val="2403512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612D9E-7F6F-4C75-A666-8A6FAD2732A0}" type="slidenum">
              <a:rPr kumimoji="1" lang="ja-JP" altLang="en-US" smtClean="0"/>
              <a:t>8</a:t>
            </a:fld>
            <a:endParaRPr kumimoji="1" lang="ja-JP" altLang="en-US"/>
          </a:p>
        </p:txBody>
      </p:sp>
    </p:spTree>
    <p:extLst>
      <p:ext uri="{BB962C8B-B14F-4D97-AF65-F5344CB8AC3E}">
        <p14:creationId xmlns:p14="http://schemas.microsoft.com/office/powerpoint/2010/main" val="970772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文言、体裁等適宜ご修正ください。</a:t>
            </a:r>
          </a:p>
        </p:txBody>
      </p:sp>
      <p:sp>
        <p:nvSpPr>
          <p:cNvPr id="4" name="スライド番号プレースホルダー 3"/>
          <p:cNvSpPr>
            <a:spLocks noGrp="1"/>
          </p:cNvSpPr>
          <p:nvPr>
            <p:ph type="sldNum" sz="quarter" idx="5"/>
          </p:nvPr>
        </p:nvSpPr>
        <p:spPr/>
        <p:txBody>
          <a:bodyPr/>
          <a:lstStyle/>
          <a:p>
            <a:fld id="{DA612D9E-7F6F-4C75-A666-8A6FAD2732A0}" type="slidenum">
              <a:rPr kumimoji="1" lang="ja-JP" altLang="en-US" smtClean="0"/>
              <a:t>9</a:t>
            </a:fld>
            <a:endParaRPr kumimoji="1" lang="ja-JP" altLang="en-US"/>
          </a:p>
        </p:txBody>
      </p:sp>
    </p:spTree>
    <p:extLst>
      <p:ext uri="{BB962C8B-B14F-4D97-AF65-F5344CB8AC3E}">
        <p14:creationId xmlns:p14="http://schemas.microsoft.com/office/powerpoint/2010/main" val="1589567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612D9E-7F6F-4C75-A666-8A6FAD2732A0}" type="slidenum">
              <a:rPr kumimoji="1" lang="ja-JP" altLang="en-US" smtClean="0"/>
              <a:t>10</a:t>
            </a:fld>
            <a:endParaRPr kumimoji="1" lang="ja-JP" altLang="en-US"/>
          </a:p>
        </p:txBody>
      </p:sp>
    </p:spTree>
    <p:extLst>
      <p:ext uri="{BB962C8B-B14F-4D97-AF65-F5344CB8AC3E}">
        <p14:creationId xmlns:p14="http://schemas.microsoft.com/office/powerpoint/2010/main" val="77108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612D9E-7F6F-4C75-A666-8A6FAD2732A0}" type="slidenum">
              <a:rPr kumimoji="1" lang="ja-JP" altLang="en-US" smtClean="0"/>
              <a:t>11</a:t>
            </a:fld>
            <a:endParaRPr kumimoji="1" lang="ja-JP" altLang="en-US"/>
          </a:p>
        </p:txBody>
      </p:sp>
    </p:spTree>
    <p:extLst>
      <p:ext uri="{BB962C8B-B14F-4D97-AF65-F5344CB8AC3E}">
        <p14:creationId xmlns:p14="http://schemas.microsoft.com/office/powerpoint/2010/main" val="1756258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4FFFC66-5CEA-45E4-A3C8-854118954C76}" type="datetimeFigureOut">
              <a:rPr kumimoji="1" lang="ja-JP" altLang="en-US" smtClean="0"/>
              <a:t>2025/8/18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EFAA3D-2F26-44E4-AFFF-E76908BA4891}" type="slidenum">
              <a:rPr kumimoji="1" lang="ja-JP" altLang="en-US" smtClean="0"/>
              <a:t>‹#›</a:t>
            </a:fld>
            <a:endParaRPr kumimoji="1" lang="ja-JP" altLang="en-US"/>
          </a:p>
        </p:txBody>
      </p:sp>
    </p:spTree>
    <p:extLst>
      <p:ext uri="{BB962C8B-B14F-4D97-AF65-F5344CB8AC3E}">
        <p14:creationId xmlns:p14="http://schemas.microsoft.com/office/powerpoint/2010/main" val="3956690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4FFFC66-5CEA-45E4-A3C8-854118954C76}" type="datetimeFigureOut">
              <a:rPr kumimoji="1" lang="ja-JP" altLang="en-US" smtClean="0"/>
              <a:t>2025/8/18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EFAA3D-2F26-44E4-AFFF-E76908BA4891}" type="slidenum">
              <a:rPr kumimoji="1" lang="ja-JP" altLang="en-US" smtClean="0"/>
              <a:t>‹#›</a:t>
            </a:fld>
            <a:endParaRPr kumimoji="1" lang="ja-JP" altLang="en-US"/>
          </a:p>
        </p:txBody>
      </p:sp>
    </p:spTree>
    <p:extLst>
      <p:ext uri="{BB962C8B-B14F-4D97-AF65-F5344CB8AC3E}">
        <p14:creationId xmlns:p14="http://schemas.microsoft.com/office/powerpoint/2010/main" val="1079956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4FFFC66-5CEA-45E4-A3C8-854118954C76}" type="datetimeFigureOut">
              <a:rPr kumimoji="1" lang="ja-JP" altLang="en-US" smtClean="0"/>
              <a:t>2025/8/18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EFAA3D-2F26-44E4-AFFF-E76908BA4891}" type="slidenum">
              <a:rPr kumimoji="1" lang="ja-JP" altLang="en-US" smtClean="0"/>
              <a:t>‹#›</a:t>
            </a:fld>
            <a:endParaRPr kumimoji="1" lang="ja-JP" altLang="en-US"/>
          </a:p>
        </p:txBody>
      </p:sp>
    </p:spTree>
    <p:extLst>
      <p:ext uri="{BB962C8B-B14F-4D97-AF65-F5344CB8AC3E}">
        <p14:creationId xmlns:p14="http://schemas.microsoft.com/office/powerpoint/2010/main" val="1781276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4FFFC66-5CEA-45E4-A3C8-854118954C76}" type="datetimeFigureOut">
              <a:rPr kumimoji="1" lang="ja-JP" altLang="en-US" smtClean="0"/>
              <a:t>2025/8/18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EFAA3D-2F26-44E4-AFFF-E76908BA4891}" type="slidenum">
              <a:rPr kumimoji="1" lang="ja-JP" altLang="en-US" smtClean="0"/>
              <a:t>‹#›</a:t>
            </a:fld>
            <a:endParaRPr kumimoji="1" lang="ja-JP" altLang="en-US"/>
          </a:p>
        </p:txBody>
      </p:sp>
    </p:spTree>
    <p:extLst>
      <p:ext uri="{BB962C8B-B14F-4D97-AF65-F5344CB8AC3E}">
        <p14:creationId xmlns:p14="http://schemas.microsoft.com/office/powerpoint/2010/main" val="1884565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4FFFC66-5CEA-45E4-A3C8-854118954C76}" type="datetimeFigureOut">
              <a:rPr kumimoji="1" lang="ja-JP" altLang="en-US" smtClean="0"/>
              <a:t>2025/8/18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EFAA3D-2F26-44E4-AFFF-E76908BA4891}" type="slidenum">
              <a:rPr kumimoji="1" lang="ja-JP" altLang="en-US" smtClean="0"/>
              <a:t>‹#›</a:t>
            </a:fld>
            <a:endParaRPr kumimoji="1" lang="ja-JP" altLang="en-US"/>
          </a:p>
        </p:txBody>
      </p:sp>
    </p:spTree>
    <p:extLst>
      <p:ext uri="{BB962C8B-B14F-4D97-AF65-F5344CB8AC3E}">
        <p14:creationId xmlns:p14="http://schemas.microsoft.com/office/powerpoint/2010/main" val="947995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4FFFC66-5CEA-45E4-A3C8-854118954C76}" type="datetimeFigureOut">
              <a:rPr kumimoji="1" lang="ja-JP" altLang="en-US" smtClean="0"/>
              <a:t>2025/8/18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EFAA3D-2F26-44E4-AFFF-E76908BA4891}" type="slidenum">
              <a:rPr kumimoji="1" lang="ja-JP" altLang="en-US" smtClean="0"/>
              <a:t>‹#›</a:t>
            </a:fld>
            <a:endParaRPr kumimoji="1" lang="ja-JP" altLang="en-US"/>
          </a:p>
        </p:txBody>
      </p:sp>
    </p:spTree>
    <p:extLst>
      <p:ext uri="{BB962C8B-B14F-4D97-AF65-F5344CB8AC3E}">
        <p14:creationId xmlns:p14="http://schemas.microsoft.com/office/powerpoint/2010/main" val="255352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4FFFC66-5CEA-45E4-A3C8-854118954C76}" type="datetimeFigureOut">
              <a:rPr kumimoji="1" lang="ja-JP" altLang="en-US" smtClean="0"/>
              <a:t>2025/8/18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BEFAA3D-2F26-44E4-AFFF-E76908BA4891}" type="slidenum">
              <a:rPr kumimoji="1" lang="ja-JP" altLang="en-US" smtClean="0"/>
              <a:t>‹#›</a:t>
            </a:fld>
            <a:endParaRPr kumimoji="1" lang="ja-JP" altLang="en-US"/>
          </a:p>
        </p:txBody>
      </p:sp>
    </p:spTree>
    <p:extLst>
      <p:ext uri="{BB962C8B-B14F-4D97-AF65-F5344CB8AC3E}">
        <p14:creationId xmlns:p14="http://schemas.microsoft.com/office/powerpoint/2010/main" val="1510321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4FFFC66-5CEA-45E4-A3C8-854118954C76}" type="datetimeFigureOut">
              <a:rPr kumimoji="1" lang="ja-JP" altLang="en-US" smtClean="0"/>
              <a:t>2025/8/18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BEFAA3D-2F26-44E4-AFFF-E76908BA4891}" type="slidenum">
              <a:rPr kumimoji="1" lang="ja-JP" altLang="en-US" smtClean="0"/>
              <a:t>‹#›</a:t>
            </a:fld>
            <a:endParaRPr kumimoji="1" lang="ja-JP" altLang="en-US"/>
          </a:p>
        </p:txBody>
      </p:sp>
    </p:spTree>
    <p:extLst>
      <p:ext uri="{BB962C8B-B14F-4D97-AF65-F5344CB8AC3E}">
        <p14:creationId xmlns:p14="http://schemas.microsoft.com/office/powerpoint/2010/main" val="3117775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FFFC66-5CEA-45E4-A3C8-854118954C76}" type="datetimeFigureOut">
              <a:rPr kumimoji="1" lang="ja-JP" altLang="en-US" smtClean="0"/>
              <a:t>2025/8/18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BEFAA3D-2F26-44E4-AFFF-E76908BA4891}" type="slidenum">
              <a:rPr kumimoji="1" lang="ja-JP" altLang="en-US" smtClean="0"/>
              <a:t>‹#›</a:t>
            </a:fld>
            <a:endParaRPr kumimoji="1" lang="ja-JP" altLang="en-US"/>
          </a:p>
        </p:txBody>
      </p:sp>
    </p:spTree>
    <p:extLst>
      <p:ext uri="{BB962C8B-B14F-4D97-AF65-F5344CB8AC3E}">
        <p14:creationId xmlns:p14="http://schemas.microsoft.com/office/powerpoint/2010/main" val="3408473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4FFFC66-5CEA-45E4-A3C8-854118954C76}" type="datetimeFigureOut">
              <a:rPr kumimoji="1" lang="ja-JP" altLang="en-US" smtClean="0"/>
              <a:t>2025/8/18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EFAA3D-2F26-44E4-AFFF-E76908BA4891}" type="slidenum">
              <a:rPr kumimoji="1" lang="ja-JP" altLang="en-US" smtClean="0"/>
              <a:t>‹#›</a:t>
            </a:fld>
            <a:endParaRPr kumimoji="1" lang="ja-JP" altLang="en-US"/>
          </a:p>
        </p:txBody>
      </p:sp>
    </p:spTree>
    <p:extLst>
      <p:ext uri="{BB962C8B-B14F-4D97-AF65-F5344CB8AC3E}">
        <p14:creationId xmlns:p14="http://schemas.microsoft.com/office/powerpoint/2010/main" val="1792722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4FFFC66-5CEA-45E4-A3C8-854118954C76}" type="datetimeFigureOut">
              <a:rPr kumimoji="1" lang="ja-JP" altLang="en-US" smtClean="0"/>
              <a:t>2025/8/18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EFAA3D-2F26-44E4-AFFF-E76908BA4891}" type="slidenum">
              <a:rPr kumimoji="1" lang="ja-JP" altLang="en-US" smtClean="0"/>
              <a:t>‹#›</a:t>
            </a:fld>
            <a:endParaRPr kumimoji="1" lang="ja-JP" altLang="en-US"/>
          </a:p>
        </p:txBody>
      </p:sp>
    </p:spTree>
    <p:extLst>
      <p:ext uri="{BB962C8B-B14F-4D97-AF65-F5344CB8AC3E}">
        <p14:creationId xmlns:p14="http://schemas.microsoft.com/office/powerpoint/2010/main" val="4070679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FFFC66-5CEA-45E4-A3C8-854118954C76}" type="datetimeFigureOut">
              <a:rPr kumimoji="1" lang="ja-JP" altLang="en-US" smtClean="0"/>
              <a:t>2025/8/18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EFAA3D-2F26-44E4-AFFF-E76908BA4891}" type="slidenum">
              <a:rPr kumimoji="1" lang="ja-JP" altLang="en-US" smtClean="0"/>
              <a:t>‹#›</a:t>
            </a:fld>
            <a:endParaRPr kumimoji="1" lang="ja-JP" altLang="en-US"/>
          </a:p>
        </p:txBody>
      </p:sp>
    </p:spTree>
    <p:extLst>
      <p:ext uri="{BB962C8B-B14F-4D97-AF65-F5344CB8AC3E}">
        <p14:creationId xmlns:p14="http://schemas.microsoft.com/office/powerpoint/2010/main" val="3442829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80975" y="1360658"/>
            <a:ext cx="8782050" cy="1446550"/>
          </a:xfrm>
          <a:prstGeom prst="rect">
            <a:avLst/>
          </a:prstGeom>
          <a:noFill/>
        </p:spPr>
        <p:txBody>
          <a:bodyPr wrap="square" rtlCol="0">
            <a:spAutoFit/>
          </a:bodyPr>
          <a:lstStyle/>
          <a:p>
            <a:pPr algn="ctr"/>
            <a:r>
              <a:rPr kumimoji="1" lang="ja-JP" altLang="en-US" sz="4400" b="1" dirty="0">
                <a:latin typeface="Meiryo UI" panose="020B0604030504040204" pitchFamily="50" charset="-128"/>
                <a:ea typeface="Meiryo UI" panose="020B0604030504040204" pitchFamily="50" charset="-128"/>
              </a:rPr>
              <a:t>大阪府立労働センター</a:t>
            </a:r>
            <a:endParaRPr kumimoji="1" lang="en-US" altLang="ja-JP" sz="4400" b="1" dirty="0">
              <a:latin typeface="Meiryo UI" panose="020B0604030504040204" pitchFamily="50" charset="-128"/>
              <a:ea typeface="Meiryo UI" panose="020B0604030504040204" pitchFamily="50" charset="-128"/>
            </a:endParaRPr>
          </a:p>
          <a:p>
            <a:pPr algn="ct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2800" b="1" dirty="0">
                <a:latin typeface="Meiryo UI" panose="020B0604030504040204" pitchFamily="50" charset="-128"/>
                <a:ea typeface="Meiryo UI" panose="020B0604030504040204" pitchFamily="50" charset="-128"/>
              </a:rPr>
              <a:t>令和６年度運営状況及び令和７年度事業計画</a:t>
            </a:r>
          </a:p>
        </p:txBody>
      </p:sp>
      <p:sp>
        <p:nvSpPr>
          <p:cNvPr id="7" name="テキスト ボックス 6"/>
          <p:cNvSpPr txBox="1"/>
          <p:nvPr/>
        </p:nvSpPr>
        <p:spPr>
          <a:xfrm>
            <a:off x="7694762" y="81708"/>
            <a:ext cx="1316065" cy="369332"/>
          </a:xfrm>
          <a:prstGeom prst="rect">
            <a:avLst/>
          </a:prstGeom>
          <a:noFill/>
          <a:ln>
            <a:solidFill>
              <a:srgbClr val="002060"/>
            </a:solidFill>
          </a:ln>
        </p:spPr>
        <p:txBody>
          <a:bodyPr wrap="square" rtlCol="0">
            <a:spAutoFit/>
          </a:bodyPr>
          <a:lstStyle/>
          <a:p>
            <a:pPr algn="ctr"/>
            <a:r>
              <a:rPr lang="ja-JP" altLang="en-US" dirty="0">
                <a:latin typeface="Meiryo UI" panose="020B0604030504040204" pitchFamily="50" charset="-128"/>
                <a:ea typeface="Meiryo UI" panose="020B0604030504040204" pitchFamily="50" charset="-128"/>
              </a:rPr>
              <a:t>資料１</a:t>
            </a:r>
            <a:endParaRPr lang="en-US" altLang="ja-JP"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0" y="4855025"/>
            <a:ext cx="9144001" cy="348813"/>
          </a:xfrm>
          <a:prstGeom prst="rect">
            <a:avLst/>
          </a:prstGeom>
          <a:noFill/>
        </p:spPr>
        <p:txBody>
          <a:bodyPr wrap="square" rtlCol="0" anchor="ctr" anchorCtr="0">
            <a:spAutoFit/>
          </a:bodyPr>
          <a:lstStyle/>
          <a:p>
            <a:pPr algn="ctr">
              <a:lnSpc>
                <a:spcPts val="2000"/>
              </a:lnSpc>
            </a:pPr>
            <a:r>
              <a:rPr lang="ja-JP" altLang="en-US" sz="2000" dirty="0">
                <a:latin typeface="Meiryo UI" panose="020B0604030504040204" pitchFamily="50" charset="-128"/>
                <a:ea typeface="Meiryo UI" panose="020B0604030504040204" pitchFamily="50" charset="-128"/>
              </a:rPr>
              <a:t>共同事業体　エル・プロジェクト（代表　大阪労働協会）</a:t>
            </a:r>
          </a:p>
        </p:txBody>
      </p:sp>
      <p:sp>
        <p:nvSpPr>
          <p:cNvPr id="6" name="スライド番号プレースホルダー 1">
            <a:extLst>
              <a:ext uri="{FF2B5EF4-FFF2-40B4-BE49-F238E27FC236}">
                <a16:creationId xmlns:a16="http://schemas.microsoft.com/office/drawing/2014/main" id="{5AED6541-DF6D-4C0D-A5D2-90638255A5AE}"/>
              </a:ext>
            </a:extLst>
          </p:cNvPr>
          <p:cNvSpPr>
            <a:spLocks noGrp="1"/>
          </p:cNvSpPr>
          <p:nvPr>
            <p:ph type="sldNum" sz="quarter" idx="12"/>
          </p:nvPr>
        </p:nvSpPr>
        <p:spPr>
          <a:xfrm>
            <a:off x="8807570" y="6492875"/>
            <a:ext cx="336430" cy="365125"/>
          </a:xfrm>
        </p:spPr>
        <p:txBody>
          <a:bodyPr/>
          <a:lstStyle/>
          <a:p>
            <a:fld id="{E5D00D4B-184E-4213-9F29-D56430150BB5}" type="slidenum">
              <a:rPr kumimoji="1" lang="ja-JP" altLang="en-US" b="1" smtClean="0">
                <a:solidFill>
                  <a:schemeClr val="tx1"/>
                </a:solidFill>
                <a:latin typeface="Meiryo UI" panose="020B0604030504040204" pitchFamily="50" charset="-128"/>
                <a:ea typeface="Meiryo UI" panose="020B0604030504040204" pitchFamily="50" charset="-128"/>
              </a:rPr>
              <a:t>1</a:t>
            </a:fld>
            <a:endParaRPr kumimoji="1" lang="ja-JP" altLang="en-US" b="1" dirty="0">
              <a:solidFill>
                <a:schemeClr val="tx1"/>
              </a:solidFill>
              <a:latin typeface="Meiryo UI" panose="020B0604030504040204" pitchFamily="50" charset="-128"/>
              <a:ea typeface="Meiryo UI" panose="020B0604030504040204" pitchFamily="50" charset="-128"/>
            </a:endParaRPr>
          </a:p>
        </p:txBody>
      </p:sp>
      <p:pic>
        <p:nvPicPr>
          <p:cNvPr id="4" name="グラフィックス 3">
            <a:extLst>
              <a:ext uri="{FF2B5EF4-FFF2-40B4-BE49-F238E27FC236}">
                <a16:creationId xmlns:a16="http://schemas.microsoft.com/office/drawing/2014/main" id="{3A249648-BFF8-4AA6-8295-EB856DDF52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52750" y="5341937"/>
            <a:ext cx="3238500" cy="1238250"/>
          </a:xfrm>
          <a:prstGeom prst="rect">
            <a:avLst/>
          </a:prstGeom>
        </p:spPr>
      </p:pic>
    </p:spTree>
    <p:extLst>
      <p:ext uri="{BB962C8B-B14F-4D97-AF65-F5344CB8AC3E}">
        <p14:creationId xmlns:p14="http://schemas.microsoft.com/office/powerpoint/2010/main" val="1001957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5AC966A6-928F-456C-B37D-EFB57F90082C}"/>
              </a:ext>
            </a:extLst>
          </p:cNvPr>
          <p:cNvSpPr>
            <a:spLocks noChangeArrowheads="1"/>
          </p:cNvSpPr>
          <p:nvPr/>
        </p:nvSpPr>
        <p:spPr bwMode="auto">
          <a:xfrm>
            <a:off x="2" y="3"/>
            <a:ext cx="9143997" cy="405342"/>
          </a:xfrm>
          <a:prstGeom prst="rect">
            <a:avLst/>
          </a:prstGeom>
          <a:solidFill>
            <a:sysClr val="windowText" lastClr="000000"/>
          </a:solidFill>
          <a:ln w="19050" cap="flat" cmpd="sng" algn="ctr">
            <a:noFill/>
            <a:prstDash val="solid"/>
            <a:miter lim="800000"/>
            <a:headEnd/>
            <a:tailEnd/>
          </a:ln>
          <a:effectLst/>
        </p:spPr>
        <p:txBody>
          <a:bodyPr wrap="none" tIns="59143" bIns="59143"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defTabSz="326582" eaLnBrk="1" hangingPunct="1">
              <a:spcBef>
                <a:spcPct val="0"/>
              </a:spcBef>
              <a:buNone/>
            </a:pPr>
            <a:r>
              <a:rPr lang="ja-JP" altLang="en-US" sz="2000" b="1" kern="0" dirty="0">
                <a:solidFill>
                  <a:prstClr val="white"/>
                </a:solidFill>
                <a:latin typeface="Meiryo UI" pitchFamily="50" charset="-128"/>
                <a:ea typeface="Meiryo UI" pitchFamily="50" charset="-128"/>
                <a:cs typeface="ＭＳ Ｐゴシック" pitchFamily="50" charset="-128"/>
              </a:rPr>
              <a:t>　令和７年度重点取組④</a:t>
            </a:r>
            <a:endParaRPr lang="ja-JP" altLang="en-US" sz="1100" b="1" kern="0" dirty="0">
              <a:solidFill>
                <a:prstClr val="white"/>
              </a:solidFill>
              <a:latin typeface="Meiryo UI" pitchFamily="50" charset="-128"/>
              <a:ea typeface="Meiryo UI" pitchFamily="50" charset="-128"/>
              <a:cs typeface="ＭＳ Ｐゴシック" pitchFamily="50" charset="-128"/>
            </a:endParaRPr>
          </a:p>
        </p:txBody>
      </p:sp>
      <p:sp>
        <p:nvSpPr>
          <p:cNvPr id="5" name="テキスト ボックス 4">
            <a:extLst>
              <a:ext uri="{FF2B5EF4-FFF2-40B4-BE49-F238E27FC236}">
                <a16:creationId xmlns:a16="http://schemas.microsoft.com/office/drawing/2014/main" id="{80E51759-28DC-443A-A97A-063AB9A76B82}"/>
              </a:ext>
            </a:extLst>
          </p:cNvPr>
          <p:cNvSpPr txBox="1"/>
          <p:nvPr/>
        </p:nvSpPr>
        <p:spPr>
          <a:xfrm>
            <a:off x="0" y="458221"/>
            <a:ext cx="8476090" cy="400110"/>
          </a:xfrm>
          <a:prstGeom prst="rect">
            <a:avLst/>
          </a:prstGeom>
          <a:noFill/>
        </p:spPr>
        <p:txBody>
          <a:bodyPr wrap="square">
            <a:spAutoFit/>
          </a:bodyPr>
          <a:lstStyle/>
          <a:p>
            <a:r>
              <a:rPr lang="ja-JP" altLang="en-US" sz="2000" b="1" dirty="0">
                <a:latin typeface="Meiryo UI" panose="020B0604030504040204" pitchFamily="50" charset="-128"/>
                <a:ea typeface="Meiryo UI" panose="020B0604030504040204" pitchFamily="50" charset="-128"/>
              </a:rPr>
              <a:t>４　情報発信の強化</a:t>
            </a:r>
          </a:p>
        </p:txBody>
      </p:sp>
      <p:sp>
        <p:nvSpPr>
          <p:cNvPr id="19" name="コンテンツ プレースホルダー 1"/>
          <p:cNvSpPr txBox="1">
            <a:spLocks/>
          </p:cNvSpPr>
          <p:nvPr/>
        </p:nvSpPr>
        <p:spPr>
          <a:xfrm>
            <a:off x="145154" y="2223217"/>
            <a:ext cx="8853689" cy="1986271"/>
          </a:xfrm>
          <a:prstGeom prst="rect">
            <a:avLst/>
          </a:prstGeom>
        </p:spPr>
        <p:txBody>
          <a:bodyPr vert="horz" lIns="91424" tIns="45712" rIns="91424" bIns="45712" rtlCol="0" anchor="ctr" anchorCtr="0">
            <a:noAutofit/>
          </a:bodyPr>
          <a:lstStyle>
            <a:lvl1pPr marL="342839" indent="-342839" algn="l" defTabSz="914239" rtl="0" eaLnBrk="1" latinLnBrk="0" hangingPunct="1">
              <a:spcBef>
                <a:spcPct val="20000"/>
              </a:spcBef>
              <a:buFont typeface="Arial" pitchFamily="34" charset="0"/>
              <a:buChar char="•"/>
              <a:defRPr kumimoji="1" sz="2800" kern="1200">
                <a:solidFill>
                  <a:schemeClr val="tx1"/>
                </a:solidFill>
                <a:latin typeface="メイリオ" pitchFamily="50" charset="-128"/>
                <a:ea typeface="メイリオ" pitchFamily="50" charset="-128"/>
                <a:cs typeface="+mn-cs"/>
              </a:defRPr>
            </a:lvl1pPr>
            <a:lvl2pPr marL="742819" indent="-285700" algn="l" defTabSz="914239" rtl="0" eaLnBrk="1" latinLnBrk="0" hangingPunct="1">
              <a:spcBef>
                <a:spcPct val="20000"/>
              </a:spcBef>
              <a:buFont typeface="Arial" pitchFamily="34" charset="0"/>
              <a:buChar char="–"/>
              <a:defRPr kumimoji="1" sz="2100" kern="1200">
                <a:solidFill>
                  <a:schemeClr val="tx1"/>
                </a:solidFill>
                <a:latin typeface="メイリオ" pitchFamily="50" charset="-128"/>
                <a:ea typeface="メイリオ" pitchFamily="50" charset="-128"/>
                <a:cs typeface="+mn-cs"/>
              </a:defRPr>
            </a:lvl2pPr>
            <a:lvl3pPr marL="1142798" indent="-228560" algn="l" defTabSz="914239" rtl="0" eaLnBrk="1" latinLnBrk="0" hangingPunct="1">
              <a:spcBef>
                <a:spcPct val="20000"/>
              </a:spcBef>
              <a:buFont typeface="Arial" pitchFamily="34" charset="0"/>
              <a:buChar char="•"/>
              <a:defRPr kumimoji="1" sz="1800" kern="1200">
                <a:solidFill>
                  <a:schemeClr val="tx1"/>
                </a:solidFill>
                <a:latin typeface="メイリオ" pitchFamily="50" charset="-128"/>
                <a:ea typeface="メイリオ" pitchFamily="50" charset="-128"/>
                <a:cs typeface="+mn-cs"/>
              </a:defRPr>
            </a:lvl3pPr>
            <a:lvl4pPr marL="1599918" indent="-228560" algn="l" defTabSz="914239" rtl="0" eaLnBrk="1" latinLnBrk="0" hangingPunct="1">
              <a:spcBef>
                <a:spcPct val="20000"/>
              </a:spcBef>
              <a:buFont typeface="Arial" pitchFamily="34" charset="0"/>
              <a:buChar char="–"/>
              <a:defRPr kumimoji="1" sz="1600" kern="1200">
                <a:solidFill>
                  <a:schemeClr val="tx1"/>
                </a:solidFill>
                <a:latin typeface="メイリオ" pitchFamily="50" charset="-128"/>
                <a:ea typeface="メイリオ" pitchFamily="50" charset="-128"/>
                <a:cs typeface="+mn-cs"/>
              </a:defRPr>
            </a:lvl4pPr>
            <a:lvl5pPr marL="2057037" indent="-228560" algn="l" defTabSz="914239" rtl="0" eaLnBrk="1" latinLnBrk="0" hangingPunct="1">
              <a:spcBef>
                <a:spcPct val="20000"/>
              </a:spcBef>
              <a:buFont typeface="Arial" pitchFamily="34" charset="0"/>
              <a:buChar char="»"/>
              <a:defRPr kumimoji="1" sz="1600" kern="1200">
                <a:solidFill>
                  <a:schemeClr val="tx1"/>
                </a:solidFill>
                <a:latin typeface="メイリオ" pitchFamily="50" charset="-128"/>
                <a:ea typeface="メイリオ" pitchFamily="50" charset="-128"/>
                <a:cs typeface="+mn-cs"/>
              </a:defRPr>
            </a:lvl5pPr>
            <a:lvl6pPr marL="2514156" indent="-228560" algn="l" defTabSz="914239"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239" rtl="0" eaLnBrk="1" fontAlgn="auto" latinLnBrk="0" hangingPunct="1">
              <a:lnSpc>
                <a:spcPct val="100000"/>
              </a:lnSpc>
              <a:spcBef>
                <a:spcPct val="20000"/>
              </a:spcBef>
              <a:spcAft>
                <a:spcPts val="0"/>
              </a:spcAft>
              <a:buClrTx/>
              <a:buSzTx/>
              <a:buNone/>
              <a:tabLst/>
              <a:defRPr/>
            </a:pPr>
            <a:r>
              <a:rPr kumimoji="1" lang="ja-JP" altLang="en-US" sz="13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＜販売促進＞</a:t>
            </a:r>
            <a:endParaRPr kumimoji="1" lang="en-US" altLang="ja-JP" sz="13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a:p>
            <a:pPr marL="0" marR="0" lvl="0" indent="0" algn="l" defTabSz="914239" rtl="0" eaLnBrk="1" fontAlgn="auto" latinLnBrk="0" hangingPunct="1">
              <a:lnSpc>
                <a:spcPct val="100000"/>
              </a:lnSpc>
              <a:spcBef>
                <a:spcPct val="20000"/>
              </a:spcBef>
              <a:spcAft>
                <a:spcPts val="0"/>
              </a:spcAft>
              <a:buClrTx/>
              <a:buSzTx/>
              <a:buNone/>
              <a:tabLst/>
              <a:defRPr/>
            </a:pPr>
            <a:r>
              <a:rPr kumimoji="1" lang="ja-JP" altLang="en-US" sz="13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　ショップカードを活用したポイント制の割引（プチ・エル、夜間割引などをデジタル化）</a:t>
            </a:r>
            <a:endParaRPr kumimoji="1" lang="en-US" altLang="ja-JP" sz="13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a:p>
            <a:pPr marL="0" marR="0" lvl="0" indent="0" algn="l" defTabSz="914239" rtl="0" eaLnBrk="1" fontAlgn="auto" latinLnBrk="0" hangingPunct="1">
              <a:lnSpc>
                <a:spcPct val="100000"/>
              </a:lnSpc>
              <a:spcBef>
                <a:spcPct val="20000"/>
              </a:spcBef>
              <a:spcAft>
                <a:spcPts val="0"/>
              </a:spcAft>
              <a:buClrTx/>
              <a:buSzTx/>
              <a:buNone/>
              <a:tabLst/>
              <a:defRPr/>
            </a:pPr>
            <a:r>
              <a:rPr lang="ja-JP" altLang="en-US" sz="1300" dirty="0">
                <a:solidFill>
                  <a:sysClr val="windowText" lastClr="000000"/>
                </a:solidFill>
                <a:latin typeface="Meiryo UI" panose="020B0604030504040204" pitchFamily="50" charset="-128"/>
                <a:ea typeface="Meiryo UI" panose="020B0604030504040204" pitchFamily="50" charset="-128"/>
              </a:rPr>
              <a:t>・　</a:t>
            </a:r>
            <a:r>
              <a:rPr kumimoji="1" lang="ja-JP" altLang="en-US" sz="13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クーポンの発行による割引</a:t>
            </a:r>
            <a:endParaRPr kumimoji="1" lang="en-US" altLang="ja-JP" sz="13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14239" rtl="0" eaLnBrk="1" fontAlgn="auto" latinLnBrk="0" hangingPunct="1">
              <a:lnSpc>
                <a:spcPct val="100000"/>
              </a:lnSpc>
              <a:spcBef>
                <a:spcPct val="20000"/>
              </a:spcBef>
              <a:spcAft>
                <a:spcPts val="0"/>
              </a:spcAft>
              <a:buClrTx/>
              <a:buSzTx/>
              <a:buNone/>
              <a:tabLst/>
              <a:defRPr/>
            </a:pPr>
            <a:r>
              <a:rPr kumimoji="1" lang="ja-JP" altLang="en-US" sz="13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＜調査・分析＞</a:t>
            </a:r>
            <a:endParaRPr kumimoji="1" lang="en-US" altLang="ja-JP" sz="13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a:p>
            <a:pPr marL="0" marR="0" lvl="0" indent="0" algn="l" defTabSz="914239" rtl="0" eaLnBrk="1" fontAlgn="auto" latinLnBrk="0" hangingPunct="1">
              <a:lnSpc>
                <a:spcPct val="100000"/>
              </a:lnSpc>
              <a:spcBef>
                <a:spcPct val="20000"/>
              </a:spcBef>
              <a:spcAft>
                <a:spcPts val="0"/>
              </a:spcAft>
              <a:buClrTx/>
              <a:buSzTx/>
              <a:buNone/>
              <a:tabLst/>
              <a:defRPr/>
            </a:pPr>
            <a:r>
              <a:rPr kumimoji="1" lang="ja-JP" altLang="en-US" sz="13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　アンケート</a:t>
            </a:r>
            <a:endParaRPr kumimoji="1" lang="en-US" altLang="ja-JP" sz="13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a:p>
            <a:pPr marL="0" marR="0" lvl="0" indent="0" algn="l" defTabSz="914239" rtl="0" eaLnBrk="1" fontAlgn="auto" latinLnBrk="0" hangingPunct="1">
              <a:lnSpc>
                <a:spcPct val="100000"/>
              </a:lnSpc>
              <a:spcBef>
                <a:spcPct val="20000"/>
              </a:spcBef>
              <a:spcAft>
                <a:spcPts val="0"/>
              </a:spcAft>
              <a:buClrTx/>
              <a:buSzTx/>
              <a:buNone/>
              <a:tabLst/>
              <a:defRPr/>
            </a:pPr>
            <a:r>
              <a:rPr lang="ja-JP" altLang="en-US" sz="1300" dirty="0">
                <a:solidFill>
                  <a:sysClr val="windowText" lastClr="000000"/>
                </a:solidFill>
                <a:latin typeface="Meiryo UI" panose="020B0604030504040204" pitchFamily="50" charset="-128"/>
                <a:ea typeface="Meiryo UI" panose="020B0604030504040204" pitchFamily="50" charset="-128"/>
              </a:rPr>
              <a:t>＜利便性向上＞</a:t>
            </a:r>
            <a:endParaRPr kumimoji="1" lang="en-US" altLang="ja-JP" sz="13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a:p>
            <a:pPr marL="0" marR="0" lvl="0" indent="0" algn="l" defTabSz="914239" rtl="0" eaLnBrk="1" fontAlgn="auto" latinLnBrk="0" hangingPunct="1">
              <a:lnSpc>
                <a:spcPct val="100000"/>
              </a:lnSpc>
              <a:spcBef>
                <a:spcPct val="20000"/>
              </a:spcBef>
              <a:spcAft>
                <a:spcPts val="0"/>
              </a:spcAft>
              <a:buClrTx/>
              <a:buSzTx/>
              <a:buNone/>
              <a:tabLst/>
              <a:defRPr/>
            </a:pPr>
            <a:r>
              <a:rPr kumimoji="1" lang="ja-JP" altLang="en-US" sz="13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　チャット機能を使った簡易申込相談</a:t>
            </a:r>
            <a:endParaRPr kumimoji="1" lang="en-US" altLang="ja-JP" sz="13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a:p>
            <a:pPr marL="0" marR="0" lvl="0" indent="0" algn="l" defTabSz="914239" rtl="0" eaLnBrk="1" fontAlgn="auto" latinLnBrk="0" hangingPunct="1">
              <a:lnSpc>
                <a:spcPct val="100000"/>
              </a:lnSpc>
              <a:spcBef>
                <a:spcPct val="20000"/>
              </a:spcBef>
              <a:spcAft>
                <a:spcPts val="0"/>
              </a:spcAft>
              <a:buClrTx/>
              <a:buSzTx/>
              <a:buNone/>
              <a:tabLst/>
              <a:defRPr/>
            </a:pPr>
            <a:r>
              <a:rPr lang="ja-JP" altLang="en-US" sz="1300" dirty="0">
                <a:solidFill>
                  <a:sysClr val="windowText" lastClr="000000"/>
                </a:solidFill>
                <a:latin typeface="Meiryo UI" panose="020B0604030504040204" pitchFamily="50" charset="-128"/>
                <a:ea typeface="Meiryo UI" panose="020B0604030504040204" pitchFamily="50" charset="-128"/>
              </a:rPr>
              <a:t>・　</a:t>
            </a:r>
            <a:r>
              <a:rPr kumimoji="1" lang="ja-JP" altLang="en-US" sz="13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自動応答機能により、利用者の都合に応じた問い合わせが可能（自動返信・ステップ配信機能により電話対応も軽減）</a:t>
            </a:r>
          </a:p>
        </p:txBody>
      </p:sp>
      <p:sp>
        <p:nvSpPr>
          <p:cNvPr id="2" name="テキスト ボックス 1"/>
          <p:cNvSpPr txBox="1"/>
          <p:nvPr/>
        </p:nvSpPr>
        <p:spPr>
          <a:xfrm>
            <a:off x="101843" y="838996"/>
            <a:ext cx="8853688" cy="1200329"/>
          </a:xfrm>
          <a:prstGeom prst="rect">
            <a:avLst/>
          </a:prstGeom>
          <a:noFill/>
        </p:spPr>
        <p:txBody>
          <a:bodyPr wrap="square" rtlCol="0">
            <a:spAutoFit/>
          </a:bodyPr>
          <a:lstStyle/>
          <a:p>
            <a:pPr marL="180975" indent="-180975"/>
            <a:r>
              <a:rPr lang="ja-JP" altLang="en-US" dirty="0">
                <a:latin typeface="Meiryo UI" panose="020B0604030504040204" pitchFamily="50" charset="-128"/>
                <a:ea typeface="Meiryo UI" panose="020B0604030504040204" pitchFamily="50" charset="-128"/>
              </a:rPr>
              <a:t>▸　これまでの</a:t>
            </a:r>
            <a:r>
              <a:rPr lang="en-US" altLang="ja-JP" dirty="0">
                <a:latin typeface="Meiryo UI" panose="020B0604030504040204" pitchFamily="50" charset="-128"/>
                <a:ea typeface="Meiryo UI" panose="020B0604030504040204" pitchFamily="50" charset="-128"/>
              </a:rPr>
              <a:t>Facebook</a:t>
            </a:r>
            <a:r>
              <a:rPr lang="ja-JP" altLang="en-US" dirty="0">
                <a:latin typeface="Meiryo UI" panose="020B0604030504040204" pitchFamily="50" charset="-128"/>
                <a:ea typeface="Meiryo UI" panose="020B0604030504040204" pitchFamily="50" charset="-128"/>
              </a:rPr>
              <a:t>に加え、</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活用による</a:t>
            </a:r>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を媒体とした広報の強化</a:t>
            </a:r>
            <a:endParaRPr lang="en-US" altLang="ja-JP" dirty="0">
              <a:latin typeface="Meiryo UI" panose="020B0604030504040204" pitchFamily="50" charset="-128"/>
              <a:ea typeface="Meiryo UI" panose="020B0604030504040204" pitchFamily="50" charset="-128"/>
            </a:endParaRPr>
          </a:p>
          <a:p>
            <a:pPr marL="180975" indent="-180975"/>
            <a:r>
              <a:rPr lang="ja-JP" altLang="en-US" dirty="0">
                <a:latin typeface="Meiryo UI" panose="020B0604030504040204" pitchFamily="50" charset="-128"/>
                <a:ea typeface="Meiryo UI" panose="020B0604030504040204" pitchFamily="50" charset="-128"/>
              </a:rPr>
              <a:t>▸　アクティブユーザーの囲い込み、新規ユーザーへのアプローチ、迅速なキャンペーン実施、電話</a:t>
            </a:r>
            <a:endParaRPr lang="en-US" altLang="ja-JP" dirty="0">
              <a:latin typeface="Meiryo UI" panose="020B0604030504040204" pitchFamily="50" charset="-128"/>
              <a:ea typeface="Meiryo UI" panose="020B0604030504040204" pitchFamily="50" charset="-128"/>
            </a:endParaRPr>
          </a:p>
          <a:p>
            <a:pPr marL="180975" indent="-180975"/>
            <a:r>
              <a:rPr lang="ja-JP" altLang="en-US" dirty="0">
                <a:latin typeface="Meiryo UI" panose="020B0604030504040204" pitchFamily="50" charset="-128"/>
                <a:ea typeface="Meiryo UI" panose="020B0604030504040204" pitchFamily="50" charset="-128"/>
              </a:rPr>
              <a:t>　　対応業務の軽減等につなげる</a:t>
            </a:r>
            <a:endParaRPr lang="en-US" altLang="ja-JP" dirty="0">
              <a:latin typeface="Meiryo UI" panose="020B0604030504040204" pitchFamily="50" charset="-128"/>
              <a:ea typeface="Meiryo UI" panose="020B0604030504040204" pitchFamily="50" charset="-128"/>
            </a:endParaRPr>
          </a:p>
          <a:p>
            <a:pPr marL="180975" indent="-180975"/>
            <a:endParaRPr lang="en-US" altLang="ja-JP"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188469" y="1906796"/>
            <a:ext cx="1091966" cy="307777"/>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kumimoji="1" lang="ja-JP" altLang="en-US" sz="1400" dirty="0">
                <a:latin typeface="Meiryo UI" panose="020B0604030504040204" pitchFamily="50" charset="-128"/>
                <a:ea typeface="Meiryo UI" panose="020B0604030504040204" pitchFamily="50" charset="-128"/>
              </a:rPr>
              <a:t>利用イメージ</a:t>
            </a:r>
          </a:p>
        </p:txBody>
      </p:sp>
      <p:sp>
        <p:nvSpPr>
          <p:cNvPr id="16" name="テキスト ボックス 15">
            <a:extLst>
              <a:ext uri="{FF2B5EF4-FFF2-40B4-BE49-F238E27FC236}">
                <a16:creationId xmlns:a16="http://schemas.microsoft.com/office/drawing/2014/main" id="{70B6F549-333F-43D3-B848-828E520D6DF6}"/>
              </a:ext>
            </a:extLst>
          </p:cNvPr>
          <p:cNvSpPr txBox="1"/>
          <p:nvPr/>
        </p:nvSpPr>
        <p:spPr>
          <a:xfrm>
            <a:off x="5865368" y="1898859"/>
            <a:ext cx="3050031" cy="1292662"/>
          </a:xfrm>
          <a:prstGeom prst="rect">
            <a:avLst/>
          </a:prstGeom>
          <a:noFill/>
          <a:ln w="15875">
            <a:solidFill>
              <a:schemeClr val="tx1"/>
            </a:solidFill>
            <a:prstDash val="sysDash"/>
          </a:ln>
        </p:spPr>
        <p:txBody>
          <a:bodyPr wrap="square" rtlCol="0">
            <a:spAutoFit/>
          </a:bodyPr>
          <a:lstStyle/>
          <a:p>
            <a:r>
              <a:rPr lang="ja-JP" altLang="en-US" sz="1300" dirty="0">
                <a:latin typeface="BIZ UDPゴシック" panose="020B0400000000000000" pitchFamily="50" charset="-128"/>
                <a:ea typeface="BIZ UDPゴシック" panose="020B0400000000000000" pitchFamily="50" charset="-128"/>
              </a:rPr>
              <a:t>＜</a:t>
            </a:r>
            <a:r>
              <a:rPr lang="en-US" altLang="ja-JP" sz="1300" dirty="0">
                <a:latin typeface="BIZ UDPゴシック" panose="020B0400000000000000" pitchFamily="50" charset="-128"/>
                <a:ea typeface="BIZ UDPゴシック" panose="020B0400000000000000" pitchFamily="50" charset="-128"/>
              </a:rPr>
              <a:t>LINE</a:t>
            </a:r>
            <a:r>
              <a:rPr lang="ja-JP" altLang="en-US" sz="1300" dirty="0">
                <a:latin typeface="BIZ UDPゴシック" panose="020B0400000000000000" pitchFamily="50" charset="-128"/>
                <a:ea typeface="BIZ UDPゴシック" panose="020B0400000000000000" pitchFamily="50" charset="-128"/>
              </a:rPr>
              <a:t>の特長＞</a:t>
            </a:r>
            <a:endParaRPr lang="en-US" altLang="ja-JP" sz="1300" dirty="0">
              <a:latin typeface="BIZ UDPゴシック" panose="020B0400000000000000" pitchFamily="50" charset="-128"/>
              <a:ea typeface="BIZ UDPゴシック" panose="020B0400000000000000" pitchFamily="50" charset="-128"/>
            </a:endParaRPr>
          </a:p>
          <a:p>
            <a:r>
              <a:rPr lang="ja-JP" altLang="en-US" sz="1300" dirty="0">
                <a:latin typeface="BIZ UDPゴシック" panose="020B0400000000000000" pitchFamily="50" charset="-128"/>
                <a:ea typeface="BIZ UDPゴシック" panose="020B0400000000000000" pitchFamily="50" charset="-128"/>
              </a:rPr>
              <a:t>・　</a:t>
            </a:r>
            <a:r>
              <a:rPr lang="en-US" altLang="ja-JP" sz="1300" dirty="0">
                <a:latin typeface="BIZ UDPゴシック" panose="020B0400000000000000" pitchFamily="50" charset="-128"/>
                <a:ea typeface="BIZ UDPゴシック" panose="020B0400000000000000" pitchFamily="50" charset="-128"/>
              </a:rPr>
              <a:t>SNS</a:t>
            </a:r>
            <a:r>
              <a:rPr lang="ja-JP" altLang="en-US" sz="1300" dirty="0">
                <a:latin typeface="BIZ UDPゴシック" panose="020B0400000000000000" pitchFamily="50" charset="-128"/>
                <a:ea typeface="BIZ UDPゴシック" panose="020B0400000000000000" pitchFamily="50" charset="-128"/>
              </a:rPr>
              <a:t>の中で、ユーザー数</a:t>
            </a:r>
            <a:r>
              <a:rPr lang="en-US" altLang="ja-JP" sz="1300" dirty="0">
                <a:latin typeface="BIZ UDPゴシック" panose="020B0400000000000000" pitchFamily="50" charset="-128"/>
                <a:ea typeface="BIZ UDPゴシック" panose="020B0400000000000000" pitchFamily="50" charset="-128"/>
              </a:rPr>
              <a:t>No.1</a:t>
            </a:r>
          </a:p>
          <a:p>
            <a:pPr marL="85725" indent="-85725"/>
            <a:r>
              <a:rPr lang="ja-JP" altLang="en-US" sz="1300" dirty="0">
                <a:latin typeface="BIZ UDPゴシック" panose="020B0400000000000000" pitchFamily="50" charset="-128"/>
                <a:ea typeface="BIZ UDPゴシック" panose="020B0400000000000000" pitchFamily="50" charset="-128"/>
              </a:rPr>
              <a:t>・　毎日利用するユーザー（アクティブユーザー）が</a:t>
            </a:r>
            <a:r>
              <a:rPr lang="en-US" altLang="ja-JP" sz="1300" dirty="0">
                <a:latin typeface="BIZ UDPゴシック" panose="020B0400000000000000" pitchFamily="50" charset="-128"/>
                <a:ea typeface="BIZ UDPゴシック" panose="020B0400000000000000" pitchFamily="50" charset="-128"/>
              </a:rPr>
              <a:t>80%</a:t>
            </a:r>
          </a:p>
          <a:p>
            <a:pPr marL="85725" indent="-85725"/>
            <a:r>
              <a:rPr lang="ja-JP" altLang="en-US" sz="1300" dirty="0">
                <a:latin typeface="BIZ UDPゴシック" panose="020B0400000000000000" pitchFamily="50" charset="-128"/>
                <a:ea typeface="BIZ UDPゴシック" panose="020B0400000000000000" pitchFamily="50" charset="-128"/>
              </a:rPr>
              <a:t>・　ユーザーの年代が幅広く、開封率もメールマガジンの約</a:t>
            </a:r>
            <a:r>
              <a:rPr lang="en-US" altLang="ja-JP" sz="1300" dirty="0">
                <a:latin typeface="BIZ UDPゴシック" panose="020B0400000000000000" pitchFamily="50" charset="-128"/>
                <a:ea typeface="BIZ UDPゴシック" panose="020B0400000000000000" pitchFamily="50" charset="-128"/>
              </a:rPr>
              <a:t>2</a:t>
            </a:r>
            <a:r>
              <a:rPr lang="ja-JP" altLang="en-US" sz="1300" dirty="0">
                <a:latin typeface="BIZ UDPゴシック" panose="020B0400000000000000" pitchFamily="50" charset="-128"/>
                <a:ea typeface="BIZ UDPゴシック" panose="020B0400000000000000" pitchFamily="50" charset="-128"/>
              </a:rPr>
              <a:t>～</a:t>
            </a:r>
            <a:r>
              <a:rPr lang="en-US" altLang="ja-JP" sz="1300" dirty="0">
                <a:latin typeface="BIZ UDPゴシック" panose="020B0400000000000000" pitchFamily="50" charset="-128"/>
                <a:ea typeface="BIZ UDPゴシック" panose="020B0400000000000000" pitchFamily="50" charset="-128"/>
              </a:rPr>
              <a:t>6</a:t>
            </a:r>
            <a:r>
              <a:rPr lang="ja-JP" altLang="en-US" sz="1300" dirty="0">
                <a:latin typeface="BIZ UDPゴシック" panose="020B0400000000000000" pitchFamily="50" charset="-128"/>
                <a:ea typeface="BIZ UDPゴシック" panose="020B0400000000000000" pitchFamily="50" charset="-128"/>
              </a:rPr>
              <a:t>倍</a:t>
            </a:r>
            <a:endParaRPr lang="en-US" altLang="ja-JP" sz="1300" dirty="0">
              <a:latin typeface="BIZ UDPゴシック" panose="020B0400000000000000" pitchFamily="50" charset="-128"/>
              <a:ea typeface="BIZ UDPゴシック" panose="020B0400000000000000" pitchFamily="50" charset="-128"/>
            </a:endParaRPr>
          </a:p>
        </p:txBody>
      </p:sp>
      <p:sp>
        <p:nvSpPr>
          <p:cNvPr id="30" name="スライド番号プレースホルダー 1">
            <a:extLst>
              <a:ext uri="{FF2B5EF4-FFF2-40B4-BE49-F238E27FC236}">
                <a16:creationId xmlns:a16="http://schemas.microsoft.com/office/drawing/2014/main" id="{F245E97B-0CD4-4B9D-A59F-3F1724846D29}"/>
              </a:ext>
            </a:extLst>
          </p:cNvPr>
          <p:cNvSpPr txBox="1">
            <a:spLocks/>
          </p:cNvSpPr>
          <p:nvPr/>
        </p:nvSpPr>
        <p:spPr>
          <a:xfrm>
            <a:off x="8686800" y="17174"/>
            <a:ext cx="457199" cy="39681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5D00D4B-184E-4213-9F29-D56430150BB5}" type="slidenum">
              <a:rPr kumimoji="1" lang="ja-JP" altLang="en-US" b="1" smtClean="0">
                <a:solidFill>
                  <a:schemeClr val="bg1"/>
                </a:solidFill>
                <a:latin typeface="Meiryo UI" panose="020B0604030504040204" pitchFamily="50" charset="-128"/>
                <a:ea typeface="Meiryo UI" panose="020B0604030504040204" pitchFamily="50" charset="-128"/>
              </a:rPr>
              <a:pPr/>
              <a:t>10</a:t>
            </a:fld>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5901E258-885D-4BC2-A4E2-EF012A2F50AE}"/>
              </a:ext>
            </a:extLst>
          </p:cNvPr>
          <p:cNvSpPr txBox="1"/>
          <p:nvPr/>
        </p:nvSpPr>
        <p:spPr>
          <a:xfrm>
            <a:off x="1195792" y="1937574"/>
            <a:ext cx="2735914" cy="276999"/>
          </a:xfrm>
          <a:prstGeom prst="rect">
            <a:avLst/>
          </a:prstGeom>
          <a:noFill/>
        </p:spPr>
        <p:txBody>
          <a:bodyPr wrap="square" rtlCol="0">
            <a:spAutoFit/>
          </a:bodyPr>
          <a:lstStyle/>
          <a:p>
            <a:r>
              <a:rPr kumimoji="1" lang="ja-JP" altLang="en-US" sz="1200" dirty="0"/>
              <a:t>（詳細は今後検討）</a:t>
            </a:r>
          </a:p>
        </p:txBody>
      </p:sp>
      <p:sp>
        <p:nvSpPr>
          <p:cNvPr id="31" name="正方形/長方形 30">
            <a:extLst>
              <a:ext uri="{FF2B5EF4-FFF2-40B4-BE49-F238E27FC236}">
                <a16:creationId xmlns:a16="http://schemas.microsoft.com/office/drawing/2014/main" id="{7905419E-F844-43CE-A672-A256EA27FECB}"/>
              </a:ext>
            </a:extLst>
          </p:cNvPr>
          <p:cNvSpPr/>
          <p:nvPr/>
        </p:nvSpPr>
        <p:spPr>
          <a:xfrm>
            <a:off x="0" y="4465513"/>
            <a:ext cx="9055082" cy="1815882"/>
          </a:xfrm>
          <a:prstGeom prst="rect">
            <a:avLst/>
          </a:prstGeom>
          <a:ln>
            <a:noFill/>
          </a:ln>
        </p:spPr>
        <p:txBody>
          <a:bodyPr wrap="square">
            <a:spAutoFit/>
          </a:bodyPr>
          <a:lstStyle/>
          <a:p>
            <a:pPr marL="124737" indent="-124737"/>
            <a:r>
              <a:rPr lang="ja-JP" altLang="en-US" dirty="0">
                <a:latin typeface="Meiryo UI" panose="020B0604030504040204" pitchFamily="50" charset="-128"/>
                <a:ea typeface="Meiryo UI" panose="020B0604030504040204" pitchFamily="50" charset="-128"/>
              </a:rPr>
              <a:t>▸ 案内・周知方法の改善等</a:t>
            </a:r>
            <a:endParaRPr lang="en-US" altLang="ja-JP" sz="400" dirty="0">
              <a:latin typeface="Meiryo UI" panose="020B0604030504040204" pitchFamily="50" charset="-128"/>
              <a:ea typeface="Meiryo UI" panose="020B0604030504040204" pitchFamily="50" charset="-128"/>
            </a:endParaRPr>
          </a:p>
          <a:p>
            <a:pPr marL="124737" indent="-124737"/>
            <a:r>
              <a:rPr lang="ja-JP" altLang="en-US" sz="400" dirty="0">
                <a:latin typeface="Meiryo UI" panose="020B0604030504040204" pitchFamily="50" charset="-128"/>
                <a:ea typeface="Meiryo UI" panose="020B0604030504040204" pitchFamily="50" charset="-128"/>
              </a:rPr>
              <a:t>　　</a:t>
            </a:r>
            <a:endParaRPr lang="en-US" altLang="ja-JP" sz="400" dirty="0">
              <a:latin typeface="Meiryo UI" panose="020B0604030504040204" pitchFamily="50" charset="-128"/>
              <a:ea typeface="Meiryo UI" panose="020B0604030504040204" pitchFamily="50" charset="-128"/>
            </a:endParaRPr>
          </a:p>
          <a:p>
            <a:pPr marL="534988" indent="-534988"/>
            <a:r>
              <a:rPr lang="ja-JP" altLang="en-US" dirty="0">
                <a:latin typeface="Meiryo UI" panose="020B0604030504040204" pitchFamily="50" charset="-128"/>
                <a:ea typeface="Meiryo UI" panose="020B0604030504040204" pitchFamily="50" charset="-128"/>
              </a:rPr>
              <a:t>　・　ホームページ等のデジタル媒体による案内・周知の強化</a:t>
            </a:r>
            <a:endParaRPr lang="en-US" altLang="ja-JP" dirty="0">
              <a:latin typeface="Meiryo UI" panose="020B0604030504040204" pitchFamily="50" charset="-128"/>
              <a:ea typeface="Meiryo UI" panose="020B0604030504040204" pitchFamily="50" charset="-128"/>
            </a:endParaRPr>
          </a:p>
          <a:p>
            <a:pPr marL="534988" indent="-534988"/>
            <a:r>
              <a:rPr lang="ja-JP" altLang="en-US" dirty="0">
                <a:latin typeface="Meiryo UI" panose="020B0604030504040204" pitchFamily="50" charset="-128"/>
                <a:ea typeface="Meiryo UI" panose="020B0604030504040204" pitchFamily="50" charset="-128"/>
              </a:rPr>
              <a:t>　　→デジタル媒体の特性を踏まえて内容を充実し、ホームページのユニバーサルデザイン化を推進</a:t>
            </a:r>
            <a:endParaRPr lang="en-US" altLang="ja-JP" dirty="0">
              <a:latin typeface="Meiryo UI" panose="020B0604030504040204" pitchFamily="50" charset="-128"/>
              <a:ea typeface="Meiryo UI" panose="020B0604030504040204" pitchFamily="50" charset="-128"/>
            </a:endParaRPr>
          </a:p>
          <a:p>
            <a:pPr marL="534988" indent="-534988"/>
            <a:r>
              <a:rPr lang="ja-JP" altLang="en-US" dirty="0">
                <a:latin typeface="Meiryo UI" panose="020B0604030504040204" pitchFamily="50" charset="-128"/>
                <a:ea typeface="Meiryo UI" panose="020B0604030504040204" pitchFamily="50" charset="-128"/>
              </a:rPr>
              <a:t>　・　より多くの方に施設を知っていただき、利用していただけるよう、大阪メトロ御堂筋線の</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車両に</a:t>
            </a:r>
            <a:endParaRPr lang="en-US" altLang="ja-JP" dirty="0">
              <a:latin typeface="Meiryo UI" panose="020B0604030504040204" pitchFamily="50" charset="-128"/>
              <a:ea typeface="Meiryo UI" panose="020B0604030504040204" pitchFamily="50" charset="-128"/>
            </a:endParaRPr>
          </a:p>
          <a:p>
            <a:pPr marL="534988" indent="-534988"/>
            <a:r>
              <a:rPr lang="ja-JP" altLang="en-US" dirty="0">
                <a:latin typeface="Meiryo UI" panose="020B0604030504040204" pitchFamily="50" charset="-128"/>
                <a:ea typeface="Meiryo UI" panose="020B0604030504040204" pitchFamily="50" charset="-128"/>
              </a:rPr>
              <a:t>　　　つり革広告を掲載（年間予定）</a:t>
            </a:r>
            <a:endParaRPr lang="en-US" altLang="ja-JP" dirty="0">
              <a:latin typeface="Meiryo UI" panose="020B0604030504040204" pitchFamily="50" charset="-128"/>
              <a:ea typeface="Meiryo UI" panose="020B0604030504040204" pitchFamily="50" charset="-128"/>
            </a:endParaRPr>
          </a:p>
          <a:p>
            <a:pPr marL="534988" indent="-534988"/>
            <a:r>
              <a:rPr lang="ja-JP" altLang="en-US" dirty="0">
                <a:latin typeface="Meiryo UI" panose="020B0604030504040204" pitchFamily="50" charset="-128"/>
                <a:ea typeface="Meiryo UI" panose="020B0604030504040204" pitchFamily="50" charset="-128"/>
              </a:rPr>
              <a:t>　・　館内での広報物の掲示を強化し、来館者の関心を一層高める　</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07548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5AC966A6-928F-456C-B37D-EFB57F90082C}"/>
              </a:ext>
            </a:extLst>
          </p:cNvPr>
          <p:cNvSpPr>
            <a:spLocks noChangeArrowheads="1"/>
          </p:cNvSpPr>
          <p:nvPr/>
        </p:nvSpPr>
        <p:spPr bwMode="auto">
          <a:xfrm>
            <a:off x="2" y="3"/>
            <a:ext cx="9143997" cy="405342"/>
          </a:xfrm>
          <a:prstGeom prst="rect">
            <a:avLst/>
          </a:prstGeom>
          <a:solidFill>
            <a:sysClr val="windowText" lastClr="000000"/>
          </a:solidFill>
          <a:ln w="19050" cap="flat" cmpd="sng" algn="ctr">
            <a:noFill/>
            <a:prstDash val="solid"/>
            <a:miter lim="800000"/>
            <a:headEnd/>
            <a:tailEnd/>
          </a:ln>
          <a:effectLst/>
        </p:spPr>
        <p:txBody>
          <a:bodyPr wrap="none" tIns="59143" bIns="59143"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defTabSz="326582" eaLnBrk="1" hangingPunct="1">
              <a:spcBef>
                <a:spcPct val="0"/>
              </a:spcBef>
              <a:buNone/>
            </a:pPr>
            <a:r>
              <a:rPr lang="ja-JP" altLang="en-US" sz="2000" b="1" kern="0" dirty="0">
                <a:solidFill>
                  <a:prstClr val="white"/>
                </a:solidFill>
                <a:latin typeface="Meiryo UI" pitchFamily="50" charset="-128"/>
                <a:ea typeface="Meiryo UI" pitchFamily="50" charset="-128"/>
                <a:cs typeface="ＭＳ Ｐゴシック" pitchFamily="50" charset="-128"/>
              </a:rPr>
              <a:t>　その他（自主事業）</a:t>
            </a:r>
            <a:endParaRPr lang="ja-JP" altLang="en-US" sz="1100" b="1" kern="0" dirty="0">
              <a:solidFill>
                <a:prstClr val="white"/>
              </a:solidFill>
              <a:latin typeface="Meiryo UI" pitchFamily="50" charset="-128"/>
              <a:ea typeface="Meiryo UI" pitchFamily="50" charset="-128"/>
              <a:cs typeface="ＭＳ Ｐゴシック" pitchFamily="50" charset="-128"/>
            </a:endParaRPr>
          </a:p>
        </p:txBody>
      </p:sp>
      <p:sp>
        <p:nvSpPr>
          <p:cNvPr id="6" name="正方形/長方形 5">
            <a:extLst>
              <a:ext uri="{FF2B5EF4-FFF2-40B4-BE49-F238E27FC236}">
                <a16:creationId xmlns:a16="http://schemas.microsoft.com/office/drawing/2014/main" id="{FDC90DDC-A54A-4B2A-84D6-C8CE409AFC61}"/>
              </a:ext>
            </a:extLst>
          </p:cNvPr>
          <p:cNvSpPr/>
          <p:nvPr/>
        </p:nvSpPr>
        <p:spPr>
          <a:xfrm>
            <a:off x="88918" y="911207"/>
            <a:ext cx="9055082" cy="738664"/>
          </a:xfrm>
          <a:prstGeom prst="rect">
            <a:avLst/>
          </a:prstGeom>
          <a:ln>
            <a:noFill/>
          </a:ln>
        </p:spPr>
        <p:txBody>
          <a:bodyPr wrap="square">
            <a:spAutoFit/>
          </a:bodyPr>
          <a:lstStyle/>
          <a:p>
            <a:pPr marL="124737" indent="-124737"/>
            <a:endParaRPr lang="en-US" altLang="ja-JP" sz="600" dirty="0">
              <a:latin typeface="Meiryo UI" panose="020B0604030504040204" pitchFamily="50" charset="-128"/>
              <a:ea typeface="Meiryo UI" panose="020B0604030504040204" pitchFamily="50" charset="-128"/>
            </a:endParaRPr>
          </a:p>
          <a:p>
            <a:pPr marL="124737" indent="-124737"/>
            <a:endParaRPr lang="en-US" altLang="ja-JP" dirty="0">
              <a:latin typeface="Meiryo UI" panose="020B0604030504040204" pitchFamily="50" charset="-128"/>
              <a:ea typeface="Meiryo UI" panose="020B0604030504040204" pitchFamily="50" charset="-128"/>
            </a:endParaRPr>
          </a:p>
          <a:p>
            <a:pPr marL="124737" indent="-124737"/>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57FEC95B-14C2-4EA1-83C1-BDE0B8357ACD}"/>
              </a:ext>
            </a:extLst>
          </p:cNvPr>
          <p:cNvSpPr/>
          <p:nvPr/>
        </p:nvSpPr>
        <p:spPr>
          <a:xfrm>
            <a:off x="88918" y="570062"/>
            <a:ext cx="9055082" cy="1367041"/>
          </a:xfrm>
          <a:prstGeom prst="rect">
            <a:avLst/>
          </a:prstGeom>
          <a:ln>
            <a:noFill/>
          </a:ln>
        </p:spPr>
        <p:txBody>
          <a:bodyPr wrap="square">
            <a:spAutoFit/>
          </a:bodyPr>
          <a:lstStyle/>
          <a:p>
            <a:pPr marL="124737" indent="-124737"/>
            <a:r>
              <a:rPr lang="ja-JP" altLang="en-US" dirty="0">
                <a:latin typeface="Meiryo UI" panose="020B0604030504040204" pitchFamily="50" charset="-128"/>
                <a:ea typeface="Meiryo UI" panose="020B0604030504040204" pitchFamily="50" charset="-128"/>
              </a:rPr>
              <a:t>▸ 「自主事業」は、利用料金収入における黒字を主たる原資としていることから、限られた財源を効果的に活用するため、</a:t>
            </a:r>
            <a:r>
              <a:rPr lang="ja-JP" altLang="en-US" b="1" u="sng" dirty="0">
                <a:latin typeface="Meiryo UI" panose="020B0604030504040204" pitchFamily="50" charset="-128"/>
                <a:ea typeface="Meiryo UI" panose="020B0604030504040204" pitchFamily="50" charset="-128"/>
              </a:rPr>
              <a:t>今年度は「選択と集中」により一部の事業を中断する</a:t>
            </a:r>
            <a:endParaRPr lang="en-US" altLang="ja-JP" b="1" u="sng" dirty="0">
              <a:latin typeface="Meiryo UI" panose="020B0604030504040204" pitchFamily="50" charset="-128"/>
              <a:ea typeface="Meiryo UI" panose="020B0604030504040204" pitchFamily="50" charset="-128"/>
            </a:endParaRPr>
          </a:p>
          <a:p>
            <a:pPr marL="124737" indent="-124737">
              <a:lnSpc>
                <a:spcPts val="1300"/>
              </a:lnSpc>
            </a:pPr>
            <a:endParaRPr lang="en-US" altLang="ja-JP" b="1" dirty="0">
              <a:latin typeface="Meiryo UI" panose="020B0604030504040204" pitchFamily="50" charset="-128"/>
              <a:ea typeface="Meiryo UI" panose="020B0604030504040204" pitchFamily="50" charset="-128"/>
            </a:endParaRPr>
          </a:p>
          <a:p>
            <a:pPr marL="124737" indent="-124737"/>
            <a:r>
              <a:rPr lang="ja-JP" altLang="en-US" dirty="0">
                <a:latin typeface="Meiryo UI" panose="020B0604030504040204" pitchFamily="50" charset="-128"/>
                <a:ea typeface="Meiryo UI" panose="020B0604030504040204" pitchFamily="50" charset="-128"/>
              </a:rPr>
              <a:t>▸中断に伴い生じるマンパワーを、営業活動や令和８年度以降の新事業展開の検討に</a:t>
            </a:r>
            <a:endParaRPr lang="en-US" altLang="ja-JP" dirty="0">
              <a:latin typeface="Meiryo UI" panose="020B0604030504040204" pitchFamily="50" charset="-128"/>
              <a:ea typeface="Meiryo UI" panose="020B0604030504040204" pitchFamily="50" charset="-128"/>
            </a:endParaRPr>
          </a:p>
          <a:p>
            <a:pPr marL="124737" indent="-124737"/>
            <a:r>
              <a:rPr lang="ja-JP" altLang="en-US" dirty="0">
                <a:latin typeface="Meiryo UI" panose="020B0604030504040204" pitchFamily="50" charset="-128"/>
                <a:ea typeface="Meiryo UI" panose="020B0604030504040204" pitchFamily="50" charset="-128"/>
              </a:rPr>
              <a:t>　活用していく</a:t>
            </a:r>
            <a:endParaRPr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66290596-5137-4B21-B0B2-39583FD38DAC}"/>
              </a:ext>
            </a:extLst>
          </p:cNvPr>
          <p:cNvSpPr txBox="1"/>
          <p:nvPr/>
        </p:nvSpPr>
        <p:spPr>
          <a:xfrm>
            <a:off x="367951" y="4397884"/>
            <a:ext cx="8497016" cy="1815882"/>
          </a:xfrm>
          <a:prstGeom prst="rect">
            <a:avLst/>
          </a:prstGeom>
          <a:noFill/>
          <a:ln>
            <a:solidFill>
              <a:schemeClr val="tx1"/>
            </a:solidFill>
          </a:ln>
        </p:spPr>
        <p:txBody>
          <a:bodyPr wrap="square">
            <a:spAutoFit/>
          </a:bodyPr>
          <a:lstStyle/>
          <a:p>
            <a:r>
              <a:rPr lang="ja-JP" altLang="en-US" sz="1600" b="1" dirty="0">
                <a:latin typeface="Meiryo UI" panose="020B0604030504040204" pitchFamily="50" charset="-128"/>
                <a:ea typeface="Meiryo UI" panose="020B0604030504040204" pitchFamily="50" charset="-128"/>
              </a:rPr>
              <a:t>＜中断事業＞</a:t>
            </a:r>
            <a:endParaRPr lang="en-US" altLang="ja-JP" sz="1600" b="1"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・プチエルでのアフタヌーンコンサート　（</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回</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年）</a:t>
            </a:r>
          </a:p>
          <a:p>
            <a:r>
              <a:rPr lang="ja-JP" altLang="en-US" sz="1600" dirty="0">
                <a:latin typeface="Meiryo UI" panose="020B0604030504040204" pitchFamily="50" charset="-128"/>
                <a:ea typeface="Meiryo UI" panose="020B0604030504040204" pitchFamily="50" charset="-128"/>
              </a:rPr>
              <a:t>　・労働保険・社会保険実務講座（応用講座）（</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回</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年）</a:t>
            </a:r>
          </a:p>
          <a:p>
            <a:r>
              <a:rPr lang="ja-JP" altLang="en-US" sz="1600" dirty="0">
                <a:latin typeface="Meiryo UI" panose="020B0604030504040204" pitchFamily="50" charset="-128"/>
                <a:ea typeface="Meiryo UI" panose="020B0604030504040204" pitchFamily="50" charset="-128"/>
              </a:rPr>
              <a:t>　・年末調整実務講座　（</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回</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年）</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・資産形成セミナー    （</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回</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年）</a:t>
            </a:r>
          </a:p>
          <a:p>
            <a:r>
              <a:rPr lang="ja-JP" altLang="en-US" sz="1600" dirty="0">
                <a:latin typeface="Meiryo UI" panose="020B0604030504040204" pitchFamily="50" charset="-128"/>
                <a:ea typeface="Meiryo UI" panose="020B0604030504040204" pitchFamily="50" charset="-128"/>
              </a:rPr>
              <a:t>　・プチエル試弾会　     （</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回</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年）</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・歴史セミナー　        （全</a:t>
            </a:r>
            <a:r>
              <a:rPr lang="en-US" altLang="ja-JP" sz="1600" dirty="0">
                <a:latin typeface="Meiryo UI" panose="020B0604030504040204" pitchFamily="50" charset="-128"/>
                <a:ea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rPr>
              <a:t>回</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セット</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年）</a:t>
            </a:r>
          </a:p>
        </p:txBody>
      </p:sp>
      <p:sp>
        <p:nvSpPr>
          <p:cNvPr id="9" name="テキスト ボックス 8">
            <a:extLst>
              <a:ext uri="{FF2B5EF4-FFF2-40B4-BE49-F238E27FC236}">
                <a16:creationId xmlns:a16="http://schemas.microsoft.com/office/drawing/2014/main" id="{6183497B-3357-4086-9F58-DFB942361396}"/>
              </a:ext>
            </a:extLst>
          </p:cNvPr>
          <p:cNvSpPr txBox="1"/>
          <p:nvPr/>
        </p:nvSpPr>
        <p:spPr>
          <a:xfrm>
            <a:off x="282226" y="1886506"/>
            <a:ext cx="8367621" cy="1937800"/>
          </a:xfrm>
          <a:prstGeom prst="rect">
            <a:avLst/>
          </a:prstGeom>
          <a:noFill/>
          <a:ln>
            <a:noFill/>
            <a:prstDash val="sysDash"/>
          </a:ln>
        </p:spPr>
        <p:txBody>
          <a:bodyPr wrap="square" anchor="ctr" anchorCtr="0">
            <a:noAutofit/>
          </a:bodyPr>
          <a:lstStyle/>
          <a:p>
            <a:r>
              <a:rPr lang="ja-JP" altLang="en-US" b="1" i="1" dirty="0">
                <a:latin typeface="Meiryo UI" panose="020B0604030504040204" pitchFamily="50" charset="-128"/>
                <a:ea typeface="Meiryo UI" panose="020B0604030504040204" pitchFamily="50" charset="-128"/>
              </a:rPr>
              <a:t>＜継続事業＞</a:t>
            </a:r>
            <a:endParaRPr lang="en-US" altLang="ja-JP" b="1" i="1" dirty="0">
              <a:latin typeface="Meiryo UI" panose="020B0604030504040204" pitchFamily="50" charset="-128"/>
              <a:ea typeface="Meiryo UI" panose="020B0604030504040204" pitchFamily="50" charset="-128"/>
            </a:endParaRPr>
          </a:p>
          <a:p>
            <a:pPr>
              <a:lnSpc>
                <a:spcPts val="2000"/>
              </a:lnSpc>
            </a:pPr>
            <a:r>
              <a:rPr lang="ja-JP" altLang="en-US" dirty="0">
                <a:latin typeface="Meiryo UI" panose="020B0604030504040204" pitchFamily="50" charset="-128"/>
                <a:ea typeface="Meiryo UI" panose="020B0604030504040204" pitchFamily="50" charset="-128"/>
              </a:rPr>
              <a:t>　・大阪労働大学講座　（令和</a:t>
            </a:r>
            <a:r>
              <a:rPr lang="en-US" altLang="ja-JP" dirty="0">
                <a:latin typeface="Meiryo UI" panose="020B0604030504040204" pitchFamily="50" charset="-128"/>
                <a:ea typeface="Meiryo UI" panose="020B0604030504040204" pitchFamily="50" charset="-128"/>
              </a:rPr>
              <a:t>7</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6</a:t>
            </a:r>
            <a:r>
              <a:rPr lang="ja-JP" altLang="en-US" dirty="0">
                <a:latin typeface="Meiryo UI" panose="020B0604030504040204" pitchFamily="50" charset="-128"/>
                <a:ea typeface="Meiryo UI" panose="020B0604030504040204" pitchFamily="50" charset="-128"/>
              </a:rPr>
              <a:t>月～令和</a:t>
            </a:r>
            <a:r>
              <a:rPr lang="en-US" altLang="ja-JP" dirty="0">
                <a:latin typeface="Meiryo UI" panose="020B0604030504040204" pitchFamily="50" charset="-128"/>
                <a:ea typeface="Meiryo UI" panose="020B0604030504040204" pitchFamily="50" charset="-128"/>
              </a:rPr>
              <a:t>8</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月・全</a:t>
            </a:r>
            <a:r>
              <a:rPr lang="en-US" altLang="ja-JP" dirty="0">
                <a:latin typeface="Meiryo UI" panose="020B0604030504040204" pitchFamily="50" charset="-128"/>
                <a:ea typeface="Meiryo UI" panose="020B0604030504040204" pitchFamily="50" charset="-128"/>
              </a:rPr>
              <a:t>33</a:t>
            </a:r>
            <a:r>
              <a:rPr lang="ja-JP" altLang="en-US" dirty="0">
                <a:latin typeface="Meiryo UI" panose="020B0604030504040204" pitchFamily="50" charset="-128"/>
                <a:ea typeface="Meiryo UI" panose="020B0604030504040204" pitchFamily="50" charset="-128"/>
              </a:rPr>
              <a:t>回）</a:t>
            </a:r>
          </a:p>
          <a:p>
            <a:pPr>
              <a:lnSpc>
                <a:spcPts val="2000"/>
              </a:lnSpc>
            </a:pPr>
            <a:r>
              <a:rPr lang="ja-JP" altLang="en-US" dirty="0">
                <a:latin typeface="Meiryo UI" panose="020B0604030504040204" pitchFamily="50" charset="-128"/>
                <a:ea typeface="Meiryo UI" panose="020B0604030504040204" pitchFamily="50" charset="-128"/>
              </a:rPr>
              <a:t>　・労働保険・社会保険実務講座（入門講座）（</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回</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年）</a:t>
            </a:r>
          </a:p>
          <a:p>
            <a:pPr>
              <a:lnSpc>
                <a:spcPts val="2000"/>
              </a:lnSpc>
            </a:pPr>
            <a:r>
              <a:rPr lang="ja-JP" altLang="en-US" dirty="0">
                <a:latin typeface="Meiryo UI" panose="020B0604030504040204" pitchFamily="50" charset="-128"/>
                <a:ea typeface="Meiryo UI" panose="020B0604030504040204" pitchFamily="50" charset="-128"/>
              </a:rPr>
              <a:t>　・労働法特別講座     （</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回</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年）</a:t>
            </a:r>
          </a:p>
          <a:p>
            <a:pPr>
              <a:lnSpc>
                <a:spcPts val="2000"/>
              </a:lnSpc>
            </a:pPr>
            <a:r>
              <a:rPr lang="ja-JP" altLang="en-US" dirty="0">
                <a:latin typeface="Meiryo UI" panose="020B0604030504040204" pitchFamily="50" charset="-128"/>
                <a:ea typeface="Meiryo UI" panose="020B0604030504040204" pitchFamily="50" charset="-128"/>
              </a:rPr>
              <a:t>　・なにわ美術展         （</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回</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年・他団体と共催）</a:t>
            </a:r>
          </a:p>
          <a:p>
            <a:pPr>
              <a:lnSpc>
                <a:spcPts val="2000"/>
              </a:lnSpc>
            </a:pPr>
            <a:r>
              <a:rPr lang="ja-JP" altLang="en-US" dirty="0">
                <a:latin typeface="Meiryo UI" panose="020B0604030504040204" pitchFamily="50" charset="-128"/>
                <a:ea typeface="Meiryo UI" panose="020B0604030504040204" pitchFamily="50" charset="-128"/>
              </a:rPr>
              <a:t>　・特別講演会           （</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回</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年）</a:t>
            </a:r>
          </a:p>
        </p:txBody>
      </p:sp>
      <p:sp>
        <p:nvSpPr>
          <p:cNvPr id="11" name="スライド番号プレースホルダー 1">
            <a:extLst>
              <a:ext uri="{FF2B5EF4-FFF2-40B4-BE49-F238E27FC236}">
                <a16:creationId xmlns:a16="http://schemas.microsoft.com/office/drawing/2014/main" id="{E852A9FB-8FF0-43E8-861D-11030692925B}"/>
              </a:ext>
            </a:extLst>
          </p:cNvPr>
          <p:cNvSpPr txBox="1">
            <a:spLocks/>
          </p:cNvSpPr>
          <p:nvPr/>
        </p:nvSpPr>
        <p:spPr>
          <a:xfrm>
            <a:off x="8742871" y="17174"/>
            <a:ext cx="401127" cy="39681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10" name="スライド番号プレースホルダー 1">
            <a:extLst>
              <a:ext uri="{FF2B5EF4-FFF2-40B4-BE49-F238E27FC236}">
                <a16:creationId xmlns:a16="http://schemas.microsoft.com/office/drawing/2014/main" id="{7DD18B10-B50C-4981-8EDB-2A149E8C44A6}"/>
              </a:ext>
            </a:extLst>
          </p:cNvPr>
          <p:cNvSpPr>
            <a:spLocks noGrp="1"/>
          </p:cNvSpPr>
          <p:nvPr>
            <p:ph type="sldNum" sz="quarter" idx="12"/>
          </p:nvPr>
        </p:nvSpPr>
        <p:spPr>
          <a:xfrm>
            <a:off x="8645236" y="6492875"/>
            <a:ext cx="498764" cy="365125"/>
          </a:xfrm>
        </p:spPr>
        <p:txBody>
          <a:bodyPr/>
          <a:lstStyle/>
          <a:p>
            <a:fld id="{E5D00D4B-184E-4213-9F29-D56430150BB5}" type="slidenum">
              <a:rPr kumimoji="1" lang="ja-JP" altLang="en-US" b="1" smtClean="0">
                <a:solidFill>
                  <a:schemeClr val="tx1"/>
                </a:solidFill>
                <a:latin typeface="Meiryo UI" panose="020B0604030504040204" pitchFamily="50" charset="-128"/>
                <a:ea typeface="Meiryo UI" panose="020B0604030504040204" pitchFamily="50" charset="-128"/>
              </a:rPr>
              <a:t>11</a:t>
            </a:fld>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35891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5AC966A6-928F-456C-B37D-EFB57F90082C}"/>
              </a:ext>
            </a:extLst>
          </p:cNvPr>
          <p:cNvSpPr>
            <a:spLocks noChangeArrowheads="1"/>
          </p:cNvSpPr>
          <p:nvPr/>
        </p:nvSpPr>
        <p:spPr bwMode="auto">
          <a:xfrm>
            <a:off x="2" y="3"/>
            <a:ext cx="9143997" cy="405342"/>
          </a:xfrm>
          <a:prstGeom prst="rect">
            <a:avLst/>
          </a:prstGeom>
          <a:solidFill>
            <a:sysClr val="windowText" lastClr="000000"/>
          </a:solidFill>
          <a:ln w="19050" cap="flat" cmpd="sng" algn="ctr">
            <a:noFill/>
            <a:prstDash val="solid"/>
            <a:miter lim="800000"/>
            <a:headEnd/>
            <a:tailEnd/>
          </a:ln>
          <a:effectLst/>
        </p:spPr>
        <p:txBody>
          <a:bodyPr wrap="none" tIns="59143" bIns="59143"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defTabSz="326582" eaLnBrk="1" hangingPunct="1">
              <a:spcBef>
                <a:spcPct val="0"/>
              </a:spcBef>
              <a:buNone/>
            </a:pPr>
            <a:r>
              <a:rPr lang="ja-JP" altLang="en-US" sz="2000" b="1" kern="0" dirty="0">
                <a:solidFill>
                  <a:prstClr val="white"/>
                </a:solidFill>
                <a:latin typeface="Meiryo UI" pitchFamily="50" charset="-128"/>
                <a:ea typeface="Meiryo UI" pitchFamily="50" charset="-128"/>
                <a:cs typeface="ＭＳ Ｐゴシック" pitchFamily="50" charset="-128"/>
              </a:rPr>
              <a:t>令和６年度センター運営状況（施設別稼働率）</a:t>
            </a:r>
            <a:endParaRPr lang="en-US" altLang="ja-JP" sz="2000" b="1" kern="0" dirty="0">
              <a:solidFill>
                <a:prstClr val="white"/>
              </a:solidFill>
              <a:latin typeface="Meiryo UI" pitchFamily="50" charset="-128"/>
              <a:ea typeface="Meiryo UI" pitchFamily="50" charset="-128"/>
              <a:cs typeface="ＭＳ Ｐゴシック" pitchFamily="50" charset="-128"/>
            </a:endParaRPr>
          </a:p>
        </p:txBody>
      </p:sp>
      <p:sp>
        <p:nvSpPr>
          <p:cNvPr id="18" name="テキスト ボックス 17">
            <a:extLst>
              <a:ext uri="{FF2B5EF4-FFF2-40B4-BE49-F238E27FC236}">
                <a16:creationId xmlns:a16="http://schemas.microsoft.com/office/drawing/2014/main" id="{078E32D5-DDCC-42A6-9E5A-7A358F22E611}"/>
              </a:ext>
            </a:extLst>
          </p:cNvPr>
          <p:cNvSpPr txBox="1"/>
          <p:nvPr/>
        </p:nvSpPr>
        <p:spPr>
          <a:xfrm>
            <a:off x="95967" y="550717"/>
            <a:ext cx="8883052" cy="584775"/>
          </a:xfrm>
          <a:prstGeom prst="rect">
            <a:avLst/>
          </a:prstGeom>
          <a:noFill/>
          <a:ln>
            <a:solidFill>
              <a:schemeClr val="tx1"/>
            </a:solidFill>
          </a:ln>
        </p:spPr>
        <p:txBody>
          <a:bodyPr wrap="square" rtlCol="0" anchor="ctr" anchorCtr="0">
            <a:spAutoFit/>
          </a:bodyPr>
          <a:lstStyle/>
          <a:p>
            <a:pPr marL="180975" indent="-180975"/>
            <a:r>
              <a:rPr lang="ja-JP" altLang="en-US" sz="1600" dirty="0">
                <a:solidFill>
                  <a:prstClr val="black"/>
                </a:solidFill>
                <a:latin typeface="Meiryo UI" panose="020B0604030504040204" pitchFamily="50" charset="-128"/>
                <a:ea typeface="Meiryo UI" panose="020B0604030504040204" pitchFamily="50" charset="-128"/>
              </a:rPr>
              <a:t>▸ 各施設の</a:t>
            </a:r>
            <a:r>
              <a:rPr kumimoji="1" lang="ja-JP" altLang="en-US" sz="1600" dirty="0">
                <a:latin typeface="Meiryo UI" panose="020B0604030504040204" pitchFamily="50" charset="-128"/>
                <a:ea typeface="Meiryo UI" panose="020B0604030504040204" pitchFamily="50" charset="-128"/>
              </a:rPr>
              <a:t>稼働率は、</a:t>
            </a:r>
            <a:r>
              <a:rPr kumimoji="1" lang="en-US" altLang="ja-JP" sz="1600" b="1" u="sng" dirty="0">
                <a:latin typeface="Meiryo UI" panose="020B0604030504040204" pitchFamily="50" charset="-128"/>
                <a:ea typeface="Meiryo UI" panose="020B0604030504040204" pitchFamily="50" charset="-128"/>
              </a:rPr>
              <a:t>H30</a:t>
            </a:r>
            <a:r>
              <a:rPr kumimoji="1" lang="ja-JP" altLang="en-US" sz="1600" b="1" u="sng" dirty="0">
                <a:latin typeface="Meiryo UI" panose="020B0604030504040204" pitchFamily="50" charset="-128"/>
                <a:ea typeface="Meiryo UI" panose="020B0604030504040204" pitchFamily="50" charset="-128"/>
              </a:rPr>
              <a:t>（コロナ前）と比較して</a:t>
            </a:r>
            <a:r>
              <a:rPr kumimoji="1" lang="en-US" altLang="ja-JP" sz="1600" b="1" u="sng" dirty="0">
                <a:latin typeface="Meiryo UI" panose="020B0604030504040204" pitchFamily="50" charset="-128"/>
                <a:ea typeface="Meiryo UI" panose="020B0604030504040204" pitchFamily="50" charset="-128"/>
              </a:rPr>
              <a:t>5</a:t>
            </a:r>
            <a:r>
              <a:rPr kumimoji="1" lang="ja-JP" altLang="en-US" sz="1600" b="1" u="sng" dirty="0">
                <a:latin typeface="Meiryo UI" panose="020B0604030504040204" pitchFamily="50" charset="-128"/>
                <a:ea typeface="Meiryo UI" panose="020B0604030504040204" pitchFamily="50" charset="-128"/>
              </a:rPr>
              <a:t>～</a:t>
            </a:r>
            <a:r>
              <a:rPr kumimoji="1" lang="en-US" altLang="ja-JP" sz="1600" b="1" u="sng" dirty="0">
                <a:latin typeface="Meiryo UI" panose="020B0604030504040204" pitchFamily="50" charset="-128"/>
                <a:ea typeface="Meiryo UI" panose="020B0604030504040204" pitchFamily="50" charset="-128"/>
              </a:rPr>
              <a:t>10</a:t>
            </a:r>
            <a:r>
              <a:rPr kumimoji="1" lang="ja-JP" altLang="en-US" sz="1600" b="1" u="sng" dirty="0">
                <a:latin typeface="Meiryo UI" panose="020B0604030504040204" pitchFamily="50" charset="-128"/>
                <a:ea typeface="Meiryo UI" panose="020B0604030504040204" pitchFamily="50" charset="-128"/>
              </a:rPr>
              <a:t>ポイント程度下落</a:t>
            </a:r>
            <a:r>
              <a:rPr kumimoji="1" lang="ja-JP" altLang="en-US" sz="1600" dirty="0">
                <a:latin typeface="Meiryo UI" panose="020B0604030504040204" pitchFamily="50" charset="-128"/>
                <a:ea typeface="Meiryo UI" panose="020B0604030504040204" pitchFamily="50" charset="-128"/>
              </a:rPr>
              <a:t>し、</a:t>
            </a:r>
            <a:r>
              <a:rPr kumimoji="1" lang="ja-JP" altLang="en-US" sz="1600" b="1" u="sng" dirty="0">
                <a:latin typeface="Meiryo UI" panose="020B0604030504040204" pitchFamily="50" charset="-128"/>
                <a:ea typeface="Meiryo UI" panose="020B0604030504040204" pitchFamily="50" charset="-128"/>
              </a:rPr>
              <a:t>前年度と比較しても</a:t>
            </a:r>
            <a:endParaRPr kumimoji="1" lang="en-US" altLang="ja-JP" sz="1600" b="1" u="sng" dirty="0">
              <a:latin typeface="Meiryo UI" panose="020B0604030504040204" pitchFamily="50" charset="-128"/>
              <a:ea typeface="Meiryo UI" panose="020B0604030504040204" pitchFamily="50" charset="-128"/>
            </a:endParaRPr>
          </a:p>
          <a:p>
            <a:pPr marL="180975" indent="-180975"/>
            <a:r>
              <a:rPr kumimoji="1" lang="ja-JP" altLang="en-US" sz="1600" b="1" u="sng" dirty="0">
                <a:latin typeface="Meiryo UI" panose="020B0604030504040204" pitchFamily="50" charset="-128"/>
                <a:ea typeface="Meiryo UI" panose="020B0604030504040204" pitchFamily="50" charset="-128"/>
              </a:rPr>
              <a:t>　エル・シアター以外は低下しており、</a:t>
            </a:r>
            <a:r>
              <a:rPr kumimoji="1" lang="ja-JP" altLang="en-US" sz="1600" dirty="0">
                <a:latin typeface="Meiryo UI" panose="020B0604030504040204" pitchFamily="50" charset="-128"/>
                <a:ea typeface="Meiryo UI" panose="020B0604030504040204" pitchFamily="50" charset="-128"/>
              </a:rPr>
              <a:t>オンライン化の定着による会議室の需要減少等が要因と考えられる</a:t>
            </a:r>
            <a:endParaRPr kumimoji="1" lang="en-US" altLang="ja-JP" sz="1600" b="1"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211DE94C-E322-44F1-8258-F40B93896EF3}"/>
              </a:ext>
            </a:extLst>
          </p:cNvPr>
          <p:cNvSpPr txBox="1"/>
          <p:nvPr/>
        </p:nvSpPr>
        <p:spPr>
          <a:xfrm>
            <a:off x="379559" y="1429347"/>
            <a:ext cx="965342"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稼働率</a:t>
            </a:r>
          </a:p>
        </p:txBody>
      </p:sp>
      <p:sp>
        <p:nvSpPr>
          <p:cNvPr id="22" name="テキスト ボックス 21">
            <a:extLst>
              <a:ext uri="{FF2B5EF4-FFF2-40B4-BE49-F238E27FC236}">
                <a16:creationId xmlns:a16="http://schemas.microsoft.com/office/drawing/2014/main" id="{88FCC4C4-32FB-449E-80BF-AB6AB6FEF966}"/>
              </a:ext>
            </a:extLst>
          </p:cNvPr>
          <p:cNvSpPr txBox="1"/>
          <p:nvPr/>
        </p:nvSpPr>
        <p:spPr>
          <a:xfrm>
            <a:off x="281043" y="6307282"/>
            <a:ext cx="7452360" cy="461665"/>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令和６年度から、ギャラリーは会議室に用途変更し本館へ、集会室は廃止</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令和２～３年度はコロナ禍での運営であるため、通常営業年平均からは除外</a:t>
            </a:r>
          </a:p>
        </p:txBody>
      </p:sp>
      <p:sp>
        <p:nvSpPr>
          <p:cNvPr id="6" name="テキスト ボックス 5">
            <a:extLst>
              <a:ext uri="{FF2B5EF4-FFF2-40B4-BE49-F238E27FC236}">
                <a16:creationId xmlns:a16="http://schemas.microsoft.com/office/drawing/2014/main" id="{200F0EC2-60E4-4D33-9CB6-8541D63EE932}"/>
              </a:ext>
            </a:extLst>
          </p:cNvPr>
          <p:cNvSpPr txBox="1"/>
          <p:nvPr/>
        </p:nvSpPr>
        <p:spPr>
          <a:xfrm>
            <a:off x="6799699" y="1490902"/>
            <a:ext cx="2179320"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上段：稼働率　下段：件数</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8" name="スライド番号プレースホルダー 1">
            <a:extLst>
              <a:ext uri="{FF2B5EF4-FFF2-40B4-BE49-F238E27FC236}">
                <a16:creationId xmlns:a16="http://schemas.microsoft.com/office/drawing/2014/main" id="{5DC0C6B4-2D3B-4E1F-98DB-DEB874D8F5D0}"/>
              </a:ext>
            </a:extLst>
          </p:cNvPr>
          <p:cNvSpPr>
            <a:spLocks noGrp="1"/>
          </p:cNvSpPr>
          <p:nvPr>
            <p:ph type="sldNum" sz="quarter" idx="12"/>
          </p:nvPr>
        </p:nvSpPr>
        <p:spPr>
          <a:xfrm>
            <a:off x="8842073" y="17174"/>
            <a:ext cx="301925" cy="396815"/>
          </a:xfrm>
        </p:spPr>
        <p:txBody>
          <a:bodyPr/>
          <a:lstStyle/>
          <a:p>
            <a:fld id="{E5D00D4B-184E-4213-9F29-D56430150BB5}" type="slidenum">
              <a:rPr kumimoji="1" lang="ja-JP" altLang="en-US" b="1" smtClean="0">
                <a:solidFill>
                  <a:schemeClr val="bg1"/>
                </a:solidFill>
                <a:latin typeface="Meiryo UI" panose="020B0604030504040204" pitchFamily="50" charset="-128"/>
                <a:ea typeface="Meiryo UI" panose="020B0604030504040204" pitchFamily="50" charset="-128"/>
              </a:rPr>
              <a:t>2</a:t>
            </a:fld>
            <a:endParaRPr kumimoji="1" lang="ja-JP" altLang="en-US" b="1" dirty="0">
              <a:solidFill>
                <a:schemeClr val="bg1"/>
              </a:solidFill>
              <a:latin typeface="Meiryo UI" panose="020B0604030504040204" pitchFamily="50" charset="-128"/>
              <a:ea typeface="Meiryo UI" panose="020B0604030504040204" pitchFamily="50" charset="-128"/>
            </a:endParaRPr>
          </a:p>
        </p:txBody>
      </p:sp>
      <p:graphicFrame>
        <p:nvGraphicFramePr>
          <p:cNvPr id="5" name="表 4">
            <a:extLst>
              <a:ext uri="{FF2B5EF4-FFF2-40B4-BE49-F238E27FC236}">
                <a16:creationId xmlns:a16="http://schemas.microsoft.com/office/drawing/2014/main" id="{FC0A57D4-ED3B-45C4-BF4D-0C5440E2B57C}"/>
              </a:ext>
            </a:extLst>
          </p:cNvPr>
          <p:cNvGraphicFramePr>
            <a:graphicFrameLocks noGrp="1"/>
          </p:cNvGraphicFramePr>
          <p:nvPr>
            <p:extLst>
              <p:ext uri="{D42A27DB-BD31-4B8C-83A1-F6EECF244321}">
                <p14:modId xmlns:p14="http://schemas.microsoft.com/office/powerpoint/2010/main" val="1124164774"/>
              </p:ext>
            </p:extLst>
          </p:nvPr>
        </p:nvGraphicFramePr>
        <p:xfrm>
          <a:off x="379559" y="1845022"/>
          <a:ext cx="8281359" cy="4462261"/>
        </p:xfrm>
        <a:graphic>
          <a:graphicData uri="http://schemas.openxmlformats.org/drawingml/2006/table">
            <a:tbl>
              <a:tblPr/>
              <a:tblGrid>
                <a:gridCol w="859265">
                  <a:extLst>
                    <a:ext uri="{9D8B030D-6E8A-4147-A177-3AD203B41FA5}">
                      <a16:colId xmlns:a16="http://schemas.microsoft.com/office/drawing/2014/main" val="3634405290"/>
                    </a:ext>
                  </a:extLst>
                </a:gridCol>
                <a:gridCol w="859265">
                  <a:extLst>
                    <a:ext uri="{9D8B030D-6E8A-4147-A177-3AD203B41FA5}">
                      <a16:colId xmlns:a16="http://schemas.microsoft.com/office/drawing/2014/main" val="2212715894"/>
                    </a:ext>
                  </a:extLst>
                </a:gridCol>
                <a:gridCol w="1037601">
                  <a:extLst>
                    <a:ext uri="{9D8B030D-6E8A-4147-A177-3AD203B41FA5}">
                      <a16:colId xmlns:a16="http://schemas.microsoft.com/office/drawing/2014/main" val="988993197"/>
                    </a:ext>
                  </a:extLst>
                </a:gridCol>
                <a:gridCol w="1381307">
                  <a:extLst>
                    <a:ext uri="{9D8B030D-6E8A-4147-A177-3AD203B41FA5}">
                      <a16:colId xmlns:a16="http://schemas.microsoft.com/office/drawing/2014/main" val="2370067243"/>
                    </a:ext>
                  </a:extLst>
                </a:gridCol>
                <a:gridCol w="1381307">
                  <a:extLst>
                    <a:ext uri="{9D8B030D-6E8A-4147-A177-3AD203B41FA5}">
                      <a16:colId xmlns:a16="http://schemas.microsoft.com/office/drawing/2014/main" val="3336596143"/>
                    </a:ext>
                  </a:extLst>
                </a:gridCol>
                <a:gridCol w="1381307">
                  <a:extLst>
                    <a:ext uri="{9D8B030D-6E8A-4147-A177-3AD203B41FA5}">
                      <a16:colId xmlns:a16="http://schemas.microsoft.com/office/drawing/2014/main" val="31489233"/>
                    </a:ext>
                  </a:extLst>
                </a:gridCol>
                <a:gridCol w="1381307">
                  <a:extLst>
                    <a:ext uri="{9D8B030D-6E8A-4147-A177-3AD203B41FA5}">
                      <a16:colId xmlns:a16="http://schemas.microsoft.com/office/drawing/2014/main" val="258762887"/>
                    </a:ext>
                  </a:extLst>
                </a:gridCol>
              </a:tblGrid>
              <a:tr h="485841">
                <a:tc gridSpan="2">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施設</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400" b="1" i="0" u="none" strike="noStrike">
                          <a:solidFill>
                            <a:srgbClr val="000000"/>
                          </a:solidFill>
                          <a:effectLst/>
                          <a:latin typeface="Meiryo UI" panose="020B0604030504040204" pitchFamily="50" charset="-128"/>
                          <a:ea typeface="Meiryo UI" panose="020B0604030504040204" pitchFamily="50" charset="-128"/>
                        </a:rPr>
                        <a:t>部屋数</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Meiryo UI" panose="020B0604030504040204" pitchFamily="50" charset="-128"/>
                          <a:ea typeface="Meiryo UI" panose="020B0604030504040204" pitchFamily="50" charset="-128"/>
                        </a:rPr>
                        <a:t>H30</a:t>
                      </a:r>
                      <a:br>
                        <a:rPr lang="en-US" sz="1400" b="1" i="0" u="none" strike="noStrike" dirty="0">
                          <a:solidFill>
                            <a:srgbClr val="000000"/>
                          </a:solidFill>
                          <a:effectLst/>
                          <a:latin typeface="Meiryo UI" panose="020B0604030504040204" pitchFamily="50" charset="-128"/>
                          <a:ea typeface="Meiryo UI" panose="020B0604030504040204" pitchFamily="50" charset="-128"/>
                        </a:rPr>
                      </a:br>
                      <a:r>
                        <a:rPr lang="en-US" sz="14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コロナ前）</a:t>
                      </a:r>
                    </a:p>
                  </a:txBody>
                  <a:tcPr marL="0" marR="0" marT="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通常営業年平均</a:t>
                      </a:r>
                      <a:br>
                        <a:rPr lang="ja-JP" altLang="en-US" sz="140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a:t>
                      </a:r>
                      <a:r>
                        <a:rPr lang="en-US" sz="1400" b="1" i="0" u="none" strike="noStrike" dirty="0">
                          <a:solidFill>
                            <a:srgbClr val="000000"/>
                          </a:solidFill>
                          <a:effectLst/>
                          <a:latin typeface="Meiryo UI" panose="020B0604030504040204" pitchFamily="50" charset="-128"/>
                          <a:ea typeface="Meiryo UI" panose="020B0604030504040204" pitchFamily="50" charset="-128"/>
                        </a:rPr>
                        <a:t>H31,R4,R5)</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Meiryo UI" panose="020B0604030504040204" pitchFamily="50" charset="-128"/>
                          <a:ea typeface="Meiryo UI" panose="020B0604030504040204" pitchFamily="50" charset="-128"/>
                        </a:rPr>
                        <a:t>R5</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Meiryo UI" panose="020B0604030504040204" pitchFamily="50" charset="-128"/>
                          <a:ea typeface="Meiryo UI" panose="020B0604030504040204" pitchFamily="50" charset="-128"/>
                        </a:rPr>
                        <a:t>R6</a:t>
                      </a:r>
                    </a:p>
                  </a:txBody>
                  <a:tcPr marL="0" marR="0" marT="0"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443217411"/>
                  </a:ext>
                </a:extLst>
              </a:tr>
              <a:tr h="284030">
                <a:tc rowSpan="6">
                  <a:txBody>
                    <a:bodyPr/>
                    <a:lstStyle/>
                    <a:p>
                      <a:pPr algn="ctr" fontAlgn="ctr"/>
                      <a:r>
                        <a:rPr lang="ja-JP" altLang="en-US" sz="1400" b="1" i="0" u="none" strike="noStrike">
                          <a:solidFill>
                            <a:srgbClr val="000000"/>
                          </a:solidFill>
                          <a:effectLst/>
                          <a:latin typeface="Meiryo UI" panose="020B0604030504040204" pitchFamily="50" charset="-128"/>
                          <a:ea typeface="Meiryo UI" panose="020B0604030504040204" pitchFamily="50" charset="-128"/>
                        </a:rPr>
                        <a:t>会議室</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400" b="1" i="0" u="none" strike="noStrike">
                          <a:solidFill>
                            <a:srgbClr val="000000"/>
                          </a:solidFill>
                          <a:effectLst/>
                          <a:latin typeface="Meiryo UI" panose="020B0604030504040204" pitchFamily="50" charset="-128"/>
                          <a:ea typeface="Meiryo UI" panose="020B0604030504040204" pitchFamily="50" charset="-128"/>
                        </a:rPr>
                        <a:t>本館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27</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部屋</a:t>
                      </a:r>
                      <a:br>
                        <a:rPr lang="ja-JP" altLang="en-US"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部屋</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54.4%</a:t>
                      </a:r>
                    </a:p>
                  </a:txBody>
                  <a:tcPr marL="0" marR="0" marT="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47.1%</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47.3%</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rPr>
                        <a:t>44.8%</a:t>
                      </a: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982906139"/>
                  </a:ext>
                </a:extLst>
              </a:tr>
              <a:tr h="28403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15,818 </a:t>
                      </a:r>
                    </a:p>
                  </a:txBody>
                  <a:tcPr marL="0" marR="0" marT="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13,730 </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13,790 </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13,335 </a:t>
                      </a:r>
                    </a:p>
                  </a:txBody>
                  <a:tcPr marL="0" marR="0" marT="0"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693164"/>
                  </a:ext>
                </a:extLst>
              </a:tr>
              <a:tr h="284030">
                <a:tc vMerge="1">
                  <a:txBody>
                    <a:bodyPr/>
                    <a:lstStyle/>
                    <a:p>
                      <a:endParaRPr kumimoji="1" lang="ja-JP" altLang="en-US"/>
                    </a:p>
                  </a:txBody>
                  <a:tcPr/>
                </a:tc>
                <a:tc rowSpan="2">
                  <a:txBody>
                    <a:bodyPr/>
                    <a:lstStyle/>
                    <a:p>
                      <a:pPr algn="ctr" fontAlgn="ctr"/>
                      <a:r>
                        <a:rPr lang="ja-JP" altLang="en-US" sz="1400" b="1" i="0" u="none" strike="noStrike">
                          <a:solidFill>
                            <a:srgbClr val="000000"/>
                          </a:solidFill>
                          <a:effectLst/>
                          <a:latin typeface="Meiryo UI" panose="020B0604030504040204" pitchFamily="50" charset="-128"/>
                          <a:ea typeface="Meiryo UI" panose="020B0604030504040204" pitchFamily="50" charset="-128"/>
                        </a:rPr>
                        <a:t>南館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rowSpan="2">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部屋</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rPr>
                        <a:t>56.8%</a:t>
                      </a:r>
                    </a:p>
                  </a:txBody>
                  <a:tcPr marL="0" marR="0" marT="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DEDED"/>
                    </a:solidFill>
                  </a:tcPr>
                </a:tc>
                <a:tc>
                  <a:txBody>
                    <a:bodyPr/>
                    <a:lstStyle/>
                    <a:p>
                      <a:pPr algn="ct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rPr>
                        <a:t>52.4%</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DEDED"/>
                    </a:solidFill>
                  </a:tcPr>
                </a:tc>
                <a:tc>
                  <a:txBody>
                    <a:bodyPr/>
                    <a:lstStyle/>
                    <a:p>
                      <a:pPr algn="ct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53.8%</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DEDED"/>
                    </a:solidFill>
                  </a:tcPr>
                </a:tc>
                <a:tc>
                  <a:txBody>
                    <a:bodyPr/>
                    <a:lstStyle/>
                    <a:p>
                      <a:pPr algn="ct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rPr>
                        <a:t>50.0%</a:t>
                      </a:r>
                    </a:p>
                  </a:txBody>
                  <a:tcPr marL="0" marR="0" marT="0"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DEDED"/>
                    </a:solidFill>
                  </a:tcPr>
                </a:tc>
                <a:extLst>
                  <a:ext uri="{0D108BD9-81ED-4DB2-BD59-A6C34878D82A}">
                    <a16:rowId xmlns:a16="http://schemas.microsoft.com/office/drawing/2014/main" val="2411512490"/>
                  </a:ext>
                </a:extLst>
              </a:tr>
              <a:tr h="28403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3,671 </a:t>
                      </a:r>
                    </a:p>
                  </a:txBody>
                  <a:tcPr marL="0" marR="0" marT="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3,391 </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3,487 </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3,228 </a:t>
                      </a:r>
                    </a:p>
                  </a:txBody>
                  <a:tcPr marL="0" marR="0" marT="0"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513900670"/>
                  </a:ext>
                </a:extLst>
              </a:tr>
              <a:tr h="284030">
                <a:tc vMerge="1">
                  <a:txBody>
                    <a:bodyPr/>
                    <a:lstStyle/>
                    <a:p>
                      <a:endParaRPr kumimoji="1" lang="ja-JP" altLang="en-US"/>
                    </a:p>
                  </a:txBody>
                  <a:tcPr/>
                </a:tc>
                <a:tc rowSpan="2">
                  <a:txBody>
                    <a:bodyPr/>
                    <a:lstStyle/>
                    <a:p>
                      <a:pPr algn="ctr" fontAlgn="ctr"/>
                      <a:r>
                        <a:rPr lang="ja-JP" altLang="en-US" sz="1400" b="1" i="0" u="none" strike="noStrike">
                          <a:solidFill>
                            <a:srgbClr val="000000"/>
                          </a:solidFill>
                          <a:effectLst/>
                          <a:latin typeface="Meiryo UI" panose="020B0604030504040204" pitchFamily="50" charset="-128"/>
                          <a:ea typeface="Meiryo UI" panose="020B0604030504040204" pitchFamily="50" charset="-128"/>
                        </a:rPr>
                        <a:t>南ホール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部屋</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rPr>
                        <a:t>60.1%</a:t>
                      </a:r>
                    </a:p>
                  </a:txBody>
                  <a:tcPr marL="0" marR="0" marT="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rPr>
                        <a:t>58.2%</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rPr>
                        <a:t>58.0%</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rPr>
                        <a:t>50.9%</a:t>
                      </a:r>
                    </a:p>
                  </a:txBody>
                  <a:tcPr marL="0" marR="0" marT="0"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07127813"/>
                  </a:ext>
                </a:extLst>
              </a:tr>
              <a:tr h="28403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647 </a:t>
                      </a:r>
                    </a:p>
                  </a:txBody>
                  <a:tcPr marL="0" marR="0" marT="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628 </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626 </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548 </a:t>
                      </a:r>
                    </a:p>
                  </a:txBody>
                  <a:tcPr marL="0" marR="0" marT="0"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2536101"/>
                  </a:ext>
                </a:extLst>
              </a:tr>
              <a:tr h="284030">
                <a:tc rowSpan="2" gridSpan="2">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エル・シアター</a:t>
                      </a: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（大ホール）</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rowSpan="2" hMerge="1">
                  <a:txBody>
                    <a:bodyPr/>
                    <a:lstStyle/>
                    <a:p>
                      <a:endParaRPr kumimoji="1" lang="ja-JP" altLang="en-US"/>
                    </a:p>
                  </a:txBody>
                  <a:tcPr/>
                </a:tc>
                <a:tc rowSpan="2">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部屋</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rPr>
                        <a:t>49.1%</a:t>
                      </a:r>
                    </a:p>
                  </a:txBody>
                  <a:tcPr marL="0" marR="0" marT="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DEDED"/>
                    </a:solidFill>
                  </a:tcPr>
                </a:tc>
                <a:tc>
                  <a:txBody>
                    <a:bodyPr/>
                    <a:lstStyle/>
                    <a:p>
                      <a:pPr algn="ct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rPr>
                        <a:t>41.3%</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DEDED"/>
                    </a:solidFill>
                  </a:tcPr>
                </a:tc>
                <a:tc>
                  <a:txBody>
                    <a:bodyPr/>
                    <a:lstStyle/>
                    <a:p>
                      <a:pPr algn="ct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36.6%</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DEDED"/>
                    </a:solidFill>
                  </a:tcPr>
                </a:tc>
                <a:tc>
                  <a:txBody>
                    <a:bodyPr/>
                    <a:lstStyle/>
                    <a:p>
                      <a:pPr algn="ct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40.1%</a:t>
                      </a:r>
                    </a:p>
                  </a:txBody>
                  <a:tcPr marL="0" marR="0" marT="0"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DEDED"/>
                    </a:solidFill>
                  </a:tcPr>
                </a:tc>
                <a:extLst>
                  <a:ext uri="{0D108BD9-81ED-4DB2-BD59-A6C34878D82A}">
                    <a16:rowId xmlns:a16="http://schemas.microsoft.com/office/drawing/2014/main" val="3122449158"/>
                  </a:ext>
                </a:extLst>
              </a:tr>
              <a:tr h="284030">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529 </a:t>
                      </a:r>
                    </a:p>
                  </a:txBody>
                  <a:tcPr marL="0" marR="0" marT="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409 </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293 </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417 </a:t>
                      </a:r>
                    </a:p>
                  </a:txBody>
                  <a:tcPr marL="0" marR="0" marT="0"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284302023"/>
                  </a:ext>
                </a:extLst>
              </a:tr>
              <a:tr h="284030">
                <a:tc rowSpan="2" gridSpan="2">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プチエル</a:t>
                      </a:r>
                      <a:br>
                        <a:rPr lang="ja-JP" altLang="en-US" sz="14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（多目的ホール）</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１部屋</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rPr>
                        <a:t>38.0%</a:t>
                      </a:r>
                    </a:p>
                  </a:txBody>
                  <a:tcPr marL="0" marR="0" marT="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rPr>
                        <a:t>43.7%</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rPr>
                        <a:t>46.9%</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43.4%</a:t>
                      </a:r>
                    </a:p>
                  </a:txBody>
                  <a:tcPr marL="0" marR="0" marT="0"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639885179"/>
                  </a:ext>
                </a:extLst>
              </a:tr>
              <a:tr h="284030">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409 </a:t>
                      </a:r>
                    </a:p>
                  </a:txBody>
                  <a:tcPr marL="0" marR="0" marT="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471 </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507 </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467</a:t>
                      </a:r>
                    </a:p>
                  </a:txBody>
                  <a:tcPr marL="0" marR="0" marT="0"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102192"/>
                  </a:ext>
                </a:extLst>
              </a:tr>
              <a:tr h="284030">
                <a:tc rowSpan="2" gridSpan="2">
                  <a:txBody>
                    <a:bodyPr/>
                    <a:lstStyle/>
                    <a:p>
                      <a:pPr algn="ctr" fontAlgn="ctr"/>
                      <a:r>
                        <a:rPr lang="ja-JP" altLang="en-US" sz="1400" b="1" i="0" u="none" strike="noStrike">
                          <a:solidFill>
                            <a:srgbClr val="000000"/>
                          </a:solidFill>
                          <a:effectLst/>
                          <a:latin typeface="Meiryo UI" panose="020B0604030504040204" pitchFamily="50" charset="-128"/>
                          <a:ea typeface="Meiryo UI" panose="020B0604030504040204" pitchFamily="50" charset="-128"/>
                        </a:rPr>
                        <a:t>ギャラリー</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rowSpan="2" hMerge="1">
                  <a:txBody>
                    <a:bodyPr/>
                    <a:lstStyle/>
                    <a:p>
                      <a:endParaRPr kumimoji="1" lang="ja-JP" altLang="en-US"/>
                    </a:p>
                  </a:txBody>
                  <a:tcPr/>
                </a:tc>
                <a:tc rowSpan="2">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部屋</a:t>
                      </a:r>
                      <a:br>
                        <a:rPr lang="ja-JP" altLang="en-US"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→本館へ</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rPr>
                        <a:t>47.6%</a:t>
                      </a:r>
                    </a:p>
                  </a:txBody>
                  <a:tcPr marL="0" marR="0" marT="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DEDED"/>
                    </a:solidFill>
                  </a:tcPr>
                </a:tc>
                <a:tc>
                  <a:txBody>
                    <a:bodyPr/>
                    <a:lstStyle/>
                    <a:p>
                      <a:pPr algn="ct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rPr>
                        <a:t>52.6%</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DEDED"/>
                    </a:solidFill>
                  </a:tcPr>
                </a:tc>
                <a:tc>
                  <a:txBody>
                    <a:bodyPr/>
                    <a:lstStyle/>
                    <a:p>
                      <a:pPr algn="ct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rPr>
                        <a:t>55.7%</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DEDED"/>
                    </a:solidFill>
                  </a:tcPr>
                </a:tc>
                <a:tc rowSpan="4">
                  <a:txBody>
                    <a:bodyPr/>
                    <a:lstStyle/>
                    <a:p>
                      <a:pPr algn="ctr" fontAlgn="ctr"/>
                      <a:r>
                        <a:rPr lang="ja-JP" altLang="en-US" sz="1400" b="0" i="0" u="none" strike="noStrike" dirty="0">
                          <a:solidFill>
                            <a:srgbClr val="000000"/>
                          </a:solidFill>
                          <a:effectLst/>
                          <a:latin typeface="Yu Gothic" panose="020B0400000000000000" pitchFamily="50" charset="-128"/>
                          <a:ea typeface="Yu Gothic" panose="020B0400000000000000" pitchFamily="50" charset="-128"/>
                        </a:rPr>
                        <a:t>　</a:t>
                      </a:r>
                    </a:p>
                  </a:txBody>
                  <a:tcPr marL="0" marR="0" marT="0"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val="1375729972"/>
                  </a:ext>
                </a:extLst>
              </a:tr>
              <a:tr h="284030">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292 </a:t>
                      </a:r>
                    </a:p>
                  </a:txBody>
                  <a:tcPr marL="0" marR="0" marT="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324 </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343 </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vMerge="1">
                  <a:txBody>
                    <a:bodyPr/>
                    <a:lstStyle/>
                    <a:p>
                      <a:endParaRPr kumimoji="1" lang="ja-JP" altLang="en-US"/>
                    </a:p>
                  </a:txBody>
                  <a:tcPr/>
                </a:tc>
                <a:extLst>
                  <a:ext uri="{0D108BD9-81ED-4DB2-BD59-A6C34878D82A}">
                    <a16:rowId xmlns:a16="http://schemas.microsoft.com/office/drawing/2014/main" val="1194855704"/>
                  </a:ext>
                </a:extLst>
              </a:tr>
              <a:tr h="284030">
                <a:tc rowSpan="2" gridSpan="2">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集会室</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4</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部屋</a:t>
                      </a:r>
                      <a:br>
                        <a:rPr lang="ja-JP" altLang="en-US"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→廃止</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rPr>
                        <a:t>13.6%</a:t>
                      </a:r>
                    </a:p>
                  </a:txBody>
                  <a:tcPr marL="0" marR="0" marT="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rPr>
                        <a:t>-</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400" b="1" i="0" u="none" strike="noStrike">
                          <a:solidFill>
                            <a:srgbClr val="000000"/>
                          </a:solidFill>
                          <a:effectLst/>
                          <a:latin typeface="Meiryo UI" panose="020B0604030504040204" pitchFamily="50" charset="-128"/>
                          <a:ea typeface="Meiryo UI" panose="020B0604030504040204" pitchFamily="50" charset="-128"/>
                        </a:rPr>
                        <a:t>10.1%</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452390027"/>
                  </a:ext>
                </a:extLst>
              </a:tr>
              <a:tr h="284030">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298 </a:t>
                      </a:r>
                    </a:p>
                  </a:txBody>
                  <a:tcPr marL="0" marR="0" marT="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228 </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214 </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647949085"/>
                  </a:ext>
                </a:extLst>
              </a:tr>
            </a:tbl>
          </a:graphicData>
        </a:graphic>
      </p:graphicFrame>
      <p:sp>
        <p:nvSpPr>
          <p:cNvPr id="3" name="正方形/長方形 2">
            <a:extLst>
              <a:ext uri="{FF2B5EF4-FFF2-40B4-BE49-F238E27FC236}">
                <a16:creationId xmlns:a16="http://schemas.microsoft.com/office/drawing/2014/main" id="{1D1F406A-419A-4360-B6F4-A5F9D79FA72A}"/>
              </a:ext>
            </a:extLst>
          </p:cNvPr>
          <p:cNvSpPr/>
          <p:nvPr/>
        </p:nvSpPr>
        <p:spPr>
          <a:xfrm>
            <a:off x="7289318" y="1845021"/>
            <a:ext cx="1371600" cy="446226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71452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48CA3702-6835-40F8-8FB4-16AF78C35BBB}"/>
              </a:ext>
            </a:extLst>
          </p:cNvPr>
          <p:cNvSpPr>
            <a:spLocks noChangeArrowheads="1"/>
          </p:cNvSpPr>
          <p:nvPr/>
        </p:nvSpPr>
        <p:spPr bwMode="auto">
          <a:xfrm>
            <a:off x="2" y="3"/>
            <a:ext cx="9143997" cy="405342"/>
          </a:xfrm>
          <a:prstGeom prst="rect">
            <a:avLst/>
          </a:prstGeom>
          <a:solidFill>
            <a:sysClr val="windowText" lastClr="000000"/>
          </a:solidFill>
          <a:ln w="19050" cap="flat" cmpd="sng" algn="ctr">
            <a:noFill/>
            <a:prstDash val="solid"/>
            <a:miter lim="800000"/>
            <a:headEnd/>
            <a:tailEnd/>
          </a:ln>
          <a:effectLst/>
        </p:spPr>
        <p:txBody>
          <a:bodyPr wrap="none" tIns="59143" bIns="59143"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defTabSz="326582" eaLnBrk="1" hangingPunct="1">
              <a:spcBef>
                <a:spcPct val="0"/>
              </a:spcBef>
              <a:buNone/>
            </a:pPr>
            <a:r>
              <a:rPr lang="ja-JP" altLang="en-US" sz="2000" b="1" kern="0" dirty="0">
                <a:solidFill>
                  <a:prstClr val="white"/>
                </a:solidFill>
                <a:latin typeface="Meiryo UI" pitchFamily="50" charset="-128"/>
                <a:ea typeface="Meiryo UI" pitchFamily="50" charset="-128"/>
                <a:cs typeface="ＭＳ Ｐゴシック" pitchFamily="50" charset="-128"/>
              </a:rPr>
              <a:t>令和６年度センター運営状況（時間帯別稼働率）</a:t>
            </a:r>
            <a:endParaRPr lang="en-US" altLang="ja-JP" sz="2000" b="1" kern="0" dirty="0">
              <a:solidFill>
                <a:prstClr val="white"/>
              </a:solidFill>
              <a:latin typeface="Meiryo UI" pitchFamily="50" charset="-128"/>
              <a:ea typeface="Meiryo UI" pitchFamily="50" charset="-128"/>
              <a:cs typeface="ＭＳ Ｐゴシック" pitchFamily="50" charset="-128"/>
            </a:endParaRPr>
          </a:p>
        </p:txBody>
      </p:sp>
      <p:sp>
        <p:nvSpPr>
          <p:cNvPr id="5" name="テキスト ボックス 4">
            <a:extLst>
              <a:ext uri="{FF2B5EF4-FFF2-40B4-BE49-F238E27FC236}">
                <a16:creationId xmlns:a16="http://schemas.microsoft.com/office/drawing/2014/main" id="{4BF8EE25-E890-4680-92C4-1B30BD8C3CE2}"/>
              </a:ext>
            </a:extLst>
          </p:cNvPr>
          <p:cNvSpPr txBox="1"/>
          <p:nvPr/>
        </p:nvSpPr>
        <p:spPr>
          <a:xfrm>
            <a:off x="130474" y="1378645"/>
            <a:ext cx="3095805"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時間帯別稼働率（令和６年度）</a:t>
            </a:r>
          </a:p>
        </p:txBody>
      </p:sp>
      <p:sp>
        <p:nvSpPr>
          <p:cNvPr id="7" name="テキスト ボックス 6">
            <a:extLst>
              <a:ext uri="{FF2B5EF4-FFF2-40B4-BE49-F238E27FC236}">
                <a16:creationId xmlns:a16="http://schemas.microsoft.com/office/drawing/2014/main" id="{DCC652FD-26EA-4B76-8E5E-FB7664F54992}"/>
              </a:ext>
            </a:extLst>
          </p:cNvPr>
          <p:cNvSpPr txBox="1"/>
          <p:nvPr/>
        </p:nvSpPr>
        <p:spPr>
          <a:xfrm>
            <a:off x="130474" y="668063"/>
            <a:ext cx="8883052" cy="584775"/>
          </a:xfrm>
          <a:prstGeom prst="rect">
            <a:avLst/>
          </a:prstGeom>
          <a:noFill/>
          <a:ln>
            <a:solidFill>
              <a:schemeClr val="tx1"/>
            </a:solidFill>
          </a:ln>
        </p:spPr>
        <p:txBody>
          <a:bodyPr wrap="square" rtlCol="0" anchor="ctr" anchorCtr="0">
            <a:spAutoFit/>
          </a:bodyPr>
          <a:lstStyle/>
          <a:p>
            <a:pPr marL="180975" indent="-180975"/>
            <a:r>
              <a:rPr kumimoji="1" lang="ja-JP" altLang="en-US" sz="1600" dirty="0">
                <a:latin typeface="Meiryo UI" panose="020B0604030504040204" pitchFamily="50" charset="-128"/>
                <a:ea typeface="Meiryo UI" panose="020B0604030504040204" pitchFamily="50" charset="-128"/>
              </a:rPr>
              <a:t>▸ 時間帯別稼働率をみると、</a:t>
            </a:r>
            <a:r>
              <a:rPr kumimoji="1" lang="ja-JP" altLang="en-US" sz="1600" b="1" u="sng" dirty="0">
                <a:latin typeface="Meiryo UI" panose="020B0604030504040204" pitchFamily="50" charset="-128"/>
                <a:ea typeface="Meiryo UI" panose="020B0604030504040204" pitchFamily="50" charset="-128"/>
              </a:rPr>
              <a:t>午後の稼働率は約</a:t>
            </a:r>
            <a:r>
              <a:rPr kumimoji="1" lang="en-US" altLang="ja-JP" sz="1600" b="1" u="sng" dirty="0">
                <a:latin typeface="Meiryo UI" panose="020B0604030504040204" pitchFamily="50" charset="-128"/>
                <a:ea typeface="Meiryo UI" panose="020B0604030504040204" pitchFamily="50" charset="-128"/>
              </a:rPr>
              <a:t>50</a:t>
            </a:r>
            <a:r>
              <a:rPr kumimoji="1" lang="ja-JP" altLang="en-US" sz="1600" b="1" u="sng" dirty="0">
                <a:latin typeface="Meiryo UI" panose="020B0604030504040204" pitchFamily="50" charset="-128"/>
                <a:ea typeface="Meiryo UI" panose="020B0604030504040204" pitchFamily="50" charset="-128"/>
              </a:rPr>
              <a:t>～約</a:t>
            </a:r>
            <a:r>
              <a:rPr kumimoji="1" lang="en-US" altLang="ja-JP" sz="1600" b="1" u="sng" dirty="0">
                <a:latin typeface="Meiryo UI" panose="020B0604030504040204" pitchFamily="50" charset="-128"/>
                <a:ea typeface="Meiryo UI" panose="020B0604030504040204" pitchFamily="50" charset="-128"/>
              </a:rPr>
              <a:t>70</a:t>
            </a:r>
            <a:r>
              <a:rPr kumimoji="1" lang="ja-JP" altLang="en-US" sz="1600" b="1" u="sng" dirty="0">
                <a:latin typeface="Meiryo UI" panose="020B0604030504040204" pitchFamily="50" charset="-128"/>
                <a:ea typeface="Meiryo UI" panose="020B0604030504040204" pitchFamily="50" charset="-128"/>
              </a:rPr>
              <a:t>％と高く</a:t>
            </a:r>
            <a:r>
              <a:rPr kumimoji="1" lang="ja-JP" altLang="en-US" sz="1600" dirty="0">
                <a:latin typeface="Meiryo UI" panose="020B0604030504040204" pitchFamily="50" charset="-128"/>
                <a:ea typeface="Meiryo UI" panose="020B0604030504040204" pitchFamily="50" charset="-128"/>
              </a:rPr>
              <a:t>なっている一方、</a:t>
            </a:r>
            <a:r>
              <a:rPr kumimoji="1" lang="ja-JP" altLang="en-US" sz="1600" b="1" u="sng" dirty="0">
                <a:latin typeface="Meiryo UI" panose="020B0604030504040204" pitchFamily="50" charset="-128"/>
                <a:ea typeface="Meiryo UI" panose="020B0604030504040204" pitchFamily="50" charset="-128"/>
              </a:rPr>
              <a:t>夜間の稼働率は会議室が</a:t>
            </a:r>
            <a:r>
              <a:rPr kumimoji="1" lang="en-US" altLang="ja-JP" sz="1600" b="1" u="sng" dirty="0">
                <a:latin typeface="Meiryo UI" panose="020B0604030504040204" pitchFamily="50" charset="-128"/>
                <a:ea typeface="Meiryo UI" panose="020B0604030504040204" pitchFamily="50" charset="-128"/>
              </a:rPr>
              <a:t>20</a:t>
            </a:r>
            <a:r>
              <a:rPr kumimoji="1" lang="ja-JP" altLang="en-US" sz="1600" b="1" u="sng" dirty="0">
                <a:latin typeface="Meiryo UI" panose="020B0604030504040204" pitchFamily="50" charset="-128"/>
                <a:ea typeface="Meiryo UI" panose="020B0604030504040204" pitchFamily="50" charset="-128"/>
              </a:rPr>
              <a:t>％台、エル・シアターとプチ・エルが</a:t>
            </a:r>
            <a:r>
              <a:rPr kumimoji="1" lang="en-US" altLang="ja-JP" sz="1600" b="1" u="sng" dirty="0">
                <a:latin typeface="Meiryo UI" panose="020B0604030504040204" pitchFamily="50" charset="-128"/>
                <a:ea typeface="Meiryo UI" panose="020B0604030504040204" pitchFamily="50" charset="-128"/>
              </a:rPr>
              <a:t>30</a:t>
            </a:r>
            <a:r>
              <a:rPr kumimoji="1" lang="ja-JP" altLang="en-US" sz="1600" b="1" u="sng" dirty="0">
                <a:latin typeface="Meiryo UI" panose="020B0604030504040204" pitchFamily="50" charset="-128"/>
                <a:ea typeface="Meiryo UI" panose="020B0604030504040204" pitchFamily="50" charset="-128"/>
              </a:rPr>
              <a:t>％台と低く、平均以下</a:t>
            </a:r>
            <a:r>
              <a:rPr kumimoji="1" lang="ja-JP" altLang="en-US" sz="1600" dirty="0">
                <a:latin typeface="Meiryo UI" panose="020B0604030504040204" pitchFamily="50" charset="-128"/>
                <a:ea typeface="Meiryo UI" panose="020B0604030504040204" pitchFamily="50" charset="-128"/>
              </a:rPr>
              <a:t>となっている</a:t>
            </a:r>
            <a:endParaRPr kumimoji="1" lang="en-US" altLang="ja-JP" sz="500" dirty="0">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7818BCD9-2B75-4A4C-AED1-071E4BB24E9A}"/>
              </a:ext>
            </a:extLst>
          </p:cNvPr>
          <p:cNvGraphicFramePr>
            <a:graphicFrameLocks noGrp="1"/>
          </p:cNvGraphicFramePr>
          <p:nvPr>
            <p:extLst>
              <p:ext uri="{D42A27DB-BD31-4B8C-83A1-F6EECF244321}">
                <p14:modId xmlns:p14="http://schemas.microsoft.com/office/powerpoint/2010/main" val="3637243891"/>
              </p:ext>
            </p:extLst>
          </p:nvPr>
        </p:nvGraphicFramePr>
        <p:xfrm>
          <a:off x="130474" y="1857822"/>
          <a:ext cx="8872192" cy="4596541"/>
        </p:xfrm>
        <a:graphic>
          <a:graphicData uri="http://schemas.openxmlformats.org/drawingml/2006/table">
            <a:tbl>
              <a:tblPr/>
              <a:tblGrid>
                <a:gridCol w="1402882">
                  <a:extLst>
                    <a:ext uri="{9D8B030D-6E8A-4147-A177-3AD203B41FA5}">
                      <a16:colId xmlns:a16="http://schemas.microsoft.com/office/drawing/2014/main" val="3812381614"/>
                    </a:ext>
                  </a:extLst>
                </a:gridCol>
                <a:gridCol w="827441">
                  <a:extLst>
                    <a:ext uri="{9D8B030D-6E8A-4147-A177-3AD203B41FA5}">
                      <a16:colId xmlns:a16="http://schemas.microsoft.com/office/drawing/2014/main" val="1787869613"/>
                    </a:ext>
                  </a:extLst>
                </a:gridCol>
                <a:gridCol w="798022">
                  <a:extLst>
                    <a:ext uri="{9D8B030D-6E8A-4147-A177-3AD203B41FA5}">
                      <a16:colId xmlns:a16="http://schemas.microsoft.com/office/drawing/2014/main" val="2938939155"/>
                    </a:ext>
                  </a:extLst>
                </a:gridCol>
                <a:gridCol w="947651">
                  <a:extLst>
                    <a:ext uri="{9D8B030D-6E8A-4147-A177-3AD203B41FA5}">
                      <a16:colId xmlns:a16="http://schemas.microsoft.com/office/drawing/2014/main" val="1462765242"/>
                    </a:ext>
                  </a:extLst>
                </a:gridCol>
                <a:gridCol w="781396">
                  <a:extLst>
                    <a:ext uri="{9D8B030D-6E8A-4147-A177-3AD203B41FA5}">
                      <a16:colId xmlns:a16="http://schemas.microsoft.com/office/drawing/2014/main" val="4195201369"/>
                    </a:ext>
                  </a:extLst>
                </a:gridCol>
                <a:gridCol w="931026">
                  <a:extLst>
                    <a:ext uri="{9D8B030D-6E8A-4147-A177-3AD203B41FA5}">
                      <a16:colId xmlns:a16="http://schemas.microsoft.com/office/drawing/2014/main" val="665575036"/>
                    </a:ext>
                  </a:extLst>
                </a:gridCol>
                <a:gridCol w="839585">
                  <a:extLst>
                    <a:ext uri="{9D8B030D-6E8A-4147-A177-3AD203B41FA5}">
                      <a16:colId xmlns:a16="http://schemas.microsoft.com/office/drawing/2014/main" val="1540434530"/>
                    </a:ext>
                  </a:extLst>
                </a:gridCol>
                <a:gridCol w="748146">
                  <a:extLst>
                    <a:ext uri="{9D8B030D-6E8A-4147-A177-3AD203B41FA5}">
                      <a16:colId xmlns:a16="http://schemas.microsoft.com/office/drawing/2014/main" val="2797013581"/>
                    </a:ext>
                  </a:extLst>
                </a:gridCol>
                <a:gridCol w="814647">
                  <a:extLst>
                    <a:ext uri="{9D8B030D-6E8A-4147-A177-3AD203B41FA5}">
                      <a16:colId xmlns:a16="http://schemas.microsoft.com/office/drawing/2014/main" val="2790001358"/>
                    </a:ext>
                  </a:extLst>
                </a:gridCol>
                <a:gridCol w="781396">
                  <a:extLst>
                    <a:ext uri="{9D8B030D-6E8A-4147-A177-3AD203B41FA5}">
                      <a16:colId xmlns:a16="http://schemas.microsoft.com/office/drawing/2014/main" val="3976726896"/>
                    </a:ext>
                  </a:extLst>
                </a:gridCol>
              </a:tblGrid>
              <a:tr h="465246">
                <a:tc rowSpan="2">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施設</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定員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午前</a:t>
                      </a: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9:00</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12:00</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午後</a:t>
                      </a: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13:00</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17:00</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夜間</a:t>
                      </a: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(18:00</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21:00)</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ja-JP" altLang="en-US" sz="1400" b="1" i="0" u="none" strike="noStrike">
                          <a:solidFill>
                            <a:srgbClr val="000000"/>
                          </a:solidFill>
                          <a:effectLst/>
                          <a:latin typeface="Meiryo UI" panose="020B0604030504040204" pitchFamily="50" charset="-128"/>
                          <a:ea typeface="Meiryo UI" panose="020B0604030504040204" pitchFamily="50" charset="-128"/>
                        </a:rPr>
                        <a:t>合計</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extLst>
                  <a:ext uri="{0D108BD9-81ED-4DB2-BD59-A6C34878D82A}">
                    <a16:rowId xmlns:a16="http://schemas.microsoft.com/office/drawing/2014/main" val="1973495165"/>
                  </a:ext>
                </a:extLst>
              </a:tr>
              <a:tr h="459033">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件数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稼働率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件数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稼働率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件数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稼働率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件数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稼働率</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10522474"/>
                  </a:ext>
                </a:extLst>
              </a:tr>
              <a:tr h="459033">
                <a:tc>
                  <a:txBody>
                    <a:bodyPr/>
                    <a:lstStyle/>
                    <a:p>
                      <a:pPr algn="ctr" fontAlgn="ctr"/>
                      <a:r>
                        <a:rPr lang="zh-TW" altLang="en-US" sz="1400" b="1" i="0" u="none" strike="noStrike" dirty="0">
                          <a:solidFill>
                            <a:srgbClr val="000000"/>
                          </a:solidFill>
                          <a:effectLst/>
                          <a:latin typeface="Meiryo UI" panose="020B0604030504040204" pitchFamily="50" charset="-128"/>
                          <a:ea typeface="Meiryo UI" panose="020B0604030504040204" pitchFamily="50" charset="-128"/>
                        </a:rPr>
                        <a:t>大規模会議室</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60-216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1,969</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54.8%</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(62.7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2,543</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70.8%</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(79.8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928</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(922)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25.8%</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(28.5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5,440</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(5,540)</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50.5%</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(57.0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76127547"/>
                  </a:ext>
                </a:extLst>
              </a:tr>
              <a:tr h="459033">
                <a:tc>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中会議室</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27-57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1,925</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(1,901)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44.7%</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(48.0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2,654</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(2,682)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61.6%</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(67.7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956</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22.2%</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(31.9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5,535</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(5,848)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42.8%</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(49.2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43057383"/>
                  </a:ext>
                </a:extLst>
              </a:tr>
              <a:tr h="459033">
                <a:tc>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小会議室</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18-21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1,561</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43.5%</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2,213</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(2,295)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61.6%</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(63.8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796</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(810)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22.2%</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(22.5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chemeClr val="tx1"/>
                      </a:fgClr>
                      <a:bgClr>
                        <a:schemeClr val="bg1"/>
                      </a:bgClr>
                    </a:patt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4,570</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(4,645)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42.4%</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(43.0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11529105"/>
                  </a:ext>
                </a:extLst>
              </a:tr>
              <a:tr h="459033">
                <a:tc>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控室</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594</a:t>
                      </a:r>
                    </a:p>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(780)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41.4%</a:t>
                      </a:r>
                    </a:p>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(54.2</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730</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(906)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50.8%</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(62.9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242</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16.9%</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1,566</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36.4%</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(43.3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796634"/>
                  </a:ext>
                </a:extLst>
              </a:tr>
              <a:tr h="459033">
                <a:tc>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会議室合計</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6,049</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(6,252)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48.1%</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(51.1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8,140</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(8,470)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64.8%</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(69.2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2,922</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(3,181)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23.3%</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(26.0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17,111</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(17,903)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45.4%</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(48.8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71703690"/>
                  </a:ext>
                </a:extLst>
              </a:tr>
              <a:tr h="262304">
                <a:tc>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05465912"/>
                  </a:ext>
                </a:extLst>
              </a:tr>
              <a:tr h="655760">
                <a:tc>
                  <a:txBody>
                    <a:bodyPr/>
                    <a:lstStyle/>
                    <a:p>
                      <a:pPr algn="ctr"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エル・シアター</a:t>
                      </a:r>
                      <a:br>
                        <a:rPr lang="ja-JP" altLang="en-US" sz="12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（大ホール）</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136</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39.2%</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(38.2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162</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46.7%</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119</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34.3%</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(29.2</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417</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40.1%</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(36.6</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6288184"/>
                  </a:ext>
                </a:extLst>
              </a:tr>
              <a:tr h="459033">
                <a:tc>
                  <a:txBody>
                    <a:bodyPr/>
                    <a:lstStyle/>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プチ・エル</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132</a:t>
                      </a:r>
                    </a:p>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36.8%</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(41.1</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192</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53.5%</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(55.0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121</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33.7%</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(44.7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445</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41.3%</a:t>
                      </a:r>
                    </a:p>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(46.9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05116932"/>
                  </a:ext>
                </a:extLst>
              </a:tr>
            </a:tbl>
          </a:graphicData>
        </a:graphic>
      </p:graphicFrame>
      <p:graphicFrame>
        <p:nvGraphicFramePr>
          <p:cNvPr id="13" name="オブジェクト 12">
            <a:extLst>
              <a:ext uri="{FF2B5EF4-FFF2-40B4-BE49-F238E27FC236}">
                <a16:creationId xmlns:a16="http://schemas.microsoft.com/office/drawing/2014/main" id="{A15C2B80-5EEE-4FB6-A3EC-F12FDD037ACF}"/>
              </a:ext>
            </a:extLst>
          </p:cNvPr>
          <p:cNvGraphicFramePr>
            <a:graphicFrameLocks noChangeAspect="1"/>
          </p:cNvGraphicFramePr>
          <p:nvPr>
            <p:extLst>
              <p:ext uri="{D42A27DB-BD31-4B8C-83A1-F6EECF244321}">
                <p14:modId xmlns:p14="http://schemas.microsoft.com/office/powerpoint/2010/main" val="2575959388"/>
              </p:ext>
            </p:extLst>
          </p:nvPr>
        </p:nvGraphicFramePr>
        <p:xfrm>
          <a:off x="6132001" y="1478181"/>
          <a:ext cx="617537" cy="253571"/>
        </p:xfrm>
        <a:graphic>
          <a:graphicData uri="http://schemas.openxmlformats.org/presentationml/2006/ole">
            <mc:AlternateContent xmlns:mc="http://schemas.openxmlformats.org/markup-compatibility/2006">
              <mc:Choice xmlns:v="urn:schemas-microsoft-com:vml" Requires="v">
                <p:oleObj spid="_x0000_s2127" name="Worksheet" r:id="rId3" imgW="617021" imgH="175225" progId="Excel.Sheet.12">
                  <p:embed/>
                </p:oleObj>
              </mc:Choice>
              <mc:Fallback>
                <p:oleObj name="Worksheet" r:id="rId3" imgW="617021" imgH="175225" progId="Excel.Sheet.12">
                  <p:embed/>
                  <p:pic>
                    <p:nvPicPr>
                      <p:cNvPr id="13" name="オブジェクト 12">
                        <a:extLst>
                          <a:ext uri="{FF2B5EF4-FFF2-40B4-BE49-F238E27FC236}">
                            <a16:creationId xmlns:a16="http://schemas.microsoft.com/office/drawing/2014/main" id="{A15C2B80-5EEE-4FB6-A3EC-F12FDD037ACF}"/>
                          </a:ext>
                        </a:extLst>
                      </p:cNvPr>
                      <p:cNvPicPr/>
                      <p:nvPr/>
                    </p:nvPicPr>
                    <p:blipFill>
                      <a:blip r:embed="rId4"/>
                      <a:stretch>
                        <a:fillRect/>
                      </a:stretch>
                    </p:blipFill>
                    <p:spPr>
                      <a:xfrm>
                        <a:off x="6132001" y="1478181"/>
                        <a:ext cx="617537" cy="253571"/>
                      </a:xfrm>
                      <a:prstGeom prst="rect">
                        <a:avLst/>
                      </a:prstGeom>
                    </p:spPr>
                  </p:pic>
                </p:oleObj>
              </mc:Fallback>
            </mc:AlternateContent>
          </a:graphicData>
        </a:graphic>
      </p:graphicFrame>
      <p:sp>
        <p:nvSpPr>
          <p:cNvPr id="14" name="正方形/長方形 13">
            <a:extLst>
              <a:ext uri="{FF2B5EF4-FFF2-40B4-BE49-F238E27FC236}">
                <a16:creationId xmlns:a16="http://schemas.microsoft.com/office/drawing/2014/main" id="{851F53CE-003D-4B07-8350-126EA5FA3334}"/>
              </a:ext>
            </a:extLst>
          </p:cNvPr>
          <p:cNvSpPr/>
          <p:nvPr/>
        </p:nvSpPr>
        <p:spPr>
          <a:xfrm>
            <a:off x="6679180" y="1449690"/>
            <a:ext cx="966158" cy="31055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は平均以下</a:t>
            </a:r>
          </a:p>
        </p:txBody>
      </p:sp>
      <p:sp>
        <p:nvSpPr>
          <p:cNvPr id="15" name="正方形/長方形 14">
            <a:extLst>
              <a:ext uri="{FF2B5EF4-FFF2-40B4-BE49-F238E27FC236}">
                <a16:creationId xmlns:a16="http://schemas.microsoft.com/office/drawing/2014/main" id="{81E8CC07-71BE-40C1-808E-598C08BD840E}"/>
              </a:ext>
            </a:extLst>
          </p:cNvPr>
          <p:cNvSpPr/>
          <p:nvPr/>
        </p:nvSpPr>
        <p:spPr>
          <a:xfrm>
            <a:off x="4111920" y="1857822"/>
            <a:ext cx="1711480" cy="321965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ライド番号プレースホルダー 1">
            <a:extLst>
              <a:ext uri="{FF2B5EF4-FFF2-40B4-BE49-F238E27FC236}">
                <a16:creationId xmlns:a16="http://schemas.microsoft.com/office/drawing/2014/main" id="{876E35A6-4457-45DA-B995-82AD1EE11093}"/>
              </a:ext>
            </a:extLst>
          </p:cNvPr>
          <p:cNvSpPr>
            <a:spLocks noGrp="1"/>
          </p:cNvSpPr>
          <p:nvPr>
            <p:ph type="sldNum" sz="quarter" idx="12"/>
          </p:nvPr>
        </p:nvSpPr>
        <p:spPr>
          <a:xfrm>
            <a:off x="8807570" y="6492875"/>
            <a:ext cx="336430" cy="365125"/>
          </a:xfrm>
        </p:spPr>
        <p:txBody>
          <a:bodyPr/>
          <a:lstStyle/>
          <a:p>
            <a:fld id="{E5D00D4B-184E-4213-9F29-D56430150BB5}" type="slidenum">
              <a:rPr kumimoji="1" lang="ja-JP" altLang="en-US" b="1" smtClean="0">
                <a:solidFill>
                  <a:schemeClr val="tx1"/>
                </a:solidFill>
                <a:latin typeface="Meiryo UI" panose="020B0604030504040204" pitchFamily="50" charset="-128"/>
                <a:ea typeface="Meiryo UI" panose="020B0604030504040204" pitchFamily="50" charset="-128"/>
              </a:rPr>
              <a:t>3</a:t>
            </a:fld>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80DFB752-8498-45FB-849E-262B42F54626}"/>
              </a:ext>
            </a:extLst>
          </p:cNvPr>
          <p:cNvSpPr/>
          <p:nvPr/>
        </p:nvSpPr>
        <p:spPr>
          <a:xfrm>
            <a:off x="132592" y="6390765"/>
            <a:ext cx="4433978" cy="569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午前・午後・夜間の利用をそれぞれカウント</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（例えば、全日を通して利用した場合は、それぞれ１件とカウント）</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DD758B9F-3B4E-4269-9772-D716CF278616}"/>
              </a:ext>
            </a:extLst>
          </p:cNvPr>
          <p:cNvSpPr txBox="1"/>
          <p:nvPr/>
        </p:nvSpPr>
        <p:spPr>
          <a:xfrm>
            <a:off x="7574979" y="1459391"/>
            <a:ext cx="1810917"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　）は令和</a:t>
            </a:r>
            <a:r>
              <a:rPr lang="en-US" altLang="ja-JP" sz="1200" dirty="0">
                <a:latin typeface="Meiryo UI" panose="020B0604030504040204" pitchFamily="50" charset="-128"/>
                <a:ea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rPr>
              <a:t>年度</a:t>
            </a:r>
          </a:p>
        </p:txBody>
      </p:sp>
      <p:sp>
        <p:nvSpPr>
          <p:cNvPr id="17" name="正方形/長方形 16">
            <a:extLst>
              <a:ext uri="{FF2B5EF4-FFF2-40B4-BE49-F238E27FC236}">
                <a16:creationId xmlns:a16="http://schemas.microsoft.com/office/drawing/2014/main" id="{7AA8545C-65A2-4FCB-BECE-A77F100F6832}"/>
              </a:ext>
            </a:extLst>
          </p:cNvPr>
          <p:cNvSpPr/>
          <p:nvPr/>
        </p:nvSpPr>
        <p:spPr>
          <a:xfrm>
            <a:off x="4119850" y="5314030"/>
            <a:ext cx="1711480" cy="114033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91724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5AC966A6-928F-456C-B37D-EFB57F90082C}"/>
              </a:ext>
            </a:extLst>
          </p:cNvPr>
          <p:cNvSpPr>
            <a:spLocks noChangeArrowheads="1"/>
          </p:cNvSpPr>
          <p:nvPr/>
        </p:nvSpPr>
        <p:spPr bwMode="auto">
          <a:xfrm>
            <a:off x="2" y="3"/>
            <a:ext cx="9143997" cy="405342"/>
          </a:xfrm>
          <a:prstGeom prst="rect">
            <a:avLst/>
          </a:prstGeom>
          <a:solidFill>
            <a:sysClr val="windowText" lastClr="000000"/>
          </a:solidFill>
          <a:ln w="19050" cap="flat" cmpd="sng" algn="ctr">
            <a:noFill/>
            <a:prstDash val="solid"/>
            <a:miter lim="800000"/>
            <a:headEnd/>
            <a:tailEnd/>
          </a:ln>
          <a:effectLst/>
        </p:spPr>
        <p:txBody>
          <a:bodyPr wrap="none" tIns="59143" bIns="59143"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defTabSz="326582" eaLnBrk="1" hangingPunct="1">
              <a:spcBef>
                <a:spcPct val="0"/>
              </a:spcBef>
              <a:buNone/>
            </a:pPr>
            <a:r>
              <a:rPr lang="ja-JP" altLang="en-US" sz="2000" b="1" kern="0" dirty="0">
                <a:solidFill>
                  <a:prstClr val="white"/>
                </a:solidFill>
                <a:latin typeface="Meiryo UI" pitchFamily="50" charset="-128"/>
                <a:ea typeface="Meiryo UI" pitchFamily="50" charset="-128"/>
                <a:cs typeface="ＭＳ Ｐゴシック" pitchFamily="50" charset="-128"/>
              </a:rPr>
              <a:t>　令和６年度収支実績及び令和７年度事業計画</a:t>
            </a:r>
            <a:endParaRPr lang="ja-JP" altLang="en-US" sz="1100" b="1" kern="0" dirty="0">
              <a:solidFill>
                <a:prstClr val="white"/>
              </a:solidFill>
              <a:latin typeface="Meiryo UI" pitchFamily="50" charset="-128"/>
              <a:ea typeface="Meiryo UI" pitchFamily="50" charset="-128"/>
              <a:cs typeface="ＭＳ Ｐゴシック" pitchFamily="50" charset="-128"/>
            </a:endParaRPr>
          </a:p>
        </p:txBody>
      </p:sp>
      <p:sp>
        <p:nvSpPr>
          <p:cNvPr id="5" name="テキスト ボックス 4">
            <a:extLst>
              <a:ext uri="{FF2B5EF4-FFF2-40B4-BE49-F238E27FC236}">
                <a16:creationId xmlns:a16="http://schemas.microsoft.com/office/drawing/2014/main" id="{C741C673-5B20-4082-BA93-AA9F215C164C}"/>
              </a:ext>
            </a:extLst>
          </p:cNvPr>
          <p:cNvSpPr txBox="1"/>
          <p:nvPr/>
        </p:nvSpPr>
        <p:spPr>
          <a:xfrm>
            <a:off x="8092560" y="2942980"/>
            <a:ext cx="955221"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単位：千円</a:t>
            </a:r>
          </a:p>
        </p:txBody>
      </p:sp>
      <p:sp>
        <p:nvSpPr>
          <p:cNvPr id="8" name="テキスト ボックス 7">
            <a:extLst>
              <a:ext uri="{FF2B5EF4-FFF2-40B4-BE49-F238E27FC236}">
                <a16:creationId xmlns:a16="http://schemas.microsoft.com/office/drawing/2014/main" id="{D1D69316-866D-459E-982C-8A3383061259}"/>
              </a:ext>
            </a:extLst>
          </p:cNvPr>
          <p:cNvSpPr txBox="1"/>
          <p:nvPr/>
        </p:nvSpPr>
        <p:spPr>
          <a:xfrm>
            <a:off x="48109" y="6524333"/>
            <a:ext cx="3541223"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大阪府施行の工事によるシアター閉鎖に伴う府の補填分含む</a:t>
            </a:r>
            <a:endParaRPr kumimoji="1" lang="en-US" altLang="ja-JP" sz="1000"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86C92A80-D7DA-47CD-813A-90BEF5AB36A9}"/>
              </a:ext>
            </a:extLst>
          </p:cNvPr>
          <p:cNvSpPr/>
          <p:nvPr/>
        </p:nvSpPr>
        <p:spPr>
          <a:xfrm>
            <a:off x="96216" y="431160"/>
            <a:ext cx="8951565" cy="2520464"/>
          </a:xfrm>
          <a:prstGeom prst="rect">
            <a:avLst/>
          </a:prstGeom>
          <a:ln w="9525">
            <a:solidFill>
              <a:schemeClr val="tx1"/>
            </a:solidFill>
            <a:prstDash val="solid"/>
          </a:ln>
        </p:spPr>
        <p:txBody>
          <a:bodyPr wrap="square" anchor="ctr" anchorCtr="0">
            <a:noAutofit/>
          </a:bodyPr>
          <a:lstStyle/>
          <a:p>
            <a:pPr marL="115145" indent="-115145" defTabSz="422039"/>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令和</a:t>
            </a:r>
            <a:r>
              <a:rPr lang="en-US" altLang="ja-JP" sz="1600" dirty="0">
                <a:solidFill>
                  <a:prstClr val="black"/>
                </a:solidFill>
                <a:latin typeface="Meiryo UI" panose="020B0604030504040204" pitchFamily="50" charset="-128"/>
                <a:ea typeface="Meiryo UI" panose="020B0604030504040204" pitchFamily="50" charset="-128"/>
              </a:rPr>
              <a:t>6</a:t>
            </a:r>
            <a:r>
              <a:rPr lang="ja-JP" altLang="en-US" sz="1600" dirty="0">
                <a:solidFill>
                  <a:prstClr val="black"/>
                </a:solidFill>
                <a:latin typeface="Meiryo UI" panose="020B0604030504040204" pitchFamily="50" charset="-128"/>
                <a:ea typeface="Meiryo UI" panose="020B0604030504040204" pitchFamily="50" charset="-128"/>
              </a:rPr>
              <a:t>年度収支実績</a:t>
            </a:r>
            <a:r>
              <a:rPr lang="en-US" altLang="ja-JP" sz="1600" dirty="0">
                <a:solidFill>
                  <a:prstClr val="black"/>
                </a:solidFill>
                <a:latin typeface="Meiryo UI" panose="020B0604030504040204" pitchFamily="50" charset="-128"/>
                <a:ea typeface="Meiryo UI" panose="020B0604030504040204" pitchFamily="50" charset="-128"/>
              </a:rPr>
              <a:t>】</a:t>
            </a:r>
          </a:p>
          <a:p>
            <a:pPr marL="115145" indent="-115145" defTabSz="422039"/>
            <a:r>
              <a:rPr lang="ja-JP" altLang="en-US" sz="1600" dirty="0">
                <a:solidFill>
                  <a:prstClr val="black"/>
                </a:solidFill>
                <a:latin typeface="Meiryo UI" panose="020B0604030504040204" pitchFamily="50" charset="-128"/>
                <a:ea typeface="Meiryo UI" panose="020B0604030504040204" pitchFamily="50" charset="-128"/>
              </a:rPr>
              <a:t>▸ 施設稼働率の低下等により</a:t>
            </a:r>
            <a:r>
              <a:rPr kumimoji="1" lang="ja-JP" altLang="en-US" sz="1600" dirty="0">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利用料金収入が目標を下回ったが、支出において経費節減に努力した結果、</a:t>
            </a:r>
            <a:r>
              <a:rPr lang="ja-JP" altLang="en-US" sz="1600" b="1" u="sng" dirty="0">
                <a:solidFill>
                  <a:prstClr val="black"/>
                </a:solidFill>
                <a:latin typeface="Meiryo UI" panose="020B0604030504040204" pitchFamily="50" charset="-128"/>
                <a:ea typeface="Meiryo UI" panose="020B0604030504040204" pitchFamily="50" charset="-128"/>
              </a:rPr>
              <a:t>収支差は目標より赤字を圧縮した</a:t>
            </a:r>
            <a:endParaRPr lang="en-US" altLang="ja-JP" sz="500" b="1" u="sng" dirty="0">
              <a:solidFill>
                <a:prstClr val="black"/>
              </a:solidFill>
              <a:latin typeface="Meiryo UI" panose="020B0604030504040204" pitchFamily="50" charset="-128"/>
              <a:ea typeface="Meiryo UI" panose="020B0604030504040204" pitchFamily="50" charset="-128"/>
            </a:endParaRPr>
          </a:p>
          <a:p>
            <a:pPr marL="115145" indent="-115145" defTabSz="422039"/>
            <a:endParaRPr lang="en-US" altLang="ja-JP" sz="500" b="1" u="sng" dirty="0">
              <a:solidFill>
                <a:prstClr val="black"/>
              </a:solidFill>
              <a:latin typeface="Meiryo UI" panose="020B0604030504040204" pitchFamily="50" charset="-128"/>
              <a:ea typeface="Meiryo UI" panose="020B0604030504040204" pitchFamily="50" charset="-128"/>
            </a:endParaRPr>
          </a:p>
          <a:p>
            <a:pPr marL="115145" indent="-115145" defTabSz="422039"/>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令和</a:t>
            </a:r>
            <a:r>
              <a:rPr lang="en-US" altLang="ja-JP" sz="1600" dirty="0">
                <a:solidFill>
                  <a:prstClr val="black"/>
                </a:solidFill>
                <a:latin typeface="Meiryo UI" panose="020B0604030504040204" pitchFamily="50" charset="-128"/>
                <a:ea typeface="Meiryo UI" panose="020B0604030504040204" pitchFamily="50" charset="-128"/>
              </a:rPr>
              <a:t>7</a:t>
            </a:r>
            <a:r>
              <a:rPr lang="ja-JP" altLang="en-US" sz="1600" dirty="0">
                <a:solidFill>
                  <a:prstClr val="black"/>
                </a:solidFill>
                <a:latin typeface="Meiryo UI" panose="020B0604030504040204" pitchFamily="50" charset="-128"/>
                <a:ea typeface="Meiryo UI" panose="020B0604030504040204" pitchFamily="50" charset="-128"/>
              </a:rPr>
              <a:t>年度事業計画</a:t>
            </a:r>
            <a:r>
              <a:rPr lang="en-US" altLang="ja-JP" sz="1600" dirty="0">
                <a:solidFill>
                  <a:prstClr val="black"/>
                </a:solidFill>
                <a:latin typeface="Meiryo UI" panose="020B0604030504040204" pitchFamily="50" charset="-128"/>
                <a:ea typeface="Meiryo UI" panose="020B0604030504040204" pitchFamily="50" charset="-128"/>
              </a:rPr>
              <a:t>】</a:t>
            </a:r>
          </a:p>
          <a:p>
            <a:pPr marL="115145" indent="-115145" defTabSz="422039"/>
            <a:r>
              <a:rPr lang="ja-JP" altLang="en-US" sz="1600" dirty="0">
                <a:solidFill>
                  <a:prstClr val="black"/>
                </a:solidFill>
                <a:latin typeface="Meiryo UI" panose="020B0604030504040204" pitchFamily="50" charset="-128"/>
                <a:ea typeface="Meiryo UI" panose="020B0604030504040204" pitchFamily="50" charset="-128"/>
              </a:rPr>
              <a:t>▸ ６月末時点の予約状況を踏まえ、</a:t>
            </a:r>
            <a:r>
              <a:rPr lang="ja-JP" altLang="en-US" sz="1600" b="1" u="sng" dirty="0">
                <a:solidFill>
                  <a:prstClr val="black"/>
                </a:solidFill>
                <a:latin typeface="Meiryo UI" panose="020B0604030504040204" pitchFamily="50" charset="-128"/>
                <a:ea typeface="Meiryo UI" panose="020B0604030504040204" pitchFamily="50" charset="-128"/>
              </a:rPr>
              <a:t>更なる収入の確保に取組みつつ、実態に即した収入の目標額を設定する一方、支出について前年度同様、削減に努め、公募時に提案した収支差目標額の達成をめざす</a:t>
            </a:r>
            <a:r>
              <a:rPr lang="ja-JP" altLang="en-US" sz="1600" dirty="0">
                <a:solidFill>
                  <a:prstClr val="black"/>
                </a:solidFill>
                <a:latin typeface="Meiryo UI" panose="020B0604030504040204" pitchFamily="50" charset="-128"/>
                <a:ea typeface="Meiryo UI" panose="020B0604030504040204" pitchFamily="50" charset="-128"/>
              </a:rPr>
              <a:t>（収支予算書を補正）</a:t>
            </a:r>
            <a:endParaRPr lang="en-US" altLang="ja-JP" sz="500" dirty="0">
              <a:solidFill>
                <a:prstClr val="black"/>
              </a:solidFill>
              <a:latin typeface="Meiryo UI" panose="020B0604030504040204" pitchFamily="50" charset="-128"/>
              <a:ea typeface="Meiryo UI" panose="020B0604030504040204" pitchFamily="50" charset="-128"/>
            </a:endParaRPr>
          </a:p>
          <a:p>
            <a:pPr marL="115145" indent="-115145" defTabSz="422039"/>
            <a:r>
              <a:rPr lang="ja-JP" altLang="en-US" sz="1600" dirty="0">
                <a:solidFill>
                  <a:prstClr val="black"/>
                </a:solidFill>
                <a:latin typeface="Meiryo UI" panose="020B0604030504040204" pitchFamily="50" charset="-128"/>
                <a:ea typeface="Meiryo UI" panose="020B0604030504040204" pitchFamily="50" charset="-128"/>
              </a:rPr>
              <a:t>▸ あわせて、令和７年度以降の利用料金収入を増やすため、重点取組（次頁）を展開し、公募時に提案した</a:t>
            </a:r>
            <a:r>
              <a:rPr lang="ja-JP" altLang="en-US" sz="1600" b="1" u="sng" dirty="0">
                <a:solidFill>
                  <a:prstClr val="black"/>
                </a:solidFill>
                <a:latin typeface="Meiryo UI" panose="020B0604030504040204" pitchFamily="50" charset="-128"/>
                <a:ea typeface="Meiryo UI" panose="020B0604030504040204" pitchFamily="50" charset="-128"/>
              </a:rPr>
              <a:t>「指定期間５年間における総収支均衡」、「令和８年度からの単年度黒字化</a:t>
            </a:r>
            <a:r>
              <a:rPr lang="ja-JP" altLang="en-US" sz="1600" b="1" u="sng">
                <a:solidFill>
                  <a:prstClr val="black"/>
                </a:solidFill>
                <a:latin typeface="Meiryo UI" panose="020B0604030504040204" pitchFamily="50" charset="-128"/>
                <a:ea typeface="Meiryo UI" panose="020B0604030504040204" pitchFamily="50" charset="-128"/>
              </a:rPr>
              <a:t>」をめざす</a:t>
            </a:r>
            <a:endParaRPr lang="en-US" altLang="ja-JP" sz="1600" b="1" u="sng" dirty="0">
              <a:solidFill>
                <a:prstClr val="black"/>
              </a:solidFill>
              <a:latin typeface="Meiryo UI" panose="020B0604030504040204" pitchFamily="50" charset="-128"/>
              <a:ea typeface="Meiryo UI" panose="020B0604030504040204" pitchFamily="50" charset="-128"/>
            </a:endParaRPr>
          </a:p>
        </p:txBody>
      </p:sp>
      <p:graphicFrame>
        <p:nvGraphicFramePr>
          <p:cNvPr id="13" name="表 12">
            <a:extLst>
              <a:ext uri="{FF2B5EF4-FFF2-40B4-BE49-F238E27FC236}">
                <a16:creationId xmlns:a16="http://schemas.microsoft.com/office/drawing/2014/main" id="{12394747-4DDD-4DDB-8891-609790414E00}"/>
              </a:ext>
            </a:extLst>
          </p:cNvPr>
          <p:cNvGraphicFramePr>
            <a:graphicFrameLocks noGrp="1"/>
          </p:cNvGraphicFramePr>
          <p:nvPr>
            <p:extLst>
              <p:ext uri="{D42A27DB-BD31-4B8C-83A1-F6EECF244321}">
                <p14:modId xmlns:p14="http://schemas.microsoft.com/office/powerpoint/2010/main" val="2281649093"/>
              </p:ext>
            </p:extLst>
          </p:nvPr>
        </p:nvGraphicFramePr>
        <p:xfrm>
          <a:off x="48109" y="3214620"/>
          <a:ext cx="9047779" cy="3284294"/>
        </p:xfrm>
        <a:graphic>
          <a:graphicData uri="http://schemas.openxmlformats.org/drawingml/2006/table">
            <a:tbl>
              <a:tblPr/>
              <a:tblGrid>
                <a:gridCol w="380957">
                  <a:extLst>
                    <a:ext uri="{9D8B030D-6E8A-4147-A177-3AD203B41FA5}">
                      <a16:colId xmlns:a16="http://schemas.microsoft.com/office/drawing/2014/main" val="1994105480"/>
                    </a:ext>
                  </a:extLst>
                </a:gridCol>
                <a:gridCol w="888905">
                  <a:extLst>
                    <a:ext uri="{9D8B030D-6E8A-4147-A177-3AD203B41FA5}">
                      <a16:colId xmlns:a16="http://schemas.microsoft.com/office/drawing/2014/main" val="1560065476"/>
                    </a:ext>
                  </a:extLst>
                </a:gridCol>
                <a:gridCol w="1111131">
                  <a:extLst>
                    <a:ext uri="{9D8B030D-6E8A-4147-A177-3AD203B41FA5}">
                      <a16:colId xmlns:a16="http://schemas.microsoft.com/office/drawing/2014/main" val="913297409"/>
                    </a:ext>
                  </a:extLst>
                </a:gridCol>
                <a:gridCol w="1111131">
                  <a:extLst>
                    <a:ext uri="{9D8B030D-6E8A-4147-A177-3AD203B41FA5}">
                      <a16:colId xmlns:a16="http://schemas.microsoft.com/office/drawing/2014/main" val="4098761861"/>
                    </a:ext>
                  </a:extLst>
                </a:gridCol>
                <a:gridCol w="1111131">
                  <a:extLst>
                    <a:ext uri="{9D8B030D-6E8A-4147-A177-3AD203B41FA5}">
                      <a16:colId xmlns:a16="http://schemas.microsoft.com/office/drawing/2014/main" val="2439321450"/>
                    </a:ext>
                  </a:extLst>
                </a:gridCol>
                <a:gridCol w="1111131">
                  <a:extLst>
                    <a:ext uri="{9D8B030D-6E8A-4147-A177-3AD203B41FA5}">
                      <a16:colId xmlns:a16="http://schemas.microsoft.com/office/drawing/2014/main" val="3658751407"/>
                    </a:ext>
                  </a:extLst>
                </a:gridCol>
                <a:gridCol w="1111131">
                  <a:extLst>
                    <a:ext uri="{9D8B030D-6E8A-4147-A177-3AD203B41FA5}">
                      <a16:colId xmlns:a16="http://schemas.microsoft.com/office/drawing/2014/main" val="4158839598"/>
                    </a:ext>
                  </a:extLst>
                </a:gridCol>
                <a:gridCol w="1111131">
                  <a:extLst>
                    <a:ext uri="{9D8B030D-6E8A-4147-A177-3AD203B41FA5}">
                      <a16:colId xmlns:a16="http://schemas.microsoft.com/office/drawing/2014/main" val="4266469481"/>
                    </a:ext>
                  </a:extLst>
                </a:gridCol>
                <a:gridCol w="1111131">
                  <a:extLst>
                    <a:ext uri="{9D8B030D-6E8A-4147-A177-3AD203B41FA5}">
                      <a16:colId xmlns:a16="http://schemas.microsoft.com/office/drawing/2014/main" val="4174708772"/>
                    </a:ext>
                  </a:extLst>
                </a:gridCol>
              </a:tblGrid>
              <a:tr h="334543">
                <a:tc gridSpan="2">
                  <a:txBody>
                    <a:bodyPr/>
                    <a:lstStyle/>
                    <a:p>
                      <a:pPr algn="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kumimoji="1" lang="ja-JP" altLang="en-US"/>
                    </a:p>
                  </a:txBody>
                  <a:tcPr/>
                </a:tc>
                <a:tc>
                  <a:txBody>
                    <a:bodyPr/>
                    <a:lstStyle/>
                    <a:p>
                      <a:pPr algn="ctr" fontAlgn="ctr"/>
                      <a:r>
                        <a:rPr lang="ja-JP" altLang="en-US" sz="1400" b="0" i="0" u="none" strike="noStrike" dirty="0">
                          <a:solidFill>
                            <a:srgbClr val="FFFFFF"/>
                          </a:solidFill>
                          <a:effectLst/>
                          <a:latin typeface="Meiryo UI" panose="020B0604030504040204" pitchFamily="50" charset="-128"/>
                          <a:ea typeface="Meiryo UI" panose="020B0604030504040204" pitchFamily="50" charset="-128"/>
                        </a:rPr>
                        <a:t>年度</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400" b="0" i="0" u="none" strike="noStrike" dirty="0">
                          <a:solidFill>
                            <a:srgbClr val="FFFFFF"/>
                          </a:solidFill>
                          <a:effectLst/>
                          <a:latin typeface="Meiryo UI" panose="020B0604030504040204" pitchFamily="50" charset="-128"/>
                          <a:ea typeface="Meiryo UI" panose="020B0604030504040204" pitchFamily="50" charset="-128"/>
                        </a:rPr>
                        <a:t>R5(</a:t>
                      </a:r>
                      <a:r>
                        <a:rPr lang="ja-JP" altLang="en-US" sz="1400" b="0" i="0" u="none" strike="noStrike" dirty="0">
                          <a:solidFill>
                            <a:srgbClr val="FFFFFF"/>
                          </a:solidFill>
                          <a:effectLst/>
                          <a:latin typeface="Meiryo UI" panose="020B0604030504040204" pitchFamily="50" charset="-128"/>
                          <a:ea typeface="Meiryo UI" panose="020B0604030504040204" pitchFamily="50" charset="-128"/>
                        </a:rPr>
                        <a:t>参考</a:t>
                      </a:r>
                      <a:r>
                        <a:rPr lang="en-US" altLang="ja-JP" sz="1400" b="0" i="0" u="none" strike="noStrike" dirty="0">
                          <a:solidFill>
                            <a:srgbClr val="FFFFFF"/>
                          </a:solidFill>
                          <a:effectLst/>
                          <a:latin typeface="Meiryo UI" panose="020B0604030504040204" pitchFamily="50" charset="-128"/>
                          <a:ea typeface="Meiryo UI" panose="020B0604030504040204" pitchFamily="50" charset="-128"/>
                        </a:rPr>
                        <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400" b="0" i="0" u="none" strike="noStrike">
                          <a:solidFill>
                            <a:srgbClr val="FFFFFF"/>
                          </a:solidFill>
                          <a:effectLst/>
                          <a:latin typeface="Meiryo UI" panose="020B0604030504040204" pitchFamily="50" charset="-128"/>
                          <a:ea typeface="Meiryo UI" panose="020B0604030504040204" pitchFamily="50" charset="-128"/>
                        </a:rPr>
                        <a:t>R6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400" b="0" i="0" u="none" strike="noStrike">
                          <a:solidFill>
                            <a:srgbClr val="FFFFFF"/>
                          </a:solidFill>
                          <a:effectLst/>
                          <a:latin typeface="Meiryo UI" panose="020B0604030504040204" pitchFamily="50" charset="-128"/>
                          <a:ea typeface="Meiryo UI" panose="020B0604030504040204" pitchFamily="50" charset="-128"/>
                        </a:rPr>
                        <a:t>R7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400" b="0" i="0" u="none" strike="noStrike" dirty="0">
                          <a:solidFill>
                            <a:srgbClr val="FFFFFF"/>
                          </a:solidFill>
                          <a:effectLst/>
                          <a:latin typeface="Meiryo UI" panose="020B0604030504040204" pitchFamily="50" charset="-128"/>
                          <a:ea typeface="Meiryo UI" panose="020B0604030504040204" pitchFamily="50" charset="-128"/>
                        </a:rPr>
                        <a:t>R8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400" b="0" i="0" u="none" strike="noStrike">
                          <a:solidFill>
                            <a:srgbClr val="FFFFFF"/>
                          </a:solidFill>
                          <a:effectLst/>
                          <a:latin typeface="Meiryo UI" panose="020B0604030504040204" pitchFamily="50" charset="-128"/>
                          <a:ea typeface="Meiryo UI" panose="020B0604030504040204" pitchFamily="50" charset="-128"/>
                        </a:rPr>
                        <a:t>R9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400" b="0" i="0" u="none" strike="noStrike">
                          <a:solidFill>
                            <a:srgbClr val="FFFFFF"/>
                          </a:solidFill>
                          <a:effectLst/>
                          <a:latin typeface="Meiryo UI" panose="020B0604030504040204" pitchFamily="50" charset="-128"/>
                          <a:ea typeface="Meiryo UI" panose="020B0604030504040204" pitchFamily="50" charset="-128"/>
                        </a:rPr>
                        <a:t>R10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816197119"/>
                  </a:ext>
                </a:extLst>
              </a:tr>
              <a:tr h="326053">
                <a:tc rowSpan="2" gridSpan="2">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収入</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目標</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308,869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303,405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baseline="30000"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304,908</a:t>
                      </a:r>
                    </a:p>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(314,843)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(326,713)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(339,031)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(351,815)</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63262595"/>
                  </a:ext>
                </a:extLst>
              </a:tr>
              <a:tr h="402846">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実績</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310,553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290,139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17724243"/>
                  </a:ext>
                </a:extLst>
              </a:tr>
              <a:tr h="334543">
                <a:tc rowSpan="2" gridSpan="2">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支出</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tc rowSpan="2" hMerge="1">
                  <a:txBody>
                    <a:bodyPr/>
                    <a:lstStyle/>
                    <a:p>
                      <a:endParaRPr kumimoji="1" lang="ja-JP" altLang="en-US"/>
                    </a:p>
                  </a:txBody>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目標</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296,416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282,865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278,131</a:t>
                      </a:r>
                    </a:p>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(288,066)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(293,373)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(298,786)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(304,397)</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97077792"/>
                  </a:ext>
                </a:extLst>
              </a:tr>
              <a:tr h="334543">
                <a:tc gridSpan="2" vMerge="1">
                  <a:txBody>
                    <a:bodyPr/>
                    <a:lstStyle/>
                    <a:p>
                      <a:endParaRPr kumimoji="1" lang="ja-JP" altLang="en-US"/>
                    </a:p>
                  </a:txBody>
                  <a:tcPr/>
                </a:tc>
                <a:tc hMerge="1" vMerge="1">
                  <a:txBody>
                    <a:bodyPr/>
                    <a:lstStyle/>
                    <a:p>
                      <a:endParaRPr kumimoji="1" lang="ja-JP" altLang="en-US"/>
                    </a:p>
                  </a:txBody>
                  <a:tcPr/>
                </a:tc>
                <a:tc rowSpan="2">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実績</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276,445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263,333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9970214"/>
                  </a:ext>
                </a:extLst>
              </a:tr>
              <a:tr h="334543">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Meiryo UI" panose="020B0604030504040204" pitchFamily="50" charset="-128"/>
                          <a:ea typeface="Meiryo UI" panose="020B0604030504040204" pitchFamily="50" charset="-128"/>
                        </a:rPr>
                        <a:t>納付金</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26,530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32,260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33,456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33,456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33,456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33,456</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79854988"/>
                  </a:ext>
                </a:extLst>
              </a:tr>
              <a:tr h="334543">
                <a:tc gridSpan="2">
                  <a:txBody>
                    <a:bodyPr/>
                    <a:lstStyle/>
                    <a:p>
                      <a:pPr algn="ctr" fontAlgn="ctr"/>
                      <a:r>
                        <a:rPr lang="ja-JP" altLang="en-US" sz="1600" b="0" i="0" u="none" strike="noStrike">
                          <a:solidFill>
                            <a:srgbClr val="000000"/>
                          </a:solidFill>
                          <a:effectLst/>
                          <a:latin typeface="Meiryo UI" panose="020B0604030504040204" pitchFamily="50" charset="-128"/>
                          <a:ea typeface="Meiryo UI" panose="020B0604030504040204" pitchFamily="50" charset="-128"/>
                        </a:rPr>
                        <a:t>総支出</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ー</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302,975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295,593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311,587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326,829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332,242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337,853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76103491"/>
                  </a:ext>
                </a:extLst>
              </a:tr>
              <a:tr h="401013">
                <a:tc rowSpan="2" gridSpan="2">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収支差</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目標</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12,453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400" b="0" i="0" u="none" strike="noStrike" dirty="0">
                          <a:solidFill>
                            <a:srgbClr val="FF0000"/>
                          </a:solidFill>
                          <a:effectLst/>
                          <a:latin typeface="Meiryo UI" panose="020B0604030504040204" pitchFamily="50" charset="-128"/>
                          <a:ea typeface="Meiryo UI" panose="020B0604030504040204" pitchFamily="50" charset="-128"/>
                        </a:rPr>
                        <a:t>▲ </a:t>
                      </a:r>
                      <a:r>
                        <a:rPr lang="en-US" altLang="ja-JP" sz="1400" b="0" i="0" u="none" strike="noStrike" dirty="0">
                          <a:solidFill>
                            <a:srgbClr val="FF0000"/>
                          </a:solidFill>
                          <a:effectLst/>
                          <a:latin typeface="Meiryo UI" panose="020B0604030504040204" pitchFamily="50" charset="-128"/>
                          <a:ea typeface="Meiryo UI" panose="020B0604030504040204" pitchFamily="50" charset="-128"/>
                        </a:rPr>
                        <a:t>11,720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4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FF0000"/>
                          </a:solidFill>
                          <a:effectLst/>
                          <a:latin typeface="Meiryo UI" panose="020B0604030504040204" pitchFamily="50" charset="-128"/>
                          <a:ea typeface="Meiryo UI" panose="020B0604030504040204" pitchFamily="50" charset="-128"/>
                        </a:rPr>
                        <a:t>6,679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FF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FF0000"/>
                          </a:solidFill>
                          <a:effectLst/>
                          <a:latin typeface="Meiryo UI" panose="020B0604030504040204" pitchFamily="50" charset="-128"/>
                          <a:ea typeface="Meiryo UI" panose="020B0604030504040204" pitchFamily="50" charset="-128"/>
                        </a:rPr>
                        <a:t>116)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(6,789)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(13,962)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48066482"/>
                  </a:ext>
                </a:extLst>
              </a:tr>
              <a:tr h="334543">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実績</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7,578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400" b="0" i="0" u="none" strike="noStrike" dirty="0">
                          <a:solidFill>
                            <a:srgbClr val="FF0000"/>
                          </a:solidFill>
                          <a:effectLst/>
                          <a:latin typeface="Meiryo UI" panose="020B0604030504040204" pitchFamily="50" charset="-128"/>
                          <a:ea typeface="Meiryo UI" panose="020B0604030504040204" pitchFamily="50" charset="-128"/>
                        </a:rPr>
                        <a:t>▲ </a:t>
                      </a:r>
                      <a:r>
                        <a:rPr lang="en-US" altLang="ja-JP" sz="1400" b="0" i="0" u="none" strike="noStrike">
                          <a:solidFill>
                            <a:srgbClr val="FF0000"/>
                          </a:solidFill>
                          <a:effectLst/>
                          <a:latin typeface="Meiryo UI" panose="020B0604030504040204" pitchFamily="50" charset="-128"/>
                          <a:ea typeface="Meiryo UI" panose="020B0604030504040204" pitchFamily="50" charset="-128"/>
                        </a:rPr>
                        <a:t>5,454</a:t>
                      </a:r>
                      <a:endParaRPr lang="en-US" altLang="ja-JP" sz="1400" b="0" i="0" u="none" strike="noStrike" dirty="0">
                        <a:solidFill>
                          <a:srgbClr val="FF0000"/>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78844653"/>
                  </a:ext>
                </a:extLst>
              </a:tr>
            </a:tbl>
          </a:graphicData>
        </a:graphic>
      </p:graphicFrame>
      <p:sp>
        <p:nvSpPr>
          <p:cNvPr id="16" name="テキスト ボックス 15">
            <a:extLst>
              <a:ext uri="{FF2B5EF4-FFF2-40B4-BE49-F238E27FC236}">
                <a16:creationId xmlns:a16="http://schemas.microsoft.com/office/drawing/2014/main" id="{CB9BAE85-C6AD-4CB0-B42E-01FE4C869208}"/>
              </a:ext>
            </a:extLst>
          </p:cNvPr>
          <p:cNvSpPr txBox="1"/>
          <p:nvPr/>
        </p:nvSpPr>
        <p:spPr>
          <a:xfrm>
            <a:off x="6908811" y="6498914"/>
            <a:ext cx="2235189"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は公募提案時の金額</a:t>
            </a:r>
          </a:p>
        </p:txBody>
      </p:sp>
      <p:sp>
        <p:nvSpPr>
          <p:cNvPr id="10" name="スライド番号プレースホルダー 1">
            <a:extLst>
              <a:ext uri="{FF2B5EF4-FFF2-40B4-BE49-F238E27FC236}">
                <a16:creationId xmlns:a16="http://schemas.microsoft.com/office/drawing/2014/main" id="{74D0C63B-F477-4328-8024-240883962814}"/>
              </a:ext>
            </a:extLst>
          </p:cNvPr>
          <p:cNvSpPr txBox="1">
            <a:spLocks/>
          </p:cNvSpPr>
          <p:nvPr/>
        </p:nvSpPr>
        <p:spPr>
          <a:xfrm>
            <a:off x="8842073" y="17174"/>
            <a:ext cx="301925" cy="39681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5D00D4B-184E-4213-9F29-D56430150BB5}" type="slidenum">
              <a:rPr kumimoji="1" lang="ja-JP" altLang="en-US" b="1" smtClean="0">
                <a:solidFill>
                  <a:schemeClr val="bg1"/>
                </a:solidFill>
                <a:latin typeface="Meiryo UI" panose="020B0604030504040204" pitchFamily="50" charset="-128"/>
                <a:ea typeface="Meiryo UI" panose="020B0604030504040204" pitchFamily="50" charset="-128"/>
              </a:rPr>
              <a:pPr/>
              <a:t>4</a:t>
            </a:fld>
            <a:endParaRPr kumimoji="1" lang="ja-JP" altLang="en-US"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12383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5AC966A6-928F-456C-B37D-EFB57F90082C}"/>
              </a:ext>
            </a:extLst>
          </p:cNvPr>
          <p:cNvSpPr>
            <a:spLocks noChangeArrowheads="1"/>
          </p:cNvSpPr>
          <p:nvPr/>
        </p:nvSpPr>
        <p:spPr bwMode="auto">
          <a:xfrm>
            <a:off x="2" y="3"/>
            <a:ext cx="9143997" cy="405342"/>
          </a:xfrm>
          <a:prstGeom prst="rect">
            <a:avLst/>
          </a:prstGeom>
          <a:solidFill>
            <a:sysClr val="windowText" lastClr="000000"/>
          </a:solidFill>
          <a:ln w="19050" cap="flat" cmpd="sng" algn="ctr">
            <a:noFill/>
            <a:prstDash val="solid"/>
            <a:miter lim="800000"/>
            <a:headEnd/>
            <a:tailEnd/>
          </a:ln>
          <a:effectLst/>
        </p:spPr>
        <p:txBody>
          <a:bodyPr wrap="none" tIns="59143" bIns="59143"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defTabSz="326582" eaLnBrk="1" hangingPunct="1">
              <a:spcBef>
                <a:spcPct val="0"/>
              </a:spcBef>
              <a:buNone/>
            </a:pPr>
            <a:r>
              <a:rPr lang="ja-JP" altLang="en-US" sz="2000" b="1" kern="0" dirty="0">
                <a:solidFill>
                  <a:prstClr val="white"/>
                </a:solidFill>
                <a:latin typeface="Meiryo UI" pitchFamily="50" charset="-128"/>
                <a:ea typeface="Meiryo UI" pitchFamily="50" charset="-128"/>
                <a:cs typeface="ＭＳ Ｐゴシック" pitchFamily="50" charset="-128"/>
              </a:rPr>
              <a:t>　令和７年度重点取組項目</a:t>
            </a:r>
            <a:endParaRPr lang="ja-JP" altLang="en-US" sz="1100" b="1" kern="0" dirty="0">
              <a:solidFill>
                <a:prstClr val="white"/>
              </a:solidFill>
              <a:latin typeface="Meiryo UI" pitchFamily="50" charset="-128"/>
              <a:ea typeface="Meiryo UI" pitchFamily="50" charset="-128"/>
              <a:cs typeface="ＭＳ Ｐゴシック" pitchFamily="50" charset="-128"/>
            </a:endParaRPr>
          </a:p>
        </p:txBody>
      </p:sp>
      <p:sp>
        <p:nvSpPr>
          <p:cNvPr id="6" name="正方形/長方形 5">
            <a:extLst>
              <a:ext uri="{FF2B5EF4-FFF2-40B4-BE49-F238E27FC236}">
                <a16:creationId xmlns:a16="http://schemas.microsoft.com/office/drawing/2014/main" id="{FDC90DDC-A54A-4B2A-84D6-C8CE409AFC61}"/>
              </a:ext>
            </a:extLst>
          </p:cNvPr>
          <p:cNvSpPr/>
          <p:nvPr/>
        </p:nvSpPr>
        <p:spPr>
          <a:xfrm>
            <a:off x="88918" y="911207"/>
            <a:ext cx="9055082" cy="738664"/>
          </a:xfrm>
          <a:prstGeom prst="rect">
            <a:avLst/>
          </a:prstGeom>
          <a:ln>
            <a:noFill/>
          </a:ln>
        </p:spPr>
        <p:txBody>
          <a:bodyPr wrap="square">
            <a:spAutoFit/>
          </a:bodyPr>
          <a:lstStyle/>
          <a:p>
            <a:pPr marL="124737" indent="-124737"/>
            <a:endParaRPr lang="en-US" altLang="ja-JP" sz="600" dirty="0">
              <a:latin typeface="Meiryo UI" panose="020B0604030504040204" pitchFamily="50" charset="-128"/>
              <a:ea typeface="Meiryo UI" panose="020B0604030504040204" pitchFamily="50" charset="-128"/>
            </a:endParaRPr>
          </a:p>
          <a:p>
            <a:pPr marL="124737" indent="-124737"/>
            <a:endParaRPr lang="en-US" altLang="ja-JP" dirty="0">
              <a:latin typeface="Meiryo UI" panose="020B0604030504040204" pitchFamily="50" charset="-128"/>
              <a:ea typeface="Meiryo UI" panose="020B0604030504040204" pitchFamily="50" charset="-128"/>
            </a:endParaRPr>
          </a:p>
          <a:p>
            <a:pPr marL="124737" indent="-124737"/>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9D1E2555-DD3F-4974-B4D5-63E4AFD159E2}"/>
              </a:ext>
            </a:extLst>
          </p:cNvPr>
          <p:cNvSpPr txBox="1"/>
          <p:nvPr/>
        </p:nvSpPr>
        <p:spPr>
          <a:xfrm>
            <a:off x="563571" y="1170533"/>
            <a:ext cx="8016857" cy="3785652"/>
          </a:xfrm>
          <a:prstGeom prst="rect">
            <a:avLst/>
          </a:prstGeom>
          <a:noFill/>
        </p:spPr>
        <p:txBody>
          <a:bodyPr wrap="square" rtlCol="0">
            <a:spAutoFit/>
          </a:bodyPr>
          <a:lstStyle/>
          <a:p>
            <a:r>
              <a:rPr lang="ja-JP" altLang="en-US" sz="2400" b="1" dirty="0">
                <a:latin typeface="Meiryo UI" panose="020B0604030504040204" pitchFamily="50" charset="-128"/>
                <a:ea typeface="Meiryo UI" panose="020B0604030504040204" pitchFamily="50" charset="-128"/>
              </a:rPr>
              <a:t>１　プッシュ型営業の推進</a:t>
            </a:r>
            <a:endParaRPr lang="en-US" altLang="ja-JP" sz="2400" b="1" dirty="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　　　</a:t>
            </a:r>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２　目的外利用の負担軽減</a:t>
            </a:r>
            <a:endParaRPr lang="en-US" altLang="ja-JP" sz="2400" b="1" dirty="0">
              <a:latin typeface="Meiryo UI" panose="020B0604030504040204" pitchFamily="50" charset="-128"/>
              <a:ea typeface="Meiryo UI" panose="020B0604030504040204" pitchFamily="50" charset="-128"/>
            </a:endParaRPr>
          </a:p>
          <a:p>
            <a:endParaRPr kumimoji="1" lang="en-US" altLang="ja-JP" sz="2400" dirty="0"/>
          </a:p>
          <a:p>
            <a:endParaRPr kumimoji="1" lang="en-US" altLang="ja-JP" sz="2400" dirty="0"/>
          </a:p>
          <a:p>
            <a:r>
              <a:rPr kumimoji="1" lang="ja-JP" altLang="en-US" sz="2400" b="1" dirty="0">
                <a:latin typeface="Meiryo UI" panose="020B0604030504040204" pitchFamily="50" charset="-128"/>
                <a:ea typeface="Meiryo UI" panose="020B0604030504040204" pitchFamily="50" charset="-128"/>
              </a:rPr>
              <a:t>３　</a:t>
            </a:r>
            <a:r>
              <a:rPr lang="ja-JP" altLang="en-US" sz="2400" b="1" dirty="0">
                <a:latin typeface="Meiryo UI" panose="020B0604030504040204" pitchFamily="50" charset="-128"/>
                <a:ea typeface="Meiryo UI" panose="020B0604030504040204" pitchFamily="50" charset="-128"/>
              </a:rPr>
              <a:t>新・予約システムの導入</a:t>
            </a:r>
            <a:endParaRPr lang="en-US" altLang="ja-JP" sz="2400" b="1" dirty="0">
              <a:latin typeface="Meiryo UI" panose="020B0604030504040204" pitchFamily="50" charset="-128"/>
              <a:ea typeface="Meiryo UI" panose="020B0604030504040204" pitchFamily="50" charset="-128"/>
            </a:endParaRPr>
          </a:p>
          <a:p>
            <a:endParaRPr kumimoji="1" lang="en-US" altLang="ja-JP" sz="2400" b="1" dirty="0">
              <a:latin typeface="Meiryo UI" panose="020B0604030504040204" pitchFamily="50" charset="-128"/>
              <a:ea typeface="Meiryo UI" panose="020B0604030504040204" pitchFamily="50" charset="-128"/>
            </a:endParaRPr>
          </a:p>
          <a:p>
            <a:endParaRPr kumimoji="1" lang="en-US" altLang="ja-JP" sz="2400" b="1"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４　情報発信の強化</a:t>
            </a:r>
            <a:endParaRPr lang="en-US" altLang="ja-JP" sz="2400" b="1" dirty="0">
              <a:latin typeface="Meiryo UI" panose="020B0604030504040204" pitchFamily="50" charset="-128"/>
              <a:ea typeface="Meiryo UI" panose="020B0604030504040204" pitchFamily="50" charset="-128"/>
            </a:endParaRPr>
          </a:p>
        </p:txBody>
      </p:sp>
      <p:sp>
        <p:nvSpPr>
          <p:cNvPr id="8" name="スライド番号プレースホルダー 1">
            <a:extLst>
              <a:ext uri="{FF2B5EF4-FFF2-40B4-BE49-F238E27FC236}">
                <a16:creationId xmlns:a16="http://schemas.microsoft.com/office/drawing/2014/main" id="{A4FD359D-B0B0-4D22-BC7D-A1E1288737D2}"/>
              </a:ext>
            </a:extLst>
          </p:cNvPr>
          <p:cNvSpPr txBox="1">
            <a:spLocks/>
          </p:cNvSpPr>
          <p:nvPr/>
        </p:nvSpPr>
        <p:spPr>
          <a:xfrm>
            <a:off x="8807570" y="6492875"/>
            <a:ext cx="33643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5D00D4B-184E-4213-9F29-D56430150BB5}" type="slidenum">
              <a:rPr kumimoji="1" lang="ja-JP" altLang="en-US" b="1" smtClean="0">
                <a:solidFill>
                  <a:schemeClr val="tx1"/>
                </a:solidFill>
                <a:latin typeface="Meiryo UI" panose="020B0604030504040204" pitchFamily="50" charset="-128"/>
                <a:ea typeface="Meiryo UI" panose="020B0604030504040204" pitchFamily="50" charset="-128"/>
              </a:rPr>
              <a:pPr/>
              <a:t>5</a:t>
            </a:fld>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39238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4183C094-26D4-401F-920A-BEEA9B154BCA}"/>
              </a:ext>
            </a:extLst>
          </p:cNvPr>
          <p:cNvSpPr>
            <a:spLocks noChangeArrowheads="1"/>
          </p:cNvSpPr>
          <p:nvPr/>
        </p:nvSpPr>
        <p:spPr bwMode="auto">
          <a:xfrm>
            <a:off x="2" y="3"/>
            <a:ext cx="9143997" cy="405342"/>
          </a:xfrm>
          <a:prstGeom prst="rect">
            <a:avLst/>
          </a:prstGeom>
          <a:solidFill>
            <a:sysClr val="windowText" lastClr="000000"/>
          </a:solidFill>
          <a:ln w="19050" cap="flat" cmpd="sng" algn="ctr">
            <a:noFill/>
            <a:prstDash val="solid"/>
            <a:miter lim="800000"/>
            <a:headEnd/>
            <a:tailEnd/>
          </a:ln>
          <a:effectLst/>
        </p:spPr>
        <p:txBody>
          <a:bodyPr wrap="none" tIns="59143" bIns="59143"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defTabSz="326582" eaLnBrk="1" hangingPunct="1">
              <a:spcBef>
                <a:spcPct val="0"/>
              </a:spcBef>
              <a:buNone/>
            </a:pPr>
            <a:r>
              <a:rPr lang="ja-JP" altLang="en-US" sz="2000" b="1" kern="0" dirty="0">
                <a:solidFill>
                  <a:prstClr val="white"/>
                </a:solidFill>
                <a:latin typeface="Meiryo UI" pitchFamily="50" charset="-128"/>
                <a:ea typeface="Meiryo UI" pitchFamily="50" charset="-128"/>
                <a:cs typeface="ＭＳ Ｐゴシック" pitchFamily="50" charset="-128"/>
              </a:rPr>
              <a:t>　令和７年度重点取組①</a:t>
            </a:r>
            <a:endParaRPr lang="ja-JP" altLang="en-US" sz="1100" b="1" kern="0" dirty="0">
              <a:solidFill>
                <a:prstClr val="white"/>
              </a:solidFill>
              <a:latin typeface="Meiryo UI" pitchFamily="50" charset="-128"/>
              <a:ea typeface="Meiryo UI" pitchFamily="50" charset="-128"/>
              <a:cs typeface="ＭＳ Ｐゴシック" pitchFamily="50" charset="-128"/>
            </a:endParaRPr>
          </a:p>
        </p:txBody>
      </p:sp>
      <p:sp>
        <p:nvSpPr>
          <p:cNvPr id="5" name="テキスト ボックス 4">
            <a:extLst>
              <a:ext uri="{FF2B5EF4-FFF2-40B4-BE49-F238E27FC236}">
                <a16:creationId xmlns:a16="http://schemas.microsoft.com/office/drawing/2014/main" id="{A4B23634-E782-40E1-B1CB-F6632B21ECE2}"/>
              </a:ext>
            </a:extLst>
          </p:cNvPr>
          <p:cNvSpPr txBox="1"/>
          <p:nvPr/>
        </p:nvSpPr>
        <p:spPr>
          <a:xfrm>
            <a:off x="0" y="427873"/>
            <a:ext cx="9325155" cy="400110"/>
          </a:xfrm>
          <a:prstGeom prst="rect">
            <a:avLst/>
          </a:prstGeom>
          <a:noFill/>
        </p:spPr>
        <p:txBody>
          <a:bodyPr wrap="square">
            <a:spAutoFit/>
          </a:bodyPr>
          <a:lstStyle/>
          <a:p>
            <a:r>
              <a:rPr lang="ja-JP" altLang="en-US" sz="2000" b="1" u="sng" dirty="0">
                <a:latin typeface="Meiryo UI" panose="020B0604030504040204" pitchFamily="50" charset="-128"/>
                <a:ea typeface="Meiryo UI" panose="020B0604030504040204" pitchFamily="50" charset="-128"/>
              </a:rPr>
              <a:t>１　プッシュ型営業の推進</a:t>
            </a:r>
          </a:p>
        </p:txBody>
      </p:sp>
      <p:sp>
        <p:nvSpPr>
          <p:cNvPr id="3" name="テキスト ボックス 2"/>
          <p:cNvSpPr txBox="1"/>
          <p:nvPr/>
        </p:nvSpPr>
        <p:spPr>
          <a:xfrm>
            <a:off x="237744" y="827983"/>
            <a:ext cx="8300670" cy="369332"/>
          </a:xfrm>
          <a:prstGeom prst="rect">
            <a:avLst/>
          </a:prstGeom>
          <a:noFill/>
        </p:spPr>
        <p:txBody>
          <a:bodyPr wrap="none" rtlCol="0">
            <a:spAutoFit/>
          </a:bodyPr>
          <a:lstStyle/>
          <a:p>
            <a:r>
              <a:rPr kumimoji="1" lang="ja-JP" altLang="en-US" b="1" u="sng" dirty="0">
                <a:latin typeface="Meiryo UI" panose="020B0604030504040204" pitchFamily="50" charset="-128"/>
                <a:ea typeface="Meiryo UI" panose="020B0604030504040204" pitchFamily="50" charset="-128"/>
              </a:rPr>
              <a:t>労働組合、業界団体、学会・教育機関等に対して、それぞれに対応した営業活動を展開</a:t>
            </a:r>
          </a:p>
        </p:txBody>
      </p:sp>
      <p:sp>
        <p:nvSpPr>
          <p:cNvPr id="8" name="スライド番号プレースホルダー 1">
            <a:extLst>
              <a:ext uri="{FF2B5EF4-FFF2-40B4-BE49-F238E27FC236}">
                <a16:creationId xmlns:a16="http://schemas.microsoft.com/office/drawing/2014/main" id="{15A3A741-B0B3-45DA-AC99-03FDA44B9FC3}"/>
              </a:ext>
            </a:extLst>
          </p:cNvPr>
          <p:cNvSpPr txBox="1">
            <a:spLocks/>
          </p:cNvSpPr>
          <p:nvPr/>
        </p:nvSpPr>
        <p:spPr>
          <a:xfrm>
            <a:off x="8842073" y="17174"/>
            <a:ext cx="301925" cy="39681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5D00D4B-184E-4213-9F29-D56430150BB5}" type="slidenum">
              <a:rPr kumimoji="1" lang="ja-JP" altLang="en-US" b="1" smtClean="0">
                <a:solidFill>
                  <a:schemeClr val="bg1"/>
                </a:solidFill>
                <a:latin typeface="Meiryo UI" panose="020B0604030504040204" pitchFamily="50" charset="-128"/>
                <a:ea typeface="Meiryo UI" panose="020B0604030504040204" pitchFamily="50" charset="-128"/>
              </a:rPr>
              <a:pPr/>
              <a:t>6</a:t>
            </a:fld>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7" name="大かっこ 6">
            <a:extLst>
              <a:ext uri="{FF2B5EF4-FFF2-40B4-BE49-F238E27FC236}">
                <a16:creationId xmlns:a16="http://schemas.microsoft.com/office/drawing/2014/main" id="{EA7F9055-7083-41A0-8880-7347E1C7D94D}"/>
              </a:ext>
            </a:extLst>
          </p:cNvPr>
          <p:cNvSpPr/>
          <p:nvPr/>
        </p:nvSpPr>
        <p:spPr>
          <a:xfrm>
            <a:off x="6439240" y="1712321"/>
            <a:ext cx="2519161" cy="76037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182563" indent="-182563"/>
            <a:r>
              <a:rPr lang="en-US" altLang="ja-JP" sz="1200" dirty="0">
                <a:latin typeface="Meiryo UI" panose="020B0604030504040204" pitchFamily="50" charset="-128"/>
                <a:ea typeface="Meiryo UI" panose="020B0604030504040204" pitchFamily="50" charset="-128"/>
              </a:rPr>
              <a:t>&lt;</a:t>
            </a:r>
            <a:r>
              <a:rPr lang="ja-JP" altLang="en-US" sz="1200" dirty="0">
                <a:latin typeface="Meiryo UI" panose="020B0604030504040204" pitchFamily="50" charset="-128"/>
                <a:ea typeface="Meiryo UI" panose="020B0604030504040204" pitchFamily="50" charset="-128"/>
              </a:rPr>
              <a:t>４月～６月までの活動実績</a:t>
            </a:r>
            <a:r>
              <a:rPr lang="en-US" altLang="ja-JP" sz="1200" dirty="0">
                <a:latin typeface="Meiryo UI" panose="020B0604030504040204" pitchFamily="50" charset="-128"/>
                <a:ea typeface="Meiryo UI" panose="020B0604030504040204" pitchFamily="50" charset="-128"/>
              </a:rPr>
              <a:t>&gt;</a:t>
            </a:r>
          </a:p>
          <a:p>
            <a:pPr marL="182563" indent="-1588"/>
            <a:r>
              <a:rPr lang="ja-JP" altLang="en-US" sz="1200" dirty="0">
                <a:latin typeface="Meiryo UI" panose="020B0604030504040204" pitchFamily="50" charset="-128"/>
                <a:ea typeface="Meiryo UI" panose="020B0604030504040204" pitchFamily="50" charset="-128"/>
              </a:rPr>
              <a:t>　・左記構成組織への案内送付（約</a:t>
            </a:r>
            <a:r>
              <a:rPr lang="en-US" altLang="ja-JP" sz="1200" dirty="0">
                <a:latin typeface="Meiryo UI" panose="020B0604030504040204" pitchFamily="50" charset="-128"/>
                <a:ea typeface="Meiryo UI" panose="020B0604030504040204" pitchFamily="50" charset="-128"/>
              </a:rPr>
              <a:t>40</a:t>
            </a:r>
            <a:r>
              <a:rPr lang="ja-JP" altLang="en-US" sz="1200" dirty="0">
                <a:latin typeface="Meiryo UI" panose="020B0604030504040204" pitchFamily="50" charset="-128"/>
                <a:ea typeface="Meiryo UI" panose="020B0604030504040204" pitchFamily="50" charset="-128"/>
              </a:rPr>
              <a:t>団体）</a:t>
            </a:r>
            <a:endParaRPr lang="en-US" altLang="ja-JP" sz="1200" dirty="0">
              <a:latin typeface="Meiryo UI" panose="020B0604030504040204" pitchFamily="50" charset="-128"/>
              <a:ea typeface="Meiryo UI" panose="020B0604030504040204" pitchFamily="50" charset="-128"/>
            </a:endParaRPr>
          </a:p>
          <a:p>
            <a:pPr marL="182563" indent="-1588"/>
            <a:r>
              <a:rPr lang="ja-JP" altLang="en-US" sz="1200" dirty="0">
                <a:latin typeface="Meiryo UI" panose="020B0604030504040204" pitchFamily="50" charset="-128"/>
                <a:ea typeface="Meiryo UI" panose="020B0604030504040204" pitchFamily="50" charset="-128"/>
              </a:rPr>
              <a:t>　・直接訪問（約</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団体）　</a:t>
            </a:r>
            <a:endParaRPr kumimoji="1" lang="ja-JP" altLang="en-US" sz="1200" dirty="0"/>
          </a:p>
        </p:txBody>
      </p:sp>
      <p:sp>
        <p:nvSpPr>
          <p:cNvPr id="16" name="大かっこ 15">
            <a:extLst>
              <a:ext uri="{FF2B5EF4-FFF2-40B4-BE49-F238E27FC236}">
                <a16:creationId xmlns:a16="http://schemas.microsoft.com/office/drawing/2014/main" id="{7E0C8F9D-02FB-4169-BD4A-8ACCA1499CA6}"/>
              </a:ext>
            </a:extLst>
          </p:cNvPr>
          <p:cNvSpPr/>
          <p:nvPr/>
        </p:nvSpPr>
        <p:spPr>
          <a:xfrm>
            <a:off x="6439240" y="4005117"/>
            <a:ext cx="2214310" cy="76037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182563" indent="-182563"/>
            <a:r>
              <a:rPr lang="en-US" altLang="ja-JP" sz="1200" dirty="0">
                <a:latin typeface="Meiryo UI" panose="020B0604030504040204" pitchFamily="50" charset="-128"/>
                <a:ea typeface="Meiryo UI" panose="020B0604030504040204" pitchFamily="50" charset="-128"/>
              </a:rPr>
              <a:t>&lt;</a:t>
            </a:r>
            <a:r>
              <a:rPr lang="ja-JP" altLang="en-US" sz="1200" dirty="0">
                <a:latin typeface="Meiryo UI" panose="020B0604030504040204" pitchFamily="50" charset="-128"/>
                <a:ea typeface="Meiryo UI" panose="020B0604030504040204" pitchFamily="50" charset="-128"/>
              </a:rPr>
              <a:t>４月～６月の活動実績</a:t>
            </a:r>
            <a:r>
              <a:rPr lang="en-US" altLang="ja-JP" sz="1200" dirty="0">
                <a:latin typeface="Meiryo UI" panose="020B0604030504040204" pitchFamily="50" charset="-128"/>
                <a:ea typeface="Meiryo UI" panose="020B0604030504040204" pitchFamily="50" charset="-128"/>
              </a:rPr>
              <a:t>&gt;</a:t>
            </a:r>
          </a:p>
          <a:p>
            <a:pPr marL="182563" indent="-1588"/>
            <a:r>
              <a:rPr lang="ja-JP" altLang="en-US" sz="1200" dirty="0">
                <a:latin typeface="Meiryo UI" panose="020B0604030504040204" pitchFamily="50" charset="-128"/>
                <a:ea typeface="Meiryo UI" panose="020B0604030504040204" pitchFamily="50" charset="-128"/>
              </a:rPr>
              <a:t>　・約</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団体に、営業活動・</a:t>
            </a:r>
            <a:endParaRPr lang="en-US" altLang="ja-JP" sz="1200" dirty="0">
              <a:latin typeface="Meiryo UI" panose="020B0604030504040204" pitchFamily="50" charset="-128"/>
              <a:ea typeface="Meiryo UI" panose="020B0604030504040204" pitchFamily="50" charset="-128"/>
            </a:endParaRPr>
          </a:p>
          <a:p>
            <a:pPr marL="182563" indent="-1588"/>
            <a:r>
              <a:rPr lang="ja-JP" altLang="en-US" sz="1200" dirty="0">
                <a:latin typeface="Meiryo UI" panose="020B0604030504040204" pitchFamily="50" charset="-128"/>
                <a:ea typeface="Meiryo UI" panose="020B0604030504040204" pitchFamily="50" charset="-128"/>
              </a:rPr>
              <a:t>   下見対応</a:t>
            </a:r>
          </a:p>
        </p:txBody>
      </p:sp>
      <p:sp>
        <p:nvSpPr>
          <p:cNvPr id="12" name="正方形/長方形 11">
            <a:extLst>
              <a:ext uri="{FF2B5EF4-FFF2-40B4-BE49-F238E27FC236}">
                <a16:creationId xmlns:a16="http://schemas.microsoft.com/office/drawing/2014/main" id="{2A0E099A-1994-43CC-A6A6-C375959E1783}"/>
              </a:ext>
            </a:extLst>
          </p:cNvPr>
          <p:cNvSpPr/>
          <p:nvPr/>
        </p:nvSpPr>
        <p:spPr>
          <a:xfrm>
            <a:off x="16101" y="1342989"/>
            <a:ext cx="8825972" cy="2388731"/>
          </a:xfrm>
          <a:prstGeom prst="rect">
            <a:avLst/>
          </a:prstGeom>
          <a:ln>
            <a:noFill/>
          </a:ln>
        </p:spPr>
        <p:txBody>
          <a:bodyPr wrap="square">
            <a:spAutoFit/>
          </a:bodyPr>
          <a:lstStyle/>
          <a:p>
            <a:pPr marL="182563" indent="-182563"/>
            <a:r>
              <a:rPr lang="en-US" altLang="zh-TW" b="1" dirty="0">
                <a:latin typeface="Meiryo UI" panose="020B0604030504040204" pitchFamily="50" charset="-128"/>
                <a:ea typeface="Meiryo UI" panose="020B0604030504040204" pitchFamily="50" charset="-128"/>
              </a:rPr>
              <a:t>【</a:t>
            </a:r>
            <a:r>
              <a:rPr lang="zh-TW" altLang="en-US" b="1" dirty="0">
                <a:latin typeface="Meiryo UI" panose="020B0604030504040204" pitchFamily="50" charset="-128"/>
                <a:ea typeface="Meiryo UI" panose="020B0604030504040204" pitchFamily="50" charset="-128"/>
              </a:rPr>
              <a:t>労働組合</a:t>
            </a:r>
            <a:r>
              <a:rPr lang="en-US" altLang="zh-TW" b="1" dirty="0">
                <a:latin typeface="Meiryo UI" panose="020B0604030504040204" pitchFamily="50" charset="-128"/>
                <a:ea typeface="Meiryo UI" panose="020B0604030504040204" pitchFamily="50" charset="-128"/>
              </a:rPr>
              <a:t>】</a:t>
            </a:r>
          </a:p>
          <a:p>
            <a:pPr marL="182563" indent="-1588">
              <a:lnSpc>
                <a:spcPct val="150000"/>
              </a:lnSpc>
            </a:pPr>
            <a:r>
              <a:rPr lang="ja-JP" altLang="en-US" b="1"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目的利用の中心である府内の主要な労働組合に対しては、</a:t>
            </a:r>
            <a:endParaRPr lang="en-US" altLang="ja-JP" dirty="0">
              <a:latin typeface="Meiryo UI" panose="020B0604030504040204" pitchFamily="50" charset="-128"/>
              <a:ea typeface="Meiryo UI" panose="020B0604030504040204" pitchFamily="50" charset="-128"/>
            </a:endParaRPr>
          </a:p>
          <a:p>
            <a:pPr marL="182563" indent="-1588">
              <a:lnSpc>
                <a:spcPct val="150000"/>
              </a:lnSpc>
            </a:pPr>
            <a:r>
              <a:rPr lang="ja-JP" altLang="en-US" b="1"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利用実績がある労働組合の中で、ここ</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年間利用のない組合に</a:t>
            </a:r>
            <a:endParaRPr lang="en-US" altLang="ja-JP" dirty="0">
              <a:latin typeface="Meiryo UI" panose="020B0604030504040204" pitchFamily="50" charset="-128"/>
              <a:ea typeface="Meiryo UI" panose="020B0604030504040204" pitchFamily="50" charset="-128"/>
            </a:endParaRPr>
          </a:p>
          <a:p>
            <a:pPr marL="182563" indent="-1588">
              <a:lnSpc>
                <a:spcPct val="150000"/>
              </a:lnSpc>
            </a:pPr>
            <a:r>
              <a:rPr lang="ja-JP" altLang="en-US" dirty="0">
                <a:latin typeface="Meiryo UI" panose="020B0604030504040204" pitchFamily="50" charset="-128"/>
                <a:ea typeface="Meiryo UI" panose="020B0604030504040204" pitchFamily="50" charset="-128"/>
              </a:rPr>
              <a:t>　　対し、順次利用案内を送付</a:t>
            </a:r>
            <a:endParaRPr lang="en-US" altLang="ja-JP" dirty="0">
              <a:latin typeface="Meiryo UI" panose="020B0604030504040204" pitchFamily="50" charset="-128"/>
              <a:ea typeface="Meiryo UI" panose="020B0604030504040204" pitchFamily="50" charset="-128"/>
            </a:endParaRPr>
          </a:p>
          <a:p>
            <a:pPr marL="182563" indent="-1588">
              <a:lnSpc>
                <a:spcPct val="150000"/>
              </a:lnSpc>
            </a:pPr>
            <a:r>
              <a:rPr lang="ja-JP" altLang="en-US" b="1"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また、ローカルセンターの構成組織については、ここ数年、特に利用件数が減少している</a:t>
            </a:r>
            <a:endParaRPr lang="en-US" altLang="ja-JP" dirty="0">
              <a:latin typeface="Meiryo UI" panose="020B0604030504040204" pitchFamily="50" charset="-128"/>
              <a:ea typeface="Meiryo UI" panose="020B0604030504040204" pitchFamily="50" charset="-128"/>
            </a:endParaRPr>
          </a:p>
          <a:p>
            <a:pPr marL="182563" indent="-1588">
              <a:lnSpc>
                <a:spcPct val="150000"/>
              </a:lnSpc>
            </a:pPr>
            <a:r>
              <a:rPr lang="ja-JP" altLang="en-US" dirty="0">
                <a:latin typeface="Meiryo UI" panose="020B0604030504040204" pitchFamily="50" charset="-128"/>
                <a:ea typeface="Meiryo UI" panose="020B0604030504040204" pitchFamily="50" charset="-128"/>
              </a:rPr>
              <a:t>　　ことから、直接訪問による営業を実施</a:t>
            </a:r>
          </a:p>
        </p:txBody>
      </p:sp>
      <p:sp>
        <p:nvSpPr>
          <p:cNvPr id="2" name="テキスト ボックス 1">
            <a:extLst>
              <a:ext uri="{FF2B5EF4-FFF2-40B4-BE49-F238E27FC236}">
                <a16:creationId xmlns:a16="http://schemas.microsoft.com/office/drawing/2014/main" id="{A2BBEEAC-0903-45D3-947E-00B1569CABDB}"/>
              </a:ext>
            </a:extLst>
          </p:cNvPr>
          <p:cNvSpPr txBox="1"/>
          <p:nvPr/>
        </p:nvSpPr>
        <p:spPr>
          <a:xfrm>
            <a:off x="0" y="3788831"/>
            <a:ext cx="8825972" cy="2804229"/>
          </a:xfrm>
          <a:prstGeom prst="rect">
            <a:avLst/>
          </a:prstGeom>
          <a:noFill/>
        </p:spPr>
        <p:txBody>
          <a:bodyPr wrap="square" rtlCol="0">
            <a:spAutoFit/>
          </a:bodyPr>
          <a:lstStyle/>
          <a:p>
            <a:pPr marL="182563" indent="-182563"/>
            <a:r>
              <a:rPr lang="en-US" altLang="zh-TW" b="1" dirty="0">
                <a:latin typeface="Meiryo UI" panose="020B0604030504040204" pitchFamily="50" charset="-128"/>
                <a:ea typeface="Meiryo UI" panose="020B0604030504040204" pitchFamily="50" charset="-128"/>
              </a:rPr>
              <a:t>【</a:t>
            </a:r>
            <a:r>
              <a:rPr lang="zh-TW" altLang="en-US" b="1" dirty="0">
                <a:latin typeface="Meiryo UI" panose="020B0604030504040204" pitchFamily="50" charset="-128"/>
                <a:ea typeface="Meiryo UI" panose="020B0604030504040204" pitchFamily="50" charset="-128"/>
              </a:rPr>
              <a:t>業界団体</a:t>
            </a:r>
            <a:r>
              <a:rPr lang="en-US" altLang="zh-TW" b="1" dirty="0">
                <a:latin typeface="Meiryo UI" panose="020B0604030504040204" pitchFamily="50" charset="-128"/>
                <a:ea typeface="Meiryo UI" panose="020B0604030504040204" pitchFamily="50" charset="-128"/>
              </a:rPr>
              <a:t>】</a:t>
            </a:r>
          </a:p>
          <a:p>
            <a:pPr marL="182563" indent="-1588">
              <a:lnSpc>
                <a:spcPct val="150000"/>
              </a:lnSpc>
            </a:pPr>
            <a:r>
              <a:rPr lang="ja-JP" altLang="en-US" dirty="0">
                <a:latin typeface="Meiryo UI" panose="020B0604030504040204" pitchFamily="50" charset="-128"/>
                <a:ea typeface="Meiryo UI" panose="020B0604030504040204" pitchFamily="50" charset="-128"/>
              </a:rPr>
              <a:t>▸　定期的・安定的な収益が見込まれる講習会・研修等や定例的</a:t>
            </a:r>
            <a:endParaRPr lang="en-US" altLang="ja-JP" dirty="0">
              <a:latin typeface="Meiryo UI" panose="020B0604030504040204" pitchFamily="50" charset="-128"/>
              <a:ea typeface="Meiryo UI" panose="020B0604030504040204" pitchFamily="50" charset="-128"/>
            </a:endParaRPr>
          </a:p>
          <a:p>
            <a:pPr marL="182563" indent="-1588">
              <a:lnSpc>
                <a:spcPct val="150000"/>
              </a:lnSpc>
            </a:pPr>
            <a:r>
              <a:rPr lang="ja-JP" altLang="en-US" dirty="0">
                <a:latin typeface="Meiryo UI" panose="020B0604030504040204" pitchFamily="50" charset="-128"/>
                <a:ea typeface="Meiryo UI" panose="020B0604030504040204" pitchFamily="50" charset="-128"/>
              </a:rPr>
              <a:t>　　な会議・会合等の獲得をターゲットに定め、府内にある業界団体</a:t>
            </a:r>
            <a:endParaRPr lang="en-US" altLang="ja-JP" dirty="0">
              <a:latin typeface="Meiryo UI" panose="020B0604030504040204" pitchFamily="50" charset="-128"/>
              <a:ea typeface="Meiryo UI" panose="020B0604030504040204" pitchFamily="50" charset="-128"/>
            </a:endParaRPr>
          </a:p>
          <a:p>
            <a:pPr marL="182563" indent="-1588">
              <a:lnSpc>
                <a:spcPct val="150000"/>
              </a:lnSpc>
            </a:pPr>
            <a:r>
              <a:rPr lang="ja-JP" altLang="en-US" dirty="0">
                <a:latin typeface="Meiryo UI" panose="020B0604030504040204" pitchFamily="50" charset="-128"/>
                <a:ea typeface="Meiryo UI" panose="020B0604030504040204" pitchFamily="50" charset="-128"/>
              </a:rPr>
              <a:t>　　をリストアップし、積極的に営業を実施</a:t>
            </a:r>
            <a:endParaRPr lang="en-US" altLang="ja-JP" dirty="0">
              <a:latin typeface="Meiryo UI" panose="020B0604030504040204" pitchFamily="50" charset="-128"/>
              <a:ea typeface="Meiryo UI" panose="020B0604030504040204" pitchFamily="50" charset="-128"/>
            </a:endParaRPr>
          </a:p>
          <a:p>
            <a:pPr marL="182563" indent="-1588">
              <a:lnSpc>
                <a:spcPct val="150000"/>
              </a:lnSpc>
            </a:pPr>
            <a:r>
              <a:rPr lang="ja-JP" altLang="en-US" dirty="0">
                <a:latin typeface="Meiryo UI" panose="020B0604030504040204" pitchFamily="50" charset="-128"/>
                <a:ea typeface="Meiryo UI" panose="020B0604030504040204" pitchFamily="50" charset="-128"/>
              </a:rPr>
              <a:t>　（特に大阪弁護士会、府中小企業団体中央会等へ働きかけ）</a:t>
            </a:r>
            <a:endParaRPr lang="en-US" altLang="ja-JP" dirty="0">
              <a:latin typeface="Meiryo UI" panose="020B0604030504040204" pitchFamily="50" charset="-128"/>
              <a:ea typeface="Meiryo UI" panose="020B0604030504040204" pitchFamily="50" charset="-128"/>
            </a:endParaRPr>
          </a:p>
          <a:p>
            <a:pPr marL="182563" indent="-1588">
              <a:lnSpc>
                <a:spcPct val="150000"/>
              </a:lnSpc>
            </a:pPr>
            <a:r>
              <a:rPr lang="ja-JP" altLang="en-US" b="1"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大阪府等の公的機関が実施する講習会や会議等の開催場所として、これまで以上に利</a:t>
            </a:r>
            <a:endParaRPr lang="en-US" altLang="ja-JP" dirty="0">
              <a:latin typeface="Meiryo UI" panose="020B0604030504040204" pitchFamily="50" charset="-128"/>
              <a:ea typeface="Meiryo UI" panose="020B0604030504040204" pitchFamily="50" charset="-128"/>
            </a:endParaRPr>
          </a:p>
          <a:p>
            <a:pPr marL="182563" indent="-1588">
              <a:lnSpc>
                <a:spcPct val="150000"/>
              </a:lnSpc>
            </a:pPr>
            <a:r>
              <a:rPr lang="ja-JP" altLang="en-US" dirty="0">
                <a:latin typeface="Meiryo UI" panose="020B0604030504040204" pitchFamily="50" charset="-128"/>
                <a:ea typeface="Meiryo UI" panose="020B0604030504040204" pitchFamily="50" charset="-128"/>
              </a:rPr>
              <a:t>　　用を働きかける</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42368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4183C094-26D4-401F-920A-BEEA9B154BCA}"/>
              </a:ext>
            </a:extLst>
          </p:cNvPr>
          <p:cNvSpPr>
            <a:spLocks noChangeArrowheads="1"/>
          </p:cNvSpPr>
          <p:nvPr/>
        </p:nvSpPr>
        <p:spPr bwMode="auto">
          <a:xfrm>
            <a:off x="2" y="3"/>
            <a:ext cx="9143997" cy="405342"/>
          </a:xfrm>
          <a:prstGeom prst="rect">
            <a:avLst/>
          </a:prstGeom>
          <a:solidFill>
            <a:sysClr val="windowText" lastClr="000000"/>
          </a:solidFill>
          <a:ln w="19050" cap="flat" cmpd="sng" algn="ctr">
            <a:noFill/>
            <a:prstDash val="solid"/>
            <a:miter lim="800000"/>
            <a:headEnd/>
            <a:tailEnd/>
          </a:ln>
          <a:effectLst/>
        </p:spPr>
        <p:txBody>
          <a:bodyPr wrap="none" tIns="59143" bIns="59143"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defTabSz="326582" eaLnBrk="1" hangingPunct="1">
              <a:spcBef>
                <a:spcPct val="0"/>
              </a:spcBef>
              <a:buNone/>
            </a:pPr>
            <a:r>
              <a:rPr lang="ja-JP" altLang="en-US" sz="2000" b="1" kern="0" dirty="0">
                <a:solidFill>
                  <a:prstClr val="white"/>
                </a:solidFill>
                <a:latin typeface="Meiryo UI" pitchFamily="50" charset="-128"/>
                <a:ea typeface="Meiryo UI" pitchFamily="50" charset="-128"/>
                <a:cs typeface="ＭＳ Ｐゴシック" pitchFamily="50" charset="-128"/>
              </a:rPr>
              <a:t>　令和７年度重点取組①</a:t>
            </a:r>
            <a:endParaRPr lang="ja-JP" altLang="en-US" sz="1100" b="1" kern="0" dirty="0">
              <a:solidFill>
                <a:prstClr val="white"/>
              </a:solidFill>
              <a:latin typeface="Meiryo UI" pitchFamily="50" charset="-128"/>
              <a:ea typeface="Meiryo UI" pitchFamily="50" charset="-128"/>
              <a:cs typeface="ＭＳ Ｐゴシック" pitchFamily="50" charset="-128"/>
            </a:endParaRPr>
          </a:p>
        </p:txBody>
      </p:sp>
      <p:sp>
        <p:nvSpPr>
          <p:cNvPr id="8" name="スライド番号プレースホルダー 1">
            <a:extLst>
              <a:ext uri="{FF2B5EF4-FFF2-40B4-BE49-F238E27FC236}">
                <a16:creationId xmlns:a16="http://schemas.microsoft.com/office/drawing/2014/main" id="{15A3A741-B0B3-45DA-AC99-03FDA44B9FC3}"/>
              </a:ext>
            </a:extLst>
          </p:cNvPr>
          <p:cNvSpPr txBox="1">
            <a:spLocks/>
          </p:cNvSpPr>
          <p:nvPr/>
        </p:nvSpPr>
        <p:spPr>
          <a:xfrm>
            <a:off x="8842073" y="17174"/>
            <a:ext cx="301925" cy="39681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24731CBD-413A-4774-9BAB-D3323691E30B}"/>
              </a:ext>
            </a:extLst>
          </p:cNvPr>
          <p:cNvSpPr txBox="1"/>
          <p:nvPr/>
        </p:nvSpPr>
        <p:spPr>
          <a:xfrm>
            <a:off x="468281" y="4842386"/>
            <a:ext cx="8055033" cy="646331"/>
          </a:xfrm>
          <a:prstGeom prst="rect">
            <a:avLst/>
          </a:prstGeom>
          <a:noFill/>
          <a:ln>
            <a:solidFill>
              <a:schemeClr val="tx1"/>
            </a:solidFill>
          </a:ln>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これまでの営業展開による売上見込み</a:t>
            </a: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20</a:t>
            </a:r>
            <a:r>
              <a:rPr kumimoji="1" lang="ja-JP" altLang="en-US" sz="1200" dirty="0">
                <a:latin typeface="Meiryo UI" panose="020B0604030504040204" pitchFamily="50" charset="-128"/>
                <a:ea typeface="Meiryo UI" panose="020B0604030504040204" pitchFamily="50" charset="-128"/>
              </a:rPr>
              <a:t>日現在）</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2000" b="1" u="sng" dirty="0">
                <a:latin typeface="Meiryo UI" panose="020B0604030504040204" pitchFamily="50" charset="-128"/>
                <a:ea typeface="Meiryo UI" panose="020B0604030504040204" pitchFamily="50" charset="-128"/>
              </a:rPr>
              <a:t>約</a:t>
            </a:r>
            <a:r>
              <a:rPr kumimoji="1" lang="en-US" altLang="ja-JP" sz="2000" b="1" u="sng" dirty="0">
                <a:latin typeface="Meiryo UI" panose="020B0604030504040204" pitchFamily="50" charset="-128"/>
                <a:ea typeface="Meiryo UI" panose="020B0604030504040204" pitchFamily="50" charset="-128"/>
              </a:rPr>
              <a:t>4,700</a:t>
            </a:r>
            <a:r>
              <a:rPr kumimoji="1" lang="ja-JP" altLang="en-US" sz="2000" b="1" u="sng" dirty="0">
                <a:latin typeface="Meiryo UI" panose="020B0604030504040204" pitchFamily="50" charset="-128"/>
                <a:ea typeface="Meiryo UI" panose="020B0604030504040204" pitchFamily="50" charset="-128"/>
              </a:rPr>
              <a:t>千円</a:t>
            </a:r>
            <a:r>
              <a:rPr kumimoji="1" lang="ja-JP" altLang="en-US" sz="1600" dirty="0">
                <a:latin typeface="Meiryo UI" panose="020B0604030504040204" pitchFamily="50" charset="-128"/>
                <a:ea typeface="Meiryo UI" panose="020B0604030504040204" pitchFamily="50" charset="-128"/>
              </a:rPr>
              <a:t>（うちエル・シアター約</a:t>
            </a:r>
            <a:r>
              <a:rPr kumimoji="1" lang="en-US" altLang="ja-JP" sz="1600" dirty="0">
                <a:latin typeface="Meiryo UI" panose="020B0604030504040204" pitchFamily="50" charset="-128"/>
                <a:ea typeface="Meiryo UI" panose="020B0604030504040204" pitchFamily="50" charset="-128"/>
              </a:rPr>
              <a:t>1,000</a:t>
            </a:r>
            <a:r>
              <a:rPr kumimoji="1" lang="ja-JP" altLang="en-US" sz="1600" dirty="0">
                <a:latin typeface="Meiryo UI" panose="020B0604030504040204" pitchFamily="50" charset="-128"/>
                <a:ea typeface="Meiryo UI" panose="020B0604030504040204" pitchFamily="50" charset="-128"/>
              </a:rPr>
              <a:t>千円）</a:t>
            </a:r>
            <a:endParaRPr kumimoji="1" lang="en-US" altLang="ja-JP" sz="1200" dirty="0">
              <a:latin typeface="Meiryo UI" panose="020B0604030504040204" pitchFamily="50" charset="-128"/>
              <a:ea typeface="Meiryo UI" panose="020B0604030504040204" pitchFamily="50" charset="-128"/>
            </a:endParaRPr>
          </a:p>
        </p:txBody>
      </p:sp>
      <p:sp>
        <p:nvSpPr>
          <p:cNvPr id="16" name="大かっこ 15">
            <a:extLst>
              <a:ext uri="{FF2B5EF4-FFF2-40B4-BE49-F238E27FC236}">
                <a16:creationId xmlns:a16="http://schemas.microsoft.com/office/drawing/2014/main" id="{7E0C8F9D-02FB-4169-BD4A-8ACCA1499CA6}"/>
              </a:ext>
            </a:extLst>
          </p:cNvPr>
          <p:cNvSpPr/>
          <p:nvPr/>
        </p:nvSpPr>
        <p:spPr>
          <a:xfrm>
            <a:off x="6753814" y="992717"/>
            <a:ext cx="2218612" cy="760375"/>
          </a:xfrm>
          <a:prstGeom prst="bracketPair">
            <a:avLst>
              <a:gd name="adj" fmla="val 18683"/>
            </a:avLst>
          </a:prstGeom>
        </p:spPr>
        <p:style>
          <a:lnRef idx="1">
            <a:schemeClr val="dk1"/>
          </a:lnRef>
          <a:fillRef idx="0">
            <a:schemeClr val="dk1"/>
          </a:fillRef>
          <a:effectRef idx="0">
            <a:schemeClr val="dk1"/>
          </a:effectRef>
          <a:fontRef idx="minor">
            <a:schemeClr val="tx1"/>
          </a:fontRef>
        </p:style>
        <p:txBody>
          <a:bodyPr rtlCol="0" anchor="ctr"/>
          <a:lstStyle/>
          <a:p>
            <a:pPr marL="182563" indent="-182563"/>
            <a:r>
              <a:rPr lang="en-US" altLang="ja-JP" sz="1200" dirty="0">
                <a:latin typeface="Meiryo UI" panose="020B0604030504040204" pitchFamily="50" charset="-128"/>
                <a:ea typeface="Meiryo UI" panose="020B0604030504040204" pitchFamily="50" charset="-128"/>
              </a:rPr>
              <a:t>&lt;</a:t>
            </a:r>
            <a:r>
              <a:rPr lang="ja-JP" altLang="en-US" sz="1200" dirty="0">
                <a:latin typeface="Meiryo UI" panose="020B0604030504040204" pitchFamily="50" charset="-128"/>
                <a:ea typeface="Meiryo UI" panose="020B0604030504040204" pitchFamily="50" charset="-128"/>
              </a:rPr>
              <a:t>４月～６月の活動実績</a:t>
            </a:r>
            <a:r>
              <a:rPr lang="en-US" altLang="ja-JP" sz="1200" dirty="0">
                <a:latin typeface="Meiryo UI" panose="020B0604030504040204" pitchFamily="50" charset="-128"/>
                <a:ea typeface="Meiryo UI" panose="020B0604030504040204" pitchFamily="50" charset="-128"/>
              </a:rPr>
              <a:t>&gt;</a:t>
            </a:r>
          </a:p>
          <a:p>
            <a:pPr marL="182563" indent="-1588"/>
            <a:r>
              <a:rPr lang="ja-JP" altLang="en-US" sz="1200" dirty="0">
                <a:latin typeface="Meiryo UI" panose="020B0604030504040204" pitchFamily="50" charset="-128"/>
                <a:ea typeface="Meiryo UI" panose="020B0604030504040204" pitchFamily="50" charset="-128"/>
              </a:rPr>
              <a:t>　・約</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団体に、営業活動・</a:t>
            </a:r>
            <a:endParaRPr lang="en-US" altLang="ja-JP" sz="1200" dirty="0">
              <a:latin typeface="Meiryo UI" panose="020B0604030504040204" pitchFamily="50" charset="-128"/>
              <a:ea typeface="Meiryo UI" panose="020B0604030504040204" pitchFamily="50" charset="-128"/>
            </a:endParaRPr>
          </a:p>
          <a:p>
            <a:pPr marL="182563" indent="-1588"/>
            <a:r>
              <a:rPr lang="ja-JP" altLang="en-US" sz="1200" dirty="0">
                <a:latin typeface="Meiryo UI" panose="020B0604030504040204" pitchFamily="50" charset="-128"/>
                <a:ea typeface="Meiryo UI" panose="020B0604030504040204" pitchFamily="50" charset="-128"/>
              </a:rPr>
              <a:t>   下見対応</a:t>
            </a:r>
          </a:p>
        </p:txBody>
      </p:sp>
      <p:sp>
        <p:nvSpPr>
          <p:cNvPr id="13" name="正方形/長方形 12">
            <a:extLst>
              <a:ext uri="{FF2B5EF4-FFF2-40B4-BE49-F238E27FC236}">
                <a16:creationId xmlns:a16="http://schemas.microsoft.com/office/drawing/2014/main" id="{EAD09DB1-C54B-4D11-BE3B-7FC234662800}"/>
              </a:ext>
            </a:extLst>
          </p:cNvPr>
          <p:cNvSpPr/>
          <p:nvPr/>
        </p:nvSpPr>
        <p:spPr>
          <a:xfrm>
            <a:off x="0" y="452312"/>
            <a:ext cx="6885936" cy="2111732"/>
          </a:xfrm>
          <a:prstGeom prst="rect">
            <a:avLst/>
          </a:prstGeom>
          <a:ln>
            <a:noFill/>
          </a:ln>
        </p:spPr>
        <p:txBody>
          <a:bodyPr wrap="square">
            <a:spAutoFit/>
          </a:bodyPr>
          <a:lstStyle/>
          <a:p>
            <a:pPr marL="182563" indent="-182563">
              <a:lnSpc>
                <a:spcPct val="150000"/>
              </a:lnSpc>
            </a:pP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学会・教育機関等</a:t>
            </a:r>
            <a:r>
              <a:rPr lang="en-US" altLang="ja-JP" b="1" dirty="0">
                <a:latin typeface="Meiryo UI" panose="020B0604030504040204" pitchFamily="50" charset="-128"/>
                <a:ea typeface="Meiryo UI" panose="020B0604030504040204" pitchFamily="50" charset="-128"/>
              </a:rPr>
              <a:t>】</a:t>
            </a:r>
          </a:p>
          <a:p>
            <a:pPr marL="182563" indent="-1588">
              <a:lnSpc>
                <a:spcPct val="150000"/>
              </a:lnSpc>
            </a:pPr>
            <a:r>
              <a:rPr lang="ja-JP" altLang="en-US" dirty="0">
                <a:latin typeface="Meiryo UI" panose="020B0604030504040204" pitchFamily="50" charset="-128"/>
                <a:ea typeface="Meiryo UI" panose="020B0604030504040204" pitchFamily="50" charset="-128"/>
              </a:rPr>
              <a:t>▸　学会は、数日間にわたって開催されることが多く、多額の利用収入</a:t>
            </a:r>
            <a:endParaRPr lang="en-US" altLang="ja-JP" dirty="0">
              <a:latin typeface="Meiryo UI" panose="020B0604030504040204" pitchFamily="50" charset="-128"/>
              <a:ea typeface="Meiryo UI" panose="020B0604030504040204" pitchFamily="50" charset="-128"/>
            </a:endParaRPr>
          </a:p>
          <a:p>
            <a:pPr marL="182563" indent="-1588">
              <a:lnSpc>
                <a:spcPct val="150000"/>
              </a:lnSpc>
            </a:pPr>
            <a:r>
              <a:rPr lang="ja-JP" altLang="en-US" dirty="0">
                <a:latin typeface="Meiryo UI" panose="020B0604030504040204" pitchFamily="50" charset="-128"/>
                <a:ea typeface="Meiryo UI" panose="020B0604030504040204" pitchFamily="50" charset="-128"/>
              </a:rPr>
              <a:t>　　を得られることから、自主事業等で関係のある学会から営業を実施</a:t>
            </a:r>
            <a:endParaRPr lang="en-US" altLang="ja-JP" dirty="0">
              <a:latin typeface="Meiryo UI" panose="020B0604030504040204" pitchFamily="50" charset="-128"/>
              <a:ea typeface="Meiryo UI" panose="020B0604030504040204" pitchFamily="50" charset="-128"/>
            </a:endParaRPr>
          </a:p>
          <a:p>
            <a:pPr marL="182563" indent="-1588">
              <a:lnSpc>
                <a:spcPct val="150000"/>
              </a:lnSpc>
            </a:pPr>
            <a:r>
              <a:rPr lang="ja-JP" altLang="en-US" dirty="0">
                <a:latin typeface="Meiryo UI" panose="020B0604030504040204" pitchFamily="50" charset="-128"/>
                <a:ea typeface="Meiryo UI" panose="020B0604030504040204" pitchFamily="50" charset="-128"/>
              </a:rPr>
              <a:t>▸　大阪市内の教育機関を中心に、学校の校外学習や活動、作品展</a:t>
            </a:r>
            <a:endParaRPr lang="en-US" altLang="ja-JP" dirty="0">
              <a:latin typeface="Meiryo UI" panose="020B0604030504040204" pitchFamily="50" charset="-128"/>
              <a:ea typeface="Meiryo UI" panose="020B0604030504040204" pitchFamily="50" charset="-128"/>
            </a:endParaRPr>
          </a:p>
          <a:p>
            <a:pPr marL="182563" indent="-1588">
              <a:lnSpc>
                <a:spcPct val="150000"/>
              </a:lnSpc>
            </a:pPr>
            <a:r>
              <a:rPr lang="ja-JP" altLang="en-US" dirty="0">
                <a:latin typeface="Meiryo UI" panose="020B0604030504040204" pitchFamily="50" charset="-128"/>
                <a:ea typeface="Meiryo UI" panose="020B0604030504040204" pitchFamily="50" charset="-128"/>
              </a:rPr>
              <a:t>　　示といった催事等での積極的な活用を働きかける</a:t>
            </a:r>
            <a:endParaRPr lang="en-US" altLang="ja-JP"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53BE55C2-320F-4364-9089-35B54C30035C}"/>
              </a:ext>
            </a:extLst>
          </p:cNvPr>
          <p:cNvSpPr txBox="1"/>
          <p:nvPr/>
        </p:nvSpPr>
        <p:spPr>
          <a:xfrm>
            <a:off x="0" y="2799522"/>
            <a:ext cx="8753155" cy="1142236"/>
          </a:xfrm>
          <a:prstGeom prst="rect">
            <a:avLst/>
          </a:prstGeom>
          <a:noFill/>
        </p:spPr>
        <p:txBody>
          <a:bodyPr wrap="square" rtlCol="0">
            <a:spAutoFit/>
          </a:bodyPr>
          <a:lstStyle/>
          <a:p>
            <a:pPr marL="182563" indent="-182563"/>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その他</a:t>
            </a:r>
            <a:r>
              <a:rPr lang="en-US" altLang="ja-JP" b="1" dirty="0">
                <a:latin typeface="Meiryo UI" panose="020B0604030504040204" pitchFamily="50" charset="-128"/>
                <a:ea typeface="Meiryo UI" panose="020B0604030504040204" pitchFamily="50" charset="-128"/>
              </a:rPr>
              <a:t>】</a:t>
            </a:r>
          </a:p>
          <a:p>
            <a:pPr marL="182563" indent="-1588">
              <a:lnSpc>
                <a:spcPct val="150000"/>
              </a:lnSpc>
            </a:pPr>
            <a:r>
              <a:rPr lang="ja-JP" altLang="en-US" dirty="0">
                <a:latin typeface="Meiryo UI" panose="020B0604030504040204" pitchFamily="50" charset="-128"/>
                <a:ea typeface="Meiryo UI" panose="020B0604030504040204" pitchFamily="50" charset="-128"/>
              </a:rPr>
              <a:t>▸来年２月からエル・シアターが再開することを見据え、大型催事の開催実績がある企業や</a:t>
            </a:r>
            <a:endParaRPr lang="en-US" altLang="ja-JP" dirty="0">
              <a:latin typeface="Meiryo UI" panose="020B0604030504040204" pitchFamily="50" charset="-128"/>
              <a:ea typeface="Meiryo UI" panose="020B0604030504040204" pitchFamily="50" charset="-128"/>
            </a:endParaRPr>
          </a:p>
          <a:p>
            <a:pPr marL="182563" indent="-1588">
              <a:lnSpc>
                <a:spcPct val="150000"/>
              </a:lnSpc>
            </a:pPr>
            <a:r>
              <a:rPr lang="ja-JP" altLang="en-US" dirty="0">
                <a:latin typeface="Meiryo UI" panose="020B0604030504040204" pitchFamily="50" charset="-128"/>
                <a:ea typeface="Meiryo UI" panose="020B0604030504040204" pitchFamily="50" charset="-128"/>
              </a:rPr>
              <a:t>　業界団体等に対して、重点的にエル・シアターの営業を実施</a:t>
            </a:r>
            <a:endParaRPr lang="en-US" altLang="ja-JP" dirty="0">
              <a:latin typeface="Meiryo UI" panose="020B0604030504040204" pitchFamily="50" charset="-128"/>
              <a:ea typeface="Meiryo UI" panose="020B0604030504040204" pitchFamily="50" charset="-128"/>
            </a:endParaRPr>
          </a:p>
        </p:txBody>
      </p:sp>
      <p:sp>
        <p:nvSpPr>
          <p:cNvPr id="2" name="矢印: 下 1">
            <a:extLst>
              <a:ext uri="{FF2B5EF4-FFF2-40B4-BE49-F238E27FC236}">
                <a16:creationId xmlns:a16="http://schemas.microsoft.com/office/drawing/2014/main" id="{A60F43B2-E193-4E60-8DDD-901D4BE57CF1}"/>
              </a:ext>
            </a:extLst>
          </p:cNvPr>
          <p:cNvSpPr/>
          <p:nvPr/>
        </p:nvSpPr>
        <p:spPr>
          <a:xfrm>
            <a:off x="3442968" y="4101559"/>
            <a:ext cx="1704975" cy="447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
            <a:extLst>
              <a:ext uri="{FF2B5EF4-FFF2-40B4-BE49-F238E27FC236}">
                <a16:creationId xmlns:a16="http://schemas.microsoft.com/office/drawing/2014/main" id="{6288533B-2D35-4CE2-9314-B3CEAE51F28F}"/>
              </a:ext>
            </a:extLst>
          </p:cNvPr>
          <p:cNvSpPr txBox="1">
            <a:spLocks/>
          </p:cNvSpPr>
          <p:nvPr/>
        </p:nvSpPr>
        <p:spPr>
          <a:xfrm>
            <a:off x="8807570" y="6492875"/>
            <a:ext cx="33643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5D00D4B-184E-4213-9F29-D56430150BB5}" type="slidenum">
              <a:rPr kumimoji="1" lang="ja-JP" altLang="en-US" b="1" smtClean="0">
                <a:solidFill>
                  <a:schemeClr val="tx1"/>
                </a:solidFill>
                <a:latin typeface="Meiryo UI" panose="020B0604030504040204" pitchFamily="50" charset="-128"/>
                <a:ea typeface="Meiryo UI" panose="020B0604030504040204" pitchFamily="50" charset="-128"/>
              </a:rPr>
              <a:pPr/>
              <a:t>7</a:t>
            </a:fld>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89952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4183C094-26D4-401F-920A-BEEA9B154BCA}"/>
              </a:ext>
            </a:extLst>
          </p:cNvPr>
          <p:cNvSpPr>
            <a:spLocks noChangeArrowheads="1"/>
          </p:cNvSpPr>
          <p:nvPr/>
        </p:nvSpPr>
        <p:spPr bwMode="auto">
          <a:xfrm>
            <a:off x="2" y="3"/>
            <a:ext cx="9143997" cy="405342"/>
          </a:xfrm>
          <a:prstGeom prst="rect">
            <a:avLst/>
          </a:prstGeom>
          <a:solidFill>
            <a:sysClr val="windowText" lastClr="000000"/>
          </a:solidFill>
          <a:ln w="19050" cap="flat" cmpd="sng" algn="ctr">
            <a:noFill/>
            <a:prstDash val="solid"/>
            <a:miter lim="800000"/>
            <a:headEnd/>
            <a:tailEnd/>
          </a:ln>
          <a:effectLst/>
        </p:spPr>
        <p:txBody>
          <a:bodyPr wrap="none" tIns="59143" bIns="59143"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defTabSz="326582" eaLnBrk="1" hangingPunct="1">
              <a:spcBef>
                <a:spcPct val="0"/>
              </a:spcBef>
              <a:buNone/>
            </a:pPr>
            <a:r>
              <a:rPr lang="ja-JP" altLang="en-US" sz="2000" b="1" kern="0" dirty="0">
                <a:solidFill>
                  <a:prstClr val="white"/>
                </a:solidFill>
                <a:latin typeface="Meiryo UI" pitchFamily="50" charset="-128"/>
                <a:ea typeface="Meiryo UI" pitchFamily="50" charset="-128"/>
                <a:cs typeface="ＭＳ Ｐゴシック" pitchFamily="50" charset="-128"/>
              </a:rPr>
              <a:t>　令和７年度重点取組②</a:t>
            </a:r>
            <a:endParaRPr lang="ja-JP" altLang="en-US" sz="1100" b="1" kern="0" dirty="0">
              <a:solidFill>
                <a:prstClr val="white"/>
              </a:solidFill>
              <a:latin typeface="Meiryo UI" pitchFamily="50" charset="-128"/>
              <a:ea typeface="Meiryo UI" pitchFamily="50" charset="-128"/>
              <a:cs typeface="ＭＳ Ｐゴシック" pitchFamily="50" charset="-128"/>
            </a:endParaRPr>
          </a:p>
        </p:txBody>
      </p:sp>
      <p:sp>
        <p:nvSpPr>
          <p:cNvPr id="5" name="テキスト ボックス 4">
            <a:extLst>
              <a:ext uri="{FF2B5EF4-FFF2-40B4-BE49-F238E27FC236}">
                <a16:creationId xmlns:a16="http://schemas.microsoft.com/office/drawing/2014/main" id="{A4B23634-E782-40E1-B1CB-F6632B21ECE2}"/>
              </a:ext>
            </a:extLst>
          </p:cNvPr>
          <p:cNvSpPr txBox="1"/>
          <p:nvPr/>
        </p:nvSpPr>
        <p:spPr>
          <a:xfrm>
            <a:off x="0" y="480470"/>
            <a:ext cx="8476090" cy="400110"/>
          </a:xfrm>
          <a:prstGeom prst="rect">
            <a:avLst/>
          </a:prstGeom>
          <a:noFill/>
        </p:spPr>
        <p:txBody>
          <a:bodyPr wrap="square">
            <a:spAutoFit/>
          </a:bodyPr>
          <a:lstStyle/>
          <a:p>
            <a:r>
              <a:rPr lang="ja-JP" altLang="en-US" sz="2000" b="1" u="sng" dirty="0">
                <a:latin typeface="Meiryo UI" panose="020B0604030504040204" pitchFamily="50" charset="-128"/>
                <a:ea typeface="Meiryo UI" panose="020B0604030504040204" pitchFamily="50" charset="-128"/>
              </a:rPr>
              <a:t>２　目的外利用の負担軽減</a:t>
            </a:r>
          </a:p>
        </p:txBody>
      </p:sp>
      <p:sp>
        <p:nvSpPr>
          <p:cNvPr id="2" name="テキスト ボックス 1">
            <a:extLst>
              <a:ext uri="{FF2B5EF4-FFF2-40B4-BE49-F238E27FC236}">
                <a16:creationId xmlns:a16="http://schemas.microsoft.com/office/drawing/2014/main" id="{9CE9FB93-3E23-4665-B2B4-C6EF574AF8FE}"/>
              </a:ext>
            </a:extLst>
          </p:cNvPr>
          <p:cNvSpPr txBox="1"/>
          <p:nvPr/>
        </p:nvSpPr>
        <p:spPr>
          <a:xfrm>
            <a:off x="130254" y="880580"/>
            <a:ext cx="8775622" cy="830997"/>
          </a:xfrm>
          <a:prstGeom prst="rect">
            <a:avLst/>
          </a:prstGeom>
          <a:noFill/>
        </p:spPr>
        <p:txBody>
          <a:bodyPr wrap="square" rtlCol="0">
            <a:spAutoFit/>
          </a:bodyPr>
          <a:lstStyle/>
          <a:p>
            <a:pPr marL="180975" indent="-180975"/>
            <a:r>
              <a:rPr lang="ja-JP" altLang="en-US" dirty="0">
                <a:latin typeface="Meiryo UI" panose="020B0604030504040204" pitchFamily="50" charset="-128"/>
                <a:ea typeface="Meiryo UI" panose="020B0604030504040204" pitchFamily="50" charset="-128"/>
              </a:rPr>
              <a:t>▸新規利用者の獲得と定着を図るため、</a:t>
            </a:r>
            <a:r>
              <a:rPr lang="ja-JP" altLang="en-US" b="1" u="sng" dirty="0">
                <a:latin typeface="Meiryo UI" panose="020B0604030504040204" pitchFamily="50" charset="-128"/>
                <a:ea typeface="Meiryo UI" panose="020B0604030504040204" pitchFamily="50" charset="-128"/>
              </a:rPr>
              <a:t>目的外利用の負担軽減となる利用料金の新たな</a:t>
            </a:r>
            <a:endParaRPr lang="en-US" altLang="ja-JP" b="1" u="sng" dirty="0">
              <a:latin typeface="Meiryo UI" panose="020B0604030504040204" pitchFamily="50" charset="-128"/>
              <a:ea typeface="Meiryo UI" panose="020B0604030504040204" pitchFamily="50" charset="-128"/>
            </a:endParaRPr>
          </a:p>
          <a:p>
            <a:pPr marL="180975" indent="-180975"/>
            <a:r>
              <a:rPr lang="ja-JP" altLang="en-US" b="1" dirty="0">
                <a:latin typeface="Meiryo UI" panose="020B0604030504040204" pitchFamily="50" charset="-128"/>
                <a:ea typeface="Meiryo UI" panose="020B0604030504040204" pitchFamily="50" charset="-128"/>
              </a:rPr>
              <a:t>　</a:t>
            </a:r>
            <a:r>
              <a:rPr lang="ja-JP" altLang="en-US" b="1" u="sng" dirty="0">
                <a:latin typeface="Meiryo UI" panose="020B0604030504040204" pitchFamily="50" charset="-128"/>
                <a:ea typeface="Meiryo UI" panose="020B0604030504040204" pitchFamily="50" charset="-128"/>
              </a:rPr>
              <a:t>優遇措置を実施</a:t>
            </a:r>
            <a:endParaRPr lang="en-US" altLang="ja-JP" sz="400" b="1" u="sng" dirty="0">
              <a:latin typeface="Meiryo UI" panose="020B0604030504040204" pitchFamily="50" charset="-128"/>
              <a:ea typeface="Meiryo UI" panose="020B0604030504040204" pitchFamily="50" charset="-128"/>
            </a:endParaRPr>
          </a:p>
          <a:p>
            <a:pPr marL="180975" indent="-180975"/>
            <a:endParaRPr lang="en-US" altLang="ja-JP" sz="400" dirty="0">
              <a:latin typeface="Meiryo UI" panose="020B0604030504040204" pitchFamily="50" charset="-128"/>
              <a:ea typeface="Meiryo UI" panose="020B0604030504040204" pitchFamily="50" charset="-128"/>
            </a:endParaRPr>
          </a:p>
          <a:p>
            <a:pPr marL="180975" indent="-180975"/>
            <a:endParaRPr lang="en-US" altLang="ja-JP" sz="400" dirty="0">
              <a:latin typeface="Meiryo UI" panose="020B0604030504040204" pitchFamily="50" charset="-128"/>
              <a:ea typeface="Meiryo UI" panose="020B0604030504040204" pitchFamily="50" charset="-128"/>
            </a:endParaRPr>
          </a:p>
          <a:p>
            <a:pPr marL="180975" indent="-180975"/>
            <a:endParaRPr lang="en-US" altLang="ja-JP" sz="40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A4A8550D-EC23-42C2-BCDE-679B745F8739}"/>
              </a:ext>
            </a:extLst>
          </p:cNvPr>
          <p:cNvPicPr>
            <a:picLocks noChangeAspect="1"/>
          </p:cNvPicPr>
          <p:nvPr/>
        </p:nvPicPr>
        <p:blipFill>
          <a:blip r:embed="rId3"/>
          <a:stretch>
            <a:fillRect/>
          </a:stretch>
        </p:blipFill>
        <p:spPr>
          <a:xfrm>
            <a:off x="440530" y="1568703"/>
            <a:ext cx="3542479" cy="5118072"/>
          </a:xfrm>
          <a:prstGeom prst="rect">
            <a:avLst/>
          </a:prstGeom>
        </p:spPr>
      </p:pic>
      <p:pic>
        <p:nvPicPr>
          <p:cNvPr id="7" name="図 6">
            <a:extLst>
              <a:ext uri="{FF2B5EF4-FFF2-40B4-BE49-F238E27FC236}">
                <a16:creationId xmlns:a16="http://schemas.microsoft.com/office/drawing/2014/main" id="{21C07023-1571-49FF-A525-45F6F126A64F}"/>
              </a:ext>
            </a:extLst>
          </p:cNvPr>
          <p:cNvPicPr>
            <a:picLocks noChangeAspect="1"/>
          </p:cNvPicPr>
          <p:nvPr/>
        </p:nvPicPr>
        <p:blipFill>
          <a:blip r:embed="rId4"/>
          <a:stretch>
            <a:fillRect/>
          </a:stretch>
        </p:blipFill>
        <p:spPr>
          <a:xfrm>
            <a:off x="4777900" y="1568703"/>
            <a:ext cx="3555462" cy="5143849"/>
          </a:xfrm>
          <a:prstGeom prst="rect">
            <a:avLst/>
          </a:prstGeom>
        </p:spPr>
      </p:pic>
      <p:sp>
        <p:nvSpPr>
          <p:cNvPr id="8" name="スライド番号プレースホルダー 1">
            <a:extLst>
              <a:ext uri="{FF2B5EF4-FFF2-40B4-BE49-F238E27FC236}">
                <a16:creationId xmlns:a16="http://schemas.microsoft.com/office/drawing/2014/main" id="{EFFBB37F-78E8-442D-A1E3-A5E809C06442}"/>
              </a:ext>
            </a:extLst>
          </p:cNvPr>
          <p:cNvSpPr txBox="1">
            <a:spLocks/>
          </p:cNvSpPr>
          <p:nvPr/>
        </p:nvSpPr>
        <p:spPr>
          <a:xfrm>
            <a:off x="8842073" y="17174"/>
            <a:ext cx="301925" cy="39681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5D00D4B-184E-4213-9F29-D56430150BB5}" type="slidenum">
              <a:rPr kumimoji="1" lang="ja-JP" altLang="en-US" b="1" smtClean="0">
                <a:solidFill>
                  <a:schemeClr val="bg1"/>
                </a:solidFill>
                <a:latin typeface="Meiryo UI" panose="020B0604030504040204" pitchFamily="50" charset="-128"/>
                <a:ea typeface="Meiryo UI" panose="020B0604030504040204" pitchFamily="50" charset="-128"/>
              </a:rPr>
              <a:pPr/>
              <a:t>8</a:t>
            </a:fld>
            <a:endParaRPr kumimoji="1" lang="ja-JP" altLang="en-US"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54011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A2775F5D-8394-4ACE-83DC-AAC816139729}"/>
              </a:ext>
            </a:extLst>
          </p:cNvPr>
          <p:cNvSpPr>
            <a:spLocks noChangeArrowheads="1"/>
          </p:cNvSpPr>
          <p:nvPr/>
        </p:nvSpPr>
        <p:spPr bwMode="auto">
          <a:xfrm>
            <a:off x="2" y="3"/>
            <a:ext cx="9143997" cy="405342"/>
          </a:xfrm>
          <a:prstGeom prst="rect">
            <a:avLst/>
          </a:prstGeom>
          <a:solidFill>
            <a:sysClr val="windowText" lastClr="000000"/>
          </a:solidFill>
          <a:ln w="19050" cap="flat" cmpd="sng" algn="ctr">
            <a:noFill/>
            <a:prstDash val="solid"/>
            <a:miter lim="800000"/>
            <a:headEnd/>
            <a:tailEnd/>
          </a:ln>
          <a:effectLst/>
        </p:spPr>
        <p:txBody>
          <a:bodyPr wrap="none" tIns="59143" bIns="59143"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defTabSz="326582" eaLnBrk="1" hangingPunct="1">
              <a:spcBef>
                <a:spcPct val="0"/>
              </a:spcBef>
              <a:buNone/>
            </a:pPr>
            <a:r>
              <a:rPr lang="ja-JP" altLang="en-US" sz="2000" b="1" kern="0" dirty="0">
                <a:solidFill>
                  <a:prstClr val="white"/>
                </a:solidFill>
                <a:latin typeface="Meiryo UI" pitchFamily="50" charset="-128"/>
                <a:ea typeface="Meiryo UI" pitchFamily="50" charset="-128"/>
                <a:cs typeface="ＭＳ Ｐゴシック" pitchFamily="50" charset="-128"/>
              </a:rPr>
              <a:t>　令和７年度重点取組事項③</a:t>
            </a:r>
            <a:endParaRPr lang="ja-JP" altLang="en-US" sz="1100" b="1" kern="0" dirty="0">
              <a:solidFill>
                <a:prstClr val="white"/>
              </a:solidFill>
              <a:latin typeface="Meiryo UI" pitchFamily="50" charset="-128"/>
              <a:ea typeface="Meiryo UI" pitchFamily="50" charset="-128"/>
              <a:cs typeface="ＭＳ Ｐゴシック" pitchFamily="50" charset="-128"/>
            </a:endParaRPr>
          </a:p>
        </p:txBody>
      </p:sp>
      <p:sp>
        <p:nvSpPr>
          <p:cNvPr id="6" name="正方形/長方形 5">
            <a:extLst>
              <a:ext uri="{FF2B5EF4-FFF2-40B4-BE49-F238E27FC236}">
                <a16:creationId xmlns:a16="http://schemas.microsoft.com/office/drawing/2014/main" id="{03C17E2D-0173-4569-A7B8-49B088FEEC86}"/>
              </a:ext>
            </a:extLst>
          </p:cNvPr>
          <p:cNvSpPr/>
          <p:nvPr/>
        </p:nvSpPr>
        <p:spPr>
          <a:xfrm>
            <a:off x="88918" y="877299"/>
            <a:ext cx="9055082" cy="1292662"/>
          </a:xfrm>
          <a:prstGeom prst="rect">
            <a:avLst/>
          </a:prstGeom>
          <a:ln>
            <a:noFill/>
          </a:ln>
        </p:spPr>
        <p:txBody>
          <a:bodyPr wrap="square">
            <a:spAutoFit/>
          </a:bodyPr>
          <a:lstStyle/>
          <a:p>
            <a:pPr marL="124737" indent="-124737"/>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Web</a:t>
            </a:r>
            <a:r>
              <a:rPr lang="ja-JP" altLang="en-US" dirty="0">
                <a:latin typeface="Meiryo UI" panose="020B0604030504040204" pitchFamily="50" charset="-128"/>
                <a:ea typeface="Meiryo UI" panose="020B0604030504040204" pitchFamily="50" charset="-128"/>
              </a:rPr>
              <a:t>での申込から支払いまでワンストップで対応可能なシステムへとバージョンアップ</a:t>
            </a:r>
            <a:endParaRPr lang="en-US" altLang="ja-JP" dirty="0">
              <a:latin typeface="Meiryo UI" panose="020B0604030504040204" pitchFamily="50" charset="-128"/>
              <a:ea typeface="Meiryo UI" panose="020B0604030504040204" pitchFamily="50" charset="-128"/>
            </a:endParaRPr>
          </a:p>
          <a:p>
            <a:pPr marL="124737" indent="-124737"/>
            <a:r>
              <a:rPr lang="ja-JP" altLang="en-US" dirty="0">
                <a:latin typeface="Meiryo UI" panose="020B0604030504040204" pitchFamily="50" charset="-128"/>
                <a:ea typeface="Meiryo UI" panose="020B0604030504040204" pitchFamily="50" charset="-128"/>
              </a:rPr>
              <a:t>　　⇒　</a:t>
            </a:r>
            <a:r>
              <a:rPr lang="ja-JP" altLang="en-US" b="1" u="sng" dirty="0">
                <a:latin typeface="Meiryo UI" panose="020B0604030504040204" pitchFamily="50" charset="-128"/>
                <a:ea typeface="Meiryo UI" panose="020B0604030504040204" pitchFamily="50" charset="-128"/>
              </a:rPr>
              <a:t>手続きの簡素化・簡潔化により利用者の利便性向上</a:t>
            </a:r>
            <a:endParaRPr lang="en-US" altLang="ja-JP" sz="600" b="1" u="sng" dirty="0">
              <a:latin typeface="Meiryo UI" panose="020B0604030504040204" pitchFamily="50" charset="-128"/>
              <a:ea typeface="Meiryo UI" panose="020B0604030504040204" pitchFamily="50" charset="-128"/>
            </a:endParaRPr>
          </a:p>
          <a:p>
            <a:pPr marL="124737" indent="-124737"/>
            <a:endParaRPr lang="en-US" altLang="ja-JP" sz="600" dirty="0">
              <a:latin typeface="Meiryo UI" panose="020B0604030504040204" pitchFamily="50" charset="-128"/>
              <a:ea typeface="Meiryo UI" panose="020B0604030504040204" pitchFamily="50" charset="-128"/>
            </a:endParaRPr>
          </a:p>
          <a:p>
            <a:pPr marL="124737" indent="-124737"/>
            <a:r>
              <a:rPr lang="ja-JP" altLang="en-US" dirty="0">
                <a:latin typeface="Meiryo UI" panose="020B0604030504040204" pitchFamily="50" charset="-128"/>
                <a:ea typeface="Meiryo UI" panose="020B0604030504040204" pitchFamily="50" charset="-128"/>
              </a:rPr>
              <a:t>▸　会員情報管理、</a:t>
            </a:r>
            <a:r>
              <a:rPr lang="en-US" altLang="ja-JP" dirty="0">
                <a:latin typeface="Meiryo UI" panose="020B0604030504040204" pitchFamily="50" charset="-128"/>
                <a:ea typeface="Meiryo UI" panose="020B0604030504040204" pitchFamily="50" charset="-128"/>
              </a:rPr>
              <a:t>WEB</a:t>
            </a:r>
            <a:r>
              <a:rPr lang="ja-JP" altLang="en-US" dirty="0">
                <a:latin typeface="Meiryo UI" panose="020B0604030504040204" pitchFamily="50" charset="-128"/>
                <a:ea typeface="Meiryo UI" panose="020B0604030504040204" pitchFamily="50" charset="-128"/>
              </a:rPr>
              <a:t>予約管理、請求管理、抽選会等の各機能を一元管理化</a:t>
            </a:r>
            <a:endParaRPr lang="en-US" altLang="ja-JP" dirty="0">
              <a:latin typeface="Meiryo UI" panose="020B0604030504040204" pitchFamily="50" charset="-128"/>
              <a:ea typeface="Meiryo UI" panose="020B0604030504040204" pitchFamily="50" charset="-128"/>
            </a:endParaRPr>
          </a:p>
          <a:p>
            <a:pPr marL="124737" indent="-124737"/>
            <a:r>
              <a:rPr lang="ja-JP" altLang="en-US" dirty="0">
                <a:latin typeface="Meiryo UI" panose="020B0604030504040204" pitchFamily="50" charset="-128"/>
                <a:ea typeface="Meiryo UI" panose="020B0604030504040204" pitchFamily="50" charset="-128"/>
              </a:rPr>
              <a:t>　　⇒　</a:t>
            </a:r>
            <a:r>
              <a:rPr lang="ja-JP" altLang="en-US" b="1" u="sng" dirty="0">
                <a:latin typeface="Meiryo UI" panose="020B0604030504040204" pitchFamily="50" charset="-128"/>
                <a:ea typeface="Meiryo UI" panose="020B0604030504040204" pitchFamily="50" charset="-128"/>
              </a:rPr>
              <a:t>デジタル化により効率的な顧客管理</a:t>
            </a:r>
          </a:p>
        </p:txBody>
      </p:sp>
      <p:sp>
        <p:nvSpPr>
          <p:cNvPr id="8" name="正方形/長方形 7">
            <a:extLst>
              <a:ext uri="{FF2B5EF4-FFF2-40B4-BE49-F238E27FC236}">
                <a16:creationId xmlns:a16="http://schemas.microsoft.com/office/drawing/2014/main" id="{A476785B-E1EA-43B2-8E1A-6992EB673716}"/>
              </a:ext>
            </a:extLst>
          </p:cNvPr>
          <p:cNvSpPr/>
          <p:nvPr/>
        </p:nvSpPr>
        <p:spPr>
          <a:xfrm>
            <a:off x="288571" y="2963226"/>
            <a:ext cx="3599250" cy="1323439"/>
          </a:xfrm>
          <a:prstGeom prst="rect">
            <a:avLst/>
          </a:prstGeom>
          <a:ln>
            <a:noFill/>
          </a:ln>
        </p:spPr>
        <p:txBody>
          <a:bodyPr wrap="square">
            <a:spAutoFit/>
          </a:bodyPr>
          <a:lstStyle/>
          <a:p>
            <a:pPr marL="124737" indent="-124737"/>
            <a:r>
              <a:rPr lang="ja-JP" altLang="en-US" sz="1600" dirty="0">
                <a:latin typeface="Meiryo UI" panose="020B0604030504040204" pitchFamily="50" charset="-128"/>
                <a:ea typeface="Meiryo UI" panose="020B0604030504040204" pitchFamily="50" charset="-128"/>
              </a:rPr>
              <a:t>①　ネット上で全ての手続きが完結</a:t>
            </a:r>
            <a:endParaRPr lang="en-US" altLang="ja-JP" sz="1600" dirty="0">
              <a:latin typeface="Meiryo UI" panose="020B0604030504040204" pitchFamily="50" charset="-128"/>
              <a:ea typeface="Meiryo UI" panose="020B0604030504040204" pitchFamily="50" charset="-128"/>
            </a:endParaRPr>
          </a:p>
          <a:p>
            <a:pPr marL="124737" indent="-124737"/>
            <a:r>
              <a:rPr lang="ja-JP" altLang="en-US" sz="1600" dirty="0">
                <a:latin typeface="Meiryo UI" panose="020B0604030504040204" pitchFamily="50" charset="-128"/>
                <a:ea typeface="Meiryo UI" panose="020B0604030504040204" pitchFamily="50" charset="-128"/>
              </a:rPr>
              <a:t>　（クレジットカード決済とも連動）</a:t>
            </a:r>
            <a:endParaRPr lang="en-US" altLang="ja-JP" sz="700" dirty="0">
              <a:latin typeface="Meiryo UI" panose="020B0604030504040204" pitchFamily="50" charset="-128"/>
              <a:ea typeface="Meiryo UI" panose="020B0604030504040204" pitchFamily="50" charset="-128"/>
            </a:endParaRPr>
          </a:p>
          <a:p>
            <a:pPr marL="124737" indent="-124737"/>
            <a:r>
              <a:rPr lang="ja-JP" altLang="en-US" sz="1600" dirty="0">
                <a:latin typeface="Meiryo UI" panose="020B0604030504040204" pitchFamily="50" charset="-128"/>
                <a:ea typeface="Meiryo UI" panose="020B0604030504040204" pitchFamily="50" charset="-128"/>
              </a:rPr>
              <a:t>②　データベースの一元管理</a:t>
            </a:r>
            <a:endParaRPr lang="en-US" altLang="ja-JP" sz="1600" dirty="0">
              <a:latin typeface="Meiryo UI" panose="020B0604030504040204" pitchFamily="50" charset="-128"/>
              <a:ea typeface="Meiryo UI" panose="020B0604030504040204" pitchFamily="50" charset="-128"/>
            </a:endParaRPr>
          </a:p>
          <a:p>
            <a:pPr marL="124737" indent="-124737"/>
            <a:r>
              <a:rPr lang="ja-JP" altLang="en-US" sz="1600" dirty="0">
                <a:latin typeface="Meiryo UI" panose="020B0604030504040204" pitchFamily="50" charset="-128"/>
                <a:ea typeface="Meiryo UI" panose="020B0604030504040204" pitchFamily="50" charset="-128"/>
              </a:rPr>
              <a:t>③　抽選会の完全自動化</a:t>
            </a:r>
            <a:endParaRPr lang="en-US" altLang="ja-JP" sz="1600" dirty="0">
              <a:latin typeface="Meiryo UI" panose="020B0604030504040204" pitchFamily="50" charset="-128"/>
              <a:ea typeface="Meiryo UI" panose="020B0604030504040204" pitchFamily="50" charset="-128"/>
            </a:endParaRPr>
          </a:p>
          <a:p>
            <a:pPr marL="124737" indent="-124737"/>
            <a:r>
              <a:rPr lang="ja-JP" altLang="en-US" sz="1600" dirty="0">
                <a:latin typeface="Meiryo UI" panose="020B0604030504040204" pitchFamily="50" charset="-128"/>
                <a:ea typeface="Meiryo UI" panose="020B0604030504040204" pitchFamily="50" charset="-128"/>
              </a:rPr>
              <a:t>④　スマートロックとの連携も可能</a:t>
            </a:r>
            <a:endParaRPr lang="en-US" altLang="ja-JP" sz="16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258659C2-C387-49B3-BE13-339397997ED4}"/>
              </a:ext>
            </a:extLst>
          </p:cNvPr>
          <p:cNvSpPr txBox="1"/>
          <p:nvPr/>
        </p:nvSpPr>
        <p:spPr>
          <a:xfrm>
            <a:off x="88918" y="2496924"/>
            <a:ext cx="1406117"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システム特長</a:t>
            </a:r>
          </a:p>
        </p:txBody>
      </p:sp>
      <p:sp>
        <p:nvSpPr>
          <p:cNvPr id="13" name="テキスト ボックス 12">
            <a:extLst>
              <a:ext uri="{FF2B5EF4-FFF2-40B4-BE49-F238E27FC236}">
                <a16:creationId xmlns:a16="http://schemas.microsoft.com/office/drawing/2014/main" id="{C49B45FB-94B5-407C-A5EB-53D807C1791C}"/>
              </a:ext>
            </a:extLst>
          </p:cNvPr>
          <p:cNvSpPr txBox="1"/>
          <p:nvPr/>
        </p:nvSpPr>
        <p:spPr>
          <a:xfrm>
            <a:off x="0" y="441267"/>
            <a:ext cx="7013050" cy="400110"/>
          </a:xfrm>
          <a:prstGeom prst="rect">
            <a:avLst/>
          </a:prstGeom>
          <a:noFill/>
        </p:spPr>
        <p:txBody>
          <a:bodyPr wrap="square">
            <a:spAutoFit/>
          </a:bodyPr>
          <a:lstStyle/>
          <a:p>
            <a:r>
              <a:rPr lang="ja-JP" altLang="en-US" sz="2000" b="1" u="sng" dirty="0">
                <a:latin typeface="Meiryo UI" panose="020B0604030504040204" pitchFamily="50" charset="-128"/>
                <a:ea typeface="Meiryo UI" panose="020B0604030504040204" pitchFamily="50" charset="-128"/>
              </a:rPr>
              <a:t>３　新・予約システムの導入　</a:t>
            </a:r>
            <a:r>
              <a:rPr lang="en-US" altLang="ja-JP" sz="2000" b="1" u="sng" dirty="0">
                <a:latin typeface="Meiryo UI" panose="020B0604030504040204" pitchFamily="50" charset="-128"/>
                <a:ea typeface="Meiryo UI" panose="020B0604030504040204" pitchFamily="50" charset="-128"/>
              </a:rPr>
              <a:t>- </a:t>
            </a:r>
            <a:r>
              <a:rPr lang="ja-JP" altLang="en-US" sz="2000" b="1" u="sng" dirty="0">
                <a:latin typeface="Meiryo UI" panose="020B0604030504040204" pitchFamily="50" charset="-128"/>
                <a:ea typeface="Meiryo UI" panose="020B0604030504040204" pitchFamily="50" charset="-128"/>
              </a:rPr>
              <a:t>令和</a:t>
            </a:r>
            <a:r>
              <a:rPr lang="en-US" altLang="ja-JP" sz="2000" b="1" u="sng" dirty="0">
                <a:latin typeface="Meiryo UI" panose="020B0604030504040204" pitchFamily="50" charset="-128"/>
                <a:ea typeface="Meiryo UI" panose="020B0604030504040204" pitchFamily="50" charset="-128"/>
              </a:rPr>
              <a:t>8</a:t>
            </a:r>
            <a:r>
              <a:rPr lang="ja-JP" altLang="en-US" sz="2000" b="1" u="sng" dirty="0">
                <a:latin typeface="Meiryo UI" panose="020B0604030504040204" pitchFamily="50" charset="-128"/>
                <a:ea typeface="Meiryo UI" panose="020B0604030504040204" pitchFamily="50" charset="-128"/>
              </a:rPr>
              <a:t>年度稼働をめざす </a:t>
            </a:r>
            <a:r>
              <a:rPr lang="en-US" altLang="ja-JP" sz="2000" b="1" u="sng" dirty="0">
                <a:latin typeface="Meiryo UI" panose="020B0604030504040204" pitchFamily="50" charset="-128"/>
                <a:ea typeface="Meiryo UI" panose="020B0604030504040204" pitchFamily="50" charset="-128"/>
              </a:rPr>
              <a:t>-</a:t>
            </a:r>
            <a:endParaRPr lang="ja-JP" altLang="en-US" sz="2000" b="1" u="sng"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3F1AFB5E-33B9-447B-BE10-5F917AA57857}"/>
              </a:ext>
            </a:extLst>
          </p:cNvPr>
          <p:cNvSpPr/>
          <p:nvPr/>
        </p:nvSpPr>
        <p:spPr>
          <a:xfrm>
            <a:off x="5544749" y="4903483"/>
            <a:ext cx="3176557" cy="338554"/>
          </a:xfrm>
          <a:prstGeom prst="rect">
            <a:avLst/>
          </a:prstGeom>
          <a:ln>
            <a:noFill/>
          </a:ln>
        </p:spPr>
        <p:txBody>
          <a:bodyPr wrap="square">
            <a:spAutoFit/>
          </a:bodyPr>
          <a:lstStyle/>
          <a:p>
            <a:endParaRPr lang="en-US" altLang="ja-JP" sz="1600" dirty="0">
              <a:latin typeface="Meiryo UI" panose="020B0604030504040204" pitchFamily="50" charset="-128"/>
              <a:ea typeface="Meiryo UI" panose="020B0604030504040204" pitchFamily="50" charset="-128"/>
            </a:endParaRPr>
          </a:p>
        </p:txBody>
      </p:sp>
      <p:sp>
        <p:nvSpPr>
          <p:cNvPr id="2" name="大かっこ 1">
            <a:extLst>
              <a:ext uri="{FF2B5EF4-FFF2-40B4-BE49-F238E27FC236}">
                <a16:creationId xmlns:a16="http://schemas.microsoft.com/office/drawing/2014/main" id="{723C81E1-9CD5-4261-B68A-ED59CB9CA8C2}"/>
              </a:ext>
            </a:extLst>
          </p:cNvPr>
          <p:cNvSpPr/>
          <p:nvPr/>
        </p:nvSpPr>
        <p:spPr>
          <a:xfrm>
            <a:off x="232444" y="5249207"/>
            <a:ext cx="3319910" cy="774040"/>
          </a:xfrm>
          <a:prstGeom prst="bracketPair">
            <a:avLst/>
          </a:prstGeom>
          <a:ln w="15875">
            <a:no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600" dirty="0">
                <a:latin typeface="Meiryo UI" panose="020B0604030504040204" pitchFamily="50" charset="-128"/>
                <a:ea typeface="Meiryo UI" panose="020B0604030504040204" pitchFamily="50" charset="-128"/>
              </a:rPr>
              <a:t>平等・公平利用や安全確保を担保</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しながらシステムを検討</a:t>
            </a:r>
          </a:p>
        </p:txBody>
      </p:sp>
      <p:sp>
        <p:nvSpPr>
          <p:cNvPr id="15" name="スライド番号プレースホルダー 1">
            <a:extLst>
              <a:ext uri="{FF2B5EF4-FFF2-40B4-BE49-F238E27FC236}">
                <a16:creationId xmlns:a16="http://schemas.microsoft.com/office/drawing/2014/main" id="{83EDEE00-202F-452B-B221-34A2C46C635F}"/>
              </a:ext>
            </a:extLst>
          </p:cNvPr>
          <p:cNvSpPr>
            <a:spLocks noGrp="1"/>
          </p:cNvSpPr>
          <p:nvPr>
            <p:ph type="sldNum" sz="quarter" idx="12"/>
          </p:nvPr>
        </p:nvSpPr>
        <p:spPr>
          <a:xfrm>
            <a:off x="8645236" y="6492875"/>
            <a:ext cx="498764" cy="365125"/>
          </a:xfrm>
        </p:spPr>
        <p:txBody>
          <a:bodyPr/>
          <a:lstStyle/>
          <a:p>
            <a:fld id="{E5D00D4B-184E-4213-9F29-D56430150BB5}" type="slidenum">
              <a:rPr kumimoji="1" lang="ja-JP" altLang="en-US" b="1" smtClean="0">
                <a:solidFill>
                  <a:schemeClr val="tx1"/>
                </a:solidFill>
                <a:latin typeface="Meiryo UI" panose="020B0604030504040204" pitchFamily="50" charset="-128"/>
                <a:ea typeface="Meiryo UI" panose="020B0604030504040204" pitchFamily="50" charset="-128"/>
              </a:rPr>
              <a:t>9</a:t>
            </a:fld>
            <a:endParaRPr kumimoji="1" lang="ja-JP" altLang="en-US" b="1" dirty="0">
              <a:solidFill>
                <a:schemeClr val="tx1"/>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223264EC-7496-457E-A60E-BA63727DDB0E}"/>
              </a:ext>
            </a:extLst>
          </p:cNvPr>
          <p:cNvPicPr>
            <a:picLocks noChangeAspect="1"/>
          </p:cNvPicPr>
          <p:nvPr/>
        </p:nvPicPr>
        <p:blipFill>
          <a:blip r:embed="rId3"/>
          <a:stretch>
            <a:fillRect/>
          </a:stretch>
        </p:blipFill>
        <p:spPr>
          <a:xfrm>
            <a:off x="3552354" y="2112313"/>
            <a:ext cx="5254206" cy="4502488"/>
          </a:xfrm>
          <a:prstGeom prst="rect">
            <a:avLst/>
          </a:prstGeom>
        </p:spPr>
      </p:pic>
      <p:sp>
        <p:nvSpPr>
          <p:cNvPr id="16" name="テキスト ボックス 15">
            <a:extLst>
              <a:ext uri="{FF2B5EF4-FFF2-40B4-BE49-F238E27FC236}">
                <a16:creationId xmlns:a16="http://schemas.microsoft.com/office/drawing/2014/main" id="{722958EE-9696-46BE-ABF1-CF3E4551813B}"/>
              </a:ext>
            </a:extLst>
          </p:cNvPr>
          <p:cNvSpPr txBox="1"/>
          <p:nvPr/>
        </p:nvSpPr>
        <p:spPr>
          <a:xfrm>
            <a:off x="88917" y="4910653"/>
            <a:ext cx="1406117" cy="338554"/>
          </a:xfrm>
          <a:prstGeom prst="rect">
            <a:avLst/>
          </a:prstGeom>
          <a:solidFill>
            <a:schemeClr val="tx1"/>
          </a:solidFill>
          <a:ln w="25400" cmpd="dbl">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留意事項</a:t>
            </a:r>
          </a:p>
        </p:txBody>
      </p:sp>
    </p:spTree>
    <p:extLst>
      <p:ext uri="{BB962C8B-B14F-4D97-AF65-F5344CB8AC3E}">
        <p14:creationId xmlns:p14="http://schemas.microsoft.com/office/powerpoint/2010/main" val="393886690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4122</TotalTime>
  <Words>2221</Words>
  <Application>Microsoft Office PowerPoint</Application>
  <PresentationFormat>画面に合わせる (4:3)</PresentationFormat>
  <Paragraphs>468</Paragraphs>
  <Slides>11</Slides>
  <Notes>9</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11</vt:i4>
      </vt:variant>
    </vt:vector>
  </HeadingPairs>
  <TitlesOfParts>
    <vt:vector size="20" baseType="lpstr">
      <vt:lpstr>BIZ UDPゴシック</vt:lpstr>
      <vt:lpstr>Meiryo UI</vt:lpstr>
      <vt:lpstr>Yu Gothic</vt:lpstr>
      <vt:lpstr>Yu Gothic</vt:lpstr>
      <vt:lpstr>Arial</vt:lpstr>
      <vt:lpstr>Calibri</vt:lpstr>
      <vt:lpstr>Calibri Light</vt:lpstr>
      <vt:lpstr>Office テーマ</vt:lpstr>
      <vt:lpstr>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国領　敬</dc:creator>
  <cp:lastModifiedBy>竹澤　絢人</cp:lastModifiedBy>
  <cp:revision>214</cp:revision>
  <cp:lastPrinted>2025-07-02T07:49:08Z</cp:lastPrinted>
  <dcterms:created xsi:type="dcterms:W3CDTF">2025-06-11T02:29:26Z</dcterms:created>
  <dcterms:modified xsi:type="dcterms:W3CDTF">2025-08-18T07:35:22Z</dcterms:modified>
</cp:coreProperties>
</file>