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62" r:id="rId3"/>
    <p:sldId id="294" r:id="rId4"/>
    <p:sldId id="261" r:id="rId5"/>
    <p:sldId id="280" r:id="rId6"/>
    <p:sldId id="263" r:id="rId7"/>
    <p:sldId id="259" r:id="rId8"/>
    <p:sldId id="281" r:id="rId9"/>
    <p:sldId id="290" r:id="rId10"/>
    <p:sldId id="292" r:id="rId11"/>
    <p:sldId id="264" r:id="rId1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0708" autoAdjust="0"/>
  </p:normalViewPr>
  <p:slideViewPr>
    <p:cSldViewPr snapToGrid="0">
      <p:cViewPr varScale="1">
        <p:scale>
          <a:sx n="88" d="100"/>
          <a:sy n="88" d="100"/>
        </p:scale>
        <p:origin x="11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5560-DF73-4EC3-A285-699603768907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2D9E-7F6F-4C75-A666-8A6FAD273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前半：大阪府教育委員会の面接等、予定外の大口利用があり好調に推移</a:t>
            </a:r>
            <a:endParaRPr kumimoji="1" lang="en-US" altLang="ja-JP" dirty="0"/>
          </a:p>
          <a:p>
            <a:r>
              <a:rPr kumimoji="1" lang="ja-JP" altLang="en-US" dirty="0"/>
              <a:t>後半：昨年度ベースで見込を立てており、営業の成果によってはもう少し上がる見込み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81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25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現時点の</a:t>
            </a:r>
            <a:r>
              <a:rPr kumimoji="1" lang="en-US" altLang="ja-JP" dirty="0"/>
              <a:t>10</a:t>
            </a:r>
            <a:r>
              <a:rPr kumimoji="1" lang="ja-JP" altLang="en-US" dirty="0"/>
              <a:t>カ月先までの見込み</a:t>
            </a:r>
            <a:r>
              <a:rPr kumimoji="1" lang="en-US" altLang="ja-JP" dirty="0"/>
              <a:t>110,583,310</a:t>
            </a:r>
            <a:r>
              <a:rPr kumimoji="1" lang="ja-JP" altLang="en-US" dirty="0"/>
              <a:t>円</a:t>
            </a:r>
            <a:r>
              <a:rPr kumimoji="1" lang="en-US" altLang="ja-JP" dirty="0"/>
              <a:t>÷10</a:t>
            </a:r>
            <a:r>
              <a:rPr kumimoji="1" lang="ja-JP" altLang="en-US" dirty="0"/>
              <a:t>カ月</a:t>
            </a:r>
            <a:r>
              <a:rPr kumimoji="1" lang="en-US" altLang="ja-JP" dirty="0"/>
              <a:t>×12</a:t>
            </a:r>
            <a:r>
              <a:rPr kumimoji="1" lang="ja-JP" altLang="en-US" dirty="0"/>
              <a:t>カ月＝</a:t>
            </a:r>
            <a:r>
              <a:rPr kumimoji="1" lang="en-US" altLang="ja-JP" dirty="0"/>
              <a:t>132,699,972</a:t>
            </a:r>
            <a:r>
              <a:rPr kumimoji="1" lang="ja-JP" altLang="en-US" dirty="0"/>
              <a:t>円・・・①</a:t>
            </a:r>
            <a:endParaRPr kumimoji="1" lang="en-US" altLang="ja-JP" dirty="0"/>
          </a:p>
          <a:p>
            <a:r>
              <a:rPr kumimoji="1" lang="ja-JP" altLang="en-US" dirty="0"/>
              <a:t>駐車場収入</a:t>
            </a:r>
            <a:r>
              <a:rPr kumimoji="1" lang="en-US" altLang="ja-JP" dirty="0"/>
              <a:t>2,700,000</a:t>
            </a:r>
            <a:r>
              <a:rPr kumimoji="1" lang="ja-JP" altLang="en-US" dirty="0"/>
              <a:t>円</a:t>
            </a:r>
            <a:r>
              <a:rPr kumimoji="1" lang="en-US" altLang="ja-JP" dirty="0"/>
              <a:t>×12</a:t>
            </a:r>
            <a:r>
              <a:rPr kumimoji="1" lang="ja-JP" altLang="en-US" dirty="0"/>
              <a:t>カ月＝</a:t>
            </a:r>
            <a:r>
              <a:rPr kumimoji="1" lang="en-US" altLang="ja-JP" dirty="0"/>
              <a:t>32,400,000</a:t>
            </a:r>
            <a:r>
              <a:rPr kumimoji="1" lang="ja-JP" altLang="en-US" dirty="0"/>
              <a:t>円・・・②</a:t>
            </a:r>
            <a:endParaRPr kumimoji="1" lang="en-US" altLang="ja-JP" dirty="0"/>
          </a:p>
          <a:p>
            <a:r>
              <a:rPr kumimoji="1" lang="ja-JP" altLang="en-US" dirty="0"/>
              <a:t>①＋②＝</a:t>
            </a:r>
            <a:r>
              <a:rPr kumimoji="1" lang="en-US" altLang="ja-JP" dirty="0"/>
              <a:t>165,099,972</a:t>
            </a:r>
            <a:r>
              <a:rPr kumimoji="1" lang="ja-JP" altLang="en-US" dirty="0"/>
              <a:t>・・・③</a:t>
            </a:r>
            <a:endParaRPr kumimoji="1" lang="en-US" altLang="ja-JP" dirty="0"/>
          </a:p>
          <a:p>
            <a:r>
              <a:rPr kumimoji="1" lang="ja-JP" altLang="en-US" dirty="0"/>
              <a:t>③</a:t>
            </a:r>
            <a:r>
              <a:rPr kumimoji="1" lang="en-US" altLang="ja-JP" dirty="0"/>
              <a:t>÷0.7</a:t>
            </a:r>
            <a:r>
              <a:rPr kumimoji="1" lang="ja-JP" altLang="en-US" dirty="0"/>
              <a:t>＝</a:t>
            </a:r>
            <a:r>
              <a:rPr kumimoji="1" lang="en-US" altLang="ja-JP" dirty="0"/>
              <a:t>235,857,102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14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41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08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66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56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D9E-7F6F-4C75-A666-8A6FAD2732A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77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下の表字体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12D9E-7F6F-4C75-A666-8A6FAD2732A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6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6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95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27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6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99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5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32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77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7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67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FC66-5CEA-45E4-A3C8-854118954C76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AA3D-2F26-44E4-AFFF-E76908BA4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975" y="1954306"/>
            <a:ext cx="8782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大阪府立労働センター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令和７年度運営状況及び事業報告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19984" y="259045"/>
            <a:ext cx="98017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資料１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4726785"/>
            <a:ext cx="9144001" cy="60529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共同事業体　エル・プロジェクト（代表　大阪労働協会）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AED6541-DF6D-4C0D-A5D2-90638255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7570" y="6492875"/>
            <a:ext cx="33643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00D4B-184E-4213-9F29-D56430150BB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3A249648-BFF8-4AA6-8295-EB856DDF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750" y="5341937"/>
            <a:ext cx="3238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5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AC966A6-928F-456C-B37D-EFB57F90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3265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令和７年度重点取組④</a:t>
            </a:r>
            <a:endParaRPr kumimoji="1" lang="ja-JP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E51759-28DC-443A-A97A-063AB9A76B82}"/>
              </a:ext>
            </a:extLst>
          </p:cNvPr>
          <p:cNvSpPr txBox="1"/>
          <p:nvPr/>
        </p:nvSpPr>
        <p:spPr>
          <a:xfrm>
            <a:off x="0" y="458221"/>
            <a:ext cx="8476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４　情報発信の強化</a:t>
            </a:r>
          </a:p>
        </p:txBody>
      </p:sp>
      <p:sp>
        <p:nvSpPr>
          <p:cNvPr id="30" name="スライド番号プレースホルダー 1">
            <a:extLst>
              <a:ext uri="{FF2B5EF4-FFF2-40B4-BE49-F238E27FC236}">
                <a16:creationId xmlns:a16="http://schemas.microsoft.com/office/drawing/2014/main" id="{F245E97B-0CD4-4B9D-A59F-3F1724846D29}"/>
              </a:ext>
            </a:extLst>
          </p:cNvPr>
          <p:cNvSpPr txBox="1">
            <a:spLocks/>
          </p:cNvSpPr>
          <p:nvPr/>
        </p:nvSpPr>
        <p:spPr>
          <a:xfrm>
            <a:off x="8686800" y="17174"/>
            <a:ext cx="457199" cy="396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00D4B-184E-4213-9F29-D56430150BB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3" name="表 5">
            <a:extLst>
              <a:ext uri="{FF2B5EF4-FFF2-40B4-BE49-F238E27FC236}">
                <a16:creationId xmlns:a16="http://schemas.microsoft.com/office/drawing/2014/main" id="{AFB2746F-5EFA-4D14-898C-547794578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4140"/>
              </p:ext>
            </p:extLst>
          </p:nvPr>
        </p:nvGraphicFramePr>
        <p:xfrm>
          <a:off x="131232" y="858331"/>
          <a:ext cx="8881536" cy="59446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4602">
                  <a:extLst>
                    <a:ext uri="{9D8B030D-6E8A-4147-A177-3AD203B41FA5}">
                      <a16:colId xmlns:a16="http://schemas.microsoft.com/office/drawing/2014/main" val="679923289"/>
                    </a:ext>
                  </a:extLst>
                </a:gridCol>
                <a:gridCol w="3742267">
                  <a:extLst>
                    <a:ext uri="{9D8B030D-6E8A-4147-A177-3AD203B41FA5}">
                      <a16:colId xmlns:a16="http://schemas.microsoft.com/office/drawing/2014/main" val="4181652965"/>
                    </a:ext>
                  </a:extLst>
                </a:gridCol>
                <a:gridCol w="3894667">
                  <a:extLst>
                    <a:ext uri="{9D8B030D-6E8A-4147-A177-3AD203B41FA5}">
                      <a16:colId xmlns:a16="http://schemas.microsoft.com/office/drawing/2014/main" val="3401041524"/>
                    </a:ext>
                  </a:extLst>
                </a:gridCol>
              </a:tblGrid>
              <a:tr h="52812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取組実績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今後の取組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28357"/>
                  </a:ext>
                </a:extLst>
              </a:tr>
              <a:tr h="2307526"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r>
                        <a:rPr kumimoji="1" lang="en-US" altLang="ja-JP" b="1" dirty="0"/>
                        <a:t>SNS</a:t>
                      </a:r>
                      <a:r>
                        <a:rPr kumimoji="1" lang="ja-JP" altLang="en-US" b="1" dirty="0"/>
                        <a:t>関係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</a:t>
                      </a:r>
                      <a:r>
                        <a:rPr kumimoji="0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LINE</a:t>
                      </a: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公式アカウントを作成し、</a:t>
                      </a:r>
                      <a:r>
                        <a:rPr kumimoji="0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11</a:t>
                      </a: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月よりカレンダーの配布と合わせ配信開始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・受付にて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QR</a:t>
                      </a: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コード記載のフライヤー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を設置　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・他のチラシや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HP</a:t>
                      </a: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等への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LINEID</a:t>
                      </a: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の掲載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・友達追加にて、夜間や直前の割引等クーポンの実施。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今後、他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SNS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の開設も検討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05638"/>
                  </a:ext>
                </a:extLst>
              </a:tr>
              <a:tr h="2554996"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endParaRPr kumimoji="1" lang="en-US" altLang="ja-JP" b="1" dirty="0"/>
                    </a:p>
                    <a:p>
                      <a:pPr algn="ctr"/>
                      <a:r>
                        <a:rPr kumimoji="1" lang="ja-JP" altLang="en-US" b="1" dirty="0"/>
                        <a:t>その他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・会議室ドットコム等の新たなサービス　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を利用した案内・周知の強化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</a:t>
                      </a:r>
                      <a:r>
                        <a:rPr kumimoji="0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10</a:t>
                      </a: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月～）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・大阪メトロ御堂筋線の</a:t>
                      </a:r>
                      <a:r>
                        <a:rPr kumimoji="0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車両に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0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つり革広告を掲載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（令和７年</a:t>
                      </a:r>
                      <a:r>
                        <a:rPr kumimoji="0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10</a:t>
                      </a: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月～令和８年９月）</a:t>
                      </a:r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endParaRPr kumimoji="0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・エルちゃん通信の館内掲示など館内での広報物の掲示を強化し、来館者の関心を一層高めた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</a:t>
                      </a:r>
                      <a:r>
                        <a:rPr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民間企業と連携した集客性の高い広報イベントの開催</a:t>
                      </a:r>
                      <a:endParaRPr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（イベント参加企業へのチラシ配布等）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2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9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F9EE42-A5CF-4370-8FC5-87726376CB1B}"/>
              </a:ext>
            </a:extLst>
          </p:cNvPr>
          <p:cNvSpPr/>
          <p:nvPr/>
        </p:nvSpPr>
        <p:spPr>
          <a:xfrm>
            <a:off x="352068" y="3678391"/>
            <a:ext cx="8100126" cy="1726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765DBE-4F57-464A-8062-8134671C7309}"/>
              </a:ext>
            </a:extLst>
          </p:cNvPr>
          <p:cNvSpPr/>
          <p:nvPr/>
        </p:nvSpPr>
        <p:spPr>
          <a:xfrm>
            <a:off x="522326" y="3511238"/>
            <a:ext cx="58663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83497B-3357-4086-9F58-DFB942361396}"/>
              </a:ext>
            </a:extLst>
          </p:cNvPr>
          <p:cNvSpPr txBox="1"/>
          <p:nvPr/>
        </p:nvSpPr>
        <p:spPr>
          <a:xfrm>
            <a:off x="393257" y="3608367"/>
            <a:ext cx="6370822" cy="19378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anchor="ctr" anchorCtr="0">
            <a:noAutofit/>
          </a:bodyPr>
          <a:lstStyle/>
          <a:p>
            <a:r>
              <a:rPr lang="ja-JP" altLang="en-US" sz="12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＜継続事業＞</a:t>
            </a:r>
            <a:endParaRPr lang="en-US" altLang="ja-JP" sz="1200" b="1" i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・大阪労働大学講座　（令和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月～令和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月・全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回）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・労働保険・社会保険実務講座（入門講座）（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・労働法特別講座     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・なにわ美術展         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年・他団体と共催）</a:t>
            </a: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・特別講演会           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966A6-928F-456C-B37D-EFB57F90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その他（自主事業）</a:t>
            </a:r>
            <a:endParaRPr lang="ja-JP" altLang="en-US" sz="11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C90DDC-A54A-4B2A-84D6-C8CE409AFC61}"/>
              </a:ext>
            </a:extLst>
          </p:cNvPr>
          <p:cNvSpPr/>
          <p:nvPr/>
        </p:nvSpPr>
        <p:spPr>
          <a:xfrm>
            <a:off x="88918" y="911207"/>
            <a:ext cx="905508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4737" indent="-124737"/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7FEC95B-14C2-4EA1-83C1-BDE0B8357ACD}"/>
              </a:ext>
            </a:extLst>
          </p:cNvPr>
          <p:cNvSpPr/>
          <p:nvPr/>
        </p:nvSpPr>
        <p:spPr>
          <a:xfrm>
            <a:off x="146583" y="1015812"/>
            <a:ext cx="9055082" cy="10900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4737" indent="-124737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 利用料金収入における黒字を主たる原資としていることから、限られた財源を効果的に活用する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 ため、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令和７年度は「選択と集中」により一部の事業を中断</a:t>
            </a:r>
            <a:endParaRPr lang="en-US" altLang="ja-JP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>
              <a:lnSpc>
                <a:spcPts val="1300"/>
              </a:lnSpc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▸中断に伴い生じるマンパワーを、営業活動や令和８年度以降の新事業展開の検討に活用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852A9FB-8FF0-43E8-861D-11030692925B}"/>
              </a:ext>
            </a:extLst>
          </p:cNvPr>
          <p:cNvSpPr txBox="1">
            <a:spLocks/>
          </p:cNvSpPr>
          <p:nvPr/>
        </p:nvSpPr>
        <p:spPr>
          <a:xfrm>
            <a:off x="8742871" y="17174"/>
            <a:ext cx="401127" cy="396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7DD18B10-B50C-4981-8EDB-2A149E8C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236" y="6492875"/>
            <a:ext cx="498764" cy="365125"/>
          </a:xfrm>
        </p:spPr>
        <p:txBody>
          <a:bodyPr/>
          <a:lstStyle/>
          <a:p>
            <a:fld id="{E5D00D4B-184E-4213-9F29-D56430150BB5}" type="slidenum">
              <a:rPr kumimoji="1" lang="ja-JP" altLang="en-US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3B8B7C-B2FB-45C8-9D18-ED7AF1B7BF72}"/>
              </a:ext>
            </a:extLst>
          </p:cNvPr>
          <p:cNvSpPr txBox="1"/>
          <p:nvPr/>
        </p:nvSpPr>
        <p:spPr>
          <a:xfrm>
            <a:off x="4616459" y="3801281"/>
            <a:ext cx="4042751" cy="189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＜中断事業＞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・プチエルでのアフタヌーンコンサート　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・労働保険・社会保険実務講座（応用講座）（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・年末調整実務講座　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 ・資産形成セミナー    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・プチエル試弾会　     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・歴史セミナー　        （全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×2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セット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EA40AA-9505-4EA0-A483-EC7A88BF2006}"/>
              </a:ext>
            </a:extLst>
          </p:cNvPr>
          <p:cNvSpPr txBox="1"/>
          <p:nvPr/>
        </p:nvSpPr>
        <p:spPr>
          <a:xfrm>
            <a:off x="352068" y="5626935"/>
            <a:ext cx="1288592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新たな取組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7C013-C473-485A-98BA-FBA1A81ED1CE}"/>
              </a:ext>
            </a:extLst>
          </p:cNvPr>
          <p:cNvSpPr txBox="1"/>
          <p:nvPr/>
        </p:nvSpPr>
        <p:spPr>
          <a:xfrm>
            <a:off x="232603" y="2297357"/>
            <a:ext cx="1818620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年度方向性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92FA3B-CC7F-4604-BA61-5EADBE0F54F2}"/>
              </a:ext>
            </a:extLst>
          </p:cNvPr>
          <p:cNvSpPr txBox="1"/>
          <p:nvPr/>
        </p:nvSpPr>
        <p:spPr>
          <a:xfrm>
            <a:off x="232602" y="2745095"/>
            <a:ext cx="845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 中断事業は、収益性が高い事業へと再構築し、今年度の収支状況等を踏まえて、実施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等を検討（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月まで）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86F577-8C1E-44FB-9500-3715EBB73A6E}"/>
              </a:ext>
            </a:extLst>
          </p:cNvPr>
          <p:cNvSpPr txBox="1"/>
          <p:nvPr/>
        </p:nvSpPr>
        <p:spPr>
          <a:xfrm>
            <a:off x="232602" y="6044516"/>
            <a:ext cx="845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 民間企業と連携した集客性の高い広報イベントの開催（検討中）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（例）エル・シアターにおけるメディアとの共同イベント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929BDE-D2E2-42E2-BC78-57F9DB39DFBD}"/>
              </a:ext>
            </a:extLst>
          </p:cNvPr>
          <p:cNvSpPr txBox="1"/>
          <p:nvPr/>
        </p:nvSpPr>
        <p:spPr>
          <a:xfrm>
            <a:off x="522326" y="3502925"/>
            <a:ext cx="70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B7E022-4D5B-4832-9159-579159FA54BD}"/>
              </a:ext>
            </a:extLst>
          </p:cNvPr>
          <p:cNvSpPr txBox="1"/>
          <p:nvPr/>
        </p:nvSpPr>
        <p:spPr>
          <a:xfrm>
            <a:off x="232602" y="552877"/>
            <a:ext cx="1983376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年度当初設定</a:t>
            </a:r>
          </a:p>
        </p:txBody>
      </p:sp>
    </p:spTree>
    <p:extLst>
      <p:ext uri="{BB962C8B-B14F-4D97-AF65-F5344CB8AC3E}">
        <p14:creationId xmlns:p14="http://schemas.microsoft.com/office/powerpoint/2010/main" val="13358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AC966A6-928F-456C-B37D-EFB57F90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令和７年度収支実績</a:t>
            </a:r>
            <a:endParaRPr lang="ja-JP" altLang="en-US" sz="11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41C673-5B20-4082-BA93-AA9F215C164C}"/>
              </a:ext>
            </a:extLst>
          </p:cNvPr>
          <p:cNvSpPr txBox="1"/>
          <p:nvPr/>
        </p:nvSpPr>
        <p:spPr>
          <a:xfrm>
            <a:off x="8140722" y="3279946"/>
            <a:ext cx="95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単位：千円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D69316-866D-459E-982C-8A3383061259}"/>
              </a:ext>
            </a:extLst>
          </p:cNvPr>
          <p:cNvSpPr txBox="1"/>
          <p:nvPr/>
        </p:nvSpPr>
        <p:spPr>
          <a:xfrm>
            <a:off x="0" y="6611776"/>
            <a:ext cx="950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※1 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大阪府施行の工事によるシアター閉鎖に伴う府の補填分含む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  ※2 R7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月の実績値＋昨年度実績値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に利用料金収入上昇率を乗じた値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C92A80-D7DA-47CD-813A-90BEF5AB36A9}"/>
              </a:ext>
            </a:extLst>
          </p:cNvPr>
          <p:cNvSpPr/>
          <p:nvPr/>
        </p:nvSpPr>
        <p:spPr>
          <a:xfrm>
            <a:off x="96216" y="447631"/>
            <a:ext cx="8951565" cy="2775444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marL="115145" indent="-115145" defTabSz="422039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月収支実績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15145" indent="-115145" defTabSz="42203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▸ 営業活動の成果や特需的な利用もあり、収入が目標に対して約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万円増となっており、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収支差は目標（８か月分）を上回る。</a:t>
            </a:r>
            <a:endParaRPr lang="en-US" altLang="ja-JP" sz="16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5145" indent="-115145" defTabSz="422039"/>
            <a:endParaRPr lang="en-US" altLang="ja-JP" sz="5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5145" indent="-115145" defTabSz="422039"/>
            <a:endParaRPr lang="en-US" altLang="ja-JP" sz="5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5145" indent="-115145" defTabSz="422039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年度年間収支見込み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15145" indent="-115145" defTabSz="42203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▸ 収入（見込み）では、昨年度の実績に今年度の実績の上昇率を乗じて推計しており、現在の予約状況を踏まえても、最低でもこの値は達成可能な見込み。支出においては経費節減により目標を達成できる見込みであり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収支差では目標を上回り、単年度黒字の見込み。</a:t>
            </a:r>
            <a:endParaRPr lang="en-US" altLang="ja-JP" sz="16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5145" indent="-115145" defTabSz="422039"/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5145" indent="-115145" defTabSz="42203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〈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参考：指定期間収支目標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〉</a:t>
            </a:r>
            <a:endParaRPr lang="en-US" altLang="ja-JP" sz="5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5145" indent="-115145" defTabSz="42203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▸ 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「指定期間５年間における総収支均衡」、「令和８年度からの単年度黒字化」</a:t>
            </a:r>
            <a:endParaRPr lang="en-US" altLang="ja-JP" sz="16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2394747-4DDD-4DDB-8891-609790414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00181"/>
              </p:ext>
            </p:extLst>
          </p:nvPr>
        </p:nvGraphicFramePr>
        <p:xfrm>
          <a:off x="141129" y="3512896"/>
          <a:ext cx="8813685" cy="3098883"/>
        </p:xfrm>
        <a:graphic>
          <a:graphicData uri="http://schemas.openxmlformats.org/drawingml/2006/table">
            <a:tbl>
              <a:tblPr/>
              <a:tblGrid>
                <a:gridCol w="318691">
                  <a:extLst>
                    <a:ext uri="{9D8B030D-6E8A-4147-A177-3AD203B41FA5}">
                      <a16:colId xmlns:a16="http://schemas.microsoft.com/office/drawing/2014/main" val="1994105480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1560065476"/>
                    </a:ext>
                  </a:extLst>
                </a:gridCol>
                <a:gridCol w="929521">
                  <a:extLst>
                    <a:ext uri="{9D8B030D-6E8A-4147-A177-3AD203B41FA5}">
                      <a16:colId xmlns:a16="http://schemas.microsoft.com/office/drawing/2014/main" val="913297409"/>
                    </a:ext>
                  </a:extLst>
                </a:gridCol>
                <a:gridCol w="929521">
                  <a:extLst>
                    <a:ext uri="{9D8B030D-6E8A-4147-A177-3AD203B41FA5}">
                      <a16:colId xmlns:a16="http://schemas.microsoft.com/office/drawing/2014/main" val="4098761861"/>
                    </a:ext>
                  </a:extLst>
                </a:gridCol>
                <a:gridCol w="1016243">
                  <a:extLst>
                    <a:ext uri="{9D8B030D-6E8A-4147-A177-3AD203B41FA5}">
                      <a16:colId xmlns:a16="http://schemas.microsoft.com/office/drawing/2014/main" val="2439321450"/>
                    </a:ext>
                  </a:extLst>
                </a:gridCol>
                <a:gridCol w="961688">
                  <a:extLst>
                    <a:ext uri="{9D8B030D-6E8A-4147-A177-3AD203B41FA5}">
                      <a16:colId xmlns:a16="http://schemas.microsoft.com/office/drawing/2014/main" val="1473472207"/>
                    </a:ext>
                  </a:extLst>
                </a:gridCol>
                <a:gridCol w="948103">
                  <a:extLst>
                    <a:ext uri="{9D8B030D-6E8A-4147-A177-3AD203B41FA5}">
                      <a16:colId xmlns:a16="http://schemas.microsoft.com/office/drawing/2014/main" val="2929450688"/>
                    </a:ext>
                  </a:extLst>
                </a:gridCol>
                <a:gridCol w="1032641">
                  <a:extLst>
                    <a:ext uri="{9D8B030D-6E8A-4147-A177-3AD203B41FA5}">
                      <a16:colId xmlns:a16="http://schemas.microsoft.com/office/drawing/2014/main" val="4158839598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val="4266469481"/>
                    </a:ext>
                  </a:extLst>
                </a:gridCol>
                <a:gridCol w="987729">
                  <a:extLst>
                    <a:ext uri="{9D8B030D-6E8A-4147-A177-3AD203B41FA5}">
                      <a16:colId xmlns:a16="http://schemas.microsoft.com/office/drawing/2014/main" val="4174708772"/>
                    </a:ext>
                  </a:extLst>
                </a:gridCol>
              </a:tblGrid>
              <a:tr h="3429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R5(</a:t>
                      </a:r>
                      <a:r>
                        <a:rPr lang="ja-JP" alt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参考</a:t>
                      </a:r>
                      <a:r>
                        <a:rPr lang="en-US" altLang="ja-JP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R7</a:t>
                      </a:r>
                    </a:p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月）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R7</a:t>
                      </a:r>
                    </a:p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（見込み）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97119"/>
                  </a:ext>
                </a:extLst>
              </a:tr>
              <a:tr h="39196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308,869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303,405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304,908</a:t>
                      </a:r>
                    </a:p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(314,843)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(326,713)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(339,031)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(351,815)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62595"/>
                  </a:ext>
                </a:extLst>
              </a:tr>
              <a:tr h="36353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310,553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290,139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237,073</a:t>
                      </a:r>
                      <a:r>
                        <a:rPr lang="en-US" altLang="ja-JP" sz="1400" kern="100" baseline="300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303,732</a:t>
                      </a:r>
                      <a:r>
                        <a:rPr lang="en-US" altLang="ja-JP" sz="1400" kern="100" baseline="300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―</a:t>
                      </a:r>
                      <a:endParaRPr lang="en-US" altLang="ja-JP" sz="800" b="0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24243"/>
                  </a:ext>
                </a:extLst>
              </a:tr>
              <a:tr h="39196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296,416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282,865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278,131</a:t>
                      </a:r>
                    </a:p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(288,066)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(293,373)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(298,786)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(304,397)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77792"/>
                  </a:ext>
                </a:extLst>
              </a:tr>
              <a:tr h="3019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276,445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263,333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177,306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266,614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70214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納付金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26,530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32,260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54988"/>
                  </a:ext>
                </a:extLst>
              </a:tr>
              <a:tr h="301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総支出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302,975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295,593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210,762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300,070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326,829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332,242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337,853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03491"/>
                  </a:ext>
                </a:extLst>
              </a:tr>
              <a:tr h="36188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収支差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12,453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▲ 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11,720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▲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6,679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▲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6,679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▲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(6,789)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(13,962)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66482"/>
                  </a:ext>
                </a:extLst>
              </a:tr>
              <a:tr h="3019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7,578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▲ 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5,454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26,311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―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44653"/>
                  </a:ext>
                </a:extLst>
              </a:tr>
            </a:tbl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9BAE85-C6AD-4CB0-B42E-01FE4C869208}"/>
              </a:ext>
            </a:extLst>
          </p:cNvPr>
          <p:cNvSpPr txBox="1"/>
          <p:nvPr/>
        </p:nvSpPr>
        <p:spPr>
          <a:xfrm>
            <a:off x="6469694" y="3279946"/>
            <a:ext cx="2235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( 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)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は公募提案時の金額</a:t>
            </a: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74D0C63B-F477-4328-8024-240883962814}"/>
              </a:ext>
            </a:extLst>
          </p:cNvPr>
          <p:cNvSpPr txBox="1">
            <a:spLocks/>
          </p:cNvSpPr>
          <p:nvPr/>
        </p:nvSpPr>
        <p:spPr>
          <a:xfrm>
            <a:off x="8842073" y="17174"/>
            <a:ext cx="301925" cy="396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D00D4B-184E-4213-9F29-D56430150BB5}" type="slidenum">
              <a:rPr kumimoji="1" lang="ja-JP" altLang="en-US" b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38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AC966A6-928F-456C-B37D-EFB57F90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予約状況による利用料金収入見込（令和８年度）</a:t>
            </a:r>
            <a:endParaRPr lang="en-US" altLang="ja-JP" sz="20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5DC0C6B4-2D3B-4E1F-98DB-DEB874D8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601" y="6461182"/>
            <a:ext cx="301925" cy="396815"/>
          </a:xfrm>
        </p:spPr>
        <p:txBody>
          <a:bodyPr/>
          <a:lstStyle/>
          <a:p>
            <a:fld id="{E5D00D4B-184E-4213-9F29-D56430150BB5}" type="slidenum">
              <a:rPr kumimoji="1" lang="ja-JP" altLang="en-US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F17FC2-80FE-4207-8862-54AB8FF37CC1}"/>
              </a:ext>
            </a:extLst>
          </p:cNvPr>
          <p:cNvSpPr txBox="1"/>
          <p:nvPr/>
        </p:nvSpPr>
        <p:spPr>
          <a:xfrm>
            <a:off x="7997189" y="2032360"/>
            <a:ext cx="955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単位：千円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EA1B11-4E94-4841-BDAC-21B457A3D44A}"/>
              </a:ext>
            </a:extLst>
          </p:cNvPr>
          <p:cNvSpPr txBox="1"/>
          <p:nvPr/>
        </p:nvSpPr>
        <p:spPr>
          <a:xfrm>
            <a:off x="130474" y="621593"/>
            <a:ext cx="888305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▸　予約状況による利用料金収入見込み（令和８年度）を、現在の予約状況から推計したところ、現状では目標を下回る見込み。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▸　すでに予約実績のある期間における利用料金収入見込みは、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55,334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千円（目標の３割程度）となっており、引き続き営業活動等を行い、利用料金収入の増収に努めていく。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26F5983E-FA24-47D9-9A2E-0C72221A7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82357"/>
              </p:ext>
            </p:extLst>
          </p:nvPr>
        </p:nvGraphicFramePr>
        <p:xfrm>
          <a:off x="130473" y="2321844"/>
          <a:ext cx="8821937" cy="41393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73093">
                  <a:extLst>
                    <a:ext uri="{9D8B030D-6E8A-4147-A177-3AD203B41FA5}">
                      <a16:colId xmlns:a16="http://schemas.microsoft.com/office/drawing/2014/main" val="1928071579"/>
                    </a:ext>
                  </a:extLst>
                </a:gridCol>
                <a:gridCol w="2455817">
                  <a:extLst>
                    <a:ext uri="{9D8B030D-6E8A-4147-A177-3AD203B41FA5}">
                      <a16:colId xmlns:a16="http://schemas.microsoft.com/office/drawing/2014/main" val="2793301306"/>
                    </a:ext>
                  </a:extLst>
                </a:gridCol>
                <a:gridCol w="4093027">
                  <a:extLst>
                    <a:ext uri="{9D8B030D-6E8A-4147-A177-3AD203B41FA5}">
                      <a16:colId xmlns:a16="http://schemas.microsoft.com/office/drawing/2014/main" val="520092945"/>
                    </a:ext>
                  </a:extLst>
                </a:gridCol>
              </a:tblGrid>
              <a:tr h="97642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項目</a:t>
                      </a:r>
                      <a:endParaRPr lang="ja-JP" sz="14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予約状況による</a:t>
                      </a:r>
                      <a:endParaRPr lang="en-US" altLang="ja-JP" sz="14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sz="14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利用料金収入</a:t>
                      </a:r>
                      <a:endParaRPr lang="ja-JP" sz="14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備考</a:t>
                      </a:r>
                      <a:endParaRPr lang="ja-JP" sz="14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985088"/>
                  </a:ext>
                </a:extLst>
              </a:tr>
              <a:tr h="97270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目　標</a:t>
                      </a:r>
                      <a:endParaRPr lang="ja-JP" sz="20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ja-JP" altLang="en-US" sz="18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8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191,716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/>
                      <a:endParaRPr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-182563" algn="l"/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273,880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千円（令和</a:t>
                      </a:r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年度利用料金収入目標）</a:t>
                      </a:r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-182563" algn="l"/>
                      <a:endParaRPr lang="en-US" altLang="ja-JP" sz="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-182563" algn="l"/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目標設定の考え方</a:t>
                      </a:r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-182563" algn="l"/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過去の実績では、年度当初における、当該年度の予約状況が</a:t>
                      </a:r>
                      <a:endParaRPr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-182563" algn="l"/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全体（通年）の</a:t>
                      </a:r>
                      <a:r>
                        <a:rPr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割程度を占めていることによる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8059"/>
                  </a:ext>
                </a:extLst>
              </a:tr>
              <a:tr h="100148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推計値</a:t>
                      </a:r>
                      <a:endParaRPr lang="en-US" sz="20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8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175,962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月～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2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月までの予約状況による利用料金収入見込みから、今年度残り期間の上昇率をかけて推計したもの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71967"/>
                  </a:ext>
                </a:extLst>
              </a:tr>
              <a:tr h="1094291">
                <a:tc>
                  <a:txBody>
                    <a:bodyPr/>
                    <a:lstStyle/>
                    <a:p>
                      <a:pPr indent="133350" algn="ctr"/>
                      <a:endParaRPr lang="ja-JP" altLang="en-US" sz="18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33350" algn="ctr"/>
                      <a:r>
                        <a:rPr lang="ja-JP" alt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令和</a:t>
                      </a:r>
                      <a:r>
                        <a:rPr lang="en-US" altLang="ja-JP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ja-JP" alt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ja-JP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alt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月～</a:t>
                      </a:r>
                      <a:r>
                        <a:rPr lang="en-US" altLang="ja-JP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endParaRPr lang="en-US" altLang="ja-JP" sz="14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33350" algn="ctr"/>
                      <a:r>
                        <a:rPr lang="ja-JP" alt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までの予約状況による</a:t>
                      </a:r>
                      <a:endParaRPr lang="en-US" altLang="ja-JP" sz="14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33350" algn="ctr"/>
                      <a:r>
                        <a:rPr lang="ja-JP" altLang="en-US" sz="1400" b="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利用料金収入見込み</a:t>
                      </a:r>
                    </a:p>
                    <a:p>
                      <a:pPr indent="133350" algn="ctr"/>
                      <a:endParaRPr lang="ja-JP" sz="1800" b="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55,334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/>
                      <a:r>
                        <a:rPr lang="ja-JP" altLang="en-US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うち営業活動による予約獲得約</a:t>
                      </a:r>
                      <a:r>
                        <a:rPr lang="en-US" altLang="ja-JP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7,848</a:t>
                      </a:r>
                      <a:r>
                        <a:rPr lang="ja-JP" altLang="en-US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lang="ja-JP" altLang="ja-JP" sz="14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0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23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AC966A6-928F-456C-B37D-EFB57F90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令和７年度センター運営状況（施設別稼働率）</a:t>
            </a:r>
            <a:endParaRPr lang="en-US" altLang="ja-JP" sz="20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8E32D5-DDCC-42A6-9E5A-7A358F22E611}"/>
              </a:ext>
            </a:extLst>
          </p:cNvPr>
          <p:cNvSpPr txBox="1"/>
          <p:nvPr/>
        </p:nvSpPr>
        <p:spPr>
          <a:xfrm>
            <a:off x="95967" y="550717"/>
            <a:ext cx="88830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▸ 各施設の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稼働率は、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会議室・プチエルともに昨年度と比較して増加の見込み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である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/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1DE94C-E322-44F1-8258-F40B93896EF3}"/>
              </a:ext>
            </a:extLst>
          </p:cNvPr>
          <p:cNvSpPr txBox="1"/>
          <p:nvPr/>
        </p:nvSpPr>
        <p:spPr>
          <a:xfrm>
            <a:off x="272270" y="2366135"/>
            <a:ext cx="965342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稼働率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0F0EC2-60E4-4D33-9CB6-8541D63EE932}"/>
              </a:ext>
            </a:extLst>
          </p:cNvPr>
          <p:cNvSpPr txBox="1"/>
          <p:nvPr/>
        </p:nvSpPr>
        <p:spPr>
          <a:xfrm>
            <a:off x="6395929" y="2488646"/>
            <a:ext cx="217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上段：稼働率　下段：件数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5DC0C6B4-2D3B-4E1F-98DB-DEB874D8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073" y="17174"/>
            <a:ext cx="301925" cy="396815"/>
          </a:xfrm>
        </p:spPr>
        <p:txBody>
          <a:bodyPr/>
          <a:lstStyle/>
          <a:p>
            <a:fld id="{E5D00D4B-184E-4213-9F29-D56430150BB5}" type="slidenum">
              <a:rPr kumimoji="1" lang="ja-JP" altLang="en-US" b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C0A57D4-ED3B-45C4-BF4D-0C5440E2B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02526"/>
              </p:ext>
            </p:extLst>
          </p:nvPr>
        </p:nvGraphicFramePr>
        <p:xfrm>
          <a:off x="272269" y="2775198"/>
          <a:ext cx="8155038" cy="3774922"/>
        </p:xfrm>
        <a:graphic>
          <a:graphicData uri="http://schemas.openxmlformats.org/drawingml/2006/table">
            <a:tbl>
              <a:tblPr/>
              <a:tblGrid>
                <a:gridCol w="1269733">
                  <a:extLst>
                    <a:ext uri="{9D8B030D-6E8A-4147-A177-3AD203B41FA5}">
                      <a16:colId xmlns:a16="http://schemas.microsoft.com/office/drawing/2014/main" val="3634405290"/>
                    </a:ext>
                  </a:extLst>
                </a:gridCol>
                <a:gridCol w="1269733">
                  <a:extLst>
                    <a:ext uri="{9D8B030D-6E8A-4147-A177-3AD203B41FA5}">
                      <a16:colId xmlns:a16="http://schemas.microsoft.com/office/drawing/2014/main" val="2212715894"/>
                    </a:ext>
                  </a:extLst>
                </a:gridCol>
                <a:gridCol w="1533264">
                  <a:extLst>
                    <a:ext uri="{9D8B030D-6E8A-4147-A177-3AD203B41FA5}">
                      <a16:colId xmlns:a16="http://schemas.microsoft.com/office/drawing/2014/main" val="988993197"/>
                    </a:ext>
                  </a:extLst>
                </a:gridCol>
                <a:gridCol w="2041154">
                  <a:extLst>
                    <a:ext uri="{9D8B030D-6E8A-4147-A177-3AD203B41FA5}">
                      <a16:colId xmlns:a16="http://schemas.microsoft.com/office/drawing/2014/main" val="258762887"/>
                    </a:ext>
                  </a:extLst>
                </a:gridCol>
                <a:gridCol w="2041154">
                  <a:extLst>
                    <a:ext uri="{9D8B030D-6E8A-4147-A177-3AD203B41FA5}">
                      <a16:colId xmlns:a16="http://schemas.microsoft.com/office/drawing/2014/main" val="1683739125"/>
                    </a:ext>
                  </a:extLst>
                </a:gridCol>
              </a:tblGrid>
              <a:tr h="5149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R7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月～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17411"/>
                  </a:ext>
                </a:extLst>
              </a:tr>
              <a:tr h="29781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会議室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45.4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47.4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34759"/>
                  </a:ext>
                </a:extLst>
              </a:tr>
              <a:tr h="2962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17,111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12,142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12630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会議室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46.0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906139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13,335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9,425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693164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51.3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12490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3,228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2,255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670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南ホール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63.1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127813"/>
                  </a:ext>
                </a:extLst>
              </a:tr>
              <a:tr h="2665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536101"/>
                  </a:ext>
                </a:extLst>
              </a:tr>
              <a:tr h="26659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エル・シアター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（大ホール）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40.2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449158"/>
                  </a:ext>
                </a:extLst>
              </a:tr>
              <a:tr h="26659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02023"/>
                  </a:ext>
                </a:extLst>
              </a:tr>
              <a:tr h="26659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プチエル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（多目的ホール）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１部屋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42.2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885179"/>
                  </a:ext>
                </a:extLst>
              </a:tr>
              <a:tr h="26659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2192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C20828-ED6A-4B95-B058-05C867DA6AAF}"/>
              </a:ext>
            </a:extLst>
          </p:cNvPr>
          <p:cNvSpPr txBox="1"/>
          <p:nvPr/>
        </p:nvSpPr>
        <p:spPr>
          <a:xfrm>
            <a:off x="272270" y="1627403"/>
            <a:ext cx="3280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会議室　 ：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52%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以上（評価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シアター ：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40%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以上（評価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　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D4E39F-4F36-41CB-B50A-A573DE0DB2DE}"/>
              </a:ext>
            </a:extLst>
          </p:cNvPr>
          <p:cNvSpPr txBox="1"/>
          <p:nvPr/>
        </p:nvSpPr>
        <p:spPr>
          <a:xfrm>
            <a:off x="272270" y="1242649"/>
            <a:ext cx="965342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68F91B-B1DC-4D49-8FAB-97D25776BAAF}"/>
              </a:ext>
            </a:extLst>
          </p:cNvPr>
          <p:cNvSpPr/>
          <p:nvPr/>
        </p:nvSpPr>
        <p:spPr>
          <a:xfrm>
            <a:off x="6395929" y="2765645"/>
            <a:ext cx="2031378" cy="37561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19B227-D388-42F5-97A1-8DFA68A47832}"/>
              </a:ext>
            </a:extLst>
          </p:cNvPr>
          <p:cNvSpPr txBox="1"/>
          <p:nvPr/>
        </p:nvSpPr>
        <p:spPr>
          <a:xfrm>
            <a:off x="272269" y="6596390"/>
            <a:ext cx="36347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※1 R7.5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R8.1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月のエル・シアター閉鎖期間除く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5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8CA3702-6835-40F8-8FB4-16AF78C3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令和７年度センター利用料金収入増加の要因（施設別・時間帯別稼働率）</a:t>
            </a:r>
            <a:endParaRPr lang="en-US" altLang="ja-JP" sz="20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F8EE25-E890-4680-92C4-1B30BD8C3CE2}"/>
              </a:ext>
            </a:extLst>
          </p:cNvPr>
          <p:cNvSpPr txBox="1"/>
          <p:nvPr/>
        </p:nvSpPr>
        <p:spPr>
          <a:xfrm>
            <a:off x="130474" y="1378645"/>
            <a:ext cx="4260969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時間帯別稼働率（令和７年度</a:t>
            </a: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月末時点）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652FD-26EA-4B76-8E5E-FB7664F54992}"/>
              </a:ext>
            </a:extLst>
          </p:cNvPr>
          <p:cNvSpPr txBox="1"/>
          <p:nvPr/>
        </p:nvSpPr>
        <p:spPr>
          <a:xfrm>
            <a:off x="130474" y="458652"/>
            <a:ext cx="88830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▸ 施設別・時間帯別稼働率をみると、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単価の高い大規模会議室の稼働率が昨年度よりも５％ほど増加し、利用料金収入の増加につながっている。</a:t>
            </a:r>
            <a:endParaRPr kumimoji="1" lang="en-US" altLang="ja-JP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▸ 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夜間の稼働率は全施設において</a:t>
            </a:r>
            <a:r>
              <a:rPr kumimoji="1"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％～</a:t>
            </a:r>
            <a:r>
              <a:rPr kumimoji="1"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％台と平均よりも低く、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依然として課題である。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818BCD9-2B75-4A4C-AED1-071E4BB24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85163"/>
              </p:ext>
            </p:extLst>
          </p:nvPr>
        </p:nvGraphicFramePr>
        <p:xfrm>
          <a:off x="130474" y="1857822"/>
          <a:ext cx="8872192" cy="4401120"/>
        </p:xfrm>
        <a:graphic>
          <a:graphicData uri="http://schemas.openxmlformats.org/drawingml/2006/table">
            <a:tbl>
              <a:tblPr/>
              <a:tblGrid>
                <a:gridCol w="1271606">
                  <a:extLst>
                    <a:ext uri="{9D8B030D-6E8A-4147-A177-3AD203B41FA5}">
                      <a16:colId xmlns:a16="http://schemas.microsoft.com/office/drawing/2014/main" val="3812381614"/>
                    </a:ext>
                  </a:extLst>
                </a:gridCol>
                <a:gridCol w="958717">
                  <a:extLst>
                    <a:ext uri="{9D8B030D-6E8A-4147-A177-3AD203B41FA5}">
                      <a16:colId xmlns:a16="http://schemas.microsoft.com/office/drawing/2014/main" val="1787869613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2938939155"/>
                    </a:ext>
                  </a:extLst>
                </a:gridCol>
                <a:gridCol w="947651">
                  <a:extLst>
                    <a:ext uri="{9D8B030D-6E8A-4147-A177-3AD203B41FA5}">
                      <a16:colId xmlns:a16="http://schemas.microsoft.com/office/drawing/2014/main" val="1462765242"/>
                    </a:ext>
                  </a:extLst>
                </a:gridCol>
                <a:gridCol w="781396">
                  <a:extLst>
                    <a:ext uri="{9D8B030D-6E8A-4147-A177-3AD203B41FA5}">
                      <a16:colId xmlns:a16="http://schemas.microsoft.com/office/drawing/2014/main" val="4195201369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665575036"/>
                    </a:ext>
                  </a:extLst>
                </a:gridCol>
                <a:gridCol w="839585">
                  <a:extLst>
                    <a:ext uri="{9D8B030D-6E8A-4147-A177-3AD203B41FA5}">
                      <a16:colId xmlns:a16="http://schemas.microsoft.com/office/drawing/2014/main" val="1540434530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797013581"/>
                    </a:ext>
                  </a:extLst>
                </a:gridCol>
                <a:gridCol w="814647">
                  <a:extLst>
                    <a:ext uri="{9D8B030D-6E8A-4147-A177-3AD203B41FA5}">
                      <a16:colId xmlns:a16="http://schemas.microsoft.com/office/drawing/2014/main" val="2790001358"/>
                    </a:ext>
                  </a:extLst>
                </a:gridCol>
                <a:gridCol w="781396">
                  <a:extLst>
                    <a:ext uri="{9D8B030D-6E8A-4147-A177-3AD203B41FA5}">
                      <a16:colId xmlns:a16="http://schemas.microsoft.com/office/drawing/2014/main" val="3976726896"/>
                    </a:ext>
                  </a:extLst>
                </a:gridCol>
              </a:tblGrid>
              <a:tr h="465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定員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（部屋数）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午前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9:00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12:00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午後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17:00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夜間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(18:00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21:00)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95165"/>
                  </a:ext>
                </a:extLst>
              </a:tr>
              <a:tr h="4590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稼働率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稼働率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稼働率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稼働率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22474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大規模会議室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60-216</a:t>
                      </a:r>
                    </a:p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1,541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(1,969)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63.2%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(54.8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1,895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(2,543)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77.7%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(70.8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683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(928)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28.0%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(25.8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4,119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(5,440)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56.3%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(50.5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27547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中会議室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27-57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1,366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(1,925)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46.7%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(44.7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1,830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(2,654)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62.5%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(61.6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669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(956)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22.5%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(22.2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3,865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(5,535)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44.0%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(42.8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57383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小会議室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18-21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1,071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(1,561)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43.9%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(43.5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1,513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(2,213)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62.0%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(61.6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460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(796)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18.9%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(22.2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3,044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(4,570)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41.6%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(42.4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29105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控室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426</a:t>
                      </a:r>
                    </a:p>
                    <a:p>
                      <a:pPr algn="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(594)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43.6%</a:t>
                      </a:r>
                    </a:p>
                    <a:p>
                      <a:pPr algn="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(41.4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(730)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51.6%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(50.8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18.9%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(16.9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1,114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(1,566)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38.0%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(36.4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6634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会議室合計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(37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4,404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(6,049)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51.6%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(48.1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5,742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(8,140)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67.2%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(64.8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1,996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(2,922)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23.4%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(23.3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12,142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(17,111)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47.4%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(45.4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03690"/>
                  </a:ext>
                </a:extLst>
              </a:tr>
              <a:tr h="2436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65912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エル・シアター</a:t>
                      </a:r>
                      <a:r>
                        <a:rPr lang="en-US" altLang="ja-JP" sz="1200" kern="100" baseline="300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※1</a:t>
                      </a:r>
                      <a:b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（大ホール）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801</a:t>
                      </a:r>
                    </a:p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（１部屋）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(136)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48.3%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(39.2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48.3%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(46.7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24.1%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(34.3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(417)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40.2%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(40.1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8184"/>
                  </a:ext>
                </a:extLst>
              </a:tr>
              <a:tr h="4590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プチ・エル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</a:p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（１部屋）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</a:t>
                      </a:r>
                    </a:p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(132)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37.3%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(36.8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129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52.9%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(53.5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89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(121)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36.5%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(33.7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309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(445)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42.2%</a:t>
                      </a:r>
                    </a:p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(41.3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16932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1E8CC07-71BE-40C1-808E-598C08BD840E}"/>
              </a:ext>
            </a:extLst>
          </p:cNvPr>
          <p:cNvSpPr/>
          <p:nvPr/>
        </p:nvSpPr>
        <p:spPr>
          <a:xfrm>
            <a:off x="2353732" y="2793935"/>
            <a:ext cx="6648933" cy="431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76E35A6-4457-45DA-B995-82AD1EE1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7570" y="6492875"/>
            <a:ext cx="336430" cy="365125"/>
          </a:xfrm>
        </p:spPr>
        <p:txBody>
          <a:bodyPr/>
          <a:lstStyle/>
          <a:p>
            <a:fld id="{E5D00D4B-184E-4213-9F29-D56430150BB5}" type="slidenum">
              <a:rPr kumimoji="1" lang="ja-JP" altLang="en-US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DFB752-8498-45FB-849E-262B42F54626}"/>
              </a:ext>
            </a:extLst>
          </p:cNvPr>
          <p:cNvSpPr/>
          <p:nvPr/>
        </p:nvSpPr>
        <p:spPr>
          <a:xfrm>
            <a:off x="130474" y="6169691"/>
            <a:ext cx="7043271" cy="569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午前・午後・夜間の利用をそれぞれカウント（例えば、全日を通して利用した場合は、それぞれ１件とカウント）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758B9F-3B4E-4269-9772-D716CF278616}"/>
              </a:ext>
            </a:extLst>
          </p:cNvPr>
          <p:cNvSpPr txBox="1"/>
          <p:nvPr/>
        </p:nvSpPr>
        <p:spPr>
          <a:xfrm>
            <a:off x="7574979" y="1572328"/>
            <a:ext cx="1810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　）は令和６年度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AA8545C-65A2-4FCB-BECE-A77F100F6832}"/>
              </a:ext>
            </a:extLst>
          </p:cNvPr>
          <p:cNvSpPr/>
          <p:nvPr/>
        </p:nvSpPr>
        <p:spPr>
          <a:xfrm>
            <a:off x="5799667" y="2793936"/>
            <a:ext cx="1589530" cy="3473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B284C4-10A0-4E3B-AB1D-AD99513AC1D8}"/>
              </a:ext>
            </a:extLst>
          </p:cNvPr>
          <p:cNvSpPr txBox="1"/>
          <p:nvPr/>
        </p:nvSpPr>
        <p:spPr>
          <a:xfrm>
            <a:off x="130474" y="6552357"/>
            <a:ext cx="4085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※1 R7.5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月～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R8.1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月のエル・シアター閉鎖期間除く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172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AC966A6-928F-456C-B37D-EFB57F90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令和７年度重点取組項目</a:t>
            </a:r>
            <a:endParaRPr lang="ja-JP" altLang="en-US" sz="11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C90DDC-A54A-4B2A-84D6-C8CE409AFC61}"/>
              </a:ext>
            </a:extLst>
          </p:cNvPr>
          <p:cNvSpPr/>
          <p:nvPr/>
        </p:nvSpPr>
        <p:spPr>
          <a:xfrm>
            <a:off x="88918" y="911207"/>
            <a:ext cx="905508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4737" indent="-124737"/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4737" indent="-124737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1E2555-DD3F-4974-B4D5-63E4AFD159E2}"/>
              </a:ext>
            </a:extLst>
          </p:cNvPr>
          <p:cNvSpPr txBox="1"/>
          <p:nvPr/>
        </p:nvSpPr>
        <p:spPr>
          <a:xfrm>
            <a:off x="563571" y="1170533"/>
            <a:ext cx="801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　プッシュ型営業の推進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　目的外利用の負担軽減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　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新・予約システムの導入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　情報発信の強化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F03A6FE-742C-47B4-A523-DB08F33D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2073" y="17174"/>
            <a:ext cx="301925" cy="396815"/>
          </a:xfrm>
        </p:spPr>
        <p:txBody>
          <a:bodyPr/>
          <a:lstStyle/>
          <a:p>
            <a:fld id="{E5D00D4B-184E-4213-9F29-D56430150BB5}" type="slidenum">
              <a:rPr kumimoji="1" lang="ja-JP" altLang="en-US" b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23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183C094-26D4-401F-920A-BEEA9B15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令和７年度重点取組①</a:t>
            </a:r>
            <a:endParaRPr lang="ja-JP" altLang="en-US" sz="11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B23634-E782-40E1-B1CB-F6632B21ECE2}"/>
              </a:ext>
            </a:extLst>
          </p:cNvPr>
          <p:cNvSpPr txBox="1"/>
          <p:nvPr/>
        </p:nvSpPr>
        <p:spPr>
          <a:xfrm>
            <a:off x="0" y="427873"/>
            <a:ext cx="9325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１　プッシュ型営業の推進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979" y="811897"/>
            <a:ext cx="652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労働組合、業界団体、学会・教育機関等に対して、それぞれに対応した営業活動を展開</a:t>
            </a:r>
          </a:p>
        </p:txBody>
      </p:sp>
      <p:graphicFrame>
        <p:nvGraphicFramePr>
          <p:cNvPr id="7" name="表 8">
            <a:extLst>
              <a:ext uri="{FF2B5EF4-FFF2-40B4-BE49-F238E27FC236}">
                <a16:creationId xmlns:a16="http://schemas.microsoft.com/office/drawing/2014/main" id="{17E8BFC3-80E7-4A7A-86D6-B6E455370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97777"/>
              </p:ext>
            </p:extLst>
          </p:nvPr>
        </p:nvGraphicFramePr>
        <p:xfrm>
          <a:off x="131232" y="1606169"/>
          <a:ext cx="8855113" cy="4667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2258">
                  <a:extLst>
                    <a:ext uri="{9D8B030D-6E8A-4147-A177-3AD203B41FA5}">
                      <a16:colId xmlns:a16="http://schemas.microsoft.com/office/drawing/2014/main" val="4245015957"/>
                    </a:ext>
                  </a:extLst>
                </a:gridCol>
                <a:gridCol w="1593777">
                  <a:extLst>
                    <a:ext uri="{9D8B030D-6E8A-4147-A177-3AD203B41FA5}">
                      <a16:colId xmlns:a16="http://schemas.microsoft.com/office/drawing/2014/main" val="3774206846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val="2714733517"/>
                    </a:ext>
                  </a:extLst>
                </a:gridCol>
                <a:gridCol w="1065048">
                  <a:extLst>
                    <a:ext uri="{9D8B030D-6E8A-4147-A177-3AD203B41FA5}">
                      <a16:colId xmlns:a16="http://schemas.microsoft.com/office/drawing/2014/main" val="3353078221"/>
                    </a:ext>
                  </a:extLst>
                </a:gridCol>
                <a:gridCol w="811924">
                  <a:extLst>
                    <a:ext uri="{9D8B030D-6E8A-4147-A177-3AD203B41FA5}">
                      <a16:colId xmlns:a16="http://schemas.microsoft.com/office/drawing/2014/main" val="1595142065"/>
                    </a:ext>
                  </a:extLst>
                </a:gridCol>
                <a:gridCol w="1742871">
                  <a:extLst>
                    <a:ext uri="{9D8B030D-6E8A-4147-A177-3AD203B41FA5}">
                      <a16:colId xmlns:a16="http://schemas.microsoft.com/office/drawing/2014/main" val="608921357"/>
                    </a:ext>
                  </a:extLst>
                </a:gridCol>
                <a:gridCol w="921502">
                  <a:extLst>
                    <a:ext uri="{9D8B030D-6E8A-4147-A177-3AD203B41FA5}">
                      <a16:colId xmlns:a16="http://schemas.microsoft.com/office/drawing/2014/main" val="1242027840"/>
                    </a:ext>
                  </a:extLst>
                </a:gridCol>
              </a:tblGrid>
              <a:tr h="62180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対象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目標金額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営業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売上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売上額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達成率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76746"/>
                  </a:ext>
                </a:extLst>
              </a:tr>
              <a:tr h="7994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労働組合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/>
                        <a:t>過去利用実績がある労働組合の中で、ここ２年間利用のない組合</a:t>
                      </a:r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1,000</a:t>
                      </a:r>
                      <a:r>
                        <a:rPr kumimoji="1" lang="ja-JP" altLang="en-US" dirty="0"/>
                        <a:t>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143</a:t>
                      </a:r>
                      <a:r>
                        <a:rPr kumimoji="1" lang="ja-JP" altLang="en-US" dirty="0"/>
                        <a:t>件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約</a:t>
                      </a:r>
                      <a:r>
                        <a:rPr kumimoji="1" lang="en-US" altLang="ja-JP" dirty="0"/>
                        <a:t>304</a:t>
                      </a:r>
                      <a:r>
                        <a:rPr kumimoji="1" lang="ja-JP" altLang="en-US" dirty="0"/>
                        <a:t>千円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令和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年度：約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千円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30.4</a:t>
                      </a:r>
                      <a:r>
                        <a:rPr kumimoji="1" lang="ja-JP" altLang="en-US" sz="2000" dirty="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58054"/>
                  </a:ext>
                </a:extLst>
              </a:tr>
              <a:tr h="7994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業界団体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/>
                        <a:t>講習会や研修等、連続して会議室の使用が見込まれる府内各業界団体</a:t>
                      </a:r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2,400</a:t>
                      </a:r>
                      <a:r>
                        <a:rPr kumimoji="1" lang="ja-JP" altLang="en-US" dirty="0"/>
                        <a:t>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293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49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約</a:t>
                      </a:r>
                      <a:r>
                        <a:rPr kumimoji="1" lang="en-US" altLang="ja-JP" dirty="0"/>
                        <a:t>1,275</a:t>
                      </a:r>
                      <a:r>
                        <a:rPr kumimoji="1" lang="ja-JP" altLang="en-US" dirty="0"/>
                        <a:t>千円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令和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年度：約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1,046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千円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53.1</a:t>
                      </a:r>
                      <a:r>
                        <a:rPr kumimoji="1" lang="ja-JP" altLang="en-US" sz="2000" dirty="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28610"/>
                  </a:ext>
                </a:extLst>
              </a:tr>
              <a:tr h="674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学会・</a:t>
                      </a:r>
                      <a:endParaRPr kumimoji="1" lang="en-US" altLang="ja-JP" b="1" dirty="0"/>
                    </a:p>
                    <a:p>
                      <a:pPr algn="ctr"/>
                      <a:r>
                        <a:rPr kumimoji="1" lang="ja-JP" altLang="en-US" b="1" dirty="0"/>
                        <a:t>教育機関等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/>
                        <a:t>自主事業等で関係のある学会や近隣の教育機関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5,000</a:t>
                      </a:r>
                      <a:r>
                        <a:rPr kumimoji="1" lang="ja-JP" altLang="en-US" dirty="0"/>
                        <a:t>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約</a:t>
                      </a:r>
                      <a:r>
                        <a:rPr kumimoji="1" lang="en-US" altLang="ja-JP" dirty="0"/>
                        <a:t>3,008</a:t>
                      </a:r>
                      <a:r>
                        <a:rPr kumimoji="1" lang="ja-JP" altLang="en-US" dirty="0"/>
                        <a:t>千円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令和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年度：約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977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千円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60.2</a:t>
                      </a:r>
                      <a:r>
                        <a:rPr kumimoji="1" lang="ja-JP" altLang="en-US" sz="2000" dirty="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55846"/>
                  </a:ext>
                </a:extLst>
              </a:tr>
              <a:tr h="9771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その他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/>
                        <a:t>シアター：大型催事の開催実績がある企業や業界団体</a:t>
                      </a:r>
                      <a:endParaRPr kumimoji="1" lang="en-US" altLang="ja-JP" sz="1200" dirty="0"/>
                    </a:p>
                    <a:p>
                      <a:pPr algn="l"/>
                      <a:r>
                        <a:rPr kumimoji="1" lang="ja-JP" altLang="en-US" sz="1200" dirty="0"/>
                        <a:t>プチエル：利用登録のない近隣音楽教室</a:t>
                      </a:r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2,000</a:t>
                      </a:r>
                      <a:r>
                        <a:rPr kumimoji="1" lang="ja-JP" altLang="en-US" dirty="0"/>
                        <a:t>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180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25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約</a:t>
                      </a:r>
                      <a:r>
                        <a:rPr kumimoji="1" lang="en-US" altLang="ja-JP" dirty="0"/>
                        <a:t>1,232</a:t>
                      </a:r>
                      <a:r>
                        <a:rPr kumimoji="1" lang="ja-JP" altLang="en-US" dirty="0"/>
                        <a:t>千円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令和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年度：約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5,803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千円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61.6</a:t>
                      </a:r>
                      <a:r>
                        <a:rPr kumimoji="1" lang="ja-JP" altLang="en-US" sz="2000" dirty="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8347"/>
                  </a:ext>
                </a:extLst>
              </a:tr>
              <a:tr h="422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ー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10,400</a:t>
                      </a:r>
                      <a:r>
                        <a:rPr kumimoji="1" lang="ja-JP" altLang="en-US" dirty="0"/>
                        <a:t>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646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</a:t>
                      </a: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約</a:t>
                      </a:r>
                      <a:r>
                        <a:rPr kumimoji="1" lang="en-US" altLang="ja-JP" dirty="0"/>
                        <a:t>5,819</a:t>
                      </a:r>
                      <a:r>
                        <a:rPr kumimoji="1" lang="ja-JP" altLang="en-US" dirty="0"/>
                        <a:t>千円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sz="1100" dirty="0"/>
                        <a:t>令和</a:t>
                      </a:r>
                      <a:r>
                        <a:rPr kumimoji="1" lang="en-US" altLang="ja-JP" sz="1100" dirty="0"/>
                        <a:t>8</a:t>
                      </a:r>
                      <a:r>
                        <a:rPr kumimoji="1" lang="ja-JP" altLang="en-US" sz="1100" dirty="0"/>
                        <a:t>年度：約</a:t>
                      </a:r>
                      <a:r>
                        <a:rPr kumimoji="1" lang="en-US" altLang="ja-JP" sz="1100" dirty="0"/>
                        <a:t>7,848</a:t>
                      </a:r>
                      <a:r>
                        <a:rPr kumimoji="1" lang="ja-JP" altLang="en-US" sz="1100" dirty="0"/>
                        <a:t>千円</a:t>
                      </a:r>
                      <a:endParaRPr kumimoji="1" lang="en-US" altLang="ja-JP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55.9</a:t>
                      </a:r>
                      <a:r>
                        <a:rPr kumimoji="1" lang="ja-JP" altLang="en-US" sz="2000" dirty="0"/>
                        <a:t>％</a:t>
                      </a:r>
                      <a:endParaRPr kumimoji="1" lang="en-US" altLang="ja-JP" sz="2000" dirty="0"/>
                    </a:p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55038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1921D5-3ED0-4DBE-B755-546900463D5A}"/>
              </a:ext>
            </a:extLst>
          </p:cNvPr>
          <p:cNvSpPr txBox="1"/>
          <p:nvPr/>
        </p:nvSpPr>
        <p:spPr>
          <a:xfrm>
            <a:off x="55180" y="6347234"/>
            <a:ext cx="376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〈</a:t>
            </a:r>
            <a:r>
              <a:rPr kumimoji="1" lang="ja-JP" altLang="en-US" sz="1200" dirty="0"/>
              <a:t>利用料金収入見込みにおける営業売上額の割合</a:t>
            </a:r>
            <a:r>
              <a:rPr kumimoji="1" lang="en-US" altLang="ja-JP" sz="1200" dirty="0"/>
              <a:t>〉</a:t>
            </a:r>
          </a:p>
          <a:p>
            <a:r>
              <a:rPr kumimoji="1" lang="ja-JP" altLang="en-US" sz="1200" dirty="0"/>
              <a:t>　令和７年度　</a:t>
            </a:r>
            <a:r>
              <a:rPr kumimoji="1" lang="en-US" altLang="ja-JP" sz="1200" dirty="0"/>
              <a:t>2.4</a:t>
            </a:r>
            <a:r>
              <a:rPr kumimoji="1" lang="ja-JP" altLang="en-US" sz="1200" dirty="0"/>
              <a:t>％　令和８年度　</a:t>
            </a:r>
            <a:r>
              <a:rPr kumimoji="1" lang="en-US" altLang="ja-JP" sz="1200" dirty="0"/>
              <a:t>6.0</a:t>
            </a:r>
            <a:r>
              <a:rPr kumimoji="1" lang="ja-JP" altLang="en-US" sz="1200" dirty="0"/>
              <a:t>％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E9798D-508A-4F91-94B6-6DF1E3023FCB}"/>
              </a:ext>
            </a:extLst>
          </p:cNvPr>
          <p:cNvSpPr/>
          <p:nvPr/>
        </p:nvSpPr>
        <p:spPr>
          <a:xfrm>
            <a:off x="131233" y="6347234"/>
            <a:ext cx="3526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AB6118-ADED-4098-9E84-5510101D9FD1}"/>
              </a:ext>
            </a:extLst>
          </p:cNvPr>
          <p:cNvSpPr txBox="1"/>
          <p:nvPr/>
        </p:nvSpPr>
        <p:spPr>
          <a:xfrm>
            <a:off x="7266368" y="6269785"/>
            <a:ext cx="1796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令和</a:t>
            </a:r>
            <a:r>
              <a:rPr kumimoji="1" lang="en-US" altLang="ja-JP" sz="1200" dirty="0"/>
              <a:t>7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10</a:t>
            </a:r>
            <a:r>
              <a:rPr kumimoji="1" lang="ja-JP" altLang="en-US" sz="1200" dirty="0"/>
              <a:t>月末時点</a:t>
            </a:r>
            <a:endParaRPr kumimoji="1" lang="en-US" altLang="ja-JP" sz="1200" dirty="0"/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41D3D5EC-7D99-4A50-8E81-620014C401BB}"/>
              </a:ext>
            </a:extLst>
          </p:cNvPr>
          <p:cNvSpPr/>
          <p:nvPr/>
        </p:nvSpPr>
        <p:spPr>
          <a:xfrm>
            <a:off x="6392913" y="5874897"/>
            <a:ext cx="1622501" cy="277000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大かっこ 10">
            <a:extLst>
              <a:ext uri="{FF2B5EF4-FFF2-40B4-BE49-F238E27FC236}">
                <a16:creationId xmlns:a16="http://schemas.microsoft.com/office/drawing/2014/main" id="{787F01A6-05B2-495E-ADD9-4FD51438E83D}"/>
              </a:ext>
            </a:extLst>
          </p:cNvPr>
          <p:cNvSpPr/>
          <p:nvPr/>
        </p:nvSpPr>
        <p:spPr>
          <a:xfrm>
            <a:off x="6440209" y="2545896"/>
            <a:ext cx="1509305" cy="27699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大かっこ 11">
            <a:extLst>
              <a:ext uri="{FF2B5EF4-FFF2-40B4-BE49-F238E27FC236}">
                <a16:creationId xmlns:a16="http://schemas.microsoft.com/office/drawing/2014/main" id="{9B6B25BA-8E80-4A46-9636-F4555D4806AB}"/>
              </a:ext>
            </a:extLst>
          </p:cNvPr>
          <p:cNvSpPr/>
          <p:nvPr/>
        </p:nvSpPr>
        <p:spPr>
          <a:xfrm>
            <a:off x="6392912" y="3357596"/>
            <a:ext cx="1622503" cy="27699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大かっこ 12">
            <a:extLst>
              <a:ext uri="{FF2B5EF4-FFF2-40B4-BE49-F238E27FC236}">
                <a16:creationId xmlns:a16="http://schemas.microsoft.com/office/drawing/2014/main" id="{64B65640-D591-42AF-B90F-AB05E44ACE7B}"/>
              </a:ext>
            </a:extLst>
          </p:cNvPr>
          <p:cNvSpPr/>
          <p:nvPr/>
        </p:nvSpPr>
        <p:spPr>
          <a:xfrm>
            <a:off x="6440211" y="4167916"/>
            <a:ext cx="1575204" cy="27699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大かっこ 13">
            <a:extLst>
              <a:ext uri="{FF2B5EF4-FFF2-40B4-BE49-F238E27FC236}">
                <a16:creationId xmlns:a16="http://schemas.microsoft.com/office/drawing/2014/main" id="{595846EA-3604-4EA3-A355-B8863E524D50}"/>
              </a:ext>
            </a:extLst>
          </p:cNvPr>
          <p:cNvSpPr/>
          <p:nvPr/>
        </p:nvSpPr>
        <p:spPr>
          <a:xfrm>
            <a:off x="6392913" y="4851221"/>
            <a:ext cx="1622502" cy="27699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E24225-FD90-4289-A15C-0C11D6AF6524}"/>
              </a:ext>
            </a:extLst>
          </p:cNvPr>
          <p:cNvSpPr txBox="1"/>
          <p:nvPr/>
        </p:nvSpPr>
        <p:spPr>
          <a:xfrm>
            <a:off x="157655" y="1087824"/>
            <a:ext cx="85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月末時点の令和</a:t>
            </a:r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７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年度内目標達成率は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55.9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％であり、引き続き営業活動を行い通年での目標をめざす。　　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なお、令和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年度</a:t>
            </a:r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では既に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7,848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千円が見込めて</a:t>
            </a:r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いる。　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4135D1-F9D8-47E7-8269-DE789C64C61D}"/>
              </a:ext>
            </a:extLst>
          </p:cNvPr>
          <p:cNvSpPr txBox="1"/>
          <p:nvPr/>
        </p:nvSpPr>
        <p:spPr>
          <a:xfrm>
            <a:off x="4477406" y="2600210"/>
            <a:ext cx="111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直接営業</a:t>
            </a:r>
            <a:r>
              <a:rPr kumimoji="1" lang="en-US" altLang="ja-JP" sz="1000" dirty="0"/>
              <a:t>:</a:t>
            </a:r>
            <a:r>
              <a:rPr kumimoji="1" lang="ja-JP" altLang="en-US" sz="1000" dirty="0"/>
              <a:t> </a:t>
            </a:r>
            <a:r>
              <a:rPr kumimoji="1" lang="en-US" altLang="ja-JP" sz="1000" dirty="0"/>
              <a:t>23</a:t>
            </a:r>
            <a:r>
              <a:rPr kumimoji="1" lang="ja-JP" altLang="en-US" sz="1000" dirty="0"/>
              <a:t>件</a:t>
            </a:r>
            <a:endParaRPr kumimoji="1" lang="en-US" altLang="ja-JP" sz="1000" dirty="0"/>
          </a:p>
          <a:p>
            <a:r>
              <a:rPr kumimoji="1" lang="ja-JP" altLang="en-US" sz="1000" dirty="0"/>
              <a:t>郵送等    </a:t>
            </a:r>
            <a:r>
              <a:rPr kumimoji="1" lang="en-US" altLang="ja-JP" sz="1000" dirty="0"/>
              <a:t>:120</a:t>
            </a:r>
            <a:r>
              <a:rPr kumimoji="1" lang="ja-JP" altLang="en-US" sz="1000" dirty="0"/>
              <a:t>件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A41A75-E6B8-4A94-94CF-E4BEDF511A19}"/>
              </a:ext>
            </a:extLst>
          </p:cNvPr>
          <p:cNvSpPr txBox="1"/>
          <p:nvPr/>
        </p:nvSpPr>
        <p:spPr>
          <a:xfrm>
            <a:off x="4477405" y="3429000"/>
            <a:ext cx="111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直接営業</a:t>
            </a:r>
            <a:r>
              <a:rPr kumimoji="1" lang="en-US" altLang="ja-JP" sz="1000" dirty="0"/>
              <a:t>: 23</a:t>
            </a:r>
            <a:r>
              <a:rPr kumimoji="1" lang="ja-JP" altLang="en-US" sz="1000" dirty="0"/>
              <a:t>件</a:t>
            </a:r>
            <a:endParaRPr kumimoji="1" lang="en-US" altLang="ja-JP" sz="1000" dirty="0"/>
          </a:p>
          <a:p>
            <a:r>
              <a:rPr kumimoji="1" lang="ja-JP" altLang="en-US" sz="1000" dirty="0"/>
              <a:t>郵送等    </a:t>
            </a:r>
            <a:r>
              <a:rPr kumimoji="1" lang="en-US" altLang="ja-JP" sz="1000" dirty="0"/>
              <a:t>:270</a:t>
            </a:r>
            <a:r>
              <a:rPr kumimoji="1" lang="ja-JP" altLang="en-US" sz="1000" dirty="0"/>
              <a:t>件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058071-12C9-44D3-8765-7F4AF0403F7F}"/>
              </a:ext>
            </a:extLst>
          </p:cNvPr>
          <p:cNvSpPr txBox="1"/>
          <p:nvPr/>
        </p:nvSpPr>
        <p:spPr>
          <a:xfrm>
            <a:off x="4477405" y="4207186"/>
            <a:ext cx="111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直接営業</a:t>
            </a:r>
            <a:r>
              <a:rPr kumimoji="1" lang="en-US" altLang="ja-JP" sz="1000" dirty="0"/>
              <a:t>: 10</a:t>
            </a:r>
            <a:r>
              <a:rPr kumimoji="1" lang="ja-JP" altLang="en-US" sz="1000" dirty="0"/>
              <a:t>件</a:t>
            </a:r>
            <a:endParaRPr kumimoji="1" lang="en-US" altLang="ja-JP" sz="1000" dirty="0"/>
          </a:p>
          <a:p>
            <a:r>
              <a:rPr kumimoji="1" lang="ja-JP" altLang="en-US" sz="1000" dirty="0"/>
              <a:t>郵送等    </a:t>
            </a:r>
            <a:r>
              <a:rPr kumimoji="1" lang="en-US" altLang="ja-JP" sz="1000" dirty="0"/>
              <a:t>:  20</a:t>
            </a:r>
            <a:r>
              <a:rPr kumimoji="1" lang="ja-JP" altLang="en-US" sz="1000" dirty="0"/>
              <a:t>件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E16712-5BE1-4F66-BE8D-23160C45B6D7}"/>
              </a:ext>
            </a:extLst>
          </p:cNvPr>
          <p:cNvSpPr txBox="1"/>
          <p:nvPr/>
        </p:nvSpPr>
        <p:spPr>
          <a:xfrm>
            <a:off x="4477405" y="4973966"/>
            <a:ext cx="111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直接営業</a:t>
            </a:r>
            <a:r>
              <a:rPr kumimoji="1" lang="en-US" altLang="ja-JP" sz="1000" dirty="0"/>
              <a:t>:  30</a:t>
            </a:r>
            <a:r>
              <a:rPr kumimoji="1" lang="ja-JP" altLang="en-US" sz="1000" dirty="0"/>
              <a:t>件</a:t>
            </a:r>
            <a:endParaRPr kumimoji="1" lang="en-US" altLang="ja-JP" sz="1000" dirty="0"/>
          </a:p>
          <a:p>
            <a:r>
              <a:rPr kumimoji="1" lang="ja-JP" altLang="en-US" sz="1000" dirty="0"/>
              <a:t>郵送等    </a:t>
            </a:r>
            <a:r>
              <a:rPr kumimoji="1" lang="en-US" altLang="ja-JP" sz="1000" dirty="0"/>
              <a:t>:150</a:t>
            </a:r>
            <a:r>
              <a:rPr kumimoji="1" lang="ja-JP" altLang="en-US" sz="1000" dirty="0"/>
              <a:t>件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42CA29-9F01-4B53-8821-10307B907960}"/>
              </a:ext>
            </a:extLst>
          </p:cNvPr>
          <p:cNvSpPr txBox="1"/>
          <p:nvPr/>
        </p:nvSpPr>
        <p:spPr>
          <a:xfrm>
            <a:off x="4477404" y="5888064"/>
            <a:ext cx="111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直接営業</a:t>
            </a:r>
            <a:r>
              <a:rPr kumimoji="1" lang="en-US" altLang="ja-JP" sz="1000" dirty="0"/>
              <a:t>:  86</a:t>
            </a:r>
            <a:r>
              <a:rPr kumimoji="1" lang="ja-JP" altLang="en-US" sz="1000" dirty="0"/>
              <a:t>件</a:t>
            </a:r>
            <a:endParaRPr kumimoji="1" lang="en-US" altLang="ja-JP" sz="1000" dirty="0"/>
          </a:p>
          <a:p>
            <a:r>
              <a:rPr kumimoji="1" lang="ja-JP" altLang="en-US" sz="1000" dirty="0"/>
              <a:t>郵送等    </a:t>
            </a:r>
            <a:r>
              <a:rPr kumimoji="1" lang="en-US" altLang="ja-JP" sz="1000" dirty="0"/>
              <a:t>:560</a:t>
            </a:r>
            <a:r>
              <a:rPr kumimoji="1" lang="ja-JP" altLang="en-US" sz="1000" dirty="0"/>
              <a:t>件</a:t>
            </a:r>
          </a:p>
        </p:txBody>
      </p:sp>
      <p:sp>
        <p:nvSpPr>
          <p:cNvPr id="22" name="大かっこ 21">
            <a:extLst>
              <a:ext uri="{FF2B5EF4-FFF2-40B4-BE49-F238E27FC236}">
                <a16:creationId xmlns:a16="http://schemas.microsoft.com/office/drawing/2014/main" id="{41AD6BBF-796C-49AD-920E-9BCA6DE80B59}"/>
              </a:ext>
            </a:extLst>
          </p:cNvPr>
          <p:cNvSpPr/>
          <p:nvPr/>
        </p:nvSpPr>
        <p:spPr>
          <a:xfrm>
            <a:off x="4508931" y="2668971"/>
            <a:ext cx="953822" cy="25436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大かっこ 22">
            <a:extLst>
              <a:ext uri="{FF2B5EF4-FFF2-40B4-BE49-F238E27FC236}">
                <a16:creationId xmlns:a16="http://schemas.microsoft.com/office/drawing/2014/main" id="{7CF1760F-4868-4A66-A1FC-5B75510BDFEE}"/>
              </a:ext>
            </a:extLst>
          </p:cNvPr>
          <p:cNvSpPr/>
          <p:nvPr/>
        </p:nvSpPr>
        <p:spPr>
          <a:xfrm>
            <a:off x="4508932" y="3501870"/>
            <a:ext cx="953822" cy="25436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大かっこ 23">
            <a:extLst>
              <a:ext uri="{FF2B5EF4-FFF2-40B4-BE49-F238E27FC236}">
                <a16:creationId xmlns:a16="http://schemas.microsoft.com/office/drawing/2014/main" id="{805698FA-6048-48EC-8B81-B95DE3BEDBF3}"/>
              </a:ext>
            </a:extLst>
          </p:cNvPr>
          <p:cNvSpPr/>
          <p:nvPr/>
        </p:nvSpPr>
        <p:spPr>
          <a:xfrm>
            <a:off x="4508932" y="4281088"/>
            <a:ext cx="953822" cy="25436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大かっこ 24">
            <a:extLst>
              <a:ext uri="{FF2B5EF4-FFF2-40B4-BE49-F238E27FC236}">
                <a16:creationId xmlns:a16="http://schemas.microsoft.com/office/drawing/2014/main" id="{9538163D-5781-4726-8C8F-02B0AC0ABFD7}"/>
              </a:ext>
            </a:extLst>
          </p:cNvPr>
          <p:cNvSpPr/>
          <p:nvPr/>
        </p:nvSpPr>
        <p:spPr>
          <a:xfrm>
            <a:off x="4508932" y="5053518"/>
            <a:ext cx="953822" cy="25436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BD32F2BE-4044-4897-9AF0-FAB6A328FF45}"/>
              </a:ext>
            </a:extLst>
          </p:cNvPr>
          <p:cNvSpPr/>
          <p:nvPr/>
        </p:nvSpPr>
        <p:spPr>
          <a:xfrm>
            <a:off x="4508932" y="5958888"/>
            <a:ext cx="953821" cy="25436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ライド番号プレースホルダー 1">
            <a:extLst>
              <a:ext uri="{FF2B5EF4-FFF2-40B4-BE49-F238E27FC236}">
                <a16:creationId xmlns:a16="http://schemas.microsoft.com/office/drawing/2014/main" id="{169ACD87-4EC6-47D0-A628-2AB00A27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7570" y="6492875"/>
            <a:ext cx="336430" cy="365125"/>
          </a:xfrm>
        </p:spPr>
        <p:txBody>
          <a:bodyPr/>
          <a:lstStyle/>
          <a:p>
            <a:fld id="{E5D00D4B-184E-4213-9F29-D56430150BB5}" type="slidenum">
              <a:rPr kumimoji="1" lang="ja-JP" altLang="en-US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36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183C094-26D4-401F-920A-BEEA9B15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326582" eaLnBrk="1" hangingPunct="1">
              <a:spcBef>
                <a:spcPct val="0"/>
              </a:spcBef>
              <a:buNone/>
            </a:pPr>
            <a:r>
              <a:rPr lang="ja-JP" altLang="en-US" sz="2000" b="1" kern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令和７年度重点取組②</a:t>
            </a:r>
            <a:endParaRPr lang="ja-JP" altLang="en-US" sz="1100" b="1" kern="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B23634-E782-40E1-B1CB-F6632B21ECE2}"/>
              </a:ext>
            </a:extLst>
          </p:cNvPr>
          <p:cNvSpPr txBox="1"/>
          <p:nvPr/>
        </p:nvSpPr>
        <p:spPr>
          <a:xfrm>
            <a:off x="0" y="480470"/>
            <a:ext cx="8476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２　目的外利用の負担軽減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E9FB93-3E23-4665-B2B4-C6EF574AF8FE}"/>
              </a:ext>
            </a:extLst>
          </p:cNvPr>
          <p:cNvSpPr txBox="1"/>
          <p:nvPr/>
        </p:nvSpPr>
        <p:spPr>
          <a:xfrm>
            <a:off x="130254" y="880580"/>
            <a:ext cx="877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▸新規利用者の獲得と定着を図るため、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目的外利用の負担軽減となる利用料金の新たな</a:t>
            </a:r>
            <a:endParaRPr lang="en-US" altLang="ja-JP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優遇措置を実施</a:t>
            </a: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/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/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FFBB37F-78E8-442D-A1E3-A5E809C06442}"/>
              </a:ext>
            </a:extLst>
          </p:cNvPr>
          <p:cNvSpPr txBox="1">
            <a:spLocks/>
          </p:cNvSpPr>
          <p:nvPr/>
        </p:nvSpPr>
        <p:spPr>
          <a:xfrm>
            <a:off x="8842073" y="17174"/>
            <a:ext cx="301925" cy="396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D00D4B-184E-4213-9F29-D56430150BB5}" type="slidenum">
              <a:rPr kumimoji="1" lang="ja-JP" altLang="en-US" b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8</a:t>
            </a:fld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C444E5-4F02-406E-B773-2CDA2FA34AE1}"/>
              </a:ext>
            </a:extLst>
          </p:cNvPr>
          <p:cNvSpPr txBox="1"/>
          <p:nvPr/>
        </p:nvSpPr>
        <p:spPr>
          <a:xfrm>
            <a:off x="146019" y="1817480"/>
            <a:ext cx="5695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取組内容・実績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 営業活動での営業ツールとして活用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利用実績なし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原因・今後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　利用料金の一部減額が他施設からエル・おおさかに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乗り換えるインセンティブにならないと思慮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▸　今後、本制度の継続および目的外利用の負担軽減を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図る代替措置については、現在検討中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ABD5807-260E-4B04-BE09-5F3B13842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75" y="1355815"/>
            <a:ext cx="1999349" cy="28886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05CED0D-E7FA-46EE-872A-DCD11330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538" y="3878001"/>
            <a:ext cx="1999348" cy="28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2775F5D-8394-4ACE-83DC-AAC816139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"/>
            <a:ext cx="9143997" cy="40534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tIns="59143" bIns="5914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3265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　令和７年度重点取組事項③</a:t>
            </a:r>
            <a:endParaRPr kumimoji="1" lang="ja-JP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8659C2-C387-49B3-BE13-339397997ED4}"/>
              </a:ext>
            </a:extLst>
          </p:cNvPr>
          <p:cNvSpPr txBox="1"/>
          <p:nvPr/>
        </p:nvSpPr>
        <p:spPr>
          <a:xfrm>
            <a:off x="143387" y="1442913"/>
            <a:ext cx="1532769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システムの特徴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9B45FB-94B5-407C-A5EB-53D807C1791C}"/>
              </a:ext>
            </a:extLst>
          </p:cNvPr>
          <p:cNvSpPr txBox="1"/>
          <p:nvPr/>
        </p:nvSpPr>
        <p:spPr>
          <a:xfrm>
            <a:off x="0" y="424214"/>
            <a:ext cx="7013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　新・予約システムの導入　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令和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年度稼働をめざす 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endParaRPr kumimoji="0" lang="ja-JP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723C81E1-9CD5-4261-B68A-ED59CB9CA8C2}"/>
              </a:ext>
            </a:extLst>
          </p:cNvPr>
          <p:cNvSpPr/>
          <p:nvPr/>
        </p:nvSpPr>
        <p:spPr>
          <a:xfrm>
            <a:off x="232443" y="5315467"/>
            <a:ext cx="3319910" cy="774040"/>
          </a:xfrm>
          <a:prstGeom prst="bracketPair">
            <a:avLst/>
          </a:prstGeom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83EDEE00-202F-452B-B221-34A2C46C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236" y="6492875"/>
            <a:ext cx="4987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00D4B-184E-4213-9F29-D56430150BB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2958EE-9696-46BE-ABF1-CF3E4551813B}"/>
              </a:ext>
            </a:extLst>
          </p:cNvPr>
          <p:cNvSpPr txBox="1"/>
          <p:nvPr/>
        </p:nvSpPr>
        <p:spPr>
          <a:xfrm>
            <a:off x="159025" y="5692880"/>
            <a:ext cx="1406117" cy="338554"/>
          </a:xfrm>
          <a:prstGeom prst="rect">
            <a:avLst/>
          </a:prstGeom>
          <a:solidFill>
            <a:schemeClr val="tx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スケジュール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4617" y="843193"/>
            <a:ext cx="882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利用者の利便性向上と管理業務の効率化を図るため、ネット上での手続き</a:t>
            </a:r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完結等、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システムのバージョンアップを検討中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234" y="4561543"/>
            <a:ext cx="894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入金遅延の確認や予約金の計上方法等にあわせるため、オリジナルの機能を随時追加して業務効率化を図る。</a:t>
            </a:r>
            <a:endParaRPr kumimoji="1" lang="en-US" altLang="ja-JP" sz="1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予約承認の手順については、今後運用をあわせて検討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59026" y="6360879"/>
            <a:ext cx="8614271" cy="425659"/>
            <a:chOff x="371061" y="5922132"/>
            <a:chExt cx="8622831" cy="425659"/>
          </a:xfrm>
        </p:grpSpPr>
        <p:sp>
          <p:nvSpPr>
            <p:cNvPr id="7" name="正方形/長方形 6"/>
            <p:cNvSpPr/>
            <p:nvPr/>
          </p:nvSpPr>
          <p:spPr>
            <a:xfrm>
              <a:off x="371061" y="5923722"/>
              <a:ext cx="1919205" cy="424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要件定義・パラメータ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290266" y="5922132"/>
              <a:ext cx="1919205" cy="42406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システム開発・テスト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209471" y="5922132"/>
              <a:ext cx="1919205" cy="42406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総合テスト・操作研修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128676" y="5922132"/>
              <a:ext cx="1919205" cy="42406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運用テスト・データ移行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025371" y="5922132"/>
              <a:ext cx="968521" cy="424069"/>
            </a:xfrm>
            <a:prstGeom prst="rect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運用開始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0" y="6045877"/>
            <a:ext cx="839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　　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　　　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　　　　　　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　　　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</a:p>
        </p:txBody>
      </p:sp>
      <p:graphicFrame>
        <p:nvGraphicFramePr>
          <p:cNvPr id="3" name="表 5">
            <a:extLst>
              <a:ext uri="{FF2B5EF4-FFF2-40B4-BE49-F238E27FC236}">
                <a16:creationId xmlns:a16="http://schemas.microsoft.com/office/drawing/2014/main" id="{4493A662-166E-4D9E-A5C4-BE18586B0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87104"/>
              </p:ext>
            </p:extLst>
          </p:nvPr>
        </p:nvGraphicFramePr>
        <p:xfrm>
          <a:off x="143387" y="1908506"/>
          <a:ext cx="8637115" cy="25987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834">
                  <a:extLst>
                    <a:ext uri="{9D8B030D-6E8A-4147-A177-3AD203B41FA5}">
                      <a16:colId xmlns:a16="http://schemas.microsoft.com/office/drawing/2014/main" val="1772652600"/>
                    </a:ext>
                  </a:extLst>
                </a:gridCol>
                <a:gridCol w="4059281">
                  <a:extLst>
                    <a:ext uri="{9D8B030D-6E8A-4147-A177-3AD203B41FA5}">
                      <a16:colId xmlns:a16="http://schemas.microsoft.com/office/drawing/2014/main" val="1185623681"/>
                    </a:ext>
                  </a:extLst>
                </a:gridCol>
              </a:tblGrid>
              <a:tr h="2771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利用者側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管理側（管理業務の効率化）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（管理業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69281"/>
                  </a:ext>
                </a:extLst>
              </a:tr>
              <a:tr h="22635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．ユニバーサルデザイン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音声読み上げや読みやすいウェブデザインなど、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すべての人にやさしいデザイン設計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．キャッシュレス決済連携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クレジットカードや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QR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コード等、各種決済手段に対応可能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．お気に入り登録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よく使う部屋をお気に入り登録し、予約が簡単に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．将来のスマートロック連携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ナンバー式の電子錠の導入により、スムーズな利用が可能（</a:t>
                      </a:r>
                      <a:r>
                        <a:rPr kumimoji="1" lang="ja-JP" altLang="en-US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今後の導入を検討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1. 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業務効率化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電話による申込の減少など、受付業務量の減少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2. 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抽選機能の導入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抽選の完全自動化による職員の業務量の減少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3. 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自動処理機能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利用料金の自動算定、独占利用制限等の処理の自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 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動実施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．操作ログの確認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操作ログの照会が可能になり、利用者とのトラブル回  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 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避等に寄与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3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83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10556</TotalTime>
  <Words>2617</Words>
  <Application>Microsoft Office PowerPoint</Application>
  <PresentationFormat>画面に合わせる (4:3)</PresentationFormat>
  <Paragraphs>568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国領　敬</dc:creator>
  <cp:lastModifiedBy>竹澤　絢人</cp:lastModifiedBy>
  <cp:revision>585</cp:revision>
  <cp:lastPrinted>2025-12-09T00:13:28Z</cp:lastPrinted>
  <dcterms:created xsi:type="dcterms:W3CDTF">2025-06-11T02:29:26Z</dcterms:created>
  <dcterms:modified xsi:type="dcterms:W3CDTF">2026-03-03T05:07:36Z</dcterms:modified>
</cp:coreProperties>
</file>