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5896" autoAdjust="0"/>
  </p:normalViewPr>
  <p:slideViewPr>
    <p:cSldViewPr snapToGrid="0">
      <p:cViewPr varScale="1">
        <p:scale>
          <a:sx n="69" d="100"/>
          <a:sy n="69" d="100"/>
        </p:scale>
        <p:origin x="2352"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700860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4084641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64869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116208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365607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875598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3497289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421773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10045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20668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2024/12/24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4933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DE47067-0FB4-4469-AABC-B13C8B0868AA}" type="datetimeFigureOut">
              <a:rPr kumimoji="1" lang="ja-JP" altLang="en-US" smtClean="0"/>
              <a:t>2024/12/24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1600015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DC08ED93-DDC4-4741-B881-387559F3CDF1}"/>
              </a:ext>
            </a:extLst>
          </p:cNvPr>
          <p:cNvSpPr txBox="1"/>
          <p:nvPr/>
        </p:nvSpPr>
        <p:spPr>
          <a:xfrm>
            <a:off x="0" y="189448"/>
            <a:ext cx="6858000" cy="284052"/>
          </a:xfrm>
          <a:prstGeom prst="rect">
            <a:avLst/>
          </a:prstGeom>
          <a:noFill/>
        </p:spPr>
        <p:txBody>
          <a:bodyPr wrap="square" rtlCol="0">
            <a:spAutoFit/>
          </a:bodyPr>
          <a:lstStyle/>
          <a:p>
            <a:pPr algn="ctr"/>
            <a:r>
              <a:rPr kumimoji="1" lang="ja-JP" altLang="en-US" sz="1246" b="1" dirty="0">
                <a:latin typeface="HGPｺﾞｼｯｸM" panose="020B0600000000000000" pitchFamily="50" charset="-128"/>
                <a:ea typeface="HGPｺﾞｼｯｸM" panose="020B0600000000000000" pitchFamily="50" charset="-128"/>
              </a:rPr>
              <a:t>施設所管課による評価</a:t>
            </a:r>
          </a:p>
        </p:txBody>
      </p:sp>
      <p:sp>
        <p:nvSpPr>
          <p:cNvPr id="17" name="テキスト ボックス 16">
            <a:extLst>
              <a:ext uri="{FF2B5EF4-FFF2-40B4-BE49-F238E27FC236}">
                <a16:creationId xmlns:a16="http://schemas.microsoft.com/office/drawing/2014/main" id="{9D438FC5-8A9C-4D5F-853A-055B673D0957}"/>
              </a:ext>
            </a:extLst>
          </p:cNvPr>
          <p:cNvSpPr txBox="1"/>
          <p:nvPr/>
        </p:nvSpPr>
        <p:spPr>
          <a:xfrm>
            <a:off x="782320" y="2847092"/>
            <a:ext cx="6075680" cy="5097165"/>
          </a:xfrm>
          <a:prstGeom prst="rect">
            <a:avLst/>
          </a:prstGeom>
          <a:noFill/>
        </p:spPr>
        <p:txBody>
          <a:bodyPr wrap="square" rtlCol="0">
            <a:spAutoFit/>
          </a:bodyPr>
          <a:lstStyle/>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評価項目の評価</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指定管理者から提出のあった自己評価票及び指定管理者へのヒアリング等に基づき</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評価票の評価基準について、下表のとおり４段階（Ｓ・Ａ・Ｂ・Ｃ）で評価する</a:t>
            </a: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endParaRPr kumimoji="1" lang="en-US" altLang="ja-JP" sz="1050" dirty="0">
              <a:latin typeface="HGPｺﾞｼｯｸM" panose="020B0600000000000000" pitchFamily="50" charset="-128"/>
              <a:ea typeface="HGPｺﾞｼｯｸM" panose="020B0600000000000000" pitchFamily="50" charset="-128"/>
            </a:endParaRPr>
          </a:p>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年度評価</a:t>
            </a:r>
            <a:br>
              <a:rPr kumimoji="1" lang="en-US" altLang="ja-JP" sz="1050" dirty="0">
                <a:latin typeface="HGPｺﾞｼｯｸM" panose="020B0600000000000000" pitchFamily="50" charset="-128"/>
                <a:ea typeface="HGPｺﾞｼｯｸM" panose="020B0600000000000000" pitchFamily="50" charset="-128"/>
              </a:rPr>
            </a:br>
            <a:r>
              <a:rPr kumimoji="1" lang="en-US" altLang="ja-JP" sz="1050" dirty="0">
                <a:latin typeface="HGPｺﾞｼｯｸM" panose="020B0600000000000000" pitchFamily="50" charset="-128"/>
                <a:ea typeface="HGPｺﾞｼｯｸM" panose="020B0600000000000000" pitchFamily="50" charset="-128"/>
              </a:rPr>
              <a:t>1.</a:t>
            </a:r>
            <a:r>
              <a:rPr kumimoji="1" lang="ja-JP" altLang="en-US" sz="1050" dirty="0">
                <a:latin typeface="HGPｺﾞｼｯｸM" panose="020B0600000000000000" pitchFamily="50" charset="-128"/>
                <a:ea typeface="HGPｺﾞｼｯｸM" panose="020B0600000000000000" pitchFamily="50" charset="-128"/>
              </a:rPr>
              <a:t>の項目ごとの評価に基づき、下表のとおり４段階（Ｓ・Ａ・Ｂ・Ｃ）で年度評価を行う</a:t>
            </a: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endParaRPr kumimoji="1" lang="en-US" altLang="ja-JP" sz="1050" dirty="0">
              <a:latin typeface="HGPｺﾞｼｯｸM" panose="020B0600000000000000" pitchFamily="50" charset="-128"/>
              <a:ea typeface="HGPｺﾞｼｯｸM" panose="020B0600000000000000" pitchFamily="50" charset="-128"/>
            </a:endParaRPr>
          </a:p>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総合評価（Ｒ９年度実施）・最終評価（Ｒ１０年度実施）</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指定期間最終年度の前年度（Ｒ９年度）にそれまでの年度評価を総括した総合評価を、</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指定期間最終年度（Ｒ１０年度）に指定期間全体を総括した最終評価を、下表のとおり</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４段階（</a:t>
            </a:r>
            <a:r>
              <a:rPr kumimoji="1" lang="en-US" altLang="ja-JP" sz="1050" dirty="0">
                <a:latin typeface="HGPｺﾞｼｯｸM" panose="020B0600000000000000" pitchFamily="50" charset="-128"/>
                <a:ea typeface="HGPｺﾞｼｯｸM" panose="020B0600000000000000" pitchFamily="50" charset="-128"/>
              </a:rPr>
              <a:t>Ⅰ</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Ⅱ</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Ⅲ</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Ⅳ</a:t>
            </a:r>
            <a:r>
              <a:rPr kumimoji="1" lang="ja-JP" altLang="en-US" sz="1050" dirty="0">
                <a:latin typeface="HGPｺﾞｼｯｸM" panose="020B0600000000000000" pitchFamily="50" charset="-128"/>
                <a:ea typeface="HGPｺﾞｼｯｸM" panose="020B0600000000000000" pitchFamily="50" charset="-128"/>
              </a:rPr>
              <a:t>）で行う。</a:t>
            </a:r>
            <a:endParaRPr kumimoji="1" lang="en-US" altLang="ja-JP" sz="1050" dirty="0">
              <a:latin typeface="HGPｺﾞｼｯｸM" panose="020B0600000000000000" pitchFamily="50" charset="-128"/>
              <a:ea typeface="HGPｺﾞｼｯｸM" panose="020B0600000000000000" pitchFamily="50" charset="-128"/>
            </a:endParaRPr>
          </a:p>
        </p:txBody>
      </p:sp>
      <p:graphicFrame>
        <p:nvGraphicFramePr>
          <p:cNvPr id="2" name="表 2">
            <a:extLst>
              <a:ext uri="{FF2B5EF4-FFF2-40B4-BE49-F238E27FC236}">
                <a16:creationId xmlns:a16="http://schemas.microsoft.com/office/drawing/2014/main" id="{0E5D9C40-681E-458E-A9A8-B41EB3EC7119}"/>
              </a:ext>
            </a:extLst>
          </p:cNvPr>
          <p:cNvGraphicFramePr>
            <a:graphicFrameLocks noGrp="1"/>
          </p:cNvGraphicFramePr>
          <p:nvPr>
            <p:extLst>
              <p:ext uri="{D42A27DB-BD31-4B8C-83A1-F6EECF244321}">
                <p14:modId xmlns:p14="http://schemas.microsoft.com/office/powerpoint/2010/main" val="886012258"/>
              </p:ext>
            </p:extLst>
          </p:nvPr>
        </p:nvGraphicFramePr>
        <p:xfrm>
          <a:off x="1142999" y="3483936"/>
          <a:ext cx="4571999" cy="1395044"/>
        </p:xfrm>
        <a:graphic>
          <a:graphicData uri="http://schemas.openxmlformats.org/drawingml/2006/table">
            <a:tbl>
              <a:tblPr firstRow="1" bandRow="1">
                <a:tableStyleId>{5940675A-B579-460E-94D1-54222C63F5DA}</a:tableStyleId>
              </a:tblPr>
              <a:tblGrid>
                <a:gridCol w="524398">
                  <a:extLst>
                    <a:ext uri="{9D8B030D-6E8A-4147-A177-3AD203B41FA5}">
                      <a16:colId xmlns:a16="http://schemas.microsoft.com/office/drawing/2014/main" val="2863287796"/>
                    </a:ext>
                  </a:extLst>
                </a:gridCol>
                <a:gridCol w="802612">
                  <a:extLst>
                    <a:ext uri="{9D8B030D-6E8A-4147-A177-3AD203B41FA5}">
                      <a16:colId xmlns:a16="http://schemas.microsoft.com/office/drawing/2014/main" val="1842185893"/>
                    </a:ext>
                  </a:extLst>
                </a:gridCol>
                <a:gridCol w="3244989">
                  <a:extLst>
                    <a:ext uri="{9D8B030D-6E8A-4147-A177-3AD203B41FA5}">
                      <a16:colId xmlns:a16="http://schemas.microsoft.com/office/drawing/2014/main" val="74632952"/>
                    </a:ext>
                  </a:extLst>
                </a:gridCol>
              </a:tblGrid>
              <a:tr h="256735">
                <a:tc gridSpan="2">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hMerge="1">
                  <a:txBody>
                    <a:bodyPr/>
                    <a:lstStyle/>
                    <a:p>
                      <a:endParaRPr kumimoji="1" lang="ja-JP" altLang="en-US" sz="14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Ｓ</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優良</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計画を上回る実施状況が認められる</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Ａ</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良好</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計画どおりの実施状況が認められる</a:t>
                      </a:r>
                    </a:p>
                  </a:txBody>
                  <a:tcPr marL="63305" marR="63305" marT="31652" marB="31652" anchor="ctr"/>
                </a:tc>
                <a:extLst>
                  <a:ext uri="{0D108BD9-81ED-4DB2-BD59-A6C34878D82A}">
                    <a16:rowId xmlns:a16="http://schemas.microsoft.com/office/drawing/2014/main" val="4131758344"/>
                  </a:ext>
                </a:extLst>
              </a:tr>
              <a:tr h="358726">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Ｂ</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ほぼ良好</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一部、計画どおりの実施状況が認められない箇所があるが、取組全体としては概ね計画どおりの実施状況が認められる</a:t>
                      </a:r>
                    </a:p>
                  </a:txBody>
                  <a:tcPr marL="63305" marR="63305" marT="31652" marB="31652" anchor="ctr"/>
                </a:tc>
                <a:extLst>
                  <a:ext uri="{0D108BD9-81ED-4DB2-BD59-A6C34878D82A}">
                    <a16:rowId xmlns:a16="http://schemas.microsoft.com/office/drawing/2014/main" val="2245933180"/>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Ｃ</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要改善</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計画どおりの実施状況が認められない</a:t>
                      </a:r>
                    </a:p>
                  </a:txBody>
                  <a:tcPr marL="63305" marR="63305" marT="31652" marB="31652" anchor="ctr"/>
                </a:tc>
                <a:extLst>
                  <a:ext uri="{0D108BD9-81ED-4DB2-BD59-A6C34878D82A}">
                    <a16:rowId xmlns:a16="http://schemas.microsoft.com/office/drawing/2014/main" val="2046079346"/>
                  </a:ext>
                </a:extLst>
              </a:tr>
            </a:tbl>
          </a:graphicData>
        </a:graphic>
      </p:graphicFrame>
      <p:graphicFrame>
        <p:nvGraphicFramePr>
          <p:cNvPr id="19" name="表 2">
            <a:extLst>
              <a:ext uri="{FF2B5EF4-FFF2-40B4-BE49-F238E27FC236}">
                <a16:creationId xmlns:a16="http://schemas.microsoft.com/office/drawing/2014/main" id="{58411602-7501-40CB-A8C5-01574AD9AC97}"/>
              </a:ext>
            </a:extLst>
          </p:cNvPr>
          <p:cNvGraphicFramePr>
            <a:graphicFrameLocks noGrp="1"/>
          </p:cNvGraphicFramePr>
          <p:nvPr>
            <p:extLst>
              <p:ext uri="{D42A27DB-BD31-4B8C-83A1-F6EECF244321}">
                <p14:modId xmlns:p14="http://schemas.microsoft.com/office/powerpoint/2010/main" val="3642216910"/>
              </p:ext>
            </p:extLst>
          </p:nvPr>
        </p:nvGraphicFramePr>
        <p:xfrm>
          <a:off x="1143000" y="5454265"/>
          <a:ext cx="4571999" cy="1547444"/>
        </p:xfrm>
        <a:graphic>
          <a:graphicData uri="http://schemas.openxmlformats.org/drawingml/2006/table">
            <a:tbl>
              <a:tblPr firstRow="1" bandRow="1">
                <a:tableStyleId>{5940675A-B579-460E-94D1-54222C63F5DA}</a:tableStyleId>
              </a:tblPr>
              <a:tblGrid>
                <a:gridCol w="1327010">
                  <a:extLst>
                    <a:ext uri="{9D8B030D-6E8A-4147-A177-3AD203B41FA5}">
                      <a16:colId xmlns:a16="http://schemas.microsoft.com/office/drawing/2014/main" val="2863287796"/>
                    </a:ext>
                  </a:extLst>
                </a:gridCol>
                <a:gridCol w="3244989">
                  <a:extLst>
                    <a:ext uri="{9D8B030D-6E8A-4147-A177-3AD203B41FA5}">
                      <a16:colId xmlns:a16="http://schemas.microsoft.com/office/drawing/2014/main" val="74632952"/>
                    </a:ext>
                  </a:extLst>
                </a:gridCol>
              </a:tblGrid>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Ｓ</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項目ごとの評価のうちＳが５割以上で、Ｂ・Ｃがない</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Ａ</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項目ごとの評価のうちＢが２割未満で、Ｃがない</a:t>
                      </a:r>
                    </a:p>
                  </a:txBody>
                  <a:tcPr marL="63305" marR="63305" marT="31652" marB="31652" anchor="ctr"/>
                </a:tc>
                <a:extLst>
                  <a:ext uri="{0D108BD9-81ED-4DB2-BD59-A6C34878D82A}">
                    <a16:rowId xmlns:a16="http://schemas.microsoft.com/office/drawing/2014/main" val="4131758344"/>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Ｂ</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Ｓ・Ａ・Ｃ以外</a:t>
                      </a:r>
                    </a:p>
                  </a:txBody>
                  <a:tcPr marL="63305" marR="63305" marT="31652" marB="31652" anchor="ctr"/>
                </a:tc>
                <a:extLst>
                  <a:ext uri="{0D108BD9-81ED-4DB2-BD59-A6C34878D82A}">
                    <a16:rowId xmlns:a16="http://schemas.microsoft.com/office/drawing/2014/main" val="2245933180"/>
                  </a:ext>
                </a:extLst>
              </a:tr>
              <a:tr h="358726">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Ｃ</a:t>
                      </a:r>
                    </a:p>
                  </a:txBody>
                  <a:tcPr marL="63305" marR="63305" marT="31652" marB="31652" anchor="ct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項目ごとの評価のうちＣが２割以上。又は、Ｃが２割未満であっても、文書による是正指示を複数回行う等、特に認める場合</a:t>
                      </a:r>
                    </a:p>
                  </a:txBody>
                  <a:tcPr marL="63305" marR="63305" marT="31652" marB="31652" anchor="ctr"/>
                </a:tc>
                <a:extLst>
                  <a:ext uri="{0D108BD9-81ED-4DB2-BD59-A6C34878D82A}">
                    <a16:rowId xmlns:a16="http://schemas.microsoft.com/office/drawing/2014/main" val="2046079346"/>
                  </a:ext>
                </a:extLst>
              </a:tr>
            </a:tbl>
          </a:graphicData>
        </a:graphic>
      </p:graphicFrame>
      <p:graphicFrame>
        <p:nvGraphicFramePr>
          <p:cNvPr id="6" name="表 2">
            <a:extLst>
              <a:ext uri="{FF2B5EF4-FFF2-40B4-BE49-F238E27FC236}">
                <a16:creationId xmlns:a16="http://schemas.microsoft.com/office/drawing/2014/main" id="{0728C58D-4C47-407E-850C-0064FC966639}"/>
              </a:ext>
            </a:extLst>
          </p:cNvPr>
          <p:cNvGraphicFramePr>
            <a:graphicFrameLocks noGrp="1"/>
          </p:cNvGraphicFramePr>
          <p:nvPr>
            <p:extLst>
              <p:ext uri="{D42A27DB-BD31-4B8C-83A1-F6EECF244321}">
                <p14:modId xmlns:p14="http://schemas.microsoft.com/office/powerpoint/2010/main" val="449401935"/>
              </p:ext>
            </p:extLst>
          </p:nvPr>
        </p:nvGraphicFramePr>
        <p:xfrm>
          <a:off x="1143000" y="7947529"/>
          <a:ext cx="4571999" cy="1770182"/>
        </p:xfrm>
        <a:graphic>
          <a:graphicData uri="http://schemas.openxmlformats.org/drawingml/2006/table">
            <a:tbl>
              <a:tblPr firstRow="1" bandRow="1">
                <a:tableStyleId>{5940675A-B579-460E-94D1-54222C63F5DA}</a:tableStyleId>
              </a:tblPr>
              <a:tblGrid>
                <a:gridCol w="1327010">
                  <a:extLst>
                    <a:ext uri="{9D8B030D-6E8A-4147-A177-3AD203B41FA5}">
                      <a16:colId xmlns:a16="http://schemas.microsoft.com/office/drawing/2014/main" val="2863287796"/>
                    </a:ext>
                  </a:extLst>
                </a:gridCol>
                <a:gridCol w="3244989">
                  <a:extLst>
                    <a:ext uri="{9D8B030D-6E8A-4147-A177-3AD203B41FA5}">
                      <a16:colId xmlns:a16="http://schemas.microsoft.com/office/drawing/2014/main" val="74632952"/>
                    </a:ext>
                  </a:extLst>
                </a:gridCol>
              </a:tblGrid>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Ⅰ</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評価対象となる年度の年度評価のうちＳが５割以上で</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Ｂ・Ｃがない</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Ⅱ</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評価対象となる年度の年度評価のうちＢが３割未満で</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Ｃがない</a:t>
                      </a:r>
                    </a:p>
                  </a:txBody>
                  <a:tcPr marL="63305" marR="63305" marT="31652" marB="31652" anchor="ctr"/>
                </a:tc>
                <a:extLst>
                  <a:ext uri="{0D108BD9-81ED-4DB2-BD59-A6C34878D82A}">
                    <a16:rowId xmlns:a16="http://schemas.microsoft.com/office/drawing/2014/main" val="4131758344"/>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Ⅲ</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en-US" altLang="ja-JP" sz="1000" dirty="0">
                          <a:latin typeface="HGPｺﾞｼｯｸM" panose="020B0600000000000000" pitchFamily="50" charset="-128"/>
                          <a:ea typeface="HGPｺﾞｼｯｸM" panose="020B0600000000000000" pitchFamily="50" charset="-128"/>
                        </a:rPr>
                        <a:t>Ⅰ</a:t>
                      </a:r>
                      <a:r>
                        <a:rPr kumimoji="1" lang="ja-JP" altLang="en-US" sz="1000" dirty="0">
                          <a:latin typeface="HGPｺﾞｼｯｸM" panose="020B0600000000000000" pitchFamily="50" charset="-128"/>
                          <a:ea typeface="HGPｺﾞｼｯｸM" panose="020B0600000000000000" pitchFamily="50" charset="-128"/>
                        </a:rPr>
                        <a:t>・</a:t>
                      </a:r>
                      <a:r>
                        <a:rPr kumimoji="1" lang="en-US" altLang="ja-JP" sz="1000" dirty="0">
                          <a:latin typeface="HGPｺﾞｼｯｸM" panose="020B0600000000000000" pitchFamily="50" charset="-128"/>
                          <a:ea typeface="HGPｺﾞｼｯｸM" panose="020B0600000000000000" pitchFamily="50" charset="-128"/>
                        </a:rPr>
                        <a:t>Ⅱ</a:t>
                      </a:r>
                      <a:r>
                        <a:rPr kumimoji="1" lang="ja-JP" altLang="en-US" sz="1000" dirty="0">
                          <a:latin typeface="HGPｺﾞｼｯｸM" panose="020B0600000000000000" pitchFamily="50" charset="-128"/>
                          <a:ea typeface="HGPｺﾞｼｯｸM" panose="020B0600000000000000" pitchFamily="50" charset="-128"/>
                        </a:rPr>
                        <a:t>・</a:t>
                      </a:r>
                      <a:r>
                        <a:rPr kumimoji="1" lang="en-US" altLang="ja-JP" sz="1000" dirty="0">
                          <a:latin typeface="HGPｺﾞｼｯｸM" panose="020B0600000000000000" pitchFamily="50" charset="-128"/>
                          <a:ea typeface="HGPｺﾞｼｯｸM" panose="020B0600000000000000" pitchFamily="50" charset="-128"/>
                        </a:rPr>
                        <a:t>Ⅲ</a:t>
                      </a:r>
                      <a:r>
                        <a:rPr kumimoji="1" lang="ja-JP" altLang="en-US" sz="1000" dirty="0">
                          <a:latin typeface="HGPｺﾞｼｯｸM" panose="020B0600000000000000" pitchFamily="50" charset="-128"/>
                          <a:ea typeface="HGPｺﾞｼｯｸM" panose="020B0600000000000000" pitchFamily="50" charset="-128"/>
                        </a:rPr>
                        <a:t>以外</a:t>
                      </a:r>
                    </a:p>
                  </a:txBody>
                  <a:tcPr marL="63305" marR="63305" marT="31652" marB="31652" anchor="ctr"/>
                </a:tc>
                <a:extLst>
                  <a:ext uri="{0D108BD9-81ED-4DB2-BD59-A6C34878D82A}">
                    <a16:rowId xmlns:a16="http://schemas.microsoft.com/office/drawing/2014/main" val="2245933180"/>
                  </a:ext>
                </a:extLst>
              </a:tr>
              <a:tr h="358726">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Ⅳ</a:t>
                      </a:r>
                    </a:p>
                  </a:txBody>
                  <a:tcPr marL="63305" marR="63305" marT="31652" marB="31652" anchor="ct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評価対象となる年度のうちＣが５割以上</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ただし、評価対象期間の後半、取組状況に継続的な改善</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傾向が認められる場合を除く</a:t>
                      </a:r>
                    </a:p>
                  </a:txBody>
                  <a:tcPr marL="63305" marR="63305" marT="31652" marB="31652" anchor="ctr"/>
                </a:tc>
                <a:extLst>
                  <a:ext uri="{0D108BD9-81ED-4DB2-BD59-A6C34878D82A}">
                    <a16:rowId xmlns:a16="http://schemas.microsoft.com/office/drawing/2014/main" val="2046079346"/>
                  </a:ext>
                </a:extLst>
              </a:tr>
            </a:tbl>
          </a:graphicData>
        </a:graphic>
      </p:graphicFrame>
      <p:sp>
        <p:nvSpPr>
          <p:cNvPr id="7" name="テキスト ボックス 6">
            <a:extLst>
              <a:ext uri="{FF2B5EF4-FFF2-40B4-BE49-F238E27FC236}">
                <a16:creationId xmlns:a16="http://schemas.microsoft.com/office/drawing/2014/main" id="{84CD9079-F6AB-4E98-B7EC-7A5F6AB8D0AB}"/>
              </a:ext>
            </a:extLst>
          </p:cNvPr>
          <p:cNvSpPr txBox="1"/>
          <p:nvPr/>
        </p:nvSpPr>
        <p:spPr>
          <a:xfrm>
            <a:off x="295795" y="560882"/>
            <a:ext cx="6266406" cy="885563"/>
          </a:xfrm>
          <a:prstGeom prst="rect">
            <a:avLst/>
          </a:prstGeom>
          <a:noFill/>
        </p:spPr>
        <p:txBody>
          <a:bodyPr wrap="square" rtlCol="0">
            <a:spAutoFit/>
          </a:bodyPr>
          <a:lstStyle/>
          <a:p>
            <a:pPr marL="285750" indent="-285750">
              <a:lnSpc>
                <a:spcPts val="1600"/>
              </a:lnSpc>
              <a:buFont typeface="Wingdings" panose="05000000000000000000" pitchFamily="2" charset="2"/>
              <a:buChar char="l"/>
            </a:pPr>
            <a:r>
              <a:rPr kumimoji="1" lang="ja-JP" altLang="en-US" sz="1100" dirty="0">
                <a:latin typeface="HGPｺﾞｼｯｸM" panose="020B0600000000000000" pitchFamily="50" charset="-128"/>
                <a:ea typeface="HGPｺﾞｼｯｸM" panose="020B0600000000000000" pitchFamily="50" charset="-128"/>
              </a:rPr>
              <a:t>項目ごとの評価に加え、各年度の項目ごとの評価を総括した「年度評価」と、その「年度評価」をさらに総括した「総合評価」及び「最終評価」を実施する</a:t>
            </a:r>
            <a:endParaRPr kumimoji="1" lang="en-US" altLang="ja-JP" sz="1100" dirty="0">
              <a:latin typeface="HGPｺﾞｼｯｸM" panose="020B0600000000000000" pitchFamily="50" charset="-128"/>
              <a:ea typeface="HGPｺﾞｼｯｸM" panose="020B0600000000000000" pitchFamily="50" charset="-128"/>
            </a:endParaRPr>
          </a:p>
          <a:p>
            <a:pPr marL="285750" indent="-285750">
              <a:lnSpc>
                <a:spcPts val="1600"/>
              </a:lnSpc>
              <a:buFont typeface="Wingdings" panose="05000000000000000000" pitchFamily="2" charset="2"/>
              <a:buChar char="l"/>
            </a:pPr>
            <a:r>
              <a:rPr kumimoji="1" lang="ja-JP" altLang="en-US" sz="1100" dirty="0">
                <a:latin typeface="HGPｺﾞｼｯｸM" panose="020B0600000000000000" pitchFamily="50" charset="-128"/>
                <a:ea typeface="HGPｺﾞｼｯｸM" panose="020B0600000000000000" pitchFamily="50" charset="-128"/>
              </a:rPr>
              <a:t>総合評価結果が最低評価であった事業者から、次期指定管理者の公募に再度応募があった場合には、選定の審査の際に減点措置を講じる</a:t>
            </a:r>
          </a:p>
        </p:txBody>
      </p:sp>
      <p:graphicFrame>
        <p:nvGraphicFramePr>
          <p:cNvPr id="3" name="表 3">
            <a:extLst>
              <a:ext uri="{FF2B5EF4-FFF2-40B4-BE49-F238E27FC236}">
                <a16:creationId xmlns:a16="http://schemas.microsoft.com/office/drawing/2014/main" id="{01FBEFF8-1928-4DED-A5AE-81236B31E920}"/>
              </a:ext>
            </a:extLst>
          </p:cNvPr>
          <p:cNvGraphicFramePr>
            <a:graphicFrameLocks noGrp="1"/>
          </p:cNvGraphicFramePr>
          <p:nvPr>
            <p:extLst>
              <p:ext uri="{D42A27DB-BD31-4B8C-83A1-F6EECF244321}">
                <p14:modId xmlns:p14="http://schemas.microsoft.com/office/powerpoint/2010/main" val="1584121915"/>
              </p:ext>
            </p:extLst>
          </p:nvPr>
        </p:nvGraphicFramePr>
        <p:xfrm>
          <a:off x="454658" y="1464482"/>
          <a:ext cx="5948680" cy="960120"/>
        </p:xfrm>
        <a:graphic>
          <a:graphicData uri="http://schemas.openxmlformats.org/drawingml/2006/table">
            <a:tbl>
              <a:tblPr firstRow="1" bandRow="1">
                <a:tableStyleId>{5940675A-B579-460E-94D1-54222C63F5DA}</a:tableStyleId>
              </a:tblPr>
              <a:tblGrid>
                <a:gridCol w="1189736">
                  <a:extLst>
                    <a:ext uri="{9D8B030D-6E8A-4147-A177-3AD203B41FA5}">
                      <a16:colId xmlns:a16="http://schemas.microsoft.com/office/drawing/2014/main" val="2964793858"/>
                    </a:ext>
                  </a:extLst>
                </a:gridCol>
                <a:gridCol w="1189736">
                  <a:extLst>
                    <a:ext uri="{9D8B030D-6E8A-4147-A177-3AD203B41FA5}">
                      <a16:colId xmlns:a16="http://schemas.microsoft.com/office/drawing/2014/main" val="3404815071"/>
                    </a:ext>
                  </a:extLst>
                </a:gridCol>
                <a:gridCol w="1189736">
                  <a:extLst>
                    <a:ext uri="{9D8B030D-6E8A-4147-A177-3AD203B41FA5}">
                      <a16:colId xmlns:a16="http://schemas.microsoft.com/office/drawing/2014/main" val="2529093819"/>
                    </a:ext>
                  </a:extLst>
                </a:gridCol>
                <a:gridCol w="1189736">
                  <a:extLst>
                    <a:ext uri="{9D8B030D-6E8A-4147-A177-3AD203B41FA5}">
                      <a16:colId xmlns:a16="http://schemas.microsoft.com/office/drawing/2014/main" val="1326762463"/>
                    </a:ext>
                  </a:extLst>
                </a:gridCol>
                <a:gridCol w="1189736">
                  <a:extLst>
                    <a:ext uri="{9D8B030D-6E8A-4147-A177-3AD203B41FA5}">
                      <a16:colId xmlns:a16="http://schemas.microsoft.com/office/drawing/2014/main" val="205338604"/>
                    </a:ext>
                  </a:extLst>
                </a:gridCol>
              </a:tblGrid>
              <a:tr h="234000">
                <a:tc gridSpan="5">
                  <a:txBody>
                    <a:bodyPr/>
                    <a:lstStyle/>
                    <a:p>
                      <a:pPr algn="ctr"/>
                      <a:r>
                        <a:rPr kumimoji="1" lang="ja-JP" altLang="en-US" sz="1050" dirty="0">
                          <a:solidFill>
                            <a:schemeClr val="bg1"/>
                          </a:solidFill>
                          <a:latin typeface="HGPｺﾞｼｯｸM" panose="020B0600000000000000" pitchFamily="50" charset="-128"/>
                          <a:ea typeface="HGPｺﾞｼｯｸM" panose="020B0600000000000000" pitchFamily="50" charset="-128"/>
                        </a:rPr>
                        <a:t>指定期間</a:t>
                      </a:r>
                    </a:p>
                  </a:txBody>
                  <a:tcPr anchor="ctr">
                    <a:solidFill>
                      <a:schemeClr val="tx1"/>
                    </a:solidFill>
                  </a:tcP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2470227350"/>
                  </a:ext>
                </a:extLst>
              </a:tr>
              <a:tr h="179218">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令和６年度</a:t>
                      </a:r>
                      <a:endParaRPr kumimoji="1" lang="en-US" altLang="ja-JP" sz="1050" b="1" dirty="0">
                        <a:latin typeface="HGPｺﾞｼｯｸM" panose="020B0600000000000000" pitchFamily="50" charset="-128"/>
                        <a:ea typeface="HGPｺﾞｼｯｸM" panose="020B0600000000000000" pitchFamily="50" charset="-128"/>
                      </a:endParaRP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令和７年度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令和８年度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令和９年度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a:t>
                      </a:r>
                      <a:r>
                        <a:rPr kumimoji="1" lang="en-US" altLang="ja-JP" sz="1050" b="1" dirty="0">
                          <a:latin typeface="HGPｺﾞｼｯｸM" panose="020B0600000000000000" pitchFamily="50" charset="-128"/>
                          <a:ea typeface="HGPｺﾞｼｯｸM" panose="020B0600000000000000" pitchFamily="50" charset="-128"/>
                        </a:rPr>
                        <a:t>10</a:t>
                      </a:r>
                      <a:r>
                        <a:rPr kumimoji="1" lang="ja-JP" altLang="en-US" sz="1050" b="1" dirty="0">
                          <a:latin typeface="HGPｺﾞｼｯｸM" panose="020B0600000000000000" pitchFamily="50" charset="-128"/>
                          <a:ea typeface="HGPｺﾞｼｯｸM" panose="020B0600000000000000" pitchFamily="50" charset="-128"/>
                        </a:rPr>
                        <a:t>年度</a:t>
                      </a:r>
                    </a:p>
                  </a:txBody>
                  <a:tcPr anchor="ctr">
                    <a:lnB w="12700" cmpd="sng">
                      <a:noFill/>
                    </a:lnB>
                  </a:tcPr>
                </a:tc>
                <a:extLst>
                  <a:ext uri="{0D108BD9-81ED-4DB2-BD59-A6C34878D82A}">
                    <a16:rowId xmlns:a16="http://schemas.microsoft.com/office/drawing/2014/main" val="1517897382"/>
                  </a:ext>
                </a:extLst>
              </a:tr>
              <a:tr h="179218">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３．</a:t>
                      </a:r>
                      <a:r>
                        <a:rPr kumimoji="1" lang="en-US" altLang="ja-JP" sz="800" b="1" dirty="0">
                          <a:latin typeface="HGPｺﾞｼｯｸM" panose="020B0600000000000000" pitchFamily="50" charset="-128"/>
                          <a:ea typeface="HGPｺﾞｼｯｸM" panose="020B0600000000000000" pitchFamily="50" charset="-128"/>
                        </a:rPr>
                        <a:t>R6</a:t>
                      </a:r>
                      <a:r>
                        <a:rPr kumimoji="1" lang="ja-JP" altLang="en-US" sz="800" b="1"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9</a:t>
                      </a:r>
                      <a:r>
                        <a:rPr kumimoji="1" lang="ja-JP" altLang="en-US" sz="800" b="1" dirty="0">
                          <a:latin typeface="HGPｺﾞｼｯｸM" panose="020B0600000000000000" pitchFamily="50" charset="-128"/>
                          <a:ea typeface="HGPｺﾞｼｯｸM" panose="020B0600000000000000" pitchFamily="50" charset="-128"/>
                        </a:rPr>
                        <a:t>の総合評価</a:t>
                      </a: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r>
                        <a:rPr kumimoji="1" lang="ja-JP" altLang="en-US" sz="800" dirty="0">
                          <a:latin typeface="HGPｺﾞｼｯｸM" panose="020B0600000000000000" pitchFamily="50" charset="-128"/>
                          <a:ea typeface="HGPｺﾞｼｯｸM" panose="020B0600000000000000" pitchFamily="50" charset="-128"/>
                        </a:rPr>
                        <a:t>３</a:t>
                      </a:r>
                      <a:r>
                        <a:rPr kumimoji="1" lang="ja-JP" altLang="en-US" sz="800" b="0"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R6</a:t>
                      </a:r>
                      <a:r>
                        <a:rPr kumimoji="1" lang="ja-JP" altLang="en-US" sz="800" b="1"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10</a:t>
                      </a:r>
                      <a:r>
                        <a:rPr kumimoji="1" lang="ja-JP" altLang="en-US" sz="800" b="1" dirty="0">
                          <a:latin typeface="HGPｺﾞｼｯｸM" panose="020B0600000000000000" pitchFamily="50" charset="-128"/>
                          <a:ea typeface="HGPｺﾞｼｯｸM" panose="020B0600000000000000" pitchFamily="50" charset="-128"/>
                        </a:rPr>
                        <a:t>の最終評価</a:t>
                      </a:r>
                    </a:p>
                  </a:txBody>
                  <a:tcPr anchor="ctr">
                    <a:lnT w="12700" cmpd="sng">
                      <a:noFill/>
                    </a:lnT>
                  </a:tcPr>
                </a:tc>
                <a:extLst>
                  <a:ext uri="{0D108BD9-81ED-4DB2-BD59-A6C34878D82A}">
                    <a16:rowId xmlns:a16="http://schemas.microsoft.com/office/drawing/2014/main" val="1799686637"/>
                  </a:ext>
                </a:extLst>
              </a:tr>
            </a:tbl>
          </a:graphicData>
        </a:graphic>
      </p:graphicFrame>
      <p:sp>
        <p:nvSpPr>
          <p:cNvPr id="4" name="正方形/長方形 3">
            <a:extLst>
              <a:ext uri="{FF2B5EF4-FFF2-40B4-BE49-F238E27FC236}">
                <a16:creationId xmlns:a16="http://schemas.microsoft.com/office/drawing/2014/main" id="{B3A07FE5-DAB2-47FB-AA81-5B15A3D08A14}"/>
              </a:ext>
            </a:extLst>
          </p:cNvPr>
          <p:cNvSpPr/>
          <p:nvPr/>
        </p:nvSpPr>
        <p:spPr>
          <a:xfrm>
            <a:off x="464183" y="1714446"/>
            <a:ext cx="1193167" cy="70063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1C88B1E0-459B-4E93-9774-712530F57FC9}"/>
              </a:ext>
            </a:extLst>
          </p:cNvPr>
          <p:cNvSpPr/>
          <p:nvPr/>
        </p:nvSpPr>
        <p:spPr>
          <a:xfrm rot="10800000">
            <a:off x="923824" y="2496449"/>
            <a:ext cx="241478" cy="17974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
            <a:extLst>
              <a:ext uri="{FF2B5EF4-FFF2-40B4-BE49-F238E27FC236}">
                <a16:creationId xmlns:a16="http://schemas.microsoft.com/office/drawing/2014/main" id="{B6921453-9E06-4661-8EA0-2C52FAAFFD23}"/>
              </a:ext>
            </a:extLst>
          </p:cNvPr>
          <p:cNvSpPr txBox="1"/>
          <p:nvPr/>
        </p:nvSpPr>
        <p:spPr>
          <a:xfrm>
            <a:off x="5865541" y="141187"/>
            <a:ext cx="855679" cy="25646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altLang="en-US" sz="1050" kern="100" dirty="0">
                <a:effectLst/>
                <a:latin typeface="Century" panose="02040604050505020304" pitchFamily="18" charset="0"/>
                <a:ea typeface="HGSｺﾞｼｯｸM" panose="020B0600000000000000" pitchFamily="50" charset="-128"/>
                <a:cs typeface="Times New Roman" panose="02020603050405020304" pitchFamily="18" charset="0"/>
              </a:rPr>
              <a:t>参考</a:t>
            </a:r>
            <a:r>
              <a:rPr lang="ja-JP" sz="1050" kern="100" dirty="0">
                <a:effectLst/>
                <a:latin typeface="Century" panose="02040604050505020304" pitchFamily="18" charset="0"/>
                <a:ea typeface="HGSｺﾞｼｯｸM" panose="020B0600000000000000" pitchFamily="50" charset="-128"/>
                <a:cs typeface="Times New Roman" panose="02020603050405020304" pitchFamily="18" charset="0"/>
              </a:rPr>
              <a:t>資料</a:t>
            </a:r>
            <a:r>
              <a:rPr lang="ja-JP" altLang="en-US" sz="1050" kern="100" dirty="0">
                <a:latin typeface="Century" panose="02040604050505020304" pitchFamily="18" charset="0"/>
                <a:ea typeface="HGSｺﾞｼｯｸM" panose="020B0600000000000000" pitchFamily="50" charset="-128"/>
                <a:cs typeface="Times New Roman" panose="02020603050405020304" pitchFamily="18" charset="0"/>
              </a:rPr>
              <a:t>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5814657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521</TotalTime>
  <Words>566</Words>
  <Application>Microsoft Office PowerPoint</Application>
  <PresentationFormat>A4 210 x 297 mm</PresentationFormat>
  <Paragraphs>59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Arial</vt:lpstr>
      <vt:lpstr>Calibri</vt:lpstr>
      <vt:lpstr>Calibri Light</vt:lpstr>
      <vt:lpstr>Century</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　結衣</dc:creator>
  <cp:lastModifiedBy>岡村　一志</cp:lastModifiedBy>
  <cp:revision>55</cp:revision>
  <cp:lastPrinted>2024-06-19T06:30:04Z</cp:lastPrinted>
  <dcterms:created xsi:type="dcterms:W3CDTF">2024-06-07T02:13:36Z</dcterms:created>
  <dcterms:modified xsi:type="dcterms:W3CDTF">2024-12-24T12:37:51Z</dcterms:modified>
</cp:coreProperties>
</file>