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5896" autoAdjust="0"/>
  </p:normalViewPr>
  <p:slideViewPr>
    <p:cSldViewPr snapToGrid="0">
      <p:cViewPr varScale="1">
        <p:scale>
          <a:sx n="69" d="100"/>
          <a:sy n="69" d="100"/>
        </p:scale>
        <p:origin x="235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860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641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699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208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073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598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289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73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453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68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3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47067-0FB4-4469-AABC-B13C8B0868AA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001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CC85E159-D58F-4D2A-B54C-129F07D8A3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252217"/>
              </p:ext>
            </p:extLst>
          </p:nvPr>
        </p:nvGraphicFramePr>
        <p:xfrm>
          <a:off x="275073" y="5903574"/>
          <a:ext cx="6307853" cy="34966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1247">
                  <a:extLst>
                    <a:ext uri="{9D8B030D-6E8A-4147-A177-3AD203B41FA5}">
                      <a16:colId xmlns:a16="http://schemas.microsoft.com/office/drawing/2014/main" val="31429942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3416988911"/>
                    </a:ext>
                  </a:extLst>
                </a:gridCol>
                <a:gridCol w="1150243">
                  <a:extLst>
                    <a:ext uri="{9D8B030D-6E8A-4147-A177-3AD203B41FA5}">
                      <a16:colId xmlns:a16="http://schemas.microsoft.com/office/drawing/2014/main" val="2047160456"/>
                    </a:ext>
                  </a:extLst>
                </a:gridCol>
                <a:gridCol w="1576963">
                  <a:extLst>
                    <a:ext uri="{9D8B030D-6E8A-4147-A177-3AD203B41FA5}">
                      <a16:colId xmlns:a16="http://schemas.microsoft.com/office/drawing/2014/main" val="3130114850"/>
                    </a:ext>
                  </a:extLst>
                </a:gridCol>
              </a:tblGrid>
              <a:tr h="3472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bg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時期</a:t>
                      </a:r>
                    </a:p>
                  </a:txBody>
                  <a:tcPr marL="63305" marR="63305" marT="31652" marB="31652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bg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指定管理者評価委員会</a:t>
                      </a: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bg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施設所管課</a:t>
                      </a: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bg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指定管理者</a:t>
                      </a: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297741"/>
                  </a:ext>
                </a:extLst>
              </a:tr>
              <a:tr h="6850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７月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11</a:t>
                      </a: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日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第１回評価委員会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指定管理者から当該年度の事業計画の報告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当該年度の評価基準の審議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155760736"/>
                  </a:ext>
                </a:extLst>
              </a:tr>
              <a:tr h="685050">
                <a:tc>
                  <a:txBody>
                    <a:bodyPr/>
                    <a:lstStyle/>
                    <a:p>
                      <a:pPr algn="ctr"/>
                      <a:endParaRPr kumimoji="1" lang="ja-JP" altLang="en-US" sz="100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評価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利用満足度調査の実施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評価票に基づく</a:t>
                      </a:r>
                      <a:b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</a:b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自己評価の実施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791108080"/>
                  </a:ext>
                </a:extLst>
              </a:tr>
              <a:tr h="10846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12</a:t>
                      </a: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～１月頃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第２回評価委員会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指定管理者から取組状況の報告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施設所管課からの評価報告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取組状況についてヒアリング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施設所管課による評価内容等について点検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179927232"/>
                  </a:ext>
                </a:extLst>
              </a:tr>
              <a:tr h="347283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3984188565"/>
                  </a:ext>
                </a:extLst>
              </a:tr>
              <a:tr h="3472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３月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444704393"/>
                  </a:ext>
                </a:extLst>
              </a:tr>
            </a:tbl>
          </a:graphicData>
        </a:graphic>
      </p:graphicFrame>
      <p:sp>
        <p:nvSpPr>
          <p:cNvPr id="6" name="矢印: 上向き折線 5">
            <a:extLst>
              <a:ext uri="{FF2B5EF4-FFF2-40B4-BE49-F238E27FC236}">
                <a16:creationId xmlns:a16="http://schemas.microsoft.com/office/drawing/2014/main" id="{A11C9A45-52EF-42D0-8572-5271E3F2A863}"/>
              </a:ext>
            </a:extLst>
          </p:cNvPr>
          <p:cNvSpPr/>
          <p:nvPr/>
        </p:nvSpPr>
        <p:spPr>
          <a:xfrm flipV="1">
            <a:off x="3790717" y="6541014"/>
            <a:ext cx="1658002" cy="423915"/>
          </a:xfrm>
          <a:prstGeom prst="bentUp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39F25BED-1A0F-4FA1-A468-85E08810D537}"/>
              </a:ext>
            </a:extLst>
          </p:cNvPr>
          <p:cNvSpPr/>
          <p:nvPr/>
        </p:nvSpPr>
        <p:spPr>
          <a:xfrm rot="10800000">
            <a:off x="4476541" y="7124090"/>
            <a:ext cx="542611" cy="339726"/>
          </a:xfrm>
          <a:prstGeom prst="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8" name="矢印: 上向き折線 7">
            <a:extLst>
              <a:ext uri="{FF2B5EF4-FFF2-40B4-BE49-F238E27FC236}">
                <a16:creationId xmlns:a16="http://schemas.microsoft.com/office/drawing/2014/main" id="{74C0DF39-47E9-4872-8215-D31A01393429}"/>
              </a:ext>
            </a:extLst>
          </p:cNvPr>
          <p:cNvSpPr/>
          <p:nvPr/>
        </p:nvSpPr>
        <p:spPr>
          <a:xfrm rot="16200000" flipH="1">
            <a:off x="3538524" y="7223612"/>
            <a:ext cx="600990" cy="993376"/>
          </a:xfrm>
          <a:prstGeom prst="bentUp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104AF57-0DEA-4130-9D1D-88153A2AA1D3}"/>
              </a:ext>
            </a:extLst>
          </p:cNvPr>
          <p:cNvSpPr txBox="1"/>
          <p:nvPr/>
        </p:nvSpPr>
        <p:spPr>
          <a:xfrm>
            <a:off x="4531858" y="7174061"/>
            <a:ext cx="593355" cy="241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6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報告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F47A187-B532-4386-9BC4-82A213B327D0}"/>
              </a:ext>
            </a:extLst>
          </p:cNvPr>
          <p:cNvSpPr txBox="1"/>
          <p:nvPr/>
        </p:nvSpPr>
        <p:spPr>
          <a:xfrm>
            <a:off x="3651651" y="7746651"/>
            <a:ext cx="479350" cy="241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6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報告</a:t>
            </a:r>
          </a:p>
        </p:txBody>
      </p:sp>
      <p:sp>
        <p:nvSpPr>
          <p:cNvPr id="11" name="矢印: 上向き折線 10">
            <a:extLst>
              <a:ext uri="{FF2B5EF4-FFF2-40B4-BE49-F238E27FC236}">
                <a16:creationId xmlns:a16="http://schemas.microsoft.com/office/drawing/2014/main" id="{2A08EC87-9981-4B16-B59B-45ED178BB782}"/>
              </a:ext>
            </a:extLst>
          </p:cNvPr>
          <p:cNvSpPr/>
          <p:nvPr/>
        </p:nvSpPr>
        <p:spPr>
          <a:xfrm flipV="1">
            <a:off x="3429000" y="8098209"/>
            <a:ext cx="1110467" cy="744348"/>
          </a:xfrm>
          <a:prstGeom prst="bentUp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6166BE-CD90-40D1-8C82-46D258A9A458}"/>
              </a:ext>
            </a:extLst>
          </p:cNvPr>
          <p:cNvSpPr txBox="1"/>
          <p:nvPr/>
        </p:nvSpPr>
        <p:spPr>
          <a:xfrm>
            <a:off x="3499169" y="8061714"/>
            <a:ext cx="847832" cy="241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6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指導・助言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D74C75C-DAA4-405F-AE62-CB713043C594}"/>
              </a:ext>
            </a:extLst>
          </p:cNvPr>
          <p:cNvSpPr/>
          <p:nvPr/>
        </p:nvSpPr>
        <p:spPr>
          <a:xfrm>
            <a:off x="3925764" y="8865133"/>
            <a:ext cx="1003162" cy="3397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6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対応方針策定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0B59AC4-19E6-4E1F-8D37-99E399B992E5}"/>
              </a:ext>
            </a:extLst>
          </p:cNvPr>
          <p:cNvSpPr/>
          <p:nvPr/>
        </p:nvSpPr>
        <p:spPr>
          <a:xfrm>
            <a:off x="5255666" y="8802601"/>
            <a:ext cx="1145514" cy="4979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6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翌年度の</a:t>
            </a:r>
            <a:endParaRPr kumimoji="1" lang="en-US" altLang="ja-JP" sz="969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96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事業内容に反映</a:t>
            </a:r>
          </a:p>
        </p:txBody>
      </p:sp>
      <p:sp>
        <p:nvSpPr>
          <p:cNvPr id="15" name="矢印: 右 14">
            <a:extLst>
              <a:ext uri="{FF2B5EF4-FFF2-40B4-BE49-F238E27FC236}">
                <a16:creationId xmlns:a16="http://schemas.microsoft.com/office/drawing/2014/main" id="{CCAD5F52-1B05-46D1-BEEA-1F9288D87175}"/>
              </a:ext>
            </a:extLst>
          </p:cNvPr>
          <p:cNvSpPr/>
          <p:nvPr/>
        </p:nvSpPr>
        <p:spPr>
          <a:xfrm rot="10800000" flipH="1">
            <a:off x="4943836" y="8935899"/>
            <a:ext cx="291275" cy="241475"/>
          </a:xfrm>
          <a:prstGeom prst="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EA6BA3E8-2483-4579-8EB8-41D87E4AC618}"/>
              </a:ext>
            </a:extLst>
          </p:cNvPr>
          <p:cNvSpPr/>
          <p:nvPr/>
        </p:nvSpPr>
        <p:spPr>
          <a:xfrm>
            <a:off x="1622887" y="9342757"/>
            <a:ext cx="3612225" cy="365195"/>
          </a:xfrm>
          <a:prstGeom prst="roundRect">
            <a:avLst>
              <a:gd name="adj" fmla="val 50000"/>
            </a:avLst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8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令和８年 ３月頃　７年度評価表・対応方針公表（ＨＰ）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6595684-FD54-4572-9F7B-12A0B22D3219}"/>
              </a:ext>
            </a:extLst>
          </p:cNvPr>
          <p:cNvSpPr txBox="1"/>
          <p:nvPr/>
        </p:nvSpPr>
        <p:spPr>
          <a:xfrm>
            <a:off x="275073" y="837811"/>
            <a:ext cx="6266406" cy="680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600"/>
              </a:lnSpc>
              <a:buFont typeface="Wingdings" panose="05000000000000000000" pitchFamily="2" charset="2"/>
              <a:buChar char="l"/>
            </a:pP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府と指定管理者が業務について行う点検・評価内容に対し、外部有識者で構成する指定管理者評価委員会から指摘・提言をいただき、それをフィードバックすることで、さらに府民サービスの向上につなげる</a:t>
            </a:r>
            <a:endParaRPr kumimoji="1"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8C4FAA5-36CA-48C5-B179-22A81247DB9A}"/>
              </a:ext>
            </a:extLst>
          </p:cNvPr>
          <p:cNvSpPr txBox="1"/>
          <p:nvPr/>
        </p:nvSpPr>
        <p:spPr>
          <a:xfrm>
            <a:off x="275073" y="1958355"/>
            <a:ext cx="6266406" cy="475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600"/>
              </a:lnSpc>
              <a:buFont typeface="Wingdings" panose="05000000000000000000" pitchFamily="2" charset="2"/>
              <a:buChar char="l"/>
            </a:pP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施設所管課の評価、利用満足度調査等の結果について、施設所管課から報告を受け、点検を行い、</a:t>
            </a:r>
            <a:br>
              <a:rPr kumimoji="1"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</a:b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施設所管課に対して指摘・提言を行う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45175AA-CCE8-4FC4-B303-20C1F5273638}"/>
              </a:ext>
            </a:extLst>
          </p:cNvPr>
          <p:cNvSpPr/>
          <p:nvPr/>
        </p:nvSpPr>
        <p:spPr>
          <a:xfrm>
            <a:off x="2451377" y="3134312"/>
            <a:ext cx="1577340" cy="45026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指定管理者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2BF56D0B-3261-4C6A-9192-B302297AC9CE}"/>
              </a:ext>
            </a:extLst>
          </p:cNvPr>
          <p:cNvSpPr/>
          <p:nvPr/>
        </p:nvSpPr>
        <p:spPr>
          <a:xfrm>
            <a:off x="4691323" y="4429279"/>
            <a:ext cx="1577340" cy="45026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指定管理者</a:t>
            </a:r>
            <a:endParaRPr kumimoji="1"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評価委員会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FF3E3111-C049-4178-A624-86F8138E0201}"/>
              </a:ext>
            </a:extLst>
          </p:cNvPr>
          <p:cNvSpPr/>
          <p:nvPr/>
        </p:nvSpPr>
        <p:spPr>
          <a:xfrm>
            <a:off x="589337" y="4441385"/>
            <a:ext cx="1577340" cy="45026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府（施設所管課）</a:t>
            </a:r>
            <a:endParaRPr kumimoji="1"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F26F487-8377-4263-80C8-87268C40B1C4}"/>
              </a:ext>
            </a:extLst>
          </p:cNvPr>
          <p:cNvSpPr txBox="1"/>
          <p:nvPr/>
        </p:nvSpPr>
        <p:spPr>
          <a:xfrm>
            <a:off x="2649496" y="3576572"/>
            <a:ext cx="11811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①自己評価</a:t>
            </a: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B8E0EB9E-82DA-4D5E-9578-029E9F15FAFB}"/>
              </a:ext>
            </a:extLst>
          </p:cNvPr>
          <p:cNvCxnSpPr>
            <a:cxnSpLocks/>
          </p:cNvCxnSpPr>
          <p:nvPr/>
        </p:nvCxnSpPr>
        <p:spPr>
          <a:xfrm flipV="1">
            <a:off x="937260" y="3250654"/>
            <a:ext cx="1432560" cy="1178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37EDC2F-3ABC-451F-8336-709187F770AC}"/>
              </a:ext>
            </a:extLst>
          </p:cNvPr>
          <p:cNvSpPr txBox="1"/>
          <p:nvPr/>
        </p:nvSpPr>
        <p:spPr>
          <a:xfrm>
            <a:off x="677212" y="3704325"/>
            <a:ext cx="11811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③ヒアリング</a:t>
            </a: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8C5B0B9E-1A16-49E9-B2A4-317F8334DA0B}"/>
              </a:ext>
            </a:extLst>
          </p:cNvPr>
          <p:cNvCxnSpPr>
            <a:cxnSpLocks/>
          </p:cNvCxnSpPr>
          <p:nvPr/>
        </p:nvCxnSpPr>
        <p:spPr>
          <a:xfrm flipH="1">
            <a:off x="1252277" y="3210951"/>
            <a:ext cx="1432560" cy="1178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86F6D7E-6C7E-498B-91CF-497083170C97}"/>
              </a:ext>
            </a:extLst>
          </p:cNvPr>
          <p:cNvSpPr txBox="1"/>
          <p:nvPr/>
        </p:nvSpPr>
        <p:spPr>
          <a:xfrm>
            <a:off x="1612671" y="3721464"/>
            <a:ext cx="11811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②報告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4D728E1-A064-4ABA-8E3F-7363A21D0AAB}"/>
              </a:ext>
            </a:extLst>
          </p:cNvPr>
          <p:cNvSpPr txBox="1"/>
          <p:nvPr/>
        </p:nvSpPr>
        <p:spPr>
          <a:xfrm>
            <a:off x="1107497" y="4209854"/>
            <a:ext cx="15773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④評価</a:t>
            </a:r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A6836767-526B-4CCD-80F2-58D4DDBFCD7B}"/>
              </a:ext>
            </a:extLst>
          </p:cNvPr>
          <p:cNvCxnSpPr/>
          <p:nvPr/>
        </p:nvCxnSpPr>
        <p:spPr>
          <a:xfrm>
            <a:off x="1994177" y="4533900"/>
            <a:ext cx="26616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B068C6A7-442C-42AC-A25E-4685EB91962F}"/>
              </a:ext>
            </a:extLst>
          </p:cNvPr>
          <p:cNvCxnSpPr>
            <a:cxnSpLocks/>
          </p:cNvCxnSpPr>
          <p:nvPr/>
        </p:nvCxnSpPr>
        <p:spPr>
          <a:xfrm flipH="1">
            <a:off x="2215157" y="4686300"/>
            <a:ext cx="26616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6E3E0BA8-B671-4E4D-B740-A9620BC5F1DD}"/>
              </a:ext>
            </a:extLst>
          </p:cNvPr>
          <p:cNvSpPr txBox="1"/>
          <p:nvPr/>
        </p:nvSpPr>
        <p:spPr>
          <a:xfrm>
            <a:off x="2553661" y="4297479"/>
            <a:ext cx="15773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⑤評価結果を報告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E51E4302-A65B-4CE5-A5F6-934250AB7E8E}"/>
              </a:ext>
            </a:extLst>
          </p:cNvPr>
          <p:cNvSpPr txBox="1"/>
          <p:nvPr/>
        </p:nvSpPr>
        <p:spPr>
          <a:xfrm>
            <a:off x="4539467" y="3636978"/>
            <a:ext cx="15773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⑥必要に応じて</a:t>
            </a:r>
            <a:endParaRPr kumimoji="1"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ヒアリング等</a:t>
            </a: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3818B8BE-C96E-4BBF-83A4-8B8ECE1BCF21}"/>
              </a:ext>
            </a:extLst>
          </p:cNvPr>
          <p:cNvCxnSpPr>
            <a:cxnSpLocks/>
            <a:stCxn id="19" idx="0"/>
          </p:cNvCxnSpPr>
          <p:nvPr/>
        </p:nvCxnSpPr>
        <p:spPr>
          <a:xfrm flipH="1" flipV="1">
            <a:off x="4072173" y="3295553"/>
            <a:ext cx="1407820" cy="1133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ADA04F75-CFCC-4A6B-B910-2E94F737E59B}"/>
              </a:ext>
            </a:extLst>
          </p:cNvPr>
          <p:cNvSpPr txBox="1"/>
          <p:nvPr/>
        </p:nvSpPr>
        <p:spPr>
          <a:xfrm>
            <a:off x="4674660" y="4878600"/>
            <a:ext cx="16942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⑦評価内容の点検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969CEB24-CAED-414A-85A3-368E77C2AF17}"/>
              </a:ext>
            </a:extLst>
          </p:cNvPr>
          <p:cNvSpPr txBox="1"/>
          <p:nvPr/>
        </p:nvSpPr>
        <p:spPr>
          <a:xfrm>
            <a:off x="2477879" y="4688386"/>
            <a:ext cx="16942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⑧指摘・提言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BDC580AA-91B4-4670-9721-716546CFF473}"/>
              </a:ext>
            </a:extLst>
          </p:cNvPr>
          <p:cNvSpPr txBox="1"/>
          <p:nvPr/>
        </p:nvSpPr>
        <p:spPr>
          <a:xfrm>
            <a:off x="489103" y="4875941"/>
            <a:ext cx="17799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⑨対応方針策定</a:t>
            </a:r>
            <a:endParaRPr kumimoji="1"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⑩評価票・対応方針の公表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370F8C3C-2033-4864-83ED-D1FEE300DBDE}"/>
              </a:ext>
            </a:extLst>
          </p:cNvPr>
          <p:cNvSpPr txBox="1"/>
          <p:nvPr/>
        </p:nvSpPr>
        <p:spPr>
          <a:xfrm>
            <a:off x="0" y="189448"/>
            <a:ext cx="6858000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46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評価委員会によるモニタリング実施について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11F973F-DFE6-4FC2-8C3E-44A87CC55A14}"/>
              </a:ext>
            </a:extLst>
          </p:cNvPr>
          <p:cNvSpPr txBox="1"/>
          <p:nvPr/>
        </p:nvSpPr>
        <p:spPr>
          <a:xfrm>
            <a:off x="231107" y="550914"/>
            <a:ext cx="3111224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１．趣旨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169C06E2-C5D5-4206-BD94-21D634709B18}"/>
              </a:ext>
            </a:extLst>
          </p:cNvPr>
          <p:cNvSpPr txBox="1"/>
          <p:nvPr/>
        </p:nvSpPr>
        <p:spPr>
          <a:xfrm>
            <a:off x="231107" y="1724229"/>
            <a:ext cx="3111224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２．指定管理者評価委員会の役割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4FADD0C4-CBBF-41DC-A0C2-F60F1BDAE6E9}"/>
              </a:ext>
            </a:extLst>
          </p:cNvPr>
          <p:cNvSpPr txBox="1"/>
          <p:nvPr/>
        </p:nvSpPr>
        <p:spPr>
          <a:xfrm>
            <a:off x="275073" y="2814203"/>
            <a:ext cx="3111224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３．モニタリングの流れ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A1E497F-C7F1-4F0D-902A-6A06E1497EAC}"/>
              </a:ext>
            </a:extLst>
          </p:cNvPr>
          <p:cNvSpPr txBox="1"/>
          <p:nvPr/>
        </p:nvSpPr>
        <p:spPr>
          <a:xfrm>
            <a:off x="231107" y="5616295"/>
            <a:ext cx="3111224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４．令和７年度スケジュール</a:t>
            </a:r>
          </a:p>
        </p:txBody>
      </p:sp>
      <p:sp>
        <p:nvSpPr>
          <p:cNvPr id="47" name="テキスト ボックス 1">
            <a:extLst>
              <a:ext uri="{FF2B5EF4-FFF2-40B4-BE49-F238E27FC236}">
                <a16:creationId xmlns:a16="http://schemas.microsoft.com/office/drawing/2014/main" id="{6AECCF24-44A0-49E1-994F-33D4878289A4}"/>
              </a:ext>
            </a:extLst>
          </p:cNvPr>
          <p:cNvSpPr txBox="1"/>
          <p:nvPr/>
        </p:nvSpPr>
        <p:spPr>
          <a:xfrm>
            <a:off x="5575610" y="141186"/>
            <a:ext cx="1007316" cy="31597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50" kern="100" dirty="0">
                <a:latin typeface="Century" panose="02040604050505020304" pitchFamily="18" charset="0"/>
                <a:ea typeface="HGSｺﾞｼｯｸM" panose="020B0600000000000000" pitchFamily="50" charset="-128"/>
                <a:cs typeface="Times New Roman" panose="02020603050405020304" pitchFamily="18" charset="0"/>
              </a:rPr>
              <a:t>参考資料４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703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699</TotalTime>
  <Words>273</Words>
  <Application>Microsoft Office PowerPoint</Application>
  <PresentationFormat>A4 210 x 297 mm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Arial</vt:lpstr>
      <vt:lpstr>Calibri</vt:lpstr>
      <vt:lpstr>Calibri Light</vt:lpstr>
      <vt:lpstr>Century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　結衣</dc:creator>
  <cp:lastModifiedBy>竹澤　絢人</cp:lastModifiedBy>
  <cp:revision>71</cp:revision>
  <cp:lastPrinted>2025-06-19T05:07:17Z</cp:lastPrinted>
  <dcterms:created xsi:type="dcterms:W3CDTF">2024-06-07T02:13:36Z</dcterms:created>
  <dcterms:modified xsi:type="dcterms:W3CDTF">2025-07-04T04:25:54Z</dcterms:modified>
</cp:coreProperties>
</file>