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sldIdLst>
    <p:sldId id="259" r:id="rId2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D9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0" autoAdjust="0"/>
    <p:restoredTop sz="95896" autoAdjust="0"/>
  </p:normalViewPr>
  <p:slideViewPr>
    <p:cSldViewPr snapToGrid="0">
      <p:cViewPr varScale="1">
        <p:scale>
          <a:sx n="68" d="100"/>
          <a:sy n="68" d="100"/>
        </p:scale>
        <p:origin x="26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A1D-43F1-BEEF-07286F913E56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A1D-43F1-BEEF-07286F913E56}"/>
              </c:ext>
            </c:extLst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6A1D-43F1-BEEF-07286F913E56}"/>
              </c:ext>
            </c:extLst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6A1D-43F1-BEEF-07286F913E56}"/>
              </c:ext>
            </c:extLst>
          </c:dPt>
          <c:dLbls>
            <c:dLbl>
              <c:idx val="0"/>
              <c:layout>
                <c:manualLayout>
                  <c:x val="-0.23351452801785674"/>
                  <c:y val="-0.11703290741592308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+mn-cs"/>
                      </a:defRPr>
                    </a:pP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大変思う</a:t>
                    </a:r>
                    <a:fld id="{131D5F18-A8B1-4BCC-85C7-B6093F2AFC61}" type="VALUE">
                      <a:rPr lang="en-US" altLang="ja-JP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[値]</a:t>
                    </a:fld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件</a:t>
                    </a:r>
                    <a:br>
                      <a:rPr lang="ja-JP" altLang="en-US" dirty="0">
                        <a:solidFill>
                          <a:schemeClr val="bg1"/>
                        </a:solidFill>
                      </a:rPr>
                    </a:b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（</a:t>
                    </a:r>
                    <a:r>
                      <a:rPr lang="en-US" altLang="ja-JP" dirty="0">
                        <a:solidFill>
                          <a:schemeClr val="bg1"/>
                        </a:solidFill>
                      </a:rPr>
                      <a:t>54.9</a:t>
                    </a: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％）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72022320037322"/>
                      <c:h val="0.343840903571816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6A1D-43F1-BEEF-07286F913E56}"/>
                </c:ext>
              </c:extLst>
            </c:dLbl>
            <c:dLbl>
              <c:idx val="1"/>
              <c:layout>
                <c:manualLayout>
                  <c:x val="0.21682790884788078"/>
                  <c:y val="1.4694925675431299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思う</a:t>
                    </a:r>
                    <a:br>
                      <a:rPr lang="ja-JP" altLang="en-US" dirty="0"/>
                    </a:br>
                    <a:fld id="{56F83A92-CADA-4177-A20C-245D0D01F758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</a:t>
                    </a:r>
                    <a:br>
                      <a:rPr lang="ja-JP" altLang="en-US" dirty="0"/>
                    </a:br>
                    <a:r>
                      <a:rPr lang="ja-JP" altLang="en-US" dirty="0"/>
                      <a:t>（</a:t>
                    </a:r>
                    <a:r>
                      <a:rPr lang="en-US" altLang="ja-JP" dirty="0"/>
                      <a:t>45.1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6A1D-43F1-BEEF-07286F913E56}"/>
                </c:ext>
              </c:extLst>
            </c:dLbl>
            <c:dLbl>
              <c:idx val="2"/>
              <c:layout>
                <c:manualLayout>
                  <c:x val="-0.21473354486231155"/>
                  <c:y val="0.2493502735826147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不満</a:t>
                    </a:r>
                    <a:br>
                      <a:rPr lang="ja-JP" altLang="en-US" dirty="0"/>
                    </a:br>
                    <a:fld id="{782BF4E9-E2EE-4886-AA12-BF9F8A66E8E1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0.3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84188533312566"/>
                      <c:h val="0.18045085588215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6A1D-43F1-BEEF-07286F913E56}"/>
                </c:ext>
              </c:extLst>
            </c:dLbl>
            <c:dLbl>
              <c:idx val="3"/>
              <c:layout>
                <c:manualLayout>
                  <c:x val="-0.24986179241610215"/>
                  <c:y val="6.5621076453294619E-3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わからない・未利用</a:t>
                    </a:r>
                    <a:br>
                      <a:rPr lang="ja-JP" altLang="en-US" dirty="0"/>
                    </a:br>
                    <a:fld id="{F0C8FD81-2163-4C3D-A4D1-48BFF3A2AE8C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3.8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416004827532507"/>
                      <c:h val="0.197511664074650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6A1D-43F1-BEEF-07286F913E5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大変思う</c:v>
                </c:pt>
                <c:pt idx="1">
                  <c:v>思う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106</c:v>
                </c:pt>
                <c:pt idx="1">
                  <c:v>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6A1D-43F1-BEEF-07286F913E56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HGPｺﾞｼｯｸM" panose="020B0600000000000000" pitchFamily="50" charset="-128"/>
          <a:ea typeface="HGPｺﾞｼｯｸM" panose="020B0600000000000000" pitchFamily="50" charset="-128"/>
        </a:defRPr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773-4890-BB8E-E3F8AD9209B2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773-4890-BB8E-E3F8AD9209B2}"/>
              </c:ext>
            </c:extLst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773-4890-BB8E-E3F8AD9209B2}"/>
              </c:ext>
            </c:extLst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D8E-49E2-AF57-2FAF35E2EB32}"/>
              </c:ext>
            </c:extLst>
          </c:dPt>
          <c:dLbls>
            <c:dLbl>
              <c:idx val="0"/>
              <c:layout>
                <c:manualLayout>
                  <c:x val="-0.20695044641698468"/>
                  <c:y val="0.19793585921474816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+mn-cs"/>
                      </a:defRPr>
                    </a:pP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大変満足</a:t>
                    </a:r>
                    <a:fld id="{131D5F18-A8B1-4BCC-85C7-B6093F2AFC61}" type="VALUE">
                      <a:rPr lang="en-US" altLang="ja-JP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[値]</a:t>
                    </a:fld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件</a:t>
                    </a:r>
                    <a:br>
                      <a:rPr lang="en-US" altLang="ja-JP" dirty="0">
                        <a:solidFill>
                          <a:schemeClr val="bg1"/>
                        </a:solidFill>
                      </a:rPr>
                    </a:b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（</a:t>
                    </a:r>
                    <a:r>
                      <a:rPr lang="en-US" altLang="ja-JP" dirty="0">
                        <a:solidFill>
                          <a:schemeClr val="bg1"/>
                        </a:solidFill>
                      </a:rPr>
                      <a:t>30.6</a:t>
                    </a: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％）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9672022320037322"/>
                      <c:h val="0.34384090357181607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F773-4890-BB8E-E3F8AD9209B2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ja-JP" altLang="en-US" dirty="0"/>
                      <a:t>満足</a:t>
                    </a:r>
                    <a:br>
                      <a:rPr lang="ja-JP" altLang="en-US" dirty="0"/>
                    </a:br>
                    <a:fld id="{56F83A92-CADA-4177-A20C-245D0D01F758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</a:t>
                    </a:r>
                    <a:br>
                      <a:rPr lang="en-US" altLang="ja-JP" dirty="0"/>
                    </a:br>
                    <a:r>
                      <a:rPr lang="ja-JP" altLang="en-US" dirty="0"/>
                      <a:t>（</a:t>
                    </a:r>
                    <a:r>
                      <a:rPr lang="en-US" altLang="ja-JP" dirty="0"/>
                      <a:t>65.3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773-4890-BB8E-E3F8AD9209B2}"/>
                </c:ext>
              </c:extLst>
            </c:dLbl>
            <c:dLbl>
              <c:idx val="2"/>
              <c:layout>
                <c:manualLayout>
                  <c:x val="-0.21473354486231155"/>
                  <c:y val="0.2493502735826147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不満</a:t>
                    </a:r>
                    <a:br>
                      <a:rPr lang="ja-JP" altLang="en-US" dirty="0"/>
                    </a:br>
                    <a:fld id="{782BF4E9-E2EE-4886-AA12-BF9F8A66E8E1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0.3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284188533312566"/>
                      <c:h val="0.180450855882155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F773-4890-BB8E-E3F8AD9209B2}"/>
                </c:ext>
              </c:extLst>
            </c:dLbl>
            <c:dLbl>
              <c:idx val="3"/>
              <c:layout>
                <c:manualLayout>
                  <c:x val="-0.24986179241610215"/>
                  <c:y val="6.5621076453294619E-3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わからない</a:t>
                    </a:r>
                    <a:br>
                      <a:rPr lang="ja-JP" altLang="en-US" dirty="0"/>
                    </a:br>
                    <a:fld id="{F0C8FD81-2163-4C3D-A4D1-48BFF3A2AE8C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3.8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416004827532507"/>
                      <c:h val="0.197511664074650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D8E-49E2-AF57-2FAF35E2EB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大変満足</c:v>
                </c:pt>
                <c:pt idx="1">
                  <c:v>満足</c:v>
                </c:pt>
                <c:pt idx="2">
                  <c:v>不満</c:v>
                </c:pt>
                <c:pt idx="3">
                  <c:v>わからない・未利用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113</c:v>
                </c:pt>
                <c:pt idx="1">
                  <c:v>241</c:v>
                </c:pt>
                <c:pt idx="2">
                  <c:v>1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73-4890-BB8E-E3F8AD9209B2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HGPｺﾞｼｯｸM" panose="020B0600000000000000" pitchFamily="50" charset="-128"/>
          <a:ea typeface="HGPｺﾞｼｯｸM" panose="020B0600000000000000" pitchFamily="50" charset="-128"/>
        </a:defRPr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0C0-4FD5-9C57-ECD6A4070E6E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0C0-4FD5-9C57-ECD6A4070E6E}"/>
              </c:ext>
            </c:extLst>
          </c:dPt>
          <c:dPt>
            <c:idx val="2"/>
            <c:bubble3D val="0"/>
            <c:spPr>
              <a:solidFill>
                <a:schemeClr val="tx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0C0-4FD5-9C57-ECD6A4070E6E}"/>
              </c:ext>
            </c:extLst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0C0-4FD5-9C57-ECD6A4070E6E}"/>
              </c:ext>
            </c:extLst>
          </c:dPt>
          <c:dLbls>
            <c:dLbl>
              <c:idx val="0"/>
              <c:layout>
                <c:manualLayout>
                  <c:x val="-0.20777012120740221"/>
                  <c:y val="0.15200291408110855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+mn-cs"/>
                      </a:defRPr>
                    </a:pP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大変満足</a:t>
                    </a:r>
                    <a:fld id="{131D5F18-A8B1-4BCC-85C7-B6093F2AFC61}" type="VALUE">
                      <a:rPr lang="en-US" altLang="ja-JP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[値]</a:t>
                    </a:fld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件（</a:t>
                    </a:r>
                    <a:r>
                      <a:rPr lang="en-US" altLang="ja-JP" dirty="0">
                        <a:solidFill>
                          <a:schemeClr val="bg1"/>
                        </a:solidFill>
                      </a:rPr>
                      <a:t>33.3</a:t>
                    </a: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％）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0C0-4FD5-9C57-ECD6A4070E6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ja-JP" altLang="en-US" dirty="0"/>
                      <a:t>満足</a:t>
                    </a:r>
                    <a:br>
                      <a:rPr lang="ja-JP" altLang="en-US" dirty="0"/>
                    </a:br>
                    <a:fld id="{56F83A92-CADA-4177-A20C-245D0D01F758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56.7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0C0-4FD5-9C57-ECD6A4070E6E}"/>
                </c:ext>
              </c:extLst>
            </c:dLbl>
            <c:dLbl>
              <c:idx val="2"/>
              <c:layout>
                <c:manualLayout>
                  <c:x val="-2.0601365205429677E-2"/>
                  <c:y val="4.4292482807438138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わからない</a:t>
                    </a:r>
                    <a:br>
                      <a:rPr lang="ja-JP" altLang="en-US" dirty="0"/>
                    </a:br>
                    <a:fld id="{782BF4E9-E2EE-4886-AA12-BF9F8A66E8E1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10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819369825326378"/>
                      <c:h val="0.187012705186961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0C0-4FD5-9C57-ECD6A4070E6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ja-JP" altLang="en-US"/>
                      <a:t>大変不満</a:t>
                    </a:r>
                    <a:br>
                      <a:rPr lang="ja-JP" altLang="en-US"/>
                    </a:br>
                    <a:fld id="{5CD9AD94-6832-46B4-BF85-DE632B3C320F}" type="VALUE">
                      <a:rPr lang="en-US" altLang="ja-JP" smtClean="0"/>
                      <a:pPr/>
                      <a:t>[値]</a:t>
                    </a:fld>
                    <a:endParaRPr lang="ja-JP" alt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0C0-4FD5-9C57-ECD6A4070E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大変満足</c:v>
                </c:pt>
                <c:pt idx="1">
                  <c:v>満足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17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0C0-4FD5-9C57-ECD6A4070E6E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HGPｺﾞｼｯｸM" panose="020B0600000000000000" pitchFamily="50" charset="-128"/>
          <a:ea typeface="HGPｺﾞｼｯｸM" panose="020B0600000000000000" pitchFamily="50" charset="-128"/>
        </a:defRPr>
      </a:pPr>
      <a:endParaRPr lang="ja-JP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売上高</c:v>
                </c:pt>
              </c:strCache>
            </c:strRef>
          </c:tx>
          <c:dPt>
            <c:idx val="0"/>
            <c:bubble3D val="0"/>
            <c:spPr>
              <a:solidFill>
                <a:schemeClr val="dk1">
                  <a:tint val="8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C06-4587-8C0B-159FD285E6A9}"/>
              </c:ext>
            </c:extLst>
          </c:dPt>
          <c:dPt>
            <c:idx val="1"/>
            <c:bubble3D val="0"/>
            <c:spPr>
              <a:solidFill>
                <a:schemeClr val="dk1">
                  <a:tint val="5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C06-4587-8C0B-159FD285E6A9}"/>
              </c:ext>
            </c:extLst>
          </c:dPt>
          <c:dPt>
            <c:idx val="2"/>
            <c:bubble3D val="0"/>
            <c:spPr>
              <a:solidFill>
                <a:schemeClr val="dk1">
                  <a:tint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C06-4587-8C0B-159FD285E6A9}"/>
              </c:ext>
            </c:extLst>
          </c:dPt>
          <c:dPt>
            <c:idx val="3"/>
            <c:bubble3D val="0"/>
            <c:spPr>
              <a:solidFill>
                <a:schemeClr val="dk1">
                  <a:tint val="985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C06-4587-8C0B-159FD285E6A9}"/>
              </c:ext>
            </c:extLst>
          </c:dPt>
          <c:dLbls>
            <c:dLbl>
              <c:idx val="0"/>
              <c:layout>
                <c:manualLayout>
                  <c:x val="-0.162447117755457"/>
                  <c:y val="-0.33955865104912086"/>
                </c:manualLayout>
              </c:layout>
              <c:tx>
                <c:rich>
                  <a:bodyPr rot="0" spcFirstLastPara="1" vertOverflow="ellipsis" vert="horz" wrap="square" anchor="ctr" anchorCtr="1"/>
                  <a:lstStyle/>
                  <a:p>
                    <a:pPr>
                      <a:defRPr sz="900" b="0" i="0" u="none" strike="noStrike" kern="1200" baseline="0">
                        <a:solidFill>
                          <a:schemeClr val="bg1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  <a:cs typeface="+mn-cs"/>
                      </a:defRPr>
                    </a:pP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大変思う</a:t>
                    </a:r>
                    <a:fld id="{131D5F18-A8B1-4BCC-85C7-B6093F2AFC61}" type="VALUE">
                      <a:rPr lang="en-US" altLang="ja-JP" smtClean="0">
                        <a:solidFill>
                          <a:schemeClr val="bg1"/>
                        </a:solidFill>
                      </a:rPr>
                      <a:pPr>
                        <a:defRPr>
                          <a:solidFill>
                            <a:schemeClr val="bg1"/>
                          </a:solidFill>
                        </a:defRPr>
                      </a:pPr>
                      <a:t>[値]</a:t>
                    </a:fld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件（</a:t>
                    </a:r>
                    <a:r>
                      <a:rPr lang="en-US" altLang="ja-JP" dirty="0">
                        <a:solidFill>
                          <a:schemeClr val="bg1"/>
                        </a:solidFill>
                      </a:rPr>
                      <a:t>73.3</a:t>
                    </a:r>
                    <a:r>
                      <a:rPr lang="ja-JP" altLang="en-US" dirty="0">
                        <a:solidFill>
                          <a:schemeClr val="bg1"/>
                        </a:solidFill>
                      </a:rPr>
                      <a:t>％）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900" b="0" i="0" u="none" strike="noStrike" kern="1200" baseline="0">
                      <a:solidFill>
                        <a:schemeClr val="bg1"/>
                      </a:solidFill>
                      <a:latin typeface="HGPｺﾞｼｯｸM" panose="020B0600000000000000" pitchFamily="50" charset="-128"/>
                      <a:ea typeface="HGPｺﾞｼｯｸM" panose="020B0600000000000000" pitchFamily="50" charset="-128"/>
                      <a:cs typeface="+mn-cs"/>
                    </a:defRPr>
                  </a:pPr>
                  <a:endParaRPr lang="ja-JP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5C06-4587-8C0B-159FD285E6A9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ja-JP" altLang="en-US" dirty="0"/>
                      <a:t>思う</a:t>
                    </a:r>
                    <a:br>
                      <a:rPr lang="ja-JP" altLang="en-US" dirty="0"/>
                    </a:br>
                    <a:fld id="{56F83A92-CADA-4177-A20C-245D0D01F758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26.7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5C06-4587-8C0B-159FD285E6A9}"/>
                </c:ext>
              </c:extLst>
            </c:dLbl>
            <c:dLbl>
              <c:idx val="2"/>
              <c:layout>
                <c:manualLayout>
                  <c:x val="-2.0601365205429677E-2"/>
                  <c:y val="4.4292482807438138E-2"/>
                </c:manualLayout>
              </c:layout>
              <c:tx>
                <c:rich>
                  <a:bodyPr/>
                  <a:lstStyle/>
                  <a:p>
                    <a:r>
                      <a:rPr lang="ja-JP" altLang="en-US" dirty="0"/>
                      <a:t>わからない・未使用</a:t>
                    </a:r>
                    <a:br>
                      <a:rPr lang="ja-JP" altLang="en-US" dirty="0"/>
                    </a:br>
                    <a:fld id="{782BF4E9-E2EE-4886-AA12-BF9F8A66E8E1}" type="VALUE">
                      <a:rPr lang="en-US" altLang="ja-JP" smtClean="0"/>
                      <a:pPr/>
                      <a:t>[値]</a:t>
                    </a:fld>
                    <a:r>
                      <a:rPr lang="ja-JP" altLang="en-US" dirty="0"/>
                      <a:t>件（</a:t>
                    </a:r>
                    <a:r>
                      <a:rPr lang="en-US" altLang="ja-JP" dirty="0"/>
                      <a:t>10</a:t>
                    </a:r>
                    <a:r>
                      <a:rPr lang="ja-JP" altLang="en-US" dirty="0"/>
                      <a:t>％）</a:t>
                    </a:r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819369825326378"/>
                      <c:h val="0.18701270518696103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5C06-4587-8C0B-159FD285E6A9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ja-JP" altLang="en-US"/>
                      <a:t>大変不満</a:t>
                    </a:r>
                    <a:br>
                      <a:rPr lang="ja-JP" altLang="en-US"/>
                    </a:br>
                    <a:fld id="{5CD9AD94-6832-46B4-BF85-DE632B3C320F}" type="VALUE">
                      <a:rPr lang="en-US" altLang="ja-JP" smtClean="0"/>
                      <a:pPr/>
                      <a:t>[値]</a:t>
                    </a:fld>
                    <a:endParaRPr lang="ja-JP" altLang="en-US"/>
                  </a:p>
                </c:rich>
              </c:tx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5C06-4587-8C0B-159FD285E6A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GPｺﾞｼｯｸM" panose="020B0600000000000000" pitchFamily="50" charset="-128"/>
                    <a:ea typeface="HGPｺﾞｼｯｸM" panose="020B0600000000000000" pitchFamily="50" charset="-128"/>
                    <a:cs typeface="+mn-cs"/>
                  </a:defRPr>
                </a:pPr>
                <a:endParaRPr lang="ja-JP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2"/>
                <c:pt idx="0">
                  <c:v>大変思う</c:v>
                </c:pt>
                <c:pt idx="1">
                  <c:v>思う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11</c:v>
                </c:pt>
                <c:pt idx="1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5C06-4587-8C0B-159FD285E6A9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900">
          <a:latin typeface="HGPｺﾞｼｯｸM" panose="020B0600000000000000" pitchFamily="50" charset="-128"/>
          <a:ea typeface="HGPｺﾞｼｯｸM" panose="020B06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0860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4641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8699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6208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6073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559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289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7732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0453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6682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335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47067-0FB4-4469-AABC-B13C8B0868AA}" type="datetimeFigureOut">
              <a:rPr kumimoji="1" lang="ja-JP" altLang="en-US" smtClean="0"/>
              <a:t>2026/7/13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48AB0-2A38-4C67-9F52-1912D0E251C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0015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グラフ 33">
            <a:extLst>
              <a:ext uri="{FF2B5EF4-FFF2-40B4-BE49-F238E27FC236}">
                <a16:creationId xmlns:a16="http://schemas.microsoft.com/office/drawing/2014/main" id="{D2A15A28-76F7-4C65-8F42-D6CE6850BD9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90290200"/>
              </p:ext>
            </p:extLst>
          </p:nvPr>
        </p:nvGraphicFramePr>
        <p:xfrm>
          <a:off x="450331" y="7861291"/>
          <a:ext cx="3082320" cy="1935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C08ED93-DDC4-4741-B881-387559F3CDF1}"/>
              </a:ext>
            </a:extLst>
          </p:cNvPr>
          <p:cNvSpPr txBox="1"/>
          <p:nvPr/>
        </p:nvSpPr>
        <p:spPr>
          <a:xfrm>
            <a:off x="21475" y="127948"/>
            <a:ext cx="6858000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46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利用者満足度調査について（案）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4471268-DEFB-4C82-80E8-D5776E0DF63E}"/>
              </a:ext>
            </a:extLst>
          </p:cNvPr>
          <p:cNvSpPr txBox="1"/>
          <p:nvPr/>
        </p:nvSpPr>
        <p:spPr>
          <a:xfrm>
            <a:off x="231107" y="469634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１．目的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61385CD2-76D1-47B9-A910-E5F44411162F}"/>
              </a:ext>
            </a:extLst>
          </p:cNvPr>
          <p:cNvSpPr txBox="1"/>
          <p:nvPr/>
        </p:nvSpPr>
        <p:spPr>
          <a:xfrm>
            <a:off x="275073" y="671118"/>
            <a:ext cx="6266406" cy="27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公の施設におけるＰＤＣＡマネジメントサイクルを適切に運用し、府民満足度の向上に努める。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1B505A80-9AEA-4B94-AD69-DA1FFE41226F}"/>
              </a:ext>
            </a:extLst>
          </p:cNvPr>
          <p:cNvSpPr txBox="1"/>
          <p:nvPr/>
        </p:nvSpPr>
        <p:spPr>
          <a:xfrm>
            <a:off x="231107" y="1070961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２．実施概要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F89E489-4E71-4ABF-B473-1EB119996EA1}"/>
              </a:ext>
            </a:extLst>
          </p:cNvPr>
          <p:cNvSpPr txBox="1"/>
          <p:nvPr/>
        </p:nvSpPr>
        <p:spPr>
          <a:xfrm>
            <a:off x="275073" y="1264633"/>
            <a:ext cx="6266406" cy="1293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実施時期：令和８年８月上旬～令和８年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10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月上旬（約２ヶ月間）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目標回収数：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400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件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285750" indent="-285750">
              <a:lnSpc>
                <a:spcPts val="1600"/>
              </a:lnSpc>
              <a:buFont typeface="Wingdings" panose="05000000000000000000" pitchFamily="2" charset="2"/>
              <a:buChar char="l"/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実施方法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：</a:t>
            </a:r>
            <a:b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</a:br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①会議室、プチ・エル</a:t>
            </a:r>
            <a:r>
              <a:rPr kumimoji="1"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…</a:t>
            </a:r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アンケート用紙をバインダーに挟んで配布し、鍵返却時に回収</a:t>
            </a:r>
            <a:br>
              <a:rPr kumimoji="1"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</a:br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②エル・シアター</a:t>
            </a:r>
            <a:r>
              <a:rPr kumimoji="1"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…</a:t>
            </a:r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利用当日に受付スタッフからアンケート用紙をバインダーに挟んで渡し、受付スタッフが回収</a:t>
            </a:r>
            <a:br>
              <a:rPr kumimoji="1"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</a:br>
            <a:r>
              <a:rPr kumimoji="1"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※</a:t>
            </a:r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  <a:sym typeface="Wingdings" panose="05000000000000000000" pitchFamily="2" charset="2"/>
              </a:rPr>
              <a:t>昨年度オンラインでの回答実績：０件</a:t>
            </a:r>
            <a:endParaRPr kumimoji="1" lang="en-US" altLang="ja-JP" sz="1000" dirty="0">
              <a:latin typeface="HGPｺﾞｼｯｸM" panose="020B0600000000000000" pitchFamily="50" charset="-128"/>
              <a:ea typeface="HGPｺﾞｼｯｸM" panose="020B0600000000000000" pitchFamily="50" charset="-128"/>
              <a:sym typeface="Wingdings" panose="05000000000000000000" pitchFamily="2" charset="2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9813D699-DDF4-43DB-A43B-3B5B34CE7B26}"/>
              </a:ext>
            </a:extLst>
          </p:cNvPr>
          <p:cNvSpPr txBox="1"/>
          <p:nvPr/>
        </p:nvSpPr>
        <p:spPr>
          <a:xfrm>
            <a:off x="231107" y="2699132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３．主な調査項目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C7309993-F73D-4169-BEC7-D2EF4E8B2850}"/>
              </a:ext>
            </a:extLst>
          </p:cNvPr>
          <p:cNvSpPr txBox="1"/>
          <p:nvPr/>
        </p:nvSpPr>
        <p:spPr>
          <a:xfrm>
            <a:off x="275073" y="2944026"/>
            <a:ext cx="6266406" cy="8855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①利用者の属性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…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Ｑ１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②施設利用者の満足度・不満点（具体化）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…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Ｑ２・Ｑ４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③予約システム導入にかかる参考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…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Ｑ３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を明らかにするため、利用満足度調査を行う。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78E1FD1-1541-48C1-97EA-143FED4FBCF4}"/>
              </a:ext>
            </a:extLst>
          </p:cNvPr>
          <p:cNvSpPr txBox="1"/>
          <p:nvPr/>
        </p:nvSpPr>
        <p:spPr>
          <a:xfrm>
            <a:off x="174754" y="4883919"/>
            <a:ext cx="3111224" cy="284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（参考） 昨年度調査結果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DD2F91C3-F72D-44CE-8CF7-F014A1945ABA}"/>
              </a:ext>
            </a:extLst>
          </p:cNvPr>
          <p:cNvSpPr txBox="1"/>
          <p:nvPr/>
        </p:nvSpPr>
        <p:spPr>
          <a:xfrm>
            <a:off x="1092906" y="5673302"/>
            <a:ext cx="1782327" cy="27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会議室（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376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人）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05A5B3EA-5558-4FBF-B14F-6BE909F97E6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514826617"/>
              </p:ext>
            </p:extLst>
          </p:nvPr>
        </p:nvGraphicFramePr>
        <p:xfrm>
          <a:off x="453360" y="5815688"/>
          <a:ext cx="3082320" cy="1935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CE04F606-7811-4E5C-82FE-38825EE82368}"/>
              </a:ext>
            </a:extLst>
          </p:cNvPr>
          <p:cNvSpPr txBox="1"/>
          <p:nvPr/>
        </p:nvSpPr>
        <p:spPr>
          <a:xfrm>
            <a:off x="4540938" y="5673302"/>
            <a:ext cx="1206364" cy="27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プチ・エル（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28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人）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20" name="グラフ 19">
            <a:extLst>
              <a:ext uri="{FF2B5EF4-FFF2-40B4-BE49-F238E27FC236}">
                <a16:creationId xmlns:a16="http://schemas.microsoft.com/office/drawing/2014/main" id="{0AC80152-988A-429B-914F-48C2F5466F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52608017"/>
              </p:ext>
            </p:extLst>
          </p:nvPr>
        </p:nvGraphicFramePr>
        <p:xfrm>
          <a:off x="3602960" y="5808307"/>
          <a:ext cx="3082320" cy="1935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6" name="テキスト ボックス 1">
            <a:extLst>
              <a:ext uri="{FF2B5EF4-FFF2-40B4-BE49-F238E27FC236}">
                <a16:creationId xmlns:a16="http://schemas.microsoft.com/office/drawing/2014/main" id="{E746FC14-44C6-4B2E-B490-D1102B3F11D9}"/>
              </a:ext>
            </a:extLst>
          </p:cNvPr>
          <p:cNvSpPr txBox="1"/>
          <p:nvPr/>
        </p:nvSpPr>
        <p:spPr>
          <a:xfrm>
            <a:off x="6134443" y="57154"/>
            <a:ext cx="640080" cy="274320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ja-JP" sz="1050" kern="100" dirty="0">
                <a:effectLst/>
                <a:latin typeface="Century" panose="02040604050505020304" pitchFamily="18" charset="0"/>
                <a:ea typeface="HGSｺﾞｼｯｸM" panose="020B0600000000000000" pitchFamily="50" charset="-128"/>
                <a:cs typeface="Times New Roman" panose="02020603050405020304" pitchFamily="18" charset="0"/>
              </a:rPr>
              <a:t>資料</a:t>
            </a:r>
            <a:r>
              <a:rPr lang="ja-JP" altLang="en-US" sz="1050" kern="100" dirty="0">
                <a:effectLst/>
                <a:latin typeface="Century" panose="02040604050505020304" pitchFamily="18" charset="0"/>
                <a:ea typeface="HGSｺﾞｼｯｸM" panose="020B0600000000000000" pitchFamily="50" charset="-128"/>
                <a:cs typeface="Times New Roman" panose="02020603050405020304" pitchFamily="18" charset="0"/>
              </a:rPr>
              <a:t>４</a:t>
            </a:r>
            <a:endParaRPr lang="ja-JP" sz="1050" kern="100" dirty="0">
              <a:effectLst/>
              <a:latin typeface="Century" panose="020406040505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2A05EA79-4A04-457D-98F9-447855F7D411}"/>
              </a:ext>
            </a:extLst>
          </p:cNvPr>
          <p:cNvSpPr txBox="1"/>
          <p:nvPr/>
        </p:nvSpPr>
        <p:spPr>
          <a:xfrm>
            <a:off x="1867086" y="4891485"/>
            <a:ext cx="3708804" cy="268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回答数：</a:t>
            </a:r>
            <a: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404</a:t>
            </a: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件、回収率：</a:t>
            </a:r>
            <a: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20.4</a:t>
            </a: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％（</a:t>
            </a:r>
            <a: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404</a:t>
            </a: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件／</a:t>
            </a:r>
            <a: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1,985</a:t>
            </a: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件）</a:t>
            </a:r>
            <a:endParaRPr kumimoji="1" lang="en-US" altLang="ja-JP" sz="105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E8E891E7-2E74-46DF-BC6C-93CFF0488F41}"/>
              </a:ext>
            </a:extLst>
          </p:cNvPr>
          <p:cNvSpPr txBox="1"/>
          <p:nvPr/>
        </p:nvSpPr>
        <p:spPr>
          <a:xfrm>
            <a:off x="175749" y="5133312"/>
            <a:ext cx="6377121" cy="474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600"/>
              </a:lnSpc>
              <a:buFont typeface="Wingdings" panose="05000000000000000000" pitchFamily="2" charset="2"/>
              <a:buChar char="u"/>
            </a:pP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施設全体の満足度</a:t>
            </a:r>
            <a:b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「大変満足」・「満足」が</a:t>
            </a:r>
            <a: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381</a:t>
            </a: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件（</a:t>
            </a:r>
            <a: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94.3</a:t>
            </a: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％）（前年比</a:t>
            </a:r>
            <a:r>
              <a:rPr kumimoji="1" lang="en-US" altLang="ja-JP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3.0</a:t>
            </a: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％減）であった。</a:t>
            </a:r>
            <a:endParaRPr kumimoji="1" lang="en-US" altLang="ja-JP" sz="105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07F64F44-B7B5-4B03-8526-6CCECDC4A912}"/>
              </a:ext>
            </a:extLst>
          </p:cNvPr>
          <p:cNvSpPr txBox="1"/>
          <p:nvPr/>
        </p:nvSpPr>
        <p:spPr>
          <a:xfrm>
            <a:off x="175749" y="7607481"/>
            <a:ext cx="6377121" cy="268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600"/>
              </a:lnSpc>
              <a:buFont typeface="Wingdings" panose="05000000000000000000" pitchFamily="2" charset="2"/>
              <a:buChar char="u"/>
            </a:pPr>
            <a:r>
              <a:rPr kumimoji="1" lang="ja-JP" altLang="en-US" sz="105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エル・おおさかを再び利用したいと思う割合</a:t>
            </a:r>
            <a:endParaRPr kumimoji="1" lang="en-US" altLang="ja-JP" sz="105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989D33E-D6C6-4F88-BEAF-C6D551B1753A}"/>
              </a:ext>
            </a:extLst>
          </p:cNvPr>
          <p:cNvSpPr/>
          <p:nvPr/>
        </p:nvSpPr>
        <p:spPr>
          <a:xfrm>
            <a:off x="275073" y="973740"/>
            <a:ext cx="6266406" cy="226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133EE09E-0282-4740-818B-A30C9BA3DD77}"/>
              </a:ext>
            </a:extLst>
          </p:cNvPr>
          <p:cNvSpPr/>
          <p:nvPr/>
        </p:nvSpPr>
        <p:spPr>
          <a:xfrm>
            <a:off x="231107" y="2295582"/>
            <a:ext cx="6266406" cy="2265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574939C-91CE-4CA7-93B4-568C432A82BC}"/>
              </a:ext>
            </a:extLst>
          </p:cNvPr>
          <p:cNvSpPr txBox="1"/>
          <p:nvPr/>
        </p:nvSpPr>
        <p:spPr>
          <a:xfrm>
            <a:off x="1089877" y="7848502"/>
            <a:ext cx="1782327" cy="27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会議室（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376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人）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DA846A4F-1684-4AF4-A5A6-A061A68E1F57}"/>
              </a:ext>
            </a:extLst>
          </p:cNvPr>
          <p:cNvSpPr txBox="1"/>
          <p:nvPr/>
        </p:nvSpPr>
        <p:spPr>
          <a:xfrm>
            <a:off x="4537909" y="7848502"/>
            <a:ext cx="1206364" cy="27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600"/>
              </a:lnSpc>
            </a:pP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プチ・エル（</a:t>
            </a: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28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人）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aphicFrame>
        <p:nvGraphicFramePr>
          <p:cNvPr id="36" name="グラフ 35">
            <a:extLst>
              <a:ext uri="{FF2B5EF4-FFF2-40B4-BE49-F238E27FC236}">
                <a16:creationId xmlns:a16="http://schemas.microsoft.com/office/drawing/2014/main" id="{204ACE06-DCFA-45FE-B2AC-0068D565F94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8386696"/>
              </p:ext>
            </p:extLst>
          </p:nvPr>
        </p:nvGraphicFramePr>
        <p:xfrm>
          <a:off x="3599931" y="7853910"/>
          <a:ext cx="3082320" cy="19354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69BD90D-8AB5-4153-B90A-2C3E4312AC33}"/>
              </a:ext>
            </a:extLst>
          </p:cNvPr>
          <p:cNvSpPr txBox="1"/>
          <p:nvPr/>
        </p:nvSpPr>
        <p:spPr>
          <a:xfrm>
            <a:off x="208882" y="9618151"/>
            <a:ext cx="3391049" cy="27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kumimoji="1" lang="ja-JP" altLang="en-US" sz="10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エル・シアターは工事期間中であったため０件</a:t>
            </a:r>
            <a:endParaRPr kumimoji="1" lang="en-US" altLang="ja-JP" sz="10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0D0BE5BB-A4AB-410C-98DD-E45163F5DEF2}"/>
              </a:ext>
            </a:extLst>
          </p:cNvPr>
          <p:cNvSpPr txBox="1"/>
          <p:nvPr/>
        </p:nvSpPr>
        <p:spPr>
          <a:xfrm>
            <a:off x="275073" y="3799087"/>
            <a:ext cx="6266406" cy="475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「貸館利用の決め手」や「効果的な広報手段」を明らかにするための項目については、例年回答の傾向が</a:t>
            </a:r>
            <a:b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</a:b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 変わらないため、今年度調査項目から削除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8339E42-8E8B-40DA-93B4-0E9C794476A1}"/>
              </a:ext>
            </a:extLst>
          </p:cNvPr>
          <p:cNvSpPr txBox="1"/>
          <p:nvPr/>
        </p:nvSpPr>
        <p:spPr>
          <a:xfrm>
            <a:off x="275073" y="4232432"/>
            <a:ext cx="6266406" cy="2700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600"/>
              </a:lnSpc>
            </a:pPr>
            <a:r>
              <a:rPr kumimoji="1" lang="en-US" altLang="ja-JP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kumimoji="1"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アンケート項目の削減により、回収率の増加をめざす</a:t>
            </a:r>
            <a:endParaRPr kumimoji="1" lang="en-US" altLang="ja-JP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473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443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HGPｺﾞｼｯｸM</vt:lpstr>
      <vt:lpstr>Arial</vt:lpstr>
      <vt:lpstr>Calibri</vt:lpstr>
      <vt:lpstr>Calibri Light</vt:lpstr>
      <vt:lpstr>Century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2026-07-13T01:03:59Z</dcterms:created>
  <dcterms:modified xsi:type="dcterms:W3CDTF">2026-07-13T01:04:24Z</dcterms:modified>
</cp:coreProperties>
</file>