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4"/>
  </p:notesMasterIdLst>
  <p:handoutMasterIdLst>
    <p:handoutMasterId r:id="rId15"/>
  </p:handoutMasterIdLst>
  <p:sldIdLst>
    <p:sldId id="275" r:id="rId2"/>
    <p:sldId id="261" r:id="rId3"/>
    <p:sldId id="280" r:id="rId4"/>
    <p:sldId id="262" r:id="rId5"/>
    <p:sldId id="263" r:id="rId6"/>
    <p:sldId id="294" r:id="rId7"/>
    <p:sldId id="259" r:id="rId8"/>
    <p:sldId id="281" r:id="rId9"/>
    <p:sldId id="257" r:id="rId10"/>
    <p:sldId id="296" r:id="rId11"/>
    <p:sldId id="297" r:id="rId12"/>
    <p:sldId id="295" r:id="rId13"/>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89" autoAdjust="0"/>
    <p:restoredTop sz="87327" autoAdjust="0"/>
  </p:normalViewPr>
  <p:slideViewPr>
    <p:cSldViewPr snapToGrid="0">
      <p:cViewPr varScale="1">
        <p:scale>
          <a:sx n="85" d="100"/>
          <a:sy n="85" d="100"/>
        </p:scale>
        <p:origin x="1306"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2A79366-00A1-4D54-ACFC-AB14823AE206}"/>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22ACF562-E671-4889-9677-90C2E7D8B28B}"/>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49439B80-C2BA-4EA1-93C4-F8FC00E3D60C}" type="datetimeFigureOut">
              <a:rPr kumimoji="1" lang="ja-JP" altLang="en-US" smtClean="0"/>
              <a:t>2026/7/13</a:t>
            </a:fld>
            <a:endParaRPr kumimoji="1" lang="ja-JP" altLang="en-US"/>
          </a:p>
        </p:txBody>
      </p:sp>
      <p:sp>
        <p:nvSpPr>
          <p:cNvPr id="4" name="フッター プレースホルダー 3">
            <a:extLst>
              <a:ext uri="{FF2B5EF4-FFF2-40B4-BE49-F238E27FC236}">
                <a16:creationId xmlns:a16="http://schemas.microsoft.com/office/drawing/2014/main" id="{D18B301E-F8B9-4BE4-9BA4-B1CD67DA336F}"/>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E676932C-E239-45DD-BAF2-669DCF74FB8A}"/>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69FD6184-A790-43BA-ABBC-A9116A16F99E}" type="slidenum">
              <a:rPr kumimoji="1" lang="ja-JP" altLang="en-US" smtClean="0"/>
              <a:t>‹#›</a:t>
            </a:fld>
            <a:endParaRPr kumimoji="1" lang="ja-JP" altLang="en-US"/>
          </a:p>
        </p:txBody>
      </p:sp>
    </p:spTree>
    <p:extLst>
      <p:ext uri="{BB962C8B-B14F-4D97-AF65-F5344CB8AC3E}">
        <p14:creationId xmlns:p14="http://schemas.microsoft.com/office/powerpoint/2010/main" val="206846684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EB45560-DF73-4EC3-A285-699603768907}" type="datetimeFigureOut">
              <a:rPr kumimoji="1" lang="ja-JP" altLang="en-US" smtClean="0"/>
              <a:t>2026/7/13</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A612D9E-7F6F-4C75-A666-8A6FAD2732A0}" type="slidenum">
              <a:rPr kumimoji="1" lang="ja-JP" altLang="en-US" smtClean="0"/>
              <a:t>‹#›</a:t>
            </a:fld>
            <a:endParaRPr kumimoji="1" lang="ja-JP" altLang="en-US"/>
          </a:p>
        </p:txBody>
      </p:sp>
    </p:spTree>
    <p:extLst>
      <p:ext uri="{BB962C8B-B14F-4D97-AF65-F5344CB8AC3E}">
        <p14:creationId xmlns:p14="http://schemas.microsoft.com/office/powerpoint/2010/main" val="365640613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17584168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6330664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756258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&lt;memo&gt;</a:t>
            </a:r>
          </a:p>
          <a:p>
            <a:r>
              <a:rPr kumimoji="1" lang="ja-JP" altLang="en-US" dirty="0"/>
              <a:t>会議室平均：</a:t>
            </a:r>
            <a:r>
              <a:rPr kumimoji="1" lang="en-US" altLang="ja-JP" dirty="0"/>
              <a:t>42.766666…</a:t>
            </a:r>
          </a:p>
          <a:p>
            <a:r>
              <a:rPr kumimoji="1" lang="ja-JP" altLang="en-US" dirty="0"/>
              <a:t>シアター平均：</a:t>
            </a:r>
            <a:r>
              <a:rPr kumimoji="1" lang="en-US" altLang="ja-JP" dirty="0"/>
              <a:t>41.233333…</a:t>
            </a:r>
          </a:p>
          <a:p>
            <a:r>
              <a:rPr kumimoji="1" lang="ja-JP" altLang="en-US" dirty="0"/>
              <a:t>プチエル平均：</a:t>
            </a:r>
            <a:r>
              <a:rPr kumimoji="1" lang="en-US" altLang="ja-JP" dirty="0"/>
              <a:t>43.266666…</a:t>
            </a:r>
            <a:endParaRPr kumimoji="1" lang="ja-JP" altLang="en-US" dirty="0"/>
          </a:p>
        </p:txBody>
      </p:sp>
    </p:spTree>
    <p:extLst>
      <p:ext uri="{BB962C8B-B14F-4D97-AF65-F5344CB8AC3E}">
        <p14:creationId xmlns:p14="http://schemas.microsoft.com/office/powerpoint/2010/main" val="125585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青マーカー：数字をご修正ください。現時点で難しい場合は、このままで大丈夫です。（</a:t>
            </a:r>
            <a:r>
              <a:rPr kumimoji="1" lang="en-US" altLang="ja-JP" dirty="0"/>
              <a:t>6/8</a:t>
            </a:r>
            <a:r>
              <a:rPr kumimoji="1" lang="ja-JP" altLang="en-US" dirty="0"/>
              <a:t>に委員に事前説明を行いますので、それまでにご修正いただけますと幸いです。）</a:t>
            </a:r>
            <a:endParaRPr kumimoji="1" lang="en-US" altLang="ja-JP" dirty="0"/>
          </a:p>
          <a:p>
            <a:r>
              <a:rPr kumimoji="1" lang="ja-JP" altLang="en-US" dirty="0"/>
              <a:t>→収入は確定値ですが、支出がまだのため収支差は未変更です</a:t>
            </a:r>
            <a:endParaRPr kumimoji="1" lang="en-US" altLang="ja-JP" dirty="0"/>
          </a:p>
          <a:p>
            <a:endParaRPr kumimoji="1" lang="en-US" altLang="ja-JP" dirty="0"/>
          </a:p>
          <a:p>
            <a:r>
              <a:rPr kumimoji="1" lang="ja-JP" altLang="en-US" dirty="0"/>
              <a:t>★→承知しました。</a:t>
            </a:r>
            <a:r>
              <a:rPr kumimoji="1" lang="ja-JP" altLang="en-US" dirty="0">
                <a:highlight>
                  <a:srgbClr val="FFFF00"/>
                </a:highlight>
              </a:rPr>
              <a:t>支出額はいつ頃確定しそうな見込みでしょうか？</a:t>
            </a:r>
            <a:endParaRPr kumimoji="1" lang="en-US" altLang="ja-JP" dirty="0">
              <a:highlight>
                <a:srgbClr val="FFFF00"/>
              </a:highlight>
            </a:endParaRPr>
          </a:p>
        </p:txBody>
      </p:sp>
    </p:spTree>
    <p:extLst>
      <p:ext uri="{BB962C8B-B14F-4D97-AF65-F5344CB8AC3E}">
        <p14:creationId xmlns:p14="http://schemas.microsoft.com/office/powerpoint/2010/main" val="3450818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今年度の重点取組み項目、１プッシュ型営業の継続（人材開発部との連携等を想定）、２情報発信の更なる強化（</a:t>
            </a:r>
            <a:r>
              <a:rPr kumimoji="1" lang="en-US" altLang="ja-JP" dirty="0"/>
              <a:t>LINE</a:t>
            </a:r>
            <a:r>
              <a:rPr kumimoji="1" lang="ja-JP" altLang="en-US" dirty="0"/>
              <a:t>、本館正面広報ラックと植栽部分等のハード面の広報を想定）</a:t>
            </a:r>
            <a:br>
              <a:rPr kumimoji="1" lang="en-US" altLang="ja-JP" dirty="0"/>
            </a:br>
            <a:r>
              <a:rPr kumimoji="1" lang="ja-JP" altLang="en-US" dirty="0"/>
              <a:t>あともう１つ何かないかなと考えております。また、お打ち合わせの際にご相談させてください。→セキュリティを追加しました</a:t>
            </a:r>
            <a:endParaRPr kumimoji="1" lang="en-US" altLang="ja-JP" dirty="0"/>
          </a:p>
          <a:p>
            <a:endParaRPr kumimoji="1" lang="en-US" altLang="ja-JP" dirty="0"/>
          </a:p>
          <a:p>
            <a:r>
              <a:rPr kumimoji="1" lang="ja-JP" altLang="en-US" dirty="0"/>
              <a:t>★→前スライドの最後が、</a:t>
            </a:r>
            <a:r>
              <a:rPr kumimoji="1" lang="en-US" altLang="ja-JP" dirty="0"/>
              <a:t>『</a:t>
            </a:r>
            <a:r>
              <a:rPr kumimoji="1" lang="ja-JP" altLang="en-US" dirty="0"/>
              <a:t>重点取組（次頁）を展開し、「指定期間５年間における総収支均衡」、「単年度黒字」をめざす</a:t>
            </a:r>
            <a:r>
              <a:rPr kumimoji="1" lang="en-US" altLang="ja-JP" dirty="0"/>
              <a:t>』</a:t>
            </a:r>
            <a:r>
              <a:rPr kumimoji="1" lang="ja-JP" altLang="en-US" dirty="0"/>
              <a:t>となっております。</a:t>
            </a:r>
            <a:br>
              <a:rPr kumimoji="1" lang="en-US" altLang="ja-JP" dirty="0"/>
            </a:br>
            <a:r>
              <a:rPr kumimoji="1" lang="ja-JP" altLang="en-US" dirty="0"/>
              <a:t>　　　そのため、重点取組は収入増や経費削減につながる取組にしたく考えておりますが、セキュリティもつながるようにご説明できますでしょうか？</a:t>
            </a:r>
            <a:br>
              <a:rPr kumimoji="1" lang="en-US" altLang="ja-JP" dirty="0"/>
            </a:br>
            <a:r>
              <a:rPr kumimoji="1" lang="ja-JP" altLang="en-US" dirty="0"/>
              <a:t>　　　（評価委員会当日、ご説明できれば大丈夫です。あと私が課内で説明できるようにお打ち合わせさせていただきたいです</a:t>
            </a:r>
            <a:r>
              <a:rPr kumimoji="1" lang="en-US" altLang="ja-JP" dirty="0"/>
              <a:t>…</a:t>
            </a:r>
            <a:r>
              <a:rPr kumimoji="1" lang="ja-JP" altLang="en-US" dirty="0"/>
              <a:t>）</a:t>
            </a:r>
            <a:br>
              <a:rPr kumimoji="1" lang="en-US" altLang="ja-JP" dirty="0"/>
            </a:br>
            <a:br>
              <a:rPr kumimoji="1" lang="en-US" altLang="ja-JP" dirty="0"/>
            </a:br>
            <a:r>
              <a:rPr kumimoji="1" lang="ja-JP" altLang="en-US" dirty="0"/>
              <a:t>　　　せっかく追加いただき、スライドも作成いただいた上で大変恐縮ですが、「３新・予約システムの導入」も追加しましたので、「４セキュリティ」を追加するかどうか、</a:t>
            </a:r>
            <a:br>
              <a:rPr kumimoji="1" lang="en-US" altLang="ja-JP" dirty="0"/>
            </a:br>
            <a:r>
              <a:rPr kumimoji="1" lang="ja-JP" altLang="en-US" dirty="0"/>
              <a:t>　　　またお打ち合わせさせていただけますと幸いです。</a:t>
            </a:r>
            <a:endParaRPr kumimoji="1" lang="en-US" altLang="ja-JP" dirty="0"/>
          </a:p>
        </p:txBody>
      </p:sp>
    </p:spTree>
    <p:extLst>
      <p:ext uri="{BB962C8B-B14F-4D97-AF65-F5344CB8AC3E}">
        <p14:creationId xmlns:p14="http://schemas.microsoft.com/office/powerpoint/2010/main" val="1338669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Tree>
    <p:extLst>
      <p:ext uri="{BB962C8B-B14F-4D97-AF65-F5344CB8AC3E}">
        <p14:creationId xmlns:p14="http://schemas.microsoft.com/office/powerpoint/2010/main" val="7561471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スライドの作成をお願いします。（昨年度のスライドをそのまま残していますので、レイアウトや、スライド数の増減等、自由にご変更いただいて大丈夫です）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→内部の目標がまだ固まっていない為、ほぼ昨年同様の記載にとどめています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★２枚のスライドを１枚にまとめました。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　「その他」の内容につきまして、昨年どおり、「</a:t>
            </a:r>
            <a:r>
              <a:rPr lang="ja-JP" altLang="en-US" dirty="0">
                <a:latin typeface="Meiryo UI" panose="020B0604030504040204" pitchFamily="50" charset="-128"/>
                <a:ea typeface="Meiryo UI" panose="020B0604030504040204" pitchFamily="50" charset="-128"/>
              </a:rPr>
              <a:t>大型催事の開催実績がある企業や業界団体等に対して、重点的にエル・シアターの営業を実施」にするのはいかがでしょうか？</a:t>
            </a:r>
            <a:endParaRPr lang="en-US" altLang="ja-JP"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Meiryo UI" panose="020B0604030504040204" pitchFamily="50" charset="-128"/>
                <a:ea typeface="Meiryo UI" panose="020B0604030504040204" pitchFamily="50" charset="-128"/>
              </a:rPr>
              <a:t>　もしくは、７年度に稼働率が上がった「単価の高い大規模会議室」の稼働率をより上げるように、実績のある企業等に営業するのはどうでしょうか？</a:t>
            </a:r>
            <a:endParaRPr lang="en-US" altLang="ja-JP"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Meiryo UI" panose="020B0604030504040204" pitchFamily="50" charset="-128"/>
                <a:ea typeface="Meiryo UI" panose="020B0604030504040204" pitchFamily="50" charset="-128"/>
              </a:rPr>
              <a:t>　現行ですと、営業の話と少しずれる気がしまして</a:t>
            </a:r>
            <a:r>
              <a:rPr lang="en-US" altLang="ja-JP"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Meiryo UI" panose="020B0604030504040204" pitchFamily="50" charset="-128"/>
                <a:ea typeface="Meiryo UI" panose="020B0604030504040204" pitchFamily="50" charset="-128"/>
              </a:rPr>
              <a:t>　→修正しました</a:t>
            </a:r>
            <a:endParaRPr lang="en-US" altLang="ja-JP"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Tree>
    <p:extLst>
      <p:ext uri="{BB962C8B-B14F-4D97-AF65-F5344CB8AC3E}">
        <p14:creationId xmlns:p14="http://schemas.microsoft.com/office/powerpoint/2010/main" val="1038563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スライドの作成をお願いします。（既存のスライドを落とし込んでいますが、自由に削除していただいて大丈夫です。スライドも適宜増やしていただいて大丈夫です）</a:t>
            </a:r>
            <a:endParaRPr kumimoji="1" lang="en-US" altLang="ja-JP" dirty="0"/>
          </a:p>
          <a:p>
            <a:r>
              <a:rPr kumimoji="1" lang="ja-JP" altLang="en-US" dirty="0"/>
              <a:t>→修正しましたが、本番までにもう少しブラッシュアップしたいです</a:t>
            </a:r>
            <a:endParaRPr kumimoji="1" lang="en-US" altLang="ja-JP" dirty="0"/>
          </a:p>
          <a:p>
            <a:endParaRPr kumimoji="1" lang="en-US" altLang="ja-JP" dirty="0"/>
          </a:p>
          <a:p>
            <a:r>
              <a:rPr kumimoji="1" lang="ja-JP" altLang="en-US" dirty="0"/>
              <a:t>★→ブラッシュアップの件、承知しました。</a:t>
            </a:r>
            <a:endParaRPr kumimoji="1" lang="en-US" altLang="ja-JP" dirty="0"/>
          </a:p>
          <a:p>
            <a:r>
              <a:rPr kumimoji="1" lang="ja-JP" altLang="en-US" dirty="0"/>
              <a:t>　　　「○企業や団体への広報・</a:t>
            </a:r>
            <a:r>
              <a:rPr kumimoji="1" lang="en-US" altLang="ja-JP" dirty="0"/>
              <a:t>PR</a:t>
            </a:r>
            <a:r>
              <a:rPr kumimoji="1" lang="ja-JP" altLang="en-US" dirty="0"/>
              <a:t>強化」は、事業計画に記載していただいております「人材開発部との連携」を想定しておりましたため、追記いただけますでしょうか。</a:t>
            </a:r>
            <a:endParaRPr kumimoji="1" lang="en-US" altLang="ja-JP" dirty="0"/>
          </a:p>
          <a:p>
            <a:r>
              <a:rPr kumimoji="1" lang="ja-JP" altLang="en-US" dirty="0"/>
              <a:t>　　　こちらの説明不足で申し訳ございません。</a:t>
            </a:r>
            <a:endParaRPr kumimoji="1" lang="en-US" altLang="ja-JP" dirty="0"/>
          </a:p>
          <a:p>
            <a:r>
              <a:rPr kumimoji="1" lang="ja-JP" altLang="en-US" dirty="0"/>
              <a:t>　　　（新たな評価項目です。）</a:t>
            </a:r>
          </a:p>
        </p:txBody>
      </p:sp>
    </p:spTree>
    <p:extLst>
      <p:ext uri="{BB962C8B-B14F-4D97-AF65-F5344CB8AC3E}">
        <p14:creationId xmlns:p14="http://schemas.microsoft.com/office/powerpoint/2010/main" val="9707729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5895675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075236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0A106AA-D0A1-4552-B867-AAF5982C87B2}" type="datetime1">
              <a:rPr kumimoji="1" lang="ja-JP" altLang="en-US" smtClean="0"/>
              <a:t>2026/7/13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BEFAA3D-2F26-44E4-AFFF-E76908BA4891}" type="slidenum">
              <a:rPr kumimoji="1" lang="ja-JP" altLang="en-US" smtClean="0"/>
              <a:t>‹#›</a:t>
            </a:fld>
            <a:endParaRPr kumimoji="1" lang="ja-JP" altLang="en-US"/>
          </a:p>
        </p:txBody>
      </p:sp>
    </p:spTree>
    <p:extLst>
      <p:ext uri="{BB962C8B-B14F-4D97-AF65-F5344CB8AC3E}">
        <p14:creationId xmlns:p14="http://schemas.microsoft.com/office/powerpoint/2010/main" val="3956690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E0D5C5D-8B27-4BFD-B62F-949A5707F854}" type="datetime1">
              <a:rPr kumimoji="1" lang="ja-JP" altLang="en-US" smtClean="0"/>
              <a:t>2026/7/13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BEFAA3D-2F26-44E4-AFFF-E76908BA4891}" type="slidenum">
              <a:rPr kumimoji="1" lang="ja-JP" altLang="en-US" smtClean="0"/>
              <a:t>‹#›</a:t>
            </a:fld>
            <a:endParaRPr kumimoji="1" lang="ja-JP" altLang="en-US"/>
          </a:p>
        </p:txBody>
      </p:sp>
    </p:spTree>
    <p:extLst>
      <p:ext uri="{BB962C8B-B14F-4D97-AF65-F5344CB8AC3E}">
        <p14:creationId xmlns:p14="http://schemas.microsoft.com/office/powerpoint/2010/main" val="1079956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8A5FCCA-5B09-4980-9EF4-5F0C3FA4780A}" type="datetime1">
              <a:rPr kumimoji="1" lang="ja-JP" altLang="en-US" smtClean="0"/>
              <a:t>2026/7/13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BEFAA3D-2F26-44E4-AFFF-E76908BA4891}" type="slidenum">
              <a:rPr kumimoji="1" lang="ja-JP" altLang="en-US" smtClean="0"/>
              <a:t>‹#›</a:t>
            </a:fld>
            <a:endParaRPr kumimoji="1" lang="ja-JP" altLang="en-US"/>
          </a:p>
        </p:txBody>
      </p:sp>
    </p:spTree>
    <p:extLst>
      <p:ext uri="{BB962C8B-B14F-4D97-AF65-F5344CB8AC3E}">
        <p14:creationId xmlns:p14="http://schemas.microsoft.com/office/powerpoint/2010/main" val="1781276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E69F6A-AF43-46CC-B3E7-C87BEEF63BED}" type="datetime1">
              <a:rPr kumimoji="1" lang="ja-JP" altLang="en-US" smtClean="0"/>
              <a:t>2026/7/13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BEFAA3D-2F26-44E4-AFFF-E76908BA4891}" type="slidenum">
              <a:rPr kumimoji="1" lang="ja-JP" altLang="en-US" smtClean="0"/>
              <a:t>‹#›</a:t>
            </a:fld>
            <a:endParaRPr kumimoji="1" lang="ja-JP" altLang="en-US"/>
          </a:p>
        </p:txBody>
      </p:sp>
    </p:spTree>
    <p:extLst>
      <p:ext uri="{BB962C8B-B14F-4D97-AF65-F5344CB8AC3E}">
        <p14:creationId xmlns:p14="http://schemas.microsoft.com/office/powerpoint/2010/main" val="1884565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FF50247-E0F0-4CC6-B5C4-086721F9DF92}" type="datetime1">
              <a:rPr kumimoji="1" lang="ja-JP" altLang="en-US" smtClean="0"/>
              <a:t>2026/7/13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BEFAA3D-2F26-44E4-AFFF-E76908BA4891}" type="slidenum">
              <a:rPr kumimoji="1" lang="ja-JP" altLang="en-US" smtClean="0"/>
              <a:t>‹#›</a:t>
            </a:fld>
            <a:endParaRPr kumimoji="1" lang="ja-JP" altLang="en-US"/>
          </a:p>
        </p:txBody>
      </p:sp>
    </p:spTree>
    <p:extLst>
      <p:ext uri="{BB962C8B-B14F-4D97-AF65-F5344CB8AC3E}">
        <p14:creationId xmlns:p14="http://schemas.microsoft.com/office/powerpoint/2010/main" val="947995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4B9E0EF-CBD2-4A81-8C99-4894C303FA22}" type="datetime1">
              <a:rPr kumimoji="1" lang="ja-JP" altLang="en-US" smtClean="0"/>
              <a:t>2026/7/13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BEFAA3D-2F26-44E4-AFFF-E76908BA4891}" type="slidenum">
              <a:rPr kumimoji="1" lang="ja-JP" altLang="en-US" smtClean="0"/>
              <a:t>‹#›</a:t>
            </a:fld>
            <a:endParaRPr kumimoji="1" lang="ja-JP" altLang="en-US"/>
          </a:p>
        </p:txBody>
      </p:sp>
    </p:spTree>
    <p:extLst>
      <p:ext uri="{BB962C8B-B14F-4D97-AF65-F5344CB8AC3E}">
        <p14:creationId xmlns:p14="http://schemas.microsoft.com/office/powerpoint/2010/main" val="2553523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1931324-8932-42BB-B324-89E21738F4D5}" type="datetime1">
              <a:rPr kumimoji="1" lang="ja-JP" altLang="en-US" smtClean="0"/>
              <a:t>2026/7/13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BEFAA3D-2F26-44E4-AFFF-E76908BA4891}" type="slidenum">
              <a:rPr kumimoji="1" lang="ja-JP" altLang="en-US" smtClean="0"/>
              <a:t>‹#›</a:t>
            </a:fld>
            <a:endParaRPr kumimoji="1" lang="ja-JP" altLang="en-US"/>
          </a:p>
        </p:txBody>
      </p:sp>
    </p:spTree>
    <p:extLst>
      <p:ext uri="{BB962C8B-B14F-4D97-AF65-F5344CB8AC3E}">
        <p14:creationId xmlns:p14="http://schemas.microsoft.com/office/powerpoint/2010/main" val="1510321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B2D06B3-FDD5-4C23-9195-7F33436DBC23}" type="datetime1">
              <a:rPr kumimoji="1" lang="ja-JP" altLang="en-US" smtClean="0"/>
              <a:t>2026/7/13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BEFAA3D-2F26-44E4-AFFF-E76908BA4891}" type="slidenum">
              <a:rPr kumimoji="1" lang="ja-JP" altLang="en-US" smtClean="0"/>
              <a:t>‹#›</a:t>
            </a:fld>
            <a:endParaRPr kumimoji="1" lang="ja-JP" altLang="en-US"/>
          </a:p>
        </p:txBody>
      </p:sp>
    </p:spTree>
    <p:extLst>
      <p:ext uri="{BB962C8B-B14F-4D97-AF65-F5344CB8AC3E}">
        <p14:creationId xmlns:p14="http://schemas.microsoft.com/office/powerpoint/2010/main" val="3117775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0F7BC4-0191-4321-9A60-6D0F56CD2935}" type="datetime1">
              <a:rPr kumimoji="1" lang="ja-JP" altLang="en-US" smtClean="0"/>
              <a:t>2026/7/13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BEFAA3D-2F26-44E4-AFFF-E76908BA4891}" type="slidenum">
              <a:rPr kumimoji="1" lang="ja-JP" altLang="en-US" smtClean="0"/>
              <a:t>‹#›</a:t>
            </a:fld>
            <a:endParaRPr kumimoji="1" lang="ja-JP" altLang="en-US"/>
          </a:p>
        </p:txBody>
      </p:sp>
    </p:spTree>
    <p:extLst>
      <p:ext uri="{BB962C8B-B14F-4D97-AF65-F5344CB8AC3E}">
        <p14:creationId xmlns:p14="http://schemas.microsoft.com/office/powerpoint/2010/main" val="3408473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34BE279-5BA2-44EA-A22B-665098AFEE5C}" type="datetime1">
              <a:rPr kumimoji="1" lang="ja-JP" altLang="en-US" smtClean="0"/>
              <a:t>2026/7/13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BEFAA3D-2F26-44E4-AFFF-E76908BA4891}" type="slidenum">
              <a:rPr kumimoji="1" lang="ja-JP" altLang="en-US" smtClean="0"/>
              <a:t>‹#›</a:t>
            </a:fld>
            <a:endParaRPr kumimoji="1" lang="ja-JP" altLang="en-US"/>
          </a:p>
        </p:txBody>
      </p:sp>
    </p:spTree>
    <p:extLst>
      <p:ext uri="{BB962C8B-B14F-4D97-AF65-F5344CB8AC3E}">
        <p14:creationId xmlns:p14="http://schemas.microsoft.com/office/powerpoint/2010/main" val="1792722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10A091-E9F9-49A3-86F0-901B22B3BE5D}" type="datetime1">
              <a:rPr kumimoji="1" lang="ja-JP" altLang="en-US" smtClean="0"/>
              <a:t>2026/7/13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BEFAA3D-2F26-44E4-AFFF-E76908BA4891}" type="slidenum">
              <a:rPr kumimoji="1" lang="ja-JP" altLang="en-US" smtClean="0"/>
              <a:t>‹#›</a:t>
            </a:fld>
            <a:endParaRPr kumimoji="1" lang="ja-JP" altLang="en-US"/>
          </a:p>
        </p:txBody>
      </p:sp>
    </p:spTree>
    <p:extLst>
      <p:ext uri="{BB962C8B-B14F-4D97-AF65-F5344CB8AC3E}">
        <p14:creationId xmlns:p14="http://schemas.microsoft.com/office/powerpoint/2010/main" val="4070679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854BCA-9FDF-471E-87D6-30F981B09CDF}" type="datetime1">
              <a:rPr kumimoji="1" lang="ja-JP" altLang="en-US" smtClean="0"/>
              <a:t>2026/7/13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EFAA3D-2F26-44E4-AFFF-E76908BA4891}" type="slidenum">
              <a:rPr kumimoji="1" lang="ja-JP" altLang="en-US" smtClean="0"/>
              <a:t>‹#›</a:t>
            </a:fld>
            <a:endParaRPr kumimoji="1" lang="ja-JP" altLang="en-US"/>
          </a:p>
        </p:txBody>
      </p:sp>
    </p:spTree>
    <p:extLst>
      <p:ext uri="{BB962C8B-B14F-4D97-AF65-F5344CB8AC3E}">
        <p14:creationId xmlns:p14="http://schemas.microsoft.com/office/powerpoint/2010/main" val="34428293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80975" y="1360658"/>
            <a:ext cx="8782050" cy="1446550"/>
          </a:xfrm>
          <a:prstGeom prst="rect">
            <a:avLst/>
          </a:prstGeom>
          <a:noFill/>
        </p:spPr>
        <p:txBody>
          <a:bodyPr wrap="square" rtlCol="0">
            <a:spAutoFit/>
          </a:bodyPr>
          <a:lstStyle/>
          <a:p>
            <a:pPr algn="ctr"/>
            <a:r>
              <a:rPr kumimoji="1" lang="ja-JP" altLang="en-US" sz="4400" b="1" dirty="0">
                <a:latin typeface="Meiryo UI" panose="020B0604030504040204" pitchFamily="50" charset="-128"/>
                <a:ea typeface="Meiryo UI" panose="020B0604030504040204" pitchFamily="50" charset="-128"/>
              </a:rPr>
              <a:t>大阪府立労働センター</a:t>
            </a:r>
            <a:endParaRPr kumimoji="1" lang="en-US" altLang="ja-JP" sz="4400" b="1" dirty="0">
              <a:latin typeface="Meiryo UI" panose="020B0604030504040204" pitchFamily="50" charset="-128"/>
              <a:ea typeface="Meiryo UI" panose="020B0604030504040204" pitchFamily="50" charset="-128"/>
            </a:endParaRPr>
          </a:p>
          <a:p>
            <a:pPr algn="ctr"/>
            <a:endParaRPr kumimoji="1" lang="en-US" altLang="ja-JP" sz="1600" b="1" dirty="0">
              <a:latin typeface="Meiryo UI" panose="020B0604030504040204" pitchFamily="50" charset="-128"/>
              <a:ea typeface="Meiryo UI" panose="020B0604030504040204" pitchFamily="50" charset="-128"/>
            </a:endParaRPr>
          </a:p>
          <a:p>
            <a:pPr algn="ctr"/>
            <a:r>
              <a:rPr kumimoji="1" lang="ja-JP" altLang="en-US" sz="2800" b="1" dirty="0">
                <a:latin typeface="Meiryo UI" panose="020B0604030504040204" pitchFamily="50" charset="-128"/>
                <a:ea typeface="Meiryo UI" panose="020B0604030504040204" pitchFamily="50" charset="-128"/>
              </a:rPr>
              <a:t>令和７年度運営状況及び令和８年度事業計画</a:t>
            </a:r>
          </a:p>
        </p:txBody>
      </p:sp>
      <p:sp>
        <p:nvSpPr>
          <p:cNvPr id="7" name="テキスト ボックス 6"/>
          <p:cNvSpPr txBox="1"/>
          <p:nvPr/>
        </p:nvSpPr>
        <p:spPr>
          <a:xfrm>
            <a:off x="7694762" y="81708"/>
            <a:ext cx="1316065" cy="369332"/>
          </a:xfrm>
          <a:prstGeom prst="rect">
            <a:avLst/>
          </a:prstGeom>
          <a:noFill/>
          <a:ln>
            <a:solidFill>
              <a:srgbClr val="002060"/>
            </a:solidFill>
          </a:ln>
        </p:spPr>
        <p:txBody>
          <a:bodyPr wrap="square" rtlCol="0">
            <a:spAutoFit/>
          </a:bodyPr>
          <a:lstStyle/>
          <a:p>
            <a:pPr algn="ctr"/>
            <a:r>
              <a:rPr lang="ja-JP" altLang="en-US" dirty="0">
                <a:latin typeface="Meiryo UI" panose="020B0604030504040204" pitchFamily="50" charset="-128"/>
                <a:ea typeface="Meiryo UI" panose="020B0604030504040204" pitchFamily="50" charset="-128"/>
              </a:rPr>
              <a:t>資料１</a:t>
            </a:r>
            <a:endParaRPr lang="en-US" altLang="ja-JP"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0" y="4855025"/>
            <a:ext cx="9144001" cy="348813"/>
          </a:xfrm>
          <a:prstGeom prst="rect">
            <a:avLst/>
          </a:prstGeom>
          <a:noFill/>
        </p:spPr>
        <p:txBody>
          <a:bodyPr wrap="square" rtlCol="0" anchor="ctr" anchorCtr="0">
            <a:spAutoFit/>
          </a:bodyPr>
          <a:lstStyle/>
          <a:p>
            <a:pPr algn="ctr">
              <a:lnSpc>
                <a:spcPts val="2000"/>
              </a:lnSpc>
            </a:pPr>
            <a:r>
              <a:rPr lang="ja-JP" altLang="en-US" sz="2000" dirty="0">
                <a:latin typeface="Meiryo UI" panose="020B0604030504040204" pitchFamily="50" charset="-128"/>
                <a:ea typeface="Meiryo UI" panose="020B0604030504040204" pitchFamily="50" charset="-128"/>
              </a:rPr>
              <a:t>共同事業体　エル・プロジェクト（代表　大阪労働協会）</a:t>
            </a:r>
          </a:p>
        </p:txBody>
      </p:sp>
      <p:pic>
        <p:nvPicPr>
          <p:cNvPr id="4" name="グラフィックス 3">
            <a:extLst>
              <a:ext uri="{FF2B5EF4-FFF2-40B4-BE49-F238E27FC236}">
                <a16:creationId xmlns:a16="http://schemas.microsoft.com/office/drawing/2014/main" id="{3A249648-BFF8-4AA6-8295-EB856DDF5293}"/>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952750" y="5341937"/>
            <a:ext cx="3238500" cy="1238250"/>
          </a:xfrm>
          <a:prstGeom prst="rect">
            <a:avLst/>
          </a:prstGeom>
        </p:spPr>
      </p:pic>
      <p:sp>
        <p:nvSpPr>
          <p:cNvPr id="2" name="スライド番号プレースホルダー 1">
            <a:extLst>
              <a:ext uri="{FF2B5EF4-FFF2-40B4-BE49-F238E27FC236}">
                <a16:creationId xmlns:a16="http://schemas.microsoft.com/office/drawing/2014/main" id="{BCECCC84-938B-41F3-8832-3EB552E7761F}"/>
              </a:ext>
            </a:extLst>
          </p:cNvPr>
          <p:cNvSpPr>
            <a:spLocks noGrp="1"/>
          </p:cNvSpPr>
          <p:nvPr>
            <p:ph type="sldNum" sz="quarter" idx="12"/>
          </p:nvPr>
        </p:nvSpPr>
        <p:spPr>
          <a:xfrm>
            <a:off x="7086600" y="6492875"/>
            <a:ext cx="2057400" cy="365125"/>
          </a:xfrm>
        </p:spPr>
        <p:txBody>
          <a:bodyPr/>
          <a:lstStyle/>
          <a:p>
            <a:fld id="{3BEFAA3D-2F26-44E4-AFFF-E76908BA4891}" type="slidenum">
              <a:rPr kumimoji="1" lang="ja-JP" altLang="en-US" smtClean="0"/>
              <a:t>1</a:t>
            </a:fld>
            <a:endParaRPr kumimoji="1" lang="ja-JP" altLang="en-US"/>
          </a:p>
        </p:txBody>
      </p:sp>
    </p:spTree>
    <p:extLst>
      <p:ext uri="{BB962C8B-B14F-4D97-AF65-F5344CB8AC3E}">
        <p14:creationId xmlns:p14="http://schemas.microsoft.com/office/powerpoint/2010/main" val="1001957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A2775F5D-8394-4ACE-83DC-AAC816139729}"/>
              </a:ext>
            </a:extLst>
          </p:cNvPr>
          <p:cNvSpPr>
            <a:spLocks noChangeArrowheads="1"/>
          </p:cNvSpPr>
          <p:nvPr/>
        </p:nvSpPr>
        <p:spPr bwMode="auto">
          <a:xfrm>
            <a:off x="3" y="0"/>
            <a:ext cx="9143997" cy="405342"/>
          </a:xfrm>
          <a:prstGeom prst="rect">
            <a:avLst/>
          </a:prstGeom>
          <a:solidFill>
            <a:sysClr val="windowText" lastClr="000000"/>
          </a:solidFill>
          <a:ln w="19050" cap="flat" cmpd="sng" algn="ctr">
            <a:noFill/>
            <a:prstDash val="solid"/>
            <a:miter lim="800000"/>
            <a:headEnd/>
            <a:tailEnd/>
          </a:ln>
          <a:effectLst/>
        </p:spPr>
        <p:txBody>
          <a:bodyPr wrap="none" tIns="59143" bIns="59143"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defTabSz="326582" eaLnBrk="1" hangingPunct="1">
              <a:spcBef>
                <a:spcPct val="0"/>
              </a:spcBef>
              <a:buNone/>
            </a:pPr>
            <a:r>
              <a:rPr lang="ja-JP" altLang="en-US" sz="2000" b="1" kern="0" dirty="0">
                <a:solidFill>
                  <a:prstClr val="white"/>
                </a:solidFill>
                <a:latin typeface="Meiryo UI" pitchFamily="50" charset="-128"/>
                <a:ea typeface="Meiryo UI" pitchFamily="50" charset="-128"/>
                <a:cs typeface="ＭＳ Ｐゴシック" pitchFamily="50" charset="-128"/>
              </a:rPr>
              <a:t>　令和８年度重点取組事項④</a:t>
            </a:r>
            <a:endParaRPr lang="ja-JP" altLang="en-US" sz="1100" b="1" kern="0" dirty="0">
              <a:solidFill>
                <a:prstClr val="white"/>
              </a:solidFill>
              <a:latin typeface="Meiryo UI" pitchFamily="50" charset="-128"/>
              <a:ea typeface="Meiryo UI" pitchFamily="50" charset="-128"/>
              <a:cs typeface="ＭＳ Ｐゴシック" pitchFamily="50" charset="-128"/>
            </a:endParaRPr>
          </a:p>
        </p:txBody>
      </p:sp>
      <p:sp>
        <p:nvSpPr>
          <p:cNvPr id="12" name="四角形: 角を丸くする 11">
            <a:extLst>
              <a:ext uri="{FF2B5EF4-FFF2-40B4-BE49-F238E27FC236}">
                <a16:creationId xmlns:a16="http://schemas.microsoft.com/office/drawing/2014/main" id="{F60566A9-BB4A-45BA-925A-AF26B9019EF5}"/>
              </a:ext>
            </a:extLst>
          </p:cNvPr>
          <p:cNvSpPr/>
          <p:nvPr/>
        </p:nvSpPr>
        <p:spPr>
          <a:xfrm>
            <a:off x="130473" y="506010"/>
            <a:ext cx="3038167" cy="405342"/>
          </a:xfrm>
          <a:prstGeom prst="roundRect">
            <a:avLst>
              <a:gd name="adj" fmla="val 50000"/>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４．セキュリティの強化</a:t>
            </a:r>
          </a:p>
        </p:txBody>
      </p:sp>
      <p:sp>
        <p:nvSpPr>
          <p:cNvPr id="15" name="テキスト ボックス 14">
            <a:extLst>
              <a:ext uri="{FF2B5EF4-FFF2-40B4-BE49-F238E27FC236}">
                <a16:creationId xmlns:a16="http://schemas.microsoft.com/office/drawing/2014/main" id="{3F67137E-C779-400D-9476-A65818473158}"/>
              </a:ext>
            </a:extLst>
          </p:cNvPr>
          <p:cNvSpPr txBox="1"/>
          <p:nvPr/>
        </p:nvSpPr>
        <p:spPr>
          <a:xfrm>
            <a:off x="130473" y="1100616"/>
            <a:ext cx="8660748" cy="338554"/>
          </a:xfrm>
          <a:prstGeom prst="rect">
            <a:avLst/>
          </a:prstGeom>
          <a:noFill/>
          <a:ln>
            <a:noFill/>
          </a:ln>
        </p:spPr>
        <p:txBody>
          <a:bodyPr wrap="square" rtlCol="0" anchor="t" anchorCtr="0">
            <a:spAutoFit/>
          </a:bodyPr>
          <a:lstStyle/>
          <a:p>
            <a:pPr marL="180975" lvl="0" indent="-180975">
              <a:defRPr/>
            </a:pPr>
            <a:r>
              <a:rPr lang="ja-JP" altLang="en-US" sz="1600" dirty="0">
                <a:solidFill>
                  <a:prstClr val="black"/>
                </a:solidFill>
                <a:latin typeface="Meiryo UI" panose="020B0604030504040204" pitchFamily="50" charset="-128"/>
                <a:ea typeface="Meiryo UI" panose="020B0604030504040204" pitchFamily="50" charset="-128"/>
              </a:rPr>
              <a:t>▸クラウド型メール誤送信防止サービスの導入（個人情報の誤送信を防止）　　</a:t>
            </a:r>
            <a:endPar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8" name="大かっこ 17">
            <a:extLst>
              <a:ext uri="{FF2B5EF4-FFF2-40B4-BE49-F238E27FC236}">
                <a16:creationId xmlns:a16="http://schemas.microsoft.com/office/drawing/2014/main" id="{AC3C2EB6-65D7-43A7-81B7-3996B23BBA4D}"/>
              </a:ext>
            </a:extLst>
          </p:cNvPr>
          <p:cNvSpPr/>
          <p:nvPr/>
        </p:nvSpPr>
        <p:spPr>
          <a:xfrm>
            <a:off x="232443" y="5315467"/>
            <a:ext cx="3319910" cy="774040"/>
          </a:xfrm>
          <a:prstGeom prst="bracketPair">
            <a:avLst/>
          </a:prstGeom>
          <a:ln w="15875">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2" name="図 1"/>
          <p:cNvPicPr>
            <a:picLocks noChangeAspect="1"/>
          </p:cNvPicPr>
          <p:nvPr/>
        </p:nvPicPr>
        <p:blipFill>
          <a:blip r:embed="rId3"/>
          <a:stretch>
            <a:fillRect/>
          </a:stretch>
        </p:blipFill>
        <p:spPr>
          <a:xfrm>
            <a:off x="328744" y="1506122"/>
            <a:ext cx="8462477" cy="4007518"/>
          </a:xfrm>
          <a:prstGeom prst="rect">
            <a:avLst/>
          </a:prstGeom>
        </p:spPr>
      </p:pic>
      <p:sp>
        <p:nvSpPr>
          <p:cNvPr id="29" name="テキスト ボックス 28">
            <a:extLst>
              <a:ext uri="{FF2B5EF4-FFF2-40B4-BE49-F238E27FC236}">
                <a16:creationId xmlns:a16="http://schemas.microsoft.com/office/drawing/2014/main" id="{3F67137E-C779-400D-9476-A65818473158}"/>
              </a:ext>
            </a:extLst>
          </p:cNvPr>
          <p:cNvSpPr txBox="1"/>
          <p:nvPr/>
        </p:nvSpPr>
        <p:spPr>
          <a:xfrm>
            <a:off x="130473" y="5573800"/>
            <a:ext cx="8660748" cy="1077218"/>
          </a:xfrm>
          <a:prstGeom prst="rect">
            <a:avLst/>
          </a:prstGeom>
          <a:noFill/>
          <a:ln>
            <a:noFill/>
          </a:ln>
        </p:spPr>
        <p:txBody>
          <a:bodyPr wrap="square" rtlCol="0" anchor="t" anchorCtr="0">
            <a:spAutoFit/>
          </a:bodyPr>
          <a:lstStyle/>
          <a:p>
            <a:pPr marL="180975" lvl="0" indent="-180975">
              <a:defRPr/>
            </a:pPr>
            <a:r>
              <a:rPr lang="ja-JP" altLang="en-US" sz="1600" dirty="0">
                <a:solidFill>
                  <a:prstClr val="black"/>
                </a:solidFill>
                <a:latin typeface="Meiryo UI" panose="020B0604030504040204" pitchFamily="50" charset="-128"/>
                <a:ea typeface="Meiryo UI" panose="020B0604030504040204" pitchFamily="50" charset="-128"/>
              </a:rPr>
              <a:t>▸</a:t>
            </a:r>
            <a:r>
              <a:rPr lang="en-US" altLang="ja-JP" sz="1600" dirty="0">
                <a:solidFill>
                  <a:prstClr val="black"/>
                </a:solidFill>
                <a:latin typeface="Meiryo UI" panose="020B0604030504040204" pitchFamily="50" charset="-128"/>
                <a:ea typeface="Meiryo UI" panose="020B0604030504040204" pitchFamily="50" charset="-128"/>
              </a:rPr>
              <a:t>PPAP</a:t>
            </a:r>
            <a:r>
              <a:rPr lang="ja-JP" altLang="en-US" sz="1600" dirty="0">
                <a:solidFill>
                  <a:prstClr val="black"/>
                </a:solidFill>
                <a:latin typeface="Meiryo UI" panose="020B0604030504040204" pitchFamily="50" charset="-128"/>
                <a:ea typeface="Meiryo UI" panose="020B0604030504040204" pitchFamily="50" charset="-128"/>
              </a:rPr>
              <a:t>対策として添付ファイルを</a:t>
            </a:r>
            <a:r>
              <a:rPr lang="en-US" altLang="ja-JP" sz="1600" dirty="0">
                <a:solidFill>
                  <a:prstClr val="black"/>
                </a:solidFill>
                <a:latin typeface="Meiryo UI" panose="020B0604030504040204" pitchFamily="50" charset="-128"/>
                <a:ea typeface="Meiryo UI" panose="020B0604030504040204" pitchFamily="50" charset="-128"/>
              </a:rPr>
              <a:t>WEB</a:t>
            </a:r>
            <a:r>
              <a:rPr lang="ja-JP" altLang="en-US" sz="1600" dirty="0">
                <a:solidFill>
                  <a:prstClr val="black"/>
                </a:solidFill>
                <a:latin typeface="Meiryo UI" panose="020B0604030504040204" pitchFamily="50" charset="-128"/>
                <a:ea typeface="Meiryo UI" panose="020B0604030504040204" pitchFamily="50" charset="-128"/>
              </a:rPr>
              <a:t>ダウンロードで受信者に届ける</a:t>
            </a:r>
            <a:endParaRPr lang="en-US" altLang="ja-JP" sz="1600" dirty="0">
              <a:solidFill>
                <a:prstClr val="black"/>
              </a:solidFill>
              <a:latin typeface="Meiryo UI" panose="020B0604030504040204" pitchFamily="50" charset="-128"/>
              <a:ea typeface="Meiryo UI" panose="020B0604030504040204" pitchFamily="50" charset="-128"/>
            </a:endParaRPr>
          </a:p>
          <a:p>
            <a:pPr marL="180975" lvl="0" indent="-180975">
              <a:defRPr/>
            </a:pPr>
            <a:r>
              <a:rPr lang="ja-JP" altLang="en-US" sz="1600" dirty="0">
                <a:solidFill>
                  <a:prstClr val="black"/>
                </a:solidFill>
                <a:latin typeface="Meiryo UI" panose="020B0604030504040204" pitchFamily="50" charset="-128"/>
                <a:ea typeface="Meiryo UI" panose="020B0604030504040204" pitchFamily="50" charset="-128"/>
              </a:rPr>
              <a:t>▸受信者が開封前なら添付ファイルの削除が可能</a:t>
            </a:r>
            <a:endParaRPr lang="en-US" altLang="ja-JP" sz="1600" dirty="0">
              <a:solidFill>
                <a:prstClr val="black"/>
              </a:solidFill>
              <a:latin typeface="Meiryo UI" panose="020B0604030504040204" pitchFamily="50" charset="-128"/>
              <a:ea typeface="Meiryo UI" panose="020B0604030504040204" pitchFamily="50" charset="-128"/>
            </a:endParaRPr>
          </a:p>
          <a:p>
            <a:pPr marL="180975" lvl="0" indent="-180975">
              <a:defRPr/>
            </a:pPr>
            <a:r>
              <a:rPr lang="ja-JP" altLang="en-US" sz="1600" dirty="0">
                <a:solidFill>
                  <a:prstClr val="black"/>
                </a:solidFill>
                <a:latin typeface="Meiryo UI" panose="020B0604030504040204" pitchFamily="50" charset="-128"/>
                <a:ea typeface="Meiryo UI" panose="020B0604030504040204" pitchFamily="50" charset="-128"/>
              </a:rPr>
              <a:t>▸送信メールは</a:t>
            </a:r>
            <a:r>
              <a:rPr lang="en-US" altLang="ja-JP" sz="1600" dirty="0">
                <a:solidFill>
                  <a:prstClr val="black"/>
                </a:solidFill>
                <a:latin typeface="Meiryo UI" panose="020B0604030504040204" pitchFamily="50" charset="-128"/>
                <a:ea typeface="Meiryo UI" panose="020B0604030504040204" pitchFamily="50" charset="-128"/>
              </a:rPr>
              <a:t>10</a:t>
            </a:r>
            <a:r>
              <a:rPr lang="ja-JP" altLang="en-US" sz="1600" dirty="0">
                <a:solidFill>
                  <a:prstClr val="black"/>
                </a:solidFill>
                <a:latin typeface="Meiryo UI" panose="020B0604030504040204" pitchFamily="50" charset="-128"/>
                <a:ea typeface="Meiryo UI" panose="020B0604030504040204" pitchFamily="50" charset="-128"/>
              </a:rPr>
              <a:t>分留め置き、間違いがあればいつでも送信中止が可能</a:t>
            </a:r>
            <a:endParaRPr lang="en-US" altLang="ja-JP" sz="1600" dirty="0">
              <a:solidFill>
                <a:prstClr val="black"/>
              </a:solidFill>
              <a:latin typeface="Meiryo UI" panose="020B0604030504040204" pitchFamily="50" charset="-128"/>
              <a:ea typeface="Meiryo UI" panose="020B0604030504040204" pitchFamily="50" charset="-128"/>
            </a:endParaRPr>
          </a:p>
          <a:p>
            <a:pPr marL="180975" lvl="0" indent="-180975">
              <a:defRPr/>
            </a:pPr>
            <a:r>
              <a:rPr lang="ja-JP" altLang="en-US" sz="1600" dirty="0">
                <a:solidFill>
                  <a:prstClr val="black"/>
                </a:solidFill>
                <a:latin typeface="Meiryo UI" panose="020B0604030504040204" pitchFamily="50" charset="-128"/>
                <a:ea typeface="Meiryo UI" panose="020B0604030504040204" pitchFamily="50" charset="-128"/>
              </a:rPr>
              <a:t>▸</a:t>
            </a:r>
            <a:r>
              <a:rPr lang="en-US" altLang="ja-JP" sz="1600" dirty="0">
                <a:solidFill>
                  <a:prstClr val="black"/>
                </a:solidFill>
                <a:latin typeface="Meiryo UI" panose="020B0604030504040204" pitchFamily="50" charset="-128"/>
                <a:ea typeface="Meiryo UI" panose="020B0604030504040204" pitchFamily="50" charset="-128"/>
              </a:rPr>
              <a:t>TO:CC:</a:t>
            </a:r>
            <a:r>
              <a:rPr lang="ja-JP" altLang="en-US" sz="1600" dirty="0">
                <a:solidFill>
                  <a:prstClr val="black"/>
                </a:solidFill>
                <a:latin typeface="Meiryo UI" panose="020B0604030504040204" pitchFamily="50" charset="-128"/>
                <a:ea typeface="Meiryo UI" panose="020B0604030504040204" pitchFamily="50" charset="-128"/>
              </a:rPr>
              <a:t>を強制的に</a:t>
            </a:r>
            <a:r>
              <a:rPr lang="en-US" altLang="ja-JP" sz="1600" dirty="0">
                <a:solidFill>
                  <a:prstClr val="black"/>
                </a:solidFill>
                <a:latin typeface="Meiryo UI" panose="020B0604030504040204" pitchFamily="50" charset="-128"/>
                <a:ea typeface="Meiryo UI" panose="020B0604030504040204" pitchFamily="50" charset="-128"/>
              </a:rPr>
              <a:t>BCC</a:t>
            </a:r>
            <a:r>
              <a:rPr lang="ja-JP" altLang="en-US" sz="1600" dirty="0">
                <a:solidFill>
                  <a:prstClr val="black"/>
                </a:solidFill>
                <a:latin typeface="Meiryo UI" panose="020B0604030504040204" pitchFamily="50" charset="-128"/>
                <a:ea typeface="Meiryo UI" panose="020B0604030504040204" pitchFamily="50" charset="-128"/>
              </a:rPr>
              <a:t>変換　など</a:t>
            </a:r>
            <a:endPar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スライド番号プレースホルダー 1">
            <a:extLst>
              <a:ext uri="{FF2B5EF4-FFF2-40B4-BE49-F238E27FC236}">
                <a16:creationId xmlns:a16="http://schemas.microsoft.com/office/drawing/2014/main" id="{3CC4B7D3-DE9E-45DD-87CB-164F7957E5AD}"/>
              </a:ext>
            </a:extLst>
          </p:cNvPr>
          <p:cNvSpPr>
            <a:spLocks noGrp="1"/>
          </p:cNvSpPr>
          <p:nvPr>
            <p:ph type="sldNum" sz="quarter" idx="12"/>
          </p:nvPr>
        </p:nvSpPr>
        <p:spPr>
          <a:xfrm>
            <a:off x="7086600" y="6492875"/>
            <a:ext cx="2057400" cy="365125"/>
          </a:xfrm>
        </p:spPr>
        <p:txBody>
          <a:bodyPr/>
          <a:lstStyle/>
          <a:p>
            <a:fld id="{3BEFAA3D-2F26-44E4-AFFF-E76908BA4891}" type="slidenum">
              <a:rPr kumimoji="1" lang="ja-JP" altLang="en-US" smtClean="0"/>
              <a:t>10</a:t>
            </a:fld>
            <a:endParaRPr kumimoji="1" lang="ja-JP" altLang="en-US"/>
          </a:p>
        </p:txBody>
      </p:sp>
    </p:spTree>
    <p:extLst>
      <p:ext uri="{BB962C8B-B14F-4D97-AF65-F5344CB8AC3E}">
        <p14:creationId xmlns:p14="http://schemas.microsoft.com/office/powerpoint/2010/main" val="3169100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A2775F5D-8394-4ACE-83DC-AAC816139729}"/>
              </a:ext>
            </a:extLst>
          </p:cNvPr>
          <p:cNvSpPr>
            <a:spLocks noChangeArrowheads="1"/>
          </p:cNvSpPr>
          <p:nvPr/>
        </p:nvSpPr>
        <p:spPr bwMode="auto">
          <a:xfrm>
            <a:off x="2" y="3"/>
            <a:ext cx="9143997" cy="405342"/>
          </a:xfrm>
          <a:prstGeom prst="rect">
            <a:avLst/>
          </a:prstGeom>
          <a:solidFill>
            <a:sysClr val="windowText" lastClr="000000"/>
          </a:solidFill>
          <a:ln w="19050" cap="flat" cmpd="sng" algn="ctr">
            <a:noFill/>
            <a:prstDash val="solid"/>
            <a:miter lim="800000"/>
            <a:headEnd/>
            <a:tailEnd/>
          </a:ln>
          <a:effectLst/>
        </p:spPr>
        <p:txBody>
          <a:bodyPr wrap="none" tIns="59143" bIns="59143"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defTabSz="326582" eaLnBrk="1" hangingPunct="1">
              <a:spcBef>
                <a:spcPct val="0"/>
              </a:spcBef>
              <a:buNone/>
            </a:pPr>
            <a:r>
              <a:rPr lang="ja-JP" altLang="en-US" sz="2000" b="1" kern="0" dirty="0">
                <a:solidFill>
                  <a:prstClr val="white"/>
                </a:solidFill>
                <a:latin typeface="Meiryo UI" pitchFamily="50" charset="-128"/>
                <a:ea typeface="Meiryo UI" pitchFamily="50" charset="-128"/>
                <a:cs typeface="ＭＳ Ｐゴシック" pitchFamily="50" charset="-128"/>
              </a:rPr>
              <a:t>　令和８年度重点取組事項④</a:t>
            </a:r>
            <a:endParaRPr lang="ja-JP" altLang="en-US" sz="1100" b="1" kern="0" dirty="0">
              <a:solidFill>
                <a:prstClr val="white"/>
              </a:solidFill>
              <a:latin typeface="Meiryo UI" pitchFamily="50" charset="-128"/>
              <a:ea typeface="Meiryo UI" pitchFamily="50" charset="-128"/>
              <a:cs typeface="ＭＳ Ｐゴシック" pitchFamily="50" charset="-128"/>
            </a:endParaRPr>
          </a:p>
        </p:txBody>
      </p:sp>
      <p:sp>
        <p:nvSpPr>
          <p:cNvPr id="12" name="四角形: 角を丸くする 11">
            <a:extLst>
              <a:ext uri="{FF2B5EF4-FFF2-40B4-BE49-F238E27FC236}">
                <a16:creationId xmlns:a16="http://schemas.microsoft.com/office/drawing/2014/main" id="{F60566A9-BB4A-45BA-925A-AF26B9019EF5}"/>
              </a:ext>
            </a:extLst>
          </p:cNvPr>
          <p:cNvSpPr/>
          <p:nvPr/>
        </p:nvSpPr>
        <p:spPr>
          <a:xfrm>
            <a:off x="130473" y="506010"/>
            <a:ext cx="3038167" cy="405342"/>
          </a:xfrm>
          <a:prstGeom prst="roundRect">
            <a:avLst>
              <a:gd name="adj" fmla="val 50000"/>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４．セキュリティの強化</a:t>
            </a:r>
          </a:p>
        </p:txBody>
      </p:sp>
      <p:sp>
        <p:nvSpPr>
          <p:cNvPr id="15" name="テキスト ボックス 14">
            <a:extLst>
              <a:ext uri="{FF2B5EF4-FFF2-40B4-BE49-F238E27FC236}">
                <a16:creationId xmlns:a16="http://schemas.microsoft.com/office/drawing/2014/main" id="{3F67137E-C779-400D-9476-A65818473158}"/>
              </a:ext>
            </a:extLst>
          </p:cNvPr>
          <p:cNvSpPr txBox="1"/>
          <p:nvPr/>
        </p:nvSpPr>
        <p:spPr>
          <a:xfrm>
            <a:off x="130473" y="1052488"/>
            <a:ext cx="8660748" cy="338554"/>
          </a:xfrm>
          <a:prstGeom prst="rect">
            <a:avLst/>
          </a:prstGeom>
          <a:noFill/>
          <a:ln>
            <a:noFill/>
          </a:ln>
        </p:spPr>
        <p:txBody>
          <a:bodyPr wrap="square" rtlCol="0" anchor="t" anchorCtr="0">
            <a:spAutoFit/>
          </a:bodyPr>
          <a:lstStyle/>
          <a:p>
            <a:pPr marL="180975" lvl="0" indent="-180975">
              <a:defRPr/>
            </a:pPr>
            <a:r>
              <a:rPr lang="ja-JP" altLang="en-US" sz="1600" dirty="0">
                <a:solidFill>
                  <a:prstClr val="black"/>
                </a:solidFill>
                <a:latin typeface="Meiryo UI" panose="020B0604030504040204" pitchFamily="50" charset="-128"/>
                <a:ea typeface="Meiryo UI" panose="020B0604030504040204" pitchFamily="50" charset="-128"/>
              </a:rPr>
              <a:t>▸標的型メール攻撃対策ソリューションの導入（ウイルスメールによる個人情報の流出を防ぐ）　　</a:t>
            </a:r>
            <a:endPar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8" name="大かっこ 17">
            <a:extLst>
              <a:ext uri="{FF2B5EF4-FFF2-40B4-BE49-F238E27FC236}">
                <a16:creationId xmlns:a16="http://schemas.microsoft.com/office/drawing/2014/main" id="{AC3C2EB6-65D7-43A7-81B7-3996B23BBA4D}"/>
              </a:ext>
            </a:extLst>
          </p:cNvPr>
          <p:cNvSpPr/>
          <p:nvPr/>
        </p:nvSpPr>
        <p:spPr>
          <a:xfrm>
            <a:off x="232443" y="5315467"/>
            <a:ext cx="3319910" cy="774040"/>
          </a:xfrm>
          <a:prstGeom prst="bracketPair">
            <a:avLst/>
          </a:prstGeom>
          <a:ln w="15875">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5" name="図 4"/>
          <p:cNvPicPr>
            <a:picLocks noChangeAspect="1"/>
          </p:cNvPicPr>
          <p:nvPr/>
        </p:nvPicPr>
        <p:blipFill>
          <a:blip r:embed="rId3"/>
          <a:stretch>
            <a:fillRect/>
          </a:stretch>
        </p:blipFill>
        <p:spPr>
          <a:xfrm>
            <a:off x="337982" y="1439170"/>
            <a:ext cx="8245730" cy="5212138"/>
          </a:xfrm>
          <a:prstGeom prst="rect">
            <a:avLst/>
          </a:prstGeom>
        </p:spPr>
      </p:pic>
      <p:pic>
        <p:nvPicPr>
          <p:cNvPr id="3" name="図 2"/>
          <p:cNvPicPr>
            <a:picLocks noChangeAspect="1"/>
          </p:cNvPicPr>
          <p:nvPr/>
        </p:nvPicPr>
        <p:blipFill>
          <a:blip r:embed="rId4"/>
          <a:stretch>
            <a:fillRect/>
          </a:stretch>
        </p:blipFill>
        <p:spPr>
          <a:xfrm>
            <a:off x="3640193" y="4074006"/>
            <a:ext cx="1641308" cy="415271"/>
          </a:xfrm>
          <a:prstGeom prst="rect">
            <a:avLst/>
          </a:prstGeom>
        </p:spPr>
      </p:pic>
      <p:sp>
        <p:nvSpPr>
          <p:cNvPr id="9" name="スライド番号プレースホルダー 1">
            <a:extLst>
              <a:ext uri="{FF2B5EF4-FFF2-40B4-BE49-F238E27FC236}">
                <a16:creationId xmlns:a16="http://schemas.microsoft.com/office/drawing/2014/main" id="{F0448A35-DBFB-4DAD-A204-44D9E242CAFA}"/>
              </a:ext>
            </a:extLst>
          </p:cNvPr>
          <p:cNvSpPr>
            <a:spLocks noGrp="1"/>
          </p:cNvSpPr>
          <p:nvPr>
            <p:ph type="sldNum" sz="quarter" idx="12"/>
          </p:nvPr>
        </p:nvSpPr>
        <p:spPr>
          <a:xfrm>
            <a:off x="7086600" y="6492875"/>
            <a:ext cx="2057400" cy="365125"/>
          </a:xfrm>
        </p:spPr>
        <p:txBody>
          <a:bodyPr/>
          <a:lstStyle/>
          <a:p>
            <a:fld id="{3BEFAA3D-2F26-44E4-AFFF-E76908BA4891}" type="slidenum">
              <a:rPr kumimoji="1" lang="ja-JP" altLang="en-US" smtClean="0"/>
              <a:t>11</a:t>
            </a:fld>
            <a:endParaRPr kumimoji="1" lang="ja-JP" altLang="en-US"/>
          </a:p>
        </p:txBody>
      </p:sp>
    </p:spTree>
    <p:extLst>
      <p:ext uri="{BB962C8B-B14F-4D97-AF65-F5344CB8AC3E}">
        <p14:creationId xmlns:p14="http://schemas.microsoft.com/office/powerpoint/2010/main" val="2109365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BF9EE42-A5CF-4370-8FC5-87726376CB1B}"/>
              </a:ext>
            </a:extLst>
          </p:cNvPr>
          <p:cNvSpPr/>
          <p:nvPr/>
        </p:nvSpPr>
        <p:spPr>
          <a:xfrm>
            <a:off x="333091" y="4942172"/>
            <a:ext cx="8409780" cy="168487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8" name="正方形/長方形 17">
            <a:extLst>
              <a:ext uri="{FF2B5EF4-FFF2-40B4-BE49-F238E27FC236}">
                <a16:creationId xmlns:a16="http://schemas.microsoft.com/office/drawing/2014/main" id="{D6765DBE-4F57-464A-8062-8134671C7309}"/>
              </a:ext>
            </a:extLst>
          </p:cNvPr>
          <p:cNvSpPr/>
          <p:nvPr/>
        </p:nvSpPr>
        <p:spPr>
          <a:xfrm>
            <a:off x="185159" y="4796094"/>
            <a:ext cx="586634" cy="30777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 name="テキスト ボックス 8">
            <a:extLst>
              <a:ext uri="{FF2B5EF4-FFF2-40B4-BE49-F238E27FC236}">
                <a16:creationId xmlns:a16="http://schemas.microsoft.com/office/drawing/2014/main" id="{6183497B-3357-4086-9F58-DFB942361396}"/>
              </a:ext>
            </a:extLst>
          </p:cNvPr>
          <p:cNvSpPr txBox="1"/>
          <p:nvPr/>
        </p:nvSpPr>
        <p:spPr>
          <a:xfrm>
            <a:off x="671225" y="4785235"/>
            <a:ext cx="6370822" cy="1937800"/>
          </a:xfrm>
          <a:prstGeom prst="rect">
            <a:avLst/>
          </a:prstGeom>
          <a:noFill/>
          <a:ln>
            <a:noFill/>
            <a:prstDash val="sysDash"/>
          </a:ln>
        </p:spPr>
        <p:txBody>
          <a:bodyPr wrap="square"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1"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＜継続事業＞</a:t>
            </a:r>
            <a:endParaRPr kumimoji="0" lang="en-US" altLang="ja-JP" sz="1200" b="1" i="1"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・大阪労働大学講座　（令和</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月～令和</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月・全</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33</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回）</a:t>
            </a:r>
          </a:p>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・労働保険・社会保険実務講座（入門講座）（</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回</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p>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・労働法特別講座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回</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p>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・なにわ美術展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回</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年・他団体と共催）</a:t>
            </a:r>
          </a:p>
          <a:p>
            <a:pPr marL="0" marR="0" lvl="0" indent="0" algn="l" defTabSz="457200" rtl="0" eaLnBrk="1" fontAlgn="auto" latinLnBrk="0" hangingPunct="1">
              <a:lnSpc>
                <a:spcPts val="2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・特別講演会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回</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p>
        </p:txBody>
      </p:sp>
      <p:sp>
        <p:nvSpPr>
          <p:cNvPr id="6" name="正方形/長方形 5">
            <a:extLst>
              <a:ext uri="{FF2B5EF4-FFF2-40B4-BE49-F238E27FC236}">
                <a16:creationId xmlns:a16="http://schemas.microsoft.com/office/drawing/2014/main" id="{FDC90DDC-A54A-4B2A-84D6-C8CE409AFC61}"/>
              </a:ext>
            </a:extLst>
          </p:cNvPr>
          <p:cNvSpPr/>
          <p:nvPr/>
        </p:nvSpPr>
        <p:spPr>
          <a:xfrm>
            <a:off x="88916" y="1069895"/>
            <a:ext cx="9055082" cy="738664"/>
          </a:xfrm>
          <a:prstGeom prst="rect">
            <a:avLst/>
          </a:prstGeom>
          <a:ln>
            <a:noFill/>
          </a:ln>
        </p:spPr>
        <p:txBody>
          <a:bodyPr wrap="square">
            <a:spAutoFit/>
          </a:bodyPr>
          <a:lstStyle/>
          <a:p>
            <a:pPr marL="124737" marR="0" lvl="0" indent="-124737" algn="l" defTabSz="457200" rtl="0" eaLnBrk="1" fontAlgn="auto" latinLnBrk="0" hangingPunct="1">
              <a:lnSpc>
                <a:spcPct val="100000"/>
              </a:lnSpc>
              <a:spcBef>
                <a:spcPts val="0"/>
              </a:spcBef>
              <a:spcAft>
                <a:spcPts val="0"/>
              </a:spcAft>
              <a:buClrTx/>
              <a:buSzTx/>
              <a:buFontTx/>
              <a:buNone/>
              <a:tabLst/>
              <a:defRPr/>
            </a:pPr>
            <a:endParaRPr kumimoji="0" lang="en-US" altLang="ja-JP"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24737" marR="0" lvl="0" indent="-124737" algn="l" defTabSz="457200" rtl="0" eaLnBrk="1" fontAlgn="auto" latinLnBrk="0" hangingPunct="1">
              <a:lnSpc>
                <a:spcPct val="100000"/>
              </a:lnSpc>
              <a:spcBef>
                <a:spcPts val="0"/>
              </a:spcBef>
              <a:spcAft>
                <a:spcPts val="0"/>
              </a:spcAft>
              <a:buClrTx/>
              <a:buSzTx/>
              <a:buFontTx/>
              <a:buNone/>
              <a:tabLst/>
              <a:defRPr/>
            </a:pPr>
            <a:endParaRPr kumimoji="0"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24737" marR="0" lvl="0" indent="-124737"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 name="正方形/長方形 6">
            <a:extLst>
              <a:ext uri="{FF2B5EF4-FFF2-40B4-BE49-F238E27FC236}">
                <a16:creationId xmlns:a16="http://schemas.microsoft.com/office/drawing/2014/main" id="{57FEC95B-14C2-4EA1-83C1-BDE0B8357ACD}"/>
              </a:ext>
            </a:extLst>
          </p:cNvPr>
          <p:cNvSpPr/>
          <p:nvPr/>
        </p:nvSpPr>
        <p:spPr>
          <a:xfrm>
            <a:off x="88916" y="1115294"/>
            <a:ext cx="9055082" cy="1090042"/>
          </a:xfrm>
          <a:prstGeom prst="rect">
            <a:avLst/>
          </a:prstGeom>
          <a:ln>
            <a:noFill/>
          </a:ln>
        </p:spPr>
        <p:txBody>
          <a:bodyPr wrap="square">
            <a:spAutoFit/>
          </a:bodyPr>
          <a:lstStyle/>
          <a:p>
            <a:pPr marL="124737" marR="0" lvl="0" indent="-124737"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利用料金収入における黒字を主たる原資としていることから、限られた財源を効果的に活用する　</a:t>
            </a:r>
            <a:endParaRPr kumimoji="0"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24737" marR="0" lvl="0" indent="-124737"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ため、</a:t>
            </a:r>
            <a:r>
              <a:rPr kumimoji="0" lang="ja-JP" altLang="en-US" sz="180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令和７年度は「選択と集中」により一部の事業を中断</a:t>
            </a:r>
            <a:endParaRPr kumimoji="0" lang="en-US" altLang="ja-JP" sz="180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24737" marR="0" lvl="0" indent="-124737" algn="l" defTabSz="457200" rtl="0" eaLnBrk="1" fontAlgn="auto" latinLnBrk="0" hangingPunct="1">
              <a:lnSpc>
                <a:spcPts val="1300"/>
              </a:lnSpc>
              <a:spcBef>
                <a:spcPts val="0"/>
              </a:spcBef>
              <a:spcAft>
                <a:spcPts val="0"/>
              </a:spcAft>
              <a:buClrTx/>
              <a:buSzTx/>
              <a:buFontTx/>
              <a:buNone/>
              <a:tabLst/>
              <a:defRPr/>
            </a:pPr>
            <a:endParaRPr kumimoji="0" lang="en-US" altLang="ja-JP" sz="180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24737" marR="0" lvl="0" indent="-124737"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中断に伴い生じるマンパワーを、営業活動や令和８年度以降の新事業展開の検討に活用</a:t>
            </a:r>
            <a:endParaRPr kumimoji="0"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 name="スライド番号プレースホルダー 1">
            <a:extLst>
              <a:ext uri="{FF2B5EF4-FFF2-40B4-BE49-F238E27FC236}">
                <a16:creationId xmlns:a16="http://schemas.microsoft.com/office/drawing/2014/main" id="{E852A9FB-8FF0-43E8-861D-11030692925B}"/>
              </a:ext>
            </a:extLst>
          </p:cNvPr>
          <p:cNvSpPr txBox="1">
            <a:spLocks/>
          </p:cNvSpPr>
          <p:nvPr/>
        </p:nvSpPr>
        <p:spPr>
          <a:xfrm>
            <a:off x="8742871" y="17174"/>
            <a:ext cx="401127" cy="39681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 name="テキスト ボックス 1">
            <a:extLst>
              <a:ext uri="{FF2B5EF4-FFF2-40B4-BE49-F238E27FC236}">
                <a16:creationId xmlns:a16="http://schemas.microsoft.com/office/drawing/2014/main" id="{2A3B8B7C-B2FB-45C8-9D18-ED7AF1B7BF72}"/>
              </a:ext>
            </a:extLst>
          </p:cNvPr>
          <p:cNvSpPr txBox="1"/>
          <p:nvPr/>
        </p:nvSpPr>
        <p:spPr>
          <a:xfrm>
            <a:off x="4900683" y="4995548"/>
            <a:ext cx="4042751" cy="1895391"/>
          </a:xfrm>
          <a:prstGeom prst="rect">
            <a:avLst/>
          </a:prstGeom>
          <a:noFill/>
        </p:spPr>
        <p:txBody>
          <a:bodyPr wrap="square" rtlCol="0">
            <a:spAutoFit/>
          </a:bodyPr>
          <a:lstStyle/>
          <a:p>
            <a:pPr marL="0" marR="0" lvl="0" indent="0" algn="l" defTabSz="457200" rtl="0" eaLnBrk="1" fontAlgn="auto" latinLnBrk="0" hangingPunct="1">
              <a:lnSpc>
                <a:spcPts val="17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＜中断事業＞</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ts val="17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・プチエルでのアフタヌーンコンサート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回</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p>
          <a:p>
            <a:pPr marL="0" marR="0" lvl="0" indent="0" algn="l" defTabSz="457200" rtl="0" eaLnBrk="1" fontAlgn="auto" latinLnBrk="0" hangingPunct="1">
              <a:lnSpc>
                <a:spcPts val="17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・労働保険・社会保険実務講座（応用講座）（</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回</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p>
          <a:p>
            <a:pPr marL="0" marR="0" lvl="0" indent="0" algn="l" defTabSz="457200" rtl="0" eaLnBrk="1" fontAlgn="auto" latinLnBrk="0" hangingPunct="1">
              <a:lnSpc>
                <a:spcPts val="17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・年末調整実務講座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回</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ts val="17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・資産形成セミナー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回</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p>
          <a:p>
            <a:pPr marL="0" marR="0" lvl="0" indent="0" algn="l" defTabSz="457200" rtl="0" eaLnBrk="1" fontAlgn="auto" latinLnBrk="0" hangingPunct="1">
              <a:lnSpc>
                <a:spcPts val="17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・プチエル試弾会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回</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ts val="17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・歴史セミナー　        （全</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回</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セット</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5" name="テキスト ボックス 14">
            <a:extLst>
              <a:ext uri="{FF2B5EF4-FFF2-40B4-BE49-F238E27FC236}">
                <a16:creationId xmlns:a16="http://schemas.microsoft.com/office/drawing/2014/main" id="{BE92FA3B-CC7F-4604-BA61-5EADBE0F54F2}"/>
              </a:ext>
            </a:extLst>
          </p:cNvPr>
          <p:cNvSpPr txBox="1"/>
          <p:nvPr/>
        </p:nvSpPr>
        <p:spPr>
          <a:xfrm>
            <a:off x="88918" y="3001020"/>
            <a:ext cx="8845273" cy="147732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ja-JP" altLang="en-US" dirty="0">
                <a:solidFill>
                  <a:prstClr val="black"/>
                </a:solidFill>
                <a:latin typeface="Meiryo UI" panose="020B0604030504040204" pitchFamily="50" charset="-128"/>
                <a:ea typeface="Meiryo UI" panose="020B0604030504040204" pitchFamily="50" charset="-128"/>
              </a:rPr>
              <a:t>令和８年度</a:t>
            </a:r>
            <a:r>
              <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は、</a:t>
            </a:r>
            <a:r>
              <a:rPr lang="ja-JP" altLang="en-US" dirty="0">
                <a:solidFill>
                  <a:prstClr val="black"/>
                </a:solidFill>
                <a:latin typeface="Meiryo UI" panose="020B0604030504040204" pitchFamily="50" charset="-128"/>
                <a:ea typeface="Meiryo UI" panose="020B0604030504040204" pitchFamily="50" charset="-128"/>
              </a:rPr>
              <a:t>７</a:t>
            </a:r>
            <a:r>
              <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年度よりも</a:t>
            </a:r>
            <a:r>
              <a:rPr kumimoji="0"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5,000</a:t>
            </a:r>
            <a:r>
              <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千円高い目標としている。</a:t>
            </a:r>
            <a:r>
              <a:rPr lang="ja-JP" altLang="en-US" dirty="0">
                <a:solidFill>
                  <a:prstClr val="black"/>
                </a:solidFill>
                <a:latin typeface="Meiryo UI" panose="020B0604030504040204" pitchFamily="50" charset="-128"/>
                <a:ea typeface="Meiryo UI" panose="020B0604030504040204" pitchFamily="50" charset="-128"/>
              </a:rPr>
              <a:t>７</a:t>
            </a:r>
            <a:r>
              <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年度に特需的な利用が</a:t>
            </a:r>
            <a:br>
              <a:rPr kumimoji="0"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あった事を含めると、引き続き営業活動に注力する必要がある</a:t>
            </a:r>
            <a:endParaRPr kumimoji="0"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営業活動に一層注力し、単年度黒字化を着実なものとするため、自主事業は</a:t>
            </a:r>
            <a:r>
              <a:rPr lang="ja-JP" altLang="en-US" dirty="0">
                <a:solidFill>
                  <a:prstClr val="black"/>
                </a:solidFill>
                <a:latin typeface="Meiryo UI" panose="020B0604030504040204" pitchFamily="50" charset="-128"/>
                <a:ea typeface="Meiryo UI" panose="020B0604030504040204" pitchFamily="50" charset="-128"/>
              </a:rPr>
              <a:t>昨年</a:t>
            </a:r>
            <a:r>
              <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度と同様、</a:t>
            </a:r>
            <a:br>
              <a:rPr lang="en-US" altLang="ja-JP" dirty="0">
                <a:solidFill>
                  <a:prstClr val="black"/>
                </a:solidFill>
                <a:latin typeface="Meiryo UI" panose="020B0604030504040204" pitchFamily="50" charset="-128"/>
                <a:ea typeface="Meiryo UI" panose="020B0604030504040204" pitchFamily="50" charset="-128"/>
              </a:rPr>
            </a:br>
            <a:r>
              <a:rPr lang="ja-JP" altLang="en-US" dirty="0">
                <a:solidFill>
                  <a:prstClr val="black"/>
                </a:solidFill>
                <a:latin typeface="Meiryo UI" panose="020B0604030504040204" pitchFamily="50" charset="-128"/>
                <a:ea typeface="Meiryo UI" panose="020B0604030504040204" pitchFamily="50" charset="-128"/>
              </a:rPr>
              <a:t>　　</a:t>
            </a:r>
            <a:r>
              <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一部の事業を中断とする。一方で他部署と連携する形で新たなメニューの開発を進める</a:t>
            </a:r>
            <a:endParaRPr kumimoji="0"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7" name="テキスト ボックス 16">
            <a:extLst>
              <a:ext uri="{FF2B5EF4-FFF2-40B4-BE49-F238E27FC236}">
                <a16:creationId xmlns:a16="http://schemas.microsoft.com/office/drawing/2014/main" id="{D1929BDE-D2E2-42E2-BC78-57F9DB39DFBD}"/>
              </a:ext>
            </a:extLst>
          </p:cNvPr>
          <p:cNvSpPr txBox="1"/>
          <p:nvPr/>
        </p:nvSpPr>
        <p:spPr>
          <a:xfrm>
            <a:off x="209993" y="4813516"/>
            <a:ext cx="701964"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参考</a:t>
            </a:r>
          </a:p>
        </p:txBody>
      </p:sp>
      <p:sp>
        <p:nvSpPr>
          <p:cNvPr id="20" name="Rectangle 4">
            <a:extLst>
              <a:ext uri="{FF2B5EF4-FFF2-40B4-BE49-F238E27FC236}">
                <a16:creationId xmlns:a16="http://schemas.microsoft.com/office/drawing/2014/main" id="{604400D7-700D-4E03-A2A9-65E606AF3888}"/>
              </a:ext>
            </a:extLst>
          </p:cNvPr>
          <p:cNvSpPr>
            <a:spLocks noChangeArrowheads="1"/>
          </p:cNvSpPr>
          <p:nvPr/>
        </p:nvSpPr>
        <p:spPr bwMode="auto">
          <a:xfrm>
            <a:off x="2" y="3"/>
            <a:ext cx="9143997" cy="405342"/>
          </a:xfrm>
          <a:prstGeom prst="rect">
            <a:avLst/>
          </a:prstGeom>
          <a:solidFill>
            <a:sysClr val="windowText" lastClr="000000"/>
          </a:solidFill>
          <a:ln w="19050" cap="flat" cmpd="sng" algn="ctr">
            <a:noFill/>
            <a:prstDash val="solid"/>
            <a:miter lim="800000"/>
            <a:headEnd/>
            <a:tailEnd/>
          </a:ln>
          <a:effectLst/>
        </p:spPr>
        <p:txBody>
          <a:bodyPr wrap="none" tIns="59143" bIns="59143"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defTabSz="326582" eaLnBrk="1" hangingPunct="1">
              <a:spcBef>
                <a:spcPct val="0"/>
              </a:spcBef>
              <a:buNone/>
            </a:pPr>
            <a:r>
              <a:rPr lang="ja-JP" altLang="en-US" sz="2000" b="1" kern="0" dirty="0">
                <a:solidFill>
                  <a:prstClr val="white"/>
                </a:solidFill>
                <a:latin typeface="Meiryo UI" pitchFamily="50" charset="-128"/>
                <a:ea typeface="Meiryo UI" pitchFamily="50" charset="-128"/>
                <a:cs typeface="ＭＳ Ｐゴシック" pitchFamily="50" charset="-128"/>
              </a:rPr>
              <a:t>　その他（自主事業）</a:t>
            </a:r>
            <a:endParaRPr lang="ja-JP" altLang="en-US" sz="1100" b="1" kern="0" dirty="0">
              <a:solidFill>
                <a:prstClr val="white"/>
              </a:solidFill>
              <a:latin typeface="Meiryo UI" pitchFamily="50" charset="-128"/>
              <a:ea typeface="Meiryo UI" pitchFamily="50" charset="-128"/>
              <a:cs typeface="ＭＳ Ｐゴシック" pitchFamily="50" charset="-128"/>
            </a:endParaRPr>
          </a:p>
        </p:txBody>
      </p:sp>
      <p:sp>
        <p:nvSpPr>
          <p:cNvPr id="21" name="四角形: 角を丸くする 20">
            <a:extLst>
              <a:ext uri="{FF2B5EF4-FFF2-40B4-BE49-F238E27FC236}">
                <a16:creationId xmlns:a16="http://schemas.microsoft.com/office/drawing/2014/main" id="{2395D845-737D-455A-BEED-9C07F41ADC35}"/>
              </a:ext>
            </a:extLst>
          </p:cNvPr>
          <p:cNvSpPr/>
          <p:nvPr/>
        </p:nvSpPr>
        <p:spPr>
          <a:xfrm>
            <a:off x="130471" y="753504"/>
            <a:ext cx="1609837" cy="316536"/>
          </a:xfrm>
          <a:prstGeom prst="roundRect">
            <a:avLst>
              <a:gd name="adj" fmla="val 50000"/>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令和７年度</a:t>
            </a:r>
          </a:p>
        </p:txBody>
      </p:sp>
      <p:sp>
        <p:nvSpPr>
          <p:cNvPr id="22" name="四角形: 角を丸くする 21">
            <a:extLst>
              <a:ext uri="{FF2B5EF4-FFF2-40B4-BE49-F238E27FC236}">
                <a16:creationId xmlns:a16="http://schemas.microsoft.com/office/drawing/2014/main" id="{D3A01BE3-F05F-4788-BBA7-F20F918C385D}"/>
              </a:ext>
            </a:extLst>
          </p:cNvPr>
          <p:cNvSpPr/>
          <p:nvPr/>
        </p:nvSpPr>
        <p:spPr>
          <a:xfrm>
            <a:off x="130473" y="2635278"/>
            <a:ext cx="1609837" cy="316536"/>
          </a:xfrm>
          <a:prstGeom prst="roundRect">
            <a:avLst>
              <a:gd name="adj" fmla="val 50000"/>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令和８年度</a:t>
            </a:r>
          </a:p>
        </p:txBody>
      </p:sp>
      <p:sp>
        <p:nvSpPr>
          <p:cNvPr id="16" name="スライド番号プレースホルダー 1">
            <a:extLst>
              <a:ext uri="{FF2B5EF4-FFF2-40B4-BE49-F238E27FC236}">
                <a16:creationId xmlns:a16="http://schemas.microsoft.com/office/drawing/2014/main" id="{7CE471BA-5619-4C28-A7E9-060151638016}"/>
              </a:ext>
            </a:extLst>
          </p:cNvPr>
          <p:cNvSpPr>
            <a:spLocks noGrp="1"/>
          </p:cNvSpPr>
          <p:nvPr>
            <p:ph type="sldNum" sz="quarter" idx="12"/>
          </p:nvPr>
        </p:nvSpPr>
        <p:spPr>
          <a:xfrm>
            <a:off x="7086600" y="6492875"/>
            <a:ext cx="2057400" cy="365125"/>
          </a:xfrm>
        </p:spPr>
        <p:txBody>
          <a:bodyPr/>
          <a:lstStyle/>
          <a:p>
            <a:fld id="{3BEFAA3D-2F26-44E4-AFFF-E76908BA4891}" type="slidenum">
              <a:rPr kumimoji="1" lang="ja-JP" altLang="en-US" smtClean="0"/>
              <a:t>12</a:t>
            </a:fld>
            <a:endParaRPr kumimoji="1" lang="ja-JP" altLang="en-US"/>
          </a:p>
        </p:txBody>
      </p:sp>
    </p:spTree>
    <p:extLst>
      <p:ext uri="{BB962C8B-B14F-4D97-AF65-F5344CB8AC3E}">
        <p14:creationId xmlns:p14="http://schemas.microsoft.com/office/powerpoint/2010/main" val="932944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5AC966A6-928F-456C-B37D-EFB57F90082C}"/>
              </a:ext>
            </a:extLst>
          </p:cNvPr>
          <p:cNvSpPr>
            <a:spLocks noChangeArrowheads="1"/>
          </p:cNvSpPr>
          <p:nvPr/>
        </p:nvSpPr>
        <p:spPr bwMode="auto">
          <a:xfrm>
            <a:off x="2" y="3"/>
            <a:ext cx="9143997" cy="405342"/>
          </a:xfrm>
          <a:prstGeom prst="rect">
            <a:avLst/>
          </a:prstGeom>
          <a:solidFill>
            <a:sysClr val="windowText" lastClr="000000"/>
          </a:solidFill>
          <a:ln w="19050" cap="flat" cmpd="sng" algn="ctr">
            <a:noFill/>
            <a:prstDash val="solid"/>
            <a:miter lim="800000"/>
            <a:headEnd/>
            <a:tailEnd/>
          </a:ln>
          <a:effectLst/>
        </p:spPr>
        <p:txBody>
          <a:bodyPr wrap="none" tIns="59143" bIns="59143"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defTabSz="326582" eaLnBrk="1" hangingPunct="1">
              <a:spcBef>
                <a:spcPct val="0"/>
              </a:spcBef>
              <a:buNone/>
            </a:pPr>
            <a:r>
              <a:rPr lang="ja-JP" altLang="en-US" sz="2000" b="1" kern="0" dirty="0">
                <a:solidFill>
                  <a:prstClr val="white"/>
                </a:solidFill>
                <a:latin typeface="Meiryo UI" pitchFamily="50" charset="-128"/>
                <a:ea typeface="Meiryo UI" pitchFamily="50" charset="-128"/>
                <a:cs typeface="ＭＳ Ｐゴシック" pitchFamily="50" charset="-128"/>
              </a:rPr>
              <a:t>令和７年度センター運営状況（施設別稼働率）</a:t>
            </a:r>
            <a:endParaRPr lang="en-US" altLang="ja-JP" sz="2000" b="1" kern="0" dirty="0">
              <a:solidFill>
                <a:prstClr val="white"/>
              </a:solidFill>
              <a:latin typeface="Meiryo UI" pitchFamily="50" charset="-128"/>
              <a:ea typeface="Meiryo UI" pitchFamily="50" charset="-128"/>
              <a:cs typeface="ＭＳ Ｐゴシック" pitchFamily="50" charset="-128"/>
            </a:endParaRPr>
          </a:p>
        </p:txBody>
      </p:sp>
      <p:sp>
        <p:nvSpPr>
          <p:cNvPr id="18" name="テキスト ボックス 17">
            <a:extLst>
              <a:ext uri="{FF2B5EF4-FFF2-40B4-BE49-F238E27FC236}">
                <a16:creationId xmlns:a16="http://schemas.microsoft.com/office/drawing/2014/main" id="{078E32D5-DDCC-42A6-9E5A-7A358F22E611}"/>
              </a:ext>
            </a:extLst>
          </p:cNvPr>
          <p:cNvSpPr txBox="1"/>
          <p:nvPr/>
        </p:nvSpPr>
        <p:spPr>
          <a:xfrm>
            <a:off x="95969" y="436843"/>
            <a:ext cx="8883052" cy="1077218"/>
          </a:xfrm>
          <a:prstGeom prst="rect">
            <a:avLst/>
          </a:prstGeom>
          <a:noFill/>
          <a:ln>
            <a:solidFill>
              <a:schemeClr val="tx1"/>
            </a:solidFill>
          </a:ln>
        </p:spPr>
        <p:txBody>
          <a:bodyPr wrap="square" rtlCol="0" anchor="ctr" anchorCtr="0">
            <a:spAutoFit/>
          </a:bodyPr>
          <a:lstStyle/>
          <a:p>
            <a:pPr marL="180975" indent="-180975"/>
            <a:r>
              <a:rPr lang="ja-JP" altLang="en-US" sz="1600" dirty="0">
                <a:solidFill>
                  <a:prstClr val="black"/>
                </a:solidFill>
                <a:latin typeface="Meiryo UI" panose="020B0604030504040204" pitchFamily="50" charset="-128"/>
                <a:ea typeface="Meiryo UI" panose="020B0604030504040204" pitchFamily="50" charset="-128"/>
              </a:rPr>
              <a:t>▸ 各施設の</a:t>
            </a:r>
            <a:r>
              <a:rPr kumimoji="1" lang="ja-JP" altLang="en-US" sz="1600" dirty="0">
                <a:latin typeface="Meiryo UI" panose="020B0604030504040204" pitchFamily="50" charset="-128"/>
                <a:ea typeface="Meiryo UI" panose="020B0604030504040204" pitchFamily="50" charset="-128"/>
              </a:rPr>
              <a:t>稼働率は、</a:t>
            </a:r>
            <a:r>
              <a:rPr kumimoji="1" lang="en-US" altLang="ja-JP" sz="1600" b="1" u="sng" dirty="0">
                <a:latin typeface="Meiryo UI" panose="020B0604030504040204" pitchFamily="50" charset="-128"/>
                <a:ea typeface="Meiryo UI" panose="020B0604030504040204" pitchFamily="50" charset="-128"/>
              </a:rPr>
              <a:t>H30</a:t>
            </a:r>
            <a:r>
              <a:rPr kumimoji="1" lang="ja-JP" altLang="en-US" sz="1600" b="1" u="sng" dirty="0">
                <a:latin typeface="Meiryo UI" panose="020B0604030504040204" pitchFamily="50" charset="-128"/>
                <a:ea typeface="Meiryo UI" panose="020B0604030504040204" pitchFamily="50" charset="-128"/>
              </a:rPr>
              <a:t>（コロナ前）と比較して  </a:t>
            </a:r>
            <a:r>
              <a:rPr kumimoji="1" lang="en-US" altLang="ja-JP" sz="1600" b="1" u="sng" dirty="0">
                <a:latin typeface="Meiryo UI" panose="020B0604030504040204" pitchFamily="50" charset="-128"/>
                <a:ea typeface="Meiryo UI" panose="020B0604030504040204" pitchFamily="50" charset="-128"/>
              </a:rPr>
              <a:t>5</a:t>
            </a:r>
            <a:r>
              <a:rPr kumimoji="1" lang="ja-JP" altLang="en-US" sz="1600" b="1" u="sng" dirty="0">
                <a:latin typeface="Meiryo UI" panose="020B0604030504040204" pitchFamily="50" charset="-128"/>
                <a:ea typeface="Meiryo UI" panose="020B0604030504040204" pitchFamily="50" charset="-128"/>
              </a:rPr>
              <a:t>～</a:t>
            </a:r>
            <a:r>
              <a:rPr kumimoji="1" lang="en-US" altLang="ja-JP" sz="1600" b="1" u="sng" dirty="0">
                <a:latin typeface="Meiryo UI" panose="020B0604030504040204" pitchFamily="50" charset="-128"/>
                <a:ea typeface="Meiryo UI" panose="020B0604030504040204" pitchFamily="50" charset="-128"/>
              </a:rPr>
              <a:t>10</a:t>
            </a:r>
            <a:r>
              <a:rPr kumimoji="1" lang="ja-JP" altLang="en-US" sz="1600" b="1" u="sng" dirty="0">
                <a:latin typeface="Meiryo UI" panose="020B0604030504040204" pitchFamily="50" charset="-128"/>
                <a:ea typeface="Meiryo UI" panose="020B0604030504040204" pitchFamily="50" charset="-128"/>
              </a:rPr>
              <a:t>ポイント程度下落</a:t>
            </a:r>
            <a:r>
              <a:rPr kumimoji="1" lang="ja-JP" altLang="en-US" sz="1600" dirty="0">
                <a:latin typeface="Meiryo UI" panose="020B0604030504040204" pitchFamily="50" charset="-128"/>
                <a:ea typeface="Meiryo UI" panose="020B0604030504040204" pitchFamily="50" charset="-128"/>
              </a:rPr>
              <a:t>している</a:t>
            </a:r>
            <a:br>
              <a:rPr kumimoji="1" lang="en-US" altLang="ja-JP" sz="1600" dirty="0">
                <a:latin typeface="Meiryo UI" panose="020B0604030504040204" pitchFamily="50" charset="-128"/>
                <a:ea typeface="Meiryo UI" panose="020B0604030504040204" pitchFamily="50" charset="-128"/>
              </a:rPr>
            </a:br>
            <a:r>
              <a:rPr kumimoji="1" lang="ja-JP" altLang="en-US" sz="1600" dirty="0">
                <a:latin typeface="Meiryo UI" panose="020B0604030504040204" pitchFamily="50" charset="-128"/>
                <a:ea typeface="Meiryo UI" panose="020B0604030504040204" pitchFamily="50" charset="-128"/>
              </a:rPr>
              <a:t>（オンライン化の定着による会議室の需要減少等が要因と考えられる）</a:t>
            </a:r>
            <a:endParaRPr kumimoji="1" lang="en-US" altLang="ja-JP" sz="1600" dirty="0">
              <a:latin typeface="Meiryo UI" panose="020B0604030504040204" pitchFamily="50" charset="-128"/>
              <a:ea typeface="Meiryo UI" panose="020B0604030504040204" pitchFamily="50" charset="-128"/>
            </a:endParaRPr>
          </a:p>
          <a:p>
            <a:pPr marL="180975" indent="-180975"/>
            <a:r>
              <a:rPr lang="ja-JP" altLang="en-US" sz="1600" dirty="0">
                <a:solidFill>
                  <a:prstClr val="black"/>
                </a:solidFill>
                <a:latin typeface="Meiryo UI" panose="020B0604030504040204" pitchFamily="50" charset="-128"/>
                <a:ea typeface="Meiryo UI" panose="020B0604030504040204" pitchFamily="50" charset="-128"/>
              </a:rPr>
              <a:t>▸ Ｒ</a:t>
            </a:r>
            <a:r>
              <a:rPr lang="en-US" altLang="ja-JP" sz="1600" dirty="0">
                <a:solidFill>
                  <a:prstClr val="black"/>
                </a:solidFill>
                <a:latin typeface="Meiryo UI" panose="020B0604030504040204" pitchFamily="50" charset="-128"/>
                <a:ea typeface="Meiryo UI" panose="020B0604030504040204" pitchFamily="50" charset="-128"/>
              </a:rPr>
              <a:t>6</a:t>
            </a:r>
            <a:r>
              <a:rPr lang="ja-JP" altLang="en-US" sz="1600" dirty="0">
                <a:solidFill>
                  <a:prstClr val="black"/>
                </a:solidFill>
                <a:latin typeface="Meiryo UI" panose="020B0604030504040204" pitchFamily="50" charset="-128"/>
                <a:ea typeface="Meiryo UI" panose="020B0604030504040204" pitchFamily="50" charset="-128"/>
              </a:rPr>
              <a:t>と比較し、</a:t>
            </a:r>
            <a:r>
              <a:rPr kumimoji="1" lang="ja-JP" altLang="en-US" sz="1600" b="1" u="sng" dirty="0">
                <a:latin typeface="Meiryo UI" panose="020B0604030504040204" pitchFamily="50" charset="-128"/>
                <a:ea typeface="Meiryo UI" panose="020B0604030504040204" pitchFamily="50" charset="-128"/>
              </a:rPr>
              <a:t>稼働率が</a:t>
            </a:r>
            <a:r>
              <a:rPr kumimoji="1" lang="en-US" altLang="ja-JP" sz="1600" b="1" u="sng" dirty="0">
                <a:latin typeface="Meiryo UI" panose="020B0604030504040204" pitchFamily="50" charset="-128"/>
                <a:ea typeface="Meiryo UI" panose="020B0604030504040204" pitchFamily="50" charset="-128"/>
              </a:rPr>
              <a:t>0.5</a:t>
            </a:r>
            <a:r>
              <a:rPr kumimoji="1" lang="ja-JP" altLang="en-US" sz="1600" b="1" u="sng" dirty="0">
                <a:latin typeface="Meiryo UI" panose="020B0604030504040204" pitchFamily="50" charset="-128"/>
                <a:ea typeface="Meiryo UI" panose="020B0604030504040204" pitchFamily="50" charset="-128"/>
              </a:rPr>
              <a:t>～</a:t>
            </a:r>
            <a:r>
              <a:rPr kumimoji="1" lang="en-US" altLang="ja-JP" sz="1600" b="1" u="sng" dirty="0">
                <a:latin typeface="Meiryo UI" panose="020B0604030504040204" pitchFamily="50" charset="-128"/>
                <a:ea typeface="Meiryo UI" panose="020B0604030504040204" pitchFamily="50" charset="-128"/>
              </a:rPr>
              <a:t>9</a:t>
            </a:r>
            <a:r>
              <a:rPr kumimoji="1" lang="ja-JP" altLang="en-US" sz="1600" b="1" u="sng" dirty="0">
                <a:latin typeface="Meiryo UI" panose="020B0604030504040204" pitchFamily="50" charset="-128"/>
                <a:ea typeface="Meiryo UI" panose="020B0604030504040204" pitchFamily="50" charset="-128"/>
              </a:rPr>
              <a:t>％増加</a:t>
            </a:r>
            <a:r>
              <a:rPr kumimoji="1" lang="ja-JP" altLang="en-US" sz="1600" dirty="0">
                <a:latin typeface="Meiryo UI" panose="020B0604030504040204" pitchFamily="50" charset="-128"/>
                <a:ea typeface="Meiryo UI" panose="020B0604030504040204" pitchFamily="50" charset="-128"/>
              </a:rPr>
              <a:t>（大規模会議室を中心に回復傾向にあり営業活動の成果も</a:t>
            </a:r>
            <a:br>
              <a:rPr kumimoji="1" lang="en-US" altLang="ja-JP" sz="1600" dirty="0">
                <a:latin typeface="Meiryo UI" panose="020B0604030504040204" pitchFamily="50" charset="-128"/>
                <a:ea typeface="Meiryo UI" panose="020B0604030504040204" pitchFamily="50" charset="-128"/>
              </a:rPr>
            </a:br>
            <a:r>
              <a:rPr kumimoji="1" lang="ja-JP" altLang="en-US" sz="1600" dirty="0">
                <a:latin typeface="Meiryo UI" panose="020B0604030504040204" pitchFamily="50" charset="-128"/>
                <a:ea typeface="Meiryo UI" panose="020B0604030504040204" pitchFamily="50" charset="-128"/>
              </a:rPr>
              <a:t> 見られる）（本館のみ減）</a:t>
            </a:r>
            <a:endParaRPr kumimoji="1" lang="en-US" altLang="ja-JP" sz="1600" dirty="0">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88FCC4C4-32FB-449E-80BF-AB6AB6FEF966}"/>
              </a:ext>
            </a:extLst>
          </p:cNvPr>
          <p:cNvSpPr txBox="1"/>
          <p:nvPr/>
        </p:nvSpPr>
        <p:spPr>
          <a:xfrm>
            <a:off x="186775" y="6405709"/>
            <a:ext cx="7452360" cy="461665"/>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令和６年度から、ギャラリーは会議室に用途変更し本館へ、集会室は廃止</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令和２～３年度はコロナ禍での運営であるため、通常営業年平均からは除外</a:t>
            </a:r>
          </a:p>
        </p:txBody>
      </p:sp>
      <p:sp>
        <p:nvSpPr>
          <p:cNvPr id="6" name="テキスト ボックス 5">
            <a:extLst>
              <a:ext uri="{FF2B5EF4-FFF2-40B4-BE49-F238E27FC236}">
                <a16:creationId xmlns:a16="http://schemas.microsoft.com/office/drawing/2014/main" id="{200F0EC2-60E4-4D33-9CB6-8541D63EE932}"/>
              </a:ext>
            </a:extLst>
          </p:cNvPr>
          <p:cNvSpPr txBox="1"/>
          <p:nvPr/>
        </p:nvSpPr>
        <p:spPr>
          <a:xfrm>
            <a:off x="6799701" y="1649813"/>
            <a:ext cx="2179320" cy="276999"/>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上段：稼働率　下段：件数</a:t>
            </a: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p:txBody>
      </p:sp>
      <p:graphicFrame>
        <p:nvGraphicFramePr>
          <p:cNvPr id="5" name="表 4">
            <a:extLst>
              <a:ext uri="{FF2B5EF4-FFF2-40B4-BE49-F238E27FC236}">
                <a16:creationId xmlns:a16="http://schemas.microsoft.com/office/drawing/2014/main" id="{FC0A57D4-ED3B-45C4-BF4D-0C5440E2B57C}"/>
              </a:ext>
            </a:extLst>
          </p:cNvPr>
          <p:cNvGraphicFramePr>
            <a:graphicFrameLocks noGrp="1"/>
          </p:cNvGraphicFramePr>
          <p:nvPr>
            <p:extLst>
              <p:ext uri="{D42A27DB-BD31-4B8C-83A1-F6EECF244321}">
                <p14:modId xmlns:p14="http://schemas.microsoft.com/office/powerpoint/2010/main" val="2264559277"/>
              </p:ext>
            </p:extLst>
          </p:nvPr>
        </p:nvGraphicFramePr>
        <p:xfrm>
          <a:off x="95967" y="1953984"/>
          <a:ext cx="8883054" cy="4462261"/>
        </p:xfrm>
        <a:graphic>
          <a:graphicData uri="http://schemas.openxmlformats.org/drawingml/2006/table">
            <a:tbl>
              <a:tblPr/>
              <a:tblGrid>
                <a:gridCol w="789937">
                  <a:extLst>
                    <a:ext uri="{9D8B030D-6E8A-4147-A177-3AD203B41FA5}">
                      <a16:colId xmlns:a16="http://schemas.microsoft.com/office/drawing/2014/main" val="3634405290"/>
                    </a:ext>
                  </a:extLst>
                </a:gridCol>
                <a:gridCol w="789937">
                  <a:extLst>
                    <a:ext uri="{9D8B030D-6E8A-4147-A177-3AD203B41FA5}">
                      <a16:colId xmlns:a16="http://schemas.microsoft.com/office/drawing/2014/main" val="2212715894"/>
                    </a:ext>
                  </a:extLst>
                </a:gridCol>
                <a:gridCol w="953885">
                  <a:extLst>
                    <a:ext uri="{9D8B030D-6E8A-4147-A177-3AD203B41FA5}">
                      <a16:colId xmlns:a16="http://schemas.microsoft.com/office/drawing/2014/main" val="988993197"/>
                    </a:ext>
                  </a:extLst>
                </a:gridCol>
                <a:gridCol w="1269859">
                  <a:extLst>
                    <a:ext uri="{9D8B030D-6E8A-4147-A177-3AD203B41FA5}">
                      <a16:colId xmlns:a16="http://schemas.microsoft.com/office/drawing/2014/main" val="2370067243"/>
                    </a:ext>
                  </a:extLst>
                </a:gridCol>
                <a:gridCol w="1269859">
                  <a:extLst>
                    <a:ext uri="{9D8B030D-6E8A-4147-A177-3AD203B41FA5}">
                      <a16:colId xmlns:a16="http://schemas.microsoft.com/office/drawing/2014/main" val="3336596143"/>
                    </a:ext>
                  </a:extLst>
                </a:gridCol>
                <a:gridCol w="1269859">
                  <a:extLst>
                    <a:ext uri="{9D8B030D-6E8A-4147-A177-3AD203B41FA5}">
                      <a16:colId xmlns:a16="http://schemas.microsoft.com/office/drawing/2014/main" val="31489233"/>
                    </a:ext>
                  </a:extLst>
                </a:gridCol>
                <a:gridCol w="1269859">
                  <a:extLst>
                    <a:ext uri="{9D8B030D-6E8A-4147-A177-3AD203B41FA5}">
                      <a16:colId xmlns:a16="http://schemas.microsoft.com/office/drawing/2014/main" val="2816584067"/>
                    </a:ext>
                  </a:extLst>
                </a:gridCol>
                <a:gridCol w="1269859">
                  <a:extLst>
                    <a:ext uri="{9D8B030D-6E8A-4147-A177-3AD203B41FA5}">
                      <a16:colId xmlns:a16="http://schemas.microsoft.com/office/drawing/2014/main" val="258762887"/>
                    </a:ext>
                  </a:extLst>
                </a:gridCol>
              </a:tblGrid>
              <a:tr h="485841">
                <a:tc gridSpan="2">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施設</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ja-JP" altLang="en-US" sz="1400" b="1" i="0" u="none" strike="noStrike">
                          <a:solidFill>
                            <a:srgbClr val="000000"/>
                          </a:solidFill>
                          <a:effectLst/>
                          <a:latin typeface="Meiryo UI" panose="020B0604030504040204" pitchFamily="50" charset="-128"/>
                          <a:ea typeface="Meiryo UI" panose="020B0604030504040204" pitchFamily="50" charset="-128"/>
                        </a:rPr>
                        <a:t>部屋数</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Meiryo UI" panose="020B0604030504040204" pitchFamily="50" charset="-128"/>
                          <a:ea typeface="Meiryo UI" panose="020B0604030504040204" pitchFamily="50" charset="-128"/>
                        </a:rPr>
                        <a:t>H30</a:t>
                      </a:r>
                      <a:br>
                        <a:rPr lang="en-US" sz="1400" b="1" i="0" u="none" strike="noStrike" dirty="0">
                          <a:solidFill>
                            <a:srgbClr val="000000"/>
                          </a:solidFill>
                          <a:effectLst/>
                          <a:latin typeface="Meiryo UI" panose="020B0604030504040204" pitchFamily="50" charset="-128"/>
                          <a:ea typeface="Meiryo UI" panose="020B0604030504040204" pitchFamily="50" charset="-128"/>
                        </a:rPr>
                      </a:br>
                      <a:r>
                        <a:rPr lang="en-US" sz="140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コロナ前）</a:t>
                      </a:r>
                    </a:p>
                  </a:txBody>
                  <a:tcPr marL="0" marR="0" marT="0"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通常営業年平均</a:t>
                      </a:r>
                      <a:br>
                        <a:rPr lang="ja-JP" altLang="en-US" sz="1400" b="1" i="0" u="none" strike="noStrike" dirty="0">
                          <a:solidFill>
                            <a:srgbClr val="000000"/>
                          </a:solidFill>
                          <a:effectLst/>
                          <a:latin typeface="Meiryo UI" panose="020B0604030504040204" pitchFamily="50" charset="-128"/>
                          <a:ea typeface="Meiryo UI" panose="020B0604030504040204" pitchFamily="50" charset="-128"/>
                        </a:rPr>
                      </a:b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a:t>
                      </a:r>
                      <a:r>
                        <a:rPr lang="en-US" sz="1400" b="1" i="0" u="none" strike="noStrike" dirty="0">
                          <a:solidFill>
                            <a:srgbClr val="000000"/>
                          </a:solidFill>
                          <a:effectLst/>
                          <a:latin typeface="Meiryo UI" panose="020B0604030504040204" pitchFamily="50" charset="-128"/>
                          <a:ea typeface="Meiryo UI" panose="020B0604030504040204" pitchFamily="50" charset="-128"/>
                        </a:rPr>
                        <a:t>H31,R4,R5)</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Meiryo UI" panose="020B0604030504040204" pitchFamily="50" charset="-128"/>
                          <a:ea typeface="Meiryo UI" panose="020B0604030504040204" pitchFamily="50" charset="-128"/>
                        </a:rPr>
                        <a:t>R5</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Meiryo UI" panose="020B0604030504040204" pitchFamily="50" charset="-128"/>
                          <a:ea typeface="Meiryo UI" panose="020B0604030504040204" pitchFamily="50" charset="-128"/>
                        </a:rPr>
                        <a:t>R6</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Meiryo UI" panose="020B0604030504040204" pitchFamily="50" charset="-128"/>
                          <a:ea typeface="Meiryo UI" panose="020B0604030504040204" pitchFamily="50" charset="-128"/>
                        </a:rPr>
                        <a:t>R7</a:t>
                      </a:r>
                    </a:p>
                  </a:txBody>
                  <a:tcPr marL="0" marR="0" marT="0"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3443217411"/>
                  </a:ext>
                </a:extLst>
              </a:tr>
              <a:tr h="284030">
                <a:tc rowSpan="6">
                  <a:txBody>
                    <a:bodyPr/>
                    <a:lstStyle/>
                    <a:p>
                      <a:pPr algn="ctr" fontAlgn="ctr"/>
                      <a:r>
                        <a:rPr lang="ja-JP" altLang="en-US" sz="1400" b="1" i="0" u="none" strike="noStrike">
                          <a:solidFill>
                            <a:srgbClr val="000000"/>
                          </a:solidFill>
                          <a:effectLst/>
                          <a:latin typeface="Meiryo UI" panose="020B0604030504040204" pitchFamily="50" charset="-128"/>
                          <a:ea typeface="Meiryo UI" panose="020B0604030504040204" pitchFamily="50" charset="-128"/>
                        </a:rPr>
                        <a:t>会議室</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1400" b="1" i="0" u="none" strike="noStrike">
                          <a:solidFill>
                            <a:srgbClr val="000000"/>
                          </a:solidFill>
                          <a:effectLst/>
                          <a:latin typeface="Meiryo UI" panose="020B0604030504040204" pitchFamily="50" charset="-128"/>
                          <a:ea typeface="Meiryo UI" panose="020B0604030504040204" pitchFamily="50" charset="-128"/>
                        </a:rPr>
                        <a:t>本館</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27</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部屋</a:t>
                      </a:r>
                      <a:br>
                        <a:rPr lang="ja-JP" altLang="en-US" sz="12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30</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部屋</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54.4%</a:t>
                      </a:r>
                    </a:p>
                  </a:txBody>
                  <a:tcPr marL="0" marR="0" marT="0"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47.1%</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47.3%</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44.2%</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43.9%</a:t>
                      </a:r>
                    </a:p>
                  </a:txBody>
                  <a:tcPr marL="0" marR="0" marT="0"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982906139"/>
                  </a:ext>
                </a:extLst>
              </a:tr>
              <a:tr h="28403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15,818 </a:t>
                      </a:r>
                    </a:p>
                  </a:txBody>
                  <a:tcPr marL="0" marR="0" marT="0"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13,730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13,790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13,335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13,226 </a:t>
                      </a:r>
                    </a:p>
                  </a:txBody>
                  <a:tcPr marL="0" marR="0" marT="0"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2693164"/>
                  </a:ext>
                </a:extLst>
              </a:tr>
              <a:tr h="284030">
                <a:tc vMerge="1">
                  <a:txBody>
                    <a:bodyPr/>
                    <a:lstStyle/>
                    <a:p>
                      <a:endParaRPr kumimoji="1" lang="ja-JP" altLang="en-US"/>
                    </a:p>
                  </a:txBody>
                  <a:tcPr/>
                </a:tc>
                <a:tc rowSpan="2">
                  <a:txBody>
                    <a:bodyPr/>
                    <a:lstStyle/>
                    <a:p>
                      <a:pPr algn="ctr" fontAlgn="ctr"/>
                      <a:r>
                        <a:rPr lang="ja-JP" altLang="en-US" sz="1400" b="1" i="0" u="none" strike="noStrike">
                          <a:solidFill>
                            <a:srgbClr val="000000"/>
                          </a:solidFill>
                          <a:effectLst/>
                          <a:latin typeface="Meiryo UI" panose="020B0604030504040204" pitchFamily="50" charset="-128"/>
                          <a:ea typeface="Meiryo UI" panose="020B0604030504040204" pitchFamily="50" charset="-128"/>
                        </a:rPr>
                        <a:t>南館</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部屋</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en-US" altLang="ja-JP" sz="1400" b="1" i="0" u="none" strike="noStrike">
                          <a:solidFill>
                            <a:srgbClr val="000000"/>
                          </a:solidFill>
                          <a:effectLst/>
                          <a:latin typeface="Meiryo UI" panose="020B0604030504040204" pitchFamily="50" charset="-128"/>
                          <a:ea typeface="Meiryo UI" panose="020B0604030504040204" pitchFamily="50" charset="-128"/>
                        </a:rPr>
                        <a:t>56.8%</a:t>
                      </a:r>
                    </a:p>
                  </a:txBody>
                  <a:tcPr marL="0" marR="0" marT="0"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DEDED"/>
                    </a:solidFill>
                  </a:tcPr>
                </a:tc>
                <a:tc>
                  <a:txBody>
                    <a:bodyPr/>
                    <a:lstStyle/>
                    <a:p>
                      <a:pPr algn="ctr" fontAlgn="ctr"/>
                      <a:r>
                        <a:rPr lang="en-US" altLang="ja-JP" sz="1400" b="1" i="0" u="none" strike="noStrike">
                          <a:solidFill>
                            <a:srgbClr val="000000"/>
                          </a:solidFill>
                          <a:effectLst/>
                          <a:latin typeface="Meiryo UI" panose="020B0604030504040204" pitchFamily="50" charset="-128"/>
                          <a:ea typeface="Meiryo UI" panose="020B0604030504040204" pitchFamily="50" charset="-128"/>
                        </a:rPr>
                        <a:t>52.4%</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DEDED"/>
                    </a:solidFill>
                  </a:tcPr>
                </a:tc>
                <a:tc>
                  <a:txBody>
                    <a:bodyPr/>
                    <a:lstStyle/>
                    <a:p>
                      <a:pPr algn="ctr"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53.8%</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DEDED"/>
                    </a:solidFill>
                  </a:tcPr>
                </a:tc>
                <a:tc>
                  <a:txBody>
                    <a:bodyPr/>
                    <a:lstStyle/>
                    <a:p>
                      <a:pPr algn="ctr"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50.0%</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DEDED"/>
                    </a:solidFill>
                  </a:tcPr>
                </a:tc>
                <a:tc>
                  <a:txBody>
                    <a:bodyPr/>
                    <a:lstStyle/>
                    <a:p>
                      <a:pPr algn="ctr"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50.5%</a:t>
                      </a:r>
                    </a:p>
                  </a:txBody>
                  <a:tcPr marL="0" marR="0" marT="0"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DEDED"/>
                    </a:solidFill>
                  </a:tcPr>
                </a:tc>
                <a:extLst>
                  <a:ext uri="{0D108BD9-81ED-4DB2-BD59-A6C34878D82A}">
                    <a16:rowId xmlns:a16="http://schemas.microsoft.com/office/drawing/2014/main" val="2411512490"/>
                  </a:ext>
                </a:extLst>
              </a:tr>
              <a:tr h="28403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3,671 </a:t>
                      </a:r>
                    </a:p>
                  </a:txBody>
                  <a:tcPr marL="0" marR="0" marT="0"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3,391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3,487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3,228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3,263 </a:t>
                      </a:r>
                    </a:p>
                  </a:txBody>
                  <a:tcPr marL="0" marR="0" marT="0"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513900670"/>
                  </a:ext>
                </a:extLst>
              </a:tr>
              <a:tr h="284030">
                <a:tc vMerge="1">
                  <a:txBody>
                    <a:bodyPr/>
                    <a:lstStyle/>
                    <a:p>
                      <a:endParaRPr kumimoji="1" lang="ja-JP" altLang="en-US"/>
                    </a:p>
                  </a:txBody>
                  <a:tcPr/>
                </a:tc>
                <a:tc rowSpan="2">
                  <a:txBody>
                    <a:bodyPr/>
                    <a:lstStyle/>
                    <a:p>
                      <a:pPr algn="ctr" fontAlgn="ctr"/>
                      <a:r>
                        <a:rPr lang="ja-JP" altLang="en-US" sz="1400" b="1" i="0" u="none" strike="noStrike">
                          <a:solidFill>
                            <a:srgbClr val="000000"/>
                          </a:solidFill>
                          <a:effectLst/>
                          <a:latin typeface="Meiryo UI" panose="020B0604030504040204" pitchFamily="50" charset="-128"/>
                          <a:ea typeface="Meiryo UI" panose="020B0604030504040204" pitchFamily="50" charset="-128"/>
                        </a:rPr>
                        <a:t>南ホール</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1</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部屋</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1" i="0" u="none" strike="noStrike">
                          <a:solidFill>
                            <a:srgbClr val="000000"/>
                          </a:solidFill>
                          <a:effectLst/>
                          <a:latin typeface="Meiryo UI" panose="020B0604030504040204" pitchFamily="50" charset="-128"/>
                          <a:ea typeface="Meiryo UI" panose="020B0604030504040204" pitchFamily="50" charset="-128"/>
                        </a:rPr>
                        <a:t>60.1%</a:t>
                      </a:r>
                    </a:p>
                  </a:txBody>
                  <a:tcPr marL="0" marR="0" marT="0"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400" b="1" i="0" u="none" strike="noStrike">
                          <a:solidFill>
                            <a:srgbClr val="000000"/>
                          </a:solidFill>
                          <a:effectLst/>
                          <a:latin typeface="Meiryo UI" panose="020B0604030504040204" pitchFamily="50" charset="-128"/>
                          <a:ea typeface="Meiryo UI" panose="020B0604030504040204" pitchFamily="50" charset="-128"/>
                        </a:rPr>
                        <a:t>58.2%</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400" b="1" i="0" u="none" strike="noStrike">
                          <a:solidFill>
                            <a:srgbClr val="000000"/>
                          </a:solidFill>
                          <a:effectLst/>
                          <a:latin typeface="Meiryo UI" panose="020B0604030504040204" pitchFamily="50" charset="-128"/>
                          <a:ea typeface="Meiryo UI" panose="020B0604030504040204" pitchFamily="50" charset="-128"/>
                        </a:rPr>
                        <a:t>58.0%</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50.9%</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59.9%</a:t>
                      </a:r>
                    </a:p>
                  </a:txBody>
                  <a:tcPr marL="0" marR="0" marT="0"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107127813"/>
                  </a:ext>
                </a:extLst>
              </a:tr>
              <a:tr h="28403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647 </a:t>
                      </a:r>
                    </a:p>
                  </a:txBody>
                  <a:tcPr marL="0" marR="0" marT="0"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628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626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548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645 </a:t>
                      </a:r>
                    </a:p>
                  </a:txBody>
                  <a:tcPr marL="0" marR="0" marT="0"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72536101"/>
                  </a:ext>
                </a:extLst>
              </a:tr>
              <a:tr h="284030">
                <a:tc rowSpan="2" gridSpan="2">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エル・シアター</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（大ホール）</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endParaRPr kumimoji="1" lang="ja-JP" altLang="en-US"/>
                    </a:p>
                  </a:txBody>
                  <a:tcPr/>
                </a:tc>
                <a:tc rowSpan="2">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1</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部屋</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en-US" altLang="ja-JP" sz="1400" b="1" i="0" u="none" strike="noStrike">
                          <a:solidFill>
                            <a:srgbClr val="000000"/>
                          </a:solidFill>
                          <a:effectLst/>
                          <a:latin typeface="Meiryo UI" panose="020B0604030504040204" pitchFamily="50" charset="-128"/>
                          <a:ea typeface="Meiryo UI" panose="020B0604030504040204" pitchFamily="50" charset="-128"/>
                        </a:rPr>
                        <a:t>49.1%</a:t>
                      </a:r>
                    </a:p>
                  </a:txBody>
                  <a:tcPr marL="0" marR="0" marT="0"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DEDED"/>
                    </a:solidFill>
                  </a:tcPr>
                </a:tc>
                <a:tc>
                  <a:txBody>
                    <a:bodyPr/>
                    <a:lstStyle/>
                    <a:p>
                      <a:pPr algn="ctr" fontAlgn="ctr"/>
                      <a:r>
                        <a:rPr lang="en-US" altLang="ja-JP" sz="1400" b="1" i="0" u="none" strike="noStrike">
                          <a:solidFill>
                            <a:srgbClr val="000000"/>
                          </a:solidFill>
                          <a:effectLst/>
                          <a:latin typeface="Meiryo UI" panose="020B0604030504040204" pitchFamily="50" charset="-128"/>
                          <a:ea typeface="Meiryo UI" panose="020B0604030504040204" pitchFamily="50" charset="-128"/>
                        </a:rPr>
                        <a:t>41.3%</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DEDED"/>
                    </a:solidFill>
                  </a:tcPr>
                </a:tc>
                <a:tc>
                  <a:txBody>
                    <a:bodyPr/>
                    <a:lstStyle/>
                    <a:p>
                      <a:pPr algn="ctr"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36.6%</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DEDED"/>
                    </a:solidFill>
                  </a:tcPr>
                </a:tc>
                <a:tc>
                  <a:txBody>
                    <a:bodyPr/>
                    <a:lstStyle/>
                    <a:p>
                      <a:pPr algn="ctr"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40.1%</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DEDED"/>
                    </a:solidFill>
                  </a:tcPr>
                </a:tc>
                <a:tc>
                  <a:txBody>
                    <a:bodyPr/>
                    <a:lstStyle/>
                    <a:p>
                      <a:pPr algn="ctr"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41.9%</a:t>
                      </a:r>
                    </a:p>
                  </a:txBody>
                  <a:tcPr marL="0" marR="0" marT="0"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DEDED"/>
                    </a:solidFill>
                  </a:tcPr>
                </a:tc>
                <a:extLst>
                  <a:ext uri="{0D108BD9-81ED-4DB2-BD59-A6C34878D82A}">
                    <a16:rowId xmlns:a16="http://schemas.microsoft.com/office/drawing/2014/main" val="3122449158"/>
                  </a:ext>
                </a:extLst>
              </a:tr>
              <a:tr h="284030">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529 </a:t>
                      </a:r>
                    </a:p>
                  </a:txBody>
                  <a:tcPr marL="0" marR="0" marT="0"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409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293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417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108 </a:t>
                      </a:r>
                    </a:p>
                  </a:txBody>
                  <a:tcPr marL="0" marR="0" marT="0"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284302023"/>
                  </a:ext>
                </a:extLst>
              </a:tr>
              <a:tr h="284030">
                <a:tc rowSpan="2" gridSpan="2">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プチエル</a:t>
                      </a:r>
                      <a:br>
                        <a:rPr lang="ja-JP" altLang="en-US" sz="14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（多目的ホール）</a:t>
                      </a:r>
                      <a:endParaRPr lang="ja-JP" altLang="en-US" sz="14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kumimoji="1" lang="ja-JP" altLang="en-US"/>
                    </a:p>
                  </a:txBody>
                  <a:tcPr/>
                </a:tc>
                <a:tc rowSpan="2">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１部屋</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400" b="1" i="0" u="none" strike="noStrike">
                          <a:solidFill>
                            <a:srgbClr val="000000"/>
                          </a:solidFill>
                          <a:effectLst/>
                          <a:latin typeface="Meiryo UI" panose="020B0604030504040204" pitchFamily="50" charset="-128"/>
                          <a:ea typeface="Meiryo UI" panose="020B0604030504040204" pitchFamily="50" charset="-128"/>
                        </a:rPr>
                        <a:t>38.0%</a:t>
                      </a:r>
                    </a:p>
                  </a:txBody>
                  <a:tcPr marL="0" marR="0" marT="0"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400" b="1" i="0" u="none" strike="noStrike">
                          <a:solidFill>
                            <a:srgbClr val="000000"/>
                          </a:solidFill>
                          <a:effectLst/>
                          <a:latin typeface="Meiryo UI" panose="020B0604030504040204" pitchFamily="50" charset="-128"/>
                          <a:ea typeface="Meiryo UI" panose="020B0604030504040204" pitchFamily="50" charset="-128"/>
                        </a:rPr>
                        <a:t>43.7%</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400" b="1" i="0" u="none" strike="noStrike">
                          <a:solidFill>
                            <a:srgbClr val="000000"/>
                          </a:solidFill>
                          <a:effectLst/>
                          <a:latin typeface="Meiryo UI" panose="020B0604030504040204" pitchFamily="50" charset="-128"/>
                          <a:ea typeface="Meiryo UI" panose="020B0604030504040204" pitchFamily="50" charset="-128"/>
                        </a:rPr>
                        <a:t>46.9%</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41.3%</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43.3%</a:t>
                      </a:r>
                    </a:p>
                  </a:txBody>
                  <a:tcPr marL="0" marR="0" marT="0"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639885179"/>
                  </a:ext>
                </a:extLst>
              </a:tr>
              <a:tr h="284030">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409 </a:t>
                      </a:r>
                    </a:p>
                  </a:txBody>
                  <a:tcPr marL="0" marR="0" marT="0"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471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507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445</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466</a:t>
                      </a:r>
                    </a:p>
                  </a:txBody>
                  <a:tcPr marL="0" marR="0" marT="0"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102192"/>
                  </a:ext>
                </a:extLst>
              </a:tr>
              <a:tr h="284030">
                <a:tc rowSpan="2" gridSpan="2">
                  <a:txBody>
                    <a:bodyPr/>
                    <a:lstStyle/>
                    <a:p>
                      <a:pPr algn="ctr" fontAlgn="ctr"/>
                      <a:r>
                        <a:rPr lang="ja-JP" altLang="en-US" sz="1400" b="1" i="0" u="none" strike="noStrike">
                          <a:solidFill>
                            <a:srgbClr val="000000"/>
                          </a:solidFill>
                          <a:effectLst/>
                          <a:latin typeface="Meiryo UI" panose="020B0604030504040204" pitchFamily="50" charset="-128"/>
                          <a:ea typeface="Meiryo UI" panose="020B0604030504040204" pitchFamily="50" charset="-128"/>
                        </a:rPr>
                        <a:t>ギャラリー</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endParaRPr kumimoji="1" lang="ja-JP" altLang="en-US"/>
                    </a:p>
                  </a:txBody>
                  <a:tcPr/>
                </a:tc>
                <a:tc rowSpan="2">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部屋</a:t>
                      </a:r>
                      <a:br>
                        <a:rPr lang="ja-JP" altLang="en-US" sz="12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→本館へ</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en-US" altLang="ja-JP" sz="1400" b="1" i="0" u="none" strike="noStrike">
                          <a:solidFill>
                            <a:srgbClr val="000000"/>
                          </a:solidFill>
                          <a:effectLst/>
                          <a:latin typeface="Meiryo UI" panose="020B0604030504040204" pitchFamily="50" charset="-128"/>
                          <a:ea typeface="Meiryo UI" panose="020B0604030504040204" pitchFamily="50" charset="-128"/>
                        </a:rPr>
                        <a:t>47.6%</a:t>
                      </a:r>
                    </a:p>
                  </a:txBody>
                  <a:tcPr marL="0" marR="0" marT="0"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DEDED"/>
                    </a:solidFill>
                  </a:tcPr>
                </a:tc>
                <a:tc>
                  <a:txBody>
                    <a:bodyPr/>
                    <a:lstStyle/>
                    <a:p>
                      <a:pPr algn="ctr" fontAlgn="ctr"/>
                      <a:r>
                        <a:rPr lang="en-US" altLang="ja-JP" sz="1400" b="1" i="0" u="none" strike="noStrike">
                          <a:solidFill>
                            <a:srgbClr val="000000"/>
                          </a:solidFill>
                          <a:effectLst/>
                          <a:latin typeface="Meiryo UI" panose="020B0604030504040204" pitchFamily="50" charset="-128"/>
                          <a:ea typeface="Meiryo UI" panose="020B0604030504040204" pitchFamily="50" charset="-128"/>
                        </a:rPr>
                        <a:t>52.6%</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DEDED"/>
                    </a:solidFill>
                  </a:tcPr>
                </a:tc>
                <a:tc>
                  <a:txBody>
                    <a:bodyPr/>
                    <a:lstStyle/>
                    <a:p>
                      <a:pPr algn="ctr" fontAlgn="ctr"/>
                      <a:r>
                        <a:rPr lang="en-US" altLang="ja-JP" sz="1400" b="1" i="0" u="none" strike="noStrike">
                          <a:solidFill>
                            <a:srgbClr val="000000"/>
                          </a:solidFill>
                          <a:effectLst/>
                          <a:latin typeface="Meiryo UI" panose="020B0604030504040204" pitchFamily="50" charset="-128"/>
                          <a:ea typeface="Meiryo UI" panose="020B0604030504040204" pitchFamily="50" charset="-128"/>
                        </a:rPr>
                        <a:t>55.7%</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DEDED"/>
                    </a:solidFill>
                  </a:tcPr>
                </a:tc>
                <a:tc rowSpan="4">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Yu Gothic" panose="020B0400000000000000" pitchFamily="50" charset="-128"/>
                          <a:ea typeface="Yu Gothic" panose="020B0400000000000000" pitchFamily="50" charset="-128"/>
                          <a:cs typeface="+mn-cs"/>
                        </a:rPr>
                        <a:t>　</a:t>
                      </a: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Yu Gothic" panose="020B0400000000000000" pitchFamily="50" charset="-128"/>
                          <a:ea typeface="Yu Gothic" panose="020B0400000000000000" pitchFamily="50" charset="-128"/>
                          <a:cs typeface="+mn-cs"/>
                        </a:rPr>
                        <a:t>　</a:t>
                      </a: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Yu Gothic" panose="020B0400000000000000" pitchFamily="50" charset="-128"/>
                          <a:ea typeface="Yu Gothic" panose="020B0400000000000000" pitchFamily="50" charset="-128"/>
                          <a:cs typeface="+mn-cs"/>
                        </a:rPr>
                        <a:t>　</a:t>
                      </a: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Yu Gothic" panose="020B0400000000000000" pitchFamily="50" charset="-128"/>
                          <a:ea typeface="Yu Gothic" panose="020B0400000000000000" pitchFamily="50" charset="-128"/>
                          <a:cs typeface="+mn-cs"/>
                        </a:rPr>
                        <a:t>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noFill/>
                  </a:tcPr>
                </a:tc>
                <a:tc rowSpan="4">
                  <a:txBody>
                    <a:bodyPr/>
                    <a:lstStyle/>
                    <a:p>
                      <a:pPr algn="ctr" fontAlgn="ctr"/>
                      <a:r>
                        <a:rPr lang="ja-JP" altLang="en-US" sz="1400" b="0" i="0" u="none" strike="noStrike" dirty="0">
                          <a:solidFill>
                            <a:srgbClr val="000000"/>
                          </a:solidFill>
                          <a:effectLst/>
                          <a:latin typeface="Yu Gothic" panose="020B0400000000000000" pitchFamily="50" charset="-128"/>
                          <a:ea typeface="Yu Gothic" panose="020B0400000000000000" pitchFamily="50" charset="-128"/>
                        </a:rPr>
                        <a:t>　</a:t>
                      </a:r>
                    </a:p>
                  </a:txBody>
                  <a:tcPr marL="0" marR="0" marT="0"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ap="flat" cmpd="sng" algn="ctr">
                      <a:solidFill>
                        <a:srgbClr val="000000"/>
                      </a:solidFill>
                      <a:prstDash val="solid"/>
                      <a:round/>
                      <a:headEnd type="none" w="med" len="med"/>
                      <a:tailEnd type="none" w="med" len="med"/>
                    </a:lnTlToBr>
                  </a:tcPr>
                </a:tc>
                <a:extLst>
                  <a:ext uri="{0D108BD9-81ED-4DB2-BD59-A6C34878D82A}">
                    <a16:rowId xmlns:a16="http://schemas.microsoft.com/office/drawing/2014/main" val="1375729972"/>
                  </a:ext>
                </a:extLst>
              </a:tr>
              <a:tr h="284030">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292 </a:t>
                      </a:r>
                    </a:p>
                  </a:txBody>
                  <a:tcPr marL="0" marR="0" marT="0"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324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343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Yu Gothic" panose="020B0400000000000000" pitchFamily="50" charset="-128"/>
                          <a:ea typeface="Yu Gothic" panose="020B0400000000000000" pitchFamily="50" charset="-128"/>
                          <a:cs typeface="+mn-cs"/>
                        </a:rPr>
                        <a:t>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vMerge="1">
                  <a:txBody>
                    <a:bodyPr/>
                    <a:lstStyle/>
                    <a:p>
                      <a:endParaRPr kumimoji="1" lang="ja-JP" altLang="en-US"/>
                    </a:p>
                  </a:txBody>
                  <a:tcPr/>
                </a:tc>
                <a:extLst>
                  <a:ext uri="{0D108BD9-81ED-4DB2-BD59-A6C34878D82A}">
                    <a16:rowId xmlns:a16="http://schemas.microsoft.com/office/drawing/2014/main" val="1194855704"/>
                  </a:ext>
                </a:extLst>
              </a:tr>
              <a:tr h="284030">
                <a:tc rowSpan="2" gridSpan="2">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集会室</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kumimoji="1" lang="ja-JP" altLang="en-US"/>
                    </a:p>
                  </a:txBody>
                  <a:tcPr/>
                </a:tc>
                <a:tc rowSpan="2">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4</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部屋</a:t>
                      </a:r>
                      <a:br>
                        <a:rPr lang="ja-JP" altLang="en-US" sz="12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→廃止</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400" b="1" i="0" u="none" strike="noStrike">
                          <a:solidFill>
                            <a:srgbClr val="000000"/>
                          </a:solidFill>
                          <a:effectLst/>
                          <a:latin typeface="Meiryo UI" panose="020B0604030504040204" pitchFamily="50" charset="-128"/>
                          <a:ea typeface="Meiryo UI" panose="020B0604030504040204" pitchFamily="50" charset="-128"/>
                        </a:rPr>
                        <a:t>13.6%</a:t>
                      </a:r>
                    </a:p>
                  </a:txBody>
                  <a:tcPr marL="0" marR="0" marT="0"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400" b="1" i="0" u="none" strike="noStrike">
                          <a:solidFill>
                            <a:srgbClr val="000000"/>
                          </a:solidFill>
                          <a:effectLst/>
                          <a:latin typeface="Meiryo UI" panose="020B0604030504040204" pitchFamily="50" charset="-128"/>
                          <a:ea typeface="Meiryo UI" panose="020B0604030504040204" pitchFamily="50" charset="-128"/>
                        </a:rPr>
                        <a:t>-</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400" b="1" i="0" u="none" strike="noStrike">
                          <a:solidFill>
                            <a:srgbClr val="000000"/>
                          </a:solidFill>
                          <a:effectLst/>
                          <a:latin typeface="Meiryo UI" panose="020B0604030504040204" pitchFamily="50" charset="-128"/>
                          <a:ea typeface="Meiryo UI" panose="020B0604030504040204" pitchFamily="50" charset="-128"/>
                        </a:rPr>
                        <a:t>10.1%</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Yu Gothic" panose="020B0400000000000000" pitchFamily="50" charset="-128"/>
                          <a:ea typeface="Yu Gothic" panose="020B0400000000000000" pitchFamily="50" charset="-128"/>
                          <a:cs typeface="+mn-cs"/>
                        </a:rPr>
                        <a:t>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452390027"/>
                  </a:ext>
                </a:extLst>
              </a:tr>
              <a:tr h="284030">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298 </a:t>
                      </a:r>
                    </a:p>
                  </a:txBody>
                  <a:tcPr marL="0" marR="0" marT="0"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228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214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Yu Gothic" panose="020B0400000000000000" pitchFamily="50" charset="-128"/>
                          <a:ea typeface="Yu Gothic" panose="020B0400000000000000" pitchFamily="50" charset="-128"/>
                          <a:cs typeface="+mn-cs"/>
                        </a:rPr>
                        <a:t>　</a:t>
                      </a:r>
                    </a:p>
                  </a:txBody>
                  <a:tcPr marL="0" marR="0" marT="0"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647949085"/>
                  </a:ext>
                </a:extLst>
              </a:tr>
            </a:tbl>
          </a:graphicData>
        </a:graphic>
      </p:graphicFrame>
      <p:sp>
        <p:nvSpPr>
          <p:cNvPr id="3" name="正方形/長方形 2">
            <a:extLst>
              <a:ext uri="{FF2B5EF4-FFF2-40B4-BE49-F238E27FC236}">
                <a16:creationId xmlns:a16="http://schemas.microsoft.com/office/drawing/2014/main" id="{1D1F406A-419A-4360-B6F4-A5F9D79FA72A}"/>
              </a:ext>
            </a:extLst>
          </p:cNvPr>
          <p:cNvSpPr/>
          <p:nvPr/>
        </p:nvSpPr>
        <p:spPr>
          <a:xfrm>
            <a:off x="7708002" y="1945340"/>
            <a:ext cx="1245616" cy="446226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四角形: 角を丸くする 1">
            <a:extLst>
              <a:ext uri="{FF2B5EF4-FFF2-40B4-BE49-F238E27FC236}">
                <a16:creationId xmlns:a16="http://schemas.microsoft.com/office/drawing/2014/main" id="{97864668-EF04-4950-9063-4643499174E1}"/>
              </a:ext>
            </a:extLst>
          </p:cNvPr>
          <p:cNvSpPr/>
          <p:nvPr/>
        </p:nvSpPr>
        <p:spPr>
          <a:xfrm>
            <a:off x="95967" y="1588257"/>
            <a:ext cx="909873" cy="338555"/>
          </a:xfrm>
          <a:prstGeom prst="roundRect">
            <a:avLst>
              <a:gd name="adj" fmla="val 5000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160"/>
              </a:lnSpc>
            </a:pPr>
            <a:r>
              <a:rPr kumimoji="1" lang="ja-JP" altLang="en-US" sz="1600" b="1" dirty="0">
                <a:latin typeface="Meiryo UI" panose="020B0604030504040204" pitchFamily="50" charset="-128"/>
                <a:ea typeface="Meiryo UI" panose="020B0604030504040204" pitchFamily="50" charset="-128"/>
              </a:rPr>
              <a:t>稼働率</a:t>
            </a:r>
          </a:p>
        </p:txBody>
      </p:sp>
      <p:sp>
        <p:nvSpPr>
          <p:cNvPr id="10" name="スライド番号プレースホルダー 1">
            <a:extLst>
              <a:ext uri="{FF2B5EF4-FFF2-40B4-BE49-F238E27FC236}">
                <a16:creationId xmlns:a16="http://schemas.microsoft.com/office/drawing/2014/main" id="{D7AFFE62-E74E-4067-AE4E-F333A3FA4A2E}"/>
              </a:ext>
            </a:extLst>
          </p:cNvPr>
          <p:cNvSpPr txBox="1">
            <a:spLocks/>
          </p:cNvSpPr>
          <p:nvPr/>
        </p:nvSpPr>
        <p:spPr>
          <a:xfrm>
            <a:off x="7086600" y="649287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BEFAA3D-2F26-44E4-AFFF-E76908BA4891}" type="slidenum">
              <a:rPr kumimoji="1" lang="ja-JP" altLang="en-US" smtClean="0"/>
              <a:pPr/>
              <a:t>2</a:t>
            </a:fld>
            <a:endParaRPr kumimoji="1" lang="ja-JP" altLang="en-US"/>
          </a:p>
        </p:txBody>
      </p:sp>
    </p:spTree>
    <p:extLst>
      <p:ext uri="{BB962C8B-B14F-4D97-AF65-F5344CB8AC3E}">
        <p14:creationId xmlns:p14="http://schemas.microsoft.com/office/powerpoint/2010/main" val="2671452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48CA3702-6835-40F8-8FB4-16AF78C35BBB}"/>
              </a:ext>
            </a:extLst>
          </p:cNvPr>
          <p:cNvSpPr>
            <a:spLocks noChangeArrowheads="1"/>
          </p:cNvSpPr>
          <p:nvPr/>
        </p:nvSpPr>
        <p:spPr bwMode="auto">
          <a:xfrm>
            <a:off x="2" y="3"/>
            <a:ext cx="9143997" cy="405342"/>
          </a:xfrm>
          <a:prstGeom prst="rect">
            <a:avLst/>
          </a:prstGeom>
          <a:solidFill>
            <a:sysClr val="windowText" lastClr="000000"/>
          </a:solidFill>
          <a:ln w="19050" cap="flat" cmpd="sng" algn="ctr">
            <a:noFill/>
            <a:prstDash val="solid"/>
            <a:miter lim="800000"/>
            <a:headEnd/>
            <a:tailEnd/>
          </a:ln>
          <a:effectLst/>
        </p:spPr>
        <p:txBody>
          <a:bodyPr wrap="none" tIns="59143" bIns="59143"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defTabSz="326582" eaLnBrk="1" hangingPunct="1">
              <a:spcBef>
                <a:spcPct val="0"/>
              </a:spcBef>
              <a:buNone/>
            </a:pPr>
            <a:r>
              <a:rPr lang="ja-JP" altLang="en-US" sz="2000" b="1" kern="0" dirty="0">
                <a:solidFill>
                  <a:prstClr val="white"/>
                </a:solidFill>
                <a:latin typeface="Meiryo UI" pitchFamily="50" charset="-128"/>
                <a:ea typeface="Meiryo UI" pitchFamily="50" charset="-128"/>
                <a:cs typeface="ＭＳ Ｐゴシック" pitchFamily="50" charset="-128"/>
              </a:rPr>
              <a:t>令和７年度センター運営状況（時間帯別稼働率）</a:t>
            </a:r>
            <a:endParaRPr lang="en-US" altLang="ja-JP" sz="2000" b="1" kern="0" dirty="0">
              <a:solidFill>
                <a:prstClr val="white"/>
              </a:solidFill>
              <a:latin typeface="Meiryo UI" pitchFamily="50" charset="-128"/>
              <a:ea typeface="Meiryo UI" pitchFamily="50" charset="-128"/>
              <a:cs typeface="ＭＳ Ｐゴシック" pitchFamily="50" charset="-128"/>
            </a:endParaRPr>
          </a:p>
        </p:txBody>
      </p:sp>
      <p:graphicFrame>
        <p:nvGraphicFramePr>
          <p:cNvPr id="8" name="表 7">
            <a:extLst>
              <a:ext uri="{FF2B5EF4-FFF2-40B4-BE49-F238E27FC236}">
                <a16:creationId xmlns:a16="http://schemas.microsoft.com/office/drawing/2014/main" id="{7818BCD9-2B75-4A4C-AED1-071E4BB24E9A}"/>
              </a:ext>
            </a:extLst>
          </p:cNvPr>
          <p:cNvGraphicFramePr>
            <a:graphicFrameLocks noGrp="1"/>
          </p:cNvGraphicFramePr>
          <p:nvPr>
            <p:extLst>
              <p:ext uri="{D42A27DB-BD31-4B8C-83A1-F6EECF244321}">
                <p14:modId xmlns:p14="http://schemas.microsoft.com/office/powerpoint/2010/main" val="133807560"/>
              </p:ext>
            </p:extLst>
          </p:nvPr>
        </p:nvGraphicFramePr>
        <p:xfrm>
          <a:off x="130474" y="1857822"/>
          <a:ext cx="8872192" cy="4596541"/>
        </p:xfrm>
        <a:graphic>
          <a:graphicData uri="http://schemas.openxmlformats.org/drawingml/2006/table">
            <a:tbl>
              <a:tblPr/>
              <a:tblGrid>
                <a:gridCol w="1402882">
                  <a:extLst>
                    <a:ext uri="{9D8B030D-6E8A-4147-A177-3AD203B41FA5}">
                      <a16:colId xmlns:a16="http://schemas.microsoft.com/office/drawing/2014/main" val="3812381614"/>
                    </a:ext>
                  </a:extLst>
                </a:gridCol>
                <a:gridCol w="827441">
                  <a:extLst>
                    <a:ext uri="{9D8B030D-6E8A-4147-A177-3AD203B41FA5}">
                      <a16:colId xmlns:a16="http://schemas.microsoft.com/office/drawing/2014/main" val="1787869613"/>
                    </a:ext>
                  </a:extLst>
                </a:gridCol>
                <a:gridCol w="798022">
                  <a:extLst>
                    <a:ext uri="{9D8B030D-6E8A-4147-A177-3AD203B41FA5}">
                      <a16:colId xmlns:a16="http://schemas.microsoft.com/office/drawing/2014/main" val="2938939155"/>
                    </a:ext>
                  </a:extLst>
                </a:gridCol>
                <a:gridCol w="947651">
                  <a:extLst>
                    <a:ext uri="{9D8B030D-6E8A-4147-A177-3AD203B41FA5}">
                      <a16:colId xmlns:a16="http://schemas.microsoft.com/office/drawing/2014/main" val="1462765242"/>
                    </a:ext>
                  </a:extLst>
                </a:gridCol>
                <a:gridCol w="781396">
                  <a:extLst>
                    <a:ext uri="{9D8B030D-6E8A-4147-A177-3AD203B41FA5}">
                      <a16:colId xmlns:a16="http://schemas.microsoft.com/office/drawing/2014/main" val="4195201369"/>
                    </a:ext>
                  </a:extLst>
                </a:gridCol>
                <a:gridCol w="931026">
                  <a:extLst>
                    <a:ext uri="{9D8B030D-6E8A-4147-A177-3AD203B41FA5}">
                      <a16:colId xmlns:a16="http://schemas.microsoft.com/office/drawing/2014/main" val="665575036"/>
                    </a:ext>
                  </a:extLst>
                </a:gridCol>
                <a:gridCol w="839585">
                  <a:extLst>
                    <a:ext uri="{9D8B030D-6E8A-4147-A177-3AD203B41FA5}">
                      <a16:colId xmlns:a16="http://schemas.microsoft.com/office/drawing/2014/main" val="1540434530"/>
                    </a:ext>
                  </a:extLst>
                </a:gridCol>
                <a:gridCol w="748146">
                  <a:extLst>
                    <a:ext uri="{9D8B030D-6E8A-4147-A177-3AD203B41FA5}">
                      <a16:colId xmlns:a16="http://schemas.microsoft.com/office/drawing/2014/main" val="2797013581"/>
                    </a:ext>
                  </a:extLst>
                </a:gridCol>
                <a:gridCol w="814647">
                  <a:extLst>
                    <a:ext uri="{9D8B030D-6E8A-4147-A177-3AD203B41FA5}">
                      <a16:colId xmlns:a16="http://schemas.microsoft.com/office/drawing/2014/main" val="2790001358"/>
                    </a:ext>
                  </a:extLst>
                </a:gridCol>
                <a:gridCol w="781396">
                  <a:extLst>
                    <a:ext uri="{9D8B030D-6E8A-4147-A177-3AD203B41FA5}">
                      <a16:colId xmlns:a16="http://schemas.microsoft.com/office/drawing/2014/main" val="3976726896"/>
                    </a:ext>
                  </a:extLst>
                </a:gridCol>
              </a:tblGrid>
              <a:tr h="465246">
                <a:tc rowSpan="2">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施設</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定員</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午前</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9:00</a:t>
                      </a: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12:00</a:t>
                      </a: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gridSpan="2">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午後</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13:00</a:t>
                      </a: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17:00</a:t>
                      </a: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gridSpan="2">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夜間</a:t>
                      </a:r>
                      <a:endParaRPr lang="en-US" altLang="ja-JP" sz="1400" b="1"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(18:00</a:t>
                      </a: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400" b="1" i="0" u="none" strike="noStrike" dirty="0">
                          <a:solidFill>
                            <a:srgbClr val="000000"/>
                          </a:solidFill>
                          <a:effectLst/>
                          <a:latin typeface="Meiryo UI" panose="020B0604030504040204" pitchFamily="50" charset="-128"/>
                          <a:ea typeface="Meiryo UI" panose="020B0604030504040204" pitchFamily="50" charset="-128"/>
                        </a:rPr>
                        <a:t>21:00)</a:t>
                      </a:r>
                      <a:endParaRPr lang="ja-JP" altLang="en-US" sz="14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gridSpan="2">
                  <a:txBody>
                    <a:bodyPr/>
                    <a:lstStyle/>
                    <a:p>
                      <a:pPr algn="ctr" fontAlgn="ctr"/>
                      <a:r>
                        <a:rPr lang="ja-JP" altLang="en-US" sz="1400" b="1" i="0" u="none" strike="noStrike">
                          <a:solidFill>
                            <a:srgbClr val="000000"/>
                          </a:solidFill>
                          <a:effectLst/>
                          <a:latin typeface="Meiryo UI" panose="020B0604030504040204" pitchFamily="50" charset="-128"/>
                          <a:ea typeface="Meiryo UI" panose="020B0604030504040204" pitchFamily="50" charset="-128"/>
                        </a:rPr>
                        <a:t>合計</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extLst>
                  <a:ext uri="{0D108BD9-81ED-4DB2-BD59-A6C34878D82A}">
                    <a16:rowId xmlns:a16="http://schemas.microsoft.com/office/drawing/2014/main" val="1973495165"/>
                  </a:ext>
                </a:extLst>
              </a:tr>
              <a:tr h="459033">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件数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稼働率</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件数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稼働率</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件数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稼働率</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件数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稼働率</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10522474"/>
                  </a:ext>
                </a:extLst>
              </a:tr>
              <a:tr h="459033">
                <a:tc>
                  <a:txBody>
                    <a:bodyPr/>
                    <a:lstStyle/>
                    <a:p>
                      <a:pPr algn="ctr" fontAlgn="ctr"/>
                      <a:r>
                        <a:rPr lang="zh-TW" altLang="en-US" sz="1400" b="1" i="0" u="none" strike="noStrike" dirty="0">
                          <a:solidFill>
                            <a:srgbClr val="000000"/>
                          </a:solidFill>
                          <a:effectLst/>
                          <a:latin typeface="Meiryo UI" panose="020B0604030504040204" pitchFamily="50" charset="-128"/>
                          <a:ea typeface="Meiryo UI" panose="020B0604030504040204" pitchFamily="50" charset="-128"/>
                        </a:rPr>
                        <a:t>大規模会議室</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60-216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2,111</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(1,969)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58.8%</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(54.8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2,671</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(2,543)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74.4%</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(70.8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970</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(928)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27.0%</a:t>
                      </a:r>
                    </a:p>
                    <a:p>
                      <a:pPr algn="r" fontAlgn="ctr"/>
                      <a:r>
                        <a:rPr lang="en-US" altLang="ja-JP"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(25.8</a:t>
                      </a:r>
                      <a:r>
                        <a:rPr lang="ja-JP" altLang="en-US"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a:t>
                      </a:r>
                      <a:r>
                        <a:rPr lang="en-US" altLang="ja-JP"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pct5">
                      <a:fgClr>
                        <a:srgbClr val="000000"/>
                      </a:fgClr>
                      <a:bgClr>
                        <a:schemeClr val="bg1"/>
                      </a:bgClr>
                    </a:patt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5,752</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(5,440)</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53.4%</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(50.5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276127547"/>
                  </a:ext>
                </a:extLst>
              </a:tr>
              <a:tr h="459033">
                <a:tc>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中会議室</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27-57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1,971</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(1,925)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45.8%</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(44.7</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2,625</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(2,654)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60.9%</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(61.6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995</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23.1%</a:t>
                      </a:r>
                    </a:p>
                    <a:p>
                      <a:pPr algn="r" fontAlgn="ctr"/>
                      <a:r>
                        <a:rPr lang="en-US" altLang="ja-JP"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(22.2</a:t>
                      </a:r>
                      <a:r>
                        <a:rPr lang="ja-JP" altLang="en-US"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a:t>
                      </a:r>
                      <a:r>
                        <a:rPr lang="en-US" altLang="ja-JP"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pct5">
                      <a:fgClr>
                        <a:srgbClr val="000000"/>
                      </a:fgClr>
                      <a:bgClr>
                        <a:schemeClr val="bg1"/>
                      </a:bgClr>
                    </a:patt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5,591</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(5,535)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43.3%</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(42.8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43057383"/>
                  </a:ext>
                </a:extLst>
              </a:tr>
              <a:tr h="459033">
                <a:tc>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小会議室</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18-21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1,486</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(1,561)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41.4%</a:t>
                      </a:r>
                    </a:p>
                    <a:p>
                      <a:pPr algn="r" fontAlgn="ctr"/>
                      <a:r>
                        <a:rPr lang="en-US" altLang="ja-JP" sz="11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(43.5</a:t>
                      </a:r>
                      <a:r>
                        <a:rPr lang="ja-JP" altLang="en-US" sz="11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pct5">
                      <a:fgClr>
                        <a:srgbClr val="000000"/>
                      </a:fgClr>
                      <a:bgClr>
                        <a:schemeClr val="bg1"/>
                      </a:bgClr>
                    </a:patt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2,114</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(2,213)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58.9%</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(61.6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710</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(796)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19.8%</a:t>
                      </a:r>
                    </a:p>
                    <a:p>
                      <a:pPr algn="r" fontAlgn="ctr"/>
                      <a:r>
                        <a:rPr lang="en-US" altLang="ja-JP"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(22.2</a:t>
                      </a:r>
                      <a:r>
                        <a:rPr lang="ja-JP" altLang="en-US"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a:t>
                      </a:r>
                      <a:r>
                        <a:rPr lang="en-US" altLang="ja-JP"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pct5">
                      <a:fgClr>
                        <a:srgbClr val="000000"/>
                      </a:fgClr>
                      <a:bgClr>
                        <a:schemeClr val="bg1"/>
                      </a:bgClr>
                    </a:patt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4,310</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(4,570)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40.0%</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(42.4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911529105"/>
                  </a:ext>
                </a:extLst>
              </a:tr>
              <a:tr h="459033">
                <a:tc>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控室</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553</a:t>
                      </a:r>
                    </a:p>
                    <a:p>
                      <a:pPr algn="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(594)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38.5%</a:t>
                      </a:r>
                    </a:p>
                    <a:p>
                      <a:pPr algn="r" fontAlgn="ctr"/>
                      <a:r>
                        <a:rPr lang="en-US" altLang="ja-JP" sz="105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(41.4</a:t>
                      </a:r>
                      <a:r>
                        <a:rPr lang="ja-JP" altLang="en-US" sz="105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a:t>
                      </a:r>
                      <a:r>
                        <a:rPr lang="en-US" altLang="ja-JP" sz="105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pattFill prst="pct5">
                      <a:fgClr>
                        <a:schemeClr val="tx1"/>
                      </a:fgClr>
                      <a:bgClr>
                        <a:schemeClr val="bg1"/>
                      </a:bgClr>
                    </a:patt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684</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47.6%</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(50.8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244</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17.0%</a:t>
                      </a:r>
                    </a:p>
                    <a:p>
                      <a:pPr algn="r" fontAlgn="ctr"/>
                      <a:r>
                        <a:rPr lang="en-US" altLang="ja-JP"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(16.9</a:t>
                      </a:r>
                      <a:r>
                        <a:rPr lang="ja-JP" altLang="en-US"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a:t>
                      </a:r>
                      <a:r>
                        <a:rPr lang="en-US" altLang="ja-JP"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pattFill prst="pct5">
                      <a:fgClr>
                        <a:srgbClr val="000000"/>
                      </a:fgClr>
                      <a:bgClr>
                        <a:schemeClr val="bg1"/>
                      </a:bgClr>
                    </a:patt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1,481</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(1,566)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34.4%</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(36.4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2796634"/>
                  </a:ext>
                </a:extLst>
              </a:tr>
              <a:tr h="459033">
                <a:tc>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会議室合計</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ー</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6,121</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(6,049)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48.7%</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(48.1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8,094</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(8,140)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64.4%</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(64.8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2,919</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(2,922)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23.2%</a:t>
                      </a:r>
                    </a:p>
                    <a:p>
                      <a:pPr algn="r" fontAlgn="ctr"/>
                      <a:r>
                        <a:rPr lang="en-US" altLang="ja-JP"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(23.3</a:t>
                      </a:r>
                      <a:r>
                        <a:rPr lang="ja-JP" altLang="en-US"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a:t>
                      </a:r>
                      <a:r>
                        <a:rPr lang="en-US" altLang="ja-JP"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000000"/>
                      </a:fgClr>
                      <a:bgClr>
                        <a:schemeClr val="bg1"/>
                      </a:bgClr>
                    </a:patt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17,134</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(17,111)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45.5%</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(45.4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71703690"/>
                  </a:ext>
                </a:extLst>
              </a:tr>
              <a:tr h="262304">
                <a:tc>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4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000000"/>
                      </a:fgClr>
                      <a:bgClr>
                        <a:schemeClr val="bg1"/>
                      </a:bgClr>
                    </a:pattFill>
                  </a:tcPr>
                </a:tc>
                <a:tc>
                  <a:txBody>
                    <a:bodyPr/>
                    <a:lstStyle/>
                    <a:p>
                      <a:pPr algn="l"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05465912"/>
                  </a:ext>
                </a:extLst>
              </a:tr>
              <a:tr h="655760">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エル・シアター</a:t>
                      </a:r>
                      <a:br>
                        <a:rPr lang="ja-JP" altLang="en-US" sz="12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（大ホール）</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801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39</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43.5%</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(38.2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40</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46.5%</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(42.3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29</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33.7%</a:t>
                      </a:r>
                    </a:p>
                    <a:p>
                      <a:pPr algn="r" fontAlgn="ctr"/>
                      <a:r>
                        <a:rPr lang="en-US" altLang="ja-JP"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(29.2</a:t>
                      </a:r>
                      <a:r>
                        <a:rPr lang="ja-JP" altLang="en-US"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a:t>
                      </a:r>
                      <a:r>
                        <a:rPr lang="en-US" altLang="ja-JP" sz="12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pattFill prst="pct5">
                      <a:fgClr>
                        <a:srgbClr val="000000"/>
                      </a:fgClr>
                      <a:bgClr>
                        <a:schemeClr val="bg1"/>
                      </a:bgClr>
                    </a:patt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108</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(293)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41.9%</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(36.6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6288184"/>
                  </a:ext>
                </a:extLst>
              </a:tr>
              <a:tr h="459033">
                <a:tc>
                  <a:txBody>
                    <a:bodyPr/>
                    <a:lstStyle/>
                    <a:p>
                      <a:pPr algn="ctr"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プチ・エル</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80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135</a:t>
                      </a:r>
                    </a:p>
                    <a:p>
                      <a:pPr algn="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(148)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37.6%</a:t>
                      </a:r>
                    </a:p>
                    <a:p>
                      <a:pPr algn="r" fontAlgn="ctr"/>
                      <a:r>
                        <a:rPr lang="en-US" altLang="ja-JP" sz="11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(41.1</a:t>
                      </a:r>
                      <a:r>
                        <a:rPr lang="ja-JP" altLang="en-US" sz="11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000000"/>
                      </a:fgClr>
                      <a:bgClr>
                        <a:srgbClr val="FFFFFF"/>
                      </a:bgClr>
                    </a:patt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198</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(198)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55.2%</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(55.0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133</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37.0%</a:t>
                      </a:r>
                    </a:p>
                    <a:p>
                      <a:pPr algn="r" fontAlgn="ctr"/>
                      <a:r>
                        <a:rPr lang="en-US" altLang="ja-JP"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(44.7</a:t>
                      </a:r>
                      <a:r>
                        <a:rPr lang="ja-JP" altLang="en-US"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a:t>
                      </a:r>
                      <a:r>
                        <a:rPr lang="en-US" altLang="ja-JP" sz="1100" b="0" i="0" u="none" strike="noStrike" dirty="0">
                          <a:ln>
                            <a:noFill/>
                          </a:ln>
                          <a:solidFill>
                            <a:schemeClr val="tx1"/>
                          </a:solidFill>
                          <a:effectLst/>
                          <a:highlight>
                            <a:srgbClr val="FFFF00"/>
                          </a:highligh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000000"/>
                      </a:fgClr>
                      <a:bgClr>
                        <a:schemeClr val="bg1"/>
                      </a:bgClr>
                    </a:patt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466</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43.3%</a:t>
                      </a:r>
                    </a:p>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(46.9</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05116932"/>
                  </a:ext>
                </a:extLst>
              </a:tr>
            </a:tbl>
          </a:graphicData>
        </a:graphic>
      </p:graphicFrame>
      <p:sp>
        <p:nvSpPr>
          <p:cNvPr id="14" name="正方形/長方形 13">
            <a:extLst>
              <a:ext uri="{FF2B5EF4-FFF2-40B4-BE49-F238E27FC236}">
                <a16:creationId xmlns:a16="http://schemas.microsoft.com/office/drawing/2014/main" id="{851F53CE-003D-4B07-8350-126EA5FA3334}"/>
              </a:ext>
            </a:extLst>
          </p:cNvPr>
          <p:cNvSpPr/>
          <p:nvPr/>
        </p:nvSpPr>
        <p:spPr>
          <a:xfrm>
            <a:off x="6679180" y="1508682"/>
            <a:ext cx="966158" cy="31055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rPr>
              <a:t>は平均以下</a:t>
            </a:r>
          </a:p>
        </p:txBody>
      </p:sp>
      <p:sp>
        <p:nvSpPr>
          <p:cNvPr id="2" name="正方形/長方形 1">
            <a:extLst>
              <a:ext uri="{FF2B5EF4-FFF2-40B4-BE49-F238E27FC236}">
                <a16:creationId xmlns:a16="http://schemas.microsoft.com/office/drawing/2014/main" id="{80DFB752-8498-45FB-849E-262B42F54626}"/>
              </a:ext>
            </a:extLst>
          </p:cNvPr>
          <p:cNvSpPr/>
          <p:nvPr/>
        </p:nvSpPr>
        <p:spPr>
          <a:xfrm>
            <a:off x="132591" y="6390765"/>
            <a:ext cx="7442387" cy="5693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 午前・午後・夜間の利用をそれぞれカウント（例えば、全日を通して利用した場合は、それぞれ１件とカウント）</a:t>
            </a:r>
            <a:br>
              <a:rPr kumimoji="1" lang="en-US" altLang="ja-JP" sz="1200" dirty="0">
                <a:solidFill>
                  <a:schemeClr val="tx1"/>
                </a:solidFill>
                <a:latin typeface="Meiryo UI" panose="020B0604030504040204" pitchFamily="50" charset="-128"/>
                <a:ea typeface="Meiryo UI" panose="020B0604030504040204" pitchFamily="50" charset="-128"/>
              </a:rPr>
            </a:br>
            <a:r>
              <a:rPr kumimoji="1" lang="en-US" altLang="ja-JP" sz="1200" dirty="0">
                <a:solidFill>
                  <a:schemeClr val="tx1"/>
                </a:solidFill>
                <a:latin typeface="Meiryo UI" panose="020B0604030504040204" pitchFamily="50" charset="-128"/>
                <a:ea typeface="Meiryo UI" panose="020B0604030504040204" pitchFamily="50" charset="-128"/>
              </a:rPr>
              <a:t>※1</a:t>
            </a:r>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rPr>
              <a:t>R7.5</a:t>
            </a:r>
            <a:r>
              <a:rPr kumimoji="1" lang="ja-JP" altLang="en-US" sz="1200" dirty="0">
                <a:solidFill>
                  <a:schemeClr val="tx1"/>
                </a:solidFill>
                <a:latin typeface="Meiryo UI" panose="020B0604030504040204" pitchFamily="50" charset="-128"/>
                <a:ea typeface="Meiryo UI" panose="020B0604030504040204" pitchFamily="50" charset="-128"/>
              </a:rPr>
              <a:t>月～</a:t>
            </a:r>
            <a:r>
              <a:rPr kumimoji="1" lang="en-US" altLang="ja-JP" sz="1200" dirty="0">
                <a:solidFill>
                  <a:schemeClr val="tx1"/>
                </a:solidFill>
                <a:latin typeface="Meiryo UI" panose="020B0604030504040204" pitchFamily="50" charset="-128"/>
                <a:ea typeface="Meiryo UI" panose="020B0604030504040204" pitchFamily="50" charset="-128"/>
              </a:rPr>
              <a:t>R8.1</a:t>
            </a:r>
            <a:r>
              <a:rPr kumimoji="1" lang="ja-JP" altLang="en-US" sz="1200" dirty="0">
                <a:solidFill>
                  <a:schemeClr val="tx1"/>
                </a:solidFill>
                <a:latin typeface="Meiryo UI" panose="020B0604030504040204" pitchFamily="50" charset="-128"/>
                <a:ea typeface="Meiryo UI" panose="020B0604030504040204" pitchFamily="50" charset="-128"/>
              </a:rPr>
              <a:t>月のエル・シアター閉鎖期間除く</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DD758B9F-3B4E-4269-9772-D716CF278616}"/>
              </a:ext>
            </a:extLst>
          </p:cNvPr>
          <p:cNvSpPr txBox="1"/>
          <p:nvPr/>
        </p:nvSpPr>
        <p:spPr>
          <a:xfrm>
            <a:off x="7574979" y="1518383"/>
            <a:ext cx="1810917" cy="276999"/>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rPr>
              <a:t>（　）は令和６年度</a:t>
            </a:r>
          </a:p>
        </p:txBody>
      </p:sp>
      <p:sp>
        <p:nvSpPr>
          <p:cNvPr id="18" name="テキスト ボックス 17">
            <a:extLst>
              <a:ext uri="{FF2B5EF4-FFF2-40B4-BE49-F238E27FC236}">
                <a16:creationId xmlns:a16="http://schemas.microsoft.com/office/drawing/2014/main" id="{298DB773-74AB-45E5-9D7E-0A8C840B7FB3}"/>
              </a:ext>
            </a:extLst>
          </p:cNvPr>
          <p:cNvSpPr txBox="1"/>
          <p:nvPr/>
        </p:nvSpPr>
        <p:spPr>
          <a:xfrm>
            <a:off x="92733" y="500461"/>
            <a:ext cx="8883052" cy="830997"/>
          </a:xfrm>
          <a:prstGeom prst="rect">
            <a:avLst/>
          </a:prstGeom>
          <a:noFill/>
          <a:ln>
            <a:solidFill>
              <a:schemeClr val="tx1"/>
            </a:solidFill>
          </a:ln>
        </p:spPr>
        <p:txBody>
          <a:bodyPr wrap="square" rtlCol="0" anchor="ctr" anchorCtr="0">
            <a:spAutoFit/>
          </a:bodyPr>
          <a:lstStyle/>
          <a:p>
            <a:pPr marL="180975" indent="-180975"/>
            <a:r>
              <a:rPr lang="ja-JP" altLang="en-US" sz="1600" dirty="0">
                <a:solidFill>
                  <a:prstClr val="black"/>
                </a:solidFill>
                <a:latin typeface="Meiryo UI" panose="020B0604030504040204" pitchFamily="50" charset="-128"/>
                <a:ea typeface="Meiryo UI" panose="020B0604030504040204" pitchFamily="50" charset="-128"/>
              </a:rPr>
              <a:t>▸施設別・時間帯別稼働率をみると、</a:t>
            </a:r>
            <a:r>
              <a:rPr lang="ja-JP" altLang="en-US" sz="1600" b="1" u="sng" dirty="0">
                <a:solidFill>
                  <a:prstClr val="black"/>
                </a:solidFill>
                <a:latin typeface="Meiryo UI" panose="020B0604030504040204" pitchFamily="50" charset="-128"/>
                <a:ea typeface="Meiryo UI" panose="020B0604030504040204" pitchFamily="50" charset="-128"/>
              </a:rPr>
              <a:t>単価の高い大規模会議室の稼働率が昨年度より３％ほど増加し、</a:t>
            </a:r>
            <a:br>
              <a:rPr lang="en-US" altLang="ja-JP" sz="1600" b="1" u="sng" dirty="0">
                <a:solidFill>
                  <a:prstClr val="black"/>
                </a:solidFill>
                <a:latin typeface="Meiryo UI" panose="020B0604030504040204" pitchFamily="50" charset="-128"/>
                <a:ea typeface="Meiryo UI" panose="020B0604030504040204" pitchFamily="50" charset="-128"/>
              </a:rPr>
            </a:br>
            <a:r>
              <a:rPr lang="ja-JP" altLang="en-US" sz="1600" b="1" u="sng" dirty="0">
                <a:solidFill>
                  <a:prstClr val="black"/>
                </a:solidFill>
                <a:latin typeface="Meiryo UI" panose="020B0604030504040204" pitchFamily="50" charset="-128"/>
                <a:ea typeface="Meiryo UI" panose="020B0604030504040204" pitchFamily="50" charset="-128"/>
              </a:rPr>
              <a:t>利用料金収入の増加につながっている</a:t>
            </a:r>
            <a:endParaRPr lang="en-US" altLang="ja-JP" sz="1600" b="1" u="sng" dirty="0">
              <a:solidFill>
                <a:prstClr val="black"/>
              </a:solidFill>
              <a:latin typeface="Meiryo UI" panose="020B0604030504040204" pitchFamily="50" charset="-128"/>
              <a:ea typeface="Meiryo UI" panose="020B0604030504040204" pitchFamily="50" charset="-128"/>
            </a:endParaRPr>
          </a:p>
          <a:p>
            <a:pPr marL="180975" indent="-180975"/>
            <a:r>
              <a:rPr lang="ja-JP" altLang="en-US" sz="1600" dirty="0">
                <a:solidFill>
                  <a:prstClr val="black"/>
                </a:solidFill>
                <a:latin typeface="Meiryo UI" panose="020B0604030504040204" pitchFamily="50" charset="-128"/>
                <a:ea typeface="Meiryo UI" panose="020B0604030504040204" pitchFamily="50" charset="-128"/>
              </a:rPr>
              <a:t>▸</a:t>
            </a:r>
            <a:r>
              <a:rPr lang="ja-JP" altLang="en-US" sz="1600" b="1" u="sng" dirty="0">
                <a:solidFill>
                  <a:prstClr val="black"/>
                </a:solidFill>
                <a:latin typeface="Meiryo UI" panose="020B0604030504040204" pitchFamily="50" charset="-128"/>
                <a:ea typeface="Meiryo UI" panose="020B0604030504040204" pitchFamily="50" charset="-128"/>
              </a:rPr>
              <a:t>夜間の稼働率は全施設において</a:t>
            </a:r>
            <a:r>
              <a:rPr lang="en-US" altLang="ja-JP" sz="1600" b="1" u="sng" dirty="0">
                <a:solidFill>
                  <a:prstClr val="black"/>
                </a:solidFill>
                <a:latin typeface="Meiryo UI" panose="020B0604030504040204" pitchFamily="50" charset="-128"/>
                <a:ea typeface="Meiryo UI" panose="020B0604030504040204" pitchFamily="50" charset="-128"/>
              </a:rPr>
              <a:t>10</a:t>
            </a:r>
            <a:r>
              <a:rPr lang="ja-JP" altLang="en-US" sz="1600" b="1" u="sng" dirty="0">
                <a:solidFill>
                  <a:prstClr val="black"/>
                </a:solidFill>
                <a:latin typeface="Meiryo UI" panose="020B0604030504040204" pitchFamily="50" charset="-128"/>
                <a:ea typeface="Meiryo UI" panose="020B0604030504040204" pitchFamily="50" charset="-128"/>
              </a:rPr>
              <a:t>～</a:t>
            </a:r>
            <a:r>
              <a:rPr lang="en-US" altLang="ja-JP" sz="1600" b="1" u="sng" dirty="0">
                <a:solidFill>
                  <a:prstClr val="black"/>
                </a:solidFill>
                <a:latin typeface="Meiryo UI" panose="020B0604030504040204" pitchFamily="50" charset="-128"/>
                <a:ea typeface="Meiryo UI" panose="020B0604030504040204" pitchFamily="50" charset="-128"/>
              </a:rPr>
              <a:t>30</a:t>
            </a:r>
            <a:r>
              <a:rPr lang="ja-JP" altLang="en-US" sz="1600" b="1" u="sng" dirty="0">
                <a:solidFill>
                  <a:prstClr val="black"/>
                </a:solidFill>
                <a:latin typeface="Meiryo UI" panose="020B0604030504040204" pitchFamily="50" charset="-128"/>
                <a:ea typeface="Meiryo UI" panose="020B0604030504040204" pitchFamily="50" charset="-128"/>
              </a:rPr>
              <a:t>％台と平均よりも低く</a:t>
            </a:r>
            <a:r>
              <a:rPr lang="ja-JP" altLang="en-US" sz="1600" dirty="0">
                <a:solidFill>
                  <a:prstClr val="black"/>
                </a:solidFill>
                <a:latin typeface="Meiryo UI" panose="020B0604030504040204" pitchFamily="50" charset="-128"/>
                <a:ea typeface="Meiryo UI" panose="020B0604030504040204" pitchFamily="50" charset="-128"/>
              </a:rPr>
              <a:t>、依然として課題である</a:t>
            </a:r>
            <a:endParaRPr kumimoji="1" lang="en-US" altLang="ja-JP" sz="1600" b="1" dirty="0">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B695FC12-83F1-457E-AA54-32A0360EC52D}"/>
              </a:ext>
            </a:extLst>
          </p:cNvPr>
          <p:cNvSpPr/>
          <p:nvPr/>
        </p:nvSpPr>
        <p:spPr>
          <a:xfrm>
            <a:off x="6254115" y="1518383"/>
            <a:ext cx="504950" cy="286700"/>
          </a:xfrm>
          <a:prstGeom prst="rect">
            <a:avLst/>
          </a:prstGeom>
          <a:pattFill prst="pct5">
            <a:fgClr>
              <a:schemeClr val="tx1"/>
            </a:fgClr>
            <a:bgClr>
              <a:schemeClr val="bg1"/>
            </a:bgClr>
          </a:patt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375FF176-35CA-4F7A-82A8-FEB9F0865D8D}"/>
              </a:ext>
            </a:extLst>
          </p:cNvPr>
          <p:cNvSpPr/>
          <p:nvPr/>
        </p:nvSpPr>
        <p:spPr>
          <a:xfrm>
            <a:off x="2340077" y="2772697"/>
            <a:ext cx="6673449" cy="491613"/>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AA187B4C-F3F1-4E82-8DDC-F8C98CA74F0E}"/>
              </a:ext>
            </a:extLst>
          </p:cNvPr>
          <p:cNvSpPr txBox="1"/>
          <p:nvPr/>
        </p:nvSpPr>
        <p:spPr>
          <a:xfrm>
            <a:off x="1158326" y="5348550"/>
            <a:ext cx="739300" cy="261610"/>
          </a:xfrm>
          <a:prstGeom prst="rect">
            <a:avLst/>
          </a:prstGeom>
          <a:noFill/>
        </p:spPr>
        <p:txBody>
          <a:bodyPr wrap="square">
            <a:spAutoFit/>
          </a:bodyPr>
          <a:lstStyle/>
          <a:p>
            <a:r>
              <a:rPr lang="en-US" altLang="ja-JP" sz="1050" dirty="0">
                <a:latin typeface="Meiryo UI" panose="020B0604030504040204" pitchFamily="50" charset="-128"/>
                <a:ea typeface="Meiryo UI" panose="020B0604030504040204" pitchFamily="50" charset="-128"/>
              </a:rPr>
              <a:t>※1</a:t>
            </a:r>
            <a:endParaRPr lang="ja-JP" altLang="en-US" sz="1050" dirty="0">
              <a:latin typeface="Meiryo UI" panose="020B0604030504040204" pitchFamily="50" charset="-128"/>
              <a:ea typeface="Meiryo UI" panose="020B0604030504040204" pitchFamily="50" charset="-128"/>
            </a:endParaRPr>
          </a:p>
        </p:txBody>
      </p:sp>
      <p:sp>
        <p:nvSpPr>
          <p:cNvPr id="13" name="四角形: 角を丸くする 12">
            <a:extLst>
              <a:ext uri="{FF2B5EF4-FFF2-40B4-BE49-F238E27FC236}">
                <a16:creationId xmlns:a16="http://schemas.microsoft.com/office/drawing/2014/main" id="{49E79A8B-71A2-42A8-8837-0EC685D14331}"/>
              </a:ext>
            </a:extLst>
          </p:cNvPr>
          <p:cNvSpPr/>
          <p:nvPr/>
        </p:nvSpPr>
        <p:spPr>
          <a:xfrm>
            <a:off x="130474" y="1456827"/>
            <a:ext cx="3215161" cy="338555"/>
          </a:xfrm>
          <a:prstGeom prst="roundRect">
            <a:avLst>
              <a:gd name="adj" fmla="val 50000"/>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160"/>
              </a:lnSpc>
            </a:pPr>
            <a:r>
              <a:rPr kumimoji="1" lang="zh-TW" altLang="en-US" sz="1600" b="1" dirty="0">
                <a:latin typeface="Meiryo UI" panose="020B0604030504040204" pitchFamily="50" charset="-128"/>
                <a:ea typeface="Meiryo UI" panose="020B0604030504040204" pitchFamily="50" charset="-128"/>
              </a:rPr>
              <a:t>時間帯別稼働率（令和７年度）</a:t>
            </a:r>
          </a:p>
        </p:txBody>
      </p:sp>
      <p:sp>
        <p:nvSpPr>
          <p:cNvPr id="16" name="スライド番号プレースホルダー 1">
            <a:extLst>
              <a:ext uri="{FF2B5EF4-FFF2-40B4-BE49-F238E27FC236}">
                <a16:creationId xmlns:a16="http://schemas.microsoft.com/office/drawing/2014/main" id="{556302C2-5C28-44A3-811F-7DCBB0269256}"/>
              </a:ext>
            </a:extLst>
          </p:cNvPr>
          <p:cNvSpPr>
            <a:spLocks noGrp="1"/>
          </p:cNvSpPr>
          <p:nvPr>
            <p:ph type="sldNum" sz="quarter" idx="12"/>
          </p:nvPr>
        </p:nvSpPr>
        <p:spPr>
          <a:xfrm>
            <a:off x="7086600" y="6492875"/>
            <a:ext cx="2057400" cy="365125"/>
          </a:xfrm>
        </p:spPr>
        <p:txBody>
          <a:bodyPr/>
          <a:lstStyle/>
          <a:p>
            <a:fld id="{3BEFAA3D-2F26-44E4-AFFF-E76908BA4891}" type="slidenum">
              <a:rPr kumimoji="1" lang="ja-JP" altLang="en-US" smtClean="0"/>
              <a:t>3</a:t>
            </a:fld>
            <a:endParaRPr kumimoji="1" lang="ja-JP" altLang="en-US"/>
          </a:p>
        </p:txBody>
      </p:sp>
    </p:spTree>
    <p:extLst>
      <p:ext uri="{BB962C8B-B14F-4D97-AF65-F5344CB8AC3E}">
        <p14:creationId xmlns:p14="http://schemas.microsoft.com/office/powerpoint/2010/main" val="2291724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 12">
            <a:extLst>
              <a:ext uri="{FF2B5EF4-FFF2-40B4-BE49-F238E27FC236}">
                <a16:creationId xmlns:a16="http://schemas.microsoft.com/office/drawing/2014/main" id="{12394747-4DDD-4DDB-8891-609790414E00}"/>
              </a:ext>
            </a:extLst>
          </p:cNvPr>
          <p:cNvGraphicFramePr>
            <a:graphicFrameLocks noGrp="1"/>
          </p:cNvGraphicFramePr>
          <p:nvPr>
            <p:extLst>
              <p:ext uri="{D42A27DB-BD31-4B8C-83A1-F6EECF244321}">
                <p14:modId xmlns:p14="http://schemas.microsoft.com/office/powerpoint/2010/main" val="609182418"/>
              </p:ext>
            </p:extLst>
          </p:nvPr>
        </p:nvGraphicFramePr>
        <p:xfrm>
          <a:off x="96216" y="2972642"/>
          <a:ext cx="8924612" cy="3574543"/>
        </p:xfrm>
        <a:graphic>
          <a:graphicData uri="http://schemas.openxmlformats.org/drawingml/2006/table">
            <a:tbl>
              <a:tblPr/>
              <a:tblGrid>
                <a:gridCol w="380957">
                  <a:extLst>
                    <a:ext uri="{9D8B030D-6E8A-4147-A177-3AD203B41FA5}">
                      <a16:colId xmlns:a16="http://schemas.microsoft.com/office/drawing/2014/main" val="1994105480"/>
                    </a:ext>
                  </a:extLst>
                </a:gridCol>
                <a:gridCol w="648000">
                  <a:extLst>
                    <a:ext uri="{9D8B030D-6E8A-4147-A177-3AD203B41FA5}">
                      <a16:colId xmlns:a16="http://schemas.microsoft.com/office/drawing/2014/main" val="1560065476"/>
                    </a:ext>
                  </a:extLst>
                </a:gridCol>
                <a:gridCol w="1116000">
                  <a:extLst>
                    <a:ext uri="{9D8B030D-6E8A-4147-A177-3AD203B41FA5}">
                      <a16:colId xmlns:a16="http://schemas.microsoft.com/office/drawing/2014/main" val="913297409"/>
                    </a:ext>
                  </a:extLst>
                </a:gridCol>
                <a:gridCol w="1111131">
                  <a:extLst>
                    <a:ext uri="{9D8B030D-6E8A-4147-A177-3AD203B41FA5}">
                      <a16:colId xmlns:a16="http://schemas.microsoft.com/office/drawing/2014/main" val="4098761861"/>
                    </a:ext>
                  </a:extLst>
                </a:gridCol>
                <a:gridCol w="1111131">
                  <a:extLst>
                    <a:ext uri="{9D8B030D-6E8A-4147-A177-3AD203B41FA5}">
                      <a16:colId xmlns:a16="http://schemas.microsoft.com/office/drawing/2014/main" val="2439321450"/>
                    </a:ext>
                  </a:extLst>
                </a:gridCol>
                <a:gridCol w="1111131">
                  <a:extLst>
                    <a:ext uri="{9D8B030D-6E8A-4147-A177-3AD203B41FA5}">
                      <a16:colId xmlns:a16="http://schemas.microsoft.com/office/drawing/2014/main" val="3658751407"/>
                    </a:ext>
                  </a:extLst>
                </a:gridCol>
                <a:gridCol w="1224000">
                  <a:extLst>
                    <a:ext uri="{9D8B030D-6E8A-4147-A177-3AD203B41FA5}">
                      <a16:colId xmlns:a16="http://schemas.microsoft.com/office/drawing/2014/main" val="4158839598"/>
                    </a:ext>
                  </a:extLst>
                </a:gridCol>
                <a:gridCol w="1111131">
                  <a:extLst>
                    <a:ext uri="{9D8B030D-6E8A-4147-A177-3AD203B41FA5}">
                      <a16:colId xmlns:a16="http://schemas.microsoft.com/office/drawing/2014/main" val="4266469481"/>
                    </a:ext>
                  </a:extLst>
                </a:gridCol>
                <a:gridCol w="1111131">
                  <a:extLst>
                    <a:ext uri="{9D8B030D-6E8A-4147-A177-3AD203B41FA5}">
                      <a16:colId xmlns:a16="http://schemas.microsoft.com/office/drawing/2014/main" val="4174708772"/>
                    </a:ext>
                  </a:extLst>
                </a:gridCol>
              </a:tblGrid>
              <a:tr h="334543">
                <a:tc gridSpan="2">
                  <a:txBody>
                    <a:bodyPr/>
                    <a:lstStyle/>
                    <a:p>
                      <a:pPr algn="r"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65000"/>
                        <a:lumOff val="35000"/>
                      </a:schemeClr>
                    </a:solidFill>
                  </a:tcPr>
                </a:tc>
                <a:tc hMerge="1">
                  <a:txBody>
                    <a:bodyPr/>
                    <a:lstStyle/>
                    <a:p>
                      <a:endParaRPr kumimoji="1" lang="ja-JP" altLang="en-US"/>
                    </a:p>
                  </a:txBody>
                  <a:tcPr/>
                </a:tc>
                <a:tc>
                  <a:txBody>
                    <a:bodyPr/>
                    <a:lstStyle/>
                    <a:p>
                      <a:pPr algn="ctr" fontAlgn="ctr"/>
                      <a:r>
                        <a:rPr lang="ja-JP" altLang="en-US" sz="1400" b="0" i="0" u="none" strike="noStrike" dirty="0">
                          <a:solidFill>
                            <a:srgbClr val="FFFFFF"/>
                          </a:solidFill>
                          <a:effectLst/>
                          <a:latin typeface="Meiryo UI" panose="020B0604030504040204" pitchFamily="50" charset="-128"/>
                          <a:ea typeface="Meiryo UI" panose="020B0604030504040204" pitchFamily="50" charset="-128"/>
                        </a:rPr>
                        <a:t>年度</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65000"/>
                        <a:lumOff val="35000"/>
                      </a:schemeClr>
                    </a:solidFill>
                  </a:tcPr>
                </a:tc>
                <a:tc>
                  <a:txBody>
                    <a:bodyPr/>
                    <a:lstStyle/>
                    <a:p>
                      <a:pPr algn="ctr" fontAlgn="ctr"/>
                      <a:r>
                        <a:rPr lang="en-US" sz="1400" b="0" i="0" u="none" strike="noStrike" dirty="0">
                          <a:solidFill>
                            <a:srgbClr val="FFFFFF"/>
                          </a:solidFill>
                          <a:effectLst/>
                          <a:latin typeface="Meiryo UI" panose="020B0604030504040204" pitchFamily="50" charset="-128"/>
                          <a:ea typeface="Meiryo UI" panose="020B0604030504040204" pitchFamily="50" charset="-128"/>
                        </a:rPr>
                        <a:t>R5(</a:t>
                      </a:r>
                      <a:r>
                        <a:rPr lang="ja-JP" altLang="en-US" sz="1400" b="0" i="0" u="none" strike="noStrike" dirty="0">
                          <a:solidFill>
                            <a:srgbClr val="FFFFFF"/>
                          </a:solidFill>
                          <a:effectLst/>
                          <a:latin typeface="Meiryo UI" panose="020B0604030504040204" pitchFamily="50" charset="-128"/>
                          <a:ea typeface="Meiryo UI" panose="020B0604030504040204" pitchFamily="50" charset="-128"/>
                        </a:rPr>
                        <a:t>参考</a:t>
                      </a:r>
                      <a:r>
                        <a:rPr lang="en-US" altLang="ja-JP" sz="1400" b="0" i="0" u="none" strike="noStrike" dirty="0">
                          <a:solidFill>
                            <a:srgbClr val="FFFFFF"/>
                          </a:solidFill>
                          <a:effectLst/>
                          <a:latin typeface="Meiryo UI" panose="020B0604030504040204" pitchFamily="50" charset="-128"/>
                          <a:ea typeface="Meiryo UI" panose="020B0604030504040204" pitchFamily="50" charset="-128"/>
                        </a:rPr>
                        <a:t>)</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65000"/>
                        <a:lumOff val="35000"/>
                      </a:schemeClr>
                    </a:solidFill>
                  </a:tcPr>
                </a:tc>
                <a:tc>
                  <a:txBody>
                    <a:bodyPr/>
                    <a:lstStyle/>
                    <a:p>
                      <a:pPr algn="ctr" fontAlgn="ctr"/>
                      <a:r>
                        <a:rPr lang="en-US" sz="1400" b="0" i="0" u="none" strike="noStrike" dirty="0">
                          <a:solidFill>
                            <a:srgbClr val="FFFFFF"/>
                          </a:solidFill>
                          <a:effectLst/>
                          <a:latin typeface="Meiryo UI" panose="020B0604030504040204" pitchFamily="50" charset="-128"/>
                          <a:ea typeface="Meiryo UI" panose="020B0604030504040204" pitchFamily="50" charset="-128"/>
                        </a:rPr>
                        <a:t>R6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65000"/>
                        <a:lumOff val="35000"/>
                      </a:schemeClr>
                    </a:solidFill>
                  </a:tcPr>
                </a:tc>
                <a:tc>
                  <a:txBody>
                    <a:bodyPr/>
                    <a:lstStyle/>
                    <a:p>
                      <a:pPr algn="ctr" fontAlgn="ctr"/>
                      <a:r>
                        <a:rPr lang="en-US" sz="1400" b="0" i="0" u="none" strike="noStrike" dirty="0">
                          <a:solidFill>
                            <a:srgbClr val="FFFFFF"/>
                          </a:solidFill>
                          <a:effectLst/>
                          <a:latin typeface="Meiryo UI" panose="020B0604030504040204" pitchFamily="50" charset="-128"/>
                          <a:ea typeface="Meiryo UI" panose="020B0604030504040204" pitchFamily="50" charset="-128"/>
                        </a:rPr>
                        <a:t>R7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65000"/>
                        <a:lumOff val="35000"/>
                      </a:schemeClr>
                    </a:solidFill>
                  </a:tcPr>
                </a:tc>
                <a:tc>
                  <a:txBody>
                    <a:bodyPr/>
                    <a:lstStyle/>
                    <a:p>
                      <a:pPr algn="ctr" fontAlgn="ctr"/>
                      <a:r>
                        <a:rPr lang="en-US" sz="1400" b="0" i="0" u="none" strike="noStrike" dirty="0">
                          <a:solidFill>
                            <a:srgbClr val="FFFFFF"/>
                          </a:solidFill>
                          <a:effectLst/>
                          <a:latin typeface="Meiryo UI" panose="020B0604030504040204" pitchFamily="50" charset="-128"/>
                          <a:ea typeface="Meiryo UI" panose="020B0604030504040204" pitchFamily="50" charset="-128"/>
                        </a:rPr>
                        <a:t>R8</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65000"/>
                        <a:lumOff val="35000"/>
                      </a:schemeClr>
                    </a:solidFill>
                  </a:tcPr>
                </a:tc>
                <a:tc>
                  <a:txBody>
                    <a:bodyPr/>
                    <a:lstStyle/>
                    <a:p>
                      <a:pPr algn="ctr" fontAlgn="ctr"/>
                      <a:r>
                        <a:rPr lang="en-US" sz="1400" b="0" i="0" u="none" strike="noStrike" dirty="0">
                          <a:solidFill>
                            <a:srgbClr val="FFFFFF"/>
                          </a:solidFill>
                          <a:effectLst/>
                          <a:latin typeface="Meiryo UI" panose="020B0604030504040204" pitchFamily="50" charset="-128"/>
                          <a:ea typeface="Meiryo UI" panose="020B0604030504040204" pitchFamily="50" charset="-128"/>
                        </a:rPr>
                        <a:t>R9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65000"/>
                        <a:lumOff val="35000"/>
                      </a:schemeClr>
                    </a:solidFill>
                  </a:tcPr>
                </a:tc>
                <a:tc>
                  <a:txBody>
                    <a:bodyPr/>
                    <a:lstStyle/>
                    <a:p>
                      <a:pPr algn="ctr" fontAlgn="ctr"/>
                      <a:r>
                        <a:rPr lang="en-US" sz="1400" b="0" i="0" u="none" strike="noStrike" dirty="0">
                          <a:solidFill>
                            <a:srgbClr val="FFFFFF"/>
                          </a:solidFill>
                          <a:effectLst/>
                          <a:latin typeface="Meiryo UI" panose="020B0604030504040204" pitchFamily="50" charset="-128"/>
                          <a:ea typeface="Meiryo UI" panose="020B0604030504040204" pitchFamily="50" charset="-128"/>
                        </a:rPr>
                        <a:t>R10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lumMod val="65000"/>
                        <a:lumOff val="35000"/>
                      </a:schemeClr>
                    </a:solidFill>
                  </a:tcPr>
                </a:tc>
                <a:extLst>
                  <a:ext uri="{0D108BD9-81ED-4DB2-BD59-A6C34878D82A}">
                    <a16:rowId xmlns:a16="http://schemas.microsoft.com/office/drawing/2014/main" val="2816197119"/>
                  </a:ext>
                </a:extLst>
              </a:tr>
              <a:tr h="432000">
                <a:tc rowSpan="2" gridSpan="2">
                  <a:txBody>
                    <a:bodyPr/>
                    <a:lstStyle/>
                    <a:p>
                      <a:pPr algn="ctr"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収入</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hMerge="1">
                  <a:txBody>
                    <a:bodyPr/>
                    <a:lstStyle/>
                    <a:p>
                      <a:endParaRPr kumimoji="1" lang="ja-JP" altLang="en-US"/>
                    </a:p>
                  </a:txBody>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目標</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308,869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303,405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baseline="30000" dirty="0">
                          <a:solidFill>
                            <a:srgbClr val="000000"/>
                          </a:solidFill>
                          <a:effectLst/>
                          <a:latin typeface="Meiryo UI" panose="020B0604030504040204" pitchFamily="50" charset="-128"/>
                          <a:ea typeface="Meiryo UI" panose="020B0604030504040204" pitchFamily="50" charset="-128"/>
                        </a:rPr>
                        <a:t>※</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304,908</a:t>
                      </a:r>
                    </a:p>
                    <a:p>
                      <a:pPr algn="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(314,843)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309,468</a:t>
                      </a:r>
                      <a:endParaRPr lang="en-US" altLang="ja-JP" sz="1600" b="0" i="0" u="none" strike="noStrike" dirty="0">
                        <a:solidFill>
                          <a:srgbClr val="000000"/>
                        </a:solidFill>
                        <a:effectLst/>
                        <a:latin typeface="Meiryo UI" panose="020B0604030504040204" pitchFamily="50" charset="-128"/>
                        <a:ea typeface="Meiryo UI" panose="020B0604030504040204" pitchFamily="50" charset="-128"/>
                      </a:endParaRPr>
                    </a:p>
                    <a:p>
                      <a:pPr algn="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(326,713)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(339,031)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(351,815)</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63262595"/>
                  </a:ext>
                </a:extLst>
              </a:tr>
              <a:tr h="432000">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実績</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310,553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290,139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306,170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 </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17724243"/>
                  </a:ext>
                </a:extLst>
              </a:tr>
              <a:tr h="432000">
                <a:tc rowSpan="2" gridSpan="2">
                  <a:txBody>
                    <a:bodyPr/>
                    <a:lstStyle/>
                    <a:p>
                      <a:pPr algn="ctr"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支出</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noFill/>
                      <a:prstDash val="solid"/>
                      <a:round/>
                      <a:headEnd type="none" w="med" len="med"/>
                      <a:tailEnd type="none" w="med" len="med"/>
                    </a:lnB>
                  </a:tcPr>
                </a:tc>
                <a:tc rowSpan="2" hMerge="1">
                  <a:txBody>
                    <a:bodyPr/>
                    <a:lstStyle/>
                    <a:p>
                      <a:endParaRPr kumimoji="1" lang="ja-JP" altLang="en-US"/>
                    </a:p>
                  </a:txBody>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目標</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296,416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282,865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278,131</a:t>
                      </a:r>
                    </a:p>
                    <a:p>
                      <a:pPr algn="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(288,066)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282,032</a:t>
                      </a:r>
                    </a:p>
                    <a:p>
                      <a:pPr algn="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(293,373)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(298,786)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(304,397)</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397077792"/>
                  </a:ext>
                </a:extLst>
              </a:tr>
              <a:tr h="360000">
                <a:tc gridSpan="2" vMerge="1">
                  <a:txBody>
                    <a:bodyPr/>
                    <a:lstStyle/>
                    <a:p>
                      <a:endParaRPr kumimoji="1" lang="ja-JP" altLang="en-US"/>
                    </a:p>
                  </a:txBody>
                  <a:tcPr/>
                </a:tc>
                <a:tc hMerge="1" vMerge="1">
                  <a:txBody>
                    <a:bodyPr/>
                    <a:lstStyle/>
                    <a:p>
                      <a:endParaRPr kumimoji="1" lang="ja-JP" altLang="en-US"/>
                    </a:p>
                  </a:txBody>
                  <a:tcPr/>
                </a:tc>
                <a:tc rowSpan="2">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実績</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276,445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263,333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260,393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29970214"/>
                  </a:ext>
                </a:extLst>
              </a:tr>
              <a:tr h="360000">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納付金</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26,530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32,260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33,456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33,456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33,456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33,456</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379854988"/>
                  </a:ext>
                </a:extLst>
              </a:tr>
              <a:tr h="360000">
                <a:tc gridSpan="2">
                  <a:txBody>
                    <a:bodyPr/>
                    <a:lstStyle/>
                    <a:p>
                      <a:pPr algn="ctr"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総支出</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ー</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302,975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295,593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293,849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315,488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332,242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337,853</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476103491"/>
                  </a:ext>
                </a:extLst>
              </a:tr>
              <a:tr h="432000">
                <a:tc rowSpan="2" gridSpan="2">
                  <a:txBody>
                    <a:bodyPr/>
                    <a:lstStyle/>
                    <a:p>
                      <a:pPr algn="ctr" fontAlgn="ctr"/>
                      <a:r>
                        <a:rPr lang="ja-JP" altLang="en-US" sz="1600" b="0" i="0" u="none" strike="noStrike" dirty="0">
                          <a:solidFill>
                            <a:srgbClr val="000000"/>
                          </a:solidFill>
                          <a:effectLst/>
                          <a:latin typeface="Meiryo UI" panose="020B0604030504040204" pitchFamily="50" charset="-128"/>
                          <a:ea typeface="Meiryo UI" panose="020B0604030504040204" pitchFamily="50" charset="-128"/>
                        </a:rPr>
                        <a:t>収支差</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kumimoji="1" lang="ja-JP" altLang="en-US"/>
                    </a:p>
                  </a:txBody>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目標</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12,453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400" b="0" i="0" u="none" strike="noStrike" dirty="0">
                          <a:solidFill>
                            <a:srgbClr val="FF0000"/>
                          </a:solidFill>
                          <a:effectLst/>
                          <a:latin typeface="Meiryo UI" panose="020B0604030504040204" pitchFamily="50" charset="-128"/>
                          <a:ea typeface="Meiryo UI" panose="020B0604030504040204" pitchFamily="50" charset="-128"/>
                        </a:rPr>
                        <a:t>▲ </a:t>
                      </a:r>
                      <a:r>
                        <a:rPr lang="en-US" altLang="ja-JP" sz="1400" b="0" i="0" u="none" strike="noStrike" dirty="0">
                          <a:solidFill>
                            <a:srgbClr val="FF0000"/>
                          </a:solidFill>
                          <a:effectLst/>
                          <a:latin typeface="Meiryo UI" panose="020B0604030504040204" pitchFamily="50" charset="-128"/>
                          <a:ea typeface="Meiryo UI" panose="020B0604030504040204" pitchFamily="50" charset="-128"/>
                        </a:rPr>
                        <a:t>11,720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400" b="0" i="0" u="none" strike="noStrike" dirty="0">
                          <a:solidFill>
                            <a:srgbClr val="FF0000"/>
                          </a:solidFill>
                          <a:effectLst/>
                          <a:latin typeface="Meiryo UI" panose="020B0604030504040204" pitchFamily="50" charset="-128"/>
                          <a:ea typeface="Meiryo UI" panose="020B0604030504040204" pitchFamily="50" charset="-128"/>
                        </a:rPr>
                        <a:t>▲</a:t>
                      </a:r>
                      <a:r>
                        <a:rPr lang="en-US" altLang="ja-JP" sz="1400" b="0" i="0" u="none" strike="noStrike" dirty="0">
                          <a:solidFill>
                            <a:srgbClr val="FF0000"/>
                          </a:solidFill>
                          <a:effectLst/>
                          <a:latin typeface="Meiryo UI" panose="020B0604030504040204" pitchFamily="50" charset="-128"/>
                          <a:ea typeface="Meiryo UI" panose="020B0604030504040204" pitchFamily="50" charset="-128"/>
                        </a:rPr>
                        <a:t>6,679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FF0000"/>
                          </a:solidFill>
                          <a:effectLst/>
                          <a:latin typeface="Meiryo UI" panose="020B0604030504040204" pitchFamily="50" charset="-128"/>
                          <a:ea typeface="Meiryo UI" panose="020B0604030504040204" pitchFamily="50" charset="-128"/>
                        </a:rPr>
                        <a:t>▲</a:t>
                      </a:r>
                      <a:r>
                        <a:rPr lang="en-US" altLang="ja-JP" sz="1400" b="0" i="0" u="none" strike="noStrike" dirty="0">
                          <a:solidFill>
                            <a:srgbClr val="FF0000"/>
                          </a:solidFill>
                          <a:effectLst/>
                          <a:latin typeface="Meiryo UI" panose="020B0604030504040204" pitchFamily="50" charset="-128"/>
                          <a:ea typeface="Meiryo UI" panose="020B0604030504040204" pitchFamily="50" charset="-128"/>
                        </a:rPr>
                        <a:t>6,020</a:t>
                      </a:r>
                      <a:br>
                        <a:rPr lang="en-US" altLang="ja-JP" sz="1400" b="0" i="0" u="none" strike="noStrike" dirty="0">
                          <a:solidFill>
                            <a:schemeClr val="tx1"/>
                          </a:solidFill>
                          <a:effectLst/>
                          <a:latin typeface="Meiryo UI" panose="020B0604030504040204" pitchFamily="50" charset="-128"/>
                          <a:ea typeface="Meiryo UI" panose="020B0604030504040204" pitchFamily="50" charset="-128"/>
                        </a:rPr>
                      </a:b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116</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endParaRPr lang="en-US" alt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(6,789)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(13,962)</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48066482"/>
                  </a:ext>
                </a:extLst>
              </a:tr>
              <a:tr h="432000">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実績</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7,578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ja-JP" altLang="en-US" sz="1400" b="0" i="0" u="none" strike="noStrike" dirty="0">
                          <a:solidFill>
                            <a:srgbClr val="FF0000"/>
                          </a:solidFill>
                          <a:effectLst/>
                          <a:latin typeface="Meiryo UI" panose="020B0604030504040204" pitchFamily="50" charset="-128"/>
                          <a:ea typeface="Meiryo UI" panose="020B0604030504040204" pitchFamily="50" charset="-128"/>
                        </a:rPr>
                        <a:t>▲ </a:t>
                      </a:r>
                      <a:r>
                        <a:rPr lang="en-US" altLang="ja-JP" sz="1400" b="0" i="0" u="none" strike="noStrike">
                          <a:solidFill>
                            <a:srgbClr val="FF0000"/>
                          </a:solidFill>
                          <a:effectLst/>
                          <a:latin typeface="Meiryo UI" panose="020B0604030504040204" pitchFamily="50" charset="-128"/>
                          <a:ea typeface="Meiryo UI" panose="020B0604030504040204" pitchFamily="50" charset="-128"/>
                        </a:rPr>
                        <a:t>5,454</a:t>
                      </a:r>
                      <a:endParaRPr lang="en-US" altLang="ja-JP" sz="1400" b="0" i="0" u="none" strike="noStrike" dirty="0">
                        <a:solidFill>
                          <a:srgbClr val="FF0000"/>
                        </a:solidFill>
                        <a:effectLst/>
                        <a:latin typeface="Meiryo UI" panose="020B0604030504040204" pitchFamily="50" charset="-128"/>
                        <a:ea typeface="Meiryo UI" panose="020B0604030504040204"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12,321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578844653"/>
                  </a:ext>
                </a:extLst>
              </a:tr>
            </a:tbl>
          </a:graphicData>
        </a:graphic>
      </p:graphicFrame>
      <p:sp>
        <p:nvSpPr>
          <p:cNvPr id="4" name="Rectangle 4">
            <a:extLst>
              <a:ext uri="{FF2B5EF4-FFF2-40B4-BE49-F238E27FC236}">
                <a16:creationId xmlns:a16="http://schemas.microsoft.com/office/drawing/2014/main" id="{5AC966A6-928F-456C-B37D-EFB57F90082C}"/>
              </a:ext>
            </a:extLst>
          </p:cNvPr>
          <p:cNvSpPr>
            <a:spLocks noChangeArrowheads="1"/>
          </p:cNvSpPr>
          <p:nvPr/>
        </p:nvSpPr>
        <p:spPr bwMode="auto">
          <a:xfrm>
            <a:off x="2" y="3"/>
            <a:ext cx="9143997" cy="405342"/>
          </a:xfrm>
          <a:prstGeom prst="rect">
            <a:avLst/>
          </a:prstGeom>
          <a:solidFill>
            <a:sysClr val="windowText" lastClr="000000"/>
          </a:solidFill>
          <a:ln w="19050" cap="flat" cmpd="sng" algn="ctr">
            <a:noFill/>
            <a:prstDash val="solid"/>
            <a:miter lim="800000"/>
            <a:headEnd/>
            <a:tailEnd/>
          </a:ln>
          <a:effectLst/>
        </p:spPr>
        <p:txBody>
          <a:bodyPr wrap="none" tIns="59143" bIns="59143"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defTabSz="326582" eaLnBrk="1" hangingPunct="1">
              <a:spcBef>
                <a:spcPct val="0"/>
              </a:spcBef>
              <a:buNone/>
            </a:pPr>
            <a:r>
              <a:rPr lang="ja-JP" altLang="en-US" sz="2000" b="1" kern="0" dirty="0">
                <a:solidFill>
                  <a:prstClr val="white"/>
                </a:solidFill>
                <a:latin typeface="Meiryo UI" pitchFamily="50" charset="-128"/>
                <a:ea typeface="Meiryo UI" pitchFamily="50" charset="-128"/>
                <a:cs typeface="ＭＳ Ｐゴシック" pitchFamily="50" charset="-128"/>
              </a:rPr>
              <a:t>　令和７年度収支実績及び令和８年度事業計画</a:t>
            </a:r>
            <a:endParaRPr lang="ja-JP" altLang="en-US" sz="1100" b="1" kern="0" dirty="0">
              <a:solidFill>
                <a:prstClr val="white"/>
              </a:solidFill>
              <a:latin typeface="Meiryo UI" pitchFamily="50" charset="-128"/>
              <a:ea typeface="Meiryo UI" pitchFamily="50" charset="-128"/>
              <a:cs typeface="ＭＳ Ｐゴシック" pitchFamily="50" charset="-128"/>
            </a:endParaRPr>
          </a:p>
        </p:txBody>
      </p:sp>
      <p:sp>
        <p:nvSpPr>
          <p:cNvPr id="5" name="テキスト ボックス 4">
            <a:extLst>
              <a:ext uri="{FF2B5EF4-FFF2-40B4-BE49-F238E27FC236}">
                <a16:creationId xmlns:a16="http://schemas.microsoft.com/office/drawing/2014/main" id="{C741C673-5B20-4082-BA93-AA9F215C164C}"/>
              </a:ext>
            </a:extLst>
          </p:cNvPr>
          <p:cNvSpPr txBox="1"/>
          <p:nvPr/>
        </p:nvSpPr>
        <p:spPr>
          <a:xfrm>
            <a:off x="8092560" y="2731941"/>
            <a:ext cx="955221"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単位：千円</a:t>
            </a:r>
          </a:p>
        </p:txBody>
      </p:sp>
      <p:sp>
        <p:nvSpPr>
          <p:cNvPr id="8" name="テキスト ボックス 7">
            <a:extLst>
              <a:ext uri="{FF2B5EF4-FFF2-40B4-BE49-F238E27FC236}">
                <a16:creationId xmlns:a16="http://schemas.microsoft.com/office/drawing/2014/main" id="{D1D69316-866D-459E-982C-8A3383061259}"/>
              </a:ext>
            </a:extLst>
          </p:cNvPr>
          <p:cNvSpPr txBox="1"/>
          <p:nvPr/>
        </p:nvSpPr>
        <p:spPr>
          <a:xfrm>
            <a:off x="66963" y="6545735"/>
            <a:ext cx="3541223" cy="246221"/>
          </a:xfrm>
          <a:prstGeom prst="rect">
            <a:avLst/>
          </a:prstGeom>
          <a:noFill/>
        </p:spPr>
        <p:txBody>
          <a:bodyPr wrap="square" rtlCol="0">
            <a:spAutoFit/>
          </a:bodyPr>
          <a:lstStyle/>
          <a:p>
            <a:r>
              <a:rPr kumimoji="1" lang="en-US" altLang="ja-JP" sz="1000" dirty="0">
                <a:latin typeface="Meiryo UI" panose="020B0604030504040204" pitchFamily="50" charset="-128"/>
                <a:ea typeface="Meiryo UI" panose="020B0604030504040204" pitchFamily="50" charset="-128"/>
              </a:rPr>
              <a:t>※ </a:t>
            </a:r>
            <a:r>
              <a:rPr kumimoji="1" lang="ja-JP" altLang="en-US" sz="1000" dirty="0">
                <a:latin typeface="Meiryo UI" panose="020B0604030504040204" pitchFamily="50" charset="-128"/>
                <a:ea typeface="Meiryo UI" panose="020B0604030504040204" pitchFamily="50" charset="-128"/>
              </a:rPr>
              <a:t>大阪府施行の工事によるシアター閉鎖に伴う府の補填分含む</a:t>
            </a:r>
            <a:endParaRPr kumimoji="1" lang="en-US" altLang="ja-JP" sz="1000"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86C92A80-D7DA-47CD-813A-90BEF5AB36A9}"/>
              </a:ext>
            </a:extLst>
          </p:cNvPr>
          <p:cNvSpPr/>
          <p:nvPr/>
        </p:nvSpPr>
        <p:spPr>
          <a:xfrm>
            <a:off x="96216" y="502238"/>
            <a:ext cx="8951565" cy="2253226"/>
          </a:xfrm>
          <a:prstGeom prst="rect">
            <a:avLst/>
          </a:prstGeom>
          <a:ln w="9525">
            <a:solidFill>
              <a:schemeClr val="tx1"/>
            </a:solidFill>
            <a:prstDash val="solid"/>
          </a:ln>
        </p:spPr>
        <p:txBody>
          <a:bodyPr wrap="square" anchor="ctr" anchorCtr="0">
            <a:noAutofit/>
          </a:bodyPr>
          <a:lstStyle/>
          <a:p>
            <a:pPr marL="115145" indent="-115145" defTabSz="422039"/>
            <a:r>
              <a:rPr lang="en-US" altLang="ja-JP" sz="1600" dirty="0">
                <a:solidFill>
                  <a:prstClr val="black"/>
                </a:solidFill>
                <a:latin typeface="Meiryo UI" panose="020B0604030504040204" pitchFamily="50" charset="-128"/>
                <a:ea typeface="Meiryo UI" panose="020B0604030504040204" pitchFamily="50" charset="-128"/>
              </a:rPr>
              <a:t>【</a:t>
            </a:r>
            <a:r>
              <a:rPr lang="ja-JP" altLang="en-US" sz="1600" dirty="0">
                <a:solidFill>
                  <a:prstClr val="black"/>
                </a:solidFill>
                <a:latin typeface="Meiryo UI" panose="020B0604030504040204" pitchFamily="50" charset="-128"/>
                <a:ea typeface="Meiryo UI" panose="020B0604030504040204" pitchFamily="50" charset="-128"/>
              </a:rPr>
              <a:t>令和７年度収支実績</a:t>
            </a:r>
            <a:r>
              <a:rPr lang="en-US" altLang="ja-JP" sz="1600" dirty="0">
                <a:solidFill>
                  <a:prstClr val="black"/>
                </a:solidFill>
                <a:latin typeface="Meiryo UI" panose="020B0604030504040204" pitchFamily="50" charset="-128"/>
                <a:ea typeface="Meiryo UI" panose="020B0604030504040204" pitchFamily="50" charset="-128"/>
              </a:rPr>
              <a:t>】</a:t>
            </a:r>
          </a:p>
          <a:p>
            <a:pPr marL="115145" indent="-115145" defTabSz="422039"/>
            <a:r>
              <a:rPr lang="ja-JP" altLang="en-US" sz="1600" dirty="0">
                <a:solidFill>
                  <a:prstClr val="black"/>
                </a:solidFill>
                <a:latin typeface="Meiryo UI" panose="020B0604030504040204" pitchFamily="50" charset="-128"/>
                <a:ea typeface="Meiryo UI" panose="020B0604030504040204" pitchFamily="50" charset="-128"/>
              </a:rPr>
              <a:t>▸ 収入はやや目標を下回ったが、支出において経費節減に努力した結果、</a:t>
            </a:r>
            <a:br>
              <a:rPr lang="en-US" altLang="ja-JP" sz="1600" dirty="0">
                <a:solidFill>
                  <a:prstClr val="black"/>
                </a:solidFill>
                <a:latin typeface="Meiryo UI" panose="020B0604030504040204" pitchFamily="50" charset="-128"/>
                <a:ea typeface="Meiryo UI" panose="020B0604030504040204" pitchFamily="50" charset="-128"/>
              </a:rPr>
            </a:br>
            <a:r>
              <a:rPr lang="ja-JP" altLang="en-US" sz="1600" dirty="0">
                <a:solidFill>
                  <a:prstClr val="black"/>
                </a:solidFill>
                <a:latin typeface="Meiryo UI" panose="020B0604030504040204" pitchFamily="50" charset="-128"/>
                <a:ea typeface="Meiryo UI" panose="020B0604030504040204" pitchFamily="50" charset="-128"/>
              </a:rPr>
              <a:t>　</a:t>
            </a:r>
            <a:r>
              <a:rPr lang="ja-JP" altLang="en-US" sz="1600" b="1" u="sng" dirty="0">
                <a:solidFill>
                  <a:prstClr val="black"/>
                </a:solidFill>
                <a:latin typeface="Meiryo UI" panose="020B0604030504040204" pitchFamily="50" charset="-128"/>
                <a:ea typeface="Meiryo UI" panose="020B0604030504040204" pitchFamily="50" charset="-128"/>
              </a:rPr>
              <a:t>収支差は目標を上回り、単年度黒字となった（２年連続で目標を上回る）</a:t>
            </a:r>
            <a:endParaRPr lang="en-US" altLang="ja-JP" sz="1600" b="1" u="sng" dirty="0">
              <a:solidFill>
                <a:prstClr val="black"/>
              </a:solidFill>
              <a:latin typeface="Meiryo UI" panose="020B0604030504040204" pitchFamily="50" charset="-128"/>
              <a:ea typeface="Meiryo UI" panose="020B0604030504040204" pitchFamily="50" charset="-128"/>
            </a:endParaRPr>
          </a:p>
          <a:p>
            <a:pPr marL="115145" indent="-115145" defTabSz="422039"/>
            <a:endParaRPr lang="en-US" altLang="ja-JP" sz="500" b="1" u="sng" dirty="0">
              <a:solidFill>
                <a:prstClr val="black"/>
              </a:solidFill>
              <a:latin typeface="Meiryo UI" panose="020B0604030504040204" pitchFamily="50" charset="-128"/>
              <a:ea typeface="Meiryo UI" panose="020B0604030504040204" pitchFamily="50" charset="-128"/>
            </a:endParaRPr>
          </a:p>
          <a:p>
            <a:pPr marL="115145" indent="-115145" defTabSz="422039"/>
            <a:r>
              <a:rPr lang="en-US" altLang="ja-JP" sz="1600" dirty="0">
                <a:solidFill>
                  <a:prstClr val="black"/>
                </a:solidFill>
                <a:latin typeface="Meiryo UI" panose="020B0604030504040204" pitchFamily="50" charset="-128"/>
                <a:ea typeface="Meiryo UI" panose="020B0604030504040204" pitchFamily="50" charset="-128"/>
              </a:rPr>
              <a:t>【</a:t>
            </a:r>
            <a:r>
              <a:rPr lang="ja-JP" altLang="en-US" sz="1600" dirty="0">
                <a:solidFill>
                  <a:prstClr val="black"/>
                </a:solidFill>
                <a:latin typeface="Meiryo UI" panose="020B0604030504040204" pitchFamily="50" charset="-128"/>
                <a:ea typeface="Meiryo UI" panose="020B0604030504040204" pitchFamily="50" charset="-128"/>
              </a:rPr>
              <a:t>令和８年度事業計画</a:t>
            </a:r>
            <a:r>
              <a:rPr lang="en-US" altLang="ja-JP" sz="1600" dirty="0">
                <a:solidFill>
                  <a:prstClr val="black"/>
                </a:solidFill>
                <a:latin typeface="Meiryo UI" panose="020B0604030504040204" pitchFamily="50" charset="-128"/>
                <a:ea typeface="Meiryo UI" panose="020B0604030504040204" pitchFamily="50" charset="-128"/>
              </a:rPr>
              <a:t>】</a:t>
            </a:r>
          </a:p>
          <a:p>
            <a:pPr marL="115145" indent="-115145" defTabSz="422039"/>
            <a:r>
              <a:rPr lang="ja-JP" altLang="en-US" sz="1600" dirty="0">
                <a:solidFill>
                  <a:prstClr val="black"/>
                </a:solidFill>
                <a:latin typeface="Meiryo UI" panose="020B0604030504040204" pitchFamily="50" charset="-128"/>
                <a:ea typeface="Meiryo UI" panose="020B0604030504040204" pitchFamily="50" charset="-128"/>
              </a:rPr>
              <a:t>▸ ５月末時点の予約状況を踏まえ、</a:t>
            </a:r>
            <a:r>
              <a:rPr lang="ja-JP" altLang="en-US" sz="1600" b="1" u="sng" dirty="0">
                <a:solidFill>
                  <a:prstClr val="black"/>
                </a:solidFill>
                <a:latin typeface="Meiryo UI" panose="020B0604030504040204" pitchFamily="50" charset="-128"/>
                <a:ea typeface="Meiryo UI" panose="020B0604030504040204" pitchFamily="50" charset="-128"/>
              </a:rPr>
              <a:t>更なる収入の確保に取組みつつ、実態に即した収入の目標額を設定</a:t>
            </a:r>
            <a:endParaRPr lang="en-US" altLang="ja-JP" sz="1600" b="1" u="sng" dirty="0">
              <a:solidFill>
                <a:prstClr val="black"/>
              </a:solidFill>
              <a:latin typeface="Meiryo UI" panose="020B0604030504040204" pitchFamily="50" charset="-128"/>
              <a:ea typeface="Meiryo UI" panose="020B0604030504040204" pitchFamily="50" charset="-128"/>
            </a:endParaRPr>
          </a:p>
          <a:p>
            <a:pPr marL="115145" indent="-115145" defTabSz="422039"/>
            <a:r>
              <a:rPr lang="ja-JP" altLang="en-US" sz="1600" dirty="0">
                <a:solidFill>
                  <a:prstClr val="black"/>
                </a:solidFill>
                <a:latin typeface="Meiryo UI" panose="020B0604030504040204" pitchFamily="50" charset="-128"/>
                <a:ea typeface="Meiryo UI" panose="020B0604030504040204" pitchFamily="50" charset="-128"/>
              </a:rPr>
              <a:t>▸ 修繕費や予約システムの入替などの支出増加に対応するため、引き続き、経費節減を行うとともに、</a:t>
            </a:r>
            <a:br>
              <a:rPr lang="en-US" altLang="ja-JP" sz="1600" dirty="0">
                <a:solidFill>
                  <a:prstClr val="black"/>
                </a:solidFill>
                <a:latin typeface="Meiryo UI" panose="020B0604030504040204" pitchFamily="50" charset="-128"/>
                <a:ea typeface="Meiryo UI" panose="020B0604030504040204" pitchFamily="50" charset="-128"/>
              </a:rPr>
            </a:br>
            <a:r>
              <a:rPr lang="ja-JP" altLang="en-US" sz="1600" dirty="0">
                <a:solidFill>
                  <a:prstClr val="black"/>
                </a:solidFill>
                <a:latin typeface="Meiryo UI" panose="020B0604030504040204" pitchFamily="50" charset="-128"/>
                <a:ea typeface="Meiryo UI" panose="020B0604030504040204" pitchFamily="50" charset="-128"/>
              </a:rPr>
              <a:t>　重点取組（次頁）を展開し、</a:t>
            </a:r>
            <a:r>
              <a:rPr lang="ja-JP" altLang="en-US" sz="1600" b="1" dirty="0">
                <a:solidFill>
                  <a:prstClr val="black"/>
                </a:solidFill>
                <a:latin typeface="Meiryo UI" panose="020B0604030504040204" pitchFamily="50" charset="-128"/>
                <a:ea typeface="Meiryo UI" panose="020B0604030504040204" pitchFamily="50" charset="-128"/>
              </a:rPr>
              <a:t> </a:t>
            </a:r>
            <a:r>
              <a:rPr lang="ja-JP" altLang="en-US" sz="1600" b="1" u="sng" dirty="0">
                <a:solidFill>
                  <a:prstClr val="black"/>
                </a:solidFill>
                <a:latin typeface="Meiryo UI" panose="020B0604030504040204" pitchFamily="50" charset="-128"/>
                <a:ea typeface="Meiryo UI" panose="020B0604030504040204" pitchFamily="50" charset="-128"/>
              </a:rPr>
              <a:t>公募時に提案した「指定期間５年間における総収支均衡」、</a:t>
            </a:r>
            <a:br>
              <a:rPr lang="en-US" altLang="ja-JP" sz="1600" b="1" u="sng" dirty="0">
                <a:solidFill>
                  <a:prstClr val="black"/>
                </a:solidFill>
                <a:latin typeface="Meiryo UI" panose="020B0604030504040204" pitchFamily="50" charset="-128"/>
                <a:ea typeface="Meiryo UI" panose="020B0604030504040204" pitchFamily="50" charset="-128"/>
              </a:rPr>
            </a:br>
            <a:r>
              <a:rPr lang="ja-JP" altLang="en-US" sz="1600" b="1" dirty="0">
                <a:solidFill>
                  <a:prstClr val="black"/>
                </a:solidFill>
                <a:latin typeface="Meiryo UI" panose="020B0604030504040204" pitchFamily="50" charset="-128"/>
                <a:ea typeface="Meiryo UI" panose="020B0604030504040204" pitchFamily="50" charset="-128"/>
              </a:rPr>
              <a:t>　</a:t>
            </a:r>
            <a:r>
              <a:rPr lang="ja-JP" altLang="en-US" sz="1600" b="1" u="sng" dirty="0">
                <a:solidFill>
                  <a:prstClr val="black"/>
                </a:solidFill>
                <a:latin typeface="Meiryo UI" panose="020B0604030504040204" pitchFamily="50" charset="-128"/>
                <a:ea typeface="Meiryo UI" panose="020B0604030504040204" pitchFamily="50" charset="-128"/>
              </a:rPr>
              <a:t>「単年度黒字」をめざす</a:t>
            </a:r>
            <a:endParaRPr lang="en-US" altLang="ja-JP" sz="1600" b="1" u="sng" dirty="0">
              <a:solidFill>
                <a:prstClr val="black"/>
              </a:solidFill>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CB9BAE85-C6AD-4CB0-B42E-01FE4C869208}"/>
              </a:ext>
            </a:extLst>
          </p:cNvPr>
          <p:cNvSpPr txBox="1"/>
          <p:nvPr/>
        </p:nvSpPr>
        <p:spPr>
          <a:xfrm>
            <a:off x="6908811" y="6548594"/>
            <a:ext cx="2235189" cy="276999"/>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は公募提案時の金額</a:t>
            </a:r>
          </a:p>
        </p:txBody>
      </p:sp>
      <p:sp>
        <p:nvSpPr>
          <p:cNvPr id="9" name="スライド番号プレースホルダー 1">
            <a:extLst>
              <a:ext uri="{FF2B5EF4-FFF2-40B4-BE49-F238E27FC236}">
                <a16:creationId xmlns:a16="http://schemas.microsoft.com/office/drawing/2014/main" id="{022297AE-6761-419D-AF5C-917B677F1399}"/>
              </a:ext>
            </a:extLst>
          </p:cNvPr>
          <p:cNvSpPr>
            <a:spLocks noGrp="1"/>
          </p:cNvSpPr>
          <p:nvPr>
            <p:ph type="sldNum" sz="quarter" idx="12"/>
          </p:nvPr>
        </p:nvSpPr>
        <p:spPr>
          <a:xfrm>
            <a:off x="7086600" y="6492875"/>
            <a:ext cx="2057400" cy="365125"/>
          </a:xfrm>
        </p:spPr>
        <p:txBody>
          <a:bodyPr/>
          <a:lstStyle/>
          <a:p>
            <a:fld id="{3BEFAA3D-2F26-44E4-AFFF-E76908BA4891}" type="slidenum">
              <a:rPr kumimoji="1" lang="ja-JP" altLang="en-US" smtClean="0"/>
              <a:t>4</a:t>
            </a:fld>
            <a:endParaRPr kumimoji="1" lang="ja-JP" altLang="en-US"/>
          </a:p>
        </p:txBody>
      </p:sp>
    </p:spTree>
    <p:extLst>
      <p:ext uri="{BB962C8B-B14F-4D97-AF65-F5344CB8AC3E}">
        <p14:creationId xmlns:p14="http://schemas.microsoft.com/office/powerpoint/2010/main" val="1112383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5AC966A6-928F-456C-B37D-EFB57F90082C}"/>
              </a:ext>
            </a:extLst>
          </p:cNvPr>
          <p:cNvSpPr>
            <a:spLocks noChangeArrowheads="1"/>
          </p:cNvSpPr>
          <p:nvPr/>
        </p:nvSpPr>
        <p:spPr bwMode="auto">
          <a:xfrm>
            <a:off x="2" y="3"/>
            <a:ext cx="9143997" cy="405342"/>
          </a:xfrm>
          <a:prstGeom prst="rect">
            <a:avLst/>
          </a:prstGeom>
          <a:solidFill>
            <a:sysClr val="windowText" lastClr="000000"/>
          </a:solidFill>
          <a:ln w="19050" cap="flat" cmpd="sng" algn="ctr">
            <a:noFill/>
            <a:prstDash val="solid"/>
            <a:miter lim="800000"/>
            <a:headEnd/>
            <a:tailEnd/>
          </a:ln>
          <a:effectLst/>
        </p:spPr>
        <p:txBody>
          <a:bodyPr wrap="none" tIns="59143" bIns="59143"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defTabSz="326582" eaLnBrk="1" hangingPunct="1">
              <a:spcBef>
                <a:spcPct val="0"/>
              </a:spcBef>
              <a:buNone/>
            </a:pPr>
            <a:r>
              <a:rPr lang="ja-JP" altLang="en-US" sz="2000" b="1" kern="0" dirty="0">
                <a:solidFill>
                  <a:prstClr val="white"/>
                </a:solidFill>
                <a:latin typeface="Meiryo UI" pitchFamily="50" charset="-128"/>
                <a:ea typeface="Meiryo UI" pitchFamily="50" charset="-128"/>
                <a:cs typeface="ＭＳ Ｐゴシック" pitchFamily="50" charset="-128"/>
              </a:rPr>
              <a:t>　令和８年度重点取組項目</a:t>
            </a:r>
            <a:endParaRPr lang="ja-JP" altLang="en-US" sz="1100" b="1" kern="0" dirty="0">
              <a:solidFill>
                <a:prstClr val="white"/>
              </a:solidFill>
              <a:latin typeface="Meiryo UI" pitchFamily="50" charset="-128"/>
              <a:ea typeface="Meiryo UI" pitchFamily="50" charset="-128"/>
              <a:cs typeface="ＭＳ Ｐゴシック" pitchFamily="50" charset="-128"/>
            </a:endParaRPr>
          </a:p>
        </p:txBody>
      </p:sp>
      <p:sp>
        <p:nvSpPr>
          <p:cNvPr id="6" name="正方形/長方形 5">
            <a:extLst>
              <a:ext uri="{FF2B5EF4-FFF2-40B4-BE49-F238E27FC236}">
                <a16:creationId xmlns:a16="http://schemas.microsoft.com/office/drawing/2014/main" id="{FDC90DDC-A54A-4B2A-84D6-C8CE409AFC61}"/>
              </a:ext>
            </a:extLst>
          </p:cNvPr>
          <p:cNvSpPr/>
          <p:nvPr/>
        </p:nvSpPr>
        <p:spPr>
          <a:xfrm>
            <a:off x="88918" y="911207"/>
            <a:ext cx="9055082" cy="738664"/>
          </a:xfrm>
          <a:prstGeom prst="rect">
            <a:avLst/>
          </a:prstGeom>
          <a:ln>
            <a:noFill/>
          </a:ln>
        </p:spPr>
        <p:txBody>
          <a:bodyPr wrap="square">
            <a:spAutoFit/>
          </a:bodyPr>
          <a:lstStyle/>
          <a:p>
            <a:pPr marL="124737" indent="-124737"/>
            <a:endParaRPr lang="en-US" altLang="ja-JP" sz="600" dirty="0">
              <a:latin typeface="Meiryo UI" panose="020B0604030504040204" pitchFamily="50" charset="-128"/>
              <a:ea typeface="Meiryo UI" panose="020B0604030504040204" pitchFamily="50" charset="-128"/>
            </a:endParaRPr>
          </a:p>
          <a:p>
            <a:pPr marL="124737" indent="-124737"/>
            <a:endParaRPr lang="en-US" altLang="ja-JP" dirty="0">
              <a:latin typeface="Meiryo UI" panose="020B0604030504040204" pitchFamily="50" charset="-128"/>
              <a:ea typeface="Meiryo UI" panose="020B0604030504040204" pitchFamily="50" charset="-128"/>
            </a:endParaRPr>
          </a:p>
          <a:p>
            <a:pPr marL="124737" indent="-124737"/>
            <a:r>
              <a:rPr lang="ja-JP" altLang="en-US" dirty="0">
                <a:latin typeface="Meiryo UI" panose="020B0604030504040204" pitchFamily="50" charset="-128"/>
                <a:ea typeface="Meiryo UI" panose="020B0604030504040204" pitchFamily="50" charset="-128"/>
              </a:rPr>
              <a:t>　　</a:t>
            </a:r>
            <a:endParaRPr lang="en-US" altLang="ja-JP" dirty="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9D1E2555-DD3F-4974-B4D5-63E4AFD159E2}"/>
              </a:ext>
            </a:extLst>
          </p:cNvPr>
          <p:cNvSpPr txBox="1"/>
          <p:nvPr/>
        </p:nvSpPr>
        <p:spPr>
          <a:xfrm>
            <a:off x="563571" y="1179000"/>
            <a:ext cx="8016857" cy="4401205"/>
          </a:xfrm>
          <a:prstGeom prst="rect">
            <a:avLst/>
          </a:prstGeom>
          <a:noFill/>
        </p:spPr>
        <p:txBody>
          <a:bodyPr wrap="square" rtlCol="0">
            <a:spAutoFit/>
          </a:bodyPr>
          <a:lstStyle/>
          <a:p>
            <a:r>
              <a:rPr lang="ja-JP" altLang="en-US" sz="2800" b="1" dirty="0">
                <a:latin typeface="Meiryo UI" panose="020B0604030504040204" pitchFamily="50" charset="-128"/>
                <a:ea typeface="Meiryo UI" panose="020B0604030504040204" pitchFamily="50" charset="-128"/>
              </a:rPr>
              <a:t>１　プッシュ型営業の継続（継続）</a:t>
            </a:r>
            <a:endParaRPr lang="en-US" altLang="ja-JP" sz="2800" b="1" dirty="0">
              <a:latin typeface="Meiryo UI" panose="020B0604030504040204" pitchFamily="50" charset="-128"/>
              <a:ea typeface="Meiryo UI" panose="020B0604030504040204" pitchFamily="50" charset="-128"/>
            </a:endParaRPr>
          </a:p>
          <a:p>
            <a:r>
              <a:rPr lang="ja-JP" altLang="en-US" sz="2800" b="1" dirty="0">
                <a:latin typeface="Meiryo UI" panose="020B0604030504040204" pitchFamily="50" charset="-128"/>
                <a:ea typeface="Meiryo UI" panose="020B0604030504040204" pitchFamily="50" charset="-128"/>
              </a:rPr>
              <a:t>　　　</a:t>
            </a:r>
            <a:endParaRPr kumimoji="1" lang="en-US" altLang="ja-JP" sz="2800" dirty="0">
              <a:latin typeface="Meiryo UI" panose="020B0604030504040204" pitchFamily="50" charset="-128"/>
              <a:ea typeface="Meiryo UI" panose="020B0604030504040204" pitchFamily="50" charset="-128"/>
            </a:endParaRPr>
          </a:p>
          <a:p>
            <a:endParaRPr kumimoji="1" lang="en-US" altLang="ja-JP" sz="2800" dirty="0">
              <a:latin typeface="Meiryo UI" panose="020B0604030504040204" pitchFamily="50" charset="-128"/>
              <a:ea typeface="Meiryo UI" panose="020B0604030504040204" pitchFamily="50" charset="-128"/>
            </a:endParaRPr>
          </a:p>
          <a:p>
            <a:r>
              <a:rPr kumimoji="1" lang="ja-JP" altLang="en-US" sz="2800" b="1" dirty="0">
                <a:latin typeface="Meiryo UI" panose="020B0604030504040204" pitchFamily="50" charset="-128"/>
                <a:ea typeface="Meiryo UI" panose="020B0604030504040204" pitchFamily="50" charset="-128"/>
              </a:rPr>
              <a:t>２　情報発信の更なる強化（</a:t>
            </a:r>
            <a:r>
              <a:rPr kumimoji="1" lang="en-US" altLang="ja-JP" sz="2800" b="1" dirty="0">
                <a:latin typeface="Meiryo UI" panose="020B0604030504040204" pitchFamily="50" charset="-128"/>
                <a:ea typeface="Meiryo UI" panose="020B0604030504040204" pitchFamily="50" charset="-128"/>
              </a:rPr>
              <a:t>R</a:t>
            </a:r>
            <a:r>
              <a:rPr kumimoji="1" lang="ja-JP" altLang="en-US" sz="2800" b="1" dirty="0">
                <a:latin typeface="Meiryo UI" panose="020B0604030504040204" pitchFamily="50" charset="-128"/>
                <a:ea typeface="Meiryo UI" panose="020B0604030504040204" pitchFamily="50" charset="-128"/>
              </a:rPr>
              <a:t>８新規）</a:t>
            </a:r>
            <a:endParaRPr kumimoji="1" lang="en-US" altLang="ja-JP" sz="2800" b="1" dirty="0">
              <a:latin typeface="Meiryo UI" panose="020B0604030504040204" pitchFamily="50" charset="-128"/>
              <a:ea typeface="Meiryo UI" panose="020B0604030504040204" pitchFamily="50" charset="-128"/>
            </a:endParaRPr>
          </a:p>
          <a:p>
            <a:endParaRPr kumimoji="1" lang="en-US" altLang="ja-JP" sz="2800" dirty="0"/>
          </a:p>
          <a:p>
            <a:endParaRPr kumimoji="1" lang="en-US" altLang="ja-JP" sz="2800" dirty="0"/>
          </a:p>
          <a:p>
            <a:r>
              <a:rPr kumimoji="1" lang="ja-JP" altLang="en-US" sz="2800" b="1" dirty="0">
                <a:latin typeface="Meiryo UI" panose="020B0604030504040204" pitchFamily="50" charset="-128"/>
                <a:ea typeface="Meiryo UI" panose="020B0604030504040204" pitchFamily="50" charset="-128"/>
              </a:rPr>
              <a:t>３　</a:t>
            </a:r>
            <a:r>
              <a:rPr lang="ja-JP" altLang="en-US" sz="2800" b="1" dirty="0">
                <a:latin typeface="Meiryo UI" panose="020B0604030504040204" pitchFamily="50" charset="-128"/>
                <a:ea typeface="Meiryo UI" panose="020B0604030504040204" pitchFamily="50" charset="-128"/>
              </a:rPr>
              <a:t>新・予約システムの導入（拡充）</a:t>
            </a:r>
            <a:endParaRPr lang="en-US" altLang="ja-JP" sz="2800" b="1" dirty="0">
              <a:latin typeface="Meiryo UI" panose="020B0604030504040204" pitchFamily="50" charset="-128"/>
              <a:ea typeface="Meiryo UI" panose="020B0604030504040204" pitchFamily="50" charset="-128"/>
            </a:endParaRPr>
          </a:p>
          <a:p>
            <a:endParaRPr kumimoji="1" lang="en-US" altLang="ja-JP" sz="2800" b="1" dirty="0">
              <a:latin typeface="Meiryo UI" panose="020B0604030504040204" pitchFamily="50" charset="-128"/>
              <a:ea typeface="Meiryo UI" panose="020B0604030504040204" pitchFamily="50" charset="-128"/>
            </a:endParaRPr>
          </a:p>
          <a:p>
            <a:endParaRPr kumimoji="1" lang="en-US" altLang="ja-JP" sz="2800" b="1" dirty="0">
              <a:latin typeface="Meiryo UI" panose="020B0604030504040204" pitchFamily="50" charset="-128"/>
              <a:ea typeface="Meiryo UI" panose="020B0604030504040204" pitchFamily="50" charset="-128"/>
            </a:endParaRPr>
          </a:p>
          <a:p>
            <a:r>
              <a:rPr kumimoji="1" lang="ja-JP" altLang="en-US" sz="2800" b="1" dirty="0">
                <a:latin typeface="Meiryo UI" panose="020B0604030504040204" pitchFamily="50" charset="-128"/>
                <a:ea typeface="Meiryo UI" panose="020B0604030504040204" pitchFamily="50" charset="-128"/>
              </a:rPr>
              <a:t>４　個人情報のセキュリティ強化（</a:t>
            </a:r>
            <a:r>
              <a:rPr kumimoji="1" lang="en-US" altLang="ja-JP" sz="2800" b="1" dirty="0">
                <a:latin typeface="Meiryo UI" panose="020B0604030504040204" pitchFamily="50" charset="-128"/>
                <a:ea typeface="Meiryo UI" panose="020B0604030504040204" pitchFamily="50" charset="-128"/>
              </a:rPr>
              <a:t>R</a:t>
            </a:r>
            <a:r>
              <a:rPr kumimoji="1" lang="ja-JP" altLang="en-US" sz="2800" b="1" dirty="0">
                <a:latin typeface="Meiryo UI" panose="020B0604030504040204" pitchFamily="50" charset="-128"/>
                <a:ea typeface="Meiryo UI" panose="020B0604030504040204" pitchFamily="50" charset="-128"/>
              </a:rPr>
              <a:t>８新規）</a:t>
            </a:r>
            <a:endParaRPr lang="en-US" altLang="ja-JP" sz="2800" b="1" dirty="0">
              <a:latin typeface="Meiryo UI" panose="020B0604030504040204" pitchFamily="50" charset="-128"/>
              <a:ea typeface="Meiryo UI" panose="020B0604030504040204" pitchFamily="50" charset="-128"/>
            </a:endParaRPr>
          </a:p>
        </p:txBody>
      </p:sp>
      <p:sp>
        <p:nvSpPr>
          <p:cNvPr id="7" name="スライド番号プレースホルダー 1">
            <a:extLst>
              <a:ext uri="{FF2B5EF4-FFF2-40B4-BE49-F238E27FC236}">
                <a16:creationId xmlns:a16="http://schemas.microsoft.com/office/drawing/2014/main" id="{FFF2BBBD-320C-47D3-BC77-9FF0E19281DC}"/>
              </a:ext>
            </a:extLst>
          </p:cNvPr>
          <p:cNvSpPr>
            <a:spLocks noGrp="1"/>
          </p:cNvSpPr>
          <p:nvPr>
            <p:ph type="sldNum" sz="quarter" idx="12"/>
          </p:nvPr>
        </p:nvSpPr>
        <p:spPr>
          <a:xfrm>
            <a:off x="7086600" y="6492875"/>
            <a:ext cx="2057400" cy="365125"/>
          </a:xfrm>
        </p:spPr>
        <p:txBody>
          <a:bodyPr/>
          <a:lstStyle/>
          <a:p>
            <a:fld id="{3BEFAA3D-2F26-44E4-AFFF-E76908BA4891}" type="slidenum">
              <a:rPr kumimoji="1" lang="ja-JP" altLang="en-US" smtClean="0"/>
              <a:t>5</a:t>
            </a:fld>
            <a:endParaRPr kumimoji="1" lang="ja-JP" altLang="en-US"/>
          </a:p>
        </p:txBody>
      </p:sp>
    </p:spTree>
    <p:extLst>
      <p:ext uri="{BB962C8B-B14F-4D97-AF65-F5344CB8AC3E}">
        <p14:creationId xmlns:p14="http://schemas.microsoft.com/office/powerpoint/2010/main" val="1539238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9EF17FC2-80FE-4207-8862-54AB8FF37CC1}"/>
              </a:ext>
            </a:extLst>
          </p:cNvPr>
          <p:cNvSpPr txBox="1"/>
          <p:nvPr/>
        </p:nvSpPr>
        <p:spPr>
          <a:xfrm>
            <a:off x="5442422" y="1077039"/>
            <a:ext cx="955221"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単位：千円</a:t>
            </a:r>
          </a:p>
        </p:txBody>
      </p:sp>
      <p:sp>
        <p:nvSpPr>
          <p:cNvPr id="6" name="Rectangle 4">
            <a:extLst>
              <a:ext uri="{FF2B5EF4-FFF2-40B4-BE49-F238E27FC236}">
                <a16:creationId xmlns:a16="http://schemas.microsoft.com/office/drawing/2014/main" id="{D6962614-7F77-4230-8F6A-8CDF0202AC95}"/>
              </a:ext>
            </a:extLst>
          </p:cNvPr>
          <p:cNvSpPr>
            <a:spLocks noChangeArrowheads="1"/>
          </p:cNvSpPr>
          <p:nvPr/>
        </p:nvSpPr>
        <p:spPr bwMode="auto">
          <a:xfrm>
            <a:off x="2" y="3"/>
            <a:ext cx="9143997" cy="405342"/>
          </a:xfrm>
          <a:prstGeom prst="rect">
            <a:avLst/>
          </a:prstGeom>
          <a:solidFill>
            <a:sysClr val="windowText" lastClr="000000"/>
          </a:solidFill>
          <a:ln w="19050" cap="flat" cmpd="sng" algn="ctr">
            <a:noFill/>
            <a:prstDash val="solid"/>
            <a:miter lim="800000"/>
            <a:headEnd/>
            <a:tailEnd/>
          </a:ln>
          <a:effectLst/>
        </p:spPr>
        <p:txBody>
          <a:bodyPr wrap="none" tIns="59143" bIns="59143"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defTabSz="326582" eaLnBrk="1" hangingPunct="1">
              <a:spcBef>
                <a:spcPct val="0"/>
              </a:spcBef>
              <a:buNone/>
            </a:pPr>
            <a:r>
              <a:rPr lang="ja-JP" altLang="en-US" sz="2000" b="1" kern="0" dirty="0">
                <a:solidFill>
                  <a:prstClr val="white"/>
                </a:solidFill>
                <a:latin typeface="Meiryo UI" pitchFamily="50" charset="-128"/>
                <a:ea typeface="Meiryo UI" pitchFamily="50" charset="-128"/>
                <a:cs typeface="ＭＳ Ｐゴシック" pitchFamily="50" charset="-128"/>
              </a:rPr>
              <a:t>　令和８年度重点取組①</a:t>
            </a:r>
            <a:endParaRPr lang="ja-JP" altLang="en-US" sz="1100" b="1" kern="0" dirty="0">
              <a:solidFill>
                <a:prstClr val="white"/>
              </a:solidFill>
              <a:latin typeface="Meiryo UI" pitchFamily="50" charset="-128"/>
              <a:ea typeface="Meiryo UI" pitchFamily="50" charset="-128"/>
              <a:cs typeface="ＭＳ Ｐゴシック" pitchFamily="50" charset="-128"/>
            </a:endParaRPr>
          </a:p>
        </p:txBody>
      </p:sp>
      <p:sp>
        <p:nvSpPr>
          <p:cNvPr id="2" name="四角形: 角を丸くする 1">
            <a:extLst>
              <a:ext uri="{FF2B5EF4-FFF2-40B4-BE49-F238E27FC236}">
                <a16:creationId xmlns:a16="http://schemas.microsoft.com/office/drawing/2014/main" id="{626A7793-E07E-4DD7-A538-0D5FA54632F6}"/>
              </a:ext>
            </a:extLst>
          </p:cNvPr>
          <p:cNvSpPr/>
          <p:nvPr/>
        </p:nvSpPr>
        <p:spPr>
          <a:xfrm>
            <a:off x="130473" y="506010"/>
            <a:ext cx="3038167" cy="405342"/>
          </a:xfrm>
          <a:prstGeom prst="roundRect">
            <a:avLst>
              <a:gd name="adj" fmla="val 50000"/>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１．プッシュ型営業の継続</a:t>
            </a:r>
          </a:p>
        </p:txBody>
      </p:sp>
      <p:sp>
        <p:nvSpPr>
          <p:cNvPr id="8" name="テキスト ボックス 7">
            <a:extLst>
              <a:ext uri="{FF2B5EF4-FFF2-40B4-BE49-F238E27FC236}">
                <a16:creationId xmlns:a16="http://schemas.microsoft.com/office/drawing/2014/main" id="{978EE837-FBD1-4001-A91A-D08539190E7C}"/>
              </a:ext>
            </a:extLst>
          </p:cNvPr>
          <p:cNvSpPr txBox="1"/>
          <p:nvPr/>
        </p:nvSpPr>
        <p:spPr>
          <a:xfrm>
            <a:off x="3168640" y="447071"/>
            <a:ext cx="4136727" cy="523220"/>
          </a:xfrm>
          <a:prstGeom prst="rect">
            <a:avLst/>
          </a:prstGeom>
          <a:noFill/>
        </p:spPr>
        <p:txBody>
          <a:bodyPr wrap="square" rtlCol="0">
            <a:spAutoFit/>
          </a:bodyPr>
          <a:lstStyle/>
          <a:p>
            <a:r>
              <a:rPr kumimoji="1" lang="ja-JP" altLang="en-US" sz="1400" b="1" dirty="0">
                <a:solidFill>
                  <a:schemeClr val="bg1">
                    <a:lumMod val="50000"/>
                  </a:schemeClr>
                </a:solidFill>
                <a:latin typeface="Meiryo UI" panose="020B0604030504040204" pitchFamily="50" charset="-128"/>
                <a:ea typeface="Meiryo UI" panose="020B0604030504040204" pitchFamily="50" charset="-128"/>
              </a:rPr>
              <a:t>労働組合、業界団体、学会・教育機関等に対して</a:t>
            </a:r>
            <a:endParaRPr kumimoji="1" lang="en-US" altLang="ja-JP" sz="1400" b="1" dirty="0">
              <a:solidFill>
                <a:schemeClr val="bg1">
                  <a:lumMod val="50000"/>
                </a:schemeClr>
              </a:solidFill>
              <a:latin typeface="Meiryo UI" panose="020B0604030504040204" pitchFamily="50" charset="-128"/>
              <a:ea typeface="Meiryo UI" panose="020B0604030504040204" pitchFamily="50" charset="-128"/>
            </a:endParaRPr>
          </a:p>
          <a:p>
            <a:r>
              <a:rPr kumimoji="1" lang="ja-JP" altLang="en-US" sz="1400" b="1" dirty="0">
                <a:solidFill>
                  <a:schemeClr val="bg1">
                    <a:lumMod val="50000"/>
                  </a:schemeClr>
                </a:solidFill>
                <a:latin typeface="Meiryo UI" panose="020B0604030504040204" pitchFamily="50" charset="-128"/>
                <a:ea typeface="Meiryo UI" panose="020B0604030504040204" pitchFamily="50" charset="-128"/>
              </a:rPr>
              <a:t>それぞれに対応した営業活動を展開</a:t>
            </a:r>
          </a:p>
        </p:txBody>
      </p:sp>
      <p:graphicFrame>
        <p:nvGraphicFramePr>
          <p:cNvPr id="3" name="表 4">
            <a:extLst>
              <a:ext uri="{FF2B5EF4-FFF2-40B4-BE49-F238E27FC236}">
                <a16:creationId xmlns:a16="http://schemas.microsoft.com/office/drawing/2014/main" id="{7CE2D8BE-C0FE-45E5-9BAF-AC3C3C8A21AE}"/>
              </a:ext>
            </a:extLst>
          </p:cNvPr>
          <p:cNvGraphicFramePr>
            <a:graphicFrameLocks noGrp="1"/>
          </p:cNvGraphicFramePr>
          <p:nvPr>
            <p:extLst>
              <p:ext uri="{D42A27DB-BD31-4B8C-83A1-F6EECF244321}">
                <p14:modId xmlns:p14="http://schemas.microsoft.com/office/powerpoint/2010/main" val="4239112606"/>
              </p:ext>
            </p:extLst>
          </p:nvPr>
        </p:nvGraphicFramePr>
        <p:xfrm>
          <a:off x="326796" y="1363621"/>
          <a:ext cx="5971200" cy="3780000"/>
        </p:xfrm>
        <a:graphic>
          <a:graphicData uri="http://schemas.openxmlformats.org/drawingml/2006/table">
            <a:tbl>
              <a:tblPr firstRow="1" bandRow="1">
                <a:tableStyleId>{5940675A-B579-460E-94D1-54222C63F5DA}</a:tableStyleId>
              </a:tblPr>
              <a:tblGrid>
                <a:gridCol w="1440000">
                  <a:extLst>
                    <a:ext uri="{9D8B030D-6E8A-4147-A177-3AD203B41FA5}">
                      <a16:colId xmlns:a16="http://schemas.microsoft.com/office/drawing/2014/main" val="733754500"/>
                    </a:ext>
                  </a:extLst>
                </a:gridCol>
                <a:gridCol w="1219200">
                  <a:extLst>
                    <a:ext uri="{9D8B030D-6E8A-4147-A177-3AD203B41FA5}">
                      <a16:colId xmlns:a16="http://schemas.microsoft.com/office/drawing/2014/main" val="4099675854"/>
                    </a:ext>
                  </a:extLst>
                </a:gridCol>
                <a:gridCol w="1656000">
                  <a:extLst>
                    <a:ext uri="{9D8B030D-6E8A-4147-A177-3AD203B41FA5}">
                      <a16:colId xmlns:a16="http://schemas.microsoft.com/office/drawing/2014/main" val="1973162794"/>
                    </a:ext>
                  </a:extLst>
                </a:gridCol>
                <a:gridCol w="1656000">
                  <a:extLst>
                    <a:ext uri="{9D8B030D-6E8A-4147-A177-3AD203B41FA5}">
                      <a16:colId xmlns:a16="http://schemas.microsoft.com/office/drawing/2014/main" val="4250141329"/>
                    </a:ext>
                  </a:extLst>
                </a:gridCol>
              </a:tblGrid>
              <a:tr h="540000">
                <a:tc gridSpan="2">
                  <a:txBody>
                    <a:bodyPr/>
                    <a:lstStyle/>
                    <a:p>
                      <a:pPr algn="ctr"/>
                      <a:endParaRPr kumimoji="1" lang="ja-JP" altLang="en-US" sz="1600" dirty="0">
                        <a:solidFill>
                          <a:schemeClr val="bg1">
                            <a:lumMod val="95000"/>
                          </a:schemeClr>
                        </a:solidFill>
                        <a:latin typeface="Meiryo UI" panose="020B0604030504040204" pitchFamily="50" charset="-128"/>
                        <a:ea typeface="Meiryo UI" panose="020B0604030504040204" pitchFamily="50" charset="-128"/>
                      </a:endParaRPr>
                    </a:p>
                  </a:txBody>
                  <a:tcPr anchor="ctr">
                    <a:solidFill>
                      <a:schemeClr val="tx1">
                        <a:lumMod val="65000"/>
                        <a:lumOff val="35000"/>
                      </a:schemeClr>
                    </a:solidFill>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600" dirty="0">
                          <a:solidFill>
                            <a:schemeClr val="bg1">
                              <a:lumMod val="95000"/>
                            </a:schemeClr>
                          </a:solidFill>
                          <a:latin typeface="Meiryo UI" panose="020B0604030504040204" pitchFamily="50" charset="-128"/>
                          <a:ea typeface="Meiryo UI" panose="020B0604030504040204" pitchFamily="50" charset="-128"/>
                        </a:rPr>
                        <a:t>令和７年度</a:t>
                      </a:r>
                    </a:p>
                  </a:txBody>
                  <a:tcPr anchor="ctr">
                    <a:solidFill>
                      <a:schemeClr val="tx1">
                        <a:lumMod val="65000"/>
                        <a:lumOff val="35000"/>
                      </a:schemeClr>
                    </a:solidFill>
                  </a:tcPr>
                </a:tc>
                <a:tc>
                  <a:txBody>
                    <a:bodyPr/>
                    <a:lstStyle/>
                    <a:p>
                      <a:pPr algn="ctr"/>
                      <a:r>
                        <a:rPr kumimoji="1" lang="ja-JP" altLang="en-US" sz="1600" dirty="0">
                          <a:solidFill>
                            <a:schemeClr val="bg1">
                              <a:lumMod val="95000"/>
                            </a:schemeClr>
                          </a:solidFill>
                          <a:latin typeface="Meiryo UI" panose="020B0604030504040204" pitchFamily="50" charset="-128"/>
                          <a:ea typeface="Meiryo UI" panose="020B0604030504040204" pitchFamily="50" charset="-128"/>
                        </a:rPr>
                        <a:t>令和８年度</a:t>
                      </a:r>
                    </a:p>
                  </a:txBody>
                  <a:tcPr anchor="ctr">
                    <a:solidFill>
                      <a:schemeClr val="tx1">
                        <a:lumMod val="65000"/>
                        <a:lumOff val="35000"/>
                      </a:schemeClr>
                    </a:solidFill>
                  </a:tcPr>
                </a:tc>
                <a:extLst>
                  <a:ext uri="{0D108BD9-81ED-4DB2-BD59-A6C34878D82A}">
                    <a16:rowId xmlns:a16="http://schemas.microsoft.com/office/drawing/2014/main" val="2239979380"/>
                  </a:ext>
                </a:extLst>
              </a:tr>
              <a:tr h="540000">
                <a:tc rowSpan="2">
                  <a:txBody>
                    <a:bodyPr/>
                    <a:lstStyle/>
                    <a:p>
                      <a:pPr algn="ctr"/>
                      <a:r>
                        <a:rPr kumimoji="1" lang="ja-JP" altLang="en-US" sz="1600" dirty="0">
                          <a:latin typeface="Meiryo UI" panose="020B0604030504040204" pitchFamily="50" charset="-128"/>
                          <a:ea typeface="Meiryo UI" panose="020B0604030504040204" pitchFamily="50" charset="-128"/>
                        </a:rPr>
                        <a:t>利用料金収入</a:t>
                      </a:r>
                    </a:p>
                  </a:txBody>
                  <a:tcPr anchor="ctr"/>
                </a:tc>
                <a:tc>
                  <a:txBody>
                    <a:bodyPr/>
                    <a:lstStyle/>
                    <a:p>
                      <a:pPr algn="ctr"/>
                      <a:r>
                        <a:rPr kumimoji="1" lang="ja-JP" altLang="en-US" sz="1600" dirty="0">
                          <a:latin typeface="Meiryo UI" panose="020B0604030504040204" pitchFamily="50" charset="-128"/>
                          <a:ea typeface="Meiryo UI" panose="020B0604030504040204" pitchFamily="50" charset="-128"/>
                        </a:rPr>
                        <a:t>目　標</a:t>
                      </a:r>
                    </a:p>
                  </a:txBody>
                  <a:tcPr anchor="ctr"/>
                </a:tc>
                <a:tc>
                  <a:txBody>
                    <a:bodyPr/>
                    <a:lstStyle/>
                    <a:p>
                      <a:pPr algn="ctr"/>
                      <a:r>
                        <a:rPr kumimoji="1" lang="en-US" altLang="ja-JP" sz="1600" dirty="0">
                          <a:latin typeface="Meiryo UI" panose="020B0604030504040204" pitchFamily="50" charset="-128"/>
                          <a:ea typeface="Meiryo UI" panose="020B0604030504040204" pitchFamily="50" charset="-128"/>
                        </a:rPr>
                        <a:t>245,000</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600" dirty="0">
                          <a:latin typeface="Meiryo UI" panose="020B0604030504040204" pitchFamily="50" charset="-128"/>
                          <a:ea typeface="Meiryo UI" panose="020B0604030504040204" pitchFamily="50" charset="-128"/>
                        </a:rPr>
                        <a:t>250,000</a:t>
                      </a:r>
                      <a:endParaRPr kumimoji="1" lang="ja-JP" altLang="en-US"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12873365"/>
                  </a:ext>
                </a:extLst>
              </a:tr>
              <a:tr h="540000">
                <a:tc vMerge="1">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600" dirty="0">
                          <a:latin typeface="Meiryo UI" panose="020B0604030504040204" pitchFamily="50" charset="-128"/>
                          <a:ea typeface="Meiryo UI" panose="020B0604030504040204" pitchFamily="50" charset="-128"/>
                        </a:rPr>
                        <a:t>実　績</a:t>
                      </a:r>
                    </a:p>
                  </a:txBody>
                  <a:tcPr anchor="ctr"/>
                </a:tc>
                <a:tc>
                  <a:txBody>
                    <a:bodyPr/>
                    <a:lstStyle/>
                    <a:p>
                      <a:pPr algn="ctr"/>
                      <a:r>
                        <a:rPr kumimoji="1" lang="en-US" altLang="ja-JP" sz="1600" dirty="0">
                          <a:latin typeface="Meiryo UI" panose="020B0604030504040204" pitchFamily="50" charset="-128"/>
                          <a:ea typeface="Meiryo UI" panose="020B0604030504040204" pitchFamily="50" charset="-128"/>
                        </a:rPr>
                        <a:t>246,851</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939274430"/>
                  </a:ext>
                </a:extLst>
              </a:tr>
              <a:tr h="540000">
                <a:tc rowSpan="2">
                  <a:txBody>
                    <a:bodyPr/>
                    <a:lstStyle/>
                    <a:p>
                      <a:pPr algn="ctr"/>
                      <a:r>
                        <a:rPr kumimoji="1" lang="ja-JP" altLang="en-US" sz="1600" dirty="0">
                          <a:latin typeface="Meiryo UI" panose="020B0604030504040204" pitchFamily="50" charset="-128"/>
                          <a:ea typeface="Meiryo UI" panose="020B0604030504040204" pitchFamily="50" charset="-128"/>
                        </a:rPr>
                        <a:t>営業活動</a:t>
                      </a:r>
                    </a:p>
                  </a:txBody>
                  <a:tcPr anchor="ctr"/>
                </a:tc>
                <a:tc>
                  <a:txBody>
                    <a:bodyPr/>
                    <a:lstStyle/>
                    <a:p>
                      <a:pPr algn="ctr"/>
                      <a:r>
                        <a:rPr kumimoji="1" lang="ja-JP" altLang="en-US" sz="1600" dirty="0">
                          <a:latin typeface="Meiryo UI" panose="020B0604030504040204" pitchFamily="50" charset="-128"/>
                          <a:ea typeface="Meiryo UI" panose="020B0604030504040204" pitchFamily="50" charset="-128"/>
                        </a:rPr>
                        <a:t>目　標</a:t>
                      </a:r>
                    </a:p>
                  </a:txBody>
                  <a:tcPr anchor="ctr"/>
                </a:tc>
                <a:tc>
                  <a:txBody>
                    <a:bodyPr/>
                    <a:lstStyle/>
                    <a:p>
                      <a:pPr algn="ctr"/>
                      <a:r>
                        <a:rPr kumimoji="1" lang="en-US" altLang="ja-JP" sz="1600" dirty="0">
                          <a:latin typeface="Meiryo UI" panose="020B0604030504040204" pitchFamily="50" charset="-128"/>
                          <a:ea typeface="Meiryo UI" panose="020B0604030504040204" pitchFamily="50" charset="-128"/>
                        </a:rPr>
                        <a:t>10,000</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600" dirty="0">
                          <a:latin typeface="Meiryo UI" panose="020B0604030504040204" pitchFamily="50" charset="-128"/>
                          <a:ea typeface="Meiryo UI" panose="020B0604030504040204" pitchFamily="50" charset="-128"/>
                        </a:rPr>
                        <a:t>10,000</a:t>
                      </a:r>
                      <a:endParaRPr kumimoji="1" lang="ja-JP" altLang="en-US"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633802971"/>
                  </a:ext>
                </a:extLst>
              </a:tr>
              <a:tr h="540000">
                <a:tc vMerge="1">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600" dirty="0">
                          <a:latin typeface="Meiryo UI" panose="020B0604030504040204" pitchFamily="50" charset="-128"/>
                          <a:ea typeface="Meiryo UI" panose="020B0604030504040204" pitchFamily="50" charset="-128"/>
                        </a:rPr>
                        <a:t>実　績</a:t>
                      </a:r>
                    </a:p>
                  </a:txBody>
                  <a:tcPr anchor="ctr"/>
                </a:tc>
                <a:tc>
                  <a:txBody>
                    <a:bodyPr/>
                    <a:lstStyle/>
                    <a:p>
                      <a:pPr algn="ctr"/>
                      <a:r>
                        <a:rPr kumimoji="1" lang="en-US" altLang="ja-JP" sz="1600" dirty="0">
                          <a:latin typeface="Meiryo UI" panose="020B0604030504040204" pitchFamily="50" charset="-128"/>
                          <a:ea typeface="Meiryo UI" panose="020B0604030504040204" pitchFamily="50" charset="-128"/>
                        </a:rPr>
                        <a:t>10,400</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16576648"/>
                  </a:ext>
                </a:extLst>
              </a:tr>
              <a:tr h="540000">
                <a:tc gridSpan="2">
                  <a:txBody>
                    <a:bodyPr/>
                    <a:lstStyle/>
                    <a:p>
                      <a:pPr algn="ctr"/>
                      <a:r>
                        <a:rPr kumimoji="1" lang="ja-JP" altLang="en-US" sz="1600" dirty="0">
                          <a:latin typeface="Meiryo UI" panose="020B0604030504040204" pitchFamily="50" charset="-128"/>
                          <a:ea typeface="Meiryo UI" panose="020B0604030504040204" pitchFamily="50" charset="-128"/>
                        </a:rPr>
                        <a:t>目　標　計</a:t>
                      </a:r>
                    </a:p>
                  </a:txBody>
                  <a:tcPr anchor="ct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600" dirty="0">
                          <a:latin typeface="Meiryo UI" panose="020B0604030504040204" pitchFamily="50" charset="-128"/>
                          <a:ea typeface="Meiryo UI" panose="020B0604030504040204" pitchFamily="50" charset="-128"/>
                        </a:rPr>
                        <a:t>255,000</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600" dirty="0">
                          <a:latin typeface="Meiryo UI" panose="020B0604030504040204" pitchFamily="50" charset="-128"/>
                          <a:ea typeface="Meiryo UI" panose="020B0604030504040204" pitchFamily="50" charset="-128"/>
                        </a:rPr>
                        <a:t>260,000</a:t>
                      </a:r>
                      <a:endParaRPr kumimoji="1" lang="ja-JP" altLang="en-US"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63046802"/>
                  </a:ext>
                </a:extLst>
              </a:tr>
              <a:tr h="540000">
                <a:tc gridSpan="2">
                  <a:txBody>
                    <a:bodyPr/>
                    <a:lstStyle/>
                    <a:p>
                      <a:pPr algn="ctr"/>
                      <a:r>
                        <a:rPr kumimoji="1" lang="ja-JP" altLang="en-US" sz="1600" dirty="0">
                          <a:latin typeface="Meiryo UI" panose="020B0604030504040204" pitchFamily="50" charset="-128"/>
                          <a:ea typeface="Meiryo UI" panose="020B0604030504040204" pitchFamily="50" charset="-128"/>
                        </a:rPr>
                        <a:t>実　績　計</a:t>
                      </a:r>
                    </a:p>
                  </a:txBody>
                  <a:tcPr anchor="ctr"/>
                </a:tc>
                <a:tc hMerge="1">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600" dirty="0">
                          <a:latin typeface="Meiryo UI" panose="020B0604030504040204" pitchFamily="50" charset="-128"/>
                          <a:ea typeface="Meiryo UI" panose="020B0604030504040204" pitchFamily="50" charset="-128"/>
                        </a:rPr>
                        <a:t>257,251</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880570672"/>
                  </a:ext>
                </a:extLst>
              </a:tr>
            </a:tbl>
          </a:graphicData>
        </a:graphic>
      </p:graphicFrame>
      <p:sp>
        <p:nvSpPr>
          <p:cNvPr id="5" name="吹き出し: 角を丸めた四角形 4">
            <a:extLst>
              <a:ext uri="{FF2B5EF4-FFF2-40B4-BE49-F238E27FC236}">
                <a16:creationId xmlns:a16="http://schemas.microsoft.com/office/drawing/2014/main" id="{94D8A26B-A3D4-4AE2-842A-E43E2B577E47}"/>
              </a:ext>
            </a:extLst>
          </p:cNvPr>
          <p:cNvSpPr/>
          <p:nvPr/>
        </p:nvSpPr>
        <p:spPr>
          <a:xfrm>
            <a:off x="6504495" y="2667138"/>
            <a:ext cx="2478473" cy="1599140"/>
          </a:xfrm>
          <a:prstGeom prst="wedgeRoundRectCallout">
            <a:avLst>
              <a:gd name="adj1" fmla="val -72857"/>
              <a:gd name="adj2" fmla="val -12940"/>
              <a:gd name="adj3" fmla="val 16667"/>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ysClr val="windowText" lastClr="000000"/>
                </a:solidFill>
                <a:latin typeface="Meiryo UI" panose="020B0604030504040204" pitchFamily="50" charset="-128"/>
                <a:ea typeface="Meiryo UI" panose="020B0604030504040204" pitchFamily="50" charset="-128"/>
              </a:rPr>
              <a:t>内　訳</a:t>
            </a:r>
            <a:br>
              <a:rPr kumimoji="1" lang="en-US" altLang="ja-JP" sz="1600" dirty="0">
                <a:solidFill>
                  <a:sysClr val="windowText" lastClr="000000"/>
                </a:solidFill>
                <a:latin typeface="Meiryo UI" panose="020B0604030504040204" pitchFamily="50" charset="-128"/>
                <a:ea typeface="Meiryo UI" panose="020B0604030504040204" pitchFamily="50" charset="-128"/>
              </a:rPr>
            </a:br>
            <a:r>
              <a:rPr kumimoji="1" lang="ja-JP" altLang="en-US" sz="1600" dirty="0">
                <a:solidFill>
                  <a:sysClr val="windowText" lastClr="000000"/>
                </a:solidFill>
                <a:latin typeface="Meiryo UI" panose="020B0604030504040204" pitchFamily="50" charset="-128"/>
                <a:ea typeface="Meiryo UI" panose="020B0604030504040204" pitchFamily="50" charset="-128"/>
              </a:rPr>
              <a:t>労働組合：</a:t>
            </a:r>
            <a:r>
              <a:rPr kumimoji="1" lang="en-US" altLang="ja-JP" sz="1600" dirty="0">
                <a:solidFill>
                  <a:sysClr val="windowText" lastClr="000000"/>
                </a:solidFill>
                <a:latin typeface="Meiryo UI" panose="020B0604030504040204" pitchFamily="50" charset="-128"/>
                <a:ea typeface="Meiryo UI" panose="020B0604030504040204" pitchFamily="50" charset="-128"/>
              </a:rPr>
              <a:t>1,000</a:t>
            </a:r>
            <a:r>
              <a:rPr kumimoji="1" lang="ja-JP" altLang="en-US" sz="1600" dirty="0">
                <a:solidFill>
                  <a:sysClr val="windowText" lastClr="000000"/>
                </a:solidFill>
                <a:latin typeface="Meiryo UI" panose="020B0604030504040204" pitchFamily="50" charset="-128"/>
                <a:ea typeface="Meiryo UI" panose="020B0604030504040204" pitchFamily="50" charset="-128"/>
              </a:rPr>
              <a:t>千円</a:t>
            </a:r>
            <a:endParaRPr kumimoji="1" lang="en-US" altLang="ja-JP" sz="1600" dirty="0">
              <a:solidFill>
                <a:sysClr val="windowText" lastClr="000000"/>
              </a:solidFill>
              <a:latin typeface="Meiryo UI" panose="020B0604030504040204" pitchFamily="50" charset="-128"/>
              <a:ea typeface="Meiryo UI" panose="020B0604030504040204" pitchFamily="50" charset="-128"/>
            </a:endParaRPr>
          </a:p>
          <a:p>
            <a:r>
              <a:rPr kumimoji="1" lang="ja-JP" altLang="en-US" sz="1600" dirty="0">
                <a:solidFill>
                  <a:sysClr val="windowText" lastClr="000000"/>
                </a:solidFill>
                <a:latin typeface="Meiryo UI" panose="020B0604030504040204" pitchFamily="50" charset="-128"/>
                <a:ea typeface="Meiryo UI" panose="020B0604030504040204" pitchFamily="50" charset="-128"/>
              </a:rPr>
              <a:t>業界団体：</a:t>
            </a:r>
            <a:r>
              <a:rPr kumimoji="1" lang="en-US" altLang="ja-JP" sz="1600" dirty="0">
                <a:solidFill>
                  <a:sysClr val="windowText" lastClr="000000"/>
                </a:solidFill>
                <a:latin typeface="Meiryo UI" panose="020B0604030504040204" pitchFamily="50" charset="-128"/>
                <a:ea typeface="Meiryo UI" panose="020B0604030504040204" pitchFamily="50" charset="-128"/>
              </a:rPr>
              <a:t>3,400</a:t>
            </a:r>
            <a:r>
              <a:rPr kumimoji="1" lang="ja-JP" altLang="en-US" sz="1600" dirty="0">
                <a:solidFill>
                  <a:sysClr val="windowText" lastClr="000000"/>
                </a:solidFill>
                <a:latin typeface="Meiryo UI" panose="020B0604030504040204" pitchFamily="50" charset="-128"/>
                <a:ea typeface="Meiryo UI" panose="020B0604030504040204" pitchFamily="50" charset="-128"/>
              </a:rPr>
              <a:t>千円</a:t>
            </a:r>
            <a:endParaRPr kumimoji="1" lang="en-US" altLang="ja-JP" sz="1600" dirty="0">
              <a:solidFill>
                <a:sysClr val="windowText" lastClr="000000"/>
              </a:solidFill>
              <a:latin typeface="Meiryo UI" panose="020B0604030504040204" pitchFamily="50" charset="-128"/>
              <a:ea typeface="Meiryo UI" panose="020B0604030504040204" pitchFamily="50" charset="-128"/>
            </a:endParaRPr>
          </a:p>
          <a:p>
            <a:r>
              <a:rPr kumimoji="1" lang="ja-JP" altLang="en-US" sz="1600" dirty="0">
                <a:solidFill>
                  <a:sysClr val="windowText" lastClr="000000"/>
                </a:solidFill>
                <a:latin typeface="Meiryo UI" panose="020B0604030504040204" pitchFamily="50" charset="-128"/>
                <a:ea typeface="Meiryo UI" panose="020B0604030504040204" pitchFamily="50" charset="-128"/>
              </a:rPr>
              <a:t>学会等　 ：</a:t>
            </a:r>
            <a:r>
              <a:rPr kumimoji="1" lang="en-US" altLang="ja-JP" sz="1600" dirty="0">
                <a:solidFill>
                  <a:sysClr val="windowText" lastClr="000000"/>
                </a:solidFill>
                <a:latin typeface="Meiryo UI" panose="020B0604030504040204" pitchFamily="50" charset="-128"/>
                <a:ea typeface="Meiryo UI" panose="020B0604030504040204" pitchFamily="50" charset="-128"/>
              </a:rPr>
              <a:t>4,000</a:t>
            </a:r>
            <a:r>
              <a:rPr kumimoji="1" lang="ja-JP" altLang="en-US" sz="1600" dirty="0">
                <a:solidFill>
                  <a:sysClr val="windowText" lastClr="000000"/>
                </a:solidFill>
                <a:latin typeface="Meiryo UI" panose="020B0604030504040204" pitchFamily="50" charset="-128"/>
                <a:ea typeface="Meiryo UI" panose="020B0604030504040204" pitchFamily="50" charset="-128"/>
              </a:rPr>
              <a:t>千円</a:t>
            </a:r>
            <a:endParaRPr kumimoji="1" lang="en-US" altLang="ja-JP" sz="1600" dirty="0">
              <a:solidFill>
                <a:sysClr val="windowText" lastClr="000000"/>
              </a:solidFill>
              <a:latin typeface="Meiryo UI" panose="020B0604030504040204" pitchFamily="50" charset="-128"/>
              <a:ea typeface="Meiryo UI" panose="020B0604030504040204" pitchFamily="50" charset="-128"/>
            </a:endParaRPr>
          </a:p>
          <a:p>
            <a:r>
              <a:rPr kumimoji="1" lang="ja-JP" altLang="en-US" sz="1600" dirty="0">
                <a:solidFill>
                  <a:sysClr val="windowText" lastClr="000000"/>
                </a:solidFill>
                <a:latin typeface="Meiryo UI" panose="020B0604030504040204" pitchFamily="50" charset="-128"/>
                <a:ea typeface="Meiryo UI" panose="020B0604030504040204" pitchFamily="50" charset="-128"/>
              </a:rPr>
              <a:t>その他　  ：</a:t>
            </a:r>
            <a:r>
              <a:rPr kumimoji="1" lang="en-US" altLang="ja-JP" sz="1600" dirty="0">
                <a:solidFill>
                  <a:sysClr val="windowText" lastClr="000000"/>
                </a:solidFill>
                <a:latin typeface="Meiryo UI" panose="020B0604030504040204" pitchFamily="50" charset="-128"/>
                <a:ea typeface="Meiryo UI" panose="020B0604030504040204" pitchFamily="50" charset="-128"/>
              </a:rPr>
              <a:t>1,600</a:t>
            </a:r>
            <a:r>
              <a:rPr kumimoji="1" lang="ja-JP" altLang="en-US" sz="1600" dirty="0">
                <a:solidFill>
                  <a:sysClr val="windowText" lastClr="000000"/>
                </a:solidFill>
                <a:latin typeface="Meiryo UI" panose="020B0604030504040204" pitchFamily="50" charset="-128"/>
                <a:ea typeface="Meiryo UI" panose="020B0604030504040204" pitchFamily="50" charset="-128"/>
              </a:rPr>
              <a:t>千円</a:t>
            </a:r>
            <a:endParaRPr kumimoji="1" lang="en-US" altLang="ja-JP" sz="1600" dirty="0">
              <a:solidFill>
                <a:sysClr val="windowText" lastClr="000000"/>
              </a:solidFill>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6F9B16C0-55A5-4E48-B346-E6859750A370}"/>
              </a:ext>
            </a:extLst>
          </p:cNvPr>
          <p:cNvSpPr txBox="1"/>
          <p:nvPr/>
        </p:nvSpPr>
        <p:spPr>
          <a:xfrm>
            <a:off x="714866" y="5520993"/>
            <a:ext cx="7714268" cy="830997"/>
          </a:xfrm>
          <a:prstGeom prst="rect">
            <a:avLst/>
          </a:prstGeom>
          <a:noFill/>
          <a:ln>
            <a:noFill/>
          </a:ln>
        </p:spPr>
        <p:txBody>
          <a:bodyPr wrap="square" rtlCol="0" anchor="ctr" anchorCtr="0">
            <a:spAutoFit/>
          </a:bodyPr>
          <a:lstStyle/>
          <a:p>
            <a:pPr marL="180975" indent="-180975"/>
            <a:r>
              <a:rPr lang="ja-JP" altLang="en-US" sz="1600" dirty="0">
                <a:solidFill>
                  <a:prstClr val="black"/>
                </a:solidFill>
                <a:latin typeface="Meiryo UI" panose="020B0604030504040204" pitchFamily="50" charset="-128"/>
                <a:ea typeface="Meiryo UI" panose="020B0604030504040204" pitchFamily="50" charset="-128"/>
              </a:rPr>
              <a:t>▸　昨年度、営業目標を上回り、利用料金収入が</a:t>
            </a:r>
            <a:r>
              <a:rPr lang="en-US" altLang="ja-JP" sz="1600" dirty="0">
                <a:solidFill>
                  <a:prstClr val="black"/>
                </a:solidFill>
                <a:latin typeface="Meiryo UI" panose="020B0604030504040204" pitchFamily="50" charset="-128"/>
                <a:ea typeface="Meiryo UI" panose="020B0604030504040204" pitchFamily="50" charset="-128"/>
              </a:rPr>
              <a:t>257,251</a:t>
            </a:r>
            <a:r>
              <a:rPr lang="ja-JP" altLang="en-US" sz="1600" dirty="0">
                <a:solidFill>
                  <a:prstClr val="black"/>
                </a:solidFill>
                <a:latin typeface="Meiryo UI" panose="020B0604030504040204" pitchFamily="50" charset="-128"/>
                <a:ea typeface="Meiryo UI" panose="020B0604030504040204" pitchFamily="50" charset="-128"/>
              </a:rPr>
              <a:t>千円となった</a:t>
            </a:r>
            <a:endParaRPr lang="en-US" altLang="ja-JP" sz="1600" dirty="0">
              <a:solidFill>
                <a:prstClr val="black"/>
              </a:solidFill>
              <a:latin typeface="Meiryo UI" panose="020B0604030504040204" pitchFamily="50" charset="-128"/>
              <a:ea typeface="Meiryo UI" panose="020B0604030504040204" pitchFamily="50" charset="-128"/>
            </a:endParaRPr>
          </a:p>
          <a:p>
            <a:pPr marL="180975" indent="-180975"/>
            <a:endParaRPr lang="en-US" altLang="ja-JP" sz="1600" dirty="0">
              <a:solidFill>
                <a:prstClr val="black"/>
              </a:solidFill>
              <a:latin typeface="Meiryo UI" panose="020B0604030504040204" pitchFamily="50" charset="-128"/>
              <a:ea typeface="Meiryo UI" panose="020B0604030504040204" pitchFamily="50" charset="-128"/>
            </a:endParaRPr>
          </a:p>
          <a:p>
            <a:pPr marL="180975" indent="-180975"/>
            <a:r>
              <a:rPr lang="ja-JP" altLang="en-US" sz="1600" dirty="0">
                <a:solidFill>
                  <a:prstClr val="black"/>
                </a:solidFill>
                <a:latin typeface="Meiryo UI" panose="020B0604030504040204" pitchFamily="50" charset="-128"/>
                <a:ea typeface="Meiryo UI" panose="020B0604030504040204" pitchFamily="50" charset="-128"/>
              </a:rPr>
              <a:t>▸　今年度も営業目標を</a:t>
            </a:r>
            <a:r>
              <a:rPr lang="en-US" altLang="ja-JP" sz="1600" dirty="0">
                <a:solidFill>
                  <a:prstClr val="black"/>
                </a:solidFill>
                <a:latin typeface="Meiryo UI" panose="020B0604030504040204" pitchFamily="50" charset="-128"/>
                <a:ea typeface="Meiryo UI" panose="020B0604030504040204" pitchFamily="50" charset="-128"/>
              </a:rPr>
              <a:t>10,000</a:t>
            </a:r>
            <a:r>
              <a:rPr lang="ja-JP" altLang="en-US" sz="1600" dirty="0">
                <a:solidFill>
                  <a:prstClr val="black"/>
                </a:solidFill>
                <a:latin typeface="Meiryo UI" panose="020B0604030504040204" pitchFamily="50" charset="-128"/>
                <a:ea typeface="Meiryo UI" panose="020B0604030504040204" pitchFamily="50" charset="-128"/>
              </a:rPr>
              <a:t>千円とし、次頁のとおり展開していく</a:t>
            </a:r>
            <a:endParaRPr kumimoji="1" lang="en-US" altLang="ja-JP" sz="16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 name="スライド番号プレースホルダー 1">
            <a:extLst>
              <a:ext uri="{FF2B5EF4-FFF2-40B4-BE49-F238E27FC236}">
                <a16:creationId xmlns:a16="http://schemas.microsoft.com/office/drawing/2014/main" id="{D09AE6C9-B06C-42FD-A800-9AE3D68703D9}"/>
              </a:ext>
            </a:extLst>
          </p:cNvPr>
          <p:cNvSpPr>
            <a:spLocks noGrp="1"/>
          </p:cNvSpPr>
          <p:nvPr>
            <p:ph type="sldNum" sz="quarter" idx="12"/>
          </p:nvPr>
        </p:nvSpPr>
        <p:spPr>
          <a:xfrm>
            <a:off x="7086600" y="6492875"/>
            <a:ext cx="2057400" cy="365125"/>
          </a:xfrm>
        </p:spPr>
        <p:txBody>
          <a:bodyPr/>
          <a:lstStyle/>
          <a:p>
            <a:fld id="{3BEFAA3D-2F26-44E4-AFFF-E76908BA4891}" type="slidenum">
              <a:rPr kumimoji="1" lang="ja-JP" altLang="en-US" smtClean="0"/>
              <a:t>6</a:t>
            </a:fld>
            <a:endParaRPr kumimoji="1" lang="ja-JP" altLang="en-US"/>
          </a:p>
        </p:txBody>
      </p:sp>
    </p:spTree>
    <p:extLst>
      <p:ext uri="{BB962C8B-B14F-4D97-AF65-F5344CB8AC3E}">
        <p14:creationId xmlns:p14="http://schemas.microsoft.com/office/powerpoint/2010/main" val="1434237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4183C094-26D4-401F-920A-BEEA9B154BCA}"/>
              </a:ext>
            </a:extLst>
          </p:cNvPr>
          <p:cNvSpPr>
            <a:spLocks noChangeArrowheads="1"/>
          </p:cNvSpPr>
          <p:nvPr/>
        </p:nvSpPr>
        <p:spPr bwMode="auto">
          <a:xfrm>
            <a:off x="2" y="3"/>
            <a:ext cx="9143997" cy="405342"/>
          </a:xfrm>
          <a:prstGeom prst="rect">
            <a:avLst/>
          </a:prstGeom>
          <a:solidFill>
            <a:sysClr val="windowText" lastClr="000000"/>
          </a:solidFill>
          <a:ln w="19050" cap="flat" cmpd="sng" algn="ctr">
            <a:noFill/>
            <a:prstDash val="solid"/>
            <a:miter lim="800000"/>
            <a:headEnd/>
            <a:tailEnd/>
          </a:ln>
          <a:effectLst/>
        </p:spPr>
        <p:txBody>
          <a:bodyPr wrap="none" tIns="59143" bIns="59143"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defTabSz="326582" eaLnBrk="1" hangingPunct="1">
              <a:spcBef>
                <a:spcPct val="0"/>
              </a:spcBef>
              <a:buNone/>
            </a:pPr>
            <a:r>
              <a:rPr lang="ja-JP" altLang="en-US" sz="2000" b="1" kern="0" dirty="0">
                <a:solidFill>
                  <a:prstClr val="white"/>
                </a:solidFill>
                <a:latin typeface="Meiryo UI" pitchFamily="50" charset="-128"/>
                <a:ea typeface="Meiryo UI" pitchFamily="50" charset="-128"/>
                <a:cs typeface="ＭＳ Ｐゴシック" pitchFamily="50" charset="-128"/>
              </a:rPr>
              <a:t>　令和８年度重点取組①</a:t>
            </a:r>
            <a:endParaRPr lang="ja-JP" altLang="en-US" sz="1100" b="1" kern="0" dirty="0">
              <a:solidFill>
                <a:prstClr val="white"/>
              </a:solidFill>
              <a:latin typeface="Meiryo UI" pitchFamily="50" charset="-128"/>
              <a:ea typeface="Meiryo UI" pitchFamily="50" charset="-128"/>
              <a:cs typeface="ＭＳ Ｐゴシック" pitchFamily="50" charset="-128"/>
            </a:endParaRPr>
          </a:p>
        </p:txBody>
      </p:sp>
      <p:sp>
        <p:nvSpPr>
          <p:cNvPr id="10" name="四角形: 角を丸くする 9">
            <a:extLst>
              <a:ext uri="{FF2B5EF4-FFF2-40B4-BE49-F238E27FC236}">
                <a16:creationId xmlns:a16="http://schemas.microsoft.com/office/drawing/2014/main" id="{E666D287-3E03-4BC5-8849-2DA4476B3539}"/>
              </a:ext>
            </a:extLst>
          </p:cNvPr>
          <p:cNvSpPr/>
          <p:nvPr/>
        </p:nvSpPr>
        <p:spPr>
          <a:xfrm>
            <a:off x="130473" y="506010"/>
            <a:ext cx="3038167" cy="405342"/>
          </a:xfrm>
          <a:prstGeom prst="roundRect">
            <a:avLst>
              <a:gd name="adj" fmla="val 50000"/>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１．プッシュ型営業の継続</a:t>
            </a:r>
          </a:p>
        </p:txBody>
      </p:sp>
      <p:sp>
        <p:nvSpPr>
          <p:cNvPr id="11" name="テキスト ボックス 10">
            <a:extLst>
              <a:ext uri="{FF2B5EF4-FFF2-40B4-BE49-F238E27FC236}">
                <a16:creationId xmlns:a16="http://schemas.microsoft.com/office/drawing/2014/main" id="{2D482016-9F01-47CB-AC2D-2713F58841D8}"/>
              </a:ext>
            </a:extLst>
          </p:cNvPr>
          <p:cNvSpPr txBox="1"/>
          <p:nvPr/>
        </p:nvSpPr>
        <p:spPr>
          <a:xfrm>
            <a:off x="3168640" y="447071"/>
            <a:ext cx="4136727" cy="523220"/>
          </a:xfrm>
          <a:prstGeom prst="rect">
            <a:avLst/>
          </a:prstGeom>
          <a:noFill/>
        </p:spPr>
        <p:txBody>
          <a:bodyPr wrap="square" rtlCol="0">
            <a:spAutoFit/>
          </a:bodyPr>
          <a:lstStyle/>
          <a:p>
            <a:r>
              <a:rPr kumimoji="1" lang="ja-JP" altLang="en-US" sz="1400" b="1" dirty="0">
                <a:solidFill>
                  <a:schemeClr val="bg1">
                    <a:lumMod val="50000"/>
                  </a:schemeClr>
                </a:solidFill>
                <a:latin typeface="Meiryo UI" panose="020B0604030504040204" pitchFamily="50" charset="-128"/>
                <a:ea typeface="Meiryo UI" panose="020B0604030504040204" pitchFamily="50" charset="-128"/>
              </a:rPr>
              <a:t>労働組合、業界団体、学会・教育機関等に対して</a:t>
            </a:r>
            <a:endParaRPr kumimoji="1" lang="en-US" altLang="ja-JP" sz="1400" b="1" dirty="0">
              <a:solidFill>
                <a:schemeClr val="bg1">
                  <a:lumMod val="50000"/>
                </a:schemeClr>
              </a:solidFill>
              <a:latin typeface="Meiryo UI" panose="020B0604030504040204" pitchFamily="50" charset="-128"/>
              <a:ea typeface="Meiryo UI" panose="020B0604030504040204" pitchFamily="50" charset="-128"/>
            </a:endParaRPr>
          </a:p>
          <a:p>
            <a:r>
              <a:rPr kumimoji="1" lang="ja-JP" altLang="en-US" sz="1400" b="1" dirty="0">
                <a:solidFill>
                  <a:schemeClr val="bg1">
                    <a:lumMod val="50000"/>
                  </a:schemeClr>
                </a:solidFill>
                <a:latin typeface="Meiryo UI" panose="020B0604030504040204" pitchFamily="50" charset="-128"/>
                <a:ea typeface="Meiryo UI" panose="020B0604030504040204" pitchFamily="50" charset="-128"/>
              </a:rPr>
              <a:t>それぞれに対応した営業活動を展開</a:t>
            </a:r>
          </a:p>
        </p:txBody>
      </p:sp>
      <p:sp>
        <p:nvSpPr>
          <p:cNvPr id="3" name="正方形/長方形 2">
            <a:extLst>
              <a:ext uri="{FF2B5EF4-FFF2-40B4-BE49-F238E27FC236}">
                <a16:creationId xmlns:a16="http://schemas.microsoft.com/office/drawing/2014/main" id="{B50079C0-68DB-4CCD-B331-BAFE789FCFDA}"/>
              </a:ext>
            </a:extLst>
          </p:cNvPr>
          <p:cNvSpPr/>
          <p:nvPr/>
        </p:nvSpPr>
        <p:spPr>
          <a:xfrm>
            <a:off x="227883" y="1186607"/>
            <a:ext cx="4136727" cy="317328"/>
          </a:xfrm>
          <a:prstGeom prst="rect">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労働組合</a:t>
            </a:r>
          </a:p>
        </p:txBody>
      </p:sp>
      <p:sp>
        <p:nvSpPr>
          <p:cNvPr id="13" name="正方形/長方形 12">
            <a:extLst>
              <a:ext uri="{FF2B5EF4-FFF2-40B4-BE49-F238E27FC236}">
                <a16:creationId xmlns:a16="http://schemas.microsoft.com/office/drawing/2014/main" id="{FF22FE94-060A-4FEE-A609-604B0C124ABA}"/>
              </a:ext>
            </a:extLst>
          </p:cNvPr>
          <p:cNvSpPr/>
          <p:nvPr/>
        </p:nvSpPr>
        <p:spPr>
          <a:xfrm>
            <a:off x="4689245" y="1186607"/>
            <a:ext cx="4136727" cy="317328"/>
          </a:xfrm>
          <a:prstGeom prst="rect">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業界団体</a:t>
            </a:r>
          </a:p>
        </p:txBody>
      </p:sp>
      <p:sp>
        <p:nvSpPr>
          <p:cNvPr id="5" name="正方形/長方形 4">
            <a:extLst>
              <a:ext uri="{FF2B5EF4-FFF2-40B4-BE49-F238E27FC236}">
                <a16:creationId xmlns:a16="http://schemas.microsoft.com/office/drawing/2014/main" id="{D2A2E13B-DE85-4476-A440-A4AB28462D82}"/>
              </a:ext>
            </a:extLst>
          </p:cNvPr>
          <p:cNvSpPr/>
          <p:nvPr/>
        </p:nvSpPr>
        <p:spPr>
          <a:xfrm>
            <a:off x="227883" y="1503935"/>
            <a:ext cx="4136727" cy="2097104"/>
          </a:xfrm>
          <a:prstGeom prst="rect">
            <a:avLst/>
          </a:pr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lnSpc>
                <a:spcPct val="150000"/>
              </a:lnSpc>
              <a:buFont typeface="Wingdings" panose="05000000000000000000" pitchFamily="2" charset="2"/>
              <a:buChar char="u"/>
            </a:pPr>
            <a:r>
              <a:rPr kumimoji="1" lang="ja-JP" altLang="en-US" sz="1400" dirty="0">
                <a:solidFill>
                  <a:schemeClr val="tx1"/>
                </a:solidFill>
                <a:latin typeface="Meiryo UI" panose="020B0604030504040204" pitchFamily="50" charset="-128"/>
                <a:ea typeface="Meiryo UI" panose="020B0604030504040204" pitchFamily="50" charset="-128"/>
              </a:rPr>
              <a:t>目的利用の中心である府内の主要な労働組合に対しては、昨年度の訪問活動時にヒアリングした</a:t>
            </a:r>
            <a:br>
              <a:rPr kumimoji="1" lang="en-US" altLang="ja-JP" sz="1400" dirty="0">
                <a:solidFill>
                  <a:schemeClr val="tx1"/>
                </a:solidFill>
                <a:latin typeface="Meiryo UI" panose="020B0604030504040204" pitchFamily="50" charset="-128"/>
                <a:ea typeface="Meiryo UI" panose="020B0604030504040204" pitchFamily="50" charset="-128"/>
              </a:rPr>
            </a:br>
            <a:r>
              <a:rPr kumimoji="1" lang="ja-JP" altLang="en-US" sz="1400" dirty="0">
                <a:solidFill>
                  <a:schemeClr val="tx1"/>
                </a:solidFill>
                <a:latin typeface="Meiryo UI" panose="020B0604030504040204" pitchFamily="50" charset="-128"/>
                <a:ea typeface="Meiryo UI" panose="020B0604030504040204" pitchFamily="50" charset="-128"/>
              </a:rPr>
              <a:t>内容をもとにケータリングサービスの提案を実施し、</a:t>
            </a:r>
            <a:br>
              <a:rPr kumimoji="1" lang="en-US" altLang="ja-JP" sz="1400" dirty="0">
                <a:solidFill>
                  <a:schemeClr val="tx1"/>
                </a:solidFill>
                <a:latin typeface="Meiryo UI" panose="020B0604030504040204" pitchFamily="50" charset="-128"/>
                <a:ea typeface="Meiryo UI" panose="020B0604030504040204" pitchFamily="50" charset="-128"/>
              </a:rPr>
            </a:br>
            <a:r>
              <a:rPr kumimoji="1" lang="ja-JP" altLang="en-US" sz="1400" dirty="0">
                <a:solidFill>
                  <a:schemeClr val="tx1"/>
                </a:solidFill>
                <a:latin typeface="Meiryo UI" panose="020B0604030504040204" pitchFamily="50" charset="-128"/>
                <a:ea typeface="Meiryo UI" panose="020B0604030504040204" pitchFamily="50" charset="-128"/>
              </a:rPr>
              <a:t>新たな利用の獲得を図る</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lnSpc>
                <a:spcPct val="150000"/>
              </a:lnSpc>
              <a:buFont typeface="Wingdings" panose="05000000000000000000" pitchFamily="2" charset="2"/>
              <a:buChar char="u"/>
            </a:pPr>
            <a:endParaRPr kumimoji="1" lang="en-US" altLang="ja-JP" sz="500" dirty="0">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200" dirty="0">
                <a:solidFill>
                  <a:schemeClr val="tx1"/>
                </a:solidFill>
                <a:latin typeface="Meiryo UI" panose="020B0604030504040204" pitchFamily="50" charset="-128"/>
                <a:ea typeface="Meiryo UI" panose="020B0604030504040204" pitchFamily="50" charset="-128"/>
              </a:rPr>
              <a:t>　＜４・５月の活動実績＞</a:t>
            </a:r>
            <a:endParaRPr kumimoji="1" lang="en-US" altLang="ja-JP" sz="1200" dirty="0">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200" dirty="0">
                <a:solidFill>
                  <a:schemeClr val="tx1"/>
                </a:solidFill>
                <a:latin typeface="Meiryo UI" panose="020B0604030504040204" pitchFamily="50" charset="-128"/>
                <a:ea typeface="Meiryo UI" panose="020B0604030504040204" pitchFamily="50" charset="-128"/>
              </a:rPr>
              <a:t>　ケータリングサービスの業者選定を行い、チラシ製作を行った　</a:t>
            </a:r>
          </a:p>
          <a:p>
            <a:pPr>
              <a:lnSpc>
                <a:spcPct val="150000"/>
              </a:lnSpc>
            </a:pP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3EFCA0D8-F5EF-4C99-AF18-D6E60DEBA56F}"/>
              </a:ext>
            </a:extLst>
          </p:cNvPr>
          <p:cNvSpPr/>
          <p:nvPr/>
        </p:nvSpPr>
        <p:spPr>
          <a:xfrm>
            <a:off x="4689244" y="1503935"/>
            <a:ext cx="4136727" cy="2794688"/>
          </a:xfrm>
          <a:prstGeom prst="rect">
            <a:avLst/>
          </a:pr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lnSpc>
                <a:spcPct val="150000"/>
              </a:lnSpc>
              <a:buFont typeface="Wingdings" panose="05000000000000000000" pitchFamily="2" charset="2"/>
              <a:buChar char="u"/>
            </a:pPr>
            <a:r>
              <a:rPr kumimoji="1" lang="ja-JP" altLang="en-US" sz="1400" dirty="0">
                <a:solidFill>
                  <a:schemeClr val="tx1"/>
                </a:solidFill>
                <a:latin typeface="Meiryo UI" panose="020B0604030504040204" pitchFamily="50" charset="-128"/>
                <a:ea typeface="Meiryo UI" panose="020B0604030504040204" pitchFamily="50" charset="-128"/>
              </a:rPr>
              <a:t>法定講習の主催団体の誘致（大阪府内で法定</a:t>
            </a:r>
            <a:br>
              <a:rPr kumimoji="1" lang="en-US" altLang="ja-JP" sz="1400" dirty="0">
                <a:solidFill>
                  <a:schemeClr val="tx1"/>
                </a:solidFill>
                <a:latin typeface="Meiryo UI" panose="020B0604030504040204" pitchFamily="50" charset="-128"/>
                <a:ea typeface="Meiryo UI" panose="020B0604030504040204" pitchFamily="50" charset="-128"/>
              </a:rPr>
            </a:br>
            <a:r>
              <a:rPr kumimoji="1" lang="ja-JP" altLang="en-US" sz="1400" dirty="0">
                <a:solidFill>
                  <a:schemeClr val="tx1"/>
                </a:solidFill>
                <a:latin typeface="Meiryo UI" panose="020B0604030504040204" pitchFamily="50" charset="-128"/>
                <a:ea typeface="Meiryo UI" panose="020B0604030504040204" pitchFamily="50" charset="-128"/>
              </a:rPr>
              <a:t>講習や技能講習を主催している具体的な団体・</a:t>
            </a:r>
            <a:br>
              <a:rPr kumimoji="1" lang="en-US" altLang="ja-JP" sz="1400" dirty="0">
                <a:solidFill>
                  <a:schemeClr val="tx1"/>
                </a:solidFill>
                <a:latin typeface="Meiryo UI" panose="020B0604030504040204" pitchFamily="50" charset="-128"/>
                <a:ea typeface="Meiryo UI" panose="020B0604030504040204" pitchFamily="50" charset="-128"/>
              </a:rPr>
            </a:br>
            <a:r>
              <a:rPr kumimoji="1" lang="ja-JP" altLang="en-US" sz="1400" dirty="0">
                <a:solidFill>
                  <a:schemeClr val="tx1"/>
                </a:solidFill>
                <a:latin typeface="Meiryo UI" panose="020B0604030504040204" pitchFamily="50" charset="-128"/>
                <a:ea typeface="Meiryo UI" panose="020B0604030504040204" pitchFamily="50" charset="-128"/>
              </a:rPr>
              <a:t>企業）</a:t>
            </a:r>
          </a:p>
          <a:p>
            <a:pPr marL="285750" indent="-285750">
              <a:lnSpc>
                <a:spcPct val="150000"/>
              </a:lnSpc>
              <a:buFont typeface="Wingdings" panose="05000000000000000000" pitchFamily="2" charset="2"/>
              <a:buChar char="u"/>
            </a:pPr>
            <a:r>
              <a:rPr kumimoji="1" lang="ja-JP" altLang="en-US" sz="1400" dirty="0">
                <a:solidFill>
                  <a:schemeClr val="tx1"/>
                </a:solidFill>
                <a:latin typeface="Meiryo UI" panose="020B0604030504040204" pitchFamily="50" charset="-128"/>
                <a:ea typeface="Meiryo UI" panose="020B0604030504040204" pitchFamily="50" charset="-128"/>
              </a:rPr>
              <a:t>大阪府等の公的機関が実施する講習会や会議等の開催場所として、これまで以上に利用を働きかける</a:t>
            </a:r>
          </a:p>
          <a:p>
            <a:pPr marL="285750" indent="-285750">
              <a:lnSpc>
                <a:spcPct val="150000"/>
              </a:lnSpc>
              <a:buFont typeface="Wingdings" panose="05000000000000000000" pitchFamily="2" charset="2"/>
              <a:buChar char="u"/>
            </a:pPr>
            <a:endParaRPr kumimoji="1" lang="en-US" altLang="ja-JP" sz="500" dirty="0">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200" dirty="0">
                <a:solidFill>
                  <a:schemeClr val="tx1"/>
                </a:solidFill>
                <a:latin typeface="Meiryo UI" panose="020B0604030504040204" pitchFamily="50" charset="-128"/>
                <a:ea typeface="Meiryo UI" panose="020B0604030504040204" pitchFamily="50" charset="-128"/>
              </a:rPr>
              <a:t>＜４・５月の活動実績＞</a:t>
            </a:r>
            <a:endParaRPr kumimoji="1" lang="en-US" altLang="ja-JP" sz="1200" dirty="0">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200" dirty="0">
                <a:solidFill>
                  <a:schemeClr val="tx1"/>
                </a:solidFill>
                <a:latin typeface="Meiryo UI" panose="020B0604030504040204" pitchFamily="50" charset="-128"/>
                <a:ea typeface="Meiryo UI" panose="020B0604030504040204" pitchFamily="50" charset="-128"/>
              </a:rPr>
              <a:t>　新規リストアップ先約</a:t>
            </a:r>
            <a:r>
              <a:rPr kumimoji="1" lang="en-US" altLang="ja-JP" sz="1200" dirty="0">
                <a:solidFill>
                  <a:schemeClr val="tx1"/>
                </a:solidFill>
                <a:latin typeface="Meiryo UI" panose="020B0604030504040204" pitchFamily="50" charset="-128"/>
                <a:ea typeface="Meiryo UI" panose="020B0604030504040204" pitchFamily="50" charset="-128"/>
              </a:rPr>
              <a:t>1700</a:t>
            </a:r>
            <a:r>
              <a:rPr kumimoji="1" lang="ja-JP" altLang="en-US" sz="1200" dirty="0">
                <a:solidFill>
                  <a:schemeClr val="tx1"/>
                </a:solidFill>
                <a:latin typeface="Meiryo UI" panose="020B0604030504040204" pitchFamily="50" charset="-128"/>
                <a:ea typeface="Meiryo UI" panose="020B0604030504040204" pitchFamily="50" charset="-128"/>
              </a:rPr>
              <a:t>団体と、既存先約</a:t>
            </a:r>
            <a:r>
              <a:rPr kumimoji="1" lang="en-US" altLang="ja-JP" sz="1200" dirty="0">
                <a:solidFill>
                  <a:schemeClr val="tx1"/>
                </a:solidFill>
                <a:latin typeface="Meiryo UI" panose="020B0604030504040204" pitchFamily="50" charset="-128"/>
                <a:ea typeface="Meiryo UI" panose="020B0604030504040204" pitchFamily="50" charset="-128"/>
              </a:rPr>
              <a:t>300</a:t>
            </a:r>
            <a:r>
              <a:rPr kumimoji="1" lang="ja-JP" altLang="en-US" sz="1200" dirty="0">
                <a:solidFill>
                  <a:schemeClr val="tx1"/>
                </a:solidFill>
                <a:latin typeface="Meiryo UI" panose="020B0604030504040204" pitchFamily="50" charset="-128"/>
                <a:ea typeface="Meiryo UI" panose="020B0604030504040204" pitchFamily="50" charset="-128"/>
              </a:rPr>
              <a:t>団体に</a:t>
            </a:r>
            <a:br>
              <a:rPr kumimoji="1" lang="en-US" altLang="ja-JP" sz="1200" dirty="0">
                <a:solidFill>
                  <a:schemeClr val="tx1"/>
                </a:solidFill>
                <a:latin typeface="Meiryo UI" panose="020B0604030504040204" pitchFamily="50" charset="-128"/>
                <a:ea typeface="Meiryo UI" panose="020B0604030504040204" pitchFamily="50" charset="-128"/>
              </a:rPr>
            </a:br>
            <a:r>
              <a:rPr kumimoji="1" lang="ja-JP" altLang="en-US" sz="1200" dirty="0">
                <a:solidFill>
                  <a:schemeClr val="tx1"/>
                </a:solidFill>
                <a:latin typeface="Meiryo UI" panose="020B0604030504040204" pitchFamily="50" charset="-128"/>
                <a:ea typeface="Meiryo UI" panose="020B0604030504040204" pitchFamily="50" charset="-128"/>
              </a:rPr>
              <a:t>　チラシ郵送</a:t>
            </a:r>
          </a:p>
        </p:txBody>
      </p:sp>
      <p:sp>
        <p:nvSpPr>
          <p:cNvPr id="17" name="正方形/長方形 16">
            <a:extLst>
              <a:ext uri="{FF2B5EF4-FFF2-40B4-BE49-F238E27FC236}">
                <a16:creationId xmlns:a16="http://schemas.microsoft.com/office/drawing/2014/main" id="{DBF72BC4-2E0F-4993-AD25-49438ED870AC}"/>
              </a:ext>
            </a:extLst>
          </p:cNvPr>
          <p:cNvSpPr/>
          <p:nvPr/>
        </p:nvSpPr>
        <p:spPr>
          <a:xfrm>
            <a:off x="227883" y="3759703"/>
            <a:ext cx="4136727" cy="317328"/>
          </a:xfrm>
          <a:prstGeom prst="rect">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学会・教育機関等</a:t>
            </a:r>
          </a:p>
        </p:txBody>
      </p:sp>
      <p:sp>
        <p:nvSpPr>
          <p:cNvPr id="18" name="正方形/長方形 17">
            <a:extLst>
              <a:ext uri="{FF2B5EF4-FFF2-40B4-BE49-F238E27FC236}">
                <a16:creationId xmlns:a16="http://schemas.microsoft.com/office/drawing/2014/main" id="{F5E37C17-A45C-4938-947D-4C6A9E6E47E5}"/>
              </a:ext>
            </a:extLst>
          </p:cNvPr>
          <p:cNvSpPr/>
          <p:nvPr/>
        </p:nvSpPr>
        <p:spPr>
          <a:xfrm>
            <a:off x="227883" y="4077031"/>
            <a:ext cx="4136727" cy="2700841"/>
          </a:xfrm>
          <a:prstGeom prst="rect">
            <a:avLst/>
          </a:pr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lnSpc>
                <a:spcPct val="150000"/>
              </a:lnSpc>
              <a:buFont typeface="Wingdings" panose="05000000000000000000" pitchFamily="2" charset="2"/>
              <a:buChar char="u"/>
            </a:pPr>
            <a:r>
              <a:rPr kumimoji="1" lang="ja-JP" altLang="en-US" sz="1400" dirty="0">
                <a:solidFill>
                  <a:schemeClr val="tx1"/>
                </a:solidFill>
                <a:latin typeface="Meiryo UI" panose="020B0604030504040204" pitchFamily="50" charset="-128"/>
                <a:ea typeface="Meiryo UI" panose="020B0604030504040204" pitchFamily="50" charset="-128"/>
              </a:rPr>
              <a:t>学会は、数日間にわたって開催されることが多く、</a:t>
            </a:r>
            <a:br>
              <a:rPr kumimoji="1" lang="en-US" altLang="ja-JP" sz="1400" dirty="0">
                <a:solidFill>
                  <a:schemeClr val="tx1"/>
                </a:solidFill>
                <a:latin typeface="Meiryo UI" panose="020B0604030504040204" pitchFamily="50" charset="-128"/>
                <a:ea typeface="Meiryo UI" panose="020B0604030504040204" pitchFamily="50" charset="-128"/>
              </a:rPr>
            </a:br>
            <a:r>
              <a:rPr kumimoji="1" lang="ja-JP" altLang="en-US" sz="1400" dirty="0">
                <a:solidFill>
                  <a:schemeClr val="tx1"/>
                </a:solidFill>
                <a:latin typeface="Meiryo UI" panose="020B0604030504040204" pitchFamily="50" charset="-128"/>
                <a:ea typeface="Meiryo UI" panose="020B0604030504040204" pitchFamily="50" charset="-128"/>
              </a:rPr>
              <a:t>多額の利用収入を得られることから、既存の登録先の学会へ営業を継続</a:t>
            </a:r>
          </a:p>
          <a:p>
            <a:pPr marL="285750" indent="-285750">
              <a:lnSpc>
                <a:spcPct val="150000"/>
              </a:lnSpc>
              <a:buFont typeface="Wingdings" panose="05000000000000000000" pitchFamily="2" charset="2"/>
              <a:buChar char="u"/>
            </a:pPr>
            <a:r>
              <a:rPr kumimoji="1" lang="ja-JP" altLang="en-US" sz="1400" dirty="0">
                <a:solidFill>
                  <a:schemeClr val="tx1"/>
                </a:solidFill>
                <a:latin typeface="Meiryo UI" panose="020B0604030504040204" pitchFamily="50" charset="-128"/>
                <a:ea typeface="Meiryo UI" panose="020B0604030504040204" pitchFamily="50" charset="-128"/>
              </a:rPr>
              <a:t>大阪市内の教育機関を中心に、学校の校外学習や活動、作品展示といった催事等での積極的な</a:t>
            </a:r>
            <a:br>
              <a:rPr kumimoji="1" lang="en-US" altLang="ja-JP" sz="1400" dirty="0">
                <a:solidFill>
                  <a:schemeClr val="tx1"/>
                </a:solidFill>
                <a:latin typeface="Meiryo UI" panose="020B0604030504040204" pitchFamily="50" charset="-128"/>
                <a:ea typeface="Meiryo UI" panose="020B0604030504040204" pitchFamily="50" charset="-128"/>
              </a:rPr>
            </a:br>
            <a:r>
              <a:rPr kumimoji="1" lang="ja-JP" altLang="en-US" sz="1400" dirty="0">
                <a:solidFill>
                  <a:schemeClr val="tx1"/>
                </a:solidFill>
                <a:latin typeface="Meiryo UI" panose="020B0604030504040204" pitchFamily="50" charset="-128"/>
                <a:ea typeface="Meiryo UI" panose="020B0604030504040204" pitchFamily="50" charset="-128"/>
              </a:rPr>
              <a:t>活用を働きかける</a:t>
            </a:r>
          </a:p>
          <a:p>
            <a:pPr marL="285750" indent="-285750">
              <a:lnSpc>
                <a:spcPct val="150000"/>
              </a:lnSpc>
              <a:buFont typeface="Wingdings" panose="05000000000000000000" pitchFamily="2" charset="2"/>
              <a:buChar char="u"/>
            </a:pPr>
            <a:endParaRPr kumimoji="1" lang="en-US" altLang="ja-JP" sz="500" dirty="0">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200" dirty="0">
                <a:solidFill>
                  <a:schemeClr val="tx1"/>
                </a:solidFill>
                <a:latin typeface="Meiryo UI" panose="020B0604030504040204" pitchFamily="50" charset="-128"/>
                <a:ea typeface="Meiryo UI" panose="020B0604030504040204" pitchFamily="50" charset="-128"/>
              </a:rPr>
              <a:t>　＜４・５月の活動実績＞</a:t>
            </a:r>
            <a:endParaRPr kumimoji="1" lang="en-US" altLang="ja-JP" sz="1200" dirty="0">
              <a:solidFill>
                <a:schemeClr val="tx1"/>
              </a:solidFill>
              <a:latin typeface="Meiryo UI" panose="020B0604030504040204" pitchFamily="50" charset="-128"/>
              <a:ea typeface="Meiryo UI" panose="020B0604030504040204" pitchFamily="50" charset="-128"/>
            </a:endParaRPr>
          </a:p>
          <a:p>
            <a:pPr>
              <a:lnSpc>
                <a:spcPct val="150000"/>
              </a:lnSpc>
            </a:pPr>
            <a:r>
              <a:rPr kumimoji="1" lang="ja-JP" altLang="en-US" sz="1200" dirty="0">
                <a:solidFill>
                  <a:schemeClr val="tx1"/>
                </a:solidFill>
                <a:latin typeface="Meiryo UI" panose="020B0604030504040204" pitchFamily="50" charset="-128"/>
                <a:ea typeface="Meiryo UI" panose="020B0604030504040204" pitchFamily="50" charset="-128"/>
              </a:rPr>
              <a:t>　約</a:t>
            </a: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団体に、営業活動・下見対応</a:t>
            </a:r>
          </a:p>
          <a:p>
            <a:pPr>
              <a:lnSpc>
                <a:spcPct val="150000"/>
              </a:lnSpc>
            </a:pP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6F47F800-3210-45F0-9499-7D00EABFF9BB}"/>
              </a:ext>
            </a:extLst>
          </p:cNvPr>
          <p:cNvSpPr/>
          <p:nvPr/>
        </p:nvSpPr>
        <p:spPr>
          <a:xfrm>
            <a:off x="4689245" y="4455499"/>
            <a:ext cx="4136727" cy="317328"/>
          </a:xfrm>
          <a:prstGeom prst="rect">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latin typeface="Meiryo UI" panose="020B0604030504040204" pitchFamily="50" charset="-128"/>
                <a:ea typeface="Meiryo UI" panose="020B0604030504040204" pitchFamily="50" charset="-128"/>
              </a:rPr>
              <a:t>その他</a:t>
            </a:r>
            <a:endParaRPr kumimoji="1" lang="ja-JP" altLang="en-US" sz="1600" b="1"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455384AB-7D33-4E30-84AA-22DEF2EE1957}"/>
              </a:ext>
            </a:extLst>
          </p:cNvPr>
          <p:cNvSpPr/>
          <p:nvPr/>
        </p:nvSpPr>
        <p:spPr>
          <a:xfrm>
            <a:off x="4689244" y="4772827"/>
            <a:ext cx="4136727" cy="781262"/>
          </a:xfrm>
          <a:prstGeom prst="rect">
            <a:avLst/>
          </a:pr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lnSpc>
                <a:spcPct val="150000"/>
              </a:lnSpc>
              <a:buFont typeface="Wingdings" panose="05000000000000000000" pitchFamily="2" charset="2"/>
              <a:buChar char="u"/>
            </a:pPr>
            <a:r>
              <a:rPr kumimoji="1" lang="ja-JP" altLang="en-US" sz="1400" dirty="0">
                <a:solidFill>
                  <a:schemeClr val="tx1"/>
                </a:solidFill>
                <a:latin typeface="Meiryo UI" panose="020B0604030504040204" pitchFamily="50" charset="-128"/>
                <a:ea typeface="Meiryo UI" panose="020B0604030504040204" pitchFamily="50" charset="-128"/>
              </a:rPr>
              <a:t>開催実績のある企業や業界団体等に対して、重点的にエル・シアターの営業を実施する</a:t>
            </a:r>
          </a:p>
        </p:txBody>
      </p:sp>
      <p:sp>
        <p:nvSpPr>
          <p:cNvPr id="9" name="四角形: 角を丸くする 8">
            <a:extLst>
              <a:ext uri="{FF2B5EF4-FFF2-40B4-BE49-F238E27FC236}">
                <a16:creationId xmlns:a16="http://schemas.microsoft.com/office/drawing/2014/main" id="{7BEFBABB-5B92-44DE-861B-F84C132419A8}"/>
              </a:ext>
            </a:extLst>
          </p:cNvPr>
          <p:cNvSpPr/>
          <p:nvPr/>
        </p:nvSpPr>
        <p:spPr>
          <a:xfrm>
            <a:off x="4689244" y="5800417"/>
            <a:ext cx="4136727" cy="781262"/>
          </a:xfrm>
          <a:prstGeom prst="roundRect">
            <a:avLst>
              <a:gd name="adj" fmla="val 50000"/>
            </a:avLst>
          </a:prstGeom>
          <a:solidFill>
            <a:schemeClr val="tx1">
              <a:lumMod val="65000"/>
              <a:lumOff val="35000"/>
            </a:schemeClr>
          </a:solidFill>
          <a:ln>
            <a:solidFill>
              <a:schemeClr val="tx1">
                <a:lumMod val="65000"/>
                <a:lumOff val="3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solidFill>
                  <a:schemeClr val="bg1"/>
                </a:solidFill>
                <a:latin typeface="Meiryo UI" panose="020B0604030504040204" pitchFamily="50" charset="-128"/>
                <a:ea typeface="Meiryo UI" panose="020B0604030504040204" pitchFamily="50" charset="-128"/>
              </a:rPr>
              <a:t>営業活動目標</a:t>
            </a:r>
            <a:br>
              <a:rPr kumimoji="1" lang="en-US" altLang="ja-JP" dirty="0">
                <a:solidFill>
                  <a:schemeClr val="bg1"/>
                </a:solidFill>
                <a:latin typeface="Meiryo UI" panose="020B0604030504040204" pitchFamily="50" charset="-128"/>
                <a:ea typeface="Meiryo UI" panose="020B0604030504040204" pitchFamily="50" charset="-128"/>
              </a:rPr>
            </a:br>
            <a:r>
              <a:rPr lang="en-US" altLang="ja-JP" sz="1800" b="1" dirty="0">
                <a:solidFill>
                  <a:schemeClr val="bg1"/>
                </a:solidFill>
                <a:latin typeface="Meiryo UI" panose="020B0604030504040204" pitchFamily="50" charset="-128"/>
                <a:ea typeface="Meiryo UI" panose="020B0604030504040204" pitchFamily="50" charset="-128"/>
              </a:rPr>
              <a:t>10,000</a:t>
            </a:r>
            <a:r>
              <a:rPr lang="ja-JP" altLang="en-US" sz="1800" b="1" dirty="0">
                <a:solidFill>
                  <a:schemeClr val="bg1"/>
                </a:solidFill>
                <a:latin typeface="Meiryo UI" panose="020B0604030504040204" pitchFamily="50" charset="-128"/>
                <a:ea typeface="Meiryo UI" panose="020B0604030504040204" pitchFamily="50" charset="-128"/>
              </a:rPr>
              <a:t>千円</a:t>
            </a:r>
            <a:r>
              <a:rPr lang="ja-JP" altLang="en-US" sz="1800" dirty="0">
                <a:solidFill>
                  <a:schemeClr val="bg1"/>
                </a:solidFill>
                <a:latin typeface="Meiryo UI" panose="020B0604030504040204" pitchFamily="50" charset="-128"/>
                <a:ea typeface="Meiryo UI" panose="020B0604030504040204" pitchFamily="50" charset="-128"/>
              </a:rPr>
              <a:t>をめざす</a:t>
            </a:r>
            <a:endParaRPr kumimoji="1" lang="en-US" altLang="ja-JP" dirty="0">
              <a:solidFill>
                <a:schemeClr val="bg1"/>
              </a:solidFill>
              <a:latin typeface="Meiryo UI" panose="020B0604030504040204" pitchFamily="50" charset="-128"/>
              <a:ea typeface="Meiryo UI" panose="020B0604030504040204" pitchFamily="50" charset="-128"/>
            </a:endParaRPr>
          </a:p>
        </p:txBody>
      </p:sp>
      <p:sp>
        <p:nvSpPr>
          <p:cNvPr id="16" name="スライド番号プレースホルダー 1">
            <a:extLst>
              <a:ext uri="{FF2B5EF4-FFF2-40B4-BE49-F238E27FC236}">
                <a16:creationId xmlns:a16="http://schemas.microsoft.com/office/drawing/2014/main" id="{994D9398-9ABA-404F-9C94-66C707694553}"/>
              </a:ext>
            </a:extLst>
          </p:cNvPr>
          <p:cNvSpPr>
            <a:spLocks noGrp="1"/>
          </p:cNvSpPr>
          <p:nvPr>
            <p:ph type="sldNum" sz="quarter" idx="12"/>
          </p:nvPr>
        </p:nvSpPr>
        <p:spPr>
          <a:xfrm>
            <a:off x="7086600" y="6492875"/>
            <a:ext cx="2057400" cy="365125"/>
          </a:xfrm>
        </p:spPr>
        <p:txBody>
          <a:bodyPr/>
          <a:lstStyle/>
          <a:p>
            <a:fld id="{3BEFAA3D-2F26-44E4-AFFF-E76908BA4891}" type="slidenum">
              <a:rPr kumimoji="1" lang="ja-JP" altLang="en-US" smtClean="0"/>
              <a:t>7</a:t>
            </a:fld>
            <a:endParaRPr kumimoji="1" lang="ja-JP" altLang="en-US"/>
          </a:p>
        </p:txBody>
      </p:sp>
    </p:spTree>
    <p:extLst>
      <p:ext uri="{BB962C8B-B14F-4D97-AF65-F5344CB8AC3E}">
        <p14:creationId xmlns:p14="http://schemas.microsoft.com/office/powerpoint/2010/main" val="2242368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4183C094-26D4-401F-920A-BEEA9B154BCA}"/>
              </a:ext>
            </a:extLst>
          </p:cNvPr>
          <p:cNvSpPr>
            <a:spLocks noChangeArrowheads="1"/>
          </p:cNvSpPr>
          <p:nvPr/>
        </p:nvSpPr>
        <p:spPr bwMode="auto">
          <a:xfrm>
            <a:off x="2" y="3"/>
            <a:ext cx="9143997" cy="405342"/>
          </a:xfrm>
          <a:prstGeom prst="rect">
            <a:avLst/>
          </a:prstGeom>
          <a:solidFill>
            <a:sysClr val="windowText" lastClr="000000"/>
          </a:solidFill>
          <a:ln w="19050" cap="flat" cmpd="sng" algn="ctr">
            <a:noFill/>
            <a:prstDash val="solid"/>
            <a:miter lim="800000"/>
            <a:headEnd/>
            <a:tailEnd/>
          </a:ln>
          <a:effectLst/>
        </p:spPr>
        <p:txBody>
          <a:bodyPr wrap="none" tIns="59143" bIns="59143"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defTabSz="326582" eaLnBrk="1" hangingPunct="1">
              <a:spcBef>
                <a:spcPct val="0"/>
              </a:spcBef>
              <a:buNone/>
            </a:pPr>
            <a:r>
              <a:rPr lang="ja-JP" altLang="en-US" sz="2000" b="1" kern="0" dirty="0">
                <a:solidFill>
                  <a:prstClr val="white"/>
                </a:solidFill>
                <a:latin typeface="Meiryo UI" pitchFamily="50" charset="-128"/>
                <a:ea typeface="Meiryo UI" pitchFamily="50" charset="-128"/>
                <a:cs typeface="ＭＳ Ｐゴシック" pitchFamily="50" charset="-128"/>
              </a:rPr>
              <a:t>　令和８年度重点取組②</a:t>
            </a:r>
            <a:endParaRPr lang="ja-JP" altLang="en-US" sz="1100" b="1" kern="0" dirty="0">
              <a:solidFill>
                <a:prstClr val="white"/>
              </a:solidFill>
              <a:latin typeface="Meiryo UI" pitchFamily="50" charset="-128"/>
              <a:ea typeface="Meiryo UI" pitchFamily="50" charset="-128"/>
              <a:cs typeface="ＭＳ Ｐゴシック" pitchFamily="50" charset="-128"/>
            </a:endParaRPr>
          </a:p>
        </p:txBody>
      </p:sp>
      <p:sp>
        <p:nvSpPr>
          <p:cNvPr id="9" name="四角形: 角を丸くする 8">
            <a:extLst>
              <a:ext uri="{FF2B5EF4-FFF2-40B4-BE49-F238E27FC236}">
                <a16:creationId xmlns:a16="http://schemas.microsoft.com/office/drawing/2014/main" id="{8CA8298D-F210-4F91-A9DF-5120DB8008E3}"/>
              </a:ext>
            </a:extLst>
          </p:cNvPr>
          <p:cNvSpPr/>
          <p:nvPr/>
        </p:nvSpPr>
        <p:spPr>
          <a:xfrm>
            <a:off x="130473" y="506010"/>
            <a:ext cx="3038167" cy="405342"/>
          </a:xfrm>
          <a:prstGeom prst="roundRect">
            <a:avLst>
              <a:gd name="adj" fmla="val 50000"/>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２．情報発信の更なる強化</a:t>
            </a:r>
          </a:p>
        </p:txBody>
      </p:sp>
      <p:sp>
        <p:nvSpPr>
          <p:cNvPr id="10" name="テキスト ボックス 9">
            <a:extLst>
              <a:ext uri="{FF2B5EF4-FFF2-40B4-BE49-F238E27FC236}">
                <a16:creationId xmlns:a16="http://schemas.microsoft.com/office/drawing/2014/main" id="{4722DD3E-85CB-43A0-BF12-81C1ADA9621A}"/>
              </a:ext>
            </a:extLst>
          </p:cNvPr>
          <p:cNvSpPr txBox="1"/>
          <p:nvPr/>
        </p:nvSpPr>
        <p:spPr>
          <a:xfrm>
            <a:off x="3168640" y="447071"/>
            <a:ext cx="4136727" cy="738664"/>
          </a:xfrm>
          <a:prstGeom prst="rect">
            <a:avLst/>
          </a:prstGeom>
          <a:noFill/>
        </p:spPr>
        <p:txBody>
          <a:bodyPr wrap="square" rtlCol="0">
            <a:spAutoFit/>
          </a:bodyPr>
          <a:lstStyle/>
          <a:p>
            <a:r>
              <a:rPr kumimoji="1" lang="ja-JP" altLang="en-US" sz="1400" b="1" dirty="0">
                <a:solidFill>
                  <a:schemeClr val="bg1">
                    <a:lumMod val="50000"/>
                  </a:schemeClr>
                </a:solidFill>
                <a:latin typeface="Meiryo UI" panose="020B0604030504040204" pitchFamily="50" charset="-128"/>
                <a:ea typeface="Meiryo UI" panose="020B0604030504040204" pitchFamily="50" charset="-128"/>
              </a:rPr>
              <a:t>○</a:t>
            </a:r>
            <a:r>
              <a:rPr kumimoji="1" lang="en-US" altLang="ja-JP" sz="1400" b="1" dirty="0">
                <a:solidFill>
                  <a:schemeClr val="bg1">
                    <a:lumMod val="50000"/>
                  </a:schemeClr>
                </a:solidFill>
                <a:latin typeface="Meiryo UI" panose="020B0604030504040204" pitchFamily="50" charset="-128"/>
                <a:ea typeface="Meiryo UI" panose="020B0604030504040204" pitchFamily="50" charset="-128"/>
              </a:rPr>
              <a:t>SNS</a:t>
            </a:r>
            <a:r>
              <a:rPr kumimoji="1" lang="ja-JP" altLang="en-US" sz="1400" b="1" dirty="0">
                <a:solidFill>
                  <a:schemeClr val="bg1">
                    <a:lumMod val="50000"/>
                  </a:schemeClr>
                </a:solidFill>
                <a:latin typeface="Meiryo UI" panose="020B0604030504040204" pitchFamily="50" charset="-128"/>
                <a:ea typeface="Meiryo UI" panose="020B0604030504040204" pitchFamily="50" charset="-128"/>
              </a:rPr>
              <a:t>（</a:t>
            </a:r>
            <a:r>
              <a:rPr kumimoji="1" lang="en-US" altLang="ja-JP" sz="1400" b="1" dirty="0">
                <a:solidFill>
                  <a:schemeClr val="bg1">
                    <a:lumMod val="50000"/>
                  </a:schemeClr>
                </a:solidFill>
                <a:latin typeface="Meiryo UI" panose="020B0604030504040204" pitchFamily="50" charset="-128"/>
                <a:ea typeface="Meiryo UI" panose="020B0604030504040204" pitchFamily="50" charset="-128"/>
              </a:rPr>
              <a:t>LINE</a:t>
            </a:r>
            <a:r>
              <a:rPr kumimoji="1" lang="ja-JP" altLang="en-US" sz="1400" b="1" dirty="0">
                <a:solidFill>
                  <a:schemeClr val="bg1">
                    <a:lumMod val="50000"/>
                  </a:schemeClr>
                </a:solidFill>
                <a:latin typeface="Meiryo UI" panose="020B0604030504040204" pitchFamily="50" charset="-128"/>
                <a:ea typeface="Meiryo UI" panose="020B0604030504040204" pitchFamily="50" charset="-128"/>
              </a:rPr>
              <a:t>）の更なる活用</a:t>
            </a:r>
            <a:endParaRPr kumimoji="1" lang="en-US" altLang="ja-JP" sz="1400" b="1" dirty="0">
              <a:solidFill>
                <a:schemeClr val="bg1">
                  <a:lumMod val="50000"/>
                </a:schemeClr>
              </a:solidFill>
              <a:latin typeface="Meiryo UI" panose="020B0604030504040204" pitchFamily="50" charset="-128"/>
              <a:ea typeface="Meiryo UI" panose="020B0604030504040204" pitchFamily="50" charset="-128"/>
            </a:endParaRPr>
          </a:p>
          <a:p>
            <a:r>
              <a:rPr kumimoji="1" lang="ja-JP" altLang="en-US" sz="1400" b="1" dirty="0">
                <a:solidFill>
                  <a:schemeClr val="bg1">
                    <a:lumMod val="50000"/>
                  </a:schemeClr>
                </a:solidFill>
                <a:latin typeface="Meiryo UI" panose="020B0604030504040204" pitchFamily="50" charset="-128"/>
                <a:ea typeface="Meiryo UI" panose="020B0604030504040204" pitchFamily="50" charset="-128"/>
              </a:rPr>
              <a:t>○企業や団体への広報・</a:t>
            </a:r>
            <a:r>
              <a:rPr kumimoji="1" lang="en-US" altLang="ja-JP" sz="1400" b="1" dirty="0">
                <a:solidFill>
                  <a:schemeClr val="bg1">
                    <a:lumMod val="50000"/>
                  </a:schemeClr>
                </a:solidFill>
                <a:latin typeface="Meiryo UI" panose="020B0604030504040204" pitchFamily="50" charset="-128"/>
                <a:ea typeface="Meiryo UI" panose="020B0604030504040204" pitchFamily="50" charset="-128"/>
              </a:rPr>
              <a:t>PR</a:t>
            </a:r>
            <a:r>
              <a:rPr kumimoji="1" lang="ja-JP" altLang="en-US" sz="1400" b="1" dirty="0">
                <a:solidFill>
                  <a:schemeClr val="bg1">
                    <a:lumMod val="50000"/>
                  </a:schemeClr>
                </a:solidFill>
                <a:latin typeface="Meiryo UI" panose="020B0604030504040204" pitchFamily="50" charset="-128"/>
                <a:ea typeface="Meiryo UI" panose="020B0604030504040204" pitchFamily="50" charset="-128"/>
              </a:rPr>
              <a:t>強化</a:t>
            </a:r>
            <a:endParaRPr kumimoji="1" lang="en-US" altLang="ja-JP" sz="1400" b="1" dirty="0">
              <a:solidFill>
                <a:schemeClr val="bg1">
                  <a:lumMod val="50000"/>
                </a:schemeClr>
              </a:solidFill>
              <a:latin typeface="Meiryo UI" panose="020B0604030504040204" pitchFamily="50" charset="-128"/>
              <a:ea typeface="Meiryo UI" panose="020B0604030504040204" pitchFamily="50" charset="-128"/>
            </a:endParaRPr>
          </a:p>
          <a:p>
            <a:r>
              <a:rPr kumimoji="1" lang="ja-JP" altLang="en-US" sz="1400" b="1" dirty="0">
                <a:solidFill>
                  <a:schemeClr val="bg1">
                    <a:lumMod val="50000"/>
                  </a:schemeClr>
                </a:solidFill>
                <a:latin typeface="Meiryo UI" panose="020B0604030504040204" pitchFamily="50" charset="-128"/>
                <a:ea typeface="Meiryo UI" panose="020B0604030504040204" pitchFamily="50" charset="-128"/>
              </a:rPr>
              <a:t>○ハード面の広報強化</a:t>
            </a:r>
          </a:p>
        </p:txBody>
      </p:sp>
      <p:sp>
        <p:nvSpPr>
          <p:cNvPr id="11" name="テキスト ボックス 10">
            <a:extLst>
              <a:ext uri="{FF2B5EF4-FFF2-40B4-BE49-F238E27FC236}">
                <a16:creationId xmlns:a16="http://schemas.microsoft.com/office/drawing/2014/main" id="{C163D615-4FE2-4FAE-9F78-42CBC6F71343}"/>
              </a:ext>
            </a:extLst>
          </p:cNvPr>
          <p:cNvSpPr txBox="1"/>
          <p:nvPr/>
        </p:nvSpPr>
        <p:spPr>
          <a:xfrm>
            <a:off x="0" y="1244674"/>
            <a:ext cx="3168640" cy="338554"/>
          </a:xfrm>
          <a:prstGeom prst="rect">
            <a:avLst/>
          </a:prstGeom>
          <a:noFill/>
          <a:ln w="25400" cmpd="dbl">
            <a:noFill/>
          </a:ln>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0" lang="en-US" altLang="ja-JP" sz="16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SNS</a:t>
            </a:r>
            <a:r>
              <a:rPr kumimoji="0" lang="ja-JP" altLang="en-US" sz="16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0" lang="en-US" altLang="ja-JP" sz="16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LINE</a:t>
            </a:r>
            <a:r>
              <a:rPr kumimoji="0" lang="ja-JP" altLang="en-US" sz="16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）の更なる活用</a:t>
            </a:r>
          </a:p>
        </p:txBody>
      </p:sp>
      <p:sp>
        <p:nvSpPr>
          <p:cNvPr id="12" name="テキスト ボックス 11">
            <a:extLst>
              <a:ext uri="{FF2B5EF4-FFF2-40B4-BE49-F238E27FC236}">
                <a16:creationId xmlns:a16="http://schemas.microsoft.com/office/drawing/2014/main" id="{DAE0117D-2D12-4E2D-BD07-B59C23CA221B}"/>
              </a:ext>
            </a:extLst>
          </p:cNvPr>
          <p:cNvSpPr txBox="1"/>
          <p:nvPr/>
        </p:nvSpPr>
        <p:spPr>
          <a:xfrm>
            <a:off x="130473" y="1552748"/>
            <a:ext cx="8671090" cy="830997"/>
          </a:xfrm>
          <a:prstGeom prst="rect">
            <a:avLst/>
          </a:prstGeom>
          <a:noFill/>
          <a:ln w="25400" cmpd="dbl">
            <a:noFill/>
          </a:ln>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160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 昨年度は、</a:t>
            </a:r>
            <a:r>
              <a:rPr kumimoji="0" lang="en-US" altLang="ja-JP" sz="160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LINE</a:t>
            </a:r>
            <a:r>
              <a:rPr kumimoji="0" lang="ja-JP" altLang="en-US" sz="160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の導入遅延や登録のインセンティブがなかったことから、登録者数低調</a:t>
            </a:r>
          </a:p>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160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 今年度は、</a:t>
            </a:r>
            <a:r>
              <a:rPr kumimoji="0" lang="en-US" altLang="ja-JP" sz="160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LINE</a:t>
            </a:r>
            <a:r>
              <a:rPr kumimoji="0" lang="ja-JP" altLang="en-US" sz="160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では登録時の割引クーポンの提供に加え、その他の広報媒体を活用した取り組みも</a:t>
            </a:r>
            <a:br>
              <a:rPr kumimoji="0" lang="en-US" altLang="ja-JP" sz="160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br>
            <a:r>
              <a:rPr kumimoji="0" lang="ja-JP" altLang="en-US" sz="160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　　引き続き行うなど、情報発信の強化に努め、利用率の向上につなげる</a:t>
            </a:r>
          </a:p>
        </p:txBody>
      </p:sp>
      <p:graphicFrame>
        <p:nvGraphicFramePr>
          <p:cNvPr id="13" name="表 5">
            <a:extLst>
              <a:ext uri="{FF2B5EF4-FFF2-40B4-BE49-F238E27FC236}">
                <a16:creationId xmlns:a16="http://schemas.microsoft.com/office/drawing/2014/main" id="{22CAD133-A204-4727-8086-358ADE40709C}"/>
              </a:ext>
            </a:extLst>
          </p:cNvPr>
          <p:cNvGraphicFramePr>
            <a:graphicFrameLocks noGrp="1"/>
          </p:cNvGraphicFramePr>
          <p:nvPr>
            <p:extLst>
              <p:ext uri="{D42A27DB-BD31-4B8C-83A1-F6EECF244321}">
                <p14:modId xmlns:p14="http://schemas.microsoft.com/office/powerpoint/2010/main" val="558273725"/>
              </p:ext>
            </p:extLst>
          </p:nvPr>
        </p:nvGraphicFramePr>
        <p:xfrm>
          <a:off x="348049" y="2422559"/>
          <a:ext cx="8352000" cy="1500466"/>
        </p:xfrm>
        <a:graphic>
          <a:graphicData uri="http://schemas.openxmlformats.org/drawingml/2006/table">
            <a:tbl>
              <a:tblPr firstRow="1" bandRow="1">
                <a:tableStyleId>{5940675A-B579-460E-94D1-54222C63F5DA}</a:tableStyleId>
              </a:tblPr>
              <a:tblGrid>
                <a:gridCol w="3672000">
                  <a:extLst>
                    <a:ext uri="{9D8B030D-6E8A-4147-A177-3AD203B41FA5}">
                      <a16:colId xmlns:a16="http://schemas.microsoft.com/office/drawing/2014/main" val="4181652965"/>
                    </a:ext>
                  </a:extLst>
                </a:gridCol>
                <a:gridCol w="4680000">
                  <a:extLst>
                    <a:ext uri="{9D8B030D-6E8A-4147-A177-3AD203B41FA5}">
                      <a16:colId xmlns:a16="http://schemas.microsoft.com/office/drawing/2014/main" val="3401041524"/>
                    </a:ext>
                  </a:extLst>
                </a:gridCol>
              </a:tblGrid>
              <a:tr h="293899">
                <a:tc>
                  <a:txBody>
                    <a:bodyPr/>
                    <a:lstStyle/>
                    <a:p>
                      <a:pPr algn="ctr"/>
                      <a:r>
                        <a:rPr kumimoji="1" lang="ja-JP" altLang="en-US" sz="1400" dirty="0">
                          <a:latin typeface="Meiryo UI" panose="020B0604030504040204" pitchFamily="50" charset="-128"/>
                          <a:ea typeface="Meiryo UI" panose="020B0604030504040204" pitchFamily="50" charset="-128"/>
                        </a:rPr>
                        <a:t>令和７年度　取組実績</a:t>
                      </a:r>
                    </a:p>
                  </a:txBody>
                  <a:tcPr anchor="ctr">
                    <a:solidFill>
                      <a:schemeClr val="bg1">
                        <a:lumMod val="85000"/>
                      </a:schemeClr>
                    </a:solidFill>
                  </a:tcPr>
                </a:tc>
                <a:tc>
                  <a:txBody>
                    <a:bodyPr/>
                    <a:lstStyle/>
                    <a:p>
                      <a:pPr algn="ctr"/>
                      <a:r>
                        <a:rPr kumimoji="1" lang="ja-JP" altLang="en-US" sz="1400" dirty="0">
                          <a:latin typeface="Meiryo UI" panose="020B0604030504040204" pitchFamily="50" charset="-128"/>
                          <a:ea typeface="Meiryo UI" panose="020B0604030504040204" pitchFamily="50" charset="-128"/>
                        </a:rPr>
                        <a:t>令和８年度　取組予定</a:t>
                      </a:r>
                    </a:p>
                  </a:txBody>
                  <a:tcPr anchor="ctr">
                    <a:solidFill>
                      <a:schemeClr val="bg1">
                        <a:lumMod val="85000"/>
                      </a:schemeClr>
                    </a:solidFill>
                  </a:tcPr>
                </a:tc>
                <a:extLst>
                  <a:ext uri="{0D108BD9-81ED-4DB2-BD59-A6C34878D82A}">
                    <a16:rowId xmlns:a16="http://schemas.microsoft.com/office/drawing/2014/main" val="1313028357"/>
                  </a:ext>
                </a:extLst>
              </a:tr>
              <a:tr h="1195666">
                <a:tc>
                  <a:txBody>
                    <a:bodyPr/>
                    <a:lstStyle/>
                    <a:p>
                      <a:pPr marL="285750" indent="-285750" algn="l">
                        <a:spcBef>
                          <a:spcPts val="600"/>
                        </a:spcBef>
                        <a:buFont typeface="Wingdings" panose="05000000000000000000" pitchFamily="2" charset="2"/>
                        <a:buChar char="u"/>
                      </a:pPr>
                      <a:r>
                        <a:rPr kumimoji="0" lang="en-US" altLang="ja-JP"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LINE</a:t>
                      </a:r>
                      <a:r>
                        <a:rPr kumimoji="0" lang="ja-JP" altLang="en-US"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公式アカウントを作成し、</a:t>
                      </a:r>
                      <a:br>
                        <a:rPr kumimoji="0" lang="en-US" altLang="ja-JP"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br>
                      <a:r>
                        <a:rPr kumimoji="0" lang="en-US" altLang="ja-JP"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11</a:t>
                      </a:r>
                      <a:r>
                        <a:rPr kumimoji="0" lang="ja-JP" altLang="en-US"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月よりカレンダーの配布と合わせ配信開始</a:t>
                      </a:r>
                      <a:endParaRPr kumimoji="0" lang="en-US" altLang="ja-JP"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285750" indent="-285750" algn="l">
                        <a:spcBef>
                          <a:spcPts val="600"/>
                        </a:spcBef>
                        <a:buFont typeface="Wingdings" panose="05000000000000000000" pitchFamily="2" charset="2"/>
                        <a:buChar char="u"/>
                      </a:pPr>
                      <a:r>
                        <a:rPr kumimoji="1" lang="ja-JP" altLang="en-US"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受付にて</a:t>
                      </a:r>
                      <a:r>
                        <a:rPr kumimoji="1" lang="en-US" altLang="ja-JP"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QR</a:t>
                      </a:r>
                      <a:r>
                        <a:rPr kumimoji="1" lang="ja-JP" altLang="en-US"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コード記載のフライヤーを設置</a:t>
                      </a:r>
                      <a:endParaRPr kumimoji="1" lang="en-US" altLang="ja-JP"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285750" indent="-285750" algn="l">
                        <a:spcBef>
                          <a:spcPts val="600"/>
                        </a:spcBef>
                        <a:buFont typeface="Wingdings" panose="05000000000000000000" pitchFamily="2" charset="2"/>
                        <a:buChar char="u"/>
                      </a:pPr>
                      <a:r>
                        <a:rPr kumimoji="1" lang="ja-JP" altLang="en-US"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登録者数：</a:t>
                      </a:r>
                      <a:r>
                        <a:rPr kumimoji="1" lang="en-US" altLang="ja-JP"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23</a:t>
                      </a:r>
                      <a:r>
                        <a:rPr kumimoji="1" lang="ja-JP" altLang="en-US" sz="1400" dirty="0">
                          <a:latin typeface="Meiryo UI" panose="020B0604030504040204" pitchFamily="50" charset="-128"/>
                          <a:ea typeface="Meiryo UI" panose="020B0604030504040204" pitchFamily="50" charset="-128"/>
                        </a:rPr>
                        <a:t>人（目標：</a:t>
                      </a:r>
                      <a:r>
                        <a:rPr kumimoji="1" lang="en-US" altLang="ja-JP" sz="1400" dirty="0">
                          <a:latin typeface="Meiryo UI" panose="020B0604030504040204" pitchFamily="50" charset="-128"/>
                          <a:ea typeface="Meiryo UI" panose="020B0604030504040204" pitchFamily="50" charset="-128"/>
                        </a:rPr>
                        <a:t>900</a:t>
                      </a:r>
                      <a:r>
                        <a:rPr kumimoji="1" lang="ja-JP" altLang="en-US" sz="1400" dirty="0">
                          <a:latin typeface="Meiryo UI" panose="020B0604030504040204" pitchFamily="50" charset="-128"/>
                          <a:ea typeface="Meiryo UI" panose="020B0604030504040204" pitchFamily="50" charset="-128"/>
                        </a:rPr>
                        <a:t>人）</a:t>
                      </a:r>
                    </a:p>
                  </a:txBody>
                  <a:tcPr anchor="ctr"/>
                </a:tc>
                <a:tc>
                  <a:txBody>
                    <a:bodyPr/>
                    <a:lstStyle/>
                    <a:p>
                      <a:pPr marL="285750" indent="-285750" algn="l">
                        <a:spcBef>
                          <a:spcPts val="600"/>
                        </a:spcBef>
                        <a:buFont typeface="Wingdings" panose="05000000000000000000" pitchFamily="2" charset="2"/>
                        <a:buChar char="u"/>
                      </a:pPr>
                      <a:r>
                        <a:rPr kumimoji="1" lang="ja-JP" altLang="en-US"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登録のインセンティブの実施</a:t>
                      </a:r>
                      <a:br>
                        <a:rPr kumimoji="1" lang="en-US" altLang="ja-JP"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br>
                      <a:r>
                        <a:rPr kumimoji="1" lang="en-US" altLang="ja-JP"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例</a:t>
                      </a:r>
                      <a:r>
                        <a:rPr kumimoji="1" lang="en-US" altLang="ja-JP"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友達追加にて、夜間や直前利用の割引クーポンの提供</a:t>
                      </a:r>
                      <a:endParaRPr kumimoji="1" lang="en-US" altLang="ja-JP"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285750" indent="-285750" algn="l">
                        <a:spcBef>
                          <a:spcPts val="600"/>
                        </a:spcBef>
                        <a:buFont typeface="Wingdings" panose="05000000000000000000" pitchFamily="2" charset="2"/>
                        <a:buChar char="u"/>
                      </a:pPr>
                      <a:r>
                        <a:rPr kumimoji="1" lang="ja-JP" altLang="en-US" sz="1400" b="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上記内容を様々な媒体にて発信し、登録者の増加をめざし、利用が見込みにくい部屋の利用率の向上につなげる</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510605638"/>
                  </a:ext>
                </a:extLst>
              </a:tr>
            </a:tbl>
          </a:graphicData>
        </a:graphic>
      </p:graphicFrame>
      <p:sp>
        <p:nvSpPr>
          <p:cNvPr id="14" name="テキスト ボックス 13">
            <a:extLst>
              <a:ext uri="{FF2B5EF4-FFF2-40B4-BE49-F238E27FC236}">
                <a16:creationId xmlns:a16="http://schemas.microsoft.com/office/drawing/2014/main" id="{C5095AB9-D696-465B-B0B4-23006EFB655F}"/>
              </a:ext>
            </a:extLst>
          </p:cNvPr>
          <p:cNvSpPr txBox="1"/>
          <p:nvPr/>
        </p:nvSpPr>
        <p:spPr>
          <a:xfrm>
            <a:off x="0" y="4091401"/>
            <a:ext cx="4114800" cy="338554"/>
          </a:xfrm>
          <a:prstGeom prst="rect">
            <a:avLst/>
          </a:prstGeom>
          <a:noFill/>
          <a:ln w="25400" cmpd="dbl">
            <a:noFill/>
          </a:ln>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○企業や団体への広報・</a:t>
            </a:r>
            <a:r>
              <a:rPr kumimoji="0" lang="en-US" altLang="ja-JP" sz="16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PR</a:t>
            </a:r>
            <a:r>
              <a:rPr kumimoji="0" lang="ja-JP" altLang="en-US" sz="16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強化（</a:t>
            </a:r>
            <a:r>
              <a:rPr kumimoji="0" lang="en-US" altLang="ja-JP" sz="16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R8</a:t>
            </a:r>
            <a:r>
              <a:rPr kumimoji="0" lang="ja-JP" altLang="en-US" sz="16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新規）</a:t>
            </a:r>
          </a:p>
        </p:txBody>
      </p:sp>
      <p:sp>
        <p:nvSpPr>
          <p:cNvPr id="15" name="テキスト ボックス 14">
            <a:extLst>
              <a:ext uri="{FF2B5EF4-FFF2-40B4-BE49-F238E27FC236}">
                <a16:creationId xmlns:a16="http://schemas.microsoft.com/office/drawing/2014/main" id="{24EFC0C7-2332-4ED8-9953-AF28F2248B57}"/>
              </a:ext>
            </a:extLst>
          </p:cNvPr>
          <p:cNvSpPr txBox="1"/>
          <p:nvPr/>
        </p:nvSpPr>
        <p:spPr>
          <a:xfrm>
            <a:off x="0" y="5637494"/>
            <a:ext cx="3855308" cy="338554"/>
          </a:xfrm>
          <a:prstGeom prst="rect">
            <a:avLst/>
          </a:prstGeom>
          <a:noFill/>
          <a:ln w="25400" cmpd="dbl">
            <a:noFill/>
          </a:ln>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○ハード面の広報強化（</a:t>
            </a:r>
            <a:r>
              <a:rPr kumimoji="0" lang="en-US" altLang="ja-JP" sz="16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R8</a:t>
            </a:r>
            <a:r>
              <a:rPr kumimoji="0" lang="ja-JP" altLang="en-US" sz="1600" b="1"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新規）</a:t>
            </a:r>
          </a:p>
        </p:txBody>
      </p:sp>
      <p:sp>
        <p:nvSpPr>
          <p:cNvPr id="16" name="テキスト ボックス 15">
            <a:extLst>
              <a:ext uri="{FF2B5EF4-FFF2-40B4-BE49-F238E27FC236}">
                <a16:creationId xmlns:a16="http://schemas.microsoft.com/office/drawing/2014/main" id="{DAE0117D-2D12-4E2D-BD07-B59C23CA221B}"/>
              </a:ext>
            </a:extLst>
          </p:cNvPr>
          <p:cNvSpPr txBox="1"/>
          <p:nvPr/>
        </p:nvSpPr>
        <p:spPr>
          <a:xfrm>
            <a:off x="130473" y="4464621"/>
            <a:ext cx="8671090" cy="1077218"/>
          </a:xfrm>
          <a:prstGeom prst="rect">
            <a:avLst/>
          </a:prstGeom>
          <a:noFill/>
          <a:ln w="25400" cmpd="dbl">
            <a:noFill/>
          </a:ln>
        </p:spPr>
        <p:txBody>
          <a:bodyPr wrap="square" rtlCol="0">
            <a:spAutoFit/>
          </a:bodyPr>
          <a:lstStyle/>
          <a:p>
            <a:pPr lvl="0">
              <a:defRPr/>
            </a:pPr>
            <a:r>
              <a:rPr lang="ja-JP" altLang="en-US" sz="1600" dirty="0">
                <a:solidFill>
                  <a:sysClr val="windowText" lastClr="000000"/>
                </a:solidFill>
                <a:latin typeface="Meiryo UI" panose="020B0604030504040204" pitchFamily="50" charset="-128"/>
                <a:ea typeface="Meiryo UI" panose="020B0604030504040204" pitchFamily="50" charset="-128"/>
              </a:rPr>
              <a:t>▸労働協会人材開発部と連携し、合説出展企業等を中心にイベント会場など外部での広報を強化する</a:t>
            </a:r>
            <a:endParaRPr lang="en-US" altLang="ja-JP" sz="1600" dirty="0">
              <a:solidFill>
                <a:sysClr val="windowText" lastClr="000000"/>
              </a:solidFill>
              <a:latin typeface="Meiryo UI" panose="020B0604030504040204" pitchFamily="50" charset="-128"/>
              <a:ea typeface="Meiryo UI" panose="020B0604030504040204" pitchFamily="50" charset="-128"/>
            </a:endParaRPr>
          </a:p>
          <a:p>
            <a:pPr lvl="0">
              <a:defRPr/>
            </a:pPr>
            <a:r>
              <a:rPr lang="ja-JP" altLang="en-US" sz="1600" dirty="0">
                <a:solidFill>
                  <a:sysClr val="windowText" lastClr="000000"/>
                </a:solidFill>
                <a:latin typeface="Meiryo UI" panose="020B0604030504040204" pitchFamily="50" charset="-128"/>
                <a:ea typeface="Meiryo UI" panose="020B0604030504040204" pitchFamily="50" charset="-128"/>
              </a:rPr>
              <a:t>▸インターネットでみてから問合せすることが多いため、ネット広告を強化する</a:t>
            </a:r>
          </a:p>
          <a:p>
            <a:pPr lvl="0">
              <a:defRPr/>
            </a:pPr>
            <a:r>
              <a:rPr lang="ja-JP" altLang="en-US" sz="1600" dirty="0">
                <a:solidFill>
                  <a:sysClr val="windowText" lastClr="000000"/>
                </a:solidFill>
                <a:latin typeface="Meiryo UI" panose="020B0604030504040204" pitchFamily="50" charset="-128"/>
                <a:ea typeface="Meiryo UI" panose="020B0604030504040204" pitchFamily="50" charset="-128"/>
              </a:rPr>
              <a:t>▸プチ・エルについては知人からの紹介が多いため、口コミを増やす働きかけをする</a:t>
            </a:r>
          </a:p>
          <a:p>
            <a:pPr lvl="0">
              <a:defRPr/>
            </a:pPr>
            <a:r>
              <a:rPr lang="ja-JP" altLang="en-US" sz="1600" dirty="0">
                <a:solidFill>
                  <a:sysClr val="windowText" lastClr="000000"/>
                </a:solidFill>
                <a:latin typeface="Meiryo UI" panose="020B0604030504040204" pitchFamily="50" charset="-128"/>
                <a:ea typeface="Meiryo UI" panose="020B0604030504040204" pitchFamily="50" charset="-128"/>
              </a:rPr>
              <a:t>　　→</a:t>
            </a:r>
            <a:r>
              <a:rPr lang="en-US" altLang="ja-JP" sz="1600" dirty="0">
                <a:solidFill>
                  <a:sysClr val="windowText" lastClr="000000"/>
                </a:solidFill>
                <a:latin typeface="Meiryo UI" panose="020B0604030504040204" pitchFamily="50" charset="-128"/>
                <a:ea typeface="Meiryo UI" panose="020B0604030504040204" pitchFamily="50" charset="-128"/>
              </a:rPr>
              <a:t>SNS</a:t>
            </a:r>
            <a:r>
              <a:rPr lang="ja-JP" altLang="en-US" sz="1600" dirty="0">
                <a:solidFill>
                  <a:sysClr val="windowText" lastClr="000000"/>
                </a:solidFill>
                <a:latin typeface="Meiryo UI" panose="020B0604030504040204" pitchFamily="50" charset="-128"/>
                <a:ea typeface="Meiryo UI" panose="020B0604030504040204" pitchFamily="50" charset="-128"/>
              </a:rPr>
              <a:t>で情報発信してくれた利用者へ特典を進呈する、またはポイントカードのスタンプとして反映など</a:t>
            </a:r>
            <a:endParaRPr kumimoji="0" lang="ja-JP" altLang="en-US" sz="160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17" name="テキスト ボックス 16">
            <a:extLst>
              <a:ext uri="{FF2B5EF4-FFF2-40B4-BE49-F238E27FC236}">
                <a16:creationId xmlns:a16="http://schemas.microsoft.com/office/drawing/2014/main" id="{DAE0117D-2D12-4E2D-BD07-B59C23CA221B}"/>
              </a:ext>
            </a:extLst>
          </p:cNvPr>
          <p:cNvSpPr txBox="1"/>
          <p:nvPr/>
        </p:nvSpPr>
        <p:spPr>
          <a:xfrm>
            <a:off x="130473" y="5976048"/>
            <a:ext cx="8671090" cy="584775"/>
          </a:xfrm>
          <a:prstGeom prst="rect">
            <a:avLst/>
          </a:prstGeom>
          <a:noFill/>
          <a:ln w="25400" cmpd="dbl">
            <a:noFill/>
          </a:ln>
        </p:spPr>
        <p:txBody>
          <a:bodyPr wrap="square" rtlCol="0">
            <a:spAutoFit/>
          </a:bodyPr>
          <a:lstStyle/>
          <a:p>
            <a:pPr lvl="0">
              <a:defRPr/>
            </a:pPr>
            <a:r>
              <a:rPr lang="ja-JP" altLang="en-US" sz="1600" dirty="0">
                <a:solidFill>
                  <a:sysClr val="windowText" lastClr="000000"/>
                </a:solidFill>
                <a:latin typeface="Meiryo UI" panose="020B0604030504040204" pitchFamily="50" charset="-128"/>
                <a:ea typeface="Meiryo UI" panose="020B0604030504040204" pitchFamily="50" charset="-128"/>
              </a:rPr>
              <a:t>▸ 通り沿いの広告を強化する。チラシの設置だけでなく、車で通行する場合でも会議室がある事がわかる</a:t>
            </a:r>
            <a:br>
              <a:rPr lang="en-US" altLang="ja-JP" sz="1600" dirty="0">
                <a:solidFill>
                  <a:sysClr val="windowText" lastClr="000000"/>
                </a:solidFill>
                <a:latin typeface="Meiryo UI" panose="020B0604030504040204" pitchFamily="50" charset="-128"/>
                <a:ea typeface="Meiryo UI" panose="020B0604030504040204" pitchFamily="50" charset="-128"/>
              </a:rPr>
            </a:br>
            <a:r>
              <a:rPr lang="ja-JP" altLang="en-US" sz="1600" dirty="0">
                <a:solidFill>
                  <a:sysClr val="windowText" lastClr="000000"/>
                </a:solidFill>
                <a:latin typeface="Meiryo UI" panose="020B0604030504040204" pitchFamily="50" charset="-128"/>
                <a:ea typeface="Meiryo UI" panose="020B0604030504040204" pitchFamily="50" charset="-128"/>
              </a:rPr>
              <a:t>　　ような看板の設置などを協議の上、設置する</a:t>
            </a:r>
          </a:p>
        </p:txBody>
      </p:sp>
      <p:sp>
        <p:nvSpPr>
          <p:cNvPr id="18" name="スライド番号プレースホルダー 1">
            <a:extLst>
              <a:ext uri="{FF2B5EF4-FFF2-40B4-BE49-F238E27FC236}">
                <a16:creationId xmlns:a16="http://schemas.microsoft.com/office/drawing/2014/main" id="{29F94B3E-76C2-4450-BC36-9C5794A2C7E3}"/>
              </a:ext>
            </a:extLst>
          </p:cNvPr>
          <p:cNvSpPr>
            <a:spLocks noGrp="1"/>
          </p:cNvSpPr>
          <p:nvPr>
            <p:ph type="sldNum" sz="quarter" idx="12"/>
          </p:nvPr>
        </p:nvSpPr>
        <p:spPr>
          <a:xfrm>
            <a:off x="7086600" y="6492875"/>
            <a:ext cx="2057400" cy="365125"/>
          </a:xfrm>
        </p:spPr>
        <p:txBody>
          <a:bodyPr/>
          <a:lstStyle/>
          <a:p>
            <a:fld id="{3BEFAA3D-2F26-44E4-AFFF-E76908BA4891}" type="slidenum">
              <a:rPr kumimoji="1" lang="ja-JP" altLang="en-US" smtClean="0"/>
              <a:t>8</a:t>
            </a:fld>
            <a:endParaRPr kumimoji="1" lang="ja-JP" altLang="en-US"/>
          </a:p>
        </p:txBody>
      </p:sp>
    </p:spTree>
    <p:extLst>
      <p:ext uri="{BB962C8B-B14F-4D97-AF65-F5344CB8AC3E}">
        <p14:creationId xmlns:p14="http://schemas.microsoft.com/office/powerpoint/2010/main" val="3054011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A2775F5D-8394-4ACE-83DC-AAC816139729}"/>
              </a:ext>
            </a:extLst>
          </p:cNvPr>
          <p:cNvSpPr>
            <a:spLocks noChangeArrowheads="1"/>
          </p:cNvSpPr>
          <p:nvPr/>
        </p:nvSpPr>
        <p:spPr bwMode="auto">
          <a:xfrm>
            <a:off x="2" y="3"/>
            <a:ext cx="9143997" cy="405342"/>
          </a:xfrm>
          <a:prstGeom prst="rect">
            <a:avLst/>
          </a:prstGeom>
          <a:solidFill>
            <a:sysClr val="windowText" lastClr="000000"/>
          </a:solidFill>
          <a:ln w="19050" cap="flat" cmpd="sng" algn="ctr">
            <a:noFill/>
            <a:prstDash val="solid"/>
            <a:miter lim="800000"/>
            <a:headEnd/>
            <a:tailEnd/>
          </a:ln>
          <a:effectLst/>
        </p:spPr>
        <p:txBody>
          <a:bodyPr wrap="none" tIns="59143" bIns="59143"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defTabSz="326582" eaLnBrk="1" hangingPunct="1">
              <a:spcBef>
                <a:spcPct val="0"/>
              </a:spcBef>
              <a:buNone/>
            </a:pPr>
            <a:r>
              <a:rPr lang="ja-JP" altLang="en-US" sz="2000" b="1" kern="0" dirty="0">
                <a:solidFill>
                  <a:prstClr val="white"/>
                </a:solidFill>
                <a:latin typeface="Meiryo UI" pitchFamily="50" charset="-128"/>
                <a:ea typeface="Meiryo UI" pitchFamily="50" charset="-128"/>
                <a:cs typeface="ＭＳ Ｐゴシック" pitchFamily="50" charset="-128"/>
              </a:rPr>
              <a:t>　令和８年度重点取組事項③</a:t>
            </a:r>
            <a:endParaRPr lang="ja-JP" altLang="en-US" sz="1100" b="1" kern="0" dirty="0">
              <a:solidFill>
                <a:prstClr val="white"/>
              </a:solidFill>
              <a:latin typeface="Meiryo UI" pitchFamily="50" charset="-128"/>
              <a:ea typeface="Meiryo UI" pitchFamily="50" charset="-128"/>
              <a:cs typeface="ＭＳ Ｐゴシック" pitchFamily="50" charset="-128"/>
            </a:endParaRPr>
          </a:p>
        </p:txBody>
      </p:sp>
      <p:sp>
        <p:nvSpPr>
          <p:cNvPr id="12" name="四角形: 角を丸くする 11">
            <a:extLst>
              <a:ext uri="{FF2B5EF4-FFF2-40B4-BE49-F238E27FC236}">
                <a16:creationId xmlns:a16="http://schemas.microsoft.com/office/drawing/2014/main" id="{F60566A9-BB4A-45BA-925A-AF26B9019EF5}"/>
              </a:ext>
            </a:extLst>
          </p:cNvPr>
          <p:cNvSpPr/>
          <p:nvPr/>
        </p:nvSpPr>
        <p:spPr>
          <a:xfrm>
            <a:off x="130473" y="506010"/>
            <a:ext cx="3038167" cy="405342"/>
          </a:xfrm>
          <a:prstGeom prst="roundRect">
            <a:avLst>
              <a:gd name="adj" fmla="val 50000"/>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３．新・予約システムの導入</a:t>
            </a:r>
          </a:p>
        </p:txBody>
      </p:sp>
      <p:sp>
        <p:nvSpPr>
          <p:cNvPr id="15" name="テキスト ボックス 14">
            <a:extLst>
              <a:ext uri="{FF2B5EF4-FFF2-40B4-BE49-F238E27FC236}">
                <a16:creationId xmlns:a16="http://schemas.microsoft.com/office/drawing/2014/main" id="{3F67137E-C779-400D-9476-A65818473158}"/>
              </a:ext>
            </a:extLst>
          </p:cNvPr>
          <p:cNvSpPr txBox="1"/>
          <p:nvPr/>
        </p:nvSpPr>
        <p:spPr>
          <a:xfrm>
            <a:off x="130473" y="911352"/>
            <a:ext cx="8660748" cy="584775"/>
          </a:xfrm>
          <a:prstGeom prst="rect">
            <a:avLst/>
          </a:prstGeom>
          <a:noFill/>
          <a:ln>
            <a:noFill/>
          </a:ln>
        </p:spPr>
        <p:txBody>
          <a:bodyPr wrap="square" rtlCol="0" anchor="ctr" anchorCtr="0">
            <a:spAutoFit/>
          </a:bodyPr>
          <a:lstStyle/>
          <a:p>
            <a:pPr marL="180975" marR="0" lvl="0" indent="-180975"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▸現行システムのバージョンアップを基本軸として進めていたが、運用面、金額面で折り合わず</a:t>
            </a:r>
            <a:endPar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975" marR="0" lvl="0" indent="-180975"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▸新たなシステムの選定を行い、今年度</a:t>
            </a:r>
            <a:r>
              <a:rPr lang="ja-JP" altLang="en-US" sz="1600" dirty="0">
                <a:solidFill>
                  <a:prstClr val="black"/>
                </a:solidFill>
                <a:latin typeface="Meiryo UI" panose="020B0604030504040204" pitchFamily="50" charset="-128"/>
                <a:ea typeface="Meiryo UI" panose="020B0604030504040204" pitchFamily="50" charset="-128"/>
              </a:rPr>
              <a:t>中の運用</a:t>
            </a: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開始をめざす</a:t>
            </a:r>
            <a:endPar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7" name="テキスト ボックス 16">
            <a:extLst>
              <a:ext uri="{FF2B5EF4-FFF2-40B4-BE49-F238E27FC236}">
                <a16:creationId xmlns:a16="http://schemas.microsoft.com/office/drawing/2014/main" id="{B0601D54-D4E3-428D-9161-30CB795F3FE7}"/>
              </a:ext>
            </a:extLst>
          </p:cNvPr>
          <p:cNvSpPr txBox="1"/>
          <p:nvPr/>
        </p:nvSpPr>
        <p:spPr>
          <a:xfrm>
            <a:off x="0" y="1599271"/>
            <a:ext cx="3168640" cy="338554"/>
          </a:xfrm>
          <a:prstGeom prst="rect">
            <a:avLst/>
          </a:prstGeom>
          <a:noFill/>
          <a:ln w="25400" cmpd="dbl">
            <a:noFill/>
          </a:ln>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160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＜選定中システムの特徴＞</a:t>
            </a:r>
          </a:p>
        </p:txBody>
      </p:sp>
      <p:sp>
        <p:nvSpPr>
          <p:cNvPr id="18" name="大かっこ 17">
            <a:extLst>
              <a:ext uri="{FF2B5EF4-FFF2-40B4-BE49-F238E27FC236}">
                <a16:creationId xmlns:a16="http://schemas.microsoft.com/office/drawing/2014/main" id="{AC3C2EB6-65D7-43A7-81B7-3996B23BBA4D}"/>
              </a:ext>
            </a:extLst>
          </p:cNvPr>
          <p:cNvSpPr/>
          <p:nvPr/>
        </p:nvSpPr>
        <p:spPr>
          <a:xfrm>
            <a:off x="232443" y="5315467"/>
            <a:ext cx="3319910" cy="774040"/>
          </a:xfrm>
          <a:prstGeom prst="bracketPair">
            <a:avLst/>
          </a:prstGeom>
          <a:ln w="15875">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 name="テキスト ボックス 19">
            <a:extLst>
              <a:ext uri="{FF2B5EF4-FFF2-40B4-BE49-F238E27FC236}">
                <a16:creationId xmlns:a16="http://schemas.microsoft.com/office/drawing/2014/main" id="{A438D388-93A1-47EF-8BCD-C44FC79685DC}"/>
              </a:ext>
            </a:extLst>
          </p:cNvPr>
          <p:cNvSpPr txBox="1"/>
          <p:nvPr/>
        </p:nvSpPr>
        <p:spPr>
          <a:xfrm>
            <a:off x="10983570" y="5702487"/>
            <a:ext cx="8949153"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入金遅延の確認や予約金の計上方法等にあわせるため、オリジナルの機能を随時追加して業務効率化を図る</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予約承認の手順については、今後運用をあわせて検討</a:t>
            </a:r>
          </a:p>
        </p:txBody>
      </p:sp>
      <p:sp>
        <p:nvSpPr>
          <p:cNvPr id="22" name="正方形/長方形 21">
            <a:extLst>
              <a:ext uri="{FF2B5EF4-FFF2-40B4-BE49-F238E27FC236}">
                <a16:creationId xmlns:a16="http://schemas.microsoft.com/office/drawing/2014/main" id="{F7F84985-5078-4EF3-936C-366EEE71BADB}"/>
              </a:ext>
            </a:extLst>
          </p:cNvPr>
          <p:cNvSpPr/>
          <p:nvPr/>
        </p:nvSpPr>
        <p:spPr>
          <a:xfrm>
            <a:off x="130477" y="6236912"/>
            <a:ext cx="1963740" cy="4270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システム再選定</a:t>
            </a:r>
          </a:p>
        </p:txBody>
      </p:sp>
      <p:sp>
        <p:nvSpPr>
          <p:cNvPr id="23" name="正方形/長方形 22">
            <a:extLst>
              <a:ext uri="{FF2B5EF4-FFF2-40B4-BE49-F238E27FC236}">
                <a16:creationId xmlns:a16="http://schemas.microsoft.com/office/drawing/2014/main" id="{52F3BC0E-ACCA-4D00-B001-0BB2E84ECE15}"/>
              </a:ext>
            </a:extLst>
          </p:cNvPr>
          <p:cNvSpPr/>
          <p:nvPr/>
        </p:nvSpPr>
        <p:spPr>
          <a:xfrm>
            <a:off x="2094207" y="6236912"/>
            <a:ext cx="1963740" cy="42545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システム開発・テスト</a:t>
            </a:r>
          </a:p>
        </p:txBody>
      </p:sp>
      <p:sp>
        <p:nvSpPr>
          <p:cNvPr id="24" name="正方形/長方形 23">
            <a:extLst>
              <a:ext uri="{FF2B5EF4-FFF2-40B4-BE49-F238E27FC236}">
                <a16:creationId xmlns:a16="http://schemas.microsoft.com/office/drawing/2014/main" id="{200A0191-FBA8-461D-93E8-E3EEF3C46F43}"/>
              </a:ext>
            </a:extLst>
          </p:cNvPr>
          <p:cNvSpPr/>
          <p:nvPr/>
        </p:nvSpPr>
        <p:spPr>
          <a:xfrm>
            <a:off x="4057947" y="6238294"/>
            <a:ext cx="1963740" cy="424069"/>
          </a:xfrm>
          <a:prstGeom prst="rect">
            <a:avLst/>
          </a:prstGeom>
          <a:solidFill>
            <a:srgbClr val="C0000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総合テスト・操作研修</a:t>
            </a:r>
          </a:p>
        </p:txBody>
      </p:sp>
      <p:sp>
        <p:nvSpPr>
          <p:cNvPr id="25" name="正方形/長方形 24">
            <a:extLst>
              <a:ext uri="{FF2B5EF4-FFF2-40B4-BE49-F238E27FC236}">
                <a16:creationId xmlns:a16="http://schemas.microsoft.com/office/drawing/2014/main" id="{9AEAB6AA-BDFF-4D19-B196-6D9B82A4FB55}"/>
              </a:ext>
            </a:extLst>
          </p:cNvPr>
          <p:cNvSpPr/>
          <p:nvPr/>
        </p:nvSpPr>
        <p:spPr>
          <a:xfrm>
            <a:off x="6021687" y="6238294"/>
            <a:ext cx="1963740" cy="424069"/>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運用テスト・データ移行</a:t>
            </a:r>
          </a:p>
        </p:txBody>
      </p:sp>
      <p:sp>
        <p:nvSpPr>
          <p:cNvPr id="26" name="正方形/長方形 25">
            <a:extLst>
              <a:ext uri="{FF2B5EF4-FFF2-40B4-BE49-F238E27FC236}">
                <a16:creationId xmlns:a16="http://schemas.microsoft.com/office/drawing/2014/main" id="{1406EA61-BC89-49A9-9D71-6D396981E8FD}"/>
              </a:ext>
            </a:extLst>
          </p:cNvPr>
          <p:cNvSpPr/>
          <p:nvPr/>
        </p:nvSpPr>
        <p:spPr>
          <a:xfrm>
            <a:off x="7993980" y="6238293"/>
            <a:ext cx="990995" cy="424069"/>
          </a:xfrm>
          <a:prstGeom prst="rect">
            <a:avLst/>
          </a:prstGeom>
          <a:solidFill>
            <a:srgbClr val="66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運用開始</a:t>
            </a:r>
          </a:p>
        </p:txBody>
      </p:sp>
      <p:sp>
        <p:nvSpPr>
          <p:cNvPr id="27" name="テキスト ボックス 26">
            <a:extLst>
              <a:ext uri="{FF2B5EF4-FFF2-40B4-BE49-F238E27FC236}">
                <a16:creationId xmlns:a16="http://schemas.microsoft.com/office/drawing/2014/main" id="{A1126124-ED21-4185-8D80-735D7ACD8283}"/>
              </a:ext>
            </a:extLst>
          </p:cNvPr>
          <p:cNvSpPr txBox="1"/>
          <p:nvPr/>
        </p:nvSpPr>
        <p:spPr>
          <a:xfrm>
            <a:off x="0" y="5918125"/>
            <a:ext cx="8800807"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４月　　　　　　　　　　　　　　　　</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7</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月　　　　　　  　　　　　</a:t>
            </a:r>
            <a:r>
              <a:rPr kumimoji="1" lang="en-US" altLang="ja-JP" sz="1600" dirty="0">
                <a:solidFill>
                  <a:prstClr val="black"/>
                </a:solidFill>
                <a:latin typeface="Meiryo UI" panose="020B0604030504040204" pitchFamily="50" charset="-128"/>
                <a:ea typeface="Meiryo UI" panose="020B0604030504040204" pitchFamily="50" charset="-128"/>
              </a:rPr>
              <a:t>10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月　　　　　　　　　　　</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12</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月　　　　　　　　</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月</a:t>
            </a:r>
          </a:p>
        </p:txBody>
      </p:sp>
      <p:graphicFrame>
        <p:nvGraphicFramePr>
          <p:cNvPr id="28" name="表 5">
            <a:extLst>
              <a:ext uri="{FF2B5EF4-FFF2-40B4-BE49-F238E27FC236}">
                <a16:creationId xmlns:a16="http://schemas.microsoft.com/office/drawing/2014/main" id="{2EA9CDBC-59A0-4893-917A-4A7A6D080A0B}"/>
              </a:ext>
            </a:extLst>
          </p:cNvPr>
          <p:cNvGraphicFramePr>
            <a:graphicFrameLocks noGrp="1"/>
          </p:cNvGraphicFramePr>
          <p:nvPr>
            <p:extLst>
              <p:ext uri="{D42A27DB-BD31-4B8C-83A1-F6EECF244321}">
                <p14:modId xmlns:p14="http://schemas.microsoft.com/office/powerpoint/2010/main" val="101102748"/>
              </p:ext>
            </p:extLst>
          </p:nvPr>
        </p:nvGraphicFramePr>
        <p:xfrm>
          <a:off x="9479518" y="1957210"/>
          <a:ext cx="8854502" cy="3062193"/>
        </p:xfrm>
        <a:graphic>
          <a:graphicData uri="http://schemas.openxmlformats.org/drawingml/2006/table">
            <a:tbl>
              <a:tblPr firstRow="1" bandRow="1">
                <a:tableStyleId>{073A0DAA-6AF3-43AB-8588-CEC1D06C72B9}</a:tableStyleId>
              </a:tblPr>
              <a:tblGrid>
                <a:gridCol w="4366113">
                  <a:extLst>
                    <a:ext uri="{9D8B030D-6E8A-4147-A177-3AD203B41FA5}">
                      <a16:colId xmlns:a16="http://schemas.microsoft.com/office/drawing/2014/main" val="1772652600"/>
                    </a:ext>
                  </a:extLst>
                </a:gridCol>
                <a:gridCol w="4488389">
                  <a:extLst>
                    <a:ext uri="{9D8B030D-6E8A-4147-A177-3AD203B41FA5}">
                      <a16:colId xmlns:a16="http://schemas.microsoft.com/office/drawing/2014/main" val="1185623681"/>
                    </a:ext>
                  </a:extLst>
                </a:gridCol>
              </a:tblGrid>
              <a:tr h="350876">
                <a:tc>
                  <a:txBody>
                    <a:bodyPr/>
                    <a:lstStyle/>
                    <a:p>
                      <a:pPr algn="ctr"/>
                      <a:r>
                        <a:rPr kumimoji="1" lang="ja-JP" altLang="en-US" sz="1600" dirty="0">
                          <a:latin typeface="Meiryo UI" panose="020B0604030504040204" pitchFamily="50" charset="-128"/>
                          <a:ea typeface="Meiryo UI" panose="020B0604030504040204" pitchFamily="50" charset="-128"/>
                        </a:rPr>
                        <a:t>利用者側</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eiryo UI" panose="020B0604030504040204" pitchFamily="50" charset="-128"/>
                          <a:ea typeface="Meiryo UI" panose="020B0604030504040204" pitchFamily="50" charset="-128"/>
                        </a:rPr>
                        <a:t>管理側（管理業務の効率化）</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（管理業</a:t>
                      </a:r>
                    </a:p>
                  </a:txBody>
                  <a:tcPr/>
                </a:tc>
                <a:extLst>
                  <a:ext uri="{0D108BD9-81ED-4DB2-BD59-A6C34878D82A}">
                    <a16:rowId xmlns:a16="http://schemas.microsoft.com/office/drawing/2014/main" val="1416769281"/>
                  </a:ext>
                </a:extLst>
              </a:tr>
              <a:tr h="271131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．ユニバーサルデザイン</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音声読み上げや読みやすいウェブデザインなど、</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すべての人にやさしいデザイン設計</a:t>
                      </a:r>
                      <a:b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3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．キャッシュレス決済連携</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クレジットカードや</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QR</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コード等、各種決済手段に対応可能</a:t>
                      </a:r>
                      <a:b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．お気に入り登録</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よく使う部屋をお気に入り登録し、予約が簡単に</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b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．将来のスマートロック連携</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ナンバー式の電子錠の導入により、スムーズな利用が可能</a:t>
                      </a:r>
                      <a:b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今後の導入を検討</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 </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業務効率化</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電話による申込の減少など、受付業務量の減少</a:t>
                      </a:r>
                      <a:b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 </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抽選機能の導入</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抽選の完全自動化による職員の業務量の減少</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b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 </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自動処理機能</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利用料金の自動算定、独占利用制限等の処理の自動</a:t>
                      </a:r>
                      <a:b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実施</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b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．操作ログの確認</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操作ログの照会が可能になり、利用者とのトラブル回避等</a:t>
                      </a:r>
                      <a:b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に寄与</a:t>
                      </a:r>
                      <a:endParaRPr kumimoji="1" lang="ja-JP" altLang="en-US" sz="14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486537386"/>
                  </a:ext>
                </a:extLst>
              </a:tr>
            </a:tbl>
          </a:graphicData>
        </a:graphic>
      </p:graphicFrame>
      <p:cxnSp>
        <p:nvCxnSpPr>
          <p:cNvPr id="30" name="直線矢印コネクタ 29">
            <a:extLst>
              <a:ext uri="{FF2B5EF4-FFF2-40B4-BE49-F238E27FC236}">
                <a16:creationId xmlns:a16="http://schemas.microsoft.com/office/drawing/2014/main" id="{DC3E5E77-6827-48CB-86FF-43A01BE97006}"/>
              </a:ext>
            </a:extLst>
          </p:cNvPr>
          <p:cNvCxnSpPr>
            <a:cxnSpLocks/>
          </p:cNvCxnSpPr>
          <p:nvPr/>
        </p:nvCxnSpPr>
        <p:spPr>
          <a:xfrm>
            <a:off x="1091863" y="5937891"/>
            <a:ext cx="0" cy="299021"/>
          </a:xfrm>
          <a:prstGeom prst="straightConnector1">
            <a:avLst/>
          </a:prstGeom>
          <a:ln w="57150">
            <a:solidFill>
              <a:schemeClr val="tx1">
                <a:lumMod val="95000"/>
                <a:lumOff val="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a:extLst>
              <a:ext uri="{FF2B5EF4-FFF2-40B4-BE49-F238E27FC236}">
                <a16:creationId xmlns:a16="http://schemas.microsoft.com/office/drawing/2014/main" id="{1B57B0AE-7B65-4A48-9E7C-3D285C375284}"/>
              </a:ext>
            </a:extLst>
          </p:cNvPr>
          <p:cNvSpPr txBox="1"/>
          <p:nvPr/>
        </p:nvSpPr>
        <p:spPr>
          <a:xfrm>
            <a:off x="-1" y="5608094"/>
            <a:ext cx="2062485" cy="338554"/>
          </a:xfrm>
          <a:prstGeom prst="rect">
            <a:avLst/>
          </a:prstGeom>
          <a:noFill/>
          <a:ln w="25400" cmpd="dbl">
            <a:noFill/>
          </a:ln>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ja-JP" altLang="en-US" sz="160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＜スケジュール＞</a:t>
            </a:r>
          </a:p>
        </p:txBody>
      </p:sp>
      <p:sp>
        <p:nvSpPr>
          <p:cNvPr id="32" name="テキスト ボックス 31">
            <a:extLst>
              <a:ext uri="{FF2B5EF4-FFF2-40B4-BE49-F238E27FC236}">
                <a16:creationId xmlns:a16="http://schemas.microsoft.com/office/drawing/2014/main" id="{6C81868E-D173-482A-9D5F-D233321D3756}"/>
              </a:ext>
            </a:extLst>
          </p:cNvPr>
          <p:cNvSpPr txBox="1"/>
          <p:nvPr/>
        </p:nvSpPr>
        <p:spPr>
          <a:xfrm>
            <a:off x="1073113" y="5917768"/>
            <a:ext cx="807511" cy="307777"/>
          </a:xfrm>
          <a:prstGeom prst="rect">
            <a:avLst/>
          </a:prstGeom>
          <a:no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現時点</a:t>
            </a:r>
          </a:p>
        </p:txBody>
      </p:sp>
      <p:pic>
        <p:nvPicPr>
          <p:cNvPr id="3" name="図 2"/>
          <p:cNvPicPr>
            <a:picLocks noChangeAspect="1"/>
          </p:cNvPicPr>
          <p:nvPr/>
        </p:nvPicPr>
        <p:blipFill>
          <a:blip r:embed="rId3"/>
          <a:stretch>
            <a:fillRect/>
          </a:stretch>
        </p:blipFill>
        <p:spPr>
          <a:xfrm>
            <a:off x="380478" y="2120768"/>
            <a:ext cx="8037012" cy="3266615"/>
          </a:xfrm>
          <a:prstGeom prst="rect">
            <a:avLst/>
          </a:prstGeom>
        </p:spPr>
      </p:pic>
      <p:pic>
        <p:nvPicPr>
          <p:cNvPr id="5" name="図 4"/>
          <p:cNvPicPr>
            <a:picLocks noChangeAspect="1"/>
          </p:cNvPicPr>
          <p:nvPr/>
        </p:nvPicPr>
        <p:blipFill>
          <a:blip r:embed="rId4"/>
          <a:stretch>
            <a:fillRect/>
          </a:stretch>
        </p:blipFill>
        <p:spPr>
          <a:xfrm>
            <a:off x="6660394" y="1561693"/>
            <a:ext cx="2143125" cy="571500"/>
          </a:xfrm>
          <a:prstGeom prst="rect">
            <a:avLst/>
          </a:prstGeom>
        </p:spPr>
      </p:pic>
      <p:sp>
        <p:nvSpPr>
          <p:cNvPr id="21" name="スライド番号プレースホルダー 1">
            <a:extLst>
              <a:ext uri="{FF2B5EF4-FFF2-40B4-BE49-F238E27FC236}">
                <a16:creationId xmlns:a16="http://schemas.microsoft.com/office/drawing/2014/main" id="{2A452162-481B-49F5-B9B0-E4A45D569847}"/>
              </a:ext>
            </a:extLst>
          </p:cNvPr>
          <p:cNvSpPr>
            <a:spLocks noGrp="1"/>
          </p:cNvSpPr>
          <p:nvPr>
            <p:ph type="sldNum" sz="quarter" idx="12"/>
          </p:nvPr>
        </p:nvSpPr>
        <p:spPr>
          <a:xfrm>
            <a:off x="7086600" y="6566710"/>
            <a:ext cx="2057400" cy="365125"/>
          </a:xfrm>
        </p:spPr>
        <p:txBody>
          <a:bodyPr/>
          <a:lstStyle/>
          <a:p>
            <a:fld id="{3BEFAA3D-2F26-44E4-AFFF-E76908BA4891}" type="slidenum">
              <a:rPr kumimoji="1" lang="ja-JP" altLang="en-US" smtClean="0"/>
              <a:t>9</a:t>
            </a:fld>
            <a:endParaRPr kumimoji="1" lang="ja-JP" altLang="en-US"/>
          </a:p>
        </p:txBody>
      </p:sp>
    </p:spTree>
    <p:extLst>
      <p:ext uri="{BB962C8B-B14F-4D97-AF65-F5344CB8AC3E}">
        <p14:creationId xmlns:p14="http://schemas.microsoft.com/office/powerpoint/2010/main" val="39388669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3286</Words>
  <Application>Microsoft Office PowerPoint</Application>
  <PresentationFormat>画面に合わせる (4:3)</PresentationFormat>
  <Paragraphs>546</Paragraphs>
  <Slides>12</Slides>
  <Notes>11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12</vt:i4>
      </vt:variant>
    </vt:vector>
  </HeadingPairs>
  <TitlesOfParts>
    <vt:vector size="20" baseType="lpstr">
      <vt:lpstr>Meiryo UI</vt:lpstr>
      <vt:lpstr>Yu Gothic</vt:lpstr>
      <vt:lpstr>Yu Gothic</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2026-07-13T01:01:04Z</dcterms:created>
  <dcterms:modified xsi:type="dcterms:W3CDTF">2026-07-13T01:01:40Z</dcterms:modified>
</cp:coreProperties>
</file>