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5896" autoAdjust="0"/>
  </p:normalViewPr>
  <p:slideViewPr>
    <p:cSldViewPr snapToGrid="0">
      <p:cViewPr varScale="1">
        <p:scale>
          <a:sx n="69" d="100"/>
          <a:sy n="69" d="100"/>
        </p:scale>
        <p:origin x="235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86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64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69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208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607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598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728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73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45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68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3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7067-0FB4-4469-AABC-B13C8B0868AA}" type="datetimeFigureOut">
              <a:rPr kumimoji="1" lang="ja-JP" altLang="en-US" smtClean="0"/>
              <a:t>2024/8/5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48AB0-2A38-4C67-9F52-1912D0E251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00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>
            <a:extLst>
              <a:ext uri="{FF2B5EF4-FFF2-40B4-BE49-F238E27FC236}">
                <a16:creationId xmlns:a16="http://schemas.microsoft.com/office/drawing/2014/main" id="{3A1DB81E-5880-4F82-B72D-7EA728734A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236" y="6272358"/>
            <a:ext cx="6231906" cy="2880175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C08ED93-DDC4-4741-B881-387559F3CDF1}"/>
              </a:ext>
            </a:extLst>
          </p:cNvPr>
          <p:cNvSpPr txBox="1"/>
          <p:nvPr/>
        </p:nvSpPr>
        <p:spPr>
          <a:xfrm>
            <a:off x="0" y="65623"/>
            <a:ext cx="6858000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46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前期間（</a:t>
            </a:r>
            <a:r>
              <a:rPr kumimoji="1" lang="en-US" altLang="ja-JP" sz="1246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H31-R5</a:t>
            </a:r>
            <a:r>
              <a:rPr kumimoji="1" lang="ja-JP" altLang="en-US" sz="1246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　府立労働センターの運営状況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471268-DEFB-4C82-80E8-D5776E0DF63E}"/>
              </a:ext>
            </a:extLst>
          </p:cNvPr>
          <p:cNvSpPr txBox="1"/>
          <p:nvPr/>
        </p:nvSpPr>
        <p:spPr>
          <a:xfrm>
            <a:off x="231107" y="319137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１．来館者数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B505A80-9AEA-4B94-AD69-DA1FFE41226F}"/>
              </a:ext>
            </a:extLst>
          </p:cNvPr>
          <p:cNvSpPr txBox="1"/>
          <p:nvPr/>
        </p:nvSpPr>
        <p:spPr>
          <a:xfrm>
            <a:off x="231107" y="1248971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２．利用状況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8E1FD1-1541-48C1-97EA-143FED4FBCF4}"/>
              </a:ext>
            </a:extLst>
          </p:cNvPr>
          <p:cNvSpPr txBox="1"/>
          <p:nvPr/>
        </p:nvSpPr>
        <p:spPr>
          <a:xfrm>
            <a:off x="231107" y="6006255"/>
            <a:ext cx="3111224" cy="284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３．収支状況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4996B958-23BF-453F-9E9F-EC20D2A63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636" y="617995"/>
            <a:ext cx="6169040" cy="649959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93F1B30-F0FD-450B-98A1-B0C83EE56F57}"/>
              </a:ext>
            </a:extLst>
          </p:cNvPr>
          <p:cNvSpPr txBox="1"/>
          <p:nvPr/>
        </p:nvSpPr>
        <p:spPr>
          <a:xfrm>
            <a:off x="6259065" y="437989"/>
            <a:ext cx="4568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（人）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6E82901-AAF2-4BB0-840A-EB1A8CE49897}"/>
              </a:ext>
            </a:extLst>
          </p:cNvPr>
          <p:cNvSpPr txBox="1"/>
          <p:nvPr/>
        </p:nvSpPr>
        <p:spPr>
          <a:xfrm>
            <a:off x="311769" y="1450236"/>
            <a:ext cx="1078881" cy="26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目的利用率</a:t>
            </a:r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endParaRPr kumimoji="1" lang="ja-JP" altLang="en-US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B3915BA-065F-4A03-8728-033C4665CB3A}"/>
              </a:ext>
            </a:extLst>
          </p:cNvPr>
          <p:cNvSpPr txBox="1"/>
          <p:nvPr/>
        </p:nvSpPr>
        <p:spPr>
          <a:xfrm>
            <a:off x="4582896" y="3487705"/>
            <a:ext cx="2132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算定方式：目的利用件数</a:t>
            </a:r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利用件数</a:t>
            </a:r>
            <a:endParaRPr kumimoji="1"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集会室は「目的・目的外」の区別なし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B5CD607-8CC3-4C33-BD69-FB31B38EC6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634" y="3931735"/>
            <a:ext cx="6169041" cy="2012347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6D4EBD-A8F6-498D-AFEE-2144F9DEF002}"/>
              </a:ext>
            </a:extLst>
          </p:cNvPr>
          <p:cNvSpPr txBox="1"/>
          <p:nvPr/>
        </p:nvSpPr>
        <p:spPr>
          <a:xfrm>
            <a:off x="317461" y="3693199"/>
            <a:ext cx="1078881" cy="26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稼働率</a:t>
            </a:r>
            <a:r>
              <a:rPr kumimoji="1" lang="en-US" altLang="ja-JP" sz="11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endParaRPr kumimoji="1" lang="ja-JP" altLang="en-US" sz="11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CB7F75A0-9C8C-492E-9AC6-0EF0400E6D12}"/>
              </a:ext>
            </a:extLst>
          </p:cNvPr>
          <p:cNvSpPr txBox="1"/>
          <p:nvPr/>
        </p:nvSpPr>
        <p:spPr>
          <a:xfrm>
            <a:off x="2895350" y="5919280"/>
            <a:ext cx="3820535" cy="230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算定方式：稼働コマ数</a:t>
            </a:r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全コマ数（１日単位：午前・午後・夜間の３コマ構成）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2673908-CBF1-494D-833F-EC3CA60588BC}"/>
              </a:ext>
            </a:extLst>
          </p:cNvPr>
          <p:cNvSpPr txBox="1"/>
          <p:nvPr/>
        </p:nvSpPr>
        <p:spPr>
          <a:xfrm>
            <a:off x="3316245" y="1210861"/>
            <a:ext cx="36193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算定方式：各施設の利用件数</a:t>
            </a:r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×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各定員数（上限人数）の合算値</a:t>
            </a:r>
            <a:endParaRPr kumimoji="1"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0BEE9D2-2113-4C6C-B9E3-B1FE4BFB620C}"/>
              </a:ext>
            </a:extLst>
          </p:cNvPr>
          <p:cNvSpPr txBox="1"/>
          <p:nvPr/>
        </p:nvSpPr>
        <p:spPr>
          <a:xfrm>
            <a:off x="275671" y="9127132"/>
            <a:ext cx="6582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注</a:t>
            </a:r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①電気料金等（電気・ガス、</a:t>
            </a:r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LED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化）高騰対策支援に係る交付金</a:t>
            </a:r>
            <a:endParaRPr kumimoji="1"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②新型コロナウイルス感染拡大に伴う閉館措置に対し、利用料金収入見込額を納付金から相殺（</a:t>
            </a:r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18,295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千円</a:t>
            </a:r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/37,100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千円）</a:t>
            </a:r>
            <a:endParaRPr kumimoji="1"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kumimoji="1" lang="ja-JP" altLang="en-US" sz="90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受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変電設備改修工事に伴うエル・シアター閉館期間に対し、利用料金収入見込額を納付金から相殺（</a:t>
            </a:r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10,570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千円</a:t>
            </a:r>
            <a:r>
              <a:rPr kumimoji="1" lang="en-US" altLang="ja-JP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/37,100</a:t>
            </a:r>
            <a:r>
              <a:rPr kumimoji="1" lang="ja-JP" altLang="en-US" sz="9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千円）</a:t>
            </a:r>
            <a:endParaRPr kumimoji="1" lang="en-US" altLang="ja-JP" sz="9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FA9E569A-F4A3-418E-89F0-60C1FA1863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634" y="1700594"/>
            <a:ext cx="6169041" cy="1825034"/>
          </a:xfrm>
          <a:prstGeom prst="rect">
            <a:avLst/>
          </a:prstGeom>
        </p:spPr>
      </p:pic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511356D-F839-4E73-B1B8-BE6EC733EB99}"/>
              </a:ext>
            </a:extLst>
          </p:cNvPr>
          <p:cNvSpPr txBox="1"/>
          <p:nvPr/>
        </p:nvSpPr>
        <p:spPr>
          <a:xfrm>
            <a:off x="6170073" y="6102952"/>
            <a:ext cx="45682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（千円）</a:t>
            </a:r>
          </a:p>
        </p:txBody>
      </p:sp>
      <p:sp>
        <p:nvSpPr>
          <p:cNvPr id="19" name="テキスト ボックス 1">
            <a:extLst>
              <a:ext uri="{FF2B5EF4-FFF2-40B4-BE49-F238E27FC236}">
                <a16:creationId xmlns:a16="http://schemas.microsoft.com/office/drawing/2014/main" id="{BEF256E6-B9FC-42C3-AE4F-A34A8D5D5CA1}"/>
              </a:ext>
            </a:extLst>
          </p:cNvPr>
          <p:cNvSpPr txBox="1"/>
          <p:nvPr/>
        </p:nvSpPr>
        <p:spPr>
          <a:xfrm>
            <a:off x="5867400" y="141187"/>
            <a:ext cx="853820" cy="27432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50" kern="100" dirty="0">
                <a:effectLst/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参考</a:t>
            </a:r>
            <a:r>
              <a:rPr lang="ja-JP" sz="1050" kern="100" dirty="0">
                <a:effectLst/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050" kern="100" dirty="0">
                <a:effectLst/>
                <a:latin typeface="Century" panose="02040604050505020304" pitchFamily="18" charset="0"/>
                <a:ea typeface="HGSｺﾞｼｯｸM" panose="020B0600000000000000" pitchFamily="50" charset="-128"/>
                <a:cs typeface="Times New Roman" panose="02020603050405020304" pitchFamily="18" charset="0"/>
              </a:rPr>
              <a:t>８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01B66C8-455A-493B-94B7-9503B237DCAB}"/>
              </a:ext>
            </a:extLst>
          </p:cNvPr>
          <p:cNvSpPr txBox="1"/>
          <p:nvPr/>
        </p:nvSpPr>
        <p:spPr>
          <a:xfrm>
            <a:off x="3612555" y="6830730"/>
            <a:ext cx="2729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1997C98-2785-443F-96F2-EAC362AE2CCB}"/>
              </a:ext>
            </a:extLst>
          </p:cNvPr>
          <p:cNvSpPr txBox="1"/>
          <p:nvPr/>
        </p:nvSpPr>
        <p:spPr>
          <a:xfrm>
            <a:off x="4206915" y="6836172"/>
            <a:ext cx="2729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BACE680-4D37-4E2E-BDCB-A56DB915991D}"/>
              </a:ext>
            </a:extLst>
          </p:cNvPr>
          <p:cNvSpPr txBox="1"/>
          <p:nvPr/>
        </p:nvSpPr>
        <p:spPr>
          <a:xfrm>
            <a:off x="3022917" y="8807608"/>
            <a:ext cx="2729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CB65AF8-2D4B-4635-81AC-B98698D4BC69}"/>
              </a:ext>
            </a:extLst>
          </p:cNvPr>
          <p:cNvSpPr txBox="1"/>
          <p:nvPr/>
        </p:nvSpPr>
        <p:spPr>
          <a:xfrm>
            <a:off x="5415597" y="8807608"/>
            <a:ext cx="2729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4198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498</TotalTime>
  <Words>182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HGPｺﾞｼｯｸM</vt:lpstr>
      <vt:lpstr>Meiryo UI</vt:lpstr>
      <vt:lpstr>Arial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森　結衣</cp:lastModifiedBy>
  <cp:revision>47</cp:revision>
  <cp:lastPrinted>2024-06-18T06:38:23Z</cp:lastPrinted>
  <dcterms:created xsi:type="dcterms:W3CDTF">2024-06-07T02:13:36Z</dcterms:created>
  <dcterms:modified xsi:type="dcterms:W3CDTF">2024-08-05T04:59:12Z</dcterms:modified>
</cp:coreProperties>
</file>