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896" autoAdjust="0"/>
  </p:normalViewPr>
  <p:slideViewPr>
    <p:cSldViewPr snapToGrid="0">
      <p:cViewPr varScale="1">
        <p:scale>
          <a:sx n="45" d="100"/>
          <a:sy n="45" d="100"/>
        </p:scale>
        <p:origin x="18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773-4890-BB8E-E3F8AD9209B2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73-4890-BB8E-E3F8AD9209B2}"/>
              </c:ext>
            </c:extLst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773-4890-BB8E-E3F8AD9209B2}"/>
              </c:ext>
            </c:extLst>
          </c:dPt>
          <c:dLbls>
            <c:dLbl>
              <c:idx val="0"/>
              <c:layout>
                <c:manualLayout>
                  <c:x val="6.4987719020744864E-2"/>
                  <c:y val="0.138879215471497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大変満足</a:t>
                    </a:r>
                    <a:fld id="{131D5F18-A8B1-4BCC-85C7-B6093F2AFC6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773-4890-BB8E-E3F8AD9209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 dirty="0"/>
                      <a:t>満足</a:t>
                    </a:r>
                    <a:br>
                      <a:rPr lang="ja-JP" altLang="en-US" dirty="0"/>
                    </a:br>
                    <a:fld id="{56F83A92-CADA-4177-A20C-245D0D01F758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73-4890-BB8E-E3F8AD9209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 dirty="0"/>
                      <a:t>不満</a:t>
                    </a:r>
                    <a:br>
                      <a:rPr lang="ja-JP" altLang="en-US" dirty="0"/>
                    </a:br>
                    <a:fld id="{782BF4E9-E2EE-4886-AA12-BF9F8A66E8E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773-4890-BB8E-E3F8AD9209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大変満足</c:v>
                </c:pt>
                <c:pt idx="1">
                  <c:v>満足</c:v>
                </c:pt>
                <c:pt idx="2">
                  <c:v>不満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31.5</c:v>
                </c:pt>
                <c:pt idx="1">
                  <c:v>67.599999999999994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73-4890-BB8E-E3F8AD9209B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HGPｺﾞｼｯｸM" panose="020B0600000000000000" pitchFamily="50" charset="-128"/>
          <a:ea typeface="HGPｺﾞｼｯｸM" panose="020B0600000000000000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E0-43F6-AE34-D37DDDDEBDA0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E0-43F6-AE34-D37DDDDEBDA0}"/>
              </c:ext>
            </c:extLst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E0-43F6-AE34-D37DDDDEBDA0}"/>
              </c:ext>
            </c:extLst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4E0-43F6-AE34-D37DDDDEBDA0}"/>
              </c:ext>
            </c:extLst>
          </c:dPt>
          <c:dLbls>
            <c:dLbl>
              <c:idx val="0"/>
              <c:layout>
                <c:manualLayout>
                  <c:x val="2.7085411198600175E-2"/>
                  <c:y val="4.70131233595800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大変満足</a:t>
                    </a:r>
                    <a:fld id="{131D5F18-A8B1-4BCC-85C7-B6093F2AFC6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4E0-43F6-AE34-D37DDDDEBD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 dirty="0"/>
                      <a:t>満足</a:t>
                    </a:r>
                    <a:br>
                      <a:rPr lang="ja-JP" altLang="en-US" dirty="0"/>
                    </a:br>
                    <a:fld id="{56F83A92-CADA-4177-A20C-245D0D01F758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4E0-43F6-AE34-D37DDDDEBD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 dirty="0"/>
                      <a:t>不明</a:t>
                    </a:r>
                    <a:br>
                      <a:rPr lang="ja-JP" altLang="en-US" dirty="0"/>
                    </a:br>
                    <a:fld id="{782BF4E9-E2EE-4886-AA12-BF9F8A66E8E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4E0-43F6-AE34-D37DDDDEBD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大変不満</a:t>
                    </a:r>
                    <a:br>
                      <a:rPr lang="ja-JP" altLang="en-US"/>
                    </a:br>
                    <a:fld id="{5CD9AD94-6832-46B4-BF85-DE632B3C320F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4E0-43F6-AE34-D37DDDDEB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大変満足</c:v>
                </c:pt>
                <c:pt idx="1">
                  <c:v>満足</c:v>
                </c:pt>
                <c:pt idx="2">
                  <c:v>わからない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42.9</c:v>
                </c:pt>
                <c:pt idx="1">
                  <c:v>50</c:v>
                </c:pt>
                <c:pt idx="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E0-43F6-AE34-D37DDDDEBDA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HGPｺﾞｼｯｸM" panose="020B0600000000000000" pitchFamily="50" charset="-128"/>
          <a:ea typeface="HGPｺﾞｼｯｸM" panose="020B0600000000000000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C0-4FD5-9C57-ECD6A4070E6E}"/>
              </c:ext>
            </c:extLst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C0-4FD5-9C57-ECD6A4070E6E}"/>
              </c:ext>
            </c:extLst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C0-4FD5-9C57-ECD6A4070E6E}"/>
              </c:ext>
            </c:extLst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C0-4FD5-9C57-ECD6A4070E6E}"/>
              </c:ext>
            </c:extLst>
          </c:dPt>
          <c:dLbls>
            <c:dLbl>
              <c:idx val="0"/>
              <c:layout>
                <c:manualLayout>
                  <c:x val="2.7085411198600175E-2"/>
                  <c:y val="4.701312335958005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大変満足</a:t>
                    </a:r>
                    <a:fld id="{131D5F18-A8B1-4BCC-85C7-B6093F2AFC61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0C0-4FD5-9C57-ECD6A4070E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ja-JP" altLang="en-US" dirty="0"/>
                      <a:t>満足</a:t>
                    </a:r>
                    <a:br>
                      <a:rPr lang="ja-JP" altLang="en-US" dirty="0"/>
                    </a:br>
                    <a:fld id="{56F83A92-CADA-4177-A20C-245D0D01F758}" type="VALUE">
                      <a:rPr lang="en-US" altLang="ja-JP" smtClean="0"/>
                      <a:pPr/>
                      <a:t>[値]</a:t>
                    </a:fld>
                    <a:r>
                      <a:rPr lang="ja-JP" altLang="en-US" dirty="0"/>
                      <a:t>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0C0-4FD5-9C57-ECD6A4070E6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ja-JP" altLang="en-US"/>
                      <a:t>不満</a:t>
                    </a:r>
                    <a:br>
                      <a:rPr lang="ja-JP" altLang="en-US"/>
                    </a:br>
                    <a:fld id="{782BF4E9-E2EE-4886-AA12-BF9F8A66E8E1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0C0-4FD5-9C57-ECD6A4070E6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ja-JP" altLang="en-US"/>
                      <a:t>大変不満</a:t>
                    </a:r>
                    <a:br>
                      <a:rPr lang="ja-JP" altLang="en-US"/>
                    </a:br>
                    <a:fld id="{5CD9AD94-6832-46B4-BF85-DE632B3C320F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0C0-4FD5-9C57-ECD6A4070E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大変満足</c:v>
                </c:pt>
                <c:pt idx="1">
                  <c:v>満足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70.3</c:v>
                </c:pt>
                <c:pt idx="1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C0-4FD5-9C57-ECD6A4070E6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900">
          <a:latin typeface="HGPｺﾞｼｯｸM" panose="020B0600000000000000" pitchFamily="50" charset="-128"/>
          <a:ea typeface="HGPｺﾞｼｯｸM" panose="020B06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4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9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0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3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08ED93-DDC4-4741-B881-387559F3CDF1}"/>
              </a:ext>
            </a:extLst>
          </p:cNvPr>
          <p:cNvSpPr txBox="1"/>
          <p:nvPr/>
        </p:nvSpPr>
        <p:spPr>
          <a:xfrm>
            <a:off x="0" y="189448"/>
            <a:ext cx="6858000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利用者満足度調査について（案）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471268-DEFB-4C82-80E8-D5776E0DF63E}"/>
              </a:ext>
            </a:extLst>
          </p:cNvPr>
          <p:cNvSpPr txBox="1"/>
          <p:nvPr/>
        </p:nvSpPr>
        <p:spPr>
          <a:xfrm>
            <a:off x="231107" y="794754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１．目的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385CD2-76D1-47B9-A910-E5F44411162F}"/>
              </a:ext>
            </a:extLst>
          </p:cNvPr>
          <p:cNvSpPr txBox="1"/>
          <p:nvPr/>
        </p:nvSpPr>
        <p:spPr>
          <a:xfrm>
            <a:off x="275073" y="1081651"/>
            <a:ext cx="6266406" cy="27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公の施設におけるＰＤＣＡマネジメントサイクルを適切に運用し、府民満足度の向上に努める。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505A80-9AEA-4B94-AD69-DA1FFE41226F}"/>
              </a:ext>
            </a:extLst>
          </p:cNvPr>
          <p:cNvSpPr txBox="1"/>
          <p:nvPr/>
        </p:nvSpPr>
        <p:spPr>
          <a:xfrm>
            <a:off x="231107" y="1630608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２．実施概要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89E489-4E71-4ABF-B473-1EB119996EA1}"/>
              </a:ext>
            </a:extLst>
          </p:cNvPr>
          <p:cNvSpPr txBox="1"/>
          <p:nvPr/>
        </p:nvSpPr>
        <p:spPr>
          <a:xfrm>
            <a:off x="275073" y="1917505"/>
            <a:ext cx="6266406" cy="10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実施時期：令和６年８月上旬～令和６年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月上旬（約２ヶ月間）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目標回収数：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400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件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実施方法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：</a:t>
            </a:r>
            <a:b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</a:b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①会議室、プチ・エル</a:t>
            </a:r>
            <a:r>
              <a:rPr kumimoji="1" lang="en-US" altLang="ja-JP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…</a:t>
            </a: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アンケート用紙をバインダーに挟んで配布し、鍵返却時に回収</a:t>
            </a:r>
            <a:br>
              <a:rPr kumimoji="1" lang="en-US" altLang="ja-JP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</a:b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②エル・シアター</a:t>
            </a:r>
            <a:r>
              <a:rPr kumimoji="1" lang="en-US" altLang="ja-JP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…</a:t>
            </a: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利用当日に受付スタッフからアンケート用紙をバインダーに挟んで渡し、受付スタッフが回収</a:t>
            </a:r>
            <a:endParaRPr kumimoji="1" lang="en-US" altLang="ja-JP" sz="1000" dirty="0">
              <a:latin typeface="HGPｺﾞｼｯｸM" panose="020B0600000000000000" pitchFamily="50" charset="-128"/>
              <a:ea typeface="HGPｺﾞｼｯｸM" panose="020B0600000000000000" pitchFamily="50" charset="-128"/>
              <a:sym typeface="Wingdings" panose="05000000000000000000" pitchFamily="2" charset="2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813D699-DDF4-43DB-A43B-3B5B34CE7B26}"/>
              </a:ext>
            </a:extLst>
          </p:cNvPr>
          <p:cNvSpPr txBox="1"/>
          <p:nvPr/>
        </p:nvSpPr>
        <p:spPr>
          <a:xfrm>
            <a:off x="231107" y="3332602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３．主な調査項目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7309993-F73D-4169-BEC7-D2EF4E8B2850}"/>
              </a:ext>
            </a:extLst>
          </p:cNvPr>
          <p:cNvSpPr txBox="1"/>
          <p:nvPr/>
        </p:nvSpPr>
        <p:spPr>
          <a:xfrm>
            <a:off x="275073" y="3619499"/>
            <a:ext cx="6266406" cy="1090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①施設利用者の好感度・満足度・不満点（具体化）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Ｑ１・Ｑ３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②貸館利用の決め手と当館の相関（強みの明確化）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Ｑ５・Ｑ６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③効果的な広報手段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Ｑ１・Ｑ２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④初回利用が再利用につながるか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Ｑ１・Ｑ７・Ｑ８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を明らかにするため、以下の項目により利用満足度調査を行う。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8E1FD1-1541-48C1-97EA-143FED4FBCF4}"/>
              </a:ext>
            </a:extLst>
          </p:cNvPr>
          <p:cNvSpPr txBox="1"/>
          <p:nvPr/>
        </p:nvSpPr>
        <p:spPr>
          <a:xfrm>
            <a:off x="231107" y="6330116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（参考） 昨年度調査結果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2F91C3-F72D-44CE-8CF7-F014A1945ABA}"/>
              </a:ext>
            </a:extLst>
          </p:cNvPr>
          <p:cNvSpPr txBox="1"/>
          <p:nvPr/>
        </p:nvSpPr>
        <p:spPr>
          <a:xfrm>
            <a:off x="488685" y="6667343"/>
            <a:ext cx="1782327" cy="27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会議室（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577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人）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05A5B3EA-5558-4FBF-B14F-6BE909F97E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5285775"/>
              </p:ext>
            </p:extLst>
          </p:nvPr>
        </p:nvGraphicFramePr>
        <p:xfrm>
          <a:off x="374635" y="6937353"/>
          <a:ext cx="2010426" cy="1935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CAFFB0-C013-4B43-985D-FD8C482CD15D}"/>
              </a:ext>
            </a:extLst>
          </p:cNvPr>
          <p:cNvSpPr txBox="1"/>
          <p:nvPr/>
        </p:nvSpPr>
        <p:spPr>
          <a:xfrm>
            <a:off x="2786100" y="6664108"/>
            <a:ext cx="1459738" cy="27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エル・シアター（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14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人）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4B3D0890-9269-450E-B23B-9738E161BE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479920"/>
              </p:ext>
            </p:extLst>
          </p:nvPr>
        </p:nvGraphicFramePr>
        <p:xfrm>
          <a:off x="2510756" y="6937353"/>
          <a:ext cx="2010426" cy="1935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04F606-7811-4E5C-82FE-38825EE82368}"/>
              </a:ext>
            </a:extLst>
          </p:cNvPr>
          <p:cNvSpPr txBox="1"/>
          <p:nvPr/>
        </p:nvSpPr>
        <p:spPr>
          <a:xfrm>
            <a:off x="5048908" y="6666969"/>
            <a:ext cx="1206364" cy="270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プチ・エル（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37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人）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0AC80152-988A-429B-914F-48C2F5466F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23117"/>
              </p:ext>
            </p:extLst>
          </p:nvPr>
        </p:nvGraphicFramePr>
        <p:xfrm>
          <a:off x="4646877" y="6937891"/>
          <a:ext cx="2010426" cy="1935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テキスト ボックス 1">
            <a:extLst>
              <a:ext uri="{FF2B5EF4-FFF2-40B4-BE49-F238E27FC236}">
                <a16:creationId xmlns:a16="http://schemas.microsoft.com/office/drawing/2014/main" id="{E746FC14-44C6-4B2E-B490-D1102B3F11D9}"/>
              </a:ext>
            </a:extLst>
          </p:cNvPr>
          <p:cNvSpPr txBox="1"/>
          <p:nvPr/>
        </p:nvSpPr>
        <p:spPr>
          <a:xfrm>
            <a:off x="6081140" y="141187"/>
            <a:ext cx="640080" cy="2743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６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E07EBF0-3F54-496C-882D-3E2A24211345}"/>
              </a:ext>
            </a:extLst>
          </p:cNvPr>
          <p:cNvSpPr txBox="1"/>
          <p:nvPr/>
        </p:nvSpPr>
        <p:spPr>
          <a:xfrm>
            <a:off x="454814" y="4699420"/>
            <a:ext cx="6266406" cy="1295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利用者の属性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Ｑ１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施設を知った媒体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Ｑ２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施設の評価（ハード・ソフト）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Ｑ３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利用者の満足度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Ｑ４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貸館施設を利用する際の重視する項目（一般及び当館）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Ｑ５・Ｑ６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228600" indent="-228600">
              <a:lnSpc>
                <a:spcPts val="1600"/>
              </a:lnSpc>
              <a:buFont typeface="+mj-lt"/>
              <a:buAutoNum type="arabicPeriod"/>
            </a:pP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再利用の意向とその理由</a:t>
            </a:r>
            <a:r>
              <a:rPr kumimoji="1"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r>
              <a:rPr kumimoji="1"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Ｑ７・Ｑ８</a:t>
            </a:r>
            <a:endParaRPr kumimoji="1" lang="en-US" altLang="ja-JP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9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311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　結衣</dc:creator>
  <cp:lastModifiedBy>森　結衣</cp:lastModifiedBy>
  <cp:revision>51</cp:revision>
  <cp:lastPrinted>2024-06-19T06:30:04Z</cp:lastPrinted>
  <dcterms:created xsi:type="dcterms:W3CDTF">2024-06-07T02:13:36Z</dcterms:created>
  <dcterms:modified xsi:type="dcterms:W3CDTF">2024-08-05T04:36:49Z</dcterms:modified>
</cp:coreProperties>
</file>