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2" r:id="rId1"/>
  </p:sldMasterIdLst>
  <p:notesMasterIdLst>
    <p:notesMasterId r:id="rId13"/>
  </p:notesMasterIdLst>
  <p:sldIdLst>
    <p:sldId id="258" r:id="rId2"/>
    <p:sldId id="267" r:id="rId3"/>
    <p:sldId id="274" r:id="rId4"/>
    <p:sldId id="278" r:id="rId5"/>
    <p:sldId id="269" r:id="rId6"/>
    <p:sldId id="268" r:id="rId7"/>
    <p:sldId id="276" r:id="rId8"/>
    <p:sldId id="273" r:id="rId9"/>
    <p:sldId id="271" r:id="rId10"/>
    <p:sldId id="272" r:id="rId11"/>
    <p:sldId id="275" r:id="rId12"/>
  </p:sldIdLst>
  <p:sldSz cx="6858000" cy="9144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65" autoAdjust="0"/>
    <p:restoredTop sz="92933" autoAdjust="0"/>
  </p:normalViewPr>
  <p:slideViewPr>
    <p:cSldViewPr snapToGrid="0">
      <p:cViewPr varScale="1">
        <p:scale>
          <a:sx n="52" d="100"/>
          <a:sy n="52" d="100"/>
        </p:scale>
        <p:origin x="25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31131D82-9FC7-4D3F-A4D7-DE209F5CA7A6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1222375"/>
            <a:ext cx="247491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705381"/>
            <a:ext cx="5317490" cy="384985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9C562F7F-3B8C-43D5-85E9-059D8A9FA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7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810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1222375"/>
            <a:ext cx="2474913" cy="3300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29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1222375"/>
            <a:ext cx="2474913" cy="3300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491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1222375"/>
            <a:ext cx="2474913" cy="3300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39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1222375"/>
            <a:ext cx="2474913" cy="3300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841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1222375"/>
            <a:ext cx="2474913" cy="3300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270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1222375"/>
            <a:ext cx="2474913" cy="3300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32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1222375"/>
            <a:ext cx="2474913" cy="3300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361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1222375"/>
            <a:ext cx="2474913" cy="3300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188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1222375"/>
            <a:ext cx="2474913" cy="3300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94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1222375"/>
            <a:ext cx="2474913" cy="3300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811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680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483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90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40000" y="8828116"/>
            <a:ext cx="918000" cy="315884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1200" b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fld id="{9BDF5AA9-7E77-4A3A-A805-13BA3899377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3" name="正方形/長方形 2"/>
          <p:cNvSpPr/>
          <p:nvPr userDrawn="1"/>
        </p:nvSpPr>
        <p:spPr>
          <a:xfrm>
            <a:off x="673001" y="31375"/>
            <a:ext cx="6120000" cy="184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7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医療情報共有プラットフォーム　</a:t>
            </a:r>
            <a:r>
              <a:rPr kumimoji="1" lang="en-US" altLang="ja-JP" sz="7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Ⅰ</a:t>
            </a:r>
            <a:r>
              <a:rPr kumimoji="1" lang="ja-JP" altLang="en-US" sz="7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　業務プロセスフロー図（</a:t>
            </a:r>
            <a:r>
              <a:rPr kumimoji="1" lang="en-US" altLang="ja-JP" sz="7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BPMN</a:t>
            </a:r>
            <a:r>
              <a:rPr kumimoji="1" lang="ja-JP" altLang="en-US" sz="7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　　　　　　　　　　　　　　　　　　</a:t>
            </a:r>
          </a:p>
        </p:txBody>
      </p:sp>
      <p:sp>
        <p:nvSpPr>
          <p:cNvPr id="2" name="正方形/長方形 1"/>
          <p:cNvSpPr/>
          <p:nvPr userDrawn="1"/>
        </p:nvSpPr>
        <p:spPr>
          <a:xfrm>
            <a:off x="6178538" y="31375"/>
            <a:ext cx="607859" cy="2616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資料３</a:t>
            </a:r>
            <a:endParaRPr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656144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473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86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86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27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239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42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22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073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97998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/>
          <p:cNvSpPr txBox="1">
            <a:spLocks/>
          </p:cNvSpPr>
          <p:nvPr userDrawn="1"/>
        </p:nvSpPr>
        <p:spPr>
          <a:xfrm>
            <a:off x="80628" y="8796469"/>
            <a:ext cx="4023114" cy="384043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kumimoji="0" lang="en-US" altLang="ja-JP" sz="750" b="1" dirty="0">
                <a:solidFill>
                  <a:srgbClr val="4A66AC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 Copyright © </a:t>
            </a:r>
            <a:r>
              <a:rPr kumimoji="0" lang="en-US" altLang="ja-JP" sz="750" b="1" dirty="0" smtClean="0">
                <a:solidFill>
                  <a:srgbClr val="4A66AC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2019 </a:t>
            </a:r>
            <a:r>
              <a:rPr kumimoji="0" lang="en-US" altLang="ja-JP" sz="750" b="1" dirty="0">
                <a:solidFill>
                  <a:srgbClr val="4A66AC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Osaka Prefectural Hospital Organization – All Rights Reserved</a:t>
            </a: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4088" cy="53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34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" y="653310"/>
            <a:ext cx="5142161" cy="73252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5214523" y="653310"/>
            <a:ext cx="1645492" cy="7325278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正方形/長方形 5"/>
          <p:cNvSpPr/>
          <p:nvPr/>
        </p:nvSpPr>
        <p:spPr>
          <a:xfrm>
            <a:off x="27000" y="706762"/>
            <a:ext cx="6804000" cy="3013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r>
              <a:rPr lang="ja-JP" altLang="en-US" sz="4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医療情報共有</a:t>
            </a:r>
            <a:endParaRPr lang="en-US" altLang="ja-JP" sz="4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プラットフォーム</a:t>
            </a:r>
            <a:r>
              <a:rPr lang="en-US" altLang="ja-JP" sz="4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Ⅰ</a:t>
            </a:r>
            <a:r>
              <a:rPr lang="ja-JP" altLang="en-US" sz="4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</a:t>
            </a:r>
            <a:endParaRPr lang="en-US" altLang="ja-JP" sz="4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業務プロセスフロー図</a:t>
            </a:r>
            <a:endParaRPr lang="en-US" altLang="ja-JP" sz="4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4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BPMN</a:t>
            </a:r>
            <a:r>
              <a:rPr lang="ja-JP" altLang="en-US" sz="4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4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4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923174" y="74644"/>
            <a:ext cx="877163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214523" y="7010401"/>
            <a:ext cx="1616477" cy="94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大阪府立病院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機構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本部事務局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214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091368"/>
              </p:ext>
            </p:extLst>
          </p:nvPr>
        </p:nvGraphicFramePr>
        <p:xfrm>
          <a:off x="36000" y="679949"/>
          <a:ext cx="6703557" cy="7048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1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業務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患者さま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医事Ｇ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備考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（⑩利用停止）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（⑪有効期限切れ）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821557" y="242849"/>
            <a:ext cx="918000" cy="315884"/>
          </a:xfrm>
        </p:spPr>
        <p:txBody>
          <a:bodyPr/>
          <a:lstStyle/>
          <a:p>
            <a:fld id="{9BDF5AA9-7E77-4A3A-A805-13BA38993776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7000" y="639524"/>
            <a:ext cx="6804000" cy="8188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pPr algn="l"/>
            <a:endParaRPr lang="ja-JP" altLang="en-US" sz="13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9295" y="197224"/>
            <a:ext cx="5886000" cy="361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l"/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（⑩利用停止、⑪有効期限切れ）</a:t>
            </a:r>
            <a:endParaRPr lang="ja-JP" altLang="en-US" sz="2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フローチャート: 処理 33"/>
          <p:cNvSpPr/>
          <p:nvPr/>
        </p:nvSpPr>
        <p:spPr>
          <a:xfrm>
            <a:off x="1678296" y="1776095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利用停止申請書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記入</a:t>
            </a:r>
          </a:p>
        </p:txBody>
      </p:sp>
      <p:sp>
        <p:nvSpPr>
          <p:cNvPr id="35" name="フローチャート: 他ページ結合子 34"/>
          <p:cNvSpPr/>
          <p:nvPr/>
        </p:nvSpPr>
        <p:spPr>
          <a:xfrm>
            <a:off x="961359" y="1838007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⑩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6" name="カギ線コネクタ 35"/>
          <p:cNvCxnSpPr>
            <a:cxnSpLocks/>
            <a:stCxn id="35" idx="3"/>
            <a:endCxn id="34" idx="1"/>
          </p:cNvCxnSpPr>
          <p:nvPr/>
        </p:nvCxnSpPr>
        <p:spPr>
          <a:xfrm>
            <a:off x="1387688" y="1980882"/>
            <a:ext cx="290608" cy="1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フローチャート: 処理 36"/>
          <p:cNvSpPr/>
          <p:nvPr/>
        </p:nvSpPr>
        <p:spPr>
          <a:xfrm>
            <a:off x="4096800" y="1763395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利用停止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8" name="フローチャート: 他ページ結合子 37"/>
          <p:cNvSpPr/>
          <p:nvPr/>
        </p:nvSpPr>
        <p:spPr>
          <a:xfrm>
            <a:off x="2364416" y="3095846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終了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9" name="カギ線コネクタ 38"/>
          <p:cNvCxnSpPr>
            <a:cxnSpLocks/>
            <a:stCxn id="15" idx="2"/>
            <a:endCxn id="38" idx="0"/>
          </p:cNvCxnSpPr>
          <p:nvPr/>
        </p:nvCxnSpPr>
        <p:spPr>
          <a:xfrm rot="16200000" flipH="1">
            <a:off x="2442276" y="2960540"/>
            <a:ext cx="268509" cy="2101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カギ線コネクタ 39"/>
          <p:cNvCxnSpPr>
            <a:cxnSpLocks/>
            <a:stCxn id="34" idx="3"/>
            <a:endCxn id="37" idx="1"/>
          </p:cNvCxnSpPr>
          <p:nvPr/>
        </p:nvCxnSpPr>
        <p:spPr>
          <a:xfrm flipV="1">
            <a:off x="2830296" y="1968183"/>
            <a:ext cx="1266504" cy="1270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フローチャート: 他ページ結合子 43"/>
          <p:cNvSpPr/>
          <p:nvPr/>
        </p:nvSpPr>
        <p:spPr>
          <a:xfrm>
            <a:off x="4456888" y="1161025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⑩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45" name="カギ線コネクタ 44"/>
          <p:cNvCxnSpPr>
            <a:cxnSpLocks/>
            <a:stCxn id="44" idx="2"/>
            <a:endCxn id="37" idx="0"/>
          </p:cNvCxnSpPr>
          <p:nvPr/>
        </p:nvCxnSpPr>
        <p:spPr>
          <a:xfrm rot="16200000" flipH="1">
            <a:off x="4513116" y="1603711"/>
            <a:ext cx="316620" cy="2747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663" y="2317704"/>
            <a:ext cx="509633" cy="509633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1106458" y="2494694"/>
            <a:ext cx="1968539" cy="164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M15 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利用停止メール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7" name="カギ線コネクタ 16"/>
          <p:cNvCxnSpPr>
            <a:cxnSpLocks/>
            <a:stCxn id="37" idx="2"/>
            <a:endCxn id="15" idx="3"/>
          </p:cNvCxnSpPr>
          <p:nvPr/>
        </p:nvCxnSpPr>
        <p:spPr>
          <a:xfrm rot="5400000">
            <a:off x="3551773" y="1451493"/>
            <a:ext cx="399551" cy="1842504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フローチャート: 処理 18"/>
          <p:cNvSpPr/>
          <p:nvPr/>
        </p:nvSpPr>
        <p:spPr>
          <a:xfrm>
            <a:off x="4096800" y="4049133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クレジット有効期限切れ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候補者抽出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0" name="フローチャート: 他ページ結合子 19"/>
          <p:cNvSpPr/>
          <p:nvPr/>
        </p:nvSpPr>
        <p:spPr>
          <a:xfrm>
            <a:off x="4456888" y="3542013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⑪</a:t>
            </a:r>
          </a:p>
        </p:txBody>
      </p:sp>
      <p:cxnSp>
        <p:nvCxnSpPr>
          <p:cNvPr id="21" name="カギ線コネクタ 20"/>
          <p:cNvCxnSpPr>
            <a:cxnSpLocks/>
            <a:stCxn id="19" idx="2"/>
            <a:endCxn id="24" idx="0"/>
          </p:cNvCxnSpPr>
          <p:nvPr/>
        </p:nvCxnSpPr>
        <p:spPr>
          <a:xfrm rot="5400000">
            <a:off x="4544117" y="4584643"/>
            <a:ext cx="254618" cy="2748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3031880" y="3506100"/>
            <a:ext cx="1420508" cy="276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毎月</a:t>
            </a:r>
            <a:r>
              <a:rPr kumimoji="1"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 </a:t>
            </a:r>
            <a:r>
              <a:rPr kumimoji="1"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or 20</a:t>
            </a:r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　</a:t>
            </a:r>
            <a:r>
              <a:rPr kumimoji="1"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</a:t>
            </a:r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フローチャート: 処理 23"/>
          <p:cNvSpPr/>
          <p:nvPr/>
        </p:nvSpPr>
        <p:spPr>
          <a:xfrm>
            <a:off x="4094052" y="4713326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クレジット有効期限切れ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候補</a:t>
            </a:r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者へメール送信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031880" y="4446563"/>
            <a:ext cx="1478008" cy="276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毎月</a:t>
            </a:r>
            <a:r>
              <a:rPr kumimoji="1"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 </a:t>
            </a:r>
            <a:r>
              <a:rPr kumimoji="1"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or 20</a:t>
            </a:r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　 </a:t>
            </a:r>
            <a:r>
              <a:rPr lang="en-US" altLang="ja-JP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</a:t>
            </a:r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28" name="カギ線コネクタ 27"/>
          <p:cNvCxnSpPr>
            <a:cxnSpLocks/>
            <a:stCxn id="20" idx="2"/>
            <a:endCxn id="19" idx="0"/>
          </p:cNvCxnSpPr>
          <p:nvPr/>
        </p:nvCxnSpPr>
        <p:spPr>
          <a:xfrm rot="16200000" flipH="1">
            <a:off x="4560741" y="3937074"/>
            <a:ext cx="221370" cy="2747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508" y="4660763"/>
            <a:ext cx="509633" cy="50963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1528938" y="4070231"/>
            <a:ext cx="1374498" cy="454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M10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クレジットカード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有効期限切れメール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3" name="フローチャート: 処理 32"/>
          <p:cNvSpPr/>
          <p:nvPr/>
        </p:nvSpPr>
        <p:spPr>
          <a:xfrm>
            <a:off x="1678296" y="5436653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クレジット情報変更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41" name="カギ線コネクタ 40"/>
          <p:cNvCxnSpPr>
            <a:cxnSpLocks/>
            <a:stCxn id="31" idx="2"/>
            <a:endCxn id="33" idx="0"/>
          </p:cNvCxnSpPr>
          <p:nvPr/>
        </p:nvCxnSpPr>
        <p:spPr>
          <a:xfrm rot="5400000">
            <a:off x="2123183" y="5301510"/>
            <a:ext cx="266257" cy="4029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フローチャート: 判断 41"/>
          <p:cNvSpPr/>
          <p:nvPr/>
        </p:nvSpPr>
        <p:spPr>
          <a:xfrm>
            <a:off x="1684383" y="6061945"/>
            <a:ext cx="1152525" cy="571500"/>
          </a:xfrm>
          <a:prstGeom prst="flowChartDecision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修正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269647" y="6589482"/>
            <a:ext cx="509633" cy="164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完了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286278" y="6108271"/>
            <a:ext cx="493427" cy="114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不可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47" name="カギ線コネクタ 46"/>
          <p:cNvCxnSpPr>
            <a:cxnSpLocks/>
            <a:stCxn id="33" idx="2"/>
            <a:endCxn id="42" idx="0"/>
          </p:cNvCxnSpPr>
          <p:nvPr/>
        </p:nvCxnSpPr>
        <p:spPr>
          <a:xfrm rot="16200000" flipH="1">
            <a:off x="2149613" y="5950911"/>
            <a:ext cx="215717" cy="635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カギ線コネクタ 47"/>
          <p:cNvCxnSpPr>
            <a:cxnSpLocks/>
            <a:stCxn id="24" idx="1"/>
            <a:endCxn id="31" idx="3"/>
          </p:cNvCxnSpPr>
          <p:nvPr/>
        </p:nvCxnSpPr>
        <p:spPr>
          <a:xfrm rot="10800000">
            <a:off x="2513142" y="4915580"/>
            <a:ext cx="1580911" cy="2534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フローチャート: 他ページ結合子 48"/>
          <p:cNvSpPr/>
          <p:nvPr/>
        </p:nvSpPr>
        <p:spPr>
          <a:xfrm>
            <a:off x="932784" y="6219423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⑩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</a:t>
            </a:r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停止</a:t>
            </a:r>
            <a:endParaRPr kumimoji="1" lang="ja-JP" altLang="en-US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50" name="カギ線コネクタ 49"/>
          <p:cNvCxnSpPr>
            <a:cxnSpLocks/>
            <a:stCxn id="42" idx="1"/>
            <a:endCxn id="49" idx="3"/>
          </p:cNvCxnSpPr>
          <p:nvPr/>
        </p:nvCxnSpPr>
        <p:spPr>
          <a:xfrm rot="10800000" flipV="1">
            <a:off x="1359113" y="6347694"/>
            <a:ext cx="325270" cy="14603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2637315" y="6081941"/>
            <a:ext cx="534536" cy="109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無視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4" name="フローチャート: 他ページ結合子 53"/>
          <p:cNvSpPr/>
          <p:nvPr/>
        </p:nvSpPr>
        <p:spPr>
          <a:xfrm>
            <a:off x="2041131" y="6835050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終了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55" name="カギ線コネクタ 54"/>
          <p:cNvCxnSpPr>
            <a:cxnSpLocks/>
            <a:stCxn id="42" idx="2"/>
            <a:endCxn id="54" idx="0"/>
          </p:cNvCxnSpPr>
          <p:nvPr/>
        </p:nvCxnSpPr>
        <p:spPr>
          <a:xfrm rot="5400000">
            <a:off x="2156669" y="6731072"/>
            <a:ext cx="201605" cy="635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カギ線コネクタ 55"/>
          <p:cNvCxnSpPr>
            <a:cxnSpLocks/>
            <a:stCxn id="49" idx="1"/>
            <a:endCxn id="35" idx="1"/>
          </p:cNvCxnSpPr>
          <p:nvPr/>
        </p:nvCxnSpPr>
        <p:spPr>
          <a:xfrm rot="10800000" flipH="1">
            <a:off x="932783" y="1980882"/>
            <a:ext cx="28575" cy="4381416"/>
          </a:xfrm>
          <a:prstGeom prst="bentConnector3">
            <a:avLst>
              <a:gd name="adj1" fmla="val -80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カギ線コネクタ 58"/>
          <p:cNvCxnSpPr>
            <a:cxnSpLocks/>
            <a:endCxn id="57" idx="1"/>
          </p:cNvCxnSpPr>
          <p:nvPr/>
        </p:nvCxnSpPr>
        <p:spPr>
          <a:xfrm>
            <a:off x="2853528" y="6309596"/>
            <a:ext cx="325943" cy="2683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フローチャート: 他ページ結合子 56"/>
          <p:cNvSpPr/>
          <p:nvPr/>
        </p:nvSpPr>
        <p:spPr>
          <a:xfrm>
            <a:off x="3179471" y="6193553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診察</a:t>
            </a:r>
            <a:endParaRPr kumimoji="1" lang="ja-JP" altLang="en-US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836908" y="6464674"/>
            <a:ext cx="957852" cy="7094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次回来院時、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クレジットカードの有効期限切れ確認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34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165067"/>
              </p:ext>
            </p:extLst>
          </p:nvPr>
        </p:nvGraphicFramePr>
        <p:xfrm>
          <a:off x="36000" y="679949"/>
          <a:ext cx="6792705" cy="5824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1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業務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患者さま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医事グループ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経営改革グループ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備考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⑫未収対応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[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後払い患者以外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]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u="none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821557" y="242849"/>
            <a:ext cx="918000" cy="315884"/>
          </a:xfrm>
        </p:spPr>
        <p:txBody>
          <a:bodyPr/>
          <a:lstStyle/>
          <a:p>
            <a:fld id="{9BDF5AA9-7E77-4A3A-A805-13BA38993776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7000" y="639524"/>
            <a:ext cx="6804000" cy="8188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pPr algn="l"/>
            <a:endParaRPr lang="ja-JP" altLang="en-US" sz="13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9295" y="197224"/>
            <a:ext cx="5886000" cy="361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⑫未収対応</a:t>
            </a:r>
            <a:r>
              <a:rPr lang="en-US" altLang="ja-JP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後払い患者以外</a:t>
            </a:r>
            <a:r>
              <a:rPr lang="en-US" altLang="ja-JP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endParaRPr lang="ja-JP" altLang="en-US" sz="2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フローチャート: 他ページ結合子 45"/>
          <p:cNvSpPr/>
          <p:nvPr/>
        </p:nvSpPr>
        <p:spPr>
          <a:xfrm>
            <a:off x="3041818" y="1184538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⑫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0" name="フローチャート: 処理 49"/>
          <p:cNvSpPr/>
          <p:nvPr/>
        </p:nvSpPr>
        <p:spPr>
          <a:xfrm>
            <a:off x="2677575" y="1820875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前日分</a:t>
            </a:r>
            <a:endParaRPr lang="en-US" altLang="ja-JP" sz="800" b="1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</a:t>
            </a:r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会計システム</a:t>
            </a:r>
            <a:endParaRPr lang="en-US" altLang="ja-JP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未収一覧</a:t>
            </a:r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Excel</a:t>
            </a:r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出力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2344820" y="1158782"/>
            <a:ext cx="756000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平日午前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5" name="フローチャート: 処理 54"/>
          <p:cNvSpPr/>
          <p:nvPr/>
        </p:nvSpPr>
        <p:spPr>
          <a:xfrm>
            <a:off x="2677575" y="5049511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後払い以外の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未収患者対応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9" name="フローチャート: 処理 58"/>
          <p:cNvSpPr/>
          <p:nvPr/>
        </p:nvSpPr>
        <p:spPr>
          <a:xfrm>
            <a:off x="1031206" y="5049511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督促等対応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80" name="カギ線コネクタ 79"/>
          <p:cNvCxnSpPr>
            <a:cxnSpLocks/>
            <a:stCxn id="55" idx="1"/>
            <a:endCxn id="59" idx="3"/>
          </p:cNvCxnSpPr>
          <p:nvPr/>
        </p:nvCxnSpPr>
        <p:spPr>
          <a:xfrm rot="10800000">
            <a:off x="2183207" y="5266999"/>
            <a:ext cx="494369" cy="0"/>
          </a:xfrm>
          <a:prstGeom prst="bentConnector3">
            <a:avLst>
              <a:gd name="adj1" fmla="val 50000"/>
            </a:avLst>
          </a:prstGeom>
          <a:ln>
            <a:prstDash val="solid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カギ線コネクタ 86"/>
          <p:cNvCxnSpPr>
            <a:cxnSpLocks/>
            <a:stCxn id="46" idx="2"/>
            <a:endCxn id="50" idx="0"/>
          </p:cNvCxnSpPr>
          <p:nvPr/>
        </p:nvCxnSpPr>
        <p:spPr>
          <a:xfrm rot="5400000">
            <a:off x="3078986" y="1644877"/>
            <a:ext cx="350587" cy="1408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カギ線コネクタ 95"/>
          <p:cNvCxnSpPr>
            <a:cxnSpLocks/>
            <a:stCxn id="55" idx="2"/>
            <a:endCxn id="99" idx="0"/>
          </p:cNvCxnSpPr>
          <p:nvPr/>
        </p:nvCxnSpPr>
        <p:spPr>
          <a:xfrm rot="16200000" flipH="1">
            <a:off x="3086184" y="5626476"/>
            <a:ext cx="335143" cy="361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フローチャート: 他ページ結合子 98"/>
          <p:cNvSpPr/>
          <p:nvPr/>
        </p:nvSpPr>
        <p:spPr>
          <a:xfrm>
            <a:off x="3040771" y="5794229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終了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フローチャート: 処理 27"/>
          <p:cNvSpPr/>
          <p:nvPr/>
        </p:nvSpPr>
        <p:spPr>
          <a:xfrm>
            <a:off x="2674065" y="4314720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</a:t>
            </a:r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会計システム</a:t>
            </a:r>
            <a:endParaRPr lang="en-US" altLang="ja-JP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未収一覧</a:t>
            </a:r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Excel</a:t>
            </a:r>
            <a:endParaRPr lang="en-US" altLang="ja-JP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未収コメント入力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9" name="フローチャート: 処理 28"/>
          <p:cNvSpPr/>
          <p:nvPr/>
        </p:nvSpPr>
        <p:spPr>
          <a:xfrm>
            <a:off x="2675195" y="3593576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</a:t>
            </a:r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会計システム</a:t>
            </a:r>
            <a:endParaRPr lang="en-US" altLang="ja-JP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後払い患者確認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</a:t>
            </a:r>
            <a:r>
              <a:rPr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MG</a:t>
            </a:r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コメント確認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0" name="フローチャート: 処理 29"/>
          <p:cNvSpPr/>
          <p:nvPr/>
        </p:nvSpPr>
        <p:spPr>
          <a:xfrm>
            <a:off x="2674065" y="2545753"/>
            <a:ext cx="1152000" cy="744718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</a:t>
            </a:r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会計システム</a:t>
            </a:r>
            <a:endParaRPr lang="en-US" altLang="ja-JP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未収状況確認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（追加検査、当日会計計算できず、訪問看護、歯科等）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2" name="カギ線コネクタ 31"/>
          <p:cNvCxnSpPr>
            <a:cxnSpLocks/>
            <a:stCxn id="50" idx="2"/>
            <a:endCxn id="30" idx="0"/>
          </p:cNvCxnSpPr>
          <p:nvPr/>
        </p:nvCxnSpPr>
        <p:spPr>
          <a:xfrm rot="5400000">
            <a:off x="3094169" y="2386346"/>
            <a:ext cx="315303" cy="351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カギ線コネクタ 34"/>
          <p:cNvCxnSpPr>
            <a:cxnSpLocks/>
            <a:stCxn id="30" idx="2"/>
            <a:endCxn id="29" idx="0"/>
          </p:cNvCxnSpPr>
          <p:nvPr/>
        </p:nvCxnSpPr>
        <p:spPr>
          <a:xfrm rot="16200000" flipH="1">
            <a:off x="3099078" y="3441458"/>
            <a:ext cx="303105" cy="113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カギ線コネクタ 37"/>
          <p:cNvCxnSpPr>
            <a:cxnSpLocks/>
            <a:stCxn id="29" idx="2"/>
            <a:endCxn id="28" idx="0"/>
          </p:cNvCxnSpPr>
          <p:nvPr/>
        </p:nvCxnSpPr>
        <p:spPr>
          <a:xfrm rot="5400000">
            <a:off x="3094846" y="4158370"/>
            <a:ext cx="311569" cy="113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カギ線コネクタ 40"/>
          <p:cNvCxnSpPr>
            <a:cxnSpLocks/>
            <a:stCxn id="28" idx="2"/>
            <a:endCxn id="55" idx="0"/>
          </p:cNvCxnSpPr>
          <p:nvPr/>
        </p:nvCxnSpPr>
        <p:spPr>
          <a:xfrm rot="16200000" flipH="1">
            <a:off x="3089212" y="4885148"/>
            <a:ext cx="325216" cy="351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3734765" y="1902906"/>
            <a:ext cx="1129139" cy="200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60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件程度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</a:t>
            </a:r>
            <a:endParaRPr kumimoji="1"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5" name="左大かっこ 44"/>
          <p:cNvSpPr/>
          <p:nvPr/>
        </p:nvSpPr>
        <p:spPr>
          <a:xfrm>
            <a:off x="2356926" y="2535261"/>
            <a:ext cx="176724" cy="218903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1316149" y="3860961"/>
            <a:ext cx="1129139" cy="200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分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</a:t>
            </a:r>
            <a:endParaRPr kumimoji="1"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813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509623"/>
              </p:ext>
            </p:extLst>
          </p:nvPr>
        </p:nvGraphicFramePr>
        <p:xfrm>
          <a:off x="36000" y="679949"/>
          <a:ext cx="6703557" cy="8391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1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業務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患者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さま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医事グループ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総合案内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備考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7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①利用申込み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u="none" strike="noStrike" baseline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②利用者登録</a:t>
                      </a: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821557" y="242849"/>
            <a:ext cx="918000" cy="315884"/>
          </a:xfrm>
        </p:spPr>
        <p:txBody>
          <a:bodyPr/>
          <a:lstStyle/>
          <a:p>
            <a:fld id="{9BDF5AA9-7E77-4A3A-A805-13BA3899377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7000" y="639524"/>
            <a:ext cx="6804000" cy="8188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pPr algn="l"/>
            <a:endParaRPr lang="ja-JP" altLang="en-US" sz="13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9295" y="197224"/>
            <a:ext cx="5886000" cy="361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l"/>
            <a:r>
              <a:rPr lang="ja-JP" altLang="en-US" sz="2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利用申込み、②利用者登録</a:t>
            </a:r>
            <a:endParaRPr lang="ja-JP" altLang="en-US" sz="2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5" name="フローチャート: 処理 104"/>
          <p:cNvSpPr/>
          <p:nvPr/>
        </p:nvSpPr>
        <p:spPr>
          <a:xfrm>
            <a:off x="732568" y="7168555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BlueGate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クレジットカード登録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06" name="カギ線コネクタ 105"/>
          <p:cNvCxnSpPr>
            <a:cxnSpLocks/>
          </p:cNvCxnSpPr>
          <p:nvPr/>
        </p:nvCxnSpPr>
        <p:spPr>
          <a:xfrm rot="5400000">
            <a:off x="1175439" y="6276358"/>
            <a:ext cx="266611" cy="607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8" name="図 1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23" y="6382671"/>
            <a:ext cx="509633" cy="509633"/>
          </a:xfrm>
          <a:prstGeom prst="rect">
            <a:avLst/>
          </a:prstGeom>
        </p:spPr>
      </p:pic>
      <p:cxnSp>
        <p:nvCxnSpPr>
          <p:cNvPr id="119" name="カギ線コネクタ 118"/>
          <p:cNvCxnSpPr>
            <a:cxnSpLocks/>
            <a:stCxn id="118" idx="2"/>
            <a:endCxn id="105" idx="0"/>
          </p:cNvCxnSpPr>
          <p:nvPr/>
        </p:nvCxnSpPr>
        <p:spPr>
          <a:xfrm rot="16200000" flipH="1">
            <a:off x="1170379" y="7030365"/>
            <a:ext cx="276251" cy="128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図 1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36" y="7864437"/>
            <a:ext cx="509633" cy="509633"/>
          </a:xfrm>
          <a:prstGeom prst="rect">
            <a:avLst/>
          </a:prstGeom>
        </p:spPr>
      </p:pic>
      <p:cxnSp>
        <p:nvCxnSpPr>
          <p:cNvPr id="122" name="カギ線コネクタ 121"/>
          <p:cNvCxnSpPr>
            <a:cxnSpLocks/>
            <a:stCxn id="105" idx="2"/>
            <a:endCxn id="121" idx="0"/>
          </p:cNvCxnSpPr>
          <p:nvPr/>
        </p:nvCxnSpPr>
        <p:spPr>
          <a:xfrm rot="16200000" flipH="1">
            <a:off x="1167057" y="7719640"/>
            <a:ext cx="286307" cy="3285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正方形/長方形 124"/>
          <p:cNvSpPr/>
          <p:nvPr/>
        </p:nvSpPr>
        <p:spPr>
          <a:xfrm>
            <a:off x="1548742" y="6562918"/>
            <a:ext cx="1584000" cy="151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M01 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仮登録完了メール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1488753" y="8033537"/>
            <a:ext cx="1620000" cy="151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M02 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本登録完了メール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261948" y="6132399"/>
            <a:ext cx="1245240" cy="233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ＵＲＬクリック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261948" y="6902246"/>
            <a:ext cx="1245240" cy="233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ＵＲＬクリック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3" name="フローチャート: 他ページ結合子 62"/>
          <p:cNvSpPr/>
          <p:nvPr/>
        </p:nvSpPr>
        <p:spPr>
          <a:xfrm>
            <a:off x="1095920" y="8648723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診察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65" name="カギ線コネクタ 64"/>
          <p:cNvCxnSpPr>
            <a:cxnSpLocks/>
            <a:stCxn id="121" idx="2"/>
            <a:endCxn id="63" idx="0"/>
          </p:cNvCxnSpPr>
          <p:nvPr/>
        </p:nvCxnSpPr>
        <p:spPr>
          <a:xfrm rot="5400000">
            <a:off x="1173143" y="8510012"/>
            <a:ext cx="274653" cy="2768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フローチャート: 処理 80"/>
          <p:cNvSpPr/>
          <p:nvPr/>
        </p:nvSpPr>
        <p:spPr>
          <a:xfrm>
            <a:off x="1286991" y="1164636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利用申込書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記入</a:t>
            </a:r>
          </a:p>
        </p:txBody>
      </p:sp>
      <p:sp>
        <p:nvSpPr>
          <p:cNvPr id="84" name="フローチャート: 処理 83"/>
          <p:cNvSpPr/>
          <p:nvPr/>
        </p:nvSpPr>
        <p:spPr>
          <a:xfrm>
            <a:off x="4110008" y="2955572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利用者登録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6" name="フローチャート: 判断 85"/>
          <p:cNvSpPr/>
          <p:nvPr/>
        </p:nvSpPr>
        <p:spPr>
          <a:xfrm>
            <a:off x="4110179" y="4533405"/>
            <a:ext cx="1152525" cy="5715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住所変更等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0" name="フローチャート: 処理 89"/>
          <p:cNvSpPr/>
          <p:nvPr/>
        </p:nvSpPr>
        <p:spPr>
          <a:xfrm>
            <a:off x="3273184" y="5160030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医事会計システム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患者情報修正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2" name="フローチャート: 処理 91"/>
          <p:cNvSpPr/>
          <p:nvPr/>
        </p:nvSpPr>
        <p:spPr>
          <a:xfrm>
            <a:off x="4069800" y="1158286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医事会計システム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患者情報確認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93" name="カギ線コネクタ 92"/>
          <p:cNvCxnSpPr>
            <a:cxnSpLocks/>
            <a:stCxn id="86" idx="1"/>
            <a:endCxn id="90" idx="0"/>
          </p:cNvCxnSpPr>
          <p:nvPr/>
        </p:nvCxnSpPr>
        <p:spPr>
          <a:xfrm rot="10800000" flipV="1">
            <a:off x="3849185" y="4819154"/>
            <a:ext cx="260995" cy="340875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/>
          <p:cNvSpPr/>
          <p:nvPr/>
        </p:nvSpPr>
        <p:spPr>
          <a:xfrm>
            <a:off x="3931858" y="4953214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有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5094793" y="4953214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98" name="カギ線コネクタ 97"/>
          <p:cNvCxnSpPr>
            <a:stCxn id="81" idx="3"/>
            <a:endCxn id="92" idx="1"/>
          </p:cNvCxnSpPr>
          <p:nvPr/>
        </p:nvCxnSpPr>
        <p:spPr>
          <a:xfrm flipV="1">
            <a:off x="2438991" y="1363074"/>
            <a:ext cx="1630809" cy="0"/>
          </a:xfrm>
          <a:prstGeom prst="bentConnector3">
            <a:avLst/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フローチャート: 判断 103"/>
          <p:cNvSpPr/>
          <p:nvPr/>
        </p:nvSpPr>
        <p:spPr>
          <a:xfrm>
            <a:off x="4070559" y="1840724"/>
            <a:ext cx="1152525" cy="5715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名寄せ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（他施設</a:t>
            </a:r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MG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登録）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3976216" y="2275761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有</a:t>
            </a:r>
          </a:p>
        </p:txBody>
      </p:sp>
      <p:sp>
        <p:nvSpPr>
          <p:cNvPr id="108" name="正方形/長方形 107"/>
          <p:cNvSpPr/>
          <p:nvPr/>
        </p:nvSpPr>
        <p:spPr>
          <a:xfrm>
            <a:off x="4995460" y="2291439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9" name="フローチャート: 処理 108"/>
          <p:cNvSpPr/>
          <p:nvPr/>
        </p:nvSpPr>
        <p:spPr>
          <a:xfrm>
            <a:off x="3160040" y="2482302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名寄せ登録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10" name="カギ線コネクタ 109"/>
          <p:cNvCxnSpPr>
            <a:cxnSpLocks/>
            <a:stCxn id="104" idx="3"/>
            <a:endCxn id="84" idx="3"/>
          </p:cNvCxnSpPr>
          <p:nvPr/>
        </p:nvCxnSpPr>
        <p:spPr>
          <a:xfrm>
            <a:off x="5223084" y="2126474"/>
            <a:ext cx="38924" cy="1033886"/>
          </a:xfrm>
          <a:prstGeom prst="bentConnector3">
            <a:avLst>
              <a:gd name="adj1" fmla="val 687298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カギ線コネクタ 110"/>
          <p:cNvCxnSpPr>
            <a:cxnSpLocks/>
            <a:stCxn id="104" idx="1"/>
            <a:endCxn id="109" idx="0"/>
          </p:cNvCxnSpPr>
          <p:nvPr/>
        </p:nvCxnSpPr>
        <p:spPr>
          <a:xfrm rot="10800000" flipV="1">
            <a:off x="3736041" y="2126474"/>
            <a:ext cx="334519" cy="355828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フローチャート: 処理 111"/>
          <p:cNvSpPr/>
          <p:nvPr/>
        </p:nvSpPr>
        <p:spPr>
          <a:xfrm>
            <a:off x="4107468" y="3624338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仮パスワード印刷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13" name="カギ線コネクタ 112"/>
          <p:cNvCxnSpPr>
            <a:cxnSpLocks/>
            <a:stCxn id="84" idx="2"/>
            <a:endCxn id="112" idx="0"/>
          </p:cNvCxnSpPr>
          <p:nvPr/>
        </p:nvCxnSpPr>
        <p:spPr>
          <a:xfrm rot="5400000">
            <a:off x="4555143" y="3493472"/>
            <a:ext cx="259191" cy="254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フローチャート: 書類 113"/>
          <p:cNvSpPr/>
          <p:nvPr/>
        </p:nvSpPr>
        <p:spPr>
          <a:xfrm>
            <a:off x="2944007" y="1442823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利用申込書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15" name="カギ線コネクタ 114"/>
          <p:cNvCxnSpPr>
            <a:stCxn id="112" idx="1"/>
            <a:endCxn id="136" idx="3"/>
          </p:cNvCxnSpPr>
          <p:nvPr/>
        </p:nvCxnSpPr>
        <p:spPr>
          <a:xfrm rot="10800000">
            <a:off x="2436940" y="3828158"/>
            <a:ext cx="1670528" cy="968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グループ化 115"/>
          <p:cNvGrpSpPr/>
          <p:nvPr/>
        </p:nvGrpSpPr>
        <p:grpSpPr>
          <a:xfrm>
            <a:off x="1475727" y="4080979"/>
            <a:ext cx="799629" cy="688727"/>
            <a:chOff x="457031" y="4965044"/>
            <a:chExt cx="799629" cy="688727"/>
          </a:xfrm>
        </p:grpSpPr>
        <p:sp>
          <p:nvSpPr>
            <p:cNvPr id="117" name="フローチャート: 書類 116"/>
            <p:cNvSpPr/>
            <p:nvPr/>
          </p:nvSpPr>
          <p:spPr>
            <a:xfrm>
              <a:off x="457031" y="4965044"/>
              <a:ext cx="799629" cy="688727"/>
            </a:xfrm>
            <a:prstGeom prst="flowChart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パンフレット</a:t>
              </a:r>
              <a:endParaRPr lang="en-US" altLang="ja-JP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lang="en-US" altLang="ja-JP" sz="1000" dirty="0" smtClean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(</a:t>
              </a:r>
              <a:r>
                <a:rPr lang="ja-JP" altLang="en-US" sz="1000" dirty="0" smtClean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利用手引き</a:t>
              </a:r>
              <a:r>
                <a:rPr lang="en-US" altLang="ja-JP" sz="1000" dirty="0" smtClean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)</a:t>
              </a:r>
            </a:p>
          </p:txBody>
        </p:sp>
        <p:grpSp>
          <p:nvGrpSpPr>
            <p:cNvPr id="120" name="グループ化 119">
              <a:extLst>
                <a:ext uri="{FF2B5EF4-FFF2-40B4-BE49-F238E27FC236}">
                  <a16:creationId xmlns:a16="http://schemas.microsoft.com/office/drawing/2014/main" id="{4902CFDF-3B33-47B8-86C1-382DCA9C94C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3261" y="4999205"/>
              <a:ext cx="142921" cy="144000"/>
              <a:chOff x="5141842" y="2133599"/>
              <a:chExt cx="1505158" cy="1516528"/>
            </a:xfrm>
          </p:grpSpPr>
          <p:pic>
            <p:nvPicPr>
              <p:cNvPr id="123" name="図 122">
                <a:extLst>
                  <a:ext uri="{FF2B5EF4-FFF2-40B4-BE49-F238E27FC236}">
                    <a16:creationId xmlns:a16="http://schemas.microsoft.com/office/drawing/2014/main" id="{03AC08C1-F5AC-492D-A69A-4A0DAC58F9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25291" y="2183691"/>
                <a:ext cx="1400175" cy="1400175"/>
              </a:xfrm>
              <a:prstGeom prst="rect">
                <a:avLst/>
              </a:prstGeom>
            </p:spPr>
          </p:pic>
          <p:sp>
            <p:nvSpPr>
              <p:cNvPr id="124" name="正方形/長方形 123">
                <a:extLst>
                  <a:ext uri="{FF2B5EF4-FFF2-40B4-BE49-F238E27FC236}">
                    <a16:creationId xmlns:a16="http://schemas.microsoft.com/office/drawing/2014/main" id="{50FC7812-8D4C-47F1-A601-5B00A48AC82E}"/>
                  </a:ext>
                </a:extLst>
              </p:cNvPr>
              <p:cNvSpPr/>
              <p:nvPr/>
            </p:nvSpPr>
            <p:spPr>
              <a:xfrm>
                <a:off x="5141842" y="2133599"/>
                <a:ext cx="1505158" cy="151652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127" name="カギ線コネクタ 126"/>
          <p:cNvCxnSpPr>
            <a:cxnSpLocks/>
            <a:stCxn id="123" idx="1"/>
          </p:cNvCxnSpPr>
          <p:nvPr/>
        </p:nvCxnSpPr>
        <p:spPr>
          <a:xfrm rot="10800000" flipV="1">
            <a:off x="811927" y="4186372"/>
            <a:ext cx="717954" cy="1717962"/>
          </a:xfrm>
          <a:prstGeom prst="bentConnector3">
            <a:avLst>
              <a:gd name="adj1" fmla="val 13184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正方形/長方形 127"/>
          <p:cNvSpPr/>
          <p:nvPr/>
        </p:nvSpPr>
        <p:spPr>
          <a:xfrm>
            <a:off x="824544" y="3963216"/>
            <a:ext cx="481563" cy="451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ＱＲ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読取</a:t>
            </a:r>
          </a:p>
        </p:txBody>
      </p:sp>
      <p:sp>
        <p:nvSpPr>
          <p:cNvPr id="129" name="フローチャート: 他ページ結合子 128"/>
          <p:cNvSpPr/>
          <p:nvPr/>
        </p:nvSpPr>
        <p:spPr>
          <a:xfrm>
            <a:off x="570054" y="1226548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</a:p>
        </p:txBody>
      </p:sp>
      <p:cxnSp>
        <p:nvCxnSpPr>
          <p:cNvPr id="130" name="カギ線コネクタ 129"/>
          <p:cNvCxnSpPr>
            <a:cxnSpLocks/>
            <a:stCxn id="129" idx="3"/>
            <a:endCxn id="81" idx="1"/>
          </p:cNvCxnSpPr>
          <p:nvPr/>
        </p:nvCxnSpPr>
        <p:spPr>
          <a:xfrm>
            <a:off x="996383" y="1369423"/>
            <a:ext cx="290608" cy="1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グループ化 130"/>
          <p:cNvGrpSpPr/>
          <p:nvPr/>
        </p:nvGrpSpPr>
        <p:grpSpPr>
          <a:xfrm>
            <a:off x="3074877" y="1846493"/>
            <a:ext cx="576000" cy="465304"/>
            <a:chOff x="1488753" y="1629354"/>
            <a:chExt cx="576000" cy="465304"/>
          </a:xfrm>
        </p:grpSpPr>
        <p:pic>
          <p:nvPicPr>
            <p:cNvPr id="132" name="Picture 35" descr="CARD0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63256" y="1629354"/>
              <a:ext cx="452438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" name="正方形/長方形 132"/>
            <p:cNvSpPr/>
            <p:nvPr/>
          </p:nvSpPr>
          <p:spPr>
            <a:xfrm>
              <a:off x="1488753" y="1945522"/>
              <a:ext cx="576000" cy="1491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診察券</a:t>
              </a:r>
              <a:endPara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cxnSp>
        <p:nvCxnSpPr>
          <p:cNvPr id="134" name="カギ線コネクタ 133"/>
          <p:cNvCxnSpPr>
            <a:cxnSpLocks/>
            <a:stCxn id="92" idx="2"/>
            <a:endCxn id="104" idx="0"/>
          </p:cNvCxnSpPr>
          <p:nvPr/>
        </p:nvCxnSpPr>
        <p:spPr>
          <a:xfrm rot="16200000" flipH="1">
            <a:off x="4509880" y="1703781"/>
            <a:ext cx="272863" cy="102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カギ線コネクタ 134"/>
          <p:cNvCxnSpPr>
            <a:cxnSpLocks/>
            <a:stCxn id="112" idx="2"/>
          </p:cNvCxnSpPr>
          <p:nvPr/>
        </p:nvCxnSpPr>
        <p:spPr>
          <a:xfrm rot="16200000" flipH="1">
            <a:off x="4463201" y="4254180"/>
            <a:ext cx="443509" cy="2974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フローチャート: 処理 135"/>
          <p:cNvSpPr/>
          <p:nvPr/>
        </p:nvSpPr>
        <p:spPr>
          <a:xfrm>
            <a:off x="1284940" y="3623370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帰宅 または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当日登録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137" name="グループ化 136"/>
          <p:cNvGrpSpPr/>
          <p:nvPr/>
        </p:nvGrpSpPr>
        <p:grpSpPr>
          <a:xfrm>
            <a:off x="853651" y="4707363"/>
            <a:ext cx="576000" cy="465304"/>
            <a:chOff x="1488753" y="1629354"/>
            <a:chExt cx="576000" cy="465304"/>
          </a:xfrm>
        </p:grpSpPr>
        <p:pic>
          <p:nvPicPr>
            <p:cNvPr id="138" name="Picture 35" descr="CARD0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63256" y="1629354"/>
              <a:ext cx="452438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9" name="正方形/長方形 138"/>
            <p:cNvSpPr/>
            <p:nvPr/>
          </p:nvSpPr>
          <p:spPr>
            <a:xfrm>
              <a:off x="1488753" y="1945522"/>
              <a:ext cx="576000" cy="1491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診察券</a:t>
              </a:r>
              <a:endPara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sp>
        <p:nvSpPr>
          <p:cNvPr id="140" name="フローチャート: 書類 139"/>
          <p:cNvSpPr/>
          <p:nvPr/>
        </p:nvSpPr>
        <p:spPr>
          <a:xfrm>
            <a:off x="1708879" y="4632071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利用規約等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1" name="フローチャート: 書類 140"/>
          <p:cNvSpPr/>
          <p:nvPr/>
        </p:nvSpPr>
        <p:spPr>
          <a:xfrm>
            <a:off x="1906883" y="4891276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D01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仮パスワード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2" name="正方形/長方形 141"/>
          <p:cNvSpPr/>
          <p:nvPr/>
        </p:nvSpPr>
        <p:spPr>
          <a:xfrm>
            <a:off x="3427858" y="4446864"/>
            <a:ext cx="1008000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当日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夕方以降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3" name="フローチャート: 他ページ結合子 142"/>
          <p:cNvSpPr/>
          <p:nvPr/>
        </p:nvSpPr>
        <p:spPr>
          <a:xfrm>
            <a:off x="4833139" y="5224036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終了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44" name="カギ線コネクタ 143"/>
          <p:cNvCxnSpPr>
            <a:cxnSpLocks/>
            <a:stCxn id="90" idx="3"/>
            <a:endCxn id="143" idx="1"/>
          </p:cNvCxnSpPr>
          <p:nvPr/>
        </p:nvCxnSpPr>
        <p:spPr>
          <a:xfrm>
            <a:off x="4425184" y="5364818"/>
            <a:ext cx="407955" cy="2093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カギ線コネクタ 144"/>
          <p:cNvCxnSpPr>
            <a:cxnSpLocks/>
            <a:stCxn id="86" idx="3"/>
            <a:endCxn id="143" idx="3"/>
          </p:cNvCxnSpPr>
          <p:nvPr/>
        </p:nvCxnSpPr>
        <p:spPr>
          <a:xfrm flipH="1">
            <a:off x="5259468" y="4819155"/>
            <a:ext cx="3236" cy="547756"/>
          </a:xfrm>
          <a:prstGeom prst="bentConnector3">
            <a:avLst>
              <a:gd name="adj1" fmla="val -7064277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カギ線コネクタ 145"/>
          <p:cNvCxnSpPr>
            <a:cxnSpLocks/>
          </p:cNvCxnSpPr>
          <p:nvPr/>
        </p:nvCxnSpPr>
        <p:spPr>
          <a:xfrm rot="5400000">
            <a:off x="3605174" y="3057240"/>
            <a:ext cx="259191" cy="254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フローチャート: 他ページ結合子 146"/>
          <p:cNvSpPr/>
          <p:nvPr/>
        </p:nvSpPr>
        <p:spPr>
          <a:xfrm>
            <a:off x="3523991" y="3232754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診察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148" name="グループ化 147"/>
          <p:cNvGrpSpPr/>
          <p:nvPr/>
        </p:nvGrpSpPr>
        <p:grpSpPr>
          <a:xfrm>
            <a:off x="1910999" y="2468532"/>
            <a:ext cx="576000" cy="465304"/>
            <a:chOff x="1488753" y="1629354"/>
            <a:chExt cx="576000" cy="465304"/>
          </a:xfrm>
        </p:grpSpPr>
        <p:pic>
          <p:nvPicPr>
            <p:cNvPr id="149" name="Picture 35" descr="CARD0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63256" y="1629354"/>
              <a:ext cx="452438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0" name="正方形/長方形 149"/>
            <p:cNvSpPr/>
            <p:nvPr/>
          </p:nvSpPr>
          <p:spPr>
            <a:xfrm>
              <a:off x="1488753" y="1945522"/>
              <a:ext cx="576000" cy="1491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診察券</a:t>
              </a:r>
              <a:endPara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cxnSp>
        <p:nvCxnSpPr>
          <p:cNvPr id="151" name="カギ線コネクタ 150"/>
          <p:cNvCxnSpPr/>
          <p:nvPr/>
        </p:nvCxnSpPr>
        <p:spPr>
          <a:xfrm rot="10800000" flipV="1">
            <a:off x="2430196" y="2637327"/>
            <a:ext cx="651323" cy="5628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フローチャート: 処理 151"/>
          <p:cNvSpPr/>
          <p:nvPr/>
        </p:nvSpPr>
        <p:spPr>
          <a:xfrm>
            <a:off x="801348" y="5690884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利用者仮登録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480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047455"/>
              </p:ext>
            </p:extLst>
          </p:nvPr>
        </p:nvGraphicFramePr>
        <p:xfrm>
          <a:off x="36000" y="679949"/>
          <a:ext cx="6779940" cy="8380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1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業務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患者さま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診療ブロック受付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医事グループ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会計受付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備考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③外来診察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821557" y="242849"/>
            <a:ext cx="918000" cy="315884"/>
          </a:xfrm>
        </p:spPr>
        <p:txBody>
          <a:bodyPr/>
          <a:lstStyle/>
          <a:p>
            <a:fld id="{9BDF5AA9-7E77-4A3A-A805-13BA38993776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7000" y="639524"/>
            <a:ext cx="6804000" cy="8188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pPr algn="l"/>
            <a:endParaRPr lang="ja-JP" altLang="en-US" sz="13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9295" y="197224"/>
            <a:ext cx="5886000" cy="361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l"/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③外来診察</a:t>
            </a:r>
            <a:endParaRPr lang="ja-JP" altLang="en-US" sz="2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フローチャート: 処理 42"/>
          <p:cNvSpPr/>
          <p:nvPr/>
        </p:nvSpPr>
        <p:spPr>
          <a:xfrm>
            <a:off x="1366861" y="1153160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再来受付機　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受付</a:t>
            </a:r>
          </a:p>
        </p:txBody>
      </p:sp>
      <p:sp>
        <p:nvSpPr>
          <p:cNvPr id="38" name="フローチャート: 書類 37"/>
          <p:cNvSpPr/>
          <p:nvPr/>
        </p:nvSpPr>
        <p:spPr>
          <a:xfrm>
            <a:off x="430050" y="2523094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後払用ファイル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6" name="フローチャート: 処理 45"/>
          <p:cNvSpPr/>
          <p:nvPr/>
        </p:nvSpPr>
        <p:spPr>
          <a:xfrm>
            <a:off x="1350000" y="8095147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帰宅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6" name="フローチャート: 他ページ結合子 75"/>
          <p:cNvSpPr/>
          <p:nvPr/>
        </p:nvSpPr>
        <p:spPr>
          <a:xfrm>
            <a:off x="596716" y="1210285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7" name="カギ線コネクタ 76"/>
          <p:cNvCxnSpPr>
            <a:cxnSpLocks/>
            <a:stCxn id="76" idx="3"/>
            <a:endCxn id="43" idx="1"/>
          </p:cNvCxnSpPr>
          <p:nvPr/>
        </p:nvCxnSpPr>
        <p:spPr>
          <a:xfrm>
            <a:off x="1023045" y="1353160"/>
            <a:ext cx="343816" cy="4788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フローチャート: 書類 77"/>
          <p:cNvSpPr/>
          <p:nvPr/>
        </p:nvSpPr>
        <p:spPr>
          <a:xfrm>
            <a:off x="1325620" y="1769382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受付表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80" name="グループ化 79"/>
          <p:cNvGrpSpPr/>
          <p:nvPr/>
        </p:nvGrpSpPr>
        <p:grpSpPr>
          <a:xfrm>
            <a:off x="2122073" y="1831243"/>
            <a:ext cx="576000" cy="465304"/>
            <a:chOff x="1488753" y="1629354"/>
            <a:chExt cx="576000" cy="465304"/>
          </a:xfrm>
        </p:grpSpPr>
        <p:pic>
          <p:nvPicPr>
            <p:cNvPr id="81" name="Picture 35" descr="CARD0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63256" y="1629354"/>
              <a:ext cx="452438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" name="正方形/長方形 82"/>
            <p:cNvSpPr/>
            <p:nvPr/>
          </p:nvSpPr>
          <p:spPr>
            <a:xfrm>
              <a:off x="1488753" y="1945522"/>
              <a:ext cx="576000" cy="1491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診察券</a:t>
              </a:r>
              <a:endPara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sp>
        <p:nvSpPr>
          <p:cNvPr id="84" name="フローチャート: 処理 83"/>
          <p:cNvSpPr/>
          <p:nvPr/>
        </p:nvSpPr>
        <p:spPr>
          <a:xfrm>
            <a:off x="2935609" y="1148372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登録状況確認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85" name="カギ線コネクタ 84"/>
          <p:cNvCxnSpPr>
            <a:stCxn id="43" idx="3"/>
            <a:endCxn id="84" idx="1"/>
          </p:cNvCxnSpPr>
          <p:nvPr/>
        </p:nvCxnSpPr>
        <p:spPr>
          <a:xfrm flipV="1">
            <a:off x="2518861" y="1353160"/>
            <a:ext cx="416748" cy="4788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フローチャート: 処理 86"/>
          <p:cNvSpPr/>
          <p:nvPr/>
        </p:nvSpPr>
        <p:spPr>
          <a:xfrm>
            <a:off x="2945133" y="8516859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医事会計システム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後払い患者登録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フローチャート: 書類 20"/>
          <p:cNvSpPr/>
          <p:nvPr/>
        </p:nvSpPr>
        <p:spPr>
          <a:xfrm>
            <a:off x="562152" y="2951383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受付表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フローチャート: 処理 22"/>
          <p:cNvSpPr/>
          <p:nvPr/>
        </p:nvSpPr>
        <p:spPr>
          <a:xfrm>
            <a:off x="2945133" y="4448559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医事会計システム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排他ロック確認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フローチャート: 判断 24"/>
          <p:cNvSpPr/>
          <p:nvPr/>
        </p:nvSpPr>
        <p:spPr>
          <a:xfrm>
            <a:off x="2938152" y="5056256"/>
            <a:ext cx="1152525" cy="5715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呼び止め必要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885893" y="5464806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3858438" y="5482184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フローチャート: 処理 27"/>
          <p:cNvSpPr/>
          <p:nvPr/>
        </p:nvSpPr>
        <p:spPr>
          <a:xfrm>
            <a:off x="1343635" y="5138779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対応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漏れ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（検査説明等）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29" name="カギ線コネクタ 28"/>
          <p:cNvCxnSpPr>
            <a:cxnSpLocks/>
            <a:stCxn id="25" idx="3"/>
          </p:cNvCxnSpPr>
          <p:nvPr/>
        </p:nvCxnSpPr>
        <p:spPr>
          <a:xfrm>
            <a:off x="4090677" y="5342006"/>
            <a:ext cx="17425" cy="731991"/>
          </a:xfrm>
          <a:prstGeom prst="bentConnector3">
            <a:avLst>
              <a:gd name="adj1" fmla="val 1411908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カギ線コネクタ 30"/>
          <p:cNvCxnSpPr>
            <a:cxnSpLocks/>
            <a:stCxn id="28" idx="2"/>
            <a:endCxn id="97" idx="1"/>
          </p:cNvCxnSpPr>
          <p:nvPr/>
        </p:nvCxnSpPr>
        <p:spPr>
          <a:xfrm rot="16200000" flipH="1">
            <a:off x="2177495" y="5290493"/>
            <a:ext cx="520747" cy="1036467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カギ線コネクタ 39"/>
          <p:cNvCxnSpPr>
            <a:stCxn id="25" idx="1"/>
            <a:endCxn id="28" idx="3"/>
          </p:cNvCxnSpPr>
          <p:nvPr/>
        </p:nvCxnSpPr>
        <p:spPr>
          <a:xfrm rot="10800000" flipV="1">
            <a:off x="2495636" y="5342005"/>
            <a:ext cx="442517" cy="1561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フローチャート: 判断 40"/>
          <p:cNvSpPr/>
          <p:nvPr/>
        </p:nvSpPr>
        <p:spPr>
          <a:xfrm>
            <a:off x="2948309" y="6676356"/>
            <a:ext cx="1152525" cy="5715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院内処方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853966" y="7054243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586402" y="7149374"/>
            <a:ext cx="317790" cy="1786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有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48" name="カギ線コネクタ 47"/>
          <p:cNvCxnSpPr>
            <a:stCxn id="41" idx="1"/>
            <a:endCxn id="46" idx="1"/>
          </p:cNvCxnSpPr>
          <p:nvPr/>
        </p:nvCxnSpPr>
        <p:spPr>
          <a:xfrm rot="10800000" flipV="1">
            <a:off x="1350001" y="6962105"/>
            <a:ext cx="1598309" cy="1337829"/>
          </a:xfrm>
          <a:prstGeom prst="bentConnector3">
            <a:avLst>
              <a:gd name="adj1" fmla="val 114303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フローチャート: 処理 49"/>
          <p:cNvSpPr/>
          <p:nvPr/>
        </p:nvSpPr>
        <p:spPr>
          <a:xfrm>
            <a:off x="2938784" y="1793295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クレジット期限確認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1" name="フローチャート: 処理 50"/>
          <p:cNvSpPr/>
          <p:nvPr/>
        </p:nvSpPr>
        <p:spPr>
          <a:xfrm>
            <a:off x="2937038" y="3167299"/>
            <a:ext cx="1152000" cy="404008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後払用ファイル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</a:t>
            </a:r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渡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692532" y="3350574"/>
            <a:ext cx="576000" cy="465304"/>
            <a:chOff x="1488753" y="1629354"/>
            <a:chExt cx="576000" cy="465304"/>
          </a:xfrm>
        </p:grpSpPr>
        <p:pic>
          <p:nvPicPr>
            <p:cNvPr id="53" name="Picture 35" descr="CARD0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63256" y="1629354"/>
              <a:ext cx="452438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" name="正方形/長方形 53"/>
            <p:cNvSpPr/>
            <p:nvPr/>
          </p:nvSpPr>
          <p:spPr>
            <a:xfrm>
              <a:off x="1488753" y="1945522"/>
              <a:ext cx="576000" cy="1491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診察券</a:t>
              </a:r>
              <a:endPara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cxnSp>
        <p:nvCxnSpPr>
          <p:cNvPr id="56" name="カギ線コネクタ 55"/>
          <p:cNvCxnSpPr>
            <a:stCxn id="51" idx="1"/>
            <a:endCxn id="57" idx="3"/>
          </p:cNvCxnSpPr>
          <p:nvPr/>
        </p:nvCxnSpPr>
        <p:spPr>
          <a:xfrm rot="10800000">
            <a:off x="2537730" y="3366519"/>
            <a:ext cx="399308" cy="2784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フローチャート: 処理 56"/>
          <p:cNvSpPr/>
          <p:nvPr/>
        </p:nvSpPr>
        <p:spPr>
          <a:xfrm>
            <a:off x="1385730" y="3161731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診察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58" name="カギ線コネクタ 57"/>
          <p:cNvCxnSpPr>
            <a:cxnSpLocks/>
            <a:stCxn id="84" idx="2"/>
            <a:endCxn id="50" idx="0"/>
          </p:cNvCxnSpPr>
          <p:nvPr/>
        </p:nvCxnSpPr>
        <p:spPr>
          <a:xfrm rot="16200000" flipH="1">
            <a:off x="3395522" y="1674033"/>
            <a:ext cx="235348" cy="3175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カギ線コネクタ 58"/>
          <p:cNvCxnSpPr>
            <a:cxnSpLocks/>
            <a:stCxn id="50" idx="2"/>
            <a:endCxn id="72" idx="0"/>
          </p:cNvCxnSpPr>
          <p:nvPr/>
        </p:nvCxnSpPr>
        <p:spPr>
          <a:xfrm rot="5400000">
            <a:off x="3412493" y="2302249"/>
            <a:ext cx="201671" cy="291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カギ線コネクタ 61"/>
          <p:cNvCxnSpPr>
            <a:cxnSpLocks/>
            <a:stCxn id="84" idx="3"/>
            <a:endCxn id="87" idx="3"/>
          </p:cNvCxnSpPr>
          <p:nvPr/>
        </p:nvCxnSpPr>
        <p:spPr>
          <a:xfrm>
            <a:off x="4087609" y="1353160"/>
            <a:ext cx="9524" cy="7368487"/>
          </a:xfrm>
          <a:prstGeom prst="bentConnector3">
            <a:avLst>
              <a:gd name="adj1" fmla="val 2500252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フローチャート: 処理 69"/>
          <p:cNvSpPr/>
          <p:nvPr/>
        </p:nvSpPr>
        <p:spPr>
          <a:xfrm>
            <a:off x="1385730" y="3811178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診察終了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1" name="カギ線コネクタ 70"/>
          <p:cNvCxnSpPr>
            <a:stCxn id="57" idx="2"/>
            <a:endCxn id="70" idx="0"/>
          </p:cNvCxnSpPr>
          <p:nvPr/>
        </p:nvCxnSpPr>
        <p:spPr>
          <a:xfrm rot="5400000">
            <a:off x="1841794" y="3691242"/>
            <a:ext cx="239872" cy="12700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フローチャート: 処理 74"/>
          <p:cNvSpPr/>
          <p:nvPr/>
        </p:nvSpPr>
        <p:spPr>
          <a:xfrm>
            <a:off x="2941959" y="3815643"/>
            <a:ext cx="1152000" cy="404008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後払用ファイル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受領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2" name="フローチャート: 書類 81"/>
          <p:cNvSpPr/>
          <p:nvPr/>
        </p:nvSpPr>
        <p:spPr>
          <a:xfrm>
            <a:off x="468903" y="3824684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後払用ファイル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86" name="カギ線コネクタ 85"/>
          <p:cNvCxnSpPr>
            <a:stCxn id="70" idx="3"/>
            <a:endCxn id="75" idx="1"/>
          </p:cNvCxnSpPr>
          <p:nvPr/>
        </p:nvCxnSpPr>
        <p:spPr>
          <a:xfrm>
            <a:off x="2537730" y="4015966"/>
            <a:ext cx="404229" cy="1681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カギ線コネクタ 87"/>
          <p:cNvCxnSpPr>
            <a:cxnSpLocks/>
            <a:stCxn id="23" idx="2"/>
            <a:endCxn id="25" idx="0"/>
          </p:cNvCxnSpPr>
          <p:nvPr/>
        </p:nvCxnSpPr>
        <p:spPr>
          <a:xfrm rot="5400000">
            <a:off x="3418713" y="4953836"/>
            <a:ext cx="198122" cy="6718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カギ線コネクタ 88"/>
          <p:cNvCxnSpPr>
            <a:cxnSpLocks/>
            <a:stCxn id="75" idx="2"/>
            <a:endCxn id="23" idx="0"/>
          </p:cNvCxnSpPr>
          <p:nvPr/>
        </p:nvCxnSpPr>
        <p:spPr>
          <a:xfrm rot="16200000" flipH="1">
            <a:off x="3405092" y="4332518"/>
            <a:ext cx="228908" cy="3174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フローチャート: 処理 97"/>
          <p:cNvSpPr/>
          <p:nvPr/>
        </p:nvSpPr>
        <p:spPr>
          <a:xfrm>
            <a:off x="1350614" y="7442069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院内処方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00" name="カギ線コネクタ 99"/>
          <p:cNvCxnSpPr>
            <a:stCxn id="98" idx="2"/>
            <a:endCxn id="46" idx="0"/>
          </p:cNvCxnSpPr>
          <p:nvPr/>
        </p:nvCxnSpPr>
        <p:spPr>
          <a:xfrm rot="5400000">
            <a:off x="1804556" y="7973088"/>
            <a:ext cx="243503" cy="614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フローチャート: 他ページ結合子 102"/>
          <p:cNvSpPr/>
          <p:nvPr/>
        </p:nvSpPr>
        <p:spPr>
          <a:xfrm>
            <a:off x="1712835" y="8730693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請求へ　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04" name="カギ線コネクタ 103"/>
          <p:cNvCxnSpPr>
            <a:stCxn id="46" idx="2"/>
            <a:endCxn id="103" idx="0"/>
          </p:cNvCxnSpPr>
          <p:nvPr/>
        </p:nvCxnSpPr>
        <p:spPr>
          <a:xfrm rot="5400000">
            <a:off x="1813015" y="8617707"/>
            <a:ext cx="225971" cy="12700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カギ線コネクタ 46"/>
          <p:cNvCxnSpPr>
            <a:stCxn id="41" idx="2"/>
            <a:endCxn id="95" idx="0"/>
          </p:cNvCxnSpPr>
          <p:nvPr/>
        </p:nvCxnSpPr>
        <p:spPr>
          <a:xfrm rot="16200000" flipH="1">
            <a:off x="3431081" y="7341347"/>
            <a:ext cx="194951" cy="7968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フローチャート: 判断 71"/>
          <p:cNvSpPr/>
          <p:nvPr/>
        </p:nvSpPr>
        <p:spPr>
          <a:xfrm>
            <a:off x="2935609" y="2404541"/>
            <a:ext cx="1152525" cy="5715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期限切れ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3831407" y="2795135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有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3124987" y="2955806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9" name="カギ線コネクタ 78"/>
          <p:cNvCxnSpPr>
            <a:cxnSpLocks/>
            <a:stCxn id="72" idx="2"/>
            <a:endCxn id="51" idx="0"/>
          </p:cNvCxnSpPr>
          <p:nvPr/>
        </p:nvCxnSpPr>
        <p:spPr>
          <a:xfrm rot="16200000" flipH="1">
            <a:off x="3416826" y="3071087"/>
            <a:ext cx="191258" cy="1166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フローチャート: 処理 89"/>
          <p:cNvSpPr/>
          <p:nvPr/>
        </p:nvSpPr>
        <p:spPr>
          <a:xfrm>
            <a:off x="4447311" y="2483509"/>
            <a:ext cx="110276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通常の会計フロー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91" name="カギ線コネクタ 90"/>
          <p:cNvCxnSpPr>
            <a:cxnSpLocks/>
            <a:stCxn id="72" idx="3"/>
            <a:endCxn id="90" idx="1"/>
          </p:cNvCxnSpPr>
          <p:nvPr/>
        </p:nvCxnSpPr>
        <p:spPr>
          <a:xfrm flipV="1">
            <a:off x="4088134" y="2688297"/>
            <a:ext cx="359177" cy="1994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>
            <a:off x="3872383" y="1120150"/>
            <a:ext cx="1568748" cy="15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バーコードリーダー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5" name="フローチャート: 処理 94"/>
          <p:cNvSpPr/>
          <p:nvPr/>
        </p:nvSpPr>
        <p:spPr>
          <a:xfrm>
            <a:off x="2956540" y="7442807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お薬引換券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（手書き番号）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94" name="カギ線コネクタ 93"/>
          <p:cNvCxnSpPr>
            <a:stCxn id="95" idx="1"/>
            <a:endCxn id="98" idx="3"/>
          </p:cNvCxnSpPr>
          <p:nvPr/>
        </p:nvCxnSpPr>
        <p:spPr>
          <a:xfrm rot="10800000">
            <a:off x="2502614" y="7646857"/>
            <a:ext cx="453926" cy="738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/>
          <p:cNvSpPr/>
          <p:nvPr/>
        </p:nvSpPr>
        <p:spPr>
          <a:xfrm>
            <a:off x="1445827" y="6545004"/>
            <a:ext cx="1928491" cy="250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院内処方、治験患者の確認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2656472" y="8153577"/>
            <a:ext cx="1008000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翌日以降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2625672" y="8261065"/>
            <a:ext cx="1928491" cy="250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前日登録完了患者の確認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7" name="フローチャート: 処理 96"/>
          <p:cNvSpPr/>
          <p:nvPr/>
        </p:nvSpPr>
        <p:spPr>
          <a:xfrm>
            <a:off x="2956102" y="5678521"/>
            <a:ext cx="1152000" cy="781159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各種チェック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①予約項目完了確認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②院外処方箋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通過印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③ファイル内整理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④駐車場通過印</a:t>
            </a:r>
            <a:endParaRPr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99" name="カギ線コネクタ 98"/>
          <p:cNvCxnSpPr>
            <a:cxnSpLocks/>
          </p:cNvCxnSpPr>
          <p:nvPr/>
        </p:nvCxnSpPr>
        <p:spPr>
          <a:xfrm rot="5400000">
            <a:off x="3419999" y="6577901"/>
            <a:ext cx="216676" cy="753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5195725" y="1257171"/>
            <a:ext cx="1617712" cy="789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患者プロフィール画面確認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①登録ステータス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②未収</a:t>
            </a:r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③有効期限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77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193606"/>
              </p:ext>
            </p:extLst>
          </p:nvPr>
        </p:nvGraphicFramePr>
        <p:xfrm>
          <a:off x="36000" y="679949"/>
          <a:ext cx="6779940" cy="8380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2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0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1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業務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患者さま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クラーク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（各病棟）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入院オペレーター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（医事グループ）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備考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③入院診療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821557" y="242849"/>
            <a:ext cx="918000" cy="315884"/>
          </a:xfrm>
        </p:spPr>
        <p:txBody>
          <a:bodyPr/>
          <a:lstStyle/>
          <a:p>
            <a:fld id="{9BDF5AA9-7E77-4A3A-A805-13BA38993776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7000" y="639524"/>
            <a:ext cx="6804000" cy="8188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pPr algn="l"/>
            <a:endParaRPr lang="ja-JP" altLang="en-US" sz="13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9295" y="197224"/>
            <a:ext cx="5886000" cy="361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l"/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③入院診療</a:t>
            </a:r>
            <a:endParaRPr lang="ja-JP" altLang="en-US" sz="2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フローチャート: 処理 42"/>
          <p:cNvSpPr/>
          <p:nvPr/>
        </p:nvSpPr>
        <p:spPr>
          <a:xfrm>
            <a:off x="2281262" y="1409832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退院連絡</a:t>
            </a:r>
          </a:p>
        </p:txBody>
      </p:sp>
      <p:sp>
        <p:nvSpPr>
          <p:cNvPr id="84" name="フローチャート: 処理 83"/>
          <p:cNvSpPr/>
          <p:nvPr/>
        </p:nvSpPr>
        <p:spPr>
          <a:xfrm>
            <a:off x="3898136" y="1405044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登録状況確認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29" name="カギ線コネクタ 28"/>
          <p:cNvCxnSpPr>
            <a:cxnSpLocks/>
            <a:stCxn id="72" idx="2"/>
          </p:cNvCxnSpPr>
          <p:nvPr/>
        </p:nvCxnSpPr>
        <p:spPr>
          <a:xfrm rot="5400000">
            <a:off x="3676491" y="4048652"/>
            <a:ext cx="571112" cy="1024705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フローチャート: 処理 49"/>
          <p:cNvSpPr/>
          <p:nvPr/>
        </p:nvSpPr>
        <p:spPr>
          <a:xfrm>
            <a:off x="3901311" y="3028534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クレジット期限確認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59" name="カギ線コネクタ 58"/>
          <p:cNvCxnSpPr>
            <a:cxnSpLocks/>
            <a:stCxn id="50" idx="2"/>
            <a:endCxn id="72" idx="0"/>
          </p:cNvCxnSpPr>
          <p:nvPr/>
        </p:nvCxnSpPr>
        <p:spPr>
          <a:xfrm rot="5400000">
            <a:off x="4342936" y="3569572"/>
            <a:ext cx="265839" cy="291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フローチャート: 他ページ結合子 102"/>
          <p:cNvSpPr/>
          <p:nvPr/>
        </p:nvSpPr>
        <p:spPr>
          <a:xfrm>
            <a:off x="4292274" y="5547068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へ　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2" name="フローチャート: 判断 71"/>
          <p:cNvSpPr/>
          <p:nvPr/>
        </p:nvSpPr>
        <p:spPr>
          <a:xfrm>
            <a:off x="3898136" y="3703948"/>
            <a:ext cx="1152525" cy="5715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期限切れ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3815432" y="4126812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有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4585248" y="4271398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1821178" y="1150538"/>
            <a:ext cx="1928491" cy="250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退院前日</a:t>
            </a:r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or 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退院当日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69" name="カギ線コネクタ 68"/>
          <p:cNvCxnSpPr>
            <a:cxnSpLocks/>
            <a:stCxn id="84" idx="2"/>
            <a:endCxn id="101" idx="0"/>
          </p:cNvCxnSpPr>
          <p:nvPr/>
        </p:nvCxnSpPr>
        <p:spPr>
          <a:xfrm rot="16200000" flipH="1">
            <a:off x="4319909" y="1968845"/>
            <a:ext cx="308717" cy="263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フローチャート: 判断 100"/>
          <p:cNvSpPr/>
          <p:nvPr/>
        </p:nvSpPr>
        <p:spPr>
          <a:xfrm>
            <a:off x="3898136" y="2123336"/>
            <a:ext cx="1152525" cy="5715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登録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データ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4505439" y="2674289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有</a:t>
            </a:r>
          </a:p>
        </p:txBody>
      </p:sp>
      <p:sp>
        <p:nvSpPr>
          <p:cNvPr id="105" name="正方形/長方形 104"/>
          <p:cNvSpPr/>
          <p:nvPr/>
        </p:nvSpPr>
        <p:spPr>
          <a:xfrm>
            <a:off x="3815323" y="2561503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7" name="フローチャート: 処理 106"/>
          <p:cNvSpPr/>
          <p:nvPr/>
        </p:nvSpPr>
        <p:spPr>
          <a:xfrm>
            <a:off x="598227" y="2251665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通常会計フロー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08" name="カギ線コネクタ 107"/>
          <p:cNvCxnSpPr>
            <a:cxnSpLocks/>
          </p:cNvCxnSpPr>
          <p:nvPr/>
        </p:nvCxnSpPr>
        <p:spPr>
          <a:xfrm rot="10800000" flipV="1">
            <a:off x="1749376" y="2424301"/>
            <a:ext cx="467720" cy="515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カギ線コネクタ 108"/>
          <p:cNvCxnSpPr>
            <a:cxnSpLocks/>
          </p:cNvCxnSpPr>
          <p:nvPr/>
        </p:nvCxnSpPr>
        <p:spPr>
          <a:xfrm rot="16200000" flipH="1">
            <a:off x="4319515" y="2873256"/>
            <a:ext cx="308717" cy="263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フローチャート: 処理 109"/>
          <p:cNvSpPr/>
          <p:nvPr/>
        </p:nvSpPr>
        <p:spPr>
          <a:xfrm>
            <a:off x="2289094" y="2228341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通常会計連絡</a:t>
            </a:r>
          </a:p>
        </p:txBody>
      </p:sp>
      <p:sp>
        <p:nvSpPr>
          <p:cNvPr id="112" name="フローチャート: 処理 111"/>
          <p:cNvSpPr/>
          <p:nvPr/>
        </p:nvSpPr>
        <p:spPr>
          <a:xfrm>
            <a:off x="609263" y="3767733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通常会計フロー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13" name="カギ線コネクタ 112"/>
          <p:cNvCxnSpPr>
            <a:cxnSpLocks/>
          </p:cNvCxnSpPr>
          <p:nvPr/>
        </p:nvCxnSpPr>
        <p:spPr>
          <a:xfrm rot="10800000" flipV="1">
            <a:off x="1760412" y="3972453"/>
            <a:ext cx="467720" cy="515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フローチャート: 処理 113"/>
          <p:cNvSpPr/>
          <p:nvPr/>
        </p:nvSpPr>
        <p:spPr>
          <a:xfrm>
            <a:off x="2300130" y="3776493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通常会計連絡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5229662" y="2237367"/>
            <a:ext cx="1617712" cy="789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患者プロフィール画面確認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①登録ステータス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②未収</a:t>
            </a:r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③有効期限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5200085" y="1123344"/>
            <a:ext cx="1617712" cy="992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死亡時退院は</a:t>
            </a:r>
            <a:r>
              <a:rPr lang="en-US" altLang="ja-JP" sz="1000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</a:t>
            </a:r>
            <a:r>
              <a:rPr lang="en-US" altLang="ja-JP" sz="1000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Gate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以外</a:t>
            </a:r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で支払う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請求権</a:t>
            </a:r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は相続人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へ。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公費等申請中方は</a:t>
            </a:r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、請求時点での金額で一旦</a:t>
            </a:r>
            <a:r>
              <a:rPr lang="en-US" altLang="ja-JP" sz="1000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</a:t>
            </a:r>
            <a:r>
              <a:rPr lang="en-US" altLang="ja-JP" sz="1000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Gate</a:t>
            </a:r>
            <a:r>
              <a:rPr lang="ja-JP" altLang="en-US" sz="1000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で支払う。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9" name="フローチャート: 処理 118"/>
          <p:cNvSpPr/>
          <p:nvPr/>
        </p:nvSpPr>
        <p:spPr>
          <a:xfrm>
            <a:off x="2281262" y="4699310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会計連絡</a:t>
            </a:r>
          </a:p>
        </p:txBody>
      </p:sp>
      <p:cxnSp>
        <p:nvCxnSpPr>
          <p:cNvPr id="120" name="カギ線コネクタ 119"/>
          <p:cNvCxnSpPr>
            <a:cxnSpLocks/>
          </p:cNvCxnSpPr>
          <p:nvPr/>
        </p:nvCxnSpPr>
        <p:spPr>
          <a:xfrm rot="10800000" flipV="1">
            <a:off x="1731611" y="4904097"/>
            <a:ext cx="467720" cy="515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フローチャート: 処理 120"/>
          <p:cNvSpPr/>
          <p:nvPr/>
        </p:nvSpPr>
        <p:spPr>
          <a:xfrm>
            <a:off x="597375" y="4728284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帰宅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22" name="カギ線コネクタ 121"/>
          <p:cNvCxnSpPr>
            <a:cxnSpLocks/>
          </p:cNvCxnSpPr>
          <p:nvPr/>
        </p:nvCxnSpPr>
        <p:spPr>
          <a:xfrm rot="10800000" flipV="1">
            <a:off x="3424264" y="3994202"/>
            <a:ext cx="467720" cy="515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カギ線コネクタ 122"/>
          <p:cNvCxnSpPr>
            <a:cxnSpLocks/>
          </p:cNvCxnSpPr>
          <p:nvPr/>
        </p:nvCxnSpPr>
        <p:spPr>
          <a:xfrm rot="10800000" flipV="1">
            <a:off x="3415356" y="2413196"/>
            <a:ext cx="467720" cy="515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カギ線コネクタ 123"/>
          <p:cNvCxnSpPr>
            <a:cxnSpLocks/>
            <a:endCxn id="84" idx="1"/>
          </p:cNvCxnSpPr>
          <p:nvPr/>
        </p:nvCxnSpPr>
        <p:spPr>
          <a:xfrm>
            <a:off x="3489995" y="1602200"/>
            <a:ext cx="408141" cy="763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カギ線コネクタ 124"/>
          <p:cNvCxnSpPr>
            <a:cxnSpLocks/>
            <a:stCxn id="72" idx="2"/>
          </p:cNvCxnSpPr>
          <p:nvPr/>
        </p:nvCxnSpPr>
        <p:spPr>
          <a:xfrm rot="16200000" flipH="1">
            <a:off x="3836225" y="4913622"/>
            <a:ext cx="1278999" cy="265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03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86422"/>
              </p:ext>
            </p:extLst>
          </p:nvPr>
        </p:nvGraphicFramePr>
        <p:xfrm>
          <a:off x="36000" y="679949"/>
          <a:ext cx="6703557" cy="8355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1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業務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患者さま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医事グループ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備考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00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④請求</a:t>
                      </a: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095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⑤支払い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821557" y="242849"/>
            <a:ext cx="918000" cy="315884"/>
          </a:xfrm>
        </p:spPr>
        <p:txBody>
          <a:bodyPr/>
          <a:lstStyle/>
          <a:p>
            <a:fld id="{9BDF5AA9-7E77-4A3A-A805-13BA38993776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7000" y="639524"/>
            <a:ext cx="6804000" cy="8188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pPr algn="l"/>
            <a:endParaRPr lang="ja-JP" altLang="en-US" sz="13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9295" y="197224"/>
            <a:ext cx="5886000" cy="361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l"/>
            <a:r>
              <a:rPr lang="ja-JP" altLang="en-US" sz="2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請求、⑤支払い</a:t>
            </a:r>
            <a:endParaRPr lang="ja-JP" altLang="en-US" sz="2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フローチャート: 処理 47"/>
          <p:cNvSpPr/>
          <p:nvPr/>
        </p:nvSpPr>
        <p:spPr>
          <a:xfrm>
            <a:off x="4105814" y="1639961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医事会計システム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会計入力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3" name="フローチャート: 処理 52"/>
          <p:cNvSpPr/>
          <p:nvPr/>
        </p:nvSpPr>
        <p:spPr>
          <a:xfrm>
            <a:off x="4104000" y="2903237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請求金額登録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54" name="カギ線コネクタ 53"/>
          <p:cNvCxnSpPr>
            <a:cxnSpLocks/>
            <a:stCxn id="48" idx="2"/>
            <a:endCxn id="74" idx="0"/>
          </p:cNvCxnSpPr>
          <p:nvPr/>
        </p:nvCxnSpPr>
        <p:spPr>
          <a:xfrm rot="16200000" flipH="1">
            <a:off x="4575041" y="2156309"/>
            <a:ext cx="218082" cy="4536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フローチャート: 処理 54"/>
          <p:cNvSpPr/>
          <p:nvPr/>
        </p:nvSpPr>
        <p:spPr>
          <a:xfrm>
            <a:off x="4104000" y="3536030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請求金額承認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58" name="カギ線コネクタ 57"/>
          <p:cNvCxnSpPr>
            <a:cxnSpLocks/>
            <a:stCxn id="53" idx="2"/>
            <a:endCxn id="55" idx="0"/>
          </p:cNvCxnSpPr>
          <p:nvPr/>
        </p:nvCxnSpPr>
        <p:spPr>
          <a:xfrm rot="5400000">
            <a:off x="4568391" y="3424421"/>
            <a:ext cx="223218" cy="1270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図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361" y="3488404"/>
            <a:ext cx="509633" cy="509633"/>
          </a:xfrm>
          <a:prstGeom prst="rect">
            <a:avLst/>
          </a:prstGeom>
        </p:spPr>
      </p:pic>
      <p:cxnSp>
        <p:nvCxnSpPr>
          <p:cNvPr id="62" name="カギ線コネクタ 61"/>
          <p:cNvCxnSpPr>
            <a:cxnSpLocks/>
            <a:stCxn id="55" idx="1"/>
            <a:endCxn id="61" idx="3"/>
          </p:cNvCxnSpPr>
          <p:nvPr/>
        </p:nvCxnSpPr>
        <p:spPr>
          <a:xfrm rot="10800000" flipV="1">
            <a:off x="2828994" y="3740817"/>
            <a:ext cx="1275006" cy="2403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フローチャート: 処理 62"/>
          <p:cNvSpPr/>
          <p:nvPr/>
        </p:nvSpPr>
        <p:spPr>
          <a:xfrm>
            <a:off x="1407444" y="5875483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手動決済</a:t>
            </a:r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患者</a:t>
            </a:r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65" name="カギ線コネクタ 64"/>
          <p:cNvCxnSpPr>
            <a:cxnSpLocks/>
            <a:stCxn id="61" idx="2"/>
            <a:endCxn id="66" idx="0"/>
          </p:cNvCxnSpPr>
          <p:nvPr/>
        </p:nvCxnSpPr>
        <p:spPr>
          <a:xfrm rot="5400000">
            <a:off x="1933292" y="4638137"/>
            <a:ext cx="1280987" cy="787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フローチャート: 判断 65"/>
          <p:cNvSpPr/>
          <p:nvPr/>
        </p:nvSpPr>
        <p:spPr>
          <a:xfrm>
            <a:off x="1997128" y="5279024"/>
            <a:ext cx="1152525" cy="5715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決済方法選択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8" name="フローチャート: 処理 67"/>
          <p:cNvSpPr/>
          <p:nvPr/>
        </p:nvSpPr>
        <p:spPr>
          <a:xfrm>
            <a:off x="4107205" y="5875484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自動決済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2859551" y="5701389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90" name="カギ線コネクタ 89"/>
          <p:cNvCxnSpPr>
            <a:cxnSpLocks/>
            <a:stCxn id="66" idx="3"/>
            <a:endCxn id="68" idx="0"/>
          </p:cNvCxnSpPr>
          <p:nvPr/>
        </p:nvCxnSpPr>
        <p:spPr>
          <a:xfrm>
            <a:off x="3149653" y="5564774"/>
            <a:ext cx="1533552" cy="310710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カギ線コネクタ 91"/>
          <p:cNvCxnSpPr>
            <a:cxnSpLocks/>
            <a:stCxn id="66" idx="1"/>
            <a:endCxn id="63" idx="0"/>
          </p:cNvCxnSpPr>
          <p:nvPr/>
        </p:nvCxnSpPr>
        <p:spPr>
          <a:xfrm rot="10800000" flipV="1">
            <a:off x="1983444" y="5564773"/>
            <a:ext cx="13684" cy="310709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フローチャート: 判断 92"/>
          <p:cNvSpPr/>
          <p:nvPr/>
        </p:nvSpPr>
        <p:spPr>
          <a:xfrm>
            <a:off x="1410749" y="6503223"/>
            <a:ext cx="1152525" cy="5715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与信・決済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エラ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ー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1147920" y="3689728"/>
            <a:ext cx="1316383" cy="151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M03 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請求メール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11" name="図 1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76" y="7088960"/>
            <a:ext cx="509633" cy="509633"/>
          </a:xfrm>
          <a:prstGeom prst="rect">
            <a:avLst/>
          </a:prstGeom>
        </p:spPr>
      </p:pic>
      <p:cxnSp>
        <p:nvCxnSpPr>
          <p:cNvPr id="112" name="カギ線コネクタ 111"/>
          <p:cNvCxnSpPr>
            <a:cxnSpLocks/>
            <a:stCxn id="93" idx="1"/>
            <a:endCxn id="111" idx="0"/>
          </p:cNvCxnSpPr>
          <p:nvPr/>
        </p:nvCxnSpPr>
        <p:spPr>
          <a:xfrm rot="10800000" flipV="1">
            <a:off x="1407393" y="6788972"/>
            <a:ext cx="3356" cy="299987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正方形/長方形 112"/>
          <p:cNvSpPr/>
          <p:nvPr/>
        </p:nvSpPr>
        <p:spPr>
          <a:xfrm>
            <a:off x="3145263" y="6001938"/>
            <a:ext cx="683106" cy="461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M05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お支払い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完了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メール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14" name="図 1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81" y="6536509"/>
            <a:ext cx="509633" cy="509633"/>
          </a:xfrm>
          <a:prstGeom prst="rect">
            <a:avLst/>
          </a:prstGeom>
        </p:spPr>
      </p:pic>
      <p:cxnSp>
        <p:nvCxnSpPr>
          <p:cNvPr id="115" name="カギ線コネクタ 114"/>
          <p:cNvCxnSpPr>
            <a:cxnSpLocks/>
            <a:stCxn id="93" idx="3"/>
            <a:endCxn id="114" idx="1"/>
          </p:cNvCxnSpPr>
          <p:nvPr/>
        </p:nvCxnSpPr>
        <p:spPr>
          <a:xfrm>
            <a:off x="2563274" y="6788973"/>
            <a:ext cx="547807" cy="2353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正方形/長方形 115"/>
          <p:cNvSpPr/>
          <p:nvPr/>
        </p:nvSpPr>
        <p:spPr>
          <a:xfrm>
            <a:off x="587522" y="7202391"/>
            <a:ext cx="875293" cy="322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M06-01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お支払い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エラー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メール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17" name="カギ線コネクタ 116"/>
          <p:cNvCxnSpPr>
            <a:cxnSpLocks/>
            <a:stCxn id="63" idx="2"/>
            <a:endCxn id="93" idx="0"/>
          </p:cNvCxnSpPr>
          <p:nvPr/>
        </p:nvCxnSpPr>
        <p:spPr>
          <a:xfrm rot="16200000" flipH="1">
            <a:off x="1876146" y="6392356"/>
            <a:ext cx="218165" cy="3568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カギ線コネクタ 117"/>
          <p:cNvCxnSpPr>
            <a:cxnSpLocks/>
            <a:stCxn id="68" idx="2"/>
            <a:endCxn id="100" idx="0"/>
          </p:cNvCxnSpPr>
          <p:nvPr/>
        </p:nvCxnSpPr>
        <p:spPr>
          <a:xfrm rot="16200000" flipH="1">
            <a:off x="4571789" y="6396475"/>
            <a:ext cx="223807" cy="974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フローチャート: 処理 118"/>
          <p:cNvSpPr/>
          <p:nvPr/>
        </p:nvSpPr>
        <p:spPr>
          <a:xfrm>
            <a:off x="827364" y="7817225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クレジット情報変更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20" name="カギ線コネクタ 119"/>
          <p:cNvCxnSpPr>
            <a:cxnSpLocks/>
            <a:stCxn id="111" idx="2"/>
            <a:endCxn id="119" idx="0"/>
          </p:cNvCxnSpPr>
          <p:nvPr/>
        </p:nvCxnSpPr>
        <p:spPr>
          <a:xfrm rot="5400000">
            <a:off x="1296063" y="7705895"/>
            <a:ext cx="218632" cy="4029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フローチャート: 判断 123"/>
          <p:cNvSpPr/>
          <p:nvPr/>
        </p:nvSpPr>
        <p:spPr>
          <a:xfrm>
            <a:off x="833451" y="8442517"/>
            <a:ext cx="1152525" cy="571500"/>
          </a:xfrm>
          <a:prstGeom prst="flowChartDecision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修正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722975" y="8831832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可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1658033" y="8838242"/>
            <a:ext cx="493427" cy="114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不可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27" name="カギ線コネクタ 126"/>
          <p:cNvCxnSpPr>
            <a:cxnSpLocks/>
            <a:stCxn id="119" idx="2"/>
            <a:endCxn id="124" idx="0"/>
          </p:cNvCxnSpPr>
          <p:nvPr/>
        </p:nvCxnSpPr>
        <p:spPr>
          <a:xfrm rot="16200000" flipH="1">
            <a:off x="1298681" y="8331483"/>
            <a:ext cx="215717" cy="635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カギ線コネクタ 120"/>
          <p:cNvCxnSpPr>
            <a:cxnSpLocks/>
            <a:stCxn id="124" idx="1"/>
            <a:endCxn id="63" idx="1"/>
          </p:cNvCxnSpPr>
          <p:nvPr/>
        </p:nvCxnSpPr>
        <p:spPr>
          <a:xfrm rot="10800000" flipH="1">
            <a:off x="833450" y="6080271"/>
            <a:ext cx="573993" cy="2647996"/>
          </a:xfrm>
          <a:prstGeom prst="bentConnector3">
            <a:avLst>
              <a:gd name="adj1" fmla="val -49451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フローチャート: 処理 55"/>
          <p:cNvSpPr/>
          <p:nvPr/>
        </p:nvSpPr>
        <p:spPr>
          <a:xfrm>
            <a:off x="4082635" y="4772190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承認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取り消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648" y="4721775"/>
            <a:ext cx="509633" cy="509633"/>
          </a:xfrm>
          <a:prstGeom prst="rect">
            <a:avLst/>
          </a:prstGeom>
        </p:spPr>
      </p:pic>
      <p:sp>
        <p:nvSpPr>
          <p:cNvPr id="59" name="正方形/長方形 58"/>
          <p:cNvSpPr/>
          <p:nvPr/>
        </p:nvSpPr>
        <p:spPr>
          <a:xfrm>
            <a:off x="2128492" y="4550639"/>
            <a:ext cx="1699876" cy="2020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M04-01 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承認取り消しメール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60" name="カギ線コネクタ 59"/>
          <p:cNvCxnSpPr>
            <a:cxnSpLocks/>
            <a:stCxn id="56" idx="1"/>
            <a:endCxn id="57" idx="3"/>
          </p:cNvCxnSpPr>
          <p:nvPr/>
        </p:nvCxnSpPr>
        <p:spPr>
          <a:xfrm rot="10800000">
            <a:off x="3380281" y="4976592"/>
            <a:ext cx="702354" cy="386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カギ線コネクタ 63"/>
          <p:cNvCxnSpPr>
            <a:cxnSpLocks/>
            <a:stCxn id="56" idx="3"/>
            <a:endCxn id="48" idx="3"/>
          </p:cNvCxnSpPr>
          <p:nvPr/>
        </p:nvCxnSpPr>
        <p:spPr>
          <a:xfrm flipV="1">
            <a:off x="5234635" y="1844749"/>
            <a:ext cx="23179" cy="3132229"/>
          </a:xfrm>
          <a:prstGeom prst="bentConnector3">
            <a:avLst>
              <a:gd name="adj1" fmla="val 710527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2056091" y="5679398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有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2870648" y="5306833"/>
            <a:ext cx="2702945" cy="194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請求日から３日後 </a:t>
            </a:r>
            <a:r>
              <a:rPr lang="en-US" altLang="ja-JP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 手動決済不可ロック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</a:t>
            </a:r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 自動決済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2429543" y="6507173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830142" y="6594242"/>
            <a:ext cx="621271" cy="328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カード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起因</a:t>
            </a:r>
          </a:p>
        </p:txBody>
      </p:sp>
      <p:cxnSp>
        <p:nvCxnSpPr>
          <p:cNvPr id="70" name="カギ線コネクタ 69"/>
          <p:cNvCxnSpPr>
            <a:cxnSpLocks/>
            <a:stCxn id="124" idx="3"/>
            <a:endCxn id="11" idx="1"/>
          </p:cNvCxnSpPr>
          <p:nvPr/>
        </p:nvCxnSpPr>
        <p:spPr>
          <a:xfrm flipV="1">
            <a:off x="1985976" y="8723475"/>
            <a:ext cx="389431" cy="479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フローチャート: 他ページ結合子 10"/>
          <p:cNvSpPr/>
          <p:nvPr/>
        </p:nvSpPr>
        <p:spPr>
          <a:xfrm>
            <a:off x="2375407" y="8580600"/>
            <a:ext cx="426329" cy="285750"/>
          </a:xfrm>
          <a:prstGeom prst="flowChartOffpageConnector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請求取消</a:t>
            </a:r>
          </a:p>
        </p:txBody>
      </p:sp>
      <p:sp>
        <p:nvSpPr>
          <p:cNvPr id="71" name="フローチャート: 他ページ結合子 70"/>
          <p:cNvSpPr/>
          <p:nvPr/>
        </p:nvSpPr>
        <p:spPr>
          <a:xfrm>
            <a:off x="3152732" y="7858808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入金確認</a:t>
            </a:r>
            <a:endParaRPr kumimoji="1" lang="ja-JP" altLang="en-US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5" name="カギ線コネクタ 74"/>
          <p:cNvCxnSpPr>
            <a:cxnSpLocks/>
            <a:stCxn id="114" idx="2"/>
            <a:endCxn id="71" idx="0"/>
          </p:cNvCxnSpPr>
          <p:nvPr/>
        </p:nvCxnSpPr>
        <p:spPr>
          <a:xfrm rot="5400000">
            <a:off x="2959565" y="7452475"/>
            <a:ext cx="812666" cy="1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フローチャート: 処理 88"/>
          <p:cNvSpPr/>
          <p:nvPr/>
        </p:nvSpPr>
        <p:spPr>
          <a:xfrm>
            <a:off x="4093354" y="4158612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金額誤り発覚等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86" name="カギ線コネクタ 85"/>
          <p:cNvCxnSpPr>
            <a:cxnSpLocks/>
            <a:stCxn id="89" idx="2"/>
            <a:endCxn id="56" idx="0"/>
          </p:cNvCxnSpPr>
          <p:nvPr/>
        </p:nvCxnSpPr>
        <p:spPr>
          <a:xfrm rot="5400000">
            <a:off x="4561994" y="4664829"/>
            <a:ext cx="204003" cy="10719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カギ線コネクタ 90"/>
          <p:cNvCxnSpPr>
            <a:cxnSpLocks/>
            <a:stCxn id="55" idx="2"/>
            <a:endCxn id="89" idx="0"/>
          </p:cNvCxnSpPr>
          <p:nvPr/>
        </p:nvCxnSpPr>
        <p:spPr>
          <a:xfrm rot="5400000">
            <a:off x="4568174" y="4046785"/>
            <a:ext cx="213007" cy="10646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/>
          <p:cNvSpPr/>
          <p:nvPr/>
        </p:nvSpPr>
        <p:spPr>
          <a:xfrm>
            <a:off x="5392288" y="4275897"/>
            <a:ext cx="1529409" cy="788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決済前</a:t>
            </a:r>
            <a:endParaRPr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決済後は運用上、</a:t>
            </a:r>
            <a:endParaRPr lang="en-US" altLang="ja-JP" sz="1000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還付手続きを</a:t>
            </a:r>
            <a:r>
              <a:rPr lang="ja-JP" altLang="en-US" sz="10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行うが、</a:t>
            </a:r>
            <a:r>
              <a:rPr lang="en-US" altLang="ja-JP" sz="10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Medical Gate</a:t>
            </a:r>
            <a:r>
              <a:rPr lang="ja-JP" altLang="en-US" sz="10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上</a:t>
            </a:r>
            <a:r>
              <a:rPr lang="ja-JP" altLang="en-US" sz="10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は</a:t>
            </a:r>
            <a:endParaRPr lang="en-US" altLang="ja-JP" sz="1000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決済済</a:t>
            </a:r>
            <a:r>
              <a:rPr lang="ja-JP" altLang="en-US" sz="10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のままとする</a:t>
            </a:r>
            <a:r>
              <a:rPr lang="ja-JP" altLang="en-US" sz="10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0" name="フローチャート: 判断 99"/>
          <p:cNvSpPr/>
          <p:nvPr/>
        </p:nvSpPr>
        <p:spPr>
          <a:xfrm>
            <a:off x="4107916" y="6508866"/>
            <a:ext cx="1152525" cy="571500"/>
          </a:xfrm>
          <a:prstGeom prst="flowChartDecision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与信・決済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エラ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ー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02" name="カギ線コネクタ 101"/>
          <p:cNvCxnSpPr>
            <a:cxnSpLocks/>
            <a:stCxn id="100" idx="2"/>
            <a:endCxn id="139" idx="0"/>
          </p:cNvCxnSpPr>
          <p:nvPr/>
        </p:nvCxnSpPr>
        <p:spPr>
          <a:xfrm rot="16200000" flipH="1">
            <a:off x="4085783" y="7678761"/>
            <a:ext cx="1199152" cy="2361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カギ線コネクタ 104"/>
          <p:cNvCxnSpPr>
            <a:cxnSpLocks/>
            <a:stCxn id="100" idx="1"/>
            <a:endCxn id="114" idx="3"/>
          </p:cNvCxnSpPr>
          <p:nvPr/>
        </p:nvCxnSpPr>
        <p:spPr>
          <a:xfrm rot="10800000">
            <a:off x="3620714" y="6791326"/>
            <a:ext cx="487202" cy="329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正方形/長方形 109"/>
          <p:cNvSpPr/>
          <p:nvPr/>
        </p:nvSpPr>
        <p:spPr>
          <a:xfrm>
            <a:off x="3943027" y="6473201"/>
            <a:ext cx="335824" cy="149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30" name="カギ線コネクタ 129"/>
          <p:cNvCxnSpPr>
            <a:cxnSpLocks/>
            <a:stCxn id="93" idx="2"/>
            <a:endCxn id="139" idx="1"/>
          </p:cNvCxnSpPr>
          <p:nvPr/>
        </p:nvCxnSpPr>
        <p:spPr>
          <a:xfrm rot="16200000" flipH="1">
            <a:off x="2556358" y="6505376"/>
            <a:ext cx="1347670" cy="2486363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フローチャート: 他ページ結合子 138"/>
          <p:cNvSpPr/>
          <p:nvPr/>
        </p:nvSpPr>
        <p:spPr>
          <a:xfrm>
            <a:off x="4473375" y="8279518"/>
            <a:ext cx="426329" cy="285750"/>
          </a:xfrm>
          <a:prstGeom prst="flowChartOffpageConnector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手動決済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職員</a:t>
            </a:r>
            <a:r>
              <a:rPr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4" name="フローチャート: 処理 73"/>
          <p:cNvSpPr/>
          <p:nvPr/>
        </p:nvSpPr>
        <p:spPr>
          <a:xfrm>
            <a:off x="4110350" y="2267618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医事会計システム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自動精算機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止め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 CM12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6" name="カギ線コネクタ 75"/>
          <p:cNvCxnSpPr>
            <a:cxnSpLocks/>
            <a:stCxn id="74" idx="2"/>
            <a:endCxn id="53" idx="0"/>
          </p:cNvCxnSpPr>
          <p:nvPr/>
        </p:nvCxnSpPr>
        <p:spPr>
          <a:xfrm rot="5400000">
            <a:off x="4570153" y="2787040"/>
            <a:ext cx="226044" cy="635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正方形/長方形 76"/>
          <p:cNvSpPr/>
          <p:nvPr/>
        </p:nvSpPr>
        <p:spPr>
          <a:xfrm>
            <a:off x="2901926" y="2892409"/>
            <a:ext cx="1129139" cy="200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翌日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時～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11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8" name="フローチャート: 他ページ結合子 77"/>
          <p:cNvSpPr/>
          <p:nvPr/>
        </p:nvSpPr>
        <p:spPr>
          <a:xfrm>
            <a:off x="4473122" y="1146313"/>
            <a:ext cx="426329" cy="285750"/>
          </a:xfrm>
          <a:prstGeom prst="flowChartOffpageConnector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9" name="カギ線コネクタ 78"/>
          <p:cNvCxnSpPr>
            <a:cxnSpLocks/>
            <a:stCxn id="78" idx="2"/>
            <a:endCxn id="48" idx="0"/>
          </p:cNvCxnSpPr>
          <p:nvPr/>
        </p:nvCxnSpPr>
        <p:spPr>
          <a:xfrm rot="5400000">
            <a:off x="4580102" y="1533776"/>
            <a:ext cx="207898" cy="4473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537750" y="1395767"/>
            <a:ext cx="2453629" cy="1280544"/>
          </a:xfrm>
          <a:prstGeom prst="rect">
            <a:avLst/>
          </a:prstGeom>
          <a:solidFill>
            <a:srgbClr val="FFFFCC"/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カード起因エラー</a:t>
            </a:r>
            <a:endParaRPr lang="en-US" altLang="ja-JP" sz="800" b="1" u="sng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800" b="1" u="sng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S0010G12=</a:t>
            </a:r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カード使用不可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S0010G30=</a:t>
            </a:r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取引判定保留（有人判定）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S0010G54=1</a:t>
            </a:r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口座利用回数または金額オーバー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S0010G55=1</a:t>
            </a:r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日利用限度額オーバー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S0010G60=</a:t>
            </a:r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事故カード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S0010G61=</a:t>
            </a:r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無効カード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S0010G83=</a:t>
            </a:r>
            <a:r>
              <a:rPr lang="ja-JP" altLang="en-US" sz="8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有効期限エラー</a:t>
            </a:r>
          </a:p>
        </p:txBody>
      </p:sp>
      <p:cxnSp>
        <p:nvCxnSpPr>
          <p:cNvPr id="17" name="直線矢印コネクタ 16"/>
          <p:cNvCxnSpPr>
            <a:stCxn id="80" idx="2"/>
            <a:endCxn id="93" idx="1"/>
          </p:cNvCxnSpPr>
          <p:nvPr/>
        </p:nvCxnSpPr>
        <p:spPr>
          <a:xfrm flipH="1">
            <a:off x="1410749" y="2676311"/>
            <a:ext cx="353816" cy="4112662"/>
          </a:xfrm>
          <a:prstGeom prst="straightConnector1">
            <a:avLst/>
          </a:prstGeom>
          <a:ln w="25400">
            <a:solidFill>
              <a:srgbClr val="00B050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正方形/長方形 80"/>
          <p:cNvSpPr/>
          <p:nvPr/>
        </p:nvSpPr>
        <p:spPr>
          <a:xfrm>
            <a:off x="2022651" y="6993179"/>
            <a:ext cx="679578" cy="328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システム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起因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3963358" y="6994671"/>
            <a:ext cx="679578" cy="328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システム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起因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4774641" y="6966596"/>
            <a:ext cx="621271" cy="328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カード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起因</a:t>
            </a:r>
          </a:p>
        </p:txBody>
      </p:sp>
      <p:cxnSp>
        <p:nvCxnSpPr>
          <p:cNvPr id="96" name="カギ線コネクタ 95"/>
          <p:cNvCxnSpPr>
            <a:cxnSpLocks/>
            <a:stCxn id="100" idx="3"/>
            <a:endCxn id="101" idx="0"/>
          </p:cNvCxnSpPr>
          <p:nvPr/>
        </p:nvCxnSpPr>
        <p:spPr>
          <a:xfrm>
            <a:off x="5260441" y="6794616"/>
            <a:ext cx="254816" cy="868159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2540518" y="7467322"/>
            <a:ext cx="798100" cy="194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決済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ＯＫ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3911828" y="7696766"/>
            <a:ext cx="768172" cy="5181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決済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NG</a:t>
            </a:r>
          </a:p>
          <a:p>
            <a:pPr algn="ctr"/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システム</a:t>
            </a:r>
            <a:endParaRPr kumimoji="1"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都合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1934057" y="8402896"/>
            <a:ext cx="1431840" cy="156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決済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NG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患者さま都合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87" name="直線矢印コネクタ 86"/>
          <p:cNvCxnSpPr>
            <a:stCxn id="80" idx="2"/>
            <a:endCxn id="100" idx="3"/>
          </p:cNvCxnSpPr>
          <p:nvPr/>
        </p:nvCxnSpPr>
        <p:spPr>
          <a:xfrm>
            <a:off x="1764565" y="2676311"/>
            <a:ext cx="3495876" cy="4118305"/>
          </a:xfrm>
          <a:prstGeom prst="straightConnector1">
            <a:avLst/>
          </a:prstGeom>
          <a:ln w="25400">
            <a:solidFill>
              <a:srgbClr val="00B050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正方形/長方形 98"/>
          <p:cNvSpPr/>
          <p:nvPr/>
        </p:nvSpPr>
        <p:spPr>
          <a:xfrm>
            <a:off x="4765659" y="7421391"/>
            <a:ext cx="756000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平日午前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1" name="フローチャート: 判断 100"/>
          <p:cNvSpPr/>
          <p:nvPr/>
        </p:nvSpPr>
        <p:spPr>
          <a:xfrm>
            <a:off x="4938994" y="7662775"/>
            <a:ext cx="1152525" cy="571500"/>
          </a:xfrm>
          <a:prstGeom prst="flowChartDecision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患者様へカード修正確認</a:t>
            </a:r>
            <a:endParaRPr kumimoji="1"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03" name="カギ線コネクタ 102"/>
          <p:cNvCxnSpPr>
            <a:cxnSpLocks/>
            <a:stCxn id="101" idx="1"/>
            <a:endCxn id="139" idx="0"/>
          </p:cNvCxnSpPr>
          <p:nvPr/>
        </p:nvCxnSpPr>
        <p:spPr>
          <a:xfrm rot="10800000" flipV="1">
            <a:off x="4686540" y="7948524"/>
            <a:ext cx="252454" cy="330993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/>
          <p:cNvSpPr/>
          <p:nvPr/>
        </p:nvSpPr>
        <p:spPr>
          <a:xfrm>
            <a:off x="4533675" y="7562867"/>
            <a:ext cx="621271" cy="328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カード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修正可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5510921" y="8249686"/>
            <a:ext cx="856998" cy="328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カード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修正不可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07" name="カギ線コネクタ 106"/>
          <p:cNvCxnSpPr>
            <a:cxnSpLocks/>
            <a:stCxn id="101" idx="2"/>
            <a:endCxn id="11" idx="3"/>
          </p:cNvCxnSpPr>
          <p:nvPr/>
        </p:nvCxnSpPr>
        <p:spPr>
          <a:xfrm rot="5400000">
            <a:off x="3913897" y="7122115"/>
            <a:ext cx="489200" cy="2713521"/>
          </a:xfrm>
          <a:prstGeom prst="bentConnector2">
            <a:avLst/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左大かっこ 5"/>
          <p:cNvSpPr/>
          <p:nvPr/>
        </p:nvSpPr>
        <p:spPr>
          <a:xfrm>
            <a:off x="3918353" y="1623918"/>
            <a:ext cx="146930" cy="104766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2939568" y="3464779"/>
            <a:ext cx="1129139" cy="200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翌日午前空き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2939567" y="1403992"/>
            <a:ext cx="1129139" cy="200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当日夕方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8" name="正方形/長方形 107"/>
          <p:cNvSpPr/>
          <p:nvPr/>
        </p:nvSpPr>
        <p:spPr>
          <a:xfrm>
            <a:off x="5239715" y="3617287"/>
            <a:ext cx="1129139" cy="200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1000" i="1" u="sng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分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</a:t>
            </a:r>
            <a:endParaRPr kumimoji="1"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1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57386"/>
              </p:ext>
            </p:extLst>
          </p:nvPr>
        </p:nvGraphicFramePr>
        <p:xfrm>
          <a:off x="36000" y="679949"/>
          <a:ext cx="6792705" cy="8380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1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業務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患者さま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医事グループ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経営改革グループ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備考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600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⑥入金確認</a:t>
                      </a: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821557" y="242849"/>
            <a:ext cx="918000" cy="315884"/>
          </a:xfrm>
        </p:spPr>
        <p:txBody>
          <a:bodyPr/>
          <a:lstStyle/>
          <a:p>
            <a:fld id="{9BDF5AA9-7E77-4A3A-A805-13BA38993776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7000" y="639524"/>
            <a:ext cx="6804000" cy="8188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pPr algn="l"/>
            <a:endParaRPr lang="ja-JP" altLang="en-US" sz="13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9295" y="197224"/>
            <a:ext cx="5886000" cy="361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r>
              <a:rPr lang="ja-JP" altLang="en-US" sz="2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</a:t>
            </a:r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入金確認</a:t>
            </a:r>
            <a:endParaRPr lang="ja-JP" altLang="en-US" sz="2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フローチャート: 処理 41"/>
          <p:cNvSpPr/>
          <p:nvPr/>
        </p:nvSpPr>
        <p:spPr>
          <a:xfrm>
            <a:off x="2640441" y="1162827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800" b="1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前</a:t>
            </a:r>
            <a:r>
              <a:rPr lang="ja-JP" altLang="en-US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</a:t>
            </a:r>
            <a:endParaRPr kumimoji="1" lang="en-US" altLang="ja-JP" sz="800" b="1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決済済　確認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6" name="フローチャート: 他ページ結合子 45"/>
          <p:cNvSpPr/>
          <p:nvPr/>
        </p:nvSpPr>
        <p:spPr>
          <a:xfrm>
            <a:off x="1128713" y="1224371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</a:p>
        </p:txBody>
      </p:sp>
      <p:cxnSp>
        <p:nvCxnSpPr>
          <p:cNvPr id="48" name="カギ線コネクタ 47"/>
          <p:cNvCxnSpPr>
            <a:cxnSpLocks/>
            <a:stCxn id="46" idx="3"/>
            <a:endCxn id="42" idx="1"/>
          </p:cNvCxnSpPr>
          <p:nvPr/>
        </p:nvCxnSpPr>
        <p:spPr>
          <a:xfrm>
            <a:off x="1555042" y="1367246"/>
            <a:ext cx="1085399" cy="369"/>
          </a:xfrm>
          <a:prstGeom prst="bentConnector3">
            <a:avLst>
              <a:gd name="adj1" fmla="val 50000"/>
            </a:avLst>
          </a:prstGeom>
          <a:ln>
            <a:prstDash val="solid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フローチャート: 他ページ結合子 53"/>
          <p:cNvSpPr/>
          <p:nvPr/>
        </p:nvSpPr>
        <p:spPr>
          <a:xfrm>
            <a:off x="3040410" y="8349934"/>
            <a:ext cx="426329" cy="41734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ｸﾚｼﾞｯﾄ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集計</a:t>
            </a:r>
            <a:endParaRPr kumimoji="1" lang="ja-JP" altLang="en-US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902525" y="1093160"/>
            <a:ext cx="756000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翌日午前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3" name="フローチャート: 処理 62"/>
          <p:cNvSpPr/>
          <p:nvPr/>
        </p:nvSpPr>
        <p:spPr>
          <a:xfrm>
            <a:off x="2680032" y="7691479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送付状、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診療明細書、</a:t>
            </a:r>
            <a:endParaRPr lang="en-US" altLang="ja-JP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領収書　郵送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65" name="カギ線コネクタ 64"/>
          <p:cNvCxnSpPr>
            <a:cxnSpLocks/>
            <a:stCxn id="63" idx="2"/>
            <a:endCxn id="54" idx="0"/>
          </p:cNvCxnSpPr>
          <p:nvPr/>
        </p:nvCxnSpPr>
        <p:spPr>
          <a:xfrm rot="5400000">
            <a:off x="3130364" y="8224266"/>
            <a:ext cx="248880" cy="2457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カギ線コネクタ 79"/>
          <p:cNvCxnSpPr>
            <a:cxnSpLocks/>
            <a:stCxn id="63" idx="1"/>
            <a:endCxn id="79" idx="3"/>
          </p:cNvCxnSpPr>
          <p:nvPr/>
        </p:nvCxnSpPr>
        <p:spPr>
          <a:xfrm rot="10800000" flipV="1">
            <a:off x="2163028" y="7896267"/>
            <a:ext cx="517005" cy="2824"/>
          </a:xfrm>
          <a:prstGeom prst="bentConnector3">
            <a:avLst>
              <a:gd name="adj1" fmla="val 50000"/>
            </a:avLst>
          </a:prstGeom>
          <a:ln>
            <a:prstDash val="solid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フローチャート: 書類 65"/>
          <p:cNvSpPr/>
          <p:nvPr/>
        </p:nvSpPr>
        <p:spPr>
          <a:xfrm>
            <a:off x="731699" y="6662028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D02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送付状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8" name="フローチャート: 書類 77"/>
          <p:cNvSpPr/>
          <p:nvPr/>
        </p:nvSpPr>
        <p:spPr>
          <a:xfrm>
            <a:off x="1075399" y="7124767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診療明細書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9" name="フローチャート: 書類 78"/>
          <p:cNvSpPr/>
          <p:nvPr/>
        </p:nvSpPr>
        <p:spPr>
          <a:xfrm>
            <a:off x="1363398" y="7554727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領収書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8" name="フローチャート: 処理 67"/>
          <p:cNvSpPr/>
          <p:nvPr/>
        </p:nvSpPr>
        <p:spPr>
          <a:xfrm>
            <a:off x="2685298" y="7026316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ダブルチェック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1" name="カギ線コネクタ 70"/>
          <p:cNvCxnSpPr>
            <a:cxnSpLocks/>
            <a:stCxn id="68" idx="2"/>
            <a:endCxn id="63" idx="0"/>
          </p:cNvCxnSpPr>
          <p:nvPr/>
        </p:nvCxnSpPr>
        <p:spPr>
          <a:xfrm rot="5400000">
            <a:off x="3130871" y="7561052"/>
            <a:ext cx="255588" cy="5266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フローチャート: 処理 54"/>
          <p:cNvSpPr/>
          <p:nvPr/>
        </p:nvSpPr>
        <p:spPr>
          <a:xfrm>
            <a:off x="2649549" y="1902288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医事会計システム</a:t>
            </a:r>
            <a:endParaRPr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入金登録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RSTUVWXY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8" name="フローチャート: 処理 57"/>
          <p:cNvSpPr/>
          <p:nvPr/>
        </p:nvSpPr>
        <p:spPr>
          <a:xfrm>
            <a:off x="2659074" y="2646146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医事会計システム</a:t>
            </a:r>
            <a:endParaRPr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領収書、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診療明細書印刷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9" name="フローチャート: 処理 58"/>
          <p:cNvSpPr/>
          <p:nvPr/>
        </p:nvSpPr>
        <p:spPr>
          <a:xfrm>
            <a:off x="2668599" y="3389167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入金消込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7" name="フローチャート: 処理 86"/>
          <p:cNvSpPr/>
          <p:nvPr/>
        </p:nvSpPr>
        <p:spPr>
          <a:xfrm>
            <a:off x="2666293" y="4119942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送付状　印刷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8" name="フローチャート: 処理 87"/>
          <p:cNvSpPr/>
          <p:nvPr/>
        </p:nvSpPr>
        <p:spPr>
          <a:xfrm>
            <a:off x="2673415" y="4869620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与信失敗、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決済失敗確認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9" name="フローチャート: 処理 88"/>
          <p:cNvSpPr/>
          <p:nvPr/>
        </p:nvSpPr>
        <p:spPr>
          <a:xfrm>
            <a:off x="2679765" y="5603907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全件</a:t>
            </a:r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CSV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保管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0" name="フローチャート: 処理 89"/>
          <p:cNvSpPr/>
          <p:nvPr/>
        </p:nvSpPr>
        <p:spPr>
          <a:xfrm>
            <a:off x="2684474" y="6316837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窓口封筒準備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「外来会計」手書き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52" name="カギ線コネクタ 51"/>
          <p:cNvCxnSpPr>
            <a:cxnSpLocks/>
            <a:stCxn id="87" idx="1"/>
            <a:endCxn id="55" idx="1"/>
          </p:cNvCxnSpPr>
          <p:nvPr/>
        </p:nvCxnSpPr>
        <p:spPr>
          <a:xfrm rot="10800000">
            <a:off x="2649549" y="2107076"/>
            <a:ext cx="16744" cy="2217654"/>
          </a:xfrm>
          <a:prstGeom prst="bentConnector3">
            <a:avLst>
              <a:gd name="adj1" fmla="val 1465265"/>
            </a:avLst>
          </a:prstGeom>
          <a:ln>
            <a:prstDash val="solid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正方形/長方形 90"/>
          <p:cNvSpPr/>
          <p:nvPr/>
        </p:nvSpPr>
        <p:spPr>
          <a:xfrm>
            <a:off x="1609158" y="3102600"/>
            <a:ext cx="756000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人数分</a:t>
            </a:r>
            <a:endParaRPr kumimoji="1"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繰り返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92" name="カギ線コネクタ 91"/>
          <p:cNvCxnSpPr>
            <a:cxnSpLocks/>
            <a:stCxn id="58" idx="2"/>
            <a:endCxn id="59" idx="0"/>
          </p:cNvCxnSpPr>
          <p:nvPr/>
        </p:nvCxnSpPr>
        <p:spPr>
          <a:xfrm rot="16200000" flipH="1">
            <a:off x="3073113" y="3217681"/>
            <a:ext cx="333446" cy="9525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カギ線コネクタ 92"/>
          <p:cNvCxnSpPr>
            <a:cxnSpLocks/>
            <a:stCxn id="59" idx="2"/>
            <a:endCxn id="87" idx="0"/>
          </p:cNvCxnSpPr>
          <p:nvPr/>
        </p:nvCxnSpPr>
        <p:spPr>
          <a:xfrm rot="5400000">
            <a:off x="3082846" y="3958189"/>
            <a:ext cx="321200" cy="2306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カギ線コネクタ 93"/>
          <p:cNvCxnSpPr>
            <a:cxnSpLocks/>
            <a:stCxn id="87" idx="2"/>
            <a:endCxn id="88" idx="0"/>
          </p:cNvCxnSpPr>
          <p:nvPr/>
        </p:nvCxnSpPr>
        <p:spPr>
          <a:xfrm rot="16200000" flipH="1">
            <a:off x="3075803" y="4696007"/>
            <a:ext cx="340103" cy="712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カギ線コネクタ 48"/>
          <p:cNvCxnSpPr>
            <a:cxnSpLocks/>
            <a:stCxn id="55" idx="2"/>
            <a:endCxn id="58" idx="0"/>
          </p:cNvCxnSpPr>
          <p:nvPr/>
        </p:nvCxnSpPr>
        <p:spPr>
          <a:xfrm rot="16200000" flipH="1">
            <a:off x="3063170" y="2474241"/>
            <a:ext cx="334283" cy="9525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カギ線コネクタ 42"/>
          <p:cNvCxnSpPr>
            <a:cxnSpLocks/>
            <a:stCxn id="42" idx="2"/>
            <a:endCxn id="55" idx="0"/>
          </p:cNvCxnSpPr>
          <p:nvPr/>
        </p:nvCxnSpPr>
        <p:spPr>
          <a:xfrm rot="16200000" flipH="1">
            <a:off x="3056052" y="1732791"/>
            <a:ext cx="329886" cy="9108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カギ線コネクタ 94"/>
          <p:cNvCxnSpPr>
            <a:cxnSpLocks/>
            <a:stCxn id="90" idx="2"/>
            <a:endCxn id="68" idx="0"/>
          </p:cNvCxnSpPr>
          <p:nvPr/>
        </p:nvCxnSpPr>
        <p:spPr>
          <a:xfrm rot="16200000" flipH="1">
            <a:off x="3110934" y="6875952"/>
            <a:ext cx="299904" cy="824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カギ線コネクタ 95"/>
          <p:cNvCxnSpPr>
            <a:cxnSpLocks/>
            <a:stCxn id="89" idx="2"/>
            <a:endCxn id="90" idx="0"/>
          </p:cNvCxnSpPr>
          <p:nvPr/>
        </p:nvCxnSpPr>
        <p:spPr>
          <a:xfrm rot="16200000" flipH="1">
            <a:off x="3106442" y="6162804"/>
            <a:ext cx="303355" cy="4709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カギ線コネクタ 96"/>
          <p:cNvCxnSpPr>
            <a:cxnSpLocks/>
            <a:stCxn id="88" idx="2"/>
            <a:endCxn id="89" idx="0"/>
          </p:cNvCxnSpPr>
          <p:nvPr/>
        </p:nvCxnSpPr>
        <p:spPr>
          <a:xfrm rot="16200000" flipH="1">
            <a:off x="3087059" y="5441551"/>
            <a:ext cx="324712" cy="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正方形/長方形 97"/>
          <p:cNvSpPr/>
          <p:nvPr/>
        </p:nvSpPr>
        <p:spPr>
          <a:xfrm>
            <a:off x="3662295" y="7109147"/>
            <a:ext cx="1129139" cy="200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分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</a:t>
            </a:r>
            <a:endParaRPr kumimoji="1"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9" name="左大かっこ 98"/>
          <p:cNvSpPr/>
          <p:nvPr/>
        </p:nvSpPr>
        <p:spPr>
          <a:xfrm>
            <a:off x="1784997" y="1061871"/>
            <a:ext cx="279444" cy="357680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731699" y="3377478"/>
            <a:ext cx="1129139" cy="200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40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秒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</a:t>
            </a:r>
            <a:endParaRPr kumimoji="1"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02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931309"/>
              </p:ext>
            </p:extLst>
          </p:nvPr>
        </p:nvGraphicFramePr>
        <p:xfrm>
          <a:off x="36000" y="679949"/>
          <a:ext cx="6792705" cy="3520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1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業務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患者さま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医事グループ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経営改革グループ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備考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（⑦請求取消）</a:t>
                      </a: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821557" y="242849"/>
            <a:ext cx="918000" cy="315884"/>
          </a:xfrm>
        </p:spPr>
        <p:txBody>
          <a:bodyPr/>
          <a:lstStyle/>
          <a:p>
            <a:fld id="{9BDF5AA9-7E77-4A3A-A805-13BA38993776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7000" y="639524"/>
            <a:ext cx="6804000" cy="8188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pPr algn="l"/>
            <a:endParaRPr lang="ja-JP" altLang="en-US" sz="13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9295" y="197224"/>
            <a:ext cx="5886000" cy="361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2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⑦</a:t>
            </a:r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請求</a:t>
            </a:r>
            <a:r>
              <a:rPr lang="ja-JP" altLang="en-US" sz="2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取消</a:t>
            </a:r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2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4" name="フローチャート: 処理 103"/>
          <p:cNvSpPr/>
          <p:nvPr/>
        </p:nvSpPr>
        <p:spPr>
          <a:xfrm>
            <a:off x="2697475" y="2760377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請求取り消し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7" name="図 10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670" y="2713461"/>
            <a:ext cx="509633" cy="509633"/>
          </a:xfrm>
          <a:prstGeom prst="rect">
            <a:avLst/>
          </a:prstGeom>
        </p:spPr>
      </p:pic>
      <p:cxnSp>
        <p:nvCxnSpPr>
          <p:cNvPr id="108" name="カギ線コネクタ 107"/>
          <p:cNvCxnSpPr>
            <a:cxnSpLocks/>
            <a:stCxn id="104" idx="1"/>
            <a:endCxn id="107" idx="3"/>
          </p:cNvCxnSpPr>
          <p:nvPr/>
        </p:nvCxnSpPr>
        <p:spPr>
          <a:xfrm rot="10800000" flipV="1">
            <a:off x="1872303" y="2965164"/>
            <a:ext cx="825172" cy="3113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正方形/長方形 109"/>
          <p:cNvSpPr/>
          <p:nvPr/>
        </p:nvSpPr>
        <p:spPr>
          <a:xfrm>
            <a:off x="350087" y="2769976"/>
            <a:ext cx="946218" cy="422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M04-02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請求取り消し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メール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5" name="フローチャート: 処理 134"/>
          <p:cNvSpPr/>
          <p:nvPr/>
        </p:nvSpPr>
        <p:spPr>
          <a:xfrm>
            <a:off x="2687100" y="1195070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en-US" altLang="ja-JP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日前</a:t>
            </a:r>
            <a:endParaRPr lang="en-US" altLang="ja-JP" sz="800" b="1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与信</a:t>
            </a:r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エラー確認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37" name="カギ線コネクタ 136"/>
          <p:cNvCxnSpPr>
            <a:cxnSpLocks/>
            <a:stCxn id="135" idx="2"/>
            <a:endCxn id="64" idx="0"/>
          </p:cNvCxnSpPr>
          <p:nvPr/>
        </p:nvCxnSpPr>
        <p:spPr>
          <a:xfrm rot="16200000" flipH="1">
            <a:off x="3130456" y="1737288"/>
            <a:ext cx="265289" cy="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フローチャート: 処理 46"/>
          <p:cNvSpPr/>
          <p:nvPr/>
        </p:nvSpPr>
        <p:spPr>
          <a:xfrm>
            <a:off x="1075454" y="1194703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窓口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問合せ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32" name="カギ線コネクタ 131"/>
          <p:cNvCxnSpPr>
            <a:cxnSpLocks/>
            <a:stCxn id="47" idx="3"/>
            <a:endCxn id="135" idx="1"/>
          </p:cNvCxnSpPr>
          <p:nvPr/>
        </p:nvCxnSpPr>
        <p:spPr>
          <a:xfrm>
            <a:off x="2227454" y="1399491"/>
            <a:ext cx="459646" cy="367"/>
          </a:xfrm>
          <a:prstGeom prst="bentConnector3">
            <a:avLst>
              <a:gd name="adj1" fmla="val 50000"/>
            </a:avLst>
          </a:prstGeom>
          <a:ln>
            <a:prstDash val="dash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フローチャート: 他ページ結合子 55"/>
          <p:cNvSpPr/>
          <p:nvPr/>
        </p:nvSpPr>
        <p:spPr>
          <a:xfrm>
            <a:off x="375272" y="1256615"/>
            <a:ext cx="426329" cy="285750"/>
          </a:xfrm>
          <a:prstGeom prst="flowChartOffpageConnector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</a:p>
        </p:txBody>
      </p:sp>
      <p:cxnSp>
        <p:nvCxnSpPr>
          <p:cNvPr id="57" name="カギ線コネクタ 56"/>
          <p:cNvCxnSpPr>
            <a:cxnSpLocks/>
            <a:stCxn id="56" idx="3"/>
            <a:endCxn id="47" idx="1"/>
          </p:cNvCxnSpPr>
          <p:nvPr/>
        </p:nvCxnSpPr>
        <p:spPr>
          <a:xfrm>
            <a:off x="801601" y="1399490"/>
            <a:ext cx="273853" cy="1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フローチャート: 処理 59"/>
          <p:cNvSpPr/>
          <p:nvPr/>
        </p:nvSpPr>
        <p:spPr>
          <a:xfrm>
            <a:off x="1075454" y="1868690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現金払い 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or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自動精算機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4" name="フローチャート: 処理 63"/>
          <p:cNvSpPr/>
          <p:nvPr/>
        </p:nvSpPr>
        <p:spPr>
          <a:xfrm>
            <a:off x="2696625" y="1869934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医事会計システム</a:t>
            </a:r>
            <a:endParaRPr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入金登録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67" name="カギ線コネクタ 66"/>
          <p:cNvCxnSpPr>
            <a:stCxn id="60" idx="3"/>
            <a:endCxn id="64" idx="1"/>
          </p:cNvCxnSpPr>
          <p:nvPr/>
        </p:nvCxnSpPr>
        <p:spPr>
          <a:xfrm>
            <a:off x="2227454" y="2073478"/>
            <a:ext cx="469171" cy="1244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/>
          <p:cNvSpPr/>
          <p:nvPr/>
        </p:nvSpPr>
        <p:spPr>
          <a:xfrm>
            <a:off x="494654" y="1986936"/>
            <a:ext cx="593977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数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日後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0" name="カギ線コネクタ 69"/>
          <p:cNvCxnSpPr>
            <a:cxnSpLocks/>
            <a:stCxn id="64" idx="2"/>
            <a:endCxn id="104" idx="0"/>
          </p:cNvCxnSpPr>
          <p:nvPr/>
        </p:nvCxnSpPr>
        <p:spPr>
          <a:xfrm rot="16200000" flipH="1">
            <a:off x="3032616" y="2519518"/>
            <a:ext cx="480868" cy="85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フローチャート: 他ページ結合子 73"/>
          <p:cNvSpPr/>
          <p:nvPr/>
        </p:nvSpPr>
        <p:spPr>
          <a:xfrm>
            <a:off x="3057555" y="3388525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終了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5" name="カギ線コネクタ 74"/>
          <p:cNvCxnSpPr>
            <a:cxnSpLocks/>
            <a:stCxn id="104" idx="2"/>
            <a:endCxn id="74" idx="0"/>
          </p:cNvCxnSpPr>
          <p:nvPr/>
        </p:nvCxnSpPr>
        <p:spPr>
          <a:xfrm rot="5400000">
            <a:off x="3162812" y="3277861"/>
            <a:ext cx="218573" cy="2755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331927" y="1133374"/>
            <a:ext cx="2160000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職員側から逆問い合わせもあり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2236454" y="1131527"/>
            <a:ext cx="756000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平日午前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3" name="フローチャート: 処理 72"/>
          <p:cNvSpPr/>
          <p:nvPr/>
        </p:nvSpPr>
        <p:spPr>
          <a:xfrm>
            <a:off x="1075454" y="2334205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振込み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6" name="フローチャート: 処理 75"/>
          <p:cNvSpPr/>
          <p:nvPr/>
        </p:nvSpPr>
        <p:spPr>
          <a:xfrm>
            <a:off x="4230150" y="2334204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振込み確認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7" name="フローチャート: 処理 76"/>
          <p:cNvSpPr/>
          <p:nvPr/>
        </p:nvSpPr>
        <p:spPr>
          <a:xfrm>
            <a:off x="4232989" y="3197025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医事会計システム</a:t>
            </a:r>
            <a:endParaRPr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入金登録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83" name="カギ線コネクタ 82"/>
          <p:cNvCxnSpPr>
            <a:stCxn id="73" idx="3"/>
            <a:endCxn id="76" idx="1"/>
          </p:cNvCxnSpPr>
          <p:nvPr/>
        </p:nvCxnSpPr>
        <p:spPr>
          <a:xfrm flipV="1">
            <a:off x="2227454" y="2538992"/>
            <a:ext cx="2002696" cy="1"/>
          </a:xfrm>
          <a:prstGeom prst="bentConnector3">
            <a:avLst>
              <a:gd name="adj1" fmla="val 50000"/>
            </a:avLst>
          </a:prstGeom>
          <a:ln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カギ線コネクタ 83"/>
          <p:cNvCxnSpPr>
            <a:cxnSpLocks/>
            <a:stCxn id="76" idx="2"/>
            <a:endCxn id="77" idx="0"/>
          </p:cNvCxnSpPr>
          <p:nvPr/>
        </p:nvCxnSpPr>
        <p:spPr>
          <a:xfrm rot="16200000" flipH="1">
            <a:off x="4580946" y="2968982"/>
            <a:ext cx="453246" cy="2839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フローチャート: 他ページ結合子 84"/>
          <p:cNvSpPr/>
          <p:nvPr/>
        </p:nvSpPr>
        <p:spPr>
          <a:xfrm>
            <a:off x="3060779" y="3906061"/>
            <a:ext cx="426329" cy="285750"/>
          </a:xfrm>
          <a:prstGeom prst="flowChartOffpageConnector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⑩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</a:t>
            </a:r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停止</a:t>
            </a:r>
            <a:endParaRPr kumimoji="1" lang="ja-JP" altLang="en-US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86" name="カギ線コネクタ 85"/>
          <p:cNvCxnSpPr>
            <a:cxnSpLocks/>
            <a:stCxn id="74" idx="2"/>
            <a:endCxn id="85" idx="0"/>
          </p:cNvCxnSpPr>
          <p:nvPr/>
        </p:nvCxnSpPr>
        <p:spPr>
          <a:xfrm rot="16200000" flipH="1">
            <a:off x="3156439" y="3788556"/>
            <a:ext cx="231786" cy="3224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99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376642"/>
              </p:ext>
            </p:extLst>
          </p:nvPr>
        </p:nvGraphicFramePr>
        <p:xfrm>
          <a:off x="36000" y="679949"/>
          <a:ext cx="6732000" cy="8141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94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業務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医事グループ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患者さま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備考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⑧手動決済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[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職員側　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ｼｽﾃﾑ起因決済ｴﾗｰ対応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821557" y="242849"/>
            <a:ext cx="918000" cy="315884"/>
          </a:xfrm>
        </p:spPr>
        <p:txBody>
          <a:bodyPr/>
          <a:lstStyle/>
          <a:p>
            <a:fld id="{9BDF5AA9-7E77-4A3A-A805-13BA38993776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7000" y="639524"/>
            <a:ext cx="6804000" cy="8188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pPr algn="l"/>
            <a:endParaRPr lang="ja-JP" altLang="en-US" sz="13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9295" y="197224"/>
            <a:ext cx="5886000" cy="361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r>
              <a:rPr lang="ja-JP" altLang="en-US" sz="2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⑧</a:t>
            </a:r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手動決済</a:t>
            </a:r>
            <a:r>
              <a:rPr lang="en-US" altLang="ja-JP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職員側　ｼｽﾃﾑ起因決済ｴﾗｰ対応</a:t>
            </a:r>
            <a:r>
              <a:rPr lang="en-US" altLang="ja-JP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endParaRPr lang="ja-JP" altLang="en-US" sz="2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フローチャート: 他ページ結合子 29"/>
          <p:cNvSpPr/>
          <p:nvPr/>
        </p:nvSpPr>
        <p:spPr>
          <a:xfrm>
            <a:off x="1082130" y="1251527"/>
            <a:ext cx="426329" cy="285750"/>
          </a:xfrm>
          <a:prstGeom prst="flowChartOffpageConnector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1" name="フローチャート: 処理 30"/>
          <p:cNvSpPr/>
          <p:nvPr/>
        </p:nvSpPr>
        <p:spPr>
          <a:xfrm>
            <a:off x="719294" y="1790497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決済エラー確認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3" name="カギ線コネクタ 32"/>
          <p:cNvCxnSpPr>
            <a:cxnSpLocks/>
            <a:stCxn id="30" idx="2"/>
            <a:endCxn id="31" idx="0"/>
          </p:cNvCxnSpPr>
          <p:nvPr/>
        </p:nvCxnSpPr>
        <p:spPr>
          <a:xfrm rot="5400000">
            <a:off x="1168685" y="1663887"/>
            <a:ext cx="253220" cy="1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フローチャート: 処理 33"/>
          <p:cNvSpPr/>
          <p:nvPr/>
        </p:nvSpPr>
        <p:spPr>
          <a:xfrm>
            <a:off x="713113" y="3170842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手動決済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5" name="カギ線コネクタ 34"/>
          <p:cNvCxnSpPr>
            <a:cxnSpLocks/>
            <a:stCxn id="31" idx="2"/>
            <a:endCxn id="36" idx="0"/>
          </p:cNvCxnSpPr>
          <p:nvPr/>
        </p:nvCxnSpPr>
        <p:spPr>
          <a:xfrm rot="5400000">
            <a:off x="1165633" y="2326727"/>
            <a:ext cx="256317" cy="3006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フローチャート: 処理 35"/>
          <p:cNvSpPr/>
          <p:nvPr/>
        </p:nvSpPr>
        <p:spPr>
          <a:xfrm>
            <a:off x="716288" y="2456389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右記の流れで対応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詳細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は⑬参照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7" name="カギ線コネクタ 36"/>
          <p:cNvCxnSpPr>
            <a:cxnSpLocks/>
            <a:stCxn id="36" idx="2"/>
            <a:endCxn id="34" idx="0"/>
          </p:cNvCxnSpPr>
          <p:nvPr/>
        </p:nvCxnSpPr>
        <p:spPr>
          <a:xfrm rot="5400000">
            <a:off x="1138262" y="3016816"/>
            <a:ext cx="304878" cy="3175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フローチャート: 他ページ結合子 37"/>
          <p:cNvSpPr/>
          <p:nvPr/>
        </p:nvSpPr>
        <p:spPr>
          <a:xfrm>
            <a:off x="1075948" y="5398615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入金確認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2057139" y="2915737"/>
            <a:ext cx="1605156" cy="2943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M05 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お支払い完了メール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025" y="3121224"/>
            <a:ext cx="509633" cy="509633"/>
          </a:xfrm>
          <a:prstGeom prst="rect">
            <a:avLst/>
          </a:prstGeom>
        </p:spPr>
      </p:pic>
      <p:cxnSp>
        <p:nvCxnSpPr>
          <p:cNvPr id="43" name="カギ線コネクタ 42"/>
          <p:cNvCxnSpPr>
            <a:cxnSpLocks/>
            <a:stCxn id="34" idx="3"/>
            <a:endCxn id="42" idx="1"/>
          </p:cNvCxnSpPr>
          <p:nvPr/>
        </p:nvCxnSpPr>
        <p:spPr>
          <a:xfrm>
            <a:off x="1865113" y="3375630"/>
            <a:ext cx="625912" cy="411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カギ線コネクタ 43"/>
          <p:cNvCxnSpPr>
            <a:cxnSpLocks/>
            <a:stCxn id="34" idx="2"/>
            <a:endCxn id="49" idx="0"/>
          </p:cNvCxnSpPr>
          <p:nvPr/>
        </p:nvCxnSpPr>
        <p:spPr>
          <a:xfrm rot="16200000" flipH="1">
            <a:off x="1107847" y="3761683"/>
            <a:ext cx="367402" cy="487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フローチャート: 処理 48"/>
          <p:cNvSpPr/>
          <p:nvPr/>
        </p:nvSpPr>
        <p:spPr>
          <a:xfrm>
            <a:off x="403527" y="3947819"/>
            <a:ext cx="1780911" cy="1012368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各種電話対応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①システムエラー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（手動・自動）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②カード起因エラー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（自動）</a:t>
            </a:r>
            <a:endParaRPr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ケースに応じて、患者様へ連絡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51" name="カギ線コネクタ 50"/>
          <p:cNvCxnSpPr>
            <a:cxnSpLocks/>
            <a:stCxn id="49" idx="2"/>
            <a:endCxn id="38" idx="0"/>
          </p:cNvCxnSpPr>
          <p:nvPr/>
        </p:nvCxnSpPr>
        <p:spPr>
          <a:xfrm rot="5400000">
            <a:off x="1072334" y="5176966"/>
            <a:ext cx="438428" cy="487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321630" y="1221320"/>
            <a:ext cx="756000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平日午前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294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203859"/>
              </p:ext>
            </p:extLst>
          </p:nvPr>
        </p:nvGraphicFramePr>
        <p:xfrm>
          <a:off x="36000" y="679949"/>
          <a:ext cx="6732000" cy="8357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94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業務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医事グループ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経営改革グループ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本部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財産経理グループ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備考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⑨クレジット集計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821557" y="242849"/>
            <a:ext cx="918000" cy="315884"/>
          </a:xfrm>
        </p:spPr>
        <p:txBody>
          <a:bodyPr/>
          <a:lstStyle/>
          <a:p>
            <a:fld id="{9BDF5AA9-7E77-4A3A-A805-13BA38993776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7000" y="639524"/>
            <a:ext cx="6804000" cy="8188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t"/>
          <a:lstStyle/>
          <a:p>
            <a:pPr algn="l"/>
            <a:endParaRPr lang="ja-JP" altLang="en-US" sz="13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9295" y="197224"/>
            <a:ext cx="5886000" cy="361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l"/>
            <a:r>
              <a:rPr lang="ja-JP" altLang="en-US" sz="2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⑨</a:t>
            </a:r>
            <a:r>
              <a:rPr lang="ja-JP" altLang="en-US" sz="21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クレジット</a:t>
            </a:r>
            <a:r>
              <a:rPr lang="ja-JP" altLang="en-US" sz="2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集計</a:t>
            </a:r>
            <a:endParaRPr lang="ja-JP" altLang="en-US" sz="2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フローチャート: 処理 32"/>
          <p:cNvSpPr/>
          <p:nvPr/>
        </p:nvSpPr>
        <p:spPr>
          <a:xfrm>
            <a:off x="519270" y="1797325"/>
            <a:ext cx="1152000" cy="409575"/>
          </a:xfrm>
          <a:prstGeom prst="flowChartProcess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当日分</a:t>
            </a:r>
            <a:endParaRPr lang="en-US" altLang="ja-JP" sz="800" b="1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自動精算機締め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集計表記入</a:t>
            </a:r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対面</a:t>
            </a:r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67324" y="1539542"/>
            <a:ext cx="792000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平日２０時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フローチャート: 処理 34"/>
          <p:cNvSpPr/>
          <p:nvPr/>
        </p:nvSpPr>
        <p:spPr>
          <a:xfrm>
            <a:off x="528795" y="2436473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当日分</a:t>
            </a:r>
            <a:endParaRPr lang="en-US" altLang="ja-JP" sz="800" b="1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POS</a:t>
            </a:r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レジ締め</a:t>
            </a:r>
            <a:endParaRPr lang="en-US" altLang="ja-JP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集計</a:t>
            </a:r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表記入</a:t>
            </a:r>
            <a:r>
              <a:rPr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対面</a:t>
            </a:r>
            <a:r>
              <a:rPr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6" name="フローチャート: 書類 35"/>
          <p:cNvSpPr/>
          <p:nvPr/>
        </p:nvSpPr>
        <p:spPr>
          <a:xfrm>
            <a:off x="1758177" y="2821967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クレジット決済</a:t>
            </a:r>
            <a:endParaRPr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日次集計表</a:t>
            </a:r>
            <a:endParaRPr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非対面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7" name="フローチャート: 処理 36"/>
          <p:cNvSpPr/>
          <p:nvPr/>
        </p:nvSpPr>
        <p:spPr>
          <a:xfrm>
            <a:off x="538320" y="3075623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前日分</a:t>
            </a:r>
            <a:endParaRPr kumimoji="1" lang="en-US" altLang="ja-JP" sz="800" b="1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CSV</a:t>
            </a:r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出力、集計表記入</a:t>
            </a:r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非対面</a:t>
            </a:r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8" name="カギ線コネクタ 37"/>
          <p:cNvCxnSpPr>
            <a:cxnSpLocks/>
            <a:stCxn id="33" idx="2"/>
            <a:endCxn id="35" idx="0"/>
          </p:cNvCxnSpPr>
          <p:nvPr/>
        </p:nvCxnSpPr>
        <p:spPr>
          <a:xfrm rot="16200000" flipH="1">
            <a:off x="985246" y="2316923"/>
            <a:ext cx="229573" cy="9525"/>
          </a:xfrm>
          <a:prstGeom prst="bentConnector3">
            <a:avLst>
              <a:gd name="adj1" fmla="val 50000"/>
            </a:avLst>
          </a:prstGeom>
          <a:ln>
            <a:prstDash val="solid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379596" y="3664561"/>
            <a:ext cx="1774943" cy="46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毎月</a:t>
            </a:r>
            <a:r>
              <a:rPr kumimoji="1"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15</a:t>
            </a:r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日、</a:t>
            </a:r>
            <a:r>
              <a:rPr kumimoji="1"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カ月分締め</a:t>
            </a:r>
            <a:endParaRPr kumimoji="1"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000" i="1" u="sng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対面は半月分</a:t>
            </a:r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締め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1" name="フローチャート: 書類 50"/>
          <p:cNvSpPr/>
          <p:nvPr/>
        </p:nvSpPr>
        <p:spPr>
          <a:xfrm>
            <a:off x="1411825" y="4876553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クレジット決済</a:t>
            </a:r>
            <a:endParaRPr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月間集計表</a:t>
            </a:r>
            <a:endParaRPr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非対面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8" name="フローチャート: 処理 57"/>
          <p:cNvSpPr/>
          <p:nvPr/>
        </p:nvSpPr>
        <p:spPr>
          <a:xfrm>
            <a:off x="2830060" y="2952262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財務会計・未収金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入金伝票確認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9" name="フローチャート: 処理 58"/>
          <p:cNvSpPr/>
          <p:nvPr/>
        </p:nvSpPr>
        <p:spPr>
          <a:xfrm>
            <a:off x="2481720" y="5013079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財務会計・未収金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システム突き合わせ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がんセンター分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1" name="フローチャート: 書類 60"/>
          <p:cNvSpPr/>
          <p:nvPr/>
        </p:nvSpPr>
        <p:spPr>
          <a:xfrm>
            <a:off x="2650285" y="4072513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</a:t>
            </a:r>
            <a:endParaRPr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入金通知書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3" name="フローチャート: 書類 62"/>
          <p:cNvSpPr/>
          <p:nvPr/>
        </p:nvSpPr>
        <p:spPr>
          <a:xfrm>
            <a:off x="4230870" y="4070608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</a:t>
            </a:r>
            <a:endParaRPr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90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入金通知書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65" name="カギ線コネクタ 64"/>
          <p:cNvCxnSpPr>
            <a:cxnSpLocks/>
            <a:stCxn id="36" idx="3"/>
            <a:endCxn id="58" idx="1"/>
          </p:cNvCxnSpPr>
          <p:nvPr/>
        </p:nvCxnSpPr>
        <p:spPr>
          <a:xfrm flipV="1">
            <a:off x="2557806" y="3157050"/>
            <a:ext cx="272254" cy="9281"/>
          </a:xfrm>
          <a:prstGeom prst="bentConnector3">
            <a:avLst>
              <a:gd name="adj1" fmla="val 50000"/>
            </a:avLst>
          </a:prstGeom>
          <a:ln>
            <a:prstDash val="solid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カギ線コネクタ 65"/>
          <p:cNvCxnSpPr>
            <a:cxnSpLocks/>
            <a:stCxn id="51" idx="3"/>
            <a:endCxn id="59" idx="1"/>
          </p:cNvCxnSpPr>
          <p:nvPr/>
        </p:nvCxnSpPr>
        <p:spPr>
          <a:xfrm flipV="1">
            <a:off x="2211454" y="5217867"/>
            <a:ext cx="270266" cy="3050"/>
          </a:xfrm>
          <a:prstGeom prst="bentConnector3">
            <a:avLst>
              <a:gd name="adj1" fmla="val 50000"/>
            </a:avLst>
          </a:prstGeom>
          <a:ln>
            <a:prstDash val="solid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カギ線コネクタ 67"/>
          <p:cNvCxnSpPr>
            <a:cxnSpLocks/>
            <a:stCxn id="61" idx="3"/>
            <a:endCxn id="63" idx="1"/>
          </p:cNvCxnSpPr>
          <p:nvPr/>
        </p:nvCxnSpPr>
        <p:spPr>
          <a:xfrm flipV="1">
            <a:off x="3449914" y="4414972"/>
            <a:ext cx="780956" cy="1905"/>
          </a:xfrm>
          <a:prstGeom prst="bentConnector3">
            <a:avLst>
              <a:gd name="adj1" fmla="val 50000"/>
            </a:avLst>
          </a:prstGeom>
          <a:ln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カギ線コネクタ 70"/>
          <p:cNvCxnSpPr>
            <a:cxnSpLocks/>
            <a:stCxn id="63" idx="2"/>
            <a:endCxn id="50" idx="0"/>
          </p:cNvCxnSpPr>
          <p:nvPr/>
        </p:nvCxnSpPr>
        <p:spPr>
          <a:xfrm rot="16200000" flipH="1">
            <a:off x="4490098" y="4854389"/>
            <a:ext cx="284456" cy="328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カギ線コネクタ 71"/>
          <p:cNvCxnSpPr>
            <a:cxnSpLocks/>
            <a:stCxn id="61" idx="2"/>
            <a:endCxn id="59" idx="0"/>
          </p:cNvCxnSpPr>
          <p:nvPr/>
        </p:nvCxnSpPr>
        <p:spPr>
          <a:xfrm rot="16200000" flipH="1">
            <a:off x="2905224" y="4860583"/>
            <a:ext cx="297372" cy="762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フローチャート: 他ページ結合子 75"/>
          <p:cNvSpPr/>
          <p:nvPr/>
        </p:nvSpPr>
        <p:spPr>
          <a:xfrm>
            <a:off x="4426076" y="8250018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終了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7" name="フローチャート: 他ページ結合子 76"/>
          <p:cNvSpPr/>
          <p:nvPr/>
        </p:nvSpPr>
        <p:spPr>
          <a:xfrm>
            <a:off x="882105" y="1251527"/>
            <a:ext cx="426329" cy="28575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endParaRPr kumimoji="1" lang="ja-JP" altLang="en-US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8" name="カギ線コネクタ 77"/>
          <p:cNvCxnSpPr>
            <a:cxnSpLocks/>
            <a:stCxn id="77" idx="2"/>
            <a:endCxn id="33" idx="0"/>
          </p:cNvCxnSpPr>
          <p:nvPr/>
        </p:nvCxnSpPr>
        <p:spPr>
          <a:xfrm rot="5400000">
            <a:off x="965246" y="1667301"/>
            <a:ext cx="260048" cy="12700"/>
          </a:xfrm>
          <a:prstGeom prst="bentConnector3">
            <a:avLst>
              <a:gd name="adj1" fmla="val 50000"/>
            </a:avLst>
          </a:prstGeom>
          <a:ln>
            <a:prstDash val="solid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フローチャート: 書類 31"/>
          <p:cNvSpPr/>
          <p:nvPr/>
        </p:nvSpPr>
        <p:spPr>
          <a:xfrm>
            <a:off x="1754725" y="1955310"/>
            <a:ext cx="799629" cy="688727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クレジット決済</a:t>
            </a:r>
            <a:endParaRPr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日次集計表</a:t>
            </a:r>
            <a:endParaRPr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対面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9" name="カギ線コネクタ 38"/>
          <p:cNvCxnSpPr>
            <a:cxnSpLocks/>
            <a:stCxn id="32" idx="3"/>
            <a:endCxn id="58" idx="1"/>
          </p:cNvCxnSpPr>
          <p:nvPr/>
        </p:nvCxnSpPr>
        <p:spPr>
          <a:xfrm>
            <a:off x="2554354" y="2299674"/>
            <a:ext cx="275706" cy="857376"/>
          </a:xfrm>
          <a:prstGeom prst="bentConnector3">
            <a:avLst>
              <a:gd name="adj1" fmla="val 50000"/>
            </a:avLst>
          </a:prstGeom>
          <a:ln>
            <a:prstDash val="solid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カギ線コネクタ 40"/>
          <p:cNvCxnSpPr>
            <a:cxnSpLocks/>
            <a:stCxn id="35" idx="2"/>
            <a:endCxn id="37" idx="0"/>
          </p:cNvCxnSpPr>
          <p:nvPr/>
        </p:nvCxnSpPr>
        <p:spPr>
          <a:xfrm rot="16200000" flipH="1">
            <a:off x="994770" y="2956072"/>
            <a:ext cx="229575" cy="9525"/>
          </a:xfrm>
          <a:prstGeom prst="bentConnector3">
            <a:avLst>
              <a:gd name="adj1" fmla="val 50000"/>
            </a:avLst>
          </a:prstGeom>
          <a:ln>
            <a:prstDash val="solid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フローチャート: 処理 45"/>
          <p:cNvSpPr/>
          <p:nvPr/>
        </p:nvSpPr>
        <p:spPr>
          <a:xfrm>
            <a:off x="417683" y="4114988"/>
            <a:ext cx="1557844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前月分</a:t>
            </a:r>
            <a:r>
              <a:rPr lang="en-US" altLang="ja-JP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前月</a:t>
            </a:r>
            <a:r>
              <a:rPr lang="en-US" altLang="ja-JP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16</a:t>
            </a:r>
            <a:r>
              <a:rPr lang="ja-JP" altLang="en-US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日～当月</a:t>
            </a:r>
            <a:r>
              <a:rPr lang="en-US" altLang="ja-JP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15</a:t>
            </a:r>
            <a:r>
              <a:rPr lang="ja-JP" altLang="en-US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</a:t>
            </a:r>
            <a:r>
              <a:rPr lang="en-US" altLang="ja-JP" sz="800" b="1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en-US" altLang="ja-JP" sz="800" b="1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CSV</a:t>
            </a:r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出力、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集計表記入</a:t>
            </a:r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非対面</a:t>
            </a:r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55" name="カギ線コネクタ 54"/>
          <p:cNvCxnSpPr>
            <a:cxnSpLocks/>
            <a:stCxn id="46" idx="2"/>
            <a:endCxn id="51" idx="1"/>
          </p:cNvCxnSpPr>
          <p:nvPr/>
        </p:nvCxnSpPr>
        <p:spPr>
          <a:xfrm rot="16200000" flipH="1">
            <a:off x="956038" y="4765130"/>
            <a:ext cx="696354" cy="215220"/>
          </a:xfrm>
          <a:prstGeom prst="bentConnector2">
            <a:avLst/>
          </a:prstGeom>
          <a:ln>
            <a:prstDash val="solid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フローチャート: 処理 39"/>
          <p:cNvSpPr/>
          <p:nvPr/>
        </p:nvSpPr>
        <p:spPr>
          <a:xfrm>
            <a:off x="4060314" y="6972064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JCB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からの入金確認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センター分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2" name="フローチャート: 処理 41"/>
          <p:cNvSpPr/>
          <p:nvPr/>
        </p:nvSpPr>
        <p:spPr>
          <a:xfrm>
            <a:off x="4056064" y="7607498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財務会計</a:t>
            </a:r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システム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未収金消込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センター分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43" name="カギ線コネクタ 42"/>
          <p:cNvCxnSpPr>
            <a:cxnSpLocks/>
            <a:stCxn id="40" idx="2"/>
            <a:endCxn id="42" idx="0"/>
          </p:cNvCxnSpPr>
          <p:nvPr/>
        </p:nvCxnSpPr>
        <p:spPr>
          <a:xfrm rot="5400000">
            <a:off x="4521260" y="7492443"/>
            <a:ext cx="225859" cy="425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カギ線コネクタ 79"/>
          <p:cNvCxnSpPr>
            <a:cxnSpLocks/>
            <a:stCxn id="42" idx="2"/>
            <a:endCxn id="76" idx="0"/>
          </p:cNvCxnSpPr>
          <p:nvPr/>
        </p:nvCxnSpPr>
        <p:spPr>
          <a:xfrm rot="16200000" flipH="1">
            <a:off x="4519180" y="8129956"/>
            <a:ext cx="232945" cy="7177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フローチャート: 処理 43"/>
          <p:cNvSpPr/>
          <p:nvPr/>
        </p:nvSpPr>
        <p:spPr>
          <a:xfrm>
            <a:off x="4061724" y="5649609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Medical Gate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統計確認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各</a:t>
            </a:r>
            <a:r>
              <a:rPr lang="en-US" altLang="ja-JP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センター別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5" name="フローチャート: 処理 44"/>
          <p:cNvSpPr/>
          <p:nvPr/>
        </p:nvSpPr>
        <p:spPr>
          <a:xfrm>
            <a:off x="4062094" y="6305086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財務会計</a:t>
            </a:r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システム</a:t>
            </a:r>
            <a:endParaRPr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未収</a:t>
            </a:r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</a:t>
            </a:r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振替</a:t>
            </a:r>
            <a:endParaRPr kumimoji="1" lang="en-US" altLang="ja-JP" sz="8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各</a:t>
            </a:r>
            <a:r>
              <a:rPr lang="en-US" altLang="ja-JP" sz="8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センター⇒本部集約</a:t>
            </a:r>
            <a:endParaRPr lang="en-US" altLang="ja-JP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47" name="カギ線コネクタ 46"/>
          <p:cNvCxnSpPr>
            <a:cxnSpLocks/>
            <a:stCxn id="44" idx="2"/>
            <a:endCxn id="45" idx="0"/>
          </p:cNvCxnSpPr>
          <p:nvPr/>
        </p:nvCxnSpPr>
        <p:spPr>
          <a:xfrm rot="16200000" flipH="1">
            <a:off x="4514958" y="6181950"/>
            <a:ext cx="245902" cy="37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フローチャート: 処理 49"/>
          <p:cNvSpPr/>
          <p:nvPr/>
        </p:nvSpPr>
        <p:spPr>
          <a:xfrm>
            <a:off x="4057967" y="4998258"/>
            <a:ext cx="1152000" cy="4095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JCB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からの通知確認</a:t>
            </a:r>
            <a:endParaRPr kumimoji="1" lang="en-US" altLang="ja-JP" sz="10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センター分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60" name="カギ線コネクタ 59"/>
          <p:cNvCxnSpPr>
            <a:cxnSpLocks/>
            <a:stCxn id="50" idx="2"/>
            <a:endCxn id="44" idx="0"/>
          </p:cNvCxnSpPr>
          <p:nvPr/>
        </p:nvCxnSpPr>
        <p:spPr>
          <a:xfrm rot="16200000" flipH="1">
            <a:off x="4514957" y="5526842"/>
            <a:ext cx="241776" cy="3757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カギ線コネクタ 63"/>
          <p:cNvCxnSpPr>
            <a:cxnSpLocks/>
            <a:stCxn id="45" idx="2"/>
            <a:endCxn id="40" idx="0"/>
          </p:cNvCxnSpPr>
          <p:nvPr/>
        </p:nvCxnSpPr>
        <p:spPr>
          <a:xfrm rot="5400000">
            <a:off x="4508503" y="6842472"/>
            <a:ext cx="257403" cy="178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2952921" y="3639693"/>
            <a:ext cx="1774943" cy="46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毎月</a:t>
            </a:r>
            <a:r>
              <a:rPr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</a:t>
            </a:r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日頃　ＪＣＢから</a:t>
            </a:r>
            <a:endParaRPr kumimoji="1"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入金通知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2541528" y="6878196"/>
            <a:ext cx="1774943" cy="46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翌月</a:t>
            </a:r>
            <a:r>
              <a:rPr kumimoji="1" lang="en-US" altLang="ja-JP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15</a:t>
            </a:r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　ＪＣＢから</a:t>
            </a:r>
            <a:endParaRPr kumimoji="1" lang="en-US" altLang="ja-JP" sz="1000" i="1" u="sng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入金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2675240" y="2688926"/>
            <a:ext cx="1440000" cy="173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i="1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平日 毎日自動起票</a:t>
            </a:r>
            <a:endParaRPr kumimoji="1" lang="ja-JP" altLang="en-US" sz="1000" i="1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58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000" dirty="0" smtClean="0">
            <a:solidFill>
              <a:schemeClr val="tx1"/>
            </a:solidFill>
            <a:latin typeface="HGPｺﾞｼｯｸM" panose="020B0600000000000000" pitchFamily="50" charset="-128"/>
            <a:ea typeface="HGPｺﾞｼｯｸM" panose="020B0600000000000000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1298</Words>
  <Application>Microsoft Office PowerPoint</Application>
  <PresentationFormat>画面に合わせる (4:3)</PresentationFormat>
  <Paragraphs>502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HGPｺﾞｼｯｸM</vt:lpstr>
      <vt:lpstr>HGSｺﾞｼｯｸM</vt:lpstr>
      <vt:lpstr>HG丸ｺﾞｼｯｸM-PRO</vt:lpstr>
      <vt:lpstr>ＭＳ Ｐゴシック</vt:lpstr>
      <vt:lpstr>Arial</vt:lpstr>
      <vt:lpstr>Calibri</vt:lpstr>
      <vt:lpstr>Calibri Light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2021-03-29T09:31:54Z</dcterms:created>
  <dcterms:modified xsi:type="dcterms:W3CDTF">2021-03-29T09:33:14Z</dcterms:modified>
</cp:coreProperties>
</file>