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CC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86871" autoAdjust="0"/>
  </p:normalViewPr>
  <p:slideViewPr>
    <p:cSldViewPr snapToGrid="0">
      <p:cViewPr varScale="1">
        <p:scale>
          <a:sx n="74" d="100"/>
          <a:sy n="74" d="100"/>
        </p:scale>
        <p:origin x="1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4B8469F8-E6DA-45BD-BFB3-6EB78C0A2F3E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B743DB76-96C1-48B7-BDC2-6CA2D475E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863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1131D82-9FC7-4D3F-A4D7-DE209F5CA7A6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9C562F7F-3B8C-43D5-85E9-059D8A9F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1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44381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0" y="495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0"/>
            <a:ext cx="640693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963" y="38131"/>
            <a:ext cx="7932243" cy="38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>
              <a:defRPr/>
            </a:pP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Medical Gate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（メディカルゲート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期構築図</a:t>
            </a:r>
            <a:endParaRPr lang="ja-JP" altLang="en-US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8224557" y="4043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6000" y="606702"/>
            <a:ext cx="9072000" cy="6152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6000" y="606702"/>
            <a:ext cx="9072000" cy="615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6000" y="648000"/>
            <a:ext cx="9072000" cy="6152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6000" y="648000"/>
            <a:ext cx="9072000" cy="615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45461" y="3613217"/>
            <a:ext cx="2912588" cy="1340072"/>
          </a:xfrm>
          <a:prstGeom prst="rect">
            <a:avLst/>
          </a:prstGeom>
          <a:gradFill rotWithShape="1">
            <a:gsLst>
              <a:gs pos="0">
                <a:srgbClr val="3E96D2">
                  <a:tint val="100000"/>
                  <a:shade val="100000"/>
                  <a:satMod val="130000"/>
                </a:srgbClr>
              </a:gs>
              <a:gs pos="100000">
                <a:srgbClr val="3E96D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U ターン矢印 26"/>
          <p:cNvSpPr/>
          <p:nvPr/>
        </p:nvSpPr>
        <p:spPr>
          <a:xfrm rot="16200000" flipV="1">
            <a:off x="3960923" y="1394609"/>
            <a:ext cx="5595477" cy="4395495"/>
          </a:xfrm>
          <a:prstGeom prst="uturnArrow">
            <a:avLst>
              <a:gd name="adj1" fmla="val 25000"/>
              <a:gd name="adj2" fmla="val 2973"/>
              <a:gd name="adj3" fmla="val 20106"/>
              <a:gd name="adj4" fmla="val 41806"/>
              <a:gd name="adj5" fmla="val 73164"/>
            </a:avLst>
          </a:prstGeom>
          <a:gradFill>
            <a:gsLst>
              <a:gs pos="10000">
                <a:srgbClr val="B3E450">
                  <a:alpha val="98000"/>
                </a:srgbClr>
              </a:gs>
              <a:gs pos="100000">
                <a:srgbClr val="DEFC91"/>
              </a:gs>
            </a:gsLst>
            <a:lin ang="5400000" scaled="1"/>
          </a:gradFill>
          <a:ln>
            <a:solidFill>
              <a:srgbClr val="B3E450"/>
            </a:solidFill>
          </a:ln>
          <a:effectLst>
            <a:outerShdw blurRad="38100" dist="25400" dir="5400000" algn="ctr" rotWithShape="0">
              <a:schemeClr val="tx1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28810" y="2625253"/>
            <a:ext cx="5019357" cy="2312728"/>
          </a:xfrm>
          <a:prstGeom prst="rect">
            <a:avLst/>
          </a:prstGeom>
          <a:gradFill rotWithShape="1">
            <a:gsLst>
              <a:gs pos="0">
                <a:srgbClr val="3E96D2">
                  <a:tint val="100000"/>
                  <a:shade val="100000"/>
                  <a:satMod val="130000"/>
                </a:srgbClr>
              </a:gs>
              <a:gs pos="100000">
                <a:srgbClr val="3E96D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プラットフォーム</a:t>
            </a:r>
          </a:p>
        </p:txBody>
      </p:sp>
      <p:sp>
        <p:nvSpPr>
          <p:cNvPr id="29" name="Oval 97"/>
          <p:cNvSpPr>
            <a:spLocks noChangeArrowheads="1"/>
          </p:cNvSpPr>
          <p:nvPr/>
        </p:nvSpPr>
        <p:spPr bwMode="gray">
          <a:xfrm>
            <a:off x="3975821" y="828540"/>
            <a:ext cx="637693" cy="639196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CCCF4"/>
              </a:gs>
            </a:gsLst>
            <a:lin ang="5400000" scaled="1"/>
          </a:gradFill>
          <a:ln w="25400">
            <a:solidFill>
              <a:srgbClr val="FF0000"/>
            </a:solidFill>
            <a:round/>
            <a:headEnd/>
            <a:tailEnd/>
          </a:ln>
          <a:extLst/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6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6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" name="Picture 6" descr="C:\Users\tanaka\Pictures\Microsoft クリップ オーガナイザ\CG521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933" y="901566"/>
            <a:ext cx="409315" cy="47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テキスト プレースホルダー 2"/>
          <p:cNvSpPr txBox="1">
            <a:spLocks/>
          </p:cNvSpPr>
          <p:nvPr/>
        </p:nvSpPr>
        <p:spPr>
          <a:xfrm>
            <a:off x="3653443" y="610706"/>
            <a:ext cx="1321196" cy="25391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利用者（患者さま）</a:t>
            </a:r>
            <a:endParaRPr lang="en-US" altLang="ja-JP" sz="1050" b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 31"/>
          <p:cNvSpPr>
            <a:spLocks noChangeArrowheads="1"/>
          </p:cNvSpPr>
          <p:nvPr/>
        </p:nvSpPr>
        <p:spPr bwMode="auto">
          <a:xfrm>
            <a:off x="5979783" y="2672543"/>
            <a:ext cx="1728264" cy="84681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D783"/>
              </a:gs>
              <a:gs pos="35000">
                <a:srgbClr val="FFE5AF"/>
              </a:gs>
              <a:gs pos="100000">
                <a:srgbClr val="FFF2DA"/>
              </a:gs>
            </a:gsLst>
            <a:lin ang="16200000" scaled="1"/>
          </a:gradFill>
          <a:ln w="9525" cap="flat" cmpd="sng" algn="ctr">
            <a:solidFill>
              <a:srgbClr val="F9AC3A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endParaRPr kumimoji="0" lang="ja-JP" altLang="en-US" sz="3600" kern="0" dirty="0">
              <a:solidFill>
                <a:srgbClr val="FFFF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角丸四角形 32"/>
          <p:cNvSpPr>
            <a:spLocks noChangeArrowheads="1"/>
          </p:cNvSpPr>
          <p:nvPr/>
        </p:nvSpPr>
        <p:spPr bwMode="auto">
          <a:xfrm>
            <a:off x="6164251" y="2712237"/>
            <a:ext cx="1510599" cy="2714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E8518"/>
              </a:gs>
              <a:gs pos="80000">
                <a:srgbClr val="E79B1E"/>
              </a:gs>
              <a:gs pos="100000">
                <a:srgbClr val="FFB024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ja-JP" altLang="en-US" sz="1400" kern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クレジット決済</a:t>
            </a:r>
            <a:endParaRPr kumimoji="0" lang="ja-JP" altLang="en-US" sz="14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503465" y="3187274"/>
            <a:ext cx="828000" cy="296969"/>
          </a:xfrm>
          <a:prstGeom prst="rect">
            <a:avLst/>
          </a:prstGeom>
          <a:gradFill rotWithShape="1">
            <a:gsLst>
              <a:gs pos="0">
                <a:srgbClr val="3E96D2">
                  <a:tint val="100000"/>
                  <a:shade val="100000"/>
                  <a:satMod val="130000"/>
                </a:srgbClr>
              </a:gs>
              <a:gs pos="100000">
                <a:srgbClr val="3E96D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E96D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Blue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Gate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5" name="Picture 87" descr="MC900371036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861355" y="893686"/>
            <a:ext cx="499191" cy="563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5" descr="MCj0428953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08" y="830469"/>
            <a:ext cx="23446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 descr="010401bldgl13s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388" y="5678974"/>
            <a:ext cx="1393290" cy="10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テキスト ボックス 34"/>
          <p:cNvSpPr txBox="1"/>
          <p:nvPr/>
        </p:nvSpPr>
        <p:spPr>
          <a:xfrm>
            <a:off x="2109914" y="5660070"/>
            <a:ext cx="1250631" cy="206465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機構内各センター</a:t>
            </a:r>
            <a:endParaRPr lang="ja-JP" altLang="en-US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六角形 38"/>
          <p:cNvSpPr/>
          <p:nvPr/>
        </p:nvSpPr>
        <p:spPr>
          <a:xfrm>
            <a:off x="1925251" y="1460387"/>
            <a:ext cx="4970495" cy="225156"/>
          </a:xfrm>
          <a:prstGeom prst="hexagon">
            <a:avLst/>
          </a:prstGeom>
          <a:gradFill rotWithShape="1">
            <a:gsLst>
              <a:gs pos="0">
                <a:srgbClr val="3E96D2">
                  <a:tint val="100000"/>
                  <a:shade val="100000"/>
                  <a:satMod val="130000"/>
                </a:srgbClr>
              </a:gs>
              <a:gs pos="100000">
                <a:srgbClr val="3E96D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E96D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患者さま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向けサービス</a:t>
            </a:r>
          </a:p>
        </p:txBody>
      </p:sp>
      <p:sp>
        <p:nvSpPr>
          <p:cNvPr id="40" name="円/楕円 39"/>
          <p:cNvSpPr/>
          <p:nvPr/>
        </p:nvSpPr>
        <p:spPr>
          <a:xfrm>
            <a:off x="1559616" y="1793666"/>
            <a:ext cx="1143341" cy="688789"/>
          </a:xfrm>
          <a:prstGeom prst="ellipse">
            <a:avLst/>
          </a:prstGeom>
          <a:gradFill rotWithShape="1">
            <a:gsLst>
              <a:gs pos="0">
                <a:srgbClr val="14A79D">
                  <a:tint val="100000"/>
                  <a:shade val="100000"/>
                  <a:satMod val="130000"/>
                </a:srgbClr>
              </a:gs>
              <a:gs pos="100000">
                <a:srgbClr val="14A79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14A79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クレジット決済</a:t>
            </a:r>
            <a:endParaRPr kumimoji="0" lang="en-US" altLang="ja-JP" sz="1000" b="1" i="1" u="sng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0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会計待ち時間短縮</a:t>
            </a:r>
            <a:r>
              <a:rPr kumimoji="0" lang="en-US" altLang="ja-JP" sz="10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0" lang="ja-JP" altLang="en-US" sz="1000" b="1" i="1" u="sng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曲折矢印 40"/>
          <p:cNvSpPr/>
          <p:nvPr/>
        </p:nvSpPr>
        <p:spPr>
          <a:xfrm>
            <a:off x="1048307" y="860815"/>
            <a:ext cx="1812774" cy="1445853"/>
          </a:xfrm>
          <a:prstGeom prst="bentArrow">
            <a:avLst>
              <a:gd name="adj1" fmla="val 17579"/>
              <a:gd name="adj2" fmla="val 19940"/>
              <a:gd name="adj3" fmla="val 25000"/>
              <a:gd name="adj4" fmla="val 43750"/>
            </a:avLst>
          </a:prstGeom>
          <a:gradFill rotWithShape="1">
            <a:gsLst>
              <a:gs pos="0">
                <a:srgbClr val="ADD361">
                  <a:tint val="100000"/>
                  <a:shade val="100000"/>
                  <a:satMod val="130000"/>
                </a:srgbClr>
              </a:gs>
              <a:gs pos="100000">
                <a:srgbClr val="ADD361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ADD361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曲折矢印 41"/>
          <p:cNvSpPr/>
          <p:nvPr/>
        </p:nvSpPr>
        <p:spPr>
          <a:xfrm rot="5400000">
            <a:off x="6287045" y="895599"/>
            <a:ext cx="1263136" cy="1685976"/>
          </a:xfrm>
          <a:prstGeom prst="bentArrow">
            <a:avLst>
              <a:gd name="adj1" fmla="val 17579"/>
              <a:gd name="adj2" fmla="val 19940"/>
              <a:gd name="adj3" fmla="val 25000"/>
              <a:gd name="adj4" fmla="val 43750"/>
            </a:avLst>
          </a:prstGeom>
          <a:gradFill rotWithShape="1">
            <a:gsLst>
              <a:gs pos="0">
                <a:srgbClr val="ADD361">
                  <a:tint val="100000"/>
                  <a:shade val="100000"/>
                  <a:satMod val="130000"/>
                </a:srgbClr>
              </a:gs>
              <a:gs pos="100000">
                <a:srgbClr val="ADD361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ADD361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テキスト ボックス 34"/>
          <p:cNvSpPr txBox="1"/>
          <p:nvPr/>
        </p:nvSpPr>
        <p:spPr>
          <a:xfrm>
            <a:off x="7697266" y="1265419"/>
            <a:ext cx="1072130" cy="1119633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34"/>
          <p:cNvSpPr txBox="1"/>
          <p:nvPr/>
        </p:nvSpPr>
        <p:spPr>
          <a:xfrm>
            <a:off x="596149" y="697181"/>
            <a:ext cx="1214916" cy="988276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お会計完了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メール通知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左右矢印吹き出し 44"/>
          <p:cNvSpPr/>
          <p:nvPr/>
        </p:nvSpPr>
        <p:spPr>
          <a:xfrm rot="5400000">
            <a:off x="2640329" y="4945478"/>
            <a:ext cx="758437" cy="593337"/>
          </a:xfrm>
          <a:prstGeom prst="leftRightArrowCallout">
            <a:avLst/>
          </a:prstGeom>
          <a:solidFill>
            <a:srgbClr val="14A79D"/>
          </a:solidFill>
          <a:ln w="25400" cap="flat" cmpd="sng" algn="ctr">
            <a:solidFill>
              <a:srgbClr val="14A79D">
                <a:shade val="50000"/>
              </a:srgbClr>
            </a:solidFill>
            <a:prstDash val="solid"/>
          </a:ln>
          <a:effectLst/>
        </p:spPr>
        <p:txBody>
          <a:bodyPr vert="vert27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会計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</a:p>
        </p:txBody>
      </p:sp>
      <p:sp>
        <p:nvSpPr>
          <p:cNvPr id="46" name="Oval 97"/>
          <p:cNvSpPr>
            <a:spLocks noChangeArrowheads="1"/>
          </p:cNvSpPr>
          <p:nvPr/>
        </p:nvSpPr>
        <p:spPr bwMode="gray">
          <a:xfrm>
            <a:off x="316919" y="5423419"/>
            <a:ext cx="637693" cy="639196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CCCF4"/>
              </a:gs>
            </a:gsLst>
            <a:lin ang="5400000" scaled="1"/>
          </a:gradFill>
          <a:ln w="25400">
            <a:solidFill>
              <a:srgbClr val="FF0000"/>
            </a:solidFill>
            <a:round/>
            <a:headEnd/>
            <a:tailEnd/>
          </a:ln>
          <a:extLst/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6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6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457200"/>
            <a:endParaRPr lang="en-US" altLang="ja-JP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7" name="Picture 6" descr="C:\Users\tanaka\Pictures\Microsoft クリップ オーガナイザ\CG521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09" y="5586183"/>
            <a:ext cx="409315" cy="47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正方形/長方形 47"/>
          <p:cNvSpPr/>
          <p:nvPr/>
        </p:nvSpPr>
        <p:spPr>
          <a:xfrm>
            <a:off x="529403" y="6136573"/>
            <a:ext cx="1262909" cy="155195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診察券</a:t>
            </a:r>
            <a:r>
              <a:rPr kumimoji="0" lang="en-US" altLang="ja-JP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kumimoji="0" lang="ja-JP" altLang="en-US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</a:t>
            </a:r>
            <a:r>
              <a:rPr kumimoji="0" lang="en-US" altLang="ja-JP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endParaRPr kumimoji="0" lang="ja-JP" altLang="en-US" sz="1000" kern="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29403" y="6337667"/>
            <a:ext cx="1262909" cy="155195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クレジットカード</a:t>
            </a:r>
            <a:endParaRPr kumimoji="0" lang="ja-JP" altLang="en-US" sz="1000" kern="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0" name="角丸四角形 49"/>
          <p:cNvSpPr>
            <a:spLocks noChangeArrowheads="1"/>
          </p:cNvSpPr>
          <p:nvPr/>
        </p:nvSpPr>
        <p:spPr bwMode="auto">
          <a:xfrm>
            <a:off x="810393" y="3681817"/>
            <a:ext cx="7097061" cy="1113042"/>
          </a:xfrm>
          <a:prstGeom prst="roundRect">
            <a:avLst>
              <a:gd name="adj" fmla="val 10503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endParaRPr kumimoji="0" lang="ja-JP" altLang="en-US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927018" y="3808810"/>
            <a:ext cx="1259191" cy="296969"/>
          </a:xfrm>
          <a:prstGeom prst="rect">
            <a:avLst/>
          </a:prstGeom>
          <a:gradFill rotWithShape="1">
            <a:gsLst>
              <a:gs pos="0">
                <a:srgbClr val="3E96D2">
                  <a:tint val="100000"/>
                  <a:shade val="100000"/>
                  <a:satMod val="130000"/>
                </a:srgbClr>
              </a:gs>
              <a:gs pos="100000">
                <a:srgbClr val="3E96D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E96D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パーソナル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変換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角丸四角形 51"/>
          <p:cNvSpPr>
            <a:spLocks noChangeArrowheads="1"/>
          </p:cNvSpPr>
          <p:nvPr/>
        </p:nvSpPr>
        <p:spPr bwMode="auto">
          <a:xfrm>
            <a:off x="2109915" y="4303370"/>
            <a:ext cx="5531663" cy="463069"/>
          </a:xfrm>
          <a:prstGeom prst="roundRect">
            <a:avLst>
              <a:gd name="adj" fmla="val 10503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kumimoji="0" lang="ja-JP" altLang="en-US" sz="12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パーソナル</a:t>
            </a:r>
            <a:r>
              <a:rPr kumimoji="0" lang="en-US" altLang="ja-JP" sz="12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DB</a:t>
            </a:r>
            <a:r>
              <a:rPr kumimoji="0" lang="ja-JP" altLang="en-US" sz="12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kumimoji="0" lang="ja-JP" altLang="en-US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025756" y="4352443"/>
            <a:ext cx="1369829" cy="174128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登録済みカード情報</a:t>
            </a:r>
            <a:endParaRPr kumimoji="0" lang="ja-JP" altLang="en-US" sz="1000" kern="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685949" y="4352443"/>
            <a:ext cx="1339807" cy="174128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各医療機関患者番号</a:t>
            </a:r>
            <a:endParaRPr kumimoji="0" lang="ja-JP" altLang="en-US" sz="1000" kern="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426758" y="4357991"/>
            <a:ext cx="1259191" cy="168580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パーソナルＩＤ</a:t>
            </a:r>
            <a:endParaRPr kumimoji="0" lang="ja-JP" altLang="en-US" sz="1000" kern="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6" name="角丸四角形 55"/>
          <p:cNvSpPr>
            <a:spLocks noChangeArrowheads="1"/>
          </p:cNvSpPr>
          <p:nvPr/>
        </p:nvSpPr>
        <p:spPr bwMode="auto">
          <a:xfrm>
            <a:off x="2466173" y="3734896"/>
            <a:ext cx="506561" cy="12693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ja-JP" altLang="en-US" sz="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診察券</a:t>
            </a:r>
            <a:endParaRPr kumimoji="0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角丸四角形 56"/>
          <p:cNvSpPr>
            <a:spLocks noChangeArrowheads="1"/>
          </p:cNvSpPr>
          <p:nvPr/>
        </p:nvSpPr>
        <p:spPr bwMode="auto">
          <a:xfrm>
            <a:off x="2465512" y="4025700"/>
            <a:ext cx="506561" cy="12693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ja-JP" altLang="en-US" sz="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カード情報</a:t>
            </a:r>
            <a:endParaRPr kumimoji="0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角丸四角形 57"/>
          <p:cNvSpPr>
            <a:spLocks noChangeArrowheads="1"/>
          </p:cNvSpPr>
          <p:nvPr/>
        </p:nvSpPr>
        <p:spPr bwMode="auto">
          <a:xfrm>
            <a:off x="2390534" y="3725006"/>
            <a:ext cx="102047" cy="42762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vert"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en-US" altLang="ja-JP" sz="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INPUT</a:t>
            </a:r>
            <a:endParaRPr kumimoji="0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角丸四角形 58"/>
          <p:cNvSpPr>
            <a:spLocks noChangeArrowheads="1"/>
          </p:cNvSpPr>
          <p:nvPr/>
        </p:nvSpPr>
        <p:spPr bwMode="auto">
          <a:xfrm>
            <a:off x="4159451" y="3850663"/>
            <a:ext cx="506561" cy="24489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ja-JP" altLang="en-US" sz="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kumimoji="0" lang="en-US" altLang="ja-JP" sz="800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defRPr/>
            </a:pPr>
            <a:r>
              <a:rPr kumimoji="0" lang="ja-JP" altLang="en-US" sz="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患者番号</a:t>
            </a:r>
            <a:endParaRPr kumimoji="0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>
            <a:spLocks noChangeArrowheads="1"/>
          </p:cNvSpPr>
          <p:nvPr/>
        </p:nvSpPr>
        <p:spPr bwMode="auto">
          <a:xfrm>
            <a:off x="4083812" y="3739935"/>
            <a:ext cx="102047" cy="42762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CCCF5"/>
              </a:gs>
              <a:gs pos="35000">
                <a:srgbClr val="CADFF9"/>
              </a:gs>
              <a:gs pos="100000">
                <a:srgbClr val="E8F1FD"/>
              </a:gs>
            </a:gsLst>
            <a:lin ang="16200000" scaled="1"/>
          </a:gradFill>
          <a:ln w="9525" cap="flat" cmpd="sng" algn="ctr">
            <a:solidFill>
              <a:srgbClr val="5885A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vert"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en-US" altLang="ja-JP" sz="8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OUTPUT</a:t>
            </a:r>
            <a:endParaRPr kumimoji="0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104288" y="3821453"/>
            <a:ext cx="1259191" cy="296969"/>
          </a:xfrm>
          <a:prstGeom prst="rect">
            <a:avLst/>
          </a:prstGeom>
          <a:gradFill rotWithShape="1">
            <a:gsLst>
              <a:gs pos="0">
                <a:srgbClr val="3E96D2">
                  <a:tint val="100000"/>
                  <a:shade val="100000"/>
                  <a:satMod val="130000"/>
                </a:srgbClr>
              </a:gs>
              <a:gs pos="100000">
                <a:srgbClr val="3E96D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3E96D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決済情報連携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endParaRPr kumimoji="0" lang="ja-JP" alt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3454036" y="4139099"/>
            <a:ext cx="0" cy="170693"/>
          </a:xfrm>
          <a:prstGeom prst="straightConnector1">
            <a:avLst/>
          </a:prstGeom>
          <a:noFill/>
          <a:ln w="19050" cap="flat" cmpd="sng" algn="ctr">
            <a:solidFill>
              <a:srgbClr val="ADD361">
                <a:lumMod val="75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3" name="直線矢印コネクタ 62"/>
          <p:cNvCxnSpPr/>
          <p:nvPr/>
        </p:nvCxnSpPr>
        <p:spPr>
          <a:xfrm>
            <a:off x="3653443" y="4139099"/>
            <a:ext cx="0" cy="170693"/>
          </a:xfrm>
          <a:prstGeom prst="straightConnector1">
            <a:avLst/>
          </a:prstGeom>
          <a:noFill/>
          <a:ln w="19050" cap="flat" cmpd="sng" algn="ctr">
            <a:solidFill>
              <a:srgbClr val="ADD361">
                <a:lumMod val="75000"/>
              </a:srgbClr>
            </a:solidFill>
            <a:prstDash val="solid"/>
            <a:headEnd type="arrow"/>
            <a:tailEnd type="non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4" name="直線矢印コネクタ 63"/>
          <p:cNvCxnSpPr>
            <a:stCxn id="59" idx="3"/>
            <a:endCxn id="61" idx="1"/>
          </p:cNvCxnSpPr>
          <p:nvPr/>
        </p:nvCxnSpPr>
        <p:spPr>
          <a:xfrm flipV="1">
            <a:off x="4666012" y="3969938"/>
            <a:ext cx="438276" cy="3171"/>
          </a:xfrm>
          <a:prstGeom prst="straightConnector1">
            <a:avLst/>
          </a:prstGeom>
          <a:noFill/>
          <a:ln w="19050" cap="flat" cmpd="sng" algn="ctr">
            <a:solidFill>
              <a:srgbClr val="ADD361">
                <a:lumMod val="75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65" name="カギ線コネクタ 64"/>
          <p:cNvCxnSpPr>
            <a:stCxn id="61" idx="3"/>
            <a:endCxn id="34" idx="2"/>
          </p:cNvCxnSpPr>
          <p:nvPr/>
        </p:nvCxnSpPr>
        <p:spPr>
          <a:xfrm flipV="1">
            <a:off x="6363479" y="3484243"/>
            <a:ext cx="553986" cy="485695"/>
          </a:xfrm>
          <a:prstGeom prst="bentConnector2">
            <a:avLst/>
          </a:prstGeom>
          <a:noFill/>
          <a:ln w="19050" cap="flat" cmpd="sng" algn="ctr">
            <a:solidFill>
              <a:srgbClr val="ADD361">
                <a:lumMod val="75000"/>
              </a:srgbClr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6" name="正方形/長方形 65"/>
          <p:cNvSpPr/>
          <p:nvPr/>
        </p:nvSpPr>
        <p:spPr>
          <a:xfrm>
            <a:off x="6025756" y="4577371"/>
            <a:ext cx="1369829" cy="174128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その他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685949" y="4577371"/>
            <a:ext cx="1339807" cy="174128"/>
          </a:xfrm>
          <a:prstGeom prst="rect">
            <a:avLst/>
          </a:prstGeom>
          <a:solidFill>
            <a:srgbClr val="29348A"/>
          </a:solidFill>
          <a:ln w="25400" cap="flat" cmpd="sng" algn="ctr">
            <a:solidFill>
              <a:srgbClr val="29348A">
                <a:shade val="50000"/>
              </a:srgbClr>
            </a:solidFill>
            <a:prstDash val="solid"/>
          </a:ln>
          <a:effectLst/>
        </p:spPr>
        <p:txBody>
          <a:bodyPr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ja-JP" altLang="en-US" sz="1000" kern="0" dirty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メールアドレス</a:t>
            </a:r>
          </a:p>
        </p:txBody>
      </p:sp>
      <p:sp>
        <p:nvSpPr>
          <p:cNvPr id="68" name="テキスト ボックス 34"/>
          <p:cNvSpPr txBox="1"/>
          <p:nvPr/>
        </p:nvSpPr>
        <p:spPr>
          <a:xfrm>
            <a:off x="848991" y="5813888"/>
            <a:ext cx="997062" cy="216030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診察・検査</a:t>
            </a:r>
          </a:p>
        </p:txBody>
      </p:sp>
      <p:cxnSp>
        <p:nvCxnSpPr>
          <p:cNvPr id="69" name="直線矢印コネクタ 68"/>
          <p:cNvCxnSpPr/>
          <p:nvPr/>
        </p:nvCxnSpPr>
        <p:spPr>
          <a:xfrm flipH="1">
            <a:off x="1034208" y="5743017"/>
            <a:ext cx="674300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arrow"/>
            <a:tailEnd type="non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0" name="テキスト ボックス 34"/>
          <p:cNvSpPr txBox="1"/>
          <p:nvPr/>
        </p:nvSpPr>
        <p:spPr>
          <a:xfrm>
            <a:off x="6977016" y="1482136"/>
            <a:ext cx="1214916" cy="988276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お会計承認登録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曲折矢印 70"/>
          <p:cNvSpPr/>
          <p:nvPr/>
        </p:nvSpPr>
        <p:spPr>
          <a:xfrm>
            <a:off x="487651" y="3703017"/>
            <a:ext cx="1812774" cy="1137742"/>
          </a:xfrm>
          <a:prstGeom prst="bentArrow">
            <a:avLst>
              <a:gd name="adj1" fmla="val 17579"/>
              <a:gd name="adj2" fmla="val 19010"/>
              <a:gd name="adj3" fmla="val 26860"/>
              <a:gd name="adj4" fmla="val 43750"/>
            </a:avLst>
          </a:prstGeom>
          <a:gradFill rotWithShape="1">
            <a:gsLst>
              <a:gs pos="10000">
                <a:srgbClr val="B3E450">
                  <a:alpha val="98000"/>
                </a:srgbClr>
              </a:gs>
              <a:gs pos="100000">
                <a:srgbClr val="ADD361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DEFC9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3" name="上矢印 72"/>
          <p:cNvSpPr/>
          <p:nvPr/>
        </p:nvSpPr>
        <p:spPr>
          <a:xfrm>
            <a:off x="2095897" y="4570300"/>
            <a:ext cx="532058" cy="1078582"/>
          </a:xfrm>
          <a:prstGeom prst="upArrow">
            <a:avLst/>
          </a:prstGeom>
          <a:gradFill>
            <a:gsLst>
              <a:gs pos="10000">
                <a:srgbClr val="B3E450">
                  <a:alpha val="98000"/>
                </a:srgbClr>
              </a:gs>
              <a:gs pos="100000">
                <a:srgbClr val="DEFC91"/>
              </a:gs>
            </a:gsLst>
            <a:lin ang="5400000" scaled="1"/>
          </a:gradFill>
          <a:ln w="9525">
            <a:solidFill>
              <a:srgbClr val="ADD361">
                <a:shade val="95000"/>
                <a:satMod val="105000"/>
              </a:srgbClr>
            </a:solidFill>
            <a:round/>
          </a:ln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74" name="テキスト ボックス 34"/>
          <p:cNvSpPr txBox="1"/>
          <p:nvPr/>
        </p:nvSpPr>
        <p:spPr>
          <a:xfrm>
            <a:off x="1552916" y="5128291"/>
            <a:ext cx="1214916" cy="266273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請求金額登録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U ターン矢印 74"/>
          <p:cNvSpPr/>
          <p:nvPr/>
        </p:nvSpPr>
        <p:spPr>
          <a:xfrm>
            <a:off x="6126304" y="2005277"/>
            <a:ext cx="754325" cy="691653"/>
          </a:xfrm>
          <a:prstGeom prst="uturnArrow">
            <a:avLst/>
          </a:prstGeom>
          <a:gradFill>
            <a:gsLst>
              <a:gs pos="10000">
                <a:srgbClr val="B3E450">
                  <a:alpha val="98000"/>
                </a:srgbClr>
              </a:gs>
              <a:gs pos="100000">
                <a:srgbClr val="DEFC91"/>
              </a:gs>
            </a:gsLst>
            <a:lin ang="5400000" scaled="1"/>
          </a:gradFill>
          <a:ln>
            <a:solidFill>
              <a:srgbClr val="B3E450"/>
            </a:solidFill>
          </a:ln>
          <a:effectLst>
            <a:outerShdw blurRad="38100" dist="25400" dir="5400000" algn="ctr" rotWithShape="0">
              <a:schemeClr val="tx1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76" name="Picture 17" descr="ICON_Building_Q109_Comm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408" y="1768316"/>
            <a:ext cx="639840" cy="8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テキスト ボックス 34"/>
          <p:cNvSpPr txBox="1"/>
          <p:nvPr/>
        </p:nvSpPr>
        <p:spPr>
          <a:xfrm>
            <a:off x="4287951" y="2200734"/>
            <a:ext cx="1250631" cy="206465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クレジット会社</a:t>
            </a:r>
          </a:p>
        </p:txBody>
      </p:sp>
      <p:sp>
        <p:nvSpPr>
          <p:cNvPr id="78" name="テキスト ボックス 34"/>
          <p:cNvSpPr txBox="1"/>
          <p:nvPr/>
        </p:nvSpPr>
        <p:spPr>
          <a:xfrm>
            <a:off x="6137099" y="1764039"/>
            <a:ext cx="1214916" cy="606557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⑤クレジット決済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U ターン矢印 78"/>
          <p:cNvSpPr/>
          <p:nvPr/>
        </p:nvSpPr>
        <p:spPr>
          <a:xfrm rot="5400000">
            <a:off x="3358282" y="5791008"/>
            <a:ext cx="754325" cy="691653"/>
          </a:xfrm>
          <a:prstGeom prst="uturnArrow">
            <a:avLst/>
          </a:prstGeom>
          <a:gradFill>
            <a:gsLst>
              <a:gs pos="10000">
                <a:srgbClr val="B3E450">
                  <a:alpha val="98000"/>
                </a:srgbClr>
              </a:gs>
              <a:gs pos="100000">
                <a:srgbClr val="DEFC91"/>
              </a:gs>
            </a:gsLst>
            <a:lin ang="5400000" scaled="1"/>
          </a:gradFill>
          <a:ln>
            <a:solidFill>
              <a:srgbClr val="B3E450"/>
            </a:solidFill>
          </a:ln>
          <a:effectLst>
            <a:outerShdw blurRad="38100" dist="25400" dir="5400000" algn="ctr" rotWithShape="0">
              <a:schemeClr val="tx1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0" name="テキスト ボックス 34"/>
          <p:cNvSpPr txBox="1"/>
          <p:nvPr/>
        </p:nvSpPr>
        <p:spPr>
          <a:xfrm>
            <a:off x="3327456" y="6486245"/>
            <a:ext cx="1214916" cy="221695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⑧医事会計システムへの入金処理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1" name="Picture 18" descr="MCj0428949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871" y="6171951"/>
            <a:ext cx="39858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887" y="790658"/>
            <a:ext cx="764791" cy="536204"/>
          </a:xfrm>
          <a:prstGeom prst="rect">
            <a:avLst/>
          </a:prstGeom>
        </p:spPr>
      </p:pic>
      <p:sp>
        <p:nvSpPr>
          <p:cNvPr id="83" name="テキスト ボックス 34"/>
          <p:cNvSpPr txBox="1"/>
          <p:nvPr/>
        </p:nvSpPr>
        <p:spPr>
          <a:xfrm>
            <a:off x="4535585" y="5851635"/>
            <a:ext cx="2177661" cy="430943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⑦診療明細書、領収書　郵送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テキスト ボックス 34"/>
          <p:cNvSpPr txBox="1"/>
          <p:nvPr/>
        </p:nvSpPr>
        <p:spPr>
          <a:xfrm>
            <a:off x="3335612" y="5477923"/>
            <a:ext cx="1214916" cy="313853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⑥入金確認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プレースホルダー 2"/>
          <p:cNvSpPr txBox="1">
            <a:spLocks/>
          </p:cNvSpPr>
          <p:nvPr/>
        </p:nvSpPr>
        <p:spPr>
          <a:xfrm>
            <a:off x="-666" y="5178296"/>
            <a:ext cx="1321196" cy="25391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利用者（患者さま）</a:t>
            </a:r>
            <a:endParaRPr lang="en-US" altLang="ja-JP" sz="1050" b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6" name="図 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957" y="5952972"/>
            <a:ext cx="639874" cy="623420"/>
          </a:xfrm>
          <a:prstGeom prst="rect">
            <a:avLst/>
          </a:prstGeom>
        </p:spPr>
      </p:pic>
      <p:cxnSp>
        <p:nvCxnSpPr>
          <p:cNvPr id="87" name="カギ線コネクタ 86"/>
          <p:cNvCxnSpPr>
            <a:stCxn id="34" idx="0"/>
            <a:endCxn id="33" idx="2"/>
          </p:cNvCxnSpPr>
          <p:nvPr/>
        </p:nvCxnSpPr>
        <p:spPr>
          <a:xfrm rot="5400000" flipH="1" flipV="1">
            <a:off x="6816721" y="3084444"/>
            <a:ext cx="203575" cy="2086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ADD361">
                <a:lumMod val="75000"/>
              </a:srgbClr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8" name="角丸四角形 87"/>
          <p:cNvSpPr>
            <a:spLocks noChangeArrowheads="1"/>
          </p:cNvSpPr>
          <p:nvPr/>
        </p:nvSpPr>
        <p:spPr bwMode="auto">
          <a:xfrm>
            <a:off x="2390534" y="3460802"/>
            <a:ext cx="2295415" cy="22483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E8518"/>
              </a:gs>
              <a:gs pos="80000">
                <a:srgbClr val="E79B1E"/>
              </a:gs>
              <a:gs pos="100000">
                <a:srgbClr val="FFB024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kumimoji="0" lang="ja-JP" altLang="en-US" sz="1400" kern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ＩＤ管理（名寄せ）</a:t>
            </a:r>
            <a:endParaRPr kumimoji="0" lang="ja-JP" altLang="en-US" sz="14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曲折矢印 89"/>
          <p:cNvSpPr/>
          <p:nvPr/>
        </p:nvSpPr>
        <p:spPr>
          <a:xfrm rot="5400000" flipV="1">
            <a:off x="435724" y="3690009"/>
            <a:ext cx="1369488" cy="1607091"/>
          </a:xfrm>
          <a:prstGeom prst="bentArrow">
            <a:avLst>
              <a:gd name="adj1" fmla="val 17579"/>
              <a:gd name="adj2" fmla="val 19940"/>
              <a:gd name="adj3" fmla="val 25000"/>
              <a:gd name="adj4" fmla="val 43750"/>
            </a:avLst>
          </a:prstGeom>
          <a:gradFill rotWithShape="1">
            <a:gsLst>
              <a:gs pos="0">
                <a:srgbClr val="ADD361">
                  <a:tint val="100000"/>
                  <a:shade val="100000"/>
                  <a:satMod val="130000"/>
                </a:srgbClr>
              </a:gs>
              <a:gs pos="100000">
                <a:srgbClr val="ADD361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ADD361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2" name="テキスト ボックス 34"/>
          <p:cNvSpPr txBox="1"/>
          <p:nvPr/>
        </p:nvSpPr>
        <p:spPr>
          <a:xfrm>
            <a:off x="293082" y="3935584"/>
            <a:ext cx="1270403" cy="883706"/>
          </a:xfrm>
          <a:prstGeom prst="rect">
            <a:avLst/>
          </a:prstGeom>
          <a:noFill/>
          <a:effectLst/>
        </p:spPr>
        <p:txBody>
          <a:bodyPr wrap="none" lIns="45720" rIns="45720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zh-TW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患者基本</a:t>
            </a:r>
            <a:r>
              <a:rPr lang="zh-TW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lang="en-US" altLang="zh-TW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zh-TW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</a:t>
            </a:r>
            <a:r>
              <a:rPr lang="zh-TW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r>
              <a:rPr lang="zh-TW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lang="en-US" altLang="zh-TW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キャッシュレス決済用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クレジットカード番号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円/楕円 90"/>
          <p:cNvSpPr/>
          <p:nvPr/>
        </p:nvSpPr>
        <p:spPr>
          <a:xfrm rot="19873140">
            <a:off x="-36980" y="3427481"/>
            <a:ext cx="2455933" cy="166299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8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Office PowerPoint</Application>
  <PresentationFormat>画面に合わせる (4:3)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2021-03-29T09:53:48Z</dcterms:created>
  <dcterms:modified xsi:type="dcterms:W3CDTF">2021-03-29T09:54:36Z</dcterms:modified>
</cp:coreProperties>
</file>