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CC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424" autoAdjust="0"/>
  </p:normalViewPr>
  <p:slideViewPr>
    <p:cSldViewPr snapToGrid="0">
      <p:cViewPr varScale="1">
        <p:scale>
          <a:sx n="74" d="100"/>
          <a:sy n="74" d="100"/>
        </p:scale>
        <p:origin x="1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4B8469F8-E6DA-45BD-BFB3-6EB78C0A2F3E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B743DB76-96C1-48B7-BDC2-6CA2D475E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863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1131D82-9FC7-4D3F-A4D7-DE209F5CA7A6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9C562F7F-3B8C-43D5-85E9-059D8A9F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1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44381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0" y="495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0"/>
            <a:ext cx="640693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963" y="38131"/>
            <a:ext cx="7932243" cy="38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>
              <a:defRPr/>
            </a:pP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Medical Gate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（メディカルゲート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期構築案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8224557" y="4043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別紙３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569" y="2242033"/>
            <a:ext cx="1189249" cy="1259205"/>
          </a:xfrm>
          <a:prstGeom prst="rect">
            <a:avLst/>
          </a:prstGeom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36220"/>
              </p:ext>
            </p:extLst>
          </p:nvPr>
        </p:nvGraphicFramePr>
        <p:xfrm>
          <a:off x="60509" y="549828"/>
          <a:ext cx="9000000" cy="147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6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63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52000">
                <a:tc gridSpan="12">
                  <a:txBody>
                    <a:bodyPr/>
                    <a:lstStyle/>
                    <a:p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Ⅱ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期構築スケジュール案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55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時期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項目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年度）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ﾏｲﾙｽﾄｰﾝ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ホームベース 9"/>
          <p:cNvSpPr/>
          <p:nvPr/>
        </p:nvSpPr>
        <p:spPr bwMode="auto">
          <a:xfrm>
            <a:off x="1204967" y="1268009"/>
            <a:ext cx="1344416" cy="323616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1" kern="0" dirty="0" smtClean="0">
                <a:latin typeface="+mj-ea"/>
                <a:ea typeface="+mj-ea"/>
                <a:cs typeface="Meiryo UI" panose="020B0604030504040204" pitchFamily="50" charset="-128"/>
              </a:rPr>
              <a:t>ベンダー</a:t>
            </a:r>
            <a:r>
              <a:rPr kumimoji="0" lang="ja-JP" altLang="en-US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調整</a:t>
            </a:r>
          </a:p>
        </p:txBody>
      </p:sp>
      <p:sp>
        <p:nvSpPr>
          <p:cNvPr id="11" name="ホームベース 10"/>
          <p:cNvSpPr/>
          <p:nvPr/>
        </p:nvSpPr>
        <p:spPr bwMode="auto">
          <a:xfrm>
            <a:off x="2549382" y="1254689"/>
            <a:ext cx="1137893" cy="336935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Ⅱ</a:t>
            </a:r>
            <a:r>
              <a:rPr kumimoji="0" lang="ja-JP" altLang="en-US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期システム</a:t>
            </a:r>
            <a:endParaRPr kumimoji="0" lang="en-US" altLang="ja-JP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1" kern="0" dirty="0" smtClean="0">
                <a:latin typeface="+mj-ea"/>
                <a:ea typeface="+mj-ea"/>
                <a:cs typeface="Meiryo UI" panose="020B0604030504040204" pitchFamily="50" charset="-128"/>
              </a:rPr>
              <a:t>構想策定</a:t>
            </a:r>
            <a:endParaRPr kumimoji="0" lang="ja-JP" altLang="en-US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2" name="ホームベース 11"/>
          <p:cNvSpPr/>
          <p:nvPr/>
        </p:nvSpPr>
        <p:spPr bwMode="auto">
          <a:xfrm>
            <a:off x="3698066" y="1268008"/>
            <a:ext cx="800330" cy="329557"/>
          </a:xfrm>
          <a:prstGeom prst="homePlate">
            <a:avLst>
              <a:gd name="adj" fmla="val 41699"/>
            </a:avLst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Ⅱ</a:t>
            </a:r>
            <a:r>
              <a:rPr kumimoji="0" lang="ja-JP" altLang="en-US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期ｼｽﾃﾑ</a:t>
            </a:r>
            <a:r>
              <a:rPr kumimoji="0" lang="ja-JP" altLang="en-US" sz="1050" b="1" kern="0" dirty="0" smtClean="0">
                <a:latin typeface="+mj-ea"/>
                <a:ea typeface="+mj-ea"/>
                <a:cs typeface="Meiryo UI" panose="020B0604030504040204" pitchFamily="50" charset="-128"/>
              </a:rPr>
              <a:t>仕様書</a:t>
            </a:r>
            <a:endParaRPr kumimoji="0" lang="ja-JP" altLang="en-US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 bwMode="auto">
          <a:xfrm>
            <a:off x="4498482" y="1282482"/>
            <a:ext cx="812670" cy="323999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Ⅱ</a:t>
            </a:r>
            <a:r>
              <a:rPr kumimoji="0" lang="ja-JP" altLang="en-US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期入札</a:t>
            </a:r>
            <a:endParaRPr kumimoji="0" lang="en-US" altLang="ja-JP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4" name="ホームベース 13"/>
          <p:cNvSpPr/>
          <p:nvPr/>
        </p:nvSpPr>
        <p:spPr bwMode="auto">
          <a:xfrm>
            <a:off x="5311153" y="1274922"/>
            <a:ext cx="2984942" cy="331559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 anchorCtr="1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Ⅱ</a:t>
            </a:r>
            <a:r>
              <a:rPr kumimoji="0" lang="ja-JP" altLang="en-US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期開発</a:t>
            </a:r>
            <a:endParaRPr kumimoji="0" lang="en-US" altLang="ja-JP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5" name="ホームベース 14"/>
          <p:cNvSpPr/>
          <p:nvPr/>
        </p:nvSpPr>
        <p:spPr bwMode="auto">
          <a:xfrm>
            <a:off x="7408961" y="1386233"/>
            <a:ext cx="876428" cy="211331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1" kern="0" dirty="0" smtClean="0">
                <a:latin typeface="+mj-ea"/>
                <a:ea typeface="+mj-ea"/>
                <a:cs typeface="Meiryo UI" panose="020B0604030504040204" pitchFamily="50" charset="-128"/>
              </a:rPr>
              <a:t>試験運用</a:t>
            </a:r>
            <a:endParaRPr kumimoji="0" lang="en-US" altLang="ja-JP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6" name="ホームベース 15"/>
          <p:cNvSpPr/>
          <p:nvPr/>
        </p:nvSpPr>
        <p:spPr bwMode="auto">
          <a:xfrm>
            <a:off x="8282733" y="1274922"/>
            <a:ext cx="800417" cy="324000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Ⅱ</a:t>
            </a:r>
            <a:r>
              <a:rPr kumimoji="0" lang="ja-JP" altLang="en-US" sz="10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Meiryo UI" panose="020B0604030504040204" pitchFamily="50" charset="-128"/>
              </a:rPr>
              <a:t>期</a:t>
            </a:r>
            <a:endParaRPr kumimoji="0" lang="en-US" altLang="ja-JP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1" kern="0" dirty="0">
                <a:latin typeface="+mj-ea"/>
                <a:ea typeface="+mj-ea"/>
                <a:cs typeface="Meiryo UI" panose="020B0604030504040204" pitchFamily="50" charset="-128"/>
              </a:rPr>
              <a:t>本格</a:t>
            </a:r>
            <a:r>
              <a:rPr kumimoji="0" lang="ja-JP" altLang="en-US" sz="1050" b="1" kern="0" dirty="0" smtClean="0">
                <a:latin typeface="+mj-ea"/>
                <a:ea typeface="+mj-ea"/>
                <a:cs typeface="Meiryo UI" panose="020B0604030504040204" pitchFamily="50" charset="-128"/>
              </a:rPr>
              <a:t>運用</a:t>
            </a:r>
            <a:endParaRPr kumimoji="0" lang="en-US" altLang="ja-JP" sz="105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7" name="ホームベース 16"/>
          <p:cNvSpPr/>
          <p:nvPr/>
        </p:nvSpPr>
        <p:spPr bwMode="auto">
          <a:xfrm>
            <a:off x="4733573" y="1655873"/>
            <a:ext cx="828000" cy="324000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Ⅰ</a:t>
            </a:r>
            <a:r>
              <a:rPr kumimoji="0" lang="ja-JP" altLang="en-US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期拡張</a:t>
            </a:r>
            <a:endParaRPr kumimoji="0" lang="en-US" altLang="ja-JP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kern="0" dirty="0" smtClean="0">
                <a:latin typeface="+mj-ea"/>
                <a:ea typeface="+mj-ea"/>
                <a:cs typeface="Meiryo UI" panose="020B0604030504040204" pitchFamily="50" charset="-128"/>
              </a:rPr>
              <a:t>設計</a:t>
            </a:r>
            <a:endParaRPr kumimoji="0" lang="en-US" altLang="ja-JP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 bwMode="auto">
          <a:xfrm>
            <a:off x="5531429" y="1655873"/>
            <a:ext cx="828000" cy="324000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Ⅰ</a:t>
            </a:r>
            <a:r>
              <a:rPr kumimoji="0" lang="ja-JP" altLang="en-US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期拡張</a:t>
            </a:r>
            <a:endParaRPr kumimoji="0" lang="en-US" altLang="ja-JP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kern="0" noProof="0" dirty="0">
                <a:latin typeface="+mj-ea"/>
                <a:ea typeface="+mj-ea"/>
                <a:cs typeface="Meiryo UI" panose="020B0604030504040204" pitchFamily="50" charset="-128"/>
              </a:rPr>
              <a:t>開発</a:t>
            </a:r>
            <a:endParaRPr kumimoji="0" lang="en-US" altLang="ja-JP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9" name="ホームベース 18"/>
          <p:cNvSpPr/>
          <p:nvPr/>
        </p:nvSpPr>
        <p:spPr bwMode="auto">
          <a:xfrm>
            <a:off x="6365410" y="1646005"/>
            <a:ext cx="876428" cy="144000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Ⅱ</a:t>
            </a:r>
            <a:r>
              <a:rPr kumimoji="0" lang="ja-JP" altLang="en-US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期連携テスト</a:t>
            </a:r>
            <a:endParaRPr kumimoji="0" lang="en-US" altLang="ja-JP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20" name="ホームベース 19"/>
          <p:cNvSpPr/>
          <p:nvPr/>
        </p:nvSpPr>
        <p:spPr bwMode="auto">
          <a:xfrm>
            <a:off x="6408814" y="1838986"/>
            <a:ext cx="980800" cy="140887"/>
          </a:xfrm>
          <a:prstGeom prst="homePlate">
            <a:avLst/>
          </a:prstGeom>
          <a:gradFill rotWithShape="1">
            <a:gsLst>
              <a:gs pos="0">
                <a:schemeClr val="accent5"/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5C</a:t>
            </a:r>
            <a:r>
              <a:rPr kumimoji="0" lang="ja-JP" altLang="en-US" sz="800" b="1" kern="0" noProof="0" dirty="0" smtClean="0">
                <a:latin typeface="+mj-ea"/>
                <a:ea typeface="+mj-ea"/>
                <a:cs typeface="Meiryo UI" panose="020B0604030504040204" pitchFamily="50" charset="-128"/>
              </a:rPr>
              <a:t>医事連携稼働</a:t>
            </a:r>
            <a:endParaRPr kumimoji="0" lang="en-US" altLang="ja-JP" sz="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36" y="2069529"/>
            <a:ext cx="7267570" cy="4787022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CD93149-A266-491D-80AE-AFF7F803F3A0}"/>
              </a:ext>
            </a:extLst>
          </p:cNvPr>
          <p:cNvSpPr txBox="1"/>
          <p:nvPr/>
        </p:nvSpPr>
        <p:spPr>
          <a:xfrm>
            <a:off x="7389614" y="6358906"/>
            <a:ext cx="1609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 smtClean="0">
                <a:solidFill>
                  <a:srgbClr val="000000"/>
                </a:solidFill>
                <a:latin typeface="ＭＳ Ｐゴシック" charset="-128"/>
              </a:rPr>
              <a:t>※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 charset="-128"/>
              </a:rPr>
              <a:t>左図はイメージです</a:t>
            </a:r>
            <a:endParaRPr lang="ja-JP" altLang="en-US" sz="1200" dirty="0">
              <a:solidFill>
                <a:srgbClr val="00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88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2021-03-29T09:41:20Z</dcterms:created>
  <dcterms:modified xsi:type="dcterms:W3CDTF">2021-03-29T09:42:09Z</dcterms:modified>
</cp:coreProperties>
</file>