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FFCC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424" autoAdjust="0"/>
  </p:normalViewPr>
  <p:slideViewPr>
    <p:cSldViewPr snapToGrid="0">
      <p:cViewPr varScale="1">
        <p:scale>
          <a:sx n="74" d="100"/>
          <a:sy n="74" d="100"/>
        </p:scale>
        <p:origin x="1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018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4B8469F8-E6DA-45BD-BFB3-6EB78C0A2F3E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018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B743DB76-96C1-48B7-BDC2-6CA2D475ED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863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8" cy="490569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31131D82-9FC7-4D3F-A4D7-DE209F5CA7A6}" type="datetimeFigureOut">
              <a:rPr kumimoji="1" lang="ja-JP" altLang="en-US" smtClean="0"/>
              <a:t>2021/3/29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1222375"/>
            <a:ext cx="4398963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705381"/>
            <a:ext cx="5317490" cy="384985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8" cy="490568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9C562F7F-3B8C-43D5-85E9-059D8A9FA8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79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62F7F-3B8C-43D5-85E9-059D8A9FA85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589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144381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 userDrawn="1"/>
        </p:nvCxnSpPr>
        <p:spPr>
          <a:xfrm>
            <a:off x="0" y="495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図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0"/>
            <a:ext cx="640693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109963" y="38131"/>
            <a:ext cx="7932243" cy="383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lvl="0">
              <a:defRPr/>
            </a:pPr>
            <a:r>
              <a:rPr lang="en-US" altLang="ja-JP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Medical Gate</a:t>
            </a:r>
            <a:r>
              <a:rPr lang="ja-JP" altLang="en-US" sz="2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（メディカルゲート）システム概念図</a:t>
            </a:r>
          </a:p>
        </p:txBody>
      </p:sp>
      <p:pic>
        <p:nvPicPr>
          <p:cNvPr id="161" name="Picture 384" descr="ICON_Server_Rack_Q3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4159" y="2985797"/>
            <a:ext cx="2596853" cy="2045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0" name="Picture 2" descr="C:\Users\testuser\AppData\Local\Temp\VMwareDnD\e084455a\ICON_VM_detailed_Q408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21845" y="3016303"/>
            <a:ext cx="921162" cy="1066800"/>
          </a:xfrm>
          <a:prstGeom prst="rect">
            <a:avLst/>
          </a:prstGeom>
          <a:noFill/>
        </p:spPr>
      </p:pic>
      <p:pic>
        <p:nvPicPr>
          <p:cNvPr id="181" name="Picture 2" descr="C:\Users\testuser\AppData\Local\Temp\VMwareDnD\e084455a\ICON_VM_detailed_Q408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22029" y="3297597"/>
            <a:ext cx="921162" cy="1066800"/>
          </a:xfrm>
          <a:prstGeom prst="rect">
            <a:avLst/>
          </a:prstGeom>
          <a:noFill/>
        </p:spPr>
      </p:pic>
      <p:sp>
        <p:nvSpPr>
          <p:cNvPr id="190" name="テキスト ボックス 35"/>
          <p:cNvSpPr txBox="1"/>
          <p:nvPr/>
        </p:nvSpPr>
        <p:spPr>
          <a:xfrm>
            <a:off x="4774109" y="4245788"/>
            <a:ext cx="1544383" cy="244623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内部セグメント</a:t>
            </a:r>
          </a:p>
        </p:txBody>
      </p:sp>
      <p:pic>
        <p:nvPicPr>
          <p:cNvPr id="195" name="Picture 2" descr="C:\Users\testuser\AppData\Local\Temp\VMwareDnD\e084455a\ICON_VM_detailed_Q408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07774" y="2505697"/>
            <a:ext cx="921162" cy="1066800"/>
          </a:xfrm>
          <a:prstGeom prst="rect">
            <a:avLst/>
          </a:prstGeom>
          <a:noFill/>
        </p:spPr>
      </p:pic>
      <p:pic>
        <p:nvPicPr>
          <p:cNvPr id="196" name="Picture 2" descr="C:\Users\testuser\AppData\Local\Temp\VMwareDnD\e084455a\ICON_VM_detailed_Q408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39617" y="2813885"/>
            <a:ext cx="921162" cy="1066800"/>
          </a:xfrm>
          <a:prstGeom prst="rect">
            <a:avLst/>
          </a:prstGeom>
          <a:noFill/>
        </p:spPr>
      </p:pic>
      <p:sp>
        <p:nvSpPr>
          <p:cNvPr id="197" name="テキスト ボックス 35"/>
          <p:cNvSpPr txBox="1"/>
          <p:nvPr/>
        </p:nvSpPr>
        <p:spPr>
          <a:xfrm>
            <a:off x="5014769" y="5118568"/>
            <a:ext cx="3312309" cy="1273868"/>
          </a:xfrm>
          <a:prstGeom prst="rect">
            <a:avLst/>
          </a:prstGeom>
          <a:noFill/>
          <a:ln w="25400">
            <a:solidFill>
              <a:srgbClr val="00B050"/>
            </a:solidFill>
          </a:ln>
          <a:effectLst/>
        </p:spPr>
        <p:txBody>
          <a:bodyPr wrap="square" lIns="45720" rIns="45720" rtlCol="0" anchor="ctr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内部セグメント向け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仮想サーバー群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職員用患者管理サーバー、請求管理サーバー、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データベースサーバー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バックアップサーバー等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2" name="テキスト ボックス 35"/>
          <p:cNvSpPr txBox="1"/>
          <p:nvPr/>
        </p:nvSpPr>
        <p:spPr>
          <a:xfrm>
            <a:off x="5014769" y="1254031"/>
            <a:ext cx="3456243" cy="835639"/>
          </a:xfrm>
          <a:prstGeom prst="rect">
            <a:avLst/>
          </a:prstGeom>
          <a:noFill/>
          <a:ln w="25400">
            <a:solidFill>
              <a:srgbClr val="FF0000"/>
            </a:solidFill>
          </a:ln>
          <a:effectLst/>
        </p:spPr>
        <p:txBody>
          <a:bodyPr wrap="square" lIns="45720" rIns="45720" rtlCol="0" anchor="ctr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外部セグメント向け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仮想サーバー群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患者ポータル、クレジット決済連携サーバー等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3" name="円/楕円 202"/>
          <p:cNvSpPr/>
          <p:nvPr/>
        </p:nvSpPr>
        <p:spPr>
          <a:xfrm rot="19873140">
            <a:off x="6650684" y="3051784"/>
            <a:ext cx="2138082" cy="1123257"/>
          </a:xfrm>
          <a:prstGeom prst="ellipse">
            <a:avLst/>
          </a:prstGeom>
          <a:noFill/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" name="円/楕円 203"/>
          <p:cNvSpPr/>
          <p:nvPr/>
        </p:nvSpPr>
        <p:spPr>
          <a:xfrm rot="19873140">
            <a:off x="5529340" y="2514522"/>
            <a:ext cx="2138082" cy="1123257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5" name="直線矢印コネクタ 204"/>
          <p:cNvCxnSpPr>
            <a:stCxn id="197" idx="0"/>
            <a:endCxn id="203" idx="4"/>
          </p:cNvCxnSpPr>
          <p:nvPr/>
        </p:nvCxnSpPr>
        <p:spPr>
          <a:xfrm flipV="1">
            <a:off x="6670924" y="4105661"/>
            <a:ext cx="1319204" cy="1012907"/>
          </a:xfrm>
          <a:prstGeom prst="straightConnector1">
            <a:avLst/>
          </a:prstGeom>
          <a:ln w="25400">
            <a:solidFill>
              <a:srgbClr val="00B050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矢印コネクタ 205"/>
          <p:cNvCxnSpPr>
            <a:stCxn id="202" idx="2"/>
            <a:endCxn id="204" idx="6"/>
          </p:cNvCxnSpPr>
          <p:nvPr/>
        </p:nvCxnSpPr>
        <p:spPr>
          <a:xfrm>
            <a:off x="6742891" y="2089670"/>
            <a:ext cx="792469" cy="471777"/>
          </a:xfrm>
          <a:prstGeom prst="straightConnector1">
            <a:avLst/>
          </a:prstGeom>
          <a:ln w="25400">
            <a:solidFill>
              <a:srgbClr val="FF0000"/>
            </a:solidFill>
            <a:headEnd type="oval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コネクタ 206"/>
          <p:cNvCxnSpPr>
            <a:stCxn id="208" idx="3"/>
            <a:endCxn id="209" idx="1"/>
          </p:cNvCxnSpPr>
          <p:nvPr/>
        </p:nvCxnSpPr>
        <p:spPr>
          <a:xfrm>
            <a:off x="5174293" y="2410588"/>
            <a:ext cx="1433481" cy="614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テキスト ボックス 35"/>
          <p:cNvSpPr txBox="1"/>
          <p:nvPr/>
        </p:nvSpPr>
        <p:spPr>
          <a:xfrm>
            <a:off x="5030293" y="2338588"/>
            <a:ext cx="144000" cy="144000"/>
          </a:xfrm>
          <a:prstGeom prst="rect">
            <a:avLst/>
          </a:prstGeom>
          <a:solidFill>
            <a:srgbClr val="FF0000"/>
          </a:solidFill>
          <a:ln w="25400">
            <a:noFill/>
          </a:ln>
          <a:effectLst/>
        </p:spPr>
        <p:txBody>
          <a:bodyPr wrap="square" lIns="45720" rIns="45720" rtlCol="0" anchor="ctr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9" name="テキスト ボックス 35"/>
          <p:cNvSpPr txBox="1"/>
          <p:nvPr/>
        </p:nvSpPr>
        <p:spPr>
          <a:xfrm>
            <a:off x="6607774" y="2344732"/>
            <a:ext cx="144000" cy="144000"/>
          </a:xfrm>
          <a:prstGeom prst="rect">
            <a:avLst/>
          </a:prstGeom>
          <a:solidFill>
            <a:srgbClr val="FF0000"/>
          </a:solidFill>
          <a:ln w="25400">
            <a:noFill/>
          </a:ln>
          <a:effectLst/>
        </p:spPr>
        <p:txBody>
          <a:bodyPr wrap="square" lIns="45720" rIns="45720" rtlCol="0" anchor="ctr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10" name="直線コネクタ 209"/>
          <p:cNvCxnSpPr>
            <a:stCxn id="211" idx="3"/>
            <a:endCxn id="212" idx="1"/>
          </p:cNvCxnSpPr>
          <p:nvPr/>
        </p:nvCxnSpPr>
        <p:spPr>
          <a:xfrm>
            <a:off x="5158770" y="4094581"/>
            <a:ext cx="1529811" cy="548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テキスト ボックス 35"/>
          <p:cNvSpPr txBox="1"/>
          <p:nvPr/>
        </p:nvSpPr>
        <p:spPr>
          <a:xfrm>
            <a:off x="5014770" y="4022581"/>
            <a:ext cx="144000" cy="144000"/>
          </a:xfrm>
          <a:prstGeom prst="rect">
            <a:avLst/>
          </a:prstGeom>
          <a:solidFill>
            <a:srgbClr val="00B050"/>
          </a:solidFill>
          <a:ln w="25400">
            <a:noFill/>
          </a:ln>
          <a:effectLst/>
        </p:spPr>
        <p:txBody>
          <a:bodyPr wrap="square" lIns="45720" rIns="45720" rtlCol="0" anchor="ctr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2" name="テキスト ボックス 35"/>
          <p:cNvSpPr txBox="1"/>
          <p:nvPr/>
        </p:nvSpPr>
        <p:spPr>
          <a:xfrm>
            <a:off x="6688581" y="4028068"/>
            <a:ext cx="144000" cy="144000"/>
          </a:xfrm>
          <a:prstGeom prst="rect">
            <a:avLst/>
          </a:prstGeom>
          <a:solidFill>
            <a:srgbClr val="00B050"/>
          </a:solidFill>
          <a:ln w="25400">
            <a:noFill/>
          </a:ln>
          <a:effectLst/>
        </p:spPr>
        <p:txBody>
          <a:bodyPr wrap="square" lIns="45720" rIns="45720" rtlCol="0" anchor="ctr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13" name="Picture 8" descr="C:\Users\ecoffey\AppData\Local\Temp\Rar$DRa0.583\Cisco Icons November\30067_Device_router_3057\Png_256\30067_Device_router_3057_warning_256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82" y="3050252"/>
            <a:ext cx="784642" cy="44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6" name="Picture 7" descr="C:\Users\ecoffey\AppData\Local\Temp\Rar$DRa0.295\30029_Device_firewall_critical_64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776" y="3028461"/>
            <a:ext cx="487680" cy="48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8" name="直線コネクタ 217"/>
          <p:cNvCxnSpPr>
            <a:stCxn id="213" idx="3"/>
            <a:endCxn id="216" idx="1"/>
          </p:cNvCxnSpPr>
          <p:nvPr/>
        </p:nvCxnSpPr>
        <p:spPr>
          <a:xfrm>
            <a:off x="4111224" y="3272171"/>
            <a:ext cx="813552" cy="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角丸四角形 223"/>
          <p:cNvSpPr/>
          <p:nvPr/>
        </p:nvSpPr>
        <p:spPr>
          <a:xfrm>
            <a:off x="4382689" y="1093305"/>
            <a:ext cx="4544418" cy="5420154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8" name="テキスト ボックス 35"/>
          <p:cNvSpPr txBox="1"/>
          <p:nvPr/>
        </p:nvSpPr>
        <p:spPr>
          <a:xfrm>
            <a:off x="4468594" y="2832366"/>
            <a:ext cx="852418" cy="244623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Firewall</a:t>
            </a:r>
            <a:endParaRPr lang="ja-JP" altLang="en-US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9" name="テキスト ボックス 35"/>
          <p:cNvSpPr txBox="1"/>
          <p:nvPr/>
        </p:nvSpPr>
        <p:spPr>
          <a:xfrm>
            <a:off x="8496079" y="1325875"/>
            <a:ext cx="546128" cy="3990962"/>
          </a:xfrm>
          <a:prstGeom prst="rect">
            <a:avLst/>
          </a:prstGeom>
          <a:noFill/>
          <a:effectLst/>
        </p:spPr>
        <p:txBody>
          <a:bodyPr vert="wordArtVertRtl" wrap="square" lIns="45720" rIns="45720" rtlCol="0" anchor="ctr" anchorCtr="1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大阪府立病院機構　契約ラック内</a:t>
            </a:r>
          </a:p>
        </p:txBody>
      </p:sp>
      <p:sp>
        <p:nvSpPr>
          <p:cNvPr id="230" name="テキスト ボックス 35"/>
          <p:cNvSpPr txBox="1"/>
          <p:nvPr/>
        </p:nvSpPr>
        <p:spPr>
          <a:xfrm>
            <a:off x="5530046" y="4855680"/>
            <a:ext cx="1544383" cy="244623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仮想基盤</a:t>
            </a:r>
          </a:p>
        </p:txBody>
      </p:sp>
      <p:sp>
        <p:nvSpPr>
          <p:cNvPr id="231" name="テキスト ボックス 35"/>
          <p:cNvSpPr txBox="1"/>
          <p:nvPr/>
        </p:nvSpPr>
        <p:spPr>
          <a:xfrm>
            <a:off x="4490414" y="2113108"/>
            <a:ext cx="1544383" cy="244623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外部セグメント</a:t>
            </a:r>
          </a:p>
        </p:txBody>
      </p:sp>
      <p:sp>
        <p:nvSpPr>
          <p:cNvPr id="232" name="角丸四角形 231"/>
          <p:cNvSpPr/>
          <p:nvPr/>
        </p:nvSpPr>
        <p:spPr>
          <a:xfrm>
            <a:off x="3162108" y="728261"/>
            <a:ext cx="5880098" cy="5960008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3" name="テキスト ボックス 35"/>
          <p:cNvSpPr txBox="1"/>
          <p:nvPr/>
        </p:nvSpPr>
        <p:spPr>
          <a:xfrm>
            <a:off x="3813201" y="614401"/>
            <a:ext cx="2221596" cy="493911"/>
          </a:xfrm>
          <a:prstGeom prst="rect">
            <a:avLst/>
          </a:prstGeom>
          <a:noFill/>
          <a:effectLst/>
        </p:spPr>
        <p:txBody>
          <a:bodyPr vert="horz" wrap="square" lIns="45720" rIns="45720" rtlCol="0" anchor="ctr" anchorCtr="1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NTT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 堂島データセンター</a:t>
            </a:r>
          </a:p>
        </p:txBody>
      </p:sp>
      <p:sp>
        <p:nvSpPr>
          <p:cNvPr id="235" name="角丸四角形 234"/>
          <p:cNvSpPr/>
          <p:nvPr/>
        </p:nvSpPr>
        <p:spPr>
          <a:xfrm>
            <a:off x="194437" y="2157470"/>
            <a:ext cx="2275823" cy="106915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6" name="角丸四角形 235"/>
          <p:cNvSpPr/>
          <p:nvPr/>
        </p:nvSpPr>
        <p:spPr>
          <a:xfrm>
            <a:off x="190893" y="3319624"/>
            <a:ext cx="2275823" cy="106915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7" name="角丸四角形 236"/>
          <p:cNvSpPr/>
          <p:nvPr/>
        </p:nvSpPr>
        <p:spPr>
          <a:xfrm>
            <a:off x="187056" y="4568537"/>
            <a:ext cx="2275823" cy="1018241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0" name="テキスト ボックス 35"/>
          <p:cNvSpPr txBox="1"/>
          <p:nvPr/>
        </p:nvSpPr>
        <p:spPr>
          <a:xfrm>
            <a:off x="260126" y="4558166"/>
            <a:ext cx="1544383" cy="244623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患者さま環境</a:t>
            </a:r>
          </a:p>
        </p:txBody>
      </p:sp>
      <p:pic>
        <p:nvPicPr>
          <p:cNvPr id="241" name="図 24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895" y="2972023"/>
            <a:ext cx="602268" cy="602268"/>
          </a:xfrm>
          <a:prstGeom prst="rect">
            <a:avLst/>
          </a:prstGeom>
        </p:spPr>
      </p:pic>
      <p:sp>
        <p:nvSpPr>
          <p:cNvPr id="242" name="テキスト ボックス 35"/>
          <p:cNvSpPr txBox="1"/>
          <p:nvPr/>
        </p:nvSpPr>
        <p:spPr>
          <a:xfrm>
            <a:off x="2040302" y="3249218"/>
            <a:ext cx="1544383" cy="244623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ｲﾝﾀｰﾈｯﾄ</a:t>
            </a:r>
          </a:p>
        </p:txBody>
      </p:sp>
      <p:sp>
        <p:nvSpPr>
          <p:cNvPr id="243" name="角丸四角形 242"/>
          <p:cNvSpPr/>
          <p:nvPr/>
        </p:nvSpPr>
        <p:spPr>
          <a:xfrm>
            <a:off x="190427" y="5670027"/>
            <a:ext cx="2275823" cy="1018241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4" name="テキスト ボックス 35"/>
          <p:cNvSpPr txBox="1"/>
          <p:nvPr/>
        </p:nvSpPr>
        <p:spPr>
          <a:xfrm>
            <a:off x="255362" y="5662938"/>
            <a:ext cx="1544383" cy="244623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センター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医事グループ</a:t>
            </a:r>
          </a:p>
        </p:txBody>
      </p:sp>
      <p:sp>
        <p:nvSpPr>
          <p:cNvPr id="248" name="テキスト ボックス 35"/>
          <p:cNvSpPr txBox="1"/>
          <p:nvPr/>
        </p:nvSpPr>
        <p:spPr>
          <a:xfrm>
            <a:off x="655209" y="3385168"/>
            <a:ext cx="1469417" cy="220469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インフラ監視</a:t>
            </a:r>
          </a:p>
        </p:txBody>
      </p:sp>
      <p:sp>
        <p:nvSpPr>
          <p:cNvPr id="249" name="テキスト ボックス 35"/>
          <p:cNvSpPr txBox="1"/>
          <p:nvPr/>
        </p:nvSpPr>
        <p:spPr>
          <a:xfrm>
            <a:off x="648189" y="3869200"/>
            <a:ext cx="1207397" cy="224965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権威</a:t>
            </a: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DNS</a:t>
            </a:r>
            <a:endParaRPr lang="ja-JP" altLang="en-US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50" name="Picture 15" descr="ICON_Person_LtBlue_Q408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5464" y="6131942"/>
            <a:ext cx="247279" cy="428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" name="Picture 14" descr="ICON_Person_Orange_Q408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97999" y="4976485"/>
            <a:ext cx="249980" cy="433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" name="Picture 2" descr="VMW-ICON-Android-Phone.png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093" y="4933337"/>
            <a:ext cx="333546" cy="425615"/>
          </a:xfrm>
          <a:prstGeom prst="rect">
            <a:avLst/>
          </a:prstGeom>
        </p:spPr>
      </p:pic>
      <p:cxnSp>
        <p:nvCxnSpPr>
          <p:cNvPr id="253" name="カギ線コネクタ 252"/>
          <p:cNvCxnSpPr>
            <a:stCxn id="1030" idx="3"/>
            <a:endCxn id="241" idx="0"/>
          </p:cNvCxnSpPr>
          <p:nvPr/>
        </p:nvCxnSpPr>
        <p:spPr>
          <a:xfrm>
            <a:off x="2014518" y="1473922"/>
            <a:ext cx="782511" cy="1498101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カギ線コネクタ 253"/>
          <p:cNvCxnSpPr>
            <a:stCxn id="1028" idx="3"/>
            <a:endCxn id="241" idx="2"/>
          </p:cNvCxnSpPr>
          <p:nvPr/>
        </p:nvCxnSpPr>
        <p:spPr>
          <a:xfrm flipV="1">
            <a:off x="2067145" y="3574291"/>
            <a:ext cx="729884" cy="12577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カギ線コネクタ 254"/>
          <p:cNvCxnSpPr>
            <a:stCxn id="252" idx="3"/>
            <a:endCxn id="241" idx="2"/>
          </p:cNvCxnSpPr>
          <p:nvPr/>
        </p:nvCxnSpPr>
        <p:spPr>
          <a:xfrm flipV="1">
            <a:off x="1661639" y="3574291"/>
            <a:ext cx="1135390" cy="157185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テキスト ボックス 35"/>
          <p:cNvSpPr txBox="1"/>
          <p:nvPr/>
        </p:nvSpPr>
        <p:spPr>
          <a:xfrm>
            <a:off x="2228841" y="5853070"/>
            <a:ext cx="1498520" cy="312551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en-US" altLang="ja-JP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IP-VPN</a:t>
            </a:r>
            <a:endParaRPr lang="ja-JP" altLang="en-US" sz="20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58" name="Picture 4" descr="VMW-ICON-MacBook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17" y="6054078"/>
            <a:ext cx="360028" cy="407427"/>
          </a:xfrm>
          <a:prstGeom prst="rect">
            <a:avLst/>
          </a:prstGeom>
        </p:spPr>
      </p:pic>
      <p:cxnSp>
        <p:nvCxnSpPr>
          <p:cNvPr id="260" name="直線コネクタ 259"/>
          <p:cNvCxnSpPr>
            <a:stCxn id="216" idx="0"/>
          </p:cNvCxnSpPr>
          <p:nvPr/>
        </p:nvCxnSpPr>
        <p:spPr>
          <a:xfrm flipV="1">
            <a:off x="5168616" y="2429967"/>
            <a:ext cx="197189" cy="5984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直線コネクタ 261"/>
          <p:cNvCxnSpPr>
            <a:stCxn id="216" idx="2"/>
          </p:cNvCxnSpPr>
          <p:nvPr/>
        </p:nvCxnSpPr>
        <p:spPr>
          <a:xfrm>
            <a:off x="5168616" y="3516141"/>
            <a:ext cx="210359" cy="5895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カギ線コネクタ 266"/>
          <p:cNvCxnSpPr>
            <a:stCxn id="258" idx="3"/>
          </p:cNvCxnSpPr>
          <p:nvPr/>
        </p:nvCxnSpPr>
        <p:spPr>
          <a:xfrm flipV="1">
            <a:off x="1462845" y="4783444"/>
            <a:ext cx="3492471" cy="1474348"/>
          </a:xfrm>
          <a:prstGeom prst="bentConnector3">
            <a:avLst>
              <a:gd name="adj1" fmla="val 5967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直線コネクタ 268"/>
          <p:cNvCxnSpPr>
            <a:endCxn id="213" idx="1"/>
          </p:cNvCxnSpPr>
          <p:nvPr/>
        </p:nvCxnSpPr>
        <p:spPr>
          <a:xfrm>
            <a:off x="3098163" y="3272171"/>
            <a:ext cx="2284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3" name="Picture 3" descr="C:\Users\testuser\AppData\Local\Temp\VMwareDnD\9b28d904\VMW_09Q3_ICON_Printer_office.pn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604688" y="5997964"/>
            <a:ext cx="478942" cy="477878"/>
          </a:xfrm>
          <a:prstGeom prst="rect">
            <a:avLst/>
          </a:prstGeom>
          <a:noFill/>
        </p:spPr>
      </p:pic>
      <p:sp>
        <p:nvSpPr>
          <p:cNvPr id="274" name="テキスト ボックス 35"/>
          <p:cNvSpPr txBox="1"/>
          <p:nvPr/>
        </p:nvSpPr>
        <p:spPr>
          <a:xfrm>
            <a:off x="2950627" y="5311273"/>
            <a:ext cx="1544383" cy="566747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en-US" altLang="ja-JP" sz="11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NTT</a:t>
            </a:r>
            <a:r>
              <a:rPr lang="ja-JP" altLang="en-US" sz="11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西日本・</a:t>
            </a:r>
            <a:endParaRPr lang="en-US" altLang="ja-JP" sz="1100" b="1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オプテージ回線</a:t>
            </a:r>
          </a:p>
        </p:txBody>
      </p:sp>
      <p:pic>
        <p:nvPicPr>
          <p:cNvPr id="275" name="Picture 2" descr="VMW-ICON-Android-Phone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752" y="5697805"/>
            <a:ext cx="234068" cy="298678"/>
          </a:xfrm>
          <a:prstGeom prst="rect">
            <a:avLst/>
          </a:prstGeom>
        </p:spPr>
      </p:pic>
      <p:sp>
        <p:nvSpPr>
          <p:cNvPr id="276" name="テキスト ボックス 35"/>
          <p:cNvSpPr txBox="1"/>
          <p:nvPr/>
        </p:nvSpPr>
        <p:spPr>
          <a:xfrm>
            <a:off x="1403745" y="5734243"/>
            <a:ext cx="1188070" cy="252725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検証用スマホ</a:t>
            </a:r>
          </a:p>
        </p:txBody>
      </p:sp>
      <p:sp>
        <p:nvSpPr>
          <p:cNvPr id="278" name="テキスト ボックス 35"/>
          <p:cNvSpPr txBox="1"/>
          <p:nvPr/>
        </p:nvSpPr>
        <p:spPr>
          <a:xfrm>
            <a:off x="841689" y="6453585"/>
            <a:ext cx="1408558" cy="251595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en-US" altLang="ja-JP" sz="1100" b="1" u="sng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MG</a:t>
            </a:r>
            <a:r>
              <a:rPr lang="ja-JP" altLang="en-US" sz="11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用</a:t>
            </a:r>
            <a:r>
              <a:rPr lang="en-US" altLang="ja-JP" sz="11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PC</a:t>
            </a:r>
            <a:r>
              <a:rPr lang="ja-JP" altLang="en-US" sz="110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・ﾌﾟﾘﾝﾀ</a:t>
            </a:r>
          </a:p>
        </p:txBody>
      </p:sp>
      <p:sp>
        <p:nvSpPr>
          <p:cNvPr id="282" name="正方形/長方形 281"/>
          <p:cNvSpPr/>
          <p:nvPr/>
        </p:nvSpPr>
        <p:spPr>
          <a:xfrm>
            <a:off x="8224557" y="40434"/>
            <a:ext cx="858593" cy="38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defRPr/>
            </a:pPr>
            <a:r>
              <a:rPr lang="ja-JP" altLang="en-US" sz="20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別紙２</a:t>
            </a:r>
            <a:endParaRPr lang="ja-JP" altLang="en-US" sz="20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H="1">
            <a:off x="4955316" y="4083103"/>
            <a:ext cx="717431" cy="7003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角丸四角形 114"/>
          <p:cNvSpPr/>
          <p:nvPr/>
        </p:nvSpPr>
        <p:spPr>
          <a:xfrm>
            <a:off x="194021" y="675531"/>
            <a:ext cx="2275823" cy="1319357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6" name="テキスト ボックス 35"/>
          <p:cNvSpPr txBox="1"/>
          <p:nvPr/>
        </p:nvSpPr>
        <p:spPr>
          <a:xfrm>
            <a:off x="215137" y="725234"/>
            <a:ext cx="2163385" cy="509073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NTT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クレジットカード決済基盤</a:t>
            </a:r>
          </a:p>
        </p:txBody>
      </p:sp>
      <p:cxnSp>
        <p:nvCxnSpPr>
          <p:cNvPr id="120" name="直線矢印コネクタ 119"/>
          <p:cNvCxnSpPr>
            <a:stCxn id="1030" idx="1"/>
          </p:cNvCxnSpPr>
          <p:nvPr/>
        </p:nvCxnSpPr>
        <p:spPr>
          <a:xfrm flipH="1">
            <a:off x="909021" y="1473922"/>
            <a:ext cx="4229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35"/>
          <p:cNvSpPr txBox="1"/>
          <p:nvPr/>
        </p:nvSpPr>
        <p:spPr>
          <a:xfrm>
            <a:off x="315813" y="1272425"/>
            <a:ext cx="741565" cy="556328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JCB 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lang="en-US" altLang="ja-JP" sz="1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セゾンへ</a:t>
            </a:r>
          </a:p>
        </p:txBody>
      </p:sp>
      <p:sp>
        <p:nvSpPr>
          <p:cNvPr id="131" name="テキスト ボックス 35"/>
          <p:cNvSpPr txBox="1"/>
          <p:nvPr/>
        </p:nvSpPr>
        <p:spPr>
          <a:xfrm>
            <a:off x="301796" y="2192301"/>
            <a:ext cx="2076726" cy="245649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en-US" altLang="ja-JP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NTT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ネオメイト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914400">
              <a:lnSpc>
                <a:spcPct val="85000"/>
              </a:lnSpc>
              <a:spcBef>
                <a:spcPts val="700"/>
              </a:spcBef>
            </a:pP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セキュリティ監視（</a:t>
            </a:r>
            <a:r>
              <a:rPr lang="en-US" altLang="ja-JP" sz="1100" dirty="0" err="1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SoC</a:t>
            </a:r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cxnSp>
        <p:nvCxnSpPr>
          <p:cNvPr id="132" name="カギ線コネクタ 131"/>
          <p:cNvCxnSpPr>
            <a:stCxn id="1026" idx="3"/>
            <a:endCxn id="241" idx="0"/>
          </p:cNvCxnSpPr>
          <p:nvPr/>
        </p:nvCxnSpPr>
        <p:spPr>
          <a:xfrm>
            <a:off x="2077433" y="2858585"/>
            <a:ext cx="719596" cy="11343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MC-SOC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989" y="2740721"/>
            <a:ext cx="913444" cy="23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Graphic 20">
            <a:extLst>
              <a:ext uri="{FF2B5EF4-FFF2-40B4-BE49-F238E27FC236}">
                <a16:creationId xmlns:a16="http://schemas.microsoft.com/office/drawing/2014/main" id="{3E9996A6-6D01-9B42-8D2D-8C63B84FF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91" y="3307384"/>
            <a:ext cx="3302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Official version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197" y="3605892"/>
            <a:ext cx="718948" cy="18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Graphic 21">
            <a:extLst>
              <a:ext uri="{FF2B5EF4-FFF2-40B4-BE49-F238E27FC236}">
                <a16:creationId xmlns:a16="http://schemas.microsoft.com/office/drawing/2014/main" id="{2274BF0C-7782-4E49-BA18-B61AFF72E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371" y="3887247"/>
            <a:ext cx="332634" cy="33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https://solution.cafis.jp/top/img/service_logo_cafisbluegate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32" y="1211389"/>
            <a:ext cx="682586" cy="52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テキスト ボックス 35"/>
          <p:cNvSpPr txBox="1"/>
          <p:nvPr/>
        </p:nvSpPr>
        <p:spPr>
          <a:xfrm>
            <a:off x="1686706" y="4820069"/>
            <a:ext cx="1498520" cy="312551"/>
          </a:xfrm>
          <a:prstGeom prst="rect">
            <a:avLst/>
          </a:prstGeom>
          <a:noFill/>
          <a:effectLst/>
        </p:spPr>
        <p:txBody>
          <a:bodyPr wrap="square" lIns="45720" rIns="45720" rtlCol="0">
            <a:no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85000"/>
              </a:lnSpc>
              <a:spcBef>
                <a:spcPts val="700"/>
              </a:spcBef>
            </a:pPr>
            <a:r>
              <a:rPr lang="en-US" altLang="ja-JP" sz="20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SSL/TLS</a:t>
            </a:r>
            <a:endParaRPr lang="ja-JP" altLang="en-US" sz="20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44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97</Words>
  <Application>Microsoft Office PowerPoint</Application>
  <PresentationFormat>画面に合わせる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ＭＳ Ｐゴシック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2021-03-29T09:35:36Z</dcterms:created>
  <dcterms:modified xsi:type="dcterms:W3CDTF">2021-03-29T09:36:20Z</dcterms:modified>
</cp:coreProperties>
</file>