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16" r:id="rId1"/>
  </p:sldMasterIdLst>
  <p:notesMasterIdLst>
    <p:notesMasterId r:id="rId4"/>
  </p:notesMasterIdLst>
  <p:sldIdLst>
    <p:sldId id="274" r:id="rId2"/>
    <p:sldId id="258" r:id="rId3"/>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ECFF"/>
    <a:srgbClr val="99CC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385" autoAdjust="0"/>
  </p:normalViewPr>
  <p:slideViewPr>
    <p:cSldViewPr>
      <p:cViewPr varScale="1">
        <p:scale>
          <a:sx n="74" d="100"/>
          <a:sy n="74" d="100"/>
        </p:scale>
        <p:origin x="1710" y="7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34" y="-90"/>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1CFFBB94-8EEC-49AE-A54D-45462D2F91F7}" type="datetimeFigureOut">
              <a:rPr kumimoji="1" lang="ja-JP" altLang="en-US" smtClean="0"/>
              <a:pPr/>
              <a:t>2020/12/7</a:t>
            </a:fld>
            <a:endParaRPr kumimoji="1" lang="ja-JP" altLang="en-US"/>
          </a:p>
        </p:txBody>
      </p:sp>
      <p:sp>
        <p:nvSpPr>
          <p:cNvPr id="4" name="スライド イメージ プレースホルダ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 4"/>
          <p:cNvSpPr>
            <a:spLocks noGrp="1"/>
          </p:cNvSpPr>
          <p:nvPr>
            <p:ph type="body" sz="quarter" idx="3"/>
          </p:nvPr>
        </p:nvSpPr>
        <p:spPr>
          <a:xfrm>
            <a:off x="664997" y="4644310"/>
            <a:ext cx="5316870" cy="4399133"/>
          </a:xfrm>
          <a:prstGeom prst="rect">
            <a:avLst/>
          </a:prstGeom>
        </p:spPr>
        <p:txBody>
          <a:bodyPr vert="horz" lIns="89675" tIns="44838" rIns="89675" bIns="4483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5E0FE533-A031-4078-B1F3-C621EA4F4CD7}" type="slidenum">
              <a:rPr kumimoji="1" lang="ja-JP" altLang="en-US" smtClean="0"/>
              <a:pPr/>
              <a:t>‹#›</a:t>
            </a:fld>
            <a:endParaRPr kumimoji="1" lang="ja-JP" altLang="en-US"/>
          </a:p>
        </p:txBody>
      </p:sp>
    </p:spTree>
    <p:extLst>
      <p:ext uri="{BB962C8B-B14F-4D97-AF65-F5344CB8AC3E}">
        <p14:creationId xmlns:p14="http://schemas.microsoft.com/office/powerpoint/2010/main" val="27846760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スライド番号プレースホルダ 3"/>
          <p:cNvSpPr>
            <a:spLocks noGrp="1"/>
          </p:cNvSpPr>
          <p:nvPr>
            <p:ph type="sldNum" sz="quarter" idx="10"/>
          </p:nvPr>
        </p:nvSpPr>
        <p:spPr/>
        <p:txBody>
          <a:bodyPr/>
          <a:lstStyle/>
          <a:p>
            <a:fld id="{5E0FE533-A031-4078-B1F3-C621EA4F4CD7}"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a:p>
        </p:txBody>
      </p:sp>
      <p:sp>
        <p:nvSpPr>
          <p:cNvPr id="4" name="スライド番号プレースホルダ 3"/>
          <p:cNvSpPr>
            <a:spLocks noGrp="1"/>
          </p:cNvSpPr>
          <p:nvPr>
            <p:ph type="sldNum" sz="quarter" idx="10"/>
          </p:nvPr>
        </p:nvSpPr>
        <p:spPr/>
        <p:txBody>
          <a:bodyPr/>
          <a:lstStyle/>
          <a:p>
            <a:fld id="{5E0FE533-A031-4078-B1F3-C621EA4F4CD7}"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5BAFDD9-0376-4056-B519-7302FFF2C948}" type="datetime1">
              <a:rPr kumimoji="1" lang="ja-JP" altLang="en-US" smtClean="0"/>
              <a:pPr/>
              <a:t>2020/12/7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F325F71-8126-4EF2-A6E3-8A999E4DB60D}" type="datetime1">
              <a:rPr kumimoji="1" lang="ja-JP" altLang="en-US" smtClean="0"/>
              <a:pPr/>
              <a:t>2020/12/7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2EC4B33-BB2F-4374-B74C-599A97911958}" type="datetime1">
              <a:rPr kumimoji="1" lang="ja-JP" altLang="en-US" smtClean="0"/>
              <a:pPr/>
              <a:t>2020/12/7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A634AC9-C0A1-4C9B-9DFA-9C5C88579AA1}" type="datetime1">
              <a:rPr kumimoji="1" lang="ja-JP" altLang="en-US" smtClean="0"/>
              <a:pPr/>
              <a:t>2020/12/7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FDF81E8-6991-4FB1-A3BC-CF4B00EEA89F}" type="datetime1">
              <a:rPr kumimoji="1" lang="ja-JP" altLang="en-US" smtClean="0"/>
              <a:pPr/>
              <a:t>2020/12/7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C1A8E13-80B5-4C61-91C0-D34B329B62AF}" type="datetime1">
              <a:rPr kumimoji="1" lang="ja-JP" altLang="en-US" smtClean="0"/>
              <a:pPr/>
              <a:t>2020/12/7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F895D5B-FE32-479E-9D3F-68A0E2DC4B6C}" type="datetime1">
              <a:rPr kumimoji="1" lang="ja-JP" altLang="en-US" smtClean="0"/>
              <a:pPr/>
              <a:t>2020/12/7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DCB844B-542D-4D53-B950-EFBF2D6B88B2}" type="datetime1">
              <a:rPr kumimoji="1" lang="ja-JP" altLang="en-US" smtClean="0"/>
              <a:pPr/>
              <a:t>2020/12/7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8B19937-1BB9-4970-A700-1013BBECA882}" type="datetime1">
              <a:rPr kumimoji="1" lang="ja-JP" altLang="en-US" smtClean="0"/>
              <a:pPr/>
              <a:t>2020/12/7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B722392-421F-49CA-BEDD-24844DAAF381}" type="datetime1">
              <a:rPr kumimoji="1" lang="ja-JP" altLang="en-US" smtClean="0"/>
              <a:pPr/>
              <a:t>2020/12/7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AA2BA79-C38F-4949-B67C-4BACF8A54256}" type="datetime1">
              <a:rPr kumimoji="1" lang="ja-JP" altLang="en-US" smtClean="0"/>
              <a:pPr/>
              <a:t>2020/12/7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88F7FC3B-0774-4F29-97CA-8AA94CB86ECD}"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35A5D-D948-4DDE-A4D3-75B48316822A}" type="datetime1">
              <a:rPr kumimoji="1" lang="ja-JP" altLang="en-US" smtClean="0"/>
              <a:pPr/>
              <a:t>2020/12/7</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F7FC3B-0774-4F29-97CA-8AA94CB86ECD}"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67544" y="188640"/>
            <a:ext cx="8229600" cy="49006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2500" b="1" dirty="0" smtClean="0">
                <a:latin typeface="+mj-lt"/>
                <a:ea typeface="+mj-ea"/>
                <a:cs typeface="+mj-cs"/>
              </a:rPr>
              <a:t>　１．</a:t>
            </a:r>
            <a:r>
              <a:rPr kumimoji="1" lang="ja-JP" altLang="en-US" sz="2500" b="1" i="0" u="none" strike="noStrike" kern="1200" cap="none" spc="0" normalizeH="0" baseline="0" noProof="0" dirty="0" smtClean="0">
                <a:ln>
                  <a:noFill/>
                </a:ln>
                <a:solidFill>
                  <a:schemeClr val="tx1"/>
                </a:solidFill>
                <a:effectLst/>
                <a:uLnTx/>
                <a:uFillTx/>
                <a:latin typeface="+mj-lt"/>
                <a:ea typeface="+mj-ea"/>
                <a:cs typeface="+mj-cs"/>
              </a:rPr>
              <a:t>住民基本台帳ネットワークシステムの概要</a:t>
            </a:r>
            <a:endParaRPr kumimoji="1" lang="ja-JP" altLang="en-US" sz="25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タイトル 1"/>
          <p:cNvSpPr txBox="1">
            <a:spLocks/>
          </p:cNvSpPr>
          <p:nvPr/>
        </p:nvSpPr>
        <p:spPr>
          <a:xfrm>
            <a:off x="0" y="692696"/>
            <a:ext cx="9144000" cy="1080120"/>
          </a:xfrm>
          <a:prstGeom prst="rect">
            <a:avLst/>
          </a:prstGeom>
          <a:noFill/>
          <a:ln w="12700">
            <a:solidFill>
              <a:schemeClr val="tx1"/>
            </a:solidFill>
          </a:ln>
        </p:spPr>
        <p:txBody>
          <a:bodyPr vert="horz" lIns="91440" tIns="45720" rIns="91440" bIns="45720" rtlCol="0" anchor="ctr">
            <a:noAutofit/>
          </a:bodyPr>
          <a:lstStyle/>
          <a:p>
            <a:pPr lvl="0">
              <a:spcBef>
                <a:spcPct val="0"/>
              </a:spcBef>
            </a:pPr>
            <a:r>
              <a:rPr lang="ja-JP" altLang="en-US" dirty="0" smtClean="0"/>
              <a:t>住民基本台帳ネットワークシステムは、住民の利便性の向上と国及び地方公共団体の行政の合理化に資するため、居住関係を公証する住民基本台帳</a:t>
            </a:r>
            <a:r>
              <a:rPr lang="en-US" altLang="ja-JP" dirty="0" smtClean="0"/>
              <a:t>※</a:t>
            </a:r>
            <a:r>
              <a:rPr lang="ja-JP" altLang="en-US" dirty="0" smtClean="0"/>
              <a:t>をネットワーク化し、全国共通の本人確認ができるシステム。</a:t>
            </a:r>
            <a:endParaRPr kumimoji="1" lang="ja-JP" altLang="en-US"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7" name="表 6"/>
          <p:cNvGraphicFramePr>
            <a:graphicFrameLocks noGrp="1"/>
          </p:cNvGraphicFramePr>
          <p:nvPr/>
        </p:nvGraphicFramePr>
        <p:xfrm>
          <a:off x="0" y="1844824"/>
          <a:ext cx="6156176" cy="4824536"/>
        </p:xfrm>
        <a:graphic>
          <a:graphicData uri="http://schemas.openxmlformats.org/drawingml/2006/table">
            <a:tbl>
              <a:tblPr firstRow="1" bandRow="1">
                <a:tableStyleId>{7DF18680-E054-41AD-8BC1-D1AEF772440D}</a:tableStyleId>
              </a:tblPr>
              <a:tblGrid>
                <a:gridCol w="6156176">
                  <a:extLst>
                    <a:ext uri="{9D8B030D-6E8A-4147-A177-3AD203B41FA5}">
                      <a16:colId xmlns:a16="http://schemas.microsoft.com/office/drawing/2014/main" val="20000"/>
                    </a:ext>
                  </a:extLst>
                </a:gridCol>
              </a:tblGrid>
              <a:tr h="441992">
                <a:tc>
                  <a:txBody>
                    <a:bodyPr/>
                    <a:lstStyle/>
                    <a:p>
                      <a:pPr algn="ctr"/>
                      <a:r>
                        <a:rPr kumimoji="1" lang="ja-JP" altLang="en-US" dirty="0" smtClean="0"/>
                        <a:t>住民の利便性の向上</a:t>
                      </a:r>
                      <a:endParaRPr kumimoji="1" lang="ja-JP" altLang="en-US" dirty="0"/>
                    </a:p>
                  </a:txBody>
                  <a:tcPr/>
                </a:tc>
                <a:extLst>
                  <a:ext uri="{0D108BD9-81ED-4DB2-BD59-A6C34878D82A}">
                    <a16:rowId xmlns:a16="http://schemas.microsoft.com/office/drawing/2014/main" val="10000"/>
                  </a:ext>
                </a:extLst>
              </a:tr>
              <a:tr h="2875273">
                <a:tc>
                  <a:txBody>
                    <a:bodyPr/>
                    <a:lstStyle/>
                    <a:p>
                      <a:r>
                        <a:rPr kumimoji="1" lang="ja-JP" altLang="en-US" sz="1600" dirty="0" smtClean="0"/>
                        <a:t>①</a:t>
                      </a:r>
                      <a:r>
                        <a:rPr lang="ja-JP" altLang="en-US" sz="1600" dirty="0" smtClean="0"/>
                        <a:t>住民票の写し等の提出の省略</a:t>
                      </a:r>
                      <a:endParaRPr lang="en-US" altLang="ja-JP" sz="1600" dirty="0" smtClean="0"/>
                    </a:p>
                    <a:p>
                      <a:endParaRPr kumimoji="1" lang="en-US" altLang="ja-JP" sz="1800" dirty="0" smtClean="0"/>
                    </a:p>
                    <a:p>
                      <a:endParaRPr kumimoji="1" lang="en-US" altLang="ja-JP" sz="1800" dirty="0" smtClean="0"/>
                    </a:p>
                    <a:p>
                      <a:endParaRPr kumimoji="1" lang="en-US" altLang="ja-JP" sz="1800" dirty="0" smtClean="0"/>
                    </a:p>
                    <a:p>
                      <a:endParaRPr kumimoji="1" lang="en-US" altLang="ja-JP" sz="1800" dirty="0" smtClean="0"/>
                    </a:p>
                    <a:p>
                      <a:endParaRPr kumimoji="1" lang="en-US" altLang="ja-JP" sz="1800" dirty="0" smtClean="0"/>
                    </a:p>
                    <a:p>
                      <a:endParaRPr kumimoji="1" lang="ja-JP" altLang="en-US" dirty="0"/>
                    </a:p>
                  </a:txBody>
                  <a:tcPr/>
                </a:tc>
                <a:extLst>
                  <a:ext uri="{0D108BD9-81ED-4DB2-BD59-A6C34878D82A}">
                    <a16:rowId xmlns:a16="http://schemas.microsoft.com/office/drawing/2014/main" val="10001"/>
                  </a:ext>
                </a:extLst>
              </a:tr>
              <a:tr h="15072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②住民票の写しの広域交付</a:t>
                      </a:r>
                      <a:endParaRPr lang="en-US" altLang="ja-JP"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800" dirty="0" smtClean="0"/>
                    </a:p>
                  </a:txBody>
                  <a:tcPr/>
                </a:tc>
                <a:extLst>
                  <a:ext uri="{0D108BD9-81ED-4DB2-BD59-A6C34878D82A}">
                    <a16:rowId xmlns:a16="http://schemas.microsoft.com/office/drawing/2014/main" val="10002"/>
                  </a:ext>
                </a:extLst>
              </a:tr>
            </a:tbl>
          </a:graphicData>
        </a:graphic>
      </p:graphicFrame>
      <p:graphicFrame>
        <p:nvGraphicFramePr>
          <p:cNvPr id="8" name="表 7"/>
          <p:cNvGraphicFramePr>
            <a:graphicFrameLocks noGrp="1"/>
          </p:cNvGraphicFramePr>
          <p:nvPr/>
        </p:nvGraphicFramePr>
        <p:xfrm>
          <a:off x="6228184" y="1844824"/>
          <a:ext cx="2915816" cy="1389754"/>
        </p:xfrm>
        <a:graphic>
          <a:graphicData uri="http://schemas.openxmlformats.org/drawingml/2006/table">
            <a:tbl>
              <a:tblPr firstRow="1" bandRow="1">
                <a:tableStyleId>{7DF18680-E054-41AD-8BC1-D1AEF772440D}</a:tableStyleId>
              </a:tblPr>
              <a:tblGrid>
                <a:gridCol w="2915816">
                  <a:extLst>
                    <a:ext uri="{9D8B030D-6E8A-4147-A177-3AD203B41FA5}">
                      <a16:colId xmlns:a16="http://schemas.microsoft.com/office/drawing/2014/main" val="20000"/>
                    </a:ext>
                  </a:extLst>
                </a:gridCol>
              </a:tblGrid>
              <a:tr h="432048">
                <a:tc>
                  <a:txBody>
                    <a:bodyPr/>
                    <a:lstStyle/>
                    <a:p>
                      <a:pPr algn="ctr"/>
                      <a:r>
                        <a:rPr kumimoji="1" lang="ja-JP" altLang="en-US" dirty="0" smtClean="0"/>
                        <a:t>行政の合理化</a:t>
                      </a:r>
                      <a:endParaRPr kumimoji="1" lang="ja-JP" altLang="en-US" dirty="0"/>
                    </a:p>
                  </a:txBody>
                  <a:tcPr/>
                </a:tc>
                <a:extLst>
                  <a:ext uri="{0D108BD9-81ED-4DB2-BD59-A6C34878D82A}">
                    <a16:rowId xmlns:a16="http://schemas.microsoft.com/office/drawing/2014/main" val="10000"/>
                  </a:ext>
                </a:extLst>
              </a:tr>
              <a:tr h="957706">
                <a:tc>
                  <a:txBody>
                    <a:bodyPr/>
                    <a:lstStyle/>
                    <a:p>
                      <a:r>
                        <a:rPr kumimoji="1" lang="ja-JP" altLang="en-US" sz="1600" dirty="0" smtClean="0"/>
                        <a:t>　　市町村の窓口事務の効率化</a:t>
                      </a:r>
                      <a:endParaRPr kumimoji="1" lang="en-US" altLang="ja-JP" sz="1600" dirty="0" smtClean="0"/>
                    </a:p>
                    <a:p>
                      <a:r>
                        <a:rPr kumimoji="1" lang="ja-JP" altLang="en-US" sz="1600" dirty="0" smtClean="0"/>
                        <a:t>　　本人確認事務の効率化</a:t>
                      </a:r>
                      <a:endParaRPr kumimoji="1" lang="ja-JP" altLang="en-US" sz="1600" dirty="0"/>
                    </a:p>
                  </a:txBody>
                  <a:tcPr/>
                </a:tc>
                <a:extLst>
                  <a:ext uri="{0D108BD9-81ED-4DB2-BD59-A6C34878D82A}">
                    <a16:rowId xmlns:a16="http://schemas.microsoft.com/office/drawing/2014/main" val="10001"/>
                  </a:ext>
                </a:extLst>
              </a:tr>
            </a:tbl>
          </a:graphicData>
        </a:graphic>
      </p:graphicFrame>
      <p:pic>
        <p:nvPicPr>
          <p:cNvPr id="4" name="Picture 2"/>
          <p:cNvPicPr>
            <a:picLocks noGrp="1" noChangeAspect="1" noChangeArrowheads="1"/>
          </p:cNvPicPr>
          <p:nvPr>
            <p:ph idx="1"/>
          </p:nvPr>
        </p:nvPicPr>
        <p:blipFill>
          <a:blip r:embed="rId3" cstate="print"/>
          <a:srcRect/>
          <a:stretch>
            <a:fillRect/>
          </a:stretch>
        </p:blipFill>
        <p:spPr bwMode="auto">
          <a:xfrm>
            <a:off x="323528" y="2564904"/>
            <a:ext cx="5760640" cy="2443903"/>
          </a:xfrm>
          <a:prstGeom prst="rect">
            <a:avLst/>
          </a:prstGeom>
          <a:noFill/>
          <a:ln w="9525">
            <a:noFill/>
            <a:miter lim="800000"/>
            <a:headEnd/>
            <a:tailEnd/>
          </a:ln>
        </p:spPr>
      </p:pic>
      <p:sp>
        <p:nvSpPr>
          <p:cNvPr id="2" name="スライド番号プレースホルダー 1"/>
          <p:cNvSpPr>
            <a:spLocks noGrp="1"/>
          </p:cNvSpPr>
          <p:nvPr>
            <p:ph type="sldNum" sz="quarter" idx="12"/>
          </p:nvPr>
        </p:nvSpPr>
        <p:spPr/>
        <p:txBody>
          <a:bodyPr/>
          <a:lstStyle/>
          <a:p>
            <a:fld id="{88F7FC3B-0774-4F29-97CA-8AA94CB86ECD}" type="slidenum">
              <a:rPr kumimoji="1" lang="ja-JP" altLang="en-US" smtClean="0"/>
              <a:pPr/>
              <a:t>1</a:t>
            </a:fld>
            <a:endParaRPr kumimoji="1" lang="ja-JP" altLang="en-US" dirty="0"/>
          </a:p>
        </p:txBody>
      </p:sp>
      <p:pic>
        <p:nvPicPr>
          <p:cNvPr id="3076" name="Picture 4"/>
          <p:cNvPicPr>
            <a:picLocks noChangeAspect="1" noChangeArrowheads="1"/>
          </p:cNvPicPr>
          <p:nvPr/>
        </p:nvPicPr>
        <p:blipFill>
          <a:blip r:embed="rId4" cstate="print"/>
          <a:srcRect/>
          <a:stretch>
            <a:fillRect/>
          </a:stretch>
        </p:blipFill>
        <p:spPr bwMode="auto">
          <a:xfrm>
            <a:off x="395536" y="5445224"/>
            <a:ext cx="5616624" cy="1080120"/>
          </a:xfrm>
          <a:prstGeom prst="rect">
            <a:avLst/>
          </a:prstGeom>
          <a:noFill/>
          <a:ln w="9525">
            <a:noFill/>
            <a:miter lim="800000"/>
            <a:headEnd/>
            <a:tailEnd/>
          </a:ln>
        </p:spPr>
      </p:pic>
      <p:sp>
        <p:nvSpPr>
          <p:cNvPr id="10" name="左右矢印 9"/>
          <p:cNvSpPr/>
          <p:nvPr/>
        </p:nvSpPr>
        <p:spPr>
          <a:xfrm>
            <a:off x="5724128" y="2348880"/>
            <a:ext cx="792088" cy="288032"/>
          </a:xfrm>
          <a:prstGeom prst="leftRight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228184" y="3789040"/>
            <a:ext cx="2915816" cy="2031325"/>
          </a:xfrm>
          <a:prstGeom prst="rect">
            <a:avLst/>
          </a:prstGeom>
          <a:noFill/>
          <a:ln w="12700">
            <a:solidFill>
              <a:schemeClr val="tx1"/>
            </a:solidFill>
          </a:ln>
        </p:spPr>
        <p:txBody>
          <a:bodyPr wrap="square" rtlCol="0">
            <a:spAutoFit/>
          </a:bodyPr>
          <a:lstStyle/>
          <a:p>
            <a:r>
              <a:rPr kumimoji="1" lang="en-US" altLang="ja-JP" sz="1400" dirty="0" smtClean="0"/>
              <a:t>※</a:t>
            </a:r>
            <a:r>
              <a:rPr kumimoji="1" lang="ja-JP" altLang="en-US" sz="1400" dirty="0" smtClean="0"/>
              <a:t>住民基本台帳とは、住所・氏名・生年月日等、</a:t>
            </a:r>
            <a:r>
              <a:rPr lang="ja-JP" altLang="en-US" sz="1400" dirty="0" smtClean="0"/>
              <a:t>住民基本台帳法第</a:t>
            </a:r>
            <a:r>
              <a:rPr lang="en-US" altLang="ja-JP" sz="1400" dirty="0" smtClean="0"/>
              <a:t>7</a:t>
            </a:r>
            <a:r>
              <a:rPr lang="ja-JP" altLang="en-US" sz="1400" dirty="0" smtClean="0"/>
              <a:t>条</a:t>
            </a:r>
            <a:r>
              <a:rPr kumimoji="1" lang="ja-JP" altLang="en-US" sz="1400" dirty="0" smtClean="0"/>
              <a:t>で定められた事項が記載された住民票を、各市町村が世帯ごとに編成したもの。</a:t>
            </a:r>
            <a:endParaRPr kumimoji="1" lang="en-US" altLang="ja-JP" sz="1400" dirty="0" smtClean="0"/>
          </a:p>
          <a:p>
            <a:r>
              <a:rPr kumimoji="1" lang="ja-JP" altLang="en-US" sz="1400" dirty="0" smtClean="0"/>
              <a:t>国民健康保険、国民年金、介護保険、児童手当の支給、選挙人名簿の登録等、各種行政の基礎資料として使用され</a:t>
            </a:r>
            <a:r>
              <a:rPr lang="ja-JP" altLang="en-US" sz="1400" dirty="0" smtClean="0"/>
              <a:t>ている。</a:t>
            </a:r>
            <a:endParaRPr kumimoji="1" lang="ja-JP" alt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90066"/>
          </a:xfrm>
        </p:spPr>
        <p:txBody>
          <a:bodyPr>
            <a:noAutofit/>
          </a:bodyPr>
          <a:lstStyle/>
          <a:p>
            <a:r>
              <a:rPr kumimoji="1" lang="ja-JP" altLang="en-US" sz="2500" b="1" dirty="0" smtClean="0"/>
              <a:t>２．住民基本台帳ネットワークシステムの構成</a:t>
            </a:r>
            <a:endParaRPr kumimoji="1" lang="ja-JP" altLang="en-US" sz="2500" b="1" dirty="0"/>
          </a:p>
        </p:txBody>
      </p:sp>
      <p:sp>
        <p:nvSpPr>
          <p:cNvPr id="6" name="コンテンツ プレースホルダ 5"/>
          <p:cNvSpPr>
            <a:spLocks noGrp="1"/>
          </p:cNvSpPr>
          <p:nvPr>
            <p:ph idx="1"/>
          </p:nvPr>
        </p:nvSpPr>
        <p:spPr>
          <a:xfrm>
            <a:off x="251520" y="5013176"/>
            <a:ext cx="8640960" cy="1230682"/>
          </a:xfrm>
          <a:solidFill>
            <a:srgbClr val="FFFF66"/>
          </a:solidFill>
          <a:ln w="38100" cmpd="dbl">
            <a:solidFill>
              <a:schemeClr val="tx1"/>
            </a:solidFill>
          </a:ln>
        </p:spPr>
        <p:txBody>
          <a:bodyPr>
            <a:normAutofit fontScale="92500" lnSpcReduction="10000"/>
          </a:bodyPr>
          <a:lstStyle/>
          <a:p>
            <a:pPr>
              <a:buNone/>
            </a:pPr>
            <a:r>
              <a:rPr kumimoji="1" lang="ja-JP" altLang="en-US" sz="1800" dirty="0" smtClean="0">
                <a:solidFill>
                  <a:srgbClr val="FF0000"/>
                </a:solidFill>
              </a:rPr>
              <a:t>●本人確認情報（住民基本台帳法第</a:t>
            </a:r>
            <a:r>
              <a:rPr kumimoji="1" lang="en-US" altLang="ja-JP" sz="1800" dirty="0" smtClean="0">
                <a:solidFill>
                  <a:srgbClr val="FF0000"/>
                </a:solidFill>
              </a:rPr>
              <a:t>30</a:t>
            </a:r>
            <a:r>
              <a:rPr kumimoji="1" lang="ja-JP" altLang="en-US" sz="1800" dirty="0" smtClean="0">
                <a:solidFill>
                  <a:srgbClr val="FF0000"/>
                </a:solidFill>
              </a:rPr>
              <a:t>条の</a:t>
            </a:r>
            <a:r>
              <a:rPr lang="ja-JP" altLang="en-US" sz="1800" dirty="0">
                <a:solidFill>
                  <a:srgbClr val="FF0000"/>
                </a:solidFill>
              </a:rPr>
              <a:t>６</a:t>
            </a:r>
            <a:r>
              <a:rPr kumimoji="1" lang="ja-JP" altLang="en-US" sz="1800" dirty="0" smtClean="0">
                <a:solidFill>
                  <a:srgbClr val="FF0000"/>
                </a:solidFill>
              </a:rPr>
              <a:t>）</a:t>
            </a:r>
            <a:endParaRPr kumimoji="1" lang="en-US" altLang="ja-JP" sz="1800" dirty="0" smtClean="0">
              <a:solidFill>
                <a:srgbClr val="FF0000"/>
              </a:solidFill>
            </a:endParaRPr>
          </a:p>
          <a:p>
            <a:pPr>
              <a:buNone/>
            </a:pPr>
            <a:r>
              <a:rPr lang="ja-JP" altLang="en-US" sz="1800" dirty="0" smtClean="0">
                <a:solidFill>
                  <a:srgbClr val="FF0000"/>
                </a:solidFill>
              </a:rPr>
              <a:t>　  氏名、生年月日、性別、住所、住民票コード、個人番号及び</a:t>
            </a:r>
            <a:r>
              <a:rPr lang="ja-JP" altLang="en-US" sz="1800" dirty="0">
                <a:solidFill>
                  <a:srgbClr val="FF0000"/>
                </a:solidFill>
              </a:rPr>
              <a:t>これら</a:t>
            </a:r>
            <a:r>
              <a:rPr lang="ja-JP" altLang="en-US" sz="1800" dirty="0" smtClean="0">
                <a:solidFill>
                  <a:srgbClr val="FF0000"/>
                </a:solidFill>
              </a:rPr>
              <a:t>の変更情報</a:t>
            </a:r>
            <a:endParaRPr lang="en-US" altLang="ja-JP" sz="1800" dirty="0" smtClean="0">
              <a:solidFill>
                <a:srgbClr val="FF0000"/>
              </a:solidFill>
            </a:endParaRPr>
          </a:p>
          <a:p>
            <a:pPr>
              <a:buNone/>
            </a:pPr>
            <a:r>
              <a:rPr lang="ja-JP" altLang="en-US" sz="1800" dirty="0">
                <a:solidFill>
                  <a:srgbClr val="FF0000"/>
                </a:solidFill>
              </a:rPr>
              <a:t>　</a:t>
            </a:r>
            <a:r>
              <a:rPr lang="ja-JP" altLang="en-US" sz="1800" dirty="0" smtClean="0">
                <a:solidFill>
                  <a:srgbClr val="FF0000"/>
                </a:solidFill>
              </a:rPr>
              <a:t>　⇒</a:t>
            </a:r>
            <a:r>
              <a:rPr kumimoji="1" lang="ja-JP" altLang="en-US" sz="1800" dirty="0" smtClean="0">
                <a:solidFill>
                  <a:srgbClr val="FF0000"/>
                </a:solidFill>
              </a:rPr>
              <a:t>住基ネットで保有されている情報は本人確認情報のみ。</a:t>
            </a:r>
            <a:endParaRPr kumimoji="1" lang="en-US" altLang="ja-JP" sz="1800" dirty="0" smtClean="0">
              <a:solidFill>
                <a:srgbClr val="FF0000"/>
              </a:solidFill>
            </a:endParaRPr>
          </a:p>
          <a:p>
            <a:pPr>
              <a:buNone/>
            </a:pPr>
            <a:r>
              <a:rPr lang="ja-JP" altLang="en-US" sz="1800" dirty="0" smtClean="0">
                <a:solidFill>
                  <a:srgbClr val="FF0000"/>
                </a:solidFill>
              </a:rPr>
              <a:t>　　　</a:t>
            </a:r>
            <a:r>
              <a:rPr lang="ja-JP" altLang="en-US" sz="1800" dirty="0" smtClean="0"/>
              <a:t>　</a:t>
            </a:r>
            <a:r>
              <a:rPr lang="en-US" altLang="ja-JP" sz="1800" dirty="0" smtClean="0"/>
              <a:t>※</a:t>
            </a:r>
            <a:r>
              <a:rPr lang="ja-JP" altLang="en-US" sz="1800" dirty="0" smtClean="0"/>
              <a:t>住民票コードについては、出力の制限あり（閲覧はできるが、帳票に印字されない）</a:t>
            </a:r>
            <a:endParaRPr kumimoji="1" lang="en-US" altLang="ja-JP" sz="1800" dirty="0" smtClean="0"/>
          </a:p>
          <a:p>
            <a:pPr>
              <a:buNone/>
            </a:pPr>
            <a:endParaRPr kumimoji="1" lang="en-US" altLang="ja-JP" sz="2000" dirty="0" smtClean="0"/>
          </a:p>
          <a:p>
            <a:pPr>
              <a:buNone/>
            </a:pPr>
            <a:endParaRPr kumimoji="1" lang="ja-JP" altLang="en-US" dirty="0"/>
          </a:p>
        </p:txBody>
      </p:sp>
      <p:sp>
        <p:nvSpPr>
          <p:cNvPr id="3" name="スライド番号プレースホルダー 2"/>
          <p:cNvSpPr>
            <a:spLocks noGrp="1"/>
          </p:cNvSpPr>
          <p:nvPr>
            <p:ph type="sldNum" sz="quarter" idx="12"/>
          </p:nvPr>
        </p:nvSpPr>
        <p:spPr/>
        <p:txBody>
          <a:bodyPr/>
          <a:lstStyle/>
          <a:p>
            <a:fld id="{88F7FC3B-0774-4F29-97CA-8AA94CB86ECD}" type="slidenum">
              <a:rPr kumimoji="1" lang="ja-JP" altLang="en-US" smtClean="0"/>
              <a:pPr/>
              <a:t>2</a:t>
            </a:fld>
            <a:endParaRPr kumimoji="1" lang="ja-JP" alt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980728"/>
            <a:ext cx="872490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6444208" y="1988840"/>
            <a:ext cx="2448272" cy="253916"/>
          </a:xfrm>
          <a:prstGeom prst="rect">
            <a:avLst/>
          </a:prstGeom>
          <a:solidFill>
            <a:schemeClr val="bg1"/>
          </a:solidFill>
          <a:ln>
            <a:noFill/>
          </a:ln>
        </p:spPr>
        <p:txBody>
          <a:bodyPr wrap="square" rtlCol="0">
            <a:spAutoFit/>
          </a:bodyPr>
          <a:lstStyle/>
          <a:p>
            <a:pPr algn="ctr"/>
            <a:r>
              <a:rPr lang="ja-JP" altLang="en-US" sz="1050" dirty="0" smtClean="0"/>
              <a:t>地方</a:t>
            </a:r>
            <a:r>
              <a:rPr lang="ja-JP" altLang="en-US" sz="1050" dirty="0"/>
              <a:t>公共</a:t>
            </a:r>
            <a:r>
              <a:rPr lang="ja-JP" altLang="en-US" sz="1050" dirty="0" smtClean="0"/>
              <a:t>団体情報システム機構</a:t>
            </a:r>
            <a:endParaRPr kumimoji="1" lang="ja-JP" altLang="en-US" sz="1050" dirty="0"/>
          </a:p>
        </p:txBody>
      </p:sp>
      <p:sp>
        <p:nvSpPr>
          <p:cNvPr id="7" name="Text Box 964"/>
          <p:cNvSpPr txBox="1">
            <a:spLocks noChangeArrowheads="1"/>
          </p:cNvSpPr>
          <p:nvPr/>
        </p:nvSpPr>
        <p:spPr bwMode="auto">
          <a:xfrm>
            <a:off x="179512" y="6243858"/>
            <a:ext cx="8964488" cy="415484"/>
          </a:xfrm>
          <a:prstGeom prst="rect">
            <a:avLst/>
          </a:prstGeom>
          <a:noFill/>
          <a:ln w="25400">
            <a:noFill/>
            <a:miter lim="800000"/>
            <a:headEnd/>
            <a:tailEnd/>
          </a:ln>
          <a:effectLst/>
        </p:spPr>
        <p:txBody>
          <a:bodyPr wrap="square" lIns="91427" tIns="45713" rIns="91427" bIns="45713" anchor="ctr">
            <a:spAutoFit/>
          </a:bodyPr>
          <a:lstStyle/>
          <a:p>
            <a:pPr algn="l" eaLnBrk="0" hangingPunct="0"/>
            <a:r>
              <a:rPr lang="en-US" altLang="ja-JP" sz="1050" dirty="0">
                <a:solidFill>
                  <a:srgbClr val="000000"/>
                </a:solidFill>
                <a:latin typeface="+mn-ea"/>
              </a:rPr>
              <a:t>※</a:t>
            </a:r>
            <a:r>
              <a:rPr lang="ja-JP" altLang="en-US" sz="1050" dirty="0">
                <a:solidFill>
                  <a:srgbClr val="000000"/>
                </a:solidFill>
                <a:latin typeface="+mn-ea"/>
              </a:rPr>
              <a:t>ＣＳ（コミュニケーションサーバ</a:t>
            </a:r>
            <a:r>
              <a:rPr lang="ja-JP" altLang="en-US" sz="1050" dirty="0" smtClean="0">
                <a:solidFill>
                  <a:srgbClr val="000000"/>
                </a:solidFill>
                <a:latin typeface="+mn-ea"/>
              </a:rPr>
              <a:t>）：各市町村</a:t>
            </a:r>
            <a:r>
              <a:rPr lang="ja-JP" altLang="en-US" sz="1050" dirty="0">
                <a:solidFill>
                  <a:srgbClr val="000000"/>
                </a:solidFill>
                <a:latin typeface="+mn-ea"/>
              </a:rPr>
              <a:t>に既に設置されている住民基本台帳事務のため</a:t>
            </a:r>
            <a:r>
              <a:rPr lang="ja-JP" altLang="en-US" sz="1050" dirty="0" smtClean="0">
                <a:solidFill>
                  <a:srgbClr val="000000"/>
                </a:solidFill>
                <a:latin typeface="+mn-ea"/>
              </a:rPr>
              <a:t>のコンピュータ（既存住基システム）と</a:t>
            </a:r>
            <a:r>
              <a:rPr lang="ja-JP" altLang="en-US" sz="1050" dirty="0">
                <a:solidFill>
                  <a:srgbClr val="000000"/>
                </a:solidFill>
                <a:latin typeface="+mn-ea"/>
              </a:rPr>
              <a:t>住民基本台帳</a:t>
            </a:r>
            <a:r>
              <a:rPr lang="ja-JP" altLang="en-US" sz="1050" dirty="0" smtClean="0">
                <a:solidFill>
                  <a:srgbClr val="000000"/>
                </a:solidFill>
                <a:latin typeface="+mn-ea"/>
              </a:rPr>
              <a:t>ネットワーク</a:t>
            </a:r>
            <a:endParaRPr lang="en-US" altLang="ja-JP" sz="1050" dirty="0" smtClean="0">
              <a:solidFill>
                <a:srgbClr val="000000"/>
              </a:solidFill>
              <a:latin typeface="+mn-ea"/>
            </a:endParaRPr>
          </a:p>
          <a:p>
            <a:pPr algn="l" eaLnBrk="0" hangingPunct="0"/>
            <a:r>
              <a:rPr lang="ja-JP" altLang="en-US" sz="1050" dirty="0" smtClean="0">
                <a:solidFill>
                  <a:srgbClr val="000000"/>
                </a:solidFill>
                <a:latin typeface="+mn-ea"/>
              </a:rPr>
              <a:t>　　　　　　　　　　　　　　　　　　　　　　システム</a:t>
            </a:r>
            <a:r>
              <a:rPr lang="ja-JP" altLang="en-US" sz="1050" dirty="0">
                <a:solidFill>
                  <a:srgbClr val="000000"/>
                </a:solidFill>
                <a:latin typeface="+mn-ea"/>
              </a:rPr>
              <a:t>と</a:t>
            </a:r>
            <a:r>
              <a:rPr lang="ja-JP" altLang="en-US" sz="1050" dirty="0" smtClean="0">
                <a:solidFill>
                  <a:srgbClr val="000000"/>
                </a:solidFill>
                <a:latin typeface="+mn-ea"/>
              </a:rPr>
              <a:t>の橋渡し</a:t>
            </a:r>
            <a:r>
              <a:rPr lang="ja-JP" altLang="en-US" sz="1050" dirty="0">
                <a:solidFill>
                  <a:srgbClr val="000000"/>
                </a:solidFill>
                <a:latin typeface="+mn-ea"/>
              </a:rPr>
              <a:t>をする</a:t>
            </a:r>
            <a:r>
              <a:rPr lang="ja-JP" altLang="en-US" sz="1050" dirty="0" smtClean="0">
                <a:solidFill>
                  <a:srgbClr val="000000"/>
                </a:solidFill>
                <a:latin typeface="+mn-ea"/>
              </a:rPr>
              <a:t>ためのコンピュータ。</a:t>
            </a:r>
            <a:endParaRPr lang="ja-JP" altLang="en-US" sz="1050" dirty="0">
              <a:solidFill>
                <a:srgbClr val="000000"/>
              </a:solidFill>
              <a:latin typeface="+mn-ea"/>
            </a:endParaRPr>
          </a:p>
        </p:txBody>
      </p:sp>
    </p:spTree>
    <p:extLst>
      <p:ext uri="{BB962C8B-B14F-4D97-AF65-F5344CB8AC3E}">
        <p14:creationId xmlns:p14="http://schemas.microsoft.com/office/powerpoint/2010/main" val="1898779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322</Words>
  <Application>Microsoft Office PowerPoint</Application>
  <PresentationFormat>画面に合わせる (4:3)</PresentationFormat>
  <Paragraphs>28</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２．住民基本台帳ネットワークシステムの構成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2020-12-07T04:41:45Z</dcterms:created>
  <dcterms:modified xsi:type="dcterms:W3CDTF">2020-12-07T04:42:41Z</dcterms:modified>
</cp:coreProperties>
</file>