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85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37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18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8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48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52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26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75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11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9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45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F3AB-2060-4A3C-9915-AF5E238A684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14148-08CE-40DF-BA9D-F4AD01CB1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40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雲 3"/>
          <p:cNvSpPr/>
          <p:nvPr/>
        </p:nvSpPr>
        <p:spPr>
          <a:xfrm rot="206758">
            <a:off x="1973444" y="944219"/>
            <a:ext cx="5123330" cy="136738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98016" y="260612"/>
            <a:ext cx="4572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HER-SYS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の全体像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08225" y="1298711"/>
            <a:ext cx="35910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b="1" dirty="0"/>
              <a:t>インターネット</a:t>
            </a:r>
            <a:endParaRPr lang="en-US" altLang="ja-JP" sz="2000" b="1" dirty="0"/>
          </a:p>
          <a:p>
            <a:pPr algn="ctr"/>
            <a:r>
              <a:rPr lang="ja-JP" altLang="en-US" sz="2000" b="1" dirty="0"/>
              <a:t>（クラウドサービス）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73156" y="3155878"/>
            <a:ext cx="1188000" cy="48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/>
              <a:t>帰国者・接触者</a:t>
            </a:r>
            <a:endParaRPr lang="en-US" altLang="ja-JP" sz="1100" b="1" dirty="0"/>
          </a:p>
          <a:p>
            <a:pPr algn="ctr"/>
            <a:r>
              <a:rPr lang="ja-JP" altLang="en-US" sz="1100" b="1" dirty="0"/>
              <a:t>外来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583154" y="3937263"/>
            <a:ext cx="1188000" cy="48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入院医療機関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031884" y="4748169"/>
            <a:ext cx="1188000" cy="48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保健所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337938" y="3937263"/>
            <a:ext cx="1188000" cy="48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本庁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7599990" y="3139889"/>
            <a:ext cx="1188000" cy="48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厚生労働省</a:t>
            </a: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1461004" y="2368914"/>
            <a:ext cx="1505475" cy="784568"/>
          </a:xfrm>
          <a:prstGeom prst="line">
            <a:avLst/>
          </a:prstGeom>
          <a:ln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6070541" y="2507498"/>
            <a:ext cx="1623226" cy="632392"/>
          </a:xfrm>
          <a:prstGeom prst="line">
            <a:avLst/>
          </a:prstGeom>
          <a:ln>
            <a:head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 flipV="1">
            <a:off x="4444828" y="2475363"/>
            <a:ext cx="0" cy="2272806"/>
          </a:xfrm>
          <a:prstGeom prst="line">
            <a:avLst/>
          </a:prstGeom>
          <a:ln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11" idx="0"/>
          </p:cNvCxnSpPr>
          <p:nvPr/>
        </p:nvCxnSpPr>
        <p:spPr>
          <a:xfrm>
            <a:off x="5588651" y="2544217"/>
            <a:ext cx="1343287" cy="1393046"/>
          </a:xfrm>
          <a:prstGeom prst="line">
            <a:avLst/>
          </a:prstGeom>
          <a:ln>
            <a:head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2086377" y="2480694"/>
            <a:ext cx="1376656" cy="1409674"/>
          </a:xfrm>
          <a:prstGeom prst="line">
            <a:avLst/>
          </a:prstGeom>
          <a:ln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2587227" y="4749108"/>
            <a:ext cx="1188000" cy="48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療養施設</a:t>
            </a:r>
            <a:endParaRPr lang="en-US" altLang="ja-JP" sz="1200" b="1" dirty="0"/>
          </a:p>
        </p:txBody>
      </p:sp>
      <p:sp>
        <p:nvSpPr>
          <p:cNvPr id="21" name="正方形/長方形 20"/>
          <p:cNvSpPr/>
          <p:nvPr/>
        </p:nvSpPr>
        <p:spPr>
          <a:xfrm>
            <a:off x="5476541" y="4761916"/>
            <a:ext cx="1368000" cy="48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基幹</a:t>
            </a:r>
            <a:r>
              <a:rPr lang="ja-JP" altLang="en-US" sz="1200" b="1" dirty="0" smtClean="0"/>
              <a:t>感染症情報</a:t>
            </a:r>
            <a:r>
              <a:rPr lang="ja-JP" altLang="en-US" sz="1200" b="1" dirty="0"/>
              <a:t>センタ</a:t>
            </a:r>
            <a:r>
              <a:rPr lang="ja-JP" altLang="en-US" sz="1200" b="1" dirty="0" smtClean="0"/>
              <a:t>ー</a:t>
            </a:r>
            <a:r>
              <a:rPr lang="ja-JP" altLang="en-US" sz="900" dirty="0" smtClean="0">
                <a:solidFill>
                  <a:schemeClr val="tx1"/>
                </a:solidFill>
              </a:rPr>
              <a:t>（</a:t>
            </a:r>
            <a:r>
              <a:rPr lang="en-US" altLang="ja-JP" sz="900" dirty="0">
                <a:solidFill>
                  <a:schemeClr val="tx1"/>
                </a:solidFill>
              </a:rPr>
              <a:t>※1</a:t>
            </a:r>
            <a:r>
              <a:rPr lang="ja-JP" altLang="en-US" sz="900" dirty="0" smtClean="0">
                <a:solidFill>
                  <a:schemeClr val="tx1"/>
                </a:solidFill>
              </a:rPr>
              <a:t>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896155" y="5127108"/>
            <a:ext cx="432000" cy="21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ja-JP" sz="800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flipV="1">
            <a:off x="3032760" y="2475364"/>
            <a:ext cx="957685" cy="2272805"/>
          </a:xfrm>
          <a:prstGeom prst="line">
            <a:avLst/>
          </a:prstGeom>
          <a:ln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endCxn id="21" idx="0"/>
          </p:cNvCxnSpPr>
          <p:nvPr/>
        </p:nvCxnSpPr>
        <p:spPr>
          <a:xfrm>
            <a:off x="5140066" y="2535235"/>
            <a:ext cx="1020475" cy="2226681"/>
          </a:xfrm>
          <a:prstGeom prst="line">
            <a:avLst/>
          </a:prstGeom>
          <a:ln>
            <a:head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411197" y="5117111"/>
            <a:ext cx="100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入力項目</a:t>
            </a:r>
          </a:p>
        </p:txBody>
      </p:sp>
      <p:cxnSp>
        <p:nvCxnSpPr>
          <p:cNvPr id="34" name="直線コネクタ 33"/>
          <p:cNvCxnSpPr/>
          <p:nvPr/>
        </p:nvCxnSpPr>
        <p:spPr>
          <a:xfrm flipV="1">
            <a:off x="1559792" y="2404818"/>
            <a:ext cx="1538425" cy="808537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2297991" y="2524938"/>
            <a:ext cx="1320405" cy="1407997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2309492" y="3248112"/>
            <a:ext cx="891000" cy="297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・措置等の情報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1456123" y="2660419"/>
            <a:ext cx="1352102" cy="37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・基本情報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・検査診断に関する情報</a:t>
            </a:r>
          </a:p>
        </p:txBody>
      </p:sp>
      <p:cxnSp>
        <p:nvCxnSpPr>
          <p:cNvPr id="36" name="直線コネクタ 35"/>
          <p:cNvCxnSpPr>
            <a:stCxn id="20" idx="0"/>
          </p:cNvCxnSpPr>
          <p:nvPr/>
        </p:nvCxnSpPr>
        <p:spPr>
          <a:xfrm flipV="1">
            <a:off x="3181227" y="2523063"/>
            <a:ext cx="925631" cy="2226045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 flipV="1">
            <a:off x="4689330" y="2544217"/>
            <a:ext cx="0" cy="220395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角丸四角形 26"/>
          <p:cNvSpPr/>
          <p:nvPr/>
        </p:nvSpPr>
        <p:spPr>
          <a:xfrm>
            <a:off x="3109876" y="3628107"/>
            <a:ext cx="891000" cy="297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・措置等の情報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3802434" y="4083745"/>
            <a:ext cx="1548000" cy="37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・積極的疫学調査関連情報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・外来や医療機関の</a:t>
            </a:r>
            <a:r>
              <a:rPr lang="ja-JP" altLang="en-US" sz="900" b="1" dirty="0">
                <a:solidFill>
                  <a:schemeClr val="tx1"/>
                </a:solidFill>
              </a:rPr>
              <a:t>代行入力</a:t>
            </a:r>
          </a:p>
        </p:txBody>
      </p:sp>
      <p:cxnSp>
        <p:nvCxnSpPr>
          <p:cNvPr id="38" name="直線コネクタ 37"/>
          <p:cNvCxnSpPr/>
          <p:nvPr/>
        </p:nvCxnSpPr>
        <p:spPr>
          <a:xfrm>
            <a:off x="953133" y="5841252"/>
            <a:ext cx="378000" cy="1398"/>
          </a:xfrm>
          <a:prstGeom prst="line">
            <a:avLst/>
          </a:prstGeom>
          <a:ln>
            <a:head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871377" y="5555502"/>
            <a:ext cx="468000" cy="1398"/>
          </a:xfrm>
          <a:prstGeom prst="line">
            <a:avLst/>
          </a:prstGeom>
          <a:ln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409611" y="5437057"/>
            <a:ext cx="8484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入力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419136" y="5741038"/>
            <a:ext cx="8484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閲覧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8029942" y="280754"/>
            <a:ext cx="684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/>
              <a:t>別紙１</a:t>
            </a:r>
            <a:endParaRPr lang="ja-JP" altLang="en-US" sz="1200" b="1" dirty="0"/>
          </a:p>
        </p:txBody>
      </p:sp>
      <p:sp>
        <p:nvSpPr>
          <p:cNvPr id="45" name="正方形/長方形 44"/>
          <p:cNvSpPr/>
          <p:nvPr/>
        </p:nvSpPr>
        <p:spPr>
          <a:xfrm>
            <a:off x="638672" y="4994549"/>
            <a:ext cx="1790050" cy="110354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829760" y="4544334"/>
            <a:ext cx="223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（</a:t>
            </a:r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１）</a:t>
            </a:r>
            <a:endParaRPr kumimoji="1" lang="en-US" altLang="ja-JP" sz="900" dirty="0" smtClean="0"/>
          </a:p>
          <a:p>
            <a:r>
              <a:rPr kumimoji="1" lang="ja-JP" altLang="en-US" sz="1000" dirty="0" smtClean="0"/>
              <a:t>感染症法に基づく「感染症発生動向調査事業」において、府内の全ての患者情報を収集、分析するとともに、その結果を週報等として医療機関等の関係機関に提供・公開する。</a:t>
            </a:r>
            <a:endParaRPr kumimoji="1" lang="ja-JP" altLang="en-US" sz="1000" dirty="0"/>
          </a:p>
        </p:txBody>
      </p:sp>
      <p:sp>
        <p:nvSpPr>
          <p:cNvPr id="44" name="正方形/長方形 43"/>
          <p:cNvSpPr/>
          <p:nvPr/>
        </p:nvSpPr>
        <p:spPr>
          <a:xfrm>
            <a:off x="3787855" y="6063803"/>
            <a:ext cx="1584000" cy="4165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</a:rPr>
              <a:t>帰国者・接触者外来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</a:rPr>
              <a:t>入院医療機関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 flipV="1">
            <a:off x="4575547" y="5247918"/>
            <a:ext cx="1665" cy="814181"/>
          </a:xfrm>
          <a:prstGeom prst="line">
            <a:avLst/>
          </a:prstGeom>
          <a:ln w="412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角丸四角形 47"/>
          <p:cNvSpPr/>
          <p:nvPr/>
        </p:nvSpPr>
        <p:spPr>
          <a:xfrm>
            <a:off x="3854531" y="5515766"/>
            <a:ext cx="1440000" cy="376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900" b="1" dirty="0" smtClean="0">
                <a:solidFill>
                  <a:schemeClr val="tx1"/>
                </a:solidFill>
              </a:rPr>
              <a:t>　要配慮個人情報の収集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      （電話、</a:t>
            </a:r>
            <a:r>
              <a:rPr lang="en-US" altLang="ja-JP" sz="900" b="1" dirty="0" smtClean="0">
                <a:solidFill>
                  <a:schemeClr val="tx1"/>
                </a:solidFill>
              </a:rPr>
              <a:t>FAX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など）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2" name="右中かっこ 1"/>
          <p:cNvSpPr/>
          <p:nvPr/>
        </p:nvSpPr>
        <p:spPr>
          <a:xfrm>
            <a:off x="5423552" y="5457461"/>
            <a:ext cx="203200" cy="1038142"/>
          </a:xfrm>
          <a:prstGeom prst="rightBrace">
            <a:avLst>
              <a:gd name="adj1" fmla="val 72083"/>
              <a:gd name="adj2" fmla="val 49295"/>
            </a:avLst>
          </a:prstGeom>
          <a:ln w="63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角丸四角形 49"/>
          <p:cNvSpPr/>
          <p:nvPr/>
        </p:nvSpPr>
        <p:spPr>
          <a:xfrm>
            <a:off x="5669700" y="5806777"/>
            <a:ext cx="1656000" cy="378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000" dirty="0">
                <a:solidFill>
                  <a:schemeClr val="tx1"/>
                </a:solidFill>
              </a:rPr>
              <a:t>保健所</a:t>
            </a:r>
            <a:r>
              <a:rPr lang="ja-JP" altLang="en-US" sz="1000" dirty="0" smtClean="0">
                <a:solidFill>
                  <a:schemeClr val="tx1"/>
                </a:solidFill>
              </a:rPr>
              <a:t>が代行入力する際の情報収集の流れ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036593" y="3322863"/>
            <a:ext cx="792000" cy="360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</a:rPr>
              <a:t>要配慮個人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 smtClean="0">
                <a:solidFill>
                  <a:schemeClr val="tx1"/>
                </a:solidFill>
              </a:rPr>
              <a:t>情報の収集</a:t>
            </a:r>
            <a:endParaRPr lang="en-US" altLang="ja-JP" sz="9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9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154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2020-07-20T02:39:42Z</cp:lastPrinted>
  <dcterms:created xsi:type="dcterms:W3CDTF">2020-07-10T14:20:46Z</dcterms:created>
  <dcterms:modified xsi:type="dcterms:W3CDTF">2020-07-22T04:20:20Z</dcterms:modified>
</cp:coreProperties>
</file>