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handoutMasterIdLst>
    <p:handoutMasterId r:id="rId5"/>
  </p:handoutMasterIdLst>
  <p:sldIdLst>
    <p:sldId id="787" r:id="rId2"/>
    <p:sldId id="789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3300"/>
    <a:srgbClr val="CC3300"/>
    <a:srgbClr val="66FFFF"/>
    <a:srgbClr val="3366CC"/>
    <a:srgbClr val="F8C6C5"/>
    <a:srgbClr val="FFFF66"/>
    <a:srgbClr val="FF99CC"/>
    <a:srgbClr val="FB6585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5953" autoAdjust="0"/>
  </p:normalViewPr>
  <p:slideViewPr>
    <p:cSldViewPr snapToGrid="0">
      <p:cViewPr varScale="1">
        <p:scale>
          <a:sx n="74" d="100"/>
          <a:sy n="74" d="100"/>
        </p:scale>
        <p:origin x="1410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BD5A6-0716-42A8-BA67-1953B494AA6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CAA3C-0DA0-4D55-AAE7-0E82ECA57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827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09CC2-40F1-497F-8561-A55CFE3CF75C}" type="datetimeFigureOut">
              <a:rPr kumimoji="1" lang="ja-JP" altLang="en-US" smtClean="0"/>
              <a:pPr/>
              <a:t>2021/6/4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1986D-9FCA-431C-859D-27E61906D2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8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/>
              <a:t>妊孕性温存治療のイメージ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9C5260-085A-4F26-BB8D-BA3AB3F9B7E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87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320" y="1122460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320" y="3602480"/>
            <a:ext cx="74295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3426" indent="0" algn="ctr">
              <a:buNone/>
              <a:defRPr sz="2000"/>
            </a:lvl2pPr>
            <a:lvl3pPr marL="906800" indent="0" algn="ctr">
              <a:buNone/>
              <a:defRPr sz="1800"/>
            </a:lvl3pPr>
            <a:lvl4pPr marL="1360218" indent="0" algn="ctr">
              <a:buNone/>
              <a:defRPr sz="1600"/>
            </a:lvl4pPr>
            <a:lvl5pPr marL="1813619" indent="0" algn="ctr">
              <a:buNone/>
              <a:defRPr sz="1600"/>
            </a:lvl5pPr>
            <a:lvl6pPr marL="2267014" indent="0" algn="ctr">
              <a:buNone/>
              <a:defRPr sz="1600"/>
            </a:lvl6pPr>
            <a:lvl7pPr marL="2720431" indent="0" algn="ctr">
              <a:buNone/>
              <a:defRPr sz="1600"/>
            </a:lvl7pPr>
            <a:lvl8pPr marL="3173829" indent="0" algn="ctr">
              <a:buNone/>
              <a:defRPr sz="1600"/>
            </a:lvl8pPr>
            <a:lvl9pPr marL="362724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202-9154-416B-A554-74F21EC5C9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59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C4D67-C02F-4599-B2C1-6F825F89E8E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85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458" y="365126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207" y="365126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42F-C455-4C3F-A0E4-B1569C1F53D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340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-14146" y="6563810"/>
            <a:ext cx="2311400" cy="365125"/>
          </a:xfrm>
        </p:spPr>
        <p:txBody>
          <a:bodyPr/>
          <a:lstStyle/>
          <a:p>
            <a:pPr>
              <a:defRPr/>
            </a:pPr>
            <a:fld id="{D609F8FD-0D89-4F75-9D1C-4B7263AA047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23213" y="6592276"/>
            <a:ext cx="2311400" cy="365125"/>
          </a:xfrm>
        </p:spPr>
        <p:txBody>
          <a:bodyPr/>
          <a:lstStyle/>
          <a:p>
            <a:pPr>
              <a:defRPr/>
            </a:pPr>
            <a:fld id="{17C4E106-E4D4-4543-B6B1-4D754DB7827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7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F32A-A17F-4D0A-AC6A-1438380B060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60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902" y="1710077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902" y="4590177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34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06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602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136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670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204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738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272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E253-7956-477D-A563-A21A22012D4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20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41" y="1825723"/>
            <a:ext cx="4210050" cy="435133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78" y="1825723"/>
            <a:ext cx="4210050" cy="435133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708C-FEAB-44C7-ADDC-D52FD2F8922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1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51" y="365141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41" y="1681165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426" indent="0">
              <a:buNone/>
              <a:defRPr sz="2000" b="1"/>
            </a:lvl2pPr>
            <a:lvl3pPr marL="906800" indent="0">
              <a:buNone/>
              <a:defRPr sz="1800" b="1"/>
            </a:lvl3pPr>
            <a:lvl4pPr marL="1360218" indent="0">
              <a:buNone/>
              <a:defRPr sz="1600" b="1"/>
            </a:lvl4pPr>
            <a:lvl5pPr marL="1813619" indent="0">
              <a:buNone/>
              <a:defRPr sz="1600" b="1"/>
            </a:lvl5pPr>
            <a:lvl6pPr marL="2267014" indent="0">
              <a:buNone/>
              <a:defRPr sz="1600" b="1"/>
            </a:lvl6pPr>
            <a:lvl7pPr marL="2720431" indent="0">
              <a:buNone/>
              <a:defRPr sz="1600" b="1"/>
            </a:lvl7pPr>
            <a:lvl8pPr marL="3173829" indent="0">
              <a:buNone/>
              <a:defRPr sz="1600" b="1"/>
            </a:lvl8pPr>
            <a:lvl9pPr marL="362724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41" y="2505078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5095" y="1681165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426" indent="0">
              <a:buNone/>
              <a:defRPr sz="2000" b="1"/>
            </a:lvl2pPr>
            <a:lvl3pPr marL="906800" indent="0">
              <a:buNone/>
              <a:defRPr sz="1800" b="1"/>
            </a:lvl3pPr>
            <a:lvl4pPr marL="1360218" indent="0">
              <a:buNone/>
              <a:defRPr sz="1600" b="1"/>
            </a:lvl4pPr>
            <a:lvl5pPr marL="1813619" indent="0">
              <a:buNone/>
              <a:defRPr sz="1600" b="1"/>
            </a:lvl5pPr>
            <a:lvl6pPr marL="2267014" indent="0">
              <a:buNone/>
              <a:defRPr sz="1600" b="1"/>
            </a:lvl6pPr>
            <a:lvl7pPr marL="2720431" indent="0">
              <a:buNone/>
              <a:defRPr sz="1600" b="1"/>
            </a:lvl7pPr>
            <a:lvl8pPr marL="3173829" indent="0">
              <a:buNone/>
              <a:defRPr sz="1600" b="1"/>
            </a:lvl8pPr>
            <a:lvl9pPr marL="362724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5095" y="2505078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38AC-7BDE-49C4-99D2-4E086F7FFAD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50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39CB-9660-476D-8684-0D69DE2EC3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B0BE-518F-4F21-9EDC-24161EB881F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85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543" y="457294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537" y="987426"/>
            <a:ext cx="5014913" cy="48736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543" y="2057520"/>
            <a:ext cx="3194943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3426" indent="0">
              <a:buNone/>
              <a:defRPr sz="1400"/>
            </a:lvl2pPr>
            <a:lvl3pPr marL="906800" indent="0">
              <a:buNone/>
              <a:defRPr sz="1200"/>
            </a:lvl3pPr>
            <a:lvl4pPr marL="1360218" indent="0">
              <a:buNone/>
              <a:defRPr sz="1000"/>
            </a:lvl4pPr>
            <a:lvl5pPr marL="1813619" indent="0">
              <a:buNone/>
              <a:defRPr sz="1000"/>
            </a:lvl5pPr>
            <a:lvl6pPr marL="2267014" indent="0">
              <a:buNone/>
              <a:defRPr sz="1000"/>
            </a:lvl6pPr>
            <a:lvl7pPr marL="2720431" indent="0">
              <a:buNone/>
              <a:defRPr sz="1000"/>
            </a:lvl7pPr>
            <a:lvl8pPr marL="3173829" indent="0">
              <a:buNone/>
              <a:defRPr sz="1000"/>
            </a:lvl8pPr>
            <a:lvl9pPr marL="362724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2466-B464-41A0-8BEB-49C9C49BFB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7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543" y="457294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537" y="987426"/>
            <a:ext cx="5014913" cy="4873624"/>
          </a:xfrm>
        </p:spPr>
        <p:txBody>
          <a:bodyPr/>
          <a:lstStyle>
            <a:lvl1pPr marL="0" indent="0">
              <a:buNone/>
              <a:defRPr sz="3200"/>
            </a:lvl1pPr>
            <a:lvl2pPr marL="453426" indent="0">
              <a:buNone/>
              <a:defRPr sz="2800"/>
            </a:lvl2pPr>
            <a:lvl3pPr marL="906800" indent="0">
              <a:buNone/>
              <a:defRPr sz="2400"/>
            </a:lvl3pPr>
            <a:lvl4pPr marL="1360218" indent="0">
              <a:buNone/>
              <a:defRPr sz="2000"/>
            </a:lvl4pPr>
            <a:lvl5pPr marL="1813619" indent="0">
              <a:buNone/>
              <a:defRPr sz="2000"/>
            </a:lvl5pPr>
            <a:lvl6pPr marL="2267014" indent="0">
              <a:buNone/>
              <a:defRPr sz="2000"/>
            </a:lvl6pPr>
            <a:lvl7pPr marL="2720431" indent="0">
              <a:buNone/>
              <a:defRPr sz="2000"/>
            </a:lvl7pPr>
            <a:lvl8pPr marL="3173829" indent="0">
              <a:buNone/>
              <a:defRPr sz="2000"/>
            </a:lvl8pPr>
            <a:lvl9pPr marL="362724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543" y="2057520"/>
            <a:ext cx="3194943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3426" indent="0">
              <a:buNone/>
              <a:defRPr sz="1400"/>
            </a:lvl2pPr>
            <a:lvl3pPr marL="906800" indent="0">
              <a:buNone/>
              <a:defRPr sz="1200"/>
            </a:lvl3pPr>
            <a:lvl4pPr marL="1360218" indent="0">
              <a:buNone/>
              <a:defRPr sz="1000"/>
            </a:lvl4pPr>
            <a:lvl5pPr marL="1813619" indent="0">
              <a:buNone/>
              <a:defRPr sz="1000"/>
            </a:lvl5pPr>
            <a:lvl6pPr marL="2267014" indent="0">
              <a:buNone/>
              <a:defRPr sz="1000"/>
            </a:lvl6pPr>
            <a:lvl7pPr marL="2720431" indent="0">
              <a:buNone/>
              <a:defRPr sz="1000"/>
            </a:lvl7pPr>
            <a:lvl8pPr marL="3173829" indent="0">
              <a:buNone/>
              <a:defRPr sz="1000"/>
            </a:lvl8pPr>
            <a:lvl9pPr marL="362724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0D7D-D554-42AA-8CC7-1D6529BC49E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62" y="365141"/>
            <a:ext cx="8543925" cy="1325563"/>
          </a:xfrm>
          <a:prstGeom prst="rect">
            <a:avLst/>
          </a:prstGeom>
        </p:spPr>
        <p:txBody>
          <a:bodyPr vert="horz" lIns="90686" tIns="45371" rIns="90686" bIns="4537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62" y="1825723"/>
            <a:ext cx="8543925" cy="4351337"/>
          </a:xfrm>
          <a:prstGeom prst="rect">
            <a:avLst/>
          </a:prstGeom>
        </p:spPr>
        <p:txBody>
          <a:bodyPr vert="horz" lIns="90686" tIns="45371" rIns="90686" bIns="4537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212" y="6357076"/>
            <a:ext cx="2228850" cy="365125"/>
          </a:xfrm>
          <a:prstGeom prst="rect">
            <a:avLst/>
          </a:prstGeom>
        </p:spPr>
        <p:txBody>
          <a:bodyPr vert="horz" lIns="90686" tIns="45371" rIns="90686" bIns="4537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68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E6F5E604-7F8A-442C-8673-67D0B7E2A08A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ＭＳ Ｐゴシック"/>
              </a:rPr>
              <a:t>2021/6/4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557" y="6357076"/>
            <a:ext cx="3343275" cy="365125"/>
          </a:xfrm>
          <a:prstGeom prst="rect">
            <a:avLst/>
          </a:prstGeom>
        </p:spPr>
        <p:txBody>
          <a:bodyPr vert="horz" lIns="90686" tIns="45371" rIns="90686" bIns="4537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68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87" y="6357076"/>
            <a:ext cx="2228850" cy="365125"/>
          </a:xfrm>
          <a:prstGeom prst="rect">
            <a:avLst/>
          </a:prstGeom>
        </p:spPr>
        <p:txBody>
          <a:bodyPr vert="horz" lIns="90686" tIns="45371" rIns="90686" bIns="4537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68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30909DE9-9274-43E2-8958-77DC6B5E51A8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ＭＳ Ｐゴシック"/>
              </a:rPr>
              <a:pPr defTabSz="9068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21540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 ftr="0" dt="0"/>
  <p:txStyles>
    <p:titleStyle>
      <a:lvl1pPr algn="l" defTabSz="9068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702" indent="-226702" algn="l" defTabSz="906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0094" indent="-226702" algn="l" defTabSz="9068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516" indent="-226702" algn="l" defTabSz="9068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86922" indent="-226702" algn="l" defTabSz="9068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40328" indent="-226702" algn="l" defTabSz="9068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93724" indent="-226702" algn="l" defTabSz="9068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47134" indent="-226702" algn="l" defTabSz="9068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00535" indent="-226702" algn="l" defTabSz="9068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53939" indent="-226702" algn="l" defTabSz="9068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68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426" algn="l" defTabSz="9068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6800" algn="l" defTabSz="9068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218" algn="l" defTabSz="9068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3619" algn="l" defTabSz="9068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7014" algn="l" defTabSz="9068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0431" algn="l" defTabSz="9068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3829" algn="l" defTabSz="9068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7249" algn="l" defTabSz="9068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383" y="23615"/>
            <a:ext cx="9842162" cy="5505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55140"/>
            <a:ext cx="9906000" cy="565548"/>
          </a:xfrm>
        </p:spPr>
        <p:txBody>
          <a:bodyPr>
            <a:noAutofit/>
          </a:bodyPr>
          <a:lstStyle/>
          <a:p>
            <a:pPr algn="ctr"/>
            <a:r>
              <a:rPr lang="ja-JP" altLang="en-US" sz="2400" dirty="0">
                <a:latin typeface="+mj-ea"/>
              </a:rPr>
              <a:t>妊孕性温存療法について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5152" y="717160"/>
            <a:ext cx="8835696" cy="1323439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妊孕性とは、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妊娠するための機能、妊娠する能力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のこと。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がん治療（化学療法、放射線療法）の副作用により、主に卵巣、精巣等の機能に影響を及ぼし、妊孕性が低下もしくは失われる場合がある。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がん治療前に胚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(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受精卵）、卵子、卵巣組織、精子を採取し長期的に凍結し保存する場合がある。</a:t>
            </a:r>
          </a:p>
        </p:txBody>
      </p:sp>
      <p:sp>
        <p:nvSpPr>
          <p:cNvPr id="9" name="テキスト プレースホルダー 6"/>
          <p:cNvSpPr txBox="1">
            <a:spLocks/>
          </p:cNvSpPr>
          <p:nvPr/>
        </p:nvSpPr>
        <p:spPr>
          <a:xfrm>
            <a:off x="466284" y="5489780"/>
            <a:ext cx="346979" cy="31250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/>
          <a:lstStyle>
            <a:lvl1pPr marL="0" indent="0" algn="l" defTabSz="74295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1pPr>
            <a:lvl2pPr marL="37147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2pPr>
            <a:lvl3pPr marL="74295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3pPr>
            <a:lvl4pPr marL="111442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4pPr>
            <a:lvl5pPr marL="148590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4295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/>
              <a:buNone/>
              <a:tabLst/>
              <a:defRPr/>
            </a:pPr>
            <a:endParaRPr kumimoji="1" lang="ja-JP" altLang="en-US" sz="1108" b="1" i="0" u="none" strike="noStrike" kern="1200" cap="none" spc="277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571"/>
          <a:stretch/>
        </p:blipFill>
        <p:spPr>
          <a:xfrm>
            <a:off x="630470" y="2136986"/>
            <a:ext cx="4168378" cy="3321269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4798848" y="2103797"/>
            <a:ext cx="4572000" cy="3293209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妊孕性温存療法の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種類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①胚（受精卵）凍結－体外受精や顕微授精で受精・発育した受精卵を凍結保存する技術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②卵子凍結－体外受精、顕微授精する前の卵子を凍結保存する技術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③卵巣組織凍結－卵巣を摘出し、卵巣に現存する卵胞や卵子を一度にすべて保存する技術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（研究段階）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④精子凍結－体外受精、顕微授精する前の精子を凍結保存する技術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4" name="テキスト プレースホルダー 6"/>
          <p:cNvSpPr txBox="1">
            <a:spLocks/>
          </p:cNvSpPr>
          <p:nvPr/>
        </p:nvSpPr>
        <p:spPr>
          <a:xfrm>
            <a:off x="913396" y="5489780"/>
            <a:ext cx="7869732" cy="3125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l" defTabSz="74295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1pPr>
            <a:lvl2pPr marL="37147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2pPr>
            <a:lvl3pPr marL="74295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3pPr>
            <a:lvl4pPr marL="111442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4pPr>
            <a:lvl5pPr marL="148590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4295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ja-JP" altLang="en-US" sz="1200" b="1" i="0" u="none" strike="noStrike" kern="1200" cap="none" spc="300" normalizeH="0" baseline="0" noProof="0" dirty="0">
                <a:ln>
                  <a:noFill/>
                </a:ln>
                <a:solidFill>
                  <a:srgbClr val="343433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小児</a:t>
            </a:r>
            <a:r>
              <a:rPr kumimoji="1" lang="en-US" altLang="ja-JP" sz="1200" b="1" i="0" u="none" strike="noStrike" kern="1200" cap="none" spc="300" normalizeH="0" baseline="0" noProof="0" dirty="0">
                <a:ln>
                  <a:noFill/>
                </a:ln>
                <a:solidFill>
                  <a:srgbClr val="343433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AYA</a:t>
            </a:r>
            <a:r>
              <a:rPr kumimoji="1" lang="ja-JP" altLang="en-US" sz="1200" b="1" i="0" u="none" strike="noStrike" kern="1200" cap="none" spc="300" normalizeH="0" baseline="0" noProof="0" dirty="0">
                <a:ln>
                  <a:noFill/>
                </a:ln>
                <a:solidFill>
                  <a:srgbClr val="343433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世代がん患者と</a:t>
            </a:r>
            <a:r>
              <a:rPr kumimoji="1" lang="ja-JP" altLang="en-US" sz="1200" b="1" i="0" u="none" strike="noStrike" kern="1200" cap="none" spc="300" normalizeH="0" baseline="0" noProof="0" dirty="0" err="1">
                <a:ln>
                  <a:noFill/>
                </a:ln>
                <a:solidFill>
                  <a:srgbClr val="343433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妊よう</a:t>
            </a:r>
            <a:r>
              <a:rPr kumimoji="1" lang="ja-JP" altLang="en-US" sz="1200" b="1" i="0" u="none" strike="noStrike" kern="1200" cap="none" spc="300" normalizeH="0" baseline="0" noProof="0" dirty="0">
                <a:ln>
                  <a:noFill/>
                </a:ln>
                <a:solidFill>
                  <a:srgbClr val="343433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性について厚生労働省の</a:t>
            </a:r>
            <a:r>
              <a:rPr kumimoji="1" lang="ja-JP" altLang="en-US" sz="12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これまでの取組（厚労省科研費）</a:t>
            </a:r>
            <a:endParaRPr kumimoji="1" lang="en-US" altLang="ja-JP" sz="12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59113" y="4445486"/>
            <a:ext cx="50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①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39773" y="4445486"/>
            <a:ext cx="50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②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69312" y="4445486"/>
            <a:ext cx="50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③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05197" y="5902657"/>
            <a:ext cx="767847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panose="020B0600070205080204" pitchFamily="50" charset="-128"/>
                <a:cs typeface="+mn-cs"/>
              </a:rPr>
              <a:t>１：医療者、患者支援の手引き、マニュアルの作成</a:t>
            </a:r>
          </a:p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panose="020B0600070205080204" pitchFamily="50" charset="-128"/>
                <a:cs typeface="+mn-cs"/>
              </a:rPr>
              <a:t>２：がん・生殖医療に関する人材育成・体制整備</a:t>
            </a:r>
          </a:p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panose="020B0600070205080204" pitchFamily="50" charset="-128"/>
                <a:cs typeface="+mn-cs"/>
              </a:rPr>
              <a:t>３：小児・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panose="020B0600070205080204" pitchFamily="50" charset="-128"/>
                <a:cs typeface="+mn-cs"/>
              </a:rPr>
              <a:t>AYA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panose="020B0600070205080204" pitchFamily="50" charset="-128"/>
                <a:cs typeface="+mn-cs"/>
              </a:rPr>
              <a:t>世代がん患者の妊孕性温存治療の実態把握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68175" y="-16351"/>
            <a:ext cx="109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にん よう せい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8098125" y="203233"/>
            <a:ext cx="1370005" cy="2781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別紙１</a:t>
            </a:r>
            <a:endParaRPr lang="ja-JP" altLang="en-US" dirty="0"/>
          </a:p>
        </p:txBody>
      </p:sp>
      <p:sp>
        <p:nvSpPr>
          <p:cNvPr id="20" name="スライド番号プレースホルダー 1"/>
          <p:cNvSpPr txBox="1">
            <a:spLocks/>
          </p:cNvSpPr>
          <p:nvPr/>
        </p:nvSpPr>
        <p:spPr>
          <a:xfrm>
            <a:off x="7594600" y="64928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0903">
              <a:defRPr/>
            </a:pPr>
            <a:fld id="{F6C461F1-59E2-4AC2-A09D-B91D4B1DDC0D}" type="slidenum">
              <a:rPr lang="ja-JP" altLang="en-US" sz="1200" smtClea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0903">
                <a:defRPr/>
              </a:pPr>
              <a:t>1</a:t>
            </a:fld>
            <a:endParaRPr lang="ja-JP" altLang="en-US" sz="12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62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81000" y="698943"/>
            <a:ext cx="9109494" cy="5876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US" altLang="ja-JP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〈</a:t>
            </a: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検討課題</a:t>
            </a:r>
            <a:r>
              <a:rPr lang="en-US" altLang="ja-JP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〉</a:t>
            </a:r>
          </a:p>
          <a:p>
            <a:pPr marL="167058" indent="-167058" defTabSz="422041"/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がん等の治療（化学療法、放射線療法）の</a:t>
            </a:r>
            <a:r>
              <a:rPr lang="ja-JP" altLang="en-US" sz="1600" u="sng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副作用により</a:t>
            </a: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、主に卵巣、精巣等の機能に影響を及ぼし、</a:t>
            </a:r>
            <a:r>
              <a:rPr lang="ja-JP" altLang="en-US" sz="1600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妊よう</a:t>
            </a:r>
            <a:r>
              <a:rPr lang="ja-JP" altLang="en-US" sz="1600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性     が</a:t>
            </a: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低下もしくは失われる場合がある。この場合、治療前に胚</a:t>
            </a:r>
            <a:r>
              <a:rPr lang="en-US" altLang="ja-JP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受精卵）、卵子、卵巣組織、精子を採取し</a:t>
            </a:r>
            <a:r>
              <a:rPr lang="ja-JP" altLang="en-US" sz="1600" u="sng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長期的に凍結し保存</a:t>
            </a: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する（</a:t>
            </a:r>
            <a:r>
              <a:rPr lang="ja-JP" altLang="en-US" sz="16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妊よう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性温存療法）</a:t>
            </a:r>
            <a:r>
              <a:rPr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ことがあるが、この治療は</a:t>
            </a:r>
            <a:r>
              <a:rPr lang="ja-JP" altLang="en-US" sz="1600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高額な自費診療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となるため、特に</a:t>
            </a:r>
            <a:r>
              <a:rPr lang="ja-JP" altLang="en-US" sz="1600" b="1" u="sng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若年のがん患者等にとって経済的負担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となっている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妊娠するための機能、妊娠する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能力</a:t>
            </a:r>
            <a:endParaRPr lang="en-US" altLang="ja-JP" sz="1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（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府県、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市において助成事業あり（令和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月時点）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67058" indent="-167058" defTabSz="422041"/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○一方で、未受精卵子や卵巣組織の凍結保存は、妊娠に至る有効性等につき、</a:t>
            </a:r>
            <a:r>
              <a:rPr lang="ja-JP" altLang="en-US" sz="1600" b="1" u="sng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更なるエビデンスの集積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が求められる。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67058" indent="-167058" defTabSz="422041"/>
            <a:endParaRPr lang="en-US" altLang="ja-JP" sz="1292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67058" indent="-167058" defTabSz="422041"/>
            <a:endParaRPr lang="en-US" altLang="ja-JP" sz="1292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〈</a:t>
            </a: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対応</a:t>
            </a:r>
            <a:r>
              <a:rPr lang="ja-JP" altLang="en-US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方針（案）</a:t>
            </a:r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〉</a:t>
            </a:r>
            <a:endParaRPr lang="en-US" altLang="ja-JP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62662" indent="-162662" defTabSz="719255"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○以下の条件等をすべて満たす者について、</a:t>
            </a:r>
            <a:r>
              <a:rPr lang="ja-JP" altLang="en-US" sz="1600" dirty="0" err="1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妊</a:t>
            </a:r>
            <a:r>
              <a:rPr lang="ja-JP" altLang="en-US" sz="16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よう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性温存療法に係る費用</a:t>
            </a:r>
            <a:r>
              <a:rPr lang="ja-JP" altLang="en-US" sz="1600" b="1" u="sng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負担の軽減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を図りつつ、患者からの臨床情報等を収集し、妊よう性温存療法の</a:t>
            </a:r>
            <a:r>
              <a:rPr lang="ja-JP" altLang="en-US" sz="1600" b="1" u="sng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研究を促進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するための</a:t>
            </a:r>
            <a:r>
              <a:rPr lang="ja-JP" altLang="en-US" sz="1600" b="1" u="sng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新規事業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を、令和３年度から開始する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endParaRPr lang="en-US" altLang="ja-JP" sz="1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719255">
              <a:tabLst>
                <a:tab pos="4933950" algn="l"/>
                <a:tab pos="7531100" algn="l"/>
                <a:tab pos="8161338" algn="l"/>
              </a:tabLst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がん等の</a:t>
            </a:r>
            <a:r>
              <a:rPr lang="ja-JP" altLang="en-US" sz="1400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治療により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400" b="1" u="sng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生殖機能低下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が予想される者　　　</a:t>
            </a:r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endParaRPr lang="en-US" altLang="ja-JP" sz="1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719255">
              <a:tabLst>
                <a:tab pos="4933950" algn="l"/>
                <a:tab pos="7531100" algn="l"/>
                <a:tab pos="8161338" algn="l"/>
              </a:tabLst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sz="14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妊よう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性温存療法を</a:t>
            </a:r>
            <a:r>
              <a:rPr lang="ja-JP" altLang="en-US" sz="1400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し、研究参加に</a:t>
            </a:r>
            <a:r>
              <a:rPr lang="ja-JP" altLang="en-US" sz="1400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同意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をした者　　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lang="en-US" altLang="ja-JP" sz="1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719255">
              <a:tabLst>
                <a:tab pos="4933950" algn="l"/>
                <a:tab pos="7531100" algn="l"/>
                <a:tab pos="8161338" algn="l"/>
              </a:tabLst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sz="1400" b="1" u="sng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がん治療に与える影響が医学的に許容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できる範囲内の者</a:t>
            </a:r>
            <a:r>
              <a:rPr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719255">
              <a:tabLst>
                <a:tab pos="3675063" algn="l"/>
              </a:tabLs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対象者及び対象治療等の詳細については、有識者等により検討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予定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719255">
              <a:tabLst>
                <a:tab pos="3675063" algn="l"/>
              </a:tabLst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  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財源負担　国：都道府県＝１：１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719255">
              <a:tabLst>
                <a:tab pos="3675063" algn="l"/>
              </a:tabLst>
              <a:defRPr/>
            </a:pP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719255">
              <a:tabLst>
                <a:tab pos="3675063" algn="l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○これにより、有効性等のエビデンスの蓄積も進めつつ、若いがん患者が希望をもってがんと</a:t>
            </a:r>
          </a:p>
          <a:p>
            <a:pPr defTabSz="719255">
              <a:tabLst>
                <a:tab pos="3675063" algn="l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闘い、将来子どもを持つことの希望を繋ぐ取り組みの全国展開を図る。</a:t>
            </a:r>
          </a:p>
          <a:p>
            <a:pPr defTabSz="719255">
              <a:tabLst>
                <a:tab pos="3675063" algn="l"/>
              </a:tabLst>
              <a:defRPr/>
            </a:pP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48" y="110398"/>
            <a:ext cx="8641931" cy="380873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defTabSz="779173">
              <a:defRPr/>
            </a:pPr>
            <a:r>
              <a:rPr lang="ja-JP" altLang="en-US" sz="1875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小児・</a:t>
            </a:r>
            <a:r>
              <a:rPr lang="en-US" altLang="ja-JP" sz="1875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AYA</a:t>
            </a:r>
            <a:r>
              <a:rPr lang="ja-JP" altLang="en-US" sz="1875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世代のがん患者等に対する</a:t>
            </a:r>
            <a:r>
              <a:rPr lang="ja-JP" altLang="en-US" sz="1875" b="1" dirty="0" err="1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妊よう</a:t>
            </a:r>
            <a:r>
              <a:rPr lang="ja-JP" altLang="en-US" sz="1875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性温存療法研究促進事業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06879" y="633047"/>
            <a:ext cx="9083615" cy="24983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endParaRPr lang="ja-JP" altLang="en-US" sz="1534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4396034" y="3197285"/>
            <a:ext cx="1079425" cy="422031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endParaRPr lang="ja-JP" altLang="en-US" sz="1534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スライド番号プレースホルダー 1"/>
          <p:cNvSpPr txBox="1">
            <a:spLocks/>
          </p:cNvSpPr>
          <p:nvPr/>
        </p:nvSpPr>
        <p:spPr>
          <a:xfrm>
            <a:off x="7594600" y="64928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0903">
              <a:defRPr/>
            </a:pPr>
            <a:fld id="{F6C461F1-59E2-4AC2-A09D-B91D4B1DDC0D}" type="slidenum">
              <a:rPr lang="ja-JP" altLang="en-US" sz="1200" smtClea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0903">
                <a:defRPr/>
              </a:pPr>
              <a:t>2</a:t>
            </a:fld>
            <a:endParaRPr lang="ja-JP" altLang="en-US" sz="12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761312" y="59630"/>
            <a:ext cx="2026785" cy="75405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令和</a:t>
            </a:r>
            <a:r>
              <a:rPr lang="ja-JP" altLang="en-US" sz="1600" dirty="0" smtClean="0"/>
              <a:t>３</a:t>
            </a:r>
            <a:r>
              <a:rPr kumimoji="1" lang="ja-JP" altLang="en-US" sz="1600" dirty="0" smtClean="0"/>
              <a:t>年度当初予算</a:t>
            </a:r>
            <a:endParaRPr lang="en-US" altLang="ja-JP" sz="1600" dirty="0"/>
          </a:p>
          <a:p>
            <a:pPr algn="ctr"/>
            <a:r>
              <a:rPr kumimoji="1" lang="ja-JP" altLang="en-US" sz="1600" dirty="0" smtClean="0"/>
              <a:t>予算額：１１億円</a:t>
            </a:r>
            <a:endParaRPr kumimoji="1" lang="en-US" altLang="ja-JP" sz="1600" dirty="0" smtClean="0"/>
          </a:p>
          <a:p>
            <a:pPr algn="ctr"/>
            <a:r>
              <a:rPr lang="ja-JP" altLang="en-US" sz="1100" dirty="0" smtClean="0"/>
              <a:t>（</a:t>
            </a:r>
            <a:r>
              <a:rPr kumimoji="1" lang="ja-JP" altLang="en-US" sz="1100" dirty="0" smtClean="0"/>
              <a:t>国庫補助率１／２）</a:t>
            </a:r>
            <a:endParaRPr kumimoji="1" lang="ja-JP" altLang="en-US" sz="1100" dirty="0"/>
          </a:p>
        </p:txBody>
      </p:sp>
      <p:sp>
        <p:nvSpPr>
          <p:cNvPr id="4" name="正方形/長方形 3"/>
          <p:cNvSpPr/>
          <p:nvPr/>
        </p:nvSpPr>
        <p:spPr>
          <a:xfrm>
            <a:off x="1863305" y="1182803"/>
            <a:ext cx="681487" cy="215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（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※1)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788579" y="1661006"/>
            <a:ext cx="681487" cy="215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（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※2)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2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15341</TotalTime>
  <Words>715</Words>
  <Application>Microsoft Office PowerPoint</Application>
  <PresentationFormat>A4 210 x 297 mm</PresentationFormat>
  <Paragraphs>50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Meiryo UI</vt:lpstr>
      <vt:lpstr>ＭＳ Ｐゴシック</vt:lpstr>
      <vt:lpstr>ＭＳ ゴシック</vt:lpstr>
      <vt:lpstr>Noto Sans CJK JP DemiLight</vt:lpstr>
      <vt:lpstr>メイリオ</vt:lpstr>
      <vt:lpstr>游ゴシック</vt:lpstr>
      <vt:lpstr>Arial</vt:lpstr>
      <vt:lpstr>Calibri</vt:lpstr>
      <vt:lpstr>Calibri Light</vt:lpstr>
      <vt:lpstr>Wingdings</vt:lpstr>
      <vt:lpstr>20_Office テーマ</vt:lpstr>
      <vt:lpstr>妊孕性温存療法について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revision>1136</cp:revision>
  <cp:lastPrinted>2020-12-21T04:53:07Z</cp:lastPrinted>
  <dcterms:created xsi:type="dcterms:W3CDTF">2016-01-20T10:33:27Z</dcterms:created>
  <dcterms:modified xsi:type="dcterms:W3CDTF">2021-06-04T02:07:38Z</dcterms:modified>
  <cp:category>関係者外秘</cp:category>
</cp:coreProperties>
</file>