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9" r:id="rId2"/>
    <p:sldId id="260" r:id="rId3"/>
  </p:sldIdLst>
  <p:sldSz cx="9906000" cy="6858000" type="A4"/>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34" autoAdjust="0"/>
    <p:restoredTop sz="94075" autoAdjust="0"/>
  </p:normalViewPr>
  <p:slideViewPr>
    <p:cSldViewPr snapToGrid="0">
      <p:cViewPr varScale="1">
        <p:scale>
          <a:sx n="70" d="100"/>
          <a:sy n="70" d="100"/>
        </p:scale>
        <p:origin x="1200" y="6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DECF2C-E7F5-44F5-B81D-2CF4614C0302}" type="doc">
      <dgm:prSet loTypeId="urn:microsoft.com/office/officeart/2005/8/layout/cycle2" loCatId="cycle" qsTypeId="urn:microsoft.com/office/officeart/2005/8/quickstyle/simple1" qsCatId="simple" csTypeId="urn:microsoft.com/office/officeart/2005/8/colors/colorful1" csCatId="colorful" phldr="1"/>
      <dgm:spPr/>
      <dgm:t>
        <a:bodyPr/>
        <a:lstStyle/>
        <a:p>
          <a:endParaRPr kumimoji="1" lang="ja-JP" altLang="en-US"/>
        </a:p>
      </dgm:t>
    </dgm:pt>
    <dgm:pt modelId="{21015C4D-CFD6-42BC-92D5-B7110F5393DF}">
      <dgm:prSet phldrT="[テキスト]" custT="1"/>
      <dgm:spPr/>
      <dgm:t>
        <a:bodyPr/>
        <a:lstStyle/>
        <a:p>
          <a:r>
            <a:rPr kumimoji="1" lang="ja-JP" altLang="en-US" sz="900" b="1" dirty="0">
              <a:solidFill>
                <a:schemeClr val="tx1"/>
              </a:solidFill>
              <a:latin typeface="Meiryo UI" panose="020B0604030504040204" pitchFamily="50" charset="-128"/>
              <a:ea typeface="Meiryo UI" panose="020B0604030504040204" pitchFamily="50" charset="-128"/>
            </a:rPr>
            <a:t>標準化が進む</a:t>
          </a:r>
        </a:p>
      </dgm:t>
    </dgm:pt>
    <dgm:pt modelId="{4105023A-C845-495C-9B36-D18505DC2992}" type="parTrans" cxnId="{2E20F764-E0DA-4A36-8630-3E748976D2B8}">
      <dgm:prSet/>
      <dgm:spPr/>
      <dgm:t>
        <a:bodyPr/>
        <a:lstStyle/>
        <a:p>
          <a:endParaRPr kumimoji="1" lang="ja-JP" altLang="en-US" sz="2800" b="1">
            <a:solidFill>
              <a:schemeClr val="tx1"/>
            </a:solidFill>
            <a:latin typeface="Meiryo UI" panose="020B0604030504040204" pitchFamily="50" charset="-128"/>
            <a:ea typeface="Meiryo UI" panose="020B0604030504040204" pitchFamily="50" charset="-128"/>
          </a:endParaRPr>
        </a:p>
      </dgm:t>
    </dgm:pt>
    <dgm:pt modelId="{2CA8F136-BE00-4979-9C44-D131FE571734}" type="sibTrans" cxnId="{2E20F764-E0DA-4A36-8630-3E748976D2B8}">
      <dgm:prSet custT="1"/>
      <dgm:spPr/>
      <dgm:t>
        <a:bodyPr/>
        <a:lstStyle/>
        <a:p>
          <a:endParaRPr kumimoji="1" lang="ja-JP" altLang="en-US" sz="1000" b="1">
            <a:solidFill>
              <a:schemeClr val="tx1"/>
            </a:solidFill>
            <a:latin typeface="Meiryo UI" panose="020B0604030504040204" pitchFamily="50" charset="-128"/>
            <a:ea typeface="Meiryo UI" panose="020B0604030504040204" pitchFamily="50" charset="-128"/>
          </a:endParaRPr>
        </a:p>
      </dgm:t>
    </dgm:pt>
    <dgm:pt modelId="{5D62FA0F-4993-4537-9FF9-C97C49B6127F}">
      <dgm:prSet phldrT="[テキスト]" custT="1"/>
      <dgm:spPr/>
      <dgm:t>
        <a:bodyPr/>
        <a:lstStyle/>
        <a:p>
          <a:r>
            <a:rPr kumimoji="1" lang="ja-JP" altLang="en-US" sz="1000" b="1" dirty="0">
              <a:solidFill>
                <a:schemeClr val="tx1"/>
              </a:solidFill>
              <a:latin typeface="Meiryo UI" panose="020B0604030504040204" pitchFamily="50" charset="-128"/>
              <a:ea typeface="Meiryo UI" panose="020B0604030504040204" pitchFamily="50" charset="-128"/>
            </a:rPr>
            <a:t>データ連携が進む</a:t>
          </a:r>
        </a:p>
      </dgm:t>
    </dgm:pt>
    <dgm:pt modelId="{BD790F68-90EA-498A-8BA8-97B7702F6538}" type="parTrans" cxnId="{3B9A647B-FD15-42A1-8057-4B0FD84DB1C0}">
      <dgm:prSet/>
      <dgm:spPr/>
      <dgm:t>
        <a:bodyPr/>
        <a:lstStyle/>
        <a:p>
          <a:endParaRPr kumimoji="1" lang="ja-JP" altLang="en-US" sz="2800" b="1">
            <a:solidFill>
              <a:schemeClr val="tx1"/>
            </a:solidFill>
            <a:latin typeface="Meiryo UI" panose="020B0604030504040204" pitchFamily="50" charset="-128"/>
            <a:ea typeface="Meiryo UI" panose="020B0604030504040204" pitchFamily="50" charset="-128"/>
          </a:endParaRPr>
        </a:p>
      </dgm:t>
    </dgm:pt>
    <dgm:pt modelId="{4F11DAA5-C755-4394-8BF8-B5240F839C78}" type="sibTrans" cxnId="{3B9A647B-FD15-42A1-8057-4B0FD84DB1C0}">
      <dgm:prSet custT="1"/>
      <dgm:spPr/>
      <dgm:t>
        <a:bodyPr/>
        <a:lstStyle/>
        <a:p>
          <a:endParaRPr kumimoji="1" lang="ja-JP" altLang="en-US" sz="1000" b="1">
            <a:solidFill>
              <a:schemeClr val="tx1"/>
            </a:solidFill>
            <a:latin typeface="Meiryo UI" panose="020B0604030504040204" pitchFamily="50" charset="-128"/>
            <a:ea typeface="Meiryo UI" panose="020B0604030504040204" pitchFamily="50" charset="-128"/>
          </a:endParaRPr>
        </a:p>
      </dgm:t>
    </dgm:pt>
    <dgm:pt modelId="{78337E40-0BA2-4D8A-ABA9-30F8F158C20B}">
      <dgm:prSet phldrT="[テキスト]" custT="1"/>
      <dgm:spPr/>
      <dgm:t>
        <a:bodyPr/>
        <a:lstStyle/>
        <a:p>
          <a:r>
            <a:rPr kumimoji="1" lang="ja-JP" altLang="en-US" sz="900" b="1" dirty="0">
              <a:solidFill>
                <a:schemeClr val="tx1"/>
              </a:solidFill>
              <a:latin typeface="Meiryo UI" panose="020B0604030504040204" pitchFamily="50" charset="-128"/>
              <a:ea typeface="Meiryo UI" panose="020B0604030504040204" pitchFamily="50" charset="-128"/>
            </a:rPr>
            <a:t>サービスが高度化する</a:t>
          </a:r>
        </a:p>
      </dgm:t>
    </dgm:pt>
    <dgm:pt modelId="{6467FC6C-FABF-4D9A-84DE-C79AD3299DD9}" type="parTrans" cxnId="{8567B844-2E02-4795-ACFA-84A98201E921}">
      <dgm:prSet/>
      <dgm:spPr/>
      <dgm:t>
        <a:bodyPr/>
        <a:lstStyle/>
        <a:p>
          <a:endParaRPr kumimoji="1" lang="ja-JP" altLang="en-US" sz="2800" b="1">
            <a:solidFill>
              <a:schemeClr val="tx1"/>
            </a:solidFill>
            <a:latin typeface="Meiryo UI" panose="020B0604030504040204" pitchFamily="50" charset="-128"/>
            <a:ea typeface="Meiryo UI" panose="020B0604030504040204" pitchFamily="50" charset="-128"/>
          </a:endParaRPr>
        </a:p>
      </dgm:t>
    </dgm:pt>
    <dgm:pt modelId="{EE48E56E-0CC0-41DA-8DEF-9465F973F48C}" type="sibTrans" cxnId="{8567B844-2E02-4795-ACFA-84A98201E921}">
      <dgm:prSet custT="1"/>
      <dgm:spPr/>
      <dgm:t>
        <a:bodyPr/>
        <a:lstStyle/>
        <a:p>
          <a:endParaRPr kumimoji="1" lang="ja-JP" altLang="en-US" sz="1000" b="1">
            <a:solidFill>
              <a:schemeClr val="tx1"/>
            </a:solidFill>
            <a:latin typeface="Meiryo UI" panose="020B0604030504040204" pitchFamily="50" charset="-128"/>
            <a:ea typeface="Meiryo UI" panose="020B0604030504040204" pitchFamily="50" charset="-128"/>
          </a:endParaRPr>
        </a:p>
      </dgm:t>
    </dgm:pt>
    <dgm:pt modelId="{EDFB000F-5D31-4B5F-B22C-846B59070377}" type="pres">
      <dgm:prSet presAssocID="{B0DECF2C-E7F5-44F5-B81D-2CF4614C0302}" presName="cycle" presStyleCnt="0">
        <dgm:presLayoutVars>
          <dgm:dir/>
          <dgm:resizeHandles val="exact"/>
        </dgm:presLayoutVars>
      </dgm:prSet>
      <dgm:spPr/>
      <dgm:t>
        <a:bodyPr/>
        <a:lstStyle/>
        <a:p>
          <a:endParaRPr kumimoji="1" lang="ja-JP" altLang="en-US"/>
        </a:p>
      </dgm:t>
    </dgm:pt>
    <dgm:pt modelId="{AD225C41-18ED-4D5E-8D1C-401404EE3349}" type="pres">
      <dgm:prSet presAssocID="{21015C4D-CFD6-42BC-92D5-B7110F5393DF}" presName="node" presStyleLbl="node1" presStyleIdx="0" presStyleCnt="3">
        <dgm:presLayoutVars>
          <dgm:bulletEnabled val="1"/>
        </dgm:presLayoutVars>
      </dgm:prSet>
      <dgm:spPr/>
      <dgm:t>
        <a:bodyPr/>
        <a:lstStyle/>
        <a:p>
          <a:endParaRPr kumimoji="1" lang="ja-JP" altLang="en-US"/>
        </a:p>
      </dgm:t>
    </dgm:pt>
    <dgm:pt modelId="{E7BA7DAB-935F-4DF1-9322-CF27738DF971}" type="pres">
      <dgm:prSet presAssocID="{2CA8F136-BE00-4979-9C44-D131FE571734}" presName="sibTrans" presStyleLbl="sibTrans2D1" presStyleIdx="0" presStyleCnt="3"/>
      <dgm:spPr/>
      <dgm:t>
        <a:bodyPr/>
        <a:lstStyle/>
        <a:p>
          <a:endParaRPr kumimoji="1" lang="ja-JP" altLang="en-US"/>
        </a:p>
      </dgm:t>
    </dgm:pt>
    <dgm:pt modelId="{8E6DEBC8-A59F-400E-B5EA-FE87714C97D1}" type="pres">
      <dgm:prSet presAssocID="{2CA8F136-BE00-4979-9C44-D131FE571734}" presName="connectorText" presStyleLbl="sibTrans2D1" presStyleIdx="0" presStyleCnt="3"/>
      <dgm:spPr/>
      <dgm:t>
        <a:bodyPr/>
        <a:lstStyle/>
        <a:p>
          <a:endParaRPr kumimoji="1" lang="ja-JP" altLang="en-US"/>
        </a:p>
      </dgm:t>
    </dgm:pt>
    <dgm:pt modelId="{08866044-F3CE-4072-8C52-4911F6AE70FD}" type="pres">
      <dgm:prSet presAssocID="{5D62FA0F-4993-4537-9FF9-C97C49B6127F}" presName="node" presStyleLbl="node1" presStyleIdx="1" presStyleCnt="3">
        <dgm:presLayoutVars>
          <dgm:bulletEnabled val="1"/>
        </dgm:presLayoutVars>
      </dgm:prSet>
      <dgm:spPr/>
      <dgm:t>
        <a:bodyPr/>
        <a:lstStyle/>
        <a:p>
          <a:endParaRPr kumimoji="1" lang="ja-JP" altLang="en-US"/>
        </a:p>
      </dgm:t>
    </dgm:pt>
    <dgm:pt modelId="{81A57D75-075F-407D-8641-1C3FC22D7DB9}" type="pres">
      <dgm:prSet presAssocID="{4F11DAA5-C755-4394-8BF8-B5240F839C78}" presName="sibTrans" presStyleLbl="sibTrans2D1" presStyleIdx="1" presStyleCnt="3"/>
      <dgm:spPr/>
      <dgm:t>
        <a:bodyPr/>
        <a:lstStyle/>
        <a:p>
          <a:endParaRPr kumimoji="1" lang="ja-JP" altLang="en-US"/>
        </a:p>
      </dgm:t>
    </dgm:pt>
    <dgm:pt modelId="{CF7BD7DA-0F49-4125-9C78-8A36C2EFD89A}" type="pres">
      <dgm:prSet presAssocID="{4F11DAA5-C755-4394-8BF8-B5240F839C78}" presName="connectorText" presStyleLbl="sibTrans2D1" presStyleIdx="1" presStyleCnt="3"/>
      <dgm:spPr/>
      <dgm:t>
        <a:bodyPr/>
        <a:lstStyle/>
        <a:p>
          <a:endParaRPr kumimoji="1" lang="ja-JP" altLang="en-US"/>
        </a:p>
      </dgm:t>
    </dgm:pt>
    <dgm:pt modelId="{EE3288BE-DF19-4096-B73F-08514E4854F5}" type="pres">
      <dgm:prSet presAssocID="{78337E40-0BA2-4D8A-ABA9-30F8F158C20B}" presName="node" presStyleLbl="node1" presStyleIdx="2" presStyleCnt="3">
        <dgm:presLayoutVars>
          <dgm:bulletEnabled val="1"/>
        </dgm:presLayoutVars>
      </dgm:prSet>
      <dgm:spPr/>
      <dgm:t>
        <a:bodyPr/>
        <a:lstStyle/>
        <a:p>
          <a:endParaRPr kumimoji="1" lang="ja-JP" altLang="en-US"/>
        </a:p>
      </dgm:t>
    </dgm:pt>
    <dgm:pt modelId="{7AAF79DA-CB21-4DB8-AEC3-7DED3E10F420}" type="pres">
      <dgm:prSet presAssocID="{EE48E56E-0CC0-41DA-8DEF-9465F973F48C}" presName="sibTrans" presStyleLbl="sibTrans2D1" presStyleIdx="2" presStyleCnt="3"/>
      <dgm:spPr/>
      <dgm:t>
        <a:bodyPr/>
        <a:lstStyle/>
        <a:p>
          <a:endParaRPr kumimoji="1" lang="ja-JP" altLang="en-US"/>
        </a:p>
      </dgm:t>
    </dgm:pt>
    <dgm:pt modelId="{D5FECD11-27A2-4F90-81B7-8C92C30AAA15}" type="pres">
      <dgm:prSet presAssocID="{EE48E56E-0CC0-41DA-8DEF-9465F973F48C}" presName="connectorText" presStyleLbl="sibTrans2D1" presStyleIdx="2" presStyleCnt="3"/>
      <dgm:spPr/>
      <dgm:t>
        <a:bodyPr/>
        <a:lstStyle/>
        <a:p>
          <a:endParaRPr kumimoji="1" lang="ja-JP" altLang="en-US"/>
        </a:p>
      </dgm:t>
    </dgm:pt>
  </dgm:ptLst>
  <dgm:cxnLst>
    <dgm:cxn modelId="{BD9E32F9-FD64-470A-AFEB-0ED138C73DA8}" type="presOf" srcId="{EE48E56E-0CC0-41DA-8DEF-9465F973F48C}" destId="{D5FECD11-27A2-4F90-81B7-8C92C30AAA15}" srcOrd="1" destOrd="0" presId="urn:microsoft.com/office/officeart/2005/8/layout/cycle2"/>
    <dgm:cxn modelId="{D0D3E582-218C-46DE-966C-5E42B837DC48}" type="presOf" srcId="{5D62FA0F-4993-4537-9FF9-C97C49B6127F}" destId="{08866044-F3CE-4072-8C52-4911F6AE70FD}" srcOrd="0" destOrd="0" presId="urn:microsoft.com/office/officeart/2005/8/layout/cycle2"/>
    <dgm:cxn modelId="{8567B844-2E02-4795-ACFA-84A98201E921}" srcId="{B0DECF2C-E7F5-44F5-B81D-2CF4614C0302}" destId="{78337E40-0BA2-4D8A-ABA9-30F8F158C20B}" srcOrd="2" destOrd="0" parTransId="{6467FC6C-FABF-4D9A-84DE-C79AD3299DD9}" sibTransId="{EE48E56E-0CC0-41DA-8DEF-9465F973F48C}"/>
    <dgm:cxn modelId="{CA31850F-AEDF-43BB-8345-2FBF94DF13DB}" type="presOf" srcId="{21015C4D-CFD6-42BC-92D5-B7110F5393DF}" destId="{AD225C41-18ED-4D5E-8D1C-401404EE3349}" srcOrd="0" destOrd="0" presId="urn:microsoft.com/office/officeart/2005/8/layout/cycle2"/>
    <dgm:cxn modelId="{2E20F764-E0DA-4A36-8630-3E748976D2B8}" srcId="{B0DECF2C-E7F5-44F5-B81D-2CF4614C0302}" destId="{21015C4D-CFD6-42BC-92D5-B7110F5393DF}" srcOrd="0" destOrd="0" parTransId="{4105023A-C845-495C-9B36-D18505DC2992}" sibTransId="{2CA8F136-BE00-4979-9C44-D131FE571734}"/>
    <dgm:cxn modelId="{3B9A647B-FD15-42A1-8057-4B0FD84DB1C0}" srcId="{B0DECF2C-E7F5-44F5-B81D-2CF4614C0302}" destId="{5D62FA0F-4993-4537-9FF9-C97C49B6127F}" srcOrd="1" destOrd="0" parTransId="{BD790F68-90EA-498A-8BA8-97B7702F6538}" sibTransId="{4F11DAA5-C755-4394-8BF8-B5240F839C78}"/>
    <dgm:cxn modelId="{30F7DCB1-EB4C-4B27-BD7A-86AE178B5B85}" type="presOf" srcId="{EE48E56E-0CC0-41DA-8DEF-9465F973F48C}" destId="{7AAF79DA-CB21-4DB8-AEC3-7DED3E10F420}" srcOrd="0" destOrd="0" presId="urn:microsoft.com/office/officeart/2005/8/layout/cycle2"/>
    <dgm:cxn modelId="{1135EEC6-C792-44E6-896F-9D5F052B2D12}" type="presOf" srcId="{4F11DAA5-C755-4394-8BF8-B5240F839C78}" destId="{CF7BD7DA-0F49-4125-9C78-8A36C2EFD89A}" srcOrd="1" destOrd="0" presId="urn:microsoft.com/office/officeart/2005/8/layout/cycle2"/>
    <dgm:cxn modelId="{FFBBB59F-7AF3-4892-B1DA-62472D39BED4}" type="presOf" srcId="{2CA8F136-BE00-4979-9C44-D131FE571734}" destId="{8E6DEBC8-A59F-400E-B5EA-FE87714C97D1}" srcOrd="1" destOrd="0" presId="urn:microsoft.com/office/officeart/2005/8/layout/cycle2"/>
    <dgm:cxn modelId="{ECB8588A-6BBE-413D-924C-EB1F4AC0713A}" type="presOf" srcId="{2CA8F136-BE00-4979-9C44-D131FE571734}" destId="{E7BA7DAB-935F-4DF1-9322-CF27738DF971}" srcOrd="0" destOrd="0" presId="urn:microsoft.com/office/officeart/2005/8/layout/cycle2"/>
    <dgm:cxn modelId="{60190C71-9C21-45B4-8E8B-21D79E8D47CA}" type="presOf" srcId="{4F11DAA5-C755-4394-8BF8-B5240F839C78}" destId="{81A57D75-075F-407D-8641-1C3FC22D7DB9}" srcOrd="0" destOrd="0" presId="urn:microsoft.com/office/officeart/2005/8/layout/cycle2"/>
    <dgm:cxn modelId="{C429CFE6-71D2-4AB6-9BA6-228DED39ED38}" type="presOf" srcId="{78337E40-0BA2-4D8A-ABA9-30F8F158C20B}" destId="{EE3288BE-DF19-4096-B73F-08514E4854F5}" srcOrd="0" destOrd="0" presId="urn:microsoft.com/office/officeart/2005/8/layout/cycle2"/>
    <dgm:cxn modelId="{2FFC99E4-5645-4F2E-82E1-2AB8D80CAA60}" type="presOf" srcId="{B0DECF2C-E7F5-44F5-B81D-2CF4614C0302}" destId="{EDFB000F-5D31-4B5F-B22C-846B59070377}" srcOrd="0" destOrd="0" presId="urn:microsoft.com/office/officeart/2005/8/layout/cycle2"/>
    <dgm:cxn modelId="{C685E96D-778D-4627-8DD4-736925BBA8AA}" type="presParOf" srcId="{EDFB000F-5D31-4B5F-B22C-846B59070377}" destId="{AD225C41-18ED-4D5E-8D1C-401404EE3349}" srcOrd="0" destOrd="0" presId="urn:microsoft.com/office/officeart/2005/8/layout/cycle2"/>
    <dgm:cxn modelId="{7A2AB313-43A3-4FE3-BF96-F529174D7F25}" type="presParOf" srcId="{EDFB000F-5D31-4B5F-B22C-846B59070377}" destId="{E7BA7DAB-935F-4DF1-9322-CF27738DF971}" srcOrd="1" destOrd="0" presId="urn:microsoft.com/office/officeart/2005/8/layout/cycle2"/>
    <dgm:cxn modelId="{D74AB725-A1D3-4881-9EF2-5A92AF2FD3D1}" type="presParOf" srcId="{E7BA7DAB-935F-4DF1-9322-CF27738DF971}" destId="{8E6DEBC8-A59F-400E-B5EA-FE87714C97D1}" srcOrd="0" destOrd="0" presId="urn:microsoft.com/office/officeart/2005/8/layout/cycle2"/>
    <dgm:cxn modelId="{4C0F70DC-E067-4CE2-8C56-8440CE80F774}" type="presParOf" srcId="{EDFB000F-5D31-4B5F-B22C-846B59070377}" destId="{08866044-F3CE-4072-8C52-4911F6AE70FD}" srcOrd="2" destOrd="0" presId="urn:microsoft.com/office/officeart/2005/8/layout/cycle2"/>
    <dgm:cxn modelId="{5EDF9CB0-2431-43E6-8A78-78A0C617C00F}" type="presParOf" srcId="{EDFB000F-5D31-4B5F-B22C-846B59070377}" destId="{81A57D75-075F-407D-8641-1C3FC22D7DB9}" srcOrd="3" destOrd="0" presId="urn:microsoft.com/office/officeart/2005/8/layout/cycle2"/>
    <dgm:cxn modelId="{E375152C-E302-4417-9F5F-4D2C53E250DF}" type="presParOf" srcId="{81A57D75-075F-407D-8641-1C3FC22D7DB9}" destId="{CF7BD7DA-0F49-4125-9C78-8A36C2EFD89A}" srcOrd="0" destOrd="0" presId="urn:microsoft.com/office/officeart/2005/8/layout/cycle2"/>
    <dgm:cxn modelId="{F022AD5C-1B0B-4372-B4E3-4F6DBDBEAECD}" type="presParOf" srcId="{EDFB000F-5D31-4B5F-B22C-846B59070377}" destId="{EE3288BE-DF19-4096-B73F-08514E4854F5}" srcOrd="4" destOrd="0" presId="urn:microsoft.com/office/officeart/2005/8/layout/cycle2"/>
    <dgm:cxn modelId="{CAE6D08B-8D80-4FFC-B8FF-834F958D780B}" type="presParOf" srcId="{EDFB000F-5D31-4B5F-B22C-846B59070377}" destId="{7AAF79DA-CB21-4DB8-AEC3-7DED3E10F420}" srcOrd="5" destOrd="0" presId="urn:microsoft.com/office/officeart/2005/8/layout/cycle2"/>
    <dgm:cxn modelId="{162864EB-3B1B-43E3-A8AA-0FD2C453F644}" type="presParOf" srcId="{7AAF79DA-CB21-4DB8-AEC3-7DED3E10F420}" destId="{D5FECD11-27A2-4F90-81B7-8C92C30AAA15}" srcOrd="0" destOrd="0" presId="urn:microsoft.com/office/officeart/2005/8/layout/cycle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225C41-18ED-4D5E-8D1C-401404EE3349}">
      <dsp:nvSpPr>
        <dsp:cNvPr id="0" name=""/>
        <dsp:cNvSpPr/>
      </dsp:nvSpPr>
      <dsp:spPr>
        <a:xfrm>
          <a:off x="703397" y="35"/>
          <a:ext cx="571993" cy="571993"/>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kumimoji="1" lang="ja-JP" altLang="en-US" sz="900" b="1" kern="1200" dirty="0">
              <a:solidFill>
                <a:schemeClr val="tx1"/>
              </a:solidFill>
              <a:latin typeface="Meiryo UI" panose="020B0604030504040204" pitchFamily="50" charset="-128"/>
              <a:ea typeface="Meiryo UI" panose="020B0604030504040204" pitchFamily="50" charset="-128"/>
            </a:rPr>
            <a:t>標準化が進む</a:t>
          </a:r>
        </a:p>
      </dsp:txBody>
      <dsp:txXfrm>
        <a:off x="787163" y="83801"/>
        <a:ext cx="404461" cy="404461"/>
      </dsp:txXfrm>
    </dsp:sp>
    <dsp:sp modelId="{E7BA7DAB-935F-4DF1-9322-CF27738DF971}">
      <dsp:nvSpPr>
        <dsp:cNvPr id="0" name=""/>
        <dsp:cNvSpPr/>
      </dsp:nvSpPr>
      <dsp:spPr>
        <a:xfrm rot="3600000">
          <a:off x="1125940" y="557645"/>
          <a:ext cx="151996" cy="193047"/>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kumimoji="1" lang="ja-JP" altLang="en-US" sz="1000" b="1" kern="1200">
            <a:solidFill>
              <a:schemeClr val="tx1"/>
            </a:solidFill>
            <a:latin typeface="Meiryo UI" panose="020B0604030504040204" pitchFamily="50" charset="-128"/>
            <a:ea typeface="Meiryo UI" panose="020B0604030504040204" pitchFamily="50" charset="-128"/>
          </a:endParaRPr>
        </a:p>
      </dsp:txBody>
      <dsp:txXfrm>
        <a:off x="1137340" y="576509"/>
        <a:ext cx="106397" cy="115829"/>
      </dsp:txXfrm>
    </dsp:sp>
    <dsp:sp modelId="{08866044-F3CE-4072-8C52-4911F6AE70FD}">
      <dsp:nvSpPr>
        <dsp:cNvPr id="0" name=""/>
        <dsp:cNvSpPr/>
      </dsp:nvSpPr>
      <dsp:spPr>
        <a:xfrm>
          <a:off x="1132787" y="743759"/>
          <a:ext cx="571993" cy="571993"/>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kumimoji="1" lang="ja-JP" altLang="en-US" sz="1000" b="1" kern="1200" dirty="0">
              <a:solidFill>
                <a:schemeClr val="tx1"/>
              </a:solidFill>
              <a:latin typeface="Meiryo UI" panose="020B0604030504040204" pitchFamily="50" charset="-128"/>
              <a:ea typeface="Meiryo UI" panose="020B0604030504040204" pitchFamily="50" charset="-128"/>
            </a:rPr>
            <a:t>データ連携が進む</a:t>
          </a:r>
        </a:p>
      </dsp:txBody>
      <dsp:txXfrm>
        <a:off x="1216553" y="827525"/>
        <a:ext cx="404461" cy="404461"/>
      </dsp:txXfrm>
    </dsp:sp>
    <dsp:sp modelId="{81A57D75-075F-407D-8641-1C3FC22D7DB9}">
      <dsp:nvSpPr>
        <dsp:cNvPr id="0" name=""/>
        <dsp:cNvSpPr/>
      </dsp:nvSpPr>
      <dsp:spPr>
        <a:xfrm rot="10800000">
          <a:off x="917698" y="933232"/>
          <a:ext cx="151996" cy="193047"/>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kumimoji="1" lang="ja-JP" altLang="en-US" sz="1000" b="1" kern="1200">
            <a:solidFill>
              <a:schemeClr val="tx1"/>
            </a:solidFill>
            <a:latin typeface="Meiryo UI" panose="020B0604030504040204" pitchFamily="50" charset="-128"/>
            <a:ea typeface="Meiryo UI" panose="020B0604030504040204" pitchFamily="50" charset="-128"/>
          </a:endParaRPr>
        </a:p>
      </dsp:txBody>
      <dsp:txXfrm rot="10800000">
        <a:off x="963297" y="971841"/>
        <a:ext cx="106397" cy="115829"/>
      </dsp:txXfrm>
    </dsp:sp>
    <dsp:sp modelId="{EE3288BE-DF19-4096-B73F-08514E4854F5}">
      <dsp:nvSpPr>
        <dsp:cNvPr id="0" name=""/>
        <dsp:cNvSpPr/>
      </dsp:nvSpPr>
      <dsp:spPr>
        <a:xfrm>
          <a:off x="274008" y="743759"/>
          <a:ext cx="571993" cy="571993"/>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kumimoji="1" lang="ja-JP" altLang="en-US" sz="900" b="1" kern="1200" dirty="0">
              <a:solidFill>
                <a:schemeClr val="tx1"/>
              </a:solidFill>
              <a:latin typeface="Meiryo UI" panose="020B0604030504040204" pitchFamily="50" charset="-128"/>
              <a:ea typeface="Meiryo UI" panose="020B0604030504040204" pitchFamily="50" charset="-128"/>
            </a:rPr>
            <a:t>サービスが高度化する</a:t>
          </a:r>
        </a:p>
      </dsp:txBody>
      <dsp:txXfrm>
        <a:off x="357774" y="827525"/>
        <a:ext cx="404461" cy="404461"/>
      </dsp:txXfrm>
    </dsp:sp>
    <dsp:sp modelId="{7AAF79DA-CB21-4DB8-AEC3-7DED3E10F420}">
      <dsp:nvSpPr>
        <dsp:cNvPr id="0" name=""/>
        <dsp:cNvSpPr/>
      </dsp:nvSpPr>
      <dsp:spPr>
        <a:xfrm rot="18000000">
          <a:off x="696550" y="565096"/>
          <a:ext cx="151996" cy="193047"/>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kumimoji="1" lang="ja-JP" altLang="en-US" sz="1000" b="1" kern="1200">
            <a:solidFill>
              <a:schemeClr val="tx1"/>
            </a:solidFill>
            <a:latin typeface="Meiryo UI" panose="020B0604030504040204" pitchFamily="50" charset="-128"/>
            <a:ea typeface="Meiryo UI" panose="020B0604030504040204" pitchFamily="50" charset="-128"/>
          </a:endParaRPr>
        </a:p>
      </dsp:txBody>
      <dsp:txXfrm>
        <a:off x="707950" y="623450"/>
        <a:ext cx="106397" cy="115829"/>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9202" cy="512304"/>
          </a:xfrm>
          <a:prstGeom prst="rect">
            <a:avLst/>
          </a:prstGeom>
        </p:spPr>
        <p:txBody>
          <a:bodyPr vert="horz" lIns="94796" tIns="47398" rIns="94796" bIns="47398"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203" y="0"/>
            <a:ext cx="3079202" cy="512304"/>
          </a:xfrm>
          <a:prstGeom prst="rect">
            <a:avLst/>
          </a:prstGeom>
        </p:spPr>
        <p:txBody>
          <a:bodyPr vert="horz" lIns="94796" tIns="47398" rIns="94796" bIns="47398" rtlCol="0"/>
          <a:lstStyle>
            <a:lvl1pPr algn="r">
              <a:defRPr sz="1200"/>
            </a:lvl1pPr>
          </a:lstStyle>
          <a:p>
            <a:fld id="{274C8A12-902D-4390-8CE8-2ED5CC054181}" type="datetimeFigureOut">
              <a:rPr kumimoji="1" lang="ja-JP" altLang="en-US" smtClean="0"/>
              <a:t>2023/1/31</a:t>
            </a:fld>
            <a:endParaRPr kumimoji="1" lang="ja-JP" altLang="en-US"/>
          </a:p>
        </p:txBody>
      </p:sp>
      <p:sp>
        <p:nvSpPr>
          <p:cNvPr id="4" name="スライド イメージ プレースホルダー 3"/>
          <p:cNvSpPr>
            <a:spLocks noGrp="1" noRot="1" noChangeAspect="1"/>
          </p:cNvSpPr>
          <p:nvPr>
            <p:ph type="sldImg" idx="2"/>
          </p:nvPr>
        </p:nvSpPr>
        <p:spPr>
          <a:xfrm>
            <a:off x="1057275" y="1279525"/>
            <a:ext cx="4989513" cy="3454400"/>
          </a:xfrm>
          <a:prstGeom prst="rect">
            <a:avLst/>
          </a:prstGeom>
          <a:noFill/>
          <a:ln w="12700">
            <a:solidFill>
              <a:prstClr val="black"/>
            </a:solidFill>
          </a:ln>
        </p:spPr>
        <p:txBody>
          <a:bodyPr vert="horz" lIns="94796" tIns="47398" rIns="94796" bIns="47398" rtlCol="0" anchor="ctr"/>
          <a:lstStyle/>
          <a:p>
            <a:endParaRPr lang="ja-JP" altLang="en-US"/>
          </a:p>
        </p:txBody>
      </p:sp>
      <p:sp>
        <p:nvSpPr>
          <p:cNvPr id="5" name="ノート プレースホルダー 4"/>
          <p:cNvSpPr>
            <a:spLocks noGrp="1"/>
          </p:cNvSpPr>
          <p:nvPr>
            <p:ph type="body" sz="quarter" idx="3"/>
          </p:nvPr>
        </p:nvSpPr>
        <p:spPr>
          <a:xfrm>
            <a:off x="710075" y="4924989"/>
            <a:ext cx="5683914" cy="4029684"/>
          </a:xfrm>
          <a:prstGeom prst="rect">
            <a:avLst/>
          </a:prstGeom>
        </p:spPr>
        <p:txBody>
          <a:bodyPr vert="horz" lIns="94796" tIns="47398" rIns="94796" bIns="4739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22309"/>
            <a:ext cx="3079202" cy="512304"/>
          </a:xfrm>
          <a:prstGeom prst="rect">
            <a:avLst/>
          </a:prstGeom>
        </p:spPr>
        <p:txBody>
          <a:bodyPr vert="horz" lIns="94796" tIns="47398" rIns="94796" bIns="4739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203" y="9722309"/>
            <a:ext cx="3079202" cy="512304"/>
          </a:xfrm>
          <a:prstGeom prst="rect">
            <a:avLst/>
          </a:prstGeom>
        </p:spPr>
        <p:txBody>
          <a:bodyPr vert="horz" lIns="94796" tIns="47398" rIns="94796" bIns="47398" rtlCol="0" anchor="b"/>
          <a:lstStyle>
            <a:lvl1pPr algn="r">
              <a:defRPr sz="1200"/>
            </a:lvl1pPr>
          </a:lstStyle>
          <a:p>
            <a:fld id="{30B42139-41B1-460E-B5E3-4CF374704F7B}" type="slidenum">
              <a:rPr kumimoji="1" lang="ja-JP" altLang="en-US" smtClean="0"/>
              <a:t>‹#›</a:t>
            </a:fld>
            <a:endParaRPr kumimoji="1" lang="ja-JP" altLang="en-US"/>
          </a:p>
        </p:txBody>
      </p:sp>
    </p:spTree>
    <p:extLst>
      <p:ext uri="{BB962C8B-B14F-4D97-AF65-F5344CB8AC3E}">
        <p14:creationId xmlns:p14="http://schemas.microsoft.com/office/powerpoint/2010/main" val="17050180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42139-41B1-460E-B5E3-4CF374704F7B}" type="slidenum">
              <a:rPr kumimoji="1" lang="ja-JP" altLang="en-US" smtClean="0"/>
              <a:t>2</a:t>
            </a:fld>
            <a:endParaRPr kumimoji="1" lang="ja-JP" altLang="en-US"/>
          </a:p>
        </p:txBody>
      </p:sp>
    </p:spTree>
    <p:extLst>
      <p:ext uri="{BB962C8B-B14F-4D97-AF65-F5344CB8AC3E}">
        <p14:creationId xmlns:p14="http://schemas.microsoft.com/office/powerpoint/2010/main" val="2532178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8E99386-B56E-4832-B1C6-6D1BF069677B}" type="datetimeFigureOut">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A91D02-CD3E-45ED-943A-963C73ECF922}" type="slidenum">
              <a:rPr kumimoji="1" lang="ja-JP" altLang="en-US" smtClean="0"/>
              <a:t>‹#›</a:t>
            </a:fld>
            <a:endParaRPr kumimoji="1" lang="ja-JP" altLang="en-US"/>
          </a:p>
        </p:txBody>
      </p:sp>
    </p:spTree>
    <p:extLst>
      <p:ext uri="{BB962C8B-B14F-4D97-AF65-F5344CB8AC3E}">
        <p14:creationId xmlns:p14="http://schemas.microsoft.com/office/powerpoint/2010/main" val="2380899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E99386-B56E-4832-B1C6-6D1BF069677B}" type="datetimeFigureOut">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A91D02-CD3E-45ED-943A-963C73ECF922}" type="slidenum">
              <a:rPr kumimoji="1" lang="ja-JP" altLang="en-US" smtClean="0"/>
              <a:t>‹#›</a:t>
            </a:fld>
            <a:endParaRPr kumimoji="1" lang="ja-JP" altLang="en-US"/>
          </a:p>
        </p:txBody>
      </p:sp>
    </p:spTree>
    <p:extLst>
      <p:ext uri="{BB962C8B-B14F-4D97-AF65-F5344CB8AC3E}">
        <p14:creationId xmlns:p14="http://schemas.microsoft.com/office/powerpoint/2010/main" val="3186226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E99386-B56E-4832-B1C6-6D1BF069677B}" type="datetimeFigureOut">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A91D02-CD3E-45ED-943A-963C73ECF922}" type="slidenum">
              <a:rPr kumimoji="1" lang="ja-JP" altLang="en-US" smtClean="0"/>
              <a:t>‹#›</a:t>
            </a:fld>
            <a:endParaRPr kumimoji="1" lang="ja-JP" altLang="en-US"/>
          </a:p>
        </p:txBody>
      </p:sp>
    </p:spTree>
    <p:extLst>
      <p:ext uri="{BB962C8B-B14F-4D97-AF65-F5344CB8AC3E}">
        <p14:creationId xmlns:p14="http://schemas.microsoft.com/office/powerpoint/2010/main" val="1153426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E99386-B56E-4832-B1C6-6D1BF069677B}" type="datetimeFigureOut">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A91D02-CD3E-45ED-943A-963C73ECF922}" type="slidenum">
              <a:rPr kumimoji="1" lang="ja-JP" altLang="en-US" smtClean="0"/>
              <a:t>‹#›</a:t>
            </a:fld>
            <a:endParaRPr kumimoji="1" lang="ja-JP" altLang="en-US"/>
          </a:p>
        </p:txBody>
      </p:sp>
    </p:spTree>
    <p:extLst>
      <p:ext uri="{BB962C8B-B14F-4D97-AF65-F5344CB8AC3E}">
        <p14:creationId xmlns:p14="http://schemas.microsoft.com/office/powerpoint/2010/main" val="3987269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8E99386-B56E-4832-B1C6-6D1BF069677B}" type="datetimeFigureOut">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A91D02-CD3E-45ED-943A-963C73ECF922}" type="slidenum">
              <a:rPr kumimoji="1" lang="ja-JP" altLang="en-US" smtClean="0"/>
              <a:t>‹#›</a:t>
            </a:fld>
            <a:endParaRPr kumimoji="1" lang="ja-JP" altLang="en-US"/>
          </a:p>
        </p:txBody>
      </p:sp>
    </p:spTree>
    <p:extLst>
      <p:ext uri="{BB962C8B-B14F-4D97-AF65-F5344CB8AC3E}">
        <p14:creationId xmlns:p14="http://schemas.microsoft.com/office/powerpoint/2010/main" val="1489696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8E99386-B56E-4832-B1C6-6D1BF069677B}" type="datetimeFigureOut">
              <a:rPr kumimoji="1" lang="ja-JP" altLang="en-US" smtClean="0"/>
              <a:t>2023/1/31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A91D02-CD3E-45ED-943A-963C73ECF922}" type="slidenum">
              <a:rPr kumimoji="1" lang="ja-JP" altLang="en-US" smtClean="0"/>
              <a:t>‹#›</a:t>
            </a:fld>
            <a:endParaRPr kumimoji="1" lang="ja-JP" altLang="en-US"/>
          </a:p>
        </p:txBody>
      </p:sp>
    </p:spTree>
    <p:extLst>
      <p:ext uri="{BB962C8B-B14F-4D97-AF65-F5344CB8AC3E}">
        <p14:creationId xmlns:p14="http://schemas.microsoft.com/office/powerpoint/2010/main" val="828501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E99386-B56E-4832-B1C6-6D1BF069677B}" type="datetimeFigureOut">
              <a:rPr kumimoji="1" lang="ja-JP" altLang="en-US" smtClean="0"/>
              <a:t>2023/1/31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BA91D02-CD3E-45ED-943A-963C73ECF922}" type="slidenum">
              <a:rPr kumimoji="1" lang="ja-JP" altLang="en-US" smtClean="0"/>
              <a:t>‹#›</a:t>
            </a:fld>
            <a:endParaRPr kumimoji="1" lang="ja-JP" altLang="en-US"/>
          </a:p>
        </p:txBody>
      </p:sp>
    </p:spTree>
    <p:extLst>
      <p:ext uri="{BB962C8B-B14F-4D97-AF65-F5344CB8AC3E}">
        <p14:creationId xmlns:p14="http://schemas.microsoft.com/office/powerpoint/2010/main" val="1761028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8E99386-B56E-4832-B1C6-6D1BF069677B}" type="datetimeFigureOut">
              <a:rPr kumimoji="1" lang="ja-JP" altLang="en-US" smtClean="0"/>
              <a:t>2023/1/31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BA91D02-CD3E-45ED-943A-963C73ECF922}" type="slidenum">
              <a:rPr kumimoji="1" lang="ja-JP" altLang="en-US" smtClean="0"/>
              <a:t>‹#›</a:t>
            </a:fld>
            <a:endParaRPr kumimoji="1" lang="ja-JP" altLang="en-US"/>
          </a:p>
        </p:txBody>
      </p:sp>
    </p:spTree>
    <p:extLst>
      <p:ext uri="{BB962C8B-B14F-4D97-AF65-F5344CB8AC3E}">
        <p14:creationId xmlns:p14="http://schemas.microsoft.com/office/powerpoint/2010/main" val="3256224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E99386-B56E-4832-B1C6-6D1BF069677B}" type="datetimeFigureOut">
              <a:rPr kumimoji="1" lang="ja-JP" altLang="en-US" smtClean="0"/>
              <a:t>2023/1/31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BA91D02-CD3E-45ED-943A-963C73ECF922}" type="slidenum">
              <a:rPr kumimoji="1" lang="ja-JP" altLang="en-US" smtClean="0"/>
              <a:t>‹#›</a:t>
            </a:fld>
            <a:endParaRPr kumimoji="1" lang="ja-JP" altLang="en-US"/>
          </a:p>
        </p:txBody>
      </p:sp>
    </p:spTree>
    <p:extLst>
      <p:ext uri="{BB962C8B-B14F-4D97-AF65-F5344CB8AC3E}">
        <p14:creationId xmlns:p14="http://schemas.microsoft.com/office/powerpoint/2010/main" val="2380115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8E99386-B56E-4832-B1C6-6D1BF069677B}" type="datetimeFigureOut">
              <a:rPr kumimoji="1" lang="ja-JP" altLang="en-US" smtClean="0"/>
              <a:t>2023/1/31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A91D02-CD3E-45ED-943A-963C73ECF922}" type="slidenum">
              <a:rPr kumimoji="1" lang="ja-JP" altLang="en-US" smtClean="0"/>
              <a:t>‹#›</a:t>
            </a:fld>
            <a:endParaRPr kumimoji="1" lang="ja-JP" altLang="en-US"/>
          </a:p>
        </p:txBody>
      </p:sp>
    </p:spTree>
    <p:extLst>
      <p:ext uri="{BB962C8B-B14F-4D97-AF65-F5344CB8AC3E}">
        <p14:creationId xmlns:p14="http://schemas.microsoft.com/office/powerpoint/2010/main" val="1865415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8E99386-B56E-4832-B1C6-6D1BF069677B}" type="datetimeFigureOut">
              <a:rPr kumimoji="1" lang="ja-JP" altLang="en-US" smtClean="0"/>
              <a:t>2023/1/31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A91D02-CD3E-45ED-943A-963C73ECF922}" type="slidenum">
              <a:rPr kumimoji="1" lang="ja-JP" altLang="en-US" smtClean="0"/>
              <a:t>‹#›</a:t>
            </a:fld>
            <a:endParaRPr kumimoji="1" lang="ja-JP" altLang="en-US"/>
          </a:p>
        </p:txBody>
      </p:sp>
    </p:spTree>
    <p:extLst>
      <p:ext uri="{BB962C8B-B14F-4D97-AF65-F5344CB8AC3E}">
        <p14:creationId xmlns:p14="http://schemas.microsoft.com/office/powerpoint/2010/main" val="1970659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99386-B56E-4832-B1C6-6D1BF069677B}" type="datetimeFigureOut">
              <a:rPr kumimoji="1" lang="ja-JP" altLang="en-US" smtClean="0"/>
              <a:t>2023/1/31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A91D02-CD3E-45ED-943A-963C73ECF922}" type="slidenum">
              <a:rPr kumimoji="1" lang="ja-JP" altLang="en-US" smtClean="0"/>
              <a:t>‹#›</a:t>
            </a:fld>
            <a:endParaRPr kumimoji="1" lang="ja-JP" altLang="en-US"/>
          </a:p>
        </p:txBody>
      </p:sp>
    </p:spTree>
    <p:extLst>
      <p:ext uri="{BB962C8B-B14F-4D97-AF65-F5344CB8AC3E}">
        <p14:creationId xmlns:p14="http://schemas.microsoft.com/office/powerpoint/2010/main" val="31380078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9.pn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25400"/>
            <a:ext cx="9906000" cy="307777"/>
          </a:xfrm>
          <a:prstGeom prst="rect">
            <a:avLst/>
          </a:prstGeom>
          <a:solidFill>
            <a:schemeClr val="accent5">
              <a:lumMod val="50000"/>
            </a:schemeClr>
          </a:solidFill>
        </p:spPr>
        <p:txBody>
          <a:bodyPr wrap="square" rtlCol="0">
            <a:spAutoFit/>
          </a:bodyPr>
          <a:lstStyle/>
          <a:p>
            <a:r>
              <a:rPr kumimoji="1" lang="ja-JP" altLang="en-US" sz="1400" b="1" dirty="0">
                <a:solidFill>
                  <a:schemeClr val="bg1"/>
                </a:solidFill>
                <a:latin typeface="Meiryo UI" panose="020B0604030504040204" pitchFamily="50" charset="-128"/>
                <a:ea typeface="Meiryo UI" panose="020B0604030504040204" pitchFamily="50" charset="-128"/>
              </a:rPr>
              <a:t>＜知事復活要求＞大阪広域データ連携整備事業費　①事業概要　　　　　　　　　　　　　　　　　　　　　　　　　　</a:t>
            </a:r>
            <a:r>
              <a:rPr kumimoji="1" lang="ja-JP" altLang="en-US" sz="1050" dirty="0">
                <a:solidFill>
                  <a:schemeClr val="bg1"/>
                </a:solidFill>
                <a:latin typeface="Meiryo UI" panose="020B0604030504040204" pitchFamily="50" charset="-128"/>
                <a:ea typeface="Meiryo UI" panose="020B0604030504040204" pitchFamily="50" charset="-128"/>
              </a:rPr>
              <a:t>スマートシティ戦略部 特区推進課</a:t>
            </a:r>
          </a:p>
        </p:txBody>
      </p:sp>
      <p:sp>
        <p:nvSpPr>
          <p:cNvPr id="8" name="正方形/長方形 7"/>
          <p:cNvSpPr/>
          <p:nvPr/>
        </p:nvSpPr>
        <p:spPr>
          <a:xfrm>
            <a:off x="76200" y="378699"/>
            <a:ext cx="9785450" cy="411876"/>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tIns="72000" rtlCol="0" anchor="t"/>
          <a:lstStyle/>
          <a:p>
            <a:pPr marL="180975" indent="-180975"/>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ja-JP" altLang="en-US" sz="1050" u="sng" dirty="0">
                <a:solidFill>
                  <a:schemeClr val="tx1"/>
                </a:solidFill>
                <a:latin typeface="Meiryo UI" panose="020B0604030504040204" pitchFamily="50" charset="-128"/>
                <a:ea typeface="Meiryo UI" panose="020B0604030504040204" pitchFamily="50" charset="-128"/>
              </a:rPr>
              <a:t>府民一人ひとりへの最適な情報発信や、パーソナライズされたデジタルサービスの提供を実現し、住民の利便性向上を図る</a:t>
            </a:r>
            <a:r>
              <a:rPr kumimoji="1" lang="ja-JP" altLang="en-US" sz="1050" b="1" u="sng" dirty="0">
                <a:solidFill>
                  <a:srgbClr val="FF0000"/>
                </a:solidFill>
                <a:latin typeface="Meiryo UI" panose="020B0604030504040204" pitchFamily="50" charset="-128"/>
                <a:ea typeface="Meiryo UI" panose="020B0604030504040204" pitchFamily="50" charset="-128"/>
              </a:rPr>
              <a:t>「大阪Ｍｙポータル</a:t>
            </a:r>
            <a:r>
              <a:rPr kumimoji="1" lang="en-US" altLang="ja-JP" sz="1050" b="1" u="sng" dirty="0">
                <a:solidFill>
                  <a:srgbClr val="FF0000"/>
                </a:solidFill>
                <a:latin typeface="Meiryo UI" panose="020B0604030504040204" pitchFamily="50" charset="-128"/>
                <a:ea typeface="Meiryo UI" panose="020B0604030504040204" pitchFamily="50" charset="-128"/>
              </a:rPr>
              <a:t>(</a:t>
            </a:r>
            <a:r>
              <a:rPr kumimoji="1" lang="ja-JP" altLang="en-US" sz="1050" b="1" u="sng" dirty="0">
                <a:solidFill>
                  <a:srgbClr val="FF0000"/>
                </a:solidFill>
                <a:latin typeface="Meiryo UI" panose="020B0604030504040204" pitchFamily="50" charset="-128"/>
                <a:ea typeface="Meiryo UI" panose="020B0604030504040204" pitchFamily="50" charset="-128"/>
              </a:rPr>
              <a:t>仮称</a:t>
            </a:r>
            <a:r>
              <a:rPr kumimoji="1" lang="en-US" altLang="ja-JP" sz="1050" b="1" u="sng" dirty="0">
                <a:solidFill>
                  <a:srgbClr val="FF0000"/>
                </a:solidFill>
                <a:latin typeface="Meiryo UI" panose="020B0604030504040204" pitchFamily="50" charset="-128"/>
                <a:ea typeface="Meiryo UI" panose="020B0604030504040204" pitchFamily="50" charset="-128"/>
              </a:rPr>
              <a:t>)</a:t>
            </a:r>
            <a:r>
              <a:rPr kumimoji="1" lang="ja-JP" altLang="en-US" sz="1050" b="1" u="sng" dirty="0">
                <a:solidFill>
                  <a:srgbClr val="FF0000"/>
                </a:solidFill>
                <a:latin typeface="Meiryo UI" panose="020B0604030504040204" pitchFamily="50" charset="-128"/>
                <a:ea typeface="Meiryo UI" panose="020B0604030504040204" pitchFamily="50" charset="-128"/>
              </a:rPr>
              <a:t>の構築・運営」</a:t>
            </a:r>
            <a:r>
              <a:rPr kumimoji="1" lang="ja-JP" altLang="en-US" sz="1050" dirty="0">
                <a:solidFill>
                  <a:schemeClr val="tx1"/>
                </a:solidFill>
                <a:latin typeface="Meiryo UI" panose="020B0604030504040204" pitchFamily="50" charset="-128"/>
                <a:ea typeface="Meiryo UI" panose="020B0604030504040204" pitchFamily="50" charset="-128"/>
              </a:rPr>
              <a:t>の実施に必要な経費を知事復活にて要求するもの。</a:t>
            </a: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925E6E0F-08C3-4D8A-9260-18B6266F0DBB}"/>
              </a:ext>
            </a:extLst>
          </p:cNvPr>
          <p:cNvSpPr txBox="1"/>
          <p:nvPr/>
        </p:nvSpPr>
        <p:spPr>
          <a:xfrm>
            <a:off x="72515" y="1081632"/>
            <a:ext cx="8964812" cy="1096114"/>
          </a:xfrm>
          <a:prstGeom prst="rect">
            <a:avLst/>
          </a:prstGeom>
          <a:noFill/>
        </p:spPr>
        <p:txBody>
          <a:bodyPr wrap="square" rtlCol="0">
            <a:noAutofit/>
          </a:bodyPr>
          <a:lstStyle/>
          <a:p>
            <a:r>
              <a:rPr kumimoji="1" lang="en-US" altLang="ja-JP" sz="1050" b="1" spc="40" dirty="0">
                <a:latin typeface="Meiryo UI" panose="020B0604030504040204" pitchFamily="50" charset="-128"/>
                <a:ea typeface="Meiryo UI" panose="020B0604030504040204" pitchFamily="50" charset="-128"/>
              </a:rPr>
              <a:t>【</a:t>
            </a:r>
            <a:r>
              <a:rPr kumimoji="1" lang="ja-JP" altLang="en-US" sz="1050" b="1" spc="40" dirty="0">
                <a:latin typeface="Meiryo UI" panose="020B0604030504040204" pitchFamily="50" charset="-128"/>
                <a:ea typeface="Meiryo UI" panose="020B0604030504040204" pitchFamily="50" charset="-128"/>
              </a:rPr>
              <a:t>事業概要</a:t>
            </a:r>
            <a:r>
              <a:rPr kumimoji="1" lang="en-US" altLang="ja-JP" sz="1050" b="1" spc="40" dirty="0" smtClean="0">
                <a:latin typeface="Meiryo UI" panose="020B0604030504040204" pitchFamily="50" charset="-128"/>
                <a:ea typeface="Meiryo UI" panose="020B0604030504040204" pitchFamily="50" charset="-128"/>
              </a:rPr>
              <a:t>】</a:t>
            </a:r>
          </a:p>
          <a:p>
            <a:pPr>
              <a:lnSpc>
                <a:spcPts val="300"/>
              </a:lnSpc>
            </a:pPr>
            <a:endParaRPr kumimoji="1" lang="en-US" altLang="ja-JP" sz="1050" b="1" dirty="0">
              <a:latin typeface="Meiryo UI" panose="020B0604030504040204" pitchFamily="50" charset="-128"/>
              <a:ea typeface="Meiryo UI" panose="020B0604030504040204" pitchFamily="50" charset="-128"/>
            </a:endParaRPr>
          </a:p>
          <a:p>
            <a:pPr marL="88900" indent="-88900"/>
            <a:r>
              <a:rPr kumimoji="1" lang="ja-JP" altLang="en-US" sz="1050" dirty="0">
                <a:latin typeface="Meiryo UI" panose="020B0604030504040204" pitchFamily="50" charset="-128"/>
                <a:ea typeface="Meiryo UI" panose="020B0604030504040204" pitchFamily="50" charset="-128"/>
              </a:rPr>
              <a:t>　府や市町村の住民向け情報発信やデジタルサービスの向上・格差解消に向け、</a:t>
            </a:r>
            <a:r>
              <a:rPr kumimoji="1" lang="ja-JP" altLang="en-US" sz="1050" b="1" dirty="0">
                <a:solidFill>
                  <a:srgbClr val="FF0000"/>
                </a:solidFill>
                <a:latin typeface="Meiryo UI" panose="020B0604030504040204" pitchFamily="50" charset="-128"/>
                <a:ea typeface="Meiryo UI" panose="020B0604030504040204" pitchFamily="50" charset="-128"/>
              </a:rPr>
              <a:t>「大阪</a:t>
            </a:r>
            <a:r>
              <a:rPr kumimoji="1" lang="en-US" altLang="ja-JP" sz="1050" b="1" dirty="0">
                <a:solidFill>
                  <a:srgbClr val="FF0000"/>
                </a:solidFill>
                <a:latin typeface="Meiryo UI" panose="020B0604030504040204" pitchFamily="50" charset="-128"/>
                <a:ea typeface="Meiryo UI" panose="020B0604030504040204" pitchFamily="50" charset="-128"/>
              </a:rPr>
              <a:t>My</a:t>
            </a:r>
            <a:r>
              <a:rPr kumimoji="1" lang="ja-JP" altLang="en-US" sz="1050" b="1" dirty="0">
                <a:solidFill>
                  <a:srgbClr val="FF0000"/>
                </a:solidFill>
                <a:latin typeface="Meiryo UI" panose="020B0604030504040204" pitchFamily="50" charset="-128"/>
                <a:ea typeface="Meiryo UI" panose="020B0604030504040204" pitchFamily="50" charset="-128"/>
              </a:rPr>
              <a:t>ポータル</a:t>
            </a:r>
            <a:r>
              <a:rPr kumimoji="1" lang="ja-JP" altLang="en-US" sz="1050" b="1" dirty="0" smtClean="0">
                <a:solidFill>
                  <a:srgbClr val="FF0000"/>
                </a:solidFill>
                <a:latin typeface="Meiryo UI" panose="020B0604030504040204" pitchFamily="50" charset="-128"/>
                <a:ea typeface="Meiryo UI" panose="020B0604030504040204" pitchFamily="50" charset="-128"/>
              </a:rPr>
              <a:t>」の構築</a:t>
            </a:r>
            <a:r>
              <a:rPr kumimoji="1" lang="ja-JP" altLang="en-US" sz="1050" b="1" dirty="0">
                <a:solidFill>
                  <a:srgbClr val="FF0000"/>
                </a:solidFill>
                <a:latin typeface="Meiryo UI" panose="020B0604030504040204" pitchFamily="50" charset="-128"/>
                <a:ea typeface="Meiryo UI" panose="020B0604030504040204" pitchFamily="50" charset="-128"/>
              </a:rPr>
              <a:t>・運営</a:t>
            </a:r>
            <a:r>
              <a:rPr kumimoji="1" lang="ja-JP" altLang="en-US" sz="1050" dirty="0">
                <a:latin typeface="Meiryo UI" panose="020B0604030504040204" pitchFamily="50" charset="-128"/>
                <a:ea typeface="Meiryo UI" panose="020B0604030504040204" pitchFamily="50" charset="-128"/>
              </a:rPr>
              <a:t>を行う。</a:t>
            </a:r>
            <a:endParaRPr kumimoji="1" lang="en-US" altLang="ja-JP" sz="1050" dirty="0">
              <a:latin typeface="Meiryo UI" panose="020B0604030504040204" pitchFamily="50" charset="-128"/>
              <a:ea typeface="Meiryo UI" panose="020B0604030504040204" pitchFamily="50" charset="-128"/>
            </a:endParaRPr>
          </a:p>
          <a:p>
            <a:pPr marL="88900" indent="-88900"/>
            <a:endParaRPr kumimoji="1" lang="en-US" altLang="ja-JP" sz="500" b="1" dirty="0">
              <a:latin typeface="Meiryo UI" panose="020B0604030504040204" pitchFamily="50" charset="-128"/>
              <a:ea typeface="Meiryo UI" panose="020B0604030504040204" pitchFamily="50" charset="-128"/>
            </a:endParaRPr>
          </a:p>
          <a:p>
            <a:pPr marL="88900" indent="-88900"/>
            <a:r>
              <a:rPr kumimoji="1" lang="en-US" altLang="ja-JP" sz="1050" b="1" spc="40" dirty="0">
                <a:latin typeface="Meiryo UI" panose="020B0604030504040204" pitchFamily="50" charset="-128"/>
                <a:ea typeface="Meiryo UI" panose="020B0604030504040204" pitchFamily="50" charset="-128"/>
              </a:rPr>
              <a:t>【</a:t>
            </a:r>
            <a:r>
              <a:rPr kumimoji="1" lang="ja-JP" altLang="en-US" sz="1050" b="1" spc="40" dirty="0">
                <a:latin typeface="Meiryo UI" panose="020B0604030504040204" pitchFamily="50" charset="-128"/>
                <a:ea typeface="Meiryo UI" panose="020B0604030504040204" pitchFamily="50" charset="-128"/>
              </a:rPr>
              <a:t>構築・運営費用</a:t>
            </a:r>
            <a:r>
              <a:rPr kumimoji="1" lang="en-US" altLang="ja-JP" sz="1050" b="1" spc="40" dirty="0" smtClean="0">
                <a:latin typeface="Meiryo UI" panose="020B0604030504040204" pitchFamily="50" charset="-128"/>
                <a:ea typeface="Meiryo UI" panose="020B0604030504040204" pitchFamily="50" charset="-128"/>
              </a:rPr>
              <a:t>】</a:t>
            </a:r>
          </a:p>
          <a:p>
            <a:pPr marL="88900" indent="-88900">
              <a:lnSpc>
                <a:spcPts val="300"/>
              </a:lnSpc>
            </a:pPr>
            <a:endParaRPr kumimoji="1" lang="en-US" altLang="ja-JP" sz="1050" b="1" dirty="0">
              <a:latin typeface="Meiryo UI" panose="020B0604030504040204" pitchFamily="50" charset="-128"/>
              <a:ea typeface="Meiryo UI" panose="020B0604030504040204" pitchFamily="50" charset="-128"/>
            </a:endParaRPr>
          </a:p>
          <a:p>
            <a:pPr marL="88900" indent="-88900"/>
            <a:r>
              <a:rPr kumimoji="1" lang="ja-JP" altLang="en-US" sz="1050" dirty="0">
                <a:latin typeface="Meiryo UI" panose="020B0604030504040204" pitchFamily="50" charset="-128"/>
                <a:ea typeface="Meiryo UI" panose="020B0604030504040204" pitchFamily="50" charset="-128"/>
              </a:rPr>
              <a:t>　 </a:t>
            </a:r>
            <a:r>
              <a:rPr kumimoji="1" lang="ja-JP" altLang="en-US" sz="1050" b="1" dirty="0">
                <a:latin typeface="Meiryo UI" panose="020B0604030504040204" pitchFamily="50" charset="-128"/>
                <a:ea typeface="Meiryo UI" panose="020B0604030504040204" pitchFamily="50" charset="-128"/>
              </a:rPr>
              <a:t>イニシャル（</a:t>
            </a:r>
            <a:r>
              <a:rPr kumimoji="1" lang="en-US" altLang="ja-JP" sz="1050" b="1" dirty="0">
                <a:latin typeface="Meiryo UI" panose="020B0604030504040204" pitchFamily="50" charset="-128"/>
                <a:ea typeface="Meiryo UI" panose="020B0604030504040204" pitchFamily="50" charset="-128"/>
              </a:rPr>
              <a:t>R5</a:t>
            </a:r>
            <a:r>
              <a:rPr kumimoji="1" lang="ja-JP" altLang="en-US" sz="1050" b="1" dirty="0" smtClean="0">
                <a:latin typeface="Meiryo UI" panose="020B0604030504040204" pitchFamily="50" charset="-128"/>
                <a:ea typeface="Meiryo UI" panose="020B0604030504040204" pitchFamily="50" charset="-128"/>
              </a:rPr>
              <a:t>）： </a:t>
            </a:r>
            <a:r>
              <a:rPr kumimoji="1" lang="en-US" altLang="ja-JP" sz="1050" b="1" dirty="0" smtClean="0">
                <a:solidFill>
                  <a:srgbClr val="FF0000"/>
                </a:solidFill>
                <a:latin typeface="Meiryo UI" panose="020B0604030504040204" pitchFamily="50" charset="-128"/>
                <a:ea typeface="Meiryo UI" panose="020B0604030504040204" pitchFamily="50" charset="-128"/>
              </a:rPr>
              <a:t>315,202</a:t>
            </a:r>
            <a:r>
              <a:rPr kumimoji="1" lang="ja-JP" altLang="en-US" sz="1050" b="1" dirty="0">
                <a:solidFill>
                  <a:srgbClr val="FF0000"/>
                </a:solidFill>
                <a:latin typeface="Meiryo UI" panose="020B0604030504040204" pitchFamily="50" charset="-128"/>
                <a:ea typeface="Meiryo UI" panose="020B0604030504040204" pitchFamily="50" charset="-128"/>
              </a:rPr>
              <a:t>千円</a:t>
            </a:r>
            <a:r>
              <a:rPr kumimoji="1" lang="ja-JP" altLang="en-US" sz="1050" dirty="0">
                <a:latin typeface="ＭＳ ゴシック" panose="020B0609070205080204" pitchFamily="49" charset="-128"/>
                <a:ea typeface="ＭＳ ゴシック" panose="020B0609070205080204" pitchFamily="49" charset="-128"/>
              </a:rPr>
              <a:t>（市町村個別対応分</a:t>
            </a:r>
            <a:r>
              <a:rPr kumimoji="1" lang="en-US" altLang="ja-JP" sz="1050" dirty="0">
                <a:latin typeface="ＭＳ ゴシック" panose="020B0609070205080204" pitchFamily="49" charset="-128"/>
                <a:ea typeface="ＭＳ ゴシック" panose="020B0609070205080204" pitchFamily="49" charset="-128"/>
              </a:rPr>
              <a:t>20,000</a:t>
            </a:r>
            <a:r>
              <a:rPr kumimoji="1" lang="ja-JP" altLang="en-US" sz="1050" dirty="0">
                <a:latin typeface="ＭＳ ゴシック" panose="020B0609070205080204" pitchFamily="49" charset="-128"/>
                <a:ea typeface="ＭＳ ゴシック" panose="020B0609070205080204" pitchFamily="49" charset="-128"/>
              </a:rPr>
              <a:t>千円含む</a:t>
            </a:r>
            <a:r>
              <a:rPr kumimoji="1" lang="ja-JP" altLang="en-US" sz="1050" dirty="0" smtClean="0">
                <a:latin typeface="ＭＳ ゴシック" panose="020B0609070205080204" pitchFamily="49" charset="-128"/>
                <a:ea typeface="ＭＳ ゴシック" panose="020B0609070205080204" pitchFamily="49" charset="-128"/>
              </a:rPr>
              <a:t>）、</a:t>
            </a:r>
            <a:r>
              <a:rPr kumimoji="1" lang="ja-JP" altLang="en-US" sz="1050" spc="30" dirty="0" smtClean="0">
                <a:latin typeface="Meiryo UI" panose="020B0604030504040204" pitchFamily="50" charset="-128"/>
                <a:ea typeface="Meiryo UI" panose="020B0604030504040204" pitchFamily="50" charset="-128"/>
              </a:rPr>
              <a:t>ランニング</a:t>
            </a:r>
            <a:r>
              <a:rPr kumimoji="1" lang="ja-JP" altLang="en-US" sz="1050" spc="30" dirty="0">
                <a:latin typeface="Meiryo UI" panose="020B0604030504040204" pitchFamily="50" charset="-128"/>
                <a:ea typeface="Meiryo UI" panose="020B0604030504040204" pitchFamily="50" charset="-128"/>
              </a:rPr>
              <a:t>（</a:t>
            </a:r>
            <a:r>
              <a:rPr kumimoji="1" lang="en-US" altLang="ja-JP" sz="1050" spc="30" dirty="0">
                <a:latin typeface="Meiryo UI" panose="020B0604030504040204" pitchFamily="50" charset="-128"/>
                <a:ea typeface="Meiryo UI" panose="020B0604030504040204" pitchFamily="50" charset="-128"/>
              </a:rPr>
              <a:t>R6</a:t>
            </a:r>
            <a:r>
              <a:rPr kumimoji="1" lang="ja-JP" altLang="en-US" sz="1050" spc="30" dirty="0">
                <a:latin typeface="Meiryo UI" panose="020B0604030504040204" pitchFamily="50" charset="-128"/>
                <a:ea typeface="Meiryo UI" panose="020B0604030504040204" pitchFamily="50" charset="-128"/>
              </a:rPr>
              <a:t>以降）</a:t>
            </a:r>
            <a:r>
              <a:rPr kumimoji="1" lang="ja-JP" altLang="en-US" sz="1050" spc="30" dirty="0" smtClean="0">
                <a:latin typeface="Meiryo UI" panose="020B0604030504040204" pitchFamily="50" charset="-128"/>
                <a:ea typeface="Meiryo UI" panose="020B0604030504040204" pitchFamily="50" charset="-128"/>
              </a:rPr>
              <a:t>： </a:t>
            </a:r>
            <a:r>
              <a:rPr kumimoji="1" lang="en-US" altLang="ja-JP" sz="1050" spc="30" dirty="0" smtClean="0">
                <a:latin typeface="Meiryo UI" panose="020B0604030504040204" pitchFamily="50" charset="-128"/>
                <a:ea typeface="Meiryo UI" panose="020B0604030504040204" pitchFamily="50" charset="-128"/>
              </a:rPr>
              <a:t>40,020</a:t>
            </a:r>
            <a:r>
              <a:rPr kumimoji="1" lang="ja-JP" altLang="en-US" sz="1050" spc="30" dirty="0">
                <a:latin typeface="Meiryo UI" panose="020B0604030504040204" pitchFamily="50" charset="-128"/>
                <a:ea typeface="Meiryo UI" panose="020B0604030504040204" pitchFamily="50" charset="-128"/>
              </a:rPr>
              <a:t>千円</a:t>
            </a:r>
            <a:r>
              <a:rPr kumimoji="1" lang="ja-JP" altLang="en-US" sz="1050" dirty="0">
                <a:latin typeface="ＭＳ ゴシック" panose="020B0609070205080204" pitchFamily="49" charset="-128"/>
                <a:ea typeface="ＭＳ ゴシック" panose="020B0609070205080204" pitchFamily="49" charset="-128"/>
              </a:rPr>
              <a:t>（Ｒ５はイニシャルに含む）</a:t>
            </a:r>
            <a:endParaRPr kumimoji="1" lang="en-US" altLang="ja-JP" sz="500" b="1" dirty="0">
              <a:latin typeface="Meiryo UI" panose="020B0604030504040204" pitchFamily="50" charset="-128"/>
              <a:ea typeface="Meiryo UI" panose="020B0604030504040204" pitchFamily="50" charset="-128"/>
            </a:endParaRPr>
          </a:p>
        </p:txBody>
      </p:sp>
      <p:sp>
        <p:nvSpPr>
          <p:cNvPr id="16" name="四角形: 角を丸くする 15">
            <a:extLst>
              <a:ext uri="{FF2B5EF4-FFF2-40B4-BE49-F238E27FC236}">
                <a16:creationId xmlns:a16="http://schemas.microsoft.com/office/drawing/2014/main" id="{18961B69-B895-4E21-98AF-7EF920925663}"/>
              </a:ext>
            </a:extLst>
          </p:cNvPr>
          <p:cNvSpPr/>
          <p:nvPr/>
        </p:nvSpPr>
        <p:spPr>
          <a:xfrm>
            <a:off x="5721751" y="2532684"/>
            <a:ext cx="4112037" cy="4115800"/>
          </a:xfrm>
          <a:prstGeom prst="roundRect">
            <a:avLst>
              <a:gd name="adj" fmla="val 4836"/>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ED3CD1B7-2ED7-4133-8593-E4EBE8606204}"/>
              </a:ext>
            </a:extLst>
          </p:cNvPr>
          <p:cNvSpPr/>
          <p:nvPr/>
        </p:nvSpPr>
        <p:spPr>
          <a:xfrm>
            <a:off x="5721751" y="2383794"/>
            <a:ext cx="4110655" cy="401288"/>
          </a:xfrm>
          <a:prstGeom prst="rect">
            <a:avLst/>
          </a:prstGeom>
          <a:solidFill>
            <a:schemeClr val="accent1">
              <a:lumMod val="20000"/>
              <a:lumOff val="80000"/>
            </a:schemeClr>
          </a:solidFill>
        </p:spPr>
        <p:txBody>
          <a:bodyPr wrap="none">
            <a:noAutofit/>
          </a:bodyPr>
          <a:lstStyle/>
          <a:p>
            <a:pPr marR="0" lvl="0" algn="ctr" defTabSz="457200" rtl="0" eaLnBrk="1" fontAlgn="auto" latinLnBrk="0" hangingPunct="1">
              <a:lnSpc>
                <a:spcPct val="100000"/>
              </a:lnSpc>
              <a:spcBef>
                <a:spcPts val="0"/>
              </a:spcBef>
              <a:spcAft>
                <a:spcPts val="0"/>
              </a:spcAft>
              <a:buClrTx/>
              <a:buSzTx/>
              <a:tabLst/>
              <a:defRPr/>
            </a:pPr>
            <a:r>
              <a:rPr kumimoji="1" lang="ja-JP" altLang="en-US" sz="1100" b="1" i="0" u="none" strike="noStrike" kern="1200" cap="none" spc="0" normalizeH="0" baseline="0" noProof="0" dirty="0">
                <a:ln>
                  <a:noFill/>
                </a:ln>
                <a:solidFill>
                  <a:prstClr val="black"/>
                </a:solidFill>
                <a:effectLst/>
                <a:uLnTx/>
                <a:uFillTx/>
                <a:latin typeface="Meiryo UI"/>
                <a:ea typeface="Meiryo UI"/>
                <a:cs typeface="+mn-cs"/>
              </a:rPr>
              <a:t>スマートフォンやパソコンから、パーソナライズされた</a:t>
            </a:r>
            <a:r>
              <a:rPr kumimoji="1" lang="ja-JP" altLang="en-US" sz="1100" b="1" dirty="0">
                <a:solidFill>
                  <a:prstClr val="black"/>
                </a:solidFill>
                <a:latin typeface="Meiryo UI"/>
                <a:ea typeface="Meiryo UI"/>
              </a:rPr>
              <a:t>サービスを</a:t>
            </a:r>
            <a:endParaRPr kumimoji="1" lang="en-US" altLang="ja-JP" sz="1100" b="1" dirty="0">
              <a:solidFill>
                <a:prstClr val="black"/>
              </a:solidFill>
              <a:latin typeface="Meiryo UI"/>
              <a:ea typeface="Meiryo UI"/>
            </a:endParaRPr>
          </a:p>
          <a:p>
            <a:pPr marR="0" lvl="0" algn="ctr" defTabSz="457200" rtl="0" eaLnBrk="1" fontAlgn="auto" latinLnBrk="0" hangingPunct="1">
              <a:lnSpc>
                <a:spcPct val="100000"/>
              </a:lnSpc>
              <a:spcBef>
                <a:spcPts val="0"/>
              </a:spcBef>
              <a:spcAft>
                <a:spcPts val="0"/>
              </a:spcAft>
              <a:buClrTx/>
              <a:buSzTx/>
              <a:tabLst/>
              <a:defRPr/>
            </a:pPr>
            <a:r>
              <a:rPr kumimoji="1" lang="ja-JP" altLang="en-US" sz="1100" b="1" dirty="0">
                <a:solidFill>
                  <a:prstClr val="black"/>
                </a:solidFill>
                <a:latin typeface="Meiryo UI"/>
                <a:ea typeface="Meiryo UI"/>
              </a:rPr>
              <a:t>あなたに直接届けることができる</a:t>
            </a:r>
            <a:r>
              <a:rPr kumimoji="1" lang="en-US" altLang="ja-JP" sz="1100" b="1" dirty="0">
                <a:solidFill>
                  <a:prstClr val="black"/>
                </a:solidFill>
                <a:latin typeface="Meiryo UI"/>
                <a:ea typeface="Meiryo UI"/>
              </a:rPr>
              <a:t>My</a:t>
            </a:r>
            <a:r>
              <a:rPr kumimoji="1" lang="ja-JP" altLang="en-US" sz="1100" b="1" dirty="0">
                <a:solidFill>
                  <a:prstClr val="black"/>
                </a:solidFill>
                <a:latin typeface="Meiryo UI"/>
                <a:ea typeface="Meiryo UI"/>
              </a:rPr>
              <a:t>ポータル</a:t>
            </a:r>
            <a:endParaRPr kumimoji="1" lang="ja-JP" altLang="en-US" sz="11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9" name="テキスト ボックス 18">
            <a:extLst>
              <a:ext uri="{FF2B5EF4-FFF2-40B4-BE49-F238E27FC236}">
                <a16:creationId xmlns:a16="http://schemas.microsoft.com/office/drawing/2014/main" id="{CFD07864-6F3D-4A07-B01D-1002D6A07477}"/>
              </a:ext>
            </a:extLst>
          </p:cNvPr>
          <p:cNvSpPr txBox="1"/>
          <p:nvPr/>
        </p:nvSpPr>
        <p:spPr>
          <a:xfrm>
            <a:off x="75514" y="851624"/>
            <a:ext cx="9772488" cy="226591"/>
          </a:xfrm>
          <a:prstGeom prst="rect">
            <a:avLst/>
          </a:prstGeom>
          <a:solidFill>
            <a:schemeClr val="accent5">
              <a:lumMod val="50000"/>
            </a:schemeClr>
          </a:solidFill>
        </p:spPr>
        <p:txBody>
          <a:bodyPr wrap="square" lIns="36000" tIns="36000" rIns="36000" bIns="36000" rtlCol="0" anchor="ctr">
            <a:spAutoFit/>
          </a:bodyPr>
          <a:lstStyle/>
          <a:p>
            <a:pPr>
              <a:lnSpc>
                <a:spcPts val="1200"/>
              </a:lnSpc>
            </a:pPr>
            <a:r>
              <a:rPr kumimoji="1" lang="ja-JP" altLang="en-US" sz="1100" b="1" dirty="0">
                <a:solidFill>
                  <a:schemeClr val="bg1"/>
                </a:solidFill>
                <a:latin typeface="Meiryo UI" panose="020B0604030504040204" pitchFamily="50" charset="-128"/>
                <a:ea typeface="Meiryo UI" panose="020B0604030504040204" pitchFamily="50" charset="-128"/>
              </a:rPr>
              <a:t>大阪Ｍｙポータル構築・運営</a:t>
            </a:r>
            <a:r>
              <a:rPr kumimoji="1" lang="ja-JP" altLang="en-US" sz="1100" b="1" dirty="0" smtClean="0">
                <a:solidFill>
                  <a:schemeClr val="bg1"/>
                </a:solidFill>
                <a:latin typeface="Meiryo UI" panose="020B0604030504040204" pitchFamily="50" charset="-128"/>
                <a:ea typeface="Meiryo UI" panose="020B0604030504040204" pitchFamily="50" charset="-128"/>
              </a:rPr>
              <a:t>事業</a:t>
            </a:r>
            <a:endParaRPr kumimoji="1" lang="ja-JP" altLang="en-US" sz="1100" b="1" dirty="0">
              <a:solidFill>
                <a:schemeClr val="bg1"/>
              </a:solidFill>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01D36BA5-7CED-49AE-8416-7C1A617B90A4}"/>
              </a:ext>
            </a:extLst>
          </p:cNvPr>
          <p:cNvSpPr txBox="1"/>
          <p:nvPr/>
        </p:nvSpPr>
        <p:spPr>
          <a:xfrm>
            <a:off x="59918" y="2037005"/>
            <a:ext cx="9772488" cy="252000"/>
          </a:xfrm>
          <a:prstGeom prst="rect">
            <a:avLst/>
          </a:prstGeom>
          <a:solidFill>
            <a:schemeClr val="accent5">
              <a:lumMod val="50000"/>
            </a:schemeClr>
          </a:solidFill>
        </p:spPr>
        <p:txBody>
          <a:bodyPr wrap="none" lIns="36000" tIns="36000" rIns="36000" bIns="36000" rtlCol="0" anchor="ctr">
            <a:noAutofit/>
          </a:bodyPr>
          <a:lstStyle/>
          <a:p>
            <a:pPr>
              <a:lnSpc>
                <a:spcPts val="1000"/>
              </a:lnSpc>
            </a:pPr>
            <a:r>
              <a:rPr kumimoji="1" lang="ja-JP" altLang="en-US" sz="1050" b="1" dirty="0">
                <a:solidFill>
                  <a:schemeClr val="bg1"/>
                </a:solidFill>
                <a:latin typeface="Meiryo UI" panose="020B0604030504040204" pitchFamily="50" charset="-128"/>
                <a:ea typeface="Meiryo UI" panose="020B0604030504040204" pitchFamily="50" charset="-128"/>
              </a:rPr>
              <a:t>　大阪</a:t>
            </a:r>
            <a:r>
              <a:rPr kumimoji="1" lang="en-US" altLang="ja-JP" sz="1050" b="1" dirty="0">
                <a:solidFill>
                  <a:schemeClr val="bg1"/>
                </a:solidFill>
                <a:latin typeface="Meiryo UI" panose="020B0604030504040204" pitchFamily="50" charset="-128"/>
                <a:ea typeface="Meiryo UI" panose="020B0604030504040204" pitchFamily="50" charset="-128"/>
              </a:rPr>
              <a:t>My</a:t>
            </a:r>
            <a:r>
              <a:rPr kumimoji="1" lang="ja-JP" altLang="en-US" sz="1050" b="1" dirty="0">
                <a:solidFill>
                  <a:schemeClr val="bg1"/>
                </a:solidFill>
                <a:latin typeface="Meiryo UI" panose="020B0604030504040204" pitchFamily="50" charset="-128"/>
                <a:ea typeface="Meiryo UI" panose="020B0604030504040204" pitchFamily="50" charset="-128"/>
              </a:rPr>
              <a:t>ポータルの機能と事業効果</a:t>
            </a:r>
          </a:p>
        </p:txBody>
      </p:sp>
      <p:sp>
        <p:nvSpPr>
          <p:cNvPr id="26" name="テキスト ボックス 25">
            <a:extLst>
              <a:ext uri="{FF2B5EF4-FFF2-40B4-BE49-F238E27FC236}">
                <a16:creationId xmlns:a16="http://schemas.microsoft.com/office/drawing/2014/main" id="{D4F6EE76-BF38-4DFB-B940-2128BAB291D2}"/>
              </a:ext>
            </a:extLst>
          </p:cNvPr>
          <p:cNvSpPr txBox="1"/>
          <p:nvPr/>
        </p:nvSpPr>
        <p:spPr>
          <a:xfrm>
            <a:off x="48559" y="2269460"/>
            <a:ext cx="5506080" cy="615553"/>
          </a:xfrm>
          <a:prstGeom prst="rect">
            <a:avLst/>
          </a:prstGeom>
          <a:noFill/>
        </p:spPr>
        <p:txBody>
          <a:bodyPr wrap="square">
            <a:spAutoFit/>
          </a:bodyPr>
          <a:lstStyle/>
          <a:p>
            <a:r>
              <a:rPr lang="ja-JP" altLang="en-US" sz="1050" b="1" dirty="0">
                <a:latin typeface="Meiryo UI" panose="020B0604030504040204" pitchFamily="50" charset="-128"/>
                <a:ea typeface="Meiryo UI" panose="020B0604030504040204" pitchFamily="50" charset="-128"/>
              </a:rPr>
              <a:t>１</a:t>
            </a:r>
            <a:r>
              <a:rPr lang="en-US" altLang="ja-JP" sz="1050" b="1" dirty="0">
                <a:latin typeface="Meiryo UI" panose="020B0604030504040204" pitchFamily="50" charset="-128"/>
                <a:ea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rPr>
              <a:t>大阪</a:t>
            </a:r>
            <a:r>
              <a:rPr lang="en-US" altLang="ja-JP" sz="1050" b="1" dirty="0">
                <a:latin typeface="Meiryo UI" panose="020B0604030504040204" pitchFamily="50" charset="-128"/>
                <a:ea typeface="Meiryo UI" panose="020B0604030504040204" pitchFamily="50" charset="-128"/>
              </a:rPr>
              <a:t>My</a:t>
            </a:r>
            <a:r>
              <a:rPr lang="ja-JP" altLang="en-US" sz="1050" b="1" dirty="0">
                <a:latin typeface="Meiryo UI" panose="020B0604030504040204" pitchFamily="50" charset="-128"/>
                <a:ea typeface="Meiryo UI" panose="020B0604030504040204" pitchFamily="50" charset="-128"/>
              </a:rPr>
              <a:t>ポータルの主な機能と</a:t>
            </a:r>
            <a:r>
              <a:rPr lang="ja-JP" altLang="en-US" sz="1050" b="1" dirty="0" smtClean="0">
                <a:latin typeface="Meiryo UI" panose="020B0604030504040204" pitchFamily="50" charset="-128"/>
                <a:ea typeface="Meiryo UI" panose="020B0604030504040204" pitchFamily="50" charset="-128"/>
              </a:rPr>
              <a:t>サービス</a:t>
            </a:r>
            <a:endParaRPr lang="en-US" altLang="ja-JP" sz="1050" b="1" dirty="0" smtClean="0">
              <a:latin typeface="Meiryo UI" panose="020B0604030504040204" pitchFamily="50" charset="-128"/>
              <a:ea typeface="Meiryo UI" panose="020B0604030504040204" pitchFamily="50" charset="-128"/>
            </a:endParaRPr>
          </a:p>
          <a:p>
            <a:pPr>
              <a:lnSpc>
                <a:spcPts val="300"/>
              </a:lnSpc>
            </a:pPr>
            <a:endParaRPr lang="en-US" altLang="ja-JP" sz="1050" b="1"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050" dirty="0">
                <a:latin typeface="Meiryo UI" panose="020B0604030504040204" pitchFamily="50" charset="-128"/>
                <a:ea typeface="Meiryo UI" panose="020B0604030504040204" pitchFamily="50" charset="-128"/>
              </a:rPr>
              <a:t>大阪</a:t>
            </a:r>
            <a:r>
              <a:rPr lang="en-US" altLang="ja-JP" sz="1050" dirty="0">
                <a:latin typeface="Meiryo UI" panose="020B0604030504040204" pitchFamily="50" charset="-128"/>
                <a:ea typeface="Meiryo UI" panose="020B0604030504040204" pitchFamily="50" charset="-128"/>
              </a:rPr>
              <a:t>My</a:t>
            </a:r>
            <a:r>
              <a:rPr lang="ja-JP" altLang="en-US" sz="1050" dirty="0">
                <a:latin typeface="Meiryo UI" panose="020B0604030504040204" pitchFamily="50" charset="-128"/>
                <a:ea typeface="Meiryo UI" panose="020B0604030504040204" pitchFamily="50" charset="-128"/>
              </a:rPr>
              <a:t>ポータルは、デジタル技術を活かして府民お一人お一人にパーソナライズされたサービスを、プッシュ配信などで最適なタイミングでお届けできる、「住民</a:t>
            </a:r>
            <a:r>
              <a:rPr lang="en-US" altLang="ja-JP" sz="1050" dirty="0">
                <a:latin typeface="Meiryo UI" panose="020B0604030504040204" pitchFamily="50" charset="-128"/>
                <a:ea typeface="Meiryo UI" panose="020B0604030504040204" pitchFamily="50" charset="-128"/>
              </a:rPr>
              <a:t>QoL</a:t>
            </a:r>
            <a:r>
              <a:rPr lang="ja-JP" altLang="en-US" sz="1050" dirty="0">
                <a:latin typeface="Meiryo UI" panose="020B0604030504040204" pitchFamily="50" charset="-128"/>
                <a:ea typeface="Meiryo UI" panose="020B0604030504040204" pitchFamily="50" charset="-128"/>
              </a:rPr>
              <a:t>向上」のためのデジタル窓口。</a:t>
            </a:r>
          </a:p>
        </p:txBody>
      </p:sp>
      <p:sp>
        <p:nvSpPr>
          <p:cNvPr id="27" name="テキスト ボックス 26">
            <a:extLst>
              <a:ext uri="{FF2B5EF4-FFF2-40B4-BE49-F238E27FC236}">
                <a16:creationId xmlns:a16="http://schemas.microsoft.com/office/drawing/2014/main" id="{EE0FEF41-7AAF-4D3C-B96B-1CDE54444A05}"/>
              </a:ext>
            </a:extLst>
          </p:cNvPr>
          <p:cNvSpPr txBox="1"/>
          <p:nvPr/>
        </p:nvSpPr>
        <p:spPr>
          <a:xfrm>
            <a:off x="72515" y="4298672"/>
            <a:ext cx="5558086" cy="615553"/>
          </a:xfrm>
          <a:prstGeom prst="rect">
            <a:avLst/>
          </a:prstGeom>
          <a:noFill/>
        </p:spPr>
        <p:txBody>
          <a:bodyPr wrap="square">
            <a:spAutoFit/>
          </a:bodyPr>
          <a:lstStyle/>
          <a:p>
            <a:r>
              <a:rPr lang="ja-JP" altLang="en-US" sz="1050" b="1" dirty="0">
                <a:latin typeface="Meiryo UI" panose="020B0604030504040204" pitchFamily="50" charset="-128"/>
                <a:ea typeface="Meiryo UI" panose="020B0604030504040204" pitchFamily="50" charset="-128"/>
              </a:rPr>
              <a:t>２</a:t>
            </a:r>
            <a:r>
              <a:rPr lang="en-US" altLang="ja-JP" sz="1050" b="1" dirty="0">
                <a:latin typeface="Meiryo UI" panose="020B0604030504040204" pitchFamily="50" charset="-128"/>
                <a:ea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rPr>
              <a:t>事業効果（上記機能を活かしたユースケース</a:t>
            </a:r>
            <a:r>
              <a:rPr lang="ja-JP" altLang="en-US" sz="1050" b="1" dirty="0" smtClean="0">
                <a:latin typeface="Meiryo UI" panose="020B0604030504040204" pitchFamily="50" charset="-128"/>
                <a:ea typeface="Meiryo UI" panose="020B0604030504040204" pitchFamily="50" charset="-128"/>
              </a:rPr>
              <a:t>）</a:t>
            </a:r>
            <a:endParaRPr lang="en-US" altLang="ja-JP" sz="1050" b="1" dirty="0" smtClean="0">
              <a:latin typeface="Meiryo UI" panose="020B0604030504040204" pitchFamily="50" charset="-128"/>
              <a:ea typeface="Meiryo UI" panose="020B0604030504040204" pitchFamily="50" charset="-128"/>
            </a:endParaRPr>
          </a:p>
          <a:p>
            <a:pPr>
              <a:lnSpc>
                <a:spcPts val="300"/>
              </a:lnSpc>
            </a:pPr>
            <a:endParaRPr lang="en-US" altLang="ja-JP" sz="1050" b="1"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050" dirty="0">
                <a:latin typeface="Meiryo UI" panose="020B0604030504040204" pitchFamily="50" charset="-128"/>
                <a:ea typeface="Meiryo UI" panose="020B0604030504040204" pitchFamily="50" charset="-128"/>
              </a:rPr>
              <a:t>子育て世帯に対する各種行政サービスを、タイミングよくお知らせして、オンラインで手軽に手続きを行い、着実に届けるアウトリーチサービスを実現。（機能の組み合わせで様々なサービス提供が可能）</a:t>
            </a:r>
          </a:p>
        </p:txBody>
      </p:sp>
      <p:graphicFrame>
        <p:nvGraphicFramePr>
          <p:cNvPr id="10" name="表 19">
            <a:extLst>
              <a:ext uri="{FF2B5EF4-FFF2-40B4-BE49-F238E27FC236}">
                <a16:creationId xmlns:a16="http://schemas.microsoft.com/office/drawing/2014/main" id="{121B92BE-1E57-433F-9980-CFB32F0436E9}"/>
              </a:ext>
            </a:extLst>
          </p:cNvPr>
          <p:cNvGraphicFramePr>
            <a:graphicFrameLocks noGrp="1"/>
          </p:cNvGraphicFramePr>
          <p:nvPr>
            <p:extLst>
              <p:ext uri="{D42A27DB-BD31-4B8C-83A1-F6EECF244321}">
                <p14:modId xmlns:p14="http://schemas.microsoft.com/office/powerpoint/2010/main" val="585594856"/>
              </p:ext>
            </p:extLst>
          </p:nvPr>
        </p:nvGraphicFramePr>
        <p:xfrm>
          <a:off x="144535" y="2898952"/>
          <a:ext cx="5470213" cy="1303020"/>
        </p:xfrm>
        <a:graphic>
          <a:graphicData uri="http://schemas.openxmlformats.org/drawingml/2006/table">
            <a:tbl>
              <a:tblPr firstRow="1" bandRow="1">
                <a:tableStyleId>{5940675A-B579-460E-94D1-54222C63F5DA}</a:tableStyleId>
              </a:tblPr>
              <a:tblGrid>
                <a:gridCol w="1366213">
                  <a:extLst>
                    <a:ext uri="{9D8B030D-6E8A-4147-A177-3AD203B41FA5}">
                      <a16:colId xmlns:a16="http://schemas.microsoft.com/office/drawing/2014/main" val="3535610111"/>
                    </a:ext>
                  </a:extLst>
                </a:gridCol>
                <a:gridCol w="4104000">
                  <a:extLst>
                    <a:ext uri="{9D8B030D-6E8A-4147-A177-3AD203B41FA5}">
                      <a16:colId xmlns:a16="http://schemas.microsoft.com/office/drawing/2014/main" val="1629203619"/>
                    </a:ext>
                  </a:extLst>
                </a:gridCol>
              </a:tblGrid>
              <a:tr h="126000">
                <a:tc>
                  <a:txBody>
                    <a:bodyPr/>
                    <a:lstStyle/>
                    <a:p>
                      <a:pPr marL="180000" indent="-180000" algn="ctr"/>
                      <a:r>
                        <a:rPr kumimoji="1" lang="ja-JP" altLang="en-US" sz="1050" b="1" dirty="0">
                          <a:latin typeface="Meiryo UI" panose="020B0604030504040204" pitchFamily="50" charset="-128"/>
                          <a:ea typeface="Meiryo UI" panose="020B0604030504040204" pitchFamily="50" charset="-128"/>
                        </a:rPr>
                        <a:t>先進技術（機能）</a:t>
                      </a:r>
                    </a:p>
                  </a:txBody>
                  <a:tcPr>
                    <a:solidFill>
                      <a:schemeClr val="accent1">
                        <a:lumMod val="20000"/>
                        <a:lumOff val="80000"/>
                      </a:schemeClr>
                    </a:solidFill>
                  </a:tcPr>
                </a:tc>
                <a:tc>
                  <a:txBody>
                    <a:bodyPr/>
                    <a:lstStyle/>
                    <a:p>
                      <a:pPr marL="180000" indent="-180000" algn="ctr"/>
                      <a:r>
                        <a:rPr kumimoji="1" lang="ja-JP" altLang="en-US" sz="1050" b="1" dirty="0">
                          <a:latin typeface="Meiryo UI" panose="020B0604030504040204" pitchFamily="50" charset="-128"/>
                          <a:ea typeface="Meiryo UI" panose="020B0604030504040204" pitchFamily="50" charset="-128"/>
                        </a:rPr>
                        <a:t>実現できるサービス</a:t>
                      </a:r>
                    </a:p>
                  </a:txBody>
                  <a:tcPr>
                    <a:solidFill>
                      <a:schemeClr val="accent1">
                        <a:lumMod val="20000"/>
                        <a:lumOff val="80000"/>
                      </a:schemeClr>
                    </a:solidFill>
                  </a:tcPr>
                </a:tc>
                <a:extLst>
                  <a:ext uri="{0D108BD9-81ED-4DB2-BD59-A6C34878D82A}">
                    <a16:rowId xmlns:a16="http://schemas.microsoft.com/office/drawing/2014/main" val="1618399404"/>
                  </a:ext>
                </a:extLst>
              </a:tr>
              <a:tr h="126000">
                <a:tc>
                  <a:txBody>
                    <a:bodyPr/>
                    <a:lstStyle/>
                    <a:p>
                      <a:pPr marL="180000" indent="-180000">
                        <a:buFont typeface="+mj-ea"/>
                        <a:buAutoNum type="circleNumDbPlain"/>
                      </a:pPr>
                      <a:r>
                        <a:rPr kumimoji="1" lang="en-US" altLang="ja-JP" sz="1050" b="1" u="sng" dirty="0">
                          <a:solidFill>
                            <a:srgbClr val="FF0000"/>
                          </a:solidFill>
                          <a:latin typeface="Meiryo UI" panose="020B0604030504040204" pitchFamily="50" charset="-128"/>
                          <a:ea typeface="Meiryo UI" panose="020B0604030504040204" pitchFamily="50" charset="-128"/>
                        </a:rPr>
                        <a:t>ID</a:t>
                      </a:r>
                      <a:r>
                        <a:rPr kumimoji="1" lang="ja-JP" altLang="en-US" sz="1050" b="1" u="sng" dirty="0">
                          <a:solidFill>
                            <a:srgbClr val="FF0000"/>
                          </a:solidFill>
                          <a:latin typeface="Meiryo UI" panose="020B0604030504040204" pitchFamily="50" charset="-128"/>
                          <a:ea typeface="Meiryo UI" panose="020B0604030504040204" pitchFamily="50" charset="-128"/>
                        </a:rPr>
                        <a:t>登録・統合機能</a:t>
                      </a:r>
                      <a:endParaRPr kumimoji="1" lang="en-US" altLang="ja-JP" sz="1050" b="1" u="sng" dirty="0">
                        <a:solidFill>
                          <a:srgbClr val="FF0000"/>
                        </a:solidFill>
                        <a:latin typeface="Meiryo UI" panose="020B0604030504040204" pitchFamily="50" charset="-128"/>
                        <a:ea typeface="Meiryo UI" panose="020B0604030504040204" pitchFamily="50" charset="-128"/>
                      </a:endParaRPr>
                    </a:p>
                    <a:p>
                      <a:pPr marL="180000" indent="-180000">
                        <a:buFont typeface="+mj-ea"/>
                        <a:buAutoNum type="circleNumDbPlain"/>
                      </a:pPr>
                      <a:endParaRPr kumimoji="1" lang="en-US" altLang="ja-JP" sz="1050" b="1" dirty="0">
                        <a:latin typeface="Meiryo UI" panose="020B0604030504040204" pitchFamily="50" charset="-128"/>
                        <a:ea typeface="Meiryo UI" panose="020B0604030504040204" pitchFamily="50" charset="-128"/>
                      </a:endParaRPr>
                    </a:p>
                    <a:p>
                      <a:pPr marL="180000" indent="-180000">
                        <a:buFont typeface="+mj-ea"/>
                        <a:buAutoNum type="circleNumDbPlain"/>
                      </a:pPr>
                      <a:r>
                        <a:rPr kumimoji="1" lang="ja-JP" altLang="en-US" sz="1050" dirty="0">
                          <a:latin typeface="Meiryo UI" panose="020B0604030504040204" pitchFamily="50" charset="-128"/>
                          <a:ea typeface="Meiryo UI" panose="020B0604030504040204" pitchFamily="50" charset="-128"/>
                        </a:rPr>
                        <a:t>電子申請連携</a:t>
                      </a:r>
                      <a:endParaRPr kumimoji="1" lang="en-US" altLang="ja-JP" sz="1050" dirty="0">
                        <a:latin typeface="Meiryo UI" panose="020B0604030504040204" pitchFamily="50" charset="-128"/>
                        <a:ea typeface="Meiryo UI" panose="020B0604030504040204" pitchFamily="50" charset="-128"/>
                      </a:endParaRPr>
                    </a:p>
                    <a:p>
                      <a:pPr marL="180000" indent="-180000">
                        <a:buFont typeface="+mj-ea"/>
                        <a:buAutoNum type="circleNumDbPlain"/>
                      </a:pPr>
                      <a:r>
                        <a:rPr kumimoji="1" lang="ja-JP" altLang="en-US" sz="1050" dirty="0">
                          <a:latin typeface="Meiryo UI" panose="020B0604030504040204" pitchFamily="50" charset="-128"/>
                          <a:ea typeface="Meiryo UI" panose="020B0604030504040204" pitchFamily="50" charset="-128"/>
                        </a:rPr>
                        <a:t>予約システム</a:t>
                      </a:r>
                      <a:endParaRPr kumimoji="1" lang="en-US" altLang="ja-JP" sz="1050" dirty="0">
                        <a:latin typeface="Meiryo UI" panose="020B0604030504040204" pitchFamily="50" charset="-128"/>
                        <a:ea typeface="Meiryo UI" panose="020B0604030504040204" pitchFamily="50" charset="-128"/>
                      </a:endParaRPr>
                    </a:p>
                    <a:p>
                      <a:pPr marL="180000" indent="-180000">
                        <a:buFont typeface="+mj-ea"/>
                        <a:buAutoNum type="circleNumDbPlain"/>
                      </a:pPr>
                      <a:r>
                        <a:rPr kumimoji="1" lang="ja-JP" altLang="en-US" sz="1050" dirty="0">
                          <a:latin typeface="Meiryo UI" panose="020B0604030504040204" pitchFamily="50" charset="-128"/>
                          <a:ea typeface="Meiryo UI" panose="020B0604030504040204" pitchFamily="50" charset="-128"/>
                        </a:rPr>
                        <a:t>デジタルポスト</a:t>
                      </a:r>
                      <a:endParaRPr kumimoji="1" lang="en-US" altLang="ja-JP" sz="1050" dirty="0">
                        <a:latin typeface="Meiryo UI" panose="020B0604030504040204" pitchFamily="50" charset="-128"/>
                        <a:ea typeface="Meiryo UI" panose="020B0604030504040204" pitchFamily="50" charset="-128"/>
                      </a:endParaRPr>
                    </a:p>
                    <a:p>
                      <a:pPr marL="180000" indent="-180000">
                        <a:buFont typeface="+mj-ea"/>
                        <a:buAutoNum type="circleNumDbPlain"/>
                      </a:pPr>
                      <a:r>
                        <a:rPr kumimoji="1" lang="en-US" altLang="ja-JP" sz="1050" dirty="0">
                          <a:latin typeface="Meiryo UI" panose="020B0604030504040204" pitchFamily="50" charset="-128"/>
                          <a:ea typeface="Meiryo UI" panose="020B0604030504040204" pitchFamily="50" charset="-128"/>
                        </a:rPr>
                        <a:t>AI</a:t>
                      </a:r>
                      <a:r>
                        <a:rPr kumimoji="1" lang="ja-JP" altLang="en-US" sz="1050" dirty="0">
                          <a:latin typeface="Meiryo UI" panose="020B0604030504040204" pitchFamily="50" charset="-128"/>
                          <a:ea typeface="Meiryo UI" panose="020B0604030504040204" pitchFamily="50" charset="-128"/>
                        </a:rPr>
                        <a:t>チャットボット</a:t>
                      </a:r>
                    </a:p>
                  </a:txBody>
                  <a:tcPr marR="36000"/>
                </a:tc>
                <a:tc>
                  <a:txBody>
                    <a:bodyPr/>
                    <a:lstStyle/>
                    <a:p>
                      <a:pPr marL="180000" indent="-180000" algn="l">
                        <a:buFont typeface="Wingdings" panose="05000000000000000000" pitchFamily="2" charset="2"/>
                        <a:buChar char="Ø"/>
                      </a:pPr>
                      <a:r>
                        <a:rPr kumimoji="1" lang="ja-JP" altLang="en-US" sz="1050" b="1" dirty="0">
                          <a:solidFill>
                            <a:srgbClr val="FF0000"/>
                          </a:solidFill>
                          <a:latin typeface="Meiryo UI" panose="020B0604030504040204" pitchFamily="50" charset="-128"/>
                          <a:ea typeface="Meiryo UI" panose="020B0604030504040204" pitchFamily="50" charset="-128"/>
                        </a:rPr>
                        <a:t>マイナンバーカードを活用した公的個人認証で、プッシュ配信等のパーソナライズサービスを実現する基幹的な機能</a:t>
                      </a:r>
                      <a:endParaRPr kumimoji="1" lang="en-US" altLang="ja-JP" sz="1050" b="1" dirty="0">
                        <a:solidFill>
                          <a:srgbClr val="FF0000"/>
                        </a:solidFill>
                        <a:latin typeface="Meiryo UI" panose="020B0604030504040204" pitchFamily="50" charset="-128"/>
                        <a:ea typeface="Meiryo UI" panose="020B0604030504040204" pitchFamily="50" charset="-128"/>
                      </a:endParaRPr>
                    </a:p>
                    <a:p>
                      <a:pPr marL="180000" indent="-180000" algn="l">
                        <a:buFont typeface="Wingdings" panose="05000000000000000000" pitchFamily="2" charset="2"/>
                        <a:buChar char="Ø"/>
                      </a:pPr>
                      <a:r>
                        <a:rPr kumimoji="1" lang="ja-JP" altLang="en-US" sz="1050" dirty="0">
                          <a:latin typeface="Meiryo UI" panose="020B0604030504040204" pitchFamily="50" charset="-128"/>
                          <a:ea typeface="Meiryo UI" panose="020B0604030504040204" pitchFamily="50" charset="-128"/>
                        </a:rPr>
                        <a:t>電子申請システムとシームレスに繋ぎ、各種手続きをワンストップでできる</a:t>
                      </a:r>
                      <a:endParaRPr kumimoji="1" lang="en-US" altLang="ja-JP" sz="1050" dirty="0">
                        <a:latin typeface="Meiryo UI" panose="020B0604030504040204" pitchFamily="50" charset="-128"/>
                        <a:ea typeface="Meiryo UI" panose="020B0604030504040204" pitchFamily="50" charset="-128"/>
                      </a:endParaRPr>
                    </a:p>
                    <a:p>
                      <a:pPr marL="180000" indent="-180000" algn="l">
                        <a:buFont typeface="Wingdings" panose="05000000000000000000" pitchFamily="2" charset="2"/>
                        <a:buChar char="Ø"/>
                      </a:pPr>
                      <a:r>
                        <a:rPr kumimoji="1" lang="ja-JP" altLang="en-US" sz="1050" dirty="0">
                          <a:latin typeface="Meiryo UI" panose="020B0604030504040204" pitchFamily="50" charset="-128"/>
                          <a:ea typeface="Meiryo UI" panose="020B0604030504040204" pitchFamily="50" charset="-128"/>
                        </a:rPr>
                        <a:t>施設、イベント、ワクチン接種等の予約が何時でも手元からできる</a:t>
                      </a:r>
                      <a:endParaRPr kumimoji="1" lang="en-US" altLang="ja-JP" sz="1050" dirty="0">
                        <a:latin typeface="Meiryo UI" panose="020B0604030504040204" pitchFamily="50" charset="-128"/>
                        <a:ea typeface="Meiryo UI" panose="020B0604030504040204" pitchFamily="50" charset="-128"/>
                      </a:endParaRPr>
                    </a:p>
                    <a:p>
                      <a:pPr marL="180000" indent="-180000" algn="l">
                        <a:buFont typeface="Wingdings" panose="05000000000000000000" pitchFamily="2" charset="2"/>
                        <a:buChar char="Ø"/>
                      </a:pPr>
                      <a:r>
                        <a:rPr kumimoji="1" lang="ja-JP" altLang="en-US" sz="1050" dirty="0">
                          <a:latin typeface="Meiryo UI" panose="020B0604030504040204" pitchFamily="50" charset="-128"/>
                          <a:ea typeface="Meiryo UI" panose="020B0604030504040204" pitchFamily="50" charset="-128"/>
                        </a:rPr>
                        <a:t>各種通知や許認可証明等の公的文書をデジタルで送付できる</a:t>
                      </a:r>
                      <a:endParaRPr kumimoji="1" lang="en-US" altLang="ja-JP" sz="1050" dirty="0">
                        <a:latin typeface="Meiryo UI" panose="020B0604030504040204" pitchFamily="50" charset="-128"/>
                        <a:ea typeface="Meiryo UI" panose="020B0604030504040204" pitchFamily="50" charset="-128"/>
                      </a:endParaRPr>
                    </a:p>
                    <a:p>
                      <a:pPr marL="180000" indent="-180000" algn="l">
                        <a:buFont typeface="Wingdings" panose="05000000000000000000" pitchFamily="2" charset="2"/>
                        <a:buChar char="Ø"/>
                      </a:pPr>
                      <a:r>
                        <a:rPr kumimoji="1" lang="ja-JP" altLang="en-US" sz="1050" dirty="0">
                          <a:latin typeface="Meiryo UI" panose="020B0604030504040204" pitchFamily="50" charset="-128"/>
                          <a:ea typeface="Meiryo UI" panose="020B0604030504040204" pitchFamily="50" charset="-128"/>
                        </a:rPr>
                        <a:t>相談先に迷う様々な悩み事を、</a:t>
                      </a:r>
                      <a:r>
                        <a:rPr kumimoji="1" lang="en-US" altLang="ja-JP" sz="1050" dirty="0">
                          <a:latin typeface="Meiryo UI" panose="020B0604030504040204" pitchFamily="50" charset="-128"/>
                          <a:ea typeface="Meiryo UI" panose="020B0604030504040204" pitchFamily="50" charset="-128"/>
                        </a:rPr>
                        <a:t>24</a:t>
                      </a:r>
                      <a:r>
                        <a:rPr kumimoji="1" lang="ja-JP" altLang="en-US" sz="1050" dirty="0">
                          <a:latin typeface="Meiryo UI" panose="020B0604030504040204" pitchFamily="50" charset="-128"/>
                          <a:ea typeface="Meiryo UI" panose="020B0604030504040204" pitchFamily="50" charset="-128"/>
                        </a:rPr>
                        <a:t>時間</a:t>
                      </a:r>
                      <a:r>
                        <a:rPr kumimoji="1" lang="en-US" altLang="ja-JP" sz="1050" dirty="0">
                          <a:latin typeface="Meiryo UI" panose="020B0604030504040204" pitchFamily="50" charset="-128"/>
                          <a:ea typeface="Meiryo UI" panose="020B0604030504040204" pitchFamily="50" charset="-128"/>
                        </a:rPr>
                        <a:t>365</a:t>
                      </a:r>
                      <a:r>
                        <a:rPr kumimoji="1" lang="ja-JP" altLang="en-US" sz="1050" dirty="0">
                          <a:latin typeface="Meiryo UI" panose="020B0604030504040204" pitchFamily="50" charset="-128"/>
                          <a:ea typeface="Meiryo UI" panose="020B0604030504040204" pitchFamily="50" charset="-128"/>
                        </a:rPr>
                        <a:t>日いつでも相談できる</a:t>
                      </a:r>
                    </a:p>
                  </a:txBody>
                  <a:tcPr/>
                </a:tc>
                <a:extLst>
                  <a:ext uri="{0D108BD9-81ED-4DB2-BD59-A6C34878D82A}">
                    <a16:rowId xmlns:a16="http://schemas.microsoft.com/office/drawing/2014/main" val="133279757"/>
                  </a:ext>
                </a:extLst>
              </a:tr>
            </a:tbl>
          </a:graphicData>
        </a:graphic>
      </p:graphicFrame>
      <p:sp>
        <p:nvSpPr>
          <p:cNvPr id="23" name="テキスト ボックス 22">
            <a:extLst>
              <a:ext uri="{FF2B5EF4-FFF2-40B4-BE49-F238E27FC236}">
                <a16:creationId xmlns:a16="http://schemas.microsoft.com/office/drawing/2014/main" id="{51A93B35-8DB6-4C29-9C31-97F64721725B}"/>
              </a:ext>
            </a:extLst>
          </p:cNvPr>
          <p:cNvSpPr txBox="1"/>
          <p:nvPr/>
        </p:nvSpPr>
        <p:spPr>
          <a:xfrm>
            <a:off x="246253" y="4957167"/>
            <a:ext cx="2425432" cy="900246"/>
          </a:xfrm>
          <a:prstGeom prst="rect">
            <a:avLst/>
          </a:prstGeom>
          <a:solidFill>
            <a:schemeClr val="accent6">
              <a:lumMod val="20000"/>
              <a:lumOff val="80000"/>
            </a:schemeClr>
          </a:solidFill>
          <a:ln>
            <a:solidFill>
              <a:schemeClr val="bg1">
                <a:lumMod val="65000"/>
              </a:schemeClr>
            </a:solidFill>
          </a:ln>
        </p:spPr>
        <p:txBody>
          <a:bodyPr wrap="square">
            <a:spAutoFit/>
          </a:bodyPr>
          <a:lstStyle/>
          <a:p>
            <a:r>
              <a:rPr lang="ja-JP" altLang="en-US" sz="1050" b="1" dirty="0">
                <a:latin typeface="Meiryo UI" panose="020B0604030504040204" pitchFamily="50" charset="-128"/>
                <a:ea typeface="Meiryo UI" panose="020B0604030504040204" pitchFamily="50" charset="-128"/>
              </a:rPr>
              <a:t>１．子ども医療費助成申請し、受領する</a:t>
            </a:r>
          </a:p>
          <a:p>
            <a:r>
              <a:rPr lang="ja-JP" altLang="en-US" sz="1050" dirty="0">
                <a:latin typeface="Meiryo UI" panose="020B0604030504040204" pitchFamily="50" charset="-128"/>
                <a:ea typeface="Meiryo UI" panose="020B0604030504040204" pitchFamily="50" charset="-128"/>
              </a:rPr>
              <a:t>　①　対象者にプッシュ配信で</a:t>
            </a:r>
            <a:r>
              <a:rPr lang="ja-JP" altLang="en-US" sz="1050" b="1" u="sng" dirty="0">
                <a:solidFill>
                  <a:srgbClr val="FF0000"/>
                </a:solidFill>
                <a:latin typeface="Meiryo UI" panose="020B0604030504040204" pitchFamily="50" charset="-128"/>
                <a:ea typeface="Meiryo UI" panose="020B0604030504040204" pitchFamily="50" charset="-128"/>
              </a:rPr>
              <a:t>「個別案内」</a:t>
            </a:r>
          </a:p>
          <a:p>
            <a:r>
              <a:rPr lang="ja-JP" altLang="en-US" sz="1050" dirty="0">
                <a:latin typeface="Meiryo UI" panose="020B0604030504040204" pitchFamily="50" charset="-128"/>
                <a:ea typeface="Meiryo UI" panose="020B0604030504040204" pitchFamily="50" charset="-128"/>
              </a:rPr>
              <a:t>　②　利用者が</a:t>
            </a:r>
            <a:r>
              <a:rPr lang="ja-JP" altLang="en-US" sz="1050" b="1" u="sng" dirty="0">
                <a:solidFill>
                  <a:srgbClr val="FF0000"/>
                </a:solidFill>
                <a:latin typeface="Meiryo UI" panose="020B0604030504040204" pitchFamily="50" charset="-128"/>
                <a:ea typeface="Meiryo UI" panose="020B0604030504040204" pitchFamily="50" charset="-128"/>
              </a:rPr>
              <a:t>「電子申請」</a:t>
            </a:r>
            <a:r>
              <a:rPr lang="ja-JP" altLang="en-US" sz="1050" dirty="0">
                <a:latin typeface="Meiryo UI" panose="020B0604030504040204" pitchFamily="50" charset="-128"/>
                <a:ea typeface="Meiryo UI" panose="020B0604030504040204" pitchFamily="50" charset="-128"/>
              </a:rPr>
              <a:t>で申込む</a:t>
            </a:r>
          </a:p>
          <a:p>
            <a:r>
              <a:rPr lang="ja-JP" altLang="en-US" sz="1050" dirty="0">
                <a:latin typeface="Meiryo UI" panose="020B0604030504040204" pitchFamily="50" charset="-128"/>
                <a:ea typeface="Meiryo UI" panose="020B0604030504040204" pitchFamily="50" charset="-128"/>
              </a:rPr>
              <a:t>　③　</a:t>
            </a:r>
            <a:r>
              <a:rPr lang="ja-JP" altLang="en-US" sz="1050" b="1" u="sng" dirty="0">
                <a:solidFill>
                  <a:srgbClr val="FF0000"/>
                </a:solidFill>
                <a:latin typeface="Meiryo UI" panose="020B0604030504040204" pitchFamily="50" charset="-128"/>
                <a:ea typeface="Meiryo UI" panose="020B0604030504040204" pitchFamily="50" charset="-128"/>
              </a:rPr>
              <a:t>「デジタルポスト」</a:t>
            </a:r>
            <a:r>
              <a:rPr lang="ja-JP" altLang="en-US" sz="1050" dirty="0">
                <a:latin typeface="Meiryo UI" panose="020B0604030504040204" pitchFamily="50" charset="-128"/>
                <a:ea typeface="Meiryo UI" panose="020B0604030504040204" pitchFamily="50" charset="-128"/>
              </a:rPr>
              <a:t>に医療証が届く</a:t>
            </a:r>
          </a:p>
          <a:p>
            <a:r>
              <a:rPr lang="ja-JP" altLang="en-US" sz="1050" dirty="0">
                <a:latin typeface="Meiryo UI" panose="020B0604030504040204" pitchFamily="50" charset="-128"/>
                <a:ea typeface="Meiryo UI" panose="020B0604030504040204" pitchFamily="50" charset="-128"/>
              </a:rPr>
              <a:t>　➡　こどもクリニックで助成を受ける</a:t>
            </a:r>
          </a:p>
        </p:txBody>
      </p:sp>
      <p:sp>
        <p:nvSpPr>
          <p:cNvPr id="24" name="テキスト ボックス 23">
            <a:extLst>
              <a:ext uri="{FF2B5EF4-FFF2-40B4-BE49-F238E27FC236}">
                <a16:creationId xmlns:a16="http://schemas.microsoft.com/office/drawing/2014/main" id="{123D8A2C-EE33-4B7A-B525-ECE6E0956672}"/>
              </a:ext>
            </a:extLst>
          </p:cNvPr>
          <p:cNvSpPr txBox="1"/>
          <p:nvPr/>
        </p:nvSpPr>
        <p:spPr>
          <a:xfrm>
            <a:off x="2892787" y="4964133"/>
            <a:ext cx="2661852" cy="1061829"/>
          </a:xfrm>
          <a:prstGeom prst="rect">
            <a:avLst/>
          </a:prstGeom>
          <a:solidFill>
            <a:schemeClr val="accent6">
              <a:lumMod val="20000"/>
              <a:lumOff val="80000"/>
            </a:schemeClr>
          </a:solidFill>
          <a:ln>
            <a:solidFill>
              <a:schemeClr val="bg1">
                <a:lumMod val="65000"/>
              </a:schemeClr>
            </a:solidFill>
          </a:ln>
        </p:spPr>
        <p:txBody>
          <a:bodyPr wrap="square">
            <a:spAutoFit/>
          </a:bodyPr>
          <a:lstStyle/>
          <a:p>
            <a:r>
              <a:rPr lang="ja-JP" altLang="en-US" sz="1050" b="1" dirty="0">
                <a:latin typeface="Meiryo UI" panose="020B0604030504040204" pitchFamily="50" charset="-128"/>
                <a:ea typeface="Meiryo UI" panose="020B0604030504040204" pitchFamily="50" charset="-128"/>
              </a:rPr>
              <a:t>２．保育所を探し、入園する</a:t>
            </a:r>
          </a:p>
          <a:p>
            <a:r>
              <a:rPr lang="ja-JP" altLang="en-US" sz="1050" dirty="0">
                <a:latin typeface="Meiryo UI" panose="020B0604030504040204" pitchFamily="50" charset="-128"/>
                <a:ea typeface="Meiryo UI" panose="020B0604030504040204" pitchFamily="50" charset="-128"/>
              </a:rPr>
              <a:t>　①　利用者が</a:t>
            </a:r>
            <a:r>
              <a:rPr lang="ja-JP" altLang="en-US" sz="1050" b="1" u="sng" dirty="0">
                <a:solidFill>
                  <a:srgbClr val="FF0000"/>
                </a:solidFill>
                <a:latin typeface="Meiryo UI" panose="020B0604030504040204" pitchFamily="50" charset="-128"/>
                <a:ea typeface="Meiryo UI" panose="020B0604030504040204" pitchFamily="50" charset="-128"/>
              </a:rPr>
              <a:t>「デジタル</a:t>
            </a:r>
            <a:r>
              <a:rPr lang="en-US" altLang="ja-JP" sz="1050" b="1" u="sng" dirty="0">
                <a:solidFill>
                  <a:srgbClr val="FF0000"/>
                </a:solidFill>
                <a:latin typeface="Meiryo UI" panose="020B0604030504040204" pitchFamily="50" charset="-128"/>
                <a:ea typeface="Meiryo UI" panose="020B0604030504040204" pitchFamily="50" charset="-128"/>
              </a:rPr>
              <a:t>MAP</a:t>
            </a:r>
            <a:r>
              <a:rPr lang="ja-JP" altLang="en-US" sz="1050" b="1" u="sng" dirty="0">
                <a:solidFill>
                  <a:srgbClr val="FF0000"/>
                </a:solidFill>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で保育所探し</a:t>
            </a:r>
          </a:p>
          <a:p>
            <a:r>
              <a:rPr lang="ja-JP" altLang="en-US" sz="1050" dirty="0">
                <a:latin typeface="Meiryo UI" panose="020B0604030504040204" pitchFamily="50" charset="-128"/>
                <a:ea typeface="Meiryo UI" panose="020B0604030504040204" pitchFamily="50" charset="-128"/>
              </a:rPr>
              <a:t>　②　</a:t>
            </a:r>
            <a:r>
              <a:rPr lang="en-US" altLang="ja-JP" sz="1050" dirty="0">
                <a:latin typeface="Meiryo UI" panose="020B0604030504040204" pitchFamily="50" charset="-128"/>
                <a:ea typeface="Meiryo UI" panose="020B0604030504040204" pitchFamily="50" charset="-128"/>
              </a:rPr>
              <a:t>MAP</a:t>
            </a:r>
            <a:r>
              <a:rPr lang="ja-JP" altLang="en-US" sz="1050" dirty="0">
                <a:latin typeface="Meiryo UI" panose="020B0604030504040204" pitchFamily="50" charset="-128"/>
                <a:ea typeface="Meiryo UI" panose="020B0604030504040204" pitchFamily="50" charset="-128"/>
              </a:rPr>
              <a:t>上から</a:t>
            </a:r>
            <a:r>
              <a:rPr lang="ja-JP" altLang="en-US" sz="1050" b="1" u="sng" dirty="0">
                <a:solidFill>
                  <a:srgbClr val="FF0000"/>
                </a:solidFill>
                <a:latin typeface="Meiryo UI" panose="020B0604030504040204" pitchFamily="50" charset="-128"/>
                <a:ea typeface="Meiryo UI" panose="020B0604030504040204" pitchFamily="50" charset="-128"/>
              </a:rPr>
              <a:t>「電子申請」</a:t>
            </a:r>
            <a:r>
              <a:rPr lang="ja-JP" altLang="en-US" sz="1050" dirty="0">
                <a:latin typeface="Meiryo UI" panose="020B0604030504040204" pitchFamily="50" charset="-128"/>
                <a:ea typeface="Meiryo UI" panose="020B0604030504040204" pitchFamily="50" charset="-128"/>
              </a:rPr>
              <a:t>で見学申込み</a:t>
            </a:r>
          </a:p>
          <a:p>
            <a:r>
              <a:rPr lang="ja-JP" altLang="en-US" sz="1050" dirty="0">
                <a:latin typeface="Meiryo UI" panose="020B0604030504040204" pitchFamily="50" charset="-128"/>
                <a:ea typeface="Meiryo UI" panose="020B0604030504040204" pitchFamily="50" charset="-128"/>
              </a:rPr>
              <a:t>　③　</a:t>
            </a:r>
            <a:r>
              <a:rPr lang="ja-JP" altLang="en-US" sz="1050" b="1" dirty="0">
                <a:solidFill>
                  <a:srgbClr val="FF0000"/>
                </a:solidFill>
                <a:latin typeface="Meiryo UI" panose="020B0604030504040204" pitchFamily="50" charset="-128"/>
                <a:ea typeface="Meiryo UI" panose="020B0604030504040204" pitchFamily="50" charset="-128"/>
              </a:rPr>
              <a:t>「予約システム」</a:t>
            </a:r>
            <a:r>
              <a:rPr lang="ja-JP" altLang="en-US" sz="1050" dirty="0">
                <a:latin typeface="Meiryo UI" panose="020B0604030504040204" pitchFamily="50" charset="-128"/>
                <a:ea typeface="Meiryo UI" panose="020B0604030504040204" pitchFamily="50" charset="-128"/>
              </a:rPr>
              <a:t>で見学日を決定</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④　</a:t>
            </a:r>
            <a:r>
              <a:rPr lang="ja-JP" altLang="en-US" sz="1050" b="1" dirty="0">
                <a:solidFill>
                  <a:srgbClr val="FF0000"/>
                </a:solidFill>
                <a:latin typeface="Meiryo UI" panose="020B0604030504040204" pitchFamily="50" charset="-128"/>
                <a:ea typeface="Meiryo UI" panose="020B0604030504040204" pitchFamily="50" charset="-128"/>
              </a:rPr>
              <a:t>「電子申請」</a:t>
            </a:r>
            <a:r>
              <a:rPr lang="ja-JP" altLang="en-US" sz="1050" dirty="0">
                <a:latin typeface="Meiryo UI" panose="020B0604030504040204" pitchFamily="50" charset="-128"/>
                <a:ea typeface="Meiryo UI" panose="020B0604030504040204" pitchFamily="50" charset="-128"/>
              </a:rPr>
              <a:t>で入園手続きを申請</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⑤　</a:t>
            </a:r>
            <a:r>
              <a:rPr lang="ja-JP" altLang="en-US" sz="1050" b="1" dirty="0">
                <a:solidFill>
                  <a:srgbClr val="FF0000"/>
                </a:solidFill>
                <a:latin typeface="Meiryo UI" panose="020B0604030504040204" pitchFamily="50" charset="-128"/>
                <a:ea typeface="Meiryo UI" panose="020B0604030504040204" pitchFamily="50" charset="-128"/>
              </a:rPr>
              <a:t>「デジタルポスト」</a:t>
            </a:r>
            <a:r>
              <a:rPr lang="ja-JP" altLang="en-US" sz="1050" dirty="0">
                <a:latin typeface="Meiryo UI" panose="020B0604030504040204" pitchFamily="50" charset="-128"/>
                <a:ea typeface="Meiryo UI" panose="020B0604030504040204" pitchFamily="50" charset="-128"/>
              </a:rPr>
              <a:t>に決定通知が届く</a:t>
            </a:r>
          </a:p>
        </p:txBody>
      </p:sp>
      <p:pic>
        <p:nvPicPr>
          <p:cNvPr id="3" name="図 2">
            <a:extLst>
              <a:ext uri="{FF2B5EF4-FFF2-40B4-BE49-F238E27FC236}">
                <a16:creationId xmlns:a16="http://schemas.microsoft.com/office/drawing/2014/main" id="{9552C69B-FDFD-4BE6-953C-23CFE484DEB5}"/>
              </a:ext>
            </a:extLst>
          </p:cNvPr>
          <p:cNvPicPr>
            <a:picLocks noChangeAspect="1"/>
          </p:cNvPicPr>
          <p:nvPr/>
        </p:nvPicPr>
        <p:blipFill>
          <a:blip r:embed="rId2"/>
          <a:stretch>
            <a:fillRect/>
          </a:stretch>
        </p:blipFill>
        <p:spPr>
          <a:xfrm>
            <a:off x="1959681" y="6156712"/>
            <a:ext cx="712004" cy="577081"/>
          </a:xfrm>
          <a:prstGeom prst="rect">
            <a:avLst/>
          </a:prstGeom>
        </p:spPr>
      </p:pic>
      <p:pic>
        <p:nvPicPr>
          <p:cNvPr id="7" name="図 6">
            <a:extLst>
              <a:ext uri="{FF2B5EF4-FFF2-40B4-BE49-F238E27FC236}">
                <a16:creationId xmlns:a16="http://schemas.microsoft.com/office/drawing/2014/main" id="{84504AF8-9887-4105-8160-72027BE614AD}"/>
              </a:ext>
            </a:extLst>
          </p:cNvPr>
          <p:cNvPicPr>
            <a:picLocks noChangeAspect="1"/>
          </p:cNvPicPr>
          <p:nvPr/>
        </p:nvPicPr>
        <p:blipFill>
          <a:blip r:embed="rId3"/>
          <a:stretch>
            <a:fillRect/>
          </a:stretch>
        </p:blipFill>
        <p:spPr>
          <a:xfrm>
            <a:off x="197348" y="6095724"/>
            <a:ext cx="443013" cy="596968"/>
          </a:xfrm>
          <a:prstGeom prst="rect">
            <a:avLst/>
          </a:prstGeom>
        </p:spPr>
      </p:pic>
      <p:pic>
        <p:nvPicPr>
          <p:cNvPr id="9" name="図 8">
            <a:extLst>
              <a:ext uri="{FF2B5EF4-FFF2-40B4-BE49-F238E27FC236}">
                <a16:creationId xmlns:a16="http://schemas.microsoft.com/office/drawing/2014/main" id="{038F71E9-62FD-4304-B134-6DE2DB4FDEBC}"/>
              </a:ext>
            </a:extLst>
          </p:cNvPr>
          <p:cNvPicPr>
            <a:picLocks noChangeAspect="1"/>
          </p:cNvPicPr>
          <p:nvPr/>
        </p:nvPicPr>
        <p:blipFill>
          <a:blip r:embed="rId4"/>
          <a:stretch>
            <a:fillRect/>
          </a:stretch>
        </p:blipFill>
        <p:spPr>
          <a:xfrm>
            <a:off x="626726" y="6254680"/>
            <a:ext cx="855918" cy="433178"/>
          </a:xfrm>
          <a:prstGeom prst="rect">
            <a:avLst/>
          </a:prstGeom>
        </p:spPr>
      </p:pic>
      <p:sp>
        <p:nvSpPr>
          <p:cNvPr id="11" name="テキスト ボックス 10">
            <a:extLst>
              <a:ext uri="{FF2B5EF4-FFF2-40B4-BE49-F238E27FC236}">
                <a16:creationId xmlns:a16="http://schemas.microsoft.com/office/drawing/2014/main" id="{F76BDC91-E996-428A-8969-9F85EE3F15EB}"/>
              </a:ext>
            </a:extLst>
          </p:cNvPr>
          <p:cNvSpPr txBox="1"/>
          <p:nvPr/>
        </p:nvSpPr>
        <p:spPr>
          <a:xfrm>
            <a:off x="1500415" y="6558395"/>
            <a:ext cx="530915" cy="230832"/>
          </a:xfrm>
          <a:prstGeom prst="rect">
            <a:avLst/>
          </a:prstGeom>
          <a:noFill/>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医療証</a:t>
            </a:r>
          </a:p>
        </p:txBody>
      </p:sp>
      <p:pic>
        <p:nvPicPr>
          <p:cNvPr id="12" name="図 11">
            <a:extLst>
              <a:ext uri="{FF2B5EF4-FFF2-40B4-BE49-F238E27FC236}">
                <a16:creationId xmlns:a16="http://schemas.microsoft.com/office/drawing/2014/main" id="{99F7574A-6CEA-482D-89E4-AE0153144AA6}"/>
              </a:ext>
            </a:extLst>
          </p:cNvPr>
          <p:cNvPicPr>
            <a:picLocks noChangeAspect="1"/>
          </p:cNvPicPr>
          <p:nvPr/>
        </p:nvPicPr>
        <p:blipFill rotWithShape="1">
          <a:blip r:embed="rId5"/>
          <a:srcRect t="20981"/>
          <a:stretch/>
        </p:blipFill>
        <p:spPr>
          <a:xfrm>
            <a:off x="2962979" y="6162798"/>
            <a:ext cx="719270" cy="527567"/>
          </a:xfrm>
          <a:prstGeom prst="rect">
            <a:avLst/>
          </a:prstGeom>
        </p:spPr>
      </p:pic>
      <p:pic>
        <p:nvPicPr>
          <p:cNvPr id="13" name="図 12">
            <a:extLst>
              <a:ext uri="{FF2B5EF4-FFF2-40B4-BE49-F238E27FC236}">
                <a16:creationId xmlns:a16="http://schemas.microsoft.com/office/drawing/2014/main" id="{0C364EBF-E0A1-493F-909F-9880E9C63E9B}"/>
              </a:ext>
            </a:extLst>
          </p:cNvPr>
          <p:cNvPicPr>
            <a:picLocks noChangeAspect="1"/>
          </p:cNvPicPr>
          <p:nvPr/>
        </p:nvPicPr>
        <p:blipFill>
          <a:blip r:embed="rId6"/>
          <a:stretch>
            <a:fillRect/>
          </a:stretch>
        </p:blipFill>
        <p:spPr>
          <a:xfrm>
            <a:off x="3836104" y="6119027"/>
            <a:ext cx="414564" cy="554784"/>
          </a:xfrm>
          <a:prstGeom prst="rect">
            <a:avLst/>
          </a:prstGeom>
        </p:spPr>
      </p:pic>
      <p:pic>
        <p:nvPicPr>
          <p:cNvPr id="15" name="図 14">
            <a:extLst>
              <a:ext uri="{FF2B5EF4-FFF2-40B4-BE49-F238E27FC236}">
                <a16:creationId xmlns:a16="http://schemas.microsoft.com/office/drawing/2014/main" id="{D1117620-1148-4F78-B968-AA06C01CF2C9}"/>
              </a:ext>
            </a:extLst>
          </p:cNvPr>
          <p:cNvPicPr>
            <a:picLocks noChangeAspect="1"/>
          </p:cNvPicPr>
          <p:nvPr/>
        </p:nvPicPr>
        <p:blipFill>
          <a:blip r:embed="rId7"/>
          <a:stretch>
            <a:fillRect/>
          </a:stretch>
        </p:blipFill>
        <p:spPr>
          <a:xfrm>
            <a:off x="5048441" y="6126185"/>
            <a:ext cx="582160" cy="582160"/>
          </a:xfrm>
          <a:prstGeom prst="rect">
            <a:avLst/>
          </a:prstGeom>
        </p:spPr>
      </p:pic>
      <p:pic>
        <p:nvPicPr>
          <p:cNvPr id="29" name="図 28">
            <a:extLst>
              <a:ext uri="{FF2B5EF4-FFF2-40B4-BE49-F238E27FC236}">
                <a16:creationId xmlns:a16="http://schemas.microsoft.com/office/drawing/2014/main" id="{97AC2912-B243-4C94-83CF-462CF6667678}"/>
              </a:ext>
            </a:extLst>
          </p:cNvPr>
          <p:cNvPicPr>
            <a:picLocks noChangeAspect="1"/>
          </p:cNvPicPr>
          <p:nvPr/>
        </p:nvPicPr>
        <p:blipFill>
          <a:blip r:embed="rId4"/>
          <a:stretch>
            <a:fillRect/>
          </a:stretch>
        </p:blipFill>
        <p:spPr>
          <a:xfrm>
            <a:off x="4295072" y="6285907"/>
            <a:ext cx="794215" cy="401951"/>
          </a:xfrm>
          <a:prstGeom prst="rect">
            <a:avLst/>
          </a:prstGeom>
        </p:spPr>
      </p:pic>
      <p:pic>
        <p:nvPicPr>
          <p:cNvPr id="31" name="図 30">
            <a:extLst>
              <a:ext uri="{FF2B5EF4-FFF2-40B4-BE49-F238E27FC236}">
                <a16:creationId xmlns:a16="http://schemas.microsoft.com/office/drawing/2014/main" id="{F9E451B2-BA5F-453D-857B-792361444919}"/>
              </a:ext>
            </a:extLst>
          </p:cNvPr>
          <p:cNvPicPr>
            <a:picLocks noChangeAspect="1"/>
          </p:cNvPicPr>
          <p:nvPr/>
        </p:nvPicPr>
        <p:blipFill>
          <a:blip r:embed="rId8"/>
          <a:stretch>
            <a:fillRect/>
          </a:stretch>
        </p:blipFill>
        <p:spPr>
          <a:xfrm rot="1268448">
            <a:off x="1629837" y="6113170"/>
            <a:ext cx="304453" cy="406678"/>
          </a:xfrm>
          <a:prstGeom prst="rect">
            <a:avLst/>
          </a:prstGeom>
        </p:spPr>
      </p:pic>
      <p:sp>
        <p:nvSpPr>
          <p:cNvPr id="32" name="テキスト ボックス 31">
            <a:extLst>
              <a:ext uri="{FF2B5EF4-FFF2-40B4-BE49-F238E27FC236}">
                <a16:creationId xmlns:a16="http://schemas.microsoft.com/office/drawing/2014/main" id="{9554CD74-182E-43CA-AA21-489EB10BF046}"/>
              </a:ext>
            </a:extLst>
          </p:cNvPr>
          <p:cNvSpPr txBox="1"/>
          <p:nvPr/>
        </p:nvSpPr>
        <p:spPr>
          <a:xfrm>
            <a:off x="3703490" y="6633478"/>
            <a:ext cx="668773" cy="200055"/>
          </a:xfrm>
          <a:prstGeom prst="rect">
            <a:avLst/>
          </a:prstGeom>
          <a:noFill/>
        </p:spPr>
        <p:txBody>
          <a:bodyPr wrap="none" rtlCol="0">
            <a:spAutoFit/>
          </a:bodyPr>
          <a:lstStyle/>
          <a:p>
            <a:r>
              <a:rPr kumimoji="1" lang="ja-JP" altLang="en-US" sz="700" dirty="0">
                <a:latin typeface="Meiryo UI" panose="020B0604030504040204" pitchFamily="50" charset="-128"/>
                <a:ea typeface="Meiryo UI" panose="020B0604030504040204" pitchFamily="50" charset="-128"/>
              </a:rPr>
              <a:t>スケジューラー</a:t>
            </a:r>
          </a:p>
        </p:txBody>
      </p:sp>
      <p:grpSp>
        <p:nvGrpSpPr>
          <p:cNvPr id="5" name="グループ化 4"/>
          <p:cNvGrpSpPr/>
          <p:nvPr/>
        </p:nvGrpSpPr>
        <p:grpSpPr>
          <a:xfrm>
            <a:off x="7595358" y="915425"/>
            <a:ext cx="2181102" cy="771786"/>
            <a:chOff x="7450578" y="892874"/>
            <a:chExt cx="2181102" cy="771786"/>
          </a:xfrm>
        </p:grpSpPr>
        <p:sp>
          <p:nvSpPr>
            <p:cNvPr id="28" name="テキスト ボックス 27">
              <a:extLst>
                <a:ext uri="{FF2B5EF4-FFF2-40B4-BE49-F238E27FC236}">
                  <a16:creationId xmlns:a16="http://schemas.microsoft.com/office/drawing/2014/main" id="{925E6E0F-08C3-4D8A-9260-18B6266F0DBB}"/>
                </a:ext>
              </a:extLst>
            </p:cNvPr>
            <p:cNvSpPr txBox="1"/>
            <p:nvPr/>
          </p:nvSpPr>
          <p:spPr>
            <a:xfrm>
              <a:off x="7450578" y="892874"/>
              <a:ext cx="2181102" cy="771786"/>
            </a:xfrm>
            <a:prstGeom prst="rect">
              <a:avLst/>
            </a:prstGeom>
            <a:solidFill>
              <a:schemeClr val="bg1"/>
            </a:solidFill>
            <a:ln cmpd="dbl">
              <a:solidFill>
                <a:schemeClr val="bg2">
                  <a:lumMod val="75000"/>
                </a:schemeClr>
              </a:solidFill>
            </a:ln>
          </p:spPr>
          <p:txBody>
            <a:bodyPr wrap="square" rtlCol="0">
              <a:noAutofit/>
            </a:bodyPr>
            <a:lstStyle/>
            <a:p>
              <a:r>
                <a:rPr kumimoji="1" lang="ja-JP" altLang="en-US" sz="1050" b="1" dirty="0" smtClean="0">
                  <a:latin typeface="Meiryo UI" panose="020B0604030504040204" pitchFamily="50" charset="-128"/>
                  <a:ea typeface="Meiryo UI" panose="020B0604030504040204" pitchFamily="50" charset="-128"/>
                </a:rPr>
                <a:t>知事復活要求額：</a:t>
              </a:r>
              <a:r>
                <a:rPr kumimoji="1" lang="en-US" altLang="ja-JP" sz="1050" b="1" dirty="0" smtClean="0">
                  <a:latin typeface="Meiryo UI" panose="020B0604030504040204" pitchFamily="50" charset="-128"/>
                  <a:ea typeface="Meiryo UI" panose="020B0604030504040204" pitchFamily="50" charset="-128"/>
                </a:rPr>
                <a:t>315,202</a:t>
              </a:r>
              <a:r>
                <a:rPr kumimoji="1" lang="ja-JP" altLang="en-US" sz="1050" b="1" dirty="0" smtClean="0">
                  <a:latin typeface="Meiryo UI" panose="020B0604030504040204" pitchFamily="50" charset="-128"/>
                  <a:ea typeface="Meiryo UI" panose="020B0604030504040204" pitchFamily="50" charset="-128"/>
                </a:rPr>
                <a:t>千円</a:t>
              </a:r>
              <a:endParaRPr kumimoji="1" lang="en-US" altLang="ja-JP" sz="1050" b="1" dirty="0" smtClean="0">
                <a:latin typeface="Meiryo UI" panose="020B0604030504040204" pitchFamily="50" charset="-128"/>
                <a:ea typeface="Meiryo UI" panose="020B0604030504040204" pitchFamily="50" charset="-128"/>
              </a:endParaRPr>
            </a:p>
            <a:p>
              <a:pPr>
                <a:lnSpc>
                  <a:spcPts val="300"/>
                </a:lnSpc>
              </a:pPr>
              <a:r>
                <a:rPr kumimoji="1" lang="ja-JP" altLang="en-US" sz="1000" dirty="0" smtClean="0">
                  <a:latin typeface="Meiryo UI" panose="020B0604030504040204" pitchFamily="50" charset="-128"/>
                  <a:ea typeface="Meiryo UI" panose="020B0604030504040204" pitchFamily="50" charset="-128"/>
                </a:rPr>
                <a:t>　　　</a:t>
              </a:r>
              <a:endParaRPr kumimoji="1" lang="en-US" altLang="ja-JP" sz="1000" dirty="0" smtClean="0">
                <a:latin typeface="Meiryo UI" panose="020B0604030504040204" pitchFamily="50" charset="-128"/>
                <a:ea typeface="Meiryo UI" panose="020B0604030504040204" pitchFamily="50" charset="-128"/>
              </a:endParaRPr>
            </a:p>
            <a:p>
              <a:pPr>
                <a:lnSpc>
                  <a:spcPts val="1000"/>
                </a:lnSpc>
              </a:pPr>
              <a:r>
                <a:rPr kumimoji="1" lang="ja-JP" altLang="en-US" sz="1000" dirty="0" smtClean="0">
                  <a:latin typeface="Meiryo UI" panose="020B0604030504040204" pitchFamily="50" charset="-128"/>
                  <a:ea typeface="Meiryo UI" panose="020B0604030504040204" pitchFamily="50" charset="-128"/>
                </a:rPr>
                <a:t>               国　庫：</a:t>
              </a:r>
              <a:r>
                <a:rPr kumimoji="1" lang="en-US" altLang="ja-JP" sz="1000" dirty="0" smtClean="0">
                  <a:latin typeface="Meiryo UI" panose="020B0604030504040204" pitchFamily="50" charset="-128"/>
                  <a:ea typeface="Meiryo UI" panose="020B0604030504040204" pitchFamily="50" charset="-128"/>
                </a:rPr>
                <a:t>196,706</a:t>
              </a:r>
              <a:r>
                <a:rPr kumimoji="1" lang="ja-JP" altLang="en-US" sz="1000" dirty="0" smtClean="0">
                  <a:latin typeface="Meiryo UI" panose="020B0604030504040204" pitchFamily="50" charset="-128"/>
                  <a:ea typeface="Meiryo UI" panose="020B0604030504040204" pitchFamily="50" charset="-128"/>
                </a:rPr>
                <a:t>千円</a:t>
              </a:r>
              <a:endParaRPr kumimoji="1" lang="en-US" altLang="ja-JP" sz="1000" dirty="0" smtClean="0">
                <a:latin typeface="Meiryo UI" panose="020B0604030504040204" pitchFamily="50" charset="-128"/>
                <a:ea typeface="Meiryo UI" panose="020B0604030504040204" pitchFamily="50" charset="-128"/>
              </a:endParaRPr>
            </a:p>
            <a:p>
              <a:pPr>
                <a:lnSpc>
                  <a:spcPts val="1000"/>
                </a:lnSpc>
              </a:pPr>
              <a:r>
                <a:rPr kumimoji="1" lang="ja-JP" altLang="en-US" sz="1000" dirty="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　           その他：  </a:t>
              </a:r>
              <a:r>
                <a:rPr kumimoji="1" lang="en-US" altLang="ja-JP" sz="1000" dirty="0" smtClean="0">
                  <a:latin typeface="Meiryo UI" panose="020B0604030504040204" pitchFamily="50" charset="-128"/>
                  <a:ea typeface="Meiryo UI" panose="020B0604030504040204" pitchFamily="50" charset="-128"/>
                </a:rPr>
                <a:t>20,000</a:t>
              </a:r>
              <a:r>
                <a:rPr kumimoji="1" lang="ja-JP" altLang="en-US" sz="1000" dirty="0" smtClean="0">
                  <a:latin typeface="Meiryo UI" panose="020B0604030504040204" pitchFamily="50" charset="-128"/>
                  <a:ea typeface="Meiryo UI" panose="020B0604030504040204" pitchFamily="50" charset="-128"/>
                </a:rPr>
                <a:t>千円</a:t>
              </a:r>
              <a:endParaRPr kumimoji="1" lang="en-US" altLang="ja-JP" sz="1000" dirty="0" smtClean="0">
                <a:latin typeface="Meiryo UI" panose="020B0604030504040204" pitchFamily="50" charset="-128"/>
                <a:ea typeface="Meiryo UI" panose="020B0604030504040204" pitchFamily="50" charset="-128"/>
              </a:endParaRPr>
            </a:p>
            <a:p>
              <a:pPr>
                <a:lnSpc>
                  <a:spcPts val="1000"/>
                </a:lnSpc>
              </a:pPr>
              <a:r>
                <a:rPr kumimoji="1" lang="ja-JP" altLang="en-US" sz="1000" dirty="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　　         一　財：  </a:t>
              </a:r>
              <a:r>
                <a:rPr kumimoji="1" lang="en-US" altLang="ja-JP" sz="1000" dirty="0" smtClean="0">
                  <a:latin typeface="Meiryo UI" panose="020B0604030504040204" pitchFamily="50" charset="-128"/>
                  <a:ea typeface="Meiryo UI" panose="020B0604030504040204" pitchFamily="50" charset="-128"/>
                </a:rPr>
                <a:t>98,496</a:t>
              </a:r>
              <a:r>
                <a:rPr kumimoji="1" lang="ja-JP" altLang="en-US" sz="1000" dirty="0" smtClean="0">
                  <a:latin typeface="Meiryo UI" panose="020B0604030504040204" pitchFamily="50" charset="-128"/>
                  <a:ea typeface="Meiryo UI" panose="020B0604030504040204" pitchFamily="50" charset="-128"/>
                </a:rPr>
                <a:t>千円</a:t>
              </a:r>
              <a:endParaRPr kumimoji="1" lang="en-US" altLang="ja-JP" sz="1000" dirty="0" smtClean="0">
                <a:latin typeface="Meiryo UI" panose="020B0604030504040204" pitchFamily="50" charset="-128"/>
                <a:ea typeface="Meiryo UI" panose="020B0604030504040204" pitchFamily="50" charset="-128"/>
              </a:endParaRPr>
            </a:p>
          </p:txBody>
        </p:sp>
        <p:sp>
          <p:nvSpPr>
            <p:cNvPr id="2" name="大かっこ 1"/>
            <p:cNvSpPr/>
            <p:nvPr/>
          </p:nvSpPr>
          <p:spPr>
            <a:xfrm>
              <a:off x="8084820" y="1110431"/>
              <a:ext cx="1463040" cy="422925"/>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pSp>
      <p:pic>
        <p:nvPicPr>
          <p:cNvPr id="6" name="図 5"/>
          <p:cNvPicPr>
            <a:picLocks noChangeAspect="1"/>
          </p:cNvPicPr>
          <p:nvPr/>
        </p:nvPicPr>
        <p:blipFill>
          <a:blip r:embed="rId9"/>
          <a:stretch>
            <a:fillRect/>
          </a:stretch>
        </p:blipFill>
        <p:spPr>
          <a:xfrm>
            <a:off x="5683310" y="2922188"/>
            <a:ext cx="4067966" cy="3435265"/>
          </a:xfrm>
          <a:prstGeom prst="rect">
            <a:avLst/>
          </a:prstGeom>
        </p:spPr>
      </p:pic>
    </p:spTree>
    <p:extLst>
      <p:ext uri="{BB962C8B-B14F-4D97-AF65-F5344CB8AC3E}">
        <p14:creationId xmlns:p14="http://schemas.microsoft.com/office/powerpoint/2010/main" val="598045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9906000" cy="307777"/>
          </a:xfrm>
          <a:prstGeom prst="rect">
            <a:avLst/>
          </a:prstGeom>
          <a:solidFill>
            <a:schemeClr val="accent5">
              <a:lumMod val="50000"/>
            </a:schemeClr>
          </a:solidFill>
        </p:spPr>
        <p:txBody>
          <a:bodyPr wrap="square" rtlCol="0">
            <a:spAutoFit/>
          </a:bodyPr>
          <a:lstStyle/>
          <a:p>
            <a:r>
              <a:rPr kumimoji="1" lang="ja-JP" altLang="en-US" sz="1400" b="1" dirty="0">
                <a:solidFill>
                  <a:schemeClr val="bg1"/>
                </a:solidFill>
                <a:latin typeface="Meiryo UI" panose="020B0604030504040204" pitchFamily="50" charset="-128"/>
                <a:ea typeface="Meiryo UI" panose="020B0604030504040204" pitchFamily="50" charset="-128"/>
              </a:rPr>
              <a:t>＜知事復活要求＞大阪広域データ連携整備事業費　②必要性　　　　　　　　　　　　　　　　　　　　　　　　　　　</a:t>
            </a:r>
            <a:r>
              <a:rPr kumimoji="1" lang="ja-JP" altLang="en-US" sz="1050" dirty="0">
                <a:solidFill>
                  <a:schemeClr val="bg1"/>
                </a:solidFill>
                <a:latin typeface="Meiryo UI" panose="020B0604030504040204" pitchFamily="50" charset="-128"/>
                <a:ea typeface="Meiryo UI" panose="020B0604030504040204" pitchFamily="50" charset="-128"/>
              </a:rPr>
              <a:t>スマートシティ戦略部 特区推進課</a:t>
            </a:r>
          </a:p>
        </p:txBody>
      </p:sp>
      <p:sp>
        <p:nvSpPr>
          <p:cNvPr id="9" name="テキスト ボックス 8">
            <a:extLst>
              <a:ext uri="{FF2B5EF4-FFF2-40B4-BE49-F238E27FC236}">
                <a16:creationId xmlns:a16="http://schemas.microsoft.com/office/drawing/2014/main" id="{CE08B4BE-7410-4A62-9F46-EBD3B8F5EE21}"/>
              </a:ext>
            </a:extLst>
          </p:cNvPr>
          <p:cNvSpPr txBox="1"/>
          <p:nvPr/>
        </p:nvSpPr>
        <p:spPr>
          <a:xfrm>
            <a:off x="40944" y="2686687"/>
            <a:ext cx="9772488" cy="252000"/>
          </a:xfrm>
          <a:prstGeom prst="rect">
            <a:avLst/>
          </a:prstGeom>
          <a:solidFill>
            <a:schemeClr val="accent5">
              <a:lumMod val="50000"/>
            </a:schemeClr>
          </a:solidFill>
        </p:spPr>
        <p:txBody>
          <a:bodyPr wrap="square" lIns="36000" tIns="36000" rIns="36000" bIns="36000" rtlCol="0" anchor="ctr">
            <a:spAutoFit/>
          </a:bodyPr>
          <a:lstStyle/>
          <a:p>
            <a:pPr>
              <a:lnSpc>
                <a:spcPts val="1200"/>
              </a:lnSpc>
            </a:pPr>
            <a:r>
              <a:rPr kumimoji="1" lang="en-US" altLang="ja-JP" sz="1100" b="1" dirty="0">
                <a:solidFill>
                  <a:schemeClr val="bg1"/>
                </a:solidFill>
                <a:latin typeface="Meiryo UI" panose="020B0604030504040204" pitchFamily="50" charset="-128"/>
                <a:ea typeface="Meiryo UI" panose="020B0604030504040204" pitchFamily="50" charset="-128"/>
              </a:rPr>
              <a:t>ORDEN</a:t>
            </a:r>
            <a:r>
              <a:rPr kumimoji="1" lang="ja-JP" altLang="en-US" sz="1100" b="1" dirty="0">
                <a:solidFill>
                  <a:schemeClr val="bg1"/>
                </a:solidFill>
                <a:latin typeface="Meiryo UI" panose="020B0604030504040204" pitchFamily="50" charset="-128"/>
                <a:ea typeface="Meiryo UI" panose="020B0604030504040204" pitchFamily="50" charset="-128"/>
              </a:rPr>
              <a:t>の機能を活用した広域ポータルの必要性</a:t>
            </a:r>
          </a:p>
        </p:txBody>
      </p:sp>
      <p:sp>
        <p:nvSpPr>
          <p:cNvPr id="5" name="テキスト ボックス 4">
            <a:extLst>
              <a:ext uri="{FF2B5EF4-FFF2-40B4-BE49-F238E27FC236}">
                <a16:creationId xmlns:a16="http://schemas.microsoft.com/office/drawing/2014/main" id="{6651387E-79CF-424C-8683-A2E736069DAB}"/>
              </a:ext>
            </a:extLst>
          </p:cNvPr>
          <p:cNvSpPr txBox="1"/>
          <p:nvPr/>
        </p:nvSpPr>
        <p:spPr>
          <a:xfrm>
            <a:off x="214339" y="2960836"/>
            <a:ext cx="2664000" cy="216000"/>
          </a:xfrm>
          <a:prstGeom prst="roundRect">
            <a:avLst/>
          </a:prstGeom>
          <a:solidFill>
            <a:schemeClr val="accent1">
              <a:lumMod val="20000"/>
              <a:lumOff val="80000"/>
            </a:schemeClr>
          </a:solidFill>
        </p:spPr>
        <p:txBody>
          <a:bodyPr wrap="none" rtlCol="0" anchor="ctr" anchorCtr="0">
            <a:noAutofit/>
          </a:bodyPr>
          <a:lstStyle/>
          <a:p>
            <a:r>
              <a:rPr kumimoji="1" lang="ja-JP" altLang="en-US" sz="1100" b="1" dirty="0">
                <a:latin typeface="Meiryo UI" panose="020B0604030504040204" pitchFamily="50" charset="-128"/>
                <a:ea typeface="Meiryo UI" panose="020B0604030504040204" pitchFamily="50" charset="-128"/>
              </a:rPr>
              <a:t>１）パーソナライズサービスの提供</a:t>
            </a:r>
          </a:p>
        </p:txBody>
      </p:sp>
      <p:sp>
        <p:nvSpPr>
          <p:cNvPr id="16" name="テキスト ボックス 15">
            <a:extLst>
              <a:ext uri="{FF2B5EF4-FFF2-40B4-BE49-F238E27FC236}">
                <a16:creationId xmlns:a16="http://schemas.microsoft.com/office/drawing/2014/main" id="{0316E3D4-B121-41E1-9CE5-EDA58CBFE258}"/>
              </a:ext>
            </a:extLst>
          </p:cNvPr>
          <p:cNvSpPr txBox="1"/>
          <p:nvPr/>
        </p:nvSpPr>
        <p:spPr>
          <a:xfrm>
            <a:off x="3314684" y="2960836"/>
            <a:ext cx="3276000" cy="216000"/>
          </a:xfrm>
          <a:prstGeom prst="roundRect">
            <a:avLst/>
          </a:prstGeom>
          <a:solidFill>
            <a:schemeClr val="accent1">
              <a:lumMod val="20000"/>
              <a:lumOff val="80000"/>
            </a:schemeClr>
          </a:solidFill>
        </p:spPr>
        <p:txBody>
          <a:bodyPr wrap="none" rtlCol="0" anchor="ctr" anchorCtr="0">
            <a:noAutofit/>
          </a:bodyPr>
          <a:lstStyle/>
          <a:p>
            <a:r>
              <a:rPr kumimoji="1" lang="ja-JP" altLang="en-US" sz="1100" b="1" dirty="0">
                <a:latin typeface="Meiryo UI" panose="020B0604030504040204" pitchFamily="50" charset="-128"/>
                <a:ea typeface="Meiryo UI" panose="020B0604030504040204" pitchFamily="50" charset="-128"/>
              </a:rPr>
              <a:t>２）市町村が個別に構築するリスクの回避</a:t>
            </a:r>
          </a:p>
        </p:txBody>
      </p:sp>
      <p:sp>
        <p:nvSpPr>
          <p:cNvPr id="8" name="テキスト ボックス 7">
            <a:extLst>
              <a:ext uri="{FF2B5EF4-FFF2-40B4-BE49-F238E27FC236}">
                <a16:creationId xmlns:a16="http://schemas.microsoft.com/office/drawing/2014/main" id="{05C55B9E-6D39-4A9C-B540-AB50ABCBC69B}"/>
              </a:ext>
            </a:extLst>
          </p:cNvPr>
          <p:cNvSpPr txBox="1"/>
          <p:nvPr/>
        </p:nvSpPr>
        <p:spPr>
          <a:xfrm>
            <a:off x="177424" y="3142509"/>
            <a:ext cx="2786430" cy="738664"/>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上記で</a:t>
            </a:r>
            <a:r>
              <a:rPr kumimoji="1" lang="ja-JP" altLang="en-US" sz="1050" dirty="0" smtClean="0">
                <a:latin typeface="Meiryo UI" panose="020B0604030504040204" pitchFamily="50" charset="-128"/>
                <a:ea typeface="Meiryo UI" panose="020B0604030504040204" pitchFamily="50" charset="-128"/>
              </a:rPr>
              <a:t>示</a:t>
            </a:r>
            <a:r>
              <a:rPr kumimoji="1" lang="ja-JP" altLang="en-US" sz="1050" dirty="0">
                <a:latin typeface="Meiryo UI" panose="020B0604030504040204" pitchFamily="50" charset="-128"/>
                <a:ea typeface="Meiryo UI" panose="020B0604030504040204" pitchFamily="50" charset="-128"/>
              </a:rPr>
              <a:t>した</a:t>
            </a:r>
            <a:r>
              <a:rPr kumimoji="1" lang="ja-JP" altLang="en-US" sz="1050" dirty="0" smtClean="0">
                <a:latin typeface="Meiryo UI" panose="020B0604030504040204" pitchFamily="50" charset="-128"/>
                <a:ea typeface="Meiryo UI" panose="020B0604030504040204" pitchFamily="50" charset="-128"/>
              </a:rPr>
              <a:t>とおり</a:t>
            </a:r>
            <a:r>
              <a:rPr kumimoji="1" lang="ja-JP" altLang="en-US" sz="1050" dirty="0">
                <a:latin typeface="Meiryo UI" panose="020B0604030504040204" pitchFamily="50" charset="-128"/>
                <a:ea typeface="Meiryo UI" panose="020B0604030504040204" pitchFamily="50" charset="-128"/>
              </a:rPr>
              <a:t>、アウトリーチで個人に行政サービスを届ける重要性が高まっており、</a:t>
            </a:r>
            <a:r>
              <a:rPr kumimoji="1" lang="en-US" altLang="ja-JP" sz="1050" b="1" dirty="0">
                <a:solidFill>
                  <a:srgbClr val="FF0000"/>
                </a:solidFill>
                <a:latin typeface="Meiryo UI" panose="020B0604030504040204" pitchFamily="50" charset="-128"/>
                <a:ea typeface="Meiryo UI" panose="020B0604030504040204" pitchFamily="50" charset="-128"/>
              </a:rPr>
              <a:t>ORDEN</a:t>
            </a:r>
            <a:r>
              <a:rPr kumimoji="1" lang="ja-JP" altLang="en-US" sz="1050" b="1" dirty="0">
                <a:solidFill>
                  <a:srgbClr val="FF0000"/>
                </a:solidFill>
                <a:latin typeface="Meiryo UI" panose="020B0604030504040204" pitchFamily="50" charset="-128"/>
                <a:ea typeface="Meiryo UI" panose="020B0604030504040204" pitchFamily="50" charset="-128"/>
              </a:rPr>
              <a:t>が元々具備する「</a:t>
            </a:r>
            <a:r>
              <a:rPr kumimoji="1" lang="en-US" altLang="ja-JP" sz="1050" b="1" dirty="0">
                <a:solidFill>
                  <a:srgbClr val="FF0000"/>
                </a:solidFill>
                <a:latin typeface="Meiryo UI" panose="020B0604030504040204" pitchFamily="50" charset="-128"/>
                <a:ea typeface="Meiryo UI" panose="020B0604030504040204" pitchFamily="50" charset="-128"/>
              </a:rPr>
              <a:t>ID</a:t>
            </a:r>
            <a:r>
              <a:rPr kumimoji="1" lang="ja-JP" altLang="en-US" sz="1050" b="1" dirty="0">
                <a:solidFill>
                  <a:srgbClr val="FF0000"/>
                </a:solidFill>
                <a:latin typeface="Meiryo UI" panose="020B0604030504040204" pitchFamily="50" charset="-128"/>
                <a:ea typeface="Meiryo UI" panose="020B0604030504040204" pitchFamily="50" charset="-128"/>
              </a:rPr>
              <a:t>登録」などの機能が必須</a:t>
            </a:r>
            <a:r>
              <a:rPr kumimoji="1" lang="ja-JP" altLang="en-US" sz="1050" dirty="0">
                <a:latin typeface="Meiryo UI" panose="020B0604030504040204" pitchFamily="50" charset="-128"/>
                <a:ea typeface="Meiryo UI" panose="020B0604030504040204" pitchFamily="50" charset="-128"/>
              </a:rPr>
              <a:t>。（これを別に構築するのは二重投資）</a:t>
            </a:r>
          </a:p>
        </p:txBody>
      </p:sp>
      <p:graphicFrame>
        <p:nvGraphicFramePr>
          <p:cNvPr id="11" name="表 12">
            <a:extLst>
              <a:ext uri="{FF2B5EF4-FFF2-40B4-BE49-F238E27FC236}">
                <a16:creationId xmlns:a16="http://schemas.microsoft.com/office/drawing/2014/main" id="{160B6BE6-9BD4-4C21-BD2C-588B61703342}"/>
              </a:ext>
            </a:extLst>
          </p:cNvPr>
          <p:cNvGraphicFramePr>
            <a:graphicFrameLocks noGrp="1"/>
          </p:cNvGraphicFramePr>
          <p:nvPr>
            <p:extLst>
              <p:ext uri="{D42A27DB-BD31-4B8C-83A1-F6EECF244321}">
                <p14:modId xmlns:p14="http://schemas.microsoft.com/office/powerpoint/2010/main" val="2280422224"/>
              </p:ext>
            </p:extLst>
          </p:nvPr>
        </p:nvGraphicFramePr>
        <p:xfrm>
          <a:off x="415349" y="4063516"/>
          <a:ext cx="2072639" cy="1601280"/>
        </p:xfrm>
        <a:graphic>
          <a:graphicData uri="http://schemas.openxmlformats.org/drawingml/2006/table">
            <a:tbl>
              <a:tblPr firstRow="1" bandRow="1">
                <a:tableStyleId>{5940675A-B579-460E-94D1-54222C63F5DA}</a:tableStyleId>
              </a:tblPr>
              <a:tblGrid>
                <a:gridCol w="802005">
                  <a:extLst>
                    <a:ext uri="{9D8B030D-6E8A-4147-A177-3AD203B41FA5}">
                      <a16:colId xmlns:a16="http://schemas.microsoft.com/office/drawing/2014/main" val="1545186137"/>
                    </a:ext>
                  </a:extLst>
                </a:gridCol>
                <a:gridCol w="648017">
                  <a:extLst>
                    <a:ext uri="{9D8B030D-6E8A-4147-A177-3AD203B41FA5}">
                      <a16:colId xmlns:a16="http://schemas.microsoft.com/office/drawing/2014/main" val="876870668"/>
                    </a:ext>
                  </a:extLst>
                </a:gridCol>
                <a:gridCol w="622617">
                  <a:extLst>
                    <a:ext uri="{9D8B030D-6E8A-4147-A177-3AD203B41FA5}">
                      <a16:colId xmlns:a16="http://schemas.microsoft.com/office/drawing/2014/main" val="2373905823"/>
                    </a:ext>
                  </a:extLst>
                </a:gridCol>
              </a:tblGrid>
              <a:tr h="233311">
                <a:tc>
                  <a:txBody>
                    <a:bodyPr/>
                    <a:lstStyle/>
                    <a:p>
                      <a:endParaRPr kumimoji="1" lang="ja-JP" altLang="en-US" sz="900" b="1" dirty="0">
                        <a:latin typeface="Meiryo UI" panose="020B0604030504040204" pitchFamily="50" charset="-128"/>
                        <a:ea typeface="Meiryo UI" panose="020B0604030504040204" pitchFamily="50" charset="-128"/>
                      </a:endParaRPr>
                    </a:p>
                  </a:txBody>
                  <a:tcPr marT="36000" marB="36000">
                    <a:solidFill>
                      <a:schemeClr val="accent1">
                        <a:lumMod val="20000"/>
                        <a:lumOff val="80000"/>
                      </a:schemeClr>
                    </a:solidFill>
                  </a:tcPr>
                </a:tc>
                <a:tc>
                  <a:txBody>
                    <a:bodyPr/>
                    <a:lstStyle/>
                    <a:p>
                      <a:pPr algn="ctr"/>
                      <a:r>
                        <a:rPr kumimoji="1" lang="ja-JP" altLang="en-US" sz="900" b="1" dirty="0" smtClean="0">
                          <a:latin typeface="Meiryo UI" panose="020B0604030504040204" pitchFamily="50" charset="-128"/>
                          <a:ea typeface="Meiryo UI" panose="020B0604030504040204" pitchFamily="50" charset="-128"/>
                        </a:rPr>
                        <a:t>既存の</a:t>
                      </a:r>
                      <a:endParaRPr kumimoji="1" lang="en-US" altLang="ja-JP" sz="900" b="1" dirty="0" smtClean="0">
                        <a:latin typeface="Meiryo UI" panose="020B0604030504040204" pitchFamily="50" charset="-128"/>
                        <a:ea typeface="Meiryo UI" panose="020B0604030504040204" pitchFamily="50" charset="-128"/>
                      </a:endParaRPr>
                    </a:p>
                    <a:p>
                      <a:pPr algn="ctr"/>
                      <a:r>
                        <a:rPr kumimoji="1" lang="ja-JP" altLang="en-US" sz="900" b="1" dirty="0" smtClean="0">
                          <a:latin typeface="Meiryo UI" panose="020B0604030504040204" pitchFamily="50" charset="-128"/>
                          <a:ea typeface="Meiryo UI" panose="020B0604030504040204" pitchFamily="50" charset="-128"/>
                        </a:rPr>
                        <a:t>サービス</a:t>
                      </a:r>
                      <a:endParaRPr kumimoji="1" lang="en-US" altLang="ja-JP" sz="900" b="1" dirty="0">
                        <a:latin typeface="Meiryo UI" panose="020B0604030504040204" pitchFamily="50" charset="-128"/>
                        <a:ea typeface="Meiryo UI" panose="020B0604030504040204" pitchFamily="50" charset="-128"/>
                      </a:endParaRPr>
                    </a:p>
                  </a:txBody>
                  <a:tcPr marT="36000" marB="36000">
                    <a:solidFill>
                      <a:schemeClr val="accent1">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大阪</a:t>
                      </a:r>
                      <a:r>
                        <a:rPr kumimoji="1" lang="en-US" altLang="ja-JP" sz="900" b="1" dirty="0">
                          <a:latin typeface="Meiryo UI" panose="020B0604030504040204" pitchFamily="50" charset="-128"/>
                          <a:ea typeface="Meiryo UI" panose="020B0604030504040204" pitchFamily="50" charset="-128"/>
                        </a:rPr>
                        <a:t>My</a:t>
                      </a:r>
                    </a:p>
                    <a:p>
                      <a:pPr algn="ctr"/>
                      <a:r>
                        <a:rPr kumimoji="1" lang="ja-JP" altLang="en-US" sz="900" b="1" dirty="0">
                          <a:latin typeface="Meiryo UI" panose="020B0604030504040204" pitchFamily="50" charset="-128"/>
                          <a:ea typeface="Meiryo UI" panose="020B0604030504040204" pitchFamily="50" charset="-128"/>
                        </a:rPr>
                        <a:t>ポータル</a:t>
                      </a:r>
                    </a:p>
                  </a:txBody>
                  <a:tcPr marT="36000" marB="36000">
                    <a:solidFill>
                      <a:schemeClr val="accent1">
                        <a:lumMod val="20000"/>
                        <a:lumOff val="80000"/>
                      </a:schemeClr>
                    </a:solidFill>
                  </a:tcPr>
                </a:tc>
                <a:extLst>
                  <a:ext uri="{0D108BD9-81ED-4DB2-BD59-A6C34878D82A}">
                    <a16:rowId xmlns:a16="http://schemas.microsoft.com/office/drawing/2014/main" val="1989565764"/>
                  </a:ext>
                </a:extLst>
              </a:tr>
              <a:tr h="145819">
                <a:tc>
                  <a:txBody>
                    <a:bodyPr/>
                    <a:lstStyle/>
                    <a:p>
                      <a:r>
                        <a:rPr kumimoji="1" lang="ja-JP" altLang="en-US" sz="900" dirty="0">
                          <a:latin typeface="Meiryo UI" panose="020B0604030504040204" pitchFamily="50" charset="-128"/>
                          <a:ea typeface="Meiryo UI" panose="020B0604030504040204" pitchFamily="50" charset="-128"/>
                        </a:rPr>
                        <a:t>属性配信</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T="36000" marB="36000"/>
                </a:tc>
                <a:tc>
                  <a:txBody>
                    <a:bodyPr/>
                    <a:lstStyle/>
                    <a:p>
                      <a:pPr algn="ctr"/>
                      <a:r>
                        <a:rPr kumimoji="1" lang="ja-JP" altLang="en-US" sz="900" dirty="0">
                          <a:latin typeface="Meiryo UI" panose="020B0604030504040204" pitchFamily="50" charset="-128"/>
                          <a:ea typeface="Meiryo UI" panose="020B0604030504040204" pitchFamily="50" charset="-128"/>
                        </a:rPr>
                        <a:t>〇</a:t>
                      </a:r>
                    </a:p>
                  </a:txBody>
                  <a:tcPr marT="36000" marB="36000">
                    <a:solidFill>
                      <a:srgbClr val="FFFF00"/>
                    </a:solidFill>
                  </a:tcPr>
                </a:tc>
                <a:tc>
                  <a:txBody>
                    <a:bodyPr/>
                    <a:lstStyle/>
                    <a:p>
                      <a:pPr algn="ctr"/>
                      <a:r>
                        <a:rPr kumimoji="1" lang="ja-JP" altLang="en-US" sz="900" dirty="0">
                          <a:latin typeface="Meiryo UI" panose="020B0604030504040204" pitchFamily="50" charset="-128"/>
                          <a:ea typeface="Meiryo UI" panose="020B0604030504040204" pitchFamily="50" charset="-128"/>
                        </a:rPr>
                        <a:t>〇</a:t>
                      </a:r>
                    </a:p>
                  </a:txBody>
                  <a:tcPr marT="36000" marB="36000">
                    <a:solidFill>
                      <a:srgbClr val="FFFF00"/>
                    </a:solidFill>
                  </a:tcPr>
                </a:tc>
                <a:extLst>
                  <a:ext uri="{0D108BD9-81ED-4DB2-BD59-A6C34878D82A}">
                    <a16:rowId xmlns:a16="http://schemas.microsoft.com/office/drawing/2014/main" val="3044537061"/>
                  </a:ext>
                </a:extLst>
              </a:tr>
              <a:tr h="145819">
                <a:tc>
                  <a:txBody>
                    <a:bodyPr/>
                    <a:lstStyle/>
                    <a:p>
                      <a:r>
                        <a:rPr kumimoji="1" lang="ja-JP" altLang="en-US" sz="900" dirty="0">
                          <a:latin typeface="Meiryo UI" panose="020B0604030504040204" pitchFamily="50" charset="-128"/>
                          <a:ea typeface="Meiryo UI" panose="020B0604030504040204" pitchFamily="50" charset="-128"/>
                        </a:rPr>
                        <a:t>個人配信</a:t>
                      </a:r>
                    </a:p>
                  </a:txBody>
                  <a:tcPr marT="36000" marB="36000"/>
                </a:tc>
                <a:tc>
                  <a:txBody>
                    <a:bodyPr/>
                    <a:lstStyle/>
                    <a:p>
                      <a:pPr algn="ct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T="36000" marB="36000"/>
                </a:tc>
                <a:tc>
                  <a:txBody>
                    <a:bodyPr/>
                    <a:lstStyle/>
                    <a:p>
                      <a:pPr algn="ctr"/>
                      <a:r>
                        <a:rPr kumimoji="1" lang="ja-JP" altLang="en-US" sz="900" dirty="0">
                          <a:latin typeface="Meiryo UI" panose="020B0604030504040204" pitchFamily="50" charset="-128"/>
                          <a:ea typeface="Meiryo UI" panose="020B0604030504040204" pitchFamily="50" charset="-128"/>
                        </a:rPr>
                        <a:t>〇</a:t>
                      </a:r>
                    </a:p>
                  </a:txBody>
                  <a:tcPr marT="36000" marB="36000">
                    <a:solidFill>
                      <a:srgbClr val="FFFF00"/>
                    </a:solidFill>
                  </a:tcPr>
                </a:tc>
                <a:extLst>
                  <a:ext uri="{0D108BD9-81ED-4DB2-BD59-A6C34878D82A}">
                    <a16:rowId xmlns:a16="http://schemas.microsoft.com/office/drawing/2014/main" val="1398906032"/>
                  </a:ext>
                </a:extLst>
              </a:tr>
              <a:tr h="145819">
                <a:tc>
                  <a:txBody>
                    <a:bodyPr/>
                    <a:lstStyle/>
                    <a:p>
                      <a:r>
                        <a:rPr kumimoji="1" lang="ja-JP" altLang="en-US" sz="900" dirty="0">
                          <a:latin typeface="Meiryo UI" panose="020B0604030504040204" pitchFamily="50" charset="-128"/>
                          <a:ea typeface="Meiryo UI" panose="020B0604030504040204" pitchFamily="50" charset="-128"/>
                        </a:rPr>
                        <a:t>電子申請</a:t>
                      </a:r>
                    </a:p>
                  </a:txBody>
                  <a:tcPr marT="36000" marB="36000"/>
                </a:tc>
                <a:tc>
                  <a:txBody>
                    <a:bodyPr/>
                    <a:lstStyle/>
                    <a:p>
                      <a:pPr algn="ct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T="36000" marB="36000"/>
                </a:tc>
                <a:tc>
                  <a:txBody>
                    <a:bodyPr/>
                    <a:lstStyle/>
                    <a:p>
                      <a:pPr algn="ctr"/>
                      <a:r>
                        <a:rPr kumimoji="1" lang="ja-JP" altLang="en-US" sz="900" dirty="0">
                          <a:latin typeface="Meiryo UI" panose="020B0604030504040204" pitchFamily="50" charset="-128"/>
                          <a:ea typeface="Meiryo UI" panose="020B0604030504040204" pitchFamily="50" charset="-128"/>
                        </a:rPr>
                        <a:t>〇</a:t>
                      </a:r>
                    </a:p>
                  </a:txBody>
                  <a:tcPr marT="36000" marB="36000">
                    <a:solidFill>
                      <a:srgbClr val="FFFF00"/>
                    </a:solidFill>
                  </a:tcPr>
                </a:tc>
                <a:extLst>
                  <a:ext uri="{0D108BD9-81ED-4DB2-BD59-A6C34878D82A}">
                    <a16:rowId xmlns:a16="http://schemas.microsoft.com/office/drawing/2014/main" val="189491045"/>
                  </a:ext>
                </a:extLst>
              </a:tr>
              <a:tr h="145819">
                <a:tc>
                  <a:txBody>
                    <a:bodyPr/>
                    <a:lstStyle/>
                    <a:p>
                      <a:r>
                        <a:rPr kumimoji="1" lang="ja-JP" altLang="en-US" sz="900" dirty="0">
                          <a:latin typeface="Meiryo UI" panose="020B0604030504040204" pitchFamily="50" charset="-128"/>
                          <a:ea typeface="Meiryo UI" panose="020B0604030504040204" pitchFamily="50" charset="-128"/>
                        </a:rPr>
                        <a:t>電子通知</a:t>
                      </a:r>
                    </a:p>
                  </a:txBody>
                  <a:tcPr marT="36000" marB="36000"/>
                </a:tc>
                <a:tc>
                  <a:txBody>
                    <a:bodyPr/>
                    <a:lstStyle/>
                    <a:p>
                      <a:pPr algn="ct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T="36000" marB="36000"/>
                </a:tc>
                <a:tc>
                  <a:txBody>
                    <a:bodyPr/>
                    <a:lstStyle/>
                    <a:p>
                      <a:pPr algn="ctr"/>
                      <a:r>
                        <a:rPr kumimoji="1" lang="ja-JP" altLang="en-US" sz="900" dirty="0">
                          <a:latin typeface="Meiryo UI" panose="020B0604030504040204" pitchFamily="50" charset="-128"/>
                          <a:ea typeface="Meiryo UI" panose="020B0604030504040204" pitchFamily="50" charset="-128"/>
                        </a:rPr>
                        <a:t>〇</a:t>
                      </a:r>
                    </a:p>
                  </a:txBody>
                  <a:tcPr marT="36000" marB="36000">
                    <a:solidFill>
                      <a:srgbClr val="FFFF00"/>
                    </a:solidFill>
                  </a:tcPr>
                </a:tc>
                <a:extLst>
                  <a:ext uri="{0D108BD9-81ED-4DB2-BD59-A6C34878D82A}">
                    <a16:rowId xmlns:a16="http://schemas.microsoft.com/office/drawing/2014/main" val="3237985963"/>
                  </a:ext>
                </a:extLst>
              </a:tr>
              <a:tr h="145819">
                <a:tc>
                  <a:txBody>
                    <a:bodyPr/>
                    <a:lstStyle/>
                    <a:p>
                      <a:r>
                        <a:rPr kumimoji="1" lang="ja-JP" altLang="en-US" sz="900" dirty="0">
                          <a:latin typeface="Meiryo UI" panose="020B0604030504040204" pitchFamily="50" charset="-128"/>
                          <a:ea typeface="Meiryo UI" panose="020B0604030504040204" pitchFamily="50" charset="-128"/>
                        </a:rPr>
                        <a:t>予約機能</a:t>
                      </a:r>
                    </a:p>
                  </a:txBody>
                  <a:tcPr marT="36000" marB="36000"/>
                </a:tc>
                <a:tc>
                  <a:txBody>
                    <a:bodyPr/>
                    <a:lstStyle/>
                    <a:p>
                      <a:pPr algn="ct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T="36000" marB="36000"/>
                </a:tc>
                <a:tc>
                  <a:txBody>
                    <a:bodyPr/>
                    <a:lstStyle/>
                    <a:p>
                      <a:pPr algn="ctr"/>
                      <a:r>
                        <a:rPr kumimoji="1" lang="ja-JP" altLang="en-US" sz="900" dirty="0">
                          <a:latin typeface="Meiryo UI" panose="020B0604030504040204" pitchFamily="50" charset="-128"/>
                          <a:ea typeface="Meiryo UI" panose="020B0604030504040204" pitchFamily="50" charset="-128"/>
                        </a:rPr>
                        <a:t>〇</a:t>
                      </a:r>
                    </a:p>
                  </a:txBody>
                  <a:tcPr marT="36000" marB="36000">
                    <a:solidFill>
                      <a:srgbClr val="FFFF00"/>
                    </a:solidFill>
                  </a:tcPr>
                </a:tc>
                <a:extLst>
                  <a:ext uri="{0D108BD9-81ED-4DB2-BD59-A6C34878D82A}">
                    <a16:rowId xmlns:a16="http://schemas.microsoft.com/office/drawing/2014/main" val="391604260"/>
                  </a:ext>
                </a:extLst>
              </a:tr>
              <a:tr h="145819">
                <a:tc>
                  <a:txBody>
                    <a:bodyPr/>
                    <a:lstStyle/>
                    <a:p>
                      <a:r>
                        <a:rPr kumimoji="1" lang="en-US" altLang="ja-JP" sz="900" dirty="0">
                          <a:latin typeface="Meiryo UI" panose="020B0604030504040204" pitchFamily="50" charset="-128"/>
                          <a:ea typeface="Meiryo UI" panose="020B0604030504040204" pitchFamily="50" charset="-128"/>
                        </a:rPr>
                        <a:t>AI</a:t>
                      </a:r>
                      <a:r>
                        <a:rPr kumimoji="1" lang="ja-JP" altLang="en-US" sz="900" dirty="0">
                          <a:latin typeface="Meiryo UI" panose="020B0604030504040204" pitchFamily="50" charset="-128"/>
                          <a:ea typeface="Meiryo UI" panose="020B0604030504040204" pitchFamily="50" charset="-128"/>
                        </a:rPr>
                        <a:t>相談案内</a:t>
                      </a:r>
                    </a:p>
                  </a:txBody>
                  <a:tcPr marT="36000" marB="36000"/>
                </a:tc>
                <a:tc>
                  <a:txBody>
                    <a:bodyPr/>
                    <a:lstStyle/>
                    <a:p>
                      <a:pPr algn="ctr"/>
                      <a:r>
                        <a:rPr kumimoji="1" lang="ja-JP" altLang="en-US" sz="900" dirty="0">
                          <a:latin typeface="Meiryo UI" panose="020B0604030504040204" pitchFamily="50" charset="-128"/>
                          <a:ea typeface="Meiryo UI" panose="020B0604030504040204" pitchFamily="50" charset="-128"/>
                        </a:rPr>
                        <a:t>〇</a:t>
                      </a:r>
                    </a:p>
                  </a:txBody>
                  <a:tcPr marT="36000" marB="36000">
                    <a:solidFill>
                      <a:srgbClr val="FFFF00"/>
                    </a:solidFill>
                  </a:tcPr>
                </a:tc>
                <a:tc>
                  <a:txBody>
                    <a:bodyPr/>
                    <a:lstStyle/>
                    <a:p>
                      <a:pPr algn="ctr"/>
                      <a:r>
                        <a:rPr kumimoji="1" lang="ja-JP" altLang="en-US" sz="900" dirty="0">
                          <a:latin typeface="Meiryo UI" panose="020B0604030504040204" pitchFamily="50" charset="-128"/>
                          <a:ea typeface="Meiryo UI" panose="020B0604030504040204" pitchFamily="50" charset="-128"/>
                        </a:rPr>
                        <a:t>〇</a:t>
                      </a:r>
                    </a:p>
                  </a:txBody>
                  <a:tcPr marT="36000" marB="36000">
                    <a:solidFill>
                      <a:srgbClr val="FFFF00"/>
                    </a:solidFill>
                  </a:tcPr>
                </a:tc>
                <a:extLst>
                  <a:ext uri="{0D108BD9-81ED-4DB2-BD59-A6C34878D82A}">
                    <a16:rowId xmlns:a16="http://schemas.microsoft.com/office/drawing/2014/main" val="1064162816"/>
                  </a:ext>
                </a:extLst>
              </a:tr>
            </a:tbl>
          </a:graphicData>
        </a:graphic>
      </p:graphicFrame>
      <p:sp>
        <p:nvSpPr>
          <p:cNvPr id="17" name="テキスト ボックス 16">
            <a:extLst>
              <a:ext uri="{FF2B5EF4-FFF2-40B4-BE49-F238E27FC236}">
                <a16:creationId xmlns:a16="http://schemas.microsoft.com/office/drawing/2014/main" id="{CA42D9B3-3557-46D7-913F-AFEB31FD0BF0}"/>
              </a:ext>
            </a:extLst>
          </p:cNvPr>
          <p:cNvSpPr txBox="1"/>
          <p:nvPr/>
        </p:nvSpPr>
        <p:spPr>
          <a:xfrm>
            <a:off x="328901" y="5664796"/>
            <a:ext cx="2529571" cy="33855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　属性配信とは、「〇〇地域に住む</a:t>
            </a:r>
            <a:r>
              <a:rPr kumimoji="1" lang="en-US" altLang="ja-JP" sz="800" dirty="0">
                <a:latin typeface="Meiryo UI" panose="020B0604030504040204" pitchFamily="50" charset="-128"/>
                <a:ea typeface="Meiryo UI" panose="020B0604030504040204" pitchFamily="50" charset="-128"/>
              </a:rPr>
              <a:t>40</a:t>
            </a:r>
            <a:r>
              <a:rPr kumimoji="1" lang="ja-JP" altLang="en-US" sz="800" dirty="0">
                <a:latin typeface="Meiryo UI" panose="020B0604030504040204" pitchFamily="50" charset="-128"/>
                <a:ea typeface="Meiryo UI" panose="020B0604030504040204" pitchFamily="50" charset="-128"/>
              </a:rPr>
              <a:t>代の女性」など、</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個人を特定しない形でサービスを届ける手法</a:t>
            </a:r>
          </a:p>
        </p:txBody>
      </p:sp>
      <p:sp>
        <p:nvSpPr>
          <p:cNvPr id="18" name="正方形/長方形 17">
            <a:extLst>
              <a:ext uri="{FF2B5EF4-FFF2-40B4-BE49-F238E27FC236}">
                <a16:creationId xmlns:a16="http://schemas.microsoft.com/office/drawing/2014/main" id="{7114D45B-3651-4743-A53A-300B773E7849}"/>
              </a:ext>
            </a:extLst>
          </p:cNvPr>
          <p:cNvSpPr/>
          <p:nvPr/>
        </p:nvSpPr>
        <p:spPr>
          <a:xfrm>
            <a:off x="415349" y="4623891"/>
            <a:ext cx="2072639" cy="21672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A534D0A4-70B9-42E8-A908-B810065A4037}"/>
              </a:ext>
            </a:extLst>
          </p:cNvPr>
          <p:cNvSpPr txBox="1"/>
          <p:nvPr/>
        </p:nvSpPr>
        <p:spPr>
          <a:xfrm>
            <a:off x="2393057" y="4582246"/>
            <a:ext cx="652743" cy="430887"/>
          </a:xfrm>
          <a:prstGeom prst="rect">
            <a:avLst/>
          </a:prstGeom>
          <a:noFill/>
        </p:spPr>
        <p:txBody>
          <a:bodyPr wrap="none" rtlCol="0">
            <a:spAutoFit/>
          </a:bodyPr>
          <a:lstStyle/>
          <a:p>
            <a:r>
              <a:rPr kumimoji="1" lang="ja-JP" altLang="en-US" sz="1100" b="1" dirty="0">
                <a:solidFill>
                  <a:srgbClr val="FF0000"/>
                </a:solidFill>
                <a:latin typeface="Meiryo UI" panose="020B0604030504040204" pitchFamily="50" charset="-128"/>
                <a:ea typeface="Meiryo UI" panose="020B0604030504040204" pitchFamily="50" charset="-128"/>
              </a:rPr>
              <a:t>➡ 最も</a:t>
            </a:r>
            <a:endParaRPr kumimoji="1" lang="en-US" altLang="ja-JP" sz="1100" b="1" dirty="0">
              <a:solidFill>
                <a:srgbClr val="FF0000"/>
              </a:solidFill>
              <a:latin typeface="Meiryo UI" panose="020B0604030504040204" pitchFamily="50" charset="-128"/>
              <a:ea typeface="Meiryo UI" panose="020B0604030504040204" pitchFamily="50" charset="-128"/>
            </a:endParaRPr>
          </a:p>
          <a:p>
            <a:r>
              <a:rPr kumimoji="1" lang="ja-JP" altLang="en-US" sz="1100" b="1" dirty="0">
                <a:solidFill>
                  <a:srgbClr val="FF0000"/>
                </a:solidFill>
                <a:latin typeface="Meiryo UI" panose="020B0604030504040204" pitchFamily="50" charset="-128"/>
                <a:ea typeface="Meiryo UI" panose="020B0604030504040204" pitchFamily="50" charset="-128"/>
              </a:rPr>
              <a:t>　  重要</a:t>
            </a:r>
          </a:p>
        </p:txBody>
      </p:sp>
      <p:sp>
        <p:nvSpPr>
          <p:cNvPr id="21" name="テキスト ボックス 20">
            <a:extLst>
              <a:ext uri="{FF2B5EF4-FFF2-40B4-BE49-F238E27FC236}">
                <a16:creationId xmlns:a16="http://schemas.microsoft.com/office/drawing/2014/main" id="{4493F422-AE93-45D4-98B7-BD92F21554F7}"/>
              </a:ext>
            </a:extLst>
          </p:cNvPr>
          <p:cNvSpPr txBox="1"/>
          <p:nvPr/>
        </p:nvSpPr>
        <p:spPr>
          <a:xfrm>
            <a:off x="6855070" y="2960835"/>
            <a:ext cx="2815134" cy="222617"/>
          </a:xfrm>
          <a:prstGeom prst="roundRect">
            <a:avLst/>
          </a:prstGeom>
          <a:solidFill>
            <a:schemeClr val="accent1">
              <a:lumMod val="20000"/>
              <a:lumOff val="80000"/>
            </a:schemeClr>
          </a:solidFill>
        </p:spPr>
        <p:txBody>
          <a:bodyPr wrap="none" rtlCol="0" anchor="ctr" anchorCtr="0">
            <a:noAutofit/>
          </a:bodyPr>
          <a:lstStyle/>
          <a:p>
            <a:r>
              <a:rPr kumimoji="1" lang="ja-JP" altLang="en-US" sz="1100" b="1" dirty="0">
                <a:latin typeface="Meiryo UI" panose="020B0604030504040204" pitchFamily="50" charset="-128"/>
                <a:ea typeface="Meiryo UI" panose="020B0604030504040204" pitchFamily="50" charset="-128"/>
              </a:rPr>
              <a:t>３）標準化のメリットと将来性</a:t>
            </a:r>
          </a:p>
        </p:txBody>
      </p:sp>
      <p:sp>
        <p:nvSpPr>
          <p:cNvPr id="20" name="テキスト ボックス 19">
            <a:extLst>
              <a:ext uri="{FF2B5EF4-FFF2-40B4-BE49-F238E27FC236}">
                <a16:creationId xmlns:a16="http://schemas.microsoft.com/office/drawing/2014/main" id="{655E5F03-1A2A-4DC3-A157-AA6F1522D58D}"/>
              </a:ext>
            </a:extLst>
          </p:cNvPr>
          <p:cNvSpPr txBox="1"/>
          <p:nvPr/>
        </p:nvSpPr>
        <p:spPr>
          <a:xfrm>
            <a:off x="586187" y="3823567"/>
            <a:ext cx="1816523" cy="246221"/>
          </a:xfrm>
          <a:prstGeom prst="rect">
            <a:avLst/>
          </a:prstGeom>
          <a:noFill/>
        </p:spPr>
        <p:txBody>
          <a:bodyPr wrap="none" rtlCol="0">
            <a:spAutoFit/>
          </a:bodyPr>
          <a:lstStyle/>
          <a:p>
            <a:r>
              <a:rPr kumimoji="1" lang="ja-JP" altLang="en-US" sz="1000" b="1" dirty="0" smtClean="0">
                <a:latin typeface="Meiryo UI" panose="020B0604030504040204" pitchFamily="50" charset="-128"/>
                <a:ea typeface="Meiryo UI" panose="020B0604030504040204" pitchFamily="50" charset="-128"/>
              </a:rPr>
              <a:t>＜</a:t>
            </a:r>
            <a:r>
              <a:rPr kumimoji="1" lang="ja-JP" altLang="en-US" sz="1000" b="1" dirty="0">
                <a:latin typeface="Meiryo UI" panose="020B0604030504040204" pitchFamily="50" charset="-128"/>
                <a:ea typeface="Meiryo UI" panose="020B0604030504040204" pitchFamily="50" charset="-128"/>
              </a:rPr>
              <a:t>他の</a:t>
            </a:r>
            <a:r>
              <a:rPr kumimoji="1" lang="ja-JP" altLang="en-US" sz="1000" b="1" dirty="0" smtClean="0">
                <a:latin typeface="Meiryo UI" panose="020B0604030504040204" pitchFamily="50" charset="-128"/>
                <a:ea typeface="Meiryo UI" panose="020B0604030504040204" pitchFamily="50" charset="-128"/>
              </a:rPr>
              <a:t>既存</a:t>
            </a:r>
            <a:r>
              <a:rPr kumimoji="1" lang="ja-JP" altLang="en-US" sz="1000" b="1" dirty="0">
                <a:latin typeface="Meiryo UI" panose="020B0604030504040204" pitchFamily="50" charset="-128"/>
                <a:ea typeface="Meiryo UI" panose="020B0604030504040204" pitchFamily="50" charset="-128"/>
              </a:rPr>
              <a:t>サービスとの比較＞</a:t>
            </a:r>
          </a:p>
        </p:txBody>
      </p:sp>
      <p:sp>
        <p:nvSpPr>
          <p:cNvPr id="22" name="四角形: 角を丸くする 21">
            <a:extLst>
              <a:ext uri="{FF2B5EF4-FFF2-40B4-BE49-F238E27FC236}">
                <a16:creationId xmlns:a16="http://schemas.microsoft.com/office/drawing/2014/main" id="{40CDBEDE-ED60-437D-B370-8FE4CA0E6CCF}"/>
              </a:ext>
            </a:extLst>
          </p:cNvPr>
          <p:cNvSpPr/>
          <p:nvPr/>
        </p:nvSpPr>
        <p:spPr>
          <a:xfrm>
            <a:off x="3366798" y="4181304"/>
            <a:ext cx="191068" cy="720000"/>
          </a:xfrm>
          <a:prstGeom prst="roundRect">
            <a:avLst/>
          </a:prstGeom>
          <a:solidFill>
            <a:schemeClr val="accent3">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wrap="none" rtlCol="0" anchor="ctr"/>
          <a:lstStyle/>
          <a:p>
            <a:pPr algn="ctr"/>
            <a:r>
              <a:rPr kumimoji="1" lang="ja-JP" altLang="en-US" sz="1050" b="1" dirty="0" smtClean="0">
                <a:latin typeface="Meiryo UI" panose="020B0604030504040204" pitchFamily="50" charset="-128"/>
                <a:ea typeface="Meiryo UI" panose="020B0604030504040204" pitchFamily="50" charset="-128"/>
              </a:rPr>
              <a:t>Ａポータル</a:t>
            </a:r>
            <a:endParaRPr kumimoji="1" lang="ja-JP" altLang="en-US" sz="1050" b="1" dirty="0">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EF52C251-C8C3-4EF8-90E5-F5F4D4C9B8F6}"/>
              </a:ext>
            </a:extLst>
          </p:cNvPr>
          <p:cNvSpPr txBox="1"/>
          <p:nvPr/>
        </p:nvSpPr>
        <p:spPr>
          <a:xfrm>
            <a:off x="6821529" y="3168666"/>
            <a:ext cx="2991903" cy="1346522"/>
          </a:xfrm>
          <a:prstGeom prst="rect">
            <a:avLst/>
          </a:prstGeom>
          <a:noFill/>
        </p:spPr>
        <p:txBody>
          <a:bodyPr wrap="square" rtlCol="0">
            <a:spAutoFit/>
          </a:bodyPr>
          <a:lstStyle/>
          <a:p>
            <a:pPr marL="171450" indent="-171450">
              <a:buFont typeface="Wingdings" panose="05000000000000000000" pitchFamily="2" charset="2"/>
              <a:buChar char="l"/>
            </a:pPr>
            <a:r>
              <a:rPr kumimoji="1" lang="ja-JP" altLang="en-US" sz="1050" dirty="0">
                <a:latin typeface="Meiryo UI" panose="020B0604030504040204" pitchFamily="50" charset="-128"/>
                <a:ea typeface="Meiryo UI" panose="020B0604030504040204" pitchFamily="50" charset="-128"/>
              </a:rPr>
              <a:t>デジタル基盤の共同利用は、すなわち</a:t>
            </a:r>
            <a:r>
              <a:rPr kumimoji="1" lang="ja-JP" altLang="en-US" sz="1050" b="1" dirty="0">
                <a:solidFill>
                  <a:srgbClr val="FF0000"/>
                </a:solidFill>
                <a:latin typeface="Meiryo UI" panose="020B0604030504040204" pitchFamily="50" charset="-128"/>
                <a:ea typeface="Meiryo UI" panose="020B0604030504040204" pitchFamily="50" charset="-128"/>
              </a:rPr>
              <a:t>市町村間の「仕様」と「データ」の標準化が進む</a:t>
            </a:r>
            <a:r>
              <a:rPr kumimoji="1" lang="ja-JP" altLang="en-US" sz="1050" dirty="0">
                <a:latin typeface="Meiryo UI" panose="020B0604030504040204" pitchFamily="50" charset="-128"/>
                <a:ea typeface="Meiryo UI" panose="020B0604030504040204" pitchFamily="50" charset="-128"/>
              </a:rPr>
              <a:t>ことと同義。</a:t>
            </a:r>
            <a:endParaRPr kumimoji="1" lang="en-US" altLang="ja-JP" sz="105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endParaRPr kumimoji="1" lang="en-US" altLang="ja-JP" sz="4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050" dirty="0">
                <a:latin typeface="Meiryo UI" panose="020B0604030504040204" pitchFamily="50" charset="-128"/>
                <a:ea typeface="Meiryo UI" panose="020B0604030504040204" pitchFamily="50" charset="-128"/>
              </a:rPr>
              <a:t>これにより、</a:t>
            </a:r>
            <a:r>
              <a:rPr kumimoji="1" lang="ja-JP" altLang="en-US" sz="1050" b="1" dirty="0">
                <a:solidFill>
                  <a:srgbClr val="FF0000"/>
                </a:solidFill>
                <a:latin typeface="Meiryo UI" panose="020B0604030504040204" pitchFamily="50" charset="-128"/>
                <a:ea typeface="Meiryo UI" panose="020B0604030504040204" pitchFamily="50" charset="-128"/>
              </a:rPr>
              <a:t>データ連携による住民サービスの高度化が飛躍的に進展</a:t>
            </a:r>
            <a:r>
              <a:rPr kumimoji="1" lang="ja-JP" altLang="en-US" sz="1050" dirty="0">
                <a:latin typeface="Meiryo UI" panose="020B0604030504040204" pitchFamily="50" charset="-128"/>
                <a:ea typeface="Meiryo UI" panose="020B0604030504040204" pitchFamily="50" charset="-128"/>
              </a:rPr>
              <a:t>するとともに、データの質向上から、</a:t>
            </a:r>
            <a:r>
              <a:rPr kumimoji="1" lang="ja-JP" altLang="en-US" sz="1050" b="1" dirty="0">
                <a:solidFill>
                  <a:srgbClr val="FF0000"/>
                </a:solidFill>
                <a:latin typeface="Meiryo UI" panose="020B0604030504040204" pitchFamily="50" charset="-128"/>
                <a:ea typeface="Meiryo UI" panose="020B0604030504040204" pitchFamily="50" charset="-128"/>
              </a:rPr>
              <a:t>民間サービスの参入を促す効果</a:t>
            </a:r>
            <a:r>
              <a:rPr kumimoji="1" lang="ja-JP" altLang="en-US" sz="1050" dirty="0">
                <a:latin typeface="Meiryo UI" panose="020B0604030504040204" pitchFamily="50" charset="-128"/>
                <a:ea typeface="Meiryo UI" panose="020B0604030504040204" pitchFamily="50" charset="-128"/>
              </a:rPr>
              <a:t>を生む。</a:t>
            </a:r>
            <a:endParaRPr kumimoji="1" lang="en-US" altLang="ja-JP" sz="105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endParaRPr kumimoji="1" lang="en-US" altLang="ja-JP" sz="4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050" dirty="0">
                <a:latin typeface="Meiryo UI" panose="020B0604030504040204" pitchFamily="50" charset="-128"/>
                <a:ea typeface="Meiryo UI" panose="020B0604030504040204" pitchFamily="50" charset="-128"/>
              </a:rPr>
              <a:t>結果的に大阪</a:t>
            </a:r>
            <a:r>
              <a:rPr kumimoji="1" lang="en-US" altLang="ja-JP" sz="1050" dirty="0">
                <a:latin typeface="Meiryo UI" panose="020B0604030504040204" pitchFamily="50" charset="-128"/>
                <a:ea typeface="Meiryo UI" panose="020B0604030504040204" pitchFamily="50" charset="-128"/>
              </a:rPr>
              <a:t>My</a:t>
            </a:r>
            <a:r>
              <a:rPr kumimoji="1" lang="ja-JP" altLang="en-US" sz="1050" dirty="0">
                <a:latin typeface="Meiryo UI" panose="020B0604030504040204" pitchFamily="50" charset="-128"/>
                <a:ea typeface="Meiryo UI" panose="020B0604030504040204" pitchFamily="50" charset="-128"/>
              </a:rPr>
              <a:t>ポータルのサービス向上につながり、</a:t>
            </a:r>
            <a:r>
              <a:rPr kumimoji="1" lang="ja-JP" altLang="en-US" sz="1050" b="1" dirty="0">
                <a:solidFill>
                  <a:srgbClr val="FF0000"/>
                </a:solidFill>
                <a:latin typeface="Meiryo UI" panose="020B0604030504040204" pitchFamily="50" charset="-128"/>
                <a:ea typeface="Meiryo UI" panose="020B0604030504040204" pitchFamily="50" charset="-128"/>
              </a:rPr>
              <a:t>持続可能なエコシステムが構築</a:t>
            </a:r>
            <a:r>
              <a:rPr kumimoji="1" lang="ja-JP" altLang="en-US" sz="1050" dirty="0">
                <a:latin typeface="Meiryo UI" panose="020B0604030504040204" pitchFamily="50" charset="-128"/>
                <a:ea typeface="Meiryo UI" panose="020B0604030504040204" pitchFamily="50" charset="-128"/>
              </a:rPr>
              <a:t>される。</a:t>
            </a:r>
          </a:p>
        </p:txBody>
      </p:sp>
      <p:sp>
        <p:nvSpPr>
          <p:cNvPr id="27" name="四角形: 角を丸くする 26">
            <a:extLst>
              <a:ext uri="{FF2B5EF4-FFF2-40B4-BE49-F238E27FC236}">
                <a16:creationId xmlns:a16="http://schemas.microsoft.com/office/drawing/2014/main" id="{BE3B0B7F-5F2F-4A73-ABCC-6A1AFC957908}"/>
              </a:ext>
            </a:extLst>
          </p:cNvPr>
          <p:cNvSpPr/>
          <p:nvPr/>
        </p:nvSpPr>
        <p:spPr>
          <a:xfrm>
            <a:off x="3628843" y="4181304"/>
            <a:ext cx="191068" cy="720000"/>
          </a:xfrm>
          <a:prstGeom prst="round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wrap="none" rtlCol="0" anchor="ctr"/>
          <a:lstStyle/>
          <a:p>
            <a:pPr algn="ctr"/>
            <a:r>
              <a:rPr kumimoji="1" lang="ja-JP" altLang="en-US" sz="1050" b="1" dirty="0" smtClean="0">
                <a:latin typeface="Meiryo UI" panose="020B0604030504040204" pitchFamily="50" charset="-128"/>
                <a:ea typeface="Meiryo UI" panose="020B0604030504040204" pitchFamily="50" charset="-128"/>
              </a:rPr>
              <a:t>Ｂポータル</a:t>
            </a:r>
            <a:endParaRPr kumimoji="1" lang="ja-JP" altLang="en-US" sz="1050" b="1" dirty="0">
              <a:latin typeface="Meiryo UI" panose="020B0604030504040204" pitchFamily="50" charset="-128"/>
              <a:ea typeface="Meiryo UI" panose="020B0604030504040204" pitchFamily="50" charset="-128"/>
            </a:endParaRPr>
          </a:p>
        </p:txBody>
      </p:sp>
      <p:sp>
        <p:nvSpPr>
          <p:cNvPr id="28" name="四角形: 角を丸くする 27">
            <a:extLst>
              <a:ext uri="{FF2B5EF4-FFF2-40B4-BE49-F238E27FC236}">
                <a16:creationId xmlns:a16="http://schemas.microsoft.com/office/drawing/2014/main" id="{0155FD30-DA9B-4C69-BB5A-37B3512EE400}"/>
              </a:ext>
            </a:extLst>
          </p:cNvPr>
          <p:cNvSpPr/>
          <p:nvPr/>
        </p:nvSpPr>
        <p:spPr>
          <a:xfrm>
            <a:off x="3889814" y="4181304"/>
            <a:ext cx="191068" cy="720000"/>
          </a:xfrm>
          <a:prstGeom prst="roundRect">
            <a:avLst/>
          </a:prstGeom>
          <a:solidFill>
            <a:schemeClr val="accent6"/>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wrap="none" rtlCol="0" anchor="ctr"/>
          <a:lstStyle/>
          <a:p>
            <a:pPr algn="ctr"/>
            <a:r>
              <a:rPr kumimoji="1" lang="ja-JP" altLang="en-US" sz="1050" b="1" dirty="0" smtClean="0">
                <a:latin typeface="Meiryo UI" panose="020B0604030504040204" pitchFamily="50" charset="-128"/>
                <a:ea typeface="Meiryo UI" panose="020B0604030504040204" pitchFamily="50" charset="-128"/>
              </a:rPr>
              <a:t>Ｃポータル</a:t>
            </a:r>
            <a:endParaRPr kumimoji="1" lang="ja-JP" altLang="en-US" sz="1050" b="1" dirty="0">
              <a:latin typeface="Meiryo UI" panose="020B0604030504040204" pitchFamily="50" charset="-128"/>
              <a:ea typeface="Meiryo UI" panose="020B0604030504040204" pitchFamily="50" charset="-128"/>
            </a:endParaRPr>
          </a:p>
        </p:txBody>
      </p:sp>
      <p:sp>
        <p:nvSpPr>
          <p:cNvPr id="29" name="四角形: 角を丸くする 28">
            <a:extLst>
              <a:ext uri="{FF2B5EF4-FFF2-40B4-BE49-F238E27FC236}">
                <a16:creationId xmlns:a16="http://schemas.microsoft.com/office/drawing/2014/main" id="{53F0BC15-B65C-49E0-A7E8-A3B23655A470}"/>
              </a:ext>
            </a:extLst>
          </p:cNvPr>
          <p:cNvSpPr/>
          <p:nvPr/>
        </p:nvSpPr>
        <p:spPr>
          <a:xfrm>
            <a:off x="4168511" y="4181304"/>
            <a:ext cx="191068" cy="720000"/>
          </a:xfrm>
          <a:prstGeom prst="roundRect">
            <a:avLst/>
          </a:prstGeom>
          <a:solidFill>
            <a:schemeClr val="bg1"/>
          </a:solid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wrap="none" rtlCol="0" anchor="ctr"/>
          <a:lstStyle/>
          <a:p>
            <a:pPr algn="ctr"/>
            <a:r>
              <a:rPr kumimoji="1" lang="ja-JP" altLang="en-US" sz="800" b="1" dirty="0">
                <a:solidFill>
                  <a:schemeClr val="tx1"/>
                </a:solidFill>
                <a:latin typeface="Meiryo UI" panose="020B0604030504040204" pitchFamily="50" charset="-128"/>
                <a:ea typeface="Meiryo UI" panose="020B0604030504040204" pitchFamily="50" charset="-128"/>
              </a:rPr>
              <a:t>ポータルなし</a:t>
            </a:r>
          </a:p>
        </p:txBody>
      </p:sp>
      <p:sp>
        <p:nvSpPr>
          <p:cNvPr id="23" name="テキスト ボックス 22">
            <a:extLst>
              <a:ext uri="{FF2B5EF4-FFF2-40B4-BE49-F238E27FC236}">
                <a16:creationId xmlns:a16="http://schemas.microsoft.com/office/drawing/2014/main" id="{F113C5BB-7485-4FB4-8538-C4394FECE225}"/>
              </a:ext>
            </a:extLst>
          </p:cNvPr>
          <p:cNvSpPr txBox="1"/>
          <p:nvPr/>
        </p:nvSpPr>
        <p:spPr>
          <a:xfrm>
            <a:off x="3222411" y="5387797"/>
            <a:ext cx="1610056" cy="553998"/>
          </a:xfrm>
          <a:prstGeom prst="rect">
            <a:avLst/>
          </a:prstGeom>
          <a:noFill/>
        </p:spPr>
        <p:txBody>
          <a:bodyPr wrap="none" rtlCol="0">
            <a:spAutoFit/>
          </a:bodyPr>
          <a:lstStyle/>
          <a:p>
            <a:pPr marL="180000" indent="-180000">
              <a:buFont typeface="+mj-lt"/>
              <a:buAutoNum type="arabicPeriod"/>
            </a:pP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×N</a:t>
            </a:r>
            <a:r>
              <a:rPr kumimoji="1" lang="ja-JP" altLang="en-US" sz="1000" dirty="0">
                <a:latin typeface="Meiryo UI" panose="020B0604030504040204" pitchFamily="50" charset="-128"/>
                <a:ea typeface="Meiryo UI" panose="020B0604030504040204" pitchFamily="50" charset="-128"/>
              </a:rPr>
              <a:t>市町村＝高コスト</a:t>
            </a:r>
            <a:endParaRPr kumimoji="1" lang="en-US" altLang="ja-JP" sz="1000" dirty="0">
              <a:latin typeface="Meiryo UI" panose="020B0604030504040204" pitchFamily="50" charset="-128"/>
              <a:ea typeface="Meiryo UI" panose="020B0604030504040204" pitchFamily="50" charset="-128"/>
            </a:endParaRPr>
          </a:p>
          <a:p>
            <a:pPr marL="180000" indent="-180000">
              <a:buFont typeface="+mj-lt"/>
              <a:buAutoNum type="arabicPeriod"/>
            </a:pPr>
            <a:r>
              <a:rPr kumimoji="1" lang="ja-JP" altLang="en-US" sz="1000" dirty="0">
                <a:latin typeface="Meiryo UI" panose="020B0604030504040204" pitchFamily="50" charset="-128"/>
                <a:ea typeface="Meiryo UI" panose="020B0604030504040204" pitchFamily="50" charset="-128"/>
              </a:rPr>
              <a:t>デジタル格差が増大</a:t>
            </a:r>
            <a:endParaRPr kumimoji="1" lang="en-US" altLang="ja-JP" sz="1000" dirty="0">
              <a:latin typeface="Meiryo UI" panose="020B0604030504040204" pitchFamily="50" charset="-128"/>
              <a:ea typeface="Meiryo UI" panose="020B0604030504040204" pitchFamily="50" charset="-128"/>
            </a:endParaRPr>
          </a:p>
          <a:p>
            <a:pPr marL="180000" indent="-180000">
              <a:buFont typeface="+mj-lt"/>
              <a:buAutoNum type="arabicPeriod"/>
            </a:pPr>
            <a:r>
              <a:rPr kumimoji="1" lang="ja-JP" altLang="en-US" sz="1000" dirty="0">
                <a:latin typeface="Meiryo UI" panose="020B0604030504040204" pitchFamily="50" charset="-128"/>
                <a:ea typeface="Meiryo UI" panose="020B0604030504040204" pitchFamily="50" charset="-128"/>
              </a:rPr>
              <a:t>地域間連携が不可</a:t>
            </a:r>
            <a:endParaRPr kumimoji="1" lang="en-US" altLang="ja-JP" sz="1000" dirty="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CD4A0E0B-8AEB-4232-A859-A9D3D811F723}"/>
              </a:ext>
            </a:extLst>
          </p:cNvPr>
          <p:cNvSpPr txBox="1"/>
          <p:nvPr/>
        </p:nvSpPr>
        <p:spPr>
          <a:xfrm>
            <a:off x="4311397" y="4410499"/>
            <a:ext cx="405880" cy="261610"/>
          </a:xfrm>
          <a:prstGeom prst="rect">
            <a:avLst/>
          </a:prstGeom>
          <a:noFill/>
        </p:spPr>
        <p:txBody>
          <a:bodyPr wrap="none" rtlCol="0">
            <a:spAutoFit/>
          </a:bodyPr>
          <a:lstStyle/>
          <a:p>
            <a:r>
              <a:rPr kumimoji="1" lang="ja-JP" altLang="en-US" sz="1100" b="1" dirty="0">
                <a:latin typeface="Meiryo UI" panose="020B0604030504040204" pitchFamily="50" charset="-128"/>
                <a:ea typeface="Meiryo UI" panose="020B0604030504040204" pitchFamily="50" charset="-128"/>
              </a:rPr>
              <a:t>・・・</a:t>
            </a:r>
          </a:p>
        </p:txBody>
      </p:sp>
      <p:sp>
        <p:nvSpPr>
          <p:cNvPr id="33" name="テキスト ボックス 32">
            <a:extLst>
              <a:ext uri="{FF2B5EF4-FFF2-40B4-BE49-F238E27FC236}">
                <a16:creationId xmlns:a16="http://schemas.microsoft.com/office/drawing/2014/main" id="{07EB0FBE-1FA1-41FF-9B1B-0E79E6C09C94}"/>
              </a:ext>
            </a:extLst>
          </p:cNvPr>
          <p:cNvSpPr txBox="1"/>
          <p:nvPr/>
        </p:nvSpPr>
        <p:spPr>
          <a:xfrm>
            <a:off x="5028092" y="5387797"/>
            <a:ext cx="1401666" cy="553998"/>
          </a:xfrm>
          <a:prstGeom prst="rect">
            <a:avLst/>
          </a:prstGeom>
          <a:noFill/>
        </p:spPr>
        <p:txBody>
          <a:bodyPr wrap="none" rtlCol="0">
            <a:spAutoFit/>
          </a:bodyPr>
          <a:lstStyle/>
          <a:p>
            <a:pPr marL="180000" indent="-180000">
              <a:buFont typeface="+mj-lt"/>
              <a:buAutoNum type="arabicPeriod"/>
            </a:pP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１＝コスト抑制</a:t>
            </a:r>
            <a:endParaRPr kumimoji="1" lang="en-US" altLang="ja-JP" sz="1000" dirty="0">
              <a:latin typeface="Meiryo UI" panose="020B0604030504040204" pitchFamily="50" charset="-128"/>
              <a:ea typeface="Meiryo UI" panose="020B0604030504040204" pitchFamily="50" charset="-128"/>
            </a:endParaRPr>
          </a:p>
          <a:p>
            <a:pPr marL="180000" indent="-180000">
              <a:buFont typeface="+mj-lt"/>
              <a:buAutoNum type="arabicPeriod"/>
            </a:pPr>
            <a:r>
              <a:rPr kumimoji="1" lang="ja-JP" altLang="en-US" sz="1000" dirty="0">
                <a:latin typeface="Meiryo UI" panose="020B0604030504040204" pitchFamily="50" charset="-128"/>
                <a:ea typeface="Meiryo UI" panose="020B0604030504040204" pitchFamily="50" charset="-128"/>
              </a:rPr>
              <a:t>デジタル格差を解消</a:t>
            </a:r>
            <a:endParaRPr kumimoji="1" lang="en-US" altLang="ja-JP" sz="1000" dirty="0">
              <a:latin typeface="Meiryo UI" panose="020B0604030504040204" pitchFamily="50" charset="-128"/>
              <a:ea typeface="Meiryo UI" panose="020B0604030504040204" pitchFamily="50" charset="-128"/>
            </a:endParaRPr>
          </a:p>
          <a:p>
            <a:pPr marL="180000" indent="-180000">
              <a:buFont typeface="+mj-lt"/>
              <a:buAutoNum type="arabicPeriod"/>
            </a:pPr>
            <a:r>
              <a:rPr kumimoji="1" lang="ja-JP" altLang="en-US" sz="1000" dirty="0">
                <a:latin typeface="Meiryo UI" panose="020B0604030504040204" pitchFamily="50" charset="-128"/>
                <a:ea typeface="Meiryo UI" panose="020B0604030504040204" pitchFamily="50" charset="-128"/>
              </a:rPr>
              <a:t>地域間連携が可能</a:t>
            </a:r>
            <a:endParaRPr kumimoji="1" lang="en-US" altLang="ja-JP" sz="1000" dirty="0">
              <a:latin typeface="Meiryo UI" panose="020B0604030504040204" pitchFamily="50" charset="-128"/>
              <a:ea typeface="Meiryo UI" panose="020B0604030504040204" pitchFamily="50" charset="-128"/>
            </a:endParaRPr>
          </a:p>
        </p:txBody>
      </p:sp>
      <p:sp>
        <p:nvSpPr>
          <p:cNvPr id="34" name="フローチャート: 磁気ディスク 33">
            <a:extLst>
              <a:ext uri="{FF2B5EF4-FFF2-40B4-BE49-F238E27FC236}">
                <a16:creationId xmlns:a16="http://schemas.microsoft.com/office/drawing/2014/main" id="{BF89D368-94D7-49D8-A95B-F7742B0A3F8A}"/>
              </a:ext>
            </a:extLst>
          </p:cNvPr>
          <p:cNvSpPr/>
          <p:nvPr/>
        </p:nvSpPr>
        <p:spPr>
          <a:xfrm>
            <a:off x="5150921" y="5027060"/>
            <a:ext cx="1269823" cy="329276"/>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latin typeface="Meiryo UI" panose="020B0604030504040204" pitchFamily="50" charset="-128"/>
                <a:ea typeface="Meiryo UI" panose="020B0604030504040204" pitchFamily="50" charset="-128"/>
              </a:rPr>
              <a:t>ORDEN</a:t>
            </a:r>
            <a:endParaRPr kumimoji="1" lang="ja-JP" altLang="en-US" sz="1200" b="1" dirty="0">
              <a:latin typeface="Meiryo UI" panose="020B0604030504040204" pitchFamily="50" charset="-128"/>
              <a:ea typeface="Meiryo UI" panose="020B0604030504040204" pitchFamily="50" charset="-128"/>
            </a:endParaRPr>
          </a:p>
        </p:txBody>
      </p:sp>
      <p:cxnSp>
        <p:nvCxnSpPr>
          <p:cNvPr id="35" name="直線コネクタ 34">
            <a:extLst>
              <a:ext uri="{FF2B5EF4-FFF2-40B4-BE49-F238E27FC236}">
                <a16:creationId xmlns:a16="http://schemas.microsoft.com/office/drawing/2014/main" id="{13147263-7FA0-4C86-9D3B-8FCC903DAD82}"/>
              </a:ext>
            </a:extLst>
          </p:cNvPr>
          <p:cNvCxnSpPr>
            <a:cxnSpLocks/>
          </p:cNvCxnSpPr>
          <p:nvPr/>
        </p:nvCxnSpPr>
        <p:spPr>
          <a:xfrm flipH="1">
            <a:off x="3462298" y="4901304"/>
            <a:ext cx="0" cy="180000"/>
          </a:xfrm>
          <a:prstGeom prst="line">
            <a:avLst/>
          </a:prstGeom>
          <a:ln w="19050"/>
        </p:spPr>
        <p:style>
          <a:lnRef idx="1">
            <a:schemeClr val="dk1"/>
          </a:lnRef>
          <a:fillRef idx="0">
            <a:schemeClr val="dk1"/>
          </a:fillRef>
          <a:effectRef idx="0">
            <a:schemeClr val="dk1"/>
          </a:effectRef>
          <a:fontRef idx="minor">
            <a:schemeClr val="tx1"/>
          </a:fontRef>
        </p:style>
      </p:cxnSp>
      <p:cxnSp>
        <p:nvCxnSpPr>
          <p:cNvPr id="37" name="直線コネクタ 36">
            <a:extLst>
              <a:ext uri="{FF2B5EF4-FFF2-40B4-BE49-F238E27FC236}">
                <a16:creationId xmlns:a16="http://schemas.microsoft.com/office/drawing/2014/main" id="{1D36F952-3280-4B56-B84D-A8E252B4085F}"/>
              </a:ext>
            </a:extLst>
          </p:cNvPr>
          <p:cNvCxnSpPr>
            <a:cxnSpLocks/>
          </p:cNvCxnSpPr>
          <p:nvPr/>
        </p:nvCxnSpPr>
        <p:spPr>
          <a:xfrm flipH="1">
            <a:off x="3719333" y="4901304"/>
            <a:ext cx="0" cy="180000"/>
          </a:xfrm>
          <a:prstGeom prst="line">
            <a:avLst/>
          </a:prstGeom>
          <a:ln w="19050"/>
        </p:spPr>
        <p:style>
          <a:lnRef idx="1">
            <a:schemeClr val="dk1"/>
          </a:lnRef>
          <a:fillRef idx="0">
            <a:schemeClr val="dk1"/>
          </a:fillRef>
          <a:effectRef idx="0">
            <a:schemeClr val="dk1"/>
          </a:effectRef>
          <a:fontRef idx="minor">
            <a:schemeClr val="tx1"/>
          </a:fontRef>
        </p:style>
      </p:cxnSp>
      <p:cxnSp>
        <p:nvCxnSpPr>
          <p:cNvPr id="38" name="直線コネクタ 37">
            <a:extLst>
              <a:ext uri="{FF2B5EF4-FFF2-40B4-BE49-F238E27FC236}">
                <a16:creationId xmlns:a16="http://schemas.microsoft.com/office/drawing/2014/main" id="{A92CDA0F-697D-41E6-8355-26F28CFBA744}"/>
              </a:ext>
            </a:extLst>
          </p:cNvPr>
          <p:cNvCxnSpPr>
            <a:cxnSpLocks/>
          </p:cNvCxnSpPr>
          <p:nvPr/>
        </p:nvCxnSpPr>
        <p:spPr>
          <a:xfrm flipH="1">
            <a:off x="3983191" y="4901304"/>
            <a:ext cx="0" cy="180000"/>
          </a:xfrm>
          <a:prstGeom prst="line">
            <a:avLst/>
          </a:prstGeom>
          <a:ln w="19050"/>
        </p:spPr>
        <p:style>
          <a:lnRef idx="1">
            <a:schemeClr val="dk1"/>
          </a:lnRef>
          <a:fillRef idx="0">
            <a:schemeClr val="dk1"/>
          </a:fillRef>
          <a:effectRef idx="0">
            <a:schemeClr val="dk1"/>
          </a:effectRef>
          <a:fontRef idx="minor">
            <a:schemeClr val="tx1"/>
          </a:fontRef>
        </p:style>
      </p:cxnSp>
      <p:cxnSp>
        <p:nvCxnSpPr>
          <p:cNvPr id="39" name="直線コネクタ 38">
            <a:extLst>
              <a:ext uri="{FF2B5EF4-FFF2-40B4-BE49-F238E27FC236}">
                <a16:creationId xmlns:a16="http://schemas.microsoft.com/office/drawing/2014/main" id="{3286613E-F210-4F30-96DE-EC70CD420076}"/>
              </a:ext>
            </a:extLst>
          </p:cNvPr>
          <p:cNvCxnSpPr>
            <a:cxnSpLocks/>
          </p:cNvCxnSpPr>
          <p:nvPr/>
        </p:nvCxnSpPr>
        <p:spPr>
          <a:xfrm flipH="1">
            <a:off x="4269793" y="4917694"/>
            <a:ext cx="0" cy="180000"/>
          </a:xfrm>
          <a:prstGeom prst="line">
            <a:avLst/>
          </a:prstGeom>
          <a:ln w="19050"/>
        </p:spPr>
        <p:style>
          <a:lnRef idx="1">
            <a:schemeClr val="dk1"/>
          </a:lnRef>
          <a:fillRef idx="0">
            <a:schemeClr val="dk1"/>
          </a:fillRef>
          <a:effectRef idx="0">
            <a:schemeClr val="dk1"/>
          </a:effectRef>
          <a:fontRef idx="minor">
            <a:schemeClr val="tx1"/>
          </a:fontRef>
        </p:style>
      </p:cxnSp>
      <p:sp>
        <p:nvSpPr>
          <p:cNvPr id="30" name="フローチャート: 磁気ディスク 29">
            <a:extLst>
              <a:ext uri="{FF2B5EF4-FFF2-40B4-BE49-F238E27FC236}">
                <a16:creationId xmlns:a16="http://schemas.microsoft.com/office/drawing/2014/main" id="{2F2D1042-A8B9-4AFD-B08F-7917EDFEFC51}"/>
              </a:ext>
            </a:extLst>
          </p:cNvPr>
          <p:cNvSpPr/>
          <p:nvPr/>
        </p:nvSpPr>
        <p:spPr>
          <a:xfrm>
            <a:off x="3353152" y="5049550"/>
            <a:ext cx="1269823" cy="329276"/>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latin typeface="Meiryo UI" panose="020B0604030504040204" pitchFamily="50" charset="-128"/>
                <a:ea typeface="Meiryo UI" panose="020B0604030504040204" pitchFamily="50" charset="-128"/>
              </a:rPr>
              <a:t>ORDEN</a:t>
            </a:r>
            <a:endParaRPr kumimoji="1" lang="ja-JP" altLang="en-US" sz="1200" b="1" dirty="0">
              <a:latin typeface="Meiryo UI" panose="020B0604030504040204" pitchFamily="50" charset="-128"/>
              <a:ea typeface="Meiryo UI" panose="020B0604030504040204" pitchFamily="50" charset="-128"/>
            </a:endParaRPr>
          </a:p>
        </p:txBody>
      </p:sp>
      <p:cxnSp>
        <p:nvCxnSpPr>
          <p:cNvPr id="40" name="直線コネクタ 39">
            <a:extLst>
              <a:ext uri="{FF2B5EF4-FFF2-40B4-BE49-F238E27FC236}">
                <a16:creationId xmlns:a16="http://schemas.microsoft.com/office/drawing/2014/main" id="{4B3E519F-504D-4127-B0C7-1B3C98682DB1}"/>
              </a:ext>
            </a:extLst>
          </p:cNvPr>
          <p:cNvCxnSpPr>
            <a:cxnSpLocks/>
          </p:cNvCxnSpPr>
          <p:nvPr/>
        </p:nvCxnSpPr>
        <p:spPr>
          <a:xfrm flipH="1">
            <a:off x="5785831" y="4847060"/>
            <a:ext cx="0" cy="180000"/>
          </a:xfrm>
          <a:prstGeom prst="line">
            <a:avLst/>
          </a:prstGeom>
          <a:ln w="19050"/>
        </p:spPr>
        <p:style>
          <a:lnRef idx="1">
            <a:schemeClr val="dk1"/>
          </a:lnRef>
          <a:fillRef idx="0">
            <a:schemeClr val="dk1"/>
          </a:fillRef>
          <a:effectRef idx="0">
            <a:schemeClr val="dk1"/>
          </a:effectRef>
          <a:fontRef idx="minor">
            <a:schemeClr val="tx1"/>
          </a:fontRef>
        </p:style>
      </p:cxnSp>
      <p:sp>
        <p:nvSpPr>
          <p:cNvPr id="41" name="四角形: 角を丸くする 40">
            <a:extLst>
              <a:ext uri="{FF2B5EF4-FFF2-40B4-BE49-F238E27FC236}">
                <a16:creationId xmlns:a16="http://schemas.microsoft.com/office/drawing/2014/main" id="{48C62D41-E501-4454-9979-B5727390DBF3}"/>
              </a:ext>
            </a:extLst>
          </p:cNvPr>
          <p:cNvSpPr/>
          <p:nvPr/>
        </p:nvSpPr>
        <p:spPr>
          <a:xfrm>
            <a:off x="5115258" y="4193218"/>
            <a:ext cx="1305485" cy="720000"/>
          </a:xfrm>
          <a:prstGeom prst="roundRect">
            <a:avLst>
              <a:gd name="adj" fmla="val 14140"/>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horz" wrap="none" rtlCol="0" anchor="ctr"/>
          <a:lstStyle/>
          <a:p>
            <a:pPr algn="ctr"/>
            <a:r>
              <a:rPr kumimoji="1" lang="ja-JP" altLang="en-US" sz="1050" b="1" dirty="0">
                <a:latin typeface="Meiryo UI" panose="020B0604030504040204" pitchFamily="50" charset="-128"/>
                <a:ea typeface="Meiryo UI" panose="020B0604030504040204" pitchFamily="50" charset="-128"/>
              </a:rPr>
              <a:t>大阪</a:t>
            </a:r>
            <a:r>
              <a:rPr kumimoji="1" lang="en-US" altLang="ja-JP" sz="1050" b="1" dirty="0">
                <a:latin typeface="Meiryo UI" panose="020B0604030504040204" pitchFamily="50" charset="-128"/>
                <a:ea typeface="Meiryo UI" panose="020B0604030504040204" pitchFamily="50" charset="-128"/>
              </a:rPr>
              <a:t>My</a:t>
            </a:r>
            <a:r>
              <a:rPr kumimoji="1" lang="ja-JP" altLang="en-US" sz="1050" b="1" dirty="0">
                <a:latin typeface="Meiryo UI" panose="020B0604030504040204" pitchFamily="50" charset="-128"/>
                <a:ea typeface="Meiryo UI" panose="020B0604030504040204" pitchFamily="50" charset="-128"/>
              </a:rPr>
              <a:t>ポータル</a:t>
            </a:r>
            <a:endParaRPr kumimoji="1" lang="en-US" altLang="ja-JP" sz="1050" b="1" dirty="0">
              <a:latin typeface="Meiryo UI" panose="020B0604030504040204" pitchFamily="50" charset="-128"/>
              <a:ea typeface="Meiryo UI" panose="020B0604030504040204" pitchFamily="50" charset="-128"/>
            </a:endParaRPr>
          </a:p>
          <a:p>
            <a:pPr algn="ctr"/>
            <a:endParaRPr kumimoji="1" lang="en-US" altLang="ja-JP" sz="1050" b="1" dirty="0">
              <a:latin typeface="Meiryo UI" panose="020B0604030504040204" pitchFamily="50" charset="-128"/>
              <a:ea typeface="Meiryo UI" panose="020B0604030504040204" pitchFamily="50" charset="-128"/>
            </a:endParaRPr>
          </a:p>
          <a:p>
            <a:pPr algn="ctr"/>
            <a:endParaRPr kumimoji="1" lang="en-US" altLang="ja-JP" sz="1050" b="1" dirty="0">
              <a:latin typeface="Meiryo UI" panose="020B0604030504040204" pitchFamily="50" charset="-128"/>
              <a:ea typeface="Meiryo UI" panose="020B0604030504040204" pitchFamily="50" charset="-128"/>
            </a:endParaRPr>
          </a:p>
          <a:p>
            <a:pPr algn="ctr"/>
            <a:endParaRPr kumimoji="1" lang="ja-JP" altLang="en-US" sz="1050" b="1" dirty="0">
              <a:latin typeface="Meiryo UI" panose="020B0604030504040204" pitchFamily="50" charset="-128"/>
              <a:ea typeface="Meiryo UI" panose="020B0604030504040204" pitchFamily="50" charset="-128"/>
            </a:endParaRPr>
          </a:p>
        </p:txBody>
      </p:sp>
      <p:sp>
        <p:nvSpPr>
          <p:cNvPr id="36" name="テキスト ボックス 35">
            <a:extLst>
              <a:ext uri="{FF2B5EF4-FFF2-40B4-BE49-F238E27FC236}">
                <a16:creationId xmlns:a16="http://schemas.microsoft.com/office/drawing/2014/main" id="{A3305ECF-523D-40B4-90D5-32E03E375552}"/>
              </a:ext>
            </a:extLst>
          </p:cNvPr>
          <p:cNvSpPr txBox="1"/>
          <p:nvPr/>
        </p:nvSpPr>
        <p:spPr>
          <a:xfrm>
            <a:off x="3344297" y="3904301"/>
            <a:ext cx="1287532" cy="253916"/>
          </a:xfrm>
          <a:prstGeom prst="rect">
            <a:avLst/>
          </a:prstGeom>
          <a:noFill/>
        </p:spPr>
        <p:txBody>
          <a:bodyPr wrap="none" rtlCol="0">
            <a:spAutoFit/>
          </a:bodyPr>
          <a:lstStyle/>
          <a:p>
            <a:r>
              <a:rPr kumimoji="1" lang="ja-JP" altLang="en-US" sz="1050" b="1" dirty="0">
                <a:latin typeface="Meiryo UI" panose="020B0604030504040204" pitchFamily="50" charset="-128"/>
                <a:ea typeface="Meiryo UI" panose="020B0604030504040204" pitchFamily="50" charset="-128"/>
              </a:rPr>
              <a:t>＜バラバラに構築＞</a:t>
            </a:r>
          </a:p>
        </p:txBody>
      </p:sp>
      <p:sp>
        <p:nvSpPr>
          <p:cNvPr id="43" name="テキスト ボックス 42">
            <a:extLst>
              <a:ext uri="{FF2B5EF4-FFF2-40B4-BE49-F238E27FC236}">
                <a16:creationId xmlns:a16="http://schemas.microsoft.com/office/drawing/2014/main" id="{589D61FA-D38C-4C59-8214-58E5688182B3}"/>
              </a:ext>
            </a:extLst>
          </p:cNvPr>
          <p:cNvSpPr txBox="1"/>
          <p:nvPr/>
        </p:nvSpPr>
        <p:spPr>
          <a:xfrm>
            <a:off x="4966242" y="3894395"/>
            <a:ext cx="1582484" cy="253916"/>
          </a:xfrm>
          <a:prstGeom prst="rect">
            <a:avLst/>
          </a:prstGeom>
          <a:noFill/>
        </p:spPr>
        <p:txBody>
          <a:bodyPr wrap="none" rtlCol="0">
            <a:spAutoFit/>
          </a:bodyPr>
          <a:lstStyle/>
          <a:p>
            <a:r>
              <a:rPr kumimoji="1" lang="ja-JP" altLang="en-US" sz="1050" b="1" dirty="0">
                <a:latin typeface="Meiryo UI" panose="020B0604030504040204" pitchFamily="50" charset="-128"/>
                <a:ea typeface="Meiryo UI" panose="020B0604030504040204" pitchFamily="50" charset="-128"/>
              </a:rPr>
              <a:t>＜広域デジタルインフラ＞</a:t>
            </a:r>
          </a:p>
        </p:txBody>
      </p:sp>
      <p:pic>
        <p:nvPicPr>
          <p:cNvPr id="42" name="図 41">
            <a:extLst>
              <a:ext uri="{FF2B5EF4-FFF2-40B4-BE49-F238E27FC236}">
                <a16:creationId xmlns:a16="http://schemas.microsoft.com/office/drawing/2014/main" id="{18885315-E580-4C04-AD0C-BCC5721DE391}"/>
              </a:ext>
            </a:extLst>
          </p:cNvPr>
          <p:cNvPicPr>
            <a:picLocks noChangeAspect="1"/>
          </p:cNvPicPr>
          <p:nvPr/>
        </p:nvPicPr>
        <p:blipFill>
          <a:blip r:embed="rId3"/>
          <a:stretch>
            <a:fillRect/>
          </a:stretch>
        </p:blipFill>
        <p:spPr>
          <a:xfrm>
            <a:off x="5156545" y="4401324"/>
            <a:ext cx="462609" cy="462609"/>
          </a:xfrm>
          <a:prstGeom prst="rect">
            <a:avLst/>
          </a:prstGeom>
        </p:spPr>
      </p:pic>
      <p:sp>
        <p:nvSpPr>
          <p:cNvPr id="44" name="テキスト ボックス 43">
            <a:extLst>
              <a:ext uri="{FF2B5EF4-FFF2-40B4-BE49-F238E27FC236}">
                <a16:creationId xmlns:a16="http://schemas.microsoft.com/office/drawing/2014/main" id="{F185B4C3-027F-4D5E-AD0F-8C29DA5D822F}"/>
              </a:ext>
            </a:extLst>
          </p:cNvPr>
          <p:cNvSpPr txBox="1"/>
          <p:nvPr/>
        </p:nvSpPr>
        <p:spPr>
          <a:xfrm>
            <a:off x="5590948" y="4426270"/>
            <a:ext cx="871082" cy="461665"/>
          </a:xfrm>
          <a:prstGeom prst="rect">
            <a:avLst/>
          </a:prstGeom>
          <a:noFill/>
        </p:spPr>
        <p:txBody>
          <a:bodyPr wrap="square" rtlCol="0">
            <a:spAutoFit/>
          </a:bodyPr>
          <a:lstStyle/>
          <a:p>
            <a:r>
              <a:rPr kumimoji="1" lang="en-US" altLang="ja-JP" sz="800" dirty="0">
                <a:solidFill>
                  <a:schemeClr val="bg1"/>
                </a:solidFill>
                <a:latin typeface="Meiryo UI" panose="020B0604030504040204" pitchFamily="50" charset="-128"/>
                <a:ea typeface="Meiryo UI" panose="020B0604030504040204" pitchFamily="50" charset="-128"/>
              </a:rPr>
              <a:t>880</a:t>
            </a:r>
            <a:r>
              <a:rPr kumimoji="1" lang="ja-JP" altLang="en-US" sz="800" dirty="0">
                <a:solidFill>
                  <a:schemeClr val="bg1"/>
                </a:solidFill>
                <a:latin typeface="Meiryo UI" panose="020B0604030504040204" pitchFamily="50" charset="-128"/>
                <a:ea typeface="Meiryo UI" panose="020B0604030504040204" pitchFamily="50" charset="-128"/>
              </a:rPr>
              <a:t>万府民に対する共通したサービス提供</a:t>
            </a:r>
          </a:p>
        </p:txBody>
      </p:sp>
      <p:sp>
        <p:nvSpPr>
          <p:cNvPr id="46" name="テキスト ボックス 45">
            <a:extLst>
              <a:ext uri="{FF2B5EF4-FFF2-40B4-BE49-F238E27FC236}">
                <a16:creationId xmlns:a16="http://schemas.microsoft.com/office/drawing/2014/main" id="{A8C8E56C-72F2-41FD-AB83-20CC3F60C3CC}"/>
              </a:ext>
            </a:extLst>
          </p:cNvPr>
          <p:cNvSpPr txBox="1"/>
          <p:nvPr/>
        </p:nvSpPr>
        <p:spPr>
          <a:xfrm>
            <a:off x="3281306" y="3155740"/>
            <a:ext cx="3342756" cy="738664"/>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構築中の</a:t>
            </a:r>
            <a:r>
              <a:rPr kumimoji="1" lang="en-US" altLang="ja-JP" sz="1050" dirty="0">
                <a:latin typeface="Meiryo UI" panose="020B0604030504040204" pitchFamily="50" charset="-128"/>
                <a:ea typeface="Meiryo UI" panose="020B0604030504040204" pitchFamily="50" charset="-128"/>
              </a:rPr>
              <a:t>ORDEN</a:t>
            </a:r>
            <a:r>
              <a:rPr kumimoji="1" lang="ja-JP" altLang="en-US" sz="1050" dirty="0">
                <a:latin typeface="Meiryo UI" panose="020B0604030504040204" pitchFamily="50" charset="-128"/>
                <a:ea typeface="Meiryo UI" panose="020B0604030504040204" pitchFamily="50" charset="-128"/>
              </a:rPr>
              <a:t>に対し、市町村が個別にポータル機能を整備することは可能であるが、</a:t>
            </a:r>
            <a:r>
              <a:rPr kumimoji="1" lang="ja-JP" altLang="en-US" sz="1050" b="1" dirty="0">
                <a:solidFill>
                  <a:srgbClr val="FF0000"/>
                </a:solidFill>
                <a:latin typeface="Meiryo UI" panose="020B0604030504040204" pitchFamily="50" charset="-128"/>
                <a:ea typeface="Meiryo UI" panose="020B0604030504040204" pitchFamily="50" charset="-128"/>
              </a:rPr>
              <a:t>①トータルコストが高くなる</a:t>
            </a:r>
            <a:r>
              <a:rPr kumimoji="1" lang="ja-JP" altLang="en-US" sz="1050" dirty="0">
                <a:latin typeface="Meiryo UI" panose="020B0604030504040204" pitchFamily="50" charset="-128"/>
                <a:ea typeface="Meiryo UI" panose="020B0604030504040204" pitchFamily="50" charset="-128"/>
              </a:rPr>
              <a:t>とともに、</a:t>
            </a:r>
            <a:r>
              <a:rPr kumimoji="1" lang="ja-JP" altLang="en-US" sz="1050" b="1" dirty="0">
                <a:solidFill>
                  <a:srgbClr val="FF0000"/>
                </a:solidFill>
                <a:latin typeface="Meiryo UI" panose="020B0604030504040204" pitchFamily="50" charset="-128"/>
                <a:ea typeface="Meiryo UI" panose="020B0604030504040204" pitchFamily="50" charset="-128"/>
              </a:rPr>
              <a:t>②デジタル格差を拡大</a:t>
            </a:r>
            <a:r>
              <a:rPr kumimoji="1" lang="ja-JP" altLang="en-US" sz="1050" dirty="0">
                <a:latin typeface="Meiryo UI" panose="020B0604030504040204" pitchFamily="50" charset="-128"/>
                <a:ea typeface="Meiryo UI" panose="020B0604030504040204" pitchFamily="50" charset="-128"/>
              </a:rPr>
              <a:t>させる可能性が高まる</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➡大阪のスマートシティの目標（住民</a:t>
            </a:r>
            <a:r>
              <a:rPr kumimoji="1" lang="en-US" altLang="ja-JP" sz="1050" dirty="0">
                <a:latin typeface="Meiryo UI" panose="020B0604030504040204" pitchFamily="50" charset="-128"/>
                <a:ea typeface="Meiryo UI" panose="020B0604030504040204" pitchFamily="50" charset="-128"/>
              </a:rPr>
              <a:t>QoL</a:t>
            </a:r>
            <a:r>
              <a:rPr kumimoji="1" lang="ja-JP" altLang="en-US" sz="1050" dirty="0">
                <a:latin typeface="Meiryo UI" panose="020B0604030504040204" pitchFamily="50" charset="-128"/>
                <a:ea typeface="Meiryo UI" panose="020B0604030504040204" pitchFamily="50" charset="-128"/>
              </a:rPr>
              <a:t>向上）が未達</a:t>
            </a:r>
          </a:p>
        </p:txBody>
      </p:sp>
      <p:graphicFrame>
        <p:nvGraphicFramePr>
          <p:cNvPr id="50" name="図表 49">
            <a:extLst>
              <a:ext uri="{FF2B5EF4-FFF2-40B4-BE49-F238E27FC236}">
                <a16:creationId xmlns:a16="http://schemas.microsoft.com/office/drawing/2014/main" id="{DE330AE1-9AF6-46FF-929C-9B0EA053597D}"/>
              </a:ext>
            </a:extLst>
          </p:cNvPr>
          <p:cNvGraphicFramePr/>
          <p:nvPr>
            <p:extLst>
              <p:ext uri="{D42A27DB-BD31-4B8C-83A1-F6EECF244321}">
                <p14:modId xmlns:p14="http://schemas.microsoft.com/office/powerpoint/2010/main" val="724863288"/>
              </p:ext>
            </p:extLst>
          </p:nvPr>
        </p:nvGraphicFramePr>
        <p:xfrm>
          <a:off x="7421790" y="4542364"/>
          <a:ext cx="1978789" cy="131578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2" name="テキスト ボックス 51">
            <a:extLst>
              <a:ext uri="{FF2B5EF4-FFF2-40B4-BE49-F238E27FC236}">
                <a16:creationId xmlns:a16="http://schemas.microsoft.com/office/drawing/2014/main" id="{34F452BB-6B13-4011-A62C-AD414465D11B}"/>
              </a:ext>
            </a:extLst>
          </p:cNvPr>
          <p:cNvSpPr txBox="1"/>
          <p:nvPr/>
        </p:nvSpPr>
        <p:spPr>
          <a:xfrm>
            <a:off x="7173629" y="4514006"/>
            <a:ext cx="971724" cy="430887"/>
          </a:xfrm>
          <a:prstGeom prst="rect">
            <a:avLst/>
          </a:prstGeom>
          <a:noFill/>
        </p:spPr>
        <p:txBody>
          <a:bodyPr wrap="square" rtlCol="0">
            <a:spAutoFit/>
          </a:bodyPr>
          <a:lstStyle/>
          <a:p>
            <a:r>
              <a:rPr kumimoji="1" lang="ja-JP" altLang="en-US" sz="1100" b="1" dirty="0">
                <a:latin typeface="Meiryo UI" panose="020B0604030504040204" pitchFamily="50" charset="-128"/>
                <a:ea typeface="Meiryo UI" panose="020B0604030504040204" pitchFamily="50" charset="-128"/>
              </a:rPr>
              <a:t>デジタル化の</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エコシステム</a:t>
            </a:r>
          </a:p>
        </p:txBody>
      </p:sp>
      <p:sp>
        <p:nvSpPr>
          <p:cNvPr id="47" name="テキスト ボックス 46">
            <a:extLst>
              <a:ext uri="{FF2B5EF4-FFF2-40B4-BE49-F238E27FC236}">
                <a16:creationId xmlns:a16="http://schemas.microsoft.com/office/drawing/2014/main" id="{727B5753-316B-4E2C-85D6-99FF3A89643B}"/>
              </a:ext>
            </a:extLst>
          </p:cNvPr>
          <p:cNvSpPr txBox="1"/>
          <p:nvPr/>
        </p:nvSpPr>
        <p:spPr>
          <a:xfrm>
            <a:off x="4774204" y="352684"/>
            <a:ext cx="5040000" cy="216000"/>
          </a:xfrm>
          <a:prstGeom prst="rect">
            <a:avLst/>
          </a:prstGeom>
          <a:solidFill>
            <a:schemeClr val="accent5">
              <a:lumMod val="50000"/>
            </a:schemeClr>
          </a:solidFill>
        </p:spPr>
        <p:txBody>
          <a:bodyPr wrap="square" lIns="36000" tIns="36000" rIns="36000" bIns="36000" rtlCol="0" anchor="ctr">
            <a:spAutoFit/>
          </a:bodyPr>
          <a:lstStyle/>
          <a:p>
            <a:pPr>
              <a:lnSpc>
                <a:spcPts val="1200"/>
              </a:lnSpc>
            </a:pPr>
            <a:r>
              <a:rPr kumimoji="1" lang="en-US" altLang="ja-JP" sz="1100" b="1" dirty="0" smtClean="0">
                <a:solidFill>
                  <a:schemeClr val="bg1"/>
                </a:solidFill>
                <a:latin typeface="Meiryo UI" panose="020B0604030504040204" pitchFamily="50" charset="-128"/>
                <a:ea typeface="Meiryo UI" panose="020B0604030504040204" pitchFamily="50" charset="-128"/>
              </a:rPr>
              <a:t>ID</a:t>
            </a:r>
            <a:r>
              <a:rPr kumimoji="1" lang="ja-JP" altLang="en-US" sz="1100" b="1" dirty="0" smtClean="0">
                <a:solidFill>
                  <a:schemeClr val="bg1"/>
                </a:solidFill>
                <a:latin typeface="Meiryo UI" panose="020B0604030504040204" pitchFamily="50" charset="-128"/>
                <a:ea typeface="Meiryo UI" panose="020B0604030504040204" pitchFamily="50" charset="-128"/>
              </a:rPr>
              <a:t>獲得について</a:t>
            </a:r>
            <a:endParaRPr kumimoji="1" lang="ja-JP" altLang="en-US" sz="1100" b="1" dirty="0">
              <a:solidFill>
                <a:schemeClr val="bg1"/>
              </a:solidFill>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6EB4E193-9B00-4583-B1BD-D9FE71AA9DEC}"/>
              </a:ext>
            </a:extLst>
          </p:cNvPr>
          <p:cNvSpPr txBox="1"/>
          <p:nvPr/>
        </p:nvSpPr>
        <p:spPr>
          <a:xfrm>
            <a:off x="4717277" y="493990"/>
            <a:ext cx="5128303" cy="2239074"/>
          </a:xfrm>
          <a:prstGeom prst="rect">
            <a:avLst/>
          </a:prstGeom>
          <a:noFill/>
        </p:spPr>
        <p:txBody>
          <a:bodyPr wrap="square" rtlCol="0">
            <a:spAutoFit/>
          </a:bodyPr>
          <a:lstStyle/>
          <a:p>
            <a:pPr>
              <a:lnSpc>
                <a:spcPts val="300"/>
              </a:lnSpc>
            </a:pPr>
            <a:endParaRPr kumimoji="1" lang="en-US" altLang="ja-JP" sz="1100" b="1"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100" dirty="0">
                <a:latin typeface="Meiryo UI" panose="020B0604030504040204" pitchFamily="50" charset="-128"/>
                <a:ea typeface="Meiryo UI" panose="020B0604030504040204" pitchFamily="50" charset="-128"/>
              </a:rPr>
              <a:t>大阪</a:t>
            </a:r>
            <a:r>
              <a:rPr kumimoji="1" lang="en-US" altLang="ja-JP" sz="1100" dirty="0">
                <a:latin typeface="Meiryo UI" panose="020B0604030504040204" pitchFamily="50" charset="-128"/>
                <a:ea typeface="Meiryo UI" panose="020B0604030504040204" pitchFamily="50" charset="-128"/>
              </a:rPr>
              <a:t>My</a:t>
            </a:r>
            <a:r>
              <a:rPr kumimoji="1" lang="ja-JP" altLang="en-US" sz="1100" dirty="0">
                <a:latin typeface="Meiryo UI" panose="020B0604030504040204" pitchFamily="50" charset="-128"/>
                <a:ea typeface="Meiryo UI" panose="020B0604030504040204" pitchFamily="50" charset="-128"/>
              </a:rPr>
              <a:t>ポータル及び</a:t>
            </a:r>
            <a:r>
              <a:rPr kumimoji="1" lang="en-US" altLang="ja-JP" sz="1100" dirty="0">
                <a:latin typeface="Meiryo UI" panose="020B0604030504040204" pitchFamily="50" charset="-128"/>
                <a:ea typeface="Meiryo UI" panose="020B0604030504040204" pitchFamily="50" charset="-128"/>
              </a:rPr>
              <a:t>ORDEN</a:t>
            </a:r>
            <a:r>
              <a:rPr kumimoji="1" lang="ja-JP" altLang="en-US" sz="1100" dirty="0">
                <a:latin typeface="Meiryo UI" panose="020B0604030504040204" pitchFamily="50" charset="-128"/>
                <a:ea typeface="Meiryo UI" panose="020B0604030504040204" pitchFamily="50" charset="-128"/>
              </a:rPr>
              <a:t>の価値を上げるのは</a:t>
            </a:r>
            <a:r>
              <a:rPr kumimoji="1" lang="en-US" altLang="ja-JP" sz="1100" dirty="0">
                <a:latin typeface="Meiryo UI" panose="020B0604030504040204" pitchFamily="50" charset="-128"/>
                <a:ea typeface="Meiryo UI" panose="020B0604030504040204" pitchFamily="50" charset="-128"/>
              </a:rPr>
              <a:t>ID</a:t>
            </a:r>
            <a:r>
              <a:rPr kumimoji="1" lang="ja-JP" altLang="en-US" sz="1100" dirty="0">
                <a:latin typeface="Meiryo UI" panose="020B0604030504040204" pitchFamily="50" charset="-128"/>
                <a:ea typeface="Meiryo UI" panose="020B0604030504040204" pitchFamily="50" charset="-128"/>
              </a:rPr>
              <a:t>登録数で</a:t>
            </a:r>
            <a:r>
              <a:rPr kumimoji="1" lang="ja-JP" altLang="en-US" sz="1100" dirty="0" err="1">
                <a:latin typeface="Meiryo UI" panose="020B0604030504040204" pitchFamily="50" charset="-128"/>
                <a:ea typeface="Meiryo UI" panose="020B0604030504040204" pitchFamily="50" charset="-128"/>
              </a:rPr>
              <a:t>あ</a:t>
            </a:r>
            <a:r>
              <a:rPr kumimoji="1" lang="ja-JP" altLang="en-US" sz="1100" dirty="0">
                <a:latin typeface="Meiryo UI" panose="020B0604030504040204" pitchFamily="50" charset="-128"/>
                <a:ea typeface="Meiryo UI" panose="020B0604030504040204" pitchFamily="50" charset="-128"/>
              </a:rPr>
              <a:t>リ、多様なアプローチで万博開催年の</a:t>
            </a:r>
            <a:r>
              <a:rPr kumimoji="1" lang="ja-JP" altLang="en-US" sz="1100" b="1" dirty="0">
                <a:solidFill>
                  <a:srgbClr val="FF0000"/>
                </a:solidFill>
                <a:latin typeface="Meiryo UI" panose="020B0604030504040204" pitchFamily="50" charset="-128"/>
                <a:ea typeface="Meiryo UI" panose="020B0604030504040204" pitchFamily="50" charset="-128"/>
              </a:rPr>
              <a:t>令和７年度末には約</a:t>
            </a:r>
            <a:r>
              <a:rPr kumimoji="1" lang="en-US" altLang="ja-JP" sz="1100" b="1" dirty="0">
                <a:solidFill>
                  <a:srgbClr val="FF0000"/>
                </a:solidFill>
                <a:latin typeface="Meiryo UI" panose="020B0604030504040204" pitchFamily="50" charset="-128"/>
                <a:ea typeface="Meiryo UI" panose="020B0604030504040204" pitchFamily="50" charset="-128"/>
              </a:rPr>
              <a:t>100</a:t>
            </a:r>
            <a:r>
              <a:rPr kumimoji="1" lang="ja-JP" altLang="en-US" sz="1100" b="1" dirty="0">
                <a:solidFill>
                  <a:srgbClr val="FF0000"/>
                </a:solidFill>
                <a:latin typeface="Meiryo UI" panose="020B0604030504040204" pitchFamily="50" charset="-128"/>
                <a:ea typeface="Meiryo UI" panose="020B0604030504040204" pitchFamily="50" charset="-128"/>
              </a:rPr>
              <a:t>万人の</a:t>
            </a:r>
            <a:r>
              <a:rPr kumimoji="1" lang="en-US" altLang="ja-JP" sz="1100" b="1" dirty="0">
                <a:solidFill>
                  <a:srgbClr val="FF0000"/>
                </a:solidFill>
                <a:latin typeface="Meiryo UI" panose="020B0604030504040204" pitchFamily="50" charset="-128"/>
                <a:ea typeface="Meiryo UI" panose="020B0604030504040204" pitchFamily="50" charset="-128"/>
              </a:rPr>
              <a:t>ID</a:t>
            </a:r>
            <a:r>
              <a:rPr kumimoji="1" lang="ja-JP" altLang="en-US" sz="1100" b="1" dirty="0">
                <a:solidFill>
                  <a:srgbClr val="FF0000"/>
                </a:solidFill>
                <a:latin typeface="Meiryo UI" panose="020B0604030504040204" pitchFamily="50" charset="-128"/>
                <a:ea typeface="Meiryo UI" panose="020B0604030504040204" pitchFamily="50" charset="-128"/>
              </a:rPr>
              <a:t>獲得</a:t>
            </a:r>
            <a:r>
              <a:rPr kumimoji="1" lang="ja-JP" altLang="en-US" sz="1100" b="1" dirty="0" smtClean="0">
                <a:solidFill>
                  <a:srgbClr val="FF0000"/>
                </a:solidFill>
                <a:latin typeface="Meiryo UI" panose="020B0604030504040204" pitchFamily="50" charset="-128"/>
                <a:ea typeface="Meiryo UI" panose="020B0604030504040204" pitchFamily="50" charset="-128"/>
              </a:rPr>
              <a:t>を</a:t>
            </a:r>
            <a:r>
              <a:rPr kumimoji="1" lang="ja-JP" altLang="en-US" sz="1100" b="1" dirty="0">
                <a:solidFill>
                  <a:srgbClr val="FF0000"/>
                </a:solidFill>
                <a:latin typeface="Meiryo UI" panose="020B0604030504040204" pitchFamily="50" charset="-128"/>
                <a:ea typeface="Meiryo UI" panose="020B0604030504040204" pitchFamily="50" charset="-128"/>
              </a:rPr>
              <a:t>めざ</a:t>
            </a:r>
            <a:r>
              <a:rPr kumimoji="1" lang="ja-JP" altLang="en-US" sz="1100" b="1" dirty="0" smtClean="0">
                <a:solidFill>
                  <a:srgbClr val="FF0000"/>
                </a:solidFill>
                <a:latin typeface="Meiryo UI" panose="020B0604030504040204" pitchFamily="50" charset="-128"/>
                <a:ea typeface="Meiryo UI" panose="020B0604030504040204" pitchFamily="50" charset="-128"/>
              </a:rPr>
              <a:t>す</a:t>
            </a:r>
            <a:endParaRPr kumimoji="1" lang="ja-JP" altLang="en-US" sz="1100" b="1" dirty="0">
              <a:solidFill>
                <a:srgbClr val="FF0000"/>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endParaRPr kumimoji="1" lang="en-US" altLang="ja-JP" sz="500" dirty="0" smtClean="0">
              <a:latin typeface="Meiryo UI" panose="020B0604030504040204" pitchFamily="50" charset="-128"/>
              <a:ea typeface="Meiryo UI" panose="020B0604030504040204" pitchFamily="50" charset="-128"/>
            </a:endParaRPr>
          </a:p>
          <a:p>
            <a:r>
              <a:rPr kumimoji="1" lang="en-US" altLang="ja-JP" sz="1100" b="1" dirty="0" smtClean="0">
                <a:latin typeface="Meiryo UI" panose="020B0604030504040204" pitchFamily="50" charset="-128"/>
                <a:ea typeface="Meiryo UI" panose="020B0604030504040204" pitchFamily="50" charset="-128"/>
              </a:rPr>
              <a:t>1. </a:t>
            </a:r>
            <a:r>
              <a:rPr kumimoji="1" lang="ja-JP" altLang="en-US" sz="1100" b="1" dirty="0" smtClean="0">
                <a:latin typeface="Meiryo UI" panose="020B0604030504040204" pitchFamily="50" charset="-128"/>
                <a:ea typeface="Meiryo UI" panose="020B0604030504040204" pitchFamily="50" charset="-128"/>
              </a:rPr>
              <a:t>市町村との連携による</a:t>
            </a:r>
            <a:r>
              <a:rPr kumimoji="1" lang="en-US" altLang="ja-JP" sz="1100" b="1" dirty="0" smtClean="0">
                <a:latin typeface="Meiryo UI" panose="020B0604030504040204" pitchFamily="50" charset="-128"/>
                <a:ea typeface="Meiryo UI" panose="020B0604030504040204" pitchFamily="50" charset="-128"/>
              </a:rPr>
              <a:t>ID</a:t>
            </a:r>
            <a:r>
              <a:rPr kumimoji="1" lang="ja-JP" altLang="en-US" sz="1100" b="1" dirty="0" smtClean="0">
                <a:latin typeface="Meiryo UI" panose="020B0604030504040204" pitchFamily="50" charset="-128"/>
                <a:ea typeface="Meiryo UI" panose="020B0604030504040204" pitchFamily="50" charset="-128"/>
              </a:rPr>
              <a:t>獲得</a:t>
            </a:r>
            <a:endParaRPr kumimoji="1" lang="en-US" altLang="ja-JP" sz="1100" b="1" dirty="0" smtClean="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100" dirty="0" smtClean="0">
                <a:latin typeface="Meiryo UI" panose="020B0604030504040204" pitchFamily="50" charset="-128"/>
                <a:ea typeface="Meiryo UI" panose="020B0604030504040204" pitchFamily="50" charset="-128"/>
              </a:rPr>
              <a:t>多様なサービスのデジタル化が進展する中で、</a:t>
            </a:r>
            <a:r>
              <a:rPr kumimoji="1" lang="ja-JP" altLang="en-US" sz="1100" b="1" dirty="0" smtClean="0">
                <a:solidFill>
                  <a:srgbClr val="FF0000"/>
                </a:solidFill>
                <a:latin typeface="Meiryo UI" panose="020B0604030504040204" pitchFamily="50" charset="-128"/>
                <a:ea typeface="Meiryo UI" panose="020B0604030504040204" pitchFamily="50" charset="-128"/>
              </a:rPr>
              <a:t>身近なサービスを担う市町村を通じ、住民へアプローチ</a:t>
            </a:r>
            <a:r>
              <a:rPr kumimoji="1" lang="ja-JP" altLang="en-US" sz="1100" dirty="0" smtClean="0">
                <a:latin typeface="Meiryo UI" panose="020B0604030504040204" pitchFamily="50" charset="-128"/>
                <a:ea typeface="Meiryo UI" panose="020B0604030504040204" pitchFamily="50" charset="-128"/>
              </a:rPr>
              <a:t>（市町村職員の価値実感がポイント）</a:t>
            </a:r>
            <a:endParaRPr kumimoji="1" lang="en-US" altLang="ja-JP" sz="1100" dirty="0" smtClean="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100" dirty="0">
                <a:latin typeface="Meiryo UI" panose="020B0604030504040204" pitchFamily="50" charset="-128"/>
                <a:ea typeface="Meiryo UI" panose="020B0604030504040204" pitchFamily="50" charset="-128"/>
              </a:rPr>
              <a:t>堺市に</a:t>
            </a:r>
            <a:r>
              <a:rPr kumimoji="1" lang="ja-JP" altLang="en-US" sz="1100" dirty="0" smtClean="0">
                <a:latin typeface="Meiryo UI" panose="020B0604030504040204" pitchFamily="50" charset="-128"/>
                <a:ea typeface="Meiryo UI" panose="020B0604030504040204" pitchFamily="50" charset="-128"/>
              </a:rPr>
              <a:t>よる実証実験の結果も生かし、さらなる市町村展開を図る。</a:t>
            </a:r>
            <a:endParaRPr kumimoji="1" lang="en-US" altLang="ja-JP" sz="1100" dirty="0">
              <a:latin typeface="Meiryo UI" panose="020B0604030504040204" pitchFamily="50" charset="-128"/>
              <a:ea typeface="Meiryo UI" panose="020B0604030504040204" pitchFamily="50" charset="-128"/>
            </a:endParaRPr>
          </a:p>
          <a:p>
            <a:endParaRPr kumimoji="1" lang="en-US" altLang="ja-JP" sz="400"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２</a:t>
            </a: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 府による府民への</a:t>
            </a:r>
            <a:r>
              <a:rPr kumimoji="1" lang="en-US" altLang="ja-JP" sz="1100" b="1" dirty="0">
                <a:latin typeface="Meiryo UI" panose="020B0604030504040204" pitchFamily="50" charset="-128"/>
                <a:ea typeface="Meiryo UI" panose="020B0604030504040204" pitchFamily="50" charset="-128"/>
              </a:rPr>
              <a:t>ID</a:t>
            </a:r>
            <a:r>
              <a:rPr kumimoji="1" lang="ja-JP" altLang="en-US" sz="1100" b="1" dirty="0">
                <a:latin typeface="Meiryo UI" panose="020B0604030504040204" pitchFamily="50" charset="-128"/>
                <a:ea typeface="Meiryo UI" panose="020B0604030504040204" pitchFamily="50" charset="-128"/>
              </a:rPr>
              <a:t>獲得アプローチ</a:t>
            </a:r>
            <a:endParaRPr kumimoji="1" lang="en-US" altLang="ja-JP" sz="1100" b="1" dirty="0">
              <a:latin typeface="Meiryo UI" panose="020B0604030504040204" pitchFamily="50" charset="-128"/>
              <a:ea typeface="Meiryo UI" panose="020B0604030504040204" pitchFamily="50" charset="-128"/>
            </a:endParaRPr>
          </a:p>
          <a:p>
            <a:pPr marL="174625" indent="-174625"/>
            <a:r>
              <a:rPr kumimoji="1" lang="ja-JP" altLang="en-US" sz="1100" dirty="0">
                <a:latin typeface="Meiryo UI" panose="020B0604030504040204" pitchFamily="50" charset="-128"/>
                <a:ea typeface="Meiryo UI" panose="020B0604030504040204" pitchFamily="50" charset="-128"/>
              </a:rPr>
              <a:t>・　イベント告知や給付申請のデジタル化など、</a:t>
            </a:r>
            <a:r>
              <a:rPr kumimoji="1" lang="ja-JP" altLang="en-US" sz="1100" b="1" dirty="0">
                <a:solidFill>
                  <a:srgbClr val="FF0000"/>
                </a:solidFill>
                <a:latin typeface="Meiryo UI" panose="020B0604030504040204" pitchFamily="50" charset="-128"/>
                <a:ea typeface="Meiryo UI" panose="020B0604030504040204" pitchFamily="50" charset="-128"/>
              </a:rPr>
              <a:t>ポータルの利用価値を府民に向け</a:t>
            </a:r>
            <a:r>
              <a:rPr kumimoji="1" lang="en-US" altLang="ja-JP" sz="1100" b="1" dirty="0">
                <a:solidFill>
                  <a:srgbClr val="FF0000"/>
                </a:solidFill>
                <a:latin typeface="Meiryo UI" panose="020B0604030504040204" pitchFamily="50" charset="-128"/>
                <a:ea typeface="Meiryo UI" panose="020B0604030504040204" pitchFamily="50" charset="-128"/>
              </a:rPr>
              <a:t>PR</a:t>
            </a:r>
          </a:p>
          <a:p>
            <a:pPr marL="174625" indent="-174625"/>
            <a:endParaRPr kumimoji="1" lang="en-US" altLang="ja-JP" sz="400"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３</a:t>
            </a: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万博</a:t>
            </a:r>
            <a:r>
              <a:rPr kumimoji="1" lang="en-US" altLang="ja-JP" sz="1100" b="1" dirty="0">
                <a:latin typeface="Meiryo UI" panose="020B0604030504040204" pitchFamily="50" charset="-128"/>
                <a:ea typeface="Meiryo UI" panose="020B0604030504040204" pitchFamily="50" charset="-128"/>
              </a:rPr>
              <a:t>ID</a:t>
            </a:r>
            <a:r>
              <a:rPr kumimoji="1" lang="ja-JP" altLang="en-US" sz="1100" b="1" dirty="0">
                <a:latin typeface="Meiryo UI" panose="020B0604030504040204" pitchFamily="50" charset="-128"/>
                <a:ea typeface="Meiryo UI" panose="020B0604030504040204" pitchFamily="50" charset="-128"/>
              </a:rPr>
              <a:t>との連携による</a:t>
            </a:r>
            <a:r>
              <a:rPr kumimoji="1" lang="en-US" altLang="ja-JP" sz="1100" b="1" dirty="0">
                <a:latin typeface="Meiryo UI" panose="020B0604030504040204" pitchFamily="50" charset="-128"/>
                <a:ea typeface="Meiryo UI" panose="020B0604030504040204" pitchFamily="50" charset="-128"/>
              </a:rPr>
              <a:t>ID</a:t>
            </a:r>
            <a:r>
              <a:rPr kumimoji="1" lang="ja-JP" altLang="en-US" sz="1100" b="1" dirty="0">
                <a:latin typeface="Meiryo UI" panose="020B0604030504040204" pitchFamily="50" charset="-128"/>
                <a:ea typeface="Meiryo UI" panose="020B0604030504040204" pitchFamily="50" charset="-128"/>
              </a:rPr>
              <a:t>獲得</a:t>
            </a:r>
            <a:endParaRPr kumimoji="1" lang="en-US" altLang="ja-JP" sz="1100" b="1"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en-US" altLang="ja-JP" sz="1100" dirty="0">
                <a:latin typeface="Meiryo UI" panose="020B0604030504040204" pitchFamily="50" charset="-128"/>
                <a:ea typeface="Meiryo UI" panose="020B0604030504040204" pitchFamily="50" charset="-128"/>
              </a:rPr>
              <a:t>2025</a:t>
            </a:r>
            <a:r>
              <a:rPr kumimoji="1" lang="ja-JP" altLang="en-US" sz="1100" dirty="0">
                <a:latin typeface="Meiryo UI" panose="020B0604030504040204" pitchFamily="50" charset="-128"/>
                <a:ea typeface="Meiryo UI" panose="020B0604030504040204" pitchFamily="50" charset="-128"/>
              </a:rPr>
              <a:t>年の大阪・関西万博開催に向けた機運醸成活動の府民への情報共有及びアクセスの提供 </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今後、博覧会協会・関係各部局等と</a:t>
            </a:r>
            <a:r>
              <a:rPr kumimoji="1" lang="ja-JP" altLang="en-US" sz="1100">
                <a:latin typeface="Meiryo UI" panose="020B0604030504040204" pitchFamily="50" charset="-128"/>
                <a:ea typeface="Meiryo UI" panose="020B0604030504040204" pitchFamily="50" charset="-128"/>
              </a:rPr>
              <a:t>の</a:t>
            </a:r>
            <a:r>
              <a:rPr kumimoji="1" lang="ja-JP" altLang="en-US" sz="1100" smtClean="0">
                <a:latin typeface="Meiryo UI" panose="020B0604030504040204" pitchFamily="50" charset="-128"/>
                <a:ea typeface="Meiryo UI" panose="020B0604030504040204" pitchFamily="50" charset="-128"/>
              </a:rPr>
              <a:t>調整要</a:t>
            </a:r>
            <a:r>
              <a:rPr kumimoji="1" lang="en-US" altLang="ja-JP" sz="1100" smtClean="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p:txBody>
      </p:sp>
      <p:sp>
        <p:nvSpPr>
          <p:cNvPr id="54" name="二等辺三角形 53">
            <a:extLst>
              <a:ext uri="{FF2B5EF4-FFF2-40B4-BE49-F238E27FC236}">
                <a16:creationId xmlns:a16="http://schemas.microsoft.com/office/drawing/2014/main" id="{13EC5EBD-3381-4695-A540-058C2C16BE28}"/>
              </a:ext>
            </a:extLst>
          </p:cNvPr>
          <p:cNvSpPr/>
          <p:nvPr/>
        </p:nvSpPr>
        <p:spPr>
          <a:xfrm rot="10800000">
            <a:off x="378448" y="5962425"/>
            <a:ext cx="2232000" cy="188234"/>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55" name="二等辺三角形 54">
            <a:extLst>
              <a:ext uri="{FF2B5EF4-FFF2-40B4-BE49-F238E27FC236}">
                <a16:creationId xmlns:a16="http://schemas.microsoft.com/office/drawing/2014/main" id="{13EC5EBD-3381-4695-A540-058C2C16BE28}"/>
              </a:ext>
            </a:extLst>
          </p:cNvPr>
          <p:cNvSpPr/>
          <p:nvPr/>
        </p:nvSpPr>
        <p:spPr>
          <a:xfrm rot="10800000">
            <a:off x="3850242" y="5955301"/>
            <a:ext cx="2232000" cy="188234"/>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56" name="二等辺三角形 55">
            <a:extLst>
              <a:ext uri="{FF2B5EF4-FFF2-40B4-BE49-F238E27FC236}">
                <a16:creationId xmlns:a16="http://schemas.microsoft.com/office/drawing/2014/main" id="{13EC5EBD-3381-4695-A540-058C2C16BE28}"/>
              </a:ext>
            </a:extLst>
          </p:cNvPr>
          <p:cNvSpPr/>
          <p:nvPr/>
        </p:nvSpPr>
        <p:spPr>
          <a:xfrm rot="10800000">
            <a:off x="7295184" y="5962425"/>
            <a:ext cx="2232000" cy="188234"/>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26" name="テキスト ボックス 25"/>
          <p:cNvSpPr txBox="1"/>
          <p:nvPr/>
        </p:nvSpPr>
        <p:spPr>
          <a:xfrm>
            <a:off x="378448" y="6142000"/>
            <a:ext cx="2292152" cy="769441"/>
          </a:xfrm>
          <a:prstGeom prst="rect">
            <a:avLst/>
          </a:prstGeom>
          <a:noFill/>
        </p:spPr>
        <p:txBody>
          <a:bodyPr wrap="square" rtlCol="0">
            <a:spAutoFit/>
          </a:bodyPr>
          <a:lstStyle/>
          <a:p>
            <a:r>
              <a:rPr kumimoji="1" lang="en-US" altLang="ja-JP" sz="1100" dirty="0" smtClean="0">
                <a:latin typeface="Meiryo UI" panose="020B0604030504040204" pitchFamily="50" charset="-128"/>
                <a:ea typeface="Meiryo UI" panose="020B0604030504040204" pitchFamily="50" charset="-128"/>
              </a:rPr>
              <a:t>ORDEN</a:t>
            </a:r>
            <a:r>
              <a:rPr kumimoji="1" lang="ja-JP" altLang="en-US" sz="1100" dirty="0" smtClean="0">
                <a:latin typeface="Meiryo UI" panose="020B0604030504040204" pitchFamily="50" charset="-128"/>
                <a:ea typeface="Meiryo UI" panose="020B0604030504040204" pitchFamily="50" charset="-128"/>
              </a:rPr>
              <a:t>が無ければ・・・</a:t>
            </a:r>
            <a:endParaRPr kumimoji="1" lang="en-US" altLang="ja-JP" sz="1100" dirty="0" smtClean="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100" b="1" dirty="0" smtClean="0">
                <a:solidFill>
                  <a:srgbClr val="FF0000"/>
                </a:solidFill>
                <a:latin typeface="Meiryo UI" panose="020B0604030504040204" pitchFamily="50" charset="-128"/>
                <a:ea typeface="Meiryo UI" panose="020B0604030504040204" pitchFamily="50" charset="-128"/>
              </a:rPr>
              <a:t>住民</a:t>
            </a:r>
            <a:r>
              <a:rPr kumimoji="1" lang="en-US" altLang="ja-JP" sz="1100" b="1" dirty="0" err="1" smtClean="0">
                <a:solidFill>
                  <a:srgbClr val="FF0000"/>
                </a:solidFill>
                <a:latin typeface="Meiryo UI" panose="020B0604030504040204" pitchFamily="50" charset="-128"/>
                <a:ea typeface="Meiryo UI" panose="020B0604030504040204" pitchFamily="50" charset="-128"/>
              </a:rPr>
              <a:t>QoL</a:t>
            </a:r>
            <a:r>
              <a:rPr kumimoji="1" lang="ja-JP" altLang="en-US" sz="1100" b="1" dirty="0" smtClean="0">
                <a:solidFill>
                  <a:srgbClr val="FF0000"/>
                </a:solidFill>
                <a:latin typeface="Meiryo UI" panose="020B0604030504040204" pitchFamily="50" charset="-128"/>
                <a:ea typeface="Meiryo UI" panose="020B0604030504040204" pitchFamily="50" charset="-128"/>
              </a:rPr>
              <a:t>を上げるパーソナライズサービスが実現しない</a:t>
            </a:r>
            <a:endParaRPr kumimoji="1" lang="en-US" altLang="ja-JP" sz="1100" b="1" dirty="0" smtClean="0">
              <a:solidFill>
                <a:srgbClr val="FF0000"/>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100" b="1" dirty="0">
                <a:solidFill>
                  <a:srgbClr val="FF0000"/>
                </a:solidFill>
                <a:latin typeface="Meiryo UI" panose="020B0604030504040204" pitchFamily="50" charset="-128"/>
                <a:ea typeface="Meiryo UI" panose="020B0604030504040204" pitchFamily="50" charset="-128"/>
              </a:rPr>
              <a:t>利用価値の実感</a:t>
            </a:r>
            <a:r>
              <a:rPr kumimoji="1" lang="ja-JP" altLang="en-US" sz="1100" b="1" dirty="0" smtClean="0">
                <a:solidFill>
                  <a:srgbClr val="FF0000"/>
                </a:solidFill>
                <a:latin typeface="Meiryo UI" panose="020B0604030504040204" pitchFamily="50" charset="-128"/>
                <a:ea typeface="Meiryo UI" panose="020B0604030504040204" pitchFamily="50" charset="-128"/>
              </a:rPr>
              <a:t>が深まらない</a:t>
            </a:r>
            <a:endParaRPr kumimoji="1" lang="ja-JP" altLang="en-US" sz="1100" b="1" dirty="0">
              <a:solidFill>
                <a:srgbClr val="FF0000"/>
              </a:solidFill>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4069340" y="6129213"/>
            <a:ext cx="2292152" cy="769441"/>
          </a:xfrm>
          <a:prstGeom prst="rect">
            <a:avLst/>
          </a:prstGeom>
          <a:noFill/>
        </p:spPr>
        <p:txBody>
          <a:bodyPr wrap="square" rtlCol="0">
            <a:spAutoFit/>
          </a:bodyPr>
          <a:lstStyle/>
          <a:p>
            <a:r>
              <a:rPr kumimoji="1" lang="en-US" altLang="ja-JP" sz="1100" dirty="0" smtClean="0">
                <a:latin typeface="Meiryo UI" panose="020B0604030504040204" pitchFamily="50" charset="-128"/>
                <a:ea typeface="Meiryo UI" panose="020B0604030504040204" pitchFamily="50" charset="-128"/>
              </a:rPr>
              <a:t>ORDEN</a:t>
            </a:r>
            <a:r>
              <a:rPr kumimoji="1" lang="ja-JP" altLang="en-US" sz="1100" dirty="0" smtClean="0">
                <a:latin typeface="Meiryo UI" panose="020B0604030504040204" pitchFamily="50" charset="-128"/>
                <a:ea typeface="Meiryo UI" panose="020B0604030504040204" pitchFamily="50" charset="-128"/>
              </a:rPr>
              <a:t>が無ければ・・・</a:t>
            </a:r>
            <a:endParaRPr kumimoji="1" lang="en-US" altLang="ja-JP" sz="1100" dirty="0" smtClean="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100" b="1" dirty="0" smtClean="0">
                <a:solidFill>
                  <a:srgbClr val="FF0000"/>
                </a:solidFill>
                <a:latin typeface="Meiryo UI" panose="020B0604030504040204" pitchFamily="50" charset="-128"/>
                <a:ea typeface="Meiryo UI" panose="020B0604030504040204" pitchFamily="50" charset="-128"/>
              </a:rPr>
              <a:t>デジタル格差が広がる</a:t>
            </a:r>
            <a:endParaRPr kumimoji="1" lang="en-US" altLang="ja-JP" sz="1100" b="1" dirty="0" smtClean="0">
              <a:solidFill>
                <a:srgbClr val="FF0000"/>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100" b="1" dirty="0">
                <a:solidFill>
                  <a:srgbClr val="FF0000"/>
                </a:solidFill>
                <a:latin typeface="Meiryo UI" panose="020B0604030504040204" pitchFamily="50" charset="-128"/>
                <a:ea typeface="Meiryo UI" panose="020B0604030504040204" pitchFamily="50" charset="-128"/>
              </a:rPr>
              <a:t>総コスト</a:t>
            </a:r>
            <a:r>
              <a:rPr kumimoji="1" lang="ja-JP" altLang="en-US" sz="1100" b="1" dirty="0" smtClean="0">
                <a:solidFill>
                  <a:srgbClr val="FF0000"/>
                </a:solidFill>
                <a:latin typeface="Meiryo UI" panose="020B0604030504040204" pitchFamily="50" charset="-128"/>
                <a:ea typeface="Meiryo UI" panose="020B0604030504040204" pitchFamily="50" charset="-128"/>
              </a:rPr>
              <a:t>が</a:t>
            </a:r>
            <a:r>
              <a:rPr kumimoji="1" lang="ja-JP" altLang="en-US" sz="1100" b="1" dirty="0">
                <a:solidFill>
                  <a:srgbClr val="FF0000"/>
                </a:solidFill>
                <a:latin typeface="Meiryo UI" panose="020B0604030504040204" pitchFamily="50" charset="-128"/>
                <a:ea typeface="Meiryo UI" panose="020B0604030504040204" pitchFamily="50" charset="-128"/>
              </a:rPr>
              <a:t>増嵩する</a:t>
            </a:r>
            <a:endParaRPr kumimoji="1" lang="en-US" altLang="ja-JP" sz="1100" b="1" dirty="0" smtClean="0">
              <a:solidFill>
                <a:srgbClr val="FF0000"/>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100" b="1" dirty="0" smtClean="0">
                <a:solidFill>
                  <a:srgbClr val="FF0000"/>
                </a:solidFill>
                <a:latin typeface="Meiryo UI" panose="020B0604030504040204" pitchFamily="50" charset="-128"/>
                <a:ea typeface="Meiryo UI" panose="020B0604030504040204" pitchFamily="50" charset="-128"/>
              </a:rPr>
              <a:t>地域間</a:t>
            </a:r>
            <a:r>
              <a:rPr kumimoji="1" lang="ja-JP" altLang="en-US" sz="1100" b="1" dirty="0">
                <a:solidFill>
                  <a:srgbClr val="FF0000"/>
                </a:solidFill>
                <a:latin typeface="Meiryo UI" panose="020B0604030504040204" pitchFamily="50" charset="-128"/>
                <a:ea typeface="Meiryo UI" panose="020B0604030504040204" pitchFamily="50" charset="-128"/>
              </a:rPr>
              <a:t>連携</a:t>
            </a:r>
            <a:r>
              <a:rPr kumimoji="1" lang="ja-JP" altLang="en-US" sz="1100" b="1" dirty="0" smtClean="0">
                <a:solidFill>
                  <a:srgbClr val="FF0000"/>
                </a:solidFill>
                <a:latin typeface="Meiryo UI" panose="020B0604030504040204" pitchFamily="50" charset="-128"/>
                <a:ea typeface="Meiryo UI" panose="020B0604030504040204" pitchFamily="50" charset="-128"/>
              </a:rPr>
              <a:t>ができなくなる</a:t>
            </a:r>
            <a:endParaRPr kumimoji="1" lang="ja-JP" altLang="en-US" sz="1100" b="1" dirty="0">
              <a:solidFill>
                <a:srgbClr val="FF0000"/>
              </a:solidFill>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7014949" y="6129213"/>
            <a:ext cx="2655255" cy="600164"/>
          </a:xfrm>
          <a:prstGeom prst="rect">
            <a:avLst/>
          </a:prstGeom>
          <a:noFill/>
        </p:spPr>
        <p:txBody>
          <a:bodyPr wrap="square" rtlCol="0">
            <a:spAutoFit/>
          </a:bodyPr>
          <a:lstStyle/>
          <a:p>
            <a:r>
              <a:rPr kumimoji="1" lang="en-US" altLang="ja-JP" sz="1100" dirty="0" smtClean="0">
                <a:latin typeface="Meiryo UI" panose="020B0604030504040204" pitchFamily="50" charset="-128"/>
                <a:ea typeface="Meiryo UI" panose="020B0604030504040204" pitchFamily="50" charset="-128"/>
              </a:rPr>
              <a:t>ORDEN</a:t>
            </a:r>
            <a:r>
              <a:rPr kumimoji="1" lang="ja-JP" altLang="en-US" sz="1100" dirty="0" smtClean="0">
                <a:latin typeface="Meiryo UI" panose="020B0604030504040204" pitchFamily="50" charset="-128"/>
                <a:ea typeface="Meiryo UI" panose="020B0604030504040204" pitchFamily="50" charset="-128"/>
              </a:rPr>
              <a:t>が無ければ・・・</a:t>
            </a:r>
            <a:endParaRPr kumimoji="1" lang="en-US" altLang="ja-JP" sz="1100" dirty="0" smtClean="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100" b="1" dirty="0" smtClean="0">
                <a:solidFill>
                  <a:srgbClr val="FF0000"/>
                </a:solidFill>
                <a:latin typeface="Meiryo UI" panose="020B0604030504040204" pitchFamily="50" charset="-128"/>
                <a:ea typeface="Meiryo UI" panose="020B0604030504040204" pitchFamily="50" charset="-128"/>
              </a:rPr>
              <a:t>仕様やデータの標準化が進まず、サービスの高度化や民間参入を見込めない</a:t>
            </a:r>
            <a:endParaRPr kumimoji="1" lang="ja-JP" altLang="en-US" sz="1100" b="1" dirty="0">
              <a:solidFill>
                <a:srgbClr val="FF0000"/>
              </a:solidFill>
              <a:latin typeface="Meiryo UI" panose="020B0604030504040204" pitchFamily="50" charset="-128"/>
              <a:ea typeface="Meiryo UI" panose="020B0604030504040204" pitchFamily="50" charset="-128"/>
            </a:endParaRPr>
          </a:p>
        </p:txBody>
      </p:sp>
      <p:sp>
        <p:nvSpPr>
          <p:cNvPr id="48" name="テキスト ボックス 47">
            <a:extLst>
              <a:ext uri="{FF2B5EF4-FFF2-40B4-BE49-F238E27FC236}">
                <a16:creationId xmlns:a16="http://schemas.microsoft.com/office/drawing/2014/main" id="{6EB4E193-9B00-4583-B1BD-D9FE71AA9DEC}"/>
              </a:ext>
            </a:extLst>
          </p:cNvPr>
          <p:cNvSpPr txBox="1"/>
          <p:nvPr/>
        </p:nvSpPr>
        <p:spPr>
          <a:xfrm>
            <a:off x="0" y="593546"/>
            <a:ext cx="4622975" cy="1146468"/>
          </a:xfrm>
          <a:prstGeom prst="rect">
            <a:avLst/>
          </a:prstGeom>
          <a:noFill/>
        </p:spPr>
        <p:txBody>
          <a:bodyPr wrap="square" rtlCol="0">
            <a:spAutoFit/>
          </a:bodyPr>
          <a:lstStyle/>
          <a:p>
            <a:pPr>
              <a:lnSpc>
                <a:spcPts val="300"/>
              </a:lnSpc>
            </a:pPr>
            <a:endParaRPr kumimoji="1" lang="en-US" altLang="ja-JP" sz="1100" b="1"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日常生活のデジタル化が進んでいるのに対して、</a:t>
            </a:r>
            <a:r>
              <a:rPr kumimoji="1" lang="ja-JP" altLang="en-US" sz="1100" b="1" dirty="0" smtClean="0">
                <a:solidFill>
                  <a:srgbClr val="FF0000"/>
                </a:solidFill>
                <a:latin typeface="Meiryo UI" panose="020B0604030504040204" pitchFamily="50" charset="-128"/>
                <a:ea typeface="Meiryo UI" panose="020B0604030504040204" pitchFamily="50" charset="-128"/>
              </a:rPr>
              <a:t>行政</a:t>
            </a:r>
            <a:r>
              <a:rPr kumimoji="1" lang="ja-JP" altLang="en-US" sz="1100" b="1" dirty="0">
                <a:solidFill>
                  <a:srgbClr val="FF0000"/>
                </a:solidFill>
                <a:latin typeface="Meiryo UI" panose="020B0604030504040204" pitchFamily="50" charset="-128"/>
                <a:ea typeface="Meiryo UI" panose="020B0604030504040204" pitchFamily="50" charset="-128"/>
              </a:rPr>
              <a:t>サービスのデジタル化</a:t>
            </a:r>
            <a:r>
              <a:rPr kumimoji="1" lang="ja-JP" altLang="en-US" sz="1100" b="1" dirty="0" smtClean="0">
                <a:solidFill>
                  <a:srgbClr val="FF0000"/>
                </a:solidFill>
                <a:latin typeface="Meiryo UI" panose="020B0604030504040204" pitchFamily="50" charset="-128"/>
                <a:ea typeface="Meiryo UI" panose="020B0604030504040204" pitchFamily="50" charset="-128"/>
              </a:rPr>
              <a:t>は遅れている</a:t>
            </a:r>
            <a:endParaRPr kumimoji="1" lang="en-US" altLang="ja-JP" sz="1100" b="1"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特に</a:t>
            </a:r>
            <a:r>
              <a:rPr kumimoji="1" lang="ja-JP" altLang="en-US" sz="1100" b="1" dirty="0" smtClean="0">
                <a:solidFill>
                  <a:srgbClr val="FF0000"/>
                </a:solidFill>
                <a:latin typeface="Meiryo UI" panose="020B0604030504040204" pitchFamily="50" charset="-128"/>
                <a:ea typeface="Meiryo UI" panose="020B0604030504040204" pitchFamily="50" charset="-128"/>
              </a:rPr>
              <a:t>大阪は、都道府県の中でも府内市町村のデジタル格差が極めて大きい</a:t>
            </a:r>
            <a:r>
              <a:rPr kumimoji="1" lang="ja-JP" altLang="en-US" sz="1100" dirty="0" smtClean="0">
                <a:latin typeface="Meiryo UI" panose="020B0604030504040204" pitchFamily="50" charset="-128"/>
                <a:ea typeface="Meiryo UI" panose="020B0604030504040204" pitchFamily="50" charset="-128"/>
              </a:rPr>
              <a:t>という特徴がある。</a:t>
            </a:r>
            <a:endParaRPr kumimoji="1" lang="en-US" altLang="ja-JP" sz="1100" dirty="0" smtClean="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主</a:t>
            </a:r>
            <a:r>
              <a:rPr kumimoji="1" lang="ja-JP" altLang="en-US" sz="1100" dirty="0">
                <a:latin typeface="Meiryo UI" panose="020B0604030504040204" pitchFamily="50" charset="-128"/>
                <a:ea typeface="Meiryo UI" panose="020B0604030504040204" pitchFamily="50" charset="-128"/>
              </a:rPr>
              <a:t>な要因</a:t>
            </a:r>
            <a:r>
              <a:rPr kumimoji="1" lang="ja-JP" altLang="en-US" sz="1100" dirty="0" smtClean="0">
                <a:latin typeface="Meiryo UI" panose="020B0604030504040204" pitchFamily="50" charset="-128"/>
                <a:ea typeface="Meiryo UI" panose="020B0604030504040204" pitchFamily="50" charset="-128"/>
              </a:rPr>
              <a:t>は各自治体における人材不足であるが、今後</a:t>
            </a:r>
            <a:r>
              <a:rPr kumimoji="1" lang="ja-JP" altLang="en-US" sz="1100" dirty="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多様化する行政サービスが増える中、</a:t>
            </a:r>
            <a:r>
              <a:rPr kumimoji="1" lang="ja-JP" altLang="en-US" sz="1100" b="1" dirty="0" smtClean="0">
                <a:solidFill>
                  <a:srgbClr val="FF0000"/>
                </a:solidFill>
                <a:latin typeface="Meiryo UI" panose="020B0604030504040204" pitchFamily="50" charset="-128"/>
                <a:ea typeface="Meiryo UI" panose="020B0604030504040204" pitchFamily="50" charset="-128"/>
              </a:rPr>
              <a:t>デジタルによる業務効率化が急務</a:t>
            </a:r>
            <a:endParaRPr kumimoji="1" lang="en-US" altLang="ja-JP" sz="1100" b="1" dirty="0">
              <a:solidFill>
                <a:srgbClr val="FF0000"/>
              </a:solidFill>
              <a:latin typeface="Meiryo UI" panose="020B0604030504040204" pitchFamily="50" charset="-128"/>
              <a:ea typeface="Meiryo UI" panose="020B0604030504040204" pitchFamily="50" charset="-128"/>
            </a:endParaRPr>
          </a:p>
        </p:txBody>
      </p:sp>
      <p:sp>
        <p:nvSpPr>
          <p:cNvPr id="49" name="テキスト ボックス 48">
            <a:extLst>
              <a:ext uri="{FF2B5EF4-FFF2-40B4-BE49-F238E27FC236}">
                <a16:creationId xmlns:a16="http://schemas.microsoft.com/office/drawing/2014/main" id="{830BD3CC-08A9-4C7D-AE30-AA9D497DC062}"/>
              </a:ext>
            </a:extLst>
          </p:cNvPr>
          <p:cNvSpPr txBox="1"/>
          <p:nvPr/>
        </p:nvSpPr>
        <p:spPr>
          <a:xfrm>
            <a:off x="151478" y="1886286"/>
            <a:ext cx="4471497" cy="600164"/>
          </a:xfrm>
          <a:prstGeom prst="rect">
            <a:avLst/>
          </a:prstGeom>
          <a:noFill/>
          <a:ln>
            <a:solidFill>
              <a:schemeClr val="accent2"/>
            </a:solidFill>
          </a:ln>
        </p:spPr>
        <p:txBody>
          <a:bodyPr wrap="square" rtlCol="0">
            <a:spAutoFit/>
          </a:bodyPr>
          <a:lstStyle/>
          <a:p>
            <a:r>
              <a:rPr kumimoji="1" lang="en-US" altLang="ja-JP" sz="1100" dirty="0" smtClean="0">
                <a:latin typeface="Meiryo UI" panose="020B0604030504040204" pitchFamily="50" charset="-128"/>
                <a:ea typeface="Meiryo UI" panose="020B0604030504040204" pitchFamily="50" charset="-128"/>
              </a:rPr>
              <a:t>ID</a:t>
            </a:r>
            <a:r>
              <a:rPr kumimoji="1" lang="ja-JP" altLang="en-US" sz="1100" dirty="0">
                <a:latin typeface="Meiryo UI" panose="020B0604030504040204" pitchFamily="50" charset="-128"/>
                <a:ea typeface="Meiryo UI" panose="020B0604030504040204" pitchFamily="50" charset="-128"/>
              </a:rPr>
              <a:t>登録機能など最新のデジタル技術を実装し、</a:t>
            </a:r>
            <a:r>
              <a:rPr kumimoji="1" lang="ja-JP" altLang="en-US" sz="1100" dirty="0" smtClean="0">
                <a:latin typeface="Meiryo UI" panose="020B0604030504040204" pitchFamily="50" charset="-128"/>
                <a:ea typeface="Meiryo UI" panose="020B0604030504040204" pitchFamily="50" charset="-128"/>
              </a:rPr>
              <a:t>住民一人ひとりに</a:t>
            </a:r>
            <a:r>
              <a:rPr kumimoji="1" lang="ja-JP" altLang="en-US" sz="1100" dirty="0">
                <a:latin typeface="Meiryo UI" panose="020B0604030504040204" pitchFamily="50" charset="-128"/>
                <a:ea typeface="Meiryo UI" panose="020B0604030504040204" pitchFamily="50" charset="-128"/>
              </a:rPr>
              <a:t>、きめ細かな行政サービスをアウトリーチ</a:t>
            </a:r>
            <a:r>
              <a:rPr kumimoji="1" lang="ja-JP" altLang="en-US" sz="1100" dirty="0" smtClean="0">
                <a:latin typeface="Meiryo UI" panose="020B0604030504040204" pitchFamily="50" charset="-128"/>
                <a:ea typeface="Meiryo UI" panose="020B0604030504040204" pitchFamily="50" charset="-128"/>
              </a:rPr>
              <a:t>で届ける</a:t>
            </a:r>
            <a:r>
              <a:rPr kumimoji="1" lang="ja-JP" altLang="en-US" sz="1100" b="1" u="sng" dirty="0">
                <a:solidFill>
                  <a:srgbClr val="FF0000"/>
                </a:solidFill>
                <a:latin typeface="Meiryo UI" panose="020B0604030504040204" pitchFamily="50" charset="-128"/>
                <a:ea typeface="Meiryo UI" panose="020B0604030504040204" pitchFamily="50" charset="-128"/>
              </a:rPr>
              <a:t>広域のポータル機能を、社会インフラとして構築</a:t>
            </a:r>
            <a:r>
              <a:rPr kumimoji="1" lang="ja-JP" altLang="en-US" sz="1100" dirty="0">
                <a:latin typeface="Meiryo UI" panose="020B0604030504040204" pitchFamily="50" charset="-128"/>
                <a:ea typeface="Meiryo UI" panose="020B0604030504040204" pitchFamily="50" charset="-128"/>
              </a:rPr>
              <a:t>することが重要。</a:t>
            </a:r>
          </a:p>
        </p:txBody>
      </p:sp>
      <p:sp>
        <p:nvSpPr>
          <p:cNvPr id="53" name="二等辺三角形 52">
            <a:extLst>
              <a:ext uri="{FF2B5EF4-FFF2-40B4-BE49-F238E27FC236}">
                <a16:creationId xmlns:a16="http://schemas.microsoft.com/office/drawing/2014/main" id="{13EC5EBD-3381-4695-A540-058C2C16BE28}"/>
              </a:ext>
            </a:extLst>
          </p:cNvPr>
          <p:cNvSpPr/>
          <p:nvPr/>
        </p:nvSpPr>
        <p:spPr>
          <a:xfrm rot="10800000">
            <a:off x="1674599" y="1749380"/>
            <a:ext cx="1733142" cy="144000"/>
          </a:xfrm>
          <a:prstGeom prst="triangl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59" name="テキスト ボックス 58">
            <a:extLst>
              <a:ext uri="{FF2B5EF4-FFF2-40B4-BE49-F238E27FC236}">
                <a16:creationId xmlns:a16="http://schemas.microsoft.com/office/drawing/2014/main" id="{727B5753-316B-4E2C-85D6-99FF3A89643B}"/>
              </a:ext>
            </a:extLst>
          </p:cNvPr>
          <p:cNvSpPr txBox="1"/>
          <p:nvPr/>
        </p:nvSpPr>
        <p:spPr>
          <a:xfrm>
            <a:off x="46052" y="356707"/>
            <a:ext cx="4500000" cy="216000"/>
          </a:xfrm>
          <a:prstGeom prst="rect">
            <a:avLst/>
          </a:prstGeom>
          <a:solidFill>
            <a:schemeClr val="accent5">
              <a:lumMod val="50000"/>
            </a:schemeClr>
          </a:solidFill>
        </p:spPr>
        <p:txBody>
          <a:bodyPr wrap="square" lIns="36000" tIns="36000" rIns="36000" bIns="36000" rtlCol="0" anchor="ctr">
            <a:spAutoFit/>
          </a:bodyPr>
          <a:lstStyle/>
          <a:p>
            <a:pPr>
              <a:lnSpc>
                <a:spcPts val="1200"/>
              </a:lnSpc>
            </a:pPr>
            <a:r>
              <a:rPr kumimoji="1" lang="ja-JP" altLang="en-US" sz="1100" b="1" dirty="0" smtClean="0">
                <a:solidFill>
                  <a:schemeClr val="bg1"/>
                </a:solidFill>
                <a:latin typeface="Meiryo UI" panose="020B0604030504040204" pitchFamily="50" charset="-128"/>
                <a:ea typeface="Meiryo UI" panose="020B0604030504040204" pitchFamily="50" charset="-128"/>
              </a:rPr>
              <a:t>広域によるポータル</a:t>
            </a:r>
            <a:r>
              <a:rPr kumimoji="1" lang="ja-JP" altLang="en-US" sz="1100" b="1" dirty="0">
                <a:solidFill>
                  <a:schemeClr val="bg1"/>
                </a:solidFill>
                <a:latin typeface="Meiryo UI" panose="020B0604030504040204" pitchFamily="50" charset="-128"/>
                <a:ea typeface="Meiryo UI" panose="020B0604030504040204" pitchFamily="50" charset="-128"/>
              </a:rPr>
              <a:t>機能（デジタルインフラ</a:t>
            </a:r>
            <a:r>
              <a:rPr kumimoji="1" lang="ja-JP" altLang="en-US" sz="1100" b="1" dirty="0" smtClean="0">
                <a:solidFill>
                  <a:schemeClr val="bg1"/>
                </a:solidFill>
                <a:latin typeface="Meiryo UI" panose="020B0604030504040204" pitchFamily="50" charset="-128"/>
                <a:ea typeface="Meiryo UI" panose="020B0604030504040204" pitchFamily="50" charset="-128"/>
              </a:rPr>
              <a:t>）の必要性</a:t>
            </a:r>
            <a:endParaRPr kumimoji="1" lang="ja-JP" altLang="en-US" sz="11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062712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958</TotalTime>
  <Words>1344</Words>
  <Application>Microsoft Office PowerPoint</Application>
  <PresentationFormat>A4 210 x 297 mm</PresentationFormat>
  <Paragraphs>142</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ＭＳ ゴシック</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吉田　弘生</cp:lastModifiedBy>
  <cp:revision>2</cp:revision>
  <cp:lastPrinted>2023-01-27T08:21:17Z</cp:lastPrinted>
  <dcterms:created xsi:type="dcterms:W3CDTF">2023-01-24T01:40:40Z</dcterms:created>
  <dcterms:modified xsi:type="dcterms:W3CDTF">2023-01-31T00:05:39Z</dcterms:modified>
</cp:coreProperties>
</file>