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110" y="7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C60DE7-B3DF-4D85-AF96-6F41155C31A4}" type="datetimeFigureOut">
              <a:rPr kumimoji="1" lang="ja-JP" altLang="en-US" smtClean="0"/>
              <a:t>2023/1/31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AE5355-4307-4B87-B2F1-F7C8198C6C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8101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277727-78AB-4DBE-A1EB-D7F86DF01D5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93478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445D0-2E7A-4F64-8E0C-B55F9D894FD0}" type="datetimeFigureOut">
              <a:rPr kumimoji="1" lang="ja-JP" altLang="en-US" smtClean="0"/>
              <a:t>2023/1/31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FFB4C-FD10-4A1F-B6E6-378D6303B5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6311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445D0-2E7A-4F64-8E0C-B55F9D894FD0}" type="datetimeFigureOut">
              <a:rPr kumimoji="1" lang="ja-JP" altLang="en-US" smtClean="0"/>
              <a:t>2023/1/31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FFB4C-FD10-4A1F-B6E6-378D6303B5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471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445D0-2E7A-4F64-8E0C-B55F9D894FD0}" type="datetimeFigureOut">
              <a:rPr kumimoji="1" lang="ja-JP" altLang="en-US" smtClean="0"/>
              <a:t>2023/1/31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FFB4C-FD10-4A1F-B6E6-378D6303B5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583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445D0-2E7A-4F64-8E0C-B55F9D894FD0}" type="datetimeFigureOut">
              <a:rPr kumimoji="1" lang="ja-JP" altLang="en-US" smtClean="0"/>
              <a:t>2023/1/31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FFB4C-FD10-4A1F-B6E6-378D6303B5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0202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445D0-2E7A-4F64-8E0C-B55F9D894FD0}" type="datetimeFigureOut">
              <a:rPr kumimoji="1" lang="ja-JP" altLang="en-US" smtClean="0"/>
              <a:t>2023/1/31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FFB4C-FD10-4A1F-B6E6-378D6303B5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2346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445D0-2E7A-4F64-8E0C-B55F9D894FD0}" type="datetimeFigureOut">
              <a:rPr kumimoji="1" lang="ja-JP" altLang="en-US" smtClean="0"/>
              <a:t>2023/1/31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FFB4C-FD10-4A1F-B6E6-378D6303B5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8696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445D0-2E7A-4F64-8E0C-B55F9D894FD0}" type="datetimeFigureOut">
              <a:rPr kumimoji="1" lang="ja-JP" altLang="en-US" smtClean="0"/>
              <a:t>2023/1/31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FFB4C-FD10-4A1F-B6E6-378D6303B5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3419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445D0-2E7A-4F64-8E0C-B55F9D894FD0}" type="datetimeFigureOut">
              <a:rPr kumimoji="1" lang="ja-JP" altLang="en-US" smtClean="0"/>
              <a:t>2023/1/31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FFB4C-FD10-4A1F-B6E6-378D6303B5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5741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445D0-2E7A-4F64-8E0C-B55F9D894FD0}" type="datetimeFigureOut">
              <a:rPr kumimoji="1" lang="ja-JP" altLang="en-US" smtClean="0"/>
              <a:t>2023/1/31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FFB4C-FD10-4A1F-B6E6-378D6303B5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361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445D0-2E7A-4F64-8E0C-B55F9D894FD0}" type="datetimeFigureOut">
              <a:rPr kumimoji="1" lang="ja-JP" altLang="en-US" smtClean="0"/>
              <a:t>2023/1/31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FFB4C-FD10-4A1F-B6E6-378D6303B5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6446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445D0-2E7A-4F64-8E0C-B55F9D894FD0}" type="datetimeFigureOut">
              <a:rPr kumimoji="1" lang="ja-JP" altLang="en-US" smtClean="0"/>
              <a:t>2023/1/31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FFB4C-FD10-4A1F-B6E6-378D6303B5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0898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445D0-2E7A-4F64-8E0C-B55F9D894FD0}" type="datetimeFigureOut">
              <a:rPr kumimoji="1" lang="ja-JP" altLang="en-US" smtClean="0"/>
              <a:t>2023/1/31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4FFB4C-FD10-4A1F-B6E6-378D6303B5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21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直線コネクタ 34"/>
          <p:cNvCxnSpPr/>
          <p:nvPr/>
        </p:nvCxnSpPr>
        <p:spPr>
          <a:xfrm flipV="1">
            <a:off x="142971" y="677260"/>
            <a:ext cx="7956000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正方形/長方形 35"/>
          <p:cNvSpPr/>
          <p:nvPr/>
        </p:nvSpPr>
        <p:spPr>
          <a:xfrm>
            <a:off x="334854" y="368525"/>
            <a:ext cx="469847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■ 大阪府まちづくり促進事業会計について</a:t>
            </a:r>
            <a:endParaRPr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58995" y="835786"/>
            <a:ext cx="423445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71475"/>
            <a:r>
              <a:rPr lang="en-US" altLang="ja-JP" sz="1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大阪府まちづくり促進事業会計の仕組</a:t>
            </a:r>
            <a:r>
              <a:rPr lang="en-US" altLang="ja-JP" sz="1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</p:txBody>
      </p:sp>
      <p:sp>
        <p:nvSpPr>
          <p:cNvPr id="19" name="正方形/長方形 18"/>
          <p:cNvSpPr/>
          <p:nvPr/>
        </p:nvSpPr>
        <p:spPr>
          <a:xfrm>
            <a:off x="5139395" y="833262"/>
            <a:ext cx="2196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71475"/>
            <a:r>
              <a:rPr lang="en-US" altLang="ja-JP" sz="1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定借期間満了に伴う対応</a:t>
            </a:r>
            <a:r>
              <a:rPr lang="en-US" altLang="ja-JP" sz="1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142551" y="1109674"/>
            <a:ext cx="4608000" cy="206595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720000" indent="-720000" defTabSz="371475">
              <a:lnSpc>
                <a:spcPct val="150000"/>
              </a:lnSpc>
            </a:pPr>
            <a:r>
              <a:rPr lang="ja-JP" altLang="en-US" sz="9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■　原則：現行スキーム（定借期間満了までに借地人へ土地を売却）を維持する</a:t>
            </a:r>
            <a:r>
              <a:rPr lang="ja-JP" altLang="en-US" sz="9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95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612000" indent="-612000" defTabSz="371475">
              <a:lnSpc>
                <a:spcPct val="150000"/>
              </a:lnSpc>
            </a:pPr>
            <a:endParaRPr lang="en-US" altLang="ja-JP" sz="95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540000" indent="-540000" defTabSz="371475">
              <a:lnSpc>
                <a:spcPct val="150000"/>
              </a:lnSpc>
            </a:pPr>
            <a:r>
              <a:rPr lang="ja-JP" altLang="en-US" sz="950" dirty="0">
                <a:latin typeface="Meiryo UI" panose="020B0604030504040204" pitchFamily="50" charset="-128"/>
                <a:ea typeface="Meiryo UI" panose="020B0604030504040204" pitchFamily="50" charset="-128"/>
              </a:rPr>
              <a:t>■　例外：</a:t>
            </a:r>
            <a:r>
              <a:rPr lang="ja-JP" altLang="en-US" sz="9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借地人が</a:t>
            </a:r>
            <a:r>
              <a:rPr lang="ja-JP" altLang="en-US" sz="95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経営上の事情</a:t>
            </a:r>
            <a:r>
              <a:rPr lang="ja-JP" altLang="en-US" sz="950" dirty="0">
                <a:latin typeface="Meiryo UI" panose="020B0604030504040204" pitchFamily="50" charset="-128"/>
                <a:ea typeface="Meiryo UI" panose="020B0604030504040204" pitchFamily="50" charset="-128"/>
              </a:rPr>
              <a:t>により定借期間満了までに土地を</a:t>
            </a:r>
            <a:r>
              <a:rPr lang="ja-JP" altLang="en-US" sz="9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購入できない</a:t>
            </a:r>
            <a:r>
              <a:rPr lang="ja-JP" altLang="en-US" sz="950" dirty="0">
                <a:latin typeface="Meiryo UI" panose="020B0604030504040204" pitchFamily="50" charset="-128"/>
                <a:ea typeface="Meiryo UI" panose="020B0604030504040204" pitchFamily="50" charset="-128"/>
              </a:rPr>
              <a:t>場合で、</a:t>
            </a:r>
            <a:r>
              <a:rPr lang="ja-JP" altLang="en-US" sz="95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将来の土地の買取意思</a:t>
            </a:r>
            <a:r>
              <a:rPr lang="ja-JP" altLang="en-US" sz="950" dirty="0"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r>
              <a:rPr lang="ja-JP" altLang="en-US" sz="9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示している</a:t>
            </a:r>
            <a:r>
              <a:rPr lang="ja-JP" altLang="en-US" sz="950" dirty="0">
                <a:latin typeface="Meiryo UI" panose="020B0604030504040204" pitchFamily="50" charset="-128"/>
                <a:ea typeface="Meiryo UI" panose="020B0604030504040204" pitchFamily="50" charset="-128"/>
              </a:rPr>
              <a:t>場合に限り</a:t>
            </a:r>
            <a:r>
              <a:rPr lang="ja-JP" altLang="en-US" sz="9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endParaRPr lang="en-US" altLang="ja-JP" sz="9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540000" indent="-540000" defTabSz="371475">
              <a:lnSpc>
                <a:spcPct val="150000"/>
              </a:lnSpc>
            </a:pPr>
            <a:r>
              <a:rPr lang="ja-JP" altLang="en-US" sz="95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</a:t>
            </a:r>
            <a:r>
              <a:rPr lang="en-US" altLang="ja-JP" sz="95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95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年間</a:t>
            </a:r>
            <a:r>
              <a:rPr lang="ja-JP" altLang="en-US" sz="950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ja-JP" altLang="en-US" sz="9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＝借地借家法上の最下限）の</a:t>
            </a:r>
            <a:r>
              <a:rPr lang="ja-JP" altLang="en-US" sz="95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延長を認める</a:t>
            </a:r>
            <a:r>
              <a:rPr lang="ja-JP" altLang="en-US" sz="9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9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540000" indent="-540000" defTabSz="371475">
              <a:lnSpc>
                <a:spcPct val="150000"/>
              </a:lnSpc>
            </a:pPr>
            <a:endParaRPr lang="en-US" altLang="ja-JP" sz="9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540000" indent="-540000" defTabSz="371475">
              <a:lnSpc>
                <a:spcPct val="150000"/>
              </a:lnSpc>
            </a:pPr>
            <a:r>
              <a:rPr lang="ja-JP" altLang="en-US" sz="95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</a:t>
            </a:r>
            <a:r>
              <a:rPr lang="ja-JP" altLang="en-US" sz="9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延長を認めず更地返還させて公募売却を行う場合、公募が不調に終わり空地が出現することになれば、まちづくりへ悪影響を及ぼすため、</a:t>
            </a:r>
            <a:r>
              <a:rPr lang="ja-JP" altLang="en-US" sz="95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随意契約により現行の借地人と再契約</a:t>
            </a:r>
            <a:r>
              <a:rPr lang="ja-JP" altLang="en-US" sz="9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を行う。</a:t>
            </a:r>
            <a:endParaRPr lang="en-US" altLang="ja-JP" sz="9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大かっこ 6"/>
          <p:cNvSpPr/>
          <p:nvPr/>
        </p:nvSpPr>
        <p:spPr>
          <a:xfrm>
            <a:off x="5711248" y="2403153"/>
            <a:ext cx="3988207" cy="702795"/>
          </a:xfrm>
          <a:prstGeom prst="bracketPair">
            <a:avLst>
              <a:gd name="adj" fmla="val 5284"/>
            </a:avLst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object 3"/>
          <p:cNvSpPr txBox="1"/>
          <p:nvPr/>
        </p:nvSpPr>
        <p:spPr>
          <a:xfrm>
            <a:off x="8575779" y="336450"/>
            <a:ext cx="1256079" cy="3334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 vert="horz" wrap="square" lIns="0" tIns="12700" rIns="0" bIns="0" rtlCol="0" anchor="ctr">
            <a:spAutoFit/>
          </a:bodyPr>
          <a:lstStyle/>
          <a:p>
            <a:pPr marL="36000" marR="5080" algn="dist">
              <a:spcBef>
                <a:spcPts val="100"/>
              </a:spcBef>
            </a:pPr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MS UI Gothic"/>
              </a:rPr>
              <a:t>令和</a:t>
            </a:r>
            <a:r>
              <a:rPr lang="ja-JP" altLang="en-US" sz="10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S UI Gothic"/>
              </a:rPr>
              <a:t>５</a:t>
            </a:r>
            <a:r>
              <a:rPr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MS UI Gothic"/>
              </a:rPr>
              <a:t>年</a:t>
            </a:r>
            <a:r>
              <a:rPr lang="ja-JP" altLang="en-US" sz="10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S UI Gothic"/>
              </a:rPr>
              <a:t>１</a:t>
            </a:r>
            <a:r>
              <a:rPr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MS UI Gothic"/>
              </a:rPr>
              <a:t>月</a:t>
            </a:r>
            <a:r>
              <a:rPr 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MS UI Gothic"/>
              </a:rPr>
              <a:t>31</a:t>
            </a:r>
            <a:r>
              <a:rPr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MS UI Gothic"/>
              </a:rPr>
              <a:t>日</a:t>
            </a:r>
            <a:endParaRPr lang="en-US" sz="1000" dirty="0" smtClean="0">
              <a:latin typeface="ＭＳ ゴシック" panose="020B0609070205080204" pitchFamily="49" charset="-128"/>
              <a:ea typeface="ＭＳ ゴシック" panose="020B0609070205080204" pitchFamily="49" charset="-128"/>
              <a:cs typeface="MS UI Gothic"/>
            </a:endParaRPr>
          </a:p>
          <a:p>
            <a:pPr marL="36000" marR="5080" algn="dist">
              <a:spcBef>
                <a:spcPts val="100"/>
              </a:spcBef>
            </a:pPr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MS UI Gothic"/>
              </a:rPr>
              <a:t>大阪都市計画局</a:t>
            </a:r>
            <a:endParaRPr sz="1000" dirty="0">
              <a:latin typeface="ＭＳ ゴシック" panose="020B0609070205080204" pitchFamily="49" charset="-128"/>
              <a:ea typeface="ＭＳ ゴシック" panose="020B0609070205080204" pitchFamily="49" charset="-128"/>
              <a:cs typeface="MS UI Gothic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37956" y="1056062"/>
            <a:ext cx="4896000" cy="547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経過・現状</a:t>
            </a:r>
            <a:r>
              <a:rPr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9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9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</a:t>
            </a:r>
            <a:r>
              <a:rPr lang="ja-JP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まちづくり促進事業における定期借地事業のスキーム</a:t>
            </a:r>
            <a:r>
              <a:rPr lang="ja-JP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＞</a:t>
            </a:r>
            <a:endParaRPr lang="en-US" altLang="ja-JP" sz="9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91507" y="1278121"/>
            <a:ext cx="4788000" cy="2628000"/>
          </a:xfrm>
          <a:prstGeom prst="rect">
            <a:avLst/>
          </a:prstGeom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lnSpc>
                <a:spcPts val="1300"/>
              </a:lnSpc>
            </a:pPr>
            <a:r>
              <a:rPr lang="ja-JP" altLang="ja-JP" sz="9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ja-JP" sz="9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大阪府まちづくり促進事業会計</a:t>
            </a:r>
            <a:endParaRPr lang="ja-JP" altLang="ja-JP" sz="9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206375" indent="-139700">
              <a:lnSpc>
                <a:spcPts val="1300"/>
              </a:lnSpc>
            </a:pPr>
            <a:r>
              <a:rPr lang="ja-JP" altLang="ja-JP" sz="9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▶　</a:t>
            </a:r>
            <a:r>
              <a:rPr lang="en-US" altLang="ja-JP" sz="9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ja-JP" sz="9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旧</a:t>
            </a:r>
            <a:r>
              <a:rPr lang="en-US" altLang="ja-JP" sz="9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ja-JP" sz="9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企業局において造成地の分譲を実施してきたが、さらなる企業立地を促進させるため、</a:t>
            </a:r>
            <a:endParaRPr lang="ja-JP" altLang="ja-JP" sz="9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200025" indent="69850">
              <a:lnSpc>
                <a:spcPts val="1300"/>
              </a:lnSpc>
            </a:pPr>
            <a:r>
              <a:rPr lang="ja-JP" altLang="ja-JP" sz="9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定期借地を導入し、その会計として、Ｈ</a:t>
            </a:r>
            <a:r>
              <a:rPr lang="en-US" altLang="ja-JP" sz="9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15</a:t>
            </a:r>
            <a:r>
              <a:rPr lang="ja-JP" altLang="ja-JP" sz="9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年度に新会計「大阪府まちづくり促進事業会計」</a:t>
            </a:r>
            <a:r>
              <a:rPr lang="ja-JP" altLang="ja-JP" sz="9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r>
              <a:rPr lang="ja-JP" altLang="en-US" sz="9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endParaRPr lang="en-US" altLang="ja-JP" sz="9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00025" indent="69850">
              <a:lnSpc>
                <a:spcPts val="1300"/>
              </a:lnSpc>
            </a:pPr>
            <a:r>
              <a:rPr lang="ja-JP" altLang="ja-JP" sz="9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設置</a:t>
            </a:r>
            <a:endParaRPr lang="ja-JP" altLang="ja-JP" sz="9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206375" indent="-139700">
              <a:lnSpc>
                <a:spcPts val="1300"/>
              </a:lnSpc>
            </a:pPr>
            <a:r>
              <a:rPr lang="en-US" altLang="ja-JP" sz="9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▶</a:t>
            </a:r>
            <a:r>
              <a:rPr lang="ja-JP" altLang="ja-JP" sz="9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大阪府まちづくり促進事業会計では、Ｈ</a:t>
            </a:r>
            <a:r>
              <a:rPr lang="en-US" altLang="ja-JP" sz="9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15</a:t>
            </a:r>
            <a:r>
              <a:rPr lang="ja-JP" altLang="ja-JP" sz="9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9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23</a:t>
            </a:r>
            <a:r>
              <a:rPr lang="ja-JP" altLang="ja-JP" sz="9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年度に企業債（償還期間</a:t>
            </a:r>
            <a:r>
              <a:rPr lang="en-US" altLang="ja-JP" sz="9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</a:t>
            </a:r>
            <a:r>
              <a:rPr lang="ja-JP" altLang="ja-JP" sz="9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年）を発行し</a:t>
            </a:r>
            <a:r>
              <a:rPr lang="ja-JP" altLang="ja-JP" sz="9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en-US" altLang="ja-JP" sz="9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ja-JP" sz="9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旧</a:t>
            </a:r>
            <a:r>
              <a:rPr lang="en-US" altLang="ja-JP" sz="9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ja-JP" sz="9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企業局所管の既存会計から土地を取得し、定期借地事業（契約期間</a:t>
            </a:r>
            <a:r>
              <a:rPr lang="en-US" altLang="ja-JP" sz="9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</a:t>
            </a:r>
            <a:r>
              <a:rPr lang="ja-JP" altLang="ja-JP" sz="9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年）を実施</a:t>
            </a:r>
            <a:endParaRPr lang="ja-JP" altLang="ja-JP" sz="9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1300"/>
              </a:lnSpc>
            </a:pPr>
            <a:r>
              <a:rPr lang="en-US" altLang="ja-JP" sz="9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 </a:t>
            </a:r>
            <a:endParaRPr lang="ja-JP" altLang="ja-JP" sz="9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1300"/>
              </a:lnSpc>
            </a:pPr>
            <a:r>
              <a:rPr lang="ja-JP" altLang="ja-JP" sz="9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　現行スキーム</a:t>
            </a:r>
            <a:endParaRPr lang="ja-JP" altLang="ja-JP" sz="9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206375" indent="-139700">
              <a:lnSpc>
                <a:spcPts val="1300"/>
              </a:lnSpc>
            </a:pPr>
            <a:r>
              <a:rPr lang="en-US" altLang="ja-JP" sz="9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▶</a:t>
            </a:r>
            <a:r>
              <a:rPr lang="ja-JP" altLang="ja-JP" sz="9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貸付料は一般管理費・企業債利息の支払いに充てる</a:t>
            </a:r>
            <a:r>
              <a:rPr lang="ja-JP" altLang="ja-JP" sz="9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r>
              <a:rPr lang="ja-JP" altLang="ja-JP" sz="8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（剰余</a:t>
            </a:r>
            <a:r>
              <a:rPr lang="ja-JP" altLang="en-US" sz="8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分</a:t>
            </a:r>
            <a:r>
              <a:rPr lang="ja-JP" altLang="ja-JP" sz="8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は</a:t>
            </a:r>
            <a:r>
              <a:rPr lang="ja-JP" altLang="ja-JP" sz="85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起債償還財源とする。…①</a:t>
            </a:r>
            <a:r>
              <a:rPr lang="ja-JP" altLang="ja-JP" sz="8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ja-JP" altLang="ja-JP" sz="85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206375" indent="-139700">
              <a:lnSpc>
                <a:spcPts val="1300"/>
              </a:lnSpc>
            </a:pPr>
            <a:r>
              <a:rPr lang="en-US" altLang="ja-JP" sz="9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▶</a:t>
            </a:r>
            <a:r>
              <a:rPr lang="ja-JP" altLang="ja-JP" sz="9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900" u="sng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</a:t>
            </a:r>
            <a:r>
              <a:rPr lang="ja-JP" altLang="ja-JP" sz="900" u="sng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年の定借期間満了までに</a:t>
            </a:r>
            <a:r>
              <a:rPr lang="ja-JP" altLang="ja-JP" sz="9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借地人へ土地を売却し、売却代金を起債償還財源とする</a:t>
            </a:r>
            <a:r>
              <a:rPr lang="ja-JP" altLang="ja-JP" sz="9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。…</a:t>
            </a:r>
            <a:r>
              <a:rPr lang="en-US" altLang="ja-JP" sz="9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②</a:t>
            </a:r>
            <a:endParaRPr lang="ja-JP" altLang="ja-JP" sz="9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133350">
              <a:lnSpc>
                <a:spcPts val="1300"/>
              </a:lnSpc>
            </a:pPr>
            <a:r>
              <a:rPr lang="ja-JP" altLang="ja-JP" sz="9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　</a:t>
            </a:r>
            <a:r>
              <a:rPr lang="ja-JP" altLang="ja-JP" sz="9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取得</a:t>
            </a:r>
            <a:r>
              <a:rPr lang="ja-JP" altLang="ja-JP" sz="9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価格と売却代金との</a:t>
            </a:r>
            <a:r>
              <a:rPr lang="ja-JP" altLang="ja-JP" sz="9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時価簿価差 </a:t>
            </a:r>
            <a:r>
              <a:rPr lang="ja-JP" altLang="ja-JP" sz="9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→ 財政状況に関する中長期試算〔粗い試算〕に織込済</a:t>
            </a:r>
            <a:endParaRPr lang="ja-JP" altLang="ja-JP" sz="9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133350">
              <a:lnSpc>
                <a:spcPts val="1300"/>
              </a:lnSpc>
            </a:pPr>
            <a:r>
              <a:rPr lang="ja-JP" altLang="ja-JP" sz="9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　</a:t>
            </a:r>
            <a:r>
              <a:rPr lang="ja-JP" altLang="ja-JP" sz="9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売却</a:t>
            </a:r>
            <a:r>
              <a:rPr lang="ja-JP" altLang="ja-JP" sz="9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に至らなかった場合の時価分 → 財政調整</a:t>
            </a:r>
            <a:r>
              <a:rPr lang="ja-JP" altLang="ja-JP" sz="9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基金に</a:t>
            </a:r>
            <a:r>
              <a:rPr lang="ja-JP" altLang="en-US" sz="9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積み立て</a:t>
            </a:r>
            <a:endParaRPr lang="ja-JP" altLang="ja-JP" sz="9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1300"/>
              </a:lnSpc>
            </a:pPr>
            <a:r>
              <a:rPr lang="en-US" altLang="ja-JP" sz="9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 </a:t>
            </a:r>
            <a:endParaRPr lang="ja-JP" altLang="ja-JP" sz="9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1300"/>
              </a:lnSpc>
            </a:pPr>
            <a:r>
              <a:rPr lang="ja-JP" altLang="ja-JP" sz="9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　Ｒ５～</a:t>
            </a:r>
            <a:r>
              <a:rPr lang="en-US" altLang="ja-JP" sz="9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13</a:t>
            </a:r>
            <a:r>
              <a:rPr lang="ja-JP" altLang="ja-JP" sz="9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　起債償還</a:t>
            </a:r>
            <a:endParaRPr lang="ja-JP" altLang="ja-JP" sz="9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205200" indent="-140400">
              <a:lnSpc>
                <a:spcPts val="1300"/>
              </a:lnSpc>
            </a:pPr>
            <a:r>
              <a:rPr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▶</a:t>
            </a:r>
            <a:r>
              <a:rPr lang="ja-JP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順次、定借期間が満了し、起債償還を迎える。</a:t>
            </a:r>
            <a:endParaRPr kumimoji="1" lang="ja-JP" altLang="en-US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5" name="グループ化 4"/>
          <p:cNvGrpSpPr/>
          <p:nvPr/>
        </p:nvGrpSpPr>
        <p:grpSpPr>
          <a:xfrm>
            <a:off x="91887" y="4366036"/>
            <a:ext cx="4743838" cy="1816751"/>
            <a:chOff x="524487" y="3470108"/>
            <a:chExt cx="4743838" cy="1816751"/>
          </a:xfrm>
        </p:grpSpPr>
        <p:grpSp>
          <p:nvGrpSpPr>
            <p:cNvPr id="11" name="グループ化 10"/>
            <p:cNvGrpSpPr/>
            <p:nvPr/>
          </p:nvGrpSpPr>
          <p:grpSpPr>
            <a:xfrm>
              <a:off x="524487" y="3470108"/>
              <a:ext cx="4743838" cy="1816751"/>
              <a:chOff x="0" y="4498319"/>
              <a:chExt cx="4743838" cy="1816751"/>
            </a:xfrm>
          </p:grpSpPr>
          <p:grpSp>
            <p:nvGrpSpPr>
              <p:cNvPr id="10" name="グループ化 9"/>
              <p:cNvGrpSpPr/>
              <p:nvPr/>
            </p:nvGrpSpPr>
            <p:grpSpPr>
              <a:xfrm>
                <a:off x="1375635" y="4791919"/>
                <a:ext cx="3368203" cy="1322002"/>
                <a:chOff x="1717078" y="5032764"/>
                <a:chExt cx="3368203" cy="1322002"/>
              </a:xfrm>
            </p:grpSpPr>
            <p:sp>
              <p:nvSpPr>
                <p:cNvPr id="23" name="正方形/長方形 22"/>
                <p:cNvSpPr/>
                <p:nvPr/>
              </p:nvSpPr>
              <p:spPr>
                <a:xfrm>
                  <a:off x="1725475" y="5635280"/>
                  <a:ext cx="503555" cy="180000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ts val="1400"/>
                    </a:lnSpc>
                    <a:spcAft>
                      <a:spcPts val="0"/>
                    </a:spcAft>
                  </a:pPr>
                  <a:r>
                    <a:rPr lang="ja-JP" sz="800" kern="100" dirty="0">
                      <a:solidFill>
                        <a:schemeClr val="tx1"/>
                      </a:solidFill>
                      <a:effectLst/>
                      <a:ea typeface="Meiryo UI" panose="020B0604030504040204" pitchFamily="50" charset="-128"/>
                      <a:cs typeface="Times New Roman" panose="02020603050405020304" pitchFamily="18" charset="0"/>
                    </a:rPr>
                    <a:t>代金</a:t>
                  </a:r>
                  <a:endParaRPr lang="ja-JP" sz="800" kern="100" dirty="0">
                    <a:solidFill>
                      <a:schemeClr val="tx1"/>
                    </a:solidFill>
                    <a:effectLst/>
                    <a:ea typeface="ＭＳ 明朝" panose="02020609040205080304" pitchFamily="17" charset="-128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4" name="正方形/長方形 23"/>
                <p:cNvSpPr/>
                <p:nvPr/>
              </p:nvSpPr>
              <p:spPr>
                <a:xfrm>
                  <a:off x="1717078" y="5047890"/>
                  <a:ext cx="502920" cy="180000"/>
                </a:xfrm>
                <a:prstGeom prst="rect">
                  <a:avLst/>
                </a:prstGeom>
                <a:noFill/>
                <a:ln w="12700">
                  <a:noFill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ts val="1400"/>
                    </a:lnSpc>
                    <a:spcAft>
                      <a:spcPts val="0"/>
                    </a:spcAft>
                  </a:pPr>
                  <a:r>
                    <a:rPr lang="ja-JP" sz="800" kern="100" dirty="0">
                      <a:solidFill>
                        <a:schemeClr val="tx1"/>
                      </a:solidFill>
                      <a:effectLst/>
                      <a:ea typeface="Meiryo UI" panose="020B0604030504040204" pitchFamily="50" charset="-128"/>
                      <a:cs typeface="Times New Roman" panose="02020603050405020304" pitchFamily="18" charset="0"/>
                    </a:rPr>
                    <a:t>移管</a:t>
                  </a:r>
                  <a:endParaRPr lang="ja-JP" sz="800" kern="100" dirty="0">
                    <a:solidFill>
                      <a:schemeClr val="tx1"/>
                    </a:solidFill>
                    <a:effectLst/>
                    <a:ea typeface="ＭＳ 明朝" panose="02020609040205080304" pitchFamily="17" charset="-128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9" name="正方形/長方形 28"/>
                <p:cNvSpPr/>
                <p:nvPr/>
              </p:nvSpPr>
              <p:spPr>
                <a:xfrm>
                  <a:off x="3903186" y="5366688"/>
                  <a:ext cx="502920" cy="180000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ts val="1400"/>
                    </a:lnSpc>
                    <a:spcAft>
                      <a:spcPts val="0"/>
                    </a:spcAft>
                  </a:pPr>
                  <a:r>
                    <a:rPr lang="ja-JP" sz="800" kern="100" dirty="0">
                      <a:solidFill>
                        <a:schemeClr val="tx1"/>
                      </a:solidFill>
                      <a:effectLst/>
                      <a:ea typeface="Meiryo UI" panose="020B0604030504040204" pitchFamily="50" charset="-128"/>
                      <a:cs typeface="Times New Roman" panose="02020603050405020304" pitchFamily="18" charset="0"/>
                    </a:rPr>
                    <a:t>賃料</a:t>
                  </a:r>
                  <a:endParaRPr lang="ja-JP" sz="800" kern="100" dirty="0">
                    <a:solidFill>
                      <a:schemeClr val="tx1"/>
                    </a:solidFill>
                    <a:effectLst/>
                    <a:ea typeface="ＭＳ 明朝" panose="02020609040205080304" pitchFamily="17" charset="-128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38" name="正方形/長方形 37"/>
                <p:cNvSpPr/>
                <p:nvPr/>
              </p:nvSpPr>
              <p:spPr>
                <a:xfrm>
                  <a:off x="3789281" y="5994766"/>
                  <a:ext cx="1296000" cy="360000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indent="127000" algn="l">
                    <a:lnSpc>
                      <a:spcPts val="1400"/>
                    </a:lnSpc>
                    <a:spcAft>
                      <a:spcPts val="0"/>
                    </a:spcAft>
                  </a:pPr>
                  <a:r>
                    <a:rPr lang="ja-JP" sz="800" kern="100" dirty="0">
                      <a:solidFill>
                        <a:schemeClr val="tx1"/>
                      </a:solidFill>
                      <a:effectLst/>
                      <a:latin typeface="Meiryo UI" panose="020B0604030504040204" pitchFamily="50" charset="-128"/>
                      <a:ea typeface="Meiryo UI" panose="020B0604030504040204" pitchFamily="50" charset="-128"/>
                      <a:cs typeface="Times New Roman" panose="02020603050405020304" pitchFamily="18" charset="0"/>
                    </a:rPr>
                    <a:t>土地売却代金</a:t>
                  </a:r>
                </a:p>
                <a:p>
                  <a:pPr algn="just">
                    <a:lnSpc>
                      <a:spcPts val="1400"/>
                    </a:lnSpc>
                    <a:spcAft>
                      <a:spcPts val="0"/>
                    </a:spcAft>
                  </a:pPr>
                  <a:r>
                    <a:rPr lang="ja-JP" sz="800" kern="100" dirty="0">
                      <a:solidFill>
                        <a:schemeClr val="tx1"/>
                      </a:solidFill>
                      <a:effectLst/>
                      <a:latin typeface="Meiryo UI" panose="020B0604030504040204" pitchFamily="50" charset="-128"/>
                      <a:ea typeface="Meiryo UI" panose="020B0604030504040204" pitchFamily="50" charset="-128"/>
                      <a:cs typeface="Times New Roman" panose="02020603050405020304" pitchFamily="18" charset="0"/>
                    </a:rPr>
                    <a:t>（定借期間満了までに）</a:t>
                  </a:r>
                </a:p>
              </p:txBody>
            </p:sp>
            <p:sp>
              <p:nvSpPr>
                <p:cNvPr id="40" name="正方形/長方形 39"/>
                <p:cNvSpPr/>
                <p:nvPr/>
              </p:nvSpPr>
              <p:spPr>
                <a:xfrm>
                  <a:off x="3396617" y="6034191"/>
                  <a:ext cx="502920" cy="180000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ts val="1400"/>
                    </a:lnSpc>
                    <a:spcAft>
                      <a:spcPts val="0"/>
                    </a:spcAft>
                  </a:pPr>
                  <a:r>
                    <a:rPr lang="ja-JP" sz="800" kern="100" dirty="0">
                      <a:solidFill>
                        <a:schemeClr val="tx1"/>
                      </a:solidFill>
                      <a:effectLst/>
                      <a:ea typeface="Meiryo UI" panose="020B0604030504040204" pitchFamily="50" charset="-128"/>
                      <a:cs typeface="Times New Roman" panose="02020603050405020304" pitchFamily="18" charset="0"/>
                    </a:rPr>
                    <a:t>償還</a:t>
                  </a:r>
                  <a:endParaRPr lang="ja-JP" sz="800" kern="100" dirty="0">
                    <a:solidFill>
                      <a:schemeClr val="tx1"/>
                    </a:solidFill>
                    <a:effectLst/>
                    <a:ea typeface="ＭＳ 明朝" panose="02020609040205080304" pitchFamily="17" charset="-128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39" name="正方形/長方形 38"/>
                <p:cNvSpPr/>
                <p:nvPr/>
              </p:nvSpPr>
              <p:spPr>
                <a:xfrm>
                  <a:off x="2080903" y="6039270"/>
                  <a:ext cx="502920" cy="180000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ts val="1400"/>
                    </a:lnSpc>
                    <a:spcAft>
                      <a:spcPts val="0"/>
                    </a:spcAft>
                  </a:pPr>
                  <a:r>
                    <a:rPr lang="ja-JP" sz="800" kern="100" dirty="0">
                      <a:solidFill>
                        <a:schemeClr val="tx1"/>
                      </a:solidFill>
                      <a:effectLst/>
                      <a:ea typeface="Meiryo UI" panose="020B0604030504040204" pitchFamily="50" charset="-128"/>
                      <a:cs typeface="Times New Roman" panose="02020603050405020304" pitchFamily="18" charset="0"/>
                    </a:rPr>
                    <a:t>借入</a:t>
                  </a:r>
                  <a:endParaRPr lang="ja-JP" sz="800" kern="100" dirty="0">
                    <a:solidFill>
                      <a:schemeClr val="tx1"/>
                    </a:solidFill>
                    <a:effectLst/>
                    <a:ea typeface="ＭＳ 明朝" panose="02020609040205080304" pitchFamily="17" charset="-128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31" name="正方形/長方形 30"/>
                <p:cNvSpPr/>
                <p:nvPr/>
              </p:nvSpPr>
              <p:spPr>
                <a:xfrm>
                  <a:off x="3696084" y="5032764"/>
                  <a:ext cx="899795" cy="180000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ts val="1400"/>
                    </a:lnSpc>
                    <a:spcAft>
                      <a:spcPts val="0"/>
                    </a:spcAft>
                  </a:pPr>
                  <a:r>
                    <a:rPr lang="ja-JP" sz="800" kern="100" dirty="0" smtClean="0">
                      <a:solidFill>
                        <a:schemeClr val="tx1"/>
                      </a:solidFill>
                      <a:effectLst/>
                      <a:ea typeface="Meiryo UI" panose="020B0604030504040204" pitchFamily="50" charset="-128"/>
                      <a:cs typeface="Times New Roman" panose="02020603050405020304" pitchFamily="18" charset="0"/>
                    </a:rPr>
                    <a:t>貸付</a:t>
                  </a:r>
                  <a:endParaRPr lang="ja-JP" sz="800" kern="100" dirty="0">
                    <a:solidFill>
                      <a:schemeClr val="tx1"/>
                    </a:solidFill>
                    <a:effectLst/>
                    <a:ea typeface="ＭＳ 明朝" panose="02020609040205080304" pitchFamily="17" charset="-128"/>
                    <a:cs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8" name="グループ化 7"/>
              <p:cNvGrpSpPr/>
              <p:nvPr/>
            </p:nvGrpSpPr>
            <p:grpSpPr>
              <a:xfrm>
                <a:off x="0" y="4498319"/>
                <a:ext cx="4576066" cy="1816751"/>
                <a:chOff x="284918" y="4730920"/>
                <a:chExt cx="4576066" cy="1816751"/>
              </a:xfrm>
            </p:grpSpPr>
            <p:sp>
              <p:nvSpPr>
                <p:cNvPr id="16" name="正方形/長方形 15"/>
                <p:cNvSpPr/>
                <p:nvPr/>
              </p:nvSpPr>
              <p:spPr>
                <a:xfrm>
                  <a:off x="2265816" y="4736425"/>
                  <a:ext cx="1512000" cy="1200150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3600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ja-JP" sz="800" b="1" kern="100" dirty="0">
                      <a:solidFill>
                        <a:schemeClr val="tx1"/>
                      </a:solidFill>
                      <a:effectLst/>
                      <a:ea typeface="Meiryo UI" panose="020B0604030504040204" pitchFamily="50" charset="-128"/>
                      <a:cs typeface="Times New Roman" panose="02020603050405020304" pitchFamily="18" charset="0"/>
                    </a:rPr>
                    <a:t>＜まちづくり促進事業会計＞</a:t>
                  </a:r>
                  <a:endParaRPr lang="ja-JP" sz="800" kern="100" dirty="0">
                    <a:solidFill>
                      <a:schemeClr val="tx1"/>
                    </a:solidFill>
                    <a:effectLst/>
                    <a:ea typeface="ＭＳ 明朝" panose="02020609040205080304" pitchFamily="17" charset="-128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7" name="正方形/長方形 16"/>
                <p:cNvSpPr/>
                <p:nvPr/>
              </p:nvSpPr>
              <p:spPr>
                <a:xfrm>
                  <a:off x="284918" y="4730920"/>
                  <a:ext cx="1476000" cy="1200150"/>
                </a:xfrm>
                <a:prstGeom prst="rect">
                  <a:avLst/>
                </a:prstGeom>
                <a:noFill/>
                <a:ln w="12700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3600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ts val="1400"/>
                    </a:lnSpc>
                    <a:spcAft>
                      <a:spcPts val="0"/>
                    </a:spcAft>
                  </a:pPr>
                  <a:r>
                    <a:rPr lang="en-US" sz="800" kern="100" dirty="0">
                      <a:solidFill>
                        <a:schemeClr val="tx1"/>
                      </a:solidFill>
                      <a:effectLst/>
                      <a:latin typeface="Meiryo UI" panose="020B0604030504040204" pitchFamily="50" charset="-128"/>
                      <a:ea typeface="Meiryo UI" panose="020B0604030504040204" pitchFamily="50" charset="-128"/>
                      <a:cs typeface="Times New Roman" panose="02020603050405020304" pitchFamily="18" charset="0"/>
                    </a:rPr>
                    <a:t>(</a:t>
                  </a:r>
                  <a:r>
                    <a:rPr lang="ja-JP" sz="800" kern="100" dirty="0">
                      <a:solidFill>
                        <a:schemeClr val="tx1"/>
                      </a:solidFill>
                      <a:effectLst/>
                      <a:latin typeface="Meiryo UI" panose="020B0604030504040204" pitchFamily="50" charset="-128"/>
                      <a:ea typeface="Meiryo UI" panose="020B0604030504040204" pitchFamily="50" charset="-128"/>
                      <a:cs typeface="Times New Roman" panose="02020603050405020304" pitchFamily="18" charset="0"/>
                    </a:rPr>
                    <a:t>旧</a:t>
                  </a:r>
                  <a:r>
                    <a:rPr lang="en-US" sz="800" kern="100" dirty="0">
                      <a:solidFill>
                        <a:schemeClr val="tx1"/>
                      </a:solidFill>
                      <a:effectLst/>
                      <a:latin typeface="Meiryo UI" panose="020B0604030504040204" pitchFamily="50" charset="-128"/>
                      <a:ea typeface="Meiryo UI" panose="020B0604030504040204" pitchFamily="50" charset="-128"/>
                      <a:cs typeface="Times New Roman" panose="02020603050405020304" pitchFamily="18" charset="0"/>
                    </a:rPr>
                    <a:t>)</a:t>
                  </a:r>
                  <a:r>
                    <a:rPr lang="ja-JP" sz="800" kern="100" dirty="0">
                      <a:solidFill>
                        <a:schemeClr val="tx1"/>
                      </a:solidFill>
                      <a:effectLst/>
                      <a:latin typeface="Meiryo UI" panose="020B0604030504040204" pitchFamily="50" charset="-128"/>
                      <a:ea typeface="Meiryo UI" panose="020B0604030504040204" pitchFamily="50" charset="-128"/>
                      <a:cs typeface="Times New Roman" panose="02020603050405020304" pitchFamily="18" charset="0"/>
                    </a:rPr>
                    <a:t>企業局 既存会計</a:t>
                  </a:r>
                </a:p>
              </p:txBody>
            </p:sp>
            <p:sp>
              <p:nvSpPr>
                <p:cNvPr id="18" name="正方形/長方形 17"/>
                <p:cNvSpPr/>
                <p:nvPr/>
              </p:nvSpPr>
              <p:spPr>
                <a:xfrm>
                  <a:off x="487281" y="4975379"/>
                  <a:ext cx="1080000" cy="8280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6350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ts val="1400"/>
                    </a:lnSpc>
                    <a:spcAft>
                      <a:spcPts val="0"/>
                    </a:spcAft>
                  </a:pPr>
                  <a:r>
                    <a:rPr lang="ja-JP" sz="800" u="sng" kern="100" dirty="0">
                      <a:solidFill>
                        <a:schemeClr val="tx1"/>
                      </a:solidFill>
                      <a:effectLst/>
                      <a:latin typeface="Meiryo UI" panose="020B0604030504040204" pitchFamily="50" charset="-128"/>
                      <a:ea typeface="Meiryo UI" panose="020B0604030504040204" pitchFamily="50" charset="-128"/>
                      <a:cs typeface="Times New Roman" panose="02020603050405020304" pitchFamily="18" charset="0"/>
                    </a:rPr>
                    <a:t>産業用地</a:t>
                  </a:r>
                  <a:endParaRPr lang="ja-JP" sz="800" kern="100" dirty="0">
                    <a:solidFill>
                      <a:schemeClr val="tx1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  <a:cs typeface="Times New Roman" panose="02020603050405020304" pitchFamily="18" charset="0"/>
                  </a:endParaRPr>
                </a:p>
                <a:p>
                  <a:pPr algn="l">
                    <a:lnSpc>
                      <a:spcPts val="1400"/>
                    </a:lnSpc>
                    <a:spcAft>
                      <a:spcPts val="0"/>
                    </a:spcAft>
                  </a:pPr>
                  <a:r>
                    <a:rPr lang="ja-JP" sz="800" kern="100" dirty="0">
                      <a:solidFill>
                        <a:schemeClr val="tx1"/>
                      </a:solidFill>
                      <a:effectLst/>
                      <a:latin typeface="Meiryo UI" panose="020B0604030504040204" pitchFamily="50" charset="-128"/>
                      <a:ea typeface="Meiryo UI" panose="020B0604030504040204" pitchFamily="50" charset="-128"/>
                      <a:cs typeface="Times New Roman" panose="02020603050405020304" pitchFamily="18" charset="0"/>
                    </a:rPr>
                    <a:t>・　りんくうタウン</a:t>
                  </a:r>
                </a:p>
                <a:p>
                  <a:pPr algn="l">
                    <a:lnSpc>
                      <a:spcPts val="1400"/>
                    </a:lnSpc>
                    <a:spcAft>
                      <a:spcPts val="0"/>
                    </a:spcAft>
                  </a:pPr>
                  <a:r>
                    <a:rPr lang="ja-JP" sz="800" kern="100" dirty="0">
                      <a:solidFill>
                        <a:schemeClr val="tx1"/>
                      </a:solidFill>
                      <a:effectLst/>
                      <a:latin typeface="Meiryo UI" panose="020B0604030504040204" pitchFamily="50" charset="-128"/>
                      <a:ea typeface="Meiryo UI" panose="020B0604030504040204" pitchFamily="50" charset="-128"/>
                      <a:cs typeface="Times New Roman" panose="02020603050405020304" pitchFamily="18" charset="0"/>
                    </a:rPr>
                    <a:t>・　阪南スカイタウン</a:t>
                  </a:r>
                </a:p>
                <a:p>
                  <a:pPr algn="l">
                    <a:lnSpc>
                      <a:spcPts val="1400"/>
                    </a:lnSpc>
                    <a:spcAft>
                      <a:spcPts val="0"/>
                    </a:spcAft>
                  </a:pPr>
                  <a:r>
                    <a:rPr lang="ja-JP" sz="800" kern="100" dirty="0">
                      <a:solidFill>
                        <a:schemeClr val="tx1"/>
                      </a:solidFill>
                      <a:effectLst/>
                      <a:latin typeface="Meiryo UI" panose="020B0604030504040204" pitchFamily="50" charset="-128"/>
                      <a:ea typeface="Meiryo UI" panose="020B0604030504040204" pitchFamily="50" charset="-128"/>
                      <a:cs typeface="Times New Roman" panose="02020603050405020304" pitchFamily="18" charset="0"/>
                    </a:rPr>
                    <a:t>・　二色の浜</a:t>
                  </a:r>
                </a:p>
              </p:txBody>
            </p:sp>
            <p:sp>
              <p:nvSpPr>
                <p:cNvPr id="21" name="右矢印 20"/>
                <p:cNvSpPr/>
                <p:nvPr/>
              </p:nvSpPr>
              <p:spPr>
                <a:xfrm>
                  <a:off x="1631860" y="5133984"/>
                  <a:ext cx="610870" cy="358775"/>
                </a:xfrm>
                <a:prstGeom prst="rightArrow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25" name="直線矢印コネクタ 24"/>
                <p:cNvCxnSpPr/>
                <p:nvPr/>
              </p:nvCxnSpPr>
              <p:spPr>
                <a:xfrm flipH="1">
                  <a:off x="1634726" y="5802427"/>
                  <a:ext cx="611505" cy="0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26" name="上矢印 25"/>
                <p:cNvSpPr/>
                <p:nvPr/>
              </p:nvSpPr>
              <p:spPr>
                <a:xfrm>
                  <a:off x="2405571" y="5879651"/>
                  <a:ext cx="358775" cy="358775"/>
                </a:xfrm>
                <a:prstGeom prst="upArrow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7" name="正方形/長方形 26"/>
                <p:cNvSpPr/>
                <p:nvPr/>
              </p:nvSpPr>
              <p:spPr>
                <a:xfrm>
                  <a:off x="2278571" y="6260016"/>
                  <a:ext cx="1259840" cy="287655"/>
                </a:xfrm>
                <a:prstGeom prst="rect">
                  <a:avLst/>
                </a:prstGeom>
                <a:noFill/>
                <a:ln w="12700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ts val="1400"/>
                    </a:lnSpc>
                    <a:spcAft>
                      <a:spcPts val="0"/>
                    </a:spcAft>
                  </a:pPr>
                  <a:r>
                    <a:rPr lang="ja-JP" sz="800" kern="100" dirty="0">
                      <a:solidFill>
                        <a:schemeClr val="tx1"/>
                      </a:solidFill>
                      <a:effectLst/>
                      <a:ea typeface="Meiryo UI" panose="020B0604030504040204" pitchFamily="50" charset="-128"/>
                      <a:cs typeface="Times New Roman" panose="02020603050405020304" pitchFamily="18" charset="0"/>
                    </a:rPr>
                    <a:t>起　　　　　　債</a:t>
                  </a:r>
                  <a:endParaRPr lang="ja-JP" sz="800" kern="100" dirty="0">
                    <a:solidFill>
                      <a:schemeClr val="tx1"/>
                    </a:solidFill>
                    <a:effectLst/>
                    <a:ea typeface="ＭＳ 明朝" panose="02020609040205080304" pitchFamily="17" charset="-128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8" name="下矢印 27"/>
                <p:cNvSpPr/>
                <p:nvPr/>
              </p:nvSpPr>
              <p:spPr>
                <a:xfrm>
                  <a:off x="3086926" y="5879651"/>
                  <a:ext cx="358775" cy="358140"/>
                </a:xfrm>
                <a:prstGeom prst="downArrow">
                  <a:avLst/>
                </a:prstGeom>
                <a:solidFill>
                  <a:schemeClr val="bg2">
                    <a:lumMod val="75000"/>
                  </a:schemeClr>
                </a:solidFill>
                <a:ln w="12700">
                  <a:solidFill>
                    <a:schemeClr val="tx1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33" name="直線矢印コネクタ 32"/>
                <p:cNvCxnSpPr/>
                <p:nvPr/>
              </p:nvCxnSpPr>
              <p:spPr>
                <a:xfrm flipH="1">
                  <a:off x="3641474" y="5538586"/>
                  <a:ext cx="827405" cy="0"/>
                </a:xfrm>
                <a:prstGeom prst="straightConnector1">
                  <a:avLst/>
                </a:prstGeom>
                <a:ln w="12700"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直線矢印コネクタ 33"/>
                <p:cNvCxnSpPr/>
                <p:nvPr/>
              </p:nvCxnSpPr>
              <p:spPr>
                <a:xfrm>
                  <a:off x="3662281" y="5205817"/>
                  <a:ext cx="827405" cy="0"/>
                </a:xfrm>
                <a:prstGeom prst="straightConnector1">
                  <a:avLst/>
                </a:prstGeom>
                <a:ln w="1270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7" name="正方形/長方形 36"/>
                <p:cNvSpPr/>
                <p:nvPr/>
              </p:nvSpPr>
              <p:spPr>
                <a:xfrm>
                  <a:off x="4537769" y="4741356"/>
                  <a:ext cx="323215" cy="1188000"/>
                </a:xfrm>
                <a:prstGeom prst="rect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ot="0" spcFirstLastPara="0" vert="eaVert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ts val="1000"/>
                    </a:lnSpc>
                    <a:spcAft>
                      <a:spcPts val="0"/>
                    </a:spcAft>
                  </a:pPr>
                  <a:r>
                    <a:rPr lang="ja-JP" sz="800" kern="100" dirty="0">
                      <a:solidFill>
                        <a:schemeClr val="tx1"/>
                      </a:solidFill>
                      <a:effectLst/>
                      <a:ea typeface="Meiryo UI" panose="020B0604030504040204" pitchFamily="50" charset="-128"/>
                      <a:cs typeface="Times New Roman" panose="02020603050405020304" pitchFamily="18" charset="0"/>
                    </a:rPr>
                    <a:t>民　　　　間</a:t>
                  </a:r>
                  <a:endParaRPr lang="ja-JP" sz="800" kern="100" dirty="0">
                    <a:solidFill>
                      <a:schemeClr val="tx1"/>
                    </a:solidFill>
                    <a:effectLst/>
                    <a:ea typeface="ＭＳ 明朝" panose="02020609040205080304" pitchFamily="17" charset="-128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43" name="正方形/長方形 42"/>
                <p:cNvSpPr/>
                <p:nvPr/>
              </p:nvSpPr>
              <p:spPr>
                <a:xfrm>
                  <a:off x="2412105" y="5010905"/>
                  <a:ext cx="1080000" cy="8280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just">
                    <a:lnSpc>
                      <a:spcPts val="1400"/>
                    </a:lnSpc>
                    <a:spcAft>
                      <a:spcPts val="0"/>
                    </a:spcAft>
                  </a:pPr>
                  <a:r>
                    <a:rPr lang="ja-JP" sz="800" u="sng" kern="100" dirty="0">
                      <a:solidFill>
                        <a:schemeClr val="tx1"/>
                      </a:solidFill>
                      <a:effectLst/>
                      <a:latin typeface="Meiryo UI" panose="020B0604030504040204" pitchFamily="50" charset="-128"/>
                      <a:ea typeface="Meiryo UI" panose="020B0604030504040204" pitchFamily="50" charset="-128"/>
                      <a:cs typeface="Times New Roman" panose="02020603050405020304" pitchFamily="18" charset="0"/>
                    </a:rPr>
                    <a:t>産業用地：</a:t>
                  </a:r>
                  <a:r>
                    <a:rPr lang="en-US" sz="800" u="sng" kern="100" dirty="0">
                      <a:solidFill>
                        <a:schemeClr val="tx1"/>
                      </a:solidFill>
                      <a:effectLst/>
                      <a:latin typeface="Meiryo UI" panose="020B0604030504040204" pitchFamily="50" charset="-128"/>
                      <a:ea typeface="Meiryo UI" panose="020B0604030504040204" pitchFamily="50" charset="-128"/>
                      <a:cs typeface="Times New Roman" panose="02020603050405020304" pitchFamily="18" charset="0"/>
                    </a:rPr>
                    <a:t>86.2ha</a:t>
                  </a:r>
                  <a:endParaRPr lang="ja-JP" sz="800" kern="100" dirty="0">
                    <a:solidFill>
                      <a:schemeClr val="tx1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  <a:cs typeface="Times New Roman" panose="02020603050405020304" pitchFamily="18" charset="0"/>
                  </a:endParaRPr>
                </a:p>
                <a:p>
                  <a:pPr algn="just">
                    <a:lnSpc>
                      <a:spcPts val="1400"/>
                    </a:lnSpc>
                    <a:spcAft>
                      <a:spcPts val="0"/>
                    </a:spcAft>
                  </a:pPr>
                  <a:r>
                    <a:rPr lang="ja-JP" sz="800" kern="100" dirty="0">
                      <a:solidFill>
                        <a:schemeClr val="tx1"/>
                      </a:solidFill>
                      <a:effectLst/>
                      <a:latin typeface="Meiryo UI" panose="020B0604030504040204" pitchFamily="50" charset="-128"/>
                      <a:ea typeface="Meiryo UI" panose="020B0604030504040204" pitchFamily="50" charset="-128"/>
                      <a:cs typeface="Times New Roman" panose="02020603050405020304" pitchFamily="18" charset="0"/>
                    </a:rPr>
                    <a:t>・　りんくうタウン</a:t>
                  </a:r>
                </a:p>
                <a:p>
                  <a:pPr algn="just">
                    <a:lnSpc>
                      <a:spcPts val="1400"/>
                    </a:lnSpc>
                    <a:spcAft>
                      <a:spcPts val="0"/>
                    </a:spcAft>
                  </a:pPr>
                  <a:r>
                    <a:rPr lang="ja-JP" sz="800" kern="100" dirty="0">
                      <a:solidFill>
                        <a:schemeClr val="tx1"/>
                      </a:solidFill>
                      <a:effectLst/>
                      <a:latin typeface="Meiryo UI" panose="020B0604030504040204" pitchFamily="50" charset="-128"/>
                      <a:ea typeface="Meiryo UI" panose="020B0604030504040204" pitchFamily="50" charset="-128"/>
                      <a:cs typeface="Times New Roman" panose="02020603050405020304" pitchFamily="18" charset="0"/>
                    </a:rPr>
                    <a:t>・　阪南スカイタウン</a:t>
                  </a:r>
                </a:p>
                <a:p>
                  <a:pPr algn="l">
                    <a:lnSpc>
                      <a:spcPts val="1400"/>
                    </a:lnSpc>
                    <a:spcAft>
                      <a:spcPts val="0"/>
                    </a:spcAft>
                  </a:pPr>
                  <a:r>
                    <a:rPr lang="ja-JP" sz="800" kern="100" dirty="0">
                      <a:solidFill>
                        <a:schemeClr val="tx1"/>
                      </a:solidFill>
                      <a:effectLst/>
                      <a:latin typeface="Meiryo UI" panose="020B0604030504040204" pitchFamily="50" charset="-128"/>
                      <a:ea typeface="Meiryo UI" panose="020B0604030504040204" pitchFamily="50" charset="-128"/>
                      <a:cs typeface="Times New Roman" panose="02020603050405020304" pitchFamily="18" charset="0"/>
                    </a:rPr>
                    <a:t>・　二色の浜</a:t>
                  </a:r>
                </a:p>
              </p:txBody>
            </p:sp>
          </p:grpSp>
        </p:grpSp>
        <p:sp>
          <p:nvSpPr>
            <p:cNvPr id="41" name="左矢印 40"/>
            <p:cNvSpPr/>
            <p:nvPr/>
          </p:nvSpPr>
          <p:spPr>
            <a:xfrm>
              <a:off x="4074191" y="4354025"/>
              <a:ext cx="610870" cy="323215"/>
            </a:xfrm>
            <a:prstGeom prst="leftArrow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Century"/>
                <a:ea typeface="ＭＳ 明朝" panose="02020609040205080304" pitchFamily="17" charset="-128"/>
                <a:cs typeface="+mn-cs"/>
              </a:endParaRPr>
            </a:p>
          </p:txBody>
        </p:sp>
      </p:grpSp>
      <p:sp>
        <p:nvSpPr>
          <p:cNvPr id="42" name="正方形/長方形 41"/>
          <p:cNvSpPr/>
          <p:nvPr/>
        </p:nvSpPr>
        <p:spPr>
          <a:xfrm>
            <a:off x="5243495" y="4848044"/>
            <a:ext cx="2520000" cy="2620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71475">
              <a:lnSpc>
                <a:spcPts val="1500"/>
              </a:lnSpc>
            </a:pP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＜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令和５年度当初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予算要求額＞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一般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会計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5" name="テキスト ボックス 3"/>
          <p:cNvSpPr txBox="1"/>
          <p:nvPr/>
        </p:nvSpPr>
        <p:spPr>
          <a:xfrm>
            <a:off x="8719518" y="4270007"/>
            <a:ext cx="65" cy="169277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lIns="0" tIns="0" rIns="0" bIns="0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kumimoji="1" lang="ja-JP" altLang="en-US" sz="1100"/>
          </a:p>
        </p:txBody>
      </p:sp>
      <p:sp>
        <p:nvSpPr>
          <p:cNvPr id="46" name="テキスト ボックス 4"/>
          <p:cNvSpPr txBox="1"/>
          <p:nvPr/>
        </p:nvSpPr>
        <p:spPr>
          <a:xfrm>
            <a:off x="8719518" y="4279532"/>
            <a:ext cx="65" cy="169277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lIns="0" tIns="0" rIns="0" bIns="0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kumimoji="1" lang="ja-JP" altLang="en-US" sz="1100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5376547" y="3534688"/>
            <a:ext cx="4311795" cy="9694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defTabSz="371475">
              <a:lnSpc>
                <a:spcPct val="150000"/>
              </a:lnSpc>
            </a:pPr>
            <a:r>
              <a:rPr lang="ja-JP" altLang="en-US" sz="9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　定期借地の一部</a:t>
            </a:r>
            <a:r>
              <a:rPr lang="en-US" altLang="ja-JP" sz="9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9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年延長（</a:t>
            </a:r>
            <a:r>
              <a:rPr lang="en-US" altLang="ja-JP" sz="9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lang="ja-JP" altLang="en-US" sz="9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→</a:t>
            </a:r>
            <a:r>
              <a:rPr lang="en-US" altLang="ja-JP" sz="9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en-US" sz="9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年）に伴い、起債を借り換える。</a:t>
            </a:r>
            <a:endParaRPr lang="en-US" altLang="ja-JP" sz="9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371475">
              <a:lnSpc>
                <a:spcPct val="150000"/>
              </a:lnSpc>
            </a:pPr>
            <a:r>
              <a:rPr lang="ja-JP" altLang="en-US" sz="9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　起債償還期限までに途中売却を</a:t>
            </a:r>
            <a:r>
              <a:rPr lang="ja-JP" altLang="en-US" sz="950" dirty="0">
                <a:latin typeface="Meiryo UI" panose="020B0604030504040204" pitchFamily="50" charset="-128"/>
                <a:ea typeface="Meiryo UI" panose="020B0604030504040204" pitchFamily="50" charset="-128"/>
              </a:rPr>
              <a:t>推進</a:t>
            </a:r>
            <a:r>
              <a:rPr lang="ja-JP" altLang="en-US" sz="9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し、財源の確保を図る。</a:t>
            </a:r>
            <a:endParaRPr lang="en-US" altLang="ja-JP" sz="9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371475">
              <a:lnSpc>
                <a:spcPct val="150000"/>
              </a:lnSpc>
            </a:pPr>
            <a:r>
              <a:rPr lang="ja-JP" altLang="en-US" sz="950" dirty="0">
                <a:latin typeface="Meiryo UI" panose="020B0604030504040204" pitchFamily="50" charset="-128"/>
                <a:ea typeface="Meiryo UI" panose="020B0604030504040204" pitchFamily="50" charset="-128"/>
              </a:rPr>
              <a:t>○　時価簿価差については土地貸付料を充当するが、償還資金が不足する場合には</a:t>
            </a:r>
            <a:r>
              <a:rPr lang="ja-JP" altLang="en-US" sz="9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endParaRPr lang="en-US" altLang="ja-JP" sz="9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371475">
              <a:lnSpc>
                <a:spcPct val="150000"/>
              </a:lnSpc>
            </a:pPr>
            <a:r>
              <a:rPr lang="ja-JP" altLang="en-US" sz="9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 一般</a:t>
            </a:r>
            <a:r>
              <a:rPr lang="ja-JP" altLang="en-US" sz="950" dirty="0">
                <a:latin typeface="Meiryo UI" panose="020B0604030504040204" pitchFamily="50" charset="-128"/>
                <a:ea typeface="Meiryo UI" panose="020B0604030504040204" pitchFamily="50" charset="-128"/>
              </a:rPr>
              <a:t>会計から補助を受ける</a:t>
            </a:r>
            <a:r>
              <a:rPr lang="ja-JP" altLang="en-US" sz="9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9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8" name="二等辺三角形 47"/>
          <p:cNvSpPr/>
          <p:nvPr/>
        </p:nvSpPr>
        <p:spPr>
          <a:xfrm rot="10800000">
            <a:off x="6503495" y="3279001"/>
            <a:ext cx="1659544" cy="146845"/>
          </a:xfrm>
          <a:prstGeom prst="triangl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右矢印 43"/>
          <p:cNvSpPr/>
          <p:nvPr/>
        </p:nvSpPr>
        <p:spPr>
          <a:xfrm>
            <a:off x="4962272" y="3285943"/>
            <a:ext cx="108000" cy="1012738"/>
          </a:xfrm>
          <a:prstGeom prst="rightArrow">
            <a:avLst/>
          </a:prstGeom>
          <a:solidFill>
            <a:schemeClr val="bg2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49" name="正方形/長方形 48"/>
          <p:cNvSpPr/>
          <p:nvPr/>
        </p:nvSpPr>
        <p:spPr>
          <a:xfrm>
            <a:off x="5098066" y="1050414"/>
            <a:ext cx="4716000" cy="547200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endParaRPr kumimoji="1" lang="en-US" altLang="ja-JP" sz="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4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6315667"/>
              </p:ext>
            </p:extLst>
          </p:nvPr>
        </p:nvGraphicFramePr>
        <p:xfrm>
          <a:off x="5189849" y="5124949"/>
          <a:ext cx="4498493" cy="1133475"/>
        </p:xfrm>
        <a:graphic>
          <a:graphicData uri="http://schemas.openxmlformats.org/drawingml/2006/table">
            <a:tbl>
              <a:tblPr/>
              <a:tblGrid>
                <a:gridCol w="1230261">
                  <a:extLst>
                    <a:ext uri="{9D8B030D-6E8A-4147-A177-3AD203B41FA5}">
                      <a16:colId xmlns:a16="http://schemas.microsoft.com/office/drawing/2014/main" val="1035315475"/>
                    </a:ext>
                  </a:extLst>
                </a:gridCol>
                <a:gridCol w="1300087">
                  <a:extLst>
                    <a:ext uri="{9D8B030D-6E8A-4147-A177-3AD203B41FA5}">
                      <a16:colId xmlns:a16="http://schemas.microsoft.com/office/drawing/2014/main" val="547934843"/>
                    </a:ext>
                  </a:extLst>
                </a:gridCol>
                <a:gridCol w="985632">
                  <a:extLst>
                    <a:ext uri="{9D8B030D-6E8A-4147-A177-3AD203B41FA5}">
                      <a16:colId xmlns:a16="http://schemas.microsoft.com/office/drawing/2014/main" val="4127491573"/>
                    </a:ext>
                  </a:extLst>
                </a:gridCol>
                <a:gridCol w="982513">
                  <a:extLst>
                    <a:ext uri="{9D8B030D-6E8A-4147-A177-3AD203B41FA5}">
                      <a16:colId xmlns:a16="http://schemas.microsoft.com/office/drawing/2014/main" val="2495294604"/>
                    </a:ext>
                  </a:extLst>
                </a:gridCol>
              </a:tblGrid>
              <a:tr h="200025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Ｒ５年度起債償還額：</a:t>
                      </a:r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306</a:t>
                      </a:r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5772186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土地未売却分：</a:t>
                      </a:r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112</a:t>
                      </a:r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土地売却済分：</a:t>
                      </a:r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194</a:t>
                      </a:r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3388085"/>
                  </a:ext>
                </a:extLst>
              </a:tr>
              <a:tr h="200025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起債（借換）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②土地売却代金：</a:t>
                      </a:r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122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時価簿価差：</a:t>
                      </a:r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72</a:t>
                      </a:r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9987131"/>
                  </a:ext>
                </a:extLst>
              </a:tr>
              <a:tr h="17145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①これまでに得た</a:t>
                      </a:r>
                      <a:b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土地貸付料</a:t>
                      </a:r>
                      <a:b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49</a:t>
                      </a:r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不足資金：</a:t>
                      </a:r>
                      <a:r>
                        <a:rPr lang="en-US" altLang="zh-TW" sz="800" b="1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23</a:t>
                      </a:r>
                      <a:r>
                        <a:rPr lang="zh-TW" alt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5751039"/>
                  </a:ext>
                </a:extLst>
              </a:tr>
              <a:tr h="17145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Ｒ５年度当初予算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2659915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要求額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0810266"/>
                  </a:ext>
                </a:extLst>
              </a:tr>
            </a:tbl>
          </a:graphicData>
        </a:graphic>
      </p:graphicFrame>
      <p:sp>
        <p:nvSpPr>
          <p:cNvPr id="4" name="大かっこ 3"/>
          <p:cNvSpPr/>
          <p:nvPr/>
        </p:nvSpPr>
        <p:spPr>
          <a:xfrm>
            <a:off x="8749705" y="5927990"/>
            <a:ext cx="900000" cy="288000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7686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632</Words>
  <Application>Microsoft Office PowerPoint</Application>
  <PresentationFormat>A4 210 x 297 mm</PresentationFormat>
  <Paragraphs>99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4" baseType="lpstr">
      <vt:lpstr>Meiryo UI</vt:lpstr>
      <vt:lpstr>ＭＳ Ｐゴシック</vt:lpstr>
      <vt:lpstr>MS UI Gothic</vt:lpstr>
      <vt:lpstr>ＭＳ ゴシック</vt:lpstr>
      <vt:lpstr>ＭＳ 明朝</vt:lpstr>
      <vt:lpstr>游ゴシック</vt:lpstr>
      <vt:lpstr>游ゴシック Light</vt:lpstr>
      <vt:lpstr>Arial</vt:lpstr>
      <vt:lpstr>Calibri</vt:lpstr>
      <vt:lpstr>Calibri Light</vt:lpstr>
      <vt:lpstr>Century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2023-01-30T11:16:59Z</dcterms:created>
  <dcterms:modified xsi:type="dcterms:W3CDTF">2023-01-31T02:37:31Z</dcterms:modified>
</cp:coreProperties>
</file>