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B9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38" autoAdjust="0"/>
    <p:restoredTop sz="94075" autoAdjust="0"/>
  </p:normalViewPr>
  <p:slideViewPr>
    <p:cSldViewPr snapToGrid="0">
      <p:cViewPr varScale="1">
        <p:scale>
          <a:sx n="81" d="100"/>
          <a:sy n="81" d="100"/>
        </p:scale>
        <p:origin x="12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943w$\&#20316;&#26989;&#29992;\&#9733;&#25945;&#21209;G\R04\&#9733;&#29983;&#12365;&#12383;&#33521;&#35486;&#12503;&#12525;&#12472;&#12455;&#12463;&#12488;\&#12509;&#12531;&#12481;&#32117;&#32032;&#26448;\&#23398;&#12486;&#12539;&#12481;&#12515;&#12524;&#12486;&#12464;&#12521;&#12501;&#32032;&#26448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Sheet1!$A$21:$A$24</c:f>
              <c:strCache>
                <c:ptCount val="4"/>
                <c:pt idx="0">
                  <c:v>聞く</c:v>
                </c:pt>
                <c:pt idx="1">
                  <c:v>読む</c:v>
                </c:pt>
                <c:pt idx="2">
                  <c:v>話す</c:v>
                </c:pt>
                <c:pt idx="3">
                  <c:v>書く</c:v>
                </c:pt>
              </c:strCache>
            </c:strRef>
          </c:cat>
          <c:val>
            <c:numRef>
              <c:f>Sheet1!$B$21:$B$24</c:f>
              <c:numCache>
                <c:formatCode>General</c:formatCode>
                <c:ptCount val="4"/>
                <c:pt idx="0">
                  <c:v>33.6</c:v>
                </c:pt>
                <c:pt idx="1">
                  <c:v>33.5</c:v>
                </c:pt>
                <c:pt idx="2">
                  <c:v>12.9</c:v>
                </c:pt>
                <c:pt idx="3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D0-4109-98E3-F387C592FD0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09493744"/>
        <c:axId val="1009489584"/>
      </c:barChart>
      <c:catAx>
        <c:axId val="100949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09489584"/>
        <c:crosses val="autoZero"/>
        <c:auto val="1"/>
        <c:lblAlgn val="ctr"/>
        <c:lblOffset val="100"/>
        <c:noMultiLvlLbl val="0"/>
      </c:catAx>
      <c:valAx>
        <c:axId val="10094895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09493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E88C3-F589-4A32-9724-6F062004A7CD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CD3AF-5979-479F-9F32-52C2EF1A3C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171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CD3AF-5979-479F-9F32-52C2EF1A3CE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039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F822-18B0-4815-ABAE-243D54233089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4905-7F33-449B-9B7A-243B5A836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59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F822-18B0-4815-ABAE-243D54233089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4905-7F33-449B-9B7A-243B5A836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472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F822-18B0-4815-ABAE-243D54233089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4905-7F33-449B-9B7A-243B5A836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50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F822-18B0-4815-ABAE-243D54233089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4905-7F33-449B-9B7A-243B5A836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312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F822-18B0-4815-ABAE-243D54233089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4905-7F33-449B-9B7A-243B5A836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F822-18B0-4815-ABAE-243D54233089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4905-7F33-449B-9B7A-243B5A836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106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F822-18B0-4815-ABAE-243D54233089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4905-7F33-449B-9B7A-243B5A836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20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F822-18B0-4815-ABAE-243D54233089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4905-7F33-449B-9B7A-243B5A836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1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F822-18B0-4815-ABAE-243D54233089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4905-7F33-449B-9B7A-243B5A836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403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F822-18B0-4815-ABAE-243D54233089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4905-7F33-449B-9B7A-243B5A836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284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F822-18B0-4815-ABAE-243D54233089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4905-7F33-449B-9B7A-243B5A836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80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8F822-18B0-4815-ABAE-243D54233089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F4905-7F33-449B-9B7A-243B5A836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48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4745" y="196873"/>
            <a:ext cx="9640800" cy="504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英語教育推進事業費（「生きた」英語プロジェクト）</a:t>
            </a:r>
            <a:endParaRPr kumimoji="1" lang="ja-JP" altLang="en-US" sz="1600" b="1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455336"/>
              </p:ext>
            </p:extLst>
          </p:nvPr>
        </p:nvGraphicFramePr>
        <p:xfrm>
          <a:off x="129680" y="974268"/>
          <a:ext cx="9639300" cy="4529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39300">
                  <a:extLst>
                    <a:ext uri="{9D8B030D-6E8A-4147-A177-3AD203B41FA5}">
                      <a16:colId xmlns:a16="http://schemas.microsoft.com/office/drawing/2014/main" val="2878455947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prstClr val="black"/>
                          </a:solidFill>
                        </a:rPr>
                        <a:t>2025</a:t>
                      </a:r>
                      <a:r>
                        <a:rPr kumimoji="1" lang="ja-JP" altLang="en-US" sz="1200" dirty="0" smtClean="0">
                          <a:solidFill>
                            <a:prstClr val="black"/>
                          </a:solidFill>
                        </a:rPr>
                        <a:t>年の大阪・関西万博を契機とし、より一層グローバル化が見込まれる大阪において、児童・生徒に</a:t>
                      </a:r>
                      <a:r>
                        <a:rPr kumimoji="1" lang="ja-JP" altLang="en-US" sz="1200" b="1" u="sng" dirty="0" smtClean="0">
                          <a:solidFill>
                            <a:srgbClr val="FF0000"/>
                          </a:solidFill>
                        </a:rPr>
                        <a:t>「生きた」英語力（特に話す力）</a:t>
                      </a:r>
                      <a:r>
                        <a:rPr kumimoji="1" lang="ja-JP" altLang="en-US" sz="1200" dirty="0" smtClean="0">
                          <a:solidFill>
                            <a:prstClr val="black"/>
                          </a:solidFill>
                        </a:rPr>
                        <a:t>を身につけさせるとともに、大阪から世界に羽ばたく高い英語力を備えたグローバル人材を育成する。</a:t>
                      </a:r>
                      <a:endParaRPr kumimoji="1" lang="en-US" altLang="ja-JP" sz="1200" dirty="0" smtClean="0">
                        <a:solidFill>
                          <a:prstClr val="black"/>
                        </a:solidFill>
                      </a:endParaRPr>
                    </a:p>
                  </a:txBody>
                  <a:tcPr marT="72000" marB="72000" anchor="ctr"/>
                </a:tc>
                <a:extLst>
                  <a:ext uri="{0D108BD9-81ED-4DB2-BD59-A6C34878D82A}">
                    <a16:rowId xmlns:a16="http://schemas.microsoft.com/office/drawing/2014/main" val="2475813597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124270" y="756988"/>
            <a:ext cx="2376000" cy="2160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36000" rIns="0" bIns="0" rtlCol="0" anchor="ctr"/>
          <a:lstStyle/>
          <a:p>
            <a:pPr algn="ctr"/>
            <a:r>
              <a:rPr kumimoji="1" lang="ja-JP" altLang="en-US" sz="1400" b="1" dirty="0" smtClean="0"/>
              <a:t>事業目的</a:t>
            </a:r>
            <a:endParaRPr kumimoji="1" lang="ja-JP" altLang="en-US" sz="1400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120155" y="1495470"/>
            <a:ext cx="2376000" cy="2160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36000" rIns="0" bIns="0" rtlCol="0" anchor="ctr"/>
          <a:lstStyle/>
          <a:p>
            <a:pPr algn="ctr"/>
            <a:r>
              <a:rPr kumimoji="1" lang="ja-JP" altLang="en-US" sz="1400" b="1" dirty="0" smtClean="0"/>
              <a:t>現状・課題</a:t>
            </a:r>
            <a:endParaRPr kumimoji="1" lang="ja-JP" altLang="en-US" sz="1400" b="1" dirty="0"/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257984"/>
              </p:ext>
            </p:extLst>
          </p:nvPr>
        </p:nvGraphicFramePr>
        <p:xfrm>
          <a:off x="129680" y="3173757"/>
          <a:ext cx="9639300" cy="25945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39300">
                  <a:extLst>
                    <a:ext uri="{9D8B030D-6E8A-4147-A177-3AD203B41FA5}">
                      <a16:colId xmlns:a16="http://schemas.microsoft.com/office/drawing/2014/main" val="2878455947"/>
                    </a:ext>
                  </a:extLst>
                </a:gridCol>
              </a:tblGrid>
              <a:tr h="2594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813597"/>
                  </a:ext>
                </a:extLst>
              </a:tr>
            </a:tbl>
          </a:graphicData>
        </a:graphic>
      </p:graphicFrame>
      <p:sp>
        <p:nvSpPr>
          <p:cNvPr id="27" name="テキスト ボックス 26"/>
          <p:cNvSpPr txBox="1"/>
          <p:nvPr/>
        </p:nvSpPr>
        <p:spPr>
          <a:xfrm>
            <a:off x="7780296" y="1705723"/>
            <a:ext cx="2237641" cy="204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/>
              <a:t>高校３年生の各技能における</a:t>
            </a:r>
            <a:r>
              <a:rPr kumimoji="1" lang="en-US" altLang="ja-JP" sz="700" dirty="0" smtClean="0"/>
              <a:t>A2</a:t>
            </a:r>
            <a:r>
              <a:rPr kumimoji="1" lang="ja-JP" altLang="en-US" sz="700" dirty="0" smtClean="0"/>
              <a:t>以上の割合</a:t>
            </a:r>
            <a:r>
              <a:rPr kumimoji="1" lang="en-US" altLang="ja-JP" sz="700" dirty="0" smtClean="0"/>
              <a:t>(%</a:t>
            </a:r>
            <a:r>
              <a:rPr kumimoji="1" lang="en-US" altLang="ja-JP" sz="700" dirty="0"/>
              <a:t>)</a:t>
            </a:r>
            <a:endParaRPr kumimoji="1" lang="ja-JP" altLang="en-US" sz="7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851721" y="2480678"/>
            <a:ext cx="1025637" cy="204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700" spc="-90" dirty="0" smtClean="0"/>
              <a:t>文部科学省（</a:t>
            </a:r>
            <a:r>
              <a:rPr kumimoji="1" lang="en-US" altLang="ja-JP" sz="700" spc="-90" dirty="0" smtClean="0"/>
              <a:t>H29</a:t>
            </a:r>
            <a:r>
              <a:rPr kumimoji="1" lang="ja-JP" altLang="en-US" sz="700" spc="-90" dirty="0" smtClean="0"/>
              <a:t>）</a:t>
            </a:r>
            <a:endParaRPr kumimoji="1" lang="ja-JP" altLang="en-US" sz="700" spc="-90" dirty="0"/>
          </a:p>
        </p:txBody>
      </p:sp>
      <p:graphicFrame>
        <p:nvGraphicFramePr>
          <p:cNvPr id="29" name="グラフ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3124253"/>
              </p:ext>
            </p:extLst>
          </p:nvPr>
        </p:nvGraphicFramePr>
        <p:xfrm>
          <a:off x="7704095" y="1857992"/>
          <a:ext cx="2093859" cy="730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7766935" y="1710802"/>
            <a:ext cx="2007229" cy="95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8822186" y="1939733"/>
            <a:ext cx="302212" cy="5555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二等辺三角形 10"/>
          <p:cNvSpPr/>
          <p:nvPr/>
        </p:nvSpPr>
        <p:spPr>
          <a:xfrm rot="10800000">
            <a:off x="1257298" y="2714625"/>
            <a:ext cx="7277099" cy="399527"/>
          </a:xfrm>
          <a:prstGeom prst="triangl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77490" y="2690163"/>
            <a:ext cx="4297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「話す」能力が伸びると実践的な英語力は飛躍的に身につく</a:t>
            </a:r>
            <a:endParaRPr kumimoji="1" lang="ja-JP" altLang="en-US" sz="1200" b="1" dirty="0"/>
          </a:p>
        </p:txBody>
      </p:sp>
      <p:sp>
        <p:nvSpPr>
          <p:cNvPr id="35" name="角丸四角形 34"/>
          <p:cNvSpPr/>
          <p:nvPr/>
        </p:nvSpPr>
        <p:spPr>
          <a:xfrm>
            <a:off x="179236" y="3229872"/>
            <a:ext cx="4659464" cy="2462268"/>
          </a:xfrm>
          <a:prstGeom prst="roundRect">
            <a:avLst>
              <a:gd name="adj" fmla="val 2325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124270" y="2957756"/>
            <a:ext cx="2376000" cy="2160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36000" rIns="0" bIns="0" rtlCol="0" anchor="ctr"/>
          <a:lstStyle/>
          <a:p>
            <a:pPr algn="ctr"/>
            <a:r>
              <a:rPr kumimoji="1" lang="ja-JP" altLang="en-US" sz="1400" b="1" dirty="0" smtClean="0"/>
              <a:t>令和５年度からの取組み</a:t>
            </a:r>
            <a:endParaRPr kumimoji="1" lang="ja-JP" altLang="en-US" sz="1400" b="1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211198"/>
              </p:ext>
            </p:extLst>
          </p:nvPr>
        </p:nvGraphicFramePr>
        <p:xfrm>
          <a:off x="135236" y="1712546"/>
          <a:ext cx="9640800" cy="9512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40800">
                  <a:extLst>
                    <a:ext uri="{9D8B030D-6E8A-4147-A177-3AD203B41FA5}">
                      <a16:colId xmlns:a16="http://schemas.microsoft.com/office/drawing/2014/main" val="2878455947"/>
                    </a:ext>
                  </a:extLst>
                </a:gridCol>
              </a:tblGrid>
              <a:tr h="9512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 smtClean="0"/>
                        <a:t>○平成</a:t>
                      </a:r>
                      <a:r>
                        <a:rPr lang="en-US" altLang="ja-JP" sz="1200" b="1" dirty="0" smtClean="0"/>
                        <a:t>23</a:t>
                      </a:r>
                      <a:r>
                        <a:rPr lang="ja-JP" altLang="en-US" sz="1200" b="1" dirty="0" smtClean="0"/>
                        <a:t>年度以降、児童・生徒の実践的コミュニケーション能力の育成に向けた取組みを実施</a:t>
                      </a:r>
                      <a:endParaRPr lang="en-US" altLang="ja-JP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 smtClean="0"/>
                        <a:t>　</a:t>
                      </a:r>
                      <a:r>
                        <a:rPr lang="ja-JP" altLang="en-US" sz="1100" b="0" dirty="0" smtClean="0"/>
                        <a:t>・中学３年生：英検３級程度以上の英語力を有する生徒の割合　　　</a:t>
                      </a:r>
                      <a:r>
                        <a:rPr lang="en-US" altLang="ja-JP" sz="1100" b="0" dirty="0" smtClean="0"/>
                        <a:t>H28</a:t>
                      </a:r>
                      <a:r>
                        <a:rPr lang="ja-JP" altLang="en-US" sz="1100" b="0" dirty="0" smtClean="0"/>
                        <a:t>：</a:t>
                      </a:r>
                      <a:r>
                        <a:rPr lang="en-US" altLang="ja-JP" sz="1100" b="0" dirty="0" smtClean="0"/>
                        <a:t>34.3%</a:t>
                      </a:r>
                      <a:r>
                        <a:rPr lang="ja-JP" altLang="en-US" sz="1100" b="0" baseline="0" dirty="0" smtClean="0"/>
                        <a:t> </a:t>
                      </a:r>
                      <a:r>
                        <a:rPr lang="ja-JP" altLang="en-US" sz="1100" b="0" dirty="0" smtClean="0"/>
                        <a:t>⇒ </a:t>
                      </a:r>
                      <a:r>
                        <a:rPr lang="en-US" altLang="ja-JP" sz="1100" b="0" dirty="0" smtClean="0"/>
                        <a:t>R3: 47.4%</a:t>
                      </a:r>
                      <a:r>
                        <a:rPr lang="ja-JP" altLang="en-US" sz="1100" b="0" dirty="0" smtClean="0"/>
                        <a:t>（全国 </a:t>
                      </a:r>
                      <a:r>
                        <a:rPr lang="en-US" altLang="ja-JP" sz="1100" b="0" dirty="0" smtClean="0"/>
                        <a:t>47.0%</a:t>
                      </a:r>
                      <a:r>
                        <a:rPr lang="ja-JP" altLang="en-US" sz="1100" b="0" dirty="0" smtClean="0"/>
                        <a:t>）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 smtClean="0"/>
                        <a:t>　・高校３年生：英検準２級程度以上の英語力を有する生徒の割合　　</a:t>
                      </a:r>
                      <a:r>
                        <a:rPr lang="en-US" altLang="ja-JP" sz="1100" b="0" dirty="0" smtClean="0"/>
                        <a:t>H28</a:t>
                      </a:r>
                      <a:r>
                        <a:rPr lang="ja-JP" altLang="en-US" sz="1100" b="0" dirty="0" smtClean="0"/>
                        <a:t>：</a:t>
                      </a:r>
                      <a:r>
                        <a:rPr lang="en-US" altLang="ja-JP" sz="1100" b="0" dirty="0" smtClean="0"/>
                        <a:t>28.2% </a:t>
                      </a:r>
                      <a:r>
                        <a:rPr lang="ja-JP" altLang="en-US" sz="1100" b="0" dirty="0" smtClean="0"/>
                        <a:t>⇒ </a:t>
                      </a:r>
                      <a:r>
                        <a:rPr lang="en-US" altLang="ja-JP" sz="1100" b="0" dirty="0" smtClean="0"/>
                        <a:t>R3: 51.0%</a:t>
                      </a:r>
                      <a:r>
                        <a:rPr lang="ja-JP" altLang="en-US" sz="1100" b="0" dirty="0" smtClean="0"/>
                        <a:t>（全国 </a:t>
                      </a:r>
                      <a:r>
                        <a:rPr lang="en-US" altLang="ja-JP" sz="1100" b="0" dirty="0" smtClean="0"/>
                        <a:t>46.1%</a:t>
                      </a:r>
                      <a:r>
                        <a:rPr lang="ja-JP" altLang="en-US" sz="1100" b="0" dirty="0" smtClean="0"/>
                        <a:t>）</a:t>
                      </a:r>
                      <a:endParaRPr lang="en-US" altLang="ja-JP" sz="11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 smtClean="0"/>
                        <a:t>○一方で、学んだ英語は定着しているものの、英語を活用する力、とりわけ「話す力」については課題</a:t>
                      </a:r>
                      <a:endParaRPr lang="en-US" altLang="ja-JP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 smtClean="0"/>
                        <a:t>　</a:t>
                      </a:r>
                      <a:r>
                        <a:rPr lang="ja-JP" altLang="en-US" sz="1100" b="0" dirty="0" smtClean="0"/>
                        <a:t>・文部科学省「英語教育改善のための英語力調査」において、英語４技能のうち「話す」が最も低い（右図）</a:t>
                      </a:r>
                      <a:endParaRPr lang="en-US" altLang="ja-JP" sz="1100" b="0" dirty="0" smtClean="0"/>
                    </a:p>
                  </a:txBody>
                  <a:tcPr marT="72000" marB="36000"/>
                </a:tc>
                <a:extLst>
                  <a:ext uri="{0D108BD9-81ED-4DB2-BD59-A6C34878D82A}">
                    <a16:rowId xmlns:a16="http://schemas.microsoft.com/office/drawing/2014/main" val="2475813597"/>
                  </a:ext>
                </a:extLst>
              </a:tr>
            </a:tbl>
          </a:graphicData>
        </a:graphic>
      </p:graphicFrame>
      <p:sp>
        <p:nvSpPr>
          <p:cNvPr id="41" name="角丸四角形 40"/>
          <p:cNvSpPr/>
          <p:nvPr/>
        </p:nvSpPr>
        <p:spPr>
          <a:xfrm>
            <a:off x="2698126" y="3297466"/>
            <a:ext cx="2088000" cy="2322000"/>
          </a:xfrm>
          <a:prstGeom prst="roundRect">
            <a:avLst>
              <a:gd name="adj" fmla="val 4410"/>
            </a:avLst>
          </a:prstGeom>
          <a:solidFill>
            <a:schemeClr val="bg1"/>
          </a:solidFill>
          <a:ln w="1905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t"/>
          <a:lstStyle/>
          <a:p>
            <a:pPr marL="127000" indent="-127000" algn="just"/>
            <a:r>
              <a:rPr lang="en-US" altLang="ja-JP" sz="10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取組み・効果</a:t>
            </a:r>
            <a:r>
              <a:rPr lang="en-US" altLang="ja-JP" sz="1000" b="1" dirty="0" smtClean="0">
                <a:solidFill>
                  <a:schemeClr val="tx1"/>
                </a:solidFill>
              </a:rPr>
              <a:t>】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marL="127000" indent="-127000" algn="just"/>
            <a:r>
              <a:rPr lang="ja-JP" altLang="en-US" sz="1000" dirty="0">
                <a:solidFill>
                  <a:schemeClr val="tx1"/>
                </a:solidFill>
              </a:rPr>
              <a:t>○</a:t>
            </a:r>
            <a:r>
              <a:rPr lang="ja-JP" altLang="en-US" sz="1000" dirty="0" smtClean="0">
                <a:solidFill>
                  <a:schemeClr val="tx1"/>
                </a:solidFill>
              </a:rPr>
              <a:t>現在</a:t>
            </a:r>
            <a:r>
              <a:rPr lang="ja-JP" altLang="en-US" sz="1000" dirty="0">
                <a:solidFill>
                  <a:schemeClr val="tx1"/>
                </a:solidFill>
              </a:rPr>
              <a:t>配置して</a:t>
            </a:r>
            <a:r>
              <a:rPr lang="ja-JP" altLang="en-US" sz="1000" dirty="0" smtClean="0">
                <a:solidFill>
                  <a:schemeClr val="tx1"/>
                </a:solidFill>
              </a:rPr>
              <a:t>いるネイティブ講師を拡充し、週５日全校配置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marL="127000" indent="-127000" algn="just"/>
            <a:endParaRPr lang="en-US" altLang="ja-JP" sz="1000" dirty="0" smtClean="0">
              <a:solidFill>
                <a:schemeClr val="tx1"/>
              </a:solidFill>
            </a:endParaRPr>
          </a:p>
          <a:p>
            <a:pPr marL="127000" indent="-127000" algn="just"/>
            <a:r>
              <a:rPr lang="ja-JP" altLang="en-US" sz="1000" dirty="0" smtClean="0">
                <a:solidFill>
                  <a:schemeClr val="tx1"/>
                </a:solidFill>
              </a:rPr>
              <a:t>○上記配置により、授業内外で英語によるコミュニケーションの機会</a:t>
            </a:r>
            <a:r>
              <a:rPr lang="ja-JP" altLang="en-US" sz="1000" dirty="0">
                <a:solidFill>
                  <a:schemeClr val="tx1"/>
                </a:solidFill>
              </a:rPr>
              <a:t>が</a:t>
            </a:r>
            <a:r>
              <a:rPr lang="ja-JP" altLang="en-US" sz="1000" dirty="0" smtClean="0">
                <a:solidFill>
                  <a:schemeClr val="tx1"/>
                </a:solidFill>
              </a:rPr>
              <a:t>増加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marL="266700" indent="-266700" algn="just"/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</a:rPr>
              <a:t>・すべてのクラスにおいて、週１回以上のネイティブ講師の授業を実現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marL="396875" indent="-130175" algn="just"/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</a:rPr>
              <a:t>週３日配置の場合、２週に１回程度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marL="269875" indent="-269875" algn="just"/>
            <a:endParaRPr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24561" y="3968688"/>
            <a:ext cx="2257200" cy="165600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rtlCol="0" anchor="t"/>
          <a:lstStyle/>
          <a:p>
            <a:r>
              <a:rPr lang="en-US" altLang="ja-JP" sz="1000" b="1" dirty="0">
                <a:solidFill>
                  <a:schemeClr val="tx1"/>
                </a:solidFill>
              </a:rPr>
              <a:t>【</a:t>
            </a:r>
            <a:r>
              <a:rPr lang="ja-JP" altLang="en-US" sz="1000" b="1" dirty="0">
                <a:solidFill>
                  <a:schemeClr val="tx1"/>
                </a:solidFill>
              </a:rPr>
              <a:t>現状・課題</a:t>
            </a:r>
            <a:r>
              <a:rPr lang="en-US" altLang="ja-JP" sz="1000" b="1" dirty="0">
                <a:solidFill>
                  <a:schemeClr val="tx1"/>
                </a:solidFill>
              </a:rPr>
              <a:t>】</a:t>
            </a:r>
          </a:p>
          <a:p>
            <a:pPr marL="127000" indent="-127000" algn="just"/>
            <a:r>
              <a:rPr lang="ja-JP" altLang="en-US" sz="1000" dirty="0">
                <a:solidFill>
                  <a:schemeClr val="tx1"/>
                </a:solidFill>
              </a:rPr>
              <a:t>○</a:t>
            </a:r>
            <a:r>
              <a:rPr lang="ja-JP" altLang="en-US" sz="1000" dirty="0" smtClean="0">
                <a:solidFill>
                  <a:schemeClr val="tx1"/>
                </a:solidFill>
              </a:rPr>
              <a:t>全日（週５日）配置</a:t>
            </a:r>
            <a:r>
              <a:rPr lang="ja-JP" altLang="en-US" sz="1000" dirty="0">
                <a:solidFill>
                  <a:schemeClr val="tx1"/>
                </a:solidFill>
              </a:rPr>
              <a:t>されている高校</a:t>
            </a:r>
            <a:r>
              <a:rPr lang="ja-JP" altLang="en-US" sz="1000" dirty="0" smtClean="0">
                <a:solidFill>
                  <a:schemeClr val="tx1"/>
                </a:solidFill>
              </a:rPr>
              <a:t>は全体</a:t>
            </a:r>
            <a:r>
              <a:rPr lang="ja-JP" altLang="en-US" sz="1000" dirty="0">
                <a:solidFill>
                  <a:schemeClr val="tx1"/>
                </a:solidFill>
              </a:rPr>
              <a:t>の</a:t>
            </a:r>
            <a:r>
              <a:rPr lang="ja-JP" altLang="en-US" sz="1000" u="sng" dirty="0">
                <a:solidFill>
                  <a:schemeClr val="tx1"/>
                </a:solidFill>
              </a:rPr>
              <a:t>約</a:t>
            </a:r>
            <a:r>
              <a:rPr lang="en-US" altLang="ja-JP" sz="1000" u="sng" dirty="0">
                <a:solidFill>
                  <a:schemeClr val="tx1"/>
                </a:solidFill>
              </a:rPr>
              <a:t>47</a:t>
            </a:r>
            <a:r>
              <a:rPr lang="ja-JP" altLang="en-US" sz="1000" u="sng" dirty="0">
                <a:solidFill>
                  <a:schemeClr val="tx1"/>
                </a:solidFill>
              </a:rPr>
              <a:t>％</a:t>
            </a:r>
            <a:endParaRPr lang="en-US" altLang="ja-JP" sz="1000" u="sng" dirty="0">
              <a:solidFill>
                <a:schemeClr val="tx1"/>
              </a:solidFill>
            </a:endParaRPr>
          </a:p>
          <a:p>
            <a:pPr marL="127000" indent="-127000" algn="just"/>
            <a:endParaRPr lang="en-US" altLang="ja-JP" sz="1000" dirty="0">
              <a:solidFill>
                <a:schemeClr val="tx1"/>
              </a:solidFill>
            </a:endParaRPr>
          </a:p>
          <a:p>
            <a:pPr marL="127000" indent="-127000" algn="just"/>
            <a:r>
              <a:rPr lang="ja-JP" altLang="en-US" sz="1000" dirty="0">
                <a:solidFill>
                  <a:schemeClr val="tx1"/>
                </a:solidFill>
              </a:rPr>
              <a:t>○現在全日配置以外の学校（</a:t>
            </a:r>
            <a:r>
              <a:rPr lang="ja-JP" altLang="en-US" sz="1000" dirty="0" smtClean="0">
                <a:solidFill>
                  <a:schemeClr val="tx1"/>
                </a:solidFill>
              </a:rPr>
              <a:t>平均</a:t>
            </a:r>
            <a:r>
              <a:rPr lang="en-US" altLang="ja-JP" sz="1000" dirty="0" smtClean="0">
                <a:solidFill>
                  <a:schemeClr val="tx1"/>
                </a:solidFill>
              </a:rPr>
              <a:t>2.8</a:t>
            </a:r>
            <a:r>
              <a:rPr lang="ja-JP" altLang="en-US" sz="1000" dirty="0" smtClean="0">
                <a:solidFill>
                  <a:schemeClr val="tx1"/>
                </a:solidFill>
              </a:rPr>
              <a:t>日</a:t>
            </a:r>
            <a:r>
              <a:rPr lang="ja-JP" altLang="en-US" sz="1000" dirty="0">
                <a:solidFill>
                  <a:schemeClr val="tx1"/>
                </a:solidFill>
              </a:rPr>
              <a:t>）⇒英検準２級程度以上の生徒（高３）の</a:t>
            </a:r>
            <a:r>
              <a:rPr lang="ja-JP" altLang="en-US" sz="1000" dirty="0" smtClean="0">
                <a:solidFill>
                  <a:schemeClr val="tx1"/>
                </a:solidFill>
              </a:rPr>
              <a:t>割合：</a:t>
            </a:r>
            <a:r>
              <a:rPr lang="ja-JP" altLang="en-US" sz="1000" u="sng" dirty="0" smtClean="0">
                <a:solidFill>
                  <a:schemeClr val="tx1"/>
                </a:solidFill>
              </a:rPr>
              <a:t>約</a:t>
            </a:r>
            <a:r>
              <a:rPr lang="en-US" altLang="ja-JP" sz="1000" u="sng" dirty="0">
                <a:solidFill>
                  <a:schemeClr val="tx1"/>
                </a:solidFill>
              </a:rPr>
              <a:t>32</a:t>
            </a:r>
            <a:r>
              <a:rPr lang="ja-JP" altLang="en-US" sz="1000" u="sng" dirty="0">
                <a:solidFill>
                  <a:schemeClr val="tx1"/>
                </a:solidFill>
              </a:rPr>
              <a:t>％</a:t>
            </a:r>
            <a:endParaRPr lang="en-US" altLang="ja-JP" sz="1000" u="sng" dirty="0">
              <a:solidFill>
                <a:schemeClr val="tx1"/>
              </a:solidFill>
            </a:endParaRPr>
          </a:p>
          <a:p>
            <a:pPr marL="269875" indent="-269875" algn="just"/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en-US" altLang="ja-JP" sz="1000" dirty="0">
                <a:solidFill>
                  <a:schemeClr val="tx1"/>
                </a:solidFill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</a:rPr>
              <a:t>府立</a:t>
            </a:r>
            <a:r>
              <a:rPr lang="ja-JP" altLang="en-US" sz="1000" dirty="0" smtClean="0">
                <a:solidFill>
                  <a:schemeClr val="tx1"/>
                </a:solidFill>
              </a:rPr>
              <a:t>高校の平均：</a:t>
            </a:r>
            <a:r>
              <a:rPr lang="en-US" altLang="ja-JP" sz="1000" dirty="0" smtClean="0">
                <a:solidFill>
                  <a:schemeClr val="tx1"/>
                </a:solidFill>
              </a:rPr>
              <a:t>51.0</a:t>
            </a:r>
            <a:r>
              <a:rPr lang="ja-JP" altLang="en-US" sz="1000" dirty="0" smtClean="0">
                <a:solidFill>
                  <a:schemeClr val="tx1"/>
                </a:solidFill>
              </a:rPr>
              <a:t>％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marL="269875" indent="-269875" algn="just"/>
            <a:endParaRPr lang="en-US" altLang="ja-JP" sz="1000" dirty="0">
              <a:solidFill>
                <a:schemeClr val="tx1"/>
              </a:solidFill>
            </a:endParaRPr>
          </a:p>
          <a:p>
            <a:pPr marL="127000" indent="-127000" algn="just"/>
            <a:r>
              <a:rPr lang="ja-JP" altLang="en-US" sz="1000" b="1" u="sng" dirty="0" smtClean="0">
                <a:solidFill>
                  <a:schemeClr val="tx1"/>
                </a:solidFill>
              </a:rPr>
              <a:t>⇒発話機会の充実が必要</a:t>
            </a:r>
            <a:endParaRPr lang="en-US" altLang="ja-JP" sz="1000" b="1" u="sng" dirty="0">
              <a:solidFill>
                <a:schemeClr val="tx1"/>
              </a:solidFill>
            </a:endParaRPr>
          </a:p>
          <a:p>
            <a:pPr marL="127000" indent="-127000" algn="just"/>
            <a:endParaRPr lang="en-US" altLang="ja-JP" sz="1000" dirty="0" smtClean="0"/>
          </a:p>
        </p:txBody>
      </p:sp>
      <p:sp>
        <p:nvSpPr>
          <p:cNvPr id="69" name="正方形/長方形 68"/>
          <p:cNvSpPr/>
          <p:nvPr/>
        </p:nvSpPr>
        <p:spPr>
          <a:xfrm>
            <a:off x="225743" y="3297468"/>
            <a:ext cx="2258377" cy="28800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100" b="1" dirty="0" smtClean="0"/>
              <a:t>【</a:t>
            </a:r>
            <a:r>
              <a:rPr kumimoji="1" lang="ja-JP" altLang="en-US" sz="1100" b="1" dirty="0"/>
              <a:t>拡充</a:t>
            </a:r>
            <a:r>
              <a:rPr kumimoji="1" lang="en-US" altLang="ja-JP" sz="1100" b="1" dirty="0" smtClean="0"/>
              <a:t>】</a:t>
            </a:r>
            <a:r>
              <a:rPr kumimoji="1" lang="ja-JP" altLang="en-US" sz="1100" b="1" dirty="0" smtClean="0"/>
              <a:t>外部人材の活用</a:t>
            </a:r>
            <a:endParaRPr kumimoji="1" lang="ja-JP" altLang="en-US" sz="1100" b="1" dirty="0"/>
          </a:p>
        </p:txBody>
      </p:sp>
      <p:sp>
        <p:nvSpPr>
          <p:cNvPr id="38" name="正方形/長方形 37"/>
          <p:cNvSpPr/>
          <p:nvPr/>
        </p:nvSpPr>
        <p:spPr>
          <a:xfrm>
            <a:off x="225742" y="3629903"/>
            <a:ext cx="2257200" cy="28800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100" b="1" dirty="0" smtClean="0"/>
              <a:t>【</a:t>
            </a:r>
            <a:r>
              <a:rPr kumimoji="1" lang="ja-JP" altLang="en-US" sz="1100" b="1" dirty="0" smtClean="0"/>
              <a:t>知事復活要求額</a:t>
            </a:r>
            <a:r>
              <a:rPr kumimoji="1" lang="en-US" altLang="ja-JP" sz="1100" b="1" dirty="0" smtClean="0"/>
              <a:t>】110,372</a:t>
            </a:r>
            <a:r>
              <a:rPr kumimoji="1" lang="ja-JP" altLang="en-US" sz="1100" b="1" dirty="0" smtClean="0"/>
              <a:t>千円</a:t>
            </a:r>
            <a:endParaRPr kumimoji="1" lang="ja-JP" altLang="en-US" sz="1100" b="1" dirty="0"/>
          </a:p>
        </p:txBody>
      </p:sp>
      <p:sp>
        <p:nvSpPr>
          <p:cNvPr id="39" name="正方形/長方形 38"/>
          <p:cNvSpPr/>
          <p:nvPr/>
        </p:nvSpPr>
        <p:spPr>
          <a:xfrm>
            <a:off x="6153150" y="198153"/>
            <a:ext cx="3600653" cy="5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bIns="0" rtlCol="0" anchor="ctr"/>
          <a:lstStyle/>
          <a:p>
            <a:pPr>
              <a:lnSpc>
                <a:spcPts val="1300"/>
              </a:lnSpc>
            </a:pPr>
            <a:r>
              <a:rPr kumimoji="1" lang="ja-JP" altLang="en-US" sz="1100" dirty="0">
                <a:ln w="0"/>
                <a:solidFill>
                  <a:schemeClr val="tx1"/>
                </a:solidFill>
              </a:rPr>
              <a:t>部長復活要求額</a:t>
            </a:r>
            <a:r>
              <a:rPr kumimoji="1" lang="ja-JP" altLang="en-US" sz="1100" dirty="0" smtClean="0">
                <a:ln w="0"/>
                <a:solidFill>
                  <a:schemeClr val="tx1"/>
                </a:solidFill>
              </a:rPr>
              <a:t>：</a:t>
            </a:r>
            <a:r>
              <a:rPr kumimoji="1" lang="en-US" altLang="ja-JP" sz="1100" dirty="0" smtClean="0">
                <a:ln w="0"/>
                <a:solidFill>
                  <a:schemeClr val="tx1"/>
                </a:solidFill>
              </a:rPr>
              <a:t>277,772</a:t>
            </a:r>
            <a:r>
              <a:rPr kumimoji="1" lang="ja-JP" altLang="en-US" sz="1100" dirty="0" smtClean="0">
                <a:ln w="0"/>
                <a:solidFill>
                  <a:schemeClr val="tx1"/>
                </a:solidFill>
              </a:rPr>
              <a:t>千円</a:t>
            </a:r>
            <a:r>
              <a:rPr kumimoji="1" lang="en-US" altLang="ja-JP" sz="1100" dirty="0" smtClean="0">
                <a:ln w="0"/>
                <a:solidFill>
                  <a:schemeClr val="tx1"/>
                </a:solidFill>
              </a:rPr>
              <a:t>(</a:t>
            </a:r>
            <a:r>
              <a:rPr kumimoji="1" lang="ja-JP" altLang="en-US" sz="1100" dirty="0" smtClean="0">
                <a:ln w="0"/>
                <a:solidFill>
                  <a:schemeClr val="tx1"/>
                </a:solidFill>
              </a:rPr>
              <a:t>一般財源：</a:t>
            </a:r>
            <a:r>
              <a:rPr kumimoji="1" lang="en-US" altLang="ja-JP" sz="1100" dirty="0">
                <a:ln w="0"/>
                <a:solidFill>
                  <a:schemeClr val="tx1"/>
                </a:solidFill>
              </a:rPr>
              <a:t> 277,772</a:t>
            </a:r>
            <a:r>
              <a:rPr kumimoji="1" lang="ja-JP" altLang="en-US" sz="1100" dirty="0" smtClean="0">
                <a:ln w="0"/>
                <a:solidFill>
                  <a:schemeClr val="tx1"/>
                </a:solidFill>
              </a:rPr>
              <a:t>千円</a:t>
            </a:r>
            <a:r>
              <a:rPr kumimoji="1" lang="en-US" altLang="ja-JP" sz="1100" dirty="0" smtClean="0">
                <a:ln w="0"/>
                <a:solidFill>
                  <a:schemeClr val="tx1"/>
                </a:solidFill>
              </a:rPr>
              <a:t>)</a:t>
            </a:r>
          </a:p>
          <a:p>
            <a:pPr>
              <a:lnSpc>
                <a:spcPts val="1300"/>
              </a:lnSpc>
            </a:pPr>
            <a:r>
              <a:rPr kumimoji="1" lang="ja-JP" altLang="en-US" sz="1100" dirty="0">
                <a:ln w="0"/>
                <a:solidFill>
                  <a:schemeClr val="tx1"/>
                </a:solidFill>
              </a:rPr>
              <a:t>財務</a:t>
            </a:r>
            <a:r>
              <a:rPr kumimoji="1" lang="ja-JP" altLang="en-US" sz="1100" dirty="0" smtClean="0">
                <a:ln w="0"/>
                <a:solidFill>
                  <a:schemeClr val="tx1"/>
                </a:solidFill>
              </a:rPr>
              <a:t>部長内示額：  </a:t>
            </a:r>
            <a:r>
              <a:rPr kumimoji="1" lang="en-US" altLang="ja-JP" sz="1100" dirty="0" smtClean="0">
                <a:ln w="0"/>
                <a:solidFill>
                  <a:schemeClr val="tx1"/>
                </a:solidFill>
              </a:rPr>
              <a:t>94,334</a:t>
            </a:r>
            <a:r>
              <a:rPr kumimoji="1" lang="ja-JP" altLang="en-US" sz="1100" dirty="0" smtClean="0">
                <a:ln w="0"/>
                <a:solidFill>
                  <a:schemeClr val="tx1"/>
                </a:solidFill>
              </a:rPr>
              <a:t>千円</a:t>
            </a:r>
            <a:r>
              <a:rPr kumimoji="1" lang="en-US" altLang="ja-JP" sz="1100" dirty="0" smtClean="0">
                <a:ln w="0"/>
                <a:solidFill>
                  <a:schemeClr val="tx1"/>
                </a:solidFill>
              </a:rPr>
              <a:t>(</a:t>
            </a:r>
            <a:r>
              <a:rPr kumimoji="1" lang="ja-JP" altLang="en-US" sz="1100" dirty="0" smtClean="0">
                <a:ln w="0"/>
                <a:solidFill>
                  <a:schemeClr val="tx1"/>
                </a:solidFill>
              </a:rPr>
              <a:t>一般財源：</a:t>
            </a:r>
            <a:r>
              <a:rPr kumimoji="1" lang="ja-JP" altLang="en-US" sz="1100" dirty="0">
                <a:ln w="0"/>
                <a:solidFill>
                  <a:schemeClr val="tx1"/>
                </a:solidFill>
              </a:rPr>
              <a:t> </a:t>
            </a:r>
            <a:r>
              <a:rPr kumimoji="1" lang="ja-JP" altLang="en-US" sz="1100" dirty="0" smtClean="0">
                <a:ln w="0"/>
                <a:solidFill>
                  <a:schemeClr val="tx1"/>
                </a:solidFill>
              </a:rPr>
              <a:t>  </a:t>
            </a:r>
            <a:r>
              <a:rPr kumimoji="1" lang="en-US" altLang="ja-JP" sz="1100" dirty="0" smtClean="0">
                <a:ln w="0"/>
                <a:solidFill>
                  <a:schemeClr val="tx1"/>
                </a:solidFill>
              </a:rPr>
              <a:t>87,170</a:t>
            </a:r>
            <a:r>
              <a:rPr kumimoji="1" lang="ja-JP" altLang="en-US" sz="1100" dirty="0" smtClean="0">
                <a:ln w="0"/>
                <a:solidFill>
                  <a:schemeClr val="tx1"/>
                </a:solidFill>
              </a:rPr>
              <a:t>千円</a:t>
            </a:r>
            <a:r>
              <a:rPr kumimoji="1" lang="en-US" altLang="ja-JP" sz="1100" dirty="0" smtClean="0">
                <a:ln w="0"/>
                <a:solidFill>
                  <a:schemeClr val="tx1"/>
                </a:solidFill>
              </a:rPr>
              <a:t>)</a:t>
            </a:r>
          </a:p>
          <a:p>
            <a:pPr>
              <a:lnSpc>
                <a:spcPts val="1300"/>
              </a:lnSpc>
            </a:pPr>
            <a:r>
              <a:rPr kumimoji="1" lang="ja-JP" altLang="en-US" sz="1100" dirty="0">
                <a:ln w="0"/>
                <a:solidFill>
                  <a:schemeClr val="tx1"/>
                </a:solidFill>
              </a:rPr>
              <a:t>知事</a:t>
            </a:r>
            <a:r>
              <a:rPr kumimoji="1" lang="ja-JP" altLang="en-US" sz="1100" dirty="0" smtClean="0">
                <a:ln w="0"/>
                <a:solidFill>
                  <a:schemeClr val="tx1"/>
                </a:solidFill>
              </a:rPr>
              <a:t>復活</a:t>
            </a:r>
            <a:r>
              <a:rPr kumimoji="1" lang="ja-JP" altLang="en-US" sz="1100" dirty="0">
                <a:ln w="0"/>
                <a:solidFill>
                  <a:schemeClr val="tx1"/>
                </a:solidFill>
              </a:rPr>
              <a:t>要求</a:t>
            </a:r>
            <a:r>
              <a:rPr kumimoji="1" lang="ja-JP" altLang="en-US" sz="1100" dirty="0" smtClean="0">
                <a:ln w="0"/>
                <a:solidFill>
                  <a:schemeClr val="tx1"/>
                </a:solidFill>
              </a:rPr>
              <a:t>額：</a:t>
            </a:r>
            <a:r>
              <a:rPr kumimoji="1" lang="en-US" altLang="ja-JP" sz="1100" dirty="0" smtClean="0">
                <a:ln w="0"/>
                <a:solidFill>
                  <a:schemeClr val="tx1"/>
                </a:solidFill>
              </a:rPr>
              <a:t>141,557</a:t>
            </a:r>
            <a:r>
              <a:rPr kumimoji="1" lang="ja-JP" altLang="en-US" sz="1100" dirty="0" smtClean="0">
                <a:ln w="0"/>
                <a:solidFill>
                  <a:schemeClr val="tx1"/>
                </a:solidFill>
              </a:rPr>
              <a:t>千円</a:t>
            </a:r>
            <a:r>
              <a:rPr kumimoji="1" lang="en-US" altLang="ja-JP" sz="1100" dirty="0" smtClean="0">
                <a:ln w="0"/>
                <a:solidFill>
                  <a:schemeClr val="tx1"/>
                </a:solidFill>
              </a:rPr>
              <a:t>(</a:t>
            </a:r>
            <a:r>
              <a:rPr kumimoji="1" lang="ja-JP" altLang="en-US" sz="1100" dirty="0">
                <a:ln w="0"/>
                <a:solidFill>
                  <a:schemeClr val="tx1"/>
                </a:solidFill>
              </a:rPr>
              <a:t>一般財源</a:t>
            </a:r>
            <a:r>
              <a:rPr kumimoji="1" lang="ja-JP" altLang="en-US" sz="1100" dirty="0" smtClean="0">
                <a:ln w="0"/>
                <a:solidFill>
                  <a:schemeClr val="tx1"/>
                </a:solidFill>
              </a:rPr>
              <a:t>：</a:t>
            </a:r>
            <a:r>
              <a:rPr kumimoji="1" lang="en-US" altLang="ja-JP" sz="1100" dirty="0">
                <a:ln w="0"/>
                <a:solidFill>
                  <a:schemeClr val="tx1"/>
                </a:solidFill>
              </a:rPr>
              <a:t> </a:t>
            </a:r>
            <a:r>
              <a:rPr kumimoji="1" lang="en-US" altLang="ja-JP" sz="1100" dirty="0" smtClean="0">
                <a:ln w="0"/>
                <a:solidFill>
                  <a:schemeClr val="tx1"/>
                </a:solidFill>
              </a:rPr>
              <a:t>141,557</a:t>
            </a:r>
            <a:r>
              <a:rPr kumimoji="1" lang="ja-JP" altLang="en-US" sz="1100" dirty="0" smtClean="0">
                <a:ln w="0"/>
                <a:solidFill>
                  <a:schemeClr val="tx1"/>
                </a:solidFill>
              </a:rPr>
              <a:t>千円</a:t>
            </a:r>
            <a:r>
              <a:rPr kumimoji="1" lang="en-US" altLang="ja-JP" sz="1100" dirty="0">
                <a:ln w="0"/>
                <a:solidFill>
                  <a:schemeClr val="tx1"/>
                </a:solidFill>
              </a:rPr>
              <a:t>)</a:t>
            </a:r>
            <a:endParaRPr kumimoji="1" lang="ja-JP" altLang="en-US" sz="1100" dirty="0"/>
          </a:p>
        </p:txBody>
      </p:sp>
      <p:sp>
        <p:nvSpPr>
          <p:cNvPr id="40" name="角丸四角形 39"/>
          <p:cNvSpPr/>
          <p:nvPr/>
        </p:nvSpPr>
        <p:spPr>
          <a:xfrm>
            <a:off x="4959820" y="3226383"/>
            <a:ext cx="4688039" cy="2462400"/>
          </a:xfrm>
          <a:prstGeom prst="roundRect">
            <a:avLst>
              <a:gd name="adj" fmla="val 2325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角丸四角形 41"/>
          <p:cNvSpPr/>
          <p:nvPr/>
        </p:nvSpPr>
        <p:spPr>
          <a:xfrm>
            <a:off x="7504312" y="3297219"/>
            <a:ext cx="2088000" cy="2322000"/>
          </a:xfrm>
          <a:prstGeom prst="roundRect">
            <a:avLst>
              <a:gd name="adj" fmla="val 4410"/>
            </a:avLst>
          </a:prstGeom>
          <a:solidFill>
            <a:schemeClr val="bg1"/>
          </a:solidFill>
          <a:ln w="1905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t"/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取組み・効果</a:t>
            </a:r>
            <a:r>
              <a:rPr kumimoji="1" lang="en-US" altLang="ja-JP" sz="1000" b="1" dirty="0" smtClean="0">
                <a:solidFill>
                  <a:schemeClr val="tx1"/>
                </a:solidFill>
              </a:rPr>
              <a:t>】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marL="136525" indent="-136525" algn="just"/>
            <a:r>
              <a:rPr kumimoji="1" lang="ja-JP" altLang="en-US" sz="1000" dirty="0" smtClean="0">
                <a:solidFill>
                  <a:schemeClr val="tx1"/>
                </a:solidFill>
              </a:rPr>
              <a:t>○日々のネイティブ講師の授業に加え、長期休業中、オンラインで小学生から英会話を実践できる集中講座を開設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marL="304800" indent="-304800" algn="just"/>
            <a:r>
              <a:rPr kumimoji="1" lang="ja-JP" altLang="en-US" sz="1000" dirty="0">
                <a:solidFill>
                  <a:schemeClr val="tx1"/>
                </a:solidFill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・小学生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4,500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人、中学生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4,500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人、高校生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6,000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人の参加を想定（計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15,000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人）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marL="122238" indent="-122238" algn="just"/>
            <a:r>
              <a:rPr kumimoji="1" lang="ja-JP" altLang="en-US" sz="1000" dirty="0" smtClean="0">
                <a:solidFill>
                  <a:schemeClr val="tx1"/>
                </a:solidFill>
              </a:rPr>
              <a:t>○参加児童・生徒が授業で身につけた英語を駆使し、ネイティブスピーカーと英会話を行うことにより、英語学習に対する意欲が高まるとともに、「話す」力を身につける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 marL="127000" indent="-127000" algn="just"/>
            <a:endParaRPr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024193" y="3968442"/>
            <a:ext cx="2257200" cy="165600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rtlCol="0" anchor="t"/>
          <a:lstStyle/>
          <a:p>
            <a:r>
              <a:rPr kumimoji="1" lang="en-US" altLang="ja-JP" sz="10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1000" b="1" dirty="0">
                <a:solidFill>
                  <a:schemeClr val="tx1"/>
                </a:solidFill>
              </a:rPr>
              <a:t>現状・課題</a:t>
            </a:r>
            <a:r>
              <a:rPr kumimoji="1" lang="en-US" altLang="ja-JP" sz="1000" b="1" dirty="0">
                <a:solidFill>
                  <a:schemeClr val="tx1"/>
                </a:solidFill>
              </a:rPr>
              <a:t>】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marL="127000" indent="-127000" algn="just"/>
            <a:r>
              <a:rPr lang="ja-JP" altLang="en-US" sz="1000" dirty="0" smtClean="0">
                <a:solidFill>
                  <a:schemeClr val="tx1"/>
                </a:solidFill>
              </a:rPr>
              <a:t>○授業で身につけた英語を学校外で実践する機会が少ない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marL="127000" indent="-127000" algn="just"/>
            <a:endParaRPr lang="en-US" altLang="ja-JP" sz="1000" dirty="0">
              <a:solidFill>
                <a:schemeClr val="tx1"/>
              </a:solidFill>
            </a:endParaRPr>
          </a:p>
          <a:p>
            <a:pPr marL="127000" indent="-127000" algn="just"/>
            <a:r>
              <a:rPr lang="ja-JP" altLang="en-US" sz="1000" dirty="0" smtClean="0">
                <a:solidFill>
                  <a:schemeClr val="tx1"/>
                </a:solidFill>
              </a:rPr>
              <a:t>○英語学習においては、継続した学びが必要であるが、長期休業期間中はその機会が減少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marL="127000" indent="-127000" algn="just"/>
            <a:endParaRPr lang="en-US" altLang="ja-JP" sz="1000" dirty="0">
              <a:solidFill>
                <a:schemeClr val="tx1"/>
              </a:solidFill>
            </a:endParaRPr>
          </a:p>
          <a:p>
            <a:pPr marL="127000" indent="-127000" algn="just"/>
            <a:r>
              <a:rPr lang="ja-JP" altLang="en-US" sz="1000" b="1" u="sng" dirty="0" smtClean="0">
                <a:solidFill>
                  <a:schemeClr val="tx1"/>
                </a:solidFill>
              </a:rPr>
              <a:t>⇒</a:t>
            </a:r>
            <a:r>
              <a:rPr lang="en-US" altLang="ja-JP" sz="1000" b="1" u="sng" dirty="0" smtClean="0">
                <a:solidFill>
                  <a:schemeClr val="tx1"/>
                </a:solidFill>
              </a:rPr>
              <a:t>ICT</a:t>
            </a:r>
            <a:r>
              <a:rPr lang="ja-JP" altLang="en-US" sz="1000" b="1" u="sng" dirty="0">
                <a:solidFill>
                  <a:schemeClr val="tx1"/>
                </a:solidFill>
              </a:rPr>
              <a:t>を活用し</a:t>
            </a:r>
            <a:r>
              <a:rPr lang="ja-JP" altLang="en-US" sz="1000" b="1" u="sng" dirty="0" smtClean="0">
                <a:solidFill>
                  <a:schemeClr val="tx1"/>
                </a:solidFill>
              </a:rPr>
              <a:t>、児童・生徒が少人数で英会話を実践する機会が</a:t>
            </a:r>
            <a:r>
              <a:rPr lang="ja-JP" altLang="en-US" sz="1000" b="1" u="sng" dirty="0">
                <a:solidFill>
                  <a:schemeClr val="tx1"/>
                </a:solidFill>
              </a:rPr>
              <a:t>必要</a:t>
            </a:r>
            <a:endParaRPr lang="en-US" altLang="ja-JP" sz="1000" b="1" u="sng" dirty="0">
              <a:solidFill>
                <a:schemeClr val="tx1"/>
              </a:solidFill>
            </a:endParaRPr>
          </a:p>
          <a:p>
            <a:pPr marL="136525" indent="-136525" algn="just"/>
            <a:endParaRPr kumimoji="1" lang="en-US" altLang="ja-JP" sz="1000" dirty="0" smtClean="0"/>
          </a:p>
          <a:p>
            <a:pPr marL="136525" indent="-136525" algn="just"/>
            <a:endParaRPr kumimoji="1" lang="en-US" altLang="ja-JP" sz="1000" dirty="0"/>
          </a:p>
        </p:txBody>
      </p:sp>
      <p:sp>
        <p:nvSpPr>
          <p:cNvPr id="50" name="正方形/長方形 49"/>
          <p:cNvSpPr/>
          <p:nvPr/>
        </p:nvSpPr>
        <p:spPr>
          <a:xfrm>
            <a:off x="5025377" y="3297221"/>
            <a:ext cx="2257200" cy="28800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100" b="1" dirty="0" smtClean="0"/>
              <a:t>【</a:t>
            </a:r>
            <a:r>
              <a:rPr kumimoji="1" lang="ja-JP" altLang="en-US" sz="1100" b="1" dirty="0"/>
              <a:t>新規</a:t>
            </a:r>
            <a:r>
              <a:rPr kumimoji="1" lang="en-US" altLang="ja-JP" sz="1100" b="1" dirty="0" smtClean="0"/>
              <a:t>】</a:t>
            </a:r>
            <a:r>
              <a:rPr kumimoji="1" lang="ja-JP" altLang="en-US" sz="1100" b="1" dirty="0"/>
              <a:t>オンライン</a:t>
            </a:r>
            <a:r>
              <a:rPr kumimoji="1" lang="ja-JP" altLang="en-US" sz="1100" b="1" dirty="0" smtClean="0"/>
              <a:t>英語村</a:t>
            </a:r>
            <a:endParaRPr kumimoji="1" lang="ja-JP" altLang="en-US" sz="1100" b="1" dirty="0"/>
          </a:p>
        </p:txBody>
      </p:sp>
      <p:sp>
        <p:nvSpPr>
          <p:cNvPr id="51" name="正方形/長方形 50"/>
          <p:cNvSpPr/>
          <p:nvPr/>
        </p:nvSpPr>
        <p:spPr>
          <a:xfrm>
            <a:off x="5025377" y="3629656"/>
            <a:ext cx="2257200" cy="28800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100" b="1" dirty="0" smtClean="0"/>
              <a:t>【</a:t>
            </a:r>
            <a:r>
              <a:rPr kumimoji="1" lang="ja-JP" altLang="en-US" sz="1100" b="1" dirty="0" smtClean="0"/>
              <a:t>知事復活要求額</a:t>
            </a:r>
            <a:r>
              <a:rPr kumimoji="1" lang="en-US" altLang="ja-JP" sz="1100" b="1" dirty="0" smtClean="0"/>
              <a:t>】31,185</a:t>
            </a:r>
            <a:r>
              <a:rPr kumimoji="1" lang="ja-JP" altLang="en-US" sz="1100" b="1" dirty="0" smtClean="0"/>
              <a:t>千円</a:t>
            </a:r>
            <a:endParaRPr kumimoji="1" lang="ja-JP" altLang="en-US" sz="1100" b="1" dirty="0"/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868384"/>
              </p:ext>
            </p:extLst>
          </p:nvPr>
        </p:nvGraphicFramePr>
        <p:xfrm>
          <a:off x="140170" y="6279026"/>
          <a:ext cx="9639300" cy="49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39300">
                  <a:extLst>
                    <a:ext uri="{9D8B030D-6E8A-4147-A177-3AD203B41FA5}">
                      <a16:colId xmlns:a16="http://schemas.microsoft.com/office/drawing/2014/main" val="2878455947"/>
                    </a:ext>
                  </a:extLst>
                </a:gridCol>
              </a:tblGrid>
              <a:tr h="4540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/>
                        <a:t>○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府内の公立中学３年生のうち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CEFR A1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（英検３級相当）レベル相当以上の英語力を有する生徒の割合　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【R03】47.4% 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⇒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【R09】60%</a:t>
                      </a:r>
                      <a:endParaRPr lang="en-US" altLang="ja-JP" sz="12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/>
                        <a:t>○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府立高校３年生のうち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CEFR A2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（英検準２級相当）レベル相当以上の英語力を有する生徒の割合　　　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【R03】51.0%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⇒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【R09】60%</a:t>
                      </a:r>
                      <a:endParaRPr kumimoji="1" lang="ja-JP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/>
                </a:tc>
                <a:extLst>
                  <a:ext uri="{0D108BD9-81ED-4DB2-BD59-A6C34878D82A}">
                    <a16:rowId xmlns:a16="http://schemas.microsoft.com/office/drawing/2014/main" val="2475813597"/>
                  </a:ext>
                </a:extLst>
              </a:tr>
            </a:tbl>
          </a:graphicData>
        </a:graphic>
      </p:graphicFrame>
      <p:sp>
        <p:nvSpPr>
          <p:cNvPr id="34" name="正方形/長方形 33"/>
          <p:cNvSpPr/>
          <p:nvPr/>
        </p:nvSpPr>
        <p:spPr>
          <a:xfrm>
            <a:off x="134760" y="6047976"/>
            <a:ext cx="2376000" cy="2160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36000" rIns="0" bIns="0" rtlCol="0" anchor="ctr"/>
          <a:lstStyle/>
          <a:p>
            <a:pPr algn="ctr"/>
            <a:r>
              <a:rPr kumimoji="1" lang="ja-JP" altLang="en-US" sz="1400" b="1" dirty="0"/>
              <a:t>目標</a:t>
            </a:r>
          </a:p>
        </p:txBody>
      </p:sp>
      <p:sp>
        <p:nvSpPr>
          <p:cNvPr id="3" name="右矢印 2"/>
          <p:cNvSpPr/>
          <p:nvPr/>
        </p:nvSpPr>
        <p:spPr>
          <a:xfrm>
            <a:off x="2516414" y="3835400"/>
            <a:ext cx="144000" cy="1440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7" name="右矢印 36"/>
          <p:cNvSpPr/>
          <p:nvPr/>
        </p:nvSpPr>
        <p:spPr>
          <a:xfrm>
            <a:off x="7315200" y="3834000"/>
            <a:ext cx="144000" cy="1440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3" name="二等辺三角形 42"/>
          <p:cNvSpPr/>
          <p:nvPr/>
        </p:nvSpPr>
        <p:spPr>
          <a:xfrm rot="10800000">
            <a:off x="1256400" y="5816945"/>
            <a:ext cx="6934200" cy="396000"/>
          </a:xfrm>
          <a:prstGeom prst="triangl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713990" y="5788963"/>
            <a:ext cx="4334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上記事業を含む「生きた」英語プロジェクトの実施により</a:t>
            </a:r>
            <a:endParaRPr kumimoji="1" lang="ja-JP" altLang="en-US" sz="12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33360" y="5889898"/>
            <a:ext cx="1897380" cy="3488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chemeClr val="accent2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kumimoji="1" lang="ja-JP" altLang="en-US" sz="900" dirty="0" smtClean="0">
                <a:latin typeface="+mn-ea"/>
              </a:rPr>
              <a:t>英語学習アプリのパッケージ開発</a:t>
            </a:r>
            <a:endParaRPr kumimoji="1" lang="en-US" altLang="ja-JP" sz="900" dirty="0" smtClean="0">
              <a:latin typeface="+mn-ea"/>
            </a:endParaRPr>
          </a:p>
          <a:p>
            <a:pPr algn="ctr">
              <a:lnSpc>
                <a:spcPts val="1000"/>
              </a:lnSpc>
            </a:pPr>
            <a:r>
              <a:rPr kumimoji="1" lang="en-US" altLang="ja-JP" sz="900" dirty="0" smtClean="0">
                <a:latin typeface="+mn-ea"/>
              </a:rPr>
              <a:t>【</a:t>
            </a:r>
            <a:r>
              <a:rPr kumimoji="1" lang="ja-JP" altLang="en-US" sz="900" dirty="0" smtClean="0">
                <a:latin typeface="+mn-ea"/>
              </a:rPr>
              <a:t>小中高対象</a:t>
            </a:r>
            <a:r>
              <a:rPr kumimoji="1" lang="en-US" altLang="ja-JP" sz="900" dirty="0" smtClean="0">
                <a:latin typeface="+mn-ea"/>
              </a:rPr>
              <a:t>】</a:t>
            </a:r>
            <a:r>
              <a:rPr kumimoji="1" lang="ja-JP" altLang="en-US" sz="900" smtClean="0">
                <a:latin typeface="+mn-ea"/>
              </a:rPr>
              <a:t>　（</a:t>
            </a:r>
            <a:r>
              <a:rPr kumimoji="1" lang="ja-JP" altLang="en-US" sz="900" dirty="0" smtClean="0">
                <a:latin typeface="+mn-ea"/>
              </a:rPr>
              <a:t>査定済み</a:t>
            </a:r>
            <a:r>
              <a:rPr kumimoji="1" lang="en-US" altLang="ja-JP" sz="900" dirty="0" smtClean="0">
                <a:latin typeface="+mn-ea"/>
              </a:rPr>
              <a:t>)</a:t>
            </a:r>
            <a:endParaRPr kumimoji="1" lang="ja-JP" altLang="en-US" sz="9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42936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1678</TotalTime>
  <Words>713</Words>
  <Application>Microsoft Office PowerPoint</Application>
  <PresentationFormat>A4 210 x 297 mm</PresentationFormat>
  <Paragraphs>50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HGｺﾞｼｯｸE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福本　陽彦</cp:lastModifiedBy>
  <cp:revision>215</cp:revision>
  <cp:lastPrinted>2023-01-25T07:21:27Z</cp:lastPrinted>
  <dcterms:created xsi:type="dcterms:W3CDTF">2022-12-16T05:42:44Z</dcterms:created>
  <dcterms:modified xsi:type="dcterms:W3CDTF">2023-01-27T13:37:03Z</dcterms:modified>
</cp:coreProperties>
</file>