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8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7C80"/>
    <a:srgbClr val="FF9933"/>
    <a:srgbClr val="FF6600"/>
    <a:srgbClr val="FF66FF"/>
    <a:srgbClr val="FFCC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847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847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8C4AC70-E373-47F2-8F6F-B558C67835AC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0"/>
            <a:ext cx="5445125" cy="391318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583606D2-E58A-471D-AB72-36FC4925F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915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21">
              <a:defRPr/>
            </a:pPr>
            <a:fld id="{B88060F4-37FE-452E-86B0-3CF0967DADAA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21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265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EF28F-7634-40A3-90FD-72BEB8BFFE08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72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82F9-8A91-4C92-BB00-2EDF629997F4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5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0141-FE05-4E84-88B0-A68072065269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48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926B-ED52-4F0D-8C45-2C6D84FA5F10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65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B14B-3F47-4B7E-AAA0-1F52EA4D35C7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89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8A97-83CD-4C37-A42E-D8280A247BFC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97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2976C-D1E4-4FEA-89D7-317819D1001F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46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05E9-DEAF-4EDA-9500-F9C3800187EC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52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D8FC8-6DD7-401F-AB37-B62DCA2726EB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25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43056-C90D-4572-91A8-5748CB2A7C12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2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807D-5AD9-45E3-9A52-D93599F8FF40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3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9EFE7-6597-450A-AF8D-4F39541BAC5E}" type="datetime1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D6083-0AE8-4E32-9670-495E9ABAE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7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/>
          <p:cNvSpPr/>
          <p:nvPr/>
        </p:nvSpPr>
        <p:spPr>
          <a:xfrm>
            <a:off x="60478" y="6104800"/>
            <a:ext cx="8947725" cy="6658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9" name="楕円 48"/>
          <p:cNvSpPr/>
          <p:nvPr/>
        </p:nvSpPr>
        <p:spPr>
          <a:xfrm>
            <a:off x="63216" y="5972392"/>
            <a:ext cx="1838640" cy="30359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56314" y="805615"/>
            <a:ext cx="8947725" cy="1208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4919" y="175231"/>
            <a:ext cx="2329731" cy="318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部活動指導員配置事業費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4959" y="628432"/>
            <a:ext cx="4825219" cy="338554"/>
            <a:chOff x="-16001" y="658912"/>
            <a:chExt cx="4825219" cy="338554"/>
          </a:xfrm>
        </p:grpSpPr>
        <p:sp>
          <p:nvSpPr>
            <p:cNvPr id="69" name="楕円 68"/>
            <p:cNvSpPr/>
            <p:nvPr/>
          </p:nvSpPr>
          <p:spPr>
            <a:xfrm>
              <a:off x="-16001" y="703760"/>
              <a:ext cx="4825219" cy="255415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23172" y="658912"/>
              <a:ext cx="44111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１．部活動大阪モデル導入の背景と課題への対応</a:t>
              </a: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93709" y="938120"/>
            <a:ext cx="4224373" cy="68825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◆　少子化による生徒数の減少に伴い、部活動に加入する生徒が減少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▶　このため、部員数が少ない部活が増加傾向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▶　</a:t>
            </a:r>
            <a:r>
              <a:rPr kumimoji="1" lang="ja-JP" altLang="en-US" sz="11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交流の機会が減少し、部活動がもつ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教育的意義が損なわれる可能性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3709" y="1514966"/>
            <a:ext cx="3604119" cy="45979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◆　教員の時間外勤務の主な要因として、部活動指導業務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◆　専門的な技術指導ができない教員は心理的な負担も増加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131708" y="1125463"/>
            <a:ext cx="3527175" cy="91908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部活動の「学びの場」としての教育的意義に鑑み、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▶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少人数の部活動の活性化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/>
            </a:r>
            <a:b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</a:b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  </a:t>
            </a:r>
            <a:r>
              <a:rPr kumimoji="1" lang="ja-JP" altLang="en-US" sz="1100" dirty="0">
                <a:solidFill>
                  <a:prstClr val="black"/>
                </a:solidFill>
                <a:latin typeface="Meiryo UI"/>
                <a:ea typeface="Meiryo UI"/>
              </a:rPr>
              <a:t>▶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生徒同士、生徒と指導者等との多様な交流の場を確保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持続可能な部活動運営を行うため、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▶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部活動に携わる教員の負担を軽減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1DA577F-B963-8D86-2E1B-69E67AB1E53C}"/>
              </a:ext>
            </a:extLst>
          </p:cNvPr>
          <p:cNvSpPr/>
          <p:nvPr/>
        </p:nvSpPr>
        <p:spPr>
          <a:xfrm>
            <a:off x="4892631" y="778830"/>
            <a:ext cx="2960384" cy="411257"/>
          </a:xfrm>
          <a:prstGeom prst="rect">
            <a:avLst/>
          </a:prstGeom>
          <a:noFill/>
          <a:ln w="38100" cmpd="sng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36000" rIns="36000" bIns="36000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prstClr val="black"/>
                </a:solidFill>
                <a:latin typeface="Meiryo UI"/>
                <a:ea typeface="Meiryo UI"/>
              </a:rPr>
              <a:t>♦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複数校による</a:t>
            </a:r>
            <a:r>
              <a:rPr kumimoji="1" lang="ja-JP" alt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部活動の合同実施を促進</a:t>
            </a:r>
            <a:r>
              <a:rPr kumimoji="1" lang="en-US" altLang="ja-JP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/>
            </a:r>
            <a:br>
              <a:rPr kumimoji="1" lang="en-US" altLang="ja-JP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</a:b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（大阪府独自の取組み「部活動大阪モデル」）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>
            <a:off x="4155988" y="1365355"/>
            <a:ext cx="852299" cy="23280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cxnSp>
        <p:nvCxnSpPr>
          <p:cNvPr id="78" name="直線コネクタ 77"/>
          <p:cNvCxnSpPr/>
          <p:nvPr/>
        </p:nvCxnSpPr>
        <p:spPr>
          <a:xfrm>
            <a:off x="-16001" y="637692"/>
            <a:ext cx="89496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角丸四角形 5"/>
          <p:cNvSpPr>
            <a:spLocks noChangeArrowheads="1"/>
          </p:cNvSpPr>
          <p:nvPr/>
        </p:nvSpPr>
        <p:spPr bwMode="auto">
          <a:xfrm>
            <a:off x="5196777" y="49484"/>
            <a:ext cx="3600030" cy="53436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108000" tIns="36000" rIns="36000" bIns="3600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部長復活要求額 ： </a:t>
            </a:r>
            <a:r>
              <a:rPr kumimoji="0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223,361</a:t>
            </a: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</a:t>
            </a:r>
            <a:r>
              <a:rPr kumimoji="0" lang="ja-JP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（一般財源</a:t>
            </a: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：</a:t>
            </a:r>
            <a:r>
              <a:rPr lang="en-US" altLang="ja-JP" sz="10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223,361</a:t>
            </a:r>
            <a:r>
              <a:rPr lang="ja-JP" altLang="en-US" sz="10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千円）</a:t>
            </a:r>
            <a:endParaRPr kumimoji="0" lang="en-US" altLang="ja-JP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 panose="020B0600070205080204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財務</a:t>
            </a:r>
            <a:r>
              <a:rPr kumimoji="0" lang="ja-JP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部長内示額 </a:t>
            </a: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：　</a:t>
            </a:r>
            <a:r>
              <a:rPr kumimoji="0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75,033</a:t>
            </a: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</a:t>
            </a:r>
            <a:r>
              <a:rPr kumimoji="0" lang="ja-JP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（一般財源</a:t>
            </a: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：</a:t>
            </a:r>
            <a:r>
              <a:rPr kumimoji="0" lang="ja-JP" altLang="en-US" sz="1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 </a:t>
            </a:r>
            <a:r>
              <a:rPr kumimoji="0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69,033</a:t>
            </a: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千円）</a:t>
            </a:r>
            <a:endParaRPr kumimoji="0" lang="en-US" altLang="ja-JP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ＭＳ Ｐゴシック" panose="020B0600070205080204" pitchFamily="50" charset="-12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知事復活要求額 ： </a:t>
            </a:r>
            <a:r>
              <a:rPr lang="en-US" altLang="ja-JP" sz="10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131,299</a:t>
            </a: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千円（一般財源：</a:t>
            </a:r>
            <a:r>
              <a:rPr lang="en-US" altLang="ja-JP" sz="10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131,299</a:t>
            </a:r>
            <a:r>
              <a:rPr kumimoji="0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千円）</a:t>
            </a:r>
            <a:r>
              <a:rPr lang="ja-JP" altLang="en-US" sz="1000" dirty="0" smtClean="0">
                <a:latin typeface="HGｺﾞｼｯｸM" panose="020B0609000000000000" pitchFamily="49" charset="-128"/>
                <a:ea typeface="HGｺﾞｼｯｸM" panose="020B0609000000000000" pitchFamily="49" charset="-128"/>
                <a:cs typeface="ＭＳ Ｐゴシック" panose="020B0600070205080204" pitchFamily="50" charset="-128"/>
              </a:rPr>
              <a:t>　</a:t>
            </a:r>
            <a:endParaRPr kumimoji="1" lang="ja-JP" altLang="en-US" sz="1000" dirty="0">
              <a:solidFill>
                <a:prstClr val="black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46032" y="5941902"/>
            <a:ext cx="1501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>
                <a:solidFill>
                  <a:prstClr val="black"/>
                </a:solidFill>
                <a:latin typeface="Meiryo UI"/>
                <a:ea typeface="Meiryo UI"/>
              </a:rPr>
              <a:t>３</a:t>
            </a:r>
            <a:r>
              <a:rPr kumimoji="1" lang="ja-JP" alt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．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施策効果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1791" y="6283059"/>
            <a:ext cx="8705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prstClr val="black"/>
                </a:solidFill>
                <a:latin typeface="Meiryo UI"/>
                <a:ea typeface="Meiryo UI"/>
              </a:rPr>
              <a:t>◆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少子化が進展する中でも、部活動の教育的意義を保障し、充実した部活動が継続できる。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prstClr val="black"/>
                </a:solidFill>
                <a:latin typeface="Meiryo UI"/>
                <a:ea typeface="Meiryo UI"/>
              </a:rPr>
              <a:t>◆教員の部活動指導時間の削減と心理的負担の軽減により、働き方改革の推進につながる。</a:t>
            </a:r>
            <a:endParaRPr kumimoji="1" lang="en-US" altLang="ja-JP" sz="1200" dirty="0">
              <a:solidFill>
                <a:prstClr val="black"/>
              </a:solidFill>
              <a:latin typeface="Meiryo UI"/>
              <a:ea typeface="Meiryo UI"/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180154"/>
              </p:ext>
            </p:extLst>
          </p:nvPr>
        </p:nvGraphicFramePr>
        <p:xfrm>
          <a:off x="67518" y="2152232"/>
          <a:ext cx="8936520" cy="37995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5432">
                  <a:extLst>
                    <a:ext uri="{9D8B030D-6E8A-4147-A177-3AD203B41FA5}">
                      <a16:colId xmlns:a16="http://schemas.microsoft.com/office/drawing/2014/main" val="1634043805"/>
                    </a:ext>
                  </a:extLst>
                </a:gridCol>
                <a:gridCol w="3209925">
                  <a:extLst>
                    <a:ext uri="{9D8B030D-6E8A-4147-A177-3AD203B41FA5}">
                      <a16:colId xmlns:a16="http://schemas.microsoft.com/office/drawing/2014/main" val="1347318557"/>
                    </a:ext>
                  </a:extLst>
                </a:gridCol>
                <a:gridCol w="5051163">
                  <a:extLst>
                    <a:ext uri="{9D8B030D-6E8A-4147-A177-3AD203B41FA5}">
                      <a16:colId xmlns:a16="http://schemas.microsoft.com/office/drawing/2014/main" val="2253819866"/>
                    </a:ext>
                  </a:extLst>
                </a:gridCol>
              </a:tblGrid>
              <a:tr h="152818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財務部の考え方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教育庁の考え方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55392"/>
                  </a:ext>
                </a:extLst>
              </a:tr>
              <a:tr h="34110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専門的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拡充の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必要性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○合同で実施するだけで、顧問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1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人あたりの事業費及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   </a:t>
                      </a:r>
                      <a:r>
                        <a:rPr kumimoji="1" lang="ja-JP" altLang="en-US" sz="1000" dirty="0" err="1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び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部活動指導に要する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時間に</a:t>
                      </a:r>
                      <a:r>
                        <a:rPr kumimoji="1" lang="ja-JP" altLang="en-US" sz="1000" b="1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改革効果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が生まれる。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○専門的指導の充実については、部活動の合同実施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   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により発生する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改革効果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の範囲内で行うことが妥当。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○改革効果以上に外部人材の配置を要求するならば、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   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財源を捻出すべき。</a:t>
                      </a:r>
                      <a:endParaRPr kumimoji="1" lang="en-US" altLang="ja-JP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/>
                        <a:ea typeface="Meiryo UI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/>
                          <a:ea typeface="Meiryo UI"/>
                          <a:cs typeface="+mn-cs"/>
                        </a:rPr>
                        <a:t>⇒前年度既定予算内の査定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/>
                        <a:ea typeface="Meiryo UI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dirty="0" smtClean="0"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dirty="0" smtClean="0"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dirty="0" smtClean="0"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dirty="0" smtClean="0"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dirty="0" smtClean="0"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dirty="0" smtClean="0"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dirty="0" smtClean="0"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aseline="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【</a:t>
                      </a:r>
                      <a:r>
                        <a:rPr kumimoji="1" lang="ja-JP" altLang="en-US" sz="1100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専門的指導者配置の必要性</a:t>
                      </a:r>
                      <a:r>
                        <a:rPr kumimoji="1" lang="en-US" altLang="ja-JP" sz="1100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】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《</a:t>
                      </a:r>
                      <a:r>
                        <a:rPr kumimoji="1" lang="ja-JP" altLang="en-US" sz="1100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ケース①</a:t>
                      </a:r>
                      <a:r>
                        <a:rPr kumimoji="1" lang="en-US" altLang="ja-JP" sz="1100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》</a:t>
                      </a:r>
                      <a:r>
                        <a:rPr kumimoji="1" lang="ja-JP" altLang="en-US" sz="1100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専門的指導者配置の必要はない。</a:t>
                      </a:r>
                      <a:endParaRPr kumimoji="1" lang="en-US" altLang="ja-JP" sz="1100" baseline="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《</a:t>
                      </a:r>
                      <a:r>
                        <a:rPr kumimoji="1" lang="ja-JP" altLang="en-US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ケース②</a:t>
                      </a:r>
                      <a:r>
                        <a:rPr kumimoji="1" lang="en-US" altLang="ja-JP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》</a:t>
                      </a:r>
                      <a:r>
                        <a:rPr kumimoji="1" lang="ja-JP" altLang="en-US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指導する生徒数が多くなり、専門性を有する顧問教員に負担が偏ってしま</a:t>
                      </a:r>
                      <a:endParaRPr kumimoji="1" lang="en-US" altLang="ja-JP" sz="1100" b="1" baseline="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　　　　　　うため、外部指導者の配置が必要。</a:t>
                      </a:r>
                      <a:endParaRPr kumimoji="1" lang="en-US" altLang="ja-JP" sz="1100" b="1" baseline="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《</a:t>
                      </a:r>
                      <a:r>
                        <a:rPr kumimoji="1" lang="ja-JP" altLang="en-US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ケース③</a:t>
                      </a:r>
                      <a:r>
                        <a:rPr kumimoji="1" lang="en-US" altLang="ja-JP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》</a:t>
                      </a:r>
                      <a:r>
                        <a:rPr kumimoji="1" lang="ja-JP" altLang="en-US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専門性を有する顧問教員がおらず、十分な技術指導ができないため、部活</a:t>
                      </a:r>
                      <a:endParaRPr kumimoji="1" lang="en-US" altLang="ja-JP" sz="1100" b="1" baseline="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　　　　　　動指導員の配置が必要。</a:t>
                      </a:r>
                      <a:endParaRPr kumimoji="1" lang="en-US" altLang="ja-JP" sz="1100" b="1" baseline="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baseline="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➡合同部活動における働き方改革及び、部活動の教育的意義の保障のためには、</a:t>
                      </a:r>
                      <a:endParaRPr kumimoji="1" lang="en-US" altLang="ja-JP" sz="1100" b="0" baseline="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baseline="0" noProof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   ペアリングした部活動の状況により専門的指導者の配置が不可欠。</a:t>
                      </a:r>
                      <a:endParaRPr kumimoji="1" lang="en-US" altLang="ja-JP" sz="1100" b="0" baseline="0" noProof="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889958"/>
                  </a:ext>
                </a:extLst>
              </a:tr>
            </a:tbl>
          </a:graphicData>
        </a:graphic>
      </p:graphicFrame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87509"/>
              </p:ext>
            </p:extLst>
          </p:nvPr>
        </p:nvGraphicFramePr>
        <p:xfrm>
          <a:off x="3989461" y="2687768"/>
          <a:ext cx="4944137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3419">
                  <a:extLst>
                    <a:ext uri="{9D8B030D-6E8A-4147-A177-3AD203B41FA5}">
                      <a16:colId xmlns:a16="http://schemas.microsoft.com/office/drawing/2014/main" val="1679467841"/>
                    </a:ext>
                  </a:extLst>
                </a:gridCol>
                <a:gridCol w="416269">
                  <a:extLst>
                    <a:ext uri="{9D8B030D-6E8A-4147-A177-3AD203B41FA5}">
                      <a16:colId xmlns:a16="http://schemas.microsoft.com/office/drawing/2014/main" val="2617220736"/>
                    </a:ext>
                  </a:extLst>
                </a:gridCol>
                <a:gridCol w="372865">
                  <a:extLst>
                    <a:ext uri="{9D8B030D-6E8A-4147-A177-3AD203B41FA5}">
                      <a16:colId xmlns:a16="http://schemas.microsoft.com/office/drawing/2014/main" val="941415322"/>
                    </a:ext>
                  </a:extLst>
                </a:gridCol>
                <a:gridCol w="371195">
                  <a:extLst>
                    <a:ext uri="{9D8B030D-6E8A-4147-A177-3AD203B41FA5}">
                      <a16:colId xmlns:a16="http://schemas.microsoft.com/office/drawing/2014/main" val="2683187315"/>
                    </a:ext>
                  </a:extLst>
                </a:gridCol>
                <a:gridCol w="789051">
                  <a:extLst>
                    <a:ext uri="{9D8B030D-6E8A-4147-A177-3AD203B41FA5}">
                      <a16:colId xmlns:a16="http://schemas.microsoft.com/office/drawing/2014/main" val="2456566404"/>
                    </a:ext>
                  </a:extLst>
                </a:gridCol>
                <a:gridCol w="788919">
                  <a:extLst>
                    <a:ext uri="{9D8B030D-6E8A-4147-A177-3AD203B41FA5}">
                      <a16:colId xmlns:a16="http://schemas.microsoft.com/office/drawing/2014/main" val="3857063011"/>
                    </a:ext>
                  </a:extLst>
                </a:gridCol>
                <a:gridCol w="1492419">
                  <a:extLst>
                    <a:ext uri="{9D8B030D-6E8A-4147-A177-3AD203B41FA5}">
                      <a16:colId xmlns:a16="http://schemas.microsoft.com/office/drawing/2014/main" val="3804257411"/>
                    </a:ext>
                  </a:extLst>
                </a:gridCol>
              </a:tblGrid>
              <a:tr h="1441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ケース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部活動指導員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外部指導者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3193709491"/>
                  </a:ext>
                </a:extLst>
              </a:tr>
              <a:tr h="14417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顧問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教員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専門性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両部の顧問に専門性あり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4252606060"/>
                  </a:ext>
                </a:extLst>
              </a:tr>
              <a:tr h="14992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１名配置</a:t>
                      </a:r>
                    </a:p>
                  </a:txBody>
                  <a:tcPr marL="36000" marR="36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一方の部の顧問に専門性あり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28554"/>
                  </a:ext>
                </a:extLst>
              </a:tr>
              <a:tr h="14992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１名配置</a:t>
                      </a:r>
                    </a:p>
                  </a:txBody>
                  <a:tcPr marL="36000" marR="36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両部の顧問に専門性</a:t>
                      </a:r>
                      <a:r>
                        <a:rPr kumimoji="1" lang="ja-JP" altLang="en-US" sz="900" b="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endParaRPr kumimoji="1" lang="ja-JP" altLang="en-US" sz="900" b="0" u="sng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162147981"/>
                  </a:ext>
                </a:extLst>
              </a:tr>
            </a:tbl>
          </a:graphicData>
        </a:graphic>
      </p:graphicFrame>
      <p:sp>
        <p:nvSpPr>
          <p:cNvPr id="77" name="テキスト ボックス 76"/>
          <p:cNvSpPr txBox="1"/>
          <p:nvPr/>
        </p:nvSpPr>
        <p:spPr>
          <a:xfrm>
            <a:off x="5040230" y="3745861"/>
            <a:ext cx="4252520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■部活動指導員：学校職員として位置づけ、教員の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付添い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なく練習や試合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が可能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■外部指導者：補助的な立場で技術的な指導を行う（教員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の</a:t>
            </a:r>
            <a:r>
              <a:rPr kumimoji="1" lang="ja-JP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付添い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が必要）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40230" y="2402688"/>
            <a:ext cx="2861928" cy="30353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大阪モデルの専門的指導者配置の考え方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02387" y="2567127"/>
            <a:ext cx="3056637" cy="16158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b="1" u="sng" dirty="0" smtClean="0">
                <a:latin typeface="Meiryo UI"/>
                <a:ea typeface="Meiryo UI"/>
              </a:rPr>
              <a:t>財務部の考える「改革効果</a:t>
            </a:r>
            <a:r>
              <a:rPr kumimoji="1" lang="ja-JP" altLang="en-US" sz="1100" b="1" u="sng" dirty="0">
                <a:latin typeface="Meiryo UI"/>
                <a:ea typeface="Meiryo UI"/>
              </a:rPr>
              <a:t>」</a:t>
            </a:r>
            <a:endParaRPr kumimoji="1" lang="en-US" altLang="ja-JP" sz="1100" b="1" u="sng" dirty="0" smtClean="0">
              <a:latin typeface="Meiryo UI"/>
              <a:ea typeface="Meiryo UI"/>
            </a:endParaRPr>
          </a:p>
          <a:p>
            <a:r>
              <a:rPr kumimoji="1" lang="ja-JP" altLang="en-US" sz="1100" dirty="0" smtClean="0">
                <a:latin typeface="Meiryo UI"/>
                <a:ea typeface="Meiryo UI"/>
              </a:rPr>
              <a:t>○部活動大阪モデルを実施すれば、ペア実施部の</a:t>
            </a:r>
            <a:endParaRPr kumimoji="1" lang="en-US" altLang="ja-JP" sz="1100" dirty="0" smtClean="0">
              <a:latin typeface="Meiryo UI"/>
              <a:ea typeface="Meiryo UI"/>
            </a:endParaRPr>
          </a:p>
          <a:p>
            <a:r>
              <a:rPr kumimoji="1" lang="en-US" altLang="ja-JP" sz="1100" dirty="0">
                <a:latin typeface="Meiryo UI"/>
                <a:ea typeface="Meiryo UI"/>
              </a:rPr>
              <a:t> </a:t>
            </a:r>
            <a:r>
              <a:rPr kumimoji="1" lang="en-US" altLang="ja-JP" sz="1100" dirty="0" smtClean="0">
                <a:latin typeface="Meiryo UI"/>
                <a:ea typeface="Meiryo UI"/>
              </a:rPr>
              <a:t>  </a:t>
            </a:r>
            <a:r>
              <a:rPr kumimoji="1" lang="ja-JP" altLang="en-US" sz="1100" dirty="0" smtClean="0">
                <a:latin typeface="Meiryo UI"/>
                <a:ea typeface="Meiryo UI"/>
              </a:rPr>
              <a:t>顧問教員数は２分の１で足り、 </a:t>
            </a:r>
            <a:r>
              <a:rPr kumimoji="1" lang="en-US" altLang="ja-JP" sz="1100" dirty="0" smtClean="0">
                <a:latin typeface="Meiryo UI"/>
                <a:ea typeface="Meiryo UI"/>
              </a:rPr>
              <a:t>620</a:t>
            </a:r>
            <a:r>
              <a:rPr kumimoji="1" lang="ja-JP" altLang="en-US" sz="1100" dirty="0" smtClean="0">
                <a:latin typeface="Meiryo UI"/>
                <a:ea typeface="Meiryo UI"/>
              </a:rPr>
              <a:t>人の顧問  </a:t>
            </a:r>
            <a:endParaRPr kumimoji="1" lang="en-US" altLang="ja-JP" sz="1100" dirty="0" smtClean="0">
              <a:latin typeface="Meiryo UI"/>
              <a:ea typeface="Meiryo UI"/>
            </a:endParaRPr>
          </a:p>
          <a:p>
            <a:r>
              <a:rPr kumimoji="1" lang="en-US" altLang="ja-JP" sz="1100" dirty="0">
                <a:latin typeface="Meiryo UI"/>
                <a:ea typeface="Meiryo UI"/>
              </a:rPr>
              <a:t> </a:t>
            </a:r>
            <a:r>
              <a:rPr kumimoji="1" lang="en-US" altLang="ja-JP" sz="1100" dirty="0" smtClean="0">
                <a:latin typeface="Meiryo UI"/>
                <a:ea typeface="Meiryo UI"/>
              </a:rPr>
              <a:t>  </a:t>
            </a:r>
            <a:r>
              <a:rPr kumimoji="1" lang="ja-JP" altLang="en-US" sz="1100" dirty="0" smtClean="0">
                <a:latin typeface="Meiryo UI"/>
                <a:ea typeface="Meiryo UI"/>
              </a:rPr>
              <a:t>教員を減らすことができると想定。   </a:t>
            </a:r>
            <a:endParaRPr kumimoji="1" lang="en-US" altLang="ja-JP" sz="1100" dirty="0" smtClean="0">
              <a:latin typeface="Meiryo UI"/>
              <a:ea typeface="Meiryo UI"/>
            </a:endParaRPr>
          </a:p>
          <a:p>
            <a:r>
              <a:rPr kumimoji="1" lang="en-US" altLang="ja-JP" sz="1100" dirty="0">
                <a:latin typeface="Meiryo UI"/>
                <a:ea typeface="Meiryo UI"/>
              </a:rPr>
              <a:t> </a:t>
            </a:r>
            <a:r>
              <a:rPr kumimoji="1" lang="en-US" altLang="ja-JP" sz="1100" dirty="0" smtClean="0">
                <a:latin typeface="Meiryo UI"/>
                <a:ea typeface="Meiryo UI"/>
              </a:rPr>
              <a:t>  </a:t>
            </a:r>
            <a:r>
              <a:rPr kumimoji="1" lang="ja-JP" altLang="en-US" sz="1100" dirty="0" smtClean="0">
                <a:latin typeface="Meiryo UI"/>
                <a:ea typeface="Meiryo UI"/>
              </a:rPr>
              <a:t>➡働き方改革としての改革効果</a:t>
            </a:r>
            <a:endParaRPr kumimoji="1" lang="en-US" altLang="ja-JP" sz="1100" dirty="0" smtClean="0">
              <a:latin typeface="Meiryo UI"/>
              <a:ea typeface="Meiryo UI"/>
            </a:endParaRPr>
          </a:p>
          <a:p>
            <a:r>
              <a:rPr kumimoji="1" lang="ja-JP" altLang="en-US" sz="1100" dirty="0" smtClean="0">
                <a:latin typeface="Meiryo UI"/>
                <a:ea typeface="Meiryo UI"/>
              </a:rPr>
              <a:t>○ペア実施の部活動数が２分の１となることでその</a:t>
            </a:r>
            <a:endParaRPr kumimoji="1" lang="en-US" altLang="ja-JP" sz="1100" dirty="0" smtClean="0">
              <a:latin typeface="Meiryo UI"/>
              <a:ea typeface="Meiryo UI"/>
            </a:endParaRPr>
          </a:p>
          <a:p>
            <a:r>
              <a:rPr kumimoji="1" lang="en-US" altLang="ja-JP" sz="1100" dirty="0" smtClean="0">
                <a:latin typeface="Meiryo UI"/>
                <a:ea typeface="Meiryo UI"/>
              </a:rPr>
              <a:t>   </a:t>
            </a:r>
            <a:r>
              <a:rPr kumimoji="1" lang="ja-JP" altLang="en-US" sz="1100" dirty="0" smtClean="0">
                <a:latin typeface="Meiryo UI"/>
                <a:ea typeface="Meiryo UI"/>
              </a:rPr>
              <a:t>分の部活動指導員配置事業費を減らすことがで</a:t>
            </a:r>
            <a:r>
              <a:rPr kumimoji="1" lang="ja-JP" altLang="en-US" sz="1100" dirty="0">
                <a:latin typeface="Meiryo UI"/>
                <a:ea typeface="Meiryo UI"/>
              </a:rPr>
              <a:t>　</a:t>
            </a:r>
            <a:r>
              <a:rPr kumimoji="1" lang="ja-JP" altLang="en-US" sz="1100" dirty="0" smtClean="0">
                <a:latin typeface="Meiryo UI"/>
                <a:ea typeface="Meiryo UI"/>
              </a:rPr>
              <a:t>　　</a:t>
            </a:r>
            <a:endParaRPr kumimoji="1" lang="en-US" altLang="ja-JP" sz="1100" dirty="0" smtClean="0">
              <a:latin typeface="Meiryo UI"/>
              <a:ea typeface="Meiryo UI"/>
            </a:endParaRPr>
          </a:p>
          <a:p>
            <a:r>
              <a:rPr kumimoji="1" lang="ja-JP" altLang="en-US" sz="1100" dirty="0">
                <a:latin typeface="Meiryo UI"/>
                <a:ea typeface="Meiryo UI"/>
              </a:rPr>
              <a:t> </a:t>
            </a:r>
            <a:r>
              <a:rPr kumimoji="1" lang="ja-JP" altLang="en-US" sz="1100" dirty="0" smtClean="0">
                <a:latin typeface="Meiryo UI"/>
                <a:ea typeface="Meiryo UI"/>
              </a:rPr>
              <a:t>  きる。</a:t>
            </a:r>
            <a:endParaRPr kumimoji="1" lang="en-US" altLang="ja-JP" sz="1100" dirty="0" smtClean="0">
              <a:latin typeface="Meiryo UI"/>
              <a:ea typeface="Meiryo UI"/>
            </a:endParaRPr>
          </a:p>
          <a:p>
            <a:r>
              <a:rPr kumimoji="1" lang="en-US" altLang="ja-JP" sz="1100" dirty="0">
                <a:latin typeface="Meiryo UI"/>
                <a:ea typeface="Meiryo UI"/>
              </a:rPr>
              <a:t> </a:t>
            </a:r>
            <a:r>
              <a:rPr kumimoji="1" lang="en-US" altLang="ja-JP" sz="1100" dirty="0" smtClean="0">
                <a:latin typeface="Meiryo UI"/>
                <a:ea typeface="Meiryo UI"/>
              </a:rPr>
              <a:t>  </a:t>
            </a:r>
            <a:r>
              <a:rPr kumimoji="1" lang="ja-JP" altLang="en-US" sz="1100" dirty="0" smtClean="0">
                <a:latin typeface="Meiryo UI"/>
                <a:ea typeface="Meiryo UI"/>
              </a:rPr>
              <a:t>➡事業費削減としての改革効果</a:t>
            </a:r>
            <a:endParaRPr kumimoji="1" lang="en-US" altLang="ja-JP" sz="1100" dirty="0" smtClean="0">
              <a:latin typeface="Meiryo UI"/>
              <a:ea typeface="Meiryo UI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67518" y="1990985"/>
            <a:ext cx="1287993" cy="338554"/>
            <a:chOff x="74978" y="2096780"/>
            <a:chExt cx="3026444" cy="338554"/>
          </a:xfrm>
        </p:grpSpPr>
        <p:sp>
          <p:nvSpPr>
            <p:cNvPr id="37" name="楕円 36"/>
            <p:cNvSpPr/>
            <p:nvPr/>
          </p:nvSpPr>
          <p:spPr>
            <a:xfrm>
              <a:off x="74978" y="2164051"/>
              <a:ext cx="3026444" cy="204242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324372" y="2096780"/>
              <a:ext cx="25276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２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．論点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</p:grpSp>
      <p:sp>
        <p:nvSpPr>
          <p:cNvPr id="51" name="テキスト ボックス 50"/>
          <p:cNvSpPr txBox="1"/>
          <p:nvPr/>
        </p:nvSpPr>
        <p:spPr>
          <a:xfrm>
            <a:off x="737173" y="4276796"/>
            <a:ext cx="31012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solidFill>
                  <a:prstClr val="black"/>
                </a:solidFill>
                <a:latin typeface="Meiryo UI"/>
                <a:ea typeface="Meiryo UI"/>
              </a:rPr>
              <a:t>【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Meiryo UI"/>
                <a:ea typeface="Meiryo UI"/>
              </a:rPr>
              <a:t>査定コメント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Meiryo UI"/>
                <a:ea typeface="Meiryo UI"/>
              </a:rPr>
              <a:t>】</a:t>
            </a:r>
            <a:endParaRPr kumimoji="1" lang="en-US" altLang="ja-JP" sz="1000" dirty="0">
              <a:solidFill>
                <a:prstClr val="black"/>
              </a:solidFill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836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3668</TotalTime>
  <Words>703</Words>
  <Application>Microsoft Office PowerPoint</Application>
  <PresentationFormat>画面に合わせる (4:3)</PresentationFormat>
  <Paragraphs>100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HGｺﾞｼｯｸM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福本　陽彦</cp:lastModifiedBy>
  <cp:revision>323</cp:revision>
  <cp:lastPrinted>2023-01-26T06:53:59Z</cp:lastPrinted>
  <dcterms:created xsi:type="dcterms:W3CDTF">2022-12-14T11:58:23Z</dcterms:created>
  <dcterms:modified xsi:type="dcterms:W3CDTF">2023-01-27T13:35:30Z</dcterms:modified>
</cp:coreProperties>
</file>